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B0AD"/>
    <a:srgbClr val="D3F1F2"/>
    <a:srgbClr val="ED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D9F67A-C9AA-5749-B457-27C18921DFAE}" v="90" dt="2023-09-22T08:34:00.3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/>
    <p:restoredTop sz="96327"/>
  </p:normalViewPr>
  <p:slideViewPr>
    <p:cSldViewPr snapToGrid="0">
      <p:cViewPr varScale="1">
        <p:scale>
          <a:sx n="119" d="100"/>
          <a:sy n="119" d="100"/>
        </p:scale>
        <p:origin x="8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ja Josefine Larsen" userId="0485d4eb-1267-4d1d-aa65-7173e94671b4" providerId="ADAL" clId="{79D9F67A-C9AA-5749-B457-27C18921DFAE}"/>
    <pc:docChg chg="modSld">
      <pc:chgData name="Kaja Josefine Larsen" userId="0485d4eb-1267-4d1d-aa65-7173e94671b4" providerId="ADAL" clId="{79D9F67A-C9AA-5749-B457-27C18921DFAE}" dt="2023-09-25T14:03:16.578" v="0" actId="20577"/>
      <pc:docMkLst>
        <pc:docMk/>
      </pc:docMkLst>
      <pc:sldChg chg="modSp mod">
        <pc:chgData name="Kaja Josefine Larsen" userId="0485d4eb-1267-4d1d-aa65-7173e94671b4" providerId="ADAL" clId="{79D9F67A-C9AA-5749-B457-27C18921DFAE}" dt="2023-09-25T14:03:16.578" v="0" actId="20577"/>
        <pc:sldMkLst>
          <pc:docMk/>
          <pc:sldMk cId="307322257" sldId="257"/>
        </pc:sldMkLst>
        <pc:spChg chg="mod">
          <ac:chgData name="Kaja Josefine Larsen" userId="0485d4eb-1267-4d1d-aa65-7173e94671b4" providerId="ADAL" clId="{79D9F67A-C9AA-5749-B457-27C18921DFAE}" dt="2023-09-25T14:03:16.578" v="0" actId="20577"/>
          <ac:spMkLst>
            <pc:docMk/>
            <pc:sldMk cId="307322257" sldId="257"/>
            <ac:spMk id="5" creationId="{92152454-F9E8-2F7B-FAFE-6BEB8281391D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076533792650919"/>
          <c:y val="0.13189517817077545"/>
          <c:w val="0.4436619518925341"/>
          <c:h val="0.73896599427777232"/>
        </c:manualLayout>
      </c:layout>
      <c:radarChart>
        <c:radarStyle val="fill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Dagens situasjon</c:v>
                </c:pt>
              </c:strCache>
            </c:strRef>
          </c:tx>
          <c:spPr>
            <a:solidFill>
              <a:schemeClr val="accent2">
                <a:alpha val="0"/>
              </a:schemeClr>
            </a:solidFill>
            <a:ln w="63500">
              <a:solidFill>
                <a:srgbClr val="017F8B"/>
              </a:solidFill>
            </a:ln>
            <a:effectLst/>
          </c:spPr>
          <c:cat>
            <c:strRef>
              <c:f>'Ark1'!$A$2:$A$7</c:f>
              <c:strCache>
                <c:ptCount val="6"/>
                <c:pt idx="0">
                  <c:v>Psykosoiale behov</c:v>
                </c:pt>
                <c:pt idx="1">
                  <c:v>Fysisk aktivitet</c:v>
                </c:pt>
                <c:pt idx="2">
                  <c:v>Brukermedvirkning</c:v>
                </c:pt>
                <c:pt idx="3">
                  <c:v>Hvile og søvn</c:v>
                </c:pt>
                <c:pt idx="4">
                  <c:v>Medisinering og legevisitt</c:v>
                </c:pt>
                <c:pt idx="5">
                  <c:v>Måltider</c:v>
                </c:pt>
              </c:strCache>
            </c:strRef>
          </c:cat>
          <c:val>
            <c:numRef>
              <c:f>'Ark1'!$B$2:$B$7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E7-0F4C-87EF-9F7818713FF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Delmål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  <a:alpha val="0"/>
              </a:schemeClr>
            </a:solidFill>
            <a:ln w="63500" cap="flat">
              <a:solidFill>
                <a:srgbClr val="00BCB9"/>
              </a:solidFill>
              <a:prstDash val="dash"/>
              <a:round/>
            </a:ln>
            <a:effectLst/>
          </c:spPr>
          <c:cat>
            <c:strRef>
              <c:f>'Ark1'!$A$2:$A$7</c:f>
              <c:strCache>
                <c:ptCount val="6"/>
                <c:pt idx="0">
                  <c:v>Psykosoiale behov</c:v>
                </c:pt>
                <c:pt idx="1">
                  <c:v>Fysisk aktivitet</c:v>
                </c:pt>
                <c:pt idx="2">
                  <c:v>Brukermedvirkning</c:v>
                </c:pt>
                <c:pt idx="3">
                  <c:v>Hvile og søvn</c:v>
                </c:pt>
                <c:pt idx="4">
                  <c:v>Medisinering og legevisitt</c:v>
                </c:pt>
                <c:pt idx="5">
                  <c:v>Måltider</c:v>
                </c:pt>
              </c:strCache>
            </c:strRef>
          </c:cat>
          <c:val>
            <c:numRef>
              <c:f>'Ark1'!$C$2:$C$7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E7-0F4C-87EF-9F7818713FF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Hovedmål</c:v>
                </c:pt>
              </c:strCache>
            </c:strRef>
          </c:tx>
          <c:spPr>
            <a:noFill/>
            <a:ln w="63500">
              <a:solidFill>
                <a:srgbClr val="A4E0DD"/>
              </a:solidFill>
              <a:prstDash val="dash"/>
            </a:ln>
            <a:effectLst/>
          </c:spPr>
          <c:cat>
            <c:strRef>
              <c:f>'Ark1'!$A$2:$A$7</c:f>
              <c:strCache>
                <c:ptCount val="6"/>
                <c:pt idx="0">
                  <c:v>Psykosoiale behov</c:v>
                </c:pt>
                <c:pt idx="1">
                  <c:v>Fysisk aktivitet</c:v>
                </c:pt>
                <c:pt idx="2">
                  <c:v>Brukermedvirkning</c:v>
                </c:pt>
                <c:pt idx="3">
                  <c:v>Hvile og søvn</c:v>
                </c:pt>
                <c:pt idx="4">
                  <c:v>Medisinering og legevisitt</c:v>
                </c:pt>
                <c:pt idx="5">
                  <c:v>Måltider</c:v>
                </c:pt>
              </c:strCache>
            </c:strRef>
          </c:cat>
          <c:val>
            <c:numRef>
              <c:f>'Ark1'!$D$2:$D$7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E7-0F4C-87EF-9F7818713F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10444367"/>
        <c:axId val="1210760111"/>
      </c:radarChart>
      <c:catAx>
        <c:axId val="1210444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1210760111"/>
        <c:crosses val="autoZero"/>
        <c:auto val="1"/>
        <c:lblAlgn val="ctr"/>
        <c:lblOffset val="100"/>
        <c:noMultiLvlLbl val="0"/>
      </c:catAx>
      <c:valAx>
        <c:axId val="1210760111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tx1"/>
              </a:solidFill>
              <a:round/>
            </a:ln>
            <a:effectLst>
              <a:softEdge rad="0"/>
            </a:effectLst>
          </c:spPr>
        </c:majorGridlines>
        <c:numFmt formatCode="General" sourceLinked="1"/>
        <c:majorTickMark val="none"/>
        <c:minorTickMark val="none"/>
        <c:tickLblPos val="nextTo"/>
        <c:spPr>
          <a:solidFill>
            <a:srgbClr val="F9654B"/>
          </a:solidFill>
          <a:ln>
            <a:noFill/>
          </a:ln>
          <a:effectLst>
            <a:outerShdw sx="169000" sy="169000" algn="ctr" rotWithShape="0">
              <a:srgbClr val="F9654B"/>
            </a:outerShdw>
          </a:effectLst>
        </c:spPr>
        <c:txPr>
          <a:bodyPr rot="60000" spcFirstLastPara="1" vertOverflow="ellipsis" wrap="square" anchor="ctr" anchorCtr="1"/>
          <a:lstStyle/>
          <a:p>
            <a:pPr>
              <a:defRPr sz="105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1210444367"/>
        <c:crosses val="autoZero"/>
        <c:crossBetween val="between"/>
        <c:majorUnit val="1"/>
      </c:valAx>
      <c:spPr>
        <a:noFill/>
        <a:ln w="19050">
          <a:noFill/>
        </a:ln>
        <a:effectLst/>
      </c:spPr>
    </c:plotArea>
    <c:legend>
      <c:legendPos val="l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</c:legendEntry>
      <c:layout>
        <c:manualLayout>
          <c:xMode val="edge"/>
          <c:yMode val="edge"/>
          <c:x val="0.11484374999999999"/>
          <c:y val="0.40416657978515308"/>
          <c:w val="0.12669531249999999"/>
          <c:h val="0.12520900995493139"/>
        </c:manualLayout>
      </c:layout>
      <c:overlay val="0"/>
      <c:spPr>
        <a:noFill/>
        <a:ln>
          <a:solidFill>
            <a:srgbClr val="9DD7D7">
              <a:alpha val="0"/>
            </a:srgb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9">
  <cs:axisTitle>
    <cs:lnRef idx="0"/>
    <cs:fillRef idx="0"/>
    <cs:effectRef idx="0"/>
    <cs:fontRef idx="minor">
      <a:schemeClr val="dk1">
        <a:lumMod val="50000"/>
        <a:lumOff val="50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100000">
            <a:schemeClr val="lt1">
              <a:lumMod val="95000"/>
            </a:schemeClr>
          </a:gs>
          <a:gs pos="43000">
            <a:schemeClr val="lt1"/>
          </a:gs>
        </a:gsLst>
        <a:path path="circle">
          <a:fillToRect l="50000" t="50000" r="50000" b="50000"/>
        </a:path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10196"/>
        </a:schemeClr>
      </a:solidFill>
      <a:ln w="50800">
        <a:solidFill>
          <a:schemeClr val="phClr">
            <a:alpha val="3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10196"/>
        </a:schemeClr>
      </a:solidFill>
      <a:ln w="50800">
        <a:solidFill>
          <a:schemeClr val="phClr">
            <a:alpha val="30000"/>
          </a:schemeClr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50800" cap="rnd" cmpd="sng" algn="ctr">
        <a:solidFill>
          <a:schemeClr val="phClr">
            <a:alpha val="3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2700" cap="flat" cmpd="sng" algn="ctr">
        <a:solidFill>
          <a:schemeClr val="lt1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50000"/>
        <a:lumOff val="50000"/>
      </a:schemeClr>
    </cs:fontRef>
    <cs:spPr>
      <a:ln w="9525" cap="rnd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2128" b="0" kern="1200" spc="70" baseline="0"/>
  </cs:title>
  <cs:trendline>
    <cs:lnRef idx="0">
      <cs:styleClr val="0"/>
    </cs:lnRef>
    <cs:fillRef idx="0"/>
    <cs:effectRef idx="0"/>
    <cs:fontRef idx="minor">
      <a:schemeClr val="tx1"/>
    </cs:fontRef>
    <cs:spPr>
      <a:ln w="63500" cap="rnd" cmpd="sng" algn="ctr">
        <a:solidFill>
          <a:schemeClr val="phClr">
            <a:alpha val="25000"/>
          </a:schemeClr>
        </a:solidFill>
        <a:round/>
      </a:ln>
    </cs:spPr>
  </cs:trendline>
  <cs:trendlineLabel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tel">
    <p:bg>
      <p:bgPr>
        <a:solidFill>
          <a:srgbClr val="ED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CD0CF4-DD13-58E5-3813-0C2BFD4A1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1202" y="474525"/>
            <a:ext cx="4034537" cy="662714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Tittel</a:t>
            </a:r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146A3283-41FB-5DB7-4369-FC4D5EC9DD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1678" y="408782"/>
            <a:ext cx="1211044" cy="33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85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3373DC-4C72-545A-73E8-99336ECCA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AF48E371-FA41-7996-1599-B3C8B347E4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1678" y="408782"/>
            <a:ext cx="1211044" cy="33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66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1758F24-230F-11DB-A6E5-15856A6F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BDE30A-7D6E-958A-D1DE-D6AA0A6C5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92402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900261C0-727E-B332-5C76-3D89E47B9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1202" y="474525"/>
            <a:ext cx="5950265" cy="662714"/>
          </a:xfrm>
        </p:spPr>
        <p:txBody>
          <a:bodyPr>
            <a:normAutofit/>
          </a:bodyPr>
          <a:lstStyle/>
          <a:p>
            <a:r>
              <a:rPr lang="nb-NO" dirty="0"/>
              <a:t>Hva er best for brukeren?</a:t>
            </a:r>
          </a:p>
        </p:txBody>
      </p:sp>
      <p:pic>
        <p:nvPicPr>
          <p:cNvPr id="9" name="Grafikk 8">
            <a:extLst>
              <a:ext uri="{FF2B5EF4-FFF2-40B4-BE49-F238E27FC236}">
                <a16:creationId xmlns:a16="http://schemas.microsoft.com/office/drawing/2014/main" id="{FDFA9288-CDAA-9D59-08D4-8F489DEB3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08642" y="413722"/>
            <a:ext cx="730355" cy="710615"/>
          </a:xfrm>
          <a:prstGeom prst="rect">
            <a:avLst/>
          </a:prstGeom>
        </p:spPr>
      </p:pic>
      <p:graphicFrame>
        <p:nvGraphicFramePr>
          <p:cNvPr id="10" name="Tabell 10">
            <a:extLst>
              <a:ext uri="{FF2B5EF4-FFF2-40B4-BE49-F238E27FC236}">
                <a16:creationId xmlns:a16="http://schemas.microsoft.com/office/drawing/2014/main" id="{2FA3C5CC-372F-99C6-A3A2-D093CDA3B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86779"/>
              </p:ext>
            </p:extLst>
          </p:nvPr>
        </p:nvGraphicFramePr>
        <p:xfrm>
          <a:off x="840707" y="2817535"/>
          <a:ext cx="10572359" cy="3681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9338">
                  <a:extLst>
                    <a:ext uri="{9D8B030D-6E8A-4147-A177-3AD203B41FA5}">
                      <a16:colId xmlns:a16="http://schemas.microsoft.com/office/drawing/2014/main" val="1019011198"/>
                    </a:ext>
                  </a:extLst>
                </a:gridCol>
                <a:gridCol w="2561396">
                  <a:extLst>
                    <a:ext uri="{9D8B030D-6E8A-4147-A177-3AD203B41FA5}">
                      <a16:colId xmlns:a16="http://schemas.microsoft.com/office/drawing/2014/main" val="1349355199"/>
                    </a:ext>
                  </a:extLst>
                </a:gridCol>
                <a:gridCol w="2867018">
                  <a:extLst>
                    <a:ext uri="{9D8B030D-6E8A-4147-A177-3AD203B41FA5}">
                      <a16:colId xmlns:a16="http://schemas.microsoft.com/office/drawing/2014/main" val="2656438588"/>
                    </a:ext>
                  </a:extLst>
                </a:gridCol>
                <a:gridCol w="3014607">
                  <a:extLst>
                    <a:ext uri="{9D8B030D-6E8A-4147-A177-3AD203B41FA5}">
                      <a16:colId xmlns:a16="http://schemas.microsoft.com/office/drawing/2014/main" val="46506113"/>
                    </a:ext>
                  </a:extLst>
                </a:gridCol>
              </a:tblGrid>
              <a:tr h="6162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Brukerkvalitet</a:t>
                      </a: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Dagens vurdering</a:t>
                      </a:r>
                      <a:endParaRPr lang="nb-NO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Delmål</a:t>
                      </a:r>
                      <a:endParaRPr lang="nb-NO" sz="105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b-NO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Hovedmål</a:t>
                      </a: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925454"/>
                  </a:ext>
                </a:extLst>
              </a:tr>
              <a:tr h="510911"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Medisinering​ og legevisitt </a:t>
                      </a: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Dagens utfordring</a:t>
                      </a: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Bli bedre på dette</a:t>
                      </a: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Komme i må med dette</a:t>
                      </a: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94414"/>
                  </a:ext>
                </a:extLst>
              </a:tr>
              <a:tr h="510911"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Måltider</a:t>
                      </a: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62996"/>
                  </a:ext>
                </a:extLst>
              </a:tr>
              <a:tr h="510911"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Hvile og søvn​ </a:t>
                      </a: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523940"/>
                  </a:ext>
                </a:extLst>
              </a:tr>
              <a:tr h="510911"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Psykososiale behov​ </a:t>
                      </a: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380074"/>
                  </a:ext>
                </a:extLst>
              </a:tr>
              <a:tr h="510911"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Fysisk aktivitet​ </a:t>
                      </a: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809409"/>
                  </a:ext>
                </a:extLst>
              </a:tr>
              <a:tr h="510911"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Brukermedvirkning​ </a:t>
                      </a:r>
                    </a:p>
                  </a:txBody>
                  <a:tcPr marL="144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4000" anchor="ctr">
                    <a:lnL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E9F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30347"/>
                  </a:ext>
                </a:extLst>
              </a:tr>
            </a:tbl>
          </a:graphicData>
        </a:graphic>
      </p:graphicFrame>
      <p:sp>
        <p:nvSpPr>
          <p:cNvPr id="4" name="Brettet hjørne 3">
            <a:extLst>
              <a:ext uri="{FF2B5EF4-FFF2-40B4-BE49-F238E27FC236}">
                <a16:creationId xmlns:a16="http://schemas.microsoft.com/office/drawing/2014/main" id="{9526E8E3-CFB2-C5FA-200A-833EFB403910}"/>
              </a:ext>
            </a:extLst>
          </p:cNvPr>
          <p:cNvSpPr/>
          <p:nvPr/>
        </p:nvSpPr>
        <p:spPr>
          <a:xfrm>
            <a:off x="9759559" y="1137239"/>
            <a:ext cx="1591734" cy="1473446"/>
          </a:xfrm>
          <a:prstGeom prst="foldedCorner">
            <a:avLst>
              <a:gd name="adj" fmla="val 16865"/>
            </a:avLst>
          </a:prstGeom>
          <a:solidFill>
            <a:srgbClr val="D3F1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Ins="180000" rtlCol="0" anchor="ctr"/>
          <a:lstStyle/>
          <a:p>
            <a:pPr>
              <a:lnSpc>
                <a:spcPct val="120000"/>
              </a:lnSpc>
            </a:pPr>
            <a:r>
              <a:rPr lang="nb-NO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Må forbedres </a:t>
            </a:r>
          </a:p>
          <a:p>
            <a:pPr>
              <a:lnSpc>
                <a:spcPct val="120000"/>
              </a:lnSpc>
            </a:pPr>
            <a:r>
              <a:rPr lang="nb-NO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Bør forbedres  </a:t>
            </a:r>
          </a:p>
          <a:p>
            <a:pPr>
              <a:lnSpc>
                <a:spcPct val="120000"/>
              </a:lnSpc>
            </a:pPr>
            <a:r>
              <a:rPr lang="nb-NO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Tilfredsstillende </a:t>
            </a:r>
          </a:p>
          <a:p>
            <a:pPr>
              <a:lnSpc>
                <a:spcPct val="120000"/>
              </a:lnSpc>
            </a:pPr>
            <a:r>
              <a:rPr lang="nb-NO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Bra </a:t>
            </a:r>
          </a:p>
          <a:p>
            <a:pPr>
              <a:lnSpc>
                <a:spcPct val="120000"/>
              </a:lnSpc>
            </a:pPr>
            <a:r>
              <a:rPr lang="nb-NO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nb-NO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Veldig bra 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92152454-F9E8-2F7B-FAFE-6BEB8281391D}"/>
              </a:ext>
            </a:extLst>
          </p:cNvPr>
          <p:cNvSpPr txBox="1"/>
          <p:nvPr/>
        </p:nvSpPr>
        <p:spPr>
          <a:xfrm>
            <a:off x="840707" y="1321618"/>
            <a:ext cx="4182036" cy="1298636"/>
          </a:xfrm>
          <a:prstGeom prst="rect">
            <a:avLst/>
          </a:prstGeom>
          <a:solidFill>
            <a:schemeClr val="bg1"/>
          </a:solidFill>
          <a:ln w="12700">
            <a:solidFill>
              <a:srgbClr val="09B0AD"/>
            </a:solidFill>
          </a:ln>
        </p:spPr>
        <p:txBody>
          <a:bodyPr wrap="square" lIns="216000" tIns="108000" rIns="108000" rtlCol="0">
            <a:noAutofit/>
          </a:bodyPr>
          <a:lstStyle/>
          <a:p>
            <a:pPr>
              <a:lnSpc>
                <a:spcPct val="150000"/>
              </a:lnSpc>
            </a:pPr>
            <a:r>
              <a:rPr lang="nb-NO" sz="1200" b="1" dirty="0"/>
              <a:t>Slik gjør du: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dirty="0"/>
              <a:t>Ranger punktene nedenfor på en skale 1-5.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dirty="0"/>
              <a:t>Ranger først dagens situasjon.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dirty="0"/>
              <a:t>Sett så delmål og hovedmål.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200" dirty="0"/>
              <a:t>Skriv en kommentar til hver av rangeringene. </a:t>
            </a:r>
          </a:p>
        </p:txBody>
      </p:sp>
    </p:spTree>
    <p:extLst>
      <p:ext uri="{BB962C8B-B14F-4D97-AF65-F5344CB8AC3E}">
        <p14:creationId xmlns:p14="http://schemas.microsoft.com/office/powerpoint/2010/main" val="30732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13EC85CE-311B-BE65-6FDD-C7D96DDE5B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38640" y="1027906"/>
            <a:ext cx="9759448" cy="552946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ADC4EE-D49C-16F1-D2F2-951707297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57890"/>
            <a:ext cx="10515600" cy="662781"/>
          </a:xfrm>
        </p:spPr>
        <p:txBody>
          <a:bodyPr>
            <a:normAutofit/>
          </a:bodyPr>
          <a:lstStyle/>
          <a:p>
            <a:r>
              <a:rPr lang="nb-NO" sz="2800" dirty="0"/>
              <a:t>Eksempel</a:t>
            </a:r>
          </a:p>
        </p:txBody>
      </p:sp>
    </p:spTree>
    <p:extLst>
      <p:ext uri="{BB962C8B-B14F-4D97-AF65-F5344CB8AC3E}">
        <p14:creationId xmlns:p14="http://schemas.microsoft.com/office/powerpoint/2010/main" val="317322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8278FF22-6774-D41C-045C-3431B8251F6A}"/>
              </a:ext>
            </a:extLst>
          </p:cNvPr>
          <p:cNvSpPr/>
          <p:nvPr/>
        </p:nvSpPr>
        <p:spPr>
          <a:xfrm>
            <a:off x="4934635" y="902396"/>
            <a:ext cx="5073284" cy="5053206"/>
          </a:xfrm>
          <a:prstGeom prst="ellipse">
            <a:avLst/>
          </a:prstGeom>
          <a:noFill/>
          <a:ln w="1905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4000" b="1" i="0" u="none" strike="noStrike" cap="all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11A46E2-B30E-081C-8E8A-E1CA44C887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3451685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tel 1">
            <a:extLst>
              <a:ext uri="{FF2B5EF4-FFF2-40B4-BE49-F238E27FC236}">
                <a16:creationId xmlns:a16="http://schemas.microsoft.com/office/drawing/2014/main" id="{95A255F0-FC82-4413-5495-614C6AC21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57890"/>
            <a:ext cx="10515600" cy="662781"/>
          </a:xfrm>
        </p:spPr>
        <p:txBody>
          <a:bodyPr>
            <a:normAutofit/>
          </a:bodyPr>
          <a:lstStyle/>
          <a:p>
            <a:r>
              <a:rPr lang="nb-NO" sz="2800" dirty="0"/>
              <a:t>Rediger data i Excel</a:t>
            </a:r>
          </a:p>
        </p:txBody>
      </p:sp>
    </p:spTree>
    <p:extLst>
      <p:ext uri="{BB962C8B-B14F-4D97-AF65-F5344CB8AC3E}">
        <p14:creationId xmlns:p14="http://schemas.microsoft.com/office/powerpoint/2010/main" val="3477562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øtereferat" id="{817ABA4C-B08D-EB41-A222-D5712B7DC7A1}" vid="{639C724D-F8F3-7E44-937D-A40EC8BF0E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36</TotalTime>
  <Words>86</Words>
  <Application>Microsoft Macintosh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Office-tema</vt:lpstr>
      <vt:lpstr>Hva er best for brukeren?</vt:lpstr>
      <vt:lpstr>Eksempel</vt:lpstr>
      <vt:lpstr>Rediger data i Excel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Kaja Josefine Larsen</dc:creator>
  <cp:lastModifiedBy>Kaja Josefine Larsen</cp:lastModifiedBy>
  <cp:revision>1</cp:revision>
  <dcterms:created xsi:type="dcterms:W3CDTF">2023-09-21T13:48:45Z</dcterms:created>
  <dcterms:modified xsi:type="dcterms:W3CDTF">2023-09-25T14:03:22Z</dcterms:modified>
</cp:coreProperties>
</file>