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4" r:id="rId2"/>
    <p:sldId id="264" r:id="rId3"/>
    <p:sldId id="265" r:id="rId4"/>
    <p:sldId id="271" r:id="rId5"/>
    <p:sldId id="286" r:id="rId6"/>
    <p:sldId id="270" r:id="rId7"/>
    <p:sldId id="287" r:id="rId8"/>
    <p:sldId id="272" r:id="rId9"/>
    <p:sldId id="288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9" r:id="rId18"/>
    <p:sldId id="281" r:id="rId19"/>
  </p:sldIdLst>
  <p:sldSz cx="9906000" cy="6858000" type="A4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77">
          <p15:clr>
            <a:srgbClr val="A4A3A4"/>
          </p15:clr>
        </p15:guide>
        <p15:guide id="3" orient="horz" pos="2251">
          <p15:clr>
            <a:srgbClr val="A4A3A4"/>
          </p15:clr>
        </p15:guide>
        <p15:guide id="4" pos="312">
          <p15:clr>
            <a:srgbClr val="A4A3A4"/>
          </p15:clr>
        </p15:guide>
        <p15:guide id="5" orient="horz">
          <p15:clr>
            <a:srgbClr val="A4A3A4"/>
          </p15:clr>
        </p15:guide>
        <p15:guide id="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E44"/>
    <a:srgbClr val="3A7EC0"/>
    <a:srgbClr val="FDF21A"/>
    <a:srgbClr val="8BAE4A"/>
    <a:srgbClr val="67674B"/>
    <a:srgbClr val="9BA5AE"/>
    <a:srgbClr val="000000"/>
    <a:srgbClr val="2E69B3"/>
    <a:srgbClr val="2E69A4"/>
    <a:srgbClr val="24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94" autoAdjust="0"/>
    <p:restoredTop sz="99072" autoAdjust="0"/>
  </p:normalViewPr>
  <p:slideViewPr>
    <p:cSldViewPr snapToObjects="1">
      <p:cViewPr varScale="1">
        <p:scale>
          <a:sx n="123" d="100"/>
          <a:sy n="123" d="100"/>
        </p:scale>
        <p:origin x="1158" y="102"/>
      </p:cViewPr>
      <p:guideLst>
        <p:guide orient="horz" pos="2160"/>
        <p:guide pos="177"/>
        <p:guide orient="horz" pos="2251"/>
        <p:guide pos="312"/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424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C9726-B2A7-B043-9B9C-5AE4AFA8CB82}" type="datetimeFigureOut">
              <a:rPr lang="en-US" smtClean="0"/>
              <a:t>10/10/2019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0AF78-0AB5-C747-AF02-BD58D80F94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85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2B043-62CF-3F45-9A7D-7BFFCFFC35FE}" type="datetimeFigureOut">
              <a:t>10.10.2019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F862A-7837-4344-B614-104AFDA771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MVEIS_Ph02_Illustrasjon_REV_1-02 A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r="2061" b="-1"/>
          <a:stretch/>
        </p:blipFill>
        <p:spPr>
          <a:xfrm>
            <a:off x="190785" y="194134"/>
            <a:ext cx="9529684" cy="537608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44487" y="2292448"/>
            <a:ext cx="9217025" cy="463607"/>
          </a:xfrm>
          <a:prstGeom prst="rect">
            <a:avLst/>
          </a:prstGeom>
          <a:noFill/>
          <a:effectLst/>
        </p:spPr>
        <p:txBody>
          <a:bodyPr wrap="square" lIns="36000" tIns="36000" rIns="36000" bIns="10800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defRPr sz="6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nb-NO" sz="2800" b="0" dirty="0" smtClean="0">
                <a:solidFill>
                  <a:schemeClr val="tx1"/>
                </a:solidFill>
              </a:rPr>
              <a:t>Veikart for tjenesteinnovasjon</a:t>
            </a:r>
            <a:endParaRPr lang="nb-NO" sz="2000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6496" y="2773363"/>
            <a:ext cx="6662445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</a:t>
            </a:r>
            <a:r>
              <a:rPr lang="en-US" dirty="0" err="1" smtClean="0"/>
              <a:t>Klikk</a:t>
            </a:r>
            <a:r>
              <a:rPr lang="en-US" dirty="0" smtClean="0"/>
              <a:t> 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legge</a:t>
            </a:r>
            <a:r>
              <a:rPr lang="en-US" dirty="0" smtClean="0"/>
              <a:t> inn </a:t>
            </a:r>
            <a:r>
              <a:rPr lang="en-US" dirty="0" err="1" smtClean="0"/>
              <a:t>navn</a:t>
            </a:r>
            <a:r>
              <a:rPr lang="en-US" dirty="0" smtClean="0"/>
              <a:t>&lt;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7329264" y="5911388"/>
            <a:ext cx="24482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b-NO" sz="1050" kern="0" spc="19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V1.0  </a:t>
            </a:r>
            <a:r>
              <a:rPr lang="nb-NO" sz="1050" kern="0" spc="19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JULI 2015</a:t>
            </a:r>
            <a:endParaRPr lang="nb-NO" sz="1050" kern="0" spc="19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08" y="5915729"/>
            <a:ext cx="6865022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09550" y="1635124"/>
            <a:ext cx="9503023" cy="5033964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på ikon for å sette inn bilde som viser kontekst / workshop, hvis nødvendig</a:t>
            </a:r>
            <a:endParaRPr lang="nb-NO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41780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340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tekst_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0933" y="327262"/>
            <a:ext cx="950595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1733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0933" y="1635125"/>
            <a:ext cx="9505950" cy="9466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0933" y="2719613"/>
            <a:ext cx="9505950" cy="2941635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Klikk på ikonet for å sette inn bilde</a:t>
            </a:r>
            <a:endParaRPr lang="nb-NO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60603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530312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6700021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1837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09551" y="188913"/>
            <a:ext cx="9496424" cy="6480176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på ikon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525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199364" y="188639"/>
            <a:ext cx="9506164" cy="54006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3933" y="367266"/>
            <a:ext cx="9217025" cy="2125630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Klikk for å skrive inn avslutning</a:t>
            </a:r>
            <a:endParaRPr lang="nb-NO" dirty="0"/>
          </a:p>
        </p:txBody>
      </p:sp>
      <p:pic>
        <p:nvPicPr>
          <p:cNvPr id="10" name="Picture 9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" y="5915729"/>
            <a:ext cx="6865022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231495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9706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4524493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674136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07995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3987194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5894432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7801670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708907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172718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 userDrawn="1"/>
        </p:nvSpPr>
        <p:spPr>
          <a:xfrm>
            <a:off x="128464" y="72008"/>
            <a:ext cx="9649071" cy="6669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9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67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09550" y="1181100"/>
            <a:ext cx="9503023" cy="5487988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på ikon for å sette inn bilde som viser kontekst / workshop, hvis nødvendig</a:t>
            </a:r>
            <a:endParaRPr lang="nb-NO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41780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921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0149" y="327262"/>
            <a:ext cx="5317527" cy="554269"/>
          </a:xfrm>
          <a:prstGeom prst="rect">
            <a:avLst/>
          </a:prstGeom>
          <a:noFill/>
        </p:spPr>
        <p:txBody>
          <a:bodyPr wrap="square" lIns="71990" tIns="71990" rIns="71990" bIns="71990" rtlCol="0">
            <a:noAutofit/>
          </a:bodyPr>
          <a:lstStyle/>
          <a:p>
            <a:pPr algn="l"/>
            <a:r>
              <a:rPr lang="nb-NO" sz="2800" dirty="0" smtClean="0">
                <a:solidFill>
                  <a:schemeClr val="tx2"/>
                </a:solidFill>
                <a:latin typeface="Arial"/>
                <a:cs typeface="Arial"/>
              </a:rPr>
              <a:t>Innholdsfortegnelse</a:t>
            </a:r>
          </a:p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nb-NO" sz="2800" dirty="0" smtClean="0">
                <a:solidFill>
                  <a:schemeClr val="tx2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0149" y="131035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endParaRPr lang="nb-NO" sz="1400" dirty="0">
              <a:solidFill>
                <a:srgbClr val="3A7E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92560" y="1310350"/>
            <a:ext cx="62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endParaRPr lang="nb-NO" sz="1400" dirty="0">
              <a:solidFill>
                <a:srgbClr val="3A7E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9550" y="1779071"/>
            <a:ext cx="5655979" cy="4313754"/>
          </a:xfrm>
        </p:spPr>
        <p:txBody>
          <a:bodyPr>
            <a:noAutofit/>
          </a:bodyPr>
          <a:lstStyle>
            <a:lvl1pPr>
              <a:tabLst>
                <a:tab pos="803275" algn="l"/>
              </a:tabLst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legge</a:t>
            </a:r>
            <a:r>
              <a:rPr lang="en-US" dirty="0" smtClean="0"/>
              <a:t> inn </a:t>
            </a:r>
            <a:r>
              <a:rPr lang="en-US" dirty="0" err="1" smtClean="0"/>
              <a:t>sidenummer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kapittel</a:t>
            </a:r>
            <a:r>
              <a:rPr lang="en-US" dirty="0" smtClean="0"/>
              <a:t>. </a:t>
            </a:r>
            <a:r>
              <a:rPr lang="en-US" dirty="0" err="1" smtClean="0"/>
              <a:t>Bruk</a:t>
            </a:r>
            <a:r>
              <a:rPr lang="en-US" dirty="0" smtClean="0"/>
              <a:t> tab </a:t>
            </a:r>
            <a:r>
              <a:rPr lang="en-US" dirty="0" err="1" smtClean="0"/>
              <a:t>etter</a:t>
            </a:r>
            <a:r>
              <a:rPr lang="en-US" dirty="0" smtClean="0"/>
              <a:t> </a:t>
            </a:r>
            <a:r>
              <a:rPr lang="en-US" dirty="0" err="1" smtClean="0"/>
              <a:t>sidenummer</a:t>
            </a:r>
            <a:endParaRPr lang="en-US" dirty="0" smtClean="0"/>
          </a:p>
          <a:p>
            <a:pPr lvl="0"/>
            <a:r>
              <a:rPr lang="en-US" dirty="0" smtClean="0"/>
              <a:t>	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98439" y="1634133"/>
            <a:ext cx="5667090" cy="0"/>
          </a:xfrm>
          <a:prstGeom prst="line">
            <a:avLst/>
          </a:prstGeom>
          <a:ln w="12700">
            <a:solidFill>
              <a:srgbClr val="9BA5A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0" name="Picture 19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2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3"/>
            <a:ext cx="3177878" cy="235651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For å få tilgang til hele metodikken for tjenesteinnovasjon kan dere gå til </a:t>
            </a:r>
            <a:r>
              <a:rPr lang="nb-NO" sz="1400" dirty="0" err="1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www.ks.no</a:t>
            </a: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/</a:t>
            </a:r>
            <a:r>
              <a:rPr lang="nb-NO" sz="1400" dirty="0" err="1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samveis</a:t>
            </a: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Dette dokumentet er et av verktøyene i metodikken, og dere finner det referert til i </a:t>
            </a:r>
            <a:r>
              <a:rPr lang="en-US" dirty="0" smtClean="0"/>
              <a:t>[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, </a:t>
            </a:r>
            <a:r>
              <a:rPr lang="en-US" dirty="0" err="1" smtClean="0"/>
              <a:t>Fasenavn</a:t>
            </a:r>
            <a:r>
              <a:rPr lang="en-US" dirty="0" smtClean="0"/>
              <a:t>.]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628800"/>
            <a:ext cx="3177878" cy="3352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44" y="4728614"/>
            <a:ext cx="3147432" cy="17958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9202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580" userDrawn="1">
          <p15:clr>
            <a:srgbClr val="FBAE40"/>
          </p15:clr>
        </p15:guide>
        <p15:guide id="3" pos="3846" userDrawn="1">
          <p15:clr>
            <a:srgbClr val="FBAE40"/>
          </p15:clr>
        </p15:guide>
        <p15:guide id="4" pos="157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199364" y="188640"/>
            <a:ext cx="950616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9655" y="1628776"/>
            <a:ext cx="9217025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 smtClean="0"/>
              <a:t>Klikk for å skrive inn navn på kapittel</a:t>
            </a:r>
            <a:endParaRPr lang="nb-NO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5628" y="3438248"/>
            <a:ext cx="6533596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82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09549" y="1634464"/>
            <a:ext cx="5655979" cy="360000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994464"/>
            <a:ext cx="5657142" cy="143480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09551" y="3565249"/>
            <a:ext cx="5655978" cy="360000"/>
          </a:xfrm>
        </p:spPr>
        <p:txBody>
          <a:bodyPr>
            <a:noAutofit/>
          </a:bodyPr>
          <a:lstStyle>
            <a:lvl1pPr>
              <a:defRPr b="1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08387" y="3925249"/>
            <a:ext cx="5657142" cy="15019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73326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8680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01177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_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3" y="327262"/>
            <a:ext cx="949714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15433" y="1634462"/>
            <a:ext cx="2694117" cy="57056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7964" y="5613752"/>
            <a:ext cx="5657566" cy="839436"/>
          </a:xfrm>
        </p:spPr>
        <p:txBody>
          <a:bodyPr anchor="b"/>
          <a:lstStyle>
            <a:lvl1pPr>
              <a:defRPr b="0">
                <a:solidFill>
                  <a:schemeClr val="tx2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16596" y="2205024"/>
            <a:ext cx="2700002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5" y="943270"/>
            <a:ext cx="949597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165529" y="1639678"/>
            <a:ext cx="2700000" cy="565346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3161868" y="2205024"/>
            <a:ext cx="2700000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.</a:t>
            </a:r>
          </a:p>
        </p:txBody>
      </p:sp>
      <p:pic>
        <p:nvPicPr>
          <p:cNvPr id="14" name="Picture 13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956239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9074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st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5" y="327262"/>
            <a:ext cx="9497138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9550" y="1628774"/>
            <a:ext cx="5652318" cy="504058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stegene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7" y="943270"/>
            <a:ext cx="9495975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6393159" y="4149080"/>
            <a:ext cx="3168353" cy="1955800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3635" y="3784319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51624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+tekst_horison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27262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1772815"/>
            <a:ext cx="3177878" cy="468037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09550" y="1635124"/>
            <a:ext cx="5652318" cy="5034236"/>
          </a:xfrm>
          <a:solidFill>
            <a:srgbClr val="DCDE44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4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8858496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488" y="327262"/>
            <a:ext cx="9217024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6198" y="64139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5B6-D0F7-434D-A1B9-4D7DD45ED8EB}" type="datetime1">
              <a:t>10.10.2019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727" y="6413951"/>
            <a:ext cx="2462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44487" y="1628775"/>
            <a:ext cx="92170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4918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8" r:id="rId3"/>
    <p:sldLayoutId id="2147483663" r:id="rId4"/>
    <p:sldLayoutId id="2147483680" r:id="rId5"/>
    <p:sldLayoutId id="2147483681" r:id="rId6"/>
    <p:sldLayoutId id="2147483674" r:id="rId7"/>
    <p:sldLayoutId id="2147483675" r:id="rId8"/>
    <p:sldLayoutId id="2147483677" r:id="rId9"/>
    <p:sldLayoutId id="2147483661" r:id="rId10"/>
    <p:sldLayoutId id="2147483678" r:id="rId11"/>
    <p:sldLayoutId id="2147483669" r:id="rId12"/>
    <p:sldLayoutId id="2147483673" r:id="rId13"/>
    <p:sldLayoutId id="2147483682" r:id="rId14"/>
    <p:sldLayoutId id="2147483679" r:id="rId15"/>
    <p:sldLayoutId id="214748368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A7EC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465137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712788" indent="-2667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989013" indent="-276225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6114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  <p15:guide id="10" pos="217" userDrawn="1">
          <p15:clr>
            <a:srgbClr val="F26B43"/>
          </p15:clr>
        </p15:guide>
        <p15:guide id="11" pos="6023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984" userDrawn="1">
          <p15:clr>
            <a:srgbClr val="F26B43"/>
          </p15:clr>
        </p15:guide>
        <p15:guide id="14" pos="3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Introduksjon til prosjektpresentasjon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Hva er prosjektpresentasjon 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Presentasjonen oppsummerer arbeidet fra fase 1 «Før du starter». Presentasjonen bør  </a:t>
            </a:r>
            <a:r>
              <a:rPr lang="nb-NO" dirty="0"/>
              <a:t>forklare </a:t>
            </a:r>
            <a:r>
              <a:rPr lang="nb-NO" dirty="0" smtClean="0"/>
              <a:t>utfordringsbildet, </a:t>
            </a:r>
            <a:r>
              <a:rPr lang="nb-NO" dirty="0"/>
              <a:t>beskrive overordnede mål for </a:t>
            </a:r>
            <a:r>
              <a:rPr lang="nb-NO" dirty="0" smtClean="0"/>
              <a:t>arbeidet</a:t>
            </a:r>
            <a:r>
              <a:rPr lang="nb-NO" dirty="0"/>
              <a:t> </a:t>
            </a:r>
            <a:r>
              <a:rPr lang="nb-NO" dirty="0" smtClean="0"/>
              <a:t>og vise plan for videre prosjekt.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6393160" y="2080594"/>
            <a:ext cx="3177878" cy="8443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Utarbeides i løpet av fase 1.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388025" y="3334604"/>
            <a:ext cx="3161141" cy="1430337"/>
          </a:xfrm>
        </p:spPr>
        <p:txBody>
          <a:bodyPr/>
          <a:lstStyle/>
          <a:p>
            <a:r>
              <a:rPr lang="nb-NO" dirty="0" smtClean="0"/>
              <a:t>Prosjektleder og team</a:t>
            </a:r>
          </a:p>
          <a:p>
            <a:r>
              <a:rPr lang="nb-NO" dirty="0" smtClean="0"/>
              <a:t>Ledere, mellomledere og ansatte</a:t>
            </a:r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09551" y="2924944"/>
            <a:ext cx="5655978" cy="360000"/>
          </a:xfrm>
        </p:spPr>
        <p:txBody>
          <a:bodyPr/>
          <a:lstStyle/>
          <a:p>
            <a:r>
              <a:rPr lang="nb-NO" dirty="0" smtClean="0"/>
              <a:t>Hvorfor utarbeide prosjektpresentasjon 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208387" y="3284944"/>
            <a:ext cx="5657142" cy="1501940"/>
          </a:xfrm>
        </p:spPr>
        <p:txBody>
          <a:bodyPr/>
          <a:lstStyle/>
          <a:p>
            <a:r>
              <a:rPr lang="nb-NO" dirty="0"/>
              <a:t>Presentasjonen skal brukes som et verktøy for å engasjere og forankre prosjektet blant ledere og ansatte. </a:t>
            </a:r>
            <a:r>
              <a:rPr lang="nb-NO" dirty="0" smtClean="0"/>
              <a:t>God forankring er avgjørende for at prosjektet lykkes. </a:t>
            </a:r>
            <a:endParaRPr lang="en-US" dirty="0"/>
          </a:p>
          <a:p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dirty="0" smtClean="0"/>
              <a:t>Når utarbeides dette?</a:t>
            </a:r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386642" y="2953972"/>
            <a:ext cx="3177878" cy="335200"/>
          </a:xfrm>
        </p:spPr>
        <p:txBody>
          <a:bodyPr/>
          <a:lstStyle/>
          <a:p>
            <a:r>
              <a:rPr lang="nb-NO" dirty="0" smtClean="0"/>
              <a:t>Hvem er med?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60949-4B9F-9B4C-948A-35244A0B85F5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14" name="Text Placeholder 8"/>
          <p:cNvSpPr txBox="1">
            <a:spLocks/>
          </p:cNvSpPr>
          <p:nvPr/>
        </p:nvSpPr>
        <p:spPr>
          <a:xfrm>
            <a:off x="209551" y="4234805"/>
            <a:ext cx="5655978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rgbClr val="3A7EC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Hvordan bruke denne malen?</a:t>
            </a:r>
            <a:endParaRPr lang="nb-NO" dirty="0"/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208387" y="4594805"/>
            <a:ext cx="5657142" cy="150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2E69B3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Følg </a:t>
            </a:r>
            <a:r>
              <a:rPr lang="nb-NO" dirty="0"/>
              <a:t>instrukser i malen for presentasjonen, og fyll den ut med </a:t>
            </a:r>
            <a:r>
              <a:rPr lang="nb-NO" dirty="0" smtClean="0"/>
              <a:t>innhold </a:t>
            </a:r>
            <a:r>
              <a:rPr lang="nb-NO" dirty="0"/>
              <a:t>fra verktøyene </a:t>
            </a:r>
            <a:r>
              <a:rPr lang="nb-NO" dirty="0" smtClean="0"/>
              <a:t>dere </a:t>
            </a:r>
            <a:r>
              <a:rPr lang="nb-NO" dirty="0"/>
              <a:t>har jobbet med gjennom </a:t>
            </a:r>
            <a:r>
              <a:rPr lang="nb-NO" dirty="0" smtClean="0"/>
              <a:t>fase 1.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Gjennomgå </a:t>
            </a:r>
            <a:r>
              <a:rPr lang="nb-NO" dirty="0"/>
              <a:t>presentasjonen med resten av teamet for å få innspill. </a:t>
            </a:r>
            <a:endParaRPr lang="nb-NO" dirty="0" smtClean="0"/>
          </a:p>
          <a:p>
            <a:r>
              <a:rPr lang="nb-NO" dirty="0" smtClean="0"/>
              <a:t>Bruk presentasjonen i forankringsmøter </a:t>
            </a:r>
            <a:r>
              <a:rPr lang="nb-NO" dirty="0"/>
              <a:t>med ledelse og </a:t>
            </a:r>
            <a:r>
              <a:rPr lang="nb-NO" dirty="0" smtClean="0"/>
              <a:t>ansatte. 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21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Utfordringsbildet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Mål for prosjektet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b="1" dirty="0" smtClean="0"/>
              <a:t>Prosjektplan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Neste steg</a:t>
            </a:r>
            <a:endParaRPr lang="nb-NO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866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Tilnærming til prosjektet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[Oppsummer deres tilnærming til gjennomføring av innovasjonsprosjektet. Skriv korte kulepunkter. Se </a:t>
            </a:r>
            <a:r>
              <a:rPr lang="nb-NO" dirty="0"/>
              <a:t>V</a:t>
            </a:r>
            <a:r>
              <a:rPr lang="nb-NO" dirty="0" smtClean="0"/>
              <a:t>eikart for tjenesteinnovasjon for veiledning til hvordan gjennomføre et innovasjonsprosjekt.]</a:t>
            </a:r>
            <a:endParaRPr lang="nb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9549" y="943270"/>
            <a:ext cx="9503023" cy="294191"/>
          </a:xfrm>
        </p:spPr>
        <p:txBody>
          <a:bodyPr/>
          <a:lstStyle/>
          <a:p>
            <a:r>
              <a:rPr lang="nb-NO" dirty="0" smtClean="0"/>
              <a:t>[Evt. legg inn et undertittel]</a:t>
            </a:r>
            <a:endParaRPr lang="nb-NO" dirty="0"/>
          </a:p>
        </p:txBody>
      </p:sp>
      <p:pic>
        <p:nvPicPr>
          <p:cNvPr id="9" name="Picture 8" descr="Screen Shot 2014-05-16 at 15.59.33 .png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344" r="41178"/>
          <a:stretch/>
        </p:blipFill>
        <p:spPr>
          <a:xfrm>
            <a:off x="6335666" y="1743788"/>
            <a:ext cx="3287305" cy="48010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19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Viktigste interessenter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[Evt. legg inn et undertittel]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>
              <a:solidFill>
                <a:srgbClr val="FF99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3669" y="1818937"/>
            <a:ext cx="9308548" cy="4654380"/>
            <a:chOff x="295944" y="1804423"/>
            <a:chExt cx="9308548" cy="4654380"/>
          </a:xfrm>
        </p:grpSpPr>
        <p:sp>
          <p:nvSpPr>
            <p:cNvPr id="23" name="Rectangle 22"/>
            <p:cNvSpPr/>
            <p:nvPr/>
          </p:nvSpPr>
          <p:spPr>
            <a:xfrm>
              <a:off x="295944" y="1804423"/>
              <a:ext cx="9308548" cy="4654380"/>
            </a:xfrm>
            <a:prstGeom prst="rect">
              <a:avLst/>
            </a:prstGeom>
            <a:solidFill>
              <a:srgbClr val="DCD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400" kern="1200" dirty="0" smtClean="0">
                  <a:solidFill>
                    <a:schemeClr val="tx1"/>
                  </a:solidFill>
                </a:rPr>
                <a:t>[Fjern denne boksen og lim inn skjermbilde </a:t>
              </a:r>
              <a:r>
                <a:rPr lang="nb-NO" sz="1400" dirty="0" smtClean="0">
                  <a:solidFill>
                    <a:schemeClr val="tx1"/>
                  </a:solidFill>
                </a:rPr>
                <a:t>av </a:t>
              </a:r>
              <a:r>
                <a:rPr lang="nb-NO" sz="1400" kern="1200" dirty="0" smtClean="0">
                  <a:solidFill>
                    <a:schemeClr val="tx1"/>
                  </a:solidFill>
                </a:rPr>
                <a:t>arket «</a:t>
              </a:r>
              <a:r>
                <a:rPr lang="nb-NO" sz="1400" kern="1200" dirty="0" err="1" smtClean="0">
                  <a:solidFill>
                    <a:schemeClr val="tx1"/>
                  </a:solidFill>
                </a:rPr>
                <a:t>Interessentanalyse_mal</a:t>
              </a:r>
              <a:r>
                <a:rPr lang="nb-NO" sz="1400" kern="1200" dirty="0" smtClean="0">
                  <a:solidFill>
                    <a:schemeClr val="tx1"/>
                  </a:solidFill>
                </a:rPr>
                <a:t>» fra «Forankringsverktøy». </a:t>
              </a:r>
              <a:r>
                <a:rPr lang="nb-NO" sz="1400" dirty="0" smtClean="0">
                  <a:solidFill>
                    <a:schemeClr val="tx1"/>
                  </a:solidFill>
                </a:rPr>
                <a:t>Ta med interessenter med kun høy eller medium innflytelse. </a:t>
              </a:r>
              <a:r>
                <a:rPr lang="nb-NO" sz="1400" kern="1200" dirty="0" smtClean="0">
                  <a:solidFill>
                    <a:schemeClr val="tx1"/>
                  </a:solidFill>
                </a:rPr>
                <a:t>Ta bilde av kun to første kolonner]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28" r="56294"/>
            <a:stretch/>
          </p:blipFill>
          <p:spPr bwMode="auto">
            <a:xfrm>
              <a:off x="1917881" y="2348880"/>
              <a:ext cx="6064675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9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Avhengigheter til nasjonale, regionale og lokale prosjekter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[Legg inn </a:t>
            </a:r>
            <a:r>
              <a:rPr lang="nb-NO" dirty="0" smtClean="0"/>
              <a:t>de viktigste lokale, regionale </a:t>
            </a:r>
            <a:r>
              <a:rPr lang="nb-NO" dirty="0"/>
              <a:t>og statlige prosjekter som </a:t>
            </a:r>
            <a:r>
              <a:rPr lang="nb-NO" dirty="0" smtClean="0"/>
              <a:t>har påvirkning på deres prosjekt. </a:t>
            </a:r>
            <a:r>
              <a:rPr lang="nb-NO" dirty="0"/>
              <a:t>Bruk et kulepunkt per prosjekt. Oppgi navn på prosjektet og aktøren som </a:t>
            </a:r>
            <a:r>
              <a:rPr lang="nb-NO" dirty="0" smtClean="0"/>
              <a:t>gjennomfører prosjektet</a:t>
            </a:r>
            <a:r>
              <a:rPr lang="nb-NO" dirty="0"/>
              <a:t>. </a:t>
            </a:r>
            <a:r>
              <a:rPr lang="nb-NO" dirty="0" smtClean="0"/>
              <a:t>Hent </a:t>
            </a:r>
            <a:r>
              <a:rPr lang="nb-NO" dirty="0"/>
              <a:t>informasjonen </a:t>
            </a:r>
            <a:r>
              <a:rPr lang="nb-NO" dirty="0" smtClean="0"/>
              <a:t>fra «Planleggingsverktøy», arket </a:t>
            </a:r>
            <a:r>
              <a:rPr lang="nb-NO" dirty="0"/>
              <a:t>«</a:t>
            </a:r>
            <a:r>
              <a:rPr lang="nb-NO" dirty="0" err="1"/>
              <a:t>Avhengighetsbilde_mal</a:t>
            </a:r>
            <a:r>
              <a:rPr lang="nb-NO" dirty="0" smtClean="0"/>
              <a:t>».]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Xxx</a:t>
            </a:r>
            <a:endParaRPr lang="nb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9549" y="943270"/>
            <a:ext cx="9503023" cy="294191"/>
          </a:xfrm>
        </p:spPr>
        <p:txBody>
          <a:bodyPr/>
          <a:lstStyle/>
          <a:p>
            <a:r>
              <a:rPr lang="nb-NO" dirty="0" smtClean="0"/>
              <a:t>[Evt. legg inn et undertittel]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 til team og roller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[Evt. legg inn et undertittel]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>
              <a:solidFill>
                <a:srgbClr val="FF99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3669" y="1818937"/>
            <a:ext cx="9308548" cy="4654380"/>
            <a:chOff x="323669" y="1818937"/>
            <a:chExt cx="9308548" cy="4654380"/>
          </a:xfrm>
        </p:grpSpPr>
        <p:sp>
          <p:nvSpPr>
            <p:cNvPr id="23" name="Rectangle 22"/>
            <p:cNvSpPr/>
            <p:nvPr/>
          </p:nvSpPr>
          <p:spPr>
            <a:xfrm>
              <a:off x="323669" y="1818937"/>
              <a:ext cx="9308548" cy="4654380"/>
            </a:xfrm>
            <a:prstGeom prst="rect">
              <a:avLst/>
            </a:prstGeom>
            <a:solidFill>
              <a:srgbClr val="DCD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400" dirty="0">
                  <a:solidFill>
                    <a:schemeClr val="tx1"/>
                  </a:solidFill>
                </a:rPr>
                <a:t>[Fjern denne boksen og lim inn skjermbilde </a:t>
              </a:r>
              <a:r>
                <a:rPr lang="nb-NO" sz="1400" dirty="0" smtClean="0">
                  <a:solidFill>
                    <a:schemeClr val="tx1"/>
                  </a:solidFill>
                </a:rPr>
                <a:t>av arket </a:t>
              </a:r>
              <a:r>
                <a:rPr lang="nb-NO" sz="1400" dirty="0">
                  <a:solidFill>
                    <a:schemeClr val="tx1"/>
                  </a:solidFill>
                </a:rPr>
                <a:t>«</a:t>
              </a:r>
              <a:r>
                <a:rPr lang="nb-NO" sz="1400" dirty="0" err="1">
                  <a:solidFill>
                    <a:schemeClr val="tx1"/>
                  </a:solidFill>
                </a:rPr>
                <a:t>Teamoversikt_mal</a:t>
              </a:r>
              <a:r>
                <a:rPr lang="nb-NO" sz="1400" dirty="0" smtClean="0">
                  <a:solidFill>
                    <a:schemeClr val="tx1"/>
                  </a:solidFill>
                </a:rPr>
                <a:t>» fra «Teambyggingsverktøy».]</a:t>
              </a:r>
              <a:endParaRPr lang="nb-NO" sz="1400" dirty="0">
                <a:solidFill>
                  <a:schemeClr val="tx1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60" y="2276872"/>
              <a:ext cx="9130767" cy="226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81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Prosjektplan og milepæler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[Evt. legg inn et undertittel]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>
              <a:solidFill>
                <a:srgbClr val="FF99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3669" y="1818937"/>
            <a:ext cx="9308548" cy="4654380"/>
            <a:chOff x="323669" y="1818937"/>
            <a:chExt cx="9308548" cy="4654380"/>
          </a:xfrm>
        </p:grpSpPr>
        <p:sp>
          <p:nvSpPr>
            <p:cNvPr id="23" name="Rectangle 22"/>
            <p:cNvSpPr/>
            <p:nvPr/>
          </p:nvSpPr>
          <p:spPr>
            <a:xfrm>
              <a:off x="323669" y="1818937"/>
              <a:ext cx="9308548" cy="4654380"/>
            </a:xfrm>
            <a:prstGeom prst="rect">
              <a:avLst/>
            </a:prstGeom>
            <a:solidFill>
              <a:srgbClr val="DCD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400" dirty="0">
                  <a:solidFill>
                    <a:schemeClr val="tx1"/>
                  </a:solidFill>
                </a:rPr>
                <a:t>[Fjern denne boksen og lim inn </a:t>
              </a:r>
              <a:r>
                <a:rPr lang="nb-NO" sz="1400" dirty="0" smtClean="0">
                  <a:solidFill>
                    <a:schemeClr val="tx1"/>
                  </a:solidFill>
                </a:rPr>
                <a:t>skjermbilde av arket </a:t>
              </a:r>
              <a:r>
                <a:rPr lang="nb-NO" sz="1400" dirty="0">
                  <a:solidFill>
                    <a:schemeClr val="tx1"/>
                  </a:solidFill>
                </a:rPr>
                <a:t>«</a:t>
              </a:r>
              <a:r>
                <a:rPr lang="nb-NO" sz="1400" dirty="0" err="1">
                  <a:solidFill>
                    <a:schemeClr val="tx1"/>
                  </a:solidFill>
                </a:rPr>
                <a:t>Prosjektplan_mal</a:t>
              </a:r>
              <a:r>
                <a:rPr lang="nb-NO" sz="1400" dirty="0" smtClean="0">
                  <a:solidFill>
                    <a:schemeClr val="tx1"/>
                  </a:solidFill>
                </a:rPr>
                <a:t>» fra «Planleggingsverktøy».]</a:t>
              </a:r>
              <a:endParaRPr lang="nb-NO" sz="1400" dirty="0">
                <a:solidFill>
                  <a:schemeClr val="tx1"/>
                </a:solidFill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350"/>
            <a:stretch/>
          </p:blipFill>
          <p:spPr bwMode="auto">
            <a:xfrm>
              <a:off x="423943" y="2204868"/>
              <a:ext cx="9108000" cy="3305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95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Utfordringsbildet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Mål for prosjektet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Prosjektplan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b="1" dirty="0" smtClean="0"/>
              <a:t>Neste steg</a:t>
            </a:r>
            <a:endParaRPr lang="nb-NO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71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Neste steg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[Angi sentrale aktiviteter som gjennomføres før dere går videre til fase 2 «Innsikt og idé». Tilpass denne siden til målgruppen ved å fokusere på aktivitetene som er mest relevante for personene til stedet]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Xxx</a:t>
            </a:r>
            <a:endParaRPr lang="nb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17</a:t>
            </a:fld>
            <a:endParaRPr lang="nb-NO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9549" y="943270"/>
            <a:ext cx="9503023" cy="294191"/>
          </a:xfrm>
        </p:spPr>
        <p:txBody>
          <a:bodyPr/>
          <a:lstStyle/>
          <a:p>
            <a:r>
              <a:rPr lang="nb-NO" dirty="0" smtClean="0"/>
              <a:t>[Evt. legg inn et undertittel]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6181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Viktige avklaringer og beslutninger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[Denne siden brukes i presentasjonen til ledelsen. Beskriv </a:t>
            </a:r>
            <a:r>
              <a:rPr lang="nb-NO" dirty="0"/>
              <a:t>kort behov for ressurser og finansiering og evt. andre avklaringer som ledelsen trenger å ta stilling </a:t>
            </a:r>
            <a:r>
              <a:rPr lang="nb-NO" dirty="0" smtClean="0"/>
              <a:t>til]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Xxx</a:t>
            </a:r>
            <a:endParaRPr lang="nb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18</a:t>
            </a:fld>
            <a:endParaRPr lang="nb-NO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9549" y="943270"/>
            <a:ext cx="9503023" cy="294191"/>
          </a:xfrm>
        </p:spPr>
        <p:txBody>
          <a:bodyPr/>
          <a:lstStyle/>
          <a:p>
            <a:r>
              <a:rPr lang="nb-NO" dirty="0" smtClean="0"/>
              <a:t>[Evt. legg inn et undertittel]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384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vert="horz" wrap="square" lIns="36000" tIns="36000" rIns="36000" bIns="36000" rtlCol="0">
            <a:normAutofit/>
          </a:bodyPr>
          <a:lstStyle/>
          <a:p>
            <a:r>
              <a:rPr lang="nb-NO" sz="2000" dirty="0" smtClean="0">
                <a:solidFill>
                  <a:schemeClr val="tx2"/>
                </a:solidFill>
              </a:rPr>
              <a:t>[Navn til personen som presenterer]</a:t>
            </a:r>
            <a:endParaRPr lang="nb-NO" sz="2000" dirty="0">
              <a:solidFill>
                <a:schemeClr val="tx2"/>
              </a:solidFill>
            </a:endParaRPr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344487" y="2292448"/>
            <a:ext cx="9217025" cy="463607"/>
          </a:xfrm>
          <a:prstGeom prst="rect">
            <a:avLst/>
          </a:prstGeom>
          <a:noFill/>
          <a:effectLst/>
        </p:spPr>
        <p:txBody>
          <a:bodyPr wrap="square" lIns="36000" tIns="36000" rIns="36000" bIns="10800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defRPr sz="6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nb-NO" sz="2800" b="0" dirty="0" smtClean="0">
                <a:solidFill>
                  <a:schemeClr val="tx1"/>
                </a:solidFill>
              </a:rPr>
              <a:t>[Navn på deres prosjektpresentasjon]</a:t>
            </a:r>
            <a:endParaRPr lang="nb-NO" sz="20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9264" y="5911388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b-NO" sz="2000" kern="0" spc="19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[Dato]</a:t>
            </a:r>
            <a:endParaRPr lang="nb-NO" sz="2000" kern="0" spc="19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89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Utfordringsbildet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Mål for prosjektet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Prosjektplan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Neste steg</a:t>
            </a:r>
            <a:endParaRPr lang="nb-NO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231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2000" b="1" dirty="0" smtClean="0"/>
              <a:t>Utfordringsbildet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Mål for prosjektet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Prosjektplan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Neste steg</a:t>
            </a:r>
            <a:endParaRPr lang="nb-NO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994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Utfordringsbildet i deres kommune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[Oppsummer utfordringsbildet for deres kommune. Skriv korte kulepunkter og vær konkret. Se Veikart for tjenesteinnovasjon for mer informasjon om hvordan dere kan utforske utfordringsbildet.]</a:t>
            </a:r>
            <a:endParaRPr lang="nb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5</a:t>
            </a:fld>
            <a:endParaRPr lang="nb-NO" dirty="0"/>
          </a:p>
        </p:txBody>
      </p:sp>
      <p:grpSp>
        <p:nvGrpSpPr>
          <p:cNvPr id="10" name="Group 9"/>
          <p:cNvGrpSpPr/>
          <p:nvPr/>
        </p:nvGrpSpPr>
        <p:grpSpPr>
          <a:xfrm>
            <a:off x="6460567" y="1830310"/>
            <a:ext cx="3071917" cy="3971565"/>
            <a:chOff x="427534" y="3807689"/>
            <a:chExt cx="3707887" cy="4806670"/>
          </a:xfrm>
        </p:grpSpPr>
        <p:sp>
          <p:nvSpPr>
            <p:cNvPr id="11" name="Rectangle 10"/>
            <p:cNvSpPr/>
            <p:nvPr/>
          </p:nvSpPr>
          <p:spPr>
            <a:xfrm>
              <a:off x="427534" y="3807689"/>
              <a:ext cx="3707887" cy="48066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endParaRPr lang="nb-NO" sz="1400" kern="1200" dirty="0">
                <a:solidFill>
                  <a:prstClr val="white"/>
                </a:solidFill>
              </a:endParaRPr>
            </a:p>
            <a:p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400" kern="1200" dirty="0">
                  <a:solidFill>
                    <a:prstClr val="white"/>
                  </a:solidFill>
                </a:rPr>
                <a:t>[Fjern denne boksen og sett inn </a:t>
              </a:r>
              <a:r>
                <a:rPr lang="nb-NO" sz="1400" dirty="0" smtClean="0">
                  <a:solidFill>
                    <a:prstClr val="white"/>
                  </a:solidFill>
                </a:rPr>
                <a:t>statistikk og tall som beskriver utfordringsbildet i deres kommune</a:t>
              </a:r>
              <a:r>
                <a:rPr lang="nb-NO" sz="1400" kern="1200" dirty="0" smtClean="0">
                  <a:solidFill>
                    <a:prstClr val="white"/>
                  </a:solidFill>
                </a:rPr>
                <a:t>. Se «Veiledning </a:t>
              </a:r>
              <a:r>
                <a:rPr lang="nb-NO" sz="1400" kern="1200" dirty="0">
                  <a:solidFill>
                    <a:prstClr val="white"/>
                  </a:solidFill>
                </a:rPr>
                <a:t>for bruk av statistikk og </a:t>
              </a:r>
              <a:r>
                <a:rPr lang="nb-NO" sz="1400" kern="1200" dirty="0" smtClean="0">
                  <a:solidFill>
                    <a:prstClr val="white"/>
                  </a:solidFill>
                </a:rPr>
                <a:t>tall» </a:t>
              </a:r>
              <a:r>
                <a:rPr lang="nb-NO" sz="1400" kern="1200" dirty="0">
                  <a:solidFill>
                    <a:prstClr val="white"/>
                  </a:solidFill>
                </a:rPr>
                <a:t>for tips og </a:t>
              </a:r>
              <a:r>
                <a:rPr lang="nb-NO" sz="1400" kern="1200" dirty="0" smtClean="0">
                  <a:solidFill>
                    <a:prstClr val="white"/>
                  </a:solidFill>
                </a:rPr>
                <a:t>råd.]</a:t>
              </a:r>
              <a:endParaRPr lang="nb-NO" sz="1400" kern="1200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2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6" r="6731"/>
            <a:stretch/>
          </p:blipFill>
          <p:spPr bwMode="auto">
            <a:xfrm>
              <a:off x="513472" y="5699565"/>
              <a:ext cx="3536011" cy="2134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9549" y="943270"/>
            <a:ext cx="9503023" cy="294191"/>
          </a:xfrm>
        </p:spPr>
        <p:txBody>
          <a:bodyPr/>
          <a:lstStyle/>
          <a:p>
            <a:r>
              <a:rPr lang="nb-NO" dirty="0" smtClean="0"/>
              <a:t>[Skriv evt. en setning som oppsummerer hovedutfordringer for sektoren(e) i deres kommune]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333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41333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9526" y="128589"/>
            <a:ext cx="9691700" cy="6604002"/>
            <a:chOff x="109526" y="128589"/>
            <a:chExt cx="9691700" cy="6604002"/>
          </a:xfrm>
        </p:grpSpPr>
        <p:sp>
          <p:nvSpPr>
            <p:cNvPr id="14" name="Rectangle 13"/>
            <p:cNvSpPr/>
            <p:nvPr/>
          </p:nvSpPr>
          <p:spPr>
            <a:xfrm>
              <a:off x="109526" y="128589"/>
              <a:ext cx="9691700" cy="6604002"/>
            </a:xfrm>
            <a:prstGeom prst="rect">
              <a:avLst/>
            </a:prstGeom>
            <a:solidFill>
              <a:srgbClr val="DCD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400" kern="1200" dirty="0" smtClean="0">
                  <a:solidFill>
                    <a:schemeClr val="tx1"/>
                  </a:solidFill>
                </a:rPr>
                <a:t>[Fjern denne boksen og lim inn skjermbilde </a:t>
              </a:r>
              <a:r>
                <a:rPr lang="nb-NO" sz="1400" dirty="0" smtClean="0">
                  <a:solidFill>
                    <a:schemeClr val="tx1"/>
                  </a:solidFill>
                </a:rPr>
                <a:t>av </a:t>
              </a:r>
              <a:r>
                <a:rPr lang="nb-NO" sz="1400" kern="1200" dirty="0" smtClean="0">
                  <a:solidFill>
                    <a:schemeClr val="tx1"/>
                  </a:solidFill>
                </a:rPr>
                <a:t>SWOT-analyse som dere finner i «Analyseverktøy».]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40" y="476672"/>
              <a:ext cx="9212272" cy="6144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487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Problemet som innovasjonsprosjektet skal løse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b="1" dirty="0">
                <a:solidFill>
                  <a:srgbClr val="3A7EC0"/>
                </a:solidFill>
              </a:rPr>
              <a:t>Kort om [problemet innovasjonsprosjektet skal løse]: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[Skriv kort om kjernen i problemet.]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[Skriv kort om hvem som er berørt av problemet og hvordan. Angi tall på omfanget problemet har.]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[Skriv kort om hvor alvorlig problemet er for personene som blir berørt.]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[Skriv kort hvilke faktorer som vil kunne påvirke problemet over tid. Er det noen faktorer i fremtiden som vil gjøre problemet verre eller forbedre situasjonen? Hva vil skje hvis problemet ikke løses i nærmeste fremtid?]</a:t>
            </a:r>
          </a:p>
          <a:p>
            <a:endParaRPr lang="nb-NO" dirty="0" smtClean="0"/>
          </a:p>
          <a:p>
            <a:r>
              <a:rPr lang="nb-NO" b="1" dirty="0">
                <a:solidFill>
                  <a:srgbClr val="3A7EC0"/>
                </a:solidFill>
              </a:rPr>
              <a:t>Hvorfor [dette problemet] blir prioritert: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[</a:t>
            </a:r>
            <a:r>
              <a:rPr lang="nb-NO" dirty="0"/>
              <a:t>Begrunn </a:t>
            </a:r>
            <a:r>
              <a:rPr lang="nb-NO" dirty="0" smtClean="0"/>
              <a:t>kort hvorfor </a:t>
            </a:r>
            <a:r>
              <a:rPr lang="nb-NO" dirty="0"/>
              <a:t>dere valgte å fokusere på dette problemet fremfor andre problemer</a:t>
            </a:r>
            <a:r>
              <a:rPr lang="nb-NO" dirty="0" smtClean="0"/>
              <a:t>. Bruk korte kulepunkter]</a:t>
            </a:r>
            <a:endParaRPr lang="nb-NO" dirty="0"/>
          </a:p>
          <a:p>
            <a:endParaRPr lang="nb-NO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7</a:t>
            </a:fld>
            <a:endParaRPr lang="nb-NO" dirty="0"/>
          </a:p>
        </p:txBody>
      </p:sp>
      <p:grpSp>
        <p:nvGrpSpPr>
          <p:cNvPr id="10" name="Group 9"/>
          <p:cNvGrpSpPr/>
          <p:nvPr/>
        </p:nvGrpSpPr>
        <p:grpSpPr>
          <a:xfrm>
            <a:off x="6460567" y="1830311"/>
            <a:ext cx="3071917" cy="2894833"/>
            <a:chOff x="427534" y="3807690"/>
            <a:chExt cx="3707887" cy="3503532"/>
          </a:xfrm>
        </p:grpSpPr>
        <p:sp>
          <p:nvSpPr>
            <p:cNvPr id="11" name="Rectangle 10"/>
            <p:cNvSpPr/>
            <p:nvPr/>
          </p:nvSpPr>
          <p:spPr>
            <a:xfrm>
              <a:off x="427534" y="3807690"/>
              <a:ext cx="3707887" cy="3503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400" kern="1200" dirty="0" smtClean="0">
                  <a:solidFill>
                    <a:prstClr val="white"/>
                  </a:solidFill>
                </a:rPr>
                <a:t>[</a:t>
              </a:r>
              <a:r>
                <a:rPr lang="nb-NO" sz="1400" kern="1200" dirty="0">
                  <a:solidFill>
                    <a:prstClr val="white"/>
                  </a:solidFill>
                </a:rPr>
                <a:t>Fjern denne boksen og sett inn </a:t>
              </a:r>
              <a:r>
                <a:rPr lang="nb-NO" sz="1400" dirty="0" smtClean="0">
                  <a:solidFill>
                    <a:prstClr val="white"/>
                  </a:solidFill>
                </a:rPr>
                <a:t>statistikk og tall som illustrerer problemet</a:t>
              </a:r>
              <a:r>
                <a:rPr lang="nb-NO" sz="1400" kern="1200" dirty="0" smtClean="0">
                  <a:solidFill>
                    <a:prstClr val="white"/>
                  </a:solidFill>
                </a:rPr>
                <a:t>. Se «Veiledning </a:t>
              </a:r>
              <a:r>
                <a:rPr lang="nb-NO" sz="1400" kern="1200" dirty="0">
                  <a:solidFill>
                    <a:prstClr val="white"/>
                  </a:solidFill>
                </a:rPr>
                <a:t>for bruk av statistikk og </a:t>
              </a:r>
              <a:r>
                <a:rPr lang="nb-NO" sz="1400" kern="1200" dirty="0" smtClean="0">
                  <a:solidFill>
                    <a:prstClr val="white"/>
                  </a:solidFill>
                </a:rPr>
                <a:t>tall» </a:t>
              </a:r>
              <a:r>
                <a:rPr lang="nb-NO" sz="1400" kern="1200" dirty="0">
                  <a:solidFill>
                    <a:prstClr val="white"/>
                  </a:solidFill>
                </a:rPr>
                <a:t>for tips og råd]</a:t>
              </a:r>
            </a:p>
          </p:txBody>
        </p:sp>
        <p:pic>
          <p:nvPicPr>
            <p:cNvPr id="12" name="Picture 2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6" r="6731"/>
            <a:stretch/>
          </p:blipFill>
          <p:spPr bwMode="auto">
            <a:xfrm>
              <a:off x="513472" y="5010892"/>
              <a:ext cx="3536011" cy="2134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9549" y="943270"/>
            <a:ext cx="9503023" cy="294191"/>
          </a:xfrm>
        </p:spPr>
        <p:txBody>
          <a:bodyPr/>
          <a:lstStyle/>
          <a:p>
            <a:r>
              <a:rPr lang="nb-NO" dirty="0"/>
              <a:t>[Oppsummer problemet dere valgte å fokusere på i innovasjonsprosjektet i </a:t>
            </a:r>
            <a:r>
              <a:rPr lang="nb-NO" dirty="0" smtClean="0"/>
              <a:t>én setning] </a:t>
            </a:r>
            <a:endParaRPr lang="nb-NO" dirty="0"/>
          </a:p>
        </p:txBody>
      </p:sp>
      <p:grpSp>
        <p:nvGrpSpPr>
          <p:cNvPr id="9" name="Group 8"/>
          <p:cNvGrpSpPr/>
          <p:nvPr/>
        </p:nvGrpSpPr>
        <p:grpSpPr>
          <a:xfrm>
            <a:off x="6531765" y="4478207"/>
            <a:ext cx="1742370" cy="1872207"/>
            <a:chOff x="7018847" y="1916834"/>
            <a:chExt cx="1742370" cy="1872207"/>
          </a:xfrm>
          <a:solidFill>
            <a:srgbClr val="3A7EC0"/>
          </a:solidFill>
        </p:grpSpPr>
        <p:grpSp>
          <p:nvGrpSpPr>
            <p:cNvPr id="14" name="Group 13"/>
            <p:cNvGrpSpPr/>
            <p:nvPr/>
          </p:nvGrpSpPr>
          <p:grpSpPr>
            <a:xfrm rot="17113521">
              <a:off x="6953928" y="1981753"/>
              <a:ext cx="1872207" cy="1742370"/>
              <a:chOff x="526528" y="1124736"/>
              <a:chExt cx="4476837" cy="4166364"/>
            </a:xfrm>
            <a:grpFill/>
          </p:grpSpPr>
          <p:sp>
            <p:nvSpPr>
              <p:cNvPr id="16" name="Oval 15"/>
              <p:cNvSpPr/>
              <p:nvPr/>
            </p:nvSpPr>
            <p:spPr>
              <a:xfrm>
                <a:off x="837001" y="1124736"/>
                <a:ext cx="4166364" cy="4166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3529971">
                <a:off x="778556" y="3979519"/>
                <a:ext cx="936104" cy="144016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174447" y="2134743"/>
              <a:ext cx="1450961" cy="1384984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/>
              <a:r>
                <a:rPr lang="nb-NO" sz="1400" i="1" dirty="0" smtClean="0">
                  <a:solidFill>
                    <a:schemeClr val="bg1"/>
                  </a:solidFill>
                  <a:latin typeface="+mn-lt"/>
                </a:rPr>
                <a:t>”</a:t>
              </a:r>
              <a:r>
                <a:rPr lang="nb-NO" sz="1400" kern="0" dirty="0" smtClean="0">
                  <a:solidFill>
                    <a:schemeClr val="bg1"/>
                  </a:solidFill>
                </a:rPr>
                <a:t>[Legg inn evt. sitat om problemet fra brukere, pårørende eller ansatte</a:t>
              </a:r>
              <a:r>
                <a:rPr lang="nb-NO" sz="1400" i="1" dirty="0" smtClean="0">
                  <a:solidFill>
                    <a:schemeClr val="bg1"/>
                  </a:solidFill>
                  <a:latin typeface="+mn-lt"/>
                </a:rPr>
                <a:t>” </a:t>
              </a:r>
              <a:endParaRPr lang="nb-NO" sz="1400" i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45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Utfordringsbildet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b="1" dirty="0" smtClean="0"/>
              <a:t>Mål for prosjektet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Prosjektplan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Neste steg</a:t>
            </a:r>
            <a:endParaRPr lang="nb-NO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119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 for prosjektet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600" dirty="0"/>
              <a:t>[Legg inn de 3-5 viktigste mål for </a:t>
            </a:r>
            <a:r>
              <a:rPr lang="nb-NO" sz="1600" dirty="0" smtClean="0"/>
              <a:t>innovasjonsprosjektet </a:t>
            </a:r>
            <a:r>
              <a:rPr lang="nb-NO" sz="1600" dirty="0"/>
              <a:t>i prioritert rekkefølge. </a:t>
            </a:r>
            <a:r>
              <a:rPr lang="nb-NO" sz="1600" dirty="0" smtClean="0"/>
              <a:t>Skal prosjektet skape </a:t>
            </a:r>
            <a:r>
              <a:rPr lang="nb-NO" sz="1600" dirty="0"/>
              <a:t>økt trygghet for den enkelte</a:t>
            </a:r>
            <a:r>
              <a:rPr lang="nb-NO" sz="1600" dirty="0" smtClean="0"/>
              <a:t>? Skal prosjektet forhindre re-innleggelser på sykehus? Skal prosjektet medføre mer effektive prosesser i kommunen?]</a:t>
            </a:r>
          </a:p>
          <a:p>
            <a:pPr marL="342900" indent="-342900">
              <a:buFont typeface="+mj-lt"/>
              <a:buAutoNum type="arabicPeriod"/>
            </a:pPr>
            <a:endParaRPr lang="nb-NO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1600" dirty="0" err="1" smtClean="0"/>
              <a:t>Xxx</a:t>
            </a:r>
            <a:endParaRPr lang="nb-NO" sz="1600" dirty="0" smtClean="0"/>
          </a:p>
          <a:p>
            <a:pPr marL="342900" indent="-342900">
              <a:buFont typeface="+mj-lt"/>
              <a:buAutoNum type="arabicPeriod"/>
            </a:pPr>
            <a:endParaRPr lang="nb-NO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1600" dirty="0" err="1" smtClean="0"/>
              <a:t>Xxx</a:t>
            </a:r>
            <a:endParaRPr lang="nb-NO" sz="1600" dirty="0" smtClean="0"/>
          </a:p>
          <a:p>
            <a:pPr marL="342900" indent="-342900">
              <a:buFont typeface="+mj-lt"/>
              <a:buAutoNum type="arabicPeriod"/>
            </a:pPr>
            <a:endParaRPr lang="nb-NO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1600" dirty="0" err="1" smtClean="0"/>
              <a:t>Xxx</a:t>
            </a:r>
            <a:endParaRPr lang="nb-NO" sz="1600" dirty="0" smtClean="0"/>
          </a:p>
          <a:p>
            <a:pPr marL="342900" indent="-342900">
              <a:buFont typeface="+mj-lt"/>
              <a:buAutoNum type="arabicPeriod"/>
            </a:pPr>
            <a:endParaRPr lang="nb-NO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1600" dirty="0" err="1"/>
              <a:t>X</a:t>
            </a:r>
            <a:r>
              <a:rPr lang="nb-NO" sz="1600" dirty="0" err="1" smtClean="0"/>
              <a:t>xx</a:t>
            </a:r>
            <a:endParaRPr lang="nb-NO" sz="1600" dirty="0"/>
          </a:p>
          <a:p>
            <a:pPr marL="342900" indent="-342900">
              <a:buFont typeface="+mj-lt"/>
              <a:buAutoNum type="arabicPeriod"/>
            </a:pPr>
            <a:endParaRPr lang="nb-NO" sz="1600" dirty="0"/>
          </a:p>
          <a:p>
            <a:endParaRPr lang="nb-NO" sz="16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9549" y="943270"/>
            <a:ext cx="9503023" cy="294191"/>
          </a:xfrm>
        </p:spPr>
        <p:txBody>
          <a:bodyPr/>
          <a:lstStyle/>
          <a:p>
            <a:r>
              <a:rPr lang="nb-NO" dirty="0" smtClean="0"/>
              <a:t>[Oppsummer evt. deres visjon for fremtiden i én setning] </a:t>
            </a:r>
            <a:endParaRPr lang="nb-NO" dirty="0"/>
          </a:p>
        </p:txBody>
      </p:sp>
      <p:pic>
        <p:nvPicPr>
          <p:cNvPr id="19" name="Picture 18" descr="84120557.jpg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74" r="16650" b="371"/>
          <a:stretch/>
        </p:blipFill>
        <p:spPr>
          <a:xfrm>
            <a:off x="6357258" y="1719000"/>
            <a:ext cx="3246865" cy="48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7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amveis_Mal_KHE_NEW">
  <a:themeElements>
    <a:clrScheme name="Farger samveis">
      <a:dk1>
        <a:sysClr val="windowText" lastClr="000000"/>
      </a:dk1>
      <a:lt1>
        <a:sysClr val="window" lastClr="FFFFFF"/>
      </a:lt1>
      <a:dk2>
        <a:srgbClr val="3A7EC0"/>
      </a:dk2>
      <a:lt2>
        <a:srgbClr val="F7F8D9"/>
      </a:lt2>
      <a:accent1>
        <a:srgbClr val="3A7EC0"/>
      </a:accent1>
      <a:accent2>
        <a:srgbClr val="8BAE4A"/>
      </a:accent2>
      <a:accent3>
        <a:srgbClr val="9BA5AE"/>
      </a:accent3>
      <a:accent4>
        <a:srgbClr val="67674B"/>
      </a:accent4>
      <a:accent5>
        <a:srgbClr val="DCDE44"/>
      </a:accent5>
      <a:accent6>
        <a:srgbClr val="FCF21A"/>
      </a:accent6>
      <a:hlink>
        <a:srgbClr val="000000"/>
      </a:hlink>
      <a:folHlink>
        <a:srgbClr val="000000"/>
      </a:folHlink>
    </a:clrScheme>
    <a:fontScheme name="Samveis 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mveis_mal" id="{36C031A2-F6DB-4C80-8301-5F3E73719B8E}" vid="{69C62D17-C552-45C8-9653-7B01577BA8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5709</TotalTime>
  <Words>815</Words>
  <Application>Microsoft Office PowerPoint</Application>
  <PresentationFormat>A4 (210 x 297 mm)</PresentationFormat>
  <Paragraphs>131</Paragraphs>
  <Slides>18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Samveis_Mal_KHE_NEW</vt:lpstr>
      <vt:lpstr>think-cell Slide</vt:lpstr>
      <vt:lpstr>Introduksjon til prosjektpresentasjon</vt:lpstr>
      <vt:lpstr>PowerPoint-presentasjon</vt:lpstr>
      <vt:lpstr>Agenda</vt:lpstr>
      <vt:lpstr>Agenda</vt:lpstr>
      <vt:lpstr>Utfordringsbildet i deres kommune</vt:lpstr>
      <vt:lpstr>PowerPoint-presentasjon</vt:lpstr>
      <vt:lpstr>Problemet som innovasjonsprosjektet skal løse</vt:lpstr>
      <vt:lpstr>Agenda</vt:lpstr>
      <vt:lpstr>Mål for prosjektet</vt:lpstr>
      <vt:lpstr>Agenda</vt:lpstr>
      <vt:lpstr>Tilnærming til prosjektet</vt:lpstr>
      <vt:lpstr>Viktigste interessenter</vt:lpstr>
      <vt:lpstr>Avhengigheter til nasjonale, regionale og lokale prosjekter</vt:lpstr>
      <vt:lpstr>Forslag til team og roller</vt:lpstr>
      <vt:lpstr>Prosjektplan og milepæler</vt:lpstr>
      <vt:lpstr>Agenda</vt:lpstr>
      <vt:lpstr>Neste steg</vt:lpstr>
      <vt:lpstr>Viktige avklaringer og beslutninger</vt:lpstr>
    </vt:vector>
  </TitlesOfParts>
  <Company>Making Waves Group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Making Waves</dc:creator>
  <cp:lastModifiedBy>Une Tangen</cp:lastModifiedBy>
  <cp:revision>383</cp:revision>
  <cp:lastPrinted>2015-07-01T09:39:10Z</cp:lastPrinted>
  <dcterms:created xsi:type="dcterms:W3CDTF">2015-06-22T13:44:25Z</dcterms:created>
  <dcterms:modified xsi:type="dcterms:W3CDTF">2019-10-10T17:15:46Z</dcterms:modified>
</cp:coreProperties>
</file>