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19"/>
  </p:notesMasterIdLst>
  <p:handoutMasterIdLst>
    <p:handoutMasterId r:id="rId20"/>
  </p:handoutMasterIdLst>
  <p:sldIdLst>
    <p:sldId id="361" r:id="rId5"/>
    <p:sldId id="362" r:id="rId6"/>
    <p:sldId id="363" r:id="rId7"/>
    <p:sldId id="364" r:id="rId8"/>
    <p:sldId id="376" r:id="rId9"/>
    <p:sldId id="340" r:id="rId10"/>
    <p:sldId id="377" r:id="rId11"/>
    <p:sldId id="367" r:id="rId12"/>
    <p:sldId id="378" r:id="rId13"/>
    <p:sldId id="370" r:id="rId14"/>
    <p:sldId id="375" r:id="rId15"/>
    <p:sldId id="373" r:id="rId16"/>
    <p:sldId id="374" r:id="rId17"/>
    <p:sldId id="371" r:id="rId18"/>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di Bunæs-Eklund" initials="" lastIdx="2" clrIdx="0"/>
  <p:cmAuthor id="1" name="Karolina Netland" initials="KN" lastIdx="1" clrIdx="1">
    <p:extLst>
      <p:ext uri="{19B8F6BF-5375-455C-9EA6-DF929625EA0E}">
        <p15:presenceInfo xmlns:p15="http://schemas.microsoft.com/office/powerpoint/2012/main" userId="Karolina Netl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58"/>
    <a:srgbClr val="BCCFE8"/>
    <a:srgbClr val="001046"/>
    <a:srgbClr val="85817D"/>
    <a:srgbClr val="008C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p:restoredTop sz="60828"/>
  </p:normalViewPr>
  <p:slideViewPr>
    <p:cSldViewPr snapToGrid="0" snapToObjects="1">
      <p:cViewPr varScale="1">
        <p:scale>
          <a:sx n="51" d="100"/>
          <a:sy n="51" d="100"/>
        </p:scale>
        <p:origin x="1344" y="3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 Jan Borgund" userId="28adf3c030431879" providerId="LiveId" clId="{4ABF5C17-6C43-4D47-8E80-AB05910C50C8}"/>
    <pc:docChg chg="undo modSld">
      <pc:chgData name="Ole Jan Borgund" userId="28adf3c030431879" providerId="LiveId" clId="{4ABF5C17-6C43-4D47-8E80-AB05910C50C8}" dt="2019-08-20T10:49:44.768" v="32" actId="20577"/>
      <pc:docMkLst>
        <pc:docMk/>
      </pc:docMkLst>
      <pc:sldChg chg="modNotesTx">
        <pc:chgData name="Ole Jan Borgund" userId="28adf3c030431879" providerId="LiveId" clId="{4ABF5C17-6C43-4D47-8E80-AB05910C50C8}" dt="2019-08-19T20:02:34.230" v="16" actId="20577"/>
        <pc:sldMkLst>
          <pc:docMk/>
          <pc:sldMk cId="3593165280" sldId="340"/>
        </pc:sldMkLst>
      </pc:sldChg>
      <pc:sldChg chg="modNotesTx">
        <pc:chgData name="Ole Jan Borgund" userId="28adf3c030431879" providerId="LiveId" clId="{4ABF5C17-6C43-4D47-8E80-AB05910C50C8}" dt="2019-08-20T10:49:44.768" v="32" actId="20577"/>
        <pc:sldMkLst>
          <pc:docMk/>
          <pc:sldMk cId="2049982538" sldId="361"/>
        </pc:sldMkLst>
      </pc:sldChg>
      <pc:sldChg chg="modNotesTx">
        <pc:chgData name="Ole Jan Borgund" userId="28adf3c030431879" providerId="LiveId" clId="{4ABF5C17-6C43-4D47-8E80-AB05910C50C8}" dt="2019-08-20T10:34:54.967" v="20" actId="6549"/>
        <pc:sldMkLst>
          <pc:docMk/>
          <pc:sldMk cId="80043169" sldId="365"/>
        </pc:sldMkLst>
      </pc:sldChg>
      <pc:sldChg chg="modNotesTx">
        <pc:chgData name="Ole Jan Borgund" userId="28adf3c030431879" providerId="LiveId" clId="{4ABF5C17-6C43-4D47-8E80-AB05910C50C8}" dt="2019-08-19T19:52:48.202" v="1" actId="122"/>
        <pc:sldMkLst>
          <pc:docMk/>
          <pc:sldMk cId="1432451143" sldId="366"/>
        </pc:sldMkLst>
      </pc:sldChg>
      <pc:sldChg chg="modNotesTx">
        <pc:chgData name="Ole Jan Borgund" userId="28adf3c030431879" providerId="LiveId" clId="{4ABF5C17-6C43-4D47-8E80-AB05910C50C8}" dt="2019-08-20T10:45:35.666" v="31" actId="6549"/>
        <pc:sldMkLst>
          <pc:docMk/>
          <pc:sldMk cId="3789137532" sldId="371"/>
        </pc:sldMkLst>
      </pc:sldChg>
      <pc:sldChg chg="modNotesTx">
        <pc:chgData name="Ole Jan Borgund" userId="28adf3c030431879" providerId="LiveId" clId="{4ABF5C17-6C43-4D47-8E80-AB05910C50C8}" dt="2019-08-20T10:43:32.265" v="21" actId="20577"/>
        <pc:sldMkLst>
          <pc:docMk/>
          <pc:sldMk cId="1172427530" sldId="374"/>
        </pc:sldMkLst>
      </pc:sldChg>
      <pc:sldChg chg="modNotesTx">
        <pc:chgData name="Ole Jan Borgund" userId="28adf3c030431879" providerId="LiveId" clId="{4ABF5C17-6C43-4D47-8E80-AB05910C50C8}" dt="2019-08-19T19:56:36.032" v="15" actId="20577"/>
        <pc:sldMkLst>
          <pc:docMk/>
          <pc:sldMk cId="2447628578" sldId="3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6778F-9D10-D546-AD42-60AA27D9D64A}" type="datetimeFigureOut">
              <a:t>04.09.2019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09766-1718-EE41-8F7D-74897AACAE61}" type="datetimeFigureOut">
              <a:rPr lang="nb-NO" smtClean="0"/>
              <a:t>04.09.2019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5F360-E44A-4E4B-8558-CF50FC504B3C}" type="slidenum">
              <a:rPr lang="nb-NO" smtClean="0"/>
              <a:t>‹#›</a:t>
            </a:fld>
            <a:endParaRPr lang="nb-NO"/>
          </a:p>
        </p:txBody>
      </p:sp>
    </p:spTree>
    <p:extLst>
      <p:ext uri="{BB962C8B-B14F-4D97-AF65-F5344CB8AC3E}">
        <p14:creationId xmlns:p14="http://schemas.microsoft.com/office/powerpoint/2010/main" val="227922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Klarspråk – hva </a:t>
            </a:r>
            <a:r>
              <a:rPr lang="nb-NO"/>
              <a:t>er det, </a:t>
            </a:r>
            <a:r>
              <a:rPr lang="nb-NO" dirty="0"/>
              <a:t>egentlig? Den neste halvtimen skal vi bli kjent med hvordan vi som jobber i kommunen, kan skrive klare og forståelige tekster. Vi skal også se på hvordan klarspråk gjør det enklere for innbyggerne å bruke tjenestene våre og delta i lokaldemokratiet, og hvordan klarspråk hjelper kommunen å spare tid og penger.</a:t>
            </a:r>
            <a:endParaRPr lang="nb-NO" dirty="0">
              <a:solidFill>
                <a:srgbClr val="FF0000"/>
              </a:solidFill>
            </a:endParaRPr>
          </a:p>
        </p:txBody>
      </p:sp>
      <p:sp>
        <p:nvSpPr>
          <p:cNvPr id="4" name="Plassholder for lysbildenummer 3"/>
          <p:cNvSpPr>
            <a:spLocks noGrp="1"/>
          </p:cNvSpPr>
          <p:nvPr>
            <p:ph type="sldNum" sz="quarter" idx="5"/>
          </p:nvPr>
        </p:nvSpPr>
        <p:spPr/>
        <p:txBody>
          <a:bodyPr/>
          <a:lstStyle/>
          <a:p>
            <a:fld id="{E9A5F360-E44A-4E4B-8558-CF50FC504B3C}" type="slidenum">
              <a:rPr lang="nb-NO" smtClean="0"/>
              <a:t>1</a:t>
            </a:fld>
            <a:endParaRPr lang="nb-NO"/>
          </a:p>
        </p:txBody>
      </p:sp>
    </p:spTree>
    <p:extLst>
      <p:ext uri="{BB962C8B-B14F-4D97-AF65-F5344CB8AC3E}">
        <p14:creationId xmlns:p14="http://schemas.microsoft.com/office/powerpoint/2010/main" val="3981757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Disse skoletekstene ligger i KS sin tekstbase med kommunale tekster. Her kan kommuner som vil forbedre språket, finne gode eksempler. Delingspotensialet er så stort – alle kommuner sender ut dette brevet. Her har dere mange gode maler</a:t>
            </a:r>
            <a:r>
              <a:rPr lang="nb-NO" sz="1200" kern="1200" baseline="0" dirty="0">
                <a:solidFill>
                  <a:schemeClr val="tx1"/>
                </a:solidFill>
                <a:effectLst/>
                <a:latin typeface="+mn-lt"/>
                <a:ea typeface="+mn-ea"/>
                <a:cs typeface="+mn-cs"/>
              </a:rPr>
              <a:t> som dere kan bruke. </a:t>
            </a:r>
          </a:p>
          <a:p>
            <a:endParaRPr lang="nb-NO" sz="1200" kern="1200" baseline="0" dirty="0">
              <a:solidFill>
                <a:schemeClr val="tx1"/>
              </a:solidFill>
              <a:effectLst/>
              <a:latin typeface="+mn-lt"/>
              <a:ea typeface="+mn-ea"/>
              <a:cs typeface="+mn-cs"/>
            </a:endParaRPr>
          </a:p>
          <a:p>
            <a:r>
              <a:rPr lang="nb-NO" sz="1200" kern="1200" baseline="0" dirty="0">
                <a:solidFill>
                  <a:schemeClr val="tx1"/>
                </a:solidFill>
                <a:effectLst/>
                <a:latin typeface="+mn-lt"/>
                <a:ea typeface="+mn-ea"/>
                <a:cs typeface="+mn-cs"/>
              </a:rPr>
              <a:t>Hver enkelt saksbehandler skriver mye fritekst, og det er ikke alltid vi har en mal. Det handler om å endre skrivekultur. Saksbehandlerne må bli bevisst hvem de skriver til, og hvordan de gjør det. Det er et endringsprosjekt som krever ressurser og opplæring.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CAFBD94-DCF1-4070-8544-575DE76DF594}" type="slidenum">
              <a:rPr lang="nb-NO" smtClean="0"/>
              <a:pPr/>
              <a:t>10</a:t>
            </a:fld>
            <a:endParaRPr lang="nb-NO"/>
          </a:p>
        </p:txBody>
      </p:sp>
    </p:spTree>
    <p:extLst>
      <p:ext uri="{BB962C8B-B14F-4D97-AF65-F5344CB8AC3E}">
        <p14:creationId xmlns:p14="http://schemas.microsoft.com/office/powerpoint/2010/main" val="1719788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gir effekt når tekster blir endret fra tunge og systemorienterte til innbyggerorienterte og forståelige. Nå skal vi se nærmere på hva noen kommuner har oppnådd ved å gjøre tekster klarere.</a:t>
            </a:r>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11</a:t>
            </a:fld>
            <a:endParaRPr lang="nb-NO"/>
          </a:p>
        </p:txBody>
      </p:sp>
    </p:spTree>
    <p:extLst>
      <p:ext uri="{BB962C8B-B14F-4D97-AF65-F5344CB8AC3E}">
        <p14:creationId xmlns:p14="http://schemas.microsoft.com/office/powerpoint/2010/main" val="2118527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200" dirty="0"/>
              <a:t>Gjennom å forbedre malen for saksframlegg har Hamar kommune lagt til rette for effektive arbeidsprosesser og minimert faren for misforståelser på grunn av språklige uklarheter.</a:t>
            </a:r>
          </a:p>
          <a:p>
            <a:endParaRPr lang="nb-NO" sz="2200" dirty="0"/>
          </a:p>
          <a:p>
            <a:r>
              <a:rPr lang="nb-NO" sz="2200" dirty="0"/>
              <a:t>De har også regnet ut hvor mye penger det er å spare på at tekstene blir så klare at innbyggerne ikke trenger å ringe:</a:t>
            </a:r>
            <a:br>
              <a:rPr lang="nb-NO" sz="2200" dirty="0"/>
            </a:br>
            <a:endParaRPr lang="nb-NO" sz="2200" dirty="0"/>
          </a:p>
          <a:p>
            <a:pPr marL="800100" lvl="1" indent="-342900">
              <a:buFont typeface="Arial" panose="020B0604020202020204" pitchFamily="34" charset="0"/>
              <a:buChar char="•"/>
            </a:pPr>
            <a:r>
              <a:rPr lang="nb-NO" sz="2200" dirty="0"/>
              <a:t>De har 1000 utsendelser per dag.</a:t>
            </a:r>
          </a:p>
          <a:p>
            <a:pPr marL="800100" lvl="1" indent="-342900">
              <a:buFont typeface="Arial" panose="020B0604020202020204" pitchFamily="34" charset="0"/>
              <a:buChar char="•"/>
            </a:pPr>
            <a:r>
              <a:rPr lang="nb-NO" sz="2200" dirty="0"/>
              <a:t>Hvis 10 % ringer, blir det 100 telefoner hver dag.</a:t>
            </a:r>
          </a:p>
          <a:p>
            <a:pPr marL="800100" lvl="1" indent="-342900">
              <a:buFont typeface="Arial" panose="020B0604020202020204" pitchFamily="34" charset="0"/>
              <a:buChar char="•"/>
            </a:pPr>
            <a:r>
              <a:rPr lang="nb-NO" sz="2200" dirty="0"/>
              <a:t>De har 70 kroner i kostnader per telefon, så det blir 7000 kroner per dag. </a:t>
            </a:r>
          </a:p>
          <a:p>
            <a:pPr marL="800100" lvl="1" indent="-342900">
              <a:buFont typeface="Arial" panose="020B0604020202020204" pitchFamily="34" charset="0"/>
              <a:buChar char="•"/>
            </a:pPr>
            <a:r>
              <a:rPr lang="nb-NO" sz="2200" dirty="0"/>
              <a:t>Til sammen blir det 1,5 millioner kroner i året.</a:t>
            </a:r>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12</a:t>
            </a:fld>
            <a:endParaRPr lang="nb-NO"/>
          </a:p>
        </p:txBody>
      </p:sp>
    </p:spTree>
    <p:extLst>
      <p:ext uri="{BB962C8B-B14F-4D97-AF65-F5344CB8AC3E}">
        <p14:creationId xmlns:p14="http://schemas.microsoft.com/office/powerpoint/2010/main" val="122919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Kundesenteret i Plan- og bygningsetaten i Oslo har revidert alle brevmalene sine. Odd Iver Rånes, som leder kundesenteret, forteller at han tidligere mottok tre til fem telefoner hver eneste dag fordi folk ikke forstod innholdet i brevene deres. Etter </a:t>
            </a:r>
            <a:r>
              <a:rPr lang="nb-NO" baseline="0" dirty="0" err="1"/>
              <a:t>klarspråksarbeidet</a:t>
            </a:r>
            <a:r>
              <a:rPr lang="nb-NO" baseline="0" dirty="0"/>
              <a:t> får han nesten ingen unødvendige henvendelser.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C48D3E2A-594A-4D56-966B-024CFBA095D4}" type="slidenum">
              <a:rPr lang="nb-NO" smtClean="0"/>
              <a:t>13</a:t>
            </a:fld>
            <a:endParaRPr lang="nb-NO"/>
          </a:p>
        </p:txBody>
      </p:sp>
    </p:spTree>
    <p:extLst>
      <p:ext uri="{BB962C8B-B14F-4D97-AF65-F5344CB8AC3E}">
        <p14:creationId xmlns:p14="http://schemas.microsoft.com/office/powerpoint/2010/main" val="271431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hvordan kommer vi i gang? </a:t>
            </a:r>
            <a:r>
              <a:rPr lang="nb-NO" baseline="0" dirty="0"/>
              <a:t>På klarspråk.no og ks.no kan vi finne mange ressurser som kan hjelpe oss i gang: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kurs og erfaringssamlinger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tekstbase med tekster i klarspråk fra ulike kommuner som vi kan inspireres av og gjenbruke hvis vi ønsker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verktøykasse for brukerinvolvering og effektmåling i </a:t>
            </a:r>
            <a:r>
              <a:rPr lang="nb-NO" dirty="0" err="1"/>
              <a:t>klarspråksarbeidet</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en veileder i </a:t>
            </a:r>
            <a:r>
              <a:rPr lang="nb-NO"/>
              <a:t>klart språk </a:t>
            </a:r>
            <a:r>
              <a:rPr lang="nb-NO" dirty="0"/>
              <a:t>som hjelper oss å kommunisere godt med alle innbyggerne, uansett om de er vante lesere eller ikke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statlige </a:t>
            </a:r>
            <a:r>
              <a:rPr lang="nb-NO" dirty="0" err="1"/>
              <a:t>klarspråkssatsingen</a:t>
            </a:r>
            <a:r>
              <a:rPr lang="nb-NO" dirty="0"/>
              <a:t> har også utviklet et e-læringskurs i klarspråk som er gratis for alle å bruke.</a:t>
            </a:r>
          </a:p>
        </p:txBody>
      </p:sp>
      <p:sp>
        <p:nvSpPr>
          <p:cNvPr id="4" name="Plassholder for lysbildenummer 3"/>
          <p:cNvSpPr>
            <a:spLocks noGrp="1"/>
          </p:cNvSpPr>
          <p:nvPr>
            <p:ph type="sldNum" sz="quarter" idx="5"/>
          </p:nvPr>
        </p:nvSpPr>
        <p:spPr/>
        <p:txBody>
          <a:bodyPr/>
          <a:lstStyle/>
          <a:p>
            <a:fld id="{E9A5F360-E44A-4E4B-8558-CF50FC504B3C}" type="slidenum">
              <a:rPr lang="nb-NO" smtClean="0"/>
              <a:t>14</a:t>
            </a:fld>
            <a:endParaRPr lang="nb-NO"/>
          </a:p>
        </p:txBody>
      </p:sp>
    </p:spTree>
    <p:extLst>
      <p:ext uri="{BB962C8B-B14F-4D97-AF65-F5344CB8AC3E}">
        <p14:creationId xmlns:p14="http://schemas.microsoft.com/office/powerpoint/2010/main" val="20691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begynner med å se en liten film.</a:t>
            </a:r>
          </a:p>
          <a:p>
            <a:endParaRPr lang="nb-NO" dirty="0"/>
          </a:p>
          <a:p>
            <a:r>
              <a:rPr lang="nb-NO" dirty="0"/>
              <a:t>Kilde:  </a:t>
            </a:r>
            <a:r>
              <a:rPr lang="nb-NO" dirty="0" err="1"/>
              <a:t>https</a:t>
            </a:r>
            <a:r>
              <a:rPr lang="nb-NO" dirty="0"/>
              <a:t>://</a:t>
            </a:r>
            <a:r>
              <a:rPr lang="nb-NO" dirty="0" err="1"/>
              <a:t>www.youtube.com</a:t>
            </a:r>
            <a:r>
              <a:rPr lang="nb-NO" dirty="0"/>
              <a:t>/</a:t>
            </a:r>
            <a:r>
              <a:rPr lang="nb-NO" dirty="0" err="1"/>
              <a:t>watch?v</a:t>
            </a:r>
            <a:r>
              <a:rPr lang="nb-NO" dirty="0"/>
              <a:t>=cK48rAsg3oo</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2</a:t>
            </a:fld>
            <a:endParaRPr lang="nb-NO"/>
          </a:p>
        </p:txBody>
      </p:sp>
    </p:spTree>
    <p:extLst>
      <p:ext uri="{BB962C8B-B14F-4D97-AF65-F5344CB8AC3E}">
        <p14:creationId xmlns:p14="http://schemas.microsoft.com/office/powerpoint/2010/main" val="225098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synes dere om denne setningen? </a:t>
            </a:r>
          </a:p>
          <a:p>
            <a:endParaRPr lang="nb-NO" dirty="0"/>
          </a:p>
          <a:p>
            <a:r>
              <a:rPr lang="nb-NO" dirty="0"/>
              <a:t>Bruk to minutter til å diskutere med sidemannen.</a:t>
            </a:r>
          </a:p>
          <a:p>
            <a:endParaRPr lang="nb-NO" dirty="0"/>
          </a:p>
          <a:p>
            <a:r>
              <a:rPr lang="nb-NO" dirty="0">
                <a:effectLst/>
              </a:rPr>
              <a:t>Da en lokalpolitiker i Kristiansand</a:t>
            </a:r>
            <a:r>
              <a:rPr lang="nb-NO" baseline="0" dirty="0">
                <a:effectLst/>
              </a:rPr>
              <a:t> </a:t>
            </a:r>
            <a:r>
              <a:rPr lang="nb-NO" dirty="0">
                <a:effectLst/>
              </a:rPr>
              <a:t>fant denne setningen i den nye handlingsplanen til hjemkommunen, måtte hun klø seg i hodet. </a:t>
            </a:r>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3</a:t>
            </a:fld>
            <a:endParaRPr lang="nb-NO"/>
          </a:p>
        </p:txBody>
      </p:sp>
    </p:spTree>
    <p:extLst>
      <p:ext uri="{BB962C8B-B14F-4D97-AF65-F5344CB8AC3E}">
        <p14:creationId xmlns:p14="http://schemas.microsoft.com/office/powerpoint/2010/main" val="99627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Mensa</a:t>
            </a:r>
            <a:r>
              <a:rPr lang="nb-NO" dirty="0"/>
              <a:t>-medlem Mira Svartnes Thorsen </a:t>
            </a:r>
            <a:r>
              <a:rPr lang="nb-NO" baseline="0" dirty="0"/>
              <a:t>sier at </a:t>
            </a:r>
            <a:r>
              <a:rPr lang="nb-NO" dirty="0">
                <a:effectLst/>
              </a:rPr>
              <a:t>hun har fått setningen forklart, men forstår den fortsatt ikke. </a:t>
            </a:r>
          </a:p>
          <a:p>
            <a:endParaRPr lang="nb-NO" dirty="0">
              <a:effectLst/>
            </a:endParaRPr>
          </a:p>
          <a:p>
            <a:r>
              <a:rPr lang="nb-NO" dirty="0">
                <a:effectLst/>
              </a:rPr>
              <a:t>Det er ikke bare i Kristiansand offentlige tekster</a:t>
            </a:r>
            <a:r>
              <a:rPr lang="nb-NO" baseline="0" dirty="0">
                <a:effectLst/>
              </a:rPr>
              <a:t> og brev </a:t>
            </a:r>
            <a:r>
              <a:rPr lang="nb-NO" baseline="0">
                <a:effectLst/>
              </a:rPr>
              <a:t>er uforståelige. </a:t>
            </a:r>
            <a:r>
              <a:rPr lang="nb-NO" dirty="0"/>
              <a:t>Statens </a:t>
            </a:r>
            <a:r>
              <a:rPr lang="nb-NO" dirty="0" err="1"/>
              <a:t>innbyggerundersøkelse</a:t>
            </a:r>
            <a:r>
              <a:rPr lang="nb-NO" dirty="0"/>
              <a:t> for 2017 viste at folk fortsatt synes innholdet i offentlige brev er for vanskelig. Så en av hovedgrunnene til at vi trenger klarspråk, er altså at det skal være enkelt for innbyggerne å forstå hvilke rettigheter de har, og hvordan de skal gå fram for å oppnå dem. </a:t>
            </a:r>
          </a:p>
          <a:p>
            <a:endParaRPr lang="nb-NO" dirty="0"/>
          </a:p>
          <a:p>
            <a:r>
              <a:rPr lang="nb-NO" dirty="0"/>
              <a:t>Kilder: </a:t>
            </a:r>
          </a:p>
          <a:p>
            <a:r>
              <a:rPr lang="nb-NO" dirty="0"/>
              <a:t>https://www.nrk.no/sorlandet/mensa-medlem_-_-offentlige-brev-er-uforstaelige-1.14322772</a:t>
            </a:r>
          </a:p>
          <a:p>
            <a:r>
              <a:rPr lang="nb-NO" dirty="0"/>
              <a:t>https://www.vg.no/nyheter/innenriks/i/6E0W8/en-av-tre-forstaar-ikke-hva-som-staar-i-offentlige-brev</a:t>
            </a:r>
          </a:p>
          <a:p>
            <a:r>
              <a:rPr lang="nb-NO" dirty="0"/>
              <a:t>https://www.difi.no/rapporter-og-statistikk/undersokelser/innbyggerundersokelsen-2017</a:t>
            </a:r>
          </a:p>
          <a:p>
            <a:endParaRPr lang="nb-NO" dirty="0"/>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E9A5F360-E44A-4E4B-8558-CF50FC504B3C}" type="slidenum">
              <a:rPr lang="nb-NO" smtClean="0"/>
              <a:t>4</a:t>
            </a:fld>
            <a:endParaRPr lang="nb-NO"/>
          </a:p>
        </p:txBody>
      </p:sp>
    </p:spTree>
    <p:extLst>
      <p:ext uri="{BB962C8B-B14F-4D97-AF65-F5344CB8AC3E}">
        <p14:creationId xmlns:p14="http://schemas.microsoft.com/office/powerpoint/2010/main" val="315805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det er gode grunner til at vi bør endre måten vi skriver på, og skrive klarspråk. Nå skal vi se litt nærmere på hva klarspråk egentlig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indent="0">
              <a:buNone/>
            </a:pPr>
            <a:r>
              <a:rPr lang="nb-NO" dirty="0"/>
              <a:t>Vi kommuniserer i klarspråk når ordlyd, struktur og visuell utforming er så tydelig at målgruppen </a:t>
            </a:r>
          </a:p>
          <a:p>
            <a:pPr marL="171450" indent="-171450">
              <a:buFontTx/>
              <a:buChar char="-"/>
            </a:pPr>
            <a:r>
              <a:rPr lang="nb-NO" dirty="0"/>
              <a:t>finner informasjonen de trenger</a:t>
            </a:r>
          </a:p>
          <a:p>
            <a:pPr marL="171450" indent="-171450">
              <a:buFontTx/>
              <a:buChar char="-"/>
            </a:pPr>
            <a:r>
              <a:rPr lang="nb-NO" dirty="0"/>
              <a:t>forstår det de finner</a:t>
            </a:r>
          </a:p>
          <a:p>
            <a:pPr marL="171450" indent="-171450">
              <a:buFontTx/>
              <a:buChar char="-"/>
            </a:pPr>
            <a:r>
              <a:rPr lang="nb-NO" dirty="0"/>
              <a:t>kan bruke det de finner, til å gjøre det de skal</a:t>
            </a:r>
          </a:p>
          <a:p>
            <a:pPr marL="0" indent="0">
              <a:buFontTx/>
              <a:buNone/>
            </a:pPr>
            <a:endParaRPr lang="nb-NO" dirty="0"/>
          </a:p>
          <a:p>
            <a:pPr marL="0" indent="0">
              <a:buFontTx/>
              <a:buNone/>
            </a:pPr>
            <a:r>
              <a:rPr lang="nb-NO" dirty="0"/>
              <a:t>Det er kanskje det siste punktet som skiller seg litt fra det vi ofte tenker er god tekstkvalitet: God tekst handler ikke bare om korrekt språk, gode setninger og en god struktur, men om at noen skal BRUKE teksten til noe. En god tekst gjør det enkelt for innbyggerne å utføre oppgavene sine og gir dem svar på det de lurer på. En god tekst er effektiv.</a:t>
            </a:r>
          </a:p>
          <a:p>
            <a:endParaRPr lang="nb-NO" dirty="0"/>
          </a:p>
          <a:p>
            <a:r>
              <a:rPr lang="nb-NO" dirty="0"/>
              <a:t>Kanskje kan vi oftere tenke at vi skal snakke til folk som folk, og at vi skal se på teksten litt mer som en samtale og litt mindre som et kronglete byråkratisk skriv.</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også verdt å merke seg at klarspråk ikke dreier seg om at alle tekster skal være forståelige for ALLE, men for målgruppen de er ment for. Det betyr at vi skal forklare fagbegreper når vi skriver til innbyggerne – eller kanskje til og med bytte ut fagbegreper med mer hverdagslige ord. Skriver vi til profesjonelle aktører, derimot, skal vi selvfølgelig kunne bruke fagbegreper uten problemer.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Definisjonen gjør det også klart at klarspråk ikke bare er skrivebordsarbeid. Det er målgruppen som kan avgjøre om en tekst er klar, og derfor bør vi alltid involvere innbyggerne når vi lager nye vedtaksmaler, nettsider eller digitale tjenester.</a:t>
            </a:r>
          </a:p>
          <a:p>
            <a:endParaRPr lang="nb-NO" dirty="0"/>
          </a:p>
          <a:p>
            <a:r>
              <a:rPr lang="nb-NO" dirty="0"/>
              <a:t>Kilde: https://www.sprakradet.no/Klarsprak/om-klarsprak/hva-er-klarsprak/</a:t>
            </a:r>
          </a:p>
          <a:p>
            <a:endParaRPr lang="nb-NO" dirty="0"/>
          </a:p>
        </p:txBody>
      </p:sp>
      <p:sp>
        <p:nvSpPr>
          <p:cNvPr id="4" name="Plassholder for lysbildenummer 3"/>
          <p:cNvSpPr>
            <a:spLocks noGrp="1"/>
          </p:cNvSpPr>
          <p:nvPr>
            <p:ph type="sldNum" sz="quarter" idx="10"/>
          </p:nvPr>
        </p:nvSpPr>
        <p:spPr/>
        <p:txBody>
          <a:bodyPr/>
          <a:lstStyle/>
          <a:p>
            <a:fld id="{ACFE2F57-E0AC-714B-BD94-C1D69009A103}" type="slidenum">
              <a:rPr lang="nb-NO" smtClean="0"/>
              <a:t>5</a:t>
            </a:fld>
            <a:endParaRPr lang="nb-NO"/>
          </a:p>
        </p:txBody>
      </p:sp>
    </p:spTree>
    <p:extLst>
      <p:ext uri="{BB962C8B-B14F-4D97-AF65-F5344CB8AC3E}">
        <p14:creationId xmlns:p14="http://schemas.microsoft.com/office/powerpoint/2010/main" val="121510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dere få ta en kikk på to versjoner av en tekst. Hva synes dere om disse tekstene?</a:t>
            </a: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Dette er en reell tekst hentet fra en kommune som vi har gitt det fiktive navnet «Holand kommune».</a:t>
            </a:r>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6</a:t>
            </a:fld>
            <a:endParaRPr lang="nb-NO"/>
          </a:p>
        </p:txBody>
      </p:sp>
    </p:spTree>
    <p:extLst>
      <p:ext uri="{BB962C8B-B14F-4D97-AF65-F5344CB8AC3E}">
        <p14:creationId xmlns:p14="http://schemas.microsoft.com/office/powerpoint/2010/main" val="395912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teksten fungerer ikke så godt. Den er skrevet fra kommunens perspektiv, uten å ta hensyn til hva leserne faktisk har behov for av informasjon.</a:t>
            </a:r>
          </a:p>
          <a:p>
            <a:endParaRPr lang="nb-NO" dirty="0"/>
          </a:p>
          <a:p>
            <a:r>
              <a:rPr lang="nb-NO" dirty="0"/>
              <a:t>Utfordringer ved denne teksten:</a:t>
            </a:r>
          </a:p>
          <a:p>
            <a:endParaRPr lang="nb-NO" dirty="0"/>
          </a:p>
          <a:p>
            <a:pPr marL="171450" indent="-171450">
              <a:buFontTx/>
              <a:buChar char="-"/>
            </a:pPr>
            <a:r>
              <a:rPr lang="nb-NO" dirty="0"/>
              <a:t>Overskriften er ikke presis nok. Hva får jeg egentlig informasjon om 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et langt </a:t>
            </a:r>
            <a:r>
              <a:rPr lang="nb-NO" dirty="0" err="1"/>
              <a:t>lovsitat</a:t>
            </a:r>
            <a:r>
              <a:rPr lang="nb-NO" dirty="0"/>
              <a:t> som leseren selv må tolke.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Hovedbudskapet kommer sent.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flere tunge setninger, passivformuleringer og korrekturfeil.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er holdt i en lite imøtekommende tone.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mangler mellomtitler.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veksler mellom </a:t>
            </a:r>
            <a:r>
              <a:rPr lang="nb-NO" i="1" dirty="0"/>
              <a:t>dere</a:t>
            </a:r>
            <a:r>
              <a:rPr lang="nb-NO" dirty="0"/>
              <a:t> og </a:t>
            </a:r>
            <a:r>
              <a:rPr lang="nb-NO" i="1" dirty="0"/>
              <a:t>De/Dem.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mangler relevant informasjon som leserne trenger.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indent="-171450">
              <a:buFontTx/>
              <a:buChar char="-"/>
            </a:pPr>
            <a:endParaRPr lang="nb-NO" dirty="0"/>
          </a:p>
          <a:p>
            <a:pPr marL="171450" indent="-171450">
              <a:buFontTx/>
              <a:buChar cha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7</a:t>
            </a:fld>
            <a:endParaRPr lang="nb-NO"/>
          </a:p>
        </p:txBody>
      </p:sp>
    </p:spTree>
    <p:extLst>
      <p:ext uri="{BB962C8B-B14F-4D97-AF65-F5344CB8AC3E}">
        <p14:creationId xmlns:p14="http://schemas.microsoft.com/office/powerpoint/2010/main" val="1050001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se en liten filmsnutt til. Denne filmen er laget om den teksten dere nettopp har sett på.</a:t>
            </a:r>
          </a:p>
        </p:txBody>
      </p:sp>
      <p:sp>
        <p:nvSpPr>
          <p:cNvPr id="4" name="Plassholder for lysbildenummer 3"/>
          <p:cNvSpPr>
            <a:spLocks noGrp="1"/>
          </p:cNvSpPr>
          <p:nvPr>
            <p:ph type="sldNum" sz="quarter" idx="5"/>
          </p:nvPr>
        </p:nvSpPr>
        <p:spPr/>
        <p:txBody>
          <a:bodyPr/>
          <a:lstStyle/>
          <a:p>
            <a:fld id="{E9A5F360-E44A-4E4B-8558-CF50FC504B3C}" type="slidenum">
              <a:rPr lang="nb-NO" smtClean="0"/>
              <a:t>8</a:t>
            </a:fld>
            <a:endParaRPr lang="nb-NO"/>
          </a:p>
        </p:txBody>
      </p:sp>
    </p:spTree>
    <p:extLst>
      <p:ext uri="{BB962C8B-B14F-4D97-AF65-F5344CB8AC3E}">
        <p14:creationId xmlns:p14="http://schemas.microsoft.com/office/powerpoint/2010/main" val="230336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annerledes ved denne teksten?</a:t>
            </a:r>
          </a:p>
          <a:p>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en imøtekommende overskrift som gir mening fra målgruppens perspektiv.</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Hovedbudskapet kommer tidlig. (Klarspråk hjelper oss også å strukturere tekstene godt og komme kjapt til poenget.)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mer håndterlig regelverksinformasjon.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et mer direkte og aktivt språk, og det er ingen korrekturfeil.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er holdt i en vennlig tone.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har informative mellomtitler.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henvender seg konsekvent til </a:t>
            </a:r>
            <a:r>
              <a:rPr lang="nb-NO" i="1" dirty="0"/>
              <a:t>dere.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Den inneholder relevant informasjon om SFO, besøksdag m.m. – det foreldrene lurer på når barnet deres skal begynne på SFO.</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i="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9A5F360-E44A-4E4B-8558-CF50FC504B3C}" type="slidenum">
              <a:rPr lang="nb-NO" smtClean="0"/>
              <a:t>9</a:t>
            </a:fld>
            <a:endParaRPr lang="nb-NO"/>
          </a:p>
        </p:txBody>
      </p:sp>
    </p:spTree>
    <p:extLst>
      <p:ext uri="{BB962C8B-B14F-4D97-AF65-F5344CB8AC3E}">
        <p14:creationId xmlns:p14="http://schemas.microsoft.com/office/powerpoint/2010/main" val="812380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85817D"/>
                </a:solidFill>
              </a:defRPr>
            </a:lvl1pPr>
          </a:lstStyle>
          <a:p>
            <a:r>
              <a:rPr lang="nb-NO" noProof="0"/>
              <a:t>Klikk for å redigere tittelstil</a:t>
            </a:r>
            <a:endParaRPr lang="nb-NO" noProof="0" dirty="0"/>
          </a:p>
        </p:txBody>
      </p:sp>
      <p:sp>
        <p:nvSpPr>
          <p:cNvPr id="3" name="Content Placeholder 2"/>
          <p:cNvSpPr>
            <a:spLocks noGrp="1"/>
          </p:cNvSpPr>
          <p:nvPr>
            <p:ph idx="1"/>
          </p:nvPr>
        </p:nvSpPr>
        <p:spPr/>
        <p:txBody>
          <a:bodyPr/>
          <a:lstStyle>
            <a:lvl1pPr marL="314325" indent="-314325">
              <a:buFontTx/>
              <a:buBlip>
                <a:blip r:embed="rId2"/>
              </a:buBlip>
              <a:defRPr/>
            </a:lvl1pPr>
            <a:lvl2pPr marL="647700" indent="-285750">
              <a:buFontTx/>
              <a:buBlip>
                <a:blip r:embed="rId2"/>
              </a:buBlip>
              <a:defRPr/>
            </a:lvl2pPr>
            <a:lvl3pPr marL="933450" indent="-304800">
              <a:buFontTx/>
              <a:buBlip>
                <a:blip r:embed="rId2"/>
              </a:buBlip>
              <a:defRPr/>
            </a:lvl3pPr>
            <a:lvl4pPr marL="1200150" indent="-304800">
              <a:buFontTx/>
              <a:buBlip>
                <a:blip r:embed="rId2"/>
              </a:buBlip>
              <a:defRPr/>
            </a:lvl4pPr>
            <a:lvl5pPr marL="1438275" indent="-276225">
              <a:buFontTx/>
              <a:buBlip>
                <a:blip r:embed="rId2"/>
              </a:buBlip>
              <a:defRPr/>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Tree>
    <p:extLst>
      <p:ext uri="{BB962C8B-B14F-4D97-AF65-F5344CB8AC3E}">
        <p14:creationId xmlns:p14="http://schemas.microsoft.com/office/powerpoint/2010/main" val="308646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04.09.2019</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04.09.2019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04.09.2019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04.09.2019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04.09.2019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04.09.2019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04.09.2019</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 id="2147483711"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64227" y="2196035"/>
            <a:ext cx="9915291" cy="1993999"/>
          </a:xfrm>
        </p:spPr>
        <p:txBody>
          <a:bodyPr/>
          <a:lstStyle/>
          <a:p>
            <a:pPr algn="ctr"/>
            <a:r>
              <a:rPr lang="nb-NO" sz="4000" dirty="0"/>
              <a:t>Klarspråk</a:t>
            </a:r>
            <a:br>
              <a:rPr lang="nb-NO" sz="4000" dirty="0"/>
            </a:br>
            <a:r>
              <a:rPr lang="nb-NO" dirty="0"/>
              <a:t>– hva er det, hvorfor trenger vi det, </a:t>
            </a:r>
            <a:br>
              <a:rPr lang="nb-NO" dirty="0"/>
            </a:br>
            <a:r>
              <a:rPr lang="nb-NO" dirty="0"/>
              <a:t>og hvordan i all verden skal vi gjøre det?</a:t>
            </a:r>
            <a:endParaRPr lang="nb-NO" dirty="0"/>
          </a:p>
        </p:txBody>
      </p:sp>
      <p:sp>
        <p:nvSpPr>
          <p:cNvPr id="7" name="Undertittel 6"/>
          <p:cNvSpPr>
            <a:spLocks noGrp="1"/>
          </p:cNvSpPr>
          <p:nvPr>
            <p:ph type="subTitle" idx="1"/>
          </p:nvPr>
        </p:nvSpPr>
        <p:spPr>
          <a:xfrm>
            <a:off x="7081502" y="6165882"/>
            <a:ext cx="4748033" cy="475109"/>
          </a:xfrm>
        </p:spPr>
        <p:txBody>
          <a:bodyPr>
            <a:noAutofit/>
          </a:bodyPr>
          <a:lstStyle/>
          <a:p>
            <a:pPr algn="r"/>
            <a:r>
              <a:rPr lang="nb-NO" sz="1400" i="1" dirty="0">
                <a:solidFill>
                  <a:srgbClr val="001A58"/>
                </a:solidFill>
              </a:rPr>
              <a:t>«En selvstendig og nyskapende kommunesektor»</a:t>
            </a:r>
          </a:p>
        </p:txBody>
      </p:sp>
    </p:spTree>
    <p:extLst>
      <p:ext uri="{BB962C8B-B14F-4D97-AF65-F5344CB8AC3E}">
        <p14:creationId xmlns:p14="http://schemas.microsoft.com/office/powerpoint/2010/main" val="2049982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1242567" y="6164040"/>
            <a:ext cx="7822606" cy="408249"/>
          </a:xfrm>
          <a:prstGeom prst="rect">
            <a:avLst/>
          </a:prstGeom>
        </p:spPr>
        <p:txBody>
          <a:bodyPr vert="horz" lIns="68580" tIns="0" rIns="68580" bIns="0" rtlCol="0" anchor="t">
            <a:normAutofit/>
          </a:bodyPr>
          <a:lstStyle>
            <a:lvl1pPr algn="l" defTabSz="457200" rtl="0" eaLnBrk="1" latinLnBrk="0" hangingPunct="1">
              <a:spcBef>
                <a:spcPct val="0"/>
              </a:spcBef>
              <a:buNone/>
              <a:defRPr sz="2800" kern="1200">
                <a:solidFill>
                  <a:schemeClr val="tx2"/>
                </a:solidFill>
                <a:latin typeface="Calibri"/>
                <a:ea typeface="+mj-ea"/>
                <a:cs typeface="Calibri"/>
              </a:defRPr>
            </a:lvl1pPr>
          </a:lstStyle>
          <a:p>
            <a:pPr algn="ctr"/>
            <a:r>
              <a:rPr lang="nb-NO" sz="2400" b="1" dirty="0">
                <a:solidFill>
                  <a:srgbClr val="298D8F"/>
                </a:solidFill>
                <a:latin typeface="HelveticaNeueLT Pro 25 UltLt" panose="020B0303020202020204" pitchFamily="34" charset="0"/>
              </a:rPr>
              <a:t>www.klarspråk.no/kommunesektoren</a:t>
            </a:r>
          </a:p>
        </p:txBody>
      </p:sp>
      <p:pic>
        <p:nvPicPr>
          <p:cNvPr id="1026" name="Picture 2" descr="Beskrivelse: C:\Users\8030mbn\AppData\Local\Temp\SnipImage-{294A8C68-34FD-4C31-91A7-0A1C842534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636" y="1496263"/>
            <a:ext cx="1717642" cy="45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ssholder for inn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0353" y="1496263"/>
            <a:ext cx="5871283" cy="4550246"/>
          </a:xfrm>
          <a:prstGeom prst="rect">
            <a:avLst/>
          </a:prstGeom>
        </p:spPr>
      </p:pic>
      <p:sp>
        <p:nvSpPr>
          <p:cNvPr id="5" name="Tittel 1">
            <a:extLst>
              <a:ext uri="{FF2B5EF4-FFF2-40B4-BE49-F238E27FC236}">
                <a16:creationId xmlns:a16="http://schemas.microsoft.com/office/drawing/2014/main" id="{01E369C7-91D8-2741-B08B-7FA0B49FB64E}"/>
              </a:ext>
            </a:extLst>
          </p:cNvPr>
          <p:cNvSpPr>
            <a:spLocks noGrp="1"/>
          </p:cNvSpPr>
          <p:nvPr>
            <p:ph type="title"/>
          </p:nvPr>
        </p:nvSpPr>
        <p:spPr>
          <a:xfrm>
            <a:off x="1860353" y="353263"/>
            <a:ext cx="9840580" cy="1143000"/>
          </a:xfrm>
        </p:spPr>
        <p:txBody>
          <a:bodyPr/>
          <a:lstStyle/>
          <a:p>
            <a:r>
              <a:rPr lang="nb-NO" dirty="0">
                <a:solidFill>
                  <a:schemeClr val="accent5">
                    <a:lumMod val="75000"/>
                  </a:schemeClr>
                </a:solidFill>
              </a:rPr>
              <a:t>Kommunesektoren deler tekster</a:t>
            </a:r>
          </a:p>
        </p:txBody>
      </p:sp>
    </p:spTree>
    <p:extLst>
      <p:ext uri="{BB962C8B-B14F-4D97-AF65-F5344CB8AC3E}">
        <p14:creationId xmlns:p14="http://schemas.microsoft.com/office/powerpoint/2010/main" val="966796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2457" y="2835847"/>
            <a:ext cx="10972800" cy="1143000"/>
          </a:xfrm>
        </p:spPr>
        <p:txBody>
          <a:bodyPr>
            <a:noAutofit/>
          </a:bodyPr>
          <a:lstStyle/>
          <a:p>
            <a:r>
              <a:rPr lang="nb-NO" sz="10000" dirty="0"/>
              <a:t>Hva kan vi oppnå?</a:t>
            </a:r>
          </a:p>
        </p:txBody>
      </p:sp>
      <p:sp>
        <p:nvSpPr>
          <p:cNvPr id="3" name="Plassholder for innhold 2"/>
          <p:cNvSpPr>
            <a:spLocks noGrp="1"/>
          </p:cNvSpPr>
          <p:nvPr>
            <p:ph sz="half" idx="1"/>
          </p:nvPr>
        </p:nvSpPr>
        <p:spPr/>
        <p:txBody>
          <a:bodyPr/>
          <a:lstStyle/>
          <a:p>
            <a:endParaRPr lang="nb-NO"/>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244762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943039-0DD5-674A-9A93-8AFA384CE6E0}"/>
              </a:ext>
            </a:extLst>
          </p:cNvPr>
          <p:cNvSpPr>
            <a:spLocks noGrp="1"/>
          </p:cNvSpPr>
          <p:nvPr>
            <p:ph type="title"/>
          </p:nvPr>
        </p:nvSpPr>
        <p:spPr>
          <a:xfrm>
            <a:off x="609600" y="402025"/>
            <a:ext cx="10972800" cy="1132114"/>
          </a:xfrm>
        </p:spPr>
        <p:txBody>
          <a:bodyPr/>
          <a:lstStyle/>
          <a:p>
            <a:r>
              <a:rPr lang="nb-NO" dirty="0"/>
              <a:t>Hamar kommune </a:t>
            </a:r>
          </a:p>
        </p:txBody>
      </p:sp>
      <p:sp>
        <p:nvSpPr>
          <p:cNvPr id="3" name="Plassholder for innhold 2">
            <a:extLst>
              <a:ext uri="{FF2B5EF4-FFF2-40B4-BE49-F238E27FC236}">
                <a16:creationId xmlns:a16="http://schemas.microsoft.com/office/drawing/2014/main" id="{E46AAC89-C43E-C049-BA09-01B68864CDFB}"/>
              </a:ext>
            </a:extLst>
          </p:cNvPr>
          <p:cNvSpPr>
            <a:spLocks noGrp="1"/>
          </p:cNvSpPr>
          <p:nvPr>
            <p:ph sz="quarter" idx="10"/>
          </p:nvPr>
        </p:nvSpPr>
        <p:spPr>
          <a:xfrm>
            <a:off x="609601" y="1640790"/>
            <a:ext cx="5982586" cy="4206582"/>
          </a:xfrm>
        </p:spPr>
        <p:txBody>
          <a:bodyPr>
            <a:normAutofit fontScale="85000" lnSpcReduction="20000"/>
          </a:bodyPr>
          <a:lstStyle/>
          <a:p>
            <a:r>
              <a:rPr lang="nb-NO" sz="2600" dirty="0"/>
              <a:t>Ny mal for saksframlegg gir effektive arbeidsprosesser og minimerer faren for misforståelser på grunn av språklige </a:t>
            </a:r>
            <a:br>
              <a:rPr lang="nb-NO" sz="2600" dirty="0"/>
            </a:br>
            <a:r>
              <a:rPr lang="nb-NO" sz="2600" dirty="0"/>
              <a:t>uklarheter.</a:t>
            </a:r>
          </a:p>
          <a:p>
            <a:endParaRPr lang="nb-NO" sz="2600" dirty="0"/>
          </a:p>
          <a:p>
            <a:r>
              <a:rPr lang="nb-NO" sz="2600" dirty="0"/>
              <a:t>De har også regnet ut hvor mye penger det er å spare på at tekstene blir så klare at innbyggerne ikke trenger å ringe:</a:t>
            </a:r>
            <a:br>
              <a:rPr lang="nb-NO" sz="2600" dirty="0"/>
            </a:br>
            <a:endParaRPr lang="nb-NO" sz="2600" dirty="0"/>
          </a:p>
          <a:p>
            <a:pPr lvl="1">
              <a:buFont typeface="Arial" panose="020B0604020202020204" pitchFamily="34" charset="0"/>
              <a:buChar char="•"/>
            </a:pPr>
            <a:r>
              <a:rPr lang="nb-NO" sz="2600" dirty="0"/>
              <a:t>1000 utsendelser per dag</a:t>
            </a:r>
          </a:p>
          <a:p>
            <a:pPr lvl="1">
              <a:buFont typeface="Arial" panose="020B0604020202020204" pitchFamily="34" charset="0"/>
              <a:buChar char="•"/>
            </a:pPr>
            <a:r>
              <a:rPr lang="nb-NO" sz="2600" dirty="0"/>
              <a:t>Hvis 10 % ringer = 100 telefoner hver dag</a:t>
            </a:r>
          </a:p>
          <a:p>
            <a:pPr lvl="1">
              <a:buFont typeface="Arial" panose="020B0604020202020204" pitchFamily="34" charset="0"/>
              <a:buChar char="•"/>
            </a:pPr>
            <a:r>
              <a:rPr lang="nb-NO" sz="2600" dirty="0"/>
              <a:t>70 kroner per telefon = 7000 kroner per dag </a:t>
            </a:r>
          </a:p>
          <a:p>
            <a:pPr lvl="1">
              <a:buFont typeface="Arial" panose="020B0604020202020204" pitchFamily="34" charset="0"/>
              <a:buChar char="•"/>
            </a:pPr>
            <a:r>
              <a:rPr lang="nb-NO" sz="2600" dirty="0"/>
              <a:t>1,5 millioner kroner i året</a:t>
            </a:r>
          </a:p>
          <a:p>
            <a:endParaRPr lang="nb-NO" dirty="0"/>
          </a:p>
          <a:p>
            <a:endParaRPr lang="nb-NO" dirty="0"/>
          </a:p>
        </p:txBody>
      </p:sp>
      <p:pic>
        <p:nvPicPr>
          <p:cNvPr id="5" name="Bilde 4"/>
          <p:cNvPicPr>
            <a:picLocks noChangeAspect="1"/>
          </p:cNvPicPr>
          <p:nvPr/>
        </p:nvPicPr>
        <p:blipFill rotWithShape="1">
          <a:blip r:embed="rId3">
            <a:extLst>
              <a:ext uri="{28A0092B-C50C-407E-A947-70E740481C1C}">
                <a14:useLocalDpi xmlns:a14="http://schemas.microsoft.com/office/drawing/2010/main" val="0"/>
              </a:ext>
            </a:extLst>
          </a:blip>
          <a:srcRect l="17701" r="12028"/>
          <a:stretch/>
        </p:blipFill>
        <p:spPr>
          <a:xfrm>
            <a:off x="6783571" y="678472"/>
            <a:ext cx="5443871" cy="5168900"/>
          </a:xfrm>
          <a:prstGeom prst="rect">
            <a:avLst/>
          </a:prstGeom>
        </p:spPr>
      </p:pic>
    </p:spTree>
    <p:extLst>
      <p:ext uri="{BB962C8B-B14F-4D97-AF65-F5344CB8AC3E}">
        <p14:creationId xmlns:p14="http://schemas.microsoft.com/office/powerpoint/2010/main" val="1762687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84166" y="5028533"/>
            <a:ext cx="5074652" cy="1132114"/>
          </a:xfrm>
        </p:spPr>
        <p:txBody>
          <a:bodyPr>
            <a:normAutofit fontScale="90000"/>
          </a:bodyPr>
          <a:lstStyle/>
          <a:p>
            <a:r>
              <a:rPr lang="nb-NO" sz="3200" b="1" dirty="0"/>
              <a:t>Odd Iver Rånes </a:t>
            </a:r>
            <a:r>
              <a:rPr lang="nb-NO" dirty="0"/>
              <a:t/>
            </a:r>
            <a:br>
              <a:rPr lang="nb-NO" dirty="0"/>
            </a:br>
            <a:r>
              <a:rPr lang="nb-NO" dirty="0"/>
              <a:t>leder av kundesenteret i Plan- og bygningsetaten i Oslo kommune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74" r="17655" b="24722"/>
          <a:stretch/>
        </p:blipFill>
        <p:spPr bwMode="auto">
          <a:xfrm>
            <a:off x="1592132" y="282237"/>
            <a:ext cx="3648311" cy="602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Bildeforklaring formet som en ellipse 17"/>
          <p:cNvSpPr/>
          <p:nvPr/>
        </p:nvSpPr>
        <p:spPr>
          <a:xfrm flipH="1">
            <a:off x="5763944" y="153813"/>
            <a:ext cx="4515096" cy="2398318"/>
          </a:xfrm>
          <a:prstGeom prst="wedgeEllipseCallout">
            <a:avLst>
              <a:gd name="adj1" fmla="val 40792"/>
              <a:gd name="adj2" fmla="val 4860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nb-NO" sz="2400" dirty="0"/>
              <a:t>Tidligere fikk jeg </a:t>
            </a:r>
          </a:p>
          <a:p>
            <a:pPr algn="ctr"/>
            <a:r>
              <a:rPr lang="nb-NO" sz="2400" dirty="0"/>
              <a:t>tre til fem henvendelser </a:t>
            </a:r>
            <a:br>
              <a:rPr lang="nb-NO" sz="2400" dirty="0"/>
            </a:br>
            <a:r>
              <a:rPr lang="nb-NO" sz="2400" dirty="0"/>
              <a:t>daglig på grunn av uklart språk, nå får jeg omtrent ingen.</a:t>
            </a:r>
          </a:p>
        </p:txBody>
      </p:sp>
    </p:spTree>
    <p:extLst>
      <p:ext uri="{BB962C8B-B14F-4D97-AF65-F5344CB8AC3E}">
        <p14:creationId xmlns:p14="http://schemas.microsoft.com/office/powerpoint/2010/main" val="1172427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E369C7-91D8-2741-B08B-7FA0B49FB64E}"/>
              </a:ext>
            </a:extLst>
          </p:cNvPr>
          <p:cNvSpPr>
            <a:spLocks noGrp="1"/>
          </p:cNvSpPr>
          <p:nvPr>
            <p:ph type="title"/>
          </p:nvPr>
        </p:nvSpPr>
        <p:spPr>
          <a:xfrm>
            <a:off x="609600" y="267329"/>
            <a:ext cx="10972800" cy="1143000"/>
          </a:xfrm>
        </p:spPr>
        <p:txBody>
          <a:bodyPr>
            <a:normAutofit/>
          </a:bodyPr>
          <a:lstStyle/>
          <a:p>
            <a:r>
              <a:rPr lang="nb-NO" sz="3500" dirty="0"/>
              <a:t>KS hjelper oss i arbeidet</a:t>
            </a:r>
          </a:p>
        </p:txBody>
      </p:sp>
      <p:sp>
        <p:nvSpPr>
          <p:cNvPr id="4" name="Plassholder for innhold 3">
            <a:extLst>
              <a:ext uri="{FF2B5EF4-FFF2-40B4-BE49-F238E27FC236}">
                <a16:creationId xmlns:a16="http://schemas.microsoft.com/office/drawing/2014/main" id="{BE0C432C-DB3C-F945-8E39-E9B16EC2C511}"/>
              </a:ext>
            </a:extLst>
          </p:cNvPr>
          <p:cNvSpPr>
            <a:spLocks noGrp="1"/>
          </p:cNvSpPr>
          <p:nvPr>
            <p:ph sz="half" idx="2"/>
          </p:nvPr>
        </p:nvSpPr>
        <p:spPr/>
        <p:txBody>
          <a:bodyPr/>
          <a:lstStyle/>
          <a:p>
            <a:endParaRPr lang="nb-NO"/>
          </a:p>
        </p:txBody>
      </p:sp>
      <p:sp>
        <p:nvSpPr>
          <p:cNvPr id="9" name="Plassholder for innhold 8">
            <a:extLst>
              <a:ext uri="{FF2B5EF4-FFF2-40B4-BE49-F238E27FC236}">
                <a16:creationId xmlns:a16="http://schemas.microsoft.com/office/drawing/2014/main" id="{EA44CCF6-C31F-4547-ADC4-6379B193C3E6}"/>
              </a:ext>
            </a:extLst>
          </p:cNvPr>
          <p:cNvSpPr>
            <a:spLocks noGrp="1"/>
          </p:cNvSpPr>
          <p:nvPr>
            <p:ph sz="half" idx="1"/>
          </p:nvPr>
        </p:nvSpPr>
        <p:spPr/>
        <p:txBody>
          <a:bodyPr/>
          <a:lstStyle/>
          <a:p>
            <a:endParaRPr lang="nb-NO" dirty="0"/>
          </a:p>
        </p:txBody>
      </p:sp>
      <p:pic>
        <p:nvPicPr>
          <p:cNvPr id="3" name="Bilde 2"/>
          <p:cNvPicPr>
            <a:picLocks noChangeAspect="1"/>
          </p:cNvPicPr>
          <p:nvPr/>
        </p:nvPicPr>
        <p:blipFill rotWithShape="1">
          <a:blip r:embed="rId3"/>
          <a:srcRect l="10431" t="8211" r="13785" b="11109"/>
          <a:stretch/>
        </p:blipFill>
        <p:spPr>
          <a:xfrm>
            <a:off x="1731981" y="1302538"/>
            <a:ext cx="8154298" cy="4883110"/>
          </a:xfrm>
          <a:prstGeom prst="rect">
            <a:avLst/>
          </a:prstGeom>
        </p:spPr>
      </p:pic>
    </p:spTree>
    <p:extLst>
      <p:ext uri="{BB962C8B-B14F-4D97-AF65-F5344CB8AC3E}">
        <p14:creationId xmlns:p14="http://schemas.microsoft.com/office/powerpoint/2010/main" val="378913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AFB5781F-B6C2-2B41-9AE4-0F4CE7B2845F}"/>
              </a:ext>
            </a:extLst>
          </p:cNvPr>
          <p:cNvSpPr txBox="1"/>
          <p:nvPr/>
        </p:nvSpPr>
        <p:spPr>
          <a:xfrm>
            <a:off x="0" y="0"/>
            <a:ext cx="12192000" cy="6858000"/>
          </a:xfrm>
          <a:prstGeom prst="rect">
            <a:avLst/>
          </a:prstGeom>
          <a:solidFill>
            <a:schemeClr val="tx1"/>
          </a:solidFill>
        </p:spPr>
        <p:txBody>
          <a:bodyPr wrap="square" rtlCol="0">
            <a:spAutoFit/>
          </a:bodyPr>
          <a:lstStyle/>
          <a:p>
            <a:endParaRPr lang="nb-NO" dirty="0"/>
          </a:p>
        </p:txBody>
      </p:sp>
      <p:sp>
        <p:nvSpPr>
          <p:cNvPr id="4" name="Rektangel 3">
            <a:extLst>
              <a:ext uri="{FF2B5EF4-FFF2-40B4-BE49-F238E27FC236}">
                <a16:creationId xmlns:a16="http://schemas.microsoft.com/office/drawing/2014/main" id="{55A82B5F-DD34-B842-8FB6-C4197FFF7148}"/>
              </a:ext>
            </a:extLst>
          </p:cNvPr>
          <p:cNvSpPr/>
          <p:nvPr/>
        </p:nvSpPr>
        <p:spPr>
          <a:xfrm>
            <a:off x="5977217" y="3244334"/>
            <a:ext cx="237566" cy="369332"/>
          </a:xfrm>
          <a:prstGeom prst="rect">
            <a:avLst/>
          </a:prstGeom>
        </p:spPr>
        <p:txBody>
          <a:bodyPr wrap="none">
            <a:spAutoFit/>
          </a:bodyPr>
          <a:lstStyle/>
          <a:p>
            <a:r>
              <a:rPr lang="nb-NO" dirty="0"/>
              <a:t> </a:t>
            </a:r>
          </a:p>
        </p:txBody>
      </p:sp>
      <p:pic>
        <p:nvPicPr>
          <p:cNvPr id="8" name="Oppgitt over kommunens språk_.mp4">
            <a:hlinkClick r:id="" action="ppaction://media"/>
            <a:extLst>
              <a:ext uri="{FF2B5EF4-FFF2-40B4-BE49-F238E27FC236}">
                <a16:creationId xmlns:a16="http://schemas.microsoft.com/office/drawing/2014/main" id="{C799B8DF-D719-8A46-A0D2-E0E9279CDB97}"/>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692322" y="62990"/>
            <a:ext cx="8871045" cy="6654017"/>
          </a:xfrm>
        </p:spPr>
      </p:pic>
    </p:spTree>
    <p:extLst>
      <p:ext uri="{BB962C8B-B14F-4D97-AF65-F5344CB8AC3E}">
        <p14:creationId xmlns:p14="http://schemas.microsoft.com/office/powerpoint/2010/main" val="182266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684905" y="1188293"/>
            <a:ext cx="10972800" cy="3611496"/>
          </a:xfrm>
        </p:spPr>
        <p:txBody>
          <a:bodyPr>
            <a:normAutofit/>
          </a:bodyPr>
          <a:lstStyle/>
          <a:p>
            <a:pPr marL="0" indent="0">
              <a:buNone/>
            </a:pPr>
            <a:endParaRPr lang="nb-NO" sz="4400" b="1" dirty="0"/>
          </a:p>
          <a:p>
            <a:pPr marL="0" indent="0">
              <a:buNone/>
            </a:pPr>
            <a:r>
              <a:rPr lang="nb-NO" sz="4400" b="1" dirty="0"/>
              <a:t>«Akkumulert premieavvik minus avsatte midler på fond for amortisering av premieavviket opprettholdes på nivået i 2011 (243,5 mill. kr).»</a:t>
            </a:r>
            <a:endParaRPr lang="nb-NO" sz="4400" dirty="0"/>
          </a:p>
        </p:txBody>
      </p:sp>
      <p:sp>
        <p:nvSpPr>
          <p:cNvPr id="4" name="Plassholder for innhold 2"/>
          <p:cNvSpPr txBox="1">
            <a:spLocks/>
          </p:cNvSpPr>
          <p:nvPr/>
        </p:nvSpPr>
        <p:spPr>
          <a:xfrm>
            <a:off x="837305" y="2230162"/>
            <a:ext cx="10972800" cy="36114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nb-NO" dirty="0"/>
          </a:p>
        </p:txBody>
      </p:sp>
    </p:spTree>
    <p:extLst>
      <p:ext uri="{BB962C8B-B14F-4D97-AF65-F5344CB8AC3E}">
        <p14:creationId xmlns:p14="http://schemas.microsoft.com/office/powerpoint/2010/main" val="3303081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a:srcRect l="24603" r="28274"/>
          <a:stretch/>
        </p:blipFill>
        <p:spPr>
          <a:xfrm>
            <a:off x="1451429" y="-1230406"/>
            <a:ext cx="8617729" cy="10287000"/>
          </a:xfrm>
          <a:prstGeom prst="rect">
            <a:avLst/>
          </a:prstGeom>
        </p:spPr>
      </p:pic>
      <p:pic>
        <p:nvPicPr>
          <p:cNvPr id="6" name="Bilde 5"/>
          <p:cNvPicPr>
            <a:picLocks noChangeAspect="1"/>
          </p:cNvPicPr>
          <p:nvPr/>
        </p:nvPicPr>
        <p:blipFill rotWithShape="1">
          <a:blip r:embed="rId4"/>
          <a:srcRect t="6093"/>
          <a:stretch/>
        </p:blipFill>
        <p:spPr>
          <a:xfrm>
            <a:off x="778120" y="42346"/>
            <a:ext cx="700528" cy="474122"/>
          </a:xfrm>
          <a:prstGeom prst="rect">
            <a:avLst/>
          </a:prstGeom>
        </p:spPr>
      </p:pic>
    </p:spTree>
    <p:extLst>
      <p:ext uri="{BB962C8B-B14F-4D97-AF65-F5344CB8AC3E}">
        <p14:creationId xmlns:p14="http://schemas.microsoft.com/office/powerpoint/2010/main" val="3576069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324902"/>
            <a:ext cx="8229600" cy="1132114"/>
          </a:xfrm>
        </p:spPr>
        <p:txBody>
          <a:bodyPr/>
          <a:lstStyle/>
          <a:p>
            <a:r>
              <a:rPr lang="nb-NO" b="1" dirty="0"/>
              <a:t>Hva er klarspråk?</a:t>
            </a:r>
          </a:p>
        </p:txBody>
      </p:sp>
      <p:sp>
        <p:nvSpPr>
          <p:cNvPr id="3" name="Plassholder for innhold 2"/>
          <p:cNvSpPr>
            <a:spLocks noGrp="1"/>
          </p:cNvSpPr>
          <p:nvPr>
            <p:ph idx="4294967295"/>
          </p:nvPr>
        </p:nvSpPr>
        <p:spPr>
          <a:xfrm>
            <a:off x="2086708" y="1199536"/>
            <a:ext cx="8229600" cy="2285589"/>
          </a:xfrm>
          <a:prstGeom prst="rect">
            <a:avLst/>
          </a:prstGeom>
        </p:spPr>
        <p:txBody>
          <a:bodyPr>
            <a:normAutofit/>
          </a:bodyPr>
          <a:lstStyle/>
          <a:p>
            <a:pPr marL="0" indent="0">
              <a:buNone/>
            </a:pPr>
            <a:r>
              <a:rPr lang="nb-NO" dirty="0"/>
              <a:t>Vi kommuniserer i klarspråk når ordlyd, struktur og visuell utforming er så tydelig at målgruppen </a:t>
            </a:r>
          </a:p>
          <a:p>
            <a:r>
              <a:rPr lang="nb-NO" dirty="0"/>
              <a:t>finner informasjonen de trenger</a:t>
            </a:r>
          </a:p>
          <a:p>
            <a:r>
              <a:rPr lang="nb-NO" dirty="0"/>
              <a:t>forstår den</a:t>
            </a:r>
          </a:p>
          <a:p>
            <a:r>
              <a:rPr lang="nb-NO" dirty="0"/>
              <a:t>og kan bruke den</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t="27966" b="20168"/>
          <a:stretch/>
        </p:blipFill>
        <p:spPr>
          <a:xfrm>
            <a:off x="1524000" y="3505200"/>
            <a:ext cx="9144000" cy="3352800"/>
          </a:xfrm>
          <a:prstGeom prst="rect">
            <a:avLst/>
          </a:prstGeom>
        </p:spPr>
      </p:pic>
      <p:sp>
        <p:nvSpPr>
          <p:cNvPr id="6" name="Ellipse 5">
            <a:extLst>
              <a:ext uri="{FF2B5EF4-FFF2-40B4-BE49-F238E27FC236}">
                <a16:creationId xmlns:a16="http://schemas.microsoft.com/office/drawing/2014/main" id="{3B8804DC-6563-0D4C-BA85-39D5283F4EDF}"/>
              </a:ext>
            </a:extLst>
          </p:cNvPr>
          <p:cNvSpPr/>
          <p:nvPr/>
        </p:nvSpPr>
        <p:spPr>
          <a:xfrm>
            <a:off x="6656925" y="2186955"/>
            <a:ext cx="3081589" cy="2821192"/>
          </a:xfrm>
          <a:prstGeom prst="ellipse">
            <a:avLst/>
          </a:prstGeom>
          <a:solidFill>
            <a:schemeClr val="bg1"/>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TekstSylinder 6">
            <a:extLst>
              <a:ext uri="{FF2B5EF4-FFF2-40B4-BE49-F238E27FC236}">
                <a16:creationId xmlns:a16="http://schemas.microsoft.com/office/drawing/2014/main" id="{A11A1209-C36B-404E-99A0-CDB2E2B4D4A6}"/>
              </a:ext>
            </a:extLst>
          </p:cNvPr>
          <p:cNvSpPr txBox="1"/>
          <p:nvPr/>
        </p:nvSpPr>
        <p:spPr>
          <a:xfrm>
            <a:off x="6816755" y="2704999"/>
            <a:ext cx="2642864" cy="1785104"/>
          </a:xfrm>
          <a:prstGeom prst="rect">
            <a:avLst/>
          </a:prstGeom>
          <a:noFill/>
        </p:spPr>
        <p:txBody>
          <a:bodyPr wrap="square" rtlCol="0">
            <a:spAutoFit/>
          </a:bodyPr>
          <a:lstStyle/>
          <a:p>
            <a:pPr algn="ctr"/>
            <a:r>
              <a:rPr lang="nb-NO" sz="2200" b="1" dirty="0">
                <a:solidFill>
                  <a:schemeClr val="accent5">
                    <a:lumMod val="75000"/>
                  </a:schemeClr>
                </a:solidFill>
              </a:rPr>
              <a:t>Hvordan </a:t>
            </a:r>
          </a:p>
          <a:p>
            <a:pPr algn="ctr"/>
            <a:r>
              <a:rPr lang="nb-NO" sz="2200" b="1" dirty="0">
                <a:solidFill>
                  <a:schemeClr val="accent5">
                    <a:lumMod val="75000"/>
                  </a:schemeClr>
                </a:solidFill>
              </a:rPr>
              <a:t>møter vi innbyggerne gjennom tekstene våre? </a:t>
            </a:r>
          </a:p>
        </p:txBody>
      </p:sp>
    </p:spTree>
    <p:extLst>
      <p:ext uri="{BB962C8B-B14F-4D97-AF65-F5344CB8AC3E}">
        <p14:creationId xmlns:p14="http://schemas.microsoft.com/office/powerpoint/2010/main" val="41533872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35168C-1519-5E4B-93E7-08B289D40C0A}"/>
              </a:ext>
            </a:extLst>
          </p:cNvPr>
          <p:cNvPicPr>
            <a:picLocks noChangeAspect="1"/>
          </p:cNvPicPr>
          <p:nvPr/>
        </p:nvPicPr>
        <p:blipFill rotWithShape="1">
          <a:blip r:embed="rId3"/>
          <a:srcRect l="6038" t="1634" r="5204" b="19719"/>
          <a:stretch/>
        </p:blipFill>
        <p:spPr>
          <a:xfrm>
            <a:off x="1041141" y="518958"/>
            <a:ext cx="4634164" cy="5810889"/>
          </a:xfrm>
          <a:prstGeom prst="rect">
            <a:avLst/>
          </a:prstGeom>
          <a:ln>
            <a:solidFill>
              <a:schemeClr val="tx1"/>
            </a:solidFill>
          </a:ln>
        </p:spPr>
      </p:pic>
      <p:pic>
        <p:nvPicPr>
          <p:cNvPr id="6" name="Bilde 5">
            <a:extLst>
              <a:ext uri="{FF2B5EF4-FFF2-40B4-BE49-F238E27FC236}">
                <a16:creationId xmlns:a16="http://schemas.microsoft.com/office/drawing/2014/main" id="{BBE4DAFE-A3EA-524F-9302-9694ABFC12B0}"/>
              </a:ext>
            </a:extLst>
          </p:cNvPr>
          <p:cNvPicPr>
            <a:picLocks noChangeAspect="1"/>
          </p:cNvPicPr>
          <p:nvPr/>
        </p:nvPicPr>
        <p:blipFill rotWithShape="1">
          <a:blip r:embed="rId4"/>
          <a:srcRect l="5461" t="9387" r="6359" b="11701"/>
          <a:stretch/>
        </p:blipFill>
        <p:spPr>
          <a:xfrm>
            <a:off x="6106845" y="486142"/>
            <a:ext cx="4640423" cy="5876519"/>
          </a:xfrm>
          <a:prstGeom prst="rect">
            <a:avLst/>
          </a:prstGeom>
          <a:ln>
            <a:solidFill>
              <a:schemeClr val="tx1"/>
            </a:solidFill>
          </a:ln>
        </p:spPr>
      </p:pic>
    </p:spTree>
    <p:extLst>
      <p:ext uri="{BB962C8B-B14F-4D97-AF65-F5344CB8AC3E}">
        <p14:creationId xmlns:p14="http://schemas.microsoft.com/office/powerpoint/2010/main" val="3593165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35168C-1519-5E4B-93E7-08B289D40C0A}"/>
              </a:ext>
            </a:extLst>
          </p:cNvPr>
          <p:cNvPicPr>
            <a:picLocks noChangeAspect="1"/>
          </p:cNvPicPr>
          <p:nvPr/>
        </p:nvPicPr>
        <p:blipFill rotWithShape="1">
          <a:blip r:embed="rId3"/>
          <a:srcRect l="6038" t="1634" r="5204" b="19719"/>
          <a:stretch/>
        </p:blipFill>
        <p:spPr>
          <a:xfrm>
            <a:off x="3508309" y="270588"/>
            <a:ext cx="5104617" cy="6400800"/>
          </a:xfrm>
          <a:prstGeom prst="rect">
            <a:avLst/>
          </a:prstGeom>
          <a:ln>
            <a:solidFill>
              <a:schemeClr val="tx1"/>
            </a:solidFill>
          </a:ln>
        </p:spPr>
      </p:pic>
      <p:sp>
        <p:nvSpPr>
          <p:cNvPr id="4" name="Pil høyre 3">
            <a:extLst>
              <a:ext uri="{FF2B5EF4-FFF2-40B4-BE49-F238E27FC236}">
                <a16:creationId xmlns:a16="http://schemas.microsoft.com/office/drawing/2014/main" id="{6F93E022-29B7-004F-AB2B-9F4257FABFCD}"/>
              </a:ext>
            </a:extLst>
          </p:cNvPr>
          <p:cNvSpPr/>
          <p:nvPr/>
        </p:nvSpPr>
        <p:spPr>
          <a:xfrm>
            <a:off x="354564" y="83976"/>
            <a:ext cx="2743200" cy="1408363"/>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Ikke presis nok overskrift</a:t>
            </a:r>
          </a:p>
        </p:txBody>
      </p:sp>
      <p:sp>
        <p:nvSpPr>
          <p:cNvPr id="6" name="Pil høyre 5">
            <a:extLst>
              <a:ext uri="{FF2B5EF4-FFF2-40B4-BE49-F238E27FC236}">
                <a16:creationId xmlns:a16="http://schemas.microsoft.com/office/drawing/2014/main" id="{B38FDE3C-E654-A94A-B7C7-C6890C8B53EB}"/>
              </a:ext>
            </a:extLst>
          </p:cNvPr>
          <p:cNvSpPr/>
          <p:nvPr/>
        </p:nvSpPr>
        <p:spPr>
          <a:xfrm>
            <a:off x="345234" y="3166748"/>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Hovedbudskapet kommer sent</a:t>
            </a:r>
          </a:p>
        </p:txBody>
      </p:sp>
      <p:sp>
        <p:nvSpPr>
          <p:cNvPr id="8" name="Pil venstre 7">
            <a:extLst>
              <a:ext uri="{FF2B5EF4-FFF2-40B4-BE49-F238E27FC236}">
                <a16:creationId xmlns:a16="http://schemas.microsoft.com/office/drawing/2014/main" id="{5EF845EF-7E37-DD45-BA5B-4DB33FDC3BD9}"/>
              </a:ext>
            </a:extLst>
          </p:cNvPr>
          <p:cNvSpPr/>
          <p:nvPr/>
        </p:nvSpPr>
        <p:spPr>
          <a:xfrm>
            <a:off x="8780105" y="270588"/>
            <a:ext cx="2845835" cy="1418254"/>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Lite imøtekommende tone</a:t>
            </a:r>
          </a:p>
        </p:txBody>
      </p:sp>
      <p:sp>
        <p:nvSpPr>
          <p:cNvPr id="9" name="Pil venstre 8">
            <a:extLst>
              <a:ext uri="{FF2B5EF4-FFF2-40B4-BE49-F238E27FC236}">
                <a16:creationId xmlns:a16="http://schemas.microsoft.com/office/drawing/2014/main" id="{AB40C44E-0A7E-0E46-992D-066D7A95A361}"/>
              </a:ext>
            </a:extLst>
          </p:cNvPr>
          <p:cNvSpPr/>
          <p:nvPr/>
        </p:nvSpPr>
        <p:spPr>
          <a:xfrm>
            <a:off x="8780106" y="1866124"/>
            <a:ext cx="2845834" cy="1393371"/>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Mangler mellomtitler</a:t>
            </a:r>
          </a:p>
        </p:txBody>
      </p:sp>
      <p:sp>
        <p:nvSpPr>
          <p:cNvPr id="10" name="Pil høyre 9">
            <a:extLst>
              <a:ext uri="{FF2B5EF4-FFF2-40B4-BE49-F238E27FC236}">
                <a16:creationId xmlns:a16="http://schemas.microsoft.com/office/drawing/2014/main" id="{C8441E93-1B59-3146-97A7-B34FA1AAE11F}"/>
              </a:ext>
            </a:extLst>
          </p:cNvPr>
          <p:cNvSpPr/>
          <p:nvPr/>
        </p:nvSpPr>
        <p:spPr>
          <a:xfrm>
            <a:off x="345234" y="1600047"/>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Langt </a:t>
            </a:r>
            <a:r>
              <a:rPr lang="nb-NO" dirty="0" err="1"/>
              <a:t>lovsitat</a:t>
            </a:r>
            <a:r>
              <a:rPr lang="nb-NO" dirty="0"/>
              <a:t> som leseren selv må tolke</a:t>
            </a:r>
          </a:p>
        </p:txBody>
      </p:sp>
      <p:sp>
        <p:nvSpPr>
          <p:cNvPr id="11" name="Pil venstre 10">
            <a:extLst>
              <a:ext uri="{FF2B5EF4-FFF2-40B4-BE49-F238E27FC236}">
                <a16:creationId xmlns:a16="http://schemas.microsoft.com/office/drawing/2014/main" id="{CF064B65-6272-7144-9070-7E99404DDBC9}"/>
              </a:ext>
            </a:extLst>
          </p:cNvPr>
          <p:cNvSpPr/>
          <p:nvPr/>
        </p:nvSpPr>
        <p:spPr>
          <a:xfrm>
            <a:off x="8780106" y="3436778"/>
            <a:ext cx="2845834" cy="1452464"/>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Veksler mellom </a:t>
            </a:r>
            <a:r>
              <a:rPr lang="nb-NO" i="1" dirty="0"/>
              <a:t>dere</a:t>
            </a:r>
            <a:r>
              <a:rPr lang="nb-NO" dirty="0"/>
              <a:t> og </a:t>
            </a:r>
            <a:r>
              <a:rPr lang="nb-NO" i="1" dirty="0"/>
              <a:t>De/Dem</a:t>
            </a:r>
          </a:p>
        </p:txBody>
      </p:sp>
      <p:sp>
        <p:nvSpPr>
          <p:cNvPr id="12" name="Pil venstre 11">
            <a:extLst>
              <a:ext uri="{FF2B5EF4-FFF2-40B4-BE49-F238E27FC236}">
                <a16:creationId xmlns:a16="http://schemas.microsoft.com/office/drawing/2014/main" id="{7C847917-DB2E-E241-A51E-23261FA53D31}"/>
              </a:ext>
            </a:extLst>
          </p:cNvPr>
          <p:cNvSpPr/>
          <p:nvPr/>
        </p:nvSpPr>
        <p:spPr>
          <a:xfrm>
            <a:off x="8714790" y="5066523"/>
            <a:ext cx="2911151" cy="1604865"/>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Mangler relevant informasjon som leserne trenger</a:t>
            </a:r>
          </a:p>
        </p:txBody>
      </p:sp>
      <p:sp>
        <p:nvSpPr>
          <p:cNvPr id="13" name="Pil høyre 12">
            <a:extLst>
              <a:ext uri="{FF2B5EF4-FFF2-40B4-BE49-F238E27FC236}">
                <a16:creationId xmlns:a16="http://schemas.microsoft.com/office/drawing/2014/main" id="{81781B69-4BC6-C34B-8B2B-DA1109F7BDD3}"/>
              </a:ext>
            </a:extLst>
          </p:cNvPr>
          <p:cNvSpPr/>
          <p:nvPr/>
        </p:nvSpPr>
        <p:spPr>
          <a:xfrm>
            <a:off x="354564" y="4679707"/>
            <a:ext cx="2743200" cy="1405251"/>
          </a:xfrm>
          <a:prstGeom prst="rightArrow">
            <a:avLst>
              <a:gd name="adj1" fmla="val 57968"/>
              <a:gd name="adj2" fmla="val 50000"/>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Flere tunge setninger, passivformuleringer og korrekturfeil</a:t>
            </a:r>
          </a:p>
        </p:txBody>
      </p:sp>
      <p:sp>
        <p:nvSpPr>
          <p:cNvPr id="14" name="Ellipse 13">
            <a:extLst>
              <a:ext uri="{FF2B5EF4-FFF2-40B4-BE49-F238E27FC236}">
                <a16:creationId xmlns:a16="http://schemas.microsoft.com/office/drawing/2014/main" id="{488E75B2-D78F-4042-983C-79C013E3D166}"/>
              </a:ext>
            </a:extLst>
          </p:cNvPr>
          <p:cNvSpPr/>
          <p:nvPr/>
        </p:nvSpPr>
        <p:spPr>
          <a:xfrm>
            <a:off x="5019868" y="270587"/>
            <a:ext cx="3461659" cy="1838131"/>
          </a:xfrm>
          <a:prstGeom prst="ellipse">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Teksten har kommunens perspektiv og ikke leserens.</a:t>
            </a:r>
          </a:p>
        </p:txBody>
      </p:sp>
    </p:spTree>
    <p:extLst>
      <p:ext uri="{BB962C8B-B14F-4D97-AF65-F5344CB8AC3E}">
        <p14:creationId xmlns:p14="http://schemas.microsoft.com/office/powerpoint/2010/main" val="154718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F9A2C2-D198-B349-BBA7-8EA761F3D5A5}"/>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854E65B-0E15-074F-8C18-1C73816AD497}"/>
              </a:ext>
            </a:extLst>
          </p:cNvPr>
          <p:cNvSpPr>
            <a:spLocks noGrp="1"/>
          </p:cNvSpPr>
          <p:nvPr>
            <p:ph sz="quarter" idx="10"/>
          </p:nvPr>
        </p:nvSpPr>
        <p:spPr/>
        <p:txBody>
          <a:bodyPr/>
          <a:lstStyle/>
          <a:p>
            <a:endParaRPr lang="nb-NO"/>
          </a:p>
        </p:txBody>
      </p:sp>
      <p:pic>
        <p:nvPicPr>
          <p:cNvPr id="4" name="videoplayback (1).mp4">
            <a:hlinkClick r:id="" action="ppaction://media"/>
            <a:extLst>
              <a:ext uri="{FF2B5EF4-FFF2-40B4-BE49-F238E27FC236}">
                <a16:creationId xmlns:a16="http://schemas.microsoft.com/office/drawing/2014/main" id="{9BD7A3CA-ACCC-E444-B3BD-6947E49105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478"/>
          </a:xfrm>
          <a:prstGeom prst="rect">
            <a:avLst/>
          </a:prstGeom>
        </p:spPr>
      </p:pic>
    </p:spTree>
    <p:extLst>
      <p:ext uri="{BB962C8B-B14F-4D97-AF65-F5344CB8AC3E}">
        <p14:creationId xmlns:p14="http://schemas.microsoft.com/office/powerpoint/2010/main" val="6764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l høyre 3">
            <a:extLst>
              <a:ext uri="{FF2B5EF4-FFF2-40B4-BE49-F238E27FC236}">
                <a16:creationId xmlns:a16="http://schemas.microsoft.com/office/drawing/2014/main" id="{6F93E022-29B7-004F-AB2B-9F4257FABFCD}"/>
              </a:ext>
            </a:extLst>
          </p:cNvPr>
          <p:cNvSpPr/>
          <p:nvPr/>
        </p:nvSpPr>
        <p:spPr>
          <a:xfrm>
            <a:off x="354564" y="83976"/>
            <a:ext cx="2743200" cy="1408363"/>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Hyggelig overskrift</a:t>
            </a:r>
          </a:p>
        </p:txBody>
      </p:sp>
      <p:sp>
        <p:nvSpPr>
          <p:cNvPr id="6" name="Pil høyre 5">
            <a:extLst>
              <a:ext uri="{FF2B5EF4-FFF2-40B4-BE49-F238E27FC236}">
                <a16:creationId xmlns:a16="http://schemas.microsoft.com/office/drawing/2014/main" id="{B38FDE3C-E654-A94A-B7C7-C6890C8B53EB}"/>
              </a:ext>
            </a:extLst>
          </p:cNvPr>
          <p:cNvSpPr/>
          <p:nvPr/>
        </p:nvSpPr>
        <p:spPr>
          <a:xfrm>
            <a:off x="354565" y="1571213"/>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Hovedbudskapet kommer tidlig </a:t>
            </a:r>
          </a:p>
        </p:txBody>
      </p:sp>
      <p:sp>
        <p:nvSpPr>
          <p:cNvPr id="8" name="Pil venstre 7">
            <a:extLst>
              <a:ext uri="{FF2B5EF4-FFF2-40B4-BE49-F238E27FC236}">
                <a16:creationId xmlns:a16="http://schemas.microsoft.com/office/drawing/2014/main" id="{5EF845EF-7E37-DD45-BA5B-4DB33FDC3BD9}"/>
              </a:ext>
            </a:extLst>
          </p:cNvPr>
          <p:cNvSpPr/>
          <p:nvPr/>
        </p:nvSpPr>
        <p:spPr>
          <a:xfrm>
            <a:off x="8714790" y="382554"/>
            <a:ext cx="2911150" cy="1371601"/>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Vennlig tone</a:t>
            </a:r>
          </a:p>
        </p:txBody>
      </p:sp>
      <p:sp>
        <p:nvSpPr>
          <p:cNvPr id="9" name="Pil venstre 8">
            <a:extLst>
              <a:ext uri="{FF2B5EF4-FFF2-40B4-BE49-F238E27FC236}">
                <a16:creationId xmlns:a16="http://schemas.microsoft.com/office/drawing/2014/main" id="{AB40C44E-0A7E-0E46-992D-066D7A95A361}"/>
              </a:ext>
            </a:extLst>
          </p:cNvPr>
          <p:cNvSpPr/>
          <p:nvPr/>
        </p:nvSpPr>
        <p:spPr>
          <a:xfrm>
            <a:off x="8780106" y="1866123"/>
            <a:ext cx="2845834" cy="1294667"/>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Informative mellomtitler</a:t>
            </a:r>
          </a:p>
        </p:txBody>
      </p:sp>
      <p:sp>
        <p:nvSpPr>
          <p:cNvPr id="10" name="Pil høyre 9">
            <a:extLst>
              <a:ext uri="{FF2B5EF4-FFF2-40B4-BE49-F238E27FC236}">
                <a16:creationId xmlns:a16="http://schemas.microsoft.com/office/drawing/2014/main" id="{C8441E93-1B59-3146-97A7-B34FA1AAE11F}"/>
              </a:ext>
            </a:extLst>
          </p:cNvPr>
          <p:cNvSpPr/>
          <p:nvPr/>
        </p:nvSpPr>
        <p:spPr>
          <a:xfrm>
            <a:off x="354564" y="3160790"/>
            <a:ext cx="2743200" cy="1405251"/>
          </a:xfrm>
          <a:prstGeom prst="rightArrow">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Mer håndterlig regelverksinformasjon</a:t>
            </a:r>
          </a:p>
        </p:txBody>
      </p:sp>
      <p:sp>
        <p:nvSpPr>
          <p:cNvPr id="11" name="Pil venstre 10">
            <a:extLst>
              <a:ext uri="{FF2B5EF4-FFF2-40B4-BE49-F238E27FC236}">
                <a16:creationId xmlns:a16="http://schemas.microsoft.com/office/drawing/2014/main" id="{CF064B65-6272-7144-9070-7E99404DDBC9}"/>
              </a:ext>
            </a:extLst>
          </p:cNvPr>
          <p:cNvSpPr/>
          <p:nvPr/>
        </p:nvSpPr>
        <p:spPr>
          <a:xfrm>
            <a:off x="8780105" y="3489649"/>
            <a:ext cx="2845835" cy="1399592"/>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Henvender seg konsekvent til </a:t>
            </a:r>
            <a:r>
              <a:rPr lang="nb-NO" b="1" i="1" dirty="0"/>
              <a:t>dere</a:t>
            </a:r>
          </a:p>
        </p:txBody>
      </p:sp>
      <p:sp>
        <p:nvSpPr>
          <p:cNvPr id="12" name="Pil venstre 11">
            <a:extLst>
              <a:ext uri="{FF2B5EF4-FFF2-40B4-BE49-F238E27FC236}">
                <a16:creationId xmlns:a16="http://schemas.microsoft.com/office/drawing/2014/main" id="{7C847917-DB2E-E241-A51E-23261FA53D31}"/>
              </a:ext>
            </a:extLst>
          </p:cNvPr>
          <p:cNvSpPr/>
          <p:nvPr/>
        </p:nvSpPr>
        <p:spPr>
          <a:xfrm>
            <a:off x="8714790" y="5066523"/>
            <a:ext cx="2911151" cy="1604865"/>
          </a:xfrm>
          <a:prstGeom prst="leftArrow">
            <a:avLst/>
          </a:prstGeom>
          <a:solidFill>
            <a:srgbClr val="001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Inneholder relevant informasjon om SFO, besøksdag m.m.</a:t>
            </a:r>
          </a:p>
        </p:txBody>
      </p:sp>
      <p:sp>
        <p:nvSpPr>
          <p:cNvPr id="13" name="Pil høyre 12">
            <a:extLst>
              <a:ext uri="{FF2B5EF4-FFF2-40B4-BE49-F238E27FC236}">
                <a16:creationId xmlns:a16="http://schemas.microsoft.com/office/drawing/2014/main" id="{81781B69-4BC6-C34B-8B2B-DA1109F7BDD3}"/>
              </a:ext>
            </a:extLst>
          </p:cNvPr>
          <p:cNvSpPr/>
          <p:nvPr/>
        </p:nvSpPr>
        <p:spPr>
          <a:xfrm>
            <a:off x="354564" y="4679707"/>
            <a:ext cx="2743200" cy="1405251"/>
          </a:xfrm>
          <a:prstGeom prst="rightArrow">
            <a:avLst>
              <a:gd name="adj1" fmla="val 57968"/>
              <a:gd name="adj2" fmla="val 50000"/>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t>Mer direkte og aktivt språk og ingen korrekturfeil</a:t>
            </a:r>
          </a:p>
        </p:txBody>
      </p:sp>
      <p:pic>
        <p:nvPicPr>
          <p:cNvPr id="16" name="Bilde 15">
            <a:extLst>
              <a:ext uri="{FF2B5EF4-FFF2-40B4-BE49-F238E27FC236}">
                <a16:creationId xmlns:a16="http://schemas.microsoft.com/office/drawing/2014/main" id="{96E533C7-F0E3-EA4F-997A-73F45BFAF855}"/>
              </a:ext>
            </a:extLst>
          </p:cNvPr>
          <p:cNvPicPr>
            <a:picLocks noChangeAspect="1"/>
          </p:cNvPicPr>
          <p:nvPr/>
        </p:nvPicPr>
        <p:blipFill rotWithShape="1">
          <a:blip r:embed="rId3"/>
          <a:srcRect l="5461" t="9387" r="6359" b="11701"/>
          <a:stretch/>
        </p:blipFill>
        <p:spPr>
          <a:xfrm>
            <a:off x="3331027" y="452063"/>
            <a:ext cx="4922910" cy="6234254"/>
          </a:xfrm>
          <a:prstGeom prst="rect">
            <a:avLst/>
          </a:prstGeom>
          <a:ln>
            <a:solidFill>
              <a:schemeClr val="tx1"/>
            </a:solidFill>
          </a:ln>
        </p:spPr>
      </p:pic>
      <p:sp>
        <p:nvSpPr>
          <p:cNvPr id="14" name="Ellipse 13">
            <a:extLst>
              <a:ext uri="{FF2B5EF4-FFF2-40B4-BE49-F238E27FC236}">
                <a16:creationId xmlns:a16="http://schemas.microsoft.com/office/drawing/2014/main" id="{488E75B2-D78F-4042-983C-79C013E3D166}"/>
              </a:ext>
            </a:extLst>
          </p:cNvPr>
          <p:cNvSpPr/>
          <p:nvPr/>
        </p:nvSpPr>
        <p:spPr>
          <a:xfrm>
            <a:off x="5019868" y="270587"/>
            <a:ext cx="3461659" cy="1838131"/>
          </a:xfrm>
          <a:prstGeom prst="ellipse">
            <a:avLst/>
          </a:prstGeom>
          <a:solidFill>
            <a:srgbClr val="001A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b="1" dirty="0"/>
              <a:t>Denne teksten tar leserens perspektiv</a:t>
            </a:r>
            <a:r>
              <a:rPr lang="nb-NO" dirty="0"/>
              <a:t>.</a:t>
            </a:r>
          </a:p>
        </p:txBody>
      </p:sp>
    </p:spTree>
    <p:extLst>
      <p:ext uri="{BB962C8B-B14F-4D97-AF65-F5344CB8AC3E}">
        <p14:creationId xmlns:p14="http://schemas.microsoft.com/office/powerpoint/2010/main" val="288436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EF0259AF6D549A63E2FF1A5026BD4" ma:contentTypeVersion="11" ma:contentTypeDescription="Create a new document." ma:contentTypeScope="" ma:versionID="1518a152c2eca282a0c3e949bd0c21c9">
  <xsd:schema xmlns:xsd="http://www.w3.org/2001/XMLSchema" xmlns:xs="http://www.w3.org/2001/XMLSchema" xmlns:p="http://schemas.microsoft.com/office/2006/metadata/properties" xmlns:ns3="d38e24c2-69f2-44fc-a269-1983c94dfb04" xmlns:ns4="d935b8a4-dece-41f2-8b14-694d1fbbb825" targetNamespace="http://schemas.microsoft.com/office/2006/metadata/properties" ma:root="true" ma:fieldsID="231700c4a8e40ecc5b21599215756ef5" ns3:_="" ns4:_="">
    <xsd:import namespace="d38e24c2-69f2-44fc-a269-1983c94dfb04"/>
    <xsd:import namespace="d935b8a4-dece-41f2-8b14-694d1fbbb82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e24c2-69f2-44fc-a269-1983c94df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5b8a4-dece-41f2-8b14-694d1fbbb8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F273BE-7C2A-4D14-88B1-BB4098C28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e24c2-69f2-44fc-a269-1983c94dfb04"/>
    <ds:schemaRef ds:uri="d935b8a4-dece-41f2-8b14-694d1fbbb8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336439-A198-4093-BE67-9AC4DC0B6443}">
  <ds:schemaRefs>
    <ds:schemaRef ds:uri="http://schemas.microsoft.com/sharepoint/v3/contenttype/forms"/>
  </ds:schemaRefs>
</ds:datastoreItem>
</file>

<file path=customXml/itemProps3.xml><?xml version="1.0" encoding="utf-8"?>
<ds:datastoreItem xmlns:ds="http://schemas.openxmlformats.org/officeDocument/2006/customXml" ds:itemID="{0191146A-6B56-4D8D-A1D0-0261CE6337F7}">
  <ds:schemaRefs>
    <ds:schemaRef ds:uri="http://schemas.microsoft.com/office/2006/documentManagement/types"/>
    <ds:schemaRef ds:uri="d935b8a4-dece-41f2-8b14-694d1fbbb82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38e24c2-69f2-44fc-a269-1983c94dfb0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10417</TotalTime>
  <Words>1308</Words>
  <Application>Microsoft Office PowerPoint</Application>
  <PresentationFormat>Widescreen</PresentationFormat>
  <Paragraphs>154</Paragraphs>
  <Slides>14</Slides>
  <Notes>14</Notes>
  <HiddenSlides>0</HiddenSlides>
  <MMClips>2</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14</vt:i4>
      </vt:variant>
    </vt:vector>
  </HeadingPairs>
  <TitlesOfParts>
    <vt:vector size="18" baseType="lpstr">
      <vt:lpstr>Arial</vt:lpstr>
      <vt:lpstr>Calibri</vt:lpstr>
      <vt:lpstr>HelveticaNeueLT Pro 25 UltLt</vt:lpstr>
      <vt:lpstr>KS-profiltema</vt:lpstr>
      <vt:lpstr>Klarspråk – hva er det, hvorfor trenger vi det,  og hvordan i all verden skal vi gjøre det?</vt:lpstr>
      <vt:lpstr>PowerPoint-presentasjon</vt:lpstr>
      <vt:lpstr>PowerPoint-presentasjon</vt:lpstr>
      <vt:lpstr>PowerPoint-presentasjon</vt:lpstr>
      <vt:lpstr>Hva er klarspråk?</vt:lpstr>
      <vt:lpstr>PowerPoint-presentasjon</vt:lpstr>
      <vt:lpstr>PowerPoint-presentasjon</vt:lpstr>
      <vt:lpstr>PowerPoint-presentasjon</vt:lpstr>
      <vt:lpstr>PowerPoint-presentasjon</vt:lpstr>
      <vt:lpstr>Kommunesektoren deler tekster</vt:lpstr>
      <vt:lpstr>Hva kan vi oppnå?</vt:lpstr>
      <vt:lpstr>Hamar kommune </vt:lpstr>
      <vt:lpstr>Odd Iver Rånes  leder av kundesenteret i Plan- og bygningsetaten i Oslo kommune</vt:lpstr>
      <vt:lpstr>KS hjelper oss i arbeidet</vt:lpstr>
    </vt:vector>
  </TitlesOfParts>
  <Company>Crop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Ståle Hevrøy</dc:creator>
  <cp:lastModifiedBy>Anna Holm Vågsland</cp:lastModifiedBy>
  <cp:revision>506</cp:revision>
  <dcterms:created xsi:type="dcterms:W3CDTF">2014-12-02T12:21:04Z</dcterms:created>
  <dcterms:modified xsi:type="dcterms:W3CDTF">2019-09-04T10:27:32Z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0x010100CABEF0259AF6D549A63E2FF1A5026BD4</vt:lpwstr>
  </property>
</Properties>
</file>