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4"/>
  </p:sldMasterIdLst>
  <p:notesMasterIdLst>
    <p:notesMasterId r:id="rId54"/>
  </p:notesMasterIdLst>
  <p:handoutMasterIdLst>
    <p:handoutMasterId r:id="rId55"/>
  </p:handoutMasterIdLst>
  <p:sldIdLst>
    <p:sldId id="366" r:id="rId5"/>
    <p:sldId id="330" r:id="rId6"/>
    <p:sldId id="331" r:id="rId7"/>
    <p:sldId id="332" r:id="rId8"/>
    <p:sldId id="333" r:id="rId9"/>
    <p:sldId id="334" r:id="rId10"/>
    <p:sldId id="335" r:id="rId11"/>
    <p:sldId id="357" r:id="rId12"/>
    <p:sldId id="358" r:id="rId13"/>
    <p:sldId id="359" r:id="rId14"/>
    <p:sldId id="360" r:id="rId15"/>
    <p:sldId id="361" r:id="rId16"/>
    <p:sldId id="362" r:id="rId17"/>
    <p:sldId id="363" r:id="rId18"/>
    <p:sldId id="274"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36" r:id="rId40"/>
    <p:sldId id="337" r:id="rId41"/>
    <p:sldId id="338" r:id="rId42"/>
    <p:sldId id="339" r:id="rId43"/>
    <p:sldId id="340" r:id="rId44"/>
    <p:sldId id="341" r:id="rId45"/>
    <p:sldId id="342" r:id="rId46"/>
    <p:sldId id="349" r:id="rId47"/>
    <p:sldId id="350" r:id="rId48"/>
    <p:sldId id="351" r:id="rId49"/>
    <p:sldId id="352" r:id="rId50"/>
    <p:sldId id="353" r:id="rId51"/>
    <p:sldId id="354" r:id="rId52"/>
    <p:sldId id="355" r:id="rId53"/>
  </p:sldIdLst>
  <p:sldSz cx="9906000" cy="6858000" type="A4"/>
  <p:notesSz cx="7099300" cy="10229850"/>
  <p:custDataLst>
    <p:tags r:id="rId56"/>
  </p:custDataLst>
  <p:defaultTex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p:defaultTextStyle>
  <p:extLst>
    <p:ext uri="{521415D9-36F7-43E2-AB2F-B90AF26B5E84}">
      <p14:sectionLst xmlns:p14="http://schemas.microsoft.com/office/powerpoint/2010/main">
        <p14:section name="Digital trygghetsalarm" id="{B8DC73D5-5648-49AC-9B00-DE87B6D8E7D9}">
          <p14:sldIdLst>
            <p14:sldId id="366"/>
            <p14:sldId id="330"/>
            <p14:sldId id="331"/>
            <p14:sldId id="332"/>
            <p14:sldId id="333"/>
            <p14:sldId id="334"/>
            <p14:sldId id="335"/>
          </p14:sldIdLst>
        </p14:section>
        <p14:section name="Digitalt tilsyn institusjon" id="{4CEC02FB-6921-4E28-BFC5-7704A55CADA7}">
          <p14:sldIdLst>
            <p14:sldId id="357"/>
            <p14:sldId id="358"/>
            <p14:sldId id="359"/>
            <p14:sldId id="360"/>
            <p14:sldId id="361"/>
            <p14:sldId id="362"/>
            <p14:sldId id="363"/>
          </p14:sldIdLst>
        </p14:section>
        <p14:section name="Medisindispenser" id="{A9870434-AFA4-4C5F-8C58-6E03584EE6CC}">
          <p14:sldIdLst>
            <p14:sldId id="274"/>
            <p14:sldId id="302"/>
            <p14:sldId id="303"/>
            <p14:sldId id="304"/>
            <p14:sldId id="305"/>
            <p14:sldId id="306"/>
            <p14:sldId id="307"/>
          </p14:sldIdLst>
        </p14:section>
        <p14:section name="Lokaliseringsteknologi" id="{84DFDF2E-BF13-4785-80D6-1D25A80BCFEB}">
          <p14:sldIdLst>
            <p14:sldId id="308"/>
            <p14:sldId id="309"/>
            <p14:sldId id="310"/>
            <p14:sldId id="311"/>
            <p14:sldId id="312"/>
            <p14:sldId id="313"/>
            <p14:sldId id="314"/>
          </p14:sldIdLst>
        </p14:section>
        <p14:section name="Digitalt tilsyn hjemme" id="{8AE16830-182F-4700-B1C3-F36299302F69}">
          <p14:sldIdLst>
            <p14:sldId id="315"/>
            <p14:sldId id="316"/>
            <p14:sldId id="317"/>
            <p14:sldId id="318"/>
            <p14:sldId id="319"/>
            <p14:sldId id="320"/>
            <p14:sldId id="321"/>
          </p14:sldIdLst>
        </p14:section>
        <p14:section name="E-lås for hjemmeboende" id="{681A0F1B-4A5F-44BB-A28C-32534BF22D2D}">
          <p14:sldIdLst>
            <p14:sldId id="336"/>
            <p14:sldId id="337"/>
            <p14:sldId id="338"/>
            <p14:sldId id="339"/>
            <p14:sldId id="340"/>
            <p14:sldId id="341"/>
            <p14:sldId id="342"/>
          </p14:sldIdLst>
        </p14:section>
        <p14:section name="E-lås institusjon" id="{FC31EA40-8AF5-4FB6-ADF9-F76E6572E36C}">
          <p14:sldIdLst>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3974" userDrawn="1">
          <p15:clr>
            <a:srgbClr val="A4A3A4"/>
          </p15:clr>
        </p15:guide>
        <p15:guide id="2" orient="horz" pos="180" userDrawn="1">
          <p15:clr>
            <a:srgbClr val="A4A3A4"/>
          </p15:clr>
        </p15:guide>
        <p15:guide id="3" orient="horz" pos="4091" userDrawn="1">
          <p15:clr>
            <a:srgbClr val="A4A3A4"/>
          </p15:clr>
        </p15:guide>
        <p15:guide id="4" orient="horz" pos="628" userDrawn="1">
          <p15:clr>
            <a:srgbClr val="A4A3A4"/>
          </p15:clr>
        </p15:guide>
        <p15:guide id="5" orient="horz" pos="4162" userDrawn="1">
          <p15:clr>
            <a:srgbClr val="A4A3A4"/>
          </p15:clr>
        </p15:guide>
        <p15:guide id="6" orient="horz" pos="790" userDrawn="1">
          <p15:clr>
            <a:srgbClr val="A4A3A4"/>
          </p15:clr>
        </p15:guide>
        <p15:guide id="7" orient="horz" pos="2859" userDrawn="1">
          <p15:clr>
            <a:srgbClr val="A4A3A4"/>
          </p15:clr>
        </p15:guide>
        <p15:guide id="8" orient="horz" pos="1838" userDrawn="1">
          <p15:clr>
            <a:srgbClr val="A4A3A4"/>
          </p15:clr>
        </p15:guide>
        <p15:guide id="9" orient="horz" pos="3899" userDrawn="1">
          <p15:clr>
            <a:srgbClr val="A4A3A4"/>
          </p15:clr>
        </p15:guide>
        <p15:guide id="10" pos="1639" userDrawn="1">
          <p15:clr>
            <a:srgbClr val="A4A3A4"/>
          </p15:clr>
        </p15:guide>
        <p15:guide id="11" pos="3133" userDrawn="1">
          <p15:clr>
            <a:srgbClr val="A4A3A4"/>
          </p15:clr>
        </p15:guide>
        <p15:guide id="12" pos="181" userDrawn="1">
          <p15:clr>
            <a:srgbClr val="A4A3A4"/>
          </p15:clr>
        </p15:guide>
        <p15:guide id="13" pos="6091" userDrawn="1">
          <p15:clr>
            <a:srgbClr val="A4A3A4"/>
          </p15:clr>
        </p15:guide>
        <p15:guide id="14" pos="4601" userDrawn="1">
          <p15:clr>
            <a:srgbClr val="A4A3A4"/>
          </p15:clr>
        </p15:guide>
        <p15:guide id="15" pos="901" userDrawn="1">
          <p15:clr>
            <a:srgbClr val="A4A3A4"/>
          </p15:clr>
        </p15:guide>
        <p15:guide id="16" pos="2383" userDrawn="1">
          <p15:clr>
            <a:srgbClr val="A4A3A4"/>
          </p15:clr>
        </p15:guide>
        <p15:guide id="17" pos="3849" userDrawn="1">
          <p15:clr>
            <a:srgbClr val="A4A3A4"/>
          </p15:clr>
        </p15:guide>
        <p15:guide id="18" pos="5339" userDrawn="1">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anderås Tronstad" initials="JWT" lastIdx="1" clrIdx="0">
    <p:extLst>
      <p:ext uri="{19B8F6BF-5375-455C-9EA6-DF929625EA0E}">
        <p15:presenceInfo xmlns:p15="http://schemas.microsoft.com/office/powerpoint/2012/main" userId="S-1-5-21-329068152-813497703-839522115-269466" providerId="AD"/>
      </p:ext>
    </p:extLst>
  </p:cmAuthor>
  <p:cmAuthor id="2" name="Jorgen Mathisen Josok" initials="JMJ" lastIdx="3" clrIdx="1">
    <p:extLst>
      <p:ext uri="{19B8F6BF-5375-455C-9EA6-DF929625EA0E}">
        <p15:presenceInfo xmlns:p15="http://schemas.microsoft.com/office/powerpoint/2012/main" userId="S-1-5-21-329068152-813497703-839522115-2700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E1D0E"/>
    <a:srgbClr val="FFFFFF"/>
    <a:srgbClr val="293947"/>
    <a:srgbClr val="3876BE"/>
    <a:srgbClr val="DEE3E6"/>
    <a:srgbClr val="CDD8E2"/>
    <a:srgbClr val="FFC000"/>
    <a:srgbClr val="00B050"/>
    <a:srgbClr val="FE7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94491-2D8C-46A2-92E4-0A09BEE4FBA7}" v="415" dt="2020-05-13T10:41:0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5503" autoAdjust="0"/>
  </p:normalViewPr>
  <p:slideViewPr>
    <p:cSldViewPr snapToGrid="0" snapToObjects="1" showGuides="1">
      <p:cViewPr varScale="1">
        <p:scale>
          <a:sx n="114" d="100"/>
          <a:sy n="114" d="100"/>
        </p:scale>
        <p:origin x="1122" y="102"/>
      </p:cViewPr>
      <p:guideLst>
        <p:guide orient="horz" pos="3974"/>
        <p:guide orient="horz" pos="180"/>
        <p:guide orient="horz" pos="4091"/>
        <p:guide orient="horz" pos="628"/>
        <p:guide orient="horz" pos="4162"/>
        <p:guide orient="horz" pos="790"/>
        <p:guide orient="horz" pos="2859"/>
        <p:guide orient="horz" pos="1838"/>
        <p:guide orient="horz" pos="3899"/>
        <p:guide pos="1639"/>
        <p:guide pos="3133"/>
        <p:guide pos="181"/>
        <p:guide pos="6091"/>
        <p:guide pos="4601"/>
        <p:guide pos="901"/>
        <p:guide pos="2383"/>
        <p:guide pos="3849"/>
        <p:guide pos="5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notesViewPr>
    <p:cSldViewPr snapToGrid="0" snapToObjects="1" showGuides="1">
      <p:cViewPr varScale="1">
        <p:scale>
          <a:sx n="50" d="100"/>
          <a:sy n="50" d="100"/>
        </p:scale>
        <p:origin x="-2640" y="-108"/>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t" anchorCtr="0" compatLnSpc="1">
            <a:prstTxWarp prst="textNoShape">
              <a:avLst/>
            </a:prstTxWarp>
          </a:bodyPr>
          <a:lstStyle>
            <a:lvl1pPr algn="l" defTabSz="947738">
              <a:spcBef>
                <a:spcPct val="0"/>
              </a:spcBef>
              <a:buClrTx/>
              <a:buFontTx/>
              <a:buNone/>
              <a:defRPr sz="1200">
                <a:solidFill>
                  <a:schemeClr val="tx1"/>
                </a:solidFill>
              </a:defRPr>
            </a:lvl1pPr>
          </a:lstStyle>
          <a:p>
            <a:endParaRPr lang="en-US" dirty="0"/>
          </a:p>
        </p:txBody>
      </p:sp>
      <p:sp>
        <p:nvSpPr>
          <p:cNvPr id="512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t" anchorCtr="0" compatLnSpc="1">
            <a:prstTxWarp prst="textNoShape">
              <a:avLst/>
            </a:prstTxWarp>
          </a:bodyPr>
          <a:lstStyle>
            <a:lvl1pPr algn="r" defTabSz="947738">
              <a:spcBef>
                <a:spcPct val="0"/>
              </a:spcBef>
              <a:buClrTx/>
              <a:buFontTx/>
              <a:buNone/>
              <a:defRPr sz="1200">
                <a:solidFill>
                  <a:schemeClr val="tx1"/>
                </a:solidFill>
              </a:defRPr>
            </a:lvl1pPr>
          </a:lstStyle>
          <a:p>
            <a:endParaRPr lang="en-US" dirty="0"/>
          </a:p>
        </p:txBody>
      </p:sp>
      <p:sp>
        <p:nvSpPr>
          <p:cNvPr id="51204" name="Rectangle 4"/>
          <p:cNvSpPr>
            <a:spLocks noGrp="1" noChangeArrowheads="1"/>
          </p:cNvSpPr>
          <p:nvPr>
            <p:ph type="ftr" sz="quarter" idx="2"/>
          </p:nvPr>
        </p:nvSpPr>
        <p:spPr bwMode="auto">
          <a:xfrm>
            <a:off x="0" y="971708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b" anchorCtr="0" compatLnSpc="1">
            <a:prstTxWarp prst="textNoShape">
              <a:avLst/>
            </a:prstTxWarp>
          </a:bodyPr>
          <a:lstStyle>
            <a:lvl1pPr algn="l" defTabSz="947738">
              <a:spcBef>
                <a:spcPct val="0"/>
              </a:spcBef>
              <a:buClrTx/>
              <a:buFontTx/>
              <a:buNone/>
              <a:defRPr sz="1200">
                <a:solidFill>
                  <a:schemeClr val="tx1"/>
                </a:solidFill>
              </a:defRPr>
            </a:lvl1pPr>
          </a:lstStyle>
          <a:p>
            <a:endParaRPr lang="en-US" dirty="0"/>
          </a:p>
        </p:txBody>
      </p:sp>
      <p:sp>
        <p:nvSpPr>
          <p:cNvPr id="51205" name="Rectangle 5"/>
          <p:cNvSpPr>
            <a:spLocks noGrp="1" noChangeArrowheads="1"/>
          </p:cNvSpPr>
          <p:nvPr>
            <p:ph type="sldNum" sz="quarter" idx="3"/>
          </p:nvPr>
        </p:nvSpPr>
        <p:spPr bwMode="auto">
          <a:xfrm>
            <a:off x="4021138" y="971708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b" anchorCtr="0" compatLnSpc="1">
            <a:prstTxWarp prst="textNoShape">
              <a:avLst/>
            </a:prstTxWarp>
          </a:bodyPr>
          <a:lstStyle>
            <a:lvl1pPr algn="r" defTabSz="947738">
              <a:spcBef>
                <a:spcPct val="0"/>
              </a:spcBef>
              <a:buClrTx/>
              <a:buFontTx/>
              <a:buNone/>
              <a:defRPr sz="1200">
                <a:solidFill>
                  <a:schemeClr val="tx1"/>
                </a:solidFill>
              </a:defRPr>
            </a:lvl1pPr>
          </a:lstStyle>
          <a:p>
            <a:fld id="{EDE264F3-D0F9-47E4-845D-E1759C7F2CB1}" type="slidenum">
              <a:rPr lang="en-US" smtClean="0"/>
              <a:pPr/>
              <a:t>‹#›</a:t>
            </a:fld>
            <a:endParaRPr lang="en-US" dirty="0"/>
          </a:p>
        </p:txBody>
      </p:sp>
    </p:spTree>
    <p:extLst>
      <p:ext uri="{BB962C8B-B14F-4D97-AF65-F5344CB8AC3E}">
        <p14:creationId xmlns:p14="http://schemas.microsoft.com/office/powerpoint/2010/main" val="262797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t" anchorCtr="0" compatLnSpc="1">
            <a:prstTxWarp prst="textNoShape">
              <a:avLst/>
            </a:prstTxWarp>
          </a:bodyPr>
          <a:lstStyle>
            <a:lvl1pPr algn="l" defTabSz="947738">
              <a:spcBef>
                <a:spcPct val="0"/>
              </a:spcBef>
              <a:buClrTx/>
              <a:buFontTx/>
              <a:buNone/>
              <a:defRPr sz="1200">
                <a:solidFill>
                  <a:schemeClr val="tx1"/>
                </a:solidFill>
              </a:defRPr>
            </a:lvl1pPr>
          </a:lstStyle>
          <a:p>
            <a:endParaRPr lang="en-US" dirty="0"/>
          </a:p>
        </p:txBody>
      </p:sp>
      <p:sp>
        <p:nvSpPr>
          <p:cNvPr id="1126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t" anchorCtr="0" compatLnSpc="1">
            <a:prstTxWarp prst="textNoShape">
              <a:avLst/>
            </a:prstTxWarp>
          </a:bodyPr>
          <a:lstStyle>
            <a:lvl1pPr algn="r" defTabSz="947738">
              <a:spcBef>
                <a:spcPct val="0"/>
              </a:spcBef>
              <a:buClrTx/>
              <a:buFontTx/>
              <a:buNone/>
              <a:defRPr sz="1200">
                <a:solidFill>
                  <a:schemeClr val="tx1"/>
                </a:solidFill>
              </a:defRPr>
            </a:lvl1pPr>
          </a:lstStyle>
          <a:p>
            <a:endParaRPr lang="en-US" dirty="0"/>
          </a:p>
        </p:txBody>
      </p:sp>
      <p:sp>
        <p:nvSpPr>
          <p:cNvPr id="11268" name="Rectangle 4"/>
          <p:cNvSpPr>
            <a:spLocks noGrp="1" noRot="1" noChangeAspect="1" noChangeArrowheads="1" noTextEdit="1"/>
          </p:cNvSpPr>
          <p:nvPr>
            <p:ph type="sldImg" idx="2"/>
          </p:nvPr>
        </p:nvSpPr>
        <p:spPr bwMode="auto">
          <a:xfrm>
            <a:off x="779463" y="766763"/>
            <a:ext cx="5541962"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9613" y="4859338"/>
            <a:ext cx="568007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0" name="Rectangle 6"/>
          <p:cNvSpPr>
            <a:spLocks noGrp="1" noChangeArrowheads="1"/>
          </p:cNvSpPr>
          <p:nvPr>
            <p:ph type="ftr" sz="quarter" idx="4"/>
          </p:nvPr>
        </p:nvSpPr>
        <p:spPr bwMode="auto">
          <a:xfrm>
            <a:off x="0" y="971708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b" anchorCtr="0" compatLnSpc="1">
            <a:prstTxWarp prst="textNoShape">
              <a:avLst/>
            </a:prstTxWarp>
          </a:bodyPr>
          <a:lstStyle>
            <a:lvl1pPr algn="l" defTabSz="947738">
              <a:spcBef>
                <a:spcPct val="0"/>
              </a:spcBef>
              <a:buClrTx/>
              <a:buFontTx/>
              <a:buNone/>
              <a:defRPr sz="1200">
                <a:solidFill>
                  <a:schemeClr val="tx1"/>
                </a:solidFill>
              </a:defRPr>
            </a:lvl1pPr>
          </a:lstStyle>
          <a:p>
            <a:endParaRPr lang="en-US" dirty="0"/>
          </a:p>
        </p:txBody>
      </p:sp>
      <p:sp>
        <p:nvSpPr>
          <p:cNvPr id="11271" name="Rectangle 7"/>
          <p:cNvSpPr>
            <a:spLocks noGrp="1" noChangeArrowheads="1"/>
          </p:cNvSpPr>
          <p:nvPr>
            <p:ph type="sldNum" sz="quarter" idx="5"/>
          </p:nvPr>
        </p:nvSpPr>
        <p:spPr bwMode="auto">
          <a:xfrm>
            <a:off x="4021138" y="971708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32" tIns="47366" rIns="94732" bIns="47366" numCol="1" anchor="b" anchorCtr="0" compatLnSpc="1">
            <a:prstTxWarp prst="textNoShape">
              <a:avLst/>
            </a:prstTxWarp>
          </a:bodyPr>
          <a:lstStyle>
            <a:lvl1pPr algn="r" defTabSz="947738">
              <a:spcBef>
                <a:spcPct val="0"/>
              </a:spcBef>
              <a:buClrTx/>
              <a:buFontTx/>
              <a:buNone/>
              <a:defRPr sz="1200">
                <a:solidFill>
                  <a:schemeClr val="tx1"/>
                </a:solidFill>
              </a:defRPr>
            </a:lvl1pPr>
          </a:lstStyle>
          <a:p>
            <a:fld id="{D51FD0A5-E9FF-449F-9E6C-EA6FECB95E81}" type="slidenum">
              <a:rPr lang="en-US" smtClean="0"/>
              <a:pPr/>
              <a:t>‹#›</a:t>
            </a:fld>
            <a:endParaRPr lang="en-US" dirty="0"/>
          </a:p>
        </p:txBody>
      </p:sp>
    </p:spTree>
    <p:extLst>
      <p:ext uri="{BB962C8B-B14F-4D97-AF65-F5344CB8AC3E}">
        <p14:creationId xmlns:p14="http://schemas.microsoft.com/office/powerpoint/2010/main" val="17435097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nb-NO" sz="1200" b="1" dirty="0">
              <a:solidFill>
                <a:schemeClr val="tx1"/>
              </a:solidFill>
            </a:endParaRPr>
          </a:p>
        </p:txBody>
      </p:sp>
      <p:sp>
        <p:nvSpPr>
          <p:cNvPr id="4" name="Slide Number Placeholder 3"/>
          <p:cNvSpPr>
            <a:spLocks noGrp="1"/>
          </p:cNvSpPr>
          <p:nvPr>
            <p:ph type="sldNum" sz="quarter" idx="5"/>
          </p:nvPr>
        </p:nvSpPr>
        <p:spPr/>
        <p:txBody>
          <a:bodyPr/>
          <a:lstStyle/>
          <a:p>
            <a:fld id="{D51FD0A5-E9FF-449F-9E6C-EA6FECB95E81}" type="slidenum">
              <a:rPr lang="en-US" smtClean="0"/>
              <a:pPr/>
              <a:t>1</a:t>
            </a:fld>
            <a:endParaRPr lang="en-US" dirty="0"/>
          </a:p>
        </p:txBody>
      </p:sp>
    </p:spTree>
    <p:extLst>
      <p:ext uri="{BB962C8B-B14F-4D97-AF65-F5344CB8AC3E}">
        <p14:creationId xmlns:p14="http://schemas.microsoft.com/office/powerpoint/2010/main" val="381114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07554"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554" rtl="0" eaLnBrk="0" fontAlgn="base" latinLnBrk="0" hangingPunct="0">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941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92" indent="-177792" algn="l">
              <a:spcBef>
                <a:spcPts val="0"/>
              </a:spcBef>
              <a:buFont typeface="+mj-lt"/>
              <a:buAutoNum type="arabicPeriod"/>
            </a:pPr>
            <a:endParaRPr lang="nb-NO" sz="1200" b="1" dirty="0">
              <a:solidFill>
                <a:schemeClr val="tx1"/>
              </a:solidFill>
            </a:endParaRPr>
          </a:p>
        </p:txBody>
      </p:sp>
      <p:sp>
        <p:nvSpPr>
          <p:cNvPr id="4" name="Slide Number Placeholder 3"/>
          <p:cNvSpPr>
            <a:spLocks noGrp="1"/>
          </p:cNvSpPr>
          <p:nvPr>
            <p:ph type="sldNum" sz="quarter" idx="5"/>
          </p:nvPr>
        </p:nvSpPr>
        <p:spPr/>
        <p:txBody>
          <a:bodyPr/>
          <a:lstStyle/>
          <a:p>
            <a:fld id="{D51FD0A5-E9FF-449F-9E6C-EA6FECB95E81}" type="slidenum">
              <a:rPr lang="en-US" smtClean="0"/>
              <a:pPr/>
              <a:t>15</a:t>
            </a:fld>
            <a:endParaRPr lang="en-US" dirty="0"/>
          </a:p>
        </p:txBody>
      </p:sp>
    </p:spTree>
    <p:extLst>
      <p:ext uri="{BB962C8B-B14F-4D97-AF65-F5344CB8AC3E}">
        <p14:creationId xmlns:p14="http://schemas.microsoft.com/office/powerpoint/2010/main" val="326304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51FD0A5-E9FF-449F-9E6C-EA6FECB95E81}" type="slidenum">
              <a:rPr lang="en-US" smtClean="0"/>
              <a:pPr/>
              <a:t>16</a:t>
            </a:fld>
            <a:endParaRPr lang="en-US" dirty="0"/>
          </a:p>
        </p:txBody>
      </p:sp>
    </p:spTree>
    <p:extLst>
      <p:ext uri="{BB962C8B-B14F-4D97-AF65-F5344CB8AC3E}">
        <p14:creationId xmlns:p14="http://schemas.microsoft.com/office/powerpoint/2010/main" val="191517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nb-NO" sz="1200" b="1" dirty="0">
              <a:solidFill>
                <a:schemeClr val="tx1"/>
              </a:solidFill>
            </a:endParaRPr>
          </a:p>
        </p:txBody>
      </p:sp>
      <p:sp>
        <p:nvSpPr>
          <p:cNvPr id="4" name="Slide Number Placeholder 3"/>
          <p:cNvSpPr>
            <a:spLocks noGrp="1"/>
          </p:cNvSpPr>
          <p:nvPr>
            <p:ph type="sldNum" sz="quarter" idx="5"/>
          </p:nvPr>
        </p:nvSpPr>
        <p:spPr/>
        <p:txBody>
          <a:bodyPr/>
          <a:lstStyle/>
          <a:p>
            <a:fld id="{D51FD0A5-E9FF-449F-9E6C-EA6FECB95E81}" type="slidenum">
              <a:rPr lang="en-US" smtClean="0"/>
              <a:pPr/>
              <a:t>22</a:t>
            </a:fld>
            <a:endParaRPr lang="en-US" dirty="0"/>
          </a:p>
        </p:txBody>
      </p:sp>
    </p:spTree>
    <p:extLst>
      <p:ext uri="{BB962C8B-B14F-4D97-AF65-F5344CB8AC3E}">
        <p14:creationId xmlns:p14="http://schemas.microsoft.com/office/powerpoint/2010/main" val="164147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nb-NO" dirty="0"/>
          </a:p>
        </p:txBody>
      </p:sp>
      <p:sp>
        <p:nvSpPr>
          <p:cNvPr id="4" name="Slide Number Placeholder 3"/>
          <p:cNvSpPr>
            <a:spLocks noGrp="1"/>
          </p:cNvSpPr>
          <p:nvPr>
            <p:ph type="sldNum" sz="quarter" idx="5"/>
          </p:nvPr>
        </p:nvSpPr>
        <p:spPr/>
        <p:txBody>
          <a:bodyPr/>
          <a:lstStyle/>
          <a:p>
            <a:fld id="{D51FD0A5-E9FF-449F-9E6C-EA6FECB95E81}" type="slidenum">
              <a:rPr lang="en-US" smtClean="0"/>
              <a:pPr/>
              <a:t>27</a:t>
            </a:fld>
            <a:endParaRPr lang="en-US" dirty="0"/>
          </a:p>
        </p:txBody>
      </p:sp>
    </p:spTree>
    <p:extLst>
      <p:ext uri="{BB962C8B-B14F-4D97-AF65-F5344CB8AC3E}">
        <p14:creationId xmlns:p14="http://schemas.microsoft.com/office/powerpoint/2010/main" val="2853138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nb-NO" sz="1200" b="1" dirty="0">
              <a:solidFill>
                <a:schemeClr val="tx1"/>
              </a:solidFill>
            </a:endParaRPr>
          </a:p>
        </p:txBody>
      </p:sp>
      <p:sp>
        <p:nvSpPr>
          <p:cNvPr id="4" name="Slide Number Placeholder 3"/>
          <p:cNvSpPr>
            <a:spLocks noGrp="1"/>
          </p:cNvSpPr>
          <p:nvPr>
            <p:ph type="sldNum" sz="quarter" idx="5"/>
          </p:nvPr>
        </p:nvSpPr>
        <p:spPr/>
        <p:txBody>
          <a:bodyPr/>
          <a:lstStyle/>
          <a:p>
            <a:fld id="{D51FD0A5-E9FF-449F-9E6C-EA6FECB95E81}" type="slidenum">
              <a:rPr lang="en-US" smtClean="0"/>
              <a:pPr/>
              <a:t>29</a:t>
            </a:fld>
            <a:endParaRPr lang="en-US" dirty="0"/>
          </a:p>
        </p:txBody>
      </p:sp>
    </p:spTree>
    <p:extLst>
      <p:ext uri="{BB962C8B-B14F-4D97-AF65-F5344CB8AC3E}">
        <p14:creationId xmlns:p14="http://schemas.microsoft.com/office/powerpoint/2010/main" val="1747370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51FD0A5-E9FF-449F-9E6C-EA6FECB95E81}" type="slidenum">
              <a:rPr lang="en-US" smtClean="0"/>
              <a:pPr/>
              <a:t>34</a:t>
            </a:fld>
            <a:endParaRPr lang="en-US" dirty="0"/>
          </a:p>
        </p:txBody>
      </p:sp>
    </p:spTree>
    <p:extLst>
      <p:ext uri="{BB962C8B-B14F-4D97-AF65-F5344CB8AC3E}">
        <p14:creationId xmlns:p14="http://schemas.microsoft.com/office/powerpoint/2010/main" val="366742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nb-NO" sz="1200" b="1" dirty="0">
              <a:solidFill>
                <a:schemeClr val="tx1"/>
              </a:solidFill>
            </a:endParaRPr>
          </a:p>
        </p:txBody>
      </p:sp>
      <p:sp>
        <p:nvSpPr>
          <p:cNvPr id="4" name="Slide Number Placeholder 3"/>
          <p:cNvSpPr>
            <a:spLocks noGrp="1"/>
          </p:cNvSpPr>
          <p:nvPr>
            <p:ph type="sldNum" sz="quarter" idx="5"/>
          </p:nvPr>
        </p:nvSpPr>
        <p:spPr/>
        <p:txBody>
          <a:bodyPr/>
          <a:lstStyle/>
          <a:p>
            <a:fld id="{D51FD0A5-E9FF-449F-9E6C-EA6FECB95E81}" type="slidenum">
              <a:rPr lang="en-US" smtClean="0"/>
              <a:pPr/>
              <a:t>36</a:t>
            </a:fld>
            <a:endParaRPr lang="en-US" dirty="0"/>
          </a:p>
        </p:txBody>
      </p:sp>
    </p:spTree>
    <p:extLst>
      <p:ext uri="{BB962C8B-B14F-4D97-AF65-F5344CB8AC3E}">
        <p14:creationId xmlns:p14="http://schemas.microsoft.com/office/powerpoint/2010/main" val="313526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pPr>
            <a:endParaRPr lang="nb-NO" dirty="0"/>
          </a:p>
        </p:txBody>
      </p:sp>
      <p:sp>
        <p:nvSpPr>
          <p:cNvPr id="4" name="Slide Number Placeholder 3"/>
          <p:cNvSpPr>
            <a:spLocks noGrp="1"/>
          </p:cNvSpPr>
          <p:nvPr>
            <p:ph type="sldNum" sz="quarter" idx="5"/>
          </p:nvPr>
        </p:nvSpPr>
        <p:spPr/>
        <p:txBody>
          <a:bodyPr/>
          <a:lstStyle/>
          <a:p>
            <a:fld id="{D51FD0A5-E9FF-449F-9E6C-EA6FECB95E81}" type="slidenum">
              <a:rPr lang="en-US" smtClean="0"/>
              <a:pPr/>
              <a:t>43</a:t>
            </a:fld>
            <a:endParaRPr lang="en-US" dirty="0"/>
          </a:p>
        </p:txBody>
      </p:sp>
    </p:spTree>
    <p:extLst>
      <p:ext uri="{BB962C8B-B14F-4D97-AF65-F5344CB8AC3E}">
        <p14:creationId xmlns:p14="http://schemas.microsoft.com/office/powerpoint/2010/main" val="41721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51FD0A5-E9FF-449F-9E6C-EA6FECB95E81}" type="slidenum">
              <a:rPr lang="en-US" smtClean="0"/>
              <a:pPr/>
              <a:t>2</a:t>
            </a:fld>
            <a:endParaRPr lang="en-US" dirty="0"/>
          </a:p>
        </p:txBody>
      </p:sp>
    </p:spTree>
    <p:extLst>
      <p:ext uri="{BB962C8B-B14F-4D97-AF65-F5344CB8AC3E}">
        <p14:creationId xmlns:p14="http://schemas.microsoft.com/office/powerpoint/2010/main" val="48810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51FD0A5-E9FF-449F-9E6C-EA6FECB95E81}" type="slidenum">
              <a:rPr lang="en-US" smtClean="0"/>
              <a:pPr/>
              <a:t>4</a:t>
            </a:fld>
            <a:endParaRPr lang="en-US" dirty="0"/>
          </a:p>
        </p:txBody>
      </p:sp>
    </p:spTree>
    <p:extLst>
      <p:ext uri="{BB962C8B-B14F-4D97-AF65-F5344CB8AC3E}">
        <p14:creationId xmlns:p14="http://schemas.microsoft.com/office/powerpoint/2010/main" val="337419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5"/>
          </p:nvPr>
        </p:nvSpPr>
        <p:spPr/>
        <p:txBody>
          <a:bodyPr/>
          <a:lstStyle/>
          <a:p>
            <a:fld id="{D51FD0A5-E9FF-449F-9E6C-EA6FECB95E81}" type="slidenum">
              <a:rPr lang="en-US" smtClean="0"/>
              <a:pPr/>
              <a:t>8</a:t>
            </a:fld>
            <a:endParaRPr lang="en-US" dirty="0"/>
          </a:p>
        </p:txBody>
      </p:sp>
    </p:spTree>
    <p:extLst>
      <p:ext uri="{BB962C8B-B14F-4D97-AF65-F5344CB8AC3E}">
        <p14:creationId xmlns:p14="http://schemas.microsoft.com/office/powerpoint/2010/main" val="298700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b-NO" dirty="0"/>
          </a:p>
        </p:txBody>
      </p:sp>
      <p:sp>
        <p:nvSpPr>
          <p:cNvPr id="4" name="Slide Number Placeholder 3"/>
          <p:cNvSpPr>
            <a:spLocks noGrp="1"/>
          </p:cNvSpPr>
          <p:nvPr>
            <p:ph type="sldNum" sz="quarter" idx="5"/>
          </p:nvPr>
        </p:nvSpPr>
        <p:spPr/>
        <p:txBody>
          <a:bodyPr/>
          <a:lstStyle/>
          <a:p>
            <a:pPr marL="0" marR="0" lvl="0" indent="0" algn="r" defTabSz="907554"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554" rtl="0" eaLnBrk="0" fontAlgn="base" latinLnBrk="0" hangingPunct="0">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35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b-NO" dirty="0"/>
          </a:p>
        </p:txBody>
      </p:sp>
      <p:sp>
        <p:nvSpPr>
          <p:cNvPr id="4" name="Slide Number Placeholder 3"/>
          <p:cNvSpPr>
            <a:spLocks noGrp="1"/>
          </p:cNvSpPr>
          <p:nvPr>
            <p:ph type="sldNum" sz="quarter" idx="5"/>
          </p:nvPr>
        </p:nvSpPr>
        <p:spPr/>
        <p:txBody>
          <a:bodyPr/>
          <a:lstStyle/>
          <a:p>
            <a:pPr marL="0" marR="0" lvl="0" indent="0" algn="r" defTabSz="907554"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554" rtl="0" eaLnBrk="0" fontAlgn="base" latinLnBrk="0" hangingPunct="0">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693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b-NO" dirty="0"/>
          </a:p>
        </p:txBody>
      </p:sp>
      <p:sp>
        <p:nvSpPr>
          <p:cNvPr id="4" name="Slide Number Placeholder 3"/>
          <p:cNvSpPr>
            <a:spLocks noGrp="1"/>
          </p:cNvSpPr>
          <p:nvPr>
            <p:ph type="sldNum" sz="quarter" idx="5"/>
          </p:nvPr>
        </p:nvSpPr>
        <p:spPr/>
        <p:txBody>
          <a:bodyPr/>
          <a:lstStyle/>
          <a:p>
            <a:pPr marL="0" marR="0" lvl="0" indent="0" algn="r" defTabSz="907554"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554" rtl="0" eaLnBrk="0" fontAlgn="base" latinLnBrk="0" hangingPunct="0">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884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07554"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554" rtl="0" eaLnBrk="0" fontAlgn="base" latinLnBrk="0" hangingPunct="0">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577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nb-NO" dirty="0"/>
          </a:p>
        </p:txBody>
      </p:sp>
      <p:sp>
        <p:nvSpPr>
          <p:cNvPr id="4" name="Slide Number Placeholder 3"/>
          <p:cNvSpPr>
            <a:spLocks noGrp="1"/>
          </p:cNvSpPr>
          <p:nvPr>
            <p:ph type="sldNum" sz="quarter" idx="10"/>
          </p:nvPr>
        </p:nvSpPr>
        <p:spPr/>
        <p:txBody>
          <a:bodyPr/>
          <a:lstStyle/>
          <a:p>
            <a:pPr marL="0" marR="0" lvl="0" indent="0" algn="r" defTabSz="907554"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554" rtl="0" eaLnBrk="0" fontAlgn="base" latinLnBrk="0" hangingPunct="0">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7425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E738BB5-7D2C-42B6-8597-DE9627B2C811}"/>
              </a:ext>
            </a:extLst>
          </p:cNvPr>
          <p:cNvGraphicFramePr>
            <a:graphicFrameLocks noChangeAspect="1"/>
          </p:cNvGraphicFramePr>
          <p:nvPr userDrawn="1">
            <p:custDataLst>
              <p:tags r:id="rId1"/>
            </p:custDataLst>
            <p:extLst>
              <p:ext uri="{D42A27DB-BD31-4B8C-83A1-F6EECF244321}">
                <p14:modId xmlns:p14="http://schemas.microsoft.com/office/powerpoint/2010/main" val="2043875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AE738BB5-7D2C-42B6-8597-DE9627B2C811}"/>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rgbClr val="202020"/>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rgbClr val="202020"/>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rgbClr val="202020"/>
                </a:solidFill>
              </a:defRPr>
            </a:lvl1pPr>
          </a:lstStyle>
          <a:p>
            <a:pPr lvl="0"/>
            <a:r>
              <a:rPr lang="nb-NO" noProof="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618521" y="3458234"/>
            <a:ext cx="433448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305959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0E15B74-8F29-453A-87AD-B5A014E49043}"/>
              </a:ext>
            </a:extLst>
          </p:cNvPr>
          <p:cNvGraphicFramePr>
            <a:graphicFrameLocks noChangeAspect="1"/>
          </p:cNvGraphicFramePr>
          <p:nvPr userDrawn="1">
            <p:custDataLst>
              <p:tags r:id="rId1"/>
            </p:custDataLst>
            <p:extLst>
              <p:ext uri="{D42A27DB-BD31-4B8C-83A1-F6EECF244321}">
                <p14:modId xmlns:p14="http://schemas.microsoft.com/office/powerpoint/2010/main" val="303108550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60E15B74-8F29-453A-87AD-B5A014E49043}"/>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chemeClr val="lt1"/>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97983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76DA64-7289-45C0-843E-6D2BD7B5F04B}"/>
              </a:ext>
            </a:extLst>
          </p:cNvPr>
          <p:cNvGraphicFramePr>
            <a:graphicFrameLocks noChangeAspect="1"/>
          </p:cNvGraphicFramePr>
          <p:nvPr userDrawn="1">
            <p:custDataLst>
              <p:tags r:id="rId1"/>
            </p:custDataLst>
            <p:extLst>
              <p:ext uri="{D42A27DB-BD31-4B8C-83A1-F6EECF244321}">
                <p14:modId xmlns:p14="http://schemas.microsoft.com/office/powerpoint/2010/main" val="42398851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4076DA64-7289-45C0-843E-6D2BD7B5F04B}"/>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12099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78461B-A38C-4BED-A7E7-B9153F639807}"/>
              </a:ext>
            </a:extLst>
          </p:cNvPr>
          <p:cNvGraphicFramePr>
            <a:graphicFrameLocks noChangeAspect="1"/>
          </p:cNvGraphicFramePr>
          <p:nvPr userDrawn="1">
            <p:custDataLst>
              <p:tags r:id="rId1"/>
            </p:custDataLst>
            <p:extLst>
              <p:ext uri="{D42A27DB-BD31-4B8C-83A1-F6EECF244321}">
                <p14:modId xmlns:p14="http://schemas.microsoft.com/office/powerpoint/2010/main" val="54092870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D878461B-A38C-4BED-A7E7-B9153F63980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618520" y="315914"/>
            <a:ext cx="4161952" cy="1157511"/>
          </a:xfrm>
        </p:spPr>
        <p:txBody>
          <a:bodyPr/>
          <a:lstStyle/>
          <a:p>
            <a:r>
              <a:rPr lang="nb-NO"/>
              <a:t>Klikk for å redigere tittelstil</a:t>
            </a:r>
            <a:endParaRPr lang="nn-NO"/>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618520" y="1917701"/>
            <a:ext cx="416195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5119723" y="1917701"/>
            <a:ext cx="416195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5119723" y="315914"/>
            <a:ext cx="4161952" cy="1157511"/>
          </a:xfrm>
        </p:spPr>
        <p:txBody>
          <a:bodyPr anchor="b" anchorCtr="0"/>
          <a:lstStyle>
            <a:lvl1pPr marL="0" indent="0">
              <a:buNone/>
              <a:defRPr/>
            </a:lvl1pPr>
          </a:lstStyle>
          <a:p>
            <a:pPr lvl="0"/>
            <a:r>
              <a:rPr kumimoji="0" lang="nb-NO" sz="2843" b="1" i="0" u="none" strike="noStrike" kern="1200" cap="none" spc="0" normalizeH="0" baseline="0" noProof="0">
                <a:ln>
                  <a:noFill/>
                </a:ln>
                <a:solidFill>
                  <a:srgbClr val="202020"/>
                </a:solidFill>
                <a:effectLst/>
                <a:uLnTx/>
                <a:uFillTx/>
                <a:latin typeface="+mn-lt"/>
                <a:ea typeface="+mj-ea"/>
                <a:cs typeface="+mj-cs"/>
              </a:rPr>
              <a:t>Klikk for å redigere tittelstil</a:t>
            </a:r>
            <a:endParaRPr lang="nb-NO"/>
          </a:p>
        </p:txBody>
      </p:sp>
    </p:spTree>
    <p:extLst>
      <p:ext uri="{BB962C8B-B14F-4D97-AF65-F5344CB8AC3E}">
        <p14:creationId xmlns:p14="http://schemas.microsoft.com/office/powerpoint/2010/main" val="249629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59C7D2-5DB4-442D-BB5B-BF169AE43C32}"/>
              </a:ext>
            </a:extLst>
          </p:cNvPr>
          <p:cNvGraphicFramePr>
            <a:graphicFrameLocks noChangeAspect="1"/>
          </p:cNvGraphicFramePr>
          <p:nvPr userDrawn="1">
            <p:custDataLst>
              <p:tags r:id="rId1"/>
            </p:custDataLst>
            <p:extLst>
              <p:ext uri="{D42A27DB-BD31-4B8C-83A1-F6EECF244321}">
                <p14:modId xmlns:p14="http://schemas.microsoft.com/office/powerpoint/2010/main" val="428793035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AE59C7D2-5DB4-442D-BB5B-BF169AE43C3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618521" y="1589599"/>
            <a:ext cx="9028849"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618522" y="753124"/>
            <a:ext cx="5572487" cy="393762"/>
          </a:xfrm>
        </p:spPr>
        <p:txBody>
          <a:bodyPr wrap="square" anchor="t" anchorCtr="0">
            <a:spAutoFit/>
          </a:bodyPr>
          <a:lstStyle>
            <a:lvl1pPr>
              <a:lnSpc>
                <a:spcPct val="90000"/>
              </a:lnSpc>
              <a:defRPr sz="2843"/>
            </a:lvl1pPr>
          </a:lstStyle>
          <a:p>
            <a:r>
              <a:rPr lang="nb-NO"/>
              <a:t>Klikk for å redigere tittelstil</a:t>
            </a:r>
            <a:endParaRPr lang="nn-NO"/>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6825654" y="1040702"/>
            <a:ext cx="2821717" cy="123816"/>
          </a:xfrm>
        </p:spPr>
        <p:txBody>
          <a:bodyPr wrap="square" anchor="b" anchorCtr="0">
            <a:spAutoFit/>
          </a:bodyPr>
          <a:lstStyle>
            <a:lvl1pPr marL="0" indent="0" algn="r">
              <a:lnSpc>
                <a:spcPct val="90000"/>
              </a:lnSpc>
              <a:buNone/>
              <a:defRPr sz="894" u="sng"/>
            </a:lvl1pPr>
          </a:lstStyle>
          <a:p>
            <a:pPr lvl="0"/>
            <a:r>
              <a:rPr lang="nb-NO"/>
              <a:t>Kildelenke</a:t>
            </a:r>
          </a:p>
        </p:txBody>
      </p:sp>
    </p:spTree>
    <p:extLst>
      <p:ext uri="{BB962C8B-B14F-4D97-AF65-F5344CB8AC3E}">
        <p14:creationId xmlns:p14="http://schemas.microsoft.com/office/powerpoint/2010/main" val="233576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6BBAAA3-758D-4C57-907D-31BC773643DD}"/>
              </a:ext>
            </a:extLst>
          </p:cNvPr>
          <p:cNvGraphicFramePr>
            <a:graphicFrameLocks noChangeAspect="1"/>
          </p:cNvGraphicFramePr>
          <p:nvPr userDrawn="1">
            <p:custDataLst>
              <p:tags r:id="rId1"/>
            </p:custDataLst>
            <p:extLst>
              <p:ext uri="{D42A27DB-BD31-4B8C-83A1-F6EECF244321}">
                <p14:modId xmlns:p14="http://schemas.microsoft.com/office/powerpoint/2010/main" val="318177360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66BBAAA3-758D-4C57-907D-31BC773643DD}"/>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618521" y="1917702"/>
            <a:ext cx="8664446"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76732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D77B1-7937-4B5D-8F69-17D1F23F0C12}"/>
              </a:ext>
            </a:extLst>
          </p:cNvPr>
          <p:cNvGraphicFramePr>
            <a:graphicFrameLocks noChangeAspect="1"/>
          </p:cNvGraphicFramePr>
          <p:nvPr userDrawn="1">
            <p:custDataLst>
              <p:tags r:id="rId1"/>
            </p:custDataLst>
            <p:extLst>
              <p:ext uri="{D42A27DB-BD31-4B8C-83A1-F6EECF244321}">
                <p14:modId xmlns:p14="http://schemas.microsoft.com/office/powerpoint/2010/main" val="2468017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A1AD77B1-7937-4B5D-8F69-17D1F23F0C1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618521" y="1992924"/>
            <a:ext cx="8664444"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618522" y="1473424"/>
            <a:ext cx="8668958" cy="28745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0129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33522F9-6832-4FD4-B265-EE9EFCD9AB40}"/>
              </a:ext>
            </a:extLst>
          </p:cNvPr>
          <p:cNvGraphicFramePr>
            <a:graphicFrameLocks noChangeAspect="1"/>
          </p:cNvGraphicFramePr>
          <p:nvPr userDrawn="1">
            <p:custDataLst>
              <p:tags r:id="rId1"/>
            </p:custDataLst>
            <p:extLst>
              <p:ext uri="{D42A27DB-BD31-4B8C-83A1-F6EECF244321}">
                <p14:modId xmlns:p14="http://schemas.microsoft.com/office/powerpoint/2010/main" val="226837828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F33522F9-6832-4FD4-B265-EE9EFCD9AB4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618521" y="1062134"/>
            <a:ext cx="2471502"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15978" y="1062134"/>
            <a:ext cx="2471502" cy="4005501"/>
          </a:xfrm>
          <a:solidFill>
            <a:schemeClr val="bg2"/>
          </a:solidFill>
        </p:spPr>
        <p:txBody>
          <a:bodyPr/>
          <a:lstStyle/>
          <a:p>
            <a:r>
              <a:rPr lang="nb-NO"/>
              <a:t>Klikk på ikonet for å legge til et bilde</a:t>
            </a:r>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3709187" y="1062134"/>
            <a:ext cx="2471502"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618521" y="188571"/>
            <a:ext cx="2471502"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3709187" y="188571"/>
            <a:ext cx="2471502"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6815979" y="188571"/>
            <a:ext cx="2471502"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Tree>
    <p:extLst>
      <p:ext uri="{BB962C8B-B14F-4D97-AF65-F5344CB8AC3E}">
        <p14:creationId xmlns:p14="http://schemas.microsoft.com/office/powerpoint/2010/main" val="2632180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2BB106B-E6EC-4807-A404-A0A868181D05}"/>
              </a:ext>
            </a:extLst>
          </p:cNvPr>
          <p:cNvGraphicFramePr>
            <a:graphicFrameLocks noChangeAspect="1"/>
          </p:cNvGraphicFramePr>
          <p:nvPr userDrawn="1">
            <p:custDataLst>
              <p:tags r:id="rId1"/>
            </p:custDataLst>
            <p:extLst>
              <p:ext uri="{D42A27DB-BD31-4B8C-83A1-F6EECF244321}">
                <p14:modId xmlns:p14="http://schemas.microsoft.com/office/powerpoint/2010/main" val="103659706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a:extLst>
                          <a:ext uri="{FF2B5EF4-FFF2-40B4-BE49-F238E27FC236}">
                            <a16:creationId xmlns:a16="http://schemas.microsoft.com/office/drawing/2014/main" id="{12BB106B-E6EC-4807-A404-A0A868181D05}"/>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618522" y="1062134"/>
            <a:ext cx="3711766"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5570553" y="1062134"/>
            <a:ext cx="3716927" cy="4005501"/>
          </a:xfrm>
          <a:solidFill>
            <a:schemeClr val="bg2"/>
          </a:solidFill>
        </p:spPr>
        <p:txBody>
          <a:bodyPr/>
          <a:lstStyle/>
          <a:p>
            <a:r>
              <a:rPr lang="nb-NO"/>
              <a:t>Klikk på ikonet for å legge til et bilde</a:t>
            </a:r>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618522" y="188571"/>
            <a:ext cx="3711766"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5570554" y="188571"/>
            <a:ext cx="3716927"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Tree>
    <p:extLst>
      <p:ext uri="{BB962C8B-B14F-4D97-AF65-F5344CB8AC3E}">
        <p14:creationId xmlns:p14="http://schemas.microsoft.com/office/powerpoint/2010/main" val="153442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9739D81-6196-4D94-9F43-338AEA577420}"/>
              </a:ext>
            </a:extLst>
          </p:cNvPr>
          <p:cNvGraphicFramePr>
            <a:graphicFrameLocks noChangeAspect="1"/>
          </p:cNvGraphicFramePr>
          <p:nvPr userDrawn="1">
            <p:custDataLst>
              <p:tags r:id="rId1"/>
            </p:custDataLst>
            <p:extLst>
              <p:ext uri="{D42A27DB-BD31-4B8C-83A1-F6EECF244321}">
                <p14:modId xmlns:p14="http://schemas.microsoft.com/office/powerpoint/2010/main" val="354747709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79739D81-6196-4D94-9F43-338AEA57742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9906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67447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9C4F8E-4191-4271-84DE-DCEA9E31B3A0}"/>
              </a:ext>
            </a:extLst>
          </p:cNvPr>
          <p:cNvGraphicFramePr>
            <a:graphicFrameLocks noChangeAspect="1"/>
          </p:cNvGraphicFramePr>
          <p:nvPr userDrawn="1">
            <p:custDataLst>
              <p:tags r:id="rId1"/>
            </p:custDataLst>
            <p:extLst>
              <p:ext uri="{D42A27DB-BD31-4B8C-83A1-F6EECF244321}">
                <p14:modId xmlns:p14="http://schemas.microsoft.com/office/powerpoint/2010/main" val="337967186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6D9C4F8E-4191-4271-84DE-DCEA9E31B3A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tx1"/>
                </a:solidFill>
              </a:defRPr>
            </a:lvl1pPr>
          </a:lstStyle>
          <a:p>
            <a:r>
              <a:rPr lang="nb-NO"/>
              <a:t>Klikk for å redigere tittelstil</a:t>
            </a:r>
          </a:p>
        </p:txBody>
      </p:sp>
    </p:spTree>
    <p:extLst>
      <p:ext uri="{BB962C8B-B14F-4D97-AF65-F5344CB8AC3E}">
        <p14:creationId xmlns:p14="http://schemas.microsoft.com/office/powerpoint/2010/main" val="309692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A9B494-36B8-41A5-975D-367FDD1DF996}"/>
              </a:ext>
            </a:extLst>
          </p:cNvPr>
          <p:cNvGraphicFramePr>
            <a:graphicFrameLocks noChangeAspect="1"/>
          </p:cNvGraphicFramePr>
          <p:nvPr userDrawn="1">
            <p:custDataLst>
              <p:tags r:id="rId1"/>
            </p:custDataLst>
            <p:extLst>
              <p:ext uri="{D42A27DB-BD31-4B8C-83A1-F6EECF244321}">
                <p14:modId xmlns:p14="http://schemas.microsoft.com/office/powerpoint/2010/main" val="21499224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1DA9B494-36B8-41A5-975D-367FDD1DF99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rgbClr val="202020"/>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rgbClr val="202020"/>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rgbClr val="202020"/>
                </a:solidFill>
              </a:defRPr>
            </a:lvl1pPr>
          </a:lstStyle>
          <a:p>
            <a:pPr lvl="0"/>
            <a:r>
              <a:rPr lang="nb-NO" noProof="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618521" y="3458234"/>
            <a:ext cx="433448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4047355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BBC4EC-A63E-4DE2-A16E-AF371CE94A04}"/>
              </a:ext>
            </a:extLst>
          </p:cNvPr>
          <p:cNvGraphicFramePr>
            <a:graphicFrameLocks noChangeAspect="1"/>
          </p:cNvGraphicFramePr>
          <p:nvPr userDrawn="1">
            <p:custDataLst>
              <p:tags r:id="rId1"/>
            </p:custDataLst>
            <p:extLst>
              <p:ext uri="{D42A27DB-BD31-4B8C-83A1-F6EECF244321}">
                <p14:modId xmlns:p14="http://schemas.microsoft.com/office/powerpoint/2010/main" val="402125211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20BBC4EC-A63E-4DE2-A16E-AF371CE94A0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bg1"/>
                </a:solidFill>
              </a:defRPr>
            </a:lvl1pPr>
          </a:lstStyle>
          <a:p>
            <a:r>
              <a:rPr lang="nb-NO"/>
              <a:t>Klikk for å redigere tittelstil</a:t>
            </a:r>
          </a:p>
        </p:txBody>
      </p:sp>
    </p:spTree>
    <p:extLst>
      <p:ext uri="{BB962C8B-B14F-4D97-AF65-F5344CB8AC3E}">
        <p14:creationId xmlns:p14="http://schemas.microsoft.com/office/powerpoint/2010/main" val="177869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082629-943D-47B4-B214-721A260B53A6}"/>
              </a:ext>
            </a:extLst>
          </p:cNvPr>
          <p:cNvGraphicFramePr>
            <a:graphicFrameLocks noChangeAspect="1"/>
          </p:cNvGraphicFramePr>
          <p:nvPr userDrawn="1">
            <p:custDataLst>
              <p:tags r:id="rId1"/>
            </p:custDataLst>
            <p:extLst>
              <p:ext uri="{D42A27DB-BD31-4B8C-83A1-F6EECF244321}">
                <p14:modId xmlns:p14="http://schemas.microsoft.com/office/powerpoint/2010/main" val="269918054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17082629-943D-47B4-B214-721A260B53A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bg1"/>
                </a:solidFill>
              </a:defRPr>
            </a:lvl1pPr>
          </a:lstStyle>
          <a:p>
            <a:r>
              <a:rPr lang="nb-NO"/>
              <a:t>Klikk for å redigere tittelstil</a:t>
            </a:r>
          </a:p>
        </p:txBody>
      </p:sp>
    </p:spTree>
    <p:extLst>
      <p:ext uri="{BB962C8B-B14F-4D97-AF65-F5344CB8AC3E}">
        <p14:creationId xmlns:p14="http://schemas.microsoft.com/office/powerpoint/2010/main" val="6550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37DF30-30E6-435A-A9D0-7E26E01C9D58}"/>
              </a:ext>
            </a:extLst>
          </p:cNvPr>
          <p:cNvGraphicFramePr>
            <a:graphicFrameLocks noChangeAspect="1"/>
          </p:cNvGraphicFramePr>
          <p:nvPr userDrawn="1">
            <p:custDataLst>
              <p:tags r:id="rId1"/>
            </p:custDataLst>
            <p:extLst>
              <p:ext uri="{D42A27DB-BD31-4B8C-83A1-F6EECF244321}">
                <p14:modId xmlns:p14="http://schemas.microsoft.com/office/powerpoint/2010/main" val="387924939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2F37DF30-30E6-435A-A9D0-7E26E01C9D58}"/>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rgbClr val="202020"/>
                </a:solidFill>
              </a:defRPr>
            </a:lvl1pPr>
          </a:lstStyle>
          <a:p>
            <a:r>
              <a:rPr lang="nb-NO"/>
              <a:t>Klikk for å redigere tittelstil</a:t>
            </a:r>
          </a:p>
        </p:txBody>
      </p:sp>
    </p:spTree>
    <p:extLst>
      <p:ext uri="{BB962C8B-B14F-4D97-AF65-F5344CB8AC3E}">
        <p14:creationId xmlns:p14="http://schemas.microsoft.com/office/powerpoint/2010/main" val="1274469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B23B1A-F4A3-4784-9919-882D804E53BC}"/>
              </a:ext>
            </a:extLst>
          </p:cNvPr>
          <p:cNvGraphicFramePr>
            <a:graphicFrameLocks noChangeAspect="1"/>
          </p:cNvGraphicFramePr>
          <p:nvPr userDrawn="1">
            <p:custDataLst>
              <p:tags r:id="rId1"/>
            </p:custDataLst>
            <p:extLst>
              <p:ext uri="{D42A27DB-BD31-4B8C-83A1-F6EECF244321}">
                <p14:modId xmlns:p14="http://schemas.microsoft.com/office/powerpoint/2010/main" val="54291195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C4B23B1A-F4A3-4784-9919-882D804E53BC}"/>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bg1"/>
                </a:solidFill>
              </a:defRPr>
            </a:lvl1pPr>
          </a:lstStyle>
          <a:p>
            <a:r>
              <a:rPr lang="nb-NO"/>
              <a:t>Klikk for å redigere tittelstil</a:t>
            </a:r>
          </a:p>
        </p:txBody>
      </p:sp>
    </p:spTree>
    <p:extLst>
      <p:ext uri="{BB962C8B-B14F-4D97-AF65-F5344CB8AC3E}">
        <p14:creationId xmlns:p14="http://schemas.microsoft.com/office/powerpoint/2010/main" val="2593366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D1FF06-53C7-47ED-8EA8-ECB03B7782CB}"/>
              </a:ext>
            </a:extLst>
          </p:cNvPr>
          <p:cNvGraphicFramePr>
            <a:graphicFrameLocks noChangeAspect="1"/>
          </p:cNvGraphicFramePr>
          <p:nvPr userDrawn="1">
            <p:custDataLst>
              <p:tags r:id="rId1"/>
            </p:custDataLst>
            <p:extLst>
              <p:ext uri="{D42A27DB-BD31-4B8C-83A1-F6EECF244321}">
                <p14:modId xmlns:p14="http://schemas.microsoft.com/office/powerpoint/2010/main" val="414016182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F0D1FF06-53C7-47ED-8EA8-ECB03B7782CB}"/>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4953000" y="0"/>
            <a:ext cx="4953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618521" y="1898773"/>
            <a:ext cx="4077610" cy="46417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618521" y="315914"/>
            <a:ext cx="4077610" cy="1157511"/>
          </a:xfrm>
        </p:spPr>
        <p:txBody>
          <a:bodyPr/>
          <a:lstStyle/>
          <a:p>
            <a:r>
              <a:rPr lang="nb-NO"/>
              <a:t>Klikk for å redigere tittelstil</a:t>
            </a:r>
          </a:p>
        </p:txBody>
      </p:sp>
    </p:spTree>
    <p:extLst>
      <p:ext uri="{BB962C8B-B14F-4D97-AF65-F5344CB8AC3E}">
        <p14:creationId xmlns:p14="http://schemas.microsoft.com/office/powerpoint/2010/main" val="3702022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0DAFF9-C724-4C4B-BF8C-5B685B17622A}"/>
              </a:ext>
            </a:extLst>
          </p:cNvPr>
          <p:cNvGraphicFramePr>
            <a:graphicFrameLocks noChangeAspect="1"/>
          </p:cNvGraphicFramePr>
          <p:nvPr userDrawn="1">
            <p:custDataLst>
              <p:tags r:id="rId1"/>
            </p:custDataLst>
            <p:extLst>
              <p:ext uri="{D42A27DB-BD31-4B8C-83A1-F6EECF244321}">
                <p14:modId xmlns:p14="http://schemas.microsoft.com/office/powerpoint/2010/main" val="186946664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7B0DAFF9-C724-4C4B-BF8C-5B685B17622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FC58400E-AF45-4245-BCFF-BCD1AEE70374}"/>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4953000" y="0"/>
            <a:ext cx="4953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618521" y="1898773"/>
            <a:ext cx="4077610"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618521" y="315914"/>
            <a:ext cx="4077610" cy="1157511"/>
          </a:xfrm>
        </p:spPr>
        <p:txBody>
          <a:bodyPr/>
          <a:lstStyle>
            <a:lvl1pP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2079389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63885A-A2DC-47AF-BE14-A4A1438A069D}"/>
              </a:ext>
            </a:extLst>
          </p:cNvPr>
          <p:cNvGraphicFramePr>
            <a:graphicFrameLocks noChangeAspect="1"/>
          </p:cNvGraphicFramePr>
          <p:nvPr userDrawn="1">
            <p:custDataLst>
              <p:tags r:id="rId1"/>
            </p:custDataLst>
            <p:extLst>
              <p:ext uri="{D42A27DB-BD31-4B8C-83A1-F6EECF244321}">
                <p14:modId xmlns:p14="http://schemas.microsoft.com/office/powerpoint/2010/main" val="214631654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AA63885A-A2DC-47AF-BE14-A4A1438A069D}"/>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0"/>
            <a:ext cx="30900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chemeClr val="bg1"/>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416073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347AB2-71B6-4908-9807-2CAE7C704E1A}"/>
              </a:ext>
            </a:extLst>
          </p:cNvPr>
          <p:cNvGraphicFramePr>
            <a:graphicFrameLocks noChangeAspect="1"/>
          </p:cNvGraphicFramePr>
          <p:nvPr userDrawn="1">
            <p:custDataLst>
              <p:tags r:id="rId1"/>
            </p:custDataLst>
            <p:extLst>
              <p:ext uri="{D42A27DB-BD31-4B8C-83A1-F6EECF244321}">
                <p14:modId xmlns:p14="http://schemas.microsoft.com/office/powerpoint/2010/main" val="251136414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48347AB2-71B6-4908-9807-2CAE7C704E1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0"/>
            <a:ext cx="30900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chemeClr val="bg1"/>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2043684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B31B8D-7BBD-4E9A-90B8-384A2C6E5B10}"/>
              </a:ext>
            </a:extLst>
          </p:cNvPr>
          <p:cNvGraphicFramePr>
            <a:graphicFrameLocks noChangeAspect="1"/>
          </p:cNvGraphicFramePr>
          <p:nvPr userDrawn="1">
            <p:custDataLst>
              <p:tags r:id="rId1"/>
            </p:custDataLst>
            <p:extLst>
              <p:ext uri="{D42A27DB-BD31-4B8C-83A1-F6EECF244321}">
                <p14:modId xmlns:p14="http://schemas.microsoft.com/office/powerpoint/2010/main" val="419249658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E0B31B8D-7BBD-4E9A-90B8-384A2C6E5B1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0900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rgbClr val="202020"/>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811573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397A509-CEBA-4C2B-BE95-D986621530B4}"/>
              </a:ext>
            </a:extLst>
          </p:cNvPr>
          <p:cNvGraphicFramePr>
            <a:graphicFrameLocks noChangeAspect="1"/>
          </p:cNvGraphicFramePr>
          <p:nvPr userDrawn="1">
            <p:custDataLst>
              <p:tags r:id="rId1"/>
            </p:custDataLst>
            <p:extLst>
              <p:ext uri="{D42A27DB-BD31-4B8C-83A1-F6EECF244321}">
                <p14:modId xmlns:p14="http://schemas.microsoft.com/office/powerpoint/2010/main" val="19175565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1397A509-CEBA-4C2B-BE95-D986621530B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0"/>
            <a:ext cx="30900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chemeClr val="bg1"/>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240881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A909F1-93D4-449D-A3B6-EA4F1477E3C0}"/>
              </a:ext>
            </a:extLst>
          </p:cNvPr>
          <p:cNvGraphicFramePr>
            <a:graphicFrameLocks noChangeAspect="1"/>
          </p:cNvGraphicFramePr>
          <p:nvPr userDrawn="1">
            <p:custDataLst>
              <p:tags r:id="rId1"/>
            </p:custDataLst>
            <p:extLst>
              <p:ext uri="{D42A27DB-BD31-4B8C-83A1-F6EECF244321}">
                <p14:modId xmlns:p14="http://schemas.microsoft.com/office/powerpoint/2010/main" val="58827541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42A909F1-93D4-449D-A3B6-EA4F1477E3C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4949453" y="0"/>
            <a:ext cx="4956547"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3974368" cy="1592743"/>
          </a:xfrm>
        </p:spPr>
        <p:txBody>
          <a:bodyPr wrap="square" anchor="t" anchorCtr="0">
            <a:normAutofit/>
          </a:bodyPr>
          <a:lstStyle>
            <a:lvl1pPr algn="l">
              <a:lnSpc>
                <a:spcPct val="90000"/>
              </a:lnSpc>
              <a:defRPr sz="4711">
                <a:solidFill>
                  <a:srgbClr val="202020"/>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2" y="3733007"/>
            <a:ext cx="3974368" cy="315471"/>
          </a:xfrm>
        </p:spPr>
        <p:txBody>
          <a:bodyPr wrap="square">
            <a:normAutofit/>
          </a:bodyPr>
          <a:lstStyle>
            <a:lvl1pPr marL="0" indent="0" algn="l">
              <a:buNone/>
              <a:defRPr sz="1705">
                <a:solidFill>
                  <a:srgbClr val="202020"/>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3974368" cy="215443"/>
          </a:xfrm>
        </p:spPr>
        <p:txBody>
          <a:bodyPr wrap="square">
            <a:normAutofit/>
          </a:bodyPr>
          <a:lstStyle>
            <a:lvl1pPr marL="0" indent="0">
              <a:buNone/>
              <a:defRPr sz="1138">
                <a:solidFill>
                  <a:srgbClr val="202020"/>
                </a:solidFill>
              </a:defRPr>
            </a:lvl1pPr>
          </a:lstStyle>
          <a:p>
            <a:pPr lvl="0"/>
            <a:r>
              <a:rPr lang="nb-NO" noProof="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618521" y="3458234"/>
            <a:ext cx="3974368"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3161255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94D827D-5F24-489C-B884-0973E05133EE}"/>
              </a:ext>
            </a:extLst>
          </p:cNvPr>
          <p:cNvGraphicFramePr>
            <a:graphicFrameLocks noChangeAspect="1"/>
          </p:cNvGraphicFramePr>
          <p:nvPr userDrawn="1">
            <p:custDataLst>
              <p:tags r:id="rId1"/>
            </p:custDataLst>
            <p:extLst>
              <p:ext uri="{D42A27DB-BD31-4B8C-83A1-F6EECF244321}">
                <p14:modId xmlns:p14="http://schemas.microsoft.com/office/powerpoint/2010/main" val="47820544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594D827D-5F24-489C-B884-0973E05133E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933CF2A8-5334-4380-BBD9-6589D1F04F1D}"/>
              </a:ext>
            </a:extLst>
          </p:cNvPr>
          <p:cNvSpPr/>
          <p:nvPr userDrawn="1"/>
        </p:nvSpPr>
        <p:spPr>
          <a:xfrm>
            <a:off x="3090022" y="0"/>
            <a:ext cx="68159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3709188" y="964506"/>
            <a:ext cx="5578292"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618521" y="315914"/>
            <a:ext cx="2266713" cy="1157511"/>
          </a:xfrm>
        </p:spPr>
        <p:txBody>
          <a:bodyPr anchor="t">
            <a:normAutofit/>
          </a:bodyPr>
          <a:lstStyle>
            <a:lvl1pPr>
              <a:defRPr sz="2274">
                <a:solidFill>
                  <a:schemeClr val="tx2"/>
                </a:solidFill>
              </a:defRPr>
            </a:lvl1pPr>
          </a:lstStyle>
          <a:p>
            <a:r>
              <a:rPr lang="nb-NO"/>
              <a:t>Klikk for å redigere tittelstil</a:t>
            </a:r>
          </a:p>
        </p:txBody>
      </p:sp>
    </p:spTree>
    <p:extLst>
      <p:ext uri="{BB962C8B-B14F-4D97-AF65-F5344CB8AC3E}">
        <p14:creationId xmlns:p14="http://schemas.microsoft.com/office/powerpoint/2010/main" val="316736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F892C42-F43C-4517-8AC5-15A3F090A6BA}"/>
              </a:ext>
            </a:extLst>
          </p:cNvPr>
          <p:cNvGraphicFramePr>
            <a:graphicFrameLocks noChangeAspect="1"/>
          </p:cNvGraphicFramePr>
          <p:nvPr userDrawn="1">
            <p:custDataLst>
              <p:tags r:id="rId1"/>
            </p:custDataLst>
            <p:extLst>
              <p:ext uri="{D42A27DB-BD31-4B8C-83A1-F6EECF244321}">
                <p14:modId xmlns:p14="http://schemas.microsoft.com/office/powerpoint/2010/main" val="342994688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a:extLst>
                          <a:ext uri="{FF2B5EF4-FFF2-40B4-BE49-F238E27FC236}">
                            <a16:creationId xmlns:a16="http://schemas.microsoft.com/office/drawing/2014/main" id="{FF892C42-F43C-4517-8AC5-15A3F090A6B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grpSp>
        <p:nvGrpSpPr>
          <p:cNvPr id="4" name="Gruppe 3">
            <a:extLst>
              <a:ext uri="{FF2B5EF4-FFF2-40B4-BE49-F238E27FC236}">
                <a16:creationId xmlns:a16="http://schemas.microsoft.com/office/drawing/2014/main" id="{03C53EE7-6168-4988-A0E1-765A681A7A31}"/>
              </a:ext>
            </a:extLst>
          </p:cNvPr>
          <p:cNvGrpSpPr/>
          <p:nvPr userDrawn="1"/>
        </p:nvGrpSpPr>
        <p:grpSpPr>
          <a:xfrm>
            <a:off x="2885233" y="234030"/>
            <a:ext cx="6831174"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61">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61"/>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3709188" y="2241764"/>
            <a:ext cx="5578292" cy="1692771"/>
          </a:xfrm>
        </p:spPr>
        <p:txBody>
          <a:bodyPr>
            <a:normAutofit/>
          </a:bodyPr>
          <a:lstStyle>
            <a:lvl1pPr marL="0" indent="0">
              <a:buNone/>
              <a:defRPr sz="2274">
                <a:solidFill>
                  <a:schemeClr val="bg1"/>
                </a:solidFill>
                <a:latin typeface="Arial" panose="020B0604020202020204" pitchFamily="34" charset="0"/>
                <a:sym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3709188" y="4526801"/>
            <a:ext cx="5578292" cy="346249"/>
          </a:xfrm>
        </p:spPr>
        <p:txBody>
          <a:bodyPr>
            <a:normAutofit/>
          </a:bodyPr>
          <a:lstStyle>
            <a:lvl1pPr marL="0" indent="0">
              <a:buNone/>
              <a:defRPr sz="1868" b="1">
                <a:solidFill>
                  <a:schemeClr val="bg1"/>
                </a:solidFill>
              </a:defRPr>
            </a:lvl1pPr>
            <a:lvl2pPr>
              <a:defRPr sz="1868" b="1">
                <a:solidFill>
                  <a:schemeClr val="bg1"/>
                </a:solidFill>
              </a:defRPr>
            </a:lvl2pPr>
            <a:lvl3pPr>
              <a:defRPr sz="1868" b="1">
                <a:solidFill>
                  <a:schemeClr val="bg1"/>
                </a:solidFill>
              </a:defRPr>
            </a:lvl3pPr>
            <a:lvl4pPr>
              <a:defRPr sz="1868" b="1">
                <a:solidFill>
                  <a:schemeClr val="bg1"/>
                </a:solidFill>
              </a:defRPr>
            </a:lvl4pPr>
            <a:lvl5pPr>
              <a:defRPr sz="1868" b="1">
                <a:solidFill>
                  <a:schemeClr val="bg1"/>
                </a:solidFill>
              </a:defRPr>
            </a:lvl5pPr>
          </a:lstStyle>
          <a:p>
            <a:pPr lvl="0"/>
            <a:r>
              <a:rPr lang="nb-NO"/>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538" y="959522"/>
            <a:ext cx="886646"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618521" y="315914"/>
            <a:ext cx="2266713" cy="1157511"/>
          </a:xfrm>
        </p:spPr>
        <p:txBody>
          <a:bodyPr anchor="t"/>
          <a:lstStyle>
            <a:lvl1pPr>
              <a:defRPr>
                <a:solidFill>
                  <a:schemeClr val="tx2"/>
                </a:solidFill>
              </a:defRPr>
            </a:lvl1pPr>
          </a:lstStyle>
          <a:p>
            <a:r>
              <a:rPr lang="nb-NO"/>
              <a:t>Klikk for å redigere tittelstil</a:t>
            </a:r>
          </a:p>
        </p:txBody>
      </p:sp>
    </p:spTree>
    <p:extLst>
      <p:ext uri="{BB962C8B-B14F-4D97-AF65-F5344CB8AC3E}">
        <p14:creationId xmlns:p14="http://schemas.microsoft.com/office/powerpoint/2010/main" val="3655468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2F54A6-DF09-4ABF-82B4-D523BC2C6EA6}"/>
              </a:ext>
            </a:extLst>
          </p:cNvPr>
          <p:cNvGraphicFramePr>
            <a:graphicFrameLocks noChangeAspect="1"/>
          </p:cNvGraphicFramePr>
          <p:nvPr userDrawn="1">
            <p:custDataLst>
              <p:tags r:id="rId1"/>
            </p:custDataLst>
            <p:extLst>
              <p:ext uri="{D42A27DB-BD31-4B8C-83A1-F6EECF244321}">
                <p14:modId xmlns:p14="http://schemas.microsoft.com/office/powerpoint/2010/main" val="293851714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8C2F54A6-DF09-4ABF-82B4-D523BC2C6EA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47473B02-1FF5-4A94-B0A6-44D615C59DB8}"/>
              </a:ext>
            </a:extLst>
          </p:cNvPr>
          <p:cNvSpPr/>
          <p:nvPr userDrawn="1"/>
        </p:nvSpPr>
        <p:spPr>
          <a:xfrm>
            <a:off x="0" y="0"/>
            <a:ext cx="4953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1" y="315914"/>
            <a:ext cx="4134764" cy="1157511"/>
          </a:xfrm>
        </p:spPr>
        <p:txBody>
          <a:bodyPr/>
          <a:lstStyle>
            <a:lvl1pPr>
              <a:defRPr>
                <a:solidFill>
                  <a:schemeClr val="bg1"/>
                </a:solidFill>
              </a:defRPr>
            </a:lvl1p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618521" y="1917701"/>
            <a:ext cx="4134764"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4953000" y="0"/>
            <a:ext cx="4953000" cy="6858000"/>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1670850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33ED10-78E3-4D43-8F8F-2F088AB1F814}"/>
              </a:ext>
            </a:extLst>
          </p:cNvPr>
          <p:cNvGraphicFramePr>
            <a:graphicFrameLocks noChangeAspect="1"/>
          </p:cNvGraphicFramePr>
          <p:nvPr userDrawn="1">
            <p:custDataLst>
              <p:tags r:id="rId1"/>
            </p:custDataLst>
            <p:extLst>
              <p:ext uri="{D42A27DB-BD31-4B8C-83A1-F6EECF244321}">
                <p14:modId xmlns:p14="http://schemas.microsoft.com/office/powerpoint/2010/main" val="357059784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6633ED10-78E3-4D43-8F8F-2F088AB1F81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1C743271-C15B-4CA5-881B-A858BFAE0CF3}"/>
              </a:ext>
            </a:extLst>
          </p:cNvPr>
          <p:cNvSpPr/>
          <p:nvPr userDrawn="1"/>
        </p:nvSpPr>
        <p:spPr>
          <a:xfrm>
            <a:off x="0" y="0"/>
            <a:ext cx="49494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5570553" y="2304782"/>
            <a:ext cx="3712412" cy="2249911"/>
          </a:xfrm>
        </p:spPr>
        <p:txBody>
          <a:bodyPr wrap="square" anchor="b" anchorCtr="0">
            <a:spAutoFit/>
          </a:bodyPr>
          <a:lstStyle>
            <a:lvl1pPr marL="0" indent="0" algn="ctr">
              <a:lnSpc>
                <a:spcPct val="90000"/>
              </a:lnSpc>
              <a:buNone/>
              <a:defRPr sz="16245"/>
            </a:lvl1pPr>
          </a:lstStyle>
          <a:p>
            <a:pPr lvl="0"/>
            <a:r>
              <a:rPr lang="nb-NO"/>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5575069" y="4325910"/>
            <a:ext cx="3712412" cy="427553"/>
          </a:xfrm>
        </p:spPr>
        <p:txBody>
          <a:bodyPr wrap="square" anchor="t" anchorCtr="0">
            <a:spAutoFit/>
          </a:bodyPr>
          <a:lstStyle>
            <a:lvl1pPr marL="0" indent="0" algn="ctr">
              <a:lnSpc>
                <a:spcPct val="90000"/>
              </a:lnSpc>
              <a:buNone/>
              <a:defRPr sz="3087"/>
            </a:lvl1pPr>
          </a:lstStyle>
          <a:p>
            <a:pPr lvl="0"/>
            <a:r>
              <a:rPr lang="nb-NO"/>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617877" y="3417760"/>
            <a:ext cx="3712412" cy="607474"/>
          </a:xfrm>
        </p:spPr>
        <p:txBody>
          <a:bodyPr wrap="square" anchor="t" anchorCtr="0">
            <a:spAutoFit/>
          </a:bodyPr>
          <a:lstStyle>
            <a:lvl1pPr marL="0" indent="0" algn="ctr">
              <a:lnSpc>
                <a:spcPct val="90000"/>
              </a:lnSpc>
              <a:buNone/>
              <a:defRPr sz="2193">
                <a:solidFill>
                  <a:schemeClr val="bg1"/>
                </a:solidFill>
              </a:defRPr>
            </a:lvl1pPr>
          </a:lstStyle>
          <a:p>
            <a:pPr lvl="0"/>
            <a:r>
              <a:rPr lang="da-DK"/>
              <a:t>Tekst lorem ipsum dolor sit amet</a:t>
            </a:r>
            <a:endParaRPr lang="nb-NO"/>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617877" y="2842205"/>
            <a:ext cx="3712412" cy="258725"/>
          </a:xfrm>
        </p:spPr>
        <p:txBody>
          <a:bodyPr wrap="square" anchor="b" anchorCtr="0">
            <a:spAutoFit/>
          </a:bodyPr>
          <a:lstStyle>
            <a:lvl1pPr marL="0" indent="0" algn="ctr">
              <a:lnSpc>
                <a:spcPct val="90000"/>
              </a:lnSpc>
              <a:buNone/>
              <a:defRPr sz="1868" b="1" cap="all" baseline="0">
                <a:solidFill>
                  <a:schemeClr val="bg1"/>
                </a:solidFill>
              </a:defRPr>
            </a:lvl1pPr>
          </a:lstStyle>
          <a:p>
            <a:pPr lvl="0"/>
            <a:r>
              <a:rPr lang="da-DK"/>
              <a:t>TITTEL</a:t>
            </a:r>
            <a:endParaRPr lang="nb-NO"/>
          </a:p>
        </p:txBody>
      </p:sp>
    </p:spTree>
    <p:extLst>
      <p:ext uri="{BB962C8B-B14F-4D97-AF65-F5344CB8AC3E}">
        <p14:creationId xmlns:p14="http://schemas.microsoft.com/office/powerpoint/2010/main" val="146742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FEC657-7D52-4AF1-9DC3-35C1DABA3AE2}"/>
              </a:ext>
            </a:extLst>
          </p:cNvPr>
          <p:cNvGraphicFramePr>
            <a:graphicFrameLocks noChangeAspect="1"/>
          </p:cNvGraphicFramePr>
          <p:nvPr userDrawn="1">
            <p:custDataLst>
              <p:tags r:id="rId1"/>
            </p:custDataLst>
            <p:extLst>
              <p:ext uri="{D42A27DB-BD31-4B8C-83A1-F6EECF244321}">
                <p14:modId xmlns:p14="http://schemas.microsoft.com/office/powerpoint/2010/main" val="203637339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DAFEC657-7D52-4AF1-9DC3-35C1DABA3A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622158"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2889439"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5160356"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431275"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618521"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7431274"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2889439"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5160356"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4341253" y="1827229"/>
            <a:ext cx="1229301" cy="1525588"/>
          </a:xfrm>
          <a:prstGeom prst="ellipse">
            <a:avLst/>
          </a:prstGeom>
          <a:solidFill>
            <a:schemeClr val="accent1"/>
          </a:solidFill>
        </p:spPr>
        <p:txBody>
          <a:bodyPr anchor="ctr">
            <a:noAutofit/>
          </a:bodyPr>
          <a:lstStyle>
            <a:lvl1pPr marL="0" indent="0" algn="ctr">
              <a:buNone/>
              <a:defRPr sz="2437" b="1">
                <a:solidFill>
                  <a:schemeClr val="bg1"/>
                </a:solidFill>
                <a:latin typeface="Arial" panose="020B0604020202020204" pitchFamily="34" charset="0"/>
                <a:sym typeface="Arial" panose="020B0604020202020204" pitchFamily="34" charset="0"/>
              </a:defRPr>
            </a:lvl1pPr>
            <a:lvl2pPr>
              <a:defRPr sz="2437">
                <a:solidFill>
                  <a:schemeClr val="bg1"/>
                </a:solidFill>
                <a:latin typeface="Lato" panose="020F0502020204030203" pitchFamily="34" charset="0"/>
              </a:defRPr>
            </a:lvl2pPr>
            <a:lvl3pPr>
              <a:defRPr sz="2437">
                <a:solidFill>
                  <a:schemeClr val="bg1"/>
                </a:solidFill>
                <a:latin typeface="Lato" panose="020F0502020204030203" pitchFamily="34" charset="0"/>
              </a:defRPr>
            </a:lvl3pPr>
            <a:lvl4pPr>
              <a:defRPr sz="2437">
                <a:solidFill>
                  <a:schemeClr val="bg1"/>
                </a:solidFill>
                <a:latin typeface="Lato" panose="020F0502020204030203" pitchFamily="34" charset="0"/>
              </a:defRPr>
            </a:lvl4pPr>
            <a:lvl5pPr>
              <a:defRPr sz="2437">
                <a:solidFill>
                  <a:schemeClr val="bg1"/>
                </a:solidFill>
                <a:latin typeface="Lato" panose="020F0502020204030203" pitchFamily="34" charset="0"/>
              </a:defRPr>
            </a:lvl5pPr>
          </a:lstStyle>
          <a:p>
            <a:pPr lvl="0"/>
            <a:r>
              <a:rPr lang="nb-NO" err="1"/>
              <a:t>Xxxx</a:t>
            </a:r>
            <a:endParaRPr lang="nb-NO"/>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090022" y="1066252"/>
            <a:ext cx="3731761" cy="314958"/>
          </a:xfrm>
        </p:spPr>
        <p:txBody>
          <a:bodyPr wrap="square" anchor="b" anchorCtr="0">
            <a:spAutoFit/>
          </a:bodyPr>
          <a:lstStyle>
            <a:lvl1pPr marL="0" indent="0" algn="ctr">
              <a:lnSpc>
                <a:spcPct val="90000"/>
              </a:lnSpc>
              <a:buNone/>
              <a:defRPr sz="2274" b="1"/>
            </a:lvl1pPr>
          </a:lstStyle>
          <a:p>
            <a:pPr lvl="0"/>
            <a:r>
              <a:rPr lang="nb-NO"/>
              <a:t>Tittel</a:t>
            </a:r>
          </a:p>
        </p:txBody>
      </p:sp>
    </p:spTree>
    <p:extLst>
      <p:ext uri="{BB962C8B-B14F-4D97-AF65-F5344CB8AC3E}">
        <p14:creationId xmlns:p14="http://schemas.microsoft.com/office/powerpoint/2010/main" val="3839140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C85A1EE-F033-4D22-B747-1524DE851951}"/>
              </a:ext>
            </a:extLst>
          </p:cNvPr>
          <p:cNvGraphicFramePr>
            <a:graphicFrameLocks noChangeAspect="1"/>
          </p:cNvGraphicFramePr>
          <p:nvPr userDrawn="1">
            <p:custDataLst>
              <p:tags r:id="rId1"/>
            </p:custDataLst>
            <p:extLst>
              <p:ext uri="{D42A27DB-BD31-4B8C-83A1-F6EECF244321}">
                <p14:modId xmlns:p14="http://schemas.microsoft.com/office/powerpoint/2010/main" val="392665401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BC85A1EE-F033-4D22-B747-1524DE851951}"/>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257342" y="2275682"/>
            <a:ext cx="2439929"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20"/>
            <a:ext cx="2742366"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09115"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6734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17981" y="2275682"/>
            <a:ext cx="2804735"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146407" y="2275682"/>
            <a:ext cx="2436950"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Tree>
    <p:extLst>
      <p:ext uri="{BB962C8B-B14F-4D97-AF65-F5344CB8AC3E}">
        <p14:creationId xmlns:p14="http://schemas.microsoft.com/office/powerpoint/2010/main" val="4039603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F1BFA2-EE57-4D87-9CEA-C1FF0B7343AA}"/>
              </a:ext>
            </a:extLst>
          </p:cNvPr>
          <p:cNvGraphicFramePr>
            <a:graphicFrameLocks noChangeAspect="1"/>
          </p:cNvGraphicFramePr>
          <p:nvPr userDrawn="1">
            <p:custDataLst>
              <p:tags r:id="rId1"/>
            </p:custDataLst>
            <p:extLst>
              <p:ext uri="{D42A27DB-BD31-4B8C-83A1-F6EECF244321}">
                <p14:modId xmlns:p14="http://schemas.microsoft.com/office/powerpoint/2010/main" val="227660212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24F1BFA2-EE57-4D87-9CEA-C1FF0B7343A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7A322471-DF8C-470F-90B9-E1459BDF7914}"/>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19"/>
            <a:ext cx="2742366"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257342" y="2275682"/>
            <a:ext cx="2439929"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109115"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6734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3517981" y="2275682"/>
            <a:ext cx="2804735"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7146407" y="2275682"/>
            <a:ext cx="2436950"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073854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552FA2-3341-4E7F-989A-C91E6B32CC3E}"/>
              </a:ext>
            </a:extLst>
          </p:cNvPr>
          <p:cNvGraphicFramePr>
            <a:graphicFrameLocks noChangeAspect="1"/>
          </p:cNvGraphicFramePr>
          <p:nvPr userDrawn="1">
            <p:custDataLst>
              <p:tags r:id="rId1"/>
            </p:custDataLst>
            <p:extLst>
              <p:ext uri="{D42A27DB-BD31-4B8C-83A1-F6EECF244321}">
                <p14:modId xmlns:p14="http://schemas.microsoft.com/office/powerpoint/2010/main" val="125535198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7D552FA2-3341-4E7F-989A-C91E6B32CC3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257342"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20"/>
            <a:ext cx="2742366"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256425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495589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7347534"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2720070"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5111713"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503354"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Tree>
    <p:extLst>
      <p:ext uri="{BB962C8B-B14F-4D97-AF65-F5344CB8AC3E}">
        <p14:creationId xmlns:p14="http://schemas.microsoft.com/office/powerpoint/2010/main" val="2282658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A9A599C-3A70-4A0A-B6B6-03EBE3382234}"/>
              </a:ext>
            </a:extLst>
          </p:cNvPr>
          <p:cNvGraphicFramePr>
            <a:graphicFrameLocks noChangeAspect="1"/>
          </p:cNvGraphicFramePr>
          <p:nvPr userDrawn="1">
            <p:custDataLst>
              <p:tags r:id="rId1"/>
            </p:custDataLst>
            <p:extLst>
              <p:ext uri="{D42A27DB-BD31-4B8C-83A1-F6EECF244321}">
                <p14:modId xmlns:p14="http://schemas.microsoft.com/office/powerpoint/2010/main" val="285271445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AA9A599C-3A70-4A0A-B6B6-03EBE338223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7A322471-DF8C-470F-90B9-E1459BDF7914}"/>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257342"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19"/>
            <a:ext cx="2742366"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256425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495589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7347534"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2720070"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5111713"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503354"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389522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92ADE5-5A72-412F-8A8A-6B2C38BC30C7}"/>
              </a:ext>
            </a:extLst>
          </p:cNvPr>
          <p:cNvGraphicFramePr>
            <a:graphicFrameLocks noChangeAspect="1"/>
          </p:cNvGraphicFramePr>
          <p:nvPr userDrawn="1">
            <p:custDataLst>
              <p:tags r:id="rId1"/>
            </p:custDataLst>
            <p:extLst>
              <p:ext uri="{D42A27DB-BD31-4B8C-83A1-F6EECF244321}">
                <p14:modId xmlns:p14="http://schemas.microsoft.com/office/powerpoint/2010/main" val="156922707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E592ADE5-5A72-412F-8A8A-6B2C38BC30C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5" cy="618823"/>
          </a:xfrm>
          <a:prstGeom prst="rect">
            <a:avLst/>
          </a:prstGeom>
        </p:spPr>
      </p:pic>
    </p:spTree>
    <p:extLst>
      <p:ext uri="{BB962C8B-B14F-4D97-AF65-F5344CB8AC3E}">
        <p14:creationId xmlns:p14="http://schemas.microsoft.com/office/powerpoint/2010/main" val="81595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4BC3D-59C5-4B0E-ADE0-8FE787D1E2D2}"/>
              </a:ext>
            </a:extLst>
          </p:cNvPr>
          <p:cNvGraphicFramePr>
            <a:graphicFrameLocks noChangeAspect="1"/>
          </p:cNvGraphicFramePr>
          <p:nvPr userDrawn="1">
            <p:custDataLst>
              <p:tags r:id="rId1"/>
            </p:custDataLst>
            <p:extLst>
              <p:ext uri="{D42A27DB-BD31-4B8C-83A1-F6EECF244321}">
                <p14:modId xmlns:p14="http://schemas.microsoft.com/office/powerpoint/2010/main" val="326701574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17F4BC3D-59C5-4B0E-ADE0-8FE787D1E2D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9B6E0B6F-F123-4914-BBE9-0E2AF05653C9}"/>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chemeClr val="bg1"/>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chemeClr val="bg1"/>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chemeClr val="bg1"/>
                </a:solidFill>
              </a:defRPr>
            </a:lvl1pPr>
          </a:lstStyle>
          <a:p>
            <a:pPr lvl="0"/>
            <a:r>
              <a:rPr lang="nb-NO" noProof="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618521" y="3458234"/>
            <a:ext cx="4334480"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2779804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84597-25D7-49B1-961B-4BA0B4A54F7D}"/>
              </a:ext>
            </a:extLst>
          </p:cNvPr>
          <p:cNvGraphicFramePr>
            <a:graphicFrameLocks noChangeAspect="1"/>
          </p:cNvGraphicFramePr>
          <p:nvPr userDrawn="1">
            <p:custDataLst>
              <p:tags r:id="rId1"/>
            </p:custDataLst>
            <p:extLst>
              <p:ext uri="{D42A27DB-BD31-4B8C-83A1-F6EECF244321}">
                <p14:modId xmlns:p14="http://schemas.microsoft.com/office/powerpoint/2010/main" val="27947524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73084597-25D7-49B1-961B-4BA0B4A54F7D}"/>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5" cy="618823"/>
          </a:xfrm>
          <a:prstGeom prst="rect">
            <a:avLst/>
          </a:prstGeom>
        </p:spPr>
      </p:pic>
    </p:spTree>
    <p:extLst>
      <p:ext uri="{BB962C8B-B14F-4D97-AF65-F5344CB8AC3E}">
        <p14:creationId xmlns:p14="http://schemas.microsoft.com/office/powerpoint/2010/main" val="3561969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CC6542-BD5A-47E6-B921-FA2BF0E0DF82}"/>
              </a:ext>
            </a:extLst>
          </p:cNvPr>
          <p:cNvGraphicFramePr>
            <a:graphicFrameLocks noChangeAspect="1"/>
          </p:cNvGraphicFramePr>
          <p:nvPr userDrawn="1">
            <p:custDataLst>
              <p:tags r:id="rId1"/>
            </p:custDataLst>
            <p:extLst>
              <p:ext uri="{D42A27DB-BD31-4B8C-83A1-F6EECF244321}">
                <p14:modId xmlns:p14="http://schemas.microsoft.com/office/powerpoint/2010/main" val="32071335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93CC6542-BD5A-47E6-B921-FA2BF0E0DF8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4" cy="618823"/>
          </a:xfrm>
          <a:prstGeom prst="rect">
            <a:avLst/>
          </a:prstGeom>
        </p:spPr>
      </p:pic>
    </p:spTree>
    <p:extLst>
      <p:ext uri="{BB962C8B-B14F-4D97-AF65-F5344CB8AC3E}">
        <p14:creationId xmlns:p14="http://schemas.microsoft.com/office/powerpoint/2010/main" val="2661306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F8D81A-DD2F-4D9F-9CD9-D4E3B1005CCE}"/>
              </a:ext>
            </a:extLst>
          </p:cNvPr>
          <p:cNvGraphicFramePr>
            <a:graphicFrameLocks noChangeAspect="1"/>
          </p:cNvGraphicFramePr>
          <p:nvPr userDrawn="1">
            <p:custDataLst>
              <p:tags r:id="rId1"/>
            </p:custDataLst>
            <p:extLst>
              <p:ext uri="{D42A27DB-BD31-4B8C-83A1-F6EECF244321}">
                <p14:modId xmlns:p14="http://schemas.microsoft.com/office/powerpoint/2010/main" val="82947741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0DF8D81A-DD2F-4D9F-9CD9-D4E3B1005CC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5" cy="618823"/>
          </a:xfrm>
          <a:prstGeom prst="rect">
            <a:avLst/>
          </a:prstGeom>
        </p:spPr>
      </p:pic>
    </p:spTree>
    <p:extLst>
      <p:ext uri="{BB962C8B-B14F-4D97-AF65-F5344CB8AC3E}">
        <p14:creationId xmlns:p14="http://schemas.microsoft.com/office/powerpoint/2010/main" val="2973920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C94774-5D8F-4F6C-90AB-A9F1F7AE6917}"/>
              </a:ext>
            </a:extLst>
          </p:cNvPr>
          <p:cNvGraphicFramePr>
            <a:graphicFrameLocks noChangeAspect="1"/>
          </p:cNvGraphicFramePr>
          <p:nvPr userDrawn="1">
            <p:custDataLst>
              <p:tags r:id="rId1"/>
            </p:custDataLst>
            <p:extLst>
              <p:ext uri="{D42A27DB-BD31-4B8C-83A1-F6EECF244321}">
                <p14:modId xmlns:p14="http://schemas.microsoft.com/office/powerpoint/2010/main" val="6319642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00C94774-5D8F-4F6C-90AB-A9F1F7AE691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6540" y="2410503"/>
            <a:ext cx="1812920" cy="1527051"/>
          </a:xfrm>
          <a:prstGeom prst="rect">
            <a:avLst/>
          </a:prstGeom>
        </p:spPr>
      </p:pic>
    </p:spTree>
    <p:extLst>
      <p:ext uri="{BB962C8B-B14F-4D97-AF65-F5344CB8AC3E}">
        <p14:creationId xmlns:p14="http://schemas.microsoft.com/office/powerpoint/2010/main" val="1842308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301635-4425-4746-ACF7-513E55935E8F}"/>
              </a:ext>
            </a:extLst>
          </p:cNvPr>
          <p:cNvGraphicFramePr>
            <a:graphicFrameLocks noChangeAspect="1"/>
          </p:cNvGraphicFramePr>
          <p:nvPr userDrawn="1">
            <p:custDataLst>
              <p:tags r:id="rId1"/>
            </p:custDataLst>
            <p:extLst>
              <p:ext uri="{D42A27DB-BD31-4B8C-83A1-F6EECF244321}">
                <p14:modId xmlns:p14="http://schemas.microsoft.com/office/powerpoint/2010/main" val="240110326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E7301635-4425-4746-ACF7-513E55935E8F}"/>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694" y="1584199"/>
            <a:ext cx="4319306"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618521" y="4356834"/>
            <a:ext cx="5935106" cy="296105"/>
          </a:xfrm>
          <a:prstGeom prst="rect">
            <a:avLst/>
          </a:prstGeom>
          <a:noFill/>
        </p:spPr>
        <p:txBody>
          <a:bodyPr wrap="square" lIns="37145" tIns="18573" rIns="37145" bIns="18573" rtlCol="0">
            <a:spAutoFit/>
          </a:bodyPr>
          <a:lstStyle/>
          <a:p>
            <a:r>
              <a:rPr lang="nb-NO" sz="1624" u="sng">
                <a:solidFill>
                  <a:schemeClr val="bg1"/>
                </a:solidFill>
              </a:rPr>
              <a:t>helsedirektoratet.no</a:t>
            </a:r>
          </a:p>
        </p:txBody>
      </p:sp>
    </p:spTree>
    <p:extLst>
      <p:ext uri="{BB962C8B-B14F-4D97-AF65-F5344CB8AC3E}">
        <p14:creationId xmlns:p14="http://schemas.microsoft.com/office/powerpoint/2010/main" val="3080033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E8DC3D-BD67-41BE-AA0C-C50B33CDA25F}"/>
              </a:ext>
            </a:extLst>
          </p:cNvPr>
          <p:cNvGraphicFramePr>
            <a:graphicFrameLocks noChangeAspect="1"/>
          </p:cNvGraphicFramePr>
          <p:nvPr userDrawn="1">
            <p:custDataLst>
              <p:tags r:id="rId1"/>
            </p:custDataLst>
            <p:extLst>
              <p:ext uri="{D42A27DB-BD31-4B8C-83A1-F6EECF244321}">
                <p14:modId xmlns:p14="http://schemas.microsoft.com/office/powerpoint/2010/main" val="424368248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F2E8DC3D-BD67-41BE-AA0C-C50B33CDA25F}"/>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694" y="1584199"/>
            <a:ext cx="4319306"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618521" y="4356834"/>
            <a:ext cx="5935106" cy="296105"/>
          </a:xfrm>
          <a:prstGeom prst="rect">
            <a:avLst/>
          </a:prstGeom>
          <a:noFill/>
        </p:spPr>
        <p:txBody>
          <a:bodyPr wrap="square" lIns="37145" tIns="18573" rIns="37145" bIns="18573" rtlCol="0">
            <a:spAutoFit/>
          </a:bodyPr>
          <a:lstStyle/>
          <a:p>
            <a:r>
              <a:rPr lang="nb-NO" sz="1624" u="sng">
                <a:solidFill>
                  <a:schemeClr val="dk2"/>
                </a:solidFill>
              </a:rPr>
              <a:t>helsedirektoratet.no</a:t>
            </a:r>
          </a:p>
        </p:txBody>
      </p:sp>
    </p:spTree>
    <p:extLst>
      <p:ext uri="{BB962C8B-B14F-4D97-AF65-F5344CB8AC3E}">
        <p14:creationId xmlns:p14="http://schemas.microsoft.com/office/powerpoint/2010/main" val="1999666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E1BAB8-C61C-411C-A384-E6E9A298334E}"/>
              </a:ext>
            </a:extLst>
          </p:cNvPr>
          <p:cNvGraphicFramePr>
            <a:graphicFrameLocks noChangeAspect="1"/>
          </p:cNvGraphicFramePr>
          <p:nvPr userDrawn="1">
            <p:custDataLst>
              <p:tags r:id="rId1"/>
            </p:custDataLst>
            <p:extLst>
              <p:ext uri="{D42A27DB-BD31-4B8C-83A1-F6EECF244321}">
                <p14:modId xmlns:p14="http://schemas.microsoft.com/office/powerpoint/2010/main" val="37770745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96E1BAB8-C61C-411C-A384-E6E9A298334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8152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78F648-3674-4DAF-859C-36534F6984EC}"/>
              </a:ext>
            </a:extLst>
          </p:cNvPr>
          <p:cNvGraphicFramePr>
            <a:graphicFrameLocks noChangeAspect="1"/>
          </p:cNvGraphicFramePr>
          <p:nvPr userDrawn="1">
            <p:custDataLst>
              <p:tags r:id="rId1"/>
            </p:custDataLst>
            <p:extLst>
              <p:ext uri="{D42A27DB-BD31-4B8C-83A1-F6EECF244321}">
                <p14:modId xmlns:p14="http://schemas.microsoft.com/office/powerpoint/2010/main" val="86433504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8D78F648-3674-4DAF-859C-36534F6984EC}"/>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9B6E0B6F-F123-4914-BBE9-0E2AF05653C9}"/>
              </a:ext>
            </a:extLst>
          </p:cNvPr>
          <p:cNvSpPr/>
          <p:nvPr userDrawn="1"/>
        </p:nvSpPr>
        <p:spPr>
          <a:xfrm>
            <a:off x="0" y="0"/>
            <a:ext cx="990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chemeClr val="bg1"/>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chemeClr val="bg1"/>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chemeClr val="bg1"/>
                </a:solidFill>
              </a:defRPr>
            </a:lvl1pPr>
          </a:lstStyle>
          <a:p>
            <a:pPr lvl="0"/>
            <a:r>
              <a:rPr lang="nb-NO" noProof="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618521" y="3458234"/>
            <a:ext cx="4334480"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360204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DD6AC3-EA91-428E-A9B3-4A9EAD1F2A9E}"/>
              </a:ext>
            </a:extLst>
          </p:cNvPr>
          <p:cNvGraphicFramePr>
            <a:graphicFrameLocks noChangeAspect="1"/>
          </p:cNvGraphicFramePr>
          <p:nvPr userDrawn="1">
            <p:custDataLst>
              <p:tags r:id="rId1"/>
            </p:custDataLst>
            <p:extLst>
              <p:ext uri="{D42A27DB-BD31-4B8C-83A1-F6EECF244321}">
                <p14:modId xmlns:p14="http://schemas.microsoft.com/office/powerpoint/2010/main" val="304321884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a:extLst>
                          <a:ext uri="{FF2B5EF4-FFF2-40B4-BE49-F238E27FC236}">
                            <a16:creationId xmlns:a16="http://schemas.microsoft.com/office/drawing/2014/main" id="{A2DD6AC3-EA91-428E-A9B3-4A9EAD1F2A9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9B6E0B6F-F123-4914-BBE9-0E2AF05653C9}"/>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chemeClr val="bg1"/>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chemeClr val="bg1"/>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chemeClr val="bg1"/>
                </a:solidFill>
              </a:defRPr>
            </a:lvl1pPr>
          </a:lstStyle>
          <a:p>
            <a:pPr lvl="0"/>
            <a:r>
              <a:rPr lang="nb-NO" noProof="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618521" y="3458234"/>
            <a:ext cx="4334480"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31978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249BDD5-60E4-49C4-A6E3-210156B6468F}"/>
              </a:ext>
            </a:extLst>
          </p:cNvPr>
          <p:cNvGraphicFramePr>
            <a:graphicFrameLocks noChangeAspect="1"/>
          </p:cNvGraphicFramePr>
          <p:nvPr userDrawn="1">
            <p:custDataLst>
              <p:tags r:id="rId1"/>
            </p:custDataLst>
            <p:extLst>
              <p:ext uri="{D42A27DB-BD31-4B8C-83A1-F6EECF244321}">
                <p14:modId xmlns:p14="http://schemas.microsoft.com/office/powerpoint/2010/main" val="310755031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3249BDD5-60E4-49C4-A6E3-210156B6468F}"/>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chemeClr val="lt1"/>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124908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128B79A-963E-4701-B537-7C608B3E3110}"/>
              </a:ext>
            </a:extLst>
          </p:cNvPr>
          <p:cNvGraphicFramePr>
            <a:graphicFrameLocks noChangeAspect="1"/>
          </p:cNvGraphicFramePr>
          <p:nvPr userDrawn="1">
            <p:custDataLst>
              <p:tags r:id="rId1"/>
            </p:custDataLst>
            <p:extLst>
              <p:ext uri="{D42A27DB-BD31-4B8C-83A1-F6EECF244321}">
                <p14:modId xmlns:p14="http://schemas.microsoft.com/office/powerpoint/2010/main" val="195974265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C128B79A-963E-4701-B537-7C608B3E311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chemeClr val="lt1"/>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29604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6F096C-203F-46A0-84A1-0263EE7A8699}"/>
              </a:ext>
            </a:extLst>
          </p:cNvPr>
          <p:cNvGraphicFramePr>
            <a:graphicFrameLocks noChangeAspect="1"/>
          </p:cNvGraphicFramePr>
          <p:nvPr userDrawn="1">
            <p:custDataLst>
              <p:tags r:id="rId1"/>
            </p:custDataLst>
            <p:extLst>
              <p:ext uri="{D42A27DB-BD31-4B8C-83A1-F6EECF244321}">
                <p14:modId xmlns:p14="http://schemas.microsoft.com/office/powerpoint/2010/main" val="302317014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656F096C-203F-46A0-84A1-0263EE7A8699}"/>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rgbClr val="202020"/>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solidFill>
                <a:srgbClr val="202020"/>
              </a:solidFill>
            </a:endParaRPr>
          </a:p>
        </p:txBody>
      </p:sp>
    </p:spTree>
    <p:extLst>
      <p:ext uri="{BB962C8B-B14F-4D97-AF65-F5344CB8AC3E}">
        <p14:creationId xmlns:p14="http://schemas.microsoft.com/office/powerpoint/2010/main" val="22667724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463C758-D92B-47F4-99B3-8C46B2BAC233}"/>
              </a:ext>
            </a:extLst>
          </p:cNvPr>
          <p:cNvGraphicFramePr>
            <a:graphicFrameLocks noChangeAspect="1"/>
          </p:cNvGraphicFramePr>
          <p:nvPr userDrawn="1">
            <p:custDataLst>
              <p:tags r:id="rId48"/>
            </p:custDataLst>
            <p:extLst>
              <p:ext uri="{D42A27DB-BD31-4B8C-83A1-F6EECF244321}">
                <p14:modId xmlns:p14="http://schemas.microsoft.com/office/powerpoint/2010/main" val="373807072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49" imgW="442" imgH="442" progId="TCLayout.ActiveDocument.1">
                  <p:embed/>
                </p:oleObj>
              </mc:Choice>
              <mc:Fallback>
                <p:oleObj name="think-cell Slide" r:id="rId49" imgW="442" imgH="442" progId="TCLayout.ActiveDocument.1">
                  <p:embed/>
                  <p:pic>
                    <p:nvPicPr>
                      <p:cNvPr id="8" name="Object 7" hidden="1">
                        <a:extLst>
                          <a:ext uri="{FF2B5EF4-FFF2-40B4-BE49-F238E27FC236}">
                            <a16:creationId xmlns:a16="http://schemas.microsoft.com/office/drawing/2014/main" id="{8463C758-D92B-47F4-99B3-8C46B2BAC233}"/>
                          </a:ext>
                        </a:extLst>
                      </p:cNvPr>
                      <p:cNvPicPr/>
                      <p:nvPr/>
                    </p:nvPicPr>
                    <p:blipFill>
                      <a:blip r:embed="rId50"/>
                      <a:stretch>
                        <a:fillRect/>
                      </a:stretch>
                    </p:blipFill>
                    <p:spPr>
                      <a:xfrm>
                        <a:off x="1290" y="1588"/>
                        <a:ext cx="1290"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618520" y="315914"/>
            <a:ext cx="8664445" cy="1157511"/>
          </a:xfrm>
          <a:prstGeom prst="rect">
            <a:avLst/>
          </a:prstGeom>
        </p:spPr>
        <p:txBody>
          <a:bodyPr vert="horz" wrap="square" lIns="0" tIns="0" rIns="0" bIns="0" rtlCol="0" anchor="b" anchorCtr="0">
            <a:normAutofit/>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618520" y="1917701"/>
            <a:ext cx="8664445" cy="4424107"/>
          </a:xfrm>
          <a:prstGeom prst="rect">
            <a:avLst/>
          </a:prstGeom>
        </p:spPr>
        <p:txBody>
          <a:bodyPr vert="horz" wrap="square"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4587305" y="6465743"/>
            <a:ext cx="731390" cy="87588"/>
          </a:xfrm>
          <a:prstGeom prst="rect">
            <a:avLst/>
          </a:prstGeom>
        </p:spPr>
        <p:txBody>
          <a:bodyPr vert="horz" lIns="0" tIns="0" rIns="0" bIns="0" rtlCol="0" anchor="ctr">
            <a:spAutoFit/>
          </a:bodyPr>
          <a:lstStyle>
            <a:lvl1pPr algn="ctr">
              <a:lnSpc>
                <a:spcPct val="100000"/>
              </a:lnSpc>
              <a:spcBef>
                <a:spcPts val="0"/>
              </a:spcBef>
              <a:defRPr sz="569">
                <a:solidFill>
                  <a:srgbClr val="202020"/>
                </a:solidFill>
              </a:defRPr>
            </a:lvl1pPr>
          </a:lstStyle>
          <a:p>
            <a:endParaRPr lang="nn-NO"/>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618520" y="6465743"/>
            <a:ext cx="731390" cy="87588"/>
          </a:xfrm>
          <a:prstGeom prst="rect">
            <a:avLst/>
          </a:prstGeom>
        </p:spPr>
        <p:txBody>
          <a:bodyPr vert="horz" lIns="0" tIns="0" rIns="0" bIns="0" rtlCol="0" anchor="ctr">
            <a:spAutoFit/>
          </a:bodyPr>
          <a:lstStyle>
            <a:lvl1pPr algn="l">
              <a:lnSpc>
                <a:spcPct val="100000"/>
              </a:lnSpc>
              <a:spcBef>
                <a:spcPts val="0"/>
              </a:spcBef>
              <a:defRPr sz="569">
                <a:solidFill>
                  <a:srgbClr val="202020"/>
                </a:solidFill>
              </a:defRPr>
            </a:lvl1pPr>
          </a:lstStyle>
          <a:p>
            <a:r>
              <a:rPr lang="nn-NO"/>
              <a:t>Helsedirektoratet</a:t>
            </a:r>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8556090" y="6495120"/>
            <a:ext cx="731390" cy="87588"/>
          </a:xfrm>
          <a:prstGeom prst="rect">
            <a:avLst/>
          </a:prstGeom>
        </p:spPr>
        <p:txBody>
          <a:bodyPr vert="horz" lIns="0" tIns="0" rIns="0" bIns="0" rtlCol="0" anchor="ctr">
            <a:spAutoFit/>
          </a:bodyPr>
          <a:lstStyle>
            <a:lvl1pPr algn="r">
              <a:lnSpc>
                <a:spcPct val="100000"/>
              </a:lnSpc>
              <a:spcBef>
                <a:spcPts val="0"/>
              </a:spcBef>
              <a:defRPr sz="569">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516130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Lst>
  <p:hf hdr="0" dt="0"/>
  <p:txStyles>
    <p:title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p:titleStyle>
    <p:body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nb-NO"/>
      </a:defPPr>
      <a:lvl1pPr marL="0" algn="l" defTabSz="742839" rtl="0" eaLnBrk="1" latinLnBrk="0" hangingPunct="1">
        <a:defRPr sz="1462" kern="1200">
          <a:solidFill>
            <a:schemeClr val="tx1"/>
          </a:solidFill>
          <a:latin typeface="+mn-lt"/>
          <a:ea typeface="+mn-ea"/>
          <a:cs typeface="+mn-cs"/>
        </a:defRPr>
      </a:lvl1pPr>
      <a:lvl2pPr marL="371419" algn="l" defTabSz="742839" rtl="0" eaLnBrk="1" latinLnBrk="0" hangingPunct="1">
        <a:defRPr sz="1462" kern="1200">
          <a:solidFill>
            <a:schemeClr val="tx1"/>
          </a:solidFill>
          <a:latin typeface="+mn-lt"/>
          <a:ea typeface="+mn-ea"/>
          <a:cs typeface="+mn-cs"/>
        </a:defRPr>
      </a:lvl2pPr>
      <a:lvl3pPr marL="742839" algn="l" defTabSz="742839" rtl="0" eaLnBrk="1" latinLnBrk="0" hangingPunct="1">
        <a:defRPr sz="1462" kern="1200">
          <a:solidFill>
            <a:schemeClr val="tx1"/>
          </a:solidFill>
          <a:latin typeface="+mn-lt"/>
          <a:ea typeface="+mn-ea"/>
          <a:cs typeface="+mn-cs"/>
        </a:defRPr>
      </a:lvl3pPr>
      <a:lvl4pPr marL="1114258" algn="l" defTabSz="742839" rtl="0" eaLnBrk="1" latinLnBrk="0" hangingPunct="1">
        <a:defRPr sz="1462" kern="1200">
          <a:solidFill>
            <a:schemeClr val="tx1"/>
          </a:solidFill>
          <a:latin typeface="+mn-lt"/>
          <a:ea typeface="+mn-ea"/>
          <a:cs typeface="+mn-cs"/>
        </a:defRPr>
      </a:lvl4pPr>
      <a:lvl5pPr marL="1485677" algn="l" defTabSz="742839" rtl="0" eaLnBrk="1" latinLnBrk="0" hangingPunct="1">
        <a:defRPr sz="1462" kern="1200">
          <a:solidFill>
            <a:schemeClr val="tx1"/>
          </a:solidFill>
          <a:latin typeface="+mn-lt"/>
          <a:ea typeface="+mn-ea"/>
          <a:cs typeface="+mn-cs"/>
        </a:defRPr>
      </a:lvl5pPr>
      <a:lvl6pPr marL="1857096" algn="l" defTabSz="742839" rtl="0" eaLnBrk="1" latinLnBrk="0" hangingPunct="1">
        <a:defRPr sz="1462" kern="1200">
          <a:solidFill>
            <a:schemeClr val="tx1"/>
          </a:solidFill>
          <a:latin typeface="+mn-lt"/>
          <a:ea typeface="+mn-ea"/>
          <a:cs typeface="+mn-cs"/>
        </a:defRPr>
      </a:lvl6pPr>
      <a:lvl7pPr marL="2228516" algn="l" defTabSz="742839" rtl="0" eaLnBrk="1" latinLnBrk="0" hangingPunct="1">
        <a:defRPr sz="1462" kern="1200">
          <a:solidFill>
            <a:schemeClr val="tx1"/>
          </a:solidFill>
          <a:latin typeface="+mn-lt"/>
          <a:ea typeface="+mn-ea"/>
          <a:cs typeface="+mn-cs"/>
        </a:defRPr>
      </a:lvl7pPr>
      <a:lvl8pPr marL="2599935" algn="l" defTabSz="742839" rtl="0" eaLnBrk="1" latinLnBrk="0" hangingPunct="1">
        <a:defRPr sz="1462" kern="1200">
          <a:solidFill>
            <a:schemeClr val="tx1"/>
          </a:solidFill>
          <a:latin typeface="+mn-lt"/>
          <a:ea typeface="+mn-ea"/>
          <a:cs typeface="+mn-cs"/>
        </a:defRPr>
      </a:lvl8pPr>
      <a:lvl9pPr marL="2971354" algn="l" defTabSz="742839"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p15:clr>
            <a:srgbClr val="F26B43"/>
          </p15:clr>
        </p15:guide>
        <p15:guide id="2" pos="8635">
          <p15:clr>
            <a:srgbClr val="F26B43"/>
          </p15:clr>
        </p15:guide>
        <p15:guide id="3" pos="959">
          <p15:clr>
            <a:srgbClr val="F26B43"/>
          </p15:clr>
        </p15:guide>
        <p15:guide id="4" pos="2882">
          <p15:clr>
            <a:srgbClr val="F26B43"/>
          </p15:clr>
        </p15:guide>
        <p15:guide id="5" pos="6712">
          <p15:clr>
            <a:srgbClr val="F26B43"/>
          </p15:clr>
        </p15:guide>
        <p15:guide id="6" pos="5750">
          <p15:clr>
            <a:srgbClr val="F26B43"/>
          </p15:clr>
        </p15:guide>
        <p15:guide id="7" pos="4790">
          <p15:clr>
            <a:srgbClr val="F26B43"/>
          </p15:clr>
        </p15:guide>
        <p15:guide id="8" pos="3844">
          <p15:clr>
            <a:srgbClr val="F26B43"/>
          </p15:clr>
        </p15:guide>
        <p15:guide id="9" pos="1919">
          <p15:clr>
            <a:srgbClr val="F26B43"/>
          </p15:clr>
        </p15:guide>
        <p15:guide id="10" pos="9597">
          <p15:clr>
            <a:srgbClr val="F26B43"/>
          </p15:clr>
        </p15:guide>
        <p15:guide id="11" pos="10580">
          <p15:clr>
            <a:srgbClr val="F26B43"/>
          </p15:clr>
        </p15:guide>
        <p15:guide id="12" pos="11519">
          <p15:clr>
            <a:srgbClr val="F26B43"/>
          </p15:clr>
        </p15:guide>
        <p15:guide id="13" pos="12467">
          <p15:clr>
            <a:srgbClr val="F26B43"/>
          </p15:clr>
        </p15:guide>
        <p15:guide id="14" pos="13427">
          <p15:clr>
            <a:srgbClr val="F26B43"/>
          </p15:clr>
        </p15:guide>
        <p15:guide id="15" pos="14954">
          <p15:clr>
            <a:srgbClr val="F26B43"/>
          </p15:clr>
        </p15:guide>
        <p15:guide id="16" orient="horz" pos="8238">
          <p15:clr>
            <a:srgbClr val="F26B43"/>
          </p15:clr>
        </p15:guide>
        <p15:guide id="17" pos="399">
          <p15:clr>
            <a:srgbClr val="F26B43"/>
          </p15:clr>
        </p15:guide>
        <p15:guide id="18" pos="7672">
          <p15:clr>
            <a:srgbClr val="F26B43"/>
          </p15:clr>
        </p15:guide>
        <p15:guide id="19" pos="1438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4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48.bin"/><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6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57.bin"/><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6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58.bin"/><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12" Type="http://schemas.openxmlformats.org/officeDocument/2006/relationships/hyperlink" Target="https://protect-eu.mimecast.com/s/HIcLCMj7YFQJMPtWppTk?domain=ks.no" TargetMode="External"/><Relationship Id="rId2" Type="http://schemas.openxmlformats.org/officeDocument/2006/relationships/slideLayout" Target="../slideLayouts/slideLayout46.xml"/><Relationship Id="rId1" Type="http://schemas.openxmlformats.org/officeDocument/2006/relationships/tags" Target="../tags/tag6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59.bin"/><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46.xml"/><Relationship Id="rId1" Type="http://schemas.openxmlformats.org/officeDocument/2006/relationships/tags" Target="../tags/tag63.xml"/><Relationship Id="rId6" Type="http://schemas.openxmlformats.org/officeDocument/2006/relationships/hyperlink" Target="http://www.ks.no/veikart" TargetMode="External"/><Relationship Id="rId11" Type="http://schemas.openxmlformats.org/officeDocument/2006/relationships/image" Target="../media/image21.png"/><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oleObject" Target="../embeddings/oleObject60.bin"/><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6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61.bin"/><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6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62.bin"/><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6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63.bin"/><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64.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6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65.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6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66.bin"/><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6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protect-eu.mimecast.com/s/HIcLCMj7YFQJMPtWppTk?domain=ks.no" TargetMode="External"/><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46.xml"/><Relationship Id="rId1" Type="http://schemas.openxmlformats.org/officeDocument/2006/relationships/tags" Target="../tags/tag50.xml"/><Relationship Id="rId6" Type="http://schemas.openxmlformats.org/officeDocument/2006/relationships/hyperlink" Target="https://protect-eu.mimecast.com/s/HIcLCMj7YFQJMPtWppTk?domain=ks.no" TargetMode="External"/><Relationship Id="rId11" Type="http://schemas.openxmlformats.org/officeDocument/2006/relationships/image" Target="../media/image21.png"/><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oleObject" Target="../embeddings/oleObject49.bin"/><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67.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7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68.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7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7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69.bin"/><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70.bin"/><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7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protect-eu.mimecast.com/s/HIcLCMj7YFQJMPtWppTk?domain=ks.no" TargetMode="External"/><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71.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7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72.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7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73.bin"/><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7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protect-eu.mimecast.com/s/HIcLCMj7YFQJMPtWppTk?domain=ks.no" TargetMode="External"/><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7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74.bin"/><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75.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7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7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76.bin"/><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50.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82.xml"/><Relationship Id="rId7" Type="http://schemas.openxmlformats.org/officeDocument/2006/relationships/hyperlink" Target="https://protect-eu.mimecast.com/s/HIcLCMj7YFQJMPtWppTk?domain=ks.no" TargetMode="External"/><Relationship Id="rId12" Type="http://schemas.openxmlformats.org/officeDocument/2006/relationships/image" Target="../media/image21.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6.emf"/><Relationship Id="rId11" Type="http://schemas.openxmlformats.org/officeDocument/2006/relationships/image" Target="../media/image20.png"/><Relationship Id="rId5" Type="http://schemas.openxmlformats.org/officeDocument/2006/relationships/oleObject" Target="../embeddings/oleObject77.bin"/><Relationship Id="rId10" Type="http://schemas.openxmlformats.org/officeDocument/2006/relationships/image" Target="../media/image19.png"/><Relationship Id="rId4" Type="http://schemas.openxmlformats.org/officeDocument/2006/relationships/slideLayout" Target="../slideLayouts/slideLayout46.xm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78.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8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79.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8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80.bin"/><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8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protect-eu.mimecast.com/s/HIcLCMj7YFQJMPtWppTk?domain=ks.no" TargetMode="External"/><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8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1.bin"/><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82.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8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8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3.bin"/><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12" Type="http://schemas.openxmlformats.org/officeDocument/2006/relationships/hyperlink" Target="https://protect-eu.mimecast.com/s/HIcLCMj7YFQJMPtWppTk?domain=ks.no" TargetMode="Externa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4.bin"/><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5.bin"/><Relationship Id="rId9"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6.bin"/><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5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51.bin"/><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7.bin"/><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8.bin"/><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89.bin"/><Relationship Id="rId9" Type="http://schemas.openxmlformats.org/officeDocument/2006/relationships/image" Target="../media/image20.png"/></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8.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10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90.bin"/><Relationship Id="rId9" Type="http://schemas.openxmlformats.org/officeDocument/2006/relationships/image" Target="../media/image20.png"/></Relationships>
</file>

<file path=ppt/slides/_rels/slide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6.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https://protect-eu.mimecast.com/s/HIcLCMj7YFQJMPtWppTk?domain=ks.no" TargetMode="External"/><Relationship Id="rId11" Type="http://schemas.openxmlformats.org/officeDocument/2006/relationships/image" Target="../media/image21.png"/><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oleObject" Target="../embeddings/oleObject91.bin"/><Relationship Id="rId9"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92.bin"/><Relationship Id="rId9" Type="http://schemas.openxmlformats.org/officeDocument/2006/relationships/image" Target="../media/image20.png"/></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93.bin"/><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94.bin"/><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95.bin"/><Relationship Id="rId9" Type="http://schemas.openxmlformats.org/officeDocument/2006/relationships/image" Target="../media/image20.pn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6.xml"/><Relationship Id="rId7" Type="http://schemas.openxmlformats.org/officeDocument/2006/relationships/image" Target="../media/image18.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96.bin"/><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52.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5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53.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5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54.bin"/><Relationship Id="rId7" Type="http://schemas.openxmlformats.org/officeDocument/2006/relationships/image" Target="../media/image19.png"/><Relationship Id="rId2" Type="http://schemas.openxmlformats.org/officeDocument/2006/relationships/slideLayout" Target="../slideLayouts/slideLayout46.xml"/><Relationship Id="rId1" Type="http://schemas.openxmlformats.org/officeDocument/2006/relationships/tags" Target="../tags/tag5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5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55.bin"/><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s://protect-eu.mimecast.com/s/HIcLCMj7YFQJMPtWppTk?domain=ks.no" TargetMode="External"/><Relationship Id="rId13" Type="http://schemas.openxmlformats.org/officeDocument/2006/relationships/image" Target="../media/image21.png"/><Relationship Id="rId3" Type="http://schemas.openxmlformats.org/officeDocument/2006/relationships/tags" Target="../tags/tag59.xml"/><Relationship Id="rId7" Type="http://schemas.openxmlformats.org/officeDocument/2006/relationships/image" Target="../media/image16.emf"/><Relationship Id="rId12" Type="http://schemas.openxmlformats.org/officeDocument/2006/relationships/image" Target="../media/image20.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oleObject" Target="../embeddings/oleObject56.bin"/><Relationship Id="rId11" Type="http://schemas.openxmlformats.org/officeDocument/2006/relationships/image" Target="../media/image19.png"/><Relationship Id="rId5" Type="http://schemas.openxmlformats.org/officeDocument/2006/relationships/notesSlide" Target="../notesSlides/notesSlide5.xml"/><Relationship Id="rId10" Type="http://schemas.openxmlformats.org/officeDocument/2006/relationships/image" Target="../media/image18.png"/><Relationship Id="rId4" Type="http://schemas.openxmlformats.org/officeDocument/2006/relationships/slideLayout" Target="../slideLayouts/slideLayout46.xml"/><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title" idx="4294967295"/>
          </p:nvPr>
        </p:nvSpPr>
        <p:spPr>
          <a:xfrm>
            <a:off x="107778" y="-3175"/>
            <a:ext cx="9477994" cy="801688"/>
          </a:xfrm>
        </p:spPr>
        <p:txBody>
          <a:bodyPr>
            <a:normAutofit/>
          </a:bodyPr>
          <a:lstStyle/>
          <a:p>
            <a:r>
              <a:rPr lang="nb-NO" sz="2500" b="1" dirty="0">
                <a:solidFill>
                  <a:schemeClr val="accent1">
                    <a:lumMod val="50000"/>
                  </a:schemeClr>
                </a:solidFill>
                <a:latin typeface="Arial Black" panose="020B0A04020102020204" pitchFamily="34" charset="0"/>
              </a:rPr>
              <a:t>TJENESTEFORLØP: DIGITAL TRYGGHETSALARM</a:t>
            </a:r>
            <a:endParaRPr lang="nb-NO" sz="2500" dirty="0">
              <a:solidFill>
                <a:schemeClr val="accent1">
                  <a:lumMod val="50000"/>
                </a:schemeClr>
              </a:solidFill>
              <a:latin typeface="Arial Black" panose="020B0A04020102020204" pitchFamily="34" charset="0"/>
            </a:endParaRPr>
          </a:p>
        </p:txBody>
      </p:sp>
      <p:grpSp>
        <p:nvGrpSpPr>
          <p:cNvPr id="3" name="Group 2">
            <a:extLst>
              <a:ext uri="{FF2B5EF4-FFF2-40B4-BE49-F238E27FC236}">
                <a16:creationId xmlns:a16="http://schemas.microsoft.com/office/drawing/2014/main" id="{46F7E995-32E8-4939-888D-77F4F2BCFC04}"/>
              </a:ext>
            </a:extLst>
          </p:cNvPr>
          <p:cNvGrpSpPr/>
          <p:nvPr/>
        </p:nvGrpSpPr>
        <p:grpSpPr>
          <a:xfrm>
            <a:off x="146358" y="866013"/>
            <a:ext cx="9613284" cy="5639810"/>
            <a:chOff x="107778" y="866013"/>
            <a:chExt cx="9613284" cy="5639810"/>
          </a:xfrm>
        </p:grpSpPr>
        <p:sp>
          <p:nvSpPr>
            <p:cNvPr id="62" name="Rectangle 61"/>
            <p:cNvSpPr/>
            <p:nvPr/>
          </p:nvSpPr>
          <p:spPr bwMode="auto">
            <a:xfrm>
              <a:off x="107778"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Saksbehandler mottar søknad og informerer ansvarlig tjeneste om nytt kartleggingsbesøk.</a:t>
              </a:r>
            </a:p>
            <a:p>
              <a:pPr marL="177792" indent="-177792" algn="l">
                <a:spcBef>
                  <a:spcPts val="0"/>
                </a:spcBef>
                <a:buFont typeface="+mj-lt"/>
                <a:buAutoNum type="arabicPeriod"/>
              </a:pPr>
              <a:r>
                <a:rPr lang="nb-NO" sz="1100" dirty="0">
                  <a:solidFill>
                    <a:schemeClr val="tx1"/>
                  </a:solidFill>
                  <a:latin typeface="+mn-lt"/>
                </a:rPr>
                <a:t>Gjennomføre kartlegging og fylle ut kartleggings-skjema.</a:t>
              </a:r>
            </a:p>
            <a:p>
              <a:pPr marL="177792" indent="-177792" algn="l">
                <a:spcBef>
                  <a:spcPts val="0"/>
                </a:spcBef>
                <a:buFont typeface="+mj-lt"/>
                <a:buAutoNum type="arabicPeriod"/>
              </a:pPr>
              <a:r>
                <a:rPr lang="nb-NO" sz="1100" dirty="0">
                  <a:solidFill>
                    <a:schemeClr val="tx1"/>
                  </a:solidFill>
                  <a:latin typeface="+mn-lt"/>
                </a:rPr>
                <a:t>Vurdere om bruker kan ha nytte av trygghetsalarm.</a:t>
              </a:r>
            </a:p>
            <a:p>
              <a:pPr marL="177792" indent="-177792" algn="l">
                <a:spcBef>
                  <a:spcPts val="0"/>
                </a:spcBef>
                <a:buFont typeface="+mj-lt"/>
                <a:buAutoNum type="arabicPeriod"/>
              </a:pPr>
              <a:r>
                <a:rPr lang="nb-NO" sz="1100" dirty="0">
                  <a:solidFill>
                    <a:schemeClr val="tx1"/>
                  </a:solidFill>
                  <a:latin typeface="+mn-lt"/>
                </a:rPr>
                <a:t>Tildele trygghetsalarm til bruker.</a:t>
              </a:r>
            </a:p>
            <a:p>
              <a:pPr marL="177792" indent="-177792" algn="l">
                <a:spcBef>
                  <a:spcPts val="0"/>
                </a:spcBef>
                <a:buFont typeface="+mj-lt"/>
                <a:buAutoNum type="arabicPeriod"/>
              </a:pPr>
              <a:r>
                <a:rPr lang="nb-NO" sz="1100" dirty="0">
                  <a:solidFill>
                    <a:schemeClr val="tx1"/>
                  </a:solidFill>
                </a:rPr>
                <a:t>Ressursperson</a:t>
              </a:r>
              <a:r>
                <a:rPr lang="nb-NO" sz="1100" dirty="0">
                  <a:solidFill>
                    <a:schemeClr val="tx1"/>
                  </a:solidFill>
                  <a:latin typeface="+mn-lt"/>
                </a:rPr>
                <a:t> bestiller utstyr, og avtaler tidspunkt for installasjon</a:t>
              </a:r>
            </a:p>
            <a:p>
              <a:pPr marL="177792" indent="-177792" algn="l">
                <a:spcBef>
                  <a:spcPts val="0"/>
                </a:spcBef>
                <a:buFont typeface="+mj-lt"/>
                <a:buAutoNum type="arabicPeriod"/>
              </a:pPr>
              <a:r>
                <a:rPr lang="nb-NO" sz="1100" dirty="0">
                  <a:solidFill>
                    <a:schemeClr val="tx1"/>
                  </a:solidFill>
                </a:rPr>
                <a:t>Registrere data og måle nullpunkt for gevinstrealisering.</a:t>
              </a:r>
            </a:p>
            <a:p>
              <a:pPr marL="177792" indent="-177792" algn="l">
                <a:spcBef>
                  <a:spcPts val="0"/>
                </a:spcBef>
                <a:buFont typeface="+mj-lt"/>
                <a:buAutoNum type="arabicPeriod"/>
              </a:pPr>
              <a:endParaRPr lang="nb-NO" sz="1100" dirty="0">
                <a:solidFill>
                  <a:schemeClr val="tx1"/>
                </a:solidFill>
                <a:latin typeface="+mn-lt"/>
              </a:endParaRPr>
            </a:p>
          </p:txBody>
        </p:sp>
        <p:sp>
          <p:nvSpPr>
            <p:cNvPr id="65" name="Rectangle 64"/>
            <p:cNvSpPr/>
            <p:nvPr/>
          </p:nvSpPr>
          <p:spPr bwMode="auto">
            <a:xfrm>
              <a:off x="1699034"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rPr>
                <a:t>Ressursperson</a:t>
              </a:r>
              <a:r>
                <a:rPr lang="nb-NO" sz="1100" dirty="0">
                  <a:solidFill>
                    <a:schemeClr val="tx1"/>
                  </a:solidFill>
                  <a:latin typeface="+mn-lt"/>
                </a:rPr>
                <a:t> installerer alarm hos bruker.</a:t>
              </a:r>
            </a:p>
            <a:p>
              <a:pPr marL="177792" indent="-177792" algn="l">
                <a:spcBef>
                  <a:spcPts val="0"/>
                </a:spcBef>
                <a:buFont typeface="+mj-lt"/>
                <a:buAutoNum type="arabicPeriod"/>
              </a:pPr>
              <a:r>
                <a:rPr lang="nb-NO" sz="1100" dirty="0">
                  <a:solidFill>
                    <a:schemeClr val="tx1"/>
                  </a:solidFill>
                  <a:latin typeface="+mn-lt"/>
                </a:rPr>
                <a:t>Ved installasjon kan bruker komme med ønske om endring, eksempelvis for trykkfølsomhet.</a:t>
              </a:r>
            </a:p>
            <a:p>
              <a:pPr marL="177792" indent="-177792" algn="l">
                <a:spcBef>
                  <a:spcPts val="0"/>
                </a:spcBef>
                <a:buFont typeface="+mj-lt"/>
                <a:buAutoNum type="arabicPeriod"/>
              </a:pPr>
              <a:r>
                <a:rPr lang="nb-NO" sz="1100" dirty="0">
                  <a:solidFill>
                    <a:schemeClr val="tx1"/>
                  </a:solidFill>
                  <a:latin typeface="+mn-lt"/>
                </a:rPr>
                <a:t>Registrere eventuelle endringer og tiltak i fagsystem.</a:t>
              </a:r>
            </a:p>
            <a:p>
              <a:pPr algn="l">
                <a:spcBef>
                  <a:spcPts val="0"/>
                </a:spcBef>
              </a:pPr>
              <a:endParaRPr lang="nb-NO" sz="1100" dirty="0">
                <a:solidFill>
                  <a:schemeClr val="tx1"/>
                </a:solidFill>
                <a:latin typeface="+mn-lt"/>
              </a:endParaRPr>
            </a:p>
          </p:txBody>
        </p:sp>
        <p:sp>
          <p:nvSpPr>
            <p:cNvPr id="68" name="Rectangle 67"/>
            <p:cNvSpPr/>
            <p:nvPr/>
          </p:nvSpPr>
          <p:spPr bwMode="auto">
            <a:xfrm>
              <a:off x="3290290"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Gjennomføre opplæring med bruker og pårørende.  </a:t>
              </a:r>
            </a:p>
            <a:p>
              <a:pPr marL="177792" indent="-177792" algn="l">
                <a:spcBef>
                  <a:spcPts val="0"/>
                </a:spcBef>
                <a:buFont typeface="+mj-lt"/>
                <a:buAutoNum type="arabicPeriod"/>
              </a:pPr>
              <a:r>
                <a:rPr lang="nb-NO" sz="1100" dirty="0">
                  <a:solidFill>
                    <a:schemeClr val="tx1"/>
                  </a:solidFill>
                </a:rPr>
                <a:t>Testperiode på to uker hvor hjemmetjenesten følger opp tett.</a:t>
              </a:r>
            </a:p>
            <a:p>
              <a:pPr marL="177792" indent="-177792" algn="l">
                <a:spcBef>
                  <a:spcPts val="0"/>
                </a:spcBef>
                <a:buFont typeface="+mj-lt"/>
                <a:buAutoNum type="arabicPeriod"/>
              </a:pPr>
              <a:r>
                <a:rPr lang="nb-NO" sz="1100" dirty="0">
                  <a:solidFill>
                    <a:schemeClr val="tx1"/>
                  </a:solidFill>
                </a:rPr>
                <a:t>Evaluere hvordan bruker håndterer trygghetsalarm og om innstillinger bør endres.</a:t>
              </a:r>
            </a:p>
            <a:p>
              <a:pPr algn="l">
                <a:spcBef>
                  <a:spcPts val="0"/>
                </a:spcBef>
              </a:pPr>
              <a:endParaRPr lang="nb-NO" sz="1100" dirty="0">
                <a:solidFill>
                  <a:schemeClr val="tx1"/>
                </a:solidFill>
                <a:latin typeface="+mn-lt"/>
              </a:endParaRPr>
            </a:p>
          </p:txBody>
        </p:sp>
        <p:sp>
          <p:nvSpPr>
            <p:cNvPr id="71" name="Rectangle 70"/>
            <p:cNvSpPr/>
            <p:nvPr/>
          </p:nvSpPr>
          <p:spPr bwMode="auto">
            <a:xfrm>
              <a:off x="4881546"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Respondere på alarmer og hjelpe brukere etter behov.</a:t>
              </a:r>
            </a:p>
            <a:p>
              <a:pPr marL="177792" indent="-177792" algn="l">
                <a:spcBef>
                  <a:spcPts val="0"/>
                </a:spcBef>
                <a:buFont typeface="+mj-lt"/>
                <a:buAutoNum type="arabicPeriod"/>
              </a:pPr>
              <a:r>
                <a:rPr lang="nb-NO" sz="1100" dirty="0">
                  <a:solidFill>
                    <a:schemeClr val="tx1"/>
                  </a:solidFill>
                  <a:latin typeface="+mn-lt"/>
                </a:rPr>
                <a:t>Dokumentere hendelser og avvik i fagsystem.</a:t>
              </a:r>
            </a:p>
            <a:p>
              <a:pPr marL="177792" indent="-177792" algn="l">
                <a:spcBef>
                  <a:spcPts val="0"/>
                </a:spcBef>
                <a:buFont typeface="+mj-lt"/>
                <a:buAutoNum type="arabicPeriod"/>
              </a:pPr>
              <a:r>
                <a:rPr lang="nb-NO" sz="1100" dirty="0">
                  <a:solidFill>
                    <a:schemeClr val="tx1"/>
                  </a:solidFill>
                  <a:latin typeface="+mn-lt"/>
                </a:rPr>
                <a:t>Håndtere tekniske varsler som lavt batteri og andre tekniske feil.</a:t>
              </a:r>
            </a:p>
            <a:p>
              <a:pPr marL="177792" indent="-177792" algn="l">
                <a:spcBef>
                  <a:spcPts val="0"/>
                </a:spcBef>
                <a:buFont typeface="+mj-lt"/>
                <a:buAutoNum type="arabicPeriod"/>
              </a:pPr>
              <a:r>
                <a:rPr lang="nb-NO" sz="1100" dirty="0">
                  <a:solidFill>
                    <a:schemeClr val="tx1"/>
                  </a:solidFill>
                  <a:latin typeface="+mn-lt"/>
                </a:rPr>
                <a:t>Følge opp gevinster.</a:t>
              </a:r>
            </a:p>
          </p:txBody>
        </p:sp>
        <p:sp>
          <p:nvSpPr>
            <p:cNvPr id="79" name="Rectangle 78"/>
            <p:cNvSpPr/>
            <p:nvPr/>
          </p:nvSpPr>
          <p:spPr bwMode="auto">
            <a:xfrm>
              <a:off x="8064057"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Videreføre tjenesten selv om bruker havner på korttidsopphold på sykehjem.</a:t>
              </a:r>
            </a:p>
            <a:p>
              <a:pPr marL="177792" indent="-177792" algn="l">
                <a:spcBef>
                  <a:spcPts val="0"/>
                </a:spcBef>
                <a:buFont typeface="+mj-lt"/>
                <a:buAutoNum type="arabicPeriod"/>
              </a:pPr>
              <a:r>
                <a:rPr lang="nb-NO" sz="1100" dirty="0">
                  <a:solidFill>
                    <a:schemeClr val="tx1"/>
                  </a:solidFill>
                  <a:latin typeface="+mn-lt"/>
                </a:rPr>
                <a:t>Avslutte tjenesten hvis evaluering tilsier dette.</a:t>
              </a:r>
            </a:p>
          </p:txBody>
        </p:sp>
        <p:sp>
          <p:nvSpPr>
            <p:cNvPr id="80" name="Rectangle 79"/>
            <p:cNvSpPr/>
            <p:nvPr/>
          </p:nvSpPr>
          <p:spPr bwMode="auto">
            <a:xfrm>
              <a:off x="6472802"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Vurdere brukerens nytte av tjenesten.</a:t>
              </a:r>
            </a:p>
            <a:p>
              <a:pPr marL="177792" indent="-177792" algn="l">
                <a:spcBef>
                  <a:spcPts val="0"/>
                </a:spcBef>
                <a:buFont typeface="+mj-lt"/>
                <a:buAutoNum type="arabicPeriod"/>
              </a:pPr>
              <a:r>
                <a:rPr lang="nb-NO" sz="1100" dirty="0">
                  <a:solidFill>
                    <a:schemeClr val="tx1"/>
                  </a:solidFill>
                  <a:latin typeface="+mn-lt"/>
                </a:rPr>
                <a:t>Registrere nye målinger i gevinstplan.</a:t>
              </a:r>
            </a:p>
            <a:p>
              <a:pPr marL="177792" indent="-177792" algn="l">
                <a:spcBef>
                  <a:spcPts val="0"/>
                </a:spcBef>
                <a:buFont typeface="+mj-lt"/>
                <a:buAutoNum type="arabicPeriod"/>
              </a:pPr>
              <a:r>
                <a:rPr lang="nb-NO" sz="1100" dirty="0">
                  <a:solidFill>
                    <a:schemeClr val="tx1"/>
                  </a:solidFill>
                  <a:latin typeface="+mn-lt"/>
                </a:rPr>
                <a:t>Avgjøre om tilbudet skal videreføres eller avsluttes.</a:t>
              </a:r>
            </a:p>
          </p:txBody>
        </p:sp>
        <p:sp>
          <p:nvSpPr>
            <p:cNvPr id="31" name="AutoShape 9"/>
            <p:cNvSpPr>
              <a:spLocks noChangeArrowheads="1"/>
            </p:cNvSpPr>
            <p:nvPr/>
          </p:nvSpPr>
          <p:spPr bwMode="gray">
            <a:xfrm>
              <a:off x="133340" y="5992245"/>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buFontTx/>
                <a:buNone/>
              </a:pPr>
              <a:r>
                <a:rPr lang="nb-NO" dirty="0">
                  <a:solidFill>
                    <a:schemeClr val="bg1"/>
                  </a:solidFill>
                  <a:latin typeface="Arial Black" panose="020B0A04020102020204" pitchFamily="34" charset="0"/>
                </a:rPr>
                <a:t>OPPLÆRING AV ALLE ANSATTE</a:t>
              </a:r>
            </a:p>
          </p:txBody>
        </p:sp>
        <p:sp>
          <p:nvSpPr>
            <p:cNvPr id="46" name="Arrow: Right 45">
              <a:extLst>
                <a:ext uri="{FF2B5EF4-FFF2-40B4-BE49-F238E27FC236}">
                  <a16:creationId xmlns:a16="http://schemas.microsoft.com/office/drawing/2014/main" id="{08155C34-AD41-465F-AE1A-A9E34F0AE250}"/>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48" name="Picture 47">
              <a:extLst>
                <a:ext uri="{FF2B5EF4-FFF2-40B4-BE49-F238E27FC236}">
                  <a16:creationId xmlns:a16="http://schemas.microsoft.com/office/drawing/2014/main" id="{21196A6D-C299-475A-9A30-87FA3287A5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60B97C87-4339-4ECA-9499-1E65ABA846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B6A40BCE-8FFC-4025-A985-95D9B919AE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2A8BCDC0-307F-4AA2-8C33-5C1F9ECB00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E66189FD-AE95-4E6D-93E2-6D92F7C9518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10692D9F-ACE8-420C-8882-91E2E7269A14}"/>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744221AF-2DAD-4192-8437-04769B8540B8}"/>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942125B3-1C3B-4ECD-B585-7282A17D7A58}"/>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F471C9DF-89AE-49DC-ADBA-F4DCF7C8F480}"/>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3" name="Rectangle 62">
              <a:extLst>
                <a:ext uri="{FF2B5EF4-FFF2-40B4-BE49-F238E27FC236}">
                  <a16:creationId xmlns:a16="http://schemas.microsoft.com/office/drawing/2014/main" id="{BF71FCC7-3329-433E-B40A-39B035563157}"/>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4" name="Rectangle 63">
              <a:extLst>
                <a:ext uri="{FF2B5EF4-FFF2-40B4-BE49-F238E27FC236}">
                  <a16:creationId xmlns:a16="http://schemas.microsoft.com/office/drawing/2014/main" id="{01F4819B-F635-4FAD-A295-636928619BFF}"/>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20012A6F-90C9-4CA1-9663-F14B3A1DAB2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Tree>
    <p:extLst>
      <p:ext uri="{BB962C8B-B14F-4D97-AF65-F5344CB8AC3E}">
        <p14:creationId xmlns:p14="http://schemas.microsoft.com/office/powerpoint/2010/main" val="208860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8913DAF2-1FE9-451B-A243-BDCAC66C20E3}"/>
              </a:ext>
            </a:extLst>
          </p:cNvPr>
          <p:cNvGrpSpPr/>
          <p:nvPr/>
        </p:nvGrpSpPr>
        <p:grpSpPr>
          <a:xfrm>
            <a:off x="141197" y="866013"/>
            <a:ext cx="9623606" cy="5836711"/>
            <a:chOff x="133340" y="866013"/>
            <a:chExt cx="962360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1. Opprette eller overføre tiltaksplan ved brukerens ankomst til institusjonen</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Den som tar imot brukeren lager foreløpig tiltaksplan, eller sørger for at tidligere tiltaksplan blir overført på bakgrunn av vurderingen som foreligger. Denne oppdateres under hele oppholdet. </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2.Tilpasse innstillinger for digitalt tilsyn til bruker</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Teknikere eller personale tilpasser innstillingene til </a:t>
              </a:r>
              <a:r>
                <a:rPr lang="nb-NO" sz="1100" dirty="0">
                  <a:solidFill>
                    <a:srgbClr val="000000"/>
                  </a:solidFill>
                </a:rPr>
                <a:t>enheten etter brukerens behov</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3. Gjennomføre dypere tverrfaglig kartlegging for å komplementere foreløpige analyse og tiltaksplan, samt installere sensor og/eller enhet</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Gjennomføre dypere kartlegging av for eksempel brukerens helsetilstand, ernæring, bistands- og assistansebehov</a:t>
              </a:r>
              <a:r>
                <a:rPr lang="nb-NO" sz="1100" dirty="0">
                  <a:solidFill>
                    <a:srgbClr val="000000"/>
                  </a:solidFill>
                </a:rPr>
                <a:t>, og installere enhet.</a:t>
              </a: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denne prosessen realistisk i deres kommune?</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Har dere forberedt brukeren på installering og montering?</a:t>
              </a:r>
            </a:p>
            <a:p>
              <a:pPr marL="285750" indent="-285750" algn="l">
                <a:buClrTx/>
                <a:buFont typeface="Arial" panose="020B0604020202020204" pitchFamily="34" charset="0"/>
                <a:buChar char="•"/>
                <a:defRPr/>
              </a:pPr>
              <a:r>
                <a:rPr lang="nb-NO" sz="1100" dirty="0">
                  <a:solidFill>
                    <a:srgbClr val="000000"/>
                  </a:solidFill>
                </a:rPr>
                <a:t>Er det avklart hvem som skal konfigurere enheten og kvalitetssikre at innstillinger og funksjonene dekker brukerens behov?</a:t>
              </a: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Hvem installerer på rommet til bruker?</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Hvilket kommunikasjonsmiddel mellom linjen, installatør, og den som gjennomfører kartleggingsbesøket har dere i dag? Må dette endres?</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ct val="50000"/>
                </a:spcBef>
                <a:spcAft>
                  <a:spcPct val="0"/>
                </a:spcAft>
                <a:buClr>
                  <a:srgbClr val="FFFFFF"/>
                </a:buClr>
                <a:buSzTx/>
                <a:buFontTx/>
                <a:buChar char="-"/>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NOEN VIKTIGE SPØRSMÅL Å TA STILLING TIL </a:t>
              </a:r>
            </a:p>
          </p:txBody>
        </p:sp>
        <p:sp>
          <p:nvSpPr>
            <p:cNvPr id="33" name="TextBox 32"/>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Prosedyre for aktivering av sengealarm</a:t>
              </a:r>
            </a:p>
            <a:p>
              <a:pPr marL="285750" indent="-285750" algn="l">
                <a:buClr>
                  <a:srgbClr val="293947"/>
                </a:buClr>
                <a:buFont typeface="Arial" panose="020B0604020202020204" pitchFamily="34" charset="0"/>
                <a:buChar char="•"/>
                <a:defRPr/>
              </a:pPr>
              <a:r>
                <a:rPr lang="nb-NO" sz="1100" dirty="0">
                  <a:solidFill>
                    <a:schemeClr val="tx1"/>
                  </a:solidFill>
                  <a:latin typeface="Arial"/>
                  <a:cs typeface="Arial"/>
                </a:rPr>
                <a:t>Sjekkliste for installering av digitalt tilsyn</a:t>
              </a:r>
            </a:p>
            <a:p>
              <a:pPr marL="285750" indent="-285750" algn="l">
                <a:buClr>
                  <a:srgbClr val="293947"/>
                </a:buClr>
                <a:buFont typeface="Arial" panose="020B0604020202020204" pitchFamily="34" charset="0"/>
                <a:buChar char="•"/>
                <a:defRPr/>
              </a:pPr>
              <a:r>
                <a:rPr lang="nb-NO" sz="1100" dirty="0">
                  <a:solidFill>
                    <a:schemeClr val="tx1"/>
                  </a:solidFill>
                  <a:latin typeface="Arial"/>
                  <a:cs typeface="Arial"/>
                </a:rPr>
                <a:t>Rutinebeskrivelse for konfigurering av digitalt tilsyn</a:t>
              </a:r>
            </a:p>
            <a:p>
              <a:pPr algn="l">
                <a:buClr>
                  <a:srgbClr val="293947"/>
                </a:buClr>
                <a:defRPr/>
              </a:pPr>
              <a:endParaRPr lang="nb-NO" sz="1100" dirty="0">
                <a:solidFill>
                  <a:schemeClr val="tx1"/>
                </a:solidFill>
                <a:latin typeface="Arial"/>
                <a:cs typeface="Arial"/>
              </a:endParaRP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TextBox 33"/>
            <p:cNvSpPr txBox="1"/>
            <p:nvPr/>
          </p:nvSpPr>
          <p:spPr>
            <a:xfrm>
              <a:off x="164543" y="5641289"/>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LENKER OG FORSLAG TIL VERKTØY</a:t>
              </a:r>
            </a:p>
          </p:txBody>
        </p:sp>
        <p:sp>
          <p:nvSpPr>
            <p:cNvPr id="35" name="TextBox 34"/>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lvl="0" indent="-171450" algn="l">
                <a:spcBef>
                  <a:spcPts val="600"/>
                </a:spcBef>
                <a:buClr>
                  <a:srgbClr val="293947"/>
                </a:buClr>
                <a:buFont typeface="Arial" panose="020B0604020202020204" pitchFamily="34" charset="0"/>
                <a:buChar char="•"/>
                <a:defRPr/>
              </a:pPr>
              <a:r>
                <a:rPr lang="nb-NO" sz="1100" dirty="0">
                  <a:solidFill>
                    <a:srgbClr val="000000"/>
                  </a:solidFill>
                  <a:latin typeface="Arial"/>
                </a:rPr>
                <a:t>Installasjonsveiledning for digital tilsyn fra leverandør</a:t>
              </a:r>
            </a:p>
            <a:p>
              <a:pPr marL="171450" lvl="0" indent="-171450" algn="l">
                <a:spcBef>
                  <a:spcPts val="600"/>
                </a:spcBef>
                <a:buClr>
                  <a:srgbClr val="293947"/>
                </a:buClr>
                <a:buFont typeface="Arial" panose="020B0604020202020204" pitchFamily="34" charset="0"/>
                <a:buChar char="•"/>
                <a:defRPr/>
              </a:pPr>
              <a:r>
                <a:rPr lang="nb-NO" sz="1100" dirty="0">
                  <a:solidFill>
                    <a:srgbClr val="000000"/>
                  </a:solidFill>
                  <a:latin typeface="Arial"/>
                </a:rPr>
                <a:t>Programmeringsmanual for digitalt tilsyn fra leverandør</a:t>
              </a:r>
            </a:p>
            <a:p>
              <a:pPr marL="171450" lvl="0" indent="-171450" algn="l">
                <a:spcBef>
                  <a:spcPts val="600"/>
                </a:spcBef>
                <a:buClr>
                  <a:srgbClr val="293947"/>
                </a:buClr>
                <a:buFont typeface="Arial" panose="020B0604020202020204" pitchFamily="34" charset="0"/>
                <a:buChar char="•"/>
                <a:defRPr/>
              </a:pPr>
              <a:r>
                <a:rPr lang="nb-NO" sz="1100" dirty="0">
                  <a:solidFill>
                    <a:srgbClr val="000000"/>
                  </a:solidFill>
                  <a:latin typeface="Arial"/>
                </a:rPr>
                <a:t>Brukerveiledning for digitalt tilsyn fra leverandør</a:t>
              </a: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Arrow: Right 35">
              <a:extLst>
                <a:ext uri="{FF2B5EF4-FFF2-40B4-BE49-F238E27FC236}">
                  <a16:creationId xmlns:a16="http://schemas.microsoft.com/office/drawing/2014/main" id="{11B7D277-A843-420E-B39A-AF7297AD8FF5}"/>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7" name="Picture 36">
              <a:extLst>
                <a:ext uri="{FF2B5EF4-FFF2-40B4-BE49-F238E27FC236}">
                  <a16:creationId xmlns:a16="http://schemas.microsoft.com/office/drawing/2014/main" id="{05301C6F-BCA2-4C3C-9B5A-DB1F3041F0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8" name="Picture 37" descr="A close up of a logo&#10;&#10;Description automatically generated">
              <a:extLst>
                <a:ext uri="{FF2B5EF4-FFF2-40B4-BE49-F238E27FC236}">
                  <a16:creationId xmlns:a16="http://schemas.microsoft.com/office/drawing/2014/main" id="{6E7BCB38-6DF8-47C6-80DB-CF5C3DE044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9" name="Picture 38" descr="A close up of a logo&#10;&#10;Description automatically generated">
              <a:extLst>
                <a:ext uri="{FF2B5EF4-FFF2-40B4-BE49-F238E27FC236}">
                  <a16:creationId xmlns:a16="http://schemas.microsoft.com/office/drawing/2014/main" id="{C0E790B3-10F7-422C-9F2B-22D697ADF9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40" name="Picture 14" descr="Online education premium icon">
              <a:extLst>
                <a:ext uri="{FF2B5EF4-FFF2-40B4-BE49-F238E27FC236}">
                  <a16:creationId xmlns:a16="http://schemas.microsoft.com/office/drawing/2014/main" id="{2D8F2176-C4F5-43D1-9BCD-60347E48C1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descr="Recycle premium icon">
              <a:extLst>
                <a:ext uri="{FF2B5EF4-FFF2-40B4-BE49-F238E27FC236}">
                  <a16:creationId xmlns:a16="http://schemas.microsoft.com/office/drawing/2014/main" id="{DA2814CB-4F9F-4D29-8396-041426D993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2B9221E6-3DC9-4844-ABDE-C0EECB7499B3}"/>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3" name="Rectangle 42">
              <a:extLst>
                <a:ext uri="{FF2B5EF4-FFF2-40B4-BE49-F238E27FC236}">
                  <a16:creationId xmlns:a16="http://schemas.microsoft.com/office/drawing/2014/main" id="{13AAE6F9-973C-4C62-91F9-DAA2F4A5F3C5}"/>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4" name="Rectangle 43">
              <a:extLst>
                <a:ext uri="{FF2B5EF4-FFF2-40B4-BE49-F238E27FC236}">
                  <a16:creationId xmlns:a16="http://schemas.microsoft.com/office/drawing/2014/main" id="{F9DD2F5F-D532-43DF-8016-F218440B7E14}"/>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5" name="Rectangle 44">
              <a:extLst>
                <a:ext uri="{FF2B5EF4-FFF2-40B4-BE49-F238E27FC236}">
                  <a16:creationId xmlns:a16="http://schemas.microsoft.com/office/drawing/2014/main" id="{38772F54-8E23-4DEB-AF3E-16F17B194128}"/>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6" name="Rectangle 45">
              <a:extLst>
                <a:ext uri="{FF2B5EF4-FFF2-40B4-BE49-F238E27FC236}">
                  <a16:creationId xmlns:a16="http://schemas.microsoft.com/office/drawing/2014/main" id="{E9C06A4E-5253-41CC-860C-5FA05B2005A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7" name="Rectangle 46">
              <a:extLst>
                <a:ext uri="{FF2B5EF4-FFF2-40B4-BE49-F238E27FC236}">
                  <a16:creationId xmlns:a16="http://schemas.microsoft.com/office/drawing/2014/main" id="{E8820AAA-B873-4E0B-BD95-88A90FA5FD4E}"/>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8" name="Rectangle 47">
              <a:extLst>
                <a:ext uri="{FF2B5EF4-FFF2-40B4-BE49-F238E27FC236}">
                  <a16:creationId xmlns:a16="http://schemas.microsoft.com/office/drawing/2014/main" id="{05EB167D-0AD4-4332-9933-E1795E4320B0}"/>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51" name="Rectangle 50">
              <a:extLst>
                <a:ext uri="{FF2B5EF4-FFF2-40B4-BE49-F238E27FC236}">
                  <a16:creationId xmlns:a16="http://schemas.microsoft.com/office/drawing/2014/main" id="{BBEC4005-42EF-400C-8252-EDDEF6DF80C6}"/>
                </a:ext>
              </a:extLst>
            </p:cNvPr>
            <p:cNvSpPr/>
            <p:nvPr/>
          </p:nvSpPr>
          <p:spPr>
            <a:xfrm>
              <a:off x="149054" y="872458"/>
              <a:ext cx="1566633"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04899FE-29EB-4D0A-A9FF-CC1E5F6713A3}"/>
                </a:ext>
              </a:extLst>
            </p:cNvPr>
            <p:cNvSpPr/>
            <p:nvPr/>
          </p:nvSpPr>
          <p:spPr>
            <a:xfrm>
              <a:off x="3222723" y="872458"/>
              <a:ext cx="6534223"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F3D86729-A986-4A6B-AD2A-F0F7D92F9F63}"/>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INSTITUSJON: TILPASNING OG INSTALLASJON</a:t>
            </a:r>
          </a:p>
        </p:txBody>
      </p:sp>
    </p:spTree>
    <p:extLst>
      <p:ext uri="{BB962C8B-B14F-4D97-AF65-F5344CB8AC3E}">
        <p14:creationId xmlns:p14="http://schemas.microsoft.com/office/powerpoint/2010/main" val="157473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85B35C31-64FB-4B5C-BF0B-F01D2BF39729}"/>
              </a:ext>
            </a:extLst>
          </p:cNvPr>
          <p:cNvGrpSpPr/>
          <p:nvPr/>
        </p:nvGrpSpPr>
        <p:grpSpPr>
          <a:xfrm>
            <a:off x="148905" y="866013"/>
            <a:ext cx="9608191" cy="5836711"/>
            <a:chOff x="133340" y="866013"/>
            <a:chExt cx="9608191" cy="5836711"/>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1. Informere og gjennomføre opplæring med bruker</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Informer bruker om hva digitalt tilsyn er, slik at bruker blir trygg på hva teknologien brukes til. Informer også pårørende. </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2. Testperiode </a:t>
              </a:r>
              <a:r>
                <a:rPr lang="nb-NO" sz="1100" b="1" dirty="0">
                  <a:solidFill>
                    <a:srgbClr val="000000"/>
                  </a:solidFill>
                </a:rPr>
                <a:t>på</a:t>
              </a:r>
              <a:r>
                <a:rPr kumimoji="0" lang="nb-NO" sz="1100" b="1" i="0" u="none" strike="noStrike" kern="1200" cap="none" spc="0" normalizeH="0" baseline="0" noProof="0" dirty="0">
                  <a:ln>
                    <a:noFill/>
                  </a:ln>
                  <a:solidFill>
                    <a:srgbClr val="000000"/>
                  </a:solidFill>
                  <a:effectLst/>
                  <a:uLnTx/>
                  <a:uFillTx/>
                  <a:latin typeface="Arial" charset="0"/>
                  <a:ea typeface="+mn-ea"/>
                  <a:cs typeface="+mn-cs"/>
                </a:rPr>
                <a:t> to uker hvor ansatte følger opp tett</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Bruker tester teknologien i en periode </a:t>
              </a:r>
              <a:r>
                <a:rPr lang="nb-NO" sz="1100" dirty="0">
                  <a:solidFill>
                    <a:srgbClr val="000000"/>
                  </a:solidFill>
                </a:rPr>
                <a:t>på</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 to uker der ansatte følger opp tett. Ansatte dokumenterer i fagsystem om teknologien og de definerte instillingene på enheten gir ønskede effekter.</a:t>
              </a:r>
              <a:br>
                <a:rPr kumimoji="0" lang="nb-NO" sz="1100" b="0" i="0" u="none" strike="noStrike" kern="1200" cap="none" spc="0" normalizeH="0" baseline="0" noProof="0" dirty="0">
                  <a:ln>
                    <a:noFill/>
                  </a:ln>
                  <a:solidFill>
                    <a:srgbClr val="FF0000"/>
                  </a:solidFill>
                  <a:effectLst/>
                  <a:uLnTx/>
                  <a:uFillTx/>
                  <a:latin typeface="Arial" charset="0"/>
                  <a:ea typeface="+mn-ea"/>
                  <a:cs typeface="+mn-cs"/>
                </a:rPr>
              </a:b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1" i="0" u="none" strike="noStrike" kern="1200" cap="none" spc="0" normalizeH="0" baseline="0" noProof="0" dirty="0">
                  <a:ln>
                    <a:noFill/>
                  </a:ln>
                  <a:solidFill>
                    <a:srgbClr val="000000"/>
                  </a:solidFill>
                  <a:effectLst/>
                  <a:uLnTx/>
                  <a:uFillTx/>
                  <a:latin typeface="Arial" charset="0"/>
                  <a:ea typeface="+mn-ea"/>
                  <a:cs typeface="+mn-cs"/>
                </a:rPr>
                <a:t>3. Evaluere hvordan bruker håndterer digitalt tilsyn og om innstillinger bør endres</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Evaluering skjer etter testperioden, og ved hjelp av dokumentasjonen fra testperioden. Tiltaksplan oppdateres etter evaluering.  </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1" i="0" u="none" strike="noStrike" kern="1200" cap="none" spc="0" normalizeH="0" baseline="0" noProof="0" dirty="0">
                  <a:ln>
                    <a:noFill/>
                  </a:ln>
                  <a:solidFill>
                    <a:srgbClr val="000000"/>
                  </a:solidFill>
                  <a:effectLst/>
                  <a:uLnTx/>
                  <a:uFillTx/>
                  <a:latin typeface="Arial" charset="0"/>
                  <a:ea typeface="+mn-ea"/>
                  <a:cs typeface="+mn-cs"/>
                </a:rPr>
                <a:t>4. Dokumentere endringer i fagsystem</a:t>
              </a: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Ansatte</a:t>
              </a:r>
              <a:r>
                <a:rPr kumimoji="0" lang="nb-NO" sz="1100" b="1" i="0" u="none" strike="noStrike" kern="1200" cap="none" spc="0" normalizeH="0" baseline="0" noProof="0" dirty="0">
                  <a:ln>
                    <a:noFill/>
                  </a:ln>
                  <a:solidFill>
                    <a:srgbClr val="000000"/>
                  </a:solidFill>
                  <a:effectLst/>
                  <a:uLnTx/>
                  <a:uFillTx/>
                  <a:latin typeface="Arial" charset="0"/>
                  <a:ea typeface="+mn-ea"/>
                  <a:cs typeface="+mn-cs"/>
                </a:rPr>
                <a:t> </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dokumenterer endringer i fagsystem og gevinstansvarlig oppdaterer gevinstplan.</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TextBox 23"/>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evaluering og rapportering i testperioden</a:t>
              </a:r>
            </a:p>
            <a:p>
              <a:pPr marL="285750" indent="-285750" algn="l">
                <a:buFont typeface="Arial" panose="020B0604020202020204" pitchFamily="34" charset="0"/>
                <a:buChar char="•"/>
              </a:pPr>
              <a:r>
                <a:rPr lang="nb-NO" sz="1100" dirty="0">
                  <a:solidFill>
                    <a:schemeClr val="tx1"/>
                  </a:solidFill>
                </a:rPr>
                <a:t>Opplæringsmanual for digitalt tilsyn</a:t>
              </a: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strike="noStrike" kern="1200" cap="none" spc="0" normalizeH="0" baseline="0" noProof="0" dirty="0">
                  <a:ln>
                    <a:noFill/>
                  </a:ln>
                  <a:solidFill>
                    <a:schemeClr val="tx1"/>
                  </a:solidFill>
                  <a:effectLst/>
                  <a:uLnTx/>
                  <a:uFillTx/>
                </a:rPr>
                <a:t>Informasjonsskriv til bruker og pårørende</a:t>
              </a: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dette den beste måten å gjøre det på i deres kommune?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Kan informasjonssamtale med bruker og eventuelt pårørende gjøres i en innkomstsamtale? Hvem skal ha ansvar for å gjennomføre denne?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Hvem bør gjennomføre opplæring med bruker?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Hvordan skal opplæring av ansatte gjennomføres?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Hvordan gis opplæring til superbrukere? Til nye vikarer?</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Hvem er det som skal ha tilgang til å gjennomføre digitale tilsyn?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Hvordan skal brukerens testperiode evalueres og dokumenteres?</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LENKER OG FORSLAG TIL VERKTØY</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NOEN VIKTIGE SPØRSMÅL Å TA STILLING TIL </a:t>
              </a:r>
            </a:p>
          </p:txBody>
        </p:sp>
        <p:sp>
          <p:nvSpPr>
            <p:cNvPr id="36" name="Arrow: Right 35">
              <a:extLst>
                <a:ext uri="{FF2B5EF4-FFF2-40B4-BE49-F238E27FC236}">
                  <a16:creationId xmlns:a16="http://schemas.microsoft.com/office/drawing/2014/main" id="{21B75C4E-6C7C-4F8B-9B9F-CB9F8F74AA31}"/>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3" name="Picture 52">
              <a:extLst>
                <a:ext uri="{FF2B5EF4-FFF2-40B4-BE49-F238E27FC236}">
                  <a16:creationId xmlns:a16="http://schemas.microsoft.com/office/drawing/2014/main" id="{A6BABFC5-D368-4A28-9317-29F26A017A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A4C5ED14-2E42-48B8-A54C-637FD1F0A1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04C31DD5-D3B5-4E07-9263-8B3DFF6E3B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8AEBEA81-0CC5-4C07-8662-47AB7E1862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5F157E82-8F07-4C37-87FD-7EE2A15B9C3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5503C21A-312E-4339-B76D-EBC5F95A6C6F}"/>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D8A18F57-5F8F-42F6-8CE6-CA87C61CC282}"/>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D5D414E9-556B-42BE-B74E-AA06C6483024}"/>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8245E7E5-1DD9-4F4A-87D3-484F5C6D0095}"/>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2" name="Rectangle 61">
              <a:extLst>
                <a:ext uri="{FF2B5EF4-FFF2-40B4-BE49-F238E27FC236}">
                  <a16:creationId xmlns:a16="http://schemas.microsoft.com/office/drawing/2014/main" id="{8CCEAAD2-88B6-4255-8524-A9F0738E3FC2}"/>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3" name="Rectangle 62">
              <a:extLst>
                <a:ext uri="{FF2B5EF4-FFF2-40B4-BE49-F238E27FC236}">
                  <a16:creationId xmlns:a16="http://schemas.microsoft.com/office/drawing/2014/main" id="{A7E646C2-832F-448B-AB2B-A95EB75BCBF0}"/>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4" name="Rectangle 63">
              <a:extLst>
                <a:ext uri="{FF2B5EF4-FFF2-40B4-BE49-F238E27FC236}">
                  <a16:creationId xmlns:a16="http://schemas.microsoft.com/office/drawing/2014/main" id="{9A0D2079-6BD7-4E7B-ADB3-6DA7FAC09E74}"/>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6" name="Rectangle 65">
              <a:extLst>
                <a:ext uri="{FF2B5EF4-FFF2-40B4-BE49-F238E27FC236}">
                  <a16:creationId xmlns:a16="http://schemas.microsoft.com/office/drawing/2014/main" id="{4F922ED5-7F6A-4950-8F2D-173B7D56E621}"/>
                </a:ext>
              </a:extLst>
            </p:cNvPr>
            <p:cNvSpPr/>
            <p:nvPr/>
          </p:nvSpPr>
          <p:spPr>
            <a:xfrm>
              <a:off x="4765745" y="872458"/>
              <a:ext cx="4975786"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40B8033-2B01-49DE-BA63-5E61602A1C0A}"/>
                </a:ext>
              </a:extLst>
            </p:cNvPr>
            <p:cNvSpPr/>
            <p:nvPr/>
          </p:nvSpPr>
          <p:spPr>
            <a:xfrm>
              <a:off x="149054" y="872458"/>
              <a:ext cx="318749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5">
            <a:extLst>
              <a:ext uri="{FF2B5EF4-FFF2-40B4-BE49-F238E27FC236}">
                <a16:creationId xmlns:a16="http://schemas.microsoft.com/office/drawing/2014/main" id="{A414FDAD-521E-49FA-8C54-EA054BB53E6A}"/>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INSTITUSJON: OPPLÆRING</a:t>
            </a:r>
          </a:p>
        </p:txBody>
      </p:sp>
    </p:spTree>
    <p:extLst>
      <p:ext uri="{BB962C8B-B14F-4D97-AF65-F5344CB8AC3E}">
        <p14:creationId xmlns:p14="http://schemas.microsoft.com/office/powerpoint/2010/main" val="172714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2671D10D-7A7B-4D8B-9BFF-B503F5C6A155}"/>
              </a:ext>
            </a:extLst>
          </p:cNvPr>
          <p:cNvGrpSpPr/>
          <p:nvPr/>
        </p:nvGrpSpPr>
        <p:grpSpPr>
          <a:xfrm>
            <a:off x="151250" y="866013"/>
            <a:ext cx="9603500" cy="5836711"/>
            <a:chOff x="133340" y="866013"/>
            <a:chExt cx="9603500"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marL="228600" indent="-228600" algn="l">
                <a:spcBef>
                  <a:spcPts val="0"/>
                </a:spcBef>
                <a:buAutoNum type="arabicPeriod"/>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Respondere på alarmer og hjelpe brukere etter behov</a:t>
              </a:r>
            </a:p>
            <a:p>
              <a:pPr algn="l">
                <a:spcBef>
                  <a:spcPts val="0"/>
                </a:spcBef>
              </a:pPr>
              <a:r>
                <a:rPr lang="nb-NO" sz="1100" dirty="0">
                  <a:solidFill>
                    <a:schemeClr val="tx1"/>
                  </a:solidFill>
                </a:rPr>
                <a:t>Ansvarlig tjeneste håndterer alarmer etter prosedyre.</a:t>
              </a: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a:p>
              <a:pPr algn="l">
                <a:spcBef>
                  <a:spcPts val="0"/>
                </a:spcBef>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 </a:t>
              </a: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lang="nb-NO" sz="1100" b="1" dirty="0">
                  <a:solidFill>
                    <a:schemeClr val="tx1"/>
                  </a:solidFill>
                </a:rPr>
                <a:t>2. Dokumentere hendelser og avvik i fagsystem</a:t>
              </a:r>
              <a:br>
                <a:rPr lang="nb-NO" sz="1100" dirty="0">
                  <a:solidFill>
                    <a:schemeClr val="tx1"/>
                  </a:solidFill>
                </a:rPr>
              </a:br>
              <a:r>
                <a:rPr lang="nb-NO" sz="1100" dirty="0">
                  <a:solidFill>
                    <a:schemeClr val="tx1"/>
                  </a:solidFill>
                </a:rPr>
                <a:t>Ansvarlig tjeneste dokumenterer endringer, hendelser og eventuelle avvik i fagsystem.</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1" i="0" u="none" strike="noStrike" kern="1200" cap="none" spc="0" normalizeH="0" baseline="0" noProof="0" dirty="0">
                  <a:ln>
                    <a:noFill/>
                  </a:ln>
                  <a:solidFill>
                    <a:srgbClr val="000000"/>
                  </a:solidFill>
                  <a:effectLst/>
                  <a:uLnTx/>
                  <a:uFillTx/>
                  <a:latin typeface="Arial" charset="0"/>
                  <a:ea typeface="+mn-ea"/>
                  <a:cs typeface="+mn-cs"/>
                </a:rPr>
                <a:t>3. Håndtere tekniske varsler som feilmeldinger og andre tekniske feil</a:t>
              </a: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lang="nb-NO" sz="1100" dirty="0">
                  <a:solidFill>
                    <a:srgbClr val="000000"/>
                  </a:solidFill>
                </a:rPr>
                <a:t>Ansatte</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 feilsøker ved tekniske feil. Superbrukere har et spesielt ansvar og bistår annet personale ved eventuelle tekniske feil. Hvis superbruker ikke kan håndtere feilen, blir teknisk personell kontaktet. </a:t>
              </a:r>
              <a:r>
                <a:rPr lang="nb-NO" sz="1100" dirty="0">
                  <a:solidFill>
                    <a:srgbClr val="000000"/>
                  </a:solidFill>
                </a:rPr>
                <a:t>Håndtert varsel og teknisk feil kvitteres ut når saken er løst.</a:t>
              </a: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lvl="0" algn="l">
                <a:spcBef>
                  <a:spcPts val="0"/>
                </a:spcBef>
                <a:buClr>
                  <a:srgbClr val="293947"/>
                </a:buClr>
                <a:defRPr/>
              </a:pP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lang="nb-NO" sz="1100" b="1" dirty="0">
                  <a:solidFill>
                    <a:schemeClr val="tx1"/>
                  </a:solidFill>
                </a:rPr>
                <a:t>4. Følge opp gevinster</a:t>
              </a:r>
              <a:br>
                <a:rPr lang="nb-NO" sz="1100" dirty="0">
                  <a:solidFill>
                    <a:schemeClr val="tx1"/>
                  </a:solidFill>
                </a:rPr>
              </a:br>
              <a:r>
                <a:rPr lang="nb-NO" sz="1100" dirty="0">
                  <a:solidFill>
                    <a:schemeClr val="tx1"/>
                  </a:solidFill>
                </a:rPr>
                <a:t>Gevinstansvarlig følger opp gevinster som beskrevet i gevinstplan, og registrerer målinger.</a:t>
              </a: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lang="nb-NO" sz="1100" dirty="0">
                  <a:solidFill>
                    <a:srgbClr val="000000"/>
                  </a:solidFill>
                </a:rPr>
                <a:t>Rutiner for </a:t>
              </a:r>
              <a:r>
                <a:rPr lang="nb-NO" sz="1100" dirty="0" err="1">
                  <a:solidFill>
                    <a:srgbClr val="000000"/>
                  </a:solidFill>
                </a:rPr>
                <a:t>lading</a:t>
              </a:r>
              <a:r>
                <a:rPr lang="nb-NO" sz="1100" dirty="0">
                  <a:solidFill>
                    <a:srgbClr val="000000"/>
                  </a:solidFill>
                </a:rPr>
                <a:t> av utstyr</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 </a:t>
              </a:r>
            </a:p>
            <a:p>
              <a:pPr marL="285750" indent="-285750" algn="l">
                <a:buFont typeface="Arial" panose="020B0604020202020204" pitchFamily="34" charset="0"/>
                <a:buChar char="•"/>
              </a:pPr>
              <a:r>
                <a:rPr lang="nb-NO" sz="1100" u="sng" dirty="0">
                  <a:solidFill>
                    <a:schemeClr val="tx1"/>
                  </a:solidFill>
                </a:rPr>
                <a:t>Rutine for håndtering av varsler og gjennomføre tilsyn fra Ulstein kommune</a:t>
              </a: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endParaRPr lang="nb-NO" sz="1100" dirty="0">
                <a:solidFill>
                  <a:srgbClr val="000000"/>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dette den beste måten å gjøre det på i deres kommune?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Hvor går alarmene fra teknologien?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 laget en tydelig ansvarsfordeling </a:t>
              </a:r>
              <a:r>
                <a:rPr kumimoji="0" lang="nb-NO" sz="1100" b="0" i="0" u="none" strike="noStrike" kern="1200" cap="none" spc="0" normalizeH="0" baseline="0" noProof="0" dirty="0" err="1">
                  <a:ln>
                    <a:noFill/>
                  </a:ln>
                  <a:solidFill>
                    <a:srgbClr val="000000"/>
                  </a:solidFill>
                  <a:effectLst/>
                  <a:uLnTx/>
                  <a:uFillTx/>
                  <a:latin typeface="Arial" charset="0"/>
                  <a:ea typeface="+mn-ea"/>
                  <a:cs typeface="+mn-cs"/>
                </a:rPr>
                <a:t>ifht</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 hvilke varsler og feil som håndteres av hvem?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Hvor og hvordan skal tekniske varsler dokumenteres?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 laget rutiner for kvittering av varsler? Hvordan skal dere følge opp hvis dette ikke blir gjort?</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Hvem har ansvar for å følge opp gevinster i daglig drift?</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NOEN VIKTIGE SPØRSMÅL Å TA STILLING TIL </a:t>
              </a:r>
            </a:p>
          </p:txBody>
        </p:sp>
        <p:sp>
          <p:nvSpPr>
            <p:cNvPr id="33" name="Arrow: Right 32">
              <a:extLst>
                <a:ext uri="{FF2B5EF4-FFF2-40B4-BE49-F238E27FC236}">
                  <a16:creationId xmlns:a16="http://schemas.microsoft.com/office/drawing/2014/main" id="{81CF2E05-4A05-4C76-BE13-E52286E79C05}"/>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4F517A32-2F76-4FFA-A507-B833F93380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82874E57-14EE-42FA-B1E7-73D9697A3D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9341D2A0-50B7-4A54-B26A-A1736D2DB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0FCD016B-B139-4203-B88D-9BF2849C2E4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310DCC03-4527-49B5-A045-F26654AD7E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F2AA18E5-A26A-44FF-9C50-9C57FA2BD773}"/>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0" name="Rectangle 39">
              <a:extLst>
                <a:ext uri="{FF2B5EF4-FFF2-40B4-BE49-F238E27FC236}">
                  <a16:creationId xmlns:a16="http://schemas.microsoft.com/office/drawing/2014/main" id="{A13550BE-5EFD-4672-A9F4-CCDC0907D369}"/>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B90A7348-F578-453E-98F3-BA5956F1D59C}"/>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CAC759D2-EDB9-4C6B-953F-88D28108B389}"/>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FD00EF83-75C6-490F-AF75-74A8B319622F}"/>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6648FD59-8E32-46B6-A568-2FA70D61F350}"/>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A4AF20DF-4ADD-49C7-87F2-177EF876650F}"/>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E8CD4C0E-72D4-4380-A10E-1E96ED15E198}"/>
                </a:ext>
              </a:extLst>
            </p:cNvPr>
            <p:cNvSpPr/>
            <p:nvPr/>
          </p:nvSpPr>
          <p:spPr>
            <a:xfrm>
              <a:off x="6331805" y="872458"/>
              <a:ext cx="340503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22F94D-1F00-45AC-8B80-E448133EAF1B}"/>
                </a:ext>
              </a:extLst>
            </p:cNvPr>
            <p:cNvSpPr txBox="1"/>
            <p:nvPr/>
          </p:nvSpPr>
          <p:spPr>
            <a:xfrm>
              <a:off x="5263910" y="5856051"/>
              <a:ext cx="4385570"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600"/>
                </a:spcBef>
                <a:buClr>
                  <a:srgbClr val="293947"/>
                </a:buClr>
                <a:buFont typeface="Arial" panose="020B0604020202020204" pitchFamily="34" charset="0"/>
                <a:buChar char="•"/>
                <a:defRPr/>
              </a:pPr>
              <a:r>
                <a:rPr lang="nb-NO" sz="1100" dirty="0">
                  <a:solidFill>
                    <a:srgbClr val="000000"/>
                  </a:solidFill>
                </a:rPr>
                <a:t>Mal for gevinstoppfølging (</a:t>
              </a:r>
              <a:r>
                <a:rPr lang="nb-NO" sz="1100" u="sng" dirty="0">
                  <a:hlinkClick r:id="rId12"/>
                </a:rPr>
                <a:t>www.ks.no/veikart</a:t>
              </a:r>
              <a:r>
                <a:rPr lang="nb-NO" sz="1100" dirty="0">
                  <a:solidFill>
                    <a:srgbClr val="000000"/>
                  </a:solidFill>
                </a:rPr>
                <a:t>)</a:t>
              </a:r>
            </a:p>
            <a:p>
              <a:pPr marL="0" marR="0" lvl="0" indent="0" algn="l" defTabSz="914400" rtl="0" eaLnBrk="0" fontAlgn="base" latinLnBrk="0" hangingPunct="0">
                <a:lnSpc>
                  <a:spcPct val="100000"/>
                </a:lnSpc>
                <a:spcBef>
                  <a:spcPts val="60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3AE73292-DA6C-4E16-AD55-1ACEF1AF5793}"/>
                </a:ext>
              </a:extLst>
            </p:cNvPr>
            <p:cNvSpPr/>
            <p:nvPr/>
          </p:nvSpPr>
          <p:spPr>
            <a:xfrm>
              <a:off x="149053" y="872458"/>
              <a:ext cx="480394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48E6D166-05ED-4208-AA97-6229F4AA3D0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INSTITUSJON: DAGLIG DRIFT</a:t>
            </a:r>
          </a:p>
        </p:txBody>
      </p:sp>
    </p:spTree>
    <p:extLst>
      <p:ext uri="{BB962C8B-B14F-4D97-AF65-F5344CB8AC3E}">
        <p14:creationId xmlns:p14="http://schemas.microsoft.com/office/powerpoint/2010/main" val="426668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09A3B909-BC57-4770-BA5F-1ADF30BB33AF}"/>
              </a:ext>
            </a:extLst>
          </p:cNvPr>
          <p:cNvGrpSpPr/>
          <p:nvPr/>
        </p:nvGrpSpPr>
        <p:grpSpPr>
          <a:xfrm>
            <a:off x="143732" y="866013"/>
            <a:ext cx="9618536" cy="5836711"/>
            <a:chOff x="133340" y="866013"/>
            <a:chExt cx="961853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1. Vurdere hvilke effekter digitalt tilsyn har for bruker, pårørende og ansatte</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Måle bruker-, ansatt- og pårørendetilfredshet ved faste intervaller ved hjelp av evalueringsskjema. </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1" i="0" u="none" strike="noStrike" kern="1200" cap="none" spc="0" normalizeH="0" baseline="0" noProof="0" dirty="0">
                  <a:ln>
                    <a:noFill/>
                  </a:ln>
                  <a:solidFill>
                    <a:srgbClr val="000000"/>
                  </a:solidFill>
                  <a:effectLst/>
                  <a:uLnTx/>
                  <a:uFillTx/>
                  <a:latin typeface="Arial" charset="0"/>
                  <a:ea typeface="+mn-ea"/>
                  <a:cs typeface="+mn-cs"/>
                </a:rPr>
                <a:t>2. Evaluere om innstillinger bør endres</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Ansatte vurderer om digitalt tilsyn fungerer optimalt eller om tjenesten kan forbedres ved endring i innstillingene. Ved endring justeres tiltaksplan. </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algn="l">
                <a:spcBef>
                  <a:spcPts val="0"/>
                </a:spcBef>
              </a:pPr>
              <a:r>
                <a:rPr lang="nb-NO" sz="1100" b="1" dirty="0">
                  <a:solidFill>
                    <a:schemeClr val="tx1"/>
                  </a:solidFill>
                </a:rPr>
                <a:t>3. Registrere nye målinger i gevinstplan</a:t>
              </a:r>
              <a:br>
                <a:rPr lang="nb-NO" sz="1100" b="1" dirty="0">
                  <a:solidFill>
                    <a:schemeClr val="tx1"/>
                  </a:solidFill>
                </a:rPr>
              </a:br>
              <a:r>
                <a:rPr lang="nb-NO" sz="1100" dirty="0">
                  <a:solidFill>
                    <a:schemeClr val="tx1"/>
                  </a:solidFill>
                </a:rPr>
                <a:t>Gevinstansvarlig oppdaterer gevinstplanen for både kvalitative gevinster og kvantitative gevinster, hentet ut fra evalueringsskjema</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1" i="0" u="none" strike="noStrike" kern="1200" cap="none" spc="0" normalizeH="0" baseline="0" noProof="0" dirty="0">
                  <a:ln>
                    <a:noFill/>
                  </a:ln>
                  <a:solidFill>
                    <a:srgbClr val="000000"/>
                  </a:solidFill>
                  <a:effectLst/>
                  <a:uLnTx/>
                  <a:uFillTx/>
                  <a:latin typeface="Arial" charset="0"/>
                  <a:ea typeface="+mn-ea"/>
                  <a:cs typeface="+mn-cs"/>
                </a:rPr>
                <a:t>4. Avgjøre om tjenesten skal videreføres eller avsluttes</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lang="nb-NO" sz="1100" dirty="0">
                  <a:solidFill>
                    <a:srgbClr val="000000"/>
                  </a:solidFill>
                </a:rPr>
                <a:t>G</a:t>
              </a:r>
              <a:r>
                <a:rPr kumimoji="0" lang="nb-NO" sz="1100" b="0" i="0" u="none" strike="noStrike" kern="1200" cap="none" spc="0" normalizeH="0" baseline="0" noProof="0" dirty="0" err="1">
                  <a:ln>
                    <a:noFill/>
                  </a:ln>
                  <a:solidFill>
                    <a:srgbClr val="000000"/>
                  </a:solidFill>
                  <a:effectLst/>
                  <a:uLnTx/>
                  <a:uFillTx/>
                  <a:latin typeface="Arial" charset="0"/>
                  <a:ea typeface="+mn-ea"/>
                  <a:cs typeface="+mn-cs"/>
                </a:rPr>
                <a:t>evinstansvarlig</a:t>
              </a:r>
              <a:r>
                <a:rPr kumimoji="0" lang="nb-NO" sz="1100" b="0" i="0" u="none" strike="noStrike" kern="1200" cap="none" spc="0" normalizeH="0" baseline="0" noProof="0" dirty="0">
                  <a:ln>
                    <a:noFill/>
                  </a:ln>
                  <a:solidFill>
                    <a:srgbClr val="000000"/>
                  </a:solidFill>
                  <a:effectLst/>
                  <a:uLnTx/>
                  <a:uFillTx/>
                  <a:latin typeface="Arial" charset="0"/>
                  <a:ea typeface="+mn-ea"/>
                  <a:cs typeface="+mn-cs"/>
                </a:rPr>
                <a:t> og superbruker beslutter i samarbeid om tilbudet skal videreføres eller avsluttes basert på samlet evaluering.</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Evalueringsskjema for bruker fra Lindås </a:t>
              </a: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Evalueringsskjema for pårørende fra Lindås </a:t>
              </a: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Evalueringsskjema for ansatte fra Lindås </a:t>
              </a: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dette den beste måten å gjøre det på i deres kommune?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 laget evalueringsskjema?</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Når skal man gjøre første helhetlige vurdering av hver bruker? Hvor ofte skal slike vurderinger skje?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Hvordan skal endret behov meldes videre?</a:t>
              </a: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Hvem bestemmer om tilbudet skal videreføres eller avsluttes? Hva skal beslutningskriteriene være?</a:t>
              </a:r>
            </a:p>
            <a:p>
              <a:pPr marL="0" marR="0" lvl="0" indent="0" algn="l" defTabSz="914400" rtl="0" eaLnBrk="0" fontAlgn="base" latinLnBrk="0" hangingPunct="0">
                <a:lnSpc>
                  <a:spcPct val="100000"/>
                </a:lnSpc>
                <a:spcBef>
                  <a:spcPct val="50000"/>
                </a:spcBef>
                <a:spcAft>
                  <a:spcPct val="0"/>
                </a:spcAft>
                <a:buClrTx/>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NOEN VIKTIGE SPØRSMÅL Å TA STILLING TIL </a:t>
              </a:r>
            </a:p>
          </p:txBody>
        </p:sp>
        <p:sp>
          <p:nvSpPr>
            <p:cNvPr id="32" name="TextBox 31"/>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0" marR="0" lvl="0" indent="0" algn="l" defTabSz="914400" rtl="0" eaLnBrk="0" fontAlgn="base" latinLnBrk="0" hangingPunct="0">
                <a:lnSpc>
                  <a:spcPct val="100000"/>
                </a:lnSpc>
                <a:spcBef>
                  <a:spcPts val="60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TextBox 32"/>
            <p:cNvSpPr txBox="1"/>
            <p:nvPr/>
          </p:nvSpPr>
          <p:spPr>
            <a:xfrm>
              <a:off x="149053" y="5856051"/>
              <a:ext cx="4849896"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Evalueringsskjema for digitalt tilsyn</a:t>
              </a:r>
            </a:p>
            <a:p>
              <a:pPr marL="171450" indent="-171450" algn="l">
                <a:buClr>
                  <a:srgbClr val="293947"/>
                </a:buClr>
                <a:buFont typeface="Arial" panose="020B0604020202020204" pitchFamily="34" charset="0"/>
                <a:buChar char="•"/>
              </a:pPr>
              <a:r>
                <a:rPr lang="nb-NO" sz="1100" dirty="0">
                  <a:solidFill>
                    <a:srgbClr val="000000"/>
                  </a:solidFill>
                </a:rPr>
                <a:t>Mal for gevinstoppfølging (</a:t>
              </a:r>
              <a:r>
                <a:rPr lang="nb-NO" sz="1100" u="sng" dirty="0">
                  <a:hlinkClick r:id="rId6"/>
                </a:rPr>
                <a:t>www.ks.no/veikart</a:t>
              </a:r>
              <a:r>
                <a:rPr lang="nb-NO" sz="1100" dirty="0">
                  <a:solidFill>
                    <a:srgbClr val="000000"/>
                  </a:solidFill>
                </a:rPr>
                <a:t>)</a:t>
              </a:r>
            </a:p>
            <a:p>
              <a:pPr marL="171450" indent="-171450" algn="l">
                <a:buClr>
                  <a:srgbClr val="293947"/>
                </a:buClr>
                <a:buFont typeface="Arial" panose="020B0604020202020204" pitchFamily="34" charset="0"/>
                <a:buChar char="•"/>
              </a:pPr>
              <a:r>
                <a:rPr lang="nb-NO" sz="1100" dirty="0">
                  <a:solidFill>
                    <a:srgbClr val="000000"/>
                  </a:solidFill>
                </a:rPr>
                <a:t>Rutinebeskrivelse for evaluering</a:t>
              </a:r>
            </a:p>
          </p:txBody>
        </p:sp>
        <p:sp>
          <p:nvSpPr>
            <p:cNvPr id="35" name="Arrow: Right 34">
              <a:extLst>
                <a:ext uri="{FF2B5EF4-FFF2-40B4-BE49-F238E27FC236}">
                  <a16:creationId xmlns:a16="http://schemas.microsoft.com/office/drawing/2014/main" id="{0FF1A30D-CF28-4FD0-9148-83EB36BC9B56}"/>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6" name="Picture 35">
              <a:extLst>
                <a:ext uri="{FF2B5EF4-FFF2-40B4-BE49-F238E27FC236}">
                  <a16:creationId xmlns:a16="http://schemas.microsoft.com/office/drawing/2014/main" id="{DAD4A37B-128E-4FC9-8EDF-9965382E4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2F4A6893-0188-4730-8B0F-0A6F6D196F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8" name="Picture 37" descr="A close up of a logo&#10;&#10;Description automatically generated">
              <a:extLst>
                <a:ext uri="{FF2B5EF4-FFF2-40B4-BE49-F238E27FC236}">
                  <a16:creationId xmlns:a16="http://schemas.microsoft.com/office/drawing/2014/main" id="{D9E785B2-CDCA-4720-8653-DB336B15D9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9" name="Picture 14" descr="Online education premium icon">
              <a:extLst>
                <a:ext uri="{FF2B5EF4-FFF2-40B4-BE49-F238E27FC236}">
                  <a16:creationId xmlns:a16="http://schemas.microsoft.com/office/drawing/2014/main" id="{B4209C73-25D0-4017-8DCB-D31C4DE643D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3" descr="Recycle premium icon">
              <a:extLst>
                <a:ext uri="{FF2B5EF4-FFF2-40B4-BE49-F238E27FC236}">
                  <a16:creationId xmlns:a16="http://schemas.microsoft.com/office/drawing/2014/main" id="{A514289F-A65B-4C32-92B0-AF82D21986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9B662D9F-9848-482F-A3CC-4F3D658A8337}"/>
                </a:ext>
              </a:extLst>
            </p:cNvPr>
            <p:cNvPicPr>
              <a:picLocks noChangeAspect="1"/>
            </p:cNvPicPr>
            <p:nvPr/>
          </p:nvPicPr>
          <p:blipFill>
            <a:blip r:embed="rId12">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2" name="Rectangle 41">
              <a:extLst>
                <a:ext uri="{FF2B5EF4-FFF2-40B4-BE49-F238E27FC236}">
                  <a16:creationId xmlns:a16="http://schemas.microsoft.com/office/drawing/2014/main" id="{AB9D2027-1A06-4398-850C-F37947D1DE29}"/>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3" name="Rectangle 42">
              <a:extLst>
                <a:ext uri="{FF2B5EF4-FFF2-40B4-BE49-F238E27FC236}">
                  <a16:creationId xmlns:a16="http://schemas.microsoft.com/office/drawing/2014/main" id="{4FC639E1-6926-4CEE-A2B1-BE359494E301}"/>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4" name="Rectangle 43">
              <a:extLst>
                <a:ext uri="{FF2B5EF4-FFF2-40B4-BE49-F238E27FC236}">
                  <a16:creationId xmlns:a16="http://schemas.microsoft.com/office/drawing/2014/main" id="{DD3CA63B-5E56-4C08-8EE7-277FFB883172}"/>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5" name="Rectangle 44">
              <a:extLst>
                <a:ext uri="{FF2B5EF4-FFF2-40B4-BE49-F238E27FC236}">
                  <a16:creationId xmlns:a16="http://schemas.microsoft.com/office/drawing/2014/main" id="{4D3E4AEB-F901-49E2-9C4F-CD7A164FC3B2}"/>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6" name="Rectangle 45">
              <a:extLst>
                <a:ext uri="{FF2B5EF4-FFF2-40B4-BE49-F238E27FC236}">
                  <a16:creationId xmlns:a16="http://schemas.microsoft.com/office/drawing/2014/main" id="{0D99DD0C-172C-439C-BF27-258FA1219E83}"/>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7" name="Rectangle 46">
              <a:extLst>
                <a:ext uri="{FF2B5EF4-FFF2-40B4-BE49-F238E27FC236}">
                  <a16:creationId xmlns:a16="http://schemas.microsoft.com/office/drawing/2014/main" id="{C580CEFC-0A7E-4EEB-9FDD-5AA2ECDF70F7}"/>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53" name="Rectangle 52">
              <a:extLst>
                <a:ext uri="{FF2B5EF4-FFF2-40B4-BE49-F238E27FC236}">
                  <a16:creationId xmlns:a16="http://schemas.microsoft.com/office/drawing/2014/main" id="{4DC42A95-3E62-4F22-A05E-DD4F9E7A5AD0}"/>
                </a:ext>
              </a:extLst>
            </p:cNvPr>
            <p:cNvSpPr/>
            <p:nvPr/>
          </p:nvSpPr>
          <p:spPr>
            <a:xfrm>
              <a:off x="8081136" y="872458"/>
              <a:ext cx="1670740"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AC125E2-4184-46A4-A86D-8692766978ED}"/>
                </a:ext>
              </a:extLst>
            </p:cNvPr>
            <p:cNvSpPr/>
            <p:nvPr/>
          </p:nvSpPr>
          <p:spPr>
            <a:xfrm>
              <a:off x="149053" y="872458"/>
              <a:ext cx="637293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itle 5">
            <a:extLst>
              <a:ext uri="{FF2B5EF4-FFF2-40B4-BE49-F238E27FC236}">
                <a16:creationId xmlns:a16="http://schemas.microsoft.com/office/drawing/2014/main" id="{626D6836-3C6F-4CF5-B086-D37DB0A6619D}"/>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INSTITUSJON: EVALUERING</a:t>
            </a:r>
          </a:p>
        </p:txBody>
      </p:sp>
    </p:spTree>
    <p:extLst>
      <p:ext uri="{BB962C8B-B14F-4D97-AF65-F5344CB8AC3E}">
        <p14:creationId xmlns:p14="http://schemas.microsoft.com/office/powerpoint/2010/main" val="409419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C1A72D88-B10F-49BB-8A15-B729FFF068AC}"/>
              </a:ext>
            </a:extLst>
          </p:cNvPr>
          <p:cNvGrpSpPr/>
          <p:nvPr/>
        </p:nvGrpSpPr>
        <p:grpSpPr>
          <a:xfrm>
            <a:off x="159139" y="866013"/>
            <a:ext cx="9587722" cy="5836711"/>
            <a:chOff x="133340" y="866013"/>
            <a:chExt cx="9587722"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1. Avslutte tjenesten hvis evaluering tilsier dette</a:t>
              </a:r>
              <a:br>
                <a:rPr kumimoji="0" lang="nb-NO" sz="1100" b="1"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Personale informerer bruker og pårørende og avslutter tiltak i fagsystem. Det avtales dato for avinstallasjon. Det gis videre beskjed til teknisk personell om avinstallering av teknologien.</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2. Avslutte tjenesten ved andre årsaker (f.eks. dødsfall)</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1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3. Nullstille og avinstallere teknologien. Eventuelt demontere/legge utstyr på lager/sende tilbake til leverandør</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Teknisk personell nullstiller og avinstallerer utstyr. Deretter demonteres utstyret og legges på lager, eventuelt sendes det tilbake til leverandør. Hvis teknologien ikke skal demonteres (for eksempel ved teknologi som er fastmontert på vegg), skal den kobles fra strømtilførsel og slås av.</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Prosedyre for midlertidig stans av tjenesten</a:t>
              </a:r>
            </a:p>
            <a:p>
              <a:pPr marL="171450" marR="0" lvl="0" indent="-1714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Prosedyre for avslutning av tjenesten</a:t>
              </a:r>
            </a:p>
            <a:p>
              <a:pPr marL="171450" indent="-171450" algn="l">
                <a:buFont typeface="Arial" panose="020B0604020202020204" pitchFamily="34" charset="0"/>
                <a:buChar char="•"/>
              </a:pPr>
              <a:r>
                <a:rPr lang="nb-NO" sz="1100" dirty="0">
                  <a:solidFill>
                    <a:schemeClr val="tx1"/>
                  </a:solidFill>
                </a:rPr>
                <a:t>Prosedyre for kontrollering av renhold og vedlikehold av brukt utstyr før overføring til ny bruker </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dette den beste måten å gjøre det på i deres kommune?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Hvilke rutiner har dere allerede for avslutning av tjeneste? Hvordan må disse tilpasses ved innføring av digitalt tilsyn?</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Ved avslutning, er det tatt beslutning på om teknologien skal demonteres eller blankeres? Skal den sendes tilbake til leverandør eller legges på et lager?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Har dere gode kommunikasjonsformer i dag slik at alle vet når tjenesten avsluttes?</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NOEN VIKTIGE SPØRSMÅL Å TA STILLING TIL </a:t>
              </a:r>
            </a:p>
          </p:txBody>
        </p:sp>
        <p:sp>
          <p:nvSpPr>
            <p:cNvPr id="33" name="Arrow: Right 32">
              <a:extLst>
                <a:ext uri="{FF2B5EF4-FFF2-40B4-BE49-F238E27FC236}">
                  <a16:creationId xmlns:a16="http://schemas.microsoft.com/office/drawing/2014/main" id="{23B6CFAC-64E3-4F00-B28B-6790E2EB64D2}"/>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8FDDCAFB-A039-4D73-A7DD-6174BB60F4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69EE706A-FA29-47D5-BDC3-700664FCF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94D3F090-F376-4FAB-9C56-E5F7964EA4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D1B6F7F9-3A3F-4B57-839E-1617FB43569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9CE86FF3-6FDD-4458-BFEC-AFABDF9468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264A41D9-E1FE-419F-B9D0-D8468590CEBC}"/>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0" name="Rectangle 39">
              <a:extLst>
                <a:ext uri="{FF2B5EF4-FFF2-40B4-BE49-F238E27FC236}">
                  <a16:creationId xmlns:a16="http://schemas.microsoft.com/office/drawing/2014/main" id="{36A2CAB6-A828-4107-B82D-29757535B775}"/>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2F528236-FAAF-480B-9695-F614B4EC288C}"/>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4F251472-0FEB-4F2B-A3E7-778664C75E95}"/>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5662E40D-E079-46F9-8FCC-1C0DCF74EE71}"/>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0235F615-4A8A-489C-92B3-38FB1B99D726}"/>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B4AAA79E-A244-4071-B802-6ACD37C23D92}"/>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6" name="Rectangle 45">
              <a:extLst>
                <a:ext uri="{FF2B5EF4-FFF2-40B4-BE49-F238E27FC236}">
                  <a16:creationId xmlns:a16="http://schemas.microsoft.com/office/drawing/2014/main" id="{4172FD58-65C9-44AB-94E0-7A78BD0978CE}"/>
                </a:ext>
              </a:extLst>
            </p:cNvPr>
            <p:cNvSpPr/>
            <p:nvPr/>
          </p:nvSpPr>
          <p:spPr>
            <a:xfrm>
              <a:off x="149052" y="872458"/>
              <a:ext cx="799869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itle 5">
            <a:extLst>
              <a:ext uri="{FF2B5EF4-FFF2-40B4-BE49-F238E27FC236}">
                <a16:creationId xmlns:a16="http://schemas.microsoft.com/office/drawing/2014/main" id="{DED3AC9E-7B16-4C8E-A852-1208E7F0E8F8}"/>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INSTITUSJON: VIDEREFØRE/AVSLUTTE</a:t>
            </a:r>
          </a:p>
        </p:txBody>
      </p:sp>
    </p:spTree>
    <p:extLst>
      <p:ext uri="{BB962C8B-B14F-4D97-AF65-F5344CB8AC3E}">
        <p14:creationId xmlns:p14="http://schemas.microsoft.com/office/powerpoint/2010/main" val="321087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95F39ECE-7C8C-49A1-9243-AC118F9F4810}"/>
              </a:ext>
            </a:extLst>
          </p:cNvPr>
          <p:cNvGrpSpPr/>
          <p:nvPr/>
        </p:nvGrpSpPr>
        <p:grpSpPr>
          <a:xfrm>
            <a:off x="146358" y="866013"/>
            <a:ext cx="9613284" cy="5610621"/>
            <a:chOff x="107778" y="866013"/>
            <a:chExt cx="9613284" cy="5610621"/>
          </a:xfrm>
        </p:grpSpPr>
        <p:sp>
          <p:nvSpPr>
            <p:cNvPr id="62" name="Rectangle 61"/>
            <p:cNvSpPr/>
            <p:nvPr/>
          </p:nvSpPr>
          <p:spPr bwMode="auto">
            <a:xfrm>
              <a:off x="107778" y="2054181"/>
              <a:ext cx="1521715" cy="3762959"/>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Saksbehandler mottar søknad og informerer ansvarlig tjeneste om nytt kartleggingsbesøk.</a:t>
              </a:r>
            </a:p>
            <a:p>
              <a:pPr marL="177792" indent="-177792" algn="l">
                <a:spcBef>
                  <a:spcPts val="0"/>
                </a:spcBef>
                <a:buFont typeface="+mj-lt"/>
                <a:buAutoNum type="arabicPeriod"/>
              </a:pPr>
              <a:r>
                <a:rPr lang="nb-NO" sz="1100" dirty="0">
                  <a:solidFill>
                    <a:schemeClr val="tx1"/>
                  </a:solidFill>
                  <a:latin typeface="+mn-lt"/>
                </a:rPr>
                <a:t>Gjennomføre kartlegging og fylle ut kartleggings-skjema.</a:t>
              </a:r>
            </a:p>
            <a:p>
              <a:pPr marL="177792" indent="-177792" algn="l">
                <a:spcBef>
                  <a:spcPts val="0"/>
                </a:spcBef>
                <a:buFont typeface="+mj-lt"/>
                <a:buAutoNum type="arabicPeriod"/>
              </a:pPr>
              <a:r>
                <a:rPr lang="nb-NO" sz="1100" dirty="0">
                  <a:solidFill>
                    <a:schemeClr val="tx1"/>
                  </a:solidFill>
                  <a:latin typeface="+mn-lt"/>
                </a:rPr>
                <a:t>Vurdere om bruker kan ha nytte av medisindispenser.</a:t>
              </a:r>
            </a:p>
            <a:p>
              <a:pPr marL="177792" indent="-177792" algn="l">
                <a:spcBef>
                  <a:spcPts val="0"/>
                </a:spcBef>
                <a:buFont typeface="+mj-lt"/>
                <a:buAutoNum type="arabicPeriod"/>
              </a:pPr>
              <a:r>
                <a:rPr lang="nb-NO" sz="1100" dirty="0">
                  <a:solidFill>
                    <a:schemeClr val="tx1"/>
                  </a:solidFill>
                </a:rPr>
                <a:t>Tildele medisindispenser til bruker.</a:t>
              </a:r>
              <a:endParaRPr lang="nb-NO" sz="1100" dirty="0">
                <a:solidFill>
                  <a:schemeClr val="tx1"/>
                </a:solidFill>
                <a:latin typeface="+mn-lt"/>
              </a:endParaRPr>
            </a:p>
            <a:p>
              <a:pPr marL="177792" indent="-177792" algn="l">
                <a:spcBef>
                  <a:spcPts val="0"/>
                </a:spcBef>
                <a:buFont typeface="+mj-lt"/>
                <a:buAutoNum type="arabicPeriod"/>
              </a:pPr>
              <a:r>
                <a:rPr lang="nb-NO" sz="1100" dirty="0">
                  <a:solidFill>
                    <a:schemeClr val="tx1"/>
                  </a:solidFill>
                  <a:latin typeface="+mn-lt"/>
                </a:rPr>
                <a:t>Registrere anbefalte innstillinger for brukeren.</a:t>
              </a:r>
            </a:p>
            <a:p>
              <a:pPr marL="177792" indent="-177792" algn="l">
                <a:spcBef>
                  <a:spcPts val="0"/>
                </a:spcBef>
                <a:buFont typeface="+mj-lt"/>
                <a:buAutoNum type="arabicPeriod"/>
              </a:pPr>
              <a:r>
                <a:rPr lang="nb-NO" sz="1100" dirty="0">
                  <a:solidFill>
                    <a:schemeClr val="tx1"/>
                  </a:solidFill>
                  <a:latin typeface="+mn-lt"/>
                </a:rPr>
                <a:t>Registrere data og måle nullpunkt for gevinstrealisering. </a:t>
              </a:r>
            </a:p>
          </p:txBody>
        </p:sp>
        <p:sp>
          <p:nvSpPr>
            <p:cNvPr id="65" name="Rectangle 64"/>
            <p:cNvSpPr/>
            <p:nvPr/>
          </p:nvSpPr>
          <p:spPr bwMode="auto">
            <a:xfrm>
              <a:off x="1699034" y="2054181"/>
              <a:ext cx="1521715" cy="3762959"/>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Registrere tiltak i fagsystem.</a:t>
              </a:r>
            </a:p>
            <a:p>
              <a:pPr marL="177792" indent="-177792" algn="l">
                <a:spcBef>
                  <a:spcPts val="0"/>
                </a:spcBef>
                <a:buFont typeface="+mj-lt"/>
                <a:buAutoNum type="arabicPeriod"/>
              </a:pPr>
              <a:r>
                <a:rPr lang="nb-NO" sz="1100" dirty="0">
                  <a:solidFill>
                    <a:schemeClr val="tx1"/>
                  </a:solidFill>
                  <a:latin typeface="+mn-lt"/>
                </a:rPr>
                <a:t>Klargjør og konfigurerer medisindispenser til bruker:</a:t>
              </a:r>
            </a:p>
            <a:p>
              <a:pPr marL="177792" lvl="1" algn="l">
                <a:spcBef>
                  <a:spcPts val="0"/>
                </a:spcBef>
                <a:buFont typeface="Arial" panose="020B0604020202020204" pitchFamily="34" charset="0"/>
                <a:buChar char="•"/>
              </a:pPr>
              <a:r>
                <a:rPr lang="nb-NO" sz="1100" dirty="0">
                  <a:solidFill>
                    <a:schemeClr val="tx1"/>
                  </a:solidFill>
                  <a:latin typeface="+mn-lt"/>
                </a:rPr>
                <a:t> Tidsintervaller for medisinvarsling.</a:t>
              </a:r>
            </a:p>
            <a:p>
              <a:pPr marL="269863" lvl="1" indent="-92071" algn="l">
                <a:spcBef>
                  <a:spcPts val="0"/>
                </a:spcBef>
                <a:buFont typeface="Arial" panose="020B0604020202020204" pitchFamily="34" charset="0"/>
                <a:buChar char="•"/>
              </a:pPr>
              <a:r>
                <a:rPr lang="nb-NO" sz="1100" dirty="0">
                  <a:solidFill>
                    <a:schemeClr val="tx1"/>
                  </a:solidFill>
                  <a:latin typeface="+mn-lt"/>
                </a:rPr>
                <a:t>Hvem som skal motta alarm hvis medisiner ikke tas.</a:t>
              </a:r>
            </a:p>
            <a:p>
              <a:pPr marL="177792" indent="-177792" algn="l">
                <a:spcBef>
                  <a:spcPts val="0"/>
                </a:spcBef>
                <a:buFont typeface="+mj-lt"/>
                <a:buAutoNum type="arabicPeriod"/>
              </a:pPr>
              <a:r>
                <a:rPr lang="nb-NO" sz="1100" dirty="0">
                  <a:solidFill>
                    <a:schemeClr val="tx1"/>
                  </a:solidFill>
                </a:rPr>
                <a:t>Installere medisin-dispenser hos bruker.</a:t>
              </a:r>
              <a:endParaRPr lang="nb-NO" sz="1100" b="1" dirty="0">
                <a:solidFill>
                  <a:schemeClr val="tx1"/>
                </a:solidFill>
              </a:endParaRPr>
            </a:p>
          </p:txBody>
        </p:sp>
        <p:sp>
          <p:nvSpPr>
            <p:cNvPr id="68" name="Rectangle 67"/>
            <p:cNvSpPr/>
            <p:nvPr/>
          </p:nvSpPr>
          <p:spPr bwMode="auto">
            <a:xfrm>
              <a:off x="3290290" y="2054181"/>
              <a:ext cx="1521715" cy="3762959"/>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Gjennomføre opplæring med bruker og pårørende.</a:t>
              </a:r>
            </a:p>
            <a:p>
              <a:pPr marL="177792" indent="-177792" algn="l">
                <a:spcBef>
                  <a:spcPts val="0"/>
                </a:spcBef>
                <a:buFont typeface="+mj-lt"/>
                <a:buAutoNum type="arabicPeriod"/>
              </a:pPr>
              <a:r>
                <a:rPr lang="nb-NO" sz="1100" dirty="0">
                  <a:solidFill>
                    <a:schemeClr val="tx1"/>
                  </a:solidFill>
                  <a:latin typeface="+mn-lt"/>
                </a:rPr>
                <a:t>Testperiode over to uker hvor hjemmetjenesten følger opp tett.</a:t>
              </a:r>
            </a:p>
            <a:p>
              <a:pPr marL="177792" indent="-177792" algn="l">
                <a:spcBef>
                  <a:spcPts val="0"/>
                </a:spcBef>
                <a:buFont typeface="+mj-lt"/>
                <a:buAutoNum type="arabicPeriod"/>
              </a:pPr>
              <a:r>
                <a:rPr lang="nb-NO" sz="1100" dirty="0">
                  <a:solidFill>
                    <a:schemeClr val="tx1"/>
                  </a:solidFill>
                  <a:latin typeface="+mn-lt"/>
                </a:rPr>
                <a:t>Evaluere hvordan bruker håndterer dispenseren og om innstillinger bør endres.</a:t>
              </a:r>
            </a:p>
          </p:txBody>
        </p:sp>
        <p:sp>
          <p:nvSpPr>
            <p:cNvPr id="71" name="Rectangle 70"/>
            <p:cNvSpPr/>
            <p:nvPr/>
          </p:nvSpPr>
          <p:spPr bwMode="auto">
            <a:xfrm>
              <a:off x="4881546" y="2054181"/>
              <a:ext cx="1521715" cy="3762959"/>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Fylle elektronisk medisindispenser ukentlig eller annenhver uke, avhengig av medisiner.</a:t>
              </a:r>
            </a:p>
            <a:p>
              <a:pPr marL="177792" indent="-177792" algn="l">
                <a:spcBef>
                  <a:spcPts val="0"/>
                </a:spcBef>
                <a:buFont typeface="+mj-lt"/>
                <a:buAutoNum type="arabicPeriod"/>
              </a:pPr>
              <a:r>
                <a:rPr lang="nb-NO" sz="1100" dirty="0">
                  <a:solidFill>
                    <a:schemeClr val="tx1"/>
                  </a:solidFill>
                  <a:latin typeface="+mn-lt"/>
                </a:rPr>
                <a:t>Kontakte bruker hvis varsel om at medisiner ikke er tatt.</a:t>
              </a:r>
            </a:p>
            <a:p>
              <a:pPr marL="177792" indent="-177792" algn="l">
                <a:spcBef>
                  <a:spcPts val="0"/>
                </a:spcBef>
                <a:buFont typeface="+mj-lt"/>
                <a:buAutoNum type="arabicPeriod"/>
              </a:pPr>
              <a:r>
                <a:rPr lang="nb-NO" sz="1100" dirty="0">
                  <a:solidFill>
                    <a:schemeClr val="tx1"/>
                  </a:solidFill>
                  <a:latin typeface="+mn-lt"/>
                </a:rPr>
                <a:t>Håndtere tekniske varsler som lavt batteri og andre tekniske feil.</a:t>
              </a:r>
            </a:p>
            <a:p>
              <a:pPr marL="177792" indent="-177792" algn="l">
                <a:spcBef>
                  <a:spcPts val="0"/>
                </a:spcBef>
                <a:buFont typeface="+mj-lt"/>
                <a:buAutoNum type="arabicPeriod"/>
              </a:pPr>
              <a:r>
                <a:rPr lang="nb-NO" sz="1100" dirty="0">
                  <a:solidFill>
                    <a:schemeClr val="tx1"/>
                  </a:solidFill>
                  <a:latin typeface="+mn-lt"/>
                </a:rPr>
                <a:t>Dokumentere hendelser, avvik og endringer i fagsystem.</a:t>
              </a:r>
            </a:p>
            <a:p>
              <a:pPr marL="177792" indent="-177792" algn="l">
                <a:spcBef>
                  <a:spcPts val="0"/>
                </a:spcBef>
                <a:buFont typeface="+mj-lt"/>
                <a:buAutoNum type="arabicPeriod"/>
              </a:pPr>
              <a:r>
                <a:rPr lang="nb-NO" sz="1100" dirty="0">
                  <a:solidFill>
                    <a:schemeClr val="tx1"/>
                  </a:solidFill>
                  <a:latin typeface="+mn-lt"/>
                </a:rPr>
                <a:t>Følge opp gevinster.</a:t>
              </a:r>
            </a:p>
          </p:txBody>
        </p:sp>
        <p:sp>
          <p:nvSpPr>
            <p:cNvPr id="79" name="Rectangle 78"/>
            <p:cNvSpPr/>
            <p:nvPr/>
          </p:nvSpPr>
          <p:spPr bwMode="auto">
            <a:xfrm>
              <a:off x="8064057" y="2054181"/>
              <a:ext cx="1521715" cy="3762959"/>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Stoppe tjenesten midlertidig hvis bruker reiser bort.</a:t>
              </a:r>
            </a:p>
            <a:p>
              <a:pPr marL="177792" indent="-177792" algn="l">
                <a:spcBef>
                  <a:spcPts val="0"/>
                </a:spcBef>
                <a:buFont typeface="+mj-lt"/>
                <a:buAutoNum type="arabicPeriod"/>
              </a:pPr>
              <a:r>
                <a:rPr lang="nb-NO" sz="1100" dirty="0">
                  <a:solidFill>
                    <a:schemeClr val="tx1"/>
                  </a:solidFill>
                  <a:latin typeface="+mn-lt"/>
                </a:rPr>
                <a:t>Videreføre tjenesten selv om bruker havner på korttidsopphold på sykehjem.</a:t>
              </a:r>
            </a:p>
            <a:p>
              <a:pPr marL="177792" indent="-177792" algn="l">
                <a:spcBef>
                  <a:spcPts val="0"/>
                </a:spcBef>
                <a:buFont typeface="+mj-lt"/>
                <a:buAutoNum type="arabicPeriod"/>
              </a:pPr>
              <a:r>
                <a:rPr lang="nb-NO" sz="1100" dirty="0">
                  <a:solidFill>
                    <a:schemeClr val="tx1"/>
                  </a:solidFill>
                  <a:latin typeface="+mn-lt"/>
                </a:rPr>
                <a:t>Avslutte tjenesten hvis evaluering tilsier dette.</a:t>
              </a:r>
            </a:p>
          </p:txBody>
        </p:sp>
        <p:sp>
          <p:nvSpPr>
            <p:cNvPr id="80" name="Rectangle 79"/>
            <p:cNvSpPr/>
            <p:nvPr/>
          </p:nvSpPr>
          <p:spPr bwMode="auto">
            <a:xfrm>
              <a:off x="6472802" y="2054181"/>
              <a:ext cx="1521715" cy="3762959"/>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Vurdere brukerens nytte av tjenesten.</a:t>
              </a:r>
            </a:p>
            <a:p>
              <a:pPr marL="177792" indent="-177792" algn="l">
                <a:spcBef>
                  <a:spcPts val="0"/>
                </a:spcBef>
                <a:buFont typeface="+mj-lt"/>
                <a:buAutoNum type="arabicPeriod"/>
              </a:pPr>
              <a:r>
                <a:rPr lang="nb-NO" sz="1100" dirty="0">
                  <a:solidFill>
                    <a:schemeClr val="tx1"/>
                  </a:solidFill>
                  <a:latin typeface="+mn-lt"/>
                </a:rPr>
                <a:t>Evaluere om innstillinger bør endres.</a:t>
              </a:r>
            </a:p>
            <a:p>
              <a:pPr marL="177792" indent="-177792" algn="l">
                <a:spcBef>
                  <a:spcPts val="0"/>
                </a:spcBef>
                <a:buFont typeface="+mj-lt"/>
                <a:buAutoNum type="arabicPeriod"/>
              </a:pPr>
              <a:r>
                <a:rPr lang="nb-NO" sz="1100" dirty="0">
                  <a:solidFill>
                    <a:schemeClr val="tx1"/>
                  </a:solidFill>
                  <a:latin typeface="+mn-lt"/>
                </a:rPr>
                <a:t>Registrere nye målinger i gevinstplan.</a:t>
              </a:r>
            </a:p>
            <a:p>
              <a:pPr marL="177792" indent="-177792" algn="l">
                <a:spcBef>
                  <a:spcPts val="0"/>
                </a:spcBef>
                <a:buFont typeface="+mj-lt"/>
                <a:buAutoNum type="arabicPeriod"/>
              </a:pPr>
              <a:r>
                <a:rPr lang="nb-NO" sz="1100" dirty="0">
                  <a:solidFill>
                    <a:schemeClr val="tx1"/>
                  </a:solidFill>
                  <a:latin typeface="+mn-lt"/>
                </a:rPr>
                <a:t>Avgjøre om tilbudet skal videreføres eller avsluttes.</a:t>
              </a:r>
            </a:p>
          </p:txBody>
        </p:sp>
        <p:sp>
          <p:nvSpPr>
            <p:cNvPr id="31" name="AutoShape 9"/>
            <p:cNvSpPr>
              <a:spLocks noChangeArrowheads="1"/>
            </p:cNvSpPr>
            <p:nvPr/>
          </p:nvSpPr>
          <p:spPr bwMode="gray">
            <a:xfrm>
              <a:off x="165370" y="5963056"/>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buFontTx/>
                <a:buNone/>
              </a:pPr>
              <a:r>
                <a:rPr lang="nb-NO" dirty="0">
                  <a:solidFill>
                    <a:schemeClr val="bg1"/>
                  </a:solidFill>
                  <a:latin typeface="Arial Black" panose="020B0A04020102020204" pitchFamily="34" charset="0"/>
                </a:rPr>
                <a:t>OPPLÆRING AV ALLE ANSATTE</a:t>
              </a:r>
            </a:p>
          </p:txBody>
        </p:sp>
        <p:sp>
          <p:nvSpPr>
            <p:cNvPr id="33" name="Arrow: Right 32">
              <a:extLst>
                <a:ext uri="{FF2B5EF4-FFF2-40B4-BE49-F238E27FC236}">
                  <a16:creationId xmlns:a16="http://schemas.microsoft.com/office/drawing/2014/main" id="{F47E0142-85B6-4DF4-81C7-F554A8BC8A6E}"/>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60D5C785-87AC-48B2-B3FA-CBF5E9729C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6D16D927-0611-4B39-8AD2-45990F80B7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E6DB57FF-8E3A-4768-A3F5-DC4F446AF2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BB351D0F-C1A2-4641-B363-CE72AC13F1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2A046357-2F1C-42E8-943D-CBA35E7A80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6514F635-5B1B-4008-851D-12B16F6D04F2}"/>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0" name="Rectangle 39">
              <a:extLst>
                <a:ext uri="{FF2B5EF4-FFF2-40B4-BE49-F238E27FC236}">
                  <a16:creationId xmlns:a16="http://schemas.microsoft.com/office/drawing/2014/main" id="{432B41FF-E2FB-4ADF-A6B1-EDCC1DA0E222}"/>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AD7D16A0-7400-4720-A4A2-CD6A87E391E6}"/>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08B6BBFE-25F0-4E99-BFAE-BA9EC03C4624}"/>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0179DBAA-071C-48C4-8715-2D5210B49B0A}"/>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283E174C-5C0D-4D32-B1FA-FF23FB42E8F3}"/>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E7D53F9A-BB4C-4FDF-B680-3614A25DEB6E}"/>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4" name="Title 5">
            <a:extLst>
              <a:ext uri="{FF2B5EF4-FFF2-40B4-BE49-F238E27FC236}">
                <a16:creationId xmlns:a16="http://schemas.microsoft.com/office/drawing/2014/main" id="{625DFDCE-B989-4613-8A6D-66825EA6B730}"/>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TJENESTEFORLØP: ELEKTRONISK MEDISINDISPENSER</a:t>
            </a:r>
          </a:p>
        </p:txBody>
      </p:sp>
    </p:spTree>
    <p:extLst>
      <p:ext uri="{BB962C8B-B14F-4D97-AF65-F5344CB8AC3E}">
        <p14:creationId xmlns:p14="http://schemas.microsoft.com/office/powerpoint/2010/main" val="311445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2582C8E5-5061-47EA-9A3E-956D8790801C}"/>
              </a:ext>
            </a:extLst>
          </p:cNvPr>
          <p:cNvGrpSpPr/>
          <p:nvPr/>
        </p:nvGrpSpPr>
        <p:grpSpPr>
          <a:xfrm>
            <a:off x="100374" y="866013"/>
            <a:ext cx="9705252" cy="5836711"/>
            <a:chOff x="133340" y="866013"/>
            <a:chExt cx="9705252" cy="5836711"/>
          </a:xfrm>
        </p:grpSpPr>
        <p:sp>
          <p:nvSpPr>
            <p:cNvPr id="23" name="TextBox 22"/>
            <p:cNvSpPr txBox="1"/>
            <p:nvPr/>
          </p:nvSpPr>
          <p:spPr>
            <a:xfrm>
              <a:off x="149052" y="2349564"/>
              <a:ext cx="4849896" cy="3193200"/>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latin typeface="+mn-lt"/>
                </a:rPr>
                <a:t>1. </a:t>
              </a:r>
              <a:r>
                <a:rPr lang="nb-NO" sz="1100" b="1" dirty="0">
                  <a:solidFill>
                    <a:schemeClr val="tx1"/>
                  </a:solidFill>
                </a:rPr>
                <a:t>Saksbehandler mottar søknad og informerer ansvarlig tjeneste om nytt kartleggingsbesøk.</a:t>
              </a:r>
              <a:endParaRPr lang="nb-NO" sz="1100" dirty="0">
                <a:solidFill>
                  <a:schemeClr val="tx1"/>
                </a:solidFill>
              </a:endParaRPr>
            </a:p>
            <a:p>
              <a:pPr algn="l">
                <a:spcBef>
                  <a:spcPts val="0"/>
                </a:spcBef>
              </a:pPr>
              <a:r>
                <a:rPr lang="nb-NO" sz="1100" dirty="0">
                  <a:solidFill>
                    <a:schemeClr val="tx1"/>
                  </a:solidFill>
                </a:rPr>
                <a:t>Saksbehandler sender melding via journalsystem til aktuell sone i hjemmetjenesten med adresse og informasjon om bruker.</a:t>
              </a:r>
            </a:p>
            <a:p>
              <a:pPr algn="l">
                <a:spcBef>
                  <a:spcPts val="0"/>
                </a:spcBef>
                <a:buClrTx/>
              </a:pPr>
              <a:r>
                <a:rPr lang="nb-NO" sz="1100" b="1" dirty="0">
                  <a:solidFill>
                    <a:schemeClr val="tx1"/>
                  </a:solidFill>
                  <a:latin typeface="+mn-lt"/>
                </a:rPr>
                <a:t>2. Gjennomføre kartlegging og fylle ut kartleggingsskjema</a:t>
              </a:r>
              <a:endParaRPr lang="nb-NO" sz="1100" dirty="0">
                <a:solidFill>
                  <a:schemeClr val="tx1"/>
                </a:solidFill>
                <a:latin typeface="+mn-lt"/>
              </a:endParaRPr>
            </a:p>
            <a:p>
              <a:pPr algn="l">
                <a:spcBef>
                  <a:spcPts val="0"/>
                </a:spcBef>
                <a:buClrTx/>
              </a:pPr>
              <a:r>
                <a:rPr lang="nb-NO" sz="1100" dirty="0">
                  <a:solidFill>
                    <a:schemeClr val="tx1"/>
                  </a:solidFill>
                  <a:latin typeface="+mn-lt"/>
                </a:rPr>
                <a:t>Ansvarlige tjeneste gjør kartleggingsbesøk i henhold til rutinebeskrivelse.</a:t>
              </a:r>
            </a:p>
            <a:p>
              <a:pPr algn="l">
                <a:spcBef>
                  <a:spcPts val="0"/>
                </a:spcBef>
                <a:buClrTx/>
              </a:pPr>
              <a:r>
                <a:rPr lang="nb-NO" sz="1100" b="1" dirty="0">
                  <a:solidFill>
                    <a:schemeClr val="tx1"/>
                  </a:solidFill>
                  <a:latin typeface="+mn-lt"/>
                </a:rPr>
                <a:t>3. Vurdere om bruker kan ha nytte av elektronisk medisindispenser</a:t>
              </a:r>
              <a:endParaRPr lang="nb-NO" sz="1100" dirty="0">
                <a:solidFill>
                  <a:schemeClr val="tx1"/>
                </a:solidFill>
                <a:latin typeface="+mn-lt"/>
              </a:endParaRPr>
            </a:p>
            <a:p>
              <a:pPr algn="l">
                <a:spcBef>
                  <a:spcPts val="0"/>
                </a:spcBef>
                <a:buClrTx/>
              </a:pPr>
              <a:r>
                <a:rPr lang="nb-NO" sz="1100" dirty="0">
                  <a:solidFill>
                    <a:schemeClr val="tx1"/>
                  </a:solidFill>
                  <a:latin typeface="+mn-lt"/>
                </a:rPr>
                <a:t>Fullført kartleggingsskjema sendes til saksbehandler, og det gjøres en vurdering om tildeling av medisindispenser gir gevinster for bruker og kommunen.</a:t>
              </a:r>
            </a:p>
            <a:p>
              <a:pPr algn="l">
                <a:spcBef>
                  <a:spcPts val="0"/>
                </a:spcBef>
              </a:pPr>
              <a:r>
                <a:rPr lang="nb-NO" sz="1100" b="1" dirty="0">
                  <a:solidFill>
                    <a:schemeClr val="tx1"/>
                  </a:solidFill>
                </a:rPr>
                <a:t>4. Tildele medisindispenser til bruker</a:t>
              </a:r>
            </a:p>
            <a:p>
              <a:pPr algn="l">
                <a:spcBef>
                  <a:spcPts val="0"/>
                </a:spcBef>
              </a:pPr>
              <a:r>
                <a:rPr lang="nb-NO" sz="1100" dirty="0">
                  <a:solidFill>
                    <a:schemeClr val="tx1"/>
                  </a:solidFill>
                </a:rPr>
                <a:t>Saksbehandler tildeler medisindispenser til bruker og varsler tjenesten. Ansvarlig tjeneste kobler bruker til medisindispenseren. </a:t>
              </a:r>
              <a:endParaRPr lang="nb-NO" sz="1100" dirty="0">
                <a:solidFill>
                  <a:schemeClr val="tx1"/>
                </a:solidFill>
                <a:latin typeface="+mn-lt"/>
              </a:endParaRPr>
            </a:p>
            <a:p>
              <a:pPr algn="l">
                <a:spcBef>
                  <a:spcPts val="0"/>
                </a:spcBef>
                <a:buClrTx/>
              </a:pPr>
              <a:r>
                <a:rPr lang="nb-NO" sz="1100" b="1" dirty="0">
                  <a:solidFill>
                    <a:schemeClr val="tx1"/>
                  </a:solidFill>
                  <a:latin typeface="+mn-lt"/>
                </a:rPr>
                <a:t>5. Registrere anbefalte innstillinger for brukeren, f. eks. tidsintervall</a:t>
              </a:r>
            </a:p>
            <a:p>
              <a:pPr algn="l">
                <a:spcBef>
                  <a:spcPts val="0"/>
                </a:spcBef>
                <a:buClrTx/>
              </a:pPr>
              <a:r>
                <a:rPr lang="nb-NO" sz="1100" dirty="0">
                  <a:solidFill>
                    <a:schemeClr val="tx1"/>
                  </a:solidFill>
                  <a:latin typeface="+mn-lt"/>
                </a:rPr>
                <a:t>Dette gjøres i kartleggingsskjemaet under kartleggingsbesøket.</a:t>
              </a:r>
            </a:p>
            <a:p>
              <a:pPr algn="l">
                <a:spcBef>
                  <a:spcPts val="0"/>
                </a:spcBef>
                <a:buClrTx/>
              </a:pPr>
              <a:r>
                <a:rPr lang="nb-NO" sz="1100" b="1" dirty="0">
                  <a:solidFill>
                    <a:schemeClr val="tx1"/>
                  </a:solidFill>
                  <a:latin typeface="+mn-lt"/>
                </a:rPr>
                <a:t>6. Registrere data og måle nullpunkt for gevinstrealisering</a:t>
              </a:r>
              <a:endParaRPr lang="nb-NO" sz="1100" dirty="0">
                <a:solidFill>
                  <a:schemeClr val="tx1"/>
                </a:solidFill>
                <a:latin typeface="+mn-lt"/>
              </a:endParaRPr>
            </a:p>
            <a:p>
              <a:pPr algn="l">
                <a:spcBef>
                  <a:spcPts val="0"/>
                </a:spcBef>
                <a:buClrTx/>
              </a:pPr>
              <a:r>
                <a:rPr lang="nb-NO" sz="1100" dirty="0">
                  <a:solidFill>
                    <a:schemeClr val="tx1"/>
                  </a:solidFill>
                  <a:latin typeface="+mn-lt"/>
                </a:rPr>
                <a:t>Gevinstansvarlig måler nullpunkt og registrerer resultatene i gevinstplan.</a:t>
              </a:r>
            </a:p>
          </p:txBody>
        </p:sp>
        <p:sp>
          <p:nvSpPr>
            <p:cNvPr id="28" name="TextBox 27"/>
            <p:cNvSpPr txBox="1"/>
            <p:nvPr/>
          </p:nvSpPr>
          <p:spPr>
            <a:xfrm>
              <a:off x="5144131" y="2355552"/>
              <a:ext cx="4505349" cy="3187211"/>
            </a:xfrm>
            <a:prstGeom prst="rect">
              <a:avLst/>
            </a:prstGeom>
            <a:solidFill>
              <a:schemeClr val="bg2">
                <a:lumMod val="20000"/>
                <a:lumOff val="80000"/>
              </a:schemeClr>
            </a:solidFill>
            <a:ln>
              <a:noFill/>
            </a:ln>
          </p:spPr>
          <p:txBody>
            <a:bodyPr wrap="square" lIns="108000" tIns="108000" rIns="108000" bIns="108000" rtlCol="0">
              <a:noAutofit/>
            </a:bodyPr>
            <a:lstStyle/>
            <a:p>
              <a:pPr marL="171450" lvl="0" indent="-171450" algn="l">
                <a:buClrTx/>
                <a:buFont typeface="Arial" panose="020B0604020202020204" pitchFamily="34" charset="0"/>
                <a:buChar char="•"/>
                <a:defRPr/>
              </a:pPr>
              <a:r>
                <a:rPr lang="nb-NO" sz="1100" dirty="0">
                  <a:solidFill>
                    <a:srgbClr val="000000"/>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latin typeface="+mn-lt"/>
                </a:rPr>
                <a:t>Hvilket kommunikasjonsmiddel mellom saksbehandler og den som gjennomfører kartleggingsbesøket har dere i dag? Må dette endres?</a:t>
              </a:r>
            </a:p>
            <a:p>
              <a:pPr marL="171450" indent="-171450" algn="l">
                <a:buClrTx/>
                <a:buFont typeface="Arial" panose="020B0604020202020204" pitchFamily="34" charset="0"/>
                <a:buChar char="•"/>
              </a:pPr>
              <a:r>
                <a:rPr lang="nb-NO" sz="1100" dirty="0">
                  <a:solidFill>
                    <a:schemeClr val="tx1"/>
                  </a:solidFill>
                  <a:latin typeface="+mn-lt"/>
                </a:rPr>
                <a:t>Hvordan foregår første henvisning av bruker? Hvem har ansvaret for å avdekke mulige brukere? </a:t>
              </a:r>
            </a:p>
            <a:p>
              <a:pPr marL="171450" indent="-171450" algn="l">
                <a:buClrTx/>
                <a:buFont typeface="Arial" panose="020B0604020202020204" pitchFamily="34" charset="0"/>
                <a:buChar char="•"/>
              </a:pPr>
              <a:r>
                <a:rPr lang="nb-NO" sz="1100" dirty="0">
                  <a:solidFill>
                    <a:schemeClr val="tx1"/>
                  </a:solidFill>
                  <a:latin typeface="+mn-lt"/>
                </a:rPr>
                <a:t>Har dere laget tydelig inklusjons- og eksklusjonskriterier for tildeling?</a:t>
              </a:r>
            </a:p>
            <a:p>
              <a:pPr marL="171450" indent="-171450" algn="l">
                <a:buClrTx/>
                <a:buFont typeface="Arial" panose="020B0604020202020204" pitchFamily="34" charset="0"/>
                <a:buChar char="•"/>
              </a:pPr>
              <a:r>
                <a:rPr lang="nb-NO" sz="1100" dirty="0">
                  <a:solidFill>
                    <a:schemeClr val="tx1"/>
                  </a:solidFill>
                  <a:latin typeface="+mn-lt"/>
                </a:rPr>
                <a:t>Har dere involvert fastlegene og apoteket i prosessen?</a:t>
              </a:r>
            </a:p>
            <a:p>
              <a:pPr marL="171450" indent="-171450" algn="l">
                <a:buClrTx/>
                <a:buFont typeface="Arial" panose="020B0604020202020204" pitchFamily="34" charset="0"/>
                <a:buChar char="•"/>
              </a:pPr>
              <a:r>
                <a:rPr lang="nb-NO" sz="1100" dirty="0">
                  <a:solidFill>
                    <a:schemeClr val="tx1"/>
                  </a:solidFill>
                </a:rPr>
                <a:t>Hvilke gevinster skal dere realisere og hvordan skal dere måle disse? Hvor ofte skal dere måle? </a:t>
              </a:r>
              <a:r>
                <a:rPr lang="nb-NO" sz="1100" dirty="0">
                  <a:solidFill>
                    <a:schemeClr val="tx1"/>
                  </a:solidFill>
                  <a:latin typeface="+mn-lt"/>
                </a:rPr>
                <a:t>Hvem har ansvaret for gevinstrealiseringsplanen?</a:t>
              </a:r>
            </a:p>
            <a:p>
              <a:pPr marL="285750" indent="-285750" algn="l">
                <a:buClr>
                  <a:schemeClr val="bg1"/>
                </a:buClr>
                <a:buFontTx/>
                <a:buChar char="-"/>
              </a:pPr>
              <a:endParaRPr lang="nb-NO" sz="1100" dirty="0">
                <a:solidFill>
                  <a:schemeClr val="tx1"/>
                </a:solidFill>
                <a:latin typeface="+mn-lt"/>
              </a:endParaRPr>
            </a:p>
          </p:txBody>
        </p:sp>
        <p:sp>
          <p:nvSpPr>
            <p:cNvPr id="70" name="TextBox 6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71" name="TextBox 7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50" name="TextBox 49"/>
            <p:cNvSpPr txBox="1"/>
            <p:nvPr/>
          </p:nvSpPr>
          <p:spPr>
            <a:xfrm>
              <a:off x="149052" y="5856051"/>
              <a:ext cx="4995079"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spcBef>
                  <a:spcPts val="600"/>
                </a:spcBef>
                <a:buFont typeface="Arial" panose="020B0604020202020204" pitchFamily="34" charset="0"/>
                <a:buChar char="•"/>
              </a:pPr>
              <a:r>
                <a:rPr lang="nb-NO" sz="1100" u="sng" dirty="0">
                  <a:solidFill>
                    <a:schemeClr val="tx1"/>
                  </a:solidFill>
                  <a:latin typeface="Arial"/>
                  <a:cs typeface="Arial"/>
                </a:rPr>
                <a:t>Kartleggingsskjema fra Beiarn, </a:t>
              </a:r>
              <a:r>
                <a:rPr lang="nb-NO" sz="1100" u="sng" dirty="0" err="1">
                  <a:solidFill>
                    <a:schemeClr val="tx1"/>
                  </a:solidFill>
                  <a:latin typeface="Arial"/>
                  <a:cs typeface="Arial"/>
                </a:rPr>
                <a:t>Kongsberg,Agder</a:t>
              </a:r>
              <a:r>
                <a:rPr lang="nb-NO" sz="1100" u="sng" dirty="0">
                  <a:solidFill>
                    <a:schemeClr val="tx1"/>
                  </a:solidFill>
                  <a:latin typeface="Arial"/>
                  <a:cs typeface="Arial"/>
                </a:rPr>
                <a:t>, Trysil, Alver og Ørland</a:t>
              </a:r>
            </a:p>
            <a:p>
              <a:pPr marL="285750" indent="-285750" algn="l">
                <a:spcBef>
                  <a:spcPts val="600"/>
                </a:spcBef>
                <a:buFont typeface="Arial" panose="020B0604020202020204" pitchFamily="34" charset="0"/>
                <a:buChar char="•"/>
              </a:pPr>
              <a:r>
                <a:rPr lang="nb-NO" sz="1100" u="sng" dirty="0">
                  <a:solidFill>
                    <a:schemeClr val="tx1"/>
                  </a:solidFill>
                  <a:latin typeface="Arial"/>
                  <a:cs typeface="Arial"/>
                </a:rPr>
                <a:t>Sjekkliste for kartlegging av gevinster fra Agder </a:t>
              </a:r>
            </a:p>
            <a:p>
              <a:pPr marL="285750" indent="-285750" algn="l">
                <a:spcBef>
                  <a:spcPts val="600"/>
                </a:spcBef>
                <a:buFont typeface="Arial" panose="020B0604020202020204" pitchFamily="34" charset="0"/>
                <a:buChar char="•"/>
              </a:pPr>
              <a:r>
                <a:rPr lang="nb-NO" sz="1100" u="sng" dirty="0">
                  <a:solidFill>
                    <a:schemeClr val="tx1"/>
                  </a:solidFill>
                  <a:latin typeface="Arial"/>
                  <a:cs typeface="Arial"/>
                </a:rPr>
                <a:t>Hjelpeskjema kartlegging av behov for medisineringsstøtte Øvre Eiker</a:t>
              </a:r>
            </a:p>
            <a:p>
              <a:pPr marL="285750" indent="-285750" algn="l">
                <a:buFont typeface="Arial" panose="020B0604020202020204" pitchFamily="34" charset="0"/>
                <a:buChar char="•"/>
              </a:pPr>
              <a:endParaRPr lang="nb-NO" sz="1100" dirty="0">
                <a:solidFill>
                  <a:schemeClr val="tx1"/>
                </a:solidFill>
              </a:endParaRPr>
            </a:p>
          </p:txBody>
        </p:sp>
        <p:sp>
          <p:nvSpPr>
            <p:cNvPr id="51" name="TextBox 50"/>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52" name="TextBox 51"/>
            <p:cNvSpPr txBox="1"/>
            <p:nvPr/>
          </p:nvSpPr>
          <p:spPr>
            <a:xfrm>
              <a:off x="5144131" y="5856051"/>
              <a:ext cx="4505349"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spcBef>
                  <a:spcPts val="600"/>
                </a:spcBef>
                <a:buFont typeface="Arial" panose="020B0604020202020204" pitchFamily="34" charset="0"/>
                <a:buChar char="•"/>
              </a:pPr>
              <a:r>
                <a:rPr lang="nb-NO" sz="1100" u="sng" dirty="0">
                  <a:solidFill>
                    <a:schemeClr val="tx1"/>
                  </a:solidFill>
                  <a:latin typeface="+mn-lt"/>
                </a:rPr>
                <a:t>Sjekkliste fra Sør-Odal</a:t>
              </a:r>
              <a:endParaRPr lang="en-US" u="sng" dirty="0">
                <a:solidFill>
                  <a:schemeClr val="tx1"/>
                </a:solidFill>
              </a:endParaRPr>
            </a:p>
            <a:p>
              <a:pPr marL="285750" indent="-285750" algn="l">
                <a:spcBef>
                  <a:spcPts val="600"/>
                </a:spcBef>
                <a:buFont typeface="Arial" panose="020B0604020202020204" pitchFamily="34" charset="0"/>
                <a:buChar char="•"/>
              </a:pPr>
              <a:r>
                <a:rPr lang="nb-NO" sz="1100" u="sng" dirty="0">
                  <a:solidFill>
                    <a:schemeClr val="tx1"/>
                  </a:solidFill>
                  <a:latin typeface="+mn-lt"/>
                </a:rPr>
                <a:t>Skjema for kartlegging av gevinster fra Nedre Eiker kommune</a:t>
              </a:r>
            </a:p>
          </p:txBody>
        </p:sp>
        <p:sp>
          <p:nvSpPr>
            <p:cNvPr id="36" name="Arrow: Right 35">
              <a:extLst>
                <a:ext uri="{FF2B5EF4-FFF2-40B4-BE49-F238E27FC236}">
                  <a16:creationId xmlns:a16="http://schemas.microsoft.com/office/drawing/2014/main" id="{F4FE53B0-7A5A-48D3-862E-6111286D6F1C}"/>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3" name="Picture 52">
              <a:extLst>
                <a:ext uri="{FF2B5EF4-FFF2-40B4-BE49-F238E27FC236}">
                  <a16:creationId xmlns:a16="http://schemas.microsoft.com/office/drawing/2014/main" id="{4695B6EB-7B46-4BB3-8AA5-444CEFFA90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49FE791A-DFDD-4F75-BEC8-DD20F2EAA6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FFDED629-8FB0-4D4F-9CBD-5A1C6910CD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236A3B54-DAE3-4E4F-B01C-E8E2EB26F3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90E748DA-30EC-4079-BC80-6284AF3419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FBD14CFF-FB9F-41CF-B600-65F5258E3E1A}"/>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6F96D05A-D0B1-4E14-8579-50CF9E2F4312}"/>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3776891B-FF7A-4F79-96C0-505F0E01E077}"/>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A8879719-FD0C-47D5-A671-6E0D13EA86B6}"/>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2" name="Rectangle 61">
              <a:extLst>
                <a:ext uri="{FF2B5EF4-FFF2-40B4-BE49-F238E27FC236}">
                  <a16:creationId xmlns:a16="http://schemas.microsoft.com/office/drawing/2014/main" id="{E7DE69E9-3EC6-4FDA-983F-4E63B4CA869F}"/>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3" name="Rectangle 62">
              <a:extLst>
                <a:ext uri="{FF2B5EF4-FFF2-40B4-BE49-F238E27FC236}">
                  <a16:creationId xmlns:a16="http://schemas.microsoft.com/office/drawing/2014/main" id="{C60B8D5F-542A-493B-807A-C5513FB1CEFE}"/>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4" name="Rectangle 63">
              <a:extLst>
                <a:ext uri="{FF2B5EF4-FFF2-40B4-BE49-F238E27FC236}">
                  <a16:creationId xmlns:a16="http://schemas.microsoft.com/office/drawing/2014/main" id="{CD0837B0-26F1-4D7D-AFFF-140F6A5C632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5" name="Rectangle 64">
              <a:extLst>
                <a:ext uri="{FF2B5EF4-FFF2-40B4-BE49-F238E27FC236}">
                  <a16:creationId xmlns:a16="http://schemas.microsoft.com/office/drawing/2014/main" id="{82035D05-6C17-4910-9D21-16C1269E46FD}"/>
                </a:ext>
              </a:extLst>
            </p:cNvPr>
            <p:cNvSpPr/>
            <p:nvPr/>
          </p:nvSpPr>
          <p:spPr>
            <a:xfrm>
              <a:off x="1629492" y="872458"/>
              <a:ext cx="8209100"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D2F98065-0C5B-494A-A5D4-40BB108024C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ELEKTRONISK MEDISINDISPENSER: KARTLEGGING OG TILDELING</a:t>
            </a:r>
          </a:p>
        </p:txBody>
      </p:sp>
    </p:spTree>
    <p:extLst>
      <p:ext uri="{BB962C8B-B14F-4D97-AF65-F5344CB8AC3E}">
        <p14:creationId xmlns:p14="http://schemas.microsoft.com/office/powerpoint/2010/main" val="382569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8AC46A1-8381-489A-9264-F00BD9F0E51D}"/>
              </a:ext>
            </a:extLst>
          </p:cNvPr>
          <p:cNvGrpSpPr/>
          <p:nvPr/>
        </p:nvGrpSpPr>
        <p:grpSpPr>
          <a:xfrm>
            <a:off x="125757" y="866013"/>
            <a:ext cx="9654486" cy="5836711"/>
            <a:chOff x="118174" y="866013"/>
            <a:chExt cx="965448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Registrere tiltak i fagsystem</a:t>
              </a:r>
              <a:endParaRPr lang="nb-NO" sz="1100" dirty="0">
                <a:solidFill>
                  <a:schemeClr val="tx1"/>
                </a:solidFill>
              </a:endParaRPr>
            </a:p>
            <a:p>
              <a:pPr algn="l">
                <a:spcBef>
                  <a:spcPts val="0"/>
                </a:spcBef>
              </a:pPr>
              <a:r>
                <a:rPr lang="nb-NO" sz="1100" dirty="0">
                  <a:solidFill>
                    <a:schemeClr val="tx1"/>
                  </a:solidFill>
                </a:rPr>
                <a:t>Ansvarlig tjeneste registrerer tiltak i fagsystem og sender beskjed til bruker, hjemmetjenesten/teknisk personell som gjør installasjon.</a:t>
              </a:r>
            </a:p>
            <a:p>
              <a:pPr algn="l">
                <a:spcBef>
                  <a:spcPts val="0"/>
                </a:spcBef>
              </a:pPr>
              <a:r>
                <a:rPr lang="nb-NO" sz="1100" dirty="0">
                  <a:solidFill>
                    <a:schemeClr val="tx1"/>
                  </a:solidFill>
                </a:rPr>
                <a:t>Melding til installatør inneholder informasjon om bruker, adresse, type medisindispenser og hvem som er ansvarlig for å fylle den.</a:t>
              </a:r>
            </a:p>
            <a:p>
              <a:pPr algn="l">
                <a:spcBef>
                  <a:spcPts val="0"/>
                </a:spcBef>
              </a:pPr>
              <a:endParaRPr lang="nb-NO" sz="1100" dirty="0">
                <a:solidFill>
                  <a:schemeClr val="tx1"/>
                </a:solidFill>
              </a:endParaRPr>
            </a:p>
            <a:p>
              <a:pPr algn="l">
                <a:spcBef>
                  <a:spcPts val="0"/>
                </a:spcBef>
              </a:pPr>
              <a:r>
                <a:rPr lang="nb-NO" sz="1100" b="1" dirty="0">
                  <a:solidFill>
                    <a:schemeClr val="tx1"/>
                  </a:solidFill>
                </a:rPr>
                <a:t>2. Klargjør og konfigurer medisindispenser til bruker</a:t>
              </a:r>
            </a:p>
            <a:p>
              <a:pPr algn="l">
                <a:spcBef>
                  <a:spcPts val="0"/>
                </a:spcBef>
              </a:pPr>
              <a:r>
                <a:rPr lang="nb-NO" sz="1100" dirty="0">
                  <a:solidFill>
                    <a:schemeClr val="tx1"/>
                  </a:solidFill>
                </a:rPr>
                <a:t>Teknisk personell/hjemmetjenesten/ressursperson stiller inn tidsintervaller for medisinvarsling på medisindispenseren, og evt. andre konfigureringer før utkjøring. Prosedyre for hvem som skal motta alarm hvis medisiner ikke tas fastsettes.</a:t>
              </a:r>
            </a:p>
            <a:p>
              <a:pPr algn="l">
                <a:spcBef>
                  <a:spcPts val="0"/>
                </a:spcBef>
              </a:pPr>
              <a:endParaRPr lang="nb-NO" sz="1100" dirty="0">
                <a:solidFill>
                  <a:schemeClr val="tx1"/>
                </a:solidFill>
              </a:endParaRPr>
            </a:p>
            <a:p>
              <a:pPr algn="l">
                <a:spcBef>
                  <a:spcPts val="0"/>
                </a:spcBef>
              </a:pPr>
              <a:r>
                <a:rPr lang="nb-NO" sz="1100" b="1" dirty="0">
                  <a:solidFill>
                    <a:schemeClr val="tx1"/>
                  </a:solidFill>
                </a:rPr>
                <a:t>3. Installere medisindispenser hos bruker</a:t>
              </a:r>
            </a:p>
            <a:p>
              <a:pPr algn="l">
                <a:spcBef>
                  <a:spcPts val="0"/>
                </a:spcBef>
              </a:pPr>
              <a:r>
                <a:rPr lang="nb-NO" sz="1100" dirty="0">
                  <a:solidFill>
                    <a:schemeClr val="tx1"/>
                  </a:solidFill>
                </a:rPr>
                <a:t>Teknisk personell/hjemmetjenesten/ressursperson plasserer medisindispenser hos bruker etter gjeldende prosedyre.</a:t>
              </a:r>
              <a:endParaRPr lang="nb-NO" sz="1100" b="1" dirty="0">
                <a:solidFill>
                  <a:schemeClr val="tx1"/>
                </a:solidFill>
              </a:endParaRPr>
            </a:p>
          </p:txBody>
        </p:sp>
        <p:sp>
          <p:nvSpPr>
            <p:cNvPr id="51" name="TextBox 50"/>
            <p:cNvSpPr txBox="1"/>
            <p:nvPr/>
          </p:nvSpPr>
          <p:spPr>
            <a:xfrm>
              <a:off x="149052" y="5856051"/>
              <a:ext cx="4849897"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u="sng" dirty="0">
                  <a:solidFill>
                    <a:schemeClr val="tx1"/>
                  </a:solidFill>
                  <a:latin typeface="Arial"/>
                  <a:cs typeface="Arial"/>
                </a:rPr>
                <a:t>Informasjonsskriv til brukere fra Ski kommune</a:t>
              </a:r>
            </a:p>
            <a:p>
              <a:pPr marL="285750" indent="-285750" algn="l">
                <a:buFont typeface="Arial" panose="020B0604020202020204" pitchFamily="34" charset="0"/>
                <a:buChar char="•"/>
              </a:pPr>
              <a:r>
                <a:rPr lang="nb-NO" sz="1100" dirty="0">
                  <a:solidFill>
                    <a:schemeClr val="tx1"/>
                  </a:solidFill>
                  <a:latin typeface="Arial"/>
                  <a:cs typeface="Arial"/>
                </a:rPr>
                <a:t>Rutinebeskrivelse for konfigurering av medisindispenser</a:t>
              </a:r>
            </a:p>
            <a:p>
              <a:pPr marL="285750" indent="-285750" algn="l">
                <a:buFont typeface="Arial" panose="020B0604020202020204" pitchFamily="34" charset="0"/>
                <a:buChar char="•"/>
              </a:pPr>
              <a:r>
                <a:rPr lang="nb-NO" sz="1100" dirty="0">
                  <a:solidFill>
                    <a:schemeClr val="tx1"/>
                  </a:solidFill>
                  <a:latin typeface="Arial"/>
                  <a:cs typeface="Arial"/>
                </a:rPr>
                <a:t>Brukerveiledning for medisindispenser fra leverandør</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latin typeface="+mn-lt"/>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latin typeface="+mn-lt"/>
                </a:rPr>
                <a:t>Hvilke kommunikasjonskanaler er det i dag mellom saksbehandler og installatør, og må dette endres? </a:t>
              </a:r>
            </a:p>
            <a:p>
              <a:pPr marL="171450" indent="-171450" algn="l">
                <a:buClrTx/>
                <a:buFont typeface="Arial" panose="020B0604020202020204" pitchFamily="34" charset="0"/>
                <a:buChar char="•"/>
                <a:defRPr/>
              </a:pPr>
              <a:r>
                <a:rPr lang="nb-NO" sz="1100" dirty="0">
                  <a:solidFill>
                    <a:schemeClr val="tx1"/>
                  </a:solidFill>
                </a:rPr>
                <a:t>Hvilke kommunikasjonskanaler er det i dag mellom saksbehandler og installatør, og tjenesten? Er det nødvendig med forbedringer? </a:t>
              </a:r>
            </a:p>
            <a:p>
              <a:pPr marL="171450" indent="-171450" algn="l">
                <a:buClrTx/>
                <a:buFont typeface="Arial" panose="020B0604020202020204" pitchFamily="34" charset="0"/>
                <a:buChar char="•"/>
              </a:pPr>
              <a:r>
                <a:rPr lang="nb-NO" sz="1100" dirty="0">
                  <a:solidFill>
                    <a:schemeClr val="tx1"/>
                  </a:solidFill>
                  <a:latin typeface="+mn-lt"/>
                </a:rPr>
                <a:t>Hvem skal motta alarmene hvis medisiner ikke tas? Skal kommunen åpne for at dette varselet går til pårørende, naboer eller lignende? </a:t>
              </a:r>
            </a:p>
            <a:p>
              <a:pPr algn="l">
                <a:buClrTx/>
              </a:pPr>
              <a:endParaRPr lang="nb-NO" sz="1100" dirty="0">
                <a:solidFill>
                  <a:schemeClr val="tx1"/>
                </a:solidFill>
                <a:latin typeface="+mn-lt"/>
              </a:endParaRP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171450" indent="-171450" algn="l">
                <a:spcBef>
                  <a:spcPts val="600"/>
                </a:spcBef>
                <a:buFont typeface="Arial" panose="020B0604020202020204" pitchFamily="34" charset="0"/>
                <a:buChar char="•"/>
              </a:pPr>
              <a:r>
                <a:rPr lang="nb-NO" sz="1100" u="sng" dirty="0">
                  <a:solidFill>
                    <a:schemeClr val="tx1"/>
                  </a:solidFill>
                  <a:latin typeface="+mn-lt"/>
                </a:rPr>
                <a:t>Sjekkliste for oppstart av medisindispenser fra Modum kommune</a:t>
              </a:r>
            </a:p>
            <a:p>
              <a:pPr marL="171450" indent="-171450" algn="l">
                <a:spcBef>
                  <a:spcPts val="600"/>
                </a:spcBef>
                <a:buFont typeface="Arial" panose="020B0604020202020204" pitchFamily="34" charset="0"/>
                <a:buChar char="•"/>
              </a:pPr>
              <a:r>
                <a:rPr lang="nb-NO" sz="1100" dirty="0">
                  <a:solidFill>
                    <a:schemeClr val="tx1"/>
                  </a:solidFill>
                  <a:latin typeface="+mn-lt"/>
                </a:rPr>
                <a:t>Programmeringsmanual for medisindispenser fra leverandør</a:t>
              </a:r>
            </a:p>
            <a:p>
              <a:pPr marL="171450" indent="-171450" algn="l">
                <a:spcBef>
                  <a:spcPts val="600"/>
                </a:spcBef>
                <a:buFont typeface="Arial" panose="020B0604020202020204" pitchFamily="34" charset="0"/>
                <a:buChar char="•"/>
              </a:pPr>
              <a:r>
                <a:rPr lang="nb-NO" sz="1100" dirty="0">
                  <a:solidFill>
                    <a:schemeClr val="tx1"/>
                  </a:solidFill>
                  <a:latin typeface="+mn-lt"/>
                </a:rPr>
                <a:t>Installasjonsveiledning for medisindispenser fra leverandør</a:t>
              </a:r>
            </a:p>
          </p:txBody>
        </p:sp>
        <p:sp>
          <p:nvSpPr>
            <p:cNvPr id="34" name="Arrow: Right 33">
              <a:extLst>
                <a:ext uri="{FF2B5EF4-FFF2-40B4-BE49-F238E27FC236}">
                  <a16:creationId xmlns:a16="http://schemas.microsoft.com/office/drawing/2014/main" id="{0B09321B-F56C-4F9C-B428-AAEBFFD2F116}"/>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DA73CD83-34A7-4371-BB6E-20B6C2EA5C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2DA3C3FF-05BE-40E4-B58F-1534B3CB7B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101A4503-B8A5-4441-95A6-F3CA8C68BD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20D3893D-CD64-4F60-BEFE-CB23D8BB58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5AAB1BFE-69ED-4D72-B52A-746142C015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39B89DBD-CB9A-498A-BB10-5783C01DA7E8}"/>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36D9520C-2ABB-4618-A4FA-DA8D59F04F67}"/>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C334C550-95BE-4A9B-9679-0716F6363CCF}"/>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7225445C-7EC4-4E31-9467-689565031530}"/>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49A22CAE-D4AB-4B10-B1B5-B2125D980031}"/>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A89CE0B9-65BF-46F3-93C2-B77E3A39A85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B5EE3354-44AF-42E8-8BF4-90EBFCD0394B}"/>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FF6E6D0C-955D-4B82-A92D-494164451433}"/>
                </a:ext>
              </a:extLst>
            </p:cNvPr>
            <p:cNvSpPr/>
            <p:nvPr/>
          </p:nvSpPr>
          <p:spPr>
            <a:xfrm>
              <a:off x="118174" y="872458"/>
              <a:ext cx="151879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D76F0AD-38EA-4458-81DB-429E3FF75433}"/>
                </a:ext>
              </a:extLst>
            </p:cNvPr>
            <p:cNvSpPr/>
            <p:nvPr/>
          </p:nvSpPr>
          <p:spPr>
            <a:xfrm>
              <a:off x="3302799" y="872458"/>
              <a:ext cx="646986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32DBE496-9BAD-4909-853F-535D701DCE29}"/>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ELEKTRONISK MEDISINDISPENSER: TILPASNING OG INSTALLASJON</a:t>
            </a:r>
          </a:p>
        </p:txBody>
      </p:sp>
    </p:spTree>
    <p:extLst>
      <p:ext uri="{BB962C8B-B14F-4D97-AF65-F5344CB8AC3E}">
        <p14:creationId xmlns:p14="http://schemas.microsoft.com/office/powerpoint/2010/main" val="377525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2CCAB595-4CCC-4F3E-A9AB-E371D47EA0F4}"/>
              </a:ext>
            </a:extLst>
          </p:cNvPr>
          <p:cNvGrpSpPr/>
          <p:nvPr/>
        </p:nvGrpSpPr>
        <p:grpSpPr>
          <a:xfrm>
            <a:off x="118174" y="866013"/>
            <a:ext cx="9669652" cy="5836711"/>
            <a:chOff x="118174" y="866013"/>
            <a:chExt cx="9669652" cy="5836711"/>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opplæring med bruker og pårørende. </a:t>
              </a:r>
              <a:br>
                <a:rPr lang="nb-NO" sz="1100" b="1" dirty="0">
                  <a:solidFill>
                    <a:schemeClr val="tx1"/>
                  </a:solidFill>
                </a:rPr>
              </a:br>
              <a:r>
                <a:rPr lang="nb-NO" sz="1100" dirty="0">
                  <a:solidFill>
                    <a:schemeClr val="tx1"/>
                  </a:solidFill>
                </a:rPr>
                <a:t>Ressursperson/hjemmetjenesten/teknisk personell informerer bruker og eventuelt pårørende om hva medisindispenser er, slik at brukeren blir trygg på tjenesten. Teknisk personell/ressursperson/hjemmetjenesten tester utstyret sammen med bruker. Informasjonsskriv blir forklart og lagt igjen.</a:t>
              </a:r>
              <a:br>
                <a:rPr lang="nb-NO" sz="1100" b="1" dirty="0">
                  <a:solidFill>
                    <a:schemeClr val="tx1"/>
                  </a:solidFill>
                </a:rPr>
              </a:br>
              <a:endParaRPr lang="nb-NO" sz="1100" b="1" dirty="0">
                <a:solidFill>
                  <a:schemeClr val="tx1"/>
                </a:solidFill>
              </a:endParaRPr>
            </a:p>
            <a:p>
              <a:pPr algn="l">
                <a:spcBef>
                  <a:spcPts val="0"/>
                </a:spcBef>
              </a:pPr>
              <a:r>
                <a:rPr lang="nb-NO" sz="1100" b="1" dirty="0">
                  <a:solidFill>
                    <a:schemeClr val="tx1"/>
                  </a:solidFill>
                </a:rPr>
                <a:t>2. Testperiode på to uker hvor hjemmetjenesten følger opp tett</a:t>
              </a:r>
            </a:p>
            <a:p>
              <a:pPr algn="l">
                <a:spcBef>
                  <a:spcPts val="0"/>
                </a:spcBef>
              </a:pPr>
              <a:r>
                <a:rPr lang="nb-NO" sz="1100" dirty="0">
                  <a:solidFill>
                    <a:schemeClr val="tx1"/>
                  </a:solidFill>
                </a:rPr>
                <a:t>Bruker tester medisindispenser over en periode på to uker der hjemmetjenesten fortsetter besøkene for å sikre at bruker kan nyttiggjøre seg av teknologien. Hjemmetjenesten </a:t>
              </a:r>
              <a:r>
                <a:rPr lang="nb-NO" sz="1100" dirty="0">
                  <a:solidFill>
                    <a:srgbClr val="000000"/>
                  </a:solidFill>
                </a:rPr>
                <a:t>dokumenterer i fagsystem om teknologien og de definerte innstillingene på enheten gir ønskede effekter, og</a:t>
              </a:r>
              <a:r>
                <a:rPr lang="nb-NO" sz="1100" dirty="0">
                  <a:solidFill>
                    <a:schemeClr val="tx1"/>
                  </a:solidFill>
                </a:rPr>
                <a:t> dersom bruker ikke mestrer </a:t>
              </a:r>
              <a:r>
                <a:rPr lang="nb-NO" sz="1100" dirty="0" err="1">
                  <a:solidFill>
                    <a:schemeClr val="tx1"/>
                  </a:solidFill>
                </a:rPr>
                <a:t>medisindisenseren</a:t>
              </a:r>
              <a:r>
                <a:rPr lang="nb-NO" sz="1100" dirty="0">
                  <a:solidFill>
                    <a:schemeClr val="tx1"/>
                  </a:solidFill>
                </a:rPr>
                <a:t>.</a:t>
              </a:r>
            </a:p>
            <a:p>
              <a:pPr algn="l">
                <a:spcBef>
                  <a:spcPts val="0"/>
                </a:spcBef>
              </a:pPr>
              <a:endParaRPr lang="nb-NO" sz="1100" dirty="0">
                <a:solidFill>
                  <a:schemeClr val="tx1"/>
                </a:solidFill>
              </a:endParaRPr>
            </a:p>
            <a:p>
              <a:pPr lvl="0" algn="l">
                <a:spcBef>
                  <a:spcPts val="0"/>
                </a:spcBef>
                <a:buClr>
                  <a:srgbClr val="293947"/>
                </a:buClr>
                <a:defRPr/>
              </a:pPr>
              <a:r>
                <a:rPr lang="nb-NO" sz="1100" b="1" dirty="0">
                  <a:solidFill>
                    <a:srgbClr val="000000"/>
                  </a:solidFill>
                </a:rPr>
                <a:t>3. Evaluere hvordan bruker håndterer </a:t>
              </a:r>
              <a:r>
                <a:rPr lang="nb-NO" sz="1100" b="1" dirty="0">
                  <a:solidFill>
                    <a:schemeClr val="tx1"/>
                  </a:solidFill>
                </a:rPr>
                <a:t>medisindispenser</a:t>
              </a:r>
              <a:r>
                <a:rPr lang="nb-NO" sz="1100" b="1" dirty="0">
                  <a:solidFill>
                    <a:srgbClr val="000000"/>
                  </a:solidFill>
                </a:rPr>
                <a:t> og om innstillinger bør endres</a:t>
              </a:r>
              <a:br>
                <a:rPr lang="nb-NO" sz="1100" dirty="0">
                  <a:solidFill>
                    <a:srgbClr val="000000"/>
                  </a:solidFill>
                </a:rPr>
              </a:br>
              <a:r>
                <a:rPr lang="nb-NO" sz="1100" dirty="0">
                  <a:solidFill>
                    <a:srgbClr val="000000"/>
                  </a:solidFill>
                </a:rPr>
                <a:t>Evaluering skjer etter testperioden, og ved hjelp av dokumentasjonen fra testperioden. Tiltaksplan oppdateres etter evaluering og gevinstansvarlig oppdaterer gevinstplan. Eventuelle endringer dokumenteres i fagsystem.</a:t>
              </a:r>
            </a:p>
            <a:p>
              <a:pPr algn="l">
                <a:spcBef>
                  <a:spcPts val="0"/>
                </a:spcBef>
              </a:pPr>
              <a:endParaRPr lang="nb-NO" sz="1100" dirty="0">
                <a:solidFill>
                  <a:schemeClr val="tx1"/>
                </a:solidFill>
              </a:endParaRPr>
            </a:p>
          </p:txBody>
        </p:sp>
        <p:sp>
          <p:nvSpPr>
            <p:cNvPr id="24" name="TextBox 23"/>
            <p:cNvSpPr txBox="1"/>
            <p:nvPr/>
          </p:nvSpPr>
          <p:spPr>
            <a:xfrm>
              <a:off x="149053" y="5856051"/>
              <a:ext cx="4849896"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dirty="0">
                  <a:solidFill>
                    <a:schemeClr val="tx1"/>
                  </a:solidFill>
                </a:rPr>
                <a:t>Opplæringsmanual for medisindispenser</a:t>
              </a:r>
            </a:p>
            <a:p>
              <a:pPr marL="285750" indent="-285750" algn="l">
                <a:buFont typeface="Arial" panose="020B0604020202020204" pitchFamily="34" charset="0"/>
                <a:buChar char="•"/>
              </a:pPr>
              <a:r>
                <a:rPr lang="nb-NO" sz="1100" dirty="0">
                  <a:solidFill>
                    <a:schemeClr val="tx1"/>
                  </a:solidFill>
                </a:rPr>
                <a:t>Prosedyre for evaluering og rapportering i testperioden </a:t>
              </a:r>
            </a:p>
            <a:p>
              <a:pPr marL="285750" indent="-285750" algn="l">
                <a:buFont typeface="Arial" panose="020B0604020202020204" pitchFamily="34" charset="0"/>
                <a:buChar char="•"/>
              </a:pPr>
              <a:r>
                <a:rPr lang="nb-NO" sz="1100" u="sng" dirty="0">
                  <a:solidFill>
                    <a:schemeClr val="tx1"/>
                  </a:solidFill>
                  <a:latin typeface="Arial"/>
                  <a:cs typeface="Arial"/>
                </a:rPr>
                <a:t>Sjekkliste for opplæring av ansatte fra Nordre Follo</a:t>
              </a:r>
              <a:endParaRPr lang="nb-NO" sz="1100" u="sng" dirty="0">
                <a:solidFill>
                  <a:schemeClr val="tx1"/>
                </a:solidFill>
                <a:cs typeface="Arial"/>
              </a:endParaRP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endParaRPr lang="nb-NO" sz="1100" dirty="0">
                <a:solidFill>
                  <a:schemeClr val="tx1"/>
                </a:solidFill>
                <a:latin typeface="+mn-lt"/>
              </a:endParaRPr>
            </a:p>
            <a:p>
              <a:pPr marL="171450" indent="-171450" algn="l">
                <a:buClrTx/>
                <a:buFont typeface="Arial" panose="020B0604020202020204" pitchFamily="34" charset="0"/>
                <a:buChar char="•"/>
              </a:pPr>
              <a:r>
                <a:rPr lang="nb-NO" sz="1100" dirty="0">
                  <a:solidFill>
                    <a:schemeClr val="tx1"/>
                  </a:solidFill>
                  <a:latin typeface="+mn-lt"/>
                </a:rPr>
                <a:t>Hvem bør gjennomføre opplæring med bruker og pårørende? </a:t>
              </a:r>
            </a:p>
            <a:p>
              <a:pPr marL="171450" indent="-171450" algn="l">
                <a:buClrTx/>
                <a:buFont typeface="Arial" panose="020B0604020202020204" pitchFamily="34" charset="0"/>
                <a:buChar char="•"/>
              </a:pPr>
              <a:r>
                <a:rPr lang="nb-NO" sz="1100" dirty="0">
                  <a:solidFill>
                    <a:schemeClr val="tx1"/>
                  </a:solidFill>
                  <a:latin typeface="+mn-lt"/>
                </a:rPr>
                <a:t>Skal opplæringen skje samtidig som installasjon? </a:t>
              </a:r>
            </a:p>
            <a:p>
              <a:pPr marL="171450" indent="-171450" algn="l">
                <a:buClrTx/>
                <a:buFont typeface="Arial" panose="020B0604020202020204" pitchFamily="34" charset="0"/>
                <a:buChar char="•"/>
              </a:pPr>
              <a:r>
                <a:rPr lang="nb-NO" sz="1100" dirty="0">
                  <a:solidFill>
                    <a:schemeClr val="tx1"/>
                  </a:solidFill>
                  <a:latin typeface="+mn-lt"/>
                </a:rPr>
                <a:t>Hvordan skal testperioden evalueres?</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51" name="TextBox 50"/>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600"/>
                </a:spcBef>
              </a:pPr>
              <a:endParaRPr lang="nb-NO" sz="1100" dirty="0">
                <a:solidFill>
                  <a:schemeClr val="tx1"/>
                </a:solidFill>
                <a:latin typeface="+mn-lt"/>
              </a:endParaRPr>
            </a:p>
          </p:txBody>
        </p:sp>
        <p:sp>
          <p:nvSpPr>
            <p:cNvPr id="36" name="Arrow: Right 35">
              <a:extLst>
                <a:ext uri="{FF2B5EF4-FFF2-40B4-BE49-F238E27FC236}">
                  <a16:creationId xmlns:a16="http://schemas.microsoft.com/office/drawing/2014/main" id="{43C321E8-8FBC-4E77-A82E-B646616F94D2}"/>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3" name="Picture 52">
              <a:extLst>
                <a:ext uri="{FF2B5EF4-FFF2-40B4-BE49-F238E27FC236}">
                  <a16:creationId xmlns:a16="http://schemas.microsoft.com/office/drawing/2014/main" id="{61FDF926-707C-4C2E-BDC2-B7AAE99E9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F72908DF-8122-4D0F-AA71-43BEAE7D9D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4B9A4727-A9F9-4F6D-8B48-78C037A8F4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792F637B-B0F5-42E8-B914-A20D6AB264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7271D51D-F3C2-4684-8FFA-4CBFE559A4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7D38C1B2-4A13-4079-8FF7-5D24C2EEB0DC}"/>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BF5B21FB-D161-415D-AF80-BCDD5D288F62}"/>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0E362A1D-71B2-45BA-8946-7D43736BB2AE}"/>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A145DBBB-012F-4BE8-BBEC-801B2F4C7BC1}"/>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2" name="Rectangle 61">
              <a:extLst>
                <a:ext uri="{FF2B5EF4-FFF2-40B4-BE49-F238E27FC236}">
                  <a16:creationId xmlns:a16="http://schemas.microsoft.com/office/drawing/2014/main" id="{7058B11B-C8AF-4965-A220-1C44EFF3A3F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3" name="Rectangle 62">
              <a:extLst>
                <a:ext uri="{FF2B5EF4-FFF2-40B4-BE49-F238E27FC236}">
                  <a16:creationId xmlns:a16="http://schemas.microsoft.com/office/drawing/2014/main" id="{70326F68-DDE1-4931-AFFC-F6553C2A5EB5}"/>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4" name="Rectangle 63">
              <a:extLst>
                <a:ext uri="{FF2B5EF4-FFF2-40B4-BE49-F238E27FC236}">
                  <a16:creationId xmlns:a16="http://schemas.microsoft.com/office/drawing/2014/main" id="{D8C243F8-B930-4B2F-B18E-45EB15AC1BFE}"/>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6" name="Rectangle 65">
              <a:extLst>
                <a:ext uri="{FF2B5EF4-FFF2-40B4-BE49-F238E27FC236}">
                  <a16:creationId xmlns:a16="http://schemas.microsoft.com/office/drawing/2014/main" id="{A6EBFBAF-4AB7-425F-BC4C-94424E05DD29}"/>
                </a:ext>
              </a:extLst>
            </p:cNvPr>
            <p:cNvSpPr/>
            <p:nvPr/>
          </p:nvSpPr>
          <p:spPr>
            <a:xfrm>
              <a:off x="4765744" y="872458"/>
              <a:ext cx="5022082"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AA2469D-F804-4346-AE14-8B1A8305AB07}"/>
                </a:ext>
              </a:extLst>
            </p:cNvPr>
            <p:cNvSpPr/>
            <p:nvPr/>
          </p:nvSpPr>
          <p:spPr>
            <a:xfrm>
              <a:off x="118174" y="872458"/>
              <a:ext cx="321837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2BA0D911-946B-4BD6-924E-E0B3769C39F8}"/>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ELEKTRONISK MEDISINDISPENSER: OPPLÆRING</a:t>
            </a:r>
          </a:p>
        </p:txBody>
      </p:sp>
    </p:spTree>
    <p:extLst>
      <p:ext uri="{BB962C8B-B14F-4D97-AF65-F5344CB8AC3E}">
        <p14:creationId xmlns:p14="http://schemas.microsoft.com/office/powerpoint/2010/main" val="426975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C2EA8330-F302-4EE9-BDA5-28DA3D0DDD66}"/>
              </a:ext>
            </a:extLst>
          </p:cNvPr>
          <p:cNvGrpSpPr/>
          <p:nvPr/>
        </p:nvGrpSpPr>
        <p:grpSpPr>
          <a:xfrm>
            <a:off x="129786" y="866013"/>
            <a:ext cx="9646428" cy="5836711"/>
            <a:chOff x="118173" y="866013"/>
            <a:chExt cx="9646428"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Fylle elektronisk medisindispenser ukentlig eller annenhver uke, avhengig av medisiner</a:t>
              </a:r>
            </a:p>
            <a:p>
              <a:pPr algn="l">
                <a:spcBef>
                  <a:spcPts val="0"/>
                </a:spcBef>
              </a:pPr>
              <a:r>
                <a:rPr lang="nb-NO" sz="1100" dirty="0">
                  <a:solidFill>
                    <a:schemeClr val="tx1"/>
                  </a:solidFill>
                </a:rPr>
                <a:t>Hjemmetjenesten, apoteket eller privat tjeneste fyller dispenseren. </a:t>
              </a:r>
            </a:p>
            <a:p>
              <a:pPr algn="l">
                <a:spcBef>
                  <a:spcPts val="0"/>
                </a:spcBef>
              </a:pPr>
              <a:r>
                <a:rPr lang="nb-NO" sz="1100" b="1" dirty="0">
                  <a:solidFill>
                    <a:schemeClr val="tx1"/>
                  </a:solidFill>
                </a:rPr>
                <a:t>2. Kontakte bruker hvis varsel om at medisiner ikke er tatt</a:t>
              </a:r>
            </a:p>
            <a:p>
              <a:pPr algn="l">
                <a:spcBef>
                  <a:spcPts val="0"/>
                </a:spcBef>
              </a:pPr>
              <a:r>
                <a:rPr lang="nb-NO" sz="1100" dirty="0">
                  <a:solidFill>
                    <a:schemeClr val="tx1"/>
                  </a:solidFill>
                </a:rPr>
                <a:t>Hjemmetjenesten, legevakt eller alarmsentral kontakter bruker først gjennom telefon og så eventuelt hjemmebesøk av hjemmetjenesten i henhold til gjeldende prosedyrer.</a:t>
              </a:r>
              <a:endParaRPr lang="nb-NO" sz="1100" b="1" dirty="0">
                <a:solidFill>
                  <a:schemeClr val="tx1"/>
                </a:solidFill>
              </a:endParaRPr>
            </a:p>
            <a:p>
              <a:pPr algn="l">
                <a:spcBef>
                  <a:spcPts val="0"/>
                </a:spcBef>
              </a:pPr>
              <a:r>
                <a:rPr lang="nb-NO" sz="1100" b="1" dirty="0">
                  <a:solidFill>
                    <a:schemeClr val="tx1"/>
                  </a:solidFill>
                </a:rPr>
                <a:t>3. Håndtere tekniske varsler som lavt batteri og andre tekniske feil</a:t>
              </a:r>
            </a:p>
            <a:p>
              <a:pPr algn="l">
                <a:spcBef>
                  <a:spcPts val="0"/>
                </a:spcBef>
              </a:pPr>
              <a:r>
                <a:rPr lang="nb-NO" sz="1100" dirty="0">
                  <a:solidFill>
                    <a:schemeClr val="tx1"/>
                  </a:solidFill>
                </a:rPr>
                <a:t>Tekniske varsler sendes direkte til teknisk personell etter gjeldende prosedyrer.</a:t>
              </a:r>
            </a:p>
            <a:p>
              <a:pPr algn="l">
                <a:spcBef>
                  <a:spcPts val="0"/>
                </a:spcBef>
              </a:pPr>
              <a:r>
                <a:rPr lang="nb-NO" sz="1100" b="1" dirty="0">
                  <a:solidFill>
                    <a:schemeClr val="tx1"/>
                  </a:solidFill>
                </a:rPr>
                <a:t>4. Dokumentere hendelser og avvik i fagsystem</a:t>
              </a:r>
              <a:br>
                <a:rPr lang="nb-NO" sz="1100" dirty="0">
                  <a:solidFill>
                    <a:schemeClr val="tx1"/>
                  </a:solidFill>
                </a:rPr>
              </a:br>
              <a:r>
                <a:rPr lang="nb-NO" sz="1100" dirty="0">
                  <a:solidFill>
                    <a:schemeClr val="tx1"/>
                  </a:solidFill>
                </a:rPr>
                <a:t>Ansvarlig tjeneste dokumenterer endringer, hendelser og eventuelle avvik i fagsystem. F.eks. endringer i medisinering.</a:t>
              </a:r>
            </a:p>
            <a:p>
              <a:pPr algn="l">
                <a:spcBef>
                  <a:spcPts val="0"/>
                </a:spcBef>
              </a:pPr>
              <a:r>
                <a:rPr lang="nb-NO" sz="1100" b="1" dirty="0">
                  <a:solidFill>
                    <a:schemeClr val="tx1"/>
                  </a:solidFill>
                </a:rPr>
                <a:t>5. Følge opp gevinster</a:t>
              </a:r>
              <a:br>
                <a:rPr lang="nb-NO" sz="1100" dirty="0">
                  <a:solidFill>
                    <a:schemeClr val="tx1"/>
                  </a:solidFill>
                </a:rPr>
              </a:br>
              <a:r>
                <a:rPr lang="nb-NO" sz="1100" dirty="0">
                  <a:solidFill>
                    <a:schemeClr val="tx1"/>
                  </a:solidFill>
                </a:rPr>
                <a:t>Gevinstansvarlig følger opp gevinster som beskrevet i gevinstplan, og registrerer målinger.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u="sng" dirty="0">
                  <a:solidFill>
                    <a:schemeClr val="tx1"/>
                  </a:solidFill>
                </a:rPr>
                <a:t>Prosedyre for melde feil på </a:t>
              </a:r>
              <a:r>
                <a:rPr lang="nb-NO" sz="1100" u="sng" dirty="0" err="1">
                  <a:solidFill>
                    <a:schemeClr val="tx1"/>
                  </a:solidFill>
                </a:rPr>
                <a:t>velferdsteknologi</a:t>
              </a:r>
              <a:r>
                <a:rPr lang="nb-NO" sz="1100" u="sng" dirty="0">
                  <a:solidFill>
                    <a:schemeClr val="tx1"/>
                  </a:solidFill>
                </a:rPr>
                <a:t> fra Bodø kommune</a:t>
              </a:r>
            </a:p>
            <a:p>
              <a:pPr marL="285750" indent="-285750" algn="l">
                <a:buFont typeface="Arial" panose="020B0604020202020204" pitchFamily="34" charset="0"/>
                <a:buChar char="•"/>
              </a:pPr>
              <a:r>
                <a:rPr lang="nb-NO" sz="1100" u="sng" dirty="0">
                  <a:solidFill>
                    <a:schemeClr val="tx1"/>
                  </a:solidFill>
                </a:rPr>
                <a:t>Rutine for daglig oppfølging fra Øvre Eiker kommune</a:t>
              </a:r>
            </a:p>
            <a:p>
              <a:pPr marL="285750" indent="-285750" algn="l">
                <a:buFont typeface="Arial" panose="020B0604020202020204" pitchFamily="34" charset="0"/>
                <a:buChar char="•"/>
              </a:pPr>
              <a:r>
                <a:rPr lang="nb-NO" sz="1100" u="sng" dirty="0">
                  <a:solidFill>
                    <a:schemeClr val="tx1"/>
                  </a:solidFill>
                </a:rPr>
                <a:t>Rutine for oppsett og drift av multidosedispenser fra Modum kommune</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Hvem skal fylle dispenseren?</a:t>
              </a:r>
            </a:p>
            <a:p>
              <a:pPr marL="171450" indent="-171450" algn="l">
                <a:buClrTx/>
                <a:buFont typeface="Arial" panose="020B0604020202020204" pitchFamily="34" charset="0"/>
                <a:buChar char="•"/>
              </a:pPr>
              <a:r>
                <a:rPr lang="nb-NO" sz="1100" dirty="0">
                  <a:solidFill>
                    <a:schemeClr val="tx1"/>
                  </a:solidFill>
                </a:rPr>
                <a:t>Er det avklart hvordan det skal kommuniseres med apotek ved endring av medisinering? </a:t>
              </a:r>
            </a:p>
            <a:p>
              <a:pPr marL="171450" indent="-171450" algn="l">
                <a:buClrTx/>
                <a:buFont typeface="Arial" panose="020B0604020202020204" pitchFamily="34" charset="0"/>
                <a:buChar char="•"/>
              </a:pPr>
              <a:r>
                <a:rPr lang="nb-NO" sz="1100" dirty="0">
                  <a:solidFill>
                    <a:schemeClr val="tx1"/>
                  </a:solidFill>
                </a:rPr>
                <a:t>Hvor går alarmene fra dispenseren? Hvordan er utrykningstjenesten organisert? </a:t>
              </a:r>
            </a:p>
            <a:p>
              <a:pPr marL="171450" indent="-171450" algn="l">
                <a:buClrTx/>
                <a:buFont typeface="Arial" panose="020B0604020202020204" pitchFamily="34" charset="0"/>
                <a:buChar char="•"/>
              </a:pPr>
              <a:r>
                <a:rPr lang="nb-NO" sz="1100" dirty="0">
                  <a:solidFill>
                    <a:schemeClr val="tx1"/>
                  </a:solidFill>
                </a:rPr>
                <a:t>Hvordan skal hjemmetjenesten og pårørende kommunisere hvis pårørende rykker ut på alarmene?</a:t>
              </a:r>
            </a:p>
            <a:p>
              <a:pPr marL="171450" indent="-171450" algn="l">
                <a:buClrTx/>
                <a:buFont typeface="Arial" panose="020B0604020202020204" pitchFamily="34" charset="0"/>
                <a:buChar char="•"/>
              </a:pPr>
              <a:r>
                <a:rPr lang="nb-NO" sz="1100" dirty="0">
                  <a:solidFill>
                    <a:schemeClr val="tx1"/>
                  </a:solidFill>
                </a:rPr>
                <a:t>Hvem skal håndtere tekniske varsler? Hva skal prosedyren være? Hvor skal tekniske varsler dokumenteres?</a:t>
              </a:r>
            </a:p>
            <a:p>
              <a:pPr marL="171450" indent="-171450" algn="l">
                <a:buClrTx/>
                <a:buFont typeface="Arial" panose="020B0604020202020204" pitchFamily="34" charset="0"/>
                <a:buChar char="•"/>
              </a:pPr>
              <a:r>
                <a:rPr lang="nb-NO" sz="1100" dirty="0">
                  <a:solidFill>
                    <a:srgbClr val="000000"/>
                  </a:solidFill>
                </a:rPr>
                <a:t>Er det laget rutiner for kvittering av varsler? Hvordan skal dere følge opp hvis dette ikke blir gjort?</a:t>
              </a:r>
              <a:endParaRPr lang="nb-NO" sz="1100" dirty="0">
                <a:solidFill>
                  <a:schemeClr val="tx1"/>
                </a:solidFill>
              </a:endParaRPr>
            </a:p>
            <a:p>
              <a:pPr marL="171450" indent="-171450" algn="l">
                <a:buClrTx/>
                <a:buFont typeface="Arial" panose="020B0604020202020204" pitchFamily="34" charset="0"/>
                <a:buChar char="•"/>
              </a:pPr>
              <a:r>
                <a:rPr lang="nb-NO" sz="1100" dirty="0">
                  <a:solidFill>
                    <a:schemeClr val="tx1"/>
                  </a:solidFill>
                </a:rPr>
                <a:t>Hvem har ansvar for å følge opp gevinster i daglig drift?</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2" name="TextBox 1">
              <a:extLst>
                <a:ext uri="{FF2B5EF4-FFF2-40B4-BE49-F238E27FC236}">
                  <a16:creationId xmlns:a16="http://schemas.microsoft.com/office/drawing/2014/main" id="{6D9E29F0-85AA-4136-98C6-6107A030A59C}"/>
                </a:ext>
              </a:extLst>
            </p:cNvPr>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spcBef>
                  <a:spcPts val="600"/>
                </a:spcBef>
                <a:buFont typeface="Arial" panose="020B0604020202020204" pitchFamily="34" charset="0"/>
                <a:buChar char="•"/>
              </a:pPr>
              <a:r>
                <a:rPr lang="nb-NO" sz="1100" dirty="0">
                  <a:solidFill>
                    <a:schemeClr val="tx1"/>
                  </a:solidFill>
                </a:rPr>
                <a:t>Prosedyre for håndtering av varsler </a:t>
              </a:r>
              <a:r>
                <a:rPr lang="nb-NO" sz="1100">
                  <a:solidFill>
                    <a:schemeClr val="tx1"/>
                  </a:solidFill>
                </a:rPr>
                <a:t>og utrykning  </a:t>
              </a:r>
              <a:endParaRPr lang="nb-NO" sz="1100" dirty="0">
                <a:solidFill>
                  <a:schemeClr val="tx1"/>
                </a:solidFill>
                <a:latin typeface="+mn-lt"/>
              </a:endParaRPr>
            </a:p>
            <a:p>
              <a:pPr marL="285750" indent="-285750" algn="l">
                <a:spcBef>
                  <a:spcPts val="600"/>
                </a:spcBef>
                <a:buFont typeface="Arial" panose="020B0604020202020204" pitchFamily="34" charset="0"/>
                <a:buChar char="•"/>
              </a:pPr>
              <a:r>
                <a:rPr lang="nb-NO" sz="1100" dirty="0">
                  <a:solidFill>
                    <a:schemeClr val="tx1"/>
                  </a:solidFill>
                  <a:latin typeface="+mn-lt"/>
                </a:rPr>
                <a:t>Gevinstoppfølgingsverktøy for hjemmetjenesten</a:t>
              </a:r>
              <a:endParaRPr lang="nb-NO" dirty="0">
                <a:solidFill>
                  <a:schemeClr val="tx1"/>
                </a:solidFill>
              </a:endParaRPr>
            </a:p>
            <a:p>
              <a:pPr marL="285750" indent="-285750" algn="l">
                <a:spcBef>
                  <a:spcPts val="600"/>
                </a:spcBef>
                <a:buFont typeface="Arial" panose="020B0604020202020204" pitchFamily="34" charset="0"/>
                <a:buChar char="•"/>
              </a:pPr>
              <a:r>
                <a:rPr lang="nb-NO" sz="1100" dirty="0">
                  <a:solidFill>
                    <a:schemeClr val="tx1"/>
                  </a:solidFill>
                  <a:latin typeface="Arial"/>
                  <a:cs typeface="Arial"/>
                </a:rPr>
                <a:t>Mal for gevinstoppfølging (</a:t>
              </a:r>
              <a:r>
                <a:rPr lang="nb-NO" sz="1100" u="sng" dirty="0">
                  <a:latin typeface="Arial"/>
                  <a:cs typeface="Arial"/>
                  <a:hlinkClick r:id="rId5"/>
                </a:rPr>
                <a:t>www.ks.no/veikart</a:t>
              </a:r>
              <a:r>
                <a:rPr lang="nb-NO" sz="1100" dirty="0">
                  <a:latin typeface="Arial"/>
                  <a:cs typeface="Arial"/>
                </a:rPr>
                <a:t>)</a:t>
              </a:r>
              <a:r>
                <a:rPr lang="nb-NO" sz="1100" dirty="0">
                  <a:solidFill>
                    <a:schemeClr val="tx1"/>
                  </a:solidFill>
                  <a:latin typeface="Arial"/>
                  <a:cs typeface="Arial"/>
                </a:rPr>
                <a:t> </a:t>
              </a:r>
              <a:endParaRPr lang="nb-NO" sz="1100" dirty="0">
                <a:solidFill>
                  <a:schemeClr val="tx1"/>
                </a:solidFill>
                <a:cs typeface="Arial" charset="0"/>
              </a:endParaRPr>
            </a:p>
            <a:p>
              <a:pPr marL="285750" indent="-285750" algn="l">
                <a:spcBef>
                  <a:spcPts val="600"/>
                </a:spcBef>
                <a:buFont typeface="Arial" panose="020B0604020202020204" pitchFamily="34" charset="0"/>
                <a:buChar char="•"/>
              </a:pPr>
              <a:endParaRPr lang="nb-NO" sz="1100" dirty="0">
                <a:solidFill>
                  <a:schemeClr val="tx1"/>
                </a:solidFill>
                <a:latin typeface="+mn-lt"/>
                <a:cs typeface="Arial"/>
              </a:endParaRPr>
            </a:p>
          </p:txBody>
        </p:sp>
        <p:sp>
          <p:nvSpPr>
            <p:cNvPr id="33" name="Arrow: Right 32">
              <a:extLst>
                <a:ext uri="{FF2B5EF4-FFF2-40B4-BE49-F238E27FC236}">
                  <a16:creationId xmlns:a16="http://schemas.microsoft.com/office/drawing/2014/main" id="{CC2CD72F-3777-4630-8F08-E17CECAB9C9B}"/>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783A86E1-F5ED-4FAD-B3EC-9C55E322A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3142BE83-4C35-460D-B454-52A779723E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3B899E1A-306C-4498-85F7-E685C1E00B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226C9BB6-446B-4F58-BECB-F8E669C3F66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F4292E5E-A4DD-4D0B-B0C5-04AAFE005D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CDC56CB5-4F1B-4412-8B4A-0F0806F7A76A}"/>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0" name="Rectangle 39">
              <a:extLst>
                <a:ext uri="{FF2B5EF4-FFF2-40B4-BE49-F238E27FC236}">
                  <a16:creationId xmlns:a16="http://schemas.microsoft.com/office/drawing/2014/main" id="{5E3DA3B9-BE3D-497F-B792-55115E4AD1D3}"/>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61369741-8E83-4A42-AF57-A99C33435C33}"/>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2A86E6EB-3AAD-461E-9C49-3188BEE3E619}"/>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364CDE05-E599-47A0-9BF9-C57138CBA5F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75DC7493-5B2A-460D-BE17-43F10A7FBFB5}"/>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F41DE1CD-5888-430F-8DC1-0A4683D3F47D}"/>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683805A0-7F3D-48AB-A54D-21475AA6411E}"/>
                </a:ext>
              </a:extLst>
            </p:cNvPr>
            <p:cNvSpPr/>
            <p:nvPr/>
          </p:nvSpPr>
          <p:spPr>
            <a:xfrm>
              <a:off x="6285857" y="872458"/>
              <a:ext cx="347874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EF232A6-B19F-4ED2-842F-915129F0EFF6}"/>
                </a:ext>
              </a:extLst>
            </p:cNvPr>
            <p:cNvSpPr/>
            <p:nvPr/>
          </p:nvSpPr>
          <p:spPr>
            <a:xfrm>
              <a:off x="118173" y="872458"/>
              <a:ext cx="488077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4EE72EDE-8B7A-418A-A4E9-9145301A058D}"/>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ELEKTRONISK MEDISINDISPENSER: DAGLIG DRIFT</a:t>
            </a:r>
          </a:p>
        </p:txBody>
      </p:sp>
    </p:spTree>
    <p:extLst>
      <p:ext uri="{BB962C8B-B14F-4D97-AF65-F5344CB8AC3E}">
        <p14:creationId xmlns:p14="http://schemas.microsoft.com/office/powerpoint/2010/main" val="271106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90B016F0-915D-4EFC-BA7A-B0901EB34078}"/>
              </a:ext>
            </a:extLst>
          </p:cNvPr>
          <p:cNvGrpSpPr/>
          <p:nvPr/>
        </p:nvGrpSpPr>
        <p:grpSpPr>
          <a:xfrm>
            <a:off x="141198" y="866013"/>
            <a:ext cx="9623605" cy="5836711"/>
            <a:chOff x="133340" y="866013"/>
            <a:chExt cx="9623605" cy="5836711"/>
          </a:xfrm>
        </p:grpSpPr>
        <p:sp>
          <p:nvSpPr>
            <p:cNvPr id="23" name="TextBox 22"/>
            <p:cNvSpPr txBox="1"/>
            <p:nvPr/>
          </p:nvSpPr>
          <p:spPr>
            <a:xfrm>
              <a:off x="149052" y="2349563"/>
              <a:ext cx="4849896" cy="3199187"/>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Saksbehandler mottar søknad og informerer ansvarlig tjeneste om nytt kartleggingsbesøk</a:t>
              </a:r>
              <a:endParaRPr lang="nb-NO" sz="1100" dirty="0">
                <a:solidFill>
                  <a:schemeClr val="tx1"/>
                </a:solidFill>
              </a:endParaRPr>
            </a:p>
            <a:p>
              <a:pPr algn="l">
                <a:spcBef>
                  <a:spcPts val="0"/>
                </a:spcBef>
              </a:pPr>
              <a:r>
                <a:rPr lang="nb-NO" sz="1100" dirty="0">
                  <a:solidFill>
                    <a:schemeClr val="tx1"/>
                  </a:solidFill>
                </a:rPr>
                <a:t>Saksbehandler sender melding via journalsystem til aktuell sone i hjemmetjenesten med adresse og informasjon om bruker.</a:t>
              </a:r>
            </a:p>
            <a:p>
              <a:pPr algn="l">
                <a:spcBef>
                  <a:spcPts val="0"/>
                </a:spcBef>
                <a:buClrTx/>
              </a:pPr>
              <a:r>
                <a:rPr lang="nb-NO" sz="1100" b="1" dirty="0">
                  <a:solidFill>
                    <a:schemeClr val="tx1"/>
                  </a:solidFill>
                </a:rPr>
                <a:t>2. Gjennomføre kartlegging og fylle ut kartleggingsskjema</a:t>
              </a:r>
              <a:endParaRPr lang="nb-NO" sz="1100" dirty="0">
                <a:solidFill>
                  <a:schemeClr val="tx1"/>
                </a:solidFill>
              </a:endParaRPr>
            </a:p>
            <a:p>
              <a:pPr algn="l">
                <a:spcBef>
                  <a:spcPts val="0"/>
                </a:spcBef>
                <a:buClrTx/>
              </a:pPr>
              <a:r>
                <a:rPr lang="nb-NO" sz="1100" dirty="0">
                  <a:solidFill>
                    <a:schemeClr val="tx1"/>
                  </a:solidFill>
                </a:rPr>
                <a:t>Ansvarlige tjeneste gjennomfører kartleggingsbesøk i henhold til rutinebeskrivelse</a:t>
              </a:r>
              <a:r>
                <a:rPr lang="nb-NO" sz="1100" dirty="0">
                  <a:solidFill>
                    <a:srgbClr val="FF0000"/>
                  </a:solidFill>
                </a:rPr>
                <a:t> </a:t>
              </a:r>
              <a:r>
                <a:rPr lang="nb-NO" sz="1100" dirty="0">
                  <a:solidFill>
                    <a:schemeClr val="tx1"/>
                  </a:solidFill>
                </a:rPr>
                <a:t>og fyller ut kartleggingsskjema.</a:t>
              </a:r>
            </a:p>
            <a:p>
              <a:pPr algn="l">
                <a:spcBef>
                  <a:spcPts val="0"/>
                </a:spcBef>
                <a:buClrTx/>
              </a:pPr>
              <a:r>
                <a:rPr lang="nb-NO" sz="1100" b="1" dirty="0">
                  <a:solidFill>
                    <a:schemeClr val="tx1"/>
                  </a:solidFill>
                </a:rPr>
                <a:t>3. Vurdere om bruker kan ha nytte av trygghetsalarm</a:t>
              </a:r>
              <a:endParaRPr lang="nb-NO" sz="1100" dirty="0">
                <a:solidFill>
                  <a:schemeClr val="tx1"/>
                </a:solidFill>
              </a:endParaRPr>
            </a:p>
            <a:p>
              <a:pPr algn="l">
                <a:spcBef>
                  <a:spcPts val="0"/>
                </a:spcBef>
                <a:buClrTx/>
              </a:pPr>
              <a:r>
                <a:rPr lang="nb-NO" sz="1100" dirty="0">
                  <a:solidFill>
                    <a:schemeClr val="tx1"/>
                  </a:solidFill>
                </a:rPr>
                <a:t>Saksbehandler/ressursperson gjør en vurdering om tildeling av trygghetsalarm gir gevinster for bruker og kommunen.</a:t>
              </a:r>
            </a:p>
            <a:p>
              <a:pPr algn="l">
                <a:spcBef>
                  <a:spcPts val="0"/>
                </a:spcBef>
              </a:pPr>
              <a:r>
                <a:rPr lang="nb-NO" sz="1100" b="1" dirty="0">
                  <a:solidFill>
                    <a:schemeClr val="tx1"/>
                  </a:solidFill>
                </a:rPr>
                <a:t>3. Tildele trygghetsalarm til bruker</a:t>
              </a:r>
            </a:p>
            <a:p>
              <a:pPr algn="l">
                <a:spcBef>
                  <a:spcPts val="0"/>
                </a:spcBef>
              </a:pPr>
              <a:r>
                <a:rPr lang="nb-NO" sz="1100" dirty="0">
                  <a:solidFill>
                    <a:schemeClr val="tx1"/>
                  </a:solidFill>
                </a:rPr>
                <a:t>Saksbehandler tildeler trygghetsalarm til bruker og varsler tjenesten. </a:t>
              </a:r>
              <a:br>
                <a:rPr lang="nb-NO" sz="1100" b="1" dirty="0">
                  <a:solidFill>
                    <a:schemeClr val="tx1"/>
                  </a:solidFill>
                </a:rPr>
              </a:br>
              <a:r>
                <a:rPr lang="nb-NO" sz="1100" b="1" dirty="0">
                  <a:solidFill>
                    <a:schemeClr val="tx1"/>
                  </a:solidFill>
                </a:rPr>
                <a:t>4. Ressursperson bestiller utstyr, og avtaler tidspunkt for installasjon</a:t>
              </a:r>
              <a:br>
                <a:rPr lang="nb-NO" sz="1100" b="1" dirty="0">
                  <a:solidFill>
                    <a:schemeClr val="tx1"/>
                  </a:solidFill>
                </a:rPr>
              </a:br>
              <a:r>
                <a:rPr lang="nb-NO" sz="1100" dirty="0">
                  <a:solidFill>
                    <a:schemeClr val="tx1"/>
                  </a:solidFill>
                </a:rPr>
                <a:t>Bestiller utstyr fra leverandør/henter utstyr fra lokalt lager og avtaler dag for installasjon med bruker. Ansvarlig tjeneste kobler bruker til trygghetsalarm.</a:t>
              </a:r>
            </a:p>
            <a:p>
              <a:pPr algn="l">
                <a:spcBef>
                  <a:spcPts val="0"/>
                </a:spcBef>
              </a:pPr>
              <a:r>
                <a:rPr lang="nb-NO" sz="1100" b="1" dirty="0">
                  <a:solidFill>
                    <a:schemeClr val="tx1"/>
                  </a:solidFill>
                </a:rPr>
                <a:t>5. Registrere data og måle nullpunkt for gevinstrealisering</a:t>
              </a:r>
            </a:p>
            <a:p>
              <a:pPr algn="l">
                <a:spcBef>
                  <a:spcPts val="0"/>
                </a:spcBef>
              </a:pPr>
              <a:r>
                <a:rPr lang="nb-NO" sz="1100" dirty="0">
                  <a:solidFill>
                    <a:schemeClr val="tx1"/>
                  </a:solidFill>
                </a:rPr>
                <a:t>Gevinstansvarlig måler nullpunkt for gevinster og registrerer resultater i gevinstplan.</a:t>
              </a:r>
            </a:p>
          </p:txBody>
        </p:sp>
        <p:sp>
          <p:nvSpPr>
            <p:cNvPr id="28" name="TextBox 27"/>
            <p:cNvSpPr txBox="1"/>
            <p:nvPr/>
          </p:nvSpPr>
          <p:spPr>
            <a:xfrm>
              <a:off x="5144131" y="2355551"/>
              <a:ext cx="4505349" cy="3193200"/>
            </a:xfrm>
            <a:prstGeom prst="rect">
              <a:avLst/>
            </a:prstGeom>
            <a:solidFill>
              <a:schemeClr val="bg2">
                <a:lumMod val="20000"/>
                <a:lumOff val="80000"/>
              </a:schemeClr>
            </a:solidFill>
            <a:ln>
              <a:noFill/>
            </a:ln>
          </p:spPr>
          <p:txBody>
            <a:bodyPr wrap="square" lIns="108000" tIns="108000" rIns="108000" bIns="108000" rtlCol="0">
              <a:noAutofit/>
            </a:bodyPr>
            <a:lstStyle/>
            <a:p>
              <a:pPr marL="171450" lvl="0" indent="-171450" algn="l">
                <a:buClrTx/>
                <a:buFont typeface="Arial" panose="020B0604020202020204" pitchFamily="34" charset="0"/>
                <a:buChar char="•"/>
                <a:defRPr/>
              </a:pPr>
              <a:r>
                <a:rPr lang="nb-NO" sz="1100" dirty="0">
                  <a:solidFill>
                    <a:srgbClr val="000000"/>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av digitale trygghetsalarmer?</a:t>
              </a:r>
            </a:p>
            <a:p>
              <a:pPr marL="171450" indent="-171450" algn="l">
                <a:buClrTx/>
                <a:buFont typeface="Arial" panose="020B0604020202020204" pitchFamily="34" charset="0"/>
                <a:buChar char="•"/>
              </a:pPr>
              <a:r>
                <a:rPr lang="nb-NO" sz="1100" dirty="0">
                  <a:solidFill>
                    <a:schemeClr val="tx1"/>
                  </a:solidFill>
                </a:rPr>
                <a:t>Hvilket kommunikasjonsmiddel mellom saksbehandler og den som gjennomfører kartleggingsbesøket har dere i dag? Må dette endres?</a:t>
              </a:r>
            </a:p>
            <a:p>
              <a:pPr marL="171450" indent="-171450" algn="l">
                <a:buClrTx/>
                <a:buFont typeface="Arial" panose="020B0604020202020204" pitchFamily="34" charset="0"/>
                <a:buChar char="•"/>
              </a:pPr>
              <a:r>
                <a:rPr lang="nb-NO" sz="1100" dirty="0">
                  <a:solidFill>
                    <a:schemeClr val="tx1"/>
                  </a:solidFill>
                </a:rPr>
                <a:t>Hvordan foregår første henvisning av bruker? Hvem har ansvaret for å avdekke mulige brukere? </a:t>
              </a:r>
            </a:p>
            <a:p>
              <a:pPr marL="171450" indent="-171450" algn="l">
                <a:buClrTx/>
                <a:buFont typeface="Arial" panose="020B0604020202020204" pitchFamily="34" charset="0"/>
                <a:buChar char="•"/>
              </a:pPr>
              <a:r>
                <a:rPr lang="nb-NO" sz="1100" dirty="0">
                  <a:solidFill>
                    <a:schemeClr val="tx1"/>
                  </a:solidFill>
                </a:rPr>
                <a:t>Hvilke gevinster skal dere realisere og hvordan skal dere måle disse? Hvor ofte skal dere måle? Hvem har ansvaret for gevinstrealiseringsplanen?</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51" name="TextBox 50"/>
            <p:cNvSpPr txBox="1"/>
            <p:nvPr/>
          </p:nvSpPr>
          <p:spPr>
            <a:xfrm>
              <a:off x="149052" y="5850064"/>
              <a:ext cx="9500428"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endParaRPr lang="nb-NO" sz="1100" dirty="0">
                <a:solidFill>
                  <a:schemeClr val="tx1"/>
                </a:solidFill>
              </a:endParaRPr>
            </a:p>
          </p:txBody>
        </p:sp>
        <p:sp>
          <p:nvSpPr>
            <p:cNvPr id="52" name="TextBox 5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2" name="Rectangle 1"/>
            <p:cNvSpPr/>
            <p:nvPr/>
          </p:nvSpPr>
          <p:spPr>
            <a:xfrm>
              <a:off x="149052" y="5882155"/>
              <a:ext cx="4619868" cy="769441"/>
            </a:xfrm>
            <a:prstGeom prst="rect">
              <a:avLst/>
            </a:prstGeom>
          </p:spPr>
          <p:txBody>
            <a:bodyPr wrap="square" anchor="t">
              <a:spAutoFit/>
            </a:bodyPr>
            <a:lstStyle/>
            <a:p>
              <a:pPr marL="285750" indent="-285750" algn="l">
                <a:buFont typeface="Arial" panose="020B0604020202020204" pitchFamily="34" charset="0"/>
                <a:buChar char="•"/>
              </a:pPr>
              <a:r>
                <a:rPr lang="nb-NO" sz="1100" u="sng" dirty="0">
                  <a:solidFill>
                    <a:schemeClr val="tx1"/>
                  </a:solidFill>
                  <a:latin typeface="Arial"/>
                  <a:cs typeface="Arial"/>
                </a:rPr>
                <a:t>Kartleggingsskjema fra Beiarn kommune</a:t>
              </a:r>
            </a:p>
            <a:p>
              <a:pPr marL="285750" indent="-285750" algn="l">
                <a:buFont typeface="Arial" panose="020B0604020202020204" pitchFamily="34" charset="0"/>
                <a:buChar char="•"/>
              </a:pPr>
              <a:r>
                <a:rPr lang="nb-NO" sz="1100" u="sng" dirty="0">
                  <a:solidFill>
                    <a:schemeClr val="tx1"/>
                  </a:solidFill>
                  <a:latin typeface="Arial"/>
                  <a:cs typeface="Arial"/>
                </a:rPr>
                <a:t>Kartleggingsskjema for trygghetsalarm og GPS Larvik kommune</a:t>
              </a:r>
            </a:p>
            <a:p>
              <a:pPr marL="285750" indent="-285750" algn="l">
                <a:buFont typeface="Arial" panose="020B0604020202020204" pitchFamily="34" charset="0"/>
                <a:buChar char="•"/>
              </a:pPr>
              <a:r>
                <a:rPr lang="nb-NO" sz="1100" u="sng" dirty="0">
                  <a:solidFill>
                    <a:schemeClr val="tx1"/>
                  </a:solidFill>
                </a:rPr>
                <a:t>Kartleggingsskjema fra Alver kommune</a:t>
              </a:r>
            </a:p>
          </p:txBody>
        </p:sp>
        <p:sp>
          <p:nvSpPr>
            <p:cNvPr id="53" name="TextBox 52"/>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dirty="0">
                  <a:solidFill>
                    <a:schemeClr val="tx1"/>
                  </a:solidFill>
                </a:rPr>
                <a:t>Gevinstrealiseringsplan (</a:t>
              </a:r>
              <a:r>
                <a:rPr lang="nb-NO" sz="1100" u="sng" dirty="0">
                  <a:hlinkClick r:id="rId6"/>
                </a:rPr>
                <a:t>www.ks.no/veikart</a:t>
              </a:r>
              <a:r>
                <a:rPr lang="nb-NO" sz="1100" dirty="0"/>
                <a:t>)</a:t>
              </a:r>
              <a:endParaRPr lang="nb-NO" sz="1100" dirty="0">
                <a:solidFill>
                  <a:schemeClr val="tx1"/>
                </a:solidFill>
              </a:endParaRPr>
            </a:p>
          </p:txBody>
        </p:sp>
        <p:sp>
          <p:nvSpPr>
            <p:cNvPr id="67" name="Arrow: Right 66">
              <a:extLst>
                <a:ext uri="{FF2B5EF4-FFF2-40B4-BE49-F238E27FC236}">
                  <a16:creationId xmlns:a16="http://schemas.microsoft.com/office/drawing/2014/main" id="{364902C0-02B9-4E6F-B977-BAFEE2BD4B7E}"/>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68" name="Picture 67">
              <a:extLst>
                <a:ext uri="{FF2B5EF4-FFF2-40B4-BE49-F238E27FC236}">
                  <a16:creationId xmlns:a16="http://schemas.microsoft.com/office/drawing/2014/main" id="{1DC57DDA-CED6-4D42-B855-6631930B65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70" name="Picture 69" descr="A close up of a logo&#10;&#10;Description automatically generated">
              <a:extLst>
                <a:ext uri="{FF2B5EF4-FFF2-40B4-BE49-F238E27FC236}">
                  <a16:creationId xmlns:a16="http://schemas.microsoft.com/office/drawing/2014/main" id="{E3C30B0F-0DDF-4E6C-818E-42D9B27F39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71" name="Picture 70" descr="A close up of a logo&#10;&#10;Description automatically generated">
              <a:extLst>
                <a:ext uri="{FF2B5EF4-FFF2-40B4-BE49-F238E27FC236}">
                  <a16:creationId xmlns:a16="http://schemas.microsoft.com/office/drawing/2014/main" id="{C46B7928-89F1-4A71-94F5-52248ABA01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72" name="Picture 14" descr="Online education premium icon">
              <a:extLst>
                <a:ext uri="{FF2B5EF4-FFF2-40B4-BE49-F238E27FC236}">
                  <a16:creationId xmlns:a16="http://schemas.microsoft.com/office/drawing/2014/main" id="{36512F4D-F750-4CC6-8EF6-96742F1E1B7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3" descr="Recycle premium icon">
              <a:extLst>
                <a:ext uri="{FF2B5EF4-FFF2-40B4-BE49-F238E27FC236}">
                  <a16:creationId xmlns:a16="http://schemas.microsoft.com/office/drawing/2014/main" id="{0B5A9D80-7899-4732-90F3-B298EE5C646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46688EA9-7C53-413E-9721-59A38F4FBD8C}"/>
                </a:ext>
              </a:extLst>
            </p:cNvPr>
            <p:cNvPicPr>
              <a:picLocks noChangeAspect="1"/>
            </p:cNvPicPr>
            <p:nvPr/>
          </p:nvPicPr>
          <p:blipFill>
            <a:blip r:embed="rId12">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76" name="Rectangle 75">
              <a:extLst>
                <a:ext uri="{FF2B5EF4-FFF2-40B4-BE49-F238E27FC236}">
                  <a16:creationId xmlns:a16="http://schemas.microsoft.com/office/drawing/2014/main" id="{328B4B71-D033-4E25-AC58-FE660FC9EE69}"/>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77" name="Rectangle 76">
              <a:extLst>
                <a:ext uri="{FF2B5EF4-FFF2-40B4-BE49-F238E27FC236}">
                  <a16:creationId xmlns:a16="http://schemas.microsoft.com/office/drawing/2014/main" id="{33820F5F-E951-4CBF-8E06-FE6B21827D79}"/>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78" name="Rectangle 77">
              <a:extLst>
                <a:ext uri="{FF2B5EF4-FFF2-40B4-BE49-F238E27FC236}">
                  <a16:creationId xmlns:a16="http://schemas.microsoft.com/office/drawing/2014/main" id="{AA7938FF-BC88-4669-9B1A-8678AB2B8DF9}"/>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79" name="Rectangle 78">
              <a:extLst>
                <a:ext uri="{FF2B5EF4-FFF2-40B4-BE49-F238E27FC236}">
                  <a16:creationId xmlns:a16="http://schemas.microsoft.com/office/drawing/2014/main" id="{F3C81670-4E1B-4AE5-8A7D-B6C2DBE29B66}"/>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80" name="Rectangle 79">
              <a:extLst>
                <a:ext uri="{FF2B5EF4-FFF2-40B4-BE49-F238E27FC236}">
                  <a16:creationId xmlns:a16="http://schemas.microsoft.com/office/drawing/2014/main" id="{4BBA521E-67D9-4241-B3F7-5394F89F093D}"/>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81" name="Rectangle 80">
              <a:extLst>
                <a:ext uri="{FF2B5EF4-FFF2-40B4-BE49-F238E27FC236}">
                  <a16:creationId xmlns:a16="http://schemas.microsoft.com/office/drawing/2014/main" id="{1EDB0898-39A9-4334-AE87-3E6810D131E0}"/>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82" name="Rectangle 81">
              <a:extLst>
                <a:ext uri="{FF2B5EF4-FFF2-40B4-BE49-F238E27FC236}">
                  <a16:creationId xmlns:a16="http://schemas.microsoft.com/office/drawing/2014/main" id="{D4F794BD-8A35-4C5E-AD98-2DEDD7F6ADE5}"/>
                </a:ext>
              </a:extLst>
            </p:cNvPr>
            <p:cNvSpPr/>
            <p:nvPr/>
          </p:nvSpPr>
          <p:spPr>
            <a:xfrm>
              <a:off x="1468747" y="872458"/>
              <a:ext cx="8288198"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5">
            <a:extLst>
              <a:ext uri="{FF2B5EF4-FFF2-40B4-BE49-F238E27FC236}">
                <a16:creationId xmlns:a16="http://schemas.microsoft.com/office/drawing/2014/main" id="{02B95A25-5502-428B-AAC4-DD305A79BEC8}"/>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 TRYGGHETSALARM: KARTLEGGING OG TILDELING</a:t>
            </a:r>
          </a:p>
        </p:txBody>
      </p:sp>
    </p:spTree>
    <p:extLst>
      <p:ext uri="{BB962C8B-B14F-4D97-AF65-F5344CB8AC3E}">
        <p14:creationId xmlns:p14="http://schemas.microsoft.com/office/powerpoint/2010/main" val="326185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366ACBA3-57DA-4EE8-B609-3A8C23A0CC06}"/>
              </a:ext>
            </a:extLst>
          </p:cNvPr>
          <p:cNvGrpSpPr/>
          <p:nvPr/>
        </p:nvGrpSpPr>
        <p:grpSpPr>
          <a:xfrm>
            <a:off x="151556" y="866013"/>
            <a:ext cx="9602889" cy="5836711"/>
            <a:chOff x="118173" y="866013"/>
            <a:chExt cx="9602889"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Vurdere brukerens nytte av tjenesten</a:t>
              </a:r>
              <a:endParaRPr lang="nb-NO" sz="1100" dirty="0">
                <a:solidFill>
                  <a:schemeClr val="tx1"/>
                </a:solidFill>
              </a:endParaRPr>
            </a:p>
            <a:p>
              <a:pPr algn="l">
                <a:spcBef>
                  <a:spcPts val="0"/>
                </a:spcBef>
              </a:pPr>
              <a:r>
                <a:rPr lang="nb-NO" sz="1100" dirty="0">
                  <a:solidFill>
                    <a:schemeClr val="tx1"/>
                  </a:solidFill>
                </a:rPr>
                <a:t>Hjemmetjenesten gjør løpende vurderinger av brukerens nytte av dispenseren. Bestem fast tidsintervall for å kvalitetssikre at det er riktig tjeneste som er innført. Det er også viktig å avdekke hvordan de ansatte i tjeneste synes løsningen fungerer.</a:t>
              </a:r>
            </a:p>
            <a:p>
              <a:pPr algn="l">
                <a:spcBef>
                  <a:spcPts val="0"/>
                </a:spcBef>
              </a:pPr>
              <a:r>
                <a:rPr lang="nb-NO" sz="1100" b="1" dirty="0">
                  <a:solidFill>
                    <a:schemeClr val="tx1"/>
                  </a:solidFill>
                </a:rPr>
                <a:t>2. Evaluere om innstillinger bør endres</a:t>
              </a:r>
            </a:p>
            <a:p>
              <a:pPr algn="l">
                <a:spcBef>
                  <a:spcPts val="0"/>
                </a:spcBef>
              </a:pPr>
              <a:r>
                <a:rPr lang="nb-NO" sz="1100" dirty="0">
                  <a:solidFill>
                    <a:schemeClr val="tx1"/>
                  </a:solidFill>
                </a:rPr>
                <a:t>Hjemmetjenesten vurderer om medisindispenseren fungerer optimalt eller kan forbedres ved endring i innstillingene, f.eks. volum på varsler.</a:t>
              </a:r>
            </a:p>
            <a:p>
              <a:pPr algn="l">
                <a:spcBef>
                  <a:spcPts val="0"/>
                </a:spcBef>
              </a:pPr>
              <a:r>
                <a:rPr lang="nb-NO" sz="1100" b="1" dirty="0">
                  <a:solidFill>
                    <a:schemeClr val="tx1"/>
                  </a:solidFill>
                </a:rPr>
                <a:t>3. Registrere nye målinger i gevinstplan</a:t>
              </a:r>
            </a:p>
            <a:p>
              <a:pPr algn="l">
                <a:spcBef>
                  <a:spcPts val="0"/>
                </a:spcBef>
              </a:pPr>
              <a:r>
                <a:rPr lang="nb-NO" sz="1100" dirty="0">
                  <a:solidFill>
                    <a:schemeClr val="tx1"/>
                  </a:solidFill>
                </a:rPr>
                <a:t>Gevinstansvarlig oppdaterer gevinstplanen for både kvalitative og kvantitative gevinster. F. eks. vedtakstimer eller score i COPM- eller PSFS-skjema for å måle utvikling. </a:t>
              </a:r>
            </a:p>
            <a:p>
              <a:pPr algn="l">
                <a:spcBef>
                  <a:spcPts val="0"/>
                </a:spcBef>
              </a:pPr>
              <a:r>
                <a:rPr lang="nb-NO" sz="1100" b="1" dirty="0">
                  <a:solidFill>
                    <a:schemeClr val="tx1"/>
                  </a:solidFill>
                </a:rPr>
                <a:t>4. Avgjøre om tilbudet skal videreføres eller avsluttes</a:t>
              </a:r>
            </a:p>
            <a:p>
              <a:pPr algn="l">
                <a:spcBef>
                  <a:spcPts val="0"/>
                </a:spcBef>
              </a:pPr>
              <a:r>
                <a:rPr lang="nb-NO" sz="1100" dirty="0">
                  <a:solidFill>
                    <a:schemeClr val="tx1"/>
                  </a:solidFill>
                </a:rPr>
                <a:t>Gevinstansvarlig/saksbehandler/hjemmetjenesten/ressursperson beslutter i samarbeid om tilbudet skal videreføres eller avsluttes basert på samlet evaluering. </a:t>
              </a:r>
              <a:endParaRPr lang="nb-NO" sz="1100" b="1" dirty="0">
                <a:solidFill>
                  <a:schemeClr val="tx1"/>
                </a:solidFill>
              </a:endParaRPr>
            </a:p>
          </p:txBody>
        </p:sp>
        <p:sp>
          <p:nvSpPr>
            <p:cNvPr id="51" name="TextBox 50"/>
            <p:cNvSpPr txBox="1"/>
            <p:nvPr/>
          </p:nvSpPr>
          <p:spPr>
            <a:xfrm>
              <a:off x="149053" y="5856051"/>
              <a:ext cx="4995078"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171450" indent="-171450" algn="l">
                <a:buFont typeface="Arial" pitchFamily="18" charset="2"/>
                <a:buChar char="•"/>
              </a:pPr>
              <a:r>
                <a:rPr lang="nb-NO" sz="1100" u="sng" dirty="0">
                  <a:solidFill>
                    <a:schemeClr val="tx1"/>
                  </a:solidFill>
                  <a:latin typeface="Arial"/>
                  <a:cs typeface="Arial"/>
                </a:rPr>
                <a:t>Evalueringsskjema for ansatte fra Sør-Odal</a:t>
              </a:r>
            </a:p>
            <a:p>
              <a:pPr marL="171450" indent="-171450" algn="l">
                <a:buFont typeface="Arial" pitchFamily="18" charset="2"/>
                <a:buChar char="•"/>
              </a:pPr>
              <a:r>
                <a:rPr lang="nb-NO" sz="1100" dirty="0">
                  <a:solidFill>
                    <a:schemeClr val="tx1"/>
                  </a:solidFill>
                  <a:latin typeface="Arial"/>
                  <a:cs typeface="Arial"/>
                </a:rPr>
                <a:t>Evalueringsskjema for pårørende</a:t>
              </a:r>
            </a:p>
            <a:p>
              <a:pPr marL="171450" indent="-171450" algn="l">
                <a:buFont typeface="Arial" pitchFamily="18" charset="2"/>
                <a:buChar char="•"/>
              </a:pPr>
              <a:r>
                <a:rPr lang="nb-NO" sz="1100" u="sng" dirty="0">
                  <a:solidFill>
                    <a:schemeClr val="tx1"/>
                  </a:solidFill>
                  <a:latin typeface="Arial"/>
                  <a:cs typeface="Arial"/>
                </a:rPr>
                <a:t>Evalueringsskjema til bruker fra Sør-Odal</a:t>
              </a:r>
              <a:endParaRPr lang="nb-NO" sz="1100" u="sng" dirty="0">
                <a:solidFill>
                  <a:srgbClr val="FF0000"/>
                </a:solidFill>
                <a:cs typeface="Aria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Har dere de rette kommunikasjonsmidlene for å kunne bruke denne type prosess? </a:t>
              </a:r>
            </a:p>
            <a:p>
              <a:pPr marL="171450" indent="-171450" algn="l">
                <a:buClrTx/>
                <a:buFont typeface="Arial" panose="020B0604020202020204" pitchFamily="34" charset="0"/>
                <a:buChar char="•"/>
              </a:pPr>
              <a:r>
                <a:rPr lang="nb-NO" sz="1100" dirty="0">
                  <a:solidFill>
                    <a:schemeClr val="tx1"/>
                  </a:solidFill>
                </a:rPr>
                <a:t>Hvem skal beslutte om tilbudet skal opprettholdes eller avsluttes? Hva skal beslutningskriteriene være?</a:t>
              </a:r>
            </a:p>
            <a:p>
              <a:pPr marL="171450" indent="-171450" algn="l">
                <a:buClrTx/>
                <a:buFont typeface="Arial" panose="020B0604020202020204" pitchFamily="34" charset="0"/>
                <a:buChar char="•"/>
              </a:pPr>
              <a:r>
                <a:rPr lang="nb-NO" sz="1100" dirty="0">
                  <a:solidFill>
                    <a:srgbClr val="000000"/>
                  </a:solidFill>
                </a:rPr>
                <a:t>Hvordan skal endret behov meldes videre?</a:t>
              </a:r>
              <a:endParaRPr lang="nb-NO" sz="1100" dirty="0">
                <a:solidFill>
                  <a:schemeClr val="tx1"/>
                </a:solidFill>
              </a:endParaRP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5014439" y="5856051"/>
              <a:ext cx="463504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spcBef>
                  <a:spcPts val="600"/>
                </a:spcBef>
                <a:buFont typeface="Arial" panose="020B0604020202020204" pitchFamily="34" charset="0"/>
                <a:buChar char="•"/>
              </a:pPr>
              <a:r>
                <a:rPr lang="nb-NO" sz="1100" u="sng" dirty="0">
                  <a:solidFill>
                    <a:schemeClr val="tx1"/>
                  </a:solidFill>
                  <a:latin typeface="Arial"/>
                  <a:cs typeface="Arial"/>
                </a:rPr>
                <a:t>Evalueringsskjema til bruker fra Ørland</a:t>
              </a:r>
              <a:endParaRPr lang="nb-NO" sz="1100" u="sng" dirty="0">
                <a:solidFill>
                  <a:schemeClr val="tx1"/>
                </a:solidFill>
                <a:cs typeface="Arial"/>
              </a:endParaRPr>
            </a:p>
            <a:p>
              <a:pPr marL="285750" indent="-285750" algn="l">
                <a:spcBef>
                  <a:spcPts val="600"/>
                </a:spcBef>
                <a:buFont typeface="Arial" panose="020B0604020202020204" pitchFamily="34" charset="0"/>
                <a:buChar char="•"/>
              </a:pPr>
              <a:r>
                <a:rPr lang="nb-NO" sz="1100" u="sng" dirty="0">
                  <a:solidFill>
                    <a:schemeClr val="tx1"/>
                  </a:solidFill>
                  <a:cs typeface="Arial"/>
                </a:rPr>
                <a:t>Prosedyre helsefaglig oppfølging av brukere fra Modum kommune</a:t>
              </a:r>
            </a:p>
            <a:p>
              <a:pPr marL="285750" indent="-285750" algn="l">
                <a:spcBef>
                  <a:spcPts val="600"/>
                </a:spcBef>
                <a:buFont typeface="Arial" panose="020B0604020202020204" pitchFamily="34" charset="0"/>
                <a:buChar char="•"/>
              </a:pPr>
              <a:endParaRPr lang="nb-NO" sz="1100" dirty="0">
                <a:solidFill>
                  <a:schemeClr val="tx1"/>
                </a:solidFill>
                <a:latin typeface="+mn-lt"/>
                <a:cs typeface="Arial"/>
              </a:endParaRPr>
            </a:p>
          </p:txBody>
        </p:sp>
        <p:sp>
          <p:nvSpPr>
            <p:cNvPr id="34" name="Arrow: Right 33">
              <a:extLst>
                <a:ext uri="{FF2B5EF4-FFF2-40B4-BE49-F238E27FC236}">
                  <a16:creationId xmlns:a16="http://schemas.microsoft.com/office/drawing/2014/main" id="{3D6C7CB3-BA9B-4D30-BAED-EA3E7698C42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CC97D927-CC7B-41AA-A1B0-735C9D6846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E56B51A3-15EB-47B7-B975-BA46CA892C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C9DFD226-0F02-4CA1-B400-45DBD8F7E0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EB7B3D20-5FAC-4D3F-B334-6AB32EE2CB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A8126CF1-FE5A-47B2-8BAA-C35EFCF1EA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99EECF9-9936-483D-96E2-C763CA73A02C}"/>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021EF8C4-1BC6-4875-AF23-4F998068AD94}"/>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51625F66-4CAC-4483-920E-C92F1665CB3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618357FA-F087-4D09-848A-24B437BFF5B4}"/>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EAE8B804-8A3D-4D16-9A06-D8CBCD03C6E3}"/>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F587EFBA-AE0A-49A2-8B79-DF0496E4560B}"/>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AB592DEB-CB76-48CF-B54B-F8D7F178CBF9}"/>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8" name="Rectangle 47">
              <a:extLst>
                <a:ext uri="{FF2B5EF4-FFF2-40B4-BE49-F238E27FC236}">
                  <a16:creationId xmlns:a16="http://schemas.microsoft.com/office/drawing/2014/main" id="{12658A99-B7B3-4DDE-A540-010FB2923538}"/>
                </a:ext>
              </a:extLst>
            </p:cNvPr>
            <p:cNvSpPr/>
            <p:nvPr/>
          </p:nvSpPr>
          <p:spPr>
            <a:xfrm>
              <a:off x="8001000" y="872458"/>
              <a:ext cx="1720062"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81282B-C05D-440A-8C11-DCECE689231C}"/>
                </a:ext>
              </a:extLst>
            </p:cNvPr>
            <p:cNvSpPr/>
            <p:nvPr/>
          </p:nvSpPr>
          <p:spPr>
            <a:xfrm>
              <a:off x="118173" y="872458"/>
              <a:ext cx="646681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5FB269C3-5410-4837-B708-D388FB79075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ELEKTRONISK MEDISINDISPENSER: EVALUERING</a:t>
            </a:r>
          </a:p>
        </p:txBody>
      </p:sp>
    </p:spTree>
    <p:extLst>
      <p:ext uri="{BB962C8B-B14F-4D97-AF65-F5344CB8AC3E}">
        <p14:creationId xmlns:p14="http://schemas.microsoft.com/office/powerpoint/2010/main" val="211821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0FD2C88B-B003-44D4-AFE2-390969DA4CEC}"/>
              </a:ext>
            </a:extLst>
          </p:cNvPr>
          <p:cNvGrpSpPr/>
          <p:nvPr/>
        </p:nvGrpSpPr>
        <p:grpSpPr>
          <a:xfrm>
            <a:off x="151556" y="866013"/>
            <a:ext cx="9602889" cy="5836711"/>
            <a:chOff x="118173" y="866013"/>
            <a:chExt cx="9602889"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marL="177792" indent="-177792" algn="l">
                <a:spcBef>
                  <a:spcPts val="0"/>
                </a:spcBef>
                <a:buFont typeface="+mj-lt"/>
                <a:buAutoNum type="arabicPeriod"/>
              </a:pPr>
              <a:r>
                <a:rPr lang="nb-NO" sz="1100" b="1" dirty="0">
                  <a:solidFill>
                    <a:schemeClr val="tx1"/>
                  </a:solidFill>
                </a:rPr>
                <a:t>Stoppe tjenesten midlertidig hvis bruker reiser bort</a:t>
              </a:r>
            </a:p>
            <a:p>
              <a:pPr algn="l">
                <a:spcBef>
                  <a:spcPts val="0"/>
                </a:spcBef>
              </a:pPr>
              <a:r>
                <a:rPr lang="nb-NO" sz="1100" dirty="0">
                  <a:solidFill>
                    <a:schemeClr val="tx1"/>
                  </a:solidFill>
                </a:rPr>
                <a:t>Hjemmetjenesten/ressursperson dokumenterer i fagsystemet og videreformidler midlertidig stopp i tjenesten etter gjeldende prosedyrer.</a:t>
              </a:r>
            </a:p>
            <a:p>
              <a:pPr algn="l">
                <a:spcBef>
                  <a:spcPts val="0"/>
                </a:spcBef>
              </a:pPr>
              <a:endParaRPr lang="nb-NO" sz="1100" b="1" dirty="0">
                <a:solidFill>
                  <a:schemeClr val="tx1"/>
                </a:solidFill>
              </a:endParaRPr>
            </a:p>
            <a:p>
              <a:pPr algn="l">
                <a:spcBef>
                  <a:spcPts val="0"/>
                </a:spcBef>
              </a:pPr>
              <a:r>
                <a:rPr lang="nb-NO" sz="1100" b="1" dirty="0">
                  <a:solidFill>
                    <a:schemeClr val="tx1"/>
                  </a:solidFill>
                </a:rPr>
                <a:t>2. Videreføre tjenesten selv om bruker havner på korttidsopphold på sykehjem</a:t>
              </a:r>
            </a:p>
            <a:p>
              <a:pPr algn="l">
                <a:spcBef>
                  <a:spcPts val="0"/>
                </a:spcBef>
              </a:pPr>
              <a:r>
                <a:rPr lang="nb-NO" sz="1100" dirty="0">
                  <a:solidFill>
                    <a:schemeClr val="tx1"/>
                  </a:solidFill>
                </a:rPr>
                <a:t>Hjemmetjenesten/ressursperson dokumenterer i fagsystemet og videreformidler videreføring av tjenesten på korttidsopphold etter gjeldende prosedyrer.</a:t>
              </a:r>
            </a:p>
            <a:p>
              <a:pPr algn="l">
                <a:spcBef>
                  <a:spcPts val="0"/>
                </a:spcBef>
              </a:pPr>
              <a:endParaRPr lang="nb-NO" sz="1100" b="1" dirty="0">
                <a:solidFill>
                  <a:schemeClr val="tx1"/>
                </a:solidFill>
              </a:endParaRPr>
            </a:p>
            <a:p>
              <a:pPr algn="l">
                <a:spcBef>
                  <a:spcPts val="0"/>
                </a:spcBef>
              </a:pPr>
              <a:r>
                <a:rPr lang="nb-NO" sz="1100" b="1" dirty="0">
                  <a:solidFill>
                    <a:schemeClr val="tx1"/>
                  </a:solidFill>
                </a:rPr>
                <a:t>3. Avslutte tjenesten hvis evaluering tilsier dette</a:t>
              </a:r>
            </a:p>
            <a:p>
              <a:pPr algn="l">
                <a:spcBef>
                  <a:spcPts val="0"/>
                </a:spcBef>
              </a:pPr>
              <a:r>
                <a:rPr lang="nb-NO" sz="1100" dirty="0">
                  <a:solidFill>
                    <a:schemeClr val="tx1"/>
                  </a:solidFill>
                </a:rPr>
                <a:t>Teknisk personell/hjemmetjenesten/ressursperson avtaler dato for avinstallering med bruker og evt. pårørende. Dispenseren avinstalleres, nullstilles. Gjennomfør hygienetiltak. Utstyret legges på lokalt lager eller sendes tilbake til leverandør. Hjemmetjenesten avslutter tiltak i fagsystem, og sender huskelapp via EPJ til saksbehandler som avslutter tjenesten. </a:t>
              </a:r>
            </a:p>
          </p:txBody>
        </p:sp>
        <p:sp>
          <p:nvSpPr>
            <p:cNvPr id="51" name="TextBox 50"/>
            <p:cNvSpPr txBox="1"/>
            <p:nvPr/>
          </p:nvSpPr>
          <p:spPr>
            <a:xfrm>
              <a:off x="149053" y="5856051"/>
              <a:ext cx="4849896"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midlertidig stans av tjenesten</a:t>
              </a:r>
            </a:p>
            <a:p>
              <a:pPr marL="285750" indent="-285750" algn="l">
                <a:buFont typeface="Arial" panose="020B0604020202020204" pitchFamily="34" charset="0"/>
                <a:buChar char="•"/>
              </a:pPr>
              <a:r>
                <a:rPr lang="nb-NO" sz="1100" dirty="0">
                  <a:solidFill>
                    <a:schemeClr val="tx1"/>
                  </a:solidFill>
                </a:rPr>
                <a:t>Prosedyre for videreføring av tjenesten på korttidsopphold</a:t>
              </a:r>
            </a:p>
            <a:p>
              <a:pPr marL="285750" indent="-285750" algn="l">
                <a:buFont typeface="Arial" panose="020B0604020202020204" pitchFamily="34" charset="0"/>
                <a:buChar char="•"/>
              </a:pPr>
              <a:r>
                <a:rPr lang="nb-NO" sz="1100" u="sng" dirty="0">
                  <a:solidFill>
                    <a:schemeClr val="tx1"/>
                  </a:solidFill>
                </a:rPr>
                <a:t>Rutine for bestilling/avbestilling av medisindispenser Bodø kommune </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Har hjemmetjenesten god nok kommunikasjon med sykehjem slik at videreføring av tjenesten går smertefritt hvis bruker havner på korttidsopphold? Hvem får alarmen hvis medisiner ikke er tatt? Hvem får alarmen ved tekniske varsler? </a:t>
              </a:r>
            </a:p>
            <a:p>
              <a:pPr marL="171450" indent="-171450" algn="l">
                <a:buClrTx/>
                <a:buFont typeface="Arial" panose="020B0604020202020204" pitchFamily="34" charset="0"/>
                <a:buChar char="•"/>
              </a:pPr>
              <a:r>
                <a:rPr lang="nb-NO" sz="1100" dirty="0">
                  <a:solidFill>
                    <a:schemeClr val="tx1"/>
                  </a:solidFill>
                </a:rPr>
                <a:t>Har dere gode nok kommunikasjonsformer i dag slik at alle involverte vet når tjenesten avsluttes?</a:t>
              </a:r>
            </a:p>
            <a:p>
              <a:pPr marL="171450" indent="-171450" algn="l">
                <a:buClrTx/>
                <a:buFont typeface="Arial" panose="020B0604020202020204" pitchFamily="34" charset="0"/>
                <a:buChar char="•"/>
              </a:pPr>
              <a:r>
                <a:rPr lang="nb-NO" sz="1100" dirty="0">
                  <a:solidFill>
                    <a:schemeClr val="tx1"/>
                  </a:solidFill>
                </a:rPr>
                <a:t>Har dere tydelige hygienetiltak ved innhenting?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kontrollering av renhold og vedlikehold av brukt utstyr før overføring til ny bruker</a:t>
              </a:r>
            </a:p>
          </p:txBody>
        </p:sp>
        <p:sp>
          <p:nvSpPr>
            <p:cNvPr id="34" name="Arrow: Right 33">
              <a:extLst>
                <a:ext uri="{FF2B5EF4-FFF2-40B4-BE49-F238E27FC236}">
                  <a16:creationId xmlns:a16="http://schemas.microsoft.com/office/drawing/2014/main" id="{1DFDF4DA-2088-4B72-A57F-CCFEF5AEA047}"/>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6E084295-42A1-43BB-8131-02F4D69AA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A62D09AB-3B58-4997-B78C-942F4CDF4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018B3EB2-C351-4A8A-BCA4-EF32088B1D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9787B4AF-3D37-46E9-B5C5-DFB46B1D14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27FE0444-801C-4079-8386-F48B76FB3E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A6E23084-45B7-4499-9A7E-3D6F3545D6D3}"/>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ACE448AC-1789-448E-A0C8-54B157E1C8B6}"/>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2FFDBCA7-479A-4F13-B448-7E566A4A1480}"/>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281BFA2F-3752-473E-9460-88A1131C9C6E}"/>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FFC221A9-4CCD-4064-9AA2-D6F771E77E52}"/>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35C07B6C-0E64-4C6F-B557-8E30C4C604EB}"/>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B2FEE0F8-D734-4EAB-9735-76F7C8E0E8EC}"/>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29772975-B59C-44AA-8DFF-56EBB20BDB91}"/>
                </a:ext>
              </a:extLst>
            </p:cNvPr>
            <p:cNvSpPr/>
            <p:nvPr/>
          </p:nvSpPr>
          <p:spPr>
            <a:xfrm>
              <a:off x="118173" y="872458"/>
              <a:ext cx="7966578"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5">
            <a:extLst>
              <a:ext uri="{FF2B5EF4-FFF2-40B4-BE49-F238E27FC236}">
                <a16:creationId xmlns:a16="http://schemas.microsoft.com/office/drawing/2014/main" id="{5A37F00A-4530-4B36-B1A7-B005D984BEB6}"/>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ELEKTRONISK MEDISINDISPENSER: VIDEREFØRE/AVSLUTTE</a:t>
            </a:r>
          </a:p>
        </p:txBody>
      </p:sp>
    </p:spTree>
    <p:extLst>
      <p:ext uri="{BB962C8B-B14F-4D97-AF65-F5344CB8AC3E}">
        <p14:creationId xmlns:p14="http://schemas.microsoft.com/office/powerpoint/2010/main" val="247223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023D6CD0-118D-4DD6-908A-60A73D906557}"/>
              </a:ext>
            </a:extLst>
          </p:cNvPr>
          <p:cNvGrpSpPr/>
          <p:nvPr/>
        </p:nvGrpSpPr>
        <p:grpSpPr>
          <a:xfrm>
            <a:off x="146358" y="866013"/>
            <a:ext cx="9613284" cy="5805175"/>
            <a:chOff x="107778" y="866013"/>
            <a:chExt cx="9613284" cy="5805175"/>
          </a:xfrm>
        </p:grpSpPr>
        <p:sp>
          <p:nvSpPr>
            <p:cNvPr id="62" name="Rectangle 61"/>
            <p:cNvSpPr/>
            <p:nvPr/>
          </p:nvSpPr>
          <p:spPr bwMode="auto">
            <a:xfrm>
              <a:off x="107778"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Saksbehandler mottar søknad og informerer ansvarlig tjeneste om nytt kartleggingsbesøk.</a:t>
              </a:r>
            </a:p>
            <a:p>
              <a:pPr marL="177792" indent="-177792" algn="l">
                <a:spcBef>
                  <a:spcPts val="0"/>
                </a:spcBef>
                <a:buFont typeface="+mj-lt"/>
                <a:buAutoNum type="arabicPeriod"/>
              </a:pPr>
              <a:r>
                <a:rPr lang="nb-NO" sz="1100" dirty="0">
                  <a:solidFill>
                    <a:schemeClr val="tx1"/>
                  </a:solidFill>
                </a:rPr>
                <a:t>Gjennomføre kartlegging og fylle ut kartleggings-skjema.</a:t>
              </a:r>
            </a:p>
            <a:p>
              <a:pPr marL="177792" indent="-177792" algn="l">
                <a:spcBef>
                  <a:spcPts val="0"/>
                </a:spcBef>
                <a:buFont typeface="+mj-lt"/>
                <a:buAutoNum type="arabicPeriod"/>
              </a:pPr>
              <a:r>
                <a:rPr lang="nb-NO" sz="1100" dirty="0">
                  <a:solidFill>
                    <a:schemeClr val="tx1"/>
                  </a:solidFill>
                  <a:latin typeface="+mn-lt"/>
                </a:rPr>
                <a:t>Vurdere samtykke-kompetanse, om bruker kan ha nytte av lokaliserings-teknologi og tildele tjeneste.</a:t>
              </a:r>
            </a:p>
            <a:p>
              <a:pPr marL="177792" indent="-177792" algn="l">
                <a:spcBef>
                  <a:spcPts val="0"/>
                </a:spcBef>
                <a:buFont typeface="+mj-lt"/>
                <a:buAutoNum type="arabicPeriod"/>
              </a:pPr>
              <a:r>
                <a:rPr lang="nb-NO" sz="1100" dirty="0">
                  <a:solidFill>
                    <a:schemeClr val="tx1"/>
                  </a:solidFill>
                  <a:latin typeface="+mn-lt"/>
                </a:rPr>
                <a:t>Gjøre detaljkartlegging for å gi anbefalinger til personlige tilpasninger.</a:t>
              </a:r>
            </a:p>
            <a:p>
              <a:pPr marL="177792" indent="-177792" algn="l">
                <a:spcBef>
                  <a:spcPts val="0"/>
                </a:spcBef>
                <a:buFont typeface="+mj-lt"/>
                <a:buAutoNum type="arabicPeriod"/>
              </a:pPr>
              <a:r>
                <a:rPr lang="nb-NO" sz="1100" dirty="0">
                  <a:solidFill>
                    <a:schemeClr val="tx1"/>
                  </a:solidFill>
                  <a:latin typeface="+mn-lt"/>
                </a:rPr>
                <a:t>Registrere data og måle nullpunkt for gevinstrealisering.</a:t>
              </a:r>
            </a:p>
          </p:txBody>
        </p:sp>
        <p:sp>
          <p:nvSpPr>
            <p:cNvPr id="65" name="Rectangle 64"/>
            <p:cNvSpPr/>
            <p:nvPr/>
          </p:nvSpPr>
          <p:spPr bwMode="auto">
            <a:xfrm>
              <a:off x="1699034"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Registrere tiltak i fagsystem.</a:t>
              </a:r>
            </a:p>
            <a:p>
              <a:pPr marL="177792" indent="-177792" algn="l">
                <a:spcBef>
                  <a:spcPts val="0"/>
                </a:spcBef>
                <a:buFont typeface="+mj-lt"/>
                <a:buAutoNum type="arabicPeriod"/>
              </a:pPr>
              <a:r>
                <a:rPr lang="nb-NO" sz="1100" dirty="0">
                  <a:solidFill>
                    <a:schemeClr val="tx1"/>
                  </a:solidFill>
                  <a:latin typeface="+mn-lt"/>
                </a:rPr>
                <a:t>Tilpasse innstillinger til bruker og dokumentere rutiner i fagsystem.</a:t>
              </a:r>
            </a:p>
            <a:p>
              <a:pPr marL="177792" indent="-177792" algn="l">
                <a:spcBef>
                  <a:spcPts val="0"/>
                </a:spcBef>
                <a:buFont typeface="+mj-lt"/>
                <a:buAutoNum type="arabicPeriod"/>
              </a:pPr>
              <a:r>
                <a:rPr lang="nb-NO" sz="1100" dirty="0">
                  <a:solidFill>
                    <a:schemeClr val="tx1"/>
                  </a:solidFill>
                  <a:latin typeface="+mn-lt"/>
                </a:rPr>
                <a:t>Installere lokaliserings-teknologi hos bruker.</a:t>
              </a:r>
            </a:p>
          </p:txBody>
        </p:sp>
        <p:sp>
          <p:nvSpPr>
            <p:cNvPr id="68" name="Rectangle 67"/>
            <p:cNvSpPr/>
            <p:nvPr/>
          </p:nvSpPr>
          <p:spPr bwMode="auto">
            <a:xfrm>
              <a:off x="3290290"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Gjennomføre opplæring med bruker og pårørende.</a:t>
              </a:r>
            </a:p>
            <a:p>
              <a:pPr marL="177792" indent="-177792" algn="l">
                <a:spcBef>
                  <a:spcPts val="0"/>
                </a:spcBef>
                <a:buFont typeface="+mj-lt"/>
                <a:buAutoNum type="arabicPeriod"/>
              </a:pPr>
              <a:r>
                <a:rPr lang="nb-NO" sz="1100" dirty="0">
                  <a:solidFill>
                    <a:schemeClr val="tx1"/>
                  </a:solidFill>
                  <a:latin typeface="+mn-lt"/>
                </a:rPr>
                <a:t>Testperiode på to uker hvor hjemmetjenesten følger opp tett.</a:t>
              </a:r>
            </a:p>
            <a:p>
              <a:pPr marL="177792" indent="-177792" algn="l">
                <a:spcBef>
                  <a:spcPts val="0"/>
                </a:spcBef>
                <a:buFont typeface="+mj-lt"/>
                <a:buAutoNum type="arabicPeriod"/>
              </a:pPr>
              <a:r>
                <a:rPr lang="nb-NO" sz="1100" dirty="0">
                  <a:solidFill>
                    <a:schemeClr val="tx1"/>
                  </a:solidFill>
                  <a:latin typeface="+mn-lt"/>
                </a:rPr>
                <a:t>Evaluere hvordan bruker håndterer lokaliserings-teknologi og om innstillinger bør endres.</a:t>
              </a:r>
            </a:p>
          </p:txBody>
        </p:sp>
        <p:sp>
          <p:nvSpPr>
            <p:cNvPr id="71" name="Rectangle 70"/>
            <p:cNvSpPr/>
            <p:nvPr/>
          </p:nvSpPr>
          <p:spPr bwMode="auto">
            <a:xfrm>
              <a:off x="4881546"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Lokalisere og følge bruker hjem hvis varsel mottas eller kriterier for søk er tilfredsstilt.</a:t>
              </a:r>
            </a:p>
            <a:p>
              <a:pPr marL="177792" indent="-177792" algn="l">
                <a:spcBef>
                  <a:spcPts val="0"/>
                </a:spcBef>
                <a:buFont typeface="+mj-lt"/>
                <a:buAutoNum type="arabicPeriod"/>
              </a:pPr>
              <a:r>
                <a:rPr lang="nb-NO" sz="1100" dirty="0">
                  <a:solidFill>
                    <a:schemeClr val="tx1"/>
                  </a:solidFill>
                  <a:latin typeface="+mn-lt"/>
                </a:rPr>
                <a:t>Dokumentere hendelser og avvik i fagsystem.</a:t>
              </a:r>
            </a:p>
            <a:p>
              <a:pPr marL="177792" indent="-177792" algn="l">
                <a:spcBef>
                  <a:spcPts val="0"/>
                </a:spcBef>
                <a:buFont typeface="+mj-lt"/>
                <a:buAutoNum type="arabicPeriod"/>
              </a:pPr>
              <a:r>
                <a:rPr lang="nb-NO" sz="1100" dirty="0">
                  <a:solidFill>
                    <a:schemeClr val="tx1"/>
                  </a:solidFill>
                  <a:latin typeface="+mn-lt"/>
                </a:rPr>
                <a:t>Håndtere tekniske varsler som lavt batteri og andre tekniske feil.</a:t>
              </a:r>
            </a:p>
            <a:p>
              <a:pPr marL="177792" indent="-177792" algn="l">
                <a:spcBef>
                  <a:spcPts val="0"/>
                </a:spcBef>
                <a:buFont typeface="+mj-lt"/>
                <a:buAutoNum type="arabicPeriod"/>
              </a:pPr>
              <a:r>
                <a:rPr lang="nb-NO" sz="1100" dirty="0">
                  <a:solidFill>
                    <a:schemeClr val="tx1"/>
                  </a:solidFill>
                  <a:latin typeface="+mn-lt"/>
                </a:rPr>
                <a:t>Følge opp gevinster.</a:t>
              </a:r>
            </a:p>
          </p:txBody>
        </p:sp>
        <p:sp>
          <p:nvSpPr>
            <p:cNvPr id="79" name="Rectangle 78"/>
            <p:cNvSpPr/>
            <p:nvPr/>
          </p:nvSpPr>
          <p:spPr bwMode="auto">
            <a:xfrm>
              <a:off x="8064057"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Videreføre tjenesten selv om bruker havner på korttidsopphold på sykehjem.</a:t>
              </a:r>
            </a:p>
            <a:p>
              <a:pPr marL="177792" indent="-177792" algn="l">
                <a:spcBef>
                  <a:spcPts val="0"/>
                </a:spcBef>
                <a:buFont typeface="+mj-lt"/>
                <a:buAutoNum type="arabicPeriod"/>
              </a:pPr>
              <a:r>
                <a:rPr lang="nb-NO" sz="1100" dirty="0">
                  <a:solidFill>
                    <a:schemeClr val="tx1"/>
                  </a:solidFill>
                  <a:latin typeface="+mn-lt"/>
                </a:rPr>
                <a:t>Avslutte tjenesten hvis evaluering tilsier dette: </a:t>
              </a:r>
            </a:p>
            <a:p>
              <a:pPr marL="177792" indent="-177792" algn="l">
                <a:spcBef>
                  <a:spcPts val="0"/>
                </a:spcBef>
                <a:buFont typeface="Arial" panose="020B0604020202020204" pitchFamily="34" charset="0"/>
                <a:buChar char="•"/>
              </a:pPr>
              <a:r>
                <a:rPr lang="nb-NO" sz="1100" dirty="0">
                  <a:solidFill>
                    <a:schemeClr val="tx1"/>
                  </a:solidFill>
                  <a:latin typeface="+mn-lt"/>
                </a:rPr>
                <a:t>Nullstille GPS.</a:t>
              </a:r>
            </a:p>
            <a:p>
              <a:pPr marL="177792" indent="-177792" algn="l">
                <a:spcBef>
                  <a:spcPts val="0"/>
                </a:spcBef>
                <a:buFont typeface="Arial" panose="020B0604020202020204" pitchFamily="34" charset="0"/>
                <a:buChar char="•"/>
              </a:pPr>
              <a:r>
                <a:rPr lang="nb-NO" sz="1100" dirty="0">
                  <a:solidFill>
                    <a:schemeClr val="tx1"/>
                  </a:solidFill>
                  <a:latin typeface="+mn-lt"/>
                </a:rPr>
                <a:t>Avslutte tiltak i fagsystem.</a:t>
              </a:r>
            </a:p>
            <a:p>
              <a:pPr marL="177792" indent="-177792" algn="l">
                <a:spcBef>
                  <a:spcPts val="0"/>
                </a:spcBef>
                <a:buFont typeface="Arial" panose="020B0604020202020204" pitchFamily="34" charset="0"/>
                <a:buChar char="•"/>
              </a:pPr>
              <a:r>
                <a:rPr lang="nb-NO" sz="1100" dirty="0">
                  <a:solidFill>
                    <a:schemeClr val="tx1"/>
                  </a:solidFill>
                  <a:latin typeface="+mn-lt"/>
                </a:rPr>
                <a:t>Informere pårørende.</a:t>
              </a:r>
            </a:p>
            <a:p>
              <a:pPr marL="177792" indent="-177792" algn="l">
                <a:spcBef>
                  <a:spcPts val="0"/>
                </a:spcBef>
                <a:buFont typeface="Arial" panose="020B0604020202020204" pitchFamily="34" charset="0"/>
                <a:buChar char="•"/>
              </a:pPr>
              <a:r>
                <a:rPr lang="nb-NO" sz="1100" dirty="0">
                  <a:solidFill>
                    <a:schemeClr val="tx1"/>
                  </a:solidFill>
                  <a:latin typeface="+mn-lt"/>
                </a:rPr>
                <a:t>Legge utstyr på lager etter hygienetiltak/sende tilbake til leverandør.</a:t>
              </a:r>
            </a:p>
          </p:txBody>
        </p:sp>
        <p:sp>
          <p:nvSpPr>
            <p:cNvPr id="80" name="Rectangle 79"/>
            <p:cNvSpPr/>
            <p:nvPr/>
          </p:nvSpPr>
          <p:spPr bwMode="auto">
            <a:xfrm>
              <a:off x="6472802"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Vurdere brukerens nytte av tjenesten.</a:t>
              </a:r>
            </a:p>
            <a:p>
              <a:pPr marL="177792" indent="-177792" algn="l">
                <a:spcBef>
                  <a:spcPts val="0"/>
                </a:spcBef>
                <a:buFont typeface="+mj-lt"/>
                <a:buAutoNum type="arabicPeriod"/>
              </a:pPr>
              <a:r>
                <a:rPr lang="nb-NO" sz="1100" dirty="0">
                  <a:solidFill>
                    <a:schemeClr val="tx1"/>
                  </a:solidFill>
                  <a:latin typeface="+mn-lt"/>
                </a:rPr>
                <a:t>Registrere nye målinger i gevinstplan.</a:t>
              </a:r>
            </a:p>
            <a:p>
              <a:pPr marL="177792" indent="-177792" algn="l">
                <a:spcBef>
                  <a:spcPts val="0"/>
                </a:spcBef>
                <a:buFont typeface="+mj-lt"/>
                <a:buAutoNum type="arabicPeriod"/>
              </a:pPr>
              <a:r>
                <a:rPr lang="nb-NO" sz="1100" dirty="0">
                  <a:solidFill>
                    <a:schemeClr val="tx1"/>
                  </a:solidFill>
                  <a:latin typeface="+mn-lt"/>
                </a:rPr>
                <a:t>Evaluere om innstillinger bør endres.</a:t>
              </a:r>
            </a:p>
            <a:p>
              <a:pPr marL="177792" indent="-177792" algn="l">
                <a:spcBef>
                  <a:spcPts val="0"/>
                </a:spcBef>
                <a:buFont typeface="+mj-lt"/>
                <a:buAutoNum type="arabicPeriod"/>
              </a:pPr>
              <a:r>
                <a:rPr lang="nb-NO" sz="1100" dirty="0">
                  <a:solidFill>
                    <a:schemeClr val="tx1"/>
                  </a:solidFill>
                  <a:latin typeface="+mn-lt"/>
                </a:rPr>
                <a:t>Avgjøre om tilbudet skal videreføres eller avsluttes</a:t>
              </a:r>
            </a:p>
          </p:txBody>
        </p:sp>
        <p:sp>
          <p:nvSpPr>
            <p:cNvPr id="31" name="AutoShape 9"/>
            <p:cNvSpPr>
              <a:spLocks noChangeArrowheads="1"/>
            </p:cNvSpPr>
            <p:nvPr/>
          </p:nvSpPr>
          <p:spPr bwMode="gray">
            <a:xfrm>
              <a:off x="165370" y="6157610"/>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buFontTx/>
                <a:buNone/>
              </a:pPr>
              <a:r>
                <a:rPr lang="nb-NO" dirty="0">
                  <a:solidFill>
                    <a:schemeClr val="bg1"/>
                  </a:solidFill>
                  <a:latin typeface="Arial Black" panose="020B0A04020102020204" pitchFamily="34" charset="0"/>
                </a:rPr>
                <a:t>OPPLÆRING AV ALLE ANSATTE</a:t>
              </a:r>
            </a:p>
          </p:txBody>
        </p:sp>
        <p:sp>
          <p:nvSpPr>
            <p:cNvPr id="38" name="Arrow: Right 37">
              <a:extLst>
                <a:ext uri="{FF2B5EF4-FFF2-40B4-BE49-F238E27FC236}">
                  <a16:creationId xmlns:a16="http://schemas.microsoft.com/office/drawing/2014/main" id="{7168806B-7C63-449D-82C6-3BB812C211C4}"/>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48" name="Picture 47">
              <a:extLst>
                <a:ext uri="{FF2B5EF4-FFF2-40B4-BE49-F238E27FC236}">
                  <a16:creationId xmlns:a16="http://schemas.microsoft.com/office/drawing/2014/main" id="{1A03BFCA-40BA-44E1-A604-20159C912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C07AD853-E2A6-49DA-BBDC-6C5CB0FEA2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B24912FF-268D-4CCF-958F-893C97E27B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6EFF18E8-6314-4026-A94C-4FED5B3F94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8F1F3E74-392D-4FA7-ABCC-F07F510EC1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40812EBC-9ABC-4C5D-88FD-BE26EF4E108D}"/>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E2AE2B33-83E3-435E-BB54-531BBBF5F444}"/>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1C6A437F-200B-49B3-9A13-A3FDF36A2288}"/>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8A8E64E3-9E28-4520-BD34-8675FB7C923D}"/>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3" name="Rectangle 62">
              <a:extLst>
                <a:ext uri="{FF2B5EF4-FFF2-40B4-BE49-F238E27FC236}">
                  <a16:creationId xmlns:a16="http://schemas.microsoft.com/office/drawing/2014/main" id="{69BEAB0A-B559-4766-9E8A-301EFD89B7D4}"/>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4" name="Rectangle 63">
              <a:extLst>
                <a:ext uri="{FF2B5EF4-FFF2-40B4-BE49-F238E27FC236}">
                  <a16:creationId xmlns:a16="http://schemas.microsoft.com/office/drawing/2014/main" id="{F2D3A889-3AE9-463F-95B0-9879FF41FE0F}"/>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B404862D-90C1-4519-845B-BE7A3A3871F3}"/>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4" name="Title 5">
            <a:extLst>
              <a:ext uri="{FF2B5EF4-FFF2-40B4-BE49-F238E27FC236}">
                <a16:creationId xmlns:a16="http://schemas.microsoft.com/office/drawing/2014/main" id="{3C89EFF1-E0C0-4BB1-B368-53146103D0F9}"/>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TJENESTEFORLØP: LOKALISERINGSTEKNOLOGI (GPS)</a:t>
            </a:r>
          </a:p>
        </p:txBody>
      </p:sp>
    </p:spTree>
    <p:extLst>
      <p:ext uri="{BB962C8B-B14F-4D97-AF65-F5344CB8AC3E}">
        <p14:creationId xmlns:p14="http://schemas.microsoft.com/office/powerpoint/2010/main" val="73621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4BEABFBB-FBCC-4C85-A966-C5FCEBF60991}"/>
              </a:ext>
            </a:extLst>
          </p:cNvPr>
          <p:cNvGrpSpPr/>
          <p:nvPr/>
        </p:nvGrpSpPr>
        <p:grpSpPr>
          <a:xfrm>
            <a:off x="133340" y="866013"/>
            <a:ext cx="9639320" cy="5836711"/>
            <a:chOff x="133340" y="866013"/>
            <a:chExt cx="9639320" cy="5836711"/>
          </a:xfrm>
        </p:grpSpPr>
        <p:sp>
          <p:nvSpPr>
            <p:cNvPr id="23" name="TextBox 22"/>
            <p:cNvSpPr txBox="1"/>
            <p:nvPr/>
          </p:nvSpPr>
          <p:spPr>
            <a:xfrm>
              <a:off x="149052" y="2349564"/>
              <a:ext cx="4849896" cy="3193200"/>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Saksbehandler mottar søknad og informerer ansvarlig tjeneste om nytt kartleggingsbesøk</a:t>
              </a:r>
              <a:endParaRPr lang="nb-NO" sz="1100" dirty="0">
                <a:solidFill>
                  <a:schemeClr val="tx1"/>
                </a:solidFill>
              </a:endParaRPr>
            </a:p>
            <a:p>
              <a:pPr algn="l">
                <a:spcBef>
                  <a:spcPts val="0"/>
                </a:spcBef>
              </a:pPr>
              <a:r>
                <a:rPr lang="nb-NO" sz="1100" dirty="0">
                  <a:solidFill>
                    <a:schemeClr val="tx1"/>
                  </a:solidFill>
                </a:rPr>
                <a:t>Saksbehandler sender melding via journalsystem til aktuell sone i hjemmetjenesten med adresse og informasjon om bruker.</a:t>
              </a:r>
            </a:p>
            <a:p>
              <a:pPr algn="l">
                <a:spcBef>
                  <a:spcPts val="0"/>
                </a:spcBef>
                <a:buClrTx/>
              </a:pPr>
              <a:r>
                <a:rPr lang="nb-NO" sz="1100" b="1" dirty="0">
                  <a:solidFill>
                    <a:schemeClr val="tx1"/>
                  </a:solidFill>
                </a:rPr>
                <a:t>2. Gjennomføre kartlegging og fylle ut kartleggingsskjema</a:t>
              </a:r>
              <a:endParaRPr lang="nb-NO" sz="1100" dirty="0">
                <a:solidFill>
                  <a:schemeClr val="tx1"/>
                </a:solidFill>
              </a:endParaRPr>
            </a:p>
            <a:p>
              <a:pPr algn="l">
                <a:spcBef>
                  <a:spcPts val="0"/>
                </a:spcBef>
                <a:buClrTx/>
              </a:pPr>
              <a:r>
                <a:rPr lang="nb-NO" sz="1100" dirty="0">
                  <a:solidFill>
                    <a:schemeClr val="tx1"/>
                  </a:solidFill>
                </a:rPr>
                <a:t>Ansvarlige tjeneste gjennomfører kartleggingsbesøk i henhold til rutine</a:t>
              </a:r>
              <a:r>
                <a:rPr lang="nb-NO" sz="1100" dirty="0">
                  <a:solidFill>
                    <a:srgbClr val="FF0000"/>
                  </a:solidFill>
                </a:rPr>
                <a:t> </a:t>
              </a:r>
              <a:r>
                <a:rPr lang="nb-NO" sz="1100" dirty="0">
                  <a:solidFill>
                    <a:schemeClr val="tx1"/>
                  </a:solidFill>
                </a:rPr>
                <a:t>og fyller ut kartleggingsskjema.</a:t>
              </a:r>
            </a:p>
            <a:p>
              <a:pPr algn="l">
                <a:spcBef>
                  <a:spcPts val="0"/>
                </a:spcBef>
                <a:buClrTx/>
              </a:pPr>
              <a:r>
                <a:rPr lang="nb-NO" sz="1100" b="1" dirty="0">
                  <a:solidFill>
                    <a:schemeClr val="tx1"/>
                  </a:solidFill>
                </a:rPr>
                <a:t>3. Vurdere samtykkekompetanse, om bruker kan ha nytte av lokaliseringsteknologi og tildele tjeneste</a:t>
              </a:r>
              <a:endParaRPr lang="nb-NO" sz="1100" dirty="0">
                <a:solidFill>
                  <a:schemeClr val="tx1"/>
                </a:solidFill>
              </a:endParaRPr>
            </a:p>
            <a:p>
              <a:pPr algn="l">
                <a:spcBef>
                  <a:spcPts val="0"/>
                </a:spcBef>
                <a:buClrTx/>
              </a:pPr>
              <a:r>
                <a:rPr lang="nb-NO" sz="1100" dirty="0">
                  <a:solidFill>
                    <a:schemeClr val="tx1"/>
                  </a:solidFill>
                </a:rPr>
                <a:t>Saksbehandler gjør vurdering av brukers samtykkekompetanse, rettslig grunnlag for tildeling og om brukers nytte av lokaliseringsteknologi. Tjenesten varsles via EPJ om tildelt tjeneste til bruker. </a:t>
              </a:r>
            </a:p>
            <a:p>
              <a:pPr algn="l">
                <a:spcBef>
                  <a:spcPts val="0"/>
                </a:spcBef>
              </a:pPr>
              <a:r>
                <a:rPr lang="nb-NO" sz="1100" b="1" dirty="0">
                  <a:solidFill>
                    <a:schemeClr val="tx1"/>
                  </a:solidFill>
                </a:rPr>
                <a:t>4. Gjøre detaljkartlegging for å gi anbefalinger til personlige tilpasninger</a:t>
              </a:r>
            </a:p>
            <a:p>
              <a:pPr algn="l">
                <a:spcBef>
                  <a:spcPts val="0"/>
                </a:spcBef>
              </a:pPr>
              <a:r>
                <a:rPr lang="nb-NO" sz="1100" dirty="0">
                  <a:solidFill>
                    <a:schemeClr val="tx1"/>
                  </a:solidFill>
                </a:rPr>
                <a:t>Ansvarlig tjeneste foretar nytt kartleggingsbesøk for å vurdere hvilke personlige tilpasninger av som må gjøres (</a:t>
              </a:r>
              <a:r>
                <a:rPr lang="nb-NO" sz="1100" dirty="0" err="1">
                  <a:solidFill>
                    <a:schemeClr val="tx1"/>
                  </a:solidFill>
                </a:rPr>
                <a:t>geofencing</a:t>
              </a:r>
              <a:r>
                <a:rPr lang="nb-NO" sz="1100" dirty="0">
                  <a:solidFill>
                    <a:schemeClr val="tx1"/>
                  </a:solidFill>
                </a:rPr>
                <a:t>, dekning etc.).</a:t>
              </a:r>
            </a:p>
            <a:p>
              <a:pPr algn="l">
                <a:spcBef>
                  <a:spcPts val="0"/>
                </a:spcBef>
                <a:buClrTx/>
              </a:pPr>
              <a:r>
                <a:rPr lang="nb-NO" sz="1100" b="1" dirty="0">
                  <a:solidFill>
                    <a:schemeClr val="tx1"/>
                  </a:solidFill>
                </a:rPr>
                <a:t>5. Registrere data og måle nullpunkt for gevinstrealisering</a:t>
              </a:r>
              <a:endParaRPr lang="nb-NO" sz="1100" dirty="0">
                <a:solidFill>
                  <a:schemeClr val="tx1"/>
                </a:solidFill>
              </a:endParaRPr>
            </a:p>
            <a:p>
              <a:pPr algn="l">
                <a:spcBef>
                  <a:spcPts val="0"/>
                </a:spcBef>
                <a:buClrTx/>
              </a:pPr>
              <a:r>
                <a:rPr lang="nb-NO" sz="1100" dirty="0">
                  <a:solidFill>
                    <a:schemeClr val="tx1"/>
                  </a:solidFill>
                </a:rPr>
                <a:t>Gevinstansvarlig måler nullpunkt og registrerer resultatene i gevinstplan.</a:t>
              </a:r>
            </a:p>
            <a:p>
              <a:pPr algn="l">
                <a:spcBef>
                  <a:spcPts val="0"/>
                </a:spcBef>
              </a:pPr>
              <a:endParaRPr lang="nb-NO" sz="1100" dirty="0">
                <a:solidFill>
                  <a:schemeClr val="tx1"/>
                </a:solidFill>
              </a:endParaRPr>
            </a:p>
            <a:p>
              <a:pPr algn="l">
                <a:spcBef>
                  <a:spcPts val="0"/>
                </a:spcBef>
              </a:pPr>
              <a:r>
                <a:rPr lang="nb-NO" sz="1100" dirty="0">
                  <a:solidFill>
                    <a:schemeClr val="tx1"/>
                  </a:solidFill>
                </a:rPr>
                <a:t> </a:t>
              </a:r>
            </a:p>
            <a:p>
              <a:pPr algn="l">
                <a:spcBef>
                  <a:spcPts val="0"/>
                </a:spcBef>
              </a:pPr>
              <a:endParaRPr lang="nb-NO" sz="1100" b="1" dirty="0">
                <a:solidFill>
                  <a:schemeClr val="tx1"/>
                </a:solidFill>
              </a:endParaRPr>
            </a:p>
          </p:txBody>
        </p:sp>
        <p:sp>
          <p:nvSpPr>
            <p:cNvPr id="28" name="TextBox 27"/>
            <p:cNvSpPr txBox="1"/>
            <p:nvPr/>
          </p:nvSpPr>
          <p:spPr>
            <a:xfrm>
              <a:off x="5144130" y="2355553"/>
              <a:ext cx="4505350" cy="3187211"/>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av lokaliseringsteknologi? </a:t>
              </a:r>
            </a:p>
            <a:p>
              <a:pPr marL="171450" indent="-171450" algn="l">
                <a:buClrTx/>
                <a:buFont typeface="Arial" panose="020B0604020202020204" pitchFamily="34" charset="0"/>
                <a:buChar char="•"/>
                <a:defRPr/>
              </a:pPr>
              <a:r>
                <a:rPr lang="nb-NO" sz="1100" dirty="0">
                  <a:solidFill>
                    <a:schemeClr val="tx1"/>
                  </a:solidFill>
                </a:rPr>
                <a:t>Hvilke kommunikasjonskanaler er det i dag mellom saksbehandler og installatør, og tjenesten? Er det nødvendig med forbedringer? </a:t>
              </a:r>
            </a:p>
            <a:p>
              <a:pPr marL="171450" indent="-171450" algn="l">
                <a:buClrTx/>
                <a:buFont typeface="Arial" panose="020B0604020202020204" pitchFamily="34" charset="0"/>
                <a:buChar char="•"/>
              </a:pPr>
              <a:r>
                <a:rPr lang="nb-NO" sz="1100" dirty="0">
                  <a:solidFill>
                    <a:schemeClr val="tx1"/>
                  </a:solidFill>
                </a:rPr>
                <a:t>Hvordan foregår første henvisning av bruker? Hvem har ansvaret for å avdekke mulige brukere? </a:t>
              </a:r>
            </a:p>
            <a:p>
              <a:pPr marL="171450" indent="-171450" algn="l">
                <a:buClrTx/>
                <a:buFont typeface="Arial" panose="020B0604020202020204" pitchFamily="34" charset="0"/>
                <a:buChar char="•"/>
              </a:pPr>
              <a:r>
                <a:rPr lang="nb-NO" sz="1100" dirty="0">
                  <a:solidFill>
                    <a:schemeClr val="tx1"/>
                  </a:solidFill>
                </a:rPr>
                <a:t>Hvilke gevinster skal dere realisere og hvordan skal dere måle disse? Hvor ofte skal dere måle? Hvem har ansvaret for gevinstrealiseringsplanen? </a:t>
              </a:r>
            </a:p>
            <a:p>
              <a:pPr marL="171450" indent="-171450" algn="l">
                <a:buClrTx/>
                <a:buFont typeface="Arial" panose="020B0604020202020204" pitchFamily="34" charset="0"/>
                <a:buChar char="•"/>
              </a:pPr>
              <a:r>
                <a:rPr lang="nb-NO" sz="1100" dirty="0">
                  <a:solidFill>
                    <a:schemeClr val="tx1"/>
                  </a:solidFill>
                </a:rPr>
                <a:t>Er det problemstillinger knyttet til personvern eller andre etiske problemstillinger som burde belyses?</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51" name="TextBox 50"/>
            <p:cNvSpPr txBox="1"/>
            <p:nvPr/>
          </p:nvSpPr>
          <p:spPr>
            <a:xfrm>
              <a:off x="149053" y="5856051"/>
              <a:ext cx="4849896"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u="sng" dirty="0">
                  <a:solidFill>
                    <a:schemeClr val="tx1"/>
                  </a:solidFill>
                  <a:latin typeface="Arial"/>
                  <a:cs typeface="Arial"/>
                </a:rPr>
                <a:t>Kartleggingsskjema for GPS fra Sør-Odal kommune</a:t>
              </a:r>
            </a:p>
            <a:p>
              <a:pPr marL="285750" indent="-285750" algn="l">
                <a:buFont typeface="Arial" panose="020B0604020202020204" pitchFamily="34" charset="0"/>
                <a:buChar char="•"/>
              </a:pPr>
              <a:r>
                <a:rPr lang="nb-NO" sz="1100" u="sng" dirty="0">
                  <a:solidFill>
                    <a:schemeClr val="tx1"/>
                  </a:solidFill>
                  <a:latin typeface="Arial"/>
                  <a:cs typeface="Arial"/>
                </a:rPr>
                <a:t>Skjema kartlegging av bruker og gevinster fra Trondheim kommune</a:t>
              </a:r>
            </a:p>
            <a:p>
              <a:pPr marL="285750" indent="-285750" algn="l">
                <a:buFont typeface="Arial" panose="020B0604020202020204" pitchFamily="34" charset="0"/>
                <a:buChar char="•"/>
              </a:pPr>
              <a:r>
                <a:rPr lang="nb-NO" sz="1100" u="sng" dirty="0">
                  <a:solidFill>
                    <a:schemeClr val="tx1"/>
                  </a:solidFill>
                  <a:latin typeface="Arial"/>
                  <a:cs typeface="Arial"/>
                </a:rPr>
                <a:t>Kartleggingsskjema for trygghetsalarm og GPS Larvik kommune</a:t>
              </a:r>
            </a:p>
            <a:p>
              <a:pPr algn="l"/>
              <a:endParaRPr lang="nb-NO" sz="1100" dirty="0">
                <a:solidFill>
                  <a:schemeClr val="tx1"/>
                </a:solidFill>
                <a:cs typeface="Arial"/>
              </a:endParaRPr>
            </a:p>
          </p:txBody>
        </p:sp>
        <p:sp>
          <p:nvSpPr>
            <p:cNvPr id="52" name="TextBox 5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53" name="TextBox 52"/>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spcBef>
                  <a:spcPts val="600"/>
                </a:spcBef>
                <a:buFont typeface="Arial" panose="020B0604020202020204" pitchFamily="34" charset="0"/>
                <a:buChar char="•"/>
              </a:pPr>
              <a:r>
                <a:rPr lang="nb-NO" sz="1100" u="sng" dirty="0">
                  <a:solidFill>
                    <a:schemeClr val="tx1"/>
                  </a:solidFill>
                  <a:latin typeface="Arial"/>
                  <a:cs typeface="Arial"/>
                </a:rPr>
                <a:t>Kartleggingsskjema for GPS fra Kongsbergregionen</a:t>
              </a:r>
            </a:p>
            <a:p>
              <a:pPr marL="285750" indent="-285750" algn="l">
                <a:spcBef>
                  <a:spcPts val="600"/>
                </a:spcBef>
                <a:buFont typeface="Arial" panose="020B0604020202020204" pitchFamily="34" charset="0"/>
                <a:buChar char="•"/>
              </a:pPr>
              <a:r>
                <a:rPr lang="nb-NO" sz="1100" dirty="0">
                  <a:solidFill>
                    <a:schemeClr val="tx1"/>
                  </a:solidFill>
                  <a:latin typeface="+mn-lt"/>
                </a:rPr>
                <a:t>Gevinstrealiseringsplan (</a:t>
              </a:r>
              <a:r>
                <a:rPr lang="nb-NO" sz="1100" u="sng" dirty="0">
                  <a:hlinkClick r:id="rId5"/>
                </a:rPr>
                <a:t>www.ks.no/veikart</a:t>
              </a:r>
              <a:r>
                <a:rPr lang="nb-NO" sz="1100" dirty="0"/>
                <a:t>)</a:t>
              </a:r>
              <a:endParaRPr lang="nb-NO" sz="1100" dirty="0">
                <a:solidFill>
                  <a:schemeClr val="tx1"/>
                </a:solidFill>
                <a:latin typeface="+mn-lt"/>
              </a:endParaRPr>
            </a:p>
          </p:txBody>
        </p:sp>
        <p:sp>
          <p:nvSpPr>
            <p:cNvPr id="36" name="Arrow: Right 35">
              <a:extLst>
                <a:ext uri="{FF2B5EF4-FFF2-40B4-BE49-F238E27FC236}">
                  <a16:creationId xmlns:a16="http://schemas.microsoft.com/office/drawing/2014/main" id="{C7AFEBE8-88E5-4556-9AAF-CE07DE2B60E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5" name="Picture 54">
              <a:extLst>
                <a:ext uri="{FF2B5EF4-FFF2-40B4-BE49-F238E27FC236}">
                  <a16:creationId xmlns:a16="http://schemas.microsoft.com/office/drawing/2014/main" id="{8FB71D33-ADDB-455E-908E-1419904E1E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6" name="Picture 55" descr="A close up of a logo&#10;&#10;Description automatically generated">
              <a:extLst>
                <a:ext uri="{FF2B5EF4-FFF2-40B4-BE49-F238E27FC236}">
                  <a16:creationId xmlns:a16="http://schemas.microsoft.com/office/drawing/2014/main" id="{6A311F9A-D4B1-4280-9CEF-CE159A06D8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7" name="Picture 56" descr="A close up of a logo&#10;&#10;Description automatically generated">
              <a:extLst>
                <a:ext uri="{FF2B5EF4-FFF2-40B4-BE49-F238E27FC236}">
                  <a16:creationId xmlns:a16="http://schemas.microsoft.com/office/drawing/2014/main" id="{8916C193-A07B-49E1-BCC2-0D3BE39629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8" name="Picture 14" descr="Online education premium icon">
              <a:extLst>
                <a:ext uri="{FF2B5EF4-FFF2-40B4-BE49-F238E27FC236}">
                  <a16:creationId xmlns:a16="http://schemas.microsoft.com/office/drawing/2014/main" id="{82F21B50-8110-4D1D-A36F-362A1442B40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3" descr="Recycle premium icon">
              <a:extLst>
                <a:ext uri="{FF2B5EF4-FFF2-40B4-BE49-F238E27FC236}">
                  <a16:creationId xmlns:a16="http://schemas.microsoft.com/office/drawing/2014/main" id="{4E820811-E5EF-4A2C-8CB5-4A6B9082FD9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5B04C169-FB94-4729-9A5D-40A64CEA194D}"/>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61" name="Rectangle 60">
              <a:extLst>
                <a:ext uri="{FF2B5EF4-FFF2-40B4-BE49-F238E27FC236}">
                  <a16:creationId xmlns:a16="http://schemas.microsoft.com/office/drawing/2014/main" id="{70A9B451-B55C-40BF-A3D0-3CA9229C1070}"/>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2" name="Rectangle 61">
              <a:extLst>
                <a:ext uri="{FF2B5EF4-FFF2-40B4-BE49-F238E27FC236}">
                  <a16:creationId xmlns:a16="http://schemas.microsoft.com/office/drawing/2014/main" id="{1EAEB76C-BDD7-48B4-B6DB-DB557CE81C3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3" name="Rectangle 62">
              <a:extLst>
                <a:ext uri="{FF2B5EF4-FFF2-40B4-BE49-F238E27FC236}">
                  <a16:creationId xmlns:a16="http://schemas.microsoft.com/office/drawing/2014/main" id="{423FCF04-6CAF-467F-92A3-3C46741FF140}"/>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4" name="Rectangle 63">
              <a:extLst>
                <a:ext uri="{FF2B5EF4-FFF2-40B4-BE49-F238E27FC236}">
                  <a16:creationId xmlns:a16="http://schemas.microsoft.com/office/drawing/2014/main" id="{3B16942E-B709-454F-90C2-8D04522DD2A5}"/>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5" name="Rectangle 64">
              <a:extLst>
                <a:ext uri="{FF2B5EF4-FFF2-40B4-BE49-F238E27FC236}">
                  <a16:creationId xmlns:a16="http://schemas.microsoft.com/office/drawing/2014/main" id="{BE738BC6-6676-4396-9BF6-5C5153AE1438}"/>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6A9091AB-3A05-4562-9C99-617D1573EF8C}"/>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7" name="Rectangle 66">
              <a:extLst>
                <a:ext uri="{FF2B5EF4-FFF2-40B4-BE49-F238E27FC236}">
                  <a16:creationId xmlns:a16="http://schemas.microsoft.com/office/drawing/2014/main" id="{81122A3B-BC2E-47C8-AD46-275C1DA070E1}"/>
                </a:ext>
              </a:extLst>
            </p:cNvPr>
            <p:cNvSpPr/>
            <p:nvPr/>
          </p:nvSpPr>
          <p:spPr>
            <a:xfrm>
              <a:off x="1474308" y="866013"/>
              <a:ext cx="8298352"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5">
            <a:extLst>
              <a:ext uri="{FF2B5EF4-FFF2-40B4-BE49-F238E27FC236}">
                <a16:creationId xmlns:a16="http://schemas.microsoft.com/office/drawing/2014/main" id="{1379E1F5-FC19-4D9E-82BD-E2C589DE59CC}"/>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LOKALISERINGSTEKNOLOGI: KARTLEGGING OG TILDELING</a:t>
            </a:r>
          </a:p>
        </p:txBody>
      </p:sp>
    </p:spTree>
    <p:extLst>
      <p:ext uri="{BB962C8B-B14F-4D97-AF65-F5344CB8AC3E}">
        <p14:creationId xmlns:p14="http://schemas.microsoft.com/office/powerpoint/2010/main" val="3810693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72D4EEC3-EA4F-4509-AC2E-1D4FBD2C1DDE}"/>
              </a:ext>
            </a:extLst>
          </p:cNvPr>
          <p:cNvGrpSpPr/>
          <p:nvPr/>
        </p:nvGrpSpPr>
        <p:grpSpPr>
          <a:xfrm>
            <a:off x="125757" y="866013"/>
            <a:ext cx="9654487" cy="5836711"/>
            <a:chOff x="118173" y="866013"/>
            <a:chExt cx="9654487"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Registrere tiltak i fagsystem</a:t>
              </a:r>
              <a:br>
                <a:rPr lang="nb-NO" sz="1100" b="1" dirty="0">
                  <a:solidFill>
                    <a:schemeClr val="tx1"/>
                  </a:solidFill>
                </a:rPr>
              </a:br>
              <a:r>
                <a:rPr lang="nb-NO" sz="1100" dirty="0">
                  <a:solidFill>
                    <a:schemeClr val="tx1"/>
                  </a:solidFill>
                </a:rPr>
                <a:t>Ansvarlig tjeneste registrerer tiltak i fagsystem og sender beskjed til bruker, teknisk personell og hjemmetjenesten. Det avtales dato for installasjon. Melding til installatør inneholder informasjon om bruker, adresse og type lokaliseringsteknologi.</a:t>
              </a:r>
              <a:br>
                <a:rPr lang="nb-NO" sz="1100" dirty="0">
                  <a:solidFill>
                    <a:schemeClr val="tx1"/>
                  </a:solidFill>
                </a:rPr>
              </a:br>
              <a:endParaRPr lang="nb-NO" sz="1100" dirty="0">
                <a:solidFill>
                  <a:schemeClr val="tx1"/>
                </a:solidFill>
              </a:endParaRPr>
            </a:p>
            <a:p>
              <a:pPr algn="l">
                <a:spcBef>
                  <a:spcPts val="0"/>
                </a:spcBef>
              </a:pPr>
              <a:r>
                <a:rPr lang="nb-NO" sz="1100" b="1" dirty="0">
                  <a:solidFill>
                    <a:schemeClr val="tx1"/>
                  </a:solidFill>
                </a:rPr>
                <a:t>2. Tilpasse innstillinger til bruker og dokumentere rutiner i fagsystem</a:t>
              </a:r>
            </a:p>
            <a:p>
              <a:pPr algn="l">
                <a:spcBef>
                  <a:spcPts val="0"/>
                </a:spcBef>
              </a:pPr>
              <a:r>
                <a:rPr lang="nb-NO" sz="1100" dirty="0">
                  <a:solidFill>
                    <a:schemeClr val="tx1"/>
                  </a:solidFill>
                </a:rPr>
                <a:t>Teknisk personell/hjemmetjenesten/ ressursperson tilpasser innstillinger for lokaliseringsteknologi til bruker og dokumenteter rutiner for </a:t>
              </a:r>
              <a:r>
                <a:rPr lang="nb-NO" sz="1100" dirty="0" err="1">
                  <a:solidFill>
                    <a:schemeClr val="tx1"/>
                  </a:solidFill>
                </a:rPr>
                <a:t>lading</a:t>
              </a:r>
              <a:r>
                <a:rPr lang="nb-NO" sz="1100" dirty="0">
                  <a:solidFill>
                    <a:schemeClr val="tx1"/>
                  </a:solidFill>
                </a:rPr>
                <a:t>, hvem som mottar alarm og hvordan man sikrer at bruker tar med seg lokaliseringsteknologi ut i fagsystem.</a:t>
              </a:r>
              <a:br>
                <a:rPr lang="nb-NO" sz="1100" dirty="0">
                  <a:solidFill>
                    <a:schemeClr val="tx1"/>
                  </a:solidFill>
                </a:rPr>
              </a:br>
              <a:endParaRPr lang="nb-NO" sz="1100" b="1" dirty="0">
                <a:solidFill>
                  <a:schemeClr val="tx1"/>
                </a:solidFill>
              </a:endParaRPr>
            </a:p>
            <a:p>
              <a:pPr algn="l">
                <a:spcBef>
                  <a:spcPts val="0"/>
                </a:spcBef>
              </a:pPr>
              <a:r>
                <a:rPr lang="nb-NO" sz="1100" b="1" dirty="0">
                  <a:solidFill>
                    <a:schemeClr val="tx1"/>
                  </a:solidFill>
                </a:rPr>
                <a:t>3. Installere lokaliseringsteknologi hos bruker</a:t>
              </a:r>
            </a:p>
            <a:p>
              <a:pPr algn="l">
                <a:spcBef>
                  <a:spcPts val="0"/>
                </a:spcBef>
              </a:pPr>
              <a:r>
                <a:rPr lang="nb-NO" sz="1100" dirty="0">
                  <a:solidFill>
                    <a:schemeClr val="tx1"/>
                  </a:solidFill>
                </a:rPr>
                <a:t>Teknisk personell/ ressursperson installerer lokaliseringsteknologi hos bruker.</a:t>
              </a:r>
            </a:p>
          </p:txBody>
        </p:sp>
        <p:sp>
          <p:nvSpPr>
            <p:cNvPr id="51" name="TextBox 50"/>
            <p:cNvSpPr txBox="1"/>
            <p:nvPr/>
          </p:nvSpPr>
          <p:spPr>
            <a:xfrm>
              <a:off x="149052" y="5856051"/>
              <a:ext cx="4995079"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dirty="0">
                  <a:solidFill>
                    <a:schemeClr val="tx1"/>
                  </a:solidFill>
                </a:rPr>
                <a:t>Infoskriv om lokaliseringsteknologi til bruker og pårørende</a:t>
              </a:r>
            </a:p>
            <a:p>
              <a:pPr marL="285750" indent="-285750" algn="l">
                <a:buFont typeface="Arial" panose="020B0604020202020204" pitchFamily="34" charset="0"/>
                <a:buChar char="•"/>
              </a:pPr>
              <a:r>
                <a:rPr lang="nb-NO" sz="1100" dirty="0">
                  <a:solidFill>
                    <a:schemeClr val="tx1"/>
                  </a:solidFill>
                  <a:latin typeface="Arial"/>
                  <a:cs typeface="Arial"/>
                </a:rPr>
                <a:t>Rutinebeskrivelse for konfigurering av lokaliseringsteknologi</a:t>
              </a:r>
            </a:p>
            <a:p>
              <a:pPr marL="285750" indent="-285750" algn="l">
                <a:buFont typeface="Arial" panose="020B0604020202020204" pitchFamily="34" charset="0"/>
                <a:buChar char="•"/>
              </a:pPr>
              <a:r>
                <a:rPr lang="nb-NO" sz="1100" dirty="0">
                  <a:solidFill>
                    <a:schemeClr val="tx1"/>
                  </a:solidFill>
                  <a:latin typeface="Arial"/>
                  <a:cs typeface="Arial"/>
                </a:rPr>
                <a:t>Installasjonsveiledning for lokaliseringsteknologi fra leverandør</a:t>
              </a:r>
            </a:p>
            <a:p>
              <a:pPr algn="l"/>
              <a:endParaRPr lang="nb-NO" sz="1100" dirty="0">
                <a:solidFill>
                  <a:schemeClr val="tx1"/>
                </a:solidFill>
                <a:latin typeface="Arial"/>
                <a:cs typeface="Arial"/>
              </a:endParaRPr>
            </a:p>
            <a:p>
              <a:pPr marL="285750" indent="-285750" algn="l">
                <a:buFont typeface="Arial" panose="020B0604020202020204" pitchFamily="34" charset="0"/>
                <a:buChar char="•"/>
              </a:pPr>
              <a:endParaRPr lang="nb-NO" sz="1100" dirty="0">
                <a:solidFill>
                  <a:schemeClr val="tx1"/>
                </a:solidFill>
              </a:endParaRPr>
            </a:p>
            <a:p>
              <a:pPr marL="285750" indent="-285750" algn="l">
                <a:buFont typeface="Arial" panose="020B0604020202020204" pitchFamily="34" charset="0"/>
                <a:buChar char="•"/>
              </a:pPr>
              <a:endParaRPr lang="nb-NO" sz="1100" dirty="0">
                <a:solidFill>
                  <a:schemeClr val="tx1"/>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lvl="0" indent="-171450" algn="l">
                <a:buClrTx/>
                <a:buFont typeface="Arial" panose="020B0604020202020204" pitchFamily="34" charset="0"/>
                <a:buChar char="•"/>
                <a:defRPr/>
              </a:pPr>
              <a:r>
                <a:rPr lang="nb-NO" sz="1100" dirty="0">
                  <a:solidFill>
                    <a:srgbClr val="000000"/>
                  </a:solidFill>
                </a:rPr>
                <a:t>Har dere forberedt brukeren på installering?</a:t>
              </a:r>
            </a:p>
            <a:p>
              <a:pPr marL="171450" lvl="0" indent="-171450" algn="l">
                <a:buClrTx/>
                <a:buFont typeface="Arial" panose="020B0604020202020204" pitchFamily="34" charset="0"/>
                <a:buChar char="•"/>
                <a:defRPr/>
              </a:pPr>
              <a:r>
                <a:rPr lang="nb-NO" sz="1100" dirty="0">
                  <a:solidFill>
                    <a:srgbClr val="000000"/>
                  </a:solidFill>
                </a:rPr>
                <a:t>Er det avklart hvem som skal konfigurere enheten og kvalitetssikre at innstillinger og funksjonene dekker brukerens behov?</a:t>
              </a:r>
            </a:p>
            <a:p>
              <a:pPr algn="l">
                <a:buClrTx/>
              </a:pPr>
              <a:endParaRPr lang="nb-NO" sz="1100" dirty="0">
                <a:solidFill>
                  <a:schemeClr val="tx1"/>
                </a:solidFill>
              </a:endParaRP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5144131" y="5856051"/>
              <a:ext cx="4505349"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latin typeface="Arial"/>
                  <a:cs typeface="Arial"/>
                </a:rPr>
                <a:t>Sjekkliste for installering av lokaliseringsteknologi</a:t>
              </a:r>
            </a:p>
            <a:p>
              <a:pPr marL="285750" indent="-285750" algn="l">
                <a:buFont typeface="Arial" panose="020B0604020202020204" pitchFamily="34" charset="0"/>
                <a:buChar char="•"/>
              </a:pPr>
              <a:r>
                <a:rPr lang="nb-NO" sz="1100" dirty="0">
                  <a:solidFill>
                    <a:schemeClr val="tx1"/>
                  </a:solidFill>
                  <a:latin typeface="Arial"/>
                  <a:cs typeface="Arial"/>
                </a:rPr>
                <a:t>Programmeringsmanual for lokaliseringsteknologi fra leverandør</a:t>
              </a:r>
            </a:p>
            <a:p>
              <a:pPr marL="285750" indent="-285750" algn="l">
                <a:buFont typeface="Arial" panose="020B0604020202020204" pitchFamily="34" charset="0"/>
                <a:buChar char="•"/>
              </a:pPr>
              <a:r>
                <a:rPr lang="nb-NO" sz="1100" dirty="0">
                  <a:solidFill>
                    <a:schemeClr val="tx1"/>
                  </a:solidFill>
                  <a:latin typeface="Arial"/>
                  <a:cs typeface="Arial"/>
                </a:rPr>
                <a:t>Brukerveiledning for lokaliseringsteknologi fra leverandør</a:t>
              </a:r>
            </a:p>
            <a:p>
              <a:pPr marL="285750" indent="-285750" algn="l">
                <a:buFont typeface="Arial" panose="020B0604020202020204" pitchFamily="34" charset="0"/>
                <a:buChar char="•"/>
              </a:pPr>
              <a:endParaRPr lang="nb-NO" sz="1100" dirty="0">
                <a:solidFill>
                  <a:schemeClr val="tx1"/>
                </a:solidFill>
              </a:endParaRPr>
            </a:p>
          </p:txBody>
        </p:sp>
        <p:sp>
          <p:nvSpPr>
            <p:cNvPr id="34" name="Arrow: Right 33">
              <a:extLst>
                <a:ext uri="{FF2B5EF4-FFF2-40B4-BE49-F238E27FC236}">
                  <a16:creationId xmlns:a16="http://schemas.microsoft.com/office/drawing/2014/main" id="{D9A8726C-79A7-4241-911E-4E41AA09C46E}"/>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3D6F7DB6-3E1F-4051-A5C9-1BDCFE3D49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CA8D1D63-6DE8-48D1-9AA4-FBFAC09EDF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FD279A13-C817-40A1-A360-EB3B88DBC8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59214A4D-4985-4657-B31C-0AD53ED3F7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B03AC29D-9280-4C34-829E-D4B138A0A0A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58806A4E-75CE-41D2-B07F-A9C1E1C32BD9}"/>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FF265886-41B8-480F-AD49-FD25B0397DF0}"/>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EA10B7EA-D55B-4435-8D8F-41A9BB4D18A9}"/>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13D0DE2A-24BD-4D4A-9F97-F3BD7AA03C9A}"/>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EF9C45BB-FB41-475A-854E-EFF2E5F185E9}"/>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D40B4F78-2877-4636-B57A-403113BCDD7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47335C9B-C181-42EB-B50B-0F1051F93D8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05C9DDDE-0A1A-439F-AA13-9B6061F6AE71}"/>
                </a:ext>
              </a:extLst>
            </p:cNvPr>
            <p:cNvSpPr/>
            <p:nvPr/>
          </p:nvSpPr>
          <p:spPr>
            <a:xfrm>
              <a:off x="118173" y="872458"/>
              <a:ext cx="1567932"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F437158-F694-4D3E-8641-6AEA089E4FBE}"/>
                </a:ext>
              </a:extLst>
            </p:cNvPr>
            <p:cNvSpPr/>
            <p:nvPr/>
          </p:nvSpPr>
          <p:spPr>
            <a:xfrm>
              <a:off x="3326394" y="872458"/>
              <a:ext cx="6446266"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EA217265-E299-4592-BC2F-D98009164E5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LOKALISERINGSTEKNOLOGI: TILPASNING OG INSTALLASJON</a:t>
            </a:r>
          </a:p>
        </p:txBody>
      </p:sp>
    </p:spTree>
    <p:extLst>
      <p:ext uri="{BB962C8B-B14F-4D97-AF65-F5344CB8AC3E}">
        <p14:creationId xmlns:p14="http://schemas.microsoft.com/office/powerpoint/2010/main" val="529253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4FAF1A97-2562-4508-B57D-910C92CB84C9}"/>
              </a:ext>
            </a:extLst>
          </p:cNvPr>
          <p:cNvGrpSpPr/>
          <p:nvPr/>
        </p:nvGrpSpPr>
        <p:grpSpPr>
          <a:xfrm>
            <a:off x="125756" y="866013"/>
            <a:ext cx="9654488" cy="5836711"/>
            <a:chOff x="118172" y="866013"/>
            <a:chExt cx="9654488" cy="5836711"/>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opplæring med bruker og pårørende. </a:t>
              </a:r>
              <a:br>
                <a:rPr lang="nb-NO" sz="1100" b="1" dirty="0">
                  <a:solidFill>
                    <a:schemeClr val="tx1"/>
                  </a:solidFill>
                </a:rPr>
              </a:br>
              <a:r>
                <a:rPr lang="nb-NO" sz="1100" dirty="0">
                  <a:solidFill>
                    <a:schemeClr val="tx1"/>
                  </a:solidFill>
                </a:rPr>
                <a:t>Ressursperson/hjemmetjenesten/teknisk personell informerer bruker og eventuelt pårørende om hva lokaliseringsteknologi er, slik at brukeren blir trygg på tjenesten. Utstyret testes sammen med bruker og informasjonsskriv forklares og gis til bruker.</a:t>
              </a:r>
              <a:br>
                <a:rPr lang="nb-NO" sz="1100" b="1" dirty="0">
                  <a:solidFill>
                    <a:schemeClr val="tx1"/>
                  </a:solidFill>
                </a:rPr>
              </a:br>
              <a:endParaRPr lang="nb-NO" sz="1100" b="1" dirty="0">
                <a:solidFill>
                  <a:schemeClr val="tx1"/>
                </a:solidFill>
              </a:endParaRPr>
            </a:p>
            <a:p>
              <a:pPr algn="l">
                <a:spcBef>
                  <a:spcPts val="0"/>
                </a:spcBef>
              </a:pPr>
              <a:r>
                <a:rPr lang="nb-NO" sz="1100" b="1" dirty="0">
                  <a:solidFill>
                    <a:schemeClr val="tx1"/>
                  </a:solidFill>
                </a:rPr>
                <a:t>2. Testperiode på to uker hvor hjemmetjenesten følger opp tett</a:t>
              </a:r>
            </a:p>
            <a:p>
              <a:pPr algn="l">
                <a:spcBef>
                  <a:spcPts val="0"/>
                </a:spcBef>
              </a:pPr>
              <a:r>
                <a:rPr lang="nb-NO" sz="1100" dirty="0">
                  <a:solidFill>
                    <a:schemeClr val="tx1"/>
                  </a:solidFill>
                </a:rPr>
                <a:t>Bruker tester lokaliseringsteknologi over en periode på to uker der hjemmetjenesten fortsetter besøkene for å sikre at bruker kan nyttiggjøre seg av teknologien. Hjemmetjenesten </a:t>
              </a:r>
              <a:r>
                <a:rPr lang="nb-NO" sz="1100" dirty="0">
                  <a:solidFill>
                    <a:srgbClr val="000000"/>
                  </a:solidFill>
                </a:rPr>
                <a:t>dokumenterer i fagsystem om teknologien og de definerte innstillingene på enheten gir ønskede effekter, og</a:t>
              </a:r>
              <a:r>
                <a:rPr lang="nb-NO" sz="1100" dirty="0">
                  <a:solidFill>
                    <a:schemeClr val="tx1"/>
                  </a:solidFill>
                </a:rPr>
                <a:t> dersom bruker ikke mestrer trygghetsalarmen.</a:t>
              </a:r>
            </a:p>
            <a:p>
              <a:pPr algn="l">
                <a:spcBef>
                  <a:spcPts val="0"/>
                </a:spcBef>
              </a:pPr>
              <a:endParaRPr lang="nb-NO" sz="1100" dirty="0">
                <a:solidFill>
                  <a:schemeClr val="tx1"/>
                </a:solidFill>
              </a:endParaRPr>
            </a:p>
            <a:p>
              <a:pPr lvl="0" algn="l">
                <a:spcBef>
                  <a:spcPts val="0"/>
                </a:spcBef>
                <a:buClr>
                  <a:srgbClr val="293947"/>
                </a:buClr>
                <a:defRPr/>
              </a:pPr>
              <a:r>
                <a:rPr lang="nb-NO" sz="1100" b="1" dirty="0">
                  <a:solidFill>
                    <a:srgbClr val="000000"/>
                  </a:solidFill>
                </a:rPr>
                <a:t>3. Evaluere hvordan bruker håndterer </a:t>
              </a:r>
              <a:r>
                <a:rPr lang="nb-NO" sz="1100" b="1" dirty="0">
                  <a:solidFill>
                    <a:schemeClr val="tx1"/>
                  </a:solidFill>
                </a:rPr>
                <a:t>lokaliseringsteknologi</a:t>
              </a:r>
              <a:r>
                <a:rPr lang="nb-NO" sz="1100" b="1" dirty="0">
                  <a:solidFill>
                    <a:srgbClr val="000000"/>
                  </a:solidFill>
                </a:rPr>
                <a:t> og om innstillinger bør endres</a:t>
              </a:r>
              <a:br>
                <a:rPr lang="nb-NO" sz="1100" dirty="0">
                  <a:solidFill>
                    <a:srgbClr val="000000"/>
                  </a:solidFill>
                </a:rPr>
              </a:br>
              <a:r>
                <a:rPr lang="nb-NO" sz="1100" dirty="0">
                  <a:solidFill>
                    <a:srgbClr val="000000"/>
                  </a:solidFill>
                </a:rPr>
                <a:t>Evaluering skjer etter testperioden, og ved hjelp av dokumentasjonen fra testperioden. Tiltaksplan oppdateres etter evaluering og gevinstansvarlig oppdaterer gevinstplan. Eventuelle endringer dokumenteres i fagsystem.</a:t>
              </a:r>
            </a:p>
            <a:p>
              <a:pPr algn="l">
                <a:spcBef>
                  <a:spcPts val="0"/>
                </a:spcBef>
              </a:pPr>
              <a:r>
                <a:rPr lang="nb-NO" sz="1100" dirty="0">
                  <a:solidFill>
                    <a:schemeClr val="tx1"/>
                  </a:solidFill>
                </a:rPr>
                <a:t>.</a:t>
              </a:r>
            </a:p>
          </p:txBody>
        </p:sp>
        <p:sp>
          <p:nvSpPr>
            <p:cNvPr id="24" name="TextBox 23"/>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evaluering og rapportering i testperioden </a:t>
              </a:r>
            </a:p>
            <a:p>
              <a:pPr marL="285750" indent="-285750" algn="l">
                <a:buFont typeface="Arial" panose="020B0604020202020204" pitchFamily="34" charset="0"/>
                <a:buChar char="•"/>
              </a:pPr>
              <a:r>
                <a:rPr lang="nb-NO" sz="1100" dirty="0">
                  <a:solidFill>
                    <a:schemeClr val="tx1"/>
                  </a:solidFill>
                </a:rPr>
                <a:t>Opplæringsmanual for GPS</a:t>
              </a: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Hvem bør gjennomføre opplæring med bruker og pårørende? </a:t>
              </a:r>
            </a:p>
            <a:p>
              <a:pPr marL="171450" indent="-171450" algn="l">
                <a:buClrTx/>
                <a:buFont typeface="Arial" panose="020B0604020202020204" pitchFamily="34" charset="0"/>
                <a:buChar char="•"/>
              </a:pPr>
              <a:r>
                <a:rPr lang="nb-NO" sz="1100" dirty="0">
                  <a:solidFill>
                    <a:schemeClr val="tx1"/>
                  </a:solidFill>
                </a:rPr>
                <a:t>Skal opplæringen skje samtidig som installasjon? </a:t>
              </a:r>
            </a:p>
            <a:p>
              <a:pPr marL="171450" indent="-171450" algn="l">
                <a:buClrTx/>
                <a:buFont typeface="Arial" panose="020B0604020202020204" pitchFamily="34" charset="0"/>
                <a:buChar char="•"/>
              </a:pPr>
              <a:r>
                <a:rPr lang="nb-NO" sz="1100" dirty="0">
                  <a:solidFill>
                    <a:schemeClr val="tx1"/>
                  </a:solidFill>
                </a:rPr>
                <a:t>Hvordan skal testperioden evalueres?</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6" name="Arrow: Right 35">
              <a:extLst>
                <a:ext uri="{FF2B5EF4-FFF2-40B4-BE49-F238E27FC236}">
                  <a16:creationId xmlns:a16="http://schemas.microsoft.com/office/drawing/2014/main" id="{072BAD08-E292-4CF5-9DAD-FA9DCDF33325}"/>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2" name="Picture 51">
              <a:extLst>
                <a:ext uri="{FF2B5EF4-FFF2-40B4-BE49-F238E27FC236}">
                  <a16:creationId xmlns:a16="http://schemas.microsoft.com/office/drawing/2014/main" id="{9A8485A1-1FEA-4151-AB4D-F6E23F2D7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3" name="Picture 52" descr="A close up of a logo&#10;&#10;Description automatically generated">
              <a:extLst>
                <a:ext uri="{FF2B5EF4-FFF2-40B4-BE49-F238E27FC236}">
                  <a16:creationId xmlns:a16="http://schemas.microsoft.com/office/drawing/2014/main" id="{E2AA6FFD-DE04-49A5-AD36-CA8919D0D9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307FF15F-DB96-49B8-A8A1-16D699F428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5" name="Picture 14" descr="Online education premium icon">
              <a:extLst>
                <a:ext uri="{FF2B5EF4-FFF2-40B4-BE49-F238E27FC236}">
                  <a16:creationId xmlns:a16="http://schemas.microsoft.com/office/drawing/2014/main" id="{B1149A81-6D94-4DDE-865F-776B9FBBD3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3" descr="Recycle premium icon">
              <a:extLst>
                <a:ext uri="{FF2B5EF4-FFF2-40B4-BE49-F238E27FC236}">
                  <a16:creationId xmlns:a16="http://schemas.microsoft.com/office/drawing/2014/main" id="{BEC6FB92-9922-4178-BB17-71A8F922D98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AC2CBC01-086C-43EA-B3A2-748DC18204CB}"/>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8" name="Rectangle 57">
              <a:extLst>
                <a:ext uri="{FF2B5EF4-FFF2-40B4-BE49-F238E27FC236}">
                  <a16:creationId xmlns:a16="http://schemas.microsoft.com/office/drawing/2014/main" id="{B5E1F310-B275-40DE-890B-77A21E872F49}"/>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59" name="Rectangle 58">
              <a:extLst>
                <a:ext uri="{FF2B5EF4-FFF2-40B4-BE49-F238E27FC236}">
                  <a16:creationId xmlns:a16="http://schemas.microsoft.com/office/drawing/2014/main" id="{7E5CC0F7-A929-4062-8B8F-DC54F449AAD4}"/>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0" name="Rectangle 59">
              <a:extLst>
                <a:ext uri="{FF2B5EF4-FFF2-40B4-BE49-F238E27FC236}">
                  <a16:creationId xmlns:a16="http://schemas.microsoft.com/office/drawing/2014/main" id="{3CA53400-DAF8-4A7B-A3AB-0E8F584497DD}"/>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1" name="Rectangle 60">
              <a:extLst>
                <a:ext uri="{FF2B5EF4-FFF2-40B4-BE49-F238E27FC236}">
                  <a16:creationId xmlns:a16="http://schemas.microsoft.com/office/drawing/2014/main" id="{0AE4330A-E879-45D7-9791-126F26FEF3C0}"/>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2" name="Rectangle 61">
              <a:extLst>
                <a:ext uri="{FF2B5EF4-FFF2-40B4-BE49-F238E27FC236}">
                  <a16:creationId xmlns:a16="http://schemas.microsoft.com/office/drawing/2014/main" id="{067649BC-F631-4CEF-9D84-41423AF1657F}"/>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3" name="Rectangle 62">
              <a:extLst>
                <a:ext uri="{FF2B5EF4-FFF2-40B4-BE49-F238E27FC236}">
                  <a16:creationId xmlns:a16="http://schemas.microsoft.com/office/drawing/2014/main" id="{315F69A3-A885-4398-93F4-C54C4581F750}"/>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5" name="Rectangle 64">
              <a:extLst>
                <a:ext uri="{FF2B5EF4-FFF2-40B4-BE49-F238E27FC236}">
                  <a16:creationId xmlns:a16="http://schemas.microsoft.com/office/drawing/2014/main" id="{BBB7F922-5C09-4C7E-A3DC-48AF400A476C}"/>
                </a:ext>
              </a:extLst>
            </p:cNvPr>
            <p:cNvSpPr/>
            <p:nvPr/>
          </p:nvSpPr>
          <p:spPr>
            <a:xfrm>
              <a:off x="4781290" y="872458"/>
              <a:ext cx="4991370"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CD051E4-5CEC-414D-AE4F-D1121B0AD5B1}"/>
                </a:ext>
              </a:extLst>
            </p:cNvPr>
            <p:cNvSpPr/>
            <p:nvPr/>
          </p:nvSpPr>
          <p:spPr>
            <a:xfrm>
              <a:off x="118172" y="872458"/>
              <a:ext cx="321837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07029D48-B79E-4192-BE98-25AB469968A8}"/>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LOKALISERINGSTEKNOLOGI: OPPLÆRING</a:t>
            </a:r>
          </a:p>
        </p:txBody>
      </p:sp>
    </p:spTree>
    <p:extLst>
      <p:ext uri="{BB962C8B-B14F-4D97-AF65-F5344CB8AC3E}">
        <p14:creationId xmlns:p14="http://schemas.microsoft.com/office/powerpoint/2010/main" val="333309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B5D98D6-0644-4028-8EC0-5F0C99A53436}"/>
              </a:ext>
            </a:extLst>
          </p:cNvPr>
          <p:cNvGrpSpPr/>
          <p:nvPr/>
        </p:nvGrpSpPr>
        <p:grpSpPr>
          <a:xfrm>
            <a:off x="136148" y="866013"/>
            <a:ext cx="9633704" cy="5836711"/>
            <a:chOff x="118172" y="866013"/>
            <a:chExt cx="9633704"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Lokalisere og følge bruker hjem hvis varsel mottas eller kriterier for søk er tilfredsstilt</a:t>
              </a:r>
              <a:br>
                <a:rPr lang="nb-NO" sz="1100" dirty="0">
                  <a:solidFill>
                    <a:schemeClr val="tx1"/>
                  </a:solidFill>
                </a:rPr>
              </a:br>
              <a:r>
                <a:rPr lang="nb-NO" sz="1100" dirty="0">
                  <a:solidFill>
                    <a:schemeClr val="tx1"/>
                  </a:solidFill>
                </a:rPr>
                <a:t>Hjemmetjenesten, pårørende eller privat tjeneste lokaliserer og følger bruker hjem.</a:t>
              </a:r>
            </a:p>
            <a:p>
              <a:pPr marL="177792" indent="-177792" algn="l">
                <a:spcBef>
                  <a:spcPts val="0"/>
                </a:spcBef>
                <a:buFont typeface="+mj-lt"/>
                <a:buAutoNum type="arabicPeriod"/>
              </a:pPr>
              <a:endParaRPr lang="nb-NO" sz="1100" dirty="0">
                <a:solidFill>
                  <a:schemeClr val="tx1"/>
                </a:solidFill>
              </a:endParaRPr>
            </a:p>
            <a:p>
              <a:pPr algn="l">
                <a:spcBef>
                  <a:spcPts val="0"/>
                </a:spcBef>
              </a:pPr>
              <a:r>
                <a:rPr lang="nb-NO" sz="1100" b="1" dirty="0">
                  <a:solidFill>
                    <a:schemeClr val="tx1"/>
                  </a:solidFill>
                </a:rPr>
                <a:t>2. Dokumentere hendelser og avvik i fagsystem</a:t>
              </a:r>
              <a:br>
                <a:rPr lang="nb-NO" sz="1100" dirty="0">
                  <a:solidFill>
                    <a:schemeClr val="tx1"/>
                  </a:solidFill>
                </a:rPr>
              </a:br>
              <a:r>
                <a:rPr lang="nb-NO" sz="1100" dirty="0">
                  <a:solidFill>
                    <a:schemeClr val="tx1"/>
                  </a:solidFill>
                </a:rPr>
                <a:t>Ansvarlig tjeneste dokumenterer endringer, hendelser og eventuelle avvik i fagsystem.</a:t>
              </a:r>
            </a:p>
            <a:p>
              <a:pPr marL="177792" indent="-177792" algn="l">
                <a:spcBef>
                  <a:spcPts val="0"/>
                </a:spcBef>
                <a:buFont typeface="+mj-lt"/>
                <a:buAutoNum type="arabicPeriod"/>
              </a:pPr>
              <a:endParaRPr lang="nb-NO" sz="1100" dirty="0">
                <a:solidFill>
                  <a:schemeClr val="tx1"/>
                </a:solidFill>
              </a:endParaRPr>
            </a:p>
            <a:p>
              <a:pPr algn="l">
                <a:spcBef>
                  <a:spcPts val="0"/>
                </a:spcBef>
              </a:pPr>
              <a:r>
                <a:rPr lang="nb-NO" sz="1100" b="1" dirty="0">
                  <a:solidFill>
                    <a:schemeClr val="tx1"/>
                  </a:solidFill>
                </a:rPr>
                <a:t>3. Håndtere tekniske varsler som lavt batteri og andre tekniske feil</a:t>
              </a:r>
              <a:br>
                <a:rPr lang="nb-NO" sz="1100" b="1" dirty="0">
                  <a:solidFill>
                    <a:schemeClr val="tx1"/>
                  </a:solidFill>
                </a:rPr>
              </a:br>
              <a:r>
                <a:rPr lang="nb-NO" sz="1100" dirty="0">
                  <a:solidFill>
                    <a:schemeClr val="tx1"/>
                  </a:solidFill>
                </a:rPr>
                <a:t>Tekniske varsler sendes direkte til teknisk personell som handler etter gjeldende prosedyrer.</a:t>
              </a:r>
            </a:p>
            <a:p>
              <a:pPr marL="177792" indent="-177792" algn="l">
                <a:spcBef>
                  <a:spcPts val="0"/>
                </a:spcBef>
                <a:buFont typeface="+mj-lt"/>
                <a:buAutoNum type="arabicPeriod"/>
              </a:pPr>
              <a:endParaRPr lang="nb-NO" sz="1100" dirty="0">
                <a:solidFill>
                  <a:schemeClr val="tx1"/>
                </a:solidFill>
              </a:endParaRPr>
            </a:p>
            <a:p>
              <a:pPr algn="l">
                <a:spcBef>
                  <a:spcPts val="0"/>
                </a:spcBef>
              </a:pPr>
              <a:r>
                <a:rPr lang="nb-NO" sz="1100" b="1" dirty="0">
                  <a:solidFill>
                    <a:schemeClr val="tx1"/>
                  </a:solidFill>
                </a:rPr>
                <a:t>4. Følge opp gevinster</a:t>
              </a:r>
              <a:br>
                <a:rPr lang="nb-NO" sz="1100" dirty="0">
                  <a:solidFill>
                    <a:schemeClr val="tx1"/>
                  </a:solidFill>
                </a:rPr>
              </a:br>
              <a:r>
                <a:rPr lang="nb-NO" sz="1100" dirty="0">
                  <a:solidFill>
                    <a:schemeClr val="tx1"/>
                  </a:solidFill>
                </a:rPr>
                <a:t>Gevinstansvarlig følger opp gevinster som beskrevet i gevinstplan, og registrerer målinger.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utrykningstjeneste  </a:t>
              </a:r>
            </a:p>
            <a:p>
              <a:pPr marL="285750" indent="-285750" algn="l">
                <a:buFont typeface="Arial" panose="020B0604020202020204" pitchFamily="34" charset="0"/>
                <a:buChar char="•"/>
              </a:pPr>
              <a:r>
                <a:rPr lang="nb-NO" sz="1100" dirty="0">
                  <a:solidFill>
                    <a:schemeClr val="tx1"/>
                  </a:solidFill>
                </a:rPr>
                <a:t>Prosedyre for håndtering av tekniske varsler</a:t>
              </a:r>
            </a:p>
            <a:p>
              <a:pPr marL="285750" indent="-285750" algn="l">
                <a:buFont typeface="Arial" panose="020B0604020202020204" pitchFamily="34" charset="0"/>
                <a:buChar char="•"/>
              </a:pPr>
              <a:r>
                <a:rPr lang="nb-NO" sz="1100" dirty="0">
                  <a:solidFill>
                    <a:schemeClr val="tx1"/>
                  </a:solidFill>
                </a:rPr>
                <a:t>Mal for gevinstoppfølging (</a:t>
              </a:r>
              <a:r>
                <a:rPr lang="nb-NO" sz="1100" u="sng" dirty="0">
                  <a:hlinkClick r:id="rId5"/>
                </a:rPr>
                <a:t>www.ks.no/veikart</a:t>
              </a:r>
              <a:r>
                <a:rPr lang="nb-NO" sz="1100" dirty="0">
                  <a:solidFill>
                    <a:schemeClr val="tx1"/>
                  </a:solidFill>
                </a:rPr>
                <a:t>) </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 </a:t>
              </a:r>
            </a:p>
            <a:p>
              <a:pPr marL="171450" indent="-171450" algn="l">
                <a:buClrTx/>
                <a:buFont typeface="Arial" panose="020B0604020202020204" pitchFamily="34" charset="0"/>
                <a:buChar char="•"/>
              </a:pPr>
              <a:r>
                <a:rPr lang="nb-NO" sz="1100" dirty="0">
                  <a:solidFill>
                    <a:schemeClr val="tx1"/>
                  </a:solidFill>
                </a:rPr>
                <a:t>Hvor går alarmene fra lokaliseringsteknologien? Skal kommunen åpne for at pårørende, naboer etc. kan motta alarm og rykke ut?</a:t>
              </a:r>
            </a:p>
            <a:p>
              <a:pPr marL="171450" indent="-171450" algn="l">
                <a:buClrTx/>
                <a:buFont typeface="Arial" panose="020B0604020202020204" pitchFamily="34" charset="0"/>
                <a:buChar char="•"/>
              </a:pPr>
              <a:r>
                <a:rPr lang="nb-NO" sz="1100" dirty="0">
                  <a:solidFill>
                    <a:schemeClr val="tx1"/>
                  </a:solidFill>
                </a:rPr>
                <a:t>Hvordan skal hjemmetjenesten og pårørende kommunisere hvis pårørende rykker ut på alarmene?</a:t>
              </a:r>
            </a:p>
            <a:p>
              <a:pPr marL="171450" indent="-171450" algn="l">
                <a:buClrTx/>
                <a:buFont typeface="Arial" panose="020B0604020202020204" pitchFamily="34" charset="0"/>
                <a:buChar char="•"/>
              </a:pPr>
              <a:r>
                <a:rPr lang="nb-NO" sz="1100" dirty="0">
                  <a:solidFill>
                    <a:schemeClr val="tx1"/>
                  </a:solidFill>
                </a:rPr>
                <a:t>Hvem skal håndtere tekniske varsler? Hva skal prosedyren være? Hvor skal tekniske varsler dokumenteres?</a:t>
              </a:r>
            </a:p>
            <a:p>
              <a:pPr marL="171450" indent="-171450" algn="l">
                <a:buClrTx/>
                <a:buFont typeface="Arial" panose="020B0604020202020204" pitchFamily="34" charset="0"/>
                <a:buChar char="•"/>
              </a:pPr>
              <a:r>
                <a:rPr lang="nb-NO" sz="1100" dirty="0">
                  <a:solidFill>
                    <a:srgbClr val="000000"/>
                  </a:solidFill>
                </a:rPr>
                <a:t>Er det laget rutiner for kvittering av varsler? Hvordan skal dere følge opp hvis dette ikke blir gjort?</a:t>
              </a:r>
              <a:endParaRPr lang="nb-NO" sz="1100" dirty="0">
                <a:solidFill>
                  <a:schemeClr val="tx1"/>
                </a:solidFill>
              </a:endParaRPr>
            </a:p>
            <a:p>
              <a:pPr marL="171450" indent="-171450" algn="l">
                <a:buClrTx/>
                <a:buFont typeface="Arial" panose="020B0604020202020204" pitchFamily="34" charset="0"/>
                <a:buChar char="•"/>
              </a:pPr>
              <a:r>
                <a:rPr lang="nb-NO" sz="1100" dirty="0">
                  <a:solidFill>
                    <a:schemeClr val="tx1"/>
                  </a:solidFill>
                </a:rPr>
                <a:t>Hvem har ansvar for å følge opp gevinster i daglig drift?</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3" name="Arrow: Right 32">
              <a:extLst>
                <a:ext uri="{FF2B5EF4-FFF2-40B4-BE49-F238E27FC236}">
                  <a16:creationId xmlns:a16="http://schemas.microsoft.com/office/drawing/2014/main" id="{D9C0D67B-DA5D-4759-99CC-178593FD750D}"/>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9A3DFAEA-1EA9-43D2-B42B-CB0B6BE32D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6C22BC6B-2587-4BA0-A2A5-2D6747F323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914087FF-C530-4D63-9E76-F5A21FC68E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1A6928D4-BC62-4752-813F-EA51EFCCA85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94CE908E-6DFF-41C8-B13B-2FDDBD9D936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E20EF2F0-BFBF-46C8-BEA1-29F9BD45A195}"/>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0" name="Rectangle 39">
              <a:extLst>
                <a:ext uri="{FF2B5EF4-FFF2-40B4-BE49-F238E27FC236}">
                  <a16:creationId xmlns:a16="http://schemas.microsoft.com/office/drawing/2014/main" id="{1B69246B-AEB0-4AA3-A9F6-CCAD559D40AB}"/>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DE109013-3344-4BA5-874D-8298BD15A01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1EC33336-F076-44D5-994B-EE056D50D485}"/>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37A6F228-2D59-4D38-B50F-9EF20CA0E6A2}"/>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EF9301F5-D1CC-4674-AC88-F25C11F390E9}"/>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ABC78270-8D1A-4E04-AF38-EED28D18488D}"/>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6B57B707-D0BB-46F5-8C77-9C8723B1F0BA}"/>
                </a:ext>
              </a:extLst>
            </p:cNvPr>
            <p:cNvSpPr/>
            <p:nvPr/>
          </p:nvSpPr>
          <p:spPr>
            <a:xfrm>
              <a:off x="6219016" y="872458"/>
              <a:ext cx="3532860"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B32F275-515D-41A6-B474-C501BF84EC21}"/>
                </a:ext>
              </a:extLst>
            </p:cNvPr>
            <p:cNvSpPr/>
            <p:nvPr/>
          </p:nvSpPr>
          <p:spPr>
            <a:xfrm>
              <a:off x="118172" y="872458"/>
              <a:ext cx="4947618"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0473BDCD-BDD5-43F5-963E-42CFB49A4A44}"/>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LOKALISERINGSTEKNOLOGI: DAGLIG DRIFT</a:t>
            </a:r>
          </a:p>
        </p:txBody>
      </p:sp>
    </p:spTree>
    <p:extLst>
      <p:ext uri="{BB962C8B-B14F-4D97-AF65-F5344CB8AC3E}">
        <p14:creationId xmlns:p14="http://schemas.microsoft.com/office/powerpoint/2010/main" val="870455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D7C30B46-7E26-458C-9B09-6B2197D235F8}"/>
              </a:ext>
            </a:extLst>
          </p:cNvPr>
          <p:cNvGrpSpPr/>
          <p:nvPr/>
        </p:nvGrpSpPr>
        <p:grpSpPr>
          <a:xfrm>
            <a:off x="129662" y="866013"/>
            <a:ext cx="9646676" cy="5836711"/>
            <a:chOff x="118171" y="866013"/>
            <a:chExt cx="964667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Vurdere brukerens nytte av tjenesten</a:t>
              </a:r>
              <a:endParaRPr lang="nb-NO" sz="1100" dirty="0">
                <a:solidFill>
                  <a:schemeClr val="tx1"/>
                </a:solidFill>
              </a:endParaRPr>
            </a:p>
            <a:p>
              <a:pPr algn="l">
                <a:spcBef>
                  <a:spcPts val="0"/>
                </a:spcBef>
              </a:pPr>
              <a:r>
                <a:rPr lang="nb-NO" sz="1100" dirty="0">
                  <a:solidFill>
                    <a:schemeClr val="tx1"/>
                  </a:solidFill>
                </a:rPr>
                <a:t>Hjemmetjenesten gjør løpende vurderinger av brukerens nytteverdi av teknologien til planlagt tidsintervall for å kvalitetssikre at det er riktig tjeneste som er innført. </a:t>
              </a:r>
            </a:p>
            <a:p>
              <a:pPr algn="l">
                <a:spcBef>
                  <a:spcPts val="0"/>
                </a:spcBef>
              </a:pPr>
              <a:br>
                <a:rPr lang="nb-NO" sz="1100" dirty="0">
                  <a:solidFill>
                    <a:schemeClr val="tx1"/>
                  </a:solidFill>
                </a:rPr>
              </a:br>
              <a:r>
                <a:rPr lang="nb-NO" sz="1100" b="1" dirty="0">
                  <a:solidFill>
                    <a:schemeClr val="tx1"/>
                  </a:solidFill>
                </a:rPr>
                <a:t>2. Registrere nye målinger i gevinstplan</a:t>
              </a:r>
              <a:br>
                <a:rPr lang="nb-NO" sz="1100" b="1" dirty="0">
                  <a:solidFill>
                    <a:schemeClr val="tx1"/>
                  </a:solidFill>
                </a:rPr>
              </a:br>
              <a:r>
                <a:rPr lang="nb-NO" sz="1100" dirty="0">
                  <a:solidFill>
                    <a:schemeClr val="tx1"/>
                  </a:solidFill>
                </a:rPr>
                <a:t>Gevinstansvarlig oppdaterer gevinstplanen for både kvalitative gevinster og kvantitative gevinster, hentet ut fra evalueringsskjema</a:t>
              </a:r>
            </a:p>
            <a:p>
              <a:pPr algn="l">
                <a:spcBef>
                  <a:spcPts val="0"/>
                </a:spcBef>
              </a:pPr>
              <a:endParaRPr lang="nb-NO" sz="1100" b="1" dirty="0">
                <a:solidFill>
                  <a:schemeClr val="tx1"/>
                </a:solidFill>
              </a:endParaRPr>
            </a:p>
            <a:p>
              <a:pPr algn="l">
                <a:spcBef>
                  <a:spcPts val="0"/>
                </a:spcBef>
              </a:pPr>
              <a:r>
                <a:rPr lang="nb-NO" sz="1100" b="1" dirty="0">
                  <a:solidFill>
                    <a:schemeClr val="tx1"/>
                  </a:solidFill>
                </a:rPr>
                <a:t>3. Evaluere om innstillinger bør endres</a:t>
              </a:r>
              <a:br>
                <a:rPr lang="nb-NO" sz="1100" dirty="0">
                  <a:solidFill>
                    <a:schemeClr val="tx1"/>
                  </a:solidFill>
                </a:rPr>
              </a:br>
              <a:r>
                <a:rPr lang="nb-NO" sz="1100" dirty="0">
                  <a:solidFill>
                    <a:schemeClr val="tx1"/>
                  </a:solidFill>
                </a:rPr>
                <a:t>Hjemmetjenesten/ressursperson vurderer om innstillingene for teknologien fungerer optimalt eller kan forbedres ved endring i innstillingene.</a:t>
              </a:r>
              <a:br>
                <a:rPr lang="nb-NO" sz="1100" dirty="0">
                  <a:solidFill>
                    <a:schemeClr val="tx1"/>
                  </a:solidFill>
                </a:rPr>
              </a:br>
              <a:endParaRPr lang="nb-NO" sz="1100" b="1" dirty="0">
                <a:solidFill>
                  <a:schemeClr val="tx1"/>
                </a:solidFill>
              </a:endParaRPr>
            </a:p>
            <a:p>
              <a:pPr algn="l">
                <a:spcBef>
                  <a:spcPts val="0"/>
                </a:spcBef>
              </a:pPr>
              <a:r>
                <a:rPr lang="nb-NO" sz="1100" b="1" dirty="0">
                  <a:solidFill>
                    <a:schemeClr val="tx1"/>
                  </a:solidFill>
                </a:rPr>
                <a:t>4. Avgjøre om tilbudet skal videreføres eller avsluttes</a:t>
              </a:r>
            </a:p>
            <a:p>
              <a:pPr algn="l">
                <a:spcBef>
                  <a:spcPts val="0"/>
                </a:spcBef>
              </a:pPr>
              <a:r>
                <a:rPr lang="nb-NO" sz="1100" dirty="0">
                  <a:solidFill>
                    <a:schemeClr val="tx1"/>
                  </a:solidFill>
                </a:rPr>
                <a:t>Gevinstansvarlig/saksbehandler/hjemmetjenesten/ressursperson beslutter i samarbeid om tilbudet skal videreføres eller avsluttes basert på samlet evaluering. </a:t>
              </a: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u="sng" dirty="0">
                  <a:solidFill>
                    <a:schemeClr val="tx1"/>
                  </a:solidFill>
                  <a:latin typeface="Arial"/>
                  <a:cs typeface="Arial"/>
                </a:rPr>
                <a:t>Sjekkliste for evaluering av tiltak fra Trondheim kommune</a:t>
              </a:r>
            </a:p>
            <a:p>
              <a:pPr marL="285750" indent="-285750" algn="l">
                <a:buFont typeface="Arial" panose="020B0604020202020204" pitchFamily="34" charset="0"/>
                <a:buChar char="•"/>
              </a:pPr>
              <a:r>
                <a:rPr lang="nb-NO" sz="1100" u="sng" dirty="0">
                  <a:solidFill>
                    <a:schemeClr val="tx1"/>
                  </a:solidFill>
                  <a:latin typeface="Arial"/>
                  <a:cs typeface="Arial"/>
                </a:rPr>
                <a:t>Evalueringsskjema for bruker fra Sør-Odal kommune</a:t>
              </a:r>
            </a:p>
            <a:p>
              <a:pPr marL="285750" indent="-285750" algn="l">
                <a:buFont typeface="Arial" panose="020B0604020202020204" pitchFamily="34" charset="0"/>
                <a:buChar char="•"/>
              </a:pPr>
              <a:r>
                <a:rPr lang="nb-NO" sz="1100" u="sng" dirty="0">
                  <a:solidFill>
                    <a:schemeClr val="tx1"/>
                  </a:solidFill>
                  <a:latin typeface="Arial"/>
                  <a:cs typeface="Arial"/>
                </a:rPr>
                <a:t>Evalueringsskjema for pårørende fra Sør-Odal kommune</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a:p>
              <a:pPr marL="171450" indent="-171450" algn="l">
                <a:buClrTx/>
                <a:buFont typeface="Arial" panose="020B0604020202020204" pitchFamily="34" charset="0"/>
                <a:buChar char="•"/>
              </a:pPr>
              <a:r>
                <a:rPr lang="nb-NO" sz="1100" dirty="0">
                  <a:solidFill>
                    <a:srgbClr val="000000"/>
                  </a:solidFill>
                </a:rPr>
                <a:t>Hvordan skal endret behov meldes videre?</a:t>
              </a:r>
              <a:endParaRPr lang="nb-NO" sz="1100" dirty="0">
                <a:solidFill>
                  <a:schemeClr val="tx1"/>
                </a:solidFill>
              </a:endParaRPr>
            </a:p>
            <a:p>
              <a:pPr marL="171450" indent="-171450" algn="l">
                <a:buClrTx/>
                <a:buFont typeface="Arial" panose="020B0604020202020204" pitchFamily="34" charset="0"/>
                <a:buChar char="•"/>
              </a:pPr>
              <a:r>
                <a:rPr lang="nb-NO" sz="1100" dirty="0">
                  <a:solidFill>
                    <a:schemeClr val="tx1"/>
                  </a:solidFill>
                </a:rPr>
                <a:t>Hvem bestemmer om tilbudet skal videreføres eller avsluttes? Hva skal beslutningskriteriene være?</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3" name="Arrow: Right 32">
              <a:extLst>
                <a:ext uri="{FF2B5EF4-FFF2-40B4-BE49-F238E27FC236}">
                  <a16:creationId xmlns:a16="http://schemas.microsoft.com/office/drawing/2014/main" id="{02555C8C-CE17-4284-9005-40E7EF6C3BE0}"/>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683C4FDF-73CF-4DF6-B6FD-5622EC98E8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AB1961F1-BA37-4D1A-B0E2-34ECC34C45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F0786EC0-33A7-4955-8449-5C75E8DBD8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CC392965-34DE-466D-B095-781DDEB1317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FC0C4835-C383-4ACE-90C9-8277D49B1B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3E461969-1D70-45D1-B2B4-FD875385A2DB}"/>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0" name="Rectangle 39">
              <a:extLst>
                <a:ext uri="{FF2B5EF4-FFF2-40B4-BE49-F238E27FC236}">
                  <a16:creationId xmlns:a16="http://schemas.microsoft.com/office/drawing/2014/main" id="{B7C7D197-B9D2-493C-A071-87943DFF4534}"/>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1D824F2B-615C-4922-9000-25379DB7F29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1DD6496B-3F3F-4B95-90BA-EBF4732F6226}"/>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AD6F9BA7-916E-4D20-A3BF-588FE6BE2676}"/>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D5CC6316-102D-4E10-8F6F-0A8E7588F9C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B89D353F-0D26-4E72-BF9A-40AEA5D24EEA}"/>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9AAB6558-527B-4051-9F85-9066FA6399D8}"/>
                </a:ext>
              </a:extLst>
            </p:cNvPr>
            <p:cNvSpPr/>
            <p:nvPr/>
          </p:nvSpPr>
          <p:spPr>
            <a:xfrm>
              <a:off x="8009792" y="872458"/>
              <a:ext cx="175505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942E94D-7D40-409F-B9E9-EFB3906D0659}"/>
                </a:ext>
              </a:extLst>
            </p:cNvPr>
            <p:cNvSpPr/>
            <p:nvPr/>
          </p:nvSpPr>
          <p:spPr>
            <a:xfrm>
              <a:off x="118171" y="872458"/>
              <a:ext cx="6466813"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5">
            <a:extLst>
              <a:ext uri="{FF2B5EF4-FFF2-40B4-BE49-F238E27FC236}">
                <a16:creationId xmlns:a16="http://schemas.microsoft.com/office/drawing/2014/main" id="{54DAA3D9-257A-49F1-9F78-64942D7465E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LOKALISERINGSTEKNOLOGI: EVALUERING</a:t>
            </a:r>
          </a:p>
        </p:txBody>
      </p:sp>
      <p:sp>
        <p:nvSpPr>
          <p:cNvPr id="27" name="TextBox 26">
            <a:extLst>
              <a:ext uri="{FF2B5EF4-FFF2-40B4-BE49-F238E27FC236}">
                <a16:creationId xmlns:a16="http://schemas.microsoft.com/office/drawing/2014/main" id="{579ECEF5-F99C-4C5D-A25D-865BA8B55850}"/>
              </a:ext>
            </a:extLst>
          </p:cNvPr>
          <p:cNvSpPr txBox="1"/>
          <p:nvPr/>
        </p:nvSpPr>
        <p:spPr>
          <a:xfrm>
            <a:off x="5151715" y="5856051"/>
            <a:ext cx="4505349"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latin typeface="Arial"/>
                <a:cs typeface="Arial"/>
              </a:rPr>
              <a:t>Rutinebeskrivelse for evaluering </a:t>
            </a:r>
            <a:endParaRPr lang="nb-NO" sz="1100" dirty="0">
              <a:solidFill>
                <a:schemeClr val="tx1"/>
              </a:solidFill>
            </a:endParaRPr>
          </a:p>
          <a:p>
            <a:pPr marL="285750" indent="-285750" algn="l">
              <a:buFont typeface="Arial" panose="020B0604020202020204" pitchFamily="34" charset="0"/>
              <a:buChar char="•"/>
            </a:pPr>
            <a:endParaRPr lang="nb-NO" sz="1100" dirty="0">
              <a:solidFill>
                <a:schemeClr val="tx1"/>
              </a:solidFill>
            </a:endParaRPr>
          </a:p>
        </p:txBody>
      </p:sp>
    </p:spTree>
    <p:extLst>
      <p:ext uri="{BB962C8B-B14F-4D97-AF65-F5344CB8AC3E}">
        <p14:creationId xmlns:p14="http://schemas.microsoft.com/office/powerpoint/2010/main" val="287360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6DA111C4-F087-43BA-9BC3-3C6539DE633F}"/>
              </a:ext>
            </a:extLst>
          </p:cNvPr>
          <p:cNvGrpSpPr/>
          <p:nvPr/>
        </p:nvGrpSpPr>
        <p:grpSpPr>
          <a:xfrm>
            <a:off x="159139" y="866013"/>
            <a:ext cx="9587722" cy="5836711"/>
            <a:chOff x="133340" y="866013"/>
            <a:chExt cx="9587722"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Videreføre tjenesten selv om bruker havner på korttidsopphold på sykehjem</a:t>
              </a:r>
              <a:br>
                <a:rPr lang="nb-NO" sz="1100" dirty="0">
                  <a:solidFill>
                    <a:schemeClr val="tx1"/>
                  </a:solidFill>
                </a:rPr>
              </a:br>
              <a:r>
                <a:rPr lang="nb-NO" sz="1100" dirty="0">
                  <a:solidFill>
                    <a:schemeClr val="tx1"/>
                  </a:solidFill>
                </a:rPr>
                <a:t>Hjemmetjenesten/ressursperson dokumenterer i fagsystemet og videreformidler videreføring av tjenesten på korttidsopphold etter gjeldene prosedyrer.</a:t>
              </a:r>
            </a:p>
            <a:p>
              <a:pPr algn="l">
                <a:spcBef>
                  <a:spcPts val="0"/>
                </a:spcBef>
              </a:pPr>
              <a:br>
                <a:rPr lang="nb-NO" sz="1100" b="1" dirty="0">
                  <a:solidFill>
                    <a:schemeClr val="tx1"/>
                  </a:solidFill>
                </a:rPr>
              </a:br>
              <a:r>
                <a:rPr lang="nb-NO" sz="1100" b="1" dirty="0">
                  <a:solidFill>
                    <a:schemeClr val="tx1"/>
                  </a:solidFill>
                </a:rPr>
                <a:t>2. Avslutte tjenesten hvis evaluering tilsier dette</a:t>
              </a:r>
            </a:p>
            <a:p>
              <a:pPr algn="l">
                <a:spcBef>
                  <a:spcPts val="0"/>
                </a:spcBef>
              </a:pPr>
              <a:r>
                <a:rPr lang="nb-NO" sz="1100" dirty="0">
                  <a:solidFill>
                    <a:schemeClr val="tx1"/>
                  </a:solidFill>
                </a:rPr>
                <a:t>Hjemmetjenesten/ressursperson informerer pårørende og avslutter tiltak i fagsystemet. Dato for avinstallasjon avtales. Teknisk personell avinstallerer GPS og legger utstyr på lager etter hygienetiltak, eventuelt sender utstyret tilbake til leverandør. Saksbehandler avslutter vedtak.</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midlertidig stans av tjenesten</a:t>
              </a:r>
            </a:p>
            <a:p>
              <a:pPr marL="285750" indent="-285750" algn="l">
                <a:buFont typeface="Arial" panose="020B0604020202020204" pitchFamily="34" charset="0"/>
                <a:buChar char="•"/>
              </a:pPr>
              <a:r>
                <a:rPr lang="nb-NO" sz="1100" dirty="0">
                  <a:solidFill>
                    <a:schemeClr val="tx1"/>
                  </a:solidFill>
                </a:rPr>
                <a:t>Prosedyre for videreføring av tjenesten på korttidsopphold</a:t>
              </a:r>
            </a:p>
            <a:p>
              <a:pPr marL="285750" indent="-285750" algn="l">
                <a:buFont typeface="Arial" panose="020B0604020202020204" pitchFamily="34" charset="0"/>
                <a:buChar char="•"/>
              </a:pPr>
              <a:r>
                <a:rPr lang="nb-NO" sz="1100" dirty="0">
                  <a:solidFill>
                    <a:schemeClr val="tx1"/>
                  </a:solidFill>
                </a:rPr>
                <a:t>Prosedyre for avslutning av tjenesten </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og hvordan må disse tilpasses? </a:t>
              </a:r>
            </a:p>
            <a:p>
              <a:pPr marL="171450" indent="-171450" algn="l">
                <a:buClrTx/>
                <a:buFont typeface="Arial" panose="020B0604020202020204" pitchFamily="34" charset="0"/>
                <a:buChar char="•"/>
              </a:pPr>
              <a:r>
                <a:rPr lang="nb-NO" sz="1100" dirty="0">
                  <a:solidFill>
                    <a:schemeClr val="tx1"/>
                  </a:solidFill>
                </a:rPr>
                <a:t>Har hjemmetjenesten god nok kommunikasjon med sykehjem slik at videreføring av tjenesten går smertefritt hvis bruker havner på korttidsopphold? Hvem skal motta varslene? </a:t>
              </a:r>
            </a:p>
            <a:p>
              <a:pPr marL="171450" indent="-171450" algn="l">
                <a:buClrTx/>
                <a:buFont typeface="Arial" panose="020B0604020202020204" pitchFamily="34" charset="0"/>
                <a:buChar char="•"/>
              </a:pPr>
              <a:r>
                <a:rPr lang="nb-NO" sz="1100" dirty="0">
                  <a:solidFill>
                    <a:schemeClr val="tx1"/>
                  </a:solidFill>
                </a:rPr>
                <a:t>Har dere gode nok kommunikasjonsformer i dag slik at alle vet når tjenesten avsluttes?</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a:extLst>
                <a:ext uri="{FF2B5EF4-FFF2-40B4-BE49-F238E27FC236}">
                  <a16:creationId xmlns:a16="http://schemas.microsoft.com/office/drawing/2014/main" id="{25540077-42B8-4BC0-A9C9-644DC0001C59}"/>
                </a:ext>
              </a:extLst>
            </p:cNvPr>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kontrollering av renhold og vedlikehold av brukt utstyr før overføring til ny bruker </a:t>
              </a:r>
            </a:p>
          </p:txBody>
        </p:sp>
        <p:sp>
          <p:nvSpPr>
            <p:cNvPr id="34" name="Arrow: Right 33">
              <a:extLst>
                <a:ext uri="{FF2B5EF4-FFF2-40B4-BE49-F238E27FC236}">
                  <a16:creationId xmlns:a16="http://schemas.microsoft.com/office/drawing/2014/main" id="{9285D104-28D6-4A4B-B49B-64D795DCE91C}"/>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CC389FD9-00FF-457A-B6D5-99FB6E1233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50C3BC61-829D-436A-A753-A2A8E2139B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5E81865E-AF47-47D6-A4C7-F7BA149F04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EA4E3822-8C50-46E2-87C5-8EE9108A4C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C09A57BB-3632-4B7D-9871-11BE559E9E1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2FD9227A-064C-4B04-9A90-649B1E8303B1}"/>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55A4017E-9F03-4B93-9602-96AE49F43258}"/>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4D08A851-D174-418E-9EFF-B2AEFEF3805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36F9D569-F013-4A5B-9403-5B0AEC5CFD22}"/>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D7C29A54-79B0-4B35-A870-038EC7FE191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F41486BA-8F01-4728-AF5E-259D25A82CEA}"/>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104BF903-3982-431D-8349-B4E3A86C7C85}"/>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F2401FEC-9757-4110-8BAF-2CE46C2FAE9E}"/>
                </a:ext>
              </a:extLst>
            </p:cNvPr>
            <p:cNvSpPr/>
            <p:nvPr/>
          </p:nvSpPr>
          <p:spPr>
            <a:xfrm>
              <a:off x="149052" y="872458"/>
              <a:ext cx="812745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2C814656-D829-4D46-B3E4-C3FEE24DB3A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LOKALISERINGSTEKNOLOGI: VIDEREFØRE/AVSLUTTE</a:t>
            </a:r>
          </a:p>
        </p:txBody>
      </p:sp>
    </p:spTree>
    <p:extLst>
      <p:ext uri="{BB962C8B-B14F-4D97-AF65-F5344CB8AC3E}">
        <p14:creationId xmlns:p14="http://schemas.microsoft.com/office/powerpoint/2010/main" val="110545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4EC3E68-5F1A-49EF-B1F2-E9075C4020E5}"/>
              </a:ext>
            </a:extLst>
          </p:cNvPr>
          <p:cNvGrpSpPr/>
          <p:nvPr/>
        </p:nvGrpSpPr>
        <p:grpSpPr>
          <a:xfrm>
            <a:off x="146358" y="866013"/>
            <a:ext cx="9613284" cy="5805175"/>
            <a:chOff x="107778" y="866013"/>
            <a:chExt cx="9613284" cy="5805175"/>
          </a:xfrm>
        </p:grpSpPr>
        <p:sp>
          <p:nvSpPr>
            <p:cNvPr id="62" name="Rectangle 61"/>
            <p:cNvSpPr/>
            <p:nvPr/>
          </p:nvSpPr>
          <p:spPr bwMode="auto">
            <a:xfrm>
              <a:off x="107778"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Saksbehandler mottar søknad og informerer ansvarlig tjeneste om nytt kartleggingsbesøk.</a:t>
              </a:r>
            </a:p>
            <a:p>
              <a:pPr marL="177792" indent="-177792" algn="l">
                <a:spcBef>
                  <a:spcPts val="0"/>
                </a:spcBef>
                <a:buFont typeface="+mj-lt"/>
                <a:buAutoNum type="arabicPeriod"/>
              </a:pPr>
              <a:r>
                <a:rPr lang="nb-NO" sz="1100" dirty="0">
                  <a:solidFill>
                    <a:schemeClr val="tx1"/>
                  </a:solidFill>
                </a:rPr>
                <a:t>Gjennomføre kartlegging og fylle ut kartleggings-skjema.</a:t>
              </a:r>
            </a:p>
            <a:p>
              <a:pPr marL="177792" indent="-177792" algn="l">
                <a:spcBef>
                  <a:spcPts val="0"/>
                </a:spcBef>
                <a:buFont typeface="+mj-lt"/>
                <a:buAutoNum type="arabicPeriod"/>
              </a:pPr>
              <a:r>
                <a:rPr lang="nb-NO" sz="1100" dirty="0">
                  <a:solidFill>
                    <a:schemeClr val="tx1"/>
                  </a:solidFill>
                  <a:latin typeface="+mn-lt"/>
                </a:rPr>
                <a:t>Vurdere samtykke-kompetanse, om bruker kan ha nytte av lokaliserings-teknologi og tildele tjeneste.</a:t>
              </a:r>
            </a:p>
            <a:p>
              <a:pPr marL="177792" indent="-177792" algn="l">
                <a:spcBef>
                  <a:spcPts val="0"/>
                </a:spcBef>
                <a:buFont typeface="+mj-lt"/>
                <a:buAutoNum type="arabicPeriod"/>
              </a:pPr>
              <a:r>
                <a:rPr lang="nb-NO" sz="1100" dirty="0">
                  <a:solidFill>
                    <a:schemeClr val="tx1"/>
                  </a:solidFill>
                  <a:latin typeface="+mn-lt"/>
                </a:rPr>
                <a:t>Gjøre detaljkartlegging for å gi anbefalinger til personlige tilpasninger.</a:t>
              </a:r>
            </a:p>
            <a:p>
              <a:pPr marL="177792" indent="-177792" algn="l">
                <a:spcBef>
                  <a:spcPts val="0"/>
                </a:spcBef>
                <a:buFont typeface="+mj-lt"/>
                <a:buAutoNum type="arabicPeriod"/>
              </a:pPr>
              <a:r>
                <a:rPr lang="nb-NO" sz="1100" dirty="0">
                  <a:solidFill>
                    <a:schemeClr val="tx1"/>
                  </a:solidFill>
                  <a:latin typeface="+mn-lt"/>
                </a:rPr>
                <a:t>Registrere data og måle nullpunkt for gevinstrealisering.</a:t>
              </a:r>
            </a:p>
          </p:txBody>
        </p:sp>
        <p:sp>
          <p:nvSpPr>
            <p:cNvPr id="65" name="Rectangle 64"/>
            <p:cNvSpPr/>
            <p:nvPr/>
          </p:nvSpPr>
          <p:spPr bwMode="auto">
            <a:xfrm>
              <a:off x="1699034"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Registrere tiltak i fagsystem.</a:t>
              </a:r>
            </a:p>
            <a:p>
              <a:pPr marL="177792" indent="-177792" algn="l">
                <a:spcBef>
                  <a:spcPts val="0"/>
                </a:spcBef>
                <a:buFont typeface="+mj-lt"/>
                <a:buAutoNum type="arabicPeriod"/>
              </a:pPr>
              <a:r>
                <a:rPr lang="nb-NO" sz="1100" dirty="0">
                  <a:solidFill>
                    <a:schemeClr val="tx1"/>
                  </a:solidFill>
                  <a:latin typeface="+mn-lt"/>
                </a:rPr>
                <a:t>Tilpasse innstillinger for digitalt tilsyn til bruker og dokumentere rutiner i fagsystem for:</a:t>
              </a:r>
            </a:p>
            <a:p>
              <a:pPr marL="177792" indent="-177792" algn="l">
                <a:spcBef>
                  <a:spcPts val="0"/>
                </a:spcBef>
                <a:buFont typeface="Arial" panose="020B0604020202020204" pitchFamily="34" charset="0"/>
                <a:buChar char="•"/>
              </a:pPr>
              <a:r>
                <a:rPr lang="nb-NO" sz="1100" dirty="0">
                  <a:solidFill>
                    <a:schemeClr val="tx1"/>
                  </a:solidFill>
                  <a:latin typeface="+mn-lt"/>
                </a:rPr>
                <a:t>Laderutiner.</a:t>
              </a:r>
            </a:p>
            <a:p>
              <a:pPr marL="177792" indent="-177792" algn="l">
                <a:spcBef>
                  <a:spcPts val="0"/>
                </a:spcBef>
                <a:buFont typeface="Arial" panose="020B0604020202020204" pitchFamily="34" charset="0"/>
                <a:buChar char="•"/>
              </a:pPr>
              <a:r>
                <a:rPr lang="nb-NO" sz="1100" dirty="0">
                  <a:solidFill>
                    <a:schemeClr val="tx1"/>
                  </a:solidFill>
                  <a:latin typeface="+mn-lt"/>
                </a:rPr>
                <a:t>Om pårørende eller hjemmetjeneste responderer på alarm.</a:t>
              </a:r>
            </a:p>
            <a:p>
              <a:pPr marL="177792" indent="-177792" algn="l">
                <a:spcBef>
                  <a:spcPts val="0"/>
                </a:spcBef>
                <a:buFont typeface="Arial" panose="020B0604020202020204" pitchFamily="34" charset="0"/>
                <a:buChar char="•"/>
              </a:pPr>
              <a:r>
                <a:rPr lang="nb-NO" sz="1100" dirty="0">
                  <a:solidFill>
                    <a:schemeClr val="tx1"/>
                  </a:solidFill>
                  <a:latin typeface="+mn-lt"/>
                </a:rPr>
                <a:t>Tidsintervaller for når digitalt tilsyn skal gi varsel.</a:t>
              </a:r>
            </a:p>
            <a:p>
              <a:pPr algn="l">
                <a:spcBef>
                  <a:spcPts val="0"/>
                </a:spcBef>
              </a:pPr>
              <a:r>
                <a:rPr lang="nb-NO" sz="1100" dirty="0">
                  <a:solidFill>
                    <a:schemeClr val="tx1"/>
                  </a:solidFill>
                </a:rPr>
                <a:t>3.  Installere sensorer </a:t>
              </a:r>
              <a:br>
                <a:rPr lang="nb-NO" sz="1100" dirty="0">
                  <a:solidFill>
                    <a:schemeClr val="tx1"/>
                  </a:solidFill>
                </a:rPr>
              </a:br>
              <a:r>
                <a:rPr lang="nb-NO" sz="1100" dirty="0">
                  <a:solidFill>
                    <a:schemeClr val="tx1"/>
                  </a:solidFill>
                </a:rPr>
                <a:t>     hos bruker.</a:t>
              </a:r>
            </a:p>
            <a:p>
              <a:pPr algn="l">
                <a:spcBef>
                  <a:spcPts val="0"/>
                </a:spcBef>
              </a:pPr>
              <a:endParaRPr lang="nb-NO" sz="1100" dirty="0">
                <a:solidFill>
                  <a:schemeClr val="tx1"/>
                </a:solidFill>
                <a:latin typeface="+mn-lt"/>
              </a:endParaRPr>
            </a:p>
          </p:txBody>
        </p:sp>
        <p:sp>
          <p:nvSpPr>
            <p:cNvPr id="68" name="Rectangle 67"/>
            <p:cNvSpPr/>
            <p:nvPr/>
          </p:nvSpPr>
          <p:spPr bwMode="auto">
            <a:xfrm>
              <a:off x="3290290"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Gjennomføre opplæring for bruker og pårørende.</a:t>
              </a:r>
            </a:p>
            <a:p>
              <a:pPr marL="177792" indent="-177792" algn="l">
                <a:spcBef>
                  <a:spcPts val="0"/>
                </a:spcBef>
                <a:buFont typeface="+mj-lt"/>
                <a:buAutoNum type="arabicPeriod"/>
              </a:pPr>
              <a:r>
                <a:rPr lang="nb-NO" sz="1100" dirty="0">
                  <a:solidFill>
                    <a:schemeClr val="tx1"/>
                  </a:solidFill>
                  <a:latin typeface="+mn-lt"/>
                </a:rPr>
                <a:t>Testperiode på to uker hvor hjemmetjenesten følger opp tett.</a:t>
              </a:r>
            </a:p>
            <a:p>
              <a:pPr marL="177792" indent="-177792" algn="l">
                <a:spcBef>
                  <a:spcPts val="0"/>
                </a:spcBef>
                <a:buFont typeface="+mj-lt"/>
                <a:buAutoNum type="arabicPeriod"/>
              </a:pPr>
              <a:r>
                <a:rPr lang="nb-NO" sz="1100" dirty="0">
                  <a:solidFill>
                    <a:schemeClr val="tx1"/>
                  </a:solidFill>
                  <a:latin typeface="+mn-lt"/>
                </a:rPr>
                <a:t>Evaluere hvordan bruker og pårørende håndterer digitalt tilsyn og om innstillinger bør endres.</a:t>
              </a:r>
            </a:p>
          </p:txBody>
        </p:sp>
        <p:sp>
          <p:nvSpPr>
            <p:cNvPr id="71" name="Rectangle 70"/>
            <p:cNvSpPr/>
            <p:nvPr/>
          </p:nvSpPr>
          <p:spPr bwMode="auto">
            <a:xfrm>
              <a:off x="4881546"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Respondere på alarmer og hjelpe brukere etter behov.</a:t>
              </a:r>
            </a:p>
            <a:p>
              <a:pPr marL="177792" indent="-177792" algn="l">
                <a:spcBef>
                  <a:spcPts val="0"/>
                </a:spcBef>
                <a:buFont typeface="+mj-lt"/>
                <a:buAutoNum type="arabicPeriod"/>
              </a:pPr>
              <a:r>
                <a:rPr lang="nb-NO" sz="1100" dirty="0">
                  <a:solidFill>
                    <a:schemeClr val="tx1"/>
                  </a:solidFill>
                  <a:latin typeface="+mn-lt"/>
                </a:rPr>
                <a:t>Dokumentere hendelser og avvik i fagsystem.</a:t>
              </a:r>
            </a:p>
            <a:p>
              <a:pPr marL="177792" indent="-177792" algn="l">
                <a:spcBef>
                  <a:spcPts val="0"/>
                </a:spcBef>
                <a:buFont typeface="+mj-lt"/>
                <a:buAutoNum type="arabicPeriod"/>
              </a:pPr>
              <a:r>
                <a:rPr lang="nb-NO" sz="1100" dirty="0">
                  <a:solidFill>
                    <a:schemeClr val="tx1"/>
                  </a:solidFill>
                  <a:latin typeface="+mn-lt"/>
                </a:rPr>
                <a:t>Håndtere tekniske varsler som lavt batteri og andre tekniske feil.</a:t>
              </a:r>
            </a:p>
            <a:p>
              <a:pPr marL="177792" indent="-177792" algn="l">
                <a:spcBef>
                  <a:spcPts val="0"/>
                </a:spcBef>
                <a:buFont typeface="+mj-lt"/>
                <a:buAutoNum type="arabicPeriod"/>
              </a:pPr>
              <a:r>
                <a:rPr lang="nb-NO" sz="1100" dirty="0">
                  <a:solidFill>
                    <a:schemeClr val="tx1"/>
                  </a:solidFill>
                  <a:latin typeface="+mn-lt"/>
                </a:rPr>
                <a:t>Følge opp gevinster.</a:t>
              </a:r>
            </a:p>
          </p:txBody>
        </p:sp>
        <p:sp>
          <p:nvSpPr>
            <p:cNvPr id="79" name="Rectangle 78"/>
            <p:cNvSpPr/>
            <p:nvPr/>
          </p:nvSpPr>
          <p:spPr bwMode="auto">
            <a:xfrm>
              <a:off x="8064057"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Videreføre tjenesten selv om bruker havner på korttidsopphold på sykehjem.</a:t>
              </a:r>
            </a:p>
            <a:p>
              <a:pPr marL="177792" indent="-177792" algn="l">
                <a:spcBef>
                  <a:spcPts val="0"/>
                </a:spcBef>
                <a:buFont typeface="+mj-lt"/>
                <a:buAutoNum type="arabicPeriod"/>
              </a:pPr>
              <a:r>
                <a:rPr lang="nb-NO" sz="1100" dirty="0">
                  <a:solidFill>
                    <a:schemeClr val="tx1"/>
                  </a:solidFill>
                  <a:latin typeface="+mn-lt"/>
                </a:rPr>
                <a:t>Avslutte tjenesten hvis evaluering tilsier dette.</a:t>
              </a:r>
            </a:p>
          </p:txBody>
        </p:sp>
        <p:sp>
          <p:nvSpPr>
            <p:cNvPr id="80" name="Rectangle 79"/>
            <p:cNvSpPr/>
            <p:nvPr/>
          </p:nvSpPr>
          <p:spPr bwMode="auto">
            <a:xfrm>
              <a:off x="6472802"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Vurdere brukerens nytte av tjenesten.</a:t>
              </a:r>
            </a:p>
            <a:p>
              <a:pPr marL="177792" indent="-177792" algn="l">
                <a:spcBef>
                  <a:spcPts val="0"/>
                </a:spcBef>
                <a:buFont typeface="+mj-lt"/>
                <a:buAutoNum type="arabicPeriod"/>
              </a:pPr>
              <a:r>
                <a:rPr lang="nb-NO" sz="1100" dirty="0">
                  <a:solidFill>
                    <a:schemeClr val="tx1"/>
                  </a:solidFill>
                  <a:latin typeface="+mn-lt"/>
                </a:rPr>
                <a:t>Evaluere om innstillinger bør endres.</a:t>
              </a:r>
            </a:p>
            <a:p>
              <a:pPr marL="177792" indent="-177792" algn="l">
                <a:spcBef>
                  <a:spcPts val="0"/>
                </a:spcBef>
                <a:buFont typeface="+mj-lt"/>
                <a:buAutoNum type="arabicPeriod"/>
              </a:pPr>
              <a:r>
                <a:rPr lang="nb-NO" sz="1100" dirty="0">
                  <a:solidFill>
                    <a:schemeClr val="tx1"/>
                  </a:solidFill>
                  <a:latin typeface="+mn-lt"/>
                </a:rPr>
                <a:t>Registrere nye målinger i gevinstplan.</a:t>
              </a:r>
            </a:p>
            <a:p>
              <a:pPr marL="177792" indent="-177792" algn="l">
                <a:spcBef>
                  <a:spcPts val="0"/>
                </a:spcBef>
                <a:buFont typeface="+mj-lt"/>
                <a:buAutoNum type="arabicPeriod"/>
              </a:pPr>
              <a:r>
                <a:rPr lang="nb-NO" sz="1100" dirty="0">
                  <a:solidFill>
                    <a:schemeClr val="tx1"/>
                  </a:solidFill>
                </a:rPr>
                <a:t>Avgjøre om tilbudet skal videreføres eller avsluttes.</a:t>
              </a:r>
            </a:p>
            <a:p>
              <a:pPr algn="l">
                <a:spcBef>
                  <a:spcPts val="0"/>
                </a:spcBef>
              </a:pPr>
              <a:endParaRPr lang="nb-NO" sz="1100" dirty="0">
                <a:solidFill>
                  <a:schemeClr val="tx1"/>
                </a:solidFill>
                <a:latin typeface="+mn-lt"/>
              </a:endParaRPr>
            </a:p>
          </p:txBody>
        </p:sp>
        <p:sp>
          <p:nvSpPr>
            <p:cNvPr id="31" name="AutoShape 9"/>
            <p:cNvSpPr>
              <a:spLocks noChangeArrowheads="1"/>
            </p:cNvSpPr>
            <p:nvPr/>
          </p:nvSpPr>
          <p:spPr bwMode="gray">
            <a:xfrm>
              <a:off x="165370" y="6157610"/>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buFontTx/>
                <a:buNone/>
              </a:pPr>
              <a:r>
                <a:rPr lang="nb-NO" dirty="0">
                  <a:solidFill>
                    <a:schemeClr val="bg1"/>
                  </a:solidFill>
                  <a:latin typeface="Arial Black" panose="020B0A04020102020204" pitchFamily="34" charset="0"/>
                </a:rPr>
                <a:t>OPPLÆRING AV ALLE ANSATTE</a:t>
              </a:r>
            </a:p>
          </p:txBody>
        </p:sp>
        <p:sp>
          <p:nvSpPr>
            <p:cNvPr id="38" name="Arrow: Right 37">
              <a:extLst>
                <a:ext uri="{FF2B5EF4-FFF2-40B4-BE49-F238E27FC236}">
                  <a16:creationId xmlns:a16="http://schemas.microsoft.com/office/drawing/2014/main" id="{E85A89DD-A965-4DEB-B6B1-5058B76F4A41}"/>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48" name="Picture 47">
              <a:extLst>
                <a:ext uri="{FF2B5EF4-FFF2-40B4-BE49-F238E27FC236}">
                  <a16:creationId xmlns:a16="http://schemas.microsoft.com/office/drawing/2014/main" id="{16E08043-C1D1-4B34-9805-4F98AF21B5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5C891ECE-FA0F-4191-8C89-8B4546E5E9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9CCB645C-BC21-4B01-BF97-66B9B0EE63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5DF2C6A8-41EB-4754-BA18-52FC1D23EC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1B4BC5F9-F632-41D7-B934-C58EFEDB78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00139E65-9E0C-4C7E-BD58-0B3355BBACFE}"/>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35AAF0B1-31B7-4138-B175-4A37CE824941}"/>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8BF3BC14-CDEC-4386-8A62-56C18C97B592}"/>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87CC4197-B35F-4700-AAD1-C06612D69452}"/>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3" name="Rectangle 62">
              <a:extLst>
                <a:ext uri="{FF2B5EF4-FFF2-40B4-BE49-F238E27FC236}">
                  <a16:creationId xmlns:a16="http://schemas.microsoft.com/office/drawing/2014/main" id="{7C6B6FF0-EF34-4118-B660-A06C466D49DE}"/>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4" name="Rectangle 63">
              <a:extLst>
                <a:ext uri="{FF2B5EF4-FFF2-40B4-BE49-F238E27FC236}">
                  <a16:creationId xmlns:a16="http://schemas.microsoft.com/office/drawing/2014/main" id="{37F32D6A-2492-4FDA-9072-A65EF37427BF}"/>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F4C552B4-C560-46AF-8DFA-5CC73255B3CD}"/>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4" name="Title 5">
            <a:extLst>
              <a:ext uri="{FF2B5EF4-FFF2-40B4-BE49-F238E27FC236}">
                <a16:creationId xmlns:a16="http://schemas.microsoft.com/office/drawing/2014/main" id="{30643414-6568-48DF-A8C3-CB0FA5FF637D}"/>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TJENESTEFORLØP: DIGITALT TILSYN HJEMMEBOENDE</a:t>
            </a:r>
          </a:p>
        </p:txBody>
      </p:sp>
    </p:spTree>
    <p:extLst>
      <p:ext uri="{BB962C8B-B14F-4D97-AF65-F5344CB8AC3E}">
        <p14:creationId xmlns:p14="http://schemas.microsoft.com/office/powerpoint/2010/main" val="348997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1AFA49A0-DBBA-437B-A6B0-A8996CE3C34F}"/>
              </a:ext>
            </a:extLst>
          </p:cNvPr>
          <p:cNvGrpSpPr/>
          <p:nvPr/>
        </p:nvGrpSpPr>
        <p:grpSpPr>
          <a:xfrm>
            <a:off x="141198" y="866013"/>
            <a:ext cx="9623604" cy="5836711"/>
            <a:chOff x="133340" y="866013"/>
            <a:chExt cx="9623604"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Ressursperson installerer alarm hos bruker</a:t>
              </a:r>
            </a:p>
            <a:p>
              <a:pPr algn="l">
                <a:spcBef>
                  <a:spcPts val="0"/>
                </a:spcBef>
              </a:pPr>
              <a:r>
                <a:rPr lang="nb-NO" sz="1100" dirty="0">
                  <a:solidFill>
                    <a:schemeClr val="tx1"/>
                  </a:solidFill>
                </a:rPr>
                <a:t>Teknisk personell/ressursperson reiser hjem til bruker og installerer alarm, med utgangspunkt i informasjon fra kartleggingsskjema.</a:t>
              </a:r>
            </a:p>
            <a:p>
              <a:pPr algn="l">
                <a:spcBef>
                  <a:spcPts val="0"/>
                </a:spcBef>
              </a:pPr>
              <a:br>
                <a:rPr lang="nb-NO" sz="1100" b="1" dirty="0">
                  <a:solidFill>
                    <a:schemeClr val="tx1"/>
                  </a:solidFill>
                </a:rPr>
              </a:br>
              <a:r>
                <a:rPr lang="nb-NO" sz="1100" b="1" dirty="0">
                  <a:solidFill>
                    <a:schemeClr val="tx1"/>
                  </a:solidFill>
                </a:rPr>
                <a:t>2. Ved installasjon kan bruker komme med ønske om endring, eksempelvis for trykkfølsomhet</a:t>
              </a:r>
            </a:p>
            <a:p>
              <a:pPr algn="l">
                <a:spcBef>
                  <a:spcPts val="0"/>
                </a:spcBef>
              </a:pPr>
              <a:r>
                <a:rPr lang="nb-NO" sz="1100" dirty="0">
                  <a:solidFill>
                    <a:schemeClr val="tx1"/>
                  </a:solidFill>
                </a:rPr>
                <a:t>Ressursperson spør og registrerer eventuelle endringer i installasjonen.</a:t>
              </a:r>
            </a:p>
            <a:p>
              <a:pPr algn="l">
                <a:spcBef>
                  <a:spcPts val="0"/>
                </a:spcBef>
              </a:pPr>
              <a:br>
                <a:rPr lang="nb-NO" sz="1100" b="1" dirty="0">
                  <a:solidFill>
                    <a:schemeClr val="tx1"/>
                  </a:solidFill>
                </a:rPr>
              </a:br>
              <a:r>
                <a:rPr lang="nb-NO" sz="1100" b="1" dirty="0">
                  <a:solidFill>
                    <a:schemeClr val="tx1"/>
                  </a:solidFill>
                </a:rPr>
                <a:t>3. Registrere eventuelle endringer og tiltak i fagsystem</a:t>
              </a:r>
              <a:br>
                <a:rPr lang="nb-NO" sz="1100" b="1" dirty="0">
                  <a:solidFill>
                    <a:schemeClr val="tx1"/>
                  </a:solidFill>
                </a:rPr>
              </a:br>
              <a:r>
                <a:rPr lang="nb-NO" sz="1100" dirty="0">
                  <a:solidFill>
                    <a:schemeClr val="tx1"/>
                  </a:solidFill>
                </a:rPr>
                <a:t>Ressursperson/hjemmetjenesten/teknisk personell registrerer eventuelle endringer på innstillinger i fagsystem.</a:t>
              </a:r>
              <a:endParaRPr lang="nb-NO" sz="1100" b="1" dirty="0">
                <a:solidFill>
                  <a:schemeClr val="tx1"/>
                </a:solidFill>
              </a:endParaRPr>
            </a:p>
            <a:p>
              <a:pPr algn="l">
                <a:spcBef>
                  <a:spcPts val="0"/>
                </a:spcBef>
              </a:pPr>
              <a:endParaRPr lang="nb-NO" sz="1100"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Installasjonsveiledning for trygghetsalarm fra leverandør</a:t>
              </a:r>
            </a:p>
            <a:p>
              <a:pPr marL="285750" indent="-285750" algn="l">
                <a:buFont typeface="Arial" panose="020B0604020202020204" pitchFamily="34" charset="0"/>
                <a:buChar char="•"/>
              </a:pPr>
              <a:r>
                <a:rPr lang="nb-NO" sz="1100" dirty="0">
                  <a:solidFill>
                    <a:schemeClr val="tx1"/>
                  </a:solidFill>
                </a:rPr>
                <a:t>Programmeringsmanual for trygghetsalarm fra leverandør</a:t>
              </a:r>
            </a:p>
            <a:p>
              <a:pPr marL="285750" indent="-285750" algn="l">
                <a:buFont typeface="Arial" panose="020B0604020202020204" pitchFamily="34" charset="0"/>
                <a:buChar char="•"/>
              </a:pPr>
              <a:r>
                <a:rPr lang="nb-NO" sz="1100" dirty="0">
                  <a:solidFill>
                    <a:schemeClr val="tx1"/>
                  </a:solidFill>
                </a:rPr>
                <a:t>Mal for informasjonsskriv til bruker om trygghetsalarm</a:t>
              </a:r>
            </a:p>
            <a:p>
              <a:pPr algn="l"/>
              <a:endParaRPr lang="nb-NO" sz="1100" dirty="0">
                <a:solidFill>
                  <a:schemeClr val="tx1"/>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lvl="0" indent="-171450" algn="l">
                <a:buClrTx/>
                <a:buFont typeface="Arial" panose="020B0604020202020204" pitchFamily="34" charset="0"/>
                <a:buChar char="•"/>
                <a:defRPr/>
              </a:pPr>
              <a:r>
                <a:rPr lang="nb-NO" sz="1100" dirty="0">
                  <a:solidFill>
                    <a:srgbClr val="000000"/>
                  </a:solidFill>
                </a:rPr>
                <a:t>Er dette den beste måten å gjøre det på i deres kommune?</a:t>
              </a:r>
            </a:p>
            <a:p>
              <a:pPr marL="171450" indent="-171450" algn="l">
                <a:buClrTx/>
                <a:buFont typeface="Arial" panose="020B0604020202020204" pitchFamily="34" charset="0"/>
                <a:buChar char="•"/>
                <a:defRPr/>
              </a:pPr>
              <a:r>
                <a:rPr lang="nb-NO" sz="1100" dirty="0">
                  <a:solidFill>
                    <a:srgbClr val="000000"/>
                  </a:solidFill>
                </a:rPr>
                <a:t>Har dere forberedt brukeren på installering og montering?</a:t>
              </a:r>
            </a:p>
            <a:p>
              <a:pPr marL="171450" indent="-171450" algn="l">
                <a:buClrTx/>
                <a:buFont typeface="Arial" panose="020B0604020202020204" pitchFamily="34" charset="0"/>
                <a:buChar char="•"/>
                <a:defRPr/>
              </a:pPr>
              <a:r>
                <a:rPr lang="nb-NO" sz="1100" dirty="0">
                  <a:solidFill>
                    <a:srgbClr val="000000"/>
                  </a:solidFill>
                </a:rPr>
                <a:t>Er det avklart hvem som skal konfigurere enheten og kvalitetssikre at innstillinger og funksjonene dekker brukerens behov?</a:t>
              </a:r>
            </a:p>
            <a:p>
              <a:pPr marL="171450" indent="-171450" algn="l">
                <a:buClrTx/>
                <a:buFont typeface="Arial" panose="020B0604020202020204" pitchFamily="34" charset="0"/>
                <a:buChar char="•"/>
                <a:defRPr/>
              </a:pPr>
              <a:r>
                <a:rPr lang="nb-NO" sz="1100" dirty="0">
                  <a:solidFill>
                    <a:schemeClr val="tx1"/>
                  </a:solidFill>
                </a:rPr>
                <a:t>Hvilke kommunikasjonskanaler er det i dag mellom saksbehandler og installatør, og tjenesten? Er det nødvendig med forbedringer? </a:t>
              </a:r>
            </a:p>
            <a:p>
              <a:pPr marL="171450" lvl="0" indent="-171450" algn="l">
                <a:buClrTx/>
                <a:buFont typeface="Arial" panose="020B0604020202020204" pitchFamily="34" charset="0"/>
                <a:buChar char="•"/>
                <a:defRPr/>
              </a:pPr>
              <a:endParaRPr lang="nb-NO" sz="1100" dirty="0">
                <a:solidFill>
                  <a:srgbClr val="000000"/>
                </a:solidFill>
              </a:endParaRPr>
            </a:p>
            <a:p>
              <a:pPr marL="171450" lvl="0" indent="-171450" algn="l">
                <a:buClrTx/>
                <a:buFont typeface="Arial" panose="020B0604020202020204" pitchFamily="34" charset="0"/>
                <a:buChar char="•"/>
                <a:defRPr/>
              </a:pPr>
              <a:endParaRPr lang="nb-NO" sz="1100" dirty="0">
                <a:solidFill>
                  <a:srgbClr val="000000"/>
                </a:solidFill>
              </a:endParaRP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latin typeface="Arial"/>
                  <a:cs typeface="Arial"/>
                </a:rPr>
                <a:t>Brukerveiledning for trygghetsalarm fra leverandør</a:t>
              </a:r>
            </a:p>
            <a:p>
              <a:pPr marL="285750" indent="-285750" algn="l">
                <a:buFont typeface="Arial" panose="020B0604020202020204" pitchFamily="34" charset="0"/>
                <a:buChar char="•"/>
              </a:pPr>
              <a:r>
                <a:rPr lang="nb-NO" sz="1100" dirty="0">
                  <a:solidFill>
                    <a:schemeClr val="tx1"/>
                  </a:solidFill>
                  <a:latin typeface="Arial"/>
                  <a:cs typeface="Arial"/>
                </a:rPr>
                <a:t>Rutinebeskrivelse for konfigurering av trygghetsalarm</a:t>
              </a:r>
            </a:p>
            <a:p>
              <a:pPr marL="285750" indent="-285750" algn="l">
                <a:buFont typeface="Arial" panose="020B0604020202020204" pitchFamily="34" charset="0"/>
                <a:buChar char="•"/>
              </a:pPr>
              <a:endParaRPr lang="nb-NO" sz="1100" dirty="0">
                <a:solidFill>
                  <a:schemeClr val="tx1"/>
                </a:solidFill>
              </a:endParaRPr>
            </a:p>
          </p:txBody>
        </p:sp>
        <p:sp>
          <p:nvSpPr>
            <p:cNvPr id="34" name="Arrow: Right 33">
              <a:extLst>
                <a:ext uri="{FF2B5EF4-FFF2-40B4-BE49-F238E27FC236}">
                  <a16:creationId xmlns:a16="http://schemas.microsoft.com/office/drawing/2014/main" id="{E17833F5-48B2-49C1-9182-97745EC83431}"/>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B89EEB86-A6CA-4AE1-90F2-B235BABD07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C1CFA1FE-7118-4314-BB31-D4A5D396C6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452DC80F-99FE-4442-873A-C41E4A648D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B929ADC9-C87C-4BE0-81EF-FCB9CEC781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FA98CD56-4485-4CC6-9405-A0D571D93C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F0C04006-E638-472A-85C3-1D4B6D45889B}"/>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009C8580-B3E1-44BA-AF59-E4023B37B38D}"/>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BB1C36A6-4E6D-4CE9-8B87-305BC9ED54EF}"/>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E328BA8C-D876-480D-B26F-8D47D4FE6158}"/>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944CF5F2-ED8C-48F0-916E-0F4CA9DAFBB9}"/>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703028D7-2FCC-4D0E-9FA9-E4D7256EDCF1}"/>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BFBB1ED8-1BFE-4550-95DE-3C7CB663242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0C4D2604-916B-4D08-8672-7F32872D96A6}"/>
                </a:ext>
              </a:extLst>
            </p:cNvPr>
            <p:cNvSpPr/>
            <p:nvPr/>
          </p:nvSpPr>
          <p:spPr>
            <a:xfrm>
              <a:off x="3336547" y="872458"/>
              <a:ext cx="642039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300EAB6-E730-4190-AE0A-8CF636D6838E}"/>
                </a:ext>
              </a:extLst>
            </p:cNvPr>
            <p:cNvSpPr/>
            <p:nvPr/>
          </p:nvSpPr>
          <p:spPr>
            <a:xfrm>
              <a:off x="168203" y="872458"/>
              <a:ext cx="1434442"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itle 5">
            <a:extLst>
              <a:ext uri="{FF2B5EF4-FFF2-40B4-BE49-F238E27FC236}">
                <a16:creationId xmlns:a16="http://schemas.microsoft.com/office/drawing/2014/main" id="{BD2AD203-B573-48EF-8CCF-276A2558EE8A}"/>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 TRYGGHETSALARM: TILPASNING OG INSTALLASJON</a:t>
            </a:r>
          </a:p>
        </p:txBody>
      </p:sp>
    </p:spTree>
    <p:extLst>
      <p:ext uri="{BB962C8B-B14F-4D97-AF65-F5344CB8AC3E}">
        <p14:creationId xmlns:p14="http://schemas.microsoft.com/office/powerpoint/2010/main" val="232742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extLst>
              <p:ext uri="{D42A27DB-BD31-4B8C-83A1-F6EECF244321}">
                <p14:modId xmlns:p14="http://schemas.microsoft.com/office/powerpoint/2010/main" val="4012572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28" progId="TCLayout.ActiveDocument.1">
                  <p:embed/>
                </p:oleObj>
              </mc:Choice>
              <mc:Fallback>
                <p:oleObj name="think-cell Slide" r:id="rId5" imgW="530" imgH="528" progId="TCLayout.ActiveDocument.1">
                  <p:embed/>
                  <p:pic>
                    <p:nvPicPr>
                      <p:cNvPr id="26" name="Object 2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sp>
        <p:nvSpPr>
          <p:cNvPr id="2" name="Rectangle 1" hidden="1"/>
          <p:cNvSpPr/>
          <p:nvPr>
            <p:custDataLst>
              <p:tags r:id="rId3"/>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4" name="Group 3">
            <a:extLst>
              <a:ext uri="{FF2B5EF4-FFF2-40B4-BE49-F238E27FC236}">
                <a16:creationId xmlns:a16="http://schemas.microsoft.com/office/drawing/2014/main" id="{772E2896-5BC4-4690-8532-90F08BADE201}"/>
              </a:ext>
            </a:extLst>
          </p:cNvPr>
          <p:cNvGrpSpPr/>
          <p:nvPr/>
        </p:nvGrpSpPr>
        <p:grpSpPr>
          <a:xfrm>
            <a:off x="133341" y="866013"/>
            <a:ext cx="9639319" cy="5836711"/>
            <a:chOff x="133340" y="866013"/>
            <a:chExt cx="9639319" cy="5836711"/>
          </a:xfrm>
        </p:grpSpPr>
        <p:sp>
          <p:nvSpPr>
            <p:cNvPr id="28" name="TextBox 27"/>
            <p:cNvSpPr txBox="1"/>
            <p:nvPr/>
          </p:nvSpPr>
          <p:spPr>
            <a:xfrm>
              <a:off x="5144131" y="2355553"/>
              <a:ext cx="4505349" cy="3197822"/>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av digitalt tilsyn? </a:t>
              </a:r>
            </a:p>
            <a:p>
              <a:pPr marL="171450" indent="-171450" algn="l">
                <a:buClrTx/>
                <a:buFont typeface="Arial" panose="020B0604020202020204" pitchFamily="34" charset="0"/>
                <a:buChar char="•"/>
              </a:pPr>
              <a:r>
                <a:rPr lang="nb-NO" sz="1100" dirty="0">
                  <a:solidFill>
                    <a:schemeClr val="tx1"/>
                  </a:solidFill>
                </a:rPr>
                <a:t>Hvilket kommunikasjonsmiddel mellom saksbehandler og den som gjennomfører kartleggingsbesøket har dere i dag? Er det nødvendig med forbedringer? </a:t>
              </a:r>
            </a:p>
            <a:p>
              <a:pPr marL="171450" indent="-171450" algn="l">
                <a:buClrTx/>
                <a:buFont typeface="Arial" panose="020B0604020202020204" pitchFamily="34" charset="0"/>
                <a:buChar char="•"/>
              </a:pPr>
              <a:r>
                <a:rPr lang="nb-NO" sz="1100" dirty="0">
                  <a:solidFill>
                    <a:schemeClr val="tx1"/>
                  </a:solidFill>
                </a:rPr>
                <a:t>Hvordan foregår første henvisning av bruker? Hvem har ansvaret for å avdekke mulige brukere? </a:t>
              </a:r>
            </a:p>
            <a:p>
              <a:pPr marL="171450" indent="-171450" algn="l">
                <a:buClrTx/>
                <a:buFont typeface="Arial" panose="020B0604020202020204" pitchFamily="34" charset="0"/>
                <a:buChar char="•"/>
              </a:pPr>
              <a:r>
                <a:rPr lang="nb-NO" sz="1100" dirty="0">
                  <a:solidFill>
                    <a:schemeClr val="tx1"/>
                  </a:solidFill>
                </a:rPr>
                <a:t>Hvilke gevinster skal dere realisere og hvordan skal dere måle disse? Hvor ofte skal dere måle? Hvem har ansvaret for gevinstrealiseringsplanen?  </a:t>
              </a:r>
            </a:p>
            <a:p>
              <a:pPr marL="171450" indent="-171450" algn="l">
                <a:buClrTx/>
                <a:buFont typeface="Arial" panose="020B0604020202020204" pitchFamily="34" charset="0"/>
                <a:buChar char="•"/>
              </a:pPr>
              <a:r>
                <a:rPr lang="nb-NO" sz="1100" dirty="0">
                  <a:solidFill>
                    <a:schemeClr val="tx1"/>
                  </a:solidFill>
                </a:rPr>
                <a:t>Er det noen problemstillinger knyttet til personvern og etiske vurderinger som burde belyses?</a:t>
              </a:r>
            </a:p>
          </p:txBody>
        </p:sp>
        <p:sp>
          <p:nvSpPr>
            <p:cNvPr id="23" name="TextBox 22"/>
            <p:cNvSpPr txBox="1"/>
            <p:nvPr/>
          </p:nvSpPr>
          <p:spPr>
            <a:xfrm>
              <a:off x="149052" y="2353481"/>
              <a:ext cx="4849897" cy="3193200"/>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Saksbehandler mottar søknad og informerer ansvarlig tjeneste om nytt kartleggingsbesøk.</a:t>
              </a:r>
              <a:endParaRPr lang="nb-NO" sz="1100" dirty="0">
                <a:solidFill>
                  <a:schemeClr val="tx1"/>
                </a:solidFill>
              </a:endParaRPr>
            </a:p>
            <a:p>
              <a:pPr algn="l">
                <a:spcBef>
                  <a:spcPts val="0"/>
                </a:spcBef>
              </a:pPr>
              <a:r>
                <a:rPr lang="nb-NO" sz="1100" dirty="0">
                  <a:solidFill>
                    <a:schemeClr val="tx1"/>
                  </a:solidFill>
                </a:rPr>
                <a:t>Saksbehandler sender melding via journalsystem til aktuell sone i hjemmetjenesten med adresse og informasjon om bruker.</a:t>
              </a:r>
              <a:endParaRPr lang="nb-NO" sz="1100" b="1" dirty="0">
                <a:solidFill>
                  <a:schemeClr val="tx1"/>
                </a:solidFill>
              </a:endParaRPr>
            </a:p>
            <a:p>
              <a:pPr algn="l">
                <a:spcBef>
                  <a:spcPts val="0"/>
                </a:spcBef>
                <a:buClrTx/>
              </a:pPr>
              <a:r>
                <a:rPr lang="nb-NO" sz="1100" b="1" dirty="0">
                  <a:solidFill>
                    <a:schemeClr val="tx1"/>
                  </a:solidFill>
                </a:rPr>
                <a:t>2. Gjennomføre kartlegging og fylle ut kartleggingsskjema</a:t>
              </a:r>
              <a:endParaRPr lang="nb-NO" sz="1100" dirty="0">
                <a:solidFill>
                  <a:schemeClr val="tx1"/>
                </a:solidFill>
              </a:endParaRPr>
            </a:p>
            <a:p>
              <a:pPr algn="l">
                <a:spcBef>
                  <a:spcPts val="0"/>
                </a:spcBef>
                <a:buClrTx/>
              </a:pPr>
              <a:r>
                <a:rPr lang="nb-NO" sz="1100" dirty="0">
                  <a:solidFill>
                    <a:schemeClr val="tx1"/>
                  </a:solidFill>
                </a:rPr>
                <a:t>Ansvarlige tjeneste gjennomfører kartleggingsbesøk i henhold til rutinebeskrivelse</a:t>
              </a:r>
              <a:r>
                <a:rPr lang="nb-NO" sz="1100" dirty="0">
                  <a:solidFill>
                    <a:srgbClr val="FF0000"/>
                  </a:solidFill>
                </a:rPr>
                <a:t> </a:t>
              </a:r>
              <a:r>
                <a:rPr lang="nb-NO" sz="1100" dirty="0">
                  <a:solidFill>
                    <a:schemeClr val="tx1"/>
                  </a:solidFill>
                </a:rPr>
                <a:t>og fyller ut kartleggingsskjema.</a:t>
              </a:r>
            </a:p>
            <a:p>
              <a:pPr algn="l">
                <a:spcBef>
                  <a:spcPts val="0"/>
                </a:spcBef>
                <a:buClrTx/>
              </a:pPr>
              <a:r>
                <a:rPr lang="nb-NO" sz="1100" b="1" dirty="0">
                  <a:solidFill>
                    <a:schemeClr val="tx1"/>
                  </a:solidFill>
                </a:rPr>
                <a:t>3. Vurdere samtykkekompetanse, om bruker kan ha nytte av lokaliseringsteknologi og tildele tjeneste</a:t>
              </a:r>
              <a:endParaRPr lang="nb-NO" sz="1100" dirty="0">
                <a:solidFill>
                  <a:schemeClr val="tx1"/>
                </a:solidFill>
              </a:endParaRPr>
            </a:p>
            <a:p>
              <a:pPr algn="l">
                <a:spcBef>
                  <a:spcPts val="0"/>
                </a:spcBef>
                <a:buClrTx/>
              </a:pPr>
              <a:r>
                <a:rPr lang="nb-NO" sz="1100" dirty="0">
                  <a:solidFill>
                    <a:schemeClr val="tx1"/>
                  </a:solidFill>
                </a:rPr>
                <a:t>Saksbehandler gjør vurdering av brukers samtykkekompetanse, rettslig grunnlag for tildeling og om brukers nytte av lokaliseringsteknologi. Tjenesten varsles via EPJ om tildelt tjeneste til bruker. </a:t>
              </a:r>
            </a:p>
            <a:p>
              <a:pPr algn="l">
                <a:spcBef>
                  <a:spcPts val="0"/>
                </a:spcBef>
              </a:pPr>
              <a:r>
                <a:rPr lang="nb-NO" sz="1100" b="1" dirty="0">
                  <a:solidFill>
                    <a:schemeClr val="tx1"/>
                  </a:solidFill>
                </a:rPr>
                <a:t>4. Gjøre detaljkartlegging for å gi anbefalinger til personlige tilpasninger</a:t>
              </a:r>
              <a:br>
                <a:rPr lang="nb-NO" sz="1100" b="1" dirty="0">
                  <a:solidFill>
                    <a:schemeClr val="tx1"/>
                  </a:solidFill>
                </a:rPr>
              </a:br>
              <a:r>
                <a:rPr lang="nb-NO" sz="1100" dirty="0">
                  <a:solidFill>
                    <a:schemeClr val="tx1"/>
                  </a:solidFill>
                </a:rPr>
                <a:t>Ansvarlig tjeneste utfører detaljkartlegging for å finne riktige innstillinger for bruker.</a:t>
              </a:r>
            </a:p>
            <a:p>
              <a:pPr algn="l">
                <a:spcBef>
                  <a:spcPts val="0"/>
                </a:spcBef>
                <a:buClrTx/>
              </a:pPr>
              <a:r>
                <a:rPr lang="nb-NO" sz="1100" b="1" dirty="0">
                  <a:solidFill>
                    <a:schemeClr val="tx1"/>
                  </a:solidFill>
                </a:rPr>
                <a:t>5. Registrere data og måle nullpunkt for gevinstrealisering</a:t>
              </a:r>
              <a:endParaRPr lang="nb-NO" sz="1100" dirty="0">
                <a:solidFill>
                  <a:schemeClr val="tx1"/>
                </a:solidFill>
              </a:endParaRPr>
            </a:p>
            <a:p>
              <a:pPr algn="l">
                <a:spcBef>
                  <a:spcPts val="0"/>
                </a:spcBef>
                <a:buClrTx/>
              </a:pPr>
              <a:r>
                <a:rPr lang="nb-NO" sz="1100" dirty="0">
                  <a:solidFill>
                    <a:schemeClr val="tx1"/>
                  </a:solidFill>
                </a:rPr>
                <a:t>Gevinstansvarlig måler nullpunkt og registrerer resultatene i gevinstplan.</a:t>
              </a:r>
            </a:p>
            <a:p>
              <a:pPr algn="l">
                <a:spcBef>
                  <a:spcPts val="0"/>
                </a:spcBef>
              </a:pPr>
              <a:r>
                <a:rPr lang="nb-NO" sz="1100" dirty="0">
                  <a:solidFill>
                    <a:schemeClr val="tx1"/>
                  </a:solidFill>
                </a:rPr>
                <a:t> </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u="sng" dirty="0">
                  <a:solidFill>
                    <a:schemeClr val="tx1"/>
                  </a:solidFill>
                  <a:latin typeface="Arial"/>
                  <a:cs typeface="Arial"/>
                </a:rPr>
                <a:t>Hjelpeskjema for kartlegging av behov for sensorteknologi fra Øvre Eiker</a:t>
              </a:r>
            </a:p>
            <a:p>
              <a:pPr marL="285750" indent="-285750" algn="l">
                <a:buFont typeface="Arial" panose="020B0604020202020204" pitchFamily="34" charset="0"/>
                <a:buChar char="•"/>
              </a:pPr>
              <a:r>
                <a:rPr lang="nb-NO" sz="1100" u="sng" dirty="0">
                  <a:solidFill>
                    <a:schemeClr val="tx1"/>
                  </a:solidFill>
                  <a:latin typeface="Arial"/>
                  <a:cs typeface="Arial"/>
                </a:rPr>
                <a:t>Kartleggingsskjema fra Beiarn kommune</a:t>
              </a:r>
            </a:p>
            <a:p>
              <a:pPr marL="285750" indent="-285750" algn="l">
                <a:buFont typeface="Arial" panose="020B0604020202020204" pitchFamily="34" charset="0"/>
                <a:buChar char="•"/>
              </a:pPr>
              <a:r>
                <a:rPr lang="nb-NO" sz="1100" u="sng" dirty="0">
                  <a:solidFill>
                    <a:schemeClr val="tx1"/>
                  </a:solidFill>
                  <a:latin typeface="Arial"/>
                  <a:cs typeface="Arial"/>
                </a:rPr>
                <a:t>Skjema kartlegging av bruker og gevinster fra Trondheim kommune</a:t>
              </a:r>
            </a:p>
            <a:p>
              <a:pPr marL="285750" indent="-285750" algn="l">
                <a:buFont typeface="Arial" panose="020B0604020202020204" pitchFamily="34" charset="0"/>
                <a:buChar char="•"/>
              </a:pPr>
              <a:endParaRPr lang="nb-NO" sz="1100" dirty="0">
                <a:solidFill>
                  <a:schemeClr val="tx1"/>
                </a:solidFill>
              </a:endParaRPr>
            </a:p>
          </p:txBody>
        </p:sp>
        <p:sp>
          <p:nvSpPr>
            <p:cNvPr id="52" name="TextBox 5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53" name="TextBox 52"/>
            <p:cNvSpPr txBox="1"/>
            <p:nvPr/>
          </p:nvSpPr>
          <p:spPr>
            <a:xfrm>
              <a:off x="5144131" y="5856051"/>
              <a:ext cx="4505349"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spcBef>
                  <a:spcPts val="600"/>
                </a:spcBef>
                <a:buFont typeface="Arial" panose="020B0604020202020204" pitchFamily="34" charset="0"/>
                <a:buChar char="•"/>
              </a:pPr>
              <a:r>
                <a:rPr lang="nb-NO" sz="1100" u="sng" dirty="0">
                  <a:solidFill>
                    <a:schemeClr val="tx1"/>
                  </a:solidFill>
                  <a:latin typeface="Arial"/>
                  <a:cs typeface="Arial"/>
                </a:rPr>
                <a:t>Retningslinjer for tildeling av sensorteknologi fra Øvre Eiker</a:t>
              </a:r>
            </a:p>
            <a:p>
              <a:pPr marL="285750" indent="-285750" algn="l">
                <a:spcBef>
                  <a:spcPts val="600"/>
                </a:spcBef>
                <a:buFont typeface="Arial" panose="020B0604020202020204" pitchFamily="34" charset="0"/>
                <a:buChar char="•"/>
              </a:pPr>
              <a:r>
                <a:rPr lang="nb-NO" sz="1100" dirty="0">
                  <a:solidFill>
                    <a:schemeClr val="tx1"/>
                  </a:solidFill>
                  <a:latin typeface="+mn-lt"/>
                </a:rPr>
                <a:t>Gevinstrealiseringsplan (</a:t>
              </a:r>
              <a:r>
                <a:rPr lang="nb-NO" sz="1100" u="sng" dirty="0">
                  <a:hlinkClick r:id="rId7"/>
                </a:rPr>
                <a:t>www.ks.no/veikart</a:t>
              </a:r>
              <a:r>
                <a:rPr lang="nb-NO" sz="1100" dirty="0"/>
                <a:t>)</a:t>
              </a:r>
              <a:endParaRPr lang="nb-NO" sz="1100" dirty="0">
                <a:solidFill>
                  <a:schemeClr val="tx1"/>
                </a:solidFill>
                <a:latin typeface="+mn-lt"/>
              </a:endParaRPr>
            </a:p>
          </p:txBody>
        </p:sp>
        <p:sp>
          <p:nvSpPr>
            <p:cNvPr id="38" name="Arrow: Right 37">
              <a:extLst>
                <a:ext uri="{FF2B5EF4-FFF2-40B4-BE49-F238E27FC236}">
                  <a16:creationId xmlns:a16="http://schemas.microsoft.com/office/drawing/2014/main" id="{B6D2F749-2FBC-4299-B938-DB898279EBBA}"/>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5" name="Picture 54">
              <a:extLst>
                <a:ext uri="{FF2B5EF4-FFF2-40B4-BE49-F238E27FC236}">
                  <a16:creationId xmlns:a16="http://schemas.microsoft.com/office/drawing/2014/main" id="{638938F5-5938-4684-904E-10946FA5F6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6" name="Picture 55" descr="A close up of a logo&#10;&#10;Description automatically generated">
              <a:extLst>
                <a:ext uri="{FF2B5EF4-FFF2-40B4-BE49-F238E27FC236}">
                  <a16:creationId xmlns:a16="http://schemas.microsoft.com/office/drawing/2014/main" id="{BDFD0701-2F17-4D3A-A63F-733ABA7A86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7" name="Picture 56" descr="A close up of a logo&#10;&#10;Description automatically generated">
              <a:extLst>
                <a:ext uri="{FF2B5EF4-FFF2-40B4-BE49-F238E27FC236}">
                  <a16:creationId xmlns:a16="http://schemas.microsoft.com/office/drawing/2014/main" id="{0929BF58-2E1E-4ED6-869E-C0A1943396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8" name="Picture 14" descr="Online education premium icon">
              <a:extLst>
                <a:ext uri="{FF2B5EF4-FFF2-40B4-BE49-F238E27FC236}">
                  <a16:creationId xmlns:a16="http://schemas.microsoft.com/office/drawing/2014/main" id="{B3BBA7B0-B24D-46D5-A037-44D532D2A06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3" descr="Recycle premium icon">
              <a:extLst>
                <a:ext uri="{FF2B5EF4-FFF2-40B4-BE49-F238E27FC236}">
                  <a16:creationId xmlns:a16="http://schemas.microsoft.com/office/drawing/2014/main" id="{898FFA48-6E07-46C9-8CEB-E9FE8A11049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4BB3AFC1-ED80-4B95-8F68-78BC6489B28E}"/>
                </a:ext>
              </a:extLst>
            </p:cNvPr>
            <p:cNvPicPr>
              <a:picLocks noChangeAspect="1"/>
            </p:cNvPicPr>
            <p:nvPr/>
          </p:nvPicPr>
          <p:blipFill>
            <a:blip r:embed="rId13">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61" name="Rectangle 60">
              <a:extLst>
                <a:ext uri="{FF2B5EF4-FFF2-40B4-BE49-F238E27FC236}">
                  <a16:creationId xmlns:a16="http://schemas.microsoft.com/office/drawing/2014/main" id="{167E1BF0-CF98-4588-8608-D37B4EA4AB5C}"/>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2" name="Rectangle 61">
              <a:extLst>
                <a:ext uri="{FF2B5EF4-FFF2-40B4-BE49-F238E27FC236}">
                  <a16:creationId xmlns:a16="http://schemas.microsoft.com/office/drawing/2014/main" id="{845EE265-6EF8-4646-A44C-40BDA167371D}"/>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3" name="Rectangle 62">
              <a:extLst>
                <a:ext uri="{FF2B5EF4-FFF2-40B4-BE49-F238E27FC236}">
                  <a16:creationId xmlns:a16="http://schemas.microsoft.com/office/drawing/2014/main" id="{5D959BFB-CD18-4BE7-81E6-C8317E648B6A}"/>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4" name="Rectangle 63">
              <a:extLst>
                <a:ext uri="{FF2B5EF4-FFF2-40B4-BE49-F238E27FC236}">
                  <a16:creationId xmlns:a16="http://schemas.microsoft.com/office/drawing/2014/main" id="{CDC2E626-4CFC-43D7-B497-A39564E78F19}"/>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5" name="Rectangle 64">
              <a:extLst>
                <a:ext uri="{FF2B5EF4-FFF2-40B4-BE49-F238E27FC236}">
                  <a16:creationId xmlns:a16="http://schemas.microsoft.com/office/drawing/2014/main" id="{63956ADA-1DC5-4CC0-9DE8-1149033B743D}"/>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536421FE-DF54-4967-A014-15A545E32171}"/>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7" name="Rectangle 66">
              <a:extLst>
                <a:ext uri="{FF2B5EF4-FFF2-40B4-BE49-F238E27FC236}">
                  <a16:creationId xmlns:a16="http://schemas.microsoft.com/office/drawing/2014/main" id="{4284D6BF-6CA0-433A-9C42-62BFEF1865F7}"/>
                </a:ext>
              </a:extLst>
            </p:cNvPr>
            <p:cNvSpPr/>
            <p:nvPr/>
          </p:nvSpPr>
          <p:spPr>
            <a:xfrm>
              <a:off x="1645204" y="872458"/>
              <a:ext cx="812745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03BC53F7-6AA4-4687-9CFC-4D70A27A07BF}"/>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HJEMMEBOENDE: KARTLEGGING OG TILDELING</a:t>
            </a:r>
          </a:p>
        </p:txBody>
      </p:sp>
    </p:spTree>
    <p:extLst>
      <p:ext uri="{BB962C8B-B14F-4D97-AF65-F5344CB8AC3E}">
        <p14:creationId xmlns:p14="http://schemas.microsoft.com/office/powerpoint/2010/main" val="209952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FCFBBE1E-F747-48F7-B2F0-B915BDAE7E84}"/>
              </a:ext>
            </a:extLst>
          </p:cNvPr>
          <p:cNvGrpSpPr/>
          <p:nvPr/>
        </p:nvGrpSpPr>
        <p:grpSpPr>
          <a:xfrm>
            <a:off x="141197" y="866013"/>
            <a:ext cx="9623607" cy="5836711"/>
            <a:chOff x="133340" y="866013"/>
            <a:chExt cx="9623607"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Registrere tiltak i fagsystem</a:t>
              </a:r>
              <a:br>
                <a:rPr lang="nb-NO" sz="1100" dirty="0">
                  <a:solidFill>
                    <a:schemeClr val="tx1"/>
                  </a:solidFill>
                </a:rPr>
              </a:br>
              <a:r>
                <a:rPr lang="nb-NO" sz="1100" dirty="0">
                  <a:solidFill>
                    <a:schemeClr val="tx1"/>
                  </a:solidFill>
                </a:rPr>
                <a:t>Ansvarlig tjeneste registrerer tiltak i fagsystem og sender beskjed til bruker, og avtaler dato for installasjon. Det avtales dato for installasjon. som inneholder informasjon om bruker, dato for installasjon, adresse og type teknologi.</a:t>
              </a:r>
              <a:br>
                <a:rPr lang="nb-NO" sz="1100" dirty="0">
                  <a:solidFill>
                    <a:schemeClr val="tx1"/>
                  </a:solidFill>
                </a:rPr>
              </a:br>
              <a:endParaRPr lang="nb-NO" sz="1100" dirty="0">
                <a:solidFill>
                  <a:schemeClr val="tx1"/>
                </a:solidFill>
              </a:endParaRPr>
            </a:p>
            <a:p>
              <a:pPr algn="l">
                <a:spcBef>
                  <a:spcPts val="0"/>
                </a:spcBef>
              </a:pPr>
              <a:r>
                <a:rPr lang="nb-NO" sz="1100" b="1" dirty="0">
                  <a:solidFill>
                    <a:schemeClr val="tx1"/>
                  </a:solidFill>
                </a:rPr>
                <a:t>2. Tilpasse innstillinger for digitalt tilsyn til bruker og dokumentere rutiner i fagsystem</a:t>
              </a:r>
            </a:p>
            <a:p>
              <a:pPr algn="l">
                <a:spcBef>
                  <a:spcPts val="0"/>
                </a:spcBef>
              </a:pPr>
              <a:r>
                <a:rPr lang="nb-NO" sz="1100" dirty="0">
                  <a:solidFill>
                    <a:schemeClr val="tx1"/>
                  </a:solidFill>
                </a:rPr>
                <a:t>Teknisk personell/ressursperson/hjemmetjenesten tilpasser innstillingene til sensor/kamera, og dokumenterer rutiner blant annet hvem som mottar alarm i fagsystem.</a:t>
              </a:r>
              <a:br>
                <a:rPr lang="nb-NO" sz="1100" dirty="0">
                  <a:solidFill>
                    <a:schemeClr val="tx1"/>
                  </a:solidFill>
                </a:rPr>
              </a:br>
              <a:endParaRPr lang="nb-NO" sz="1100" b="1" dirty="0">
                <a:solidFill>
                  <a:schemeClr val="tx1"/>
                </a:solidFill>
              </a:endParaRPr>
            </a:p>
            <a:p>
              <a:pPr algn="l">
                <a:spcBef>
                  <a:spcPts val="0"/>
                </a:spcBef>
              </a:pPr>
              <a:r>
                <a:rPr lang="nb-NO" sz="1100" b="1" dirty="0">
                  <a:solidFill>
                    <a:schemeClr val="tx1"/>
                  </a:solidFill>
                </a:rPr>
                <a:t>3. Installere sensorer hos bruker</a:t>
              </a:r>
              <a:br>
                <a:rPr lang="nb-NO" sz="1100" b="1" dirty="0">
                  <a:solidFill>
                    <a:schemeClr val="tx1"/>
                  </a:solidFill>
                </a:rPr>
              </a:br>
              <a:r>
                <a:rPr lang="nb-NO" sz="1100" dirty="0">
                  <a:solidFill>
                    <a:schemeClr val="tx1"/>
                  </a:solidFill>
                </a:rPr>
                <a:t>Teknisk personell/ressursperson drar ut til bruker og installerer teknologien. </a:t>
              </a:r>
              <a:endParaRPr lang="nb-NO" sz="1100" b="1" dirty="0">
                <a:solidFill>
                  <a:schemeClr val="tx1"/>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ClrTx/>
                <a:buFont typeface="Arial" panose="020B0604020202020204" pitchFamily="34" charset="0"/>
                <a:buChar char="•"/>
              </a:pPr>
              <a:r>
                <a:rPr lang="nb-NO" sz="1100" dirty="0">
                  <a:solidFill>
                    <a:schemeClr val="tx1"/>
                  </a:solidFill>
                </a:rPr>
                <a:t>Er denne prosessen realistisk i deres kommune?</a:t>
              </a:r>
            </a:p>
            <a:p>
              <a:pPr marL="285750" lvl="0" indent="-285750" algn="l">
                <a:buClrTx/>
                <a:buFont typeface="Arial" panose="020B0604020202020204" pitchFamily="34" charset="0"/>
                <a:buChar char="•"/>
                <a:defRPr/>
              </a:pPr>
              <a:r>
                <a:rPr lang="nb-NO" sz="1100" dirty="0">
                  <a:solidFill>
                    <a:srgbClr val="000000"/>
                  </a:solidFill>
                </a:rPr>
                <a:t>Har dere forberedt brukeren på installering og montering?</a:t>
              </a:r>
            </a:p>
            <a:p>
              <a:pPr marL="285750" indent="-285750" algn="l">
                <a:buClrTx/>
                <a:buFont typeface="Arial" panose="020B0604020202020204" pitchFamily="34" charset="0"/>
                <a:buChar char="•"/>
                <a:defRPr/>
              </a:pPr>
              <a:r>
                <a:rPr lang="nb-NO" sz="1100" dirty="0">
                  <a:solidFill>
                    <a:srgbClr val="000000"/>
                  </a:solidFill>
                </a:rPr>
                <a:t>Er det avklart hvem som skal konfigurere enheten og kvalitetssikre at innstillinger og funksjonene dekker brukerens behov?</a:t>
              </a:r>
              <a:endParaRPr lang="nb-NO" sz="1100" dirty="0">
                <a:solidFill>
                  <a:schemeClr val="tx1"/>
                </a:solidFill>
              </a:endParaRPr>
            </a:p>
            <a:p>
              <a:pPr marL="285750" indent="-285750" algn="l">
                <a:buClrTx/>
                <a:buFont typeface="Arial" panose="020B0604020202020204" pitchFamily="34" charset="0"/>
                <a:buChar char="•"/>
              </a:pPr>
              <a:r>
                <a:rPr lang="nb-NO" sz="1100" dirty="0">
                  <a:solidFill>
                    <a:schemeClr val="tx1"/>
                  </a:solidFill>
                </a:rPr>
                <a:t>Hvem tilpasser teknologien og installerer hos bruker?</a:t>
              </a:r>
            </a:p>
            <a:p>
              <a:pPr marL="285750" indent="-285750" algn="l">
                <a:buClrTx/>
                <a:buFont typeface="Arial" panose="020B0604020202020204" pitchFamily="34" charset="0"/>
                <a:buChar char="•"/>
              </a:pPr>
              <a:r>
                <a:rPr lang="nb-NO" sz="1100" dirty="0">
                  <a:solidFill>
                    <a:schemeClr val="tx1"/>
                  </a:solidFill>
                </a:rPr>
                <a:t>Hvilket kommunikasjonsmiddel mellom saksbehandler, installatør, og den som gjennomfører kartleggingsbesøket har dere i dag? Må dette endres?</a:t>
              </a:r>
            </a:p>
            <a:p>
              <a:pPr marL="285750" indent="-285750" algn="l">
                <a:buClrTx/>
                <a:buFont typeface="Arial" panose="020B0604020202020204" pitchFamily="34" charset="0"/>
                <a:buChar char="•"/>
              </a:pPr>
              <a:endParaRPr lang="nb-NO" sz="1100" dirty="0">
                <a:solidFill>
                  <a:schemeClr val="tx1"/>
                </a:solidFill>
              </a:endParaRPr>
            </a:p>
            <a:p>
              <a:pPr marL="285750" indent="-285750" algn="l">
                <a:buClrTx/>
                <a:buFont typeface="Arial" panose="020B0604020202020204" pitchFamily="34" charset="0"/>
                <a:buChar char="•"/>
              </a:pPr>
              <a:endParaRPr lang="nb-NO" sz="1100" dirty="0">
                <a:solidFill>
                  <a:schemeClr val="tx1"/>
                </a:solidFill>
              </a:endParaRPr>
            </a:p>
            <a:p>
              <a:pPr marL="285750" indent="-285750" algn="l">
                <a:buClr>
                  <a:schemeClr val="bg1"/>
                </a:buClr>
                <a:buFontTx/>
                <a:buChar char="-"/>
              </a:pPr>
              <a:endParaRPr lang="nb-NO" sz="1100" dirty="0">
                <a:solidFill>
                  <a:schemeClr val="tx1"/>
                </a:solidFill>
              </a:endParaRP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3" name="TextBox 32"/>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u="sng" dirty="0">
                  <a:solidFill>
                    <a:schemeClr val="tx1"/>
                  </a:solidFill>
                </a:rPr>
                <a:t>Avtale og infoskriv til bruker vedr. digitalt tilsyn fra Flekkefjord kommune</a:t>
              </a:r>
            </a:p>
            <a:p>
              <a:pPr marL="285750" indent="-285750" algn="l">
                <a:buFont typeface="Arial" panose="020B0604020202020204" pitchFamily="34" charset="0"/>
                <a:buChar char="•"/>
              </a:pPr>
              <a:r>
                <a:rPr lang="nb-NO" sz="1100" dirty="0">
                  <a:solidFill>
                    <a:schemeClr val="tx1"/>
                  </a:solidFill>
                  <a:latin typeface="Arial"/>
                  <a:cs typeface="Arial"/>
                </a:rPr>
                <a:t>Rutinebeskrivelse for konfigurering av digitalt tilsyn</a:t>
              </a:r>
            </a:p>
            <a:p>
              <a:pPr marL="285750" indent="-285750" algn="l">
                <a:buFont typeface="Arial" panose="020B0604020202020204" pitchFamily="34" charset="0"/>
                <a:buChar char="•"/>
              </a:pPr>
              <a:r>
                <a:rPr lang="nb-NO" sz="1100" dirty="0">
                  <a:solidFill>
                    <a:schemeClr val="tx1"/>
                  </a:solidFill>
                  <a:latin typeface="Arial"/>
                  <a:cs typeface="Arial"/>
                </a:rPr>
                <a:t>Brukerveiledning for digitalt tilsyn fra leverandør</a:t>
              </a:r>
            </a:p>
            <a:p>
              <a:pPr algn="l"/>
              <a:r>
                <a:rPr lang="nb-NO" sz="1100" dirty="0">
                  <a:solidFill>
                    <a:schemeClr val="tx1"/>
                  </a:solidFill>
                </a:rPr>
                <a:t> </a:t>
              </a:r>
            </a:p>
          </p:txBody>
        </p:sp>
        <p:sp>
          <p:nvSpPr>
            <p:cNvPr id="34" name="TextBox 33"/>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5" name="TextBox 34"/>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600"/>
                </a:spcBef>
                <a:buFont typeface="Arial" panose="020B0604020202020204" pitchFamily="34" charset="0"/>
                <a:buChar char="•"/>
              </a:pPr>
              <a:r>
                <a:rPr lang="nb-NO" sz="1100" dirty="0">
                  <a:solidFill>
                    <a:schemeClr val="tx1"/>
                  </a:solidFill>
                  <a:latin typeface="Arial"/>
                  <a:cs typeface="Arial"/>
                </a:rPr>
                <a:t>Sjekkliste for installering av digitalt tilsyn</a:t>
              </a:r>
            </a:p>
            <a:p>
              <a:pPr marL="171450" indent="-171450" algn="l">
                <a:spcBef>
                  <a:spcPts val="600"/>
                </a:spcBef>
                <a:buFont typeface="Arial" panose="020B0604020202020204" pitchFamily="34" charset="0"/>
                <a:buChar char="•"/>
              </a:pPr>
              <a:r>
                <a:rPr lang="nb-NO" sz="1100" dirty="0">
                  <a:solidFill>
                    <a:schemeClr val="tx1"/>
                  </a:solidFill>
                  <a:latin typeface="Arial"/>
                  <a:cs typeface="Arial"/>
                </a:rPr>
                <a:t>Programmeringsmanual for digitalt tilsyn fra leverandør</a:t>
              </a:r>
            </a:p>
            <a:p>
              <a:pPr marL="171450" indent="-171450" algn="l">
                <a:spcBef>
                  <a:spcPts val="600"/>
                </a:spcBef>
                <a:buFont typeface="Arial" panose="020B0604020202020204" pitchFamily="34" charset="0"/>
                <a:buChar char="•"/>
              </a:pPr>
              <a:r>
                <a:rPr lang="nb-NO" sz="1100" dirty="0">
                  <a:solidFill>
                    <a:schemeClr val="tx1"/>
                  </a:solidFill>
                  <a:latin typeface="Arial"/>
                  <a:cs typeface="Arial"/>
                </a:rPr>
                <a:t>Installasjonsveiledning for digitalt tilsyn fra leverandør</a:t>
              </a:r>
            </a:p>
            <a:p>
              <a:pPr marL="171450" indent="-171450" algn="l">
                <a:spcBef>
                  <a:spcPts val="600"/>
                </a:spcBef>
                <a:buFont typeface="Arial" panose="020B0604020202020204" pitchFamily="34" charset="0"/>
                <a:buChar char="•"/>
              </a:pPr>
              <a:endParaRPr lang="nb-NO" sz="1100" dirty="0">
                <a:solidFill>
                  <a:schemeClr val="tx1"/>
                </a:solidFill>
                <a:latin typeface="+mn-lt"/>
              </a:endParaRPr>
            </a:p>
          </p:txBody>
        </p:sp>
        <p:sp>
          <p:nvSpPr>
            <p:cNvPr id="36" name="Arrow: Right 35">
              <a:extLst>
                <a:ext uri="{FF2B5EF4-FFF2-40B4-BE49-F238E27FC236}">
                  <a16:creationId xmlns:a16="http://schemas.microsoft.com/office/drawing/2014/main" id="{29B689B3-7ADE-4D76-899A-5E78FB4435FC}"/>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7" name="Picture 36">
              <a:extLst>
                <a:ext uri="{FF2B5EF4-FFF2-40B4-BE49-F238E27FC236}">
                  <a16:creationId xmlns:a16="http://schemas.microsoft.com/office/drawing/2014/main" id="{0CADC311-A12F-49EE-8B89-4BAF18D743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8" name="Picture 37" descr="A close up of a logo&#10;&#10;Description automatically generated">
              <a:extLst>
                <a:ext uri="{FF2B5EF4-FFF2-40B4-BE49-F238E27FC236}">
                  <a16:creationId xmlns:a16="http://schemas.microsoft.com/office/drawing/2014/main" id="{8C8F4AB0-86AB-4FA6-9A9F-C60789317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9" name="Picture 38" descr="A close up of a logo&#10;&#10;Description automatically generated">
              <a:extLst>
                <a:ext uri="{FF2B5EF4-FFF2-40B4-BE49-F238E27FC236}">
                  <a16:creationId xmlns:a16="http://schemas.microsoft.com/office/drawing/2014/main" id="{3DBE1F3E-F9D3-4DD8-852C-1F7B7FC1CC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40" name="Picture 14" descr="Online education premium icon">
              <a:extLst>
                <a:ext uri="{FF2B5EF4-FFF2-40B4-BE49-F238E27FC236}">
                  <a16:creationId xmlns:a16="http://schemas.microsoft.com/office/drawing/2014/main" id="{0440F26C-67C2-4202-BD02-5424ECEF0D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descr="Recycle premium icon">
              <a:extLst>
                <a:ext uri="{FF2B5EF4-FFF2-40B4-BE49-F238E27FC236}">
                  <a16:creationId xmlns:a16="http://schemas.microsoft.com/office/drawing/2014/main" id="{4B8C9948-49F4-443A-8CB0-8B12253A06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D743E884-C672-4604-ACC3-83940034D554}"/>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3" name="Rectangle 42">
              <a:extLst>
                <a:ext uri="{FF2B5EF4-FFF2-40B4-BE49-F238E27FC236}">
                  <a16:creationId xmlns:a16="http://schemas.microsoft.com/office/drawing/2014/main" id="{C4B30FA8-A308-4A2B-AA30-44D8A2AD21AD}"/>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4" name="Rectangle 43">
              <a:extLst>
                <a:ext uri="{FF2B5EF4-FFF2-40B4-BE49-F238E27FC236}">
                  <a16:creationId xmlns:a16="http://schemas.microsoft.com/office/drawing/2014/main" id="{17E4F195-13C4-43D7-AB02-606131E9262D}"/>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5" name="Rectangle 44">
              <a:extLst>
                <a:ext uri="{FF2B5EF4-FFF2-40B4-BE49-F238E27FC236}">
                  <a16:creationId xmlns:a16="http://schemas.microsoft.com/office/drawing/2014/main" id="{4F8762EA-B1A4-4715-8730-173E301FCE6A}"/>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6" name="Rectangle 45">
              <a:extLst>
                <a:ext uri="{FF2B5EF4-FFF2-40B4-BE49-F238E27FC236}">
                  <a16:creationId xmlns:a16="http://schemas.microsoft.com/office/drawing/2014/main" id="{84F614B0-3CED-406A-ABA8-2D15438E0D62}"/>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7" name="Rectangle 46">
              <a:extLst>
                <a:ext uri="{FF2B5EF4-FFF2-40B4-BE49-F238E27FC236}">
                  <a16:creationId xmlns:a16="http://schemas.microsoft.com/office/drawing/2014/main" id="{A7790A1F-8028-47F9-8EB3-5D5EDCDC878D}"/>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8" name="Rectangle 47">
              <a:extLst>
                <a:ext uri="{FF2B5EF4-FFF2-40B4-BE49-F238E27FC236}">
                  <a16:creationId xmlns:a16="http://schemas.microsoft.com/office/drawing/2014/main" id="{44F6B70E-EB2C-49A8-A65F-350C8163989A}"/>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51" name="Rectangle 50">
              <a:extLst>
                <a:ext uri="{FF2B5EF4-FFF2-40B4-BE49-F238E27FC236}">
                  <a16:creationId xmlns:a16="http://schemas.microsoft.com/office/drawing/2014/main" id="{46BA54A5-F7AD-466D-9C69-652386EF651A}"/>
                </a:ext>
              </a:extLst>
            </p:cNvPr>
            <p:cNvSpPr/>
            <p:nvPr/>
          </p:nvSpPr>
          <p:spPr>
            <a:xfrm>
              <a:off x="149053" y="872458"/>
              <a:ext cx="156663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64ABC11-D464-4900-9B44-67260307CE51}"/>
                </a:ext>
              </a:extLst>
            </p:cNvPr>
            <p:cNvSpPr/>
            <p:nvPr/>
          </p:nvSpPr>
          <p:spPr>
            <a:xfrm>
              <a:off x="3239993" y="872458"/>
              <a:ext cx="651695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2691E178-2D63-445B-85D3-3763AC0F6207}"/>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HJEMMEBOENDE: TILPASNING OG INSTALLASJON</a:t>
            </a:r>
          </a:p>
        </p:txBody>
      </p:sp>
    </p:spTree>
    <p:extLst>
      <p:ext uri="{BB962C8B-B14F-4D97-AF65-F5344CB8AC3E}">
        <p14:creationId xmlns:p14="http://schemas.microsoft.com/office/powerpoint/2010/main" val="2530273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E15E6F9-3167-4967-BD0A-C06BC605A095}"/>
              </a:ext>
            </a:extLst>
          </p:cNvPr>
          <p:cNvGrpSpPr/>
          <p:nvPr/>
        </p:nvGrpSpPr>
        <p:grpSpPr>
          <a:xfrm>
            <a:off x="149567" y="866013"/>
            <a:ext cx="9606867" cy="5836711"/>
            <a:chOff x="133340" y="866013"/>
            <a:chExt cx="9606867" cy="5836711"/>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opplæring med bruker og pårørende. </a:t>
              </a:r>
              <a:br>
                <a:rPr lang="nb-NO" sz="1100" b="1" dirty="0">
                  <a:solidFill>
                    <a:schemeClr val="tx1"/>
                  </a:solidFill>
                </a:rPr>
              </a:br>
              <a:r>
                <a:rPr lang="nb-NO" sz="1100" dirty="0">
                  <a:solidFill>
                    <a:schemeClr val="tx1"/>
                  </a:solidFill>
                </a:rPr>
                <a:t>Ressursperson/hjemmetjenesten/teknisk personell informerer bruker og eventuelt pårørende om hva digitalt tilsyn er, slik at brukeren blir trygg på tjenesten. Teknisk personell/ressursperson/hjemmetjenesten tester utstyret sammen med bruker. Informasjonsskriv blir forklart og lagt igjen.</a:t>
              </a:r>
              <a:br>
                <a:rPr lang="nb-NO" sz="1100" b="1" dirty="0">
                  <a:solidFill>
                    <a:schemeClr val="tx1"/>
                  </a:solidFill>
                </a:rPr>
              </a:br>
              <a:endParaRPr lang="nb-NO" sz="1100" b="1" dirty="0">
                <a:solidFill>
                  <a:schemeClr val="tx1"/>
                </a:solidFill>
              </a:endParaRPr>
            </a:p>
            <a:p>
              <a:pPr algn="l">
                <a:spcBef>
                  <a:spcPts val="0"/>
                </a:spcBef>
              </a:pPr>
              <a:r>
                <a:rPr lang="nb-NO" sz="1100" b="1" dirty="0">
                  <a:solidFill>
                    <a:schemeClr val="tx1"/>
                  </a:solidFill>
                </a:rPr>
                <a:t>2. Testperiode på to uker hvor hjemmetjenesten følger opp tett</a:t>
              </a:r>
            </a:p>
            <a:p>
              <a:pPr algn="l">
                <a:spcBef>
                  <a:spcPts val="0"/>
                </a:spcBef>
              </a:pPr>
              <a:r>
                <a:rPr lang="nb-NO" sz="1100" dirty="0">
                  <a:solidFill>
                    <a:schemeClr val="tx1"/>
                  </a:solidFill>
                </a:rPr>
                <a:t>Bruker tester digitalt tilsyn over en periode på to uker der hjemmetjenesten fortsetter besøkene for å sikre at bruker kan nyttiggjøre seg av teknologien. Hjemmetjenesten </a:t>
              </a:r>
              <a:r>
                <a:rPr lang="nb-NO" sz="1100" dirty="0">
                  <a:solidFill>
                    <a:srgbClr val="000000"/>
                  </a:solidFill>
                </a:rPr>
                <a:t>dokumenterer i fagsystem om teknologien og de definerte innstillingene på enheten gir ønskede effekter, og</a:t>
              </a:r>
              <a:r>
                <a:rPr lang="nb-NO" sz="1100" dirty="0">
                  <a:solidFill>
                    <a:schemeClr val="tx1"/>
                  </a:solidFill>
                </a:rPr>
                <a:t> dersom bruker ikke mestrer trygghetsalarmen.</a:t>
              </a:r>
            </a:p>
            <a:p>
              <a:pPr algn="l">
                <a:spcBef>
                  <a:spcPts val="0"/>
                </a:spcBef>
              </a:pPr>
              <a:endParaRPr lang="nb-NO" sz="1100" dirty="0">
                <a:solidFill>
                  <a:schemeClr val="tx1"/>
                </a:solidFill>
              </a:endParaRPr>
            </a:p>
            <a:p>
              <a:pPr lvl="0" algn="l">
                <a:spcBef>
                  <a:spcPts val="0"/>
                </a:spcBef>
                <a:buClr>
                  <a:srgbClr val="293947"/>
                </a:buClr>
                <a:defRPr/>
              </a:pPr>
              <a:r>
                <a:rPr lang="nb-NO" sz="1100" b="1" dirty="0">
                  <a:solidFill>
                    <a:srgbClr val="000000"/>
                  </a:solidFill>
                </a:rPr>
                <a:t>3. Evaluere hvordan bruker håndterer </a:t>
              </a:r>
              <a:r>
                <a:rPr lang="nb-NO" sz="1100" b="1" dirty="0">
                  <a:solidFill>
                    <a:schemeClr val="tx1"/>
                  </a:solidFill>
                </a:rPr>
                <a:t>digitalt tilsyn</a:t>
              </a:r>
              <a:r>
                <a:rPr lang="nb-NO" sz="1100" b="1" dirty="0">
                  <a:solidFill>
                    <a:srgbClr val="000000"/>
                  </a:solidFill>
                </a:rPr>
                <a:t> og om innstillinger bør endres</a:t>
              </a:r>
              <a:br>
                <a:rPr lang="nb-NO" sz="1100" dirty="0">
                  <a:solidFill>
                    <a:srgbClr val="000000"/>
                  </a:solidFill>
                </a:rPr>
              </a:br>
              <a:r>
                <a:rPr lang="nb-NO" sz="1100" dirty="0">
                  <a:solidFill>
                    <a:srgbClr val="000000"/>
                  </a:solidFill>
                </a:rPr>
                <a:t>Evaluering skjer etter testperioden, og ved hjelp av dokumentasjonen fra testperioden. Tiltaksplan oppdateres etter evaluering og gevinstansvarlig oppdaterer gevinstplan. Eventuelle endringer dokumenteres i fagsystem.</a:t>
              </a:r>
            </a:p>
          </p:txBody>
        </p:sp>
        <p:sp>
          <p:nvSpPr>
            <p:cNvPr id="24" name="TextBox 23"/>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evaluering og rapportering i testperioden</a:t>
              </a:r>
            </a:p>
            <a:p>
              <a:pPr marL="285750" indent="-285750" algn="l">
                <a:buFont typeface="Arial" panose="020B0604020202020204" pitchFamily="34" charset="0"/>
                <a:buChar char="•"/>
              </a:pPr>
              <a:r>
                <a:rPr lang="nb-NO" sz="1100" dirty="0">
                  <a:solidFill>
                    <a:schemeClr val="tx1"/>
                  </a:solidFill>
                </a:rPr>
                <a:t>Opplæringsmanual for digitalt tilsyn </a:t>
              </a: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Hvem bør gjennomføre opplæring med bruker og pårørende? </a:t>
              </a:r>
            </a:p>
            <a:p>
              <a:pPr marL="171450" indent="-171450" algn="l">
                <a:buClrTx/>
                <a:buFont typeface="Arial" panose="020B0604020202020204" pitchFamily="34" charset="0"/>
                <a:buChar char="•"/>
              </a:pPr>
              <a:r>
                <a:rPr lang="nb-NO" sz="1100" dirty="0">
                  <a:solidFill>
                    <a:schemeClr val="tx1"/>
                  </a:solidFill>
                </a:rPr>
                <a:t>Skal opplæringen skje samtidig som installasjon? </a:t>
              </a:r>
            </a:p>
            <a:p>
              <a:pPr marL="171450" indent="-171450" algn="l">
                <a:buClrTx/>
                <a:buFont typeface="Arial" panose="020B0604020202020204" pitchFamily="34" charset="0"/>
                <a:buChar char="•"/>
              </a:pPr>
              <a:r>
                <a:rPr lang="nb-NO" sz="1100" dirty="0">
                  <a:solidFill>
                    <a:schemeClr val="tx1"/>
                  </a:solidFill>
                </a:rPr>
                <a:t>Hvordan skal testperioden evalueres?</a:t>
              </a:r>
            </a:p>
            <a:p>
              <a:pPr marL="171450" indent="-171450" algn="l">
                <a:buClrTx/>
                <a:buFont typeface="Arial" panose="020B0604020202020204" pitchFamily="34" charset="0"/>
                <a:buChar char="•"/>
              </a:pPr>
              <a:r>
                <a:rPr lang="nb-NO" sz="1100" dirty="0">
                  <a:solidFill>
                    <a:schemeClr val="tx1"/>
                  </a:solidFill>
                </a:rPr>
                <a:t>Hvem har ansvaret for å oppdatere gevinstrealiseringsplanen? </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6" name="Arrow: Right 35">
              <a:extLst>
                <a:ext uri="{FF2B5EF4-FFF2-40B4-BE49-F238E27FC236}">
                  <a16:creationId xmlns:a16="http://schemas.microsoft.com/office/drawing/2014/main" id="{28EEBE21-79DA-4CD7-A5DA-B63CA4118FE5}"/>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2" name="Picture 51">
              <a:extLst>
                <a:ext uri="{FF2B5EF4-FFF2-40B4-BE49-F238E27FC236}">
                  <a16:creationId xmlns:a16="http://schemas.microsoft.com/office/drawing/2014/main" id="{83FD026B-D378-4835-8746-EAD6461D38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3" name="Picture 52" descr="A close up of a logo&#10;&#10;Description automatically generated">
              <a:extLst>
                <a:ext uri="{FF2B5EF4-FFF2-40B4-BE49-F238E27FC236}">
                  <a16:creationId xmlns:a16="http://schemas.microsoft.com/office/drawing/2014/main" id="{38EAC63D-3EAE-468F-86A7-0D8C6F3483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D34D276B-0D60-4ED8-835E-895E3745D2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5" name="Picture 14" descr="Online education premium icon">
              <a:extLst>
                <a:ext uri="{FF2B5EF4-FFF2-40B4-BE49-F238E27FC236}">
                  <a16:creationId xmlns:a16="http://schemas.microsoft.com/office/drawing/2014/main" id="{E3946B0D-A792-441B-ADBC-50C33E89A0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3" descr="Recycle premium icon">
              <a:extLst>
                <a:ext uri="{FF2B5EF4-FFF2-40B4-BE49-F238E27FC236}">
                  <a16:creationId xmlns:a16="http://schemas.microsoft.com/office/drawing/2014/main" id="{5C1ADA54-180F-4A4A-958B-D58B38972F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E34C2EA-E54F-4000-AA7E-29DDD7FB7B9B}"/>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8" name="Rectangle 57">
              <a:extLst>
                <a:ext uri="{FF2B5EF4-FFF2-40B4-BE49-F238E27FC236}">
                  <a16:creationId xmlns:a16="http://schemas.microsoft.com/office/drawing/2014/main" id="{A64B1014-CE61-4FB4-B98F-AA5C9DA3B66F}"/>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59" name="Rectangle 58">
              <a:extLst>
                <a:ext uri="{FF2B5EF4-FFF2-40B4-BE49-F238E27FC236}">
                  <a16:creationId xmlns:a16="http://schemas.microsoft.com/office/drawing/2014/main" id="{6AB7D790-35F5-4F8E-8BA3-D4B77BD194E3}"/>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0" name="Rectangle 59">
              <a:extLst>
                <a:ext uri="{FF2B5EF4-FFF2-40B4-BE49-F238E27FC236}">
                  <a16:creationId xmlns:a16="http://schemas.microsoft.com/office/drawing/2014/main" id="{36E8A961-1467-41EF-AB01-7739C7C1BEA3}"/>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1" name="Rectangle 60">
              <a:extLst>
                <a:ext uri="{FF2B5EF4-FFF2-40B4-BE49-F238E27FC236}">
                  <a16:creationId xmlns:a16="http://schemas.microsoft.com/office/drawing/2014/main" id="{04B60009-BD21-4538-84DC-03D6467D99EB}"/>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2" name="Rectangle 61">
              <a:extLst>
                <a:ext uri="{FF2B5EF4-FFF2-40B4-BE49-F238E27FC236}">
                  <a16:creationId xmlns:a16="http://schemas.microsoft.com/office/drawing/2014/main" id="{E8F578F2-AFFC-4579-B336-8589E68BE75F}"/>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3" name="Rectangle 62">
              <a:extLst>
                <a:ext uri="{FF2B5EF4-FFF2-40B4-BE49-F238E27FC236}">
                  <a16:creationId xmlns:a16="http://schemas.microsoft.com/office/drawing/2014/main" id="{BCA1FEB4-C70D-4B18-9973-55BB82117D48}"/>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5" name="Rectangle 64">
              <a:extLst>
                <a:ext uri="{FF2B5EF4-FFF2-40B4-BE49-F238E27FC236}">
                  <a16:creationId xmlns:a16="http://schemas.microsoft.com/office/drawing/2014/main" id="{E195B245-BC59-42C7-A205-C0E6D28507DD}"/>
                </a:ext>
              </a:extLst>
            </p:cNvPr>
            <p:cNvSpPr/>
            <p:nvPr/>
          </p:nvSpPr>
          <p:spPr>
            <a:xfrm>
              <a:off x="4806303" y="872458"/>
              <a:ext cx="493390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BEFADAB-1B4F-43E5-BC32-A8467E8BDD6D}"/>
                </a:ext>
              </a:extLst>
            </p:cNvPr>
            <p:cNvSpPr/>
            <p:nvPr/>
          </p:nvSpPr>
          <p:spPr>
            <a:xfrm>
              <a:off x="149053" y="872458"/>
              <a:ext cx="316834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2599A903-0D49-4F8A-A73C-4C6FB88B78C2}"/>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HJEMMEBOENDE: OPPLÆRING</a:t>
            </a:r>
          </a:p>
        </p:txBody>
      </p:sp>
    </p:spTree>
    <p:extLst>
      <p:ext uri="{BB962C8B-B14F-4D97-AF65-F5344CB8AC3E}">
        <p14:creationId xmlns:p14="http://schemas.microsoft.com/office/powerpoint/2010/main" val="8312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A04655EA-DB5F-431D-9904-8420E10D9038}"/>
              </a:ext>
            </a:extLst>
          </p:cNvPr>
          <p:cNvGrpSpPr/>
          <p:nvPr/>
        </p:nvGrpSpPr>
        <p:grpSpPr>
          <a:xfrm>
            <a:off x="141197" y="866013"/>
            <a:ext cx="9623606" cy="5836711"/>
            <a:chOff x="133340" y="866013"/>
            <a:chExt cx="962360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Respondere på alarmer og hjelpe brukere etter behov</a:t>
              </a:r>
              <a:br>
                <a:rPr lang="nb-NO" sz="1100" dirty="0">
                  <a:solidFill>
                    <a:schemeClr val="tx1"/>
                  </a:solidFill>
                </a:rPr>
              </a:br>
              <a:r>
                <a:rPr lang="nb-NO" sz="1100" dirty="0">
                  <a:solidFill>
                    <a:schemeClr val="tx1"/>
                  </a:solidFill>
                </a:rPr>
                <a:t>Ansvarlig tjeneste rykker ut på alarm etter prosedyre.</a:t>
              </a:r>
            </a:p>
            <a:p>
              <a:pPr algn="l">
                <a:spcBef>
                  <a:spcPts val="0"/>
                </a:spcBef>
              </a:pPr>
              <a:br>
                <a:rPr lang="nb-NO" sz="1100" b="1" dirty="0">
                  <a:solidFill>
                    <a:schemeClr val="tx1"/>
                  </a:solidFill>
                </a:rPr>
              </a:br>
              <a:r>
                <a:rPr lang="nb-NO" sz="1100" b="1" dirty="0">
                  <a:solidFill>
                    <a:schemeClr val="tx1"/>
                  </a:solidFill>
                </a:rPr>
                <a:t>2. Dokumentere hendelser og avvik i fagsystem</a:t>
              </a:r>
              <a:br>
                <a:rPr lang="nb-NO" sz="1100" dirty="0">
                  <a:solidFill>
                    <a:schemeClr val="tx1"/>
                  </a:solidFill>
                </a:rPr>
              </a:br>
              <a:r>
                <a:rPr lang="nb-NO" sz="1100" dirty="0">
                  <a:solidFill>
                    <a:schemeClr val="tx1"/>
                  </a:solidFill>
                </a:rPr>
                <a:t>Ansvarlig tjeneste dokumenterer endringer, hendelser og eventuelle avvik i fagsystem.</a:t>
              </a:r>
            </a:p>
            <a:p>
              <a:pPr algn="l">
                <a:spcBef>
                  <a:spcPts val="0"/>
                </a:spcBef>
              </a:pPr>
              <a:br>
                <a:rPr lang="nb-NO" sz="1100" b="1" dirty="0">
                  <a:solidFill>
                    <a:schemeClr val="tx1"/>
                  </a:solidFill>
                </a:rPr>
              </a:br>
              <a:r>
                <a:rPr lang="nb-NO" sz="1100" b="1" dirty="0">
                  <a:solidFill>
                    <a:schemeClr val="tx1"/>
                  </a:solidFill>
                </a:rPr>
                <a:t>3. Håndtere tekniske varsler som lavt batteri og andre tekniske feil</a:t>
              </a:r>
              <a:br>
                <a:rPr lang="nb-NO" sz="1100" b="1" dirty="0">
                  <a:solidFill>
                    <a:schemeClr val="tx1"/>
                  </a:solidFill>
                </a:rPr>
              </a:br>
              <a:r>
                <a:rPr lang="nb-NO" sz="1100" dirty="0">
                  <a:solidFill>
                    <a:schemeClr val="tx1"/>
                  </a:solidFill>
                </a:rPr>
                <a:t>Tekniske varsler sendes direkte til teknisk personell som handler etter gjeldende prosedyrer.</a:t>
              </a:r>
            </a:p>
            <a:p>
              <a:pPr algn="l">
                <a:spcBef>
                  <a:spcPts val="0"/>
                </a:spcBef>
              </a:pPr>
              <a:br>
                <a:rPr lang="nb-NO" sz="1100" b="1" dirty="0">
                  <a:solidFill>
                    <a:schemeClr val="tx1"/>
                  </a:solidFill>
                </a:rPr>
              </a:br>
              <a:r>
                <a:rPr lang="nb-NO" sz="1100" b="1" dirty="0">
                  <a:solidFill>
                    <a:schemeClr val="tx1"/>
                  </a:solidFill>
                </a:rPr>
                <a:t>4. Følge opp gevinster</a:t>
              </a:r>
              <a:br>
                <a:rPr lang="nb-NO" sz="1100" dirty="0">
                  <a:solidFill>
                    <a:schemeClr val="tx1"/>
                  </a:solidFill>
                </a:rPr>
              </a:br>
              <a:r>
                <a:rPr lang="nb-NO" sz="1100" dirty="0">
                  <a:solidFill>
                    <a:schemeClr val="tx1"/>
                  </a:solidFill>
                </a:rPr>
                <a:t>Gevinstansvarlig følger opp gevinster som beskrevet i gevinstplan, og registrerer målinger. </a:t>
              </a:r>
            </a:p>
            <a:p>
              <a:pPr algn="l">
                <a:spcBef>
                  <a:spcPts val="0"/>
                </a:spcBef>
              </a:pPr>
              <a:br>
                <a:rPr lang="nb-NO" sz="1100" b="1" dirty="0">
                  <a:solidFill>
                    <a:schemeClr val="tx1"/>
                  </a:solidFill>
                </a:rPr>
              </a:b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utrykningstjeneste</a:t>
              </a:r>
            </a:p>
            <a:p>
              <a:pPr marL="285750" indent="-285750" algn="l">
                <a:buFont typeface="Arial" panose="020B0604020202020204" pitchFamily="34" charset="0"/>
                <a:buChar char="•"/>
              </a:pPr>
              <a:r>
                <a:rPr lang="nb-NO" sz="1100" dirty="0">
                  <a:solidFill>
                    <a:schemeClr val="tx1"/>
                  </a:solidFill>
                </a:rPr>
                <a:t>Prosedyre for håndtering av tekniske varsler </a:t>
              </a:r>
            </a:p>
            <a:p>
              <a:pPr marL="285750" indent="-285750" algn="l">
                <a:buFont typeface="Arial" panose="020B0604020202020204" pitchFamily="34" charset="0"/>
                <a:buChar char="•"/>
              </a:pPr>
              <a:r>
                <a:rPr lang="nb-NO" sz="1100" dirty="0">
                  <a:solidFill>
                    <a:schemeClr val="tx1"/>
                  </a:solidFill>
                </a:rPr>
                <a:t>Mal for gevinstoppfølging (</a:t>
              </a:r>
              <a:r>
                <a:rPr lang="nb-NO" sz="1100" u="sng" dirty="0">
                  <a:hlinkClick r:id="rId5"/>
                </a:rPr>
                <a:t>www.ks.no/veikart</a:t>
              </a:r>
              <a:r>
                <a:rPr lang="nb-NO" sz="1100" dirty="0">
                  <a:solidFill>
                    <a:schemeClr val="tx1"/>
                  </a:solidFill>
                </a:rPr>
                <a:t>)</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Hvor går alarmene fra teknologien? Hvordan er utrykningstjenesten organisert? Skal kommunen åpne for at pårørende, naboer etc. kan motta alarm og rykke ut? </a:t>
              </a:r>
            </a:p>
            <a:p>
              <a:pPr marL="171450" indent="-171450" algn="l">
                <a:buClrTx/>
                <a:buFont typeface="Arial" panose="020B0604020202020204" pitchFamily="34" charset="0"/>
                <a:buChar char="•"/>
              </a:pPr>
              <a:r>
                <a:rPr lang="nb-NO" sz="1100" dirty="0">
                  <a:solidFill>
                    <a:schemeClr val="tx1"/>
                  </a:solidFill>
                </a:rPr>
                <a:t>Hvordan skal hjemmetjenesten og pårørende kommunisere hvis pårørende rykker ut på alarmene?</a:t>
              </a:r>
            </a:p>
            <a:p>
              <a:pPr marL="171450" indent="-171450" algn="l">
                <a:buClrTx/>
                <a:buFont typeface="Arial" panose="020B0604020202020204" pitchFamily="34" charset="0"/>
                <a:buChar char="•"/>
              </a:pPr>
              <a:r>
                <a:rPr lang="nb-NO" sz="1100" dirty="0">
                  <a:solidFill>
                    <a:schemeClr val="tx1"/>
                  </a:solidFill>
                </a:rPr>
                <a:t>Hvem skal håndtere tekniske varsler? Hva skal prosedyren være? Hvor skal tekniske varsler dokumenteres?</a:t>
              </a:r>
            </a:p>
            <a:p>
              <a:pPr marL="171450" indent="-171450" algn="l">
                <a:buClrTx/>
                <a:buFont typeface="Arial" panose="020B0604020202020204" pitchFamily="34" charset="0"/>
                <a:buChar char="•"/>
              </a:pPr>
              <a:r>
                <a:rPr lang="nb-NO" sz="1100" dirty="0">
                  <a:solidFill>
                    <a:srgbClr val="000000"/>
                  </a:solidFill>
                </a:rPr>
                <a:t>Er det laget rutiner for kvittering av varsler? Hvordan skal dere følge opp hvis dette ikke blir gjort?</a:t>
              </a:r>
              <a:endParaRPr lang="nb-NO" sz="1100" dirty="0">
                <a:solidFill>
                  <a:schemeClr val="tx1"/>
                </a:solidFill>
              </a:endParaRPr>
            </a:p>
            <a:p>
              <a:pPr marL="171450" indent="-171450" algn="l">
                <a:buClrTx/>
                <a:buFont typeface="Arial" panose="020B0604020202020204" pitchFamily="34" charset="0"/>
                <a:buChar char="•"/>
              </a:pPr>
              <a:r>
                <a:rPr lang="nb-NO" sz="1100" dirty="0">
                  <a:solidFill>
                    <a:schemeClr val="tx1"/>
                  </a:solidFill>
                </a:rPr>
                <a:t>Hvem har ansvar for å følge opp gevinster i daglig drift?</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46" name="Arrow: Right 45">
              <a:extLst>
                <a:ext uri="{FF2B5EF4-FFF2-40B4-BE49-F238E27FC236}">
                  <a16:creationId xmlns:a16="http://schemas.microsoft.com/office/drawing/2014/main" id="{A35B135F-5B9B-4565-894B-ED8D6A12545C}"/>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47" name="Picture 46">
              <a:extLst>
                <a:ext uri="{FF2B5EF4-FFF2-40B4-BE49-F238E27FC236}">
                  <a16:creationId xmlns:a16="http://schemas.microsoft.com/office/drawing/2014/main" id="{7B688ED3-84C3-4FA5-8E43-7E553BF0C9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48" name="Picture 47" descr="A close up of a logo&#10;&#10;Description automatically generated">
              <a:extLst>
                <a:ext uri="{FF2B5EF4-FFF2-40B4-BE49-F238E27FC236}">
                  <a16:creationId xmlns:a16="http://schemas.microsoft.com/office/drawing/2014/main" id="{3327EC7D-11ED-4633-BD08-4EC1244E31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3" name="Picture 52" descr="A close up of a logo&#10;&#10;Description automatically generated">
              <a:extLst>
                <a:ext uri="{FF2B5EF4-FFF2-40B4-BE49-F238E27FC236}">
                  <a16:creationId xmlns:a16="http://schemas.microsoft.com/office/drawing/2014/main" id="{EA2C7472-DD5D-40BB-A6D0-15BB4422C9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4" name="Picture 14" descr="Online education premium icon">
              <a:extLst>
                <a:ext uri="{FF2B5EF4-FFF2-40B4-BE49-F238E27FC236}">
                  <a16:creationId xmlns:a16="http://schemas.microsoft.com/office/drawing/2014/main" id="{888AB124-D26D-4FB6-94E1-FB23A37360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3" descr="Recycle premium icon">
              <a:extLst>
                <a:ext uri="{FF2B5EF4-FFF2-40B4-BE49-F238E27FC236}">
                  <a16:creationId xmlns:a16="http://schemas.microsoft.com/office/drawing/2014/main" id="{32B05752-C623-453F-841A-922012A8925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9D2F0A22-4687-4E4B-97D1-FCC8E1F2399D}"/>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76" name="Rectangle 75">
              <a:extLst>
                <a:ext uri="{FF2B5EF4-FFF2-40B4-BE49-F238E27FC236}">
                  <a16:creationId xmlns:a16="http://schemas.microsoft.com/office/drawing/2014/main" id="{56C26D3B-63F5-488F-8148-E93C148F8F82}"/>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77" name="Rectangle 76">
              <a:extLst>
                <a:ext uri="{FF2B5EF4-FFF2-40B4-BE49-F238E27FC236}">
                  <a16:creationId xmlns:a16="http://schemas.microsoft.com/office/drawing/2014/main" id="{ADBA86A3-3D8C-4AFE-B8B6-ADD7A44EE6BE}"/>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78" name="Rectangle 77">
              <a:extLst>
                <a:ext uri="{FF2B5EF4-FFF2-40B4-BE49-F238E27FC236}">
                  <a16:creationId xmlns:a16="http://schemas.microsoft.com/office/drawing/2014/main" id="{779E3161-AAF0-4DA0-8A2B-9E1F625E7F78}"/>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79" name="Rectangle 78">
              <a:extLst>
                <a:ext uri="{FF2B5EF4-FFF2-40B4-BE49-F238E27FC236}">
                  <a16:creationId xmlns:a16="http://schemas.microsoft.com/office/drawing/2014/main" id="{B2FF1C63-2D44-4F07-B14B-49757C0A5707}"/>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80" name="Rectangle 79">
              <a:extLst>
                <a:ext uri="{FF2B5EF4-FFF2-40B4-BE49-F238E27FC236}">
                  <a16:creationId xmlns:a16="http://schemas.microsoft.com/office/drawing/2014/main" id="{798E45BD-32E2-40A0-8CF2-0668B7ECB88D}"/>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81" name="Rectangle 80">
              <a:extLst>
                <a:ext uri="{FF2B5EF4-FFF2-40B4-BE49-F238E27FC236}">
                  <a16:creationId xmlns:a16="http://schemas.microsoft.com/office/drawing/2014/main" id="{DC568EEC-5D5E-40C6-A288-DBE1123CBD3F}"/>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83" name="Rectangle 82">
              <a:extLst>
                <a:ext uri="{FF2B5EF4-FFF2-40B4-BE49-F238E27FC236}">
                  <a16:creationId xmlns:a16="http://schemas.microsoft.com/office/drawing/2014/main" id="{EC703268-D0AE-49EF-9D88-242242C6F746}"/>
                </a:ext>
              </a:extLst>
            </p:cNvPr>
            <p:cNvSpPr/>
            <p:nvPr/>
          </p:nvSpPr>
          <p:spPr>
            <a:xfrm>
              <a:off x="6285855" y="872458"/>
              <a:ext cx="347109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1952B1D-98F2-45F6-9857-9E80C7AE063E}"/>
                </a:ext>
              </a:extLst>
            </p:cNvPr>
            <p:cNvSpPr/>
            <p:nvPr/>
          </p:nvSpPr>
          <p:spPr>
            <a:xfrm>
              <a:off x="149053" y="872458"/>
              <a:ext cx="4849896"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7EFD002F-F7AA-4693-8218-D9ACA8E87EE4}"/>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HJEMMEBOENDE: DAGLIG DRIFT</a:t>
            </a:r>
          </a:p>
        </p:txBody>
      </p:sp>
    </p:spTree>
    <p:extLst>
      <p:ext uri="{BB962C8B-B14F-4D97-AF65-F5344CB8AC3E}">
        <p14:creationId xmlns:p14="http://schemas.microsoft.com/office/powerpoint/2010/main" val="391347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263DC92A-8ED6-4C70-BD22-C1270EFAF28B}"/>
              </a:ext>
            </a:extLst>
          </p:cNvPr>
          <p:cNvGrpSpPr/>
          <p:nvPr/>
        </p:nvGrpSpPr>
        <p:grpSpPr>
          <a:xfrm>
            <a:off x="159139" y="866013"/>
            <a:ext cx="9587722" cy="5836711"/>
            <a:chOff x="133340" y="866013"/>
            <a:chExt cx="9587722"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Vurdere brukerens nytte av tjenesten</a:t>
              </a:r>
              <a:endParaRPr lang="nb-NO" sz="1100" dirty="0">
                <a:solidFill>
                  <a:schemeClr val="tx1"/>
                </a:solidFill>
              </a:endParaRPr>
            </a:p>
            <a:p>
              <a:pPr algn="l">
                <a:spcBef>
                  <a:spcPts val="0"/>
                </a:spcBef>
              </a:pPr>
              <a:r>
                <a:rPr lang="nb-NO" sz="1100" dirty="0">
                  <a:solidFill>
                    <a:schemeClr val="tx1"/>
                  </a:solidFill>
                </a:rPr>
                <a:t>Hjemmetjenesten gjør løpende vurderinger av brukerens nytteverdi av teknologien til planlagt tidsintervall for å kvalitetssikre at det er riktig tjeneste som er innført. </a:t>
              </a:r>
            </a:p>
            <a:p>
              <a:pPr algn="l">
                <a:spcBef>
                  <a:spcPts val="0"/>
                </a:spcBef>
              </a:pPr>
              <a:br>
                <a:rPr lang="nb-NO" sz="1100" b="1" dirty="0">
                  <a:solidFill>
                    <a:schemeClr val="tx1"/>
                  </a:solidFill>
                </a:rPr>
              </a:br>
              <a:r>
                <a:rPr lang="nb-NO" sz="1100" b="1" dirty="0">
                  <a:solidFill>
                    <a:schemeClr val="tx1"/>
                  </a:solidFill>
                </a:rPr>
                <a:t>2. Evaluere om innstillinger bør endres</a:t>
              </a:r>
              <a:br>
                <a:rPr lang="nb-NO" sz="1100" dirty="0">
                  <a:solidFill>
                    <a:schemeClr val="tx1"/>
                  </a:solidFill>
                </a:rPr>
              </a:br>
              <a:r>
                <a:rPr lang="nb-NO" sz="1100" dirty="0">
                  <a:solidFill>
                    <a:schemeClr val="tx1"/>
                  </a:solidFill>
                </a:rPr>
                <a:t>Hjemmetjenesten vurderer om digitalt tilsyn fungerer optimalt eller om den kan forbedres ved endring i innstillingene. </a:t>
              </a:r>
            </a:p>
            <a:p>
              <a:pPr algn="l">
                <a:spcBef>
                  <a:spcPts val="0"/>
                </a:spcBef>
              </a:pPr>
              <a:endParaRPr lang="nb-NO" sz="1100" dirty="0">
                <a:solidFill>
                  <a:schemeClr val="tx1"/>
                </a:solidFill>
              </a:endParaRPr>
            </a:p>
            <a:p>
              <a:pPr algn="l">
                <a:spcBef>
                  <a:spcPts val="0"/>
                </a:spcBef>
              </a:pPr>
              <a:r>
                <a:rPr lang="nb-NO" sz="1100" b="1" dirty="0">
                  <a:solidFill>
                    <a:schemeClr val="tx1"/>
                  </a:solidFill>
                </a:rPr>
                <a:t>3. Registrere nye målinger i gevinstplan</a:t>
              </a:r>
              <a:br>
                <a:rPr lang="nb-NO" sz="1100" b="1" dirty="0">
                  <a:solidFill>
                    <a:schemeClr val="tx1"/>
                  </a:solidFill>
                </a:rPr>
              </a:br>
              <a:r>
                <a:rPr lang="nb-NO" sz="1100" dirty="0">
                  <a:solidFill>
                    <a:schemeClr val="tx1"/>
                  </a:solidFill>
                </a:rPr>
                <a:t>Gevinstansvarlig oppdaterer gevinstplanen for både kvalitative gevinster og kvantitative gevinster, hentet ut fra evalueringsskjema</a:t>
              </a:r>
            </a:p>
            <a:p>
              <a:pPr algn="l">
                <a:spcBef>
                  <a:spcPts val="0"/>
                </a:spcBef>
              </a:pPr>
              <a:br>
                <a:rPr lang="nb-NO" sz="1100" b="1" dirty="0">
                  <a:solidFill>
                    <a:schemeClr val="tx1"/>
                  </a:solidFill>
                </a:rPr>
              </a:br>
              <a:r>
                <a:rPr lang="nb-NO" sz="1100" b="1" dirty="0">
                  <a:solidFill>
                    <a:schemeClr val="tx1"/>
                  </a:solidFill>
                </a:rPr>
                <a:t>4. Avgjøre om tilbudet skal videreføres eller avsluttes</a:t>
              </a:r>
            </a:p>
            <a:p>
              <a:pPr algn="l">
                <a:spcBef>
                  <a:spcPts val="0"/>
                </a:spcBef>
              </a:pPr>
              <a:r>
                <a:rPr lang="nb-NO" sz="1100" dirty="0">
                  <a:solidFill>
                    <a:schemeClr val="tx1"/>
                  </a:solidFill>
                </a:rPr>
                <a:t>Gevinstansvarlig/saksbehandler/hjemmetjenesten/ressursperson beslutter i samarbeid om tilbudet skal videreføres eller avsluttes basert på samlet evaluering. </a:t>
              </a:r>
              <a:endParaRPr lang="nb-NO" sz="1100" b="1" dirty="0">
                <a:solidFill>
                  <a:schemeClr val="tx1"/>
                </a:solidFill>
              </a:endParaRPr>
            </a:p>
            <a:p>
              <a:pPr algn="l">
                <a:spcBef>
                  <a:spcPts val="0"/>
                </a:spcBef>
              </a:pPr>
              <a:br>
                <a:rPr lang="nb-NO" sz="1100" b="1" dirty="0">
                  <a:solidFill>
                    <a:schemeClr val="tx1"/>
                  </a:solidFill>
                </a:rPr>
              </a:br>
              <a:br>
                <a:rPr lang="nb-NO" sz="1100" b="1" dirty="0">
                  <a:solidFill>
                    <a:schemeClr val="tx1"/>
                  </a:solidFill>
                </a:rPr>
              </a:b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dirty="0">
                  <a:solidFill>
                    <a:schemeClr val="tx1"/>
                  </a:solidFill>
                  <a:latin typeface="Arial"/>
                  <a:cs typeface="Arial"/>
                </a:rPr>
                <a:t>Evalueringsskjema for bruker, ansatte og pårørende</a:t>
              </a:r>
            </a:p>
            <a:p>
              <a:pPr marL="285750" indent="-285750" algn="l">
                <a:buFont typeface="Arial" panose="020B0604020202020204" pitchFamily="34" charset="0"/>
                <a:buChar char="•"/>
              </a:pPr>
              <a:r>
                <a:rPr lang="nb-NO" sz="1100" dirty="0">
                  <a:solidFill>
                    <a:schemeClr val="tx1"/>
                  </a:solidFill>
                  <a:latin typeface="Arial"/>
                  <a:cs typeface="Arial"/>
                </a:rPr>
                <a:t>Rutinebeskrivelse for evaluering</a:t>
              </a:r>
              <a:endParaRPr lang="en-US" dirty="0">
                <a:solidFill>
                  <a:schemeClr val="tx1"/>
                </a:solidFill>
              </a:endParaRPr>
            </a:p>
            <a:p>
              <a:pPr marL="285750" indent="-285750" algn="l">
                <a:buFont typeface="Arial" panose="020B0604020202020204" pitchFamily="34" charset="0"/>
                <a:buChar char="•"/>
              </a:pPr>
              <a:endParaRPr lang="nb-NO" sz="1100" dirty="0">
                <a:solidFill>
                  <a:schemeClr val="tx1"/>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a:p>
              <a:pPr marL="171450" indent="-171450" algn="l">
                <a:buClrTx/>
                <a:buFont typeface="Arial" panose="020B0604020202020204" pitchFamily="34" charset="0"/>
                <a:buChar char="•"/>
              </a:pPr>
              <a:r>
                <a:rPr lang="nb-NO" sz="1100" dirty="0">
                  <a:solidFill>
                    <a:srgbClr val="000000"/>
                  </a:solidFill>
                </a:rPr>
                <a:t>Hvordan skal endret behov meldes videre?</a:t>
              </a:r>
              <a:endParaRPr lang="nb-NO" sz="1100" dirty="0">
                <a:solidFill>
                  <a:schemeClr val="tx1"/>
                </a:solidFill>
              </a:endParaRPr>
            </a:p>
            <a:p>
              <a:pPr marL="171450" indent="-171450" algn="l">
                <a:buClrTx/>
                <a:buFont typeface="Arial" panose="020B0604020202020204" pitchFamily="34" charset="0"/>
                <a:buChar char="•"/>
              </a:pPr>
              <a:r>
                <a:rPr lang="nb-NO" sz="1100" dirty="0">
                  <a:solidFill>
                    <a:schemeClr val="tx1"/>
                  </a:solidFill>
                </a:rPr>
                <a:t>Hvem bestemmer om tilbudet skal videreføres eller avsluttes? Hva skal beslutningskriteriene være?</a:t>
              </a:r>
            </a:p>
            <a:p>
              <a:pPr algn="l">
                <a:buClrTx/>
              </a:pPr>
              <a:endParaRPr lang="nb-NO" sz="1100" dirty="0">
                <a:solidFill>
                  <a:schemeClr val="tx1"/>
                </a:solidFill>
              </a:endParaRP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600"/>
                </a:spcBef>
              </a:pPr>
              <a:endParaRPr lang="nb-NO" sz="1100" dirty="0">
                <a:solidFill>
                  <a:schemeClr val="tx1"/>
                </a:solidFill>
                <a:latin typeface="+mn-lt"/>
              </a:endParaRPr>
            </a:p>
          </p:txBody>
        </p:sp>
        <p:sp>
          <p:nvSpPr>
            <p:cNvPr id="83" name="Arrow: Right 82">
              <a:extLst>
                <a:ext uri="{FF2B5EF4-FFF2-40B4-BE49-F238E27FC236}">
                  <a16:creationId xmlns:a16="http://schemas.microsoft.com/office/drawing/2014/main" id="{42B22C7B-9072-4F6A-9BEC-250B0905E47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84" name="Picture 83">
              <a:extLst>
                <a:ext uri="{FF2B5EF4-FFF2-40B4-BE49-F238E27FC236}">
                  <a16:creationId xmlns:a16="http://schemas.microsoft.com/office/drawing/2014/main" id="{505E51CA-524B-4A1F-BEB2-D497866486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85" name="Picture 84" descr="A close up of a logo&#10;&#10;Description automatically generated">
              <a:extLst>
                <a:ext uri="{FF2B5EF4-FFF2-40B4-BE49-F238E27FC236}">
                  <a16:creationId xmlns:a16="http://schemas.microsoft.com/office/drawing/2014/main" id="{0BFF68AE-2F3B-43A2-BBC8-3743C0B9AB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86" name="Picture 85" descr="A close up of a logo&#10;&#10;Description automatically generated">
              <a:extLst>
                <a:ext uri="{FF2B5EF4-FFF2-40B4-BE49-F238E27FC236}">
                  <a16:creationId xmlns:a16="http://schemas.microsoft.com/office/drawing/2014/main" id="{B2A12EEE-EE05-4965-9F14-D3ECE0BED0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87" name="Picture 14" descr="Online education premium icon">
              <a:extLst>
                <a:ext uri="{FF2B5EF4-FFF2-40B4-BE49-F238E27FC236}">
                  <a16:creationId xmlns:a16="http://schemas.microsoft.com/office/drawing/2014/main" id="{C5F0B893-3DE1-434D-BFD1-A8FE56931D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3" descr="Recycle premium icon">
              <a:extLst>
                <a:ext uri="{FF2B5EF4-FFF2-40B4-BE49-F238E27FC236}">
                  <a16:creationId xmlns:a16="http://schemas.microsoft.com/office/drawing/2014/main" id="{331F2405-1455-471B-8F30-3C381BABB4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DBDDCFC6-53D3-4129-A593-CD0624DDB8C8}"/>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90" name="Rectangle 89">
              <a:extLst>
                <a:ext uri="{FF2B5EF4-FFF2-40B4-BE49-F238E27FC236}">
                  <a16:creationId xmlns:a16="http://schemas.microsoft.com/office/drawing/2014/main" id="{F8DBC2DA-2751-4BC8-B8E8-D90D66E411EF}"/>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91" name="Rectangle 90">
              <a:extLst>
                <a:ext uri="{FF2B5EF4-FFF2-40B4-BE49-F238E27FC236}">
                  <a16:creationId xmlns:a16="http://schemas.microsoft.com/office/drawing/2014/main" id="{1462A87B-269D-490B-982A-67C8DF037487}"/>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92" name="Rectangle 91">
              <a:extLst>
                <a:ext uri="{FF2B5EF4-FFF2-40B4-BE49-F238E27FC236}">
                  <a16:creationId xmlns:a16="http://schemas.microsoft.com/office/drawing/2014/main" id="{426C4E8C-E4C7-437E-AA14-6208D62B454E}"/>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93" name="Rectangle 92">
              <a:extLst>
                <a:ext uri="{FF2B5EF4-FFF2-40B4-BE49-F238E27FC236}">
                  <a16:creationId xmlns:a16="http://schemas.microsoft.com/office/drawing/2014/main" id="{3A864F53-FCFA-40C3-9D44-2777E107CD13}"/>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94" name="Rectangle 93">
              <a:extLst>
                <a:ext uri="{FF2B5EF4-FFF2-40B4-BE49-F238E27FC236}">
                  <a16:creationId xmlns:a16="http://schemas.microsoft.com/office/drawing/2014/main" id="{B897B8DB-5143-40BD-9C2D-131A04F29D13}"/>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95" name="Rectangle 94">
              <a:extLst>
                <a:ext uri="{FF2B5EF4-FFF2-40B4-BE49-F238E27FC236}">
                  <a16:creationId xmlns:a16="http://schemas.microsoft.com/office/drawing/2014/main" id="{A911A3C3-8347-466E-B9EF-C4CC91D4DC41}"/>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97" name="Rectangle 96">
              <a:extLst>
                <a:ext uri="{FF2B5EF4-FFF2-40B4-BE49-F238E27FC236}">
                  <a16:creationId xmlns:a16="http://schemas.microsoft.com/office/drawing/2014/main" id="{570AD9B2-16E6-45AC-A803-40B77C941C3F}"/>
                </a:ext>
              </a:extLst>
            </p:cNvPr>
            <p:cNvSpPr/>
            <p:nvPr/>
          </p:nvSpPr>
          <p:spPr>
            <a:xfrm>
              <a:off x="8005166" y="872458"/>
              <a:ext cx="171504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6396C80A-9CED-4ED7-A201-8ED388AF10BE}"/>
                </a:ext>
              </a:extLst>
            </p:cNvPr>
            <p:cNvSpPr/>
            <p:nvPr/>
          </p:nvSpPr>
          <p:spPr>
            <a:xfrm>
              <a:off x="149052" y="872458"/>
              <a:ext cx="651551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3F3932D3-A0A6-4B1B-AC58-418AB8EC50A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HJEMMEBOENDE: EVALUERING</a:t>
            </a:r>
          </a:p>
        </p:txBody>
      </p:sp>
    </p:spTree>
    <p:extLst>
      <p:ext uri="{BB962C8B-B14F-4D97-AF65-F5344CB8AC3E}">
        <p14:creationId xmlns:p14="http://schemas.microsoft.com/office/powerpoint/2010/main" val="2266943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713E6200-71B6-45A6-9F11-209F975634C1}"/>
              </a:ext>
            </a:extLst>
          </p:cNvPr>
          <p:cNvGrpSpPr/>
          <p:nvPr/>
        </p:nvGrpSpPr>
        <p:grpSpPr>
          <a:xfrm>
            <a:off x="159139" y="963889"/>
            <a:ext cx="9587722" cy="5738835"/>
            <a:chOff x="133340" y="963889"/>
            <a:chExt cx="9587722" cy="5738835"/>
          </a:xfrm>
        </p:grpSpPr>
        <p:sp>
          <p:nvSpPr>
            <p:cNvPr id="34" name="Arrow: Right 33">
              <a:extLst>
                <a:ext uri="{FF2B5EF4-FFF2-40B4-BE49-F238E27FC236}">
                  <a16:creationId xmlns:a16="http://schemas.microsoft.com/office/drawing/2014/main" id="{69D0C11E-DDF4-48E2-8B20-32161DDA79AE}"/>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Videreføre tjenesten selv om bruker havner på korttidsopphold på sykehjem</a:t>
              </a:r>
              <a:br>
                <a:rPr lang="nb-NO" sz="1100" dirty="0">
                  <a:solidFill>
                    <a:schemeClr val="tx1"/>
                  </a:solidFill>
                </a:rPr>
              </a:br>
              <a:r>
                <a:rPr lang="nb-NO" sz="1100" dirty="0">
                  <a:solidFill>
                    <a:schemeClr val="tx1"/>
                  </a:solidFill>
                </a:rPr>
                <a:t>Hjemmetjenesten/ressursperson dokumenterer i fagsystemet og videreformidler videreføring av tjenesten på korttidsopphold etter gjeldende prosedyrer.</a:t>
              </a:r>
            </a:p>
            <a:p>
              <a:pPr algn="l">
                <a:spcBef>
                  <a:spcPts val="0"/>
                </a:spcBef>
              </a:pPr>
              <a:br>
                <a:rPr lang="nb-NO" sz="1100" b="1" dirty="0">
                  <a:solidFill>
                    <a:schemeClr val="tx1"/>
                  </a:solidFill>
                </a:rPr>
              </a:br>
              <a:r>
                <a:rPr lang="nb-NO" sz="1100" b="1" dirty="0">
                  <a:solidFill>
                    <a:schemeClr val="tx1"/>
                  </a:solidFill>
                </a:rPr>
                <a:t>2. Avslutte tjenesten hvis evaluering tilsier dette</a:t>
              </a:r>
              <a:br>
                <a:rPr lang="nb-NO" sz="1100" b="1" dirty="0">
                  <a:solidFill>
                    <a:schemeClr val="tx1"/>
                  </a:solidFill>
                </a:rPr>
              </a:br>
              <a:r>
                <a:rPr lang="nb-NO" sz="1100" dirty="0">
                  <a:solidFill>
                    <a:schemeClr val="tx1"/>
                  </a:solidFill>
                </a:rPr>
                <a:t>Hjemmetjenesten/ressursperson informerer bruker og pårørende og avslutter tiltak i fagsystem, samt at dato for avinstallasjon avtales. Hjemmetjenesten gir videre beskjed til teknisk personell som avinstallerer sensorer og legger utstyr på lager etter hygienetiltak, eventuelt sender utstyret tilbake til leverandør. Saksbehandler avslutter vedtak.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midlertidig stans av tjenesten</a:t>
              </a:r>
            </a:p>
            <a:p>
              <a:pPr marL="285750" indent="-285750" algn="l">
                <a:buFont typeface="Arial" panose="020B0604020202020204" pitchFamily="34" charset="0"/>
                <a:buChar char="•"/>
              </a:pPr>
              <a:r>
                <a:rPr lang="nb-NO" sz="1100" dirty="0">
                  <a:solidFill>
                    <a:schemeClr val="tx1"/>
                  </a:solidFill>
                </a:rPr>
                <a:t>Prosedyre for videreføring av tjenesten på korttidsopphold</a:t>
              </a:r>
            </a:p>
            <a:p>
              <a:pPr marL="285750" indent="-285750" algn="l">
                <a:buFont typeface="Arial" panose="020B0604020202020204" pitchFamily="34" charset="0"/>
                <a:buChar char="•"/>
              </a:pPr>
              <a:r>
                <a:rPr lang="nb-NO" sz="1100" dirty="0">
                  <a:solidFill>
                    <a:schemeClr val="tx1"/>
                  </a:solidFill>
                </a:rPr>
                <a:t>Prosedyre for avslutning av tjenesten</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digitalt tilsyn? </a:t>
              </a:r>
            </a:p>
            <a:p>
              <a:pPr marL="171450" indent="-171450" algn="l">
                <a:buClrTx/>
                <a:buFont typeface="Arial" panose="020B0604020202020204" pitchFamily="34" charset="0"/>
                <a:buChar char="•"/>
              </a:pPr>
              <a:r>
                <a:rPr lang="nb-NO" sz="1100" dirty="0">
                  <a:solidFill>
                    <a:schemeClr val="tx1"/>
                  </a:solidFill>
                </a:rPr>
                <a:t>Har dere gode nok kommunikasjonsformer i dag slik at alle vet når tjenesten avsluttes?</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a:extLst>
                <a:ext uri="{FF2B5EF4-FFF2-40B4-BE49-F238E27FC236}">
                  <a16:creationId xmlns:a16="http://schemas.microsoft.com/office/drawing/2014/main" id="{FDE1608E-1C5F-4042-922A-6D550C7894B2}"/>
                </a:ext>
              </a:extLst>
            </p:cNvPr>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kontrollering av renhold og vedlikehold av brukt utstyr før overføring til ny bruker </a:t>
              </a:r>
            </a:p>
          </p:txBody>
        </p:sp>
        <p:pic>
          <p:nvPicPr>
            <p:cNvPr id="35" name="Picture 34">
              <a:extLst>
                <a:ext uri="{FF2B5EF4-FFF2-40B4-BE49-F238E27FC236}">
                  <a16:creationId xmlns:a16="http://schemas.microsoft.com/office/drawing/2014/main" id="{4C09E4F4-3F0D-4B32-A7CE-963BC158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EB96EAF0-8C3C-4102-85B7-99FCEB1CA1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C16CCB68-7E00-469B-81CB-90988092A1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BBF978C2-BCE5-4622-B609-6E407D558B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A413EC10-6926-4493-A882-A9387BD6B4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7B255F2-F955-4264-85A4-C73B5E1D6846}"/>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DE8F7BC1-7A27-4432-9C8F-24D83AE6F570}"/>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A1804C81-E55C-43D4-910A-F7128225D3EE}"/>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51FC9A15-502E-416D-92CE-1EEDC848A990}"/>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5CC861F0-9768-44B2-A8B1-A1F0E9091ADC}"/>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ECB66E24-316B-48E9-929C-64CC30447479}"/>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5" name="Title 5">
            <a:extLst>
              <a:ext uri="{FF2B5EF4-FFF2-40B4-BE49-F238E27FC236}">
                <a16:creationId xmlns:a16="http://schemas.microsoft.com/office/drawing/2014/main" id="{93EAFF35-B40B-4959-80D4-B9CC305C2CC4}"/>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HJEMMEBOENDE: VIDEREFØRE/AVSLUTTE</a:t>
            </a:r>
          </a:p>
        </p:txBody>
      </p:sp>
      <p:pic>
        <p:nvPicPr>
          <p:cNvPr id="40" name="Picture 39">
            <a:extLst>
              <a:ext uri="{FF2B5EF4-FFF2-40B4-BE49-F238E27FC236}">
                <a16:creationId xmlns:a16="http://schemas.microsoft.com/office/drawing/2014/main" id="{4E09EA48-8E34-476A-B162-1F34FF85AECD}"/>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7" name="Rectangle 46">
            <a:extLst>
              <a:ext uri="{FF2B5EF4-FFF2-40B4-BE49-F238E27FC236}">
                <a16:creationId xmlns:a16="http://schemas.microsoft.com/office/drawing/2014/main" id="{666A6C68-250A-4D67-BD88-E0594CBE3A3C}"/>
              </a:ext>
            </a:extLst>
          </p:cNvPr>
          <p:cNvSpPr/>
          <p:nvPr/>
        </p:nvSpPr>
        <p:spPr>
          <a:xfrm>
            <a:off x="149052" y="872458"/>
            <a:ext cx="804126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422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3D1A6148-710C-45FE-AE52-33B9D1AE192E}"/>
              </a:ext>
            </a:extLst>
          </p:cNvPr>
          <p:cNvGrpSpPr/>
          <p:nvPr/>
        </p:nvGrpSpPr>
        <p:grpSpPr>
          <a:xfrm>
            <a:off x="146358" y="866013"/>
            <a:ext cx="9613284" cy="5639810"/>
            <a:chOff x="107778" y="866013"/>
            <a:chExt cx="9613284" cy="5639810"/>
          </a:xfrm>
        </p:grpSpPr>
        <p:sp>
          <p:nvSpPr>
            <p:cNvPr id="62" name="Rectangle 61"/>
            <p:cNvSpPr/>
            <p:nvPr/>
          </p:nvSpPr>
          <p:spPr bwMode="auto">
            <a:xfrm>
              <a:off x="107778"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Innhente godkjennelser. </a:t>
              </a:r>
            </a:p>
            <a:p>
              <a:pPr marL="177792" indent="-177792" algn="l">
                <a:spcBef>
                  <a:spcPts val="0"/>
                </a:spcBef>
                <a:buFont typeface="+mj-lt"/>
                <a:buAutoNum type="arabicPeriod"/>
              </a:pPr>
              <a:r>
                <a:rPr lang="nb-NO" sz="1100" dirty="0">
                  <a:solidFill>
                    <a:schemeClr val="tx1"/>
                  </a:solidFill>
                  <a:latin typeface="+mn-lt"/>
                </a:rPr>
                <a:t>Ringe brukere og avtale dato for installasjon.</a:t>
              </a:r>
            </a:p>
            <a:p>
              <a:pPr marL="177792" indent="-177792" algn="l">
                <a:spcBef>
                  <a:spcPts val="0"/>
                </a:spcBef>
                <a:buFont typeface="+mj-lt"/>
                <a:buAutoNum type="arabicPeriod"/>
              </a:pPr>
              <a:r>
                <a:rPr lang="nb-NO" sz="1100" dirty="0">
                  <a:solidFill>
                    <a:schemeClr val="tx1"/>
                  </a:solidFill>
                </a:rPr>
                <a:t>Registrere data og måle nullpunkt for gevinstrealisering.</a:t>
              </a:r>
              <a:endParaRPr lang="nb-NO" sz="1100" dirty="0">
                <a:solidFill>
                  <a:schemeClr val="tx1"/>
                </a:solidFill>
                <a:latin typeface="+mn-lt"/>
              </a:endParaRPr>
            </a:p>
          </p:txBody>
        </p:sp>
        <p:sp>
          <p:nvSpPr>
            <p:cNvPr id="65" name="Rectangle 64"/>
            <p:cNvSpPr/>
            <p:nvPr/>
          </p:nvSpPr>
          <p:spPr bwMode="auto">
            <a:xfrm>
              <a:off x="1699034"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rPr>
                <a:t>Tilpasse innstillinger til bruker.</a:t>
              </a:r>
            </a:p>
            <a:p>
              <a:pPr marL="177792" indent="-177792" algn="l">
                <a:spcBef>
                  <a:spcPts val="0"/>
                </a:spcBef>
                <a:buFont typeface="+mj-lt"/>
                <a:buAutoNum type="arabicPeriod"/>
              </a:pPr>
              <a:r>
                <a:rPr lang="nb-NO" sz="1100" dirty="0">
                  <a:solidFill>
                    <a:schemeClr val="tx1"/>
                  </a:solidFill>
                </a:rPr>
                <a:t>Registrere tiltak i fagsystem.</a:t>
              </a:r>
            </a:p>
            <a:p>
              <a:pPr marL="177792" indent="-177792" algn="l">
                <a:spcBef>
                  <a:spcPts val="0"/>
                </a:spcBef>
                <a:buFont typeface="+mj-lt"/>
                <a:buAutoNum type="arabicPeriod"/>
              </a:pPr>
              <a:r>
                <a:rPr lang="nb-NO" sz="1100" dirty="0">
                  <a:solidFill>
                    <a:schemeClr val="tx1"/>
                  </a:solidFill>
                </a:rPr>
                <a:t>Installere e-lås hos bruker og måle nullpunkt.</a:t>
              </a:r>
            </a:p>
            <a:p>
              <a:pPr algn="l">
                <a:spcBef>
                  <a:spcPts val="0"/>
                </a:spcBef>
              </a:pPr>
              <a:endParaRPr lang="nb-NO" sz="1100" dirty="0">
                <a:solidFill>
                  <a:schemeClr val="tx1"/>
                </a:solidFill>
                <a:latin typeface="+mn-lt"/>
              </a:endParaRPr>
            </a:p>
          </p:txBody>
        </p:sp>
        <p:sp>
          <p:nvSpPr>
            <p:cNvPr id="68" name="Rectangle 67"/>
            <p:cNvSpPr/>
            <p:nvPr/>
          </p:nvSpPr>
          <p:spPr bwMode="auto">
            <a:xfrm>
              <a:off x="3290290"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rPr>
                <a:t>Gjennomføre opplæring for bruker og pårørende.</a:t>
              </a:r>
            </a:p>
            <a:p>
              <a:pPr marL="177792" indent="-177792" algn="l">
                <a:spcBef>
                  <a:spcPts val="0"/>
                </a:spcBef>
                <a:buFont typeface="+mj-lt"/>
                <a:buAutoNum type="arabicPeriod"/>
              </a:pPr>
              <a:r>
                <a:rPr lang="nb-NO" sz="1100" dirty="0">
                  <a:solidFill>
                    <a:schemeClr val="tx1"/>
                  </a:solidFill>
                </a:rPr>
                <a:t>Teste e-lås.</a:t>
              </a:r>
            </a:p>
            <a:p>
              <a:pPr algn="l">
                <a:spcBef>
                  <a:spcPts val="0"/>
                </a:spcBef>
              </a:pPr>
              <a:endParaRPr lang="nb-NO" sz="1100" dirty="0">
                <a:solidFill>
                  <a:schemeClr val="tx1"/>
                </a:solidFill>
                <a:latin typeface="+mn-lt"/>
              </a:endParaRPr>
            </a:p>
          </p:txBody>
        </p:sp>
        <p:sp>
          <p:nvSpPr>
            <p:cNvPr id="71" name="Rectangle 70"/>
            <p:cNvSpPr/>
            <p:nvPr/>
          </p:nvSpPr>
          <p:spPr bwMode="auto">
            <a:xfrm>
              <a:off x="4881546"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Utry</a:t>
              </a:r>
              <a:r>
                <a:rPr lang="nb-NO" sz="1100" dirty="0">
                  <a:solidFill>
                    <a:schemeClr val="tx1"/>
                  </a:solidFill>
                </a:rPr>
                <a:t>kning ved tekniske varsler, eller ved signal om lavt batteri.</a:t>
              </a:r>
            </a:p>
            <a:p>
              <a:pPr marL="177792" indent="-177792" algn="l">
                <a:spcBef>
                  <a:spcPts val="0"/>
                </a:spcBef>
                <a:buFont typeface="+mj-lt"/>
                <a:buAutoNum type="arabicPeriod"/>
              </a:pPr>
              <a:r>
                <a:rPr lang="nb-NO" sz="1100" dirty="0">
                  <a:solidFill>
                    <a:schemeClr val="tx1"/>
                  </a:solidFill>
                </a:rPr>
                <a:t>Dokumentere hendelser og avvik i fagsystem.</a:t>
              </a:r>
            </a:p>
            <a:p>
              <a:pPr marL="177792" indent="-177792" algn="l">
                <a:spcBef>
                  <a:spcPts val="0"/>
                </a:spcBef>
                <a:buFont typeface="+mj-lt"/>
                <a:buAutoNum type="arabicPeriod"/>
              </a:pPr>
              <a:r>
                <a:rPr lang="nb-NO" sz="1100" dirty="0">
                  <a:solidFill>
                    <a:schemeClr val="tx1"/>
                  </a:solidFill>
                </a:rPr>
                <a:t>Oppdatere tilgangsliste.</a:t>
              </a:r>
            </a:p>
          </p:txBody>
        </p:sp>
        <p:sp>
          <p:nvSpPr>
            <p:cNvPr id="79" name="Rectangle 78"/>
            <p:cNvSpPr/>
            <p:nvPr/>
          </p:nvSpPr>
          <p:spPr bwMode="auto">
            <a:xfrm>
              <a:off x="8064057"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Stoppe tjenesten mid</a:t>
              </a:r>
              <a:r>
                <a:rPr lang="nb-NO" sz="1100" dirty="0">
                  <a:solidFill>
                    <a:schemeClr val="tx1"/>
                  </a:solidFill>
                </a:rPr>
                <a:t>lertidig hvis bruker reiser bort.</a:t>
              </a:r>
            </a:p>
            <a:p>
              <a:pPr marL="177792" indent="-177792" algn="l">
                <a:spcBef>
                  <a:spcPts val="0"/>
                </a:spcBef>
                <a:buFont typeface="+mj-lt"/>
                <a:buAutoNum type="arabicPeriod"/>
              </a:pPr>
              <a:r>
                <a:rPr lang="nb-NO" sz="1100" dirty="0">
                  <a:solidFill>
                    <a:schemeClr val="tx1"/>
                  </a:solidFill>
                </a:rPr>
                <a:t>Avslutte e-lås hvis hjemmebasert tjeneste avsluttes.</a:t>
              </a:r>
            </a:p>
          </p:txBody>
        </p:sp>
        <p:sp>
          <p:nvSpPr>
            <p:cNvPr id="80" name="Rectangle 79"/>
            <p:cNvSpPr/>
            <p:nvPr/>
          </p:nvSpPr>
          <p:spPr bwMode="auto">
            <a:xfrm>
              <a:off x="6472802"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Vurdere brukerens nytte av tjenesten.</a:t>
              </a:r>
            </a:p>
            <a:p>
              <a:pPr marL="177792" indent="-177792" algn="l">
                <a:spcBef>
                  <a:spcPts val="0"/>
                </a:spcBef>
                <a:buFont typeface="+mj-lt"/>
                <a:buAutoNum type="arabicPeriod"/>
              </a:pPr>
              <a:r>
                <a:rPr lang="nb-NO" sz="1100" dirty="0">
                  <a:solidFill>
                    <a:schemeClr val="tx1"/>
                  </a:solidFill>
                  <a:latin typeface="+mn-lt"/>
                </a:rPr>
                <a:t>Registrere nye målinger i gevinstplan.</a:t>
              </a:r>
            </a:p>
            <a:p>
              <a:pPr marL="177792" indent="-177792" algn="l">
                <a:spcBef>
                  <a:spcPts val="0"/>
                </a:spcBef>
                <a:buFont typeface="+mj-lt"/>
                <a:buAutoNum type="arabicPeriod"/>
              </a:pPr>
              <a:r>
                <a:rPr lang="nb-NO" sz="1100" dirty="0">
                  <a:solidFill>
                    <a:schemeClr val="tx1"/>
                  </a:solidFill>
                  <a:latin typeface="+mn-lt"/>
                </a:rPr>
                <a:t>Avgjøre om tilbudet skal videreføres eller avsluttes.</a:t>
              </a:r>
            </a:p>
            <a:p>
              <a:pPr marL="177792" indent="-177792" algn="l">
                <a:spcBef>
                  <a:spcPts val="0"/>
                </a:spcBef>
                <a:buFont typeface="+mj-lt"/>
                <a:buAutoNum type="arabicPeriod"/>
              </a:pPr>
              <a:endParaRPr lang="nb-NO" sz="1100" dirty="0">
                <a:solidFill>
                  <a:schemeClr val="tx1"/>
                </a:solidFill>
                <a:latin typeface="+mn-lt"/>
              </a:endParaRPr>
            </a:p>
          </p:txBody>
        </p:sp>
        <p:sp>
          <p:nvSpPr>
            <p:cNvPr id="31" name="AutoShape 9"/>
            <p:cNvSpPr>
              <a:spLocks noChangeArrowheads="1"/>
            </p:cNvSpPr>
            <p:nvPr/>
          </p:nvSpPr>
          <p:spPr bwMode="gray">
            <a:xfrm>
              <a:off x="133340" y="5992245"/>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buFontTx/>
                <a:buNone/>
              </a:pPr>
              <a:r>
                <a:rPr lang="nb-NO" dirty="0">
                  <a:solidFill>
                    <a:schemeClr val="bg1"/>
                  </a:solidFill>
                  <a:latin typeface="Arial Black" panose="020B0A04020102020204" pitchFamily="34" charset="0"/>
                </a:rPr>
                <a:t>OPPLÆRING AV ALLE ANSATTE</a:t>
              </a:r>
            </a:p>
          </p:txBody>
        </p:sp>
        <p:sp>
          <p:nvSpPr>
            <p:cNvPr id="38" name="Arrow: Right 37">
              <a:extLst>
                <a:ext uri="{FF2B5EF4-FFF2-40B4-BE49-F238E27FC236}">
                  <a16:creationId xmlns:a16="http://schemas.microsoft.com/office/drawing/2014/main" id="{82D6CBB7-9D2D-486B-BA4A-F1F4A51B15C5}"/>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48" name="Picture 47">
              <a:extLst>
                <a:ext uri="{FF2B5EF4-FFF2-40B4-BE49-F238E27FC236}">
                  <a16:creationId xmlns:a16="http://schemas.microsoft.com/office/drawing/2014/main" id="{E80B9169-151C-44B4-82DC-96F31A5E8D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A6A63797-EBF4-484C-830C-0A58C172C7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55F2EF95-39EF-40D7-A9B2-8CA33D3E6A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8D2A0FD8-967A-4C36-BD2C-66DA9627D8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9052893D-9A8B-4D7B-A0A5-9BD96D86DF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BA09EF18-F035-43C1-8BAD-FC370F03EF89}"/>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A1AE1747-C1A8-4E58-BC42-4D77C075370A}"/>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AA9D1058-E8CA-4493-B81C-05C3CFBD1CFC}"/>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3BAB7DA5-E337-46FC-AC76-FEADE4B21743}"/>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3" name="Rectangle 62">
              <a:extLst>
                <a:ext uri="{FF2B5EF4-FFF2-40B4-BE49-F238E27FC236}">
                  <a16:creationId xmlns:a16="http://schemas.microsoft.com/office/drawing/2014/main" id="{722F699B-AAC1-4DF1-8DAD-A4F720CB5C94}"/>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4" name="Rectangle 63">
              <a:extLst>
                <a:ext uri="{FF2B5EF4-FFF2-40B4-BE49-F238E27FC236}">
                  <a16:creationId xmlns:a16="http://schemas.microsoft.com/office/drawing/2014/main" id="{D2347B96-CFA6-49FE-A406-87DE6D11AE6B}"/>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B84D0EBC-588E-42A8-A62A-BE5A01C6A99D}"/>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4" name="Title 5">
            <a:extLst>
              <a:ext uri="{FF2B5EF4-FFF2-40B4-BE49-F238E27FC236}">
                <a16:creationId xmlns:a16="http://schemas.microsoft.com/office/drawing/2014/main" id="{38A49343-0C0E-4995-9A88-A5B0E773AF62}"/>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TJENESTEFORLØP: ELEKTRONISK DØRLÅS HJEMMEBOENDE (E-LÅS)</a:t>
            </a:r>
          </a:p>
        </p:txBody>
      </p:sp>
    </p:spTree>
    <p:extLst>
      <p:ext uri="{BB962C8B-B14F-4D97-AF65-F5344CB8AC3E}">
        <p14:creationId xmlns:p14="http://schemas.microsoft.com/office/powerpoint/2010/main" val="1979282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FDE23A00-E325-4AE7-8316-84ABDCB4D311}"/>
              </a:ext>
            </a:extLst>
          </p:cNvPr>
          <p:cNvGrpSpPr/>
          <p:nvPr/>
        </p:nvGrpSpPr>
        <p:grpSpPr>
          <a:xfrm>
            <a:off x="133341" y="866013"/>
            <a:ext cx="9639319" cy="5836711"/>
            <a:chOff x="133340" y="866013"/>
            <a:chExt cx="9639319" cy="5836711"/>
          </a:xfrm>
        </p:grpSpPr>
        <p:sp>
          <p:nvSpPr>
            <p:cNvPr id="23" name="TextBox 22"/>
            <p:cNvSpPr txBox="1"/>
            <p:nvPr/>
          </p:nvSpPr>
          <p:spPr>
            <a:xfrm>
              <a:off x="149052" y="2349564"/>
              <a:ext cx="4849896" cy="3208174"/>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i="1" dirty="0">
                  <a:solidFill>
                    <a:schemeClr val="tx1"/>
                  </a:solidFill>
                </a:rPr>
                <a:t>Alle brukere av hjemmebaserte tjenester med nøkkeladministrasjon vurderes å få installert e-lås.</a:t>
              </a:r>
              <a:endParaRPr lang="nb-NO" sz="1100" b="1" i="1" dirty="0">
                <a:solidFill>
                  <a:schemeClr val="tx1"/>
                </a:solidFill>
              </a:endParaRPr>
            </a:p>
            <a:p>
              <a:pPr algn="l">
                <a:spcBef>
                  <a:spcPts val="0"/>
                </a:spcBef>
              </a:pPr>
              <a:endParaRPr lang="nb-NO" sz="1100" b="1" dirty="0">
                <a:solidFill>
                  <a:schemeClr val="tx1"/>
                </a:solidFill>
              </a:endParaRPr>
            </a:p>
            <a:p>
              <a:pPr algn="l">
                <a:spcBef>
                  <a:spcPts val="0"/>
                </a:spcBef>
              </a:pPr>
              <a:r>
                <a:rPr lang="nb-NO" sz="1100" b="1" dirty="0">
                  <a:solidFill>
                    <a:schemeClr val="tx1"/>
                  </a:solidFill>
                </a:rPr>
                <a:t>1. Innhente godkjennelser</a:t>
              </a:r>
            </a:p>
            <a:p>
              <a:pPr algn="l">
                <a:spcBef>
                  <a:spcPts val="0"/>
                </a:spcBef>
              </a:pPr>
              <a:r>
                <a:rPr lang="nb-NO" sz="1100" dirty="0">
                  <a:solidFill>
                    <a:schemeClr val="tx1"/>
                  </a:solidFill>
                </a:rPr>
                <a:t>Hjemmetjenesten/saksbehandler/ressursperson sørger for informasjonsutveksling mellom bruker/pårørende, hjemmetjenesten og eventuelt borettslag, og innhenter samtykke for installasjon fra bruker/pårørende og eventuelt borettslag. Pårørende spørres om de ønsker å få informasjon om adgangsaktiviteter.</a:t>
              </a:r>
              <a:endParaRPr lang="nb-NO" sz="1100" b="1" dirty="0">
                <a:solidFill>
                  <a:schemeClr val="tx1"/>
                </a:solidFill>
              </a:endParaRPr>
            </a:p>
            <a:p>
              <a:pPr algn="l">
                <a:spcBef>
                  <a:spcPts val="0"/>
                </a:spcBef>
              </a:pPr>
              <a:endParaRPr lang="nb-NO" sz="1100" b="1" dirty="0">
                <a:solidFill>
                  <a:schemeClr val="tx1"/>
                </a:solidFill>
              </a:endParaRPr>
            </a:p>
            <a:p>
              <a:pPr algn="l">
                <a:spcBef>
                  <a:spcPts val="0"/>
                </a:spcBef>
              </a:pPr>
              <a:r>
                <a:rPr lang="nb-NO" sz="1100" b="1" dirty="0">
                  <a:solidFill>
                    <a:schemeClr val="tx1"/>
                  </a:solidFill>
                </a:rPr>
                <a:t>2. Ringe brukere og avtale dato for installasjon </a:t>
              </a:r>
              <a:br>
                <a:rPr lang="nb-NO" sz="1100" b="1" dirty="0">
                  <a:solidFill>
                    <a:schemeClr val="tx1"/>
                  </a:solidFill>
                </a:rPr>
              </a:br>
              <a:r>
                <a:rPr lang="nb-NO" sz="1100" dirty="0">
                  <a:solidFill>
                    <a:schemeClr val="tx1"/>
                  </a:solidFill>
                </a:rPr>
                <a:t>Teknisk personell/hjemmetjenesten/ressursperson ringer brukere og avtaler dato for installasjon. Hvis ekstern leverandør utfører installasjonen ringes leverandør og videreformidler nødvendig informasjon.</a:t>
              </a:r>
              <a:endParaRPr lang="nb-NO" sz="1100" b="1" dirty="0">
                <a:solidFill>
                  <a:schemeClr val="tx1"/>
                </a:solidFill>
              </a:endParaRPr>
            </a:p>
            <a:p>
              <a:pPr algn="l">
                <a:spcBef>
                  <a:spcPts val="0"/>
                </a:spcBef>
              </a:pPr>
              <a:br>
                <a:rPr lang="nb-NO" sz="1100" b="1" dirty="0">
                  <a:solidFill>
                    <a:schemeClr val="tx1"/>
                  </a:solidFill>
                </a:rPr>
              </a:br>
              <a:r>
                <a:rPr lang="nb-NO" sz="1100" b="1" dirty="0">
                  <a:solidFill>
                    <a:schemeClr val="tx1"/>
                  </a:solidFill>
                </a:rPr>
                <a:t>3. Registrere data og måle nullpunkt for gevinstrealisering</a:t>
              </a:r>
            </a:p>
            <a:p>
              <a:pPr algn="l">
                <a:spcBef>
                  <a:spcPts val="0"/>
                </a:spcBef>
              </a:pPr>
              <a:r>
                <a:rPr lang="nb-NO" sz="1100" dirty="0">
                  <a:solidFill>
                    <a:schemeClr val="tx1"/>
                  </a:solidFill>
                </a:rPr>
                <a:t>Gevinstansvarlig måler nullpunkt for gevinster og registrerer resultater i gevinstplan.</a:t>
              </a:r>
            </a:p>
            <a:p>
              <a:pPr algn="l">
                <a:spcBef>
                  <a:spcPts val="0"/>
                </a:spcBef>
              </a:pPr>
              <a:endParaRPr lang="nb-NO" sz="1100" b="1" dirty="0">
                <a:solidFill>
                  <a:schemeClr val="tx1"/>
                </a:solidFill>
              </a:endParaRPr>
            </a:p>
          </p:txBody>
        </p:sp>
        <p:sp>
          <p:nvSpPr>
            <p:cNvPr id="28" name="TextBox 27"/>
            <p:cNvSpPr txBox="1"/>
            <p:nvPr/>
          </p:nvSpPr>
          <p:spPr>
            <a:xfrm>
              <a:off x="5144131" y="2355553"/>
              <a:ext cx="4505349" cy="3202185"/>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spcBef>
                  <a:spcPts val="0"/>
                </a:spcBef>
                <a:buClrTx/>
                <a:buFont typeface="Arial" panose="020B0604020202020204" pitchFamily="34" charset="0"/>
                <a:buChar char="•"/>
              </a:pPr>
              <a:r>
                <a:rPr lang="nb-NO" sz="1100" dirty="0">
                  <a:solidFill>
                    <a:schemeClr val="tx1"/>
                  </a:solidFill>
                </a:rPr>
                <a:t>Kan informasjon fra e-lås være datagrunnlag for </a:t>
              </a:r>
              <a:r>
                <a:rPr lang="nb-NO" sz="1100" dirty="0">
                  <a:solidFill>
                    <a:schemeClr val="tx1"/>
                  </a:solidFill>
                  <a:latin typeface="+mn-lt"/>
                </a:rPr>
                <a:t>eks. på ATA-tid fra når dør åpnes til den låses? Kan dette brukes som utgangspunkt for gevinstmåling for andre teknologier?</a:t>
              </a:r>
              <a:br>
                <a:rPr lang="nb-NO" sz="1100" dirty="0">
                  <a:solidFill>
                    <a:schemeClr val="tx1"/>
                  </a:solidFill>
                  <a:latin typeface="+mn-lt"/>
                </a:rPr>
              </a:br>
              <a:endParaRPr lang="nb-NO" sz="1100" dirty="0">
                <a:solidFill>
                  <a:schemeClr val="tx1"/>
                </a:solidFill>
                <a:latin typeface="+mn-lt"/>
              </a:endParaRPr>
            </a:p>
            <a:p>
              <a:pPr marL="285750" indent="-285750" algn="l">
                <a:spcBef>
                  <a:spcPts val="0"/>
                </a:spcBef>
                <a:buClrTx/>
                <a:buFont typeface="Arial" panose="020B0604020202020204" pitchFamily="34" charset="0"/>
                <a:buChar char="•"/>
              </a:pPr>
              <a:r>
                <a:rPr lang="nb-NO" sz="1100" dirty="0">
                  <a:solidFill>
                    <a:schemeClr val="tx1"/>
                  </a:solidFill>
                  <a:latin typeface="+mn-lt"/>
                </a:rPr>
                <a:t>Har boligen felles inngangsparti slik at e-lås må installeres på hoveddør(er)?</a:t>
              </a:r>
              <a:br>
                <a:rPr lang="nb-NO" sz="1100" dirty="0">
                  <a:solidFill>
                    <a:schemeClr val="tx1"/>
                  </a:solidFill>
                  <a:latin typeface="+mn-lt"/>
                </a:rPr>
              </a:br>
              <a:endParaRPr lang="nb-NO" sz="1100" dirty="0">
                <a:solidFill>
                  <a:schemeClr val="tx1"/>
                </a:solidFill>
                <a:latin typeface="+mn-lt"/>
              </a:endParaRPr>
            </a:p>
            <a:p>
              <a:pPr marL="285750" indent="-285750" algn="l">
                <a:spcBef>
                  <a:spcPts val="0"/>
                </a:spcBef>
                <a:buClrTx/>
                <a:buFont typeface="Arial" panose="020B0604020202020204" pitchFamily="34" charset="0"/>
                <a:buChar char="•"/>
              </a:pPr>
              <a:r>
                <a:rPr lang="nb-NO" sz="1100" dirty="0">
                  <a:solidFill>
                    <a:schemeClr val="tx1"/>
                  </a:solidFill>
                </a:rPr>
                <a:t>Ved bruker i borettslag: hvem undersøker hvilke rutiner styret har ved utskifting av låser, sørger for informasjonsutveksling og for at kommunen har riktig tillatelse for installasjon? </a:t>
              </a:r>
              <a:r>
                <a:rPr lang="nb-NO" sz="1100" dirty="0">
                  <a:solidFill>
                    <a:schemeClr val="tx1"/>
                  </a:solidFill>
                  <a:latin typeface="+mn-lt"/>
                </a:rPr>
                <a:t>Ved bruk av mobilapplikasjon for e-lås: hvilken type mobil og versjon av operativsystem kreves? Må nye mobiler kjøpes inn?</a:t>
              </a:r>
              <a:br>
                <a:rPr lang="nb-NO" sz="1100" dirty="0">
                  <a:solidFill>
                    <a:schemeClr val="tx1"/>
                  </a:solidFill>
                  <a:latin typeface="+mn-lt"/>
                </a:rPr>
              </a:br>
              <a:endParaRPr lang="nb-NO" sz="1100" dirty="0">
                <a:solidFill>
                  <a:schemeClr val="tx1"/>
                </a:solidFill>
                <a:latin typeface="+mn-lt"/>
              </a:endParaRPr>
            </a:p>
            <a:p>
              <a:pPr marL="285750" indent="-285750" algn="l">
                <a:spcBef>
                  <a:spcPts val="0"/>
                </a:spcBef>
                <a:buClrTx/>
                <a:buFont typeface="Arial" panose="020B0604020202020204" pitchFamily="34" charset="0"/>
                <a:buChar char="•"/>
              </a:pPr>
              <a:r>
                <a:rPr lang="nb-NO" sz="1100" dirty="0">
                  <a:solidFill>
                    <a:schemeClr val="tx1"/>
                  </a:solidFill>
                  <a:latin typeface="+mn-lt"/>
                </a:rPr>
                <a:t>Kan bruk av e-lås støtte opp for andre tjenester eller teknologier, som for eksempel raskere utrykning ved alarm?</a:t>
              </a:r>
              <a:br>
                <a:rPr lang="nb-NO" sz="1100" dirty="0">
                  <a:solidFill>
                    <a:schemeClr val="tx1"/>
                  </a:solidFill>
                  <a:latin typeface="+mn-lt"/>
                </a:rPr>
              </a:br>
              <a:endParaRPr lang="nb-NO" sz="1100" dirty="0">
                <a:solidFill>
                  <a:schemeClr val="tx1"/>
                </a:solidFill>
              </a:endParaRPr>
            </a:p>
            <a:p>
              <a:pPr marL="285750" indent="-285750" algn="l">
                <a:spcBef>
                  <a:spcPts val="0"/>
                </a:spcBef>
                <a:buClrTx/>
                <a:buFont typeface="Arial" panose="020B0604020202020204" pitchFamily="34" charset="0"/>
                <a:buChar char="•"/>
              </a:pPr>
              <a:r>
                <a:rPr lang="nb-NO" sz="1100" dirty="0">
                  <a:solidFill>
                    <a:schemeClr val="tx1"/>
                  </a:solidFill>
                </a:rPr>
                <a:t>Hvilke gevinster skal dere realisere? Hvordan skal dere måle disse? Hvem har ansvaret for gevinstrealiseringsplanen?</a:t>
              </a:r>
            </a:p>
            <a:p>
              <a:pPr marL="285750" indent="-285750" algn="l">
                <a:spcBef>
                  <a:spcPts val="0"/>
                </a:spcBef>
                <a:buClrTx/>
                <a:buFont typeface="Arial" panose="020B0604020202020204" pitchFamily="34" charset="0"/>
                <a:buChar char="•"/>
              </a:pPr>
              <a:endParaRPr lang="nb-NO" sz="1100" dirty="0">
                <a:solidFill>
                  <a:schemeClr val="tx1"/>
                </a:solidFill>
                <a:latin typeface="+mn-lt"/>
              </a:endParaRPr>
            </a:p>
          </p:txBody>
        </p:sp>
        <p:sp>
          <p:nvSpPr>
            <p:cNvPr id="70" name="TextBox 6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71" name="TextBox 7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31" name="TextBox 3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u="sng" dirty="0">
                  <a:solidFill>
                    <a:schemeClr val="tx1"/>
                  </a:solidFill>
                </a:rPr>
                <a:t>Kartleggingsskjema fra Beiarn kommune</a:t>
              </a:r>
            </a:p>
            <a:p>
              <a:pPr marL="285750" indent="-285750" algn="l">
                <a:buFont typeface="Arial" panose="020B0604020202020204" pitchFamily="34" charset="0"/>
                <a:buChar char="•"/>
              </a:pPr>
              <a:r>
                <a:rPr lang="nb-NO" sz="1100" u="sng" dirty="0">
                  <a:solidFill>
                    <a:schemeClr val="tx1"/>
                  </a:solidFill>
                </a:rPr>
                <a:t>Samtykke- og bestillingsskjema fra Nesodden kommune</a:t>
              </a:r>
            </a:p>
          </p:txBody>
        </p:sp>
        <p:sp>
          <p:nvSpPr>
            <p:cNvPr id="32" name="TextBox 3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9" name="Arrow: Right 38">
              <a:extLst>
                <a:ext uri="{FF2B5EF4-FFF2-40B4-BE49-F238E27FC236}">
                  <a16:creationId xmlns:a16="http://schemas.microsoft.com/office/drawing/2014/main" id="{35C504AA-F177-486F-80C4-41A6E8659681}"/>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0" name="Picture 49">
              <a:extLst>
                <a:ext uri="{FF2B5EF4-FFF2-40B4-BE49-F238E27FC236}">
                  <a16:creationId xmlns:a16="http://schemas.microsoft.com/office/drawing/2014/main" id="{C7D0D2EF-0E01-4CB5-B91A-9938AB4072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1" name="Picture 50" descr="A close up of a logo&#10;&#10;Description automatically generated">
              <a:extLst>
                <a:ext uri="{FF2B5EF4-FFF2-40B4-BE49-F238E27FC236}">
                  <a16:creationId xmlns:a16="http://schemas.microsoft.com/office/drawing/2014/main" id="{C393EBC5-347A-44F7-85D4-EFB46EB87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2" name="Picture 51" descr="A close up of a logo&#10;&#10;Description automatically generated">
              <a:extLst>
                <a:ext uri="{FF2B5EF4-FFF2-40B4-BE49-F238E27FC236}">
                  <a16:creationId xmlns:a16="http://schemas.microsoft.com/office/drawing/2014/main" id="{90AEB745-A403-4F9B-A539-2C6501E195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3" name="Picture 14" descr="Online education premium icon">
              <a:extLst>
                <a:ext uri="{FF2B5EF4-FFF2-40B4-BE49-F238E27FC236}">
                  <a16:creationId xmlns:a16="http://schemas.microsoft.com/office/drawing/2014/main" id="{211FCA88-00CD-4222-BD58-CE1401AE81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3" descr="Recycle premium icon">
              <a:extLst>
                <a:ext uri="{FF2B5EF4-FFF2-40B4-BE49-F238E27FC236}">
                  <a16:creationId xmlns:a16="http://schemas.microsoft.com/office/drawing/2014/main" id="{CF635859-22FC-4473-8671-2073DFED14D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2D82C04B-370A-4A26-BDFD-DE5679219D6E}"/>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6" name="Rectangle 55">
              <a:extLst>
                <a:ext uri="{FF2B5EF4-FFF2-40B4-BE49-F238E27FC236}">
                  <a16:creationId xmlns:a16="http://schemas.microsoft.com/office/drawing/2014/main" id="{1EBEA599-1C1E-4918-ABAD-3041F08B44F0}"/>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57" name="Rectangle 56">
              <a:extLst>
                <a:ext uri="{FF2B5EF4-FFF2-40B4-BE49-F238E27FC236}">
                  <a16:creationId xmlns:a16="http://schemas.microsoft.com/office/drawing/2014/main" id="{14130341-A6F5-4848-B039-52AD61760592}"/>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58" name="Rectangle 57">
              <a:extLst>
                <a:ext uri="{FF2B5EF4-FFF2-40B4-BE49-F238E27FC236}">
                  <a16:creationId xmlns:a16="http://schemas.microsoft.com/office/drawing/2014/main" id="{26EF5F5D-31A3-4E40-9F40-8088A8D3D33A}"/>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59" name="Rectangle 58">
              <a:extLst>
                <a:ext uri="{FF2B5EF4-FFF2-40B4-BE49-F238E27FC236}">
                  <a16:creationId xmlns:a16="http://schemas.microsoft.com/office/drawing/2014/main" id="{FB458839-6434-46F7-A432-7C9BB136DE4B}"/>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0" name="Rectangle 59">
              <a:extLst>
                <a:ext uri="{FF2B5EF4-FFF2-40B4-BE49-F238E27FC236}">
                  <a16:creationId xmlns:a16="http://schemas.microsoft.com/office/drawing/2014/main" id="{5952AB7F-BA59-47B9-AC03-2D28B7E8F610}"/>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1" name="Rectangle 60">
              <a:extLst>
                <a:ext uri="{FF2B5EF4-FFF2-40B4-BE49-F238E27FC236}">
                  <a16:creationId xmlns:a16="http://schemas.microsoft.com/office/drawing/2014/main" id="{3C2C20CA-B0A6-4191-9D07-EBAE753AED75}"/>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2" name="Rectangle 61">
              <a:extLst>
                <a:ext uri="{FF2B5EF4-FFF2-40B4-BE49-F238E27FC236}">
                  <a16:creationId xmlns:a16="http://schemas.microsoft.com/office/drawing/2014/main" id="{E17916B4-1D7C-441C-AE64-1F28C0BA8CDD}"/>
                </a:ext>
              </a:extLst>
            </p:cNvPr>
            <p:cNvSpPr/>
            <p:nvPr/>
          </p:nvSpPr>
          <p:spPr>
            <a:xfrm>
              <a:off x="1468746" y="866013"/>
              <a:ext cx="8303913"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B97E8913-4B7C-4249-B18D-F4770329572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HJEMMEBOENDE: KARTLEGGING OG TILDELING</a:t>
            </a:r>
          </a:p>
        </p:txBody>
      </p:sp>
      <p:sp>
        <p:nvSpPr>
          <p:cNvPr id="27" name="TextBox 26">
            <a:extLst>
              <a:ext uri="{FF2B5EF4-FFF2-40B4-BE49-F238E27FC236}">
                <a16:creationId xmlns:a16="http://schemas.microsoft.com/office/drawing/2014/main" id="{FBBE84DB-794A-4097-903D-0033EB6D7369}"/>
              </a:ext>
            </a:extLst>
          </p:cNvPr>
          <p:cNvSpPr txBox="1"/>
          <p:nvPr/>
        </p:nvSpPr>
        <p:spPr>
          <a:xfrm>
            <a:off x="501685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600"/>
              </a:spcBef>
              <a:buClr>
                <a:srgbClr val="293947"/>
              </a:buClr>
              <a:buFont typeface="Arial" panose="020B0604020202020204" pitchFamily="34" charset="0"/>
              <a:buChar char="•"/>
              <a:defRPr/>
            </a:pPr>
            <a:r>
              <a:rPr lang="nb-NO" sz="1100" u="sng" dirty="0">
                <a:solidFill>
                  <a:srgbClr val="000000"/>
                </a:solidFill>
              </a:rPr>
              <a:t>Informasjonsskriv om e-lås i borettslag/Sameie fra Moss kommune</a:t>
            </a:r>
          </a:p>
          <a:p>
            <a:pPr marL="171450" indent="-171450" algn="l">
              <a:spcBef>
                <a:spcPts val="600"/>
              </a:spcBef>
              <a:buClr>
                <a:srgbClr val="293947"/>
              </a:buClr>
              <a:buFont typeface="Arial" panose="020B0604020202020204" pitchFamily="34" charset="0"/>
              <a:buChar char="•"/>
              <a:defRPr/>
            </a:pPr>
            <a:r>
              <a:rPr lang="nb-NO" sz="1100" u="sng" dirty="0">
                <a:solidFill>
                  <a:srgbClr val="000000"/>
                </a:solidFill>
              </a:rPr>
              <a:t>Informasjonsskriv om e-lås til bruker fra Nesodden kommune</a:t>
            </a:r>
          </a:p>
          <a:p>
            <a:pPr marL="171450" indent="-171450" algn="l">
              <a:spcBef>
                <a:spcPts val="600"/>
              </a:spcBef>
              <a:buClr>
                <a:srgbClr val="293947"/>
              </a:buClr>
              <a:buFont typeface="Arial" panose="020B0604020202020204" pitchFamily="34" charset="0"/>
              <a:buChar char="•"/>
              <a:defRPr/>
            </a:pPr>
            <a:r>
              <a:rPr lang="nb-NO" sz="1100" dirty="0">
                <a:solidFill>
                  <a:schemeClr val="tx1"/>
                </a:solidFill>
              </a:rPr>
              <a:t>Gevinstrealiseringsplan (</a:t>
            </a:r>
            <a:r>
              <a:rPr lang="nb-NO" sz="1100" u="sng" dirty="0">
                <a:hlinkClick r:id="rId12"/>
              </a:rPr>
              <a:t>www.ks.no/veikart</a:t>
            </a:r>
            <a:r>
              <a:rPr lang="nb-NO" sz="1100" dirty="0"/>
              <a:t>)</a:t>
            </a:r>
            <a:endParaRPr lang="nb-NO" sz="1100" u="sng" dirty="0">
              <a:solidFill>
                <a:srgbClr val="000000"/>
              </a:solidFill>
            </a:endParaRPr>
          </a:p>
          <a:p>
            <a:pPr marL="0" marR="0" lvl="0" indent="0" algn="l" defTabSz="914400" rtl="0" eaLnBrk="0" fontAlgn="base" latinLnBrk="0" hangingPunct="0">
              <a:lnSpc>
                <a:spcPct val="100000"/>
              </a:lnSpc>
              <a:spcBef>
                <a:spcPts val="60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38819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8E823A09-F221-4121-9218-E20F4EB1702A}"/>
              </a:ext>
            </a:extLst>
          </p:cNvPr>
          <p:cNvGrpSpPr/>
          <p:nvPr/>
        </p:nvGrpSpPr>
        <p:grpSpPr>
          <a:xfrm>
            <a:off x="146046" y="866013"/>
            <a:ext cx="9613908" cy="5836711"/>
            <a:chOff x="133340" y="866013"/>
            <a:chExt cx="9613908"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Tilpasse innstillinger til bruker</a:t>
              </a:r>
            </a:p>
            <a:p>
              <a:pPr algn="l">
                <a:spcBef>
                  <a:spcPts val="0"/>
                </a:spcBef>
              </a:pPr>
              <a:r>
                <a:rPr lang="nb-NO" sz="1100" dirty="0">
                  <a:solidFill>
                    <a:schemeClr val="tx1"/>
                  </a:solidFill>
                </a:rPr>
                <a:t>Hjemmetjenesten/teknisk personell/ressursperson legger inn tilgangsliste for e-lås, og om pårørende skal motta informasjon i evt. mobilapplikasjon om hvem som åpner døren når.</a:t>
              </a:r>
            </a:p>
            <a:p>
              <a:pPr algn="l">
                <a:spcBef>
                  <a:spcPts val="0"/>
                </a:spcBef>
              </a:pPr>
              <a:endParaRPr lang="nb-NO" sz="1100" b="1" dirty="0">
                <a:solidFill>
                  <a:schemeClr val="tx1"/>
                </a:solidFill>
              </a:endParaRPr>
            </a:p>
            <a:p>
              <a:pPr algn="l">
                <a:spcBef>
                  <a:spcPts val="0"/>
                </a:spcBef>
              </a:pPr>
              <a:r>
                <a:rPr lang="nb-NO" sz="1100" b="1" dirty="0">
                  <a:solidFill>
                    <a:schemeClr val="tx1"/>
                  </a:solidFill>
                </a:rPr>
                <a:t>2. Registrere tiltak i fagsystem</a:t>
              </a:r>
              <a:endParaRPr lang="nb-NO" sz="1100" dirty="0">
                <a:solidFill>
                  <a:schemeClr val="tx1"/>
                </a:solidFill>
              </a:endParaRPr>
            </a:p>
            <a:p>
              <a:pPr algn="l">
                <a:spcBef>
                  <a:spcPts val="0"/>
                </a:spcBef>
              </a:pPr>
              <a:r>
                <a:rPr lang="nb-NO" sz="1100" dirty="0">
                  <a:solidFill>
                    <a:schemeClr val="tx1"/>
                  </a:solidFill>
                </a:rPr>
                <a:t>Hjemmetjenesten registrerer tiltak i fagsystem.</a:t>
              </a:r>
              <a:endParaRPr lang="nb-NO" sz="1100" b="1" dirty="0">
                <a:solidFill>
                  <a:schemeClr val="tx1"/>
                </a:solidFill>
              </a:endParaRPr>
            </a:p>
            <a:p>
              <a:pPr algn="l">
                <a:spcBef>
                  <a:spcPts val="0"/>
                </a:spcBef>
              </a:pPr>
              <a:br>
                <a:rPr lang="nb-NO" sz="1100" b="1" dirty="0">
                  <a:solidFill>
                    <a:schemeClr val="tx1"/>
                  </a:solidFill>
                </a:rPr>
              </a:br>
              <a:r>
                <a:rPr lang="nb-NO" sz="1100" b="1" dirty="0">
                  <a:solidFill>
                    <a:schemeClr val="tx1"/>
                  </a:solidFill>
                </a:rPr>
                <a:t>3. Installere e-lås hos bruker </a:t>
              </a:r>
            </a:p>
            <a:p>
              <a:pPr algn="l">
                <a:spcBef>
                  <a:spcPts val="0"/>
                </a:spcBef>
              </a:pPr>
              <a:r>
                <a:rPr lang="nb-NO" sz="1100" dirty="0">
                  <a:solidFill>
                    <a:schemeClr val="tx1"/>
                  </a:solidFill>
                </a:rPr>
                <a:t>Teknisk personell eller leverandør installerer e-lås hos bruker etter gjeldende prosedyrer og beholder eventuelle restdeler fra ordinær lås. </a:t>
              </a: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Infoskriv om e-lås til bruker og pårørende</a:t>
              </a:r>
            </a:p>
            <a:p>
              <a:pPr marL="285750" indent="-285750" algn="l">
                <a:buFont typeface="Arial" panose="020B0604020202020204" pitchFamily="34" charset="0"/>
                <a:buChar char="•"/>
              </a:pPr>
              <a:r>
                <a:rPr lang="nb-NO" sz="1100" u="sng" dirty="0">
                  <a:solidFill>
                    <a:schemeClr val="tx1"/>
                  </a:solidFill>
                </a:rPr>
                <a:t>Rutine for oppkobling og registrering brukere av e-lås fra Moss kommune</a:t>
              </a:r>
            </a:p>
            <a:p>
              <a:pPr marL="285750" indent="-285750" algn="l">
                <a:buFont typeface="Arial" panose="020B0604020202020204" pitchFamily="34" charset="0"/>
                <a:buChar char="•"/>
              </a:pPr>
              <a:r>
                <a:rPr lang="nb-NO" sz="1100" u="sng" dirty="0">
                  <a:solidFill>
                    <a:srgbClr val="000000"/>
                  </a:solidFill>
                </a:rPr>
                <a:t>Rutine for montering av e-lås fra Moss kommune</a:t>
              </a:r>
            </a:p>
          </p:txBody>
        </p:sp>
        <p:sp>
          <p:nvSpPr>
            <p:cNvPr id="52" name="TextBox 51"/>
            <p:cNvSpPr txBox="1"/>
            <p:nvPr/>
          </p:nvSpPr>
          <p:spPr>
            <a:xfrm>
              <a:off x="5144131" y="2355553"/>
              <a:ext cx="4505349" cy="3185544"/>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0"/>
                </a:spcBef>
                <a:buClrTx/>
                <a:buFont typeface="Arial" panose="020B0604020202020204" pitchFamily="34" charset="0"/>
                <a:buChar char="•"/>
              </a:pPr>
              <a:r>
                <a:rPr lang="nb-NO" sz="1100" dirty="0">
                  <a:solidFill>
                    <a:schemeClr val="tx1"/>
                  </a:solidFill>
                  <a:latin typeface="+mn-lt"/>
                </a:rPr>
                <a:t>Er dette den beste måten å gjøre det på i deres kommune?</a:t>
              </a:r>
            </a:p>
            <a:p>
              <a:pPr marL="171450" indent="-171450" algn="l">
                <a:spcBef>
                  <a:spcPts val="0"/>
                </a:spcBef>
                <a:buClrTx/>
                <a:buFont typeface="Arial" panose="020B0604020202020204" pitchFamily="34" charset="0"/>
                <a:buChar char="•"/>
              </a:pP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rgbClr val="000000"/>
                  </a:solidFill>
                </a:rPr>
                <a:t>Har dere forberedt brukeren på montering?</a:t>
              </a:r>
              <a:br>
                <a:rPr lang="nb-NO" sz="1100" dirty="0">
                  <a:solidFill>
                    <a:schemeClr val="tx1"/>
                  </a:solidFill>
                  <a:latin typeface="+mn-lt"/>
                </a:rPr>
              </a:b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chemeClr val="tx1"/>
                  </a:solidFill>
                  <a:latin typeface="+mn-lt"/>
                </a:rPr>
                <a:t>Skal alle i hjemmesykepleien ha tilgang til å åpne alle dører med e-lås til enhver tid? Eventuelt, hvilke rutiner må ligge til grunn for å sikret at riktig ansatt har adgang til riktig tid?</a:t>
              </a:r>
              <a:br>
                <a:rPr lang="nb-NO" sz="1100" dirty="0">
                  <a:solidFill>
                    <a:schemeClr val="tx1"/>
                  </a:solidFill>
                  <a:latin typeface="+mn-lt"/>
                </a:rPr>
              </a:b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chemeClr val="tx1"/>
                  </a:solidFill>
                </a:rPr>
                <a:t>Hvilke EPJ-systemer kan e-lås-systemet integreres mot? Kan tilganger oppdateres automatisk ved endring i vaktliste?</a:t>
              </a:r>
              <a:br>
                <a:rPr lang="nb-NO" sz="1100" dirty="0">
                  <a:solidFill>
                    <a:schemeClr val="tx1"/>
                  </a:solidFill>
                </a:rPr>
              </a:b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chemeClr val="tx1"/>
                  </a:solidFill>
                  <a:latin typeface="+mn-lt"/>
                </a:rPr>
                <a:t>Ved bruk av mobilapplikasjon: har, eller skal alle i hjemmetjenesten ha, egen mobiltelefon som støtter tjenesten?</a:t>
              </a:r>
            </a:p>
            <a:p>
              <a:pPr algn="l">
                <a:spcBef>
                  <a:spcPts val="0"/>
                </a:spcBef>
                <a:buClrTx/>
              </a:pP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chemeClr val="tx1"/>
                  </a:solidFill>
                  <a:latin typeface="+mn-lt"/>
                </a:rPr>
                <a:t>Skal kommunen innhente reservenøkkel til brukers bolig, i tilfellet at batteriet går tomt eller ved annen teknisk svikt?</a:t>
              </a: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2" name="Arrow: Right 31">
              <a:extLst>
                <a:ext uri="{FF2B5EF4-FFF2-40B4-BE49-F238E27FC236}">
                  <a16:creationId xmlns:a16="http://schemas.microsoft.com/office/drawing/2014/main" id="{D2605830-8737-4BD0-9507-F75C8C017215}"/>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C2651DBE-1CE7-4ADD-86DF-C801DF6C2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F29D9BBF-EAD0-4271-9DA3-A6139C9B2D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67E9A35D-6D07-4255-A378-D58919CF3B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DF21BEB4-9B8F-4A21-B79A-C2A91ED528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054BBC10-83E9-4E23-8306-C1F1011EBF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D1949C7C-E093-45EC-8257-56C95C21F07E}"/>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D1CC5BD8-EA47-44F3-9D77-BD3B53B2C2F7}"/>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EAEE4FE1-5D32-4269-BC6C-096D642B3D58}"/>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497A7711-8D7A-48F0-8A70-4F2C7A196A8C}"/>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392E9E2F-B331-457C-B5B2-89B3BA600C67}"/>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CFBA8785-B3BB-461E-8BC3-94D87E7CE94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921707BD-C19C-46C9-BC37-523589270DE1}"/>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5" name="Rectangle 44">
              <a:extLst>
                <a:ext uri="{FF2B5EF4-FFF2-40B4-BE49-F238E27FC236}">
                  <a16:creationId xmlns:a16="http://schemas.microsoft.com/office/drawing/2014/main" id="{4011EBE3-9ED3-4AB6-81D2-C703C5124264}"/>
                </a:ext>
              </a:extLst>
            </p:cNvPr>
            <p:cNvSpPr/>
            <p:nvPr/>
          </p:nvSpPr>
          <p:spPr>
            <a:xfrm>
              <a:off x="158752" y="866013"/>
              <a:ext cx="155693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DCA14CC-76C5-4A75-8788-A6EEA8C3521E}"/>
                </a:ext>
              </a:extLst>
            </p:cNvPr>
            <p:cNvSpPr/>
            <p:nvPr/>
          </p:nvSpPr>
          <p:spPr>
            <a:xfrm>
              <a:off x="3211839" y="866013"/>
              <a:ext cx="653540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7398AC23-1DAE-4157-9020-5E275438BEE5}"/>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HJEMMEBOENDE: TILPASNING OG INSTALLASJON</a:t>
            </a:r>
          </a:p>
        </p:txBody>
      </p:sp>
      <p:sp>
        <p:nvSpPr>
          <p:cNvPr id="28" name="TextBox 27">
            <a:extLst>
              <a:ext uri="{FF2B5EF4-FFF2-40B4-BE49-F238E27FC236}">
                <a16:creationId xmlns:a16="http://schemas.microsoft.com/office/drawing/2014/main" id="{E1F50476-38A1-4B66-BA91-E5FCB7E1176E}"/>
              </a:ext>
            </a:extLst>
          </p:cNvPr>
          <p:cNvSpPr txBox="1"/>
          <p:nvPr/>
        </p:nvSpPr>
        <p:spPr>
          <a:xfrm>
            <a:off x="5276616" y="5856051"/>
            <a:ext cx="4390774"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600"/>
              </a:spcBef>
              <a:buClr>
                <a:srgbClr val="293947"/>
              </a:buClr>
              <a:buFont typeface="Arial" panose="020B0604020202020204" pitchFamily="34" charset="0"/>
              <a:buChar char="•"/>
              <a:defRPr/>
            </a:pPr>
            <a:r>
              <a:rPr lang="nb-NO" sz="1100" u="sng" dirty="0">
                <a:solidFill>
                  <a:schemeClr val="tx1"/>
                </a:solidFill>
              </a:rPr>
              <a:t>Rutine for oppbevaring av deler til e-lås fra Moss kommune</a:t>
            </a:r>
            <a:endParaRPr lang="nb-NO" sz="1100" dirty="0">
              <a:solidFill>
                <a:srgbClr val="000000"/>
              </a:solidFill>
              <a:latin typeface="Arial"/>
            </a:endParaRPr>
          </a:p>
          <a:p>
            <a:pPr marL="171450" indent="-171450" algn="l">
              <a:spcBef>
                <a:spcPts val="600"/>
              </a:spcBef>
              <a:buClr>
                <a:srgbClr val="293947"/>
              </a:buClr>
              <a:buFont typeface="Arial" panose="020B0604020202020204" pitchFamily="34" charset="0"/>
              <a:buChar char="•"/>
              <a:defRPr/>
            </a:pPr>
            <a:r>
              <a:rPr lang="nb-NO" sz="1100" u="sng" dirty="0">
                <a:solidFill>
                  <a:srgbClr val="000000"/>
                </a:solidFill>
                <a:latin typeface="Arial"/>
              </a:rPr>
              <a:t>Informasjon om utplassering og bruk av e-lås fra Nesodden kommune</a:t>
            </a:r>
            <a:endParaRPr lang="nb-NO" sz="1100" u="sng" dirty="0">
              <a:solidFill>
                <a:schemeClr val="tx1"/>
              </a:solidFill>
            </a:endParaRPr>
          </a:p>
        </p:txBody>
      </p:sp>
    </p:spTree>
    <p:extLst>
      <p:ext uri="{BB962C8B-B14F-4D97-AF65-F5344CB8AC3E}">
        <p14:creationId xmlns:p14="http://schemas.microsoft.com/office/powerpoint/2010/main" val="4273004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53BE6263-749B-4F12-ACE4-D714971EB004}"/>
              </a:ext>
            </a:extLst>
          </p:cNvPr>
          <p:cNvGrpSpPr/>
          <p:nvPr/>
        </p:nvGrpSpPr>
        <p:grpSpPr>
          <a:xfrm>
            <a:off x="133340" y="866013"/>
            <a:ext cx="9639320" cy="5824347"/>
            <a:chOff x="133340" y="866013"/>
            <a:chExt cx="9639320" cy="5824347"/>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opplæring for bruker og pårørende</a:t>
              </a:r>
              <a:endParaRPr lang="nb-NO" sz="1100" dirty="0">
                <a:solidFill>
                  <a:schemeClr val="tx1"/>
                </a:solidFill>
              </a:endParaRPr>
            </a:p>
            <a:p>
              <a:pPr algn="l">
                <a:spcBef>
                  <a:spcPts val="0"/>
                </a:spcBef>
              </a:pPr>
              <a:r>
                <a:rPr lang="nb-NO" sz="1100" dirty="0">
                  <a:solidFill>
                    <a:schemeClr val="tx1"/>
                  </a:solidFill>
                </a:rPr>
                <a:t>Hjemmetjenesten/ressursperson/teknisk personell gjennomfører opplæring med bruker og eventuelt pårørende under installasjon.</a:t>
              </a:r>
              <a:br>
                <a:rPr lang="nb-NO" sz="1100" dirty="0">
                  <a:solidFill>
                    <a:schemeClr val="tx1"/>
                  </a:solidFill>
                </a:rPr>
              </a:br>
              <a:br>
                <a:rPr lang="nb-NO" sz="1100" b="1" dirty="0">
                  <a:solidFill>
                    <a:schemeClr val="tx1"/>
                  </a:solidFill>
                </a:rPr>
              </a:br>
              <a:r>
                <a:rPr lang="nb-NO" sz="1100" b="1" dirty="0">
                  <a:solidFill>
                    <a:schemeClr val="tx1"/>
                  </a:solidFill>
                </a:rPr>
                <a:t>2. Teste e-lås</a:t>
              </a:r>
            </a:p>
            <a:p>
              <a:pPr algn="l">
                <a:spcBef>
                  <a:spcPts val="0"/>
                </a:spcBef>
              </a:pPr>
              <a:r>
                <a:rPr lang="nb-NO" sz="1100" dirty="0">
                  <a:solidFill>
                    <a:schemeClr val="tx1"/>
                  </a:solidFill>
                </a:rPr>
                <a:t>Hjemmetjenesten tester e-lås sammen med bruker og eventuelt pårørende.</a:t>
              </a:r>
              <a:endParaRPr lang="nb-NO" sz="1100" b="1" dirty="0">
                <a:solidFill>
                  <a:schemeClr val="tx1"/>
                </a:solidFill>
              </a:endParaRPr>
            </a:p>
          </p:txBody>
        </p:sp>
        <p:sp>
          <p:nvSpPr>
            <p:cNvPr id="24" name="TextBox 23"/>
            <p:cNvSpPr txBox="1"/>
            <p:nvPr/>
          </p:nvSpPr>
          <p:spPr>
            <a:xfrm>
              <a:off x="149052" y="5856052"/>
              <a:ext cx="9520413" cy="834308"/>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Opplæringsmanual for bruk av e-lås</a:t>
              </a: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endParaRPr lang="nb-NO" sz="1100" dirty="0">
                <a:solidFill>
                  <a:schemeClr val="tx1"/>
                </a:solidFill>
                <a:latin typeface="+mn-lt"/>
              </a:endParaRPr>
            </a:p>
            <a:p>
              <a:pPr marL="171450" indent="-171450" algn="l">
                <a:buClrTx/>
                <a:buFont typeface="Arial" panose="020B0604020202020204" pitchFamily="34" charset="0"/>
                <a:buChar char="•"/>
              </a:pPr>
              <a:r>
                <a:rPr lang="nb-NO" sz="1100" dirty="0">
                  <a:solidFill>
                    <a:schemeClr val="tx1"/>
                  </a:solidFill>
                  <a:latin typeface="+mn-lt"/>
                </a:rPr>
                <a:t>Hvem bør gjennomføre opplæring med bruker og pårørende? </a:t>
              </a:r>
            </a:p>
            <a:p>
              <a:pPr marL="171450" indent="-171450" algn="l">
                <a:buClrTx/>
                <a:buFont typeface="Arial" panose="020B0604020202020204" pitchFamily="34" charset="0"/>
                <a:buChar char="•"/>
              </a:pPr>
              <a:r>
                <a:rPr lang="nb-NO" sz="1100" dirty="0">
                  <a:solidFill>
                    <a:schemeClr val="tx1"/>
                  </a:solidFill>
                  <a:latin typeface="+mn-lt"/>
                </a:rPr>
                <a:t>Skal opplæringen skje samtidig som installasjon?</a:t>
              </a:r>
            </a:p>
            <a:p>
              <a:pPr marL="171450" indent="-171450" algn="l">
                <a:buClrTx/>
                <a:buFont typeface="Arial" panose="020B0604020202020204" pitchFamily="34" charset="0"/>
                <a:buChar char="•"/>
              </a:pPr>
              <a:r>
                <a:rPr lang="nb-NO" sz="1100" dirty="0">
                  <a:solidFill>
                    <a:schemeClr val="tx1"/>
                  </a:solidFill>
                </a:rPr>
                <a:t>Hvordan skal testperioden evalueres?</a:t>
              </a:r>
            </a:p>
            <a:p>
              <a:pPr marL="171450" indent="-171450" algn="l">
                <a:buClrTx/>
                <a:buFont typeface="Arial" panose="020B0604020202020204" pitchFamily="34" charset="0"/>
                <a:buChar char="•"/>
              </a:pPr>
              <a:r>
                <a:rPr lang="nb-NO" sz="1100" dirty="0">
                  <a:solidFill>
                    <a:schemeClr val="tx1"/>
                  </a:solidFill>
                </a:rPr>
                <a:t>Hvem har ansvaret for å oppdatere gevinstrealiseringsplanen? </a:t>
              </a:r>
              <a:r>
                <a:rPr lang="nb-NO" sz="1100" dirty="0">
                  <a:solidFill>
                    <a:schemeClr val="tx1"/>
                  </a:solidFill>
                  <a:latin typeface="+mn-lt"/>
                </a:rPr>
                <a:t> </a:t>
              </a:r>
            </a:p>
            <a:p>
              <a:pPr algn="l">
                <a:buClrTx/>
              </a:pPr>
              <a:r>
                <a:rPr lang="nb-NO" sz="1100" dirty="0">
                  <a:solidFill>
                    <a:schemeClr val="tx1"/>
                  </a:solidFill>
                  <a:latin typeface="+mn-lt"/>
                </a:rPr>
                <a:t> </a:t>
              </a:r>
            </a:p>
          </p:txBody>
        </p:sp>
        <p:sp>
          <p:nvSpPr>
            <p:cNvPr id="70" name="TextBox 6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71" name="TextBox 70"/>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7" name="Arrow: Right 36">
              <a:extLst>
                <a:ext uri="{FF2B5EF4-FFF2-40B4-BE49-F238E27FC236}">
                  <a16:creationId xmlns:a16="http://schemas.microsoft.com/office/drawing/2014/main" id="{775F0647-7A3B-4545-AA37-2C33A238DBF0}"/>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0" name="Picture 49">
              <a:extLst>
                <a:ext uri="{FF2B5EF4-FFF2-40B4-BE49-F238E27FC236}">
                  <a16:creationId xmlns:a16="http://schemas.microsoft.com/office/drawing/2014/main" id="{D034903F-3CF5-4D79-BAC1-D20B8C73C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1" name="Picture 50" descr="A close up of a logo&#10;&#10;Description automatically generated">
              <a:extLst>
                <a:ext uri="{FF2B5EF4-FFF2-40B4-BE49-F238E27FC236}">
                  <a16:creationId xmlns:a16="http://schemas.microsoft.com/office/drawing/2014/main" id="{076B9022-F9B0-4B1E-8E65-5DD8A535F1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2" name="Picture 51" descr="A close up of a logo&#10;&#10;Description automatically generated">
              <a:extLst>
                <a:ext uri="{FF2B5EF4-FFF2-40B4-BE49-F238E27FC236}">
                  <a16:creationId xmlns:a16="http://schemas.microsoft.com/office/drawing/2014/main" id="{C381003F-22B4-42B1-9FF8-BF82EA6265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3" name="Picture 14" descr="Online education premium icon">
              <a:extLst>
                <a:ext uri="{FF2B5EF4-FFF2-40B4-BE49-F238E27FC236}">
                  <a16:creationId xmlns:a16="http://schemas.microsoft.com/office/drawing/2014/main" id="{E3146793-1392-402C-917B-B3EDC8B2D3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3" descr="Recycle premium icon">
              <a:extLst>
                <a:ext uri="{FF2B5EF4-FFF2-40B4-BE49-F238E27FC236}">
                  <a16:creationId xmlns:a16="http://schemas.microsoft.com/office/drawing/2014/main" id="{B2DCDEE7-F670-4E60-9EF0-A9C90637B5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33459190-D0E6-4513-A184-6C4191FDA782}"/>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6" name="Rectangle 55">
              <a:extLst>
                <a:ext uri="{FF2B5EF4-FFF2-40B4-BE49-F238E27FC236}">
                  <a16:creationId xmlns:a16="http://schemas.microsoft.com/office/drawing/2014/main" id="{B8670E02-1ABB-4F7D-AB87-5060E14774F1}"/>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57" name="Rectangle 56">
              <a:extLst>
                <a:ext uri="{FF2B5EF4-FFF2-40B4-BE49-F238E27FC236}">
                  <a16:creationId xmlns:a16="http://schemas.microsoft.com/office/drawing/2014/main" id="{3C9DD75D-EF31-4F7E-A0D9-271C32D449C3}"/>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58" name="Rectangle 57">
              <a:extLst>
                <a:ext uri="{FF2B5EF4-FFF2-40B4-BE49-F238E27FC236}">
                  <a16:creationId xmlns:a16="http://schemas.microsoft.com/office/drawing/2014/main" id="{7C58E5E7-5483-42A1-B174-91EB6E09EC77}"/>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59" name="Rectangle 58">
              <a:extLst>
                <a:ext uri="{FF2B5EF4-FFF2-40B4-BE49-F238E27FC236}">
                  <a16:creationId xmlns:a16="http://schemas.microsoft.com/office/drawing/2014/main" id="{344C8745-FFD2-4EF6-A76C-3669258DD19B}"/>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0" name="Rectangle 59">
              <a:extLst>
                <a:ext uri="{FF2B5EF4-FFF2-40B4-BE49-F238E27FC236}">
                  <a16:creationId xmlns:a16="http://schemas.microsoft.com/office/drawing/2014/main" id="{70B84244-567F-49BE-BF3F-CF70A3C08D87}"/>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1" name="Rectangle 60">
              <a:extLst>
                <a:ext uri="{FF2B5EF4-FFF2-40B4-BE49-F238E27FC236}">
                  <a16:creationId xmlns:a16="http://schemas.microsoft.com/office/drawing/2014/main" id="{19947CF4-1582-4578-BF56-8535A4A58763}"/>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3" name="Rectangle 62">
              <a:extLst>
                <a:ext uri="{FF2B5EF4-FFF2-40B4-BE49-F238E27FC236}">
                  <a16:creationId xmlns:a16="http://schemas.microsoft.com/office/drawing/2014/main" id="{6D8C4395-B287-4932-A63D-EDE7A1786950}"/>
                </a:ext>
              </a:extLst>
            </p:cNvPr>
            <p:cNvSpPr/>
            <p:nvPr/>
          </p:nvSpPr>
          <p:spPr>
            <a:xfrm>
              <a:off x="4832699" y="866013"/>
              <a:ext cx="493996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C496CD-53F3-43D6-9F01-32D9B17A4F36}"/>
                </a:ext>
              </a:extLst>
            </p:cNvPr>
            <p:cNvSpPr/>
            <p:nvPr/>
          </p:nvSpPr>
          <p:spPr>
            <a:xfrm>
              <a:off x="158752" y="866013"/>
              <a:ext cx="314251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itle 5">
            <a:extLst>
              <a:ext uri="{FF2B5EF4-FFF2-40B4-BE49-F238E27FC236}">
                <a16:creationId xmlns:a16="http://schemas.microsoft.com/office/drawing/2014/main" id="{B0EC002B-7744-4416-931C-8E703D2EF917}"/>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HJEMMEBOENDE: OPPLÆRING</a:t>
            </a:r>
          </a:p>
        </p:txBody>
      </p:sp>
    </p:spTree>
    <p:extLst>
      <p:ext uri="{BB962C8B-B14F-4D97-AF65-F5344CB8AC3E}">
        <p14:creationId xmlns:p14="http://schemas.microsoft.com/office/powerpoint/2010/main" val="13863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183DB190-19D7-4ABD-85A3-2B54DD2814D2}"/>
              </a:ext>
            </a:extLst>
          </p:cNvPr>
          <p:cNvGrpSpPr/>
          <p:nvPr/>
        </p:nvGrpSpPr>
        <p:grpSpPr>
          <a:xfrm>
            <a:off x="141198" y="866013"/>
            <a:ext cx="9623605" cy="5836711"/>
            <a:chOff x="133340" y="866013"/>
            <a:chExt cx="9623605" cy="5836711"/>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opplæring med bruker og pårørende. </a:t>
              </a:r>
              <a:br>
                <a:rPr lang="nb-NO" sz="1100" b="1" dirty="0">
                  <a:solidFill>
                    <a:schemeClr val="tx1"/>
                  </a:solidFill>
                </a:rPr>
              </a:br>
              <a:r>
                <a:rPr lang="nb-NO" sz="1100" dirty="0">
                  <a:solidFill>
                    <a:schemeClr val="tx1"/>
                  </a:solidFill>
                </a:rPr>
                <a:t>Ressursperson/hjemmetjenesten/teknisk personell informerer bruker og eventuelt pårørende om hva trygghetsalarm er, slik at brukeren blir trygg på tjenesten. Teknisk personell/ressursperson/hjemmetjenesten tester utstyret sammen med bruker. Informasjonsskriv blir forklart og lagt igjen.</a:t>
              </a:r>
              <a:br>
                <a:rPr lang="nb-NO" sz="1100" b="1" dirty="0">
                  <a:solidFill>
                    <a:schemeClr val="tx1"/>
                  </a:solidFill>
                </a:rPr>
              </a:br>
              <a:endParaRPr lang="nb-NO" sz="1100" b="1" dirty="0">
                <a:solidFill>
                  <a:schemeClr val="tx1"/>
                </a:solidFill>
              </a:endParaRPr>
            </a:p>
            <a:p>
              <a:pPr algn="l">
                <a:spcBef>
                  <a:spcPts val="0"/>
                </a:spcBef>
              </a:pPr>
              <a:r>
                <a:rPr lang="nb-NO" sz="1100" b="1" dirty="0">
                  <a:solidFill>
                    <a:schemeClr val="tx1"/>
                  </a:solidFill>
                </a:rPr>
                <a:t>2. Testperiode på to uker hvor hjemmetjenesten følger opp tett</a:t>
              </a:r>
            </a:p>
            <a:p>
              <a:pPr algn="l">
                <a:spcBef>
                  <a:spcPts val="0"/>
                </a:spcBef>
              </a:pPr>
              <a:r>
                <a:rPr lang="nb-NO" sz="1100" dirty="0">
                  <a:solidFill>
                    <a:schemeClr val="tx1"/>
                  </a:solidFill>
                </a:rPr>
                <a:t>Bruker tester trygghetsalarm over en periode på to uker der hjemmetjenesten fortsetter besøkene for å sikre at bruker kan nyttiggjøre seg av teknologien. Hjemmetjenesten </a:t>
              </a:r>
              <a:r>
                <a:rPr lang="nb-NO" sz="1100" dirty="0">
                  <a:solidFill>
                    <a:srgbClr val="000000"/>
                  </a:solidFill>
                </a:rPr>
                <a:t>dokumenterer i fagsystem om teknologien og de definerte innstillingene på enheten gir ønskede effekter, og</a:t>
              </a:r>
              <a:r>
                <a:rPr lang="nb-NO" sz="1100" dirty="0">
                  <a:solidFill>
                    <a:schemeClr val="tx1"/>
                  </a:solidFill>
                </a:rPr>
                <a:t> dersom bruker ikke mestrer trygghetsalarmen.</a:t>
              </a:r>
            </a:p>
            <a:p>
              <a:pPr algn="l">
                <a:spcBef>
                  <a:spcPts val="0"/>
                </a:spcBef>
              </a:pPr>
              <a:endParaRPr lang="nb-NO" sz="1100" dirty="0">
                <a:solidFill>
                  <a:schemeClr val="tx1"/>
                </a:solidFill>
              </a:endParaRPr>
            </a:p>
            <a:p>
              <a:pPr lvl="0" algn="l">
                <a:spcBef>
                  <a:spcPts val="0"/>
                </a:spcBef>
                <a:buClr>
                  <a:srgbClr val="293947"/>
                </a:buClr>
                <a:defRPr/>
              </a:pPr>
              <a:r>
                <a:rPr lang="nb-NO" sz="1100" b="1" dirty="0">
                  <a:solidFill>
                    <a:srgbClr val="000000"/>
                  </a:solidFill>
                </a:rPr>
                <a:t>3. Evaluere hvordan bruker håndterer </a:t>
              </a:r>
              <a:r>
                <a:rPr lang="nb-NO" sz="1100" b="1" dirty="0">
                  <a:solidFill>
                    <a:schemeClr val="tx1"/>
                  </a:solidFill>
                </a:rPr>
                <a:t>trygghetsalarm</a:t>
              </a:r>
              <a:r>
                <a:rPr lang="nb-NO" sz="1100" b="1" dirty="0">
                  <a:solidFill>
                    <a:srgbClr val="000000"/>
                  </a:solidFill>
                </a:rPr>
                <a:t> og om innstillinger bør endres</a:t>
              </a:r>
              <a:br>
                <a:rPr lang="nb-NO" sz="1100" dirty="0">
                  <a:solidFill>
                    <a:srgbClr val="000000"/>
                  </a:solidFill>
                </a:rPr>
              </a:br>
              <a:r>
                <a:rPr lang="nb-NO" sz="1100" dirty="0">
                  <a:solidFill>
                    <a:srgbClr val="000000"/>
                  </a:solidFill>
                </a:rPr>
                <a:t>Evaluering skjer etter testperioden, og ved hjelp av dokumentasjonen fra testperioden. Tiltaksplan oppdateres etter evaluering og gevinstansvarlig oppdaterer gevinstplan. Eventuelle endringer dokumenteres i fagsystem.</a:t>
              </a:r>
            </a:p>
          </p:txBody>
        </p:sp>
        <p:sp>
          <p:nvSpPr>
            <p:cNvPr id="24" name="TextBox 23"/>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evaluering og rapportering i testperioden</a:t>
              </a:r>
            </a:p>
            <a:p>
              <a:pPr marL="285750" indent="-285750" algn="l">
                <a:buFont typeface="Arial" panose="020B0604020202020204" pitchFamily="34" charset="0"/>
                <a:buChar char="•"/>
              </a:pPr>
              <a:r>
                <a:rPr lang="nb-NO" sz="1100" dirty="0">
                  <a:solidFill>
                    <a:schemeClr val="tx1"/>
                  </a:solidFill>
                </a:rPr>
                <a:t>Opplæringsmanual for digitale trygghetsalarmer  </a:t>
              </a: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Hvem bør gjennomføre opplæring med bruker og pårørende? </a:t>
              </a:r>
            </a:p>
            <a:p>
              <a:pPr marL="171450" indent="-171450" algn="l">
                <a:buClrTx/>
                <a:buFont typeface="Arial" panose="020B0604020202020204" pitchFamily="34" charset="0"/>
                <a:buChar char="•"/>
              </a:pPr>
              <a:r>
                <a:rPr lang="nb-NO" sz="1100" dirty="0">
                  <a:solidFill>
                    <a:schemeClr val="tx1"/>
                  </a:solidFill>
                </a:rPr>
                <a:t>Skal opplæringen skje samtidig som installasjon? </a:t>
              </a:r>
            </a:p>
            <a:p>
              <a:pPr marL="171450" indent="-171450" algn="l">
                <a:buClrTx/>
                <a:buFont typeface="Arial" panose="020B0604020202020204" pitchFamily="34" charset="0"/>
                <a:buChar char="•"/>
              </a:pPr>
              <a:r>
                <a:rPr lang="nb-NO" sz="1100" dirty="0">
                  <a:solidFill>
                    <a:schemeClr val="tx1"/>
                  </a:solidFill>
                </a:rPr>
                <a:t>Skal det være en testperiode? Eventuelt hvor lenge? Hvordan skal testperioden evalueres?</a:t>
              </a:r>
            </a:p>
            <a:p>
              <a:pPr marL="171450" indent="-171450" algn="l">
                <a:buClrTx/>
                <a:buFont typeface="Arial" panose="020B0604020202020204" pitchFamily="34" charset="0"/>
                <a:buChar char="•"/>
              </a:pPr>
              <a:r>
                <a:rPr lang="nb-NO" sz="1100" dirty="0">
                  <a:solidFill>
                    <a:schemeClr val="tx1"/>
                  </a:solidFill>
                </a:rPr>
                <a:t>Hvem har ansvaret for å oppdatere gevinstrealiseringsplanen? Hvis ikke hjemmetjenesten, hvordan skal de gi beskjed videre til gevinstansvarlig? </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64" name="Arrow: Right 63">
              <a:extLst>
                <a:ext uri="{FF2B5EF4-FFF2-40B4-BE49-F238E27FC236}">
                  <a16:creationId xmlns:a16="http://schemas.microsoft.com/office/drawing/2014/main" id="{4C679189-AA93-4AD0-B83E-071E6A1A408C}"/>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65" name="Picture 64">
              <a:extLst>
                <a:ext uri="{FF2B5EF4-FFF2-40B4-BE49-F238E27FC236}">
                  <a16:creationId xmlns:a16="http://schemas.microsoft.com/office/drawing/2014/main" id="{1152AC80-6E4F-454A-9FAB-F535B77FB0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66" name="Picture 65" descr="A close up of a logo&#10;&#10;Description automatically generated">
              <a:extLst>
                <a:ext uri="{FF2B5EF4-FFF2-40B4-BE49-F238E27FC236}">
                  <a16:creationId xmlns:a16="http://schemas.microsoft.com/office/drawing/2014/main" id="{A8190A03-D014-4375-9E59-A97796D8EA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67" name="Picture 66" descr="A close up of a logo&#10;&#10;Description automatically generated">
              <a:extLst>
                <a:ext uri="{FF2B5EF4-FFF2-40B4-BE49-F238E27FC236}">
                  <a16:creationId xmlns:a16="http://schemas.microsoft.com/office/drawing/2014/main" id="{DFC835A4-1544-483D-94D7-9E559A1DCF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68" name="Picture 14" descr="Online education premium icon">
              <a:extLst>
                <a:ext uri="{FF2B5EF4-FFF2-40B4-BE49-F238E27FC236}">
                  <a16:creationId xmlns:a16="http://schemas.microsoft.com/office/drawing/2014/main" id="{B49F81DB-5122-4081-849D-4F307A23384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3" descr="Recycle premium icon">
              <a:extLst>
                <a:ext uri="{FF2B5EF4-FFF2-40B4-BE49-F238E27FC236}">
                  <a16:creationId xmlns:a16="http://schemas.microsoft.com/office/drawing/2014/main" id="{11E8877E-5940-434B-B310-54140478AC5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349F521D-8C0F-4526-AA67-1708854F2433}"/>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74" name="Rectangle 73">
              <a:extLst>
                <a:ext uri="{FF2B5EF4-FFF2-40B4-BE49-F238E27FC236}">
                  <a16:creationId xmlns:a16="http://schemas.microsoft.com/office/drawing/2014/main" id="{5B40E319-F1F3-432C-877C-6C8F45915753}"/>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75" name="Rectangle 74">
              <a:extLst>
                <a:ext uri="{FF2B5EF4-FFF2-40B4-BE49-F238E27FC236}">
                  <a16:creationId xmlns:a16="http://schemas.microsoft.com/office/drawing/2014/main" id="{32E80F21-DB83-4D81-A822-F262EC165B3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76" name="Rectangle 75">
              <a:extLst>
                <a:ext uri="{FF2B5EF4-FFF2-40B4-BE49-F238E27FC236}">
                  <a16:creationId xmlns:a16="http://schemas.microsoft.com/office/drawing/2014/main" id="{CD7BFE6A-C9A0-45D0-8E2C-6AABBAD2E0C0}"/>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77" name="Rectangle 76">
              <a:extLst>
                <a:ext uri="{FF2B5EF4-FFF2-40B4-BE49-F238E27FC236}">
                  <a16:creationId xmlns:a16="http://schemas.microsoft.com/office/drawing/2014/main" id="{8C74732C-E488-42AB-8BDD-53B8FA0B1F6E}"/>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78" name="Rectangle 77">
              <a:extLst>
                <a:ext uri="{FF2B5EF4-FFF2-40B4-BE49-F238E27FC236}">
                  <a16:creationId xmlns:a16="http://schemas.microsoft.com/office/drawing/2014/main" id="{E8E6EA35-6C43-4B84-814B-EC6D237DFE9E}"/>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79" name="Rectangle 78">
              <a:extLst>
                <a:ext uri="{FF2B5EF4-FFF2-40B4-BE49-F238E27FC236}">
                  <a16:creationId xmlns:a16="http://schemas.microsoft.com/office/drawing/2014/main" id="{96BB2E9E-3A13-47D5-A8A1-39DA478F7460}"/>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81" name="Rectangle 80">
              <a:extLst>
                <a:ext uri="{FF2B5EF4-FFF2-40B4-BE49-F238E27FC236}">
                  <a16:creationId xmlns:a16="http://schemas.microsoft.com/office/drawing/2014/main" id="{45009717-7966-440E-B0B4-C963E59A02F3}"/>
                </a:ext>
              </a:extLst>
            </p:cNvPr>
            <p:cNvSpPr/>
            <p:nvPr/>
          </p:nvSpPr>
          <p:spPr>
            <a:xfrm>
              <a:off x="4765747" y="872458"/>
              <a:ext cx="4991198"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C0B12A5-D9D6-497F-AFC6-A4CBA857C63B}"/>
                </a:ext>
              </a:extLst>
            </p:cNvPr>
            <p:cNvSpPr/>
            <p:nvPr/>
          </p:nvSpPr>
          <p:spPr>
            <a:xfrm>
              <a:off x="149055" y="872458"/>
              <a:ext cx="3187492"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383AAB19-63EB-472F-8A61-9677A7FE8F5A}"/>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 TRYGGHETSALARM: OPPLÆRING</a:t>
            </a:r>
          </a:p>
        </p:txBody>
      </p:sp>
    </p:spTree>
    <p:extLst>
      <p:ext uri="{BB962C8B-B14F-4D97-AF65-F5344CB8AC3E}">
        <p14:creationId xmlns:p14="http://schemas.microsoft.com/office/powerpoint/2010/main" val="2573027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81AAB754-3B43-492C-8777-FA6A924D8280}"/>
              </a:ext>
            </a:extLst>
          </p:cNvPr>
          <p:cNvGrpSpPr/>
          <p:nvPr/>
        </p:nvGrpSpPr>
        <p:grpSpPr>
          <a:xfrm>
            <a:off x="142999" y="866013"/>
            <a:ext cx="9620003" cy="5836711"/>
            <a:chOff x="133340" y="866013"/>
            <a:chExt cx="9620003"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Utrykning ved tekniske varsler, eller ved signal om lavt batteri</a:t>
              </a:r>
            </a:p>
            <a:p>
              <a:pPr algn="l">
                <a:spcBef>
                  <a:spcPts val="0"/>
                </a:spcBef>
              </a:pPr>
              <a:r>
                <a:rPr lang="nb-NO" sz="1100" dirty="0">
                  <a:solidFill>
                    <a:schemeClr val="tx1"/>
                  </a:solidFill>
                </a:rPr>
                <a:t>Tekniske varsler sendes direkte til teknisk personell som agerer etter gjeldende prosedyrer. </a:t>
              </a:r>
            </a:p>
            <a:p>
              <a:pPr algn="l">
                <a:spcBef>
                  <a:spcPts val="0"/>
                </a:spcBef>
              </a:pPr>
              <a:endParaRPr lang="nb-NO" sz="1100" dirty="0">
                <a:solidFill>
                  <a:schemeClr val="tx1"/>
                </a:solidFill>
              </a:endParaRPr>
            </a:p>
            <a:p>
              <a:pPr algn="l">
                <a:spcBef>
                  <a:spcPts val="0"/>
                </a:spcBef>
              </a:pPr>
              <a:r>
                <a:rPr lang="nb-NO" sz="1100" b="1" dirty="0">
                  <a:solidFill>
                    <a:schemeClr val="tx1"/>
                  </a:solidFill>
                </a:rPr>
                <a:t>2. Dokumentere hendelser og avvik i fagsystem</a:t>
              </a:r>
              <a:br>
                <a:rPr lang="nb-NO" sz="1100" dirty="0">
                  <a:solidFill>
                    <a:schemeClr val="tx1"/>
                  </a:solidFill>
                </a:rPr>
              </a:br>
              <a:r>
                <a:rPr lang="nb-NO" sz="1100" dirty="0">
                  <a:solidFill>
                    <a:schemeClr val="tx1"/>
                  </a:solidFill>
                </a:rPr>
                <a:t>Hjemmetjenesten/teknisk personell/ressursperson dokumenterer hendelser i fagsystem.</a:t>
              </a:r>
            </a:p>
            <a:p>
              <a:pPr algn="l">
                <a:spcBef>
                  <a:spcPts val="0"/>
                </a:spcBef>
              </a:pPr>
              <a:r>
                <a:rPr lang="nb-NO" sz="1100" b="1" dirty="0">
                  <a:solidFill>
                    <a:schemeClr val="tx1"/>
                  </a:solidFill>
                </a:rPr>
                <a:t> </a:t>
              </a:r>
            </a:p>
            <a:p>
              <a:pPr algn="l">
                <a:spcBef>
                  <a:spcPts val="0"/>
                </a:spcBef>
              </a:pPr>
              <a:r>
                <a:rPr lang="nb-NO" sz="1100" b="1" dirty="0">
                  <a:solidFill>
                    <a:schemeClr val="tx1"/>
                  </a:solidFill>
                </a:rPr>
                <a:t>3. Oppdatere tilgangsliste</a:t>
              </a:r>
            </a:p>
            <a:p>
              <a:pPr algn="l">
                <a:spcBef>
                  <a:spcPts val="0"/>
                </a:spcBef>
              </a:pPr>
              <a:r>
                <a:rPr lang="nb-NO" sz="1100" dirty="0">
                  <a:solidFill>
                    <a:schemeClr val="tx1"/>
                  </a:solidFill>
                </a:rPr>
                <a:t>Ressursperson/hjemmetjenesten oppdaterer liste over hvem som skal ha tilgang til bruker på hvilket tidspunkt. Dette gjøres helst når ny vaktliste kommer, og ved oppdatering av vaktlisten.</a:t>
              </a:r>
            </a:p>
            <a:p>
              <a:pPr algn="l">
                <a:spcBef>
                  <a:spcPts val="0"/>
                </a:spcBef>
              </a:pPr>
              <a:endParaRPr lang="nb-NO" sz="1100" dirty="0">
                <a:solidFill>
                  <a:schemeClr val="tx1"/>
                </a:solidFill>
              </a:endParaRPr>
            </a:p>
            <a:p>
              <a:pPr algn="l">
                <a:spcBef>
                  <a:spcPts val="0"/>
                </a:spcBef>
              </a:pPr>
              <a:endParaRPr lang="nb-NO" sz="1100" b="1" dirty="0">
                <a:solidFill>
                  <a:srgbClr val="FF0000"/>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0"/>
                </a:spcBef>
                <a:buClrTx/>
                <a:buFont typeface="Arial" panose="020B0604020202020204" pitchFamily="34" charset="0"/>
                <a:buChar char="•"/>
              </a:pPr>
              <a:r>
                <a:rPr lang="nb-NO" sz="1100" dirty="0">
                  <a:solidFill>
                    <a:schemeClr val="tx1"/>
                  </a:solidFill>
                </a:rPr>
                <a:t>Er dette den beste måten å gjøre det på i deres kommune?</a:t>
              </a:r>
              <a:br>
                <a:rPr lang="nb-NO" sz="1100" dirty="0">
                  <a:solidFill>
                    <a:schemeClr val="tx1"/>
                  </a:solidFill>
                </a:rPr>
              </a:br>
              <a:endParaRPr lang="nb-NO" sz="1100" dirty="0">
                <a:solidFill>
                  <a:schemeClr val="tx1"/>
                </a:solidFill>
              </a:endParaRPr>
            </a:p>
            <a:p>
              <a:pPr marL="171450" indent="-171450" algn="l">
                <a:spcBef>
                  <a:spcPts val="0"/>
                </a:spcBef>
                <a:buClrTx/>
                <a:buFont typeface="Arial" panose="020B0604020202020204" pitchFamily="34" charset="0"/>
                <a:buChar char="•"/>
              </a:pPr>
              <a:r>
                <a:rPr lang="nb-NO" sz="1100" dirty="0">
                  <a:solidFill>
                    <a:schemeClr val="tx1"/>
                  </a:solidFill>
                </a:rPr>
                <a:t>Hvem skal håndtere tekniske varsler? Hva skal prosedyren være? Hvor skal tekniske varsler dokumenteres?</a:t>
              </a:r>
              <a:br>
                <a:rPr lang="nb-NO" sz="1100" dirty="0">
                  <a:solidFill>
                    <a:schemeClr val="tx1"/>
                  </a:solidFill>
                </a:rPr>
              </a:br>
              <a:endParaRPr lang="nb-NO" sz="1100" dirty="0">
                <a:solidFill>
                  <a:schemeClr val="tx1"/>
                </a:solidFill>
              </a:endParaRPr>
            </a:p>
            <a:p>
              <a:pPr marL="171450" indent="-171450" algn="l">
                <a:spcBef>
                  <a:spcPts val="0"/>
                </a:spcBef>
                <a:buClrTx/>
                <a:buFont typeface="Arial" panose="020B0604020202020204" pitchFamily="34" charset="0"/>
                <a:buChar char="•"/>
              </a:pPr>
              <a:r>
                <a:rPr lang="nb-NO" sz="1100" dirty="0">
                  <a:solidFill>
                    <a:schemeClr val="tx1"/>
                  </a:solidFill>
                </a:rPr>
                <a:t>Hvilken prosedyre skal ligge til grunn for akutt tilgang til dørlås? Skal for eksempel brannvesen og ambulansepersonell kunne ha/kreve tilgang til e-lås ved alarm?</a:t>
              </a:r>
              <a:br>
                <a:rPr lang="nb-NO" sz="1100" dirty="0">
                  <a:solidFill>
                    <a:schemeClr val="tx1"/>
                  </a:solidFill>
                </a:rPr>
              </a:br>
              <a:endParaRPr lang="nb-NO" sz="1100" dirty="0">
                <a:solidFill>
                  <a:schemeClr val="tx1"/>
                </a:solidFill>
              </a:endParaRPr>
            </a:p>
            <a:p>
              <a:pPr marL="171450" indent="-171450" algn="l">
                <a:spcBef>
                  <a:spcPts val="0"/>
                </a:spcBef>
                <a:buClrTx/>
                <a:buFont typeface="Arial" panose="020B0604020202020204" pitchFamily="34" charset="0"/>
                <a:buChar char="•"/>
              </a:pPr>
              <a:r>
                <a:rPr lang="nb-NO" sz="1100" dirty="0">
                  <a:solidFill>
                    <a:schemeClr val="tx1"/>
                  </a:solidFill>
                </a:rPr>
                <a:t>Ved bruk av mobil: hvilken prosedyre skal ligge til grunn hvis mobilapplikasjon ikke fungerer eller hvis hjemmesykepleien ikke har med mobil? Hvilke rutiner skal kommunen ha ved mistet mobiltelefon og for å sikre at nødvendige oppdateringer av telefonen gjennomføres?</a:t>
              </a:r>
              <a:br>
                <a:rPr lang="nb-NO" sz="1100" dirty="0">
                  <a:solidFill>
                    <a:schemeClr val="tx1"/>
                  </a:solidFill>
                </a:rPr>
              </a:br>
              <a:endParaRPr lang="nb-NO" sz="1100" dirty="0">
                <a:solidFill>
                  <a:schemeClr val="tx1"/>
                </a:solidFill>
              </a:endParaRP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76" name="TextBox 75"/>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håndtering av varsler</a:t>
              </a:r>
            </a:p>
          </p:txBody>
        </p:sp>
        <p:sp>
          <p:nvSpPr>
            <p:cNvPr id="32" name="Arrow: Right 31">
              <a:extLst>
                <a:ext uri="{FF2B5EF4-FFF2-40B4-BE49-F238E27FC236}">
                  <a16:creationId xmlns:a16="http://schemas.microsoft.com/office/drawing/2014/main" id="{CF4FF595-8781-4372-A160-1C82D01A65C6}"/>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86B2E7CC-2245-4582-A96C-DB7AAD3B24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6297C627-9248-476F-ABCA-9A4CB9B30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ECDF2A57-55EA-4FAA-859D-AD96947621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FF62E536-F06D-4E18-8778-F04D714951C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FC8D1F44-6942-46BF-B1BE-64A3221A34A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976D5C88-A87D-48F5-A913-59236144F70E}"/>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97C1C210-EA15-4C2B-B0DE-6B6A0BD6D931}"/>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DFEBB5D0-003A-40F7-8440-798967A75793}"/>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62FC8D05-93FB-4A52-BE17-3E73A670AA55}"/>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EE4FEE3C-D28C-4D11-A08B-4CBC9EB0C3B1}"/>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C081C7C7-A8BB-4E9D-B67E-5518C9C28F4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AF920DC7-6CBA-4363-9174-69C5B6902E0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6" name="Rectangle 45">
              <a:extLst>
                <a:ext uri="{FF2B5EF4-FFF2-40B4-BE49-F238E27FC236}">
                  <a16:creationId xmlns:a16="http://schemas.microsoft.com/office/drawing/2014/main" id="{DD6D34A5-6C4F-4AFC-B9DE-101634FBDF4E}"/>
                </a:ext>
              </a:extLst>
            </p:cNvPr>
            <p:cNvSpPr/>
            <p:nvPr/>
          </p:nvSpPr>
          <p:spPr>
            <a:xfrm>
              <a:off x="6390479" y="866013"/>
              <a:ext cx="336286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11DC329-628F-4DB3-87A7-8713FED152F7}"/>
                </a:ext>
              </a:extLst>
            </p:cNvPr>
            <p:cNvSpPr/>
            <p:nvPr/>
          </p:nvSpPr>
          <p:spPr>
            <a:xfrm>
              <a:off x="158751" y="866013"/>
              <a:ext cx="479424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2C82CD5B-655C-4842-816D-4581DB181ED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HJEMMEBOENDE: DAGLIG DRIFT</a:t>
            </a:r>
          </a:p>
        </p:txBody>
      </p:sp>
    </p:spTree>
    <p:extLst>
      <p:ext uri="{BB962C8B-B14F-4D97-AF65-F5344CB8AC3E}">
        <p14:creationId xmlns:p14="http://schemas.microsoft.com/office/powerpoint/2010/main" val="154431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4895F826-7536-4646-872D-246B7C84F5E0}"/>
              </a:ext>
            </a:extLst>
          </p:cNvPr>
          <p:cNvGrpSpPr/>
          <p:nvPr/>
        </p:nvGrpSpPr>
        <p:grpSpPr>
          <a:xfrm>
            <a:off x="146046" y="866013"/>
            <a:ext cx="9613908" cy="5836711"/>
            <a:chOff x="133340" y="866013"/>
            <a:chExt cx="9613908"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Vurdere brukerens nytte av tjenesten</a:t>
              </a:r>
              <a:endParaRPr lang="nb-NO" sz="1100" dirty="0">
                <a:solidFill>
                  <a:schemeClr val="tx1"/>
                </a:solidFill>
              </a:endParaRPr>
            </a:p>
            <a:p>
              <a:pPr algn="l">
                <a:spcBef>
                  <a:spcPts val="0"/>
                </a:spcBef>
              </a:pPr>
              <a:r>
                <a:rPr lang="nb-NO" sz="1100" dirty="0">
                  <a:solidFill>
                    <a:schemeClr val="tx1"/>
                  </a:solidFill>
                </a:rPr>
                <a:t>Hjemmetjenesten gjør løpende vurderinger av brukerens nytteverdi av teknologien til planlagt tidsintervall for å kvalitetssikre at det er riktig tjeneste som er innført. </a:t>
              </a:r>
            </a:p>
            <a:p>
              <a:pPr algn="l">
                <a:spcBef>
                  <a:spcPts val="0"/>
                </a:spcBef>
              </a:pPr>
              <a:endParaRPr lang="nb-NO" sz="1100" dirty="0">
                <a:solidFill>
                  <a:schemeClr val="tx1"/>
                </a:solidFill>
              </a:endParaRPr>
            </a:p>
            <a:p>
              <a:pPr algn="l">
                <a:spcBef>
                  <a:spcPts val="0"/>
                </a:spcBef>
              </a:pPr>
              <a:r>
                <a:rPr lang="nb-NO" sz="1100" b="1" dirty="0">
                  <a:solidFill>
                    <a:schemeClr val="tx1"/>
                  </a:solidFill>
                </a:rPr>
                <a:t>2. Registrere nye målinger i gevinstplan</a:t>
              </a:r>
              <a:br>
                <a:rPr lang="nb-NO" sz="1100" b="1" dirty="0">
                  <a:solidFill>
                    <a:schemeClr val="tx1"/>
                  </a:solidFill>
                </a:rPr>
              </a:br>
              <a:r>
                <a:rPr lang="nb-NO" sz="1100" dirty="0">
                  <a:solidFill>
                    <a:schemeClr val="tx1"/>
                  </a:solidFill>
                </a:rPr>
                <a:t>Gevinstansvarlig oppdaterer gevinstrealiseringsplanen for både kvalitative gevinster og kvantitative gevinster, hentet ut fra evalueringsskjema.</a:t>
              </a:r>
            </a:p>
            <a:p>
              <a:pPr algn="l">
                <a:spcBef>
                  <a:spcPts val="0"/>
                </a:spcBef>
              </a:pPr>
              <a:endParaRPr lang="nb-NO" sz="1100" dirty="0">
                <a:solidFill>
                  <a:schemeClr val="tx1"/>
                </a:solidFill>
              </a:endParaRPr>
            </a:p>
            <a:p>
              <a:pPr algn="l">
                <a:spcBef>
                  <a:spcPts val="0"/>
                </a:spcBef>
              </a:pPr>
              <a:r>
                <a:rPr lang="nb-NO" sz="1100" b="1" dirty="0">
                  <a:solidFill>
                    <a:schemeClr val="tx1"/>
                  </a:solidFill>
                </a:rPr>
                <a:t>3. Avgjøre om tilbudet skal videreføres eller avsluttes</a:t>
              </a:r>
            </a:p>
            <a:p>
              <a:pPr algn="l">
                <a:spcBef>
                  <a:spcPts val="0"/>
                </a:spcBef>
              </a:pPr>
              <a:r>
                <a:rPr lang="nb-NO" sz="1100" dirty="0">
                  <a:solidFill>
                    <a:schemeClr val="tx1"/>
                  </a:solidFill>
                </a:rPr>
                <a:t>Gevinstansvarlig/saksbehandler/hjemmetjenesten beslutter i samarbeid om tilbudet skal opprettholdes eller videreføres.</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latin typeface="Arial"/>
                  <a:cs typeface="Arial"/>
                </a:rPr>
                <a:t>Evalueringsskjema for bruker, ansatte og pårørende</a:t>
              </a:r>
            </a:p>
            <a:p>
              <a:pPr marL="285750" indent="-285750" algn="l">
                <a:buFont typeface="Arial" panose="020B0604020202020204" pitchFamily="34" charset="0"/>
                <a:buChar char="•"/>
              </a:pPr>
              <a:r>
                <a:rPr lang="nb-NO" sz="1100" dirty="0">
                  <a:solidFill>
                    <a:schemeClr val="tx1"/>
                  </a:solidFill>
                  <a:latin typeface="Arial"/>
                  <a:cs typeface="Arial"/>
                </a:rPr>
                <a:t>Rutinebeskrivelse for evaluering</a:t>
              </a:r>
            </a:p>
            <a:p>
              <a:pPr marL="285750" indent="-285750" algn="l">
                <a:buFont typeface="Arial" panose="020B0604020202020204" pitchFamily="34" charset="0"/>
                <a:buChar char="•"/>
              </a:pPr>
              <a:r>
                <a:rPr lang="nb-NO" sz="1100" u="sng" dirty="0">
                  <a:solidFill>
                    <a:schemeClr val="tx1"/>
                  </a:solidFill>
                  <a:latin typeface="Arial"/>
                  <a:cs typeface="Arial"/>
                </a:rPr>
                <a:t>Gevinstskjema fra Nesodden kommune</a:t>
              </a:r>
              <a:endParaRPr lang="en-US" sz="1100" u="sng" dirty="0">
                <a:solidFill>
                  <a:schemeClr val="tx1"/>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a:p>
              <a:pPr marL="171450" indent="-171450" algn="l">
                <a:buClrTx/>
                <a:buFont typeface="Arial" panose="020B0604020202020204" pitchFamily="34" charset="0"/>
                <a:buChar char="•"/>
              </a:pPr>
              <a:r>
                <a:rPr lang="nb-NO" sz="1100" dirty="0">
                  <a:solidFill>
                    <a:schemeClr val="tx1"/>
                  </a:solidFill>
                </a:rPr>
                <a:t>Hvem bestemmer om tilbudet skal videreføres eller avsluttes? Hva skal beslutningskriteriene være?</a:t>
              </a:r>
            </a:p>
            <a:p>
              <a:pPr marL="171450" indent="-171450" algn="l">
                <a:buClrTx/>
                <a:buFont typeface="Arial" panose="020B0604020202020204" pitchFamily="34" charset="0"/>
                <a:buChar char="•"/>
              </a:pPr>
              <a:endParaRPr lang="nb-NO" sz="1100" dirty="0">
                <a:solidFill>
                  <a:schemeClr val="tx1"/>
                </a:solidFill>
              </a:endParaRPr>
            </a:p>
            <a:p>
              <a:pPr algn="l">
                <a:buClrTx/>
              </a:pPr>
              <a:endParaRPr lang="nb-NO" sz="1100" dirty="0">
                <a:solidFill>
                  <a:schemeClr val="tx1"/>
                </a:solidFill>
              </a:endParaRP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2" name="Arrow: Right 31">
              <a:extLst>
                <a:ext uri="{FF2B5EF4-FFF2-40B4-BE49-F238E27FC236}">
                  <a16:creationId xmlns:a16="http://schemas.microsoft.com/office/drawing/2014/main" id="{F89AFDB8-93C5-481D-BEDD-7E2BE5CE43B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52A651DB-3A59-4F4F-98A8-0E34660C92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DB35526F-AFE1-4B18-8A6A-58C24C8DD8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B0643337-CFC1-41EE-818F-8B76BA1522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A45D885A-88A5-403C-BC6B-231B2BCCED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B399A3D5-23DA-45F7-9DFF-691B07623A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F58AC31F-7048-4EAE-9EC2-236A63E4C127}"/>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1A46FDEC-EF61-41AE-A12A-AA069DDF417E}"/>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9A3A5787-D758-423B-836C-F18DDB9DC760}"/>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14685E7C-A5E3-4EBC-8F09-5DC7B0D2EE7A}"/>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85BCD1E4-11FD-440D-A055-451911448661}"/>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1AF67966-78CF-4D4D-9B2B-F959340048DE}"/>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37FFDC85-340B-41F0-8F33-C2F4B3E31903}"/>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6" name="Rectangle 45">
              <a:extLst>
                <a:ext uri="{FF2B5EF4-FFF2-40B4-BE49-F238E27FC236}">
                  <a16:creationId xmlns:a16="http://schemas.microsoft.com/office/drawing/2014/main" id="{30582A38-52D5-4D39-9AA2-78692F92A03B}"/>
                </a:ext>
              </a:extLst>
            </p:cNvPr>
            <p:cNvSpPr/>
            <p:nvPr/>
          </p:nvSpPr>
          <p:spPr>
            <a:xfrm>
              <a:off x="8081135" y="866013"/>
              <a:ext cx="1666113"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DA40C1-5949-4E0C-A82E-308B29986F62}"/>
                </a:ext>
              </a:extLst>
            </p:cNvPr>
            <p:cNvSpPr/>
            <p:nvPr/>
          </p:nvSpPr>
          <p:spPr>
            <a:xfrm>
              <a:off x="158751" y="866013"/>
              <a:ext cx="642623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itle 5">
            <a:extLst>
              <a:ext uri="{FF2B5EF4-FFF2-40B4-BE49-F238E27FC236}">
                <a16:creationId xmlns:a16="http://schemas.microsoft.com/office/drawing/2014/main" id="{C1F89291-702F-4EE4-88A0-EE0EF33C2ACF}"/>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HJEMMEBOENDE: EVALUERING</a:t>
            </a:r>
          </a:p>
        </p:txBody>
      </p:sp>
    </p:spTree>
    <p:extLst>
      <p:ext uri="{BB962C8B-B14F-4D97-AF65-F5344CB8AC3E}">
        <p14:creationId xmlns:p14="http://schemas.microsoft.com/office/powerpoint/2010/main" val="3146934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7021D5DE-479A-4A85-AD56-36BF65F6B300}"/>
              </a:ext>
            </a:extLst>
          </p:cNvPr>
          <p:cNvGrpSpPr/>
          <p:nvPr/>
        </p:nvGrpSpPr>
        <p:grpSpPr>
          <a:xfrm>
            <a:off x="159139" y="866013"/>
            <a:ext cx="9587722" cy="5836711"/>
            <a:chOff x="133340" y="866013"/>
            <a:chExt cx="9587722"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Stoppe tjenesten midlertidig hvis bruker reiser bort</a:t>
              </a:r>
            </a:p>
            <a:p>
              <a:pPr algn="l">
                <a:spcBef>
                  <a:spcPts val="0"/>
                </a:spcBef>
              </a:pPr>
              <a:r>
                <a:rPr lang="nb-NO" sz="1100" dirty="0">
                  <a:solidFill>
                    <a:schemeClr val="tx1"/>
                  </a:solidFill>
                </a:rPr>
                <a:t>Hjemmetjenesten/ressursperson dokumenterer i fagsystemet og videreformidler midlertidig stopp i tjenesten etter gjeldende prosedyrer.</a:t>
              </a:r>
            </a:p>
            <a:p>
              <a:pPr algn="l">
                <a:spcBef>
                  <a:spcPts val="0"/>
                </a:spcBef>
              </a:pPr>
              <a:endParaRPr lang="nb-NO" sz="1100" b="1" dirty="0">
                <a:solidFill>
                  <a:schemeClr val="tx1"/>
                </a:solidFill>
              </a:endParaRPr>
            </a:p>
            <a:p>
              <a:pPr algn="l">
                <a:spcBef>
                  <a:spcPts val="0"/>
                </a:spcBef>
              </a:pPr>
              <a:r>
                <a:rPr lang="nb-NO" sz="1100" b="1" dirty="0">
                  <a:solidFill>
                    <a:schemeClr val="tx1"/>
                  </a:solidFill>
                </a:rPr>
                <a:t>2. Avslutte tjenesten hvis evaluering tilsier dette </a:t>
              </a:r>
            </a:p>
            <a:p>
              <a:pPr algn="l">
                <a:spcBef>
                  <a:spcPts val="0"/>
                </a:spcBef>
              </a:pPr>
              <a:r>
                <a:rPr lang="nb-NO" sz="1100" dirty="0">
                  <a:solidFill>
                    <a:schemeClr val="tx1"/>
                  </a:solidFill>
                </a:rPr>
                <a:t>Dersom helsetjenester i hjemmet avsluttes vil ikke behovet for e-lås være tilstede lenger. Teknisk personell avtaler dato for avinstallering med bruker/ pårørende, og avinstallerer e-lås og installerer eventuell ordinær lås. Teknisk personell legger utstyr på lokalt lager etter hygienetiltak eller sender tilbake til leverandør. Hjemmetjenesten/ressursperson avslutter tiltak i fagsystem, og sender huskelapp via EPJ til saksbehandler som avslutter vedtak.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avslutning av tjenesten</a:t>
              </a:r>
            </a:p>
            <a:p>
              <a:pPr marL="285750" indent="-285750" algn="l">
                <a:buFont typeface="Arial" panose="020B0604020202020204" pitchFamily="34" charset="0"/>
                <a:buChar char="•"/>
              </a:pPr>
              <a:r>
                <a:rPr lang="nb-NO" sz="1100" u="sng" dirty="0">
                  <a:solidFill>
                    <a:schemeClr val="tx1"/>
                  </a:solidFill>
                </a:rPr>
                <a:t>Rutine for avregistrering og demontering av e-lås fra Moss kommune </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av e-lås? </a:t>
              </a:r>
            </a:p>
            <a:p>
              <a:pPr marL="171450" indent="-171450" algn="l">
                <a:buClrTx/>
                <a:buFont typeface="Arial" panose="020B0604020202020204" pitchFamily="34" charset="0"/>
                <a:buChar char="•"/>
              </a:pPr>
              <a:r>
                <a:rPr lang="nb-NO" sz="1100" dirty="0">
                  <a:solidFill>
                    <a:schemeClr val="tx1"/>
                  </a:solidFill>
                </a:rPr>
                <a:t>Har dere gode nok kommunikasjonsformer i dag slik at alle vet når tjenesten avsluttes?</a:t>
              </a: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2" name="Arrow: Right 31">
              <a:extLst>
                <a:ext uri="{FF2B5EF4-FFF2-40B4-BE49-F238E27FC236}">
                  <a16:creationId xmlns:a16="http://schemas.microsoft.com/office/drawing/2014/main" id="{E065D2E1-84CC-4C18-88B1-04FA90F39600}"/>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BF6DE0C6-1D21-4A8F-ADD0-5724BFAAC5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CE451A78-8500-443C-A5B9-035AC2230D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8A814390-C0CD-4EEC-8D52-408D6EDD47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0504A667-72B6-4D0C-813B-31C8F20F6E6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0D84ED8C-B856-497A-8D9A-9E3DD64DBA6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495D091-471B-42C1-BC3F-99DD85B635B7}"/>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6FEC317B-C1B7-4367-81C8-256D09306769}"/>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96A26C9D-013E-4114-A02F-C7758F4C5212}"/>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E41AFA9A-0138-4B54-B377-E555B237AF49}"/>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A999B823-D80E-4062-BFFE-60A0CD0D1FB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0F312027-29E0-44F2-98F2-6F9B5133A884}"/>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BD8BA96A-2D27-4B95-B256-DFE32A09CBFE}"/>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5" name="Rectangle 44">
              <a:extLst>
                <a:ext uri="{FF2B5EF4-FFF2-40B4-BE49-F238E27FC236}">
                  <a16:creationId xmlns:a16="http://schemas.microsoft.com/office/drawing/2014/main" id="{3312DD7C-D77A-4519-8EFC-CC5864FAF86D}"/>
                </a:ext>
              </a:extLst>
            </p:cNvPr>
            <p:cNvSpPr/>
            <p:nvPr/>
          </p:nvSpPr>
          <p:spPr>
            <a:xfrm>
              <a:off x="133340" y="866013"/>
              <a:ext cx="804125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F8B35AD1-DB7F-4DE8-B1C2-EE1F190F2FC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HJEMMEBOENDE: VIDEREFØRE/AVSLUTTE</a:t>
            </a:r>
          </a:p>
        </p:txBody>
      </p:sp>
    </p:spTree>
    <p:extLst>
      <p:ext uri="{BB962C8B-B14F-4D97-AF65-F5344CB8AC3E}">
        <p14:creationId xmlns:p14="http://schemas.microsoft.com/office/powerpoint/2010/main" val="2855063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18FD0C9F-9ED6-4398-875F-98E341F3CF4E}"/>
              </a:ext>
            </a:extLst>
          </p:cNvPr>
          <p:cNvGrpSpPr/>
          <p:nvPr/>
        </p:nvGrpSpPr>
        <p:grpSpPr>
          <a:xfrm>
            <a:off x="146358" y="866013"/>
            <a:ext cx="9613284" cy="5639810"/>
            <a:chOff x="107778" y="866013"/>
            <a:chExt cx="9613284" cy="5639810"/>
          </a:xfrm>
        </p:grpSpPr>
        <p:sp>
          <p:nvSpPr>
            <p:cNvPr id="62" name="Rectangle 61"/>
            <p:cNvSpPr/>
            <p:nvPr/>
          </p:nvSpPr>
          <p:spPr bwMode="auto">
            <a:xfrm>
              <a:off x="107778"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Gjennomføre kartlegging av dører på institusjon. </a:t>
              </a:r>
            </a:p>
            <a:p>
              <a:pPr marL="177792" indent="-177792" algn="l">
                <a:spcBef>
                  <a:spcPts val="0"/>
                </a:spcBef>
                <a:buFont typeface="+mj-lt"/>
                <a:buAutoNum type="arabicPeriod"/>
              </a:pPr>
              <a:r>
                <a:rPr lang="nb-NO" sz="1100" dirty="0">
                  <a:solidFill>
                    <a:schemeClr val="tx1"/>
                  </a:solidFill>
                  <a:latin typeface="+mn-lt"/>
                </a:rPr>
                <a:t>Eventuelt ringe leverandør og avtale dato for installasjon.</a:t>
              </a:r>
            </a:p>
          </p:txBody>
        </p:sp>
        <p:sp>
          <p:nvSpPr>
            <p:cNvPr id="65" name="Rectangle 64"/>
            <p:cNvSpPr/>
            <p:nvPr/>
          </p:nvSpPr>
          <p:spPr bwMode="auto">
            <a:xfrm>
              <a:off x="1699034"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rPr>
                <a:t>Tilpasse innstillinger til beboer.</a:t>
              </a:r>
            </a:p>
            <a:p>
              <a:pPr marL="177792" indent="-177792" algn="l">
                <a:spcBef>
                  <a:spcPts val="0"/>
                </a:spcBef>
                <a:buFont typeface="+mj-lt"/>
                <a:buAutoNum type="arabicPeriod"/>
              </a:pPr>
              <a:r>
                <a:rPr lang="nb-NO" sz="1100" dirty="0">
                  <a:solidFill>
                    <a:schemeClr val="tx1"/>
                  </a:solidFill>
                </a:rPr>
                <a:t>Installere e-lås hos beboer og måle nullpunkt.</a:t>
              </a:r>
            </a:p>
            <a:p>
              <a:pPr algn="l">
                <a:spcBef>
                  <a:spcPts val="0"/>
                </a:spcBef>
              </a:pPr>
              <a:endParaRPr lang="nb-NO" sz="1100" dirty="0">
                <a:solidFill>
                  <a:schemeClr val="tx1"/>
                </a:solidFill>
                <a:latin typeface="+mn-lt"/>
              </a:endParaRPr>
            </a:p>
          </p:txBody>
        </p:sp>
        <p:sp>
          <p:nvSpPr>
            <p:cNvPr id="68" name="Rectangle 67"/>
            <p:cNvSpPr/>
            <p:nvPr/>
          </p:nvSpPr>
          <p:spPr bwMode="auto">
            <a:xfrm>
              <a:off x="3290290"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rPr>
                <a:t>Gjennomføre opplæring for beboer og pårørende.</a:t>
              </a:r>
            </a:p>
            <a:p>
              <a:pPr marL="177792" indent="-177792" algn="l">
                <a:spcBef>
                  <a:spcPts val="0"/>
                </a:spcBef>
                <a:buFont typeface="+mj-lt"/>
                <a:buAutoNum type="arabicPeriod"/>
              </a:pPr>
              <a:r>
                <a:rPr lang="nb-NO" sz="1100" dirty="0">
                  <a:solidFill>
                    <a:schemeClr val="tx1"/>
                  </a:solidFill>
                </a:rPr>
                <a:t>Teste e-lås.</a:t>
              </a:r>
            </a:p>
            <a:p>
              <a:pPr algn="l">
                <a:spcBef>
                  <a:spcPts val="0"/>
                </a:spcBef>
              </a:pPr>
              <a:endParaRPr lang="nb-NO" sz="1100" dirty="0">
                <a:solidFill>
                  <a:schemeClr val="tx1"/>
                </a:solidFill>
                <a:latin typeface="+mn-lt"/>
              </a:endParaRPr>
            </a:p>
          </p:txBody>
        </p:sp>
        <p:sp>
          <p:nvSpPr>
            <p:cNvPr id="71" name="Rectangle 70"/>
            <p:cNvSpPr/>
            <p:nvPr/>
          </p:nvSpPr>
          <p:spPr bwMode="auto">
            <a:xfrm>
              <a:off x="4881546"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Utry</a:t>
              </a:r>
              <a:r>
                <a:rPr lang="nb-NO" sz="1100" dirty="0">
                  <a:solidFill>
                    <a:schemeClr val="tx1"/>
                  </a:solidFill>
                </a:rPr>
                <a:t>kning ved tekniske varsler, eller ved signal om lavt batteri.</a:t>
              </a:r>
            </a:p>
            <a:p>
              <a:pPr marL="177792" indent="-177792" algn="l">
                <a:spcBef>
                  <a:spcPts val="0"/>
                </a:spcBef>
                <a:buFont typeface="+mj-lt"/>
                <a:buAutoNum type="arabicPeriod"/>
              </a:pPr>
              <a:r>
                <a:rPr lang="nb-NO" sz="1100" dirty="0">
                  <a:solidFill>
                    <a:schemeClr val="tx1"/>
                  </a:solidFill>
                </a:rPr>
                <a:t>Dokumentere hendelser og avvik i fagsystem.</a:t>
              </a:r>
            </a:p>
            <a:p>
              <a:pPr marL="177792" indent="-177792" algn="l">
                <a:spcBef>
                  <a:spcPts val="0"/>
                </a:spcBef>
                <a:buFont typeface="+mj-lt"/>
                <a:buAutoNum type="arabicPeriod"/>
              </a:pPr>
              <a:r>
                <a:rPr lang="nb-NO" sz="1100" dirty="0">
                  <a:solidFill>
                    <a:schemeClr val="tx1"/>
                  </a:solidFill>
                </a:rPr>
                <a:t>Oppdatere tilgangsliste.</a:t>
              </a:r>
            </a:p>
          </p:txBody>
        </p:sp>
        <p:sp>
          <p:nvSpPr>
            <p:cNvPr id="79" name="Rectangle 78"/>
            <p:cNvSpPr/>
            <p:nvPr/>
          </p:nvSpPr>
          <p:spPr bwMode="auto">
            <a:xfrm>
              <a:off x="8064057"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Avslutte tjeneste</a:t>
              </a:r>
              <a:endParaRPr lang="nb-NO" sz="1100" dirty="0">
                <a:solidFill>
                  <a:schemeClr val="tx1"/>
                </a:solidFill>
              </a:endParaRPr>
            </a:p>
          </p:txBody>
        </p:sp>
        <p:sp>
          <p:nvSpPr>
            <p:cNvPr id="80" name="Rectangle 79"/>
            <p:cNvSpPr/>
            <p:nvPr/>
          </p:nvSpPr>
          <p:spPr bwMode="auto">
            <a:xfrm>
              <a:off x="6472802" y="2073636"/>
              <a:ext cx="1521715" cy="3753233"/>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indent="-177792" algn="l">
                <a:spcBef>
                  <a:spcPts val="0"/>
                </a:spcBef>
                <a:buFont typeface="+mj-lt"/>
                <a:buAutoNum type="arabicPeriod"/>
              </a:pPr>
              <a:r>
                <a:rPr lang="nb-NO" sz="1100" dirty="0">
                  <a:solidFill>
                    <a:schemeClr val="tx1"/>
                  </a:solidFill>
                  <a:latin typeface="+mn-lt"/>
                </a:rPr>
                <a:t>Vurdere brukerens nytte av tjenesten.</a:t>
              </a:r>
            </a:p>
            <a:p>
              <a:pPr marL="177792" indent="-177792" algn="l">
                <a:spcBef>
                  <a:spcPts val="0"/>
                </a:spcBef>
                <a:buFont typeface="+mj-lt"/>
                <a:buAutoNum type="arabicPeriod"/>
              </a:pPr>
              <a:r>
                <a:rPr lang="nb-NO" sz="1100" dirty="0">
                  <a:solidFill>
                    <a:schemeClr val="tx1"/>
                  </a:solidFill>
                  <a:latin typeface="+mn-lt"/>
                </a:rPr>
                <a:t>Registrere nye målinger i gevinstplan.</a:t>
              </a:r>
            </a:p>
          </p:txBody>
        </p:sp>
        <p:sp>
          <p:nvSpPr>
            <p:cNvPr id="31" name="AutoShape 9"/>
            <p:cNvSpPr>
              <a:spLocks noChangeArrowheads="1"/>
            </p:cNvSpPr>
            <p:nvPr/>
          </p:nvSpPr>
          <p:spPr bwMode="gray">
            <a:xfrm>
              <a:off x="133340" y="5992245"/>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buFontTx/>
                <a:buNone/>
              </a:pPr>
              <a:r>
                <a:rPr lang="nb-NO" dirty="0">
                  <a:solidFill>
                    <a:schemeClr val="bg1"/>
                  </a:solidFill>
                  <a:latin typeface="Arial Black" panose="020B0A04020102020204" pitchFamily="34" charset="0"/>
                </a:rPr>
                <a:t>OPPLÆRING AV ALLE ANSATTE</a:t>
              </a:r>
            </a:p>
          </p:txBody>
        </p:sp>
        <p:sp>
          <p:nvSpPr>
            <p:cNvPr id="38" name="Arrow: Right 37">
              <a:extLst>
                <a:ext uri="{FF2B5EF4-FFF2-40B4-BE49-F238E27FC236}">
                  <a16:creationId xmlns:a16="http://schemas.microsoft.com/office/drawing/2014/main" id="{121D418A-D17F-4929-AA83-31A6F39FDFFA}"/>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48" name="Picture 47">
              <a:extLst>
                <a:ext uri="{FF2B5EF4-FFF2-40B4-BE49-F238E27FC236}">
                  <a16:creationId xmlns:a16="http://schemas.microsoft.com/office/drawing/2014/main" id="{0D0286CA-D123-4520-B4FD-D3EDF0194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4" name="Picture 53" descr="A close up of a logo&#10;&#10;Description automatically generated">
              <a:extLst>
                <a:ext uri="{FF2B5EF4-FFF2-40B4-BE49-F238E27FC236}">
                  <a16:creationId xmlns:a16="http://schemas.microsoft.com/office/drawing/2014/main" id="{3196488B-6178-4B3E-91D9-C2C128F068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5" name="Picture 54" descr="A close up of a logo&#10;&#10;Description automatically generated">
              <a:extLst>
                <a:ext uri="{FF2B5EF4-FFF2-40B4-BE49-F238E27FC236}">
                  <a16:creationId xmlns:a16="http://schemas.microsoft.com/office/drawing/2014/main" id="{57EB1774-4792-429B-B40D-7F18CB44DA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6" name="Picture 14" descr="Online education premium icon">
              <a:extLst>
                <a:ext uri="{FF2B5EF4-FFF2-40B4-BE49-F238E27FC236}">
                  <a16:creationId xmlns:a16="http://schemas.microsoft.com/office/drawing/2014/main" id="{0F8BB913-FBBB-4CD2-B4BE-70ADF7B279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3" descr="Recycle premium icon">
              <a:extLst>
                <a:ext uri="{FF2B5EF4-FFF2-40B4-BE49-F238E27FC236}">
                  <a16:creationId xmlns:a16="http://schemas.microsoft.com/office/drawing/2014/main" id="{B01D279E-BAE4-4738-BCC5-1484572242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3924E404-6258-4F95-A744-0CF482503413}"/>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9" name="Rectangle 58">
              <a:extLst>
                <a:ext uri="{FF2B5EF4-FFF2-40B4-BE49-F238E27FC236}">
                  <a16:creationId xmlns:a16="http://schemas.microsoft.com/office/drawing/2014/main" id="{25F087C5-5904-45EA-8CC9-48961833760D}"/>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0" name="Rectangle 59">
              <a:extLst>
                <a:ext uri="{FF2B5EF4-FFF2-40B4-BE49-F238E27FC236}">
                  <a16:creationId xmlns:a16="http://schemas.microsoft.com/office/drawing/2014/main" id="{7395BAAA-85C5-4806-BD8C-B56A6F463F2E}"/>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1" name="Rectangle 60">
              <a:extLst>
                <a:ext uri="{FF2B5EF4-FFF2-40B4-BE49-F238E27FC236}">
                  <a16:creationId xmlns:a16="http://schemas.microsoft.com/office/drawing/2014/main" id="{2608356A-74F7-401B-98BA-821931A3E48D}"/>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3" name="Rectangle 62">
              <a:extLst>
                <a:ext uri="{FF2B5EF4-FFF2-40B4-BE49-F238E27FC236}">
                  <a16:creationId xmlns:a16="http://schemas.microsoft.com/office/drawing/2014/main" id="{5C6CE4D7-8DDD-4CDB-9685-C3E51583480B}"/>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4" name="Rectangle 63">
              <a:extLst>
                <a:ext uri="{FF2B5EF4-FFF2-40B4-BE49-F238E27FC236}">
                  <a16:creationId xmlns:a16="http://schemas.microsoft.com/office/drawing/2014/main" id="{7F87E2CE-7CF3-4D8D-ACD3-B8E210FC66A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1AD78824-8249-49A8-B5FA-0CFFFD7C0465}"/>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4" name="Title 5">
            <a:extLst>
              <a:ext uri="{FF2B5EF4-FFF2-40B4-BE49-F238E27FC236}">
                <a16:creationId xmlns:a16="http://schemas.microsoft.com/office/drawing/2014/main" id="{0770E882-73F5-43EE-8B03-33F8F13DE6A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TJENESTEFORLØP: ELEKTRONISK DØRLÅS INSTITUSJON (E-LÅS)</a:t>
            </a:r>
          </a:p>
        </p:txBody>
      </p:sp>
    </p:spTree>
    <p:extLst>
      <p:ext uri="{BB962C8B-B14F-4D97-AF65-F5344CB8AC3E}">
        <p14:creationId xmlns:p14="http://schemas.microsoft.com/office/powerpoint/2010/main" val="3857363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967EFAE0-D16A-4943-B418-0EFE5F63A476}"/>
              </a:ext>
            </a:extLst>
          </p:cNvPr>
          <p:cNvGrpSpPr/>
          <p:nvPr/>
        </p:nvGrpSpPr>
        <p:grpSpPr>
          <a:xfrm>
            <a:off x="133340" y="866013"/>
            <a:ext cx="9639320" cy="5836711"/>
            <a:chOff x="133340" y="866013"/>
            <a:chExt cx="9639320" cy="5836711"/>
          </a:xfrm>
        </p:grpSpPr>
        <p:sp>
          <p:nvSpPr>
            <p:cNvPr id="23" name="TextBox 22"/>
            <p:cNvSpPr txBox="1"/>
            <p:nvPr/>
          </p:nvSpPr>
          <p:spPr>
            <a:xfrm>
              <a:off x="149052" y="2349564"/>
              <a:ext cx="4849896" cy="3208174"/>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kartlegging av dører på institusjon</a:t>
              </a:r>
            </a:p>
            <a:p>
              <a:pPr algn="l">
                <a:spcBef>
                  <a:spcPts val="0"/>
                </a:spcBef>
              </a:pPr>
              <a:r>
                <a:rPr lang="nb-NO" sz="1100" dirty="0">
                  <a:solidFill>
                    <a:schemeClr val="tx1"/>
                  </a:solidFill>
                </a:rPr>
                <a:t>Teknisk personell og ressursperson på enheten vurderer alle dører på institusjonen.</a:t>
              </a:r>
              <a:br>
                <a:rPr lang="nb-NO" sz="1100" dirty="0">
                  <a:solidFill>
                    <a:schemeClr val="tx1"/>
                  </a:solidFill>
                </a:rPr>
              </a:br>
              <a:endParaRPr lang="nb-NO" sz="1100" dirty="0">
                <a:solidFill>
                  <a:schemeClr val="tx1"/>
                </a:solidFill>
              </a:endParaRPr>
            </a:p>
            <a:p>
              <a:pPr algn="l">
                <a:spcBef>
                  <a:spcPts val="0"/>
                </a:spcBef>
              </a:pPr>
              <a:r>
                <a:rPr lang="nb-NO" sz="1100" b="1" dirty="0">
                  <a:solidFill>
                    <a:schemeClr val="tx1"/>
                  </a:solidFill>
                </a:rPr>
                <a:t>2. Eventuelt ringe leverandør og avtale dato for installasjon </a:t>
              </a:r>
              <a:br>
                <a:rPr lang="nb-NO" sz="1100" b="1" dirty="0">
                  <a:solidFill>
                    <a:schemeClr val="tx1"/>
                  </a:solidFill>
                </a:rPr>
              </a:br>
              <a:r>
                <a:rPr lang="nb-NO" sz="1100" dirty="0">
                  <a:solidFill>
                    <a:schemeClr val="tx1"/>
                  </a:solidFill>
                </a:rPr>
                <a:t>Hvis ekstern leverandør utfører installasjonen ringes leverandør og dato for installasjon avtales.</a:t>
              </a:r>
              <a:endParaRPr lang="nb-NO" sz="1100" b="1" dirty="0">
                <a:solidFill>
                  <a:schemeClr val="tx1"/>
                </a:solidFill>
              </a:endParaRPr>
            </a:p>
            <a:p>
              <a:pPr algn="l">
                <a:spcBef>
                  <a:spcPts val="0"/>
                </a:spcBef>
              </a:pPr>
              <a:br>
                <a:rPr lang="nb-NO" sz="1100" b="1" dirty="0">
                  <a:solidFill>
                    <a:schemeClr val="tx1"/>
                  </a:solidFill>
                </a:rPr>
              </a:br>
              <a:endParaRPr lang="nb-NO" sz="1100" b="1" dirty="0">
                <a:solidFill>
                  <a:schemeClr val="tx1"/>
                </a:solidFill>
              </a:endParaRPr>
            </a:p>
          </p:txBody>
        </p:sp>
        <p:sp>
          <p:nvSpPr>
            <p:cNvPr id="28" name="TextBox 27"/>
            <p:cNvSpPr txBox="1"/>
            <p:nvPr/>
          </p:nvSpPr>
          <p:spPr>
            <a:xfrm>
              <a:off x="5144131" y="2355553"/>
              <a:ext cx="4505349" cy="3202185"/>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spcBef>
                  <a:spcPts val="0"/>
                </a:spcBef>
                <a:buClrTx/>
                <a:buFont typeface="Arial" panose="020B0604020202020204" pitchFamily="34" charset="0"/>
                <a:buChar char="•"/>
              </a:pPr>
              <a:r>
                <a:rPr lang="nb-NO" sz="1100" dirty="0">
                  <a:solidFill>
                    <a:schemeClr val="tx1"/>
                  </a:solidFill>
                </a:rPr>
                <a:t>Kan informasjon fra e-lås </a:t>
              </a:r>
              <a:r>
                <a:rPr lang="nb-NO" sz="1100" dirty="0">
                  <a:solidFill>
                    <a:schemeClr val="tx1"/>
                  </a:solidFill>
                  <a:latin typeface="+mn-lt"/>
                </a:rPr>
                <a:t>brukes som utgangspunkt for gevinstmåling for andre teknologier?</a:t>
              </a:r>
              <a:br>
                <a:rPr lang="nb-NO" sz="1100" dirty="0">
                  <a:solidFill>
                    <a:schemeClr val="tx1"/>
                  </a:solidFill>
                  <a:latin typeface="+mn-lt"/>
                </a:rPr>
              </a:br>
              <a:endParaRPr lang="nb-NO" sz="1100" dirty="0">
                <a:solidFill>
                  <a:schemeClr val="tx1"/>
                </a:solidFill>
                <a:latin typeface="+mn-lt"/>
              </a:endParaRPr>
            </a:p>
            <a:p>
              <a:pPr marL="285750" indent="-285750" algn="l">
                <a:spcBef>
                  <a:spcPts val="0"/>
                </a:spcBef>
                <a:buClrTx/>
                <a:buFont typeface="Arial" panose="020B0604020202020204" pitchFamily="34" charset="0"/>
                <a:buChar char="•"/>
              </a:pPr>
              <a:r>
                <a:rPr lang="nb-NO" sz="1100" dirty="0">
                  <a:solidFill>
                    <a:schemeClr val="tx1"/>
                  </a:solidFill>
                  <a:latin typeface="+mn-lt"/>
                </a:rPr>
                <a:t>Skal alle beboere på institusjonen vurderes for e-lås og hva skal eventuelt kriteriene for de som vurderes være?</a:t>
              </a:r>
              <a:br>
                <a:rPr lang="nb-NO" sz="1100" dirty="0">
                  <a:solidFill>
                    <a:schemeClr val="tx1"/>
                  </a:solidFill>
                  <a:latin typeface="+mn-lt"/>
                </a:rPr>
              </a:br>
              <a:endParaRPr lang="nb-NO" sz="1100" dirty="0">
                <a:solidFill>
                  <a:schemeClr val="tx1"/>
                </a:solidFill>
                <a:latin typeface="+mn-lt"/>
              </a:endParaRPr>
            </a:p>
            <a:p>
              <a:pPr marL="285750" indent="-285750" algn="l">
                <a:spcBef>
                  <a:spcPts val="0"/>
                </a:spcBef>
                <a:buClrTx/>
                <a:buFont typeface="Arial" panose="020B0604020202020204" pitchFamily="34" charset="0"/>
                <a:buChar char="•"/>
              </a:pPr>
              <a:r>
                <a:rPr lang="nb-NO" sz="1100" dirty="0">
                  <a:solidFill>
                    <a:schemeClr val="tx1"/>
                  </a:solidFill>
                  <a:latin typeface="+mn-lt"/>
                </a:rPr>
                <a:t>Ved bruk av mobilapplikasjon for e-lås: hvilke type mobil og versjon av operativsystem kreves? Må nye mobiler kjøpes inn?</a:t>
              </a:r>
              <a:br>
                <a:rPr lang="nb-NO" sz="1100" dirty="0">
                  <a:solidFill>
                    <a:schemeClr val="tx1"/>
                  </a:solidFill>
                  <a:latin typeface="+mn-lt"/>
                </a:rPr>
              </a:br>
              <a:endParaRPr lang="nb-NO" sz="1100" dirty="0">
                <a:solidFill>
                  <a:schemeClr val="tx1"/>
                </a:solidFill>
              </a:endParaRPr>
            </a:p>
            <a:p>
              <a:pPr marL="285750" indent="-285750" algn="l">
                <a:spcBef>
                  <a:spcPts val="0"/>
                </a:spcBef>
                <a:buClrTx/>
                <a:buFont typeface="Arial" panose="020B0604020202020204" pitchFamily="34" charset="0"/>
                <a:buChar char="•"/>
              </a:pPr>
              <a:r>
                <a:rPr lang="nb-NO" sz="1100" dirty="0">
                  <a:solidFill>
                    <a:schemeClr val="tx1"/>
                  </a:solidFill>
                </a:rPr>
                <a:t>Hvilke gevinster skal dere realisere? Hvordan skal dere måle disse? Hvem har ansvaret for gevinstrealiseringsplanen?</a:t>
              </a:r>
            </a:p>
            <a:p>
              <a:pPr marL="285750" indent="-285750" algn="l">
                <a:spcBef>
                  <a:spcPts val="0"/>
                </a:spcBef>
                <a:buClrTx/>
                <a:buFont typeface="Arial" panose="020B0604020202020204" pitchFamily="34" charset="0"/>
                <a:buChar char="•"/>
              </a:pPr>
              <a:endParaRPr lang="nb-NO" sz="1100" dirty="0">
                <a:solidFill>
                  <a:schemeClr val="tx1"/>
                </a:solidFill>
                <a:latin typeface="+mn-lt"/>
              </a:endParaRPr>
            </a:p>
          </p:txBody>
        </p:sp>
        <p:sp>
          <p:nvSpPr>
            <p:cNvPr id="70" name="TextBox 6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71" name="TextBox 7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31" name="TextBox 3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171450" indent="-171450" algn="l">
                <a:buFont typeface="Arial" panose="020B0604020202020204" pitchFamily="34" charset="0"/>
                <a:buChar char="•"/>
              </a:pPr>
              <a:r>
                <a:rPr lang="nb-NO" sz="1100" dirty="0">
                  <a:solidFill>
                    <a:schemeClr val="tx1"/>
                  </a:solidFill>
                </a:rPr>
                <a:t>Gevinstrealiseringsplan (</a:t>
              </a:r>
              <a:r>
                <a:rPr lang="nb-NO" sz="1100" u="sng" dirty="0">
                  <a:hlinkClick r:id="rId6"/>
                </a:rPr>
                <a:t>www.ks.no/veikart</a:t>
              </a:r>
              <a:r>
                <a:rPr lang="nb-NO" sz="1100" dirty="0"/>
                <a:t>)</a:t>
              </a:r>
              <a:endParaRPr lang="nb-NO" sz="1100" dirty="0">
                <a:solidFill>
                  <a:schemeClr val="tx1"/>
                </a:solidFill>
              </a:endParaRPr>
            </a:p>
            <a:p>
              <a:pPr algn="l"/>
              <a:endParaRPr lang="nb-NO" sz="1100" dirty="0">
                <a:solidFill>
                  <a:schemeClr val="tx1"/>
                </a:solidFill>
                <a:cs typeface="Arial"/>
              </a:endParaRPr>
            </a:p>
            <a:p>
              <a:pPr algn="l"/>
              <a:endParaRPr lang="nb-NO" sz="1100" dirty="0">
                <a:solidFill>
                  <a:schemeClr val="tx1"/>
                </a:solidFill>
              </a:endParaRPr>
            </a:p>
          </p:txBody>
        </p:sp>
        <p:sp>
          <p:nvSpPr>
            <p:cNvPr id="32" name="TextBox 3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9" name="Arrow: Right 38">
              <a:extLst>
                <a:ext uri="{FF2B5EF4-FFF2-40B4-BE49-F238E27FC236}">
                  <a16:creationId xmlns:a16="http://schemas.microsoft.com/office/drawing/2014/main" id="{C71DBDA4-AD3C-4229-8689-99B85440906A}"/>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0" name="Picture 49">
              <a:extLst>
                <a:ext uri="{FF2B5EF4-FFF2-40B4-BE49-F238E27FC236}">
                  <a16:creationId xmlns:a16="http://schemas.microsoft.com/office/drawing/2014/main" id="{5EA73FB8-5DFC-478D-B309-B3FC03B7AA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1" name="Picture 50" descr="A close up of a logo&#10;&#10;Description automatically generated">
              <a:extLst>
                <a:ext uri="{FF2B5EF4-FFF2-40B4-BE49-F238E27FC236}">
                  <a16:creationId xmlns:a16="http://schemas.microsoft.com/office/drawing/2014/main" id="{9C60B76E-70FB-4CF8-8F23-4D72935442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2" name="Picture 51" descr="A close up of a logo&#10;&#10;Description automatically generated">
              <a:extLst>
                <a:ext uri="{FF2B5EF4-FFF2-40B4-BE49-F238E27FC236}">
                  <a16:creationId xmlns:a16="http://schemas.microsoft.com/office/drawing/2014/main" id="{A16F0A15-7E6B-4D83-96A8-47D23720F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3" name="Picture 14" descr="Online education premium icon">
              <a:extLst>
                <a:ext uri="{FF2B5EF4-FFF2-40B4-BE49-F238E27FC236}">
                  <a16:creationId xmlns:a16="http://schemas.microsoft.com/office/drawing/2014/main" id="{DC353C32-FCF6-4C4F-9476-5A31394112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3" descr="Recycle premium icon">
              <a:extLst>
                <a:ext uri="{FF2B5EF4-FFF2-40B4-BE49-F238E27FC236}">
                  <a16:creationId xmlns:a16="http://schemas.microsoft.com/office/drawing/2014/main" id="{6915D529-2F59-42AF-B519-2670B46D38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4597D335-0CA3-4CDC-BC3A-2442CBFC029D}"/>
                </a:ext>
              </a:extLst>
            </p:cNvPr>
            <p:cNvPicPr>
              <a:picLocks noChangeAspect="1"/>
            </p:cNvPicPr>
            <p:nvPr/>
          </p:nvPicPr>
          <p:blipFill>
            <a:blip r:embed="rId12">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6" name="Rectangle 55">
              <a:extLst>
                <a:ext uri="{FF2B5EF4-FFF2-40B4-BE49-F238E27FC236}">
                  <a16:creationId xmlns:a16="http://schemas.microsoft.com/office/drawing/2014/main" id="{2E92BFAB-3A5C-41DD-B3CA-06907C4BD70A}"/>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57" name="Rectangle 56">
              <a:extLst>
                <a:ext uri="{FF2B5EF4-FFF2-40B4-BE49-F238E27FC236}">
                  <a16:creationId xmlns:a16="http://schemas.microsoft.com/office/drawing/2014/main" id="{05FD6FC0-E64A-49A5-9D22-754F7661B90A}"/>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58" name="Rectangle 57">
              <a:extLst>
                <a:ext uri="{FF2B5EF4-FFF2-40B4-BE49-F238E27FC236}">
                  <a16:creationId xmlns:a16="http://schemas.microsoft.com/office/drawing/2014/main" id="{5367D743-1042-451F-9F28-C35B83ABB8A3}"/>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59" name="Rectangle 58">
              <a:extLst>
                <a:ext uri="{FF2B5EF4-FFF2-40B4-BE49-F238E27FC236}">
                  <a16:creationId xmlns:a16="http://schemas.microsoft.com/office/drawing/2014/main" id="{39B0E3D8-A611-41A0-B7A1-1320EC3724B4}"/>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0" name="Rectangle 59">
              <a:extLst>
                <a:ext uri="{FF2B5EF4-FFF2-40B4-BE49-F238E27FC236}">
                  <a16:creationId xmlns:a16="http://schemas.microsoft.com/office/drawing/2014/main" id="{D07B66FD-F61E-4879-82B9-640937212528}"/>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1" name="Rectangle 60">
              <a:extLst>
                <a:ext uri="{FF2B5EF4-FFF2-40B4-BE49-F238E27FC236}">
                  <a16:creationId xmlns:a16="http://schemas.microsoft.com/office/drawing/2014/main" id="{537A73A2-2FAD-4B80-B1F1-FE63E6351755}"/>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2" name="Rectangle 61">
              <a:extLst>
                <a:ext uri="{FF2B5EF4-FFF2-40B4-BE49-F238E27FC236}">
                  <a16:creationId xmlns:a16="http://schemas.microsoft.com/office/drawing/2014/main" id="{1352B72B-825C-49A0-A497-61A69D7F9812}"/>
                </a:ext>
              </a:extLst>
            </p:cNvPr>
            <p:cNvSpPr/>
            <p:nvPr/>
          </p:nvSpPr>
          <p:spPr>
            <a:xfrm>
              <a:off x="1731401" y="866013"/>
              <a:ext cx="804125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5">
            <a:extLst>
              <a:ext uri="{FF2B5EF4-FFF2-40B4-BE49-F238E27FC236}">
                <a16:creationId xmlns:a16="http://schemas.microsoft.com/office/drawing/2014/main" id="{5AB54C5B-1BFA-46D3-A45F-478341A141E0}"/>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INSTITUSJON: KARTLEGGING OG TILDELING</a:t>
            </a:r>
          </a:p>
        </p:txBody>
      </p:sp>
    </p:spTree>
    <p:extLst>
      <p:ext uri="{BB962C8B-B14F-4D97-AF65-F5344CB8AC3E}">
        <p14:creationId xmlns:p14="http://schemas.microsoft.com/office/powerpoint/2010/main" val="1949374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0728AC45-24BF-4CFA-A575-3E025633C803}"/>
              </a:ext>
            </a:extLst>
          </p:cNvPr>
          <p:cNvGrpSpPr/>
          <p:nvPr/>
        </p:nvGrpSpPr>
        <p:grpSpPr>
          <a:xfrm>
            <a:off x="141197" y="866013"/>
            <a:ext cx="9623606" cy="5836711"/>
            <a:chOff x="133340" y="866013"/>
            <a:chExt cx="962360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Tilpasse innstillinger til beboer</a:t>
              </a:r>
            </a:p>
            <a:p>
              <a:pPr algn="l">
                <a:spcBef>
                  <a:spcPts val="0"/>
                </a:spcBef>
              </a:pPr>
              <a:r>
                <a:rPr lang="nb-NO" sz="1100" dirty="0">
                  <a:solidFill>
                    <a:schemeClr val="tx1"/>
                  </a:solidFill>
                </a:rPr>
                <a:t>Teknisk personell eller ressursperson på institusjonen, sammen med leverandør, legger inn tilgangsliste for e-lås.</a:t>
              </a:r>
            </a:p>
            <a:p>
              <a:pPr algn="l">
                <a:spcBef>
                  <a:spcPts val="0"/>
                </a:spcBef>
              </a:pPr>
              <a:br>
                <a:rPr lang="nb-NO" sz="1100" b="1" dirty="0">
                  <a:solidFill>
                    <a:schemeClr val="tx1"/>
                  </a:solidFill>
                </a:rPr>
              </a:br>
              <a:r>
                <a:rPr lang="nb-NO" sz="1100" b="1" dirty="0">
                  <a:solidFill>
                    <a:schemeClr val="tx1"/>
                  </a:solidFill>
                </a:rPr>
                <a:t>2. Installere e-lås hos beboer og måle nullpunkt</a:t>
              </a:r>
            </a:p>
            <a:p>
              <a:pPr algn="l">
                <a:spcBef>
                  <a:spcPts val="0"/>
                </a:spcBef>
              </a:pPr>
              <a:r>
                <a:rPr lang="nb-NO" sz="1100" dirty="0">
                  <a:solidFill>
                    <a:schemeClr val="tx1"/>
                  </a:solidFill>
                </a:rPr>
                <a:t>Teknisk personell eller leverandør installerer e-lås hos beboer etter gjeldende prosedyrer. Gevinstansvarlig måler nullpunkt for gevinster og registrerer resultater i gevinstplan.</a:t>
              </a:r>
            </a:p>
            <a:p>
              <a:pPr algn="l">
                <a:spcBef>
                  <a:spcPts val="0"/>
                </a:spcBef>
              </a:pPr>
              <a:endParaRPr lang="nb-NO" sz="1100" b="1" dirty="0">
                <a:solidFill>
                  <a:schemeClr val="tx1"/>
                </a:solidFill>
              </a:endParaRPr>
            </a:p>
            <a:p>
              <a:pPr algn="l">
                <a:spcBef>
                  <a:spcPts val="0"/>
                </a:spcBef>
              </a:pP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Infoskriv om e-lås til beboer og pårørende</a:t>
              </a:r>
            </a:p>
            <a:p>
              <a:pPr marL="285750" indent="-285750" algn="l">
                <a:buFont typeface="Arial" panose="020B0604020202020204" pitchFamily="34" charset="0"/>
                <a:buChar char="•"/>
              </a:pPr>
              <a:r>
                <a:rPr lang="nb-NO" sz="1100" dirty="0">
                  <a:solidFill>
                    <a:schemeClr val="tx1"/>
                  </a:solidFill>
                </a:rPr>
                <a:t>Brukerveiledning for e-lås fra leverandør</a:t>
              </a:r>
            </a:p>
            <a:p>
              <a:pPr marL="285750" indent="-285750" algn="l">
                <a:buFont typeface="Arial" panose="020B0604020202020204" pitchFamily="34" charset="0"/>
                <a:buChar char="•"/>
              </a:pPr>
              <a:r>
                <a:rPr lang="nb-NO" sz="1100" dirty="0">
                  <a:solidFill>
                    <a:schemeClr val="tx1"/>
                  </a:solidFill>
                </a:rPr>
                <a:t>Programmeringsmanual for e-lås fra leverandør</a:t>
              </a:r>
            </a:p>
          </p:txBody>
        </p:sp>
        <p:sp>
          <p:nvSpPr>
            <p:cNvPr id="52" name="TextBox 51"/>
            <p:cNvSpPr txBox="1"/>
            <p:nvPr/>
          </p:nvSpPr>
          <p:spPr>
            <a:xfrm>
              <a:off x="5144131" y="2355553"/>
              <a:ext cx="4505349" cy="3185544"/>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0"/>
                </a:spcBef>
                <a:buClrTx/>
                <a:buFont typeface="Arial" panose="020B0604020202020204" pitchFamily="34" charset="0"/>
                <a:buChar char="•"/>
              </a:pPr>
              <a:r>
                <a:rPr lang="nb-NO" sz="1100" dirty="0">
                  <a:solidFill>
                    <a:schemeClr val="tx1"/>
                  </a:solidFill>
                  <a:latin typeface="+mn-lt"/>
                </a:rPr>
                <a:t>Er dette den beste måten å gjøre det på i deres kommune?</a:t>
              </a:r>
              <a:br>
                <a:rPr lang="nb-NO" sz="1100" dirty="0">
                  <a:solidFill>
                    <a:schemeClr val="tx1"/>
                  </a:solidFill>
                  <a:latin typeface="+mn-lt"/>
                </a:rPr>
              </a:b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chemeClr val="tx1"/>
                  </a:solidFill>
                  <a:latin typeface="+mn-lt"/>
                </a:rPr>
                <a:t>Hvilke kommunikasjonskanaler er det i dag mellom ansatte på sykehjemmet og </a:t>
              </a:r>
              <a:r>
                <a:rPr lang="nb-NO" sz="1100" dirty="0">
                  <a:solidFill>
                    <a:schemeClr val="tx1"/>
                  </a:solidFill>
                </a:rPr>
                <a:t>teknisk personell</a:t>
              </a:r>
              <a:r>
                <a:rPr lang="nb-NO" sz="1100" dirty="0">
                  <a:solidFill>
                    <a:schemeClr val="tx1"/>
                  </a:solidFill>
                  <a:latin typeface="+mn-lt"/>
                </a:rPr>
                <a:t>, og må dette endres?</a:t>
              </a:r>
              <a:br>
                <a:rPr lang="nb-NO" sz="1100" dirty="0">
                  <a:solidFill>
                    <a:schemeClr val="tx1"/>
                  </a:solidFill>
                  <a:latin typeface="+mn-lt"/>
                </a:rPr>
              </a:br>
              <a:endParaRPr lang="nb-NO" sz="1100" dirty="0">
                <a:solidFill>
                  <a:schemeClr val="tx1"/>
                </a:solidFill>
                <a:latin typeface="+mn-lt"/>
              </a:endParaRPr>
            </a:p>
            <a:p>
              <a:pPr marL="171450" indent="-171450" algn="l">
                <a:spcBef>
                  <a:spcPts val="0"/>
                </a:spcBef>
                <a:buClrTx/>
                <a:buFont typeface="Arial" panose="020B0604020202020204" pitchFamily="34" charset="0"/>
                <a:buChar char="•"/>
              </a:pPr>
              <a:r>
                <a:rPr lang="nb-NO" sz="1100" dirty="0">
                  <a:solidFill>
                    <a:schemeClr val="tx1"/>
                  </a:solidFill>
                  <a:latin typeface="+mn-lt"/>
                </a:rPr>
                <a:t>Skal alle ansatte ved institusjon ha tilgang til alle dører? </a:t>
              </a:r>
              <a:br>
                <a:rPr lang="nb-NO" sz="1100" dirty="0">
                  <a:solidFill>
                    <a:schemeClr val="tx1"/>
                  </a:solidFill>
                  <a:latin typeface="+mn-lt"/>
                </a:rPr>
              </a:br>
              <a:endParaRPr lang="nb-NO" sz="1100" dirty="0">
                <a:solidFill>
                  <a:schemeClr val="tx1"/>
                </a:solidFill>
                <a:latin typeface="+mn-lt"/>
              </a:endParaRP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2" name="Arrow: Right 31">
              <a:extLst>
                <a:ext uri="{FF2B5EF4-FFF2-40B4-BE49-F238E27FC236}">
                  <a16:creationId xmlns:a16="http://schemas.microsoft.com/office/drawing/2014/main" id="{726E66C0-B5FF-496E-95A7-A10F4A902829}"/>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B8DB2C45-98C6-4F56-9312-601ED709A6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D6418EE5-11BA-4478-960B-2064C6FDF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916478C1-7647-442A-A423-7853381FE0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D8C27991-B140-45F1-A291-EE844F102E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975F4E74-82E4-4F2F-9C1E-52D6D141AD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6CC4FC85-9945-4749-A7F2-6EDA3C595488}"/>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4036BFF3-F040-4897-8C35-62E7FA7CEDC3}"/>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DFA8AA1A-34A2-4762-8E14-26359397A55B}"/>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2FB984A4-C12C-48C9-9986-FABC02504C1D}"/>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2FE8A88A-E329-4596-A381-0CF724FB6CB6}"/>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A63786B1-617A-44B2-B231-6FB3E19D4847}"/>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085CD60B-F4DA-4EB9-8EEC-C6419C0456DB}"/>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5" name="Rectangle 44">
              <a:extLst>
                <a:ext uri="{FF2B5EF4-FFF2-40B4-BE49-F238E27FC236}">
                  <a16:creationId xmlns:a16="http://schemas.microsoft.com/office/drawing/2014/main" id="{82D2C3C9-0F17-496E-B4A0-4580CFBE5377}"/>
                </a:ext>
              </a:extLst>
            </p:cNvPr>
            <p:cNvSpPr/>
            <p:nvPr/>
          </p:nvSpPr>
          <p:spPr>
            <a:xfrm>
              <a:off x="149053" y="866013"/>
              <a:ext cx="165937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05D81F-6BED-4A2B-9BA3-B220032E01AA}"/>
                </a:ext>
              </a:extLst>
            </p:cNvPr>
            <p:cNvSpPr/>
            <p:nvPr/>
          </p:nvSpPr>
          <p:spPr>
            <a:xfrm>
              <a:off x="3211839" y="866013"/>
              <a:ext cx="654510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482C5D2D-1C92-4280-9CE2-1AE2A3A4A478}"/>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INSTITUSJON: TILPASNING OG INSTALLASJON</a:t>
            </a:r>
          </a:p>
        </p:txBody>
      </p:sp>
      <p:sp>
        <p:nvSpPr>
          <p:cNvPr id="28" name="TextBox 27">
            <a:extLst>
              <a:ext uri="{FF2B5EF4-FFF2-40B4-BE49-F238E27FC236}">
                <a16:creationId xmlns:a16="http://schemas.microsoft.com/office/drawing/2014/main" id="{2A511DED-BAAF-4DF4-AB33-573077404E95}"/>
              </a:ext>
            </a:extLst>
          </p:cNvPr>
          <p:cNvSpPr txBox="1"/>
          <p:nvPr/>
        </p:nvSpPr>
        <p:spPr>
          <a:xfrm>
            <a:off x="5276616" y="5856051"/>
            <a:ext cx="4390774" cy="846673"/>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600"/>
              </a:spcBef>
              <a:buClr>
                <a:srgbClr val="293947"/>
              </a:buClr>
              <a:buFont typeface="Arial" panose="020B0604020202020204" pitchFamily="34" charset="0"/>
              <a:buChar char="•"/>
              <a:defRPr/>
            </a:pPr>
            <a:r>
              <a:rPr lang="nb-NO" sz="1100" dirty="0">
                <a:solidFill>
                  <a:schemeClr val="tx1"/>
                </a:solidFill>
              </a:rPr>
              <a:t>Installasjonsveiledning for e-lås fra leverandør</a:t>
            </a:r>
          </a:p>
        </p:txBody>
      </p:sp>
    </p:spTree>
    <p:extLst>
      <p:ext uri="{BB962C8B-B14F-4D97-AF65-F5344CB8AC3E}">
        <p14:creationId xmlns:p14="http://schemas.microsoft.com/office/powerpoint/2010/main" val="2550174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D41D5B88-5823-4F93-9E9B-CBFE3C5D20CB}"/>
              </a:ext>
            </a:extLst>
          </p:cNvPr>
          <p:cNvGrpSpPr/>
          <p:nvPr/>
        </p:nvGrpSpPr>
        <p:grpSpPr>
          <a:xfrm>
            <a:off x="141196" y="866013"/>
            <a:ext cx="9623608" cy="5824347"/>
            <a:chOff x="133340" y="866013"/>
            <a:chExt cx="9623608" cy="5824347"/>
          </a:xfrm>
        </p:grpSpPr>
        <p:sp>
          <p:nvSpPr>
            <p:cNvPr id="23" name="TextBox 22"/>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Gjennomføre opplæring for beboer og pårørende</a:t>
              </a:r>
              <a:endParaRPr lang="nb-NO" sz="1100" dirty="0">
                <a:solidFill>
                  <a:schemeClr val="tx1"/>
                </a:solidFill>
              </a:endParaRPr>
            </a:p>
            <a:p>
              <a:pPr algn="l">
                <a:spcBef>
                  <a:spcPts val="0"/>
                </a:spcBef>
              </a:pPr>
              <a:r>
                <a:rPr lang="nb-NO" sz="1100" dirty="0">
                  <a:solidFill>
                    <a:schemeClr val="tx1"/>
                  </a:solidFill>
                </a:rPr>
                <a:t>Ansatte ved institusjon eller utpekte ressursperson gjennomfører opplæring med beboer og pårørende under installasjon.</a:t>
              </a:r>
              <a:br>
                <a:rPr lang="nb-NO" sz="1100" dirty="0">
                  <a:solidFill>
                    <a:schemeClr val="tx1"/>
                  </a:solidFill>
                </a:rPr>
              </a:br>
              <a:br>
                <a:rPr lang="nb-NO" sz="1100" b="1" dirty="0">
                  <a:solidFill>
                    <a:schemeClr val="tx1"/>
                  </a:solidFill>
                </a:rPr>
              </a:br>
              <a:r>
                <a:rPr lang="nb-NO" sz="1100" b="1" dirty="0">
                  <a:solidFill>
                    <a:schemeClr val="tx1"/>
                  </a:solidFill>
                </a:rPr>
                <a:t>2. Teste e-lås</a:t>
              </a:r>
            </a:p>
            <a:p>
              <a:pPr algn="l">
                <a:spcBef>
                  <a:spcPts val="0"/>
                </a:spcBef>
              </a:pPr>
              <a:r>
                <a:rPr lang="nb-NO" sz="1100" dirty="0">
                  <a:solidFill>
                    <a:schemeClr val="tx1"/>
                  </a:solidFill>
                </a:rPr>
                <a:t>Ansatte ved institusjon tester e-lås sammen med beboer og eventuelt pårørende.</a:t>
              </a:r>
              <a:endParaRPr lang="nb-NO" sz="1100" b="1" dirty="0">
                <a:solidFill>
                  <a:schemeClr val="tx1"/>
                </a:solidFill>
              </a:endParaRPr>
            </a:p>
          </p:txBody>
        </p:sp>
        <p:sp>
          <p:nvSpPr>
            <p:cNvPr id="24" name="TextBox 23"/>
            <p:cNvSpPr txBox="1"/>
            <p:nvPr/>
          </p:nvSpPr>
          <p:spPr>
            <a:xfrm>
              <a:off x="149052" y="5856052"/>
              <a:ext cx="9520413" cy="834308"/>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Opplæringsmanual for bruk av e-lås</a:t>
              </a:r>
            </a:p>
          </p:txBody>
        </p:sp>
        <p:sp>
          <p:nvSpPr>
            <p:cNvPr id="28" name="TextBox 27"/>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br>
                <a:rPr lang="nb-NO" sz="1100" dirty="0">
                  <a:solidFill>
                    <a:schemeClr val="tx1"/>
                  </a:solidFill>
                </a:rPr>
              </a:br>
              <a:endParaRPr lang="nb-NO" sz="1100" dirty="0">
                <a:solidFill>
                  <a:schemeClr val="tx1"/>
                </a:solidFill>
                <a:latin typeface="+mn-lt"/>
              </a:endParaRPr>
            </a:p>
            <a:p>
              <a:pPr marL="171450" indent="-171450" algn="l">
                <a:buClrTx/>
                <a:buFont typeface="Arial" panose="020B0604020202020204" pitchFamily="34" charset="0"/>
                <a:buChar char="•"/>
              </a:pPr>
              <a:r>
                <a:rPr lang="nb-NO" sz="1100" dirty="0">
                  <a:solidFill>
                    <a:schemeClr val="tx1"/>
                  </a:solidFill>
                  <a:latin typeface="+mn-lt"/>
                </a:rPr>
                <a:t>Hvem bør gjennomføre opplæring med beboer og pårørende?</a:t>
              </a:r>
              <a:br>
                <a:rPr lang="nb-NO" sz="1100" dirty="0">
                  <a:solidFill>
                    <a:schemeClr val="tx1"/>
                  </a:solidFill>
                  <a:latin typeface="+mn-lt"/>
                </a:rPr>
              </a:br>
              <a:r>
                <a:rPr lang="nb-NO" sz="1100" dirty="0">
                  <a:solidFill>
                    <a:schemeClr val="tx1"/>
                  </a:solidFill>
                  <a:latin typeface="+mn-lt"/>
                </a:rPr>
                <a:t> </a:t>
              </a:r>
            </a:p>
            <a:p>
              <a:pPr marL="171450" indent="-171450" algn="l">
                <a:buClrTx/>
                <a:buFont typeface="Arial" panose="020B0604020202020204" pitchFamily="34" charset="0"/>
                <a:buChar char="•"/>
              </a:pPr>
              <a:r>
                <a:rPr lang="nb-NO" sz="1100" dirty="0">
                  <a:solidFill>
                    <a:schemeClr val="tx1"/>
                  </a:solidFill>
                  <a:latin typeface="+mn-lt"/>
                </a:rPr>
                <a:t>Skal opplæringen skje samtidig som installasjon? </a:t>
              </a:r>
            </a:p>
            <a:p>
              <a:pPr algn="l">
                <a:buClrTx/>
              </a:pPr>
              <a:r>
                <a:rPr lang="nb-NO" sz="1100" dirty="0">
                  <a:solidFill>
                    <a:schemeClr val="tx1"/>
                  </a:solidFill>
                  <a:latin typeface="+mn-lt"/>
                </a:rPr>
                <a:t> </a:t>
              </a:r>
            </a:p>
          </p:txBody>
        </p:sp>
        <p:sp>
          <p:nvSpPr>
            <p:cNvPr id="70" name="TextBox 6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71" name="TextBox 70"/>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72" name="TextBox 71"/>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7" name="Arrow: Right 36">
              <a:extLst>
                <a:ext uri="{FF2B5EF4-FFF2-40B4-BE49-F238E27FC236}">
                  <a16:creationId xmlns:a16="http://schemas.microsoft.com/office/drawing/2014/main" id="{7AD8A26F-8A59-4FD5-B238-A7D11D44DA6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0" name="Picture 49">
              <a:extLst>
                <a:ext uri="{FF2B5EF4-FFF2-40B4-BE49-F238E27FC236}">
                  <a16:creationId xmlns:a16="http://schemas.microsoft.com/office/drawing/2014/main" id="{D553D8A0-5A99-49CD-ABF3-B2D67B032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1" name="Picture 50" descr="A close up of a logo&#10;&#10;Description automatically generated">
              <a:extLst>
                <a:ext uri="{FF2B5EF4-FFF2-40B4-BE49-F238E27FC236}">
                  <a16:creationId xmlns:a16="http://schemas.microsoft.com/office/drawing/2014/main" id="{ECDE71B1-0695-4BED-A70B-731A303B68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2" name="Picture 51" descr="A close up of a logo&#10;&#10;Description automatically generated">
              <a:extLst>
                <a:ext uri="{FF2B5EF4-FFF2-40B4-BE49-F238E27FC236}">
                  <a16:creationId xmlns:a16="http://schemas.microsoft.com/office/drawing/2014/main" id="{10E908E9-969A-427F-8BA6-7F170FBA88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3" name="Picture 14" descr="Online education premium icon">
              <a:extLst>
                <a:ext uri="{FF2B5EF4-FFF2-40B4-BE49-F238E27FC236}">
                  <a16:creationId xmlns:a16="http://schemas.microsoft.com/office/drawing/2014/main" id="{8746935E-48EE-4A75-8535-7B0D54C6EB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3" descr="Recycle premium icon">
              <a:extLst>
                <a:ext uri="{FF2B5EF4-FFF2-40B4-BE49-F238E27FC236}">
                  <a16:creationId xmlns:a16="http://schemas.microsoft.com/office/drawing/2014/main" id="{FEE6AC63-2549-4C50-B005-2B8FD16F53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23728786-5379-4916-A8F2-A8DB1EF0ED79}"/>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56" name="Rectangle 55">
              <a:extLst>
                <a:ext uri="{FF2B5EF4-FFF2-40B4-BE49-F238E27FC236}">
                  <a16:creationId xmlns:a16="http://schemas.microsoft.com/office/drawing/2014/main" id="{40C49263-BB7D-48B2-B98B-F38D7983A0B7}"/>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57" name="Rectangle 56">
              <a:extLst>
                <a:ext uri="{FF2B5EF4-FFF2-40B4-BE49-F238E27FC236}">
                  <a16:creationId xmlns:a16="http://schemas.microsoft.com/office/drawing/2014/main" id="{651AC4C0-B4EE-41A0-AA26-4B2C96F42B30}"/>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58" name="Rectangle 57">
              <a:extLst>
                <a:ext uri="{FF2B5EF4-FFF2-40B4-BE49-F238E27FC236}">
                  <a16:creationId xmlns:a16="http://schemas.microsoft.com/office/drawing/2014/main" id="{E2C55C7A-A1E8-4E57-9748-D51388AADC14}"/>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59" name="Rectangle 58">
              <a:extLst>
                <a:ext uri="{FF2B5EF4-FFF2-40B4-BE49-F238E27FC236}">
                  <a16:creationId xmlns:a16="http://schemas.microsoft.com/office/drawing/2014/main" id="{662D0201-7FA5-4F2F-AD44-348E263CFA8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0" name="Rectangle 59">
              <a:extLst>
                <a:ext uri="{FF2B5EF4-FFF2-40B4-BE49-F238E27FC236}">
                  <a16:creationId xmlns:a16="http://schemas.microsoft.com/office/drawing/2014/main" id="{BBF9F2EB-9084-4AE7-A4D8-C4A782C9D2CC}"/>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1" name="Rectangle 60">
              <a:extLst>
                <a:ext uri="{FF2B5EF4-FFF2-40B4-BE49-F238E27FC236}">
                  <a16:creationId xmlns:a16="http://schemas.microsoft.com/office/drawing/2014/main" id="{5A99D8B5-D59E-421C-955C-83738A5FB70C}"/>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3" name="Rectangle 62">
              <a:extLst>
                <a:ext uri="{FF2B5EF4-FFF2-40B4-BE49-F238E27FC236}">
                  <a16:creationId xmlns:a16="http://schemas.microsoft.com/office/drawing/2014/main" id="{5019434B-1F40-429A-A825-482E3D4FFE8E}"/>
                </a:ext>
              </a:extLst>
            </p:cNvPr>
            <p:cNvSpPr/>
            <p:nvPr/>
          </p:nvSpPr>
          <p:spPr>
            <a:xfrm>
              <a:off x="4627760" y="866013"/>
              <a:ext cx="5129188"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F8F6BF3-D33C-46F2-A630-4592A7755013}"/>
                </a:ext>
              </a:extLst>
            </p:cNvPr>
            <p:cNvSpPr/>
            <p:nvPr/>
          </p:nvSpPr>
          <p:spPr>
            <a:xfrm>
              <a:off x="149052" y="866013"/>
              <a:ext cx="332548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itle 5">
            <a:extLst>
              <a:ext uri="{FF2B5EF4-FFF2-40B4-BE49-F238E27FC236}">
                <a16:creationId xmlns:a16="http://schemas.microsoft.com/office/drawing/2014/main" id="{CDB8A759-389D-45BF-AE65-D90106EA5E1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INSTITUSJON: OPPLÆRING</a:t>
            </a:r>
          </a:p>
        </p:txBody>
      </p:sp>
    </p:spTree>
    <p:extLst>
      <p:ext uri="{BB962C8B-B14F-4D97-AF65-F5344CB8AC3E}">
        <p14:creationId xmlns:p14="http://schemas.microsoft.com/office/powerpoint/2010/main" val="3869414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FA806D3C-E483-46AF-9FCA-669CCFA89124}"/>
              </a:ext>
            </a:extLst>
          </p:cNvPr>
          <p:cNvGrpSpPr/>
          <p:nvPr/>
        </p:nvGrpSpPr>
        <p:grpSpPr>
          <a:xfrm>
            <a:off x="149040" y="866013"/>
            <a:ext cx="9607921" cy="5836711"/>
            <a:chOff x="133340" y="866013"/>
            <a:chExt cx="9607921"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Utrykning ved tekniske varsler, eller ved signal om lavt batteri</a:t>
              </a:r>
            </a:p>
            <a:p>
              <a:pPr algn="l">
                <a:spcBef>
                  <a:spcPts val="0"/>
                </a:spcBef>
              </a:pPr>
              <a:r>
                <a:rPr lang="nb-NO" sz="1100" dirty="0">
                  <a:solidFill>
                    <a:schemeClr val="tx1"/>
                  </a:solidFill>
                </a:rPr>
                <a:t>Tekniske varsler sendes direkte til teknisk personell som handler etter gjeldende prosedyrer.</a:t>
              </a:r>
            </a:p>
            <a:p>
              <a:pPr algn="l">
                <a:spcBef>
                  <a:spcPts val="0"/>
                </a:spcBef>
              </a:pPr>
              <a:endParaRPr lang="nb-NO" sz="1100" dirty="0">
                <a:solidFill>
                  <a:schemeClr val="tx1"/>
                </a:solidFill>
              </a:endParaRPr>
            </a:p>
            <a:p>
              <a:pPr algn="l">
                <a:spcBef>
                  <a:spcPts val="0"/>
                </a:spcBef>
              </a:pPr>
              <a:r>
                <a:rPr lang="nb-NO" sz="1100" b="1" dirty="0">
                  <a:solidFill>
                    <a:schemeClr val="tx1"/>
                  </a:solidFill>
                </a:rPr>
                <a:t>2. Dokumentere hendelser og avvik i fagsystem</a:t>
              </a:r>
              <a:br>
                <a:rPr lang="nb-NO" sz="1100" dirty="0">
                  <a:solidFill>
                    <a:schemeClr val="tx1"/>
                  </a:solidFill>
                </a:rPr>
              </a:br>
              <a:r>
                <a:rPr lang="nb-NO" sz="1100" dirty="0">
                  <a:solidFill>
                    <a:schemeClr val="tx1"/>
                  </a:solidFill>
                </a:rPr>
                <a:t>Hjemmetjenesten og teknisk personell dokumenterer hendelser i fagsystem.</a:t>
              </a:r>
            </a:p>
            <a:p>
              <a:pPr algn="l">
                <a:spcBef>
                  <a:spcPts val="0"/>
                </a:spcBef>
              </a:pPr>
              <a:endParaRPr lang="nb-NO" sz="1100" b="1" dirty="0">
                <a:solidFill>
                  <a:schemeClr val="tx1"/>
                </a:solidFill>
              </a:endParaRPr>
            </a:p>
            <a:p>
              <a:pPr algn="l">
                <a:spcBef>
                  <a:spcPts val="0"/>
                </a:spcBef>
              </a:pPr>
              <a:r>
                <a:rPr lang="nb-NO" sz="1100" b="1" dirty="0">
                  <a:solidFill>
                    <a:schemeClr val="tx1"/>
                  </a:solidFill>
                </a:rPr>
                <a:t>3. Oppdatere tilgangsliste</a:t>
              </a:r>
            </a:p>
            <a:p>
              <a:pPr algn="l">
                <a:spcBef>
                  <a:spcPts val="0"/>
                </a:spcBef>
              </a:pPr>
              <a:r>
                <a:rPr lang="nb-NO" sz="1100" dirty="0">
                  <a:solidFill>
                    <a:schemeClr val="tx1"/>
                  </a:solidFill>
                </a:rPr>
                <a:t>Teknisk personell eller ressursperson ved institusjon oppdaterer liste over hvem som skal ha tilgang til hvilke dører etter hvert som det behøves.</a:t>
              </a:r>
            </a:p>
            <a:p>
              <a:pPr algn="l">
                <a:spcBef>
                  <a:spcPts val="0"/>
                </a:spcBef>
              </a:pPr>
              <a:endParaRPr lang="nb-NO" sz="1100" b="1" dirty="0">
                <a:solidFill>
                  <a:srgbClr val="FF0000"/>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spcBef>
                  <a:spcPts val="0"/>
                </a:spcBef>
                <a:buClrTx/>
                <a:buFont typeface="Arial" panose="020B0604020202020204" pitchFamily="34" charset="0"/>
                <a:buChar char="•"/>
              </a:pPr>
              <a:r>
                <a:rPr lang="nb-NO" sz="1100" dirty="0">
                  <a:solidFill>
                    <a:schemeClr val="tx1"/>
                  </a:solidFill>
                </a:rPr>
                <a:t>Er dette den beste måten å gjøre det på i deres kommune?</a:t>
              </a:r>
              <a:br>
                <a:rPr lang="nb-NO" sz="1100" dirty="0">
                  <a:solidFill>
                    <a:schemeClr val="tx1"/>
                  </a:solidFill>
                </a:rPr>
              </a:br>
              <a:endParaRPr lang="nb-NO" sz="1100" dirty="0">
                <a:solidFill>
                  <a:schemeClr val="tx1"/>
                </a:solidFill>
              </a:endParaRPr>
            </a:p>
            <a:p>
              <a:pPr marL="171450" indent="-171450" algn="l">
                <a:spcBef>
                  <a:spcPts val="0"/>
                </a:spcBef>
                <a:buClrTx/>
                <a:buFont typeface="Arial" panose="020B0604020202020204" pitchFamily="34" charset="0"/>
                <a:buChar char="•"/>
              </a:pPr>
              <a:r>
                <a:rPr lang="nb-NO" sz="1100" dirty="0">
                  <a:solidFill>
                    <a:schemeClr val="tx1"/>
                  </a:solidFill>
                </a:rPr>
                <a:t>Hvem skal håndtere tekniske varsler? Hva skal prosedyren være? Hvor skal tekniske varsler dokumenteres?</a:t>
              </a:r>
              <a:br>
                <a:rPr lang="nb-NO" sz="1100" dirty="0">
                  <a:solidFill>
                    <a:schemeClr val="tx1"/>
                  </a:solidFill>
                </a:rPr>
              </a:br>
              <a:endParaRPr lang="nb-NO" sz="1100" dirty="0">
                <a:solidFill>
                  <a:schemeClr val="tx1"/>
                </a:solidFill>
              </a:endParaRPr>
            </a:p>
            <a:p>
              <a:pPr marL="171450" indent="-171450" algn="l">
                <a:spcBef>
                  <a:spcPts val="0"/>
                </a:spcBef>
                <a:buClrTx/>
                <a:buFont typeface="Arial" panose="020B0604020202020204" pitchFamily="34" charset="0"/>
                <a:buChar char="•"/>
              </a:pPr>
              <a:r>
                <a:rPr lang="nb-NO" sz="1100" dirty="0">
                  <a:solidFill>
                    <a:schemeClr val="tx1"/>
                  </a:solidFill>
                </a:rPr>
                <a:t>Kan vaktlisten integreres i system for e-lås, slik at tilganger oppdateres automatisk?</a:t>
              </a:r>
              <a:br>
                <a:rPr lang="nb-NO" sz="1100" dirty="0">
                  <a:solidFill>
                    <a:schemeClr val="tx1"/>
                  </a:solidFill>
                </a:rPr>
              </a:br>
              <a:endParaRPr lang="nb-NO" sz="1100" dirty="0">
                <a:solidFill>
                  <a:schemeClr val="tx1"/>
                </a:solidFill>
              </a:endParaRPr>
            </a:p>
            <a:p>
              <a:pPr marL="171450" indent="-171450" algn="l">
                <a:spcBef>
                  <a:spcPts val="0"/>
                </a:spcBef>
                <a:buClrTx/>
                <a:buFont typeface="Arial" panose="020B0604020202020204" pitchFamily="34" charset="0"/>
                <a:buChar char="•"/>
              </a:pPr>
              <a:r>
                <a:rPr lang="nb-NO" sz="1100" dirty="0">
                  <a:solidFill>
                    <a:schemeClr val="tx1"/>
                  </a:solidFill>
                </a:rPr>
                <a:t>Ved bruk av mobil: hvilken prosedyre skal ligge til grunn hvis mobilapplikasjon ikke fungerer eller hvis hjemmesykepleien ikke har med mobil? Hvilke rutiner skal kommunen ha ved mistet mobiltelefon og for å sikre at nødvendige oppdateringer av telefonen gjennomføres?</a:t>
              </a:r>
              <a:br>
                <a:rPr lang="nb-NO" sz="1100" dirty="0">
                  <a:solidFill>
                    <a:schemeClr val="tx1"/>
                  </a:solidFill>
                </a:rPr>
              </a:br>
              <a:endParaRPr lang="nb-NO" sz="1100" dirty="0">
                <a:solidFill>
                  <a:schemeClr val="tx1"/>
                </a:solidFill>
              </a:endParaRP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76" name="TextBox 75"/>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håndtering av varsler</a:t>
              </a:r>
            </a:p>
          </p:txBody>
        </p:sp>
        <p:sp>
          <p:nvSpPr>
            <p:cNvPr id="32" name="Arrow: Right 31">
              <a:extLst>
                <a:ext uri="{FF2B5EF4-FFF2-40B4-BE49-F238E27FC236}">
                  <a16:creationId xmlns:a16="http://schemas.microsoft.com/office/drawing/2014/main" id="{418260AA-4878-4153-BC58-A5CD7AEC4926}"/>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5EB8C24F-340E-465F-A057-A244CD857D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4BB1F66F-398E-4886-A975-41F09BE74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D61F24CF-837D-4F97-B520-1690755EC3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376F1E45-F1D2-48F9-B8ED-65589BC0721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4F7763CC-44BB-4471-BE46-F6BC2557521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A45FF953-4162-4AE6-9B5D-5C0AEBFC9880}"/>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0F4D4411-58CB-4189-9C21-4BDA52D90B85}"/>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70715378-2264-43BE-A681-F8A1037BCC2C}"/>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E817DA5C-416D-4132-816A-E45C9125DE10}"/>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ADBC54DE-4662-4A4F-BD1A-DCE005CA3BAC}"/>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DC7825E1-AA20-44B7-BE0A-8214DFD90F36}"/>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8B7D3EE2-42E2-42D7-81A6-AF9EBFC10B2B}"/>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6" name="Rectangle 45">
              <a:extLst>
                <a:ext uri="{FF2B5EF4-FFF2-40B4-BE49-F238E27FC236}">
                  <a16:creationId xmlns:a16="http://schemas.microsoft.com/office/drawing/2014/main" id="{B3697652-72F3-4340-9022-CB2451D29179}"/>
                </a:ext>
              </a:extLst>
            </p:cNvPr>
            <p:cNvSpPr/>
            <p:nvPr/>
          </p:nvSpPr>
          <p:spPr>
            <a:xfrm>
              <a:off x="6140674" y="866013"/>
              <a:ext cx="360058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31851C9-F4E7-4A97-9175-42AB6E373B72}"/>
                </a:ext>
              </a:extLst>
            </p:cNvPr>
            <p:cNvSpPr/>
            <p:nvPr/>
          </p:nvSpPr>
          <p:spPr>
            <a:xfrm>
              <a:off x="149052" y="866013"/>
              <a:ext cx="499507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E20738EA-CC20-4ABE-AE6C-BF458DACCA89}"/>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INSTITUSJON: DAGLIG DRIFT</a:t>
            </a:r>
          </a:p>
        </p:txBody>
      </p:sp>
    </p:spTree>
    <p:extLst>
      <p:ext uri="{BB962C8B-B14F-4D97-AF65-F5344CB8AC3E}">
        <p14:creationId xmlns:p14="http://schemas.microsoft.com/office/powerpoint/2010/main" val="1680283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3" name="Group 2">
            <a:extLst>
              <a:ext uri="{FF2B5EF4-FFF2-40B4-BE49-F238E27FC236}">
                <a16:creationId xmlns:a16="http://schemas.microsoft.com/office/drawing/2014/main" id="{F0616EBA-CD11-4308-99AD-79006E01238A}"/>
              </a:ext>
            </a:extLst>
          </p:cNvPr>
          <p:cNvGrpSpPr/>
          <p:nvPr/>
        </p:nvGrpSpPr>
        <p:grpSpPr>
          <a:xfrm>
            <a:off x="141197" y="866013"/>
            <a:ext cx="9623606" cy="5836711"/>
            <a:chOff x="133340" y="866013"/>
            <a:chExt cx="9623606"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Vurdere brukerens nytte av tjenesten</a:t>
              </a:r>
              <a:endParaRPr lang="nb-NO" sz="1100" dirty="0">
                <a:solidFill>
                  <a:schemeClr val="tx1"/>
                </a:solidFill>
              </a:endParaRPr>
            </a:p>
            <a:p>
              <a:pPr algn="l">
                <a:spcBef>
                  <a:spcPts val="0"/>
                </a:spcBef>
              </a:pPr>
              <a:r>
                <a:rPr lang="nb-NO" sz="1100" dirty="0">
                  <a:solidFill>
                    <a:schemeClr val="tx1"/>
                  </a:solidFill>
                </a:rPr>
                <a:t>Hjemmetjenesten gjør løpende vurderinger av brukerens nytteverdi av teknologien til planlagt tidsintervall for å kvalitetssikre at det er riktig tjeneste som er innført. Åpne for tilbakemeldinger fra ansatte om hva som fungerer godt og mindre godt med e-lås-systemet. </a:t>
              </a:r>
            </a:p>
            <a:p>
              <a:pPr algn="l">
                <a:spcBef>
                  <a:spcPts val="0"/>
                </a:spcBef>
              </a:pPr>
              <a:endParaRPr lang="nb-NO" sz="1100" dirty="0">
                <a:solidFill>
                  <a:schemeClr val="tx1"/>
                </a:solidFill>
              </a:endParaRPr>
            </a:p>
            <a:p>
              <a:pPr algn="l">
                <a:spcBef>
                  <a:spcPts val="0"/>
                </a:spcBef>
              </a:pPr>
              <a:r>
                <a:rPr lang="nb-NO" sz="1100" b="1" dirty="0">
                  <a:solidFill>
                    <a:schemeClr val="tx1"/>
                  </a:solidFill>
                </a:rPr>
                <a:t>2. Registrere nye målinger i gevinstplan</a:t>
              </a:r>
              <a:br>
                <a:rPr lang="nb-NO" sz="1100" b="1" dirty="0">
                  <a:solidFill>
                    <a:schemeClr val="tx1"/>
                  </a:solidFill>
                </a:rPr>
              </a:br>
              <a:r>
                <a:rPr lang="nb-NO" sz="1100" dirty="0">
                  <a:solidFill>
                    <a:schemeClr val="tx1"/>
                  </a:solidFill>
                </a:rPr>
                <a:t>Gevinstansvarlig oppdaterer gevinstrealiseringsplanen for både kvalitative gevinster og kvantitative gevinster, hentet ut fra evalueringsskjema.</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latin typeface="Arial"/>
                  <a:cs typeface="Arial"/>
                </a:rPr>
                <a:t>Evalueringsskjema for bruker, ansatte og pårørende</a:t>
              </a:r>
            </a:p>
            <a:p>
              <a:pPr marL="285750" indent="-285750" algn="l">
                <a:buFont typeface="Arial" panose="020B0604020202020204" pitchFamily="34" charset="0"/>
                <a:buChar char="•"/>
              </a:pPr>
              <a:r>
                <a:rPr lang="nb-NO" sz="1100" dirty="0">
                  <a:solidFill>
                    <a:schemeClr val="tx1"/>
                  </a:solidFill>
                  <a:latin typeface="Arial"/>
                  <a:cs typeface="Arial"/>
                </a:rPr>
                <a:t>Rutinebeskrivelse for evaluering</a:t>
              </a:r>
              <a:endParaRPr lang="en-US" sz="1100" dirty="0">
                <a:solidFill>
                  <a:schemeClr val="tx1"/>
                </a:solidFil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a:p>
              <a:pPr marL="171450" indent="-171450" algn="l">
                <a:buClrTx/>
                <a:buFont typeface="Arial" panose="020B0604020202020204" pitchFamily="34" charset="0"/>
                <a:buChar char="•"/>
              </a:pPr>
              <a:r>
                <a:rPr lang="nb-NO" sz="1100" dirty="0">
                  <a:solidFill>
                    <a:schemeClr val="tx1"/>
                  </a:solidFill>
                </a:rPr>
                <a:t>Hvem bestemmer om tilbudet skal videreføres eller avsluttes? Hva skal beslutningskriteriene være?</a:t>
              </a: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2" name="Arrow: Right 31">
              <a:extLst>
                <a:ext uri="{FF2B5EF4-FFF2-40B4-BE49-F238E27FC236}">
                  <a16:creationId xmlns:a16="http://schemas.microsoft.com/office/drawing/2014/main" id="{60DEAC16-0347-4094-8F78-7BA60DA56541}"/>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3B66526C-0839-4FFF-8C39-5D54ECF262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4E93AEE9-4EDE-4EC7-B965-86289D40C2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D8061248-70DA-4117-A1EF-DB53C0A659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EECFADF3-0128-4A81-A9F9-AAB981230C4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EF6F2B48-4DC8-46DC-9501-FBD7108ADA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F93190CC-4F60-42C3-98EA-498B0D1E0772}"/>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A0B06108-6D96-433E-8461-C43C7695DC07}"/>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27AE33D6-E361-4D17-8B77-801F1958E022}"/>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8C7EB1F6-56E9-47C7-811D-9C315F1AE829}"/>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6A18A9E4-7361-469C-828C-90D79EC6ED97}"/>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CF43643C-4BE5-4C9D-943E-93BCFE43D71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3C3ABFE9-04A3-4262-AE17-A214D6AD84C9}"/>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6" name="Rectangle 45">
              <a:extLst>
                <a:ext uri="{FF2B5EF4-FFF2-40B4-BE49-F238E27FC236}">
                  <a16:creationId xmlns:a16="http://schemas.microsoft.com/office/drawing/2014/main" id="{CBD302C9-6DE3-40ED-A4C9-D9B43383CE27}"/>
                </a:ext>
              </a:extLst>
            </p:cNvPr>
            <p:cNvSpPr/>
            <p:nvPr/>
          </p:nvSpPr>
          <p:spPr>
            <a:xfrm>
              <a:off x="7727647" y="866013"/>
              <a:ext cx="202929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DD07D01-D3D0-47F7-A20C-A2712B67F679}"/>
                </a:ext>
              </a:extLst>
            </p:cNvPr>
            <p:cNvSpPr/>
            <p:nvPr/>
          </p:nvSpPr>
          <p:spPr>
            <a:xfrm>
              <a:off x="149053" y="866013"/>
              <a:ext cx="6694277"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7877531D-0423-495B-B9E6-16E9DEB66CFE}"/>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INSTITUSJON: EVALUERING</a:t>
            </a:r>
          </a:p>
        </p:txBody>
      </p:sp>
    </p:spTree>
    <p:extLst>
      <p:ext uri="{BB962C8B-B14F-4D97-AF65-F5344CB8AC3E}">
        <p14:creationId xmlns:p14="http://schemas.microsoft.com/office/powerpoint/2010/main" val="3480766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26" name="Objec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nSpc>
                <a:spcPct val="90000"/>
              </a:lnSpc>
              <a:spcBef>
                <a:spcPct val="0"/>
              </a:spcBef>
            </a:pPr>
            <a:endParaRPr kumimoji="0" lang="nb-NO" sz="2000" b="1" u="none" strike="noStrike" cap="none" normalizeH="0" dirty="0">
              <a:ln>
                <a:noFill/>
              </a:ln>
              <a:solidFill>
                <a:schemeClr val="tx1"/>
              </a:solidFill>
              <a:effectLst/>
              <a:latin typeface="Arial Black" panose="020B0A04020102020204" pitchFamily="34" charset="0"/>
              <a:ea typeface="+mj-ea"/>
              <a:cs typeface="+mj-cs"/>
              <a:sym typeface="Arial Black" panose="020B0A04020102020204" pitchFamily="34" charset="0"/>
            </a:endParaRPr>
          </a:p>
        </p:txBody>
      </p:sp>
      <p:grpSp>
        <p:nvGrpSpPr>
          <p:cNvPr id="4" name="Group 3">
            <a:extLst>
              <a:ext uri="{FF2B5EF4-FFF2-40B4-BE49-F238E27FC236}">
                <a16:creationId xmlns:a16="http://schemas.microsoft.com/office/drawing/2014/main" id="{9ABAD4F5-21ED-48D2-B99C-FE4B5C0FCABC}"/>
              </a:ext>
            </a:extLst>
          </p:cNvPr>
          <p:cNvGrpSpPr/>
          <p:nvPr/>
        </p:nvGrpSpPr>
        <p:grpSpPr>
          <a:xfrm>
            <a:off x="159139" y="866013"/>
            <a:ext cx="9587722" cy="5836711"/>
            <a:chOff x="133340" y="866013"/>
            <a:chExt cx="9587722"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Avslutte tjeneste</a:t>
              </a:r>
            </a:p>
            <a:p>
              <a:pPr algn="l">
                <a:spcBef>
                  <a:spcPts val="0"/>
                </a:spcBef>
              </a:pPr>
              <a:r>
                <a:rPr lang="nb-NO" sz="1100" dirty="0">
                  <a:solidFill>
                    <a:schemeClr val="tx1"/>
                  </a:solidFill>
                </a:rPr>
                <a:t>Dersom beboer flytter ut eller går bort, overfører teknisk personell eller ressursperson ved institusjon e-lås-nøkkel enten til lager eller til ny beboer etter hygienetiltak og gjeldende prosedyrer.</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avslutning av tjenesten</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av e-lås?</a:t>
              </a:r>
            </a:p>
            <a:p>
              <a:pPr marL="171450" indent="-171450" algn="l">
                <a:buClrTx/>
                <a:buFont typeface="Arial" panose="020B0604020202020204" pitchFamily="34" charset="0"/>
                <a:buChar char="•"/>
              </a:pPr>
              <a:r>
                <a:rPr lang="nb-NO" sz="1100" dirty="0">
                  <a:solidFill>
                    <a:schemeClr val="tx1"/>
                  </a:solidFill>
                </a:rPr>
                <a:t>Har dere gode nok kommunikasjonsformer i dag slik at alle vet når tjenesten avsluttes?</a:t>
              </a:r>
            </a:p>
            <a:p>
              <a:pPr marL="171450" indent="-171450" algn="l">
                <a:buClrTx/>
                <a:buFont typeface="Arial" panose="020B0604020202020204" pitchFamily="34" charset="0"/>
                <a:buChar char="•"/>
              </a:pPr>
              <a:endParaRPr lang="nb-NO" sz="1100" dirty="0">
                <a:solidFill>
                  <a:schemeClr val="tx1"/>
                </a:solidFill>
              </a:endParaRPr>
            </a:p>
          </p:txBody>
        </p:sp>
        <p:sp>
          <p:nvSpPr>
            <p:cNvPr id="53" name="TextBox 52"/>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ANBEFALT PROSESS</a:t>
              </a:r>
            </a:p>
          </p:txBody>
        </p:sp>
        <p:sp>
          <p:nvSpPr>
            <p:cNvPr id="54" name="TextBox 53"/>
            <p:cNvSpPr txBox="1"/>
            <p:nvPr/>
          </p:nvSpPr>
          <p:spPr>
            <a:xfrm>
              <a:off x="5144131"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VIKTIGE SPØRSMÅL Å TA STILLING TIL </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2" name="Arrow: Right 31">
              <a:extLst>
                <a:ext uri="{FF2B5EF4-FFF2-40B4-BE49-F238E27FC236}">
                  <a16:creationId xmlns:a16="http://schemas.microsoft.com/office/drawing/2014/main" id="{A8E44D67-EB80-433C-9AB6-A119D06CC3D1}"/>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3" name="Picture 32">
              <a:extLst>
                <a:ext uri="{FF2B5EF4-FFF2-40B4-BE49-F238E27FC236}">
                  <a16:creationId xmlns:a16="http://schemas.microsoft.com/office/drawing/2014/main" id="{970670B1-A088-4CE9-BB25-52CF0E13BD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DB47C8C3-5AE3-4714-AB34-B648B2FF10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8EA3C623-647B-47C0-A2DF-4E29F94548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6" name="Picture 14" descr="Online education premium icon">
              <a:extLst>
                <a:ext uri="{FF2B5EF4-FFF2-40B4-BE49-F238E27FC236}">
                  <a16:creationId xmlns:a16="http://schemas.microsoft.com/office/drawing/2014/main" id="{5F1FE5E3-2FD4-433E-81E3-ED7251027B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3" descr="Recycle premium icon">
              <a:extLst>
                <a:ext uri="{FF2B5EF4-FFF2-40B4-BE49-F238E27FC236}">
                  <a16:creationId xmlns:a16="http://schemas.microsoft.com/office/drawing/2014/main" id="{19A98173-53D7-4249-BDC8-1260BCBA582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B2C74687-6332-4EC5-A805-0000BE230026}"/>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39" name="Rectangle 38">
              <a:extLst>
                <a:ext uri="{FF2B5EF4-FFF2-40B4-BE49-F238E27FC236}">
                  <a16:creationId xmlns:a16="http://schemas.microsoft.com/office/drawing/2014/main" id="{70647C8C-340B-4831-96E6-C0070D7A911A}"/>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0" name="Rectangle 39">
              <a:extLst>
                <a:ext uri="{FF2B5EF4-FFF2-40B4-BE49-F238E27FC236}">
                  <a16:creationId xmlns:a16="http://schemas.microsoft.com/office/drawing/2014/main" id="{82C67E5F-BD20-4DD8-9BD8-19447A87A097}"/>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1" name="Rectangle 40">
              <a:extLst>
                <a:ext uri="{FF2B5EF4-FFF2-40B4-BE49-F238E27FC236}">
                  <a16:creationId xmlns:a16="http://schemas.microsoft.com/office/drawing/2014/main" id="{5C6FA8E8-CFF9-4E58-A479-43CD0F96542B}"/>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2" name="Rectangle 41">
              <a:extLst>
                <a:ext uri="{FF2B5EF4-FFF2-40B4-BE49-F238E27FC236}">
                  <a16:creationId xmlns:a16="http://schemas.microsoft.com/office/drawing/2014/main" id="{A83D00A9-A371-420E-A656-CFC4D2A1B844}"/>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3" name="Rectangle 42">
              <a:extLst>
                <a:ext uri="{FF2B5EF4-FFF2-40B4-BE49-F238E27FC236}">
                  <a16:creationId xmlns:a16="http://schemas.microsoft.com/office/drawing/2014/main" id="{79B4A187-7F87-46F6-83EA-A03E7D451E79}"/>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4" name="Rectangle 43">
              <a:extLst>
                <a:ext uri="{FF2B5EF4-FFF2-40B4-BE49-F238E27FC236}">
                  <a16:creationId xmlns:a16="http://schemas.microsoft.com/office/drawing/2014/main" id="{9BE7C142-B6FB-4D15-870A-CF15C201B118}"/>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3" name="Rectangle 2">
              <a:extLst>
                <a:ext uri="{FF2B5EF4-FFF2-40B4-BE49-F238E27FC236}">
                  <a16:creationId xmlns:a16="http://schemas.microsoft.com/office/drawing/2014/main" id="{9B5924B1-BDAB-4553-BFF7-B4E47DEFD987}"/>
                </a:ext>
              </a:extLst>
            </p:cNvPr>
            <p:cNvSpPr/>
            <p:nvPr/>
          </p:nvSpPr>
          <p:spPr>
            <a:xfrm>
              <a:off x="149052" y="866013"/>
              <a:ext cx="8041261"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71BCFB57-1238-4BB8-BCAA-17E835D79CFC}"/>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E-LÅS INSTITUSJON: VIDEREFØRE/AVSLUTTE</a:t>
            </a:r>
          </a:p>
        </p:txBody>
      </p:sp>
    </p:spTree>
    <p:extLst>
      <p:ext uri="{BB962C8B-B14F-4D97-AF65-F5344CB8AC3E}">
        <p14:creationId xmlns:p14="http://schemas.microsoft.com/office/powerpoint/2010/main" val="341580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1F3EE34B-B7BD-4672-A751-752FC098FC8A}"/>
              </a:ext>
            </a:extLst>
          </p:cNvPr>
          <p:cNvGrpSpPr/>
          <p:nvPr/>
        </p:nvGrpSpPr>
        <p:grpSpPr>
          <a:xfrm>
            <a:off x="159139" y="963889"/>
            <a:ext cx="9587722" cy="5738835"/>
            <a:chOff x="133340" y="963889"/>
            <a:chExt cx="9587722" cy="5738835"/>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Respondere på alarmer og hjelpe brukere etter behov</a:t>
              </a:r>
            </a:p>
            <a:p>
              <a:pPr algn="l">
                <a:spcBef>
                  <a:spcPts val="0"/>
                </a:spcBef>
              </a:pPr>
              <a:r>
                <a:rPr lang="nb-NO" sz="1100" dirty="0">
                  <a:solidFill>
                    <a:schemeClr val="tx1"/>
                  </a:solidFill>
                </a:rPr>
                <a:t>Hjemmetjenesten, eller eventuelt pårørende, rykker ut på alarm etter prosedyre.</a:t>
              </a:r>
            </a:p>
            <a:p>
              <a:pPr algn="l">
                <a:spcBef>
                  <a:spcPts val="0"/>
                </a:spcBef>
              </a:pPr>
              <a:endParaRPr lang="nb-NO" sz="1100" b="1" dirty="0">
                <a:solidFill>
                  <a:schemeClr val="tx1"/>
                </a:solidFill>
              </a:endParaRPr>
            </a:p>
            <a:p>
              <a:pPr algn="l">
                <a:spcBef>
                  <a:spcPts val="0"/>
                </a:spcBef>
              </a:pPr>
              <a:r>
                <a:rPr lang="nb-NO" sz="1100" b="1" dirty="0">
                  <a:solidFill>
                    <a:schemeClr val="tx1"/>
                  </a:solidFill>
                </a:rPr>
                <a:t>2. Dokumentere hendelser og avvik i fagsystem</a:t>
              </a:r>
              <a:br>
                <a:rPr lang="nb-NO" sz="1100" dirty="0">
                  <a:solidFill>
                    <a:schemeClr val="tx1"/>
                  </a:solidFill>
                </a:rPr>
              </a:br>
              <a:r>
                <a:rPr lang="nb-NO" sz="1100" dirty="0">
                  <a:solidFill>
                    <a:schemeClr val="tx1"/>
                  </a:solidFill>
                </a:rPr>
                <a:t>Ansvarlig tjeneste dokumenterer endringer, hendelser og eventuelle avvik i fagsystem.</a:t>
              </a:r>
            </a:p>
            <a:p>
              <a:pPr algn="l">
                <a:spcBef>
                  <a:spcPts val="0"/>
                </a:spcBef>
              </a:pPr>
              <a:endParaRPr lang="nb-NO" sz="1100" b="1" dirty="0">
                <a:solidFill>
                  <a:schemeClr val="tx1"/>
                </a:solidFill>
              </a:endParaRPr>
            </a:p>
            <a:p>
              <a:pPr algn="l">
                <a:spcBef>
                  <a:spcPts val="0"/>
                </a:spcBef>
              </a:pPr>
              <a:r>
                <a:rPr lang="nb-NO" sz="1100" b="1" dirty="0">
                  <a:solidFill>
                    <a:schemeClr val="tx1"/>
                  </a:solidFill>
                </a:rPr>
                <a:t>3. Håndtere tekniske varsler som lavt batteri og andre tekniske feil</a:t>
              </a:r>
              <a:br>
                <a:rPr lang="nb-NO" sz="1100" b="1" dirty="0">
                  <a:solidFill>
                    <a:schemeClr val="tx1"/>
                  </a:solidFill>
                </a:rPr>
              </a:br>
              <a:r>
                <a:rPr lang="nb-NO" sz="1100" dirty="0">
                  <a:solidFill>
                    <a:schemeClr val="tx1"/>
                  </a:solidFill>
                </a:rPr>
                <a:t>Feilmeldinger som tekniske varsler går til teknisk personell som handler i henhold til rutiner.</a:t>
              </a:r>
              <a:br>
                <a:rPr lang="nb-NO" sz="1100" dirty="0">
                  <a:solidFill>
                    <a:schemeClr val="tx1"/>
                  </a:solidFill>
                </a:rPr>
              </a:br>
              <a:endParaRPr lang="nb-NO" sz="1100" b="1" dirty="0">
                <a:solidFill>
                  <a:schemeClr val="tx1"/>
                </a:solidFill>
              </a:endParaRPr>
            </a:p>
            <a:p>
              <a:pPr algn="l">
                <a:spcBef>
                  <a:spcPts val="0"/>
                </a:spcBef>
              </a:pPr>
              <a:r>
                <a:rPr lang="nb-NO" sz="1100" b="1" dirty="0">
                  <a:solidFill>
                    <a:schemeClr val="tx1"/>
                  </a:solidFill>
                </a:rPr>
                <a:t>4. Følge opp gevinster</a:t>
              </a:r>
              <a:br>
                <a:rPr lang="nb-NO" sz="1100" dirty="0">
                  <a:solidFill>
                    <a:schemeClr val="tx1"/>
                  </a:solidFill>
                </a:rPr>
              </a:br>
              <a:r>
                <a:rPr lang="nb-NO" sz="1100" dirty="0">
                  <a:solidFill>
                    <a:schemeClr val="tx1"/>
                  </a:solidFill>
                </a:rPr>
                <a:t>Gevinstansvarlig følger opp gevinster som beskrevet i gevinstplan, og registrerer målinger. </a:t>
              </a:r>
            </a:p>
            <a:p>
              <a:pPr algn="l">
                <a:spcBef>
                  <a:spcPts val="0"/>
                </a:spcBef>
              </a:pP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Rutine for reparasjon, service og vedlikehold av trygghetsalarmer</a:t>
              </a:r>
            </a:p>
            <a:p>
              <a:pPr marL="285750" indent="-285750" algn="l">
                <a:buFont typeface="Arial" panose="020B0604020202020204" pitchFamily="34" charset="0"/>
                <a:buChar char="•"/>
              </a:pPr>
              <a:r>
                <a:rPr lang="nb-NO" sz="1100" dirty="0">
                  <a:solidFill>
                    <a:schemeClr val="tx1"/>
                  </a:solidFill>
                  <a:cs typeface="Arial"/>
                </a:rPr>
                <a:t>Rutine for oppfølging av varsler og feilmeldinger</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Hvor går alarmene fra teknologien? Hvordan er utrykningstjenesten organisert? </a:t>
              </a:r>
            </a:p>
            <a:p>
              <a:pPr marL="171450" indent="-171450" algn="l">
                <a:buClrTx/>
                <a:buFont typeface="Arial" panose="020B0604020202020204" pitchFamily="34" charset="0"/>
                <a:buChar char="•"/>
              </a:pPr>
              <a:r>
                <a:rPr lang="nb-NO" sz="1100" dirty="0">
                  <a:solidFill>
                    <a:schemeClr val="tx1"/>
                  </a:solidFill>
                </a:rPr>
                <a:t>Hvem skal håndtere tekniske varsler? Hva skal prosedyren være? Hvor skal tekniske varsler dokumenteres?</a:t>
              </a:r>
            </a:p>
            <a:p>
              <a:pPr marL="171450" indent="-171450" algn="l">
                <a:buClrTx/>
                <a:buFont typeface="Arial" panose="020B0604020202020204" pitchFamily="34" charset="0"/>
                <a:buChar char="•"/>
              </a:pPr>
              <a:r>
                <a:rPr lang="nb-NO" sz="1100" dirty="0">
                  <a:solidFill>
                    <a:schemeClr val="tx1"/>
                  </a:solidFill>
                </a:rPr>
                <a:t>Hvordan skal hjemmetjenesten og pårørende kommunisere hvis pårørende rykker ut på alarmene?</a:t>
              </a:r>
            </a:p>
            <a:p>
              <a:pPr marL="171450" indent="-171450" algn="l">
                <a:buClrTx/>
                <a:buFont typeface="Arial" panose="020B0604020202020204" pitchFamily="34" charset="0"/>
                <a:buChar char="•"/>
              </a:pPr>
              <a:r>
                <a:rPr lang="nb-NO" sz="1100" dirty="0">
                  <a:solidFill>
                    <a:srgbClr val="000000"/>
                  </a:solidFill>
                </a:rPr>
                <a:t>Er det laget rutiner for kvittering av varsler? Hvordan skal dere følge opp hvis dette ikke blir gjort?</a:t>
              </a:r>
            </a:p>
            <a:p>
              <a:pPr marL="171450" indent="-171450" algn="l">
                <a:buClrTx/>
                <a:buFont typeface="Arial" panose="020B0604020202020204" pitchFamily="34" charset="0"/>
                <a:buChar char="•"/>
              </a:pPr>
              <a:endParaRPr lang="nb-NO" sz="1100" dirty="0">
                <a:solidFill>
                  <a:schemeClr val="tx1"/>
                </a:solidFill>
              </a:endParaRP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2" name="TextBox 1">
              <a:extLst>
                <a:ext uri="{FF2B5EF4-FFF2-40B4-BE49-F238E27FC236}">
                  <a16:creationId xmlns:a16="http://schemas.microsoft.com/office/drawing/2014/main" id="{B66A087E-2856-45B3-A81E-5C42AB3EA584}"/>
                </a:ext>
              </a:extLst>
            </p:cNvPr>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algn="l"/>
              <a:endParaRPr lang="nb-NO" sz="1100" dirty="0">
                <a:solidFill>
                  <a:schemeClr val="tx1"/>
                </a:solidFill>
                <a:cs typeface="Arial"/>
              </a:endParaRPr>
            </a:p>
          </p:txBody>
        </p:sp>
        <p:sp>
          <p:nvSpPr>
            <p:cNvPr id="33" name="Arrow: Right 32">
              <a:extLst>
                <a:ext uri="{FF2B5EF4-FFF2-40B4-BE49-F238E27FC236}">
                  <a16:creationId xmlns:a16="http://schemas.microsoft.com/office/drawing/2014/main" id="{DE418352-359C-496D-A1AB-44529C609760}"/>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4" name="Picture 33">
              <a:extLst>
                <a:ext uri="{FF2B5EF4-FFF2-40B4-BE49-F238E27FC236}">
                  <a16:creationId xmlns:a16="http://schemas.microsoft.com/office/drawing/2014/main" id="{0ADE3403-AE90-4D05-BCFD-92FDB82542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5" name="Picture 34" descr="A close up of a logo&#10;&#10;Description automatically generated">
              <a:extLst>
                <a:ext uri="{FF2B5EF4-FFF2-40B4-BE49-F238E27FC236}">
                  <a16:creationId xmlns:a16="http://schemas.microsoft.com/office/drawing/2014/main" id="{EBED5291-3FB4-49EB-A955-9525E18500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5924B72C-5D55-47F9-8C33-5928DD23DE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7" name="Picture 14" descr="Online education premium icon">
              <a:extLst>
                <a:ext uri="{FF2B5EF4-FFF2-40B4-BE49-F238E27FC236}">
                  <a16:creationId xmlns:a16="http://schemas.microsoft.com/office/drawing/2014/main" id="{493583AE-37B8-4B65-94DA-BF5A634CB8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Recycle premium icon">
              <a:extLst>
                <a:ext uri="{FF2B5EF4-FFF2-40B4-BE49-F238E27FC236}">
                  <a16:creationId xmlns:a16="http://schemas.microsoft.com/office/drawing/2014/main" id="{225979DF-4826-4214-8809-0B222BD263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AE8ED34-017D-49F8-A58A-CA22DFA2904E}"/>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1" name="Rectangle 40">
              <a:extLst>
                <a:ext uri="{FF2B5EF4-FFF2-40B4-BE49-F238E27FC236}">
                  <a16:creationId xmlns:a16="http://schemas.microsoft.com/office/drawing/2014/main" id="{99043DE9-88F4-4706-A40B-315302293257}"/>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2" name="Rectangle 41">
              <a:extLst>
                <a:ext uri="{FF2B5EF4-FFF2-40B4-BE49-F238E27FC236}">
                  <a16:creationId xmlns:a16="http://schemas.microsoft.com/office/drawing/2014/main" id="{1C9BF36F-7648-4B0A-9F11-3153E8BA6F33}"/>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3" name="Rectangle 42">
              <a:extLst>
                <a:ext uri="{FF2B5EF4-FFF2-40B4-BE49-F238E27FC236}">
                  <a16:creationId xmlns:a16="http://schemas.microsoft.com/office/drawing/2014/main" id="{24CA4791-77A5-49DB-97A6-7D2CF9DDED55}"/>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4" name="Rectangle 43">
              <a:extLst>
                <a:ext uri="{FF2B5EF4-FFF2-40B4-BE49-F238E27FC236}">
                  <a16:creationId xmlns:a16="http://schemas.microsoft.com/office/drawing/2014/main" id="{515D3EB7-A80D-4C45-910F-70CDEBB39454}"/>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5" name="Rectangle 44">
              <a:extLst>
                <a:ext uri="{FF2B5EF4-FFF2-40B4-BE49-F238E27FC236}">
                  <a16:creationId xmlns:a16="http://schemas.microsoft.com/office/drawing/2014/main" id="{960B4822-0354-40E6-B32F-66FD31F9CF25}"/>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47" name="Rectangle 46">
            <a:extLst>
              <a:ext uri="{FF2B5EF4-FFF2-40B4-BE49-F238E27FC236}">
                <a16:creationId xmlns:a16="http://schemas.microsoft.com/office/drawing/2014/main" id="{BE297B8C-3F8B-4CA9-B119-DA44604550E6}"/>
              </a:ext>
            </a:extLst>
          </p:cNvPr>
          <p:cNvSpPr/>
          <p:nvPr/>
        </p:nvSpPr>
        <p:spPr>
          <a:xfrm>
            <a:off x="6331804" y="872458"/>
            <a:ext cx="3466974"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5">
            <a:extLst>
              <a:ext uri="{FF2B5EF4-FFF2-40B4-BE49-F238E27FC236}">
                <a16:creationId xmlns:a16="http://schemas.microsoft.com/office/drawing/2014/main" id="{0B56B171-4F8F-4A44-ADD8-FAF7DD5572A3}"/>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 TRYGGHETSALARM: DAGLIG DRIFT</a:t>
            </a:r>
          </a:p>
        </p:txBody>
      </p:sp>
      <p:pic>
        <p:nvPicPr>
          <p:cNvPr id="39" name="Picture 38">
            <a:extLst>
              <a:ext uri="{FF2B5EF4-FFF2-40B4-BE49-F238E27FC236}">
                <a16:creationId xmlns:a16="http://schemas.microsoft.com/office/drawing/2014/main" id="{4A0BB8A0-652E-486D-A44A-C2E6718128AD}"/>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6" name="Rectangle 45">
            <a:extLst>
              <a:ext uri="{FF2B5EF4-FFF2-40B4-BE49-F238E27FC236}">
                <a16:creationId xmlns:a16="http://schemas.microsoft.com/office/drawing/2014/main" id="{6446EEDC-A3FA-4424-AB8F-2E5962ECB18F}"/>
              </a:ext>
            </a:extLst>
          </p:cNvPr>
          <p:cNvSpPr/>
          <p:nvPr/>
        </p:nvSpPr>
        <p:spPr>
          <a:xfrm>
            <a:off x="149054" y="897772"/>
            <a:ext cx="4803946"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87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4665ACC6-A17A-4381-BF73-1B9A297E14E8}"/>
              </a:ext>
            </a:extLst>
          </p:cNvPr>
          <p:cNvGrpSpPr/>
          <p:nvPr/>
        </p:nvGrpSpPr>
        <p:grpSpPr>
          <a:xfrm>
            <a:off x="141773" y="866013"/>
            <a:ext cx="9622455" cy="5836711"/>
            <a:chOff x="133340" y="866013"/>
            <a:chExt cx="9622455"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Vurdere brukerens nytte av tjenesten</a:t>
              </a:r>
              <a:endParaRPr lang="nb-NO" sz="1100" dirty="0">
                <a:solidFill>
                  <a:schemeClr val="tx1"/>
                </a:solidFill>
              </a:endParaRPr>
            </a:p>
            <a:p>
              <a:pPr algn="l">
                <a:spcBef>
                  <a:spcPts val="0"/>
                </a:spcBef>
              </a:pPr>
              <a:r>
                <a:rPr lang="nb-NO" sz="1100" dirty="0">
                  <a:solidFill>
                    <a:schemeClr val="tx1"/>
                  </a:solidFill>
                </a:rPr>
                <a:t>Hjemmetjenesten gjør løpende vurderinger av brukerens nytteverdi av teknologien til planlagt tidsintervall for å kvalitetssikre at det er riktig tjeneste som er innført. </a:t>
              </a:r>
            </a:p>
            <a:p>
              <a:pPr algn="l">
                <a:spcBef>
                  <a:spcPts val="0"/>
                </a:spcBef>
              </a:pPr>
              <a:endParaRPr lang="nb-NO" sz="1100" b="1" dirty="0">
                <a:solidFill>
                  <a:schemeClr val="tx1"/>
                </a:solidFill>
              </a:endParaRPr>
            </a:p>
            <a:p>
              <a:pPr algn="l">
                <a:spcBef>
                  <a:spcPts val="0"/>
                </a:spcBef>
              </a:pPr>
              <a:r>
                <a:rPr lang="nb-NO" sz="1100" b="1" dirty="0">
                  <a:solidFill>
                    <a:schemeClr val="tx1"/>
                  </a:solidFill>
                </a:rPr>
                <a:t>2. Registrere nye målinger i gevinstplan</a:t>
              </a:r>
              <a:br>
                <a:rPr lang="nb-NO" sz="1100" b="1" dirty="0">
                  <a:solidFill>
                    <a:schemeClr val="tx1"/>
                  </a:solidFill>
                </a:rPr>
              </a:br>
              <a:r>
                <a:rPr lang="nb-NO" sz="1100" dirty="0">
                  <a:solidFill>
                    <a:schemeClr val="tx1"/>
                  </a:solidFill>
                </a:rPr>
                <a:t>Gevinstansvarlig oppdaterer gevinstrealiseringsplanen for både kvalitative gevinster og kvantitative gevinster, hentet ut fra evalueringsskjema.</a:t>
              </a:r>
            </a:p>
            <a:p>
              <a:pPr algn="l">
                <a:spcBef>
                  <a:spcPts val="0"/>
                </a:spcBef>
              </a:pPr>
              <a:endParaRPr lang="nb-NO" sz="1100" dirty="0">
                <a:solidFill>
                  <a:schemeClr val="tx1"/>
                </a:solidFill>
              </a:endParaRPr>
            </a:p>
            <a:p>
              <a:pPr algn="l">
                <a:spcBef>
                  <a:spcPts val="0"/>
                </a:spcBef>
              </a:pPr>
              <a:r>
                <a:rPr lang="nb-NO" sz="1100" b="1" dirty="0">
                  <a:solidFill>
                    <a:schemeClr val="tx1"/>
                  </a:solidFill>
                </a:rPr>
                <a:t>3. Avgjøre om tilbudet skal videreføres eller avsluttes</a:t>
              </a:r>
            </a:p>
            <a:p>
              <a:pPr algn="l">
                <a:spcBef>
                  <a:spcPts val="0"/>
                </a:spcBef>
              </a:pPr>
              <a:r>
                <a:rPr lang="nb-NO" sz="1100" dirty="0">
                  <a:solidFill>
                    <a:schemeClr val="tx1"/>
                  </a:solidFill>
                </a:rPr>
                <a:t>Gevinstansvarlig/saksbehandler/hjemmetjenesten/ressursperson beslutter i samarbeid om tilbudet skal videreføres eller avsluttes basert på samlet evaluering. </a:t>
              </a:r>
              <a:endParaRPr lang="nb-NO" sz="1100" b="1" dirty="0">
                <a:solidFill>
                  <a:schemeClr val="tx1"/>
                </a:solidFill>
              </a:endParaRP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r>
                <a:rPr lang="nb-NO" sz="1100" dirty="0">
                  <a:solidFill>
                    <a:schemeClr val="tx1"/>
                  </a:solidFill>
                  <a:latin typeface="Arial"/>
                  <a:cs typeface="Arial"/>
                </a:rPr>
                <a:t>Evalueringsskjema for ansatte, bruker og pårørende</a:t>
              </a:r>
            </a:p>
            <a:p>
              <a:pPr marL="285750" indent="-285750" algn="l">
                <a:buFont typeface="Arial" panose="020B0604020202020204" pitchFamily="34" charset="0"/>
                <a:buChar char="•"/>
              </a:pPr>
              <a:r>
                <a:rPr lang="nb-NO" sz="1100" dirty="0">
                  <a:solidFill>
                    <a:schemeClr val="tx1"/>
                  </a:solidFill>
                  <a:latin typeface="Arial"/>
                  <a:cs typeface="Arial"/>
                </a:rPr>
                <a:t>Rutinebeskrivelse for evaluering</a:t>
              </a:r>
            </a:p>
            <a:p>
              <a:pPr marL="285750" indent="-285750" algn="l">
                <a:buFont typeface="Arial" panose="020B0604020202020204" pitchFamily="34" charset="0"/>
                <a:buChar char="•"/>
              </a:pPr>
              <a:endParaRPr lang="nb-NO" sz="1100" dirty="0">
                <a:solidFill>
                  <a:schemeClr val="tx1"/>
                </a:solidFill>
                <a:cs typeface="Arial"/>
              </a:endParaRP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gevinster skal dere realisere? Hvor ofte skal dere evaluere tjenesten, og hvem har ansvaret for gjennomføre og registrere målinger i gevinstplan?</a:t>
              </a:r>
            </a:p>
            <a:p>
              <a:pPr marL="171450" indent="-171450" algn="l">
                <a:buClrTx/>
                <a:buFont typeface="Arial" panose="020B0604020202020204" pitchFamily="34" charset="0"/>
                <a:buChar char="•"/>
              </a:pPr>
              <a:r>
                <a:rPr lang="nb-NO" sz="1100" dirty="0">
                  <a:solidFill>
                    <a:schemeClr val="tx1"/>
                  </a:solidFill>
                </a:rPr>
                <a:t>Hvem bestemmer om tilbudet skal videreføres eller avsluttes? Hva skal beslutningskriteriene være?</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chor="t">
              <a:noAutofit/>
            </a:bodyPr>
            <a:lstStyle/>
            <a:p>
              <a:pPr marL="285750" indent="-285750" algn="l">
                <a:buFont typeface="Arial" panose="020B0604020202020204" pitchFamily="34" charset="0"/>
                <a:buChar char="•"/>
              </a:pPr>
              <a:endParaRPr lang="nb-NO" sz="1100" dirty="0">
                <a:solidFill>
                  <a:schemeClr val="tx1"/>
                </a:solidFill>
                <a:cs typeface="Arial"/>
              </a:endParaRPr>
            </a:p>
          </p:txBody>
        </p:sp>
        <p:sp>
          <p:nvSpPr>
            <p:cNvPr id="34" name="Arrow: Right 33">
              <a:extLst>
                <a:ext uri="{FF2B5EF4-FFF2-40B4-BE49-F238E27FC236}">
                  <a16:creationId xmlns:a16="http://schemas.microsoft.com/office/drawing/2014/main" id="{CDFF7EF0-3640-4C04-BE5D-E94DB637BB60}"/>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62DB9F7C-2B87-4068-8567-925D293352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0DD5DF5F-09B7-48BD-B770-335BD97009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9AC447DC-31E4-45DE-837C-386C11AB45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2CC0C3F3-85F1-4021-9CBD-03FFB2D23C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C41942A4-3443-415D-AA17-D23A9A8CF0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7BADF6FE-44C8-443F-AB9E-957485FB7DCF}"/>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7F27CD2F-98B7-4DB6-8FBE-50626FDF54DF}"/>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49CC837C-F927-4B35-91D8-8036094DFA4A}"/>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4EAFC7EB-CCC0-4A5C-9956-32166FED7939}"/>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EF8FE982-ECDA-4DA4-B030-16DF595EACBB}"/>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CA776717-82AD-42CA-91B9-48E0C302A622}"/>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B9649337-B86D-4B48-A5C6-FEADFE4F7A7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53" name="Rectangle 52">
              <a:extLst>
                <a:ext uri="{FF2B5EF4-FFF2-40B4-BE49-F238E27FC236}">
                  <a16:creationId xmlns:a16="http://schemas.microsoft.com/office/drawing/2014/main" id="{FCC878DB-E9CC-40B9-871E-EFE690F61FAF}"/>
                </a:ext>
              </a:extLst>
            </p:cNvPr>
            <p:cNvSpPr/>
            <p:nvPr/>
          </p:nvSpPr>
          <p:spPr>
            <a:xfrm>
              <a:off x="8001000" y="872458"/>
              <a:ext cx="175479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1129F1B-1EBC-4BEF-9E8D-0A1F9AE3DE48}"/>
                </a:ext>
              </a:extLst>
            </p:cNvPr>
            <p:cNvSpPr/>
            <p:nvPr/>
          </p:nvSpPr>
          <p:spPr>
            <a:xfrm>
              <a:off x="149054" y="872458"/>
              <a:ext cx="6439545"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A5546CA8-568E-4DEB-B898-7080494C101B}"/>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 TRYGGHETSALARM: EVALUERING</a:t>
            </a:r>
          </a:p>
        </p:txBody>
      </p:sp>
    </p:spTree>
    <p:extLst>
      <p:ext uri="{BB962C8B-B14F-4D97-AF65-F5344CB8AC3E}">
        <p14:creationId xmlns:p14="http://schemas.microsoft.com/office/powerpoint/2010/main" val="271574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6" name="Object 2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DA7EB80D-F9BC-443B-BB11-D29FECC6D54E}"/>
              </a:ext>
            </a:extLst>
          </p:cNvPr>
          <p:cNvGrpSpPr/>
          <p:nvPr/>
        </p:nvGrpSpPr>
        <p:grpSpPr>
          <a:xfrm>
            <a:off x="159139" y="866013"/>
            <a:ext cx="9587722" cy="5836711"/>
            <a:chOff x="133340" y="866013"/>
            <a:chExt cx="9587722" cy="5836711"/>
          </a:xfrm>
        </p:grpSpPr>
        <p:sp>
          <p:nvSpPr>
            <p:cNvPr id="50" name="TextBox 49"/>
            <p:cNvSpPr txBox="1"/>
            <p:nvPr/>
          </p:nvSpPr>
          <p:spPr>
            <a:xfrm>
              <a:off x="149052" y="2349564"/>
              <a:ext cx="4849896" cy="3191533"/>
            </a:xfrm>
            <a:prstGeom prst="rect">
              <a:avLst/>
            </a:prstGeom>
            <a:solidFill>
              <a:schemeClr val="bg2">
                <a:lumMod val="20000"/>
                <a:lumOff val="80000"/>
              </a:schemeClr>
            </a:solidFill>
            <a:ln>
              <a:noFill/>
            </a:ln>
          </p:spPr>
          <p:txBody>
            <a:bodyPr wrap="square" lIns="108000" tIns="108000" rIns="108000" bIns="108000" rtlCol="0">
              <a:noAutofit/>
            </a:bodyPr>
            <a:lstStyle/>
            <a:p>
              <a:pPr algn="l">
                <a:spcBef>
                  <a:spcPts val="0"/>
                </a:spcBef>
              </a:pPr>
              <a:r>
                <a:rPr lang="nb-NO" sz="1100" b="1" dirty="0">
                  <a:solidFill>
                    <a:schemeClr val="tx1"/>
                  </a:solidFill>
                </a:rPr>
                <a:t>1. Videreføre tjenesten selv om bruker havner på korttidsopphold på sykehjem</a:t>
              </a:r>
            </a:p>
            <a:p>
              <a:pPr algn="l">
                <a:spcBef>
                  <a:spcPts val="0"/>
                </a:spcBef>
              </a:pPr>
              <a:r>
                <a:rPr lang="nb-NO" sz="1100" dirty="0">
                  <a:solidFill>
                    <a:schemeClr val="tx1"/>
                  </a:solidFill>
                </a:rPr>
                <a:t>Hjemmetjenesten/ressursperson dokumenterer i fagsystemet og videreformidler videreføring av tjenesten på korttidsopphold etter gjeldende prosedyrer.</a:t>
              </a:r>
              <a:br>
                <a:rPr lang="nb-NO" sz="1100" dirty="0">
                  <a:solidFill>
                    <a:schemeClr val="tx1"/>
                  </a:solidFill>
                </a:rPr>
              </a:br>
              <a:br>
                <a:rPr lang="nb-NO" sz="1100" dirty="0">
                  <a:solidFill>
                    <a:schemeClr val="tx1"/>
                  </a:solidFill>
                </a:rPr>
              </a:br>
              <a:r>
                <a:rPr lang="nb-NO" sz="1100" b="1" dirty="0">
                  <a:solidFill>
                    <a:schemeClr val="tx1"/>
                  </a:solidFill>
                </a:rPr>
                <a:t>2. Avslutte tjenesten hvis evaluering tilsier dette</a:t>
              </a:r>
              <a:br>
                <a:rPr lang="nb-NO" sz="1100" dirty="0">
                  <a:solidFill>
                    <a:schemeClr val="tx1"/>
                  </a:solidFill>
                </a:rPr>
              </a:br>
              <a:r>
                <a:rPr lang="nb-NO" sz="1100" dirty="0">
                  <a:solidFill>
                    <a:schemeClr val="tx1"/>
                  </a:solidFill>
                </a:rPr>
                <a:t>Hjemmetjenesten/ressursperson informerer bruker og pårørende og avslutter tiltak i fagsystem, samt avtaler dato for avinstallasjon. Hjemmetjenesten gir videre beskjed til teknisk personell som avinstallerer den digitale trygghetsalarmen og legger utstyr på lager etter hygienetiltak, eventuelt sender utstyret tilbake til leverandør. Hjemmetjenesten/ressursperson avslutter tiltak i fagsystem, og sender huskelapp via EPJ til saksbehandler som avslutter vedtak.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Informasjon til ansatte om utskifting av trygghetsalarm</a:t>
              </a:r>
            </a:p>
            <a:p>
              <a:pPr marL="285750" indent="-285750" algn="l">
                <a:buFont typeface="Arial" panose="020B0604020202020204" pitchFamily="34" charset="0"/>
                <a:buChar char="•"/>
              </a:pPr>
              <a:r>
                <a:rPr lang="nb-NO" sz="1100" dirty="0">
                  <a:solidFill>
                    <a:schemeClr val="tx1"/>
                  </a:solidFill>
                </a:rPr>
                <a:t>Sjekkliste ved nedkopling av alarm</a:t>
              </a:r>
            </a:p>
            <a:p>
              <a:pPr marL="285750" indent="-285750" algn="l">
                <a:buFont typeface="Arial" panose="020B0604020202020204" pitchFamily="34" charset="0"/>
                <a:buChar char="•"/>
              </a:pPr>
              <a:r>
                <a:rPr lang="nb-NO" sz="1100" dirty="0">
                  <a:solidFill>
                    <a:schemeClr val="tx1"/>
                  </a:solidFill>
                </a:rPr>
                <a:t>Prosedyre for avslutning av tjenesten</a:t>
              </a:r>
            </a:p>
          </p:txBody>
        </p:sp>
        <p:sp>
          <p:nvSpPr>
            <p:cNvPr id="52" name="TextBox 51"/>
            <p:cNvSpPr txBox="1"/>
            <p:nvPr/>
          </p:nvSpPr>
          <p:spPr>
            <a:xfrm>
              <a:off x="5144131" y="2355553"/>
              <a:ext cx="4505349" cy="3185540"/>
            </a:xfrm>
            <a:prstGeom prst="rect">
              <a:avLst/>
            </a:prstGeom>
            <a:solidFill>
              <a:schemeClr val="bg2">
                <a:lumMod val="20000"/>
                <a:lumOff val="80000"/>
              </a:schemeClr>
            </a:solidFill>
            <a:ln>
              <a:noFill/>
            </a:ln>
          </p:spPr>
          <p:txBody>
            <a:bodyPr wrap="square" lIns="108000" tIns="108000" rIns="108000" bIns="108000" rtlCol="0">
              <a:noAutofit/>
            </a:bodyPr>
            <a:lstStyle/>
            <a:p>
              <a:pPr marL="171450" indent="-171450" algn="l">
                <a:buClrTx/>
                <a:buFont typeface="Arial" panose="020B0604020202020204" pitchFamily="34" charset="0"/>
                <a:buChar char="•"/>
              </a:pPr>
              <a:r>
                <a:rPr lang="nb-NO" sz="1100" dirty="0">
                  <a:solidFill>
                    <a:schemeClr val="tx1"/>
                  </a:solidFill>
                </a:rPr>
                <a:t>Er dette den beste måten å gjøre det på i deres kommune?</a:t>
              </a:r>
            </a:p>
            <a:p>
              <a:pPr marL="171450" indent="-171450" algn="l">
                <a:buClrTx/>
                <a:buFont typeface="Arial" panose="020B0604020202020204" pitchFamily="34" charset="0"/>
                <a:buChar char="•"/>
              </a:pPr>
              <a:r>
                <a:rPr lang="nb-NO" sz="1100" dirty="0">
                  <a:solidFill>
                    <a:schemeClr val="tx1"/>
                  </a:solidFill>
                </a:rPr>
                <a:t>Hvilke prosedyrer har dere allerede? Hvordan må disse tilpasses ved innføring av digitale trygghetsalarmer? </a:t>
              </a:r>
            </a:p>
            <a:p>
              <a:pPr marL="171450" indent="-171450" algn="l">
                <a:buClrTx/>
                <a:buFont typeface="Arial" panose="020B0604020202020204" pitchFamily="34" charset="0"/>
                <a:buChar char="•"/>
              </a:pPr>
              <a:r>
                <a:rPr lang="nb-NO" sz="1100" dirty="0">
                  <a:solidFill>
                    <a:schemeClr val="tx1"/>
                  </a:solidFill>
                </a:rPr>
                <a:t>Har hjemmetjenesten god nok kommunikasjon med sykehjem slik at videreføring av tjenesten går smertefritt? Hvem håndterer alarmer hvis bruker havner på korttidsopphold? </a:t>
              </a:r>
            </a:p>
            <a:p>
              <a:pPr marL="171450" indent="-171450" algn="l">
                <a:buClrTx/>
                <a:buFont typeface="Arial" panose="020B0604020202020204" pitchFamily="34" charset="0"/>
                <a:buChar char="•"/>
              </a:pPr>
              <a:r>
                <a:rPr lang="nb-NO" sz="1100" dirty="0">
                  <a:solidFill>
                    <a:schemeClr val="tx1"/>
                  </a:solidFill>
                </a:rPr>
                <a:t>Har dere gode nok kommunikasjonsformer i dag slik at alle vet når tjenesten avsluttes?</a:t>
              </a:r>
            </a:p>
          </p:txBody>
        </p:sp>
        <p:sp>
          <p:nvSpPr>
            <p:cNvPr id="55" name="TextBox 54"/>
            <p:cNvSpPr txBox="1"/>
            <p:nvPr/>
          </p:nvSpPr>
          <p:spPr>
            <a:xfrm>
              <a:off x="164543" y="5641289"/>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LENKER OG FORSLAG TIL VERKTØY</a:t>
              </a:r>
            </a:p>
          </p:txBody>
        </p:sp>
        <p:sp>
          <p:nvSpPr>
            <p:cNvPr id="30" name="TextBox 29"/>
            <p:cNvSpPr txBox="1"/>
            <p:nvPr/>
          </p:nvSpPr>
          <p:spPr>
            <a:xfrm>
              <a:off x="149052" y="2105394"/>
              <a:ext cx="2049002"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FORSLAG TIL AKTIVITETER</a:t>
              </a:r>
            </a:p>
          </p:txBody>
        </p:sp>
        <p:sp>
          <p:nvSpPr>
            <p:cNvPr id="31" name="TextBox 30"/>
            <p:cNvSpPr txBox="1"/>
            <p:nvPr/>
          </p:nvSpPr>
          <p:spPr>
            <a:xfrm>
              <a:off x="5144131" y="2105394"/>
              <a:ext cx="3925028" cy="264108"/>
            </a:xfrm>
            <a:prstGeom prst="rect">
              <a:avLst/>
            </a:prstGeom>
            <a:noFill/>
          </p:spPr>
          <p:txBody>
            <a:bodyPr wrap="none" lIns="0" tIns="0" rIns="0" bIns="0" rtlCol="0">
              <a:noAutofit/>
            </a:bodyPr>
            <a:lstStyle/>
            <a:p>
              <a:pPr algn="l"/>
              <a:r>
                <a:rPr lang="nb-NO" dirty="0">
                  <a:solidFill>
                    <a:schemeClr val="accent1">
                      <a:lumMod val="50000"/>
                    </a:schemeClr>
                  </a:solidFill>
                  <a:latin typeface="Arial Black" panose="020B0A04020102020204" pitchFamily="34" charset="0"/>
                </a:rPr>
                <a:t>NOEN VIKTIGE SPØRSMÅL Å TA STILLING TIL </a:t>
              </a:r>
            </a:p>
          </p:txBody>
        </p:sp>
        <p:sp>
          <p:nvSpPr>
            <p:cNvPr id="32" name="TextBox 31">
              <a:extLst>
                <a:ext uri="{FF2B5EF4-FFF2-40B4-BE49-F238E27FC236}">
                  <a16:creationId xmlns:a16="http://schemas.microsoft.com/office/drawing/2014/main" id="{03655D0C-7CBC-4424-A3B2-25FDC9D4C131}"/>
                </a:ext>
              </a:extLst>
            </p:cNvPr>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Font typeface="Arial" panose="020B0604020202020204" pitchFamily="34" charset="0"/>
                <a:buChar char="•"/>
              </a:pPr>
              <a:r>
                <a:rPr lang="nb-NO" sz="1100" dirty="0">
                  <a:solidFill>
                    <a:schemeClr val="tx1"/>
                  </a:solidFill>
                </a:rPr>
                <a:t>Prosedyre for kontrollering av renhold og vedlikehold av brukt utstyr før overføring til ny bruker</a:t>
              </a:r>
            </a:p>
          </p:txBody>
        </p:sp>
        <p:sp>
          <p:nvSpPr>
            <p:cNvPr id="34" name="Arrow: Right 33">
              <a:extLst>
                <a:ext uri="{FF2B5EF4-FFF2-40B4-BE49-F238E27FC236}">
                  <a16:creationId xmlns:a16="http://schemas.microsoft.com/office/drawing/2014/main" id="{545ABF97-CC96-4294-A870-C78DDF930E47}"/>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35" name="Picture 34">
              <a:extLst>
                <a:ext uri="{FF2B5EF4-FFF2-40B4-BE49-F238E27FC236}">
                  <a16:creationId xmlns:a16="http://schemas.microsoft.com/office/drawing/2014/main" id="{13E172A8-FEB7-4211-9468-AEA4F52981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36" name="Picture 35" descr="A close up of a logo&#10;&#10;Description automatically generated">
              <a:extLst>
                <a:ext uri="{FF2B5EF4-FFF2-40B4-BE49-F238E27FC236}">
                  <a16:creationId xmlns:a16="http://schemas.microsoft.com/office/drawing/2014/main" id="{B6716A14-672D-44B1-BE3C-AF69480341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37" name="Picture 36" descr="A close up of a logo&#10;&#10;Description automatically generated">
              <a:extLst>
                <a:ext uri="{FF2B5EF4-FFF2-40B4-BE49-F238E27FC236}">
                  <a16:creationId xmlns:a16="http://schemas.microsoft.com/office/drawing/2014/main" id="{968FA80B-09E9-4FC2-B6B6-07C4116F47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38" name="Picture 14" descr="Online education premium icon">
              <a:extLst>
                <a:ext uri="{FF2B5EF4-FFF2-40B4-BE49-F238E27FC236}">
                  <a16:creationId xmlns:a16="http://schemas.microsoft.com/office/drawing/2014/main" id="{9E74B5FB-B77A-46D4-A0F4-67C09485556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3" descr="Recycle premium icon">
              <a:extLst>
                <a:ext uri="{FF2B5EF4-FFF2-40B4-BE49-F238E27FC236}">
                  <a16:creationId xmlns:a16="http://schemas.microsoft.com/office/drawing/2014/main" id="{AAD9984F-6463-475E-9385-2015A60676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9D647FE5-9F5A-485A-8453-BB8830974524}"/>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41" name="Rectangle 40">
              <a:extLst>
                <a:ext uri="{FF2B5EF4-FFF2-40B4-BE49-F238E27FC236}">
                  <a16:creationId xmlns:a16="http://schemas.microsoft.com/office/drawing/2014/main" id="{A14FF9AC-82CD-44AA-B83F-793FA6052626}"/>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42" name="Rectangle 41">
              <a:extLst>
                <a:ext uri="{FF2B5EF4-FFF2-40B4-BE49-F238E27FC236}">
                  <a16:creationId xmlns:a16="http://schemas.microsoft.com/office/drawing/2014/main" id="{E9826BBE-213B-4910-ADD0-C19EE726ABB5}"/>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43" name="Rectangle 42">
              <a:extLst>
                <a:ext uri="{FF2B5EF4-FFF2-40B4-BE49-F238E27FC236}">
                  <a16:creationId xmlns:a16="http://schemas.microsoft.com/office/drawing/2014/main" id="{6EE076BE-6DC3-430F-9444-7ACFDAE83EAB}"/>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44" name="Rectangle 43">
              <a:extLst>
                <a:ext uri="{FF2B5EF4-FFF2-40B4-BE49-F238E27FC236}">
                  <a16:creationId xmlns:a16="http://schemas.microsoft.com/office/drawing/2014/main" id="{B8CCAF7A-6FE4-45B8-9BDB-74CFEB9E9ADD}"/>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45" name="Rectangle 44">
              <a:extLst>
                <a:ext uri="{FF2B5EF4-FFF2-40B4-BE49-F238E27FC236}">
                  <a16:creationId xmlns:a16="http://schemas.microsoft.com/office/drawing/2014/main" id="{B9FD5DA5-1609-4914-AAED-D3AEEA37DE31}"/>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46" name="Rectangle 45">
              <a:extLst>
                <a:ext uri="{FF2B5EF4-FFF2-40B4-BE49-F238E27FC236}">
                  <a16:creationId xmlns:a16="http://schemas.microsoft.com/office/drawing/2014/main" id="{978E7380-990B-4A74-8558-5A30E2209D1B}"/>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47" name="Rectangle 46">
              <a:extLst>
                <a:ext uri="{FF2B5EF4-FFF2-40B4-BE49-F238E27FC236}">
                  <a16:creationId xmlns:a16="http://schemas.microsoft.com/office/drawing/2014/main" id="{C32A839A-9846-44D6-A5B0-63F713656F63}"/>
                </a:ext>
              </a:extLst>
            </p:cNvPr>
            <p:cNvSpPr/>
            <p:nvPr/>
          </p:nvSpPr>
          <p:spPr>
            <a:xfrm>
              <a:off x="149054" y="872458"/>
              <a:ext cx="804125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5">
            <a:extLst>
              <a:ext uri="{FF2B5EF4-FFF2-40B4-BE49-F238E27FC236}">
                <a16:creationId xmlns:a16="http://schemas.microsoft.com/office/drawing/2014/main" id="{652C68FA-B319-456D-8040-59BBA6D25BA7}"/>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 TRYGGHETSALARM: VIDEREFØRE /AVSLUTTE</a:t>
            </a:r>
          </a:p>
        </p:txBody>
      </p:sp>
    </p:spTree>
    <p:extLst>
      <p:ext uri="{BB962C8B-B14F-4D97-AF65-F5344CB8AC3E}">
        <p14:creationId xmlns:p14="http://schemas.microsoft.com/office/powerpoint/2010/main" val="312329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A055804F-AEFC-4F36-9F38-8ADCCA4FA95C}"/>
              </a:ext>
            </a:extLst>
          </p:cNvPr>
          <p:cNvGrpSpPr/>
          <p:nvPr/>
        </p:nvGrpSpPr>
        <p:grpSpPr>
          <a:xfrm>
            <a:off x="146358" y="866013"/>
            <a:ext cx="9613284" cy="5805175"/>
            <a:chOff x="107778" y="866013"/>
            <a:chExt cx="9613284" cy="5805175"/>
          </a:xfrm>
        </p:grpSpPr>
        <p:sp>
          <p:nvSpPr>
            <p:cNvPr id="62" name="Rectangle 61"/>
            <p:cNvSpPr/>
            <p:nvPr/>
          </p:nvSpPr>
          <p:spPr bwMode="auto">
            <a:xfrm>
              <a:off x="107778"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Kartlegge og vurdere om bruker vil ha nytte av digitalt tilsyn.</a:t>
              </a:r>
            </a:p>
            <a:p>
              <a:pPr marL="177792" lvl="0" indent="-177792" algn="l">
                <a:spcBef>
                  <a:spcPts val="0"/>
                </a:spcBef>
                <a:buClr>
                  <a:srgbClr val="293947"/>
                </a:buClr>
                <a:buFont typeface="+mj-lt"/>
                <a:buAutoNum type="arabicPeriod"/>
                <a:defRPr/>
              </a:pPr>
              <a:r>
                <a:rPr lang="nb-NO" sz="1100" dirty="0">
                  <a:solidFill>
                    <a:srgbClr val="000000"/>
                  </a:solidFill>
                  <a:latin typeface="Arial"/>
                </a:rPr>
                <a:t>Registrere vedtak om plass i fagsystem.</a:t>
              </a:r>
            </a:p>
            <a:p>
              <a:pPr marL="177792" lvl="0" indent="-177792" algn="l">
                <a:spcBef>
                  <a:spcPts val="0"/>
                </a:spcBef>
                <a:buClr>
                  <a:srgbClr val="293947"/>
                </a:buClr>
                <a:buFont typeface="+mj-lt"/>
                <a:buAutoNum type="arabicPeriod"/>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Registrere informasjon om innstillinger for teknologien.</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Generere bestilling på riktig romoppsett.</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Kvalitetssikre innstillinger og funksjoner på teknologien.</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Registrere data og måle nullpunkt for gevinstrealisering. </a:t>
              </a:r>
            </a:p>
          </p:txBody>
        </p:sp>
        <p:sp>
          <p:nvSpPr>
            <p:cNvPr id="65" name="Rectangle 64"/>
            <p:cNvSpPr/>
            <p:nvPr/>
          </p:nvSpPr>
          <p:spPr bwMode="auto">
            <a:xfrm>
              <a:off x="1699034"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Opprette eller overføre tiltaksplan ved brukerens ankomst til institusjonen.</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Tilpasse innstillinger for digitalt tilsyn til bruker. </a:t>
              </a:r>
            </a:p>
            <a:p>
              <a:pPr marL="177792" indent="-177792" algn="l">
                <a:spcBef>
                  <a:spcPts val="0"/>
                </a:spcBef>
                <a:buClr>
                  <a:srgbClr val="293947"/>
                </a:buClr>
                <a:buFont typeface="+mj-lt"/>
                <a:buAutoNum type="arabicPeriod"/>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Gjennomføre dypere tverrfaglig kartlegging for å komplementere foreløpig analyse og tiltaksplan.</a:t>
              </a:r>
            </a:p>
          </p:txBody>
        </p:sp>
        <p:sp>
          <p:nvSpPr>
            <p:cNvPr id="68" name="Rectangle 67"/>
            <p:cNvSpPr/>
            <p:nvPr/>
          </p:nvSpPr>
          <p:spPr bwMode="auto">
            <a:xfrm>
              <a:off x="3290290"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Informere og gjennomføre opplæring med bruker.</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Testperiode </a:t>
              </a:r>
              <a:r>
                <a:rPr lang="nb-NO" sz="1100" dirty="0">
                  <a:solidFill>
                    <a:srgbClr val="000000"/>
                  </a:solidFill>
                  <a:latin typeface="Arial"/>
                </a:rPr>
                <a:t>på</a:t>
              </a:r>
              <a:r>
                <a:rPr kumimoji="0" lang="nb-NO" sz="1100" b="0" i="0" u="none" strike="noStrike" kern="1200" cap="none" spc="0" normalizeH="0" baseline="0" noProof="0" dirty="0">
                  <a:ln>
                    <a:noFill/>
                  </a:ln>
                  <a:solidFill>
                    <a:srgbClr val="000000"/>
                  </a:solidFill>
                  <a:effectLst/>
                  <a:uLnTx/>
                  <a:uFillTx/>
                  <a:latin typeface="Arial"/>
                  <a:ea typeface="+mn-ea"/>
                  <a:cs typeface="+mn-cs"/>
                </a:rPr>
                <a:t> to uker hvor ansatte følger opp tett.</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Evaluere hvordan bruker håndterer digitalt tilsyn og om innstillinger bør endres.</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Dokumentere endringer i fagsystem.</a:t>
              </a:r>
            </a:p>
          </p:txBody>
        </p:sp>
        <p:sp>
          <p:nvSpPr>
            <p:cNvPr id="71" name="Rectangle 70"/>
            <p:cNvSpPr/>
            <p:nvPr/>
          </p:nvSpPr>
          <p:spPr bwMode="auto">
            <a:xfrm>
              <a:off x="4881546"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Respondere på alarmer og hjelpe brukere etter behov.</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Dokumentere hendelser i fagsystem.</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Håndtere tekniske varsler, som feilmeldinger og andre tekniske feil.</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Følge opp gevinster.</a:t>
              </a:r>
            </a:p>
          </p:txBody>
        </p:sp>
        <p:sp>
          <p:nvSpPr>
            <p:cNvPr id="79" name="Rectangle 78"/>
            <p:cNvSpPr/>
            <p:nvPr/>
          </p:nvSpPr>
          <p:spPr bwMode="auto">
            <a:xfrm>
              <a:off x="8064057"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Avslutte tjenesten hvis evaluering tilsier dette.</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Avslutte tjenesten ved andre årsaker.</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Nullstille og avinstallere teknologien. Eventuelt demontere, legge utstyr på lager eller sende tilbake til leverandør.</a:t>
              </a:r>
            </a:p>
          </p:txBody>
        </p:sp>
        <p:sp>
          <p:nvSpPr>
            <p:cNvPr id="80" name="Rectangle 79"/>
            <p:cNvSpPr/>
            <p:nvPr/>
          </p:nvSpPr>
          <p:spPr bwMode="auto">
            <a:xfrm>
              <a:off x="6472802" y="2054181"/>
              <a:ext cx="1521715" cy="4006151"/>
            </a:xfrm>
            <a:prstGeom prst="rect">
              <a:avLst/>
            </a:prstGeom>
            <a:solidFill>
              <a:schemeClr val="bg2">
                <a:lumMod val="20000"/>
                <a:lumOff val="80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Vurdere hvilke effekter digitalt tilsyn har for bruker, pårørende og ansatte.</a:t>
              </a:r>
            </a:p>
            <a:p>
              <a:pPr marL="177792" marR="0" lvl="0" indent="-177792" algn="l" defTabSz="914400" rtl="0" eaLnBrk="0" fontAlgn="base" latinLnBrk="0" hangingPunct="0">
                <a:lnSpc>
                  <a:spcPct val="100000"/>
                </a:lnSpc>
                <a:spcBef>
                  <a:spcPts val="0"/>
                </a:spcBef>
                <a:spcAft>
                  <a:spcPct val="0"/>
                </a:spcAft>
                <a:buClr>
                  <a:srgbClr val="293947"/>
                </a:buClr>
                <a:buSzTx/>
                <a:buFont typeface="+mj-lt"/>
                <a:buAutoNum type="arabicPeriod"/>
                <a:tabLst/>
                <a:defRPr/>
              </a:pPr>
              <a:r>
                <a:rPr kumimoji="0" lang="nb-NO" sz="1100" b="0" i="0" u="none" strike="noStrike" kern="1200" cap="none" spc="0" normalizeH="0" baseline="0" noProof="0" dirty="0">
                  <a:ln>
                    <a:noFill/>
                  </a:ln>
                  <a:solidFill>
                    <a:srgbClr val="000000"/>
                  </a:solidFill>
                  <a:effectLst/>
                  <a:uLnTx/>
                  <a:uFillTx/>
                  <a:latin typeface="Arial"/>
                  <a:ea typeface="+mn-ea"/>
                  <a:cs typeface="+mn-cs"/>
                </a:rPr>
                <a:t>Evaluere om innstillinger bør endres.</a:t>
              </a:r>
            </a:p>
            <a:p>
              <a:pPr marL="177792" lvl="0" indent="-177792" algn="l">
                <a:spcBef>
                  <a:spcPts val="0"/>
                </a:spcBef>
                <a:buClr>
                  <a:srgbClr val="293947"/>
                </a:buClr>
                <a:buFont typeface="+mj-lt"/>
                <a:buAutoNum type="arabicPeriod"/>
                <a:defRPr/>
              </a:pPr>
              <a:r>
                <a:rPr lang="nb-NO" sz="1100" dirty="0">
                  <a:solidFill>
                    <a:srgbClr val="000000"/>
                  </a:solidFill>
                  <a:latin typeface="Arial"/>
                </a:rPr>
                <a:t>Registrere nye målinger i gevinstplan.</a:t>
              </a:r>
            </a:p>
            <a:p>
              <a:pPr marL="177792" lvl="0" indent="-177792" algn="l">
                <a:spcBef>
                  <a:spcPts val="0"/>
                </a:spcBef>
                <a:buClr>
                  <a:srgbClr val="293947"/>
                </a:buClr>
                <a:buFont typeface="+mj-lt"/>
                <a:buAutoNum type="arabicPeriod"/>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Avgjøre om tjenesten skal videreføres eller avsluttes.</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AutoShape 9"/>
            <p:cNvSpPr>
              <a:spLocks noChangeArrowheads="1"/>
            </p:cNvSpPr>
            <p:nvPr/>
          </p:nvSpPr>
          <p:spPr bwMode="gray">
            <a:xfrm>
              <a:off x="165370" y="6157610"/>
              <a:ext cx="9536124" cy="513578"/>
            </a:xfrm>
            <a:prstGeom prst="chevron">
              <a:avLst>
                <a:gd name="adj" fmla="val 26223"/>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nb-NO"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OPPLÆRING AV ALLE ANSATTE</a:t>
              </a:r>
            </a:p>
          </p:txBody>
        </p:sp>
        <p:sp>
          <p:nvSpPr>
            <p:cNvPr id="67" name="Arrow: Right 66">
              <a:extLst>
                <a:ext uri="{FF2B5EF4-FFF2-40B4-BE49-F238E27FC236}">
                  <a16:creationId xmlns:a16="http://schemas.microsoft.com/office/drawing/2014/main" id="{1337DE7B-7005-4D87-A270-90CE494ADB9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69" name="Picture 68">
              <a:extLst>
                <a:ext uri="{FF2B5EF4-FFF2-40B4-BE49-F238E27FC236}">
                  <a16:creationId xmlns:a16="http://schemas.microsoft.com/office/drawing/2014/main" id="{526498EE-C697-4676-B840-2BC120139E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70" name="Picture 69" descr="A close up of a logo&#10;&#10;Description automatically generated">
              <a:extLst>
                <a:ext uri="{FF2B5EF4-FFF2-40B4-BE49-F238E27FC236}">
                  <a16:creationId xmlns:a16="http://schemas.microsoft.com/office/drawing/2014/main" id="{DEAB71F4-F2F6-4DDD-BB24-FF167A12EB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72" name="Picture 71" descr="A close up of a logo&#10;&#10;Description automatically generated">
              <a:extLst>
                <a:ext uri="{FF2B5EF4-FFF2-40B4-BE49-F238E27FC236}">
                  <a16:creationId xmlns:a16="http://schemas.microsoft.com/office/drawing/2014/main" id="{B12EB128-F9A7-4A8A-9C47-5C70C32051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73" name="Picture 14" descr="Online education premium icon">
              <a:extLst>
                <a:ext uri="{FF2B5EF4-FFF2-40B4-BE49-F238E27FC236}">
                  <a16:creationId xmlns:a16="http://schemas.microsoft.com/office/drawing/2014/main" id="{22578A4B-B61C-4925-B694-25147E6AEA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3" descr="Recycle premium icon">
              <a:extLst>
                <a:ext uri="{FF2B5EF4-FFF2-40B4-BE49-F238E27FC236}">
                  <a16:creationId xmlns:a16="http://schemas.microsoft.com/office/drawing/2014/main" id="{EC3FE387-E724-4B4E-A4B6-C9D4D6C243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5C1A136E-0551-4B40-A41E-0515FC653529}"/>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76" name="Rectangle 75">
              <a:extLst>
                <a:ext uri="{FF2B5EF4-FFF2-40B4-BE49-F238E27FC236}">
                  <a16:creationId xmlns:a16="http://schemas.microsoft.com/office/drawing/2014/main" id="{AB118520-2F52-4D12-8965-931A3C4613F6}"/>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77" name="Rectangle 76">
              <a:extLst>
                <a:ext uri="{FF2B5EF4-FFF2-40B4-BE49-F238E27FC236}">
                  <a16:creationId xmlns:a16="http://schemas.microsoft.com/office/drawing/2014/main" id="{3064FF28-1297-467D-A178-AE79B900A4F3}"/>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78" name="Rectangle 77">
              <a:extLst>
                <a:ext uri="{FF2B5EF4-FFF2-40B4-BE49-F238E27FC236}">
                  <a16:creationId xmlns:a16="http://schemas.microsoft.com/office/drawing/2014/main" id="{5667CE95-28B4-481D-B894-613C899FE75B}"/>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81" name="Rectangle 80">
              <a:extLst>
                <a:ext uri="{FF2B5EF4-FFF2-40B4-BE49-F238E27FC236}">
                  <a16:creationId xmlns:a16="http://schemas.microsoft.com/office/drawing/2014/main" id="{A3EC880F-0C48-4EDA-8423-7C50E32BA4B6}"/>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82" name="Rectangle 81">
              <a:extLst>
                <a:ext uri="{FF2B5EF4-FFF2-40B4-BE49-F238E27FC236}">
                  <a16:creationId xmlns:a16="http://schemas.microsoft.com/office/drawing/2014/main" id="{5DA2469F-4189-4911-B06C-5CC40927CA28}"/>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83" name="Rectangle 82">
              <a:extLst>
                <a:ext uri="{FF2B5EF4-FFF2-40B4-BE49-F238E27FC236}">
                  <a16:creationId xmlns:a16="http://schemas.microsoft.com/office/drawing/2014/main" id="{4C36AF77-50BF-4FA0-B29E-DB65D8E4979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grpSp>
      <p:sp>
        <p:nvSpPr>
          <p:cNvPr id="24" name="Title 5">
            <a:extLst>
              <a:ext uri="{FF2B5EF4-FFF2-40B4-BE49-F238E27FC236}">
                <a16:creationId xmlns:a16="http://schemas.microsoft.com/office/drawing/2014/main" id="{505DE1F7-1AAE-4E7A-B47D-E8C6A67D62E5}"/>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TJENESTEFORLØP: DIGITALT TILSYN INSTITUSJON</a:t>
            </a:r>
          </a:p>
        </p:txBody>
      </p:sp>
    </p:spTree>
    <p:extLst>
      <p:ext uri="{BB962C8B-B14F-4D97-AF65-F5344CB8AC3E}">
        <p14:creationId xmlns:p14="http://schemas.microsoft.com/office/powerpoint/2010/main" val="186973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530" imgH="528" progId="TCLayout.ActiveDocument.1">
                  <p:embed/>
                </p:oleObj>
              </mc:Choice>
              <mc:Fallback>
                <p:oleObj name="think-cell Slide" r:id="rId6" imgW="530" imgH="528" progId="TCLayout.ActiveDocument.1">
                  <p:embed/>
                  <p:pic>
                    <p:nvPicPr>
                      <p:cNvPr id="26" name="Object 2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
                <a:srgbClr val="293947"/>
              </a:buClr>
              <a:buSzTx/>
              <a:buFont typeface="Symbol" pitchFamily="18" charset="2"/>
              <a:buNone/>
              <a:tabLst/>
              <a:defRPr/>
            </a:pPr>
            <a:endParaRPr kumimoji="0" lang="nb-NO" sz="20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sym typeface="Arial Black" panose="020B0A04020102020204" pitchFamily="34" charset="0"/>
            </a:endParaRPr>
          </a:p>
        </p:txBody>
      </p:sp>
      <p:sp>
        <p:nvSpPr>
          <p:cNvPr id="2" name="Rectangle 1" hidden="1"/>
          <p:cNvSpPr/>
          <p:nvPr>
            <p:custDataLst>
              <p:tags r:id="rId3"/>
            </p:custDataLst>
          </p:nvPr>
        </p:nvSpPr>
        <p:spPr bwMode="auto">
          <a:xfrm>
            <a:off x="0" y="0"/>
            <a:ext cx="158750" cy="158750"/>
          </a:xfrm>
          <a:prstGeom prst="rect">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
                <a:srgbClr val="293947"/>
              </a:buClr>
              <a:buSzTx/>
              <a:buFont typeface="Symbol" pitchFamily="18" charset="2"/>
              <a:buNone/>
              <a:tabLst/>
              <a:defRPr/>
            </a:pPr>
            <a:endParaRPr kumimoji="0" lang="nb-NO" sz="20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sym typeface="Arial Black" panose="020B0A04020102020204" pitchFamily="34" charset="0"/>
            </a:endParaRPr>
          </a:p>
        </p:txBody>
      </p:sp>
      <p:grpSp>
        <p:nvGrpSpPr>
          <p:cNvPr id="4" name="Group 3">
            <a:extLst>
              <a:ext uri="{FF2B5EF4-FFF2-40B4-BE49-F238E27FC236}">
                <a16:creationId xmlns:a16="http://schemas.microsoft.com/office/drawing/2014/main" id="{484CE50D-2448-45F4-8EA4-9B2875CC7095}"/>
              </a:ext>
            </a:extLst>
          </p:cNvPr>
          <p:cNvGrpSpPr/>
          <p:nvPr/>
        </p:nvGrpSpPr>
        <p:grpSpPr>
          <a:xfrm>
            <a:off x="141197" y="866013"/>
            <a:ext cx="9623606" cy="5836711"/>
            <a:chOff x="133340" y="866013"/>
            <a:chExt cx="9623606" cy="5836711"/>
          </a:xfrm>
        </p:grpSpPr>
        <p:sp>
          <p:nvSpPr>
            <p:cNvPr id="28" name="TextBox 27"/>
            <p:cNvSpPr txBox="1"/>
            <p:nvPr/>
          </p:nvSpPr>
          <p:spPr>
            <a:xfrm>
              <a:off x="5144131" y="2355553"/>
              <a:ext cx="4505349" cy="3197822"/>
            </a:xfrm>
            <a:prstGeom prst="rect">
              <a:avLst/>
            </a:prstGeom>
            <a:solidFill>
              <a:schemeClr val="bg2">
                <a:lumMod val="20000"/>
                <a:lumOff val="80000"/>
              </a:schemeClr>
            </a:solidFill>
            <a:ln>
              <a:noFill/>
            </a:ln>
          </p:spPr>
          <p:txBody>
            <a:bodyPr wrap="square" lIns="108000" tIns="108000" rIns="108000" bIns="108000" rtlCol="0">
              <a:noAutofit/>
            </a:bodyPr>
            <a:lstStyle/>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dette den beste måten å gjøre det på i deres kommune?</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Hvilke prosedyrer og skjemaer har dere allerede? Hvordan må disse tilpasses ved innføring av digitalt tilsyn?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Har dere informert pårørende/verge godt i forkant om hvordan digitalt tilsyn fungerer?</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Hvilke gevinster skal dere realisere og hvordan skal dere måle disse? Hvor ofte skal dere måle? Hvem har ansvaret for gevinstrealiseringsplanen?  </a:t>
              </a:r>
            </a:p>
            <a:p>
              <a:pPr marL="171450" marR="0" lvl="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Er det noen problemstillinger knyttet til personvern som burde belyses og vurderes?</a:t>
              </a:r>
            </a:p>
          </p:txBody>
        </p:sp>
        <p:sp>
          <p:nvSpPr>
            <p:cNvPr id="23" name="TextBox 22"/>
            <p:cNvSpPr txBox="1"/>
            <p:nvPr/>
          </p:nvSpPr>
          <p:spPr>
            <a:xfrm>
              <a:off x="149052" y="2353481"/>
              <a:ext cx="4849897" cy="3193200"/>
            </a:xfrm>
            <a:prstGeom prst="rect">
              <a:avLst/>
            </a:prstGeom>
            <a:solidFill>
              <a:schemeClr val="bg2">
                <a:lumMod val="20000"/>
                <a:lumOff val="80000"/>
              </a:schemeClr>
            </a:solidFill>
            <a:ln>
              <a:noFill/>
            </a:ln>
          </p:spPr>
          <p:txBody>
            <a:bodyPr wrap="square" lIns="108000" tIns="108000" rIns="108000" bIns="108000" rtlCol="0">
              <a:noAutofit/>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1. Kartlegge og vurdere om bruker vil ha nytte av digitalt tilsyn</a:t>
              </a:r>
              <a:br>
                <a:rPr kumimoji="0" lang="nb-NO" sz="1100" b="0" i="0" u="none" strike="noStrike" kern="1200" cap="none" spc="0" normalizeH="0" baseline="0" noProof="0" dirty="0">
                  <a:ln>
                    <a:noFill/>
                  </a:ln>
                  <a:solidFill>
                    <a:srgbClr val="000000"/>
                  </a:solidFill>
                  <a:effectLst/>
                  <a:uLnTx/>
                  <a:uFillTx/>
                  <a:latin typeface="Arial" charset="0"/>
                  <a:ea typeface="+mn-ea"/>
                  <a:cs typeface="+mn-cs"/>
                </a:rPr>
              </a:br>
              <a:r>
                <a:rPr kumimoji="0" lang="nb-NO" sz="1100" b="0" i="0" u="none" strike="noStrike" kern="1200" cap="none" spc="0" normalizeH="0" baseline="0" noProof="0" dirty="0">
                  <a:ln>
                    <a:noFill/>
                  </a:ln>
                  <a:solidFill>
                    <a:srgbClr val="000000"/>
                  </a:solidFill>
                  <a:effectLst/>
                  <a:uLnTx/>
                  <a:uFillTx/>
                  <a:latin typeface="Arial" charset="0"/>
                  <a:ea typeface="+mn-ea"/>
                  <a:cs typeface="+mn-cs"/>
                </a:rPr>
                <a:t>Vurder om bruker skal kartlegges hjemme eller på institusjonen. </a:t>
              </a:r>
            </a:p>
            <a:p>
              <a:pPr algn="l">
                <a:spcBef>
                  <a:spcPts val="0"/>
                </a:spcBef>
              </a:pPr>
              <a:r>
                <a:rPr lang="nb-NO" sz="1100" b="1" dirty="0">
                  <a:solidFill>
                    <a:schemeClr val="tx1"/>
                  </a:solidFill>
                </a:rPr>
                <a:t>2. Registrere vedtak om plass i fagsystem</a:t>
              </a:r>
              <a:br>
                <a:rPr lang="nb-NO" sz="1100" dirty="0">
                  <a:solidFill>
                    <a:schemeClr val="tx1"/>
                  </a:solidFill>
                </a:rPr>
              </a:br>
              <a:r>
                <a:rPr lang="nb-NO" sz="1100" dirty="0">
                  <a:solidFill>
                    <a:schemeClr val="tx1"/>
                  </a:solidFill>
                </a:rPr>
                <a:t>Ved ny bruker registrerer saksbehandler vedtak om plass i fagsystem.</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3. Registrere informasjon om innstillinger for teknologien</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Registrer informasjon om instillinger for den enkelte teknologien, som et grunnlag for senere installasjon.</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4. Generere bestilling på riktig romoppsett</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Tekniker håndterer bestillingen, konfigurerer enheten, samt avklarer riktig plassering av teknologi ifht romoppsett, møblement og lignende.</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1" i="0" u="none" strike="noStrike" kern="1200" cap="none" spc="0" normalizeH="0" baseline="0" noProof="0" dirty="0">
                  <a:ln>
                    <a:noFill/>
                  </a:ln>
                  <a:solidFill>
                    <a:srgbClr val="000000"/>
                  </a:solidFill>
                  <a:effectLst/>
                  <a:uLnTx/>
                  <a:uFillTx/>
                  <a:latin typeface="Arial" charset="0"/>
                  <a:ea typeface="+mn-ea"/>
                  <a:cs typeface="+mn-cs"/>
                </a:rPr>
                <a:t>5. Kvalitetssikre innstillinger og funksjoner på teknologien</a:t>
              </a:r>
            </a:p>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r>
                <a:rPr kumimoji="0" lang="nb-NO" sz="1100" b="0" i="0" u="none" strike="noStrike" kern="1200" cap="none" spc="0" normalizeH="0" baseline="0" noProof="0" dirty="0">
                  <a:ln>
                    <a:noFill/>
                  </a:ln>
                  <a:solidFill>
                    <a:srgbClr val="000000"/>
                  </a:solidFill>
                  <a:effectLst/>
                  <a:uLnTx/>
                  <a:uFillTx/>
                  <a:latin typeface="Arial" charset="0"/>
                  <a:ea typeface="+mn-ea"/>
                  <a:cs typeface="+mn-cs"/>
                </a:rPr>
                <a:t>Sikre at man har riktig informasjon om innstillinger og funksjoner. Registrer dette i tiltaksplanen.</a:t>
              </a:r>
            </a:p>
            <a:p>
              <a:pPr algn="l">
                <a:spcBef>
                  <a:spcPts val="0"/>
                </a:spcBef>
              </a:pPr>
              <a:r>
                <a:rPr lang="nb-NO" sz="1100" b="1" dirty="0">
                  <a:solidFill>
                    <a:schemeClr val="tx1"/>
                  </a:solidFill>
                </a:rPr>
                <a:t>6. Registrere data og måle nullpunkt for gevinstrealisering</a:t>
              </a:r>
            </a:p>
            <a:p>
              <a:pPr algn="l">
                <a:spcBef>
                  <a:spcPts val="0"/>
                </a:spcBef>
              </a:pPr>
              <a:r>
                <a:rPr lang="nb-NO" sz="1100" dirty="0">
                  <a:solidFill>
                    <a:schemeClr val="tx1"/>
                  </a:solidFill>
                </a:rPr>
                <a:t>Gevinstansvarlig måler nullpunkt for gevinster og registrerer resultater i gevinstplan.</a:t>
              </a:r>
            </a:p>
          </p:txBody>
        </p:sp>
        <p:sp>
          <p:nvSpPr>
            <p:cNvPr id="49" name="TextBox 48"/>
            <p:cNvSpPr txBox="1"/>
            <p:nvPr/>
          </p:nvSpPr>
          <p:spPr>
            <a:xfrm>
              <a:off x="149052" y="2105394"/>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FORSLAG TIL AKTIVITETER</a:t>
              </a:r>
            </a:p>
          </p:txBody>
        </p:sp>
        <p:sp>
          <p:nvSpPr>
            <p:cNvPr id="50" name="TextBox 49"/>
            <p:cNvSpPr txBox="1"/>
            <p:nvPr/>
          </p:nvSpPr>
          <p:spPr>
            <a:xfrm>
              <a:off x="5144131" y="2105394"/>
              <a:ext cx="3925028"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NOEN VIKTIGE SPØRSMÅL Å TA STILLING TIL </a:t>
              </a:r>
            </a:p>
          </p:txBody>
        </p:sp>
        <p:sp>
          <p:nvSpPr>
            <p:cNvPr id="51" name="TextBox 50"/>
            <p:cNvSpPr txBox="1"/>
            <p:nvPr/>
          </p:nvSpPr>
          <p:spPr>
            <a:xfrm>
              <a:off x="149052" y="5856051"/>
              <a:ext cx="9520413"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indent="-285750" algn="l">
                <a:buClr>
                  <a:srgbClr val="293947"/>
                </a:buClr>
                <a:buFont typeface="Arial" panose="020B0604020202020204" pitchFamily="34" charset="0"/>
                <a:buChar char="•"/>
                <a:defRPr/>
              </a:pPr>
              <a:r>
                <a:rPr lang="nb-NO" sz="1100" dirty="0">
                  <a:solidFill>
                    <a:srgbClr val="000000"/>
                  </a:solidFill>
                  <a:latin typeface="Arial"/>
                </a:rPr>
                <a:t>Gevinstrealiseringsplan (</a:t>
              </a:r>
              <a:r>
                <a:rPr lang="nb-NO" sz="1100" u="sng" dirty="0">
                  <a:hlinkClick r:id="rId8"/>
                </a:rPr>
                <a:t>www.ks.no/veikart</a:t>
              </a:r>
              <a:r>
                <a:rPr lang="nb-NO" sz="1100" dirty="0"/>
                <a:t>)</a:t>
              </a:r>
              <a:endParaRPr lang="nb-NO" sz="1100" dirty="0">
                <a:solidFill>
                  <a:srgbClr val="000000"/>
                </a:solidFill>
                <a:latin typeface="Arial"/>
              </a:endParaRPr>
            </a:p>
            <a:p>
              <a:pPr marL="285750" marR="0" lvl="0" indent="-285750" algn="l" defTabSz="914400" rtl="0" eaLnBrk="0" fontAlgn="base" latinLnBrk="0" hangingPunct="0">
                <a:lnSpc>
                  <a:spcPct val="100000"/>
                </a:lnSpc>
                <a:spcBef>
                  <a:spcPct val="50000"/>
                </a:spcBef>
                <a:spcAft>
                  <a:spcPct val="0"/>
                </a:spcAft>
                <a:buClr>
                  <a:srgbClr val="293947"/>
                </a:buClr>
                <a:buSzTx/>
                <a:buFont typeface="Arial" panose="020B0604020202020204" pitchFamily="34" charset="0"/>
                <a:buChar char="•"/>
                <a:tabLst/>
                <a:defRPr/>
              </a:pPr>
              <a:endParaRPr lang="nb-NO" sz="1100" u="sng" dirty="0">
                <a:solidFill>
                  <a:schemeClr val="tx1"/>
                </a:solidFill>
              </a:endParaRPr>
            </a:p>
          </p:txBody>
        </p:sp>
        <p:sp>
          <p:nvSpPr>
            <p:cNvPr id="52" name="TextBox 51"/>
            <p:cNvSpPr txBox="1"/>
            <p:nvPr/>
          </p:nvSpPr>
          <p:spPr>
            <a:xfrm>
              <a:off x="164543" y="5641289"/>
              <a:ext cx="2049002" cy="264108"/>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50000"/>
                </a:spcBef>
                <a:spcAft>
                  <a:spcPct val="0"/>
                </a:spcAft>
                <a:buClr>
                  <a:srgbClr val="293947"/>
                </a:buClr>
                <a:buSzTx/>
                <a:buFont typeface="Symbol" pitchFamily="18" charset="2"/>
                <a:buNone/>
                <a:tabLst/>
                <a:defRPr/>
              </a:pPr>
              <a:r>
                <a:rPr kumimoji="0" lang="nb-NO" sz="1400" b="0" i="0" u="none" strike="noStrike" kern="1200" cap="none" spc="0" normalizeH="0" baseline="0" noProof="0" dirty="0">
                  <a:ln>
                    <a:noFill/>
                  </a:ln>
                  <a:solidFill>
                    <a:srgbClr val="3876BE">
                      <a:lumMod val="50000"/>
                    </a:srgbClr>
                  </a:solidFill>
                  <a:effectLst/>
                  <a:uLnTx/>
                  <a:uFillTx/>
                  <a:latin typeface="Arial Black" panose="020B0A04020102020204" pitchFamily="34" charset="0"/>
                  <a:ea typeface="+mn-ea"/>
                  <a:cs typeface="+mn-cs"/>
                </a:rPr>
                <a:t>LENKER OG FORSLAG TIL VERKTØY</a:t>
              </a:r>
            </a:p>
          </p:txBody>
        </p:sp>
        <p:sp>
          <p:nvSpPr>
            <p:cNvPr id="53" name="TextBox 52"/>
            <p:cNvSpPr txBox="1"/>
            <p:nvPr/>
          </p:nvSpPr>
          <p:spPr>
            <a:xfrm>
              <a:off x="4998949" y="5856051"/>
              <a:ext cx="4650531" cy="846673"/>
            </a:xfrm>
            <a:prstGeom prst="rect">
              <a:avLst/>
            </a:prstGeom>
            <a:solidFill>
              <a:schemeClr val="bg2">
                <a:lumMod val="20000"/>
                <a:lumOff val="80000"/>
              </a:schemeClr>
            </a:solidFill>
            <a:ln>
              <a:noFill/>
            </a:ln>
          </p:spPr>
          <p:txBody>
            <a:bodyPr wrap="square" lIns="108000" tIns="108000" rIns="108000" bIns="108000" rtlCol="0">
              <a:noAutofit/>
            </a:bodyPr>
            <a:lstStyle/>
            <a:p>
              <a:pPr marL="285750" marR="0" lvl="0" indent="-285750" algn="l" defTabSz="914400" rtl="0" eaLnBrk="0" fontAlgn="base" latinLnBrk="0" hangingPunct="0">
                <a:lnSpc>
                  <a:spcPct val="100000"/>
                </a:lnSpc>
                <a:spcBef>
                  <a:spcPts val="600"/>
                </a:spcBef>
                <a:spcAft>
                  <a:spcPct val="0"/>
                </a:spcAft>
                <a:buClr>
                  <a:srgbClr val="293947"/>
                </a:buClr>
                <a:buSzTx/>
                <a:buFont typeface="Arial" panose="020B0604020202020204" pitchFamily="34" charset="0"/>
                <a:buChar char="•"/>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Arrow: Right 37">
              <a:extLst>
                <a:ext uri="{FF2B5EF4-FFF2-40B4-BE49-F238E27FC236}">
                  <a16:creationId xmlns:a16="http://schemas.microsoft.com/office/drawing/2014/main" id="{CF2C5111-F9CC-4BCE-A99B-715BD2F8E3BE}"/>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a:buClrTx/>
              </a:pPr>
              <a:endParaRPr lang="en-US">
                <a:solidFill>
                  <a:schemeClr val="bg1"/>
                </a:solidFill>
                <a:latin typeface="Arial Black" panose="020B0A04020102020204" pitchFamily="34" charset="0"/>
              </a:endParaRPr>
            </a:p>
          </p:txBody>
        </p:sp>
        <p:pic>
          <p:nvPicPr>
            <p:cNvPr id="55" name="Picture 54">
              <a:extLst>
                <a:ext uri="{FF2B5EF4-FFF2-40B4-BE49-F238E27FC236}">
                  <a16:creationId xmlns:a16="http://schemas.microsoft.com/office/drawing/2014/main" id="{52F3E0EE-06BE-4304-90E4-931DD2AA31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56" name="Picture 55" descr="A close up of a logo&#10;&#10;Description automatically generated">
              <a:extLst>
                <a:ext uri="{FF2B5EF4-FFF2-40B4-BE49-F238E27FC236}">
                  <a16:creationId xmlns:a16="http://schemas.microsoft.com/office/drawing/2014/main" id="{F6338EBE-0C87-43D3-AC96-EF9F433974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57" name="Picture 56" descr="A close up of a logo&#10;&#10;Description automatically generated">
              <a:extLst>
                <a:ext uri="{FF2B5EF4-FFF2-40B4-BE49-F238E27FC236}">
                  <a16:creationId xmlns:a16="http://schemas.microsoft.com/office/drawing/2014/main" id="{0A7704D4-2DED-4158-AC92-AABFD6A5D6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58" name="Picture 14" descr="Online education premium icon">
              <a:extLst>
                <a:ext uri="{FF2B5EF4-FFF2-40B4-BE49-F238E27FC236}">
                  <a16:creationId xmlns:a16="http://schemas.microsoft.com/office/drawing/2014/main" id="{91B349B9-79E5-4A4F-8A9A-B22DDDC0187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3" descr="Recycle premium icon">
              <a:extLst>
                <a:ext uri="{FF2B5EF4-FFF2-40B4-BE49-F238E27FC236}">
                  <a16:creationId xmlns:a16="http://schemas.microsoft.com/office/drawing/2014/main" id="{368B6E06-734C-4EC7-A20A-BBB74A38179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DD4F30D2-0956-4159-BB8C-9ABC13DC0EE4}"/>
                </a:ext>
              </a:extLst>
            </p:cNvPr>
            <p:cNvPicPr>
              <a:picLocks noChangeAspect="1"/>
            </p:cNvPicPr>
            <p:nvPr/>
          </p:nvPicPr>
          <p:blipFill>
            <a:blip r:embed="rId14">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61" name="Rectangle 60">
              <a:extLst>
                <a:ext uri="{FF2B5EF4-FFF2-40B4-BE49-F238E27FC236}">
                  <a16:creationId xmlns:a16="http://schemas.microsoft.com/office/drawing/2014/main" id="{7A995CC1-4507-4F96-9C98-AE9E46A7EB00}"/>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Kartlegging og tildeling</a:t>
              </a:r>
              <a:endParaRPr lang="en-US" sz="1200" b="1" dirty="0">
                <a:solidFill>
                  <a:schemeClr val="tx1"/>
                </a:solidFill>
              </a:endParaRPr>
            </a:p>
          </p:txBody>
        </p:sp>
        <p:sp>
          <p:nvSpPr>
            <p:cNvPr id="62" name="Rectangle 61">
              <a:extLst>
                <a:ext uri="{FF2B5EF4-FFF2-40B4-BE49-F238E27FC236}">
                  <a16:creationId xmlns:a16="http://schemas.microsoft.com/office/drawing/2014/main" id="{CE017FFC-B0A3-4A54-BF88-70E29DD60D0C}"/>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b="1" dirty="0">
                  <a:solidFill>
                    <a:schemeClr val="tx1"/>
                  </a:solidFill>
                </a:rPr>
                <a:t>Tilpasning og installasjon</a:t>
              </a:r>
              <a:endParaRPr lang="en-US" sz="1200" b="1" dirty="0">
                <a:solidFill>
                  <a:schemeClr val="tx1"/>
                </a:solidFill>
              </a:endParaRPr>
            </a:p>
          </p:txBody>
        </p:sp>
        <p:sp>
          <p:nvSpPr>
            <p:cNvPr id="63" name="Rectangle 62">
              <a:extLst>
                <a:ext uri="{FF2B5EF4-FFF2-40B4-BE49-F238E27FC236}">
                  <a16:creationId xmlns:a16="http://schemas.microsoft.com/office/drawing/2014/main" id="{32B571A1-E8C4-48D3-A711-B14101910EE4}"/>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Opplæring</a:t>
              </a:r>
              <a:endParaRPr lang="en-US" sz="1200" b="1" dirty="0">
                <a:solidFill>
                  <a:schemeClr val="tx1"/>
                </a:solidFill>
              </a:endParaRPr>
            </a:p>
          </p:txBody>
        </p:sp>
        <p:sp>
          <p:nvSpPr>
            <p:cNvPr id="64" name="Rectangle 63">
              <a:extLst>
                <a:ext uri="{FF2B5EF4-FFF2-40B4-BE49-F238E27FC236}">
                  <a16:creationId xmlns:a16="http://schemas.microsoft.com/office/drawing/2014/main" id="{7B004AE1-7236-481C-9321-5B0B078808B0}"/>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Daglig drift</a:t>
              </a:r>
              <a:endParaRPr lang="en-US" sz="1200" b="1" dirty="0">
                <a:solidFill>
                  <a:schemeClr val="tx1"/>
                </a:solidFill>
              </a:endParaRPr>
            </a:p>
          </p:txBody>
        </p:sp>
        <p:sp>
          <p:nvSpPr>
            <p:cNvPr id="65" name="Rectangle 64">
              <a:extLst>
                <a:ext uri="{FF2B5EF4-FFF2-40B4-BE49-F238E27FC236}">
                  <a16:creationId xmlns:a16="http://schemas.microsoft.com/office/drawing/2014/main" id="{4DABD677-6596-4504-8041-C82C8CD9A93B}"/>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Evaluering</a:t>
              </a:r>
              <a:endParaRPr lang="en-US" sz="1200" b="1" dirty="0">
                <a:solidFill>
                  <a:schemeClr val="tx1"/>
                </a:solidFill>
              </a:endParaRPr>
            </a:p>
          </p:txBody>
        </p:sp>
        <p:sp>
          <p:nvSpPr>
            <p:cNvPr id="66" name="Rectangle 65">
              <a:extLst>
                <a:ext uri="{FF2B5EF4-FFF2-40B4-BE49-F238E27FC236}">
                  <a16:creationId xmlns:a16="http://schemas.microsoft.com/office/drawing/2014/main" id="{CAE81395-8EE4-40D6-AAF2-6A0EAE7F91F7}"/>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solidFill>
                    <a:schemeClr val="tx1"/>
                  </a:solidFill>
                </a:rPr>
                <a:t>Videreføre/      avslutte</a:t>
              </a:r>
              <a:endParaRPr lang="en-US" sz="1200" b="1" dirty="0">
                <a:solidFill>
                  <a:schemeClr val="tx1"/>
                </a:solidFill>
              </a:endParaRPr>
            </a:p>
          </p:txBody>
        </p:sp>
        <p:sp>
          <p:nvSpPr>
            <p:cNvPr id="67" name="Rectangle 66">
              <a:extLst>
                <a:ext uri="{FF2B5EF4-FFF2-40B4-BE49-F238E27FC236}">
                  <a16:creationId xmlns:a16="http://schemas.microsoft.com/office/drawing/2014/main" id="{CAA4A374-932C-41B0-8329-17CA81E0D6A6}"/>
                </a:ext>
              </a:extLst>
            </p:cNvPr>
            <p:cNvSpPr/>
            <p:nvPr/>
          </p:nvSpPr>
          <p:spPr>
            <a:xfrm>
              <a:off x="1468747" y="872458"/>
              <a:ext cx="8288199" cy="1207622"/>
            </a:xfrm>
            <a:prstGeom prst="rect">
              <a:avLst/>
            </a:prstGeom>
            <a:solidFill>
              <a:srgbClr val="F8F8F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5">
            <a:extLst>
              <a:ext uri="{FF2B5EF4-FFF2-40B4-BE49-F238E27FC236}">
                <a16:creationId xmlns:a16="http://schemas.microsoft.com/office/drawing/2014/main" id="{12602124-4FE1-4EEF-9E37-1B18DB2AC791}"/>
              </a:ext>
            </a:extLst>
          </p:cNvPr>
          <p:cNvSpPr txBox="1">
            <a:spLocks/>
          </p:cNvSpPr>
          <p:nvPr/>
        </p:nvSpPr>
        <p:spPr>
          <a:xfrm>
            <a:off x="260178" y="149225"/>
            <a:ext cx="9477994" cy="801688"/>
          </a:xfrm>
          <a:prstGeom prst="rect">
            <a:avLst/>
          </a:prstGeom>
        </p:spPr>
        <p:txBody>
          <a:bodyPr vert="horz" wrap="square" lIns="0" tIns="0" rIns="0" bIns="0" rtlCol="0" anchor="b" anchorCtr="0">
            <a:normAutofit/>
          </a:bodyPr>
          <a:lst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a:lstStyle>
          <a:p>
            <a:pPr fontAlgn="auto">
              <a:spcAft>
                <a:spcPts val="0"/>
              </a:spcAft>
              <a:buClrTx/>
              <a:buFontTx/>
            </a:pPr>
            <a:r>
              <a:rPr lang="nb-NO" sz="2500" dirty="0">
                <a:solidFill>
                  <a:schemeClr val="accent1">
                    <a:lumMod val="50000"/>
                  </a:schemeClr>
                </a:solidFill>
                <a:latin typeface="Arial Black" panose="020B0A04020102020204" pitchFamily="34" charset="0"/>
              </a:rPr>
              <a:t>DIGITALT TILSYN INSTITUSJON: KARTLEGGING OG TILDELING</a:t>
            </a:r>
          </a:p>
        </p:txBody>
      </p:sp>
    </p:spTree>
    <p:extLst>
      <p:ext uri="{BB962C8B-B14F-4D97-AF65-F5344CB8AC3E}">
        <p14:creationId xmlns:p14="http://schemas.microsoft.com/office/powerpoint/2010/main" val="4083165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2TQyHDfRZ.mJpNWA1AbI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lDX7Uh0RXW5QIJ7R2T_C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HgtL2VZRJaeFE8lhTNjM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hWaqv.xTQ.NX2sjXBqba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ejhI8HoQFm7SzcDg51x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UtPLcN7SEucQfvPzQJzb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2TQyHDfRZ.mJpNWA1AbI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lBAH1.kSQybaGXdvSr7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P1U.ewOQZOJeQlqpwpR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LlBAH1.kSQybaGXdvSr7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P1U.ewOQZOJeQlqpwpRy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lDX7Uh0RXW5QIJ7R2T_C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DHgtL2VZRJaeFE8lhTNjM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hWaqv.xTQ.NX2sjXBqba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8ejhI8HoQFm7SzcDg51x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UtPLcN7SEucQfvPzQJz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dir_PPT_v2.potx" id="{6BDAD694-44C9-4A7D-B57A-E98CD31F068B}" vid="{95921B20-E708-494F-A591-DF5B6DED97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0EE01877F041B4D87A27140748A9DAE" ma:contentTypeVersion="2" ma:contentTypeDescription="Opprett et nytt dokument." ma:contentTypeScope="" ma:versionID="8dabe25b58cae21760720b4c930f214d">
  <xsd:schema xmlns:xsd="http://www.w3.org/2001/XMLSchema" xmlns:xs="http://www.w3.org/2001/XMLSchema" xmlns:p="http://schemas.microsoft.com/office/2006/metadata/properties" xmlns:ns2="49f8da1a-5607-42e4-8679-2ef976486500" targetNamespace="http://schemas.microsoft.com/office/2006/metadata/properties" ma:root="true" ma:fieldsID="1fbbb1035e4dfd4ec9c0d1fb39bd5e82" ns2:_="">
    <xsd:import namespace="49f8da1a-5607-42e4-8679-2ef97648650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8da1a-5607-42e4-8679-2ef976486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72936-87BE-4193-9FFD-95FF21CBC9A1}">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78CAC611-6FF5-4DE9-AC82-CFBC18F08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8da1a-5607-42e4-8679-2ef976486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483689-2E08-49F2-977B-35ACC005B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52227</TotalTime>
  <Words>10987</Words>
  <Application>Microsoft Office PowerPoint</Application>
  <PresentationFormat>A4 (210 x 297 mm)</PresentationFormat>
  <Paragraphs>1243</Paragraphs>
  <Slides>49</Slides>
  <Notes>18</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49</vt:i4>
      </vt:variant>
    </vt:vector>
  </HeadingPairs>
  <TitlesOfParts>
    <vt:vector size="55" baseType="lpstr">
      <vt:lpstr>Arial</vt:lpstr>
      <vt:lpstr>Arial Black</vt:lpstr>
      <vt:lpstr>Lato</vt:lpstr>
      <vt:lpstr>Symbol</vt:lpstr>
      <vt:lpstr>Helsedirektoratet 2018</vt:lpstr>
      <vt:lpstr>think-cell Slide</vt:lpstr>
      <vt:lpstr>TJENESTEFORLØP: DIGITAL TRYGGHETSALARM</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Hellesoy</dc:creator>
  <dc:description>PPT presentation template v3-0</dc:description>
  <cp:lastModifiedBy>Tone Mangset</cp:lastModifiedBy>
  <cp:revision>531</cp:revision>
  <cp:lastPrinted>2014-01-17T12:11:12Z</cp:lastPrinted>
  <dcterms:created xsi:type="dcterms:W3CDTF">2016-09-23T14:10:11Z</dcterms:created>
  <dcterms:modified xsi:type="dcterms:W3CDTF">2021-09-09T07:06:15Z</dcterms:modified>
  <cp:category>Office 2010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y fmtid="{D5CDD505-2E9C-101B-9397-08002B2CF9AE}" pid="4" name="ContentTypeId">
    <vt:lpwstr>0x01010090EE01877F041B4D87A27140748A9DAE</vt:lpwstr>
  </property>
</Properties>
</file>