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7" r:id="rId4"/>
  </p:sldMasterIdLst>
  <p:handoutMasterIdLst>
    <p:handoutMasterId r:id="rId40"/>
  </p:handoutMasterIdLst>
  <p:sldIdLst>
    <p:sldId id="258" r:id="rId5"/>
    <p:sldId id="259" r:id="rId6"/>
    <p:sldId id="260" r:id="rId7"/>
    <p:sldId id="264" r:id="rId8"/>
    <p:sldId id="262" r:id="rId9"/>
    <p:sldId id="268" r:id="rId10"/>
    <p:sldId id="261" r:id="rId11"/>
    <p:sldId id="263" r:id="rId12"/>
    <p:sldId id="269" r:id="rId13"/>
    <p:sldId id="270" r:id="rId14"/>
    <p:sldId id="271" r:id="rId15"/>
    <p:sldId id="284" r:id="rId16"/>
    <p:sldId id="277" r:id="rId17"/>
    <p:sldId id="275" r:id="rId18"/>
    <p:sldId id="272" r:id="rId19"/>
    <p:sldId id="273" r:id="rId20"/>
    <p:sldId id="278" r:id="rId21"/>
    <p:sldId id="279" r:id="rId22"/>
    <p:sldId id="276" r:id="rId23"/>
    <p:sldId id="280" r:id="rId24"/>
    <p:sldId id="285" r:id="rId25"/>
    <p:sldId id="286" r:id="rId26"/>
    <p:sldId id="267" r:id="rId27"/>
    <p:sldId id="283" r:id="rId28"/>
    <p:sldId id="282" r:id="rId29"/>
    <p:sldId id="287" r:id="rId30"/>
    <p:sldId id="288" r:id="rId31"/>
    <p:sldId id="290" r:id="rId32"/>
    <p:sldId id="292" r:id="rId33"/>
    <p:sldId id="293" r:id="rId34"/>
    <p:sldId id="294" r:id="rId35"/>
    <p:sldId id="295" r:id="rId36"/>
    <p:sldId id="298" r:id="rId37"/>
    <p:sldId id="299" r:id="rId38"/>
    <p:sldId id="302" r:id="rId39"/>
  </p:sldIdLst>
  <p:sldSz cx="12192000" cy="6858000"/>
  <p:notesSz cx="6858000" cy="9144000"/>
  <p:custDataLst>
    <p:tags r:id="rId41"/>
  </p:custDataLst>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46"/>
    <a:srgbClr val="001A58"/>
    <a:srgbClr val="BCCFE8"/>
    <a:srgbClr val="EFEFEF"/>
    <a:srgbClr val="008CD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73" autoAdjust="0"/>
    <p:restoredTop sz="94689"/>
  </p:normalViewPr>
  <p:slideViewPr>
    <p:cSldViewPr snapToGrid="0" snapToObjects="1">
      <p:cViewPr varScale="1">
        <p:scale>
          <a:sx n="127" d="100"/>
          <a:sy n="127" d="100"/>
        </p:scale>
        <p:origin x="138" y="114"/>
      </p:cViewPr>
      <p:guideLst>
        <p:guide pos="3840"/>
        <p:guide orient="horz" pos="216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9E6778F-9D10-D546-AD42-60AA27D9D64A}" type="datetimeFigureOut">
              <a:t>21.05.2024</a:t>
            </a:fld>
            <a:endParaRPr lang="nb-NO"/>
          </a:p>
        </p:txBody>
      </p:sp>
      <p:sp>
        <p:nvSpPr>
          <p:cNvPr id="4" name="Plassholder for bunn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85C552-36E2-FE4A-8959-3A7D73BFBA2A}" type="slidenum">
              <a:t>‹#›</a:t>
            </a:fld>
            <a:endParaRPr lang="nb-NO"/>
          </a:p>
        </p:txBody>
      </p:sp>
    </p:spTree>
    <p:extLst>
      <p:ext uri="{BB962C8B-B14F-4D97-AF65-F5344CB8AC3E}">
        <p14:creationId xmlns:p14="http://schemas.microsoft.com/office/powerpoint/2010/main" val="23108919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7" name="Rektangel 6"/>
          <p:cNvSpPr/>
          <p:nvPr userDrawn="1"/>
        </p:nvSpPr>
        <p:spPr>
          <a:xfrm>
            <a:off x="0" y="1244600"/>
            <a:ext cx="12192000" cy="33782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0" name="Rektangel 9"/>
          <p:cNvSpPr/>
          <p:nvPr userDrawn="1"/>
        </p:nvSpPr>
        <p:spPr>
          <a:xfrm>
            <a:off x="10244667" y="5911850"/>
            <a:ext cx="1701800" cy="8191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1" name="Title 19"/>
          <p:cNvSpPr>
            <a:spLocks noGrp="1"/>
          </p:cNvSpPr>
          <p:nvPr>
            <p:ph type="ctrTitle"/>
          </p:nvPr>
        </p:nvSpPr>
        <p:spPr>
          <a:xfrm>
            <a:off x="664227" y="2196036"/>
            <a:ext cx="9915291" cy="466880"/>
          </a:xfrm>
        </p:spPr>
        <p:txBody>
          <a:bodyPr>
            <a:noAutofit/>
          </a:bodyPr>
          <a:lstStyle>
            <a:lvl1pPr algn="l">
              <a:defRPr sz="3000">
                <a:solidFill>
                  <a:srgbClr val="FFFFFF"/>
                </a:solidFill>
              </a:defRPr>
            </a:lvl1pPr>
          </a:lstStyle>
          <a:p>
            <a:r>
              <a:rPr lang="nb-NO"/>
              <a:t>Klikk for å redigere tittelstil</a:t>
            </a:r>
            <a:endParaRPr lang="nb-NO" dirty="0"/>
          </a:p>
        </p:txBody>
      </p:sp>
      <p:sp>
        <p:nvSpPr>
          <p:cNvPr id="12" name="Subtitle 20"/>
          <p:cNvSpPr>
            <a:spLocks noGrp="1"/>
          </p:cNvSpPr>
          <p:nvPr>
            <p:ph type="subTitle" idx="1"/>
          </p:nvPr>
        </p:nvSpPr>
        <p:spPr>
          <a:xfrm>
            <a:off x="664227" y="2822895"/>
            <a:ext cx="8534400" cy="516192"/>
          </a:xfrm>
        </p:spPr>
        <p:txBody>
          <a:bodyPr>
            <a:normAutofit/>
          </a:bodyPr>
          <a:lstStyle>
            <a:lvl1pPr marL="0" indent="0">
              <a:buFontTx/>
              <a:buNone/>
              <a:defRPr sz="2000">
                <a:solidFill>
                  <a:srgbClr val="FFFFFF"/>
                </a:solidFill>
              </a:defRPr>
            </a:lvl1pPr>
          </a:lstStyle>
          <a:p>
            <a:r>
              <a:rPr lang="nb-NO"/>
              <a:t>Klikk for å redigere undertittelstil i malen</a:t>
            </a:r>
            <a:endParaRPr lang="nb-NO" dirty="0"/>
          </a:p>
        </p:txBody>
      </p:sp>
      <p:pic>
        <p:nvPicPr>
          <p:cNvPr id="13" name="Bilde 12"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14" name="Bilde 13" descr="KS taglin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6438" y="6159500"/>
            <a:ext cx="3137662" cy="287901"/>
          </a:xfrm>
          <a:prstGeom prst="rect">
            <a:avLst/>
          </a:prstGeom>
        </p:spPr>
      </p:pic>
    </p:spTree>
    <p:extLst>
      <p:ext uri="{BB962C8B-B14F-4D97-AF65-F5344CB8AC3E}">
        <p14:creationId xmlns:p14="http://schemas.microsoft.com/office/powerpoint/2010/main" val="172558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493466" cy="106692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2259478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8C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151487" cy="123055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318595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BCCF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6756851" cy="1134305"/>
          </a:xfrm>
        </p:spPr>
        <p:txBody>
          <a:bodyPr lIns="0" tIns="0" rIns="0" bIns="0" anchor="t">
            <a:noAutofit/>
          </a:bodyPr>
          <a:lstStyle>
            <a:lvl1pPr marL="0" indent="0" algn="l">
              <a:defRPr sz="3000">
                <a:solidFill>
                  <a:srgbClr val="001A58"/>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806485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7" name="Plassholder for tittel 1"/>
          <p:cNvSpPr>
            <a:spLocks noGrp="1"/>
          </p:cNvSpPr>
          <p:nvPr>
            <p:ph type="title"/>
          </p:nvPr>
        </p:nvSpPr>
        <p:spPr>
          <a:xfrm>
            <a:off x="609600" y="732380"/>
            <a:ext cx="10972800" cy="1132114"/>
          </a:xfrm>
          <a:prstGeom prst="rect">
            <a:avLst/>
          </a:prstGeom>
        </p:spPr>
        <p:txBody>
          <a:bodyPr vert="horz" lIns="91440" tIns="45720" rIns="91440" bIns="45720" rtlCol="0" anchor="ctr">
            <a:normAutofit/>
          </a:bodyPr>
          <a:lstStyle>
            <a:lvl1pPr>
              <a:defRPr>
                <a:solidFill>
                  <a:srgbClr val="001046"/>
                </a:solidFill>
              </a:defRPr>
            </a:lvl1pPr>
          </a:lstStyle>
          <a:p>
            <a:r>
              <a:rPr lang="nb-NO"/>
              <a:t>Klikk for å redigere tittelstil</a:t>
            </a:r>
            <a:endParaRPr lang="nb-NO" dirty="0"/>
          </a:p>
        </p:txBody>
      </p:sp>
      <p:sp>
        <p:nvSpPr>
          <p:cNvPr id="9"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21.05.2024</a:t>
            </a:fld>
            <a:endParaRPr lang="nb-NO"/>
          </a:p>
        </p:txBody>
      </p:sp>
      <p:sp>
        <p:nvSpPr>
          <p:cNvPr id="10"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11"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sp>
        <p:nvSpPr>
          <p:cNvPr id="14" name="Plassholder for innhold 13"/>
          <p:cNvSpPr>
            <a:spLocks noGrp="1"/>
          </p:cNvSpPr>
          <p:nvPr>
            <p:ph sz="quarter" idx="10"/>
          </p:nvPr>
        </p:nvSpPr>
        <p:spPr>
          <a:xfrm>
            <a:off x="609601" y="1959429"/>
            <a:ext cx="10972800" cy="361149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274402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innhold 2"/>
          <p:cNvSpPr>
            <a:spLocks noGrp="1"/>
          </p:cNvSpPr>
          <p:nvPr>
            <p:ph sz="half" idx="1"/>
          </p:nvPr>
        </p:nvSpPr>
        <p:spPr>
          <a:xfrm>
            <a:off x="609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6197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p>
            <a:fld id="{49540C3D-7D2E-B046-9707-68B92A5A8B5C}" type="datetimeFigureOut">
              <a:t>21.05.2024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662439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dato 2"/>
          <p:cNvSpPr>
            <a:spLocks noGrp="1"/>
          </p:cNvSpPr>
          <p:nvPr>
            <p:ph type="dt" sz="half" idx="10"/>
          </p:nvPr>
        </p:nvSpPr>
        <p:spPr/>
        <p:txBody>
          <a:bodyPr/>
          <a:lstStyle/>
          <a:p>
            <a:fld id="{49540C3D-7D2E-B046-9707-68B92A5A8B5C}" type="datetimeFigureOut">
              <a:t>21.05.2024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9822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49540C3D-7D2E-B046-9707-68B92A5A8B5C}" type="datetimeFigureOut">
              <a:t>21.05.2024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015499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09601" y="273050"/>
            <a:ext cx="4011084" cy="1162050"/>
          </a:xfrm>
        </p:spPr>
        <p:txBody>
          <a:bodyPr anchor="b"/>
          <a:lstStyle>
            <a:lvl1pPr algn="l">
              <a:defRPr sz="2000" b="1"/>
            </a:lvl1pPr>
          </a:lstStyle>
          <a:p>
            <a:r>
              <a:rPr lang="nb-NO"/>
              <a:t>Klikk for å redigere tittelstil</a:t>
            </a:r>
            <a:endParaRPr lang="nb-NO" dirty="0"/>
          </a:p>
        </p:txBody>
      </p:sp>
      <p:sp>
        <p:nvSpPr>
          <p:cNvPr id="3" name="Plassholder for innhold 2"/>
          <p:cNvSpPr>
            <a:spLocks noGrp="1"/>
          </p:cNvSpPr>
          <p:nvPr>
            <p:ph idx="1"/>
          </p:nvPr>
        </p:nvSpPr>
        <p:spPr>
          <a:xfrm>
            <a:off x="4766733" y="273051"/>
            <a:ext cx="6815667"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21.05.2024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137575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p>
        </p:txBody>
      </p:sp>
      <p:sp>
        <p:nvSpPr>
          <p:cNvPr id="4" name="Plassholder f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21.05.2024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618212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21.05.2024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4243724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839200" y="274639"/>
            <a:ext cx="27432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09600" y="274639"/>
            <a:ext cx="80264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21.05.2024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39154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CD62EA07-03CD-E11B-3FD3-106A8D716813}"/>
              </a:ext>
            </a:extLst>
          </p:cNvPr>
          <p:cNvGraphicFramePr>
            <a:graphicFrameLocks noChangeAspect="1"/>
          </p:cNvGraphicFramePr>
          <p:nvPr userDrawn="1">
            <p:custDataLst>
              <p:tags r:id="rId14"/>
            </p:custDataLst>
            <p:extLst>
              <p:ext uri="{D42A27DB-BD31-4B8C-83A1-F6EECF244321}">
                <p14:modId xmlns:p14="http://schemas.microsoft.com/office/powerpoint/2010/main" val="407110375"/>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15" imgW="7772400" imgH="10058400" progId="TCLayout.ActiveDocument.1">
                  <p:embed/>
                </p:oleObj>
              </mc:Choice>
              <mc:Fallback>
                <p:oleObj name="think-cell Slide" r:id="rId15" imgW="7772400" imgH="10058400" progId="TCLayout.ActiveDocument.1">
                  <p:embed/>
                  <p:pic>
                    <p:nvPicPr>
                      <p:cNvPr id="0" name=""/>
                      <p:cNvPicPr/>
                      <p:nvPr/>
                    </p:nvPicPr>
                    <p:blipFill>
                      <a:blip r:embed="rId16"/>
                      <a:stretch>
                        <a:fillRect/>
                      </a:stretch>
                    </p:blipFill>
                    <p:spPr>
                      <a:xfrm>
                        <a:off x="1588" y="1588"/>
                        <a:ext cx="1227" cy="1588"/>
                      </a:xfrm>
                      <a:prstGeom prst="rect">
                        <a:avLst/>
                      </a:prstGeom>
                    </p:spPr>
                  </p:pic>
                </p:oleObj>
              </mc:Fallback>
            </mc:AlternateContent>
          </a:graphicData>
        </a:graphic>
      </p:graphicFrame>
      <p:sp>
        <p:nvSpPr>
          <p:cNvPr id="2" name="Plassholder for tittel 1"/>
          <p:cNvSpPr>
            <a:spLocks noGrp="1"/>
          </p:cNvSpPr>
          <p:nvPr>
            <p:ph type="title"/>
          </p:nvPr>
        </p:nvSpPr>
        <p:spPr>
          <a:xfrm>
            <a:off x="609600" y="639068"/>
            <a:ext cx="10972800" cy="114300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609600" y="1913324"/>
            <a:ext cx="10972800" cy="355770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21.05.2024</a:t>
            </a:fld>
            <a:endParaRPr lang="nb-NO"/>
          </a:p>
        </p:txBody>
      </p:sp>
      <p:sp>
        <p:nvSpPr>
          <p:cNvPr id="5"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pic>
        <p:nvPicPr>
          <p:cNvPr id="8" name="Bilde 7" descr="ks_hovedlogo_rgb.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928244" y="6173787"/>
            <a:ext cx="730357" cy="364835"/>
          </a:xfrm>
          <a:prstGeom prst="rect">
            <a:avLst/>
          </a:prstGeom>
        </p:spPr>
      </p:pic>
    </p:spTree>
    <p:extLst>
      <p:ext uri="{BB962C8B-B14F-4D97-AF65-F5344CB8AC3E}">
        <p14:creationId xmlns:p14="http://schemas.microsoft.com/office/powerpoint/2010/main" val="5527269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1" r:id="rId3"/>
    <p:sldLayoutId id="2147483703" r:id="rId4"/>
    <p:sldLayoutId id="2147483704" r:id="rId5"/>
    <p:sldLayoutId id="2147483705" r:id="rId6"/>
    <p:sldLayoutId id="2147483706" r:id="rId7"/>
    <p:sldLayoutId id="2147483707" r:id="rId8"/>
    <p:sldLayoutId id="2147483708" r:id="rId9"/>
    <p:sldLayoutId id="2147483649" r:id="rId10"/>
    <p:sldLayoutId id="2147483709" r:id="rId11"/>
    <p:sldLayoutId id="2147483710" r:id="rId12"/>
  </p:sldLayoutIdLst>
  <p:txStyles>
    <p:titleStyle>
      <a:lvl1pPr algn="l" defTabSz="457200" rtl="0" eaLnBrk="1" latinLnBrk="0" hangingPunct="1">
        <a:spcBef>
          <a:spcPct val="0"/>
        </a:spcBef>
        <a:buNone/>
        <a:defRPr sz="2800" kern="1200">
          <a:solidFill>
            <a:srgbClr val="001A5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2.xml"/><Relationship Id="rId1" Type="http://schemas.openxmlformats.org/officeDocument/2006/relationships/tags" Target="../tags/tag13.xml"/><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1.xml"/><Relationship Id="rId1" Type="http://schemas.openxmlformats.org/officeDocument/2006/relationships/tags" Target="../tags/tag14.xml"/><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8.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8.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2.xml"/><Relationship Id="rId1" Type="http://schemas.openxmlformats.org/officeDocument/2006/relationships/tags" Target="../tags/tag18.xml"/><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emf"/></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1.xml"/><Relationship Id="rId1" Type="http://schemas.openxmlformats.org/officeDocument/2006/relationships/tags" Target="../tags/tag20.xml"/><Relationship Id="rId4" Type="http://schemas.openxmlformats.org/officeDocument/2006/relationships/image" Target="../media/image7.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hyperlink" Target="https://www.youtube.com/watch?v=aASqzPt2Hz0" TargetMode="External"/><Relationship Id="rId4" Type="http://schemas.openxmlformats.org/officeDocument/2006/relationships/image" Target="../media/image8.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8.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2.xml"/><Relationship Id="rId1" Type="http://schemas.openxmlformats.org/officeDocument/2006/relationships/tags" Target="../tags/tag23.xml"/><Relationship Id="rId4" Type="http://schemas.openxmlformats.org/officeDocument/2006/relationships/image" Target="../media/image11.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xml"/><Relationship Id="rId1" Type="http://schemas.openxmlformats.org/officeDocument/2006/relationships/tags" Target="../tags/tag24.xml"/><Relationship Id="rId4" Type="http://schemas.openxmlformats.org/officeDocument/2006/relationships/image" Target="../media/image12.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13.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11.xml"/><Relationship Id="rId1" Type="http://schemas.openxmlformats.org/officeDocument/2006/relationships/tags" Target="../tags/tag26.xml"/><Relationship Id="rId4" Type="http://schemas.openxmlformats.org/officeDocument/2006/relationships/image" Target="../media/image7.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8.e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image" Target="../media/image8.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1.xml"/><Relationship Id="rId1" Type="http://schemas.openxmlformats.org/officeDocument/2006/relationships/tags" Target="../tags/tag29.xml"/><Relationship Id="rId4" Type="http://schemas.openxmlformats.org/officeDocument/2006/relationships/image" Target="../media/image7.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6.emf"/></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image" Target="../media/image8.e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tags" Target="../tags/tag31.xml"/><Relationship Id="rId4" Type="http://schemas.openxmlformats.org/officeDocument/2006/relationships/image" Target="../media/image8.e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tags" Target="../tags/tag32.xml"/><Relationship Id="rId4" Type="http://schemas.openxmlformats.org/officeDocument/2006/relationships/image" Target="../media/image8.e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1.xml"/><Relationship Id="rId1" Type="http://schemas.openxmlformats.org/officeDocument/2006/relationships/tags" Target="../tags/tag33.xml"/><Relationship Id="rId4" Type="http://schemas.openxmlformats.org/officeDocument/2006/relationships/image" Target="../media/image7.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tags" Target="../tags/tag34.xml"/><Relationship Id="rId4" Type="http://schemas.openxmlformats.org/officeDocument/2006/relationships/image" Target="../media/image8.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12.xml"/><Relationship Id="rId1" Type="http://schemas.openxmlformats.org/officeDocument/2006/relationships/tags" Target="../tags/tag35.xml"/><Relationship Id="rId4" Type="http://schemas.openxmlformats.org/officeDocument/2006/relationships/image" Target="../media/image1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1.xml"/><Relationship Id="rId1" Type="http://schemas.openxmlformats.org/officeDocument/2006/relationships/tags" Target="../tags/tag5.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0.xml"/><Relationship Id="rId1" Type="http://schemas.openxmlformats.org/officeDocument/2006/relationships/tags" Target="../tags/tag8.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1.xml"/><Relationship Id="rId1" Type="http://schemas.openxmlformats.org/officeDocument/2006/relationships/tags" Target="../tags/tag9.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ctrTitle"/>
          </p:nvPr>
        </p:nvSpPr>
        <p:spPr/>
        <p:txBody>
          <a:bodyPr/>
          <a:lstStyle/>
          <a:p>
            <a:r>
              <a:rPr lang="nb-NO" dirty="0"/>
              <a:t>Veiledning: Fremtidsmøte</a:t>
            </a:r>
          </a:p>
        </p:txBody>
      </p:sp>
      <p:sp>
        <p:nvSpPr>
          <p:cNvPr id="7" name="Undertittel 6"/>
          <p:cNvSpPr>
            <a:spLocks noGrp="1"/>
          </p:cNvSpPr>
          <p:nvPr>
            <p:ph type="subTitle" idx="1"/>
          </p:nvPr>
        </p:nvSpPr>
        <p:spPr>
          <a:xfrm>
            <a:off x="7081502" y="6165882"/>
            <a:ext cx="4748033" cy="475109"/>
          </a:xfrm>
        </p:spPr>
        <p:txBody>
          <a:bodyPr>
            <a:noAutofit/>
          </a:bodyPr>
          <a:lstStyle/>
          <a:p>
            <a:pPr algn="r"/>
            <a:r>
              <a:rPr lang="nb-NO" sz="1400" i="1" dirty="0">
                <a:solidFill>
                  <a:srgbClr val="001A58"/>
                </a:solidFill>
              </a:rPr>
              <a:t>«En selvstendig og nyskapende kommunesektor»</a:t>
            </a:r>
          </a:p>
        </p:txBody>
      </p:sp>
    </p:spTree>
    <p:extLst>
      <p:ext uri="{BB962C8B-B14F-4D97-AF65-F5344CB8AC3E}">
        <p14:creationId xmlns:p14="http://schemas.microsoft.com/office/powerpoint/2010/main" val="2953483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extLst>
              <p:ext uri="{D42A27DB-BD31-4B8C-83A1-F6EECF244321}">
                <p14:modId xmlns:p14="http://schemas.microsoft.com/office/powerpoint/2010/main" val="3362690488"/>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2.1: Introduksjon og oppsummering (15 min)</a:t>
            </a:r>
          </a:p>
        </p:txBody>
      </p:sp>
      <p:sp>
        <p:nvSpPr>
          <p:cNvPr id="4" name="Plassholder for innhold 3"/>
          <p:cNvSpPr>
            <a:spLocks noGrp="1"/>
          </p:cNvSpPr>
          <p:nvPr>
            <p:ph sz="quarter" idx="10"/>
          </p:nvPr>
        </p:nvSpPr>
        <p:spPr/>
        <p:txBody>
          <a:bodyPr>
            <a:normAutofit/>
          </a:bodyPr>
          <a:lstStyle/>
          <a:p>
            <a:pPr marL="9525" indent="0">
              <a:spcBef>
                <a:spcPts val="480"/>
              </a:spcBef>
              <a:spcAft>
                <a:spcPts val="480"/>
              </a:spcAft>
              <a:buNone/>
            </a:pPr>
            <a:r>
              <a:rPr lang="nb-NO" b="1" dirty="0">
                <a:solidFill>
                  <a:srgbClr val="001046"/>
                </a:solidFill>
              </a:rPr>
              <a:t>Møteleder</a:t>
            </a:r>
            <a:r>
              <a:rPr lang="nb-NO" dirty="0">
                <a:solidFill>
                  <a:srgbClr val="001046"/>
                </a:solidFill>
              </a:rPr>
              <a:t> ønsker velkommen, introduserer bakgrunn og formål for møtet. Formål kan være:</a:t>
            </a:r>
          </a:p>
          <a:p>
            <a:pPr marL="457200" indent="-228600">
              <a:spcBef>
                <a:spcPts val="480"/>
              </a:spcBef>
            </a:pPr>
            <a:r>
              <a:rPr lang="nb-NO" sz="1800" dirty="0">
                <a:solidFill>
                  <a:srgbClr val="001046"/>
                </a:solidFill>
              </a:rPr>
              <a:t>Å få en felles forståelse for hvilke problem kommunene står overfor</a:t>
            </a:r>
          </a:p>
          <a:p>
            <a:pPr marL="457200" indent="-228600">
              <a:spcBef>
                <a:spcPts val="480"/>
              </a:spcBef>
            </a:pPr>
            <a:r>
              <a:rPr lang="nb-NO" sz="1800" dirty="0">
                <a:solidFill>
                  <a:srgbClr val="001046"/>
                </a:solidFill>
              </a:rPr>
              <a:t>En innsikt i hvilke veivalg vi står overfor fremover</a:t>
            </a:r>
          </a:p>
          <a:p>
            <a:pPr marL="457200" indent="-228600">
              <a:spcBef>
                <a:spcPts val="480"/>
              </a:spcBef>
            </a:pPr>
            <a:r>
              <a:rPr lang="nb-NO" sz="1800" dirty="0">
                <a:solidFill>
                  <a:srgbClr val="001046"/>
                </a:solidFill>
              </a:rPr>
              <a:t>En forståelse for at utfordringene kan løses på mange forskjellige vis, med nye måter å tenke på</a:t>
            </a:r>
          </a:p>
          <a:p>
            <a:pPr marL="457200" indent="-228600">
              <a:spcBef>
                <a:spcPts val="480"/>
              </a:spcBef>
            </a:pPr>
            <a:r>
              <a:rPr lang="nb-NO" sz="1800" dirty="0">
                <a:solidFill>
                  <a:srgbClr val="001046"/>
                </a:solidFill>
              </a:rPr>
              <a:t>En radar for helt nye muligheter, som det er lettere å oppdage når man har sett problemstillinger fra et fremtidsperspektiv og utforsket mulige løsninger bredt.</a:t>
            </a:r>
          </a:p>
          <a:p>
            <a:pPr marL="457200" indent="-228600">
              <a:spcBef>
                <a:spcPts val="480"/>
              </a:spcBef>
            </a:pPr>
            <a:r>
              <a:rPr lang="nb-NO" sz="1800" dirty="0">
                <a:solidFill>
                  <a:srgbClr val="001046"/>
                </a:solidFill>
              </a:rPr>
              <a:t>Et felles språk og en felles metodikk på tvers av grupper og geografi som gjør det enklere å samarbeide videre.</a:t>
            </a:r>
          </a:p>
          <a:p>
            <a:pPr marL="9525" indent="0">
              <a:spcBef>
                <a:spcPts val="480"/>
              </a:spcBef>
              <a:buNone/>
            </a:pPr>
            <a:endParaRPr lang="nb-NO" dirty="0">
              <a:solidFill>
                <a:srgbClr val="001046"/>
              </a:solidFill>
            </a:endParaRPr>
          </a:p>
          <a:p>
            <a:pPr marL="9525" indent="0">
              <a:spcBef>
                <a:spcPts val="480"/>
              </a:spcBef>
              <a:buNone/>
            </a:pPr>
            <a:r>
              <a:rPr lang="nb-NO" dirty="0">
                <a:solidFill>
                  <a:srgbClr val="001046"/>
                </a:solidFill>
              </a:rPr>
              <a:t>I tillegg anbefaler vi at du som møteleder viser og går gjennom Steg 1, for deltakere som ikke rakk å gjøre denne forberedelsen. Ta det opp på storskjerm om mulig.</a:t>
            </a:r>
          </a:p>
        </p:txBody>
      </p:sp>
      <p:sp>
        <p:nvSpPr>
          <p:cNvPr id="6" name="TekstSylinder 5">
            <a:extLst>
              <a:ext uri="{FF2B5EF4-FFF2-40B4-BE49-F238E27FC236}">
                <a16:creationId xmlns:a16="http://schemas.microsoft.com/office/drawing/2014/main" id="{39F22E4E-600C-FAC3-1936-18F042E78441}"/>
              </a:ext>
            </a:extLst>
          </p:cNvPr>
          <p:cNvSpPr txBox="1"/>
          <p:nvPr/>
        </p:nvSpPr>
        <p:spPr>
          <a:xfrm rot="858362">
            <a:off x="6956693" y="602164"/>
            <a:ext cx="3455561" cy="646331"/>
          </a:xfrm>
          <a:prstGeom prst="rect">
            <a:avLst/>
          </a:prstGeom>
          <a:noFill/>
        </p:spPr>
        <p:txBody>
          <a:bodyPr wrap="none" rtlCol="0">
            <a:spAutoFit/>
          </a:bodyPr>
          <a:lstStyle/>
          <a:p>
            <a:r>
              <a:rPr lang="en-GB" dirty="0">
                <a:highlight>
                  <a:srgbClr val="FFFF00"/>
                </a:highlight>
              </a:rPr>
              <a:t>Her </a:t>
            </a:r>
            <a:r>
              <a:rPr lang="en-GB" dirty="0" err="1">
                <a:highlight>
                  <a:srgbClr val="FFFF00"/>
                </a:highlight>
              </a:rPr>
              <a:t>kan</a:t>
            </a:r>
            <a:r>
              <a:rPr lang="en-GB" dirty="0">
                <a:highlight>
                  <a:srgbClr val="FFFF00"/>
                </a:highlight>
              </a:rPr>
              <a:t> </a:t>
            </a:r>
            <a:r>
              <a:rPr lang="en-GB" dirty="0" err="1">
                <a:highlight>
                  <a:srgbClr val="FFFF00"/>
                </a:highlight>
              </a:rPr>
              <a:t>gjerne</a:t>
            </a:r>
            <a:r>
              <a:rPr lang="en-GB" dirty="0">
                <a:highlight>
                  <a:srgbClr val="FFFF00"/>
                </a:highlight>
              </a:rPr>
              <a:t> </a:t>
            </a:r>
            <a:r>
              <a:rPr lang="en-GB" dirty="0" err="1">
                <a:highlight>
                  <a:srgbClr val="FFFF00"/>
                </a:highlight>
              </a:rPr>
              <a:t>formål</a:t>
            </a:r>
            <a:r>
              <a:rPr lang="en-GB" dirty="0">
                <a:highlight>
                  <a:srgbClr val="FFFF00"/>
                </a:highlight>
              </a:rPr>
              <a:t> </a:t>
            </a:r>
            <a:r>
              <a:rPr lang="en-GB" dirty="0" err="1">
                <a:highlight>
                  <a:srgbClr val="FFFF00"/>
                </a:highlight>
              </a:rPr>
              <a:t>og</a:t>
            </a:r>
            <a:r>
              <a:rPr lang="en-GB" dirty="0">
                <a:highlight>
                  <a:srgbClr val="FFFF00"/>
                </a:highlight>
              </a:rPr>
              <a:t> </a:t>
            </a:r>
            <a:r>
              <a:rPr lang="en-GB" dirty="0" err="1">
                <a:highlight>
                  <a:srgbClr val="FFFF00"/>
                </a:highlight>
              </a:rPr>
              <a:t>bakgrunn</a:t>
            </a:r>
            <a:endParaRPr lang="en-GB" dirty="0">
              <a:highlight>
                <a:srgbClr val="FFFF00"/>
              </a:highlight>
            </a:endParaRPr>
          </a:p>
          <a:p>
            <a:r>
              <a:rPr lang="en-GB" dirty="0" err="1">
                <a:highlight>
                  <a:srgbClr val="FFFF00"/>
                </a:highlight>
              </a:rPr>
              <a:t>Beskrives</a:t>
            </a:r>
            <a:r>
              <a:rPr lang="en-GB" dirty="0">
                <a:highlight>
                  <a:srgbClr val="FFFF00"/>
                </a:highlight>
              </a:rPr>
              <a:t> </a:t>
            </a:r>
            <a:r>
              <a:rPr lang="en-GB" dirty="0" err="1">
                <a:highlight>
                  <a:srgbClr val="FFFF00"/>
                </a:highlight>
              </a:rPr>
              <a:t>tilpasset</a:t>
            </a:r>
            <a:r>
              <a:rPr lang="en-GB" dirty="0">
                <a:highlight>
                  <a:srgbClr val="FFFF00"/>
                </a:highlight>
              </a:rPr>
              <a:t> </a:t>
            </a:r>
            <a:r>
              <a:rPr lang="en-GB" dirty="0" err="1">
                <a:highlight>
                  <a:srgbClr val="FFFF00"/>
                </a:highlight>
              </a:rPr>
              <a:t>dagens</a:t>
            </a:r>
            <a:r>
              <a:rPr lang="en-GB" dirty="0">
                <a:highlight>
                  <a:srgbClr val="FFFF00"/>
                </a:highlight>
              </a:rPr>
              <a:t> </a:t>
            </a:r>
            <a:r>
              <a:rPr lang="en-GB" dirty="0" err="1">
                <a:highlight>
                  <a:srgbClr val="FFFF00"/>
                </a:highlight>
              </a:rPr>
              <a:t>møte</a:t>
            </a:r>
            <a:endParaRPr lang="en-GB" dirty="0">
              <a:highlight>
                <a:srgbClr val="FFFF00"/>
              </a:highlight>
            </a:endParaRPr>
          </a:p>
        </p:txBody>
      </p:sp>
    </p:spTree>
    <p:extLst>
      <p:ext uri="{BB962C8B-B14F-4D97-AF65-F5344CB8AC3E}">
        <p14:creationId xmlns:p14="http://schemas.microsoft.com/office/powerpoint/2010/main" val="2947450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extLst>
              <p:ext uri="{D42A27DB-BD31-4B8C-83A1-F6EECF244321}">
                <p14:modId xmlns:p14="http://schemas.microsoft.com/office/powerpoint/2010/main" val="3332224406"/>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2.2: Bli kjent (15 min)</a:t>
            </a:r>
          </a:p>
        </p:txBody>
      </p:sp>
      <p:sp>
        <p:nvSpPr>
          <p:cNvPr id="4" name="Plassholder for innhold 3"/>
          <p:cNvSpPr>
            <a:spLocks noGrp="1"/>
          </p:cNvSpPr>
          <p:nvPr>
            <p:ph sz="quarter" idx="10"/>
          </p:nvPr>
        </p:nvSpPr>
        <p:spPr/>
        <p:txBody>
          <a:bodyPr>
            <a:normAutofit/>
          </a:bodyPr>
          <a:lstStyle/>
          <a:p>
            <a:pPr marL="447675" indent="-228600" rtl="0">
              <a:spcBef>
                <a:spcPts val="0"/>
              </a:spcBef>
              <a:spcAft>
                <a:spcPts val="480"/>
              </a:spcAft>
            </a:pPr>
            <a:r>
              <a:rPr lang="nb-NO" b="1" dirty="0">
                <a:solidFill>
                  <a:srgbClr val="001046"/>
                </a:solidFill>
              </a:rPr>
              <a:t>Møteleder </a:t>
            </a:r>
            <a:r>
              <a:rPr lang="nb-NO" dirty="0">
                <a:solidFill>
                  <a:srgbClr val="001046"/>
                </a:solidFill>
              </a:rPr>
              <a:t>introduserer oppgaven, og sier eventuelt litt om hvor deltakerne kommer fra og hvordan gruppene er sammensatt.</a:t>
            </a:r>
            <a:endParaRPr lang="nb-NO" b="1" i="0" u="none" strike="noStrike" dirty="0">
              <a:solidFill>
                <a:srgbClr val="001046"/>
              </a:solidFill>
              <a:effectLst/>
            </a:endParaRPr>
          </a:p>
          <a:p>
            <a:pPr marL="447675" indent="-228600" rtl="0">
              <a:spcBef>
                <a:spcPts val="0"/>
              </a:spcBef>
              <a:spcAft>
                <a:spcPts val="0"/>
              </a:spcAft>
            </a:pPr>
            <a:r>
              <a:rPr lang="nb-NO" b="1" i="0" u="none" strike="noStrike" dirty="0">
                <a:solidFill>
                  <a:srgbClr val="001046"/>
                </a:solidFill>
                <a:effectLst/>
              </a:rPr>
              <a:t>Gruppeoppgave (15 min):</a:t>
            </a:r>
            <a:r>
              <a:rPr lang="nb-NO" b="0" i="0" u="none" strike="noStrike" dirty="0">
                <a:solidFill>
                  <a:srgbClr val="001046"/>
                </a:solidFill>
                <a:effectLst/>
              </a:rPr>
              <a:t> Hils på hverandre, si hvor dere kommer fra og hvilke forventninger dere har til møtet i dag.</a:t>
            </a:r>
          </a:p>
        </p:txBody>
      </p:sp>
      <p:sp>
        <p:nvSpPr>
          <p:cNvPr id="2" name="TekstSylinder 1">
            <a:extLst>
              <a:ext uri="{FF2B5EF4-FFF2-40B4-BE49-F238E27FC236}">
                <a16:creationId xmlns:a16="http://schemas.microsoft.com/office/drawing/2014/main" id="{ECF72E04-7649-3CA2-4F3A-76E39A7D452A}"/>
              </a:ext>
            </a:extLst>
          </p:cNvPr>
          <p:cNvSpPr txBox="1"/>
          <p:nvPr/>
        </p:nvSpPr>
        <p:spPr>
          <a:xfrm rot="858362">
            <a:off x="7562621" y="602164"/>
            <a:ext cx="2243691" cy="646331"/>
          </a:xfrm>
          <a:prstGeom prst="rect">
            <a:avLst/>
          </a:prstGeom>
          <a:noFill/>
        </p:spPr>
        <p:txBody>
          <a:bodyPr wrap="none" rtlCol="0">
            <a:spAutoFit/>
          </a:bodyPr>
          <a:lstStyle/>
          <a:p>
            <a:r>
              <a:rPr lang="en-GB" dirty="0">
                <a:highlight>
                  <a:srgbClr val="FFFF00"/>
                </a:highlight>
              </a:rPr>
              <a:t>Her </a:t>
            </a:r>
            <a:r>
              <a:rPr lang="en-GB" dirty="0" err="1">
                <a:highlight>
                  <a:srgbClr val="FFFF00"/>
                </a:highlight>
              </a:rPr>
              <a:t>kommer</a:t>
            </a:r>
            <a:r>
              <a:rPr lang="en-GB" dirty="0">
                <a:highlight>
                  <a:srgbClr val="FFFF00"/>
                </a:highlight>
              </a:rPr>
              <a:t> de </a:t>
            </a:r>
            <a:r>
              <a:rPr lang="en-GB" dirty="0" err="1">
                <a:highlight>
                  <a:srgbClr val="FFFF00"/>
                </a:highlight>
              </a:rPr>
              <a:t>første</a:t>
            </a:r>
            <a:endParaRPr lang="en-GB" dirty="0">
              <a:highlight>
                <a:srgbClr val="FFFF00"/>
              </a:highlight>
            </a:endParaRPr>
          </a:p>
          <a:p>
            <a:r>
              <a:rPr lang="en-GB" dirty="0" err="1">
                <a:highlight>
                  <a:srgbClr val="FFFF00"/>
                </a:highlight>
              </a:rPr>
              <a:t>gruppeoppgavene</a:t>
            </a:r>
            <a:r>
              <a:rPr lang="en-GB" dirty="0">
                <a:highlight>
                  <a:srgbClr val="FFFF00"/>
                </a:highlight>
              </a:rPr>
              <a:t>!</a:t>
            </a:r>
          </a:p>
        </p:txBody>
      </p:sp>
    </p:spTree>
    <p:extLst>
      <p:ext uri="{BB962C8B-B14F-4D97-AF65-F5344CB8AC3E}">
        <p14:creationId xmlns:p14="http://schemas.microsoft.com/office/powerpoint/2010/main" val="2755403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extLst>
              <p:ext uri="{D42A27DB-BD31-4B8C-83A1-F6EECF244321}">
                <p14:modId xmlns:p14="http://schemas.microsoft.com/office/powerpoint/2010/main" val="3359471677"/>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2.3: Utforsk Steg 2 sammen (30 min)</a:t>
            </a:r>
          </a:p>
        </p:txBody>
      </p:sp>
      <p:sp>
        <p:nvSpPr>
          <p:cNvPr id="4" name="Plassholder for innhold 3"/>
          <p:cNvSpPr>
            <a:spLocks noGrp="1"/>
          </p:cNvSpPr>
          <p:nvPr>
            <p:ph sz="quarter" idx="10"/>
          </p:nvPr>
        </p:nvSpPr>
        <p:spPr/>
        <p:txBody>
          <a:bodyPr>
            <a:normAutofit fontScale="92500" lnSpcReduction="10000"/>
          </a:bodyPr>
          <a:lstStyle/>
          <a:p>
            <a:pPr marL="447675" indent="-228600" rtl="0">
              <a:lnSpc>
                <a:spcPct val="110000"/>
              </a:lnSpc>
              <a:spcBef>
                <a:spcPts val="0"/>
              </a:spcBef>
              <a:spcAft>
                <a:spcPts val="480"/>
              </a:spcAft>
            </a:pPr>
            <a:r>
              <a:rPr lang="nb-NO" sz="2200" b="1" dirty="0">
                <a:solidFill>
                  <a:srgbClr val="001046"/>
                </a:solidFill>
              </a:rPr>
              <a:t>Møteleder introduserer oppgaven (10 min) </a:t>
            </a:r>
            <a:r>
              <a:rPr lang="nb-NO" sz="2200" dirty="0">
                <a:solidFill>
                  <a:srgbClr val="001046"/>
                </a:solidFill>
              </a:rPr>
              <a:t>og viser hvordan man velger egen kommune og blar mellom de to delene av Steg 2.</a:t>
            </a:r>
            <a:endParaRPr lang="nb-NO" sz="2200" b="0" i="0" u="none" strike="noStrike" dirty="0">
              <a:solidFill>
                <a:srgbClr val="001046"/>
              </a:solidFill>
              <a:effectLst/>
            </a:endParaRPr>
          </a:p>
          <a:p>
            <a:pPr marL="449263" indent="-225425">
              <a:lnSpc>
                <a:spcPct val="110000"/>
              </a:lnSpc>
            </a:pPr>
            <a:r>
              <a:rPr lang="nb-NO" sz="2200" b="1" i="0" u="none" strike="noStrike" dirty="0">
                <a:solidFill>
                  <a:srgbClr val="001046"/>
                </a:solidFill>
                <a:effectLst/>
              </a:rPr>
              <a:t>Individuell utforsking (10 min):</a:t>
            </a:r>
            <a:r>
              <a:rPr lang="nb-NO" sz="2200" b="0" i="0" u="none" strike="noStrike" dirty="0">
                <a:solidFill>
                  <a:srgbClr val="001046"/>
                </a:solidFill>
                <a:effectLst/>
              </a:rPr>
              <a:t> Utforsk “Min Kommune” grundig, og </a:t>
            </a:r>
            <a:r>
              <a:rPr lang="nb-NO" sz="2200" b="0" i="0" u="none" strike="noStrike" dirty="0" err="1">
                <a:solidFill>
                  <a:srgbClr val="001046"/>
                </a:solidFill>
                <a:effectLst/>
              </a:rPr>
              <a:t>notér</a:t>
            </a:r>
            <a:r>
              <a:rPr lang="nb-NO" sz="2200" b="0" i="0" u="none" strike="noStrike" dirty="0">
                <a:solidFill>
                  <a:srgbClr val="001046"/>
                </a:solidFill>
                <a:effectLst/>
              </a:rPr>
              <a:t> gjerne inntrykk, </a:t>
            </a:r>
            <a:r>
              <a:rPr lang="nb-NO" sz="2200" b="0" i="0" u="none" strike="noStrike" dirty="0" err="1">
                <a:solidFill>
                  <a:srgbClr val="001046"/>
                </a:solidFill>
                <a:effectLst/>
              </a:rPr>
              <a:t>f.eks</a:t>
            </a:r>
            <a:r>
              <a:rPr lang="nb-NO" sz="2200" b="0" i="0" u="none" strike="noStrike" dirty="0">
                <a:solidFill>
                  <a:srgbClr val="001046"/>
                </a:solidFill>
                <a:effectLst/>
              </a:rPr>
              <a:t>:</a:t>
            </a:r>
            <a:endParaRPr lang="nb-NO" sz="2200" dirty="0">
              <a:solidFill>
                <a:srgbClr val="001046"/>
              </a:solidFill>
            </a:endParaRPr>
          </a:p>
          <a:p>
            <a:pPr marL="849313" lvl="1" indent="-225425">
              <a:lnSpc>
                <a:spcPct val="110000"/>
              </a:lnSpc>
            </a:pPr>
            <a:r>
              <a:rPr lang="nb-NO" sz="1900" b="0" i="0" u="none" strike="noStrike" dirty="0">
                <a:solidFill>
                  <a:srgbClr val="001046"/>
                </a:solidFill>
                <a:effectLst/>
              </a:rPr>
              <a:t>Viktige og utfordrende indikatorer / speedometer</a:t>
            </a:r>
            <a:endParaRPr lang="nb-NO" sz="1900" dirty="0">
              <a:solidFill>
                <a:srgbClr val="001046"/>
              </a:solidFill>
            </a:endParaRPr>
          </a:p>
          <a:p>
            <a:pPr marL="849313" lvl="1" indent="-225425">
              <a:lnSpc>
                <a:spcPct val="110000"/>
              </a:lnSpc>
            </a:pPr>
            <a:r>
              <a:rPr lang="nb-NO" sz="1900" b="0" i="0" u="none" strike="noStrike" dirty="0">
                <a:solidFill>
                  <a:srgbClr val="001046"/>
                </a:solidFill>
                <a:effectLst/>
              </a:rPr>
              <a:t>Indikatorer som representerer viktige muligheter for kommunen</a:t>
            </a:r>
            <a:endParaRPr lang="nb-NO" sz="1900" dirty="0">
              <a:solidFill>
                <a:srgbClr val="001046"/>
              </a:solidFill>
            </a:endParaRPr>
          </a:p>
          <a:p>
            <a:pPr marL="849313" lvl="1" indent="-225425">
              <a:lnSpc>
                <a:spcPct val="110000"/>
              </a:lnSpc>
              <a:spcAft>
                <a:spcPts val="480"/>
              </a:spcAft>
            </a:pPr>
            <a:r>
              <a:rPr lang="nb-NO" sz="1900" b="0" i="0" u="none" strike="noStrike" dirty="0">
                <a:solidFill>
                  <a:srgbClr val="001046"/>
                </a:solidFill>
                <a:effectLst/>
              </a:rPr>
              <a:t>Indikatorer / speedometer de stiller spørsmål til / ikke kjenner seg igjen i</a:t>
            </a:r>
          </a:p>
          <a:p>
            <a:pPr marL="449263" indent="-225425">
              <a:lnSpc>
                <a:spcPct val="110000"/>
              </a:lnSpc>
            </a:pPr>
            <a:r>
              <a:rPr lang="nb-NO" sz="2200" b="1" i="0" u="none" strike="noStrike" dirty="0">
                <a:solidFill>
                  <a:srgbClr val="001046"/>
                </a:solidFill>
                <a:effectLst/>
              </a:rPr>
              <a:t>Gruppediskusjon</a:t>
            </a:r>
            <a:r>
              <a:rPr lang="nb-NO" sz="2200" b="1" dirty="0">
                <a:solidFill>
                  <a:srgbClr val="001046"/>
                </a:solidFill>
                <a:sym typeface="Wingdings" pitchFamily="2" charset="2"/>
              </a:rPr>
              <a:t> (10 min): </a:t>
            </a:r>
            <a:r>
              <a:rPr lang="nb-NO" sz="2200" dirty="0">
                <a:solidFill>
                  <a:srgbClr val="001046"/>
                </a:solidFill>
                <a:sym typeface="Wingdings" pitchFamily="2" charset="2"/>
              </a:rPr>
              <a:t>Runde rundt bordet:</a:t>
            </a:r>
          </a:p>
          <a:p>
            <a:pPr marL="849313" lvl="1" indent="-225425">
              <a:lnSpc>
                <a:spcPct val="110000"/>
              </a:lnSpc>
            </a:pPr>
            <a:r>
              <a:rPr lang="nb-NO" sz="1900" dirty="0">
                <a:solidFill>
                  <a:srgbClr val="001046"/>
                </a:solidFill>
                <a:sym typeface="Wingdings" pitchFamily="2" charset="2"/>
              </a:rPr>
              <a:t>Hvilke </a:t>
            </a:r>
            <a:r>
              <a:rPr lang="nb-NO" sz="1900" b="0" i="0" u="none" strike="noStrike" dirty="0">
                <a:solidFill>
                  <a:srgbClr val="001046"/>
                </a:solidFill>
                <a:effectLst/>
              </a:rPr>
              <a:t>indikatorer eller speedometre var spesielt interessante</a:t>
            </a:r>
            <a:r>
              <a:rPr lang="nb-NO" sz="1900" dirty="0">
                <a:solidFill>
                  <a:srgbClr val="001046"/>
                </a:solidFill>
              </a:rPr>
              <a:t>, eller overraskende? Hvilke var som forventet?</a:t>
            </a:r>
            <a:endParaRPr lang="nb-NO" sz="1900" b="0" i="0" u="none" strike="noStrike" dirty="0">
              <a:solidFill>
                <a:srgbClr val="001046"/>
              </a:solidFill>
              <a:effectLst/>
            </a:endParaRPr>
          </a:p>
          <a:p>
            <a:pPr marL="849313" lvl="1" indent="-225425">
              <a:lnSpc>
                <a:spcPct val="110000"/>
              </a:lnSpc>
            </a:pPr>
            <a:r>
              <a:rPr lang="nb-NO" sz="1900" b="0" i="0" u="none" strike="noStrike" dirty="0">
                <a:solidFill>
                  <a:srgbClr val="001046"/>
                </a:solidFill>
                <a:effectLst/>
              </a:rPr>
              <a:t>Basert på det vi har lest og sett i Steg 1 og 2, hva er kommunens største utfordring i dag, og hva vil kommunens største utfordring være i 2040? Hva tenker dere vil endre seg?</a:t>
            </a:r>
            <a:endParaRPr lang="nb-NO" sz="1900" dirty="0">
              <a:solidFill>
                <a:srgbClr val="001046"/>
              </a:solidFill>
            </a:endParaRPr>
          </a:p>
          <a:p>
            <a:pPr marL="9525" indent="0">
              <a:spcBef>
                <a:spcPts val="480"/>
              </a:spcBef>
              <a:buNone/>
            </a:pPr>
            <a:r>
              <a:rPr lang="nb-NO" dirty="0">
                <a:solidFill>
                  <a:srgbClr val="001046"/>
                </a:solidFill>
              </a:rPr>
              <a:t>.</a:t>
            </a:r>
          </a:p>
        </p:txBody>
      </p:sp>
      <p:sp>
        <p:nvSpPr>
          <p:cNvPr id="2" name="TekstSylinder 1">
            <a:extLst>
              <a:ext uri="{FF2B5EF4-FFF2-40B4-BE49-F238E27FC236}">
                <a16:creationId xmlns:a16="http://schemas.microsoft.com/office/drawing/2014/main" id="{ECF72E04-7649-3CA2-4F3A-76E39A7D452A}"/>
              </a:ext>
            </a:extLst>
          </p:cNvPr>
          <p:cNvSpPr txBox="1"/>
          <p:nvPr/>
        </p:nvSpPr>
        <p:spPr>
          <a:xfrm rot="858362">
            <a:off x="7562621" y="602164"/>
            <a:ext cx="2243691" cy="646331"/>
          </a:xfrm>
          <a:prstGeom prst="rect">
            <a:avLst/>
          </a:prstGeom>
          <a:noFill/>
        </p:spPr>
        <p:txBody>
          <a:bodyPr wrap="none" rtlCol="0">
            <a:spAutoFit/>
          </a:bodyPr>
          <a:lstStyle/>
          <a:p>
            <a:r>
              <a:rPr lang="en-GB" dirty="0">
                <a:highlight>
                  <a:srgbClr val="FFFF00"/>
                </a:highlight>
              </a:rPr>
              <a:t>Her </a:t>
            </a:r>
            <a:r>
              <a:rPr lang="en-GB" dirty="0" err="1">
                <a:highlight>
                  <a:srgbClr val="FFFF00"/>
                </a:highlight>
              </a:rPr>
              <a:t>kommer</a:t>
            </a:r>
            <a:r>
              <a:rPr lang="en-GB" dirty="0">
                <a:highlight>
                  <a:srgbClr val="FFFF00"/>
                </a:highlight>
              </a:rPr>
              <a:t> de </a:t>
            </a:r>
            <a:r>
              <a:rPr lang="en-GB" dirty="0" err="1">
                <a:highlight>
                  <a:srgbClr val="FFFF00"/>
                </a:highlight>
              </a:rPr>
              <a:t>første</a:t>
            </a:r>
            <a:endParaRPr lang="en-GB" dirty="0">
              <a:highlight>
                <a:srgbClr val="FFFF00"/>
              </a:highlight>
            </a:endParaRPr>
          </a:p>
          <a:p>
            <a:r>
              <a:rPr lang="en-GB" dirty="0" err="1">
                <a:highlight>
                  <a:srgbClr val="FFFF00"/>
                </a:highlight>
              </a:rPr>
              <a:t>gruppeoppgavene</a:t>
            </a:r>
            <a:r>
              <a:rPr lang="en-GB" dirty="0">
                <a:highlight>
                  <a:srgbClr val="FFFF00"/>
                </a:highlight>
              </a:rPr>
              <a:t>!</a:t>
            </a:r>
          </a:p>
        </p:txBody>
      </p:sp>
    </p:spTree>
    <p:extLst>
      <p:ext uri="{BB962C8B-B14F-4D97-AF65-F5344CB8AC3E}">
        <p14:creationId xmlns:p14="http://schemas.microsoft.com/office/powerpoint/2010/main" val="1460457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86892707-5B08-FBFE-0D43-24A56932106F}"/>
              </a:ext>
            </a:extLst>
          </p:cNvPr>
          <p:cNvGraphicFramePr>
            <a:graphicFrameLocks noChangeAspect="1"/>
          </p:cNvGraphicFramePr>
          <p:nvPr>
            <p:custDataLst>
              <p:tags r:id="rId1"/>
            </p:custDataLst>
            <p:extLst>
              <p:ext uri="{D42A27DB-BD31-4B8C-83A1-F6EECF244321}">
                <p14:modId xmlns:p14="http://schemas.microsoft.com/office/powerpoint/2010/main" val="72214992"/>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0" name=""/>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Pause (15 min)</a:t>
            </a:r>
          </a:p>
        </p:txBody>
      </p:sp>
    </p:spTree>
    <p:extLst>
      <p:ext uri="{BB962C8B-B14F-4D97-AF65-F5344CB8AC3E}">
        <p14:creationId xmlns:p14="http://schemas.microsoft.com/office/powerpoint/2010/main" val="1344606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EA78600-6F05-2340-4CA2-2346AEA572D9}"/>
              </a:ext>
            </a:extLst>
          </p:cNvPr>
          <p:cNvGraphicFramePr>
            <a:graphicFrameLocks noChangeAspect="1"/>
          </p:cNvGraphicFramePr>
          <p:nvPr>
            <p:custDataLst>
              <p:tags r:id="rId1"/>
            </p:custDataLst>
            <p:extLst>
              <p:ext uri="{D42A27DB-BD31-4B8C-83A1-F6EECF244321}">
                <p14:modId xmlns:p14="http://schemas.microsoft.com/office/powerpoint/2010/main" val="1870131653"/>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think-cell data - do not delete" hidden="1">
                        <a:extLst>
                          <a:ext uri="{FF2B5EF4-FFF2-40B4-BE49-F238E27FC236}">
                            <a16:creationId xmlns:a16="http://schemas.microsoft.com/office/drawing/2014/main" id="{1EA78600-6F05-2340-4CA2-2346AEA572D9}"/>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3: Test ut forskjellige veier frem mot 2040 for din egen kommune.</a:t>
            </a:r>
          </a:p>
        </p:txBody>
      </p:sp>
    </p:spTree>
    <p:extLst>
      <p:ext uri="{BB962C8B-B14F-4D97-AF65-F5344CB8AC3E}">
        <p14:creationId xmlns:p14="http://schemas.microsoft.com/office/powerpoint/2010/main" val="4040810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extLst>
              <p:ext uri="{D42A27DB-BD31-4B8C-83A1-F6EECF244321}">
                <p14:modId xmlns:p14="http://schemas.microsoft.com/office/powerpoint/2010/main" val="3736030876"/>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3.1: Introduksjon av </a:t>
            </a:r>
            <a:r>
              <a:rPr lang="nb-NO" dirty="0" err="1"/>
              <a:t>Scenariefabrikken</a:t>
            </a:r>
            <a:r>
              <a:rPr lang="nb-NO" dirty="0"/>
              <a:t> (10 min)</a:t>
            </a:r>
          </a:p>
        </p:txBody>
      </p:sp>
      <p:sp>
        <p:nvSpPr>
          <p:cNvPr id="4" name="Plassholder for innhold 3"/>
          <p:cNvSpPr>
            <a:spLocks noGrp="1"/>
          </p:cNvSpPr>
          <p:nvPr>
            <p:ph sz="quarter" idx="10"/>
          </p:nvPr>
        </p:nvSpPr>
        <p:spPr/>
        <p:txBody>
          <a:bodyPr>
            <a:normAutofit/>
          </a:bodyPr>
          <a:lstStyle/>
          <a:p>
            <a:pPr marL="7938" indent="0">
              <a:spcBef>
                <a:spcPts val="0"/>
              </a:spcBef>
              <a:buNone/>
            </a:pPr>
            <a:r>
              <a:rPr lang="nb-NO" b="1" i="0" u="none" strike="noStrike" dirty="0">
                <a:solidFill>
                  <a:srgbClr val="001046"/>
                </a:solidFill>
                <a:effectLst/>
              </a:rPr>
              <a:t>Gruppeleder</a:t>
            </a:r>
            <a:r>
              <a:rPr lang="nb-NO" b="0" i="0" u="none" strike="noStrike" dirty="0">
                <a:solidFill>
                  <a:srgbClr val="001046"/>
                </a:solidFill>
                <a:effectLst/>
              </a:rPr>
              <a:t> gir en felles introduksjon til </a:t>
            </a:r>
            <a:r>
              <a:rPr lang="nb-NO" b="0" i="0" u="none" strike="noStrike" dirty="0" err="1">
                <a:solidFill>
                  <a:srgbClr val="001046"/>
                </a:solidFill>
                <a:effectLst/>
              </a:rPr>
              <a:t>Scenariefabrikken</a:t>
            </a:r>
            <a:r>
              <a:rPr lang="nb-NO" b="0" i="0" u="none" strike="noStrike" dirty="0">
                <a:solidFill>
                  <a:srgbClr val="001046"/>
                </a:solidFill>
                <a:effectLst/>
              </a:rPr>
              <a:t> i plenum, gjerne med Steg 3 på storskjerm. </a:t>
            </a:r>
          </a:p>
          <a:p>
            <a:pPr marL="7938" indent="0" rtl="0">
              <a:spcBef>
                <a:spcPts val="0"/>
              </a:spcBef>
              <a:spcAft>
                <a:spcPts val="0"/>
              </a:spcAft>
              <a:buNone/>
            </a:pPr>
            <a:endParaRPr lang="nb-NO" dirty="0">
              <a:solidFill>
                <a:srgbClr val="001046"/>
              </a:solidFill>
            </a:endParaRPr>
          </a:p>
          <a:p>
            <a:pPr marL="7938" indent="0" rtl="0">
              <a:spcBef>
                <a:spcPts val="0"/>
              </a:spcBef>
              <a:spcAft>
                <a:spcPts val="0"/>
              </a:spcAft>
              <a:buNone/>
            </a:pPr>
            <a:r>
              <a:rPr lang="nb-NO" b="0" i="0" u="none" strike="noStrike" dirty="0">
                <a:solidFill>
                  <a:srgbClr val="001046"/>
                </a:solidFill>
                <a:effectLst/>
              </a:rPr>
              <a:t>Nå har vi kommet til </a:t>
            </a:r>
            <a:r>
              <a:rPr lang="nb-NO" b="0" i="0" u="none" strike="noStrike" dirty="0" err="1">
                <a:solidFill>
                  <a:srgbClr val="001046"/>
                </a:solidFill>
                <a:effectLst/>
              </a:rPr>
              <a:t>Scenariefabrikkens</a:t>
            </a:r>
            <a:r>
              <a:rPr lang="nb-NO" dirty="0">
                <a:solidFill>
                  <a:srgbClr val="001046"/>
                </a:solidFill>
              </a:rPr>
              <a:t>, som er steg 3 i  Fremtidsverktøyet 2040. Her får alle prøve seg som kommunestyre, og ta veivalg som påvirker kommunens </a:t>
            </a:r>
            <a:r>
              <a:rPr lang="nb-NO" dirty="0" err="1">
                <a:solidFill>
                  <a:srgbClr val="001046"/>
                </a:solidFill>
              </a:rPr>
              <a:t>utviking</a:t>
            </a:r>
            <a:r>
              <a:rPr lang="nb-NO" dirty="0">
                <a:solidFill>
                  <a:srgbClr val="001046"/>
                </a:solidFill>
              </a:rPr>
              <a:t> frem mot 2040. </a:t>
            </a:r>
          </a:p>
          <a:p>
            <a:pPr marL="7938" indent="0" rtl="0">
              <a:spcBef>
                <a:spcPts val="0"/>
              </a:spcBef>
              <a:spcAft>
                <a:spcPts val="0"/>
              </a:spcAft>
              <a:buNone/>
            </a:pPr>
            <a:endParaRPr lang="nb-NO" dirty="0">
              <a:solidFill>
                <a:srgbClr val="001046"/>
              </a:solidFill>
            </a:endParaRPr>
          </a:p>
          <a:p>
            <a:pPr marL="7938" indent="0" rtl="0">
              <a:spcBef>
                <a:spcPts val="0"/>
              </a:spcBef>
              <a:spcAft>
                <a:spcPts val="0"/>
              </a:spcAft>
              <a:buNone/>
            </a:pPr>
            <a:r>
              <a:rPr lang="nb-NO" dirty="0">
                <a:solidFill>
                  <a:srgbClr val="001046"/>
                </a:solidFill>
              </a:rPr>
              <a:t>Ved hjelp av samme type speedometer som dere kjenner igjen fra Steg 2, kan vi se hvordan forskjellige veivalg kan gi oss en fremtid nærmere det vi ønsker oss for kommunen vår.</a:t>
            </a:r>
          </a:p>
          <a:p>
            <a:pPr marL="7938" indent="0" rtl="0">
              <a:spcBef>
                <a:spcPts val="0"/>
              </a:spcBef>
              <a:spcAft>
                <a:spcPts val="0"/>
              </a:spcAft>
              <a:buNone/>
            </a:pPr>
            <a:endParaRPr lang="nb-NO" b="0" i="0" u="none" strike="noStrike" dirty="0">
              <a:solidFill>
                <a:srgbClr val="001046"/>
              </a:solidFill>
              <a:effectLst/>
            </a:endParaRPr>
          </a:p>
        </p:txBody>
      </p:sp>
    </p:spTree>
    <p:extLst>
      <p:ext uri="{BB962C8B-B14F-4D97-AF65-F5344CB8AC3E}">
        <p14:creationId xmlns:p14="http://schemas.microsoft.com/office/powerpoint/2010/main" val="578566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extLst>
              <p:ext uri="{D42A27DB-BD31-4B8C-83A1-F6EECF244321}">
                <p14:modId xmlns:p14="http://schemas.microsoft.com/office/powerpoint/2010/main" val="377212118"/>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3.2: Bruk </a:t>
            </a:r>
            <a:r>
              <a:rPr lang="nb-NO" dirty="0" err="1"/>
              <a:t>Scenariefabrikken</a:t>
            </a:r>
            <a:r>
              <a:rPr lang="nb-NO" dirty="0"/>
              <a:t> (20 min)</a:t>
            </a:r>
          </a:p>
        </p:txBody>
      </p:sp>
      <p:sp>
        <p:nvSpPr>
          <p:cNvPr id="4" name="Plassholder for innhold 3"/>
          <p:cNvSpPr>
            <a:spLocks noGrp="1"/>
          </p:cNvSpPr>
          <p:nvPr>
            <p:ph sz="quarter" idx="10"/>
          </p:nvPr>
        </p:nvSpPr>
        <p:spPr/>
        <p:txBody>
          <a:bodyPr>
            <a:normAutofit/>
          </a:bodyPr>
          <a:lstStyle/>
          <a:p>
            <a:pPr marL="350838">
              <a:spcBef>
                <a:spcPts val="0"/>
              </a:spcBef>
            </a:pPr>
            <a:r>
              <a:rPr lang="nb-NO" b="1" i="0" u="none" strike="noStrike" dirty="0">
                <a:solidFill>
                  <a:srgbClr val="001046"/>
                </a:solidFill>
                <a:effectLst/>
              </a:rPr>
              <a:t>Individuell oppgave (20 min):</a:t>
            </a:r>
            <a:br>
              <a:rPr lang="nb-NO" b="1" i="0" u="none" strike="noStrike" dirty="0">
                <a:solidFill>
                  <a:srgbClr val="001046"/>
                </a:solidFill>
                <a:effectLst/>
              </a:rPr>
            </a:br>
            <a:r>
              <a:rPr lang="nb-NO" b="0" i="0" u="none" strike="noStrike" dirty="0">
                <a:solidFill>
                  <a:srgbClr val="001046"/>
                </a:solidFill>
                <a:effectLst/>
              </a:rPr>
              <a:t>Nå skal dere gjennomføre steg 3 individuelt. Velg din kommune, og gjerne </a:t>
            </a:r>
            <a:r>
              <a:rPr lang="nb-NO" b="0" i="0" u="none" strike="noStrike" dirty="0" err="1">
                <a:solidFill>
                  <a:srgbClr val="001046"/>
                </a:solidFill>
                <a:effectLst/>
              </a:rPr>
              <a:t>reflektére</a:t>
            </a:r>
            <a:r>
              <a:rPr lang="nb-NO" b="0" i="0" u="none" strike="noStrike" dirty="0">
                <a:solidFill>
                  <a:srgbClr val="001046"/>
                </a:solidFill>
                <a:effectLst/>
              </a:rPr>
              <a:t> og notere de spørsmål og veivalg du ønsker å ta opp med gruppen etterpå.</a:t>
            </a:r>
            <a:br>
              <a:rPr lang="nb-NO" b="0" i="0" u="none" strike="noStrike" dirty="0">
                <a:solidFill>
                  <a:srgbClr val="001046"/>
                </a:solidFill>
                <a:effectLst/>
              </a:rPr>
            </a:br>
            <a:br>
              <a:rPr lang="nb-NO" b="0" i="0" u="none" strike="noStrike" dirty="0">
                <a:solidFill>
                  <a:srgbClr val="001046"/>
                </a:solidFill>
                <a:effectLst/>
              </a:rPr>
            </a:br>
            <a:r>
              <a:rPr lang="nb-NO" dirty="0">
                <a:solidFill>
                  <a:srgbClr val="001046"/>
                </a:solidFill>
              </a:rPr>
              <a:t>Når du er ferdig med første gjennomkjøring kan du sende inn resultatene dine for sammenligning med de andre ved hjelp av en Gruppekode. Gruppekoden i dag er: *********</a:t>
            </a:r>
          </a:p>
        </p:txBody>
      </p:sp>
    </p:spTree>
    <p:extLst>
      <p:ext uri="{BB962C8B-B14F-4D97-AF65-F5344CB8AC3E}">
        <p14:creationId xmlns:p14="http://schemas.microsoft.com/office/powerpoint/2010/main" val="2836077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extLst>
              <p:ext uri="{D42A27DB-BD31-4B8C-83A1-F6EECF244321}">
                <p14:modId xmlns:p14="http://schemas.microsoft.com/office/powerpoint/2010/main" val="3998272941"/>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3.3: Gruppediskusjon om Scenariene (30 min)</a:t>
            </a:r>
          </a:p>
        </p:txBody>
      </p:sp>
      <p:sp>
        <p:nvSpPr>
          <p:cNvPr id="4" name="Plassholder for innhold 3"/>
          <p:cNvSpPr>
            <a:spLocks noGrp="1"/>
          </p:cNvSpPr>
          <p:nvPr>
            <p:ph sz="quarter" idx="10"/>
          </p:nvPr>
        </p:nvSpPr>
        <p:spPr/>
        <p:txBody>
          <a:bodyPr>
            <a:normAutofit/>
          </a:bodyPr>
          <a:lstStyle/>
          <a:p>
            <a:pPr marL="447675" indent="-220663">
              <a:spcBef>
                <a:spcPts val="0"/>
              </a:spcBef>
            </a:pPr>
            <a:r>
              <a:rPr lang="nb-NO" b="1" dirty="0">
                <a:solidFill>
                  <a:srgbClr val="001046"/>
                </a:solidFill>
              </a:rPr>
              <a:t>Gruppeoppgave (20 min): </a:t>
            </a:r>
            <a:r>
              <a:rPr lang="nb-NO" dirty="0">
                <a:solidFill>
                  <a:srgbClr val="001046"/>
                </a:solidFill>
              </a:rPr>
              <a:t>Alle i gruppen deler med de andre rundt bordet:</a:t>
            </a:r>
          </a:p>
          <a:p>
            <a:pPr marL="849313" lvl="1" indent="-219075">
              <a:spcBef>
                <a:spcPts val="480"/>
              </a:spcBef>
            </a:pPr>
            <a:r>
              <a:rPr lang="nb-NO" sz="1800" dirty="0">
                <a:solidFill>
                  <a:srgbClr val="001046"/>
                </a:solidFill>
              </a:rPr>
              <a:t>Hvilke sluttscenarier fikk dere?</a:t>
            </a:r>
          </a:p>
          <a:p>
            <a:pPr marL="849313" lvl="1" indent="-219075">
              <a:spcBef>
                <a:spcPts val="0"/>
              </a:spcBef>
            </a:pPr>
            <a:r>
              <a:rPr lang="nb-NO" sz="1800" dirty="0">
                <a:solidFill>
                  <a:srgbClr val="001046"/>
                </a:solidFill>
              </a:rPr>
              <a:t>Hva om dette scenariet ble virkelig. Synes dere at scenariet er i nærheten av det dere ser på som en ønsket fremtid for kommunen, eller er det noe vi helst vil unngå?</a:t>
            </a:r>
          </a:p>
          <a:p>
            <a:pPr marL="849313" lvl="1" indent="-219075">
              <a:spcBef>
                <a:spcPts val="0"/>
              </a:spcBef>
            </a:pPr>
            <a:r>
              <a:rPr lang="nb-NO" sz="1800" b="0" i="0" u="none" strike="noStrike" dirty="0">
                <a:solidFill>
                  <a:srgbClr val="001046"/>
                </a:solidFill>
                <a:effectLst/>
              </a:rPr>
              <a:t>Refleksjon i gruppene: I hvor stor grad rår kommunestyret over situasjonen? Hva må løses nasjonalt, og hva kan løses lokalt?</a:t>
            </a:r>
            <a:endParaRPr lang="nb-NO" sz="1800" dirty="0">
              <a:solidFill>
                <a:srgbClr val="001046"/>
              </a:solidFill>
            </a:endParaRPr>
          </a:p>
          <a:p>
            <a:pPr marL="449263" indent="-219075">
              <a:spcBef>
                <a:spcPts val="0"/>
              </a:spcBef>
            </a:pPr>
            <a:endParaRPr lang="nb-NO" sz="1800" b="1" dirty="0">
              <a:solidFill>
                <a:srgbClr val="001046"/>
              </a:solidFill>
            </a:endParaRPr>
          </a:p>
          <a:p>
            <a:pPr marL="449263" indent="-219075">
              <a:spcBef>
                <a:spcPts val="0"/>
              </a:spcBef>
            </a:pPr>
            <a:r>
              <a:rPr lang="nb-NO" b="1" dirty="0">
                <a:solidFill>
                  <a:srgbClr val="001046"/>
                </a:solidFill>
              </a:rPr>
              <a:t>Møteleder oppsummerer (10 min)</a:t>
            </a:r>
            <a:r>
              <a:rPr lang="nb-NO" dirty="0">
                <a:solidFill>
                  <a:srgbClr val="001046"/>
                </a:solidFill>
              </a:rPr>
              <a:t> i plenum etter å ha besøkt gruppene, gjerne med 2 – 3 eksempler fra grupper som ønsker å dele.</a:t>
            </a:r>
          </a:p>
        </p:txBody>
      </p:sp>
    </p:spTree>
    <p:extLst>
      <p:ext uri="{BB962C8B-B14F-4D97-AF65-F5344CB8AC3E}">
        <p14:creationId xmlns:p14="http://schemas.microsoft.com/office/powerpoint/2010/main" val="22907636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86892707-5B08-FBFE-0D43-24A56932106F}"/>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think-cell data - do not delete" hidden="1">
                        <a:extLst>
                          <a:ext uri="{FF2B5EF4-FFF2-40B4-BE49-F238E27FC236}">
                            <a16:creationId xmlns:a16="http://schemas.microsoft.com/office/drawing/2014/main" id="{86892707-5B08-FBFE-0D43-24A56932106F}"/>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Pause (15 min)</a:t>
            </a:r>
          </a:p>
        </p:txBody>
      </p:sp>
    </p:spTree>
    <p:extLst>
      <p:ext uri="{BB962C8B-B14F-4D97-AF65-F5344CB8AC3E}">
        <p14:creationId xmlns:p14="http://schemas.microsoft.com/office/powerpoint/2010/main" val="233917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extLst>
              <p:ext uri="{D42A27DB-BD31-4B8C-83A1-F6EECF244321}">
                <p14:modId xmlns:p14="http://schemas.microsoft.com/office/powerpoint/2010/main" val="1561250673"/>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3.4: Veivalgenes betydning</a:t>
            </a:r>
          </a:p>
        </p:txBody>
      </p:sp>
      <p:sp>
        <p:nvSpPr>
          <p:cNvPr id="4" name="Plassholder for innhold 3"/>
          <p:cNvSpPr>
            <a:spLocks noGrp="1"/>
          </p:cNvSpPr>
          <p:nvPr>
            <p:ph sz="quarter" idx="10"/>
          </p:nvPr>
        </p:nvSpPr>
        <p:spPr/>
        <p:txBody>
          <a:bodyPr>
            <a:normAutofit lnSpcReduction="10000"/>
          </a:bodyPr>
          <a:lstStyle/>
          <a:p>
            <a:pPr marL="447675" indent="-220663">
              <a:spcBef>
                <a:spcPts val="0"/>
              </a:spcBef>
              <a:spcAft>
                <a:spcPts val="480"/>
              </a:spcAft>
            </a:pPr>
            <a:r>
              <a:rPr lang="nb-NO" b="1" dirty="0">
                <a:solidFill>
                  <a:srgbClr val="001046"/>
                </a:solidFill>
              </a:rPr>
              <a:t>Møteleder går gjennom gruppesvarsiden på storskjerm (10 min)</a:t>
            </a:r>
          </a:p>
          <a:p>
            <a:pPr marL="447675" indent="-220663">
              <a:spcBef>
                <a:spcPts val="0"/>
              </a:spcBef>
            </a:pPr>
            <a:r>
              <a:rPr lang="nb-NO" b="1" dirty="0">
                <a:solidFill>
                  <a:srgbClr val="001046"/>
                </a:solidFill>
              </a:rPr>
              <a:t>Gruppeoppgave (20 min): </a:t>
            </a:r>
            <a:r>
              <a:rPr lang="nb-NO" dirty="0">
                <a:solidFill>
                  <a:srgbClr val="001046"/>
                </a:solidFill>
              </a:rPr>
              <a:t>Alle i gruppen deler med de andre rundt bordet:</a:t>
            </a:r>
          </a:p>
          <a:p>
            <a:pPr marL="849313" lvl="1" indent="-219075">
              <a:spcBef>
                <a:spcPts val="480"/>
              </a:spcBef>
              <a:spcAft>
                <a:spcPts val="480"/>
              </a:spcAft>
            </a:pPr>
            <a:r>
              <a:rPr lang="nb-NO" sz="1800" b="0" i="0" u="none" strike="noStrike" dirty="0">
                <a:solidFill>
                  <a:srgbClr val="001046"/>
                </a:solidFill>
                <a:effectLst/>
              </a:rPr>
              <a:t>Hvilke veivalg tok dere i gruppen?</a:t>
            </a:r>
          </a:p>
          <a:p>
            <a:pPr marL="849313" lvl="1" indent="-219075">
              <a:spcBef>
                <a:spcPts val="0"/>
              </a:spcBef>
              <a:spcAft>
                <a:spcPts val="480"/>
              </a:spcAft>
            </a:pPr>
            <a:r>
              <a:rPr lang="nb-NO" sz="1800" b="0" i="0" u="none" strike="noStrike" dirty="0">
                <a:solidFill>
                  <a:srgbClr val="001046"/>
                </a:solidFill>
                <a:effectLst/>
              </a:rPr>
              <a:t>Hvordan har de forskjellige valgene bidratt til variasjonen i sluttscenarier?</a:t>
            </a:r>
          </a:p>
          <a:p>
            <a:pPr marL="849313" lvl="1" indent="-219075">
              <a:spcBef>
                <a:spcPts val="0"/>
              </a:spcBef>
              <a:spcAft>
                <a:spcPts val="480"/>
              </a:spcAft>
            </a:pPr>
            <a:r>
              <a:rPr lang="nb-NO" sz="1800" b="0" i="0" u="none" strike="noStrike" dirty="0">
                <a:solidFill>
                  <a:srgbClr val="001046"/>
                </a:solidFill>
                <a:effectLst/>
              </a:rPr>
              <a:t>Hvordan kan valg vi tar i dag påvirke kommunen både sosialt, økologisk og økonomisk mer enn 15 år frem?</a:t>
            </a:r>
          </a:p>
          <a:p>
            <a:pPr marL="849313" lvl="1" indent="-219075">
              <a:spcBef>
                <a:spcPts val="0"/>
              </a:spcBef>
              <a:spcAft>
                <a:spcPts val="480"/>
              </a:spcAft>
            </a:pPr>
            <a:r>
              <a:rPr lang="nb-NO" sz="1800" b="0" i="0" u="none" strike="noStrike" dirty="0">
                <a:solidFill>
                  <a:srgbClr val="001046"/>
                </a:solidFill>
                <a:effectLst/>
              </a:rPr>
              <a:t>Hvilke tiltak synes dere bærer preg av å være en god investering, altså at vi tar en kostnad eller gjør en innsats i dag, som vi tjener på på lang sikt, og spesielt inn mot 2040</a:t>
            </a:r>
          </a:p>
          <a:p>
            <a:pPr marL="849313" lvl="1" indent="-219075">
              <a:spcBef>
                <a:spcPts val="0"/>
              </a:spcBef>
            </a:pPr>
            <a:endParaRPr lang="nb-NO" sz="1800" dirty="0">
              <a:solidFill>
                <a:srgbClr val="001046"/>
              </a:solidFill>
            </a:endParaRPr>
          </a:p>
          <a:p>
            <a:pPr marL="449263" indent="-219075">
              <a:spcBef>
                <a:spcPts val="0"/>
              </a:spcBef>
            </a:pPr>
            <a:r>
              <a:rPr lang="nb-NO" b="1" i="0" u="none" strike="noStrike" dirty="0">
                <a:solidFill>
                  <a:srgbClr val="001046"/>
                </a:solidFill>
                <a:effectLst/>
              </a:rPr>
              <a:t>Bonuss</a:t>
            </a:r>
            <a:r>
              <a:rPr lang="nb-NO" b="1" dirty="0">
                <a:solidFill>
                  <a:srgbClr val="001046"/>
                </a:solidFill>
              </a:rPr>
              <a:t>pørsmål: </a:t>
            </a:r>
            <a:r>
              <a:rPr lang="nb-NO" dirty="0">
                <a:solidFill>
                  <a:srgbClr val="001046"/>
                </a:solidFill>
              </a:rPr>
              <a:t>Hvordan har vi vurdert valgene opp mot personal- og bemanningssituasjonen? Har vi bidratt til endringer i behovet for kommunale tjenester, eller kommunens kapasitet og evne til å levere disse i tilstrekkelig kvantitet og kvalitet?</a:t>
            </a:r>
            <a:endParaRPr lang="nb-NO" b="0" i="0" u="none" strike="noStrike" dirty="0">
              <a:solidFill>
                <a:srgbClr val="001046"/>
              </a:solidFill>
              <a:effectLst/>
            </a:endParaRPr>
          </a:p>
        </p:txBody>
      </p:sp>
    </p:spTree>
    <p:extLst>
      <p:ext uri="{BB962C8B-B14F-4D97-AF65-F5344CB8AC3E}">
        <p14:creationId xmlns:p14="http://schemas.microsoft.com/office/powerpoint/2010/main" val="81298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7084E062-156C-BEBA-E596-2267072D7FA0}"/>
              </a:ext>
            </a:extLst>
          </p:cNvPr>
          <p:cNvGraphicFramePr>
            <a:graphicFrameLocks noChangeAspect="1"/>
          </p:cNvGraphicFramePr>
          <p:nvPr>
            <p:custDataLst>
              <p:tags r:id="rId1"/>
            </p:custDataLst>
            <p:extLst>
              <p:ext uri="{D42A27DB-BD31-4B8C-83A1-F6EECF244321}">
                <p14:modId xmlns:p14="http://schemas.microsoft.com/office/powerpoint/2010/main" val="1817921637"/>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0" name=""/>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title"/>
          </p:nvPr>
        </p:nvSpPr>
        <p:spPr/>
        <p:txBody>
          <a:bodyPr vert="horz"/>
          <a:lstStyle/>
          <a:p>
            <a:r>
              <a:rPr lang="nb-NO" dirty="0"/>
              <a:t>Om denne </a:t>
            </a:r>
            <a:r>
              <a:rPr lang="nb-NO" dirty="0" err="1"/>
              <a:t>powerpoint</a:t>
            </a:r>
            <a:r>
              <a:rPr lang="nb-NO" dirty="0"/>
              <a:t>-presentasjonen</a:t>
            </a:r>
          </a:p>
        </p:txBody>
      </p:sp>
      <p:sp>
        <p:nvSpPr>
          <p:cNvPr id="5" name="Plassholder for innhold 4"/>
          <p:cNvSpPr>
            <a:spLocks noGrp="1"/>
          </p:cNvSpPr>
          <p:nvPr>
            <p:ph sz="quarter" idx="10"/>
          </p:nvPr>
        </p:nvSpPr>
        <p:spPr/>
        <p:txBody>
          <a:bodyPr/>
          <a:lstStyle/>
          <a:p>
            <a:r>
              <a:rPr lang="nb-NO" dirty="0"/>
              <a:t>Dette er en prosess-støtte for deg som skal lede arbeidsmøter hvor KS sitt verktøy «Fremtidsverktøyet 2040» skal benyttes.</a:t>
            </a:r>
          </a:p>
          <a:p>
            <a:r>
              <a:rPr lang="nb-NO" dirty="0"/>
              <a:t>Presentasjonen inneholder slides du kan vise for å hjelpe møtedeltakere gjennom et arbeidsmøte, ved å vise agenda og oppgaver på storskjerm.</a:t>
            </a:r>
          </a:p>
          <a:p>
            <a:r>
              <a:rPr lang="nb-NO" dirty="0"/>
              <a:t>Den inneholder også råd til deg som møteleder, som du kan skjule eller legge inn i «speaker notes» om du ønsker.</a:t>
            </a:r>
          </a:p>
        </p:txBody>
      </p:sp>
    </p:spTree>
    <p:extLst>
      <p:ext uri="{BB962C8B-B14F-4D97-AF65-F5344CB8AC3E}">
        <p14:creationId xmlns:p14="http://schemas.microsoft.com/office/powerpoint/2010/main" val="751481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EA78600-6F05-2340-4CA2-2346AEA572D9}"/>
              </a:ext>
            </a:extLst>
          </p:cNvPr>
          <p:cNvGraphicFramePr>
            <a:graphicFrameLocks noChangeAspect="1"/>
          </p:cNvGraphicFramePr>
          <p:nvPr>
            <p:custDataLst>
              <p:tags r:id="rId1"/>
            </p:custDataLst>
            <p:extLst>
              <p:ext uri="{D42A27DB-BD31-4B8C-83A1-F6EECF244321}">
                <p14:modId xmlns:p14="http://schemas.microsoft.com/office/powerpoint/2010/main" val="719966694"/>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think-cell data - do not delete" hidden="1">
                        <a:extLst>
                          <a:ext uri="{FF2B5EF4-FFF2-40B4-BE49-F238E27FC236}">
                            <a16:creationId xmlns:a16="http://schemas.microsoft.com/office/drawing/2014/main" id="{1EA78600-6F05-2340-4CA2-2346AEA572D9}"/>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4: Veien videre for vår kommune</a:t>
            </a:r>
            <a:br>
              <a:rPr lang="nb-NO" dirty="0"/>
            </a:br>
            <a:r>
              <a:rPr lang="nb-NO" dirty="0"/>
              <a:t> - Nye metoder og neste steg</a:t>
            </a:r>
          </a:p>
        </p:txBody>
      </p:sp>
    </p:spTree>
    <p:extLst>
      <p:ext uri="{BB962C8B-B14F-4D97-AF65-F5344CB8AC3E}">
        <p14:creationId xmlns:p14="http://schemas.microsoft.com/office/powerpoint/2010/main" val="163967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4: Veien videre for vår kommune (opptil 30 min)</a:t>
            </a:r>
          </a:p>
        </p:txBody>
      </p:sp>
      <p:sp>
        <p:nvSpPr>
          <p:cNvPr id="4" name="Plassholder for innhold 3"/>
          <p:cNvSpPr>
            <a:spLocks noGrp="1"/>
          </p:cNvSpPr>
          <p:nvPr>
            <p:ph sz="quarter" idx="10"/>
          </p:nvPr>
        </p:nvSpPr>
        <p:spPr/>
        <p:txBody>
          <a:bodyPr>
            <a:normAutofit/>
          </a:bodyPr>
          <a:lstStyle/>
          <a:p>
            <a:pPr marL="447675" indent="-220663">
              <a:spcBef>
                <a:spcPts val="0"/>
              </a:spcBef>
              <a:spcAft>
                <a:spcPts val="480"/>
              </a:spcAft>
            </a:pPr>
            <a:r>
              <a:rPr lang="nb-NO" b="1" dirty="0">
                <a:solidFill>
                  <a:srgbClr val="001046"/>
                </a:solidFill>
              </a:rPr>
              <a:t>Møteleders intro (10 min)</a:t>
            </a:r>
            <a:br>
              <a:rPr lang="nb-NO" b="1" dirty="0">
                <a:solidFill>
                  <a:srgbClr val="001046"/>
                </a:solidFill>
              </a:rPr>
            </a:br>
            <a:r>
              <a:rPr lang="nb-NO" dirty="0">
                <a:solidFill>
                  <a:srgbClr val="001046"/>
                </a:solidFill>
              </a:rPr>
              <a:t>Møteleder</a:t>
            </a:r>
            <a:r>
              <a:rPr lang="nb-NO" b="1" dirty="0">
                <a:solidFill>
                  <a:srgbClr val="001046"/>
                </a:solidFill>
              </a:rPr>
              <a:t> </a:t>
            </a:r>
            <a:r>
              <a:rPr lang="nb-NO" dirty="0">
                <a:solidFill>
                  <a:srgbClr val="001046"/>
                </a:solidFill>
              </a:rPr>
              <a:t>introduserer fremtidsverktøyets steg 4, med metoder og eksempler på nye måter å arbeide med samfunnsplanlegging og utvikling av kommunene. </a:t>
            </a:r>
            <a:r>
              <a:rPr lang="nb-NO" b="0" i="0" u="none" strike="noStrike" dirty="0">
                <a:solidFill>
                  <a:srgbClr val="001046"/>
                </a:solidFill>
                <a:effectLst/>
              </a:rPr>
              <a:t>KS har i Steg 4 samlet noen av sine ressurser i 4 kategorier:</a:t>
            </a:r>
            <a:endParaRPr lang="nb-NO" dirty="0">
              <a:solidFill>
                <a:srgbClr val="001046"/>
              </a:solidFill>
            </a:endParaRPr>
          </a:p>
          <a:p>
            <a:pPr marL="847725" lvl="1" indent="-220663">
              <a:spcBef>
                <a:spcPts val="0"/>
              </a:spcBef>
              <a:spcAft>
                <a:spcPts val="480"/>
              </a:spcAft>
            </a:pPr>
            <a:r>
              <a:rPr lang="nb-NO" sz="1800" b="0" i="0" u="none" strike="noStrike" dirty="0">
                <a:solidFill>
                  <a:srgbClr val="001046"/>
                </a:solidFill>
                <a:effectLst/>
              </a:rPr>
              <a:t>Innsikt i kommuners situasjon i dag</a:t>
            </a:r>
            <a:endParaRPr lang="nb-NO" dirty="0">
              <a:solidFill>
                <a:srgbClr val="001046"/>
              </a:solidFill>
            </a:endParaRPr>
          </a:p>
          <a:p>
            <a:pPr marL="847725" lvl="1" indent="-220663">
              <a:spcBef>
                <a:spcPts val="0"/>
              </a:spcBef>
              <a:spcAft>
                <a:spcPts val="480"/>
              </a:spcAft>
            </a:pPr>
            <a:r>
              <a:rPr lang="nb-NO" sz="1800" b="0" i="0" u="none" strike="noStrike" dirty="0">
                <a:solidFill>
                  <a:srgbClr val="001046"/>
                </a:solidFill>
                <a:effectLst/>
              </a:rPr>
              <a:t>Fremsyn, som er scenarier og prognoser for fremtiden</a:t>
            </a:r>
            <a:endParaRPr lang="nb-NO" dirty="0">
              <a:solidFill>
                <a:srgbClr val="001046"/>
              </a:solidFill>
            </a:endParaRPr>
          </a:p>
          <a:p>
            <a:pPr marL="847725" lvl="1" indent="-220663">
              <a:spcBef>
                <a:spcPts val="0"/>
              </a:spcBef>
              <a:spcAft>
                <a:spcPts val="480"/>
              </a:spcAft>
            </a:pPr>
            <a:r>
              <a:rPr lang="nb-NO" sz="1800" b="0" i="0" u="none" strike="noStrike" dirty="0">
                <a:solidFill>
                  <a:srgbClr val="001046"/>
                </a:solidFill>
                <a:effectLst/>
              </a:rPr>
              <a:t>Interessante eksempler på fremtidsorienterte kommuner og løsninger</a:t>
            </a:r>
            <a:endParaRPr lang="nb-NO" dirty="0">
              <a:solidFill>
                <a:srgbClr val="001046"/>
              </a:solidFill>
            </a:endParaRPr>
          </a:p>
          <a:p>
            <a:pPr marL="847725" lvl="1" indent="-220663">
              <a:spcBef>
                <a:spcPts val="0"/>
              </a:spcBef>
              <a:spcAft>
                <a:spcPts val="480"/>
              </a:spcAft>
            </a:pPr>
            <a:r>
              <a:rPr lang="nb-NO" sz="1800" b="0" i="0" u="none" strike="noStrike" dirty="0">
                <a:solidFill>
                  <a:srgbClr val="001046"/>
                </a:solidFill>
                <a:effectLst/>
              </a:rPr>
              <a:t>Metoder og verktøy alle kan bruke for å komme seg dit.</a:t>
            </a:r>
            <a:endParaRPr lang="nb-NO" b="0" dirty="0">
              <a:solidFill>
                <a:srgbClr val="001046"/>
              </a:solidFill>
              <a:effectLst/>
            </a:endParaRPr>
          </a:p>
          <a:p>
            <a:pPr marL="457200" lvl="1" indent="0">
              <a:buNone/>
            </a:pPr>
            <a:r>
              <a:rPr lang="nb-NO" b="0" i="0" u="none" strike="noStrike" dirty="0">
                <a:solidFill>
                  <a:srgbClr val="001046"/>
                </a:solidFill>
                <a:effectLst/>
              </a:rPr>
              <a:t>Bruk gjerne </a:t>
            </a:r>
            <a:r>
              <a:rPr lang="nb-NO" dirty="0">
                <a:solidFill>
                  <a:srgbClr val="001046"/>
                </a:solidFill>
              </a:rPr>
              <a:t>for eksempel </a:t>
            </a:r>
            <a:r>
              <a:rPr lang="nb-NO" b="0" i="0" strike="noStrike" dirty="0">
                <a:solidFill>
                  <a:srgbClr val="001046"/>
                </a:solidFill>
                <a:effectLst/>
                <a:hlinkClick r:id="rId5">
                  <a:extLst>
                    <a:ext uri="{A12FA001-AC4F-418D-AE19-62706E023703}">
                      <ahyp:hlinkClr xmlns:ahyp="http://schemas.microsoft.com/office/drawing/2018/hyperlinkcolor" val="tx"/>
                    </a:ext>
                  </a:extLst>
                </a:hlinkClick>
              </a:rPr>
              <a:t>“Slipp taket, fest grepet”</a:t>
            </a:r>
            <a:r>
              <a:rPr lang="nb-NO" b="0" i="0" strike="noStrike" dirty="0">
                <a:solidFill>
                  <a:srgbClr val="001046"/>
                </a:solidFill>
                <a:effectLst/>
              </a:rPr>
              <a:t>, </a:t>
            </a:r>
            <a:r>
              <a:rPr lang="nb-NO" b="0" i="0" u="none" strike="noStrike" dirty="0">
                <a:solidFill>
                  <a:srgbClr val="001046"/>
                </a:solidFill>
                <a:effectLst/>
              </a:rPr>
              <a:t>for å gi inspirasjon til en siste økt. Temaet nå er strategi – hvordan kan kommunen arbeide for å sikre en bærekraftig utvikling</a:t>
            </a:r>
            <a:endParaRPr lang="nb-NO" b="1" dirty="0">
              <a:solidFill>
                <a:srgbClr val="001046"/>
              </a:solidFill>
            </a:endParaRPr>
          </a:p>
        </p:txBody>
      </p:sp>
    </p:spTree>
    <p:extLst>
      <p:ext uri="{BB962C8B-B14F-4D97-AF65-F5344CB8AC3E}">
        <p14:creationId xmlns:p14="http://schemas.microsoft.com/office/powerpoint/2010/main" val="2544260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4: Veien videre for vår kommune (opptil 30 min)</a:t>
            </a:r>
          </a:p>
        </p:txBody>
      </p:sp>
      <p:sp>
        <p:nvSpPr>
          <p:cNvPr id="4" name="Plassholder for innhold 3"/>
          <p:cNvSpPr>
            <a:spLocks noGrp="1"/>
          </p:cNvSpPr>
          <p:nvPr>
            <p:ph sz="quarter" idx="10"/>
          </p:nvPr>
        </p:nvSpPr>
        <p:spPr/>
        <p:txBody>
          <a:bodyPr>
            <a:normAutofit/>
          </a:bodyPr>
          <a:lstStyle/>
          <a:p>
            <a:pPr marL="447675" indent="-220663" rtl="0">
              <a:spcBef>
                <a:spcPts val="0"/>
              </a:spcBef>
              <a:spcAft>
                <a:spcPts val="0"/>
              </a:spcAft>
            </a:pPr>
            <a:r>
              <a:rPr lang="nb-NO" b="1" dirty="0">
                <a:solidFill>
                  <a:srgbClr val="001046"/>
                </a:solidFill>
              </a:rPr>
              <a:t>Gruppediskusjon (15 min): </a:t>
            </a:r>
          </a:p>
          <a:p>
            <a:pPr marL="849313" lvl="1" indent="-219075">
              <a:spcBef>
                <a:spcPts val="0"/>
              </a:spcBef>
              <a:spcAft>
                <a:spcPts val="480"/>
              </a:spcAft>
            </a:pPr>
            <a:r>
              <a:rPr lang="nb-NO" sz="1800" dirty="0">
                <a:solidFill>
                  <a:srgbClr val="001046"/>
                </a:solidFill>
              </a:rPr>
              <a:t>H</a:t>
            </a:r>
            <a:r>
              <a:rPr lang="nb-NO" sz="1800" b="0" i="0" u="none" strike="noStrike" dirty="0">
                <a:solidFill>
                  <a:srgbClr val="001046"/>
                </a:solidFill>
                <a:effectLst/>
              </a:rPr>
              <a:t>vordan kan vi arbeide godt med langsiktig samfunnsplanlegging i vår kommune?</a:t>
            </a:r>
          </a:p>
          <a:p>
            <a:pPr marL="849313" lvl="1" indent="-219075">
              <a:spcBef>
                <a:spcPts val="0"/>
              </a:spcBef>
              <a:spcAft>
                <a:spcPts val="480"/>
              </a:spcAft>
            </a:pPr>
            <a:r>
              <a:rPr lang="nb-NO" sz="1800" dirty="0">
                <a:solidFill>
                  <a:srgbClr val="001046"/>
                </a:solidFill>
              </a:rPr>
              <a:t>H</a:t>
            </a:r>
            <a:r>
              <a:rPr lang="nb-NO" sz="1800" b="0" i="0" u="none" strike="noStrike" dirty="0">
                <a:solidFill>
                  <a:srgbClr val="001046"/>
                </a:solidFill>
                <a:effectLst/>
              </a:rPr>
              <a:t>vordan kan vi ivareta en god utvikling for alle involverte i samspill mellom folkevalgte og kommuneadministrasjon?</a:t>
            </a:r>
          </a:p>
          <a:p>
            <a:pPr marL="630238" lvl="1" indent="0">
              <a:spcBef>
                <a:spcPts val="0"/>
              </a:spcBef>
              <a:buNone/>
            </a:pPr>
            <a:endParaRPr lang="nb-NO" sz="1800" b="0" dirty="0">
              <a:solidFill>
                <a:srgbClr val="001046"/>
              </a:solidFill>
              <a:effectLst/>
            </a:endParaRPr>
          </a:p>
          <a:p>
            <a:pPr marL="447675" indent="-220663"/>
            <a:r>
              <a:rPr lang="nb-NO" b="1" dirty="0"/>
              <a:t>Plenum (5 min):</a:t>
            </a:r>
            <a:br>
              <a:rPr lang="nb-NO" dirty="0"/>
            </a:br>
            <a:r>
              <a:rPr lang="nb-NO" b="0" i="0" u="none" strike="noStrike" dirty="0">
                <a:solidFill>
                  <a:srgbClr val="001046"/>
                </a:solidFill>
                <a:effectLst/>
              </a:rPr>
              <a:t>Hva blir neste steg for oss? Møteleder utfordrer ledere (f.eks. ordfører) til å peke på hva som skal være neste steg, og hvem som blir ansvarlig for å utføre det. Det er her vi knytter den røde tråden over til neste steg sammen med deltakerne, og setter opp og informerer om neste møtepunkt og eventuelle forberedelser frem mot dette.</a:t>
            </a:r>
            <a:endParaRPr lang="nb-NO" dirty="0">
              <a:solidFill>
                <a:srgbClr val="001046"/>
              </a:solidFill>
            </a:endParaRPr>
          </a:p>
        </p:txBody>
      </p:sp>
    </p:spTree>
    <p:extLst>
      <p:ext uri="{BB962C8B-B14F-4D97-AF65-F5344CB8AC3E}">
        <p14:creationId xmlns:p14="http://schemas.microsoft.com/office/powerpoint/2010/main" val="1183049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3D31E726-43B0-1BFD-49CE-0B2895FB716F}"/>
              </a:ext>
            </a:extLst>
          </p:cNvPr>
          <p:cNvGraphicFramePr>
            <a:graphicFrameLocks noChangeAspect="1"/>
          </p:cNvGraphicFramePr>
          <p:nvPr>
            <p:custDataLst>
              <p:tags r:id="rId1"/>
            </p:custDataLst>
            <p:extLst>
              <p:ext uri="{D42A27DB-BD31-4B8C-83A1-F6EECF244321}">
                <p14:modId xmlns:p14="http://schemas.microsoft.com/office/powerpoint/2010/main" val="1871035642"/>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0" name=""/>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Takk for oss!</a:t>
            </a:r>
          </a:p>
        </p:txBody>
      </p:sp>
      <p:sp>
        <p:nvSpPr>
          <p:cNvPr id="6" name="Plassholder for innhold 3">
            <a:extLst>
              <a:ext uri="{FF2B5EF4-FFF2-40B4-BE49-F238E27FC236}">
                <a16:creationId xmlns:a16="http://schemas.microsoft.com/office/drawing/2014/main" id="{1C847B1D-9420-36BC-5549-A89464F3F06E}"/>
              </a:ext>
            </a:extLst>
          </p:cNvPr>
          <p:cNvSpPr txBox="1">
            <a:spLocks/>
          </p:cNvSpPr>
          <p:nvPr/>
        </p:nvSpPr>
        <p:spPr>
          <a:xfrm>
            <a:off x="609601" y="2772697"/>
            <a:ext cx="8681883" cy="2798228"/>
          </a:xfrm>
          <a:prstGeom prst="rect">
            <a:avLst/>
          </a:prstGeom>
        </p:spPr>
        <p:txBody>
          <a:bodyPr>
            <a:norm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7938" indent="0">
              <a:spcBef>
                <a:spcPts val="0"/>
              </a:spcBef>
              <a:spcAft>
                <a:spcPts val="480"/>
              </a:spcAft>
              <a:buFont typeface="Arial"/>
              <a:buNone/>
            </a:pPr>
            <a:r>
              <a:rPr lang="nb-NO" dirty="0">
                <a:solidFill>
                  <a:srgbClr val="001046"/>
                </a:solidFill>
              </a:rPr>
              <a:t>På vei ut kan dere gjerne reflektere over og dele med hverandre og møteleder:</a:t>
            </a:r>
          </a:p>
          <a:p>
            <a:pPr marL="350838">
              <a:spcBef>
                <a:spcPts val="0"/>
              </a:spcBef>
              <a:spcAft>
                <a:spcPts val="480"/>
              </a:spcAft>
            </a:pPr>
            <a:r>
              <a:rPr lang="nb-NO" i="0" u="none" strike="noStrike" dirty="0">
                <a:solidFill>
                  <a:srgbClr val="001046"/>
                </a:solidFill>
                <a:effectLst/>
              </a:rPr>
              <a:t>Hva har du lært?</a:t>
            </a:r>
            <a:endParaRPr lang="nb-NO" dirty="0">
              <a:solidFill>
                <a:srgbClr val="001046"/>
              </a:solidFill>
            </a:endParaRPr>
          </a:p>
          <a:p>
            <a:pPr marL="350838">
              <a:spcBef>
                <a:spcPts val="0"/>
              </a:spcBef>
              <a:spcAft>
                <a:spcPts val="480"/>
              </a:spcAft>
            </a:pPr>
            <a:r>
              <a:rPr lang="nb-NO" i="0" u="none" strike="noStrike" dirty="0">
                <a:solidFill>
                  <a:srgbClr val="001046"/>
                </a:solidFill>
                <a:effectLst/>
              </a:rPr>
              <a:t>Hva fikk du lyst til å lære og forstå mer om?</a:t>
            </a:r>
            <a:endParaRPr lang="nb-NO" dirty="0">
              <a:solidFill>
                <a:srgbClr val="001046"/>
              </a:solidFill>
            </a:endParaRPr>
          </a:p>
          <a:p>
            <a:pPr marL="350838">
              <a:spcBef>
                <a:spcPts val="0"/>
              </a:spcBef>
              <a:spcAft>
                <a:spcPts val="480"/>
              </a:spcAft>
            </a:pPr>
            <a:r>
              <a:rPr lang="nb-NO" i="0" u="none" strike="noStrike" dirty="0">
                <a:solidFill>
                  <a:srgbClr val="001046"/>
                </a:solidFill>
                <a:effectLst/>
              </a:rPr>
              <a:t>Hvordan kan du bruke det du har lært til å forbedre kommunen din?</a:t>
            </a:r>
            <a:endParaRPr lang="nb-NO" dirty="0">
              <a:solidFill>
                <a:srgbClr val="001046"/>
              </a:solidFill>
            </a:endParaRPr>
          </a:p>
        </p:txBody>
      </p:sp>
    </p:spTree>
    <p:extLst>
      <p:ext uri="{BB962C8B-B14F-4D97-AF65-F5344CB8AC3E}">
        <p14:creationId xmlns:p14="http://schemas.microsoft.com/office/powerpoint/2010/main" val="63412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CECD5E64-4CFE-D82F-581D-B65BEC1CC56D}"/>
              </a:ext>
            </a:extLst>
          </p:cNvPr>
          <p:cNvGraphicFramePr>
            <a:graphicFrameLocks noChangeAspect="1"/>
          </p:cNvGraphicFramePr>
          <p:nvPr>
            <p:custDataLst>
              <p:tags r:id="rId1"/>
            </p:custDataLst>
            <p:extLst>
              <p:ext uri="{D42A27DB-BD31-4B8C-83A1-F6EECF244321}">
                <p14:modId xmlns:p14="http://schemas.microsoft.com/office/powerpoint/2010/main" val="4079941698"/>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0" name=""/>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6" name="Tittel 5"/>
          <p:cNvSpPr>
            <a:spLocks noGrp="1"/>
          </p:cNvSpPr>
          <p:nvPr>
            <p:ph type="ctrTitle"/>
          </p:nvPr>
        </p:nvSpPr>
        <p:spPr/>
        <p:txBody>
          <a:bodyPr vert="horz"/>
          <a:lstStyle/>
          <a:p>
            <a:r>
              <a:rPr lang="nb-NO" dirty="0"/>
              <a:t>Fremtidsmøte – Kortere agenda (1,5t)</a:t>
            </a:r>
          </a:p>
        </p:txBody>
      </p:sp>
      <p:sp>
        <p:nvSpPr>
          <p:cNvPr id="7" name="Undertittel 6"/>
          <p:cNvSpPr>
            <a:spLocks noGrp="1"/>
          </p:cNvSpPr>
          <p:nvPr>
            <p:ph type="subTitle" idx="1"/>
          </p:nvPr>
        </p:nvSpPr>
        <p:spPr>
          <a:xfrm>
            <a:off x="7081502" y="6165882"/>
            <a:ext cx="4748033" cy="475109"/>
          </a:xfrm>
        </p:spPr>
        <p:txBody>
          <a:bodyPr>
            <a:noAutofit/>
          </a:bodyPr>
          <a:lstStyle/>
          <a:p>
            <a:pPr algn="r"/>
            <a:r>
              <a:rPr lang="nb-NO" sz="1400" i="1" dirty="0">
                <a:solidFill>
                  <a:srgbClr val="001A58"/>
                </a:solidFill>
              </a:rPr>
              <a:t>«En selvstendig og nyskapende kommunesektor»</a:t>
            </a:r>
          </a:p>
        </p:txBody>
      </p:sp>
    </p:spTree>
    <p:extLst>
      <p:ext uri="{BB962C8B-B14F-4D97-AF65-F5344CB8AC3E}">
        <p14:creationId xmlns:p14="http://schemas.microsoft.com/office/powerpoint/2010/main" val="3047727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EA69B208-01B2-FFD6-F45E-029E054D24C8}"/>
              </a:ext>
            </a:extLst>
          </p:cNvPr>
          <p:cNvGraphicFramePr>
            <a:graphicFrameLocks noChangeAspect="1"/>
          </p:cNvGraphicFramePr>
          <p:nvPr>
            <p:custDataLst>
              <p:tags r:id="rId1"/>
            </p:custDataLst>
            <p:extLst>
              <p:ext uri="{D42A27DB-BD31-4B8C-83A1-F6EECF244321}">
                <p14:modId xmlns:p14="http://schemas.microsoft.com/office/powerpoint/2010/main" val="3125206544"/>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0" name=""/>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tel 1"/>
          <p:cNvSpPr>
            <a:spLocks noGrp="1"/>
          </p:cNvSpPr>
          <p:nvPr>
            <p:ph type="title"/>
          </p:nvPr>
        </p:nvSpPr>
        <p:spPr/>
        <p:txBody>
          <a:bodyPr vert="horz"/>
          <a:lstStyle/>
          <a:p>
            <a:r>
              <a:rPr lang="nb-NO" dirty="0"/>
              <a:t>Møteagenda 1,5t</a:t>
            </a:r>
          </a:p>
        </p:txBody>
      </p:sp>
      <p:graphicFrame>
        <p:nvGraphicFramePr>
          <p:cNvPr id="4" name="Plassholder for innhold 3">
            <a:extLst>
              <a:ext uri="{FF2B5EF4-FFF2-40B4-BE49-F238E27FC236}">
                <a16:creationId xmlns:a16="http://schemas.microsoft.com/office/drawing/2014/main" id="{6554A05E-7F5D-076B-61DF-6F48871B6FE7}"/>
              </a:ext>
            </a:extLst>
          </p:cNvPr>
          <p:cNvGraphicFramePr>
            <a:graphicFrameLocks noGrp="1"/>
          </p:cNvGraphicFramePr>
          <p:nvPr>
            <p:ph sz="quarter" idx="10"/>
            <p:extLst>
              <p:ext uri="{D42A27DB-BD31-4B8C-83A1-F6EECF244321}">
                <p14:modId xmlns:p14="http://schemas.microsoft.com/office/powerpoint/2010/main" val="511886133"/>
              </p:ext>
            </p:extLst>
          </p:nvPr>
        </p:nvGraphicFramePr>
        <p:xfrm>
          <a:off x="666000" y="2196000"/>
          <a:ext cx="8759836" cy="2804043"/>
        </p:xfrm>
        <a:graphic>
          <a:graphicData uri="http://schemas.openxmlformats.org/drawingml/2006/table">
            <a:tbl>
              <a:tblPr/>
              <a:tblGrid>
                <a:gridCol w="242137">
                  <a:extLst>
                    <a:ext uri="{9D8B030D-6E8A-4147-A177-3AD203B41FA5}">
                      <a16:colId xmlns:a16="http://schemas.microsoft.com/office/drawing/2014/main" val="957055936"/>
                    </a:ext>
                  </a:extLst>
                </a:gridCol>
                <a:gridCol w="7678455">
                  <a:extLst>
                    <a:ext uri="{9D8B030D-6E8A-4147-A177-3AD203B41FA5}">
                      <a16:colId xmlns:a16="http://schemas.microsoft.com/office/drawing/2014/main" val="2050505747"/>
                    </a:ext>
                  </a:extLst>
                </a:gridCol>
                <a:gridCol w="839244">
                  <a:extLst>
                    <a:ext uri="{9D8B030D-6E8A-4147-A177-3AD203B41FA5}">
                      <a16:colId xmlns:a16="http://schemas.microsoft.com/office/drawing/2014/main" val="3740682332"/>
                    </a:ext>
                  </a:extLst>
                </a:gridCol>
              </a:tblGrid>
              <a:tr h="0">
                <a:tc>
                  <a:txBody>
                    <a:bodyPr/>
                    <a:lstStyle/>
                    <a:p>
                      <a:pPr marL="0" algn="r" defTabSz="457200" rtl="0" eaLnBrk="1" fontAlgn="t" latinLnBrk="0" hangingPunct="1">
                        <a:spcBef>
                          <a:spcPts val="0"/>
                        </a:spcBef>
                        <a:spcAft>
                          <a:spcPts val="0"/>
                        </a:spcAft>
                      </a:pPr>
                      <a:r>
                        <a:rPr lang="nb-NO" sz="1200" b="1" i="0" u="none" strike="noStrike" kern="1200" dirty="0">
                          <a:solidFill>
                            <a:srgbClr val="000000"/>
                          </a:solidFill>
                          <a:effectLst/>
                          <a:highlight>
                            <a:srgbClr val="EFEFEF"/>
                          </a:highlight>
                          <a:latin typeface="+mn-lt"/>
                          <a:ea typeface="+mn-ea"/>
                          <a:cs typeface="+mn-cs"/>
                        </a:rPr>
                        <a:t>1</a:t>
                      </a: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dirty="0">
                          <a:effectLst/>
                          <a:latin typeface="+mn-lt"/>
                        </a:rPr>
                        <a:t>Forberede fremtidsmøtet ved hjelp av steg 1</a:t>
                      </a: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endParaRPr lang="nb-NO" sz="1200" dirty="0">
                        <a:effectLst/>
                        <a:highlight>
                          <a:srgbClr val="434343"/>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3637189778"/>
                  </a:ext>
                </a:extLst>
              </a:tr>
              <a:tr h="195185">
                <a:tc>
                  <a:txBody>
                    <a:bodyPr/>
                    <a:lstStyle/>
                    <a:p>
                      <a:pPr algn="r" rtl="0" fontAlgn="t">
                        <a:spcBef>
                          <a:spcPts val="0"/>
                        </a:spcBef>
                        <a:spcAft>
                          <a:spcPts val="0"/>
                        </a:spcAft>
                      </a:pPr>
                      <a:r>
                        <a:rPr lang="nb-NO" sz="1200" b="1" i="0" u="none" strike="noStrike">
                          <a:solidFill>
                            <a:srgbClr val="FFFFFF"/>
                          </a:solidFill>
                          <a:effectLst/>
                          <a:highlight>
                            <a:srgbClr val="434343"/>
                          </a:highlight>
                          <a:latin typeface="+mn-lt"/>
                        </a:rPr>
                        <a:t> </a:t>
                      </a:r>
                      <a:endParaRPr lang="nb-NO" sz="2800">
                        <a:effectLst/>
                        <a:highlight>
                          <a:srgbClr val="434343"/>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434343"/>
                    </a:solidFill>
                  </a:tcPr>
                </a:tc>
                <a:tc>
                  <a:txBody>
                    <a:bodyPr/>
                    <a:lstStyle/>
                    <a:p>
                      <a:pPr rtl="0" fontAlgn="t">
                        <a:spcBef>
                          <a:spcPts val="0"/>
                        </a:spcBef>
                        <a:spcAft>
                          <a:spcPts val="0"/>
                        </a:spcAft>
                      </a:pPr>
                      <a:r>
                        <a:rPr lang="nb-NO" sz="1200" b="1" i="0" u="none" strike="noStrike" dirty="0">
                          <a:solidFill>
                            <a:srgbClr val="FFFFFF"/>
                          </a:solidFill>
                          <a:effectLst/>
                          <a:highlight>
                            <a:srgbClr val="434343"/>
                          </a:highlight>
                          <a:latin typeface="+mn-lt"/>
                        </a:rPr>
                        <a:t>Fremtidsmøtet</a:t>
                      </a:r>
                      <a:endParaRPr lang="nb-NO" sz="2800" b="1" dirty="0">
                        <a:effectLst/>
                        <a:highlight>
                          <a:srgbClr val="434343"/>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434343"/>
                    </a:solidFill>
                  </a:tcPr>
                </a:tc>
                <a:tc>
                  <a:txBody>
                    <a:bodyPr/>
                    <a:lstStyle/>
                    <a:p>
                      <a:pPr rtl="0" fontAlgn="t">
                        <a:spcBef>
                          <a:spcPts val="0"/>
                        </a:spcBef>
                        <a:spcAft>
                          <a:spcPts val="0"/>
                        </a:spcAft>
                      </a:pPr>
                      <a:r>
                        <a:rPr lang="nb-NO" sz="1200" b="0" i="0" u="none" strike="noStrike" dirty="0">
                          <a:solidFill>
                            <a:srgbClr val="FFFFFF"/>
                          </a:solidFill>
                          <a:effectLst/>
                          <a:highlight>
                            <a:srgbClr val="434343"/>
                          </a:highlight>
                          <a:latin typeface="+mn-lt"/>
                        </a:rPr>
                        <a:t>1,5 t</a:t>
                      </a:r>
                      <a:endParaRPr lang="nb-NO" sz="2800" dirty="0">
                        <a:effectLst/>
                        <a:highlight>
                          <a:srgbClr val="434343"/>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434343"/>
                    </a:solidFill>
                  </a:tcPr>
                </a:tc>
                <a:extLst>
                  <a:ext uri="{0D108BD9-81ED-4DB2-BD59-A6C34878D82A}">
                    <a16:rowId xmlns:a16="http://schemas.microsoft.com/office/drawing/2014/main" val="67882693"/>
                  </a:ext>
                </a:extLst>
              </a:tr>
              <a:tr h="195185">
                <a:tc>
                  <a:txBody>
                    <a:bodyPr/>
                    <a:lstStyle/>
                    <a:p>
                      <a:pPr algn="r" rtl="0" fontAlgn="t">
                        <a:spcBef>
                          <a:spcPts val="0"/>
                        </a:spcBef>
                        <a:spcAft>
                          <a:spcPts val="0"/>
                        </a:spcAft>
                      </a:pPr>
                      <a:r>
                        <a:rPr lang="nb-NO" sz="1200" b="1" i="0" u="none" strike="noStrike" dirty="0">
                          <a:solidFill>
                            <a:srgbClr val="000000"/>
                          </a:solidFill>
                          <a:effectLst/>
                          <a:highlight>
                            <a:srgbClr val="EFEFEF"/>
                          </a:highlight>
                          <a:latin typeface="+mn-lt"/>
                        </a:rPr>
                        <a:t>2</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dirty="0">
                          <a:solidFill>
                            <a:srgbClr val="000000"/>
                          </a:solidFill>
                          <a:effectLst/>
                          <a:highlight>
                            <a:srgbClr val="EFEFEF"/>
                          </a:highlight>
                          <a:latin typeface="+mn-lt"/>
                        </a:rPr>
                        <a:t>Utforsk kommunen</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dirty="0">
                          <a:solidFill>
                            <a:srgbClr val="000000"/>
                          </a:solidFill>
                          <a:effectLst/>
                          <a:highlight>
                            <a:srgbClr val="EFEFEF"/>
                          </a:highlight>
                          <a:latin typeface="+mn-lt"/>
                        </a:rPr>
                        <a:t>30 m</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1362249473"/>
                  </a:ext>
                </a:extLst>
              </a:tr>
              <a:tr h="195185">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Møteleder innleder og oppsummerer steg 1 og 2. </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15 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0292253"/>
                  </a:ext>
                </a:extLst>
              </a:tr>
              <a:tr h="361453">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Gruppene diskuterer sin egen kommunes situasjon ved hjelp av Fremtidsverktøyets steg 2.</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15 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1036338"/>
                  </a:ext>
                </a:extLst>
              </a:tr>
              <a:tr h="222578">
                <a:tc>
                  <a:txBody>
                    <a:bodyPr/>
                    <a:lstStyle/>
                    <a:p>
                      <a:pPr algn="r" rtl="0" fontAlgn="t">
                        <a:spcBef>
                          <a:spcPts val="0"/>
                        </a:spcBef>
                        <a:spcAft>
                          <a:spcPts val="0"/>
                        </a:spcAft>
                      </a:pPr>
                      <a:r>
                        <a:rPr lang="nb-NO" sz="1200" b="1" i="0" u="none" strike="noStrike" dirty="0">
                          <a:solidFill>
                            <a:srgbClr val="000000"/>
                          </a:solidFill>
                          <a:effectLst/>
                          <a:highlight>
                            <a:srgbClr val="EFEFEF"/>
                          </a:highlight>
                          <a:latin typeface="+mn-lt"/>
                        </a:rPr>
                        <a:t>3</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a:solidFill>
                            <a:srgbClr val="000000"/>
                          </a:solidFill>
                          <a:effectLst/>
                          <a:highlight>
                            <a:srgbClr val="EFEFEF"/>
                          </a:highlight>
                          <a:latin typeface="+mn-lt"/>
                        </a:rPr>
                        <a:t>Utforske veivalg og scenarier</a:t>
                      </a:r>
                      <a:endParaRPr lang="nb-NO" sz="280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dirty="0">
                          <a:solidFill>
                            <a:srgbClr val="000000"/>
                          </a:solidFill>
                          <a:effectLst/>
                          <a:highlight>
                            <a:srgbClr val="EFEFEF"/>
                          </a:highlight>
                          <a:latin typeface="+mn-lt"/>
                        </a:rPr>
                        <a:t>50 m</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664121810"/>
                  </a:ext>
                </a:extLst>
              </a:tr>
              <a:tr h="216872">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Møteleder introduserer det interaktive Steg 3.</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10 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1798053"/>
                  </a:ext>
                </a:extLst>
              </a:tr>
              <a:tr h="318079">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Deltakerne tar individuelle veivalg i Steg 3, og diskuterer resultat og veivalg med gruppen sin. Oppsummeres i Plenum.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40 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7651765"/>
                  </a:ext>
                </a:extLst>
              </a:tr>
              <a:tr h="195185">
                <a:tc>
                  <a:txBody>
                    <a:bodyPr/>
                    <a:lstStyle/>
                    <a:p>
                      <a:pPr algn="r" rtl="0" fontAlgn="t">
                        <a:spcBef>
                          <a:spcPts val="0"/>
                        </a:spcBef>
                        <a:spcAft>
                          <a:spcPts val="0"/>
                        </a:spcAft>
                      </a:pPr>
                      <a:r>
                        <a:rPr lang="nb-NO" sz="1200" b="1" i="0" u="none" strike="noStrike">
                          <a:solidFill>
                            <a:srgbClr val="000000"/>
                          </a:solidFill>
                          <a:effectLst/>
                          <a:highlight>
                            <a:srgbClr val="EFEFEF"/>
                          </a:highlight>
                          <a:latin typeface="+mn-lt"/>
                        </a:rPr>
                        <a:t>4</a:t>
                      </a:r>
                      <a:endParaRPr lang="nb-NO" sz="280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dirty="0">
                          <a:solidFill>
                            <a:srgbClr val="000000"/>
                          </a:solidFill>
                          <a:effectLst/>
                          <a:highlight>
                            <a:srgbClr val="EFEFEF"/>
                          </a:highlight>
                          <a:latin typeface="+mn-lt"/>
                        </a:rPr>
                        <a:t>Veien videre for vår kommune</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dirty="0">
                          <a:solidFill>
                            <a:srgbClr val="000000"/>
                          </a:solidFill>
                          <a:effectLst/>
                          <a:highlight>
                            <a:srgbClr val="EFEFEF"/>
                          </a:highlight>
                          <a:latin typeface="+mn-lt"/>
                        </a:rPr>
                        <a:t>10 m</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101913050"/>
                  </a:ext>
                </a:extLst>
              </a:tr>
              <a:tr h="439527">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Møteleder introduserer Steg 4, og utfordrer ledere (f.eks. ordfører) til å definere og sette ansvarlige for neste steg.</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10 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6360641"/>
                  </a:ext>
                </a:extLst>
              </a:tr>
            </a:tbl>
          </a:graphicData>
        </a:graphic>
      </p:graphicFrame>
      <p:sp>
        <p:nvSpPr>
          <p:cNvPr id="5" name="Rectangle 1">
            <a:extLst>
              <a:ext uri="{FF2B5EF4-FFF2-40B4-BE49-F238E27FC236}">
                <a16:creationId xmlns:a16="http://schemas.microsoft.com/office/drawing/2014/main" id="{40F486E3-F543-2EED-64FA-108E45246C07}"/>
              </a:ext>
            </a:extLst>
          </p:cNvPr>
          <p:cNvSpPr>
            <a:spLocks noChangeArrowheads="1"/>
          </p:cNvSpPr>
          <p:nvPr/>
        </p:nvSpPr>
        <p:spPr bwMode="auto">
          <a:xfrm>
            <a:off x="3757613" y="19589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b-NO"/>
          </a:p>
        </p:txBody>
      </p:sp>
    </p:spTree>
    <p:extLst>
      <p:ext uri="{BB962C8B-B14F-4D97-AF65-F5344CB8AC3E}">
        <p14:creationId xmlns:p14="http://schemas.microsoft.com/office/powerpoint/2010/main" val="2168331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EA78600-6F05-2340-4CA2-2346AEA572D9}"/>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think-cell data - do not delete" hidden="1">
                        <a:extLst>
                          <a:ext uri="{FF2B5EF4-FFF2-40B4-BE49-F238E27FC236}">
                            <a16:creationId xmlns:a16="http://schemas.microsoft.com/office/drawing/2014/main" id="{1EA78600-6F05-2340-4CA2-2346AEA572D9}"/>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2: Utforsk kommunen</a:t>
            </a:r>
          </a:p>
        </p:txBody>
      </p:sp>
    </p:spTree>
    <p:extLst>
      <p:ext uri="{BB962C8B-B14F-4D97-AF65-F5344CB8AC3E}">
        <p14:creationId xmlns:p14="http://schemas.microsoft.com/office/powerpoint/2010/main" val="1065437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2.1: Introduksjon og oppsummering (15 min)</a:t>
            </a:r>
          </a:p>
        </p:txBody>
      </p:sp>
      <p:sp>
        <p:nvSpPr>
          <p:cNvPr id="4" name="Plassholder for innhold 3"/>
          <p:cNvSpPr>
            <a:spLocks noGrp="1"/>
          </p:cNvSpPr>
          <p:nvPr>
            <p:ph sz="quarter" idx="10"/>
          </p:nvPr>
        </p:nvSpPr>
        <p:spPr/>
        <p:txBody>
          <a:bodyPr>
            <a:normAutofit/>
          </a:bodyPr>
          <a:lstStyle/>
          <a:p>
            <a:pPr marL="9525" indent="0">
              <a:spcBef>
                <a:spcPts val="480"/>
              </a:spcBef>
              <a:spcAft>
                <a:spcPts val="480"/>
              </a:spcAft>
              <a:buNone/>
            </a:pPr>
            <a:r>
              <a:rPr lang="nb-NO" b="1" dirty="0">
                <a:solidFill>
                  <a:srgbClr val="001046"/>
                </a:solidFill>
              </a:rPr>
              <a:t>Møteleder</a:t>
            </a:r>
            <a:r>
              <a:rPr lang="nb-NO" dirty="0">
                <a:solidFill>
                  <a:srgbClr val="001046"/>
                </a:solidFill>
              </a:rPr>
              <a:t> ønsker velkommen, introduserer bakgrunn og formål for møtet. Formål kan være:</a:t>
            </a:r>
          </a:p>
          <a:p>
            <a:pPr marL="457200" indent="-228600">
              <a:spcBef>
                <a:spcPts val="480"/>
              </a:spcBef>
            </a:pPr>
            <a:r>
              <a:rPr lang="nb-NO" sz="1800" dirty="0">
                <a:solidFill>
                  <a:srgbClr val="001046"/>
                </a:solidFill>
              </a:rPr>
              <a:t>Å få en felles forståelse for hvilke problem kommunene står overfor</a:t>
            </a:r>
          </a:p>
          <a:p>
            <a:pPr marL="457200" indent="-228600">
              <a:spcBef>
                <a:spcPts val="480"/>
              </a:spcBef>
            </a:pPr>
            <a:r>
              <a:rPr lang="nb-NO" sz="1800" dirty="0">
                <a:solidFill>
                  <a:srgbClr val="001046"/>
                </a:solidFill>
              </a:rPr>
              <a:t>En innsikt i hvilke veivalg vi står overfor fremover</a:t>
            </a:r>
          </a:p>
          <a:p>
            <a:pPr marL="457200" indent="-228600">
              <a:spcBef>
                <a:spcPts val="480"/>
              </a:spcBef>
            </a:pPr>
            <a:r>
              <a:rPr lang="nb-NO" sz="1800" dirty="0">
                <a:solidFill>
                  <a:srgbClr val="001046"/>
                </a:solidFill>
              </a:rPr>
              <a:t>En forståelse for at utfordringene kan løses på mange forskjellige vis, med nye måter å tenke på</a:t>
            </a:r>
          </a:p>
          <a:p>
            <a:pPr marL="457200" indent="-228600">
              <a:spcBef>
                <a:spcPts val="480"/>
              </a:spcBef>
            </a:pPr>
            <a:r>
              <a:rPr lang="nb-NO" sz="1800" dirty="0">
                <a:solidFill>
                  <a:srgbClr val="001046"/>
                </a:solidFill>
              </a:rPr>
              <a:t>En radar for helt nye muligheter, som det er lettere å oppdage når man har sett problemstillinger fra et fremtidsperspektiv og utforsket mulige løsninger bredt.</a:t>
            </a:r>
          </a:p>
          <a:p>
            <a:pPr marL="457200" indent="-228600">
              <a:spcBef>
                <a:spcPts val="480"/>
              </a:spcBef>
            </a:pPr>
            <a:r>
              <a:rPr lang="nb-NO" sz="1800" dirty="0">
                <a:solidFill>
                  <a:srgbClr val="001046"/>
                </a:solidFill>
              </a:rPr>
              <a:t>Et felles språk og en felles metodikk på tvers av grupper og geografi som gjør det enklere å samarbeide videre.</a:t>
            </a:r>
          </a:p>
          <a:p>
            <a:pPr marL="9525" indent="0">
              <a:spcBef>
                <a:spcPts val="480"/>
              </a:spcBef>
              <a:buNone/>
            </a:pPr>
            <a:endParaRPr lang="nb-NO" dirty="0">
              <a:solidFill>
                <a:srgbClr val="001046"/>
              </a:solidFill>
            </a:endParaRPr>
          </a:p>
          <a:p>
            <a:pPr marL="9525" indent="0">
              <a:spcBef>
                <a:spcPts val="480"/>
              </a:spcBef>
              <a:buNone/>
            </a:pPr>
            <a:r>
              <a:rPr lang="nb-NO" dirty="0">
                <a:solidFill>
                  <a:srgbClr val="001046"/>
                </a:solidFill>
              </a:rPr>
              <a:t>I tillegg anbefaler vi at du som møteleder viser og går gjennom Steg 1, for deltakere som ikke rakk å gjøre denne forberedelsen. Ta det opp på storskjerm om mulig.</a:t>
            </a:r>
          </a:p>
        </p:txBody>
      </p:sp>
      <p:sp>
        <p:nvSpPr>
          <p:cNvPr id="6" name="TekstSylinder 5">
            <a:extLst>
              <a:ext uri="{FF2B5EF4-FFF2-40B4-BE49-F238E27FC236}">
                <a16:creationId xmlns:a16="http://schemas.microsoft.com/office/drawing/2014/main" id="{39F22E4E-600C-FAC3-1936-18F042E78441}"/>
              </a:ext>
            </a:extLst>
          </p:cNvPr>
          <p:cNvSpPr txBox="1"/>
          <p:nvPr/>
        </p:nvSpPr>
        <p:spPr>
          <a:xfrm rot="858362">
            <a:off x="6956693" y="602164"/>
            <a:ext cx="3455561" cy="646331"/>
          </a:xfrm>
          <a:prstGeom prst="rect">
            <a:avLst/>
          </a:prstGeom>
          <a:noFill/>
        </p:spPr>
        <p:txBody>
          <a:bodyPr wrap="none" rtlCol="0">
            <a:spAutoFit/>
          </a:bodyPr>
          <a:lstStyle/>
          <a:p>
            <a:r>
              <a:rPr lang="en-GB" dirty="0">
                <a:highlight>
                  <a:srgbClr val="FFFF00"/>
                </a:highlight>
              </a:rPr>
              <a:t>Her </a:t>
            </a:r>
            <a:r>
              <a:rPr lang="en-GB" dirty="0" err="1">
                <a:highlight>
                  <a:srgbClr val="FFFF00"/>
                </a:highlight>
              </a:rPr>
              <a:t>kan</a:t>
            </a:r>
            <a:r>
              <a:rPr lang="en-GB" dirty="0">
                <a:highlight>
                  <a:srgbClr val="FFFF00"/>
                </a:highlight>
              </a:rPr>
              <a:t> </a:t>
            </a:r>
            <a:r>
              <a:rPr lang="en-GB" dirty="0" err="1">
                <a:highlight>
                  <a:srgbClr val="FFFF00"/>
                </a:highlight>
              </a:rPr>
              <a:t>gjerne</a:t>
            </a:r>
            <a:r>
              <a:rPr lang="en-GB" dirty="0">
                <a:highlight>
                  <a:srgbClr val="FFFF00"/>
                </a:highlight>
              </a:rPr>
              <a:t> </a:t>
            </a:r>
            <a:r>
              <a:rPr lang="en-GB" dirty="0" err="1">
                <a:highlight>
                  <a:srgbClr val="FFFF00"/>
                </a:highlight>
              </a:rPr>
              <a:t>formål</a:t>
            </a:r>
            <a:r>
              <a:rPr lang="en-GB" dirty="0">
                <a:highlight>
                  <a:srgbClr val="FFFF00"/>
                </a:highlight>
              </a:rPr>
              <a:t> </a:t>
            </a:r>
            <a:r>
              <a:rPr lang="en-GB" dirty="0" err="1">
                <a:highlight>
                  <a:srgbClr val="FFFF00"/>
                </a:highlight>
              </a:rPr>
              <a:t>og</a:t>
            </a:r>
            <a:r>
              <a:rPr lang="en-GB" dirty="0">
                <a:highlight>
                  <a:srgbClr val="FFFF00"/>
                </a:highlight>
              </a:rPr>
              <a:t> </a:t>
            </a:r>
            <a:r>
              <a:rPr lang="en-GB" dirty="0" err="1">
                <a:highlight>
                  <a:srgbClr val="FFFF00"/>
                </a:highlight>
              </a:rPr>
              <a:t>bakgrunn</a:t>
            </a:r>
            <a:endParaRPr lang="en-GB" dirty="0">
              <a:highlight>
                <a:srgbClr val="FFFF00"/>
              </a:highlight>
            </a:endParaRPr>
          </a:p>
          <a:p>
            <a:r>
              <a:rPr lang="en-GB" dirty="0" err="1">
                <a:highlight>
                  <a:srgbClr val="FFFF00"/>
                </a:highlight>
              </a:rPr>
              <a:t>Beskrives</a:t>
            </a:r>
            <a:r>
              <a:rPr lang="en-GB" dirty="0">
                <a:highlight>
                  <a:srgbClr val="FFFF00"/>
                </a:highlight>
              </a:rPr>
              <a:t> </a:t>
            </a:r>
            <a:r>
              <a:rPr lang="en-GB" dirty="0" err="1">
                <a:highlight>
                  <a:srgbClr val="FFFF00"/>
                </a:highlight>
              </a:rPr>
              <a:t>tilpasset</a:t>
            </a:r>
            <a:r>
              <a:rPr lang="en-GB" dirty="0">
                <a:highlight>
                  <a:srgbClr val="FFFF00"/>
                </a:highlight>
              </a:rPr>
              <a:t> </a:t>
            </a:r>
            <a:r>
              <a:rPr lang="en-GB" dirty="0" err="1">
                <a:highlight>
                  <a:srgbClr val="FFFF00"/>
                </a:highlight>
              </a:rPr>
              <a:t>dagens</a:t>
            </a:r>
            <a:r>
              <a:rPr lang="en-GB" dirty="0">
                <a:highlight>
                  <a:srgbClr val="FFFF00"/>
                </a:highlight>
              </a:rPr>
              <a:t> </a:t>
            </a:r>
            <a:r>
              <a:rPr lang="en-GB" dirty="0" err="1">
                <a:highlight>
                  <a:srgbClr val="FFFF00"/>
                </a:highlight>
              </a:rPr>
              <a:t>møte</a:t>
            </a:r>
            <a:endParaRPr lang="en-GB" dirty="0">
              <a:highlight>
                <a:srgbClr val="FFFF00"/>
              </a:highlight>
            </a:endParaRPr>
          </a:p>
        </p:txBody>
      </p:sp>
    </p:spTree>
    <p:extLst>
      <p:ext uri="{BB962C8B-B14F-4D97-AF65-F5344CB8AC3E}">
        <p14:creationId xmlns:p14="http://schemas.microsoft.com/office/powerpoint/2010/main" val="31107437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2.3: Utforsk Steg 2 sammen (15 min)</a:t>
            </a:r>
          </a:p>
        </p:txBody>
      </p:sp>
      <p:sp>
        <p:nvSpPr>
          <p:cNvPr id="4" name="Plassholder for innhold 3"/>
          <p:cNvSpPr>
            <a:spLocks noGrp="1"/>
          </p:cNvSpPr>
          <p:nvPr>
            <p:ph sz="quarter" idx="10"/>
          </p:nvPr>
        </p:nvSpPr>
        <p:spPr/>
        <p:txBody>
          <a:bodyPr>
            <a:normAutofit/>
          </a:bodyPr>
          <a:lstStyle/>
          <a:p>
            <a:pPr marL="447675" indent="-228600" rtl="0">
              <a:spcBef>
                <a:spcPts val="0"/>
              </a:spcBef>
              <a:spcAft>
                <a:spcPts val="0"/>
              </a:spcAft>
            </a:pPr>
            <a:r>
              <a:rPr lang="nb-NO" b="1" dirty="0">
                <a:solidFill>
                  <a:srgbClr val="001046"/>
                </a:solidFill>
              </a:rPr>
              <a:t>Møteleder introduserer oppgaven (5 min) </a:t>
            </a:r>
            <a:r>
              <a:rPr lang="nb-NO" dirty="0">
                <a:solidFill>
                  <a:srgbClr val="001046"/>
                </a:solidFill>
              </a:rPr>
              <a:t>og viser hvordan man velger egen kommune og blar mellom de to delene av Steg 2.</a:t>
            </a:r>
            <a:endParaRPr lang="nb-NO" b="0" i="0" u="none" strike="noStrike" dirty="0">
              <a:solidFill>
                <a:srgbClr val="001046"/>
              </a:solidFill>
              <a:effectLst/>
            </a:endParaRPr>
          </a:p>
          <a:p>
            <a:pPr marL="449263" indent="-225425"/>
            <a:r>
              <a:rPr lang="nb-NO" b="1" i="0" u="none" strike="noStrike" dirty="0">
                <a:solidFill>
                  <a:srgbClr val="001046"/>
                </a:solidFill>
                <a:effectLst/>
              </a:rPr>
              <a:t>Gruppediskusjon</a:t>
            </a:r>
            <a:r>
              <a:rPr lang="nb-NO" b="1" dirty="0">
                <a:solidFill>
                  <a:srgbClr val="001046"/>
                </a:solidFill>
                <a:sym typeface="Wingdings" pitchFamily="2" charset="2"/>
              </a:rPr>
              <a:t> (15 min): </a:t>
            </a:r>
            <a:r>
              <a:rPr lang="nb-NO" dirty="0">
                <a:solidFill>
                  <a:srgbClr val="001046"/>
                </a:solidFill>
                <a:sym typeface="Wingdings" pitchFamily="2" charset="2"/>
              </a:rPr>
              <a:t>Runde rundt bordet:</a:t>
            </a:r>
          </a:p>
          <a:p>
            <a:pPr marL="849313" lvl="1" indent="-225425"/>
            <a:r>
              <a:rPr lang="nb-NO" sz="1800" dirty="0">
                <a:solidFill>
                  <a:srgbClr val="001046"/>
                </a:solidFill>
                <a:sym typeface="Wingdings" pitchFamily="2" charset="2"/>
              </a:rPr>
              <a:t>Gruppen ser sammen på Steg 2.</a:t>
            </a:r>
            <a:endParaRPr lang="nb-NO" sz="1800" b="0" i="0" u="none" strike="noStrike" dirty="0">
              <a:solidFill>
                <a:srgbClr val="001046"/>
              </a:solidFill>
              <a:effectLst/>
            </a:endParaRPr>
          </a:p>
          <a:p>
            <a:pPr marL="849313" lvl="1" indent="-225425"/>
            <a:r>
              <a:rPr lang="nb-NO" sz="1800" b="0" i="0" u="none" strike="noStrike" dirty="0">
                <a:solidFill>
                  <a:srgbClr val="001046"/>
                </a:solidFill>
                <a:effectLst/>
              </a:rPr>
              <a:t>Basert på det vi har lest og sett i Steg 1 og 2, hva er kommunens største utfordring i dag, og hva vil kommunens største utfordring være i 2040? Hva tenker dere vil endre seg?</a:t>
            </a:r>
            <a:endParaRPr lang="nb-NO" sz="1800" dirty="0">
              <a:solidFill>
                <a:srgbClr val="001046"/>
              </a:solidFill>
            </a:endParaRPr>
          </a:p>
          <a:p>
            <a:pPr marL="9525" indent="0">
              <a:spcBef>
                <a:spcPts val="480"/>
              </a:spcBef>
              <a:buNone/>
            </a:pPr>
            <a:r>
              <a:rPr lang="nb-NO" dirty="0">
                <a:solidFill>
                  <a:srgbClr val="001046"/>
                </a:solidFill>
              </a:rPr>
              <a:t>.</a:t>
            </a:r>
          </a:p>
        </p:txBody>
      </p:sp>
      <p:sp>
        <p:nvSpPr>
          <p:cNvPr id="2" name="TekstSylinder 1">
            <a:extLst>
              <a:ext uri="{FF2B5EF4-FFF2-40B4-BE49-F238E27FC236}">
                <a16:creationId xmlns:a16="http://schemas.microsoft.com/office/drawing/2014/main" id="{ECF72E04-7649-3CA2-4F3A-76E39A7D452A}"/>
              </a:ext>
            </a:extLst>
          </p:cNvPr>
          <p:cNvSpPr txBox="1"/>
          <p:nvPr/>
        </p:nvSpPr>
        <p:spPr>
          <a:xfrm rot="858362">
            <a:off x="7562621" y="602164"/>
            <a:ext cx="2243691" cy="646331"/>
          </a:xfrm>
          <a:prstGeom prst="rect">
            <a:avLst/>
          </a:prstGeom>
          <a:noFill/>
        </p:spPr>
        <p:txBody>
          <a:bodyPr wrap="none" rtlCol="0">
            <a:spAutoFit/>
          </a:bodyPr>
          <a:lstStyle/>
          <a:p>
            <a:r>
              <a:rPr lang="en-GB" dirty="0">
                <a:highlight>
                  <a:srgbClr val="FFFF00"/>
                </a:highlight>
              </a:rPr>
              <a:t>Her </a:t>
            </a:r>
            <a:r>
              <a:rPr lang="en-GB" dirty="0" err="1">
                <a:highlight>
                  <a:srgbClr val="FFFF00"/>
                </a:highlight>
              </a:rPr>
              <a:t>kommer</a:t>
            </a:r>
            <a:r>
              <a:rPr lang="en-GB" dirty="0">
                <a:highlight>
                  <a:srgbClr val="FFFF00"/>
                </a:highlight>
              </a:rPr>
              <a:t> de </a:t>
            </a:r>
            <a:r>
              <a:rPr lang="en-GB" dirty="0" err="1">
                <a:highlight>
                  <a:srgbClr val="FFFF00"/>
                </a:highlight>
              </a:rPr>
              <a:t>første</a:t>
            </a:r>
            <a:endParaRPr lang="en-GB" dirty="0">
              <a:highlight>
                <a:srgbClr val="FFFF00"/>
              </a:highlight>
            </a:endParaRPr>
          </a:p>
          <a:p>
            <a:r>
              <a:rPr lang="en-GB" dirty="0" err="1">
                <a:highlight>
                  <a:srgbClr val="FFFF00"/>
                </a:highlight>
              </a:rPr>
              <a:t>gruppeoppgavene</a:t>
            </a:r>
            <a:r>
              <a:rPr lang="en-GB" dirty="0">
                <a:highlight>
                  <a:srgbClr val="FFFF00"/>
                </a:highlight>
              </a:rPr>
              <a:t>!</a:t>
            </a:r>
          </a:p>
        </p:txBody>
      </p:sp>
    </p:spTree>
    <p:extLst>
      <p:ext uri="{BB962C8B-B14F-4D97-AF65-F5344CB8AC3E}">
        <p14:creationId xmlns:p14="http://schemas.microsoft.com/office/powerpoint/2010/main" val="600227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EA78600-6F05-2340-4CA2-2346AEA572D9}"/>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think-cell data - do not delete" hidden="1">
                        <a:extLst>
                          <a:ext uri="{FF2B5EF4-FFF2-40B4-BE49-F238E27FC236}">
                            <a16:creationId xmlns:a16="http://schemas.microsoft.com/office/drawing/2014/main" id="{1EA78600-6F05-2340-4CA2-2346AEA572D9}"/>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3: Test ut forskjellige veier frem mot 2040 for din egen kommune.</a:t>
            </a:r>
          </a:p>
        </p:txBody>
      </p:sp>
    </p:spTree>
    <p:extLst>
      <p:ext uri="{BB962C8B-B14F-4D97-AF65-F5344CB8AC3E}">
        <p14:creationId xmlns:p14="http://schemas.microsoft.com/office/powerpoint/2010/main" val="1108189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9E59FB4-516E-A6EF-685F-AA5E6667EC21}"/>
              </a:ext>
            </a:extLst>
          </p:cNvPr>
          <p:cNvGraphicFramePr>
            <a:graphicFrameLocks noChangeAspect="1"/>
          </p:cNvGraphicFramePr>
          <p:nvPr>
            <p:custDataLst>
              <p:tags r:id="rId1"/>
            </p:custDataLst>
            <p:extLst>
              <p:ext uri="{D42A27DB-BD31-4B8C-83A1-F6EECF244321}">
                <p14:modId xmlns:p14="http://schemas.microsoft.com/office/powerpoint/2010/main" val="524982735"/>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0" name=""/>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tel 1"/>
          <p:cNvSpPr>
            <a:spLocks noGrp="1"/>
          </p:cNvSpPr>
          <p:nvPr>
            <p:ph type="title"/>
          </p:nvPr>
        </p:nvSpPr>
        <p:spPr/>
        <p:txBody>
          <a:bodyPr vert="horz"/>
          <a:lstStyle/>
          <a:p>
            <a:r>
              <a:rPr lang="nb-NO" dirty="0"/>
              <a:t>Om agenda og møteplan</a:t>
            </a:r>
          </a:p>
        </p:txBody>
      </p:sp>
      <p:sp>
        <p:nvSpPr>
          <p:cNvPr id="3" name="Plassholder for innhold 2"/>
          <p:cNvSpPr>
            <a:spLocks noGrp="1"/>
          </p:cNvSpPr>
          <p:nvPr>
            <p:ph sz="quarter" idx="10"/>
          </p:nvPr>
        </p:nvSpPr>
        <p:spPr/>
        <p:txBody>
          <a:bodyPr>
            <a:noAutofit/>
          </a:bodyPr>
          <a:lstStyle/>
          <a:p>
            <a:pPr marL="0" indent="0" rtl="0">
              <a:spcBef>
                <a:spcPts val="0"/>
              </a:spcBef>
              <a:spcAft>
                <a:spcPts val="0"/>
              </a:spcAft>
              <a:buNone/>
            </a:pPr>
            <a:r>
              <a:rPr lang="nb-NO" b="0" i="0" u="none" strike="noStrike" dirty="0">
                <a:solidFill>
                  <a:srgbClr val="001046"/>
                </a:solidFill>
                <a:effectLst/>
              </a:rPr>
              <a:t>Å rette fokus langt frem, mot 2040 og kanskje forbi, gir en mye lengre tidshorisont enn den enkelte budsjett- eller kommunestyreperiode. For en gruppe kan det være krevende å løfte en diskusjon bort fra nåtidens situasjon, problematikk og begrensninger. Likevel kan slike diskusjoner bli svært verdifulle, spesielt om de skaper en ny type dialog i grupper som senere skal ta viktige veivalg med langvarig effekt.</a:t>
            </a:r>
          </a:p>
          <a:p>
            <a:pPr marL="0" indent="0" rtl="0">
              <a:spcBef>
                <a:spcPts val="0"/>
              </a:spcBef>
              <a:spcAft>
                <a:spcPts val="0"/>
              </a:spcAft>
              <a:buNone/>
            </a:pPr>
            <a:endParaRPr lang="nb-NO" b="0" dirty="0">
              <a:solidFill>
                <a:srgbClr val="001046"/>
              </a:solidFill>
              <a:effectLst/>
            </a:endParaRPr>
          </a:p>
          <a:p>
            <a:pPr marL="0" indent="0" rtl="0">
              <a:spcBef>
                <a:spcPts val="0"/>
              </a:spcBef>
              <a:spcAft>
                <a:spcPts val="0"/>
              </a:spcAft>
              <a:buNone/>
            </a:pPr>
            <a:r>
              <a:rPr lang="nb-NO" b="0" i="0" u="none" strike="noStrike" dirty="0">
                <a:solidFill>
                  <a:srgbClr val="001046"/>
                </a:solidFill>
                <a:effectLst/>
              </a:rPr>
              <a:t>Derfor foreslår vi å markere utfordringen og mulighetene som ligger i slik dialog ved å gi møtene et eget navn - “Fremtidsmøte” - og å lage en god og involverende agenda. Vi foreslår i utgangspunktet en agenda på 3 – 3,5 timer.. En egen variant av agendaen for 2 timer er inkludert nederst i presentasjonen.</a:t>
            </a:r>
            <a:br>
              <a:rPr lang="nb-NO" dirty="0">
                <a:solidFill>
                  <a:srgbClr val="001046"/>
                </a:solidFill>
              </a:rPr>
            </a:br>
            <a:endParaRPr lang="nb-NO" dirty="0">
              <a:solidFill>
                <a:srgbClr val="001046"/>
              </a:solidFill>
            </a:endParaRPr>
          </a:p>
          <a:p>
            <a:pPr marL="0" indent="0">
              <a:buNone/>
            </a:pPr>
            <a:r>
              <a:rPr lang="nb-NO" dirty="0">
                <a:solidFill>
                  <a:srgbClr val="001046"/>
                </a:solidFill>
              </a:rPr>
              <a:t>Denne møteplanen er et relativt detaljert forslag til hvordan et fremtidsmøte kan forberedes og gjennomføres ved bruk av Fremtidsverktøyet. Den går kort gjennom oppgavene knyttet til hvert steg i verktøyet. Alle steder hvor deltakerne bidrar er markert tydelig. Når planen bruker ordet </a:t>
            </a:r>
            <a:r>
              <a:rPr lang="nb-NO" b="1" dirty="0">
                <a:solidFill>
                  <a:srgbClr val="001046"/>
                </a:solidFill>
              </a:rPr>
              <a:t>gruppe</a:t>
            </a:r>
            <a:r>
              <a:rPr lang="nb-NO" dirty="0">
                <a:solidFill>
                  <a:srgbClr val="001046"/>
                </a:solidFill>
              </a:rPr>
              <a:t>, refereres til bord med 4 - 6 deltakere på hvert bord. Hele møtet beskrives som </a:t>
            </a:r>
            <a:r>
              <a:rPr lang="nb-NO" b="1" dirty="0">
                <a:solidFill>
                  <a:srgbClr val="001046"/>
                </a:solidFill>
              </a:rPr>
              <a:t>plenum</a:t>
            </a:r>
            <a:r>
              <a:rPr lang="nb-NO" dirty="0">
                <a:solidFill>
                  <a:srgbClr val="001046"/>
                </a:solidFill>
              </a:rPr>
              <a:t>.</a:t>
            </a:r>
          </a:p>
        </p:txBody>
      </p:sp>
    </p:spTree>
    <p:extLst>
      <p:ext uri="{BB962C8B-B14F-4D97-AF65-F5344CB8AC3E}">
        <p14:creationId xmlns:p14="http://schemas.microsoft.com/office/powerpoint/2010/main" val="14933659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3.1: Introduksjon av </a:t>
            </a:r>
            <a:r>
              <a:rPr lang="nb-NO" dirty="0" err="1"/>
              <a:t>Scenariefabrikken</a:t>
            </a:r>
            <a:r>
              <a:rPr lang="nb-NO" dirty="0"/>
              <a:t> (10 min)</a:t>
            </a:r>
          </a:p>
        </p:txBody>
      </p:sp>
      <p:sp>
        <p:nvSpPr>
          <p:cNvPr id="4" name="Plassholder for innhold 3"/>
          <p:cNvSpPr>
            <a:spLocks noGrp="1"/>
          </p:cNvSpPr>
          <p:nvPr>
            <p:ph sz="quarter" idx="10"/>
          </p:nvPr>
        </p:nvSpPr>
        <p:spPr/>
        <p:txBody>
          <a:bodyPr>
            <a:normAutofit/>
          </a:bodyPr>
          <a:lstStyle/>
          <a:p>
            <a:pPr marL="7938" indent="0">
              <a:spcBef>
                <a:spcPts val="0"/>
              </a:spcBef>
              <a:buNone/>
            </a:pPr>
            <a:r>
              <a:rPr lang="nb-NO" b="1" i="0" u="none" strike="noStrike" dirty="0">
                <a:solidFill>
                  <a:srgbClr val="001046"/>
                </a:solidFill>
                <a:effectLst/>
              </a:rPr>
              <a:t>Gruppeleder</a:t>
            </a:r>
            <a:r>
              <a:rPr lang="nb-NO" b="0" i="0" u="none" strike="noStrike" dirty="0">
                <a:solidFill>
                  <a:srgbClr val="001046"/>
                </a:solidFill>
                <a:effectLst/>
              </a:rPr>
              <a:t> gir en felles introduksjon til </a:t>
            </a:r>
            <a:r>
              <a:rPr lang="nb-NO" b="0" i="0" u="none" strike="noStrike" dirty="0" err="1">
                <a:solidFill>
                  <a:srgbClr val="001046"/>
                </a:solidFill>
                <a:effectLst/>
              </a:rPr>
              <a:t>Scenariefabrikken</a:t>
            </a:r>
            <a:r>
              <a:rPr lang="nb-NO" b="0" i="0" u="none" strike="noStrike" dirty="0">
                <a:solidFill>
                  <a:srgbClr val="001046"/>
                </a:solidFill>
                <a:effectLst/>
              </a:rPr>
              <a:t> i plenum, gjerne med Steg 3 på storskjerm. </a:t>
            </a:r>
          </a:p>
          <a:p>
            <a:pPr marL="7938" indent="0" rtl="0">
              <a:spcBef>
                <a:spcPts val="0"/>
              </a:spcBef>
              <a:spcAft>
                <a:spcPts val="0"/>
              </a:spcAft>
              <a:buNone/>
            </a:pPr>
            <a:endParaRPr lang="nb-NO" dirty="0">
              <a:solidFill>
                <a:srgbClr val="001046"/>
              </a:solidFill>
            </a:endParaRPr>
          </a:p>
          <a:p>
            <a:pPr marL="7938" indent="0" rtl="0">
              <a:spcBef>
                <a:spcPts val="0"/>
              </a:spcBef>
              <a:spcAft>
                <a:spcPts val="0"/>
              </a:spcAft>
              <a:buNone/>
            </a:pPr>
            <a:r>
              <a:rPr lang="nb-NO" b="0" i="0" u="none" strike="noStrike" dirty="0">
                <a:solidFill>
                  <a:srgbClr val="001046"/>
                </a:solidFill>
                <a:effectLst/>
              </a:rPr>
              <a:t>Nå har vi kommet til </a:t>
            </a:r>
            <a:r>
              <a:rPr lang="nb-NO" b="0" i="0" u="none" strike="noStrike" dirty="0" err="1">
                <a:solidFill>
                  <a:srgbClr val="001046"/>
                </a:solidFill>
                <a:effectLst/>
              </a:rPr>
              <a:t>Scenariefabrikkens</a:t>
            </a:r>
            <a:r>
              <a:rPr lang="nb-NO" dirty="0">
                <a:solidFill>
                  <a:srgbClr val="001046"/>
                </a:solidFill>
              </a:rPr>
              <a:t>, som er steg 3 i  Fremtidsverktøyet 2040. Her får alle prøve seg som kommunestyre, og ta veivalg som påvirker kommunens </a:t>
            </a:r>
            <a:r>
              <a:rPr lang="nb-NO" dirty="0" err="1">
                <a:solidFill>
                  <a:srgbClr val="001046"/>
                </a:solidFill>
              </a:rPr>
              <a:t>utviking</a:t>
            </a:r>
            <a:r>
              <a:rPr lang="nb-NO" dirty="0">
                <a:solidFill>
                  <a:srgbClr val="001046"/>
                </a:solidFill>
              </a:rPr>
              <a:t> frem mot 2040. </a:t>
            </a:r>
          </a:p>
          <a:p>
            <a:pPr marL="7938" indent="0" rtl="0">
              <a:spcBef>
                <a:spcPts val="0"/>
              </a:spcBef>
              <a:spcAft>
                <a:spcPts val="0"/>
              </a:spcAft>
              <a:buNone/>
            </a:pPr>
            <a:endParaRPr lang="nb-NO" dirty="0">
              <a:solidFill>
                <a:srgbClr val="001046"/>
              </a:solidFill>
            </a:endParaRPr>
          </a:p>
          <a:p>
            <a:pPr marL="7938" indent="0" rtl="0">
              <a:spcBef>
                <a:spcPts val="0"/>
              </a:spcBef>
              <a:spcAft>
                <a:spcPts val="0"/>
              </a:spcAft>
              <a:buNone/>
            </a:pPr>
            <a:r>
              <a:rPr lang="nb-NO" dirty="0">
                <a:solidFill>
                  <a:srgbClr val="001046"/>
                </a:solidFill>
              </a:rPr>
              <a:t>Ved hjelp av samme type speedometer som dere kjenner igjen fra Steg 2, kan vi se hvordan forskjellige veivalg kan gi oss en fremtid nærmere det vi ønsker oss for kommunen vår.</a:t>
            </a:r>
          </a:p>
          <a:p>
            <a:pPr marL="7938" indent="0" rtl="0">
              <a:spcBef>
                <a:spcPts val="0"/>
              </a:spcBef>
              <a:spcAft>
                <a:spcPts val="0"/>
              </a:spcAft>
              <a:buNone/>
            </a:pPr>
            <a:endParaRPr lang="nb-NO" b="0" i="0" u="none" strike="noStrike" dirty="0">
              <a:solidFill>
                <a:srgbClr val="001046"/>
              </a:solidFill>
              <a:effectLst/>
            </a:endParaRPr>
          </a:p>
        </p:txBody>
      </p:sp>
    </p:spTree>
    <p:extLst>
      <p:ext uri="{BB962C8B-B14F-4D97-AF65-F5344CB8AC3E}">
        <p14:creationId xmlns:p14="http://schemas.microsoft.com/office/powerpoint/2010/main" val="17521029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3.2: Bruk </a:t>
            </a:r>
            <a:r>
              <a:rPr lang="nb-NO" dirty="0" err="1"/>
              <a:t>Scenariefabrikken</a:t>
            </a:r>
            <a:r>
              <a:rPr lang="nb-NO" dirty="0"/>
              <a:t> (20 min)</a:t>
            </a:r>
          </a:p>
        </p:txBody>
      </p:sp>
      <p:sp>
        <p:nvSpPr>
          <p:cNvPr id="4" name="Plassholder for innhold 3"/>
          <p:cNvSpPr>
            <a:spLocks noGrp="1"/>
          </p:cNvSpPr>
          <p:nvPr>
            <p:ph sz="quarter" idx="10"/>
          </p:nvPr>
        </p:nvSpPr>
        <p:spPr/>
        <p:txBody>
          <a:bodyPr>
            <a:normAutofit/>
          </a:bodyPr>
          <a:lstStyle/>
          <a:p>
            <a:pPr marL="350838">
              <a:spcBef>
                <a:spcPts val="0"/>
              </a:spcBef>
            </a:pPr>
            <a:r>
              <a:rPr lang="nb-NO" b="1" i="0" u="none" strike="noStrike" dirty="0">
                <a:solidFill>
                  <a:srgbClr val="001046"/>
                </a:solidFill>
                <a:effectLst/>
              </a:rPr>
              <a:t>Individuell oppgave (20 min):</a:t>
            </a:r>
            <a:br>
              <a:rPr lang="nb-NO" b="1" i="0" u="none" strike="noStrike" dirty="0">
                <a:solidFill>
                  <a:srgbClr val="001046"/>
                </a:solidFill>
                <a:effectLst/>
              </a:rPr>
            </a:br>
            <a:r>
              <a:rPr lang="nb-NO" b="0" i="0" u="none" strike="noStrike" dirty="0">
                <a:solidFill>
                  <a:srgbClr val="001046"/>
                </a:solidFill>
                <a:effectLst/>
              </a:rPr>
              <a:t>Nå skal dere gjennomføre steg 3 individuelt. Velg din kommune, og gjerne </a:t>
            </a:r>
            <a:r>
              <a:rPr lang="nb-NO" b="0" i="0" u="none" strike="noStrike" dirty="0" err="1">
                <a:solidFill>
                  <a:srgbClr val="001046"/>
                </a:solidFill>
                <a:effectLst/>
              </a:rPr>
              <a:t>reflektére</a:t>
            </a:r>
            <a:r>
              <a:rPr lang="nb-NO" b="0" i="0" u="none" strike="noStrike" dirty="0">
                <a:solidFill>
                  <a:srgbClr val="001046"/>
                </a:solidFill>
                <a:effectLst/>
              </a:rPr>
              <a:t> og notere de spørsmål og veivalg du ønsker å ta opp med gruppen etterpå.</a:t>
            </a:r>
            <a:br>
              <a:rPr lang="nb-NO" b="0" i="0" u="none" strike="noStrike" dirty="0">
                <a:solidFill>
                  <a:srgbClr val="001046"/>
                </a:solidFill>
                <a:effectLst/>
              </a:rPr>
            </a:br>
            <a:br>
              <a:rPr lang="nb-NO" b="0" i="0" u="none" strike="noStrike" dirty="0">
                <a:solidFill>
                  <a:srgbClr val="001046"/>
                </a:solidFill>
                <a:effectLst/>
              </a:rPr>
            </a:br>
            <a:r>
              <a:rPr lang="nb-NO" dirty="0">
                <a:solidFill>
                  <a:srgbClr val="001046"/>
                </a:solidFill>
              </a:rPr>
              <a:t>Når du er ferdig med første gjennomkjøring kan du sende inn resultatene dine for sammenligning med de andre ved hjelp av en Gruppekode. Gruppekoden i dag er: *********</a:t>
            </a:r>
          </a:p>
        </p:txBody>
      </p:sp>
    </p:spTree>
    <p:extLst>
      <p:ext uri="{BB962C8B-B14F-4D97-AF65-F5344CB8AC3E}">
        <p14:creationId xmlns:p14="http://schemas.microsoft.com/office/powerpoint/2010/main" val="1756640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3.3: Gruppediskusjon om Scenariene (20 min)</a:t>
            </a:r>
          </a:p>
        </p:txBody>
      </p:sp>
      <p:sp>
        <p:nvSpPr>
          <p:cNvPr id="4" name="Plassholder for innhold 3"/>
          <p:cNvSpPr>
            <a:spLocks noGrp="1"/>
          </p:cNvSpPr>
          <p:nvPr>
            <p:ph sz="quarter" idx="10"/>
          </p:nvPr>
        </p:nvSpPr>
        <p:spPr/>
        <p:txBody>
          <a:bodyPr>
            <a:normAutofit/>
          </a:bodyPr>
          <a:lstStyle/>
          <a:p>
            <a:pPr marL="447675" indent="-220663">
              <a:spcBef>
                <a:spcPts val="0"/>
              </a:spcBef>
            </a:pPr>
            <a:r>
              <a:rPr lang="nb-NO" b="1" dirty="0">
                <a:solidFill>
                  <a:srgbClr val="001046"/>
                </a:solidFill>
              </a:rPr>
              <a:t>Gruppeoppgave (20 min): </a:t>
            </a:r>
            <a:r>
              <a:rPr lang="nb-NO" dirty="0">
                <a:solidFill>
                  <a:srgbClr val="001046"/>
                </a:solidFill>
              </a:rPr>
              <a:t>Alle i gruppen deler med de andre rundt bordet:</a:t>
            </a:r>
          </a:p>
          <a:p>
            <a:pPr marL="849313" lvl="1" indent="-219075">
              <a:spcBef>
                <a:spcPts val="480"/>
              </a:spcBef>
            </a:pPr>
            <a:r>
              <a:rPr lang="nb-NO" sz="1800" dirty="0">
                <a:solidFill>
                  <a:srgbClr val="001046"/>
                </a:solidFill>
              </a:rPr>
              <a:t>Hvilke sluttscenarier fikk dere?</a:t>
            </a:r>
          </a:p>
          <a:p>
            <a:pPr marL="849313" lvl="1" indent="-219075">
              <a:spcBef>
                <a:spcPts val="0"/>
              </a:spcBef>
            </a:pPr>
            <a:r>
              <a:rPr lang="nb-NO" sz="1800" dirty="0">
                <a:solidFill>
                  <a:srgbClr val="001046"/>
                </a:solidFill>
              </a:rPr>
              <a:t>Hva om dette scenariet ble virkelig. Synes dere at scenariet er i nærheten av det dere ser på som en ønsket fremtid for kommunen, eller er det noe vi helst vil unngå?</a:t>
            </a:r>
          </a:p>
          <a:p>
            <a:pPr marL="849313" lvl="1" indent="-219075">
              <a:spcBef>
                <a:spcPts val="480"/>
              </a:spcBef>
              <a:spcAft>
                <a:spcPts val="480"/>
              </a:spcAft>
            </a:pPr>
            <a:r>
              <a:rPr lang="nb-NO" sz="1800" b="0" i="0" u="none" strike="noStrike" dirty="0">
                <a:solidFill>
                  <a:srgbClr val="001046"/>
                </a:solidFill>
                <a:effectLst/>
              </a:rPr>
              <a:t>Hvilke veivalg tok dere i gruppen?</a:t>
            </a:r>
          </a:p>
          <a:p>
            <a:pPr marL="849313" lvl="1" indent="-219075">
              <a:spcBef>
                <a:spcPts val="0"/>
              </a:spcBef>
              <a:spcAft>
                <a:spcPts val="480"/>
              </a:spcAft>
            </a:pPr>
            <a:r>
              <a:rPr lang="nb-NO" sz="1800" b="0" i="0" u="none" strike="noStrike" dirty="0">
                <a:solidFill>
                  <a:srgbClr val="001046"/>
                </a:solidFill>
                <a:effectLst/>
              </a:rPr>
              <a:t>Hvordan har de forskjellige valgene bidratt til variasjonen i sluttscenarier?</a:t>
            </a:r>
          </a:p>
        </p:txBody>
      </p:sp>
    </p:spTree>
    <p:extLst>
      <p:ext uri="{BB962C8B-B14F-4D97-AF65-F5344CB8AC3E}">
        <p14:creationId xmlns:p14="http://schemas.microsoft.com/office/powerpoint/2010/main" val="888648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EA78600-6F05-2340-4CA2-2346AEA572D9}"/>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think-cell data - do not delete" hidden="1">
                        <a:extLst>
                          <a:ext uri="{FF2B5EF4-FFF2-40B4-BE49-F238E27FC236}">
                            <a16:creationId xmlns:a16="http://schemas.microsoft.com/office/drawing/2014/main" id="{1EA78600-6F05-2340-4CA2-2346AEA572D9}"/>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4: Veien videre for vår kommune</a:t>
            </a:r>
            <a:br>
              <a:rPr lang="nb-NO" dirty="0"/>
            </a:br>
            <a:r>
              <a:rPr lang="nb-NO" dirty="0"/>
              <a:t> - Nye metoder og neste steg</a:t>
            </a:r>
          </a:p>
        </p:txBody>
      </p:sp>
    </p:spTree>
    <p:extLst>
      <p:ext uri="{BB962C8B-B14F-4D97-AF65-F5344CB8AC3E}">
        <p14:creationId xmlns:p14="http://schemas.microsoft.com/office/powerpoint/2010/main" val="21309609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4: Veien videre for vår kommune (10 min)</a:t>
            </a:r>
          </a:p>
        </p:txBody>
      </p:sp>
      <p:sp>
        <p:nvSpPr>
          <p:cNvPr id="4" name="Plassholder for innhold 3"/>
          <p:cNvSpPr>
            <a:spLocks noGrp="1"/>
          </p:cNvSpPr>
          <p:nvPr>
            <p:ph sz="quarter" idx="10"/>
          </p:nvPr>
        </p:nvSpPr>
        <p:spPr/>
        <p:txBody>
          <a:bodyPr>
            <a:noAutofit/>
          </a:bodyPr>
          <a:lstStyle/>
          <a:p>
            <a:pPr marL="447675" indent="-220663">
              <a:spcBef>
                <a:spcPts val="0"/>
              </a:spcBef>
              <a:spcAft>
                <a:spcPts val="480"/>
              </a:spcAft>
            </a:pPr>
            <a:r>
              <a:rPr lang="nb-NO" b="1" dirty="0">
                <a:solidFill>
                  <a:srgbClr val="001046"/>
                </a:solidFill>
              </a:rPr>
              <a:t>Møteleders intro (5 min)</a:t>
            </a:r>
            <a:br>
              <a:rPr lang="nb-NO" b="1" dirty="0">
                <a:solidFill>
                  <a:srgbClr val="001046"/>
                </a:solidFill>
              </a:rPr>
            </a:br>
            <a:r>
              <a:rPr lang="nb-NO" dirty="0">
                <a:solidFill>
                  <a:srgbClr val="001046"/>
                </a:solidFill>
              </a:rPr>
              <a:t>Møteleder</a:t>
            </a:r>
            <a:r>
              <a:rPr lang="nb-NO" b="1" dirty="0">
                <a:solidFill>
                  <a:srgbClr val="001046"/>
                </a:solidFill>
              </a:rPr>
              <a:t> </a:t>
            </a:r>
            <a:r>
              <a:rPr lang="nb-NO" dirty="0">
                <a:solidFill>
                  <a:srgbClr val="001046"/>
                </a:solidFill>
              </a:rPr>
              <a:t>introduserer fremtidsverktøyets steg 4, med metoder og eksempler på nye måter å arbeide med samfunnsplanlegging og utvikling av kommunene. </a:t>
            </a:r>
            <a:r>
              <a:rPr lang="nb-NO" b="0" i="0" u="none" strike="noStrike" dirty="0">
                <a:solidFill>
                  <a:srgbClr val="001046"/>
                </a:solidFill>
                <a:effectLst/>
              </a:rPr>
              <a:t>KS har i Steg 4 samlet noen av sine ressurser i 4 kategorier:</a:t>
            </a:r>
            <a:endParaRPr lang="nb-NO" dirty="0">
              <a:solidFill>
                <a:srgbClr val="001046"/>
              </a:solidFill>
            </a:endParaRPr>
          </a:p>
          <a:p>
            <a:pPr marL="847725" lvl="1" indent="-220663">
              <a:spcBef>
                <a:spcPts val="0"/>
              </a:spcBef>
              <a:spcAft>
                <a:spcPts val="480"/>
              </a:spcAft>
            </a:pPr>
            <a:r>
              <a:rPr lang="nb-NO" sz="1800" b="0" i="0" u="none" strike="noStrike" dirty="0">
                <a:solidFill>
                  <a:srgbClr val="001046"/>
                </a:solidFill>
                <a:effectLst/>
              </a:rPr>
              <a:t>Innsikt i kommuners situasjon i dag</a:t>
            </a:r>
            <a:endParaRPr lang="nb-NO" dirty="0">
              <a:solidFill>
                <a:srgbClr val="001046"/>
              </a:solidFill>
            </a:endParaRPr>
          </a:p>
          <a:p>
            <a:pPr marL="847725" lvl="1" indent="-220663">
              <a:spcBef>
                <a:spcPts val="0"/>
              </a:spcBef>
              <a:spcAft>
                <a:spcPts val="480"/>
              </a:spcAft>
            </a:pPr>
            <a:r>
              <a:rPr lang="nb-NO" sz="1800" b="0" i="0" u="none" strike="noStrike" dirty="0">
                <a:solidFill>
                  <a:srgbClr val="001046"/>
                </a:solidFill>
                <a:effectLst/>
              </a:rPr>
              <a:t>Fremsyn, som er scenarier og prognoser for fremtiden</a:t>
            </a:r>
            <a:endParaRPr lang="nb-NO" dirty="0">
              <a:solidFill>
                <a:srgbClr val="001046"/>
              </a:solidFill>
            </a:endParaRPr>
          </a:p>
          <a:p>
            <a:pPr marL="847725" lvl="1" indent="-220663">
              <a:spcBef>
                <a:spcPts val="0"/>
              </a:spcBef>
              <a:spcAft>
                <a:spcPts val="480"/>
              </a:spcAft>
            </a:pPr>
            <a:r>
              <a:rPr lang="nb-NO" sz="1800" b="0" i="0" u="none" strike="noStrike" dirty="0">
                <a:solidFill>
                  <a:srgbClr val="001046"/>
                </a:solidFill>
                <a:effectLst/>
              </a:rPr>
              <a:t>Interessante eksempler på fremtidsorienterte kommuner og løsninger</a:t>
            </a:r>
            <a:endParaRPr lang="nb-NO" dirty="0">
              <a:solidFill>
                <a:srgbClr val="001046"/>
              </a:solidFill>
            </a:endParaRPr>
          </a:p>
          <a:p>
            <a:pPr marL="847725" lvl="1" indent="-220663">
              <a:spcBef>
                <a:spcPts val="0"/>
              </a:spcBef>
              <a:spcAft>
                <a:spcPts val="480"/>
              </a:spcAft>
            </a:pPr>
            <a:r>
              <a:rPr lang="nb-NO" sz="1800" b="0" i="0" u="none" strike="noStrike" dirty="0">
                <a:solidFill>
                  <a:srgbClr val="001046"/>
                </a:solidFill>
                <a:effectLst/>
              </a:rPr>
              <a:t>Metoder og verktøy alle kan bruke for å komme seg dit.</a:t>
            </a:r>
            <a:endParaRPr lang="nb-NO" b="0" dirty="0">
              <a:solidFill>
                <a:srgbClr val="001046"/>
              </a:solidFill>
              <a:effectLst/>
            </a:endParaRPr>
          </a:p>
          <a:p>
            <a:pPr marL="457200" lvl="1" indent="0">
              <a:buNone/>
            </a:pPr>
            <a:r>
              <a:rPr lang="nb-NO" b="1" dirty="0"/>
              <a:t>Plenum (5 min):</a:t>
            </a:r>
            <a:br>
              <a:rPr lang="nb-NO" dirty="0"/>
            </a:br>
            <a:r>
              <a:rPr lang="nb-NO" b="0" i="0" u="none" strike="noStrike" dirty="0">
                <a:solidFill>
                  <a:srgbClr val="001046"/>
                </a:solidFill>
                <a:effectLst/>
              </a:rPr>
              <a:t>Hva blir neste steg for oss? Møteleder utfordrer ledere (f.eks. ordfører) til å peke på hva som skal være neste steg, og hvem som blir ansvarlig for å utføre det.</a:t>
            </a:r>
            <a:endParaRPr lang="nb-NO" dirty="0">
              <a:solidFill>
                <a:srgbClr val="001046"/>
              </a:solidFill>
            </a:endParaRPr>
          </a:p>
        </p:txBody>
      </p:sp>
    </p:spTree>
    <p:extLst>
      <p:ext uri="{BB962C8B-B14F-4D97-AF65-F5344CB8AC3E}">
        <p14:creationId xmlns:p14="http://schemas.microsoft.com/office/powerpoint/2010/main" val="1836873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3D31E726-43B0-1BFD-49CE-0B2895FB716F}"/>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think-cell data - do not delete" hidden="1">
                        <a:extLst>
                          <a:ext uri="{FF2B5EF4-FFF2-40B4-BE49-F238E27FC236}">
                            <a16:creationId xmlns:a16="http://schemas.microsoft.com/office/drawing/2014/main" id="{3D31E726-43B0-1BFD-49CE-0B2895FB716F}"/>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Takk for oss!</a:t>
            </a:r>
          </a:p>
        </p:txBody>
      </p:sp>
      <p:sp>
        <p:nvSpPr>
          <p:cNvPr id="6" name="Plassholder for innhold 3">
            <a:extLst>
              <a:ext uri="{FF2B5EF4-FFF2-40B4-BE49-F238E27FC236}">
                <a16:creationId xmlns:a16="http://schemas.microsoft.com/office/drawing/2014/main" id="{1C847B1D-9420-36BC-5549-A89464F3F06E}"/>
              </a:ext>
            </a:extLst>
          </p:cNvPr>
          <p:cNvSpPr txBox="1">
            <a:spLocks/>
          </p:cNvSpPr>
          <p:nvPr/>
        </p:nvSpPr>
        <p:spPr>
          <a:xfrm>
            <a:off x="609601" y="2772697"/>
            <a:ext cx="8681883" cy="2798228"/>
          </a:xfrm>
          <a:prstGeom prst="rect">
            <a:avLst/>
          </a:prstGeom>
        </p:spPr>
        <p:txBody>
          <a:bodyPr>
            <a:normAutofit/>
          </a:bodyPr>
          <a:lst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7938" indent="0">
              <a:spcBef>
                <a:spcPts val="0"/>
              </a:spcBef>
              <a:spcAft>
                <a:spcPts val="480"/>
              </a:spcAft>
              <a:buFont typeface="Arial"/>
              <a:buNone/>
            </a:pPr>
            <a:r>
              <a:rPr lang="nb-NO" dirty="0">
                <a:solidFill>
                  <a:srgbClr val="001046"/>
                </a:solidFill>
              </a:rPr>
              <a:t>På vei ut kan dere gjerne reflektere over og dele med hverandre og møteleder:</a:t>
            </a:r>
          </a:p>
          <a:p>
            <a:pPr marL="350838">
              <a:spcBef>
                <a:spcPts val="0"/>
              </a:spcBef>
              <a:spcAft>
                <a:spcPts val="480"/>
              </a:spcAft>
            </a:pPr>
            <a:r>
              <a:rPr lang="nb-NO" i="0" u="none" strike="noStrike" dirty="0">
                <a:solidFill>
                  <a:srgbClr val="001046"/>
                </a:solidFill>
                <a:effectLst/>
              </a:rPr>
              <a:t>Hva har du lært?</a:t>
            </a:r>
            <a:endParaRPr lang="nb-NO" dirty="0">
              <a:solidFill>
                <a:srgbClr val="001046"/>
              </a:solidFill>
            </a:endParaRPr>
          </a:p>
          <a:p>
            <a:pPr marL="350838">
              <a:spcBef>
                <a:spcPts val="0"/>
              </a:spcBef>
              <a:spcAft>
                <a:spcPts val="480"/>
              </a:spcAft>
            </a:pPr>
            <a:r>
              <a:rPr lang="nb-NO" i="0" u="none" strike="noStrike" dirty="0">
                <a:solidFill>
                  <a:srgbClr val="001046"/>
                </a:solidFill>
                <a:effectLst/>
              </a:rPr>
              <a:t>Hva fikk du lyst til å lære og forstå mer om?</a:t>
            </a:r>
            <a:endParaRPr lang="nb-NO" dirty="0">
              <a:solidFill>
                <a:srgbClr val="001046"/>
              </a:solidFill>
            </a:endParaRPr>
          </a:p>
          <a:p>
            <a:pPr marL="350838">
              <a:spcBef>
                <a:spcPts val="0"/>
              </a:spcBef>
              <a:spcAft>
                <a:spcPts val="480"/>
              </a:spcAft>
            </a:pPr>
            <a:r>
              <a:rPr lang="nb-NO" i="0" u="none" strike="noStrike" dirty="0">
                <a:solidFill>
                  <a:srgbClr val="001046"/>
                </a:solidFill>
                <a:effectLst/>
              </a:rPr>
              <a:t>Hvordan kan du bruke det du har lært til å forbedre kommunen din?</a:t>
            </a:r>
            <a:endParaRPr lang="nb-NO" dirty="0">
              <a:solidFill>
                <a:srgbClr val="001046"/>
              </a:solidFill>
            </a:endParaRPr>
          </a:p>
        </p:txBody>
      </p:sp>
    </p:spTree>
    <p:extLst>
      <p:ext uri="{BB962C8B-B14F-4D97-AF65-F5344CB8AC3E}">
        <p14:creationId xmlns:p14="http://schemas.microsoft.com/office/powerpoint/2010/main" val="1475383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EA78600-6F05-2340-4CA2-2346AEA572D9}"/>
              </a:ext>
            </a:extLst>
          </p:cNvPr>
          <p:cNvGraphicFramePr>
            <a:graphicFrameLocks noChangeAspect="1"/>
          </p:cNvGraphicFramePr>
          <p:nvPr>
            <p:custDataLst>
              <p:tags r:id="rId1"/>
            </p:custDataLst>
            <p:extLst>
              <p:ext uri="{D42A27DB-BD31-4B8C-83A1-F6EECF244321}">
                <p14:modId xmlns:p14="http://schemas.microsoft.com/office/powerpoint/2010/main" val="653353398"/>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0" name=""/>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1: Forberedelser</a:t>
            </a:r>
          </a:p>
        </p:txBody>
      </p:sp>
    </p:spTree>
    <p:extLst>
      <p:ext uri="{BB962C8B-B14F-4D97-AF65-F5344CB8AC3E}">
        <p14:creationId xmlns:p14="http://schemas.microsoft.com/office/powerpoint/2010/main" val="3023834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extLst>
              <p:ext uri="{D42A27DB-BD31-4B8C-83A1-F6EECF244321}">
                <p14:modId xmlns:p14="http://schemas.microsoft.com/office/powerpoint/2010/main" val="330356316"/>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0" name=""/>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1.1: Møteleders egen forberedelse</a:t>
            </a:r>
          </a:p>
        </p:txBody>
      </p:sp>
      <p:sp>
        <p:nvSpPr>
          <p:cNvPr id="4" name="Plassholder for innhold 3"/>
          <p:cNvSpPr>
            <a:spLocks noGrp="1"/>
          </p:cNvSpPr>
          <p:nvPr>
            <p:ph sz="quarter" idx="10"/>
          </p:nvPr>
        </p:nvSpPr>
        <p:spPr/>
        <p:txBody>
          <a:bodyPr>
            <a:normAutofit/>
          </a:bodyPr>
          <a:lstStyle/>
          <a:p>
            <a:pPr marL="0" indent="0" rtl="0">
              <a:spcBef>
                <a:spcPts val="480"/>
              </a:spcBef>
              <a:spcAft>
                <a:spcPts val="0"/>
              </a:spcAft>
              <a:buNone/>
            </a:pPr>
            <a:r>
              <a:rPr lang="nb-NO" dirty="0">
                <a:solidFill>
                  <a:srgbClr val="001046"/>
                </a:solidFill>
              </a:rPr>
              <a:t>F</a:t>
            </a:r>
            <a:r>
              <a:rPr lang="nb-NO" b="0" i="0" u="none" strike="noStrike" dirty="0">
                <a:solidFill>
                  <a:srgbClr val="001046"/>
                </a:solidFill>
                <a:effectLst/>
              </a:rPr>
              <a:t>or deg som møteleder kan vi anbefale følgende forberedelser:</a:t>
            </a:r>
            <a:endParaRPr lang="nb-NO" b="0" dirty="0">
              <a:solidFill>
                <a:srgbClr val="001046"/>
              </a:solidFill>
              <a:effectLst/>
            </a:endParaRPr>
          </a:p>
          <a:p>
            <a:pPr marL="457200" indent="-228600" rtl="0">
              <a:spcBef>
                <a:spcPts val="480"/>
              </a:spcBef>
              <a:spcAft>
                <a:spcPts val="0"/>
              </a:spcAft>
            </a:pPr>
            <a:r>
              <a:rPr lang="nb-NO" b="0" i="0" u="none" strike="noStrike" dirty="0">
                <a:solidFill>
                  <a:srgbClr val="001046"/>
                </a:solidFill>
                <a:effectLst/>
              </a:rPr>
              <a:t>Gå gjennom verktøyet i sin helhet. </a:t>
            </a:r>
            <a:r>
              <a:rPr lang="nb-NO" b="0" i="0" u="none" strike="noStrike" dirty="0" err="1">
                <a:solidFill>
                  <a:srgbClr val="001046"/>
                </a:solidFill>
                <a:effectLst/>
              </a:rPr>
              <a:t>Notér</a:t>
            </a:r>
            <a:r>
              <a:rPr lang="nb-NO" b="0" i="0" u="none" strike="noStrike" dirty="0">
                <a:solidFill>
                  <a:srgbClr val="001046"/>
                </a:solidFill>
                <a:effectLst/>
              </a:rPr>
              <a:t> gjerne litt rundt ditt eget inntrykk, som du kan bruke til å berike møtet.</a:t>
            </a:r>
            <a:endParaRPr lang="nb-NO" b="0" dirty="0">
              <a:solidFill>
                <a:srgbClr val="001046"/>
              </a:solidFill>
              <a:effectLst/>
            </a:endParaRPr>
          </a:p>
          <a:p>
            <a:pPr marL="457200" indent="-228600" rtl="0">
              <a:spcBef>
                <a:spcPts val="480"/>
              </a:spcBef>
              <a:spcAft>
                <a:spcPts val="0"/>
              </a:spcAft>
            </a:pPr>
            <a:r>
              <a:rPr lang="nb-NO" b="0" i="0" u="none" strike="noStrike" dirty="0">
                <a:solidFill>
                  <a:srgbClr val="001046"/>
                </a:solidFill>
                <a:effectLst/>
              </a:rPr>
              <a:t>Gå gjennom denne veiledningen, som du kan kopiere over i ditt eget dokument og endre slik du ønsker.</a:t>
            </a:r>
            <a:endParaRPr lang="nb-NO" b="0" dirty="0">
              <a:solidFill>
                <a:srgbClr val="001046"/>
              </a:solidFill>
              <a:effectLst/>
            </a:endParaRPr>
          </a:p>
          <a:p>
            <a:pPr marL="457200" indent="-228600" rtl="0">
              <a:spcBef>
                <a:spcPts val="480"/>
              </a:spcBef>
              <a:spcAft>
                <a:spcPts val="0"/>
              </a:spcAft>
            </a:pPr>
            <a:r>
              <a:rPr lang="nb-NO" b="0" i="0" u="none" strike="noStrike" dirty="0">
                <a:solidFill>
                  <a:srgbClr val="001046"/>
                </a:solidFill>
                <a:effectLst/>
              </a:rPr>
              <a:t>Forbered en innledning og slides med agenda og eventuelle informasjonspunkter.</a:t>
            </a:r>
            <a:endParaRPr lang="nb-NO" b="0" dirty="0">
              <a:solidFill>
                <a:srgbClr val="001046"/>
              </a:solidFill>
              <a:effectLst/>
            </a:endParaRPr>
          </a:p>
          <a:p>
            <a:pPr marL="457200" indent="-228600" rtl="0">
              <a:spcBef>
                <a:spcPts val="480"/>
              </a:spcBef>
              <a:spcAft>
                <a:spcPts val="0"/>
              </a:spcAft>
            </a:pPr>
            <a:r>
              <a:rPr lang="nb-NO" b="0" i="0" u="none" strike="noStrike" dirty="0">
                <a:solidFill>
                  <a:srgbClr val="001046"/>
                </a:solidFill>
                <a:effectLst/>
              </a:rPr>
              <a:t>Gå gjennom agendaen som foreslås her. Om 3-3,5 timer er for langt, kan du justere lengden på møtet ved å ta bort og forenkle oppgaver og diskusjonspunkter. Det er ofte overraskende hvor lang tid grupper kan bruke på diskusjonsoppgaver når de først er i gang.</a:t>
            </a:r>
            <a:endParaRPr lang="nb-NO" dirty="0">
              <a:solidFill>
                <a:srgbClr val="001046"/>
              </a:solidFill>
            </a:endParaRPr>
          </a:p>
          <a:p>
            <a:pPr marL="457200" indent="-228600" rtl="0">
              <a:spcBef>
                <a:spcPts val="480"/>
              </a:spcBef>
              <a:spcAft>
                <a:spcPts val="0"/>
              </a:spcAft>
            </a:pPr>
            <a:r>
              <a:rPr lang="nb-NO" b="0" i="0" u="none" strike="noStrike" dirty="0">
                <a:solidFill>
                  <a:srgbClr val="001046"/>
                </a:solidFill>
                <a:effectLst/>
              </a:rPr>
              <a:t>Sett, eller ha en enkel plan for gruppeinndeling som gir gruppebord på 4-5 personer.</a:t>
            </a:r>
            <a:endParaRPr lang="nb-NO" dirty="0">
              <a:solidFill>
                <a:srgbClr val="001046"/>
              </a:solidFill>
            </a:endParaRPr>
          </a:p>
        </p:txBody>
      </p:sp>
    </p:spTree>
    <p:extLst>
      <p:ext uri="{BB962C8B-B14F-4D97-AF65-F5344CB8AC3E}">
        <p14:creationId xmlns:p14="http://schemas.microsoft.com/office/powerpoint/2010/main" val="2153291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E19262F-8147-B737-83EB-2CE839831918}"/>
              </a:ext>
            </a:extLst>
          </p:cNvPr>
          <p:cNvGraphicFramePr>
            <a:graphicFrameLocks noChangeAspect="1"/>
          </p:cNvGraphicFramePr>
          <p:nvPr>
            <p:custDataLst>
              <p:tags r:id="rId1"/>
            </p:custDataLst>
            <p:extLst>
              <p:ext uri="{D42A27DB-BD31-4B8C-83A1-F6EECF244321}">
                <p14:modId xmlns:p14="http://schemas.microsoft.com/office/powerpoint/2010/main" val="3288499041"/>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think-cell data - do not delete" hidden="1">
                        <a:extLst>
                          <a:ext uri="{FF2B5EF4-FFF2-40B4-BE49-F238E27FC236}">
                            <a16:creationId xmlns:a16="http://schemas.microsoft.com/office/drawing/2014/main" id="{DE19262F-8147-B737-83EB-2CE83983191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tel 2"/>
          <p:cNvSpPr>
            <a:spLocks noGrp="1"/>
          </p:cNvSpPr>
          <p:nvPr>
            <p:ph type="title"/>
          </p:nvPr>
        </p:nvSpPr>
        <p:spPr/>
        <p:txBody>
          <a:bodyPr vert="horz"/>
          <a:lstStyle/>
          <a:p>
            <a:r>
              <a:rPr lang="nb-NO" dirty="0"/>
              <a:t>1.2: Forslag til epost du kan sende til </a:t>
            </a:r>
            <a:r>
              <a:rPr lang="nb-NO" dirty="0" err="1"/>
              <a:t>mødedeltakere</a:t>
            </a:r>
            <a:r>
              <a:rPr lang="nb-NO" dirty="0"/>
              <a:t> 1 – 2 uker før møtet.</a:t>
            </a:r>
          </a:p>
        </p:txBody>
      </p:sp>
      <p:sp>
        <p:nvSpPr>
          <p:cNvPr id="4" name="Plassholder for innhold 3"/>
          <p:cNvSpPr>
            <a:spLocks noGrp="1"/>
          </p:cNvSpPr>
          <p:nvPr>
            <p:ph sz="quarter" idx="10"/>
          </p:nvPr>
        </p:nvSpPr>
        <p:spPr/>
        <p:txBody>
          <a:bodyPr>
            <a:noAutofit/>
          </a:bodyPr>
          <a:lstStyle/>
          <a:p>
            <a:pPr marL="0" indent="0" rtl="0">
              <a:spcBef>
                <a:spcPts val="1200"/>
              </a:spcBef>
              <a:spcAft>
                <a:spcPts val="1200"/>
              </a:spcAft>
              <a:buNone/>
            </a:pPr>
            <a:r>
              <a:rPr lang="nb-NO" sz="1800" b="0" u="none" strike="noStrike" dirty="0">
                <a:effectLst/>
              </a:rPr>
              <a:t>Hei alle sammen,</a:t>
            </a:r>
            <a:endParaRPr lang="nb-NO" sz="1800" b="0" dirty="0">
              <a:effectLst/>
            </a:endParaRPr>
          </a:p>
          <a:p>
            <a:pPr marL="0" indent="0" rtl="0">
              <a:spcBef>
                <a:spcPts val="1200"/>
              </a:spcBef>
              <a:spcAft>
                <a:spcPts val="1200"/>
              </a:spcAft>
              <a:buNone/>
            </a:pPr>
            <a:r>
              <a:rPr lang="nb-NO" sz="1800" b="0" u="none" strike="noStrike" dirty="0">
                <a:effectLst/>
              </a:rPr>
              <a:t>Den **.** klokken **:** treffes vi for et fremtidsmøte, hvor vi sammen skal utforske kommunens utfordringer og muligheter frem mot 2040. Våre lokalsamfunn er allerede utfordret mange steder i landet, og det vil kreve fremsyn, mot og klokskap for å ikke bare bevare det bestående, men å skape enda bedre steder å bo, leve og arbeide fremover. Vi skal sammen bruke Fremtidsverktøyet 2040, som er utviklet av KS nettopp for slike fremtidsmøter.</a:t>
            </a:r>
            <a:endParaRPr lang="nb-NO" sz="1800" b="0" dirty="0">
              <a:effectLst/>
            </a:endParaRPr>
          </a:p>
          <a:p>
            <a:pPr marL="0" indent="0" rtl="0">
              <a:spcBef>
                <a:spcPts val="1200"/>
              </a:spcBef>
              <a:spcAft>
                <a:spcPts val="1200"/>
              </a:spcAft>
              <a:buNone/>
            </a:pPr>
            <a:r>
              <a:rPr lang="nb-NO" sz="1800" b="0" u="none" strike="noStrike" dirty="0">
                <a:effectLst/>
              </a:rPr>
              <a:t>På forhånd anbefaler vi at du selv går gjennom verktøyets Steg 1: Norge 2040. Dette er det overordnede bildet for kommune-Norge. I møtet går vi sammen videre med å se på Steg 2, Steg 3 og Steg 4 i verktøyet, hvor vi får arbeide med vår egen kommune mer spesifikt.</a:t>
            </a:r>
            <a:endParaRPr lang="nb-NO" sz="1800" b="0" dirty="0">
              <a:effectLst/>
            </a:endParaRPr>
          </a:p>
          <a:p>
            <a:pPr marL="0" indent="0" rtl="0">
              <a:spcBef>
                <a:spcPts val="1200"/>
              </a:spcBef>
              <a:spcAft>
                <a:spcPts val="1200"/>
              </a:spcAft>
              <a:buNone/>
            </a:pPr>
            <a:r>
              <a:rPr lang="nb-NO" sz="1800" b="0" u="none" strike="noStrike" dirty="0">
                <a:effectLst/>
              </a:rPr>
              <a:t>Vennlig hilsen ***</a:t>
            </a:r>
            <a:br>
              <a:rPr lang="nb-NO" sz="1600" dirty="0"/>
            </a:br>
            <a:endParaRPr lang="nb-NO" sz="1600" dirty="0">
              <a:solidFill>
                <a:srgbClr val="001046"/>
              </a:solidFill>
            </a:endParaRPr>
          </a:p>
        </p:txBody>
      </p:sp>
    </p:spTree>
    <p:extLst>
      <p:ext uri="{BB962C8B-B14F-4D97-AF65-F5344CB8AC3E}">
        <p14:creationId xmlns:p14="http://schemas.microsoft.com/office/powerpoint/2010/main" val="3701140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BB70F356-D8F6-DA01-63DB-29EAAF256724}"/>
              </a:ext>
            </a:extLst>
          </p:cNvPr>
          <p:cNvGraphicFramePr>
            <a:graphicFrameLocks noChangeAspect="1"/>
          </p:cNvGraphicFramePr>
          <p:nvPr>
            <p:custDataLst>
              <p:tags r:id="rId1"/>
            </p:custDataLst>
            <p:extLst>
              <p:ext uri="{D42A27DB-BD31-4B8C-83A1-F6EECF244321}">
                <p14:modId xmlns:p14="http://schemas.microsoft.com/office/powerpoint/2010/main" val="2683531877"/>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0" name=""/>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Agenda for et 3-timers fremtidsmøte</a:t>
            </a:r>
          </a:p>
        </p:txBody>
      </p:sp>
    </p:spTree>
    <p:extLst>
      <p:ext uri="{BB962C8B-B14F-4D97-AF65-F5344CB8AC3E}">
        <p14:creationId xmlns:p14="http://schemas.microsoft.com/office/powerpoint/2010/main" val="1706002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Møteagenda</a:t>
            </a:r>
          </a:p>
        </p:txBody>
      </p:sp>
      <p:graphicFrame>
        <p:nvGraphicFramePr>
          <p:cNvPr id="4" name="Plassholder for innhold 3">
            <a:extLst>
              <a:ext uri="{FF2B5EF4-FFF2-40B4-BE49-F238E27FC236}">
                <a16:creationId xmlns:a16="http://schemas.microsoft.com/office/drawing/2014/main" id="{6554A05E-7F5D-076B-61DF-6F48871B6FE7}"/>
              </a:ext>
            </a:extLst>
          </p:cNvPr>
          <p:cNvGraphicFramePr>
            <a:graphicFrameLocks noGrp="1"/>
          </p:cNvGraphicFramePr>
          <p:nvPr>
            <p:ph sz="quarter" idx="10"/>
            <p:extLst>
              <p:ext uri="{D42A27DB-BD31-4B8C-83A1-F6EECF244321}">
                <p14:modId xmlns:p14="http://schemas.microsoft.com/office/powerpoint/2010/main" val="887224688"/>
              </p:ext>
            </p:extLst>
          </p:nvPr>
        </p:nvGraphicFramePr>
        <p:xfrm>
          <a:off x="666000" y="2196000"/>
          <a:ext cx="8759836" cy="4175303"/>
        </p:xfrm>
        <a:graphic>
          <a:graphicData uri="http://schemas.openxmlformats.org/drawingml/2006/table">
            <a:tbl>
              <a:tblPr/>
              <a:tblGrid>
                <a:gridCol w="242137">
                  <a:extLst>
                    <a:ext uri="{9D8B030D-6E8A-4147-A177-3AD203B41FA5}">
                      <a16:colId xmlns:a16="http://schemas.microsoft.com/office/drawing/2014/main" val="957055936"/>
                    </a:ext>
                  </a:extLst>
                </a:gridCol>
                <a:gridCol w="7678455">
                  <a:extLst>
                    <a:ext uri="{9D8B030D-6E8A-4147-A177-3AD203B41FA5}">
                      <a16:colId xmlns:a16="http://schemas.microsoft.com/office/drawing/2014/main" val="2050505747"/>
                    </a:ext>
                  </a:extLst>
                </a:gridCol>
                <a:gridCol w="839244">
                  <a:extLst>
                    <a:ext uri="{9D8B030D-6E8A-4147-A177-3AD203B41FA5}">
                      <a16:colId xmlns:a16="http://schemas.microsoft.com/office/drawing/2014/main" val="3740682332"/>
                    </a:ext>
                  </a:extLst>
                </a:gridCol>
              </a:tblGrid>
              <a:tr h="0">
                <a:tc>
                  <a:txBody>
                    <a:bodyPr/>
                    <a:lstStyle/>
                    <a:p>
                      <a:pPr marL="0" algn="r" defTabSz="457200" rtl="0" eaLnBrk="1" fontAlgn="t" latinLnBrk="0" hangingPunct="1">
                        <a:spcBef>
                          <a:spcPts val="0"/>
                        </a:spcBef>
                        <a:spcAft>
                          <a:spcPts val="0"/>
                        </a:spcAft>
                      </a:pPr>
                      <a:r>
                        <a:rPr lang="nb-NO" sz="1200" b="1" i="0" u="none" strike="noStrike" kern="1200" dirty="0">
                          <a:solidFill>
                            <a:srgbClr val="000000"/>
                          </a:solidFill>
                          <a:effectLst/>
                          <a:highlight>
                            <a:srgbClr val="EFEFEF"/>
                          </a:highlight>
                          <a:latin typeface="+mn-lt"/>
                          <a:ea typeface="+mn-ea"/>
                          <a:cs typeface="+mn-cs"/>
                        </a:rPr>
                        <a:t>1</a:t>
                      </a: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dirty="0">
                          <a:effectLst/>
                          <a:latin typeface="+mn-lt"/>
                        </a:rPr>
                        <a:t>Forberede fremtidsmøtet ved hjelp av steg 1</a:t>
                      </a: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endParaRPr lang="nb-NO" sz="1200" dirty="0">
                        <a:effectLst/>
                        <a:highlight>
                          <a:srgbClr val="434343"/>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3637189778"/>
                  </a:ext>
                </a:extLst>
              </a:tr>
              <a:tr h="195185">
                <a:tc>
                  <a:txBody>
                    <a:bodyPr/>
                    <a:lstStyle/>
                    <a:p>
                      <a:pPr algn="r" rtl="0" fontAlgn="t">
                        <a:spcBef>
                          <a:spcPts val="0"/>
                        </a:spcBef>
                        <a:spcAft>
                          <a:spcPts val="0"/>
                        </a:spcAft>
                      </a:pPr>
                      <a:r>
                        <a:rPr lang="nb-NO" sz="1200" b="1" i="0" u="none" strike="noStrike">
                          <a:solidFill>
                            <a:srgbClr val="FFFFFF"/>
                          </a:solidFill>
                          <a:effectLst/>
                          <a:highlight>
                            <a:srgbClr val="434343"/>
                          </a:highlight>
                          <a:latin typeface="+mn-lt"/>
                        </a:rPr>
                        <a:t> </a:t>
                      </a:r>
                      <a:endParaRPr lang="nb-NO" sz="2800">
                        <a:effectLst/>
                        <a:highlight>
                          <a:srgbClr val="434343"/>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434343"/>
                    </a:solidFill>
                  </a:tcPr>
                </a:tc>
                <a:tc>
                  <a:txBody>
                    <a:bodyPr/>
                    <a:lstStyle/>
                    <a:p>
                      <a:pPr rtl="0" fontAlgn="t">
                        <a:spcBef>
                          <a:spcPts val="0"/>
                        </a:spcBef>
                        <a:spcAft>
                          <a:spcPts val="0"/>
                        </a:spcAft>
                      </a:pPr>
                      <a:r>
                        <a:rPr lang="nb-NO" sz="1200" b="1" i="0" u="none" strike="noStrike" dirty="0">
                          <a:solidFill>
                            <a:srgbClr val="FFFFFF"/>
                          </a:solidFill>
                          <a:effectLst/>
                          <a:highlight>
                            <a:srgbClr val="434343"/>
                          </a:highlight>
                          <a:latin typeface="+mn-lt"/>
                        </a:rPr>
                        <a:t>Fremtidsmøtet</a:t>
                      </a:r>
                      <a:endParaRPr lang="nb-NO" sz="2800" b="1" dirty="0">
                        <a:effectLst/>
                        <a:highlight>
                          <a:srgbClr val="434343"/>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434343"/>
                    </a:solidFill>
                  </a:tcPr>
                </a:tc>
                <a:tc>
                  <a:txBody>
                    <a:bodyPr/>
                    <a:lstStyle/>
                    <a:p>
                      <a:pPr rtl="0" fontAlgn="t">
                        <a:spcBef>
                          <a:spcPts val="0"/>
                        </a:spcBef>
                        <a:spcAft>
                          <a:spcPts val="0"/>
                        </a:spcAft>
                      </a:pPr>
                      <a:r>
                        <a:rPr lang="nb-NO" sz="1200" b="0" i="0" u="none" strike="noStrike" dirty="0">
                          <a:solidFill>
                            <a:srgbClr val="FFFFFF"/>
                          </a:solidFill>
                          <a:effectLst/>
                          <a:highlight>
                            <a:srgbClr val="434343"/>
                          </a:highlight>
                          <a:latin typeface="+mn-lt"/>
                        </a:rPr>
                        <a:t>3,5 t</a:t>
                      </a:r>
                      <a:endParaRPr lang="nb-NO" sz="2800" dirty="0">
                        <a:effectLst/>
                        <a:highlight>
                          <a:srgbClr val="434343"/>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434343"/>
                    </a:solidFill>
                  </a:tcPr>
                </a:tc>
                <a:extLst>
                  <a:ext uri="{0D108BD9-81ED-4DB2-BD59-A6C34878D82A}">
                    <a16:rowId xmlns:a16="http://schemas.microsoft.com/office/drawing/2014/main" val="67882693"/>
                  </a:ext>
                </a:extLst>
              </a:tr>
              <a:tr h="195185">
                <a:tc>
                  <a:txBody>
                    <a:bodyPr/>
                    <a:lstStyle/>
                    <a:p>
                      <a:pPr algn="r" rtl="0" fontAlgn="t">
                        <a:spcBef>
                          <a:spcPts val="0"/>
                        </a:spcBef>
                        <a:spcAft>
                          <a:spcPts val="0"/>
                        </a:spcAft>
                      </a:pPr>
                      <a:r>
                        <a:rPr lang="nb-NO" sz="1200" b="1" i="0" u="none" strike="noStrike" dirty="0">
                          <a:solidFill>
                            <a:srgbClr val="000000"/>
                          </a:solidFill>
                          <a:effectLst/>
                          <a:highlight>
                            <a:srgbClr val="EFEFEF"/>
                          </a:highlight>
                          <a:latin typeface="+mn-lt"/>
                        </a:rPr>
                        <a:t>2</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dirty="0">
                          <a:solidFill>
                            <a:srgbClr val="000000"/>
                          </a:solidFill>
                          <a:effectLst/>
                          <a:highlight>
                            <a:srgbClr val="EFEFEF"/>
                          </a:highlight>
                          <a:latin typeface="+mn-lt"/>
                        </a:rPr>
                        <a:t>Utforsk kommunen</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dirty="0">
                          <a:solidFill>
                            <a:srgbClr val="000000"/>
                          </a:solidFill>
                          <a:effectLst/>
                          <a:highlight>
                            <a:srgbClr val="EFEFEF"/>
                          </a:highlight>
                          <a:latin typeface="+mn-lt"/>
                        </a:rPr>
                        <a:t>75 m</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1362249473"/>
                  </a:ext>
                </a:extLst>
              </a:tr>
              <a:tr h="195185">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Møteleder innleder og oppsummerer steg 1. </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15 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0292253"/>
                  </a:ext>
                </a:extLst>
              </a:tr>
              <a:tr h="272610">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Gruppene blir kjent.</a:t>
                      </a: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15 m</a:t>
                      </a: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1036338"/>
                  </a:ext>
                </a:extLst>
              </a:tr>
              <a:tr h="122376">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dirty="0">
                          <a:effectLst/>
                          <a:latin typeface="+mn-lt"/>
                        </a:rPr>
                        <a:t>Møteleder introduserer fremtidsverktøyets steg 2, og gruppene </a:t>
                      </a:r>
                      <a:r>
                        <a:rPr lang="nb-NO" sz="1200" b="0" i="0" u="none" strike="noStrike" dirty="0">
                          <a:solidFill>
                            <a:srgbClr val="000000"/>
                          </a:solidFill>
                          <a:effectLst/>
                          <a:latin typeface="+mn-lt"/>
                        </a:rPr>
                        <a:t>utforsker og diskuterer sin egen kommunes situasjon.</a:t>
                      </a: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dirty="0">
                          <a:effectLst/>
                          <a:latin typeface="+mn-lt"/>
                        </a:rPr>
                        <a:t>30 m</a:t>
                      </a: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3536349"/>
                  </a:ext>
                </a:extLst>
              </a:tr>
              <a:tr h="195185">
                <a:tc>
                  <a:txBody>
                    <a:bodyPr/>
                    <a:lstStyle/>
                    <a:p>
                      <a:pPr algn="r" rtl="0" fontAlgn="t">
                        <a:spcBef>
                          <a:spcPts val="0"/>
                        </a:spcBef>
                        <a:spcAft>
                          <a:spcPts val="0"/>
                        </a:spcAft>
                      </a:pPr>
                      <a:r>
                        <a:rPr lang="nb-NO" sz="1200" b="1" i="0" u="none" strike="noStrike">
                          <a:solidFill>
                            <a:srgbClr val="000000"/>
                          </a:solidFill>
                          <a:effectLst/>
                          <a:highlight>
                            <a:srgbClr val="9FC5E8"/>
                          </a:highlight>
                          <a:latin typeface="+mn-lt"/>
                        </a:rPr>
                        <a:t> </a:t>
                      </a:r>
                      <a:endParaRPr lang="nb-NO" sz="2800">
                        <a:effectLst/>
                        <a:highlight>
                          <a:srgbClr val="9FC5E8"/>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9FC5E8"/>
                    </a:solidFill>
                  </a:tcPr>
                </a:tc>
                <a:tc>
                  <a:txBody>
                    <a:bodyPr/>
                    <a:lstStyle/>
                    <a:p>
                      <a:pPr rtl="0" fontAlgn="t">
                        <a:spcBef>
                          <a:spcPts val="0"/>
                        </a:spcBef>
                        <a:spcAft>
                          <a:spcPts val="0"/>
                        </a:spcAft>
                      </a:pPr>
                      <a:r>
                        <a:rPr lang="nb-NO" sz="1200" b="0" i="0" u="none" strike="noStrike" dirty="0">
                          <a:solidFill>
                            <a:srgbClr val="000000"/>
                          </a:solidFill>
                          <a:effectLst/>
                          <a:highlight>
                            <a:srgbClr val="9FC5E8"/>
                          </a:highlight>
                          <a:latin typeface="+mn-lt"/>
                        </a:rPr>
                        <a:t>Pause</a:t>
                      </a:r>
                      <a:endParaRPr lang="nb-NO" sz="2800" dirty="0">
                        <a:effectLst/>
                        <a:highlight>
                          <a:srgbClr val="9FC5E8"/>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9FC5E8"/>
                    </a:solidFill>
                  </a:tcPr>
                </a:tc>
                <a:tc>
                  <a:txBody>
                    <a:bodyPr/>
                    <a:lstStyle/>
                    <a:p>
                      <a:pPr rtl="0" fontAlgn="t">
                        <a:spcBef>
                          <a:spcPts val="0"/>
                        </a:spcBef>
                        <a:spcAft>
                          <a:spcPts val="0"/>
                        </a:spcAft>
                      </a:pPr>
                      <a:r>
                        <a:rPr lang="nb-NO" sz="1200" b="0" i="0" u="none" strike="noStrike">
                          <a:solidFill>
                            <a:srgbClr val="000000"/>
                          </a:solidFill>
                          <a:effectLst/>
                          <a:highlight>
                            <a:srgbClr val="9FC5E8"/>
                          </a:highlight>
                          <a:latin typeface="+mn-lt"/>
                        </a:rPr>
                        <a:t>15 m</a:t>
                      </a:r>
                      <a:endParaRPr lang="nb-NO" sz="2800">
                        <a:effectLst/>
                        <a:highlight>
                          <a:srgbClr val="9FC5E8"/>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9FC5E8"/>
                    </a:solidFill>
                  </a:tcPr>
                </a:tc>
                <a:extLst>
                  <a:ext uri="{0D108BD9-81ED-4DB2-BD59-A6C34878D82A}">
                    <a16:rowId xmlns:a16="http://schemas.microsoft.com/office/drawing/2014/main" val="3446124270"/>
                  </a:ext>
                </a:extLst>
              </a:tr>
              <a:tr h="222578">
                <a:tc>
                  <a:txBody>
                    <a:bodyPr/>
                    <a:lstStyle/>
                    <a:p>
                      <a:pPr algn="r" rtl="0" fontAlgn="t">
                        <a:spcBef>
                          <a:spcPts val="0"/>
                        </a:spcBef>
                        <a:spcAft>
                          <a:spcPts val="0"/>
                        </a:spcAft>
                      </a:pPr>
                      <a:r>
                        <a:rPr lang="nb-NO" sz="1200" b="1" i="0" u="none" strike="noStrike" dirty="0">
                          <a:solidFill>
                            <a:srgbClr val="000000"/>
                          </a:solidFill>
                          <a:effectLst/>
                          <a:highlight>
                            <a:srgbClr val="EFEFEF"/>
                          </a:highlight>
                          <a:latin typeface="+mn-lt"/>
                        </a:rPr>
                        <a:t>3</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a:solidFill>
                            <a:srgbClr val="000000"/>
                          </a:solidFill>
                          <a:effectLst/>
                          <a:highlight>
                            <a:srgbClr val="EFEFEF"/>
                          </a:highlight>
                          <a:latin typeface="+mn-lt"/>
                        </a:rPr>
                        <a:t>Utforske veivalg og scenarier</a:t>
                      </a:r>
                      <a:endParaRPr lang="nb-NO" sz="280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dirty="0">
                          <a:solidFill>
                            <a:srgbClr val="000000"/>
                          </a:solidFill>
                          <a:effectLst/>
                          <a:highlight>
                            <a:srgbClr val="EFEFEF"/>
                          </a:highlight>
                          <a:latin typeface="+mn-lt"/>
                        </a:rPr>
                        <a:t>105 m</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664121810"/>
                  </a:ext>
                </a:extLst>
              </a:tr>
              <a:tr h="0">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Møteleder introduserer det interaktive Steg 3.</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10 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1798053"/>
                  </a:ext>
                </a:extLst>
              </a:tr>
              <a:tr h="318079">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Deltakerne tar individuelle veivalg i Steg 3, og diskuterer resultatene med gruppen sin. Oppsummeres i Plenum.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50 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7651765"/>
                  </a:ext>
                </a:extLst>
              </a:tr>
              <a:tr h="195185">
                <a:tc>
                  <a:txBody>
                    <a:bodyPr/>
                    <a:lstStyle/>
                    <a:p>
                      <a:pPr algn="r" rtl="0" fontAlgn="t">
                        <a:spcBef>
                          <a:spcPts val="0"/>
                        </a:spcBef>
                        <a:spcAft>
                          <a:spcPts val="0"/>
                        </a:spcAft>
                      </a:pPr>
                      <a:r>
                        <a:rPr lang="nb-NO" sz="1200" b="1" i="0" u="none" strike="noStrike">
                          <a:solidFill>
                            <a:srgbClr val="000000"/>
                          </a:solidFill>
                          <a:effectLst/>
                          <a:highlight>
                            <a:srgbClr val="9FC5E8"/>
                          </a:highlight>
                          <a:latin typeface="+mn-lt"/>
                        </a:rPr>
                        <a:t> </a:t>
                      </a:r>
                      <a:endParaRPr lang="nb-NO" sz="2800">
                        <a:effectLst/>
                        <a:highlight>
                          <a:srgbClr val="9FC5E8"/>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9FC5E8"/>
                    </a:solidFill>
                  </a:tcPr>
                </a:tc>
                <a:tc>
                  <a:txBody>
                    <a:bodyPr/>
                    <a:lstStyle/>
                    <a:p>
                      <a:pPr rtl="0" fontAlgn="t">
                        <a:spcBef>
                          <a:spcPts val="0"/>
                        </a:spcBef>
                        <a:spcAft>
                          <a:spcPts val="0"/>
                        </a:spcAft>
                      </a:pPr>
                      <a:r>
                        <a:rPr lang="nb-NO" sz="1200" b="0" i="0" u="none" strike="noStrike" dirty="0">
                          <a:solidFill>
                            <a:srgbClr val="000000"/>
                          </a:solidFill>
                          <a:effectLst/>
                          <a:highlight>
                            <a:srgbClr val="9FC5E8"/>
                          </a:highlight>
                          <a:latin typeface="+mn-lt"/>
                        </a:rPr>
                        <a:t>Pause</a:t>
                      </a:r>
                      <a:endParaRPr lang="nb-NO" sz="2800" dirty="0">
                        <a:effectLst/>
                        <a:highlight>
                          <a:srgbClr val="9FC5E8"/>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9FC5E8"/>
                    </a:solidFill>
                  </a:tcPr>
                </a:tc>
                <a:tc>
                  <a:txBody>
                    <a:bodyPr/>
                    <a:lstStyle/>
                    <a:p>
                      <a:pPr rtl="0" fontAlgn="t">
                        <a:spcBef>
                          <a:spcPts val="0"/>
                        </a:spcBef>
                        <a:spcAft>
                          <a:spcPts val="0"/>
                        </a:spcAft>
                      </a:pPr>
                      <a:r>
                        <a:rPr lang="nb-NO" sz="1200" b="0" i="0" u="none" strike="noStrike" dirty="0">
                          <a:solidFill>
                            <a:srgbClr val="000000"/>
                          </a:solidFill>
                          <a:effectLst/>
                          <a:highlight>
                            <a:srgbClr val="9FC5E8"/>
                          </a:highlight>
                          <a:latin typeface="+mn-lt"/>
                        </a:rPr>
                        <a:t>15 m</a:t>
                      </a:r>
                      <a:endParaRPr lang="nb-NO" sz="2800" dirty="0">
                        <a:effectLst/>
                        <a:highlight>
                          <a:srgbClr val="9FC5E8"/>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9FC5E8"/>
                    </a:solidFill>
                  </a:tcPr>
                </a:tc>
                <a:extLst>
                  <a:ext uri="{0D108BD9-81ED-4DB2-BD59-A6C34878D82A}">
                    <a16:rowId xmlns:a16="http://schemas.microsoft.com/office/drawing/2014/main" val="2296100764"/>
                  </a:ext>
                </a:extLst>
              </a:tr>
              <a:tr h="440973">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a:solidFill>
                            <a:srgbClr val="000000"/>
                          </a:solidFill>
                          <a:effectLst/>
                          <a:latin typeface="+mn-lt"/>
                        </a:rPr>
                        <a:t>Deltakerne sammenligner og diskuterer hvordan de forskjellige svarene har gitt forskjellige resultat i utvikling av kommunen.</a:t>
                      </a:r>
                      <a:endParaRPr lang="nb-NO" sz="280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30m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7415561"/>
                  </a:ext>
                </a:extLst>
              </a:tr>
              <a:tr h="195185">
                <a:tc>
                  <a:txBody>
                    <a:bodyPr/>
                    <a:lstStyle/>
                    <a:p>
                      <a:pPr algn="r" rtl="0" fontAlgn="t">
                        <a:spcBef>
                          <a:spcPts val="0"/>
                        </a:spcBef>
                        <a:spcAft>
                          <a:spcPts val="0"/>
                        </a:spcAft>
                      </a:pPr>
                      <a:r>
                        <a:rPr lang="nb-NO" sz="1200" b="1" i="0" u="none" strike="noStrike">
                          <a:solidFill>
                            <a:srgbClr val="000000"/>
                          </a:solidFill>
                          <a:effectLst/>
                          <a:highlight>
                            <a:srgbClr val="EFEFEF"/>
                          </a:highlight>
                          <a:latin typeface="+mn-lt"/>
                        </a:rPr>
                        <a:t>4</a:t>
                      </a:r>
                      <a:endParaRPr lang="nb-NO" sz="280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a:solidFill>
                            <a:srgbClr val="000000"/>
                          </a:solidFill>
                          <a:effectLst/>
                          <a:highlight>
                            <a:srgbClr val="EFEFEF"/>
                          </a:highlight>
                          <a:latin typeface="+mn-lt"/>
                        </a:rPr>
                        <a:t>Veien videre for vår kommune</a:t>
                      </a:r>
                      <a:endParaRPr lang="nb-NO" sz="280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pPr rtl="0" fontAlgn="t">
                        <a:spcBef>
                          <a:spcPts val="0"/>
                        </a:spcBef>
                        <a:spcAft>
                          <a:spcPts val="0"/>
                        </a:spcAft>
                      </a:pPr>
                      <a:r>
                        <a:rPr lang="nb-NO" sz="1200" b="1" i="0" u="none" strike="noStrike" dirty="0">
                          <a:solidFill>
                            <a:srgbClr val="000000"/>
                          </a:solidFill>
                          <a:effectLst/>
                          <a:highlight>
                            <a:srgbClr val="EFEFEF"/>
                          </a:highlight>
                          <a:latin typeface="+mn-lt"/>
                        </a:rPr>
                        <a:t>30 m</a:t>
                      </a:r>
                      <a:endParaRPr lang="nb-NO" sz="2800" dirty="0">
                        <a:effectLst/>
                        <a:highlight>
                          <a:srgbClr val="EFEFEF"/>
                        </a:highligh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EFEFEF"/>
                    </a:solidFill>
                  </a:tcPr>
                </a:tc>
                <a:extLst>
                  <a:ext uri="{0D108BD9-81ED-4DB2-BD59-A6C34878D82A}">
                    <a16:rowId xmlns:a16="http://schemas.microsoft.com/office/drawing/2014/main" val="101913050"/>
                  </a:ext>
                </a:extLst>
              </a:tr>
              <a:tr h="439527">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Møteleder introduserer Steg 4, og gruppene diskuterer hvordan kommunen må arbeide med langsiktig planlegging - hvordan kan vi ivareta en god utvikling i samspill mellom folkevalgte og kommuneadministrasjon?</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15 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6360641"/>
                  </a:ext>
                </a:extLst>
              </a:tr>
              <a:tr h="296994">
                <a:tc>
                  <a:txBody>
                    <a:bodyPr/>
                    <a:lstStyle/>
                    <a:p>
                      <a:pPr marL="0" algn="l" defTabSz="457200" rtl="0" eaLnBrk="1" fontAlgn="t" latinLnBrk="0" hangingPunct="1">
                        <a:spcBef>
                          <a:spcPts val="0"/>
                        </a:spcBef>
                        <a:spcAft>
                          <a:spcPts val="0"/>
                        </a:spcAft>
                      </a:pPr>
                      <a:endParaRPr lang="nb-NO" sz="12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Hva blir neste steg for oss? Møteleder utfordrer ledere (f.eks. ordfører) til å definere og sette ansvarlige for neste steg</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rtl="0" fontAlgn="t">
                        <a:spcBef>
                          <a:spcPts val="0"/>
                        </a:spcBef>
                        <a:spcAft>
                          <a:spcPts val="0"/>
                        </a:spcAft>
                      </a:pPr>
                      <a:r>
                        <a:rPr lang="nb-NO" sz="1200" b="0" i="0" u="none" strike="noStrike" dirty="0">
                          <a:solidFill>
                            <a:srgbClr val="000000"/>
                          </a:solidFill>
                          <a:effectLst/>
                          <a:latin typeface="+mn-lt"/>
                        </a:rPr>
                        <a:t>15 m</a:t>
                      </a:r>
                      <a:endParaRPr lang="nb-NO" sz="2800" dirty="0">
                        <a:effectLst/>
                        <a:latin typeface="+mn-lt"/>
                      </a:endParaRPr>
                    </a:p>
                  </a:txBody>
                  <a:tcPr marL="28916" marR="28916" marT="28916" marB="28916">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9618903"/>
                  </a:ext>
                </a:extLst>
              </a:tr>
            </a:tbl>
          </a:graphicData>
        </a:graphic>
      </p:graphicFrame>
      <p:sp>
        <p:nvSpPr>
          <p:cNvPr id="5" name="Rectangle 1">
            <a:extLst>
              <a:ext uri="{FF2B5EF4-FFF2-40B4-BE49-F238E27FC236}">
                <a16:creationId xmlns:a16="http://schemas.microsoft.com/office/drawing/2014/main" id="{40F486E3-F543-2EED-64FA-108E45246C07}"/>
              </a:ext>
            </a:extLst>
          </p:cNvPr>
          <p:cNvSpPr>
            <a:spLocks noChangeArrowheads="1"/>
          </p:cNvSpPr>
          <p:nvPr/>
        </p:nvSpPr>
        <p:spPr bwMode="auto">
          <a:xfrm>
            <a:off x="3757613" y="19589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b-NO"/>
          </a:p>
        </p:txBody>
      </p:sp>
    </p:spTree>
    <p:extLst>
      <p:ext uri="{BB962C8B-B14F-4D97-AF65-F5344CB8AC3E}">
        <p14:creationId xmlns:p14="http://schemas.microsoft.com/office/powerpoint/2010/main" val="1371832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EA78600-6F05-2340-4CA2-2346AEA572D9}"/>
              </a:ext>
            </a:extLst>
          </p:cNvPr>
          <p:cNvGraphicFramePr>
            <a:graphicFrameLocks noChangeAspect="1"/>
          </p:cNvGraphicFramePr>
          <p:nvPr>
            <p:custDataLst>
              <p:tags r:id="rId1"/>
            </p:custDataLst>
            <p:extLst>
              <p:ext uri="{D42A27DB-BD31-4B8C-83A1-F6EECF244321}">
                <p14:modId xmlns:p14="http://schemas.microsoft.com/office/powerpoint/2010/main" val="3280762890"/>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think-cell data - do not delete" hidden="1">
                        <a:extLst>
                          <a:ext uri="{FF2B5EF4-FFF2-40B4-BE49-F238E27FC236}">
                            <a16:creationId xmlns:a16="http://schemas.microsoft.com/office/drawing/2014/main" id="{1EA78600-6F05-2340-4CA2-2346AEA572D9}"/>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tel 3"/>
          <p:cNvSpPr>
            <a:spLocks noGrp="1"/>
          </p:cNvSpPr>
          <p:nvPr>
            <p:ph type="ctrTitle"/>
          </p:nvPr>
        </p:nvSpPr>
        <p:spPr/>
        <p:txBody>
          <a:bodyPr vert="horz"/>
          <a:lstStyle/>
          <a:p>
            <a:r>
              <a:rPr lang="nb-NO" dirty="0"/>
              <a:t>2: Utforsk kommunen</a:t>
            </a:r>
          </a:p>
        </p:txBody>
      </p:sp>
    </p:spTree>
    <p:extLst>
      <p:ext uri="{BB962C8B-B14F-4D97-AF65-F5344CB8AC3E}">
        <p14:creationId xmlns:p14="http://schemas.microsoft.com/office/powerpoint/2010/main" val="36485161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KS-profil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S-ppt mal enkel  -  Skrivebeskyttet" id="{3623209C-AFC7-47B5-9C42-049A96DD7D6B}" vid="{2D5507F4-6FED-4805-A31D-1311BFB9875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34DDDE2C2C1E4794A7F10B32E8F39C" ma:contentTypeVersion="11" ma:contentTypeDescription="Create a new document." ma:contentTypeScope="" ma:versionID="3fb3fab8be84a0cf61cea3c005269c57">
  <xsd:schema xmlns:xsd="http://www.w3.org/2001/XMLSchema" xmlns:xs="http://www.w3.org/2001/XMLSchema" xmlns:p="http://schemas.microsoft.com/office/2006/metadata/properties" xmlns:ns3="9292cd20-ea9c-4f78-b2a7-1b18e9873274" xmlns:ns4="dfcbf170-f3cb-4512-85fa-9c659779bd67" targetNamespace="http://schemas.microsoft.com/office/2006/metadata/properties" ma:root="true" ma:fieldsID="d17692f12c903baf6c256a2e55f8badc" ns3:_="" ns4:_="">
    <xsd:import namespace="9292cd20-ea9c-4f78-b2a7-1b18e9873274"/>
    <xsd:import namespace="dfcbf170-f3cb-4512-85fa-9c659779bd6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92cd20-ea9c-4f78-b2a7-1b18e98732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cbf170-f3cb-4512-85fa-9c659779bd6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D6BACD-B07F-4CEF-B397-2D08D607B7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92cd20-ea9c-4f78-b2a7-1b18e9873274"/>
    <ds:schemaRef ds:uri="dfcbf170-f3cb-4512-85fa-9c659779bd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785E39-77C6-48BD-9922-C596EC145C2A}">
  <ds:schemaRefs>
    <ds:schemaRef ds:uri="http://purl.org/dc/terms/"/>
    <ds:schemaRef ds:uri="dfcbf170-f3cb-4512-85fa-9c659779bd67"/>
    <ds:schemaRef ds:uri="http://purl.org/dc/dcmitype/"/>
    <ds:schemaRef ds:uri="9292cd20-ea9c-4f78-b2a7-1b18e9873274"/>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E9C5129-CD74-443A-9B01-9CAC21F7E6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KS_ppt mal enkel</Template>
  <TotalTime>3915</TotalTime>
  <Words>2754</Words>
  <Application>Microsoft Office PowerPoint</Application>
  <PresentationFormat>Widescreen</PresentationFormat>
  <Paragraphs>212</Paragraphs>
  <Slides>35</Slides>
  <Notes>0</Notes>
  <HiddenSlides>0</HiddenSlides>
  <MMClips>0</MMClips>
  <ScaleCrop>false</ScaleCrop>
  <HeadingPairs>
    <vt:vector size="8" baseType="variant">
      <vt:variant>
        <vt:lpstr>Brukte skrifter</vt:lpstr>
      </vt:variant>
      <vt:variant>
        <vt:i4>3</vt:i4>
      </vt:variant>
      <vt:variant>
        <vt:lpstr>Tema</vt:lpstr>
      </vt:variant>
      <vt:variant>
        <vt:i4>1</vt:i4>
      </vt:variant>
      <vt:variant>
        <vt:lpstr>Innebygde OLE-servere</vt:lpstr>
      </vt:variant>
      <vt:variant>
        <vt:i4>1</vt:i4>
      </vt:variant>
      <vt:variant>
        <vt:lpstr>Lysbildetitler</vt:lpstr>
      </vt:variant>
      <vt:variant>
        <vt:i4>35</vt:i4>
      </vt:variant>
    </vt:vector>
  </HeadingPairs>
  <TitlesOfParts>
    <vt:vector size="40" baseType="lpstr">
      <vt:lpstr>Arial</vt:lpstr>
      <vt:lpstr>Calibri</vt:lpstr>
      <vt:lpstr>Wingdings</vt:lpstr>
      <vt:lpstr>KS-profiltema</vt:lpstr>
      <vt:lpstr>think-cell Slide</vt:lpstr>
      <vt:lpstr>Veiledning: Fremtidsmøte</vt:lpstr>
      <vt:lpstr>Om denne powerpoint-presentasjonen</vt:lpstr>
      <vt:lpstr>Om agenda og møteplan</vt:lpstr>
      <vt:lpstr>1: Forberedelser</vt:lpstr>
      <vt:lpstr>1.1: Møteleders egen forberedelse</vt:lpstr>
      <vt:lpstr>1.2: Forslag til epost du kan sende til mødedeltakere 1 – 2 uker før møtet.</vt:lpstr>
      <vt:lpstr>Agenda for et 3-timers fremtidsmøte</vt:lpstr>
      <vt:lpstr>Møteagenda</vt:lpstr>
      <vt:lpstr>2: Utforsk kommunen</vt:lpstr>
      <vt:lpstr>2.1: Introduksjon og oppsummering (15 min)</vt:lpstr>
      <vt:lpstr>2.2: Bli kjent (15 min)</vt:lpstr>
      <vt:lpstr>2.3: Utforsk Steg 2 sammen (30 min)</vt:lpstr>
      <vt:lpstr>Pause (15 min)</vt:lpstr>
      <vt:lpstr>3: Test ut forskjellige veier frem mot 2040 for din egen kommune.</vt:lpstr>
      <vt:lpstr>3.1: Introduksjon av Scenariefabrikken (10 min)</vt:lpstr>
      <vt:lpstr>3.2: Bruk Scenariefabrikken (20 min)</vt:lpstr>
      <vt:lpstr>3.3: Gruppediskusjon om Scenariene (30 min)</vt:lpstr>
      <vt:lpstr>Pause (15 min)</vt:lpstr>
      <vt:lpstr>3.4: Veivalgenes betydning</vt:lpstr>
      <vt:lpstr>4: Veien videre for vår kommune  - Nye metoder og neste steg</vt:lpstr>
      <vt:lpstr>4: Veien videre for vår kommune (opptil 30 min)</vt:lpstr>
      <vt:lpstr>4: Veien videre for vår kommune (opptil 30 min)</vt:lpstr>
      <vt:lpstr>Takk for oss!</vt:lpstr>
      <vt:lpstr>Fremtidsmøte – Kortere agenda (1,5t)</vt:lpstr>
      <vt:lpstr>Møteagenda 1,5t</vt:lpstr>
      <vt:lpstr>2: Utforsk kommunen</vt:lpstr>
      <vt:lpstr>2.1: Introduksjon og oppsummering (15 min)</vt:lpstr>
      <vt:lpstr>2.3: Utforsk Steg 2 sammen (15 min)</vt:lpstr>
      <vt:lpstr>3: Test ut forskjellige veier frem mot 2040 for din egen kommune.</vt:lpstr>
      <vt:lpstr>3.1: Introduksjon av Scenariefabrikken (10 min)</vt:lpstr>
      <vt:lpstr>3.2: Bruk Scenariefabrikken (20 min)</vt:lpstr>
      <vt:lpstr>3.3: Gruppediskusjon om Scenariene (20 min)</vt:lpstr>
      <vt:lpstr>4: Veien videre for vår kommune  - Nye metoder og neste steg</vt:lpstr>
      <vt:lpstr>4: Veien videre for vår kommune (10 min)</vt:lpstr>
      <vt:lpstr>Takk for oss!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Tone Mangset</dc:creator>
  <cp:lastModifiedBy>Tone Mangset</cp:lastModifiedBy>
  <cp:revision>13</cp:revision>
  <dcterms:created xsi:type="dcterms:W3CDTF">2024-04-29T11:59:33Z</dcterms:created>
  <dcterms:modified xsi:type="dcterms:W3CDTF">2024-05-21T12:11:25Z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0x0101003934DDDE2C2C1E4794A7F10B32E8F39C</vt:lpwstr>
  </property>
</Properties>
</file>