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  <p:sldMasterId id="2147483820" r:id="rId2"/>
    <p:sldMasterId id="2147483832" r:id="rId3"/>
    <p:sldMasterId id="2147483870" r:id="rId4"/>
    <p:sldMasterId id="2147483883" r:id="rId5"/>
    <p:sldMasterId id="2147483896" r:id="rId6"/>
    <p:sldMasterId id="2147483936" r:id="rId7"/>
    <p:sldMasterId id="2147483953" r:id="rId8"/>
  </p:sldMasterIdLst>
  <p:notesMasterIdLst>
    <p:notesMasterId r:id="rId27"/>
  </p:notesMasterIdLst>
  <p:handoutMasterIdLst>
    <p:handoutMasterId r:id="rId28"/>
  </p:handoutMasterIdLst>
  <p:sldIdLst>
    <p:sldId id="370" r:id="rId9"/>
    <p:sldId id="396" r:id="rId10"/>
    <p:sldId id="397" r:id="rId11"/>
    <p:sldId id="398" r:id="rId12"/>
    <p:sldId id="399" r:id="rId13"/>
    <p:sldId id="319" r:id="rId14"/>
    <p:sldId id="262" r:id="rId15"/>
    <p:sldId id="270" r:id="rId16"/>
    <p:sldId id="400" r:id="rId17"/>
    <p:sldId id="401" r:id="rId18"/>
    <p:sldId id="402" r:id="rId19"/>
    <p:sldId id="403" r:id="rId20"/>
    <p:sldId id="405" r:id="rId21"/>
    <p:sldId id="404" r:id="rId22"/>
    <p:sldId id="277" r:id="rId23"/>
    <p:sldId id="406" r:id="rId24"/>
    <p:sldId id="407" r:id="rId25"/>
    <p:sldId id="408" r:id="rId26"/>
  </p:sldIdLst>
  <p:sldSz cx="12192000" cy="6858000"/>
  <p:notesSz cx="6797675" cy="9872663"/>
  <p:custDataLst>
    <p:tags r:id="rId29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0A35F5-6F7D-E43E-8F52-CDF55CA47EC2}" name="Une Tangen" initials="UT" userId="S::une.tangen@ks.no::ec6dd4d0-9964-4f1e-b96c-324c3d55b2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1A58"/>
    <a:srgbClr val="BCCFE8"/>
    <a:srgbClr val="008CD3"/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E5988-A909-4175-82D6-16D9192CF171}" v="196" dt="2023-11-25T20:07:48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5" autoAdjust="0"/>
  </p:normalViewPr>
  <p:slideViewPr>
    <p:cSldViewPr snapToGrid="0" snapToObjects="1">
      <p:cViewPr varScale="1">
        <p:scale>
          <a:sx n="36" d="100"/>
          <a:sy n="36" d="100"/>
        </p:scale>
        <p:origin x="1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1765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30.11.2023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641E-22C6-442F-B7A7-A6EDCE5CAC5A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965F-E4D9-4280-9CE3-125098F02C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4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0ECF6-CBA6-4537-B7B7-E29CDAD6BD8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4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3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0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3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8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99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2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9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2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6B1C2-5B32-4586-B862-B4B4FC05DF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4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9915291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64227" y="2794020"/>
            <a:ext cx="85344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5434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57907" y="1634464"/>
            <a:ext cx="6961205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994464"/>
            <a:ext cx="6962636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7909" y="3565249"/>
            <a:ext cx="6961204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56476" y="3925249"/>
            <a:ext cx="6962636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098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302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82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48" y="327262"/>
            <a:ext cx="1168878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5149" y="1634462"/>
            <a:ext cx="3315836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56" y="5613752"/>
            <a:ext cx="6963158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66580" y="2205024"/>
            <a:ext cx="3323079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79" y="943271"/>
            <a:ext cx="11687356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96036" y="1639678"/>
            <a:ext cx="3323077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891530" y="2205024"/>
            <a:ext cx="3323077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2873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51" y="327262"/>
            <a:ext cx="11688785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7908" y="1628774"/>
            <a:ext cx="6956699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81" y="943271"/>
            <a:ext cx="11687354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868504" y="4149080"/>
            <a:ext cx="3899511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3784319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900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27262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1772815"/>
            <a:ext cx="3911234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7908" y="1635124"/>
            <a:ext cx="6956699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49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635124"/>
            <a:ext cx="11696028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53851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1917" y="327262"/>
            <a:ext cx="11699631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713641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1917" y="1635126"/>
            <a:ext cx="11699631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1917" y="2719614"/>
            <a:ext cx="11699631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3819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34500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824618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48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57909" y="188913"/>
            <a:ext cx="11687906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41997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245371" y="188640"/>
            <a:ext cx="1169989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3303" y="367266"/>
            <a:ext cx="11344031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09" y="5915730"/>
            <a:ext cx="8449258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2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55994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490731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725468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602055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1194942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21257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58110" y="72008"/>
            <a:ext cx="11875780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8919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181100"/>
            <a:ext cx="11696028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</p:spTree>
    <p:extLst>
      <p:ext uri="{BB962C8B-B14F-4D97-AF65-F5344CB8AC3E}">
        <p14:creationId xmlns:p14="http://schemas.microsoft.com/office/powerpoint/2010/main" val="37981561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5" y="206448"/>
            <a:ext cx="11699081" cy="5454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2"/>
          <p:cNvGrpSpPr/>
          <p:nvPr userDrawn="1"/>
        </p:nvGrpSpPr>
        <p:grpSpPr>
          <a:xfrm>
            <a:off x="423985" y="6012302"/>
            <a:ext cx="5083247" cy="748703"/>
            <a:chOff x="291353" y="5721294"/>
            <a:chExt cx="4130138" cy="748703"/>
          </a:xfrm>
        </p:grpSpPr>
        <p:pic>
          <p:nvPicPr>
            <p:cNvPr id="12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14" name="Picture 12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423985" y="2292449"/>
            <a:ext cx="11344031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611" y="2773363"/>
            <a:ext cx="8199932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020633" y="5911388"/>
            <a:ext cx="3013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JULI 2015</a:t>
            </a:r>
          </a:p>
        </p:txBody>
      </p:sp>
    </p:spTree>
    <p:extLst>
      <p:ext uri="{BB962C8B-B14F-4D97-AF65-F5344CB8AC3E}">
        <p14:creationId xmlns:p14="http://schemas.microsoft.com/office/powerpoint/2010/main" val="27035191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58645" y="327263"/>
            <a:ext cx="6544649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8646" y="13103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53479" y="1310351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7908" y="1779071"/>
            <a:ext cx="6961205" cy="4313754"/>
          </a:xfrm>
        </p:spPr>
        <p:txBody>
          <a:bodyPr>
            <a:noAutofit/>
          </a:bodyPr>
          <a:lstStyle>
            <a:lvl1pPr>
              <a:tabLst>
                <a:tab pos="5365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44233" y="1634133"/>
            <a:ext cx="697488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2356517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>
                <a:solidFill>
                  <a:srgbClr val="2E69B3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du gå til </a:t>
            </a:r>
            <a:r>
              <a:rPr lang="nb-NO" sz="14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www.ks.no/samveis</a:t>
            </a:r>
            <a:endParaRPr lang="nb-NO" sz="1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du finner det referert til i</a:t>
            </a: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628800"/>
            <a:ext cx="3911234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4437112"/>
            <a:ext cx="3911234" cy="241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82" y="4718537"/>
            <a:ext cx="3913188" cy="18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80">
          <p15:clr>
            <a:srgbClr val="FBAE40"/>
          </p15:clr>
        </p15:guide>
        <p15:guide id="3" pos="3846">
          <p15:clr>
            <a:srgbClr val="FBAE40"/>
          </p15:clr>
        </p15:guide>
        <p15:guide id="4" pos="157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845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</p:spTree>
    <p:extLst>
      <p:ext uri="{BB962C8B-B14F-4D97-AF65-F5344CB8AC3E}">
        <p14:creationId xmlns:p14="http://schemas.microsoft.com/office/powerpoint/2010/main" val="40694892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57907" y="1634464"/>
            <a:ext cx="6961205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994464"/>
            <a:ext cx="6962636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beskrivelse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utarbeides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roller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57909" y="3565249"/>
            <a:ext cx="6961204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56476" y="3925249"/>
            <a:ext cx="6962636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036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48" y="327262"/>
            <a:ext cx="1168878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5149" y="1634462"/>
            <a:ext cx="3315836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56" y="5613752"/>
            <a:ext cx="6963158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66580" y="2205024"/>
            <a:ext cx="3323079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79" y="943271"/>
            <a:ext cx="11687356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96036" y="1639678"/>
            <a:ext cx="3323077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891530" y="2205024"/>
            <a:ext cx="3323077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beskrivelse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utarbeides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862185" y="4136587"/>
            <a:ext cx="3890635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roller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60483" y="3755954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68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5151" y="327262"/>
            <a:ext cx="11688785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7908" y="1628774"/>
            <a:ext cx="6956699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66581" y="943271"/>
            <a:ext cx="11687354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utstyr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868504" y="4149080"/>
            <a:ext cx="3899511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856782" y="3784319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overskift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431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27262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1772815"/>
            <a:ext cx="3911234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7908" y="1635124"/>
            <a:ext cx="6956699" cy="5034236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189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4229" y="2196036"/>
            <a:ext cx="9915291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64227" y="2794020"/>
            <a:ext cx="85344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8832926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181100"/>
            <a:ext cx="11696028" cy="5487988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</p:spTree>
    <p:extLst>
      <p:ext uri="{BB962C8B-B14F-4D97-AF65-F5344CB8AC3E}">
        <p14:creationId xmlns:p14="http://schemas.microsoft.com/office/powerpoint/2010/main" val="42078418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1917" y="327262"/>
            <a:ext cx="11699631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713641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evt. undertittel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1917" y="1635126"/>
            <a:ext cx="11699631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1917" y="2719614"/>
            <a:ext cx="11699631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3819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34500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8246180" y="5913360"/>
            <a:ext cx="3544615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72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57909" y="188913"/>
            <a:ext cx="11687906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40884253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245371" y="188640"/>
            <a:ext cx="1169989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3303" y="367266"/>
            <a:ext cx="11344031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42652" y="5890627"/>
            <a:ext cx="5083247" cy="748703"/>
            <a:chOff x="291353" y="5721294"/>
            <a:chExt cx="4130138" cy="748703"/>
          </a:xfrm>
        </p:grpSpPr>
        <p:pic>
          <p:nvPicPr>
            <p:cNvPr id="6" name="Picture 2" descr="\\10.65.9.150\ds1\RRU\JOBS\LIBRARY\DSP02000 - DSP02099\DSP02001 Admin Logo Brand Update\logo files wip\NEW PA LOGO\New PA Logo 2-17 x 2-36.emf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3" y="5836872"/>
              <a:ext cx="563012" cy="49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ho_logo_cmyk.eps"/>
            <p:cNvPicPr>
              <a:picLocks noChangeAspect="1"/>
            </p:cNvPicPr>
            <p:nvPr/>
          </p:nvPicPr>
          <p:blipFill>
            <a:blip r:embed="rId4">
              <a:grayscl/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967" y="5721294"/>
              <a:ext cx="1851524" cy="748703"/>
            </a:xfrm>
            <a:prstGeom prst="rect">
              <a:avLst/>
            </a:prstGeom>
          </p:spPr>
        </p:pic>
        <p:pic>
          <p:nvPicPr>
            <p:cNvPr id="9" name="Picture 8" descr="MW_logo_Black.eps"/>
            <p:cNvPicPr>
              <a:picLocks noChangeAspect="1"/>
            </p:cNvPicPr>
            <p:nvPr/>
          </p:nvPicPr>
          <p:blipFill>
            <a:blip r:embed="rId5" cstate="screen">
              <a:alphaModFix amt="3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287" y="5847518"/>
              <a:ext cx="583807" cy="529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3319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14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0549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57908" y="1635124"/>
            <a:ext cx="11696028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7909" y="341780"/>
            <a:ext cx="11696027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9" y="943271"/>
            <a:ext cx="1169602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680410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6476" y="327262"/>
            <a:ext cx="1169746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57909" y="5805264"/>
            <a:ext cx="6961204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56476" y="1634463"/>
            <a:ext cx="6962636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57907" y="943271"/>
            <a:ext cx="11696028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759948"/>
            <a:ext cx="3911234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nb-NO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85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6158" y="3438248"/>
            <a:ext cx="8041349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9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61795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4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66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2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625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0" cap="none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27067" y="1844679"/>
            <a:ext cx="11137900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41458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3" y="476252"/>
            <a:ext cx="11137899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chemeClr val="accent3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641"/>
            <a:ext cx="11137900" cy="2876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27052" y="1844679"/>
            <a:ext cx="5376333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288619" y="1844679"/>
            <a:ext cx="5376333" cy="3960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42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0692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h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7051" y="1557342"/>
            <a:ext cx="8544984" cy="1211977"/>
          </a:xfrm>
        </p:spPr>
        <p:txBody>
          <a:bodyPr wrap="square" anchor="b" anchorCtr="0">
            <a:normAutofit/>
          </a:bodyPr>
          <a:lstStyle>
            <a:lvl1pPr>
              <a:defRPr sz="4000" b="1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add section divider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051" y="3068640"/>
            <a:ext cx="8352368" cy="30777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6377" indent="0">
              <a:buNone/>
              <a:defRPr sz="1800"/>
            </a:lvl2pPr>
            <a:lvl3pPr marL="912756" indent="0">
              <a:buNone/>
              <a:defRPr sz="1500"/>
            </a:lvl3pPr>
            <a:lvl4pPr marL="1369132" indent="0">
              <a:buNone/>
              <a:defRPr sz="1400"/>
            </a:lvl4pPr>
            <a:lvl5pPr marL="1825516" indent="0">
              <a:buNone/>
              <a:defRPr sz="1400"/>
            </a:lvl5pPr>
            <a:lvl6pPr marL="2281895" indent="0">
              <a:buNone/>
              <a:defRPr sz="1400"/>
            </a:lvl6pPr>
            <a:lvl7pPr marL="2738274" indent="0">
              <a:buNone/>
              <a:defRPr sz="1400"/>
            </a:lvl7pPr>
            <a:lvl8pPr marL="3194652" indent="0">
              <a:buNone/>
              <a:defRPr sz="1400"/>
            </a:lvl8pPr>
            <a:lvl9pPr marL="3651032" indent="0">
              <a:buNone/>
              <a:defRPr sz="14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8" name="Rett linje 12"/>
          <p:cNvCxnSpPr/>
          <p:nvPr userDrawn="1"/>
        </p:nvCxnSpPr>
        <p:spPr>
          <a:xfrm>
            <a:off x="527053" y="2924944"/>
            <a:ext cx="8544984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llustration (light green)">
    <p:bg>
      <p:bgPr>
        <a:solidFill>
          <a:srgbClr val="DB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67" y="188917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Header</a:t>
            </a:r>
            <a:endParaRPr lang="nb-NO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27067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5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0871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1373" y="332656"/>
            <a:ext cx="11329259" cy="6048672"/>
          </a:xfrm>
          <a:prstGeom prst="rect">
            <a:avLst/>
          </a:prstGeom>
          <a:solidFill>
            <a:schemeClr val="accent5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1" rIns="91292" bIns="45651" rtlCol="0" anchor="t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59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95401" y="3213100"/>
            <a:ext cx="9696451" cy="25923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20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95412" y="476251"/>
            <a:ext cx="9696453" cy="2305050"/>
          </a:xfrm>
        </p:spPr>
        <p:txBody>
          <a:bodyPr wrap="square" anchor="b" anchorCtr="0">
            <a:normAutofit/>
          </a:bodyPr>
          <a:lstStyle>
            <a:lvl1pPr algn="ctr">
              <a:lnSpc>
                <a:spcPct val="120000"/>
              </a:lnSpc>
              <a:defRPr sz="6000" b="1" i="1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73029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(bordeaux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6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black)">
    <p:bg>
      <p:bgPr>
        <a:solidFill>
          <a:schemeClr val="accent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4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60416" y="6623221"/>
            <a:ext cx="3860800" cy="115195"/>
          </a:xfrm>
          <a:prstGeom prst="rect">
            <a:avLst/>
          </a:prstGeom>
        </p:spPr>
        <p:txBody>
          <a:bodyPr vert="horz" lIns="0" tIns="72000" rIns="36000" bIns="7200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3A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0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2106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093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875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947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21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703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705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701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5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3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75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9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6" y="6159560"/>
            <a:ext cx="3137663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4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8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8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41" y="617384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7881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8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9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8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5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52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4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36"/>
            <a:ext cx="7493467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81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36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6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8" y="219609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0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3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4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6" y="1139480"/>
            <a:ext cx="9773924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3328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30/11/2023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6" y="6308351"/>
            <a:ext cx="2826826" cy="255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306B5-2FFE-4AA8-BFAA-FEED34491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510" y="6218317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47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8" y="409474"/>
            <a:ext cx="9773923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46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8896D-DB7F-4431-AB25-726EE7A5E2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2302" y="6158175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2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92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477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26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488696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41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0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79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40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5578" y="1644651"/>
            <a:ext cx="5703042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85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4565" y="1644651"/>
            <a:ext cx="407405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48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895942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9" y="452439"/>
            <a:ext cx="8010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6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89594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8" y="1644652"/>
            <a:ext cx="818272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0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651594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9058" y="1644653"/>
            <a:ext cx="3259562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31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4566" y="1644268"/>
            <a:ext cx="4074055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979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733044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4991259"/>
            <a:ext cx="2445068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91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6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579" y="1644390"/>
            <a:ext cx="244347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1644390"/>
            <a:ext cx="244506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30/11/2023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754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18" y="1644390"/>
            <a:ext cx="244348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4991259"/>
            <a:ext cx="2443479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30/11/2023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758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2438"/>
            <a:ext cx="4072466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536905"/>
            <a:ext cx="570304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220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2443480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2443480" cy="406109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592" y="5388899"/>
            <a:ext cx="7332029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592" y="536905"/>
            <a:ext cx="7332029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478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80" y="1644652"/>
            <a:ext cx="570304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496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244348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9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24450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351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536905"/>
            <a:ext cx="105900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110" y="906489"/>
            <a:ext cx="3257974" cy="2157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1059159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1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029" y="5387834"/>
            <a:ext cx="407405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5578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618" y="1644652"/>
            <a:ext cx="4072467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12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2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8144935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814493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393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084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5" y="1644650"/>
            <a:ext cx="325797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0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488696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070" y="5387835"/>
            <a:ext cx="244348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488696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071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67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7" y="5387835"/>
            <a:ext cx="570145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5387835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029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0"/>
            <a:ext cx="162898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091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835"/>
            <a:ext cx="57030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5" y="5387835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3144372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6" y="1644650"/>
            <a:ext cx="1628987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6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15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5672"/>
            <a:ext cx="407405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4074056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6" y="5387835"/>
            <a:ext cx="1628987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5387835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4" y="3905375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93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8899"/>
            <a:ext cx="570304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4193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4" y="5387953"/>
            <a:ext cx="1628988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314419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8044" y="538795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4" y="3905374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4" y="1644652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33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953"/>
            <a:ext cx="325956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849" y="3145672"/>
            <a:ext cx="64867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085" y="5387953"/>
            <a:ext cx="162581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566" y="5387953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8046" y="5387953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4" y="1644651"/>
            <a:ext cx="651753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1085" y="3905096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527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4" y="452439"/>
            <a:ext cx="10556574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030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>
                <a:solidFill>
                  <a:prstClr val="black"/>
                </a:solidFill>
              </a:rPr>
              <a:pPr/>
              <a:t>30.11.2023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4956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495653"/>
            <a:ext cx="28448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71255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1945915"/>
            <a:ext cx="7330441" cy="2768684"/>
          </a:xfrm>
        </p:spPr>
        <p:txBody>
          <a:bodyPr/>
          <a:lstStyle>
            <a:lvl1pPr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072" y="5018936"/>
            <a:ext cx="7332990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541" y="2249830"/>
            <a:ext cx="1671855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697" marR="0" indent="-25395" algn="l" defTabSz="457109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89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20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538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29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617" y="452440"/>
            <a:ext cx="10590003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30/11/2023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84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9"/>
            <a:ext cx="488696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4970200"/>
            <a:ext cx="488696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8" y="5332765"/>
            <a:ext cx="488696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5921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055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30/11/2023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17" y="6158174"/>
            <a:ext cx="282682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40"/>
            <a:ext cx="12192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30/11/2023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41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234812" y="194134"/>
            <a:ext cx="11728842" cy="53760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23985" y="2292449"/>
            <a:ext cx="11344031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2611" y="2773363"/>
            <a:ext cx="8199932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020633" y="5911388"/>
            <a:ext cx="30132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JULI 2015</a:t>
            </a:r>
          </a:p>
        </p:txBody>
      </p:sp>
      <p:pic>
        <p:nvPicPr>
          <p:cNvPr id="4" name="Picture 3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79" y="5915730"/>
            <a:ext cx="8449258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1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58645" y="327263"/>
            <a:ext cx="6544649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8646" y="13103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21613" y="1310351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7908" y="1779071"/>
            <a:ext cx="6961205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44233" y="1634133"/>
            <a:ext cx="697488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09" y="6526438"/>
            <a:ext cx="3030415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7707412" y="1634464"/>
            <a:ext cx="4246524" cy="5066998"/>
          </a:xfrm>
          <a:prstGeom prst="rect">
            <a:avLst/>
          </a:prstGeom>
        </p:spPr>
      </p:pic>
      <p:sp>
        <p:nvSpPr>
          <p:cNvPr id="2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868505" y="2080594"/>
            <a:ext cx="3911234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/>
              <a:t>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880470" y="1628800"/>
            <a:ext cx="3911234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24" y="4728614"/>
            <a:ext cx="387376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5012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580">
          <p15:clr>
            <a:srgbClr val="FBAE40"/>
          </p15:clr>
        </p15:guide>
        <p15:guide id="3" pos="3846">
          <p15:clr>
            <a:srgbClr val="FBAE40"/>
          </p15:clr>
        </p15:guide>
        <p15:guide id="4" pos="157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845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245371" y="188640"/>
            <a:ext cx="1169989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58887" y="4330000"/>
            <a:ext cx="8073076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2653" y="1628776"/>
            <a:ext cx="11344031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6158" y="3438248"/>
            <a:ext cx="8041349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84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image" Target="../media/image12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image" Target="../media/image11.emf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1692122"/>
            <a:ext cx="109728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519516"/>
            <a:ext cx="10972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62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1692122"/>
            <a:ext cx="109728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2519516"/>
            <a:ext cx="10972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5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40296189"/>
              </p:ext>
            </p:extLst>
          </p:nvPr>
        </p:nvGraphicFramePr>
        <p:xfrm>
          <a:off x="2121" y="1592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1" y="1592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75200"/>
            <a:ext cx="11136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1843200"/>
            <a:ext cx="11136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00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500" b="1" i="0">
          <a:solidFill>
            <a:schemeClr val="accent3"/>
          </a:solidFill>
          <a:latin typeface="+mn-lt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5pPr>
      <a:lvl6pPr marL="51115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6pPr>
      <a:lvl7pPr marL="1022302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7pPr>
      <a:lvl8pPr marL="1533451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8pPr>
      <a:lvl9pPr marL="204461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 65 Medium" pitchFamily="34" charset="0"/>
        </a:defRPr>
      </a:lvl9pPr>
    </p:titleStyle>
    <p:bodyStyle>
      <a:lvl1pPr marL="266268" indent="-266268" algn="l" rtl="0" eaLnBrk="1" fontAlgn="base" hangingPunct="1">
        <a:spcBef>
          <a:spcPts val="336"/>
        </a:spcBef>
        <a:spcAft>
          <a:spcPts val="336"/>
        </a:spcAft>
        <a:buFont typeface="Arial" panose="020B0604020202020204" pitchFamily="34" charset="0"/>
        <a:buChar char="•"/>
        <a:defRPr sz="2000">
          <a:solidFill>
            <a:srgbClr val="080808"/>
          </a:solidFill>
          <a:latin typeface="+mn-lt"/>
          <a:ea typeface="+mn-ea"/>
          <a:cs typeface="Arial" pitchFamily="34" charset="0"/>
        </a:defRPr>
      </a:lvl1pPr>
      <a:lvl2pPr marL="542047" indent="-275779" algn="l" rtl="0" eaLnBrk="1" fontAlgn="base" hangingPunct="1">
        <a:spcBef>
          <a:spcPts val="448"/>
        </a:spcBef>
        <a:spcAft>
          <a:spcPts val="448"/>
        </a:spcAft>
        <a:buChar char="–"/>
        <a:defRPr sz="2000">
          <a:solidFill>
            <a:srgbClr val="080808"/>
          </a:solidFill>
          <a:latin typeface="+mn-lt"/>
          <a:cs typeface="Arial" pitchFamily="34" charset="0"/>
        </a:defRPr>
      </a:lvl2pPr>
      <a:lvl3pPr marL="903391" indent="-296404" algn="l" rtl="0" eaLnBrk="1" fontAlgn="base" hangingPunct="1">
        <a:spcBef>
          <a:spcPts val="448"/>
        </a:spcBef>
        <a:spcAft>
          <a:spcPts val="448"/>
        </a:spcAft>
        <a:buChar char="•"/>
        <a:defRPr sz="2600">
          <a:solidFill>
            <a:srgbClr val="080808"/>
          </a:solidFill>
          <a:latin typeface="+mn-lt"/>
          <a:cs typeface="Arial" pitchFamily="34" charset="0"/>
        </a:defRPr>
      </a:lvl3pPr>
      <a:lvl4pPr marL="1308052" indent="-308822" algn="l" rtl="0" eaLnBrk="1" fontAlgn="base" hangingPunct="1">
        <a:spcBef>
          <a:spcPts val="448"/>
        </a:spcBef>
        <a:spcAft>
          <a:spcPts val="448"/>
        </a:spcAft>
        <a:buChar char="–"/>
        <a:defRPr sz="2600">
          <a:solidFill>
            <a:srgbClr val="080808"/>
          </a:solidFill>
          <a:latin typeface="+mn-lt"/>
          <a:cs typeface="Arial" pitchFamily="34" charset="0"/>
        </a:defRPr>
      </a:lvl4pPr>
      <a:lvl5pPr marL="1700285" indent="-298170" algn="l" rtl="0" eaLnBrk="1" fontAlgn="base" hangingPunct="1">
        <a:spcBef>
          <a:spcPts val="448"/>
        </a:spcBef>
        <a:spcAft>
          <a:spcPts val="448"/>
        </a:spcAft>
        <a:buChar char="»"/>
        <a:defRPr sz="2600">
          <a:solidFill>
            <a:srgbClr val="080808"/>
          </a:solidFill>
          <a:latin typeface="+mn-lt"/>
          <a:cs typeface="Arial" pitchFamily="34" charset="0"/>
        </a:defRPr>
      </a:lvl5pPr>
      <a:lvl6pPr marL="2811330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6pPr>
      <a:lvl7pPr marL="3322481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7pPr>
      <a:lvl8pPr marL="3833638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8pPr>
      <a:lvl9pPr marL="4344784" indent="-255582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5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02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451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610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756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906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055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209" algn="l" defTabSz="10223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30.11.2023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84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84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41" y="617384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84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30-11-2023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DE70B8-E712-464A-820F-239445307AD0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212030" y="6140507"/>
            <a:ext cx="868130" cy="4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  <p:sldLayoutId id="2147483929" r:id="rId33"/>
    <p:sldLayoutId id="2147483930" r:id="rId34"/>
    <p:sldLayoutId id="2147483931" r:id="rId35"/>
    <p:sldLayoutId id="2147483932" r:id="rId36"/>
    <p:sldLayoutId id="2147483933" r:id="rId37"/>
    <p:sldLayoutId id="2147483934" r:id="rId38"/>
    <p:sldLayoutId id="2147483935" r:id="rId39"/>
  </p:sldLayoutIdLst>
  <p:hf sldNum="0" hdr="0" ftr="0" dt="0"/>
  <p:txStyles>
    <p:titleStyle>
      <a:lvl1pPr algn="l" defTabSz="457098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09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194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292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38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195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787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004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098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799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09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098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85849665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5" y="327262"/>
            <a:ext cx="1134403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398" y="64139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30.11.2023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202" y="6413952"/>
            <a:ext cx="3030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3985" y="1628775"/>
            <a:ext cx="11344031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5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26">
          <p15:clr>
            <a:srgbClr val="F26B43"/>
          </p15:clr>
        </p15:guide>
        <p15:guide id="4" pos="6114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217">
          <p15:clr>
            <a:srgbClr val="F26B43"/>
          </p15:clr>
        </p15:guide>
        <p15:guide id="11" pos="6023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984">
          <p15:clr>
            <a:srgbClr val="F26B43"/>
          </p15:clr>
        </p15:guide>
        <p15:guide id="14" pos="325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8062085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85" y="327262"/>
            <a:ext cx="1134403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398" y="64139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30.11.2023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202" y="6413952"/>
            <a:ext cx="3030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3985" y="1628775"/>
            <a:ext cx="11344031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55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9" r:id="rId15"/>
    <p:sldLayoutId id="21474839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26">
          <p15:clr>
            <a:srgbClr val="F26B43"/>
          </p15:clr>
        </p15:guide>
        <p15:guide id="4" pos="6114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10">
          <p15:clr>
            <a:srgbClr val="F26B43"/>
          </p15:clr>
        </p15:guide>
        <p15:guide id="10" pos="217">
          <p15:clr>
            <a:srgbClr val="F26B43"/>
          </p15:clr>
        </p15:guide>
        <p15:guide id="11" pos="6023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984">
          <p15:clr>
            <a:srgbClr val="F26B43"/>
          </p15:clr>
        </p15:guide>
        <p15:guide id="14" pos="3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1774" y="2620264"/>
            <a:ext cx="8259538" cy="1914146"/>
          </a:xfrm>
        </p:spPr>
        <p:txBody>
          <a:bodyPr/>
          <a:lstStyle/>
          <a:p>
            <a:r>
              <a:rPr lang="nb-NO" sz="4400" dirty="0"/>
              <a:t>Prosjektpresentasjon</a:t>
            </a:r>
          </a:p>
        </p:txBody>
      </p:sp>
    </p:spTree>
    <p:extLst>
      <p:ext uri="{BB962C8B-B14F-4D97-AF65-F5344CB8AC3E}">
        <p14:creationId xmlns:p14="http://schemas.microsoft.com/office/powerpoint/2010/main" val="233795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800" dirty="0"/>
              <a:t>[Legg inn de 3-5 viktigste mål for innovasjonsprosjektet i prioritert rekkefølge. Skal prosjektet skape økt mestring og trygghet for den enkelte? Skal prosjektet </a:t>
            </a:r>
            <a:r>
              <a:rPr lang="nb-NO" dirty="0"/>
              <a:t>forebygge kriminalitet eller redusere ensomhet hos innbyggerne</a:t>
            </a:r>
            <a:r>
              <a:rPr lang="nb-NO" sz="1800" dirty="0"/>
              <a:t>? Skal prosjektet medføre mer effektive prosesser i kommunen?]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342900" indent="-342900">
              <a:buFont typeface="+mj-lt"/>
              <a:buAutoNum type="arabicPeriod"/>
            </a:pPr>
            <a:r>
              <a:rPr lang="nb-NO" sz="1800" dirty="0" err="1"/>
              <a:t>Xxx</a:t>
            </a:r>
            <a:endParaRPr lang="nb-NO" sz="1800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Mål for prosjektet </a:t>
            </a:r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b="1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7312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kern="120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Tilnærming til prosjektet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/>
            </a:pPr>
            <a:r>
              <a:rPr lang="nb-NO" sz="2000" dirty="0">
                <a:solidFill>
                  <a:srgbClr val="001A58"/>
                </a:solidFill>
              </a:rPr>
              <a:t>[Oppsummer deres tilnærming til gjennomføring av prosjektet. Skriv korte kulepunkter. </a:t>
            </a:r>
          </a:p>
        </p:txBody>
      </p:sp>
      <p:pic>
        <p:nvPicPr>
          <p:cNvPr id="2" name="Picture 8" descr="Screen Shot 2014-05-16 at 15.59.33 .png">
            <a:extLst>
              <a:ext uri="{FF2B5EF4-FFF2-40B4-BE49-F238E27FC236}">
                <a16:creationId xmlns:a16="http://schemas.microsoft.com/office/drawing/2014/main" id="{CD7892FE-ACBC-AD48-FB4C-690618341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976"/>
          <a:stretch/>
        </p:blipFill>
        <p:spPr>
          <a:xfrm>
            <a:off x="7617840" y="1967113"/>
            <a:ext cx="3600000" cy="2465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19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748A7D0-3251-67F8-939E-B4CBAFF66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01183"/>
              </p:ext>
            </p:extLst>
          </p:nvPr>
        </p:nvGraphicFramePr>
        <p:xfrm>
          <a:off x="1524001" y="1018903"/>
          <a:ext cx="8612774" cy="4850680"/>
        </p:xfrm>
        <a:graphic>
          <a:graphicData uri="http://schemas.openxmlformats.org/drawingml/2006/table">
            <a:tbl>
              <a:tblPr/>
              <a:tblGrid>
                <a:gridCol w="1321278">
                  <a:extLst>
                    <a:ext uri="{9D8B030D-6E8A-4147-A177-3AD203B41FA5}">
                      <a16:colId xmlns:a16="http://schemas.microsoft.com/office/drawing/2014/main" val="1780747389"/>
                    </a:ext>
                  </a:extLst>
                </a:gridCol>
                <a:gridCol w="2456599">
                  <a:extLst>
                    <a:ext uri="{9D8B030D-6E8A-4147-A177-3AD203B41FA5}">
                      <a16:colId xmlns:a16="http://schemas.microsoft.com/office/drawing/2014/main" val="623424531"/>
                    </a:ext>
                  </a:extLst>
                </a:gridCol>
                <a:gridCol w="822128">
                  <a:extLst>
                    <a:ext uri="{9D8B030D-6E8A-4147-A177-3AD203B41FA5}">
                      <a16:colId xmlns:a16="http://schemas.microsoft.com/office/drawing/2014/main" val="1951035940"/>
                    </a:ext>
                  </a:extLst>
                </a:gridCol>
                <a:gridCol w="146808">
                  <a:extLst>
                    <a:ext uri="{9D8B030D-6E8A-4147-A177-3AD203B41FA5}">
                      <a16:colId xmlns:a16="http://schemas.microsoft.com/office/drawing/2014/main" val="259065756"/>
                    </a:ext>
                  </a:extLst>
                </a:gridCol>
                <a:gridCol w="822128">
                  <a:extLst>
                    <a:ext uri="{9D8B030D-6E8A-4147-A177-3AD203B41FA5}">
                      <a16:colId xmlns:a16="http://schemas.microsoft.com/office/drawing/2014/main" val="995661138"/>
                    </a:ext>
                  </a:extLst>
                </a:gridCol>
                <a:gridCol w="146808">
                  <a:extLst>
                    <a:ext uri="{9D8B030D-6E8A-4147-A177-3AD203B41FA5}">
                      <a16:colId xmlns:a16="http://schemas.microsoft.com/office/drawing/2014/main" val="1782293277"/>
                    </a:ext>
                  </a:extLst>
                </a:gridCol>
                <a:gridCol w="2897025">
                  <a:extLst>
                    <a:ext uri="{9D8B030D-6E8A-4147-A177-3AD203B41FA5}">
                      <a16:colId xmlns:a16="http://schemas.microsoft.com/office/drawing/2014/main" val="3144274503"/>
                    </a:ext>
                  </a:extLst>
                </a:gridCol>
              </a:tblGrid>
              <a:tr h="311851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0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32508"/>
                  </a:ext>
                </a:extLst>
              </a:tr>
              <a:tr h="131671"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73670"/>
                  </a:ext>
                </a:extLst>
              </a:tr>
              <a:tr h="235621">
                <a:tc gridSpan="2">
                  <a:txBody>
                    <a:bodyPr/>
                    <a:lstStyle/>
                    <a:p>
                      <a:pPr algn="l" fontAlgn="t"/>
                      <a:r>
                        <a:rPr lang="nb-NO" sz="1100" b="0" i="0" u="none" strike="noStrike">
                          <a:solidFill>
                            <a:srgbClr val="3A7EC0"/>
                          </a:solidFill>
                          <a:effectLst/>
                          <a:latin typeface="Arial" panose="020B0604020202020204" pitchFamily="34" charset="0"/>
                        </a:rPr>
                        <a:t>Interessentanalyse</a:t>
                      </a:r>
                    </a:p>
                  </a:txBody>
                  <a:tcPr marL="61074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324912"/>
                  </a:ext>
                </a:extLst>
              </a:tr>
              <a:tr h="193691">
                <a:tc>
                  <a:txBody>
                    <a:bodyPr/>
                    <a:lstStyle/>
                    <a:p>
                      <a:pPr algn="l" fontAlgn="t"/>
                      <a:endParaRPr lang="nb-NO" sz="9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600" b="0" i="0" u="none" strike="noStrike">
                        <a:solidFill>
                          <a:srgbClr val="2020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90" marR="5090" marT="5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85434"/>
                  </a:ext>
                </a:extLst>
              </a:tr>
              <a:tr h="138601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Interessent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Hvordan berøres av / påvirker endringen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Innflytelse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Holdning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 for involvering, dialog og opplæring</a:t>
                      </a:r>
                    </a:p>
                  </a:txBody>
                  <a:tcPr marL="5090" marR="5090" marT="509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6347"/>
                  </a:ext>
                </a:extLst>
              </a:tr>
              <a:tr h="790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berørt part, som f.eks. rektorer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hvordan interessenten berøres av endringen, som f.eks. "Får et nytt arbeidsverktøy" og/eller hvordan interessenten påvirker endringen, 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Høy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Nøytral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[Definer hvor mye interessenten skal involveres i prosjektet og beskriv kort hvordan dette skal gjøres. F.eks. "Involveres aktivt i prosjektet - inviteres til alle arbeidsmøter med prosjektgruppen" osv.]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22222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Positiv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21023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Lav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Negativ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18220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13122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4186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56204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0849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8001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0785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71817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76484"/>
                  </a:ext>
                </a:extLst>
              </a:tr>
              <a:tr h="277202"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600" b="0" i="0" u="none" strike="noStrike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600" b="0" i="0" u="none" strike="noStrike" dirty="0">
                          <a:solidFill>
                            <a:srgbClr val="20202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90" marR="5090" marT="509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3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Avhengigheter til nasjonale, regionale og lokale prosjekter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[Legg inn de viktigste lokale, regionale og statlige prosjekter som har påvirkning på deres prosjekt. Bruk et kulepunkt per prosjekt. Oppgi navn på prosjektet og aktøren som gjennomfører prosjektet)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Xxx</a:t>
            </a:r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271464" y="6526438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15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52550" y="943271"/>
            <a:ext cx="9503023" cy="294191"/>
          </a:xfrm>
        </p:spPr>
        <p:txBody>
          <a:bodyPr/>
          <a:lstStyle/>
          <a:p>
            <a:r>
              <a:rPr lang="nb-NO" dirty="0"/>
              <a:t>[Evt. legg inn et undertittel]</a:t>
            </a:r>
          </a:p>
        </p:txBody>
      </p:sp>
    </p:spTree>
    <p:extLst>
      <p:ext uri="{BB962C8B-B14F-4D97-AF65-F5344CB8AC3E}">
        <p14:creationId xmlns:p14="http://schemas.microsoft.com/office/powerpoint/2010/main" val="2012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Utfordringsbildet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 for prosjektet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Prosjektplan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e 3" descr="Et bilde som inneholder sketch, tegning, kunst, design&#10;&#10;Automatisk generert beskrivelse">
            <a:extLst>
              <a:ext uri="{FF2B5EF4-FFF2-40B4-BE49-F238E27FC236}">
                <a16:creationId xmlns:a16="http://schemas.microsoft.com/office/drawing/2014/main" id="{1678C338-4B2D-87EE-DDD3-53781E39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60"/>
          <a:stretch/>
        </p:blipFill>
        <p:spPr>
          <a:xfrm>
            <a:off x="8597176" y="1485683"/>
            <a:ext cx="2156549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2893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Neste steg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001A58"/>
                </a:solidFill>
                <a:latin typeface="Calibri"/>
              </a:rPr>
              <a:t>(ev. legg inn undertittel)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1A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57087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[Angi sentrale aktiviteter som gjennomføres før dere går videre i prosjektet. Tilpass denne siden til målgruppen ved å fokusere på aktivitetene som er mest relevante for personene til stedet]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12F6CF-9C47-DF95-F8FC-FB2B5EE04B85}"/>
              </a:ext>
            </a:extLst>
          </p:cNvPr>
          <p:cNvSpPr txBox="1"/>
          <p:nvPr/>
        </p:nvSpPr>
        <p:spPr>
          <a:xfrm>
            <a:off x="8442960" y="1722120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Legg ev. inn eget bilde</a:t>
            </a:r>
          </a:p>
        </p:txBody>
      </p:sp>
    </p:spTree>
    <p:extLst>
      <p:ext uri="{BB962C8B-B14F-4D97-AF65-F5344CB8AC3E}">
        <p14:creationId xmlns:p14="http://schemas.microsoft.com/office/powerpoint/2010/main" val="266314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28931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>
                <a:solidFill>
                  <a:srgbClr val="001A58"/>
                </a:solidFill>
                <a:latin typeface="Calibri"/>
              </a:rPr>
              <a:t>Viktige avklaringer og beslutninger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57087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[Denne siden brukes i presentasjonen til ledelsen. Beskriv kort behov for ressurser og finansiering og evt. andre avklaringer som ledelsen trenger å ta stilling til]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Xxx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1A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112F6CF-9C47-DF95-F8FC-FB2B5EE04B85}"/>
              </a:ext>
            </a:extLst>
          </p:cNvPr>
          <p:cNvSpPr txBox="1"/>
          <p:nvPr/>
        </p:nvSpPr>
        <p:spPr>
          <a:xfrm>
            <a:off x="8442960" y="1722120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Legg ev. inn eget bilde</a:t>
            </a:r>
          </a:p>
        </p:txBody>
      </p:sp>
    </p:spTree>
    <p:extLst>
      <p:ext uri="{BB962C8B-B14F-4D97-AF65-F5344CB8AC3E}">
        <p14:creationId xmlns:p14="http://schemas.microsoft.com/office/powerpoint/2010/main" val="249165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7312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kern="120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Hva er en prosjektpresentasjon?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9600" y="1967113"/>
            <a:ext cx="8232742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srgbClr val="001A58"/>
                </a:solidFill>
              </a:rPr>
              <a:t>En prosjektpresentasjon bør forklare utfordringsbildet, beskrive overordnede mål for arbeidet, og vise plan for videre arbeid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 sz="2000" dirty="0">
                <a:solidFill>
                  <a:srgbClr val="001A58"/>
                </a:solidFill>
              </a:rPr>
              <a:t>Presentasjonen skal brukes som et verktøy for å engasjere og forankre prosjektet blant ledere og ansatte. God forankring er avgjørende for at prosjektet lykkes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 sz="2000" dirty="0">
              <a:solidFill>
                <a:srgbClr val="001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7312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3200" kern="1200" dirty="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(Navn på deres prosjekt)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8CFE5B8-133A-9AEA-1E63-964805B041F3}"/>
              </a:ext>
            </a:extLst>
          </p:cNvPr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/>
            </a:pPr>
            <a:r>
              <a:rPr lang="nb-NO" sz="2400" dirty="0">
                <a:solidFill>
                  <a:srgbClr val="001A58"/>
                </a:solidFill>
              </a:rPr>
              <a:t>(Navn på personen som presenterer)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AF238B6-F273-3B7E-FFBE-84962E3E79D9}"/>
              </a:ext>
            </a:extLst>
          </p:cNvPr>
          <p:cNvSpPr txBox="1"/>
          <p:nvPr/>
        </p:nvSpPr>
        <p:spPr>
          <a:xfrm>
            <a:off x="8239027" y="1800520"/>
            <a:ext cx="278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Sett ev. inn et bilde</a:t>
            </a:r>
          </a:p>
        </p:txBody>
      </p:sp>
    </p:spTree>
    <p:extLst>
      <p:ext uri="{BB962C8B-B14F-4D97-AF65-F5344CB8AC3E}">
        <p14:creationId xmlns:p14="http://schemas.microsoft.com/office/powerpoint/2010/main" val="19423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657043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b="1" dirty="0"/>
              <a:t>Utfordringsbildet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Mål for prosjektet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Prosjektplan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Neste steg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654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/>
              <a:t>Agenda</a:t>
            </a:r>
            <a:endParaRPr lang="nb-NO" sz="32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E85A25E-35D4-1194-4E7E-32339AFA123B}"/>
              </a:ext>
            </a:extLst>
          </p:cNvPr>
          <p:cNvSpPr txBox="1"/>
          <p:nvPr/>
        </p:nvSpPr>
        <p:spPr>
          <a:xfrm>
            <a:off x="8389856" y="1414021"/>
            <a:ext cx="209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Sett ev. inn et bilde</a:t>
            </a:r>
          </a:p>
        </p:txBody>
      </p:sp>
    </p:spTree>
    <p:extLst>
      <p:ext uri="{BB962C8B-B14F-4D97-AF65-F5344CB8AC3E}">
        <p14:creationId xmlns:p14="http://schemas.microsoft.com/office/powerpoint/2010/main" val="41356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66051" y="1894257"/>
            <a:ext cx="654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[Oppsummer utfordringsbildet for deres kommune. Skriv korte kulepunkter og vær konkret. Se Veikart for tjenesteinnovasjon for mer informasjon om hvordan dere kan utforske utfordringsbildet.]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792481" y="374469"/>
            <a:ext cx="9318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Utfordringsbildet i deres kommune</a:t>
            </a:r>
          </a:p>
          <a:p>
            <a:r>
              <a:rPr lang="nb-NO" sz="3200" dirty="0"/>
              <a:t>(</a:t>
            </a:r>
            <a:r>
              <a:rPr lang="nb-NO" sz="2400" dirty="0"/>
              <a:t>skriv ev. en setning som oppsummerer hovedutfordringer i sektoren(e)</a:t>
            </a:r>
            <a:endParaRPr lang="nb-NO" sz="32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780599BA-64D4-81E5-FB6A-00472BBE59CA}"/>
              </a:ext>
            </a:extLst>
          </p:cNvPr>
          <p:cNvSpPr/>
          <p:nvPr/>
        </p:nvSpPr>
        <p:spPr>
          <a:xfrm>
            <a:off x="8751279" y="1830310"/>
            <a:ext cx="3071917" cy="3971565"/>
          </a:xfrm>
          <a:prstGeom prst="rect">
            <a:avLst/>
          </a:prstGeom>
          <a:solidFill>
            <a:srgbClr val="8BAE4A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[Fjern denne boksen og sett inn statistikk og tall som beskriver utfordringsbildet i deres kommune)</a:t>
            </a: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B59BA2F5-5305-02C7-0E6B-C36A3D4A6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r="6731"/>
          <a:stretch/>
        </p:blipFill>
        <p:spPr bwMode="auto">
          <a:xfrm>
            <a:off x="8822478" y="3393494"/>
            <a:ext cx="2929521" cy="176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1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43074" y="343888"/>
            <a:ext cx="9504186" cy="557836"/>
          </a:xfrm>
        </p:spPr>
        <p:txBody>
          <a:bodyPr anchor="t"/>
          <a:lstStyle/>
          <a:p>
            <a:r>
              <a:rPr lang="nb-NO" dirty="0"/>
              <a:t>Introduksjon til SWOT-analyse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351386" y="1634464"/>
            <a:ext cx="5968750" cy="5048231"/>
          </a:xfrm>
        </p:spPr>
        <p:txBody>
          <a:bodyPr>
            <a:noAutofit/>
          </a:bodyPr>
          <a:lstStyle/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Hva er SWOT-analyse?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b="1" dirty="0">
              <a:solidFill>
                <a:srgbClr val="3A7EC0"/>
              </a:solidFill>
            </a:endParaRPr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er en strukturert tilnærming til å analysere dagens situasjon for tjeneste, avdeling, enhet eller kommune.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I SWOT-analysen skal det identifiseres organisasjonens interne styrker (S - </a:t>
            </a:r>
            <a:r>
              <a:rPr lang="nb-NO" dirty="0" err="1"/>
              <a:t>strengths</a:t>
            </a:r>
            <a:r>
              <a:rPr lang="nb-NO" dirty="0"/>
              <a:t>) og svakheter (W - </a:t>
            </a:r>
            <a:r>
              <a:rPr lang="nb-NO" dirty="0" err="1"/>
              <a:t>weaknesses</a:t>
            </a:r>
            <a:r>
              <a:rPr lang="nb-NO" dirty="0"/>
              <a:t>), og eksterne muligheter (O – </a:t>
            </a:r>
            <a:r>
              <a:rPr lang="nb-NO" dirty="0" err="1"/>
              <a:t>opportunities</a:t>
            </a:r>
            <a:r>
              <a:rPr lang="nb-NO" dirty="0"/>
              <a:t>) og trusler (T – </a:t>
            </a:r>
            <a:r>
              <a:rPr lang="nb-NO" dirty="0" err="1"/>
              <a:t>threats</a:t>
            </a:r>
            <a:r>
              <a:rPr lang="nb-NO" dirty="0"/>
              <a:t>).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bygger videre på hovedfunnene fra innsiktsarbeidet.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8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b="1" dirty="0">
                <a:solidFill>
                  <a:srgbClr val="3A7EC0"/>
                </a:solidFill>
              </a:rPr>
              <a:t>Hvorfor utarbeide SWOT-analyse?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5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 hjelper dere med å definere «hvor vi står i dag», forstå utfordringsbildet og avdekke mulighetsrommet.</a:t>
            </a:r>
          </a:p>
          <a:p>
            <a:pPr>
              <a:spcBef>
                <a:spcPts val="336"/>
              </a:spcBef>
              <a:spcAft>
                <a:spcPts val="336"/>
              </a:spcAft>
            </a:pPr>
            <a:endParaRPr lang="nb-NO" sz="100" dirty="0"/>
          </a:p>
          <a:p>
            <a:pPr>
              <a:spcBef>
                <a:spcPts val="336"/>
              </a:spcBef>
              <a:spcAft>
                <a:spcPts val="336"/>
              </a:spcAft>
            </a:pPr>
            <a:r>
              <a:rPr lang="nb-NO" dirty="0"/>
              <a:t>SWOT-analysen kan også bidra til dialog, felles forståelse av dagens situasjon og forankring av behovet for endring.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71464" y="6526438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176240" y="1759949"/>
            <a:ext cx="3177878" cy="4766488"/>
          </a:xfrm>
        </p:spPr>
        <p:txBody>
          <a:bodyPr>
            <a:noAutofit/>
          </a:bodyPr>
          <a:lstStyle/>
          <a:p>
            <a:pPr lvl="0"/>
            <a:r>
              <a:rPr lang="nb-NO" b="1" dirty="0">
                <a:solidFill>
                  <a:srgbClr val="000000"/>
                </a:solidFill>
                <a:ea typeface="Arial"/>
                <a:sym typeface="Helvetica"/>
              </a:rPr>
              <a:t>Når utføres dette?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Etter dere har identifisert hovedfunn fra innsiktsarbeidet.</a:t>
            </a:r>
          </a:p>
          <a:p>
            <a:endParaRPr lang="nb-NO" dirty="0"/>
          </a:p>
          <a:p>
            <a:endParaRPr lang="nb-NO" dirty="0"/>
          </a:p>
          <a:p>
            <a:pPr lvl="0"/>
            <a:r>
              <a:rPr lang="nb-NO" b="1" dirty="0">
                <a:solidFill>
                  <a:srgbClr val="000000"/>
                </a:solidFill>
                <a:ea typeface="Arial"/>
              </a:rPr>
              <a:t>Hvem er med?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Prosjektleder og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Ledere, mellomledere og ansatte</a:t>
            </a:r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2556050" y="478458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09" y="327262"/>
            <a:ext cx="9497138" cy="557836"/>
          </a:xfrm>
        </p:spPr>
        <p:txBody>
          <a:bodyPr/>
          <a:lstStyle/>
          <a:p>
            <a:r>
              <a:rPr lang="nb-NO" dirty="0"/>
              <a:t>Introduksjon til SWOT-analyse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52550" y="1628775"/>
            <a:ext cx="5652318" cy="4897663"/>
          </a:xfrm>
        </p:spPr>
        <p:txBody>
          <a:bodyPr>
            <a:normAutofit lnSpcReduction="10000"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Hvordan gjennomføre SWOT-analyse?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Steg 1</a:t>
            </a:r>
            <a:r>
              <a:rPr lang="nb-NO" dirty="0">
                <a:solidFill>
                  <a:srgbClr val="3A7EC0"/>
                </a:solidFill>
              </a:rPr>
              <a:t> </a:t>
            </a:r>
            <a:r>
              <a:rPr lang="nb-NO" dirty="0"/>
              <a:t>SWOT-analyse gjennomføres i et felles arbeidsmøte med ansatte og andre berørte. Start med å definere analyseområde. Hvem skal dere gjennomføre analysen for? Hele kommunen, en virksomhet, tjeneste eller avdeling? 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2 </a:t>
            </a:r>
            <a:r>
              <a:rPr lang="nb-NO" dirty="0"/>
              <a:t>Tegn opp en firefelts-matrise jfr. mal på gråpapir. Legg på post it-lapper i hver kvadrant. Vær ærlig og realistisk i forhold til hva som er styrker, svakheter, muligheter og trusler for tjenesten/avdelingen/enheten, og la alle komme med innspill.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3 </a:t>
            </a:r>
            <a:r>
              <a:rPr lang="nb-NO" dirty="0"/>
              <a:t>Gjennomgå post it-lappene på nytt for å slå sammen overlappende argumenter, og sikre felles forståelse av innspillene.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4 </a:t>
            </a:r>
            <a:r>
              <a:rPr lang="nb-NO" dirty="0"/>
              <a:t>Dokumenter resultatene fra møtet i malen som følger. Inkluder kun vesentlige forhold i stikkordsform.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3A7EC0"/>
                </a:solidFill>
              </a:rPr>
              <a:t>Steg 5 </a:t>
            </a:r>
            <a:r>
              <a:rPr lang="nb-NO" dirty="0"/>
              <a:t>Del resultatene fra SWOT-analysen med ansatte som berøres av innovasjonsarbeidet på tvers av enheter og nivåer. Benytt innsiktene dere har opparbeidet i det videre arbeidet.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868505" y="2751154"/>
            <a:ext cx="3911234" cy="1564430"/>
          </a:xfrm>
        </p:spPr>
        <p:txBody>
          <a:bodyPr/>
          <a:lstStyle/>
          <a:p>
            <a:r>
              <a:rPr lang="nb-NO" dirty="0"/>
              <a:t>Gråpapir</a:t>
            </a:r>
          </a:p>
          <a:p>
            <a:r>
              <a:rPr lang="nb-NO" dirty="0"/>
              <a:t>Post it-lapper</a:t>
            </a:r>
          </a:p>
          <a:p>
            <a:r>
              <a:rPr lang="nb-NO" dirty="0"/>
              <a:t>Tusjpenner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7880470" y="2354308"/>
            <a:ext cx="3911234" cy="350792"/>
          </a:xfrm>
        </p:spPr>
        <p:txBody>
          <a:bodyPr/>
          <a:lstStyle/>
          <a:p>
            <a:r>
              <a:rPr lang="nb-NO" dirty="0"/>
              <a:t>Utstyr: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271464" y="6526438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04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3265959"/>
              </p:ext>
            </p:ext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26631D5-EF94-111B-E95F-C6D53087D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34305"/>
              </p:ext>
            </p:extLst>
          </p:nvPr>
        </p:nvGraphicFramePr>
        <p:xfrm>
          <a:off x="42944" y="33585"/>
          <a:ext cx="12168000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000">
                  <a:extLst>
                    <a:ext uri="{9D8B030D-6E8A-4147-A177-3AD203B41FA5}">
                      <a16:colId xmlns:a16="http://schemas.microsoft.com/office/drawing/2014/main" val="2931706924"/>
                    </a:ext>
                  </a:extLst>
                </a:gridCol>
                <a:gridCol w="6084000">
                  <a:extLst>
                    <a:ext uri="{9D8B030D-6E8A-4147-A177-3AD203B41FA5}">
                      <a16:colId xmlns:a16="http://schemas.microsoft.com/office/drawing/2014/main" val="3634739241"/>
                    </a:ext>
                  </a:extLst>
                </a:gridCol>
              </a:tblGrid>
              <a:tr h="3420000"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Styrker</a:t>
                      </a:r>
                    </a:p>
                    <a:p>
                      <a:pPr algn="l"/>
                      <a:r>
                        <a:rPr lang="nb-NO" sz="1200" dirty="0"/>
                        <a:t>Hva er positiv eller verdifullt med dagens </a:t>
                      </a:r>
                      <a:r>
                        <a:rPr lang="nb-NO" sz="1200" dirty="0" err="1"/>
                        <a:t>strategi,samarbeid</a:t>
                      </a:r>
                      <a:r>
                        <a:rPr lang="nb-NO" sz="1200" dirty="0"/>
                        <a:t>, ressurser, kompetanse, kultur, arbeidsprosesser og andre interne forhold?</a:t>
                      </a:r>
                    </a:p>
                    <a:p>
                      <a:pPr algn="l"/>
                      <a:endParaRPr lang="nb-NO" dirty="0"/>
                    </a:p>
                    <a:p>
                      <a:pPr algn="l"/>
                      <a:endParaRPr lang="nb-NO" dirty="0"/>
                    </a:p>
                    <a:p>
                      <a:pPr algn="l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Svakheter</a:t>
                      </a:r>
                    </a:p>
                    <a:p>
                      <a:pPr algn="l"/>
                      <a:r>
                        <a:rPr lang="nb-NO" sz="1200" dirty="0"/>
                        <a:t>Hva er mindre bra, negativt eller mangelfullt med dagens strategi, samarbeid, ressurser, kompetanse, kultur, arbeidsprosesser og andre interne forhold?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51195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l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Muligheter</a:t>
                      </a:r>
                    </a:p>
                    <a:p>
                      <a:pPr algn="l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Hvilke potensielle muligheter finnes i dagens inntektsgrunnlag, nye samarbeid, endringer i lovverk, teknologi, geografi og andre eksterne forhold? Hvilke positive konsekvenser kan oppnås ved utnyttelse av styrkene?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Trusler</a:t>
                      </a:r>
                    </a:p>
                    <a:p>
                      <a:pPr algn="l"/>
                      <a:r>
                        <a:rPr lang="nb-NO" sz="1200" dirty="0"/>
                        <a:t>Hvilke potensielle utfordringer/trusler finnes i dagens befolkningssammensetning, inntektsgrunnlag, endringer i lovverk, teknologi, geografi og andre eksterne forhold som kan ha negativ effekt? Hvilke negative konsekvenser kan komme dersom svakheter vedvarer?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893128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F1A8061-6568-3D90-44D5-96F389A04D5C}"/>
              </a:ext>
            </a:extLst>
          </p:cNvPr>
          <p:cNvSpPr txBox="1"/>
          <p:nvPr/>
        </p:nvSpPr>
        <p:spPr>
          <a:xfrm>
            <a:off x="5539584" y="2950591"/>
            <a:ext cx="109350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</a:p>
          <a:p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100487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E03C9D31-3B53-6BC9-5CF3-A957B3C25F44}"/>
              </a:ext>
            </a:extLst>
          </p:cNvPr>
          <p:cNvSpPr txBox="1"/>
          <p:nvPr/>
        </p:nvSpPr>
        <p:spPr>
          <a:xfrm>
            <a:off x="609600" y="49614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2800" dirty="0">
                <a:solidFill>
                  <a:srgbClr val="001A58"/>
                </a:solidFill>
                <a:latin typeface="+mj-lt"/>
                <a:ea typeface="+mj-ea"/>
                <a:cs typeface="+mj-cs"/>
              </a:rPr>
              <a:t>Problemet som innovasjonsprosjektet skal løse</a:t>
            </a:r>
            <a:endParaRPr lang="nb-NO" sz="2800" kern="1200" dirty="0">
              <a:solidFill>
                <a:srgbClr val="001A5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8CFE5B8-133A-9AEA-1E63-964805B041F3}"/>
              </a:ext>
            </a:extLst>
          </p:cNvPr>
          <p:cNvSpPr txBox="1"/>
          <p:nvPr/>
        </p:nvSpPr>
        <p:spPr>
          <a:xfrm>
            <a:off x="609600" y="1967113"/>
            <a:ext cx="5384800" cy="3688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nb-NO" sz="1600" b="1" dirty="0">
                <a:solidFill>
                  <a:srgbClr val="3A7EC0"/>
                </a:solidFill>
              </a:rPr>
              <a:t>Kort om [problemet innovasjonsprosjektet skal løse]: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kjernen i problemet.]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hvem som er berørt av problemet og hvordan. Angi tall på omfanget problemet har.]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om hvor alvorlig problemet er for personene som blir berørt.]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[Skriv kort hvilke faktorer som vil kunne påvirke problemet over tid. Er det noen faktorer i fremtiden som vil gjøre problemet verre eller forbedre situasjonen? Hva vil skje hvis problemet ikke løses i nærmeste fremtid?]</a:t>
            </a:r>
          </a:p>
          <a:p>
            <a:endParaRPr lang="nb-NO" sz="1600" dirty="0"/>
          </a:p>
          <a:p>
            <a:r>
              <a:rPr lang="nb-NO" sz="1600" b="1" dirty="0">
                <a:solidFill>
                  <a:srgbClr val="3A7EC0"/>
                </a:solidFill>
              </a:rPr>
              <a:t>Hvorfor [dette problemet] blir prioritert: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[Begrunn kort hvorfor dere valgte å fokusere på dette problemet fremfor andre problemer. Bruk korte kulepunkter]</a:t>
            </a:r>
          </a:p>
          <a:p>
            <a:pPr>
              <a:spcBef>
                <a:spcPct val="20000"/>
              </a:spcBef>
              <a:buFont typeface="Arial"/>
            </a:pPr>
            <a:endParaRPr lang="nb-NO" sz="2000" dirty="0">
              <a:solidFill>
                <a:srgbClr val="001A58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DDB42DA-12AF-5C64-3344-ADD1158D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602" y="1967114"/>
            <a:ext cx="2880000" cy="227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858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c70f1e20-8956-4150-8fa9-9cc2e4209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ITO 050215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_MW PPT 2013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Making Waves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0" indent="0">
          <a:spcBef>
            <a:spcPct val="20000"/>
          </a:spcBef>
          <a:defRPr sz="1800" dirty="0" err="1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. janu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nnovasjonsbarometeret 2018 – kommunal sek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7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000000"/>
      </a:hlink>
      <a:folHlink>
        <a:srgbClr val="000000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8.xml><?xml version="1.0" encoding="utf-8"?>
<a:theme xmlns:a="http://schemas.openxmlformats.org/drawingml/2006/main" name="Samveis_mal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Prosjektpresentasjon</Template>
  <TotalTime>56</TotalTime>
  <Words>1128</Words>
  <Application>Microsoft Office PowerPoint</Application>
  <PresentationFormat>Widescreen</PresentationFormat>
  <Paragraphs>236</Paragraphs>
  <Slides>18</Slides>
  <Notes>14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8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32" baseType="lpstr">
      <vt:lpstr>Arial</vt:lpstr>
      <vt:lpstr>Calibri</vt:lpstr>
      <vt:lpstr>Georgia</vt:lpstr>
      <vt:lpstr>Helvetica 65 Medium</vt:lpstr>
      <vt:lpstr>Verdana</vt:lpstr>
      <vt:lpstr>8_KS_slidemaster</vt:lpstr>
      <vt:lpstr>1_NITO 050215</vt:lpstr>
      <vt:lpstr>17_MW PPT 2013</vt:lpstr>
      <vt:lpstr>22. januar</vt:lpstr>
      <vt:lpstr>4_Innovasjonsbarometeret 2018 – kommunal sektor</vt:lpstr>
      <vt:lpstr>Blank</vt:lpstr>
      <vt:lpstr>Samveis_Mal_KHE_NEW</vt:lpstr>
      <vt:lpstr>Samveis_mal</vt:lpstr>
      <vt:lpstr>think-cell Slide</vt:lpstr>
      <vt:lpstr>Prosjektpresentasjon</vt:lpstr>
      <vt:lpstr>PowerPoint-presentasjon</vt:lpstr>
      <vt:lpstr>PowerPoint-presentasjon</vt:lpstr>
      <vt:lpstr>PowerPoint-presentasjon</vt:lpstr>
      <vt:lpstr>PowerPoint-presentasjon</vt:lpstr>
      <vt:lpstr>Introduksjon til SWOT-analyse</vt:lpstr>
      <vt:lpstr>Introduksjon til SWOT-analyse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Avhengigheter til nasjonale, regionale og lokale prosjekter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Prosjektpresentasjon</dc:title>
  <dc:creator>Une Tangen</dc:creator>
  <cp:lastModifiedBy>Anette Hansen</cp:lastModifiedBy>
  <cp:revision>2</cp:revision>
  <cp:lastPrinted>2019-10-28T10:24:27Z</cp:lastPrinted>
  <dcterms:created xsi:type="dcterms:W3CDTF">2023-11-25T19:19:45Z</dcterms:created>
  <dcterms:modified xsi:type="dcterms:W3CDTF">2023-11-30T12:54:36Z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d8fee394-e633-4cd3-9c6f-0785f346b81a</vt:lpwstr>
  </property>
</Properties>
</file>