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7" r:id="rId4"/>
    <p:sldId id="263" r:id="rId5"/>
    <p:sldId id="258" r:id="rId6"/>
    <p:sldId id="261" r:id="rId7"/>
    <p:sldId id="264" r:id="rId8"/>
    <p:sldId id="268" r:id="rId9"/>
    <p:sldId id="259" r:id="rId10"/>
    <p:sldId id="265" r:id="rId11"/>
    <p:sldId id="262" r:id="rId12"/>
    <p:sldId id="260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9DE4AF-D564-409F-8D0A-6D3AD1932259}" v="380" dt="2023-11-27T12:29:25.383"/>
    <p1510:client id="{F0566AA7-7E1B-4985-A5F0-4063255B4E43}" v="157" dt="2023-11-28T10:02:13.139"/>
    <p1510:client id="{FA99F985-0446-C845-1B9B-20D97FFA4A17}" v="538" dt="2023-11-27T12:55:02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80141" autoAdjust="0"/>
  </p:normalViewPr>
  <p:slideViewPr>
    <p:cSldViewPr snapToGrid="0">
      <p:cViewPr varScale="1">
        <p:scale>
          <a:sx n="88" d="100"/>
          <a:sy n="88" d="100"/>
        </p:scale>
        <p:origin x="1482" y="96"/>
      </p:cViewPr>
      <p:guideLst>
        <p:guide orient="horz" pos="238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C2D50-30FF-4E0D-A086-8F61BA6A9BAE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F5F3D-240D-4297-9B7E-C824A1ADF5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943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5796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Ingrid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Generell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reservasjonsrett</a:t>
            </a:r>
            <a:r>
              <a:rPr lang="en-US" dirty="0">
                <a:cs typeface="Calibri"/>
              </a:rPr>
              <a:t> til digital </a:t>
            </a:r>
            <a:r>
              <a:rPr lang="en-US" dirty="0" err="1">
                <a:cs typeface="Calibri"/>
              </a:rPr>
              <a:t>behandling</a:t>
            </a:r>
            <a:r>
              <a:rPr lang="en-US" dirty="0">
                <a:cs typeface="Calibri"/>
              </a:rPr>
              <a:t> – mange er </a:t>
            </a:r>
            <a:r>
              <a:rPr lang="en-US" dirty="0" err="1">
                <a:cs typeface="Calibri"/>
              </a:rPr>
              <a:t>redde</a:t>
            </a:r>
            <a:r>
              <a:rPr lang="en-US" dirty="0">
                <a:cs typeface="Calibri"/>
              </a:rPr>
              <a:t> for at det er </a:t>
            </a:r>
            <a:r>
              <a:rPr lang="en-US" dirty="0" err="1">
                <a:cs typeface="Calibri"/>
              </a:rPr>
              <a:t>dette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retten</a:t>
            </a:r>
            <a:r>
              <a:rPr lang="en-US" dirty="0">
                <a:cs typeface="Calibri"/>
              </a:rPr>
              <a:t> til å </a:t>
            </a:r>
            <a:r>
              <a:rPr lang="en-US" dirty="0" err="1">
                <a:cs typeface="Calibri"/>
              </a:rPr>
              <a:t>protestere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betyr</a:t>
            </a:r>
            <a:r>
              <a:rPr lang="en-US" dirty="0">
                <a:cs typeface="Calibri"/>
              </a:rPr>
              <a:t>, I </a:t>
            </a:r>
            <a:r>
              <a:rPr lang="en-US" dirty="0" err="1">
                <a:cs typeface="Calibri"/>
              </a:rPr>
              <a:t>skolesektoren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finnes</a:t>
            </a:r>
            <a:r>
              <a:rPr lang="en-US" dirty="0">
                <a:cs typeface="Calibri"/>
              </a:rPr>
              <a:t> det </a:t>
            </a:r>
            <a:r>
              <a:rPr lang="en-US" dirty="0" err="1">
                <a:cs typeface="Calibri"/>
              </a:rPr>
              <a:t>flere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slike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spesialregler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svømming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seksualundervisning</a:t>
            </a:r>
            <a:r>
              <a:rPr lang="en-US" dirty="0">
                <a:cs typeface="Calibri"/>
              </a:rPr>
              <a:t>) - </a:t>
            </a:r>
            <a:r>
              <a:rPr lang="en-US" dirty="0" err="1">
                <a:cs typeface="Calibri"/>
              </a:rPr>
              <a:t>dette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skal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komme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tilbake</a:t>
            </a:r>
            <a:r>
              <a:rPr lang="en-US" dirty="0">
                <a:cs typeface="Calibri"/>
              </a:rPr>
              <a:t> til!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Vi </a:t>
            </a:r>
            <a:r>
              <a:rPr lang="en-US" dirty="0" err="1">
                <a:cs typeface="Calibri"/>
              </a:rPr>
              <a:t>synes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også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retten</a:t>
            </a:r>
            <a:r>
              <a:rPr lang="en-US" dirty="0">
                <a:cs typeface="Calibri"/>
              </a:rPr>
              <a:t> til å </a:t>
            </a:r>
            <a:r>
              <a:rPr lang="en-US" dirty="0" err="1">
                <a:cs typeface="Calibri"/>
              </a:rPr>
              <a:t>protestere</a:t>
            </a:r>
            <a:r>
              <a:rPr lang="en-US" dirty="0">
                <a:cs typeface="Calibri"/>
              </a:rPr>
              <a:t> er </a:t>
            </a:r>
            <a:r>
              <a:rPr lang="en-US" dirty="0" err="1">
                <a:cs typeface="Calibri"/>
              </a:rPr>
              <a:t>vanskelig</a:t>
            </a:r>
            <a:r>
              <a:rPr lang="en-US" dirty="0">
                <a:cs typeface="Calibri"/>
              </a:rPr>
              <a:t> – vi </a:t>
            </a:r>
            <a:r>
              <a:rPr lang="en-US" dirty="0" err="1">
                <a:cs typeface="Calibri"/>
              </a:rPr>
              <a:t>trodde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først</a:t>
            </a:r>
            <a:r>
              <a:rPr lang="en-US" dirty="0">
                <a:cs typeface="Calibri"/>
              </a:rPr>
              <a:t> at den var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ting, men vi </a:t>
            </a:r>
            <a:r>
              <a:rPr lang="en-US" dirty="0" err="1">
                <a:cs typeface="Calibri"/>
              </a:rPr>
              <a:t>tok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feil</a:t>
            </a:r>
            <a:r>
              <a:rPr lang="en-US" dirty="0">
                <a:cs typeface="Calibri"/>
              </a:rPr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296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Ida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8781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cs typeface="Calibri" panose="020F0502020204030204"/>
              </a:rPr>
              <a:t>Ida</a:t>
            </a:r>
          </a:p>
          <a:p>
            <a:endParaRPr lang="nb-NO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Dette er ikke et valg mellom c og e, hvis du bruker e som behandlingsgrunnlag (slik vi anbefaler i denne veiledningen), må du fortsatt bruke c på visse behandlinger. I noen få tilfeller må du også bruke samtykke. Dette kommer vi tilbake til!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Det er deg som kommune som er behandlingsansvarlig – dette er ditt valg – du kan velge å se helt fullstendig bort i fra det vi anbefaler deg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Juster det vi lager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Ingen veldig tydelige føringer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NB: DT har en tydelig mening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Helsingør – bokstav e VERIFISER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Finsk dom som sier at c ikke er tydelig nok – ikke rettskraftig, men DT i Finland er tydelige på at de også mener det er 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I vår vurdering legger vi i utgangspunktet ikke vekt på noen av disse autoritetene (bortsett fra DT og Personvernnemnda) – vi har gjort selve vurderingene og der det har vært relevant har vi vist til DT/PVN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2094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cs typeface="Calibri" panose="020F0502020204030204"/>
              </a:rPr>
              <a:t>Ingrid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Hva innebærer kravet til behandlingsgrunnlag i GDPR</a:t>
            </a:r>
            <a:endParaRPr lang="nb-NO"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Hvilke behandlingsgrunnlag er relevante for kommuners bruk av digitale ressurser i skolene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Hvorfor har vi valgt å lage en veileder for både c og 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Forklare kort om skoleeiers ansvar etter artikkel 5.2 og at hensikten er å gi skoleeier et bedre grunnlag for sin avgjørelse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Hva er den praktiske forskjellen?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Nasjonalt rettsgrunnlag, krav til klarhet og nødvendighet. Forskjeller og likheter mellom bokstav c og e.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3589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41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874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cs typeface="Calibri" panose="020F0502020204030204"/>
              </a:rPr>
              <a:t>Ida, men </a:t>
            </a:r>
            <a:r>
              <a:rPr lang="nb-NO" dirty="0" err="1">
                <a:cs typeface="Calibri" panose="020F0502020204030204"/>
              </a:rPr>
              <a:t>call</a:t>
            </a:r>
            <a:r>
              <a:rPr lang="nb-NO" dirty="0">
                <a:cs typeface="Calibri" panose="020F0502020204030204"/>
              </a:rPr>
              <a:t> on Ingrid!</a:t>
            </a:r>
          </a:p>
          <a:p>
            <a:endParaRPr lang="nb-NO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Dette er ikke et valg mellom c og e, hvis du bruker e som behandlingsgrunnlag (slik vi anbefaler i denne veiledningen), må du fortsatt bruke c på visse behandlinger. I noen få tilfeller må du også bruke samtykke. Dette kommer vi tilbake til! </a:t>
            </a:r>
            <a:endParaRPr lang="nb-NO" dirty="0"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Det er deg som kommune som er behandlingsansvarlig – dette er ditt valg – du kan velge å se helt fullstendig bort i fra det vi anbefaler deg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Juster det vi lager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Ingen veldig tydelige føringer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NB: DT har en tydelig mening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Helsingør – bokstav e VERIFISER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dirty="0"/>
              <a:t>Finsk dom som sier at c ikke er tydelig nok – ikke rettskraftig, men DT i Finland er tydelige på at de også mener det er 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I vår vurdering legger vi i utgangspunktet ikke vekt på noen av disse autoritetene (bortsett fra DT og Personvernnemnda) – vi har gjort selve vurderingene og der det har vært relevant har vi vist til DT/PVN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9835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4577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Ida </a:t>
            </a:r>
            <a:r>
              <a:rPr lang="en-US" err="1">
                <a:cs typeface="Calibri"/>
              </a:rPr>
              <a:t>innleder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kobler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Ingrid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7434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Ida </a:t>
            </a:r>
            <a:r>
              <a:rPr lang="en-US" err="1">
                <a:cs typeface="Calibri"/>
              </a:rPr>
              <a:t>innleder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kobler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Ingrid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F5F3D-240D-4297-9B7E-C824A1ADF51A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567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57A75F-2350-8A27-081B-EF9D40097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7F71EE0-2AA2-EDC2-82B9-8A0AB9399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CCC06C9-9314-5163-CA6B-272ABCF0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51F214A-5256-1D5C-32E7-B4C2A036C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656131-8D88-25F0-4492-A866ED16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425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4486CB-32B4-EBBB-86F2-0D6F6EC7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DB1AE31-6AC4-39AD-493B-179D3F0D6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D501A1-8039-68C1-4ABA-43D6E8F2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A4A54C-E98B-DE38-308D-7D3B6A32A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F4F040-29E4-2274-998A-15BB574E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42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7346BD2-E0FA-16F4-EA13-34C3F41AD6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DFFB185-AE52-5480-6666-F0D1B1050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31186E-B7B9-CC32-DC2D-57BCEB6A1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6C10D9-F046-13EF-A2CC-664644F18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08AE3C-06F8-50E6-8119-7C2C4394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234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66D720-B4A2-BC22-33EE-433D98FD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8421B2-371F-E88F-EC56-5EE4A9759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DBD37C-85C2-62F4-7F00-AFBF900D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6A9297-A6A6-C758-2035-B6F3881C6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1737CE1-32AE-BFD6-15A4-624A250F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515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C1559E-B116-B545-BDDB-84F6CD740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0900EBC-EFD4-6083-8971-ABC9D3D27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EE5711-828F-A846-BE3A-899B71B50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FFD445-A8FB-6428-BFE7-86EF7177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2990C6-FDD2-C514-9856-790328FD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852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B9CE4B-A860-E993-2ACB-FFFE8D68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B7F60C-3C52-A0B5-B7CA-2904E1CFC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9C18C25-9A0C-44C8-EE38-0B8596279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731F991-74F7-CEAF-A183-5F112229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F0FADC3-1801-D9A4-FF43-9AB4B6F3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18E11B9-72BD-6E4F-CFBC-B4D95AEC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125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263EDE-59AF-F4A4-F788-93967E345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0959350-7318-08B6-081B-B30B63DC0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DE7DE9B-7FCD-2489-3F3F-9850257A3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15D42B1-CF68-C856-2137-BC228FE96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240669E-6BD4-E180-D20D-43824DDB0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AC854B7-4803-063E-D97E-6F48DC4D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A295D31-B100-AB0A-1F82-704B44C9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94B541B-DA9C-6EEC-8670-86C726BB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22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C7DA3D-DB22-90FF-A508-2AFF3DE6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AC9F2A9-B40A-2EF4-63F9-7AA6FF5EE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6413E1E-A824-362B-7743-DF454192B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1D7E855-EF71-31DC-7F03-0E6E9ED7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177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DFF9E21-F1B2-BA3A-7922-145FA04AD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1E86943-314B-10D5-E712-38701D9D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713CE93-7FB2-EDBA-22D7-4213007F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195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7600D9-8FA0-064E-EAD0-A26B2F7D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D01DDE-AFD4-5602-D6E7-2DEA3FFC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D91F3BF-4568-1C94-EFFC-495AE2453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8839200-6CFD-4987-5774-7C120299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AF521C5-4DEA-A20B-88C7-C6A3EDFB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BC42468-9713-234E-BE56-432DBBADC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33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E08FB5-EE9C-E1A9-AE87-1A94EC60E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E0A129D-03E1-E3F2-2E26-AB46F5BF43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1CDEEC6-20B7-2A90-F09A-7ADA596C0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EDC515B-F1BE-C86B-91AE-3555869E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B3FBB98-222F-6B0E-650B-96FB88C0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60BD971-7F23-DCFC-DE2C-824ECB39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112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5E40E0-81F8-28A6-6AE7-9750C93E6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9BC7D1-76E9-BCD0-CE47-908884BDD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5FA389-8F48-2988-85CD-E9D372359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C522-D5E0-47CC-AC33-0FE989061F63}" type="datetimeFigureOut">
              <a:rPr lang="nb-NO" smtClean="0"/>
              <a:t>28.11.2023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B4A7BE-111A-BA90-E0A7-DC487C4C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852C812-CCAE-7E58-249A-9B628D175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3E4B-BCA3-4E15-A67E-E8C66E2C84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525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1.tmp"/><Relationship Id="rId7" Type="http://schemas.openxmlformats.org/officeDocument/2006/relationships/image" Target="../media/image6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2.t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tmp"/><Relationship Id="rId7" Type="http://schemas.openxmlformats.org/officeDocument/2006/relationships/image" Target="../media/image12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tmp"/><Relationship Id="rId5" Type="http://schemas.openxmlformats.org/officeDocument/2006/relationships/image" Target="../media/image10.tmp"/><Relationship Id="rId10" Type="http://schemas.openxmlformats.org/officeDocument/2006/relationships/image" Target="../media/image15.tmp"/><Relationship Id="rId4" Type="http://schemas.openxmlformats.org/officeDocument/2006/relationships/image" Target="../media/image9.png"/><Relationship Id="rId9" Type="http://schemas.openxmlformats.org/officeDocument/2006/relationships/image" Target="../media/image14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tmp"/><Relationship Id="rId4" Type="http://schemas.openxmlformats.org/officeDocument/2006/relationships/image" Target="../media/image17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795C37-925A-CBE0-B478-422B807295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Valg av behandlingsgrunnlag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43F3166-25C8-3DA8-7728-920416DBC1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Nasjonal DPIA av Google Workspace for Education</a:t>
            </a:r>
          </a:p>
          <a:p>
            <a:r>
              <a:rPr lang="nb-NO" dirty="0"/>
              <a:t>LinkedIn Live 28.11.2023</a:t>
            </a:r>
          </a:p>
        </p:txBody>
      </p:sp>
    </p:spTree>
    <p:extLst>
      <p:ext uri="{BB962C8B-B14F-4D97-AF65-F5344CB8AC3E}">
        <p14:creationId xmlns:p14="http://schemas.microsoft.com/office/powerpoint/2010/main" val="2563103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A0A901-610B-DA59-3D1A-729FD4B2F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Hva ville vi valgt som behandlingsgrunnlag?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A3D3A8-8A8F-9BF3-BB4E-2CEAF33CB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nb-NO" dirty="0"/>
              <a:t>Vi anbefaler at du har behandlingsgrunnlag på de ulike formålene. </a:t>
            </a:r>
          </a:p>
          <a:p>
            <a:pPr lvl="1"/>
            <a:r>
              <a:rPr lang="nb-NO" dirty="0"/>
              <a:t>Behandlingsaktiviteter på underformål – se behandlingsprotokollen</a:t>
            </a:r>
          </a:p>
          <a:p>
            <a:pPr lvl="1"/>
            <a:endParaRPr lang="nb-NO" dirty="0"/>
          </a:p>
          <a:p>
            <a:r>
              <a:rPr lang="nb-NO" dirty="0"/>
              <a:t>Eksempel på samtykke (bokstav a)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Formål: Identifisering ved bruk av profilbilde</a:t>
            </a:r>
          </a:p>
          <a:p>
            <a:pPr lvl="1"/>
            <a:endParaRPr lang="nb-NO" dirty="0">
              <a:cs typeface="Calibri"/>
            </a:endParaRPr>
          </a:p>
          <a:p>
            <a:r>
              <a:rPr lang="nb-NO" dirty="0"/>
              <a:t>Eksempler på rettslig plikt (bokstav c)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Den registrerte kan hente ut sine egne data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Sikkerhet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Kapittel 9A </a:t>
            </a:r>
          </a:p>
          <a:p>
            <a:pPr lvl="2"/>
            <a:r>
              <a:rPr lang="nb-NO" dirty="0"/>
              <a:t>HUSK behandlingsgrunnlag i GDPR artikkel 9 i tillegg!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Sikre opptak til videregående 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Føre fraværsoversikt </a:t>
            </a:r>
            <a:endParaRPr lang="nb-NO" dirty="0">
              <a:cs typeface="Calibri"/>
            </a:endParaRPr>
          </a:p>
          <a:p>
            <a:pPr lvl="1"/>
            <a:endParaRPr lang="nb-NO" dirty="0"/>
          </a:p>
          <a:p>
            <a:r>
              <a:rPr lang="nb-NO" dirty="0"/>
              <a:t>Eksempler på oppgave i allmennhetens interesse (bokstav e)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Oppfylle retten til grunnskoleopplæring</a:t>
            </a:r>
          </a:p>
          <a:p>
            <a:pPr lvl="1"/>
            <a:r>
              <a:rPr lang="nb-NO" dirty="0"/>
              <a:t>Fremme læring og kunne utøve tilpasset opplæring og variert undervisning. Sikre at rett elev får rett oppgave og at elever ser hvem som har gitt oppgaven.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Tilgang til nødvendig utstyr</a:t>
            </a: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94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961C48-A8F8-0AB1-A3EF-D99ED5C0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av behandlingsgrunnlagene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F0CEB2-70D8-A919-F867-BE8E259AC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Retten til å protestere </a:t>
            </a:r>
          </a:p>
          <a:p>
            <a:pPr lvl="1"/>
            <a:r>
              <a:rPr lang="nb-NO" dirty="0"/>
              <a:t>Dette lager vi egen veileder på!</a:t>
            </a:r>
            <a:endParaRPr lang="nb-NO" dirty="0">
              <a:cs typeface="Calibri"/>
            </a:endParaRPr>
          </a:p>
          <a:p>
            <a:pPr lvl="2"/>
            <a:r>
              <a:rPr lang="nb-NO" dirty="0">
                <a:cs typeface="Calibri"/>
              </a:rPr>
              <a:t>Ingen generell reservasjonsrett – protester må vurderes basert på individuelle omstendigheter</a:t>
            </a:r>
          </a:p>
          <a:p>
            <a:pPr lvl="2"/>
            <a:endParaRPr lang="nb-NO" dirty="0"/>
          </a:p>
          <a:p>
            <a:r>
              <a:rPr lang="nb-NO" dirty="0"/>
              <a:t>Står mindre «fritt» ved valg av bokstav c</a:t>
            </a:r>
          </a:p>
          <a:p>
            <a:pPr lvl="1"/>
            <a:r>
              <a:rPr lang="nb-NO" dirty="0">
                <a:cs typeface="Calibri"/>
              </a:rPr>
              <a:t>Strengere bundet til formålet</a:t>
            </a:r>
          </a:p>
          <a:p>
            <a:pPr lvl="1"/>
            <a:r>
              <a:rPr lang="nb-NO" dirty="0">
                <a:cs typeface="Calibri"/>
              </a:rPr>
              <a:t>Risikerer klager på at det brukes mer enn hva som er «nødvendig» for å skaffe seg digitale ferdigheter</a:t>
            </a:r>
          </a:p>
        </p:txBody>
      </p:sp>
    </p:spTree>
    <p:extLst>
      <p:ext uri="{BB962C8B-B14F-4D97-AF65-F5344CB8AC3E}">
        <p14:creationId xmlns:p14="http://schemas.microsoft.com/office/powerpoint/2010/main" val="1347534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D13BA2-C40E-96B5-D961-A60DD32A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Innspill og spørsmål vi har fått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75E568-3414-FDDE-255D-3CB99611C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Tolkningsregel fra EU-domstolen om hva det betyr å ta valg som gir den registrerte "best" mulig </a:t>
            </a:r>
            <a:r>
              <a:rPr lang="nb-NO"/>
              <a:t>personvernrettigheter</a:t>
            </a:r>
            <a:endParaRPr lang="nb-NO" dirty="0"/>
          </a:p>
          <a:p>
            <a:r>
              <a:rPr lang="nb-NO" dirty="0"/>
              <a:t>Legge vekt på praksis før GDPR</a:t>
            </a:r>
          </a:p>
          <a:p>
            <a:r>
              <a:rPr lang="nb-NO">
                <a:cs typeface="Calibri"/>
              </a:rPr>
              <a:t>Det handler ikke om hvor forpliktet du er, men om hvor tydelig hjemmelsgrunnlaget ditt er</a:t>
            </a:r>
            <a:endParaRPr lang="nb-NO"/>
          </a:p>
          <a:p>
            <a:r>
              <a:rPr lang="nb-NO" dirty="0"/>
              <a:t>«Ja, men retten til å protestere» – </a:t>
            </a:r>
            <a:r>
              <a:rPr lang="nb-NO" b="1" dirty="0"/>
              <a:t>Egen Live!</a:t>
            </a:r>
          </a:p>
          <a:p>
            <a:r>
              <a:rPr lang="nb-NO" dirty="0"/>
              <a:t>Presentere lovteksten for c og e tydeligere</a:t>
            </a:r>
          </a:p>
        </p:txBody>
      </p:sp>
    </p:spTree>
    <p:extLst>
      <p:ext uri="{BB962C8B-B14F-4D97-AF65-F5344CB8AC3E}">
        <p14:creationId xmlns:p14="http://schemas.microsoft.com/office/powerpoint/2010/main" val="182073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FBC37-FC59-A346-F1B6-73216CC5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Velkommen!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324A6-4900-15B0-55B4-52D617020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cs typeface="Calibri"/>
              </a:rPr>
              <a:t>Presentasjon av oss</a:t>
            </a:r>
          </a:p>
          <a:p>
            <a:r>
              <a:rPr lang="nb-NO" dirty="0">
                <a:cs typeface="Calibri"/>
              </a:rPr>
              <a:t>Det praktiske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cs typeface="Calibri"/>
              </a:rPr>
              <a:t>Skru av teksting selv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cs typeface="Calibri"/>
              </a:rPr>
              <a:t>Du kan stille spørsmål i chatten underveis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cs typeface="Calibri"/>
              </a:rPr>
              <a:t>Du kan se dette opptaket etter Liven i samme link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cs typeface="Calibri"/>
              </a:rPr>
              <a:t>Vi holder på ca 1 time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cs typeface="Calibri"/>
              </a:rPr>
              <a:t>Har delt link til vurderingene i chatten</a:t>
            </a:r>
          </a:p>
        </p:txBody>
      </p:sp>
    </p:spTree>
    <p:extLst>
      <p:ext uri="{BB962C8B-B14F-4D97-AF65-F5344CB8AC3E}">
        <p14:creationId xmlns:p14="http://schemas.microsoft.com/office/powerpoint/2010/main" val="70644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3CD914-C4BF-5F45-4338-3C64457E1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Hovedpoenger med denne LinkedIn Liven: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9FB8F0-6F39-7783-F630-8F3311D26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Du som behandlingsansvarlig har ansvaret for å avgjøre hvilket behandlingsgrunnlag som legitimerer behandlingen av personopplysninger i Google Workspace for Education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Velg det behandlingsgrunnlaget som er mest treffende</a:t>
            </a:r>
          </a:p>
          <a:p>
            <a:pPr lvl="1"/>
            <a:r>
              <a:rPr lang="nb-NO" dirty="0"/>
              <a:t>Det er formålet med bruken, og hvordan din kommune bruker Google Workspace for Education som er avgjørende for valg av behandlingsgrunnlag</a:t>
            </a:r>
          </a:p>
          <a:p>
            <a:pPr lvl="1"/>
            <a:r>
              <a:rPr lang="nb-NO" dirty="0"/>
              <a:t>Ingen kommuner bruker Google Workspace for Education helt likt, derfor vil det også kunne være variasjoner mellom kommunene</a:t>
            </a:r>
          </a:p>
        </p:txBody>
      </p:sp>
    </p:spTree>
    <p:extLst>
      <p:ext uri="{BB962C8B-B14F-4D97-AF65-F5344CB8AC3E}">
        <p14:creationId xmlns:p14="http://schemas.microsoft.com/office/powerpoint/2010/main" val="105389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6F1F13-5CB6-FC91-1369-FAFB0CC0D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Kravet til behandlingsgrunnlag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D22D1F13-E8C9-321B-56BE-514C247BF4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8045863" cy="901746"/>
          </a:xfr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F8363B82-D6B7-C40F-B450-3F998FF47A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01945"/>
            <a:ext cx="5931205" cy="685835"/>
          </a:xfrm>
          <a:prstGeom prst="rect">
            <a:avLst/>
          </a:prstGeom>
        </p:spPr>
      </p:pic>
      <p:pic>
        <p:nvPicPr>
          <p:cNvPr id="4" name="Bilde 3" descr="Et bilde som inneholder tekst, skjermbilde, Font, dokument&#10;&#10;Automatisk generert beskrivelse">
            <a:extLst>
              <a:ext uri="{FF2B5EF4-FFF2-40B4-BE49-F238E27FC236}">
                <a16:creationId xmlns:a16="http://schemas.microsoft.com/office/drawing/2014/main" id="{0C409D90-DED6-3E24-0289-43F65943D4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952" y="3617409"/>
            <a:ext cx="8433233" cy="273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6F1F13-5CB6-FC91-1369-FAFB0CC0D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Kravet til behandlingsgrunnlag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D22D1F13-E8C9-321B-56BE-514C247BF4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8045863" cy="901746"/>
          </a:xfr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F8363B82-D6B7-C40F-B450-3F998FF47A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01945"/>
            <a:ext cx="5931205" cy="685835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4180FC2-5947-DF7C-289B-E2090242FD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0" y="3601009"/>
            <a:ext cx="6896454" cy="228612"/>
          </a:xfrm>
          <a:prstGeom prst="rect">
            <a:avLst/>
          </a:prstGeom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34A16738-314F-E4C2-4655-A0C6EC08F3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0" y="3858480"/>
            <a:ext cx="7849003" cy="431822"/>
          </a:xfrm>
          <a:prstGeom prst="rect">
            <a:avLst/>
          </a:prstGeom>
        </p:spPr>
      </p:pic>
      <p:pic>
        <p:nvPicPr>
          <p:cNvPr id="14" name="Bilde 13" descr="Et bilde som inneholder tekst, skjermbilde, Font, line&#10;&#10;Automatisk generert beskrivelse">
            <a:extLst>
              <a:ext uri="{FF2B5EF4-FFF2-40B4-BE49-F238E27FC236}">
                <a16:creationId xmlns:a16="http://schemas.microsoft.com/office/drawing/2014/main" id="{49CD1482-5F52-B2AC-C336-9D08A4A82C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16" y="4458641"/>
            <a:ext cx="6788499" cy="1301817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038D4FA4-EC79-BF85-7ED2-B4CEC141BC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16" y="5736463"/>
            <a:ext cx="4635738" cy="22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344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0F9741-9CE6-0374-90A7-628FDB6E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Behandlingsgrunnlag for Google Workspace for Education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9C92382-BDCC-E8DC-1290-21C4A4953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Bokstav c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5DC1526-D213-D1DC-2B96-ECD908AF60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/>
              <a:t>«behandlingen er nødvendig for å oppfylle en rettslig forpliktelse som påhviler den behandlingsansvarlige»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r>
              <a:rPr lang="nb-NO" dirty="0">
                <a:cs typeface="Calibri"/>
              </a:rPr>
              <a:t>Forskrift til opplæringslova og læreplanverket stiller krav til at opplæringen fremmer digitale ferdigheter</a:t>
            </a: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r>
              <a:rPr lang="nb-NO" dirty="0">
                <a:cs typeface="Calibri"/>
              </a:rPr>
              <a:t>Opplæringslova med forskrifter </a:t>
            </a:r>
            <a:r>
              <a:rPr lang="nb-NO" i="1" dirty="0">
                <a:cs typeface="Calibri"/>
              </a:rPr>
              <a:t>forplikter </a:t>
            </a:r>
            <a:r>
              <a:rPr lang="nb-NO" dirty="0">
                <a:cs typeface="Calibri"/>
              </a:rPr>
              <a:t>kommunene</a:t>
            </a:r>
          </a:p>
          <a:p>
            <a:pPr lvl="1"/>
            <a:r>
              <a:rPr lang="nb-NO" dirty="0">
                <a:cs typeface="Calibri"/>
              </a:rPr>
              <a:t>Kommunene kan holdes rettslig ansvarlig dersom de ikke oppfyller sine plikter etter opplæringslova (erstatningsansvar ved manglende oppfyllelse)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9251BFA-6280-0A4F-DBC7-A3E8BD6C7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Bokstav e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B100DC4-B11C-4F09-4072-A45AD7EE66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/>
              <a:t>«behandlingen er nødvendig for å utføre en oppgave i allmennhetens interesse eller utøve offentlig myndighet som den behandlingsansvarlige er pålagt»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r>
              <a:rPr lang="nb-NO" dirty="0">
                <a:cs typeface="Calibri"/>
              </a:rPr>
              <a:t>Kommunen er pålagt å drive grunnskolene</a:t>
            </a:r>
          </a:p>
          <a:p>
            <a:pPr lvl="1"/>
            <a:r>
              <a:rPr lang="nb-NO" dirty="0">
                <a:cs typeface="Calibri"/>
              </a:rPr>
              <a:t>Opplæring er en «oppgave i allmennhetens interesse»</a:t>
            </a:r>
          </a:p>
          <a:p>
            <a:pPr lvl="1"/>
            <a:r>
              <a:rPr lang="nb-NO" dirty="0">
                <a:cs typeface="Calibri"/>
              </a:rPr>
              <a:t>I tillegg driver kommuner grunnskolene i rollen som offentlig myndighet</a:t>
            </a:r>
          </a:p>
        </p:txBody>
      </p:sp>
    </p:spTree>
    <p:extLst>
      <p:ext uri="{BB962C8B-B14F-4D97-AF65-F5344CB8AC3E}">
        <p14:creationId xmlns:p14="http://schemas.microsoft.com/office/powerpoint/2010/main" val="216942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3CD914-C4BF-5F45-4338-3C64457E1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Ingen klare føringer nasjonalt, men: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9FB8F0-6F39-7783-F630-8F3311D26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 </a:t>
            </a:r>
          </a:p>
        </p:txBody>
      </p:sp>
      <p:pic>
        <p:nvPicPr>
          <p:cNvPr id="5" name="Bilde 4" descr="Et bilde som inneholder tekst, Font, skjermbilde, line&#10;&#10;Automatisk generert beskrivelse">
            <a:extLst>
              <a:ext uri="{FF2B5EF4-FFF2-40B4-BE49-F238E27FC236}">
                <a16:creationId xmlns:a16="http://schemas.microsoft.com/office/drawing/2014/main" id="{5526463F-ADF6-2E91-19FA-5C03E9DA8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52" y="3076492"/>
            <a:ext cx="5454663" cy="1263715"/>
          </a:xfrm>
          <a:prstGeom prst="rect">
            <a:avLst/>
          </a:prstGeom>
        </p:spPr>
      </p:pic>
      <p:pic>
        <p:nvPicPr>
          <p:cNvPr id="7" name="Bilde 6" descr="Et bilde som inneholder tekst, Font, typografi&#10;&#10;Automatisk generert beskrivelse">
            <a:extLst>
              <a:ext uri="{FF2B5EF4-FFF2-40B4-BE49-F238E27FC236}">
                <a16:creationId xmlns:a16="http://schemas.microsoft.com/office/drawing/2014/main" id="{A61241C7-2FB0-7706-5315-EAA1415FD3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77" y="2382572"/>
            <a:ext cx="4187508" cy="546839"/>
          </a:xfrm>
          <a:prstGeom prst="rect">
            <a:avLst/>
          </a:prstGeom>
        </p:spPr>
      </p:pic>
      <p:pic>
        <p:nvPicPr>
          <p:cNvPr id="9" name="Bilde 8" descr="Et bilde som inneholder tekst, Font, skjermbilde, dokument&#10;&#10;Automatisk generert beskrivelse">
            <a:extLst>
              <a:ext uri="{FF2B5EF4-FFF2-40B4-BE49-F238E27FC236}">
                <a16:creationId xmlns:a16="http://schemas.microsoft.com/office/drawing/2014/main" id="{76D95B63-60F9-F250-DA4B-BC905929ED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453" y="2576781"/>
            <a:ext cx="5994708" cy="1924149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9F47684D-C3D8-EF39-8249-9E8793DA4B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70360"/>
            <a:ext cx="5321573" cy="406421"/>
          </a:xfrm>
          <a:prstGeom prst="rect">
            <a:avLst/>
          </a:prstGeom>
        </p:spPr>
      </p:pic>
      <p:pic>
        <p:nvPicPr>
          <p:cNvPr id="12" name="Bilde 11" descr="Et bilde som inneholder logo, krone, symbol, Font&#10;&#10;Automatisk generert beskrivelse">
            <a:extLst>
              <a:ext uri="{FF2B5EF4-FFF2-40B4-BE49-F238E27FC236}">
                <a16:creationId xmlns:a16="http://schemas.microsoft.com/office/drawing/2014/main" id="{3F5A4675-5345-4490-4D35-BED070F401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77" y="1611295"/>
            <a:ext cx="2114659" cy="692186"/>
          </a:xfrm>
          <a:prstGeom prst="rect">
            <a:avLst/>
          </a:prstGeom>
        </p:spPr>
      </p:pic>
      <p:pic>
        <p:nvPicPr>
          <p:cNvPr id="1026" name="Picture 2" descr="Datatilsynet – Store norske leksikon">
            <a:extLst>
              <a:ext uri="{FF2B5EF4-FFF2-40B4-BE49-F238E27FC236}">
                <a16:creationId xmlns:a16="http://schemas.microsoft.com/office/drawing/2014/main" id="{B0ADD8BF-438E-4F5F-FBDE-D84C2D071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575" y="1742509"/>
            <a:ext cx="1828800" cy="42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e 7" descr="Et bilde som inneholder tekst, Font, logo, symbol&#10;&#10;Automatisk generert beskrivelse">
            <a:extLst>
              <a:ext uri="{FF2B5EF4-FFF2-40B4-BE49-F238E27FC236}">
                <a16:creationId xmlns:a16="http://schemas.microsoft.com/office/drawing/2014/main" id="{3A3571CD-D9A0-D721-8F5E-CD82066C0E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77" y="4672296"/>
            <a:ext cx="2334217" cy="657752"/>
          </a:xfrm>
          <a:prstGeom prst="rect">
            <a:avLst/>
          </a:prstGeom>
        </p:spPr>
      </p:pic>
      <p:pic>
        <p:nvPicPr>
          <p:cNvPr id="11" name="Bilde 10" descr="Et bilde som inneholder tekst, skjermbilde, Font&#10;&#10;Automatisk generert beskrivelse">
            <a:extLst>
              <a:ext uri="{FF2B5EF4-FFF2-40B4-BE49-F238E27FC236}">
                <a16:creationId xmlns:a16="http://schemas.microsoft.com/office/drawing/2014/main" id="{F57932B0-9140-22DE-65C0-97DEC32DA3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689" y="4713260"/>
            <a:ext cx="4187508" cy="191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81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E13FFC-7A59-BEDA-1249-4295B26FB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Behandlingsgrunnlag for Google Workspace for Education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1CC70CB-24F2-D720-7186-842F0065CD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Begge behandlingsgrunnlag krever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12892E4-306D-4941-5406-78D801E7C6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At behandlingen er «nødvendig»</a:t>
            </a:r>
          </a:p>
          <a:p>
            <a:pPr lvl="1"/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lvl="1"/>
            <a:r>
              <a:rPr lang="nb-NO" dirty="0"/>
              <a:t>Prinsippet om dataminimering og formålsbegrensning i artikkel 5</a:t>
            </a:r>
          </a:p>
          <a:p>
            <a:pPr lvl="1"/>
            <a:endParaRPr lang="nb-NO" dirty="0"/>
          </a:p>
          <a:p>
            <a:r>
              <a:rPr lang="nb-NO" dirty="0"/>
              <a:t>Et supplerende nasjonalt rettsgrunnlag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AEC7FD9-4374-25F8-1B10-0D377E8FA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Ulike krav til supplerende rettsgrunnlag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2D83F02-DC86-B7F2-16D5-6763D76DB61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Klarheten til det supplerende rettsgrunnlaget</a:t>
            </a:r>
          </a:p>
          <a:p>
            <a:pPr lvl="1"/>
            <a:r>
              <a:rPr lang="nb-NO" dirty="0"/>
              <a:t>Bokstav c: plikt til å behandle </a:t>
            </a:r>
            <a:r>
              <a:rPr lang="nb-NO" i="1" dirty="0"/>
              <a:t>personopplysninger</a:t>
            </a:r>
          </a:p>
          <a:p>
            <a:pPr lvl="1"/>
            <a:r>
              <a:rPr lang="nb-NO" dirty="0"/>
              <a:t>Bokstav e: kommunene står friere til å velge hvordan en plikt skal oppfylles</a:t>
            </a:r>
          </a:p>
          <a:p>
            <a:pPr lvl="1"/>
            <a:endParaRPr lang="nb-NO" dirty="0"/>
          </a:p>
          <a:p>
            <a:r>
              <a:rPr lang="nb-NO" dirty="0"/>
              <a:t>Formålet med behandlingen</a:t>
            </a:r>
          </a:p>
          <a:p>
            <a:pPr lvl="1"/>
            <a:r>
              <a:rPr lang="nb-NO" dirty="0"/>
              <a:t>Bokstav c: formålet skal fremgå av det nasjonale rettsgrunnlaget </a:t>
            </a:r>
          </a:p>
          <a:p>
            <a:pPr lvl="2"/>
            <a:r>
              <a:rPr lang="nb-NO" dirty="0"/>
              <a:t>Digitale ferdigheter</a:t>
            </a:r>
          </a:p>
          <a:p>
            <a:pPr lvl="2"/>
            <a:r>
              <a:rPr lang="nb-NO" dirty="0"/>
              <a:t>I hvilken grad? Hva er «nødvendig»?</a:t>
            </a:r>
          </a:p>
          <a:p>
            <a:pPr lvl="1"/>
            <a:r>
              <a:rPr lang="nb-NO" dirty="0"/>
              <a:t>Bokstav e: formålet skal være nødvendig for å utføre oppgaven som kommunen er pålagt</a:t>
            </a:r>
          </a:p>
          <a:p>
            <a:pPr lvl="2"/>
            <a:r>
              <a:rPr lang="nb-NO" dirty="0"/>
              <a:t>Kommuners plikt til å oppfylle retten til skolegang</a:t>
            </a:r>
          </a:p>
          <a:p>
            <a:pPr lvl="2"/>
            <a:r>
              <a:rPr lang="nb-NO" dirty="0"/>
              <a:t>Digitale ferdigheter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16DEA9D8-4EC7-7F1D-6488-D8357FFA7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075" y="5098384"/>
            <a:ext cx="3743268" cy="1091279"/>
          </a:xfrm>
          <a:prstGeom prst="rect">
            <a:avLst/>
          </a:prstGeom>
        </p:spPr>
      </p:pic>
      <p:pic>
        <p:nvPicPr>
          <p:cNvPr id="9" name="Bilde 8" descr="Et bilde som inneholder tekst, Font, skjermbilde, line&#10;&#10;Automatisk generert beskrivelse">
            <a:extLst>
              <a:ext uri="{FF2B5EF4-FFF2-40B4-BE49-F238E27FC236}">
                <a16:creationId xmlns:a16="http://schemas.microsoft.com/office/drawing/2014/main" id="{CA288884-C8A8-0360-A406-662DCDF29D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09" y="2856672"/>
            <a:ext cx="3613336" cy="450873"/>
          </a:xfrm>
          <a:prstGeom prst="rect">
            <a:avLst/>
          </a:prstGeom>
        </p:spPr>
      </p:pic>
      <p:pic>
        <p:nvPicPr>
          <p:cNvPr id="11" name="Bilde 10" descr="Et bilde som inneholder tekst, Font, skjermbilde, line&#10;&#10;Automatisk generert beskrivelse">
            <a:extLst>
              <a:ext uri="{FF2B5EF4-FFF2-40B4-BE49-F238E27FC236}">
                <a16:creationId xmlns:a16="http://schemas.microsoft.com/office/drawing/2014/main" id="{DCFDD4DA-E0E2-51E6-7384-37A76B6A71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09" y="3307545"/>
            <a:ext cx="3619686" cy="64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018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A0A901-610B-DA59-3D1A-729FD4B2F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ville vi valgt som behandlingsgrunnlag?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A3D3A8-8A8F-9BF3-BB4E-2CEAF33CB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Hovedregel: GDPR artikkel 6 nr. 1 bokstav e) «oppgave i allmennhetens interesse eller utøvelse av offentlig myndighet»</a:t>
            </a:r>
            <a:r>
              <a:rPr lang="nb-NO" dirty="0">
                <a:cs typeface="Calibri"/>
              </a:rPr>
              <a:t> </a:t>
            </a:r>
            <a:endParaRPr lang="en-US" dirty="0">
              <a:cs typeface="Calibri"/>
            </a:endParaRPr>
          </a:p>
          <a:p>
            <a:pPr lvl="1"/>
            <a:r>
              <a:rPr lang="nb-NO" b="1" dirty="0">
                <a:cs typeface="Calibri"/>
              </a:rPr>
              <a:t>Bruk bokstav e som hovedregel</a:t>
            </a:r>
          </a:p>
          <a:p>
            <a:pPr marL="457200" lvl="1" indent="0">
              <a:buNone/>
            </a:pPr>
            <a:endParaRPr lang="nb-NO" b="1" dirty="0">
              <a:cs typeface="Calibri"/>
            </a:endParaRPr>
          </a:p>
          <a:p>
            <a:r>
              <a:rPr lang="nb-NO" dirty="0">
                <a:cs typeface="Calibri"/>
              </a:rPr>
              <a:t>Men</a:t>
            </a:r>
            <a:r>
              <a:rPr lang="en-US" dirty="0">
                <a:cs typeface="Calibri"/>
              </a:rPr>
              <a:t> vi </a:t>
            </a:r>
            <a:r>
              <a:rPr lang="nb-NO" dirty="0">
                <a:cs typeface="Calibri"/>
              </a:rPr>
              <a:t>anbefaler</a:t>
            </a:r>
            <a:r>
              <a:rPr lang="en-US" dirty="0">
                <a:cs typeface="Calibri"/>
              </a:rPr>
              <a:t> </a:t>
            </a:r>
            <a:r>
              <a:rPr lang="nb-NO" dirty="0">
                <a:cs typeface="Calibri"/>
              </a:rPr>
              <a:t>deg å ha egne behandlingsgrunnlag</a:t>
            </a:r>
            <a:r>
              <a:rPr lang="en-US" dirty="0">
                <a:cs typeface="Calibri"/>
              </a:rPr>
              <a:t> </a:t>
            </a:r>
            <a:r>
              <a:rPr lang="nb-NO" dirty="0">
                <a:cs typeface="Calibri"/>
              </a:rPr>
              <a:t>for hvert enkelt formål</a:t>
            </a:r>
            <a:r>
              <a:rPr lang="en-US" dirty="0">
                <a:cs typeface="Calibri"/>
              </a:rPr>
              <a:t>. Det </a:t>
            </a:r>
            <a:r>
              <a:rPr lang="nb-NO" dirty="0">
                <a:cs typeface="Calibri"/>
              </a:rPr>
              <a:t>betyr at du vil måtte bruke både bokstav c og bokstav e.</a:t>
            </a:r>
          </a:p>
          <a:p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08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4BCF37571DE1B4BA2BFAC0158A3BEC7" ma:contentTypeVersion="13" ma:contentTypeDescription="Opprett et nytt dokument." ma:contentTypeScope="" ma:versionID="721832ae23f7b9129520e6755ee030ee">
  <xsd:schema xmlns:xsd="http://www.w3.org/2001/XMLSchema" xmlns:xs="http://www.w3.org/2001/XMLSchema" xmlns:p="http://schemas.microsoft.com/office/2006/metadata/properties" xmlns:ns2="1f63f2be-a376-4ac4-9c92-f9c00b2ba94a" xmlns:ns3="6d9e3cb1-1946-4501-850b-3c71ea179c69" targetNamespace="http://schemas.microsoft.com/office/2006/metadata/properties" ma:root="true" ma:fieldsID="cc078532a3e5f78ea61c3e490f2a408e" ns2:_="" ns3:_="">
    <xsd:import namespace="1f63f2be-a376-4ac4-9c92-f9c00b2ba94a"/>
    <xsd:import namespace="6d9e3cb1-1946-4501-850b-3c71ea179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3f2be-a376-4ac4-9c92-f9c00b2ba9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e3cb1-1946-4501-850b-3c71ea179c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63f2be-a376-4ac4-9c92-f9c00b2ba94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C2FD59-9206-4215-99AA-9A8B44F5D18C}"/>
</file>

<file path=customXml/itemProps2.xml><?xml version="1.0" encoding="utf-8"?>
<ds:datastoreItem xmlns:ds="http://schemas.openxmlformats.org/officeDocument/2006/customXml" ds:itemID="{147EB0FF-B860-4DF2-87C9-B226003D6AC7}"/>
</file>

<file path=customXml/itemProps3.xml><?xml version="1.0" encoding="utf-8"?>
<ds:datastoreItem xmlns:ds="http://schemas.openxmlformats.org/officeDocument/2006/customXml" ds:itemID="{59B471BC-D46E-4989-95CD-2E2CDF85DF3F}"/>
</file>

<file path=docProps/app.xml><?xml version="1.0" encoding="utf-8"?>
<Properties xmlns="http://schemas.openxmlformats.org/officeDocument/2006/extended-properties" xmlns:vt="http://schemas.openxmlformats.org/officeDocument/2006/docPropsVTypes">
  <TotalTime>7245</TotalTime>
  <Words>1171</Words>
  <Application>Microsoft Office PowerPoint</Application>
  <PresentationFormat>Widescreen</PresentationFormat>
  <Paragraphs>144</Paragraphs>
  <Slides>12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Office-tema</vt:lpstr>
      <vt:lpstr>Valg av behandlingsgrunnlag</vt:lpstr>
      <vt:lpstr>Velkommen!</vt:lpstr>
      <vt:lpstr>Hovedpoenger med denne LinkedIn Liven:</vt:lpstr>
      <vt:lpstr>Kravet til behandlingsgrunnlag</vt:lpstr>
      <vt:lpstr>Kravet til behandlingsgrunnlag</vt:lpstr>
      <vt:lpstr>Behandlingsgrunnlag for Google Workspace for Education</vt:lpstr>
      <vt:lpstr>Ingen klare føringer nasjonalt, men:</vt:lpstr>
      <vt:lpstr>Behandlingsgrunnlag for Google Workspace for Education</vt:lpstr>
      <vt:lpstr>Hva ville vi valgt som behandlingsgrunnlag?</vt:lpstr>
      <vt:lpstr>Hva ville vi valgt som behandlingsgrunnlag?</vt:lpstr>
      <vt:lpstr>Konsekvenser av behandlingsgrunnlagene</vt:lpstr>
      <vt:lpstr>Innspill og spørsmål vi har fått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Valg av behandlingsgrunnlag</dc:title>
  <dc:creator>Hestnes, Ingrid</dc:creator>
  <cp:lastModifiedBy>Ida Thorsrud</cp:lastModifiedBy>
  <cp:revision>2</cp:revision>
  <dcterms:created xsi:type="dcterms:W3CDTF">2023-11-23T09:10:01Z</dcterms:created>
  <dcterms:modified xsi:type="dcterms:W3CDTF">2023-11-28T10:37:45Z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0x01010004BCF37571DE1B4BA2BFAC0158A3BEC7</vt:lpwstr>
  </property>
</Properties>
</file>