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39"/>
  </p:notesMasterIdLst>
  <p:sldIdLst>
    <p:sldId id="280" r:id="rId5"/>
    <p:sldId id="459" r:id="rId6"/>
    <p:sldId id="457" r:id="rId7"/>
    <p:sldId id="486" r:id="rId8"/>
    <p:sldId id="478" r:id="rId9"/>
    <p:sldId id="487" r:id="rId10"/>
    <p:sldId id="479" r:id="rId11"/>
    <p:sldId id="458" r:id="rId12"/>
    <p:sldId id="480" r:id="rId13"/>
    <p:sldId id="460" r:id="rId14"/>
    <p:sldId id="452" r:id="rId15"/>
    <p:sldId id="461" r:id="rId16"/>
    <p:sldId id="463" r:id="rId17"/>
    <p:sldId id="475" r:id="rId18"/>
    <p:sldId id="462" r:id="rId19"/>
    <p:sldId id="464" r:id="rId20"/>
    <p:sldId id="476" r:id="rId21"/>
    <p:sldId id="477" r:id="rId22"/>
    <p:sldId id="465" r:id="rId23"/>
    <p:sldId id="467" r:id="rId24"/>
    <p:sldId id="466" r:id="rId25"/>
    <p:sldId id="468" r:id="rId26"/>
    <p:sldId id="474" r:id="rId27"/>
    <p:sldId id="489" r:id="rId28"/>
    <p:sldId id="469" r:id="rId29"/>
    <p:sldId id="470" r:id="rId30"/>
    <p:sldId id="473" r:id="rId31"/>
    <p:sldId id="471" r:id="rId32"/>
    <p:sldId id="472" r:id="rId33"/>
    <p:sldId id="481" r:id="rId34"/>
    <p:sldId id="483" r:id="rId35"/>
    <p:sldId id="485" r:id="rId36"/>
    <p:sldId id="482" r:id="rId37"/>
    <p:sldId id="484" r:id="rId38"/>
  </p:sldIdLst>
  <p:sldSz cx="12192000" cy="6858000"/>
  <p:notesSz cx="6858000" cy="9144000"/>
  <p:custDataLst>
    <p:tags r:id="rId40"/>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kroll, Ole" initials="EO" lastIdx="7" clrIdx="0">
    <p:extLst>
      <p:ext uri="{19B8F6BF-5375-455C-9EA6-DF929625EA0E}">
        <p15:presenceInfo xmlns:p15="http://schemas.microsoft.com/office/powerpoint/2012/main" userId="S::ole.ekroll_bergen.kommune.no#ext#@ksiskyen.onmicrosoft.com::c346a5bc-a252-4c53-897c-ae8b892d19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A58"/>
    <a:srgbClr val="EBB7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04DAEB-2D0E-458D-B449-26294C7DAAA6}" v="175" dt="2023-10-29T17:15:08.96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ys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000" autoAdjust="0"/>
  </p:normalViewPr>
  <p:slideViewPr>
    <p:cSldViewPr snapToGrid="0">
      <p:cViewPr varScale="1">
        <p:scale>
          <a:sx n="125" d="100"/>
          <a:sy n="125" d="100"/>
        </p:scale>
        <p:origin x="2107"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9489C-1C46-400F-B294-9DF214C05E05}" type="datetimeFigureOut">
              <a:rPr lang="nb-NO" smtClean="0"/>
              <a:t>29.10.2023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9011B-5C11-4014-96E5-50558C38F719}" type="slidenum">
              <a:rPr lang="nb-NO" smtClean="0"/>
              <a:t>‹#›</a:t>
            </a:fld>
            <a:endParaRPr lang="nb-NO"/>
          </a:p>
        </p:txBody>
      </p:sp>
    </p:spTree>
    <p:extLst>
      <p:ext uri="{BB962C8B-B14F-4D97-AF65-F5344CB8AC3E}">
        <p14:creationId xmlns:p14="http://schemas.microsoft.com/office/powerpoint/2010/main" val="747214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9011B-5C11-4014-96E5-50558C38F71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729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000">
                <a:solidFill>
                  <a:srgbClr val="FFFFFF"/>
                </a:solidFill>
              </a:defRPr>
            </a:lvl1pPr>
          </a:lstStyle>
          <a:p>
            <a:r>
              <a:rPr lang="nb-NO"/>
              <a:t>Klikk for å redigere tittelstil</a:t>
            </a:r>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000">
                <a:solidFill>
                  <a:srgbClr val="FFFFFF"/>
                </a:solidFill>
              </a:defRPr>
            </a:lvl1pPr>
          </a:lstStyle>
          <a:p>
            <a:r>
              <a:rPr lang="nb-NO"/>
              <a:t>Klikk for å redigere undertittelstil i malen</a:t>
            </a:r>
          </a:p>
        </p:txBody>
      </p:sp>
      <p:pic>
        <p:nvPicPr>
          <p:cNvPr id="13" name="Bilde 12"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4" name="Bilde 13"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pic>
        <p:nvPicPr>
          <p:cNvPr id="5" name="Bilde 4">
            <a:extLst>
              <a:ext uri="{FF2B5EF4-FFF2-40B4-BE49-F238E27FC236}">
                <a16:creationId xmlns:a16="http://schemas.microsoft.com/office/drawing/2014/main" id="{508205D6-3D2C-64A5-770A-2241092F7FF7}"/>
              </a:ext>
            </a:extLst>
          </p:cNvPr>
          <p:cNvPicPr>
            <a:picLocks noChangeAspect="1"/>
          </p:cNvPicPr>
          <p:nvPr userDrawn="1"/>
        </p:nvPicPr>
        <p:blipFill>
          <a:blip r:embed="rId4"/>
          <a:stretch>
            <a:fillRect/>
          </a:stretch>
        </p:blipFill>
        <p:spPr>
          <a:xfrm>
            <a:off x="9699728" y="463550"/>
            <a:ext cx="2023134" cy="476415"/>
          </a:xfrm>
          <a:prstGeom prst="rect">
            <a:avLst/>
          </a:prstGeom>
        </p:spPr>
      </p:pic>
    </p:spTree>
    <p:extLst>
      <p:ext uri="{BB962C8B-B14F-4D97-AF65-F5344CB8AC3E}">
        <p14:creationId xmlns:p14="http://schemas.microsoft.com/office/powerpoint/2010/main" val="365399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pic>
        <p:nvPicPr>
          <p:cNvPr id="2" name="Bilde 1">
            <a:extLst>
              <a:ext uri="{FF2B5EF4-FFF2-40B4-BE49-F238E27FC236}">
                <a16:creationId xmlns:a16="http://schemas.microsoft.com/office/drawing/2014/main" id="{ABA91AAA-B56B-0F14-BF60-A1760AF23DB9}"/>
              </a:ext>
            </a:extLst>
          </p:cNvPr>
          <p:cNvPicPr>
            <a:picLocks noChangeAspect="1"/>
          </p:cNvPicPr>
          <p:nvPr userDrawn="1"/>
        </p:nvPicPr>
        <p:blipFill>
          <a:blip r:embed="rId4"/>
          <a:stretch>
            <a:fillRect/>
          </a:stretch>
        </p:blipFill>
        <p:spPr>
          <a:xfrm>
            <a:off x="9699728" y="463550"/>
            <a:ext cx="2023134" cy="476415"/>
          </a:xfrm>
          <a:prstGeom prst="rect">
            <a:avLst/>
          </a:prstGeom>
        </p:spPr>
      </p:pic>
    </p:spTree>
    <p:extLst>
      <p:ext uri="{BB962C8B-B14F-4D97-AF65-F5344CB8AC3E}">
        <p14:creationId xmlns:p14="http://schemas.microsoft.com/office/powerpoint/2010/main" val="192491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pic>
        <p:nvPicPr>
          <p:cNvPr id="2" name="Bilde 1">
            <a:extLst>
              <a:ext uri="{FF2B5EF4-FFF2-40B4-BE49-F238E27FC236}">
                <a16:creationId xmlns:a16="http://schemas.microsoft.com/office/drawing/2014/main" id="{DDD83B8D-8729-D594-9611-D37D924F202A}"/>
              </a:ext>
            </a:extLst>
          </p:cNvPr>
          <p:cNvPicPr>
            <a:picLocks noChangeAspect="1"/>
          </p:cNvPicPr>
          <p:nvPr userDrawn="1"/>
        </p:nvPicPr>
        <p:blipFill>
          <a:blip r:embed="rId4"/>
          <a:stretch>
            <a:fillRect/>
          </a:stretch>
        </p:blipFill>
        <p:spPr>
          <a:xfrm>
            <a:off x="9699728" y="463550"/>
            <a:ext cx="2023134" cy="476415"/>
          </a:xfrm>
          <a:prstGeom prst="rect">
            <a:avLst/>
          </a:prstGeom>
        </p:spPr>
      </p:pic>
    </p:spTree>
    <p:extLst>
      <p:ext uri="{BB962C8B-B14F-4D97-AF65-F5344CB8AC3E}">
        <p14:creationId xmlns:p14="http://schemas.microsoft.com/office/powerpoint/2010/main" val="155278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000">
                <a:solidFill>
                  <a:srgbClr val="001A58"/>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pic>
        <p:nvPicPr>
          <p:cNvPr id="2" name="Bilde 1">
            <a:extLst>
              <a:ext uri="{FF2B5EF4-FFF2-40B4-BE49-F238E27FC236}">
                <a16:creationId xmlns:a16="http://schemas.microsoft.com/office/drawing/2014/main" id="{D9D8C8E9-FFB8-1DA7-F998-BA90BAE893A8}"/>
              </a:ext>
            </a:extLst>
          </p:cNvPr>
          <p:cNvPicPr>
            <a:picLocks noChangeAspect="1"/>
          </p:cNvPicPr>
          <p:nvPr userDrawn="1"/>
        </p:nvPicPr>
        <p:blipFill>
          <a:blip r:embed="rId4"/>
          <a:stretch>
            <a:fillRect/>
          </a:stretch>
        </p:blipFill>
        <p:spPr>
          <a:xfrm>
            <a:off x="9699728" y="463550"/>
            <a:ext cx="2023134" cy="476415"/>
          </a:xfrm>
          <a:prstGeom prst="rect">
            <a:avLst/>
          </a:prstGeom>
        </p:spPr>
      </p:pic>
    </p:spTree>
    <p:extLst>
      <p:ext uri="{BB962C8B-B14F-4D97-AF65-F5344CB8AC3E}">
        <p14:creationId xmlns:p14="http://schemas.microsoft.com/office/powerpoint/2010/main" val="231090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732380"/>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959429"/>
            <a:ext cx="10972800" cy="361149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2" name="Bilde 1">
            <a:extLst>
              <a:ext uri="{FF2B5EF4-FFF2-40B4-BE49-F238E27FC236}">
                <a16:creationId xmlns:a16="http://schemas.microsoft.com/office/drawing/2014/main" id="{85D446EC-080E-61A8-CD1C-D7ACA4546F88}"/>
              </a:ext>
            </a:extLst>
          </p:cNvPr>
          <p:cNvPicPr>
            <a:picLocks noChangeAspect="1"/>
          </p:cNvPicPr>
          <p:nvPr userDrawn="1"/>
        </p:nvPicPr>
        <p:blipFill>
          <a:blip r:embed="rId2"/>
          <a:stretch>
            <a:fillRect/>
          </a:stretch>
        </p:blipFill>
        <p:spPr>
          <a:xfrm>
            <a:off x="609600" y="6173788"/>
            <a:ext cx="1559056" cy="367132"/>
          </a:xfrm>
          <a:prstGeom prst="rect">
            <a:avLst/>
          </a:prstGeom>
        </p:spPr>
      </p:pic>
    </p:spTree>
    <p:extLst>
      <p:ext uri="{BB962C8B-B14F-4D97-AF65-F5344CB8AC3E}">
        <p14:creationId xmlns:p14="http://schemas.microsoft.com/office/powerpoint/2010/main" val="185585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innhold 2"/>
          <p:cNvSpPr>
            <a:spLocks noGrp="1"/>
          </p:cNvSpPr>
          <p:nvPr>
            <p:ph sz="half" idx="1"/>
          </p:nvPr>
        </p:nvSpPr>
        <p:spPr>
          <a:xfrm>
            <a:off x="609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pic>
        <p:nvPicPr>
          <p:cNvPr id="8" name="Bilde 7">
            <a:extLst>
              <a:ext uri="{FF2B5EF4-FFF2-40B4-BE49-F238E27FC236}">
                <a16:creationId xmlns:a16="http://schemas.microsoft.com/office/drawing/2014/main" id="{63FA889C-8005-0E74-D8FF-BAD6C232A764}"/>
              </a:ext>
            </a:extLst>
          </p:cNvPr>
          <p:cNvPicPr>
            <a:picLocks noChangeAspect="1"/>
          </p:cNvPicPr>
          <p:nvPr userDrawn="1"/>
        </p:nvPicPr>
        <p:blipFill>
          <a:blip r:embed="rId2"/>
          <a:stretch>
            <a:fillRect/>
          </a:stretch>
        </p:blipFill>
        <p:spPr>
          <a:xfrm>
            <a:off x="609600" y="6173788"/>
            <a:ext cx="1559056" cy="367132"/>
          </a:xfrm>
          <a:prstGeom prst="rect">
            <a:avLst/>
          </a:prstGeom>
        </p:spPr>
      </p:pic>
    </p:spTree>
    <p:extLst>
      <p:ext uri="{BB962C8B-B14F-4D97-AF65-F5344CB8AC3E}">
        <p14:creationId xmlns:p14="http://schemas.microsoft.com/office/powerpoint/2010/main" val="95171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pic>
        <p:nvPicPr>
          <p:cNvPr id="6" name="Bilde 5">
            <a:extLst>
              <a:ext uri="{FF2B5EF4-FFF2-40B4-BE49-F238E27FC236}">
                <a16:creationId xmlns:a16="http://schemas.microsoft.com/office/drawing/2014/main" id="{E40D8272-3761-C4D2-12FE-8B5448596248}"/>
              </a:ext>
            </a:extLst>
          </p:cNvPr>
          <p:cNvPicPr>
            <a:picLocks noChangeAspect="1"/>
          </p:cNvPicPr>
          <p:nvPr userDrawn="1"/>
        </p:nvPicPr>
        <p:blipFill>
          <a:blip r:embed="rId2"/>
          <a:stretch>
            <a:fillRect/>
          </a:stretch>
        </p:blipFill>
        <p:spPr>
          <a:xfrm>
            <a:off x="609600" y="6173788"/>
            <a:ext cx="1559056" cy="367132"/>
          </a:xfrm>
          <a:prstGeom prst="rect">
            <a:avLst/>
          </a:prstGeom>
        </p:spPr>
      </p:pic>
    </p:spTree>
    <p:extLst>
      <p:ext uri="{BB962C8B-B14F-4D97-AF65-F5344CB8AC3E}">
        <p14:creationId xmlns:p14="http://schemas.microsoft.com/office/powerpoint/2010/main" val="209779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pic>
        <p:nvPicPr>
          <p:cNvPr id="5" name="Bilde 4">
            <a:extLst>
              <a:ext uri="{FF2B5EF4-FFF2-40B4-BE49-F238E27FC236}">
                <a16:creationId xmlns:a16="http://schemas.microsoft.com/office/drawing/2014/main" id="{AFC60A60-A6AB-D19A-F007-9D111646247D}"/>
              </a:ext>
            </a:extLst>
          </p:cNvPr>
          <p:cNvPicPr>
            <a:picLocks noChangeAspect="1"/>
          </p:cNvPicPr>
          <p:nvPr userDrawn="1"/>
        </p:nvPicPr>
        <p:blipFill>
          <a:blip r:embed="rId2"/>
          <a:stretch>
            <a:fillRect/>
          </a:stretch>
        </p:blipFill>
        <p:spPr>
          <a:xfrm>
            <a:off x="609600" y="6173788"/>
            <a:ext cx="1559056" cy="367132"/>
          </a:xfrm>
          <a:prstGeom prst="rect">
            <a:avLst/>
          </a:prstGeom>
        </p:spPr>
      </p:pic>
    </p:spTree>
    <p:extLst>
      <p:ext uri="{BB962C8B-B14F-4D97-AF65-F5344CB8AC3E}">
        <p14:creationId xmlns:p14="http://schemas.microsoft.com/office/powerpoint/2010/main" val="58462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pic>
        <p:nvPicPr>
          <p:cNvPr id="8" name="Bilde 7">
            <a:extLst>
              <a:ext uri="{FF2B5EF4-FFF2-40B4-BE49-F238E27FC236}">
                <a16:creationId xmlns:a16="http://schemas.microsoft.com/office/drawing/2014/main" id="{799C31D2-1D9E-EDA6-5FAA-E2A9003F6FA8}"/>
              </a:ext>
            </a:extLst>
          </p:cNvPr>
          <p:cNvPicPr>
            <a:picLocks noChangeAspect="1"/>
          </p:cNvPicPr>
          <p:nvPr userDrawn="1"/>
        </p:nvPicPr>
        <p:blipFill>
          <a:blip r:embed="rId2"/>
          <a:stretch>
            <a:fillRect/>
          </a:stretch>
        </p:blipFill>
        <p:spPr>
          <a:xfrm>
            <a:off x="609600" y="6173788"/>
            <a:ext cx="1559056" cy="367132"/>
          </a:xfrm>
          <a:prstGeom prst="rect">
            <a:avLst/>
          </a:prstGeom>
        </p:spPr>
      </p:pic>
    </p:spTree>
    <p:extLst>
      <p:ext uri="{BB962C8B-B14F-4D97-AF65-F5344CB8AC3E}">
        <p14:creationId xmlns:p14="http://schemas.microsoft.com/office/powerpoint/2010/main" val="216615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pic>
        <p:nvPicPr>
          <p:cNvPr id="8" name="Bilde 7">
            <a:extLst>
              <a:ext uri="{FF2B5EF4-FFF2-40B4-BE49-F238E27FC236}">
                <a16:creationId xmlns:a16="http://schemas.microsoft.com/office/drawing/2014/main" id="{0CCEFFF7-2701-9658-9090-113BE533260A}"/>
              </a:ext>
            </a:extLst>
          </p:cNvPr>
          <p:cNvPicPr>
            <a:picLocks noChangeAspect="1"/>
          </p:cNvPicPr>
          <p:nvPr userDrawn="1"/>
        </p:nvPicPr>
        <p:blipFill>
          <a:blip r:embed="rId2"/>
          <a:stretch>
            <a:fillRect/>
          </a:stretch>
        </p:blipFill>
        <p:spPr>
          <a:xfrm>
            <a:off x="609600" y="6173788"/>
            <a:ext cx="1559056" cy="367132"/>
          </a:xfrm>
          <a:prstGeom prst="rect">
            <a:avLst/>
          </a:prstGeom>
        </p:spPr>
      </p:pic>
    </p:spTree>
    <p:extLst>
      <p:ext uri="{BB962C8B-B14F-4D97-AF65-F5344CB8AC3E}">
        <p14:creationId xmlns:p14="http://schemas.microsoft.com/office/powerpoint/2010/main" val="128455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pic>
        <p:nvPicPr>
          <p:cNvPr id="7" name="Bilde 6">
            <a:extLst>
              <a:ext uri="{FF2B5EF4-FFF2-40B4-BE49-F238E27FC236}">
                <a16:creationId xmlns:a16="http://schemas.microsoft.com/office/drawing/2014/main" id="{7C01B431-8472-6001-1F8B-DD658B85A013}"/>
              </a:ext>
            </a:extLst>
          </p:cNvPr>
          <p:cNvPicPr>
            <a:picLocks noChangeAspect="1"/>
          </p:cNvPicPr>
          <p:nvPr userDrawn="1"/>
        </p:nvPicPr>
        <p:blipFill>
          <a:blip r:embed="rId2"/>
          <a:stretch>
            <a:fillRect/>
          </a:stretch>
        </p:blipFill>
        <p:spPr>
          <a:xfrm>
            <a:off x="609600" y="6173788"/>
            <a:ext cx="1559056" cy="367132"/>
          </a:xfrm>
          <a:prstGeom prst="rect">
            <a:avLst/>
          </a:prstGeom>
        </p:spPr>
      </p:pic>
    </p:spTree>
    <p:extLst>
      <p:ext uri="{BB962C8B-B14F-4D97-AF65-F5344CB8AC3E}">
        <p14:creationId xmlns:p14="http://schemas.microsoft.com/office/powerpoint/2010/main" val="145937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pic>
        <p:nvPicPr>
          <p:cNvPr id="7" name="Bilde 6">
            <a:extLst>
              <a:ext uri="{FF2B5EF4-FFF2-40B4-BE49-F238E27FC236}">
                <a16:creationId xmlns:a16="http://schemas.microsoft.com/office/drawing/2014/main" id="{23EB3CF5-DC10-ED68-9D7A-096F0013D03C}"/>
              </a:ext>
            </a:extLst>
          </p:cNvPr>
          <p:cNvPicPr>
            <a:picLocks noChangeAspect="1"/>
          </p:cNvPicPr>
          <p:nvPr userDrawn="1"/>
        </p:nvPicPr>
        <p:blipFill>
          <a:blip r:embed="rId2"/>
          <a:stretch>
            <a:fillRect/>
          </a:stretch>
        </p:blipFill>
        <p:spPr>
          <a:xfrm>
            <a:off x="609600" y="6173788"/>
            <a:ext cx="1559056" cy="367132"/>
          </a:xfrm>
          <a:prstGeom prst="rect">
            <a:avLst/>
          </a:prstGeom>
        </p:spPr>
      </p:pic>
    </p:spTree>
    <p:extLst>
      <p:ext uri="{BB962C8B-B14F-4D97-AF65-F5344CB8AC3E}">
        <p14:creationId xmlns:p14="http://schemas.microsoft.com/office/powerpoint/2010/main" val="354286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000"/>
            <a:lum/>
          </a:blip>
          <a:srcRect/>
          <a:stretch>
            <a:fillRect t="-3000" b="-3000"/>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3906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913324"/>
            <a:ext cx="10972800" cy="355770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29.10.2023</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32780766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8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5.xml"/><Relationship Id="rId1" Type="http://schemas.openxmlformats.org/officeDocument/2006/relationships/video" Target="https://player.vimeo.com/video/876317926?h=d7d98561d5&amp;amp;app_id=12296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5.xml"/><Relationship Id="rId1" Type="http://schemas.openxmlformats.org/officeDocument/2006/relationships/video" Target="https://player.vimeo.com/video/877451851?h=cdab44badd&amp;amp;app_id=12296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5.xml"/><Relationship Id="rId1" Type="http://schemas.openxmlformats.org/officeDocument/2006/relationships/video" Target="https://player.vimeo.com/video/877482939?h=b01405d76d&amp;amp;app_id=12296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datatilsynet.no/rettigheter-og-plikter/den-registrertes-rettighet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5.xml"/><Relationship Id="rId1" Type="http://schemas.openxmlformats.org/officeDocument/2006/relationships/video" Target="https://player.vimeo.com/video/814231120?h=ab8e853f7a&amp;amp;app_id=12296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lovdata.no/dokument/NL/lov/2018-06-15-38/KAPITTEL_gdpr-3#KAPITTEL_gdpr-3"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lovdata.no/dokument/NL/lov/2018-06-15-38/KAPITTEL_gdpr-2#gdpr/a5"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medietilsynet.no/digitale-medier/kritisk-medieforstaelse/personvern-pa-net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dubestemmer.no/" TargetMode="External"/><Relationship Id="rId2" Type="http://schemas.openxmlformats.org/officeDocument/2006/relationships/hyperlink" Target="http://www.slettmeg.no/" TargetMode="External"/><Relationship Id="rId1" Type="http://schemas.openxmlformats.org/officeDocument/2006/relationships/slideLayout" Target="../slideLayouts/slideLayout2.xml"/><Relationship Id="rId5" Type="http://schemas.openxmlformats.org/officeDocument/2006/relationships/hyperlink" Target="http://www.datatilsynet.no/" TargetMode="External"/><Relationship Id="rId4" Type="http://schemas.openxmlformats.org/officeDocument/2006/relationships/hyperlink" Target="http://www.skolesec.no/"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9A736B-789A-74DE-93F0-F7A33B7E0237}"/>
              </a:ext>
            </a:extLst>
          </p:cNvPr>
          <p:cNvSpPr>
            <a:spLocks noGrp="1"/>
          </p:cNvSpPr>
          <p:nvPr>
            <p:ph type="ctrTitle"/>
          </p:nvPr>
        </p:nvSpPr>
        <p:spPr/>
        <p:txBody>
          <a:bodyPr/>
          <a:lstStyle/>
          <a:p>
            <a:r>
              <a:rPr lang="nb-NO"/>
              <a:t>Kultur- og kompetanseutvikling i personvern og informasjonssikkerhet for foreldre</a:t>
            </a:r>
          </a:p>
        </p:txBody>
      </p:sp>
      <p:sp>
        <p:nvSpPr>
          <p:cNvPr id="3" name="Undertittel 2">
            <a:extLst>
              <a:ext uri="{FF2B5EF4-FFF2-40B4-BE49-F238E27FC236}">
                <a16:creationId xmlns:a16="http://schemas.microsoft.com/office/drawing/2014/main" id="{A9FF61DB-3C2A-DFE4-A0E2-F99C8C529FA4}"/>
              </a:ext>
            </a:extLst>
          </p:cNvPr>
          <p:cNvSpPr>
            <a:spLocks noGrp="1"/>
          </p:cNvSpPr>
          <p:nvPr>
            <p:ph type="subTitle" idx="1"/>
          </p:nvPr>
        </p:nvSpPr>
        <p:spPr>
          <a:xfrm>
            <a:off x="664227" y="2912808"/>
            <a:ext cx="8534400" cy="516192"/>
          </a:xfrm>
        </p:spPr>
        <p:txBody>
          <a:bodyPr/>
          <a:lstStyle/>
          <a:p>
            <a:r>
              <a:rPr lang="nb-NO"/>
              <a:t>En ressurs fra SkoleSec og FUG</a:t>
            </a:r>
          </a:p>
        </p:txBody>
      </p:sp>
    </p:spTree>
    <p:extLst>
      <p:ext uri="{BB962C8B-B14F-4D97-AF65-F5344CB8AC3E}">
        <p14:creationId xmlns:p14="http://schemas.microsoft.com/office/powerpoint/2010/main" val="183876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3000" b="-3000"/>
          </a:stretch>
        </a:blip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C86A453-855A-70A6-9B1E-6255862F97A5}"/>
              </a:ext>
            </a:extLst>
          </p:cNvPr>
          <p:cNvSpPr txBox="1"/>
          <p:nvPr/>
        </p:nvSpPr>
        <p:spPr>
          <a:xfrm>
            <a:off x="1313824" y="2197894"/>
            <a:ext cx="9564352" cy="193899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6000" b="0" i="0" u="none" strike="noStrike" kern="1200" cap="none" spc="0" normalizeH="0" baseline="0" noProof="0">
                <a:ln>
                  <a:noFill/>
                </a:ln>
                <a:solidFill>
                  <a:srgbClr val="001A57"/>
                </a:solidFill>
                <a:effectLst/>
                <a:uLnTx/>
                <a:uFillTx/>
                <a:latin typeface="Franklin Gothic Heavy" panose="020B0903020102020204" pitchFamily="34" charset="0"/>
                <a:ea typeface="+mn-ea"/>
                <a:cs typeface="+mn-cs"/>
              </a:rPr>
              <a:t>Barnas trygghet i en </a:t>
            </a:r>
            <a:br>
              <a:rPr kumimoji="0" lang="nb-NO" sz="6000" b="0" i="0" u="none" strike="noStrike" kern="1200" cap="none" spc="0" normalizeH="0" baseline="0" noProof="0">
                <a:ln>
                  <a:noFill/>
                </a:ln>
                <a:solidFill>
                  <a:srgbClr val="001A57"/>
                </a:solidFill>
                <a:effectLst/>
                <a:uLnTx/>
                <a:uFillTx/>
                <a:latin typeface="Franklin Gothic Heavy" panose="020B0903020102020204" pitchFamily="34" charset="0"/>
                <a:ea typeface="+mn-ea"/>
                <a:cs typeface="+mn-cs"/>
              </a:rPr>
            </a:br>
            <a:r>
              <a:rPr kumimoji="0" lang="nb-NO" sz="6000" b="0" i="0" u="none" strike="noStrike" kern="1200" cap="none" spc="0" normalizeH="0" baseline="0" noProof="0">
                <a:ln>
                  <a:noFill/>
                </a:ln>
                <a:solidFill>
                  <a:srgbClr val="001A57"/>
                </a:solidFill>
                <a:effectLst/>
                <a:uLnTx/>
                <a:uFillTx/>
                <a:latin typeface="Franklin Gothic Heavy" panose="020B0903020102020204" pitchFamily="34" charset="0"/>
                <a:ea typeface="+mn-ea"/>
                <a:cs typeface="+mn-cs"/>
              </a:rPr>
              <a:t>digital </a:t>
            </a:r>
            <a:r>
              <a:rPr lang="nb-NO" sz="6000">
                <a:solidFill>
                  <a:srgbClr val="001A57"/>
                </a:solidFill>
                <a:latin typeface="Franklin Gothic Heavy" panose="020B0903020102020204" pitchFamily="34" charset="0"/>
              </a:rPr>
              <a:t>(skole)</a:t>
            </a:r>
            <a:r>
              <a:rPr kumimoji="0" lang="nb-NO" sz="6000" b="0" i="0" u="none" strike="noStrike" kern="1200" cap="none" spc="0" normalizeH="0" baseline="0" noProof="0">
                <a:ln>
                  <a:noFill/>
                </a:ln>
                <a:solidFill>
                  <a:srgbClr val="001A57"/>
                </a:solidFill>
                <a:effectLst/>
                <a:uLnTx/>
                <a:uFillTx/>
                <a:latin typeface="Franklin Gothic Heavy" panose="020B0903020102020204" pitchFamily="34" charset="0"/>
                <a:ea typeface="+mn-ea"/>
                <a:cs typeface="+mn-cs"/>
              </a:rPr>
              <a:t>hverdag</a:t>
            </a:r>
          </a:p>
        </p:txBody>
      </p:sp>
      <p:sp>
        <p:nvSpPr>
          <p:cNvPr id="3" name="TekstSylinder 2">
            <a:extLst>
              <a:ext uri="{FF2B5EF4-FFF2-40B4-BE49-F238E27FC236}">
                <a16:creationId xmlns:a16="http://schemas.microsoft.com/office/drawing/2014/main" id="{BB516736-D019-0F8F-C4FE-F73848ADB703}"/>
              </a:ext>
            </a:extLst>
          </p:cNvPr>
          <p:cNvSpPr txBox="1"/>
          <p:nvPr/>
        </p:nvSpPr>
        <p:spPr>
          <a:xfrm>
            <a:off x="1313824" y="4136886"/>
            <a:ext cx="9564352" cy="523220"/>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a:ln>
                  <a:noFill/>
                </a:ln>
                <a:solidFill>
                  <a:srgbClr val="001A57"/>
                </a:solidFill>
                <a:effectLst/>
                <a:uLnTx/>
                <a:uFillTx/>
                <a:latin typeface="Franklin Gothic Medium" panose="020B0603020102020204" pitchFamily="34" charset="0"/>
              </a:rPr>
              <a:t>Kultur- og kompetanseutvikling for foreldre</a:t>
            </a:r>
            <a:endParaRPr kumimoji="0" lang="nb-NO" sz="4400" b="0" i="0" u="none" strike="noStrike" kern="1200" cap="none" spc="0" normalizeH="0" baseline="0" noProof="0">
              <a:ln>
                <a:noFill/>
              </a:ln>
              <a:solidFill>
                <a:srgbClr val="001A57"/>
              </a:solidFill>
              <a:effectLst/>
              <a:uLnTx/>
              <a:uFillTx/>
              <a:latin typeface="Franklin Gothic Heavy" panose="020B0903020102020204" pitchFamily="34" charset="0"/>
              <a:ea typeface="+mn-ea"/>
              <a:cs typeface="+mn-cs"/>
            </a:endParaRPr>
          </a:p>
        </p:txBody>
      </p:sp>
    </p:spTree>
    <p:extLst>
      <p:ext uri="{BB962C8B-B14F-4D97-AF65-F5344CB8AC3E}">
        <p14:creationId xmlns:p14="http://schemas.microsoft.com/office/powerpoint/2010/main" val="90614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AA5D47-C886-1F42-8DEB-BAC2EB8C71D3}"/>
              </a:ext>
            </a:extLst>
          </p:cNvPr>
          <p:cNvSpPr>
            <a:spLocks noGrp="1"/>
          </p:cNvSpPr>
          <p:nvPr>
            <p:ph type="title"/>
          </p:nvPr>
        </p:nvSpPr>
        <p:spPr/>
        <p:txBody>
          <a:bodyPr/>
          <a:lstStyle/>
          <a:p>
            <a:r>
              <a:rPr lang="nb-NO" sz="3200">
                <a:solidFill>
                  <a:srgbClr val="001A57"/>
                </a:solidFill>
                <a:latin typeface="Franklin Gothic Heavy"/>
                <a:ea typeface="+mn-ea"/>
                <a:cs typeface="+mn-cs"/>
              </a:rPr>
              <a:t>Velkommen til foreldremøte!</a:t>
            </a:r>
            <a:endParaRPr lang="nb-NO" baseline="30000"/>
          </a:p>
        </p:txBody>
      </p:sp>
      <p:sp>
        <p:nvSpPr>
          <p:cNvPr id="10" name="Plassholder for innhold 3">
            <a:extLst>
              <a:ext uri="{FF2B5EF4-FFF2-40B4-BE49-F238E27FC236}">
                <a16:creationId xmlns:a16="http://schemas.microsoft.com/office/drawing/2014/main" id="{9150ACCA-1A05-6F5E-6ED7-435DCECC2D3F}"/>
              </a:ext>
            </a:extLst>
          </p:cNvPr>
          <p:cNvSpPr>
            <a:spLocks noGrp="1"/>
          </p:cNvSpPr>
          <p:nvPr>
            <p:ph sz="quarter" idx="10"/>
          </p:nvPr>
        </p:nvSpPr>
        <p:spPr/>
        <p:txBody>
          <a:bodyPr>
            <a:normAutofit/>
          </a:bodyPr>
          <a:lstStyle/>
          <a:p>
            <a:pPr marL="0" indent="0">
              <a:buNone/>
            </a:pPr>
            <a:r>
              <a:rPr lang="nb-NO">
                <a:latin typeface="Arial Nova" panose="020B0504020202020204" pitchFamily="34" charset="0"/>
              </a:rPr>
              <a:t>På denne samlingen skal vi lære mer om:</a:t>
            </a:r>
          </a:p>
          <a:p>
            <a:r>
              <a:rPr lang="nb-NO">
                <a:latin typeface="Arial Nova" panose="020B0504020202020204" pitchFamily="34" charset="0"/>
              </a:rPr>
              <a:t>Hva er personvern og informasjonssikkerhet, og hvorfor er det så viktig?</a:t>
            </a:r>
          </a:p>
          <a:p>
            <a:r>
              <a:rPr lang="nb-NO">
                <a:latin typeface="Arial Nova" panose="020B0504020202020204" pitchFamily="34" charset="0"/>
              </a:rPr>
              <a:t>Hvilke rettigheter har du og ditt barn når personopplysninger samles inn og brukes av kommunen?</a:t>
            </a:r>
          </a:p>
          <a:p>
            <a:r>
              <a:rPr lang="nb-NO">
                <a:latin typeface="Arial Nova" panose="020B0504020202020204" pitchFamily="34" charset="0"/>
              </a:rPr>
              <a:t>Hvilke plikter skal kommunen ivareta når de behandler dine opplysninger, og hvordan jobber kommunen med dette?</a:t>
            </a:r>
          </a:p>
          <a:p>
            <a:r>
              <a:rPr lang="nb-NO">
                <a:latin typeface="Arial Nova" panose="020B0504020202020204" pitchFamily="34" charset="0"/>
              </a:rPr>
              <a:t>Hva kan du som forelder gjøre for å bidra til et bedre personvern?</a:t>
            </a:r>
          </a:p>
          <a:p>
            <a:pPr marL="0" indent="0">
              <a:buNone/>
            </a:pPr>
            <a:endParaRPr lang="nb-NO">
              <a:latin typeface="Arial Nova" panose="020B0504020202020204" pitchFamily="34" charset="0"/>
            </a:endParaRPr>
          </a:p>
          <a:p>
            <a:pPr marL="0" indent="0">
              <a:buNone/>
            </a:pPr>
            <a:r>
              <a:rPr lang="nb-NO" b="1">
                <a:latin typeface="Arial Nova" panose="020B0504020202020204" pitchFamily="34" charset="0"/>
              </a:rPr>
              <a:t>Men først, skal vi se en liten introduksjonsfilm ...</a:t>
            </a:r>
          </a:p>
          <a:p>
            <a:endParaRPr lang="nb-NO">
              <a:latin typeface="Arial Nova" panose="020B0504020202020204" pitchFamily="34" charset="0"/>
            </a:endParaRPr>
          </a:p>
        </p:txBody>
      </p:sp>
      <p:sp>
        <p:nvSpPr>
          <p:cNvPr id="9" name="TekstSylinder 8">
            <a:extLst>
              <a:ext uri="{FF2B5EF4-FFF2-40B4-BE49-F238E27FC236}">
                <a16:creationId xmlns:a16="http://schemas.microsoft.com/office/drawing/2014/main" id="{008AC12D-C827-4A86-6F74-EF4ACEE033C2}"/>
              </a:ext>
            </a:extLst>
          </p:cNvPr>
          <p:cNvSpPr txBox="1"/>
          <p:nvPr/>
        </p:nvSpPr>
        <p:spPr>
          <a:xfrm>
            <a:off x="609601" y="5644316"/>
            <a:ext cx="11131824" cy="307777"/>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nb-NO" sz="1400" b="0" i="0" u="none" strike="noStrike" kern="1200" cap="none" spc="0" normalizeH="0" baseline="0" noProof="0">
                <a:ln>
                  <a:noFill/>
                </a:ln>
                <a:solidFill>
                  <a:srgbClr val="001A58"/>
                </a:solidFill>
                <a:effectLst/>
                <a:uLnTx/>
                <a:uFillTx/>
                <a:latin typeface="Arial Nova" panose="020B0504020202020204" pitchFamily="34" charset="0"/>
                <a:ea typeface="+mn-ea"/>
                <a:cs typeface="+mn-cs"/>
              </a:rPr>
              <a:t>Kilde</a:t>
            </a:r>
            <a:r>
              <a:rPr lang="nb-NO" sz="1400">
                <a:solidFill>
                  <a:srgbClr val="001A58"/>
                </a:solidFill>
                <a:latin typeface="Arial Nova" panose="020B0504020202020204" pitchFamily="34" charset="0"/>
              </a:rPr>
              <a:t>: </a:t>
            </a:r>
            <a:endParaRPr kumimoji="0" lang="nb-NO" sz="1400" b="0" i="0" u="none" strike="noStrike" kern="1200" cap="none" spc="0" normalizeH="0" baseline="0" noProof="0">
              <a:ln>
                <a:noFill/>
              </a:ln>
              <a:solidFill>
                <a:srgbClr val="001A58"/>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39137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dia på Internett 3" title="Finns historie">
            <a:hlinkClick r:id="" action="ppaction://media"/>
            <a:extLst>
              <a:ext uri="{FF2B5EF4-FFF2-40B4-BE49-F238E27FC236}">
                <a16:creationId xmlns:a16="http://schemas.microsoft.com/office/drawing/2014/main" id="{898BC346-0DDB-18E1-DD7E-C5E2ED653408}"/>
              </a:ext>
            </a:extLst>
          </p:cNvPr>
          <p:cNvPicPr>
            <a:picLocks noRot="1" noChangeAspect="1"/>
          </p:cNvPicPr>
          <p:nvPr>
            <a:videoFile r:link="rId1"/>
          </p:nvPr>
        </p:nvPicPr>
        <p:blipFill>
          <a:blip r:embed="rId3"/>
          <a:stretch>
            <a:fillRect/>
          </a:stretch>
        </p:blipFill>
        <p:spPr>
          <a:xfrm>
            <a:off x="0" y="-10732"/>
            <a:ext cx="12192000" cy="6868732"/>
          </a:xfrm>
          <a:prstGeom prst="rect">
            <a:avLst/>
          </a:prstGeom>
        </p:spPr>
      </p:pic>
    </p:spTree>
    <p:extLst>
      <p:ext uri="{BB962C8B-B14F-4D97-AF65-F5344CB8AC3E}">
        <p14:creationId xmlns:p14="http://schemas.microsoft.com/office/powerpoint/2010/main" val="303943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584E9172-9A3A-71ED-02E9-AA16A45CA3BF}"/>
              </a:ext>
            </a:extLst>
          </p:cNvPr>
          <p:cNvSpPr txBox="1"/>
          <p:nvPr/>
        </p:nvSpPr>
        <p:spPr>
          <a:xfrm>
            <a:off x="1262062" y="2708612"/>
            <a:ext cx="9667875" cy="1015663"/>
          </a:xfrm>
          <a:prstGeom prst="rect">
            <a:avLst/>
          </a:prstGeom>
          <a:noFill/>
        </p:spPr>
        <p:txBody>
          <a:bodyPr wrap="square" anchor="ctr">
            <a:spAutoFit/>
          </a:bodyPr>
          <a:lstStyle/>
          <a:p>
            <a:pPr algn="ctr"/>
            <a:r>
              <a:rPr kumimoji="0" lang="nb-NO" sz="6000" b="0" i="0" u="none" strike="noStrike" kern="1200" cap="none" spc="0" normalizeH="0" baseline="0" noProof="0">
                <a:ln>
                  <a:noFill/>
                </a:ln>
                <a:solidFill>
                  <a:srgbClr val="001A57"/>
                </a:solidFill>
                <a:effectLst/>
                <a:uLnTx/>
                <a:uFillTx/>
                <a:latin typeface="Franklin Gothic Heavy" panose="020B0903020102020204" pitchFamily="34" charset="0"/>
                <a:ea typeface="+mn-ea"/>
                <a:cs typeface="+mn-cs"/>
              </a:rPr>
              <a:t>Refleksjon</a:t>
            </a:r>
            <a:endParaRPr lang="nb-NO" sz="1200"/>
          </a:p>
        </p:txBody>
      </p:sp>
      <p:sp>
        <p:nvSpPr>
          <p:cNvPr id="11" name="TekstSylinder 10">
            <a:extLst>
              <a:ext uri="{FF2B5EF4-FFF2-40B4-BE49-F238E27FC236}">
                <a16:creationId xmlns:a16="http://schemas.microsoft.com/office/drawing/2014/main" id="{95FD395C-1F3E-57EA-94E4-76C15BC2C6AD}"/>
              </a:ext>
            </a:extLst>
          </p:cNvPr>
          <p:cNvSpPr txBox="1"/>
          <p:nvPr/>
        </p:nvSpPr>
        <p:spPr>
          <a:xfrm>
            <a:off x="1262062" y="4084677"/>
            <a:ext cx="9667875" cy="523220"/>
          </a:xfrm>
          <a:prstGeom prst="rect">
            <a:avLst/>
          </a:prstGeom>
          <a:noFill/>
        </p:spPr>
        <p:txBody>
          <a:bodyPr wrap="square" anchor="ctr">
            <a:spAutoFit/>
          </a:bodyPr>
          <a:lstStyle/>
          <a:p>
            <a:pPr algn="ctr"/>
            <a:r>
              <a:rPr lang="nb-NO" sz="2800">
                <a:solidFill>
                  <a:srgbClr val="001A57"/>
                </a:solidFill>
                <a:latin typeface="Franklin Gothic Medium" panose="020B0603020102020204" pitchFamily="34" charset="0"/>
              </a:rPr>
              <a:t>Hva forbinder du med personvern?</a:t>
            </a:r>
            <a:endParaRPr lang="nb-NO" sz="600">
              <a:latin typeface="Franklin Gothic Medium" panose="020B0603020102020204" pitchFamily="34" charset="0"/>
            </a:endParaRPr>
          </a:p>
        </p:txBody>
      </p:sp>
      <p:pic>
        <p:nvPicPr>
          <p:cNvPr id="13" name="Grafikk 12" descr="Chat med heldekkende fyll">
            <a:extLst>
              <a:ext uri="{FF2B5EF4-FFF2-40B4-BE49-F238E27FC236}">
                <a16:creationId xmlns:a16="http://schemas.microsoft.com/office/drawing/2014/main" id="{13A94379-07D6-3CDA-5255-372FC16071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799" y="1794212"/>
            <a:ext cx="914400" cy="914400"/>
          </a:xfrm>
          <a:prstGeom prst="rect">
            <a:avLst/>
          </a:prstGeom>
        </p:spPr>
      </p:pic>
    </p:spTree>
    <p:extLst>
      <p:ext uri="{BB962C8B-B14F-4D97-AF65-F5344CB8AC3E}">
        <p14:creationId xmlns:p14="http://schemas.microsoft.com/office/powerpoint/2010/main" val="338733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AA5D47-C886-1F42-8DEB-BAC2EB8C71D3}"/>
              </a:ext>
            </a:extLst>
          </p:cNvPr>
          <p:cNvSpPr>
            <a:spLocks noGrp="1"/>
          </p:cNvSpPr>
          <p:nvPr>
            <p:ph type="title"/>
          </p:nvPr>
        </p:nvSpPr>
        <p:spPr/>
        <p:txBody>
          <a:bodyPr/>
          <a:lstStyle/>
          <a:p>
            <a:r>
              <a:rPr lang="nb-NO" sz="3200">
                <a:solidFill>
                  <a:srgbClr val="001A57"/>
                </a:solidFill>
                <a:latin typeface="Franklin Gothic Heavy"/>
                <a:ea typeface="+mn-ea"/>
                <a:cs typeface="+mn-cs"/>
              </a:rPr>
              <a:t>Hva gjør teknologiselskapene med dine opplysninger?</a:t>
            </a:r>
            <a:endParaRPr lang="nb-NO" baseline="30000"/>
          </a:p>
        </p:txBody>
      </p:sp>
      <p:sp>
        <p:nvSpPr>
          <p:cNvPr id="10" name="Plassholder for innhold 3">
            <a:extLst>
              <a:ext uri="{FF2B5EF4-FFF2-40B4-BE49-F238E27FC236}">
                <a16:creationId xmlns:a16="http://schemas.microsoft.com/office/drawing/2014/main" id="{9150ACCA-1A05-6F5E-6ED7-435DCECC2D3F}"/>
              </a:ext>
            </a:extLst>
          </p:cNvPr>
          <p:cNvSpPr>
            <a:spLocks noGrp="1"/>
          </p:cNvSpPr>
          <p:nvPr>
            <p:ph sz="quarter" idx="10"/>
          </p:nvPr>
        </p:nvSpPr>
        <p:spPr/>
        <p:txBody>
          <a:bodyPr>
            <a:normAutofit/>
          </a:bodyPr>
          <a:lstStyle/>
          <a:p>
            <a:pPr marL="0" indent="0">
              <a:buNone/>
            </a:pPr>
            <a:r>
              <a:rPr lang="nb-NO" dirty="0">
                <a:latin typeface="Arial Nova" panose="020B0504020202020204" pitchFamily="34" charset="0"/>
              </a:rPr>
              <a:t>I neste video forklarer Finn Myrstad, fagdirektør for digitale tjenester i Forbrukerrådet, hvordan mange av teknologiselskapene bruker dine personopplysninger til formål du kanskje ikke var klar over. Han forklarer hvorfor det er viktig å være bevisst på dette, og hvilken risiko det kan utgjøre for barnas personvern. </a:t>
            </a:r>
          </a:p>
          <a:p>
            <a:pPr marL="0" indent="0">
              <a:buNone/>
            </a:pPr>
            <a:endParaRPr lang="nb-NO" dirty="0">
              <a:latin typeface="Arial Nova" panose="020B0504020202020204" pitchFamily="34" charset="0"/>
            </a:endParaRPr>
          </a:p>
          <a:p>
            <a:pPr marL="0" indent="0">
              <a:buNone/>
            </a:pPr>
            <a:r>
              <a:rPr lang="nb-NO" dirty="0">
                <a:latin typeface="Arial Nova" panose="020B0504020202020204" pitchFamily="34" charset="0"/>
              </a:rPr>
              <a:t>Opptaket ble gjort på et foreldremøte på Grav skole i Bærum kommune våren 2023. Foreldremøtet ble arrangert i samarbeid med KS, Forbrukerrådet og Foreldreutvalget for grunnopplæringen.</a:t>
            </a:r>
          </a:p>
          <a:p>
            <a:pPr marL="0" indent="0">
              <a:buNone/>
            </a:pPr>
            <a:endParaRPr lang="nb-NO" dirty="0">
              <a:latin typeface="Arial Nova" panose="020B0504020202020204" pitchFamily="34" charset="0"/>
            </a:endParaRPr>
          </a:p>
          <a:p>
            <a:pPr marL="0" indent="0">
              <a:buNone/>
            </a:pPr>
            <a:r>
              <a:rPr lang="nb-NO" b="1" dirty="0">
                <a:latin typeface="Arial Nova" panose="020B0504020202020204" pitchFamily="34" charset="0"/>
              </a:rPr>
              <a:t>Foredraget varer i 35 minutter, så fyll opp kaffekoppen og sett deg godt til rette.</a:t>
            </a:r>
          </a:p>
        </p:txBody>
      </p:sp>
    </p:spTree>
    <p:extLst>
      <p:ext uri="{BB962C8B-B14F-4D97-AF65-F5344CB8AC3E}">
        <p14:creationId xmlns:p14="http://schemas.microsoft.com/office/powerpoint/2010/main" val="362433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edia på Internett 1" title="Foreldresamling - del 1 av 2">
            <a:hlinkClick r:id="" action="ppaction://media"/>
            <a:extLst>
              <a:ext uri="{FF2B5EF4-FFF2-40B4-BE49-F238E27FC236}">
                <a16:creationId xmlns:a16="http://schemas.microsoft.com/office/drawing/2014/main" id="{4034E3EB-EEB2-2A57-E2E7-AC6CF89E3910}"/>
              </a:ext>
            </a:extLst>
          </p:cNvPr>
          <p:cNvPicPr>
            <a:picLocks noRot="1" noChangeAspect="1"/>
          </p:cNvPicPr>
          <p:nvPr>
            <a:videoFile r:link="rId1"/>
          </p:nvPr>
        </p:nvPicPr>
        <p:blipFill>
          <a:blip r:embed="rId3"/>
          <a:stretch>
            <a:fillRect/>
          </a:stretch>
        </p:blipFill>
        <p:spPr>
          <a:xfrm>
            <a:off x="0" y="0"/>
            <a:ext cx="12192000" cy="6868732"/>
          </a:xfrm>
          <a:prstGeom prst="rect">
            <a:avLst/>
          </a:prstGeom>
        </p:spPr>
      </p:pic>
    </p:spTree>
    <p:extLst>
      <p:ext uri="{BB962C8B-B14F-4D97-AF65-F5344CB8AC3E}">
        <p14:creationId xmlns:p14="http://schemas.microsoft.com/office/powerpoint/2010/main" val="387160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584E9172-9A3A-71ED-02E9-AA16A45CA3BF}"/>
              </a:ext>
            </a:extLst>
          </p:cNvPr>
          <p:cNvSpPr txBox="1"/>
          <p:nvPr/>
        </p:nvSpPr>
        <p:spPr>
          <a:xfrm>
            <a:off x="1262062" y="2708612"/>
            <a:ext cx="9667875" cy="1015663"/>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6000" b="0" i="0" u="none" strike="noStrike" kern="1200" cap="none" spc="0" normalizeH="0" baseline="0" noProof="0">
                <a:ln>
                  <a:noFill/>
                </a:ln>
                <a:solidFill>
                  <a:srgbClr val="001A57"/>
                </a:solidFill>
                <a:effectLst/>
                <a:uLnTx/>
                <a:uFillTx/>
                <a:latin typeface="Franklin Gothic Heavy" panose="020B0903020102020204" pitchFamily="34" charset="0"/>
                <a:ea typeface="+mn-ea"/>
                <a:cs typeface="+mn-cs"/>
              </a:rPr>
              <a:t>Refleksjon</a:t>
            </a:r>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kstSylinder 10">
            <a:extLst>
              <a:ext uri="{FF2B5EF4-FFF2-40B4-BE49-F238E27FC236}">
                <a16:creationId xmlns:a16="http://schemas.microsoft.com/office/drawing/2014/main" id="{95FD395C-1F3E-57EA-94E4-76C15BC2C6AD}"/>
              </a:ext>
            </a:extLst>
          </p:cNvPr>
          <p:cNvSpPr txBox="1"/>
          <p:nvPr/>
        </p:nvSpPr>
        <p:spPr>
          <a:xfrm>
            <a:off x="1262062" y="4084677"/>
            <a:ext cx="9667875" cy="523220"/>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a:ln>
                  <a:noFill/>
                </a:ln>
                <a:solidFill>
                  <a:srgbClr val="001A57"/>
                </a:solidFill>
                <a:effectLst/>
                <a:uLnTx/>
                <a:uFillTx/>
                <a:latin typeface="Franklin Gothic Medium" panose="020B0603020102020204" pitchFamily="34" charset="0"/>
                <a:ea typeface="+mn-ea"/>
                <a:cs typeface="+mn-cs"/>
              </a:rPr>
              <a:t>Hvordan har du merket effekten av manipulerende design?</a:t>
            </a:r>
            <a:endParaRPr kumimoji="0" lang="nb-NO" sz="6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mn-cs"/>
            </a:endParaRPr>
          </a:p>
        </p:txBody>
      </p:sp>
      <p:pic>
        <p:nvPicPr>
          <p:cNvPr id="13" name="Grafikk 12" descr="Chat med heldekkende fyll">
            <a:extLst>
              <a:ext uri="{FF2B5EF4-FFF2-40B4-BE49-F238E27FC236}">
                <a16:creationId xmlns:a16="http://schemas.microsoft.com/office/drawing/2014/main" id="{13A94379-07D6-3CDA-5255-372FC16071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799" y="1794212"/>
            <a:ext cx="914400" cy="914400"/>
          </a:xfrm>
          <a:prstGeom prst="rect">
            <a:avLst/>
          </a:prstGeom>
        </p:spPr>
      </p:pic>
    </p:spTree>
    <p:extLst>
      <p:ext uri="{BB962C8B-B14F-4D97-AF65-F5344CB8AC3E}">
        <p14:creationId xmlns:p14="http://schemas.microsoft.com/office/powerpoint/2010/main" val="26166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dia på Internett 3" title="Foreldresamling - del 2 av 2">
            <a:hlinkClick r:id="" action="ppaction://media"/>
            <a:extLst>
              <a:ext uri="{FF2B5EF4-FFF2-40B4-BE49-F238E27FC236}">
                <a16:creationId xmlns:a16="http://schemas.microsoft.com/office/drawing/2014/main" id="{2D48DA3C-9686-B66B-BBD1-E2C30B847A66}"/>
              </a:ext>
            </a:extLst>
          </p:cNvPr>
          <p:cNvPicPr>
            <a:picLocks noRot="1" noChangeAspect="1"/>
          </p:cNvPicPr>
          <p:nvPr>
            <a:videoFile r:link="rId1"/>
          </p:nvPr>
        </p:nvPicPr>
        <p:blipFill>
          <a:blip r:embed="rId3"/>
          <a:stretch>
            <a:fillRect/>
          </a:stretch>
        </p:blipFill>
        <p:spPr>
          <a:xfrm>
            <a:off x="0" y="0"/>
            <a:ext cx="12192000" cy="6868732"/>
          </a:xfrm>
          <a:prstGeom prst="rect">
            <a:avLst/>
          </a:prstGeom>
        </p:spPr>
      </p:pic>
    </p:spTree>
    <p:extLst>
      <p:ext uri="{BB962C8B-B14F-4D97-AF65-F5344CB8AC3E}">
        <p14:creationId xmlns:p14="http://schemas.microsoft.com/office/powerpoint/2010/main" val="346246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584E9172-9A3A-71ED-02E9-AA16A45CA3BF}"/>
              </a:ext>
            </a:extLst>
          </p:cNvPr>
          <p:cNvSpPr txBox="1"/>
          <p:nvPr/>
        </p:nvSpPr>
        <p:spPr>
          <a:xfrm>
            <a:off x="1262062" y="2708612"/>
            <a:ext cx="9667875" cy="1015663"/>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6000" b="0" i="0" u="none" strike="noStrike" kern="1200" cap="none" spc="0" normalizeH="0" baseline="0" noProof="0">
                <a:ln>
                  <a:noFill/>
                </a:ln>
                <a:solidFill>
                  <a:srgbClr val="001A57"/>
                </a:solidFill>
                <a:effectLst/>
                <a:uLnTx/>
                <a:uFillTx/>
                <a:latin typeface="Franklin Gothic Heavy" panose="020B0903020102020204" pitchFamily="34" charset="0"/>
                <a:ea typeface="+mn-ea"/>
                <a:cs typeface="+mn-cs"/>
              </a:rPr>
              <a:t>Refleksjon</a:t>
            </a:r>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kstSylinder 10">
            <a:extLst>
              <a:ext uri="{FF2B5EF4-FFF2-40B4-BE49-F238E27FC236}">
                <a16:creationId xmlns:a16="http://schemas.microsoft.com/office/drawing/2014/main" id="{95FD395C-1F3E-57EA-94E4-76C15BC2C6AD}"/>
              </a:ext>
            </a:extLst>
          </p:cNvPr>
          <p:cNvSpPr txBox="1"/>
          <p:nvPr/>
        </p:nvSpPr>
        <p:spPr>
          <a:xfrm>
            <a:off x="1262062" y="4084677"/>
            <a:ext cx="9667875" cy="523220"/>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a:ln>
                  <a:noFill/>
                </a:ln>
                <a:solidFill>
                  <a:srgbClr val="001A57"/>
                </a:solidFill>
                <a:effectLst/>
                <a:uLnTx/>
                <a:uFillTx/>
                <a:latin typeface="Franklin Gothic Medium" panose="020B0603020102020204" pitchFamily="34" charset="0"/>
                <a:ea typeface="+mn-ea"/>
                <a:cs typeface="+mn-cs"/>
              </a:rPr>
              <a:t>Hvordan kan vi øke bevisstheten om disse temaene?</a:t>
            </a:r>
            <a:endParaRPr kumimoji="0" lang="nb-NO" sz="6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mn-cs"/>
            </a:endParaRPr>
          </a:p>
        </p:txBody>
      </p:sp>
      <p:pic>
        <p:nvPicPr>
          <p:cNvPr id="13" name="Grafikk 12" descr="Chat med heldekkende fyll">
            <a:extLst>
              <a:ext uri="{FF2B5EF4-FFF2-40B4-BE49-F238E27FC236}">
                <a16:creationId xmlns:a16="http://schemas.microsoft.com/office/drawing/2014/main" id="{13A94379-07D6-3CDA-5255-372FC16071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799" y="1794212"/>
            <a:ext cx="914400" cy="914400"/>
          </a:xfrm>
          <a:prstGeom prst="rect">
            <a:avLst/>
          </a:prstGeom>
        </p:spPr>
      </p:pic>
    </p:spTree>
    <p:extLst>
      <p:ext uri="{BB962C8B-B14F-4D97-AF65-F5344CB8AC3E}">
        <p14:creationId xmlns:p14="http://schemas.microsoft.com/office/powerpoint/2010/main" val="25459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AA5D47-C886-1F42-8DEB-BAC2EB8C71D3}"/>
              </a:ext>
            </a:extLst>
          </p:cNvPr>
          <p:cNvSpPr>
            <a:spLocks noGrp="1"/>
          </p:cNvSpPr>
          <p:nvPr>
            <p:ph type="title"/>
          </p:nvPr>
        </p:nvSpPr>
        <p:spPr/>
        <p:txBody>
          <a:bodyPr/>
          <a:lstStyle/>
          <a:p>
            <a:r>
              <a:rPr lang="nb-NO" sz="3200">
                <a:solidFill>
                  <a:srgbClr val="001A57"/>
                </a:solidFill>
                <a:latin typeface="Franklin Gothic Heavy"/>
                <a:ea typeface="+mn-ea"/>
                <a:cs typeface="+mn-cs"/>
              </a:rPr>
              <a:t>Hva er dine og barnas rettigheter?</a:t>
            </a:r>
            <a:endParaRPr lang="nb-NO" baseline="30000"/>
          </a:p>
        </p:txBody>
      </p:sp>
      <p:sp>
        <p:nvSpPr>
          <p:cNvPr id="10" name="Plassholder for innhold 3">
            <a:extLst>
              <a:ext uri="{FF2B5EF4-FFF2-40B4-BE49-F238E27FC236}">
                <a16:creationId xmlns:a16="http://schemas.microsoft.com/office/drawing/2014/main" id="{9150ACCA-1A05-6F5E-6ED7-435DCECC2D3F}"/>
              </a:ext>
            </a:extLst>
          </p:cNvPr>
          <p:cNvSpPr>
            <a:spLocks noGrp="1"/>
          </p:cNvSpPr>
          <p:nvPr>
            <p:ph sz="quarter" idx="10"/>
          </p:nvPr>
        </p:nvSpPr>
        <p:spPr/>
        <p:txBody>
          <a:bodyPr>
            <a:normAutofit/>
          </a:bodyPr>
          <a:lstStyle/>
          <a:p>
            <a:pPr marL="0" indent="0">
              <a:buNone/>
            </a:pPr>
            <a:r>
              <a:rPr lang="nb-NO">
                <a:latin typeface="Arial Nova" panose="020B0504020202020204" pitchFamily="34" charset="0"/>
              </a:rPr>
              <a:t>Personopplysningsloven definerer hvilke rettigheter du har når opplysninger om deg samles inn og brukes av en virksomhet (som skolen). Alle virksomheter har plikt til å legge til rette for at personer de samler inn opplysninger om får oppfylt rettighetene sine på en enkel måte.</a:t>
            </a:r>
          </a:p>
          <a:p>
            <a:pPr marL="0" indent="0">
              <a:buNone/>
            </a:pPr>
            <a:endParaRPr lang="nb-NO">
              <a:latin typeface="Arial Nova" panose="020B0504020202020204" pitchFamily="34" charset="0"/>
            </a:endParaRPr>
          </a:p>
          <a:p>
            <a:pPr marL="0" indent="0">
              <a:buNone/>
            </a:pPr>
            <a:r>
              <a:rPr lang="nb-NO">
                <a:latin typeface="Arial Nova" panose="020B0504020202020204" pitchFamily="34" charset="0"/>
              </a:rPr>
              <a:t>I neste video forklarer Roy Allan Hansen (fra KS-prosjektet SkoleSec) hva som er elevenes rettigheter etter personopplysningsloven og hva som er skolens plikter.</a:t>
            </a:r>
          </a:p>
          <a:p>
            <a:pPr marL="0" indent="0">
              <a:buNone/>
            </a:pPr>
            <a:endParaRPr lang="nb-NO">
              <a:latin typeface="Arial Nova" panose="020B0504020202020204" pitchFamily="34" charset="0"/>
            </a:endParaRPr>
          </a:p>
          <a:p>
            <a:pPr marL="0" indent="0">
              <a:buNone/>
            </a:pPr>
            <a:r>
              <a:rPr lang="nb-NO" b="1">
                <a:latin typeface="Arial Nova" panose="020B0504020202020204" pitchFamily="34" charset="0"/>
              </a:rPr>
              <a:t>Men først, en liten refleksjon ...</a:t>
            </a:r>
          </a:p>
        </p:txBody>
      </p:sp>
      <p:sp>
        <p:nvSpPr>
          <p:cNvPr id="9" name="TekstSylinder 8">
            <a:extLst>
              <a:ext uri="{FF2B5EF4-FFF2-40B4-BE49-F238E27FC236}">
                <a16:creationId xmlns:a16="http://schemas.microsoft.com/office/drawing/2014/main" id="{008AC12D-C827-4A86-6F74-EF4ACEE033C2}"/>
              </a:ext>
            </a:extLst>
          </p:cNvPr>
          <p:cNvSpPr txBox="1"/>
          <p:nvPr/>
        </p:nvSpPr>
        <p:spPr>
          <a:xfrm>
            <a:off x="609601" y="5644316"/>
            <a:ext cx="11131824" cy="307777"/>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nb-NO" sz="1400" b="0" i="0" u="none" strike="noStrike" kern="1200" cap="none" spc="0" normalizeH="0" baseline="0" noProof="0">
                <a:ln>
                  <a:noFill/>
                </a:ln>
                <a:solidFill>
                  <a:srgbClr val="001A58"/>
                </a:solidFill>
                <a:effectLst/>
                <a:uLnTx/>
                <a:uFillTx/>
                <a:latin typeface="Arial Nova" panose="020B0504020202020204" pitchFamily="34" charset="0"/>
                <a:ea typeface="+mn-ea"/>
                <a:cs typeface="+mn-cs"/>
              </a:rPr>
              <a:t>Kilde: </a:t>
            </a:r>
            <a:r>
              <a:rPr lang="nb-NO" sz="1400">
                <a:solidFill>
                  <a:srgbClr val="001A58"/>
                </a:solidFill>
                <a:latin typeface="Arial Nova" panose="020B0504020202020204" pitchFamily="34" charset="0"/>
                <a:hlinkClick r:id="rId2"/>
              </a:rPr>
              <a:t>Den registrertes rettigheter (Datatilsynet)</a:t>
            </a:r>
            <a:endParaRPr kumimoji="0" lang="nb-NO" sz="1400" b="0" i="0" u="none" strike="noStrike" kern="1200" cap="none" spc="0" normalizeH="0" baseline="0" noProof="0">
              <a:ln>
                <a:noFill/>
              </a:ln>
              <a:solidFill>
                <a:srgbClr val="001A58"/>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246665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3B5A53-FB35-23C7-22FD-B871E353E0F1}"/>
              </a:ext>
            </a:extLst>
          </p:cNvPr>
          <p:cNvSpPr>
            <a:spLocks noGrp="1"/>
          </p:cNvSpPr>
          <p:nvPr>
            <p:ph type="title"/>
          </p:nvPr>
        </p:nvSpPr>
        <p:spPr/>
        <p:txBody>
          <a:bodyPr/>
          <a:lstStyle/>
          <a:p>
            <a:r>
              <a:rPr lang="nb-NO"/>
              <a:t>Om opplegget</a:t>
            </a:r>
          </a:p>
        </p:txBody>
      </p:sp>
      <p:sp>
        <p:nvSpPr>
          <p:cNvPr id="3" name="Plassholder for innhold 2">
            <a:extLst>
              <a:ext uri="{FF2B5EF4-FFF2-40B4-BE49-F238E27FC236}">
                <a16:creationId xmlns:a16="http://schemas.microsoft.com/office/drawing/2014/main" id="{9F2C3079-E1FD-12DA-E125-3E593D9AB933}"/>
              </a:ext>
            </a:extLst>
          </p:cNvPr>
          <p:cNvSpPr>
            <a:spLocks noGrp="1"/>
          </p:cNvSpPr>
          <p:nvPr>
            <p:ph sz="quarter" idx="10"/>
          </p:nvPr>
        </p:nvSpPr>
        <p:spPr/>
        <p:txBody>
          <a:bodyPr/>
          <a:lstStyle/>
          <a:p>
            <a:pPr marL="0" indent="0">
              <a:buNone/>
            </a:pPr>
            <a:r>
              <a:rPr lang="nb-NO"/>
              <a:t>Kultur- og kompetanseutvikling i personvern og informasjonssikkerhet for foreldre er et opplegg fra SkoleSec i samarbeid med Foreldreutvalget for grunnopplæringen. Opplegget ble pilotert våren 2023 i samarbeid med Grav skole og Bærum kommune.</a:t>
            </a:r>
          </a:p>
          <a:p>
            <a:pPr marL="0" indent="0">
              <a:buNone/>
            </a:pPr>
            <a:endParaRPr lang="nb-NO"/>
          </a:p>
          <a:p>
            <a:pPr marL="0" indent="0">
              <a:buNone/>
            </a:pPr>
            <a:r>
              <a:rPr lang="nb-NO"/>
              <a:t>Målet med opplegget er å øke bevisstheten og kompetansen om personvern og informasjonssikkerhet hos foreldre i skole og barnehage. Denne ressursen er ment til å brukes som en innføring i temaet på et foreldremøte eller lignende arrangert av skoleeier i samarbeid med skoleleder, lærere og/eller FAU.</a:t>
            </a:r>
          </a:p>
          <a:p>
            <a:pPr marL="0" indent="0">
              <a:buNone/>
            </a:pPr>
            <a:endParaRPr lang="nb-NO"/>
          </a:p>
          <a:p>
            <a:pPr marL="0" indent="0">
              <a:buNone/>
            </a:pPr>
            <a:r>
              <a:rPr lang="nb-NO"/>
              <a:t>Opplegget tar ca. 2 timer å gjennomføre.</a:t>
            </a:r>
          </a:p>
        </p:txBody>
      </p:sp>
    </p:spTree>
    <p:extLst>
      <p:ext uri="{BB962C8B-B14F-4D97-AF65-F5344CB8AC3E}">
        <p14:creationId xmlns:p14="http://schemas.microsoft.com/office/powerpoint/2010/main" val="43074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584E9172-9A3A-71ED-02E9-AA16A45CA3BF}"/>
              </a:ext>
            </a:extLst>
          </p:cNvPr>
          <p:cNvSpPr txBox="1"/>
          <p:nvPr/>
        </p:nvSpPr>
        <p:spPr>
          <a:xfrm>
            <a:off x="1262062" y="2708612"/>
            <a:ext cx="9667875" cy="1015663"/>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6000" b="0" i="0" u="none" strike="noStrike" kern="1200" cap="none" spc="0" normalizeH="0" baseline="0" noProof="0">
                <a:ln>
                  <a:noFill/>
                </a:ln>
                <a:solidFill>
                  <a:srgbClr val="001A57"/>
                </a:solidFill>
                <a:effectLst/>
                <a:uLnTx/>
                <a:uFillTx/>
                <a:latin typeface="Franklin Gothic Heavy" panose="020B0903020102020204" pitchFamily="34" charset="0"/>
                <a:ea typeface="+mn-ea"/>
                <a:cs typeface="+mn-cs"/>
              </a:rPr>
              <a:t>Refleksjon</a:t>
            </a:r>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kstSylinder 10">
            <a:extLst>
              <a:ext uri="{FF2B5EF4-FFF2-40B4-BE49-F238E27FC236}">
                <a16:creationId xmlns:a16="http://schemas.microsoft.com/office/drawing/2014/main" id="{95FD395C-1F3E-57EA-94E4-76C15BC2C6AD}"/>
              </a:ext>
            </a:extLst>
          </p:cNvPr>
          <p:cNvSpPr txBox="1"/>
          <p:nvPr/>
        </p:nvSpPr>
        <p:spPr>
          <a:xfrm>
            <a:off x="1262062" y="4084677"/>
            <a:ext cx="9667875" cy="523220"/>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a:ln>
                  <a:noFill/>
                </a:ln>
                <a:solidFill>
                  <a:srgbClr val="001A57"/>
                </a:solidFill>
                <a:effectLst/>
                <a:uLnTx/>
                <a:uFillTx/>
                <a:latin typeface="Franklin Gothic Medium" panose="020B0603020102020204" pitchFamily="34" charset="0"/>
                <a:ea typeface="+mn-ea"/>
                <a:cs typeface="+mn-cs"/>
              </a:rPr>
              <a:t>Hva tror du er dine rettigheter?</a:t>
            </a:r>
            <a:endParaRPr kumimoji="0" lang="nb-NO" sz="6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mn-cs"/>
            </a:endParaRPr>
          </a:p>
        </p:txBody>
      </p:sp>
      <p:pic>
        <p:nvPicPr>
          <p:cNvPr id="13" name="Grafikk 12" descr="Chat med heldekkende fyll">
            <a:extLst>
              <a:ext uri="{FF2B5EF4-FFF2-40B4-BE49-F238E27FC236}">
                <a16:creationId xmlns:a16="http://schemas.microsoft.com/office/drawing/2014/main" id="{13A94379-07D6-3CDA-5255-372FC16071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799" y="1794212"/>
            <a:ext cx="914400" cy="914400"/>
          </a:xfrm>
          <a:prstGeom prst="rect">
            <a:avLst/>
          </a:prstGeom>
        </p:spPr>
      </p:pic>
    </p:spTree>
    <p:extLst>
      <p:ext uri="{BB962C8B-B14F-4D97-AF65-F5344CB8AC3E}">
        <p14:creationId xmlns:p14="http://schemas.microsoft.com/office/powerpoint/2010/main" val="202586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edia på Internett 1" title="Informasjon til foreldre">
            <a:hlinkClick r:id="" action="ppaction://media"/>
            <a:extLst>
              <a:ext uri="{FF2B5EF4-FFF2-40B4-BE49-F238E27FC236}">
                <a16:creationId xmlns:a16="http://schemas.microsoft.com/office/drawing/2014/main" id="{C01139AD-EEA5-8425-8460-8F3A8E8487D3}"/>
              </a:ext>
            </a:extLst>
          </p:cNvPr>
          <p:cNvPicPr>
            <a:picLocks noRot="1" noChangeAspect="1"/>
          </p:cNvPicPr>
          <p:nvPr>
            <a:videoFile r:link="rId1"/>
          </p:nvPr>
        </p:nvPicPr>
        <p:blipFill>
          <a:blip r:embed="rId3"/>
          <a:stretch>
            <a:fillRect/>
          </a:stretch>
        </p:blipFill>
        <p:spPr>
          <a:xfrm>
            <a:off x="604837" y="-5953"/>
            <a:ext cx="10982325" cy="6863953"/>
          </a:xfrm>
          <a:prstGeom prst="rect">
            <a:avLst/>
          </a:prstGeom>
        </p:spPr>
      </p:pic>
    </p:spTree>
    <p:extLst>
      <p:ext uri="{BB962C8B-B14F-4D97-AF65-F5344CB8AC3E}">
        <p14:creationId xmlns:p14="http://schemas.microsoft.com/office/powerpoint/2010/main" val="267628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584E9172-9A3A-71ED-02E9-AA16A45CA3BF}"/>
              </a:ext>
            </a:extLst>
          </p:cNvPr>
          <p:cNvSpPr txBox="1"/>
          <p:nvPr/>
        </p:nvSpPr>
        <p:spPr>
          <a:xfrm>
            <a:off x="1262062" y="2708612"/>
            <a:ext cx="9667875" cy="1015663"/>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6000" b="0" i="0" u="none" strike="noStrike" kern="1200" cap="none" spc="0" normalizeH="0" baseline="0" noProof="0">
                <a:ln>
                  <a:noFill/>
                </a:ln>
                <a:solidFill>
                  <a:srgbClr val="001A57"/>
                </a:solidFill>
                <a:effectLst/>
                <a:uLnTx/>
                <a:uFillTx/>
                <a:latin typeface="Franklin Gothic Heavy" panose="020B0903020102020204" pitchFamily="34" charset="0"/>
                <a:ea typeface="+mn-ea"/>
                <a:cs typeface="+mn-cs"/>
              </a:rPr>
              <a:t>Refleksjon</a:t>
            </a:r>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kstSylinder 10">
            <a:extLst>
              <a:ext uri="{FF2B5EF4-FFF2-40B4-BE49-F238E27FC236}">
                <a16:creationId xmlns:a16="http://schemas.microsoft.com/office/drawing/2014/main" id="{95FD395C-1F3E-57EA-94E4-76C15BC2C6AD}"/>
              </a:ext>
            </a:extLst>
          </p:cNvPr>
          <p:cNvSpPr txBox="1"/>
          <p:nvPr/>
        </p:nvSpPr>
        <p:spPr>
          <a:xfrm>
            <a:off x="1262062" y="4084677"/>
            <a:ext cx="9667875" cy="523220"/>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a:ln>
                  <a:noFill/>
                </a:ln>
                <a:solidFill>
                  <a:srgbClr val="001A57"/>
                </a:solidFill>
                <a:effectLst/>
                <a:uLnTx/>
                <a:uFillTx/>
                <a:latin typeface="Franklin Gothic Medium" panose="020B0603020102020204" pitchFamily="34" charset="0"/>
                <a:ea typeface="+mn-ea"/>
                <a:cs typeface="+mn-cs"/>
              </a:rPr>
              <a:t>Samsvarer dine rettigheter med det du tenkte?</a:t>
            </a:r>
            <a:endParaRPr kumimoji="0" lang="nb-NO" sz="6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mn-cs"/>
            </a:endParaRPr>
          </a:p>
        </p:txBody>
      </p:sp>
      <p:pic>
        <p:nvPicPr>
          <p:cNvPr id="13" name="Grafikk 12" descr="Chat med heldekkende fyll">
            <a:extLst>
              <a:ext uri="{FF2B5EF4-FFF2-40B4-BE49-F238E27FC236}">
                <a16:creationId xmlns:a16="http://schemas.microsoft.com/office/drawing/2014/main" id="{13A94379-07D6-3CDA-5255-372FC16071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799" y="1794212"/>
            <a:ext cx="914400" cy="914400"/>
          </a:xfrm>
          <a:prstGeom prst="rect">
            <a:avLst/>
          </a:prstGeom>
        </p:spPr>
      </p:pic>
    </p:spTree>
    <p:extLst>
      <p:ext uri="{BB962C8B-B14F-4D97-AF65-F5344CB8AC3E}">
        <p14:creationId xmlns:p14="http://schemas.microsoft.com/office/powerpoint/2010/main" val="369297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AA5D47-C886-1F42-8DEB-BAC2EB8C71D3}"/>
              </a:ext>
            </a:extLst>
          </p:cNvPr>
          <p:cNvSpPr>
            <a:spLocks noGrp="1"/>
          </p:cNvSpPr>
          <p:nvPr>
            <p:ph type="title"/>
          </p:nvPr>
        </p:nvSpPr>
        <p:spPr/>
        <p:txBody>
          <a:bodyPr>
            <a:normAutofit/>
          </a:bodyPr>
          <a:lstStyle/>
          <a:p>
            <a:r>
              <a:rPr lang="nb-NO" sz="3200">
                <a:solidFill>
                  <a:srgbClr val="001A57"/>
                </a:solidFill>
                <a:latin typeface="Franklin Gothic Heavy"/>
                <a:ea typeface="+mn-ea"/>
                <a:cs typeface="+mn-cs"/>
              </a:rPr>
              <a:t>Hva er dine og barnas rettigheter?</a:t>
            </a:r>
            <a:br>
              <a:rPr lang="nb-NO" sz="3200">
                <a:solidFill>
                  <a:srgbClr val="001A57"/>
                </a:solidFill>
                <a:latin typeface="Franklin Gothic Heavy"/>
                <a:ea typeface="+mn-ea"/>
                <a:cs typeface="+mn-cs"/>
              </a:rPr>
            </a:br>
            <a:r>
              <a:rPr lang="nb-NO" sz="2000">
                <a:solidFill>
                  <a:srgbClr val="001A57"/>
                </a:solidFill>
                <a:latin typeface="Franklin Gothic Medium" panose="020B0603020102020204" pitchFamily="34" charset="0"/>
                <a:ea typeface="+mn-ea"/>
                <a:cs typeface="+mn-cs"/>
              </a:rPr>
              <a:t>Den registrertes rettigheter</a:t>
            </a:r>
            <a:endParaRPr lang="nb-NO" baseline="30000">
              <a:latin typeface="Franklin Gothic Medium" panose="020B0603020102020204" pitchFamily="34" charset="0"/>
            </a:endParaRPr>
          </a:p>
        </p:txBody>
      </p:sp>
      <p:sp>
        <p:nvSpPr>
          <p:cNvPr id="9" name="TekstSylinder 8">
            <a:extLst>
              <a:ext uri="{FF2B5EF4-FFF2-40B4-BE49-F238E27FC236}">
                <a16:creationId xmlns:a16="http://schemas.microsoft.com/office/drawing/2014/main" id="{008AC12D-C827-4A86-6F74-EF4ACEE033C2}"/>
              </a:ext>
            </a:extLst>
          </p:cNvPr>
          <p:cNvSpPr txBox="1"/>
          <p:nvPr/>
        </p:nvSpPr>
        <p:spPr>
          <a:xfrm>
            <a:off x="609601" y="5644316"/>
            <a:ext cx="11131824" cy="307777"/>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nb-NO" sz="1400" b="0" i="0" u="none" strike="noStrike" kern="1200" cap="none" spc="0" normalizeH="0" baseline="0" noProof="0">
                <a:ln>
                  <a:noFill/>
                </a:ln>
                <a:solidFill>
                  <a:srgbClr val="001A58"/>
                </a:solidFill>
                <a:effectLst/>
                <a:uLnTx/>
                <a:uFillTx/>
                <a:latin typeface="Arial Nova" panose="020B0504020202020204" pitchFamily="34" charset="0"/>
                <a:ea typeface="+mn-ea"/>
                <a:cs typeface="+mn-cs"/>
              </a:rPr>
              <a:t>Kilde: </a:t>
            </a:r>
            <a:r>
              <a:rPr kumimoji="0" lang="nb-NO" sz="1400" b="0" i="0" u="none" strike="noStrike" kern="1200" cap="none" spc="0" normalizeH="0" baseline="0" noProof="0">
                <a:ln>
                  <a:noFill/>
                </a:ln>
                <a:solidFill>
                  <a:srgbClr val="001A58"/>
                </a:solidFill>
                <a:effectLst/>
                <a:uLnTx/>
                <a:uFillTx/>
                <a:latin typeface="Arial Nova" panose="020B0504020202020204" pitchFamily="34" charset="0"/>
                <a:ea typeface="+mn-ea"/>
                <a:cs typeface="+mn-cs"/>
                <a:hlinkClick r:id="rId2"/>
              </a:rPr>
              <a:t>Personvernforordningen (GDPR) artikkel 12-23</a:t>
            </a:r>
            <a:endParaRPr kumimoji="0" lang="nb-NO" sz="1400" b="0" i="0" u="none" strike="noStrike" kern="1200" cap="none" spc="0" normalizeH="0" baseline="0" noProof="0">
              <a:ln>
                <a:noFill/>
              </a:ln>
              <a:solidFill>
                <a:srgbClr val="001A58"/>
              </a:solidFill>
              <a:effectLst/>
              <a:uLnTx/>
              <a:uFillTx/>
              <a:latin typeface="Arial Nova" panose="020B0504020202020204" pitchFamily="34" charset="0"/>
              <a:ea typeface="+mn-ea"/>
              <a:cs typeface="+mn-cs"/>
            </a:endParaRPr>
          </a:p>
        </p:txBody>
      </p:sp>
      <p:sp>
        <p:nvSpPr>
          <p:cNvPr id="17" name="Plassholder for innhold 2">
            <a:extLst>
              <a:ext uri="{FF2B5EF4-FFF2-40B4-BE49-F238E27FC236}">
                <a16:creationId xmlns:a16="http://schemas.microsoft.com/office/drawing/2014/main" id="{CAC2BDC8-46CA-8F7D-AF84-C6AF447070B9}"/>
              </a:ext>
            </a:extLst>
          </p:cNvPr>
          <p:cNvSpPr txBox="1">
            <a:spLocks/>
          </p:cNvSpPr>
          <p:nvPr/>
        </p:nvSpPr>
        <p:spPr>
          <a:xfrm>
            <a:off x="609600" y="1967114"/>
            <a:ext cx="5384800" cy="3432660"/>
          </a:xfrm>
          <a:prstGeom prst="rect">
            <a:avLst/>
          </a:prstGeom>
        </p:spPr>
        <p:txBody>
          <a:bodyPr>
            <a:normAutofit/>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b-NO" sz="1600" b="1" dirty="0">
                <a:latin typeface="Arial Nova" panose="020B0504020202020204" pitchFamily="34" charset="0"/>
              </a:rPr>
              <a:t>Rett til innsyn: </a:t>
            </a:r>
            <a:r>
              <a:rPr lang="nb-NO" sz="1600" dirty="0">
                <a:latin typeface="Arial Nova" panose="020B0504020202020204" pitchFamily="34" charset="0"/>
              </a:rPr>
              <a:t>Du kan kreve innsyn i hvordan og hvilke opplysninger som behandles om deg.</a:t>
            </a:r>
          </a:p>
          <a:p>
            <a:pPr marL="0" indent="0">
              <a:buFont typeface="Arial"/>
              <a:buNone/>
            </a:pPr>
            <a:endParaRPr lang="nb-NO" sz="1600" dirty="0">
              <a:latin typeface="Arial Nova" panose="020B0504020202020204" pitchFamily="34" charset="0"/>
            </a:endParaRPr>
          </a:p>
          <a:p>
            <a:pPr marL="0" indent="0">
              <a:buNone/>
            </a:pPr>
            <a:r>
              <a:rPr lang="nb-NO" sz="1600" b="1" dirty="0">
                <a:latin typeface="Arial Nova" panose="020B0504020202020204" pitchFamily="34" charset="0"/>
              </a:rPr>
              <a:t>Rett til retting: </a:t>
            </a:r>
            <a:r>
              <a:rPr lang="nb-NO" sz="1600" dirty="0">
                <a:latin typeface="Arial Nova" panose="020B0504020202020204" pitchFamily="34" charset="0"/>
              </a:rPr>
              <a:t>Du kan kreve at uriktige opplysninger rettes og suppleres av tilleggsopplysninger.</a:t>
            </a:r>
            <a:br>
              <a:rPr lang="nb-NO" sz="1600" b="1" dirty="0">
                <a:latin typeface="Arial Nova" panose="020B0504020202020204" pitchFamily="34" charset="0"/>
              </a:rPr>
            </a:br>
            <a:endParaRPr lang="nb-NO" sz="1600" dirty="0">
              <a:latin typeface="Arial Nova" panose="020B0504020202020204" pitchFamily="34" charset="0"/>
            </a:endParaRPr>
          </a:p>
          <a:p>
            <a:pPr marL="0" indent="0">
              <a:buNone/>
            </a:pPr>
            <a:r>
              <a:rPr lang="nb-NO" sz="1600" b="1" dirty="0">
                <a:latin typeface="Arial Nova" panose="020B0504020202020204" pitchFamily="34" charset="0"/>
              </a:rPr>
              <a:t>Rett til sletting: </a:t>
            </a:r>
            <a:r>
              <a:rPr lang="nb-NO" sz="1600" dirty="0">
                <a:latin typeface="Arial Nova" panose="020B0504020202020204" pitchFamily="34" charset="0"/>
              </a:rPr>
              <a:t>Du kan i noen tilfeller kreve at opplysninger om deg slettes. </a:t>
            </a:r>
          </a:p>
          <a:p>
            <a:pPr marL="0" indent="0">
              <a:buFont typeface="Arial"/>
              <a:buNone/>
            </a:pPr>
            <a:endParaRPr lang="nb-NO" sz="1600" dirty="0">
              <a:latin typeface="Arial Nova" panose="020B0504020202020204" pitchFamily="34" charset="0"/>
            </a:endParaRPr>
          </a:p>
          <a:p>
            <a:pPr marL="0" indent="0">
              <a:buNone/>
            </a:pPr>
            <a:r>
              <a:rPr lang="nb-NO" sz="1600" b="1" dirty="0">
                <a:latin typeface="Arial Nova" panose="020B0504020202020204" pitchFamily="34" charset="0"/>
              </a:rPr>
              <a:t>Rett til begrensning: </a:t>
            </a:r>
            <a:r>
              <a:rPr lang="nb-NO" sz="1600" dirty="0">
                <a:latin typeface="Arial Nova" panose="020B0504020202020204" pitchFamily="34" charset="0"/>
              </a:rPr>
              <a:t>Du kan i noen tilfeller kreve at måten personopplysningene dine brukes begrenset.</a:t>
            </a:r>
          </a:p>
        </p:txBody>
      </p:sp>
      <p:sp>
        <p:nvSpPr>
          <p:cNvPr id="18" name="Plassholder for innhold 3">
            <a:extLst>
              <a:ext uri="{FF2B5EF4-FFF2-40B4-BE49-F238E27FC236}">
                <a16:creationId xmlns:a16="http://schemas.microsoft.com/office/drawing/2014/main" id="{BF5CF9A7-9C1E-8621-2F22-9C2E5EBAE15F}"/>
              </a:ext>
            </a:extLst>
          </p:cNvPr>
          <p:cNvSpPr txBox="1">
            <a:spLocks/>
          </p:cNvSpPr>
          <p:nvPr/>
        </p:nvSpPr>
        <p:spPr>
          <a:xfrm>
            <a:off x="6197600" y="1967114"/>
            <a:ext cx="5384800" cy="3432660"/>
          </a:xfrm>
          <a:prstGeom prst="rect">
            <a:avLst/>
          </a:prstGeom>
        </p:spPr>
        <p:txBody>
          <a:bodyPr>
            <a:noAutofit/>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b-NO" sz="1600" b="1">
                <a:latin typeface="Arial Nova" panose="020B0504020202020204" pitchFamily="34" charset="0"/>
              </a:rPr>
              <a:t>Rett til å protestere: </a:t>
            </a:r>
            <a:r>
              <a:rPr lang="nb-NO" sz="1600">
                <a:latin typeface="Arial Nova" panose="020B0504020202020204" pitchFamily="34" charset="0"/>
              </a:rPr>
              <a:t>Du har rett til å protestere mot at personopplysningene dine brukes av en virksomhet.</a:t>
            </a:r>
          </a:p>
          <a:p>
            <a:pPr marL="0" indent="0">
              <a:buFont typeface="Arial"/>
              <a:buNone/>
            </a:pPr>
            <a:endParaRPr lang="nb-NO" sz="1600">
              <a:latin typeface="Arial Nova" panose="020B0504020202020204" pitchFamily="34" charset="0"/>
            </a:endParaRPr>
          </a:p>
          <a:p>
            <a:pPr marL="0" indent="0">
              <a:buNone/>
            </a:pPr>
            <a:r>
              <a:rPr lang="nb-NO" sz="1600" b="1">
                <a:latin typeface="Arial Nova" panose="020B0504020202020204" pitchFamily="34" charset="0"/>
              </a:rPr>
              <a:t>Rett ved automatiserte beslutninger: </a:t>
            </a:r>
            <a:r>
              <a:rPr lang="nb-NO" sz="1600">
                <a:latin typeface="Arial Nova" panose="020B0504020202020204" pitchFamily="34" charset="0"/>
              </a:rPr>
              <a:t>Et dataprogram kan ikke uten videre ta store beslutninger om deg.</a:t>
            </a:r>
          </a:p>
          <a:p>
            <a:pPr marL="0" indent="0">
              <a:buFont typeface="Arial"/>
              <a:buNone/>
            </a:pPr>
            <a:endParaRPr lang="nb-NO" sz="1600">
              <a:latin typeface="Arial Nova" panose="020B0504020202020204" pitchFamily="34" charset="0"/>
            </a:endParaRPr>
          </a:p>
          <a:p>
            <a:pPr marL="0" indent="0">
              <a:buNone/>
            </a:pPr>
            <a:r>
              <a:rPr lang="nb-NO" sz="1600" b="1">
                <a:latin typeface="Arial Nova" panose="020B0504020202020204" pitchFamily="34" charset="0"/>
              </a:rPr>
              <a:t>Rett til dataportabilitet: </a:t>
            </a:r>
            <a:r>
              <a:rPr lang="nb-NO" sz="1600">
                <a:latin typeface="Arial Nova" panose="020B0504020202020204" pitchFamily="34" charset="0"/>
              </a:rPr>
              <a:t>Du har rett til å få utlevert personopplysninger om deg og gjenbruke disse.</a:t>
            </a:r>
          </a:p>
          <a:p>
            <a:pPr marL="0" indent="0">
              <a:buFont typeface="Arial"/>
              <a:buNone/>
            </a:pPr>
            <a:endParaRPr lang="nb-NO" sz="1600">
              <a:latin typeface="Arial Nova" panose="020B0504020202020204" pitchFamily="34" charset="0"/>
            </a:endParaRPr>
          </a:p>
          <a:p>
            <a:pPr marL="0" indent="0">
              <a:buNone/>
            </a:pPr>
            <a:r>
              <a:rPr lang="nb-NO" sz="1600" b="1">
                <a:latin typeface="Arial Nova" panose="020B0504020202020204" pitchFamily="34" charset="0"/>
              </a:rPr>
              <a:t>Rett til informasjon: </a:t>
            </a:r>
            <a:r>
              <a:rPr lang="nb-NO" sz="1600">
                <a:latin typeface="Arial Nova" panose="020B0504020202020204" pitchFamily="34" charset="0"/>
              </a:rPr>
              <a:t>Du har rett på informasjon om hvordan dine opplysninger brukes på en tilgjengelig måte.</a:t>
            </a:r>
          </a:p>
        </p:txBody>
      </p:sp>
    </p:spTree>
    <p:extLst>
      <p:ext uri="{BB962C8B-B14F-4D97-AF65-F5344CB8AC3E}">
        <p14:creationId xmlns:p14="http://schemas.microsoft.com/office/powerpoint/2010/main" val="25349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AA5D47-C886-1F42-8DEB-BAC2EB8C71D3}"/>
              </a:ext>
            </a:extLst>
          </p:cNvPr>
          <p:cNvSpPr>
            <a:spLocks noGrp="1"/>
          </p:cNvSpPr>
          <p:nvPr>
            <p:ph type="title"/>
          </p:nvPr>
        </p:nvSpPr>
        <p:spPr/>
        <p:txBody>
          <a:bodyPr>
            <a:normAutofit/>
          </a:bodyPr>
          <a:lstStyle/>
          <a:p>
            <a:r>
              <a:rPr lang="nb-NO" sz="3200">
                <a:solidFill>
                  <a:srgbClr val="001A57"/>
                </a:solidFill>
                <a:latin typeface="Franklin Gothic Heavy"/>
                <a:ea typeface="+mn-ea"/>
                <a:cs typeface="+mn-cs"/>
              </a:rPr>
              <a:t>Et eksempel på etterlevelse av dine rettigheter </a:t>
            </a:r>
            <a:br>
              <a:rPr lang="nb-NO" sz="3200">
                <a:solidFill>
                  <a:srgbClr val="001A57"/>
                </a:solidFill>
                <a:latin typeface="Franklin Gothic Heavy"/>
                <a:ea typeface="+mn-ea"/>
                <a:cs typeface="+mn-cs"/>
              </a:rPr>
            </a:br>
            <a:r>
              <a:rPr lang="nb-NO" sz="2000">
                <a:solidFill>
                  <a:srgbClr val="001A57"/>
                </a:solidFill>
                <a:latin typeface="Franklin Gothic Medium" panose="020B0603020102020204" pitchFamily="34" charset="0"/>
                <a:ea typeface="+mn-ea"/>
                <a:cs typeface="+mn-cs"/>
              </a:rPr>
              <a:t>Retten til innsyn</a:t>
            </a:r>
            <a:endParaRPr lang="nb-NO" baseline="30000">
              <a:latin typeface="Franklin Gothic Medium" panose="020B0603020102020204" pitchFamily="34" charset="0"/>
            </a:endParaRPr>
          </a:p>
        </p:txBody>
      </p:sp>
      <p:sp>
        <p:nvSpPr>
          <p:cNvPr id="17" name="Plassholder for innhold 2">
            <a:extLst>
              <a:ext uri="{FF2B5EF4-FFF2-40B4-BE49-F238E27FC236}">
                <a16:creationId xmlns:a16="http://schemas.microsoft.com/office/drawing/2014/main" id="{CAC2BDC8-46CA-8F7D-AF84-C6AF447070B9}"/>
              </a:ext>
            </a:extLst>
          </p:cNvPr>
          <p:cNvSpPr txBox="1">
            <a:spLocks/>
          </p:cNvSpPr>
          <p:nvPr/>
        </p:nvSpPr>
        <p:spPr>
          <a:xfrm>
            <a:off x="609600" y="1967114"/>
            <a:ext cx="5384800" cy="3432660"/>
          </a:xfrm>
          <a:prstGeom prst="rect">
            <a:avLst/>
          </a:prstGeom>
        </p:spPr>
        <p:txBody>
          <a:bodyPr>
            <a:normAutofit/>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600" i="0" u="none" strike="noStrike" kern="1200" cap="none" spc="0" normalizeH="0" baseline="0" noProof="0">
                <a:ln>
                  <a:noFill/>
                </a:ln>
                <a:solidFill>
                  <a:srgbClr val="001A58"/>
                </a:solidFill>
                <a:effectLst/>
                <a:uLnTx/>
                <a:uFillTx/>
                <a:latin typeface="Arial Nova" panose="020B0504020202020204" pitchFamily="34" charset="0"/>
                <a:ea typeface="+mn-ea"/>
                <a:cs typeface="+mn-cs"/>
              </a:rPr>
              <a:t>En elevs foreldre tar kontakt med skoleadministrasjonen og ønsker å vite hvilke typer personopplysninger skolen samler inn om deres barn, i henhold til retten til innsyn etter personvernforordningen. </a:t>
            </a:r>
            <a:endParaRPr lang="nb-NO" sz="1600">
              <a:latin typeface="Arial Nova" panose="020B05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b-NO" sz="1600" i="0" u="none" strike="noStrike" kern="1200" cap="none" spc="0" normalizeH="0" baseline="0" noProof="0">
              <a:ln>
                <a:noFill/>
              </a:ln>
              <a:solidFill>
                <a:srgbClr val="001A58"/>
              </a:solidFill>
              <a:effectLst/>
              <a:uLnTx/>
              <a:uFillTx/>
              <a:latin typeface="Arial Nova" panose="020B0504020202020204" pitchFamily="34" charset="0"/>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nb-NO" sz="1600" b="1">
                <a:latin typeface="Arial Nova" panose="020B0504020202020204" pitchFamily="34" charset="0"/>
              </a:rPr>
              <a:t>Hva må skolen gjøre?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b-NO" sz="1600" i="0" u="none" strike="noStrike" kern="1200" cap="none" spc="0" normalizeH="0" baseline="0" noProof="0">
              <a:ln>
                <a:noFill/>
              </a:ln>
              <a:solidFill>
                <a:srgbClr val="001A58"/>
              </a:solidFill>
              <a:effectLst/>
              <a:uLnTx/>
              <a:uFillTx/>
              <a:latin typeface="Arial Nova" panose="020B0504020202020204" pitchFamily="34" charset="0"/>
              <a:ea typeface="+mn-ea"/>
              <a:cs typeface="+mn-cs"/>
            </a:endParaRPr>
          </a:p>
          <a:p>
            <a:pPr marL="0" indent="0">
              <a:buNone/>
            </a:pPr>
            <a:r>
              <a:rPr lang="nb-NO" sz="1600">
                <a:latin typeface="Arial Nova" panose="020B0504020202020204" pitchFamily="34" charset="0"/>
              </a:rPr>
              <a:t>Skolen må bekrefte at det er elevens foreldre som ber om innsyn for å sikre at informasjonen blir delt med riktig part. Deretter må skolen dele en oversikt over hvilke typer personopplysninger som samles inn om eleven og hvorfor disse personopplysningene samles inn (formålet).</a:t>
            </a:r>
            <a:endParaRPr kumimoji="0" lang="nb-NO" sz="1600" i="0" u="none" strike="noStrike" kern="1200" cap="none" spc="0" normalizeH="0" baseline="0" noProof="0">
              <a:ln>
                <a:noFill/>
              </a:ln>
              <a:solidFill>
                <a:srgbClr val="001A58"/>
              </a:solidFill>
              <a:effectLst/>
              <a:uLnTx/>
              <a:uFillTx/>
              <a:latin typeface="Arial Nova" panose="020B0504020202020204" pitchFamily="34" charset="0"/>
              <a:ea typeface="+mn-ea"/>
              <a:cs typeface="+mn-cs"/>
            </a:endParaRPr>
          </a:p>
        </p:txBody>
      </p:sp>
      <p:sp>
        <p:nvSpPr>
          <p:cNvPr id="18" name="Plassholder for innhold 3">
            <a:extLst>
              <a:ext uri="{FF2B5EF4-FFF2-40B4-BE49-F238E27FC236}">
                <a16:creationId xmlns:a16="http://schemas.microsoft.com/office/drawing/2014/main" id="{BF5CF9A7-9C1E-8621-2F22-9C2E5EBAE15F}"/>
              </a:ext>
            </a:extLst>
          </p:cNvPr>
          <p:cNvSpPr txBox="1">
            <a:spLocks/>
          </p:cNvSpPr>
          <p:nvPr/>
        </p:nvSpPr>
        <p:spPr>
          <a:xfrm>
            <a:off x="6197600" y="1967114"/>
            <a:ext cx="5384800" cy="3432660"/>
          </a:xfrm>
          <a:prstGeom prst="rect">
            <a:avLst/>
          </a:prstGeom>
        </p:spPr>
        <p:txBody>
          <a:bodyPr>
            <a:noAutofit/>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nb-NO" sz="1600">
                <a:latin typeface="Arial Nova" panose="020B0504020202020204" pitchFamily="34" charset="0"/>
              </a:rPr>
              <a:t>Skolen må også forklare på hvilket grunnlag de behandler personopplysningene, hvordan opplysningene behandles og hvilken sikkerhetstiltak som er iverksatt for å sikre opplysningene.</a:t>
            </a:r>
            <a:endParaRPr kumimoji="0" lang="nb-NO" sz="1600" b="0" i="0" u="none" strike="noStrike" kern="1200" cap="none" spc="0" normalizeH="0" baseline="0" noProof="0">
              <a:ln>
                <a:noFill/>
              </a:ln>
              <a:solidFill>
                <a:srgbClr val="001A58"/>
              </a:solidFill>
              <a:effectLst/>
              <a:uLnTx/>
              <a:uFillTx/>
              <a:latin typeface="Arial Nova" panose="020B0504020202020204" pitchFamily="34" charset="0"/>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b-NO" sz="1600" b="0" i="0" u="none" strike="noStrike" kern="1200" cap="none" spc="0" normalizeH="0" baseline="0" noProof="0">
              <a:ln>
                <a:noFill/>
              </a:ln>
              <a:solidFill>
                <a:srgbClr val="001A58"/>
              </a:solidFill>
              <a:effectLst/>
              <a:uLnTx/>
              <a:uFillTx/>
              <a:latin typeface="Arial Nova" panose="020B0504020202020204" pitchFamily="34" charset="0"/>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600" b="0" i="0" u="none" strike="noStrike" kern="1200" cap="none" spc="0" normalizeH="0" baseline="0" noProof="0">
                <a:ln>
                  <a:noFill/>
                </a:ln>
                <a:solidFill>
                  <a:srgbClr val="001A58"/>
                </a:solidFill>
                <a:effectLst/>
                <a:uLnTx/>
                <a:uFillTx/>
                <a:latin typeface="Arial Nova" panose="020B0504020202020204" pitchFamily="34" charset="0"/>
                <a:ea typeface="+mn-ea"/>
                <a:cs typeface="+mn-cs"/>
              </a:rPr>
              <a:t>Denne typen informasjon sammenstilles i det som kalles en behandlingsprotokoll. </a:t>
            </a:r>
            <a:r>
              <a:rPr lang="nb-NO" sz="1600">
                <a:latin typeface="Arial Nova" panose="020B0504020202020204" pitchFamily="34" charset="0"/>
              </a:rPr>
              <a:t>Skolen er pålagt etter personvernforordningen å utarbeide en slik protokoll over all bruk av elevers opplysninger i skolen.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b-NO" sz="1600" b="0" i="0" u="none" strike="noStrike" kern="1200" cap="none" spc="0" normalizeH="0" baseline="0" noProof="0">
              <a:ln>
                <a:noFill/>
              </a:ln>
              <a:solidFill>
                <a:srgbClr val="001A58"/>
              </a:solidFill>
              <a:effectLst/>
              <a:uLnTx/>
              <a:uFillTx/>
              <a:latin typeface="Arial Nova" panose="020B0504020202020204" pitchFamily="34" charset="0"/>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nb-NO" sz="1600">
                <a:latin typeface="Arial Nova" panose="020B0504020202020204" pitchFamily="34" charset="0"/>
              </a:rPr>
              <a:t>Dersom du ber om innsyn i hvilken opplysninger som samles inn er det normalt dette som deles med deg.</a:t>
            </a:r>
            <a:endParaRPr kumimoji="0" lang="nb-NO" sz="1600" b="0" i="0" u="none" strike="noStrike" kern="1200" cap="none" spc="0" normalizeH="0" baseline="0" noProof="0">
              <a:ln>
                <a:noFill/>
              </a:ln>
              <a:solidFill>
                <a:srgbClr val="001A58"/>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124786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AA5D47-C886-1F42-8DEB-BAC2EB8C71D3}"/>
              </a:ext>
            </a:extLst>
          </p:cNvPr>
          <p:cNvSpPr>
            <a:spLocks noGrp="1"/>
          </p:cNvSpPr>
          <p:nvPr>
            <p:ph type="title"/>
          </p:nvPr>
        </p:nvSpPr>
        <p:spPr/>
        <p:txBody>
          <a:bodyPr/>
          <a:lstStyle/>
          <a:p>
            <a:r>
              <a:rPr lang="nb-NO" sz="3200">
                <a:solidFill>
                  <a:srgbClr val="001A57"/>
                </a:solidFill>
                <a:latin typeface="Franklin Gothic Heavy"/>
                <a:ea typeface="+mn-ea"/>
                <a:cs typeface="+mn-cs"/>
              </a:rPr>
              <a:t>Hva er kommunens plikter?</a:t>
            </a:r>
            <a:br>
              <a:rPr lang="nb-NO" sz="3200">
                <a:solidFill>
                  <a:srgbClr val="001A57"/>
                </a:solidFill>
                <a:latin typeface="Franklin Gothic Heavy"/>
                <a:ea typeface="+mn-ea"/>
                <a:cs typeface="+mn-cs"/>
              </a:rPr>
            </a:br>
            <a:r>
              <a:rPr lang="nb-NO" sz="2000">
                <a:solidFill>
                  <a:srgbClr val="001A57"/>
                </a:solidFill>
                <a:latin typeface="Franklin Gothic Medium" panose="020B0603020102020204" pitchFamily="34" charset="0"/>
                <a:ea typeface="+mn-ea"/>
                <a:cs typeface="+mn-cs"/>
              </a:rPr>
              <a:t>Personvernprinsippene</a:t>
            </a:r>
            <a:endParaRPr lang="nb-NO" baseline="30000">
              <a:latin typeface="Franklin Gothic Medium" panose="020B0603020102020204" pitchFamily="34" charset="0"/>
            </a:endParaRPr>
          </a:p>
        </p:txBody>
      </p:sp>
      <p:sp>
        <p:nvSpPr>
          <p:cNvPr id="9" name="TekstSylinder 8">
            <a:extLst>
              <a:ext uri="{FF2B5EF4-FFF2-40B4-BE49-F238E27FC236}">
                <a16:creationId xmlns:a16="http://schemas.microsoft.com/office/drawing/2014/main" id="{008AC12D-C827-4A86-6F74-EF4ACEE033C2}"/>
              </a:ext>
            </a:extLst>
          </p:cNvPr>
          <p:cNvSpPr txBox="1"/>
          <p:nvPr/>
        </p:nvSpPr>
        <p:spPr>
          <a:xfrm>
            <a:off x="609601" y="5644316"/>
            <a:ext cx="11131824" cy="307777"/>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nb-NO" sz="1400" b="0" i="0" u="none" strike="noStrike" kern="1200" cap="none" spc="0" normalizeH="0" baseline="0" noProof="0">
                <a:ln>
                  <a:noFill/>
                </a:ln>
                <a:solidFill>
                  <a:srgbClr val="001A58"/>
                </a:solidFill>
                <a:effectLst/>
                <a:uLnTx/>
                <a:uFillTx/>
                <a:latin typeface="Arial Nova" panose="020B0504020202020204" pitchFamily="34" charset="0"/>
                <a:ea typeface="+mn-ea"/>
                <a:cs typeface="+mn-cs"/>
              </a:rPr>
              <a:t>Kilde: </a:t>
            </a:r>
            <a:r>
              <a:rPr kumimoji="0" lang="nb-NO" sz="1400" b="0" i="0" u="none" strike="noStrike" kern="1200" cap="none" spc="0" normalizeH="0" baseline="0" noProof="0">
                <a:ln>
                  <a:noFill/>
                </a:ln>
                <a:solidFill>
                  <a:srgbClr val="001A58"/>
                </a:solidFill>
                <a:effectLst/>
                <a:uLnTx/>
                <a:uFillTx/>
                <a:latin typeface="Arial Nova" panose="020B0504020202020204" pitchFamily="34" charset="0"/>
                <a:ea typeface="+mn-ea"/>
                <a:cs typeface="+mn-cs"/>
                <a:hlinkClick r:id="rId2"/>
              </a:rPr>
              <a:t>Personvernforordningen artikkel 5 </a:t>
            </a:r>
            <a:endParaRPr kumimoji="0" lang="nb-NO" sz="1400" b="0" i="0" u="none" strike="noStrike" kern="1200" cap="none" spc="0" normalizeH="0" baseline="0" noProof="0">
              <a:ln>
                <a:noFill/>
              </a:ln>
              <a:solidFill>
                <a:srgbClr val="001A58"/>
              </a:solidFill>
              <a:effectLst/>
              <a:uLnTx/>
              <a:uFillTx/>
              <a:latin typeface="Arial Nova" panose="020B0504020202020204" pitchFamily="34" charset="0"/>
              <a:ea typeface="+mn-ea"/>
              <a:cs typeface="+mn-cs"/>
            </a:endParaRPr>
          </a:p>
        </p:txBody>
      </p:sp>
      <p:sp>
        <p:nvSpPr>
          <p:cNvPr id="29" name="Plassholder for innhold 2">
            <a:extLst>
              <a:ext uri="{FF2B5EF4-FFF2-40B4-BE49-F238E27FC236}">
                <a16:creationId xmlns:a16="http://schemas.microsoft.com/office/drawing/2014/main" id="{F64AF210-C94A-0D00-BC55-863F3F2B82AF}"/>
              </a:ext>
            </a:extLst>
          </p:cNvPr>
          <p:cNvSpPr txBox="1">
            <a:spLocks/>
          </p:cNvSpPr>
          <p:nvPr/>
        </p:nvSpPr>
        <p:spPr>
          <a:xfrm>
            <a:off x="609600" y="1967114"/>
            <a:ext cx="5384800" cy="3432660"/>
          </a:xfrm>
          <a:prstGeom prst="rect">
            <a:avLst/>
          </a:prstGeom>
        </p:spPr>
        <p:txBody>
          <a:bodyPr>
            <a:normAutofit/>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b-NO" sz="1600" b="1">
                <a:latin typeface="Arial Nova" panose="020B0504020202020204" pitchFamily="34" charset="0"/>
              </a:rPr>
              <a:t>Lovlighet, rettferdighet og åpenhet</a:t>
            </a:r>
          </a:p>
          <a:p>
            <a:pPr marL="0" indent="0">
              <a:buFont typeface="Arial"/>
              <a:buNone/>
            </a:pPr>
            <a:r>
              <a:rPr lang="nb-NO" sz="1600">
                <a:latin typeface="Arial Nova" panose="020B0504020202020204" pitchFamily="34" charset="0"/>
              </a:rPr>
              <a:t>Personopplysninger skal behandles på en lovlig, rettferdig og åpen måte.</a:t>
            </a:r>
          </a:p>
          <a:p>
            <a:pPr marL="0" indent="0">
              <a:buFont typeface="Arial"/>
              <a:buNone/>
            </a:pPr>
            <a:endParaRPr lang="nb-NO" sz="1600">
              <a:latin typeface="Arial Nova" panose="020B0504020202020204" pitchFamily="34" charset="0"/>
            </a:endParaRPr>
          </a:p>
          <a:p>
            <a:pPr marL="0" indent="0">
              <a:buFont typeface="Arial"/>
              <a:buNone/>
            </a:pPr>
            <a:r>
              <a:rPr lang="nb-NO" sz="1600" b="1">
                <a:latin typeface="Arial Nova" panose="020B0504020202020204" pitchFamily="34" charset="0"/>
              </a:rPr>
              <a:t>Formålsbegrensning</a:t>
            </a:r>
          </a:p>
          <a:p>
            <a:pPr marL="0" indent="0">
              <a:buFont typeface="Arial"/>
              <a:buNone/>
            </a:pPr>
            <a:r>
              <a:rPr lang="nb-NO" sz="1600">
                <a:latin typeface="Arial Nova" panose="020B0504020202020204" pitchFamily="34" charset="0"/>
              </a:rPr>
              <a:t>Personopplysninger skal samles inn for spesifikke formål og ikke videre behandles til andre formål.</a:t>
            </a:r>
          </a:p>
          <a:p>
            <a:pPr marL="0" indent="0">
              <a:buFont typeface="Arial"/>
              <a:buNone/>
            </a:pPr>
            <a:endParaRPr lang="nb-NO" sz="1600">
              <a:latin typeface="Arial Nova" panose="020B0504020202020204" pitchFamily="34" charset="0"/>
            </a:endParaRPr>
          </a:p>
          <a:p>
            <a:pPr marL="0" indent="0">
              <a:buFont typeface="Arial"/>
              <a:buNone/>
            </a:pPr>
            <a:r>
              <a:rPr lang="nb-NO" sz="1600" b="1">
                <a:latin typeface="Arial Nova" panose="020B0504020202020204" pitchFamily="34" charset="0"/>
              </a:rPr>
              <a:t>Dataminimering</a:t>
            </a:r>
          </a:p>
          <a:p>
            <a:pPr marL="0" indent="0">
              <a:buFont typeface="Arial"/>
              <a:buNone/>
            </a:pPr>
            <a:r>
              <a:rPr lang="nb-NO" sz="1600">
                <a:latin typeface="Arial Nova" panose="020B0504020202020204" pitchFamily="34" charset="0"/>
              </a:rPr>
              <a:t>Personopplysninger skal være begrenset til det som er nødvendig for å oppnå formålet. </a:t>
            </a:r>
          </a:p>
        </p:txBody>
      </p:sp>
      <p:sp>
        <p:nvSpPr>
          <p:cNvPr id="30" name="Plassholder for innhold 3">
            <a:extLst>
              <a:ext uri="{FF2B5EF4-FFF2-40B4-BE49-F238E27FC236}">
                <a16:creationId xmlns:a16="http://schemas.microsoft.com/office/drawing/2014/main" id="{30068A39-99C0-30DF-47FB-FDA07F2A44E9}"/>
              </a:ext>
            </a:extLst>
          </p:cNvPr>
          <p:cNvSpPr txBox="1">
            <a:spLocks/>
          </p:cNvSpPr>
          <p:nvPr/>
        </p:nvSpPr>
        <p:spPr>
          <a:xfrm>
            <a:off x="6197600" y="1967114"/>
            <a:ext cx="5384800" cy="3432660"/>
          </a:xfrm>
          <a:prstGeom prst="rect">
            <a:avLst/>
          </a:prstGeom>
        </p:spPr>
        <p:txBody>
          <a:bodyPr>
            <a:noAutofit/>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b-NO" sz="1600" b="1">
                <a:latin typeface="Arial Nova" panose="020B0504020202020204" pitchFamily="34" charset="0"/>
              </a:rPr>
              <a:t>Riktighet</a:t>
            </a:r>
          </a:p>
          <a:p>
            <a:pPr marL="0" indent="0">
              <a:buFont typeface="Arial"/>
              <a:buNone/>
            </a:pPr>
            <a:r>
              <a:rPr lang="nb-NO" sz="1600">
                <a:latin typeface="Arial Nova" panose="020B0504020202020204" pitchFamily="34" charset="0"/>
              </a:rPr>
              <a:t>Personopplysninger som behandles skal være korrekte, og slettes hvis opplysningene er feil.</a:t>
            </a:r>
          </a:p>
          <a:p>
            <a:pPr marL="0" indent="0">
              <a:buFont typeface="Arial"/>
              <a:buNone/>
            </a:pPr>
            <a:endParaRPr lang="nb-NO" sz="1600">
              <a:latin typeface="Arial Nova" panose="020B0504020202020204" pitchFamily="34" charset="0"/>
            </a:endParaRPr>
          </a:p>
          <a:p>
            <a:pPr marL="0" indent="0">
              <a:buFont typeface="Arial"/>
              <a:buNone/>
            </a:pPr>
            <a:r>
              <a:rPr lang="nb-NO" sz="1600" b="1">
                <a:latin typeface="Arial Nova" panose="020B0504020202020204" pitchFamily="34" charset="0"/>
              </a:rPr>
              <a:t>Lagringsbegrensning</a:t>
            </a:r>
          </a:p>
          <a:p>
            <a:pPr marL="0" indent="0">
              <a:buFont typeface="Arial"/>
              <a:buNone/>
            </a:pPr>
            <a:r>
              <a:rPr lang="nb-NO" sz="1600">
                <a:latin typeface="Arial Nova" panose="020B0504020202020204" pitchFamily="34" charset="0"/>
              </a:rPr>
              <a:t>Personopplysninger skal slettes eller anonymiseres når formålet med behandlingen er oppnådd. </a:t>
            </a:r>
          </a:p>
          <a:p>
            <a:pPr marL="0" indent="0">
              <a:buFont typeface="Arial"/>
              <a:buNone/>
            </a:pPr>
            <a:endParaRPr lang="nb-NO" sz="1600">
              <a:latin typeface="Arial Nova" panose="020B0504020202020204" pitchFamily="34" charset="0"/>
            </a:endParaRPr>
          </a:p>
          <a:p>
            <a:pPr marL="0" indent="0">
              <a:buFont typeface="Arial"/>
              <a:buNone/>
            </a:pPr>
            <a:r>
              <a:rPr lang="nb-NO" sz="1600" b="1">
                <a:latin typeface="Arial Nova" panose="020B0504020202020204" pitchFamily="34" charset="0"/>
              </a:rPr>
              <a:t>Integritet og konfidensialitet</a:t>
            </a:r>
          </a:p>
          <a:p>
            <a:pPr marL="0" indent="0">
              <a:buFont typeface="Arial"/>
              <a:buNone/>
            </a:pPr>
            <a:r>
              <a:rPr lang="nb-NO" sz="1600">
                <a:latin typeface="Arial Nova" panose="020B0504020202020204" pitchFamily="34" charset="0"/>
              </a:rPr>
              <a:t>Personopplysninger skal behandles på en måte som sikrer opplysningenes integritet og konfidensialitet (informasjonssikkerhet).</a:t>
            </a:r>
          </a:p>
        </p:txBody>
      </p:sp>
    </p:spTree>
    <p:extLst>
      <p:ext uri="{BB962C8B-B14F-4D97-AF65-F5344CB8AC3E}">
        <p14:creationId xmlns:p14="http://schemas.microsoft.com/office/powerpoint/2010/main" val="186091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AA5D47-C886-1F42-8DEB-BAC2EB8C71D3}"/>
              </a:ext>
            </a:extLst>
          </p:cNvPr>
          <p:cNvSpPr>
            <a:spLocks noGrp="1"/>
          </p:cNvSpPr>
          <p:nvPr>
            <p:ph type="title"/>
          </p:nvPr>
        </p:nvSpPr>
        <p:spPr/>
        <p:txBody>
          <a:bodyPr/>
          <a:lstStyle/>
          <a:p>
            <a:r>
              <a:rPr lang="nb-NO" sz="3200">
                <a:solidFill>
                  <a:srgbClr val="001A57"/>
                </a:solidFill>
                <a:latin typeface="Franklin Gothic Heavy"/>
                <a:ea typeface="+mn-ea"/>
                <a:cs typeface="+mn-cs"/>
              </a:rPr>
              <a:t>Hvordan jobber </a:t>
            </a:r>
            <a:r>
              <a:rPr lang="nb-NO" sz="3200">
                <a:solidFill>
                  <a:srgbClr val="001A57"/>
                </a:solidFill>
                <a:highlight>
                  <a:srgbClr val="FFFF00"/>
                </a:highlight>
                <a:latin typeface="Franklin Gothic Heavy"/>
                <a:ea typeface="+mn-ea"/>
                <a:cs typeface="+mn-cs"/>
              </a:rPr>
              <a:t>XX kommune</a:t>
            </a:r>
            <a:r>
              <a:rPr lang="nb-NO" sz="3200">
                <a:solidFill>
                  <a:srgbClr val="001A57"/>
                </a:solidFill>
                <a:latin typeface="Franklin Gothic Heavy"/>
                <a:ea typeface="+mn-ea"/>
                <a:cs typeface="+mn-cs"/>
              </a:rPr>
              <a:t> med dette?</a:t>
            </a:r>
            <a:endParaRPr lang="nb-NO" baseline="30000"/>
          </a:p>
        </p:txBody>
      </p:sp>
      <p:sp>
        <p:nvSpPr>
          <p:cNvPr id="10" name="Plassholder for innhold 3">
            <a:extLst>
              <a:ext uri="{FF2B5EF4-FFF2-40B4-BE49-F238E27FC236}">
                <a16:creationId xmlns:a16="http://schemas.microsoft.com/office/drawing/2014/main" id="{9150ACCA-1A05-6F5E-6ED7-435DCECC2D3F}"/>
              </a:ext>
            </a:extLst>
          </p:cNvPr>
          <p:cNvSpPr>
            <a:spLocks noGrp="1"/>
          </p:cNvSpPr>
          <p:nvPr>
            <p:ph sz="quarter" idx="10"/>
          </p:nvPr>
        </p:nvSpPr>
        <p:spPr>
          <a:xfrm>
            <a:off x="609601" y="1959429"/>
            <a:ext cx="10972800" cy="4009572"/>
          </a:xfrm>
        </p:spPr>
        <p:txBody>
          <a:bodyPr>
            <a:normAutofit/>
          </a:bodyPr>
          <a:lstStyle/>
          <a:p>
            <a:pPr marL="0" indent="0">
              <a:buNone/>
            </a:pPr>
            <a:r>
              <a:rPr lang="nb-NO" dirty="0">
                <a:highlight>
                  <a:srgbClr val="FFFF00"/>
                </a:highlight>
                <a:latin typeface="Arial Nova" panose="020B0504020202020204" pitchFamily="34" charset="0"/>
              </a:rPr>
              <a:t>[</a:t>
            </a:r>
            <a:r>
              <a:rPr lang="nb-NO" b="1" dirty="0">
                <a:highlight>
                  <a:srgbClr val="FFFF00"/>
                </a:highlight>
                <a:latin typeface="Arial Nova" panose="020B0504020202020204" pitchFamily="34" charset="0"/>
              </a:rPr>
              <a:t>Til deg som arrangerer foreldremøtet:</a:t>
            </a:r>
          </a:p>
          <a:p>
            <a:pPr marL="0" indent="0">
              <a:buNone/>
            </a:pPr>
            <a:endParaRPr lang="nb-NO" dirty="0">
              <a:highlight>
                <a:srgbClr val="FFFF00"/>
              </a:highlight>
              <a:latin typeface="Arial Nova" panose="020B0504020202020204" pitchFamily="34" charset="0"/>
            </a:endParaRPr>
          </a:p>
          <a:p>
            <a:pPr marL="0" indent="0">
              <a:buNone/>
            </a:pPr>
            <a:r>
              <a:rPr lang="nb-NO" dirty="0">
                <a:highlight>
                  <a:srgbClr val="FFFF00"/>
                </a:highlight>
                <a:latin typeface="Arial Nova" panose="020B0504020202020204" pitchFamily="34" charset="0"/>
              </a:rPr>
              <a:t>Her kan du sette inn informasjon om hvordan kommunen og skolen jobber med personvern og informasjonssikkerhet. Eksempler kan være: Hvilke opplysninger samles inn om elevene og til hvilke formål? Hvordan vurderer din kommune personvern og informasjonssikkerhet i digitale læremidler og applikasjoner som brukes i undervisningen? Hvilke rutiner har kommunen for behandling av personopplysninger?</a:t>
            </a:r>
          </a:p>
          <a:p>
            <a:pPr marL="0" indent="0">
              <a:buNone/>
            </a:pPr>
            <a:endParaRPr lang="nb-NO" dirty="0">
              <a:highlight>
                <a:srgbClr val="FFFF00"/>
              </a:highlight>
              <a:latin typeface="Arial Nova" panose="020B0504020202020204" pitchFamily="34" charset="0"/>
            </a:endParaRPr>
          </a:p>
          <a:p>
            <a:pPr marL="0" indent="0">
              <a:buNone/>
            </a:pPr>
            <a:r>
              <a:rPr lang="nb-NO" dirty="0">
                <a:highlight>
                  <a:srgbClr val="FFFF00"/>
                </a:highlight>
                <a:latin typeface="Arial Nova" panose="020B0504020202020204" pitchFamily="34" charset="0"/>
              </a:rPr>
              <a:t>Det kan være en god idé å invitere med personvernombudet, sikkerhetsansvarlig eller andre rådgivere og ansatte med et særlig ansvar for personvern og informasjonssikkerhet i kommunen til å snakke om disse temaene.] </a:t>
            </a:r>
          </a:p>
          <a:p>
            <a:pPr marL="0" indent="0">
              <a:buNone/>
            </a:pPr>
            <a:endParaRPr lang="nb-NO" i="1" dirty="0">
              <a:latin typeface="Arial Nova" panose="020B0504020202020204" pitchFamily="34" charset="0"/>
            </a:endParaRPr>
          </a:p>
        </p:txBody>
      </p:sp>
    </p:spTree>
    <p:extLst>
      <p:ext uri="{BB962C8B-B14F-4D97-AF65-F5344CB8AC3E}">
        <p14:creationId xmlns:p14="http://schemas.microsoft.com/office/powerpoint/2010/main" val="207176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AA5D47-C886-1F42-8DEB-BAC2EB8C71D3}"/>
              </a:ext>
            </a:extLst>
          </p:cNvPr>
          <p:cNvSpPr>
            <a:spLocks noGrp="1"/>
          </p:cNvSpPr>
          <p:nvPr>
            <p:ph type="title"/>
          </p:nvPr>
        </p:nvSpPr>
        <p:spPr/>
        <p:txBody>
          <a:bodyPr/>
          <a:lstStyle/>
          <a:p>
            <a:r>
              <a:rPr lang="nb-NO" sz="3200">
                <a:solidFill>
                  <a:srgbClr val="001A57"/>
                </a:solidFill>
                <a:latin typeface="Franklin Gothic Heavy"/>
                <a:ea typeface="+mn-ea"/>
                <a:cs typeface="+mn-cs"/>
              </a:rPr>
              <a:t>Hva kan du som forelder gjøre?</a:t>
            </a:r>
            <a:endParaRPr lang="nb-NO" baseline="30000"/>
          </a:p>
        </p:txBody>
      </p:sp>
      <p:sp>
        <p:nvSpPr>
          <p:cNvPr id="10" name="Plassholder for innhold 3">
            <a:extLst>
              <a:ext uri="{FF2B5EF4-FFF2-40B4-BE49-F238E27FC236}">
                <a16:creationId xmlns:a16="http://schemas.microsoft.com/office/drawing/2014/main" id="{9150ACCA-1A05-6F5E-6ED7-435DCECC2D3F}"/>
              </a:ext>
            </a:extLst>
          </p:cNvPr>
          <p:cNvSpPr>
            <a:spLocks noGrp="1"/>
          </p:cNvSpPr>
          <p:nvPr>
            <p:ph sz="quarter" idx="10"/>
          </p:nvPr>
        </p:nvSpPr>
        <p:spPr/>
        <p:txBody>
          <a:bodyPr>
            <a:normAutofit/>
          </a:bodyPr>
          <a:lstStyle/>
          <a:p>
            <a:pPr marL="0" indent="0">
              <a:buNone/>
            </a:pPr>
            <a:r>
              <a:rPr lang="nb-NO" b="1" dirty="0">
                <a:latin typeface="Arial Nova" panose="020B0504020202020204" pitchFamily="34" charset="0"/>
              </a:rPr>
              <a:t>Tips til å redusere din (og ditt barns) «digitale hale»:</a:t>
            </a:r>
          </a:p>
          <a:p>
            <a:pPr>
              <a:buFont typeface="+mj-lt"/>
              <a:buAutoNum type="arabicPeriod"/>
            </a:pPr>
            <a:r>
              <a:rPr lang="nb-NO" dirty="0">
                <a:latin typeface="Arial Nova" panose="020B0504020202020204" pitchFamily="34" charset="0"/>
              </a:rPr>
              <a:t>Vær bevisst på at informasjon samles innom deg, og at den kan brukes til å manipulere deg.</a:t>
            </a:r>
          </a:p>
          <a:p>
            <a:pPr>
              <a:buFont typeface="+mj-lt"/>
              <a:buAutoNum type="arabicPeriod"/>
            </a:pPr>
            <a:r>
              <a:rPr lang="nb-NO" dirty="0">
                <a:latin typeface="Arial Nova" panose="020B0504020202020204" pitchFamily="34" charset="0"/>
              </a:rPr>
              <a:t>Tenk over hva du deler om deg selv, og vær ekstra forsiktig før du deler noe om andre. Spør alltid om lov!</a:t>
            </a:r>
          </a:p>
          <a:p>
            <a:pPr>
              <a:buFont typeface="+mj-lt"/>
              <a:buAutoNum type="arabicPeriod"/>
            </a:pPr>
            <a:r>
              <a:rPr lang="nb-NO" dirty="0">
                <a:latin typeface="Arial Nova" panose="020B0504020202020204" pitchFamily="34" charset="0"/>
              </a:rPr>
              <a:t>Sjekk personverninnstillingene på mobil og pc, og på appene og tjenestene du bruker.</a:t>
            </a:r>
          </a:p>
          <a:p>
            <a:pPr>
              <a:buFont typeface="+mj-lt"/>
              <a:buAutoNum type="arabicPeriod"/>
            </a:pPr>
            <a:r>
              <a:rPr lang="nb-NO" dirty="0">
                <a:latin typeface="Arial Nova" panose="020B0504020202020204" pitchFamily="34" charset="0"/>
              </a:rPr>
              <a:t>Slett kontoer og apper du ikke bruker.</a:t>
            </a:r>
          </a:p>
        </p:txBody>
      </p:sp>
      <p:sp>
        <p:nvSpPr>
          <p:cNvPr id="9" name="TekstSylinder 8">
            <a:extLst>
              <a:ext uri="{FF2B5EF4-FFF2-40B4-BE49-F238E27FC236}">
                <a16:creationId xmlns:a16="http://schemas.microsoft.com/office/drawing/2014/main" id="{008AC12D-C827-4A86-6F74-EF4ACEE033C2}"/>
              </a:ext>
            </a:extLst>
          </p:cNvPr>
          <p:cNvSpPr txBox="1"/>
          <p:nvPr/>
        </p:nvSpPr>
        <p:spPr>
          <a:xfrm>
            <a:off x="609601" y="5644316"/>
            <a:ext cx="11131824" cy="307777"/>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nb-NO" sz="1400" b="0" i="0" u="none" strike="noStrike" kern="1200" cap="none" spc="0" normalizeH="0" baseline="0" noProof="0">
                <a:ln>
                  <a:noFill/>
                </a:ln>
                <a:solidFill>
                  <a:srgbClr val="001A58"/>
                </a:solidFill>
                <a:effectLst/>
                <a:uLnTx/>
                <a:uFillTx/>
                <a:latin typeface="Arial Nova" panose="020B0504020202020204" pitchFamily="34" charset="0"/>
                <a:ea typeface="+mn-ea"/>
                <a:cs typeface="+mn-cs"/>
              </a:rPr>
              <a:t>Kilde: </a:t>
            </a:r>
            <a:r>
              <a:rPr kumimoji="0" lang="nb-NO" sz="1400" b="0" i="0" u="none" strike="noStrike" kern="1200" cap="none" spc="0" normalizeH="0" baseline="0" noProof="0">
                <a:ln>
                  <a:noFill/>
                </a:ln>
                <a:solidFill>
                  <a:srgbClr val="001A58"/>
                </a:solidFill>
                <a:effectLst/>
                <a:uLnTx/>
                <a:uFillTx/>
                <a:latin typeface="Arial Nova" panose="020B0504020202020204" pitchFamily="34" charset="0"/>
                <a:ea typeface="+mn-ea"/>
                <a:cs typeface="+mn-cs"/>
                <a:hlinkClick r:id="rId2"/>
              </a:rPr>
              <a:t>Personvern på nett (Medietilsynet)</a:t>
            </a:r>
            <a:r>
              <a:rPr kumimoji="0" lang="nb-NO" sz="1400" b="0" i="0" u="none" strike="noStrike" kern="1200" cap="none" spc="0" normalizeH="0" baseline="0" noProof="0">
                <a:ln>
                  <a:noFill/>
                </a:ln>
                <a:solidFill>
                  <a:srgbClr val="001A58"/>
                </a:solidFill>
                <a:effectLst/>
                <a:uLnTx/>
                <a:uFillTx/>
                <a:latin typeface="Arial Nova" panose="020B0504020202020204" pitchFamily="34" charset="0"/>
                <a:ea typeface="+mn-ea"/>
                <a:cs typeface="+mn-cs"/>
              </a:rPr>
              <a:t> </a:t>
            </a:r>
          </a:p>
        </p:txBody>
      </p:sp>
    </p:spTree>
    <p:extLst>
      <p:ext uri="{BB962C8B-B14F-4D97-AF65-F5344CB8AC3E}">
        <p14:creationId xmlns:p14="http://schemas.microsoft.com/office/powerpoint/2010/main" val="383458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AA5D47-C886-1F42-8DEB-BAC2EB8C71D3}"/>
              </a:ext>
            </a:extLst>
          </p:cNvPr>
          <p:cNvSpPr>
            <a:spLocks noGrp="1"/>
          </p:cNvSpPr>
          <p:nvPr>
            <p:ph type="title"/>
          </p:nvPr>
        </p:nvSpPr>
        <p:spPr/>
        <p:txBody>
          <a:bodyPr/>
          <a:lstStyle/>
          <a:p>
            <a:r>
              <a:rPr lang="nb-NO" sz="3200">
                <a:solidFill>
                  <a:srgbClr val="001A57"/>
                </a:solidFill>
                <a:latin typeface="Franklin Gothic Heavy"/>
                <a:ea typeface="+mn-ea"/>
                <a:cs typeface="+mn-cs"/>
              </a:rPr>
              <a:t>Ønsker du å vite mer?</a:t>
            </a:r>
            <a:endParaRPr lang="nb-NO" baseline="30000"/>
          </a:p>
        </p:txBody>
      </p:sp>
      <p:sp>
        <p:nvSpPr>
          <p:cNvPr id="10" name="Plassholder for innhold 3">
            <a:extLst>
              <a:ext uri="{FF2B5EF4-FFF2-40B4-BE49-F238E27FC236}">
                <a16:creationId xmlns:a16="http://schemas.microsoft.com/office/drawing/2014/main" id="{9150ACCA-1A05-6F5E-6ED7-435DCECC2D3F}"/>
              </a:ext>
            </a:extLst>
          </p:cNvPr>
          <p:cNvSpPr>
            <a:spLocks noGrp="1"/>
          </p:cNvSpPr>
          <p:nvPr>
            <p:ph sz="quarter" idx="10"/>
          </p:nvPr>
        </p:nvSpPr>
        <p:spPr/>
        <p:txBody>
          <a:bodyPr>
            <a:normAutofit/>
          </a:bodyPr>
          <a:lstStyle/>
          <a:p>
            <a:r>
              <a:rPr lang="nb-NO" dirty="0">
                <a:latin typeface="Arial Nova" panose="020B0504020202020204" pitchFamily="34" charset="0"/>
                <a:hlinkClick r:id="rId2"/>
              </a:rPr>
              <a:t>www.slettmeg.no</a:t>
            </a:r>
            <a:r>
              <a:rPr lang="nb-NO" dirty="0">
                <a:latin typeface="Arial Nova" panose="020B0504020202020204" pitchFamily="34" charset="0"/>
              </a:rPr>
              <a:t> – en gratis råd- og veiledningstjeneste for deg som føler deg krenket på nett og som ønsker råd om hvordan man kan få fjernet informasjon fra nettet.</a:t>
            </a:r>
          </a:p>
          <a:p>
            <a:r>
              <a:rPr lang="nb-NO" dirty="0">
                <a:latin typeface="Arial Nova" panose="020B0504020202020204" pitchFamily="34" charset="0"/>
                <a:hlinkClick r:id="rId3"/>
              </a:rPr>
              <a:t>www.dubestemmer.no</a:t>
            </a:r>
            <a:r>
              <a:rPr lang="nb-NO" dirty="0">
                <a:latin typeface="Arial Nova" panose="020B0504020202020204" pitchFamily="34" charset="0"/>
              </a:rPr>
              <a:t> – en nettside for mellomtrinn, ungdomsskole og videregående hvor man kan lære om personvern, nettvett og digital dømmekraft.</a:t>
            </a:r>
          </a:p>
          <a:p>
            <a:r>
              <a:rPr lang="nb-NO" dirty="0">
                <a:latin typeface="Arial Nova" panose="020B0504020202020204" pitchFamily="34" charset="0"/>
                <a:hlinkClick r:id="rId4"/>
              </a:rPr>
              <a:t>www.skolesec.no</a:t>
            </a:r>
            <a:r>
              <a:rPr lang="nb-NO" dirty="0">
                <a:latin typeface="Arial Nova" panose="020B0504020202020204" pitchFamily="34" charset="0"/>
              </a:rPr>
              <a:t> – et prosjekt med ressurser, verktøy og maler for skoleeiere og skoleledere i arbeidet med personvern og informasjonssikkerhet.</a:t>
            </a:r>
          </a:p>
          <a:p>
            <a:r>
              <a:rPr lang="nb-NO" dirty="0">
                <a:latin typeface="Arial Nova" panose="020B0504020202020204" pitchFamily="34" charset="0"/>
                <a:hlinkClick r:id="rId5"/>
              </a:rPr>
              <a:t>www.datatilsynet.no</a:t>
            </a:r>
            <a:r>
              <a:rPr lang="nb-NO" dirty="0">
                <a:latin typeface="Arial Nova" panose="020B0504020202020204" pitchFamily="34" charset="0"/>
              </a:rPr>
              <a:t> – utfyllende informasjon om dine rettigheter og virksomhetenes plikter.</a:t>
            </a:r>
          </a:p>
        </p:txBody>
      </p:sp>
      <p:sp>
        <p:nvSpPr>
          <p:cNvPr id="9" name="TekstSylinder 8">
            <a:extLst>
              <a:ext uri="{FF2B5EF4-FFF2-40B4-BE49-F238E27FC236}">
                <a16:creationId xmlns:a16="http://schemas.microsoft.com/office/drawing/2014/main" id="{008AC12D-C827-4A86-6F74-EF4ACEE033C2}"/>
              </a:ext>
            </a:extLst>
          </p:cNvPr>
          <p:cNvSpPr txBox="1"/>
          <p:nvPr/>
        </p:nvSpPr>
        <p:spPr>
          <a:xfrm>
            <a:off x="609601" y="5644316"/>
            <a:ext cx="11131824" cy="307777"/>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nb-NO" sz="1400" b="0" i="0" u="none" strike="noStrike" kern="1200" cap="none" spc="0" normalizeH="0" baseline="0" noProof="0">
                <a:ln>
                  <a:noFill/>
                </a:ln>
                <a:solidFill>
                  <a:srgbClr val="001A58"/>
                </a:solidFill>
                <a:effectLst/>
                <a:uLnTx/>
                <a:uFillTx/>
                <a:latin typeface="Arial Nova" panose="020B0504020202020204" pitchFamily="34" charset="0"/>
                <a:ea typeface="+mn-ea"/>
                <a:cs typeface="+mn-cs"/>
              </a:rPr>
              <a:t>Kilde: </a:t>
            </a:r>
          </a:p>
        </p:txBody>
      </p:sp>
    </p:spTree>
    <p:extLst>
      <p:ext uri="{BB962C8B-B14F-4D97-AF65-F5344CB8AC3E}">
        <p14:creationId xmlns:p14="http://schemas.microsoft.com/office/powerpoint/2010/main" val="202607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pic>
        <p:nvPicPr>
          <p:cNvPr id="6" name="Grafikk 5" descr="Spørsmål med heldekkende fyll">
            <a:extLst>
              <a:ext uri="{FF2B5EF4-FFF2-40B4-BE49-F238E27FC236}">
                <a16:creationId xmlns:a16="http://schemas.microsoft.com/office/drawing/2014/main" id="{D06E6A8E-BF98-BF51-34A2-841D6224F0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799" y="2140722"/>
            <a:ext cx="914400" cy="914400"/>
          </a:xfrm>
          <a:prstGeom prst="rect">
            <a:avLst/>
          </a:prstGeom>
        </p:spPr>
      </p:pic>
      <p:sp>
        <p:nvSpPr>
          <p:cNvPr id="8" name="TekstSylinder 7">
            <a:extLst>
              <a:ext uri="{FF2B5EF4-FFF2-40B4-BE49-F238E27FC236}">
                <a16:creationId xmlns:a16="http://schemas.microsoft.com/office/drawing/2014/main" id="{584E9172-9A3A-71ED-02E9-AA16A45CA3BF}"/>
              </a:ext>
            </a:extLst>
          </p:cNvPr>
          <p:cNvSpPr txBox="1"/>
          <p:nvPr/>
        </p:nvSpPr>
        <p:spPr>
          <a:xfrm>
            <a:off x="1262062" y="3055122"/>
            <a:ext cx="9667875" cy="1015663"/>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6000" b="0" i="0" u="none" strike="noStrike" kern="1200" cap="none" spc="0" normalizeH="0" baseline="0" noProof="0">
                <a:ln>
                  <a:noFill/>
                </a:ln>
                <a:solidFill>
                  <a:srgbClr val="001A57"/>
                </a:solidFill>
                <a:effectLst/>
                <a:uLnTx/>
                <a:uFillTx/>
                <a:latin typeface="Franklin Gothic Heavy" panose="020B0903020102020204" pitchFamily="34" charset="0"/>
                <a:ea typeface="+mn-ea"/>
                <a:cs typeface="+mn-cs"/>
              </a:rPr>
              <a:t>Spørsmål og svar</a:t>
            </a:r>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010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3B5A53-FB35-23C7-22FD-B871E353E0F1}"/>
              </a:ext>
            </a:extLst>
          </p:cNvPr>
          <p:cNvSpPr>
            <a:spLocks noGrp="1"/>
          </p:cNvSpPr>
          <p:nvPr>
            <p:ph type="title"/>
          </p:nvPr>
        </p:nvSpPr>
        <p:spPr/>
        <p:txBody>
          <a:bodyPr/>
          <a:lstStyle/>
          <a:p>
            <a:r>
              <a:rPr lang="nb-NO"/>
              <a:t>Forberedelser til samlingen (1 av 2)</a:t>
            </a:r>
          </a:p>
        </p:txBody>
      </p:sp>
      <p:sp>
        <p:nvSpPr>
          <p:cNvPr id="3" name="Plassholder for innhold 2">
            <a:extLst>
              <a:ext uri="{FF2B5EF4-FFF2-40B4-BE49-F238E27FC236}">
                <a16:creationId xmlns:a16="http://schemas.microsoft.com/office/drawing/2014/main" id="{9F2C3079-E1FD-12DA-E125-3E593D9AB933}"/>
              </a:ext>
            </a:extLst>
          </p:cNvPr>
          <p:cNvSpPr>
            <a:spLocks noGrp="1"/>
          </p:cNvSpPr>
          <p:nvPr>
            <p:ph sz="quarter" idx="10"/>
          </p:nvPr>
        </p:nvSpPr>
        <p:spPr/>
        <p:txBody>
          <a:bodyPr/>
          <a:lstStyle/>
          <a:p>
            <a:pPr marL="0" indent="0">
              <a:buNone/>
            </a:pPr>
            <a:r>
              <a:rPr lang="nb-NO" b="1"/>
              <a:t>Inviter foreldre og deltakere til arrangementet. </a:t>
            </a:r>
            <a:r>
              <a:rPr lang="nb-NO"/>
              <a:t>I vedlegg 2 i denne presentasjonen finner du forslag til invitasjonstekst som du kan ta utgangspunkt i når du skal sende ut invitasjon. </a:t>
            </a:r>
            <a:br>
              <a:rPr lang="nb-NO"/>
            </a:br>
            <a:endParaRPr lang="nb-NO"/>
          </a:p>
          <a:p>
            <a:pPr marL="0" indent="0">
              <a:buNone/>
            </a:pPr>
            <a:r>
              <a:rPr lang="nb-NO" b="1"/>
              <a:t>Involvere personvernombud, sikkerhetsansvarlig eller andre rådgivere. </a:t>
            </a:r>
            <a:r>
              <a:rPr lang="nb-NO"/>
              <a:t>Disse kan informere om hvordan skolen jobber med personvern og informasjonssikkerhet og være tilgjengelig for å svare på spørsmål.</a:t>
            </a:r>
            <a:br>
              <a:rPr lang="nb-NO"/>
            </a:br>
            <a:endParaRPr lang="nb-NO"/>
          </a:p>
          <a:p>
            <a:pPr marL="0" indent="0">
              <a:buNone/>
            </a:pPr>
            <a:r>
              <a:rPr lang="nb-NO" b="1"/>
              <a:t>Bli kjent med innholdet i denne presentasjonen.</a:t>
            </a:r>
            <a:r>
              <a:rPr lang="nb-NO"/>
              <a:t> I vedlegg 1 i denne presentasjonen finner du en ferdig presentasjon som du kan bruke til å gjennomføre samlingen. Gjør deg kjent med innholdet i presentasjonen og gjør nødvendige tilpasninger.</a:t>
            </a:r>
          </a:p>
        </p:txBody>
      </p:sp>
    </p:spTree>
    <p:extLst>
      <p:ext uri="{BB962C8B-B14F-4D97-AF65-F5344CB8AC3E}">
        <p14:creationId xmlns:p14="http://schemas.microsoft.com/office/powerpoint/2010/main" val="426851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0383ED-00DC-8D3A-DB54-068F35774378}"/>
              </a:ext>
            </a:extLst>
          </p:cNvPr>
          <p:cNvSpPr>
            <a:spLocks noGrp="1"/>
          </p:cNvSpPr>
          <p:nvPr>
            <p:ph type="ctrTitle"/>
          </p:nvPr>
        </p:nvSpPr>
        <p:spPr/>
        <p:txBody>
          <a:bodyPr/>
          <a:lstStyle/>
          <a:p>
            <a:r>
              <a:rPr lang="nb-NO" b="1"/>
              <a:t>Vedlegg 2</a:t>
            </a:r>
            <a:br>
              <a:rPr lang="nb-NO"/>
            </a:br>
            <a:r>
              <a:rPr lang="nb-NO"/>
              <a:t>Forslag til informasjonsskriv før samlingen</a:t>
            </a:r>
          </a:p>
        </p:txBody>
      </p:sp>
    </p:spTree>
    <p:extLst>
      <p:ext uri="{BB962C8B-B14F-4D97-AF65-F5344CB8AC3E}">
        <p14:creationId xmlns:p14="http://schemas.microsoft.com/office/powerpoint/2010/main" val="66347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217102-F4C1-E3F0-7704-44FD403AD7F1}"/>
              </a:ext>
            </a:extLst>
          </p:cNvPr>
          <p:cNvSpPr>
            <a:spLocks noGrp="1"/>
          </p:cNvSpPr>
          <p:nvPr>
            <p:ph type="title"/>
          </p:nvPr>
        </p:nvSpPr>
        <p:spPr/>
        <p:txBody>
          <a:bodyPr>
            <a:normAutofit/>
          </a:bodyPr>
          <a:lstStyle/>
          <a:p>
            <a:r>
              <a:rPr lang="nb-NO" sz="1800"/>
              <a:t>Emnefelt: </a:t>
            </a:r>
            <a:br>
              <a:rPr lang="nb-NO" sz="2400"/>
            </a:br>
            <a:r>
              <a:rPr lang="nb-NO" sz="2400"/>
              <a:t>Invitasjon til foreldremøte om barnas trygghet i en digital (skole)hverdag</a:t>
            </a:r>
          </a:p>
        </p:txBody>
      </p:sp>
      <p:sp>
        <p:nvSpPr>
          <p:cNvPr id="3" name="Plassholder for innhold 2">
            <a:extLst>
              <a:ext uri="{FF2B5EF4-FFF2-40B4-BE49-F238E27FC236}">
                <a16:creationId xmlns:a16="http://schemas.microsoft.com/office/drawing/2014/main" id="{29E86382-145A-D89D-3B3F-9CDE2CA47E76}"/>
              </a:ext>
            </a:extLst>
          </p:cNvPr>
          <p:cNvSpPr>
            <a:spLocks noGrp="1"/>
          </p:cNvSpPr>
          <p:nvPr>
            <p:ph sz="quarter" idx="10"/>
          </p:nvPr>
        </p:nvSpPr>
        <p:spPr/>
        <p:txBody>
          <a:bodyPr>
            <a:normAutofit/>
          </a:bodyPr>
          <a:lstStyle/>
          <a:p>
            <a:pPr marL="0" indent="0">
              <a:buNone/>
            </a:pPr>
            <a:r>
              <a:rPr lang="nb-NO"/>
              <a:t>Velkommen til et annerledes foreldremøte om barnas trygghet i en digital (skole)hverdag!</a:t>
            </a:r>
          </a:p>
          <a:p>
            <a:pPr marL="0" indent="0">
              <a:buNone/>
            </a:pPr>
            <a:endParaRPr lang="nb-NO"/>
          </a:p>
          <a:p>
            <a:pPr marL="0" indent="0">
              <a:buNone/>
            </a:pPr>
            <a:r>
              <a:rPr lang="nb-NO" b="1"/>
              <a:t>Om samlingen</a:t>
            </a:r>
          </a:p>
          <a:p>
            <a:pPr marL="0" indent="0">
              <a:buNone/>
            </a:pPr>
            <a:r>
              <a:rPr lang="nb-NO"/>
              <a:t>På samlingen skal vi lære mer om:</a:t>
            </a:r>
          </a:p>
          <a:p>
            <a:r>
              <a:rPr lang="nb-NO"/>
              <a:t>Hva er personvern og informasjonssikkerhet, og hvorfor er det så viktig?</a:t>
            </a:r>
          </a:p>
          <a:p>
            <a:r>
              <a:rPr lang="nb-NO"/>
              <a:t>Hvilke rettigheter har du og ditt barn når personopplysninger samles inn og brukes av kommunen?</a:t>
            </a:r>
          </a:p>
          <a:p>
            <a:r>
              <a:rPr lang="nb-NO"/>
              <a:t>Hvilke plikter skal kommunen ivareta når de behandler dine opplysninger, og hvordan jobber kommunen med dette?</a:t>
            </a:r>
          </a:p>
          <a:p>
            <a:r>
              <a:rPr lang="nb-NO"/>
              <a:t>Hva kan du som forelder gjøre for å bidra til et bedre personvern?</a:t>
            </a:r>
          </a:p>
        </p:txBody>
      </p:sp>
    </p:spTree>
    <p:extLst>
      <p:ext uri="{BB962C8B-B14F-4D97-AF65-F5344CB8AC3E}">
        <p14:creationId xmlns:p14="http://schemas.microsoft.com/office/powerpoint/2010/main" val="3311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217102-F4C1-E3F0-7704-44FD403AD7F1}"/>
              </a:ext>
            </a:extLst>
          </p:cNvPr>
          <p:cNvSpPr>
            <a:spLocks noGrp="1"/>
          </p:cNvSpPr>
          <p:nvPr>
            <p:ph type="title"/>
          </p:nvPr>
        </p:nvSpPr>
        <p:spPr/>
        <p:txBody>
          <a:bodyPr>
            <a:normAutofit/>
          </a:bodyPr>
          <a:lstStyle/>
          <a:p>
            <a:r>
              <a:rPr lang="nb-NO" sz="1800"/>
              <a:t>Emnefelt: </a:t>
            </a:r>
            <a:br>
              <a:rPr lang="nb-NO" sz="2400"/>
            </a:br>
            <a:r>
              <a:rPr lang="nb-NO" sz="2400"/>
              <a:t>Invitasjon til foreldremøte om barnas trygghet i en digital (skole)hverdag</a:t>
            </a:r>
          </a:p>
        </p:txBody>
      </p:sp>
      <p:sp>
        <p:nvSpPr>
          <p:cNvPr id="3" name="Plassholder for innhold 2">
            <a:extLst>
              <a:ext uri="{FF2B5EF4-FFF2-40B4-BE49-F238E27FC236}">
                <a16:creationId xmlns:a16="http://schemas.microsoft.com/office/drawing/2014/main" id="{29E86382-145A-D89D-3B3F-9CDE2CA47E76}"/>
              </a:ext>
            </a:extLst>
          </p:cNvPr>
          <p:cNvSpPr>
            <a:spLocks noGrp="1"/>
          </p:cNvSpPr>
          <p:nvPr>
            <p:ph sz="quarter" idx="10"/>
          </p:nvPr>
        </p:nvSpPr>
        <p:spPr/>
        <p:txBody>
          <a:bodyPr/>
          <a:lstStyle/>
          <a:p>
            <a:pPr marL="0" indent="0">
              <a:buNone/>
            </a:pPr>
            <a:r>
              <a:rPr lang="nb-NO"/>
              <a:t>Samlingen blir en kombinasjon av faglig input, refleksjonsoppgaver og samtaler om hvordan vi kan bidra til å sikre barnas trygghet i en digital hverdag – både på skolen og hjemme!</a:t>
            </a:r>
          </a:p>
          <a:p>
            <a:pPr marL="0" indent="0">
              <a:buNone/>
            </a:pPr>
            <a:endParaRPr lang="nb-NO" b="1"/>
          </a:p>
          <a:p>
            <a:pPr marL="0" indent="0">
              <a:buNone/>
            </a:pPr>
            <a:r>
              <a:rPr lang="nb-NO" b="1"/>
              <a:t>Praktisk informasjon</a:t>
            </a:r>
          </a:p>
          <a:p>
            <a:pPr marL="0" indent="0">
              <a:buNone/>
            </a:pPr>
            <a:r>
              <a:rPr lang="nb-NO"/>
              <a:t>Samlingen finner sted </a:t>
            </a:r>
            <a:r>
              <a:rPr lang="nb-NO">
                <a:highlight>
                  <a:srgbClr val="FFFF00"/>
                </a:highlight>
              </a:rPr>
              <a:t>[dato og tidspunkt]</a:t>
            </a:r>
            <a:r>
              <a:rPr lang="nb-NO"/>
              <a:t> på </a:t>
            </a:r>
            <a:r>
              <a:rPr lang="nb-NO">
                <a:highlight>
                  <a:srgbClr val="FFFF00"/>
                </a:highlight>
              </a:rPr>
              <a:t>[sted]</a:t>
            </a:r>
            <a:r>
              <a:rPr lang="nb-NO"/>
              <a:t>. Har du spørsmål om samlingen, ta kontakt med </a:t>
            </a:r>
            <a:r>
              <a:rPr lang="nb-NO">
                <a:highlight>
                  <a:srgbClr val="FFFF00"/>
                </a:highlight>
              </a:rPr>
              <a:t>[kontaktperson]</a:t>
            </a:r>
            <a:r>
              <a:rPr lang="nb-NO"/>
              <a:t>. </a:t>
            </a:r>
          </a:p>
          <a:p>
            <a:pPr marL="0" indent="0">
              <a:buNone/>
            </a:pPr>
            <a:endParaRPr lang="nb-NO"/>
          </a:p>
          <a:p>
            <a:pPr marL="0" indent="0">
              <a:buNone/>
            </a:pPr>
            <a:r>
              <a:rPr lang="nb-NO"/>
              <a:t>Velkommen skal du være!</a:t>
            </a:r>
          </a:p>
        </p:txBody>
      </p:sp>
    </p:spTree>
    <p:extLst>
      <p:ext uri="{BB962C8B-B14F-4D97-AF65-F5344CB8AC3E}">
        <p14:creationId xmlns:p14="http://schemas.microsoft.com/office/powerpoint/2010/main" val="210433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0383ED-00DC-8D3A-DB54-068F35774378}"/>
              </a:ext>
            </a:extLst>
          </p:cNvPr>
          <p:cNvSpPr>
            <a:spLocks noGrp="1"/>
          </p:cNvSpPr>
          <p:nvPr>
            <p:ph type="ctrTitle"/>
          </p:nvPr>
        </p:nvSpPr>
        <p:spPr/>
        <p:txBody>
          <a:bodyPr/>
          <a:lstStyle/>
          <a:p>
            <a:r>
              <a:rPr lang="nb-NO" b="1"/>
              <a:t>Vedlegg 3</a:t>
            </a:r>
            <a:br>
              <a:rPr lang="nb-NO"/>
            </a:br>
            <a:r>
              <a:rPr lang="nb-NO"/>
              <a:t>Forslag til informasjonsskriv etter samlingen</a:t>
            </a:r>
          </a:p>
        </p:txBody>
      </p:sp>
    </p:spTree>
    <p:extLst>
      <p:ext uri="{BB962C8B-B14F-4D97-AF65-F5344CB8AC3E}">
        <p14:creationId xmlns:p14="http://schemas.microsoft.com/office/powerpoint/2010/main" val="160556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60BE27-8719-DCBE-4936-AA66EB126BD3}"/>
              </a:ext>
            </a:extLst>
          </p:cNvPr>
          <p:cNvSpPr>
            <a:spLocks noGrp="1"/>
          </p:cNvSpPr>
          <p:nvPr>
            <p:ph type="title"/>
          </p:nvPr>
        </p:nvSpPr>
        <p:spPr/>
        <p:txBody>
          <a:bodyPr>
            <a:normAutofit/>
          </a:bodyPr>
          <a:lstStyle/>
          <a:p>
            <a:r>
              <a:rPr lang="nb-NO" sz="1800"/>
              <a:t>Emnefelt: </a:t>
            </a:r>
            <a:br>
              <a:rPr lang="nb-NO" sz="2400"/>
            </a:br>
            <a:r>
              <a:rPr lang="nb-NO" sz="2400"/>
              <a:t>Takk for din deltakelse på foreldremøte om barnas trygghet i en digital (skole)hverdag!</a:t>
            </a:r>
          </a:p>
        </p:txBody>
      </p:sp>
      <p:sp>
        <p:nvSpPr>
          <p:cNvPr id="3" name="Plassholder for innhold 2">
            <a:extLst>
              <a:ext uri="{FF2B5EF4-FFF2-40B4-BE49-F238E27FC236}">
                <a16:creationId xmlns:a16="http://schemas.microsoft.com/office/drawing/2014/main" id="{129361EB-4780-39CA-D107-FE92E865CFF6}"/>
              </a:ext>
            </a:extLst>
          </p:cNvPr>
          <p:cNvSpPr>
            <a:spLocks noGrp="1"/>
          </p:cNvSpPr>
          <p:nvPr>
            <p:ph sz="quarter" idx="10"/>
          </p:nvPr>
        </p:nvSpPr>
        <p:spPr/>
        <p:txBody>
          <a:bodyPr/>
          <a:lstStyle/>
          <a:p>
            <a:pPr marL="0" indent="0">
              <a:buNone/>
            </a:pPr>
            <a:r>
              <a:rPr lang="nb-NO" dirty="0"/>
              <a:t>Tusen takk for din deltakelse på foreldremøte om barnas trygghet i en digital hverdag på skolen og hjemme. Vi håper at samlingen var lærerik, og at du har fått noen nye refleksjoner rundt viktigheten av godt personvern og informasjonssikkerhet ved bruk av digitale verktøy.</a:t>
            </a:r>
          </a:p>
          <a:p>
            <a:pPr marL="0" indent="0">
              <a:buNone/>
            </a:pPr>
            <a:endParaRPr lang="nb-NO" dirty="0"/>
          </a:p>
          <a:p>
            <a:pPr marL="0" indent="0">
              <a:buNone/>
            </a:pPr>
            <a:r>
              <a:rPr lang="nb-NO" dirty="0"/>
              <a:t>Vedlagt finner du presentasjonen fra samlingen </a:t>
            </a:r>
            <a:r>
              <a:rPr lang="nb-NO" dirty="0">
                <a:highlight>
                  <a:srgbClr val="FFFF00"/>
                </a:highlight>
              </a:rPr>
              <a:t>[sett inn presentasjon]</a:t>
            </a:r>
            <a:r>
              <a:rPr lang="nb-NO" dirty="0"/>
              <a:t>. </a:t>
            </a:r>
          </a:p>
          <a:p>
            <a:pPr marL="0" indent="0">
              <a:buNone/>
            </a:pPr>
            <a:endParaRPr lang="nb-NO" dirty="0"/>
          </a:p>
          <a:p>
            <a:pPr marL="0" indent="0">
              <a:buNone/>
            </a:pPr>
            <a:r>
              <a:rPr lang="nb-NO" dirty="0"/>
              <a:t>Har du spørsmål om samlingen, ta kontakt med </a:t>
            </a:r>
            <a:r>
              <a:rPr lang="nb-NO" dirty="0">
                <a:highlight>
                  <a:srgbClr val="FFFF00"/>
                </a:highlight>
              </a:rPr>
              <a:t>[kontaktperson]</a:t>
            </a:r>
            <a:r>
              <a:rPr lang="nb-NO" dirty="0"/>
              <a:t>. </a:t>
            </a:r>
          </a:p>
          <a:p>
            <a:pPr marL="0" indent="0">
              <a:buNone/>
            </a:pPr>
            <a:endParaRPr lang="nb-NO" dirty="0"/>
          </a:p>
          <a:p>
            <a:pPr marL="0" indent="0">
              <a:buNone/>
            </a:pPr>
            <a:r>
              <a:rPr lang="nb-NO" dirty="0"/>
              <a:t>Ha en fortsatt fin dag!</a:t>
            </a:r>
          </a:p>
        </p:txBody>
      </p:sp>
    </p:spTree>
    <p:extLst>
      <p:ext uri="{BB962C8B-B14F-4D97-AF65-F5344CB8AC3E}">
        <p14:creationId xmlns:p14="http://schemas.microsoft.com/office/powerpoint/2010/main" val="17684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3B5A53-FB35-23C7-22FD-B871E353E0F1}"/>
              </a:ext>
            </a:extLst>
          </p:cNvPr>
          <p:cNvSpPr>
            <a:spLocks noGrp="1"/>
          </p:cNvSpPr>
          <p:nvPr>
            <p:ph type="title"/>
          </p:nvPr>
        </p:nvSpPr>
        <p:spPr/>
        <p:txBody>
          <a:bodyPr/>
          <a:lstStyle/>
          <a:p>
            <a:r>
              <a:rPr lang="nb-NO"/>
              <a:t>Forberedelser til samlingen (2 av 2)</a:t>
            </a:r>
          </a:p>
        </p:txBody>
      </p:sp>
      <p:sp>
        <p:nvSpPr>
          <p:cNvPr id="3" name="Plassholder for innhold 2">
            <a:extLst>
              <a:ext uri="{FF2B5EF4-FFF2-40B4-BE49-F238E27FC236}">
                <a16:creationId xmlns:a16="http://schemas.microsoft.com/office/drawing/2014/main" id="{9F2C3079-E1FD-12DA-E125-3E593D9AB933}"/>
              </a:ext>
            </a:extLst>
          </p:cNvPr>
          <p:cNvSpPr>
            <a:spLocks noGrp="1"/>
          </p:cNvSpPr>
          <p:nvPr>
            <p:ph sz="quarter" idx="10"/>
          </p:nvPr>
        </p:nvSpPr>
        <p:spPr/>
        <p:txBody>
          <a:bodyPr/>
          <a:lstStyle/>
          <a:p>
            <a:pPr marL="0" indent="0">
              <a:buNone/>
            </a:pPr>
            <a:r>
              <a:rPr lang="nb-NO" b="1"/>
              <a:t>Sjekk at videoene fungerer.</a:t>
            </a:r>
            <a:r>
              <a:rPr lang="nb-NO"/>
              <a:t> I vedlegg 1 i presentasjonen finner du flere videoer som kan benyttes i gjennomføringen av samlingen. Sjekk i forkant av samlingen at disse videoene fungerer. </a:t>
            </a:r>
          </a:p>
        </p:txBody>
      </p:sp>
    </p:spTree>
    <p:extLst>
      <p:ext uri="{BB962C8B-B14F-4D97-AF65-F5344CB8AC3E}">
        <p14:creationId xmlns:p14="http://schemas.microsoft.com/office/powerpoint/2010/main" val="3903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3B5A53-FB35-23C7-22FD-B871E353E0F1}"/>
              </a:ext>
            </a:extLst>
          </p:cNvPr>
          <p:cNvSpPr>
            <a:spLocks noGrp="1"/>
          </p:cNvSpPr>
          <p:nvPr>
            <p:ph type="title"/>
          </p:nvPr>
        </p:nvSpPr>
        <p:spPr/>
        <p:txBody>
          <a:bodyPr/>
          <a:lstStyle/>
          <a:p>
            <a:r>
              <a:rPr lang="nb-NO"/>
              <a:t>Gjennomføring av samlingen (1 av 2)</a:t>
            </a:r>
          </a:p>
        </p:txBody>
      </p:sp>
      <p:sp>
        <p:nvSpPr>
          <p:cNvPr id="3" name="Plassholder for innhold 2">
            <a:extLst>
              <a:ext uri="{FF2B5EF4-FFF2-40B4-BE49-F238E27FC236}">
                <a16:creationId xmlns:a16="http://schemas.microsoft.com/office/drawing/2014/main" id="{9F2C3079-E1FD-12DA-E125-3E593D9AB933}"/>
              </a:ext>
            </a:extLst>
          </p:cNvPr>
          <p:cNvSpPr>
            <a:spLocks noGrp="1"/>
          </p:cNvSpPr>
          <p:nvPr>
            <p:ph sz="quarter" idx="10"/>
          </p:nvPr>
        </p:nvSpPr>
        <p:spPr/>
        <p:txBody>
          <a:bodyPr>
            <a:normAutofit/>
          </a:bodyPr>
          <a:lstStyle/>
          <a:p>
            <a:pPr marL="0" indent="0">
              <a:buNone/>
            </a:pPr>
            <a:r>
              <a:rPr lang="nb-NO" b="1"/>
              <a:t>Sjekk lyd og bilde i rommet hvor opplegget gjennomføres.</a:t>
            </a:r>
            <a:r>
              <a:rPr lang="nb-NO"/>
              <a:t> Før deltakerne kommer, sjekk at lyd og bilde i rommet hvor opplegget gjennomføres. Det er flere videoer i presentasjonen så sørg for at det er god og tydelig lyd så alle får med seg innholdet.</a:t>
            </a:r>
            <a:endParaRPr lang="nb-NO" b="1"/>
          </a:p>
          <a:p>
            <a:pPr marL="0" indent="0">
              <a:buNone/>
            </a:pPr>
            <a:endParaRPr lang="nb-NO"/>
          </a:p>
          <a:p>
            <a:pPr marL="0" indent="0">
              <a:buNone/>
            </a:pPr>
            <a:r>
              <a:rPr lang="nb-NO" b="1"/>
              <a:t>Bestill/lag til kaffe og noe å bite i til deltakerne. </a:t>
            </a:r>
            <a:r>
              <a:rPr lang="nb-NO"/>
              <a:t>Det er mye innhold på kort tid, så gjerne bestill eller lag til kaffe og noe å bite i til deltakerne på samlingen. </a:t>
            </a:r>
          </a:p>
          <a:p>
            <a:pPr marL="0" indent="0">
              <a:buNone/>
            </a:pPr>
            <a:endParaRPr lang="nb-NO" b="1"/>
          </a:p>
          <a:p>
            <a:pPr marL="0" indent="0">
              <a:buNone/>
            </a:pPr>
            <a:r>
              <a:rPr lang="nb-NO" b="1"/>
              <a:t>Sett frem stoler og bord. </a:t>
            </a:r>
            <a:r>
              <a:rPr lang="nb-NO"/>
              <a:t>Vi anbefaler å organisere bordene i grupper slik at deltakerne får anledning til å bli kjent med hverandre, og reflektere og snakke sammen underveis i opplegget.</a:t>
            </a:r>
            <a:endParaRPr lang="nb-NO" b="1"/>
          </a:p>
        </p:txBody>
      </p:sp>
    </p:spTree>
    <p:extLst>
      <p:ext uri="{BB962C8B-B14F-4D97-AF65-F5344CB8AC3E}">
        <p14:creationId xmlns:p14="http://schemas.microsoft.com/office/powerpoint/2010/main" val="106228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3B5A53-FB35-23C7-22FD-B871E353E0F1}"/>
              </a:ext>
            </a:extLst>
          </p:cNvPr>
          <p:cNvSpPr>
            <a:spLocks noGrp="1"/>
          </p:cNvSpPr>
          <p:nvPr>
            <p:ph type="title"/>
          </p:nvPr>
        </p:nvSpPr>
        <p:spPr/>
        <p:txBody>
          <a:bodyPr/>
          <a:lstStyle/>
          <a:p>
            <a:r>
              <a:rPr lang="nb-NO"/>
              <a:t>Gjennomføring av samlingen (2 av 2)</a:t>
            </a:r>
          </a:p>
        </p:txBody>
      </p:sp>
      <p:sp>
        <p:nvSpPr>
          <p:cNvPr id="3" name="Plassholder for innhold 2">
            <a:extLst>
              <a:ext uri="{FF2B5EF4-FFF2-40B4-BE49-F238E27FC236}">
                <a16:creationId xmlns:a16="http://schemas.microsoft.com/office/drawing/2014/main" id="{9F2C3079-E1FD-12DA-E125-3E593D9AB933}"/>
              </a:ext>
            </a:extLst>
          </p:cNvPr>
          <p:cNvSpPr>
            <a:spLocks noGrp="1"/>
          </p:cNvSpPr>
          <p:nvPr>
            <p:ph sz="quarter" idx="10"/>
          </p:nvPr>
        </p:nvSpPr>
        <p:spPr/>
        <p:txBody>
          <a:bodyPr/>
          <a:lstStyle/>
          <a:p>
            <a:pPr marL="0" indent="0">
              <a:buNone/>
            </a:pPr>
            <a:r>
              <a:rPr lang="nb-NO" b="1"/>
              <a:t>Ta tid til spørsmål underveis. </a:t>
            </a:r>
            <a:r>
              <a:rPr lang="nb-NO"/>
              <a:t>Personvern og informasjonssikkerhet er tema som gjerne er ukjent for flere, men som kan gjøre foreldre bekymret. Det kan derfor være lurt å ta seg god tid til å svare på spørsmål underveis i samlingen. Det er også satt av tid mot slutten av samlingen til spørsmål og svar. Her kan dere velge å bruke </a:t>
            </a:r>
            <a:r>
              <a:rPr lang="nb-NO" err="1"/>
              <a:t>Menti</a:t>
            </a:r>
            <a:r>
              <a:rPr lang="nb-NO"/>
              <a:t> eller tilsvarende verktøy som lar foreldrene sende inn spørsmål anonymt. </a:t>
            </a:r>
            <a:endParaRPr lang="nb-NO" b="1"/>
          </a:p>
        </p:txBody>
      </p:sp>
    </p:spTree>
    <p:extLst>
      <p:ext uri="{BB962C8B-B14F-4D97-AF65-F5344CB8AC3E}">
        <p14:creationId xmlns:p14="http://schemas.microsoft.com/office/powerpoint/2010/main" val="208680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3B5A53-FB35-23C7-22FD-B871E353E0F1}"/>
              </a:ext>
            </a:extLst>
          </p:cNvPr>
          <p:cNvSpPr>
            <a:spLocks noGrp="1"/>
          </p:cNvSpPr>
          <p:nvPr>
            <p:ph type="title"/>
          </p:nvPr>
        </p:nvSpPr>
        <p:spPr/>
        <p:txBody>
          <a:bodyPr/>
          <a:lstStyle/>
          <a:p>
            <a:r>
              <a:rPr lang="nb-NO"/>
              <a:t>Oppfølging etter samlingen</a:t>
            </a:r>
          </a:p>
        </p:txBody>
      </p:sp>
      <p:sp>
        <p:nvSpPr>
          <p:cNvPr id="3" name="Plassholder for innhold 2">
            <a:extLst>
              <a:ext uri="{FF2B5EF4-FFF2-40B4-BE49-F238E27FC236}">
                <a16:creationId xmlns:a16="http://schemas.microsoft.com/office/drawing/2014/main" id="{9F2C3079-E1FD-12DA-E125-3E593D9AB933}"/>
              </a:ext>
            </a:extLst>
          </p:cNvPr>
          <p:cNvSpPr>
            <a:spLocks noGrp="1"/>
          </p:cNvSpPr>
          <p:nvPr>
            <p:ph sz="quarter" idx="10"/>
          </p:nvPr>
        </p:nvSpPr>
        <p:spPr/>
        <p:txBody>
          <a:bodyPr/>
          <a:lstStyle/>
          <a:p>
            <a:pPr marL="0" indent="0">
              <a:buNone/>
            </a:pPr>
            <a:r>
              <a:rPr lang="nb-NO" b="1"/>
              <a:t>Send ut informasjonsbrev etter arrangementet.</a:t>
            </a:r>
            <a:r>
              <a:rPr lang="nb-NO"/>
              <a:t> I vedlegg 3 i denne presentasjonen finner du et forslag til informasjonsbrev som du kan sende ut i etterkant av samlingen. I denne bør du inkludere presentasjonen du finner i vedlegg 1 med eventuelle lokale tilpasninger dere har gjort. </a:t>
            </a:r>
          </a:p>
        </p:txBody>
      </p:sp>
    </p:spTree>
    <p:extLst>
      <p:ext uri="{BB962C8B-B14F-4D97-AF65-F5344CB8AC3E}">
        <p14:creationId xmlns:p14="http://schemas.microsoft.com/office/powerpoint/2010/main" val="306420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3B5A53-FB35-23C7-22FD-B871E353E0F1}"/>
              </a:ext>
            </a:extLst>
          </p:cNvPr>
          <p:cNvSpPr>
            <a:spLocks noGrp="1"/>
          </p:cNvSpPr>
          <p:nvPr>
            <p:ph type="title"/>
          </p:nvPr>
        </p:nvSpPr>
        <p:spPr/>
        <p:txBody>
          <a:bodyPr/>
          <a:lstStyle/>
          <a:p>
            <a:r>
              <a:rPr lang="nb-NO"/>
              <a:t>Sjekkliste</a:t>
            </a:r>
          </a:p>
        </p:txBody>
      </p:sp>
      <p:sp>
        <p:nvSpPr>
          <p:cNvPr id="3" name="Plassholder for innhold 2">
            <a:extLst>
              <a:ext uri="{FF2B5EF4-FFF2-40B4-BE49-F238E27FC236}">
                <a16:creationId xmlns:a16="http://schemas.microsoft.com/office/drawing/2014/main" id="{9F2C3079-E1FD-12DA-E125-3E593D9AB933}"/>
              </a:ext>
            </a:extLst>
          </p:cNvPr>
          <p:cNvSpPr>
            <a:spLocks noGrp="1"/>
          </p:cNvSpPr>
          <p:nvPr>
            <p:ph sz="quarter" idx="10"/>
          </p:nvPr>
        </p:nvSpPr>
        <p:spPr/>
        <p:txBody>
          <a:bodyPr>
            <a:normAutofit/>
          </a:bodyPr>
          <a:lstStyle/>
          <a:p>
            <a:pPr>
              <a:buFont typeface="Wingdings" panose="05000000000000000000" pitchFamily="2" charset="2"/>
              <a:buChar char="q"/>
            </a:pPr>
            <a:r>
              <a:rPr lang="nb-NO" dirty="0"/>
              <a:t>Invitere foreldre og deltakere til arrangementet, og sende ut informasjon om arrangementet.</a:t>
            </a:r>
          </a:p>
          <a:p>
            <a:pPr>
              <a:buFont typeface="Wingdings" panose="05000000000000000000" pitchFamily="2" charset="2"/>
              <a:buChar char="q"/>
            </a:pPr>
            <a:r>
              <a:rPr lang="nb-NO" dirty="0"/>
              <a:t>Involvere personvernombud, sikkerhetsansvarlig eller andre rådgivere som kan informere om hvordan skolen jobber med disse temaene.</a:t>
            </a:r>
          </a:p>
          <a:p>
            <a:pPr>
              <a:buFont typeface="Wingdings" panose="05000000000000000000" pitchFamily="2" charset="2"/>
              <a:buChar char="q"/>
            </a:pPr>
            <a:r>
              <a:rPr lang="nb-NO" dirty="0"/>
              <a:t>Bli kjent med innholdet i denne presentasjonen.</a:t>
            </a:r>
          </a:p>
          <a:p>
            <a:pPr>
              <a:buFont typeface="Wingdings" panose="05000000000000000000" pitchFamily="2" charset="2"/>
              <a:buChar char="q"/>
            </a:pPr>
            <a:r>
              <a:rPr lang="nb-NO" dirty="0"/>
              <a:t>Bestille/lage til kaffe og noe å bite i til deltakerne. </a:t>
            </a:r>
          </a:p>
          <a:p>
            <a:pPr>
              <a:buFont typeface="Wingdings" panose="05000000000000000000" pitchFamily="2" charset="2"/>
              <a:buChar char="q"/>
            </a:pPr>
            <a:r>
              <a:rPr lang="nb-NO" dirty="0"/>
              <a:t>Sjekke at videoene fungerer.</a:t>
            </a:r>
          </a:p>
          <a:p>
            <a:pPr>
              <a:buFont typeface="Wingdings" panose="05000000000000000000" pitchFamily="2" charset="2"/>
              <a:buChar char="q"/>
            </a:pPr>
            <a:r>
              <a:rPr lang="nb-NO" dirty="0"/>
              <a:t>Sjekke lyd og bilde i rommet hvor opplegget gjennomføres.</a:t>
            </a:r>
          </a:p>
          <a:p>
            <a:pPr>
              <a:buFont typeface="Wingdings" panose="05000000000000000000" pitchFamily="2" charset="2"/>
              <a:buChar char="q"/>
            </a:pPr>
            <a:r>
              <a:rPr lang="nb-NO" dirty="0"/>
              <a:t>Sende ut informasjonsbrev etter arrangementet. </a:t>
            </a:r>
          </a:p>
          <a:p>
            <a:pPr>
              <a:buFont typeface="Wingdings" panose="05000000000000000000" pitchFamily="2" charset="2"/>
              <a:buChar char="q"/>
            </a:pPr>
            <a:endParaRPr lang="nb-NO" dirty="0"/>
          </a:p>
        </p:txBody>
      </p:sp>
    </p:spTree>
    <p:extLst>
      <p:ext uri="{BB962C8B-B14F-4D97-AF65-F5344CB8AC3E}">
        <p14:creationId xmlns:p14="http://schemas.microsoft.com/office/powerpoint/2010/main" val="186596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0383ED-00DC-8D3A-DB54-068F35774378}"/>
              </a:ext>
            </a:extLst>
          </p:cNvPr>
          <p:cNvSpPr>
            <a:spLocks noGrp="1"/>
          </p:cNvSpPr>
          <p:nvPr>
            <p:ph type="ctrTitle"/>
          </p:nvPr>
        </p:nvSpPr>
        <p:spPr/>
        <p:txBody>
          <a:bodyPr/>
          <a:lstStyle/>
          <a:p>
            <a:r>
              <a:rPr lang="nb-NO" b="1"/>
              <a:t>Vedlegg 1</a:t>
            </a:r>
            <a:br>
              <a:rPr lang="nb-NO"/>
            </a:br>
            <a:r>
              <a:rPr lang="nb-NO"/>
              <a:t>Presentasjon til foreldremøte</a:t>
            </a:r>
          </a:p>
        </p:txBody>
      </p:sp>
    </p:spTree>
    <p:extLst>
      <p:ext uri="{BB962C8B-B14F-4D97-AF65-F5344CB8AC3E}">
        <p14:creationId xmlns:p14="http://schemas.microsoft.com/office/powerpoint/2010/main" val="120759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SISTID" val="e7ba9056-e042-4fa0-935a-273eeb1d6730"/>
</p:tagLst>
</file>

<file path=ppt/theme/theme1.xml><?xml version="1.0" encoding="utf-8"?>
<a:theme xmlns:a="http://schemas.openxmlformats.org/drawingml/2006/main" name="1_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S-ppt mal enkel  -  Skrivebeskyttet" id="{3623209C-AFC7-47B5-9C42-049A96DD7D6B}" vid="{2D5507F4-6FED-4805-A31D-1311BFB9875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d88db6c-a4a6-42bb-82c2-7a63f6a238f8" xsi:nil="true"/>
    <lcf76f155ced4ddcb4097134ff3c332f xmlns="44f892ea-d882-4a61-8ec7-e54b8bcb3b7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B2954BC1C6E1B4D8D043CDC6EE2A20F" ma:contentTypeVersion="16" ma:contentTypeDescription="Opprett et nytt dokument." ma:contentTypeScope="" ma:versionID="ae760ce6ea153c268ad88987b0c6af87">
  <xsd:schema xmlns:xsd="http://www.w3.org/2001/XMLSchema" xmlns:xs="http://www.w3.org/2001/XMLSchema" xmlns:p="http://schemas.microsoft.com/office/2006/metadata/properties" xmlns:ns2="44f892ea-d882-4a61-8ec7-e54b8bcb3b7b" xmlns:ns3="7d88db6c-a4a6-42bb-82c2-7a63f6a238f8" targetNamespace="http://schemas.microsoft.com/office/2006/metadata/properties" ma:root="true" ma:fieldsID="6089d7a07e0c0213fe09f4a3774a1a69" ns2:_="" ns3:_="">
    <xsd:import namespace="44f892ea-d882-4a61-8ec7-e54b8bcb3b7b"/>
    <xsd:import namespace="7d88db6c-a4a6-42bb-82c2-7a63f6a238f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f892ea-d882-4a61-8ec7-e54b8bcb3b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emerkelapper" ma:readOnly="false" ma:fieldId="{5cf76f15-5ced-4ddc-b409-7134ff3c332f}" ma:taxonomyMulti="true" ma:sspId="a5af897e-8ee3-44e6-a379-8efb93aa5b2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88db6c-a4a6-42bb-82c2-7a63f6a238f8"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TaxCatchAll" ma:index="22" nillable="true" ma:displayName="Taxonomy Catch All Column" ma:hidden="true" ma:list="{32f0b246-37a9-413f-af80-fc21dc572e87}" ma:internalName="TaxCatchAll" ma:showField="CatchAllData" ma:web="7d88db6c-a4a6-42bb-82c2-7a63f6a238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1CC9F4-4639-4758-B523-591649EC1890}">
  <ds:schemaRefs>
    <ds:schemaRef ds:uri="http://schemas.microsoft.com/sharepoint/v3/contenttype/forms"/>
  </ds:schemaRefs>
</ds:datastoreItem>
</file>

<file path=customXml/itemProps2.xml><?xml version="1.0" encoding="utf-8"?>
<ds:datastoreItem xmlns:ds="http://schemas.openxmlformats.org/officeDocument/2006/customXml" ds:itemID="{B797C1D3-9B14-489C-B65D-642DD660EF35}">
  <ds:schemaRefs>
    <ds:schemaRef ds:uri="http://purl.org/dc/terms/"/>
    <ds:schemaRef ds:uri="http://schemas.microsoft.com/office/2006/documentManagement/types"/>
    <ds:schemaRef ds:uri="http://purl.org/dc/dcmitype/"/>
    <ds:schemaRef ds:uri="http://schemas.openxmlformats.org/package/2006/metadata/core-properties"/>
    <ds:schemaRef ds:uri="http://www.w3.org/XML/1998/namespace"/>
    <ds:schemaRef ds:uri="http://schemas.microsoft.com/office/2006/metadata/properties"/>
    <ds:schemaRef ds:uri="http://purl.org/dc/elements/1.1/"/>
    <ds:schemaRef ds:uri="http://schemas.microsoft.com/office/infopath/2007/PartnerControls"/>
    <ds:schemaRef ds:uri="7d88db6c-a4a6-42bb-82c2-7a63f6a238f8"/>
    <ds:schemaRef ds:uri="44f892ea-d882-4a61-8ec7-e54b8bcb3b7b"/>
  </ds:schemaRefs>
</ds:datastoreItem>
</file>

<file path=customXml/itemProps3.xml><?xml version="1.0" encoding="utf-8"?>
<ds:datastoreItem xmlns:ds="http://schemas.openxmlformats.org/officeDocument/2006/customXml" ds:itemID="{E6F855FF-4E52-4583-98BD-192CFEAFC69A}">
  <ds:schemaRefs>
    <ds:schemaRef ds:uri="44f892ea-d882-4a61-8ec7-e54b8bcb3b7b"/>
    <ds:schemaRef ds:uri="7d88db6c-a4a6-42bb-82c2-7a63f6a238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3529</TotalTime>
  <Words>1992</Words>
  <Application>Microsoft Office PowerPoint</Application>
  <PresentationFormat>Widescreen</PresentationFormat>
  <Paragraphs>158</Paragraphs>
  <Slides>34</Slides>
  <Notes>1</Notes>
  <HiddenSlides>0</HiddenSlides>
  <MMClips>4</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34</vt:i4>
      </vt:variant>
    </vt:vector>
  </HeadingPairs>
  <TitlesOfParts>
    <vt:vector size="41" baseType="lpstr">
      <vt:lpstr>Arial</vt:lpstr>
      <vt:lpstr>Arial Nova</vt:lpstr>
      <vt:lpstr>Calibri</vt:lpstr>
      <vt:lpstr>Franklin Gothic Heavy</vt:lpstr>
      <vt:lpstr>Franklin Gothic Medium</vt:lpstr>
      <vt:lpstr>Wingdings</vt:lpstr>
      <vt:lpstr>1_KS-profiltema</vt:lpstr>
      <vt:lpstr>Kultur- og kompetanseutvikling i personvern og informasjonssikkerhet for foreldre</vt:lpstr>
      <vt:lpstr>Om opplegget</vt:lpstr>
      <vt:lpstr>Forberedelser til samlingen (1 av 2)</vt:lpstr>
      <vt:lpstr>Forberedelser til samlingen (2 av 2)</vt:lpstr>
      <vt:lpstr>Gjennomføring av samlingen (1 av 2)</vt:lpstr>
      <vt:lpstr>Gjennomføring av samlingen (2 av 2)</vt:lpstr>
      <vt:lpstr>Oppfølging etter samlingen</vt:lpstr>
      <vt:lpstr>Sjekkliste</vt:lpstr>
      <vt:lpstr>Vedlegg 1 Presentasjon til foreldremøte</vt:lpstr>
      <vt:lpstr>PowerPoint-presentasjon</vt:lpstr>
      <vt:lpstr>Velkommen til foreldremøte!</vt:lpstr>
      <vt:lpstr>PowerPoint-presentasjon</vt:lpstr>
      <vt:lpstr>PowerPoint-presentasjon</vt:lpstr>
      <vt:lpstr>Hva gjør teknologiselskapene med dine opplysninger?</vt:lpstr>
      <vt:lpstr>PowerPoint-presentasjon</vt:lpstr>
      <vt:lpstr>PowerPoint-presentasjon</vt:lpstr>
      <vt:lpstr>PowerPoint-presentasjon</vt:lpstr>
      <vt:lpstr>PowerPoint-presentasjon</vt:lpstr>
      <vt:lpstr>Hva er dine og barnas rettigheter?</vt:lpstr>
      <vt:lpstr>PowerPoint-presentasjon</vt:lpstr>
      <vt:lpstr>PowerPoint-presentasjon</vt:lpstr>
      <vt:lpstr>PowerPoint-presentasjon</vt:lpstr>
      <vt:lpstr>Hva er dine og barnas rettigheter? Den registrertes rettigheter</vt:lpstr>
      <vt:lpstr>Et eksempel på etterlevelse av dine rettigheter  Retten til innsyn</vt:lpstr>
      <vt:lpstr>Hva er kommunens plikter? Personvernprinsippene</vt:lpstr>
      <vt:lpstr>Hvordan jobber XX kommune med dette?</vt:lpstr>
      <vt:lpstr>Hva kan du som forelder gjøre?</vt:lpstr>
      <vt:lpstr>Ønsker du å vite mer?</vt:lpstr>
      <vt:lpstr>PowerPoint-presentasjon</vt:lpstr>
      <vt:lpstr>Vedlegg 2 Forslag til informasjonsskriv før samlingen</vt:lpstr>
      <vt:lpstr>Emnefelt:  Invitasjon til foreldremøte om barnas trygghet i en digital (skole)hverdag</vt:lpstr>
      <vt:lpstr>Emnefelt:  Invitasjon til foreldremøte om barnas trygghet i en digital (skole)hverdag</vt:lpstr>
      <vt:lpstr>Vedlegg 3 Forslag til informasjonsskriv etter samlingen</vt:lpstr>
      <vt:lpstr>Emnefelt:  Takk for din deltakelse på foreldremøte om barnas trygghet i en digital (skole)hverdag!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SkoleSec – Sammen om en tryggere innramming av digitale læringsmiljø</dc:title>
  <dc:creator>Christian Sørbye Larsen</dc:creator>
  <cp:lastModifiedBy>Tone Mangset</cp:lastModifiedBy>
  <cp:revision>2</cp:revision>
  <dcterms:created xsi:type="dcterms:W3CDTF">2020-10-12T15:37:52Z</dcterms:created>
  <dcterms:modified xsi:type="dcterms:W3CDTF">2023-10-30T08:17:06Z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0x0101009B2954BC1C6E1B4D8D043CDC6EE2A20F</vt:lpwstr>
  </property>
  <property fmtid="{D5CDD505-2E9C-101B-9397-08002B2CF9AE}" pid="3" name="MediaServiceImageTags">
    <vt:lpwstr/>
  </property>
  <property fmtid="{D5CDD505-2E9C-101B-9397-08002B2CF9AE}" pid="4" name="CloudStatistics_StoryID">
    <vt:lpwstr>7245523a-a9b5-4e12-9388-6f0a7b571e79</vt:lpwstr>
  </property>
</Properties>
</file>