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8" r:id="rId10"/>
    <p:sldId id="265" r:id="rId11"/>
    <p:sldId id="269" r:id="rId12"/>
    <p:sldId id="291" r:id="rId13"/>
    <p:sldId id="290" r:id="rId14"/>
    <p:sldId id="292" r:id="rId15"/>
    <p:sldId id="293" r:id="rId16"/>
    <p:sldId id="294" r:id="rId17"/>
    <p:sldId id="273" r:id="rId18"/>
    <p:sldId id="295" r:id="rId19"/>
    <p:sldId id="296" r:id="rId20"/>
    <p:sldId id="297" r:id="rId21"/>
    <p:sldId id="298" r:id="rId22"/>
    <p:sldId id="299" r:id="rId23"/>
    <p:sldId id="300" r:id="rId24"/>
    <p:sldId id="289" r:id="rId25"/>
    <p:sldId id="281" r:id="rId26"/>
    <p:sldId id="282" r:id="rId27"/>
    <p:sldId id="283" r:id="rId28"/>
    <p:sldId id="287" r:id="rId29"/>
    <p:sldId id="285" r:id="rId30"/>
    <p:sldId id="306" r:id="rId31"/>
    <p:sldId id="286" r:id="rId32"/>
    <p:sldId id="304" r:id="rId33"/>
    <p:sldId id="307" r:id="rId34"/>
    <p:sldId id="311" r:id="rId35"/>
    <p:sldId id="308" r:id="rId36"/>
    <p:sldId id="313" r:id="rId37"/>
    <p:sldId id="309" r:id="rId38"/>
    <p:sldId id="312" r:id="rId39"/>
    <p:sldId id="310" r:id="rId40"/>
    <p:sldId id="314" r:id="rId41"/>
    <p:sldId id="302" r:id="rId42"/>
    <p:sldId id="303" r:id="rId4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emastil 1 – uthev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ys stil 2 – uthev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iddels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iddels stil 4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96"/>
  </p:normalViewPr>
  <p:slideViewPr>
    <p:cSldViewPr snapToGrid="0" snapToObjects="1">
      <p:cViewPr varScale="1">
        <p:scale>
          <a:sx n="63" d="100"/>
          <a:sy n="63" d="100"/>
        </p:scale>
        <p:origin x="6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E9B2D-F897-48E0-ACB1-7B048ADCD4C8}"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FAAD1C4-C334-40E5-8CC1-CF0F375256B4}">
      <dgm:prSet/>
      <dgm:spPr/>
      <dgm:t>
        <a:bodyPr/>
        <a:lstStyle/>
        <a:p>
          <a:pPr>
            <a:defRPr cap="all"/>
          </a:pPr>
          <a:r>
            <a:rPr lang="nb-NO" b="1"/>
            <a:t>Rammebetingelser og vurdering av økonomisk handlingsrom i egen virksomhet. </a:t>
          </a:r>
          <a:endParaRPr lang="en-US"/>
        </a:p>
      </dgm:t>
    </dgm:pt>
    <dgm:pt modelId="{6851A9FC-E6DB-49A7-82FE-5FD851208407}" type="parTrans" cxnId="{B84098A2-64C6-4236-8988-A08A49B206D5}">
      <dgm:prSet/>
      <dgm:spPr/>
      <dgm:t>
        <a:bodyPr/>
        <a:lstStyle/>
        <a:p>
          <a:endParaRPr lang="en-US"/>
        </a:p>
      </dgm:t>
    </dgm:pt>
    <dgm:pt modelId="{FF75B7AB-D4AB-43EC-BDEE-17C576DC37AE}" type="sibTrans" cxnId="{B84098A2-64C6-4236-8988-A08A49B206D5}">
      <dgm:prSet/>
      <dgm:spPr/>
      <dgm:t>
        <a:bodyPr/>
        <a:lstStyle/>
        <a:p>
          <a:endParaRPr lang="en-US"/>
        </a:p>
      </dgm:t>
    </dgm:pt>
    <dgm:pt modelId="{C457B4CC-9FB5-4B87-88D8-364B792789B2}">
      <dgm:prSet/>
      <dgm:spPr/>
      <dgm:t>
        <a:bodyPr/>
        <a:lstStyle/>
        <a:p>
          <a:pPr>
            <a:defRPr cap="all"/>
          </a:pPr>
          <a:r>
            <a:rPr lang="nb-NO" b="1"/>
            <a:t>Data henter dere fra egnes systemer. </a:t>
          </a:r>
          <a:endParaRPr lang="en-US"/>
        </a:p>
      </dgm:t>
    </dgm:pt>
    <dgm:pt modelId="{BDE02574-6BA7-4FCE-BD96-794F4DBFC35D}" type="parTrans" cxnId="{269E04F4-9B88-49F8-8CF1-D640B823CD03}">
      <dgm:prSet/>
      <dgm:spPr/>
      <dgm:t>
        <a:bodyPr/>
        <a:lstStyle/>
        <a:p>
          <a:endParaRPr lang="en-US"/>
        </a:p>
      </dgm:t>
    </dgm:pt>
    <dgm:pt modelId="{79733C1B-7E6D-40E1-8FA9-214EE974BFC8}" type="sibTrans" cxnId="{269E04F4-9B88-49F8-8CF1-D640B823CD03}">
      <dgm:prSet/>
      <dgm:spPr/>
      <dgm:t>
        <a:bodyPr/>
        <a:lstStyle/>
        <a:p>
          <a:endParaRPr lang="en-US"/>
        </a:p>
      </dgm:t>
    </dgm:pt>
    <dgm:pt modelId="{0F9713A1-84DB-40B0-A448-26E0AD467127}" type="pres">
      <dgm:prSet presAssocID="{1F5E9B2D-F897-48E0-ACB1-7B048ADCD4C8}" presName="root" presStyleCnt="0">
        <dgm:presLayoutVars>
          <dgm:dir/>
          <dgm:resizeHandles val="exact"/>
        </dgm:presLayoutVars>
      </dgm:prSet>
      <dgm:spPr/>
    </dgm:pt>
    <dgm:pt modelId="{A65E5226-1241-42EB-BD14-75E3B75A240F}" type="pres">
      <dgm:prSet presAssocID="{0FAAD1C4-C334-40E5-8CC1-CF0F375256B4}" presName="compNode" presStyleCnt="0"/>
      <dgm:spPr/>
    </dgm:pt>
    <dgm:pt modelId="{F9B918C0-24FF-4CF8-B49E-6FDF62B01277}" type="pres">
      <dgm:prSet presAssocID="{0FAAD1C4-C334-40E5-8CC1-CF0F375256B4}" presName="iconBgRect" presStyleLbl="bgShp" presStyleIdx="0" presStyleCnt="2"/>
      <dgm:spPr>
        <a:prstGeom prst="round2DiagRect">
          <a:avLst>
            <a:gd name="adj1" fmla="val 29727"/>
            <a:gd name="adj2" fmla="val 0"/>
          </a:avLst>
        </a:prstGeom>
      </dgm:spPr>
    </dgm:pt>
    <dgm:pt modelId="{D01E9E8B-EDB9-40F6-99E7-ADDD1C201C68}" type="pres">
      <dgm:prSet presAssocID="{0FAAD1C4-C334-40E5-8CC1-CF0F375256B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ger"/>
        </a:ext>
      </dgm:extLst>
    </dgm:pt>
    <dgm:pt modelId="{EDEC4135-FD46-49FA-AB03-6DE95EFBCD34}" type="pres">
      <dgm:prSet presAssocID="{0FAAD1C4-C334-40E5-8CC1-CF0F375256B4}" presName="spaceRect" presStyleCnt="0"/>
      <dgm:spPr/>
    </dgm:pt>
    <dgm:pt modelId="{0D57D19C-99D4-4B59-A63F-0CA229938417}" type="pres">
      <dgm:prSet presAssocID="{0FAAD1C4-C334-40E5-8CC1-CF0F375256B4}" presName="textRect" presStyleLbl="revTx" presStyleIdx="0" presStyleCnt="2">
        <dgm:presLayoutVars>
          <dgm:chMax val="1"/>
          <dgm:chPref val="1"/>
        </dgm:presLayoutVars>
      </dgm:prSet>
      <dgm:spPr/>
    </dgm:pt>
    <dgm:pt modelId="{5F019EB3-CA6C-456E-9257-8A4C7A426474}" type="pres">
      <dgm:prSet presAssocID="{FF75B7AB-D4AB-43EC-BDEE-17C576DC37AE}" presName="sibTrans" presStyleCnt="0"/>
      <dgm:spPr/>
    </dgm:pt>
    <dgm:pt modelId="{5874C7F2-EE06-483B-9F43-D284F358E5D4}" type="pres">
      <dgm:prSet presAssocID="{C457B4CC-9FB5-4B87-88D8-364B792789B2}" presName="compNode" presStyleCnt="0"/>
      <dgm:spPr/>
    </dgm:pt>
    <dgm:pt modelId="{72F0221E-81A9-494A-9D88-52461060B279}" type="pres">
      <dgm:prSet presAssocID="{C457B4CC-9FB5-4B87-88D8-364B792789B2}" presName="iconBgRect" presStyleLbl="bgShp" presStyleIdx="1" presStyleCnt="2"/>
      <dgm:spPr>
        <a:prstGeom prst="round2DiagRect">
          <a:avLst>
            <a:gd name="adj1" fmla="val 29727"/>
            <a:gd name="adj2" fmla="val 0"/>
          </a:avLst>
        </a:prstGeom>
      </dgm:spPr>
    </dgm:pt>
    <dgm:pt modelId="{90E3E228-884A-465A-BF1E-F1C7AF879D7B}" type="pres">
      <dgm:prSet presAssocID="{C457B4CC-9FB5-4B87-88D8-364B792789B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E30B29EA-269B-455C-8C96-4A9B7F68B936}" type="pres">
      <dgm:prSet presAssocID="{C457B4CC-9FB5-4B87-88D8-364B792789B2}" presName="spaceRect" presStyleCnt="0"/>
      <dgm:spPr/>
    </dgm:pt>
    <dgm:pt modelId="{0851A5E5-A6D0-4211-A533-B1143942507C}" type="pres">
      <dgm:prSet presAssocID="{C457B4CC-9FB5-4B87-88D8-364B792789B2}" presName="textRect" presStyleLbl="revTx" presStyleIdx="1" presStyleCnt="2">
        <dgm:presLayoutVars>
          <dgm:chMax val="1"/>
          <dgm:chPref val="1"/>
        </dgm:presLayoutVars>
      </dgm:prSet>
      <dgm:spPr/>
    </dgm:pt>
  </dgm:ptLst>
  <dgm:cxnLst>
    <dgm:cxn modelId="{B1D0F70B-7961-4A76-A914-11EA1D283D3F}" type="presOf" srcId="{C457B4CC-9FB5-4B87-88D8-364B792789B2}" destId="{0851A5E5-A6D0-4211-A533-B1143942507C}" srcOrd="0" destOrd="0" presId="urn:microsoft.com/office/officeart/2018/5/layout/IconLeafLabelList"/>
    <dgm:cxn modelId="{F3C22E68-DD84-4499-B727-92E7DE830E90}" type="presOf" srcId="{0FAAD1C4-C334-40E5-8CC1-CF0F375256B4}" destId="{0D57D19C-99D4-4B59-A63F-0CA229938417}" srcOrd="0" destOrd="0" presId="urn:microsoft.com/office/officeart/2018/5/layout/IconLeafLabelList"/>
    <dgm:cxn modelId="{7FAC4281-081F-446C-9E9D-F3A7E813BF58}" type="presOf" srcId="{1F5E9B2D-F897-48E0-ACB1-7B048ADCD4C8}" destId="{0F9713A1-84DB-40B0-A448-26E0AD467127}" srcOrd="0" destOrd="0" presId="urn:microsoft.com/office/officeart/2018/5/layout/IconLeafLabelList"/>
    <dgm:cxn modelId="{B84098A2-64C6-4236-8988-A08A49B206D5}" srcId="{1F5E9B2D-F897-48E0-ACB1-7B048ADCD4C8}" destId="{0FAAD1C4-C334-40E5-8CC1-CF0F375256B4}" srcOrd="0" destOrd="0" parTransId="{6851A9FC-E6DB-49A7-82FE-5FD851208407}" sibTransId="{FF75B7AB-D4AB-43EC-BDEE-17C576DC37AE}"/>
    <dgm:cxn modelId="{269E04F4-9B88-49F8-8CF1-D640B823CD03}" srcId="{1F5E9B2D-F897-48E0-ACB1-7B048ADCD4C8}" destId="{C457B4CC-9FB5-4B87-88D8-364B792789B2}" srcOrd="1" destOrd="0" parTransId="{BDE02574-6BA7-4FCE-BD96-794F4DBFC35D}" sibTransId="{79733C1B-7E6D-40E1-8FA9-214EE974BFC8}"/>
    <dgm:cxn modelId="{4096A1ED-08CB-4722-9155-CBB895C8EF53}" type="presParOf" srcId="{0F9713A1-84DB-40B0-A448-26E0AD467127}" destId="{A65E5226-1241-42EB-BD14-75E3B75A240F}" srcOrd="0" destOrd="0" presId="urn:microsoft.com/office/officeart/2018/5/layout/IconLeafLabelList"/>
    <dgm:cxn modelId="{6F15B946-448B-4D4D-A919-338E28686688}" type="presParOf" srcId="{A65E5226-1241-42EB-BD14-75E3B75A240F}" destId="{F9B918C0-24FF-4CF8-B49E-6FDF62B01277}" srcOrd="0" destOrd="0" presId="urn:microsoft.com/office/officeart/2018/5/layout/IconLeafLabelList"/>
    <dgm:cxn modelId="{1B299826-3DA3-468A-AA0E-72A203B32EDB}" type="presParOf" srcId="{A65E5226-1241-42EB-BD14-75E3B75A240F}" destId="{D01E9E8B-EDB9-40F6-99E7-ADDD1C201C68}" srcOrd="1" destOrd="0" presId="urn:microsoft.com/office/officeart/2018/5/layout/IconLeafLabelList"/>
    <dgm:cxn modelId="{47210605-0B98-4550-AB52-7C545AF58D10}" type="presParOf" srcId="{A65E5226-1241-42EB-BD14-75E3B75A240F}" destId="{EDEC4135-FD46-49FA-AB03-6DE95EFBCD34}" srcOrd="2" destOrd="0" presId="urn:microsoft.com/office/officeart/2018/5/layout/IconLeafLabelList"/>
    <dgm:cxn modelId="{DE09CD0C-7645-44A7-AF0F-9F019D688BB7}" type="presParOf" srcId="{A65E5226-1241-42EB-BD14-75E3B75A240F}" destId="{0D57D19C-99D4-4B59-A63F-0CA229938417}" srcOrd="3" destOrd="0" presId="urn:microsoft.com/office/officeart/2018/5/layout/IconLeafLabelList"/>
    <dgm:cxn modelId="{0F2951DA-E36B-49D2-BCAC-C3AF295A5C0D}" type="presParOf" srcId="{0F9713A1-84DB-40B0-A448-26E0AD467127}" destId="{5F019EB3-CA6C-456E-9257-8A4C7A426474}" srcOrd="1" destOrd="0" presId="urn:microsoft.com/office/officeart/2018/5/layout/IconLeafLabelList"/>
    <dgm:cxn modelId="{A585AEB4-8A73-442F-A5A7-669BE6AF9660}" type="presParOf" srcId="{0F9713A1-84DB-40B0-A448-26E0AD467127}" destId="{5874C7F2-EE06-483B-9F43-D284F358E5D4}" srcOrd="2" destOrd="0" presId="urn:microsoft.com/office/officeart/2018/5/layout/IconLeafLabelList"/>
    <dgm:cxn modelId="{F7DD7A54-3B26-4420-8D34-745E839ADDF0}" type="presParOf" srcId="{5874C7F2-EE06-483B-9F43-D284F358E5D4}" destId="{72F0221E-81A9-494A-9D88-52461060B279}" srcOrd="0" destOrd="0" presId="urn:microsoft.com/office/officeart/2018/5/layout/IconLeafLabelList"/>
    <dgm:cxn modelId="{4F2F3E28-D8D6-4E64-8438-874A0AC15841}" type="presParOf" srcId="{5874C7F2-EE06-483B-9F43-D284F358E5D4}" destId="{90E3E228-884A-465A-BF1E-F1C7AF879D7B}" srcOrd="1" destOrd="0" presId="urn:microsoft.com/office/officeart/2018/5/layout/IconLeafLabelList"/>
    <dgm:cxn modelId="{5527DB65-D688-4708-9D79-46EE22D20F86}" type="presParOf" srcId="{5874C7F2-EE06-483B-9F43-D284F358E5D4}" destId="{E30B29EA-269B-455C-8C96-4A9B7F68B936}" srcOrd="2" destOrd="0" presId="urn:microsoft.com/office/officeart/2018/5/layout/IconLeafLabelList"/>
    <dgm:cxn modelId="{0555FAA5-C184-48D1-AEDB-5B284395C4BB}" type="presParOf" srcId="{5874C7F2-EE06-483B-9F43-D284F358E5D4}" destId="{0851A5E5-A6D0-4211-A533-B1143942507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78A87-ACCD-E447-A263-CD432F203992}" type="doc">
      <dgm:prSet loTypeId="urn:microsoft.com/office/officeart/2005/8/layout/target1" loCatId="" qsTypeId="urn:microsoft.com/office/officeart/2005/8/quickstyle/simple1" qsCatId="simple" csTypeId="urn:microsoft.com/office/officeart/2005/8/colors/accent1_2" csCatId="accent1" phldr="1"/>
      <dgm:spPr/>
    </dgm:pt>
    <dgm:pt modelId="{03EFA0F1-62EB-D844-B2A2-5C080C6B6894}">
      <dgm:prSet phldrT="[Tekst]"/>
      <dgm:spPr>
        <a:ln>
          <a:solidFill>
            <a:schemeClr val="tx1"/>
          </a:solidFill>
        </a:ln>
      </dgm:spPr>
      <dgm:t>
        <a:bodyPr/>
        <a:lstStyle/>
        <a:p>
          <a:r>
            <a:rPr lang="nb-NO"/>
            <a:t>Skal involveres:</a:t>
          </a:r>
        </a:p>
        <a:p>
          <a:endParaRPr lang="nb-NO"/>
        </a:p>
        <a:p>
          <a:endParaRPr lang="nb-NO" dirty="0"/>
        </a:p>
      </dgm:t>
    </dgm:pt>
    <dgm:pt modelId="{EED64E46-D6FA-3644-A436-092781BFBBBB}" type="parTrans" cxnId="{E9E8948D-3C81-134E-A73D-5AD5641DF534}">
      <dgm:prSet/>
      <dgm:spPr/>
      <dgm:t>
        <a:bodyPr/>
        <a:lstStyle/>
        <a:p>
          <a:endParaRPr lang="nb-NO"/>
        </a:p>
      </dgm:t>
    </dgm:pt>
    <dgm:pt modelId="{E34E2193-380A-7148-AA8C-73B11C17880D}" type="sibTrans" cxnId="{E9E8948D-3C81-134E-A73D-5AD5641DF534}">
      <dgm:prSet/>
      <dgm:spPr/>
      <dgm:t>
        <a:bodyPr/>
        <a:lstStyle/>
        <a:p>
          <a:endParaRPr lang="nb-NO"/>
        </a:p>
      </dgm:t>
    </dgm:pt>
    <dgm:pt modelId="{0704BEC6-FFDB-984F-BBB4-428286434B36}">
      <dgm:prSet phldrT="[Tekst]"/>
      <dgm:spPr>
        <a:ln>
          <a:solidFill>
            <a:schemeClr val="tx1"/>
          </a:solidFill>
        </a:ln>
      </dgm:spPr>
      <dgm:t>
        <a:bodyPr/>
        <a:lstStyle/>
        <a:p>
          <a:r>
            <a:rPr lang="nb-NO"/>
            <a:t>Kan/bør involveres: </a:t>
          </a:r>
        </a:p>
        <a:p>
          <a:endParaRPr lang="nb-NO"/>
        </a:p>
        <a:p>
          <a:endParaRPr lang="nb-NO"/>
        </a:p>
        <a:p>
          <a:endParaRPr lang="nb-NO"/>
        </a:p>
        <a:p>
          <a:endParaRPr lang="nb-NO" dirty="0"/>
        </a:p>
      </dgm:t>
    </dgm:pt>
    <dgm:pt modelId="{6BFD7159-34CC-FB45-9B2B-71019C0CFD60}" type="parTrans" cxnId="{729035A5-59A4-5B43-A85F-D290F437B8E9}">
      <dgm:prSet/>
      <dgm:spPr/>
      <dgm:t>
        <a:bodyPr/>
        <a:lstStyle/>
        <a:p>
          <a:endParaRPr lang="nb-NO"/>
        </a:p>
      </dgm:t>
    </dgm:pt>
    <dgm:pt modelId="{801DFB85-1F14-5344-BC34-D97E9FE82C04}" type="sibTrans" cxnId="{729035A5-59A4-5B43-A85F-D290F437B8E9}">
      <dgm:prSet/>
      <dgm:spPr/>
      <dgm:t>
        <a:bodyPr/>
        <a:lstStyle/>
        <a:p>
          <a:endParaRPr lang="nb-NO"/>
        </a:p>
      </dgm:t>
    </dgm:pt>
    <dgm:pt modelId="{06997044-378C-5645-8C5E-10A6B45933F3}">
      <dgm:prSet phldrT="[Tekst]"/>
      <dgm:spPr>
        <a:ln>
          <a:solidFill>
            <a:schemeClr val="tx1"/>
          </a:solidFill>
        </a:ln>
      </dgm:spPr>
      <dgm:t>
        <a:bodyPr/>
        <a:lstStyle/>
        <a:p>
          <a:r>
            <a:rPr lang="nb-NO"/>
            <a:t>Må informeres/orienteres: </a:t>
          </a:r>
          <a:endParaRPr lang="nb-NO" dirty="0"/>
        </a:p>
      </dgm:t>
    </dgm:pt>
    <dgm:pt modelId="{5B5A67AA-3221-9144-9FE3-3D33E232C2E3}" type="parTrans" cxnId="{88869011-6458-E740-BD7D-74B5EBA74626}">
      <dgm:prSet/>
      <dgm:spPr/>
      <dgm:t>
        <a:bodyPr/>
        <a:lstStyle/>
        <a:p>
          <a:endParaRPr lang="nb-NO"/>
        </a:p>
      </dgm:t>
    </dgm:pt>
    <dgm:pt modelId="{7ECDF85E-3C82-C54E-A5CE-2C8871F568A0}" type="sibTrans" cxnId="{88869011-6458-E740-BD7D-74B5EBA74626}">
      <dgm:prSet/>
      <dgm:spPr/>
      <dgm:t>
        <a:bodyPr/>
        <a:lstStyle/>
        <a:p>
          <a:endParaRPr lang="nb-NO"/>
        </a:p>
      </dgm:t>
    </dgm:pt>
    <dgm:pt modelId="{589060EC-5015-C449-8A84-8C551F3A5B7A}" type="pres">
      <dgm:prSet presAssocID="{8E978A87-ACCD-E447-A263-CD432F203992}" presName="composite" presStyleCnt="0">
        <dgm:presLayoutVars>
          <dgm:chMax val="5"/>
          <dgm:dir/>
          <dgm:resizeHandles val="exact"/>
        </dgm:presLayoutVars>
      </dgm:prSet>
      <dgm:spPr/>
    </dgm:pt>
    <dgm:pt modelId="{1E56D60D-B5E1-514E-BA10-1DD116339D04}" type="pres">
      <dgm:prSet presAssocID="{03EFA0F1-62EB-D844-B2A2-5C080C6B6894}" presName="circle1" presStyleLbl="lnNode1" presStyleIdx="0" presStyleCnt="3"/>
      <dgm:spPr/>
    </dgm:pt>
    <dgm:pt modelId="{87E0B2AB-BF77-C940-B2B4-E949B33CFAE4}" type="pres">
      <dgm:prSet presAssocID="{03EFA0F1-62EB-D844-B2A2-5C080C6B6894}" presName="text1" presStyleLbl="revTx" presStyleIdx="0" presStyleCnt="3">
        <dgm:presLayoutVars>
          <dgm:bulletEnabled val="1"/>
        </dgm:presLayoutVars>
      </dgm:prSet>
      <dgm:spPr/>
    </dgm:pt>
    <dgm:pt modelId="{D47455D2-DBC9-4D4C-9196-3EF6E10DDF0B}" type="pres">
      <dgm:prSet presAssocID="{03EFA0F1-62EB-D844-B2A2-5C080C6B6894}" presName="line1" presStyleLbl="callout" presStyleIdx="0" presStyleCnt="6"/>
      <dgm:spPr/>
    </dgm:pt>
    <dgm:pt modelId="{1D1EE300-AB87-F84E-82C1-291C229A5842}" type="pres">
      <dgm:prSet presAssocID="{03EFA0F1-62EB-D844-B2A2-5C080C6B6894}" presName="d1" presStyleLbl="callout" presStyleIdx="1" presStyleCnt="6"/>
      <dgm:spPr/>
    </dgm:pt>
    <dgm:pt modelId="{F18D4AF6-672A-C645-8062-25FC9E3D038F}" type="pres">
      <dgm:prSet presAssocID="{0704BEC6-FFDB-984F-BBB4-428286434B36}" presName="circle2" presStyleLbl="lnNode1" presStyleIdx="1" presStyleCnt="3"/>
      <dgm:spPr/>
    </dgm:pt>
    <dgm:pt modelId="{6A0CDD86-8051-E34D-89D4-4C841DD5F781}" type="pres">
      <dgm:prSet presAssocID="{0704BEC6-FFDB-984F-BBB4-428286434B36}" presName="text2" presStyleLbl="revTx" presStyleIdx="1" presStyleCnt="3">
        <dgm:presLayoutVars>
          <dgm:bulletEnabled val="1"/>
        </dgm:presLayoutVars>
      </dgm:prSet>
      <dgm:spPr/>
    </dgm:pt>
    <dgm:pt modelId="{93C7DE4E-3AF3-4F40-BC67-3340AD91E8EE}" type="pres">
      <dgm:prSet presAssocID="{0704BEC6-FFDB-984F-BBB4-428286434B36}" presName="line2" presStyleLbl="callout" presStyleIdx="2" presStyleCnt="6"/>
      <dgm:spPr/>
    </dgm:pt>
    <dgm:pt modelId="{3F30AD01-4AB6-554B-96A6-6C91D47E38C9}" type="pres">
      <dgm:prSet presAssocID="{0704BEC6-FFDB-984F-BBB4-428286434B36}" presName="d2" presStyleLbl="callout" presStyleIdx="3" presStyleCnt="6"/>
      <dgm:spPr/>
    </dgm:pt>
    <dgm:pt modelId="{4DBD97DC-EF4F-2C48-AA13-D39835B783B1}" type="pres">
      <dgm:prSet presAssocID="{06997044-378C-5645-8C5E-10A6B45933F3}" presName="circle3" presStyleLbl="lnNode1" presStyleIdx="2" presStyleCnt="3"/>
      <dgm:spPr/>
    </dgm:pt>
    <dgm:pt modelId="{6E12BA32-9561-0747-9BA4-A03ADBD4295A}" type="pres">
      <dgm:prSet presAssocID="{06997044-378C-5645-8C5E-10A6B45933F3}" presName="text3" presStyleLbl="revTx" presStyleIdx="2" presStyleCnt="3">
        <dgm:presLayoutVars>
          <dgm:bulletEnabled val="1"/>
        </dgm:presLayoutVars>
      </dgm:prSet>
      <dgm:spPr/>
    </dgm:pt>
    <dgm:pt modelId="{78070DB2-1875-014E-8DE6-AC43077179AC}" type="pres">
      <dgm:prSet presAssocID="{06997044-378C-5645-8C5E-10A6B45933F3}" presName="line3" presStyleLbl="callout" presStyleIdx="4" presStyleCnt="6"/>
      <dgm:spPr/>
    </dgm:pt>
    <dgm:pt modelId="{61BBDFF9-59BA-BC44-97A5-5A3EB6A527C3}" type="pres">
      <dgm:prSet presAssocID="{06997044-378C-5645-8C5E-10A6B45933F3}" presName="d3" presStyleLbl="callout" presStyleIdx="5" presStyleCnt="6"/>
      <dgm:spPr/>
    </dgm:pt>
  </dgm:ptLst>
  <dgm:cxnLst>
    <dgm:cxn modelId="{88869011-6458-E740-BD7D-74B5EBA74626}" srcId="{8E978A87-ACCD-E447-A263-CD432F203992}" destId="{06997044-378C-5645-8C5E-10A6B45933F3}" srcOrd="2" destOrd="0" parTransId="{5B5A67AA-3221-9144-9FE3-3D33E232C2E3}" sibTransId="{7ECDF85E-3C82-C54E-A5CE-2C8871F568A0}"/>
    <dgm:cxn modelId="{F7DACA16-F741-5540-8832-3652C3A831C0}" type="presOf" srcId="{03EFA0F1-62EB-D844-B2A2-5C080C6B6894}" destId="{87E0B2AB-BF77-C940-B2B4-E949B33CFAE4}" srcOrd="0" destOrd="0" presId="urn:microsoft.com/office/officeart/2005/8/layout/target1"/>
    <dgm:cxn modelId="{E9E8948D-3C81-134E-A73D-5AD5641DF534}" srcId="{8E978A87-ACCD-E447-A263-CD432F203992}" destId="{03EFA0F1-62EB-D844-B2A2-5C080C6B6894}" srcOrd="0" destOrd="0" parTransId="{EED64E46-D6FA-3644-A436-092781BFBBBB}" sibTransId="{E34E2193-380A-7148-AA8C-73B11C17880D}"/>
    <dgm:cxn modelId="{729035A5-59A4-5B43-A85F-D290F437B8E9}" srcId="{8E978A87-ACCD-E447-A263-CD432F203992}" destId="{0704BEC6-FFDB-984F-BBB4-428286434B36}" srcOrd="1" destOrd="0" parTransId="{6BFD7159-34CC-FB45-9B2B-71019C0CFD60}" sibTransId="{801DFB85-1F14-5344-BC34-D97E9FE82C04}"/>
    <dgm:cxn modelId="{E1A590DB-AD59-774E-BDE9-181145F94691}" type="presOf" srcId="{0704BEC6-FFDB-984F-BBB4-428286434B36}" destId="{6A0CDD86-8051-E34D-89D4-4C841DD5F781}" srcOrd="0" destOrd="0" presId="urn:microsoft.com/office/officeart/2005/8/layout/target1"/>
    <dgm:cxn modelId="{BDBB33E7-DE20-8340-B93F-F88C945AFBE4}" type="presOf" srcId="{06997044-378C-5645-8C5E-10A6B45933F3}" destId="{6E12BA32-9561-0747-9BA4-A03ADBD4295A}" srcOrd="0" destOrd="0" presId="urn:microsoft.com/office/officeart/2005/8/layout/target1"/>
    <dgm:cxn modelId="{B41A93FE-6B15-B64D-B1EF-15B3A89ACE06}" type="presOf" srcId="{8E978A87-ACCD-E447-A263-CD432F203992}" destId="{589060EC-5015-C449-8A84-8C551F3A5B7A}" srcOrd="0" destOrd="0" presId="urn:microsoft.com/office/officeart/2005/8/layout/target1"/>
    <dgm:cxn modelId="{DDFA7EA4-FD6A-9E49-BA38-743D10958047}" type="presParOf" srcId="{589060EC-5015-C449-8A84-8C551F3A5B7A}" destId="{1E56D60D-B5E1-514E-BA10-1DD116339D04}" srcOrd="0" destOrd="0" presId="urn:microsoft.com/office/officeart/2005/8/layout/target1"/>
    <dgm:cxn modelId="{CE507232-4271-4448-A032-C2F335D2D58F}" type="presParOf" srcId="{589060EC-5015-C449-8A84-8C551F3A5B7A}" destId="{87E0B2AB-BF77-C940-B2B4-E949B33CFAE4}" srcOrd="1" destOrd="0" presId="urn:microsoft.com/office/officeart/2005/8/layout/target1"/>
    <dgm:cxn modelId="{E5303FB8-429D-3E4E-AC00-CEA7EA7F83D0}" type="presParOf" srcId="{589060EC-5015-C449-8A84-8C551F3A5B7A}" destId="{D47455D2-DBC9-4D4C-9196-3EF6E10DDF0B}" srcOrd="2" destOrd="0" presId="urn:microsoft.com/office/officeart/2005/8/layout/target1"/>
    <dgm:cxn modelId="{6DDEF3AB-8E0B-394F-90D9-7A792AC893C1}" type="presParOf" srcId="{589060EC-5015-C449-8A84-8C551F3A5B7A}" destId="{1D1EE300-AB87-F84E-82C1-291C229A5842}" srcOrd="3" destOrd="0" presId="urn:microsoft.com/office/officeart/2005/8/layout/target1"/>
    <dgm:cxn modelId="{0E5BED7E-4827-C94E-B348-FD92AAE4BE55}" type="presParOf" srcId="{589060EC-5015-C449-8A84-8C551F3A5B7A}" destId="{F18D4AF6-672A-C645-8062-25FC9E3D038F}" srcOrd="4" destOrd="0" presId="urn:microsoft.com/office/officeart/2005/8/layout/target1"/>
    <dgm:cxn modelId="{9FE94B3A-0086-9349-AA2B-33624B1E95B1}" type="presParOf" srcId="{589060EC-5015-C449-8A84-8C551F3A5B7A}" destId="{6A0CDD86-8051-E34D-89D4-4C841DD5F781}" srcOrd="5" destOrd="0" presId="urn:microsoft.com/office/officeart/2005/8/layout/target1"/>
    <dgm:cxn modelId="{7D837964-90A3-6244-B174-27607294110A}" type="presParOf" srcId="{589060EC-5015-C449-8A84-8C551F3A5B7A}" destId="{93C7DE4E-3AF3-4F40-BC67-3340AD91E8EE}" srcOrd="6" destOrd="0" presId="urn:microsoft.com/office/officeart/2005/8/layout/target1"/>
    <dgm:cxn modelId="{24F3C844-2BF9-244D-A7B1-1B21311C2405}" type="presParOf" srcId="{589060EC-5015-C449-8A84-8C551F3A5B7A}" destId="{3F30AD01-4AB6-554B-96A6-6C91D47E38C9}" srcOrd="7" destOrd="0" presId="urn:microsoft.com/office/officeart/2005/8/layout/target1"/>
    <dgm:cxn modelId="{688FA5F8-B6E4-0F4F-B28F-9283A13FB0A0}" type="presParOf" srcId="{589060EC-5015-C449-8A84-8C551F3A5B7A}" destId="{4DBD97DC-EF4F-2C48-AA13-D39835B783B1}" srcOrd="8" destOrd="0" presId="urn:microsoft.com/office/officeart/2005/8/layout/target1"/>
    <dgm:cxn modelId="{DBAFADC3-3135-8643-A11A-36BACFB32F6F}" type="presParOf" srcId="{589060EC-5015-C449-8A84-8C551F3A5B7A}" destId="{6E12BA32-9561-0747-9BA4-A03ADBD4295A}" srcOrd="9" destOrd="0" presId="urn:microsoft.com/office/officeart/2005/8/layout/target1"/>
    <dgm:cxn modelId="{71EC48A4-BBA9-3F45-939A-83745C890C7E}" type="presParOf" srcId="{589060EC-5015-C449-8A84-8C551F3A5B7A}" destId="{78070DB2-1875-014E-8DE6-AC43077179AC}" srcOrd="10" destOrd="0" presId="urn:microsoft.com/office/officeart/2005/8/layout/target1"/>
    <dgm:cxn modelId="{4B2FE41E-CB91-8645-82E1-D86A8AD98C8F}" type="presParOf" srcId="{589060EC-5015-C449-8A84-8C551F3A5B7A}" destId="{61BBDFF9-59BA-BC44-97A5-5A3EB6A527C3}"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18C0-24FF-4CF8-B49E-6FDF62B01277}">
      <dsp:nvSpPr>
        <dsp:cNvPr id="0" name=""/>
        <dsp:cNvSpPr/>
      </dsp:nvSpPr>
      <dsp:spPr>
        <a:xfrm>
          <a:off x="2044800" y="174437"/>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E9E8B-EDB9-40F6-99E7-ADDD1C201C68}">
      <dsp:nvSpPr>
        <dsp:cNvPr id="0" name=""/>
        <dsp:cNvSpPr/>
      </dsp:nvSpPr>
      <dsp:spPr>
        <a:xfrm>
          <a:off x="2512800" y="6424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57D19C-99D4-4B59-A63F-0CA229938417}">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b-NO" sz="1700" b="1" kern="1200"/>
            <a:t>Rammebetingelser og vurdering av økonomisk handlingsrom i egen virksomhet. </a:t>
          </a:r>
          <a:endParaRPr lang="en-US" sz="1700" kern="1200"/>
        </a:p>
      </dsp:txBody>
      <dsp:txXfrm>
        <a:off x="1342800" y="3054438"/>
        <a:ext cx="3600000" cy="720000"/>
      </dsp:txXfrm>
    </dsp:sp>
    <dsp:sp modelId="{72F0221E-81A9-494A-9D88-52461060B279}">
      <dsp:nvSpPr>
        <dsp:cNvPr id="0" name=""/>
        <dsp:cNvSpPr/>
      </dsp:nvSpPr>
      <dsp:spPr>
        <a:xfrm>
          <a:off x="6274800" y="174437"/>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3E228-884A-465A-BF1E-F1C7AF879D7B}">
      <dsp:nvSpPr>
        <dsp:cNvPr id="0" name=""/>
        <dsp:cNvSpPr/>
      </dsp:nvSpPr>
      <dsp:spPr>
        <a:xfrm>
          <a:off x="6742800" y="64243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51A5E5-A6D0-4211-A533-B1143942507C}">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b-NO" sz="1700" b="1" kern="1200"/>
            <a:t>Data henter dere fra egnes systemer. </a:t>
          </a:r>
          <a:endParaRPr lang="en-US" sz="1700" kern="1200"/>
        </a:p>
      </dsp:txBody>
      <dsp:txXfrm>
        <a:off x="5572800" y="3054438"/>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D97DC-EF4F-2C48-AA13-D39835B783B1}">
      <dsp:nvSpPr>
        <dsp:cNvPr id="0" name=""/>
        <dsp:cNvSpPr/>
      </dsp:nvSpPr>
      <dsp:spPr>
        <a:xfrm>
          <a:off x="539513" y="1049592"/>
          <a:ext cx="3148778" cy="3148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D4AF6-672A-C645-8062-25FC9E3D038F}">
      <dsp:nvSpPr>
        <dsp:cNvPr id="0" name=""/>
        <dsp:cNvSpPr/>
      </dsp:nvSpPr>
      <dsp:spPr>
        <a:xfrm>
          <a:off x="1169269" y="1679348"/>
          <a:ext cx="1889266" cy="1889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6D60D-B5E1-514E-BA10-1DD116339D04}">
      <dsp:nvSpPr>
        <dsp:cNvPr id="0" name=""/>
        <dsp:cNvSpPr/>
      </dsp:nvSpPr>
      <dsp:spPr>
        <a:xfrm>
          <a:off x="1799024" y="2309104"/>
          <a:ext cx="629755" cy="6297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0B2AB-BF77-C940-B2B4-E949B33CFAE4}">
      <dsp:nvSpPr>
        <dsp:cNvPr id="0" name=""/>
        <dsp:cNvSpPr/>
      </dsp:nvSpPr>
      <dsp:spPr>
        <a:xfrm>
          <a:off x="4213088" y="0"/>
          <a:ext cx="1574389" cy="91839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marL="0" lvl="0" indent="0" algn="l" defTabSz="400050">
            <a:lnSpc>
              <a:spcPct val="90000"/>
            </a:lnSpc>
            <a:spcBef>
              <a:spcPct val="0"/>
            </a:spcBef>
            <a:spcAft>
              <a:spcPct val="35000"/>
            </a:spcAft>
            <a:buNone/>
          </a:pPr>
          <a:r>
            <a:rPr lang="nb-NO" sz="900" kern="1200"/>
            <a:t>Skal involveres:</a:t>
          </a:r>
        </a:p>
        <a:p>
          <a:pPr marL="0" lvl="0" indent="0" algn="l" defTabSz="400050">
            <a:lnSpc>
              <a:spcPct val="90000"/>
            </a:lnSpc>
            <a:spcBef>
              <a:spcPct val="0"/>
            </a:spcBef>
            <a:spcAft>
              <a:spcPct val="35000"/>
            </a:spcAft>
            <a:buNone/>
          </a:pPr>
          <a:endParaRPr lang="nb-NO" sz="900" kern="1200"/>
        </a:p>
        <a:p>
          <a:pPr marL="0" lvl="0" indent="0" algn="l" defTabSz="400050">
            <a:lnSpc>
              <a:spcPct val="90000"/>
            </a:lnSpc>
            <a:spcBef>
              <a:spcPct val="0"/>
            </a:spcBef>
            <a:spcAft>
              <a:spcPct val="35000"/>
            </a:spcAft>
            <a:buNone/>
          </a:pPr>
          <a:endParaRPr lang="nb-NO" sz="900" kern="1200" dirty="0"/>
        </a:p>
      </dsp:txBody>
      <dsp:txXfrm>
        <a:off x="4213088" y="0"/>
        <a:ext cx="1574389" cy="918393"/>
      </dsp:txXfrm>
    </dsp:sp>
    <dsp:sp modelId="{D47455D2-DBC9-4D4C-9196-3EF6E10DDF0B}">
      <dsp:nvSpPr>
        <dsp:cNvPr id="0" name=""/>
        <dsp:cNvSpPr/>
      </dsp:nvSpPr>
      <dsp:spPr>
        <a:xfrm>
          <a:off x="3819490" y="459196"/>
          <a:ext cx="3935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EE300-AB87-F84E-82C1-291C229A5842}">
      <dsp:nvSpPr>
        <dsp:cNvPr id="0" name=""/>
        <dsp:cNvSpPr/>
      </dsp:nvSpPr>
      <dsp:spPr>
        <a:xfrm rot="5400000">
          <a:off x="1883779" y="689844"/>
          <a:ext cx="2164260" cy="170401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CDD86-8051-E34D-89D4-4C841DD5F781}">
      <dsp:nvSpPr>
        <dsp:cNvPr id="0" name=""/>
        <dsp:cNvSpPr/>
      </dsp:nvSpPr>
      <dsp:spPr>
        <a:xfrm>
          <a:off x="4213088" y="918393"/>
          <a:ext cx="1574389" cy="91839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marL="0" lvl="0" indent="0" algn="l" defTabSz="400050">
            <a:lnSpc>
              <a:spcPct val="90000"/>
            </a:lnSpc>
            <a:spcBef>
              <a:spcPct val="0"/>
            </a:spcBef>
            <a:spcAft>
              <a:spcPct val="35000"/>
            </a:spcAft>
            <a:buNone/>
          </a:pPr>
          <a:r>
            <a:rPr lang="nb-NO" sz="900" kern="1200"/>
            <a:t>Kan/bør involveres: </a:t>
          </a:r>
        </a:p>
        <a:p>
          <a:pPr marL="0" lvl="0" indent="0" algn="l" defTabSz="400050">
            <a:lnSpc>
              <a:spcPct val="90000"/>
            </a:lnSpc>
            <a:spcBef>
              <a:spcPct val="0"/>
            </a:spcBef>
            <a:spcAft>
              <a:spcPct val="35000"/>
            </a:spcAft>
            <a:buNone/>
          </a:pPr>
          <a:endParaRPr lang="nb-NO" sz="900" kern="1200"/>
        </a:p>
        <a:p>
          <a:pPr marL="0" lvl="0" indent="0" algn="l" defTabSz="400050">
            <a:lnSpc>
              <a:spcPct val="90000"/>
            </a:lnSpc>
            <a:spcBef>
              <a:spcPct val="0"/>
            </a:spcBef>
            <a:spcAft>
              <a:spcPct val="35000"/>
            </a:spcAft>
            <a:buNone/>
          </a:pPr>
          <a:endParaRPr lang="nb-NO" sz="900" kern="1200"/>
        </a:p>
        <a:p>
          <a:pPr marL="0" lvl="0" indent="0" algn="l" defTabSz="400050">
            <a:lnSpc>
              <a:spcPct val="90000"/>
            </a:lnSpc>
            <a:spcBef>
              <a:spcPct val="0"/>
            </a:spcBef>
            <a:spcAft>
              <a:spcPct val="35000"/>
            </a:spcAft>
            <a:buNone/>
          </a:pPr>
          <a:endParaRPr lang="nb-NO" sz="900" kern="1200"/>
        </a:p>
        <a:p>
          <a:pPr marL="0" lvl="0" indent="0" algn="l" defTabSz="400050">
            <a:lnSpc>
              <a:spcPct val="90000"/>
            </a:lnSpc>
            <a:spcBef>
              <a:spcPct val="0"/>
            </a:spcBef>
            <a:spcAft>
              <a:spcPct val="35000"/>
            </a:spcAft>
            <a:buNone/>
          </a:pPr>
          <a:endParaRPr lang="nb-NO" sz="900" kern="1200" dirty="0"/>
        </a:p>
      </dsp:txBody>
      <dsp:txXfrm>
        <a:off x="4213088" y="918393"/>
        <a:ext cx="1574389" cy="918393"/>
      </dsp:txXfrm>
    </dsp:sp>
    <dsp:sp modelId="{93C7DE4E-3AF3-4F40-BC67-3340AD91E8EE}">
      <dsp:nvSpPr>
        <dsp:cNvPr id="0" name=""/>
        <dsp:cNvSpPr/>
      </dsp:nvSpPr>
      <dsp:spPr>
        <a:xfrm>
          <a:off x="3819490" y="1377590"/>
          <a:ext cx="3935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0AD01-4AB6-554B-96A6-6C91D47E38C9}">
      <dsp:nvSpPr>
        <dsp:cNvPr id="0" name=""/>
        <dsp:cNvSpPr/>
      </dsp:nvSpPr>
      <dsp:spPr>
        <a:xfrm rot="5400000">
          <a:off x="2348329" y="1593911"/>
          <a:ext cx="1686485" cy="125268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12BA32-9561-0747-9BA4-A03ADBD4295A}">
      <dsp:nvSpPr>
        <dsp:cNvPr id="0" name=""/>
        <dsp:cNvSpPr/>
      </dsp:nvSpPr>
      <dsp:spPr>
        <a:xfrm>
          <a:off x="4213088" y="1836787"/>
          <a:ext cx="1574389" cy="91839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marL="0" lvl="0" indent="0" algn="l" defTabSz="400050">
            <a:lnSpc>
              <a:spcPct val="90000"/>
            </a:lnSpc>
            <a:spcBef>
              <a:spcPct val="0"/>
            </a:spcBef>
            <a:spcAft>
              <a:spcPct val="35000"/>
            </a:spcAft>
            <a:buNone/>
          </a:pPr>
          <a:r>
            <a:rPr lang="nb-NO" sz="900" kern="1200"/>
            <a:t>Må informeres/orienteres: </a:t>
          </a:r>
          <a:endParaRPr lang="nb-NO" sz="900" kern="1200" dirty="0"/>
        </a:p>
      </dsp:txBody>
      <dsp:txXfrm>
        <a:off x="4213088" y="1836787"/>
        <a:ext cx="1574389" cy="918393"/>
      </dsp:txXfrm>
    </dsp:sp>
    <dsp:sp modelId="{78070DB2-1875-014E-8DE6-AC43077179AC}">
      <dsp:nvSpPr>
        <dsp:cNvPr id="0" name=""/>
        <dsp:cNvSpPr/>
      </dsp:nvSpPr>
      <dsp:spPr>
        <a:xfrm>
          <a:off x="3819490" y="2295984"/>
          <a:ext cx="3935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BBDFF9-59BA-BC44-97A5-5A3EB6A527C3}">
      <dsp:nvSpPr>
        <dsp:cNvPr id="0" name=""/>
        <dsp:cNvSpPr/>
      </dsp:nvSpPr>
      <dsp:spPr>
        <a:xfrm rot="5400000">
          <a:off x="2813456" y="2497243"/>
          <a:ext cx="1204932" cy="80136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897D92-E696-EF4E-B414-A9891BD775B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01820E0-5893-3040-B9F4-2B41178A7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ABCA65A-3254-7741-A504-F072F62DDC42}"/>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5" name="Plassholder for bunntekst 4">
            <a:extLst>
              <a:ext uri="{FF2B5EF4-FFF2-40B4-BE49-F238E27FC236}">
                <a16:creationId xmlns:a16="http://schemas.microsoft.com/office/drawing/2014/main" id="{6A566F32-0C46-FD47-90E6-6E838D4A8B7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B239AD-37D9-7D4C-A9DE-9E7D832CE0B2}"/>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4048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DDC6B5-3ED7-984A-B1FD-CA74728199D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D2B8A33-D848-7443-B44A-144CFF166AC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0A8A609-B8F2-7047-A6F4-2C16EE1288B4}"/>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5" name="Plassholder for bunntekst 4">
            <a:extLst>
              <a:ext uri="{FF2B5EF4-FFF2-40B4-BE49-F238E27FC236}">
                <a16:creationId xmlns:a16="http://schemas.microsoft.com/office/drawing/2014/main" id="{6C97E5C6-7242-AC4E-8329-1FB0DE955E7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E32D41A-B5DE-4949-852A-D1E2E95349A7}"/>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150257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52605C6-AAD0-6C4D-A425-3F22BC9D82A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FDD5A68-83BC-D941-AB98-6D3A5BE0266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072F80A-97EF-A540-8F47-33F54B0FA453}"/>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5" name="Plassholder for bunntekst 4">
            <a:extLst>
              <a:ext uri="{FF2B5EF4-FFF2-40B4-BE49-F238E27FC236}">
                <a16:creationId xmlns:a16="http://schemas.microsoft.com/office/drawing/2014/main" id="{AF0956BA-EE23-0245-BAF0-90C398039F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BF1278-7E5B-7249-BFA6-938C7D882B2D}"/>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63705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FA2DA5-3DD6-4540-9368-65E973A724D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72C3AA3-A508-AF44-972C-10F7F61310D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24324B3-50DC-0848-ACBC-099148C22E4A}"/>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5" name="Plassholder for bunntekst 4">
            <a:extLst>
              <a:ext uri="{FF2B5EF4-FFF2-40B4-BE49-F238E27FC236}">
                <a16:creationId xmlns:a16="http://schemas.microsoft.com/office/drawing/2014/main" id="{6371BB6C-D637-004D-A9AC-55A920DE72E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914CE0-656D-B64E-BF4D-1A4E2260776E}"/>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21228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D64B70-06B0-0C4C-BA07-A0E3B4AC999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0858E0F-8D9D-D14A-8F17-5B225AA06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61AE357-7044-234C-8057-A4FFD6596C76}"/>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5" name="Plassholder for bunntekst 4">
            <a:extLst>
              <a:ext uri="{FF2B5EF4-FFF2-40B4-BE49-F238E27FC236}">
                <a16:creationId xmlns:a16="http://schemas.microsoft.com/office/drawing/2014/main" id="{9EBD7031-39D9-8242-BA9F-A5AAE639CA3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654665-F444-164E-BD2B-A2B89C941F28}"/>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47770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FC5F86-F9B9-CD4D-BA34-3FFFF32717E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815ACC9-8410-F64B-9087-E3F772C4963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D256866-5DAA-C243-BF7D-2C0DB9EC3AA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833716A-90A1-5947-99DC-3FC9C6346F67}"/>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6" name="Plassholder for bunntekst 5">
            <a:extLst>
              <a:ext uri="{FF2B5EF4-FFF2-40B4-BE49-F238E27FC236}">
                <a16:creationId xmlns:a16="http://schemas.microsoft.com/office/drawing/2014/main" id="{A64AD4F3-0A6B-424A-A882-B21C394AB10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072873B-0E4A-324D-8C85-209B47F1D88B}"/>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399906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93258A-AD12-954A-A405-4F55031CBDB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E7BBE36-CB99-164D-8563-869A56B4E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63E841B-F009-D944-8766-F4008FB72C3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23BF180-75F2-B94C-888F-9DC894BDC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316A891-E380-5346-8D6F-7D740EDAFFB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F47721B-4964-BA4E-8985-5955ACEE3A4E}"/>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8" name="Plassholder for bunntekst 7">
            <a:extLst>
              <a:ext uri="{FF2B5EF4-FFF2-40B4-BE49-F238E27FC236}">
                <a16:creationId xmlns:a16="http://schemas.microsoft.com/office/drawing/2014/main" id="{0107AE76-EAF9-6749-BD5C-1ED049E7F52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A6C6905-8B51-2940-A06B-6E0CC45EF9C5}"/>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266511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40CBDC-E8AF-5E47-B27F-FE6FAC2BDB9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EEF96B6-B0E1-2846-816C-02CC82EB5624}"/>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4" name="Plassholder for bunntekst 3">
            <a:extLst>
              <a:ext uri="{FF2B5EF4-FFF2-40B4-BE49-F238E27FC236}">
                <a16:creationId xmlns:a16="http://schemas.microsoft.com/office/drawing/2014/main" id="{F6421AC4-54E2-B64D-92E6-582BD1C0114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EF2CA31-6A8F-5645-831E-4528458F986E}"/>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201803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0F03E96-CB98-8F4E-ADA3-B886657777A7}"/>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3" name="Plassholder for bunntekst 2">
            <a:extLst>
              <a:ext uri="{FF2B5EF4-FFF2-40B4-BE49-F238E27FC236}">
                <a16:creationId xmlns:a16="http://schemas.microsoft.com/office/drawing/2014/main" id="{C4133A4E-F1E6-2749-8EEB-501D7DD2824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BB93D41-A1F8-4F43-AC72-40B959E5A41F}"/>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124691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CD6920-ADA8-7146-BA02-4755D0F6AC3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9B2AF4C-EDA6-E540-BE8F-246F2A171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41A7743-1B05-C34F-9624-180AFC048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2B51E9C-B8C5-2A46-A2A0-79BC25807025}"/>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6" name="Plassholder for bunntekst 5">
            <a:extLst>
              <a:ext uri="{FF2B5EF4-FFF2-40B4-BE49-F238E27FC236}">
                <a16:creationId xmlns:a16="http://schemas.microsoft.com/office/drawing/2014/main" id="{C1BC04FC-C7B8-1140-9E05-7F60B6A061F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43024DF-4DCC-AE42-845B-AC596CCB9B45}"/>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315901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125C9D-310A-FF4C-AC05-45D4F5EA230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A87EF4D-08A8-5D4F-85E7-D7FDD086E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9C8208D-5827-6948-BBA1-D1FB45F37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04132EF-6934-B04A-A5D6-A1585C19E85E}"/>
              </a:ext>
            </a:extLst>
          </p:cNvPr>
          <p:cNvSpPr>
            <a:spLocks noGrp="1"/>
          </p:cNvSpPr>
          <p:nvPr>
            <p:ph type="dt" sz="half" idx="10"/>
          </p:nvPr>
        </p:nvSpPr>
        <p:spPr/>
        <p:txBody>
          <a:bodyPr/>
          <a:lstStyle/>
          <a:p>
            <a:fld id="{5506C24B-6F89-AE47-9290-6585E2A75B0F}" type="datetimeFigureOut">
              <a:rPr lang="nb-NO" smtClean="0"/>
              <a:t>02.11.2021</a:t>
            </a:fld>
            <a:endParaRPr lang="nb-NO"/>
          </a:p>
        </p:txBody>
      </p:sp>
      <p:sp>
        <p:nvSpPr>
          <p:cNvPr id="6" name="Plassholder for bunntekst 5">
            <a:extLst>
              <a:ext uri="{FF2B5EF4-FFF2-40B4-BE49-F238E27FC236}">
                <a16:creationId xmlns:a16="http://schemas.microsoft.com/office/drawing/2014/main" id="{90A39CF9-7B32-7B48-B230-C329445D82D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D9A4865-0399-6544-82F7-B48DEFCF4040}"/>
              </a:ext>
            </a:extLst>
          </p:cNvPr>
          <p:cNvSpPr>
            <a:spLocks noGrp="1"/>
          </p:cNvSpPr>
          <p:nvPr>
            <p:ph type="sldNum" sz="quarter" idx="12"/>
          </p:nvPr>
        </p:nvSpPr>
        <p:spPr/>
        <p:txBody>
          <a:bodyPr/>
          <a:lstStyle/>
          <a:p>
            <a:fld id="{8D88C9B4-07B2-8C41-9122-13F00894D9DA}" type="slidenum">
              <a:rPr lang="nb-NO" smtClean="0"/>
              <a:t>‹#›</a:t>
            </a:fld>
            <a:endParaRPr lang="nb-NO"/>
          </a:p>
        </p:txBody>
      </p:sp>
    </p:spTree>
    <p:extLst>
      <p:ext uri="{BB962C8B-B14F-4D97-AF65-F5344CB8AC3E}">
        <p14:creationId xmlns:p14="http://schemas.microsoft.com/office/powerpoint/2010/main" val="899325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F2919ED-5702-BA42-A75B-07FA1E89C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36DABD8-C4C2-3E47-B163-27CC4B683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AC714EF-EF07-0148-9F04-99CD8D35A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6C24B-6F89-AE47-9290-6585E2A75B0F}" type="datetimeFigureOut">
              <a:rPr lang="nb-NO" smtClean="0"/>
              <a:t>02.11.2021</a:t>
            </a:fld>
            <a:endParaRPr lang="nb-NO"/>
          </a:p>
        </p:txBody>
      </p:sp>
      <p:sp>
        <p:nvSpPr>
          <p:cNvPr id="5" name="Plassholder for bunntekst 4">
            <a:extLst>
              <a:ext uri="{FF2B5EF4-FFF2-40B4-BE49-F238E27FC236}">
                <a16:creationId xmlns:a16="http://schemas.microsoft.com/office/drawing/2014/main" id="{6E701500-3840-C14F-BE15-1670C4577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EB79F7A-D23E-F641-B333-69859EF78E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8C9B4-07B2-8C41-9122-13F00894D9DA}" type="slidenum">
              <a:rPr lang="nb-NO" smtClean="0"/>
              <a:t>‹#›</a:t>
            </a:fld>
            <a:endParaRPr lang="nb-NO"/>
          </a:p>
        </p:txBody>
      </p:sp>
    </p:spTree>
    <p:extLst>
      <p:ext uri="{BB962C8B-B14F-4D97-AF65-F5344CB8AC3E}">
        <p14:creationId xmlns:p14="http://schemas.microsoft.com/office/powerpoint/2010/main" val="363636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26B28E-39C9-9F4F-8267-F0FA70239CA4}"/>
              </a:ext>
            </a:extLst>
          </p:cNvPr>
          <p:cNvSpPr>
            <a:spLocks noGrp="1"/>
          </p:cNvSpPr>
          <p:nvPr>
            <p:ph type="ctrTitle"/>
          </p:nvPr>
        </p:nvSpPr>
        <p:spPr/>
        <p:txBody>
          <a:bodyPr>
            <a:normAutofit fontScale="90000"/>
          </a:bodyPr>
          <a:lstStyle/>
          <a:p>
            <a:pPr algn="l"/>
            <a:br>
              <a:rPr lang="nb-NO" dirty="0"/>
            </a:br>
            <a:br>
              <a:rPr lang="nb-NO" dirty="0"/>
            </a:br>
            <a:r>
              <a:rPr lang="nb-NO" dirty="0"/>
              <a:t>En veileder til god utlysningspraksis</a:t>
            </a:r>
          </a:p>
        </p:txBody>
      </p:sp>
      <p:sp>
        <p:nvSpPr>
          <p:cNvPr id="3" name="Undertittel 2">
            <a:extLst>
              <a:ext uri="{FF2B5EF4-FFF2-40B4-BE49-F238E27FC236}">
                <a16:creationId xmlns:a16="http://schemas.microsoft.com/office/drawing/2014/main" id="{509D4958-BB1D-AB43-970B-3E857F88EF54}"/>
              </a:ext>
            </a:extLst>
          </p:cNvPr>
          <p:cNvSpPr>
            <a:spLocks noGrp="1"/>
          </p:cNvSpPr>
          <p:nvPr>
            <p:ph type="subTitle" idx="1"/>
          </p:nvPr>
        </p:nvSpPr>
        <p:spPr>
          <a:xfrm>
            <a:off x="1238250" y="3602038"/>
            <a:ext cx="9429750" cy="2646362"/>
          </a:xfrm>
        </p:spPr>
        <p:txBody>
          <a:bodyPr>
            <a:normAutofit fontScale="92500" lnSpcReduction="10000"/>
          </a:bodyPr>
          <a:lstStyle/>
          <a:p>
            <a:endParaRPr lang="nb-NO" dirty="0"/>
          </a:p>
          <a:p>
            <a:r>
              <a:rPr lang="nb-NO" dirty="0"/>
              <a:t>I dette dokumentet finner du alle fasene i prosessen, og de verktøyene som hører med. Lagre dokumentet og bruk det aktivt i jobbingen. Enten fra A-Å eller stykkevis og delt, avhengig av hvor dere er i prosessen.</a:t>
            </a:r>
          </a:p>
          <a:p>
            <a:endParaRPr lang="nb-NO" dirty="0"/>
          </a:p>
          <a:p>
            <a:endParaRPr lang="nb-NO" dirty="0"/>
          </a:p>
          <a:p>
            <a:r>
              <a:rPr lang="nb-NO" dirty="0"/>
              <a:t>Lykke til!</a:t>
            </a:r>
          </a:p>
          <a:p>
            <a:endParaRPr lang="nb-NO" dirty="0"/>
          </a:p>
        </p:txBody>
      </p:sp>
      <p:pic>
        <p:nvPicPr>
          <p:cNvPr id="4" name="Bilde 3">
            <a:extLst>
              <a:ext uri="{FF2B5EF4-FFF2-40B4-BE49-F238E27FC236}">
                <a16:creationId xmlns:a16="http://schemas.microsoft.com/office/drawing/2014/main" id="{A5F4C15A-8FE3-403A-8DCD-1822729850E3}"/>
              </a:ext>
            </a:extLst>
          </p:cNvPr>
          <p:cNvPicPr>
            <a:picLocks noChangeAspect="1"/>
          </p:cNvPicPr>
          <p:nvPr/>
        </p:nvPicPr>
        <p:blipFill>
          <a:blip r:embed="rId2"/>
          <a:stretch>
            <a:fillRect/>
          </a:stretch>
        </p:blipFill>
        <p:spPr>
          <a:xfrm>
            <a:off x="6912046" y="124937"/>
            <a:ext cx="5279955" cy="2970688"/>
          </a:xfrm>
          <a:prstGeom prst="rect">
            <a:avLst/>
          </a:prstGeom>
        </p:spPr>
      </p:pic>
    </p:spTree>
    <p:extLst>
      <p:ext uri="{BB962C8B-B14F-4D97-AF65-F5344CB8AC3E}">
        <p14:creationId xmlns:p14="http://schemas.microsoft.com/office/powerpoint/2010/main" val="48232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D6E0591-328F-B348-88E5-5E7256321E7E}"/>
              </a:ext>
            </a:extLst>
          </p:cNvPr>
          <p:cNvSpPr>
            <a:spLocks noGrp="1"/>
          </p:cNvSpPr>
          <p:nvPr>
            <p:ph type="title"/>
          </p:nvPr>
        </p:nvSpPr>
        <p:spPr>
          <a:xfrm>
            <a:off x="572493" y="238539"/>
            <a:ext cx="11018520" cy="1434415"/>
          </a:xfrm>
        </p:spPr>
        <p:txBody>
          <a:bodyPr anchor="b">
            <a:normAutofit/>
          </a:bodyPr>
          <a:lstStyle/>
          <a:p>
            <a:r>
              <a:rPr lang="nb-NO" sz="5400"/>
              <a:t>Verktøy – Hvem må du involvere?</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EF359E3-93E8-2343-8D8C-583FE5055F21}"/>
              </a:ext>
            </a:extLst>
          </p:cNvPr>
          <p:cNvSpPr>
            <a:spLocks noGrp="1"/>
          </p:cNvSpPr>
          <p:nvPr>
            <p:ph idx="1"/>
          </p:nvPr>
        </p:nvSpPr>
        <p:spPr>
          <a:xfrm>
            <a:off x="572493" y="2071316"/>
            <a:ext cx="6713552" cy="4119172"/>
          </a:xfrm>
        </p:spPr>
        <p:txBody>
          <a:bodyPr anchor="t">
            <a:normAutofit/>
          </a:bodyPr>
          <a:lstStyle/>
          <a:p>
            <a:pPr marL="0" indent="0">
              <a:buNone/>
            </a:pPr>
            <a:r>
              <a:rPr lang="nb-NO" sz="1900"/>
              <a:t>For å få oversikt over hvem du bør og må involvere til en hver tid gjennom prosessen, anbefaler vi at du utarbeide et aktørkart som visuelt viser en oversikt over alle de ulike berørte. </a:t>
            </a:r>
          </a:p>
          <a:p>
            <a:pPr marL="0" indent="0">
              <a:buNone/>
            </a:pPr>
            <a:endParaRPr lang="nb-NO" sz="1900"/>
          </a:p>
          <a:p>
            <a:pPr marL="0" indent="0">
              <a:buNone/>
            </a:pPr>
            <a:r>
              <a:rPr lang="nb-NO" sz="1900"/>
              <a:t>Et aktørkart sorterer og identifiserer de berørte aktørene/interessentene i arbeidet. Husk at kartet bør være et levende dokument. Ny informasjon kan dukke opp underveis i prosessen, og da bør interessent og aktørkart oppdateres fortløpende. Aktørkartet kan visualiseres som en «dartskive» hvor du i sentrum setter inn det som er mest aktuelt det kan f.eks. være «utlysning av stilling» og de aktørene som er direkte berørt ifbm. utlysning av stilling og som mest sannsynlig kan bidra til utlysningen. Neste del er de som er indirekte berørt av problemet og til slutt de som er premissgivere for tjenesten </a:t>
            </a:r>
          </a:p>
          <a:p>
            <a:pPr marL="0" indent="0">
              <a:buNone/>
            </a:pPr>
            <a:endParaRPr lang="nb-NO" sz="1900"/>
          </a:p>
          <a:p>
            <a:pPr marL="0" indent="0">
              <a:buNone/>
            </a:pPr>
            <a:endParaRPr lang="nb-NO" sz="1900"/>
          </a:p>
          <a:p>
            <a:pPr marL="0" indent="0">
              <a:buNone/>
            </a:pPr>
            <a:endParaRPr lang="nb-NO" sz="1900"/>
          </a:p>
        </p:txBody>
      </p:sp>
      <p:pic>
        <p:nvPicPr>
          <p:cNvPr id="7" name="Bilde 6">
            <a:extLst>
              <a:ext uri="{FF2B5EF4-FFF2-40B4-BE49-F238E27FC236}">
                <a16:creationId xmlns:a16="http://schemas.microsoft.com/office/drawing/2014/main" id="{826088E6-B50A-0343-BF32-700781EEA4A3}"/>
              </a:ext>
            </a:extLst>
          </p:cNvPr>
          <p:cNvPicPr>
            <a:picLocks noChangeAspect="1"/>
          </p:cNvPicPr>
          <p:nvPr/>
        </p:nvPicPr>
        <p:blipFill rotWithShape="1">
          <a:blip r:embed="rId2">
            <a:extLst>
              <a:ext uri="{28A0092B-C50C-407E-A947-70E740481C1C}">
                <a14:useLocalDpi xmlns:a14="http://schemas.microsoft.com/office/drawing/2010/main" val="0"/>
              </a:ext>
            </a:extLst>
          </a:blip>
          <a:srcRect t="11264" r="-2" b="7398"/>
          <a:stretch/>
        </p:blipFill>
        <p:spPr>
          <a:xfrm>
            <a:off x="7675658" y="2093976"/>
            <a:ext cx="3941064" cy="4119172"/>
          </a:xfrm>
          <a:prstGeom prst="rect">
            <a:avLst/>
          </a:prstGeom>
        </p:spPr>
      </p:pic>
    </p:spTree>
    <p:extLst>
      <p:ext uri="{BB962C8B-B14F-4D97-AF65-F5344CB8AC3E}">
        <p14:creationId xmlns:p14="http://schemas.microsoft.com/office/powerpoint/2010/main" val="130753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sz="3600" dirty="0"/>
              <a:t>1. Alle noterer ned aktører de mener er berørt i prosessen. Gjerne på et stort papir eller på et felles digitalt dokument</a:t>
            </a: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5" name="TekstSylinder 4">
            <a:extLst>
              <a:ext uri="{FF2B5EF4-FFF2-40B4-BE49-F238E27FC236}">
                <a16:creationId xmlns:a16="http://schemas.microsoft.com/office/drawing/2014/main" id="{F7D4257B-339E-B744-8839-E8372553BDBB}"/>
              </a:ext>
            </a:extLst>
          </p:cNvPr>
          <p:cNvSpPr txBox="1"/>
          <p:nvPr/>
        </p:nvSpPr>
        <p:spPr>
          <a:xfrm>
            <a:off x="10144461" y="6308209"/>
            <a:ext cx="1698542" cy="369332"/>
          </a:xfrm>
          <a:prstGeom prst="rect">
            <a:avLst/>
          </a:prstGeom>
          <a:noFill/>
        </p:spPr>
        <p:txBody>
          <a:bodyPr wrap="none" rtlCol="0">
            <a:spAutoFit/>
          </a:bodyPr>
          <a:lstStyle/>
          <a:p>
            <a:pPr>
              <a:spcAft>
                <a:spcPts val="600"/>
              </a:spcAft>
            </a:pPr>
            <a:r>
              <a:rPr lang="nb-NO" dirty="0"/>
              <a:t>Tid: 15 minutter</a:t>
            </a:r>
            <a:endParaRPr lang="nb-NO"/>
          </a:p>
        </p:txBody>
      </p:sp>
      <p:sp>
        <p:nvSpPr>
          <p:cNvPr id="9" name="TekstSylinder 8">
            <a:extLst>
              <a:ext uri="{FF2B5EF4-FFF2-40B4-BE49-F238E27FC236}">
                <a16:creationId xmlns:a16="http://schemas.microsoft.com/office/drawing/2014/main" id="{3AE80F64-4B9C-7D48-AB86-7BB44F591F96}"/>
              </a:ext>
            </a:extLst>
          </p:cNvPr>
          <p:cNvSpPr txBox="1"/>
          <p:nvPr/>
        </p:nvSpPr>
        <p:spPr>
          <a:xfrm>
            <a:off x="6956781" y="259478"/>
            <a:ext cx="4592091" cy="923330"/>
          </a:xfrm>
          <a:prstGeom prst="rect">
            <a:avLst/>
          </a:prstGeom>
          <a:noFill/>
          <a:ln>
            <a:solidFill>
              <a:schemeClr val="tx1"/>
            </a:solidFill>
          </a:ln>
        </p:spPr>
        <p:txBody>
          <a:bodyPr wrap="none" rtlCol="0">
            <a:spAutoFit/>
          </a:bodyPr>
          <a:lstStyle/>
          <a:p>
            <a:r>
              <a:rPr lang="nb-NO" i="1" dirty="0"/>
              <a:t>Direkte berørt </a:t>
            </a:r>
            <a:r>
              <a:rPr lang="nb-NO" dirty="0"/>
              <a:t>= aktør som skal involveres</a:t>
            </a:r>
          </a:p>
          <a:p>
            <a:r>
              <a:rPr lang="nb-NO" i="1" dirty="0"/>
              <a:t>Indirekte berørt </a:t>
            </a:r>
            <a:r>
              <a:rPr lang="nb-NO" dirty="0"/>
              <a:t>= aktører som bør involveres</a:t>
            </a:r>
          </a:p>
          <a:p>
            <a:r>
              <a:rPr lang="nb-NO" i="1" dirty="0"/>
              <a:t>Premissgiver</a:t>
            </a:r>
            <a:r>
              <a:rPr lang="nb-NO" dirty="0"/>
              <a:t> = aktører som skal/må informeres</a:t>
            </a:r>
          </a:p>
        </p:txBody>
      </p:sp>
      <p:graphicFrame>
        <p:nvGraphicFramePr>
          <p:cNvPr id="13" name="Tabell 12">
            <a:extLst>
              <a:ext uri="{FF2B5EF4-FFF2-40B4-BE49-F238E27FC236}">
                <a16:creationId xmlns:a16="http://schemas.microsoft.com/office/drawing/2014/main" id="{A70085E0-322A-2A4C-957E-0837B2A09716}"/>
              </a:ext>
            </a:extLst>
          </p:cNvPr>
          <p:cNvGraphicFramePr>
            <a:graphicFrameLocks/>
          </p:cNvGraphicFramePr>
          <p:nvPr>
            <p:extLst>
              <p:ext uri="{D42A27DB-BD31-4B8C-83A1-F6EECF244321}">
                <p14:modId xmlns:p14="http://schemas.microsoft.com/office/powerpoint/2010/main" val="1286054387"/>
              </p:ext>
            </p:extLst>
          </p:nvPr>
        </p:nvGraphicFramePr>
        <p:xfrm>
          <a:off x="6096000" y="1825625"/>
          <a:ext cx="5181600" cy="296672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63727383"/>
                    </a:ext>
                  </a:extLst>
                </a:gridCol>
                <a:gridCol w="2590800">
                  <a:extLst>
                    <a:ext uri="{9D8B030D-6E8A-4147-A177-3AD203B41FA5}">
                      <a16:colId xmlns:a16="http://schemas.microsoft.com/office/drawing/2014/main" val="3406434673"/>
                    </a:ext>
                  </a:extLst>
                </a:gridCol>
              </a:tblGrid>
              <a:tr h="370840">
                <a:tc>
                  <a:txBody>
                    <a:bodyPr/>
                    <a:lstStyle/>
                    <a:p>
                      <a:r>
                        <a:rPr lang="nb-NO" dirty="0"/>
                        <a:t>Aktør: </a:t>
                      </a:r>
                    </a:p>
                  </a:txBody>
                  <a:tcPr/>
                </a:tc>
                <a:tc>
                  <a:txBody>
                    <a:bodyPr/>
                    <a:lstStyle/>
                    <a:p>
                      <a:r>
                        <a:rPr lang="nb-NO" dirty="0"/>
                        <a:t>Rolle:</a:t>
                      </a:r>
                    </a:p>
                  </a:txBody>
                  <a:tcPr/>
                </a:tc>
                <a:extLst>
                  <a:ext uri="{0D108BD9-81ED-4DB2-BD59-A6C34878D82A}">
                    <a16:rowId xmlns:a16="http://schemas.microsoft.com/office/drawing/2014/main" val="2732485041"/>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2506461856"/>
                  </a:ext>
                </a:extLst>
              </a:tr>
              <a:tr h="370840">
                <a:tc>
                  <a:txBody>
                    <a:bodyPr/>
                    <a:lstStyle/>
                    <a:p>
                      <a:endParaRPr lang="nb-NO" dirty="0"/>
                    </a:p>
                  </a:txBody>
                  <a:tcPr/>
                </a:tc>
                <a:tc>
                  <a:txBody>
                    <a:bodyPr/>
                    <a:lstStyle/>
                    <a:p>
                      <a:endParaRPr lang="nb-NO"/>
                    </a:p>
                  </a:txBody>
                  <a:tcPr/>
                </a:tc>
                <a:extLst>
                  <a:ext uri="{0D108BD9-81ED-4DB2-BD59-A6C34878D82A}">
                    <a16:rowId xmlns:a16="http://schemas.microsoft.com/office/drawing/2014/main" val="4057666602"/>
                  </a:ext>
                </a:extLst>
              </a:tr>
              <a:tr h="370840">
                <a:tc>
                  <a:txBody>
                    <a:bodyPr/>
                    <a:lstStyle/>
                    <a:p>
                      <a:endParaRPr lang="nb-NO" dirty="0"/>
                    </a:p>
                  </a:txBody>
                  <a:tcPr/>
                </a:tc>
                <a:tc>
                  <a:txBody>
                    <a:bodyPr/>
                    <a:lstStyle/>
                    <a:p>
                      <a:endParaRPr lang="nb-NO"/>
                    </a:p>
                  </a:txBody>
                  <a:tcPr/>
                </a:tc>
                <a:extLst>
                  <a:ext uri="{0D108BD9-81ED-4DB2-BD59-A6C34878D82A}">
                    <a16:rowId xmlns:a16="http://schemas.microsoft.com/office/drawing/2014/main" val="173818544"/>
                  </a:ext>
                </a:extLst>
              </a:tr>
              <a:tr h="370840">
                <a:tc>
                  <a:txBody>
                    <a:bodyPr/>
                    <a:lstStyle/>
                    <a:p>
                      <a:endParaRPr lang="nb-NO" dirty="0"/>
                    </a:p>
                  </a:txBody>
                  <a:tcPr/>
                </a:tc>
                <a:tc>
                  <a:txBody>
                    <a:bodyPr/>
                    <a:lstStyle/>
                    <a:p>
                      <a:endParaRPr lang="nb-NO"/>
                    </a:p>
                  </a:txBody>
                  <a:tcPr/>
                </a:tc>
                <a:extLst>
                  <a:ext uri="{0D108BD9-81ED-4DB2-BD59-A6C34878D82A}">
                    <a16:rowId xmlns:a16="http://schemas.microsoft.com/office/drawing/2014/main" val="238594274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66075061"/>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2350203273"/>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619356665"/>
                  </a:ext>
                </a:extLst>
              </a:tr>
            </a:tbl>
          </a:graphicData>
        </a:graphic>
      </p:graphicFrame>
    </p:spTree>
    <p:extLst>
      <p:ext uri="{BB962C8B-B14F-4D97-AF65-F5344CB8AC3E}">
        <p14:creationId xmlns:p14="http://schemas.microsoft.com/office/powerpoint/2010/main" val="265025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sz="3600" dirty="0"/>
              <a:t>2. Sorter aktørene i ulike aktørgrupper underveis basert på likheter, da får dere et overblikk og dere unngår dobbeltarbeid</a:t>
            </a: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5" name="TekstSylinder 4">
            <a:extLst>
              <a:ext uri="{FF2B5EF4-FFF2-40B4-BE49-F238E27FC236}">
                <a16:creationId xmlns:a16="http://schemas.microsoft.com/office/drawing/2014/main" id="{F7D4257B-339E-B744-8839-E8372553BDBB}"/>
              </a:ext>
            </a:extLst>
          </p:cNvPr>
          <p:cNvSpPr txBox="1"/>
          <p:nvPr/>
        </p:nvSpPr>
        <p:spPr>
          <a:xfrm>
            <a:off x="10144461" y="6308209"/>
            <a:ext cx="1698542" cy="369332"/>
          </a:xfrm>
          <a:prstGeom prst="rect">
            <a:avLst/>
          </a:prstGeom>
          <a:noFill/>
        </p:spPr>
        <p:txBody>
          <a:bodyPr wrap="none" rtlCol="0">
            <a:spAutoFit/>
          </a:bodyPr>
          <a:lstStyle/>
          <a:p>
            <a:pPr>
              <a:spcAft>
                <a:spcPts val="600"/>
              </a:spcAft>
            </a:pPr>
            <a:r>
              <a:rPr lang="nb-NO" dirty="0"/>
              <a:t>Tid: 15 minutter</a:t>
            </a:r>
            <a:endParaRPr lang="nb-NO"/>
          </a:p>
        </p:txBody>
      </p:sp>
      <p:graphicFrame>
        <p:nvGraphicFramePr>
          <p:cNvPr id="8" name="Tabell 5">
            <a:extLst>
              <a:ext uri="{FF2B5EF4-FFF2-40B4-BE49-F238E27FC236}">
                <a16:creationId xmlns:a16="http://schemas.microsoft.com/office/drawing/2014/main" id="{7C95D250-F9FB-1F47-AEB1-2185CB705E68}"/>
              </a:ext>
            </a:extLst>
          </p:cNvPr>
          <p:cNvGraphicFramePr>
            <a:graphicFrameLocks noGrp="1"/>
          </p:cNvGraphicFramePr>
          <p:nvPr/>
        </p:nvGraphicFramePr>
        <p:xfrm>
          <a:off x="4681728" y="1783478"/>
          <a:ext cx="6905244" cy="2834640"/>
        </p:xfrm>
        <a:graphic>
          <a:graphicData uri="http://schemas.openxmlformats.org/drawingml/2006/table">
            <a:tbl>
              <a:tblPr firstRow="1" bandRow="1">
                <a:tableStyleId>{F5AB1C69-6EDB-4FF4-983F-18BD219EF322}</a:tableStyleId>
              </a:tblPr>
              <a:tblGrid>
                <a:gridCol w="1726311">
                  <a:extLst>
                    <a:ext uri="{9D8B030D-6E8A-4147-A177-3AD203B41FA5}">
                      <a16:colId xmlns:a16="http://schemas.microsoft.com/office/drawing/2014/main" val="1774959506"/>
                    </a:ext>
                  </a:extLst>
                </a:gridCol>
                <a:gridCol w="1726311">
                  <a:extLst>
                    <a:ext uri="{9D8B030D-6E8A-4147-A177-3AD203B41FA5}">
                      <a16:colId xmlns:a16="http://schemas.microsoft.com/office/drawing/2014/main" val="3673792375"/>
                    </a:ext>
                  </a:extLst>
                </a:gridCol>
                <a:gridCol w="1726311">
                  <a:extLst>
                    <a:ext uri="{9D8B030D-6E8A-4147-A177-3AD203B41FA5}">
                      <a16:colId xmlns:a16="http://schemas.microsoft.com/office/drawing/2014/main" val="2825705541"/>
                    </a:ext>
                  </a:extLst>
                </a:gridCol>
                <a:gridCol w="1726311">
                  <a:extLst>
                    <a:ext uri="{9D8B030D-6E8A-4147-A177-3AD203B41FA5}">
                      <a16:colId xmlns:a16="http://schemas.microsoft.com/office/drawing/2014/main" val="1215817748"/>
                    </a:ext>
                  </a:extLst>
                </a:gridCol>
              </a:tblGrid>
              <a:tr h="355550">
                <a:tc>
                  <a:txBody>
                    <a:bodyPr/>
                    <a:lstStyle/>
                    <a:p>
                      <a:r>
                        <a:rPr lang="nb-NO" dirty="0"/>
                        <a:t>Aktør:</a:t>
                      </a:r>
                    </a:p>
                  </a:txBody>
                  <a:tcPr/>
                </a:tc>
                <a:tc>
                  <a:txBody>
                    <a:bodyPr/>
                    <a:lstStyle/>
                    <a:p>
                      <a:r>
                        <a:rPr lang="nb-NO" dirty="0"/>
                        <a:t>Direkte berørt</a:t>
                      </a:r>
                    </a:p>
                  </a:txBody>
                  <a:tcPr/>
                </a:tc>
                <a:tc>
                  <a:txBody>
                    <a:bodyPr/>
                    <a:lstStyle/>
                    <a:p>
                      <a:r>
                        <a:rPr lang="nb-NO" dirty="0"/>
                        <a:t>Indirekte berørt</a:t>
                      </a:r>
                    </a:p>
                  </a:txBody>
                  <a:tcPr/>
                </a:tc>
                <a:tc>
                  <a:txBody>
                    <a:bodyPr/>
                    <a:lstStyle/>
                    <a:p>
                      <a:r>
                        <a:rPr lang="nb-NO" dirty="0"/>
                        <a:t>Beslutningstaker</a:t>
                      </a:r>
                    </a:p>
                  </a:txBody>
                  <a:tcPr/>
                </a:tc>
                <a:extLst>
                  <a:ext uri="{0D108BD9-81ED-4DB2-BD59-A6C34878D82A}">
                    <a16:rowId xmlns:a16="http://schemas.microsoft.com/office/drawing/2014/main" val="1533051782"/>
                  </a:ext>
                </a:extLst>
              </a:tr>
              <a:tr h="35555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3222389122"/>
                  </a:ext>
                </a:extLst>
              </a:tr>
              <a:tr h="35555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837917468"/>
                  </a:ext>
                </a:extLst>
              </a:tr>
              <a:tr h="35555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1436325812"/>
                  </a:ext>
                </a:extLst>
              </a:tr>
              <a:tr h="355550">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624675534"/>
                  </a:ext>
                </a:extLst>
              </a:tr>
              <a:tr h="355550">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317947996"/>
                  </a:ext>
                </a:extLst>
              </a:tr>
              <a:tr h="355550">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004299400"/>
                  </a:ext>
                </a:extLst>
              </a:tr>
            </a:tbl>
          </a:graphicData>
        </a:graphic>
      </p:graphicFrame>
      <p:sp>
        <p:nvSpPr>
          <p:cNvPr id="9" name="TekstSylinder 8">
            <a:extLst>
              <a:ext uri="{FF2B5EF4-FFF2-40B4-BE49-F238E27FC236}">
                <a16:creationId xmlns:a16="http://schemas.microsoft.com/office/drawing/2014/main" id="{3AE80F64-4B9C-7D48-AB86-7BB44F591F96}"/>
              </a:ext>
            </a:extLst>
          </p:cNvPr>
          <p:cNvSpPr txBox="1"/>
          <p:nvPr/>
        </p:nvSpPr>
        <p:spPr>
          <a:xfrm>
            <a:off x="6956781" y="259478"/>
            <a:ext cx="4592091" cy="923330"/>
          </a:xfrm>
          <a:prstGeom prst="rect">
            <a:avLst/>
          </a:prstGeom>
          <a:noFill/>
          <a:ln>
            <a:solidFill>
              <a:schemeClr val="tx1"/>
            </a:solidFill>
          </a:ln>
        </p:spPr>
        <p:txBody>
          <a:bodyPr wrap="none" rtlCol="0">
            <a:spAutoFit/>
          </a:bodyPr>
          <a:lstStyle/>
          <a:p>
            <a:r>
              <a:rPr lang="nb-NO" i="1" dirty="0"/>
              <a:t>Direkte berørt </a:t>
            </a:r>
            <a:r>
              <a:rPr lang="nb-NO" dirty="0"/>
              <a:t>= aktør som skal involveres</a:t>
            </a:r>
          </a:p>
          <a:p>
            <a:r>
              <a:rPr lang="nb-NO" i="1" dirty="0"/>
              <a:t>Indirekte berørt </a:t>
            </a:r>
            <a:r>
              <a:rPr lang="nb-NO" dirty="0"/>
              <a:t>= aktører som bør involveres</a:t>
            </a:r>
          </a:p>
          <a:p>
            <a:r>
              <a:rPr lang="nb-NO" i="1" dirty="0"/>
              <a:t>Premissgiver</a:t>
            </a:r>
            <a:r>
              <a:rPr lang="nb-NO" dirty="0"/>
              <a:t> = aktører som skal/må informeres</a:t>
            </a:r>
          </a:p>
        </p:txBody>
      </p:sp>
    </p:spTree>
    <p:extLst>
      <p:ext uri="{BB962C8B-B14F-4D97-AF65-F5344CB8AC3E}">
        <p14:creationId xmlns:p14="http://schemas.microsoft.com/office/powerpoint/2010/main" val="73292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rmAutofit fontScale="90000"/>
          </a:bodyPr>
          <a:lstStyle/>
          <a:p>
            <a:r>
              <a:rPr lang="nb-NO" sz="5400" dirty="0"/>
              <a:t>3. Drøft hvorfor dere har tatt med de ulike aktørene. Er det noen dere savner?</a:t>
            </a:r>
            <a:br>
              <a:rPr lang="nb-NO" sz="5400" dirty="0"/>
            </a:br>
            <a:endParaRPr lang="nb-NO" sz="54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5" name="TekstSylinder 4">
            <a:extLst>
              <a:ext uri="{FF2B5EF4-FFF2-40B4-BE49-F238E27FC236}">
                <a16:creationId xmlns:a16="http://schemas.microsoft.com/office/drawing/2014/main" id="{F7D4257B-339E-B744-8839-E8372553BDBB}"/>
              </a:ext>
            </a:extLst>
          </p:cNvPr>
          <p:cNvSpPr txBox="1"/>
          <p:nvPr/>
        </p:nvSpPr>
        <p:spPr>
          <a:xfrm>
            <a:off x="10144461" y="6308209"/>
            <a:ext cx="1698542" cy="369332"/>
          </a:xfrm>
          <a:prstGeom prst="rect">
            <a:avLst/>
          </a:prstGeom>
          <a:noFill/>
        </p:spPr>
        <p:txBody>
          <a:bodyPr wrap="none" rtlCol="0">
            <a:spAutoFit/>
          </a:bodyPr>
          <a:lstStyle/>
          <a:p>
            <a:pPr>
              <a:spcAft>
                <a:spcPts val="600"/>
              </a:spcAft>
            </a:pPr>
            <a:r>
              <a:rPr lang="nb-NO" dirty="0"/>
              <a:t>Tid: 15 minutter</a:t>
            </a:r>
            <a:endParaRPr lang="nb-NO"/>
          </a:p>
        </p:txBody>
      </p:sp>
      <p:graphicFrame>
        <p:nvGraphicFramePr>
          <p:cNvPr id="4" name="Tabell 4">
            <a:extLst>
              <a:ext uri="{FF2B5EF4-FFF2-40B4-BE49-F238E27FC236}">
                <a16:creationId xmlns:a16="http://schemas.microsoft.com/office/drawing/2014/main" id="{921A009E-A294-1B4B-A21E-0BE2AACE3D87}"/>
              </a:ext>
            </a:extLst>
          </p:cNvPr>
          <p:cNvGraphicFramePr>
            <a:graphicFrameLocks noGrp="1"/>
          </p:cNvGraphicFramePr>
          <p:nvPr/>
        </p:nvGraphicFramePr>
        <p:xfrm>
          <a:off x="4654296" y="661231"/>
          <a:ext cx="6894576" cy="3853047"/>
        </p:xfrm>
        <a:graphic>
          <a:graphicData uri="http://schemas.openxmlformats.org/drawingml/2006/table">
            <a:tbl>
              <a:tblPr firstRow="1" bandRow="1">
                <a:tableStyleId>{0505E3EF-67EA-436B-97B2-0124C06EBD24}</a:tableStyleId>
              </a:tblPr>
              <a:tblGrid>
                <a:gridCol w="2243444">
                  <a:extLst>
                    <a:ext uri="{9D8B030D-6E8A-4147-A177-3AD203B41FA5}">
                      <a16:colId xmlns:a16="http://schemas.microsoft.com/office/drawing/2014/main" val="1277965007"/>
                    </a:ext>
                  </a:extLst>
                </a:gridCol>
                <a:gridCol w="4651132">
                  <a:extLst>
                    <a:ext uri="{9D8B030D-6E8A-4147-A177-3AD203B41FA5}">
                      <a16:colId xmlns:a16="http://schemas.microsoft.com/office/drawing/2014/main" val="42411693"/>
                    </a:ext>
                  </a:extLst>
                </a:gridCol>
              </a:tblGrid>
              <a:tr h="492831">
                <a:tc>
                  <a:txBody>
                    <a:bodyPr/>
                    <a:lstStyle/>
                    <a:p>
                      <a:r>
                        <a:rPr lang="nb-NO" sz="2200"/>
                        <a:t>Aktør</a:t>
                      </a:r>
                    </a:p>
                  </a:txBody>
                  <a:tcPr marL="112007" marR="112007" marT="56004" marB="56004"/>
                </a:tc>
                <a:tc>
                  <a:txBody>
                    <a:bodyPr/>
                    <a:lstStyle/>
                    <a:p>
                      <a:r>
                        <a:rPr lang="nb-NO" sz="2200"/>
                        <a:t>Savner/mangler</a:t>
                      </a:r>
                    </a:p>
                  </a:txBody>
                  <a:tcPr marL="112007" marR="112007" marT="56004" marB="56004"/>
                </a:tc>
                <a:extLst>
                  <a:ext uri="{0D108BD9-81ED-4DB2-BD59-A6C34878D82A}">
                    <a16:rowId xmlns:a16="http://schemas.microsoft.com/office/drawing/2014/main" val="2877728004"/>
                  </a:ext>
                </a:extLst>
              </a:tr>
              <a:tr h="560036">
                <a:tc>
                  <a:txBody>
                    <a:bodyPr/>
                    <a:lstStyle/>
                    <a:p>
                      <a:endParaRPr lang="nb-NO" sz="2200" dirty="0"/>
                    </a:p>
                  </a:txBody>
                  <a:tcPr marL="112007" marR="112007" marT="56004" marB="56004"/>
                </a:tc>
                <a:tc>
                  <a:txBody>
                    <a:bodyPr/>
                    <a:lstStyle/>
                    <a:p>
                      <a:endParaRPr lang="nb-NO" sz="2200"/>
                    </a:p>
                  </a:txBody>
                  <a:tcPr marL="112007" marR="112007" marT="56004" marB="56004"/>
                </a:tc>
                <a:extLst>
                  <a:ext uri="{0D108BD9-81ED-4DB2-BD59-A6C34878D82A}">
                    <a16:rowId xmlns:a16="http://schemas.microsoft.com/office/drawing/2014/main" val="177120970"/>
                  </a:ext>
                </a:extLst>
              </a:tr>
              <a:tr h="560036">
                <a:tc>
                  <a:txBody>
                    <a:bodyPr/>
                    <a:lstStyle/>
                    <a:p>
                      <a:endParaRPr lang="nb-NO" sz="2200"/>
                    </a:p>
                  </a:txBody>
                  <a:tcPr marL="112007" marR="112007" marT="56004" marB="56004"/>
                </a:tc>
                <a:tc>
                  <a:txBody>
                    <a:bodyPr/>
                    <a:lstStyle/>
                    <a:p>
                      <a:endParaRPr lang="nb-NO" sz="2200"/>
                    </a:p>
                  </a:txBody>
                  <a:tcPr marL="112007" marR="112007" marT="56004" marB="56004"/>
                </a:tc>
                <a:extLst>
                  <a:ext uri="{0D108BD9-81ED-4DB2-BD59-A6C34878D82A}">
                    <a16:rowId xmlns:a16="http://schemas.microsoft.com/office/drawing/2014/main" val="3322571556"/>
                  </a:ext>
                </a:extLst>
              </a:tr>
              <a:tr h="560036">
                <a:tc>
                  <a:txBody>
                    <a:bodyPr/>
                    <a:lstStyle/>
                    <a:p>
                      <a:endParaRPr lang="nb-NO" sz="2200"/>
                    </a:p>
                  </a:txBody>
                  <a:tcPr marL="112007" marR="112007" marT="56004" marB="56004"/>
                </a:tc>
                <a:tc>
                  <a:txBody>
                    <a:bodyPr/>
                    <a:lstStyle/>
                    <a:p>
                      <a:endParaRPr lang="nb-NO" sz="2200"/>
                    </a:p>
                  </a:txBody>
                  <a:tcPr marL="112007" marR="112007" marT="56004" marB="56004"/>
                </a:tc>
                <a:extLst>
                  <a:ext uri="{0D108BD9-81ED-4DB2-BD59-A6C34878D82A}">
                    <a16:rowId xmlns:a16="http://schemas.microsoft.com/office/drawing/2014/main" val="319077961"/>
                  </a:ext>
                </a:extLst>
              </a:tr>
              <a:tr h="560036">
                <a:tc>
                  <a:txBody>
                    <a:bodyPr/>
                    <a:lstStyle/>
                    <a:p>
                      <a:endParaRPr lang="nb-NO" sz="2200" dirty="0"/>
                    </a:p>
                  </a:txBody>
                  <a:tcPr marL="112007" marR="112007" marT="56004" marB="56004"/>
                </a:tc>
                <a:tc>
                  <a:txBody>
                    <a:bodyPr/>
                    <a:lstStyle/>
                    <a:p>
                      <a:endParaRPr lang="nb-NO" sz="2200"/>
                    </a:p>
                  </a:txBody>
                  <a:tcPr marL="112007" marR="112007" marT="56004" marB="56004"/>
                </a:tc>
                <a:extLst>
                  <a:ext uri="{0D108BD9-81ED-4DB2-BD59-A6C34878D82A}">
                    <a16:rowId xmlns:a16="http://schemas.microsoft.com/office/drawing/2014/main" val="757153642"/>
                  </a:ext>
                </a:extLst>
              </a:tr>
              <a:tr h="560036">
                <a:tc>
                  <a:txBody>
                    <a:bodyPr/>
                    <a:lstStyle/>
                    <a:p>
                      <a:endParaRPr lang="nb-NO" sz="2200"/>
                    </a:p>
                  </a:txBody>
                  <a:tcPr marL="112007" marR="112007" marT="56004" marB="56004"/>
                </a:tc>
                <a:tc>
                  <a:txBody>
                    <a:bodyPr/>
                    <a:lstStyle/>
                    <a:p>
                      <a:endParaRPr lang="nb-NO" sz="2200"/>
                    </a:p>
                  </a:txBody>
                  <a:tcPr marL="112007" marR="112007" marT="56004" marB="56004"/>
                </a:tc>
                <a:extLst>
                  <a:ext uri="{0D108BD9-81ED-4DB2-BD59-A6C34878D82A}">
                    <a16:rowId xmlns:a16="http://schemas.microsoft.com/office/drawing/2014/main" val="958116886"/>
                  </a:ext>
                </a:extLst>
              </a:tr>
              <a:tr h="560036">
                <a:tc>
                  <a:txBody>
                    <a:bodyPr/>
                    <a:lstStyle/>
                    <a:p>
                      <a:endParaRPr lang="nb-NO" sz="2200"/>
                    </a:p>
                  </a:txBody>
                  <a:tcPr marL="112007" marR="112007" marT="56004" marB="56004"/>
                </a:tc>
                <a:tc>
                  <a:txBody>
                    <a:bodyPr/>
                    <a:lstStyle/>
                    <a:p>
                      <a:endParaRPr lang="nb-NO" sz="2200" dirty="0"/>
                    </a:p>
                  </a:txBody>
                  <a:tcPr marL="112007" marR="112007" marT="56004" marB="56004"/>
                </a:tc>
                <a:extLst>
                  <a:ext uri="{0D108BD9-81ED-4DB2-BD59-A6C34878D82A}">
                    <a16:rowId xmlns:a16="http://schemas.microsoft.com/office/drawing/2014/main" val="584401214"/>
                  </a:ext>
                </a:extLst>
              </a:tr>
            </a:tbl>
          </a:graphicData>
        </a:graphic>
      </p:graphicFrame>
    </p:spTree>
    <p:extLst>
      <p:ext uri="{BB962C8B-B14F-4D97-AF65-F5344CB8AC3E}">
        <p14:creationId xmlns:p14="http://schemas.microsoft.com/office/powerpoint/2010/main" val="107780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pPr marL="0" indent="0"/>
            <a:r>
              <a:rPr lang="nb-NO" sz="3200" dirty="0"/>
              <a:t>4. Nå  fyller dere inn selve aktørkartet. </a:t>
            </a:r>
            <a:br>
              <a:rPr lang="nb-NO" sz="3200" dirty="0"/>
            </a:br>
            <a:r>
              <a:rPr lang="nb-NO" sz="3200" dirty="0"/>
              <a:t>- Hvilke aktører er mest sentrale? </a:t>
            </a:r>
            <a:br>
              <a:rPr lang="nb-NO" sz="3200" dirty="0"/>
            </a:br>
            <a:r>
              <a:rPr lang="nb-NO" sz="3200" dirty="0"/>
              <a:t>- Hvilke er viktige men ikke sentrale? </a:t>
            </a:r>
            <a:br>
              <a:rPr lang="nb-NO" sz="3200" dirty="0"/>
            </a:br>
            <a:r>
              <a:rPr lang="nb-NO" sz="3200" dirty="0"/>
              <a:t>- Hvilke er uviktige? </a:t>
            </a:r>
            <a:br>
              <a:rPr lang="nb-NO" sz="3200" dirty="0"/>
            </a:br>
            <a:r>
              <a:rPr lang="nb-NO" sz="3200" dirty="0"/>
              <a:t>De med høyest prioritet plasseres i midten. </a:t>
            </a:r>
            <a:br>
              <a:rPr lang="nb-NO" sz="3200" dirty="0"/>
            </a:br>
            <a:endParaRPr lang="nb-NO" sz="32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graphicFrame>
        <p:nvGraphicFramePr>
          <p:cNvPr id="8" name="Diagram 7">
            <a:extLst>
              <a:ext uri="{FF2B5EF4-FFF2-40B4-BE49-F238E27FC236}">
                <a16:creationId xmlns:a16="http://schemas.microsoft.com/office/drawing/2014/main" id="{B500554F-8E43-1A43-91B6-8A38763A6099}"/>
              </a:ext>
            </a:extLst>
          </p:cNvPr>
          <p:cNvGraphicFramePr/>
          <p:nvPr>
            <p:extLst>
              <p:ext uri="{D42A27DB-BD31-4B8C-83A1-F6EECF244321}">
                <p14:modId xmlns:p14="http://schemas.microsoft.com/office/powerpoint/2010/main" val="948355507"/>
              </p:ext>
            </p:extLst>
          </p:nvPr>
        </p:nvGraphicFramePr>
        <p:xfrm>
          <a:off x="5206701" y="1482195"/>
          <a:ext cx="6326991" cy="419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36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rmAutofit/>
          </a:bodyPr>
          <a:lstStyle/>
          <a:p>
            <a:r>
              <a:rPr lang="nb-NO" sz="5400" dirty="0"/>
              <a:t>5. Hvordan forholder aktørene seg til hverandre? </a:t>
            </a:r>
            <a:br>
              <a:rPr lang="nb-NO" sz="5400" dirty="0"/>
            </a:br>
            <a:br>
              <a:rPr lang="nb-NO" sz="5400" dirty="0"/>
            </a:br>
            <a:endParaRPr lang="nb-NO" sz="54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6" name="Rektangel 5">
            <a:extLst>
              <a:ext uri="{FF2B5EF4-FFF2-40B4-BE49-F238E27FC236}">
                <a16:creationId xmlns:a16="http://schemas.microsoft.com/office/drawing/2014/main" id="{A939A046-A11B-C341-9083-E3A6D62EA243}"/>
              </a:ext>
            </a:extLst>
          </p:cNvPr>
          <p:cNvSpPr/>
          <p:nvPr/>
        </p:nvSpPr>
        <p:spPr>
          <a:xfrm>
            <a:off x="5190744" y="1096990"/>
            <a:ext cx="6096000" cy="3447098"/>
          </a:xfrm>
          <a:prstGeom prst="rect">
            <a:avLst/>
          </a:prstGeom>
        </p:spPr>
        <p:txBody>
          <a:bodyPr>
            <a:spAutoFit/>
          </a:bodyPr>
          <a:lstStyle/>
          <a:p>
            <a:pPr marL="742950" lvl="1" indent="-285750">
              <a:buFont typeface="Arial" panose="020B0604020202020204" pitchFamily="34" charset="0"/>
              <a:buChar char="•"/>
            </a:pPr>
            <a:r>
              <a:rPr lang="nb-NO" sz="4000" dirty="0"/>
              <a:t>Avhengig av hverandre</a:t>
            </a:r>
          </a:p>
          <a:p>
            <a:pPr marL="742950" lvl="1" indent="-285750">
              <a:buFont typeface="Arial" panose="020B0604020202020204" pitchFamily="34" charset="0"/>
              <a:buChar char="•"/>
            </a:pPr>
            <a:r>
              <a:rPr lang="nb-NO" sz="4000" dirty="0"/>
              <a:t>Relasjoner</a:t>
            </a:r>
          </a:p>
          <a:p>
            <a:pPr marL="742950" lvl="1" indent="-285750">
              <a:buFont typeface="Arial" panose="020B0604020202020204" pitchFamily="34" charset="0"/>
              <a:buChar char="•"/>
            </a:pPr>
            <a:r>
              <a:rPr lang="nb-NO" sz="4000" dirty="0"/>
              <a:t>Verdiutveksling</a:t>
            </a:r>
          </a:p>
          <a:p>
            <a:pPr marL="742950" lvl="1" indent="-285750">
              <a:buFont typeface="Arial" panose="020B0604020202020204" pitchFamily="34" charset="0"/>
              <a:buChar char="•"/>
            </a:pPr>
            <a:r>
              <a:rPr lang="nb-NO" sz="4000" dirty="0"/>
              <a:t>Hvilke forventninger har de til hverandre? </a:t>
            </a:r>
            <a:r>
              <a:rPr lang="nb-NO" sz="4000" dirty="0" err="1"/>
              <a:t>Etc</a:t>
            </a:r>
            <a:endParaRPr lang="nb-NO" sz="4000" dirty="0"/>
          </a:p>
          <a:p>
            <a:pPr lvl="1"/>
            <a:endParaRPr lang="nb-NO" dirty="0"/>
          </a:p>
        </p:txBody>
      </p:sp>
    </p:spTree>
    <p:extLst>
      <p:ext uri="{BB962C8B-B14F-4D97-AF65-F5344CB8AC3E}">
        <p14:creationId xmlns:p14="http://schemas.microsoft.com/office/powerpoint/2010/main" val="317035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sz="3200" dirty="0"/>
              <a:t>6. Ta gjerne en diskusjon i gruppen om  hvilke av aktørene skal involveres i prosessen, og hvordan dere kan lykkes med involveringen.</a:t>
            </a:r>
            <a:br>
              <a:rPr lang="nb-NO" sz="3200" dirty="0"/>
            </a:br>
            <a:br>
              <a:rPr lang="nb-NO" sz="3200" dirty="0"/>
            </a:br>
            <a:br>
              <a:rPr lang="nb-NO" sz="3200" dirty="0"/>
            </a:br>
            <a:endParaRPr lang="nb-NO" sz="32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graphicFrame>
        <p:nvGraphicFramePr>
          <p:cNvPr id="7" name="Tabell 4">
            <a:extLst>
              <a:ext uri="{FF2B5EF4-FFF2-40B4-BE49-F238E27FC236}">
                <a16:creationId xmlns:a16="http://schemas.microsoft.com/office/drawing/2014/main" id="{5B673C0A-B679-CF4D-8A34-6E79D525EDAB}"/>
              </a:ext>
            </a:extLst>
          </p:cNvPr>
          <p:cNvGraphicFramePr>
            <a:graphicFrameLocks noGrp="1"/>
          </p:cNvGraphicFramePr>
          <p:nvPr>
            <p:extLst>
              <p:ext uri="{D42A27DB-BD31-4B8C-83A1-F6EECF244321}">
                <p14:modId xmlns:p14="http://schemas.microsoft.com/office/powerpoint/2010/main" val="2757224620"/>
              </p:ext>
            </p:extLst>
          </p:nvPr>
        </p:nvGraphicFramePr>
        <p:xfrm>
          <a:off x="5012436" y="1973081"/>
          <a:ext cx="6178296" cy="2194560"/>
        </p:xfrm>
        <a:graphic>
          <a:graphicData uri="http://schemas.openxmlformats.org/drawingml/2006/table">
            <a:tbl>
              <a:tblPr firstRow="1" bandRow="1">
                <a:tableStyleId>{F5AB1C69-6EDB-4FF4-983F-18BD219EF322}</a:tableStyleId>
              </a:tblPr>
              <a:tblGrid>
                <a:gridCol w="3089148">
                  <a:extLst>
                    <a:ext uri="{9D8B030D-6E8A-4147-A177-3AD203B41FA5}">
                      <a16:colId xmlns:a16="http://schemas.microsoft.com/office/drawing/2014/main" val="43745955"/>
                    </a:ext>
                  </a:extLst>
                </a:gridCol>
                <a:gridCol w="3089148">
                  <a:extLst>
                    <a:ext uri="{9D8B030D-6E8A-4147-A177-3AD203B41FA5}">
                      <a16:colId xmlns:a16="http://schemas.microsoft.com/office/drawing/2014/main" val="2327470737"/>
                    </a:ext>
                  </a:extLst>
                </a:gridCol>
              </a:tblGrid>
              <a:tr h="298940">
                <a:tc>
                  <a:txBody>
                    <a:bodyPr/>
                    <a:lstStyle/>
                    <a:p>
                      <a:r>
                        <a:rPr lang="nb-NO" dirty="0"/>
                        <a:t>Skal involveres: </a:t>
                      </a:r>
                    </a:p>
                  </a:txBody>
                  <a:tcPr/>
                </a:tc>
                <a:tc>
                  <a:txBody>
                    <a:bodyPr/>
                    <a:lstStyle/>
                    <a:p>
                      <a:r>
                        <a:rPr lang="nb-NO" dirty="0"/>
                        <a:t>Hvordan skal dere lykkes?</a:t>
                      </a:r>
                    </a:p>
                  </a:txBody>
                  <a:tcPr/>
                </a:tc>
                <a:extLst>
                  <a:ext uri="{0D108BD9-81ED-4DB2-BD59-A6C34878D82A}">
                    <a16:rowId xmlns:a16="http://schemas.microsoft.com/office/drawing/2014/main" val="3503350297"/>
                  </a:ext>
                </a:extLst>
              </a:tr>
              <a:tr h="298940">
                <a:tc>
                  <a:txBody>
                    <a:bodyPr/>
                    <a:lstStyle/>
                    <a:p>
                      <a:endParaRPr lang="nb-NO" dirty="0"/>
                    </a:p>
                  </a:txBody>
                  <a:tcPr/>
                </a:tc>
                <a:tc>
                  <a:txBody>
                    <a:bodyPr/>
                    <a:lstStyle/>
                    <a:p>
                      <a:endParaRPr lang="nb-NO"/>
                    </a:p>
                  </a:txBody>
                  <a:tcPr/>
                </a:tc>
                <a:extLst>
                  <a:ext uri="{0D108BD9-81ED-4DB2-BD59-A6C34878D82A}">
                    <a16:rowId xmlns:a16="http://schemas.microsoft.com/office/drawing/2014/main" val="2954487071"/>
                  </a:ext>
                </a:extLst>
              </a:tr>
              <a:tr h="298940">
                <a:tc>
                  <a:txBody>
                    <a:bodyPr/>
                    <a:lstStyle/>
                    <a:p>
                      <a:endParaRPr lang="nb-NO"/>
                    </a:p>
                  </a:txBody>
                  <a:tcPr/>
                </a:tc>
                <a:tc>
                  <a:txBody>
                    <a:bodyPr/>
                    <a:lstStyle/>
                    <a:p>
                      <a:endParaRPr lang="nb-NO"/>
                    </a:p>
                  </a:txBody>
                  <a:tcPr/>
                </a:tc>
                <a:extLst>
                  <a:ext uri="{0D108BD9-81ED-4DB2-BD59-A6C34878D82A}">
                    <a16:rowId xmlns:a16="http://schemas.microsoft.com/office/drawing/2014/main" val="3501930168"/>
                  </a:ext>
                </a:extLst>
              </a:tr>
              <a:tr h="2989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446859310"/>
                  </a:ext>
                </a:extLst>
              </a:tr>
              <a:tr h="2989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09098789"/>
                  </a:ext>
                </a:extLst>
              </a:tr>
              <a:tr h="2989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307309203"/>
                  </a:ext>
                </a:extLst>
              </a:tr>
            </a:tbl>
          </a:graphicData>
        </a:graphic>
      </p:graphicFrame>
      <p:sp>
        <p:nvSpPr>
          <p:cNvPr id="8" name="Tekstboks 18">
            <a:extLst>
              <a:ext uri="{FF2B5EF4-FFF2-40B4-BE49-F238E27FC236}">
                <a16:creationId xmlns:a16="http://schemas.microsoft.com/office/drawing/2014/main" id="{5BB24502-FDF6-204E-AB39-8DD880D6539E}"/>
              </a:ext>
            </a:extLst>
          </p:cNvPr>
          <p:cNvSpPr txBox="1"/>
          <p:nvPr/>
        </p:nvSpPr>
        <p:spPr>
          <a:xfrm>
            <a:off x="5173599" y="5843397"/>
            <a:ext cx="4751070" cy="699135"/>
          </a:xfrm>
          <a:prstGeom prst="rect">
            <a:avLst/>
          </a:prstGeom>
          <a:solidFill>
            <a:schemeClr val="accent1">
              <a:lumMod val="20000"/>
              <a:lumOff val="80000"/>
            </a:schemeClr>
          </a:solidFill>
          <a:ln w="15875">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b-NO" sz="1200">
                <a:effectLst/>
                <a:latin typeface="Calibri" panose="020F0502020204030204" pitchFamily="34" charset="0"/>
                <a:ea typeface="Calibri" panose="020F0502020204030204" pitchFamily="34" charset="0"/>
                <a:cs typeface="Times New Roman" panose="02020603050405020304" pitchFamily="18" charset="0"/>
              </a:rPr>
              <a:t>Tips: Da aktørene betyding og viktighet vil endre seg gjennom utlysnings- og ansettelsesprosessen kan det være lurt å justere ved behov</a:t>
            </a:r>
          </a:p>
        </p:txBody>
      </p:sp>
    </p:spTree>
    <p:extLst>
      <p:ext uri="{BB962C8B-B14F-4D97-AF65-F5344CB8AC3E}">
        <p14:creationId xmlns:p14="http://schemas.microsoft.com/office/powerpoint/2010/main" val="129571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E82FDDA-A6EC-624E-9DA9-DB865EE69175}"/>
              </a:ext>
            </a:extLst>
          </p:cNvPr>
          <p:cNvSpPr>
            <a:spLocks noGrp="1"/>
          </p:cNvSpPr>
          <p:nvPr>
            <p:ph type="title"/>
          </p:nvPr>
        </p:nvSpPr>
        <p:spPr>
          <a:xfrm>
            <a:off x="838200" y="365125"/>
            <a:ext cx="10515600" cy="1325563"/>
          </a:xfrm>
        </p:spPr>
        <p:txBody>
          <a:bodyPr>
            <a:normAutofit/>
          </a:bodyPr>
          <a:lstStyle/>
          <a:p>
            <a:r>
              <a:rPr lang="nb-NO" sz="5400"/>
              <a:t>Fase 3 - Utlysningstekst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F302989-0BAB-6C49-8E56-737F7F96C39C}"/>
              </a:ext>
            </a:extLst>
          </p:cNvPr>
          <p:cNvSpPr>
            <a:spLocks noGrp="1"/>
          </p:cNvSpPr>
          <p:nvPr>
            <p:ph idx="1"/>
          </p:nvPr>
        </p:nvSpPr>
        <p:spPr>
          <a:xfrm>
            <a:off x="838200" y="1929384"/>
            <a:ext cx="10515600" cy="4251960"/>
          </a:xfrm>
        </p:spPr>
        <p:txBody>
          <a:bodyPr>
            <a:normAutofit/>
          </a:bodyPr>
          <a:lstStyle/>
          <a:p>
            <a:pPr marL="0" indent="0">
              <a:buNone/>
            </a:pPr>
            <a:r>
              <a:rPr lang="nb-NO" sz="2200"/>
              <a:t>Innsikt på utlysningstekst</a:t>
            </a:r>
          </a:p>
          <a:p>
            <a:pPr marL="0" indent="0">
              <a:buNone/>
            </a:pPr>
            <a:r>
              <a:rPr lang="nb-NO" sz="2200"/>
              <a:t>Når du skal utforske hva en utlysningstekst bør inneholde kan det være lurt å skaffe innsikt ved enten primærinnsikt eller sekundærinnsikt. Primærinnsikt er innsikt dere henter selv gjennom samtaler, mens sekundærinnsikt er data andre har innhentet som dere anvender. </a:t>
            </a:r>
          </a:p>
          <a:p>
            <a:pPr marL="0" indent="0">
              <a:buNone/>
            </a:pPr>
            <a:endParaRPr lang="nb-NO" sz="2200"/>
          </a:p>
          <a:p>
            <a:pPr marL="0" indent="0">
              <a:buNone/>
            </a:pPr>
            <a:endParaRPr lang="nb-NO" sz="2200"/>
          </a:p>
        </p:txBody>
      </p:sp>
    </p:spTree>
    <p:extLst>
      <p:ext uri="{BB962C8B-B14F-4D97-AF65-F5344CB8AC3E}">
        <p14:creationId xmlns:p14="http://schemas.microsoft.com/office/powerpoint/2010/main" val="209054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sz="3200" dirty="0"/>
              <a:t>Primær-innsikt:</a:t>
            </a:r>
            <a:br>
              <a:rPr lang="nb-NO" sz="3200" dirty="0"/>
            </a:br>
            <a:br>
              <a:rPr lang="nb-NO" sz="3200" dirty="0"/>
            </a:br>
            <a:r>
              <a:rPr lang="nb-NO" sz="3200" dirty="0"/>
              <a:t>Skaff dere en oversikt over de 5-8  siste som har startet på arbeidsplassen/avdelingen</a:t>
            </a:r>
            <a:br>
              <a:rPr lang="nb-NO" sz="3600" dirty="0"/>
            </a:br>
            <a:br>
              <a:rPr lang="nb-NO" sz="3600" dirty="0"/>
            </a:b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graphicFrame>
        <p:nvGraphicFramePr>
          <p:cNvPr id="7" name="Tabell 4">
            <a:extLst>
              <a:ext uri="{FF2B5EF4-FFF2-40B4-BE49-F238E27FC236}">
                <a16:creationId xmlns:a16="http://schemas.microsoft.com/office/drawing/2014/main" id="{69EB88E7-B5E6-E348-9F4B-0A34235E479F}"/>
              </a:ext>
            </a:extLst>
          </p:cNvPr>
          <p:cNvGraphicFramePr>
            <a:graphicFrameLocks noGrp="1"/>
          </p:cNvGraphicFramePr>
          <p:nvPr>
            <p:extLst>
              <p:ext uri="{D42A27DB-BD31-4B8C-83A1-F6EECF244321}">
                <p14:modId xmlns:p14="http://schemas.microsoft.com/office/powerpoint/2010/main" val="4087624982"/>
              </p:ext>
            </p:extLst>
          </p:nvPr>
        </p:nvGraphicFramePr>
        <p:xfrm>
          <a:off x="4654296" y="2010347"/>
          <a:ext cx="7168536" cy="1883070"/>
        </p:xfrm>
        <a:graphic>
          <a:graphicData uri="http://schemas.openxmlformats.org/drawingml/2006/table">
            <a:tbl>
              <a:tblPr firstRow="1" bandRow="1">
                <a:tableStyleId>{F5AB1C69-6EDB-4FF4-983F-18BD219EF322}</a:tableStyleId>
              </a:tblPr>
              <a:tblGrid>
                <a:gridCol w="1792134">
                  <a:extLst>
                    <a:ext uri="{9D8B030D-6E8A-4147-A177-3AD203B41FA5}">
                      <a16:colId xmlns:a16="http://schemas.microsoft.com/office/drawing/2014/main" val="3809747667"/>
                    </a:ext>
                  </a:extLst>
                </a:gridCol>
                <a:gridCol w="1792134">
                  <a:extLst>
                    <a:ext uri="{9D8B030D-6E8A-4147-A177-3AD203B41FA5}">
                      <a16:colId xmlns:a16="http://schemas.microsoft.com/office/drawing/2014/main" val="2684506353"/>
                    </a:ext>
                  </a:extLst>
                </a:gridCol>
                <a:gridCol w="1792134">
                  <a:extLst>
                    <a:ext uri="{9D8B030D-6E8A-4147-A177-3AD203B41FA5}">
                      <a16:colId xmlns:a16="http://schemas.microsoft.com/office/drawing/2014/main" val="964612679"/>
                    </a:ext>
                  </a:extLst>
                </a:gridCol>
                <a:gridCol w="1792134">
                  <a:extLst>
                    <a:ext uri="{9D8B030D-6E8A-4147-A177-3AD203B41FA5}">
                      <a16:colId xmlns:a16="http://schemas.microsoft.com/office/drawing/2014/main" val="3704707017"/>
                    </a:ext>
                  </a:extLst>
                </a:gridCol>
              </a:tblGrid>
              <a:tr h="376614">
                <a:tc>
                  <a:txBody>
                    <a:bodyPr/>
                    <a:lstStyle/>
                    <a:p>
                      <a:r>
                        <a:rPr lang="nb-NO" dirty="0"/>
                        <a:t>Navn nyansatt</a:t>
                      </a:r>
                    </a:p>
                  </a:txBody>
                  <a:tcPr/>
                </a:tc>
                <a:tc>
                  <a:txBody>
                    <a:bodyPr/>
                    <a:lstStyle/>
                    <a:p>
                      <a:r>
                        <a:rPr lang="nb-NO" dirty="0"/>
                        <a:t>Avdeling</a:t>
                      </a:r>
                    </a:p>
                  </a:txBody>
                  <a:tcPr/>
                </a:tc>
                <a:tc>
                  <a:txBody>
                    <a:bodyPr/>
                    <a:lstStyle/>
                    <a:p>
                      <a:r>
                        <a:rPr lang="nb-NO" dirty="0"/>
                        <a:t>Kompetanse</a:t>
                      </a:r>
                    </a:p>
                  </a:txBody>
                  <a:tcPr/>
                </a:tc>
                <a:tc>
                  <a:txBody>
                    <a:bodyPr/>
                    <a:lstStyle/>
                    <a:p>
                      <a:r>
                        <a:rPr lang="nb-NO" dirty="0"/>
                        <a:t>Stillingsstørrelse </a:t>
                      </a:r>
                    </a:p>
                  </a:txBody>
                  <a:tcPr/>
                </a:tc>
                <a:extLst>
                  <a:ext uri="{0D108BD9-81ED-4DB2-BD59-A6C34878D82A}">
                    <a16:rowId xmlns:a16="http://schemas.microsoft.com/office/drawing/2014/main" val="2615898513"/>
                  </a:ext>
                </a:extLst>
              </a:tr>
              <a:tr h="376614">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397453410"/>
                  </a:ext>
                </a:extLst>
              </a:tr>
              <a:tr h="376614">
                <a:tc>
                  <a:txBody>
                    <a:bodyPr/>
                    <a:lstStyle/>
                    <a:p>
                      <a:endParaRPr lang="nb-NO"/>
                    </a:p>
                  </a:txBody>
                  <a:tcPr/>
                </a:tc>
                <a:tc>
                  <a:txBody>
                    <a:bodyPr/>
                    <a:lstStyle/>
                    <a:p>
                      <a:endParaRPr lang="nb-NO" dirty="0"/>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731796443"/>
                  </a:ext>
                </a:extLst>
              </a:tr>
              <a:tr h="376614">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08679022"/>
                  </a:ext>
                </a:extLst>
              </a:tr>
              <a:tr h="376614">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624822490"/>
                  </a:ext>
                </a:extLst>
              </a:tr>
            </a:tbl>
          </a:graphicData>
        </a:graphic>
      </p:graphicFrame>
      <p:sp>
        <p:nvSpPr>
          <p:cNvPr id="8" name="Tekstboks 10">
            <a:extLst>
              <a:ext uri="{FF2B5EF4-FFF2-40B4-BE49-F238E27FC236}">
                <a16:creationId xmlns:a16="http://schemas.microsoft.com/office/drawing/2014/main" id="{82BEDBE6-AA1F-BB4C-90CB-973D48F03538}"/>
              </a:ext>
            </a:extLst>
          </p:cNvPr>
          <p:cNvSpPr txBox="1"/>
          <p:nvPr/>
        </p:nvSpPr>
        <p:spPr>
          <a:xfrm>
            <a:off x="5104320" y="5984875"/>
            <a:ext cx="5799455" cy="654050"/>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Forklaring: Primærinnsikt er innsikt dere henter selv gjennom samtaler, mens sekundærinnsikt er data andre har innhentet som dere anvender.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3981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sz="3200" dirty="0"/>
              <a:t>2. Sett opp 2-3 spørsmål som dere vil stille siste nyansatte. </a:t>
            </a:r>
            <a:br>
              <a:rPr lang="nb-NO" sz="3200" dirty="0"/>
            </a:br>
            <a:br>
              <a:rPr lang="nb-NO" sz="3200" dirty="0"/>
            </a:br>
            <a:r>
              <a:rPr lang="nb-NO" sz="3200" dirty="0"/>
              <a:t>Det kan </a:t>
            </a:r>
            <a:r>
              <a:rPr lang="nb-NO" sz="3200" dirty="0" err="1"/>
              <a:t>f.eks</a:t>
            </a:r>
            <a:r>
              <a:rPr lang="nb-NO" sz="3200" dirty="0"/>
              <a:t> være:</a:t>
            </a:r>
            <a:br>
              <a:rPr lang="nb-NO" sz="3200" dirty="0"/>
            </a:br>
            <a:br>
              <a:rPr lang="nb-NO" sz="3600" dirty="0"/>
            </a:br>
            <a:br>
              <a:rPr lang="nb-NO" sz="3600" dirty="0"/>
            </a:b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8" name="Tekstboks 10">
            <a:extLst>
              <a:ext uri="{FF2B5EF4-FFF2-40B4-BE49-F238E27FC236}">
                <a16:creationId xmlns:a16="http://schemas.microsoft.com/office/drawing/2014/main" id="{82BEDBE6-AA1F-BB4C-90CB-973D48F03538}"/>
              </a:ext>
            </a:extLst>
          </p:cNvPr>
          <p:cNvSpPr txBox="1"/>
          <p:nvPr/>
        </p:nvSpPr>
        <p:spPr>
          <a:xfrm>
            <a:off x="5104320" y="5984875"/>
            <a:ext cx="5799455" cy="654050"/>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Forklaring: Primærinnsikt er innsikt dere henter selv gjennom samtaler, mens sekundærinnsikt er data andre har innhentet som dere anvender.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9" name="Tabell 4">
            <a:extLst>
              <a:ext uri="{FF2B5EF4-FFF2-40B4-BE49-F238E27FC236}">
                <a16:creationId xmlns:a16="http://schemas.microsoft.com/office/drawing/2014/main" id="{B61D6F70-8C29-0747-92BE-3D8D74B976E4}"/>
              </a:ext>
            </a:extLst>
          </p:cNvPr>
          <p:cNvGraphicFramePr>
            <a:graphicFrameLocks noGrp="1"/>
          </p:cNvGraphicFramePr>
          <p:nvPr>
            <p:extLst>
              <p:ext uri="{D42A27DB-BD31-4B8C-83A1-F6EECF244321}">
                <p14:modId xmlns:p14="http://schemas.microsoft.com/office/powerpoint/2010/main" val="2348174498"/>
              </p:ext>
            </p:extLst>
          </p:nvPr>
        </p:nvGraphicFramePr>
        <p:xfrm>
          <a:off x="4791456" y="1744862"/>
          <a:ext cx="6894576" cy="2834640"/>
        </p:xfrm>
        <a:graphic>
          <a:graphicData uri="http://schemas.openxmlformats.org/drawingml/2006/table">
            <a:tbl>
              <a:tblPr firstRow="1" bandRow="1">
                <a:tableStyleId>{F5AB1C69-6EDB-4FF4-983F-18BD219EF322}</a:tableStyleId>
              </a:tblPr>
              <a:tblGrid>
                <a:gridCol w="3447288">
                  <a:extLst>
                    <a:ext uri="{9D8B030D-6E8A-4147-A177-3AD203B41FA5}">
                      <a16:colId xmlns:a16="http://schemas.microsoft.com/office/drawing/2014/main" val="4215222307"/>
                    </a:ext>
                  </a:extLst>
                </a:gridCol>
                <a:gridCol w="3447288">
                  <a:extLst>
                    <a:ext uri="{9D8B030D-6E8A-4147-A177-3AD203B41FA5}">
                      <a16:colId xmlns:a16="http://schemas.microsoft.com/office/drawing/2014/main" val="3140750701"/>
                    </a:ext>
                  </a:extLst>
                </a:gridCol>
              </a:tblGrid>
              <a:tr h="302347">
                <a:tc>
                  <a:txBody>
                    <a:bodyPr/>
                    <a:lstStyle/>
                    <a:p>
                      <a:r>
                        <a:rPr lang="nb-NO" dirty="0"/>
                        <a:t>Spørsmål: </a:t>
                      </a:r>
                    </a:p>
                  </a:txBody>
                  <a:tcPr/>
                </a:tc>
                <a:tc>
                  <a:txBody>
                    <a:bodyPr/>
                    <a:lstStyle/>
                    <a:p>
                      <a:r>
                        <a:rPr lang="nb-NO" dirty="0"/>
                        <a:t>Svar: </a:t>
                      </a:r>
                    </a:p>
                  </a:txBody>
                  <a:tcPr/>
                </a:tc>
                <a:extLst>
                  <a:ext uri="{0D108BD9-81ED-4DB2-BD59-A6C34878D82A}">
                    <a16:rowId xmlns:a16="http://schemas.microsoft.com/office/drawing/2014/main" val="3686793291"/>
                  </a:ext>
                </a:extLst>
              </a:tr>
              <a:tr h="302347">
                <a:tc>
                  <a:txBody>
                    <a:bodyPr/>
                    <a:lstStyle/>
                    <a:p>
                      <a:r>
                        <a:rPr lang="nb-NO" dirty="0"/>
                        <a:t>Hvorfor søkte du jobb her?</a:t>
                      </a:r>
                    </a:p>
                  </a:txBody>
                  <a:tcPr/>
                </a:tc>
                <a:tc>
                  <a:txBody>
                    <a:bodyPr/>
                    <a:lstStyle/>
                    <a:p>
                      <a:endParaRPr lang="nb-NO"/>
                    </a:p>
                  </a:txBody>
                  <a:tcPr/>
                </a:tc>
                <a:extLst>
                  <a:ext uri="{0D108BD9-81ED-4DB2-BD59-A6C34878D82A}">
                    <a16:rowId xmlns:a16="http://schemas.microsoft.com/office/drawing/2014/main" val="3318686839"/>
                  </a:ext>
                </a:extLst>
              </a:tr>
              <a:tr h="302347">
                <a:tc>
                  <a:txBody>
                    <a:bodyPr/>
                    <a:lstStyle/>
                    <a:p>
                      <a:endParaRPr lang="nb-NO"/>
                    </a:p>
                  </a:txBody>
                  <a:tcPr/>
                </a:tc>
                <a:tc>
                  <a:txBody>
                    <a:bodyPr/>
                    <a:lstStyle/>
                    <a:p>
                      <a:endParaRPr lang="nb-NO"/>
                    </a:p>
                  </a:txBody>
                  <a:tcPr/>
                </a:tc>
                <a:extLst>
                  <a:ext uri="{0D108BD9-81ED-4DB2-BD59-A6C34878D82A}">
                    <a16:rowId xmlns:a16="http://schemas.microsoft.com/office/drawing/2014/main" val="36323731"/>
                  </a:ext>
                </a:extLst>
              </a:tr>
              <a:tr h="302347">
                <a:tc>
                  <a:txBody>
                    <a:bodyPr/>
                    <a:lstStyle/>
                    <a:p>
                      <a:r>
                        <a:rPr lang="nb-NO" dirty="0"/>
                        <a:t>Hvordan opplevde du stillingsannonsen? </a:t>
                      </a:r>
                    </a:p>
                  </a:txBody>
                  <a:tcPr/>
                </a:tc>
                <a:tc>
                  <a:txBody>
                    <a:bodyPr/>
                    <a:lstStyle/>
                    <a:p>
                      <a:endParaRPr lang="nb-NO"/>
                    </a:p>
                  </a:txBody>
                  <a:tcPr/>
                </a:tc>
                <a:extLst>
                  <a:ext uri="{0D108BD9-81ED-4DB2-BD59-A6C34878D82A}">
                    <a16:rowId xmlns:a16="http://schemas.microsoft.com/office/drawing/2014/main" val="1254675168"/>
                  </a:ext>
                </a:extLst>
              </a:tr>
              <a:tr h="302347">
                <a:tc>
                  <a:txBody>
                    <a:bodyPr/>
                    <a:lstStyle/>
                    <a:p>
                      <a:endParaRPr lang="nb-NO"/>
                    </a:p>
                  </a:txBody>
                  <a:tcPr/>
                </a:tc>
                <a:tc>
                  <a:txBody>
                    <a:bodyPr/>
                    <a:lstStyle/>
                    <a:p>
                      <a:endParaRPr lang="nb-NO" dirty="0"/>
                    </a:p>
                  </a:txBody>
                  <a:tcPr/>
                </a:tc>
                <a:extLst>
                  <a:ext uri="{0D108BD9-81ED-4DB2-BD59-A6C34878D82A}">
                    <a16:rowId xmlns:a16="http://schemas.microsoft.com/office/drawing/2014/main" val="480166426"/>
                  </a:ext>
                </a:extLst>
              </a:tr>
              <a:tr h="302347">
                <a:tc>
                  <a:txBody>
                    <a:bodyPr/>
                    <a:lstStyle/>
                    <a:p>
                      <a:r>
                        <a:rPr lang="nb-NO" dirty="0"/>
                        <a:t>Hva var bra? Hva savnet du?</a:t>
                      </a:r>
                    </a:p>
                  </a:txBody>
                  <a:tcPr/>
                </a:tc>
                <a:tc>
                  <a:txBody>
                    <a:bodyPr/>
                    <a:lstStyle/>
                    <a:p>
                      <a:endParaRPr lang="nb-NO" dirty="0"/>
                    </a:p>
                  </a:txBody>
                  <a:tcPr/>
                </a:tc>
                <a:extLst>
                  <a:ext uri="{0D108BD9-81ED-4DB2-BD59-A6C34878D82A}">
                    <a16:rowId xmlns:a16="http://schemas.microsoft.com/office/drawing/2014/main" val="371924091"/>
                  </a:ext>
                </a:extLst>
              </a:tr>
              <a:tr h="302347">
                <a:tc>
                  <a:txBody>
                    <a:bodyPr/>
                    <a:lstStyle/>
                    <a:p>
                      <a:endParaRPr lang="nb-NO" dirty="0"/>
                    </a:p>
                  </a:txBody>
                  <a:tcPr/>
                </a:tc>
                <a:tc>
                  <a:txBody>
                    <a:bodyPr/>
                    <a:lstStyle/>
                    <a:p>
                      <a:endParaRPr lang="nb-NO" dirty="0"/>
                    </a:p>
                  </a:txBody>
                  <a:tcPr/>
                </a:tc>
                <a:extLst>
                  <a:ext uri="{0D108BD9-81ED-4DB2-BD59-A6C34878D82A}">
                    <a16:rowId xmlns:a16="http://schemas.microsoft.com/office/drawing/2014/main" val="4247316719"/>
                  </a:ext>
                </a:extLst>
              </a:tr>
            </a:tbl>
          </a:graphicData>
        </a:graphic>
      </p:graphicFrame>
    </p:spTree>
    <p:extLst>
      <p:ext uri="{BB962C8B-B14F-4D97-AF65-F5344CB8AC3E}">
        <p14:creationId xmlns:p14="http://schemas.microsoft.com/office/powerpoint/2010/main" val="238696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F3BC968E-F64F-E142-93ED-337449C6D971}"/>
              </a:ext>
            </a:extLst>
          </p:cNvPr>
          <p:cNvSpPr>
            <a:spLocks noGrp="1"/>
          </p:cNvSpPr>
          <p:nvPr>
            <p:ph type="title"/>
          </p:nvPr>
        </p:nvSpPr>
        <p:spPr>
          <a:xfrm>
            <a:off x="838200" y="365125"/>
            <a:ext cx="10515600" cy="1325563"/>
          </a:xfrm>
        </p:spPr>
        <p:txBody>
          <a:bodyPr>
            <a:normAutofit/>
          </a:bodyPr>
          <a:lstStyle/>
          <a:p>
            <a:r>
              <a:rPr lang="nb-NO" sz="5400"/>
              <a:t>Fase 1 – vurdering av behov</a:t>
            </a: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Plassholder for innhold 4">
            <a:extLst>
              <a:ext uri="{FF2B5EF4-FFF2-40B4-BE49-F238E27FC236}">
                <a16:creationId xmlns:a16="http://schemas.microsoft.com/office/drawing/2014/main" id="{44AF35F7-BB8F-4BD3-B0E9-9C7E66460E17}"/>
              </a:ext>
            </a:extLst>
          </p:cNvPr>
          <p:cNvGraphicFramePr>
            <a:graphicFrameLocks noGrp="1"/>
          </p:cNvGraphicFramePr>
          <p:nvPr>
            <p:ph idx="1"/>
            <p:extLst>
              <p:ext uri="{D42A27DB-BD31-4B8C-83A1-F6EECF244321}">
                <p14:modId xmlns:p14="http://schemas.microsoft.com/office/powerpoint/2010/main" val="19336229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94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pPr lvl="0"/>
            <a:r>
              <a:rPr lang="nb-NO" sz="2400" dirty="0"/>
              <a:t>3. Analyser og sorter innsiktene som dere får, er det noen likhetstrekk? </a:t>
            </a:r>
            <a:br>
              <a:rPr lang="nb-NO" sz="2400" dirty="0"/>
            </a:br>
            <a:r>
              <a:rPr lang="nb-NO" sz="2400" dirty="0"/>
              <a:t>Noe som ga dere «</a:t>
            </a:r>
            <a:r>
              <a:rPr lang="nb-NO" sz="2400" dirty="0" err="1"/>
              <a:t>a-ha</a:t>
            </a:r>
            <a:r>
              <a:rPr lang="nb-NO" sz="2400" dirty="0"/>
              <a:t>» opplevelse? </a:t>
            </a:r>
            <a:br>
              <a:rPr lang="nb-NO" sz="2400" dirty="0"/>
            </a:br>
            <a:r>
              <a:rPr lang="nb-NO" sz="2400" dirty="0"/>
              <a:t>Hva vurdere dere som viktig og hva er mest vesentlig å ta med videre i arbeidet på utlysningstekst? </a:t>
            </a:r>
            <a:br>
              <a:rPr lang="nb-NO" sz="2400" dirty="0"/>
            </a:br>
            <a:br>
              <a:rPr lang="nb-NO" sz="3600" dirty="0"/>
            </a:b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11" name="TekstSylinder 10">
            <a:extLst>
              <a:ext uri="{FF2B5EF4-FFF2-40B4-BE49-F238E27FC236}">
                <a16:creationId xmlns:a16="http://schemas.microsoft.com/office/drawing/2014/main" id="{22B0EB9C-18BC-AE48-AA4F-476580FA133C}"/>
              </a:ext>
            </a:extLst>
          </p:cNvPr>
          <p:cNvSpPr txBox="1"/>
          <p:nvPr/>
        </p:nvSpPr>
        <p:spPr>
          <a:xfrm>
            <a:off x="5368066" y="673275"/>
            <a:ext cx="4851699" cy="1754326"/>
          </a:xfrm>
          <a:prstGeom prst="rect">
            <a:avLst/>
          </a:prstGeom>
          <a:solidFill>
            <a:schemeClr val="accent1">
              <a:lumMod val="20000"/>
              <a:lumOff val="80000"/>
            </a:schemeClr>
          </a:solidFill>
          <a:ln>
            <a:solidFill>
              <a:schemeClr val="tx1"/>
            </a:solidFill>
          </a:ln>
        </p:spPr>
        <p:txBody>
          <a:bodyPr wrap="square" rtlCol="0">
            <a:spAutoFit/>
          </a:bodyPr>
          <a:lstStyle/>
          <a:p>
            <a:r>
              <a:rPr lang="nb-NO" dirty="0"/>
              <a:t>Aha: </a:t>
            </a:r>
          </a:p>
          <a:p>
            <a:endParaRPr lang="nb-NO" dirty="0"/>
          </a:p>
          <a:p>
            <a:endParaRPr lang="nb-NO" dirty="0"/>
          </a:p>
          <a:p>
            <a:endParaRPr lang="nb-NO" dirty="0"/>
          </a:p>
          <a:p>
            <a:endParaRPr lang="nb-NO" dirty="0"/>
          </a:p>
          <a:p>
            <a:endParaRPr lang="nb-NO" dirty="0"/>
          </a:p>
        </p:txBody>
      </p:sp>
      <p:sp>
        <p:nvSpPr>
          <p:cNvPr id="13" name="TekstSylinder 12">
            <a:extLst>
              <a:ext uri="{FF2B5EF4-FFF2-40B4-BE49-F238E27FC236}">
                <a16:creationId xmlns:a16="http://schemas.microsoft.com/office/drawing/2014/main" id="{6C11F485-EB0A-B743-A9D1-B84865616252}"/>
              </a:ext>
            </a:extLst>
          </p:cNvPr>
          <p:cNvSpPr txBox="1"/>
          <p:nvPr/>
        </p:nvSpPr>
        <p:spPr>
          <a:xfrm>
            <a:off x="5368066" y="2975412"/>
            <a:ext cx="4851699" cy="2031325"/>
          </a:xfrm>
          <a:prstGeom prst="rect">
            <a:avLst/>
          </a:prstGeom>
          <a:solidFill>
            <a:schemeClr val="accent1">
              <a:lumMod val="20000"/>
              <a:lumOff val="80000"/>
            </a:schemeClr>
          </a:solidFill>
          <a:ln>
            <a:solidFill>
              <a:schemeClr val="tx1"/>
            </a:solidFill>
          </a:ln>
        </p:spPr>
        <p:txBody>
          <a:bodyPr wrap="square" rtlCol="0">
            <a:spAutoFit/>
          </a:bodyPr>
          <a:lstStyle/>
          <a:p>
            <a:r>
              <a:rPr lang="nb-NO" dirty="0"/>
              <a:t>Viktig og vesentlig:</a:t>
            </a:r>
          </a:p>
          <a:p>
            <a:endParaRPr lang="nb-NO" dirty="0"/>
          </a:p>
          <a:p>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38479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dirty="0"/>
              <a:t>Sekundær-innsikt:</a:t>
            </a:r>
            <a:br>
              <a:rPr lang="nb-NO" dirty="0"/>
            </a:br>
            <a:br>
              <a:rPr lang="nb-NO" dirty="0"/>
            </a:br>
            <a:r>
              <a:rPr lang="nb-NO" sz="3200" dirty="0"/>
              <a:t>Gjør et søk på </a:t>
            </a:r>
            <a:r>
              <a:rPr lang="nb-NO" sz="3200" dirty="0" err="1"/>
              <a:t>f.eks</a:t>
            </a:r>
            <a:r>
              <a:rPr lang="nb-NO" sz="3200" dirty="0"/>
              <a:t> Google på liknende stillinger som dere skal lyse ut</a:t>
            </a:r>
            <a:br>
              <a:rPr lang="nb-NO" sz="3200" dirty="0"/>
            </a:br>
            <a:br>
              <a:rPr lang="nb-NO" sz="3200" dirty="0"/>
            </a:br>
            <a:br>
              <a:rPr lang="nb-NO" sz="3600" dirty="0"/>
            </a:br>
            <a:br>
              <a:rPr lang="nb-NO" sz="3600" dirty="0"/>
            </a:b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8" name="Tekstboks 10">
            <a:extLst>
              <a:ext uri="{FF2B5EF4-FFF2-40B4-BE49-F238E27FC236}">
                <a16:creationId xmlns:a16="http://schemas.microsoft.com/office/drawing/2014/main" id="{82BEDBE6-AA1F-BB4C-90CB-973D48F03538}"/>
              </a:ext>
            </a:extLst>
          </p:cNvPr>
          <p:cNvSpPr txBox="1"/>
          <p:nvPr/>
        </p:nvSpPr>
        <p:spPr>
          <a:xfrm>
            <a:off x="5104320" y="5984875"/>
            <a:ext cx="5799455" cy="654050"/>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Forklaring: Primærinnsikt er innsikt dere henter selv gjennom samtaler, mens sekundærinnsikt er data andre har innhentet som dere anvender.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kstSylinder 3">
            <a:extLst>
              <a:ext uri="{FF2B5EF4-FFF2-40B4-BE49-F238E27FC236}">
                <a16:creationId xmlns:a16="http://schemas.microsoft.com/office/drawing/2014/main" id="{BB6FB0E3-A46C-6546-B3C8-E537177D8795}"/>
              </a:ext>
            </a:extLst>
          </p:cNvPr>
          <p:cNvSpPr txBox="1"/>
          <p:nvPr/>
        </p:nvSpPr>
        <p:spPr>
          <a:xfrm>
            <a:off x="5325035" y="957431"/>
            <a:ext cx="184731" cy="369332"/>
          </a:xfrm>
          <a:prstGeom prst="rect">
            <a:avLst/>
          </a:prstGeom>
          <a:noFill/>
        </p:spPr>
        <p:txBody>
          <a:bodyPr wrap="none" rtlCol="0">
            <a:spAutoFit/>
          </a:bodyPr>
          <a:lstStyle/>
          <a:p>
            <a:endParaRPr lang="nb-NO" dirty="0"/>
          </a:p>
        </p:txBody>
      </p:sp>
      <p:graphicFrame>
        <p:nvGraphicFramePr>
          <p:cNvPr id="11" name="Tabell 4">
            <a:extLst>
              <a:ext uri="{FF2B5EF4-FFF2-40B4-BE49-F238E27FC236}">
                <a16:creationId xmlns:a16="http://schemas.microsoft.com/office/drawing/2014/main" id="{29712D6C-3542-5745-8FFA-C1154217D45B}"/>
              </a:ext>
            </a:extLst>
          </p:cNvPr>
          <p:cNvGraphicFramePr>
            <a:graphicFrameLocks noGrp="1"/>
          </p:cNvGraphicFramePr>
          <p:nvPr>
            <p:extLst>
              <p:ext uri="{D42A27DB-BD31-4B8C-83A1-F6EECF244321}">
                <p14:modId xmlns:p14="http://schemas.microsoft.com/office/powerpoint/2010/main" val="603552722"/>
              </p:ext>
            </p:extLst>
          </p:nvPr>
        </p:nvGraphicFramePr>
        <p:xfrm>
          <a:off x="5325035" y="2284194"/>
          <a:ext cx="5632710" cy="1837400"/>
        </p:xfrm>
        <a:graphic>
          <a:graphicData uri="http://schemas.openxmlformats.org/drawingml/2006/table">
            <a:tbl>
              <a:tblPr firstRow="1" bandRow="1">
                <a:tableStyleId>{F5AB1C69-6EDB-4FF4-983F-18BD219EF322}</a:tableStyleId>
              </a:tblPr>
              <a:tblGrid>
                <a:gridCol w="2816355">
                  <a:extLst>
                    <a:ext uri="{9D8B030D-6E8A-4147-A177-3AD203B41FA5}">
                      <a16:colId xmlns:a16="http://schemas.microsoft.com/office/drawing/2014/main" val="2603363781"/>
                    </a:ext>
                  </a:extLst>
                </a:gridCol>
                <a:gridCol w="2816355">
                  <a:extLst>
                    <a:ext uri="{9D8B030D-6E8A-4147-A177-3AD203B41FA5}">
                      <a16:colId xmlns:a16="http://schemas.microsoft.com/office/drawing/2014/main" val="632176109"/>
                    </a:ext>
                  </a:extLst>
                </a:gridCol>
              </a:tblGrid>
              <a:tr h="367480">
                <a:tc>
                  <a:txBody>
                    <a:bodyPr/>
                    <a:lstStyle/>
                    <a:p>
                      <a:r>
                        <a:rPr lang="nb-NO" dirty="0"/>
                        <a:t>Lignende stillinger</a:t>
                      </a:r>
                    </a:p>
                  </a:txBody>
                  <a:tcPr/>
                </a:tc>
                <a:tc>
                  <a:txBody>
                    <a:bodyPr/>
                    <a:lstStyle/>
                    <a:p>
                      <a:endParaRPr lang="nb-NO" dirty="0"/>
                    </a:p>
                  </a:txBody>
                  <a:tcPr/>
                </a:tc>
                <a:extLst>
                  <a:ext uri="{0D108BD9-81ED-4DB2-BD59-A6C34878D82A}">
                    <a16:rowId xmlns:a16="http://schemas.microsoft.com/office/drawing/2014/main" val="3838922138"/>
                  </a:ext>
                </a:extLst>
              </a:tr>
              <a:tr h="367480">
                <a:tc>
                  <a:txBody>
                    <a:bodyPr/>
                    <a:lstStyle/>
                    <a:p>
                      <a:endParaRPr lang="nb-NO"/>
                    </a:p>
                  </a:txBody>
                  <a:tcPr/>
                </a:tc>
                <a:tc>
                  <a:txBody>
                    <a:bodyPr/>
                    <a:lstStyle/>
                    <a:p>
                      <a:endParaRPr lang="nb-NO" dirty="0"/>
                    </a:p>
                  </a:txBody>
                  <a:tcPr/>
                </a:tc>
                <a:extLst>
                  <a:ext uri="{0D108BD9-81ED-4DB2-BD59-A6C34878D82A}">
                    <a16:rowId xmlns:a16="http://schemas.microsoft.com/office/drawing/2014/main" val="269096159"/>
                  </a:ext>
                </a:extLst>
              </a:tr>
              <a:tr h="367480">
                <a:tc>
                  <a:txBody>
                    <a:bodyPr/>
                    <a:lstStyle/>
                    <a:p>
                      <a:endParaRPr lang="nb-NO"/>
                    </a:p>
                  </a:txBody>
                  <a:tcPr/>
                </a:tc>
                <a:tc>
                  <a:txBody>
                    <a:bodyPr/>
                    <a:lstStyle/>
                    <a:p>
                      <a:endParaRPr lang="nb-NO"/>
                    </a:p>
                  </a:txBody>
                  <a:tcPr/>
                </a:tc>
                <a:extLst>
                  <a:ext uri="{0D108BD9-81ED-4DB2-BD59-A6C34878D82A}">
                    <a16:rowId xmlns:a16="http://schemas.microsoft.com/office/drawing/2014/main" val="2239771104"/>
                  </a:ext>
                </a:extLst>
              </a:tr>
              <a:tr h="367480">
                <a:tc>
                  <a:txBody>
                    <a:bodyPr/>
                    <a:lstStyle/>
                    <a:p>
                      <a:endParaRPr lang="nb-NO"/>
                    </a:p>
                  </a:txBody>
                  <a:tcPr/>
                </a:tc>
                <a:tc>
                  <a:txBody>
                    <a:bodyPr/>
                    <a:lstStyle/>
                    <a:p>
                      <a:endParaRPr lang="nb-NO" dirty="0"/>
                    </a:p>
                  </a:txBody>
                  <a:tcPr/>
                </a:tc>
                <a:extLst>
                  <a:ext uri="{0D108BD9-81ED-4DB2-BD59-A6C34878D82A}">
                    <a16:rowId xmlns:a16="http://schemas.microsoft.com/office/drawing/2014/main" val="1503910807"/>
                  </a:ext>
                </a:extLst>
              </a:tr>
              <a:tr h="36748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124049425"/>
                  </a:ext>
                </a:extLst>
              </a:tr>
            </a:tbl>
          </a:graphicData>
        </a:graphic>
      </p:graphicFrame>
    </p:spTree>
    <p:extLst>
      <p:ext uri="{BB962C8B-B14F-4D97-AF65-F5344CB8AC3E}">
        <p14:creationId xmlns:p14="http://schemas.microsoft.com/office/powerpoint/2010/main" val="211098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dirty="0"/>
              <a:t>2. Les en 5-8 stillingsannonser og gjøre en vurdering</a:t>
            </a:r>
            <a:br>
              <a:rPr lang="nb-NO" dirty="0"/>
            </a:br>
            <a:br>
              <a:rPr lang="nb-NO" sz="3200" dirty="0"/>
            </a:br>
            <a:br>
              <a:rPr lang="nb-NO" sz="3200" dirty="0"/>
            </a:br>
            <a:br>
              <a:rPr lang="nb-NO" sz="3600" dirty="0"/>
            </a:br>
            <a:br>
              <a:rPr lang="nb-NO" sz="3600" dirty="0"/>
            </a:b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8" name="Tekstboks 10">
            <a:extLst>
              <a:ext uri="{FF2B5EF4-FFF2-40B4-BE49-F238E27FC236}">
                <a16:creationId xmlns:a16="http://schemas.microsoft.com/office/drawing/2014/main" id="{82BEDBE6-AA1F-BB4C-90CB-973D48F03538}"/>
              </a:ext>
            </a:extLst>
          </p:cNvPr>
          <p:cNvSpPr txBox="1"/>
          <p:nvPr/>
        </p:nvSpPr>
        <p:spPr>
          <a:xfrm>
            <a:off x="5104320" y="5984875"/>
            <a:ext cx="5799455" cy="654050"/>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Forklaring: Primærinnsikt er innsikt dere henter selv gjennom samtaler, mens sekundærinnsikt er data andre har innhentet som dere anvender.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kstSylinder 3">
            <a:extLst>
              <a:ext uri="{FF2B5EF4-FFF2-40B4-BE49-F238E27FC236}">
                <a16:creationId xmlns:a16="http://schemas.microsoft.com/office/drawing/2014/main" id="{BB6FB0E3-A46C-6546-B3C8-E537177D8795}"/>
              </a:ext>
            </a:extLst>
          </p:cNvPr>
          <p:cNvSpPr txBox="1"/>
          <p:nvPr/>
        </p:nvSpPr>
        <p:spPr>
          <a:xfrm>
            <a:off x="5325035" y="957431"/>
            <a:ext cx="184731" cy="369332"/>
          </a:xfrm>
          <a:prstGeom prst="rect">
            <a:avLst/>
          </a:prstGeom>
          <a:noFill/>
        </p:spPr>
        <p:txBody>
          <a:bodyPr wrap="none" rtlCol="0">
            <a:spAutoFit/>
          </a:bodyPr>
          <a:lstStyle/>
          <a:p>
            <a:endParaRPr lang="nb-NO" dirty="0"/>
          </a:p>
        </p:txBody>
      </p:sp>
      <p:graphicFrame>
        <p:nvGraphicFramePr>
          <p:cNvPr id="9" name="Tabell 4">
            <a:extLst>
              <a:ext uri="{FF2B5EF4-FFF2-40B4-BE49-F238E27FC236}">
                <a16:creationId xmlns:a16="http://schemas.microsoft.com/office/drawing/2014/main" id="{B314E31B-139B-204F-A5E2-B97C62A9F99C}"/>
              </a:ext>
            </a:extLst>
          </p:cNvPr>
          <p:cNvGraphicFramePr>
            <a:graphicFrameLocks noGrp="1"/>
          </p:cNvGraphicFramePr>
          <p:nvPr>
            <p:extLst>
              <p:ext uri="{D42A27DB-BD31-4B8C-83A1-F6EECF244321}">
                <p14:modId xmlns:p14="http://schemas.microsoft.com/office/powerpoint/2010/main" val="1416039258"/>
              </p:ext>
            </p:extLst>
          </p:nvPr>
        </p:nvGraphicFramePr>
        <p:xfrm>
          <a:off x="5104320" y="946976"/>
          <a:ext cx="5895672" cy="3657600"/>
        </p:xfrm>
        <a:graphic>
          <a:graphicData uri="http://schemas.openxmlformats.org/drawingml/2006/table">
            <a:tbl>
              <a:tblPr firstRow="1" bandRow="1">
                <a:tableStyleId>{F5AB1C69-6EDB-4FF4-983F-18BD219EF322}</a:tableStyleId>
              </a:tblPr>
              <a:tblGrid>
                <a:gridCol w="1473918">
                  <a:extLst>
                    <a:ext uri="{9D8B030D-6E8A-4147-A177-3AD203B41FA5}">
                      <a16:colId xmlns:a16="http://schemas.microsoft.com/office/drawing/2014/main" val="389404690"/>
                    </a:ext>
                  </a:extLst>
                </a:gridCol>
                <a:gridCol w="1473918">
                  <a:extLst>
                    <a:ext uri="{9D8B030D-6E8A-4147-A177-3AD203B41FA5}">
                      <a16:colId xmlns:a16="http://schemas.microsoft.com/office/drawing/2014/main" val="108539333"/>
                    </a:ext>
                  </a:extLst>
                </a:gridCol>
                <a:gridCol w="1473918">
                  <a:extLst>
                    <a:ext uri="{9D8B030D-6E8A-4147-A177-3AD203B41FA5}">
                      <a16:colId xmlns:a16="http://schemas.microsoft.com/office/drawing/2014/main" val="1223993560"/>
                    </a:ext>
                  </a:extLst>
                </a:gridCol>
                <a:gridCol w="1473918">
                  <a:extLst>
                    <a:ext uri="{9D8B030D-6E8A-4147-A177-3AD203B41FA5}">
                      <a16:colId xmlns:a16="http://schemas.microsoft.com/office/drawing/2014/main" val="31094594"/>
                    </a:ext>
                  </a:extLst>
                </a:gridCol>
              </a:tblGrid>
              <a:tr h="863210">
                <a:tc>
                  <a:txBody>
                    <a:bodyPr/>
                    <a:lstStyle/>
                    <a:p>
                      <a:r>
                        <a:rPr lang="nb-NO" dirty="0"/>
                        <a:t>Stilling: </a:t>
                      </a:r>
                    </a:p>
                  </a:txBody>
                  <a:tcPr/>
                </a:tc>
                <a:tc>
                  <a:txBody>
                    <a:bodyPr/>
                    <a:lstStyle/>
                    <a:p>
                      <a:r>
                        <a:rPr lang="nb-NO" dirty="0"/>
                        <a:t>Hva var blikkfanget?</a:t>
                      </a:r>
                    </a:p>
                  </a:txBody>
                  <a:tcPr/>
                </a:tc>
                <a:tc>
                  <a:txBody>
                    <a:bodyPr/>
                    <a:lstStyle/>
                    <a:p>
                      <a:r>
                        <a:rPr lang="nb-NO" dirty="0"/>
                        <a:t>Hvordan omtaler de tjenesten og stillingen?</a:t>
                      </a:r>
                    </a:p>
                  </a:txBody>
                  <a:tcPr/>
                </a:tc>
                <a:tc>
                  <a:txBody>
                    <a:bodyPr/>
                    <a:lstStyle/>
                    <a:p>
                      <a:r>
                        <a:rPr lang="nb-NO" dirty="0"/>
                        <a:t>Alt i alt hvordan opplevde dere stillings-annonsen?</a:t>
                      </a:r>
                    </a:p>
                  </a:txBody>
                  <a:tcPr/>
                </a:tc>
                <a:extLst>
                  <a:ext uri="{0D108BD9-81ED-4DB2-BD59-A6C34878D82A}">
                    <a16:rowId xmlns:a16="http://schemas.microsoft.com/office/drawing/2014/main" val="2862450775"/>
                  </a:ext>
                </a:extLst>
              </a:tr>
              <a:tr h="350079">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3596813160"/>
                  </a:ext>
                </a:extLst>
              </a:tr>
              <a:tr h="350079">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1570395717"/>
                  </a:ext>
                </a:extLst>
              </a:tr>
              <a:tr h="350079">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635532700"/>
                  </a:ext>
                </a:extLst>
              </a:tr>
              <a:tr h="350079">
                <a:tc>
                  <a:txBody>
                    <a:bodyPr/>
                    <a:lstStyle/>
                    <a:p>
                      <a:endParaRPr lang="nb-NO"/>
                    </a:p>
                  </a:txBody>
                  <a:tcPr/>
                </a:tc>
                <a:tc>
                  <a:txBody>
                    <a:bodyPr/>
                    <a:lstStyle/>
                    <a:p>
                      <a:endParaRPr lang="nb-NO"/>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205846869"/>
                  </a:ext>
                </a:extLst>
              </a:tr>
              <a:tr h="350079">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586989275"/>
                  </a:ext>
                </a:extLst>
              </a:tr>
              <a:tr h="350079">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000301546"/>
                  </a:ext>
                </a:extLst>
              </a:tr>
            </a:tbl>
          </a:graphicData>
        </a:graphic>
      </p:graphicFrame>
    </p:spTree>
    <p:extLst>
      <p:ext uri="{BB962C8B-B14F-4D97-AF65-F5344CB8AC3E}">
        <p14:creationId xmlns:p14="http://schemas.microsoft.com/office/powerpoint/2010/main" val="373605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0A1B577-7C31-3645-BB41-635B104422DB}"/>
              </a:ext>
            </a:extLst>
          </p:cNvPr>
          <p:cNvSpPr>
            <a:spLocks noGrp="1"/>
          </p:cNvSpPr>
          <p:nvPr>
            <p:ph type="title"/>
          </p:nvPr>
        </p:nvSpPr>
        <p:spPr>
          <a:xfrm>
            <a:off x="630936" y="640823"/>
            <a:ext cx="3419856" cy="5583148"/>
          </a:xfrm>
        </p:spPr>
        <p:txBody>
          <a:bodyPr anchor="ctr">
            <a:noAutofit/>
          </a:bodyPr>
          <a:lstStyle/>
          <a:p>
            <a:r>
              <a:rPr lang="nb-NO" dirty="0"/>
              <a:t>3. Analyser og sorter innsikten som dere får</a:t>
            </a:r>
            <a:br>
              <a:rPr lang="nb-NO" dirty="0"/>
            </a:br>
            <a:br>
              <a:rPr lang="nb-NO" dirty="0"/>
            </a:br>
            <a:br>
              <a:rPr lang="nb-NO" sz="3200" dirty="0"/>
            </a:br>
            <a:br>
              <a:rPr lang="nb-NO" sz="3200" dirty="0"/>
            </a:br>
            <a:br>
              <a:rPr lang="nb-NO" sz="3600" dirty="0"/>
            </a:br>
            <a:br>
              <a:rPr lang="nb-NO" sz="3600" dirty="0"/>
            </a:br>
            <a:br>
              <a:rPr lang="nb-NO" sz="3600" dirty="0"/>
            </a:br>
            <a:br>
              <a:rPr lang="nb-NO" sz="3600" dirty="0"/>
            </a:br>
            <a:endParaRPr lang="nb-NO" sz="3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809A483-76CC-BB4C-ADC1-5CC5476938A2}"/>
              </a:ext>
            </a:extLst>
          </p:cNvPr>
          <p:cNvSpPr>
            <a:spLocks noGrp="1"/>
          </p:cNvSpPr>
          <p:nvPr>
            <p:ph idx="1"/>
          </p:nvPr>
        </p:nvSpPr>
        <p:spPr>
          <a:xfrm>
            <a:off x="4654296" y="4798577"/>
            <a:ext cx="6894576" cy="1428487"/>
          </a:xfrm>
        </p:spPr>
        <p:txBody>
          <a:bodyPr anchor="t">
            <a:normAutofit/>
          </a:bodyPr>
          <a:lstStyle/>
          <a:p>
            <a:pPr marL="0" indent="0">
              <a:buNone/>
            </a:pPr>
            <a:r>
              <a:rPr lang="nb-NO" sz="2200" dirty="0"/>
              <a:t> </a:t>
            </a:r>
          </a:p>
        </p:txBody>
      </p:sp>
      <p:sp>
        <p:nvSpPr>
          <p:cNvPr id="8" name="Tekstboks 10">
            <a:extLst>
              <a:ext uri="{FF2B5EF4-FFF2-40B4-BE49-F238E27FC236}">
                <a16:creationId xmlns:a16="http://schemas.microsoft.com/office/drawing/2014/main" id="{82BEDBE6-AA1F-BB4C-90CB-973D48F03538}"/>
              </a:ext>
            </a:extLst>
          </p:cNvPr>
          <p:cNvSpPr txBox="1"/>
          <p:nvPr/>
        </p:nvSpPr>
        <p:spPr>
          <a:xfrm>
            <a:off x="5104320" y="5984875"/>
            <a:ext cx="5799455" cy="654050"/>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nb-N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Forklaring: Primærinnsikt er innsikt dere henter selv gjennom samtaler, mens sekundærinnsikt er data andre har innhentet som dere anvender.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kstSylinder 3">
            <a:extLst>
              <a:ext uri="{FF2B5EF4-FFF2-40B4-BE49-F238E27FC236}">
                <a16:creationId xmlns:a16="http://schemas.microsoft.com/office/drawing/2014/main" id="{BB6FB0E3-A46C-6546-B3C8-E537177D8795}"/>
              </a:ext>
            </a:extLst>
          </p:cNvPr>
          <p:cNvSpPr txBox="1"/>
          <p:nvPr/>
        </p:nvSpPr>
        <p:spPr>
          <a:xfrm>
            <a:off x="5325035" y="957431"/>
            <a:ext cx="184731" cy="369332"/>
          </a:xfrm>
          <a:prstGeom prst="rect">
            <a:avLst/>
          </a:prstGeom>
          <a:noFill/>
        </p:spPr>
        <p:txBody>
          <a:bodyPr wrap="none" rtlCol="0">
            <a:spAutoFit/>
          </a:bodyPr>
          <a:lstStyle/>
          <a:p>
            <a:endParaRPr lang="nb-NO" dirty="0"/>
          </a:p>
        </p:txBody>
      </p:sp>
      <p:graphicFrame>
        <p:nvGraphicFramePr>
          <p:cNvPr id="11" name="Tabell 4">
            <a:extLst>
              <a:ext uri="{FF2B5EF4-FFF2-40B4-BE49-F238E27FC236}">
                <a16:creationId xmlns:a16="http://schemas.microsoft.com/office/drawing/2014/main" id="{1A1AD029-FE34-264F-8347-3FDC4263F391}"/>
              </a:ext>
            </a:extLst>
          </p:cNvPr>
          <p:cNvGraphicFramePr>
            <a:graphicFrameLocks noGrp="1"/>
          </p:cNvGraphicFramePr>
          <p:nvPr>
            <p:extLst>
              <p:ext uri="{D42A27DB-BD31-4B8C-83A1-F6EECF244321}">
                <p14:modId xmlns:p14="http://schemas.microsoft.com/office/powerpoint/2010/main" val="3631583866"/>
              </p:ext>
            </p:extLst>
          </p:nvPr>
        </p:nvGraphicFramePr>
        <p:xfrm>
          <a:off x="4990353" y="1892436"/>
          <a:ext cx="5418666" cy="249428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4186738862"/>
                    </a:ext>
                  </a:extLst>
                </a:gridCol>
                <a:gridCol w="2709333">
                  <a:extLst>
                    <a:ext uri="{9D8B030D-6E8A-4147-A177-3AD203B41FA5}">
                      <a16:colId xmlns:a16="http://schemas.microsoft.com/office/drawing/2014/main" val="3562213004"/>
                    </a:ext>
                  </a:extLst>
                </a:gridCol>
              </a:tblGrid>
              <a:tr h="370840">
                <a:tc>
                  <a:txBody>
                    <a:bodyPr/>
                    <a:lstStyle/>
                    <a:p>
                      <a:r>
                        <a:rPr lang="nb-NO" dirty="0"/>
                        <a:t>Stilling: </a:t>
                      </a:r>
                    </a:p>
                  </a:txBody>
                  <a:tcPr/>
                </a:tc>
                <a:tc>
                  <a:txBody>
                    <a:bodyPr/>
                    <a:lstStyle/>
                    <a:p>
                      <a:r>
                        <a:rPr lang="nb-NO" dirty="0"/>
                        <a:t>Dette tar vi med oss til vår utlysningstekst</a:t>
                      </a:r>
                    </a:p>
                  </a:txBody>
                  <a:tcPr/>
                </a:tc>
                <a:extLst>
                  <a:ext uri="{0D108BD9-81ED-4DB2-BD59-A6C34878D82A}">
                    <a16:rowId xmlns:a16="http://schemas.microsoft.com/office/drawing/2014/main" val="14171874"/>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313838825"/>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927678606"/>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806361660"/>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079901999"/>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061213422"/>
                  </a:ext>
                </a:extLst>
              </a:tr>
            </a:tbl>
          </a:graphicData>
        </a:graphic>
      </p:graphicFrame>
    </p:spTree>
    <p:extLst>
      <p:ext uri="{BB962C8B-B14F-4D97-AF65-F5344CB8AC3E}">
        <p14:creationId xmlns:p14="http://schemas.microsoft.com/office/powerpoint/2010/main" val="414836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C79C006-FA80-D748-8DD7-A40106223EAE}"/>
              </a:ext>
            </a:extLst>
          </p:cNvPr>
          <p:cNvSpPr>
            <a:spLocks noGrp="1"/>
          </p:cNvSpPr>
          <p:nvPr>
            <p:ph type="title"/>
          </p:nvPr>
        </p:nvSpPr>
        <p:spPr>
          <a:xfrm>
            <a:off x="630936" y="639520"/>
            <a:ext cx="3429000" cy="1719072"/>
          </a:xfrm>
        </p:spPr>
        <p:txBody>
          <a:bodyPr anchor="b">
            <a:normAutofit/>
          </a:bodyPr>
          <a:lstStyle/>
          <a:p>
            <a:r>
              <a:rPr lang="nb-NO" sz="3800" dirty="0"/>
              <a:t>Fase 4 – velge kandidat og intervju</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D71C2A8-BDA3-EE4B-AD0B-593841F51746}"/>
              </a:ext>
            </a:extLst>
          </p:cNvPr>
          <p:cNvSpPr>
            <a:spLocks noGrp="1"/>
          </p:cNvSpPr>
          <p:nvPr>
            <p:ph idx="1"/>
          </p:nvPr>
        </p:nvSpPr>
        <p:spPr>
          <a:xfrm>
            <a:off x="630936" y="2807208"/>
            <a:ext cx="3429000" cy="3410712"/>
          </a:xfrm>
        </p:spPr>
        <p:txBody>
          <a:bodyPr anchor="t">
            <a:normAutofit/>
          </a:bodyPr>
          <a:lstStyle/>
          <a:p>
            <a:pPr marL="0" indent="0">
              <a:buNone/>
            </a:pPr>
            <a:r>
              <a:rPr lang="nb-NO" sz="2200" dirty="0"/>
              <a:t>Legg de ulike spesifikasjoner i kravanalysen til grunn og se dette opp mot aktuelle kandidater (lenke til kravanalyse i første fase) og vurder følgende:</a:t>
            </a:r>
          </a:p>
          <a:p>
            <a:pPr marL="0" indent="0">
              <a:buNone/>
            </a:pPr>
            <a:endParaRPr lang="nb-NO" sz="2200" dirty="0"/>
          </a:p>
          <a:p>
            <a:pPr marL="0" indent="0">
              <a:buNone/>
            </a:pPr>
            <a:endParaRPr lang="nb-NO" sz="2200" dirty="0"/>
          </a:p>
          <a:p>
            <a:pPr marL="0" indent="0">
              <a:buNone/>
            </a:pPr>
            <a:endParaRPr lang="nb-NO" sz="2200" dirty="0"/>
          </a:p>
          <a:p>
            <a:pPr marL="0" indent="0">
              <a:buNone/>
            </a:pPr>
            <a:endParaRPr lang="nb-NO" sz="2200" dirty="0"/>
          </a:p>
          <a:p>
            <a:pPr marL="0" indent="0">
              <a:buNone/>
            </a:pPr>
            <a:endParaRPr lang="nb-NO" sz="2200" dirty="0"/>
          </a:p>
          <a:p>
            <a:pPr marL="0" indent="0">
              <a:buNone/>
            </a:pPr>
            <a:endParaRPr lang="nb-NO" sz="2200" dirty="0"/>
          </a:p>
        </p:txBody>
      </p:sp>
      <p:graphicFrame>
        <p:nvGraphicFramePr>
          <p:cNvPr id="4" name="Tabell 4">
            <a:extLst>
              <a:ext uri="{FF2B5EF4-FFF2-40B4-BE49-F238E27FC236}">
                <a16:creationId xmlns:a16="http://schemas.microsoft.com/office/drawing/2014/main" id="{1BCEF91B-E3D3-0F4A-BEE5-B131C0AD421A}"/>
              </a:ext>
            </a:extLst>
          </p:cNvPr>
          <p:cNvGraphicFramePr>
            <a:graphicFrameLocks noGrp="1"/>
          </p:cNvGraphicFramePr>
          <p:nvPr/>
        </p:nvGraphicFramePr>
        <p:xfrm>
          <a:off x="4654296" y="1933572"/>
          <a:ext cx="6903721" cy="2990859"/>
        </p:xfrm>
        <a:graphic>
          <a:graphicData uri="http://schemas.openxmlformats.org/drawingml/2006/table">
            <a:tbl>
              <a:tblPr firstRow="1" bandRow="1">
                <a:tableStyleId>{F5AB1C69-6EDB-4FF4-983F-18BD219EF322}</a:tableStyleId>
              </a:tblPr>
              <a:tblGrid>
                <a:gridCol w="1082645">
                  <a:extLst>
                    <a:ext uri="{9D8B030D-6E8A-4147-A177-3AD203B41FA5}">
                      <a16:colId xmlns:a16="http://schemas.microsoft.com/office/drawing/2014/main" val="2927199453"/>
                    </a:ext>
                  </a:extLst>
                </a:gridCol>
                <a:gridCol w="1756764">
                  <a:extLst>
                    <a:ext uri="{9D8B030D-6E8A-4147-A177-3AD203B41FA5}">
                      <a16:colId xmlns:a16="http://schemas.microsoft.com/office/drawing/2014/main" val="3576963697"/>
                    </a:ext>
                  </a:extLst>
                </a:gridCol>
                <a:gridCol w="2250104">
                  <a:extLst>
                    <a:ext uri="{9D8B030D-6E8A-4147-A177-3AD203B41FA5}">
                      <a16:colId xmlns:a16="http://schemas.microsoft.com/office/drawing/2014/main" val="773990404"/>
                    </a:ext>
                  </a:extLst>
                </a:gridCol>
                <a:gridCol w="1814208">
                  <a:extLst>
                    <a:ext uri="{9D8B030D-6E8A-4147-A177-3AD203B41FA5}">
                      <a16:colId xmlns:a16="http://schemas.microsoft.com/office/drawing/2014/main" val="1617067695"/>
                    </a:ext>
                  </a:extLst>
                </a:gridCol>
              </a:tblGrid>
              <a:tr h="674727">
                <a:tc>
                  <a:txBody>
                    <a:bodyPr/>
                    <a:lstStyle/>
                    <a:p>
                      <a:r>
                        <a:rPr lang="nb-NO" sz="1700" b="0" cap="none" spc="0">
                          <a:solidFill>
                            <a:schemeClr val="tx1"/>
                          </a:solidFill>
                        </a:rPr>
                        <a:t>Kandidat</a:t>
                      </a:r>
                    </a:p>
                  </a:txBody>
                  <a:tcPr marL="0" marR="97316" marT="19463" marB="97316" anchor="b"/>
                </a:tc>
                <a:tc>
                  <a:txBody>
                    <a:bodyPr/>
                    <a:lstStyle/>
                    <a:p>
                      <a:r>
                        <a:rPr lang="nb-NO" sz="1700" b="0" cap="none" spc="0">
                          <a:solidFill>
                            <a:schemeClr val="tx1"/>
                          </a:solidFill>
                        </a:rPr>
                        <a:t>Formelle krav til kompetanse</a:t>
                      </a:r>
                    </a:p>
                  </a:txBody>
                  <a:tcPr marL="0" marR="97316" marT="19463" marB="97316" anchor="b"/>
                </a:tc>
                <a:tc>
                  <a:txBody>
                    <a:bodyPr/>
                    <a:lstStyle/>
                    <a:p>
                      <a:r>
                        <a:rPr lang="nb-NO" sz="1700" b="0" cap="none" spc="0">
                          <a:solidFill>
                            <a:schemeClr val="tx1"/>
                          </a:solidFill>
                        </a:rPr>
                        <a:t>Kandidatens erfaringskompetanse</a:t>
                      </a:r>
                    </a:p>
                  </a:txBody>
                  <a:tcPr marL="0" marR="97316" marT="19463" marB="97316" anchor="b"/>
                </a:tc>
                <a:tc>
                  <a:txBody>
                    <a:bodyPr/>
                    <a:lstStyle/>
                    <a:p>
                      <a:r>
                        <a:rPr lang="nb-NO" sz="1700" b="0" cap="none" spc="0">
                          <a:solidFill>
                            <a:schemeClr val="tx1"/>
                          </a:solidFill>
                        </a:rPr>
                        <a:t>Stillingsstørrelse</a:t>
                      </a:r>
                    </a:p>
                  </a:txBody>
                  <a:tcPr marL="0" marR="97316" marT="19463" marB="97316" anchor="b"/>
                </a:tc>
                <a:extLst>
                  <a:ext uri="{0D108BD9-81ED-4DB2-BD59-A6C34878D82A}">
                    <a16:rowId xmlns:a16="http://schemas.microsoft.com/office/drawing/2014/main" val="3781856812"/>
                  </a:ext>
                </a:extLst>
              </a:tr>
              <a:tr h="386022">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extLst>
                  <a:ext uri="{0D108BD9-81ED-4DB2-BD59-A6C34878D82A}">
                    <a16:rowId xmlns:a16="http://schemas.microsoft.com/office/drawing/2014/main" val="3055250401"/>
                  </a:ext>
                </a:extLst>
              </a:tr>
              <a:tr h="386022">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extLst>
                  <a:ext uri="{0D108BD9-81ED-4DB2-BD59-A6C34878D82A}">
                    <a16:rowId xmlns:a16="http://schemas.microsoft.com/office/drawing/2014/main" val="2120502136"/>
                  </a:ext>
                </a:extLst>
              </a:tr>
              <a:tr h="386022">
                <a:tc>
                  <a:txBody>
                    <a:bodyPr/>
                    <a:lstStyle/>
                    <a:p>
                      <a:endParaRPr lang="nb-NO" sz="1300" cap="none" spc="0" dirty="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extLst>
                  <a:ext uri="{0D108BD9-81ED-4DB2-BD59-A6C34878D82A}">
                    <a16:rowId xmlns:a16="http://schemas.microsoft.com/office/drawing/2014/main" val="4285582462"/>
                  </a:ext>
                </a:extLst>
              </a:tr>
              <a:tr h="386022">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extLst>
                  <a:ext uri="{0D108BD9-81ED-4DB2-BD59-A6C34878D82A}">
                    <a16:rowId xmlns:a16="http://schemas.microsoft.com/office/drawing/2014/main" val="818366775"/>
                  </a:ext>
                </a:extLst>
              </a:tr>
              <a:tr h="386022">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extLst>
                  <a:ext uri="{0D108BD9-81ED-4DB2-BD59-A6C34878D82A}">
                    <a16:rowId xmlns:a16="http://schemas.microsoft.com/office/drawing/2014/main" val="4114026074"/>
                  </a:ext>
                </a:extLst>
              </a:tr>
              <a:tr h="386022">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a:solidFill>
                          <a:schemeClr val="tx1"/>
                        </a:solidFill>
                      </a:endParaRPr>
                    </a:p>
                  </a:txBody>
                  <a:tcPr marL="0" marR="97316" marT="29195" marB="97316"/>
                </a:tc>
                <a:tc>
                  <a:txBody>
                    <a:bodyPr/>
                    <a:lstStyle/>
                    <a:p>
                      <a:endParaRPr lang="nb-NO" sz="1300" cap="none" spc="0" dirty="0">
                        <a:solidFill>
                          <a:schemeClr val="tx1"/>
                        </a:solidFill>
                      </a:endParaRPr>
                    </a:p>
                  </a:txBody>
                  <a:tcPr marL="0" marR="97316" marT="29195" marB="97316"/>
                </a:tc>
                <a:extLst>
                  <a:ext uri="{0D108BD9-81ED-4DB2-BD59-A6C34878D82A}">
                    <a16:rowId xmlns:a16="http://schemas.microsoft.com/office/drawing/2014/main" val="1988186408"/>
                  </a:ext>
                </a:extLst>
              </a:tr>
            </a:tbl>
          </a:graphicData>
        </a:graphic>
      </p:graphicFrame>
    </p:spTree>
    <p:extLst>
      <p:ext uri="{BB962C8B-B14F-4D97-AF65-F5344CB8AC3E}">
        <p14:creationId xmlns:p14="http://schemas.microsoft.com/office/powerpoint/2010/main" val="233009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04AD551-7345-9640-ADE3-3A3802E5E5E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Fase 5 - Ansettelse</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descr="Et bilde som inneholder tekst&#10;&#10;Automatisk generert beskrivelse">
            <a:extLst>
              <a:ext uri="{FF2B5EF4-FFF2-40B4-BE49-F238E27FC236}">
                <a16:creationId xmlns:a16="http://schemas.microsoft.com/office/drawing/2014/main" id="{7274F74A-665B-DC44-A1CA-BD101E4B89C3}"/>
              </a:ext>
            </a:extLst>
          </p:cNvPr>
          <p:cNvPicPr>
            <a:picLocks noGrp="1" noChangeAspect="1"/>
          </p:cNvPicPr>
          <p:nvPr>
            <p:ph idx="1"/>
          </p:nvPr>
        </p:nvPicPr>
        <p:blipFill>
          <a:blip r:embed="rId2"/>
          <a:stretch>
            <a:fillRect/>
          </a:stretch>
        </p:blipFill>
        <p:spPr>
          <a:xfrm>
            <a:off x="4654296" y="899187"/>
            <a:ext cx="7214616" cy="5032194"/>
          </a:xfrm>
          <a:prstGeom prst="rect">
            <a:avLst/>
          </a:prstGeom>
        </p:spPr>
      </p:pic>
    </p:spTree>
    <p:extLst>
      <p:ext uri="{BB962C8B-B14F-4D97-AF65-F5344CB8AC3E}">
        <p14:creationId xmlns:p14="http://schemas.microsoft.com/office/powerpoint/2010/main" val="2103290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05C6E411-3C7F-5D42-90EB-5CCD54457316}"/>
              </a:ext>
            </a:extLst>
          </p:cNvPr>
          <p:cNvSpPr>
            <a:spLocks noGrp="1"/>
          </p:cNvSpPr>
          <p:nvPr>
            <p:ph idx="1"/>
          </p:nvPr>
        </p:nvSpPr>
        <p:spPr>
          <a:xfrm>
            <a:off x="630936" y="2807208"/>
            <a:ext cx="3429000" cy="3410712"/>
          </a:xfrm>
          <a:ln>
            <a:solidFill>
              <a:schemeClr val="tx1"/>
            </a:solidFill>
          </a:ln>
        </p:spPr>
        <p:txBody>
          <a:bodyPr anchor="t">
            <a:normAutofit/>
          </a:bodyPr>
          <a:lstStyle/>
          <a:p>
            <a:pPr marL="0" indent="0">
              <a:buNone/>
            </a:pPr>
            <a:endParaRPr lang="nb-NO" sz="2200" dirty="0"/>
          </a:p>
          <a:p>
            <a:pPr marL="0" indent="0">
              <a:buNone/>
            </a:pPr>
            <a:endParaRPr lang="nb-NO" sz="2200" dirty="0"/>
          </a:p>
        </p:txBody>
      </p:sp>
      <p:pic>
        <p:nvPicPr>
          <p:cNvPr id="7" name="Graphic 6" descr="Hjelp tynn">
            <a:extLst>
              <a:ext uri="{FF2B5EF4-FFF2-40B4-BE49-F238E27FC236}">
                <a16:creationId xmlns:a16="http://schemas.microsoft.com/office/drawing/2014/main" id="{B424AFB0-62A0-443A-BAEB-6203A28E0F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
        <p:nvSpPr>
          <p:cNvPr id="5" name="Rektangel 4">
            <a:extLst>
              <a:ext uri="{FF2B5EF4-FFF2-40B4-BE49-F238E27FC236}">
                <a16:creationId xmlns:a16="http://schemas.microsoft.com/office/drawing/2014/main" id="{5D8377E5-8DA8-EE4E-915A-941BD14F03A8}"/>
              </a:ext>
            </a:extLst>
          </p:cNvPr>
          <p:cNvSpPr/>
          <p:nvPr/>
        </p:nvSpPr>
        <p:spPr>
          <a:xfrm>
            <a:off x="630936" y="1475137"/>
            <a:ext cx="4236865" cy="584775"/>
          </a:xfrm>
          <a:prstGeom prst="rect">
            <a:avLst/>
          </a:prstGeom>
        </p:spPr>
        <p:txBody>
          <a:bodyPr wrap="none">
            <a:spAutoFit/>
          </a:bodyPr>
          <a:lstStyle/>
          <a:p>
            <a:r>
              <a:rPr lang="nb-NO" sz="3200" dirty="0"/>
              <a:t>Dine undringer om oss? </a:t>
            </a:r>
          </a:p>
        </p:txBody>
      </p:sp>
      <p:sp>
        <p:nvSpPr>
          <p:cNvPr id="6" name="TekstSylinder 5">
            <a:extLst>
              <a:ext uri="{FF2B5EF4-FFF2-40B4-BE49-F238E27FC236}">
                <a16:creationId xmlns:a16="http://schemas.microsoft.com/office/drawing/2014/main" id="{B46A1C37-8BE8-C64D-B163-3766C81A878B}"/>
              </a:ext>
            </a:extLst>
          </p:cNvPr>
          <p:cNvSpPr txBox="1"/>
          <p:nvPr/>
        </p:nvSpPr>
        <p:spPr>
          <a:xfrm>
            <a:off x="724007" y="2804964"/>
            <a:ext cx="777649" cy="369332"/>
          </a:xfrm>
          <a:prstGeom prst="rect">
            <a:avLst/>
          </a:prstGeom>
          <a:noFill/>
        </p:spPr>
        <p:txBody>
          <a:bodyPr wrap="none" rtlCol="0">
            <a:spAutoFit/>
          </a:bodyPr>
          <a:lstStyle/>
          <a:p>
            <a:r>
              <a:rPr lang="nb-NO" dirty="0"/>
              <a:t>Notat:</a:t>
            </a:r>
          </a:p>
        </p:txBody>
      </p:sp>
    </p:spTree>
    <p:extLst>
      <p:ext uri="{BB962C8B-B14F-4D97-AF65-F5344CB8AC3E}">
        <p14:creationId xmlns:p14="http://schemas.microsoft.com/office/powerpoint/2010/main" val="2266218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86502C8-14E6-EA4B-AAB3-627EDF07C3B2}"/>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err="1">
                <a:latin typeface="+mj-lt"/>
                <a:ea typeface="+mj-ea"/>
                <a:cs typeface="+mj-cs"/>
              </a:rPr>
              <a:t>Hva</a:t>
            </a:r>
            <a:r>
              <a:rPr lang="en-US" sz="3800" kern="1200" dirty="0">
                <a:latin typeface="+mj-lt"/>
                <a:ea typeface="+mj-ea"/>
                <a:cs typeface="+mj-cs"/>
              </a:rPr>
              <a:t> har du </a:t>
            </a:r>
            <a:r>
              <a:rPr lang="en-US" sz="3800" kern="1200" dirty="0" err="1">
                <a:latin typeface="+mj-lt"/>
                <a:ea typeface="+mj-ea"/>
                <a:cs typeface="+mj-cs"/>
              </a:rPr>
              <a:t>gjort</a:t>
            </a:r>
            <a:r>
              <a:rPr lang="en-US" sz="3800" kern="1200" dirty="0">
                <a:latin typeface="+mj-lt"/>
                <a:ea typeface="+mj-ea"/>
                <a:cs typeface="+mj-cs"/>
              </a:rPr>
              <a:t> og </a:t>
            </a:r>
            <a:r>
              <a:rPr lang="en-US" sz="3800" kern="1200" dirty="0" err="1">
                <a:latin typeface="+mj-lt"/>
                <a:ea typeface="+mj-ea"/>
                <a:cs typeface="+mj-cs"/>
              </a:rPr>
              <a:t>lært</a:t>
            </a:r>
            <a:r>
              <a:rPr lang="en-US" sz="3800" kern="1200" dirty="0">
                <a:latin typeface="+mj-lt"/>
                <a:ea typeface="+mj-ea"/>
                <a:cs typeface="+mj-cs"/>
              </a:rPr>
              <a:t> </a:t>
            </a:r>
            <a:r>
              <a:rPr lang="en-US" sz="3800" kern="1200" dirty="0" err="1">
                <a:latin typeface="+mj-lt"/>
                <a:ea typeface="+mj-ea"/>
                <a:cs typeface="+mj-cs"/>
              </a:rPr>
              <a:t>så</a:t>
            </a:r>
            <a:r>
              <a:rPr lang="en-US" sz="3800" kern="1200" dirty="0">
                <a:latin typeface="+mj-lt"/>
                <a:ea typeface="+mj-ea"/>
                <a:cs typeface="+mj-cs"/>
              </a:rPr>
              <a:t> </a:t>
            </a:r>
            <a:r>
              <a:rPr lang="en-US" sz="3800" kern="1200" dirty="0" err="1">
                <a:latin typeface="+mj-lt"/>
                <a:ea typeface="+mj-ea"/>
                <a:cs typeface="+mj-cs"/>
              </a:rPr>
              <a:t>langt</a:t>
            </a:r>
            <a:r>
              <a:rPr lang="en-US" sz="3800" kern="1200" dirty="0">
                <a:latin typeface="+mj-lt"/>
                <a:ea typeface="+mj-ea"/>
                <a:cs typeface="+mj-cs"/>
              </a:rPr>
              <a:t>?</a:t>
            </a:r>
          </a:p>
        </p:txBody>
      </p:sp>
      <p:sp>
        <p:nvSpPr>
          <p:cNvPr id="3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67F953C-495C-7C41-B0A9-CBCAD26BA6CE}"/>
              </a:ext>
            </a:extLst>
          </p:cNvPr>
          <p:cNvSpPr>
            <a:spLocks noGrp="1"/>
          </p:cNvSpPr>
          <p:nvPr>
            <p:ph idx="1"/>
          </p:nvPr>
        </p:nvSpPr>
        <p:spPr>
          <a:xfrm>
            <a:off x="630936" y="2807208"/>
            <a:ext cx="3429000" cy="3410712"/>
          </a:xfrm>
          <a:ln>
            <a:solidFill>
              <a:schemeClr val="tx1"/>
            </a:solidFill>
          </a:ln>
        </p:spPr>
        <p:txBody>
          <a:bodyPr vert="horz" lIns="91440" tIns="45720" rIns="91440" bIns="45720" rtlCol="0" anchor="t">
            <a:normAutofit/>
          </a:bodyPr>
          <a:lstStyle/>
          <a:p>
            <a:pPr marL="0" indent="0">
              <a:buNone/>
            </a:pPr>
            <a:r>
              <a:rPr lang="en-US" sz="2200" kern="1200" dirty="0" err="1">
                <a:latin typeface="+mn-lt"/>
                <a:ea typeface="+mn-ea"/>
                <a:cs typeface="+mn-cs"/>
              </a:rPr>
              <a:t>Notat</a:t>
            </a:r>
            <a:r>
              <a:rPr lang="en-US" sz="2200" kern="1200" dirty="0">
                <a:latin typeface="+mn-lt"/>
                <a:ea typeface="+mn-ea"/>
                <a:cs typeface="+mn-cs"/>
              </a:rPr>
              <a:t>: </a:t>
            </a:r>
          </a:p>
        </p:txBody>
      </p:sp>
      <p:pic>
        <p:nvPicPr>
          <p:cNvPr id="7" name="Graphic 6" descr="Head with Gears">
            <a:extLst>
              <a:ext uri="{FF2B5EF4-FFF2-40B4-BE49-F238E27FC236}">
                <a16:creationId xmlns:a16="http://schemas.microsoft.com/office/drawing/2014/main" id="{DFDF902C-B12D-465D-AA9A-002F07181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356028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86502C8-14E6-EA4B-AAB3-627EDF07C3B2}"/>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400" kern="1200">
                <a:latin typeface="+mj-lt"/>
                <a:ea typeface="+mj-ea"/>
                <a:cs typeface="+mj-cs"/>
              </a:rPr>
              <a:t>Hva er ditt inntrykk så langt (på godt og vondt)?</a:t>
            </a:r>
          </a:p>
        </p:txBody>
      </p:sp>
      <p:sp>
        <p:nvSpPr>
          <p:cNvPr id="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67F953C-495C-7C41-B0A9-CBCAD26BA6CE}"/>
              </a:ext>
            </a:extLst>
          </p:cNvPr>
          <p:cNvSpPr>
            <a:spLocks noGrp="1"/>
          </p:cNvSpPr>
          <p:nvPr>
            <p:ph idx="1"/>
          </p:nvPr>
        </p:nvSpPr>
        <p:spPr>
          <a:xfrm>
            <a:off x="630936" y="2660904"/>
            <a:ext cx="4818888" cy="3547872"/>
          </a:xfrm>
          <a:ln>
            <a:solidFill>
              <a:schemeClr val="tx1"/>
            </a:solidFill>
          </a:ln>
        </p:spPr>
        <p:txBody>
          <a:bodyPr vert="horz" lIns="91440" tIns="45720" rIns="91440" bIns="45720" rtlCol="0" anchor="t">
            <a:normAutofit/>
          </a:bodyPr>
          <a:lstStyle/>
          <a:p>
            <a:pPr marL="0" indent="0">
              <a:buNone/>
            </a:pPr>
            <a:r>
              <a:rPr lang="en-US" sz="2200" kern="1200" dirty="0" err="1">
                <a:latin typeface="+mn-lt"/>
                <a:ea typeface="+mn-ea"/>
                <a:cs typeface="+mn-cs"/>
              </a:rPr>
              <a:t>Notat</a:t>
            </a:r>
            <a:r>
              <a:rPr lang="en-US" sz="2200" kern="1200" dirty="0">
                <a:latin typeface="+mn-lt"/>
                <a:ea typeface="+mn-ea"/>
                <a:cs typeface="+mn-cs"/>
              </a:rPr>
              <a:t>: </a:t>
            </a:r>
          </a:p>
        </p:txBody>
      </p:sp>
      <p:pic>
        <p:nvPicPr>
          <p:cNvPr id="7" name="Graphic 6" descr="Head with Gears">
            <a:extLst>
              <a:ext uri="{FF2B5EF4-FFF2-40B4-BE49-F238E27FC236}">
                <a16:creationId xmlns:a16="http://schemas.microsoft.com/office/drawing/2014/main" id="{DFDF902C-B12D-465D-AA9A-002F07181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8725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93FADFC-4881-FA44-8BDE-1C1BDC5A08A9}"/>
              </a:ext>
            </a:extLst>
          </p:cNvPr>
          <p:cNvSpPr>
            <a:spLocks noGrp="1"/>
          </p:cNvSpPr>
          <p:nvPr>
            <p:ph type="title"/>
          </p:nvPr>
        </p:nvSpPr>
        <p:spPr>
          <a:xfrm>
            <a:off x="643278" y="1307592"/>
            <a:ext cx="4013635" cy="1719072"/>
          </a:xfrm>
        </p:spPr>
        <p:txBody>
          <a:bodyPr anchor="b">
            <a:normAutofit fontScale="90000"/>
          </a:bodyPr>
          <a:lstStyle/>
          <a:p>
            <a:r>
              <a:rPr lang="nb-NO" sz="3100" dirty="0"/>
              <a:t>Tenk tilbake på hele ansettelsesprosessen, hvilke opplevelse sitter du igjen med?</a:t>
            </a:r>
            <a:br>
              <a:rPr lang="nb-NO" sz="5400" dirty="0"/>
            </a:br>
            <a:endParaRPr lang="nb-NO" sz="5400" dirty="0"/>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B1AB0E2B-78F0-8440-AF1F-68B5F4CD44F7}"/>
              </a:ext>
            </a:extLst>
          </p:cNvPr>
          <p:cNvSpPr>
            <a:spLocks noGrp="1"/>
          </p:cNvSpPr>
          <p:nvPr>
            <p:ph idx="1"/>
          </p:nvPr>
        </p:nvSpPr>
        <p:spPr>
          <a:xfrm>
            <a:off x="630936" y="2807208"/>
            <a:ext cx="3429000" cy="3410712"/>
          </a:xfrm>
          <a:ln>
            <a:solidFill>
              <a:schemeClr val="tx1"/>
            </a:solidFill>
          </a:ln>
        </p:spPr>
        <p:txBody>
          <a:bodyPr anchor="t">
            <a:normAutofit/>
          </a:bodyPr>
          <a:lstStyle/>
          <a:p>
            <a:pPr marL="0" indent="0">
              <a:buNone/>
            </a:pPr>
            <a:r>
              <a:rPr lang="nb-NO" sz="2200" dirty="0"/>
              <a:t>Notat: </a:t>
            </a:r>
          </a:p>
        </p:txBody>
      </p:sp>
      <p:pic>
        <p:nvPicPr>
          <p:cNvPr id="7" name="Graphic 6" descr="Mountain scene">
            <a:extLst>
              <a:ext uri="{FF2B5EF4-FFF2-40B4-BE49-F238E27FC236}">
                <a16:creationId xmlns:a16="http://schemas.microsoft.com/office/drawing/2014/main" id="{536F3E86-4804-47E5-A8E1-3AC381F029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157669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9D2E1BE-0EA0-D548-9CB9-4A29AE2926C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Gjennomsnittlig stillingsstørrelse og andel heltidsstillinger </a:t>
            </a:r>
          </a:p>
        </p:txBody>
      </p:sp>
      <p:sp>
        <p:nvSpPr>
          <p:cNvPr id="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4">
            <a:extLst>
              <a:ext uri="{FF2B5EF4-FFF2-40B4-BE49-F238E27FC236}">
                <a16:creationId xmlns:a16="http://schemas.microsoft.com/office/drawing/2014/main" id="{4259A547-7540-B645-A7AB-B33F96ACE9AF}"/>
              </a:ext>
            </a:extLst>
          </p:cNvPr>
          <p:cNvGraphicFramePr>
            <a:graphicFrameLocks noGrp="1"/>
          </p:cNvGraphicFramePr>
          <p:nvPr>
            <p:ph idx="1"/>
            <p:extLst>
              <p:ext uri="{D42A27DB-BD31-4B8C-83A1-F6EECF244321}">
                <p14:modId xmlns:p14="http://schemas.microsoft.com/office/powerpoint/2010/main" val="2281885735"/>
              </p:ext>
            </p:extLst>
          </p:nvPr>
        </p:nvGraphicFramePr>
        <p:xfrm>
          <a:off x="4654296" y="1731427"/>
          <a:ext cx="7214617" cy="3367716"/>
        </p:xfrm>
        <a:graphic>
          <a:graphicData uri="http://schemas.openxmlformats.org/drawingml/2006/table">
            <a:tbl>
              <a:tblPr firstRow="1" bandRow="1">
                <a:tableStyleId>{F5AB1C69-6EDB-4FF4-983F-18BD219EF322}</a:tableStyleId>
              </a:tblPr>
              <a:tblGrid>
                <a:gridCol w="2120199">
                  <a:extLst>
                    <a:ext uri="{9D8B030D-6E8A-4147-A177-3AD203B41FA5}">
                      <a16:colId xmlns:a16="http://schemas.microsoft.com/office/drawing/2014/main" val="1728208185"/>
                    </a:ext>
                  </a:extLst>
                </a:gridCol>
                <a:gridCol w="2638519">
                  <a:extLst>
                    <a:ext uri="{9D8B030D-6E8A-4147-A177-3AD203B41FA5}">
                      <a16:colId xmlns:a16="http://schemas.microsoft.com/office/drawing/2014/main" val="1744532039"/>
                    </a:ext>
                  </a:extLst>
                </a:gridCol>
                <a:gridCol w="2455899">
                  <a:extLst>
                    <a:ext uri="{9D8B030D-6E8A-4147-A177-3AD203B41FA5}">
                      <a16:colId xmlns:a16="http://schemas.microsoft.com/office/drawing/2014/main" val="2689477181"/>
                    </a:ext>
                  </a:extLst>
                </a:gridCol>
              </a:tblGrid>
              <a:tr h="1045605">
                <a:tc>
                  <a:txBody>
                    <a:bodyPr/>
                    <a:lstStyle/>
                    <a:p>
                      <a:r>
                        <a:rPr lang="nb-NO" sz="2400" b="0" cap="none" spc="0">
                          <a:solidFill>
                            <a:schemeClr val="bg1"/>
                          </a:solidFill>
                        </a:rPr>
                        <a:t>Avdelingens navn</a:t>
                      </a:r>
                    </a:p>
                  </a:txBody>
                  <a:tcPr marL="190306" marR="146389" marT="146389" marB="146389" anchor="ctr"/>
                </a:tc>
                <a:tc>
                  <a:txBody>
                    <a:bodyPr/>
                    <a:lstStyle/>
                    <a:p>
                      <a:r>
                        <a:rPr lang="nb-NO" sz="2400" b="0" cap="none" spc="0">
                          <a:solidFill>
                            <a:schemeClr val="bg1"/>
                          </a:solidFill>
                        </a:rPr>
                        <a:t>Gjennomsnittlig stillingsstørrelse</a:t>
                      </a:r>
                    </a:p>
                  </a:txBody>
                  <a:tcPr marL="190306" marR="146389" marT="146389" marB="146389" anchor="ctr"/>
                </a:tc>
                <a:tc>
                  <a:txBody>
                    <a:bodyPr/>
                    <a:lstStyle/>
                    <a:p>
                      <a:r>
                        <a:rPr lang="nb-NO" sz="2400" b="0" cap="none" spc="0">
                          <a:solidFill>
                            <a:schemeClr val="bg1"/>
                          </a:solidFill>
                        </a:rPr>
                        <a:t>Andel heltidsstillinger</a:t>
                      </a:r>
                    </a:p>
                  </a:txBody>
                  <a:tcPr marL="190306" marR="146389" marT="146389" marB="146389" anchor="ctr"/>
                </a:tc>
                <a:extLst>
                  <a:ext uri="{0D108BD9-81ED-4DB2-BD59-A6C34878D82A}">
                    <a16:rowId xmlns:a16="http://schemas.microsoft.com/office/drawing/2014/main" val="962000412"/>
                  </a:ext>
                </a:extLst>
              </a:tr>
              <a:tr h="774037">
                <a:tc>
                  <a:txBody>
                    <a:bodyPr/>
                    <a:lstStyle/>
                    <a:p>
                      <a:endParaRPr lang="nb-NO" sz="2400" cap="none" spc="0">
                        <a:solidFill>
                          <a:schemeClr val="tx1"/>
                        </a:solidFill>
                      </a:endParaRPr>
                    </a:p>
                  </a:txBody>
                  <a:tcPr marL="190306" marR="146389" marT="146389" marB="146389"/>
                </a:tc>
                <a:tc>
                  <a:txBody>
                    <a:bodyPr/>
                    <a:lstStyle/>
                    <a:p>
                      <a:endParaRPr lang="nb-NO" sz="2400" cap="none" spc="0">
                        <a:solidFill>
                          <a:schemeClr val="tx1"/>
                        </a:solidFill>
                      </a:endParaRPr>
                    </a:p>
                  </a:txBody>
                  <a:tcPr marL="190306" marR="146389" marT="146389" marB="146389"/>
                </a:tc>
                <a:tc>
                  <a:txBody>
                    <a:bodyPr/>
                    <a:lstStyle/>
                    <a:p>
                      <a:endParaRPr lang="nb-NO" sz="2400" cap="none" spc="0">
                        <a:solidFill>
                          <a:schemeClr val="tx1"/>
                        </a:solidFill>
                      </a:endParaRPr>
                    </a:p>
                  </a:txBody>
                  <a:tcPr marL="190306" marR="146389" marT="146389" marB="146389"/>
                </a:tc>
                <a:extLst>
                  <a:ext uri="{0D108BD9-81ED-4DB2-BD59-A6C34878D82A}">
                    <a16:rowId xmlns:a16="http://schemas.microsoft.com/office/drawing/2014/main" val="613862421"/>
                  </a:ext>
                </a:extLst>
              </a:tr>
              <a:tr h="774037">
                <a:tc>
                  <a:txBody>
                    <a:bodyPr/>
                    <a:lstStyle/>
                    <a:p>
                      <a:endParaRPr lang="nb-NO" sz="2400" cap="none" spc="0">
                        <a:solidFill>
                          <a:schemeClr val="tx1"/>
                        </a:solidFill>
                      </a:endParaRPr>
                    </a:p>
                  </a:txBody>
                  <a:tcPr marL="190306" marR="146389" marT="146389" marB="146389"/>
                </a:tc>
                <a:tc>
                  <a:txBody>
                    <a:bodyPr/>
                    <a:lstStyle/>
                    <a:p>
                      <a:endParaRPr lang="nb-NO" sz="2400" cap="none" spc="0">
                        <a:solidFill>
                          <a:schemeClr val="tx1"/>
                        </a:solidFill>
                      </a:endParaRPr>
                    </a:p>
                  </a:txBody>
                  <a:tcPr marL="190306" marR="146389" marT="146389" marB="146389"/>
                </a:tc>
                <a:tc>
                  <a:txBody>
                    <a:bodyPr/>
                    <a:lstStyle/>
                    <a:p>
                      <a:endParaRPr lang="nb-NO" sz="2400" cap="none" spc="0">
                        <a:solidFill>
                          <a:schemeClr val="tx1"/>
                        </a:solidFill>
                      </a:endParaRPr>
                    </a:p>
                  </a:txBody>
                  <a:tcPr marL="190306" marR="146389" marT="146389" marB="146389"/>
                </a:tc>
                <a:extLst>
                  <a:ext uri="{0D108BD9-81ED-4DB2-BD59-A6C34878D82A}">
                    <a16:rowId xmlns:a16="http://schemas.microsoft.com/office/drawing/2014/main" val="623397741"/>
                  </a:ext>
                </a:extLst>
              </a:tr>
              <a:tr h="774037">
                <a:tc>
                  <a:txBody>
                    <a:bodyPr/>
                    <a:lstStyle/>
                    <a:p>
                      <a:endParaRPr lang="nb-NO" sz="2400" cap="none" spc="0">
                        <a:solidFill>
                          <a:schemeClr val="tx1"/>
                        </a:solidFill>
                      </a:endParaRPr>
                    </a:p>
                  </a:txBody>
                  <a:tcPr marL="190306" marR="146389" marT="146389" marB="146389"/>
                </a:tc>
                <a:tc>
                  <a:txBody>
                    <a:bodyPr/>
                    <a:lstStyle/>
                    <a:p>
                      <a:endParaRPr lang="nb-NO" sz="2400" cap="none" spc="0">
                        <a:solidFill>
                          <a:schemeClr val="tx1"/>
                        </a:solidFill>
                      </a:endParaRPr>
                    </a:p>
                  </a:txBody>
                  <a:tcPr marL="190306" marR="146389" marT="146389" marB="146389"/>
                </a:tc>
                <a:tc>
                  <a:txBody>
                    <a:bodyPr/>
                    <a:lstStyle/>
                    <a:p>
                      <a:endParaRPr lang="nb-NO" sz="2400" cap="none" spc="0">
                        <a:solidFill>
                          <a:schemeClr val="tx1"/>
                        </a:solidFill>
                      </a:endParaRPr>
                    </a:p>
                  </a:txBody>
                  <a:tcPr marL="190306" marR="146389" marT="146389" marB="146389"/>
                </a:tc>
                <a:extLst>
                  <a:ext uri="{0D108BD9-81ED-4DB2-BD59-A6C34878D82A}">
                    <a16:rowId xmlns:a16="http://schemas.microsoft.com/office/drawing/2014/main" val="75741267"/>
                  </a:ext>
                </a:extLst>
              </a:tr>
            </a:tbl>
          </a:graphicData>
        </a:graphic>
      </p:graphicFrame>
    </p:spTree>
    <p:extLst>
      <p:ext uri="{BB962C8B-B14F-4D97-AF65-F5344CB8AC3E}">
        <p14:creationId xmlns:p14="http://schemas.microsoft.com/office/powerpoint/2010/main" val="2403877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5260C4-04C4-6B4B-882A-7D910907F772}"/>
              </a:ext>
            </a:extLst>
          </p:cNvPr>
          <p:cNvSpPr>
            <a:spLocks noGrp="1"/>
          </p:cNvSpPr>
          <p:nvPr>
            <p:ph type="title"/>
          </p:nvPr>
        </p:nvSpPr>
        <p:spPr/>
        <p:txBody>
          <a:bodyPr/>
          <a:lstStyle/>
          <a:p>
            <a:r>
              <a:rPr lang="nb-NO" dirty="0"/>
              <a:t>Trafikklysmodellen ; sjekkliste</a:t>
            </a:r>
          </a:p>
        </p:txBody>
      </p:sp>
      <p:sp>
        <p:nvSpPr>
          <p:cNvPr id="3" name="Plassholder for innhold 2">
            <a:extLst>
              <a:ext uri="{FF2B5EF4-FFF2-40B4-BE49-F238E27FC236}">
                <a16:creationId xmlns:a16="http://schemas.microsoft.com/office/drawing/2014/main" id="{6E339D70-B44E-F741-9C44-81E53229E0D1}"/>
              </a:ext>
            </a:extLst>
          </p:cNvPr>
          <p:cNvSpPr>
            <a:spLocks noGrp="1"/>
          </p:cNvSpPr>
          <p:nvPr>
            <p:ph idx="1"/>
          </p:nvPr>
        </p:nvSpPr>
        <p:spPr/>
        <p:txBody>
          <a:bodyPr/>
          <a:lstStyle/>
          <a:p>
            <a:r>
              <a:rPr lang="nb-NO" dirty="0"/>
              <a:t>Trafikklysmodellen kan dere bruke for å oppsummere hver fase. </a:t>
            </a:r>
          </a:p>
          <a:p>
            <a:r>
              <a:rPr lang="nb-NO" dirty="0"/>
              <a:t>Det gir en god oversikt over </a:t>
            </a:r>
          </a:p>
          <a:p>
            <a:pPr lvl="1"/>
            <a:r>
              <a:rPr lang="nb-NO" dirty="0"/>
              <a:t>Hva som er på plass</a:t>
            </a:r>
          </a:p>
          <a:p>
            <a:pPr lvl="1"/>
            <a:r>
              <a:rPr lang="nb-NO" dirty="0"/>
              <a:t>Hva som er delvis på plass</a:t>
            </a:r>
          </a:p>
          <a:p>
            <a:pPr lvl="1"/>
            <a:r>
              <a:rPr lang="nb-NO" dirty="0"/>
              <a:t>Hva som mangler</a:t>
            </a:r>
          </a:p>
          <a:p>
            <a:pPr lvl="1"/>
            <a:endParaRPr lang="nb-NO" dirty="0"/>
          </a:p>
        </p:txBody>
      </p:sp>
      <p:pic>
        <p:nvPicPr>
          <p:cNvPr id="5" name="Bilde 4">
            <a:extLst>
              <a:ext uri="{FF2B5EF4-FFF2-40B4-BE49-F238E27FC236}">
                <a16:creationId xmlns:a16="http://schemas.microsoft.com/office/drawing/2014/main" id="{C1364141-CFFE-4D4E-BB34-CFC2F549D480}"/>
              </a:ext>
            </a:extLst>
          </p:cNvPr>
          <p:cNvPicPr>
            <a:picLocks noChangeAspect="1"/>
          </p:cNvPicPr>
          <p:nvPr/>
        </p:nvPicPr>
        <p:blipFill>
          <a:blip r:embed="rId2"/>
          <a:stretch>
            <a:fillRect/>
          </a:stretch>
        </p:blipFill>
        <p:spPr>
          <a:xfrm>
            <a:off x="8094421" y="2487315"/>
            <a:ext cx="1466139" cy="4029962"/>
          </a:xfrm>
          <a:prstGeom prst="rect">
            <a:avLst/>
          </a:prstGeom>
        </p:spPr>
      </p:pic>
    </p:spTree>
    <p:extLst>
      <p:ext uri="{BB962C8B-B14F-4D97-AF65-F5344CB8AC3E}">
        <p14:creationId xmlns:p14="http://schemas.microsoft.com/office/powerpoint/2010/main" val="1526958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172720" y="2214880"/>
            <a:ext cx="4057904" cy="5279962"/>
          </a:xfrm>
        </p:spPr>
        <p:txBody>
          <a:bodyPr anchor="ctr">
            <a:normAutofit/>
          </a:bodyPr>
          <a:lstStyle/>
          <a:p>
            <a:r>
              <a:rPr lang="nb-NO" sz="3600" dirty="0"/>
              <a:t>Sjekkliste </a:t>
            </a:r>
            <a:br>
              <a:rPr lang="nb-NO" sz="3600" dirty="0"/>
            </a:br>
            <a:r>
              <a:rPr lang="nb-NO" sz="3600" dirty="0"/>
              <a:t>Fase 1</a:t>
            </a:r>
            <a:br>
              <a:rPr lang="nb-NO" sz="3600" dirty="0"/>
            </a:br>
            <a:r>
              <a:rPr lang="nb-NO" sz="3600" dirty="0"/>
              <a:t>Vurdering av behov</a:t>
            </a: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2"/>
          <a:srcRect l="7006" t="7847" r="58995" b="10875"/>
          <a:stretch/>
        </p:blipFill>
        <p:spPr>
          <a:xfrm>
            <a:off x="261060" y="247034"/>
            <a:ext cx="1138914" cy="3180946"/>
          </a:xfrm>
          <a:prstGeom prst="rect">
            <a:avLst/>
          </a:prstGeom>
          <a:ln>
            <a:solidFill>
              <a:schemeClr val="tx1"/>
            </a:solidFill>
          </a:ln>
        </p:spPr>
      </p:pic>
      <p:graphicFrame>
        <p:nvGraphicFramePr>
          <p:cNvPr id="5" name="Tabell 5">
            <a:extLst>
              <a:ext uri="{FF2B5EF4-FFF2-40B4-BE49-F238E27FC236}">
                <a16:creationId xmlns:a16="http://schemas.microsoft.com/office/drawing/2014/main" id="{7EF9CC84-4A82-7143-88F3-5295D1D83140}"/>
              </a:ext>
            </a:extLst>
          </p:cNvPr>
          <p:cNvGraphicFramePr>
            <a:graphicFrameLocks noGrp="1"/>
          </p:cNvGraphicFramePr>
          <p:nvPr>
            <p:ph idx="1"/>
            <p:extLst>
              <p:ext uri="{D42A27DB-BD31-4B8C-83A1-F6EECF244321}">
                <p14:modId xmlns:p14="http://schemas.microsoft.com/office/powerpoint/2010/main" val="2438682420"/>
              </p:ext>
            </p:extLst>
          </p:nvPr>
        </p:nvGraphicFramePr>
        <p:xfrm>
          <a:off x="6114288" y="807394"/>
          <a:ext cx="5134495" cy="4130364"/>
        </p:xfrm>
        <a:graphic>
          <a:graphicData uri="http://schemas.openxmlformats.org/drawingml/2006/table">
            <a:tbl>
              <a:tblPr firstRow="1" bandRow="1">
                <a:tableStyleId>{F5AB1C69-6EDB-4FF4-983F-18BD219EF322}</a:tableStyleId>
              </a:tblPr>
              <a:tblGrid>
                <a:gridCol w="1110801">
                  <a:extLst>
                    <a:ext uri="{9D8B030D-6E8A-4147-A177-3AD203B41FA5}">
                      <a16:colId xmlns:a16="http://schemas.microsoft.com/office/drawing/2014/main" val="2316687227"/>
                    </a:ext>
                  </a:extLst>
                </a:gridCol>
                <a:gridCol w="4023694">
                  <a:extLst>
                    <a:ext uri="{9D8B030D-6E8A-4147-A177-3AD203B41FA5}">
                      <a16:colId xmlns:a16="http://schemas.microsoft.com/office/drawing/2014/main" val="2590026634"/>
                    </a:ext>
                  </a:extLst>
                </a:gridCol>
              </a:tblGrid>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738221041"/>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006719853"/>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2967255982"/>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513297317"/>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1109319468"/>
                  </a:ext>
                </a:extLst>
              </a:tr>
              <a:tr h="590052">
                <a:tc>
                  <a:txBody>
                    <a:bodyPr/>
                    <a:lstStyle/>
                    <a:p>
                      <a:endParaRPr lang="nb-NO"/>
                    </a:p>
                  </a:txBody>
                  <a:tcPr/>
                </a:tc>
                <a:tc>
                  <a:txBody>
                    <a:bodyPr/>
                    <a:lstStyle/>
                    <a:p>
                      <a:endParaRPr lang="nb-NO" dirty="0"/>
                    </a:p>
                  </a:txBody>
                  <a:tcPr/>
                </a:tc>
                <a:extLst>
                  <a:ext uri="{0D108BD9-81ED-4DB2-BD59-A6C34878D82A}">
                    <a16:rowId xmlns:a16="http://schemas.microsoft.com/office/drawing/2014/main" val="3008680746"/>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249254504"/>
                  </a:ext>
                </a:extLst>
              </a:tr>
            </a:tbl>
          </a:graphicData>
        </a:graphic>
      </p:graphicFrame>
      <p:sp>
        <p:nvSpPr>
          <p:cNvPr id="6" name="Ellipse 5">
            <a:extLst>
              <a:ext uri="{FF2B5EF4-FFF2-40B4-BE49-F238E27FC236}">
                <a16:creationId xmlns:a16="http://schemas.microsoft.com/office/drawing/2014/main" id="{D78E1EF6-478B-8A49-B89F-70EC3F03BBC9}"/>
              </a:ext>
            </a:extLst>
          </p:cNvPr>
          <p:cNvSpPr/>
          <p:nvPr/>
        </p:nvSpPr>
        <p:spPr>
          <a:xfrm>
            <a:off x="6326613" y="1547222"/>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Ellipse 9">
            <a:extLst>
              <a:ext uri="{FF2B5EF4-FFF2-40B4-BE49-F238E27FC236}">
                <a16:creationId xmlns:a16="http://schemas.microsoft.com/office/drawing/2014/main" id="{60DB51FD-E86E-944C-BE5C-BC94D7DC3025}"/>
              </a:ext>
            </a:extLst>
          </p:cNvPr>
          <p:cNvSpPr/>
          <p:nvPr/>
        </p:nvSpPr>
        <p:spPr>
          <a:xfrm>
            <a:off x="6326612" y="2135049"/>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44C3863C-523F-5540-9BCC-83B739C2CB39}"/>
              </a:ext>
            </a:extLst>
          </p:cNvPr>
          <p:cNvSpPr/>
          <p:nvPr/>
        </p:nvSpPr>
        <p:spPr>
          <a:xfrm>
            <a:off x="6326612" y="2679331"/>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Ellipse 13">
            <a:extLst>
              <a:ext uri="{FF2B5EF4-FFF2-40B4-BE49-F238E27FC236}">
                <a16:creationId xmlns:a16="http://schemas.microsoft.com/office/drawing/2014/main" id="{AFF9579B-276C-1A48-AB4B-541E73CAA56D}"/>
              </a:ext>
            </a:extLst>
          </p:cNvPr>
          <p:cNvSpPr/>
          <p:nvPr/>
        </p:nvSpPr>
        <p:spPr>
          <a:xfrm>
            <a:off x="6326611" y="3335794"/>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extLst>
              <a:ext uri="{FF2B5EF4-FFF2-40B4-BE49-F238E27FC236}">
                <a16:creationId xmlns:a16="http://schemas.microsoft.com/office/drawing/2014/main" id="{CA39F0D7-AD4E-DC42-B712-2AF6A7B823F1}"/>
              </a:ext>
            </a:extLst>
          </p:cNvPr>
          <p:cNvSpPr/>
          <p:nvPr/>
        </p:nvSpPr>
        <p:spPr>
          <a:xfrm>
            <a:off x="6326611" y="3885290"/>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Ellipse 15">
            <a:extLst>
              <a:ext uri="{FF2B5EF4-FFF2-40B4-BE49-F238E27FC236}">
                <a16:creationId xmlns:a16="http://schemas.microsoft.com/office/drawing/2014/main" id="{B82A3005-157F-1D47-A5B8-7C234DBB06C7}"/>
              </a:ext>
            </a:extLst>
          </p:cNvPr>
          <p:cNvSpPr/>
          <p:nvPr/>
        </p:nvSpPr>
        <p:spPr>
          <a:xfrm>
            <a:off x="6326611" y="4558126"/>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4F3CE1C6-2A04-4049-8D13-141A005A649C}"/>
              </a:ext>
            </a:extLst>
          </p:cNvPr>
          <p:cNvSpPr/>
          <p:nvPr/>
        </p:nvSpPr>
        <p:spPr>
          <a:xfrm>
            <a:off x="6096000" y="5036351"/>
            <a:ext cx="4087091" cy="923330"/>
          </a:xfrm>
          <a:prstGeom prst="rect">
            <a:avLst/>
          </a:prstGeom>
        </p:spPr>
        <p:txBody>
          <a:bodyPr wrap="square">
            <a:spAutoFit/>
          </a:bodyPr>
          <a:lstStyle/>
          <a:p>
            <a:r>
              <a:rPr lang="nb-NO" dirty="0">
                <a:solidFill>
                  <a:srgbClr val="000000"/>
                </a:solidFill>
                <a:latin typeface="Source Sans Pro" panose="020B0503030403020204" pitchFamily="34" charset="0"/>
                <a:ea typeface="Source Sans Pro" panose="020B0503030403020204" pitchFamily="34" charset="0"/>
              </a:rPr>
              <a:t>Grønt – dette har vi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Gult – dette har vi delvis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Rødt – Dette mangler vi</a:t>
            </a:r>
            <a:endParaRPr lang="nb-N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929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965200" y="1371190"/>
            <a:ext cx="3363170" cy="2183042"/>
          </a:xfrm>
        </p:spPr>
        <p:txBody>
          <a:bodyPr vert="horz" lIns="91440" tIns="45720" rIns="91440" bIns="45720" rtlCol="0" anchor="b">
            <a:normAutofit/>
          </a:bodyPr>
          <a:lstStyle/>
          <a:p>
            <a:r>
              <a:rPr lang="en-US" sz="4000" dirty="0" err="1"/>
              <a:t>Aktøranalyse</a:t>
            </a:r>
            <a:br>
              <a:rPr lang="en-US" sz="4000" dirty="0"/>
            </a:br>
            <a:endParaRPr lang="en-US" sz="4000" dirty="0"/>
          </a:p>
        </p:txBody>
      </p:sp>
      <p:sp>
        <p:nvSpPr>
          <p:cNvPr id="3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Shape 31">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8" name="Grafikk 17" descr="Barn kontur">
            <a:extLst>
              <a:ext uri="{FF2B5EF4-FFF2-40B4-BE49-F238E27FC236}">
                <a16:creationId xmlns:a16="http://schemas.microsoft.com/office/drawing/2014/main" id="{A9290A1F-070C-6145-9385-F672192A0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6964" y="1108946"/>
            <a:ext cx="1846470" cy="1846470"/>
          </a:xfrm>
          <a:prstGeom prst="rect">
            <a:avLst/>
          </a:prstGeom>
        </p:spPr>
      </p:pic>
      <p:sp>
        <p:nvSpPr>
          <p:cNvPr id="19" name="Rektangel 18">
            <a:extLst>
              <a:ext uri="{FF2B5EF4-FFF2-40B4-BE49-F238E27FC236}">
                <a16:creationId xmlns:a16="http://schemas.microsoft.com/office/drawing/2014/main" id="{C53A68F6-30FA-D246-BA25-EB7C0169CD95}"/>
              </a:ext>
            </a:extLst>
          </p:cNvPr>
          <p:cNvSpPr/>
          <p:nvPr/>
        </p:nvSpPr>
        <p:spPr>
          <a:xfrm>
            <a:off x="965199" y="4181164"/>
            <a:ext cx="5690043" cy="2277321"/>
          </a:xfrm>
          <a:prstGeom prst="rect">
            <a:avLst/>
          </a:prstGeom>
        </p:spPr>
        <p:txBody>
          <a:bodyPr vert="horz" wrap="square" lIns="91440" tIns="45720" rIns="91440" bIns="45720" rtlCol="0">
            <a:normAutofit/>
          </a:bodyPr>
          <a:lstStyle/>
          <a:p>
            <a:pPr lvl="0">
              <a:lnSpc>
                <a:spcPct val="90000"/>
              </a:lnSpc>
              <a:spcAft>
                <a:spcPts val="600"/>
              </a:spcAft>
              <a:defRPr/>
            </a:pPr>
            <a:r>
              <a:rPr lang="en-US" sz="2400" dirty="0"/>
              <a:t>Har vi de </a:t>
            </a:r>
            <a:r>
              <a:rPr lang="en-US" sz="2400" dirty="0" err="1"/>
              <a:t>riktige</a:t>
            </a:r>
            <a:r>
              <a:rPr lang="en-US" sz="2400" dirty="0"/>
              <a:t> </a:t>
            </a:r>
            <a:r>
              <a:rPr lang="en-US" sz="2400" dirty="0" err="1"/>
              <a:t>aktører</a:t>
            </a:r>
            <a:r>
              <a:rPr lang="en-US" sz="2400" dirty="0"/>
              <a:t> </a:t>
            </a:r>
            <a:r>
              <a:rPr lang="en-US" sz="2400" dirty="0" err="1"/>
              <a:t>involvert</a:t>
            </a:r>
            <a:r>
              <a:rPr lang="en-US" sz="2400" dirty="0"/>
              <a:t>?  </a:t>
            </a:r>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4"/>
          <a:srcRect l="7005" t="4750" r="10585" b="10875"/>
          <a:stretch/>
        </p:blipFill>
        <p:spPr>
          <a:xfrm>
            <a:off x="8291624" y="2045971"/>
            <a:ext cx="2230340" cy="3273854"/>
          </a:xfrm>
          <a:prstGeom prst="rect">
            <a:avLst/>
          </a:prstGeom>
        </p:spPr>
      </p:pic>
    </p:spTree>
    <p:extLst>
      <p:ext uri="{BB962C8B-B14F-4D97-AF65-F5344CB8AC3E}">
        <p14:creationId xmlns:p14="http://schemas.microsoft.com/office/powerpoint/2010/main" val="3767993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423672" y="1911694"/>
            <a:ext cx="3419856" cy="5583148"/>
          </a:xfrm>
        </p:spPr>
        <p:txBody>
          <a:bodyPr anchor="ctr">
            <a:normAutofit/>
          </a:bodyPr>
          <a:lstStyle/>
          <a:p>
            <a:r>
              <a:rPr lang="nb-NO" sz="3200" dirty="0"/>
              <a:t>Sjekkliste </a:t>
            </a:r>
            <a:br>
              <a:rPr lang="nb-NO" sz="3200" dirty="0"/>
            </a:br>
            <a:r>
              <a:rPr lang="nb-NO" sz="3200" dirty="0"/>
              <a:t>Fase 2</a:t>
            </a:r>
            <a:br>
              <a:rPr lang="nb-NO" sz="3200" dirty="0"/>
            </a:br>
            <a:r>
              <a:rPr lang="nb-NO" sz="3200" dirty="0"/>
              <a:t>Ståsted i egen kommune</a:t>
            </a: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2"/>
          <a:srcRect l="7006" t="7847" r="58995" b="10875"/>
          <a:stretch/>
        </p:blipFill>
        <p:spPr>
          <a:xfrm>
            <a:off x="261060" y="247034"/>
            <a:ext cx="1138914" cy="3180946"/>
          </a:xfrm>
          <a:prstGeom prst="rect">
            <a:avLst/>
          </a:prstGeom>
          <a:ln>
            <a:solidFill>
              <a:schemeClr val="tx1"/>
            </a:solidFill>
          </a:ln>
        </p:spPr>
      </p:pic>
      <p:graphicFrame>
        <p:nvGraphicFramePr>
          <p:cNvPr id="5" name="Tabell 5">
            <a:extLst>
              <a:ext uri="{FF2B5EF4-FFF2-40B4-BE49-F238E27FC236}">
                <a16:creationId xmlns:a16="http://schemas.microsoft.com/office/drawing/2014/main" id="{7EF9CC84-4A82-7143-88F3-5295D1D83140}"/>
              </a:ext>
            </a:extLst>
          </p:cNvPr>
          <p:cNvGraphicFramePr>
            <a:graphicFrameLocks noGrp="1"/>
          </p:cNvGraphicFramePr>
          <p:nvPr>
            <p:ph idx="1"/>
          </p:nvPr>
        </p:nvGraphicFramePr>
        <p:xfrm>
          <a:off x="6114288" y="807394"/>
          <a:ext cx="5134495" cy="4130364"/>
        </p:xfrm>
        <a:graphic>
          <a:graphicData uri="http://schemas.openxmlformats.org/drawingml/2006/table">
            <a:tbl>
              <a:tblPr firstRow="1" bandRow="1">
                <a:tableStyleId>{F5AB1C69-6EDB-4FF4-983F-18BD219EF322}</a:tableStyleId>
              </a:tblPr>
              <a:tblGrid>
                <a:gridCol w="1110801">
                  <a:extLst>
                    <a:ext uri="{9D8B030D-6E8A-4147-A177-3AD203B41FA5}">
                      <a16:colId xmlns:a16="http://schemas.microsoft.com/office/drawing/2014/main" val="2316687227"/>
                    </a:ext>
                  </a:extLst>
                </a:gridCol>
                <a:gridCol w="4023694">
                  <a:extLst>
                    <a:ext uri="{9D8B030D-6E8A-4147-A177-3AD203B41FA5}">
                      <a16:colId xmlns:a16="http://schemas.microsoft.com/office/drawing/2014/main" val="2590026634"/>
                    </a:ext>
                  </a:extLst>
                </a:gridCol>
              </a:tblGrid>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738221041"/>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006719853"/>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2967255982"/>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513297317"/>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1109319468"/>
                  </a:ext>
                </a:extLst>
              </a:tr>
              <a:tr h="590052">
                <a:tc>
                  <a:txBody>
                    <a:bodyPr/>
                    <a:lstStyle/>
                    <a:p>
                      <a:endParaRPr lang="nb-NO"/>
                    </a:p>
                  </a:txBody>
                  <a:tcPr/>
                </a:tc>
                <a:tc>
                  <a:txBody>
                    <a:bodyPr/>
                    <a:lstStyle/>
                    <a:p>
                      <a:endParaRPr lang="nb-NO" dirty="0"/>
                    </a:p>
                  </a:txBody>
                  <a:tcPr/>
                </a:tc>
                <a:extLst>
                  <a:ext uri="{0D108BD9-81ED-4DB2-BD59-A6C34878D82A}">
                    <a16:rowId xmlns:a16="http://schemas.microsoft.com/office/drawing/2014/main" val="3008680746"/>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249254504"/>
                  </a:ext>
                </a:extLst>
              </a:tr>
            </a:tbl>
          </a:graphicData>
        </a:graphic>
      </p:graphicFrame>
      <p:sp>
        <p:nvSpPr>
          <p:cNvPr id="6" name="Ellipse 5">
            <a:extLst>
              <a:ext uri="{FF2B5EF4-FFF2-40B4-BE49-F238E27FC236}">
                <a16:creationId xmlns:a16="http://schemas.microsoft.com/office/drawing/2014/main" id="{D78E1EF6-478B-8A49-B89F-70EC3F03BBC9}"/>
              </a:ext>
            </a:extLst>
          </p:cNvPr>
          <p:cNvSpPr/>
          <p:nvPr/>
        </p:nvSpPr>
        <p:spPr>
          <a:xfrm>
            <a:off x="6326613" y="1547222"/>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Ellipse 9">
            <a:extLst>
              <a:ext uri="{FF2B5EF4-FFF2-40B4-BE49-F238E27FC236}">
                <a16:creationId xmlns:a16="http://schemas.microsoft.com/office/drawing/2014/main" id="{60DB51FD-E86E-944C-BE5C-BC94D7DC3025}"/>
              </a:ext>
            </a:extLst>
          </p:cNvPr>
          <p:cNvSpPr/>
          <p:nvPr/>
        </p:nvSpPr>
        <p:spPr>
          <a:xfrm>
            <a:off x="6326612" y="2135049"/>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44C3863C-523F-5540-9BCC-83B739C2CB39}"/>
              </a:ext>
            </a:extLst>
          </p:cNvPr>
          <p:cNvSpPr/>
          <p:nvPr/>
        </p:nvSpPr>
        <p:spPr>
          <a:xfrm>
            <a:off x="6326612" y="2679331"/>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Ellipse 13">
            <a:extLst>
              <a:ext uri="{FF2B5EF4-FFF2-40B4-BE49-F238E27FC236}">
                <a16:creationId xmlns:a16="http://schemas.microsoft.com/office/drawing/2014/main" id="{AFF9579B-276C-1A48-AB4B-541E73CAA56D}"/>
              </a:ext>
            </a:extLst>
          </p:cNvPr>
          <p:cNvSpPr/>
          <p:nvPr/>
        </p:nvSpPr>
        <p:spPr>
          <a:xfrm>
            <a:off x="6326611" y="3335794"/>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extLst>
              <a:ext uri="{FF2B5EF4-FFF2-40B4-BE49-F238E27FC236}">
                <a16:creationId xmlns:a16="http://schemas.microsoft.com/office/drawing/2014/main" id="{CA39F0D7-AD4E-DC42-B712-2AF6A7B823F1}"/>
              </a:ext>
            </a:extLst>
          </p:cNvPr>
          <p:cNvSpPr/>
          <p:nvPr/>
        </p:nvSpPr>
        <p:spPr>
          <a:xfrm>
            <a:off x="6326611" y="3885290"/>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Ellipse 15">
            <a:extLst>
              <a:ext uri="{FF2B5EF4-FFF2-40B4-BE49-F238E27FC236}">
                <a16:creationId xmlns:a16="http://schemas.microsoft.com/office/drawing/2014/main" id="{B82A3005-157F-1D47-A5B8-7C234DBB06C7}"/>
              </a:ext>
            </a:extLst>
          </p:cNvPr>
          <p:cNvSpPr/>
          <p:nvPr/>
        </p:nvSpPr>
        <p:spPr>
          <a:xfrm>
            <a:off x="6326611" y="4558126"/>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4F3CE1C6-2A04-4049-8D13-141A005A649C}"/>
              </a:ext>
            </a:extLst>
          </p:cNvPr>
          <p:cNvSpPr/>
          <p:nvPr/>
        </p:nvSpPr>
        <p:spPr>
          <a:xfrm>
            <a:off x="6096000" y="5036351"/>
            <a:ext cx="4087091" cy="923330"/>
          </a:xfrm>
          <a:prstGeom prst="rect">
            <a:avLst/>
          </a:prstGeom>
        </p:spPr>
        <p:txBody>
          <a:bodyPr wrap="square">
            <a:spAutoFit/>
          </a:bodyPr>
          <a:lstStyle/>
          <a:p>
            <a:r>
              <a:rPr lang="nb-NO" dirty="0">
                <a:solidFill>
                  <a:srgbClr val="000000"/>
                </a:solidFill>
                <a:latin typeface="Source Sans Pro" panose="020B0503030403020204" pitchFamily="34" charset="0"/>
                <a:ea typeface="Source Sans Pro" panose="020B0503030403020204" pitchFamily="34" charset="0"/>
              </a:rPr>
              <a:t>Grønt – dette har vi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Gult – dette har vi delvis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Rødt – Dette mangler vi</a:t>
            </a:r>
            <a:endParaRPr lang="nb-N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980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965200" y="1371190"/>
            <a:ext cx="3363170" cy="2183042"/>
          </a:xfrm>
        </p:spPr>
        <p:txBody>
          <a:bodyPr vert="horz" lIns="91440" tIns="45720" rIns="91440" bIns="45720" rtlCol="0" anchor="b">
            <a:normAutofit/>
          </a:bodyPr>
          <a:lstStyle/>
          <a:p>
            <a:r>
              <a:rPr lang="en-US" sz="4000" dirty="0" err="1"/>
              <a:t>Aktøranalyse</a:t>
            </a:r>
            <a:endParaRPr lang="en-US" sz="4000" dirty="0"/>
          </a:p>
        </p:txBody>
      </p:sp>
      <p:sp>
        <p:nvSpPr>
          <p:cNvPr id="3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Shape 31">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8" name="Grafikk 17" descr="Barn kontur">
            <a:extLst>
              <a:ext uri="{FF2B5EF4-FFF2-40B4-BE49-F238E27FC236}">
                <a16:creationId xmlns:a16="http://schemas.microsoft.com/office/drawing/2014/main" id="{A9290A1F-070C-6145-9385-F672192A0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6964" y="1108946"/>
            <a:ext cx="1846470" cy="1846470"/>
          </a:xfrm>
          <a:prstGeom prst="rect">
            <a:avLst/>
          </a:prstGeom>
        </p:spPr>
      </p:pic>
      <p:sp>
        <p:nvSpPr>
          <p:cNvPr id="19" name="Rektangel 18">
            <a:extLst>
              <a:ext uri="{FF2B5EF4-FFF2-40B4-BE49-F238E27FC236}">
                <a16:creationId xmlns:a16="http://schemas.microsoft.com/office/drawing/2014/main" id="{C53A68F6-30FA-D246-BA25-EB7C0169CD95}"/>
              </a:ext>
            </a:extLst>
          </p:cNvPr>
          <p:cNvSpPr/>
          <p:nvPr/>
        </p:nvSpPr>
        <p:spPr>
          <a:xfrm>
            <a:off x="965199" y="4181164"/>
            <a:ext cx="5690043" cy="2277321"/>
          </a:xfrm>
          <a:prstGeom prst="rect">
            <a:avLst/>
          </a:prstGeom>
        </p:spPr>
        <p:txBody>
          <a:bodyPr vert="horz" wrap="square" lIns="91440" tIns="45720" rIns="91440" bIns="45720" rtlCol="0">
            <a:normAutofit/>
          </a:bodyPr>
          <a:lstStyle/>
          <a:p>
            <a:pPr lvl="0">
              <a:lnSpc>
                <a:spcPct val="90000"/>
              </a:lnSpc>
              <a:spcAft>
                <a:spcPts val="600"/>
              </a:spcAft>
              <a:defRPr/>
            </a:pPr>
            <a:r>
              <a:rPr lang="en-US" sz="2400" dirty="0"/>
              <a:t>Har vi de </a:t>
            </a:r>
            <a:r>
              <a:rPr lang="en-US" sz="2400" dirty="0" err="1"/>
              <a:t>riktige</a:t>
            </a:r>
            <a:r>
              <a:rPr lang="en-US" sz="2400" dirty="0"/>
              <a:t> </a:t>
            </a:r>
            <a:r>
              <a:rPr lang="en-US" sz="2400" dirty="0" err="1"/>
              <a:t>aktører</a:t>
            </a:r>
            <a:r>
              <a:rPr lang="en-US" sz="2400" dirty="0"/>
              <a:t> </a:t>
            </a:r>
            <a:r>
              <a:rPr lang="en-US" sz="2400" dirty="0" err="1"/>
              <a:t>involvert</a:t>
            </a:r>
            <a:r>
              <a:rPr lang="en-US" sz="2400" dirty="0"/>
              <a:t>?  </a:t>
            </a:r>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4"/>
          <a:srcRect l="7005" t="4750" r="10585" b="10875"/>
          <a:stretch/>
        </p:blipFill>
        <p:spPr>
          <a:xfrm>
            <a:off x="8291624" y="2045971"/>
            <a:ext cx="2230340" cy="3273854"/>
          </a:xfrm>
          <a:prstGeom prst="rect">
            <a:avLst/>
          </a:prstGeom>
        </p:spPr>
      </p:pic>
    </p:spTree>
    <p:extLst>
      <p:ext uri="{BB962C8B-B14F-4D97-AF65-F5344CB8AC3E}">
        <p14:creationId xmlns:p14="http://schemas.microsoft.com/office/powerpoint/2010/main" val="3412759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423672" y="1911694"/>
            <a:ext cx="3419856" cy="5583148"/>
          </a:xfrm>
        </p:spPr>
        <p:txBody>
          <a:bodyPr anchor="ctr">
            <a:normAutofit/>
          </a:bodyPr>
          <a:lstStyle/>
          <a:p>
            <a:r>
              <a:rPr lang="nb-NO" sz="2800" dirty="0"/>
              <a:t>Sjekkliste</a:t>
            </a:r>
            <a:br>
              <a:rPr lang="nb-NO" sz="2800" dirty="0"/>
            </a:br>
            <a:r>
              <a:rPr lang="nb-NO" sz="2800" dirty="0"/>
              <a:t>Fase 3</a:t>
            </a:r>
            <a:br>
              <a:rPr lang="nb-NO" sz="2800" dirty="0"/>
            </a:br>
            <a:r>
              <a:rPr lang="nb-NO" sz="2800" dirty="0"/>
              <a:t>Utlysningsteksten</a:t>
            </a: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2"/>
          <a:srcRect l="7006" t="7847" r="58995" b="10875"/>
          <a:stretch/>
        </p:blipFill>
        <p:spPr>
          <a:xfrm>
            <a:off x="261060" y="247034"/>
            <a:ext cx="1138914" cy="3180946"/>
          </a:xfrm>
          <a:prstGeom prst="rect">
            <a:avLst/>
          </a:prstGeom>
          <a:ln>
            <a:solidFill>
              <a:schemeClr val="tx1"/>
            </a:solidFill>
          </a:ln>
        </p:spPr>
      </p:pic>
      <p:graphicFrame>
        <p:nvGraphicFramePr>
          <p:cNvPr id="5" name="Tabell 5">
            <a:extLst>
              <a:ext uri="{FF2B5EF4-FFF2-40B4-BE49-F238E27FC236}">
                <a16:creationId xmlns:a16="http://schemas.microsoft.com/office/drawing/2014/main" id="{7EF9CC84-4A82-7143-88F3-5295D1D83140}"/>
              </a:ext>
            </a:extLst>
          </p:cNvPr>
          <p:cNvGraphicFramePr>
            <a:graphicFrameLocks noGrp="1"/>
          </p:cNvGraphicFramePr>
          <p:nvPr>
            <p:ph idx="1"/>
          </p:nvPr>
        </p:nvGraphicFramePr>
        <p:xfrm>
          <a:off x="6114288" y="807394"/>
          <a:ext cx="5134495" cy="4130364"/>
        </p:xfrm>
        <a:graphic>
          <a:graphicData uri="http://schemas.openxmlformats.org/drawingml/2006/table">
            <a:tbl>
              <a:tblPr firstRow="1" bandRow="1">
                <a:tableStyleId>{F5AB1C69-6EDB-4FF4-983F-18BD219EF322}</a:tableStyleId>
              </a:tblPr>
              <a:tblGrid>
                <a:gridCol w="1110801">
                  <a:extLst>
                    <a:ext uri="{9D8B030D-6E8A-4147-A177-3AD203B41FA5}">
                      <a16:colId xmlns:a16="http://schemas.microsoft.com/office/drawing/2014/main" val="2316687227"/>
                    </a:ext>
                  </a:extLst>
                </a:gridCol>
                <a:gridCol w="4023694">
                  <a:extLst>
                    <a:ext uri="{9D8B030D-6E8A-4147-A177-3AD203B41FA5}">
                      <a16:colId xmlns:a16="http://schemas.microsoft.com/office/drawing/2014/main" val="2590026634"/>
                    </a:ext>
                  </a:extLst>
                </a:gridCol>
              </a:tblGrid>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738221041"/>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006719853"/>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2967255982"/>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513297317"/>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1109319468"/>
                  </a:ext>
                </a:extLst>
              </a:tr>
              <a:tr h="590052">
                <a:tc>
                  <a:txBody>
                    <a:bodyPr/>
                    <a:lstStyle/>
                    <a:p>
                      <a:endParaRPr lang="nb-NO"/>
                    </a:p>
                  </a:txBody>
                  <a:tcPr/>
                </a:tc>
                <a:tc>
                  <a:txBody>
                    <a:bodyPr/>
                    <a:lstStyle/>
                    <a:p>
                      <a:endParaRPr lang="nb-NO" dirty="0"/>
                    </a:p>
                  </a:txBody>
                  <a:tcPr/>
                </a:tc>
                <a:extLst>
                  <a:ext uri="{0D108BD9-81ED-4DB2-BD59-A6C34878D82A}">
                    <a16:rowId xmlns:a16="http://schemas.microsoft.com/office/drawing/2014/main" val="3008680746"/>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249254504"/>
                  </a:ext>
                </a:extLst>
              </a:tr>
            </a:tbl>
          </a:graphicData>
        </a:graphic>
      </p:graphicFrame>
      <p:sp>
        <p:nvSpPr>
          <p:cNvPr id="6" name="Ellipse 5">
            <a:extLst>
              <a:ext uri="{FF2B5EF4-FFF2-40B4-BE49-F238E27FC236}">
                <a16:creationId xmlns:a16="http://schemas.microsoft.com/office/drawing/2014/main" id="{D78E1EF6-478B-8A49-B89F-70EC3F03BBC9}"/>
              </a:ext>
            </a:extLst>
          </p:cNvPr>
          <p:cNvSpPr/>
          <p:nvPr/>
        </p:nvSpPr>
        <p:spPr>
          <a:xfrm>
            <a:off x="6326613" y="1547222"/>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Ellipse 9">
            <a:extLst>
              <a:ext uri="{FF2B5EF4-FFF2-40B4-BE49-F238E27FC236}">
                <a16:creationId xmlns:a16="http://schemas.microsoft.com/office/drawing/2014/main" id="{60DB51FD-E86E-944C-BE5C-BC94D7DC3025}"/>
              </a:ext>
            </a:extLst>
          </p:cNvPr>
          <p:cNvSpPr/>
          <p:nvPr/>
        </p:nvSpPr>
        <p:spPr>
          <a:xfrm>
            <a:off x="6326612" y="2135049"/>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44C3863C-523F-5540-9BCC-83B739C2CB39}"/>
              </a:ext>
            </a:extLst>
          </p:cNvPr>
          <p:cNvSpPr/>
          <p:nvPr/>
        </p:nvSpPr>
        <p:spPr>
          <a:xfrm>
            <a:off x="6326612" y="2679331"/>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Ellipse 13">
            <a:extLst>
              <a:ext uri="{FF2B5EF4-FFF2-40B4-BE49-F238E27FC236}">
                <a16:creationId xmlns:a16="http://schemas.microsoft.com/office/drawing/2014/main" id="{AFF9579B-276C-1A48-AB4B-541E73CAA56D}"/>
              </a:ext>
            </a:extLst>
          </p:cNvPr>
          <p:cNvSpPr/>
          <p:nvPr/>
        </p:nvSpPr>
        <p:spPr>
          <a:xfrm>
            <a:off x="6326611" y="3335794"/>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extLst>
              <a:ext uri="{FF2B5EF4-FFF2-40B4-BE49-F238E27FC236}">
                <a16:creationId xmlns:a16="http://schemas.microsoft.com/office/drawing/2014/main" id="{CA39F0D7-AD4E-DC42-B712-2AF6A7B823F1}"/>
              </a:ext>
            </a:extLst>
          </p:cNvPr>
          <p:cNvSpPr/>
          <p:nvPr/>
        </p:nvSpPr>
        <p:spPr>
          <a:xfrm>
            <a:off x="6326611" y="3885290"/>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Ellipse 15">
            <a:extLst>
              <a:ext uri="{FF2B5EF4-FFF2-40B4-BE49-F238E27FC236}">
                <a16:creationId xmlns:a16="http://schemas.microsoft.com/office/drawing/2014/main" id="{B82A3005-157F-1D47-A5B8-7C234DBB06C7}"/>
              </a:ext>
            </a:extLst>
          </p:cNvPr>
          <p:cNvSpPr/>
          <p:nvPr/>
        </p:nvSpPr>
        <p:spPr>
          <a:xfrm>
            <a:off x="6326611" y="4558126"/>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4F3CE1C6-2A04-4049-8D13-141A005A649C}"/>
              </a:ext>
            </a:extLst>
          </p:cNvPr>
          <p:cNvSpPr/>
          <p:nvPr/>
        </p:nvSpPr>
        <p:spPr>
          <a:xfrm>
            <a:off x="6096000" y="5036351"/>
            <a:ext cx="4087091" cy="923330"/>
          </a:xfrm>
          <a:prstGeom prst="rect">
            <a:avLst/>
          </a:prstGeom>
        </p:spPr>
        <p:txBody>
          <a:bodyPr wrap="square">
            <a:spAutoFit/>
          </a:bodyPr>
          <a:lstStyle/>
          <a:p>
            <a:r>
              <a:rPr lang="nb-NO" dirty="0">
                <a:solidFill>
                  <a:srgbClr val="000000"/>
                </a:solidFill>
                <a:latin typeface="Source Sans Pro" panose="020B0503030403020204" pitchFamily="34" charset="0"/>
                <a:ea typeface="Source Sans Pro" panose="020B0503030403020204" pitchFamily="34" charset="0"/>
              </a:rPr>
              <a:t>Grønt – dette har vi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Gult – dette har vi delvis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Rødt – Dette mangler vi</a:t>
            </a:r>
            <a:endParaRPr lang="nb-N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1063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965200" y="1371190"/>
            <a:ext cx="3363170" cy="2183042"/>
          </a:xfrm>
        </p:spPr>
        <p:txBody>
          <a:bodyPr vert="horz" lIns="91440" tIns="45720" rIns="91440" bIns="45720" rtlCol="0" anchor="b">
            <a:normAutofit/>
          </a:bodyPr>
          <a:lstStyle/>
          <a:p>
            <a:r>
              <a:rPr lang="en-US" sz="4000" dirty="0" err="1"/>
              <a:t>Aktøranalyse</a:t>
            </a:r>
            <a:endParaRPr lang="en-US" sz="4000" dirty="0"/>
          </a:p>
        </p:txBody>
      </p:sp>
      <p:sp>
        <p:nvSpPr>
          <p:cNvPr id="3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Shape 31">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8" name="Grafikk 17" descr="Barn kontur">
            <a:extLst>
              <a:ext uri="{FF2B5EF4-FFF2-40B4-BE49-F238E27FC236}">
                <a16:creationId xmlns:a16="http://schemas.microsoft.com/office/drawing/2014/main" id="{A9290A1F-070C-6145-9385-F672192A0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6964" y="1108946"/>
            <a:ext cx="1846470" cy="1846470"/>
          </a:xfrm>
          <a:prstGeom prst="rect">
            <a:avLst/>
          </a:prstGeom>
        </p:spPr>
      </p:pic>
      <p:sp>
        <p:nvSpPr>
          <p:cNvPr id="19" name="Rektangel 18">
            <a:extLst>
              <a:ext uri="{FF2B5EF4-FFF2-40B4-BE49-F238E27FC236}">
                <a16:creationId xmlns:a16="http://schemas.microsoft.com/office/drawing/2014/main" id="{C53A68F6-30FA-D246-BA25-EB7C0169CD95}"/>
              </a:ext>
            </a:extLst>
          </p:cNvPr>
          <p:cNvSpPr/>
          <p:nvPr/>
        </p:nvSpPr>
        <p:spPr>
          <a:xfrm>
            <a:off x="965199" y="4181164"/>
            <a:ext cx="5690043" cy="2277321"/>
          </a:xfrm>
          <a:prstGeom prst="rect">
            <a:avLst/>
          </a:prstGeom>
        </p:spPr>
        <p:txBody>
          <a:bodyPr vert="horz" wrap="square" lIns="91440" tIns="45720" rIns="91440" bIns="45720" rtlCol="0">
            <a:normAutofit/>
          </a:bodyPr>
          <a:lstStyle/>
          <a:p>
            <a:pPr lvl="0">
              <a:lnSpc>
                <a:spcPct val="90000"/>
              </a:lnSpc>
              <a:spcAft>
                <a:spcPts val="600"/>
              </a:spcAft>
              <a:defRPr/>
            </a:pPr>
            <a:r>
              <a:rPr lang="en-US" sz="2400" dirty="0"/>
              <a:t>Har vi de </a:t>
            </a:r>
            <a:r>
              <a:rPr lang="en-US" sz="2400" dirty="0" err="1"/>
              <a:t>riktige</a:t>
            </a:r>
            <a:r>
              <a:rPr lang="en-US" sz="2400" dirty="0"/>
              <a:t> </a:t>
            </a:r>
            <a:r>
              <a:rPr lang="en-US" sz="2400" dirty="0" err="1"/>
              <a:t>aktører</a:t>
            </a:r>
            <a:r>
              <a:rPr lang="en-US" sz="2400" dirty="0"/>
              <a:t> </a:t>
            </a:r>
            <a:r>
              <a:rPr lang="en-US" sz="2400" dirty="0" err="1"/>
              <a:t>involvert</a:t>
            </a:r>
            <a:r>
              <a:rPr lang="en-US" sz="2400" dirty="0"/>
              <a:t>?  </a:t>
            </a:r>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4"/>
          <a:srcRect l="7005" t="4750" r="10585" b="10875"/>
          <a:stretch/>
        </p:blipFill>
        <p:spPr>
          <a:xfrm>
            <a:off x="8291624" y="2045971"/>
            <a:ext cx="2230340" cy="3273854"/>
          </a:xfrm>
          <a:prstGeom prst="rect">
            <a:avLst/>
          </a:prstGeom>
        </p:spPr>
      </p:pic>
    </p:spTree>
    <p:extLst>
      <p:ext uri="{BB962C8B-B14F-4D97-AF65-F5344CB8AC3E}">
        <p14:creationId xmlns:p14="http://schemas.microsoft.com/office/powerpoint/2010/main" val="732076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423672" y="1911694"/>
            <a:ext cx="3419856" cy="5583148"/>
          </a:xfrm>
        </p:spPr>
        <p:txBody>
          <a:bodyPr anchor="ctr">
            <a:normAutofit/>
          </a:bodyPr>
          <a:lstStyle/>
          <a:p>
            <a:r>
              <a:rPr lang="nb-NO" sz="2800" dirty="0"/>
              <a:t>Sjekkliste</a:t>
            </a:r>
            <a:br>
              <a:rPr lang="nb-NO" sz="2800" dirty="0"/>
            </a:br>
            <a:r>
              <a:rPr lang="nb-NO" sz="2800" dirty="0"/>
              <a:t>Fase 4</a:t>
            </a:r>
            <a:br>
              <a:rPr lang="nb-NO" sz="2800" dirty="0"/>
            </a:br>
            <a:r>
              <a:rPr lang="nb-NO" sz="2800" dirty="0"/>
              <a:t>Velge kandidat / intervju</a:t>
            </a: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2"/>
          <a:srcRect l="7006" t="7847" r="58995" b="10875"/>
          <a:stretch/>
        </p:blipFill>
        <p:spPr>
          <a:xfrm>
            <a:off x="261060" y="247034"/>
            <a:ext cx="1138914" cy="3180946"/>
          </a:xfrm>
          <a:prstGeom prst="rect">
            <a:avLst/>
          </a:prstGeom>
          <a:ln>
            <a:solidFill>
              <a:schemeClr val="tx1"/>
            </a:solidFill>
          </a:ln>
        </p:spPr>
      </p:pic>
      <p:graphicFrame>
        <p:nvGraphicFramePr>
          <p:cNvPr id="5" name="Tabell 5">
            <a:extLst>
              <a:ext uri="{FF2B5EF4-FFF2-40B4-BE49-F238E27FC236}">
                <a16:creationId xmlns:a16="http://schemas.microsoft.com/office/drawing/2014/main" id="{7EF9CC84-4A82-7143-88F3-5295D1D83140}"/>
              </a:ext>
            </a:extLst>
          </p:cNvPr>
          <p:cNvGraphicFramePr>
            <a:graphicFrameLocks noGrp="1"/>
          </p:cNvGraphicFramePr>
          <p:nvPr>
            <p:ph idx="1"/>
          </p:nvPr>
        </p:nvGraphicFramePr>
        <p:xfrm>
          <a:off x="6114288" y="807394"/>
          <a:ext cx="5134495" cy="4130364"/>
        </p:xfrm>
        <a:graphic>
          <a:graphicData uri="http://schemas.openxmlformats.org/drawingml/2006/table">
            <a:tbl>
              <a:tblPr firstRow="1" bandRow="1">
                <a:tableStyleId>{F5AB1C69-6EDB-4FF4-983F-18BD219EF322}</a:tableStyleId>
              </a:tblPr>
              <a:tblGrid>
                <a:gridCol w="1110801">
                  <a:extLst>
                    <a:ext uri="{9D8B030D-6E8A-4147-A177-3AD203B41FA5}">
                      <a16:colId xmlns:a16="http://schemas.microsoft.com/office/drawing/2014/main" val="2316687227"/>
                    </a:ext>
                  </a:extLst>
                </a:gridCol>
                <a:gridCol w="4023694">
                  <a:extLst>
                    <a:ext uri="{9D8B030D-6E8A-4147-A177-3AD203B41FA5}">
                      <a16:colId xmlns:a16="http://schemas.microsoft.com/office/drawing/2014/main" val="2590026634"/>
                    </a:ext>
                  </a:extLst>
                </a:gridCol>
              </a:tblGrid>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738221041"/>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006719853"/>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2967255982"/>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513297317"/>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1109319468"/>
                  </a:ext>
                </a:extLst>
              </a:tr>
              <a:tr h="590052">
                <a:tc>
                  <a:txBody>
                    <a:bodyPr/>
                    <a:lstStyle/>
                    <a:p>
                      <a:endParaRPr lang="nb-NO"/>
                    </a:p>
                  </a:txBody>
                  <a:tcPr/>
                </a:tc>
                <a:tc>
                  <a:txBody>
                    <a:bodyPr/>
                    <a:lstStyle/>
                    <a:p>
                      <a:endParaRPr lang="nb-NO" dirty="0"/>
                    </a:p>
                  </a:txBody>
                  <a:tcPr/>
                </a:tc>
                <a:extLst>
                  <a:ext uri="{0D108BD9-81ED-4DB2-BD59-A6C34878D82A}">
                    <a16:rowId xmlns:a16="http://schemas.microsoft.com/office/drawing/2014/main" val="3008680746"/>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249254504"/>
                  </a:ext>
                </a:extLst>
              </a:tr>
            </a:tbl>
          </a:graphicData>
        </a:graphic>
      </p:graphicFrame>
      <p:sp>
        <p:nvSpPr>
          <p:cNvPr id="6" name="Ellipse 5">
            <a:extLst>
              <a:ext uri="{FF2B5EF4-FFF2-40B4-BE49-F238E27FC236}">
                <a16:creationId xmlns:a16="http://schemas.microsoft.com/office/drawing/2014/main" id="{D78E1EF6-478B-8A49-B89F-70EC3F03BBC9}"/>
              </a:ext>
            </a:extLst>
          </p:cNvPr>
          <p:cNvSpPr/>
          <p:nvPr/>
        </p:nvSpPr>
        <p:spPr>
          <a:xfrm>
            <a:off x="6326613" y="1547222"/>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Ellipse 9">
            <a:extLst>
              <a:ext uri="{FF2B5EF4-FFF2-40B4-BE49-F238E27FC236}">
                <a16:creationId xmlns:a16="http://schemas.microsoft.com/office/drawing/2014/main" id="{60DB51FD-E86E-944C-BE5C-BC94D7DC3025}"/>
              </a:ext>
            </a:extLst>
          </p:cNvPr>
          <p:cNvSpPr/>
          <p:nvPr/>
        </p:nvSpPr>
        <p:spPr>
          <a:xfrm>
            <a:off x="6326612" y="2135049"/>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44C3863C-523F-5540-9BCC-83B739C2CB39}"/>
              </a:ext>
            </a:extLst>
          </p:cNvPr>
          <p:cNvSpPr/>
          <p:nvPr/>
        </p:nvSpPr>
        <p:spPr>
          <a:xfrm>
            <a:off x="6326612" y="2679331"/>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Ellipse 13">
            <a:extLst>
              <a:ext uri="{FF2B5EF4-FFF2-40B4-BE49-F238E27FC236}">
                <a16:creationId xmlns:a16="http://schemas.microsoft.com/office/drawing/2014/main" id="{AFF9579B-276C-1A48-AB4B-541E73CAA56D}"/>
              </a:ext>
            </a:extLst>
          </p:cNvPr>
          <p:cNvSpPr/>
          <p:nvPr/>
        </p:nvSpPr>
        <p:spPr>
          <a:xfrm>
            <a:off x="6326611" y="3335794"/>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extLst>
              <a:ext uri="{FF2B5EF4-FFF2-40B4-BE49-F238E27FC236}">
                <a16:creationId xmlns:a16="http://schemas.microsoft.com/office/drawing/2014/main" id="{CA39F0D7-AD4E-DC42-B712-2AF6A7B823F1}"/>
              </a:ext>
            </a:extLst>
          </p:cNvPr>
          <p:cNvSpPr/>
          <p:nvPr/>
        </p:nvSpPr>
        <p:spPr>
          <a:xfrm>
            <a:off x="6326611" y="3885290"/>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Ellipse 15">
            <a:extLst>
              <a:ext uri="{FF2B5EF4-FFF2-40B4-BE49-F238E27FC236}">
                <a16:creationId xmlns:a16="http://schemas.microsoft.com/office/drawing/2014/main" id="{B82A3005-157F-1D47-A5B8-7C234DBB06C7}"/>
              </a:ext>
            </a:extLst>
          </p:cNvPr>
          <p:cNvSpPr/>
          <p:nvPr/>
        </p:nvSpPr>
        <p:spPr>
          <a:xfrm>
            <a:off x="6326611" y="4558126"/>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4F3CE1C6-2A04-4049-8D13-141A005A649C}"/>
              </a:ext>
            </a:extLst>
          </p:cNvPr>
          <p:cNvSpPr/>
          <p:nvPr/>
        </p:nvSpPr>
        <p:spPr>
          <a:xfrm>
            <a:off x="6096000" y="5036351"/>
            <a:ext cx="4087091" cy="923330"/>
          </a:xfrm>
          <a:prstGeom prst="rect">
            <a:avLst/>
          </a:prstGeom>
        </p:spPr>
        <p:txBody>
          <a:bodyPr wrap="square">
            <a:spAutoFit/>
          </a:bodyPr>
          <a:lstStyle/>
          <a:p>
            <a:r>
              <a:rPr lang="nb-NO" dirty="0">
                <a:solidFill>
                  <a:srgbClr val="000000"/>
                </a:solidFill>
                <a:latin typeface="Source Sans Pro" panose="020B0503030403020204" pitchFamily="34" charset="0"/>
                <a:ea typeface="Source Sans Pro" panose="020B0503030403020204" pitchFamily="34" charset="0"/>
              </a:rPr>
              <a:t>Grønt – dette har vi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Gult – dette har vi delvis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Rødt – Dette mangler vi</a:t>
            </a:r>
            <a:endParaRPr lang="nb-N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6591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965200" y="1371190"/>
            <a:ext cx="3363170" cy="2183042"/>
          </a:xfrm>
        </p:spPr>
        <p:txBody>
          <a:bodyPr vert="horz" lIns="91440" tIns="45720" rIns="91440" bIns="45720" rtlCol="0" anchor="b">
            <a:normAutofit/>
          </a:bodyPr>
          <a:lstStyle/>
          <a:p>
            <a:r>
              <a:rPr lang="en-US" sz="4000" dirty="0" err="1"/>
              <a:t>Aktøranalyse</a:t>
            </a:r>
            <a:br>
              <a:rPr lang="en-US" sz="4000" dirty="0"/>
            </a:br>
            <a:endParaRPr lang="en-US" sz="4000" dirty="0"/>
          </a:p>
        </p:txBody>
      </p:sp>
      <p:sp>
        <p:nvSpPr>
          <p:cNvPr id="3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Shape 31">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8" name="Grafikk 17" descr="Barn kontur">
            <a:extLst>
              <a:ext uri="{FF2B5EF4-FFF2-40B4-BE49-F238E27FC236}">
                <a16:creationId xmlns:a16="http://schemas.microsoft.com/office/drawing/2014/main" id="{A9290A1F-070C-6145-9385-F672192A0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6964" y="1108946"/>
            <a:ext cx="1846470" cy="1846470"/>
          </a:xfrm>
          <a:prstGeom prst="rect">
            <a:avLst/>
          </a:prstGeom>
        </p:spPr>
      </p:pic>
      <p:sp>
        <p:nvSpPr>
          <p:cNvPr id="19" name="Rektangel 18">
            <a:extLst>
              <a:ext uri="{FF2B5EF4-FFF2-40B4-BE49-F238E27FC236}">
                <a16:creationId xmlns:a16="http://schemas.microsoft.com/office/drawing/2014/main" id="{C53A68F6-30FA-D246-BA25-EB7C0169CD95}"/>
              </a:ext>
            </a:extLst>
          </p:cNvPr>
          <p:cNvSpPr/>
          <p:nvPr/>
        </p:nvSpPr>
        <p:spPr>
          <a:xfrm>
            <a:off x="965199" y="4181164"/>
            <a:ext cx="5690043" cy="2277321"/>
          </a:xfrm>
          <a:prstGeom prst="rect">
            <a:avLst/>
          </a:prstGeom>
        </p:spPr>
        <p:txBody>
          <a:bodyPr vert="horz" wrap="square" lIns="91440" tIns="45720" rIns="91440" bIns="45720" rtlCol="0">
            <a:normAutofit/>
          </a:bodyPr>
          <a:lstStyle/>
          <a:p>
            <a:pPr lvl="0">
              <a:lnSpc>
                <a:spcPct val="90000"/>
              </a:lnSpc>
              <a:spcAft>
                <a:spcPts val="600"/>
              </a:spcAft>
              <a:defRPr/>
            </a:pPr>
            <a:r>
              <a:rPr lang="en-US" sz="2400" dirty="0"/>
              <a:t>Har vi de </a:t>
            </a:r>
            <a:r>
              <a:rPr lang="en-US" sz="2400" dirty="0" err="1"/>
              <a:t>riktige</a:t>
            </a:r>
            <a:r>
              <a:rPr lang="en-US" sz="2400" dirty="0"/>
              <a:t> </a:t>
            </a:r>
            <a:r>
              <a:rPr lang="en-US" sz="2400" dirty="0" err="1"/>
              <a:t>aktører</a:t>
            </a:r>
            <a:r>
              <a:rPr lang="en-US" sz="2400" dirty="0"/>
              <a:t> </a:t>
            </a:r>
            <a:r>
              <a:rPr lang="en-US" sz="2400" dirty="0" err="1"/>
              <a:t>involvert</a:t>
            </a:r>
            <a:r>
              <a:rPr lang="en-US" sz="2400" dirty="0"/>
              <a:t>?  </a:t>
            </a:r>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4"/>
          <a:srcRect l="7005" t="4750" r="10585" b="10875"/>
          <a:stretch/>
        </p:blipFill>
        <p:spPr>
          <a:xfrm>
            <a:off x="8291624" y="2045971"/>
            <a:ext cx="2230340" cy="3273854"/>
          </a:xfrm>
          <a:prstGeom prst="rect">
            <a:avLst/>
          </a:prstGeom>
        </p:spPr>
      </p:pic>
    </p:spTree>
    <p:extLst>
      <p:ext uri="{BB962C8B-B14F-4D97-AF65-F5344CB8AC3E}">
        <p14:creationId xmlns:p14="http://schemas.microsoft.com/office/powerpoint/2010/main" val="1249929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423672" y="1911694"/>
            <a:ext cx="3419856" cy="5583148"/>
          </a:xfrm>
        </p:spPr>
        <p:txBody>
          <a:bodyPr anchor="ctr">
            <a:normAutofit/>
          </a:bodyPr>
          <a:lstStyle/>
          <a:p>
            <a:r>
              <a:rPr lang="nb-NO" sz="3200" dirty="0"/>
              <a:t>Sjekkliste</a:t>
            </a:r>
            <a:br>
              <a:rPr lang="nb-NO" sz="3200" dirty="0"/>
            </a:br>
            <a:r>
              <a:rPr lang="nb-NO" sz="3200" dirty="0"/>
              <a:t>Fase 5</a:t>
            </a:r>
            <a:br>
              <a:rPr lang="nb-NO" sz="3200" dirty="0"/>
            </a:br>
            <a:r>
              <a:rPr lang="nb-NO" sz="3200" dirty="0"/>
              <a:t>Ansettelse</a:t>
            </a: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2"/>
          <a:srcRect l="7006" t="7847" r="58995" b="10875"/>
          <a:stretch/>
        </p:blipFill>
        <p:spPr>
          <a:xfrm>
            <a:off x="261060" y="247034"/>
            <a:ext cx="1138914" cy="3180946"/>
          </a:xfrm>
          <a:prstGeom prst="rect">
            <a:avLst/>
          </a:prstGeom>
          <a:ln>
            <a:solidFill>
              <a:schemeClr val="tx1"/>
            </a:solidFill>
          </a:ln>
        </p:spPr>
      </p:pic>
      <p:graphicFrame>
        <p:nvGraphicFramePr>
          <p:cNvPr id="5" name="Tabell 5">
            <a:extLst>
              <a:ext uri="{FF2B5EF4-FFF2-40B4-BE49-F238E27FC236}">
                <a16:creationId xmlns:a16="http://schemas.microsoft.com/office/drawing/2014/main" id="{7EF9CC84-4A82-7143-88F3-5295D1D83140}"/>
              </a:ext>
            </a:extLst>
          </p:cNvPr>
          <p:cNvGraphicFramePr>
            <a:graphicFrameLocks noGrp="1"/>
          </p:cNvGraphicFramePr>
          <p:nvPr>
            <p:ph idx="1"/>
          </p:nvPr>
        </p:nvGraphicFramePr>
        <p:xfrm>
          <a:off x="6114288" y="807394"/>
          <a:ext cx="5134495" cy="4130364"/>
        </p:xfrm>
        <a:graphic>
          <a:graphicData uri="http://schemas.openxmlformats.org/drawingml/2006/table">
            <a:tbl>
              <a:tblPr firstRow="1" bandRow="1">
                <a:tableStyleId>{F5AB1C69-6EDB-4FF4-983F-18BD219EF322}</a:tableStyleId>
              </a:tblPr>
              <a:tblGrid>
                <a:gridCol w="1110801">
                  <a:extLst>
                    <a:ext uri="{9D8B030D-6E8A-4147-A177-3AD203B41FA5}">
                      <a16:colId xmlns:a16="http://schemas.microsoft.com/office/drawing/2014/main" val="2316687227"/>
                    </a:ext>
                  </a:extLst>
                </a:gridCol>
                <a:gridCol w="4023694">
                  <a:extLst>
                    <a:ext uri="{9D8B030D-6E8A-4147-A177-3AD203B41FA5}">
                      <a16:colId xmlns:a16="http://schemas.microsoft.com/office/drawing/2014/main" val="2590026634"/>
                    </a:ext>
                  </a:extLst>
                </a:gridCol>
              </a:tblGrid>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738221041"/>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006719853"/>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2967255982"/>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513297317"/>
                  </a:ext>
                </a:extLst>
              </a:tr>
              <a:tr h="590052">
                <a:tc>
                  <a:txBody>
                    <a:bodyPr/>
                    <a:lstStyle/>
                    <a:p>
                      <a:endParaRPr lang="nb-NO" dirty="0"/>
                    </a:p>
                  </a:txBody>
                  <a:tcPr/>
                </a:tc>
                <a:tc>
                  <a:txBody>
                    <a:bodyPr/>
                    <a:lstStyle/>
                    <a:p>
                      <a:endParaRPr lang="nb-NO"/>
                    </a:p>
                  </a:txBody>
                  <a:tcPr/>
                </a:tc>
                <a:extLst>
                  <a:ext uri="{0D108BD9-81ED-4DB2-BD59-A6C34878D82A}">
                    <a16:rowId xmlns:a16="http://schemas.microsoft.com/office/drawing/2014/main" val="1109319468"/>
                  </a:ext>
                </a:extLst>
              </a:tr>
              <a:tr h="590052">
                <a:tc>
                  <a:txBody>
                    <a:bodyPr/>
                    <a:lstStyle/>
                    <a:p>
                      <a:endParaRPr lang="nb-NO"/>
                    </a:p>
                  </a:txBody>
                  <a:tcPr/>
                </a:tc>
                <a:tc>
                  <a:txBody>
                    <a:bodyPr/>
                    <a:lstStyle/>
                    <a:p>
                      <a:endParaRPr lang="nb-NO" dirty="0"/>
                    </a:p>
                  </a:txBody>
                  <a:tcPr/>
                </a:tc>
                <a:extLst>
                  <a:ext uri="{0D108BD9-81ED-4DB2-BD59-A6C34878D82A}">
                    <a16:rowId xmlns:a16="http://schemas.microsoft.com/office/drawing/2014/main" val="3008680746"/>
                  </a:ext>
                </a:extLst>
              </a:tr>
              <a:tr h="590052">
                <a:tc>
                  <a:txBody>
                    <a:bodyPr/>
                    <a:lstStyle/>
                    <a:p>
                      <a:endParaRPr lang="nb-NO" dirty="0"/>
                    </a:p>
                  </a:txBody>
                  <a:tcPr/>
                </a:tc>
                <a:tc>
                  <a:txBody>
                    <a:bodyPr/>
                    <a:lstStyle/>
                    <a:p>
                      <a:endParaRPr lang="nb-NO" dirty="0"/>
                    </a:p>
                  </a:txBody>
                  <a:tcPr/>
                </a:tc>
                <a:extLst>
                  <a:ext uri="{0D108BD9-81ED-4DB2-BD59-A6C34878D82A}">
                    <a16:rowId xmlns:a16="http://schemas.microsoft.com/office/drawing/2014/main" val="1249254504"/>
                  </a:ext>
                </a:extLst>
              </a:tr>
            </a:tbl>
          </a:graphicData>
        </a:graphic>
      </p:graphicFrame>
      <p:sp>
        <p:nvSpPr>
          <p:cNvPr id="6" name="Ellipse 5">
            <a:extLst>
              <a:ext uri="{FF2B5EF4-FFF2-40B4-BE49-F238E27FC236}">
                <a16:creationId xmlns:a16="http://schemas.microsoft.com/office/drawing/2014/main" id="{D78E1EF6-478B-8A49-B89F-70EC3F03BBC9}"/>
              </a:ext>
            </a:extLst>
          </p:cNvPr>
          <p:cNvSpPr/>
          <p:nvPr/>
        </p:nvSpPr>
        <p:spPr>
          <a:xfrm>
            <a:off x="6326613" y="1547222"/>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Ellipse 9">
            <a:extLst>
              <a:ext uri="{FF2B5EF4-FFF2-40B4-BE49-F238E27FC236}">
                <a16:creationId xmlns:a16="http://schemas.microsoft.com/office/drawing/2014/main" id="{60DB51FD-E86E-944C-BE5C-BC94D7DC3025}"/>
              </a:ext>
            </a:extLst>
          </p:cNvPr>
          <p:cNvSpPr/>
          <p:nvPr/>
        </p:nvSpPr>
        <p:spPr>
          <a:xfrm>
            <a:off x="6326612" y="2135049"/>
            <a:ext cx="275191" cy="2902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44C3863C-523F-5540-9BCC-83B739C2CB39}"/>
              </a:ext>
            </a:extLst>
          </p:cNvPr>
          <p:cNvSpPr/>
          <p:nvPr/>
        </p:nvSpPr>
        <p:spPr>
          <a:xfrm>
            <a:off x="6326612" y="2679331"/>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Ellipse 13">
            <a:extLst>
              <a:ext uri="{FF2B5EF4-FFF2-40B4-BE49-F238E27FC236}">
                <a16:creationId xmlns:a16="http://schemas.microsoft.com/office/drawing/2014/main" id="{AFF9579B-276C-1A48-AB4B-541E73CAA56D}"/>
              </a:ext>
            </a:extLst>
          </p:cNvPr>
          <p:cNvSpPr/>
          <p:nvPr/>
        </p:nvSpPr>
        <p:spPr>
          <a:xfrm>
            <a:off x="6326611" y="3335794"/>
            <a:ext cx="275191" cy="2902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extLst>
              <a:ext uri="{FF2B5EF4-FFF2-40B4-BE49-F238E27FC236}">
                <a16:creationId xmlns:a16="http://schemas.microsoft.com/office/drawing/2014/main" id="{CA39F0D7-AD4E-DC42-B712-2AF6A7B823F1}"/>
              </a:ext>
            </a:extLst>
          </p:cNvPr>
          <p:cNvSpPr/>
          <p:nvPr/>
        </p:nvSpPr>
        <p:spPr>
          <a:xfrm>
            <a:off x="6326611" y="3885290"/>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Ellipse 15">
            <a:extLst>
              <a:ext uri="{FF2B5EF4-FFF2-40B4-BE49-F238E27FC236}">
                <a16:creationId xmlns:a16="http://schemas.microsoft.com/office/drawing/2014/main" id="{B82A3005-157F-1D47-A5B8-7C234DBB06C7}"/>
              </a:ext>
            </a:extLst>
          </p:cNvPr>
          <p:cNvSpPr/>
          <p:nvPr/>
        </p:nvSpPr>
        <p:spPr>
          <a:xfrm>
            <a:off x="6326611" y="4558126"/>
            <a:ext cx="275191" cy="2902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4F3CE1C6-2A04-4049-8D13-141A005A649C}"/>
              </a:ext>
            </a:extLst>
          </p:cNvPr>
          <p:cNvSpPr/>
          <p:nvPr/>
        </p:nvSpPr>
        <p:spPr>
          <a:xfrm>
            <a:off x="6096000" y="5036351"/>
            <a:ext cx="4087091" cy="923330"/>
          </a:xfrm>
          <a:prstGeom prst="rect">
            <a:avLst/>
          </a:prstGeom>
        </p:spPr>
        <p:txBody>
          <a:bodyPr wrap="square">
            <a:spAutoFit/>
          </a:bodyPr>
          <a:lstStyle/>
          <a:p>
            <a:r>
              <a:rPr lang="nb-NO" dirty="0">
                <a:solidFill>
                  <a:srgbClr val="000000"/>
                </a:solidFill>
                <a:latin typeface="Source Sans Pro" panose="020B0503030403020204" pitchFamily="34" charset="0"/>
                <a:ea typeface="Source Sans Pro" panose="020B0503030403020204" pitchFamily="34" charset="0"/>
              </a:rPr>
              <a:t>Grønt – dette har vi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Gult – dette har vi delvis på plass</a:t>
            </a:r>
            <a:endParaRPr lang="nb-NO" dirty="0">
              <a:latin typeface="Times New Roman" panose="02020603050405020304" pitchFamily="18" charset="0"/>
              <a:ea typeface="Times New Roman" panose="02020603050405020304" pitchFamily="18" charset="0"/>
            </a:endParaRPr>
          </a:p>
          <a:p>
            <a:r>
              <a:rPr lang="nb-NO" dirty="0">
                <a:solidFill>
                  <a:srgbClr val="000000"/>
                </a:solidFill>
                <a:latin typeface="Source Sans Pro" panose="020B0503030403020204" pitchFamily="34" charset="0"/>
                <a:ea typeface="Source Sans Pro" panose="020B0503030403020204" pitchFamily="34" charset="0"/>
              </a:rPr>
              <a:t>Rødt – Dette mangler vi</a:t>
            </a:r>
            <a:endParaRPr lang="nb-N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236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C31E985-A3AE-3348-B8FA-2C02FCC34D2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Turnover i stillinger</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4">
            <a:extLst>
              <a:ext uri="{FF2B5EF4-FFF2-40B4-BE49-F238E27FC236}">
                <a16:creationId xmlns:a16="http://schemas.microsoft.com/office/drawing/2014/main" id="{A6BAD74B-F391-7A4E-AF49-0627C11F3767}"/>
              </a:ext>
            </a:extLst>
          </p:cNvPr>
          <p:cNvGraphicFramePr>
            <a:graphicFrameLocks noGrp="1"/>
          </p:cNvGraphicFramePr>
          <p:nvPr>
            <p:extLst>
              <p:ext uri="{D42A27DB-BD31-4B8C-83A1-F6EECF244321}">
                <p14:modId xmlns:p14="http://schemas.microsoft.com/office/powerpoint/2010/main" val="2610636978"/>
              </p:ext>
            </p:extLst>
          </p:nvPr>
        </p:nvGraphicFramePr>
        <p:xfrm>
          <a:off x="4654296" y="1677996"/>
          <a:ext cx="7214617" cy="3474578"/>
        </p:xfrm>
        <a:graphic>
          <a:graphicData uri="http://schemas.openxmlformats.org/drawingml/2006/table">
            <a:tbl>
              <a:tblPr firstRow="1" bandRow="1">
                <a:tableStyleId>{F5AB1C69-6EDB-4FF4-983F-18BD219EF322}</a:tableStyleId>
              </a:tblPr>
              <a:tblGrid>
                <a:gridCol w="3219385">
                  <a:extLst>
                    <a:ext uri="{9D8B030D-6E8A-4147-A177-3AD203B41FA5}">
                      <a16:colId xmlns:a16="http://schemas.microsoft.com/office/drawing/2014/main" val="111701041"/>
                    </a:ext>
                  </a:extLst>
                </a:gridCol>
                <a:gridCol w="1809930">
                  <a:extLst>
                    <a:ext uri="{9D8B030D-6E8A-4147-A177-3AD203B41FA5}">
                      <a16:colId xmlns:a16="http://schemas.microsoft.com/office/drawing/2014/main" val="2059544234"/>
                    </a:ext>
                  </a:extLst>
                </a:gridCol>
                <a:gridCol w="2185302">
                  <a:extLst>
                    <a:ext uri="{9D8B030D-6E8A-4147-A177-3AD203B41FA5}">
                      <a16:colId xmlns:a16="http://schemas.microsoft.com/office/drawing/2014/main" val="3730572723"/>
                    </a:ext>
                  </a:extLst>
                </a:gridCol>
              </a:tblGrid>
              <a:tr h="920064">
                <a:tc>
                  <a:txBody>
                    <a:bodyPr/>
                    <a:lstStyle/>
                    <a:p>
                      <a:r>
                        <a:rPr lang="nb-NO" sz="1400" b="1" cap="all" spc="60">
                          <a:solidFill>
                            <a:schemeClr val="tx1"/>
                          </a:solidFill>
                        </a:rPr>
                        <a:t>Avdeling: __________________________</a:t>
                      </a:r>
                    </a:p>
                  </a:txBody>
                  <a:tcPr marL="109531" marR="109531" marT="109531" marB="109531" anchor="b"/>
                </a:tc>
                <a:tc>
                  <a:txBody>
                    <a:bodyPr/>
                    <a:lstStyle/>
                    <a:p>
                      <a:r>
                        <a:rPr lang="nb-NO" sz="1400" b="1" cap="all" spc="60">
                          <a:solidFill>
                            <a:schemeClr val="tx1"/>
                          </a:solidFill>
                        </a:rPr>
                        <a:t>Turnover i %</a:t>
                      </a:r>
                    </a:p>
                  </a:txBody>
                  <a:tcPr marL="109531" marR="109531" marT="109531" marB="109531" anchor="b"/>
                </a:tc>
                <a:tc>
                  <a:txBody>
                    <a:bodyPr/>
                    <a:lstStyle/>
                    <a:p>
                      <a:r>
                        <a:rPr lang="nb-NO" sz="1400" b="1" cap="all" spc="60">
                          <a:solidFill>
                            <a:schemeClr val="tx1"/>
                          </a:solidFill>
                        </a:rPr>
                        <a:t>Hvor lenge har stillingen vært ledig (år/</a:t>
                      </a:r>
                      <a:r>
                        <a:rPr lang="nb-NO" sz="1400" b="1" cap="all" spc="60" err="1">
                          <a:solidFill>
                            <a:schemeClr val="tx1"/>
                          </a:solidFill>
                        </a:rPr>
                        <a:t>mnd</a:t>
                      </a:r>
                      <a:r>
                        <a:rPr lang="nb-NO" sz="1400" b="1" cap="all" spc="60">
                          <a:solidFill>
                            <a:schemeClr val="tx1"/>
                          </a:solidFill>
                        </a:rPr>
                        <a:t>)</a:t>
                      </a:r>
                    </a:p>
                  </a:txBody>
                  <a:tcPr marL="109531" marR="109531" marT="109531" marB="109531" anchor="b"/>
                </a:tc>
                <a:extLst>
                  <a:ext uri="{0D108BD9-81ED-4DB2-BD59-A6C34878D82A}">
                    <a16:rowId xmlns:a16="http://schemas.microsoft.com/office/drawing/2014/main" val="2443829705"/>
                  </a:ext>
                </a:extLst>
              </a:tr>
              <a:tr h="500193">
                <a:tc>
                  <a:txBody>
                    <a:bodyPr/>
                    <a:lstStyle/>
                    <a:p>
                      <a:r>
                        <a:rPr lang="nb-NO" sz="1900" cap="none" spc="0">
                          <a:solidFill>
                            <a:schemeClr val="tx1"/>
                          </a:solidFill>
                        </a:rPr>
                        <a:t>Sykepleier</a:t>
                      </a:r>
                    </a:p>
                  </a:txBody>
                  <a:tcPr marL="109531" marR="109531" marT="54766" marB="109531"/>
                </a:tc>
                <a:tc>
                  <a:txBody>
                    <a:bodyPr/>
                    <a:lstStyle/>
                    <a:p>
                      <a:endParaRPr lang="nb-NO" sz="1900" cap="none" spc="0">
                        <a:solidFill>
                          <a:schemeClr val="tx1"/>
                        </a:solidFill>
                      </a:endParaRPr>
                    </a:p>
                  </a:txBody>
                  <a:tcPr marL="109531" marR="109531" marT="54766" marB="109531"/>
                </a:tc>
                <a:tc>
                  <a:txBody>
                    <a:bodyPr/>
                    <a:lstStyle/>
                    <a:p>
                      <a:endParaRPr lang="nb-NO" sz="1900" cap="none" spc="0">
                        <a:solidFill>
                          <a:schemeClr val="tx1"/>
                        </a:solidFill>
                      </a:endParaRPr>
                    </a:p>
                  </a:txBody>
                  <a:tcPr marL="109531" marR="109531" marT="54766" marB="109531"/>
                </a:tc>
                <a:extLst>
                  <a:ext uri="{0D108BD9-81ED-4DB2-BD59-A6C34878D82A}">
                    <a16:rowId xmlns:a16="http://schemas.microsoft.com/office/drawing/2014/main" val="3793796190"/>
                  </a:ext>
                </a:extLst>
              </a:tr>
              <a:tr h="500193">
                <a:tc>
                  <a:txBody>
                    <a:bodyPr/>
                    <a:lstStyle/>
                    <a:p>
                      <a:r>
                        <a:rPr lang="nb-NO" sz="1900" cap="none" spc="0">
                          <a:solidFill>
                            <a:schemeClr val="tx1"/>
                          </a:solidFill>
                        </a:rPr>
                        <a:t>Vernepleier</a:t>
                      </a:r>
                    </a:p>
                  </a:txBody>
                  <a:tcPr marL="109531" marR="109531" marT="54766" marB="109531"/>
                </a:tc>
                <a:tc>
                  <a:txBody>
                    <a:bodyPr/>
                    <a:lstStyle/>
                    <a:p>
                      <a:endParaRPr lang="nb-NO" sz="1900" cap="none" spc="0">
                        <a:solidFill>
                          <a:schemeClr val="tx1"/>
                        </a:solidFill>
                      </a:endParaRPr>
                    </a:p>
                  </a:txBody>
                  <a:tcPr marL="109531" marR="109531" marT="54766" marB="109531"/>
                </a:tc>
                <a:tc>
                  <a:txBody>
                    <a:bodyPr/>
                    <a:lstStyle/>
                    <a:p>
                      <a:endParaRPr lang="nb-NO" sz="1900" cap="none" spc="0">
                        <a:solidFill>
                          <a:schemeClr val="tx1"/>
                        </a:solidFill>
                      </a:endParaRPr>
                    </a:p>
                  </a:txBody>
                  <a:tcPr marL="109531" marR="109531" marT="54766" marB="109531"/>
                </a:tc>
                <a:extLst>
                  <a:ext uri="{0D108BD9-81ED-4DB2-BD59-A6C34878D82A}">
                    <a16:rowId xmlns:a16="http://schemas.microsoft.com/office/drawing/2014/main" val="3268050461"/>
                  </a:ext>
                </a:extLst>
              </a:tr>
              <a:tr h="500193">
                <a:tc>
                  <a:txBody>
                    <a:bodyPr/>
                    <a:lstStyle/>
                    <a:p>
                      <a:r>
                        <a:rPr lang="nb-NO" sz="1900" cap="none" spc="0">
                          <a:solidFill>
                            <a:schemeClr val="tx1"/>
                          </a:solidFill>
                        </a:rPr>
                        <a:t>Fagarbeider</a:t>
                      </a:r>
                    </a:p>
                  </a:txBody>
                  <a:tcPr marL="109531" marR="109531" marT="54766" marB="109531"/>
                </a:tc>
                <a:tc>
                  <a:txBody>
                    <a:bodyPr/>
                    <a:lstStyle/>
                    <a:p>
                      <a:endParaRPr lang="nb-NO" sz="1900" cap="none" spc="0">
                        <a:solidFill>
                          <a:schemeClr val="tx1"/>
                        </a:solidFill>
                      </a:endParaRPr>
                    </a:p>
                  </a:txBody>
                  <a:tcPr marL="109531" marR="109531" marT="54766" marB="109531"/>
                </a:tc>
                <a:tc>
                  <a:txBody>
                    <a:bodyPr/>
                    <a:lstStyle/>
                    <a:p>
                      <a:endParaRPr lang="nb-NO" sz="1900" cap="none" spc="0">
                        <a:solidFill>
                          <a:schemeClr val="tx1"/>
                        </a:solidFill>
                      </a:endParaRPr>
                    </a:p>
                  </a:txBody>
                  <a:tcPr marL="109531" marR="109531" marT="54766" marB="109531"/>
                </a:tc>
                <a:extLst>
                  <a:ext uri="{0D108BD9-81ED-4DB2-BD59-A6C34878D82A}">
                    <a16:rowId xmlns:a16="http://schemas.microsoft.com/office/drawing/2014/main" val="4142646440"/>
                  </a:ext>
                </a:extLst>
              </a:tr>
              <a:tr h="500193">
                <a:tc>
                  <a:txBody>
                    <a:bodyPr/>
                    <a:lstStyle/>
                    <a:p>
                      <a:r>
                        <a:rPr lang="nb-NO" sz="1900" cap="none" spc="0">
                          <a:solidFill>
                            <a:schemeClr val="tx1"/>
                          </a:solidFill>
                        </a:rPr>
                        <a:t>Ufaglært</a:t>
                      </a:r>
                    </a:p>
                  </a:txBody>
                  <a:tcPr marL="109531" marR="109531" marT="54766" marB="109531"/>
                </a:tc>
                <a:tc>
                  <a:txBody>
                    <a:bodyPr/>
                    <a:lstStyle/>
                    <a:p>
                      <a:endParaRPr lang="nb-NO" sz="1900" cap="none" spc="0">
                        <a:solidFill>
                          <a:schemeClr val="tx1"/>
                        </a:solidFill>
                      </a:endParaRPr>
                    </a:p>
                  </a:txBody>
                  <a:tcPr marL="109531" marR="109531" marT="54766" marB="109531"/>
                </a:tc>
                <a:tc>
                  <a:txBody>
                    <a:bodyPr/>
                    <a:lstStyle/>
                    <a:p>
                      <a:endParaRPr lang="nb-NO" sz="1900" cap="none" spc="0" dirty="0">
                        <a:solidFill>
                          <a:schemeClr val="tx1"/>
                        </a:solidFill>
                      </a:endParaRPr>
                    </a:p>
                  </a:txBody>
                  <a:tcPr marL="109531" marR="109531" marT="54766" marB="109531"/>
                </a:tc>
                <a:extLst>
                  <a:ext uri="{0D108BD9-81ED-4DB2-BD59-A6C34878D82A}">
                    <a16:rowId xmlns:a16="http://schemas.microsoft.com/office/drawing/2014/main" val="72021349"/>
                  </a:ext>
                </a:extLst>
              </a:tr>
              <a:tr h="553742">
                <a:tc>
                  <a:txBody>
                    <a:bodyPr/>
                    <a:lstStyle/>
                    <a:p>
                      <a:endParaRPr lang="nb-NO" sz="1900" cap="none" spc="0" dirty="0">
                        <a:solidFill>
                          <a:schemeClr val="tx1"/>
                        </a:solidFill>
                      </a:endParaRPr>
                    </a:p>
                  </a:txBody>
                  <a:tcPr marL="109531" marR="109531" marT="54766" marB="109531"/>
                </a:tc>
                <a:tc>
                  <a:txBody>
                    <a:bodyPr/>
                    <a:lstStyle/>
                    <a:p>
                      <a:endParaRPr lang="nb-NO" sz="1900" cap="none" spc="0">
                        <a:solidFill>
                          <a:schemeClr val="tx1"/>
                        </a:solidFill>
                      </a:endParaRPr>
                    </a:p>
                  </a:txBody>
                  <a:tcPr marL="109531" marR="109531" marT="54766" marB="109531"/>
                </a:tc>
                <a:tc>
                  <a:txBody>
                    <a:bodyPr/>
                    <a:lstStyle/>
                    <a:p>
                      <a:endParaRPr lang="nb-NO" sz="1900" cap="none" spc="0" dirty="0">
                        <a:solidFill>
                          <a:schemeClr val="tx1"/>
                        </a:solidFill>
                      </a:endParaRPr>
                    </a:p>
                  </a:txBody>
                  <a:tcPr marL="109531" marR="109531" marT="54766" marB="109531"/>
                </a:tc>
                <a:extLst>
                  <a:ext uri="{0D108BD9-81ED-4DB2-BD59-A6C34878D82A}">
                    <a16:rowId xmlns:a16="http://schemas.microsoft.com/office/drawing/2014/main" val="935230704"/>
                  </a:ext>
                </a:extLst>
              </a:tr>
            </a:tbl>
          </a:graphicData>
        </a:graphic>
      </p:graphicFrame>
    </p:spTree>
    <p:extLst>
      <p:ext uri="{BB962C8B-B14F-4D97-AF65-F5344CB8AC3E}">
        <p14:creationId xmlns:p14="http://schemas.microsoft.com/office/powerpoint/2010/main" val="304319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2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tel 1">
            <a:extLst>
              <a:ext uri="{FF2B5EF4-FFF2-40B4-BE49-F238E27FC236}">
                <a16:creationId xmlns:a16="http://schemas.microsoft.com/office/drawing/2014/main" id="{CE9042E1-5A5E-3945-A22D-3428C49162ED}"/>
              </a:ext>
            </a:extLst>
          </p:cNvPr>
          <p:cNvSpPr>
            <a:spLocks noGrp="1"/>
          </p:cNvSpPr>
          <p:nvPr>
            <p:ph type="title"/>
          </p:nvPr>
        </p:nvSpPr>
        <p:spPr>
          <a:xfrm>
            <a:off x="965200" y="1371190"/>
            <a:ext cx="3363170" cy="2183042"/>
          </a:xfrm>
        </p:spPr>
        <p:txBody>
          <a:bodyPr vert="horz" lIns="91440" tIns="45720" rIns="91440" bIns="45720" rtlCol="0" anchor="b">
            <a:normAutofit/>
          </a:bodyPr>
          <a:lstStyle/>
          <a:p>
            <a:r>
              <a:rPr lang="en-US" sz="4000" dirty="0" err="1"/>
              <a:t>Aktøranalyse</a:t>
            </a:r>
            <a:br>
              <a:rPr lang="en-US" sz="4000" dirty="0"/>
            </a:br>
            <a:endParaRPr lang="en-US" sz="4000" dirty="0"/>
          </a:p>
        </p:txBody>
      </p:sp>
      <p:sp>
        <p:nvSpPr>
          <p:cNvPr id="3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Shape 31">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8" name="Grafikk 17" descr="Barn kontur">
            <a:extLst>
              <a:ext uri="{FF2B5EF4-FFF2-40B4-BE49-F238E27FC236}">
                <a16:creationId xmlns:a16="http://schemas.microsoft.com/office/drawing/2014/main" id="{A9290A1F-070C-6145-9385-F672192A0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6964" y="1108946"/>
            <a:ext cx="1846470" cy="1846470"/>
          </a:xfrm>
          <a:prstGeom prst="rect">
            <a:avLst/>
          </a:prstGeom>
        </p:spPr>
      </p:pic>
      <p:sp>
        <p:nvSpPr>
          <p:cNvPr id="19" name="Rektangel 18">
            <a:extLst>
              <a:ext uri="{FF2B5EF4-FFF2-40B4-BE49-F238E27FC236}">
                <a16:creationId xmlns:a16="http://schemas.microsoft.com/office/drawing/2014/main" id="{C53A68F6-30FA-D246-BA25-EB7C0169CD95}"/>
              </a:ext>
            </a:extLst>
          </p:cNvPr>
          <p:cNvSpPr/>
          <p:nvPr/>
        </p:nvSpPr>
        <p:spPr>
          <a:xfrm>
            <a:off x="965199" y="4181164"/>
            <a:ext cx="5690043" cy="2277321"/>
          </a:xfrm>
          <a:prstGeom prst="rect">
            <a:avLst/>
          </a:prstGeom>
        </p:spPr>
        <p:txBody>
          <a:bodyPr vert="horz" wrap="square" lIns="91440" tIns="45720" rIns="91440" bIns="45720" rtlCol="0">
            <a:normAutofit/>
          </a:bodyPr>
          <a:lstStyle/>
          <a:p>
            <a:pPr lvl="0">
              <a:lnSpc>
                <a:spcPct val="90000"/>
              </a:lnSpc>
              <a:spcAft>
                <a:spcPts val="600"/>
              </a:spcAft>
              <a:defRPr/>
            </a:pPr>
            <a:r>
              <a:rPr lang="en-US" sz="2400" dirty="0"/>
              <a:t>Har vi de </a:t>
            </a:r>
            <a:r>
              <a:rPr lang="en-US" sz="2400" dirty="0" err="1"/>
              <a:t>riktige</a:t>
            </a:r>
            <a:r>
              <a:rPr lang="en-US" sz="2400" dirty="0"/>
              <a:t> </a:t>
            </a:r>
            <a:r>
              <a:rPr lang="en-US" sz="2400" dirty="0" err="1"/>
              <a:t>aktører</a:t>
            </a:r>
            <a:r>
              <a:rPr lang="en-US" sz="2400" dirty="0"/>
              <a:t> </a:t>
            </a:r>
            <a:r>
              <a:rPr lang="en-US" sz="2400" dirty="0" err="1"/>
              <a:t>involvert</a:t>
            </a:r>
            <a:r>
              <a:rPr lang="en-US" sz="2400" dirty="0"/>
              <a:t>?  </a:t>
            </a:r>
          </a:p>
        </p:txBody>
      </p:sp>
      <p:pic>
        <p:nvPicPr>
          <p:cNvPr id="4" name="Plassholder for innhold 7">
            <a:extLst>
              <a:ext uri="{FF2B5EF4-FFF2-40B4-BE49-F238E27FC236}">
                <a16:creationId xmlns:a16="http://schemas.microsoft.com/office/drawing/2014/main" id="{152EC15C-A66D-664D-9E1F-ED37AAAFD4B4}"/>
              </a:ext>
            </a:extLst>
          </p:cNvPr>
          <p:cNvPicPr>
            <a:picLocks noChangeAspect="1"/>
          </p:cNvPicPr>
          <p:nvPr/>
        </p:nvPicPr>
        <p:blipFill rotWithShape="1">
          <a:blip r:embed="rId4"/>
          <a:srcRect l="7005" t="4750" r="10585" b="10875"/>
          <a:stretch/>
        </p:blipFill>
        <p:spPr>
          <a:xfrm>
            <a:off x="8291624" y="2045971"/>
            <a:ext cx="2230340" cy="3273854"/>
          </a:xfrm>
          <a:prstGeom prst="rect">
            <a:avLst/>
          </a:prstGeom>
        </p:spPr>
      </p:pic>
    </p:spTree>
    <p:extLst>
      <p:ext uri="{BB962C8B-B14F-4D97-AF65-F5344CB8AC3E}">
        <p14:creationId xmlns:p14="http://schemas.microsoft.com/office/powerpoint/2010/main" val="724537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0BA4BE-0C23-554C-9974-003EDE6EE401}"/>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6A28A17-2B29-774C-9B13-62896AA9A9D0}"/>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847688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7E65FC-F025-614C-B6FF-69DA1CEF2F9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B57958C-5A62-ED41-928A-799E7BD1BED6}"/>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139192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1B2A03-1136-7B48-A3F9-418A5CEB996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err="1">
                <a:solidFill>
                  <a:schemeClr val="tx1"/>
                </a:solidFill>
                <a:latin typeface="+mj-lt"/>
                <a:ea typeface="+mj-ea"/>
                <a:cs typeface="+mj-cs"/>
              </a:rPr>
              <a:t>Innleie</a:t>
            </a:r>
            <a:r>
              <a:rPr lang="en-US" sz="6600" kern="1200" dirty="0">
                <a:solidFill>
                  <a:schemeClr val="tx1"/>
                </a:solidFill>
                <a:latin typeface="+mj-lt"/>
                <a:ea typeface="+mj-ea"/>
                <a:cs typeface="+mj-cs"/>
              </a:rPr>
              <a:t> av </a:t>
            </a:r>
            <a:r>
              <a:rPr lang="en-US" sz="6600" kern="1200" dirty="0" err="1">
                <a:solidFill>
                  <a:schemeClr val="tx1"/>
                </a:solidFill>
                <a:latin typeface="+mj-lt"/>
                <a:ea typeface="+mj-ea"/>
                <a:cs typeface="+mj-cs"/>
              </a:rPr>
              <a:t>vikarer</a:t>
            </a:r>
            <a:endParaRPr lang="en-US" sz="66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4">
            <a:extLst>
              <a:ext uri="{FF2B5EF4-FFF2-40B4-BE49-F238E27FC236}">
                <a16:creationId xmlns:a16="http://schemas.microsoft.com/office/drawing/2014/main" id="{3EB474B7-D09F-754B-B1F7-645C8700E70F}"/>
              </a:ext>
            </a:extLst>
          </p:cNvPr>
          <p:cNvGraphicFramePr>
            <a:graphicFrameLocks noGrp="1"/>
          </p:cNvGraphicFramePr>
          <p:nvPr>
            <p:extLst>
              <p:ext uri="{D42A27DB-BD31-4B8C-83A1-F6EECF244321}">
                <p14:modId xmlns:p14="http://schemas.microsoft.com/office/powerpoint/2010/main" val="1673821611"/>
              </p:ext>
            </p:extLst>
          </p:nvPr>
        </p:nvGraphicFramePr>
        <p:xfrm>
          <a:off x="4813485" y="640080"/>
          <a:ext cx="6896238" cy="5550410"/>
        </p:xfrm>
        <a:graphic>
          <a:graphicData uri="http://schemas.openxmlformats.org/drawingml/2006/table">
            <a:tbl>
              <a:tblPr firstRow="1" bandRow="1">
                <a:tableStyleId>{F5AB1C69-6EDB-4FF4-983F-18BD219EF322}</a:tableStyleId>
              </a:tblPr>
              <a:tblGrid>
                <a:gridCol w="5597497">
                  <a:extLst>
                    <a:ext uri="{9D8B030D-6E8A-4147-A177-3AD203B41FA5}">
                      <a16:colId xmlns:a16="http://schemas.microsoft.com/office/drawing/2014/main" val="2427802328"/>
                    </a:ext>
                  </a:extLst>
                </a:gridCol>
                <a:gridCol w="1298741">
                  <a:extLst>
                    <a:ext uri="{9D8B030D-6E8A-4147-A177-3AD203B41FA5}">
                      <a16:colId xmlns:a16="http://schemas.microsoft.com/office/drawing/2014/main" val="2739956309"/>
                    </a:ext>
                  </a:extLst>
                </a:gridCol>
              </a:tblGrid>
              <a:tr h="1011651">
                <a:tc>
                  <a:txBody>
                    <a:bodyPr/>
                    <a:lstStyle/>
                    <a:p>
                      <a:r>
                        <a:rPr lang="nb-NO" sz="2700"/>
                        <a:t>Avdeling: ______________________</a:t>
                      </a:r>
                    </a:p>
                  </a:txBody>
                  <a:tcPr marL="136710" marR="136710" marT="68355" marB="68355"/>
                </a:tc>
                <a:tc>
                  <a:txBody>
                    <a:bodyPr/>
                    <a:lstStyle/>
                    <a:p>
                      <a:endParaRPr lang="nb-NO" sz="2700"/>
                    </a:p>
                  </a:txBody>
                  <a:tcPr marL="136710" marR="136710" marT="68355" marB="68355"/>
                </a:tc>
                <a:extLst>
                  <a:ext uri="{0D108BD9-81ED-4DB2-BD59-A6C34878D82A}">
                    <a16:rowId xmlns:a16="http://schemas.microsoft.com/office/drawing/2014/main" val="1674510232"/>
                  </a:ext>
                </a:extLst>
              </a:tr>
              <a:tr h="1011651">
                <a:tc>
                  <a:txBody>
                    <a:bodyPr/>
                    <a:lstStyle/>
                    <a:p>
                      <a:r>
                        <a:rPr lang="nb-NO" sz="2700" dirty="0"/>
                        <a:t>Leier dere inn vikarer for hvert fravær?</a:t>
                      </a:r>
                    </a:p>
                  </a:txBody>
                  <a:tcPr marL="136710" marR="136710" marT="68355" marB="68355"/>
                </a:tc>
                <a:tc>
                  <a:txBody>
                    <a:bodyPr/>
                    <a:lstStyle/>
                    <a:p>
                      <a:endParaRPr lang="nb-NO" sz="2700"/>
                    </a:p>
                  </a:txBody>
                  <a:tcPr marL="136710" marR="136710" marT="68355" marB="68355"/>
                </a:tc>
                <a:extLst>
                  <a:ext uri="{0D108BD9-81ED-4DB2-BD59-A6C34878D82A}">
                    <a16:rowId xmlns:a16="http://schemas.microsoft.com/office/drawing/2014/main" val="111580852"/>
                  </a:ext>
                </a:extLst>
              </a:tr>
              <a:tr h="1421780">
                <a:tc>
                  <a:txBody>
                    <a:bodyPr/>
                    <a:lstStyle/>
                    <a:p>
                      <a:r>
                        <a:rPr lang="nb-NO" sz="2700"/>
                        <a:t>Hvor lenge har en stilling stått ledig? (se også tall fra «turnover i stillinger»</a:t>
                      </a:r>
                    </a:p>
                  </a:txBody>
                  <a:tcPr marL="136710" marR="136710" marT="68355" marB="68355"/>
                </a:tc>
                <a:tc>
                  <a:txBody>
                    <a:bodyPr/>
                    <a:lstStyle/>
                    <a:p>
                      <a:endParaRPr lang="nb-NO" sz="2700"/>
                    </a:p>
                  </a:txBody>
                  <a:tcPr marL="136710" marR="136710" marT="68355" marB="68355"/>
                </a:tc>
                <a:extLst>
                  <a:ext uri="{0D108BD9-81ED-4DB2-BD59-A6C34878D82A}">
                    <a16:rowId xmlns:a16="http://schemas.microsoft.com/office/drawing/2014/main" val="2628183966"/>
                  </a:ext>
                </a:extLst>
              </a:tr>
              <a:tr h="1421780">
                <a:tc>
                  <a:txBody>
                    <a:bodyPr/>
                    <a:lstStyle/>
                    <a:p>
                      <a:r>
                        <a:rPr lang="nb-NO" sz="2700"/>
                        <a:t>Har stillingen vært utlyst tidligere? Har det medført økt bruk av vikarer?</a:t>
                      </a:r>
                    </a:p>
                  </a:txBody>
                  <a:tcPr marL="136710" marR="136710" marT="68355" marB="68355"/>
                </a:tc>
                <a:tc>
                  <a:txBody>
                    <a:bodyPr/>
                    <a:lstStyle/>
                    <a:p>
                      <a:endParaRPr lang="nb-NO" sz="2700"/>
                    </a:p>
                  </a:txBody>
                  <a:tcPr marL="136710" marR="136710" marT="68355" marB="68355"/>
                </a:tc>
                <a:extLst>
                  <a:ext uri="{0D108BD9-81ED-4DB2-BD59-A6C34878D82A}">
                    <a16:rowId xmlns:a16="http://schemas.microsoft.com/office/drawing/2014/main" val="1731228495"/>
                  </a:ext>
                </a:extLst>
              </a:tr>
              <a:tr h="683548">
                <a:tc>
                  <a:txBody>
                    <a:bodyPr/>
                    <a:lstStyle/>
                    <a:p>
                      <a:endParaRPr lang="nb-NO" sz="2700"/>
                    </a:p>
                  </a:txBody>
                  <a:tcPr marL="136710" marR="136710" marT="68355" marB="68355"/>
                </a:tc>
                <a:tc>
                  <a:txBody>
                    <a:bodyPr/>
                    <a:lstStyle/>
                    <a:p>
                      <a:endParaRPr lang="nb-NO" sz="2700" dirty="0"/>
                    </a:p>
                  </a:txBody>
                  <a:tcPr marL="136710" marR="136710" marT="68355" marB="68355"/>
                </a:tc>
                <a:extLst>
                  <a:ext uri="{0D108BD9-81ED-4DB2-BD59-A6C34878D82A}">
                    <a16:rowId xmlns:a16="http://schemas.microsoft.com/office/drawing/2014/main" val="2338622818"/>
                  </a:ext>
                </a:extLst>
              </a:tr>
            </a:tbl>
          </a:graphicData>
        </a:graphic>
      </p:graphicFrame>
    </p:spTree>
    <p:extLst>
      <p:ext uri="{BB962C8B-B14F-4D97-AF65-F5344CB8AC3E}">
        <p14:creationId xmlns:p14="http://schemas.microsoft.com/office/powerpoint/2010/main" val="388594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24B595E-F724-CD4D-9425-D4C98CFB2E9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Bruk av overtid</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4">
            <a:extLst>
              <a:ext uri="{FF2B5EF4-FFF2-40B4-BE49-F238E27FC236}">
                <a16:creationId xmlns:a16="http://schemas.microsoft.com/office/drawing/2014/main" id="{669CFE44-5431-214F-B313-7DE03734DFBB}"/>
              </a:ext>
            </a:extLst>
          </p:cNvPr>
          <p:cNvGraphicFramePr>
            <a:graphicFrameLocks noGrp="1"/>
          </p:cNvGraphicFramePr>
          <p:nvPr>
            <p:extLst>
              <p:ext uri="{D42A27DB-BD31-4B8C-83A1-F6EECF244321}">
                <p14:modId xmlns:p14="http://schemas.microsoft.com/office/powerpoint/2010/main" val="1590538240"/>
              </p:ext>
            </p:extLst>
          </p:nvPr>
        </p:nvGraphicFramePr>
        <p:xfrm>
          <a:off x="4654296" y="1416423"/>
          <a:ext cx="7214616" cy="3997726"/>
        </p:xfrm>
        <a:graphic>
          <a:graphicData uri="http://schemas.openxmlformats.org/drawingml/2006/table">
            <a:tbl>
              <a:tblPr firstRow="1" bandRow="1">
                <a:tableStyleId>{F5AB1C69-6EDB-4FF4-983F-18BD219EF322}</a:tableStyleId>
              </a:tblPr>
              <a:tblGrid>
                <a:gridCol w="5135745">
                  <a:extLst>
                    <a:ext uri="{9D8B030D-6E8A-4147-A177-3AD203B41FA5}">
                      <a16:colId xmlns:a16="http://schemas.microsoft.com/office/drawing/2014/main" val="2833776629"/>
                    </a:ext>
                  </a:extLst>
                </a:gridCol>
                <a:gridCol w="2078871">
                  <a:extLst>
                    <a:ext uri="{9D8B030D-6E8A-4147-A177-3AD203B41FA5}">
                      <a16:colId xmlns:a16="http://schemas.microsoft.com/office/drawing/2014/main" val="3512982053"/>
                    </a:ext>
                  </a:extLst>
                </a:gridCol>
              </a:tblGrid>
              <a:tr h="1236118">
                <a:tc>
                  <a:txBody>
                    <a:bodyPr/>
                    <a:lstStyle/>
                    <a:p>
                      <a:r>
                        <a:rPr lang="nb-NO" sz="2500" b="0" cap="all" spc="150" dirty="0">
                          <a:solidFill>
                            <a:schemeClr val="lt1"/>
                          </a:solidFill>
                        </a:rPr>
                        <a:t>Avdeling: ______________________</a:t>
                      </a:r>
                    </a:p>
                  </a:txBody>
                  <a:tcPr marL="212310" marR="212310" marT="212310" marB="212310"/>
                </a:tc>
                <a:tc>
                  <a:txBody>
                    <a:bodyPr/>
                    <a:lstStyle/>
                    <a:p>
                      <a:r>
                        <a:rPr lang="nb-NO" sz="2500" b="0" cap="all" spc="150">
                          <a:solidFill>
                            <a:schemeClr val="lt1"/>
                          </a:solidFill>
                        </a:rPr>
                        <a:t>Antall vakter</a:t>
                      </a:r>
                    </a:p>
                  </a:txBody>
                  <a:tcPr marL="212310" marR="212310" marT="212310" marB="212310"/>
                </a:tc>
                <a:extLst>
                  <a:ext uri="{0D108BD9-81ED-4DB2-BD59-A6C34878D82A}">
                    <a16:rowId xmlns:a16="http://schemas.microsoft.com/office/drawing/2014/main" val="2308793628"/>
                  </a:ext>
                </a:extLst>
              </a:tr>
              <a:tr h="1094578">
                <a:tc>
                  <a:txBody>
                    <a:bodyPr/>
                    <a:lstStyle/>
                    <a:p>
                      <a:r>
                        <a:rPr lang="nb-NO" sz="2000" cap="none" spc="0">
                          <a:solidFill>
                            <a:schemeClr val="tx1"/>
                          </a:solidFill>
                        </a:rPr>
                        <a:t>Økning i overtid som følge av ledige/ubesatte stillinger</a:t>
                      </a:r>
                    </a:p>
                  </a:txBody>
                  <a:tcPr marL="212310" marR="212310" marT="212310" marB="212310"/>
                </a:tc>
                <a:tc>
                  <a:txBody>
                    <a:bodyPr/>
                    <a:lstStyle/>
                    <a:p>
                      <a:endParaRPr lang="nb-NO" sz="2000" cap="none" spc="0">
                        <a:solidFill>
                          <a:schemeClr val="tx1"/>
                        </a:solidFill>
                      </a:endParaRPr>
                    </a:p>
                  </a:txBody>
                  <a:tcPr marL="212310" marR="212310" marT="212310" marB="212310"/>
                </a:tc>
                <a:extLst>
                  <a:ext uri="{0D108BD9-81ED-4DB2-BD59-A6C34878D82A}">
                    <a16:rowId xmlns:a16="http://schemas.microsoft.com/office/drawing/2014/main" val="3560017524"/>
                  </a:ext>
                </a:extLst>
              </a:tr>
              <a:tr h="833515">
                <a:tc>
                  <a:txBody>
                    <a:bodyPr/>
                    <a:lstStyle/>
                    <a:p>
                      <a:endParaRPr lang="nb-NO" sz="2000" cap="none" spc="0">
                        <a:solidFill>
                          <a:schemeClr val="tx1"/>
                        </a:solidFill>
                      </a:endParaRPr>
                    </a:p>
                  </a:txBody>
                  <a:tcPr marL="212310" marR="212310" marT="212310" marB="212310"/>
                </a:tc>
                <a:tc>
                  <a:txBody>
                    <a:bodyPr/>
                    <a:lstStyle/>
                    <a:p>
                      <a:endParaRPr lang="nb-NO" sz="2000" cap="none" spc="0">
                        <a:solidFill>
                          <a:schemeClr val="tx1"/>
                        </a:solidFill>
                      </a:endParaRPr>
                    </a:p>
                  </a:txBody>
                  <a:tcPr marL="212310" marR="212310" marT="212310" marB="212310"/>
                </a:tc>
                <a:extLst>
                  <a:ext uri="{0D108BD9-81ED-4DB2-BD59-A6C34878D82A}">
                    <a16:rowId xmlns:a16="http://schemas.microsoft.com/office/drawing/2014/main" val="137332148"/>
                  </a:ext>
                </a:extLst>
              </a:tr>
              <a:tr h="833515">
                <a:tc>
                  <a:txBody>
                    <a:bodyPr/>
                    <a:lstStyle/>
                    <a:p>
                      <a:endParaRPr lang="nb-NO" sz="2000" cap="none" spc="0" dirty="0">
                        <a:solidFill>
                          <a:schemeClr val="tx1"/>
                        </a:solidFill>
                      </a:endParaRPr>
                    </a:p>
                  </a:txBody>
                  <a:tcPr marL="212310" marR="212310" marT="212310" marB="212310"/>
                </a:tc>
                <a:tc>
                  <a:txBody>
                    <a:bodyPr/>
                    <a:lstStyle/>
                    <a:p>
                      <a:endParaRPr lang="nb-NO" sz="2000" cap="none" spc="0" dirty="0">
                        <a:solidFill>
                          <a:schemeClr val="tx1"/>
                        </a:solidFill>
                      </a:endParaRPr>
                    </a:p>
                  </a:txBody>
                  <a:tcPr marL="212310" marR="212310" marT="212310" marB="212310"/>
                </a:tc>
                <a:extLst>
                  <a:ext uri="{0D108BD9-81ED-4DB2-BD59-A6C34878D82A}">
                    <a16:rowId xmlns:a16="http://schemas.microsoft.com/office/drawing/2014/main" val="3709063985"/>
                  </a:ext>
                </a:extLst>
              </a:tr>
            </a:tbl>
          </a:graphicData>
        </a:graphic>
      </p:graphicFrame>
    </p:spTree>
    <p:extLst>
      <p:ext uri="{BB962C8B-B14F-4D97-AF65-F5344CB8AC3E}">
        <p14:creationId xmlns:p14="http://schemas.microsoft.com/office/powerpoint/2010/main" val="249629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A1F2B47-5739-E74D-8A39-B6A248964A3E}"/>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4600" kern="1200" dirty="0" err="1">
                <a:solidFill>
                  <a:schemeClr val="tx1"/>
                </a:solidFill>
                <a:latin typeface="+mj-lt"/>
                <a:ea typeface="+mj-ea"/>
                <a:cs typeface="+mj-cs"/>
              </a:rPr>
              <a:t>Kompetanse-skyvning</a:t>
            </a:r>
            <a:endParaRPr lang="en-US" sz="4600" kern="1200" dirty="0">
              <a:solidFill>
                <a:schemeClr val="tx1"/>
              </a:solidFill>
              <a:latin typeface="+mj-lt"/>
              <a:ea typeface="+mj-ea"/>
              <a:cs typeface="+mj-cs"/>
            </a:endParaRPr>
          </a:p>
        </p:txBody>
      </p:sp>
      <p:sp>
        <p:nvSpPr>
          <p:cNvPr id="2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Sylinder 5">
            <a:extLst>
              <a:ext uri="{FF2B5EF4-FFF2-40B4-BE49-F238E27FC236}">
                <a16:creationId xmlns:a16="http://schemas.microsoft.com/office/drawing/2014/main" id="{29944997-E972-FA4F-8178-2E3CE56A4FE2}"/>
              </a:ext>
            </a:extLst>
          </p:cNvPr>
          <p:cNvSpPr txBox="1"/>
          <p:nvPr/>
        </p:nvSpPr>
        <p:spPr>
          <a:xfrm>
            <a:off x="4731641" y="5727491"/>
            <a:ext cx="6894576" cy="789423"/>
          </a:xfrm>
          <a:prstGeom prst="rect">
            <a:avLst/>
          </a:prstGeom>
        </p:spPr>
        <p:txBody>
          <a:bodyPr vert="horz" lIns="91440" tIns="45720" rIns="91440" bIns="45720" rtlCol="0" anchor="t">
            <a:normAutofit/>
          </a:bodyPr>
          <a:lstStyle/>
          <a:p>
            <a:pPr>
              <a:lnSpc>
                <a:spcPct val="90000"/>
              </a:lnSpc>
              <a:spcAft>
                <a:spcPts val="600"/>
              </a:spcAft>
            </a:pPr>
            <a:r>
              <a:rPr lang="en-US" sz="2200" dirty="0"/>
              <a:t>(</a:t>
            </a:r>
            <a:r>
              <a:rPr lang="en-US" sz="2200" dirty="0" err="1"/>
              <a:t>Når</a:t>
            </a:r>
            <a:r>
              <a:rPr lang="en-US" sz="2200" dirty="0"/>
              <a:t> det er </a:t>
            </a:r>
            <a:r>
              <a:rPr lang="en-US" sz="2200" dirty="0" err="1"/>
              <a:t>leid</a:t>
            </a:r>
            <a:r>
              <a:rPr lang="en-US" sz="2200" dirty="0"/>
              <a:t> inn </a:t>
            </a:r>
            <a:r>
              <a:rPr lang="en-US" sz="2200" dirty="0" err="1"/>
              <a:t>annen</a:t>
            </a:r>
            <a:r>
              <a:rPr lang="en-US" sz="2200" dirty="0"/>
              <a:t> </a:t>
            </a:r>
            <a:r>
              <a:rPr lang="en-US" sz="2200" dirty="0" err="1"/>
              <a:t>kompetanse</a:t>
            </a:r>
            <a:r>
              <a:rPr lang="en-US" sz="2200" dirty="0"/>
              <a:t> </a:t>
            </a:r>
            <a:r>
              <a:rPr lang="en-US" sz="2200" dirty="0" err="1"/>
              <a:t>enn</a:t>
            </a:r>
            <a:r>
              <a:rPr lang="en-US" sz="2200" dirty="0"/>
              <a:t> det </a:t>
            </a:r>
            <a:r>
              <a:rPr lang="en-US" sz="2200" dirty="0" err="1"/>
              <a:t>som</a:t>
            </a:r>
            <a:r>
              <a:rPr lang="en-US" sz="2200" dirty="0"/>
              <a:t> var </a:t>
            </a:r>
            <a:r>
              <a:rPr lang="en-US" sz="2200" dirty="0" err="1"/>
              <a:t>opprinnelig</a:t>
            </a:r>
            <a:r>
              <a:rPr lang="en-US" sz="2200" dirty="0"/>
              <a:t> </a:t>
            </a:r>
            <a:r>
              <a:rPr lang="en-US" sz="2200" dirty="0" err="1"/>
              <a:t>planlagt</a:t>
            </a:r>
            <a:r>
              <a:rPr lang="en-US" sz="2200" dirty="0"/>
              <a:t>)</a:t>
            </a:r>
          </a:p>
        </p:txBody>
      </p:sp>
      <p:graphicFrame>
        <p:nvGraphicFramePr>
          <p:cNvPr id="5" name="Tabell 5">
            <a:extLst>
              <a:ext uri="{FF2B5EF4-FFF2-40B4-BE49-F238E27FC236}">
                <a16:creationId xmlns:a16="http://schemas.microsoft.com/office/drawing/2014/main" id="{1AB23EE4-5C59-194D-AD17-CB6B8F708013}"/>
              </a:ext>
            </a:extLst>
          </p:cNvPr>
          <p:cNvGraphicFramePr>
            <a:graphicFrameLocks noGrp="1"/>
          </p:cNvGraphicFramePr>
          <p:nvPr>
            <p:extLst>
              <p:ext uri="{D42A27DB-BD31-4B8C-83A1-F6EECF244321}">
                <p14:modId xmlns:p14="http://schemas.microsoft.com/office/powerpoint/2010/main" val="4267069879"/>
              </p:ext>
            </p:extLst>
          </p:nvPr>
        </p:nvGraphicFramePr>
        <p:xfrm>
          <a:off x="4731641" y="630936"/>
          <a:ext cx="6739887" cy="3913636"/>
        </p:xfrm>
        <a:graphic>
          <a:graphicData uri="http://schemas.openxmlformats.org/drawingml/2006/table">
            <a:tbl>
              <a:tblPr firstRow="1" bandRow="1">
                <a:tableStyleId>{F5AB1C69-6EDB-4FF4-983F-18BD219EF322}</a:tableStyleId>
              </a:tblPr>
              <a:tblGrid>
                <a:gridCol w="3834325">
                  <a:extLst>
                    <a:ext uri="{9D8B030D-6E8A-4147-A177-3AD203B41FA5}">
                      <a16:colId xmlns:a16="http://schemas.microsoft.com/office/drawing/2014/main" val="1612465656"/>
                    </a:ext>
                  </a:extLst>
                </a:gridCol>
                <a:gridCol w="2905562">
                  <a:extLst>
                    <a:ext uri="{9D8B030D-6E8A-4147-A177-3AD203B41FA5}">
                      <a16:colId xmlns:a16="http://schemas.microsoft.com/office/drawing/2014/main" val="990828096"/>
                    </a:ext>
                  </a:extLst>
                </a:gridCol>
              </a:tblGrid>
              <a:tr h="915581">
                <a:tc>
                  <a:txBody>
                    <a:bodyPr/>
                    <a:lstStyle/>
                    <a:p>
                      <a:r>
                        <a:rPr lang="nb-NO" sz="2400"/>
                        <a:t>Avdeling: __________________</a:t>
                      </a:r>
                    </a:p>
                  </a:txBody>
                  <a:tcPr marL="126982" marR="126982" marT="63492" marB="63492"/>
                </a:tc>
                <a:tc>
                  <a:txBody>
                    <a:bodyPr/>
                    <a:lstStyle/>
                    <a:p>
                      <a:r>
                        <a:rPr lang="nb-NO" sz="2400"/>
                        <a:t>Bytte kompetanse med:</a:t>
                      </a:r>
                    </a:p>
                  </a:txBody>
                  <a:tcPr marL="126982" marR="126982" marT="63492" marB="63492"/>
                </a:tc>
                <a:extLst>
                  <a:ext uri="{0D108BD9-81ED-4DB2-BD59-A6C34878D82A}">
                    <a16:rowId xmlns:a16="http://schemas.microsoft.com/office/drawing/2014/main" val="3231879359"/>
                  </a:ext>
                </a:extLst>
              </a:tr>
              <a:tr h="542596">
                <a:tc>
                  <a:txBody>
                    <a:bodyPr/>
                    <a:lstStyle/>
                    <a:p>
                      <a:r>
                        <a:rPr lang="nb-NO" sz="2400"/>
                        <a:t>Antall ledig høyskolevakt</a:t>
                      </a:r>
                    </a:p>
                  </a:txBody>
                  <a:tcPr marL="126982" marR="126982" marT="63492" marB="63492"/>
                </a:tc>
                <a:tc>
                  <a:txBody>
                    <a:bodyPr/>
                    <a:lstStyle/>
                    <a:p>
                      <a:endParaRPr lang="nb-NO" sz="2400"/>
                    </a:p>
                  </a:txBody>
                  <a:tcPr marL="126982" marR="126982" marT="63492" marB="63492"/>
                </a:tc>
                <a:extLst>
                  <a:ext uri="{0D108BD9-81ED-4DB2-BD59-A6C34878D82A}">
                    <a16:rowId xmlns:a16="http://schemas.microsoft.com/office/drawing/2014/main" val="2725535368"/>
                  </a:ext>
                </a:extLst>
              </a:tr>
              <a:tr h="915581">
                <a:tc>
                  <a:txBody>
                    <a:bodyPr/>
                    <a:lstStyle/>
                    <a:p>
                      <a:r>
                        <a:rPr lang="nb-NO" sz="2400" dirty="0"/>
                        <a:t>Antall ledig fagarbeidervakt</a:t>
                      </a:r>
                    </a:p>
                  </a:txBody>
                  <a:tcPr marL="126982" marR="126982" marT="63492" marB="63492"/>
                </a:tc>
                <a:tc>
                  <a:txBody>
                    <a:bodyPr/>
                    <a:lstStyle/>
                    <a:p>
                      <a:endParaRPr lang="nb-NO" sz="2400"/>
                    </a:p>
                  </a:txBody>
                  <a:tcPr marL="126982" marR="126982" marT="63492" marB="63492"/>
                </a:tc>
                <a:extLst>
                  <a:ext uri="{0D108BD9-81ED-4DB2-BD59-A6C34878D82A}">
                    <a16:rowId xmlns:a16="http://schemas.microsoft.com/office/drawing/2014/main" val="2761252959"/>
                  </a:ext>
                </a:extLst>
              </a:tr>
              <a:tr h="915581">
                <a:tc>
                  <a:txBody>
                    <a:bodyPr/>
                    <a:lstStyle/>
                    <a:p>
                      <a:r>
                        <a:rPr lang="nb-NO" sz="2400"/>
                        <a:t>Annet: __________________</a:t>
                      </a:r>
                    </a:p>
                  </a:txBody>
                  <a:tcPr marL="126982" marR="126982" marT="63492" marB="63492"/>
                </a:tc>
                <a:tc>
                  <a:txBody>
                    <a:bodyPr/>
                    <a:lstStyle/>
                    <a:p>
                      <a:endParaRPr lang="nb-NO" sz="2400"/>
                    </a:p>
                  </a:txBody>
                  <a:tcPr marL="126982" marR="126982" marT="63492" marB="63492"/>
                </a:tc>
                <a:extLst>
                  <a:ext uri="{0D108BD9-81ED-4DB2-BD59-A6C34878D82A}">
                    <a16:rowId xmlns:a16="http://schemas.microsoft.com/office/drawing/2014/main" val="3366829676"/>
                  </a:ext>
                </a:extLst>
              </a:tr>
              <a:tr h="624297">
                <a:tc>
                  <a:txBody>
                    <a:bodyPr/>
                    <a:lstStyle/>
                    <a:p>
                      <a:endParaRPr lang="nb-NO" sz="2400" dirty="0"/>
                    </a:p>
                  </a:txBody>
                  <a:tcPr marL="126982" marR="126982" marT="63492" marB="63492"/>
                </a:tc>
                <a:tc>
                  <a:txBody>
                    <a:bodyPr/>
                    <a:lstStyle/>
                    <a:p>
                      <a:endParaRPr lang="nb-NO" sz="2400" dirty="0"/>
                    </a:p>
                  </a:txBody>
                  <a:tcPr marL="126982" marR="126982" marT="63492" marB="63492"/>
                </a:tc>
                <a:extLst>
                  <a:ext uri="{0D108BD9-81ED-4DB2-BD59-A6C34878D82A}">
                    <a16:rowId xmlns:a16="http://schemas.microsoft.com/office/drawing/2014/main" val="851606215"/>
                  </a:ext>
                </a:extLst>
              </a:tr>
            </a:tbl>
          </a:graphicData>
        </a:graphic>
      </p:graphicFrame>
    </p:spTree>
    <p:extLst>
      <p:ext uri="{BB962C8B-B14F-4D97-AF65-F5344CB8AC3E}">
        <p14:creationId xmlns:p14="http://schemas.microsoft.com/office/powerpoint/2010/main" val="229255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AE47A58-E339-C34D-8CDF-47CB4A475ADA}"/>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3800" kern="1200" dirty="0" err="1">
                <a:solidFill>
                  <a:schemeClr val="tx1"/>
                </a:solidFill>
                <a:latin typeface="+mj-lt"/>
                <a:ea typeface="+mj-ea"/>
                <a:cs typeface="+mj-cs"/>
              </a:rPr>
              <a:t>Verktøy</a:t>
            </a:r>
            <a:r>
              <a:rPr lang="en-US" sz="3800" kern="1200" dirty="0">
                <a:solidFill>
                  <a:schemeClr val="tx1"/>
                </a:solidFill>
                <a:latin typeface="+mj-lt"/>
                <a:ea typeface="+mj-ea"/>
                <a:cs typeface="+mj-cs"/>
              </a:rPr>
              <a:t> - </a:t>
            </a:r>
            <a:r>
              <a:rPr lang="en-US" sz="3800" kern="1200" dirty="0" err="1">
                <a:solidFill>
                  <a:schemeClr val="tx1"/>
                </a:solidFill>
                <a:latin typeface="+mj-lt"/>
                <a:ea typeface="+mj-ea"/>
                <a:cs typeface="+mj-cs"/>
              </a:rPr>
              <a:t>Vurderingskryss</a:t>
            </a:r>
            <a:endParaRPr lang="en-US" sz="38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Sylinder 4">
            <a:extLst>
              <a:ext uri="{FF2B5EF4-FFF2-40B4-BE49-F238E27FC236}">
                <a16:creationId xmlns:a16="http://schemas.microsoft.com/office/drawing/2014/main" id="{66ACBB4B-DE8E-A442-84F7-8D1FD40FA59D}"/>
              </a:ext>
            </a:extLst>
          </p:cNvPr>
          <p:cNvSpPr txBox="1"/>
          <p:nvPr/>
        </p:nvSpPr>
        <p:spPr>
          <a:xfrm>
            <a:off x="4654296" y="4798577"/>
            <a:ext cx="6894576" cy="142848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graphicFrame>
        <p:nvGraphicFramePr>
          <p:cNvPr id="6" name="Tabell 6">
            <a:extLst>
              <a:ext uri="{FF2B5EF4-FFF2-40B4-BE49-F238E27FC236}">
                <a16:creationId xmlns:a16="http://schemas.microsoft.com/office/drawing/2014/main" id="{7B1C5DC8-AC57-7F4F-9A6D-D916692D349E}"/>
              </a:ext>
            </a:extLst>
          </p:cNvPr>
          <p:cNvGraphicFramePr>
            <a:graphicFrameLocks noGrp="1"/>
          </p:cNvGraphicFramePr>
          <p:nvPr>
            <p:extLst>
              <p:ext uri="{D42A27DB-BD31-4B8C-83A1-F6EECF244321}">
                <p14:modId xmlns:p14="http://schemas.microsoft.com/office/powerpoint/2010/main" val="1312533759"/>
              </p:ext>
            </p:extLst>
          </p:nvPr>
        </p:nvGraphicFramePr>
        <p:xfrm>
          <a:off x="4501897" y="1304925"/>
          <a:ext cx="6724460" cy="4019549"/>
        </p:xfrm>
        <a:graphic>
          <a:graphicData uri="http://schemas.openxmlformats.org/drawingml/2006/table">
            <a:tbl>
              <a:tblPr firstRow="1" bandRow="1">
                <a:solidFill>
                  <a:schemeClr val="bg1">
                    <a:lumMod val="95000"/>
                  </a:schemeClr>
                </a:solidFill>
                <a:tableStyleId>{5C22544A-7EE6-4342-B048-85BDC9FD1C3A}</a:tableStyleId>
              </a:tblPr>
              <a:tblGrid>
                <a:gridCol w="4040806">
                  <a:extLst>
                    <a:ext uri="{9D8B030D-6E8A-4147-A177-3AD203B41FA5}">
                      <a16:colId xmlns:a16="http://schemas.microsoft.com/office/drawing/2014/main" val="2846273397"/>
                    </a:ext>
                  </a:extLst>
                </a:gridCol>
                <a:gridCol w="2683654">
                  <a:extLst>
                    <a:ext uri="{9D8B030D-6E8A-4147-A177-3AD203B41FA5}">
                      <a16:colId xmlns:a16="http://schemas.microsoft.com/office/drawing/2014/main" val="1576408301"/>
                    </a:ext>
                  </a:extLst>
                </a:gridCol>
              </a:tblGrid>
              <a:tr h="1600745">
                <a:tc>
                  <a:txBody>
                    <a:bodyPr/>
                    <a:lstStyle/>
                    <a:p>
                      <a:r>
                        <a:rPr lang="nb-NO" sz="2700" b="1" cap="none" spc="0" dirty="0">
                          <a:solidFill>
                            <a:schemeClr val="tx1"/>
                          </a:solidFill>
                        </a:rPr>
                        <a:t>Avdeling: _________________</a:t>
                      </a:r>
                    </a:p>
                  </a:txBody>
                  <a:tcPr marL="106663" marR="152376" marT="30475" marB="22856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endParaRPr lang="nb-NO" sz="2700" b="1" cap="none" spc="0">
                        <a:solidFill>
                          <a:schemeClr val="tx1"/>
                        </a:solidFill>
                      </a:endParaRPr>
                    </a:p>
                  </a:txBody>
                  <a:tcPr marL="106663" marR="152376" marT="30475" marB="228563"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817034086"/>
                  </a:ext>
                </a:extLst>
              </a:tr>
              <a:tr h="2418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cap="none"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Undersøk hva som finnes i egen kommune og gjør en vurdering av dokumentene når det gjelder stillingsutlysning og heltidsstillinger.</a:t>
                      </a:r>
                    </a:p>
                    <a:p>
                      <a:endParaRPr lang="nb-NO" sz="2000" cap="none" spc="0" dirty="0">
                        <a:solidFill>
                          <a:schemeClr val="tx1"/>
                        </a:solidFill>
                      </a:endParaRPr>
                    </a:p>
                  </a:txBody>
                  <a:tcPr marL="106663" marR="152376" marT="30475" marB="228563">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r>
                        <a:rPr lang="nb-NO" sz="2000" cap="none" spc="0" dirty="0">
                          <a:solidFill>
                            <a:schemeClr val="tx1"/>
                          </a:solidFill>
                        </a:rPr>
                        <a:t>Hvilke dokumenter? </a:t>
                      </a:r>
                    </a:p>
                  </a:txBody>
                  <a:tcPr marL="106663" marR="152376" marT="30475" marB="228563">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726708275"/>
                  </a:ext>
                </a:extLst>
              </a:tr>
            </a:tbl>
          </a:graphicData>
        </a:graphic>
      </p:graphicFrame>
      <p:pic>
        <p:nvPicPr>
          <p:cNvPr id="4" name="Bilde 3">
            <a:extLst>
              <a:ext uri="{FF2B5EF4-FFF2-40B4-BE49-F238E27FC236}">
                <a16:creationId xmlns:a16="http://schemas.microsoft.com/office/drawing/2014/main" id="{A97378E8-FE4E-4342-9188-04FDFC8E2B98}"/>
              </a:ext>
            </a:extLst>
          </p:cNvPr>
          <p:cNvPicPr>
            <a:picLocks noChangeAspect="1"/>
          </p:cNvPicPr>
          <p:nvPr/>
        </p:nvPicPr>
        <p:blipFill>
          <a:blip r:embed="rId2"/>
          <a:stretch>
            <a:fillRect/>
          </a:stretch>
        </p:blipFill>
        <p:spPr>
          <a:xfrm>
            <a:off x="280987" y="288601"/>
            <a:ext cx="11496675" cy="1323975"/>
          </a:xfrm>
          <a:prstGeom prst="rect">
            <a:avLst/>
          </a:prstGeom>
        </p:spPr>
      </p:pic>
    </p:spTree>
    <p:extLst>
      <p:ext uri="{BB962C8B-B14F-4D97-AF65-F5344CB8AC3E}">
        <p14:creationId xmlns:p14="http://schemas.microsoft.com/office/powerpoint/2010/main" val="288478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E47A58-E339-C34D-8CDF-47CB4A475ADA}"/>
              </a:ext>
            </a:extLst>
          </p:cNvPr>
          <p:cNvSpPr>
            <a:spLocks noGrp="1"/>
          </p:cNvSpPr>
          <p:nvPr>
            <p:ph type="title"/>
          </p:nvPr>
        </p:nvSpPr>
        <p:spPr>
          <a:xfrm>
            <a:off x="88920" y="43912"/>
            <a:ext cx="10515600" cy="1019441"/>
          </a:xfrm>
        </p:spPr>
        <p:txBody>
          <a:bodyPr/>
          <a:lstStyle/>
          <a:p>
            <a:r>
              <a:rPr lang="nb-NO" dirty="0"/>
              <a:t>Vurderingskryss</a:t>
            </a:r>
          </a:p>
        </p:txBody>
      </p:sp>
      <p:pic>
        <p:nvPicPr>
          <p:cNvPr id="7" name="Bilde 6" descr="Et bilde som inneholder tekst&#10;&#10;Automatisk generert beskrivelse">
            <a:extLst>
              <a:ext uri="{FF2B5EF4-FFF2-40B4-BE49-F238E27FC236}">
                <a16:creationId xmlns:a16="http://schemas.microsoft.com/office/drawing/2014/main" id="{ACB772DF-31B2-664B-9995-1C24EAE586FF}"/>
              </a:ext>
            </a:extLst>
          </p:cNvPr>
          <p:cNvPicPr>
            <a:picLocks noChangeAspect="1"/>
          </p:cNvPicPr>
          <p:nvPr/>
        </p:nvPicPr>
        <p:blipFill rotWithShape="1">
          <a:blip r:embed="rId2"/>
          <a:srcRect l="4050" t="17399" r="3298" b="8086"/>
          <a:stretch/>
        </p:blipFill>
        <p:spPr bwMode="auto">
          <a:xfrm>
            <a:off x="-172122" y="1227050"/>
            <a:ext cx="11247875" cy="5567338"/>
          </a:xfrm>
          <a:prstGeom prst="rect">
            <a:avLst/>
          </a:prstGeom>
          <a:ln>
            <a:noFill/>
          </a:ln>
          <a:extLst>
            <a:ext uri="{53640926-AAD7-44D8-BBD7-CCE9431645EC}">
              <a14:shadowObscured xmlns:a14="http://schemas.microsoft.com/office/drawing/2010/main"/>
            </a:ext>
          </a:extLst>
        </p:spPr>
      </p:pic>
      <p:sp>
        <p:nvSpPr>
          <p:cNvPr id="8" name="TekstSylinder 7">
            <a:extLst>
              <a:ext uri="{FF2B5EF4-FFF2-40B4-BE49-F238E27FC236}">
                <a16:creationId xmlns:a16="http://schemas.microsoft.com/office/drawing/2014/main" id="{E31CD2C7-AC1C-CD49-BD3E-DB0D2A604680}"/>
              </a:ext>
            </a:extLst>
          </p:cNvPr>
          <p:cNvSpPr txBox="1"/>
          <p:nvPr/>
        </p:nvSpPr>
        <p:spPr>
          <a:xfrm>
            <a:off x="2183802" y="2219006"/>
            <a:ext cx="3055171" cy="1477328"/>
          </a:xfrm>
          <a:prstGeom prst="rect">
            <a:avLst/>
          </a:prstGeom>
          <a:noFill/>
          <a:ln>
            <a:solidFill>
              <a:schemeClr val="tx1"/>
            </a:solidFill>
          </a:ln>
        </p:spPr>
        <p:txBody>
          <a:bodyPr wrap="square" rtlCol="0">
            <a:spAutoFit/>
          </a:bodyPr>
          <a:lstStyle/>
          <a:p>
            <a:r>
              <a:rPr lang="nb-NO" dirty="0"/>
              <a:t>Her kan dere notere: </a:t>
            </a:r>
          </a:p>
          <a:p>
            <a:endParaRPr lang="nb-NO" dirty="0"/>
          </a:p>
          <a:p>
            <a:endParaRPr lang="nb-NO" dirty="0"/>
          </a:p>
          <a:p>
            <a:endParaRPr lang="nb-NO" dirty="0"/>
          </a:p>
          <a:p>
            <a:endParaRPr lang="nb-NO" dirty="0"/>
          </a:p>
        </p:txBody>
      </p:sp>
      <p:sp>
        <p:nvSpPr>
          <p:cNvPr id="9" name="TekstSylinder 8">
            <a:extLst>
              <a:ext uri="{FF2B5EF4-FFF2-40B4-BE49-F238E27FC236}">
                <a16:creationId xmlns:a16="http://schemas.microsoft.com/office/drawing/2014/main" id="{10FCD8FF-AF99-5149-9031-83A2EAADFD6C}"/>
              </a:ext>
            </a:extLst>
          </p:cNvPr>
          <p:cNvSpPr txBox="1"/>
          <p:nvPr/>
        </p:nvSpPr>
        <p:spPr>
          <a:xfrm>
            <a:off x="6035209" y="2212987"/>
            <a:ext cx="2671483" cy="1477328"/>
          </a:xfrm>
          <a:prstGeom prst="rect">
            <a:avLst/>
          </a:prstGeom>
          <a:noFill/>
          <a:ln>
            <a:solidFill>
              <a:schemeClr val="tx1"/>
            </a:solidFill>
          </a:ln>
        </p:spPr>
        <p:txBody>
          <a:bodyPr wrap="square" rtlCol="0">
            <a:spAutoFit/>
          </a:bodyPr>
          <a:lstStyle/>
          <a:p>
            <a:r>
              <a:rPr lang="nb-NO" dirty="0"/>
              <a:t>Her kan dere notere:</a:t>
            </a:r>
          </a:p>
          <a:p>
            <a:endParaRPr lang="nb-NO" dirty="0"/>
          </a:p>
          <a:p>
            <a:endParaRPr lang="nb-NO" dirty="0"/>
          </a:p>
          <a:p>
            <a:endParaRPr lang="nb-NO" dirty="0"/>
          </a:p>
          <a:p>
            <a:endParaRPr lang="nb-NO" dirty="0"/>
          </a:p>
        </p:txBody>
      </p:sp>
      <p:sp>
        <p:nvSpPr>
          <p:cNvPr id="10" name="TekstSylinder 9">
            <a:extLst>
              <a:ext uri="{FF2B5EF4-FFF2-40B4-BE49-F238E27FC236}">
                <a16:creationId xmlns:a16="http://schemas.microsoft.com/office/drawing/2014/main" id="{BF4C8AD8-3B35-1E43-B569-564CA671D72B}"/>
              </a:ext>
            </a:extLst>
          </p:cNvPr>
          <p:cNvSpPr txBox="1"/>
          <p:nvPr/>
        </p:nvSpPr>
        <p:spPr>
          <a:xfrm>
            <a:off x="2190589" y="4569195"/>
            <a:ext cx="3055171" cy="1477328"/>
          </a:xfrm>
          <a:prstGeom prst="rect">
            <a:avLst/>
          </a:prstGeom>
          <a:noFill/>
          <a:ln>
            <a:solidFill>
              <a:schemeClr val="tx1"/>
            </a:solidFill>
          </a:ln>
        </p:spPr>
        <p:txBody>
          <a:bodyPr wrap="square" rtlCol="0">
            <a:spAutoFit/>
          </a:bodyPr>
          <a:lstStyle/>
          <a:p>
            <a:r>
              <a:rPr lang="nb-NO" dirty="0"/>
              <a:t>Her kan dere notere: </a:t>
            </a:r>
          </a:p>
          <a:p>
            <a:endParaRPr lang="nb-NO" dirty="0"/>
          </a:p>
          <a:p>
            <a:endParaRPr lang="nb-NO" dirty="0"/>
          </a:p>
          <a:p>
            <a:endParaRPr lang="nb-NO" dirty="0"/>
          </a:p>
          <a:p>
            <a:endParaRPr lang="nb-NO" dirty="0"/>
          </a:p>
        </p:txBody>
      </p:sp>
      <p:sp>
        <p:nvSpPr>
          <p:cNvPr id="11" name="TekstSylinder 10">
            <a:extLst>
              <a:ext uri="{FF2B5EF4-FFF2-40B4-BE49-F238E27FC236}">
                <a16:creationId xmlns:a16="http://schemas.microsoft.com/office/drawing/2014/main" id="{68F6C6D4-9257-D742-A05D-B286D0E6E242}"/>
              </a:ext>
            </a:extLst>
          </p:cNvPr>
          <p:cNvSpPr txBox="1"/>
          <p:nvPr/>
        </p:nvSpPr>
        <p:spPr>
          <a:xfrm>
            <a:off x="6074484" y="4532785"/>
            <a:ext cx="2671483" cy="1477328"/>
          </a:xfrm>
          <a:prstGeom prst="rect">
            <a:avLst/>
          </a:prstGeom>
          <a:noFill/>
          <a:ln>
            <a:solidFill>
              <a:schemeClr val="tx1"/>
            </a:solidFill>
          </a:ln>
        </p:spPr>
        <p:txBody>
          <a:bodyPr wrap="square" rtlCol="0">
            <a:spAutoFit/>
          </a:bodyPr>
          <a:lstStyle/>
          <a:p>
            <a:r>
              <a:rPr lang="nb-NO" dirty="0"/>
              <a:t>Her kan dere notere:</a:t>
            </a:r>
          </a:p>
          <a:p>
            <a:endParaRPr lang="nb-NO" dirty="0"/>
          </a:p>
          <a:p>
            <a:endParaRPr lang="nb-NO" dirty="0"/>
          </a:p>
          <a:p>
            <a:endParaRPr lang="nb-NO" dirty="0"/>
          </a:p>
          <a:p>
            <a:endParaRPr lang="nb-NO" dirty="0"/>
          </a:p>
        </p:txBody>
      </p:sp>
      <p:sp>
        <p:nvSpPr>
          <p:cNvPr id="3" name="Rektangel 2">
            <a:extLst>
              <a:ext uri="{FF2B5EF4-FFF2-40B4-BE49-F238E27FC236}">
                <a16:creationId xmlns:a16="http://schemas.microsoft.com/office/drawing/2014/main" id="{100D0E4C-6E13-BC43-968C-6F2286801994}"/>
              </a:ext>
            </a:extLst>
          </p:cNvPr>
          <p:cNvSpPr/>
          <p:nvPr/>
        </p:nvSpPr>
        <p:spPr>
          <a:xfrm>
            <a:off x="156666" y="869989"/>
            <a:ext cx="6096000" cy="369332"/>
          </a:xfrm>
          <a:prstGeom prst="rect">
            <a:avLst/>
          </a:prstGeom>
        </p:spPr>
        <p:txBody>
          <a:bodyPr>
            <a:spAutoFit/>
          </a:bodyPr>
          <a:lstStyle/>
          <a:p>
            <a:r>
              <a:rPr lang="nb-NO" dirty="0">
                <a:latin typeface="Calibri" panose="020F0502020204030204" pitchFamily="34" charset="0"/>
                <a:ea typeface="Calibri" panose="020F0502020204030204" pitchFamily="34" charset="0"/>
                <a:cs typeface="Times New Roman" panose="02020603050405020304" pitchFamily="18" charset="0"/>
              </a:rPr>
              <a:t>Bruk gjerne vurderingskrysset, og fyll inn i matrisen. </a:t>
            </a:r>
          </a:p>
        </p:txBody>
      </p:sp>
      <p:sp>
        <p:nvSpPr>
          <p:cNvPr id="13" name="Sky 12">
            <a:extLst>
              <a:ext uri="{FF2B5EF4-FFF2-40B4-BE49-F238E27FC236}">
                <a16:creationId xmlns:a16="http://schemas.microsoft.com/office/drawing/2014/main" id="{E0CFC1DE-B45A-CC45-A8A2-E1A5D050375F}"/>
              </a:ext>
            </a:extLst>
          </p:cNvPr>
          <p:cNvSpPr/>
          <p:nvPr/>
        </p:nvSpPr>
        <p:spPr>
          <a:xfrm rot="1127810">
            <a:off x="8400859" y="182148"/>
            <a:ext cx="3797420" cy="2089804"/>
          </a:xfrm>
          <a:prstGeom prst="clou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endParaRPr lang="nb-NO"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tabLst>
                <a:tab pos="457200" algn="l"/>
              </a:tabLst>
            </a:pPr>
            <a:r>
              <a:rPr lang="nb-NO" dirty="0">
                <a:solidFill>
                  <a:schemeClr val="tx1"/>
                </a:solidFill>
                <a:latin typeface="Calibri" panose="020F0502020204030204" pitchFamily="34" charset="0"/>
                <a:ea typeface="Calibri" panose="020F0502020204030204" pitchFamily="34" charset="0"/>
                <a:cs typeface="Times New Roman" panose="02020603050405020304" pitchFamily="18" charset="0"/>
              </a:rPr>
              <a:t>Opplever dere at det er en helhet og sammenheng </a:t>
            </a:r>
          </a:p>
          <a:p>
            <a:r>
              <a:rPr lang="nb-NO" dirty="0">
                <a:solidFill>
                  <a:schemeClr val="tx1"/>
                </a:solidFill>
                <a:latin typeface="Calibri" panose="020F0502020204030204" pitchFamily="34" charset="0"/>
                <a:ea typeface="Calibri" panose="020F0502020204030204" pitchFamily="34" charset="0"/>
                <a:cs typeface="Times New Roman" panose="02020603050405020304" pitchFamily="18" charset="0"/>
              </a:rPr>
              <a:t>i strategiske dokumenter og planer?</a:t>
            </a:r>
          </a:p>
          <a:p>
            <a:pPr algn="ctr"/>
            <a:endParaRPr lang="nb-NO" dirty="0"/>
          </a:p>
        </p:txBody>
      </p:sp>
    </p:spTree>
    <p:extLst>
      <p:ext uri="{BB962C8B-B14F-4D97-AF65-F5344CB8AC3E}">
        <p14:creationId xmlns:p14="http://schemas.microsoft.com/office/powerpoint/2010/main" val="21025785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6942</TotalTime>
  <Words>1421</Words>
  <Application>Microsoft Office PowerPoint</Application>
  <PresentationFormat>Widescreen</PresentationFormat>
  <Paragraphs>209</Paragraphs>
  <Slides>42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42</vt:i4>
      </vt:variant>
    </vt:vector>
  </HeadingPairs>
  <TitlesOfParts>
    <vt:vector size="48" baseType="lpstr">
      <vt:lpstr>Arial</vt:lpstr>
      <vt:lpstr>Calibri</vt:lpstr>
      <vt:lpstr>Calibri Light</vt:lpstr>
      <vt:lpstr>Source Sans Pro</vt:lpstr>
      <vt:lpstr>Times New Roman</vt:lpstr>
      <vt:lpstr>Office-tema</vt:lpstr>
      <vt:lpstr>  En veileder til god utlysningspraksis</vt:lpstr>
      <vt:lpstr>Fase 1 – vurdering av behov</vt:lpstr>
      <vt:lpstr>Gjennomsnittlig stillingsstørrelse og andel heltidsstillinger </vt:lpstr>
      <vt:lpstr>Turnover i stillinger</vt:lpstr>
      <vt:lpstr>Innleie av vikarer</vt:lpstr>
      <vt:lpstr>Bruk av overtid</vt:lpstr>
      <vt:lpstr>Kompetanse-skyvning</vt:lpstr>
      <vt:lpstr>Verktøy - Vurderingskryss</vt:lpstr>
      <vt:lpstr>Vurderingskryss</vt:lpstr>
      <vt:lpstr>Verktøy – Hvem må du involvere?</vt:lpstr>
      <vt:lpstr>1. Alle noterer ned aktører de mener er berørt i prosessen. Gjerne på et stort papir eller på et felles digitalt dokument  </vt:lpstr>
      <vt:lpstr>2. Sorter aktørene i ulike aktørgrupper underveis basert på likheter, da får dere et overblikk og dere unngår dobbeltarbeid  </vt:lpstr>
      <vt:lpstr>3. Drøft hvorfor dere har tatt med de ulike aktørene. Er det noen dere savner? </vt:lpstr>
      <vt:lpstr>4. Nå  fyller dere inn selve aktørkartet.  - Hvilke aktører er mest sentrale?  - Hvilke er viktige men ikke sentrale?  - Hvilke er uviktige?  De med høyest prioritet plasseres i midten.  </vt:lpstr>
      <vt:lpstr>5. Hvordan forholder aktørene seg til hverandre?   </vt:lpstr>
      <vt:lpstr>6. Ta gjerne en diskusjon i gruppen om  hvilke av aktørene skal involveres i prosessen, og hvordan dere kan lykkes med involveringen.   </vt:lpstr>
      <vt:lpstr>Fase 3 - Utlysningstekst</vt:lpstr>
      <vt:lpstr>Primær-innsikt:  Skaff dere en oversikt over de 5-8  siste som har startet på arbeidsplassen/avdelingen    </vt:lpstr>
      <vt:lpstr>2. Sett opp 2-3 spørsmål som dere vil stille siste nyansatte.   Det kan f.eks være:     </vt:lpstr>
      <vt:lpstr>3. Analyser og sorter innsiktene som dere får, er det noen likhetstrekk?  Noe som ga dere «a-ha» opplevelse?  Hva vurdere dere som viktig og hva er mest vesentlig å ta med videre i arbeidet på utlysningstekst?     </vt:lpstr>
      <vt:lpstr>Sekundær-innsikt:  Gjør et søk på f.eks Google på liknende stillinger som dere skal lyse ut      </vt:lpstr>
      <vt:lpstr>2. Les en 5-8 stillingsannonser og gjøre en vurdering       </vt:lpstr>
      <vt:lpstr>3. Analyser og sorter innsikten som dere får        </vt:lpstr>
      <vt:lpstr>Fase 4 – velge kandidat og intervju</vt:lpstr>
      <vt:lpstr>Fase 5 - Ansettelse</vt:lpstr>
      <vt:lpstr>PowerPoint-presentasjon</vt:lpstr>
      <vt:lpstr>Hva har du gjort og lært så langt?</vt:lpstr>
      <vt:lpstr>Hva er ditt inntrykk så langt (på godt og vondt)?</vt:lpstr>
      <vt:lpstr>Tenk tilbake på hele ansettelsesprosessen, hvilke opplevelse sitter du igjen med? </vt:lpstr>
      <vt:lpstr>Trafikklysmodellen ; sjekkliste</vt:lpstr>
      <vt:lpstr>Sjekkliste  Fase 1 Vurdering av behov</vt:lpstr>
      <vt:lpstr>Aktøranalyse </vt:lpstr>
      <vt:lpstr>Sjekkliste  Fase 2 Ståsted i egen kommune</vt:lpstr>
      <vt:lpstr>Aktøranalyse</vt:lpstr>
      <vt:lpstr>Sjekkliste Fase 3 Utlysningsteksten</vt:lpstr>
      <vt:lpstr>Aktøranalyse</vt:lpstr>
      <vt:lpstr>Sjekkliste Fase 4 Velge kandidat / intervju</vt:lpstr>
      <vt:lpstr>Aktøranalyse </vt:lpstr>
      <vt:lpstr>Sjekkliste Fase 5 Ansettelse</vt:lpstr>
      <vt:lpstr>Aktøranalyse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Verktøy </dc:title>
  <dc:creator>stephanie helland</dc:creator>
  <cp:lastModifiedBy>Hanne Børrestuen</cp:lastModifiedBy>
  <cp:revision>16</cp:revision>
  <dcterms:created xsi:type="dcterms:W3CDTF">2021-10-28T12:44:11Z</dcterms:created>
  <dcterms:modified xsi:type="dcterms:W3CDTF">2021-11-02T08:52:01Z</dcterms:modified>
</cp:coreProperties>
</file>