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4"/>
  </p:sldMasterIdLst>
  <p:notesMasterIdLst>
    <p:notesMasterId r:id="rId13"/>
  </p:notesMasterIdLst>
  <p:handoutMasterIdLst>
    <p:handoutMasterId r:id="rId14"/>
  </p:handoutMasterIdLst>
  <p:sldIdLst>
    <p:sldId id="258" r:id="rId5"/>
    <p:sldId id="307" r:id="rId6"/>
    <p:sldId id="308" r:id="rId7"/>
    <p:sldId id="309" r:id="rId8"/>
    <p:sldId id="312" r:id="rId9"/>
    <p:sldId id="311" r:id="rId10"/>
    <p:sldId id="313" r:id="rId11"/>
    <p:sldId id="314" r:id="rId12"/>
  </p:sldIdLst>
  <p:sldSz cx="12192000" cy="6858000"/>
  <p:notesSz cx="6858000" cy="9144000"/>
  <p:custDataLst>
    <p:tags r:id="rId15"/>
  </p:custDataLst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  <a:srgbClr val="001046"/>
    <a:srgbClr val="008CD3"/>
    <a:srgbClr val="E3ECED"/>
    <a:srgbClr val="BCCFE8"/>
    <a:srgbClr val="F89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01DDFD-D246-4BF0-8D90-95C8656857E9}" v="10" dt="2023-08-21T13:05:19.921"/>
    <p1510:client id="{EC64BD6B-6A2D-40BC-A79C-9850518CA002}" v="68" dt="2023-09-06T10:30:31.123"/>
    <p1510:client id="{FEE7B3D3-5C07-49DF-913C-36517C5E3B7A}" v="5" dt="2023-11-22T11:39:47.3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2"/>
    <p:restoredTop sz="77143"/>
  </p:normalViewPr>
  <p:slideViewPr>
    <p:cSldViewPr snapToGrid="0" snapToObjects="1">
      <p:cViewPr varScale="1">
        <p:scale>
          <a:sx n="55" d="100"/>
          <a:sy n="55" d="100"/>
        </p:scale>
        <p:origin x="105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778F-9D10-D546-AD42-60AA27D9D64A}" type="datetimeFigureOut">
              <a:t>22.11.2023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5C552-36E2-FE4A-8959-3A7D73BFBA2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89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7B1A-E018-9140-85DB-7F1A8A38AAEE}" type="datetimeFigureOut">
              <a:rPr lang="nb-NO" smtClean="0"/>
              <a:t>22.11.2023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36332-7825-CC4C-A5F0-67C79CB2EC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9844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800">
                <a:solidFill>
                  <a:srgbClr val="FFFFFF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>
                <a:solidFill>
                  <a:srgbClr val="FFFFFF"/>
                </a:solidFill>
              </a:defRPr>
            </a:lvl1pPr>
          </a:lstStyle>
          <a:p>
            <a:endParaRPr lang="nb-NO" dirty="0"/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243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25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5499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6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 cstate="screen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78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6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 cstate="screen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5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6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 cstate="screen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8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363546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495660"/>
            <a:ext cx="10972800" cy="4414252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74402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- lysblå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E3EC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363546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495660"/>
            <a:ext cx="10972800" cy="4414252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84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696774"/>
            <a:ext cx="5343939" cy="9133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0"/>
            <a:ext cx="6096000" cy="6858000"/>
          </a:xfrm>
          <a:solidFill>
            <a:srgbClr val="E3ECED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232815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456845" y="548535"/>
            <a:ext cx="5343939" cy="117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456846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6096000" cy="6858000"/>
          </a:xfrm>
          <a:solidFill>
            <a:srgbClr val="E3ECED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41254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høyre - blå bakgrunn tekst">
    <p:bg>
      <p:bgPr>
        <a:solidFill>
          <a:srgbClr val="E3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696774"/>
            <a:ext cx="5343939" cy="9133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299853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venstre - blå bakgrunn">
    <p:bg>
      <p:bgPr>
        <a:solidFill>
          <a:srgbClr val="E3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456845" y="548535"/>
            <a:ext cx="5343939" cy="117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456846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89296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ksempel -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E3EC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696774"/>
            <a:ext cx="5343939" cy="9133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  <p:sp>
        <p:nvSpPr>
          <p:cNvPr id="13" name="Plassholder for tittel 1">
            <a:extLst>
              <a:ext uri="{FF2B5EF4-FFF2-40B4-BE49-F238E27FC236}">
                <a16:creationId xmlns:a16="http://schemas.microsoft.com/office/drawing/2014/main" id="{559ADE44-D286-4C48-AF6F-703878012833}"/>
              </a:ext>
            </a:extLst>
          </p:cNvPr>
          <p:cNvSpPr txBox="1">
            <a:spLocks/>
          </p:cNvSpPr>
          <p:nvPr userDrawn="1"/>
        </p:nvSpPr>
        <p:spPr>
          <a:xfrm>
            <a:off x="1124619" y="319087"/>
            <a:ext cx="4780794" cy="377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104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800" dirty="0"/>
              <a:t>EKSEMPEL</a:t>
            </a:r>
          </a:p>
        </p:txBody>
      </p:sp>
      <p:pic>
        <p:nvPicPr>
          <p:cNvPr id="5" name="Bilde 4" descr="Et bilde som inneholder lys, tegning&#10;&#10;Automatisk generert beskrivelse">
            <a:extLst>
              <a:ext uri="{FF2B5EF4-FFF2-40B4-BE49-F238E27FC236}">
                <a16:creationId xmlns:a16="http://schemas.microsoft.com/office/drawing/2014/main" id="{BDAA196A-661F-1943-8354-6DA556F118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566" y="319087"/>
            <a:ext cx="335213" cy="38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10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ksempel -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E3EC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456845" y="548535"/>
            <a:ext cx="5343939" cy="117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456846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  <p:sp>
        <p:nvSpPr>
          <p:cNvPr id="13" name="Plassholder for tittel 1">
            <a:extLst>
              <a:ext uri="{FF2B5EF4-FFF2-40B4-BE49-F238E27FC236}">
                <a16:creationId xmlns:a16="http://schemas.microsoft.com/office/drawing/2014/main" id="{76465E12-734C-3245-9C95-4F8EED55FA64}"/>
              </a:ext>
            </a:extLst>
          </p:cNvPr>
          <p:cNvSpPr txBox="1">
            <a:spLocks/>
          </p:cNvSpPr>
          <p:nvPr userDrawn="1"/>
        </p:nvSpPr>
        <p:spPr>
          <a:xfrm>
            <a:off x="6945848" y="319087"/>
            <a:ext cx="4780794" cy="377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104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800" dirty="0"/>
              <a:t>EKSEMPEL</a:t>
            </a:r>
          </a:p>
        </p:txBody>
      </p:sp>
      <p:pic>
        <p:nvPicPr>
          <p:cNvPr id="15" name="Bilde 14" descr="Et bilde som inneholder lys, tegning&#10;&#10;Automatisk generert beskrivelse">
            <a:extLst>
              <a:ext uri="{FF2B5EF4-FFF2-40B4-BE49-F238E27FC236}">
                <a16:creationId xmlns:a16="http://schemas.microsoft.com/office/drawing/2014/main" id="{D19E0E4C-2FD0-EE4A-8162-DFCEE973FC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4795" y="319087"/>
            <a:ext cx="335213" cy="38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33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366591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48091"/>
            <a:ext cx="10972800" cy="4323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11" r:id="rId3"/>
    <p:sldLayoutId id="2147483714" r:id="rId4"/>
    <p:sldLayoutId id="2147483715" r:id="rId5"/>
    <p:sldLayoutId id="2147483716" r:id="rId6"/>
    <p:sldLayoutId id="2147483717" r:id="rId7"/>
    <p:sldLayoutId id="2147483712" r:id="rId8"/>
    <p:sldLayoutId id="2147483713" r:id="rId9"/>
    <p:sldLayoutId id="2147483701" r:id="rId10"/>
    <p:sldLayoutId id="2147483703" r:id="rId11"/>
    <p:sldLayoutId id="2147483704" r:id="rId12"/>
    <p:sldLayoutId id="2147483649" r:id="rId13"/>
    <p:sldLayoutId id="2147483709" r:id="rId14"/>
    <p:sldLayoutId id="2147483710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6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6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6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ctrTitle"/>
          </p:nvPr>
        </p:nvSpPr>
        <p:spPr>
          <a:xfrm>
            <a:off x="664227" y="2072164"/>
            <a:ext cx="9915291" cy="1140427"/>
          </a:xfrm>
        </p:spPr>
        <p:txBody>
          <a:bodyPr/>
          <a:lstStyle/>
          <a:p>
            <a:r>
              <a:rPr lang="nb-NO" dirty="0"/>
              <a:t>Betaling for resultater</a:t>
            </a:r>
          </a:p>
        </p:txBody>
      </p:sp>
      <p:sp>
        <p:nvSpPr>
          <p:cNvPr id="7" name="Undertittel 6"/>
          <p:cNvSpPr>
            <a:spLocks noGrp="1"/>
          </p:cNvSpPr>
          <p:nvPr>
            <p:ph type="subTitle" idx="1"/>
          </p:nvPr>
        </p:nvSpPr>
        <p:spPr>
          <a:xfrm>
            <a:off x="6579278" y="5574926"/>
            <a:ext cx="4000240" cy="475109"/>
          </a:xfrm>
        </p:spPr>
        <p:txBody>
          <a:bodyPr>
            <a:noAutofit/>
          </a:bodyPr>
          <a:lstStyle/>
          <a:p>
            <a:r>
              <a:rPr lang="nb-NO" sz="2800" i="1" dirty="0">
                <a:solidFill>
                  <a:srgbClr val="001046"/>
                </a:solidFill>
              </a:rPr>
              <a:t>«En selvstendig og</a:t>
            </a:r>
          </a:p>
        </p:txBody>
      </p:sp>
      <p:sp>
        <p:nvSpPr>
          <p:cNvPr id="4" name="Undertittel 6"/>
          <p:cNvSpPr txBox="1">
            <a:spLocks/>
          </p:cNvSpPr>
          <p:nvPr/>
        </p:nvSpPr>
        <p:spPr>
          <a:xfrm>
            <a:off x="7154630" y="5930114"/>
            <a:ext cx="5284509" cy="5411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2800" i="1" dirty="0">
                <a:solidFill>
                  <a:srgbClr val="001046"/>
                </a:solidFill>
              </a:rPr>
              <a:t>nyskapende kommunesektor»</a:t>
            </a:r>
          </a:p>
        </p:txBody>
      </p:sp>
    </p:spTree>
    <p:extLst>
      <p:ext uri="{BB962C8B-B14F-4D97-AF65-F5344CB8AC3E}">
        <p14:creationId xmlns:p14="http://schemas.microsoft.com/office/powerpoint/2010/main" val="2953483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A9386-04CA-A0E8-41D6-CA318EC3A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45A1-3290-F51C-237F-26EFC67E4AE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dirty="0"/>
              <a:t>Betaling for resultater innebærer at kommunen ved innfridd måloppnåelse skal betale for effektene til målgruppen. Kommunen og partene må dermed bli enig om følgende:</a:t>
            </a:r>
          </a:p>
          <a:p>
            <a:pPr marL="0" indent="0">
              <a:buNone/>
            </a:pP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Hvordan det skal betales og om man skal inngå en brofinansieringsavtale eller effektkontrakt med tilbakebetaling. Disse ulike alternativene kan også kombineres.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Tidspunktet for betaling, og når det er tenkt at effektene skal være realisert. Dette innebærer at kommunen må sette av penger til fremtidig betaling.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Hvor mye som skal betales og hva effektene er verdt for kommunen.</a:t>
            </a:r>
          </a:p>
        </p:txBody>
      </p:sp>
    </p:spTree>
    <p:extLst>
      <p:ext uri="{BB962C8B-B14F-4D97-AF65-F5344CB8AC3E}">
        <p14:creationId xmlns:p14="http://schemas.microsoft.com/office/powerpoint/2010/main" val="377252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0CA22-2695-F18B-7577-352896AE5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Brofinansiering eller tilbakebetaling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0C2F663-7C0F-4F32-4B88-6B3A23C476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424160"/>
              </p:ext>
            </p:extLst>
          </p:nvPr>
        </p:nvGraphicFramePr>
        <p:xfrm>
          <a:off x="714829" y="1764698"/>
          <a:ext cx="10972800" cy="3998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00">
                  <a:extLst>
                    <a:ext uri="{9D8B030D-6E8A-4147-A177-3AD203B41FA5}">
                      <a16:colId xmlns:a16="http://schemas.microsoft.com/office/drawing/2014/main" val="2340520442"/>
                    </a:ext>
                  </a:extLst>
                </a:gridCol>
                <a:gridCol w="3233057">
                  <a:extLst>
                    <a:ext uri="{9D8B030D-6E8A-4147-A177-3AD203B41FA5}">
                      <a16:colId xmlns:a16="http://schemas.microsoft.com/office/drawing/2014/main" val="3159138015"/>
                    </a:ext>
                  </a:extLst>
                </a:gridCol>
                <a:gridCol w="3254828">
                  <a:extLst>
                    <a:ext uri="{9D8B030D-6E8A-4147-A177-3AD203B41FA5}">
                      <a16:colId xmlns:a16="http://schemas.microsoft.com/office/drawing/2014/main" val="2257618207"/>
                    </a:ext>
                  </a:extLst>
                </a:gridCol>
                <a:gridCol w="3392715">
                  <a:extLst>
                    <a:ext uri="{9D8B030D-6E8A-4147-A177-3AD203B41FA5}">
                      <a16:colId xmlns:a16="http://schemas.microsoft.com/office/drawing/2014/main" val="2536804628"/>
                    </a:ext>
                  </a:extLst>
                </a:gridCol>
              </a:tblGrid>
              <a:tr h="553959"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Brofinansiering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Filantropisk effektkontrakt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Finansiell effektkontrakt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151066"/>
                  </a:ext>
                </a:extLst>
              </a:tr>
              <a:tr h="455808">
                <a:tc>
                  <a:txBody>
                    <a:bodyPr/>
                    <a:lstStyle/>
                    <a:p>
                      <a:r>
                        <a:rPr lang="nb-NO" sz="1600" b="1" dirty="0"/>
                        <a:t>Hva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Modell hvor investor vanligvis ikke får noe tilbakebetalt, men offentlig part forplikter seg til å overta finansieringen.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Modell hvor investor maksimalt kan få tilbakebetalt investeringssum.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/>
                        <a:t>Modell hvor investor kan få tilbakebetalt sin investering, og i tillegg få en avkastning.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298950"/>
                  </a:ext>
                </a:extLst>
              </a:tr>
              <a:tr h="455808">
                <a:tc>
                  <a:txBody>
                    <a:bodyPr/>
                    <a:lstStyle/>
                    <a:p>
                      <a:r>
                        <a:rPr lang="nb-NO" sz="1600" b="1" dirty="0"/>
                        <a:t>Hvem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600" dirty="0" err="1"/>
                        <a:t>Primært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stiftelser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og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veldedige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organisasjoner</a:t>
                      </a:r>
                      <a:r>
                        <a:rPr lang="en-GB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/>
                        <a:t>Primært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sosiale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investorer</a:t>
                      </a:r>
                      <a:r>
                        <a:rPr lang="en-GB" sz="1600" dirty="0"/>
                        <a:t>, </a:t>
                      </a:r>
                      <a:r>
                        <a:rPr lang="en-GB" sz="1600" dirty="0" err="1"/>
                        <a:t>sosiale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investeringsfond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og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stiftelser</a:t>
                      </a:r>
                      <a:r>
                        <a:rPr lang="en-GB" sz="1600" dirty="0"/>
                        <a:t>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/>
                        <a:t>Primært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investeringsfond</a:t>
                      </a:r>
                      <a:r>
                        <a:rPr lang="en-GB" sz="1600" dirty="0"/>
                        <a:t>, </a:t>
                      </a:r>
                      <a:r>
                        <a:rPr lang="en-GB" sz="1600" dirty="0" err="1"/>
                        <a:t>individuelle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investorer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og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næringsliv</a:t>
                      </a:r>
                      <a:r>
                        <a:rPr lang="en-GB" sz="1600" dirty="0"/>
                        <a:t>, men </a:t>
                      </a:r>
                      <a:r>
                        <a:rPr lang="en-GB" sz="1600" dirty="0" err="1"/>
                        <a:t>også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stiftelser</a:t>
                      </a:r>
                      <a:r>
                        <a:rPr lang="en-GB" sz="1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681991"/>
                  </a:ext>
                </a:extLst>
              </a:tr>
              <a:tr h="455808">
                <a:tc>
                  <a:txBody>
                    <a:bodyPr/>
                    <a:lstStyle/>
                    <a:p>
                      <a:r>
                        <a:rPr lang="nb-NO" sz="1600" b="1" dirty="0"/>
                        <a:t>Hvorfor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/>
                        <a:t>Brofinansiering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kan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være</a:t>
                      </a:r>
                      <a:r>
                        <a:rPr lang="en-GB" sz="1600" dirty="0"/>
                        <a:t> den </a:t>
                      </a:r>
                      <a:r>
                        <a:rPr lang="en-GB" sz="1600" dirty="0" err="1"/>
                        <a:t>modellen</a:t>
                      </a:r>
                      <a:r>
                        <a:rPr lang="en-GB" sz="1600" dirty="0"/>
                        <a:t> med </a:t>
                      </a:r>
                      <a:r>
                        <a:rPr lang="en-GB" sz="1600" dirty="0" err="1"/>
                        <a:t>lavest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kostnad</a:t>
                      </a:r>
                      <a:r>
                        <a:rPr lang="en-GB" sz="1600" dirty="0"/>
                        <a:t> for </a:t>
                      </a:r>
                      <a:r>
                        <a:rPr lang="en-GB" sz="1600" dirty="0" err="1"/>
                        <a:t>offentlig</a:t>
                      </a:r>
                      <a:r>
                        <a:rPr lang="en-GB" sz="1600" dirty="0"/>
                        <a:t> part, </a:t>
                      </a:r>
                      <a:r>
                        <a:rPr lang="en-GB" sz="1600" dirty="0" err="1"/>
                        <a:t>ettersom</a:t>
                      </a:r>
                      <a:r>
                        <a:rPr lang="en-GB" sz="1600" dirty="0"/>
                        <a:t> det </a:t>
                      </a:r>
                      <a:r>
                        <a:rPr lang="en-GB" sz="1600" dirty="0" err="1"/>
                        <a:t>ikke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må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gjøres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tilbakebetalinger</a:t>
                      </a:r>
                      <a:r>
                        <a:rPr lang="en-GB" sz="1600" dirty="0"/>
                        <a:t>. Gir </a:t>
                      </a:r>
                      <a:r>
                        <a:rPr lang="en-GB" sz="1600" dirty="0" err="1"/>
                        <a:t>samtidig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forpliktelse</a:t>
                      </a:r>
                      <a:r>
                        <a:rPr lang="en-GB" sz="1600" dirty="0"/>
                        <a:t> om </a:t>
                      </a:r>
                      <a:r>
                        <a:rPr lang="en-GB" sz="1600" dirty="0" err="1"/>
                        <a:t>videre</a:t>
                      </a:r>
                      <a:r>
                        <a:rPr lang="en-GB" sz="1600" dirty="0"/>
                        <a:t> drift </a:t>
                      </a:r>
                      <a:r>
                        <a:rPr lang="en-GB" sz="1600" dirty="0" err="1"/>
                        <a:t>av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tiltaket</a:t>
                      </a:r>
                      <a:r>
                        <a:rPr lang="en-GB" sz="1600" dirty="0"/>
                        <a:t>. 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En </a:t>
                      </a:r>
                      <a:r>
                        <a:rPr lang="en-GB" sz="1600" dirty="0" err="1"/>
                        <a:t>filantropisk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effektkontrakt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og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brofinansiering</a:t>
                      </a:r>
                      <a:r>
                        <a:rPr lang="en-GB" sz="1600" dirty="0"/>
                        <a:t> er </a:t>
                      </a:r>
                      <a:r>
                        <a:rPr lang="en-GB" sz="1600" dirty="0" err="1"/>
                        <a:t>mer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egnet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dersom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offentlig</a:t>
                      </a:r>
                      <a:r>
                        <a:rPr lang="en-GB" sz="1600" dirty="0"/>
                        <a:t> part </a:t>
                      </a:r>
                      <a:r>
                        <a:rPr lang="en-GB" sz="1600" dirty="0" err="1"/>
                        <a:t>har</a:t>
                      </a:r>
                      <a:r>
                        <a:rPr lang="en-GB" sz="1600" dirty="0"/>
                        <a:t> </a:t>
                      </a:r>
                      <a:r>
                        <a:rPr lang="en-GB" sz="1600" dirty="0" err="1"/>
                        <a:t>idealistiske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reservasjoner</a:t>
                      </a:r>
                      <a:r>
                        <a:rPr lang="en-GB" sz="1600" dirty="0"/>
                        <a:t> mot </a:t>
                      </a:r>
                      <a:r>
                        <a:rPr lang="en-GB" sz="1600" dirty="0" err="1"/>
                        <a:t>en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avkastning</a:t>
                      </a:r>
                      <a:r>
                        <a:rPr lang="en-GB" sz="1600" dirty="0"/>
                        <a:t>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noProof="0" dirty="0"/>
                        <a:t>En finansiell effektkontrakt vil koste offentlig part mer (på grunn av tilbakebetaling og avkastning) og bør derfor kun brukes dersom de to andre modellene ikke er et alternativ. </a:t>
                      </a:r>
                      <a:endParaRPr lang="nb-N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390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60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E2DCE-ECBF-C1F0-B983-7830437C4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Besparelser, kostnad-pluss eller markedspris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D8D76C1-31C3-7428-A89D-413F981C45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978410"/>
              </p:ext>
            </p:extLst>
          </p:nvPr>
        </p:nvGraphicFramePr>
        <p:xfrm>
          <a:off x="714828" y="1764703"/>
          <a:ext cx="10867571" cy="4337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5858">
                  <a:extLst>
                    <a:ext uri="{9D8B030D-6E8A-4147-A177-3AD203B41FA5}">
                      <a16:colId xmlns:a16="http://schemas.microsoft.com/office/drawing/2014/main" val="7889854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315913801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257618207"/>
                    </a:ext>
                  </a:extLst>
                </a:gridCol>
                <a:gridCol w="3037113">
                  <a:extLst>
                    <a:ext uri="{9D8B030D-6E8A-4147-A177-3AD203B41FA5}">
                      <a16:colId xmlns:a16="http://schemas.microsoft.com/office/drawing/2014/main" val="2536804628"/>
                    </a:ext>
                  </a:extLst>
                </a:gridCol>
              </a:tblGrid>
              <a:tr h="521297"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Besparelser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Kostnad-pluss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Markedspris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151066"/>
                  </a:ext>
                </a:extLst>
              </a:tr>
              <a:tr h="1926106">
                <a:tc>
                  <a:txBody>
                    <a:bodyPr/>
                    <a:lstStyle/>
                    <a:p>
                      <a:r>
                        <a:rPr lang="nb-NO" sz="1600" b="1" dirty="0"/>
                        <a:t>Beskrivelse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Med denne metoden ser man på den økonomiske besparelsen for offentlig part dersom målene oppnås. Alternativt kan man se på unngått fremtidig kostnad eller andre samfunnsøkonomiske effekter av betydning.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Kostnad-pluss metoden setter et prisgulv tilsvarende tiltakets kostnad, som også kan regnes som kostnaden av å oppnå resultatene. </a:t>
                      </a:r>
                    </a:p>
                    <a:p>
                      <a:endParaRPr lang="nb-NO" sz="1600" dirty="0"/>
                    </a:p>
                    <a:p>
                      <a:r>
                        <a:rPr lang="nb-NO" sz="1600" dirty="0"/>
                        <a:t>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/>
                        <a:t>Markedspris innebærer at prisen som betales avgjøres gjennom konkurranse i markedet. Markedspris kan også ta utgangspunkt i en maksimal pris satt av offentlig part, som da markedet må tilpasse seg til.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298950"/>
                  </a:ext>
                </a:extLst>
              </a:tr>
              <a:tr h="359105">
                <a:tc>
                  <a:txBody>
                    <a:bodyPr/>
                    <a:lstStyle/>
                    <a:p>
                      <a:r>
                        <a:rPr lang="nb-NO" sz="1600" b="1" dirty="0"/>
                        <a:t>Fordeler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Tydelig og sterk argumentasjon for kommunen om betaling.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Transparent tilnærming som tar utgangspunkt i dokumenterte kostnader.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/>
                        <a:t>Vanlig og markedsbasert tilnærming til å komme til en pris.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444784"/>
                  </a:ext>
                </a:extLst>
              </a:tr>
              <a:tr h="881439">
                <a:tc>
                  <a:txBody>
                    <a:bodyPr/>
                    <a:lstStyle/>
                    <a:p>
                      <a:r>
                        <a:rPr lang="nb-NO" sz="1600" b="1" dirty="0"/>
                        <a:t>Ulemper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/>
                        <a:t>Kan være utfordrende å oppnå og dokumentere besparelser innenfor kontraktsperioden og dermed vanskeligere å sette en pris.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Kan være utfordrende å ha oversikt over alle kostnader ved oppstart, f eks ved endringer i tiltak.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/>
                        <a:t>Dersom det er få aktuelle leverandører kan det bli begrenset reell konkurranse i markedet.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771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534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2AFF6-8C86-1016-4ECD-CF4236AFA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Betaling for resultater på individ- eller gruppenivå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1EEBBB-8378-B1EB-93AF-F318792D98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301910"/>
              </p:ext>
            </p:extLst>
          </p:nvPr>
        </p:nvGraphicFramePr>
        <p:xfrm>
          <a:off x="714830" y="1764698"/>
          <a:ext cx="10769598" cy="3874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8210">
                  <a:extLst>
                    <a:ext uri="{9D8B030D-6E8A-4147-A177-3AD203B41FA5}">
                      <a16:colId xmlns:a16="http://schemas.microsoft.com/office/drawing/2014/main" val="2340520442"/>
                    </a:ext>
                  </a:extLst>
                </a:gridCol>
                <a:gridCol w="4277782">
                  <a:extLst>
                    <a:ext uri="{9D8B030D-6E8A-4147-A177-3AD203B41FA5}">
                      <a16:colId xmlns:a16="http://schemas.microsoft.com/office/drawing/2014/main" val="3159138015"/>
                    </a:ext>
                  </a:extLst>
                </a:gridCol>
                <a:gridCol w="4893606">
                  <a:extLst>
                    <a:ext uri="{9D8B030D-6E8A-4147-A177-3AD203B41FA5}">
                      <a16:colId xmlns:a16="http://schemas.microsoft.com/office/drawing/2014/main" val="2257618207"/>
                    </a:ext>
                  </a:extLst>
                </a:gridCol>
              </a:tblGrid>
              <a:tr h="521302"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Betaling for individuelle resultater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Betaling for grupperesultater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151066"/>
                  </a:ext>
                </a:extLst>
              </a:tr>
              <a:tr h="1145167">
                <a:tc>
                  <a:txBody>
                    <a:bodyPr/>
                    <a:lstStyle/>
                    <a:p>
                      <a:r>
                        <a:rPr lang="nb-NO" sz="1600" b="1" dirty="0"/>
                        <a:t>Eksempel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100.000 kr i betaling per person i målgruppen "tidligere straffedømte" som deltar i tilbudet og som oppnår endringen "ingen nye straffeforhold neste 12 måneder"</a:t>
                      </a:r>
                    </a:p>
                    <a:p>
                      <a:endParaRPr lang="nb-NO" sz="1600" dirty="0"/>
                    </a:p>
                    <a:p>
                      <a:r>
                        <a:rPr lang="nb-NO" sz="1600" dirty="0"/>
                        <a:t>Maksimal utbetaling satt til 3.000.000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3.000.000 kr i betaling dersom minst 60% av de som deltar i tilbudet fra målgruppen "tidligere straffedømte" oppnår endringen "ingen nye straffeforhold neste 12 måneder"</a:t>
                      </a:r>
                    </a:p>
                    <a:p>
                      <a:endParaRPr lang="nb-NO" sz="1600" dirty="0"/>
                    </a:p>
                    <a:p>
                      <a:r>
                        <a:rPr lang="nb-NO" sz="1600" dirty="0"/>
                        <a:t>Maksimal utbetaling satt til 3.000.000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298950"/>
                  </a:ext>
                </a:extLst>
              </a:tr>
              <a:tr h="621662">
                <a:tc>
                  <a:txBody>
                    <a:bodyPr/>
                    <a:lstStyle/>
                    <a:p>
                      <a:r>
                        <a:rPr lang="nb-NO" sz="1600" b="1" dirty="0"/>
                        <a:t>Konsekvenser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/>
                        <a:t>Offentlig part må betale allerede fra første person som oppnår resultatet, selv om det eventuelt kun er 1 person som lykkes totalt.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6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/>
                        <a:t>Leverandør har et insentiv til å jobbe med hver neste person i målgruppen, og få betalt for endring hos dem.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/>
                        <a:t>Offentlig part må kun betale dersom 60% oppnår en endring, 0 kr hvis </a:t>
                      </a:r>
                      <a:r>
                        <a:rPr lang="nb-NO" sz="1600" dirty="0" err="1"/>
                        <a:t>f.eks</a:t>
                      </a:r>
                      <a:r>
                        <a:rPr lang="nb-NO" sz="1600" dirty="0"/>
                        <a:t> 50%. 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6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/>
                        <a:t>Leverandør har et sterkt insentiv til å kommer over 60%, men hvis leverandør ligger langt unna 60% har hen ingen insentiv til å fortsette innsatsen.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681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376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2AFF6-8C86-1016-4ECD-CF4236AFA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Betaling for binære eller frekvensmål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1EEBBB-8378-B1EB-93AF-F318792D98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389876"/>
              </p:ext>
            </p:extLst>
          </p:nvPr>
        </p:nvGraphicFramePr>
        <p:xfrm>
          <a:off x="714830" y="1764698"/>
          <a:ext cx="10769598" cy="4128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8210">
                  <a:extLst>
                    <a:ext uri="{9D8B030D-6E8A-4147-A177-3AD203B41FA5}">
                      <a16:colId xmlns:a16="http://schemas.microsoft.com/office/drawing/2014/main" val="2340520442"/>
                    </a:ext>
                  </a:extLst>
                </a:gridCol>
                <a:gridCol w="4277782">
                  <a:extLst>
                    <a:ext uri="{9D8B030D-6E8A-4147-A177-3AD203B41FA5}">
                      <a16:colId xmlns:a16="http://schemas.microsoft.com/office/drawing/2014/main" val="3159138015"/>
                    </a:ext>
                  </a:extLst>
                </a:gridCol>
                <a:gridCol w="4893606">
                  <a:extLst>
                    <a:ext uri="{9D8B030D-6E8A-4147-A177-3AD203B41FA5}">
                      <a16:colId xmlns:a16="http://schemas.microsoft.com/office/drawing/2014/main" val="2257618207"/>
                    </a:ext>
                  </a:extLst>
                </a:gridCol>
              </a:tblGrid>
              <a:tr h="532188"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Binære mål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Frekvensmål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151066"/>
                  </a:ext>
                </a:extLst>
              </a:tr>
              <a:tr h="1695233">
                <a:tc>
                  <a:txBody>
                    <a:bodyPr/>
                    <a:lstStyle/>
                    <a:p>
                      <a:r>
                        <a:rPr lang="nb-NO" sz="1600" b="1" dirty="0"/>
                        <a:t>Eksempel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50.000 kr i betaling per person i målgruppen "ensomme eldre" som deltar i tilbudet og som oppnår endringen "fra ensom til ikke ensom, definert gjennom UCLA ensomhetspoeng" etter 12 måneder.</a:t>
                      </a:r>
                    </a:p>
                    <a:p>
                      <a:endParaRPr lang="nb-NO" sz="1600" dirty="0"/>
                    </a:p>
                    <a:p>
                      <a:r>
                        <a:rPr lang="nb-NO" sz="1600" dirty="0"/>
                        <a:t>Maksimal utbetaling satt til 2.000.000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10.000 kr i betaling per ensomhetspoeng redusert, definert gjennom UCLA ensomhetspoeng, i målgruppen "ensomme eldre" etter 12 måneder.</a:t>
                      </a:r>
                    </a:p>
                    <a:p>
                      <a:endParaRPr lang="nb-NO" sz="1600" dirty="0"/>
                    </a:p>
                    <a:p>
                      <a:r>
                        <a:rPr lang="nb-NO" sz="1600" dirty="0"/>
                        <a:t>Maksimal utbetaling satt til 2.000.000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298950"/>
                  </a:ext>
                </a:extLst>
              </a:tr>
              <a:tr h="1695233">
                <a:tc>
                  <a:txBody>
                    <a:bodyPr/>
                    <a:lstStyle/>
                    <a:p>
                      <a:r>
                        <a:rPr lang="nb-NO" sz="1600" b="1" dirty="0"/>
                        <a:t>Konsekvenser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/>
                        <a:t>Leverandøren har et sterkt insentiv til å kun jobbe med de som kan oppnå stor nok endring til å gå fra «ensom» til «ikke ensom». Leverandøren har et sterkt insentiv til å jobbe med særlig de som er minst ensomme fra før, men faller innenfor kategorien, og som enklest kan flyttes til «ikke ensom»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/>
                        <a:t>Leverandør har et insentiv til å jobbe med alle i målgruppen som det er mulig å redusere ensomhet hos uavhengig av om personen er veldig ensom eller litt ensom, og uavhengig av om de kan få det mye bedre eller litt bedre.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681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003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2AFF6-8C86-1016-4ECD-CF4236AFA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Betaling for ett eller flere resultatmål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EB0AE7E7-10A1-6975-26FF-3EBA38BDDA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87395"/>
              </p:ext>
            </p:extLst>
          </p:nvPr>
        </p:nvGraphicFramePr>
        <p:xfrm>
          <a:off x="714830" y="1764698"/>
          <a:ext cx="10769598" cy="3446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8210">
                  <a:extLst>
                    <a:ext uri="{9D8B030D-6E8A-4147-A177-3AD203B41FA5}">
                      <a16:colId xmlns:a16="http://schemas.microsoft.com/office/drawing/2014/main" val="2340520442"/>
                    </a:ext>
                  </a:extLst>
                </a:gridCol>
                <a:gridCol w="4277782">
                  <a:extLst>
                    <a:ext uri="{9D8B030D-6E8A-4147-A177-3AD203B41FA5}">
                      <a16:colId xmlns:a16="http://schemas.microsoft.com/office/drawing/2014/main" val="3159138015"/>
                    </a:ext>
                  </a:extLst>
                </a:gridCol>
                <a:gridCol w="4893606">
                  <a:extLst>
                    <a:ext uri="{9D8B030D-6E8A-4147-A177-3AD203B41FA5}">
                      <a16:colId xmlns:a16="http://schemas.microsoft.com/office/drawing/2014/main" val="2257618207"/>
                    </a:ext>
                  </a:extLst>
                </a:gridCol>
              </a:tblGrid>
              <a:tr h="521302"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Ett resultatmål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Flere resultatmål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151066"/>
                  </a:ext>
                </a:extLst>
              </a:tr>
              <a:tr h="1230086">
                <a:tc>
                  <a:txBody>
                    <a:bodyPr/>
                    <a:lstStyle/>
                    <a:p>
                      <a:r>
                        <a:rPr lang="nb-NO" sz="1600" b="1" dirty="0"/>
                        <a:t>Eksempel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2.000.000 kr i betaling dersom mer enn 60% av deltakerne i et tiltak kommer i inntektsgivende arbeid.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/>
                        <a:t>1.000.000 kr i betaling dersom mer enn 60% av deltakerne i et tiltak kommer i inntektsgivende arbeid. 1.000.000 kr i betaling dersom 80% av deltakerne opplever økning i livskvalitet.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298950"/>
                  </a:ext>
                </a:extLst>
              </a:tr>
              <a:tr h="1695233">
                <a:tc>
                  <a:txBody>
                    <a:bodyPr/>
                    <a:lstStyle/>
                    <a:p>
                      <a:r>
                        <a:rPr lang="nb-NO" sz="1600" b="1" dirty="0"/>
                        <a:t>Konsekvenser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/>
                        <a:t>Leverandør har særlig insentiv for å oppnå det ene målet. Det vil være viktig å ta stilling til hva som vil være utfallet dersom eksempelvis 50% kommer i inntektsgivende arbeid, og om dette tilsier delvis måloppnåelse og delvis betaling eller ingen måloppnåelse og ingen betaling.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/>
                        <a:t>Leverandør vil ha insentiv til å oppnå flere mål og tenke mer helhetlig. Det vil være en viss sammenheng mellom målene, og det kan også være flere ulike utfall som det bør tas stilling til i kontrakten. Dette kan eksempelvis være delvis måloppnåelse på flere av resultatmålene.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681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023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A9386-04CA-A0E8-41D6-CA318EC3A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Spørsmål til diskusjon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45A1-3290-F51C-237F-26EFC67E4AE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495659"/>
            <a:ext cx="10972800" cy="45567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Å velge rett finansierings- og betalingsmodell krever god dialog i kommunen og med de øvrige partene. Tenk særlig over følgende spørsmål:</a:t>
            </a:r>
          </a:p>
          <a:p>
            <a:r>
              <a:rPr lang="nb-NO" dirty="0"/>
              <a:t>Hvilken type effektkontrakt er det mest hensiktsmessig og realistisk å få til i kommunen?</a:t>
            </a:r>
          </a:p>
          <a:p>
            <a:r>
              <a:rPr lang="nb-NO" dirty="0"/>
              <a:t>Hva slags investorer er mest aktuelle for samarbeidet og problemet som skal adresseres?</a:t>
            </a:r>
          </a:p>
          <a:p>
            <a:r>
              <a:rPr lang="nb-NO" dirty="0"/>
              <a:t>Hvor stort er «markedet» med sosiale leverandører med relevante løsninger for problemet som skal adresseres? </a:t>
            </a:r>
          </a:p>
          <a:p>
            <a:r>
              <a:rPr lang="nb-NO" dirty="0"/>
              <a:t>Hvor mye er kommunen villig til å betale med hvilke betingelser?</a:t>
            </a:r>
          </a:p>
          <a:p>
            <a:r>
              <a:rPr lang="nb-NO" dirty="0"/>
              <a:t>Hvilke ulike utfall og scenarioer bør man forberede seg på?</a:t>
            </a:r>
          </a:p>
        </p:txBody>
      </p:sp>
    </p:spTree>
    <p:extLst>
      <p:ext uri="{BB962C8B-B14F-4D97-AF65-F5344CB8AC3E}">
        <p14:creationId xmlns:p14="http://schemas.microsoft.com/office/powerpoint/2010/main" val="28130842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ce1adadf-8427-43bc-9977-6d3e8143c1b9"/>
</p:tagLst>
</file>

<file path=ppt/theme/theme1.xml><?xml version="1.0" encoding="utf-8"?>
<a:theme xmlns:a="http://schemas.openxmlformats.org/drawingml/2006/main" name="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22A4A77A7D6041BF59A6CF63169FC5" ma:contentTypeVersion="7" ma:contentTypeDescription="Create a new document." ma:contentTypeScope="" ma:versionID="be76bdfa91f8de6a9764486479835dfb">
  <xsd:schema xmlns:xsd="http://www.w3.org/2001/XMLSchema" xmlns:xs="http://www.w3.org/2001/XMLSchema" xmlns:p="http://schemas.microsoft.com/office/2006/metadata/properties" xmlns:ns2="e5bac543-ef6e-4932-9ed8-d6776cbea807" xmlns:ns3="c05eccda-0d19-4a86-964f-858dfa296ae3" targetNamespace="http://schemas.microsoft.com/office/2006/metadata/properties" ma:root="true" ma:fieldsID="087395d6ea31b86cfeb55d8acd71d41f" ns2:_="" ns3:_="">
    <xsd:import namespace="e5bac543-ef6e-4932-9ed8-d6776cbea807"/>
    <xsd:import namespace="c05eccda-0d19-4a86-964f-858dfa296a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bac543-ef6e-4932-9ed8-d6776cbea8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5eccda-0d19-4a86-964f-858dfa296ae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722EE4-960A-42D7-A7AC-2FE25FF3FE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4474FD-0F49-4476-9C5E-D4025CD70CEF}">
  <ds:schemaRefs>
    <ds:schemaRef ds:uri="c05eccda-0d19-4a86-964f-858dfa296ae3"/>
    <ds:schemaRef ds:uri="e5bac543-ef6e-4932-9ed8-d6776cbea80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0CE8919-F8B8-4788-BBF5-56800C837FBA}">
  <ds:schemaRefs>
    <ds:schemaRef ds:uri="9292cd20-ea9c-4f78-b2a7-1b18e9873274"/>
    <ds:schemaRef ds:uri="dfcbf170-f3cb-4512-85fa-9c659779bd6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1944</TotalTime>
  <Words>1068</Words>
  <Application>Microsoft Office PowerPoint</Application>
  <PresentationFormat>Widescreen</PresentationFormat>
  <Paragraphs>89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KS-profiltema</vt:lpstr>
      <vt:lpstr>Betaling for resultater</vt:lpstr>
      <vt:lpstr>Introduksjon</vt:lpstr>
      <vt:lpstr>Brofinansiering eller tilbakebetaling</vt:lpstr>
      <vt:lpstr>Besparelser, kostnad-pluss eller markedspris</vt:lpstr>
      <vt:lpstr>Betaling for resultater på individ- eller gruppenivå</vt:lpstr>
      <vt:lpstr>Betaling for binære eller frekvensmål</vt:lpstr>
      <vt:lpstr>Betaling for ett eller flere resultatmål</vt:lpstr>
      <vt:lpstr>Spørsmål til diskusjon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 - kommunesektorens organisasjon</dc:title>
  <dc:creator>Ståle Hevrøy</dc:creator>
  <cp:lastModifiedBy>Anette Hansen</cp:lastModifiedBy>
  <cp:revision>46</cp:revision>
  <dcterms:created xsi:type="dcterms:W3CDTF">2020-04-01T12:33:11Z</dcterms:created>
  <dcterms:modified xsi:type="dcterms:W3CDTF">2023-11-22T11:39:47Z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0x0101008522A4A77A7D6041BF59A6CF63169FC5</vt:lpwstr>
  </property>
  <property fmtid="{D5CDD505-2E9C-101B-9397-08002B2CF9AE}" pid="3" name="CloudStatistics_StoryID">
    <vt:lpwstr>d0a57e3f-cd1e-4abf-a450-89b8fbbb9156</vt:lpwstr>
  </property>
</Properties>
</file>