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2"/>
  </p:notesMasterIdLst>
  <p:handoutMasterIdLst>
    <p:handoutMasterId r:id="rId43"/>
  </p:handoutMasterIdLst>
  <p:sldIdLst>
    <p:sldId id="527" r:id="rId3"/>
    <p:sldId id="387" r:id="rId4"/>
    <p:sldId id="530" r:id="rId5"/>
    <p:sldId id="528" r:id="rId6"/>
    <p:sldId id="419" r:id="rId7"/>
    <p:sldId id="475" r:id="rId8"/>
    <p:sldId id="476" r:id="rId9"/>
    <p:sldId id="501" r:id="rId10"/>
    <p:sldId id="478" r:id="rId11"/>
    <p:sldId id="508" r:id="rId12"/>
    <p:sldId id="479" r:id="rId13"/>
    <p:sldId id="480" r:id="rId14"/>
    <p:sldId id="481" r:id="rId15"/>
    <p:sldId id="482" r:id="rId16"/>
    <p:sldId id="483" r:id="rId17"/>
    <p:sldId id="513" r:id="rId18"/>
    <p:sldId id="509" r:id="rId19"/>
    <p:sldId id="515" r:id="rId20"/>
    <p:sldId id="505" r:id="rId21"/>
    <p:sldId id="494" r:id="rId22"/>
    <p:sldId id="511" r:id="rId23"/>
    <p:sldId id="514" r:id="rId24"/>
    <p:sldId id="496" r:id="rId25"/>
    <p:sldId id="531" r:id="rId26"/>
    <p:sldId id="467" r:id="rId27"/>
    <p:sldId id="506" r:id="rId28"/>
    <p:sldId id="510" r:id="rId29"/>
    <p:sldId id="485" r:id="rId30"/>
    <p:sldId id="525" r:id="rId31"/>
    <p:sldId id="486" r:id="rId32"/>
    <p:sldId id="517" r:id="rId33"/>
    <p:sldId id="519" r:id="rId34"/>
    <p:sldId id="529" r:id="rId35"/>
    <p:sldId id="490" r:id="rId36"/>
    <p:sldId id="491" r:id="rId37"/>
    <p:sldId id="492" r:id="rId38"/>
    <p:sldId id="493" r:id="rId39"/>
    <p:sldId id="453" r:id="rId40"/>
    <p:sldId id="526" r:id="rId41"/>
  </p:sldIdLst>
  <p:sldSz cx="9144000" cy="6858000" type="screen4x3"/>
  <p:notesSz cx="6808788" cy="99409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32362" autoAdjust="0"/>
  </p:normalViewPr>
  <p:slideViewPr>
    <p:cSldViewPr>
      <p:cViewPr varScale="1">
        <p:scale>
          <a:sx n="34" d="100"/>
          <a:sy n="34" d="100"/>
        </p:scale>
        <p:origin x="-3102" y="-72"/>
      </p:cViewPr>
      <p:guideLst>
        <p:guide orient="horz" pos="2160"/>
        <p:guide pos="2880"/>
      </p:guideLst>
    </p:cSldViewPr>
  </p:slideViewPr>
  <p:outlineViewPr>
    <p:cViewPr>
      <p:scale>
        <a:sx n="33" d="100"/>
        <a:sy n="33" d="100"/>
      </p:scale>
      <p:origin x="0" y="1008"/>
    </p:cViewPr>
  </p:outlineViewPr>
  <p:notesTextViewPr>
    <p:cViewPr>
      <p:scale>
        <a:sx n="1" d="1"/>
        <a:sy n="1" d="1"/>
      </p:scale>
      <p:origin x="0" y="0"/>
    </p:cViewPr>
  </p:notesTextViewPr>
  <p:sorterViewPr>
    <p:cViewPr>
      <p:scale>
        <a:sx n="100" d="100"/>
        <a:sy n="100" d="100"/>
      </p:scale>
      <p:origin x="0" y="7776"/>
    </p:cViewPr>
  </p:sorterViewPr>
  <p:notesViewPr>
    <p:cSldViewPr>
      <p:cViewPr varScale="1">
        <p:scale>
          <a:sx n="62" d="100"/>
          <a:sy n="62" d="100"/>
        </p:scale>
        <p:origin x="-3254" y="-91"/>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28271C-4A3D-A748-80CF-DAB7B5BB5805}" type="doc">
      <dgm:prSet loTypeId="urn:microsoft.com/office/officeart/2005/8/layout/lProcess2" loCatId="pyramid" qsTypeId="urn:microsoft.com/office/officeart/2005/8/quickstyle/simple1" qsCatId="simple" csTypeId="urn:microsoft.com/office/officeart/2005/8/colors/accent1_2" csCatId="accent1" phldr="1"/>
      <dgm:spPr/>
      <dgm:t>
        <a:bodyPr/>
        <a:lstStyle/>
        <a:p>
          <a:endParaRPr lang="nb-NO"/>
        </a:p>
      </dgm:t>
    </dgm:pt>
    <dgm:pt modelId="{B14C2BF7-657A-804E-9D0F-805C415EB3DE}">
      <dgm:prSet/>
      <dgm:spPr>
        <a:solidFill>
          <a:srgbClr val="00B0F0">
            <a:alpha val="20000"/>
          </a:srgbClr>
        </a:solidFill>
      </dgm:spPr>
      <dgm:t>
        <a:bodyPr/>
        <a:lstStyle/>
        <a:p>
          <a:pPr rtl="0"/>
          <a:r>
            <a:rPr lang="nb-NO" dirty="0"/>
            <a:t>Del A </a:t>
          </a:r>
          <a:r>
            <a:rPr lang="nb-NO" b="1" dirty="0"/>
            <a:t>Forhandlingsordningen</a:t>
          </a:r>
        </a:p>
      </dgm:t>
    </dgm:pt>
    <dgm:pt modelId="{6DDE416C-6A82-3845-BCDD-993605BA280F}" type="parTrans" cxnId="{810113C7-7163-9144-8B26-52042B8EED4D}">
      <dgm:prSet/>
      <dgm:spPr/>
      <dgm:t>
        <a:bodyPr/>
        <a:lstStyle/>
        <a:p>
          <a:endParaRPr lang="nb-NO"/>
        </a:p>
      </dgm:t>
    </dgm:pt>
    <dgm:pt modelId="{4567DA9D-6FAF-B349-A143-A05F170D3C98}" type="sibTrans" cxnId="{810113C7-7163-9144-8B26-52042B8EED4D}">
      <dgm:prSet/>
      <dgm:spPr/>
      <dgm:t>
        <a:bodyPr/>
        <a:lstStyle/>
        <a:p>
          <a:endParaRPr lang="nb-NO"/>
        </a:p>
      </dgm:t>
    </dgm:pt>
    <dgm:pt modelId="{FFE0611A-01E5-2541-B645-3DDF20D65A6A}">
      <dgm:prSet/>
      <dgm:spPr>
        <a:solidFill>
          <a:srgbClr val="00B0F0"/>
        </a:solidFill>
        <a:effectLst/>
      </dgm:spPr>
      <dgm:t>
        <a:bodyPr/>
        <a:lstStyle/>
        <a:p>
          <a:pPr rtl="0"/>
          <a:r>
            <a:rPr lang="nb-NO" dirty="0">
              <a:solidFill>
                <a:schemeClr val="tx1"/>
              </a:solidFill>
            </a:rPr>
            <a:t>Definisjoner</a:t>
          </a:r>
        </a:p>
      </dgm:t>
    </dgm:pt>
    <dgm:pt modelId="{0F1F20C1-FE23-7E47-8C39-09B8F6E46191}" type="parTrans" cxnId="{F56A35D1-7C4A-6F42-9EC8-3567980E15C6}">
      <dgm:prSet/>
      <dgm:spPr/>
      <dgm:t>
        <a:bodyPr/>
        <a:lstStyle/>
        <a:p>
          <a:endParaRPr lang="nb-NO"/>
        </a:p>
      </dgm:t>
    </dgm:pt>
    <dgm:pt modelId="{AB868344-CCE7-E34F-9C19-A4FB0544823C}" type="sibTrans" cxnId="{F56A35D1-7C4A-6F42-9EC8-3567980E15C6}">
      <dgm:prSet/>
      <dgm:spPr/>
      <dgm:t>
        <a:bodyPr/>
        <a:lstStyle/>
        <a:p>
          <a:endParaRPr lang="nb-NO"/>
        </a:p>
      </dgm:t>
    </dgm:pt>
    <dgm:pt modelId="{201FABEF-9514-BA44-9128-A18E0568DD26}">
      <dgm:prSet/>
      <dgm:spPr>
        <a:solidFill>
          <a:srgbClr val="00B0F0"/>
        </a:solidFill>
        <a:effectLst/>
      </dgm:spPr>
      <dgm:t>
        <a:bodyPr/>
        <a:lstStyle/>
        <a:p>
          <a:pPr rtl="0"/>
          <a:r>
            <a:rPr lang="nb-NO" dirty="0">
              <a:solidFill>
                <a:schemeClr val="tx1"/>
              </a:solidFill>
            </a:rPr>
            <a:t>Avtalestrukturen i tariffområdet</a:t>
          </a:r>
        </a:p>
      </dgm:t>
    </dgm:pt>
    <dgm:pt modelId="{C4F063F4-8DD5-FB4E-8FC7-036AB3432E74}" type="parTrans" cxnId="{83AE0387-57E8-D94C-B865-29C1BCAB25C1}">
      <dgm:prSet/>
      <dgm:spPr/>
      <dgm:t>
        <a:bodyPr/>
        <a:lstStyle/>
        <a:p>
          <a:endParaRPr lang="nb-NO"/>
        </a:p>
      </dgm:t>
    </dgm:pt>
    <dgm:pt modelId="{C7A7943F-109A-2B43-BC25-05595301176A}" type="sibTrans" cxnId="{83AE0387-57E8-D94C-B865-29C1BCAB25C1}">
      <dgm:prSet/>
      <dgm:spPr/>
      <dgm:t>
        <a:bodyPr/>
        <a:lstStyle/>
        <a:p>
          <a:endParaRPr lang="nb-NO"/>
        </a:p>
      </dgm:t>
    </dgm:pt>
    <dgm:pt modelId="{FB291D50-1A7F-A34B-BDE7-F0A9D04003AD}">
      <dgm:prSet/>
      <dgm:spPr>
        <a:solidFill>
          <a:srgbClr val="00B0F0"/>
        </a:solidFill>
        <a:effectLst/>
      </dgm:spPr>
      <dgm:t>
        <a:bodyPr/>
        <a:lstStyle/>
        <a:p>
          <a:pPr rtl="0"/>
          <a:r>
            <a:rPr lang="nb-NO" dirty="0">
              <a:solidFill>
                <a:schemeClr val="tx1"/>
              </a:solidFill>
            </a:rPr>
            <a:t>Regler for interesse- og rettstvister</a:t>
          </a:r>
        </a:p>
      </dgm:t>
    </dgm:pt>
    <dgm:pt modelId="{B5EDF721-BAFD-3549-8337-BD545E291CC5}" type="parTrans" cxnId="{E8777CC9-850D-454C-B5D8-5FD793D5301C}">
      <dgm:prSet/>
      <dgm:spPr/>
      <dgm:t>
        <a:bodyPr/>
        <a:lstStyle/>
        <a:p>
          <a:endParaRPr lang="nb-NO"/>
        </a:p>
      </dgm:t>
    </dgm:pt>
    <dgm:pt modelId="{D90AAD68-598A-1645-869D-72DC669C11F6}" type="sibTrans" cxnId="{E8777CC9-850D-454C-B5D8-5FD793D5301C}">
      <dgm:prSet/>
      <dgm:spPr/>
      <dgm:t>
        <a:bodyPr/>
        <a:lstStyle/>
        <a:p>
          <a:endParaRPr lang="nb-NO"/>
        </a:p>
      </dgm:t>
    </dgm:pt>
    <dgm:pt modelId="{ACCBE990-6297-704D-8F31-D768F41BC4DC}">
      <dgm:prSet/>
      <dgm:spPr>
        <a:solidFill>
          <a:srgbClr val="00B0F0">
            <a:alpha val="20000"/>
          </a:srgbClr>
        </a:solidFill>
      </dgm:spPr>
      <dgm:t>
        <a:bodyPr/>
        <a:lstStyle/>
        <a:p>
          <a:pPr rtl="0"/>
          <a:r>
            <a:rPr lang="nb-NO" dirty="0"/>
            <a:t>Del B </a:t>
          </a:r>
          <a:br>
            <a:rPr lang="nb-NO" dirty="0"/>
          </a:br>
          <a:r>
            <a:rPr lang="nb-NO" b="1" dirty="0"/>
            <a:t>Medbestemmelse</a:t>
          </a:r>
        </a:p>
      </dgm:t>
    </dgm:pt>
    <dgm:pt modelId="{2A70821C-4538-864D-882D-15DB38039C50}" type="parTrans" cxnId="{D9A231E5-03A5-994B-A69D-F4B2EBBA0C3E}">
      <dgm:prSet/>
      <dgm:spPr/>
      <dgm:t>
        <a:bodyPr/>
        <a:lstStyle/>
        <a:p>
          <a:endParaRPr lang="nb-NO"/>
        </a:p>
      </dgm:t>
    </dgm:pt>
    <dgm:pt modelId="{031D26C3-FEFD-A84F-B2F0-DCC9AD029761}" type="sibTrans" cxnId="{D9A231E5-03A5-994B-A69D-F4B2EBBA0C3E}">
      <dgm:prSet/>
      <dgm:spPr/>
      <dgm:t>
        <a:bodyPr/>
        <a:lstStyle/>
        <a:p>
          <a:endParaRPr lang="nb-NO"/>
        </a:p>
      </dgm:t>
    </dgm:pt>
    <dgm:pt modelId="{F3DC3085-D46A-7B49-BB2F-E4DE17EE04F8}">
      <dgm:prSet/>
      <dgm:spPr>
        <a:solidFill>
          <a:srgbClr val="00B0F0"/>
        </a:solidFill>
        <a:effectLst/>
      </dgm:spPr>
      <dgm:t>
        <a:bodyPr/>
        <a:lstStyle/>
        <a:p>
          <a:pPr rtl="0"/>
          <a:r>
            <a:rPr lang="nb-NO" dirty="0">
              <a:solidFill>
                <a:schemeClr val="tx1"/>
              </a:solidFill>
            </a:rPr>
            <a:t>Definisjoner</a:t>
          </a:r>
        </a:p>
      </dgm:t>
    </dgm:pt>
    <dgm:pt modelId="{3D63363C-0A0C-1347-A533-44CB82B4AC49}" type="parTrans" cxnId="{760BD63D-3787-DF48-8359-9EC75E996471}">
      <dgm:prSet/>
      <dgm:spPr/>
      <dgm:t>
        <a:bodyPr/>
        <a:lstStyle/>
        <a:p>
          <a:endParaRPr lang="nb-NO"/>
        </a:p>
      </dgm:t>
    </dgm:pt>
    <dgm:pt modelId="{422256DF-09F3-1943-A27C-119E0B04E85F}" type="sibTrans" cxnId="{760BD63D-3787-DF48-8359-9EC75E996471}">
      <dgm:prSet/>
      <dgm:spPr/>
      <dgm:t>
        <a:bodyPr/>
        <a:lstStyle/>
        <a:p>
          <a:endParaRPr lang="nb-NO"/>
        </a:p>
      </dgm:t>
    </dgm:pt>
    <dgm:pt modelId="{DCB90F46-EEB8-154B-ACFE-7C65A234FAFD}">
      <dgm:prSet/>
      <dgm:spPr>
        <a:solidFill>
          <a:srgbClr val="00B0F0"/>
        </a:solidFill>
        <a:effectLst/>
      </dgm:spPr>
      <dgm:t>
        <a:bodyPr/>
        <a:lstStyle/>
        <a:p>
          <a:pPr rtl="0"/>
          <a:r>
            <a:rPr lang="nb-NO" dirty="0">
              <a:solidFill>
                <a:schemeClr val="tx1"/>
              </a:solidFill>
            </a:rPr>
            <a:t>Formål og intensjoner </a:t>
          </a:r>
        </a:p>
      </dgm:t>
    </dgm:pt>
    <dgm:pt modelId="{8657D3DB-D331-5049-A03F-0607A30A181F}" type="parTrans" cxnId="{6AAB5C3D-79F3-0E45-B1E1-66C9C11E159F}">
      <dgm:prSet/>
      <dgm:spPr/>
      <dgm:t>
        <a:bodyPr/>
        <a:lstStyle/>
        <a:p>
          <a:endParaRPr lang="nb-NO"/>
        </a:p>
      </dgm:t>
    </dgm:pt>
    <dgm:pt modelId="{93CF322F-25A3-3E4A-99E9-3BD064269237}" type="sibTrans" cxnId="{6AAB5C3D-79F3-0E45-B1E1-66C9C11E159F}">
      <dgm:prSet/>
      <dgm:spPr/>
      <dgm:t>
        <a:bodyPr/>
        <a:lstStyle/>
        <a:p>
          <a:endParaRPr lang="nb-NO"/>
        </a:p>
      </dgm:t>
    </dgm:pt>
    <dgm:pt modelId="{96E4F144-2D00-1045-9AFE-36BEEAE48B43}">
      <dgm:prSet/>
      <dgm:spPr>
        <a:solidFill>
          <a:srgbClr val="00B0F0"/>
        </a:solidFill>
        <a:effectLst/>
      </dgm:spPr>
      <dgm:t>
        <a:bodyPr/>
        <a:lstStyle/>
        <a:p>
          <a:pPr rtl="0"/>
          <a:r>
            <a:rPr lang="nb-NO" dirty="0">
              <a:solidFill>
                <a:schemeClr val="tx1"/>
              </a:solidFill>
            </a:rPr>
            <a:t>Regler for samarbeid</a:t>
          </a:r>
        </a:p>
      </dgm:t>
    </dgm:pt>
    <dgm:pt modelId="{2E2AFFDC-7617-6B4A-B4D2-5A9B759C5C76}" type="parTrans" cxnId="{DA189597-8AE5-EF48-94BE-AA541D7778CE}">
      <dgm:prSet/>
      <dgm:spPr/>
      <dgm:t>
        <a:bodyPr/>
        <a:lstStyle/>
        <a:p>
          <a:endParaRPr lang="nb-NO"/>
        </a:p>
      </dgm:t>
    </dgm:pt>
    <dgm:pt modelId="{C7310E21-FE13-4545-AFA6-C3C4F7F095EA}" type="sibTrans" cxnId="{DA189597-8AE5-EF48-94BE-AA541D7778CE}">
      <dgm:prSet/>
      <dgm:spPr/>
      <dgm:t>
        <a:bodyPr/>
        <a:lstStyle/>
        <a:p>
          <a:endParaRPr lang="nb-NO"/>
        </a:p>
      </dgm:t>
    </dgm:pt>
    <dgm:pt modelId="{B4E8DF30-849C-1647-8562-00E2A5ECECAD}">
      <dgm:prSet/>
      <dgm:spPr>
        <a:solidFill>
          <a:srgbClr val="00B0F0"/>
        </a:solidFill>
        <a:effectLst/>
      </dgm:spPr>
      <dgm:t>
        <a:bodyPr/>
        <a:lstStyle/>
        <a:p>
          <a:pPr rtl="0"/>
          <a:r>
            <a:rPr lang="nb-NO" dirty="0">
              <a:solidFill>
                <a:schemeClr val="tx1"/>
              </a:solidFill>
            </a:rPr>
            <a:t>Partenes rettigheter og plikter</a:t>
          </a:r>
        </a:p>
      </dgm:t>
    </dgm:pt>
    <dgm:pt modelId="{4D5253EB-A877-3547-9C12-3B195B4ED0D0}" type="parTrans" cxnId="{4E895AB1-D99F-0640-B140-E50680BB86F3}">
      <dgm:prSet/>
      <dgm:spPr/>
      <dgm:t>
        <a:bodyPr/>
        <a:lstStyle/>
        <a:p>
          <a:endParaRPr lang="nb-NO"/>
        </a:p>
      </dgm:t>
    </dgm:pt>
    <dgm:pt modelId="{CD52A315-4879-8341-9163-73983B9E6DC6}" type="sibTrans" cxnId="{4E895AB1-D99F-0640-B140-E50680BB86F3}">
      <dgm:prSet/>
      <dgm:spPr/>
      <dgm:t>
        <a:bodyPr/>
        <a:lstStyle/>
        <a:p>
          <a:endParaRPr lang="nb-NO"/>
        </a:p>
      </dgm:t>
    </dgm:pt>
    <dgm:pt modelId="{D57FBF59-D995-F347-A2BA-48D37D494401}">
      <dgm:prSet custT="1"/>
      <dgm:spPr>
        <a:solidFill>
          <a:srgbClr val="00B0F0">
            <a:alpha val="20000"/>
          </a:srgbClr>
        </a:solidFill>
      </dgm:spPr>
      <dgm:t>
        <a:bodyPr/>
        <a:lstStyle/>
        <a:p>
          <a:pPr rtl="0"/>
          <a:r>
            <a:rPr lang="nb-NO" sz="2000" dirty="0"/>
            <a:t>Del C </a:t>
          </a:r>
          <a:br>
            <a:rPr lang="nb-NO" sz="2000" dirty="0"/>
          </a:br>
          <a:r>
            <a:rPr lang="nb-NO" sz="1900" b="1" dirty="0"/>
            <a:t>KS Bedrifts medlemmer</a:t>
          </a:r>
        </a:p>
      </dgm:t>
    </dgm:pt>
    <dgm:pt modelId="{025DEE2E-0AE7-3A43-AB2F-AF3C9C83ED6C}" type="parTrans" cxnId="{05E7B78E-B5C5-A342-9DC9-4505ED4E22E5}">
      <dgm:prSet/>
      <dgm:spPr/>
      <dgm:t>
        <a:bodyPr/>
        <a:lstStyle/>
        <a:p>
          <a:endParaRPr lang="nb-NO"/>
        </a:p>
      </dgm:t>
    </dgm:pt>
    <dgm:pt modelId="{E7ED7992-F857-EB48-8FF5-F58B1216FD17}" type="sibTrans" cxnId="{05E7B78E-B5C5-A342-9DC9-4505ED4E22E5}">
      <dgm:prSet/>
      <dgm:spPr/>
      <dgm:t>
        <a:bodyPr/>
        <a:lstStyle/>
        <a:p>
          <a:endParaRPr lang="nb-NO"/>
        </a:p>
      </dgm:t>
    </dgm:pt>
    <dgm:pt modelId="{DE17FCA4-C0BD-AE43-965F-D853E2EF4B4B}">
      <dgm:prSet/>
      <dgm:spPr>
        <a:solidFill>
          <a:srgbClr val="00B0F0"/>
        </a:solidFill>
        <a:effectLst/>
      </dgm:spPr>
      <dgm:t>
        <a:bodyPr/>
        <a:lstStyle/>
        <a:p>
          <a:pPr rtl="0"/>
          <a:r>
            <a:rPr lang="nb-NO" dirty="0">
              <a:solidFill>
                <a:schemeClr val="tx1"/>
              </a:solidFill>
            </a:rPr>
            <a:t>Definisjoner</a:t>
          </a:r>
        </a:p>
      </dgm:t>
    </dgm:pt>
    <dgm:pt modelId="{E62655D8-C562-C04B-83AE-108A1712E239}" type="parTrans" cxnId="{6E364ACF-D270-8641-9029-AF229D2CE524}">
      <dgm:prSet/>
      <dgm:spPr/>
      <dgm:t>
        <a:bodyPr/>
        <a:lstStyle/>
        <a:p>
          <a:endParaRPr lang="nb-NO"/>
        </a:p>
      </dgm:t>
    </dgm:pt>
    <dgm:pt modelId="{BA22667C-EAAE-584B-A214-4829CB7A9EA3}" type="sibTrans" cxnId="{6E364ACF-D270-8641-9029-AF229D2CE524}">
      <dgm:prSet/>
      <dgm:spPr/>
      <dgm:t>
        <a:bodyPr/>
        <a:lstStyle/>
        <a:p>
          <a:endParaRPr lang="nb-NO"/>
        </a:p>
      </dgm:t>
    </dgm:pt>
    <dgm:pt modelId="{BE627707-40A7-A04A-A31C-6AE46A72C792}">
      <dgm:prSet/>
      <dgm:spPr>
        <a:solidFill>
          <a:srgbClr val="00B0F0"/>
        </a:solidFill>
      </dgm:spPr>
      <dgm:t>
        <a:bodyPr/>
        <a:lstStyle/>
        <a:p>
          <a:r>
            <a:rPr lang="nb-NO" dirty="0">
              <a:solidFill>
                <a:schemeClr val="tx1"/>
              </a:solidFill>
            </a:rPr>
            <a:t>Formål og intensjoner</a:t>
          </a:r>
        </a:p>
      </dgm:t>
    </dgm:pt>
    <dgm:pt modelId="{7D1FCFD5-3CA0-6C4D-B2F0-4C205A4DAA03}" type="parTrans" cxnId="{218A73A2-FB23-EB47-A534-5A9598C679A6}">
      <dgm:prSet/>
      <dgm:spPr/>
      <dgm:t>
        <a:bodyPr/>
        <a:lstStyle/>
        <a:p>
          <a:endParaRPr lang="nb-NO"/>
        </a:p>
      </dgm:t>
    </dgm:pt>
    <dgm:pt modelId="{AB54C65C-684F-AF45-8C4C-A7381B5FA902}" type="sibTrans" cxnId="{218A73A2-FB23-EB47-A534-5A9598C679A6}">
      <dgm:prSet/>
      <dgm:spPr/>
      <dgm:t>
        <a:bodyPr/>
        <a:lstStyle/>
        <a:p>
          <a:endParaRPr lang="nb-NO"/>
        </a:p>
      </dgm:t>
    </dgm:pt>
    <dgm:pt modelId="{FD4DC76F-2AC3-CD4E-AA9C-655F4DF3CF36}">
      <dgm:prSet/>
      <dgm:spPr>
        <a:solidFill>
          <a:srgbClr val="00B0F0"/>
        </a:solidFill>
      </dgm:spPr>
      <dgm:t>
        <a:bodyPr/>
        <a:lstStyle/>
        <a:p>
          <a:r>
            <a:rPr lang="nb-NO" dirty="0">
              <a:solidFill>
                <a:schemeClr val="tx1"/>
              </a:solidFill>
            </a:rPr>
            <a:t>Regler for samarbeid</a:t>
          </a:r>
        </a:p>
      </dgm:t>
    </dgm:pt>
    <dgm:pt modelId="{930904A0-C000-DE49-B16F-1373F0B57750}" type="parTrans" cxnId="{D8C02F80-87CD-A34B-B363-E301DC9BA275}">
      <dgm:prSet/>
      <dgm:spPr/>
      <dgm:t>
        <a:bodyPr/>
        <a:lstStyle/>
        <a:p>
          <a:endParaRPr lang="nb-NO"/>
        </a:p>
      </dgm:t>
    </dgm:pt>
    <dgm:pt modelId="{20AA50FE-9C74-A04B-AED9-AAEC71BF3FE9}" type="sibTrans" cxnId="{D8C02F80-87CD-A34B-B363-E301DC9BA275}">
      <dgm:prSet/>
      <dgm:spPr/>
      <dgm:t>
        <a:bodyPr/>
        <a:lstStyle/>
        <a:p>
          <a:endParaRPr lang="nb-NO"/>
        </a:p>
      </dgm:t>
    </dgm:pt>
    <dgm:pt modelId="{ED32CFE8-3725-0C4F-8A2B-38AE517C1D8C}">
      <dgm:prSet/>
      <dgm:spPr>
        <a:solidFill>
          <a:srgbClr val="00B0F0"/>
        </a:solidFill>
      </dgm:spPr>
      <dgm:t>
        <a:bodyPr/>
        <a:lstStyle/>
        <a:p>
          <a:r>
            <a:rPr lang="nb-NO" dirty="0">
              <a:solidFill>
                <a:schemeClr val="tx1"/>
              </a:solidFill>
            </a:rPr>
            <a:t>Partenes rettigheter og plikter</a:t>
          </a:r>
        </a:p>
      </dgm:t>
    </dgm:pt>
    <dgm:pt modelId="{83913E6A-74F3-B646-A21D-03376EE7BD89}" type="parTrans" cxnId="{5FA45BF1-491F-3943-BC2B-54B9BCB4240B}">
      <dgm:prSet/>
      <dgm:spPr/>
      <dgm:t>
        <a:bodyPr/>
        <a:lstStyle/>
        <a:p>
          <a:endParaRPr lang="nb-NO"/>
        </a:p>
      </dgm:t>
    </dgm:pt>
    <dgm:pt modelId="{7FBC40ED-6CF8-1F42-A33D-8D5AB4177EC3}" type="sibTrans" cxnId="{5FA45BF1-491F-3943-BC2B-54B9BCB4240B}">
      <dgm:prSet/>
      <dgm:spPr/>
      <dgm:t>
        <a:bodyPr/>
        <a:lstStyle/>
        <a:p>
          <a:endParaRPr lang="nb-NO"/>
        </a:p>
      </dgm:t>
    </dgm:pt>
    <dgm:pt modelId="{44BFA402-C8EB-9141-A5E1-4545DE17F3DB}">
      <dgm:prSet/>
      <dgm:spPr>
        <a:solidFill>
          <a:srgbClr val="00B0F0"/>
        </a:solidFill>
      </dgm:spPr>
      <dgm:t>
        <a:bodyPr/>
        <a:lstStyle/>
        <a:p>
          <a:r>
            <a:rPr lang="nb-NO" dirty="0">
              <a:solidFill>
                <a:schemeClr val="tx1"/>
              </a:solidFill>
            </a:rPr>
            <a:t>Konsernbestemmelser</a:t>
          </a:r>
        </a:p>
      </dgm:t>
    </dgm:pt>
    <dgm:pt modelId="{CD5A9A69-37D3-5248-BE77-89BED27A3718}" type="parTrans" cxnId="{94DEFB7A-12E7-1B46-9DEE-66CB8A59F406}">
      <dgm:prSet/>
      <dgm:spPr/>
      <dgm:t>
        <a:bodyPr/>
        <a:lstStyle/>
        <a:p>
          <a:endParaRPr lang="nb-NO"/>
        </a:p>
      </dgm:t>
    </dgm:pt>
    <dgm:pt modelId="{A9E56412-1437-5144-A56A-D2936AA94DC5}" type="sibTrans" cxnId="{94DEFB7A-12E7-1B46-9DEE-66CB8A59F406}">
      <dgm:prSet/>
      <dgm:spPr/>
      <dgm:t>
        <a:bodyPr/>
        <a:lstStyle/>
        <a:p>
          <a:endParaRPr lang="nb-NO"/>
        </a:p>
      </dgm:t>
    </dgm:pt>
    <dgm:pt modelId="{8A878C25-D015-1C4F-A0C8-CD35E3C2B422}" type="pres">
      <dgm:prSet presAssocID="{8528271C-4A3D-A748-80CF-DAB7B5BB5805}" presName="theList" presStyleCnt="0">
        <dgm:presLayoutVars>
          <dgm:dir/>
          <dgm:animLvl val="lvl"/>
          <dgm:resizeHandles val="exact"/>
        </dgm:presLayoutVars>
      </dgm:prSet>
      <dgm:spPr/>
      <dgm:t>
        <a:bodyPr/>
        <a:lstStyle/>
        <a:p>
          <a:endParaRPr lang="nb-NO"/>
        </a:p>
      </dgm:t>
    </dgm:pt>
    <dgm:pt modelId="{78363BA3-F65F-A348-82D6-40506EACC994}" type="pres">
      <dgm:prSet presAssocID="{B14C2BF7-657A-804E-9D0F-805C415EB3DE}" presName="compNode" presStyleCnt="0"/>
      <dgm:spPr/>
    </dgm:pt>
    <dgm:pt modelId="{DD94649E-34D5-7B40-B308-1EF13728BC87}" type="pres">
      <dgm:prSet presAssocID="{B14C2BF7-657A-804E-9D0F-805C415EB3DE}" presName="aNode" presStyleLbl="bgShp" presStyleIdx="0" presStyleCnt="3"/>
      <dgm:spPr/>
      <dgm:t>
        <a:bodyPr/>
        <a:lstStyle/>
        <a:p>
          <a:endParaRPr lang="nb-NO"/>
        </a:p>
      </dgm:t>
    </dgm:pt>
    <dgm:pt modelId="{3F8B6B4C-56CC-6B40-B2E8-498CE92F76C7}" type="pres">
      <dgm:prSet presAssocID="{B14C2BF7-657A-804E-9D0F-805C415EB3DE}" presName="textNode" presStyleLbl="bgShp" presStyleIdx="0" presStyleCnt="3"/>
      <dgm:spPr/>
      <dgm:t>
        <a:bodyPr/>
        <a:lstStyle/>
        <a:p>
          <a:endParaRPr lang="nb-NO"/>
        </a:p>
      </dgm:t>
    </dgm:pt>
    <dgm:pt modelId="{A2BA3E3A-1E84-6F4D-B8A0-3620BEC772E7}" type="pres">
      <dgm:prSet presAssocID="{B14C2BF7-657A-804E-9D0F-805C415EB3DE}" presName="compChildNode" presStyleCnt="0"/>
      <dgm:spPr/>
    </dgm:pt>
    <dgm:pt modelId="{8F42D789-795C-4541-A4B5-F72CC6C55711}" type="pres">
      <dgm:prSet presAssocID="{B14C2BF7-657A-804E-9D0F-805C415EB3DE}" presName="theInnerList" presStyleCnt="0"/>
      <dgm:spPr/>
    </dgm:pt>
    <dgm:pt modelId="{731437EE-ABE9-4B4A-99A8-D91B03C7FFB1}" type="pres">
      <dgm:prSet presAssocID="{FFE0611A-01E5-2541-B645-3DDF20D65A6A}" presName="childNode" presStyleLbl="node1" presStyleIdx="0" presStyleCnt="12">
        <dgm:presLayoutVars>
          <dgm:bulletEnabled val="1"/>
        </dgm:presLayoutVars>
      </dgm:prSet>
      <dgm:spPr/>
      <dgm:t>
        <a:bodyPr/>
        <a:lstStyle/>
        <a:p>
          <a:endParaRPr lang="nb-NO"/>
        </a:p>
      </dgm:t>
    </dgm:pt>
    <dgm:pt modelId="{01588D71-44D8-6346-BF30-8892EBBC13B5}" type="pres">
      <dgm:prSet presAssocID="{FFE0611A-01E5-2541-B645-3DDF20D65A6A}" presName="aSpace2" presStyleCnt="0"/>
      <dgm:spPr/>
    </dgm:pt>
    <dgm:pt modelId="{72F2A714-F5EA-554B-949A-CE4A24C7B672}" type="pres">
      <dgm:prSet presAssocID="{201FABEF-9514-BA44-9128-A18E0568DD26}" presName="childNode" presStyleLbl="node1" presStyleIdx="1" presStyleCnt="12">
        <dgm:presLayoutVars>
          <dgm:bulletEnabled val="1"/>
        </dgm:presLayoutVars>
      </dgm:prSet>
      <dgm:spPr/>
      <dgm:t>
        <a:bodyPr/>
        <a:lstStyle/>
        <a:p>
          <a:endParaRPr lang="nb-NO"/>
        </a:p>
      </dgm:t>
    </dgm:pt>
    <dgm:pt modelId="{1140872C-E34C-3243-AA78-3D16B11C8D1E}" type="pres">
      <dgm:prSet presAssocID="{201FABEF-9514-BA44-9128-A18E0568DD26}" presName="aSpace2" presStyleCnt="0"/>
      <dgm:spPr/>
    </dgm:pt>
    <dgm:pt modelId="{7F6511AC-1E12-A74D-AAE7-0DB60B6E7D07}" type="pres">
      <dgm:prSet presAssocID="{FB291D50-1A7F-A34B-BDE7-F0A9D04003AD}" presName="childNode" presStyleLbl="node1" presStyleIdx="2" presStyleCnt="12">
        <dgm:presLayoutVars>
          <dgm:bulletEnabled val="1"/>
        </dgm:presLayoutVars>
      </dgm:prSet>
      <dgm:spPr/>
      <dgm:t>
        <a:bodyPr/>
        <a:lstStyle/>
        <a:p>
          <a:endParaRPr lang="nb-NO"/>
        </a:p>
      </dgm:t>
    </dgm:pt>
    <dgm:pt modelId="{9DA8100D-FA6E-2143-9596-CE838CE527D0}" type="pres">
      <dgm:prSet presAssocID="{B14C2BF7-657A-804E-9D0F-805C415EB3DE}" presName="aSpace" presStyleCnt="0"/>
      <dgm:spPr/>
    </dgm:pt>
    <dgm:pt modelId="{4849AE61-ED95-BC4E-A6B5-19452724BF8D}" type="pres">
      <dgm:prSet presAssocID="{ACCBE990-6297-704D-8F31-D768F41BC4DC}" presName="compNode" presStyleCnt="0"/>
      <dgm:spPr/>
    </dgm:pt>
    <dgm:pt modelId="{FF85E53C-4D6C-E04A-8D5E-A453983B01D4}" type="pres">
      <dgm:prSet presAssocID="{ACCBE990-6297-704D-8F31-D768F41BC4DC}" presName="aNode" presStyleLbl="bgShp" presStyleIdx="1" presStyleCnt="3" custLinFactNeighborX="376" custLinFactNeighborY="-249"/>
      <dgm:spPr/>
      <dgm:t>
        <a:bodyPr/>
        <a:lstStyle/>
        <a:p>
          <a:endParaRPr lang="nb-NO"/>
        </a:p>
      </dgm:t>
    </dgm:pt>
    <dgm:pt modelId="{C625B854-BC97-2B43-B6B5-7A4CB16B3F83}" type="pres">
      <dgm:prSet presAssocID="{ACCBE990-6297-704D-8F31-D768F41BC4DC}" presName="textNode" presStyleLbl="bgShp" presStyleIdx="1" presStyleCnt="3"/>
      <dgm:spPr/>
      <dgm:t>
        <a:bodyPr/>
        <a:lstStyle/>
        <a:p>
          <a:endParaRPr lang="nb-NO"/>
        </a:p>
      </dgm:t>
    </dgm:pt>
    <dgm:pt modelId="{8D4A7845-BE33-7F4D-A38D-5B661EA3BB66}" type="pres">
      <dgm:prSet presAssocID="{ACCBE990-6297-704D-8F31-D768F41BC4DC}" presName="compChildNode" presStyleCnt="0"/>
      <dgm:spPr/>
    </dgm:pt>
    <dgm:pt modelId="{49302763-0B26-B649-A33F-03196919412C}" type="pres">
      <dgm:prSet presAssocID="{ACCBE990-6297-704D-8F31-D768F41BC4DC}" presName="theInnerList" presStyleCnt="0"/>
      <dgm:spPr/>
    </dgm:pt>
    <dgm:pt modelId="{4C298457-2194-3B45-8C3A-8CE39F4B5ECF}" type="pres">
      <dgm:prSet presAssocID="{F3DC3085-D46A-7B49-BB2F-E4DE17EE04F8}" presName="childNode" presStyleLbl="node1" presStyleIdx="3" presStyleCnt="12">
        <dgm:presLayoutVars>
          <dgm:bulletEnabled val="1"/>
        </dgm:presLayoutVars>
      </dgm:prSet>
      <dgm:spPr/>
      <dgm:t>
        <a:bodyPr/>
        <a:lstStyle/>
        <a:p>
          <a:endParaRPr lang="nb-NO"/>
        </a:p>
      </dgm:t>
    </dgm:pt>
    <dgm:pt modelId="{6C526316-7968-EC43-9AC9-1B03E515F178}" type="pres">
      <dgm:prSet presAssocID="{F3DC3085-D46A-7B49-BB2F-E4DE17EE04F8}" presName="aSpace2" presStyleCnt="0"/>
      <dgm:spPr/>
    </dgm:pt>
    <dgm:pt modelId="{56975DB0-1E5E-834E-8E4F-8C9ACE812C61}" type="pres">
      <dgm:prSet presAssocID="{DCB90F46-EEB8-154B-ACFE-7C65A234FAFD}" presName="childNode" presStyleLbl="node1" presStyleIdx="4" presStyleCnt="12">
        <dgm:presLayoutVars>
          <dgm:bulletEnabled val="1"/>
        </dgm:presLayoutVars>
      </dgm:prSet>
      <dgm:spPr/>
      <dgm:t>
        <a:bodyPr/>
        <a:lstStyle/>
        <a:p>
          <a:endParaRPr lang="nb-NO"/>
        </a:p>
      </dgm:t>
    </dgm:pt>
    <dgm:pt modelId="{C1B2EAA5-9B5C-FD42-9D34-E45A04D9E762}" type="pres">
      <dgm:prSet presAssocID="{DCB90F46-EEB8-154B-ACFE-7C65A234FAFD}" presName="aSpace2" presStyleCnt="0"/>
      <dgm:spPr/>
    </dgm:pt>
    <dgm:pt modelId="{386F15AC-D0B3-A244-AE5C-85787AC05581}" type="pres">
      <dgm:prSet presAssocID="{96E4F144-2D00-1045-9AFE-36BEEAE48B43}" presName="childNode" presStyleLbl="node1" presStyleIdx="5" presStyleCnt="12">
        <dgm:presLayoutVars>
          <dgm:bulletEnabled val="1"/>
        </dgm:presLayoutVars>
      </dgm:prSet>
      <dgm:spPr/>
      <dgm:t>
        <a:bodyPr/>
        <a:lstStyle/>
        <a:p>
          <a:endParaRPr lang="nb-NO"/>
        </a:p>
      </dgm:t>
    </dgm:pt>
    <dgm:pt modelId="{B1257C5C-DE99-F341-B89D-9765F6496BF3}" type="pres">
      <dgm:prSet presAssocID="{96E4F144-2D00-1045-9AFE-36BEEAE48B43}" presName="aSpace2" presStyleCnt="0"/>
      <dgm:spPr/>
    </dgm:pt>
    <dgm:pt modelId="{D02725AF-376C-284E-A7DA-B18B2158E1DD}" type="pres">
      <dgm:prSet presAssocID="{B4E8DF30-849C-1647-8562-00E2A5ECECAD}" presName="childNode" presStyleLbl="node1" presStyleIdx="6" presStyleCnt="12">
        <dgm:presLayoutVars>
          <dgm:bulletEnabled val="1"/>
        </dgm:presLayoutVars>
      </dgm:prSet>
      <dgm:spPr/>
      <dgm:t>
        <a:bodyPr/>
        <a:lstStyle/>
        <a:p>
          <a:endParaRPr lang="nb-NO"/>
        </a:p>
      </dgm:t>
    </dgm:pt>
    <dgm:pt modelId="{19BFADFE-72D0-6441-B4AB-EE6188580E6B}" type="pres">
      <dgm:prSet presAssocID="{ACCBE990-6297-704D-8F31-D768F41BC4DC}" presName="aSpace" presStyleCnt="0"/>
      <dgm:spPr/>
    </dgm:pt>
    <dgm:pt modelId="{814D9FBD-9C92-DE4C-8A66-0013108A873B}" type="pres">
      <dgm:prSet presAssocID="{D57FBF59-D995-F347-A2BA-48D37D494401}" presName="compNode" presStyleCnt="0"/>
      <dgm:spPr/>
    </dgm:pt>
    <dgm:pt modelId="{5D8C9ACA-E2BB-1547-BD17-687E402B405E}" type="pres">
      <dgm:prSet presAssocID="{D57FBF59-D995-F347-A2BA-48D37D494401}" presName="aNode" presStyleLbl="bgShp" presStyleIdx="2" presStyleCnt="3"/>
      <dgm:spPr/>
      <dgm:t>
        <a:bodyPr/>
        <a:lstStyle/>
        <a:p>
          <a:endParaRPr lang="nb-NO"/>
        </a:p>
      </dgm:t>
    </dgm:pt>
    <dgm:pt modelId="{59F50021-F92E-3446-823D-80E6CF49A374}" type="pres">
      <dgm:prSet presAssocID="{D57FBF59-D995-F347-A2BA-48D37D494401}" presName="textNode" presStyleLbl="bgShp" presStyleIdx="2" presStyleCnt="3"/>
      <dgm:spPr/>
      <dgm:t>
        <a:bodyPr/>
        <a:lstStyle/>
        <a:p>
          <a:endParaRPr lang="nb-NO"/>
        </a:p>
      </dgm:t>
    </dgm:pt>
    <dgm:pt modelId="{2EE2D0B5-DE4F-BE4D-9348-CF4F3BA2F053}" type="pres">
      <dgm:prSet presAssocID="{D57FBF59-D995-F347-A2BA-48D37D494401}" presName="compChildNode" presStyleCnt="0"/>
      <dgm:spPr/>
    </dgm:pt>
    <dgm:pt modelId="{A2F1A46B-FE20-B84F-9328-6E0EDF82D537}" type="pres">
      <dgm:prSet presAssocID="{D57FBF59-D995-F347-A2BA-48D37D494401}" presName="theInnerList" presStyleCnt="0"/>
      <dgm:spPr/>
    </dgm:pt>
    <dgm:pt modelId="{B715E286-D56E-5E4D-994F-83CD7D19E285}" type="pres">
      <dgm:prSet presAssocID="{DE17FCA4-C0BD-AE43-965F-D853E2EF4B4B}" presName="childNode" presStyleLbl="node1" presStyleIdx="7" presStyleCnt="12">
        <dgm:presLayoutVars>
          <dgm:bulletEnabled val="1"/>
        </dgm:presLayoutVars>
      </dgm:prSet>
      <dgm:spPr/>
      <dgm:t>
        <a:bodyPr/>
        <a:lstStyle/>
        <a:p>
          <a:endParaRPr lang="nb-NO"/>
        </a:p>
      </dgm:t>
    </dgm:pt>
    <dgm:pt modelId="{4DD3E054-084F-1F4E-B216-1B9FE201F34B}" type="pres">
      <dgm:prSet presAssocID="{DE17FCA4-C0BD-AE43-965F-D853E2EF4B4B}" presName="aSpace2" presStyleCnt="0"/>
      <dgm:spPr/>
    </dgm:pt>
    <dgm:pt modelId="{5C39565E-BF3A-3647-A2BF-8306D88E66AD}" type="pres">
      <dgm:prSet presAssocID="{BE627707-40A7-A04A-A31C-6AE46A72C792}" presName="childNode" presStyleLbl="node1" presStyleIdx="8" presStyleCnt="12">
        <dgm:presLayoutVars>
          <dgm:bulletEnabled val="1"/>
        </dgm:presLayoutVars>
      </dgm:prSet>
      <dgm:spPr/>
      <dgm:t>
        <a:bodyPr/>
        <a:lstStyle/>
        <a:p>
          <a:endParaRPr lang="nb-NO"/>
        </a:p>
      </dgm:t>
    </dgm:pt>
    <dgm:pt modelId="{30E5906C-EF95-724C-B6B2-A0BFF4173CEE}" type="pres">
      <dgm:prSet presAssocID="{BE627707-40A7-A04A-A31C-6AE46A72C792}" presName="aSpace2" presStyleCnt="0"/>
      <dgm:spPr/>
    </dgm:pt>
    <dgm:pt modelId="{5143A8BC-A24B-3A48-8F4E-4A79D9F10E30}" type="pres">
      <dgm:prSet presAssocID="{FD4DC76F-2AC3-CD4E-AA9C-655F4DF3CF36}" presName="childNode" presStyleLbl="node1" presStyleIdx="9" presStyleCnt="12">
        <dgm:presLayoutVars>
          <dgm:bulletEnabled val="1"/>
        </dgm:presLayoutVars>
      </dgm:prSet>
      <dgm:spPr/>
      <dgm:t>
        <a:bodyPr/>
        <a:lstStyle/>
        <a:p>
          <a:endParaRPr lang="nb-NO"/>
        </a:p>
      </dgm:t>
    </dgm:pt>
    <dgm:pt modelId="{96B56F6E-8554-4B4D-8FE7-58AE23C4A83B}" type="pres">
      <dgm:prSet presAssocID="{FD4DC76F-2AC3-CD4E-AA9C-655F4DF3CF36}" presName="aSpace2" presStyleCnt="0"/>
      <dgm:spPr/>
    </dgm:pt>
    <dgm:pt modelId="{BA550F84-2097-0348-A2B3-5A601A6C4198}" type="pres">
      <dgm:prSet presAssocID="{ED32CFE8-3725-0C4F-8A2B-38AE517C1D8C}" presName="childNode" presStyleLbl="node1" presStyleIdx="10" presStyleCnt="12">
        <dgm:presLayoutVars>
          <dgm:bulletEnabled val="1"/>
        </dgm:presLayoutVars>
      </dgm:prSet>
      <dgm:spPr/>
      <dgm:t>
        <a:bodyPr/>
        <a:lstStyle/>
        <a:p>
          <a:endParaRPr lang="nb-NO"/>
        </a:p>
      </dgm:t>
    </dgm:pt>
    <dgm:pt modelId="{D8D8207B-8662-374D-A439-8AAEB175EEB8}" type="pres">
      <dgm:prSet presAssocID="{ED32CFE8-3725-0C4F-8A2B-38AE517C1D8C}" presName="aSpace2" presStyleCnt="0"/>
      <dgm:spPr/>
    </dgm:pt>
    <dgm:pt modelId="{94B03CD1-9872-8048-9988-86D3700AADF6}" type="pres">
      <dgm:prSet presAssocID="{44BFA402-C8EB-9141-A5E1-4545DE17F3DB}" presName="childNode" presStyleLbl="node1" presStyleIdx="11" presStyleCnt="12">
        <dgm:presLayoutVars>
          <dgm:bulletEnabled val="1"/>
        </dgm:presLayoutVars>
      </dgm:prSet>
      <dgm:spPr/>
      <dgm:t>
        <a:bodyPr/>
        <a:lstStyle/>
        <a:p>
          <a:endParaRPr lang="nb-NO"/>
        </a:p>
      </dgm:t>
    </dgm:pt>
  </dgm:ptLst>
  <dgm:cxnLst>
    <dgm:cxn modelId="{FB241DCD-5A4A-9D49-9368-D6553C40CB0C}" type="presOf" srcId="{B4E8DF30-849C-1647-8562-00E2A5ECECAD}" destId="{D02725AF-376C-284E-A7DA-B18B2158E1DD}" srcOrd="0" destOrd="0" presId="urn:microsoft.com/office/officeart/2005/8/layout/lProcess2"/>
    <dgm:cxn modelId="{F56A35D1-7C4A-6F42-9EC8-3567980E15C6}" srcId="{B14C2BF7-657A-804E-9D0F-805C415EB3DE}" destId="{FFE0611A-01E5-2541-B645-3DDF20D65A6A}" srcOrd="0" destOrd="0" parTransId="{0F1F20C1-FE23-7E47-8C39-09B8F6E46191}" sibTransId="{AB868344-CCE7-E34F-9C19-A4FB0544823C}"/>
    <dgm:cxn modelId="{F2030939-506B-E049-9861-EF1D096FA430}" type="presOf" srcId="{44BFA402-C8EB-9141-A5E1-4545DE17F3DB}" destId="{94B03CD1-9872-8048-9988-86D3700AADF6}" srcOrd="0" destOrd="0" presId="urn:microsoft.com/office/officeart/2005/8/layout/lProcess2"/>
    <dgm:cxn modelId="{4AB074A7-292A-604A-94B5-BA917D4C7268}" type="presOf" srcId="{8528271C-4A3D-A748-80CF-DAB7B5BB5805}" destId="{8A878C25-D015-1C4F-A0C8-CD35E3C2B422}" srcOrd="0" destOrd="0" presId="urn:microsoft.com/office/officeart/2005/8/layout/lProcess2"/>
    <dgm:cxn modelId="{FB9E6DFC-8851-614C-AAC4-C2FCD3D6E8F3}" type="presOf" srcId="{D57FBF59-D995-F347-A2BA-48D37D494401}" destId="{5D8C9ACA-E2BB-1547-BD17-687E402B405E}" srcOrd="0" destOrd="0" presId="urn:microsoft.com/office/officeart/2005/8/layout/lProcess2"/>
    <dgm:cxn modelId="{DA189597-8AE5-EF48-94BE-AA541D7778CE}" srcId="{ACCBE990-6297-704D-8F31-D768F41BC4DC}" destId="{96E4F144-2D00-1045-9AFE-36BEEAE48B43}" srcOrd="2" destOrd="0" parTransId="{2E2AFFDC-7617-6B4A-B4D2-5A9B759C5C76}" sibTransId="{C7310E21-FE13-4545-AFA6-C3C4F7F095EA}"/>
    <dgm:cxn modelId="{EEF1DA47-DB9B-2245-A80F-BFD0ACAE54D1}" type="presOf" srcId="{201FABEF-9514-BA44-9128-A18E0568DD26}" destId="{72F2A714-F5EA-554B-949A-CE4A24C7B672}" srcOrd="0" destOrd="0" presId="urn:microsoft.com/office/officeart/2005/8/layout/lProcess2"/>
    <dgm:cxn modelId="{3596D05F-0508-6348-A71A-6AC6906D6E6C}" type="presOf" srcId="{96E4F144-2D00-1045-9AFE-36BEEAE48B43}" destId="{386F15AC-D0B3-A244-AE5C-85787AC05581}" srcOrd="0" destOrd="0" presId="urn:microsoft.com/office/officeart/2005/8/layout/lProcess2"/>
    <dgm:cxn modelId="{937A256E-25FF-C040-857A-C60F517548CC}" type="presOf" srcId="{D57FBF59-D995-F347-A2BA-48D37D494401}" destId="{59F50021-F92E-3446-823D-80E6CF49A374}" srcOrd="1" destOrd="0" presId="urn:microsoft.com/office/officeart/2005/8/layout/lProcess2"/>
    <dgm:cxn modelId="{218A73A2-FB23-EB47-A534-5A9598C679A6}" srcId="{D57FBF59-D995-F347-A2BA-48D37D494401}" destId="{BE627707-40A7-A04A-A31C-6AE46A72C792}" srcOrd="1" destOrd="0" parTransId="{7D1FCFD5-3CA0-6C4D-B2F0-4C205A4DAA03}" sibTransId="{AB54C65C-684F-AF45-8C4C-A7381B5FA902}"/>
    <dgm:cxn modelId="{D9A231E5-03A5-994B-A69D-F4B2EBBA0C3E}" srcId="{8528271C-4A3D-A748-80CF-DAB7B5BB5805}" destId="{ACCBE990-6297-704D-8F31-D768F41BC4DC}" srcOrd="1" destOrd="0" parTransId="{2A70821C-4538-864D-882D-15DB38039C50}" sibTransId="{031D26C3-FEFD-A84F-B2F0-DCC9AD029761}"/>
    <dgm:cxn modelId="{19B26422-2B14-6E4B-995B-18D42961C7B3}" type="presOf" srcId="{DCB90F46-EEB8-154B-ACFE-7C65A234FAFD}" destId="{56975DB0-1E5E-834E-8E4F-8C9ACE812C61}" srcOrd="0" destOrd="0" presId="urn:microsoft.com/office/officeart/2005/8/layout/lProcess2"/>
    <dgm:cxn modelId="{6AAB5C3D-79F3-0E45-B1E1-66C9C11E159F}" srcId="{ACCBE990-6297-704D-8F31-D768F41BC4DC}" destId="{DCB90F46-EEB8-154B-ACFE-7C65A234FAFD}" srcOrd="1" destOrd="0" parTransId="{8657D3DB-D331-5049-A03F-0607A30A181F}" sibTransId="{93CF322F-25A3-3E4A-99E9-3BD064269237}"/>
    <dgm:cxn modelId="{D838FB58-0FD4-9449-AAFA-95B85A2D7EB8}" type="presOf" srcId="{FB291D50-1A7F-A34B-BDE7-F0A9D04003AD}" destId="{7F6511AC-1E12-A74D-AAE7-0DB60B6E7D07}" srcOrd="0" destOrd="0" presId="urn:microsoft.com/office/officeart/2005/8/layout/lProcess2"/>
    <dgm:cxn modelId="{94DEFB7A-12E7-1B46-9DEE-66CB8A59F406}" srcId="{D57FBF59-D995-F347-A2BA-48D37D494401}" destId="{44BFA402-C8EB-9141-A5E1-4545DE17F3DB}" srcOrd="4" destOrd="0" parTransId="{CD5A9A69-37D3-5248-BE77-89BED27A3718}" sibTransId="{A9E56412-1437-5144-A56A-D2936AA94DC5}"/>
    <dgm:cxn modelId="{CD1B0218-B290-A543-BEA4-04FACA2C0649}" type="presOf" srcId="{B14C2BF7-657A-804E-9D0F-805C415EB3DE}" destId="{DD94649E-34D5-7B40-B308-1EF13728BC87}" srcOrd="0" destOrd="0" presId="urn:microsoft.com/office/officeart/2005/8/layout/lProcess2"/>
    <dgm:cxn modelId="{EEF34E5B-5FED-9C42-8146-FDAAAE591764}" type="presOf" srcId="{ED32CFE8-3725-0C4F-8A2B-38AE517C1D8C}" destId="{BA550F84-2097-0348-A2B3-5A601A6C4198}" srcOrd="0" destOrd="0" presId="urn:microsoft.com/office/officeart/2005/8/layout/lProcess2"/>
    <dgm:cxn modelId="{760BD63D-3787-DF48-8359-9EC75E996471}" srcId="{ACCBE990-6297-704D-8F31-D768F41BC4DC}" destId="{F3DC3085-D46A-7B49-BB2F-E4DE17EE04F8}" srcOrd="0" destOrd="0" parTransId="{3D63363C-0A0C-1347-A533-44CB82B4AC49}" sibTransId="{422256DF-09F3-1943-A27C-119E0B04E85F}"/>
    <dgm:cxn modelId="{A331B969-B202-9340-A436-00CE649BDCED}" type="presOf" srcId="{DE17FCA4-C0BD-AE43-965F-D853E2EF4B4B}" destId="{B715E286-D56E-5E4D-994F-83CD7D19E285}" srcOrd="0" destOrd="0" presId="urn:microsoft.com/office/officeart/2005/8/layout/lProcess2"/>
    <dgm:cxn modelId="{6E364ACF-D270-8641-9029-AF229D2CE524}" srcId="{D57FBF59-D995-F347-A2BA-48D37D494401}" destId="{DE17FCA4-C0BD-AE43-965F-D853E2EF4B4B}" srcOrd="0" destOrd="0" parTransId="{E62655D8-C562-C04B-83AE-108A1712E239}" sibTransId="{BA22667C-EAAE-584B-A214-4829CB7A9EA3}"/>
    <dgm:cxn modelId="{05E7B78E-B5C5-A342-9DC9-4505ED4E22E5}" srcId="{8528271C-4A3D-A748-80CF-DAB7B5BB5805}" destId="{D57FBF59-D995-F347-A2BA-48D37D494401}" srcOrd="2" destOrd="0" parTransId="{025DEE2E-0AE7-3A43-AB2F-AF3C9C83ED6C}" sibTransId="{E7ED7992-F857-EB48-8FF5-F58B1216FD17}"/>
    <dgm:cxn modelId="{073004C6-F9CB-7740-94FB-D94841537678}" type="presOf" srcId="{ACCBE990-6297-704D-8F31-D768F41BC4DC}" destId="{FF85E53C-4D6C-E04A-8D5E-A453983B01D4}" srcOrd="0" destOrd="0" presId="urn:microsoft.com/office/officeart/2005/8/layout/lProcess2"/>
    <dgm:cxn modelId="{601ACFF3-A4FA-D746-8E31-0D4927FD1F98}" type="presOf" srcId="{ACCBE990-6297-704D-8F31-D768F41BC4DC}" destId="{C625B854-BC97-2B43-B6B5-7A4CB16B3F83}" srcOrd="1" destOrd="0" presId="urn:microsoft.com/office/officeart/2005/8/layout/lProcess2"/>
    <dgm:cxn modelId="{4E895AB1-D99F-0640-B140-E50680BB86F3}" srcId="{ACCBE990-6297-704D-8F31-D768F41BC4DC}" destId="{B4E8DF30-849C-1647-8562-00E2A5ECECAD}" srcOrd="3" destOrd="0" parTransId="{4D5253EB-A877-3547-9C12-3B195B4ED0D0}" sibTransId="{CD52A315-4879-8341-9163-73983B9E6DC6}"/>
    <dgm:cxn modelId="{3BB8B0C9-2236-124B-BC3C-E4CC3094B5E6}" type="presOf" srcId="{FD4DC76F-2AC3-CD4E-AA9C-655F4DF3CF36}" destId="{5143A8BC-A24B-3A48-8F4E-4A79D9F10E30}" srcOrd="0" destOrd="0" presId="urn:microsoft.com/office/officeart/2005/8/layout/lProcess2"/>
    <dgm:cxn modelId="{5FA45BF1-491F-3943-BC2B-54B9BCB4240B}" srcId="{D57FBF59-D995-F347-A2BA-48D37D494401}" destId="{ED32CFE8-3725-0C4F-8A2B-38AE517C1D8C}" srcOrd="3" destOrd="0" parTransId="{83913E6A-74F3-B646-A21D-03376EE7BD89}" sibTransId="{7FBC40ED-6CF8-1F42-A33D-8D5AB4177EC3}"/>
    <dgm:cxn modelId="{D8C02F80-87CD-A34B-B363-E301DC9BA275}" srcId="{D57FBF59-D995-F347-A2BA-48D37D494401}" destId="{FD4DC76F-2AC3-CD4E-AA9C-655F4DF3CF36}" srcOrd="2" destOrd="0" parTransId="{930904A0-C000-DE49-B16F-1373F0B57750}" sibTransId="{20AA50FE-9C74-A04B-AED9-AAEC71BF3FE9}"/>
    <dgm:cxn modelId="{E8777CC9-850D-454C-B5D8-5FD793D5301C}" srcId="{B14C2BF7-657A-804E-9D0F-805C415EB3DE}" destId="{FB291D50-1A7F-A34B-BDE7-F0A9D04003AD}" srcOrd="2" destOrd="0" parTransId="{B5EDF721-BAFD-3549-8337-BD545E291CC5}" sibTransId="{D90AAD68-598A-1645-869D-72DC669C11F6}"/>
    <dgm:cxn modelId="{0EDB1D89-95FF-024E-AAEA-BFC993B359EF}" type="presOf" srcId="{BE627707-40A7-A04A-A31C-6AE46A72C792}" destId="{5C39565E-BF3A-3647-A2BF-8306D88E66AD}" srcOrd="0" destOrd="0" presId="urn:microsoft.com/office/officeart/2005/8/layout/lProcess2"/>
    <dgm:cxn modelId="{810113C7-7163-9144-8B26-52042B8EED4D}" srcId="{8528271C-4A3D-A748-80CF-DAB7B5BB5805}" destId="{B14C2BF7-657A-804E-9D0F-805C415EB3DE}" srcOrd="0" destOrd="0" parTransId="{6DDE416C-6A82-3845-BCDD-993605BA280F}" sibTransId="{4567DA9D-6FAF-B349-A143-A05F170D3C98}"/>
    <dgm:cxn modelId="{D99746BC-045D-9940-AD3E-FE9DD1173EEB}" type="presOf" srcId="{F3DC3085-D46A-7B49-BB2F-E4DE17EE04F8}" destId="{4C298457-2194-3B45-8C3A-8CE39F4B5ECF}" srcOrd="0" destOrd="0" presId="urn:microsoft.com/office/officeart/2005/8/layout/lProcess2"/>
    <dgm:cxn modelId="{83AE0387-57E8-D94C-B865-29C1BCAB25C1}" srcId="{B14C2BF7-657A-804E-9D0F-805C415EB3DE}" destId="{201FABEF-9514-BA44-9128-A18E0568DD26}" srcOrd="1" destOrd="0" parTransId="{C4F063F4-8DD5-FB4E-8FC7-036AB3432E74}" sibTransId="{C7A7943F-109A-2B43-BC25-05595301176A}"/>
    <dgm:cxn modelId="{08FB8027-29FC-9F4A-A0EC-7606630EAF54}" type="presOf" srcId="{FFE0611A-01E5-2541-B645-3DDF20D65A6A}" destId="{731437EE-ABE9-4B4A-99A8-D91B03C7FFB1}" srcOrd="0" destOrd="0" presId="urn:microsoft.com/office/officeart/2005/8/layout/lProcess2"/>
    <dgm:cxn modelId="{49FFE49F-7370-1949-9D6E-0DC9CE444BAA}" type="presOf" srcId="{B14C2BF7-657A-804E-9D0F-805C415EB3DE}" destId="{3F8B6B4C-56CC-6B40-B2E8-498CE92F76C7}" srcOrd="1" destOrd="0" presId="urn:microsoft.com/office/officeart/2005/8/layout/lProcess2"/>
    <dgm:cxn modelId="{2BCE7A17-7CD1-AF4D-8417-79CE9063A55E}" type="presParOf" srcId="{8A878C25-D015-1C4F-A0C8-CD35E3C2B422}" destId="{78363BA3-F65F-A348-82D6-40506EACC994}" srcOrd="0" destOrd="0" presId="urn:microsoft.com/office/officeart/2005/8/layout/lProcess2"/>
    <dgm:cxn modelId="{3BCB780B-B276-234D-B8BD-EEB9176A84A5}" type="presParOf" srcId="{78363BA3-F65F-A348-82D6-40506EACC994}" destId="{DD94649E-34D5-7B40-B308-1EF13728BC87}" srcOrd="0" destOrd="0" presId="urn:microsoft.com/office/officeart/2005/8/layout/lProcess2"/>
    <dgm:cxn modelId="{E0055B83-170B-3C4D-B2C4-38F0E77CF0FA}" type="presParOf" srcId="{78363BA3-F65F-A348-82D6-40506EACC994}" destId="{3F8B6B4C-56CC-6B40-B2E8-498CE92F76C7}" srcOrd="1" destOrd="0" presId="urn:microsoft.com/office/officeart/2005/8/layout/lProcess2"/>
    <dgm:cxn modelId="{FF429043-BB14-B742-9D1D-939A32585A63}" type="presParOf" srcId="{78363BA3-F65F-A348-82D6-40506EACC994}" destId="{A2BA3E3A-1E84-6F4D-B8A0-3620BEC772E7}" srcOrd="2" destOrd="0" presId="urn:microsoft.com/office/officeart/2005/8/layout/lProcess2"/>
    <dgm:cxn modelId="{A55DD183-C7B2-FF45-808D-0DCF4A488227}" type="presParOf" srcId="{A2BA3E3A-1E84-6F4D-B8A0-3620BEC772E7}" destId="{8F42D789-795C-4541-A4B5-F72CC6C55711}" srcOrd="0" destOrd="0" presId="urn:microsoft.com/office/officeart/2005/8/layout/lProcess2"/>
    <dgm:cxn modelId="{F4515E25-61CB-E14F-8121-F4D5B23821E8}" type="presParOf" srcId="{8F42D789-795C-4541-A4B5-F72CC6C55711}" destId="{731437EE-ABE9-4B4A-99A8-D91B03C7FFB1}" srcOrd="0" destOrd="0" presId="urn:microsoft.com/office/officeart/2005/8/layout/lProcess2"/>
    <dgm:cxn modelId="{A7E7FE72-59BA-854C-860A-9883DA710106}" type="presParOf" srcId="{8F42D789-795C-4541-A4B5-F72CC6C55711}" destId="{01588D71-44D8-6346-BF30-8892EBBC13B5}" srcOrd="1" destOrd="0" presId="urn:microsoft.com/office/officeart/2005/8/layout/lProcess2"/>
    <dgm:cxn modelId="{C61BCA80-CC89-E14E-B80A-6BB7C350FD24}" type="presParOf" srcId="{8F42D789-795C-4541-A4B5-F72CC6C55711}" destId="{72F2A714-F5EA-554B-949A-CE4A24C7B672}" srcOrd="2" destOrd="0" presId="urn:microsoft.com/office/officeart/2005/8/layout/lProcess2"/>
    <dgm:cxn modelId="{25365AB7-1C48-C447-A6AD-645F3D34D18C}" type="presParOf" srcId="{8F42D789-795C-4541-A4B5-F72CC6C55711}" destId="{1140872C-E34C-3243-AA78-3D16B11C8D1E}" srcOrd="3" destOrd="0" presId="urn:microsoft.com/office/officeart/2005/8/layout/lProcess2"/>
    <dgm:cxn modelId="{9BF6186B-F7C2-D446-BFE8-0E4526C063C5}" type="presParOf" srcId="{8F42D789-795C-4541-A4B5-F72CC6C55711}" destId="{7F6511AC-1E12-A74D-AAE7-0DB60B6E7D07}" srcOrd="4" destOrd="0" presId="urn:microsoft.com/office/officeart/2005/8/layout/lProcess2"/>
    <dgm:cxn modelId="{5949E11B-5AA4-9941-A358-BE2567B0797B}" type="presParOf" srcId="{8A878C25-D015-1C4F-A0C8-CD35E3C2B422}" destId="{9DA8100D-FA6E-2143-9596-CE838CE527D0}" srcOrd="1" destOrd="0" presId="urn:microsoft.com/office/officeart/2005/8/layout/lProcess2"/>
    <dgm:cxn modelId="{15BD3680-4B47-2341-B715-5B71E6885009}" type="presParOf" srcId="{8A878C25-D015-1C4F-A0C8-CD35E3C2B422}" destId="{4849AE61-ED95-BC4E-A6B5-19452724BF8D}" srcOrd="2" destOrd="0" presId="urn:microsoft.com/office/officeart/2005/8/layout/lProcess2"/>
    <dgm:cxn modelId="{4F53CE8C-F23D-EC49-A162-7F159B2AF345}" type="presParOf" srcId="{4849AE61-ED95-BC4E-A6B5-19452724BF8D}" destId="{FF85E53C-4D6C-E04A-8D5E-A453983B01D4}" srcOrd="0" destOrd="0" presId="urn:microsoft.com/office/officeart/2005/8/layout/lProcess2"/>
    <dgm:cxn modelId="{8F1B5E46-7815-8D42-AB52-FD4FA243A357}" type="presParOf" srcId="{4849AE61-ED95-BC4E-A6B5-19452724BF8D}" destId="{C625B854-BC97-2B43-B6B5-7A4CB16B3F83}" srcOrd="1" destOrd="0" presId="urn:microsoft.com/office/officeart/2005/8/layout/lProcess2"/>
    <dgm:cxn modelId="{48598A44-98C2-4E46-94EE-29FB9F29A027}" type="presParOf" srcId="{4849AE61-ED95-BC4E-A6B5-19452724BF8D}" destId="{8D4A7845-BE33-7F4D-A38D-5B661EA3BB66}" srcOrd="2" destOrd="0" presId="urn:microsoft.com/office/officeart/2005/8/layout/lProcess2"/>
    <dgm:cxn modelId="{A7399C05-D6A6-6E4E-8FB0-BC2602C101D4}" type="presParOf" srcId="{8D4A7845-BE33-7F4D-A38D-5B661EA3BB66}" destId="{49302763-0B26-B649-A33F-03196919412C}" srcOrd="0" destOrd="0" presId="urn:microsoft.com/office/officeart/2005/8/layout/lProcess2"/>
    <dgm:cxn modelId="{DF65BDE4-740C-CF4A-9E8C-D73B3C4B807C}" type="presParOf" srcId="{49302763-0B26-B649-A33F-03196919412C}" destId="{4C298457-2194-3B45-8C3A-8CE39F4B5ECF}" srcOrd="0" destOrd="0" presId="urn:microsoft.com/office/officeart/2005/8/layout/lProcess2"/>
    <dgm:cxn modelId="{97C5EA2F-7B9A-CC49-A1F8-9EEFFDAD0182}" type="presParOf" srcId="{49302763-0B26-B649-A33F-03196919412C}" destId="{6C526316-7968-EC43-9AC9-1B03E515F178}" srcOrd="1" destOrd="0" presId="urn:microsoft.com/office/officeart/2005/8/layout/lProcess2"/>
    <dgm:cxn modelId="{6B3AB8FD-41EF-2B48-AB8A-18239E15EFED}" type="presParOf" srcId="{49302763-0B26-B649-A33F-03196919412C}" destId="{56975DB0-1E5E-834E-8E4F-8C9ACE812C61}" srcOrd="2" destOrd="0" presId="urn:microsoft.com/office/officeart/2005/8/layout/lProcess2"/>
    <dgm:cxn modelId="{0D71BFE2-987E-124A-ABA6-418EAAC4A61E}" type="presParOf" srcId="{49302763-0B26-B649-A33F-03196919412C}" destId="{C1B2EAA5-9B5C-FD42-9D34-E45A04D9E762}" srcOrd="3" destOrd="0" presId="urn:microsoft.com/office/officeart/2005/8/layout/lProcess2"/>
    <dgm:cxn modelId="{12E3A353-3064-DB40-9855-249A7F11F39A}" type="presParOf" srcId="{49302763-0B26-B649-A33F-03196919412C}" destId="{386F15AC-D0B3-A244-AE5C-85787AC05581}" srcOrd="4" destOrd="0" presId="urn:microsoft.com/office/officeart/2005/8/layout/lProcess2"/>
    <dgm:cxn modelId="{DA0D9E83-F965-0B45-BDC7-0F503400F980}" type="presParOf" srcId="{49302763-0B26-B649-A33F-03196919412C}" destId="{B1257C5C-DE99-F341-B89D-9765F6496BF3}" srcOrd="5" destOrd="0" presId="urn:microsoft.com/office/officeart/2005/8/layout/lProcess2"/>
    <dgm:cxn modelId="{C1389423-ED69-F74D-9D1D-2A586E51F46E}" type="presParOf" srcId="{49302763-0B26-B649-A33F-03196919412C}" destId="{D02725AF-376C-284E-A7DA-B18B2158E1DD}" srcOrd="6" destOrd="0" presId="urn:microsoft.com/office/officeart/2005/8/layout/lProcess2"/>
    <dgm:cxn modelId="{E5193A56-DA2F-6947-9BA5-9B9E8902A291}" type="presParOf" srcId="{8A878C25-D015-1C4F-A0C8-CD35E3C2B422}" destId="{19BFADFE-72D0-6441-B4AB-EE6188580E6B}" srcOrd="3" destOrd="0" presId="urn:microsoft.com/office/officeart/2005/8/layout/lProcess2"/>
    <dgm:cxn modelId="{2810EE74-3F9E-C24A-A4B5-40D46F556A7A}" type="presParOf" srcId="{8A878C25-D015-1C4F-A0C8-CD35E3C2B422}" destId="{814D9FBD-9C92-DE4C-8A66-0013108A873B}" srcOrd="4" destOrd="0" presId="urn:microsoft.com/office/officeart/2005/8/layout/lProcess2"/>
    <dgm:cxn modelId="{0D268D66-4453-E94D-AAFD-9FF2165CF625}" type="presParOf" srcId="{814D9FBD-9C92-DE4C-8A66-0013108A873B}" destId="{5D8C9ACA-E2BB-1547-BD17-687E402B405E}" srcOrd="0" destOrd="0" presId="urn:microsoft.com/office/officeart/2005/8/layout/lProcess2"/>
    <dgm:cxn modelId="{308EF947-C7FF-BE4E-B494-DC4240A7BB7E}" type="presParOf" srcId="{814D9FBD-9C92-DE4C-8A66-0013108A873B}" destId="{59F50021-F92E-3446-823D-80E6CF49A374}" srcOrd="1" destOrd="0" presId="urn:microsoft.com/office/officeart/2005/8/layout/lProcess2"/>
    <dgm:cxn modelId="{B9C53352-2DB9-3441-AF96-82A36571B8B7}" type="presParOf" srcId="{814D9FBD-9C92-DE4C-8A66-0013108A873B}" destId="{2EE2D0B5-DE4F-BE4D-9348-CF4F3BA2F053}" srcOrd="2" destOrd="0" presId="urn:microsoft.com/office/officeart/2005/8/layout/lProcess2"/>
    <dgm:cxn modelId="{B505FA1D-F679-6A49-87DF-7708EE85085D}" type="presParOf" srcId="{2EE2D0B5-DE4F-BE4D-9348-CF4F3BA2F053}" destId="{A2F1A46B-FE20-B84F-9328-6E0EDF82D537}" srcOrd="0" destOrd="0" presId="urn:microsoft.com/office/officeart/2005/8/layout/lProcess2"/>
    <dgm:cxn modelId="{C942F51F-87CB-C443-8124-F59A15689EB6}" type="presParOf" srcId="{A2F1A46B-FE20-B84F-9328-6E0EDF82D537}" destId="{B715E286-D56E-5E4D-994F-83CD7D19E285}" srcOrd="0" destOrd="0" presId="urn:microsoft.com/office/officeart/2005/8/layout/lProcess2"/>
    <dgm:cxn modelId="{D9CA24E9-FDF3-764F-8399-84FB5D402B61}" type="presParOf" srcId="{A2F1A46B-FE20-B84F-9328-6E0EDF82D537}" destId="{4DD3E054-084F-1F4E-B216-1B9FE201F34B}" srcOrd="1" destOrd="0" presId="urn:microsoft.com/office/officeart/2005/8/layout/lProcess2"/>
    <dgm:cxn modelId="{64A172E8-3833-DD48-95F7-97433010C55D}" type="presParOf" srcId="{A2F1A46B-FE20-B84F-9328-6E0EDF82D537}" destId="{5C39565E-BF3A-3647-A2BF-8306D88E66AD}" srcOrd="2" destOrd="0" presId="urn:microsoft.com/office/officeart/2005/8/layout/lProcess2"/>
    <dgm:cxn modelId="{64DD3936-E18E-A44A-8D03-C781A4620DF5}" type="presParOf" srcId="{A2F1A46B-FE20-B84F-9328-6E0EDF82D537}" destId="{30E5906C-EF95-724C-B6B2-A0BFF4173CEE}" srcOrd="3" destOrd="0" presId="urn:microsoft.com/office/officeart/2005/8/layout/lProcess2"/>
    <dgm:cxn modelId="{63A980FD-7ACD-464F-A446-D7C6023B3A41}" type="presParOf" srcId="{A2F1A46B-FE20-B84F-9328-6E0EDF82D537}" destId="{5143A8BC-A24B-3A48-8F4E-4A79D9F10E30}" srcOrd="4" destOrd="0" presId="urn:microsoft.com/office/officeart/2005/8/layout/lProcess2"/>
    <dgm:cxn modelId="{947F3375-4333-244C-9E40-D3D5464F9287}" type="presParOf" srcId="{A2F1A46B-FE20-B84F-9328-6E0EDF82D537}" destId="{96B56F6E-8554-4B4D-8FE7-58AE23C4A83B}" srcOrd="5" destOrd="0" presId="urn:microsoft.com/office/officeart/2005/8/layout/lProcess2"/>
    <dgm:cxn modelId="{32D541E7-63EB-DA4D-BF6E-C9AC339CA199}" type="presParOf" srcId="{A2F1A46B-FE20-B84F-9328-6E0EDF82D537}" destId="{BA550F84-2097-0348-A2B3-5A601A6C4198}" srcOrd="6" destOrd="0" presId="urn:microsoft.com/office/officeart/2005/8/layout/lProcess2"/>
    <dgm:cxn modelId="{7F0AA430-40C4-CE49-B585-CA1669D9641A}" type="presParOf" srcId="{A2F1A46B-FE20-B84F-9328-6E0EDF82D537}" destId="{D8D8207B-8662-374D-A439-8AAEB175EEB8}" srcOrd="7" destOrd="0" presId="urn:microsoft.com/office/officeart/2005/8/layout/lProcess2"/>
    <dgm:cxn modelId="{DBE1BCB5-DF43-FC44-957D-C23A0D969E2A}" type="presParOf" srcId="{A2F1A46B-FE20-B84F-9328-6E0EDF82D537}" destId="{94B03CD1-9872-8048-9988-86D3700AADF6}"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FBF5D6-ECDA-45AC-B9E3-20AF85B44093}" type="doc">
      <dgm:prSet loTypeId="urn:microsoft.com/office/officeart/2005/8/layout/pyramid1" loCatId="pyramid" qsTypeId="urn:microsoft.com/office/officeart/2005/8/quickstyle/simple1" qsCatId="simple" csTypeId="urn:microsoft.com/office/officeart/2005/8/colors/colorful1" csCatId="colorful" phldr="1"/>
      <dgm:spPr/>
    </dgm:pt>
    <dgm:pt modelId="{6CA2542D-E5CC-426A-A4AC-8D2065673111}">
      <dgm:prSet phldrT="[Tekst]" custT="1"/>
      <dgm:spPr>
        <a:solidFill>
          <a:srgbClr val="00B0F0">
            <a:alpha val="30000"/>
          </a:srgbClr>
        </a:solidFill>
        <a:ln>
          <a:noFill/>
        </a:ln>
      </dgm:spPr>
      <dgm:t>
        <a:bodyPr/>
        <a:lstStyle/>
        <a:p>
          <a:r>
            <a:rPr lang="nb-NO" sz="2000" b="0" dirty="0">
              <a:solidFill>
                <a:schemeClr val="tx1"/>
              </a:solidFill>
            </a:rPr>
            <a:t>Ansatte har medbestemmelse og medinnflytelse over sin arbeidssituasjon </a:t>
          </a:r>
        </a:p>
      </dgm:t>
    </dgm:pt>
    <dgm:pt modelId="{5AAAFBC1-CF73-4E72-A7E0-3E316660DA37}" type="parTrans" cxnId="{0D3605EB-7878-4271-AB60-86D277BE74C4}">
      <dgm:prSet/>
      <dgm:spPr/>
      <dgm:t>
        <a:bodyPr/>
        <a:lstStyle/>
        <a:p>
          <a:endParaRPr lang="nb-NO"/>
        </a:p>
      </dgm:t>
    </dgm:pt>
    <dgm:pt modelId="{FBB4DA52-7E49-46EE-A829-1D426627ED54}" type="sibTrans" cxnId="{0D3605EB-7878-4271-AB60-86D277BE74C4}">
      <dgm:prSet/>
      <dgm:spPr/>
      <dgm:t>
        <a:bodyPr/>
        <a:lstStyle/>
        <a:p>
          <a:endParaRPr lang="nb-NO"/>
        </a:p>
      </dgm:t>
    </dgm:pt>
    <dgm:pt modelId="{C56E7C45-8FAB-4F69-84EB-7C3746081D6F}">
      <dgm:prSet phldrT="[Tekst]" custT="1"/>
      <dgm:spPr>
        <a:solidFill>
          <a:srgbClr val="92D050">
            <a:alpha val="49000"/>
          </a:srgbClr>
        </a:solidFill>
        <a:ln>
          <a:noFill/>
        </a:ln>
      </dgm:spPr>
      <dgm:t>
        <a:bodyPr/>
        <a:lstStyle/>
        <a:p>
          <a:endParaRPr lang="nb-NO" sz="2000" b="0" dirty="0"/>
        </a:p>
        <a:p>
          <a:endParaRPr lang="nb-NO" sz="2000" b="0" dirty="0"/>
        </a:p>
        <a:p>
          <a:r>
            <a:rPr lang="nb-NO" sz="1800" b="0" dirty="0"/>
            <a:t>Kommunene </a:t>
          </a:r>
          <a:br>
            <a:rPr lang="nb-NO" sz="1800" b="0" dirty="0"/>
          </a:br>
          <a:r>
            <a:rPr lang="nb-NO" sz="1800" b="0" dirty="0"/>
            <a:t>og fylkeskommunene </a:t>
          </a:r>
          <a:br>
            <a:rPr lang="nb-NO" sz="1800" b="0" dirty="0"/>
          </a:br>
          <a:r>
            <a:rPr lang="nb-NO" sz="1800" b="0" dirty="0"/>
            <a:t>styres av folkevalgte</a:t>
          </a:r>
        </a:p>
      </dgm:t>
    </dgm:pt>
    <dgm:pt modelId="{5DACC2D1-69EB-4A6F-AE1F-0329A0F7529C}" type="sibTrans" cxnId="{A612BBE6-8050-4592-9520-F71850448AAE}">
      <dgm:prSet/>
      <dgm:spPr/>
      <dgm:t>
        <a:bodyPr/>
        <a:lstStyle/>
        <a:p>
          <a:endParaRPr lang="nb-NO"/>
        </a:p>
      </dgm:t>
    </dgm:pt>
    <dgm:pt modelId="{10951068-4322-4ADA-94BC-7D3FDC9B1F4B}" type="parTrans" cxnId="{A612BBE6-8050-4592-9520-F71850448AAE}">
      <dgm:prSet/>
      <dgm:spPr/>
      <dgm:t>
        <a:bodyPr/>
        <a:lstStyle/>
        <a:p>
          <a:endParaRPr lang="nb-NO"/>
        </a:p>
      </dgm:t>
    </dgm:pt>
    <dgm:pt modelId="{D65A0C4F-7CAA-8042-B2DC-9E0A5AD9ECE7}" type="pres">
      <dgm:prSet presAssocID="{1EFBF5D6-ECDA-45AC-B9E3-20AF85B44093}" presName="Name0" presStyleCnt="0">
        <dgm:presLayoutVars>
          <dgm:dir/>
          <dgm:animLvl val="lvl"/>
          <dgm:resizeHandles val="exact"/>
        </dgm:presLayoutVars>
      </dgm:prSet>
      <dgm:spPr/>
    </dgm:pt>
    <dgm:pt modelId="{17C445AA-6989-9B45-9045-948AE151C92E}" type="pres">
      <dgm:prSet presAssocID="{C56E7C45-8FAB-4F69-84EB-7C3746081D6F}" presName="Name8" presStyleCnt="0"/>
      <dgm:spPr/>
    </dgm:pt>
    <dgm:pt modelId="{141F1AB3-1692-F24B-AAB9-3C67E0E00AF7}" type="pres">
      <dgm:prSet presAssocID="{C56E7C45-8FAB-4F69-84EB-7C3746081D6F}" presName="level" presStyleLbl="node1" presStyleIdx="0" presStyleCnt="2">
        <dgm:presLayoutVars>
          <dgm:chMax val="1"/>
          <dgm:bulletEnabled val="1"/>
        </dgm:presLayoutVars>
      </dgm:prSet>
      <dgm:spPr/>
      <dgm:t>
        <a:bodyPr/>
        <a:lstStyle/>
        <a:p>
          <a:endParaRPr lang="nb-NO"/>
        </a:p>
      </dgm:t>
    </dgm:pt>
    <dgm:pt modelId="{44F0FC02-2D3E-DC4E-BFF9-3C9C5FA79EAD}" type="pres">
      <dgm:prSet presAssocID="{C56E7C45-8FAB-4F69-84EB-7C3746081D6F}" presName="levelTx" presStyleLbl="revTx" presStyleIdx="0" presStyleCnt="0">
        <dgm:presLayoutVars>
          <dgm:chMax val="1"/>
          <dgm:bulletEnabled val="1"/>
        </dgm:presLayoutVars>
      </dgm:prSet>
      <dgm:spPr/>
      <dgm:t>
        <a:bodyPr/>
        <a:lstStyle/>
        <a:p>
          <a:endParaRPr lang="nb-NO"/>
        </a:p>
      </dgm:t>
    </dgm:pt>
    <dgm:pt modelId="{40148D4F-E496-434A-9FA6-6799E1251040}" type="pres">
      <dgm:prSet presAssocID="{6CA2542D-E5CC-426A-A4AC-8D2065673111}" presName="Name8" presStyleCnt="0"/>
      <dgm:spPr/>
    </dgm:pt>
    <dgm:pt modelId="{EAA0F5F4-0493-4344-9DB6-23A511D3762E}" type="pres">
      <dgm:prSet presAssocID="{6CA2542D-E5CC-426A-A4AC-8D2065673111}" presName="level" presStyleLbl="node1" presStyleIdx="1" presStyleCnt="2">
        <dgm:presLayoutVars>
          <dgm:chMax val="1"/>
          <dgm:bulletEnabled val="1"/>
        </dgm:presLayoutVars>
      </dgm:prSet>
      <dgm:spPr/>
      <dgm:t>
        <a:bodyPr/>
        <a:lstStyle/>
        <a:p>
          <a:endParaRPr lang="nb-NO"/>
        </a:p>
      </dgm:t>
    </dgm:pt>
    <dgm:pt modelId="{70EC1EFF-CE30-2A45-8C84-CD8D286002CB}" type="pres">
      <dgm:prSet presAssocID="{6CA2542D-E5CC-426A-A4AC-8D2065673111}" presName="levelTx" presStyleLbl="revTx" presStyleIdx="0" presStyleCnt="0">
        <dgm:presLayoutVars>
          <dgm:chMax val="1"/>
          <dgm:bulletEnabled val="1"/>
        </dgm:presLayoutVars>
      </dgm:prSet>
      <dgm:spPr/>
      <dgm:t>
        <a:bodyPr/>
        <a:lstStyle/>
        <a:p>
          <a:endParaRPr lang="nb-NO"/>
        </a:p>
      </dgm:t>
    </dgm:pt>
  </dgm:ptLst>
  <dgm:cxnLst>
    <dgm:cxn modelId="{6991BF84-F2FE-6C4A-8B45-280CE7FBE4EB}" type="presOf" srcId="{1EFBF5D6-ECDA-45AC-B9E3-20AF85B44093}" destId="{D65A0C4F-7CAA-8042-B2DC-9E0A5AD9ECE7}" srcOrd="0" destOrd="0" presId="urn:microsoft.com/office/officeart/2005/8/layout/pyramid1"/>
    <dgm:cxn modelId="{9317EC8A-0F0D-D149-89F3-469483426752}" type="presOf" srcId="{C56E7C45-8FAB-4F69-84EB-7C3746081D6F}" destId="{141F1AB3-1692-F24B-AAB9-3C67E0E00AF7}" srcOrd="0" destOrd="0" presId="urn:microsoft.com/office/officeart/2005/8/layout/pyramid1"/>
    <dgm:cxn modelId="{61AA0180-BBC7-9A4C-B81B-5C24D13899A2}" type="presOf" srcId="{C56E7C45-8FAB-4F69-84EB-7C3746081D6F}" destId="{44F0FC02-2D3E-DC4E-BFF9-3C9C5FA79EAD}" srcOrd="1" destOrd="0" presId="urn:microsoft.com/office/officeart/2005/8/layout/pyramid1"/>
    <dgm:cxn modelId="{A612BBE6-8050-4592-9520-F71850448AAE}" srcId="{1EFBF5D6-ECDA-45AC-B9E3-20AF85B44093}" destId="{C56E7C45-8FAB-4F69-84EB-7C3746081D6F}" srcOrd="0" destOrd="0" parTransId="{10951068-4322-4ADA-94BC-7D3FDC9B1F4B}" sibTransId="{5DACC2D1-69EB-4A6F-AE1F-0329A0F7529C}"/>
    <dgm:cxn modelId="{CDC37CA4-B8F3-2F41-B456-1AEF83D4911A}" type="presOf" srcId="{6CA2542D-E5CC-426A-A4AC-8D2065673111}" destId="{70EC1EFF-CE30-2A45-8C84-CD8D286002CB}" srcOrd="1" destOrd="0" presId="urn:microsoft.com/office/officeart/2005/8/layout/pyramid1"/>
    <dgm:cxn modelId="{0D3605EB-7878-4271-AB60-86D277BE74C4}" srcId="{1EFBF5D6-ECDA-45AC-B9E3-20AF85B44093}" destId="{6CA2542D-E5CC-426A-A4AC-8D2065673111}" srcOrd="1" destOrd="0" parTransId="{5AAAFBC1-CF73-4E72-A7E0-3E316660DA37}" sibTransId="{FBB4DA52-7E49-46EE-A829-1D426627ED54}"/>
    <dgm:cxn modelId="{D244E90F-DC1B-024E-B348-1E7FF820F002}" type="presOf" srcId="{6CA2542D-E5CC-426A-A4AC-8D2065673111}" destId="{EAA0F5F4-0493-4344-9DB6-23A511D3762E}" srcOrd="0" destOrd="0" presId="urn:microsoft.com/office/officeart/2005/8/layout/pyramid1"/>
    <dgm:cxn modelId="{613DA5E5-7C1D-764D-9327-D5641F86A706}" type="presParOf" srcId="{D65A0C4F-7CAA-8042-B2DC-9E0A5AD9ECE7}" destId="{17C445AA-6989-9B45-9045-948AE151C92E}" srcOrd="0" destOrd="0" presId="urn:microsoft.com/office/officeart/2005/8/layout/pyramid1"/>
    <dgm:cxn modelId="{58E1D506-F024-5646-9CFA-E5D237A1C51A}" type="presParOf" srcId="{17C445AA-6989-9B45-9045-948AE151C92E}" destId="{141F1AB3-1692-F24B-AAB9-3C67E0E00AF7}" srcOrd="0" destOrd="0" presId="urn:microsoft.com/office/officeart/2005/8/layout/pyramid1"/>
    <dgm:cxn modelId="{E38091F8-E346-814D-A80A-3126B391D7F2}" type="presParOf" srcId="{17C445AA-6989-9B45-9045-948AE151C92E}" destId="{44F0FC02-2D3E-DC4E-BFF9-3C9C5FA79EAD}" srcOrd="1" destOrd="0" presId="urn:microsoft.com/office/officeart/2005/8/layout/pyramid1"/>
    <dgm:cxn modelId="{606ECF05-39EA-9646-A165-2E2A2BED77F8}" type="presParOf" srcId="{D65A0C4F-7CAA-8042-B2DC-9E0A5AD9ECE7}" destId="{40148D4F-E496-434A-9FA6-6799E1251040}" srcOrd="1" destOrd="0" presId="urn:microsoft.com/office/officeart/2005/8/layout/pyramid1"/>
    <dgm:cxn modelId="{7CF17F03-04BE-DB48-89FB-4EAA639DBF0B}" type="presParOf" srcId="{40148D4F-E496-434A-9FA6-6799E1251040}" destId="{EAA0F5F4-0493-4344-9DB6-23A511D3762E}" srcOrd="0" destOrd="0" presId="urn:microsoft.com/office/officeart/2005/8/layout/pyramid1"/>
    <dgm:cxn modelId="{D979D443-0040-CC46-ABF2-7BA82244817D}" type="presParOf" srcId="{40148D4F-E496-434A-9FA6-6799E1251040}" destId="{70EC1EFF-CE30-2A45-8C84-CD8D286002C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EF2E3B-7B5F-487C-B648-8316A9A7FB94}" type="doc">
      <dgm:prSet loTypeId="urn:microsoft.com/office/officeart/2005/8/layout/bProcess4" loCatId="process" qsTypeId="urn:microsoft.com/office/officeart/2005/8/quickstyle/3d1" qsCatId="3D" csTypeId="urn:microsoft.com/office/officeart/2005/8/colors/colorful1" csCatId="colorful" phldr="1"/>
      <dgm:spPr/>
      <dgm:t>
        <a:bodyPr/>
        <a:lstStyle/>
        <a:p>
          <a:endParaRPr lang="nb-NO"/>
        </a:p>
      </dgm:t>
    </dgm:pt>
    <dgm:pt modelId="{39995FA8-6767-4E2B-AB29-FD7984F286C1}" type="pres">
      <dgm:prSet presAssocID="{9EEF2E3B-7B5F-487C-B648-8316A9A7FB94}" presName="Name0" presStyleCnt="0">
        <dgm:presLayoutVars>
          <dgm:dir/>
          <dgm:resizeHandles/>
        </dgm:presLayoutVars>
      </dgm:prSet>
      <dgm:spPr/>
      <dgm:t>
        <a:bodyPr/>
        <a:lstStyle/>
        <a:p>
          <a:endParaRPr lang="nb-NO"/>
        </a:p>
      </dgm:t>
    </dgm:pt>
  </dgm:ptLst>
  <dgm:cxnLst>
    <dgm:cxn modelId="{AC98B6D3-6F44-4F0C-81F8-EF8A78874150}" type="presOf" srcId="{9EEF2E3B-7B5F-487C-B648-8316A9A7FB94}" destId="{39995FA8-6767-4E2B-AB29-FD7984F286C1}" srcOrd="0"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998E68-2263-4EB5-834B-8DC9DA3B9294}" type="doc">
      <dgm:prSet loTypeId="urn:microsoft.com/office/officeart/2005/8/layout/default" loCatId="pyramid" qsTypeId="urn:microsoft.com/office/officeart/2005/8/quickstyle/simple1" qsCatId="simple" csTypeId="urn:microsoft.com/office/officeart/2005/8/colors/colorful5" csCatId="colorful" phldr="1"/>
      <dgm:spPr/>
      <dgm:t>
        <a:bodyPr/>
        <a:lstStyle/>
        <a:p>
          <a:endParaRPr lang="nb-NO"/>
        </a:p>
      </dgm:t>
    </dgm:pt>
    <dgm:pt modelId="{CB8DBA65-494F-4381-B76A-06FD83E24299}">
      <dgm:prSet phldrT="[Tekst]" custT="1"/>
      <dgm:spPr>
        <a:solidFill>
          <a:srgbClr val="00B0F0">
            <a:alpha val="29000"/>
          </a:srgbClr>
        </a:solidFill>
        <a:ln>
          <a:noFill/>
        </a:ln>
      </dgm:spPr>
      <dgm:t>
        <a:bodyPr/>
        <a:lstStyle/>
        <a:p>
          <a:r>
            <a:rPr lang="nb-NO" sz="2800" dirty="0">
              <a:solidFill>
                <a:schemeClr val="tx1"/>
              </a:solidFill>
            </a:rPr>
            <a:t>Uformell kontakt</a:t>
          </a:r>
        </a:p>
      </dgm:t>
    </dgm:pt>
    <dgm:pt modelId="{147DD3A0-1803-4240-A212-FA6BA383B251}" type="parTrans" cxnId="{36F638BD-FC57-469A-A354-95EA28CDC541}">
      <dgm:prSet/>
      <dgm:spPr/>
      <dgm:t>
        <a:bodyPr/>
        <a:lstStyle/>
        <a:p>
          <a:endParaRPr lang="nb-NO"/>
        </a:p>
      </dgm:t>
    </dgm:pt>
    <dgm:pt modelId="{D71163EC-B8B5-4BA5-BB1E-D0F24173CFD7}" type="sibTrans" cxnId="{36F638BD-FC57-469A-A354-95EA28CDC541}">
      <dgm:prSet/>
      <dgm:spPr/>
      <dgm:t>
        <a:bodyPr/>
        <a:lstStyle/>
        <a:p>
          <a:endParaRPr lang="nb-NO"/>
        </a:p>
      </dgm:t>
    </dgm:pt>
    <dgm:pt modelId="{35E54D92-CD3A-466B-A860-F4181B061217}">
      <dgm:prSet phldrT="[Tekst]" custT="1"/>
      <dgm:spPr>
        <a:solidFill>
          <a:srgbClr val="00B0F0">
            <a:alpha val="29000"/>
          </a:srgbClr>
        </a:solidFill>
        <a:ln>
          <a:noFill/>
        </a:ln>
      </dgm:spPr>
      <dgm:t>
        <a:bodyPr/>
        <a:lstStyle/>
        <a:p>
          <a:r>
            <a:rPr lang="nb-NO" sz="2800" dirty="0">
              <a:solidFill>
                <a:schemeClr val="tx1"/>
              </a:solidFill>
            </a:rPr>
            <a:t>Informasjon</a:t>
          </a:r>
        </a:p>
      </dgm:t>
    </dgm:pt>
    <dgm:pt modelId="{04F6981B-EE43-4529-A51B-F096FAF64DE1}" type="parTrans" cxnId="{8A36B248-E312-40F6-AC69-826C1A67E27B}">
      <dgm:prSet/>
      <dgm:spPr/>
      <dgm:t>
        <a:bodyPr/>
        <a:lstStyle/>
        <a:p>
          <a:endParaRPr lang="nb-NO"/>
        </a:p>
      </dgm:t>
    </dgm:pt>
    <dgm:pt modelId="{277F59E9-43B1-4E82-B771-B98C055CAB24}" type="sibTrans" cxnId="{8A36B248-E312-40F6-AC69-826C1A67E27B}">
      <dgm:prSet/>
      <dgm:spPr/>
      <dgm:t>
        <a:bodyPr/>
        <a:lstStyle/>
        <a:p>
          <a:endParaRPr lang="nb-NO"/>
        </a:p>
      </dgm:t>
    </dgm:pt>
    <dgm:pt modelId="{3A4EA012-26C0-49DE-8374-5AC80D83DEC4}">
      <dgm:prSet phldrT="[Tekst]" custT="1"/>
      <dgm:spPr>
        <a:solidFill>
          <a:srgbClr val="00B0F0">
            <a:alpha val="29000"/>
          </a:srgbClr>
        </a:solidFill>
        <a:ln>
          <a:noFill/>
        </a:ln>
      </dgm:spPr>
      <dgm:t>
        <a:bodyPr/>
        <a:lstStyle/>
        <a:p>
          <a:r>
            <a:rPr lang="nb-NO" sz="2800" dirty="0">
              <a:solidFill>
                <a:schemeClr val="tx1"/>
              </a:solidFill>
            </a:rPr>
            <a:t>Drøftinger</a:t>
          </a:r>
        </a:p>
      </dgm:t>
    </dgm:pt>
    <dgm:pt modelId="{E1EEA3D5-5688-48D2-9B0D-BFD409DA5A79}" type="parTrans" cxnId="{31A12C64-C0BC-41C5-B6D0-DDCEFBEADE76}">
      <dgm:prSet/>
      <dgm:spPr/>
      <dgm:t>
        <a:bodyPr/>
        <a:lstStyle/>
        <a:p>
          <a:endParaRPr lang="nb-NO"/>
        </a:p>
      </dgm:t>
    </dgm:pt>
    <dgm:pt modelId="{A925E093-A252-44EF-9634-55939D595FF7}" type="sibTrans" cxnId="{31A12C64-C0BC-41C5-B6D0-DDCEFBEADE76}">
      <dgm:prSet/>
      <dgm:spPr/>
      <dgm:t>
        <a:bodyPr/>
        <a:lstStyle/>
        <a:p>
          <a:endParaRPr lang="nb-NO"/>
        </a:p>
      </dgm:t>
    </dgm:pt>
    <dgm:pt modelId="{793ECAD3-9F84-4878-AEDA-787A247190D5}">
      <dgm:prSet phldrT="[Tekst]" custT="1"/>
      <dgm:spPr>
        <a:solidFill>
          <a:srgbClr val="00B0F0">
            <a:alpha val="29000"/>
          </a:srgbClr>
        </a:solidFill>
        <a:ln>
          <a:noFill/>
        </a:ln>
      </dgm:spPr>
      <dgm:t>
        <a:bodyPr/>
        <a:lstStyle/>
        <a:p>
          <a:r>
            <a:rPr lang="nb-NO" sz="2800" dirty="0">
              <a:solidFill>
                <a:schemeClr val="tx1"/>
              </a:solidFill>
            </a:rPr>
            <a:t>Forhandlinger</a:t>
          </a:r>
        </a:p>
      </dgm:t>
    </dgm:pt>
    <dgm:pt modelId="{CDCC0EA6-ECDC-4D95-9408-CB0C7B8B06C8}" type="parTrans" cxnId="{B5F0B993-5639-4170-B7F5-361CC2338F74}">
      <dgm:prSet/>
      <dgm:spPr/>
      <dgm:t>
        <a:bodyPr/>
        <a:lstStyle/>
        <a:p>
          <a:endParaRPr lang="nb-NO"/>
        </a:p>
      </dgm:t>
    </dgm:pt>
    <dgm:pt modelId="{76A28901-BA01-4C4E-8073-16A6ED26636E}" type="sibTrans" cxnId="{B5F0B993-5639-4170-B7F5-361CC2338F74}">
      <dgm:prSet/>
      <dgm:spPr/>
      <dgm:t>
        <a:bodyPr/>
        <a:lstStyle/>
        <a:p>
          <a:endParaRPr lang="nb-NO"/>
        </a:p>
      </dgm:t>
    </dgm:pt>
    <dgm:pt modelId="{BC03CD5F-B153-4540-9535-002091D1B4C3}" type="pres">
      <dgm:prSet presAssocID="{A1998E68-2263-4EB5-834B-8DC9DA3B9294}" presName="diagram" presStyleCnt="0">
        <dgm:presLayoutVars>
          <dgm:dir/>
          <dgm:resizeHandles val="exact"/>
        </dgm:presLayoutVars>
      </dgm:prSet>
      <dgm:spPr/>
      <dgm:t>
        <a:bodyPr/>
        <a:lstStyle/>
        <a:p>
          <a:endParaRPr lang="nb-NO"/>
        </a:p>
      </dgm:t>
    </dgm:pt>
    <dgm:pt modelId="{22D953FE-9207-0542-836D-CC492D951679}" type="pres">
      <dgm:prSet presAssocID="{CB8DBA65-494F-4381-B76A-06FD83E24299}" presName="node" presStyleLbl="node1" presStyleIdx="0" presStyleCnt="4">
        <dgm:presLayoutVars>
          <dgm:bulletEnabled val="1"/>
        </dgm:presLayoutVars>
      </dgm:prSet>
      <dgm:spPr/>
      <dgm:t>
        <a:bodyPr/>
        <a:lstStyle/>
        <a:p>
          <a:endParaRPr lang="nb-NO"/>
        </a:p>
      </dgm:t>
    </dgm:pt>
    <dgm:pt modelId="{9BA97706-DD7C-6E49-AF5D-229A68A7F447}" type="pres">
      <dgm:prSet presAssocID="{D71163EC-B8B5-4BA5-BB1E-D0F24173CFD7}" presName="sibTrans" presStyleCnt="0"/>
      <dgm:spPr/>
    </dgm:pt>
    <dgm:pt modelId="{1587EC36-ACDC-7D43-B645-14DDF42C790F}" type="pres">
      <dgm:prSet presAssocID="{35E54D92-CD3A-466B-A860-F4181B061217}" presName="node" presStyleLbl="node1" presStyleIdx="1" presStyleCnt="4">
        <dgm:presLayoutVars>
          <dgm:bulletEnabled val="1"/>
        </dgm:presLayoutVars>
      </dgm:prSet>
      <dgm:spPr/>
      <dgm:t>
        <a:bodyPr/>
        <a:lstStyle/>
        <a:p>
          <a:endParaRPr lang="nb-NO"/>
        </a:p>
      </dgm:t>
    </dgm:pt>
    <dgm:pt modelId="{E52F33AB-4C9E-7E4A-9F20-08D282987BBB}" type="pres">
      <dgm:prSet presAssocID="{277F59E9-43B1-4E82-B771-B98C055CAB24}" presName="sibTrans" presStyleCnt="0"/>
      <dgm:spPr/>
    </dgm:pt>
    <dgm:pt modelId="{150DF13C-8026-2844-93D3-D003071DB52D}" type="pres">
      <dgm:prSet presAssocID="{3A4EA012-26C0-49DE-8374-5AC80D83DEC4}" presName="node" presStyleLbl="node1" presStyleIdx="2" presStyleCnt="4">
        <dgm:presLayoutVars>
          <dgm:bulletEnabled val="1"/>
        </dgm:presLayoutVars>
      </dgm:prSet>
      <dgm:spPr/>
      <dgm:t>
        <a:bodyPr/>
        <a:lstStyle/>
        <a:p>
          <a:endParaRPr lang="nb-NO"/>
        </a:p>
      </dgm:t>
    </dgm:pt>
    <dgm:pt modelId="{3DF3CD59-4CD9-F849-835E-E8D4200F3EB6}" type="pres">
      <dgm:prSet presAssocID="{A925E093-A252-44EF-9634-55939D595FF7}" presName="sibTrans" presStyleCnt="0"/>
      <dgm:spPr/>
    </dgm:pt>
    <dgm:pt modelId="{7C44763F-AF06-5B4D-8979-D9D0ADEC2B21}" type="pres">
      <dgm:prSet presAssocID="{793ECAD3-9F84-4878-AEDA-787A247190D5}" presName="node" presStyleLbl="node1" presStyleIdx="3" presStyleCnt="4">
        <dgm:presLayoutVars>
          <dgm:bulletEnabled val="1"/>
        </dgm:presLayoutVars>
      </dgm:prSet>
      <dgm:spPr/>
      <dgm:t>
        <a:bodyPr/>
        <a:lstStyle/>
        <a:p>
          <a:endParaRPr lang="nb-NO"/>
        </a:p>
      </dgm:t>
    </dgm:pt>
  </dgm:ptLst>
  <dgm:cxnLst>
    <dgm:cxn modelId="{36F638BD-FC57-469A-A354-95EA28CDC541}" srcId="{A1998E68-2263-4EB5-834B-8DC9DA3B9294}" destId="{CB8DBA65-494F-4381-B76A-06FD83E24299}" srcOrd="0" destOrd="0" parTransId="{147DD3A0-1803-4240-A212-FA6BA383B251}" sibTransId="{D71163EC-B8B5-4BA5-BB1E-D0F24173CFD7}"/>
    <dgm:cxn modelId="{E6739957-AAF2-7E40-98AE-3C77274C5AC0}" type="presOf" srcId="{3A4EA012-26C0-49DE-8374-5AC80D83DEC4}" destId="{150DF13C-8026-2844-93D3-D003071DB52D}" srcOrd="0" destOrd="0" presId="urn:microsoft.com/office/officeart/2005/8/layout/default"/>
    <dgm:cxn modelId="{31A12C64-C0BC-41C5-B6D0-DDCEFBEADE76}" srcId="{A1998E68-2263-4EB5-834B-8DC9DA3B9294}" destId="{3A4EA012-26C0-49DE-8374-5AC80D83DEC4}" srcOrd="2" destOrd="0" parTransId="{E1EEA3D5-5688-48D2-9B0D-BFD409DA5A79}" sibTransId="{A925E093-A252-44EF-9634-55939D595FF7}"/>
    <dgm:cxn modelId="{8A36B248-E312-40F6-AC69-826C1A67E27B}" srcId="{A1998E68-2263-4EB5-834B-8DC9DA3B9294}" destId="{35E54D92-CD3A-466B-A860-F4181B061217}" srcOrd="1" destOrd="0" parTransId="{04F6981B-EE43-4529-A51B-F096FAF64DE1}" sibTransId="{277F59E9-43B1-4E82-B771-B98C055CAB24}"/>
    <dgm:cxn modelId="{8E3C0F0E-5F0F-9A47-8CB6-2B8CC8F44809}" type="presOf" srcId="{A1998E68-2263-4EB5-834B-8DC9DA3B9294}" destId="{BC03CD5F-B153-4540-9535-002091D1B4C3}" srcOrd="0" destOrd="0" presId="urn:microsoft.com/office/officeart/2005/8/layout/default"/>
    <dgm:cxn modelId="{1D4B1B4A-1BC6-BC4A-BC16-D7CDBCDE9E16}" type="presOf" srcId="{CB8DBA65-494F-4381-B76A-06FD83E24299}" destId="{22D953FE-9207-0542-836D-CC492D951679}" srcOrd="0" destOrd="0" presId="urn:microsoft.com/office/officeart/2005/8/layout/default"/>
    <dgm:cxn modelId="{DE262C2C-8956-B141-AAEC-7CBC486BECF1}" type="presOf" srcId="{793ECAD3-9F84-4878-AEDA-787A247190D5}" destId="{7C44763F-AF06-5B4D-8979-D9D0ADEC2B21}" srcOrd="0" destOrd="0" presId="urn:microsoft.com/office/officeart/2005/8/layout/default"/>
    <dgm:cxn modelId="{B5F0B993-5639-4170-B7F5-361CC2338F74}" srcId="{A1998E68-2263-4EB5-834B-8DC9DA3B9294}" destId="{793ECAD3-9F84-4878-AEDA-787A247190D5}" srcOrd="3" destOrd="0" parTransId="{CDCC0EA6-ECDC-4D95-9408-CB0C7B8B06C8}" sibTransId="{76A28901-BA01-4C4E-8073-16A6ED26636E}"/>
    <dgm:cxn modelId="{5153C4D3-A3C1-FE45-B50E-B014B9E0B4DE}" type="presOf" srcId="{35E54D92-CD3A-466B-A860-F4181B061217}" destId="{1587EC36-ACDC-7D43-B645-14DDF42C790F}" srcOrd="0" destOrd="0" presId="urn:microsoft.com/office/officeart/2005/8/layout/default"/>
    <dgm:cxn modelId="{5D727A65-1E57-7643-8BC2-02392C1525A9}" type="presParOf" srcId="{BC03CD5F-B153-4540-9535-002091D1B4C3}" destId="{22D953FE-9207-0542-836D-CC492D951679}" srcOrd="0" destOrd="0" presId="urn:microsoft.com/office/officeart/2005/8/layout/default"/>
    <dgm:cxn modelId="{A33006CF-354B-EA49-AFCD-5CBBA1A3FDF4}" type="presParOf" srcId="{BC03CD5F-B153-4540-9535-002091D1B4C3}" destId="{9BA97706-DD7C-6E49-AF5D-229A68A7F447}" srcOrd="1" destOrd="0" presId="urn:microsoft.com/office/officeart/2005/8/layout/default"/>
    <dgm:cxn modelId="{734F8FF8-A073-B248-ADA8-ACA10B43DFD6}" type="presParOf" srcId="{BC03CD5F-B153-4540-9535-002091D1B4C3}" destId="{1587EC36-ACDC-7D43-B645-14DDF42C790F}" srcOrd="2" destOrd="0" presId="urn:microsoft.com/office/officeart/2005/8/layout/default"/>
    <dgm:cxn modelId="{71CB45C5-BBBA-EB4B-AB44-E35E35D5A85F}" type="presParOf" srcId="{BC03CD5F-B153-4540-9535-002091D1B4C3}" destId="{E52F33AB-4C9E-7E4A-9F20-08D282987BBB}" srcOrd="3" destOrd="0" presId="urn:microsoft.com/office/officeart/2005/8/layout/default"/>
    <dgm:cxn modelId="{30564EF0-21E9-9149-91F8-24D2C7DAE5BA}" type="presParOf" srcId="{BC03CD5F-B153-4540-9535-002091D1B4C3}" destId="{150DF13C-8026-2844-93D3-D003071DB52D}" srcOrd="4" destOrd="0" presId="urn:microsoft.com/office/officeart/2005/8/layout/default"/>
    <dgm:cxn modelId="{C468F2FA-5A3B-7C45-BDC8-D852AF5F1E35}" type="presParOf" srcId="{BC03CD5F-B153-4540-9535-002091D1B4C3}" destId="{3DF3CD59-4CD9-F849-835E-E8D4200F3EB6}" srcOrd="5" destOrd="0" presId="urn:microsoft.com/office/officeart/2005/8/layout/default"/>
    <dgm:cxn modelId="{CB24C14D-705F-1141-9A2A-74316D44149F}" type="presParOf" srcId="{BC03CD5F-B153-4540-9535-002091D1B4C3}" destId="{7C44763F-AF06-5B4D-8979-D9D0ADEC2B2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F1DEAD-A976-8F43-8FC3-15DF5E966534}"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nb-NO"/>
        </a:p>
      </dgm:t>
    </dgm:pt>
    <dgm:pt modelId="{815FEDB8-33DD-BA4F-B957-066781EF36F8}">
      <dgm:prSet phldrT="[Tekst]" custT="1"/>
      <dgm:spPr>
        <a:solidFill>
          <a:schemeClr val="accent5">
            <a:alpha val="29000"/>
          </a:schemeClr>
        </a:solidFill>
        <a:ln>
          <a:noFill/>
        </a:ln>
      </dgm:spPr>
      <dgm:t>
        <a:bodyPr/>
        <a:lstStyle/>
        <a:p>
          <a:r>
            <a:rPr lang="nb-NO" sz="2400" dirty="0">
              <a:solidFill>
                <a:schemeClr val="tx1"/>
              </a:solidFill>
            </a:rPr>
            <a:t>Fellesnemd</a:t>
          </a:r>
        </a:p>
      </dgm:t>
    </dgm:pt>
    <dgm:pt modelId="{E174CFDF-93BD-F143-B368-40F645F1157D}" type="parTrans" cxnId="{BF0EBE3D-9317-5047-9A3D-782156320CED}">
      <dgm:prSet/>
      <dgm:spPr/>
      <dgm:t>
        <a:bodyPr/>
        <a:lstStyle/>
        <a:p>
          <a:endParaRPr lang="nb-NO"/>
        </a:p>
      </dgm:t>
    </dgm:pt>
    <dgm:pt modelId="{494659C8-8B6B-2541-87AA-D215DF2D81E1}" type="sibTrans" cxnId="{BF0EBE3D-9317-5047-9A3D-782156320CED}">
      <dgm:prSet/>
      <dgm:spPr/>
      <dgm:t>
        <a:bodyPr/>
        <a:lstStyle/>
        <a:p>
          <a:endParaRPr lang="nb-NO"/>
        </a:p>
      </dgm:t>
    </dgm:pt>
    <dgm:pt modelId="{5C54C7D3-F9EE-8B4C-9C52-351103E82264}">
      <dgm:prSet phldrT="[Tekst]" custT="1"/>
      <dgm:spPr>
        <a:solidFill>
          <a:schemeClr val="accent5">
            <a:alpha val="39000"/>
          </a:schemeClr>
        </a:solidFill>
        <a:ln>
          <a:noFill/>
          <a:prstDash val="dash"/>
        </a:ln>
      </dgm:spPr>
      <dgm:t>
        <a:bodyPr/>
        <a:lstStyle/>
        <a:p>
          <a:r>
            <a:rPr lang="nb-NO" sz="2400" dirty="0">
              <a:solidFill>
                <a:schemeClr val="tx1"/>
              </a:solidFill>
            </a:rPr>
            <a:t>Arbeidsutvalg</a:t>
          </a:r>
        </a:p>
      </dgm:t>
    </dgm:pt>
    <dgm:pt modelId="{9BB499AD-FA69-1E44-AA8E-9678016ABEBC}" type="parTrans" cxnId="{0A03C991-23E2-B54F-B0CC-E263EE9F68E1}">
      <dgm:prSet/>
      <dgm:spPr>
        <a:ln>
          <a:solidFill>
            <a:schemeClr val="bg1">
              <a:lumMod val="50000"/>
            </a:schemeClr>
          </a:solidFill>
        </a:ln>
      </dgm:spPr>
      <dgm:t>
        <a:bodyPr/>
        <a:lstStyle/>
        <a:p>
          <a:endParaRPr lang="nb-NO"/>
        </a:p>
      </dgm:t>
    </dgm:pt>
    <dgm:pt modelId="{9438CDA9-DE35-F84B-9E0F-CCDCC4FDDC6A}" type="sibTrans" cxnId="{0A03C991-23E2-B54F-B0CC-E263EE9F68E1}">
      <dgm:prSet/>
      <dgm:spPr/>
      <dgm:t>
        <a:bodyPr/>
        <a:lstStyle/>
        <a:p>
          <a:endParaRPr lang="nb-NO"/>
        </a:p>
      </dgm:t>
    </dgm:pt>
    <dgm:pt modelId="{B82F98A8-91E8-8C43-97B5-379E30082421}">
      <dgm:prSet phldrT="[Tekst]" custT="1"/>
      <dgm:spPr>
        <a:solidFill>
          <a:srgbClr val="92D050">
            <a:alpha val="39000"/>
          </a:srgbClr>
        </a:solidFill>
        <a:ln>
          <a:noFill/>
        </a:ln>
      </dgm:spPr>
      <dgm:t>
        <a:bodyPr/>
        <a:lstStyle/>
        <a:p>
          <a:r>
            <a:rPr lang="nb-NO" sz="2400" dirty="0">
              <a:solidFill>
                <a:schemeClr val="tx1"/>
              </a:solidFill>
            </a:rPr>
            <a:t>Prosjektleder </a:t>
          </a:r>
          <a:r>
            <a:rPr lang="nb-NO" sz="1800" dirty="0">
              <a:solidFill>
                <a:schemeClr val="tx1"/>
              </a:solidFill>
            </a:rPr>
            <a:t>(overordnet prosjektgruppe)</a:t>
          </a:r>
        </a:p>
      </dgm:t>
    </dgm:pt>
    <dgm:pt modelId="{E9F8A587-AC26-0E40-84E9-58D626039127}" type="parTrans" cxnId="{53A25C7D-DA44-564C-9D89-CFC62BFE6066}">
      <dgm:prSet/>
      <dgm:spPr/>
      <dgm:t>
        <a:bodyPr/>
        <a:lstStyle/>
        <a:p>
          <a:endParaRPr lang="nb-NO"/>
        </a:p>
      </dgm:t>
    </dgm:pt>
    <dgm:pt modelId="{B6B04614-5719-2942-A8CA-A6F3CCEF63F9}" type="sibTrans" cxnId="{53A25C7D-DA44-564C-9D89-CFC62BFE6066}">
      <dgm:prSet/>
      <dgm:spPr/>
      <dgm:t>
        <a:bodyPr/>
        <a:lstStyle/>
        <a:p>
          <a:endParaRPr lang="nb-NO"/>
        </a:p>
      </dgm:t>
    </dgm:pt>
    <dgm:pt modelId="{6AF7D8E3-2468-E941-ADE0-9542A8C58F17}">
      <dgm:prSet phldrT="[Tekst]" custT="1"/>
      <dgm:spPr>
        <a:solidFill>
          <a:schemeClr val="accent5">
            <a:alpha val="39000"/>
          </a:schemeClr>
        </a:solidFill>
        <a:ln>
          <a:noFill/>
          <a:prstDash val="dash"/>
        </a:ln>
      </dgm:spPr>
      <dgm:t>
        <a:bodyPr/>
        <a:lstStyle/>
        <a:p>
          <a:r>
            <a:rPr lang="nb-NO" sz="2400" dirty="0">
              <a:solidFill>
                <a:schemeClr val="tx1"/>
              </a:solidFill>
            </a:rPr>
            <a:t>Partssammensatt utvalg</a:t>
          </a:r>
        </a:p>
      </dgm:t>
    </dgm:pt>
    <dgm:pt modelId="{DF48FD7D-1690-3A42-9274-E590E95057E6}" type="parTrans" cxnId="{453901B5-46B1-7245-8C23-53A712BC304E}">
      <dgm:prSet/>
      <dgm:spPr>
        <a:ln>
          <a:solidFill>
            <a:schemeClr val="bg1">
              <a:lumMod val="50000"/>
            </a:schemeClr>
          </a:solidFill>
        </a:ln>
      </dgm:spPr>
      <dgm:t>
        <a:bodyPr/>
        <a:lstStyle/>
        <a:p>
          <a:endParaRPr lang="nb-NO"/>
        </a:p>
      </dgm:t>
    </dgm:pt>
    <dgm:pt modelId="{6CCD2BB7-6C45-0047-8E36-E7FE3C156309}" type="sibTrans" cxnId="{453901B5-46B1-7245-8C23-53A712BC304E}">
      <dgm:prSet/>
      <dgm:spPr/>
      <dgm:t>
        <a:bodyPr/>
        <a:lstStyle/>
        <a:p>
          <a:endParaRPr lang="nb-NO"/>
        </a:p>
      </dgm:t>
    </dgm:pt>
    <dgm:pt modelId="{D12050D6-2E14-BE41-8343-4E32642EB116}" type="pres">
      <dgm:prSet presAssocID="{9BF1DEAD-A976-8F43-8FC3-15DF5E966534}" presName="hierChild1" presStyleCnt="0">
        <dgm:presLayoutVars>
          <dgm:orgChart val="1"/>
          <dgm:chPref val="1"/>
          <dgm:dir/>
          <dgm:animOne val="branch"/>
          <dgm:animLvl val="lvl"/>
          <dgm:resizeHandles/>
        </dgm:presLayoutVars>
      </dgm:prSet>
      <dgm:spPr/>
      <dgm:t>
        <a:bodyPr/>
        <a:lstStyle/>
        <a:p>
          <a:endParaRPr lang="nb-NO"/>
        </a:p>
      </dgm:t>
    </dgm:pt>
    <dgm:pt modelId="{60370C6E-079D-7340-BEEC-E8C3432B9337}" type="pres">
      <dgm:prSet presAssocID="{815FEDB8-33DD-BA4F-B957-066781EF36F8}" presName="hierRoot1" presStyleCnt="0">
        <dgm:presLayoutVars>
          <dgm:hierBranch val="init"/>
        </dgm:presLayoutVars>
      </dgm:prSet>
      <dgm:spPr/>
    </dgm:pt>
    <dgm:pt modelId="{246A94E1-40C7-C54D-9284-67AE6969CBC8}" type="pres">
      <dgm:prSet presAssocID="{815FEDB8-33DD-BA4F-B957-066781EF36F8}" presName="rootComposite1" presStyleCnt="0"/>
      <dgm:spPr/>
    </dgm:pt>
    <dgm:pt modelId="{8BFCEC7D-5B0C-A143-AFC8-6AA8E9C9793A}" type="pres">
      <dgm:prSet presAssocID="{815FEDB8-33DD-BA4F-B957-066781EF36F8}" presName="rootText1" presStyleLbl="node0" presStyleIdx="0" presStyleCnt="1">
        <dgm:presLayoutVars>
          <dgm:chPref val="3"/>
        </dgm:presLayoutVars>
      </dgm:prSet>
      <dgm:spPr/>
      <dgm:t>
        <a:bodyPr/>
        <a:lstStyle/>
        <a:p>
          <a:endParaRPr lang="nb-NO"/>
        </a:p>
      </dgm:t>
    </dgm:pt>
    <dgm:pt modelId="{9ECDF248-C3F2-754D-B187-16468F7B283B}" type="pres">
      <dgm:prSet presAssocID="{815FEDB8-33DD-BA4F-B957-066781EF36F8}" presName="rootConnector1" presStyleLbl="node1" presStyleIdx="0" presStyleCnt="0"/>
      <dgm:spPr/>
      <dgm:t>
        <a:bodyPr/>
        <a:lstStyle/>
        <a:p>
          <a:endParaRPr lang="nb-NO"/>
        </a:p>
      </dgm:t>
    </dgm:pt>
    <dgm:pt modelId="{B9ACB9A8-7AEF-2749-963B-AFA0A56CDF69}" type="pres">
      <dgm:prSet presAssocID="{815FEDB8-33DD-BA4F-B957-066781EF36F8}" presName="hierChild2" presStyleCnt="0"/>
      <dgm:spPr/>
    </dgm:pt>
    <dgm:pt modelId="{DB8ECFA6-72C2-1A44-AD37-5ED0BAC645C7}" type="pres">
      <dgm:prSet presAssocID="{9BB499AD-FA69-1E44-AA8E-9678016ABEBC}" presName="Name37" presStyleLbl="parChTrans1D2" presStyleIdx="0" presStyleCnt="3"/>
      <dgm:spPr/>
      <dgm:t>
        <a:bodyPr/>
        <a:lstStyle/>
        <a:p>
          <a:endParaRPr lang="nb-NO"/>
        </a:p>
      </dgm:t>
    </dgm:pt>
    <dgm:pt modelId="{BBEB0B78-03E5-304E-8A94-7F83AF2B6F54}" type="pres">
      <dgm:prSet presAssocID="{5C54C7D3-F9EE-8B4C-9C52-351103E82264}" presName="hierRoot2" presStyleCnt="0">
        <dgm:presLayoutVars>
          <dgm:hierBranch val="init"/>
        </dgm:presLayoutVars>
      </dgm:prSet>
      <dgm:spPr/>
    </dgm:pt>
    <dgm:pt modelId="{2D948A02-51D9-1F47-ACCC-083038D9B594}" type="pres">
      <dgm:prSet presAssocID="{5C54C7D3-F9EE-8B4C-9C52-351103E82264}" presName="rootComposite" presStyleCnt="0"/>
      <dgm:spPr/>
    </dgm:pt>
    <dgm:pt modelId="{739591E9-4942-2841-9574-749EA0AC3690}" type="pres">
      <dgm:prSet presAssocID="{5C54C7D3-F9EE-8B4C-9C52-351103E82264}" presName="rootText" presStyleLbl="node2" presStyleIdx="0" presStyleCnt="3" custLinFactNeighborX="1038" custLinFactNeighborY="-1901">
        <dgm:presLayoutVars>
          <dgm:chPref val="3"/>
        </dgm:presLayoutVars>
      </dgm:prSet>
      <dgm:spPr/>
      <dgm:t>
        <a:bodyPr/>
        <a:lstStyle/>
        <a:p>
          <a:endParaRPr lang="nb-NO"/>
        </a:p>
      </dgm:t>
    </dgm:pt>
    <dgm:pt modelId="{4C9F7E34-F869-654B-9121-021A4CC0242F}" type="pres">
      <dgm:prSet presAssocID="{5C54C7D3-F9EE-8B4C-9C52-351103E82264}" presName="rootConnector" presStyleLbl="node2" presStyleIdx="0" presStyleCnt="3"/>
      <dgm:spPr/>
      <dgm:t>
        <a:bodyPr/>
        <a:lstStyle/>
        <a:p>
          <a:endParaRPr lang="nb-NO"/>
        </a:p>
      </dgm:t>
    </dgm:pt>
    <dgm:pt modelId="{AA51BF42-1CEE-2447-B17C-CC773C881B27}" type="pres">
      <dgm:prSet presAssocID="{5C54C7D3-F9EE-8B4C-9C52-351103E82264}" presName="hierChild4" presStyleCnt="0"/>
      <dgm:spPr/>
    </dgm:pt>
    <dgm:pt modelId="{B49F00E7-AF4B-494D-A8D0-AF949E7BAF7C}" type="pres">
      <dgm:prSet presAssocID="{5C54C7D3-F9EE-8B4C-9C52-351103E82264}" presName="hierChild5" presStyleCnt="0"/>
      <dgm:spPr/>
    </dgm:pt>
    <dgm:pt modelId="{1F933928-F3A5-D942-B41E-3CA566778963}" type="pres">
      <dgm:prSet presAssocID="{E9F8A587-AC26-0E40-84E9-58D626039127}" presName="Name37" presStyleLbl="parChTrans1D2" presStyleIdx="1" presStyleCnt="3"/>
      <dgm:spPr/>
      <dgm:t>
        <a:bodyPr/>
        <a:lstStyle/>
        <a:p>
          <a:endParaRPr lang="nb-NO"/>
        </a:p>
      </dgm:t>
    </dgm:pt>
    <dgm:pt modelId="{FBCDDC4C-5EFD-994B-B082-FC47043857C9}" type="pres">
      <dgm:prSet presAssocID="{B82F98A8-91E8-8C43-97B5-379E30082421}" presName="hierRoot2" presStyleCnt="0">
        <dgm:presLayoutVars>
          <dgm:hierBranch val="init"/>
        </dgm:presLayoutVars>
      </dgm:prSet>
      <dgm:spPr/>
    </dgm:pt>
    <dgm:pt modelId="{2B395C35-D349-FA4E-97EA-EE03F08DFCF0}" type="pres">
      <dgm:prSet presAssocID="{B82F98A8-91E8-8C43-97B5-379E30082421}" presName="rootComposite" presStyleCnt="0"/>
      <dgm:spPr/>
    </dgm:pt>
    <dgm:pt modelId="{3088A3A3-24F4-7B4A-88D4-0A0F8AFAA523}" type="pres">
      <dgm:prSet presAssocID="{B82F98A8-91E8-8C43-97B5-379E30082421}" presName="rootText" presStyleLbl="node2" presStyleIdx="1" presStyleCnt="3">
        <dgm:presLayoutVars>
          <dgm:chPref val="3"/>
        </dgm:presLayoutVars>
      </dgm:prSet>
      <dgm:spPr/>
      <dgm:t>
        <a:bodyPr/>
        <a:lstStyle/>
        <a:p>
          <a:endParaRPr lang="nb-NO"/>
        </a:p>
      </dgm:t>
    </dgm:pt>
    <dgm:pt modelId="{22882765-FE4E-9B49-8BFA-6AC4E07C77A1}" type="pres">
      <dgm:prSet presAssocID="{B82F98A8-91E8-8C43-97B5-379E30082421}" presName="rootConnector" presStyleLbl="node2" presStyleIdx="1" presStyleCnt="3"/>
      <dgm:spPr/>
      <dgm:t>
        <a:bodyPr/>
        <a:lstStyle/>
        <a:p>
          <a:endParaRPr lang="nb-NO"/>
        </a:p>
      </dgm:t>
    </dgm:pt>
    <dgm:pt modelId="{25E7D224-51B2-A648-9CD9-EE1CFCD8B713}" type="pres">
      <dgm:prSet presAssocID="{B82F98A8-91E8-8C43-97B5-379E30082421}" presName="hierChild4" presStyleCnt="0"/>
      <dgm:spPr/>
    </dgm:pt>
    <dgm:pt modelId="{39007044-6964-DB46-8A47-F710B0767458}" type="pres">
      <dgm:prSet presAssocID="{B82F98A8-91E8-8C43-97B5-379E30082421}" presName="hierChild5" presStyleCnt="0"/>
      <dgm:spPr/>
    </dgm:pt>
    <dgm:pt modelId="{ADC4966D-9F8E-9841-BD05-FAC31C596141}" type="pres">
      <dgm:prSet presAssocID="{DF48FD7D-1690-3A42-9274-E590E95057E6}" presName="Name37" presStyleLbl="parChTrans1D2" presStyleIdx="2" presStyleCnt="3"/>
      <dgm:spPr/>
      <dgm:t>
        <a:bodyPr/>
        <a:lstStyle/>
        <a:p>
          <a:endParaRPr lang="nb-NO"/>
        </a:p>
      </dgm:t>
    </dgm:pt>
    <dgm:pt modelId="{D432CCEC-E0D8-EC43-8B73-5437DAF5083D}" type="pres">
      <dgm:prSet presAssocID="{6AF7D8E3-2468-E941-ADE0-9542A8C58F17}" presName="hierRoot2" presStyleCnt="0">
        <dgm:presLayoutVars>
          <dgm:hierBranch val="init"/>
        </dgm:presLayoutVars>
      </dgm:prSet>
      <dgm:spPr/>
    </dgm:pt>
    <dgm:pt modelId="{7DBC0AF5-5862-B84F-BDC8-2C9F5955AC18}" type="pres">
      <dgm:prSet presAssocID="{6AF7D8E3-2468-E941-ADE0-9542A8C58F17}" presName="rootComposite" presStyleCnt="0"/>
      <dgm:spPr/>
    </dgm:pt>
    <dgm:pt modelId="{23C690F1-D7B3-4F43-97EA-3630F898BCC2}" type="pres">
      <dgm:prSet presAssocID="{6AF7D8E3-2468-E941-ADE0-9542A8C58F17}" presName="rootText" presStyleLbl="node2" presStyleIdx="2" presStyleCnt="3" custLinFactNeighborX="23" custLinFactNeighborY="-1901">
        <dgm:presLayoutVars>
          <dgm:chPref val="3"/>
        </dgm:presLayoutVars>
      </dgm:prSet>
      <dgm:spPr/>
      <dgm:t>
        <a:bodyPr/>
        <a:lstStyle/>
        <a:p>
          <a:endParaRPr lang="nb-NO"/>
        </a:p>
      </dgm:t>
    </dgm:pt>
    <dgm:pt modelId="{A6C62125-AADC-4640-80E6-EC74123B6B87}" type="pres">
      <dgm:prSet presAssocID="{6AF7D8E3-2468-E941-ADE0-9542A8C58F17}" presName="rootConnector" presStyleLbl="node2" presStyleIdx="2" presStyleCnt="3"/>
      <dgm:spPr/>
      <dgm:t>
        <a:bodyPr/>
        <a:lstStyle/>
        <a:p>
          <a:endParaRPr lang="nb-NO"/>
        </a:p>
      </dgm:t>
    </dgm:pt>
    <dgm:pt modelId="{4DE45840-D0ED-E04E-A68C-3BEA5EDB8675}" type="pres">
      <dgm:prSet presAssocID="{6AF7D8E3-2468-E941-ADE0-9542A8C58F17}" presName="hierChild4" presStyleCnt="0"/>
      <dgm:spPr/>
    </dgm:pt>
    <dgm:pt modelId="{7F9DA57A-4A9C-7B4C-84D2-96C3AF90057F}" type="pres">
      <dgm:prSet presAssocID="{6AF7D8E3-2468-E941-ADE0-9542A8C58F17}" presName="hierChild5" presStyleCnt="0"/>
      <dgm:spPr/>
    </dgm:pt>
    <dgm:pt modelId="{1F1C9864-C999-EA4C-9EFB-98A58D0FBDBE}" type="pres">
      <dgm:prSet presAssocID="{815FEDB8-33DD-BA4F-B957-066781EF36F8}" presName="hierChild3" presStyleCnt="0"/>
      <dgm:spPr/>
    </dgm:pt>
  </dgm:ptLst>
  <dgm:cxnLst>
    <dgm:cxn modelId="{7D49D2B9-681F-4F40-AC7C-9C45C06881B4}" type="presOf" srcId="{815FEDB8-33DD-BA4F-B957-066781EF36F8}" destId="{8BFCEC7D-5B0C-A143-AFC8-6AA8E9C9793A}" srcOrd="0" destOrd="0" presId="urn:microsoft.com/office/officeart/2005/8/layout/orgChart1"/>
    <dgm:cxn modelId="{FC50487E-EEE9-BA44-B3EF-F28AE8CD55C0}" type="presOf" srcId="{815FEDB8-33DD-BA4F-B957-066781EF36F8}" destId="{9ECDF248-C3F2-754D-B187-16468F7B283B}" srcOrd="1" destOrd="0" presId="urn:microsoft.com/office/officeart/2005/8/layout/orgChart1"/>
    <dgm:cxn modelId="{1CFAE854-9C92-8144-921F-251F2BA38367}" type="presOf" srcId="{B82F98A8-91E8-8C43-97B5-379E30082421}" destId="{3088A3A3-24F4-7B4A-88D4-0A0F8AFAA523}" srcOrd="0" destOrd="0" presId="urn:microsoft.com/office/officeart/2005/8/layout/orgChart1"/>
    <dgm:cxn modelId="{53A25C7D-DA44-564C-9D89-CFC62BFE6066}" srcId="{815FEDB8-33DD-BA4F-B957-066781EF36F8}" destId="{B82F98A8-91E8-8C43-97B5-379E30082421}" srcOrd="1" destOrd="0" parTransId="{E9F8A587-AC26-0E40-84E9-58D626039127}" sibTransId="{B6B04614-5719-2942-A8CA-A6F3CCEF63F9}"/>
    <dgm:cxn modelId="{BF0EBE3D-9317-5047-9A3D-782156320CED}" srcId="{9BF1DEAD-A976-8F43-8FC3-15DF5E966534}" destId="{815FEDB8-33DD-BA4F-B957-066781EF36F8}" srcOrd="0" destOrd="0" parTransId="{E174CFDF-93BD-F143-B368-40F645F1157D}" sibTransId="{494659C8-8B6B-2541-87AA-D215DF2D81E1}"/>
    <dgm:cxn modelId="{0A03C991-23E2-B54F-B0CC-E263EE9F68E1}" srcId="{815FEDB8-33DD-BA4F-B957-066781EF36F8}" destId="{5C54C7D3-F9EE-8B4C-9C52-351103E82264}" srcOrd="0" destOrd="0" parTransId="{9BB499AD-FA69-1E44-AA8E-9678016ABEBC}" sibTransId="{9438CDA9-DE35-F84B-9E0F-CCDCC4FDDC6A}"/>
    <dgm:cxn modelId="{DAFEF64F-7B0A-C94A-BD2C-2623B2BCF026}" type="presOf" srcId="{6AF7D8E3-2468-E941-ADE0-9542A8C58F17}" destId="{23C690F1-D7B3-4F43-97EA-3630F898BCC2}" srcOrd="0" destOrd="0" presId="urn:microsoft.com/office/officeart/2005/8/layout/orgChart1"/>
    <dgm:cxn modelId="{A7B11A3A-C8D3-0D40-9256-A1CF409E88BC}" type="presOf" srcId="{9BB499AD-FA69-1E44-AA8E-9678016ABEBC}" destId="{DB8ECFA6-72C2-1A44-AD37-5ED0BAC645C7}" srcOrd="0" destOrd="0" presId="urn:microsoft.com/office/officeart/2005/8/layout/orgChart1"/>
    <dgm:cxn modelId="{0881493F-11F7-DB4D-AD1E-15E46B168F0C}" type="presOf" srcId="{B82F98A8-91E8-8C43-97B5-379E30082421}" destId="{22882765-FE4E-9B49-8BFA-6AC4E07C77A1}" srcOrd="1" destOrd="0" presId="urn:microsoft.com/office/officeart/2005/8/layout/orgChart1"/>
    <dgm:cxn modelId="{4D3421F3-CDEC-BD44-830F-EFDB4AC245C6}" type="presOf" srcId="{6AF7D8E3-2468-E941-ADE0-9542A8C58F17}" destId="{A6C62125-AADC-4640-80E6-EC74123B6B87}" srcOrd="1" destOrd="0" presId="urn:microsoft.com/office/officeart/2005/8/layout/orgChart1"/>
    <dgm:cxn modelId="{453901B5-46B1-7245-8C23-53A712BC304E}" srcId="{815FEDB8-33DD-BA4F-B957-066781EF36F8}" destId="{6AF7D8E3-2468-E941-ADE0-9542A8C58F17}" srcOrd="2" destOrd="0" parTransId="{DF48FD7D-1690-3A42-9274-E590E95057E6}" sibTransId="{6CCD2BB7-6C45-0047-8E36-E7FE3C156309}"/>
    <dgm:cxn modelId="{3D3A286C-5C4A-FB48-9E14-0CD9A350B737}" type="presOf" srcId="{5C54C7D3-F9EE-8B4C-9C52-351103E82264}" destId="{739591E9-4942-2841-9574-749EA0AC3690}" srcOrd="0" destOrd="0" presId="urn:microsoft.com/office/officeart/2005/8/layout/orgChart1"/>
    <dgm:cxn modelId="{2D0698CE-1B90-6D43-BC70-3F500470D198}" type="presOf" srcId="{9BF1DEAD-A976-8F43-8FC3-15DF5E966534}" destId="{D12050D6-2E14-BE41-8343-4E32642EB116}" srcOrd="0" destOrd="0" presId="urn:microsoft.com/office/officeart/2005/8/layout/orgChart1"/>
    <dgm:cxn modelId="{8981B1F3-D180-9646-81FB-E3A26F6DBA15}" type="presOf" srcId="{DF48FD7D-1690-3A42-9274-E590E95057E6}" destId="{ADC4966D-9F8E-9841-BD05-FAC31C596141}" srcOrd="0" destOrd="0" presId="urn:microsoft.com/office/officeart/2005/8/layout/orgChart1"/>
    <dgm:cxn modelId="{F9020030-68A2-E843-AA42-D6EECA42012F}" type="presOf" srcId="{E9F8A587-AC26-0E40-84E9-58D626039127}" destId="{1F933928-F3A5-D942-B41E-3CA566778963}" srcOrd="0" destOrd="0" presId="urn:microsoft.com/office/officeart/2005/8/layout/orgChart1"/>
    <dgm:cxn modelId="{2582A971-F8A9-8142-A282-291918AFF12A}" type="presOf" srcId="{5C54C7D3-F9EE-8B4C-9C52-351103E82264}" destId="{4C9F7E34-F869-654B-9121-021A4CC0242F}" srcOrd="1" destOrd="0" presId="urn:microsoft.com/office/officeart/2005/8/layout/orgChart1"/>
    <dgm:cxn modelId="{6DC37617-84AC-D345-92EA-BF96A9E94F41}" type="presParOf" srcId="{D12050D6-2E14-BE41-8343-4E32642EB116}" destId="{60370C6E-079D-7340-BEEC-E8C3432B9337}" srcOrd="0" destOrd="0" presId="urn:microsoft.com/office/officeart/2005/8/layout/orgChart1"/>
    <dgm:cxn modelId="{E8A12D50-2577-984E-8B13-1E20AA8373EB}" type="presParOf" srcId="{60370C6E-079D-7340-BEEC-E8C3432B9337}" destId="{246A94E1-40C7-C54D-9284-67AE6969CBC8}" srcOrd="0" destOrd="0" presId="urn:microsoft.com/office/officeart/2005/8/layout/orgChart1"/>
    <dgm:cxn modelId="{E3158021-A317-5F49-B945-FF593B2718C1}" type="presParOf" srcId="{246A94E1-40C7-C54D-9284-67AE6969CBC8}" destId="{8BFCEC7D-5B0C-A143-AFC8-6AA8E9C9793A}" srcOrd="0" destOrd="0" presId="urn:microsoft.com/office/officeart/2005/8/layout/orgChart1"/>
    <dgm:cxn modelId="{E9211302-3541-F34E-B762-59C8F5F1E3AA}" type="presParOf" srcId="{246A94E1-40C7-C54D-9284-67AE6969CBC8}" destId="{9ECDF248-C3F2-754D-B187-16468F7B283B}" srcOrd="1" destOrd="0" presId="urn:microsoft.com/office/officeart/2005/8/layout/orgChart1"/>
    <dgm:cxn modelId="{4B33DB2F-7BA3-E946-BE38-7E6F0D994167}" type="presParOf" srcId="{60370C6E-079D-7340-BEEC-E8C3432B9337}" destId="{B9ACB9A8-7AEF-2749-963B-AFA0A56CDF69}" srcOrd="1" destOrd="0" presId="urn:microsoft.com/office/officeart/2005/8/layout/orgChart1"/>
    <dgm:cxn modelId="{1FEC85B6-C3A8-0D4B-9874-28E4F45692A6}" type="presParOf" srcId="{B9ACB9A8-7AEF-2749-963B-AFA0A56CDF69}" destId="{DB8ECFA6-72C2-1A44-AD37-5ED0BAC645C7}" srcOrd="0" destOrd="0" presId="urn:microsoft.com/office/officeart/2005/8/layout/orgChart1"/>
    <dgm:cxn modelId="{F9EFDFC0-276A-CB41-A105-AFEA3B7BA005}" type="presParOf" srcId="{B9ACB9A8-7AEF-2749-963B-AFA0A56CDF69}" destId="{BBEB0B78-03E5-304E-8A94-7F83AF2B6F54}" srcOrd="1" destOrd="0" presId="urn:microsoft.com/office/officeart/2005/8/layout/orgChart1"/>
    <dgm:cxn modelId="{6CCF64FD-CDDE-AB47-AA6F-B8AF1A13756F}" type="presParOf" srcId="{BBEB0B78-03E5-304E-8A94-7F83AF2B6F54}" destId="{2D948A02-51D9-1F47-ACCC-083038D9B594}" srcOrd="0" destOrd="0" presId="urn:microsoft.com/office/officeart/2005/8/layout/orgChart1"/>
    <dgm:cxn modelId="{2361EFFC-0161-7B48-A9D1-CD3C915C0D13}" type="presParOf" srcId="{2D948A02-51D9-1F47-ACCC-083038D9B594}" destId="{739591E9-4942-2841-9574-749EA0AC3690}" srcOrd="0" destOrd="0" presId="urn:microsoft.com/office/officeart/2005/8/layout/orgChart1"/>
    <dgm:cxn modelId="{8849C517-162C-B94C-A6F1-97E08F7E73DD}" type="presParOf" srcId="{2D948A02-51D9-1F47-ACCC-083038D9B594}" destId="{4C9F7E34-F869-654B-9121-021A4CC0242F}" srcOrd="1" destOrd="0" presId="urn:microsoft.com/office/officeart/2005/8/layout/orgChart1"/>
    <dgm:cxn modelId="{433F01A5-9AE5-4E43-B2CF-26135831E3BC}" type="presParOf" srcId="{BBEB0B78-03E5-304E-8A94-7F83AF2B6F54}" destId="{AA51BF42-1CEE-2447-B17C-CC773C881B27}" srcOrd="1" destOrd="0" presId="urn:microsoft.com/office/officeart/2005/8/layout/orgChart1"/>
    <dgm:cxn modelId="{5CF7DC67-A62C-8A4B-935B-F0C732E06A8C}" type="presParOf" srcId="{BBEB0B78-03E5-304E-8A94-7F83AF2B6F54}" destId="{B49F00E7-AF4B-494D-A8D0-AF949E7BAF7C}" srcOrd="2" destOrd="0" presId="urn:microsoft.com/office/officeart/2005/8/layout/orgChart1"/>
    <dgm:cxn modelId="{B3369B67-87F6-6148-8CBC-27C59599D82D}" type="presParOf" srcId="{B9ACB9A8-7AEF-2749-963B-AFA0A56CDF69}" destId="{1F933928-F3A5-D942-B41E-3CA566778963}" srcOrd="2" destOrd="0" presId="urn:microsoft.com/office/officeart/2005/8/layout/orgChart1"/>
    <dgm:cxn modelId="{446DC19A-0578-6549-8D5F-B71A3D789C5A}" type="presParOf" srcId="{B9ACB9A8-7AEF-2749-963B-AFA0A56CDF69}" destId="{FBCDDC4C-5EFD-994B-B082-FC47043857C9}" srcOrd="3" destOrd="0" presId="urn:microsoft.com/office/officeart/2005/8/layout/orgChart1"/>
    <dgm:cxn modelId="{A3E14B15-3C0E-F745-ABE9-FC475D70439B}" type="presParOf" srcId="{FBCDDC4C-5EFD-994B-B082-FC47043857C9}" destId="{2B395C35-D349-FA4E-97EA-EE03F08DFCF0}" srcOrd="0" destOrd="0" presId="urn:microsoft.com/office/officeart/2005/8/layout/orgChart1"/>
    <dgm:cxn modelId="{9E9ED7FC-BF80-B942-AFED-3136D5C20CD5}" type="presParOf" srcId="{2B395C35-D349-FA4E-97EA-EE03F08DFCF0}" destId="{3088A3A3-24F4-7B4A-88D4-0A0F8AFAA523}" srcOrd="0" destOrd="0" presId="urn:microsoft.com/office/officeart/2005/8/layout/orgChart1"/>
    <dgm:cxn modelId="{78AC20EC-F92E-8D43-93AE-8B9C117F6B4C}" type="presParOf" srcId="{2B395C35-D349-FA4E-97EA-EE03F08DFCF0}" destId="{22882765-FE4E-9B49-8BFA-6AC4E07C77A1}" srcOrd="1" destOrd="0" presId="urn:microsoft.com/office/officeart/2005/8/layout/orgChart1"/>
    <dgm:cxn modelId="{70861089-3A7C-924A-A038-4E32E56DC500}" type="presParOf" srcId="{FBCDDC4C-5EFD-994B-B082-FC47043857C9}" destId="{25E7D224-51B2-A648-9CD9-EE1CFCD8B713}" srcOrd="1" destOrd="0" presId="urn:microsoft.com/office/officeart/2005/8/layout/orgChart1"/>
    <dgm:cxn modelId="{C9B64C6D-0A3D-C54B-BBCC-ADFC28620072}" type="presParOf" srcId="{FBCDDC4C-5EFD-994B-B082-FC47043857C9}" destId="{39007044-6964-DB46-8A47-F710B0767458}" srcOrd="2" destOrd="0" presId="urn:microsoft.com/office/officeart/2005/8/layout/orgChart1"/>
    <dgm:cxn modelId="{BE8ECAE2-C65B-DF4E-A6BF-D6B7BB28E26A}" type="presParOf" srcId="{B9ACB9A8-7AEF-2749-963B-AFA0A56CDF69}" destId="{ADC4966D-9F8E-9841-BD05-FAC31C596141}" srcOrd="4" destOrd="0" presId="urn:microsoft.com/office/officeart/2005/8/layout/orgChart1"/>
    <dgm:cxn modelId="{0363D135-BBF2-F247-851E-274ABBBFB554}" type="presParOf" srcId="{B9ACB9A8-7AEF-2749-963B-AFA0A56CDF69}" destId="{D432CCEC-E0D8-EC43-8B73-5437DAF5083D}" srcOrd="5" destOrd="0" presId="urn:microsoft.com/office/officeart/2005/8/layout/orgChart1"/>
    <dgm:cxn modelId="{182051D9-E76F-3945-9F53-813EA87E0C47}" type="presParOf" srcId="{D432CCEC-E0D8-EC43-8B73-5437DAF5083D}" destId="{7DBC0AF5-5862-B84F-BDC8-2C9F5955AC18}" srcOrd="0" destOrd="0" presId="urn:microsoft.com/office/officeart/2005/8/layout/orgChart1"/>
    <dgm:cxn modelId="{393F34A7-504F-9940-B490-DB8EFA41D2F5}" type="presParOf" srcId="{7DBC0AF5-5862-B84F-BDC8-2C9F5955AC18}" destId="{23C690F1-D7B3-4F43-97EA-3630F898BCC2}" srcOrd="0" destOrd="0" presId="urn:microsoft.com/office/officeart/2005/8/layout/orgChart1"/>
    <dgm:cxn modelId="{48946AC2-7FAF-974E-87C7-5CB5B7DA572D}" type="presParOf" srcId="{7DBC0AF5-5862-B84F-BDC8-2C9F5955AC18}" destId="{A6C62125-AADC-4640-80E6-EC74123B6B87}" srcOrd="1" destOrd="0" presId="urn:microsoft.com/office/officeart/2005/8/layout/orgChart1"/>
    <dgm:cxn modelId="{1A688DD0-8BE3-324E-B7CC-4D592546F085}" type="presParOf" srcId="{D432CCEC-E0D8-EC43-8B73-5437DAF5083D}" destId="{4DE45840-D0ED-E04E-A68C-3BEA5EDB8675}" srcOrd="1" destOrd="0" presId="urn:microsoft.com/office/officeart/2005/8/layout/orgChart1"/>
    <dgm:cxn modelId="{3CD97B47-972D-A842-B04C-C8E8A836F2CC}" type="presParOf" srcId="{D432CCEC-E0D8-EC43-8B73-5437DAF5083D}" destId="{7F9DA57A-4A9C-7B4C-84D2-96C3AF90057F}" srcOrd="2" destOrd="0" presId="urn:microsoft.com/office/officeart/2005/8/layout/orgChart1"/>
    <dgm:cxn modelId="{40CDEDF5-C522-CB47-8B32-98795DB4BB80}" type="presParOf" srcId="{60370C6E-079D-7340-BEEC-E8C3432B9337}" destId="{1F1C9864-C999-EA4C-9EFB-98A58D0FBDB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1D8F34-7500-4DCB-B96D-F98F6D88DADB}" type="doc">
      <dgm:prSet loTypeId="urn:microsoft.com/office/officeart/2005/8/layout/vList6" loCatId="pyramid" qsTypeId="urn:microsoft.com/office/officeart/2005/8/quickstyle/simple1" qsCatId="simple" csTypeId="urn:microsoft.com/office/officeart/2005/8/colors/colorful3" csCatId="colorful" phldr="1"/>
      <dgm:spPr/>
      <dgm:t>
        <a:bodyPr/>
        <a:lstStyle/>
        <a:p>
          <a:endParaRPr lang="nb-NO"/>
        </a:p>
      </dgm:t>
    </dgm:pt>
    <dgm:pt modelId="{8A38DFCC-98A7-4AD0-903D-29F199673DFA}">
      <dgm:prSet phldrT="[Tekst]" custT="1"/>
      <dgm:spPr>
        <a:solidFill>
          <a:srgbClr val="00B0F0">
            <a:alpha val="30000"/>
          </a:srgbClr>
        </a:solidFill>
      </dgm:spPr>
      <dgm:t>
        <a:bodyPr/>
        <a:lstStyle/>
        <a:p>
          <a:r>
            <a:rPr lang="nb-NO" sz="3200" b="1" dirty="0">
              <a:solidFill>
                <a:schemeClr val="tx1"/>
              </a:solidFill>
            </a:rPr>
            <a:t>Tjenestefri</a:t>
          </a:r>
          <a:r>
            <a:rPr lang="nb-NO" sz="2400" dirty="0">
              <a:solidFill>
                <a:schemeClr val="tx1"/>
              </a:solidFill>
            </a:rPr>
            <a:t> </a:t>
          </a:r>
          <a:br>
            <a:rPr lang="nb-NO" sz="2400" dirty="0">
              <a:solidFill>
                <a:schemeClr val="tx1"/>
              </a:solidFill>
            </a:rPr>
          </a:br>
          <a:r>
            <a:rPr lang="nb-NO" sz="1800" dirty="0">
              <a:solidFill>
                <a:schemeClr val="tx1"/>
              </a:solidFill>
            </a:rPr>
            <a:t>HA del B § 3-4</a:t>
          </a:r>
        </a:p>
      </dgm:t>
    </dgm:pt>
    <dgm:pt modelId="{08456103-6AB3-4A53-BC8A-E5DE3AA4BE25}" type="parTrans" cxnId="{EE959426-89B8-43F9-BF54-F59021F8BDDD}">
      <dgm:prSet/>
      <dgm:spPr/>
      <dgm:t>
        <a:bodyPr/>
        <a:lstStyle/>
        <a:p>
          <a:endParaRPr lang="nb-NO"/>
        </a:p>
      </dgm:t>
    </dgm:pt>
    <dgm:pt modelId="{2648BCAC-F8FF-404A-A205-2BAC3B450BD9}" type="sibTrans" cxnId="{EE959426-89B8-43F9-BF54-F59021F8BDDD}">
      <dgm:prSet/>
      <dgm:spPr/>
      <dgm:t>
        <a:bodyPr/>
        <a:lstStyle/>
        <a:p>
          <a:endParaRPr lang="nb-NO"/>
        </a:p>
      </dgm:t>
    </dgm:pt>
    <dgm:pt modelId="{94738221-CED2-4AF5-B8E6-98031B4685FF}">
      <dgm:prSet phldrT="[Tekst]" custT="1"/>
      <dgm:spPr>
        <a:ln>
          <a:solidFill>
            <a:srgbClr val="00B0F0"/>
          </a:solidFill>
        </a:ln>
      </dgm:spPr>
      <dgm:t>
        <a:bodyPr anchor="ctr"/>
        <a:lstStyle/>
        <a:p>
          <a:pPr algn="l"/>
          <a:r>
            <a:rPr lang="nb-NO" sz="2400" dirty="0"/>
            <a:t>Tillitsvalgte </a:t>
          </a:r>
          <a:br>
            <a:rPr lang="nb-NO" sz="2400" dirty="0"/>
          </a:br>
          <a:r>
            <a:rPr lang="nb-NO" sz="2400" dirty="0"/>
            <a:t>beholder lønnen</a:t>
          </a:r>
        </a:p>
      </dgm:t>
    </dgm:pt>
    <dgm:pt modelId="{706968AC-67C6-4CDB-B8CC-25C4DF64945C}" type="parTrans" cxnId="{1552FA46-5A69-4F0F-843B-8ACAFB97BC50}">
      <dgm:prSet/>
      <dgm:spPr>
        <a:ln>
          <a:solidFill>
            <a:schemeClr val="bg1">
              <a:lumMod val="85000"/>
            </a:schemeClr>
          </a:solidFill>
        </a:ln>
      </dgm:spPr>
      <dgm:t>
        <a:bodyPr/>
        <a:lstStyle/>
        <a:p>
          <a:endParaRPr lang="nb-NO"/>
        </a:p>
      </dgm:t>
    </dgm:pt>
    <dgm:pt modelId="{3BE40C1F-C72C-4E0D-90F2-467B586A1DD2}" type="sibTrans" cxnId="{1552FA46-5A69-4F0F-843B-8ACAFB97BC50}">
      <dgm:prSet/>
      <dgm:spPr/>
      <dgm:t>
        <a:bodyPr/>
        <a:lstStyle/>
        <a:p>
          <a:endParaRPr lang="nb-NO"/>
        </a:p>
      </dgm:t>
    </dgm:pt>
    <dgm:pt modelId="{B52A3D86-4171-4BAD-B703-AD562481CEE1}">
      <dgm:prSet phldrT="[Tekst]" custT="1"/>
      <dgm:spPr>
        <a:solidFill>
          <a:srgbClr val="92D050">
            <a:alpha val="50000"/>
          </a:srgbClr>
        </a:solidFill>
      </dgm:spPr>
      <dgm:t>
        <a:bodyPr/>
        <a:lstStyle/>
        <a:p>
          <a:r>
            <a:rPr lang="nb-NO" sz="3200" b="1" dirty="0">
              <a:solidFill>
                <a:schemeClr val="tx1"/>
              </a:solidFill>
            </a:rPr>
            <a:t>Frikjøp</a:t>
          </a:r>
          <a:r>
            <a:rPr lang="nb-NO" sz="2400" dirty="0">
              <a:solidFill>
                <a:schemeClr val="tx1"/>
              </a:solidFill>
            </a:rPr>
            <a:t> </a:t>
          </a:r>
          <a:br>
            <a:rPr lang="nb-NO" sz="2400" dirty="0">
              <a:solidFill>
                <a:schemeClr val="tx1"/>
              </a:solidFill>
            </a:rPr>
          </a:br>
          <a:r>
            <a:rPr lang="nb-NO" sz="1800" dirty="0">
              <a:solidFill>
                <a:schemeClr val="tx1"/>
              </a:solidFill>
            </a:rPr>
            <a:t>HA del B § 3-3</a:t>
          </a:r>
        </a:p>
      </dgm:t>
    </dgm:pt>
    <dgm:pt modelId="{23721534-0753-4B53-A57E-D1372DF98D5B}" type="parTrans" cxnId="{FA78194A-7977-46C5-A4F0-13D00988F266}">
      <dgm:prSet/>
      <dgm:spPr/>
      <dgm:t>
        <a:bodyPr/>
        <a:lstStyle/>
        <a:p>
          <a:endParaRPr lang="nb-NO"/>
        </a:p>
      </dgm:t>
    </dgm:pt>
    <dgm:pt modelId="{8231856B-2A65-402C-A0D5-F244D4F18416}" type="sibTrans" cxnId="{FA78194A-7977-46C5-A4F0-13D00988F266}">
      <dgm:prSet/>
      <dgm:spPr/>
      <dgm:t>
        <a:bodyPr/>
        <a:lstStyle/>
        <a:p>
          <a:endParaRPr lang="nb-NO"/>
        </a:p>
      </dgm:t>
    </dgm:pt>
    <dgm:pt modelId="{3315EB55-5DA5-4F8A-811B-B6BCC93B58EA}">
      <dgm:prSet phldrT="[Tekst]" custT="1"/>
      <dgm:spPr>
        <a:ln>
          <a:solidFill>
            <a:srgbClr val="92D050"/>
          </a:solidFill>
        </a:ln>
      </dgm:spPr>
      <dgm:t>
        <a:bodyPr anchor="ctr"/>
        <a:lstStyle/>
        <a:p>
          <a:r>
            <a:rPr lang="nb-NO" sz="2400" dirty="0"/>
            <a:t>Fritas fra arbeidsplikt</a:t>
          </a:r>
        </a:p>
      </dgm:t>
    </dgm:pt>
    <dgm:pt modelId="{14A61F7F-15FC-4B1F-A720-7B3CB55E636E}" type="parTrans" cxnId="{27E6E6EB-A5BE-4512-A8CF-DFE9AEE7E524}">
      <dgm:prSet/>
      <dgm:spPr>
        <a:ln>
          <a:solidFill>
            <a:schemeClr val="bg1">
              <a:lumMod val="85000"/>
            </a:schemeClr>
          </a:solidFill>
        </a:ln>
      </dgm:spPr>
      <dgm:t>
        <a:bodyPr/>
        <a:lstStyle/>
        <a:p>
          <a:endParaRPr lang="nb-NO"/>
        </a:p>
      </dgm:t>
    </dgm:pt>
    <dgm:pt modelId="{5217C6B0-1752-4192-BDCA-7C7A72EE24A8}" type="sibTrans" cxnId="{27E6E6EB-A5BE-4512-A8CF-DFE9AEE7E524}">
      <dgm:prSet/>
      <dgm:spPr/>
      <dgm:t>
        <a:bodyPr/>
        <a:lstStyle/>
        <a:p>
          <a:endParaRPr lang="nb-NO"/>
        </a:p>
      </dgm:t>
    </dgm:pt>
    <dgm:pt modelId="{3761FB76-DF2E-4AA1-88B9-FA635160770F}">
      <dgm:prSet phldrT="[Tekst]" custT="1"/>
      <dgm:spPr>
        <a:solidFill>
          <a:schemeClr val="accent5">
            <a:lumMod val="75000"/>
            <a:alpha val="30000"/>
          </a:schemeClr>
        </a:solidFill>
      </dgm:spPr>
      <dgm:t>
        <a:bodyPr/>
        <a:lstStyle/>
        <a:p>
          <a:r>
            <a:rPr lang="nb-NO" sz="3200" b="1" dirty="0">
              <a:solidFill>
                <a:schemeClr val="tx1"/>
              </a:solidFill>
            </a:rPr>
            <a:t>Permisjon</a:t>
          </a:r>
        </a:p>
      </dgm:t>
    </dgm:pt>
    <dgm:pt modelId="{B18C078B-A21C-4D5C-9A2C-06C1B8FC62F1}" type="parTrans" cxnId="{06822078-5136-4011-99A5-33EACC795924}">
      <dgm:prSet/>
      <dgm:spPr/>
      <dgm:t>
        <a:bodyPr/>
        <a:lstStyle/>
        <a:p>
          <a:endParaRPr lang="nb-NO"/>
        </a:p>
      </dgm:t>
    </dgm:pt>
    <dgm:pt modelId="{E3BB6664-E7C7-477B-9CA8-DA90C7189CA2}" type="sibTrans" cxnId="{06822078-5136-4011-99A5-33EACC795924}">
      <dgm:prSet/>
      <dgm:spPr/>
      <dgm:t>
        <a:bodyPr/>
        <a:lstStyle/>
        <a:p>
          <a:endParaRPr lang="nb-NO"/>
        </a:p>
      </dgm:t>
    </dgm:pt>
    <dgm:pt modelId="{5121A2E3-4458-478A-9021-0C7A7EAEBD7B}">
      <dgm:prSet phldrT="[Tekst]" custT="1"/>
      <dgm:spPr>
        <a:ln>
          <a:solidFill>
            <a:schemeClr val="accent5">
              <a:lumMod val="75000"/>
            </a:schemeClr>
          </a:solidFill>
        </a:ln>
      </dgm:spPr>
      <dgm:t>
        <a:bodyPr anchor="ctr"/>
        <a:lstStyle/>
        <a:p>
          <a:r>
            <a:rPr lang="nb-NO" sz="2200" dirty="0"/>
            <a:t>Tillitsvalgtsopplæring, HA del B § 3-6 Definerte organisasjonsoppdrag, </a:t>
          </a:r>
          <a:br>
            <a:rPr lang="nb-NO" sz="2200" dirty="0"/>
          </a:br>
          <a:r>
            <a:rPr lang="nb-NO" sz="2200" dirty="0"/>
            <a:t>HA del B § 3-5</a:t>
          </a:r>
        </a:p>
      </dgm:t>
    </dgm:pt>
    <dgm:pt modelId="{984DAF58-9F3F-468A-9A4C-0846C481DE86}" type="parTrans" cxnId="{D5C3B5D4-409C-4531-9716-19344827AE35}">
      <dgm:prSet/>
      <dgm:spPr>
        <a:ln>
          <a:solidFill>
            <a:schemeClr val="bg1">
              <a:lumMod val="85000"/>
            </a:schemeClr>
          </a:solidFill>
        </a:ln>
      </dgm:spPr>
      <dgm:t>
        <a:bodyPr/>
        <a:lstStyle/>
        <a:p>
          <a:endParaRPr lang="nb-NO"/>
        </a:p>
      </dgm:t>
    </dgm:pt>
    <dgm:pt modelId="{0C168FC1-8089-4C66-AF93-0758998A420F}" type="sibTrans" cxnId="{D5C3B5D4-409C-4531-9716-19344827AE35}">
      <dgm:prSet/>
      <dgm:spPr/>
      <dgm:t>
        <a:bodyPr/>
        <a:lstStyle/>
        <a:p>
          <a:endParaRPr lang="nb-NO"/>
        </a:p>
      </dgm:t>
    </dgm:pt>
    <dgm:pt modelId="{ACEAF2D2-234D-6640-9640-9ADEAEDB23FD}" type="pres">
      <dgm:prSet presAssocID="{121D8F34-7500-4DCB-B96D-F98F6D88DADB}" presName="Name0" presStyleCnt="0">
        <dgm:presLayoutVars>
          <dgm:dir/>
          <dgm:animLvl val="lvl"/>
          <dgm:resizeHandles/>
        </dgm:presLayoutVars>
      </dgm:prSet>
      <dgm:spPr/>
      <dgm:t>
        <a:bodyPr/>
        <a:lstStyle/>
        <a:p>
          <a:endParaRPr lang="nb-NO"/>
        </a:p>
      </dgm:t>
    </dgm:pt>
    <dgm:pt modelId="{6605AB47-68BE-9E4E-BBE3-8185A473300E}" type="pres">
      <dgm:prSet presAssocID="{8A38DFCC-98A7-4AD0-903D-29F199673DFA}" presName="linNode" presStyleCnt="0"/>
      <dgm:spPr/>
    </dgm:pt>
    <dgm:pt modelId="{8858C58D-823A-9F4A-8C22-8843E3CD4185}" type="pres">
      <dgm:prSet presAssocID="{8A38DFCC-98A7-4AD0-903D-29F199673DFA}" presName="parentShp" presStyleLbl="node1" presStyleIdx="0" presStyleCnt="3">
        <dgm:presLayoutVars>
          <dgm:bulletEnabled val="1"/>
        </dgm:presLayoutVars>
      </dgm:prSet>
      <dgm:spPr/>
      <dgm:t>
        <a:bodyPr/>
        <a:lstStyle/>
        <a:p>
          <a:endParaRPr lang="nb-NO"/>
        </a:p>
      </dgm:t>
    </dgm:pt>
    <dgm:pt modelId="{D76BD399-5B55-574D-9C7D-9CA8AB550B77}" type="pres">
      <dgm:prSet presAssocID="{8A38DFCC-98A7-4AD0-903D-29F199673DFA}" presName="childShp" presStyleLbl="bgAccFollowNode1" presStyleIdx="0" presStyleCnt="3">
        <dgm:presLayoutVars>
          <dgm:bulletEnabled val="1"/>
        </dgm:presLayoutVars>
      </dgm:prSet>
      <dgm:spPr/>
      <dgm:t>
        <a:bodyPr/>
        <a:lstStyle/>
        <a:p>
          <a:endParaRPr lang="nb-NO"/>
        </a:p>
      </dgm:t>
    </dgm:pt>
    <dgm:pt modelId="{B9A095F4-47FA-0844-AA3B-7A101D96B6A7}" type="pres">
      <dgm:prSet presAssocID="{2648BCAC-F8FF-404A-A205-2BAC3B450BD9}" presName="spacing" presStyleCnt="0"/>
      <dgm:spPr/>
    </dgm:pt>
    <dgm:pt modelId="{1515D84D-CCB7-8E41-B425-E48CEFDD8B2F}" type="pres">
      <dgm:prSet presAssocID="{B52A3D86-4171-4BAD-B703-AD562481CEE1}" presName="linNode" presStyleCnt="0"/>
      <dgm:spPr/>
    </dgm:pt>
    <dgm:pt modelId="{880DB069-7120-954B-A424-EC3BEC16F0D0}" type="pres">
      <dgm:prSet presAssocID="{B52A3D86-4171-4BAD-B703-AD562481CEE1}" presName="parentShp" presStyleLbl="node1" presStyleIdx="1" presStyleCnt="3">
        <dgm:presLayoutVars>
          <dgm:bulletEnabled val="1"/>
        </dgm:presLayoutVars>
      </dgm:prSet>
      <dgm:spPr/>
      <dgm:t>
        <a:bodyPr/>
        <a:lstStyle/>
        <a:p>
          <a:endParaRPr lang="nb-NO"/>
        </a:p>
      </dgm:t>
    </dgm:pt>
    <dgm:pt modelId="{75DFEA01-8532-D447-89E5-1BF92F923152}" type="pres">
      <dgm:prSet presAssocID="{B52A3D86-4171-4BAD-B703-AD562481CEE1}" presName="childShp" presStyleLbl="bgAccFollowNode1" presStyleIdx="1" presStyleCnt="3">
        <dgm:presLayoutVars>
          <dgm:bulletEnabled val="1"/>
        </dgm:presLayoutVars>
      </dgm:prSet>
      <dgm:spPr/>
      <dgm:t>
        <a:bodyPr/>
        <a:lstStyle/>
        <a:p>
          <a:endParaRPr lang="nb-NO"/>
        </a:p>
      </dgm:t>
    </dgm:pt>
    <dgm:pt modelId="{6A1BBE95-56CE-DB4A-90A0-684AF9D33B6C}" type="pres">
      <dgm:prSet presAssocID="{8231856B-2A65-402C-A0D5-F244D4F18416}" presName="spacing" presStyleCnt="0"/>
      <dgm:spPr/>
    </dgm:pt>
    <dgm:pt modelId="{CC52CBA0-5175-1F41-9B7C-D202F5ECEDE3}" type="pres">
      <dgm:prSet presAssocID="{3761FB76-DF2E-4AA1-88B9-FA635160770F}" presName="linNode" presStyleCnt="0"/>
      <dgm:spPr/>
    </dgm:pt>
    <dgm:pt modelId="{42944D0A-687E-D447-96C3-FAEF1707A755}" type="pres">
      <dgm:prSet presAssocID="{3761FB76-DF2E-4AA1-88B9-FA635160770F}" presName="parentShp" presStyleLbl="node1" presStyleIdx="2" presStyleCnt="3">
        <dgm:presLayoutVars>
          <dgm:bulletEnabled val="1"/>
        </dgm:presLayoutVars>
      </dgm:prSet>
      <dgm:spPr/>
      <dgm:t>
        <a:bodyPr/>
        <a:lstStyle/>
        <a:p>
          <a:endParaRPr lang="nb-NO"/>
        </a:p>
      </dgm:t>
    </dgm:pt>
    <dgm:pt modelId="{BD9AE1FA-CDDB-714F-B505-80274A550C27}" type="pres">
      <dgm:prSet presAssocID="{3761FB76-DF2E-4AA1-88B9-FA635160770F}" presName="childShp" presStyleLbl="bgAccFollowNode1" presStyleIdx="2" presStyleCnt="3">
        <dgm:presLayoutVars>
          <dgm:bulletEnabled val="1"/>
        </dgm:presLayoutVars>
      </dgm:prSet>
      <dgm:spPr/>
      <dgm:t>
        <a:bodyPr/>
        <a:lstStyle/>
        <a:p>
          <a:endParaRPr lang="nb-NO"/>
        </a:p>
      </dgm:t>
    </dgm:pt>
  </dgm:ptLst>
  <dgm:cxnLst>
    <dgm:cxn modelId="{D5C3B5D4-409C-4531-9716-19344827AE35}" srcId="{3761FB76-DF2E-4AA1-88B9-FA635160770F}" destId="{5121A2E3-4458-478A-9021-0C7A7EAEBD7B}" srcOrd="0" destOrd="0" parTransId="{984DAF58-9F3F-468A-9A4C-0846C481DE86}" sibTransId="{0C168FC1-8089-4C66-AF93-0758998A420F}"/>
    <dgm:cxn modelId="{FA78194A-7977-46C5-A4F0-13D00988F266}" srcId="{121D8F34-7500-4DCB-B96D-F98F6D88DADB}" destId="{B52A3D86-4171-4BAD-B703-AD562481CEE1}" srcOrd="1" destOrd="0" parTransId="{23721534-0753-4B53-A57E-D1372DF98D5B}" sibTransId="{8231856B-2A65-402C-A0D5-F244D4F18416}"/>
    <dgm:cxn modelId="{87336C70-9E9D-4A1B-B21F-BCC4BEB94939}" type="presOf" srcId="{B52A3D86-4171-4BAD-B703-AD562481CEE1}" destId="{880DB069-7120-954B-A424-EC3BEC16F0D0}" srcOrd="0" destOrd="0" presId="urn:microsoft.com/office/officeart/2005/8/layout/vList6"/>
    <dgm:cxn modelId="{06822078-5136-4011-99A5-33EACC795924}" srcId="{121D8F34-7500-4DCB-B96D-F98F6D88DADB}" destId="{3761FB76-DF2E-4AA1-88B9-FA635160770F}" srcOrd="2" destOrd="0" parTransId="{B18C078B-A21C-4D5C-9A2C-06C1B8FC62F1}" sibTransId="{E3BB6664-E7C7-477B-9CA8-DA90C7189CA2}"/>
    <dgm:cxn modelId="{EE959426-89B8-43F9-BF54-F59021F8BDDD}" srcId="{121D8F34-7500-4DCB-B96D-F98F6D88DADB}" destId="{8A38DFCC-98A7-4AD0-903D-29F199673DFA}" srcOrd="0" destOrd="0" parTransId="{08456103-6AB3-4A53-BC8A-E5DE3AA4BE25}" sibTransId="{2648BCAC-F8FF-404A-A205-2BAC3B450BD9}"/>
    <dgm:cxn modelId="{CD807A70-0992-4D30-90D5-EDC42EB207E3}" type="presOf" srcId="{94738221-CED2-4AF5-B8E6-98031B4685FF}" destId="{D76BD399-5B55-574D-9C7D-9CA8AB550B77}" srcOrd="0" destOrd="0" presId="urn:microsoft.com/office/officeart/2005/8/layout/vList6"/>
    <dgm:cxn modelId="{1552FA46-5A69-4F0F-843B-8ACAFB97BC50}" srcId="{8A38DFCC-98A7-4AD0-903D-29F199673DFA}" destId="{94738221-CED2-4AF5-B8E6-98031B4685FF}" srcOrd="0" destOrd="0" parTransId="{706968AC-67C6-4CDB-B8CC-25C4DF64945C}" sibTransId="{3BE40C1F-C72C-4E0D-90F2-467B586A1DD2}"/>
    <dgm:cxn modelId="{6E14377D-8E3C-43EE-9AE2-20F5ADDA5D3B}" type="presOf" srcId="{3315EB55-5DA5-4F8A-811B-B6BCC93B58EA}" destId="{75DFEA01-8532-D447-89E5-1BF92F923152}" srcOrd="0" destOrd="0" presId="urn:microsoft.com/office/officeart/2005/8/layout/vList6"/>
    <dgm:cxn modelId="{B3463302-3F64-4201-8957-72BBC51926F8}" type="presOf" srcId="{3761FB76-DF2E-4AA1-88B9-FA635160770F}" destId="{42944D0A-687E-D447-96C3-FAEF1707A755}" srcOrd="0" destOrd="0" presId="urn:microsoft.com/office/officeart/2005/8/layout/vList6"/>
    <dgm:cxn modelId="{27E6E6EB-A5BE-4512-A8CF-DFE9AEE7E524}" srcId="{B52A3D86-4171-4BAD-B703-AD562481CEE1}" destId="{3315EB55-5DA5-4F8A-811B-B6BCC93B58EA}" srcOrd="0" destOrd="0" parTransId="{14A61F7F-15FC-4B1F-A720-7B3CB55E636E}" sibTransId="{5217C6B0-1752-4192-BDCA-7C7A72EE24A8}"/>
    <dgm:cxn modelId="{FE10C7AA-0438-4B22-B5A0-A5DEE0C9C2C1}" type="presOf" srcId="{121D8F34-7500-4DCB-B96D-F98F6D88DADB}" destId="{ACEAF2D2-234D-6640-9640-9ADEAEDB23FD}" srcOrd="0" destOrd="0" presId="urn:microsoft.com/office/officeart/2005/8/layout/vList6"/>
    <dgm:cxn modelId="{75619DAD-AFD7-4429-956D-E7ED76D81D35}" type="presOf" srcId="{8A38DFCC-98A7-4AD0-903D-29F199673DFA}" destId="{8858C58D-823A-9F4A-8C22-8843E3CD4185}" srcOrd="0" destOrd="0" presId="urn:microsoft.com/office/officeart/2005/8/layout/vList6"/>
    <dgm:cxn modelId="{F2B940CD-5BE4-4C24-81A1-1FAF5CAEE4FD}" type="presOf" srcId="{5121A2E3-4458-478A-9021-0C7A7EAEBD7B}" destId="{BD9AE1FA-CDDB-714F-B505-80274A550C27}" srcOrd="0" destOrd="0" presId="urn:microsoft.com/office/officeart/2005/8/layout/vList6"/>
    <dgm:cxn modelId="{07B13DD0-05AD-40FD-85B3-72A22869859A}" type="presParOf" srcId="{ACEAF2D2-234D-6640-9640-9ADEAEDB23FD}" destId="{6605AB47-68BE-9E4E-BBE3-8185A473300E}" srcOrd="0" destOrd="0" presId="urn:microsoft.com/office/officeart/2005/8/layout/vList6"/>
    <dgm:cxn modelId="{24F2CF2E-B0C4-4314-8845-E4095CE557BE}" type="presParOf" srcId="{6605AB47-68BE-9E4E-BBE3-8185A473300E}" destId="{8858C58D-823A-9F4A-8C22-8843E3CD4185}" srcOrd="0" destOrd="0" presId="urn:microsoft.com/office/officeart/2005/8/layout/vList6"/>
    <dgm:cxn modelId="{66D69210-99A6-4DC6-A435-308EB68F82DE}" type="presParOf" srcId="{6605AB47-68BE-9E4E-BBE3-8185A473300E}" destId="{D76BD399-5B55-574D-9C7D-9CA8AB550B77}" srcOrd="1" destOrd="0" presId="urn:microsoft.com/office/officeart/2005/8/layout/vList6"/>
    <dgm:cxn modelId="{C0210A96-C922-4726-9879-3E0095120B97}" type="presParOf" srcId="{ACEAF2D2-234D-6640-9640-9ADEAEDB23FD}" destId="{B9A095F4-47FA-0844-AA3B-7A101D96B6A7}" srcOrd="1" destOrd="0" presId="urn:microsoft.com/office/officeart/2005/8/layout/vList6"/>
    <dgm:cxn modelId="{8711E087-7280-43AE-BFB6-174239D44C6A}" type="presParOf" srcId="{ACEAF2D2-234D-6640-9640-9ADEAEDB23FD}" destId="{1515D84D-CCB7-8E41-B425-E48CEFDD8B2F}" srcOrd="2" destOrd="0" presId="urn:microsoft.com/office/officeart/2005/8/layout/vList6"/>
    <dgm:cxn modelId="{787EEAC3-6C73-4A49-847B-F58687C80DD9}" type="presParOf" srcId="{1515D84D-CCB7-8E41-B425-E48CEFDD8B2F}" destId="{880DB069-7120-954B-A424-EC3BEC16F0D0}" srcOrd="0" destOrd="0" presId="urn:microsoft.com/office/officeart/2005/8/layout/vList6"/>
    <dgm:cxn modelId="{E28154C8-421E-44A0-999C-6FE65CEAEB72}" type="presParOf" srcId="{1515D84D-CCB7-8E41-B425-E48CEFDD8B2F}" destId="{75DFEA01-8532-D447-89E5-1BF92F923152}" srcOrd="1" destOrd="0" presId="urn:microsoft.com/office/officeart/2005/8/layout/vList6"/>
    <dgm:cxn modelId="{ECE6BD3F-FC04-4033-BA1A-B3E032000BDE}" type="presParOf" srcId="{ACEAF2D2-234D-6640-9640-9ADEAEDB23FD}" destId="{6A1BBE95-56CE-DB4A-90A0-684AF9D33B6C}" srcOrd="3" destOrd="0" presId="urn:microsoft.com/office/officeart/2005/8/layout/vList6"/>
    <dgm:cxn modelId="{781A7EC8-986F-4075-A206-0C5D8F35DFE1}" type="presParOf" srcId="{ACEAF2D2-234D-6640-9640-9ADEAEDB23FD}" destId="{CC52CBA0-5175-1F41-9B7C-D202F5ECEDE3}" srcOrd="4" destOrd="0" presId="urn:microsoft.com/office/officeart/2005/8/layout/vList6"/>
    <dgm:cxn modelId="{86FE359A-6187-4B4B-8102-CCB1DF3D8800}" type="presParOf" srcId="{CC52CBA0-5175-1F41-9B7C-D202F5ECEDE3}" destId="{42944D0A-687E-D447-96C3-FAEF1707A755}" srcOrd="0" destOrd="0" presId="urn:microsoft.com/office/officeart/2005/8/layout/vList6"/>
    <dgm:cxn modelId="{82344324-D437-483E-AC9D-AEAA2299A011}" type="presParOf" srcId="{CC52CBA0-5175-1F41-9B7C-D202F5ECEDE3}" destId="{BD9AE1FA-CDDB-714F-B505-80274A550C2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4649E-34D5-7B40-B308-1EF13728BC87}">
      <dsp:nvSpPr>
        <dsp:cNvPr id="0" name=""/>
        <dsp:cNvSpPr/>
      </dsp:nvSpPr>
      <dsp:spPr>
        <a:xfrm>
          <a:off x="1004" y="0"/>
          <a:ext cx="2611933" cy="4237931"/>
        </a:xfrm>
        <a:prstGeom prst="roundRect">
          <a:avLst>
            <a:gd name="adj" fmla="val 10000"/>
          </a:avLst>
        </a:prstGeom>
        <a:solidFill>
          <a:srgbClr val="00B0F0">
            <a:alpha val="2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b-NO" sz="2000" kern="1200" dirty="0"/>
            <a:t>Del A </a:t>
          </a:r>
          <a:r>
            <a:rPr lang="nb-NO" sz="2000" b="1" kern="1200" dirty="0"/>
            <a:t>Forhandlingsordningen</a:t>
          </a:r>
        </a:p>
      </dsp:txBody>
      <dsp:txXfrm>
        <a:off x="1004" y="0"/>
        <a:ext cx="2611933" cy="1271379"/>
      </dsp:txXfrm>
    </dsp:sp>
    <dsp:sp modelId="{731437EE-ABE9-4B4A-99A8-D91B03C7FFB1}">
      <dsp:nvSpPr>
        <dsp:cNvPr id="0" name=""/>
        <dsp:cNvSpPr/>
      </dsp:nvSpPr>
      <dsp:spPr>
        <a:xfrm>
          <a:off x="262197" y="1271741"/>
          <a:ext cx="2089546" cy="832583"/>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nb-NO" sz="1400" kern="1200" dirty="0">
              <a:solidFill>
                <a:schemeClr val="tx1"/>
              </a:solidFill>
            </a:rPr>
            <a:t>Definisjoner</a:t>
          </a:r>
        </a:p>
      </dsp:txBody>
      <dsp:txXfrm>
        <a:off x="286583" y="1296127"/>
        <a:ext cx="2040774" cy="783811"/>
      </dsp:txXfrm>
    </dsp:sp>
    <dsp:sp modelId="{72F2A714-F5EA-554B-949A-CE4A24C7B672}">
      <dsp:nvSpPr>
        <dsp:cNvPr id="0" name=""/>
        <dsp:cNvSpPr/>
      </dsp:nvSpPr>
      <dsp:spPr>
        <a:xfrm>
          <a:off x="262197" y="2232414"/>
          <a:ext cx="2089546" cy="832583"/>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nb-NO" sz="1400" kern="1200" dirty="0">
              <a:solidFill>
                <a:schemeClr val="tx1"/>
              </a:solidFill>
            </a:rPr>
            <a:t>Avtalestrukturen i tariffområdet</a:t>
          </a:r>
        </a:p>
      </dsp:txBody>
      <dsp:txXfrm>
        <a:off x="286583" y="2256800"/>
        <a:ext cx="2040774" cy="783811"/>
      </dsp:txXfrm>
    </dsp:sp>
    <dsp:sp modelId="{7F6511AC-1E12-A74D-AAE7-0DB60B6E7D07}">
      <dsp:nvSpPr>
        <dsp:cNvPr id="0" name=""/>
        <dsp:cNvSpPr/>
      </dsp:nvSpPr>
      <dsp:spPr>
        <a:xfrm>
          <a:off x="262197" y="3193088"/>
          <a:ext cx="2089546" cy="832583"/>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nb-NO" sz="1400" kern="1200" dirty="0">
              <a:solidFill>
                <a:schemeClr val="tx1"/>
              </a:solidFill>
            </a:rPr>
            <a:t>Regler for interesse- og rettstvister</a:t>
          </a:r>
        </a:p>
      </dsp:txBody>
      <dsp:txXfrm>
        <a:off x="286583" y="3217474"/>
        <a:ext cx="2040774" cy="783811"/>
      </dsp:txXfrm>
    </dsp:sp>
    <dsp:sp modelId="{FF85E53C-4D6C-E04A-8D5E-A453983B01D4}">
      <dsp:nvSpPr>
        <dsp:cNvPr id="0" name=""/>
        <dsp:cNvSpPr/>
      </dsp:nvSpPr>
      <dsp:spPr>
        <a:xfrm>
          <a:off x="2818654" y="0"/>
          <a:ext cx="2611933" cy="4237931"/>
        </a:xfrm>
        <a:prstGeom prst="roundRect">
          <a:avLst>
            <a:gd name="adj" fmla="val 10000"/>
          </a:avLst>
        </a:prstGeom>
        <a:solidFill>
          <a:srgbClr val="00B0F0">
            <a:alpha val="2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b-NO" sz="2000" kern="1200" dirty="0"/>
            <a:t>Del B </a:t>
          </a:r>
          <a:br>
            <a:rPr lang="nb-NO" sz="2000" kern="1200" dirty="0"/>
          </a:br>
          <a:r>
            <a:rPr lang="nb-NO" sz="2000" b="1" kern="1200" dirty="0"/>
            <a:t>Medbestemmelse</a:t>
          </a:r>
        </a:p>
      </dsp:txBody>
      <dsp:txXfrm>
        <a:off x="2818654" y="0"/>
        <a:ext cx="2611933" cy="1271379"/>
      </dsp:txXfrm>
    </dsp:sp>
    <dsp:sp modelId="{4C298457-2194-3B45-8C3A-8CE39F4B5ECF}">
      <dsp:nvSpPr>
        <dsp:cNvPr id="0" name=""/>
        <dsp:cNvSpPr/>
      </dsp:nvSpPr>
      <dsp:spPr>
        <a:xfrm>
          <a:off x="3070026" y="1271482"/>
          <a:ext cx="2089546" cy="617376"/>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nb-NO" sz="1400" kern="1200" dirty="0">
              <a:solidFill>
                <a:schemeClr val="tx1"/>
              </a:solidFill>
            </a:rPr>
            <a:t>Definisjoner</a:t>
          </a:r>
        </a:p>
      </dsp:txBody>
      <dsp:txXfrm>
        <a:off x="3088108" y="1289564"/>
        <a:ext cx="2053382" cy="581212"/>
      </dsp:txXfrm>
    </dsp:sp>
    <dsp:sp modelId="{56975DB0-1E5E-834E-8E4F-8C9ACE812C61}">
      <dsp:nvSpPr>
        <dsp:cNvPr id="0" name=""/>
        <dsp:cNvSpPr/>
      </dsp:nvSpPr>
      <dsp:spPr>
        <a:xfrm>
          <a:off x="3070026" y="1983840"/>
          <a:ext cx="2089546" cy="617376"/>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nb-NO" sz="1400" kern="1200" dirty="0">
              <a:solidFill>
                <a:schemeClr val="tx1"/>
              </a:solidFill>
            </a:rPr>
            <a:t>Formål og intensjoner </a:t>
          </a:r>
        </a:p>
      </dsp:txBody>
      <dsp:txXfrm>
        <a:off x="3088108" y="2001922"/>
        <a:ext cx="2053382" cy="581212"/>
      </dsp:txXfrm>
    </dsp:sp>
    <dsp:sp modelId="{386F15AC-D0B3-A244-AE5C-85787AC05581}">
      <dsp:nvSpPr>
        <dsp:cNvPr id="0" name=""/>
        <dsp:cNvSpPr/>
      </dsp:nvSpPr>
      <dsp:spPr>
        <a:xfrm>
          <a:off x="3070026" y="2696197"/>
          <a:ext cx="2089546" cy="617376"/>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nb-NO" sz="1400" kern="1200" dirty="0">
              <a:solidFill>
                <a:schemeClr val="tx1"/>
              </a:solidFill>
            </a:rPr>
            <a:t>Regler for samarbeid</a:t>
          </a:r>
        </a:p>
      </dsp:txBody>
      <dsp:txXfrm>
        <a:off x="3088108" y="2714279"/>
        <a:ext cx="2053382" cy="581212"/>
      </dsp:txXfrm>
    </dsp:sp>
    <dsp:sp modelId="{D02725AF-376C-284E-A7DA-B18B2158E1DD}">
      <dsp:nvSpPr>
        <dsp:cNvPr id="0" name=""/>
        <dsp:cNvSpPr/>
      </dsp:nvSpPr>
      <dsp:spPr>
        <a:xfrm>
          <a:off x="3070026" y="3408554"/>
          <a:ext cx="2089546" cy="617376"/>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nb-NO" sz="1400" kern="1200" dirty="0">
              <a:solidFill>
                <a:schemeClr val="tx1"/>
              </a:solidFill>
            </a:rPr>
            <a:t>Partenes rettigheter og plikter</a:t>
          </a:r>
        </a:p>
      </dsp:txBody>
      <dsp:txXfrm>
        <a:off x="3088108" y="3426636"/>
        <a:ext cx="2053382" cy="581212"/>
      </dsp:txXfrm>
    </dsp:sp>
    <dsp:sp modelId="{5D8C9ACA-E2BB-1547-BD17-687E402B405E}">
      <dsp:nvSpPr>
        <dsp:cNvPr id="0" name=""/>
        <dsp:cNvSpPr/>
      </dsp:nvSpPr>
      <dsp:spPr>
        <a:xfrm>
          <a:off x="5616661" y="0"/>
          <a:ext cx="2611933" cy="4237931"/>
        </a:xfrm>
        <a:prstGeom prst="roundRect">
          <a:avLst>
            <a:gd name="adj" fmla="val 10000"/>
          </a:avLst>
        </a:prstGeom>
        <a:solidFill>
          <a:srgbClr val="00B0F0">
            <a:alpha val="2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b-NO" sz="2000" kern="1200" dirty="0"/>
            <a:t>Del C </a:t>
          </a:r>
          <a:br>
            <a:rPr lang="nb-NO" sz="2000" kern="1200" dirty="0"/>
          </a:br>
          <a:r>
            <a:rPr lang="nb-NO" sz="1900" b="1" kern="1200" dirty="0"/>
            <a:t>KS Bedrifts medlemmer</a:t>
          </a:r>
        </a:p>
      </dsp:txBody>
      <dsp:txXfrm>
        <a:off x="5616661" y="0"/>
        <a:ext cx="2611933" cy="1271379"/>
      </dsp:txXfrm>
    </dsp:sp>
    <dsp:sp modelId="{B715E286-D56E-5E4D-994F-83CD7D19E285}">
      <dsp:nvSpPr>
        <dsp:cNvPr id="0" name=""/>
        <dsp:cNvSpPr/>
      </dsp:nvSpPr>
      <dsp:spPr>
        <a:xfrm>
          <a:off x="5877855" y="1272181"/>
          <a:ext cx="2089546" cy="49026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nb-NO" sz="1400" kern="1200" dirty="0">
              <a:solidFill>
                <a:schemeClr val="tx1"/>
              </a:solidFill>
            </a:rPr>
            <a:t>Definisjoner</a:t>
          </a:r>
        </a:p>
      </dsp:txBody>
      <dsp:txXfrm>
        <a:off x="5892214" y="1286540"/>
        <a:ext cx="2060828" cy="461551"/>
      </dsp:txXfrm>
    </dsp:sp>
    <dsp:sp modelId="{5C39565E-BF3A-3647-A2BF-8306D88E66AD}">
      <dsp:nvSpPr>
        <dsp:cNvPr id="0" name=""/>
        <dsp:cNvSpPr/>
      </dsp:nvSpPr>
      <dsp:spPr>
        <a:xfrm>
          <a:off x="5877855" y="1837876"/>
          <a:ext cx="2089546" cy="49026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nb-NO" sz="1400" kern="1200" dirty="0">
              <a:solidFill>
                <a:schemeClr val="tx1"/>
              </a:solidFill>
            </a:rPr>
            <a:t>Formål og intensjoner</a:t>
          </a:r>
        </a:p>
      </dsp:txBody>
      <dsp:txXfrm>
        <a:off x="5892214" y="1852235"/>
        <a:ext cx="2060828" cy="461551"/>
      </dsp:txXfrm>
    </dsp:sp>
    <dsp:sp modelId="{5143A8BC-A24B-3A48-8F4E-4A79D9F10E30}">
      <dsp:nvSpPr>
        <dsp:cNvPr id="0" name=""/>
        <dsp:cNvSpPr/>
      </dsp:nvSpPr>
      <dsp:spPr>
        <a:xfrm>
          <a:off x="5877855" y="2403572"/>
          <a:ext cx="2089546" cy="49026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nb-NO" sz="1400" kern="1200" dirty="0">
              <a:solidFill>
                <a:schemeClr val="tx1"/>
              </a:solidFill>
            </a:rPr>
            <a:t>Regler for samarbeid</a:t>
          </a:r>
        </a:p>
      </dsp:txBody>
      <dsp:txXfrm>
        <a:off x="5892214" y="2417931"/>
        <a:ext cx="2060828" cy="461551"/>
      </dsp:txXfrm>
    </dsp:sp>
    <dsp:sp modelId="{BA550F84-2097-0348-A2B3-5A601A6C4198}">
      <dsp:nvSpPr>
        <dsp:cNvPr id="0" name=""/>
        <dsp:cNvSpPr/>
      </dsp:nvSpPr>
      <dsp:spPr>
        <a:xfrm>
          <a:off x="5877855" y="2969267"/>
          <a:ext cx="2089546" cy="49026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nb-NO" sz="1400" kern="1200" dirty="0">
              <a:solidFill>
                <a:schemeClr val="tx1"/>
              </a:solidFill>
            </a:rPr>
            <a:t>Partenes rettigheter og plikter</a:t>
          </a:r>
        </a:p>
      </dsp:txBody>
      <dsp:txXfrm>
        <a:off x="5892214" y="2983626"/>
        <a:ext cx="2060828" cy="461551"/>
      </dsp:txXfrm>
    </dsp:sp>
    <dsp:sp modelId="{94B03CD1-9872-8048-9988-86D3700AADF6}">
      <dsp:nvSpPr>
        <dsp:cNvPr id="0" name=""/>
        <dsp:cNvSpPr/>
      </dsp:nvSpPr>
      <dsp:spPr>
        <a:xfrm>
          <a:off x="5877855" y="3534963"/>
          <a:ext cx="2089546" cy="490269"/>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nb-NO" sz="1400" kern="1200" dirty="0">
              <a:solidFill>
                <a:schemeClr val="tx1"/>
              </a:solidFill>
            </a:rPr>
            <a:t>Konsernbestemmelser</a:t>
          </a:r>
        </a:p>
      </dsp:txBody>
      <dsp:txXfrm>
        <a:off x="5892214" y="3549322"/>
        <a:ext cx="2060828" cy="461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F1AB3-1692-F24B-AAB9-3C67E0E00AF7}">
      <dsp:nvSpPr>
        <dsp:cNvPr id="0" name=""/>
        <dsp:cNvSpPr/>
      </dsp:nvSpPr>
      <dsp:spPr>
        <a:xfrm>
          <a:off x="1622766" y="0"/>
          <a:ext cx="3245532" cy="2154981"/>
        </a:xfrm>
        <a:prstGeom prst="trapezoid">
          <a:avLst>
            <a:gd name="adj" fmla="val 75303"/>
          </a:avLst>
        </a:prstGeom>
        <a:solidFill>
          <a:srgbClr val="92D050">
            <a:alpha val="49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nb-NO" sz="2000" b="0" kern="1200" dirty="0"/>
        </a:p>
        <a:p>
          <a:pPr lvl="0" algn="ctr" defTabSz="889000">
            <a:lnSpc>
              <a:spcPct val="90000"/>
            </a:lnSpc>
            <a:spcBef>
              <a:spcPct val="0"/>
            </a:spcBef>
            <a:spcAft>
              <a:spcPct val="35000"/>
            </a:spcAft>
          </a:pPr>
          <a:endParaRPr lang="nb-NO" sz="2000" b="0" kern="1200" dirty="0"/>
        </a:p>
        <a:p>
          <a:pPr lvl="0" algn="ctr" defTabSz="889000">
            <a:lnSpc>
              <a:spcPct val="90000"/>
            </a:lnSpc>
            <a:spcBef>
              <a:spcPct val="0"/>
            </a:spcBef>
            <a:spcAft>
              <a:spcPct val="35000"/>
            </a:spcAft>
          </a:pPr>
          <a:r>
            <a:rPr lang="nb-NO" sz="1800" b="0" kern="1200" dirty="0"/>
            <a:t>Kommunene </a:t>
          </a:r>
          <a:br>
            <a:rPr lang="nb-NO" sz="1800" b="0" kern="1200" dirty="0"/>
          </a:br>
          <a:r>
            <a:rPr lang="nb-NO" sz="1800" b="0" kern="1200" dirty="0"/>
            <a:t>og fylkeskommunene </a:t>
          </a:r>
          <a:br>
            <a:rPr lang="nb-NO" sz="1800" b="0" kern="1200" dirty="0"/>
          </a:br>
          <a:r>
            <a:rPr lang="nb-NO" sz="1800" b="0" kern="1200" dirty="0"/>
            <a:t>styres av folkevalgte</a:t>
          </a:r>
        </a:p>
      </dsp:txBody>
      <dsp:txXfrm>
        <a:off x="1622766" y="0"/>
        <a:ext cx="3245532" cy="2154981"/>
      </dsp:txXfrm>
    </dsp:sp>
    <dsp:sp modelId="{EAA0F5F4-0493-4344-9DB6-23A511D3762E}">
      <dsp:nvSpPr>
        <dsp:cNvPr id="0" name=""/>
        <dsp:cNvSpPr/>
      </dsp:nvSpPr>
      <dsp:spPr>
        <a:xfrm>
          <a:off x="0" y="2154981"/>
          <a:ext cx="6491064" cy="2154981"/>
        </a:xfrm>
        <a:prstGeom prst="trapezoid">
          <a:avLst>
            <a:gd name="adj" fmla="val 75303"/>
          </a:avLst>
        </a:prstGeom>
        <a:solidFill>
          <a:srgbClr val="00B0F0">
            <a:alpha val="3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2000" b="0" kern="1200" dirty="0">
              <a:solidFill>
                <a:schemeClr val="tx1"/>
              </a:solidFill>
            </a:rPr>
            <a:t>Ansatte har medbestemmelse og medinnflytelse over sin arbeidssituasjon </a:t>
          </a:r>
        </a:p>
      </dsp:txBody>
      <dsp:txXfrm>
        <a:off x="1135936" y="2154981"/>
        <a:ext cx="4219191" cy="2154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51063" cy="497447"/>
          </a:xfrm>
          <a:prstGeom prst="rect">
            <a:avLst/>
          </a:prstGeom>
        </p:spPr>
        <p:txBody>
          <a:bodyPr vert="horz" lIns="92245" tIns="46122" rIns="92245" bIns="46122" rtlCol="0"/>
          <a:lstStyle>
            <a:lvl1pPr algn="l">
              <a:defRPr sz="1200"/>
            </a:lvl1pPr>
          </a:lstStyle>
          <a:p>
            <a:endParaRPr lang="nb-NO"/>
          </a:p>
        </p:txBody>
      </p:sp>
      <p:sp>
        <p:nvSpPr>
          <p:cNvPr id="3" name="Plassholder for dato 2"/>
          <p:cNvSpPr>
            <a:spLocks noGrp="1"/>
          </p:cNvSpPr>
          <p:nvPr>
            <p:ph type="dt" sz="quarter" idx="1"/>
          </p:nvPr>
        </p:nvSpPr>
        <p:spPr>
          <a:xfrm>
            <a:off x="3856121" y="0"/>
            <a:ext cx="2951062" cy="497447"/>
          </a:xfrm>
          <a:prstGeom prst="rect">
            <a:avLst/>
          </a:prstGeom>
        </p:spPr>
        <p:txBody>
          <a:bodyPr vert="horz" lIns="92245" tIns="46122" rIns="92245" bIns="46122" rtlCol="0"/>
          <a:lstStyle>
            <a:lvl1pPr algn="r">
              <a:defRPr sz="1200"/>
            </a:lvl1pPr>
          </a:lstStyle>
          <a:p>
            <a:endParaRPr lang="nb-NO"/>
          </a:p>
        </p:txBody>
      </p:sp>
      <p:sp>
        <p:nvSpPr>
          <p:cNvPr id="4" name="Plassholder for bunntekst 3"/>
          <p:cNvSpPr>
            <a:spLocks noGrp="1"/>
          </p:cNvSpPr>
          <p:nvPr>
            <p:ph type="ftr" sz="quarter" idx="2"/>
          </p:nvPr>
        </p:nvSpPr>
        <p:spPr>
          <a:xfrm>
            <a:off x="1" y="9441879"/>
            <a:ext cx="2951063" cy="497446"/>
          </a:xfrm>
          <a:prstGeom prst="rect">
            <a:avLst/>
          </a:prstGeom>
        </p:spPr>
        <p:txBody>
          <a:bodyPr vert="horz" lIns="92245" tIns="46122" rIns="92245" bIns="46122"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6121" y="9441879"/>
            <a:ext cx="2951062" cy="497446"/>
          </a:xfrm>
          <a:prstGeom prst="rect">
            <a:avLst/>
          </a:prstGeom>
        </p:spPr>
        <p:txBody>
          <a:bodyPr vert="horz" lIns="92245" tIns="46122" rIns="92245" bIns="46122" rtlCol="0" anchor="b"/>
          <a:lstStyle>
            <a:lvl1pPr algn="r">
              <a:defRPr sz="1200"/>
            </a:lvl1pPr>
          </a:lstStyle>
          <a:p>
            <a:fld id="{E12F21AF-BCE5-47C2-B0DF-3CC3CAF79033}" type="slidenum">
              <a:rPr lang="nb-NO" smtClean="0"/>
              <a:t>‹#›</a:t>
            </a:fld>
            <a:endParaRPr lang="nb-NO"/>
          </a:p>
        </p:txBody>
      </p:sp>
    </p:spTree>
    <p:extLst>
      <p:ext uri="{BB962C8B-B14F-4D97-AF65-F5344CB8AC3E}">
        <p14:creationId xmlns:p14="http://schemas.microsoft.com/office/powerpoint/2010/main" val="1954460386"/>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50475" cy="497047"/>
          </a:xfrm>
          <a:prstGeom prst="rect">
            <a:avLst/>
          </a:prstGeom>
        </p:spPr>
        <p:txBody>
          <a:bodyPr vert="horz" lIns="92245" tIns="46122" rIns="92245" bIns="46122" rtlCol="0"/>
          <a:lstStyle>
            <a:lvl1pPr algn="l">
              <a:defRPr sz="1200"/>
            </a:lvl1pPr>
          </a:lstStyle>
          <a:p>
            <a:endParaRPr lang="nb-NO"/>
          </a:p>
        </p:txBody>
      </p:sp>
      <p:sp>
        <p:nvSpPr>
          <p:cNvPr id="3" name="Plassholder for dato 2"/>
          <p:cNvSpPr>
            <a:spLocks noGrp="1"/>
          </p:cNvSpPr>
          <p:nvPr>
            <p:ph type="dt" idx="1"/>
          </p:nvPr>
        </p:nvSpPr>
        <p:spPr>
          <a:xfrm>
            <a:off x="3856738" y="0"/>
            <a:ext cx="2950475" cy="497047"/>
          </a:xfrm>
          <a:prstGeom prst="rect">
            <a:avLst/>
          </a:prstGeom>
        </p:spPr>
        <p:txBody>
          <a:bodyPr vert="horz" lIns="92245" tIns="46122" rIns="92245" bIns="46122" rtlCol="0"/>
          <a:lstStyle>
            <a:lvl1pPr algn="r">
              <a:defRPr sz="1200"/>
            </a:lvl1pPr>
          </a:lstStyle>
          <a:p>
            <a:endParaRPr lang="nb-NO"/>
          </a:p>
        </p:txBody>
      </p:sp>
      <p:sp>
        <p:nvSpPr>
          <p:cNvPr id="4" name="Plassholder for lysbilde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45" tIns="46122" rIns="92245" bIns="46122" rtlCol="0" anchor="ctr"/>
          <a:lstStyle/>
          <a:p>
            <a:endParaRPr lang="nb-NO"/>
          </a:p>
        </p:txBody>
      </p:sp>
      <p:sp>
        <p:nvSpPr>
          <p:cNvPr id="5" name="Plassholder for notater 4"/>
          <p:cNvSpPr>
            <a:spLocks noGrp="1"/>
          </p:cNvSpPr>
          <p:nvPr>
            <p:ph type="body" sz="quarter" idx="3"/>
          </p:nvPr>
        </p:nvSpPr>
        <p:spPr>
          <a:xfrm>
            <a:off x="680880" y="4721940"/>
            <a:ext cx="5447030" cy="4473416"/>
          </a:xfrm>
          <a:prstGeom prst="rect">
            <a:avLst/>
          </a:prstGeom>
        </p:spPr>
        <p:txBody>
          <a:bodyPr vert="horz" lIns="92245" tIns="46122" rIns="92245" bIns="46122"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42153"/>
            <a:ext cx="2950475" cy="497047"/>
          </a:xfrm>
          <a:prstGeom prst="rect">
            <a:avLst/>
          </a:prstGeom>
        </p:spPr>
        <p:txBody>
          <a:bodyPr vert="horz" lIns="92245" tIns="46122" rIns="92245" bIns="46122"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6738" y="9442153"/>
            <a:ext cx="2950475" cy="497047"/>
          </a:xfrm>
          <a:prstGeom prst="rect">
            <a:avLst/>
          </a:prstGeom>
        </p:spPr>
        <p:txBody>
          <a:bodyPr vert="horz" lIns="92245" tIns="46122" rIns="92245" bIns="46122" rtlCol="0" anchor="b"/>
          <a:lstStyle>
            <a:lvl1pPr algn="r">
              <a:defRPr sz="1200"/>
            </a:lvl1pPr>
          </a:lstStyle>
          <a:p>
            <a:fld id="{FD259C7A-55BB-4B63-95EF-824E54AFB52D}" type="slidenum">
              <a:rPr lang="nb-NO" smtClean="0"/>
              <a:t>‹#›</a:t>
            </a:fld>
            <a:endParaRPr lang="nb-NO"/>
          </a:p>
        </p:txBody>
      </p:sp>
    </p:spTree>
    <p:extLst>
      <p:ext uri="{BB962C8B-B14F-4D97-AF65-F5344CB8AC3E}">
        <p14:creationId xmlns:p14="http://schemas.microsoft.com/office/powerpoint/2010/main" val="3398694159"/>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a:solidFill>
                  <a:schemeClr val="tx1"/>
                </a:solidFill>
                <a:latin typeface="+mn-lt"/>
              </a:rPr>
              <a:t>Praktiske opplysninger: </a:t>
            </a:r>
            <a:endParaRPr lang="nb-NO" baseline="0" dirty="0">
              <a:solidFill>
                <a:schemeClr val="tx1"/>
              </a:solidFill>
              <a:latin typeface="+mn-lt"/>
            </a:endParaRPr>
          </a:p>
          <a:p>
            <a:pPr marL="172959" indent="-172959">
              <a:buFont typeface="Arial" panose="020B0604020202020204" pitchFamily="34" charset="0"/>
              <a:buChar char="•"/>
            </a:pPr>
            <a:r>
              <a:rPr lang="nb-NO" altLang="nb-NO" dirty="0"/>
              <a:t>Lunsj, pauser, bordplassering, om foreleserne mv.</a:t>
            </a:r>
          </a:p>
          <a:p>
            <a:endParaRPr lang="nb-NO" altLang="nb-NO" dirty="0"/>
          </a:p>
          <a:p>
            <a:r>
              <a:rPr lang="nb-NO" altLang="nb-NO" b="1" dirty="0"/>
              <a:t>Forventningsavklaring:</a:t>
            </a:r>
          </a:p>
          <a:p>
            <a:pPr marL="172959" indent="-172959">
              <a:buFont typeface="Arial" panose="020B0604020202020204" pitchFamily="34" charset="0"/>
              <a:buChar char="•"/>
            </a:pPr>
            <a:r>
              <a:rPr lang="nb-NO" altLang="nb-NO" dirty="0"/>
              <a:t>Bakgrunnen for og formålet med fellesopplæringen, målgruppe, krav til deltakelse mv. </a:t>
            </a:r>
          </a:p>
          <a:p>
            <a:pPr marL="172959" indent="-172959">
              <a:buFont typeface="Arial" panose="020B0604020202020204" pitchFamily="34" charset="0"/>
              <a:buChar char="•"/>
            </a:pPr>
            <a:endParaRPr lang="nb-NO" altLang="nb-NO" dirty="0"/>
          </a:p>
          <a:p>
            <a:pPr marL="172959" indent="-172959">
              <a:buFont typeface="Arial" panose="020B0604020202020204" pitchFamily="34" charset="0"/>
              <a:buChar char="•"/>
            </a:pPr>
            <a:r>
              <a:rPr lang="nb-NO" altLang="nb-NO" dirty="0"/>
              <a:t>Overordet tilnærming. Formålet er ikke saksbehandling og å løse eventuelle lokale uenigheter. </a:t>
            </a:r>
          </a:p>
          <a:p>
            <a:pPr marL="172959" indent="-172959">
              <a:buFont typeface="Arial" panose="020B0604020202020204" pitchFamily="34" charset="0"/>
              <a:buChar char="•"/>
            </a:pPr>
            <a:endParaRPr lang="nb-NO" altLang="nb-NO" dirty="0"/>
          </a:p>
          <a:p>
            <a:pPr marL="172959" indent="-172959">
              <a:buFont typeface="Arial" panose="020B0604020202020204" pitchFamily="34" charset="0"/>
              <a:buChar char="•"/>
            </a:pPr>
            <a:r>
              <a:rPr lang="nb-NO" altLang="nb-NO" dirty="0"/>
              <a:t>Fokuset vil være felles forståelse av sentrale begreper og bestemmelser, formålet og intensjoner med Hovedavtalen</a:t>
            </a:r>
            <a:r>
              <a:rPr lang="nb-NO" altLang="nb-NO" baseline="0" dirty="0"/>
              <a:t> (heretter </a:t>
            </a:r>
            <a:r>
              <a:rPr lang="nb-NO" altLang="nb-NO" dirty="0"/>
              <a:t>HA). </a:t>
            </a:r>
          </a:p>
          <a:p>
            <a:endParaRPr lang="nb-NO" i="0" u="none" dirty="0">
              <a:solidFill>
                <a:schemeClr val="tx1"/>
              </a:solidFill>
              <a:latin typeface="+mn-lt"/>
            </a:endParaRP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154590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1872620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endParaRPr lang="nb-NO" altLang="nb-NO" b="1" dirty="0"/>
          </a:p>
          <a:p>
            <a:pPr eaLnBrk="1" hangingPunct="1"/>
            <a:r>
              <a:rPr lang="nb-NO" altLang="nb-NO" b="1" dirty="0"/>
              <a:t>«Hovedavtalen</a:t>
            </a:r>
            <a:r>
              <a:rPr lang="nb-NO" altLang="nb-NO" b="1" baseline="0" dirty="0"/>
              <a:t> i kondensert form»</a:t>
            </a:r>
            <a:endParaRPr lang="nb-NO" altLang="nb-NO" b="1" dirty="0"/>
          </a:p>
          <a:p>
            <a:pPr eaLnBrk="1" hangingPunct="1"/>
            <a:endParaRPr lang="nb-NO" altLang="nb-NO" b="1" dirty="0"/>
          </a:p>
          <a:p>
            <a:pPr eaLnBrk="1" hangingPunct="1"/>
            <a:r>
              <a:rPr lang="nb-NO" altLang="nb-NO" b="1" dirty="0"/>
              <a:t>Formålet med bestemmelsen</a:t>
            </a:r>
          </a:p>
          <a:p>
            <a:pPr marL="172959" indent="-172959">
              <a:buFont typeface="Arial" panose="020B0604020202020204" pitchFamily="34" charset="0"/>
              <a:buChar char="•"/>
            </a:pPr>
            <a:r>
              <a:rPr lang="nb-NO" altLang="nb-NO" dirty="0"/>
              <a:t>1) Motvirke opptrapping av problemer 2) Søke løsning før problemer blir for store – «konflikt skal ikke nødvendigvis være bakgrunnen for å ta kontakt» 3) Felles ansvar for å skape et best mulig samarbeid, sikre og legge til rette for gode prosesser, finne konstruktive løsninger, ta kontakt, bygge relasjoner og tillit mv., jf., særlig formålsbestemmelsene og samarbeidsbestemmelsen</a:t>
            </a:r>
          </a:p>
          <a:p>
            <a:pPr eaLnBrk="1" hangingPunct="1"/>
            <a:endParaRPr lang="nb-NO" altLang="nb-NO" dirty="0"/>
          </a:p>
          <a:p>
            <a:pPr eaLnBrk="1" hangingPunct="1"/>
            <a:r>
              <a:rPr lang="nb-NO" altLang="nb-NO" b="1" dirty="0"/>
              <a:t>1) Felles ansvar, 2) felles forpliktelser og interesser, </a:t>
            </a:r>
            <a:r>
              <a:rPr lang="nb-NO" altLang="nb-NO" b="0" dirty="0"/>
              <a:t>men</a:t>
            </a:r>
            <a:r>
              <a:rPr lang="nb-NO" altLang="nb-NO" b="1" dirty="0"/>
              <a:t> 3) ulike roller</a:t>
            </a:r>
            <a:endParaRPr lang="nb-NO" b="1" dirty="0"/>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1388948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b="1" dirty="0">
                <a:latin typeface="+mn-lt"/>
              </a:rPr>
              <a:t>Bindeledd til</a:t>
            </a:r>
            <a:r>
              <a:rPr lang="nb-NO" altLang="nb-NO" b="1" baseline="0" dirty="0">
                <a:latin typeface="+mn-lt"/>
              </a:rPr>
              <a:t> arbeidsgiver</a:t>
            </a:r>
            <a:endParaRPr lang="nb-NO" altLang="nb-NO" b="1" dirty="0">
              <a:latin typeface="+mn-lt"/>
            </a:endParaRPr>
          </a:p>
          <a:p>
            <a:pPr marL="172959" indent="-172959">
              <a:buFont typeface="Arial" panose="020B0604020202020204" pitchFamily="34" charset="0"/>
              <a:buChar char="•"/>
            </a:pPr>
            <a:r>
              <a:rPr lang="nb-NO" altLang="nb-NO" dirty="0">
                <a:latin typeface="+mn-lt"/>
              </a:rPr>
              <a:t>1) Medlemmenes</a:t>
            </a:r>
            <a:r>
              <a:rPr lang="nb-NO" altLang="nb-NO" baseline="0" dirty="0">
                <a:latin typeface="+mn-lt"/>
              </a:rPr>
              <a:t> representant – TV skal i</a:t>
            </a:r>
            <a:r>
              <a:rPr lang="nb-NO" altLang="nb-NO" dirty="0">
                <a:latin typeface="+mn-lt"/>
              </a:rPr>
              <a:t>vareta medlemmenes</a:t>
            </a:r>
            <a:r>
              <a:rPr lang="nb-NO" altLang="nb-NO" baseline="0" dirty="0">
                <a:latin typeface="+mn-lt"/>
              </a:rPr>
              <a:t> </a:t>
            </a:r>
            <a:r>
              <a:rPr lang="nb-NO" altLang="nb-NO" dirty="0">
                <a:latin typeface="+mn-lt"/>
              </a:rPr>
              <a:t>interesser og rettigheter som arbeidstakere i kommunen 2)</a:t>
            </a:r>
            <a:r>
              <a:rPr lang="nb-NO" altLang="nb-NO" baseline="0" dirty="0">
                <a:latin typeface="+mn-lt"/>
              </a:rPr>
              <a:t> </a:t>
            </a:r>
            <a:r>
              <a:rPr lang="nb-NO" altLang="nb-NO" dirty="0">
                <a:latin typeface="+mn-lt"/>
              </a:rPr>
              <a:t>Henter sitt mandat fra flertallet i medlemsmassen – forankring</a:t>
            </a:r>
            <a:r>
              <a:rPr lang="nb-NO" altLang="nb-NO" baseline="0" dirty="0">
                <a:latin typeface="+mn-lt"/>
              </a:rPr>
              <a:t> er viktig 3) Arbeidstakernes (medlemmenes) talerør i kontakt med arbeidsgiver</a:t>
            </a:r>
            <a:endParaRPr lang="nb-NO" altLang="nb-NO" dirty="0">
              <a:latin typeface="+mn-lt"/>
            </a:endParaRPr>
          </a:p>
          <a:p>
            <a:endParaRPr lang="nb-NO" altLang="nb-NO" dirty="0">
              <a:latin typeface="+mn-lt"/>
            </a:endParaRPr>
          </a:p>
          <a:p>
            <a:pPr defTabSz="922447">
              <a:defRPr/>
            </a:pPr>
            <a:r>
              <a:rPr lang="nb-NO" altLang="nb-NO" b="1" dirty="0">
                <a:latin typeface="+mn-lt"/>
              </a:rPr>
              <a:t>Ansattes representant </a:t>
            </a:r>
          </a:p>
          <a:p>
            <a:pPr marL="172959" indent="-172959" defTabSz="922447">
              <a:buFont typeface="Arial" panose="020B0604020202020204" pitchFamily="34" charset="0"/>
              <a:buChar char="•"/>
              <a:defRPr/>
            </a:pPr>
            <a:r>
              <a:rPr lang="nb-NO" altLang="nb-NO" dirty="0">
                <a:latin typeface="+mn-lt"/>
              </a:rPr>
              <a:t>1) Ivareta partsrettigheter og -plikter som følger av lov-</a:t>
            </a:r>
            <a:r>
              <a:rPr lang="nb-NO" altLang="nb-NO" baseline="0" dirty="0">
                <a:latin typeface="+mn-lt"/>
              </a:rPr>
              <a:t> </a:t>
            </a:r>
            <a:r>
              <a:rPr lang="nb-NO" altLang="nb-NO" dirty="0">
                <a:latin typeface="+mn-lt"/>
              </a:rPr>
              <a:t>og avtaleverk</a:t>
            </a:r>
            <a:r>
              <a:rPr lang="nb-NO" altLang="nb-NO" baseline="0" dirty="0">
                <a:latin typeface="+mn-lt"/>
              </a:rPr>
              <a:t> 2) </a:t>
            </a:r>
            <a:r>
              <a:rPr lang="nb-NO" altLang="nb-NO" dirty="0">
                <a:latin typeface="+mn-lt"/>
              </a:rPr>
              <a:t>Reell påvirkning før beslutninger tas</a:t>
            </a:r>
            <a:r>
              <a:rPr lang="nb-NO" altLang="nb-NO" baseline="0" dirty="0">
                <a:latin typeface="+mn-lt"/>
              </a:rPr>
              <a:t> 3) </a:t>
            </a:r>
            <a:r>
              <a:rPr lang="nb-NO" altLang="nb-NO" dirty="0">
                <a:latin typeface="+mn-lt"/>
              </a:rPr>
              <a:t>Ansvar for at organisasjonen og dens medlemmene respekterer og forholder seg til beslutninger</a:t>
            </a:r>
            <a:r>
              <a:rPr lang="nb-NO" altLang="nb-NO" baseline="0" dirty="0">
                <a:latin typeface="+mn-lt"/>
              </a:rPr>
              <a:t> som fattes</a:t>
            </a:r>
            <a:endParaRPr lang="nb-NO" altLang="nb-NO" dirty="0">
              <a:latin typeface="+mn-lt"/>
            </a:endParaRPr>
          </a:p>
          <a:p>
            <a:endParaRPr lang="nb-NO" altLang="nb-NO" dirty="0">
              <a:latin typeface="+mn-lt"/>
            </a:endParaRPr>
          </a:p>
          <a:p>
            <a:r>
              <a:rPr lang="nb-NO" altLang="nb-NO" b="1" dirty="0">
                <a:latin typeface="+mn-lt"/>
              </a:rPr>
              <a:t>Rådgiver</a:t>
            </a:r>
            <a:r>
              <a:rPr lang="nb-NO" altLang="nb-NO" b="1" baseline="0" dirty="0">
                <a:latin typeface="+mn-lt"/>
              </a:rPr>
              <a:t> for arbeidsgiver</a:t>
            </a:r>
          </a:p>
          <a:p>
            <a:pPr marL="172959" indent="-172959">
              <a:buFont typeface="Arial" panose="020B0604020202020204" pitchFamily="34" charset="0"/>
              <a:buChar char="•"/>
            </a:pPr>
            <a:r>
              <a:rPr lang="nb-NO" altLang="nb-NO" dirty="0">
                <a:latin typeface="+mn-lt"/>
              </a:rPr>
              <a:t>1) Sørge for at medlemmenes interesser og deres faglige kompetanse bringes inn i beslutningsprosesser</a:t>
            </a:r>
            <a:r>
              <a:rPr lang="nb-NO" altLang="nb-NO" baseline="0" dirty="0">
                <a:latin typeface="+mn-lt"/>
              </a:rPr>
              <a:t> – før beslutninger tas, jf., «Så tidlig som mulig», jf., formålet 2) B</a:t>
            </a:r>
            <a:r>
              <a:rPr lang="nb-NO" altLang="nb-NO" dirty="0">
                <a:latin typeface="+mn-lt"/>
              </a:rPr>
              <a:t>idra med konstruktive faglige og strategiske råd</a:t>
            </a:r>
            <a:r>
              <a:rPr lang="nb-NO" altLang="nb-NO" baseline="0" dirty="0">
                <a:latin typeface="+mn-lt"/>
              </a:rPr>
              <a:t> - t</a:t>
            </a:r>
            <a:r>
              <a:rPr lang="nb-NO" altLang="nb-NO" dirty="0">
                <a:latin typeface="+mn-lt"/>
              </a:rPr>
              <a:t>a </a:t>
            </a:r>
            <a:r>
              <a:rPr lang="nb-NO" altLang="nb-NO" baseline="0" dirty="0">
                <a:latin typeface="+mn-lt"/>
              </a:rPr>
              <a:t>initiativ og komme med forslag til hvordan virksomheten kan utvikles og forbedres, b</a:t>
            </a:r>
            <a:r>
              <a:rPr lang="nb-NO" altLang="nb-NO" dirty="0">
                <a:latin typeface="+mn-lt"/>
              </a:rPr>
              <a:t>idra til at virksomheten når sine vedtatte mål mv. </a:t>
            </a:r>
          </a:p>
          <a:p>
            <a:endParaRPr lang="nb-NO" altLang="nb-NO" dirty="0">
              <a:latin typeface="+mn-lt"/>
            </a:endParaRPr>
          </a:p>
          <a:p>
            <a:r>
              <a:rPr lang="nb-NO" altLang="nb-NO" b="1" dirty="0">
                <a:latin typeface="+mn-lt"/>
              </a:rPr>
              <a:t>Skape og opprettholde et godt samarbeid</a:t>
            </a:r>
            <a:endParaRPr lang="nb-NO" altLang="nb-NO" b="0" dirty="0">
              <a:latin typeface="+mn-lt"/>
            </a:endParaRPr>
          </a:p>
          <a:p>
            <a:pPr marL="172959" indent="-172959">
              <a:buFont typeface="Arial" panose="020B0604020202020204" pitchFamily="34" charset="0"/>
              <a:buChar char="•"/>
            </a:pPr>
            <a:r>
              <a:rPr lang="nb-NO" altLang="nb-NO" dirty="0">
                <a:latin typeface="+mn-lt"/>
              </a:rPr>
              <a:t>1) Bidra til å skape og opprettholde et godt samarbeid med leder på sitt nivå 2)</a:t>
            </a:r>
            <a:r>
              <a:rPr lang="nb-NO" altLang="nb-NO" baseline="0" dirty="0">
                <a:latin typeface="+mn-lt"/>
              </a:rPr>
              <a:t> </a:t>
            </a:r>
            <a:r>
              <a:rPr lang="nb-NO" altLang="nb-NO" dirty="0">
                <a:latin typeface="+mn-lt"/>
              </a:rPr>
              <a:t>Bidra til å løse små og store problemer,</a:t>
            </a:r>
            <a:r>
              <a:rPr lang="nb-NO" altLang="nb-NO" baseline="0" dirty="0">
                <a:latin typeface="+mn-lt"/>
              </a:rPr>
              <a:t> </a:t>
            </a:r>
            <a:r>
              <a:rPr lang="nb-NO" altLang="nb-NO" dirty="0">
                <a:latin typeface="+mn-lt"/>
              </a:rPr>
              <a:t>konflikter</a:t>
            </a:r>
            <a:r>
              <a:rPr lang="nb-NO" altLang="nb-NO" baseline="0" dirty="0">
                <a:latin typeface="+mn-lt"/>
              </a:rPr>
              <a:t> mv. 3) </a:t>
            </a:r>
            <a:r>
              <a:rPr lang="nb-NO" altLang="nb-NO" dirty="0">
                <a:latin typeface="+mn-lt"/>
              </a:rPr>
              <a:t>Skape og opprettholde et godt arbeidsmiljø</a:t>
            </a:r>
            <a:r>
              <a:rPr lang="nb-NO" altLang="nb-NO" baseline="0" dirty="0">
                <a:latin typeface="+mn-lt"/>
              </a:rPr>
              <a:t> 3) </a:t>
            </a:r>
            <a:r>
              <a:rPr lang="nb-NO" altLang="nb-NO" dirty="0">
                <a:latin typeface="+mn-lt"/>
              </a:rPr>
              <a:t>Informerer</a:t>
            </a:r>
            <a:r>
              <a:rPr lang="nb-NO" altLang="nb-NO" baseline="0" dirty="0">
                <a:latin typeface="+mn-lt"/>
              </a:rPr>
              <a:t> arbeidsgiver om problemstillinger og utfordringer som medlemmene er opptatt av</a:t>
            </a:r>
          </a:p>
          <a:p>
            <a:pPr defTabSz="922447">
              <a:defRPr/>
            </a:pPr>
            <a:endParaRPr lang="nb-NO" altLang="nb-NO" baseline="0" dirty="0">
              <a:latin typeface="+mn-lt"/>
            </a:endParaRPr>
          </a:p>
          <a:p>
            <a:pPr defTabSz="922447">
              <a:defRPr/>
            </a:pPr>
            <a:r>
              <a:rPr lang="nb-NO" altLang="nb-NO" b="1" baseline="0" dirty="0">
                <a:latin typeface="+mn-lt"/>
              </a:rPr>
              <a:t>Påvirke beslutninger før arbeidsgiver treffer avgjørelser</a:t>
            </a:r>
          </a:p>
          <a:p>
            <a:pPr marL="172959" indent="-172959" defTabSz="922447">
              <a:buFont typeface="Arial" panose="020B0604020202020204" pitchFamily="34" charset="0"/>
              <a:buChar char="•"/>
              <a:defRPr/>
            </a:pPr>
            <a:r>
              <a:rPr lang="nb-NO" altLang="nb-NO" baseline="0" dirty="0">
                <a:latin typeface="+mn-lt"/>
              </a:rPr>
              <a:t>Gjennom </a:t>
            </a:r>
            <a:r>
              <a:rPr lang="nb-NO" altLang="nb-NO" baseline="0" dirty="0" err="1">
                <a:latin typeface="+mn-lt"/>
              </a:rPr>
              <a:t>tillitsvalgtsystemet</a:t>
            </a:r>
            <a:r>
              <a:rPr lang="nb-NO" altLang="nb-NO" baseline="0" dirty="0">
                <a:latin typeface="+mn-lt"/>
              </a:rPr>
              <a:t> – i</a:t>
            </a:r>
            <a:r>
              <a:rPr lang="nb-NO" altLang="nb-NO" dirty="0">
                <a:latin typeface="+mn-lt"/>
              </a:rPr>
              <a:t>kke en rett for alle ansatte</a:t>
            </a:r>
          </a:p>
          <a:p>
            <a:pPr defTabSz="930565"/>
            <a:endParaRPr lang="nb-NO" altLang="nb-NO" dirty="0">
              <a:latin typeface="+mn-lt"/>
            </a:endParaRPr>
          </a:p>
          <a:p>
            <a:pPr defTabSz="930565"/>
            <a:r>
              <a:rPr lang="nb-NO" altLang="nb-NO" b="1" dirty="0">
                <a:latin typeface="+mn-lt"/>
              </a:rPr>
              <a:t>Medvirkningsrett og –plikt i egenskap av å være «part»</a:t>
            </a:r>
            <a:r>
              <a:rPr lang="nb-NO" altLang="nb-NO" b="1" baseline="0" dirty="0">
                <a:latin typeface="+mn-lt"/>
              </a:rPr>
              <a:t> </a:t>
            </a:r>
            <a:endParaRPr lang="nb-NO" altLang="nb-NO" b="1" dirty="0">
              <a:latin typeface="+mn-lt"/>
            </a:endParaRPr>
          </a:p>
          <a:p>
            <a:pPr defTabSz="930565"/>
            <a:endParaRPr lang="nb-NO" altLang="nb-NO" dirty="0">
              <a:latin typeface="+mn-lt"/>
            </a:endParaRPr>
          </a:p>
          <a:p>
            <a:r>
              <a:rPr lang="nb-NO" altLang="nb-NO" b="1" dirty="0">
                <a:latin typeface="+mn-lt"/>
              </a:rPr>
              <a:t>TV og</a:t>
            </a:r>
            <a:r>
              <a:rPr lang="nb-NO" altLang="nb-NO" b="1" baseline="0" dirty="0">
                <a:latin typeface="+mn-lt"/>
              </a:rPr>
              <a:t> i</a:t>
            </a:r>
            <a:r>
              <a:rPr lang="nb-NO" altLang="nb-NO" b="1" dirty="0">
                <a:latin typeface="+mn-lt"/>
              </a:rPr>
              <a:t>ntegritet</a:t>
            </a:r>
          </a:p>
          <a:p>
            <a:pPr marL="172959" indent="-172959">
              <a:buFont typeface="Arial" panose="020B0604020202020204" pitchFamily="34" charset="0"/>
              <a:buChar char="•"/>
            </a:pPr>
            <a:r>
              <a:rPr lang="nb-NO" altLang="nb-NO" b="0" i="0" dirty="0">
                <a:latin typeface="+mn-lt"/>
              </a:rPr>
              <a:t>1) Vite</a:t>
            </a:r>
            <a:r>
              <a:rPr lang="nb-NO" altLang="nb-NO" b="0" i="0" baseline="0" dirty="0">
                <a:latin typeface="+mn-lt"/>
              </a:rPr>
              <a:t> </a:t>
            </a:r>
            <a:r>
              <a:rPr lang="nb-NO" altLang="nb-NO" b="0" i="0" dirty="0">
                <a:latin typeface="+mn-lt"/>
              </a:rPr>
              <a:t>hva som ligger i tillitsvalgtfunksjonen</a:t>
            </a:r>
            <a:r>
              <a:rPr lang="nb-NO" altLang="nb-NO" b="0" i="0" baseline="0" dirty="0">
                <a:latin typeface="+mn-lt"/>
              </a:rPr>
              <a:t> – u</a:t>
            </a:r>
            <a:r>
              <a:rPr lang="nb-NO" altLang="nb-NO" b="0" i="0" dirty="0">
                <a:latin typeface="+mn-lt"/>
              </a:rPr>
              <a:t>ttaler seg på vegne av medlemmene, jf., forankring mv.</a:t>
            </a:r>
            <a:r>
              <a:rPr lang="nb-NO" altLang="nb-NO" b="0" i="0" baseline="0" dirty="0">
                <a:latin typeface="+mn-lt"/>
              </a:rPr>
              <a:t> 2) </a:t>
            </a:r>
            <a:r>
              <a:rPr lang="nb-NO" altLang="nb-NO" dirty="0">
                <a:latin typeface="+mn-lt"/>
              </a:rPr>
              <a:t>Bevissthet</a:t>
            </a:r>
            <a:r>
              <a:rPr lang="nb-NO" altLang="nb-NO" baseline="0" dirty="0">
                <a:latin typeface="+mn-lt"/>
              </a:rPr>
              <a:t> rundt «hvilken hatt man har på seg» 3) </a:t>
            </a:r>
            <a:r>
              <a:rPr lang="nb-NO" altLang="nb-NO" dirty="0">
                <a:latin typeface="+mn-lt"/>
              </a:rPr>
              <a:t>Møte arbeidsgiver og medlemmene med respekt og åpenhet </a:t>
            </a:r>
            <a:endParaRPr lang="nb-NO" dirty="0">
              <a:latin typeface="+mn-lt"/>
            </a:endParaRP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407463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458913" y="746125"/>
            <a:ext cx="3890962" cy="2917825"/>
          </a:xfrm>
        </p:spPr>
      </p:sp>
      <p:sp>
        <p:nvSpPr>
          <p:cNvPr id="3" name="Plassholder for notater 2"/>
          <p:cNvSpPr>
            <a:spLocks noGrp="1"/>
          </p:cNvSpPr>
          <p:nvPr>
            <p:ph type="body" idx="1"/>
          </p:nvPr>
        </p:nvSpPr>
        <p:spPr>
          <a:xfrm>
            <a:off x="680880" y="3882175"/>
            <a:ext cx="5447030" cy="5313182"/>
          </a:xfrm>
        </p:spPr>
        <p:txBody>
          <a:bodyPr/>
          <a:lstStyle/>
          <a:p>
            <a:pPr eaLnBrk="1" hangingPunct="1"/>
            <a:r>
              <a:rPr lang="nb-NO" altLang="nb-NO" b="1" dirty="0"/>
              <a:t>God kvalitet på kommunale tjenester</a:t>
            </a:r>
          </a:p>
          <a:p>
            <a:pPr marL="172959" indent="-172959">
              <a:buFont typeface="Arial" panose="020B0604020202020204" pitchFamily="34" charset="0"/>
              <a:buChar char="•"/>
            </a:pPr>
            <a:r>
              <a:rPr lang="nb-NO" altLang="nb-NO" dirty="0"/>
              <a:t>1) Gjennom dialog og drøftinger med TV – dialog og drøfting før styring 2) TV kjenner virksomheten og vil dermed kunne komme med relevante innspill 3) Et best mulig beslutningsgrunnlag og dermed et godt resultatet</a:t>
            </a:r>
          </a:p>
          <a:p>
            <a:pPr eaLnBrk="1" hangingPunct="1"/>
            <a:endParaRPr lang="nb-NO" altLang="nb-NO" dirty="0"/>
          </a:p>
          <a:p>
            <a:pPr eaLnBrk="1" hangingPunct="1"/>
            <a:r>
              <a:rPr lang="nb-NO" altLang="nb-NO" b="1" dirty="0"/>
              <a:t>Mål og resultater</a:t>
            </a:r>
          </a:p>
          <a:p>
            <a:pPr marL="172959" indent="-172959">
              <a:buFont typeface="Arial" panose="020B0604020202020204" pitchFamily="34" charset="0"/>
              <a:buChar char="•"/>
            </a:pPr>
            <a:r>
              <a:rPr lang="nb-NO" altLang="nb-NO" dirty="0"/>
              <a:t>Må ses i sammenheng med det å ta beslutninger knyttet til bruk av ressurser, organisere arbeidet mv. 1) Leder er ansvarlig for å fatte nødvendige beslutninger for at mål og resultater skal kunne oppnås innenfor vedtatte rammer – budsjett mv. 2) derav ansvarlig for løpende kontroll, evaluering av virksomheten mv. og må dermed  stille krav og forventninger til utførelsen av arbeidsoppgavene mv.</a:t>
            </a:r>
          </a:p>
          <a:p>
            <a:pPr eaLnBrk="1" hangingPunct="1"/>
            <a:endParaRPr lang="nb-NO" altLang="nb-NO" dirty="0"/>
          </a:p>
          <a:p>
            <a:pPr eaLnBrk="1" hangingPunct="1"/>
            <a:r>
              <a:rPr lang="nb-NO" altLang="nb-NO" b="1" dirty="0"/>
              <a:t>Gode ordninger for dialog, drøftinger mv. </a:t>
            </a:r>
          </a:p>
          <a:p>
            <a:pPr marL="172959" indent="-172959">
              <a:buFont typeface="Arial" panose="020B0604020202020204" pitchFamily="34" charset="0"/>
              <a:buChar char="•"/>
            </a:pPr>
            <a:r>
              <a:rPr lang="nb-NO" altLang="nb-NO" b="1" dirty="0"/>
              <a:t>1) </a:t>
            </a:r>
            <a:r>
              <a:rPr lang="nb-NO" altLang="nb-NO" dirty="0"/>
              <a:t>Ansvarlig for å skape og opprettholde et godt samarbeid med TV på sitt nivå</a:t>
            </a:r>
            <a:r>
              <a:rPr lang="nb-NO" altLang="nb-NO" b="1" dirty="0"/>
              <a:t> 2) </a:t>
            </a:r>
            <a:r>
              <a:rPr lang="nb-NO" altLang="nb-NO" dirty="0"/>
              <a:t>Ansvarlig for å legge til rette for medvirkning og medbestemmelse etter HA – involvering er en forutsetning for å skape eierforhold og lojalitet </a:t>
            </a:r>
            <a:r>
              <a:rPr lang="nb-NO" altLang="nb-NO" b="1" dirty="0"/>
              <a:t>3) </a:t>
            </a:r>
            <a:r>
              <a:rPr lang="nb-NO" altLang="nb-NO" dirty="0"/>
              <a:t>Tilrettelegge for dialog med de tillitsvalgte fordrer at det settes av tid, at det finnes arenaer mv. – «bedre å drøfte en gang for mye enn en gang for lite»</a:t>
            </a:r>
          </a:p>
          <a:p>
            <a:pPr marL="172959" indent="-172959">
              <a:buFont typeface="Arial" panose="020B0604020202020204" pitchFamily="34" charset="0"/>
              <a:buChar char="•"/>
            </a:pPr>
            <a:endParaRPr lang="nb-NO" altLang="nb-NO" dirty="0"/>
          </a:p>
          <a:p>
            <a:pPr defTabSz="922447">
              <a:defRPr/>
            </a:pPr>
            <a:r>
              <a:rPr lang="nb-NO" altLang="nb-NO" b="1" dirty="0"/>
              <a:t>Medarbeidernes trivsel</a:t>
            </a:r>
          </a:p>
          <a:p>
            <a:pPr marL="172959" indent="-172959" defTabSz="922447">
              <a:buFont typeface="Arial" panose="020B0604020202020204" pitchFamily="34" charset="0"/>
              <a:buChar char="•"/>
              <a:defRPr/>
            </a:pPr>
            <a:r>
              <a:rPr lang="nb-NO" altLang="nb-NO" dirty="0"/>
              <a:t>Må ses i sammenheng med ansvarlig for medarbeidernes utvikling både faglig</a:t>
            </a:r>
            <a:r>
              <a:rPr lang="nb-NO" altLang="nb-NO" baseline="0" dirty="0"/>
              <a:t> og p</a:t>
            </a:r>
            <a:r>
              <a:rPr lang="nb-NO" altLang="nb-NO" dirty="0"/>
              <a:t>ersonlig. Utøve ledelse ved å: </a:t>
            </a:r>
            <a:r>
              <a:rPr lang="nb-NO" altLang="nb-NO" b="1" dirty="0"/>
              <a:t>1)</a:t>
            </a:r>
            <a:r>
              <a:rPr lang="nb-NO" altLang="nb-NO" dirty="0"/>
              <a:t> Motivere </a:t>
            </a:r>
            <a:r>
              <a:rPr lang="nb-NO" altLang="nb-NO" b="1" dirty="0"/>
              <a:t>2)</a:t>
            </a:r>
            <a:r>
              <a:rPr lang="nb-NO" altLang="nb-NO" dirty="0"/>
              <a:t> Veilede </a:t>
            </a:r>
            <a:r>
              <a:rPr lang="nb-NO" altLang="nb-NO" b="1" dirty="0"/>
              <a:t>3)</a:t>
            </a:r>
            <a:r>
              <a:rPr lang="nb-NO" altLang="nb-NO" dirty="0"/>
              <a:t> Gi faglig og medmenneskelig støtte </a:t>
            </a:r>
            <a:r>
              <a:rPr lang="nb-NO" altLang="nb-NO" b="1" dirty="0"/>
              <a:t>4)</a:t>
            </a:r>
            <a:r>
              <a:rPr lang="nb-NO" altLang="nb-NO" dirty="0"/>
              <a:t> Se sine medarbeidere </a:t>
            </a:r>
            <a:r>
              <a:rPr lang="nb-NO" altLang="nb-NO" b="1" dirty="0"/>
              <a:t>5)</a:t>
            </a:r>
            <a:r>
              <a:rPr lang="nb-NO" altLang="nb-NO" dirty="0"/>
              <a:t> Gi konstruktive tilbakemeldinger.    </a:t>
            </a:r>
          </a:p>
          <a:p>
            <a:pPr eaLnBrk="1" hangingPunct="1"/>
            <a:endParaRPr lang="nb-NO" altLang="nb-NO" b="1" dirty="0"/>
          </a:p>
          <a:p>
            <a:pPr eaLnBrk="1" hangingPunct="1"/>
            <a:r>
              <a:rPr lang="nb-NO" altLang="nb-NO" b="1" dirty="0"/>
              <a:t>Ta beslutninger knyttet til bruk av ressurser</a:t>
            </a:r>
            <a:endParaRPr lang="nb-NO" altLang="nb-NO" dirty="0"/>
          </a:p>
          <a:p>
            <a:pPr marL="172959" indent="-172959">
              <a:buFont typeface="Arial" panose="020B0604020202020204" pitchFamily="34" charset="0"/>
              <a:buChar char="•"/>
            </a:pPr>
            <a:r>
              <a:rPr lang="nb-NO" altLang="nb-NO" dirty="0"/>
              <a:t>Kommunestyret fatter beslutninger som skal gjennomføres og disse kan blant annet påvirke ressursbruken (lederes budsjett mv.). Ledere kan måtte gjennomføre innstramminger ol. som følge av budsjettendringer el. En del av lederes oppgaver – naturlig nok. Å</a:t>
            </a:r>
            <a:r>
              <a:rPr lang="nb-NO" altLang="nb-NO" baseline="0" dirty="0"/>
              <a:t> forklare og begrunne </a:t>
            </a:r>
            <a:r>
              <a:rPr lang="nb-NO" altLang="nb-NO" u="sng" baseline="0" dirty="0"/>
              <a:t>h</a:t>
            </a:r>
            <a:r>
              <a:rPr lang="nb-NO" altLang="nb-NO" u="sng" dirty="0"/>
              <a:t>vorfor</a:t>
            </a:r>
            <a:r>
              <a:rPr lang="nb-NO" altLang="nb-NO" dirty="0"/>
              <a:t> det må foretas innstramminger og hvordan dette skal gjøres, jf., prosess, involvering av TV mv., er «alfa og omega». En god prosess, herunder involvering av TV, vil gi en bedre forståelse for resultatet, selv om konklusjonen ikke er slik TV eller de ansatte hadde håpet på. Lettere å forholde seg til en beslutning dersom prosessen har vært god.</a:t>
            </a:r>
            <a:endParaRPr lang="nb-NO" altLang="nb-NO" b="1" dirty="0"/>
          </a:p>
          <a:p>
            <a:endParaRPr lang="nb-NO" altLang="nb-NO" b="1" dirty="0"/>
          </a:p>
          <a:p>
            <a:r>
              <a:rPr lang="nb-NO" altLang="nb-NO" b="1" dirty="0"/>
              <a:t>Organisere arbeidet</a:t>
            </a:r>
          </a:p>
          <a:p>
            <a:pPr marL="172959" indent="-172959">
              <a:buFont typeface="Arial" panose="020B0604020202020204" pitchFamily="34" charset="0"/>
              <a:buChar char="•"/>
            </a:pPr>
            <a:r>
              <a:rPr lang="nb-NO" altLang="nb-NO" dirty="0"/>
              <a:t>Prioritering og fordeling av arbeidsoppgaver, bemanning mv. </a:t>
            </a:r>
            <a:endParaRPr lang="nb-NO" altLang="nb-NO" b="1" dirty="0"/>
          </a:p>
          <a:p>
            <a:endParaRPr lang="nb-NO" altLang="nb-NO" b="1" dirty="0"/>
          </a:p>
          <a:p>
            <a:r>
              <a:rPr lang="nb-NO" altLang="nb-NO" b="1" dirty="0"/>
              <a:t>Medarbeiderens utvikling</a:t>
            </a:r>
            <a:r>
              <a:rPr lang="nb-NO" altLang="nb-NO" b="1" baseline="0" dirty="0"/>
              <a:t> </a:t>
            </a:r>
            <a:r>
              <a:rPr lang="nb-NO" altLang="nb-NO" b="1" dirty="0"/>
              <a:t>og trivsel</a:t>
            </a:r>
          </a:p>
          <a:p>
            <a:pPr marL="172959" indent="-172959">
              <a:buFont typeface="Arial" panose="020B0604020202020204" pitchFamily="34" charset="0"/>
              <a:buChar char="•"/>
            </a:pPr>
            <a:r>
              <a:rPr lang="nb-NO" altLang="nb-NO" dirty="0"/>
              <a:t>Må ses i sammenheng med ansvaret for medarbeidernes trivsel. </a:t>
            </a:r>
            <a:r>
              <a:rPr lang="nb-NO" altLang="nb-NO" b="1" dirty="0"/>
              <a:t>1)</a:t>
            </a:r>
            <a:r>
              <a:rPr lang="nb-NO" altLang="nb-NO" dirty="0"/>
              <a:t> Utfordre </a:t>
            </a:r>
            <a:r>
              <a:rPr lang="nb-NO" altLang="nb-NO" b="1" dirty="0"/>
              <a:t>2) </a:t>
            </a:r>
            <a:r>
              <a:rPr lang="nb-NO" altLang="nb-NO" dirty="0"/>
              <a:t>Stille krav </a:t>
            </a:r>
            <a:r>
              <a:rPr lang="nb-NO" altLang="nb-NO" b="1" dirty="0"/>
              <a:t>3)</a:t>
            </a:r>
            <a:r>
              <a:rPr lang="nb-NO" altLang="nb-NO" dirty="0"/>
              <a:t> Videreutvikle </a:t>
            </a:r>
            <a:r>
              <a:rPr lang="nb-NO" altLang="nb-NO" b="1" dirty="0"/>
              <a:t>4) </a:t>
            </a:r>
            <a:r>
              <a:rPr lang="nb-NO" altLang="nb-NO" dirty="0"/>
              <a:t>Gi ansvar. </a:t>
            </a:r>
          </a:p>
          <a:p>
            <a:pPr eaLnBrk="1" hangingPunct="1"/>
            <a:endParaRPr lang="nb-NO" altLang="nb-NO" dirty="0"/>
          </a:p>
          <a:p>
            <a:pPr eaLnBrk="1" hangingPunct="1"/>
            <a:r>
              <a:rPr lang="nb-NO" altLang="nb-NO" b="1" dirty="0"/>
              <a:t>Inkludering og mangfold</a:t>
            </a:r>
            <a:r>
              <a:rPr lang="nb-NO" altLang="nb-NO" dirty="0"/>
              <a:t> </a:t>
            </a:r>
          </a:p>
          <a:p>
            <a:pPr marL="172959" indent="-172959">
              <a:buFont typeface="Arial" panose="020B0604020202020204" pitchFamily="34" charset="0"/>
              <a:buChar char="•"/>
            </a:pPr>
            <a:r>
              <a:rPr lang="nb-NO" altLang="nb-NO" dirty="0"/>
              <a:t>Likestillings- og diskrimineringsarbeid, jf., diskriminerings- og tilgjengelighetsloven, diskrimineringsloven, arbeidsmiljøloven mv. Regulerer diskriminering knyttet til nedsatt funksjonsevne, etnisitet, religion, livssyn mv. </a:t>
            </a:r>
          </a:p>
          <a:p>
            <a:pPr eaLnBrk="1" hangingPunct="1"/>
            <a:endParaRPr lang="nb-NO" altLang="nb-NO" dirty="0"/>
          </a:p>
          <a:p>
            <a:pPr defTabSz="922447">
              <a:defRPr/>
            </a:pPr>
            <a:r>
              <a:rPr lang="nb-NO" altLang="nb-NO" b="1" dirty="0"/>
              <a:t>Styring</a:t>
            </a:r>
          </a:p>
          <a:p>
            <a:pPr marL="172959" indent="-172959" defTabSz="922447">
              <a:buFont typeface="Arial" panose="020B0604020202020204" pitchFamily="34" charset="0"/>
              <a:buChar char="•"/>
              <a:defRPr/>
            </a:pPr>
            <a:r>
              <a:rPr lang="nb-NO" altLang="nb-NO" dirty="0"/>
              <a:t>Beslutninger må tas, vedtak på gjennomføres mv., men hvordan? Legge</a:t>
            </a:r>
            <a:r>
              <a:rPr lang="nb-NO" altLang="nb-NO" baseline="0" dirty="0"/>
              <a:t> til rette for </a:t>
            </a:r>
            <a:r>
              <a:rPr lang="nb-NO" altLang="nb-NO" dirty="0"/>
              <a:t>gode prosesser hvor TV involveres. </a:t>
            </a: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337549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749425" y="746125"/>
            <a:ext cx="3309938" cy="2482850"/>
          </a:xfrm>
        </p:spPr>
      </p:sp>
      <p:sp>
        <p:nvSpPr>
          <p:cNvPr id="3" name="Plassholder for notater 2"/>
          <p:cNvSpPr>
            <a:spLocks noGrp="1"/>
          </p:cNvSpPr>
          <p:nvPr>
            <p:ph type="body" idx="1"/>
          </p:nvPr>
        </p:nvSpPr>
        <p:spPr>
          <a:xfrm>
            <a:off x="680880" y="3446859"/>
            <a:ext cx="5447030" cy="5748498"/>
          </a:xfrm>
        </p:spPr>
        <p:txBody>
          <a:bodyPr/>
          <a:lstStyle/>
          <a:p>
            <a:pPr defTabSz="930565"/>
            <a:r>
              <a:rPr lang="nb-NO" b="1" baseline="0" dirty="0"/>
              <a:t>Tillit og respekt mellom partene, «å holde ord» </a:t>
            </a:r>
          </a:p>
          <a:p>
            <a:pPr marL="172959" indent="-172959" defTabSz="930565">
              <a:buFont typeface="Arial" panose="020B0604020202020204" pitchFamily="34" charset="0"/>
              <a:buChar char="•"/>
            </a:pPr>
            <a:r>
              <a:rPr lang="nb-NO" b="0" baseline="0" dirty="0"/>
              <a:t>En forutsetning for et godt samarbeid. Tillit og respekt er ikke noe som kan vedtas, men noe som må bygges opp og vedlikeholdes gjennom jevnlig samvær og samarbeid. Tillit kan rives ned på et øyeblikk – vær åpne med hverandre om forhold som kan svekke tilliten. Partene har et gjensidig ansvar for å skape tillit, jf., formålet i HA. I den sammenheng er det viktig å: </a:t>
            </a:r>
            <a:r>
              <a:rPr lang="nb-NO" b="1" baseline="0" dirty="0"/>
              <a:t>1)</a:t>
            </a:r>
            <a:r>
              <a:rPr lang="nb-NO" b="0" baseline="0" dirty="0"/>
              <a:t> «Holde ord» </a:t>
            </a:r>
            <a:r>
              <a:rPr lang="nb-NO" b="1" baseline="0" dirty="0"/>
              <a:t>2) </a:t>
            </a:r>
            <a:r>
              <a:rPr lang="nb-NO" b="0" baseline="0" dirty="0"/>
              <a:t>ha forankring – TV blant medlemmene og arbeidsgiver i form av fullmakter </a:t>
            </a:r>
            <a:r>
              <a:rPr lang="nb-NO" b="1" baseline="0" dirty="0"/>
              <a:t>3)</a:t>
            </a:r>
            <a:r>
              <a:rPr lang="nb-NO" b="0" baseline="0" dirty="0"/>
              <a:t> Lytte </a:t>
            </a:r>
            <a:r>
              <a:rPr lang="nb-NO" b="1" baseline="0" dirty="0"/>
              <a:t>4)</a:t>
            </a:r>
            <a:r>
              <a:rPr lang="nb-NO" b="0" baseline="0" dirty="0"/>
              <a:t> Vise forståelse for hverandres roller mv. </a:t>
            </a:r>
            <a:r>
              <a:rPr lang="nb-NO" b="1" baseline="0" dirty="0"/>
              <a:t>Eksempel: </a:t>
            </a:r>
            <a:r>
              <a:rPr lang="nb-NO" b="0" baseline="0" dirty="0"/>
              <a:t>En nyansatt personalsjef har ikke nødvendigvis tillit bare på grunn av sin stilling, ei heller har en nyvalgt TV umiddelbart tillit på grunn av sin rolle  </a:t>
            </a:r>
          </a:p>
          <a:p>
            <a:pPr defTabSz="930565"/>
            <a:endParaRPr lang="nb-NO" dirty="0"/>
          </a:p>
          <a:p>
            <a:pPr defTabSz="930565"/>
            <a:r>
              <a:rPr lang="nb-NO" b="1" dirty="0"/>
              <a:t>Ha en felles forståelse av hva samarbeid er, jf., HA del B</a:t>
            </a:r>
            <a:r>
              <a:rPr lang="nb-NO" b="1" baseline="0" dirty="0"/>
              <a:t> § 1-2</a:t>
            </a:r>
            <a:r>
              <a:rPr lang="nb-NO" b="1" dirty="0"/>
              <a:t> </a:t>
            </a:r>
          </a:p>
          <a:p>
            <a:pPr marL="172959" indent="-172959" defTabSz="930565">
              <a:buFont typeface="Arial" panose="020B0604020202020204" pitchFamily="34" charset="0"/>
              <a:buChar char="•"/>
            </a:pPr>
            <a:r>
              <a:rPr lang="nb-NO" dirty="0"/>
              <a:t>Les samarbeidsbestemmelsen.</a:t>
            </a:r>
            <a:r>
              <a:rPr lang="nb-NO" baseline="0" dirty="0"/>
              <a:t> </a:t>
            </a:r>
            <a:r>
              <a:rPr lang="nb-NO" dirty="0"/>
              <a:t>Alle parter skal gjøre sitt beste for å skape et godt samarbeid på alle nivåer:</a:t>
            </a:r>
            <a:r>
              <a:rPr lang="nb-NO" baseline="0" dirty="0"/>
              <a:t> 1) </a:t>
            </a:r>
            <a:r>
              <a:rPr lang="nb-NO" dirty="0"/>
              <a:t>Kommunen som arbeidsgiver</a:t>
            </a:r>
            <a:r>
              <a:rPr lang="nb-NO" baseline="0" dirty="0"/>
              <a:t> 2) </a:t>
            </a:r>
            <a:r>
              <a:rPr lang="nb-NO" dirty="0"/>
              <a:t>Den enkelte leder 3) TV 4) de ansatte.</a:t>
            </a:r>
            <a:r>
              <a:rPr lang="nb-NO" baseline="0" dirty="0"/>
              <a:t> </a:t>
            </a:r>
            <a:r>
              <a:rPr lang="nb-NO" dirty="0"/>
              <a:t>Partene må se etter løsninger</a:t>
            </a:r>
            <a:r>
              <a:rPr lang="nb-NO" baseline="0" dirty="0"/>
              <a:t> – se etter «vinn-vinn-løsninger» fremfor «å dyrke motsetninger». Både arbeidsgiver og TV har et gjensidig ansvar for å løse saker på en god måte. Oppleves samarbeidet vanskelig må dette også tas opp, jf., ansvaret</a:t>
            </a:r>
            <a:endParaRPr lang="nb-NO" dirty="0"/>
          </a:p>
          <a:p>
            <a:pPr defTabSz="930565"/>
            <a:endParaRPr lang="nb-NO" dirty="0"/>
          </a:p>
          <a:p>
            <a:pPr defTabSz="930565"/>
            <a:r>
              <a:rPr lang="nb-NO" b="1" dirty="0"/>
              <a:t>Holde ord</a:t>
            </a:r>
            <a:r>
              <a:rPr lang="nb-NO" b="1" baseline="0" dirty="0"/>
              <a:t>, vise </a:t>
            </a:r>
            <a:r>
              <a:rPr lang="nb-NO" b="1" dirty="0"/>
              <a:t>tillit og respekt</a:t>
            </a:r>
          </a:p>
          <a:p>
            <a:pPr marL="172959" indent="-172959" defTabSz="930565">
              <a:buFont typeface="Arial" panose="020B0604020202020204" pitchFamily="34" charset="0"/>
              <a:buChar char="•"/>
            </a:pPr>
            <a:r>
              <a:rPr lang="nb-NO" dirty="0"/>
              <a:t>Er man først blitt enige om noe skal det svært gode grunner til for å ensidig gå fra dette.</a:t>
            </a:r>
            <a:r>
              <a:rPr lang="nb-NO" baseline="0" dirty="0"/>
              <a:t> For å få dette til er f</a:t>
            </a:r>
            <a:r>
              <a:rPr lang="nb-NO" dirty="0"/>
              <a:t>orankring avgjørende</a:t>
            </a:r>
            <a:r>
              <a:rPr lang="nb-NO" baseline="0" dirty="0"/>
              <a:t> (TV i medlemsmassen og arbeidsgiver i form av fullmakter). Forankring må være avklart før møter mv., alternativt må TV gis tid til å komme tilbake til arbeidsgiver etter å ha gjort en utsjekk i medlemsmassen </a:t>
            </a:r>
            <a:r>
              <a:rPr lang="nb-NO" dirty="0"/>
              <a:t> </a:t>
            </a:r>
          </a:p>
          <a:p>
            <a:pPr defTabSz="930565"/>
            <a:endParaRPr lang="nb-NO" dirty="0"/>
          </a:p>
          <a:p>
            <a:pPr defTabSz="930565">
              <a:defRPr/>
            </a:pPr>
            <a:r>
              <a:rPr lang="nb-NO" b="1" baseline="0" dirty="0"/>
              <a:t>Rolleforståelse</a:t>
            </a:r>
          </a:p>
          <a:p>
            <a:pPr marL="172959" indent="-172959" defTabSz="930565">
              <a:buFont typeface="Arial" panose="020B0604020202020204" pitchFamily="34" charset="0"/>
              <a:buChar char="•"/>
              <a:defRPr/>
            </a:pPr>
            <a:r>
              <a:rPr lang="nb-NO" dirty="0"/>
              <a:t>Skille sak og person</a:t>
            </a:r>
            <a:r>
              <a:rPr lang="nb-NO" baseline="0" dirty="0"/>
              <a:t> – det er ikke alle man nødvendigvis ville ha blitt venn med på fritiden</a:t>
            </a:r>
            <a:endParaRPr lang="nb-NO" dirty="0"/>
          </a:p>
          <a:p>
            <a:endParaRPr lang="nb-NO" dirty="0"/>
          </a:p>
          <a:p>
            <a:r>
              <a:rPr lang="nb-NO" b="1" dirty="0"/>
              <a:t>Tåle å bli motsagt </a:t>
            </a:r>
          </a:p>
          <a:p>
            <a:pPr marL="172959" indent="-172959">
              <a:buFont typeface="Arial" panose="020B0604020202020204" pitchFamily="34" charset="0"/>
              <a:buChar char="•"/>
            </a:pPr>
            <a:r>
              <a:rPr lang="nb-NO" dirty="0"/>
              <a:t>Partene må tåle å møte motargumenter mv. </a:t>
            </a:r>
          </a:p>
          <a:p>
            <a:pPr>
              <a:lnSpc>
                <a:spcPct val="90000"/>
              </a:lnSpc>
            </a:pPr>
            <a:endParaRPr lang="nb-NO" dirty="0"/>
          </a:p>
          <a:p>
            <a:pPr>
              <a:lnSpc>
                <a:spcPct val="90000"/>
              </a:lnSpc>
            </a:pPr>
            <a:r>
              <a:rPr lang="nb-NO" b="1" dirty="0"/>
              <a:t>Klare linjer og fullmakter</a:t>
            </a:r>
          </a:p>
          <a:p>
            <a:pPr marL="172959" indent="-172959">
              <a:lnSpc>
                <a:spcPct val="90000"/>
              </a:lnSpc>
              <a:buFont typeface="Arial" panose="020B0604020202020204" pitchFamily="34" charset="0"/>
              <a:buChar char="•"/>
            </a:pPr>
            <a:r>
              <a:rPr lang="nb-NO" b="1" dirty="0"/>
              <a:t>1) </a:t>
            </a:r>
            <a:r>
              <a:rPr lang="nb-NO" dirty="0"/>
              <a:t>I tillitsvalgtapparatet</a:t>
            </a:r>
            <a:r>
              <a:rPr lang="nb-NO" baseline="0" dirty="0"/>
              <a:t> – hvilken </a:t>
            </a:r>
            <a:r>
              <a:rPr lang="nb-NO" dirty="0"/>
              <a:t>TV representerer</a:t>
            </a:r>
            <a:r>
              <a:rPr lang="nb-NO" baseline="0" dirty="0"/>
              <a:t> hvilke ansatte, reell mulighet for forankring</a:t>
            </a:r>
            <a:r>
              <a:rPr lang="nb-NO" b="1" baseline="0" dirty="0"/>
              <a:t>. 2) </a:t>
            </a:r>
            <a:r>
              <a:rPr lang="nb-NO" baseline="0" dirty="0"/>
              <a:t>I lederlinjene – fullmakter. Medbestemmelse skal finne sted på det nivået beslutningen tas </a:t>
            </a: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3867387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797050" y="746125"/>
            <a:ext cx="3214688" cy="2411413"/>
          </a:xfrm>
        </p:spPr>
      </p:sp>
      <p:sp>
        <p:nvSpPr>
          <p:cNvPr id="3" name="Plassholder for notater 2"/>
          <p:cNvSpPr>
            <a:spLocks noGrp="1"/>
          </p:cNvSpPr>
          <p:nvPr>
            <p:ph type="body" idx="1"/>
          </p:nvPr>
        </p:nvSpPr>
        <p:spPr>
          <a:xfrm>
            <a:off x="680880" y="3229202"/>
            <a:ext cx="5447030" cy="5966155"/>
          </a:xfrm>
        </p:spPr>
        <p:txBody>
          <a:bodyPr/>
          <a:lstStyle/>
          <a:p>
            <a:r>
              <a:rPr lang="nb-NO" b="1" dirty="0"/>
              <a:t>Uformell kontakt</a:t>
            </a:r>
          </a:p>
          <a:p>
            <a:pPr marL="172959" indent="-172959">
              <a:buFont typeface="Arial" panose="020B0604020202020204" pitchFamily="34" charset="0"/>
              <a:buChar char="•"/>
            </a:pPr>
            <a:r>
              <a:rPr lang="nb-NO" dirty="0"/>
              <a:t>Uformell</a:t>
            </a:r>
            <a:r>
              <a:rPr lang="nb-NO" baseline="0" dirty="0"/>
              <a:t> kontakt er viktig. Slik kontakt kan forebygge misforståelser og konflikter. Mange saker kan tas opp, forebygges og stanses på et tidlig(</a:t>
            </a:r>
            <a:r>
              <a:rPr lang="nb-NO" baseline="0" dirty="0" err="1"/>
              <a:t>ere</a:t>
            </a:r>
            <a:r>
              <a:rPr lang="nb-NO" baseline="0" dirty="0"/>
              <a:t>) tidspunkt,  og da bør også gjøre det. Å snakke sammen «ansikt til ansikt» har også ofte noe for seg, fremfor lange e-postvekslinger, jf., bygge tillitt. Alt kan selvsagt ikke løses uformelt, men alt bør heller ikke alltid løses formelt, jf., sakens kompleksitet mv.  Ha et bevisst og avklart forhold til bruk av lokalaviser og sosiale medier.</a:t>
            </a:r>
            <a:endParaRPr lang="nb-NO" dirty="0"/>
          </a:p>
          <a:p>
            <a:endParaRPr lang="nb-NO" dirty="0"/>
          </a:p>
          <a:p>
            <a:r>
              <a:rPr lang="nb-NO" b="1" dirty="0"/>
              <a:t>Informasjon</a:t>
            </a:r>
          </a:p>
          <a:p>
            <a:pPr marL="172959" indent="-172959">
              <a:buFont typeface="Arial" panose="020B0604020202020204" pitchFamily="34" charset="0"/>
              <a:buChar char="•"/>
            </a:pPr>
            <a:r>
              <a:rPr lang="nb-NO" dirty="0"/>
              <a:t>Kan gis muntlig</a:t>
            </a:r>
            <a:r>
              <a:rPr lang="nb-NO" baseline="0" dirty="0"/>
              <a:t> og</a:t>
            </a:r>
            <a:r>
              <a:rPr lang="nb-NO" dirty="0"/>
              <a:t> skriftlig. «Hva» skal gis «når» - sakens</a:t>
            </a:r>
            <a:r>
              <a:rPr lang="nb-NO" baseline="0" dirty="0"/>
              <a:t> kompleksitet, karakter mv. er av sentral betydning. Regelmessige møter, jf., HA del B § 3-1 bokstav b. Tidlig, relevant og tilstrekkelig informasjon er bl.a. viktig for å avklare om saker skal drøftes, og for at drøftinger skal bli forsvarlig gjennomført.</a:t>
            </a:r>
            <a:endParaRPr lang="nb-NO" dirty="0"/>
          </a:p>
          <a:p>
            <a:endParaRPr lang="nb-NO" dirty="0"/>
          </a:p>
          <a:p>
            <a:r>
              <a:rPr lang="nb-NO" b="1" dirty="0"/>
              <a:t>Drøftinger</a:t>
            </a:r>
          </a:p>
          <a:p>
            <a:pPr marL="172959" indent="-172959">
              <a:buFont typeface="Arial" panose="020B0604020202020204" pitchFamily="34" charset="0"/>
              <a:buChar char="•"/>
            </a:pPr>
            <a:r>
              <a:rPr lang="nb-NO" dirty="0"/>
              <a:t>Dialog med siktemål om å få til en omforent løsning.</a:t>
            </a:r>
            <a:r>
              <a:rPr lang="nb-NO" baseline="0" dirty="0"/>
              <a:t> </a:t>
            </a:r>
            <a:r>
              <a:rPr lang="nb-NO" dirty="0"/>
              <a:t>Ikke</a:t>
            </a:r>
            <a:r>
              <a:rPr lang="nb-NO" baseline="0" dirty="0"/>
              <a:t> alltid mulig å få til en omforent løsning – i så fall er det i drøftingssaker arbeidsgiver som treffer den endelige beslutningen. Drøftinger vil skape større forståelse for den løsningen som velges – lettere å forholde seg til en løsning, også en som ikke er helt som TV hadde ønsket, hvis det har vært en god prosess i forkant, jf., involvering, eierskap mv. </a:t>
            </a:r>
          </a:p>
          <a:p>
            <a:pPr marL="172959" indent="-172959">
              <a:buFont typeface="Arial" panose="020B0604020202020204" pitchFamily="34" charset="0"/>
              <a:buChar char="•"/>
            </a:pPr>
            <a:r>
              <a:rPr lang="nb-NO" baseline="0" dirty="0"/>
              <a:t>Drøftinger skal foregå på riktig nivå i organisasjonen – der beslutningen tas. Ikke glemme hvorfor man involverer i form av drøftinger el.– gagner begge parter med et så bredt beslutningsgrunnlag som mulig for å sikre et godt resultat. </a:t>
            </a:r>
            <a:r>
              <a:rPr lang="nb-NO" b="1" baseline="0" dirty="0"/>
              <a:t>Sentral dom, jf., ARD-2008-135 </a:t>
            </a:r>
            <a:r>
              <a:rPr lang="nb-NO" b="0" baseline="0" dirty="0"/>
              <a:t>om unnlatelse av drøfting før innstilling om ny helse- og sosialplan ble sendt fra rådmannen til kommunestyret og benkeforslag (se tidligere foil for sammendrag).</a:t>
            </a:r>
          </a:p>
          <a:p>
            <a:pPr marL="172959" marR="0" lvl="0" indent="-17295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Det skal foreligge referat fra drøftingsmøter, der partenes synspunkter framkommer.  Arbeidsgiver skriver referat. Referatet skal være et konsist og dekkende sammendrag av synspunkter og argumenter som kom fram i møtet.  Referatet «godkjennes» av alle som var til stede. Ved forslag om endringer av innholdet i referatet i forbindelse med «godkjenningen», kan enten referatet endres (hvis arbeidsgiver er enig i endringen), eller organisasjonen kan få komme med ensidig tilførsel.</a:t>
            </a:r>
          </a:p>
          <a:p>
            <a:endParaRPr lang="nb-NO" dirty="0"/>
          </a:p>
          <a:p>
            <a:pPr defTabSz="930399">
              <a:defRPr/>
            </a:pPr>
            <a:r>
              <a:rPr lang="nb-NO" b="1" dirty="0"/>
              <a:t>Forhandlinger</a:t>
            </a:r>
          </a:p>
          <a:p>
            <a:pPr marL="172959" indent="-172959" defTabSz="930399">
              <a:buFont typeface="Arial" panose="020B0604020202020204" pitchFamily="34" charset="0"/>
              <a:buChar char="•"/>
              <a:defRPr/>
            </a:pPr>
            <a:r>
              <a:rPr lang="nb-NO" dirty="0"/>
              <a:t>Dialog med sikte på å komme fram til en omforent løsning.</a:t>
            </a:r>
            <a:r>
              <a:rPr lang="nb-NO" baseline="0" dirty="0"/>
              <a:t> </a:t>
            </a:r>
            <a:r>
              <a:rPr lang="nb-NO" dirty="0"/>
              <a:t>Enighet</a:t>
            </a:r>
            <a:r>
              <a:rPr lang="nb-NO" baseline="0" dirty="0"/>
              <a:t> eller </a:t>
            </a:r>
            <a:r>
              <a:rPr lang="nb-NO" dirty="0"/>
              <a:t>uenighet nedfelles i protokoll.</a:t>
            </a:r>
            <a:r>
              <a:rPr lang="nb-NO" baseline="0" dirty="0"/>
              <a:t> </a:t>
            </a:r>
            <a:r>
              <a:rPr lang="nb-NO" dirty="0"/>
              <a:t>Ved uenighet løses denne i tråd med tvisteløsningen for den aktuelle saken: F.eks.: </a:t>
            </a:r>
            <a:r>
              <a:rPr lang="nb-NO" b="1" dirty="0"/>
              <a:t>1)</a:t>
            </a:r>
            <a:r>
              <a:rPr lang="nb-NO" b="1" baseline="0" dirty="0"/>
              <a:t> </a:t>
            </a:r>
            <a:r>
              <a:rPr lang="nb-NO" dirty="0"/>
              <a:t>ARD</a:t>
            </a:r>
            <a:r>
              <a:rPr lang="nb-NO" baseline="0" dirty="0"/>
              <a:t> ved rettstvisteforhandlinger </a:t>
            </a:r>
            <a:r>
              <a:rPr lang="nb-NO" b="1" baseline="0" dirty="0"/>
              <a:t>2) </a:t>
            </a:r>
            <a:r>
              <a:rPr lang="nb-NO" dirty="0"/>
              <a:t>Nemnd ved interessetvister</a:t>
            </a:r>
            <a:r>
              <a:rPr lang="nb-NO" baseline="0" dirty="0"/>
              <a:t> </a:t>
            </a:r>
          </a:p>
          <a:p>
            <a:pPr marL="172959" indent="-172959" defTabSz="930399">
              <a:buFont typeface="Arial" panose="020B0604020202020204" pitchFamily="34" charset="0"/>
              <a:buChar char="•"/>
              <a:defRPr/>
            </a:pPr>
            <a:r>
              <a:rPr lang="nb-NO" baseline="0" dirty="0"/>
              <a:t>Alle dokumenter bør dateres, og – der det er relevant – signeres, slik at det er mulig å spore tilbake hva som er skjedd, og hvem som har vært involvert i prosessen.</a:t>
            </a: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1787353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defRPr>
            </a:lvl1pPr>
            <a:lvl2pPr marL="749488" indent="-288265" eaLnBrk="0" hangingPunct="0">
              <a:defRPr>
                <a:solidFill>
                  <a:schemeClr val="tx1"/>
                </a:solidFill>
                <a:latin typeface="Franklin Gothic Medium" pitchFamily="34" charset="0"/>
              </a:defRPr>
            </a:lvl2pPr>
            <a:lvl3pPr marL="1153058" indent="-230612" eaLnBrk="0" hangingPunct="0">
              <a:defRPr>
                <a:solidFill>
                  <a:schemeClr val="tx1"/>
                </a:solidFill>
                <a:latin typeface="Franklin Gothic Medium" pitchFamily="34" charset="0"/>
              </a:defRPr>
            </a:lvl3pPr>
            <a:lvl4pPr marL="1614282" indent="-230612" eaLnBrk="0" hangingPunct="0">
              <a:defRPr>
                <a:solidFill>
                  <a:schemeClr val="tx1"/>
                </a:solidFill>
                <a:latin typeface="Franklin Gothic Medium" pitchFamily="34" charset="0"/>
              </a:defRPr>
            </a:lvl4pPr>
            <a:lvl5pPr marL="2075505" indent="-230612" eaLnBrk="0" hangingPunct="0">
              <a:defRPr>
                <a:solidFill>
                  <a:schemeClr val="tx1"/>
                </a:solidFill>
                <a:latin typeface="Franklin Gothic Medium" pitchFamily="34" charset="0"/>
              </a:defRPr>
            </a:lvl5pPr>
            <a:lvl6pPr marL="2536728" indent="-230612" algn="ctr" eaLnBrk="0" fontAlgn="base" hangingPunct="0">
              <a:spcBef>
                <a:spcPct val="0"/>
              </a:spcBef>
              <a:spcAft>
                <a:spcPct val="0"/>
              </a:spcAft>
              <a:defRPr>
                <a:solidFill>
                  <a:schemeClr val="tx1"/>
                </a:solidFill>
                <a:latin typeface="Franklin Gothic Medium" pitchFamily="34" charset="0"/>
              </a:defRPr>
            </a:lvl6pPr>
            <a:lvl7pPr marL="2997952" indent="-230612" algn="ctr" eaLnBrk="0" fontAlgn="base" hangingPunct="0">
              <a:spcBef>
                <a:spcPct val="0"/>
              </a:spcBef>
              <a:spcAft>
                <a:spcPct val="0"/>
              </a:spcAft>
              <a:defRPr>
                <a:solidFill>
                  <a:schemeClr val="tx1"/>
                </a:solidFill>
                <a:latin typeface="Franklin Gothic Medium" pitchFamily="34" charset="0"/>
              </a:defRPr>
            </a:lvl7pPr>
            <a:lvl8pPr marL="3459175" indent="-230612" algn="ctr" eaLnBrk="0" fontAlgn="base" hangingPunct="0">
              <a:spcBef>
                <a:spcPct val="0"/>
              </a:spcBef>
              <a:spcAft>
                <a:spcPct val="0"/>
              </a:spcAft>
              <a:defRPr>
                <a:solidFill>
                  <a:schemeClr val="tx1"/>
                </a:solidFill>
                <a:latin typeface="Franklin Gothic Medium" pitchFamily="34" charset="0"/>
              </a:defRPr>
            </a:lvl8pPr>
            <a:lvl9pPr marL="3920399" indent="-230612" algn="ctr" eaLnBrk="0" fontAlgn="base" hangingPunct="0">
              <a:spcBef>
                <a:spcPct val="0"/>
              </a:spcBef>
              <a:spcAft>
                <a:spcPct val="0"/>
              </a:spcAft>
              <a:defRPr>
                <a:solidFill>
                  <a:schemeClr val="tx1"/>
                </a:solidFill>
                <a:latin typeface="Franklin Gothic Medium" pitchFamily="34" charset="0"/>
              </a:defRPr>
            </a:lvl9pPr>
          </a:lstStyle>
          <a:p>
            <a:pPr eaLnBrk="1" hangingPunct="1"/>
            <a:fld id="{74396B8C-E7B6-4F5C-97A3-1F1D48285E28}" type="slidenum">
              <a:rPr lang="nn-NO" altLang="nn-NO"/>
              <a:pPr eaLnBrk="1" hangingPunct="1"/>
              <a:t>16</a:t>
            </a:fld>
            <a:endParaRPr lang="nn-NO" altLang="nn-NO"/>
          </a:p>
        </p:txBody>
      </p:sp>
      <p:sp>
        <p:nvSpPr>
          <p:cNvPr id="91139" name="Rectangle 2"/>
          <p:cNvSpPr>
            <a:spLocks noGrp="1" noRot="1" noChangeAspect="1" noChangeArrowheads="1" noTextEdit="1"/>
          </p:cNvSpPr>
          <p:nvPr>
            <p:ph type="sldImg"/>
          </p:nvPr>
        </p:nvSpPr>
        <p:spPr>
          <a:xfrm>
            <a:off x="1844675" y="746125"/>
            <a:ext cx="3119438" cy="2338388"/>
          </a:xfrm>
          <a:ln/>
        </p:spPr>
      </p:sp>
      <p:sp>
        <p:nvSpPr>
          <p:cNvPr id="91140" name="Rectangle 3"/>
          <p:cNvSpPr>
            <a:spLocks noGrp="1" noChangeArrowheads="1"/>
          </p:cNvSpPr>
          <p:nvPr>
            <p:ph type="body" idx="1"/>
          </p:nvPr>
        </p:nvSpPr>
        <p:spPr>
          <a:xfrm>
            <a:off x="680880" y="3374307"/>
            <a:ext cx="5447030" cy="5821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nb-NO" b="1" dirty="0"/>
              <a:t>Bruk av protokoll, jf., HA del B § 3-1 bokstav i</a:t>
            </a:r>
            <a:endParaRPr lang="nb-NO" dirty="0"/>
          </a:p>
          <a:p>
            <a:pPr marL="172959" indent="-172959">
              <a:buFont typeface="Arial" panose="020B0604020202020204" pitchFamily="34" charset="0"/>
              <a:buChar char="•"/>
            </a:pPr>
            <a:r>
              <a:rPr lang="nb-NO" b="1" dirty="0"/>
              <a:t>1)</a:t>
            </a:r>
            <a:r>
              <a:rPr lang="nb-NO" dirty="0"/>
              <a:t> Arbeidsgivers ansvar </a:t>
            </a:r>
            <a:r>
              <a:rPr lang="nb-NO" b="1" dirty="0"/>
              <a:t>2)</a:t>
            </a:r>
            <a:r>
              <a:rPr lang="nb-NO" dirty="0"/>
              <a:t> Konsis form </a:t>
            </a:r>
            <a:r>
              <a:rPr lang="nb-NO" b="1" dirty="0"/>
              <a:t>3) </a:t>
            </a:r>
            <a:r>
              <a:rPr lang="nb-NO" dirty="0"/>
              <a:t>Partenes synspunkter </a:t>
            </a:r>
            <a:r>
              <a:rPr lang="nb-NO" b="1" dirty="0"/>
              <a:t>4)</a:t>
            </a:r>
            <a:r>
              <a:rPr lang="nb-NO" dirty="0"/>
              <a:t> Godkjennes av begge parter </a:t>
            </a:r>
            <a:r>
              <a:rPr lang="nb-NO" b="1" dirty="0"/>
              <a:t>5)</a:t>
            </a:r>
            <a:r>
              <a:rPr lang="nb-NO" dirty="0"/>
              <a:t> Det er enighet om tas inn i protokollen (endringer man er enig i eller endringer man er enige om å være uenig om) </a:t>
            </a:r>
            <a:r>
              <a:rPr lang="nb-NO" b="1" dirty="0"/>
              <a:t>6)</a:t>
            </a:r>
            <a:r>
              <a:rPr lang="nb-NO" dirty="0"/>
              <a:t> Er det ikke enighet nyttes protokolltilførsler </a:t>
            </a:r>
            <a:r>
              <a:rPr lang="nb-NO" b="1" dirty="0"/>
              <a:t>7) </a:t>
            </a:r>
            <a:r>
              <a:rPr lang="nb-NO" dirty="0"/>
              <a:t>Bevisst språkbruk, jf., potensielt et bevis i ARD mv. </a:t>
            </a:r>
            <a:r>
              <a:rPr lang="nb-NO" b="1" dirty="0"/>
              <a:t>Eksempel:</a:t>
            </a:r>
            <a:r>
              <a:rPr lang="nb-NO" dirty="0"/>
              <a:t> ved lokale tvisteforhandlinger, jf., HA del A § 7-1, sendes lokal protokoll inn til medlemsorganisasjonens</a:t>
            </a:r>
            <a:r>
              <a:rPr lang="nb-NO" baseline="0" dirty="0"/>
              <a:t> sentrale ledd</a:t>
            </a:r>
            <a:r>
              <a:rPr lang="nb-NO" dirty="0"/>
              <a:t>. KS gjennomfører forhandlinger sentralt med respektive organisasjon, jf., HA del A § 7-2. De sentrale partene må kunne forstå hva de lokale partene anfører, hva det er enighet om og hva det eventuelt er enighet om å være uenige om (tvisten). Finnes eksempler på protokoller som er så omfattende at det er vanskelig å forstå hva de</a:t>
            </a:r>
            <a:r>
              <a:rPr lang="nb-NO" baseline="0" dirty="0"/>
              <a:t> lokale partene egentlig er uenige om</a:t>
            </a:r>
            <a:endParaRPr lang="nb-NO" dirty="0"/>
          </a:p>
          <a:p>
            <a:pPr eaLnBrk="1" hangingPunct="1">
              <a:buFontTx/>
              <a:buNone/>
            </a:pPr>
            <a:endParaRPr lang="nb-NO" dirty="0"/>
          </a:p>
          <a:p>
            <a:pPr eaLnBrk="1" hangingPunct="1">
              <a:buFontTx/>
              <a:buNone/>
            </a:pPr>
            <a:r>
              <a:rPr lang="nb-NO" b="1" dirty="0"/>
              <a:t>Protokoll </a:t>
            </a:r>
          </a:p>
          <a:p>
            <a:pPr marL="172959" indent="-172959">
              <a:buFont typeface="Arial" panose="020B0604020202020204" pitchFamily="34" charset="0"/>
              <a:buChar char="•"/>
            </a:pPr>
            <a:r>
              <a:rPr lang="nb-NO" b="1" dirty="0"/>
              <a:t>1) </a:t>
            </a:r>
            <a:r>
              <a:rPr lang="nb-NO" dirty="0"/>
              <a:t>Hjemmel, jf., </a:t>
            </a:r>
            <a:r>
              <a:rPr lang="nb-NO" b="1" dirty="0"/>
              <a:t>eksempelvis</a:t>
            </a:r>
            <a:r>
              <a:rPr lang="nb-NO" dirty="0"/>
              <a:t> HA del A § 7-1 ved tvist om forståelsen av en tariffbestemmelse </a:t>
            </a:r>
            <a:r>
              <a:rPr lang="nb-NO" b="1" dirty="0"/>
              <a:t>2) </a:t>
            </a:r>
            <a:r>
              <a:rPr lang="nb-NO" dirty="0"/>
              <a:t>Hvem som er parter </a:t>
            </a:r>
            <a:r>
              <a:rPr lang="nb-NO" b="1" dirty="0"/>
              <a:t>3)</a:t>
            </a:r>
            <a:r>
              <a:rPr lang="nb-NO" dirty="0"/>
              <a:t> Hva saken dreier seg om, jf., </a:t>
            </a:r>
            <a:r>
              <a:rPr lang="nb-NO" b="1" dirty="0"/>
              <a:t>eksempelvis</a:t>
            </a:r>
            <a:r>
              <a:rPr lang="nb-NO" dirty="0"/>
              <a:t> tvist om forståelsen av «…» </a:t>
            </a:r>
            <a:r>
              <a:rPr lang="nb-NO" b="1" dirty="0"/>
              <a:t>4)</a:t>
            </a:r>
            <a:r>
              <a:rPr lang="nb-NO" dirty="0"/>
              <a:t> Hver av partene står fritt til å utforme sine egne anførsler </a:t>
            </a:r>
            <a:r>
              <a:rPr lang="nb-NO" b="1" dirty="0"/>
              <a:t>5) </a:t>
            </a:r>
            <a:r>
              <a:rPr lang="nb-NO" dirty="0"/>
              <a:t>Ved uenighetsprotokoller hefter underskriverne bare for sine egne anførsler </a:t>
            </a:r>
            <a:r>
              <a:rPr lang="nb-NO" b="1" dirty="0"/>
              <a:t>6)</a:t>
            </a:r>
            <a:r>
              <a:rPr lang="nb-NO" dirty="0"/>
              <a:t> Eventuelle tilførsler, i tillegg til anførslene, føres inn under underskriftene</a:t>
            </a:r>
          </a:p>
          <a:p>
            <a:pPr marL="172959" indent="-172959">
              <a:buFont typeface="Arial" panose="020B0604020202020204" pitchFamily="34" charset="0"/>
              <a:buChar char="•"/>
            </a:pPr>
            <a:endParaRPr lang="nb-NO" dirty="0"/>
          </a:p>
        </p:txBody>
      </p:sp>
    </p:spTree>
    <p:extLst>
      <p:ext uri="{BB962C8B-B14F-4D97-AF65-F5344CB8AC3E}">
        <p14:creationId xmlns:p14="http://schemas.microsoft.com/office/powerpoint/2010/main" val="694950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3277716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a:t>Hvilke «verktøy» har vi</a:t>
            </a:r>
          </a:p>
          <a:p>
            <a:pPr marL="172959" indent="-172959">
              <a:buFont typeface="Arial" panose="020B0604020202020204" pitchFamily="34" charset="0"/>
              <a:buChar char="•"/>
            </a:pPr>
            <a:r>
              <a:rPr lang="nb-NO" b="0" baseline="0" dirty="0"/>
              <a:t>1) Når skal hva nyttes – sakens kompleksitet, karakter mv. avgjørende, jf., samhandlingsformer 2) Alt kan ikke løses uformelt – men alt må heller ikke tas gjennom de formelle kanaler </a:t>
            </a:r>
          </a:p>
          <a:p>
            <a:endParaRPr lang="nb-NO" b="1" baseline="0" dirty="0"/>
          </a:p>
          <a:p>
            <a:r>
              <a:rPr lang="nb-NO" b="1" baseline="0" dirty="0"/>
              <a:t>Snakke sammen, jf., samhandlingsformer</a:t>
            </a:r>
          </a:p>
          <a:p>
            <a:pPr marL="172959" indent="-172959">
              <a:buFont typeface="Arial" panose="020B0604020202020204" pitchFamily="34" charset="0"/>
              <a:buChar char="•"/>
            </a:pPr>
            <a:r>
              <a:rPr lang="nb-NO" b="0" baseline="0" dirty="0"/>
              <a:t>Bedre </a:t>
            </a:r>
            <a:r>
              <a:rPr lang="nb-NO" b="0" dirty="0"/>
              <a:t>å ta kontakt én gang for mye enn én gang for lite.</a:t>
            </a:r>
            <a:r>
              <a:rPr lang="nb-NO" b="0" baseline="0" dirty="0"/>
              <a:t> </a:t>
            </a:r>
            <a:r>
              <a:rPr lang="nb-NO" b="0" dirty="0"/>
              <a:t>Digitale kanaler (e-post, sosiale medier osv.) har sin funksjon, men sjelden en god arena for diskusjon</a:t>
            </a:r>
            <a:r>
              <a:rPr lang="nb-NO" b="0" baseline="0" dirty="0"/>
              <a:t> mellom arbeidsgiver og TV om komplekse tema. Hva med å invitere på en kopp kaffe eller spise lunsj sammen?</a:t>
            </a:r>
            <a:endParaRPr lang="nb-NO" b="0" dirty="0"/>
          </a:p>
          <a:p>
            <a:endParaRPr lang="nb-NO" baseline="0" dirty="0"/>
          </a:p>
          <a:p>
            <a:r>
              <a:rPr lang="nb-NO" b="1" dirty="0"/>
              <a:t>Partssammensatte arbeidsgrupper (Ad</a:t>
            </a:r>
            <a:r>
              <a:rPr lang="nb-NO" b="1" baseline="0" dirty="0"/>
              <a:t> hoc-utvalg), jf., HA del B § 1-3, samt § 1-4-1</a:t>
            </a:r>
            <a:endParaRPr lang="nb-NO" b="1" dirty="0"/>
          </a:p>
          <a:p>
            <a:pPr marL="172959" indent="-172959">
              <a:buFont typeface="Arial" panose="020B0604020202020204" pitchFamily="34" charset="0"/>
              <a:buChar char="•"/>
            </a:pPr>
            <a:r>
              <a:rPr lang="nb-NO" b="0" dirty="0"/>
              <a:t>Partssammensatte</a:t>
            </a:r>
            <a:r>
              <a:rPr lang="nb-NO" b="0" baseline="0" dirty="0"/>
              <a:t> arbeidsgrupper er i</a:t>
            </a:r>
            <a:r>
              <a:rPr lang="nb-NO" b="0" dirty="0"/>
              <a:t>kke</a:t>
            </a:r>
            <a:r>
              <a:rPr lang="nb-NO" b="0" baseline="0" dirty="0"/>
              <a:t> det samme som partssammensatte utvalg (administrasjonsutvalg). Formålet er imidlertid det samme – medvirkning og medinnflytelse for de ansatte gjennom TV eller annen representant for de ansatte. Slike grupper kan være nyttig ved st</a:t>
            </a:r>
            <a:r>
              <a:rPr lang="nb-NO" b="0" dirty="0"/>
              <a:t>ørre komplekse saker eller prosesser, som ved: </a:t>
            </a:r>
            <a:r>
              <a:rPr lang="nb-NO" b="1" dirty="0"/>
              <a:t>1)</a:t>
            </a:r>
            <a:r>
              <a:rPr lang="nb-NO" b="0" baseline="0" dirty="0"/>
              <a:t> </a:t>
            </a:r>
            <a:r>
              <a:rPr lang="nb-NO" b="0" dirty="0"/>
              <a:t>Gjennomgang av rutiner </a:t>
            </a:r>
            <a:r>
              <a:rPr lang="nb-NO" b="1" dirty="0"/>
              <a:t>2) </a:t>
            </a:r>
            <a:r>
              <a:rPr lang="nb-NO" b="0" dirty="0"/>
              <a:t>Sammenslåing</a:t>
            </a:r>
            <a:r>
              <a:rPr lang="nb-NO" b="0" baseline="0" dirty="0"/>
              <a:t> av ulike virksomheter </a:t>
            </a:r>
            <a:r>
              <a:rPr lang="nb-NO" b="1" baseline="0" dirty="0"/>
              <a:t>3) </a:t>
            </a:r>
            <a:r>
              <a:rPr lang="nb-NO" b="0" baseline="0" dirty="0"/>
              <a:t>Virksomhetsutsetting (IKS) </a:t>
            </a:r>
            <a:r>
              <a:rPr lang="nb-NO" b="1" baseline="0" dirty="0"/>
              <a:t>4)</a:t>
            </a:r>
            <a:r>
              <a:rPr lang="nb-NO" b="0" baseline="0" dirty="0"/>
              <a:t> Kommunesammenslåing ol. </a:t>
            </a:r>
            <a:r>
              <a:rPr lang="nb-NO" b="0" dirty="0"/>
              <a:t>Sammensetningen skal være:</a:t>
            </a:r>
            <a:r>
              <a:rPr lang="nb-NO" b="0" baseline="0" dirty="0"/>
              <a:t> </a:t>
            </a:r>
            <a:r>
              <a:rPr lang="nb-NO" b="1" baseline="0" dirty="0"/>
              <a:t>1)</a:t>
            </a:r>
            <a:r>
              <a:rPr lang="nb-NO" b="0" baseline="0" dirty="0"/>
              <a:t> </a:t>
            </a:r>
            <a:r>
              <a:rPr lang="nb-NO" b="0" dirty="0"/>
              <a:t>Rasjonell og </a:t>
            </a:r>
            <a:r>
              <a:rPr lang="nb-NO" b="1" dirty="0"/>
              <a:t>2)</a:t>
            </a:r>
            <a:r>
              <a:rPr lang="nb-NO" b="0" baseline="0" dirty="0"/>
              <a:t> Fornuftig – hva trenger man (kompetanse mv.), hvilke organisasjoner blir berørt og derav de organisasjonene som bør involveres. Avklaringer med tanke på representasjon – representerer de som deltar </a:t>
            </a:r>
            <a:r>
              <a:rPr lang="nb-NO" b="1" baseline="0" dirty="0"/>
              <a:t>1)</a:t>
            </a:r>
            <a:r>
              <a:rPr lang="nb-NO" b="0" baseline="0" dirty="0"/>
              <a:t> organisasjonen sin </a:t>
            </a:r>
            <a:r>
              <a:rPr lang="nb-NO" b="1" baseline="0" dirty="0"/>
              <a:t>2)</a:t>
            </a:r>
            <a:r>
              <a:rPr lang="nb-NO" b="0" baseline="0" dirty="0"/>
              <a:t> sammenslutningen </a:t>
            </a:r>
            <a:r>
              <a:rPr lang="nb-NO" b="1" baseline="0" dirty="0"/>
              <a:t>3)</a:t>
            </a:r>
            <a:r>
              <a:rPr lang="nb-NO" b="0" baseline="0" dirty="0"/>
              <a:t> alle ansatte mv. og hvordan skal øvrige ansatte få løftet sine synspunkter inn i gruppen mv. </a:t>
            </a:r>
            <a:r>
              <a:rPr lang="nb-NO" b="1" baseline="0" dirty="0"/>
              <a:t>Eksempel: </a:t>
            </a:r>
            <a:r>
              <a:rPr lang="nb-NO" b="0" baseline="0" dirty="0"/>
              <a:t>ved omorganisering i skolesektoren er det ikke nødvending at NSF involveres og motsatt ved omorganisering i helsesektoren er det ikke nødvendig at Utdanningsforbundet involveres. Slike partssammensatte arbeidsgrupper e</a:t>
            </a:r>
            <a:r>
              <a:rPr lang="nb-NO" b="0" dirty="0"/>
              <a:t>rstatter </a:t>
            </a:r>
            <a:r>
              <a:rPr lang="nb-NO" b="0" u="sng" dirty="0"/>
              <a:t>ikke</a:t>
            </a:r>
            <a:r>
              <a:rPr lang="nb-NO" b="0" dirty="0"/>
              <a:t> den ordinære drøftingsplikten etter</a:t>
            </a:r>
            <a:r>
              <a:rPr lang="nb-NO" b="0" baseline="0" dirty="0"/>
              <a:t> HA – «alle skal bli hørt». Normalt vil en slik arbeidsgruppe jobbe frem et forslag som deretter drøftes</a:t>
            </a:r>
          </a:p>
          <a:p>
            <a:endParaRPr lang="nb-NO" dirty="0"/>
          </a:p>
          <a:p>
            <a:r>
              <a:rPr lang="nb-NO" b="1" dirty="0"/>
              <a:t>Høringsprosesser</a:t>
            </a:r>
          </a:p>
          <a:p>
            <a:pPr marL="172959" indent="-172959">
              <a:buFont typeface="Arial" panose="020B0604020202020204" pitchFamily="34" charset="0"/>
              <a:buChar char="•"/>
            </a:pPr>
            <a:r>
              <a:rPr lang="nb-NO" b="0" dirty="0"/>
              <a:t>Slike</a:t>
            </a:r>
            <a:r>
              <a:rPr lang="nb-NO" b="0" baseline="0" dirty="0"/>
              <a:t> prosesser nyttes (i praksis) når flere parter involveres, jf., </a:t>
            </a:r>
            <a:r>
              <a:rPr lang="nb-NO" b="1" baseline="0" dirty="0"/>
              <a:t>eksempelvis</a:t>
            </a:r>
            <a:r>
              <a:rPr lang="nb-NO" b="0" baseline="0" dirty="0"/>
              <a:t> kommunesammenslåing hvor innbyggerne også vil få mulighet til å uttale seg. </a:t>
            </a:r>
            <a:r>
              <a:rPr lang="nb-NO" dirty="0"/>
              <a:t>Slike</a:t>
            </a:r>
            <a:r>
              <a:rPr lang="nb-NO" baseline="0" dirty="0"/>
              <a:t> prosesser fordrer </a:t>
            </a:r>
            <a:r>
              <a:rPr lang="nb-NO" dirty="0"/>
              <a:t>nødvendig tid til å gi dekkende høringssvar</a:t>
            </a:r>
            <a:r>
              <a:rPr lang="nb-NO" b="0" dirty="0"/>
              <a:t>.</a:t>
            </a:r>
            <a:r>
              <a:rPr lang="nb-NO" b="0" baseline="0" dirty="0"/>
              <a:t> Jf., formålet med slike høringer. </a:t>
            </a:r>
            <a:r>
              <a:rPr lang="nb-NO" b="0" dirty="0"/>
              <a:t>Erstatter ikke den ordinære drøftingsplikten, jf., ovennevnte om dette</a:t>
            </a:r>
            <a:endParaRPr lang="nb-NO" b="0" baseline="0" dirty="0"/>
          </a:p>
          <a:p>
            <a:endParaRPr lang="nb-NO" b="0" baseline="0" dirty="0"/>
          </a:p>
          <a:p>
            <a:r>
              <a:rPr lang="nb-NO" b="1" dirty="0"/>
              <a:t>Partssammensatt utvalg</a:t>
            </a:r>
            <a:r>
              <a:rPr lang="nb-NO" b="1" baseline="0" dirty="0"/>
              <a:t> (administrasjonsutvalg), jf., </a:t>
            </a:r>
            <a:r>
              <a:rPr lang="nb-NO" b="1" baseline="0" dirty="0" err="1"/>
              <a:t>koml</a:t>
            </a:r>
            <a:r>
              <a:rPr lang="nb-NO" b="1" baseline="0" dirty="0"/>
              <a:t>. § 25 og HA del B § 4</a:t>
            </a:r>
            <a:endParaRPr lang="nb-NO" dirty="0"/>
          </a:p>
          <a:p>
            <a:pPr marL="172959" indent="-172959">
              <a:buFont typeface="Arial" panose="020B0604020202020204" pitchFamily="34" charset="0"/>
              <a:buChar char="•"/>
            </a:pPr>
            <a:r>
              <a:rPr lang="nb-NO" dirty="0"/>
              <a:t>Behandler saker som gjelder forholdet mellom kommunen som arbeidsgiver og de ansatte</a:t>
            </a:r>
            <a:r>
              <a:rPr lang="nb-NO" baseline="0" dirty="0"/>
              <a:t> som: 1) </a:t>
            </a:r>
            <a:r>
              <a:rPr lang="nb-NO" dirty="0"/>
              <a:t>Overordnede retningslinjer for kommunens personalpolitikk</a:t>
            </a:r>
            <a:r>
              <a:rPr lang="nb-NO" baseline="0" dirty="0"/>
              <a:t> 2) </a:t>
            </a:r>
            <a:r>
              <a:rPr lang="nb-NO" dirty="0"/>
              <a:t>Kvalitets- , fornyings- og utviklingstiltak</a:t>
            </a:r>
            <a:r>
              <a:rPr lang="nb-NO" baseline="0" dirty="0"/>
              <a:t> 3) Oppfølging og implementering av nasjonalt vedtatte reformer. </a:t>
            </a:r>
            <a:r>
              <a:rPr lang="nb-NO" b="1" baseline="0" dirty="0"/>
              <a:t>1) </a:t>
            </a:r>
            <a:r>
              <a:rPr lang="nb-NO" dirty="0"/>
              <a:t>Består av politikere utpekt av kommunestyret og</a:t>
            </a:r>
            <a:r>
              <a:rPr lang="nb-NO" baseline="0" dirty="0"/>
              <a:t> </a:t>
            </a:r>
            <a:r>
              <a:rPr lang="nb-NO" b="1" baseline="0" dirty="0"/>
              <a:t>2) </a:t>
            </a:r>
            <a:r>
              <a:rPr lang="nb-NO" dirty="0"/>
              <a:t>Ansattrepresentanter utpekt av organisasjonene.</a:t>
            </a:r>
            <a:r>
              <a:rPr lang="nb-NO" baseline="0" dirty="0"/>
              <a:t> Det skal være m</a:t>
            </a:r>
            <a:r>
              <a:rPr lang="nb-NO" dirty="0"/>
              <a:t>inst to ansattrepresentanter, jf., HA del B § 4.</a:t>
            </a:r>
            <a:r>
              <a:rPr lang="nb-NO" baseline="0" dirty="0"/>
              <a:t> </a:t>
            </a:r>
            <a:r>
              <a:rPr lang="nb-NO" dirty="0"/>
              <a:t>I praksis</a:t>
            </a:r>
            <a:r>
              <a:rPr lang="nb-NO" baseline="0" dirty="0"/>
              <a:t> ofte HTV som sitter i et slikt utvalg, men det er ikke gitt. I slike utvalg representerer representantene alle ansatte . </a:t>
            </a:r>
            <a:r>
              <a:rPr lang="nb-NO" dirty="0"/>
              <a:t>Forhandlingssammenslutninger</a:t>
            </a:r>
            <a:r>
              <a:rPr lang="nb-NO" baseline="0" dirty="0"/>
              <a:t> lokalt</a:t>
            </a:r>
            <a:r>
              <a:rPr lang="nb-NO" dirty="0"/>
              <a:t> som ikke er representert har anledning til å delta med en fast observatør.</a:t>
            </a:r>
            <a:r>
              <a:rPr lang="nb-NO" baseline="0" dirty="0"/>
              <a:t> Visse saker deltar ansattrepresentantene ikke i, som 1) arbeidsgivers forberedelser til forhandlinger med arbeidstakerne 2) arbeidskonflikter 3) rettstvister med organisasjonene</a:t>
            </a:r>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453348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385784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57394" y="9441734"/>
            <a:ext cx="2949773" cy="49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2" tIns="45766" rIns="91532" bIns="45766" anchor="b"/>
          <a:lstStyle>
            <a:lvl1pPr defTabSz="906463" eaLnBrk="0" hangingPunct="0">
              <a:spcBef>
                <a:spcPct val="30000"/>
              </a:spcBef>
              <a:defRPr sz="1200">
                <a:solidFill>
                  <a:schemeClr val="tx1"/>
                </a:solidFill>
                <a:latin typeface="Arial" pitchFamily="34" charset="0"/>
              </a:defRPr>
            </a:lvl1pPr>
            <a:lvl2pPr marL="742950" indent="-285750" defTabSz="906463" eaLnBrk="0" hangingPunct="0">
              <a:spcBef>
                <a:spcPct val="30000"/>
              </a:spcBef>
              <a:defRPr sz="1200">
                <a:solidFill>
                  <a:schemeClr val="tx1"/>
                </a:solidFill>
                <a:latin typeface="Arial" pitchFamily="34" charset="0"/>
              </a:defRPr>
            </a:lvl2pPr>
            <a:lvl3pPr marL="1143000" indent="-228600" defTabSz="906463" eaLnBrk="0" hangingPunct="0">
              <a:spcBef>
                <a:spcPct val="30000"/>
              </a:spcBef>
              <a:defRPr sz="1200">
                <a:solidFill>
                  <a:schemeClr val="tx1"/>
                </a:solidFill>
                <a:latin typeface="Arial" pitchFamily="34" charset="0"/>
              </a:defRPr>
            </a:lvl3pPr>
            <a:lvl4pPr marL="1600200" indent="-228600" defTabSz="906463" eaLnBrk="0" hangingPunct="0">
              <a:spcBef>
                <a:spcPct val="30000"/>
              </a:spcBef>
              <a:defRPr sz="1200">
                <a:solidFill>
                  <a:schemeClr val="tx1"/>
                </a:solidFill>
                <a:latin typeface="Arial" pitchFamily="34" charset="0"/>
              </a:defRPr>
            </a:lvl4pPr>
            <a:lvl5pPr marL="2057400" indent="-228600" defTabSz="906463" eaLnBrk="0" hangingPunct="0">
              <a:spcBef>
                <a:spcPct val="30000"/>
              </a:spcBef>
              <a:defRPr sz="1200">
                <a:solidFill>
                  <a:schemeClr val="tx1"/>
                </a:solidFill>
                <a:latin typeface="Arial" pitchFamily="34" charset="0"/>
              </a:defRPr>
            </a:lvl5pPr>
            <a:lvl6pPr marL="2514600" indent="-228600" defTabSz="906463" eaLnBrk="0" fontAlgn="base" hangingPunct="0">
              <a:spcBef>
                <a:spcPct val="30000"/>
              </a:spcBef>
              <a:spcAft>
                <a:spcPct val="0"/>
              </a:spcAft>
              <a:defRPr sz="1200">
                <a:solidFill>
                  <a:schemeClr val="tx1"/>
                </a:solidFill>
                <a:latin typeface="Arial" pitchFamily="34" charset="0"/>
              </a:defRPr>
            </a:lvl6pPr>
            <a:lvl7pPr marL="2971800" indent="-228600" defTabSz="906463" eaLnBrk="0" fontAlgn="base" hangingPunct="0">
              <a:spcBef>
                <a:spcPct val="30000"/>
              </a:spcBef>
              <a:spcAft>
                <a:spcPct val="0"/>
              </a:spcAft>
              <a:defRPr sz="1200">
                <a:solidFill>
                  <a:schemeClr val="tx1"/>
                </a:solidFill>
                <a:latin typeface="Arial" pitchFamily="34" charset="0"/>
              </a:defRPr>
            </a:lvl7pPr>
            <a:lvl8pPr marL="3429000" indent="-228600" defTabSz="906463" eaLnBrk="0" fontAlgn="base" hangingPunct="0">
              <a:spcBef>
                <a:spcPct val="30000"/>
              </a:spcBef>
              <a:spcAft>
                <a:spcPct val="0"/>
              </a:spcAft>
              <a:defRPr sz="1200">
                <a:solidFill>
                  <a:schemeClr val="tx1"/>
                </a:solidFill>
                <a:latin typeface="Arial" pitchFamily="34" charset="0"/>
              </a:defRPr>
            </a:lvl8pPr>
            <a:lvl9pPr marL="3886200" indent="-228600" defTabSz="9064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2B9FC007-610B-4305-8197-24B281D86471}" type="slidenum">
              <a:rPr lang="nb-NO" altLang="nb-NO"/>
              <a:pPr algn="r" eaLnBrk="1" hangingPunct="1">
                <a:spcBef>
                  <a:spcPct val="0"/>
                </a:spcBef>
              </a:pPr>
              <a:t>2</a:t>
            </a:fld>
            <a:endParaRPr lang="nb-NO" altLang="nb-NO"/>
          </a:p>
        </p:txBody>
      </p:sp>
      <p:sp>
        <p:nvSpPr>
          <p:cNvPr id="36867" name="Rectangle 2"/>
          <p:cNvSpPr>
            <a:spLocks noGrp="1" noRot="1" noChangeAspect="1" noChangeArrowheads="1" noTextEdit="1"/>
          </p:cNvSpPr>
          <p:nvPr>
            <p:ph type="sldImg"/>
          </p:nvPr>
        </p:nvSpPr>
        <p:spPr>
          <a:xfrm>
            <a:off x="1943100" y="746125"/>
            <a:ext cx="2922588" cy="2192338"/>
          </a:xfrm>
          <a:ln/>
        </p:spPr>
      </p:sp>
      <p:sp>
        <p:nvSpPr>
          <p:cNvPr id="36868" name="Rectangle 3"/>
          <p:cNvSpPr>
            <a:spLocks noGrp="1" noChangeArrowheads="1"/>
          </p:cNvSpPr>
          <p:nvPr>
            <p:ph type="body" idx="1"/>
          </p:nvPr>
        </p:nvSpPr>
        <p:spPr>
          <a:xfrm>
            <a:off x="274481" y="3156649"/>
            <a:ext cx="6364128" cy="6784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2" tIns="45766" rIns="91532" bIns="45766"/>
          <a:lstStyle/>
          <a:p>
            <a:r>
              <a:rPr lang="nb-NO" b="1" dirty="0"/>
              <a:t>Generelt om HA </a:t>
            </a:r>
          </a:p>
          <a:p>
            <a:pPr marL="172959" indent="-172959">
              <a:buFont typeface="Arial" panose="020B0604020202020204" pitchFamily="34" charset="0"/>
              <a:buChar char="•"/>
            </a:pPr>
            <a:r>
              <a:rPr lang="nb-NO" dirty="0"/>
              <a:t>HA er en svært viktig avtale – «kjøreregler» for godt samarbeid mv. Godt samarbeid mellom arbeidsgiver og tillitsvalgte (heretter TV) er en forutsetning for å nå felles mål som </a:t>
            </a:r>
            <a:r>
              <a:rPr lang="nb-NO" b="1" dirty="0"/>
              <a:t>1)</a:t>
            </a:r>
            <a:r>
              <a:rPr lang="nb-NO" dirty="0"/>
              <a:t> utvikle god tjenester av høy kvalitet </a:t>
            </a:r>
            <a:r>
              <a:rPr lang="nb-NO" b="1" dirty="0"/>
              <a:t>2)</a:t>
            </a:r>
            <a:r>
              <a:rPr lang="nb-NO" dirty="0"/>
              <a:t> skape trygge arbeidsplasser </a:t>
            </a:r>
            <a:r>
              <a:rPr lang="nb-NO" b="1" dirty="0"/>
              <a:t>3)</a:t>
            </a:r>
            <a:r>
              <a:rPr lang="nb-NO" dirty="0"/>
              <a:t> med meningsfylt arbeid </a:t>
            </a:r>
            <a:r>
              <a:rPr lang="nb-NO" b="1" dirty="0"/>
              <a:t>4)</a:t>
            </a:r>
            <a:r>
              <a:rPr lang="nb-NO" dirty="0"/>
              <a:t> og et godt arbeidsmiljø. En felles forståelse av sentrale begreper og bestemmelser i HA, intensjonene og formålet med HA er en forutsetning for å få til slikt samarbeid. HA er lite detaljregulert – «en rammepreget avtale». HA gir dermed rom for lokale tilpasninger mv. Kommunestruktur mv., herunder ledelsesstruktur, er ulik og kommunene har dermed ulike behov noe HA tar hensyn til. Rundskriv B/5-2015 beskriver nærmere sentrale bestemmelser i HA</a:t>
            </a:r>
          </a:p>
          <a:p>
            <a:endParaRPr lang="nb-NO" dirty="0"/>
          </a:p>
          <a:p>
            <a:r>
              <a:rPr lang="nb-NO" b="1" dirty="0"/>
              <a:t>Formål og intensjoner</a:t>
            </a:r>
          </a:p>
          <a:p>
            <a:pPr marL="172959" indent="-172959">
              <a:buFont typeface="Arial" panose="020B0604020202020204" pitchFamily="34" charset="0"/>
              <a:buChar char="•"/>
            </a:pPr>
            <a:r>
              <a:rPr lang="nb-NO" dirty="0"/>
              <a:t>HA er «et verktøy» – ikke «et våpen». Forstår man og kan bruke formålet så kan man bruke HA – ikke undervurder formålet. Ved tolkningstvil angående</a:t>
            </a:r>
            <a:r>
              <a:rPr lang="nb-NO" baseline="0" dirty="0"/>
              <a:t> </a:t>
            </a:r>
            <a:r>
              <a:rPr lang="nb-NO" dirty="0"/>
              <a:t>enkelte bestemmelser er</a:t>
            </a:r>
            <a:r>
              <a:rPr lang="nb-NO" baseline="0" dirty="0"/>
              <a:t> formålet </a:t>
            </a:r>
            <a:r>
              <a:rPr lang="nb-NO" dirty="0"/>
              <a:t>veiledende. Det er rom for lokale tilpasninger, jf., «en rammepreget avtale» – håndteringen og løsningene må imidlertid være innenfor rammen av HA. Det er altså noen grenser – at partene er enige lokalt er ikke tilstrekkelig. </a:t>
            </a:r>
            <a:r>
              <a:rPr lang="nb-NO" b="1" dirty="0"/>
              <a:t>Eksempel</a:t>
            </a:r>
            <a:r>
              <a:rPr lang="nb-NO" b="0" dirty="0"/>
              <a:t>:</a:t>
            </a:r>
            <a:r>
              <a:rPr lang="nb-NO" b="0" baseline="0" dirty="0"/>
              <a:t> </a:t>
            </a:r>
            <a:r>
              <a:rPr lang="nb-NO" dirty="0"/>
              <a:t>en organisasjon kan ikke representere samtlige organisasjoner selv om samtlige organisasjoner ikke har noen klare motforestillinger om dette, jf., partsbegrepet i HA</a:t>
            </a:r>
            <a:endParaRPr lang="nb-NO" altLang="nb-NO" dirty="0"/>
          </a:p>
          <a:p>
            <a:endParaRPr lang="nb-NO" altLang="nb-NO" dirty="0"/>
          </a:p>
          <a:p>
            <a:r>
              <a:rPr lang="nb-NO" altLang="nb-NO" b="1" dirty="0"/>
              <a:t>Samarbeid på alle nivåer</a:t>
            </a:r>
          </a:p>
          <a:p>
            <a:pPr marL="172959" indent="-172959">
              <a:buFont typeface="Arial" panose="020B0604020202020204" pitchFamily="34" charset="0"/>
              <a:buChar char="•"/>
            </a:pPr>
            <a:r>
              <a:rPr lang="nb-NO" altLang="nb-NO" dirty="0"/>
              <a:t>Fra </a:t>
            </a:r>
            <a:r>
              <a:rPr lang="nb-NO" altLang="nb-NO" b="1" dirty="0"/>
              <a:t>1)</a:t>
            </a:r>
            <a:r>
              <a:rPr lang="nb-NO" altLang="nb-NO" dirty="0"/>
              <a:t> KS og de enkelte organisasjonene (sentralt) til </a:t>
            </a:r>
            <a:r>
              <a:rPr lang="nb-NO" altLang="nb-NO" b="1" dirty="0"/>
              <a:t>2) </a:t>
            </a:r>
            <a:r>
              <a:rPr lang="nb-NO" altLang="nb-NO" dirty="0"/>
              <a:t>rådmann og hovedtillitsvalgte til </a:t>
            </a:r>
            <a:r>
              <a:rPr lang="nb-NO" altLang="nb-NO" b="1" dirty="0"/>
              <a:t>3)</a:t>
            </a:r>
            <a:r>
              <a:rPr lang="nb-NO" altLang="nb-NO" dirty="0"/>
              <a:t> nærmeste leder og tillitsvalgte. Samarbeid utøves gjennom tillitsvalgtapparatet, jf. HA del B § 1-2. De ansatte medvirker gjennom TV, jf. systemet i HA, jf. foiler senere. </a:t>
            </a:r>
          </a:p>
          <a:p>
            <a:pPr marL="172959" indent="-172959">
              <a:buFont typeface="Arial" panose="020B0604020202020204" pitchFamily="34" charset="0"/>
              <a:buChar char="•"/>
            </a:pPr>
            <a:endParaRPr lang="nb-NO" dirty="0"/>
          </a:p>
          <a:p>
            <a:r>
              <a:rPr lang="nb-NO" b="1" dirty="0"/>
              <a:t>Partenes ulike roller</a:t>
            </a:r>
          </a:p>
          <a:p>
            <a:pPr marL="172959" indent="-172959">
              <a:buFont typeface="Arial" panose="020B0604020202020204" pitchFamily="34" charset="0"/>
              <a:buChar char="•"/>
            </a:pPr>
            <a:r>
              <a:rPr lang="nb-NO" dirty="0"/>
              <a:t>Forståelse for partenes ulike roller er viktig for et godt samarbeid. Arbeidsgiver og TV har naturlig nok noen ulike interesser, jf., de ulike rollene og derav oppgaver mv., men de har også felles interesser, jf. HA del B § 1-1, som: </a:t>
            </a:r>
            <a:r>
              <a:rPr lang="nb-NO" b="1" dirty="0"/>
              <a:t>1)</a:t>
            </a:r>
            <a:r>
              <a:rPr lang="nb-NO" dirty="0"/>
              <a:t> gi tjenester av høy kvalitet </a:t>
            </a:r>
            <a:r>
              <a:rPr lang="nb-NO" b="1" dirty="0"/>
              <a:t>2)</a:t>
            </a:r>
            <a:r>
              <a:rPr lang="nb-NO" dirty="0"/>
              <a:t> skape trygge arbeidsplasser </a:t>
            </a:r>
            <a:r>
              <a:rPr lang="nb-NO" b="1" dirty="0"/>
              <a:t>3) </a:t>
            </a:r>
            <a:r>
              <a:rPr lang="nb-NO" dirty="0"/>
              <a:t>med meningsfylt arbeid </a:t>
            </a:r>
            <a:r>
              <a:rPr lang="nb-NO" b="1" dirty="0"/>
              <a:t>4)</a:t>
            </a:r>
            <a:r>
              <a:rPr lang="nb-NO" dirty="0"/>
              <a:t> og et godt arbeidsmiljø </a:t>
            </a:r>
          </a:p>
          <a:p>
            <a:pPr marL="172959" indent="-172959">
              <a:buFont typeface="Arial" panose="020B0604020202020204" pitchFamily="34" charset="0"/>
              <a:buChar char="•"/>
            </a:pPr>
            <a:endParaRPr lang="nb-NO" dirty="0"/>
          </a:p>
          <a:p>
            <a:r>
              <a:rPr lang="nb-NO" b="1" dirty="0"/>
              <a:t>Gode prosesser mellom partene</a:t>
            </a:r>
          </a:p>
          <a:p>
            <a:pPr marL="172959" indent="-172959">
              <a:buFont typeface="Arial" panose="020B0604020202020204" pitchFamily="34" charset="0"/>
              <a:buChar char="•"/>
            </a:pPr>
            <a:r>
              <a:rPr lang="nb-NO" dirty="0"/>
              <a:t>«Vi må snakke sammen». Ulike samhandlingsformer og samhandling i praksis, jf., folier senere. TV er gode rådgivere – bruk de til dette. Partenes felles ansvar å bidra til gode prosesser, jf., formålet i HA innledningsvis og innledningsvis til del B og samarbeidsbestemmelsen. </a:t>
            </a:r>
            <a:r>
              <a:rPr lang="nb-NO" b="1" dirty="0"/>
              <a:t>Eksempel</a:t>
            </a:r>
            <a:r>
              <a:rPr lang="nb-NO" dirty="0"/>
              <a:t>, jf., samarbeidsbestemmelsen: Arbeidstakere, TV og arbeidsgiver har rett og plikt til å gjøre sitt beste for å skape et godt samarbeid i hele kommunen og på den enkelte arbeidsplass. Eventuelle problemer skal søkes løst gjennom tillitsvalgtordningen</a:t>
            </a:r>
          </a:p>
          <a:p>
            <a:pPr marL="172959" indent="-172959">
              <a:buFont typeface="Arial" panose="020B0604020202020204" pitchFamily="34" charset="0"/>
              <a:buChar char="•"/>
            </a:pPr>
            <a:endParaRPr lang="nb-NO" dirty="0"/>
          </a:p>
          <a:p>
            <a:r>
              <a:rPr lang="nb-NO" b="1" dirty="0"/>
              <a:t>Utvikle gode tjenester</a:t>
            </a:r>
          </a:p>
          <a:p>
            <a:pPr marL="172959" indent="-172959">
              <a:buFont typeface="Arial" panose="020B0604020202020204" pitchFamily="34" charset="0"/>
              <a:buChar char="•"/>
            </a:pPr>
            <a:r>
              <a:rPr lang="nb-NO" dirty="0"/>
              <a:t>«Det felles målet», jf., formålet i HA innledningsvis og innledningsvis til HA del B. Ikke glemme hvem er kommunen til for – innbyggerne. </a:t>
            </a:r>
          </a:p>
        </p:txBody>
      </p:sp>
    </p:spTree>
    <p:extLst>
      <p:ext uri="{BB962C8B-B14F-4D97-AF65-F5344CB8AC3E}">
        <p14:creationId xmlns:p14="http://schemas.microsoft.com/office/powerpoint/2010/main" val="13097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Bestemmelsen</a:t>
            </a:r>
            <a:r>
              <a:rPr lang="nb-NO" baseline="0" dirty="0"/>
              <a:t> kom inn i 2014 på bakgrunn av en konkret sak, jf., Lister-samarbeidet. </a:t>
            </a:r>
            <a:r>
              <a:rPr lang="nb-NO" dirty="0"/>
              <a:t>Bestemmelsen</a:t>
            </a:r>
            <a:r>
              <a:rPr lang="nb-NO" baseline="0" dirty="0"/>
              <a:t> s</a:t>
            </a:r>
            <a:r>
              <a:rPr lang="nb-NO" dirty="0"/>
              <a:t>kal</a:t>
            </a:r>
            <a:r>
              <a:rPr lang="nb-NO" baseline="0" dirty="0"/>
              <a:t> s</a:t>
            </a:r>
            <a:r>
              <a:rPr lang="nb-NO" dirty="0"/>
              <a:t>ikre</a:t>
            </a:r>
            <a:r>
              <a:rPr lang="nb-NO" baseline="0" dirty="0"/>
              <a:t> medbestemmelsesordninger der kommunene velger å løse oppgaver i ulike samarbeidsordninger. Bestemmelsen regulerer imidlertid ikke konkret hvordan medbestemmelsen i slike fora skal organiseres – dette løses lokalt. Rundskrivet omtaler denne bestemmelsen ytterligere  </a:t>
            </a:r>
          </a:p>
          <a:p>
            <a:pPr marL="172959" indent="-172959">
              <a:buFont typeface="Arial" panose="020B0604020202020204" pitchFamily="34" charset="0"/>
              <a:buChar char="•"/>
            </a:pPr>
            <a:endParaRPr lang="nb-NO" baseline="0" dirty="0"/>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1312328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latin typeface="+mn-lt"/>
              </a:rPr>
              <a:t> </a:t>
            </a: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1111171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749425" y="746125"/>
            <a:ext cx="3309938" cy="2482850"/>
          </a:xfrm>
        </p:spPr>
      </p:sp>
      <p:sp>
        <p:nvSpPr>
          <p:cNvPr id="3" name="Plassholder for notater 2"/>
          <p:cNvSpPr>
            <a:spLocks noGrp="1"/>
          </p:cNvSpPr>
          <p:nvPr>
            <p:ph type="body" idx="1"/>
          </p:nvPr>
        </p:nvSpPr>
        <p:spPr>
          <a:xfrm>
            <a:off x="347270" y="3374307"/>
            <a:ext cx="5780640" cy="5821050"/>
          </a:xfrm>
        </p:spPr>
        <p:txBody>
          <a:bodyPr/>
          <a:lstStyle/>
          <a:p>
            <a:r>
              <a:rPr lang="nb-NO" b="1" dirty="0"/>
              <a:t>Samarbeid, jf. tidligere foiler</a:t>
            </a:r>
          </a:p>
          <a:p>
            <a:pPr marL="172959" indent="-172959">
              <a:buFont typeface="Arial" panose="020B0604020202020204" pitchFamily="34" charset="0"/>
              <a:buChar char="•"/>
            </a:pPr>
            <a:r>
              <a:rPr lang="nb-NO" b="0" baseline="0" dirty="0"/>
              <a:t>En slik prosess er krevende og kanskje den største omstillingsprosessen en kommune kan stå overfor. Den påvirker ikke bare ansatte, men politikerne og ikke minst innbyggerne. En slik prosess omfatter også «mye mer». Alminnelig krav ved omstilling mv. gjelder som: </a:t>
            </a:r>
            <a:r>
              <a:rPr lang="nb-NO" b="1" baseline="0" dirty="0"/>
              <a:t>1)</a:t>
            </a:r>
            <a:r>
              <a:rPr lang="nb-NO" b="0" baseline="0" dirty="0"/>
              <a:t> involvering og drøfting med TV. Tid er helt avgjørende, jf., eksempelvis erfaringer fra Sandefjord-Andebu-Stokke-sammenslåingen</a:t>
            </a:r>
          </a:p>
          <a:p>
            <a:endParaRPr lang="nb-NO" b="1" dirty="0"/>
          </a:p>
          <a:p>
            <a:r>
              <a:rPr lang="nb-NO" b="1" dirty="0"/>
              <a:t>Samhandling</a:t>
            </a:r>
            <a:r>
              <a:rPr lang="nb-NO" b="1" baseline="0" dirty="0"/>
              <a:t> og medbestemmelse, jf. tidligere foiler</a:t>
            </a:r>
          </a:p>
          <a:p>
            <a:pPr marL="172959" indent="-172959">
              <a:buFont typeface="Arial" panose="020B0604020202020204" pitchFamily="34" charset="0"/>
              <a:buChar char="•"/>
            </a:pPr>
            <a:r>
              <a:rPr lang="nb-NO" b="0" baseline="0" dirty="0"/>
              <a:t>Jf., FoU av KS Advokatene om arbeidsrettslige problemstillinger ved kommunesammenslåing, særlig kapittel 3. I hva, når og på hvilken måte skal TV involveres: </a:t>
            </a:r>
            <a:r>
              <a:rPr lang="nb-NO" b="1" baseline="0" dirty="0"/>
              <a:t>1)</a:t>
            </a:r>
            <a:r>
              <a:rPr lang="nb-NO" b="0" baseline="0" dirty="0"/>
              <a:t> arbeidsgrupper mv. Drøftingsplikten etter HA erstattes ikke ved opprettelse av ulike arbeidsgrupper mv. </a:t>
            </a:r>
            <a:r>
              <a:rPr lang="nb-NO" b="1" baseline="0" dirty="0"/>
              <a:t>1)</a:t>
            </a:r>
            <a:r>
              <a:rPr lang="nb-NO" b="0" baseline="0" dirty="0"/>
              <a:t> </a:t>
            </a:r>
            <a:r>
              <a:rPr lang="nb-NO" baseline="0" dirty="0"/>
              <a:t>Representasjonen til TV må avklares, jf., tidligere foiler, og </a:t>
            </a:r>
            <a:r>
              <a:rPr lang="nb-NO" b="1" baseline="0" dirty="0"/>
              <a:t>2)</a:t>
            </a:r>
            <a:r>
              <a:rPr lang="nb-NO" baseline="0" dirty="0"/>
              <a:t> Sammensetningen, jf., tidligere foiler</a:t>
            </a:r>
          </a:p>
          <a:p>
            <a:pPr marL="172959" indent="-172959">
              <a:buFont typeface="Arial" panose="020B0604020202020204" pitchFamily="34" charset="0"/>
              <a:buChar char="•"/>
            </a:pPr>
            <a:endParaRPr lang="nb-NO" b="0" baseline="0" dirty="0"/>
          </a:p>
          <a:p>
            <a:r>
              <a:rPr lang="nb-NO" b="1" baseline="0" dirty="0"/>
              <a:t>Administrativt utvalgsarbeid, jf. tidligere foiler</a:t>
            </a:r>
          </a:p>
          <a:p>
            <a:endParaRPr lang="nb-NO" b="1" dirty="0"/>
          </a:p>
          <a:p>
            <a:r>
              <a:rPr lang="nb-NO" b="1" dirty="0"/>
              <a:t>Økt frikjøp, jf. HA del B § 3-3 bokstav</a:t>
            </a:r>
            <a:r>
              <a:rPr lang="nb-NO" b="1" baseline="0" dirty="0"/>
              <a:t> j</a:t>
            </a:r>
            <a:endParaRPr lang="nb-NO" dirty="0"/>
          </a:p>
          <a:p>
            <a:pPr marL="172959" indent="-172959">
              <a:buFont typeface="Arial" panose="020B0604020202020204" pitchFamily="34" charset="0"/>
              <a:buChar char="•"/>
            </a:pPr>
            <a:r>
              <a:rPr lang="nb-NO" dirty="0"/>
              <a:t>Drøfte behov for å tildele ytterligere frikjøpsressurser.</a:t>
            </a:r>
            <a:r>
              <a:rPr lang="nb-NO" baseline="0" dirty="0"/>
              <a:t> </a:t>
            </a:r>
            <a:r>
              <a:rPr lang="nb-NO" dirty="0"/>
              <a:t>For hvor lenge mv. bør i så fall avklares og nedfelles</a:t>
            </a:r>
          </a:p>
          <a:p>
            <a:endParaRPr lang="nb-NO" b="1" baseline="0" dirty="0"/>
          </a:p>
          <a:p>
            <a:r>
              <a:rPr lang="nb-NO" b="1" baseline="0" dirty="0"/>
              <a:t>Tillitsvalgtordning i ny kommune</a:t>
            </a:r>
          </a:p>
          <a:p>
            <a:pPr marL="172959" indent="-172959">
              <a:buFont typeface="Arial" panose="020B0604020202020204" pitchFamily="34" charset="0"/>
              <a:buChar char="•"/>
            </a:pPr>
            <a:r>
              <a:rPr lang="nb-NO" dirty="0"/>
              <a:t>Etableres med utgangspunkt i HA del B § 3-3 bokstav</a:t>
            </a:r>
            <a:r>
              <a:rPr lang="nb-NO" baseline="0" dirty="0"/>
              <a:t> a, jf. senere foiler. Representant fra fellesnemnda drøfter TV-ordning i ny kommune med organisasjonene. Den nye ordningene bør nedfelles skriftlig, jf. senere foiler.</a:t>
            </a:r>
            <a:r>
              <a:rPr lang="nb-NO" dirty="0"/>
              <a:t> I</a:t>
            </a:r>
            <a:r>
              <a:rPr lang="nb-NO" baseline="0" dirty="0"/>
              <a:t> utgangspunktet bør den nye ordningen </a:t>
            </a:r>
            <a:r>
              <a:rPr lang="nb-NO" dirty="0"/>
              <a:t>være på plass i god tid før overdragelsestidspunktet.</a:t>
            </a:r>
            <a:r>
              <a:rPr lang="nb-NO" baseline="0" dirty="0"/>
              <a:t> Dersom dette ikke lar seg gjøre fordi det er vanskelig å få på plass en fullstendig ordning i en organisasjon som enda ikke er «prøvd ut», må det avklares «hvem som skal representerer hvem» i en midlertidig periode. </a:t>
            </a:r>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1671538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Eksempel på samarbeidsarenaer</a:t>
            </a:r>
            <a:r>
              <a:rPr lang="nb-NO" b="1" baseline="0" dirty="0"/>
              <a:t> ved kommunesammenslåing</a:t>
            </a:r>
          </a:p>
          <a:p>
            <a:pPr marL="172959" indent="-172959">
              <a:buFont typeface="Arial" panose="020B0604020202020204" pitchFamily="34" charset="0"/>
              <a:buChar char="•"/>
            </a:pPr>
            <a:r>
              <a:rPr lang="nb-NO" baseline="0" dirty="0"/>
              <a:t>Hentet fra FoU fra </a:t>
            </a:r>
            <a:r>
              <a:rPr lang="nb-NO" baseline="0" dirty="0" err="1"/>
              <a:t>Deloitte</a:t>
            </a:r>
            <a:r>
              <a:rPr lang="nb-NO" baseline="0" dirty="0"/>
              <a:t> om arbeidsgiverpolitikk ved kommunesammenslåinger. Gjennomføring av vedtak om kommunesammenslåinger reguleres av inndelingslova kapittel VI som er en </a:t>
            </a:r>
            <a:r>
              <a:rPr lang="nb-NO" b="1" baseline="0" dirty="0"/>
              <a:t>1)</a:t>
            </a:r>
            <a:r>
              <a:rPr lang="nb-NO" baseline="0" dirty="0"/>
              <a:t> </a:t>
            </a:r>
            <a:r>
              <a:rPr lang="nb-NO" baseline="0" dirty="0" err="1"/>
              <a:t>prosesslov</a:t>
            </a:r>
            <a:r>
              <a:rPr lang="nb-NO" baseline="0" dirty="0"/>
              <a:t> som skal sikre et </a:t>
            </a:r>
            <a:r>
              <a:rPr lang="nb-NO" b="1" baseline="0" dirty="0"/>
              <a:t>2)</a:t>
            </a:r>
            <a:r>
              <a:rPr lang="nb-NO" baseline="0" dirty="0"/>
              <a:t> minstemål av prosess: 1) initiativfasen 2) Saksforberedelsesfasen 3) Vedtaksfasen 4) Gjennomføringsfasen 5) Oppgjørsfasen   </a:t>
            </a:r>
          </a:p>
          <a:p>
            <a:endParaRPr lang="nb-NO" baseline="0" dirty="0"/>
          </a:p>
          <a:p>
            <a:r>
              <a:rPr lang="nb-NO" b="1" baseline="0" dirty="0"/>
              <a:t>Fellesnemnd, jf., inndelingslova § 26 (3), (4) og (5)</a:t>
            </a:r>
          </a:p>
          <a:p>
            <a:pPr marL="172959" indent="-172959">
              <a:buFont typeface="Arial" panose="020B0604020202020204" pitchFamily="34" charset="0"/>
              <a:buChar char="•"/>
            </a:pPr>
            <a:r>
              <a:rPr lang="nb-NO" b="0" baseline="0" dirty="0"/>
              <a:t>Opprettes for en avgrenset periode. Fellesnemnda skal samordne og ta seg av forberedelsen av sammenslåingsprosessen. Delingstall med tanke på antall fra de respektive kommunene, jf., inndelingslova om dette. Medlemmene velges av og blant kommunestyremedlemmene fra de respektive kommunene. Myndighet, derunder fellesnemndas fullmakter må avklares. Viktig at det gis tilstrekkelig fullmakter, jf., effektivitet og formålstjenlighet </a:t>
            </a:r>
          </a:p>
          <a:p>
            <a:endParaRPr lang="nb-NO" baseline="0" dirty="0"/>
          </a:p>
          <a:p>
            <a:r>
              <a:rPr lang="nb-NO" b="1" baseline="0" dirty="0"/>
              <a:t>Arbeidsutvalg, jf., inndelingslova § 26 (6)</a:t>
            </a:r>
          </a:p>
          <a:p>
            <a:pPr marL="172959" indent="-172959">
              <a:buFont typeface="Arial" panose="020B0604020202020204" pitchFamily="34" charset="0"/>
              <a:buChar char="•"/>
            </a:pPr>
            <a:r>
              <a:rPr lang="nb-NO" b="0" baseline="0" dirty="0"/>
              <a:t>Gis myndighet til å treffe vedtak i enkeltsaker som ikke er av prinsipiell betydning. Sml., </a:t>
            </a:r>
            <a:r>
              <a:rPr lang="nb-NO" b="0" baseline="0" dirty="0" err="1"/>
              <a:t>koml</a:t>
            </a:r>
            <a:r>
              <a:rPr lang="nb-NO" b="0" baseline="0" dirty="0"/>
              <a:t>. § 10 nr. 4 om faste utvalg og komiteer. Bakgrunnen er samme hensyn som for fellesnemnda.   </a:t>
            </a:r>
            <a:endParaRPr lang="nb-NO" b="0" dirty="0"/>
          </a:p>
          <a:p>
            <a:endParaRPr lang="nb-NO" b="1" baseline="0" dirty="0"/>
          </a:p>
          <a:p>
            <a:r>
              <a:rPr lang="nb-NO" b="1" baseline="0" dirty="0"/>
              <a:t>Partssammensatt utvalg, jf., inndelingslova § 26 (2) </a:t>
            </a:r>
          </a:p>
          <a:p>
            <a:pPr marL="172959" indent="-172959">
              <a:buFont typeface="Arial" panose="020B0604020202020204" pitchFamily="34" charset="0"/>
              <a:buChar char="•"/>
            </a:pPr>
            <a:r>
              <a:rPr lang="nb-NO" b="0" baseline="0" dirty="0"/>
              <a:t>Etter mønster av </a:t>
            </a:r>
            <a:r>
              <a:rPr lang="nb-NO" b="0" baseline="0" dirty="0" err="1"/>
              <a:t>koml</a:t>
            </a:r>
            <a:r>
              <a:rPr lang="nb-NO" b="0" baseline="0" dirty="0"/>
              <a:t>. § 25 om partssammensatte utvalg (administrasjonsutvalg). Naturlig med et slikt utvalg, jf., type prosess, med mindre en annen mer hensiktsmessig løsning velges. </a:t>
            </a:r>
          </a:p>
          <a:p>
            <a:endParaRPr lang="nb-NO" b="1" baseline="0" dirty="0"/>
          </a:p>
          <a:p>
            <a:r>
              <a:rPr lang="nb-NO" b="1" baseline="0" dirty="0"/>
              <a:t>Prosjektleder</a:t>
            </a:r>
          </a:p>
          <a:p>
            <a:pPr marL="172959" indent="-172959">
              <a:buFont typeface="Arial" panose="020B0604020202020204" pitchFamily="34" charset="0"/>
              <a:buChar char="•"/>
            </a:pPr>
            <a:r>
              <a:rPr lang="nb-NO" b="0" baseline="0" dirty="0"/>
              <a:t>I SAS-sammenslåingen er påtroppende rådmann prosjektleder. Andre løsninger er mulig. </a:t>
            </a:r>
          </a:p>
          <a:p>
            <a:endParaRPr lang="nb-NO" b="1" baseline="0" dirty="0"/>
          </a:p>
          <a:p>
            <a:r>
              <a:rPr lang="nb-NO" b="1" baseline="0" dirty="0"/>
              <a:t>Arbeidsgrupper </a:t>
            </a:r>
          </a:p>
          <a:p>
            <a:pPr marL="172959" indent="-172959" defTabSz="922447">
              <a:buFont typeface="Arial" panose="020B0604020202020204" pitchFamily="34" charset="0"/>
              <a:buChar char="•"/>
              <a:defRPr/>
            </a:pPr>
            <a:r>
              <a:rPr lang="nb-NO" baseline="0" dirty="0"/>
              <a:t>Jf., HA del B § 1-3. Samarbeidet i arbeidsgruppene erstatter ikke den formelle drøftingsplikten i allerede etablerte møteplasser, ei heller erstatter den drøftinger etter HA. Avklaring av representasjon i arbeidsgruppene er viktig, jf., tidligere foiler om dette</a:t>
            </a:r>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23</a:t>
            </a:fld>
            <a:endParaRPr lang="nb-NO"/>
          </a:p>
        </p:txBody>
      </p:sp>
    </p:spTree>
    <p:extLst>
      <p:ext uri="{BB962C8B-B14F-4D97-AF65-F5344CB8AC3E}">
        <p14:creationId xmlns:p14="http://schemas.microsoft.com/office/powerpoint/2010/main" val="3582223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Anbefalt</a:t>
            </a:r>
            <a:r>
              <a:rPr lang="nb-NO" b="1" baseline="0" dirty="0"/>
              <a:t> litteratur</a:t>
            </a:r>
            <a:endParaRPr lang="nb-NO" b="1" dirty="0"/>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2772963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711213" y="4607700"/>
            <a:ext cx="5447030" cy="4473416"/>
          </a:xfrm>
        </p:spPr>
        <p:txBody>
          <a:bodyPr/>
          <a:lstStyle/>
          <a:p>
            <a:r>
              <a:rPr lang="nb-NO" b="1" dirty="0"/>
              <a:t>Omstilling i kommunene</a:t>
            </a:r>
          </a:p>
          <a:p>
            <a:pPr marL="172959" indent="-172959">
              <a:buFont typeface="Arial" panose="020B0604020202020204" pitchFamily="34" charset="0"/>
              <a:buChar char="•"/>
            </a:pPr>
            <a:r>
              <a:rPr lang="nb-NO" dirty="0"/>
              <a:t>Tilsvarende tekst som</a:t>
            </a:r>
            <a:r>
              <a:rPr lang="nb-NO" baseline="0" dirty="0"/>
              <a:t> </a:t>
            </a:r>
            <a:r>
              <a:rPr lang="nb-NO" dirty="0"/>
              <a:t>på foilen «Prosesser</a:t>
            </a:r>
            <a:r>
              <a:rPr lang="nb-NO" baseline="0" dirty="0"/>
              <a:t> ved </a:t>
            </a:r>
            <a:r>
              <a:rPr lang="nb-NO" dirty="0"/>
              <a:t>kommunesammenslåinger» for litt siden. Ved store endringer som påvirker de ansatte gjelder de samme «prinsippene», jf., tidligere foiler. </a:t>
            </a:r>
          </a:p>
          <a:p>
            <a:endParaRPr lang="nb-NO" b="1" dirty="0"/>
          </a:p>
          <a:p>
            <a:r>
              <a:rPr lang="nb-NO" b="1" dirty="0"/>
              <a:t>Gode prosesser for samhandling og medbestemmelse</a:t>
            </a:r>
          </a:p>
          <a:p>
            <a:endParaRPr lang="nb-NO" dirty="0"/>
          </a:p>
          <a:p>
            <a:r>
              <a:rPr lang="nb-NO" b="1" dirty="0"/>
              <a:t>Arenaer for medvirkning og medinnflytelse</a:t>
            </a:r>
            <a:endParaRPr lang="nb-NO" dirty="0"/>
          </a:p>
          <a:p>
            <a:pPr marL="172959" indent="-172959">
              <a:buFont typeface="Arial" panose="020B0604020202020204" pitchFamily="34" charset="0"/>
              <a:buChar char="•"/>
            </a:pPr>
            <a:r>
              <a:rPr lang="nb-NO" dirty="0"/>
              <a:t>1) Utvalg 2) Arbeidsgrupper 3) Ad hoc-utvalg 4) Høringer 5) Gjennom TV som ellers</a:t>
            </a:r>
          </a:p>
          <a:p>
            <a:endParaRPr lang="nb-NO" dirty="0"/>
          </a:p>
          <a:p>
            <a:r>
              <a:rPr lang="nb-NO" b="1" dirty="0"/>
              <a:t>Vurdere frikjøpressursen, jf., HA del B §3-3 bokstav j</a:t>
            </a: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2375676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1616735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710392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80000"/>
              </a:lnSpc>
            </a:pPr>
            <a:r>
              <a:rPr lang="nb-NO" b="1" dirty="0"/>
              <a:t>Påse at tariffavtalene (HA, HTA mv.) følges, jf., bokstav a</a:t>
            </a:r>
          </a:p>
          <a:p>
            <a:pPr marL="172959" indent="-172959">
              <a:lnSpc>
                <a:spcPct val="80000"/>
              </a:lnSpc>
              <a:buFont typeface="Arial" panose="020B0604020202020204" pitchFamily="34" charset="0"/>
              <a:buChar char="•"/>
            </a:pPr>
            <a:r>
              <a:rPr lang="nb-NO" dirty="0"/>
              <a:t>Gjelder både arbeidsgiver og TV – en gjensidig plikt. Dialog er viktig, jf., tidligere foiler. Det finnes «ulike veier til mål». </a:t>
            </a:r>
            <a:r>
              <a:rPr lang="nb-NO" b="1" dirty="0"/>
              <a:t>Eksempel: </a:t>
            </a:r>
            <a:r>
              <a:rPr lang="nb-NO" dirty="0"/>
              <a:t>I forbindelse med tvistesaker, altså uenighet om forståelsen av en bestemmelse i HTA el., kan KS og respektive organisasjon ta en uformell prat. Er man egentlig ikke så uenige, kan</a:t>
            </a:r>
            <a:r>
              <a:rPr lang="nb-NO" baseline="0" dirty="0"/>
              <a:t> </a:t>
            </a:r>
            <a:r>
              <a:rPr lang="nb-NO" dirty="0"/>
              <a:t>saken til tross for uenighet søkes løst uten formell juridisk behandling.</a:t>
            </a:r>
          </a:p>
          <a:p>
            <a:pPr marL="172959" indent="-172959">
              <a:lnSpc>
                <a:spcPct val="80000"/>
              </a:lnSpc>
              <a:buFont typeface="Arial" panose="020B0604020202020204" pitchFamily="34" charset="0"/>
              <a:buChar char="•"/>
            </a:pPr>
            <a:endParaRPr lang="nb-NO" dirty="0"/>
          </a:p>
          <a:p>
            <a:pPr>
              <a:lnSpc>
                <a:spcPct val="80000"/>
              </a:lnSpc>
            </a:pPr>
            <a:r>
              <a:rPr lang="nb-NO" b="1" dirty="0"/>
              <a:t>Regelmessige informasjonsmøter med HTV, jf., bokstav b</a:t>
            </a:r>
          </a:p>
          <a:p>
            <a:pPr marL="172959" indent="-172959">
              <a:lnSpc>
                <a:spcPct val="80000"/>
              </a:lnSpc>
              <a:buFont typeface="Arial" panose="020B0604020202020204" pitchFamily="34" charset="0"/>
              <a:buChar char="•"/>
            </a:pPr>
            <a:r>
              <a:rPr lang="nb-NO" dirty="0"/>
              <a:t>Ved desentraliserte fullmakter nedover</a:t>
            </a:r>
            <a:r>
              <a:rPr lang="nb-NO" baseline="0" dirty="0"/>
              <a:t> i organisasjonen</a:t>
            </a:r>
            <a:r>
              <a:rPr lang="nb-NO" dirty="0"/>
              <a:t> skal det avholdes tilsvarende møter med TV på dette nivået. Hvor ofte avgjøres lokalt. </a:t>
            </a:r>
          </a:p>
          <a:p>
            <a:pPr eaLnBrk="1" hangingPunct="1">
              <a:lnSpc>
                <a:spcPct val="80000"/>
              </a:lnSpc>
              <a:buFontTx/>
              <a:buNone/>
            </a:pPr>
            <a:endParaRPr lang="nb-NO" dirty="0"/>
          </a:p>
          <a:p>
            <a:pPr>
              <a:lnSpc>
                <a:spcPct val="80000"/>
              </a:lnSpc>
            </a:pPr>
            <a:r>
              <a:rPr lang="nb-NO" b="1" dirty="0"/>
              <a:t>Involvere TV ved endringer og omstillinger, jf., bokstav c</a:t>
            </a:r>
          </a:p>
          <a:p>
            <a:pPr marL="172959" indent="-172959">
              <a:lnSpc>
                <a:spcPct val="80000"/>
              </a:lnSpc>
              <a:buFont typeface="Arial" panose="020B0604020202020204" pitchFamily="34" charset="0"/>
              <a:buChar char="•"/>
            </a:pPr>
            <a:r>
              <a:rPr lang="nb-NO" dirty="0"/>
              <a:t>Jf., tidligere foiler. I kommunen og mellom kommuner, jf., HA del B §§ 1-4-1 og 1-4-2. Involveringen gjelder også ved oppfølging og implementering av nasjonale reformer som vil få betydning for de ansatte. Informere, drøfte og ta TV med på råd så tidlig som mulig.   </a:t>
            </a:r>
          </a:p>
          <a:p>
            <a:pPr>
              <a:lnSpc>
                <a:spcPct val="80000"/>
              </a:lnSpc>
            </a:pPr>
            <a:endParaRPr lang="nb-NO" b="1" dirty="0"/>
          </a:p>
          <a:p>
            <a:pPr>
              <a:lnSpc>
                <a:spcPct val="80000"/>
              </a:lnSpc>
            </a:pPr>
            <a:r>
              <a:rPr lang="nb-NO" b="1" dirty="0"/>
              <a:t>Informere, drøfte mv. med TV, jf., bokstav c og d </a:t>
            </a:r>
          </a:p>
          <a:p>
            <a:pPr marL="172959" indent="-172959">
              <a:lnSpc>
                <a:spcPct val="80000"/>
              </a:lnSpc>
              <a:buFont typeface="Arial" panose="020B0604020202020204" pitchFamily="34" charset="0"/>
              <a:buChar char="•"/>
            </a:pPr>
            <a:r>
              <a:rPr lang="nb-NO" b="1" dirty="0"/>
              <a:t>1) </a:t>
            </a:r>
            <a:r>
              <a:rPr lang="nb-NO" dirty="0"/>
              <a:t>Ved endringer og omstillinger, jf., bokstav c </a:t>
            </a:r>
            <a:r>
              <a:rPr lang="nb-NO" b="1" dirty="0"/>
              <a:t>2) </a:t>
            </a:r>
            <a:r>
              <a:rPr lang="nb-NO" dirty="0"/>
              <a:t>Ved oppfølging og implementering av nasjonale reformer av betydning for de ansatte, jf., bokstav c </a:t>
            </a:r>
            <a:r>
              <a:rPr lang="nb-NO" b="1" dirty="0"/>
              <a:t>3)</a:t>
            </a:r>
            <a:r>
              <a:rPr lang="nb-NO" dirty="0"/>
              <a:t> Ved ledige og nyopprettede stillinger, jf., bokstav d </a:t>
            </a:r>
            <a:r>
              <a:rPr lang="nb-NO" b="1" dirty="0"/>
              <a:t>4) </a:t>
            </a:r>
            <a:r>
              <a:rPr lang="nb-NO" dirty="0"/>
              <a:t>Ved prosedyrer (som sådan) knyttet til dette, jf., bokstav d</a:t>
            </a:r>
          </a:p>
          <a:p>
            <a:pPr>
              <a:lnSpc>
                <a:spcPct val="80000"/>
              </a:lnSpc>
            </a:pPr>
            <a:endParaRPr lang="nb-NO" dirty="0"/>
          </a:p>
          <a:p>
            <a:r>
              <a:rPr lang="nb-NO" b="1" dirty="0"/>
              <a:t>Gjøre mål og konsekvenser kjent, jf., bokstav c</a:t>
            </a:r>
            <a:r>
              <a:rPr lang="nb-NO" b="1" baseline="0" dirty="0"/>
              <a:t> </a:t>
            </a:r>
          </a:p>
          <a:p>
            <a:pPr marL="172959" indent="-172959">
              <a:buFont typeface="Arial" panose="020B0604020202020204" pitchFamily="34" charset="0"/>
              <a:buChar char="•"/>
            </a:pPr>
            <a:r>
              <a:rPr lang="nb-NO" baseline="0" dirty="0"/>
              <a:t>Så åpne planprosesser hvor mål og konsekvenser så langt som mulig gjøres kjent, jf.., trygghet for de ansatte</a:t>
            </a: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1356751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44381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Lese gjennom formålsbestemmelsen</a:t>
            </a:r>
            <a:endParaRPr lang="nb-NO" b="1" baseline="0" dirty="0"/>
          </a:p>
          <a:p>
            <a:endParaRPr lang="nb-NO" b="1" baseline="0" dirty="0"/>
          </a:p>
          <a:p>
            <a:r>
              <a:rPr lang="nb-NO" sz="1200" i="1" kern="1200">
                <a:solidFill>
                  <a:schemeClr val="tx1"/>
                </a:solidFill>
                <a:effectLst/>
                <a:latin typeface="+mn-lt"/>
                <a:ea typeface="+mn-ea"/>
                <a:cs typeface="+mn-cs"/>
              </a:rPr>
              <a:t>De</a:t>
            </a:r>
            <a:r>
              <a:rPr lang="nb-NO" sz="1200" i="1" kern="1200" baseline="0">
                <a:solidFill>
                  <a:schemeClr val="tx1"/>
                </a:solidFill>
                <a:effectLst/>
                <a:latin typeface="+mn-lt"/>
                <a:ea typeface="+mn-ea"/>
                <a:cs typeface="+mn-cs"/>
              </a:rPr>
              <a:t> ø</a:t>
            </a:r>
            <a:r>
              <a:rPr lang="nb-NO" sz="1200" i="1" kern="1200">
                <a:solidFill>
                  <a:schemeClr val="tx1"/>
                </a:solidFill>
                <a:effectLst/>
                <a:latin typeface="+mn-lt"/>
                <a:ea typeface="+mn-ea"/>
                <a:cs typeface="+mn-cs"/>
              </a:rPr>
              <a:t>vrige bestemmelsene </a:t>
            </a:r>
            <a:r>
              <a:rPr lang="nb-NO" sz="1200" i="1" kern="1200" dirty="0">
                <a:solidFill>
                  <a:schemeClr val="tx1"/>
                </a:solidFill>
                <a:effectLst/>
                <a:latin typeface="+mn-lt"/>
                <a:ea typeface="+mn-ea"/>
                <a:cs typeface="+mn-cs"/>
              </a:rPr>
              <a:t>i Hovedavtalen skal bidra til å oppnå målene i formålsbestemmelsen, og må tolkes i lys </a:t>
            </a:r>
            <a:r>
              <a:rPr lang="nb-NO" sz="1200" i="1" kern="1200">
                <a:solidFill>
                  <a:schemeClr val="tx1"/>
                </a:solidFill>
                <a:effectLst/>
                <a:latin typeface="+mn-lt"/>
                <a:ea typeface="+mn-ea"/>
                <a:cs typeface="+mn-cs"/>
              </a:rPr>
              <a:t>av dette.</a:t>
            </a:r>
            <a:endParaRPr lang="nb-NO" b="1" dirty="0"/>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2807139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893888" y="746125"/>
            <a:ext cx="3021012" cy="2265363"/>
          </a:xfrm>
        </p:spPr>
      </p:sp>
      <p:sp>
        <p:nvSpPr>
          <p:cNvPr id="3" name="Plassholder for notater 2"/>
          <p:cNvSpPr>
            <a:spLocks noGrp="1"/>
          </p:cNvSpPr>
          <p:nvPr>
            <p:ph type="body" idx="1"/>
          </p:nvPr>
        </p:nvSpPr>
        <p:spPr>
          <a:xfrm>
            <a:off x="347270" y="3084097"/>
            <a:ext cx="5780640" cy="6111260"/>
          </a:xfrm>
        </p:spPr>
        <p:txBody>
          <a:bodyPr/>
          <a:lstStyle/>
          <a:p>
            <a:pPr lvl="0"/>
            <a:r>
              <a:rPr lang="nb-NO" b="1" dirty="0"/>
              <a:t>Drøfte og forhandle om lønns- og arbeidsvilkår </a:t>
            </a:r>
          </a:p>
          <a:p>
            <a:pPr marL="172959" indent="-172959">
              <a:buFont typeface="Arial" panose="020B0604020202020204" pitchFamily="34" charset="0"/>
              <a:buChar char="•"/>
            </a:pPr>
            <a:r>
              <a:rPr lang="nb-NO" dirty="0"/>
              <a:t>Historisk sett den grunnleggende oppgaven for</a:t>
            </a:r>
            <a:r>
              <a:rPr lang="nb-NO" baseline="0" dirty="0"/>
              <a:t> TV. F</a:t>
            </a:r>
            <a:r>
              <a:rPr lang="nb-NO" dirty="0"/>
              <a:t>remdeles kjernen i TV-arbeidet.</a:t>
            </a:r>
            <a:r>
              <a:rPr lang="nb-NO" baseline="0" dirty="0"/>
              <a:t> </a:t>
            </a:r>
            <a:r>
              <a:rPr lang="nb-NO" dirty="0"/>
              <a:t>Drøftinger og forhandlinger må ha hjemmel i lov-</a:t>
            </a:r>
            <a:r>
              <a:rPr lang="nb-NO" baseline="0" dirty="0"/>
              <a:t> eller avtaleverk</a:t>
            </a:r>
            <a:endParaRPr lang="nb-NO" dirty="0"/>
          </a:p>
          <a:p>
            <a:pPr lvl="0"/>
            <a:endParaRPr lang="nb-NO" b="1" dirty="0"/>
          </a:p>
          <a:p>
            <a:pPr lvl="0"/>
            <a:r>
              <a:rPr lang="nb-NO" b="1" dirty="0"/>
              <a:t>Påse at rettigheter og plikter overholdes</a:t>
            </a:r>
          </a:p>
          <a:p>
            <a:pPr marL="172959" indent="-172959">
              <a:buFont typeface="Arial" panose="020B0604020202020204" pitchFamily="34" charset="0"/>
              <a:buChar char="•"/>
            </a:pPr>
            <a:r>
              <a:rPr lang="nb-NO" dirty="0"/>
              <a:t>Tillitsvalgte (og arbeidsgiver) har sammen og hver for seg ansvar for at inngåtte tariffavtaler følges.</a:t>
            </a:r>
            <a:r>
              <a:rPr lang="nb-NO" baseline="0" dirty="0"/>
              <a:t> En gjensidig plikt. </a:t>
            </a:r>
            <a:r>
              <a:rPr lang="nb-NO" dirty="0"/>
              <a:t>Tariffavtaler er ufravikelige, med mindre bestemmelser</a:t>
            </a:r>
            <a:r>
              <a:rPr lang="nb-NO" baseline="0" dirty="0"/>
              <a:t> (eller </a:t>
            </a:r>
            <a:r>
              <a:rPr lang="nb-NO" dirty="0"/>
              <a:t>avtalen</a:t>
            </a:r>
            <a:r>
              <a:rPr lang="nb-NO" baseline="0" dirty="0"/>
              <a:t> </a:t>
            </a:r>
            <a:r>
              <a:rPr lang="nb-NO" dirty="0"/>
              <a:t>selv) inneholder hjemmel for å fravike avtalen.</a:t>
            </a:r>
            <a:r>
              <a:rPr lang="nb-NO" baseline="0" dirty="0"/>
              <a:t> </a:t>
            </a:r>
            <a:r>
              <a:rPr lang="nb-NO" b="1" baseline="0" dirty="0"/>
              <a:t>Eksempel: </a:t>
            </a:r>
            <a:r>
              <a:rPr lang="nb-NO" dirty="0"/>
              <a:t>HA gir på visse vilkår mulighet for å inngå avtale om lokale forsøksordninger der man fraviker tariffavtalen, jf. HA § 4-6.</a:t>
            </a:r>
            <a:r>
              <a:rPr lang="nb-NO" baseline="0" dirty="0"/>
              <a:t> </a:t>
            </a:r>
            <a:r>
              <a:rPr lang="nb-NO" dirty="0"/>
              <a:t>Tillitsvalgte (og arbeidsgiver) skal påse at arbeidstakernes rettigheter respekteres og at pliktene overholdes</a:t>
            </a:r>
          </a:p>
          <a:p>
            <a:pPr lvl="0"/>
            <a:endParaRPr lang="nb-NO" b="1" dirty="0"/>
          </a:p>
          <a:p>
            <a:pPr lvl="0"/>
            <a:r>
              <a:rPr lang="nb-NO" b="1" dirty="0"/>
              <a:t>Forplikte arbeidstakerne</a:t>
            </a:r>
          </a:p>
          <a:p>
            <a:pPr marL="172959" indent="-172959">
              <a:buFont typeface="Arial" panose="020B0604020202020204" pitchFamily="34" charset="0"/>
              <a:buChar char="•"/>
            </a:pPr>
            <a:r>
              <a:rPr lang="nb-NO" dirty="0"/>
              <a:t>Tillitsvalgte har rett til å forplikte arbeidstakerne hvis tariffavtalen åpner for det.</a:t>
            </a:r>
            <a:r>
              <a:rPr lang="nb-NO" baseline="0" dirty="0"/>
              <a:t> </a:t>
            </a:r>
            <a:r>
              <a:rPr lang="nb-NO" dirty="0"/>
              <a:t>Forutsetningen er at de tillitsvalgte, hvis de anser det nødvendig, legger saken fram for medlemmene før de tar standpunkt til spørsmålet, jf., forankring i medlemsmassen,</a:t>
            </a:r>
            <a:r>
              <a:rPr lang="nb-NO" baseline="0" dirty="0"/>
              <a:t> noe som f</a:t>
            </a:r>
            <a:r>
              <a:rPr lang="nb-NO" dirty="0"/>
              <a:t>ordrer</a:t>
            </a:r>
            <a:r>
              <a:rPr lang="nb-NO" baseline="0" dirty="0"/>
              <a:t> at det </a:t>
            </a:r>
            <a:r>
              <a:rPr lang="nb-NO" dirty="0"/>
              <a:t>legges</a:t>
            </a:r>
            <a:r>
              <a:rPr lang="nb-NO" baseline="0" dirty="0"/>
              <a:t> inn</a:t>
            </a:r>
            <a:r>
              <a:rPr lang="nb-NO" dirty="0"/>
              <a:t> tid til dette i prosessen.</a:t>
            </a:r>
            <a:r>
              <a:rPr lang="nb-NO" baseline="0" dirty="0"/>
              <a:t> </a:t>
            </a:r>
            <a:r>
              <a:rPr lang="nb-NO" dirty="0"/>
              <a:t>Arbeidsgiver skal ha svar uten ugrunnet opphold</a:t>
            </a:r>
          </a:p>
          <a:p>
            <a:pPr lvl="0"/>
            <a:endParaRPr lang="nb-NO" b="1" dirty="0"/>
          </a:p>
          <a:p>
            <a:pPr lvl="0"/>
            <a:r>
              <a:rPr lang="nb-NO" b="1" dirty="0"/>
              <a:t>Informere arbeidsgiver</a:t>
            </a:r>
          </a:p>
          <a:p>
            <a:pPr marL="172959" indent="-172959">
              <a:buFont typeface="Arial" panose="020B0604020202020204" pitchFamily="34" charset="0"/>
              <a:buChar char="•"/>
            </a:pPr>
            <a:r>
              <a:rPr lang="nb-NO" dirty="0"/>
              <a:t>Ofte vil tillitsvalgte få informasjon fra medlemmer eller egen organisasjon som vil ha betydning for virksomheten.</a:t>
            </a:r>
            <a:r>
              <a:rPr lang="nb-NO" baseline="0" dirty="0"/>
              <a:t> </a:t>
            </a:r>
            <a:r>
              <a:rPr lang="nb-NO" dirty="0"/>
              <a:t>Relevant informasjon deles med arbeidsgiver, med mindre det dreier seg om fortrolig informasjon </a:t>
            </a:r>
          </a:p>
          <a:p>
            <a:pPr lvl="0"/>
            <a:endParaRPr lang="nb-NO" b="1" dirty="0"/>
          </a:p>
          <a:p>
            <a:pPr lvl="0"/>
            <a:r>
              <a:rPr lang="nb-NO" b="1" dirty="0"/>
              <a:t>Ikke tilskynde eller medvirke til ulovlige konflikter </a:t>
            </a:r>
          </a:p>
          <a:p>
            <a:pPr marL="172959" indent="-172959">
              <a:buFont typeface="Arial" panose="020B0604020202020204" pitchFamily="34" charset="0"/>
              <a:buChar char="•"/>
            </a:pPr>
            <a:r>
              <a:rPr lang="nb-NO" dirty="0"/>
              <a:t>Men streik er et lovlig virkemiddel, så lenge arbeidstvistlovens og </a:t>
            </a:r>
            <a:r>
              <a:rPr lang="nb-NO" dirty="0" err="1"/>
              <a:t>HAs</a:t>
            </a:r>
            <a:r>
              <a:rPr lang="nb-NO" baseline="0" dirty="0"/>
              <a:t> </a:t>
            </a:r>
            <a:r>
              <a:rPr lang="nb-NO" dirty="0"/>
              <a:t>regler følges</a:t>
            </a:r>
            <a:endParaRPr lang="nb-NO" b="0" dirty="0"/>
          </a:p>
          <a:p>
            <a:pPr lvl="0"/>
            <a:endParaRPr lang="nb-NO" b="0" dirty="0"/>
          </a:p>
          <a:p>
            <a:pPr lvl="0"/>
            <a:r>
              <a:rPr lang="nb-NO" b="1" dirty="0"/>
              <a:t>Tillitsvalgte skal prioritere møter arbeidsgiver innkaller til</a:t>
            </a:r>
          </a:p>
          <a:p>
            <a:pPr marL="172959" indent="-172959">
              <a:buFont typeface="Arial" panose="020B0604020202020204" pitchFamily="34" charset="0"/>
              <a:buChar char="•"/>
            </a:pPr>
            <a:r>
              <a:rPr lang="nb-NO" b="0" dirty="0"/>
              <a:t>Det skal svært gode grunner til for å ikke delta på møter arbeidsgiver innkaller til</a:t>
            </a: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4130412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844675" y="746125"/>
            <a:ext cx="3119438" cy="2338388"/>
          </a:xfrm>
        </p:spPr>
      </p:sp>
      <p:sp>
        <p:nvSpPr>
          <p:cNvPr id="3" name="Plassholder for notater 2"/>
          <p:cNvSpPr>
            <a:spLocks noGrp="1"/>
          </p:cNvSpPr>
          <p:nvPr>
            <p:ph type="body" idx="1"/>
          </p:nvPr>
        </p:nvSpPr>
        <p:spPr>
          <a:xfrm>
            <a:off x="420058" y="3229202"/>
            <a:ext cx="5707851" cy="5966155"/>
          </a:xfrm>
        </p:spPr>
        <p:txBody>
          <a:bodyPr/>
          <a:lstStyle/>
          <a:p>
            <a:pPr defTabSz="922282"/>
            <a:r>
              <a:rPr lang="nb-NO" b="1" dirty="0"/>
              <a:t>Ulike fakta å ta utgangspunkt</a:t>
            </a:r>
            <a:r>
              <a:rPr lang="nb-NO" b="1" baseline="0" dirty="0"/>
              <a:t> i</a:t>
            </a:r>
            <a:r>
              <a:rPr lang="nb-NO" b="1" dirty="0"/>
              <a:t> i drøftingene om tillitsvalgtordning</a:t>
            </a:r>
            <a:r>
              <a:rPr lang="nb-NO" b="1" baseline="0" dirty="0"/>
              <a:t> – begynn med å kartlegge disse!</a:t>
            </a:r>
          </a:p>
          <a:p>
            <a:pPr marL="228600" indent="-228600" defTabSz="922282">
              <a:buAutoNum type="arabicParenR"/>
            </a:pPr>
            <a:r>
              <a:rPr lang="nb-NO" dirty="0"/>
              <a:t>Antall medlemmer 2) Tariffavtalenes omfang (er det f.eks. sentrale forbundsvise avtaler som krever</a:t>
            </a:r>
            <a:r>
              <a:rPr lang="nb-NO" baseline="0" dirty="0"/>
              <a:t> stor grad av lokale forhandlingsprosesser) </a:t>
            </a:r>
            <a:r>
              <a:rPr lang="nb-NO" dirty="0"/>
              <a:t>3) Geografisk spredning 4) Lokal styrings- og organisasjonsstruktur (hvor mange virksomheter, avdelinger, sentralisert- eller desentralisert ledelse og derav fullmakter mv.) 5) Andre lokale forhold som interkommunale samarbeid, planlagte kommunesammenslåinger mv., jf., imidlertid HA del B § 3-3 bokstav j. </a:t>
            </a:r>
          </a:p>
          <a:p>
            <a:pPr marL="0" indent="0" defTabSz="922282">
              <a:buNone/>
            </a:pPr>
            <a:endParaRPr lang="nb-NO" dirty="0"/>
          </a:p>
          <a:p>
            <a:pPr eaLnBrk="1" hangingPunct="1">
              <a:buFontTx/>
              <a:buNone/>
            </a:pPr>
            <a:r>
              <a:rPr lang="nb-NO" b="1" dirty="0"/>
              <a:t>Tillitsvalgtordningen</a:t>
            </a:r>
            <a:r>
              <a:rPr lang="nb-NO" dirty="0"/>
              <a:t> </a:t>
            </a:r>
          </a:p>
          <a:p>
            <a:pPr marL="172959" indent="-172959">
              <a:buFont typeface="Arial" panose="020B0604020202020204" pitchFamily="34" charset="0"/>
              <a:buChar char="•"/>
            </a:pPr>
            <a:r>
              <a:rPr lang="nb-NO" dirty="0"/>
              <a:t>Skal drøftes på bakgrunn av kartleggingen og gis en lokal tilpasning. Skal fastsette: </a:t>
            </a:r>
            <a:r>
              <a:rPr lang="nb-NO" b="1" dirty="0"/>
              <a:t>1) </a:t>
            </a:r>
            <a:r>
              <a:rPr lang="nb-NO" dirty="0"/>
              <a:t>Hvor mange tillitsvalgte </a:t>
            </a:r>
            <a:r>
              <a:rPr lang="nb-NO" b="1" dirty="0"/>
              <a:t>2)</a:t>
            </a:r>
            <a:r>
              <a:rPr lang="nb-NO" dirty="0"/>
              <a:t> Hvor stor frikjøpsressurs den enkelte organisasjon skal ha </a:t>
            </a:r>
            <a:r>
              <a:rPr lang="nb-NO" b="1" dirty="0"/>
              <a:t>3) </a:t>
            </a:r>
            <a:r>
              <a:rPr lang="nb-NO" dirty="0"/>
              <a:t>På hvilke nivåer (HTV, TV, region-, område- og sektortillitsvalgte osv.) </a:t>
            </a:r>
            <a:r>
              <a:rPr lang="nb-NO" b="1" dirty="0"/>
              <a:t>4) </a:t>
            </a:r>
            <a:r>
              <a:rPr lang="nb-NO" dirty="0"/>
              <a:t>Avklare om det etableres ordning med FTV som opptrer på vegne av alle organisasjoner i en forhandlingssammenslutning</a:t>
            </a:r>
          </a:p>
          <a:p>
            <a:pPr defTabSz="922282"/>
            <a:endParaRPr lang="nb-NO" altLang="nb-NO" dirty="0">
              <a:cs typeface="Arial" pitchFamily="34" charset="0"/>
            </a:endParaRPr>
          </a:p>
          <a:p>
            <a:pPr defTabSz="922282"/>
            <a:r>
              <a:rPr lang="nb-NO" altLang="nb-NO" b="1" dirty="0">
                <a:cs typeface="Arial" pitchFamily="34" charset="0"/>
              </a:rPr>
              <a:t>Møtepunkter</a:t>
            </a:r>
          </a:p>
          <a:p>
            <a:pPr marL="172928" indent="-172928" defTabSz="922282">
              <a:buFont typeface="Arial" panose="020B0604020202020204" pitchFamily="34" charset="0"/>
              <a:buChar char="•"/>
            </a:pPr>
            <a:r>
              <a:rPr lang="nb-NO" altLang="nb-NO" dirty="0">
                <a:cs typeface="Arial" pitchFamily="34" charset="0"/>
              </a:rPr>
              <a:t>Drøfte og fastsette de formelle møtepunktene mellom de tillitsvalgte og arbeidsgiver. Faste møter, sentralt eller på virksomhetsnivå mv. </a:t>
            </a:r>
            <a:endParaRPr lang="nb-NO" dirty="0"/>
          </a:p>
          <a:p>
            <a:pPr defTabSz="922282"/>
            <a:endParaRPr lang="nb-NO" dirty="0"/>
          </a:p>
          <a:p>
            <a:pPr defTabSz="922282"/>
            <a:r>
              <a:rPr lang="nb-NO" b="1" dirty="0"/>
              <a:t>Formålet med tillitsvalgtordningen er velfungerende medbestemmelse og samhandling</a:t>
            </a:r>
          </a:p>
          <a:p>
            <a:pPr marL="172959" indent="-172959" defTabSz="922282">
              <a:buFont typeface="Arial" panose="020B0604020202020204" pitchFamily="34" charset="0"/>
              <a:buChar char="•"/>
            </a:pPr>
            <a:r>
              <a:rPr lang="nb-NO" dirty="0"/>
              <a:t>De tillitsvalgte skal ha reell mulighet til å påvirke på det nivået avgjørelser fattes og derfor er det viktig å drøfte tillitsvalgtordningen på bakgrunn av lokal styrings- og organisasjonsstruktur mv., jf., foilen innledningsvis. De sentrale parter understreker viktigheten av å vurdere TV-ordningen på bakgrunn av gjennomgåtte momenter. Delingstallene, jf., HA del B § 3-3 bokstav c faller man eventuelt ned på om man ikke lykkes i å komme frem til en løsning på bakgrunn av nevnte momenter</a:t>
            </a:r>
          </a:p>
          <a:p>
            <a:pPr defTabSz="922282"/>
            <a:endParaRPr lang="nb-NO" b="1" dirty="0"/>
          </a:p>
          <a:p>
            <a:pPr eaLnBrk="1" hangingPunct="1">
              <a:buFontTx/>
              <a:buNone/>
            </a:pPr>
            <a:r>
              <a:rPr lang="nb-NO" b="1" dirty="0"/>
              <a:t>Ekstra midlertidig frikjøp</a:t>
            </a:r>
          </a:p>
          <a:p>
            <a:pPr marL="172959" indent="-172959">
              <a:buFont typeface="Arial" panose="020B0604020202020204" pitchFamily="34" charset="0"/>
              <a:buChar char="•"/>
            </a:pPr>
            <a:r>
              <a:rPr lang="nb-NO" dirty="0"/>
              <a:t>Jf., HA del B § 3-3 bokstav j. Behovet for ytterligere frikjøp skal drøftes i forbindelse med større omstillinger og prosjekter. Viktig å samtidig avklare når eventuell ekstra frikjøp skal bortfalle</a:t>
            </a:r>
          </a:p>
          <a:p>
            <a:pPr eaLnBrk="1" hangingPunct="1">
              <a:lnSpc>
                <a:spcPct val="80000"/>
              </a:lnSpc>
            </a:pPr>
            <a:endParaRPr lang="nb-NO" altLang="nb-NO" dirty="0">
              <a:cs typeface="Arial" pitchFamily="34" charset="0"/>
            </a:endParaRPr>
          </a:p>
          <a:p>
            <a:pPr marL="172959" indent="-172959">
              <a:lnSpc>
                <a:spcPct val="80000"/>
              </a:lnSpc>
              <a:buFont typeface="Arial" panose="020B0604020202020204" pitchFamily="34" charset="0"/>
              <a:buChar char="•"/>
            </a:pPr>
            <a:r>
              <a:rPr lang="nb-NO" altLang="nb-NO" b="1" dirty="0">
                <a:cs typeface="Arial" pitchFamily="34" charset="0"/>
              </a:rPr>
              <a:t>Sjekkliste i forbindelse med drøftinger knyttet til tillitsvalgtordningen, jf.</a:t>
            </a:r>
            <a:endParaRPr lang="nb-NO" altLang="nb-NO" dirty="0">
              <a:cs typeface="Arial" pitchFamily="34" charset="0"/>
            </a:endParaRPr>
          </a:p>
          <a:p>
            <a:pPr marL="172959" indent="-172959">
              <a:lnSpc>
                <a:spcPct val="80000"/>
              </a:lnSpc>
              <a:buFont typeface="Arial" panose="020B0604020202020204" pitchFamily="34" charset="0"/>
              <a:buChar char="•"/>
            </a:pPr>
            <a:r>
              <a:rPr lang="nb-NO" altLang="nb-NO" b="1" dirty="0">
                <a:cs typeface="Arial" pitchFamily="34" charset="0"/>
              </a:rPr>
              <a:t>1)</a:t>
            </a:r>
            <a:r>
              <a:rPr lang="nb-NO" altLang="nb-NO" dirty="0">
                <a:cs typeface="Arial" pitchFamily="34" charset="0"/>
              </a:rPr>
              <a:t> Sette opp oversikt over egen virksomhet: Enheter, antall ansatte, geografiske forhold, spesielle driftsmessige utfordringer, skaffe til veie oversikt over organiserte (fordelt etter organisasjon) i de ulike deler av virksomheten </a:t>
            </a:r>
            <a:r>
              <a:rPr lang="nb-NO" altLang="nb-NO" b="1" dirty="0">
                <a:cs typeface="Arial" pitchFamily="34" charset="0"/>
              </a:rPr>
              <a:t>2)</a:t>
            </a:r>
            <a:r>
              <a:rPr lang="nb-NO" altLang="nb-NO" dirty="0">
                <a:cs typeface="Arial" pitchFamily="34" charset="0"/>
              </a:rPr>
              <a:t> Få inn krav og ønsker fra organisasjonene: antall tillitsvalgte og total ressursbruk </a:t>
            </a:r>
            <a:r>
              <a:rPr lang="nb-NO" altLang="nb-NO" b="1" dirty="0">
                <a:cs typeface="Arial" pitchFamily="34" charset="0"/>
              </a:rPr>
              <a:t>3)</a:t>
            </a:r>
            <a:r>
              <a:rPr lang="nb-NO" altLang="nb-NO" dirty="0">
                <a:cs typeface="Arial" pitchFamily="34" charset="0"/>
              </a:rPr>
              <a:t> Fastlegge prosessen: møte enkeltvis eller i fellesskap </a:t>
            </a:r>
            <a:r>
              <a:rPr lang="nb-NO" altLang="nb-NO" b="1" dirty="0">
                <a:cs typeface="Arial" pitchFamily="34" charset="0"/>
              </a:rPr>
              <a:t>4)</a:t>
            </a:r>
            <a:r>
              <a:rPr lang="nb-NO" altLang="nb-NO" dirty="0">
                <a:cs typeface="Arial" pitchFamily="34" charset="0"/>
              </a:rPr>
              <a:t> Viktig å få en felles forståelse av de faktiske forhold i virksomheten med hensyn til både driftsmessige og organisatoriske utfordringer: tillitsvalgtstrukturen må tilpasses kommunens eller fylkeskommunens styrings- og organisasjonsstruktur, i forbindelse med større omstillinger og prosjekter drøftes behov for ytterligere tidsavgrenset frikjøp (kommunesammenslåing, IKS ol.) </a:t>
            </a:r>
            <a:r>
              <a:rPr lang="nb-NO" altLang="nb-NO" b="1" dirty="0">
                <a:cs typeface="Arial" pitchFamily="34" charset="0"/>
              </a:rPr>
              <a:t>5)</a:t>
            </a:r>
            <a:r>
              <a:rPr lang="nb-NO" altLang="nb-NO" dirty="0">
                <a:cs typeface="Arial" pitchFamily="34" charset="0"/>
              </a:rPr>
              <a:t> Skape enighet om de tillitsvalgtes rolle: tas utgangspunkt i HA, jf., særlig HA Del B §§ 2 og 3, oppgavedeling mellom plasstillitsvalgt, HTV og eventuelt andre typer TV, jf., tidligere oppramsing </a:t>
            </a:r>
            <a:r>
              <a:rPr lang="nb-NO" altLang="nb-NO" b="1" dirty="0">
                <a:cs typeface="Arial" pitchFamily="34" charset="0"/>
              </a:rPr>
              <a:t>6)</a:t>
            </a:r>
            <a:r>
              <a:rPr lang="nb-NO" altLang="nb-NO" dirty="0">
                <a:cs typeface="Arial" pitchFamily="34" charset="0"/>
              </a:rPr>
              <a:t> Drøfte og fastsette de formelle møtepunktene mellom de tillitsvalgte og arbeidsgiver: faste møter, fellesmøter, på sentralt- eller lokalt nivå (virksomheten) mv. </a:t>
            </a:r>
            <a:r>
              <a:rPr lang="nb-NO" altLang="nb-NO" b="1" dirty="0">
                <a:cs typeface="Arial" pitchFamily="34" charset="0"/>
              </a:rPr>
              <a:t>7) </a:t>
            </a:r>
            <a:r>
              <a:rPr lang="nb-NO" altLang="nb-NO" dirty="0">
                <a:cs typeface="Arial" pitchFamily="34" charset="0"/>
              </a:rPr>
              <a:t>Den tillitsvalgtordning partene blir enig om tas inn i referatet fra prosessen: oppnås ikke enighet må </a:t>
            </a:r>
            <a:r>
              <a:rPr lang="nb-NO" altLang="nb-NO" dirty="0" err="1">
                <a:cs typeface="Arial" pitchFamily="34" charset="0"/>
              </a:rPr>
              <a:t>HAs</a:t>
            </a:r>
            <a:r>
              <a:rPr lang="nb-NO" altLang="nb-NO" dirty="0">
                <a:cs typeface="Arial" pitchFamily="34" charset="0"/>
              </a:rPr>
              <a:t> regler, derunder delingstall, legges til grunn, som anses som tvisteløsning. Omfang av eventuell frikjøp av tillitsvalgt er en del av prosessen ovenfor.  </a:t>
            </a: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2244834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2282">
              <a:defRPr/>
            </a:pPr>
            <a:r>
              <a:rPr lang="nb-NO" b="1" dirty="0">
                <a:solidFill>
                  <a:schemeClr val="tx1"/>
                </a:solidFill>
              </a:rPr>
              <a:t>Frikjøpte</a:t>
            </a:r>
            <a:r>
              <a:rPr lang="nb-NO" b="1" baseline="0" dirty="0">
                <a:solidFill>
                  <a:schemeClr val="tx1"/>
                </a:solidFill>
              </a:rPr>
              <a:t> tillitsvalgte </a:t>
            </a:r>
          </a:p>
          <a:p>
            <a:pPr defTabSz="922282">
              <a:defRPr/>
            </a:pPr>
            <a:r>
              <a:rPr lang="nb-NO" b="0" baseline="0" dirty="0">
                <a:solidFill>
                  <a:schemeClr val="tx1"/>
                </a:solidFill>
              </a:rPr>
              <a:t>Skal bruke den frikjøpte tiden til tillitsvalgtarbeid etter HA og overfor medlemmer ansatt i kommunen eller fylkeskommunen</a:t>
            </a:r>
          </a:p>
          <a:p>
            <a:pPr defTabSz="922282">
              <a:defRPr/>
            </a:pPr>
            <a:endParaRPr lang="nb-NO" b="0" baseline="0" dirty="0">
              <a:solidFill>
                <a:schemeClr val="tx1"/>
              </a:solidFill>
            </a:endParaRPr>
          </a:p>
          <a:p>
            <a:pPr defTabSz="922282">
              <a:defRPr/>
            </a:pPr>
            <a:r>
              <a:rPr lang="nb-NO" b="1" dirty="0">
                <a:solidFill>
                  <a:schemeClr val="tx1"/>
                </a:solidFill>
              </a:rPr>
              <a:t>Organisasjonene fordeler selv sine tildelte frikjøpsressurser</a:t>
            </a:r>
            <a:r>
              <a:rPr lang="nb-NO" b="1" baseline="0" dirty="0">
                <a:solidFill>
                  <a:schemeClr val="tx1"/>
                </a:solidFill>
              </a:rPr>
              <a:t> etter drøftinger med arbeidsgiver</a:t>
            </a:r>
            <a:endParaRPr lang="nb-NO" b="1" dirty="0">
              <a:solidFill>
                <a:schemeClr val="tx1"/>
              </a:solidFill>
            </a:endParaRPr>
          </a:p>
          <a:p>
            <a:pPr marL="172959" indent="-172959" defTabSz="922282">
              <a:buFont typeface="Arial" panose="020B0604020202020204" pitchFamily="34" charset="0"/>
              <a:buChar char="•"/>
              <a:defRPr/>
            </a:pPr>
            <a:r>
              <a:rPr lang="nb-NO" baseline="0" dirty="0">
                <a:solidFill>
                  <a:schemeClr val="tx1"/>
                </a:solidFill>
              </a:rPr>
              <a:t>Organisasjonen skal ta hensyn til: medlemsstokkens sammensetning, tariffavtalens omfang, kommunens organisering og geografi</a:t>
            </a:r>
            <a:endParaRPr lang="nb-NO" dirty="0">
              <a:solidFill>
                <a:schemeClr val="tx1"/>
              </a:solidFill>
            </a:endParaRPr>
          </a:p>
          <a:p>
            <a:pPr defTabSz="922282">
              <a:defRPr/>
            </a:pPr>
            <a:endParaRPr lang="nb-NO" baseline="0" dirty="0">
              <a:solidFill>
                <a:schemeClr val="tx1"/>
              </a:solidFill>
            </a:endParaRPr>
          </a:p>
          <a:p>
            <a:pPr defTabSz="922282">
              <a:defRPr/>
            </a:pPr>
            <a:r>
              <a:rPr lang="nb-NO" b="1" baseline="0" dirty="0">
                <a:solidFill>
                  <a:schemeClr val="tx1"/>
                </a:solidFill>
              </a:rPr>
              <a:t>Fellestillitsvalgt</a:t>
            </a:r>
          </a:p>
          <a:p>
            <a:pPr marL="172959" indent="-172959" defTabSz="922282">
              <a:buFont typeface="Arial" panose="020B0604020202020204" pitchFamily="34" charset="0"/>
              <a:buChar char="•"/>
              <a:defRPr/>
            </a:pPr>
            <a:r>
              <a:rPr lang="nb-NO" baseline="0" dirty="0">
                <a:solidFill>
                  <a:schemeClr val="tx1"/>
                </a:solidFill>
              </a:rPr>
              <a:t>Utpekt av en forhandlingssammenslutning lokalt for å ivareta ansvar og forpliktelser som HTV på vegne av alle organisasjoner i forhandlingssammenslutningen, jf., HA del B § 2-4. Det er organisasjonene i den enkelte forhandlingssammenslutning som avgjør om de ønsker å ha en fellestillitsvalgt, jf., HA del B § 3-3 bokstav f. Velger man en slik ordning bør det avklares skriftlig med arbeidsgiver</a:t>
            </a:r>
          </a:p>
          <a:p>
            <a:pPr defTabSz="922282">
              <a:defRPr/>
            </a:pPr>
            <a:endParaRPr lang="nb-NO" baseline="0" dirty="0">
              <a:solidFill>
                <a:schemeClr val="tx1"/>
              </a:solidFill>
            </a:endParaRPr>
          </a:p>
          <a:p>
            <a:pPr defTabSz="922282">
              <a:defRPr/>
            </a:pPr>
            <a:r>
              <a:rPr lang="nb-NO" b="1" baseline="0" dirty="0">
                <a:solidFill>
                  <a:schemeClr val="tx1"/>
                </a:solidFill>
              </a:rPr>
              <a:t>Valg av tillitsvalgte meddeles arbeidsgiver skriftlig,</a:t>
            </a:r>
            <a:r>
              <a:rPr lang="nb-NO" b="0" baseline="0" dirty="0">
                <a:solidFill>
                  <a:schemeClr val="tx1"/>
                </a:solidFill>
              </a:rPr>
              <a:t> jf. HA del B § 3-3 bokstav g</a:t>
            </a: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871194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a:t>Tre sentrale begreper</a:t>
            </a:r>
          </a:p>
          <a:p>
            <a:endParaRPr lang="nb-NO" baseline="0" dirty="0"/>
          </a:p>
          <a:p>
            <a:r>
              <a:rPr lang="nb-NO" b="1" baseline="0" dirty="0"/>
              <a:t>Tjenestefri, jf., HA del B § 3-4</a:t>
            </a:r>
          </a:p>
          <a:p>
            <a:pPr marL="172959" indent="-172959">
              <a:buFont typeface="Arial" panose="020B0604020202020204" pitchFamily="34" charset="0"/>
              <a:buChar char="•"/>
            </a:pPr>
            <a:r>
              <a:rPr lang="nb-NO" baseline="0" dirty="0"/>
              <a:t>En forutsetning at man er TV i hovedavtalens forstand, jf., definisjonene som er gjennomgått. TV har rett til å forlate arbeidsplassen etter nærmere angitte regler uten å gå ned i lønn. Tiden skal nyttes til tillitsvalgtarbeid. Tjenestefri er noe annet enn fast frikjøp. At man er delvis frikjøpt er imidlertid ikke til hinder for at TV også kan ha rett til tjenestefri dersom frikjøpsprosenten er lav, jf. </a:t>
            </a:r>
            <a:r>
              <a:rPr lang="nb-NO" b="1" baseline="0" dirty="0"/>
              <a:t>ARD-2010-258</a:t>
            </a:r>
          </a:p>
          <a:p>
            <a:endParaRPr lang="nb-NO" dirty="0"/>
          </a:p>
          <a:p>
            <a:r>
              <a:rPr lang="nb-NO" b="1" dirty="0"/>
              <a:t>Frikjøp, jf., HA del B § 3-3</a:t>
            </a:r>
          </a:p>
          <a:p>
            <a:pPr marL="172959" indent="-172959">
              <a:buFont typeface="Arial" panose="020B0604020202020204" pitchFamily="34" charset="0"/>
              <a:buChar char="•"/>
            </a:pPr>
            <a:r>
              <a:rPr lang="nb-NO" dirty="0"/>
              <a:t>TV i hovedavtalens</a:t>
            </a:r>
            <a:r>
              <a:rPr lang="nb-NO" baseline="0" dirty="0"/>
              <a:t> forstand, sml., tjenestefri. </a:t>
            </a:r>
            <a:r>
              <a:rPr lang="nb-NO" dirty="0"/>
              <a:t>Fritas</a:t>
            </a:r>
            <a:r>
              <a:rPr lang="nb-NO" baseline="0" dirty="0"/>
              <a:t> fra arbeidsplikt for å skjøtte vervet som TV (TV-arbeid). Bestemmelsen legger opp til en lokal ordning og tilpasning, men bestemmelsen «staker ut» en kurs, jf. prinsippene i bestemmelsens bokstav a. Frikjøpt TV betyr ikke nødvendigvis at man er HTV, men det er ofte en sammenheng. Frikjøptdelen kan nyttes fleksibelt, den må altså ikke være knyttet opp til konkrete dager. TV-arbeid bør legges til den tiden TV er frikjøpt. Tid til arbeid for egen organisasjon faller utenfor, sml., HA del B § 3-5 bokstav c: Inntil tolv dager kan tenkes rimelig siden det er hva TV kunne ha fått fri til slikt arbeide </a:t>
            </a:r>
          </a:p>
          <a:p>
            <a:endParaRPr lang="nb-NO" baseline="0" dirty="0"/>
          </a:p>
          <a:p>
            <a:r>
              <a:rPr lang="nb-NO" b="1" baseline="0" dirty="0"/>
              <a:t>Permisjon, jf., HA del B § 3-5 </a:t>
            </a:r>
          </a:p>
          <a:p>
            <a:pPr marL="172959" indent="-172959">
              <a:buFont typeface="Arial" panose="020B0604020202020204" pitchFamily="34" charset="0"/>
              <a:buChar char="•"/>
            </a:pPr>
            <a:r>
              <a:rPr lang="nb-NO" b="0" baseline="0" dirty="0"/>
              <a:t>Dokumentere hva tiden skal nyttes til, jf., innkalling. I hovedsak knyttet til lokale forhandlinger og forberedelser til disse forhandlingene, men også knyttet til sentrale forhandlinger og organisasjonsarbeid (inntil tolv dager med lønn). Listen for type organisasjonsarbeid er uttømmende, jf., bestemmelsens bokstav c. Tid til nødvendig forberedelser ved lokale forhandlinger, må vurderes konkret. Forhandlingshjemmel, størrelsen på organisasjonen, hvor mange det skal forhandles på vegne av mv. vil være sentrale momenter</a:t>
            </a:r>
          </a:p>
          <a:p>
            <a:endParaRPr lang="nb-NO" b="1" baseline="0" dirty="0"/>
          </a:p>
          <a:p>
            <a:r>
              <a:rPr lang="nb-NO" b="1" baseline="0" dirty="0"/>
              <a:t>Tillitsvalgtopplæring, jf., HA del B § 3-6</a:t>
            </a:r>
            <a:endParaRPr lang="nb-NO" b="0" baseline="0" dirty="0"/>
          </a:p>
          <a:p>
            <a:pPr marL="172959" indent="-172959">
              <a:buFont typeface="Arial" panose="020B0604020202020204" pitchFamily="34" charset="0"/>
              <a:buChar char="•"/>
            </a:pPr>
            <a:r>
              <a:rPr lang="nb-NO" b="0" baseline="0" dirty="0"/>
              <a:t>Fordrer</a:t>
            </a:r>
            <a:r>
              <a:rPr lang="nb-NO" baseline="0" dirty="0"/>
              <a:t> at man er tillitsvalgt i </a:t>
            </a:r>
            <a:r>
              <a:rPr lang="nb-NO" baseline="0" dirty="0" err="1"/>
              <a:t>HAs</a:t>
            </a:r>
            <a:r>
              <a:rPr lang="nb-NO" baseline="0" dirty="0"/>
              <a:t> forstand, jf., definisjon. Rett til opplæring av betydning for deres funksjon som TV. HTV og FTV gis permisjon med lønn. TV bør også gis permisjon med full lønn dersom det er opplæring knyttet til sentrale tariffavtaler</a:t>
            </a:r>
          </a:p>
          <a:p>
            <a:endParaRPr lang="nb-NO" b="1" baseline="0" dirty="0"/>
          </a:p>
          <a:p>
            <a:r>
              <a:rPr lang="nb-NO" b="1" baseline="0" dirty="0"/>
              <a:t>Organisasjonstillitsvalgtes rettigheter </a:t>
            </a:r>
          </a:p>
          <a:p>
            <a:pPr marL="172959" indent="-172959">
              <a:buFont typeface="Arial" panose="020B0604020202020204" pitchFamily="34" charset="0"/>
              <a:buChar char="•"/>
            </a:pPr>
            <a:r>
              <a:rPr lang="nb-NO" baseline="0" dirty="0"/>
              <a:t>Se HA del B § 3-5</a:t>
            </a:r>
          </a:p>
          <a:p>
            <a:pPr marL="0" indent="0">
              <a:buFont typeface="Arial" panose="020B0604020202020204" pitchFamily="34" charset="0"/>
              <a:buNone/>
            </a:pPr>
            <a:endParaRPr lang="nb-NO" baseline="0" dirty="0"/>
          </a:p>
          <a:p>
            <a:r>
              <a:rPr lang="nb-NO" sz="1200" b="1" kern="1200" dirty="0">
                <a:solidFill>
                  <a:schemeClr val="tx1"/>
                </a:solidFill>
                <a:effectLst/>
                <a:latin typeface="+mn-lt"/>
                <a:ea typeface="+mn-ea"/>
                <a:cs typeface="+mn-cs"/>
              </a:rPr>
              <a:t>Sammendrag av</a:t>
            </a:r>
            <a:r>
              <a:rPr lang="nb-NO" sz="1200" b="1" kern="1200" baseline="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ARD-2010-258: </a:t>
            </a:r>
            <a:endParaRPr lang="nb-NO" sz="1200" kern="1200" dirty="0">
              <a:solidFill>
                <a:schemeClr val="tx1"/>
              </a:solidFill>
              <a:effectLst/>
              <a:latin typeface="+mn-lt"/>
              <a:ea typeface="+mn-ea"/>
              <a:cs typeface="+mn-cs"/>
            </a:endParaRPr>
          </a:p>
          <a:p>
            <a:r>
              <a:rPr lang="nb-NO" sz="1200" i="1" kern="1200" dirty="0">
                <a:solidFill>
                  <a:schemeClr val="tx1"/>
                </a:solidFill>
                <a:effectLst/>
                <a:latin typeface="+mn-lt"/>
                <a:ea typeface="+mn-ea"/>
                <a:cs typeface="+mn-cs"/>
              </a:rPr>
              <a:t>Hovedavtalen i kommunesektoren har i § 3-3 bestemmelser om frikjøp av ressurs for tillitsvalgte og i § 3-4 er det bestemmelse om at den tillitsvalgte har rett til tjenestefri for å utføre sine oppgaver. Spørsmål om retten til tjenestefri etter § 3-4 er begrenset til den tid som følger av inngått frikjøpsavtale. Bestemmelsene måtte ses i sammenheng, og det må legges til grunn at partene ved fastsettelsen av normtall for størrelsen av frikjøpstid har foretatt en kvantifisering av den tid som er nødvendig og tilstrekkelig for at den tillitsvalgte skal kunne utføre sine arbeidsoppgaver tilfredsstillende. En ubegrenset rett til tjenestefri ut over den fastsatte frikjøpstid kunne ikke anses tilsiktet. Uttalelser om at det ville kunne oppstå situasjoner, særlig hvor det er lav frikjøpsprosent, hvor den tillitsvalgte må få mer tid til rådighet enn hva som følger av frikjøpsressursen. Det vil stride mot Hovedavtalens prinsipper og formål dersom tillitsvalgte som har en frikjøpsordning etter § 3-4 helt skal være avskåret fra å få tjenestefri i tillegg til frikjøpstiden.</a:t>
            </a:r>
            <a:endParaRPr lang="nb-NO" sz="1200" kern="1200" dirty="0">
              <a:solidFill>
                <a:schemeClr val="tx1"/>
              </a:solidFill>
              <a:effectLst/>
              <a:latin typeface="+mn-lt"/>
              <a:ea typeface="+mn-ea"/>
              <a:cs typeface="+mn-cs"/>
            </a:endParaRPr>
          </a:p>
          <a:p>
            <a:pPr marL="0" indent="0">
              <a:buFont typeface="Arial" panose="020B0604020202020204" pitchFamily="34" charset="0"/>
              <a:buNone/>
            </a:pPr>
            <a:endParaRPr lang="nb-NO" baseline="0" dirty="0"/>
          </a:p>
        </p:txBody>
      </p:sp>
      <p:sp>
        <p:nvSpPr>
          <p:cNvPr id="4" name="Plassholder for topptekst 3"/>
          <p:cNvSpPr>
            <a:spLocks noGrp="1"/>
          </p:cNvSpPr>
          <p:nvPr>
            <p:ph type="hdr" sz="quarter" idx="10"/>
          </p:nvPr>
        </p:nvSpPr>
        <p:spPr/>
        <p:txBody>
          <a:bodyPr/>
          <a:lstStyle/>
          <a:p>
            <a:endParaRPr lang="nb-NO">
              <a:solidFill>
                <a:prstClr val="black"/>
              </a:solidFill>
            </a:endParaRPr>
          </a:p>
        </p:txBody>
      </p:sp>
      <p:sp>
        <p:nvSpPr>
          <p:cNvPr id="5" name="Plassholder for dato 4"/>
          <p:cNvSpPr>
            <a:spLocks noGrp="1"/>
          </p:cNvSpPr>
          <p:nvPr>
            <p:ph type="dt" idx="11"/>
          </p:nvPr>
        </p:nvSpPr>
        <p:spPr/>
        <p:txBody>
          <a:bodyPr/>
          <a:lstStyle/>
          <a:p>
            <a:endParaRPr lang="nb-NO">
              <a:solidFill>
                <a:prstClr val="black"/>
              </a:solidFill>
            </a:endParaRPr>
          </a:p>
        </p:txBody>
      </p:sp>
    </p:spTree>
    <p:extLst>
      <p:ext uri="{BB962C8B-B14F-4D97-AF65-F5344CB8AC3E}">
        <p14:creationId xmlns:p14="http://schemas.microsoft.com/office/powerpoint/2010/main" val="2060689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700213" y="746125"/>
            <a:ext cx="3408362" cy="2555875"/>
          </a:xfrm>
        </p:spPr>
      </p:sp>
      <p:sp>
        <p:nvSpPr>
          <p:cNvPr id="3" name="Plassholder for notater 2"/>
          <p:cNvSpPr>
            <a:spLocks noGrp="1"/>
          </p:cNvSpPr>
          <p:nvPr>
            <p:ph type="body" idx="1"/>
          </p:nvPr>
        </p:nvSpPr>
        <p:spPr>
          <a:xfrm>
            <a:off x="680880" y="3446859"/>
            <a:ext cx="5447030" cy="5748498"/>
          </a:xfrm>
        </p:spPr>
        <p:txBody>
          <a:bodyPr/>
          <a:lstStyle/>
          <a:p>
            <a:pPr>
              <a:lnSpc>
                <a:spcPct val="90000"/>
              </a:lnSpc>
            </a:pPr>
            <a:r>
              <a:rPr lang="nb-NO" altLang="nb-NO" b="1" dirty="0">
                <a:solidFill>
                  <a:schemeClr val="tx1"/>
                </a:solidFill>
                <a:latin typeface="+mn-lt"/>
              </a:rPr>
              <a:t>Utføre</a:t>
            </a:r>
            <a:r>
              <a:rPr lang="nb-NO" altLang="nb-NO" b="1" baseline="0" dirty="0">
                <a:solidFill>
                  <a:schemeClr val="tx1"/>
                </a:solidFill>
                <a:latin typeface="+mn-lt"/>
              </a:rPr>
              <a:t> tillitsvalgtarbeid</a:t>
            </a:r>
            <a:endParaRPr lang="nb-NO" altLang="nb-NO" b="1" dirty="0">
              <a:solidFill>
                <a:schemeClr val="tx1"/>
              </a:solidFill>
              <a:latin typeface="+mn-lt"/>
            </a:endParaRPr>
          </a:p>
          <a:p>
            <a:pPr marL="172959" indent="-172959">
              <a:lnSpc>
                <a:spcPct val="90000"/>
              </a:lnSpc>
              <a:buFont typeface="Arial" panose="020B0604020202020204" pitchFamily="34" charset="0"/>
              <a:buChar char="•"/>
            </a:pPr>
            <a:r>
              <a:rPr lang="nb-NO" altLang="nb-NO" dirty="0">
                <a:solidFill>
                  <a:schemeClr val="tx1"/>
                </a:solidFill>
                <a:latin typeface="+mn-lt"/>
              </a:rPr>
              <a:t>TV skal kunne utføre TV-arbeid uten å bli trukket i lønn, jf., første og andre avsnitt.</a:t>
            </a:r>
            <a:r>
              <a:rPr lang="nb-NO" altLang="nb-NO" baseline="0" dirty="0">
                <a:solidFill>
                  <a:schemeClr val="tx1"/>
                </a:solidFill>
                <a:latin typeface="+mn-lt"/>
              </a:rPr>
              <a:t> Men det skal t</a:t>
            </a:r>
            <a:r>
              <a:rPr lang="nb-NO" altLang="nb-NO" dirty="0">
                <a:solidFill>
                  <a:schemeClr val="tx1"/>
                </a:solidFill>
                <a:latin typeface="+mn-lt"/>
              </a:rPr>
              <a:t>as hensyn til arbeidssituasjonen, jf., tredje avsnitt.</a:t>
            </a:r>
            <a:r>
              <a:rPr lang="nb-NO" altLang="nb-NO" baseline="0" dirty="0">
                <a:solidFill>
                  <a:schemeClr val="tx1"/>
                </a:solidFill>
                <a:latin typeface="+mn-lt"/>
              </a:rPr>
              <a:t> T</a:t>
            </a:r>
            <a:r>
              <a:rPr lang="nb-NO" altLang="nb-NO" dirty="0">
                <a:solidFill>
                  <a:schemeClr val="tx1"/>
                </a:solidFill>
                <a:latin typeface="+mn-lt"/>
              </a:rPr>
              <a:t>illitsvalgtarbeid skal volde minst mulig ulempe.</a:t>
            </a:r>
            <a:r>
              <a:rPr lang="nb-NO" altLang="nb-NO" baseline="0" dirty="0">
                <a:solidFill>
                  <a:schemeClr val="tx1"/>
                </a:solidFill>
                <a:latin typeface="+mn-lt"/>
              </a:rPr>
              <a:t> </a:t>
            </a:r>
            <a:r>
              <a:rPr lang="nb-NO" altLang="nb-NO" dirty="0">
                <a:solidFill>
                  <a:schemeClr val="tx1"/>
                </a:solidFill>
                <a:latin typeface="+mn-lt"/>
              </a:rPr>
              <a:t>Fravær fra arbeidsplassen skal på forhånd være avtalt med nærmeste overordnede, jf., tredje</a:t>
            </a:r>
            <a:r>
              <a:rPr lang="nb-NO" altLang="nb-NO" baseline="0" dirty="0">
                <a:solidFill>
                  <a:schemeClr val="tx1"/>
                </a:solidFill>
                <a:latin typeface="+mn-lt"/>
              </a:rPr>
              <a:t> avsnitt. Så langt det er mulig. </a:t>
            </a:r>
          </a:p>
          <a:p>
            <a:pPr>
              <a:lnSpc>
                <a:spcPct val="90000"/>
              </a:lnSpc>
            </a:pPr>
            <a:endParaRPr lang="nb-NO" altLang="nb-NO" b="1" dirty="0">
              <a:solidFill>
                <a:schemeClr val="tx1"/>
              </a:solidFill>
              <a:latin typeface="+mn-lt"/>
            </a:endParaRPr>
          </a:p>
          <a:p>
            <a:pPr>
              <a:lnSpc>
                <a:spcPct val="90000"/>
              </a:lnSpc>
            </a:pPr>
            <a:r>
              <a:rPr lang="nb-NO" altLang="nb-NO" b="1" dirty="0" err="1">
                <a:solidFill>
                  <a:schemeClr val="tx1"/>
                </a:solidFill>
                <a:latin typeface="+mn-lt"/>
              </a:rPr>
              <a:t>Turnus</a:t>
            </a:r>
            <a:r>
              <a:rPr lang="nb-NO" altLang="nb-NO" b="1" baseline="0" dirty="0" err="1">
                <a:solidFill>
                  <a:schemeClr val="tx1"/>
                </a:solidFill>
                <a:latin typeface="+mn-lt"/>
              </a:rPr>
              <a:t>arbeidere</a:t>
            </a:r>
            <a:r>
              <a:rPr lang="nb-NO" altLang="nb-NO" b="1" baseline="0" dirty="0">
                <a:solidFill>
                  <a:schemeClr val="tx1"/>
                </a:solidFill>
                <a:latin typeface="+mn-lt"/>
              </a:rPr>
              <a:t> skal ha like vilkår </a:t>
            </a:r>
            <a:r>
              <a:rPr lang="nb-NO" altLang="nb-NO" b="1" dirty="0">
                <a:solidFill>
                  <a:schemeClr val="tx1"/>
                </a:solidFill>
                <a:latin typeface="+mn-lt"/>
              </a:rPr>
              <a:t> </a:t>
            </a:r>
          </a:p>
          <a:p>
            <a:pPr marL="172959" indent="-172959">
              <a:lnSpc>
                <a:spcPct val="90000"/>
              </a:lnSpc>
              <a:buFont typeface="Arial" panose="020B0604020202020204" pitchFamily="34" charset="0"/>
              <a:buChar char="•"/>
            </a:pPr>
            <a:r>
              <a:rPr lang="nb-NO" altLang="nb-NO" dirty="0">
                <a:solidFill>
                  <a:schemeClr val="tx1"/>
                </a:solidFill>
                <a:latin typeface="+mn-lt"/>
              </a:rPr>
              <a:t>Arbeidsgiver legger forholdene til rette for alle TV, jf., fjerde avsnitt. Også de som jobber turnus, jf., </a:t>
            </a:r>
            <a:r>
              <a:rPr lang="nb-NO" altLang="nb-NO" b="1" dirty="0">
                <a:solidFill>
                  <a:schemeClr val="tx1"/>
                </a:solidFill>
                <a:latin typeface="+mn-lt"/>
              </a:rPr>
              <a:t>eksempelvis</a:t>
            </a:r>
            <a:r>
              <a:rPr lang="nb-NO" altLang="nb-NO" baseline="0" dirty="0">
                <a:solidFill>
                  <a:schemeClr val="tx1"/>
                </a:solidFill>
                <a:latin typeface="+mn-lt"/>
              </a:rPr>
              <a:t> at det ikke bør legges møter til en time etter at TV går av nattevakt</a:t>
            </a:r>
            <a:endParaRPr lang="nb-NO" altLang="nb-NO" dirty="0">
              <a:solidFill>
                <a:schemeClr val="tx1"/>
              </a:solidFill>
              <a:latin typeface="+mn-lt"/>
            </a:endParaRPr>
          </a:p>
          <a:p>
            <a:pPr>
              <a:lnSpc>
                <a:spcPct val="90000"/>
              </a:lnSpc>
            </a:pPr>
            <a:endParaRPr lang="nb-NO" altLang="nb-NO" dirty="0">
              <a:solidFill>
                <a:schemeClr val="tx1"/>
              </a:solidFill>
              <a:latin typeface="+mn-lt"/>
            </a:endParaRPr>
          </a:p>
          <a:p>
            <a:pPr>
              <a:lnSpc>
                <a:spcPct val="90000"/>
              </a:lnSpc>
            </a:pPr>
            <a:r>
              <a:rPr lang="nb-NO" altLang="nb-NO" b="1" dirty="0">
                <a:solidFill>
                  <a:schemeClr val="tx1"/>
                </a:solidFill>
                <a:latin typeface="+mn-lt"/>
              </a:rPr>
              <a:t>Dekning av reiseutgifter</a:t>
            </a:r>
          </a:p>
          <a:p>
            <a:pPr marL="172959" indent="-172959">
              <a:lnSpc>
                <a:spcPct val="90000"/>
              </a:lnSpc>
              <a:buFont typeface="Arial" panose="020B0604020202020204" pitchFamily="34" charset="0"/>
              <a:buChar char="•"/>
            </a:pPr>
            <a:r>
              <a:rPr lang="nb-NO" altLang="nb-NO" dirty="0">
                <a:solidFill>
                  <a:schemeClr val="tx1"/>
                </a:solidFill>
                <a:latin typeface="+mn-lt"/>
              </a:rPr>
              <a:t>Ved omfattende reisevirksomhet i store kommuner og fylkeskommuner kan reiseutgifter dekkes etter satsen</a:t>
            </a:r>
            <a:r>
              <a:rPr lang="nb-NO" altLang="nb-NO" baseline="0" dirty="0">
                <a:solidFill>
                  <a:schemeClr val="tx1"/>
                </a:solidFill>
                <a:latin typeface="+mn-lt"/>
              </a:rPr>
              <a:t>e i reiseregulativet</a:t>
            </a:r>
            <a:r>
              <a:rPr lang="nb-NO" altLang="nb-NO" dirty="0">
                <a:solidFill>
                  <a:schemeClr val="tx1"/>
                </a:solidFill>
                <a:latin typeface="+mn-lt"/>
              </a:rPr>
              <a:t>, jf., femte avsnitt.</a:t>
            </a:r>
            <a:r>
              <a:rPr lang="nb-NO" altLang="nb-NO" baseline="0" dirty="0">
                <a:solidFill>
                  <a:schemeClr val="tx1"/>
                </a:solidFill>
                <a:latin typeface="+mn-lt"/>
              </a:rPr>
              <a:t> Ved innkallelse fra arbeidsgiver skal slike utgifter dekkes, jf., samme avsnitt</a:t>
            </a:r>
            <a:endParaRPr lang="nb-NO" altLang="nb-NO" dirty="0">
              <a:solidFill>
                <a:schemeClr val="tx1"/>
              </a:solidFill>
              <a:latin typeface="+mn-lt"/>
            </a:endParaRPr>
          </a:p>
          <a:p>
            <a:pPr>
              <a:lnSpc>
                <a:spcPct val="90000"/>
              </a:lnSpc>
            </a:pPr>
            <a:endParaRPr lang="nb-NO" altLang="nb-NO" u="sng" dirty="0">
              <a:solidFill>
                <a:schemeClr val="tx1"/>
              </a:solidFill>
              <a:latin typeface="+mn-lt"/>
            </a:endParaRPr>
          </a:p>
          <a:p>
            <a:pPr>
              <a:lnSpc>
                <a:spcPct val="90000"/>
              </a:lnSpc>
            </a:pPr>
            <a:r>
              <a:rPr lang="nb-NO" altLang="nb-NO" b="1" u="none" dirty="0">
                <a:solidFill>
                  <a:schemeClr val="tx1"/>
                </a:solidFill>
                <a:latin typeface="+mn-lt"/>
              </a:rPr>
              <a:t>Innkallelse</a:t>
            </a:r>
            <a:r>
              <a:rPr lang="nb-NO" altLang="nb-NO" b="1" u="none" baseline="0" dirty="0">
                <a:solidFill>
                  <a:schemeClr val="tx1"/>
                </a:solidFill>
                <a:latin typeface="+mn-lt"/>
              </a:rPr>
              <a:t> til møter og lokale forhandlinger utenfor arbeidstiden</a:t>
            </a:r>
            <a:endParaRPr lang="nb-NO" altLang="nb-NO" b="1" u="none" dirty="0">
              <a:solidFill>
                <a:schemeClr val="tx1"/>
              </a:solidFill>
              <a:latin typeface="+mn-lt"/>
            </a:endParaRPr>
          </a:p>
          <a:p>
            <a:pPr marL="172959" indent="-172959">
              <a:lnSpc>
                <a:spcPct val="90000"/>
              </a:lnSpc>
              <a:buFont typeface="Arial" panose="020B0604020202020204" pitchFamily="34" charset="0"/>
              <a:buChar char="•"/>
            </a:pPr>
            <a:r>
              <a:rPr lang="nb-NO" altLang="nb-NO" b="0" dirty="0">
                <a:solidFill>
                  <a:schemeClr val="tx1"/>
                </a:solidFill>
                <a:latin typeface="+mn-lt"/>
              </a:rPr>
              <a:t>1) TV, jf., </a:t>
            </a:r>
            <a:r>
              <a:rPr lang="nb-NO" altLang="nb-NO" b="0" dirty="0" err="1">
                <a:solidFill>
                  <a:schemeClr val="tx1"/>
                </a:solidFill>
                <a:latin typeface="+mn-lt"/>
              </a:rPr>
              <a:t>HAs</a:t>
            </a:r>
            <a:r>
              <a:rPr lang="nb-NO" altLang="nb-NO" b="0" dirty="0">
                <a:solidFill>
                  <a:schemeClr val="tx1"/>
                </a:solidFill>
                <a:latin typeface="+mn-lt"/>
              </a:rPr>
              <a:t> definisjon(er) 2) Innkalles til møter og lokale forhandlinger av arbeidsgiver</a:t>
            </a:r>
            <a:r>
              <a:rPr lang="nb-NO" altLang="nb-NO" b="0" baseline="0" dirty="0">
                <a:solidFill>
                  <a:schemeClr val="tx1"/>
                </a:solidFill>
                <a:latin typeface="+mn-lt"/>
              </a:rPr>
              <a:t> 3) </a:t>
            </a:r>
            <a:r>
              <a:rPr lang="nb-NO" altLang="nb-NO" b="0" dirty="0">
                <a:solidFill>
                  <a:schemeClr val="tx1"/>
                </a:solidFill>
                <a:latin typeface="+mn-lt"/>
              </a:rPr>
              <a:t>Utenfor arbeidstiden</a:t>
            </a:r>
            <a:r>
              <a:rPr lang="nb-NO" altLang="nb-NO" b="0" baseline="0" dirty="0">
                <a:solidFill>
                  <a:schemeClr val="tx1"/>
                </a:solidFill>
                <a:latin typeface="+mn-lt"/>
              </a:rPr>
              <a:t> 4) </a:t>
            </a:r>
            <a:r>
              <a:rPr lang="nb-NO" altLang="nb-NO" b="0" dirty="0">
                <a:solidFill>
                  <a:schemeClr val="tx1"/>
                </a:solidFill>
                <a:latin typeface="+mn-lt"/>
              </a:rPr>
              <a:t>Avklare om tiden skal</a:t>
            </a:r>
            <a:r>
              <a:rPr lang="nb-NO" altLang="nb-NO" b="0" baseline="0" dirty="0">
                <a:solidFill>
                  <a:schemeClr val="tx1"/>
                </a:solidFill>
                <a:latin typeface="+mn-lt"/>
              </a:rPr>
              <a:t> kompenseres med timelønn eller avspasering</a:t>
            </a:r>
            <a:r>
              <a:rPr lang="nb-NO" altLang="nb-NO" b="0" dirty="0">
                <a:solidFill>
                  <a:schemeClr val="tx1"/>
                </a:solidFill>
                <a:latin typeface="+mn-lt"/>
              </a:rPr>
              <a:t> </a:t>
            </a: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1914666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06538" y="746125"/>
            <a:ext cx="3795712" cy="2846388"/>
          </a:xfrm>
        </p:spPr>
      </p:sp>
      <p:sp>
        <p:nvSpPr>
          <p:cNvPr id="3" name="Plassholder for notater 2"/>
          <p:cNvSpPr>
            <a:spLocks noGrp="1"/>
          </p:cNvSpPr>
          <p:nvPr>
            <p:ph type="body" idx="1"/>
          </p:nvPr>
        </p:nvSpPr>
        <p:spPr>
          <a:xfrm>
            <a:off x="680880" y="3809622"/>
            <a:ext cx="5447030" cy="5385735"/>
          </a:xfrm>
        </p:spPr>
        <p:txBody>
          <a:bodyPr/>
          <a:lstStyle/>
          <a:p>
            <a:pPr eaLnBrk="1" hangingPunct="1">
              <a:spcBef>
                <a:spcPct val="0"/>
              </a:spcBef>
            </a:pPr>
            <a:r>
              <a:rPr lang="nb-NO" altLang="nb-NO" b="1" dirty="0"/>
              <a:t>Må ikke være TV i </a:t>
            </a:r>
            <a:r>
              <a:rPr lang="nb-NO" altLang="nb-NO" b="1" dirty="0" err="1"/>
              <a:t>HAs</a:t>
            </a:r>
            <a:r>
              <a:rPr lang="nb-NO" altLang="nb-NO" b="1" dirty="0"/>
              <a:t> forstand for å omfattes av permisjonsbestemmelsene</a:t>
            </a:r>
          </a:p>
          <a:p>
            <a:pPr eaLnBrk="1" hangingPunct="1">
              <a:spcBef>
                <a:spcPct val="0"/>
              </a:spcBef>
            </a:pPr>
            <a:endParaRPr lang="nb-NO" altLang="nb-NO" b="1" dirty="0"/>
          </a:p>
          <a:p>
            <a:pPr eaLnBrk="1" hangingPunct="1">
              <a:spcBef>
                <a:spcPct val="0"/>
              </a:spcBef>
            </a:pPr>
            <a:r>
              <a:rPr lang="nb-NO" altLang="nb-NO" b="1" dirty="0"/>
              <a:t>Lokale forhandlinger</a:t>
            </a:r>
          </a:p>
          <a:p>
            <a:pPr marL="172959" indent="-172959">
              <a:spcBef>
                <a:spcPct val="0"/>
              </a:spcBef>
              <a:buFont typeface="Arial" panose="020B0604020202020204" pitchFamily="34" charset="0"/>
              <a:buChar char="•"/>
            </a:pPr>
            <a:r>
              <a:rPr lang="nb-NO" altLang="nb-NO" dirty="0"/>
              <a:t>Permisjon med lønn ved deltakelse i selve forhandlingene og til nødvendig forberedelse. Hvor mye fri knyttet til forberedelser må vurderes konkret: </a:t>
            </a:r>
            <a:r>
              <a:rPr lang="nb-NO" altLang="nb-NO" b="1" dirty="0"/>
              <a:t>1)</a:t>
            </a:r>
            <a:r>
              <a:rPr lang="nb-NO" altLang="nb-NO" dirty="0"/>
              <a:t> forhandlingens omfang og karakter </a:t>
            </a:r>
            <a:r>
              <a:rPr lang="nb-NO" altLang="nb-NO" b="1" dirty="0"/>
              <a:t>2)</a:t>
            </a:r>
            <a:r>
              <a:rPr lang="nb-NO" altLang="nb-NO" dirty="0"/>
              <a:t> forhandlingshjemmel </a:t>
            </a:r>
            <a:r>
              <a:rPr lang="nb-NO" altLang="nb-NO" b="1" dirty="0"/>
              <a:t>3)</a:t>
            </a:r>
            <a:r>
              <a:rPr lang="nb-NO" altLang="nb-NO" dirty="0"/>
              <a:t> antall medlemmer som skal representeres mv. </a:t>
            </a:r>
            <a:r>
              <a:rPr lang="nb-NO" altLang="nb-NO" b="1" dirty="0"/>
              <a:t>4) </a:t>
            </a:r>
            <a:r>
              <a:rPr lang="nb-NO" altLang="nb-NO" dirty="0"/>
              <a:t>Forberedelser på fritiden omfattes ikke. For TV i hovedavtalens forstand som er en del av delegasjonen gjelder kompensasjonsbestemmelsen, jf., HA del B § 3-4 fjerde avsnitt</a:t>
            </a:r>
          </a:p>
          <a:p>
            <a:pPr marL="172959" indent="-172959">
              <a:spcBef>
                <a:spcPct val="0"/>
              </a:spcBef>
              <a:buFont typeface="Arial" panose="020B0604020202020204" pitchFamily="34" charset="0"/>
              <a:buChar char="•"/>
            </a:pPr>
            <a:endParaRPr lang="nb-NO" altLang="nb-NO" dirty="0"/>
          </a:p>
          <a:p>
            <a:pPr eaLnBrk="1" hangingPunct="1">
              <a:spcBef>
                <a:spcPct val="0"/>
              </a:spcBef>
            </a:pPr>
            <a:r>
              <a:rPr lang="nb-NO" altLang="nb-NO" b="1" dirty="0"/>
              <a:t>Avklaring av delegasjonens størrelse og sammensetning gjøres lokalt</a:t>
            </a:r>
            <a:r>
              <a:rPr lang="nb-NO" altLang="nb-NO" dirty="0"/>
              <a:t>  </a:t>
            </a:r>
          </a:p>
          <a:p>
            <a:pPr marL="172959" indent="-172959">
              <a:spcBef>
                <a:spcPct val="0"/>
              </a:spcBef>
              <a:buFont typeface="Arial" panose="020B0604020202020204" pitchFamily="34" charset="0"/>
              <a:buChar char="•"/>
            </a:pPr>
            <a:r>
              <a:rPr lang="nb-NO" altLang="nb-NO" dirty="0"/>
              <a:t>Det er god forhandlingsskikk at partene i </a:t>
            </a:r>
            <a:r>
              <a:rPr lang="nb-NO" altLang="nb-NO" dirty="0" err="1"/>
              <a:t>lønnspolitisk</a:t>
            </a:r>
            <a:r>
              <a:rPr lang="nb-NO" altLang="nb-NO" baseline="0" dirty="0"/>
              <a:t> </a:t>
            </a:r>
            <a:r>
              <a:rPr lang="nb-NO" altLang="nb-NO" dirty="0"/>
              <a:t>drøftingsmøte, jf., HTA vedlegg 3, gir gjensidig informasjon om størrelse og sammensetning. Til slike drøftingsmøter innkalles alle forhandlingsberettigede organisasjoner</a:t>
            </a:r>
          </a:p>
          <a:p>
            <a:pPr eaLnBrk="1" hangingPunct="1">
              <a:spcBef>
                <a:spcPct val="0"/>
              </a:spcBef>
            </a:pPr>
            <a:endParaRPr lang="nb-NO" altLang="nb-NO" dirty="0"/>
          </a:p>
          <a:p>
            <a:pPr eaLnBrk="1" hangingPunct="1">
              <a:spcBef>
                <a:spcPct val="0"/>
              </a:spcBef>
            </a:pPr>
            <a:r>
              <a:rPr lang="nb-NO" altLang="nb-NO" b="1" dirty="0"/>
              <a:t>Ett medlem på forhandlingsstedet</a:t>
            </a:r>
            <a:endParaRPr lang="nb-NO" altLang="nb-NO" dirty="0"/>
          </a:p>
          <a:p>
            <a:pPr marL="172959" indent="-172959">
              <a:spcBef>
                <a:spcPct val="0"/>
              </a:spcBef>
              <a:buFont typeface="Arial" panose="020B0604020202020204" pitchFamily="34" charset="0"/>
              <a:buChar char="•"/>
            </a:pPr>
            <a:r>
              <a:rPr lang="nb-NO" altLang="nb-NO" dirty="0"/>
              <a:t>Dersom en organisasjon har kun ett medlem på forhandlingsstedet, utelukker det ikke vedkommendes adgang til å la seg representere i lokale lønnsforhandlinger. </a:t>
            </a:r>
            <a:r>
              <a:rPr lang="nb-NO" altLang="nb-NO" b="1" dirty="0"/>
              <a:t>Eksempelvis</a:t>
            </a:r>
            <a:r>
              <a:rPr lang="nb-NO" altLang="nb-NO" dirty="0"/>
              <a:t> kan annen organisasjonen i forhandlingssammenslutningen kan ivareta enkeltmedlemmers interesser. Dersom dette ikke lar seg løse har vedkommende organisasjon et ansvar for å foreslå en løsning som også arbeidsgiver kan akseptere. Fullmakt(er) klargjøres for arbeidsgiver skriftlig før forhandlingene </a:t>
            </a:r>
          </a:p>
          <a:p>
            <a:pPr eaLnBrk="1" hangingPunct="1"/>
            <a:endParaRPr lang="nb-NO" altLang="nb-NO" dirty="0"/>
          </a:p>
          <a:p>
            <a:pPr eaLnBrk="1" hangingPunct="1"/>
            <a:r>
              <a:rPr lang="nb-NO" altLang="nb-NO" b="1" dirty="0"/>
              <a:t>§ 3-5 er uavhengig av § 3-4 og 3-6</a:t>
            </a:r>
          </a:p>
          <a:p>
            <a:pPr eaLnBrk="1" hangingPunct="1"/>
            <a:endParaRPr lang="nb-NO" altLang="nb-NO" dirty="0"/>
          </a:p>
          <a:p>
            <a:pPr eaLnBrk="1" hangingPunct="1"/>
            <a:r>
              <a:rPr lang="nb-NO" altLang="nb-NO" b="1" dirty="0"/>
              <a:t>Sentrale forhandlinger</a:t>
            </a:r>
          </a:p>
          <a:p>
            <a:pPr marL="172959" indent="-172959">
              <a:buFont typeface="Arial" panose="020B0604020202020204" pitchFamily="34" charset="0"/>
              <a:buChar char="•"/>
            </a:pPr>
            <a:r>
              <a:rPr lang="nb-NO" altLang="nb-NO" dirty="0"/>
              <a:t>Gis permisjon med lønn</a:t>
            </a:r>
            <a:endParaRPr lang="nb-NO" altLang="nb-NO" b="1" dirty="0"/>
          </a:p>
          <a:p>
            <a:pPr eaLnBrk="1" hangingPunct="1"/>
            <a:endParaRPr lang="nb-NO" altLang="nb-NO" dirty="0"/>
          </a:p>
          <a:p>
            <a:r>
              <a:rPr lang="nb-NO" altLang="nb-NO" b="1" dirty="0"/>
              <a:t>Valgt medlem til bestemte organer, jf., HA del B § 3-5 bokstav c</a:t>
            </a:r>
          </a:p>
          <a:p>
            <a:pPr marL="172959" indent="-172959">
              <a:buFont typeface="Arial" panose="020B0604020202020204" pitchFamily="34" charset="0"/>
              <a:buChar char="•"/>
            </a:pPr>
            <a:r>
              <a:rPr lang="nb-NO" altLang="nb-NO" dirty="0"/>
              <a:t>Rett til permisjon med lønn i inntil 12 arbeidsdager per år. Gjelder for ansatte i kommunen eller fylkeskommunen som er valgt fast medlem i ett eller flere av en organisasjons øverste organ. Listen er uttømmende</a:t>
            </a:r>
          </a:p>
          <a:p>
            <a:endParaRPr lang="nb-NO" altLang="nb-NO" b="1" dirty="0"/>
          </a:p>
          <a:p>
            <a:r>
              <a:rPr lang="nb-NO" altLang="nb-NO" b="1" dirty="0"/>
              <a:t>Lik rett til permisjon «kan» dessuten innvilges for, jf., HA del B § 3-5 bokstav c</a:t>
            </a:r>
          </a:p>
          <a:p>
            <a:pPr marL="172959" indent="-172959">
              <a:buFont typeface="Arial" panose="020B0604020202020204" pitchFamily="34" charset="0"/>
              <a:buChar char="•"/>
            </a:pPr>
            <a:r>
              <a:rPr lang="nb-NO" altLang="nb-NO" b="1" dirty="0"/>
              <a:t>1) </a:t>
            </a:r>
            <a:r>
              <a:rPr lang="nb-NO" altLang="nb-NO" dirty="0"/>
              <a:t>Valgte, faste medlemmer i tilsvarende organer i en forhandlingssammenslutning </a:t>
            </a:r>
            <a:r>
              <a:rPr lang="nb-NO" altLang="nb-NO" b="1" dirty="0"/>
              <a:t>2)</a:t>
            </a:r>
            <a:r>
              <a:rPr lang="nb-NO" altLang="nb-NO" dirty="0"/>
              <a:t> Valgte, faste medlemmer i tilsvarende organer i yrkesfaglige organisasjoner</a:t>
            </a:r>
          </a:p>
          <a:p>
            <a:pPr defTabSz="922447">
              <a:defRPr/>
            </a:pPr>
            <a:endParaRPr lang="nb-NO" altLang="nb-NO" dirty="0"/>
          </a:p>
          <a:p>
            <a:r>
              <a:rPr lang="nb-NO" altLang="nb-NO" b="1" dirty="0"/>
              <a:t>Overta tillitsverv i den organisasjonen vedkommende er medlem av, jf., HA del B § 3-5 bokstav d</a:t>
            </a:r>
          </a:p>
          <a:p>
            <a:pPr marL="172959" indent="-172959">
              <a:buFont typeface="Arial" panose="020B0604020202020204" pitchFamily="34" charset="0"/>
              <a:buChar char="•"/>
            </a:pPr>
            <a:r>
              <a:rPr lang="nb-NO" altLang="nb-NO" dirty="0"/>
              <a:t>Rett til permisjon uten lønn for å overta tillitsverv på hel- eller deltid i den organisasjonen vedkommende er medlem av. Det sentrale er om man «velges», jf., tillitsverv. Ved delvis ulønnede permisjoner, kan det inngås avtale lokalt mellom kommunen og organisasjonen om at kommunen foretar utlønning og alle innbetalinger til pensjonskasse mv. mot full refusjon fra respektive organisasjon. De sentrale parters oppfatning er at dette er en hensiktsmessig ordning</a:t>
            </a:r>
          </a:p>
          <a:p>
            <a:pPr>
              <a:buFontTx/>
              <a:buNone/>
            </a:pPr>
            <a:endParaRPr lang="nb-NO" altLang="nb-NO" b="1" dirty="0"/>
          </a:p>
          <a:p>
            <a:pPr>
              <a:buFontTx/>
              <a:buNone/>
            </a:pPr>
            <a:r>
              <a:rPr lang="nb-NO" altLang="nb-NO" b="1" dirty="0"/>
              <a:t>Fravær utover 12 dager</a:t>
            </a:r>
          </a:p>
          <a:p>
            <a:pPr marL="172959" indent="-172959">
              <a:buFont typeface="Arial" panose="020B0604020202020204" pitchFamily="34" charset="0"/>
              <a:buChar char="•"/>
            </a:pPr>
            <a:r>
              <a:rPr lang="nb-NO" altLang="nb-NO" dirty="0"/>
              <a:t>Uten lønn</a:t>
            </a: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2067784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55750" y="746125"/>
            <a:ext cx="3697288" cy="2773363"/>
          </a:xfrm>
        </p:spPr>
      </p:sp>
      <p:sp>
        <p:nvSpPr>
          <p:cNvPr id="3" name="Plassholder for notater 2"/>
          <p:cNvSpPr>
            <a:spLocks noGrp="1"/>
          </p:cNvSpPr>
          <p:nvPr>
            <p:ph type="body" idx="1"/>
          </p:nvPr>
        </p:nvSpPr>
        <p:spPr>
          <a:xfrm>
            <a:off x="492847" y="3664517"/>
            <a:ext cx="5635063" cy="5530840"/>
          </a:xfrm>
        </p:spPr>
        <p:txBody>
          <a:bodyPr/>
          <a:lstStyle/>
          <a:p>
            <a:r>
              <a:rPr lang="nb-NO" altLang="nb-NO" b="0" dirty="0">
                <a:latin typeface="+mn-lt"/>
              </a:rPr>
              <a:t>Forutsetter at arbeidstakeren er tillitsvalgt</a:t>
            </a:r>
            <a:r>
              <a:rPr lang="nb-NO" altLang="nb-NO" b="0" baseline="0" dirty="0">
                <a:latin typeface="+mn-lt"/>
              </a:rPr>
              <a:t> etter </a:t>
            </a:r>
            <a:r>
              <a:rPr lang="nb-NO" altLang="nb-NO" b="0" baseline="0" dirty="0" err="1">
                <a:latin typeface="+mn-lt"/>
              </a:rPr>
              <a:t>HAs</a:t>
            </a:r>
            <a:r>
              <a:rPr lang="nb-NO" altLang="nb-NO" b="0" baseline="0" dirty="0">
                <a:latin typeface="+mn-lt"/>
              </a:rPr>
              <a:t> definisjon</a:t>
            </a:r>
            <a:endParaRPr lang="nb-NO" altLang="nb-NO" b="0" dirty="0">
              <a:latin typeface="+mn-lt"/>
            </a:endParaRPr>
          </a:p>
          <a:p>
            <a:endParaRPr lang="nb-NO" altLang="nb-NO" b="1" dirty="0">
              <a:latin typeface="+mn-lt"/>
            </a:endParaRPr>
          </a:p>
          <a:p>
            <a:r>
              <a:rPr lang="nb-NO" altLang="nb-NO" b="1" dirty="0">
                <a:latin typeface="+mn-lt"/>
              </a:rPr>
              <a:t>Forholdene skal legges til rette slik at det tas hensyn til </a:t>
            </a:r>
          </a:p>
          <a:p>
            <a:pPr marL="172959" indent="-172959">
              <a:buFont typeface="Arial" panose="020B0604020202020204" pitchFamily="34" charset="0"/>
              <a:buChar char="•"/>
            </a:pPr>
            <a:r>
              <a:rPr lang="nb-NO" altLang="nb-NO" dirty="0">
                <a:latin typeface="+mn-lt"/>
              </a:rPr>
              <a:t>Organisasjonens</a:t>
            </a:r>
            <a:r>
              <a:rPr lang="nb-NO" altLang="nb-NO" baseline="0" dirty="0">
                <a:latin typeface="+mn-lt"/>
              </a:rPr>
              <a:t> </a:t>
            </a:r>
            <a:r>
              <a:rPr lang="nb-NO" altLang="nb-NO" dirty="0">
                <a:latin typeface="+mn-lt"/>
              </a:rPr>
              <a:t>og den enkelte tillitsvalgtes </a:t>
            </a:r>
            <a:r>
              <a:rPr lang="nb-NO" altLang="nb-NO" b="0" i="0" dirty="0">
                <a:latin typeface="+mn-lt"/>
              </a:rPr>
              <a:t>behov for opplæring.</a:t>
            </a:r>
            <a:r>
              <a:rPr lang="nb-NO" altLang="nb-NO" b="0" i="0" baseline="0" dirty="0">
                <a:latin typeface="+mn-lt"/>
              </a:rPr>
              <a:t> </a:t>
            </a:r>
            <a:r>
              <a:rPr lang="nb-NO" altLang="nb-NO" b="0" i="0" dirty="0">
                <a:latin typeface="+mn-lt"/>
              </a:rPr>
              <a:t>Det bør etableres en kultur for dette</a:t>
            </a:r>
          </a:p>
          <a:p>
            <a:pPr marL="172959" indent="-172959">
              <a:buFont typeface="Arial" panose="020B0604020202020204" pitchFamily="34" charset="0"/>
              <a:buChar char="•"/>
            </a:pPr>
            <a:endParaRPr lang="nb-NO" altLang="nb-NO" dirty="0">
              <a:latin typeface="+mn-lt"/>
            </a:endParaRPr>
          </a:p>
          <a:p>
            <a:r>
              <a:rPr lang="nb-NO" altLang="nb-NO" b="1" dirty="0">
                <a:latin typeface="+mn-lt"/>
              </a:rPr>
              <a:t>Dersom permisjoner vil føre til vesentlig ulempe for arbeidets gang bør permisjonen iverksettes på et</a:t>
            </a:r>
            <a:r>
              <a:rPr lang="nb-NO" altLang="nb-NO" b="1" baseline="0" dirty="0">
                <a:latin typeface="+mn-lt"/>
              </a:rPr>
              <a:t> annet tidspunkt</a:t>
            </a:r>
          </a:p>
          <a:p>
            <a:pPr marL="172959" indent="-172959">
              <a:buFont typeface="Arial" panose="020B0604020202020204" pitchFamily="34" charset="0"/>
              <a:buChar char="•"/>
            </a:pPr>
            <a:r>
              <a:rPr lang="nb-NO" altLang="nb-NO" baseline="0" dirty="0">
                <a:latin typeface="+mn-lt"/>
              </a:rPr>
              <a:t>S</a:t>
            </a:r>
            <a:r>
              <a:rPr lang="nb-NO" altLang="nb-NO" dirty="0">
                <a:latin typeface="+mn-lt"/>
              </a:rPr>
              <a:t>pesielt viktig på arbeidsplasser med få ansatte</a:t>
            </a:r>
          </a:p>
          <a:p>
            <a:pPr marL="172959" indent="-172959">
              <a:buFont typeface="Arial" panose="020B0604020202020204" pitchFamily="34" charset="0"/>
              <a:buChar char="•"/>
            </a:pPr>
            <a:endParaRPr lang="nb-NO" altLang="nb-NO" dirty="0">
              <a:latin typeface="+mn-lt"/>
            </a:endParaRPr>
          </a:p>
          <a:p>
            <a:r>
              <a:rPr lang="nb-NO" altLang="nb-NO" b="1" dirty="0">
                <a:latin typeface="+mn-lt"/>
              </a:rPr>
              <a:t>Tillitsvalgte har rett til opplæring i temaer av betydning for deres funksjon som TV </a:t>
            </a:r>
          </a:p>
          <a:p>
            <a:pPr marL="172959" indent="-172959">
              <a:buFont typeface="Arial" panose="020B0604020202020204" pitchFamily="34" charset="0"/>
              <a:buChar char="•"/>
            </a:pPr>
            <a:r>
              <a:rPr lang="nb-NO" altLang="nb-NO" dirty="0">
                <a:latin typeface="+mn-lt"/>
              </a:rPr>
              <a:t>Arbeidsgiver skal legge forholdene til rette.</a:t>
            </a:r>
            <a:r>
              <a:rPr lang="nb-NO" altLang="nb-NO" baseline="0" dirty="0">
                <a:latin typeface="+mn-lt"/>
              </a:rPr>
              <a:t> </a:t>
            </a:r>
            <a:r>
              <a:rPr lang="nb-NO" altLang="nb-NO" dirty="0">
                <a:latin typeface="+mn-lt"/>
              </a:rPr>
              <a:t>TV bør derfor gå i dialog med leder om dette.</a:t>
            </a:r>
            <a:r>
              <a:rPr lang="nb-NO" altLang="nb-NO" baseline="0" dirty="0">
                <a:latin typeface="+mn-lt"/>
              </a:rPr>
              <a:t> S</a:t>
            </a:r>
            <a:r>
              <a:rPr lang="nb-NO" altLang="nb-NO" dirty="0">
                <a:latin typeface="+mn-lt"/>
              </a:rPr>
              <a:t>øknader dokumenteres med invitasjon og program.</a:t>
            </a:r>
            <a:r>
              <a:rPr lang="nb-NO" altLang="nb-NO" baseline="0" dirty="0">
                <a:latin typeface="+mn-lt"/>
              </a:rPr>
              <a:t> </a:t>
            </a:r>
            <a:r>
              <a:rPr lang="nb-NO" altLang="nb-NO" b="0" dirty="0">
                <a:latin typeface="+mn-lt"/>
              </a:rPr>
              <a:t>Partene skal sammen og hver for seg sørge for jevnlig oppfølging og opplæring av sine ledere og TV</a:t>
            </a:r>
          </a:p>
          <a:p>
            <a:endParaRPr lang="nb-NO" altLang="nb-NO" dirty="0">
              <a:latin typeface="+mn-lt"/>
            </a:endParaRPr>
          </a:p>
          <a:p>
            <a:r>
              <a:rPr lang="nb-NO" altLang="nb-NO" b="1" dirty="0">
                <a:latin typeface="+mn-lt"/>
              </a:rPr>
              <a:t>Hel eller delvis lønn</a:t>
            </a:r>
          </a:p>
          <a:p>
            <a:pPr marL="172959" indent="-172959">
              <a:buFont typeface="Arial" panose="020B0604020202020204" pitchFamily="34" charset="0"/>
              <a:buChar char="•"/>
            </a:pPr>
            <a:r>
              <a:rPr lang="nb-NO" altLang="nb-NO" dirty="0">
                <a:latin typeface="+mn-lt"/>
              </a:rPr>
              <a:t>HTV innvilges permisjon med full lønn.</a:t>
            </a:r>
            <a:r>
              <a:rPr lang="nb-NO" altLang="nb-NO" baseline="0" dirty="0">
                <a:latin typeface="+mn-lt"/>
              </a:rPr>
              <a:t> </a:t>
            </a:r>
            <a:r>
              <a:rPr lang="nb-NO" altLang="nb-NO" dirty="0">
                <a:latin typeface="+mn-lt"/>
              </a:rPr>
              <a:t>Partene er enige om at det som hovedregel også for øvrige tillitsvalgte innvilges permisjon med full lønn for tillitsvalgtopplæring i HA</a:t>
            </a:r>
            <a:r>
              <a:rPr lang="nb-NO" altLang="nb-NO" baseline="0" dirty="0">
                <a:latin typeface="+mn-lt"/>
              </a:rPr>
              <a:t> og HTA med tilknyttede særavtaler</a:t>
            </a:r>
          </a:p>
          <a:p>
            <a:pPr marL="172959" indent="-172959">
              <a:buFont typeface="Arial" panose="020B0604020202020204" pitchFamily="34" charset="0"/>
              <a:buChar char="•"/>
            </a:pPr>
            <a:endParaRPr lang="nb-NO" altLang="nb-NO" dirty="0">
              <a:latin typeface="+mn-lt"/>
            </a:endParaRPr>
          </a:p>
          <a:p>
            <a:pPr eaLnBrk="1" hangingPunct="1"/>
            <a:r>
              <a:rPr lang="nb-NO" altLang="nb-NO" b="1" baseline="0" dirty="0">
                <a:latin typeface="+mn-lt"/>
              </a:rPr>
              <a:t>Organisasjonstillitsvalgte omfattes ikke</a:t>
            </a:r>
          </a:p>
          <a:p>
            <a:pPr marL="172959" indent="-172959">
              <a:buFont typeface="Arial" panose="020B0604020202020204" pitchFamily="34" charset="0"/>
              <a:buChar char="•"/>
            </a:pPr>
            <a:r>
              <a:rPr lang="nb-NO" altLang="nb-NO" baseline="0" dirty="0">
                <a:latin typeface="+mn-lt"/>
              </a:rPr>
              <a:t>Se HA del B § 3-5 bokstav d</a:t>
            </a: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3924096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2677452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err="1"/>
              <a:t>Ordsky</a:t>
            </a:r>
            <a:r>
              <a:rPr lang="nb-NO" b="1" dirty="0"/>
              <a:t> til refleksjon</a:t>
            </a:r>
            <a:r>
              <a:rPr lang="nb-NO" b="1" baseline="0" dirty="0"/>
              <a:t> og oppsummering</a:t>
            </a:r>
            <a:endParaRPr lang="nb-NO" b="1" dirty="0"/>
          </a:p>
        </p:txBody>
      </p:sp>
      <p:sp>
        <p:nvSpPr>
          <p:cNvPr id="5" name="Plassholder for topptekst 4"/>
          <p:cNvSpPr>
            <a:spLocks noGrp="1"/>
          </p:cNvSpPr>
          <p:nvPr>
            <p:ph type="hdr" sz="quarter" idx="10"/>
          </p:nvPr>
        </p:nvSpPr>
        <p:spPr/>
        <p:txBody>
          <a:bodyPr/>
          <a:lstStyle/>
          <a:p>
            <a:endParaRPr lang="nb-NO"/>
          </a:p>
        </p:txBody>
      </p:sp>
      <p:sp>
        <p:nvSpPr>
          <p:cNvPr id="6" name="Plassholder for dato 5"/>
          <p:cNvSpPr>
            <a:spLocks noGrp="1"/>
          </p:cNvSpPr>
          <p:nvPr>
            <p:ph type="dt" idx="11"/>
          </p:nvPr>
        </p:nvSpPr>
        <p:spPr/>
        <p:txBody>
          <a:bodyPr/>
          <a:lstStyle/>
          <a:p>
            <a:endParaRPr lang="nb-NO"/>
          </a:p>
        </p:txBody>
      </p:sp>
    </p:spTree>
    <p:extLst>
      <p:ext uri="{BB962C8B-B14F-4D97-AF65-F5344CB8AC3E}">
        <p14:creationId xmlns:p14="http://schemas.microsoft.com/office/powerpoint/2010/main" val="2968971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20211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a:latin typeface="+mn-lt"/>
              </a:rPr>
              <a:t>Avtalestrukturen</a:t>
            </a:r>
            <a:endParaRPr lang="nb-NO" b="1" dirty="0">
              <a:latin typeface="+mn-lt"/>
            </a:endParaRPr>
          </a:p>
          <a:p>
            <a:pPr marL="172959" indent="-172959">
              <a:buFont typeface="Arial" panose="020B0604020202020204" pitchFamily="34" charset="0"/>
              <a:buChar char="•"/>
            </a:pPr>
            <a:r>
              <a:rPr lang="nb-NO" dirty="0">
                <a:latin typeface="+mn-lt"/>
              </a:rPr>
              <a:t>«Alle</a:t>
            </a:r>
            <a:r>
              <a:rPr lang="nb-NO" baseline="0" dirty="0">
                <a:latin typeface="+mn-lt"/>
              </a:rPr>
              <a:t> avtaler gjelder for alle». HA og HTA er de viktigste sentrale tariffavtalene, supplert med de generelle og forbundsvise tariffavtalene. Forhandlingsretten (sentralt) ligger til forhandlingssammenslutningene, jf., «sammenslutningsmodellen», med unntak for de forbundsvise tariffavtalen hvor det er organisasjonene som forhandler med KS. Samtlige (over 40) organisasjoner er imidlertid «part» i tariffavtalene</a:t>
            </a:r>
          </a:p>
          <a:p>
            <a:endParaRPr lang="nb-NO" dirty="0">
              <a:latin typeface="+mn-lt"/>
            </a:endParaRPr>
          </a:p>
          <a:p>
            <a:r>
              <a:rPr lang="nb-NO" b="1" dirty="0">
                <a:latin typeface="+mn-lt"/>
              </a:rPr>
              <a:t>HA, jf., HA del A § 1-1</a:t>
            </a:r>
          </a:p>
          <a:p>
            <a:pPr marL="172959" indent="-172959">
              <a:buFont typeface="Arial" panose="020B0604020202020204" pitchFamily="34" charset="0"/>
              <a:buChar char="•"/>
            </a:pPr>
            <a:r>
              <a:rPr lang="nb-NO" b="0" dirty="0">
                <a:latin typeface="+mn-lt"/>
              </a:rPr>
              <a:t>Inneholder bestemmelser</a:t>
            </a:r>
            <a:r>
              <a:rPr lang="nb-NO" b="0" baseline="0" dirty="0">
                <a:latin typeface="+mn-lt"/>
              </a:rPr>
              <a:t> om: </a:t>
            </a:r>
            <a:r>
              <a:rPr lang="nb-NO" b="1" baseline="0" dirty="0">
                <a:latin typeface="+mn-lt"/>
              </a:rPr>
              <a:t>1)</a:t>
            </a:r>
            <a:r>
              <a:rPr lang="nb-NO" b="0" baseline="0" dirty="0">
                <a:latin typeface="+mn-lt"/>
              </a:rPr>
              <a:t> f</a:t>
            </a:r>
            <a:r>
              <a:rPr lang="nb-NO" b="0" dirty="0">
                <a:latin typeface="+mn-lt"/>
              </a:rPr>
              <a:t>orhandlingsordning</a:t>
            </a:r>
            <a:r>
              <a:rPr lang="nb-NO" b="0" baseline="0" dirty="0">
                <a:latin typeface="+mn-lt"/>
              </a:rPr>
              <a:t> </a:t>
            </a:r>
            <a:r>
              <a:rPr lang="nb-NO" b="1" baseline="0" dirty="0">
                <a:latin typeface="+mn-lt"/>
              </a:rPr>
              <a:t>2)</a:t>
            </a:r>
            <a:r>
              <a:rPr lang="nb-NO" b="0" baseline="0" dirty="0">
                <a:latin typeface="+mn-lt"/>
              </a:rPr>
              <a:t> m</a:t>
            </a:r>
            <a:r>
              <a:rPr lang="nb-NO" b="0" dirty="0">
                <a:latin typeface="+mn-lt"/>
              </a:rPr>
              <a:t>edbestemmelse</a:t>
            </a:r>
            <a:r>
              <a:rPr lang="nb-NO" b="0" baseline="0" dirty="0">
                <a:latin typeface="+mn-lt"/>
              </a:rPr>
              <a:t> </a:t>
            </a:r>
            <a:r>
              <a:rPr lang="nb-NO" b="1" baseline="0" dirty="0">
                <a:latin typeface="+mn-lt"/>
              </a:rPr>
              <a:t>3)</a:t>
            </a:r>
            <a:r>
              <a:rPr lang="nb-NO" b="0" baseline="0" dirty="0">
                <a:latin typeface="+mn-lt"/>
              </a:rPr>
              <a:t> r</a:t>
            </a:r>
            <a:r>
              <a:rPr lang="nb-NO" b="0" dirty="0">
                <a:latin typeface="+mn-lt"/>
              </a:rPr>
              <a:t>etningslinjer ved arbeidskamp,</a:t>
            </a:r>
            <a:r>
              <a:rPr lang="nb-NO" b="0" baseline="0" dirty="0">
                <a:latin typeface="+mn-lt"/>
              </a:rPr>
              <a:t> jf., neste foil</a:t>
            </a:r>
            <a:endParaRPr lang="nb-NO" b="0" dirty="0">
              <a:latin typeface="+mn-lt"/>
            </a:endParaRPr>
          </a:p>
          <a:p>
            <a:endParaRPr lang="nb-NO" b="1" dirty="0">
              <a:latin typeface="+mn-lt"/>
            </a:endParaRPr>
          </a:p>
          <a:p>
            <a:r>
              <a:rPr lang="nb-NO" b="1" dirty="0">
                <a:latin typeface="+mn-lt"/>
              </a:rPr>
              <a:t>HTA, jf., HA del A § 1-2</a:t>
            </a:r>
          </a:p>
          <a:p>
            <a:pPr marL="172959" indent="-172959">
              <a:buFont typeface="Arial" panose="020B0604020202020204" pitchFamily="34" charset="0"/>
              <a:buChar char="•"/>
            </a:pPr>
            <a:r>
              <a:rPr lang="nb-NO" b="0" baseline="0" dirty="0">
                <a:latin typeface="+mn-lt"/>
              </a:rPr>
              <a:t>Regulerer ansattes: </a:t>
            </a:r>
            <a:r>
              <a:rPr lang="nb-NO" b="1" baseline="0" dirty="0">
                <a:latin typeface="+mn-lt"/>
              </a:rPr>
              <a:t>1) </a:t>
            </a:r>
            <a:r>
              <a:rPr lang="nb-NO" b="0" baseline="0" dirty="0">
                <a:latin typeface="+mn-lt"/>
              </a:rPr>
              <a:t>Lønnsvilkår </a:t>
            </a:r>
            <a:r>
              <a:rPr lang="nb-NO" b="1" baseline="0" dirty="0">
                <a:latin typeface="+mn-lt"/>
              </a:rPr>
              <a:t>3) </a:t>
            </a:r>
            <a:r>
              <a:rPr lang="nb-NO" b="0" baseline="0" dirty="0">
                <a:latin typeface="+mn-lt"/>
              </a:rPr>
              <a:t>Arbeidsvilkår, jf., fellesbestemmelsene </a:t>
            </a:r>
            <a:r>
              <a:rPr lang="nb-NO" b="1" baseline="0" dirty="0">
                <a:latin typeface="+mn-lt"/>
              </a:rPr>
              <a:t>3) </a:t>
            </a:r>
            <a:r>
              <a:rPr lang="nb-NO" b="0" baseline="0" dirty="0">
                <a:latin typeface="+mn-lt"/>
              </a:rPr>
              <a:t>Pensjon</a:t>
            </a:r>
          </a:p>
          <a:p>
            <a:endParaRPr lang="nb-NO" b="1" baseline="0" dirty="0">
              <a:latin typeface="+mn-lt"/>
            </a:endParaRPr>
          </a:p>
          <a:p>
            <a:r>
              <a:rPr lang="nb-NO" b="1" baseline="0" dirty="0">
                <a:latin typeface="+mn-lt"/>
              </a:rPr>
              <a:t>SGS, jf., HA del A § 1-3</a:t>
            </a:r>
            <a:endParaRPr lang="nb-NO" b="0" baseline="0" dirty="0">
              <a:latin typeface="+mn-lt"/>
            </a:endParaRPr>
          </a:p>
          <a:p>
            <a:pPr marL="172959" indent="-172959">
              <a:buFont typeface="Arial" panose="020B0604020202020204" pitchFamily="34" charset="0"/>
              <a:buChar char="•"/>
            </a:pPr>
            <a:r>
              <a:rPr lang="nb-NO" baseline="0" dirty="0">
                <a:latin typeface="+mn-lt"/>
              </a:rPr>
              <a:t>Sentrale generelle særavtaler. </a:t>
            </a:r>
            <a:r>
              <a:rPr lang="nb-NO" b="1" baseline="0" dirty="0">
                <a:latin typeface="+mn-lt"/>
              </a:rPr>
              <a:t>Eksempelvis: </a:t>
            </a:r>
            <a:r>
              <a:rPr lang="nb-NO" baseline="0" dirty="0">
                <a:latin typeface="+mn-lt"/>
              </a:rPr>
              <a:t>1) SGS 1001 «Reiseregulativet» 2) SGS 1002 «Arbeidstøy og musikkinstrumenter» 3) SGS 1010 «Følge av pasient/bruker/klient elev» 4) SGS 1020 «OU-midler» </a:t>
            </a:r>
          </a:p>
          <a:p>
            <a:endParaRPr lang="nb-NO" baseline="0" dirty="0">
              <a:latin typeface="+mn-lt"/>
            </a:endParaRPr>
          </a:p>
          <a:p>
            <a:r>
              <a:rPr lang="nb-NO" b="1" baseline="0" dirty="0">
                <a:latin typeface="+mn-lt"/>
              </a:rPr>
              <a:t>SFS, jf., HA del A § 1-3</a:t>
            </a:r>
          </a:p>
          <a:p>
            <a:pPr marL="172959" indent="-172959">
              <a:buFont typeface="Arial" panose="020B0604020202020204" pitchFamily="34" charset="0"/>
              <a:buChar char="•"/>
            </a:pPr>
            <a:r>
              <a:rPr lang="nb-NO" baseline="0" dirty="0">
                <a:latin typeface="+mn-lt"/>
              </a:rPr>
              <a:t>Sentrale forbundsvise særavtaler. Alle ansatte får de samme vilkårene selv om ikke alle organisasjoner har partsrettigheter. </a:t>
            </a:r>
            <a:r>
              <a:rPr lang="nb-NO" b="1" baseline="0" dirty="0">
                <a:latin typeface="+mn-lt"/>
              </a:rPr>
              <a:t>Eksempelvis: </a:t>
            </a:r>
            <a:r>
              <a:rPr lang="nb-NO" baseline="0" dirty="0">
                <a:latin typeface="+mn-lt"/>
              </a:rPr>
              <a:t>1) SFS 2201 «Barnehager, skolefritidsordninger, skole og familiebarnehager» 2) SFS 2213 «Undervisningspersonalet» 3) SFS 2305 «Leger og turnusleger i kommunehelsetjenesten, herunder leger i fastlegeordningen» 4) SFS 2404 «Brann- og redningstjeneste»</a:t>
            </a:r>
          </a:p>
          <a:p>
            <a:endParaRPr lang="nb-NO" baseline="0" dirty="0">
              <a:latin typeface="+mn-lt"/>
            </a:endParaRPr>
          </a:p>
          <a:p>
            <a:r>
              <a:rPr lang="nb-NO" b="1" baseline="0" dirty="0">
                <a:latin typeface="+mn-lt"/>
              </a:rPr>
              <a:t>Lokale særavtaler, jf., HA del A § 1-4 </a:t>
            </a:r>
          </a:p>
          <a:p>
            <a:pPr marL="172959" indent="-172959">
              <a:buFont typeface="Arial" panose="020B0604020202020204" pitchFamily="34" charset="0"/>
              <a:buChar char="•"/>
            </a:pPr>
            <a:r>
              <a:rPr lang="nb-NO" b="0" baseline="0" dirty="0">
                <a:latin typeface="+mn-lt"/>
              </a:rPr>
              <a:t>Ordningen med slike avtaler, jf., HA del A § 4-5. En slik avtale kan inngås </a:t>
            </a:r>
            <a:r>
              <a:rPr lang="nb-NO" b="1" baseline="0" dirty="0">
                <a:latin typeface="+mn-lt"/>
              </a:rPr>
              <a:t>1)</a:t>
            </a:r>
            <a:r>
              <a:rPr lang="nb-NO" b="0" baseline="0" dirty="0">
                <a:latin typeface="+mn-lt"/>
              </a:rPr>
              <a:t> med hjemmel i sentral tariffavtale </a:t>
            </a:r>
            <a:r>
              <a:rPr lang="nb-NO" b="1" baseline="0" dirty="0">
                <a:latin typeface="+mn-lt"/>
              </a:rPr>
              <a:t>2) </a:t>
            </a:r>
            <a:r>
              <a:rPr lang="nb-NO" b="0" baseline="0" dirty="0">
                <a:latin typeface="+mn-lt"/>
              </a:rPr>
              <a:t>eller for å regulere lokale forhold som ikke er regulert </a:t>
            </a:r>
            <a:r>
              <a:rPr lang="nb-NO" b="1" baseline="0" dirty="0">
                <a:latin typeface="+mn-lt"/>
              </a:rPr>
              <a:t>3) </a:t>
            </a:r>
            <a:r>
              <a:rPr lang="nb-NO" b="0" baseline="0" dirty="0">
                <a:latin typeface="+mn-lt"/>
              </a:rPr>
              <a:t>Bestemmelser som strider mot sentral tariffavtale er ugyldig. Lokale særavtaler inngås lokalt – «dere som har ansvar for disse». Forhandlingene skjer mellom den enkelte kommune og organisasjon. Forhandlingsrett og –plikt, jf., HA del A § 4. Oppnås ikke enighet, jf., HA del A § 6-2 om lokal nemnd. Hver av partene kan bringe tvisten inn for lokal nemnd. SGS 1002 «Arbeidstøy og musikkinstrumenter» forutsetter lokal særavtale og inneholder hjemmel for dette. </a:t>
            </a:r>
            <a:r>
              <a:rPr lang="nb-NO" b="1" baseline="0" dirty="0">
                <a:latin typeface="+mn-lt"/>
              </a:rPr>
              <a:t>Sentral dom, jf., ARD-2005-173 hvor spørsmålet var om protokoller knyttet til lønnsoppgjør var å betrakte som særavtaler mv. </a:t>
            </a:r>
          </a:p>
          <a:p>
            <a:endParaRPr lang="nb-NO" altLang="nb-NO" dirty="0"/>
          </a:p>
          <a:p>
            <a:r>
              <a:rPr lang="nb-NO" altLang="nb-NO" b="1" dirty="0"/>
              <a:t>Lokale forsøksordninger</a:t>
            </a:r>
          </a:p>
          <a:p>
            <a:pPr marL="172959" indent="-172959">
              <a:buFont typeface="Arial" panose="020B0604020202020204" pitchFamily="34" charset="0"/>
              <a:buChar char="•"/>
            </a:pPr>
            <a:r>
              <a:rPr lang="nb-NO" altLang="nb-NO" dirty="0"/>
              <a:t>Ordningen med forsøksordninger, jf., HA del A § 4-6. Kan inngås selv om reguleringen(e) avviker fra sentral tariffavtale så fremt alle de berørte parter er enige om dette. Lokale forsøksordninger inngås i form av en lokal særavtale. Bortfaller imidlertid ved tariffperiodens utløp.</a:t>
            </a:r>
            <a:r>
              <a:rPr lang="nb-NO" altLang="nb-NO" baseline="0" dirty="0"/>
              <a:t> </a:t>
            </a:r>
            <a:r>
              <a:rPr lang="nb-NO" altLang="nb-NO" dirty="0"/>
              <a:t>Unntak knyttet til periodens utløp dersom det er enighet om ny avtale innen utløpstidspunktet. De sentrale parter skal informeres når det inngås</a:t>
            </a:r>
            <a:r>
              <a:rPr lang="nb-NO" altLang="nb-NO" baseline="0" dirty="0"/>
              <a:t> lokal avtale om forsøksordninger.</a:t>
            </a:r>
            <a:endParaRPr lang="nb-NO" altLang="nb-NO" dirty="0"/>
          </a:p>
          <a:p>
            <a:endParaRPr lang="nb-NO" b="1" u="sng" baseline="0" dirty="0">
              <a:latin typeface="+mn-lt"/>
            </a:endParaRPr>
          </a:p>
          <a:p>
            <a:pPr defTabSz="922447">
              <a:defRPr/>
            </a:pPr>
            <a:r>
              <a:rPr lang="nb-NO" b="1" u="none" baseline="0" dirty="0">
                <a:latin typeface="+mn-lt"/>
              </a:rPr>
              <a:t>Vær bevisste på hva som inngås</a:t>
            </a:r>
          </a:p>
          <a:p>
            <a:pPr marL="172959" indent="-172959" defTabSz="922447">
              <a:buFont typeface="Arial" panose="020B0604020202020204" pitchFamily="34" charset="0"/>
              <a:buChar char="•"/>
              <a:defRPr/>
            </a:pPr>
            <a:r>
              <a:rPr lang="nb-NO" b="0" u="none" baseline="0" dirty="0">
                <a:latin typeface="+mn-lt"/>
              </a:rPr>
              <a:t>Er dere i tvil om status for tidligere protokoller og avtaler, eller når dere skal komme fram til nye ordninger – ta kontakt med: KS eller respektive organisasjoner</a:t>
            </a:r>
          </a:p>
          <a:p>
            <a:pPr marL="172959" indent="-172959" defTabSz="922447">
              <a:buFont typeface="Arial" panose="020B0604020202020204" pitchFamily="34" charset="0"/>
              <a:buChar char="•"/>
              <a:defRPr/>
            </a:pPr>
            <a:endParaRPr lang="nb-NO" b="0" u="none" baseline="0" dirty="0">
              <a:latin typeface="+mn-lt"/>
            </a:endParaRPr>
          </a:p>
          <a:p>
            <a:pPr marL="0" indent="0" defTabSz="922447">
              <a:buFont typeface="Arial" panose="020B0604020202020204" pitchFamily="34" charset="0"/>
              <a:buNone/>
              <a:defRPr/>
            </a:pPr>
            <a:r>
              <a:rPr lang="nb-NO" b="1" u="none" baseline="0" dirty="0">
                <a:latin typeface="+mn-lt"/>
              </a:rPr>
              <a:t>Sammendrag av ARD-2005-173</a:t>
            </a:r>
          </a:p>
          <a:p>
            <a:r>
              <a:rPr lang="nb-NO" sz="1200" kern="1200" dirty="0">
                <a:solidFill>
                  <a:schemeClr val="tx1"/>
                </a:solidFill>
                <a:effectLst/>
                <a:latin typeface="+mn-lt"/>
                <a:ea typeface="+mn-ea"/>
                <a:cs typeface="+mn-cs"/>
              </a:rPr>
              <a:t> </a:t>
            </a:r>
            <a:r>
              <a:rPr lang="nb-NO" sz="1200" i="1" kern="1200" dirty="0">
                <a:solidFill>
                  <a:schemeClr val="tx1"/>
                </a:solidFill>
                <a:effectLst/>
                <a:latin typeface="+mn-lt"/>
                <a:ea typeface="+mn-ea"/>
                <a:cs typeface="+mn-cs"/>
              </a:rPr>
              <a:t>Lokale protokoller mellom Bergen kommune og Norsk Lærerlag Bergen fastsetter relasjonsavlønning for pedagogisk personell med videreutdanning og stedfortreder for styrer. Tvisten gjaldt prinsipalt om protokollene var å betrakte som lokale særavtaler, slik at spørsmålet om protokollenes gyldighet kunne behandles av Arbeidsretten. Subsidiært gjaldt tvisten om Bergen kommune - dersom protokollene var lokale særavtaler - var tariffmessig bundet av disse. Arbeidsretten kom til at saken måtte avvises på det grunnlag at protokollene ikke var lokale særavtaler. Protokollene gjaldt ved inngåelsen bare en begrenset gruppe navngitte eller identifiserbare arbeidstakere. Når tilsvarende tillegg også er gitt til både nyansatte og ansatte som har ervervet tilleggsutdannelse mellom tariffoppgjørene, var det etter rettens mening ikke for å oppfylle tariffrettslige forpliktelser. Retten la vekt på at protokollene var inngått med hjemmel i daværende HTA som hjemler fordeling av lokal pott under lønnsoppgjør. Dette tyder på at partene ikke hadde til hensikt å inngå tariffavtaler.</a:t>
            </a:r>
            <a:endParaRPr lang="nb-NO" sz="1200" kern="1200" dirty="0">
              <a:solidFill>
                <a:schemeClr val="tx1"/>
              </a:solidFill>
              <a:effectLst/>
              <a:latin typeface="+mn-lt"/>
              <a:ea typeface="+mn-ea"/>
              <a:cs typeface="+mn-cs"/>
            </a:endParaRPr>
          </a:p>
          <a:p>
            <a:r>
              <a:rPr lang="nb-NO" sz="1200" b="1" i="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marL="0" indent="0" defTabSz="922447">
              <a:buFont typeface="Arial" panose="020B0604020202020204" pitchFamily="34" charset="0"/>
              <a:buNone/>
              <a:defRPr/>
            </a:pPr>
            <a:endParaRPr lang="nb-NO" b="0" u="none" baseline="0" dirty="0">
              <a:latin typeface="+mn-lt"/>
            </a:endParaRP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72977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lnSpc>
                <a:spcPct val="80000"/>
              </a:lnSpc>
            </a:pPr>
            <a:r>
              <a:rPr lang="nb-NO" altLang="nb-NO" b="1" dirty="0"/>
              <a:t>Del A </a:t>
            </a:r>
          </a:p>
          <a:p>
            <a:pPr marL="172959" indent="-172959">
              <a:lnSpc>
                <a:spcPct val="80000"/>
              </a:lnSpc>
              <a:buFont typeface="Arial" panose="020B0604020202020204" pitchFamily="34" charset="0"/>
              <a:buChar char="•"/>
            </a:pPr>
            <a:r>
              <a:rPr lang="nb-NO" altLang="nb-NO" dirty="0"/>
              <a:t>1) Forhandlingsordning 2) Forhandlingsrett- og plikt 3) Retningslinjer ved arbeidskamp 4) Interessetvister</a:t>
            </a:r>
            <a:r>
              <a:rPr lang="nb-NO" altLang="nb-NO" baseline="0" dirty="0"/>
              <a:t> </a:t>
            </a:r>
            <a:r>
              <a:rPr lang="nb-NO" altLang="nb-NO" dirty="0"/>
              <a:t>5) Rettstvister, jf., HA del A § 7: Tvist om en tariffavtales gyldighet, forståelse eller eksistens eller om krav som bygger på en tariffavtale.</a:t>
            </a:r>
            <a:r>
              <a:rPr lang="nb-NO" altLang="nb-NO" baseline="0" dirty="0"/>
              <a:t> </a:t>
            </a:r>
            <a:r>
              <a:rPr lang="nb-NO" altLang="nb-NO" dirty="0"/>
              <a:t>Rettstvister løses på rettslig måte, jf., lokale- og sentrale tvisteforhandlinger, jf., HA del B §§ 7-1 og 7-2 og deretter eventuelt Arbeidsretten. Protokoller mv., jf., senere foiler</a:t>
            </a:r>
          </a:p>
          <a:p>
            <a:pPr>
              <a:lnSpc>
                <a:spcPct val="80000"/>
              </a:lnSpc>
            </a:pPr>
            <a:endParaRPr lang="nb-NO" altLang="nb-NO" dirty="0"/>
          </a:p>
          <a:p>
            <a:pPr eaLnBrk="1" hangingPunct="1">
              <a:lnSpc>
                <a:spcPct val="80000"/>
              </a:lnSpc>
              <a:spcBef>
                <a:spcPct val="0"/>
              </a:spcBef>
              <a:buFont typeface="Wingdings" pitchFamily="2" charset="2"/>
              <a:buNone/>
            </a:pPr>
            <a:r>
              <a:rPr lang="nb-NO" altLang="nb-NO" b="1" dirty="0"/>
              <a:t>Del B </a:t>
            </a:r>
          </a:p>
          <a:p>
            <a:pPr marL="172959" indent="-172959">
              <a:lnSpc>
                <a:spcPct val="80000"/>
              </a:lnSpc>
              <a:spcBef>
                <a:spcPct val="0"/>
              </a:spcBef>
              <a:buFont typeface="Arial" panose="020B0604020202020204" pitchFamily="34" charset="0"/>
              <a:buChar char="•"/>
            </a:pPr>
            <a:r>
              <a:rPr lang="nb-NO" altLang="nb-NO" dirty="0"/>
              <a:t>1) Samarbeidsformer 2) Rolleforståelse 3) Felles ansvar og interesser.</a:t>
            </a:r>
            <a:r>
              <a:rPr lang="nb-NO" altLang="nb-NO" baseline="0" dirty="0"/>
              <a:t> Det er denne delen mesteparten av dagen vil ta utgangspunkt i.</a:t>
            </a:r>
          </a:p>
          <a:p>
            <a:pPr marL="172959" indent="-172959">
              <a:lnSpc>
                <a:spcPct val="80000"/>
              </a:lnSpc>
              <a:spcBef>
                <a:spcPct val="0"/>
              </a:spcBef>
              <a:buFont typeface="Arial" panose="020B0604020202020204" pitchFamily="34" charset="0"/>
              <a:buChar char="•"/>
            </a:pPr>
            <a:endParaRPr lang="nb-NO" altLang="nb-NO" dirty="0"/>
          </a:p>
          <a:p>
            <a:pPr eaLnBrk="1" hangingPunct="1">
              <a:lnSpc>
                <a:spcPct val="80000"/>
              </a:lnSpc>
              <a:spcBef>
                <a:spcPct val="50000"/>
              </a:spcBef>
              <a:buFont typeface="Wingdings" pitchFamily="2" charset="2"/>
              <a:buNone/>
            </a:pPr>
            <a:r>
              <a:rPr lang="nb-NO" altLang="nb-NO" b="1" dirty="0"/>
              <a:t>Del C </a:t>
            </a:r>
          </a:p>
          <a:p>
            <a:pPr marL="172959" indent="-172959">
              <a:lnSpc>
                <a:spcPct val="80000"/>
              </a:lnSpc>
              <a:spcBef>
                <a:spcPct val="50000"/>
              </a:spcBef>
              <a:buFont typeface="Arial" panose="020B0604020202020204" pitchFamily="34" charset="0"/>
              <a:buChar char="•"/>
            </a:pPr>
            <a:r>
              <a:rPr lang="nb-NO" altLang="nb-NO" dirty="0"/>
              <a:t>Gjelder bare for KS Bedrifts medlemsbedrifter,  – likner på del B</a:t>
            </a: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3679470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2447">
              <a:defRPr/>
            </a:pPr>
            <a:r>
              <a:rPr lang="nb-NO" b="1" dirty="0"/>
              <a:t>Kommunene og fylkeskommunene</a:t>
            </a:r>
            <a:r>
              <a:rPr lang="nb-NO" b="1" baseline="0" dirty="0"/>
              <a:t> </a:t>
            </a:r>
            <a:r>
              <a:rPr lang="nb-NO" b="1" dirty="0"/>
              <a:t>styres</a:t>
            </a:r>
            <a:r>
              <a:rPr lang="nb-NO" b="1" baseline="0" dirty="0"/>
              <a:t> av folkevalgte</a:t>
            </a:r>
            <a:endParaRPr lang="nb-NO" baseline="0" dirty="0"/>
          </a:p>
          <a:p>
            <a:pPr marL="172959" indent="-172959" defTabSz="922447">
              <a:buFont typeface="Arial" panose="020B0604020202020204" pitchFamily="34" charset="0"/>
              <a:buChar char="•"/>
              <a:defRPr/>
            </a:pPr>
            <a:r>
              <a:rPr lang="nb-NO" dirty="0">
                <a:effectLst/>
              </a:rPr>
              <a:t>Innbyggerne</a:t>
            </a:r>
            <a:r>
              <a:rPr lang="nb-NO" baseline="0" dirty="0">
                <a:effectLst/>
              </a:rPr>
              <a:t> har gjennom valg gitt noen (innbyggere) fullmakt til å bestemme en del ting på deres vegne – kommunestyret/fylkestinget. </a:t>
            </a:r>
          </a:p>
          <a:p>
            <a:pPr marL="172959" indent="-172959" defTabSz="922447">
              <a:buFont typeface="Arial" panose="020B0604020202020204" pitchFamily="34" charset="0"/>
              <a:buChar char="•"/>
              <a:defRPr/>
            </a:pPr>
            <a:endParaRPr lang="nb-NO" b="1" baseline="0" dirty="0"/>
          </a:p>
          <a:p>
            <a:r>
              <a:rPr lang="nb-NO" b="1" baseline="0" dirty="0"/>
              <a:t>Rådmannen delegeres ofte vide fullmakter knyttet til arbeidsgiverrollen, </a:t>
            </a:r>
            <a:r>
              <a:rPr lang="nb-NO" b="0" baseline="0" dirty="0"/>
              <a:t>jf., ARD-2008-135 (se manus til neste foil) om drøftingsplikt ved fremlegges av innstilling(er) for kommunestyret og benkeforslag</a:t>
            </a:r>
          </a:p>
          <a:p>
            <a:endParaRPr lang="nb-NO" b="1" baseline="0" dirty="0"/>
          </a:p>
          <a:p>
            <a:r>
              <a:rPr lang="nb-NO" b="1" baseline="0" dirty="0"/>
              <a:t>Innenfor rammen av det lokalpolitiske demokratiet</a:t>
            </a:r>
          </a:p>
          <a:p>
            <a:pPr marL="172959" indent="-172959" defTabSz="922447">
              <a:buFont typeface="Arial" panose="020B0604020202020204" pitchFamily="34" charset="0"/>
              <a:buChar char="•"/>
              <a:defRPr/>
            </a:pPr>
            <a:r>
              <a:rPr lang="nb-NO" dirty="0">
                <a:effectLst/>
              </a:rPr>
              <a:t>Det bærende prinsippet for medbestemmelse i en politisk styrt virksomhet er at de ansatte i virksomheten ikke skal ha større mulighet for påvirkning i politiske spørsmål enn innbyggerne</a:t>
            </a:r>
            <a:r>
              <a:rPr lang="nb-NO" baseline="0" dirty="0">
                <a:effectLst/>
              </a:rPr>
              <a:t> (velgerne) </a:t>
            </a:r>
            <a:r>
              <a:rPr lang="nb-NO" dirty="0">
                <a:effectLst/>
              </a:rPr>
              <a:t>generelt. MEN:</a:t>
            </a:r>
            <a:r>
              <a:rPr lang="nb-NO" baseline="0" dirty="0">
                <a:effectLst/>
              </a:rPr>
              <a:t> D</a:t>
            </a:r>
            <a:r>
              <a:rPr lang="nb-NO" dirty="0">
                <a:effectLst/>
              </a:rPr>
              <a:t>e ansatte</a:t>
            </a:r>
            <a:r>
              <a:rPr lang="nb-NO" baseline="0" dirty="0">
                <a:effectLst/>
              </a:rPr>
              <a:t> har rette til medbestemmelse og medinnflytelse over sin arbeidssituasjon. De ansattes tillitsvalgte har dermed rett til medbestemmelse også i saker som til sist vil ende opp som politiske saker, hvis utfallet vil påvirke de ansattes arbeidssituasjon.</a:t>
            </a:r>
            <a:endParaRPr lang="nb-NO" dirty="0">
              <a:effectLst/>
            </a:endParaRPr>
          </a:p>
          <a:p>
            <a:endParaRPr lang="nb-NO" b="1" baseline="0" dirty="0"/>
          </a:p>
          <a:p>
            <a:r>
              <a:rPr lang="nb-NO" b="1" baseline="0" dirty="0"/>
              <a:t>Ansatte har medbestemmelse og medinnflytelse over egen arbeidssituasjon</a:t>
            </a:r>
            <a:endParaRPr lang="nb-NO" baseline="0" dirty="0"/>
          </a:p>
          <a:p>
            <a:pPr marL="172959" indent="-172959" defTabSz="922447">
              <a:buFont typeface="Arial" panose="020B0604020202020204" pitchFamily="34" charset="0"/>
              <a:buChar char="•"/>
              <a:defRPr/>
            </a:pPr>
            <a:r>
              <a:rPr lang="nb-NO" dirty="0">
                <a:effectLst/>
              </a:rPr>
              <a:t>Medbestemmelse og medinnflytelse</a:t>
            </a:r>
            <a:r>
              <a:rPr lang="nb-NO" baseline="0" dirty="0">
                <a:effectLst/>
              </a:rPr>
              <a:t> </a:t>
            </a:r>
            <a:r>
              <a:rPr lang="nb-NO" dirty="0">
                <a:effectLst/>
              </a:rPr>
              <a:t>må utøves innenfor rammen av gjeldende lov- og avtaleverk, jf., </a:t>
            </a:r>
            <a:r>
              <a:rPr lang="nb-NO" dirty="0" err="1">
                <a:effectLst/>
              </a:rPr>
              <a:t>aml</a:t>
            </a:r>
            <a:r>
              <a:rPr lang="nb-NO" dirty="0">
                <a:effectLst/>
              </a:rPr>
              <a:t>.</a:t>
            </a:r>
            <a:r>
              <a:rPr lang="nb-NO" baseline="0" dirty="0">
                <a:effectLst/>
              </a:rPr>
              <a:t> og HA. Medbestemmelsen og medinnflytelsen utøves </a:t>
            </a:r>
            <a:r>
              <a:rPr lang="nb-NO" baseline="0" dirty="0"/>
              <a:t>gjennom </a:t>
            </a:r>
            <a:r>
              <a:rPr lang="nb-NO" b="1" baseline="0" dirty="0"/>
              <a:t>1) </a:t>
            </a:r>
            <a:r>
              <a:rPr lang="nb-NO" b="0" baseline="0" dirty="0"/>
              <a:t>t</a:t>
            </a:r>
            <a:r>
              <a:rPr lang="nb-NO" baseline="0" dirty="0"/>
              <a:t>illitsvalgte </a:t>
            </a:r>
            <a:r>
              <a:rPr lang="nb-NO" b="1" baseline="0" dirty="0"/>
              <a:t>2) </a:t>
            </a:r>
            <a:r>
              <a:rPr lang="nb-NO" baseline="0" dirty="0"/>
              <a:t>partssammensatte utvalg (administrasjonsutvalg), jf., </a:t>
            </a:r>
            <a:r>
              <a:rPr lang="nb-NO" baseline="0" dirty="0" err="1"/>
              <a:t>koml</a:t>
            </a:r>
            <a:r>
              <a:rPr lang="nb-NO" baseline="0" dirty="0"/>
              <a:t>. § 25 og HA del B § 4 </a:t>
            </a:r>
            <a:r>
              <a:rPr lang="nb-NO" b="1" baseline="0" dirty="0"/>
              <a:t>3)</a:t>
            </a:r>
            <a:r>
              <a:rPr lang="nb-NO" baseline="0" dirty="0"/>
              <a:t> andre utvalg (ad hoc-utvalg), jf., HA del B § 1-3 mv.   </a:t>
            </a:r>
          </a:p>
          <a:p>
            <a:endParaRPr lang="nb-NO" b="0" i="0" u="none" baseline="0" dirty="0"/>
          </a:p>
          <a:p>
            <a:r>
              <a:rPr lang="nb-NO" b="1" i="0" u="none" baseline="0" dirty="0"/>
              <a:t>Eksempler på hva kommunestyret kan vedta «innenfor rammen av det lokalpolitiske demokrati»</a:t>
            </a:r>
          </a:p>
          <a:p>
            <a:pPr marL="172959" indent="-172959">
              <a:buFont typeface="Arial" panose="020B0604020202020204" pitchFamily="34" charset="0"/>
              <a:buChar char="•"/>
            </a:pPr>
            <a:r>
              <a:rPr lang="nb-NO" i="0" u="none" baseline="0" dirty="0"/>
              <a:t>1) Kommunebudsjettet 2) Kommunestruktur (skole ol.) 3) Ansettelse av rådmann 4) Nedleggelse og sammenslåing av virksomheter (skole ol.) 5) Sette ut tjenester (renhold ol.) 6) IKS-samarbeid (brann, IKT ol.) 7) Kommunesammenslåinger mv.   - men de tillitsvalgte har rett til reell medbestemmelse etter Hovedavtalens regler i prosessen før beslutningene tas.</a:t>
            </a: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148150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409700" y="746125"/>
            <a:ext cx="3989388" cy="2990850"/>
          </a:xfrm>
        </p:spPr>
      </p:sp>
      <p:sp>
        <p:nvSpPr>
          <p:cNvPr id="3" name="Plassholder for notater 2"/>
          <p:cNvSpPr>
            <a:spLocks noGrp="1"/>
          </p:cNvSpPr>
          <p:nvPr>
            <p:ph type="body" idx="1"/>
          </p:nvPr>
        </p:nvSpPr>
        <p:spPr>
          <a:xfrm>
            <a:off x="492847" y="4027280"/>
            <a:ext cx="5823093" cy="5168077"/>
          </a:xfrm>
        </p:spPr>
        <p:txBody>
          <a:bodyPr/>
          <a:lstStyle/>
          <a:p>
            <a:r>
              <a:rPr lang="nb-NO" b="1" dirty="0"/>
              <a:t>Best mulig samarbeidsgrunnlag</a:t>
            </a:r>
          </a:p>
          <a:p>
            <a:pPr marL="172959" indent="-172959">
              <a:buFont typeface="Arial" panose="020B0604020202020204" pitchFamily="34" charset="0"/>
              <a:buChar char="•"/>
            </a:pPr>
            <a:r>
              <a:rPr lang="nb-NO" dirty="0"/>
              <a:t>Hvordan partene skal forholde seg til hverandre. Reell dialog med TV. TVs bidrag. TV er god rådgivere. Verdsette og dra nytte av TV</a:t>
            </a:r>
          </a:p>
          <a:p>
            <a:endParaRPr lang="nb-NO" dirty="0"/>
          </a:p>
          <a:p>
            <a:r>
              <a:rPr lang="nb-NO" b="1" dirty="0"/>
              <a:t>Tillit og forståelse for partenes roller</a:t>
            </a:r>
          </a:p>
          <a:p>
            <a:pPr marL="172959" indent="-172959">
              <a:buFont typeface="Arial" panose="020B0604020202020204" pitchFamily="34" charset="0"/>
              <a:buChar char="•"/>
            </a:pPr>
            <a:r>
              <a:rPr lang="nb-NO" dirty="0"/>
              <a:t>Partene har ulike roller og interesser og forståelse og kunnskap om dens andre rolle er viktig for å finne løsninger. En naturlig forlengelse av deres ulike funksjoner: </a:t>
            </a:r>
            <a:r>
              <a:rPr lang="nb-NO" b="1" dirty="0"/>
              <a:t>1) </a:t>
            </a:r>
            <a:r>
              <a:rPr lang="nb-NO" dirty="0"/>
              <a:t>TV </a:t>
            </a:r>
            <a:r>
              <a:rPr lang="nb-NO" b="1" dirty="0"/>
              <a:t>2)</a:t>
            </a:r>
            <a:r>
              <a:rPr lang="nb-NO" dirty="0"/>
              <a:t> arbeidsgiver. Men partene har også felles interesser, jf., HA del B § 1-1: </a:t>
            </a:r>
            <a:r>
              <a:rPr lang="nb-NO" b="1" dirty="0"/>
              <a:t>1)</a:t>
            </a:r>
            <a:r>
              <a:rPr lang="nb-NO" dirty="0"/>
              <a:t> gi tjenester av høy kvalitet </a:t>
            </a:r>
            <a:r>
              <a:rPr lang="nb-NO" b="1" dirty="0"/>
              <a:t>2)</a:t>
            </a:r>
            <a:r>
              <a:rPr lang="nb-NO" dirty="0"/>
              <a:t> skape trygge arbeidsplasser </a:t>
            </a:r>
            <a:r>
              <a:rPr lang="nb-NO" b="1" dirty="0"/>
              <a:t>3)</a:t>
            </a:r>
            <a:r>
              <a:rPr lang="nb-NO" dirty="0"/>
              <a:t> med meningsfylt arbeid </a:t>
            </a:r>
            <a:r>
              <a:rPr lang="nb-NO" b="1" dirty="0"/>
              <a:t>4)</a:t>
            </a:r>
            <a:r>
              <a:rPr lang="nb-NO" dirty="0"/>
              <a:t> og et godt arbeidsmiljø. Tillit og samarbeid må bygges opp, jf., senere foiler om samhandlingsformer mv.  </a:t>
            </a:r>
          </a:p>
          <a:p>
            <a:endParaRPr lang="nb-NO" dirty="0"/>
          </a:p>
          <a:p>
            <a:r>
              <a:rPr lang="nb-NO" altLang="nb-NO" b="1" dirty="0"/>
              <a:t>Medvirkning og medinnflytelse </a:t>
            </a:r>
          </a:p>
          <a:p>
            <a:pPr marL="172959" indent="-172959">
              <a:buFont typeface="Arial" panose="020B0604020202020204" pitchFamily="34" charset="0"/>
              <a:buChar char="•"/>
            </a:pPr>
            <a:r>
              <a:rPr lang="nb-NO" altLang="nb-NO" dirty="0"/>
              <a:t>Hva kan «jeg som TV» bidra med, jf., «Det felles målet» Eksempelvis ved: </a:t>
            </a:r>
            <a:r>
              <a:rPr lang="nb-NO" altLang="nb-NO" b="1" dirty="0"/>
              <a:t>1)</a:t>
            </a:r>
            <a:r>
              <a:rPr lang="nb-NO" altLang="nb-NO" dirty="0"/>
              <a:t> Kommunal samhandling </a:t>
            </a:r>
            <a:r>
              <a:rPr lang="nb-NO" altLang="nb-NO" b="1" dirty="0"/>
              <a:t>2)</a:t>
            </a:r>
            <a:r>
              <a:rPr lang="nb-NO" altLang="nb-NO" dirty="0"/>
              <a:t> IKS </a:t>
            </a:r>
            <a:r>
              <a:rPr lang="nb-NO" altLang="nb-NO" b="1" dirty="0"/>
              <a:t>3) </a:t>
            </a:r>
            <a:r>
              <a:rPr lang="nb-NO" altLang="nb-NO" dirty="0"/>
              <a:t>Kommunesammenslåing. Reell medvirkning og medinnflytelse, jf., «så tidlig som mulig». Kan ikke organisere seg bort fra medbestemmelse. </a:t>
            </a:r>
            <a:r>
              <a:rPr lang="nb-NO" altLang="nb-NO" b="1" dirty="0"/>
              <a:t>Sentral dom, jf., ARD-2008-135 om unnlatelse av drøftinger før innstilling om ny helse- og sosialplan ble sendt fra rådmannen til kommunestyret og benkeforslag</a:t>
            </a:r>
            <a:r>
              <a:rPr lang="nb-NO" altLang="nb-NO" dirty="0"/>
              <a:t>. Medbestemmelse</a:t>
            </a:r>
            <a:r>
              <a:rPr lang="nb-NO" altLang="nb-NO" baseline="0" dirty="0"/>
              <a:t> s</a:t>
            </a:r>
            <a:r>
              <a:rPr lang="nb-NO" altLang="nb-NO" dirty="0"/>
              <a:t>kal gjennomføres uansett hvor og på hvilke nivå beslutningen tas. </a:t>
            </a:r>
            <a:r>
              <a:rPr lang="nb-NO" dirty="0"/>
              <a:t>Godt samarbeid og en åpen dialog og god vilje fra begge parter er avgjørende for å få dette til</a:t>
            </a:r>
          </a:p>
          <a:p>
            <a:endParaRPr lang="nb-NO" dirty="0"/>
          </a:p>
          <a:p>
            <a:pPr eaLnBrk="1" hangingPunct="1">
              <a:buFontTx/>
              <a:buNone/>
            </a:pPr>
            <a:r>
              <a:rPr lang="nb-NO" altLang="nb-NO" b="1" dirty="0"/>
              <a:t>Nærmere om «tidligst mulig», jf., ARD-2008-135</a:t>
            </a:r>
          </a:p>
          <a:p>
            <a:pPr marL="172959" indent="-172959">
              <a:buFont typeface="Arial" panose="020B0604020202020204" pitchFamily="34" charset="0"/>
              <a:buChar char="•"/>
            </a:pPr>
            <a:r>
              <a:rPr lang="nb-NO" altLang="nb-NO" dirty="0"/>
              <a:t>Formålet er et så godt resultat som mulig, noe som fordrer et så bredt beslutningsgrunnlag som mulig. TV kjenner driften og medlemmenes syn</a:t>
            </a:r>
            <a:r>
              <a:rPr lang="nb-NO" altLang="nb-NO" baseline="0" dirty="0"/>
              <a:t> og opplevelser,</a:t>
            </a:r>
            <a:r>
              <a:rPr lang="nb-NO" altLang="nb-NO" dirty="0"/>
              <a:t> og vil derfor kunne komme med relevante innspill. TV må ha «en reell mulighet» til å kunne påvirke beslutningen – involvering før beslutningen tas. Skal</a:t>
            </a:r>
            <a:r>
              <a:rPr lang="nb-NO" altLang="nb-NO" baseline="0" dirty="0"/>
              <a:t> ikke måtte </a:t>
            </a:r>
            <a:r>
              <a:rPr lang="nb-NO" altLang="nb-NO" dirty="0"/>
              <a:t>lese om beslutningen i lokalavisen. Etter at drøftingene</a:t>
            </a:r>
            <a:r>
              <a:rPr lang="nb-NO" altLang="nb-NO" baseline="0" dirty="0"/>
              <a:t> er gjennomført må </a:t>
            </a:r>
            <a:r>
              <a:rPr lang="nb-NO" altLang="nb-NO" dirty="0"/>
              <a:t>TV må forholde seg til den endelige beslutningen</a:t>
            </a:r>
            <a:r>
              <a:rPr lang="nb-NO" altLang="nb-NO" baseline="0" dirty="0"/>
              <a:t> og følge opp iverksettingen av den,</a:t>
            </a:r>
            <a:r>
              <a:rPr lang="nb-NO" altLang="nb-NO" dirty="0"/>
              <a:t>, selv ved uenighet med tanke på resultat. Påvirkning og involvering gjør det lettere å forholde seg til beslutningen som tas, jf., større forståelse for resultatet mv.</a:t>
            </a:r>
            <a:endParaRPr lang="nb-NO" dirty="0"/>
          </a:p>
          <a:p>
            <a:endParaRPr lang="nb-NO" dirty="0"/>
          </a:p>
          <a:p>
            <a:pPr defTabSz="922447">
              <a:defRPr/>
            </a:pPr>
            <a:r>
              <a:rPr lang="nb-NO" b="1" dirty="0"/>
              <a:t>Tillitsvalgtordningen</a:t>
            </a:r>
          </a:p>
          <a:p>
            <a:pPr marL="172959" indent="-172959" defTabSz="922447">
              <a:buFont typeface="Arial" panose="020B0604020202020204" pitchFamily="34" charset="0"/>
              <a:buChar char="•"/>
              <a:defRPr/>
            </a:pPr>
            <a:r>
              <a:rPr lang="nb-NO" b="1" dirty="0"/>
              <a:t>1)</a:t>
            </a:r>
            <a:r>
              <a:rPr lang="nb-NO" dirty="0"/>
              <a:t> Ivareta medlemmenes interesser </a:t>
            </a:r>
            <a:r>
              <a:rPr lang="nb-NO" b="1" dirty="0"/>
              <a:t>2) </a:t>
            </a:r>
            <a:r>
              <a:rPr lang="nb-NO" dirty="0"/>
              <a:t>Være konstruktivt bidragsyter for arbeidsgiver </a:t>
            </a:r>
            <a:r>
              <a:rPr lang="nb-NO" b="1" dirty="0"/>
              <a:t>3)</a:t>
            </a:r>
            <a:r>
              <a:rPr lang="nb-NO" dirty="0"/>
              <a:t> Ikke bare</a:t>
            </a:r>
            <a:r>
              <a:rPr lang="nb-NO" baseline="0" dirty="0"/>
              <a:t> </a:t>
            </a:r>
            <a:r>
              <a:rPr lang="nb-NO" dirty="0"/>
              <a:t>«vaktbikkje», også være «trekkbikkje» </a:t>
            </a:r>
            <a:r>
              <a:rPr lang="nb-NO" b="1" dirty="0"/>
              <a:t>4)</a:t>
            </a:r>
            <a:r>
              <a:rPr lang="nb-NO" dirty="0"/>
              <a:t> Ansattes medvirkning og medinnflytelse skjer hovedsakelig gjennom TV</a:t>
            </a:r>
          </a:p>
          <a:p>
            <a:pPr marL="172959" indent="-172959" defTabSz="922447">
              <a:buFont typeface="Arial" panose="020B0604020202020204" pitchFamily="34" charset="0"/>
              <a:buChar char="•"/>
              <a:defRPr/>
            </a:pPr>
            <a:endParaRPr lang="nb-NO" dirty="0"/>
          </a:p>
          <a:p>
            <a:r>
              <a:rPr lang="nb-NO" sz="1200" b="1" kern="1200" dirty="0">
                <a:solidFill>
                  <a:schemeClr val="tx1"/>
                </a:solidFill>
                <a:effectLst/>
                <a:latin typeface="+mn-lt"/>
                <a:ea typeface="+mn-ea"/>
                <a:cs typeface="+mn-cs"/>
              </a:rPr>
              <a:t>Sammendrag av ARD-2008-135:</a:t>
            </a:r>
            <a:endParaRPr lang="nb-NO" sz="1200" kern="1200" dirty="0">
              <a:solidFill>
                <a:schemeClr val="tx1"/>
              </a:solidFill>
              <a:effectLst/>
              <a:latin typeface="+mn-lt"/>
              <a:ea typeface="+mn-ea"/>
              <a:cs typeface="+mn-cs"/>
            </a:endParaRPr>
          </a:p>
          <a:p>
            <a:r>
              <a:rPr lang="nb-NO" sz="1200" i="1" kern="1200" dirty="0">
                <a:solidFill>
                  <a:schemeClr val="tx1"/>
                </a:solidFill>
                <a:effectLst/>
                <a:latin typeface="+mn-lt"/>
                <a:ea typeface="+mn-ea"/>
                <a:cs typeface="+mn-cs"/>
              </a:rPr>
              <a:t>Hovedavtalen mellom KS og LO/Fagforbundet har i del B § 3-4 bestemmelser om plikt til drøfting ved endringer og omstillinger som vil få betydning for arbeidstakerne. Arbeidsgiver skal da «på et tidligst mulig tidspunkt» informere, drøfte og ta de tillitsvalgte med på råd. I sak nr. 4/2007 kom Arbeidsretten til at Moss kommune handlet i strid med § 3-4 bokstav b) ved å unnlate å gjennomføre drøfting med de tillitsvalgte før rådmannens innstilling om ny helse- og sosialplan ble avgitt. Denne mangelen kunne ikke anses «reparert» gjennom etterfølgende drøftinger. I sak nr. 5/2007 var det enighet om at fylkestingets vedtak om å be kontrollutvalget legge til rette for overføring av fylkesrevisjonens sekretariatet til </a:t>
            </a:r>
            <a:r>
              <a:rPr lang="nb-NO" sz="1200" i="1" kern="1200" dirty="0" err="1">
                <a:solidFill>
                  <a:schemeClr val="tx1"/>
                </a:solidFill>
                <a:effectLst/>
                <a:latin typeface="+mn-lt"/>
                <a:ea typeface="+mn-ea"/>
                <a:cs typeface="+mn-cs"/>
              </a:rPr>
              <a:t>KomSek</a:t>
            </a:r>
            <a:r>
              <a:rPr lang="nb-NO" sz="1200" i="1" kern="1200" dirty="0">
                <a:solidFill>
                  <a:schemeClr val="tx1"/>
                </a:solidFill>
                <a:effectLst/>
                <a:latin typeface="+mn-lt"/>
                <a:ea typeface="+mn-ea"/>
                <a:cs typeface="+mn-cs"/>
              </a:rPr>
              <a:t> Trøndelag IKS, gjaldt et tema som er drøftingsgjenstand etter § 3-4 bokstav b). Det forhold at overføringen av sekretariatet til ny arbeidsgiver ikke ble drøftet før vedtak om dette ble truffet i fylkestinget på grunnlag av et benkeforslag som ble fremsatt i møtet samme dag, kunne ikke anses som brudd på drøftingsplikten.</a:t>
            </a:r>
            <a:endParaRPr lang="nb-NO" sz="1200" kern="1200" dirty="0">
              <a:solidFill>
                <a:schemeClr val="tx1"/>
              </a:solidFill>
              <a:effectLst/>
              <a:latin typeface="+mn-lt"/>
              <a:ea typeface="+mn-ea"/>
              <a:cs typeface="+mn-cs"/>
            </a:endParaRPr>
          </a:p>
          <a:p>
            <a:pPr marL="0" indent="0" defTabSz="922447">
              <a:buFont typeface="Arial" panose="020B0604020202020204" pitchFamily="34" charset="0"/>
              <a:buNone/>
              <a:defRPr/>
            </a:pPr>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371653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61932" indent="-361932" defTabSz="965687">
              <a:lnSpc>
                <a:spcPct val="80000"/>
              </a:lnSpc>
            </a:pPr>
            <a:endParaRPr lang="nb-NO" i="0" dirty="0">
              <a:solidFill>
                <a:srgbClr val="002060"/>
              </a:solidFill>
            </a:endParaRPr>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1407142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700213" y="746125"/>
            <a:ext cx="3408362" cy="2555875"/>
          </a:xfrm>
        </p:spPr>
      </p:sp>
      <p:sp>
        <p:nvSpPr>
          <p:cNvPr id="3" name="Plassholder for notater 2"/>
          <p:cNvSpPr>
            <a:spLocks noGrp="1"/>
          </p:cNvSpPr>
          <p:nvPr>
            <p:ph type="body" idx="1"/>
          </p:nvPr>
        </p:nvSpPr>
        <p:spPr>
          <a:xfrm>
            <a:off x="680880" y="3591965"/>
            <a:ext cx="5447030" cy="5603392"/>
          </a:xfrm>
        </p:spPr>
        <p:txBody>
          <a:bodyPr/>
          <a:lstStyle/>
          <a:p>
            <a:pPr eaLnBrk="1" hangingPunct="1"/>
            <a:r>
              <a:rPr lang="nb-NO" b="1" dirty="0"/>
              <a:t>Arbeidsgiver</a:t>
            </a:r>
          </a:p>
          <a:p>
            <a:pPr marL="172959" indent="-172959">
              <a:buFont typeface="Arial" panose="020B0604020202020204" pitchFamily="34" charset="0"/>
              <a:buChar char="•"/>
            </a:pPr>
            <a:r>
              <a:rPr lang="nb-NO" b="1" dirty="0"/>
              <a:t>1) </a:t>
            </a:r>
            <a:r>
              <a:rPr lang="nb-NO" dirty="0"/>
              <a:t>Arbeidsmiljølovens definisjon, jf., </a:t>
            </a:r>
            <a:r>
              <a:rPr lang="nb-NO" dirty="0" err="1"/>
              <a:t>aml</a:t>
            </a:r>
            <a:r>
              <a:rPr lang="nb-NO" dirty="0"/>
              <a:t> § 1-8 </a:t>
            </a:r>
            <a:r>
              <a:rPr lang="nb-NO" b="1" dirty="0"/>
              <a:t>2)</a:t>
            </a:r>
            <a:r>
              <a:rPr lang="nb-NO" dirty="0"/>
              <a:t> Hovedavtalens definisjon, jf., HA del B § 2-1, kommunestyret som øverste folkevalgte organ. Kommunen som arbeidsgiver i denne sammenheng. Kommunen har også andre roller som å være tjenesteyter, offentlig myndighetsorgan mv. Myndigheten knyttet til arbeidsgiverrollen delegeres normalt rådmannen, jf., eksempelvis ansette, si opp mv. Hvor langt ned i organisasjonen arbeidsgiveransvaret strekker seg avhenger av kommunestrukturen/</a:t>
            </a:r>
            <a:r>
              <a:rPr lang="nb-NO" dirty="0" err="1"/>
              <a:t>fullmaktsreglementet</a:t>
            </a:r>
            <a:r>
              <a:rPr lang="nb-NO" dirty="0"/>
              <a:t>. Ledere med personalfullmakt vil normalt representerer arbeidsgiver.  </a:t>
            </a:r>
          </a:p>
          <a:p>
            <a:pPr eaLnBrk="1" hangingPunct="1"/>
            <a:endParaRPr lang="nb-NO" b="1" dirty="0"/>
          </a:p>
          <a:p>
            <a:pPr eaLnBrk="1" hangingPunct="1"/>
            <a:r>
              <a:rPr lang="nb-NO" b="1" dirty="0"/>
              <a:t>Arbeidstaker</a:t>
            </a:r>
            <a:endParaRPr lang="nb-NO" dirty="0"/>
          </a:p>
          <a:p>
            <a:pPr marL="172959" indent="-172959">
              <a:buFont typeface="Arial" panose="020B0604020202020204" pitchFamily="34" charset="0"/>
              <a:buChar char="•"/>
            </a:pPr>
            <a:r>
              <a:rPr lang="nb-NO" dirty="0"/>
              <a:t>Arbeidsmiljølovens definisjon, jf., § 1-8. Grensen til oppdragstaker er en praktisk problemstilling i KS-området. En konkret vurdering hvorvidt man står overfor en arbeidstaker eller oppdragstaker. Sentrale momenter vil være: 1) stiller vedkommende sin personlig arbeidskraft til rådighet 2) er vedkommende underlagt arbeidsgiverens ledelse og kontroll 3) stiller arbeidsgiveren til rådighet arbeidsrom, maskiner, redskap ol. 4) hvem bærer risikoen for arbeidsresultatet 5) mottar vedkommende vederlag i en eller annen form for lønn 6) foreligger det et stabilt tilknytningsforhold som er oppsigelig 7) arbeides det hovedsakelig for en oppdragsgiver</a:t>
            </a:r>
          </a:p>
          <a:p>
            <a:endParaRPr lang="nb-NO" b="1" dirty="0"/>
          </a:p>
          <a:p>
            <a:pPr eaLnBrk="1" hangingPunct="1"/>
            <a:r>
              <a:rPr lang="nb-NO" b="1" dirty="0"/>
              <a:t>Tillitsvalgt</a:t>
            </a:r>
          </a:p>
          <a:p>
            <a:pPr marL="172959" indent="-172959">
              <a:buFont typeface="Arial" panose="020B0604020202020204" pitchFamily="34" charset="0"/>
              <a:buChar char="•"/>
            </a:pPr>
            <a:r>
              <a:rPr lang="nb-NO" dirty="0"/>
              <a:t>Hovedavtalens definisjon, jf., HA del B § 2-2. Det må være minst to ansatte på en arbeidsplass for å være tillitsvalgt. Altså minst en ansatt til. Man kan ikke være TV for seg selv. Undervisningspersonalet har rett til tillitsvalgt på arbeidsstedet</a:t>
            </a:r>
            <a:r>
              <a:rPr lang="nb-NO" baseline="0" dirty="0"/>
              <a:t> hvis organisasjonen har minst to medlemmer der, </a:t>
            </a:r>
            <a:r>
              <a:rPr lang="nb-NO" dirty="0" err="1"/>
              <a:t>jf</a:t>
            </a:r>
            <a:r>
              <a:rPr lang="nb-NO" dirty="0"/>
              <a:t>,</a:t>
            </a:r>
            <a:r>
              <a:rPr lang="nb-NO" b="1" dirty="0"/>
              <a:t> ARD-2013-42</a:t>
            </a:r>
          </a:p>
          <a:p>
            <a:pPr eaLnBrk="1" hangingPunct="1"/>
            <a:endParaRPr lang="nb-NO" b="1" dirty="0"/>
          </a:p>
          <a:p>
            <a:pPr eaLnBrk="1" hangingPunct="1"/>
            <a:r>
              <a:rPr lang="nb-NO" b="1" dirty="0"/>
              <a:t>Hovedtillitsvalgt</a:t>
            </a:r>
            <a:endParaRPr lang="nb-NO" dirty="0"/>
          </a:p>
          <a:p>
            <a:pPr marL="172959" indent="-172959">
              <a:buFont typeface="Arial" panose="020B0604020202020204" pitchFamily="34" charset="0"/>
              <a:buChar char="•"/>
            </a:pPr>
            <a:r>
              <a:rPr lang="nb-NO" dirty="0"/>
              <a:t>Hovedavtalens definisjon, jf., HA del B § 2-3. Minst to tillitsvalgte å koordinere. Altså en TV til. Man kan ikke koordinere seg selv. HTV er den rådmannen normalt forholder seg til</a:t>
            </a:r>
          </a:p>
          <a:p>
            <a:pPr eaLnBrk="1" hangingPunct="1"/>
            <a:endParaRPr lang="nb-NO" b="1" dirty="0"/>
          </a:p>
          <a:p>
            <a:pPr eaLnBrk="1" hangingPunct="1"/>
            <a:r>
              <a:rPr lang="nb-NO" b="1" dirty="0"/>
              <a:t>Fellestillitsvalgt</a:t>
            </a:r>
          </a:p>
          <a:p>
            <a:pPr marL="172959" indent="-172959">
              <a:buFont typeface="Arial" panose="020B0604020202020204" pitchFamily="34" charset="0"/>
              <a:buChar char="•"/>
            </a:pPr>
            <a:r>
              <a:rPr lang="nb-NO" dirty="0"/>
              <a:t>Hovedavtalens definisjon, jf., HA del B § 2-4. FTV overtar HTV sine oppgaver dersom slik organisering velges. Innebærer</a:t>
            </a:r>
            <a:r>
              <a:rPr lang="nb-NO" baseline="0" dirty="0"/>
              <a:t> at a</a:t>
            </a:r>
            <a:r>
              <a:rPr lang="nb-NO" dirty="0"/>
              <a:t>lle forbundene innenfor samme forhandlingssammenslutning representeres av FTV. </a:t>
            </a:r>
            <a:r>
              <a:rPr lang="nb-NO" sz="1200" kern="1200" dirty="0">
                <a:solidFill>
                  <a:schemeClr val="tx1"/>
                </a:solidFill>
                <a:effectLst/>
                <a:latin typeface="+mn-lt"/>
                <a:ea typeface="+mn-ea"/>
                <a:cs typeface="+mn-cs"/>
              </a:rPr>
              <a:t>Forbundene innen sammenslutningen bestemmer selv om man skal opptre som en sammenslutning. </a:t>
            </a:r>
            <a:r>
              <a:rPr lang="nb-NO" dirty="0"/>
              <a:t>En forutsetning at det er enighet blant berørte organisasjoner om slik organisering. Gjelder kun i relasjon til HA. Ved forhandlinger etter HTA og andre bestemmelser gjelder HA del A § 4-7 </a:t>
            </a:r>
            <a:endParaRPr lang="nb-NO" b="1" dirty="0"/>
          </a:p>
          <a:p>
            <a:pPr eaLnBrk="1" hangingPunct="1"/>
            <a:endParaRPr lang="nb-NO" b="1" dirty="0"/>
          </a:p>
          <a:p>
            <a:r>
              <a:rPr lang="nb-NO" b="1" dirty="0"/>
              <a:t>Organisasjonstillitsvalgt og tillitsvalgt etter HA avleder ulike rettigheter</a:t>
            </a:r>
          </a:p>
          <a:p>
            <a:pPr marL="172959" indent="-172959">
              <a:buFont typeface="Arial" panose="020B0604020202020204" pitchFamily="34" charset="0"/>
              <a:buChar char="•"/>
            </a:pPr>
            <a:r>
              <a:rPr lang="nb-NO" dirty="0"/>
              <a:t>Kommer tilbake til dette under frikjøp, tjenestefri, permisjoner mv. </a:t>
            </a:r>
          </a:p>
          <a:p>
            <a:pPr eaLnBrk="1" hangingPunct="1"/>
            <a:endParaRPr lang="nb-NO" b="1" dirty="0"/>
          </a:p>
          <a:p>
            <a:pPr eaLnBrk="1" hangingPunct="1"/>
            <a:r>
              <a:rPr lang="nb-NO" b="1" dirty="0"/>
              <a:t>Forhandlingssammenslutning, jf., HA del A 1-5</a:t>
            </a:r>
          </a:p>
          <a:p>
            <a:pPr marL="172959" indent="-172959">
              <a:buFont typeface="Arial" panose="020B0604020202020204" pitchFamily="34" charset="0"/>
              <a:buChar char="•"/>
            </a:pPr>
            <a:r>
              <a:rPr lang="nb-NO" b="1" dirty="0"/>
              <a:t>1)</a:t>
            </a:r>
            <a:r>
              <a:rPr lang="nb-NO" dirty="0"/>
              <a:t> LO Kommune </a:t>
            </a:r>
            <a:r>
              <a:rPr lang="nb-NO" b="1" dirty="0"/>
              <a:t>2) </a:t>
            </a:r>
            <a:r>
              <a:rPr lang="nb-NO" dirty="0"/>
              <a:t>YS Kommune </a:t>
            </a:r>
            <a:r>
              <a:rPr lang="nb-NO" b="1" dirty="0"/>
              <a:t>3)</a:t>
            </a:r>
            <a:r>
              <a:rPr lang="nb-NO" dirty="0"/>
              <a:t> Unio </a:t>
            </a:r>
            <a:r>
              <a:rPr lang="nb-NO" b="1" dirty="0"/>
              <a:t>4)</a:t>
            </a:r>
            <a:r>
              <a:rPr lang="nb-NO" dirty="0"/>
              <a:t> Akademikerne Kommune</a:t>
            </a:r>
          </a:p>
          <a:p>
            <a:pPr marL="172959" indent="-172959">
              <a:buFont typeface="Arial" panose="020B0604020202020204" pitchFamily="34" charset="0"/>
              <a:buChar char="•"/>
            </a:pPr>
            <a:endParaRPr lang="nb-NO" dirty="0"/>
          </a:p>
          <a:p>
            <a:r>
              <a:rPr lang="nb-NO" sz="1200" b="1" kern="1200" dirty="0">
                <a:solidFill>
                  <a:schemeClr val="tx1"/>
                </a:solidFill>
                <a:effectLst/>
                <a:latin typeface="+mn-lt"/>
                <a:ea typeface="+mn-ea"/>
                <a:cs typeface="+mn-cs"/>
              </a:rPr>
              <a:t>Sammendrag av ARD-2013-42</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r>
              <a:rPr lang="nb-NO" sz="1200" i="1" kern="1200" dirty="0">
                <a:solidFill>
                  <a:schemeClr val="tx1"/>
                </a:solidFill>
                <a:effectLst/>
                <a:latin typeface="+mn-lt"/>
                <a:ea typeface="+mn-ea"/>
                <a:cs typeface="+mn-cs"/>
              </a:rPr>
              <a:t>Forhandlingsansvaret for undervisningspersonell ble fra 2004 overført til kommuner/fylkeskommuner. I forbindelse med overføringen ble det opprettet overgangsordninger for undervisningspersonellet, herunder om rett til å kreve tillitsvalgt på arbeidssteder hvor organisasjonen bare hadde ett medlem. Dette var et unntak fra Hovedavtalen i KS del B § 3 jf. § 2.2 om at organisasjonen må ha minst to medlemmer for å kreve tillitsvalgt. Saken gjaldt spørsmålet om ordningen for undervisningspersonell var videreført for tariffperioden 2010.2013 gjennom en merknad til protokollen. Arbeidsretten kom på bakgrunn av merknadens ordlyd, forhandlingsforløp og omtale i KS. rundskriv til at overgangsordningen ikke var videreført.</a:t>
            </a:r>
            <a:endParaRPr lang="nb-NO" sz="1200" kern="1200" dirty="0">
              <a:solidFill>
                <a:schemeClr val="tx1"/>
              </a:solidFill>
              <a:effectLst/>
              <a:latin typeface="+mn-lt"/>
              <a:ea typeface="+mn-ea"/>
              <a:cs typeface="+mn-cs"/>
            </a:endParaRPr>
          </a:p>
          <a:p>
            <a:pPr marL="0" indent="0">
              <a:buFont typeface="Arial" panose="020B0604020202020204" pitchFamily="34" charset="0"/>
              <a:buNone/>
            </a:pPr>
            <a:endParaRPr lang="nb-NO" dirty="0"/>
          </a:p>
        </p:txBody>
      </p:sp>
      <p:sp>
        <p:nvSpPr>
          <p:cNvPr id="4" name="Plassholder for topptekst 3"/>
          <p:cNvSpPr>
            <a:spLocks noGrp="1"/>
          </p:cNvSpPr>
          <p:nvPr>
            <p:ph type="hdr" sz="quarter" idx="10"/>
          </p:nvPr>
        </p:nvSpPr>
        <p:spPr/>
        <p:txBody>
          <a:bodyPr/>
          <a:lstStyle/>
          <a:p>
            <a:endParaRPr lang="nb-NO"/>
          </a:p>
        </p:txBody>
      </p:sp>
      <p:sp>
        <p:nvSpPr>
          <p:cNvPr id="5" name="Plassholder for dato 4"/>
          <p:cNvSpPr>
            <a:spLocks noGrp="1"/>
          </p:cNvSpPr>
          <p:nvPr>
            <p:ph type="dt" idx="11"/>
          </p:nvPr>
        </p:nvSpPr>
        <p:spPr/>
        <p:txBody>
          <a:bodyPr/>
          <a:lstStyle/>
          <a:p>
            <a:endParaRPr lang="nb-NO"/>
          </a:p>
        </p:txBody>
      </p:sp>
    </p:spTree>
    <p:extLst>
      <p:ext uri="{BB962C8B-B14F-4D97-AF65-F5344CB8AC3E}">
        <p14:creationId xmlns:p14="http://schemas.microsoft.com/office/powerpoint/2010/main" val="2923217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2ACFE1AB-B534-4866-B195-34BC379B6E23}" type="datetime1">
              <a:rPr lang="nb-NO" smtClean="0"/>
              <a:t>15.11.2016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BDFAD2C-97D9-4F22-9B52-62D5AF23EABA}" type="slidenum">
              <a:rPr lang="nb-NO" smtClean="0"/>
              <a:t>‹#›</a:t>
            </a:fld>
            <a:endParaRPr lang="nb-NO"/>
          </a:p>
        </p:txBody>
      </p:sp>
    </p:spTree>
    <p:extLst>
      <p:ext uri="{BB962C8B-B14F-4D97-AF65-F5344CB8AC3E}">
        <p14:creationId xmlns:p14="http://schemas.microsoft.com/office/powerpoint/2010/main" val="3505949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70DBA53E-0E8A-434D-A1C2-98B93C7F19D5}" type="datetime1">
              <a:rPr lang="nb-NO" smtClean="0"/>
              <a:t>15.11.2016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BDFAD2C-97D9-4F22-9B52-62D5AF23EABA}" type="slidenum">
              <a:rPr lang="nb-NO" smtClean="0"/>
              <a:t>‹#›</a:t>
            </a:fld>
            <a:endParaRPr lang="nb-NO"/>
          </a:p>
        </p:txBody>
      </p:sp>
    </p:spTree>
    <p:extLst>
      <p:ext uri="{BB962C8B-B14F-4D97-AF65-F5344CB8AC3E}">
        <p14:creationId xmlns:p14="http://schemas.microsoft.com/office/powerpoint/2010/main" val="233295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0935107-3C75-47C3-B65A-373CB27BB5C5}" type="datetime1">
              <a:rPr lang="nb-NO" smtClean="0"/>
              <a:t>15.11.2016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BDFAD2C-97D9-4F22-9B52-62D5AF23EABA}" type="slidenum">
              <a:rPr lang="nb-NO" smtClean="0"/>
              <a:t>‹#›</a:t>
            </a:fld>
            <a:endParaRPr lang="nb-NO"/>
          </a:p>
        </p:txBody>
      </p:sp>
    </p:spTree>
    <p:extLst>
      <p:ext uri="{BB962C8B-B14F-4D97-AF65-F5344CB8AC3E}">
        <p14:creationId xmlns:p14="http://schemas.microsoft.com/office/powerpoint/2010/main" val="715745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6BB878D4-649E-436C-9852-C36E590E0E74}" type="datetime1">
              <a:rPr lang="nb-NO" smtClean="0"/>
              <a:t>15.11.2016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BDFAD2C-97D9-4F22-9B52-62D5AF23EABA}" type="slidenum">
              <a:rPr lang="nb-NO" smtClean="0"/>
              <a:t>‹#›</a:t>
            </a:fld>
            <a:endParaRPr lang="nb-NO"/>
          </a:p>
        </p:txBody>
      </p:sp>
    </p:spTree>
    <p:extLst>
      <p:ext uri="{BB962C8B-B14F-4D97-AF65-F5344CB8AC3E}">
        <p14:creationId xmlns:p14="http://schemas.microsoft.com/office/powerpoint/2010/main" val="2114723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89272ED-1184-4616-9A3D-C09C4265E41F}" type="datetime1">
              <a:rPr lang="nb-NO" smtClean="0"/>
              <a:t>15.11.2016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BDFAD2C-97D9-4F22-9B52-62D5AF23EABA}" type="slidenum">
              <a:rPr lang="nb-NO" smtClean="0"/>
              <a:t>‹#›</a:t>
            </a:fld>
            <a:endParaRPr lang="nb-NO"/>
          </a:p>
        </p:txBody>
      </p:sp>
    </p:spTree>
    <p:extLst>
      <p:ext uri="{BB962C8B-B14F-4D97-AF65-F5344CB8AC3E}">
        <p14:creationId xmlns:p14="http://schemas.microsoft.com/office/powerpoint/2010/main" val="507044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KS_Tittel mas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498170" y="2196036"/>
            <a:ext cx="7436468" cy="466880"/>
          </a:xfrm>
        </p:spPr>
        <p:txBody>
          <a:bodyPr lIns="0" tIns="0" rIns="0" bIns="0" anchor="t">
            <a:noAutofit/>
          </a:bodyPr>
          <a:lstStyle>
            <a:lvl1pPr marL="0" indent="0" algn="l">
              <a:defRPr sz="2800">
                <a:solidFill>
                  <a:schemeClr val="bg1"/>
                </a:solidFill>
                <a:latin typeface="Calibri"/>
                <a:cs typeface="Calibri"/>
              </a:defRPr>
            </a:lvl1pPr>
          </a:lstStyle>
          <a:p>
            <a:r>
              <a:rPr lang="nb-NO" dirty="0"/>
              <a:t>Klikk for å redigere tittelstil</a:t>
            </a:r>
          </a:p>
        </p:txBody>
      </p:sp>
      <p:sp>
        <p:nvSpPr>
          <p:cNvPr id="3" name="Undertittel 2"/>
          <p:cNvSpPr>
            <a:spLocks noGrp="1"/>
          </p:cNvSpPr>
          <p:nvPr>
            <p:ph type="subTitle" idx="1" hasCustomPrompt="1"/>
          </p:nvPr>
        </p:nvSpPr>
        <p:spPr>
          <a:xfrm>
            <a:off x="498170" y="2794020"/>
            <a:ext cx="6400800" cy="516192"/>
          </a:xfrm>
        </p:spPr>
        <p:txBody>
          <a:bodyPr lIns="0" tIns="0" bIns="0">
            <a:normAutofit/>
          </a:bodyPr>
          <a:lstStyle>
            <a:lvl1pPr marL="0" indent="0" algn="l">
              <a:buNone/>
              <a:defRPr sz="2000"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Navn Etternavn</a:t>
            </a:r>
          </a:p>
        </p:txBody>
      </p:sp>
    </p:spTree>
    <p:extLst>
      <p:ext uri="{BB962C8B-B14F-4D97-AF65-F5344CB8AC3E}">
        <p14:creationId xmlns:p14="http://schemas.microsoft.com/office/powerpoint/2010/main" val="709306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59526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pPr defTabSz="457200"/>
            <a:fld id="{2E632633-BF5B-4E1C-8531-647F3FEBB59B}" type="datetime1">
              <a:rPr lang="nb-NO" smtClean="0">
                <a:solidFill>
                  <a:prstClr val="black"/>
                </a:solidFill>
              </a:rPr>
              <a:t>15.11.2016</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smtClean="0">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val="3295316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pPr defTabSz="457200"/>
            <a:fld id="{2B0BFD73-69DA-42B2-8829-290DAC37D8BB}" type="datetime1">
              <a:rPr lang="nb-NO" smtClean="0">
                <a:solidFill>
                  <a:prstClr val="black"/>
                </a:solidFill>
              </a:rPr>
              <a:t>15.11.2016</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smtClean="0">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val="3530214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457200" y="6495648"/>
            <a:ext cx="2133600" cy="365125"/>
          </a:xfrm>
          <a:prstGeom prst="rect">
            <a:avLst/>
          </a:prstGeom>
        </p:spPr>
        <p:txBody>
          <a:bodyPr/>
          <a:lstStyle/>
          <a:p>
            <a:pPr defTabSz="457200"/>
            <a:fld id="{FD035DE6-25B2-4F60-8D5F-6571D39A12F5}" type="datetime1">
              <a:rPr lang="nb-NO" smtClean="0">
                <a:solidFill>
                  <a:prstClr val="black"/>
                </a:solidFill>
              </a:rPr>
              <a:t>15.11.2016</a:t>
            </a:fld>
            <a:endParaRPr lang="nb-NO">
              <a:solidFill>
                <a:prstClr val="black"/>
              </a:solidFill>
            </a:endParaRPr>
          </a:p>
        </p:txBody>
      </p:sp>
      <p:sp>
        <p:nvSpPr>
          <p:cNvPr id="8" name="Plassholder for bunntekst 7"/>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9" name="Plassholder for lysbildenummer 8"/>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smtClean="0">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val="1301685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a:xfrm>
            <a:off x="457200" y="6495648"/>
            <a:ext cx="2133600" cy="365125"/>
          </a:xfrm>
          <a:prstGeom prst="rect">
            <a:avLst/>
          </a:prstGeom>
        </p:spPr>
        <p:txBody>
          <a:bodyPr/>
          <a:lstStyle/>
          <a:p>
            <a:pPr defTabSz="457200"/>
            <a:fld id="{9E21E118-7233-4003-9232-AFE5C17792AE}" type="datetime1">
              <a:rPr lang="nb-NO" smtClean="0">
                <a:solidFill>
                  <a:prstClr val="black"/>
                </a:solidFill>
              </a:rPr>
              <a:t>15.11.2016</a:t>
            </a:fld>
            <a:endParaRPr lang="nb-NO">
              <a:solidFill>
                <a:prstClr val="black"/>
              </a:solidFill>
            </a:endParaRPr>
          </a:p>
        </p:txBody>
      </p:sp>
      <p:sp>
        <p:nvSpPr>
          <p:cNvPr id="4" name="Plassholder for bunntekst 3"/>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5" name="Plassholder for lysbildenummer 4"/>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smtClean="0">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val="201113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gn="l">
              <a:defRPr/>
            </a:lvl1pPr>
          </a:lstStyle>
          <a:p>
            <a:r>
              <a:rPr lang="nb-NO" dirty="0"/>
              <a:t>Klikk for å redigere tittelstil</a:t>
            </a:r>
          </a:p>
        </p:txBody>
      </p:sp>
      <p:sp>
        <p:nvSpPr>
          <p:cNvPr id="3" name="Plassholder for innhold 2"/>
          <p:cNvSpPr>
            <a:spLocks noGrp="1"/>
          </p:cNvSpPr>
          <p:nvPr>
            <p:ph idx="1"/>
          </p:nvPr>
        </p:nvSpPr>
        <p:spPr/>
        <p:txBody>
          <a:bodyPr/>
          <a:lstStyle>
            <a:lvl1pPr>
              <a:buClr>
                <a:schemeClr val="tx1"/>
              </a:buClr>
              <a:defRPr/>
            </a:lvl1pPr>
            <a:lvl2pPr>
              <a:buClr>
                <a:schemeClr val="tx1"/>
              </a:buClr>
              <a:defRPr>
                <a:solidFill>
                  <a:schemeClr val="tx1"/>
                </a:solidFill>
              </a:defRPr>
            </a:lvl2pPr>
            <a:lvl3pPr>
              <a:buClr>
                <a:schemeClr val="tx1"/>
              </a:buClr>
              <a:defRPr/>
            </a:lvl3pPr>
            <a:lvl4pPr>
              <a:buClr>
                <a:schemeClr val="tx1"/>
              </a:buClr>
              <a:defRPr/>
            </a:lvl4pPr>
            <a:lvl5pPr>
              <a:buClr>
                <a:schemeClr val="tx1"/>
              </a:buCl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6517E292-AEAC-45FD-B2D6-1B2FE9B1000A}" type="datetime1">
              <a:rPr lang="nb-NO" smtClean="0"/>
              <a:t>15.11.2016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BDFAD2C-97D9-4F22-9B52-62D5AF23EABA}" type="slidenum">
              <a:rPr lang="nb-NO" smtClean="0"/>
              <a:t>‹#›</a:t>
            </a:fld>
            <a:endParaRPr lang="nb-NO"/>
          </a:p>
        </p:txBody>
      </p:sp>
    </p:spTree>
    <p:extLst>
      <p:ext uri="{BB962C8B-B14F-4D97-AF65-F5344CB8AC3E}">
        <p14:creationId xmlns:p14="http://schemas.microsoft.com/office/powerpoint/2010/main" val="4076052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495648"/>
            <a:ext cx="2133600" cy="365125"/>
          </a:xfrm>
          <a:prstGeom prst="rect">
            <a:avLst/>
          </a:prstGeom>
        </p:spPr>
        <p:txBody>
          <a:bodyPr/>
          <a:lstStyle/>
          <a:p>
            <a:pPr defTabSz="457200"/>
            <a:fld id="{92A2C7B1-0A3C-4A8A-B8AA-92EAF8D1B4DB}" type="datetime1">
              <a:rPr lang="nb-NO" smtClean="0">
                <a:solidFill>
                  <a:prstClr val="black"/>
                </a:solidFill>
              </a:rPr>
              <a:t>15.11.2016</a:t>
            </a:fld>
            <a:endParaRPr lang="nb-NO">
              <a:solidFill>
                <a:prstClr val="black"/>
              </a:solidFill>
            </a:endParaRPr>
          </a:p>
        </p:txBody>
      </p:sp>
      <p:sp>
        <p:nvSpPr>
          <p:cNvPr id="3" name="Plassholder for bunntekst 2"/>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4" name="Plassholder for lysbildenummer 3"/>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smtClean="0">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val="4171096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pPr defTabSz="457200"/>
            <a:fld id="{41498F68-A455-40B0-AECD-79D52EA3905C}" type="datetime1">
              <a:rPr lang="nb-NO" smtClean="0">
                <a:solidFill>
                  <a:prstClr val="black"/>
                </a:solidFill>
              </a:rPr>
              <a:t>15.11.2016</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smtClean="0">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val="775965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a:xfrm>
            <a:off x="457200" y="6495648"/>
            <a:ext cx="2133600" cy="365125"/>
          </a:xfrm>
          <a:prstGeom prst="rect">
            <a:avLst/>
          </a:prstGeom>
        </p:spPr>
        <p:txBody>
          <a:bodyPr/>
          <a:lstStyle/>
          <a:p>
            <a:pPr defTabSz="457200"/>
            <a:fld id="{FFD95EDD-1379-4E2B-9989-17A23EF70B81}" type="datetime1">
              <a:rPr lang="nb-NO" smtClean="0">
                <a:solidFill>
                  <a:prstClr val="black"/>
                </a:solidFill>
              </a:rPr>
              <a:t>15.11.2016</a:t>
            </a:fld>
            <a:endParaRPr lang="nb-NO">
              <a:solidFill>
                <a:prstClr val="black"/>
              </a:solidFill>
            </a:endParaRPr>
          </a:p>
        </p:txBody>
      </p:sp>
      <p:sp>
        <p:nvSpPr>
          <p:cNvPr id="6" name="Plassholder for bunntekst 5"/>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7" name="Plassholder for lysbildenummer 6"/>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smtClean="0">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val="242410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pPr defTabSz="457200"/>
            <a:fld id="{88DEFBF5-1EC5-4ADE-94C9-D828B2E7A585}" type="datetime1">
              <a:rPr lang="nb-NO" smtClean="0">
                <a:solidFill>
                  <a:prstClr val="black"/>
                </a:solidFill>
              </a:rPr>
              <a:t>15.11.2016</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smtClean="0">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val="364196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457200" y="6495648"/>
            <a:ext cx="2133600" cy="365125"/>
          </a:xfrm>
          <a:prstGeom prst="rect">
            <a:avLst/>
          </a:prstGeom>
        </p:spPr>
        <p:txBody>
          <a:bodyPr/>
          <a:lstStyle/>
          <a:p>
            <a:pPr defTabSz="457200"/>
            <a:fld id="{CB2BFBAF-80E6-4F3E-9D62-86DDD2558523}" type="datetime1">
              <a:rPr lang="nb-NO" smtClean="0">
                <a:solidFill>
                  <a:prstClr val="black"/>
                </a:solidFill>
              </a:rPr>
              <a:t>15.11.2016</a:t>
            </a:fld>
            <a:endParaRPr lang="nb-NO">
              <a:solidFill>
                <a:prstClr val="black"/>
              </a:solidFill>
            </a:endParaRPr>
          </a:p>
        </p:txBody>
      </p:sp>
      <p:sp>
        <p:nvSpPr>
          <p:cNvPr id="5" name="Plassholder for bunntekst 4"/>
          <p:cNvSpPr>
            <a:spLocks noGrp="1"/>
          </p:cNvSpPr>
          <p:nvPr>
            <p:ph type="ftr" sz="quarter" idx="11"/>
          </p:nvPr>
        </p:nvSpPr>
        <p:spPr>
          <a:xfrm>
            <a:off x="3124200" y="6495648"/>
            <a:ext cx="2895600" cy="365125"/>
          </a:xfrm>
          <a:prstGeom prst="rect">
            <a:avLst/>
          </a:prstGeom>
        </p:spPr>
        <p:txBody>
          <a:bodyPr/>
          <a:lstStyle/>
          <a:p>
            <a:pPr defTabSz="457200"/>
            <a:endParaRPr lang="nb-NO">
              <a:solidFill>
                <a:prstClr val="black"/>
              </a:solidFill>
            </a:endParaRPr>
          </a:p>
        </p:txBody>
      </p:sp>
      <p:sp>
        <p:nvSpPr>
          <p:cNvPr id="6" name="Plassholder for lysbildenummer 5"/>
          <p:cNvSpPr>
            <a:spLocks noGrp="1"/>
          </p:cNvSpPr>
          <p:nvPr>
            <p:ph type="sldNum" sz="quarter" idx="12"/>
          </p:nvPr>
        </p:nvSpPr>
        <p:spPr>
          <a:xfrm>
            <a:off x="6553200" y="6495648"/>
            <a:ext cx="2133600" cy="365125"/>
          </a:xfrm>
          <a:prstGeom prst="rect">
            <a:avLst/>
          </a:prstGeom>
        </p:spPr>
        <p:txBody>
          <a:bodyPr/>
          <a:lstStyle/>
          <a:p>
            <a:pPr defTabSz="457200"/>
            <a:fld id="{9981F108-7F5D-1F44-A0F2-2A575805301D}" type="slidenum">
              <a:rPr lang="nb-NO" smtClean="0">
                <a:solidFill>
                  <a:prstClr val="black"/>
                </a:solidFill>
              </a:rPr>
              <a:pPr defTabSz="457200"/>
              <a:t>‹#›</a:t>
            </a:fld>
            <a:endParaRPr lang="nb-NO">
              <a:solidFill>
                <a:prstClr val="black"/>
              </a:solidFill>
            </a:endParaRPr>
          </a:p>
        </p:txBody>
      </p:sp>
    </p:spTree>
    <p:extLst>
      <p:ext uri="{BB962C8B-B14F-4D97-AF65-F5344CB8AC3E}">
        <p14:creationId xmlns:p14="http://schemas.microsoft.com/office/powerpoint/2010/main" val="4265139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tel, tekst og utklipp">
    <p:spTree>
      <p:nvGrpSpPr>
        <p:cNvPr id="1" name=""/>
        <p:cNvGrpSpPr/>
        <p:nvPr/>
      </p:nvGrpSpPr>
      <p:grpSpPr>
        <a:xfrm>
          <a:off x="0" y="0"/>
          <a:ext cx="0" cy="0"/>
          <a:chOff x="0" y="0"/>
          <a:chExt cx="0" cy="0"/>
        </a:xfrm>
      </p:grpSpPr>
      <p:sp>
        <p:nvSpPr>
          <p:cNvPr id="2" name="Tittel 1"/>
          <p:cNvSpPr>
            <a:spLocks noGrp="1"/>
          </p:cNvSpPr>
          <p:nvPr>
            <p:ph type="title"/>
          </p:nvPr>
        </p:nvSpPr>
        <p:spPr>
          <a:xfrm>
            <a:off x="457200" y="609600"/>
            <a:ext cx="7543800" cy="1143000"/>
          </a:xfrm>
        </p:spPr>
        <p:txBody>
          <a:bodyPr/>
          <a:lstStyle/>
          <a:p>
            <a:r>
              <a:rPr lang="nb-NO"/>
              <a:t>Klikk for å redigere tittelstil</a:t>
            </a:r>
          </a:p>
        </p:txBody>
      </p:sp>
      <p:sp>
        <p:nvSpPr>
          <p:cNvPr id="3" name="Plassholder for tekst 2"/>
          <p:cNvSpPr>
            <a:spLocks noGrp="1"/>
          </p:cNvSpPr>
          <p:nvPr>
            <p:ph type="body" sz="half" idx="1"/>
          </p:nvPr>
        </p:nvSpPr>
        <p:spPr>
          <a:xfrm>
            <a:off x="457200" y="1981200"/>
            <a:ext cx="3695700" cy="411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utklipp 3"/>
          <p:cNvSpPr>
            <a:spLocks noGrp="1"/>
          </p:cNvSpPr>
          <p:nvPr>
            <p:ph type="clipArt" sz="half" idx="2"/>
          </p:nvPr>
        </p:nvSpPr>
        <p:spPr>
          <a:xfrm>
            <a:off x="4305300" y="1981200"/>
            <a:ext cx="3695700" cy="4114800"/>
          </a:xfrm>
        </p:spPr>
        <p:txBody>
          <a:bodyPr/>
          <a:lstStyle/>
          <a:p>
            <a:pPr lvl="0"/>
            <a:endParaRPr lang="nb-NO" noProof="0"/>
          </a:p>
        </p:txBody>
      </p:sp>
    </p:spTree>
    <p:extLst>
      <p:ext uri="{BB962C8B-B14F-4D97-AF65-F5344CB8AC3E}">
        <p14:creationId xmlns:p14="http://schemas.microsoft.com/office/powerpoint/2010/main" val="129691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1E1D9693-500B-4C7E-AB6B-B5061AD8BBBA}" type="datetime1">
              <a:rPr lang="nb-NO" smtClean="0"/>
              <a:t>15.11.2016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BDFAD2C-97D9-4F22-9B52-62D5AF23EABA}" type="slidenum">
              <a:rPr lang="nb-NO" smtClean="0"/>
              <a:t>‹#›</a:t>
            </a:fld>
            <a:endParaRPr lang="nb-NO"/>
          </a:p>
        </p:txBody>
      </p:sp>
    </p:spTree>
    <p:extLst>
      <p:ext uri="{BB962C8B-B14F-4D97-AF65-F5344CB8AC3E}">
        <p14:creationId xmlns:p14="http://schemas.microsoft.com/office/powerpoint/2010/main" val="343312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76E68C3-2E98-4D06-B510-2CD3D6FC479A}" type="datetime1">
              <a:rPr lang="nb-NO" smtClean="0"/>
              <a:t>15.11.2016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BDFAD2C-97D9-4F22-9B52-62D5AF23EABA}" type="slidenum">
              <a:rPr lang="nb-NO" smtClean="0"/>
              <a:t>‹#›</a:t>
            </a:fld>
            <a:endParaRPr lang="nb-NO"/>
          </a:p>
        </p:txBody>
      </p:sp>
    </p:spTree>
    <p:extLst>
      <p:ext uri="{BB962C8B-B14F-4D97-AF65-F5344CB8AC3E}">
        <p14:creationId xmlns:p14="http://schemas.microsoft.com/office/powerpoint/2010/main" val="227453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2FCC5F74-7B88-46D2-ADCB-EAADEED0B8A7}" type="datetime1">
              <a:rPr lang="nb-NO" smtClean="0"/>
              <a:t>15.11.2016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BDFAD2C-97D9-4F22-9B52-62D5AF23EABA}" type="slidenum">
              <a:rPr lang="nb-NO" smtClean="0"/>
              <a:t>‹#›</a:t>
            </a:fld>
            <a:endParaRPr lang="nb-NO"/>
          </a:p>
        </p:txBody>
      </p:sp>
    </p:spTree>
    <p:extLst>
      <p:ext uri="{BB962C8B-B14F-4D97-AF65-F5344CB8AC3E}">
        <p14:creationId xmlns:p14="http://schemas.microsoft.com/office/powerpoint/2010/main" val="237264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6F435447-EF8D-4C43-B0FD-4E5E8020F294}" type="datetime1">
              <a:rPr lang="nb-NO" smtClean="0"/>
              <a:t>15.11.2016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BDFAD2C-97D9-4F22-9B52-62D5AF23EABA}" type="slidenum">
              <a:rPr lang="nb-NO" smtClean="0"/>
              <a:t>‹#›</a:t>
            </a:fld>
            <a:endParaRPr lang="nb-NO"/>
          </a:p>
        </p:txBody>
      </p:sp>
    </p:spTree>
    <p:extLst>
      <p:ext uri="{BB962C8B-B14F-4D97-AF65-F5344CB8AC3E}">
        <p14:creationId xmlns:p14="http://schemas.microsoft.com/office/powerpoint/2010/main" val="230816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are tittel">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6F435447-EF8D-4C43-B0FD-4E5E8020F294}" type="datetime1">
              <a:rPr lang="nb-NO" smtClean="0"/>
              <a:t>15.11.2016</a:t>
            </a:fld>
            <a:endParaRPr lang="nb-NO"/>
          </a:p>
        </p:txBody>
      </p:sp>
      <p:sp>
        <p:nvSpPr>
          <p:cNvPr id="6" name="Rektangel 5"/>
          <p:cNvSpPr/>
          <p:nvPr userDrawn="1"/>
        </p:nvSpPr>
        <p:spPr>
          <a:xfrm>
            <a:off x="0" y="116632"/>
            <a:ext cx="9144000" cy="6858000"/>
          </a:xfrm>
          <a:prstGeom prst="rect">
            <a:avLst/>
          </a:prstGeom>
          <a:gradFill>
            <a:gsLst>
              <a:gs pos="0">
                <a:srgbClr val="92D050"/>
              </a:gs>
              <a:gs pos="100000">
                <a:srgbClr val="00B0F0"/>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BDFAD2C-97D9-4F22-9B52-62D5AF23EABA}" type="slidenum">
              <a:rPr lang="nb-NO" smtClean="0"/>
              <a:t>‹#›</a:t>
            </a:fld>
            <a:endParaRPr lang="nb-NO"/>
          </a:p>
        </p:txBody>
      </p:sp>
      <p:sp>
        <p:nvSpPr>
          <p:cNvPr id="2" name="Tittel 1"/>
          <p:cNvSpPr>
            <a:spLocks noGrp="1"/>
          </p:cNvSpPr>
          <p:nvPr>
            <p:ph type="title" hasCustomPrompt="1"/>
          </p:nvPr>
        </p:nvSpPr>
        <p:spPr/>
        <p:txBody>
          <a:bodyPr/>
          <a:lstStyle/>
          <a:p>
            <a:r>
              <a:rPr lang="nb-NO" dirty="0"/>
              <a:t>SUMMEOPPGAVE</a:t>
            </a:r>
          </a:p>
        </p:txBody>
      </p:sp>
      <p:sp>
        <p:nvSpPr>
          <p:cNvPr id="7" name="Rektangel 6"/>
          <p:cNvSpPr/>
          <p:nvPr userDrawn="1"/>
        </p:nvSpPr>
        <p:spPr>
          <a:xfrm>
            <a:off x="539552" y="1556792"/>
            <a:ext cx="8147248" cy="432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p:cNvSpPr>
            <a:spLocks noGrp="1"/>
          </p:cNvSpPr>
          <p:nvPr>
            <p:ph type="body" sz="quarter" idx="13"/>
          </p:nvPr>
        </p:nvSpPr>
        <p:spPr>
          <a:xfrm>
            <a:off x="899593" y="1853952"/>
            <a:ext cx="3456383" cy="3447256"/>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b-NO" dirty="0"/>
              <a:t>Klikk for å redigere tekststiler i malen</a:t>
            </a:r>
          </a:p>
        </p:txBody>
      </p:sp>
      <p:pic>
        <p:nvPicPr>
          <p:cNvPr id="11" name="Bild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3333" r="33173"/>
          <a:stretch/>
        </p:blipFill>
        <p:spPr>
          <a:xfrm>
            <a:off x="4572000" y="1556792"/>
            <a:ext cx="4114800" cy="4320480"/>
          </a:xfrm>
          <a:prstGeom prst="rect">
            <a:avLst/>
          </a:prstGeom>
        </p:spPr>
      </p:pic>
    </p:spTree>
    <p:extLst>
      <p:ext uri="{BB962C8B-B14F-4D97-AF65-F5344CB8AC3E}">
        <p14:creationId xmlns:p14="http://schemas.microsoft.com/office/powerpoint/2010/main" val="184363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129BCAD-F7D1-4851-AC5A-85DC1F17153E}" type="datetime1">
              <a:rPr lang="nb-NO" smtClean="0"/>
              <a:t>15.11.2016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BDFAD2C-97D9-4F22-9B52-62D5AF23EABA}" type="slidenum">
              <a:rPr lang="nb-NO" smtClean="0"/>
              <a:t>‹#›</a:t>
            </a:fld>
            <a:endParaRPr lang="nb-NO"/>
          </a:p>
        </p:txBody>
      </p:sp>
    </p:spTree>
    <p:extLst>
      <p:ext uri="{BB962C8B-B14F-4D97-AF65-F5344CB8AC3E}">
        <p14:creationId xmlns:p14="http://schemas.microsoft.com/office/powerpoint/2010/main" val="294545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Tomt">
    <p:bg>
      <p:bgPr>
        <a:solidFill>
          <a:schemeClr val="tx1"/>
        </a:solid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129BCAD-F7D1-4851-AC5A-85DC1F17153E}" type="datetime1">
              <a:rPr lang="nb-NO" smtClean="0"/>
              <a:t>15.11.2016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BDFAD2C-97D9-4F22-9B52-62D5AF23EABA}" type="slidenum">
              <a:rPr lang="nb-NO" smtClean="0"/>
              <a:t>‹#›</a:t>
            </a:fld>
            <a:endParaRPr lang="nb-NO"/>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2440" y="404664"/>
            <a:ext cx="276667" cy="210161"/>
          </a:xfrm>
          <a:prstGeom prst="rect">
            <a:avLst/>
          </a:prstGeom>
        </p:spPr>
      </p:pic>
    </p:spTree>
    <p:extLst>
      <p:ext uri="{BB962C8B-B14F-4D97-AF65-F5344CB8AC3E}">
        <p14:creationId xmlns:p14="http://schemas.microsoft.com/office/powerpoint/2010/main" val="71804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413792"/>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711349"/>
            <a:ext cx="8229600" cy="423793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49042-FC5B-4972-B849-9F58FAB381E0}" type="datetime1">
              <a:rPr lang="nb-NO" smtClean="0"/>
              <a:t>15.11.2016</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FAD2C-97D9-4F22-9B52-62D5AF23EABA}" type="slidenum">
              <a:rPr lang="nb-NO" smtClean="0"/>
              <a:t>‹#›</a:t>
            </a:fld>
            <a:endParaRPr lang="nb-NO"/>
          </a:p>
        </p:txBody>
      </p:sp>
      <p:sp>
        <p:nvSpPr>
          <p:cNvPr id="9" name="Rektangel 8"/>
          <p:cNvSpPr/>
          <p:nvPr userDrawn="1"/>
        </p:nvSpPr>
        <p:spPr>
          <a:xfrm>
            <a:off x="0" y="0"/>
            <a:ext cx="9144000" cy="116632"/>
          </a:xfrm>
          <a:prstGeom prst="rect">
            <a:avLst/>
          </a:prstGeom>
          <a:gradFill>
            <a:gsLst>
              <a:gs pos="0">
                <a:srgbClr val="92D050"/>
              </a:gs>
              <a:gs pos="100000">
                <a:srgbClr val="00B0F0"/>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902297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9" r:id="rId7"/>
    <p:sldLayoutId id="2147483655" r:id="rId8"/>
    <p:sldLayoutId id="2147483674" r:id="rId9"/>
    <p:sldLayoutId id="2147483656" r:id="rId10"/>
    <p:sldLayoutId id="2147483657" r:id="rId11"/>
    <p:sldLayoutId id="2147483658" r:id="rId12"/>
    <p:sldLayoutId id="2147483659" r:id="rId13"/>
  </p:sldLayoutIdLst>
  <p:hf sldNum="0" hdr="0" ftr="0" dt="0"/>
  <p:txStyles>
    <p:titleStyle>
      <a:lvl1pPr algn="l" defTabSz="914400" rtl="0" eaLnBrk="1" latinLnBrk="0" hangingPunct="1">
        <a:spcBef>
          <a:spcPct val="0"/>
        </a:spcBef>
        <a:buNone/>
        <a:defRPr sz="4400" b="1" i="0" kern="1200">
          <a:solidFill>
            <a:schemeClr val="tx2">
              <a:lumMod val="75000"/>
            </a:schemeClr>
          </a:solidFill>
          <a:latin typeface="Calibri" charset="0"/>
          <a:ea typeface="Calibri" charset="0"/>
          <a:cs typeface="Calibri" charset="0"/>
        </a:defRPr>
      </a:lvl1pPr>
    </p:titleStyle>
    <p:bodyStyle>
      <a:lvl1pPr marL="342900" indent="-342900" algn="l" defTabSz="914400" rtl="0" eaLnBrk="1" latinLnBrk="0" hangingPunct="1">
        <a:spcBef>
          <a:spcPct val="20000"/>
        </a:spcBef>
        <a:buClr>
          <a:schemeClr val="tx1"/>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1692122"/>
            <a:ext cx="8229600" cy="593878"/>
          </a:xfrm>
          <a:prstGeom prst="rect">
            <a:avLst/>
          </a:prstGeom>
        </p:spPr>
        <p:txBody>
          <a:bodyPr vert="horz" lIns="91440" tIns="0" rIns="91440" bIns="0" rtlCol="0" anchor="t">
            <a:normAutofit/>
          </a:bodyPr>
          <a:lstStyle/>
          <a:p>
            <a:r>
              <a:rPr lang="nb-NO" dirty="0"/>
              <a:t>Klikk for å redigere tittelstil</a:t>
            </a:r>
          </a:p>
        </p:txBody>
      </p:sp>
      <p:sp>
        <p:nvSpPr>
          <p:cNvPr id="3" name="Plassholder for tekst 2"/>
          <p:cNvSpPr>
            <a:spLocks noGrp="1"/>
          </p:cNvSpPr>
          <p:nvPr>
            <p:ph type="body" idx="1"/>
          </p:nvPr>
        </p:nvSpPr>
        <p:spPr>
          <a:xfrm>
            <a:off x="457200" y="2519516"/>
            <a:ext cx="8229600" cy="26971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3763379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457200" rtl="0" eaLnBrk="1" latinLnBrk="0" hangingPunct="1">
        <a:spcBef>
          <a:spcPct val="0"/>
        </a:spcBef>
        <a:buNone/>
        <a:defRPr sz="2800" kern="1200">
          <a:solidFill>
            <a:schemeClr val="tx2"/>
          </a:solidFill>
          <a:latin typeface="Calibri"/>
          <a:ea typeface="+mj-ea"/>
          <a:cs typeface="Calibri"/>
        </a:defRPr>
      </a:lvl1pPr>
    </p:titleStyle>
    <p:bodyStyle>
      <a:lvl1pPr marL="180975" indent="-1809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1pPr>
      <a:lvl2pPr marL="630238"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2pPr>
      <a:lvl3pPr marL="982663" indent="-179388"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3pPr>
      <a:lvl4pPr marL="1524000" indent="-269875" algn="l" defTabSz="457200" rtl="0" eaLnBrk="1" latinLnBrk="0" hangingPunct="1">
        <a:spcBef>
          <a:spcPct val="20000"/>
        </a:spcBef>
        <a:buClr>
          <a:schemeClr val="accent2"/>
        </a:buClr>
        <a:buFont typeface="Arial"/>
        <a:buChar char="–"/>
        <a:tabLst/>
        <a:defRPr sz="2000" kern="1200">
          <a:solidFill>
            <a:schemeClr val="tx2"/>
          </a:solidFill>
          <a:latin typeface="Calibri"/>
          <a:ea typeface="+mn-ea"/>
          <a:cs typeface="Calibri"/>
        </a:defRPr>
      </a:lvl4pPr>
      <a:lvl5pPr marL="1974850" indent="-269875" algn="l" defTabSz="457200" rtl="0" eaLnBrk="1" latinLnBrk="0" hangingPunct="1">
        <a:spcBef>
          <a:spcPct val="20000"/>
        </a:spcBef>
        <a:buClr>
          <a:schemeClr val="accent2"/>
        </a:buClr>
        <a:buFont typeface="Arial"/>
        <a:buChar char="»"/>
        <a:defRPr sz="2000" kern="120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1.jpeg"/><Relationship Id="rId7"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rotWithShape="1">
          <a:blip r:embed="rId3" cstate="print">
            <a:extLst>
              <a:ext uri="{28A0092B-C50C-407E-A947-70E740481C1C}">
                <a14:useLocalDpi xmlns:a14="http://schemas.microsoft.com/office/drawing/2010/main" val="0"/>
              </a:ext>
            </a:extLst>
          </a:blip>
          <a:srcRect l="9420" r="350"/>
          <a:stretch/>
        </p:blipFill>
        <p:spPr>
          <a:xfrm>
            <a:off x="0" y="116632"/>
            <a:ext cx="9144000" cy="6756981"/>
          </a:xfrm>
          <a:prstGeom prst="rect">
            <a:avLst/>
          </a:prstGeom>
        </p:spPr>
      </p:pic>
      <p:sp>
        <p:nvSpPr>
          <p:cNvPr id="2" name="Tittel 1"/>
          <p:cNvSpPr>
            <a:spLocks noGrp="1"/>
          </p:cNvSpPr>
          <p:nvPr>
            <p:ph type="ctrTitle"/>
          </p:nvPr>
        </p:nvSpPr>
        <p:spPr>
          <a:xfrm>
            <a:off x="107504" y="2492897"/>
            <a:ext cx="5472608" cy="2592288"/>
          </a:xfrm>
        </p:spPr>
        <p:txBody>
          <a:bodyPr>
            <a:normAutofit/>
          </a:bodyPr>
          <a:lstStyle/>
          <a:p>
            <a:pPr algn="ctr"/>
            <a:r>
              <a:rPr lang="nb-NO" sz="3000" dirty="0">
                <a:solidFill>
                  <a:srgbClr val="00B0F0"/>
                </a:solidFill>
              </a:rPr>
              <a:t>VELKOMMEN TIL </a:t>
            </a:r>
            <a:r>
              <a:rPr lang="nb-NO" dirty="0"/>
              <a:t/>
            </a:r>
            <a:br>
              <a:rPr lang="nb-NO" dirty="0"/>
            </a:br>
            <a:r>
              <a:rPr lang="nb-NO" dirty="0"/>
              <a:t>Fellesopplæring i </a:t>
            </a:r>
            <a:br>
              <a:rPr lang="nb-NO" dirty="0"/>
            </a:br>
            <a:r>
              <a:rPr lang="nb-NO" dirty="0"/>
              <a:t>Hovedavtalen</a:t>
            </a:r>
          </a:p>
        </p:txBody>
      </p:sp>
      <p:sp>
        <p:nvSpPr>
          <p:cNvPr id="3" name="Undertittel 2"/>
          <p:cNvSpPr>
            <a:spLocks noGrp="1"/>
          </p:cNvSpPr>
          <p:nvPr>
            <p:ph type="subTitle" idx="1"/>
          </p:nvPr>
        </p:nvSpPr>
        <p:spPr>
          <a:xfrm>
            <a:off x="990464" y="4725145"/>
            <a:ext cx="3706688" cy="504056"/>
          </a:xfrm>
        </p:spPr>
        <p:txBody>
          <a:bodyPr>
            <a:normAutofit/>
          </a:bodyPr>
          <a:lstStyle/>
          <a:p>
            <a:r>
              <a:rPr lang="nb-NO" sz="1800" dirty="0">
                <a:solidFill>
                  <a:schemeClr val="tx1"/>
                </a:solidFill>
              </a:rPr>
              <a:t>01.01.2016–31.12.2017</a:t>
            </a:r>
          </a:p>
        </p:txBody>
      </p:sp>
      <p:sp>
        <p:nvSpPr>
          <p:cNvPr id="6" name="Rektangel 5"/>
          <p:cNvSpPr/>
          <p:nvPr/>
        </p:nvSpPr>
        <p:spPr>
          <a:xfrm>
            <a:off x="539552" y="5517232"/>
            <a:ext cx="777686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5791664"/>
            <a:ext cx="892135" cy="445648"/>
          </a:xfrm>
          <a:prstGeom prst="rect">
            <a:avLst/>
          </a:prstGeom>
        </p:spPr>
      </p:pic>
      <p:pic>
        <p:nvPicPr>
          <p:cNvPr id="8" name="Bild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4110" y="5661248"/>
            <a:ext cx="657730" cy="629816"/>
          </a:xfrm>
          <a:prstGeom prst="rect">
            <a:avLst/>
          </a:prstGeom>
        </p:spPr>
      </p:pic>
      <p:pic>
        <p:nvPicPr>
          <p:cNvPr id="9" name="Bild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6772" y="5733256"/>
            <a:ext cx="545188" cy="543570"/>
          </a:xfrm>
          <a:prstGeom prst="rect">
            <a:avLst/>
          </a:prstGeom>
        </p:spPr>
      </p:pic>
      <p:pic>
        <p:nvPicPr>
          <p:cNvPr id="10" name="Bild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9686" y="5790906"/>
            <a:ext cx="1244482" cy="514088"/>
          </a:xfrm>
          <a:prstGeom prst="rect">
            <a:avLst/>
          </a:prstGeom>
        </p:spPr>
      </p:pic>
      <p:pic>
        <p:nvPicPr>
          <p:cNvPr id="11" name="Bild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6216" y="5693680"/>
            <a:ext cx="1130424" cy="655154"/>
          </a:xfrm>
          <a:prstGeom prst="rect">
            <a:avLst/>
          </a:prstGeom>
        </p:spPr>
      </p:pic>
    </p:spTree>
    <p:extLst>
      <p:ext uri="{BB962C8B-B14F-4D97-AF65-F5344CB8AC3E}">
        <p14:creationId xmlns:p14="http://schemas.microsoft.com/office/powerpoint/2010/main" val="602933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cstate="print">
            <a:extLst>
              <a:ext uri="{28A0092B-C50C-407E-A947-70E740481C1C}">
                <a14:useLocalDpi xmlns:a14="http://schemas.microsoft.com/office/drawing/2010/main" val="0"/>
              </a:ext>
            </a:extLst>
          </a:blip>
          <a:srcRect l="3906" r="6040"/>
          <a:stretch/>
        </p:blipFill>
        <p:spPr>
          <a:xfrm>
            <a:off x="0" y="116632"/>
            <a:ext cx="9144000" cy="6755324"/>
          </a:xfrm>
          <a:prstGeom prst="rect">
            <a:avLst/>
          </a:prstGeom>
        </p:spPr>
      </p:pic>
      <p:sp>
        <p:nvSpPr>
          <p:cNvPr id="3" name="Tittel 1"/>
          <p:cNvSpPr txBox="1">
            <a:spLocks/>
          </p:cNvSpPr>
          <p:nvPr/>
        </p:nvSpPr>
        <p:spPr>
          <a:xfrm>
            <a:off x="2550604" y="4437112"/>
            <a:ext cx="4042792" cy="1728192"/>
          </a:xfrm>
          <a:prstGeom prst="rect">
            <a:avLst/>
          </a:prstGeom>
        </p:spPr>
        <p:txBody>
          <a:bodyPr>
            <a:normAutofit/>
          </a:bodyPr>
          <a:lstStyle>
            <a:lvl1pPr algn="ctr" defTabSz="914400" rtl="0" eaLnBrk="1" latinLnBrk="0" hangingPunct="1">
              <a:spcBef>
                <a:spcPct val="0"/>
              </a:spcBef>
              <a:buNone/>
              <a:defRPr sz="4400" b="1" i="0" kern="1200">
                <a:solidFill>
                  <a:schemeClr val="tx2">
                    <a:lumMod val="75000"/>
                  </a:schemeClr>
                </a:solidFill>
                <a:latin typeface="Calibri" charset="0"/>
                <a:ea typeface="Calibri" charset="0"/>
                <a:cs typeface="Calibri" charset="0"/>
              </a:defRPr>
            </a:lvl1pPr>
          </a:lstStyle>
          <a:p>
            <a:r>
              <a:rPr lang="nb-NO" sz="4000" dirty="0">
                <a:solidFill>
                  <a:schemeClr val="bg1"/>
                </a:solidFill>
              </a:rPr>
              <a:t>Felles ansvar for et godt samarbeid</a:t>
            </a:r>
          </a:p>
        </p:txBody>
      </p:sp>
    </p:spTree>
    <p:extLst>
      <p:ext uri="{BB962C8B-B14F-4D97-AF65-F5344CB8AC3E}">
        <p14:creationId xmlns:p14="http://schemas.microsoft.com/office/powerpoint/2010/main" val="1703072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normAutofit/>
          </a:bodyPr>
          <a:lstStyle/>
          <a:p>
            <a:r>
              <a:rPr lang="nb-NO"/>
              <a:t>Hovedavtalen del B § 3</a:t>
            </a:r>
            <a:endParaRPr lang="nb-NO" dirty="0"/>
          </a:p>
        </p:txBody>
      </p:sp>
      <p:sp>
        <p:nvSpPr>
          <p:cNvPr id="3" name="Plassholder for innhold 2"/>
          <p:cNvSpPr>
            <a:spLocks noGrp="1"/>
          </p:cNvSpPr>
          <p:nvPr>
            <p:ph idx="1"/>
          </p:nvPr>
        </p:nvSpPr>
        <p:spPr>
          <a:xfrm>
            <a:off x="457200" y="2132856"/>
            <a:ext cx="8229600" cy="3816424"/>
          </a:xfrm>
        </p:spPr>
        <p:txBody>
          <a:bodyPr/>
          <a:lstStyle/>
          <a:p>
            <a:pPr marL="57150" indent="0">
              <a:buNone/>
            </a:pPr>
            <a:r>
              <a:rPr lang="nb-NO" altLang="nb-NO" b="1" i="1" dirty="0"/>
              <a:t>«Arbeidsgiver</a:t>
            </a:r>
            <a:r>
              <a:rPr lang="nb-NO" altLang="nb-NO" dirty="0"/>
              <a:t> og </a:t>
            </a:r>
            <a:r>
              <a:rPr lang="nb-NO" altLang="nb-NO" b="1" i="1" dirty="0"/>
              <a:t>tillitsvalgte</a:t>
            </a:r>
            <a:r>
              <a:rPr lang="nb-NO" altLang="nb-NO" dirty="0"/>
              <a:t> har en gjensidig plikt til å gjøre sitt beste for å skape og opprettholde et godt samarbeid på arbeidsstedet slik at partene kan ta opp og søke løst eventuelle problemer eller andre saker på en åpen og konstruktiv måte.»</a:t>
            </a:r>
          </a:p>
          <a:p>
            <a:endParaRPr lang="nb-NO" dirty="0"/>
          </a:p>
        </p:txBody>
      </p:sp>
    </p:spTree>
    <p:extLst>
      <p:ext uri="{BB962C8B-B14F-4D97-AF65-F5344CB8AC3E}">
        <p14:creationId xmlns:p14="http://schemas.microsoft.com/office/powerpoint/2010/main" val="922984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467542" y="418696"/>
            <a:ext cx="8229600" cy="1143000"/>
          </a:xfrm>
        </p:spPr>
        <p:txBody>
          <a:bodyPr/>
          <a:lstStyle/>
          <a:p>
            <a:r>
              <a:rPr lang="nb-NO" dirty="0"/>
              <a:t>Tillitsvalgtes rolle</a:t>
            </a:r>
          </a:p>
        </p:txBody>
      </p:sp>
      <p:pic>
        <p:nvPicPr>
          <p:cNvPr id="7" name="Bilde 6"/>
          <p:cNvPicPr>
            <a:picLocks/>
          </p:cNvPicPr>
          <p:nvPr/>
        </p:nvPicPr>
        <p:blipFill rotWithShape="1">
          <a:blip r:embed="rId3" cstate="print">
            <a:extLst>
              <a:ext uri="{28A0092B-C50C-407E-A947-70E740481C1C}">
                <a14:useLocalDpi xmlns:a14="http://schemas.microsoft.com/office/drawing/2010/main" val="0"/>
              </a:ext>
            </a:extLst>
          </a:blip>
          <a:srcRect l="21633" t="4430" r="18345" b="5538"/>
          <a:stretch/>
        </p:blipFill>
        <p:spPr>
          <a:xfrm>
            <a:off x="2943969" y="2333178"/>
            <a:ext cx="3256062" cy="3256062"/>
          </a:xfrm>
          <a:prstGeom prst="ellipse">
            <a:avLst/>
          </a:prstGeom>
        </p:spPr>
      </p:pic>
      <p:sp>
        <p:nvSpPr>
          <p:cNvPr id="9" name="TekstSylinder 8"/>
          <p:cNvSpPr txBox="1"/>
          <p:nvPr/>
        </p:nvSpPr>
        <p:spPr>
          <a:xfrm>
            <a:off x="158328" y="2083495"/>
            <a:ext cx="3068191" cy="769441"/>
          </a:xfrm>
          <a:prstGeom prst="rect">
            <a:avLst/>
          </a:prstGeom>
          <a:noFill/>
        </p:spPr>
        <p:txBody>
          <a:bodyPr wrap="square" rtlCol="0">
            <a:spAutoFit/>
          </a:bodyPr>
          <a:lstStyle/>
          <a:p>
            <a:pPr algn="r"/>
            <a:r>
              <a:rPr lang="nb-NO" sz="2200" dirty="0"/>
              <a:t>Et bindeledd mellom arbeidsgiver og ansatte</a:t>
            </a:r>
          </a:p>
        </p:txBody>
      </p:sp>
      <p:sp>
        <p:nvSpPr>
          <p:cNvPr id="10" name="TekstSylinder 9"/>
          <p:cNvSpPr txBox="1"/>
          <p:nvPr/>
        </p:nvSpPr>
        <p:spPr>
          <a:xfrm>
            <a:off x="135656" y="3473132"/>
            <a:ext cx="2414787" cy="1107996"/>
          </a:xfrm>
          <a:prstGeom prst="rect">
            <a:avLst/>
          </a:prstGeom>
          <a:noFill/>
        </p:spPr>
        <p:txBody>
          <a:bodyPr wrap="square" rtlCol="0">
            <a:spAutoFit/>
          </a:bodyPr>
          <a:lstStyle/>
          <a:p>
            <a:pPr algn="r"/>
            <a:r>
              <a:rPr lang="nb-NO" sz="2200" dirty="0"/>
              <a:t>Ansattes representant i utvalg ol.</a:t>
            </a:r>
          </a:p>
        </p:txBody>
      </p:sp>
      <p:sp>
        <p:nvSpPr>
          <p:cNvPr id="11" name="TekstSylinder 10"/>
          <p:cNvSpPr txBox="1"/>
          <p:nvPr/>
        </p:nvSpPr>
        <p:spPr>
          <a:xfrm>
            <a:off x="457200" y="5179839"/>
            <a:ext cx="2574479" cy="769441"/>
          </a:xfrm>
          <a:prstGeom prst="rect">
            <a:avLst/>
          </a:prstGeom>
          <a:noFill/>
        </p:spPr>
        <p:txBody>
          <a:bodyPr wrap="square" rtlCol="0">
            <a:spAutoFit/>
          </a:bodyPr>
          <a:lstStyle/>
          <a:p>
            <a:pPr algn="r"/>
            <a:r>
              <a:rPr lang="nb-NO" sz="2200" dirty="0"/>
              <a:t>Rådgiver for arbeidsgiver</a:t>
            </a:r>
          </a:p>
        </p:txBody>
      </p:sp>
      <p:sp>
        <p:nvSpPr>
          <p:cNvPr id="12" name="TekstSylinder 11"/>
          <p:cNvSpPr txBox="1"/>
          <p:nvPr/>
        </p:nvSpPr>
        <p:spPr>
          <a:xfrm>
            <a:off x="6227415" y="2132856"/>
            <a:ext cx="2808312" cy="769441"/>
          </a:xfrm>
          <a:prstGeom prst="rect">
            <a:avLst/>
          </a:prstGeom>
          <a:noFill/>
        </p:spPr>
        <p:txBody>
          <a:bodyPr wrap="square" rtlCol="0">
            <a:spAutoFit/>
          </a:bodyPr>
          <a:lstStyle/>
          <a:p>
            <a:r>
              <a:rPr lang="nb-NO" sz="2200" dirty="0"/>
              <a:t>Skape og opprettholde et godt samarbeid</a:t>
            </a:r>
          </a:p>
        </p:txBody>
      </p:sp>
      <p:sp>
        <p:nvSpPr>
          <p:cNvPr id="13" name="TekstSylinder 12"/>
          <p:cNvSpPr txBox="1"/>
          <p:nvPr/>
        </p:nvSpPr>
        <p:spPr>
          <a:xfrm>
            <a:off x="6400750" y="3473132"/>
            <a:ext cx="2808312" cy="1107996"/>
          </a:xfrm>
          <a:prstGeom prst="rect">
            <a:avLst/>
          </a:prstGeom>
          <a:noFill/>
        </p:spPr>
        <p:txBody>
          <a:bodyPr wrap="square" rtlCol="0">
            <a:spAutoFit/>
          </a:bodyPr>
          <a:lstStyle/>
          <a:p>
            <a:r>
              <a:rPr lang="nb-NO" sz="2200" dirty="0"/>
              <a:t>Påvirke beslutninger før arbeidsgiver </a:t>
            </a:r>
          </a:p>
          <a:p>
            <a:r>
              <a:rPr lang="nb-NO" sz="2200" dirty="0"/>
              <a:t>treffer avgjørelser</a:t>
            </a:r>
          </a:p>
        </p:txBody>
      </p:sp>
      <p:sp>
        <p:nvSpPr>
          <p:cNvPr id="14" name="TekstSylinder 13"/>
          <p:cNvSpPr txBox="1"/>
          <p:nvPr/>
        </p:nvSpPr>
        <p:spPr>
          <a:xfrm>
            <a:off x="6012160" y="4985299"/>
            <a:ext cx="2817030" cy="1138021"/>
          </a:xfrm>
          <a:prstGeom prst="rect">
            <a:avLst/>
          </a:prstGeom>
          <a:noFill/>
        </p:spPr>
        <p:txBody>
          <a:bodyPr wrap="square" rtlCol="0">
            <a:spAutoFit/>
          </a:bodyPr>
          <a:lstStyle/>
          <a:p>
            <a:r>
              <a:rPr lang="nb-NO" sz="2200" dirty="0"/>
              <a:t>Medvirkningsrett og – plikt i egenskap av å være «part»</a:t>
            </a:r>
          </a:p>
        </p:txBody>
      </p:sp>
      <p:cxnSp>
        <p:nvCxnSpPr>
          <p:cNvPr id="16" name="Rett linje 15"/>
          <p:cNvCxnSpPr/>
          <p:nvPr/>
        </p:nvCxnSpPr>
        <p:spPr>
          <a:xfrm>
            <a:off x="467544" y="3212976"/>
            <a:ext cx="230425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Rett linje 17"/>
          <p:cNvCxnSpPr/>
          <p:nvPr/>
        </p:nvCxnSpPr>
        <p:spPr>
          <a:xfrm>
            <a:off x="467542" y="4767125"/>
            <a:ext cx="230425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p:cNvCxnSpPr/>
          <p:nvPr/>
        </p:nvCxnSpPr>
        <p:spPr>
          <a:xfrm>
            <a:off x="467542" y="6309320"/>
            <a:ext cx="821925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p:cNvCxnSpPr/>
          <p:nvPr/>
        </p:nvCxnSpPr>
        <p:spPr>
          <a:xfrm>
            <a:off x="467542" y="1682737"/>
            <a:ext cx="821925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p:cNvCxnSpPr/>
          <p:nvPr/>
        </p:nvCxnSpPr>
        <p:spPr>
          <a:xfrm>
            <a:off x="6382542" y="3224931"/>
            <a:ext cx="230425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p:cNvCxnSpPr/>
          <p:nvPr/>
        </p:nvCxnSpPr>
        <p:spPr>
          <a:xfrm>
            <a:off x="6382542" y="4767125"/>
            <a:ext cx="230425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679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dirty="0">
                <a:solidFill>
                  <a:srgbClr val="002060"/>
                </a:solidFill>
              </a:rPr>
              <a:t>Lederens rolle</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879332011"/>
              </p:ext>
            </p:extLst>
          </p:nvPr>
        </p:nvGraphicFramePr>
        <p:xfrm>
          <a:off x="9429750" y="9525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Sylinder 5"/>
          <p:cNvSpPr txBox="1"/>
          <p:nvPr/>
        </p:nvSpPr>
        <p:spPr>
          <a:xfrm>
            <a:off x="158328" y="1844824"/>
            <a:ext cx="3068191" cy="769441"/>
          </a:xfrm>
          <a:prstGeom prst="rect">
            <a:avLst/>
          </a:prstGeom>
          <a:noFill/>
        </p:spPr>
        <p:txBody>
          <a:bodyPr wrap="square" rtlCol="0">
            <a:spAutoFit/>
          </a:bodyPr>
          <a:lstStyle/>
          <a:p>
            <a:pPr algn="r"/>
            <a:r>
              <a:rPr lang="nb-NO" sz="2200" dirty="0"/>
              <a:t>God kvalitet på kommunale tjenester</a:t>
            </a:r>
          </a:p>
        </p:txBody>
      </p:sp>
      <p:sp>
        <p:nvSpPr>
          <p:cNvPr id="7" name="TekstSylinder 6"/>
          <p:cNvSpPr txBox="1"/>
          <p:nvPr/>
        </p:nvSpPr>
        <p:spPr>
          <a:xfrm>
            <a:off x="279410" y="3214137"/>
            <a:ext cx="2333046" cy="430887"/>
          </a:xfrm>
          <a:prstGeom prst="rect">
            <a:avLst/>
          </a:prstGeom>
          <a:noFill/>
        </p:spPr>
        <p:txBody>
          <a:bodyPr wrap="square" rtlCol="0">
            <a:spAutoFit/>
          </a:bodyPr>
          <a:lstStyle/>
          <a:p>
            <a:pPr algn="r"/>
            <a:r>
              <a:rPr lang="nb-NO" sz="2200" dirty="0"/>
              <a:t>Mål og resultater</a:t>
            </a:r>
          </a:p>
        </p:txBody>
      </p:sp>
      <p:sp>
        <p:nvSpPr>
          <p:cNvPr id="9" name="TekstSylinder 8"/>
          <p:cNvSpPr txBox="1"/>
          <p:nvPr/>
        </p:nvSpPr>
        <p:spPr>
          <a:xfrm>
            <a:off x="6271022" y="3248290"/>
            <a:ext cx="2808312" cy="430887"/>
          </a:xfrm>
          <a:prstGeom prst="rect">
            <a:avLst/>
          </a:prstGeom>
          <a:noFill/>
        </p:spPr>
        <p:txBody>
          <a:bodyPr wrap="square" rtlCol="0">
            <a:spAutoFit/>
          </a:bodyPr>
          <a:lstStyle/>
          <a:p>
            <a:r>
              <a:rPr lang="nb-NO" sz="2200" dirty="0"/>
              <a:t>Organiserer arbeidet</a:t>
            </a:r>
          </a:p>
        </p:txBody>
      </p:sp>
      <p:sp>
        <p:nvSpPr>
          <p:cNvPr id="10" name="TekstSylinder 9"/>
          <p:cNvSpPr txBox="1"/>
          <p:nvPr/>
        </p:nvSpPr>
        <p:spPr>
          <a:xfrm>
            <a:off x="6002120" y="1897347"/>
            <a:ext cx="2808312" cy="769441"/>
          </a:xfrm>
          <a:prstGeom prst="rect">
            <a:avLst/>
          </a:prstGeom>
          <a:noFill/>
        </p:spPr>
        <p:txBody>
          <a:bodyPr wrap="square" rtlCol="0">
            <a:spAutoFit/>
          </a:bodyPr>
          <a:lstStyle/>
          <a:p>
            <a:r>
              <a:rPr lang="nb-NO" sz="2200" dirty="0"/>
              <a:t>Ta beslutninger knyttet til bruk av ressurser</a:t>
            </a:r>
          </a:p>
        </p:txBody>
      </p:sp>
      <p:sp>
        <p:nvSpPr>
          <p:cNvPr id="11" name="TekstSylinder 10"/>
          <p:cNvSpPr txBox="1"/>
          <p:nvPr/>
        </p:nvSpPr>
        <p:spPr>
          <a:xfrm>
            <a:off x="5919520" y="5458537"/>
            <a:ext cx="2973512" cy="430887"/>
          </a:xfrm>
          <a:prstGeom prst="rect">
            <a:avLst/>
          </a:prstGeom>
          <a:noFill/>
        </p:spPr>
        <p:txBody>
          <a:bodyPr wrap="square" rtlCol="0">
            <a:spAutoFit/>
          </a:bodyPr>
          <a:lstStyle/>
          <a:p>
            <a:r>
              <a:rPr lang="nb-NO" sz="2200" dirty="0"/>
              <a:t>Inkludering </a:t>
            </a:r>
            <a:r>
              <a:rPr lang="nb-NO" sz="2200"/>
              <a:t>og mangfold</a:t>
            </a:r>
            <a:endParaRPr lang="nb-NO" sz="2200" dirty="0"/>
          </a:p>
        </p:txBody>
      </p:sp>
      <p:cxnSp>
        <p:nvCxnSpPr>
          <p:cNvPr id="12" name="Rett linje 11"/>
          <p:cNvCxnSpPr/>
          <p:nvPr/>
        </p:nvCxnSpPr>
        <p:spPr>
          <a:xfrm>
            <a:off x="467544" y="2780928"/>
            <a:ext cx="2758975"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Rett linje 12"/>
          <p:cNvCxnSpPr/>
          <p:nvPr/>
        </p:nvCxnSpPr>
        <p:spPr>
          <a:xfrm>
            <a:off x="467542" y="5085184"/>
            <a:ext cx="2478089"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p:cNvCxnSpPr/>
          <p:nvPr/>
        </p:nvCxnSpPr>
        <p:spPr>
          <a:xfrm>
            <a:off x="467542" y="1682737"/>
            <a:ext cx="821925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p:cNvCxnSpPr/>
          <p:nvPr/>
        </p:nvCxnSpPr>
        <p:spPr>
          <a:xfrm>
            <a:off x="6382542" y="3996029"/>
            <a:ext cx="230425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p:nvCxnSpPr>
        <p:spPr>
          <a:xfrm>
            <a:off x="5919520" y="5152675"/>
            <a:ext cx="276728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kstSylinder 17"/>
          <p:cNvSpPr txBox="1"/>
          <p:nvPr/>
        </p:nvSpPr>
        <p:spPr>
          <a:xfrm>
            <a:off x="364058" y="5354705"/>
            <a:ext cx="2874640" cy="430887"/>
          </a:xfrm>
          <a:prstGeom prst="rect">
            <a:avLst/>
          </a:prstGeom>
          <a:noFill/>
        </p:spPr>
        <p:txBody>
          <a:bodyPr wrap="square" rtlCol="0">
            <a:spAutoFit/>
          </a:bodyPr>
          <a:lstStyle/>
          <a:p>
            <a:pPr algn="r"/>
            <a:r>
              <a:rPr lang="nb-NO" sz="2200"/>
              <a:t>Medarbeidernes trivsel</a:t>
            </a:r>
            <a:endParaRPr lang="nb-NO" sz="2200" dirty="0"/>
          </a:p>
        </p:txBody>
      </p:sp>
      <p:sp>
        <p:nvSpPr>
          <p:cNvPr id="20" name="TekstSylinder 19"/>
          <p:cNvSpPr txBox="1"/>
          <p:nvPr/>
        </p:nvSpPr>
        <p:spPr>
          <a:xfrm>
            <a:off x="6341820" y="4236492"/>
            <a:ext cx="2808312" cy="769441"/>
          </a:xfrm>
          <a:prstGeom prst="rect">
            <a:avLst/>
          </a:prstGeom>
          <a:noFill/>
        </p:spPr>
        <p:txBody>
          <a:bodyPr wrap="square" rtlCol="0">
            <a:spAutoFit/>
          </a:bodyPr>
          <a:lstStyle/>
          <a:p>
            <a:r>
              <a:rPr lang="nb-NO" sz="2200" dirty="0"/>
              <a:t>Medarbeidernes utvikling</a:t>
            </a:r>
          </a:p>
        </p:txBody>
      </p:sp>
      <p:sp>
        <p:nvSpPr>
          <p:cNvPr id="21" name="TekstSylinder 20"/>
          <p:cNvSpPr txBox="1"/>
          <p:nvPr/>
        </p:nvSpPr>
        <p:spPr>
          <a:xfrm>
            <a:off x="3238698" y="5900414"/>
            <a:ext cx="2973512" cy="430887"/>
          </a:xfrm>
          <a:prstGeom prst="rect">
            <a:avLst/>
          </a:prstGeom>
          <a:noFill/>
        </p:spPr>
        <p:txBody>
          <a:bodyPr wrap="square" rtlCol="0">
            <a:spAutoFit/>
          </a:bodyPr>
          <a:lstStyle/>
          <a:p>
            <a:pPr algn="ctr"/>
            <a:r>
              <a:rPr lang="nb-NO" sz="2200" dirty="0"/>
              <a:t>Styring</a:t>
            </a:r>
          </a:p>
        </p:txBody>
      </p:sp>
      <p:pic>
        <p:nvPicPr>
          <p:cNvPr id="22" name="Bilde 21"/>
          <p:cNvPicPr preferRelativeResize="0">
            <a:picLocks noChangeAspect="1"/>
          </p:cNvPicPr>
          <p:nvPr/>
        </p:nvPicPr>
        <p:blipFill rotWithShape="1">
          <a:blip r:embed="rId8" cstate="print">
            <a:extLst>
              <a:ext uri="{28A0092B-C50C-407E-A947-70E740481C1C}">
                <a14:useLocalDpi xmlns:a14="http://schemas.microsoft.com/office/drawing/2010/main" val="0"/>
              </a:ext>
            </a:extLst>
          </a:blip>
          <a:srcRect l="29402" r="3932"/>
          <a:stretch/>
        </p:blipFill>
        <p:spPr>
          <a:xfrm>
            <a:off x="2945631" y="2330318"/>
            <a:ext cx="3254400" cy="3254400"/>
          </a:xfrm>
          <a:prstGeom prst="ellipse">
            <a:avLst/>
          </a:prstGeom>
        </p:spPr>
      </p:pic>
      <p:cxnSp>
        <p:nvCxnSpPr>
          <p:cNvPr id="23" name="Rett linje 22"/>
          <p:cNvCxnSpPr/>
          <p:nvPr/>
        </p:nvCxnSpPr>
        <p:spPr>
          <a:xfrm>
            <a:off x="467544" y="3996029"/>
            <a:ext cx="230425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Rett linje 23"/>
          <p:cNvCxnSpPr/>
          <p:nvPr/>
        </p:nvCxnSpPr>
        <p:spPr>
          <a:xfrm>
            <a:off x="6002120" y="2839383"/>
            <a:ext cx="2648925"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kstSylinder 24"/>
          <p:cNvSpPr txBox="1"/>
          <p:nvPr/>
        </p:nvSpPr>
        <p:spPr>
          <a:xfrm>
            <a:off x="186656" y="4209960"/>
            <a:ext cx="2758975" cy="769441"/>
          </a:xfrm>
          <a:prstGeom prst="rect">
            <a:avLst/>
          </a:prstGeom>
          <a:noFill/>
        </p:spPr>
        <p:txBody>
          <a:bodyPr wrap="square" rtlCol="0">
            <a:spAutoFit/>
          </a:bodyPr>
          <a:lstStyle/>
          <a:p>
            <a:pPr algn="r"/>
            <a:r>
              <a:rPr lang="nb-NO" sz="2200" dirty="0"/>
              <a:t>Gode ordninger for dialog, drøftinger mv.</a:t>
            </a:r>
          </a:p>
        </p:txBody>
      </p:sp>
    </p:spTree>
    <p:extLst>
      <p:ext uri="{BB962C8B-B14F-4D97-AF65-F5344CB8AC3E}">
        <p14:creationId xmlns:p14="http://schemas.microsoft.com/office/powerpoint/2010/main" val="3981228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Hva kjennetegner godt samarbeid</a:t>
            </a:r>
            <a:endParaRPr lang="nb-NO" dirty="0"/>
          </a:p>
        </p:txBody>
      </p:sp>
      <p:sp>
        <p:nvSpPr>
          <p:cNvPr id="3" name="Plassholder for innhold 2"/>
          <p:cNvSpPr>
            <a:spLocks noGrp="1"/>
          </p:cNvSpPr>
          <p:nvPr>
            <p:ph idx="1"/>
          </p:nvPr>
        </p:nvSpPr>
        <p:spPr/>
        <p:txBody>
          <a:bodyPr/>
          <a:lstStyle/>
          <a:p>
            <a:r>
              <a:rPr lang="nb-NO" dirty="0"/>
              <a:t>Tillit og respekt mellom partene</a:t>
            </a:r>
          </a:p>
          <a:p>
            <a:r>
              <a:rPr lang="nb-NO" dirty="0"/>
              <a:t>Ha en felles forståelse av hva samarbeid er      </a:t>
            </a:r>
          </a:p>
          <a:p>
            <a:r>
              <a:rPr lang="nb-NO" dirty="0"/>
              <a:t>Holde ord</a:t>
            </a:r>
          </a:p>
          <a:p>
            <a:r>
              <a:rPr lang="nb-NO" dirty="0"/>
              <a:t>Forståelse for hverandres roller</a:t>
            </a:r>
          </a:p>
          <a:p>
            <a:r>
              <a:rPr lang="nb-NO" dirty="0"/>
              <a:t>Tåle å bli motsagt</a:t>
            </a:r>
          </a:p>
          <a:p>
            <a:r>
              <a:rPr lang="nb-NO" dirty="0"/>
              <a:t>Klare linjer og fullmakter</a:t>
            </a:r>
          </a:p>
          <a:p>
            <a:pPr lvl="1"/>
            <a:r>
              <a:rPr lang="nb-NO" dirty="0"/>
              <a:t>Begge veier</a:t>
            </a:r>
          </a:p>
          <a:p>
            <a:endParaRPr lang="nb-NO" dirty="0"/>
          </a:p>
        </p:txBody>
      </p:sp>
    </p:spTree>
    <p:extLst>
      <p:ext uri="{BB962C8B-B14F-4D97-AF65-F5344CB8AC3E}">
        <p14:creationId xmlns:p14="http://schemas.microsoft.com/office/powerpoint/2010/main" val="3198928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Samhandlingsformer</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861791270"/>
              </p:ext>
            </p:extLst>
          </p:nvPr>
        </p:nvGraphicFramePr>
        <p:xfrm>
          <a:off x="1213900" y="1716349"/>
          <a:ext cx="669674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251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941763" y="3481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endParaRPr lang="nb-NO">
              <a:latin typeface="Times New Roman" charset="0"/>
            </a:endParaRPr>
          </a:p>
        </p:txBody>
      </p:sp>
      <p:sp>
        <p:nvSpPr>
          <p:cNvPr id="55299" name="Text Box 3"/>
          <p:cNvSpPr txBox="1">
            <a:spLocks noChangeArrowheads="1"/>
          </p:cNvSpPr>
          <p:nvPr/>
        </p:nvSpPr>
        <p:spPr bwMode="auto">
          <a:xfrm>
            <a:off x="1403350" y="404813"/>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defRPr>
            </a:lvl1pPr>
            <a:lvl2pPr marL="742950" indent="-285750" eaLnBrk="0" hangingPunct="0">
              <a:defRPr>
                <a:solidFill>
                  <a:schemeClr val="tx1"/>
                </a:solidFill>
                <a:latin typeface="Franklin Gothic Medium" pitchFamily="34" charset="0"/>
              </a:defRPr>
            </a:lvl2pPr>
            <a:lvl3pPr marL="1143000" indent="-228600" eaLnBrk="0" hangingPunct="0">
              <a:defRPr>
                <a:solidFill>
                  <a:schemeClr val="tx1"/>
                </a:solidFill>
                <a:latin typeface="Franklin Gothic Medium" pitchFamily="34" charset="0"/>
              </a:defRPr>
            </a:lvl3pPr>
            <a:lvl4pPr marL="1600200" indent="-228600" eaLnBrk="0" hangingPunct="0">
              <a:defRPr>
                <a:solidFill>
                  <a:schemeClr val="tx1"/>
                </a:solidFill>
                <a:latin typeface="Franklin Gothic Medium" pitchFamily="34" charset="0"/>
              </a:defRPr>
            </a:lvl4pPr>
            <a:lvl5pPr marL="2057400" indent="-228600" eaLnBrk="0" hangingPunct="0">
              <a:defRPr>
                <a:solidFill>
                  <a:schemeClr val="tx1"/>
                </a:solidFill>
                <a:latin typeface="Franklin Gothic Medium" pitchFamily="34" charset="0"/>
              </a:defRPr>
            </a:lvl5pPr>
            <a:lvl6pPr marL="2514600" indent="-228600" algn="ctr" eaLnBrk="0" fontAlgn="base" hangingPunct="0">
              <a:spcBef>
                <a:spcPct val="0"/>
              </a:spcBef>
              <a:spcAft>
                <a:spcPct val="0"/>
              </a:spcAft>
              <a:defRPr>
                <a:solidFill>
                  <a:schemeClr val="tx1"/>
                </a:solidFill>
                <a:latin typeface="Franklin Gothic Medium" pitchFamily="34" charset="0"/>
              </a:defRPr>
            </a:lvl6pPr>
            <a:lvl7pPr marL="2971800" indent="-228600" algn="ctr" eaLnBrk="0" fontAlgn="base" hangingPunct="0">
              <a:spcBef>
                <a:spcPct val="0"/>
              </a:spcBef>
              <a:spcAft>
                <a:spcPct val="0"/>
              </a:spcAft>
              <a:defRPr>
                <a:solidFill>
                  <a:schemeClr val="tx1"/>
                </a:solidFill>
                <a:latin typeface="Franklin Gothic Medium" pitchFamily="34" charset="0"/>
              </a:defRPr>
            </a:lvl7pPr>
            <a:lvl8pPr marL="3429000" indent="-228600" algn="ctr" eaLnBrk="0" fontAlgn="base" hangingPunct="0">
              <a:spcBef>
                <a:spcPct val="0"/>
              </a:spcBef>
              <a:spcAft>
                <a:spcPct val="0"/>
              </a:spcAft>
              <a:defRPr>
                <a:solidFill>
                  <a:schemeClr val="tx1"/>
                </a:solidFill>
                <a:latin typeface="Franklin Gothic Medium" pitchFamily="34" charset="0"/>
              </a:defRPr>
            </a:lvl8pPr>
            <a:lvl9pPr marL="3886200" indent="-228600" algn="ctr" eaLnBrk="0" fontAlgn="base" hangingPunct="0">
              <a:spcBef>
                <a:spcPct val="0"/>
              </a:spcBef>
              <a:spcAft>
                <a:spcPct val="0"/>
              </a:spcAft>
              <a:defRPr>
                <a:solidFill>
                  <a:schemeClr val="tx1"/>
                </a:solidFill>
                <a:latin typeface="Franklin Gothic Medium" pitchFamily="34" charset="0"/>
              </a:defRPr>
            </a:lvl9pPr>
          </a:lstStyle>
          <a:p>
            <a:pPr algn="l" eaLnBrk="1" hangingPunct="1">
              <a:spcBef>
                <a:spcPct val="50000"/>
              </a:spcBef>
            </a:pPr>
            <a:r>
              <a:rPr lang="nb-NO" b="1">
                <a:latin typeface="Times New Roman" charset="0"/>
              </a:rPr>
              <a:t>…….kommune</a:t>
            </a:r>
          </a:p>
        </p:txBody>
      </p:sp>
      <p:sp>
        <p:nvSpPr>
          <p:cNvPr id="55300" name="Text Box 4"/>
          <p:cNvSpPr txBox="1">
            <a:spLocks noChangeArrowheads="1"/>
          </p:cNvSpPr>
          <p:nvPr/>
        </p:nvSpPr>
        <p:spPr bwMode="auto">
          <a:xfrm>
            <a:off x="4859338" y="115888"/>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defRPr>
            </a:lvl1pPr>
            <a:lvl2pPr marL="742950" indent="-285750" eaLnBrk="0" hangingPunct="0">
              <a:defRPr>
                <a:solidFill>
                  <a:schemeClr val="tx1"/>
                </a:solidFill>
                <a:latin typeface="Franklin Gothic Medium" pitchFamily="34" charset="0"/>
              </a:defRPr>
            </a:lvl2pPr>
            <a:lvl3pPr marL="1143000" indent="-228600" eaLnBrk="0" hangingPunct="0">
              <a:defRPr>
                <a:solidFill>
                  <a:schemeClr val="tx1"/>
                </a:solidFill>
                <a:latin typeface="Franklin Gothic Medium" pitchFamily="34" charset="0"/>
              </a:defRPr>
            </a:lvl3pPr>
            <a:lvl4pPr marL="1600200" indent="-228600" eaLnBrk="0" hangingPunct="0">
              <a:defRPr>
                <a:solidFill>
                  <a:schemeClr val="tx1"/>
                </a:solidFill>
                <a:latin typeface="Franklin Gothic Medium" pitchFamily="34" charset="0"/>
              </a:defRPr>
            </a:lvl4pPr>
            <a:lvl5pPr marL="2057400" indent="-228600" eaLnBrk="0" hangingPunct="0">
              <a:defRPr>
                <a:solidFill>
                  <a:schemeClr val="tx1"/>
                </a:solidFill>
                <a:latin typeface="Franklin Gothic Medium" pitchFamily="34" charset="0"/>
              </a:defRPr>
            </a:lvl5pPr>
            <a:lvl6pPr marL="2514600" indent="-228600" algn="ctr" eaLnBrk="0" fontAlgn="base" hangingPunct="0">
              <a:spcBef>
                <a:spcPct val="0"/>
              </a:spcBef>
              <a:spcAft>
                <a:spcPct val="0"/>
              </a:spcAft>
              <a:defRPr>
                <a:solidFill>
                  <a:schemeClr val="tx1"/>
                </a:solidFill>
                <a:latin typeface="Franklin Gothic Medium" pitchFamily="34" charset="0"/>
              </a:defRPr>
            </a:lvl6pPr>
            <a:lvl7pPr marL="2971800" indent="-228600" algn="ctr" eaLnBrk="0" fontAlgn="base" hangingPunct="0">
              <a:spcBef>
                <a:spcPct val="0"/>
              </a:spcBef>
              <a:spcAft>
                <a:spcPct val="0"/>
              </a:spcAft>
              <a:defRPr>
                <a:solidFill>
                  <a:schemeClr val="tx1"/>
                </a:solidFill>
                <a:latin typeface="Franklin Gothic Medium" pitchFamily="34" charset="0"/>
              </a:defRPr>
            </a:lvl7pPr>
            <a:lvl8pPr marL="3429000" indent="-228600" algn="ctr" eaLnBrk="0" fontAlgn="base" hangingPunct="0">
              <a:spcBef>
                <a:spcPct val="0"/>
              </a:spcBef>
              <a:spcAft>
                <a:spcPct val="0"/>
              </a:spcAft>
              <a:defRPr>
                <a:solidFill>
                  <a:schemeClr val="tx1"/>
                </a:solidFill>
                <a:latin typeface="Franklin Gothic Medium" pitchFamily="34" charset="0"/>
              </a:defRPr>
            </a:lvl8pPr>
            <a:lvl9pPr marL="3886200" indent="-228600" algn="ctr" eaLnBrk="0" fontAlgn="base" hangingPunct="0">
              <a:spcBef>
                <a:spcPct val="0"/>
              </a:spcBef>
              <a:spcAft>
                <a:spcPct val="0"/>
              </a:spcAft>
              <a:defRPr>
                <a:solidFill>
                  <a:schemeClr val="tx1"/>
                </a:solidFill>
                <a:latin typeface="Franklin Gothic Medium" pitchFamily="34" charset="0"/>
              </a:defRPr>
            </a:lvl9pPr>
          </a:lstStyle>
          <a:p>
            <a:pPr algn="l" eaLnBrk="1" hangingPunct="1">
              <a:spcBef>
                <a:spcPct val="50000"/>
              </a:spcBef>
            </a:pPr>
            <a:r>
              <a:rPr lang="nb-NO" sz="2400" b="1">
                <a:latin typeface="Times New Roman" charset="0"/>
              </a:rPr>
              <a:t>PROTOKOLL</a:t>
            </a:r>
          </a:p>
        </p:txBody>
      </p:sp>
      <p:sp>
        <p:nvSpPr>
          <p:cNvPr id="55301" name="Text Box 5"/>
          <p:cNvSpPr txBox="1">
            <a:spLocks noChangeArrowheads="1"/>
          </p:cNvSpPr>
          <p:nvPr/>
        </p:nvSpPr>
        <p:spPr bwMode="auto">
          <a:xfrm>
            <a:off x="4932363" y="620713"/>
            <a:ext cx="3860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defRPr>
            </a:lvl1pPr>
            <a:lvl2pPr marL="742950" indent="-285750" eaLnBrk="0" hangingPunct="0">
              <a:defRPr>
                <a:solidFill>
                  <a:schemeClr val="tx1"/>
                </a:solidFill>
                <a:latin typeface="Franklin Gothic Medium" pitchFamily="34" charset="0"/>
              </a:defRPr>
            </a:lvl2pPr>
            <a:lvl3pPr marL="1143000" indent="-228600" eaLnBrk="0" hangingPunct="0">
              <a:defRPr>
                <a:solidFill>
                  <a:schemeClr val="tx1"/>
                </a:solidFill>
                <a:latin typeface="Franklin Gothic Medium" pitchFamily="34" charset="0"/>
              </a:defRPr>
            </a:lvl3pPr>
            <a:lvl4pPr marL="1600200" indent="-228600" eaLnBrk="0" hangingPunct="0">
              <a:defRPr>
                <a:solidFill>
                  <a:schemeClr val="tx1"/>
                </a:solidFill>
                <a:latin typeface="Franklin Gothic Medium" pitchFamily="34" charset="0"/>
              </a:defRPr>
            </a:lvl4pPr>
            <a:lvl5pPr marL="2057400" indent="-228600" eaLnBrk="0" hangingPunct="0">
              <a:defRPr>
                <a:solidFill>
                  <a:schemeClr val="tx1"/>
                </a:solidFill>
                <a:latin typeface="Franklin Gothic Medium" pitchFamily="34" charset="0"/>
              </a:defRPr>
            </a:lvl5pPr>
            <a:lvl6pPr marL="2514600" indent="-228600" algn="ctr" eaLnBrk="0" fontAlgn="base" hangingPunct="0">
              <a:spcBef>
                <a:spcPct val="0"/>
              </a:spcBef>
              <a:spcAft>
                <a:spcPct val="0"/>
              </a:spcAft>
              <a:defRPr>
                <a:solidFill>
                  <a:schemeClr val="tx1"/>
                </a:solidFill>
                <a:latin typeface="Franklin Gothic Medium" pitchFamily="34" charset="0"/>
              </a:defRPr>
            </a:lvl6pPr>
            <a:lvl7pPr marL="2971800" indent="-228600" algn="ctr" eaLnBrk="0" fontAlgn="base" hangingPunct="0">
              <a:spcBef>
                <a:spcPct val="0"/>
              </a:spcBef>
              <a:spcAft>
                <a:spcPct val="0"/>
              </a:spcAft>
              <a:defRPr>
                <a:solidFill>
                  <a:schemeClr val="tx1"/>
                </a:solidFill>
                <a:latin typeface="Franklin Gothic Medium" pitchFamily="34" charset="0"/>
              </a:defRPr>
            </a:lvl7pPr>
            <a:lvl8pPr marL="3429000" indent="-228600" algn="ctr" eaLnBrk="0" fontAlgn="base" hangingPunct="0">
              <a:spcBef>
                <a:spcPct val="0"/>
              </a:spcBef>
              <a:spcAft>
                <a:spcPct val="0"/>
              </a:spcAft>
              <a:defRPr>
                <a:solidFill>
                  <a:schemeClr val="tx1"/>
                </a:solidFill>
                <a:latin typeface="Franklin Gothic Medium" pitchFamily="34" charset="0"/>
              </a:defRPr>
            </a:lvl8pPr>
            <a:lvl9pPr marL="3886200" indent="-228600" algn="ctr" eaLnBrk="0" fontAlgn="base" hangingPunct="0">
              <a:spcBef>
                <a:spcPct val="0"/>
              </a:spcBef>
              <a:spcAft>
                <a:spcPct val="0"/>
              </a:spcAft>
              <a:defRPr>
                <a:solidFill>
                  <a:schemeClr val="tx1"/>
                </a:solidFill>
                <a:latin typeface="Franklin Gothic Medium" pitchFamily="34" charset="0"/>
              </a:defRPr>
            </a:lvl9pPr>
          </a:lstStyle>
          <a:p>
            <a:pPr algn="l" eaLnBrk="1" hangingPunct="1">
              <a:spcBef>
                <a:spcPct val="50000"/>
              </a:spcBef>
            </a:pPr>
            <a:r>
              <a:rPr lang="nb-NO" sz="1600" b="1" dirty="0">
                <a:latin typeface="Times New Roman" charset="0"/>
              </a:rPr>
              <a:t>År 20xx, den </a:t>
            </a:r>
            <a:r>
              <a:rPr lang="nb-NO" sz="1600" b="1" dirty="0" err="1">
                <a:latin typeface="Times New Roman" charset="0"/>
              </a:rPr>
              <a:t>xx.xx</a:t>
            </a:r>
            <a:r>
              <a:rPr lang="nb-NO" sz="1600" b="1" dirty="0">
                <a:latin typeface="Times New Roman" charset="0"/>
              </a:rPr>
              <a:t> ble det holdt forhandlingsmøte i (lokalets navn) mellom xx kommune og (organisasjon).</a:t>
            </a:r>
          </a:p>
          <a:p>
            <a:pPr algn="l" eaLnBrk="1" hangingPunct="1">
              <a:spcBef>
                <a:spcPct val="50000"/>
              </a:spcBef>
            </a:pPr>
            <a:r>
              <a:rPr lang="nb-NO" sz="1600" b="1" dirty="0">
                <a:latin typeface="Times New Roman" charset="0"/>
              </a:rPr>
              <a:t>Saken </a:t>
            </a:r>
            <a:r>
              <a:rPr lang="nb-NO" sz="1600" b="1" dirty="0">
                <a:solidFill>
                  <a:srgbClr val="0033CC"/>
                </a:solidFill>
                <a:latin typeface="Times New Roman" charset="0"/>
              </a:rPr>
              <a:t>(tvisten) </a:t>
            </a:r>
            <a:r>
              <a:rPr lang="nb-NO" sz="1600" b="1" dirty="0">
                <a:latin typeface="Times New Roman" charset="0"/>
              </a:rPr>
              <a:t>gjaldt……</a:t>
            </a:r>
          </a:p>
          <a:p>
            <a:pPr algn="l" eaLnBrk="1" hangingPunct="1">
              <a:spcBef>
                <a:spcPct val="50000"/>
              </a:spcBef>
            </a:pPr>
            <a:r>
              <a:rPr lang="nb-NO" sz="1600" b="1" dirty="0">
                <a:latin typeface="Times New Roman" charset="0"/>
              </a:rPr>
              <a:t>Forhandlingene ble ført med hjemmel  i ….</a:t>
            </a:r>
          </a:p>
        </p:txBody>
      </p:sp>
      <p:sp>
        <p:nvSpPr>
          <p:cNvPr id="55302" name="Text Box 6"/>
          <p:cNvSpPr txBox="1">
            <a:spLocks noChangeArrowheads="1"/>
          </p:cNvSpPr>
          <p:nvPr/>
        </p:nvSpPr>
        <p:spPr bwMode="auto">
          <a:xfrm>
            <a:off x="1476375" y="2349500"/>
            <a:ext cx="70104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defRPr>
            </a:lvl1pPr>
            <a:lvl2pPr marL="742950" indent="-285750" eaLnBrk="0" hangingPunct="0">
              <a:defRPr>
                <a:solidFill>
                  <a:schemeClr val="tx1"/>
                </a:solidFill>
                <a:latin typeface="Franklin Gothic Medium" pitchFamily="34" charset="0"/>
              </a:defRPr>
            </a:lvl2pPr>
            <a:lvl3pPr marL="1143000" indent="-228600" eaLnBrk="0" hangingPunct="0">
              <a:defRPr>
                <a:solidFill>
                  <a:schemeClr val="tx1"/>
                </a:solidFill>
                <a:latin typeface="Franklin Gothic Medium" pitchFamily="34" charset="0"/>
              </a:defRPr>
            </a:lvl3pPr>
            <a:lvl4pPr marL="1600200" indent="-228600" eaLnBrk="0" hangingPunct="0">
              <a:defRPr>
                <a:solidFill>
                  <a:schemeClr val="tx1"/>
                </a:solidFill>
                <a:latin typeface="Franklin Gothic Medium" pitchFamily="34" charset="0"/>
              </a:defRPr>
            </a:lvl4pPr>
            <a:lvl5pPr marL="2057400" indent="-228600" eaLnBrk="0" hangingPunct="0">
              <a:defRPr>
                <a:solidFill>
                  <a:schemeClr val="tx1"/>
                </a:solidFill>
                <a:latin typeface="Franklin Gothic Medium" pitchFamily="34" charset="0"/>
              </a:defRPr>
            </a:lvl5pPr>
            <a:lvl6pPr marL="2514600" indent="-228600" algn="ctr" eaLnBrk="0" fontAlgn="base" hangingPunct="0">
              <a:spcBef>
                <a:spcPct val="0"/>
              </a:spcBef>
              <a:spcAft>
                <a:spcPct val="0"/>
              </a:spcAft>
              <a:defRPr>
                <a:solidFill>
                  <a:schemeClr val="tx1"/>
                </a:solidFill>
                <a:latin typeface="Franklin Gothic Medium" pitchFamily="34" charset="0"/>
              </a:defRPr>
            </a:lvl6pPr>
            <a:lvl7pPr marL="2971800" indent="-228600" algn="ctr" eaLnBrk="0" fontAlgn="base" hangingPunct="0">
              <a:spcBef>
                <a:spcPct val="0"/>
              </a:spcBef>
              <a:spcAft>
                <a:spcPct val="0"/>
              </a:spcAft>
              <a:defRPr>
                <a:solidFill>
                  <a:schemeClr val="tx1"/>
                </a:solidFill>
                <a:latin typeface="Franklin Gothic Medium" pitchFamily="34" charset="0"/>
              </a:defRPr>
            </a:lvl7pPr>
            <a:lvl8pPr marL="3429000" indent="-228600" algn="ctr" eaLnBrk="0" fontAlgn="base" hangingPunct="0">
              <a:spcBef>
                <a:spcPct val="0"/>
              </a:spcBef>
              <a:spcAft>
                <a:spcPct val="0"/>
              </a:spcAft>
              <a:defRPr>
                <a:solidFill>
                  <a:schemeClr val="tx1"/>
                </a:solidFill>
                <a:latin typeface="Franklin Gothic Medium" pitchFamily="34" charset="0"/>
              </a:defRPr>
            </a:lvl8pPr>
            <a:lvl9pPr marL="3886200" indent="-228600" algn="ctr" eaLnBrk="0" fontAlgn="base" hangingPunct="0">
              <a:spcBef>
                <a:spcPct val="0"/>
              </a:spcBef>
              <a:spcAft>
                <a:spcPct val="0"/>
              </a:spcAft>
              <a:defRPr>
                <a:solidFill>
                  <a:schemeClr val="tx1"/>
                </a:solidFill>
                <a:latin typeface="Franklin Gothic Medium" pitchFamily="34" charset="0"/>
              </a:defRPr>
            </a:lvl9pPr>
          </a:lstStyle>
          <a:p>
            <a:pPr algn="l" eaLnBrk="1" hangingPunct="1">
              <a:spcBef>
                <a:spcPct val="50000"/>
              </a:spcBef>
            </a:pPr>
            <a:r>
              <a:rPr lang="nb-NO" b="1">
                <a:latin typeface="Times New Roman" charset="0"/>
              </a:rPr>
              <a:t>Til stede:</a:t>
            </a:r>
          </a:p>
          <a:p>
            <a:pPr algn="l" eaLnBrk="1" hangingPunct="1">
              <a:spcBef>
                <a:spcPct val="50000"/>
              </a:spcBef>
            </a:pPr>
            <a:r>
              <a:rPr lang="nb-NO" b="1">
                <a:latin typeface="Times New Roman" charset="0"/>
              </a:rPr>
              <a:t>xxx kommune:</a:t>
            </a:r>
          </a:p>
          <a:p>
            <a:pPr algn="l" eaLnBrk="1" hangingPunct="1">
              <a:spcBef>
                <a:spcPct val="50000"/>
              </a:spcBef>
            </a:pPr>
            <a:r>
              <a:rPr lang="nb-NO" b="1">
                <a:latin typeface="Times New Roman" charset="0"/>
              </a:rPr>
              <a:t>(organisasjon):</a:t>
            </a:r>
          </a:p>
        </p:txBody>
      </p:sp>
      <p:sp>
        <p:nvSpPr>
          <p:cNvPr id="55303" name="Text Box 7"/>
          <p:cNvSpPr txBox="1">
            <a:spLocks noChangeArrowheads="1"/>
          </p:cNvSpPr>
          <p:nvPr/>
        </p:nvSpPr>
        <p:spPr bwMode="auto">
          <a:xfrm>
            <a:off x="1403350" y="5157788"/>
            <a:ext cx="34544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defRPr>
            </a:lvl1pPr>
            <a:lvl2pPr marL="742950" indent="-285750" eaLnBrk="0" hangingPunct="0">
              <a:defRPr>
                <a:solidFill>
                  <a:schemeClr val="tx1"/>
                </a:solidFill>
                <a:latin typeface="Franklin Gothic Medium" pitchFamily="34" charset="0"/>
              </a:defRPr>
            </a:lvl2pPr>
            <a:lvl3pPr marL="1143000" indent="-228600" eaLnBrk="0" hangingPunct="0">
              <a:defRPr>
                <a:solidFill>
                  <a:schemeClr val="tx1"/>
                </a:solidFill>
                <a:latin typeface="Franklin Gothic Medium" pitchFamily="34" charset="0"/>
              </a:defRPr>
            </a:lvl3pPr>
            <a:lvl4pPr marL="1600200" indent="-228600" eaLnBrk="0" hangingPunct="0">
              <a:defRPr>
                <a:solidFill>
                  <a:schemeClr val="tx1"/>
                </a:solidFill>
                <a:latin typeface="Franklin Gothic Medium" pitchFamily="34" charset="0"/>
              </a:defRPr>
            </a:lvl4pPr>
            <a:lvl5pPr marL="2057400" indent="-228600" eaLnBrk="0" hangingPunct="0">
              <a:defRPr>
                <a:solidFill>
                  <a:schemeClr val="tx1"/>
                </a:solidFill>
                <a:latin typeface="Franklin Gothic Medium" pitchFamily="34" charset="0"/>
              </a:defRPr>
            </a:lvl5pPr>
            <a:lvl6pPr marL="2514600" indent="-228600" algn="ctr" eaLnBrk="0" fontAlgn="base" hangingPunct="0">
              <a:spcBef>
                <a:spcPct val="0"/>
              </a:spcBef>
              <a:spcAft>
                <a:spcPct val="0"/>
              </a:spcAft>
              <a:defRPr>
                <a:solidFill>
                  <a:schemeClr val="tx1"/>
                </a:solidFill>
                <a:latin typeface="Franklin Gothic Medium" pitchFamily="34" charset="0"/>
              </a:defRPr>
            </a:lvl6pPr>
            <a:lvl7pPr marL="2971800" indent="-228600" algn="ctr" eaLnBrk="0" fontAlgn="base" hangingPunct="0">
              <a:spcBef>
                <a:spcPct val="0"/>
              </a:spcBef>
              <a:spcAft>
                <a:spcPct val="0"/>
              </a:spcAft>
              <a:defRPr>
                <a:solidFill>
                  <a:schemeClr val="tx1"/>
                </a:solidFill>
                <a:latin typeface="Franklin Gothic Medium" pitchFamily="34" charset="0"/>
              </a:defRPr>
            </a:lvl7pPr>
            <a:lvl8pPr marL="3429000" indent="-228600" algn="ctr" eaLnBrk="0" fontAlgn="base" hangingPunct="0">
              <a:spcBef>
                <a:spcPct val="0"/>
              </a:spcBef>
              <a:spcAft>
                <a:spcPct val="0"/>
              </a:spcAft>
              <a:defRPr>
                <a:solidFill>
                  <a:schemeClr val="tx1"/>
                </a:solidFill>
                <a:latin typeface="Franklin Gothic Medium" pitchFamily="34" charset="0"/>
              </a:defRPr>
            </a:lvl8pPr>
            <a:lvl9pPr marL="3886200" indent="-228600" algn="ctr" eaLnBrk="0" fontAlgn="base" hangingPunct="0">
              <a:spcBef>
                <a:spcPct val="0"/>
              </a:spcBef>
              <a:spcAft>
                <a:spcPct val="0"/>
              </a:spcAft>
              <a:defRPr>
                <a:solidFill>
                  <a:schemeClr val="tx1"/>
                </a:solidFill>
                <a:latin typeface="Franklin Gothic Medium" pitchFamily="34" charset="0"/>
              </a:defRPr>
            </a:lvl9pPr>
          </a:lstStyle>
          <a:p>
            <a:pPr algn="l" eaLnBrk="1" hangingPunct="1">
              <a:spcBef>
                <a:spcPct val="50000"/>
              </a:spcBef>
            </a:pPr>
            <a:r>
              <a:rPr lang="nb-NO" b="1" dirty="0">
                <a:latin typeface="Times New Roman" charset="0"/>
              </a:rPr>
              <a:t>xxx kommune</a:t>
            </a:r>
          </a:p>
          <a:p>
            <a:pPr algn="l" eaLnBrk="1" hangingPunct="1">
              <a:spcBef>
                <a:spcPct val="50000"/>
              </a:spcBef>
            </a:pPr>
            <a:r>
              <a:rPr lang="nb-NO" b="1" dirty="0">
                <a:latin typeface="Times New Roman" charset="0"/>
              </a:rPr>
              <a:t>_____________________</a:t>
            </a:r>
          </a:p>
        </p:txBody>
      </p:sp>
      <p:sp>
        <p:nvSpPr>
          <p:cNvPr id="55304" name="Text Box 8"/>
          <p:cNvSpPr txBox="1">
            <a:spLocks noChangeArrowheads="1"/>
          </p:cNvSpPr>
          <p:nvPr/>
        </p:nvSpPr>
        <p:spPr bwMode="auto">
          <a:xfrm>
            <a:off x="5003800" y="5084763"/>
            <a:ext cx="38608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defRPr>
            </a:lvl1pPr>
            <a:lvl2pPr marL="742950" indent="-285750" eaLnBrk="0" hangingPunct="0">
              <a:defRPr>
                <a:solidFill>
                  <a:schemeClr val="tx1"/>
                </a:solidFill>
                <a:latin typeface="Franklin Gothic Medium" pitchFamily="34" charset="0"/>
              </a:defRPr>
            </a:lvl2pPr>
            <a:lvl3pPr marL="1143000" indent="-228600" eaLnBrk="0" hangingPunct="0">
              <a:defRPr>
                <a:solidFill>
                  <a:schemeClr val="tx1"/>
                </a:solidFill>
                <a:latin typeface="Franklin Gothic Medium" pitchFamily="34" charset="0"/>
              </a:defRPr>
            </a:lvl3pPr>
            <a:lvl4pPr marL="1600200" indent="-228600" eaLnBrk="0" hangingPunct="0">
              <a:defRPr>
                <a:solidFill>
                  <a:schemeClr val="tx1"/>
                </a:solidFill>
                <a:latin typeface="Franklin Gothic Medium" pitchFamily="34" charset="0"/>
              </a:defRPr>
            </a:lvl4pPr>
            <a:lvl5pPr marL="2057400" indent="-228600" eaLnBrk="0" hangingPunct="0">
              <a:defRPr>
                <a:solidFill>
                  <a:schemeClr val="tx1"/>
                </a:solidFill>
                <a:latin typeface="Franklin Gothic Medium" pitchFamily="34" charset="0"/>
              </a:defRPr>
            </a:lvl5pPr>
            <a:lvl6pPr marL="2514600" indent="-228600" algn="ctr" eaLnBrk="0" fontAlgn="base" hangingPunct="0">
              <a:spcBef>
                <a:spcPct val="0"/>
              </a:spcBef>
              <a:spcAft>
                <a:spcPct val="0"/>
              </a:spcAft>
              <a:defRPr>
                <a:solidFill>
                  <a:schemeClr val="tx1"/>
                </a:solidFill>
                <a:latin typeface="Franklin Gothic Medium" pitchFamily="34" charset="0"/>
              </a:defRPr>
            </a:lvl6pPr>
            <a:lvl7pPr marL="2971800" indent="-228600" algn="ctr" eaLnBrk="0" fontAlgn="base" hangingPunct="0">
              <a:spcBef>
                <a:spcPct val="0"/>
              </a:spcBef>
              <a:spcAft>
                <a:spcPct val="0"/>
              </a:spcAft>
              <a:defRPr>
                <a:solidFill>
                  <a:schemeClr val="tx1"/>
                </a:solidFill>
                <a:latin typeface="Franklin Gothic Medium" pitchFamily="34" charset="0"/>
              </a:defRPr>
            </a:lvl7pPr>
            <a:lvl8pPr marL="3429000" indent="-228600" algn="ctr" eaLnBrk="0" fontAlgn="base" hangingPunct="0">
              <a:spcBef>
                <a:spcPct val="0"/>
              </a:spcBef>
              <a:spcAft>
                <a:spcPct val="0"/>
              </a:spcAft>
              <a:defRPr>
                <a:solidFill>
                  <a:schemeClr val="tx1"/>
                </a:solidFill>
                <a:latin typeface="Franklin Gothic Medium" pitchFamily="34" charset="0"/>
              </a:defRPr>
            </a:lvl8pPr>
            <a:lvl9pPr marL="3886200" indent="-228600" algn="ctr" eaLnBrk="0" fontAlgn="base" hangingPunct="0">
              <a:spcBef>
                <a:spcPct val="0"/>
              </a:spcBef>
              <a:spcAft>
                <a:spcPct val="0"/>
              </a:spcAft>
              <a:defRPr>
                <a:solidFill>
                  <a:schemeClr val="tx1"/>
                </a:solidFill>
                <a:latin typeface="Franklin Gothic Medium" pitchFamily="34" charset="0"/>
              </a:defRPr>
            </a:lvl9pPr>
          </a:lstStyle>
          <a:p>
            <a:pPr algn="l" eaLnBrk="1" hangingPunct="1">
              <a:spcBef>
                <a:spcPct val="50000"/>
              </a:spcBef>
            </a:pPr>
            <a:r>
              <a:rPr lang="nb-NO" b="1" dirty="0">
                <a:latin typeface="Times New Roman" charset="0"/>
              </a:rPr>
              <a:t>(organisasjon)</a:t>
            </a:r>
          </a:p>
          <a:p>
            <a:pPr algn="l" eaLnBrk="1" hangingPunct="1">
              <a:spcBef>
                <a:spcPct val="50000"/>
              </a:spcBef>
            </a:pPr>
            <a:r>
              <a:rPr lang="nb-NO" b="1" dirty="0">
                <a:latin typeface="Times New Roman" charset="0"/>
              </a:rPr>
              <a:t>________________________</a:t>
            </a:r>
          </a:p>
        </p:txBody>
      </p:sp>
      <p:sp>
        <p:nvSpPr>
          <p:cNvPr id="55305" name="Text Box 9"/>
          <p:cNvSpPr txBox="1">
            <a:spLocks noChangeArrowheads="1"/>
          </p:cNvSpPr>
          <p:nvPr/>
        </p:nvSpPr>
        <p:spPr bwMode="auto">
          <a:xfrm>
            <a:off x="1403350" y="3500438"/>
            <a:ext cx="7162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Franklin Gothic Medium" pitchFamily="34" charset="0"/>
              </a:defRPr>
            </a:lvl1pPr>
            <a:lvl2pPr marL="742950" indent="-285750" eaLnBrk="0" hangingPunct="0">
              <a:defRPr>
                <a:solidFill>
                  <a:schemeClr val="tx1"/>
                </a:solidFill>
                <a:latin typeface="Franklin Gothic Medium" pitchFamily="34" charset="0"/>
              </a:defRPr>
            </a:lvl2pPr>
            <a:lvl3pPr marL="1143000" indent="-228600" eaLnBrk="0" hangingPunct="0">
              <a:defRPr>
                <a:solidFill>
                  <a:schemeClr val="tx1"/>
                </a:solidFill>
                <a:latin typeface="Franklin Gothic Medium" pitchFamily="34" charset="0"/>
              </a:defRPr>
            </a:lvl3pPr>
            <a:lvl4pPr marL="1600200" indent="-228600" eaLnBrk="0" hangingPunct="0">
              <a:defRPr>
                <a:solidFill>
                  <a:schemeClr val="tx1"/>
                </a:solidFill>
                <a:latin typeface="Franklin Gothic Medium" pitchFamily="34" charset="0"/>
              </a:defRPr>
            </a:lvl4pPr>
            <a:lvl5pPr marL="2057400" indent="-228600" eaLnBrk="0" hangingPunct="0">
              <a:defRPr>
                <a:solidFill>
                  <a:schemeClr val="tx1"/>
                </a:solidFill>
                <a:latin typeface="Franklin Gothic Medium" pitchFamily="34" charset="0"/>
              </a:defRPr>
            </a:lvl5pPr>
            <a:lvl6pPr marL="2514600" indent="-228600" algn="ctr" eaLnBrk="0" fontAlgn="base" hangingPunct="0">
              <a:spcBef>
                <a:spcPct val="0"/>
              </a:spcBef>
              <a:spcAft>
                <a:spcPct val="0"/>
              </a:spcAft>
              <a:defRPr>
                <a:solidFill>
                  <a:schemeClr val="tx1"/>
                </a:solidFill>
                <a:latin typeface="Franklin Gothic Medium" pitchFamily="34" charset="0"/>
              </a:defRPr>
            </a:lvl6pPr>
            <a:lvl7pPr marL="2971800" indent="-228600" algn="ctr" eaLnBrk="0" fontAlgn="base" hangingPunct="0">
              <a:spcBef>
                <a:spcPct val="0"/>
              </a:spcBef>
              <a:spcAft>
                <a:spcPct val="0"/>
              </a:spcAft>
              <a:defRPr>
                <a:solidFill>
                  <a:schemeClr val="tx1"/>
                </a:solidFill>
                <a:latin typeface="Franklin Gothic Medium" pitchFamily="34" charset="0"/>
              </a:defRPr>
            </a:lvl7pPr>
            <a:lvl8pPr marL="3429000" indent="-228600" algn="ctr" eaLnBrk="0" fontAlgn="base" hangingPunct="0">
              <a:spcBef>
                <a:spcPct val="0"/>
              </a:spcBef>
              <a:spcAft>
                <a:spcPct val="0"/>
              </a:spcAft>
              <a:defRPr>
                <a:solidFill>
                  <a:schemeClr val="tx1"/>
                </a:solidFill>
                <a:latin typeface="Franklin Gothic Medium" pitchFamily="34" charset="0"/>
              </a:defRPr>
            </a:lvl8pPr>
            <a:lvl9pPr marL="3886200" indent="-228600" algn="ctr" eaLnBrk="0" fontAlgn="base" hangingPunct="0">
              <a:spcBef>
                <a:spcPct val="0"/>
              </a:spcBef>
              <a:spcAft>
                <a:spcPct val="0"/>
              </a:spcAft>
              <a:defRPr>
                <a:solidFill>
                  <a:schemeClr val="tx1"/>
                </a:solidFill>
                <a:latin typeface="Franklin Gothic Medium" pitchFamily="34" charset="0"/>
              </a:defRPr>
            </a:lvl9pPr>
          </a:lstStyle>
          <a:p>
            <a:pPr algn="l">
              <a:lnSpc>
                <a:spcPct val="80000"/>
              </a:lnSpc>
              <a:spcBef>
                <a:spcPct val="50000"/>
              </a:spcBef>
            </a:pPr>
            <a:r>
              <a:rPr lang="nb-NO" b="1" dirty="0">
                <a:latin typeface="Times New Roman" charset="0"/>
              </a:rPr>
              <a:t>1)	Etter felles- og særmøter ble partene enige om…….</a:t>
            </a:r>
          </a:p>
          <a:p>
            <a:pPr algn="l">
              <a:lnSpc>
                <a:spcPct val="80000"/>
              </a:lnSpc>
              <a:spcBef>
                <a:spcPct val="50000"/>
              </a:spcBef>
            </a:pPr>
            <a:endParaRPr lang="nb-NO" b="1" dirty="0">
              <a:latin typeface="Times New Roman" charset="0"/>
            </a:endParaRPr>
          </a:p>
          <a:p>
            <a:pPr algn="l">
              <a:lnSpc>
                <a:spcPct val="80000"/>
              </a:lnSpc>
              <a:spcBef>
                <a:spcPct val="50000"/>
              </a:spcBef>
              <a:buFontTx/>
              <a:buAutoNum type="arabicParenR" startAt="2"/>
            </a:pPr>
            <a:r>
              <a:rPr lang="nb-NO" b="1" dirty="0">
                <a:latin typeface="Times New Roman" charset="0"/>
              </a:rPr>
              <a:t>Partene kom ikke til enighet.</a:t>
            </a:r>
          </a:p>
          <a:p>
            <a:pPr algn="l">
              <a:lnSpc>
                <a:spcPct val="80000"/>
              </a:lnSpc>
              <a:spcBef>
                <a:spcPct val="50000"/>
              </a:spcBef>
            </a:pPr>
            <a:r>
              <a:rPr lang="nb-NO" b="1" dirty="0">
                <a:latin typeface="Times New Roman" charset="0"/>
              </a:rPr>
              <a:t>	xxx kommune anførte:………</a:t>
            </a:r>
          </a:p>
          <a:p>
            <a:pPr algn="l">
              <a:lnSpc>
                <a:spcPct val="80000"/>
              </a:lnSpc>
              <a:spcBef>
                <a:spcPct val="50000"/>
              </a:spcBef>
            </a:pPr>
            <a:r>
              <a:rPr lang="nb-NO" b="1" dirty="0">
                <a:latin typeface="Times New Roman" charset="0"/>
              </a:rPr>
              <a:t>	(organisasjon) anførte:…………..</a:t>
            </a:r>
          </a:p>
        </p:txBody>
      </p:sp>
    </p:spTree>
    <p:extLst>
      <p:ext uri="{BB962C8B-B14F-4D97-AF65-F5344CB8AC3E}">
        <p14:creationId xmlns:p14="http://schemas.microsoft.com/office/powerpoint/2010/main" val="85534326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rotWithShape="1">
          <a:blip r:embed="rId3" cstate="print">
            <a:extLst>
              <a:ext uri="{28A0092B-C50C-407E-A947-70E740481C1C}">
                <a14:useLocalDpi xmlns:a14="http://schemas.microsoft.com/office/drawing/2010/main" val="0"/>
              </a:ext>
            </a:extLst>
          </a:blip>
          <a:srcRect l="3922" r="5651"/>
          <a:stretch/>
        </p:blipFill>
        <p:spPr>
          <a:xfrm>
            <a:off x="0" y="116632"/>
            <a:ext cx="9144000" cy="6741368"/>
          </a:xfrm>
          <a:prstGeom prst="rect">
            <a:avLst/>
          </a:prstGeom>
        </p:spPr>
      </p:pic>
      <p:sp>
        <p:nvSpPr>
          <p:cNvPr id="5" name="Tittel 1"/>
          <p:cNvSpPr txBox="1">
            <a:spLocks/>
          </p:cNvSpPr>
          <p:nvPr/>
        </p:nvSpPr>
        <p:spPr>
          <a:xfrm>
            <a:off x="457200" y="2934072"/>
            <a:ext cx="8229600" cy="1143000"/>
          </a:xfrm>
          <a:prstGeom prst="rect">
            <a:avLst/>
          </a:prstGeom>
        </p:spPr>
        <p:txBody>
          <a:bodyPr/>
          <a:lstStyle>
            <a:lvl1pPr algn="ctr" defTabSz="914400" rtl="0" eaLnBrk="1" latinLnBrk="0" hangingPunct="1">
              <a:spcBef>
                <a:spcPct val="0"/>
              </a:spcBef>
              <a:buNone/>
              <a:defRPr sz="4400" b="1" i="0" kern="1200">
                <a:solidFill>
                  <a:schemeClr val="tx2">
                    <a:lumMod val="75000"/>
                  </a:schemeClr>
                </a:solidFill>
                <a:latin typeface="Calibri" charset="0"/>
                <a:ea typeface="Calibri" charset="0"/>
                <a:cs typeface="Calibri" charset="0"/>
              </a:defRPr>
            </a:lvl1pPr>
          </a:lstStyle>
          <a:p>
            <a:r>
              <a:rPr lang="nb-NO" dirty="0">
                <a:solidFill>
                  <a:schemeClr val="bg1"/>
                </a:solidFill>
              </a:rPr>
              <a:t>Samhandling i praksis</a:t>
            </a:r>
          </a:p>
        </p:txBody>
      </p:sp>
    </p:spTree>
    <p:extLst>
      <p:ext uri="{BB962C8B-B14F-4D97-AF65-F5344CB8AC3E}">
        <p14:creationId xmlns:p14="http://schemas.microsoft.com/office/powerpoint/2010/main" val="1300019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Samhandling i praksis</a:t>
            </a:r>
            <a:endParaRPr lang="nb-NO" dirty="0"/>
          </a:p>
        </p:txBody>
      </p:sp>
      <p:sp>
        <p:nvSpPr>
          <p:cNvPr id="3" name="Plassholder for innhold 2"/>
          <p:cNvSpPr>
            <a:spLocks noGrp="1"/>
          </p:cNvSpPr>
          <p:nvPr>
            <p:ph idx="1"/>
          </p:nvPr>
        </p:nvSpPr>
        <p:spPr/>
        <p:txBody>
          <a:bodyPr>
            <a:normAutofit/>
          </a:bodyPr>
          <a:lstStyle/>
          <a:p>
            <a:r>
              <a:rPr lang="nb-NO" dirty="0"/>
              <a:t>Snakke sammen </a:t>
            </a:r>
          </a:p>
          <a:p>
            <a:pPr lvl="1"/>
            <a:r>
              <a:rPr lang="nb-NO" dirty="0"/>
              <a:t>God dialog</a:t>
            </a:r>
          </a:p>
          <a:p>
            <a:r>
              <a:rPr lang="nb-NO" dirty="0"/>
              <a:t>Partssammensatte grupper og Ad hoc-utvalg</a:t>
            </a:r>
          </a:p>
          <a:p>
            <a:r>
              <a:rPr lang="nb-NO" dirty="0"/>
              <a:t>Høringsprosesser  </a:t>
            </a:r>
          </a:p>
          <a:p>
            <a:r>
              <a:rPr lang="nb-NO" sz="2800" dirty="0"/>
              <a:t>Partssammensatt utvalg/ Administrasjonsutvalget</a:t>
            </a:r>
          </a:p>
          <a:p>
            <a:pPr lvl="1"/>
            <a:r>
              <a:rPr lang="nb-NO" dirty="0"/>
              <a:t>Ansattrepresentant for alle ansatte</a:t>
            </a:r>
          </a:p>
          <a:p>
            <a:pPr lvl="1"/>
            <a:r>
              <a:rPr lang="nb-NO" dirty="0"/>
              <a:t>Kommuneloven § 25 </a:t>
            </a:r>
          </a:p>
          <a:p>
            <a:endParaRPr lang="nb-NO" dirty="0"/>
          </a:p>
        </p:txBody>
      </p:sp>
    </p:spTree>
    <p:extLst>
      <p:ext uri="{BB962C8B-B14F-4D97-AF65-F5344CB8AC3E}">
        <p14:creationId xmlns:p14="http://schemas.microsoft.com/office/powerpoint/2010/main" val="2031554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Til refleksjon</a:t>
            </a:r>
          </a:p>
        </p:txBody>
      </p:sp>
      <p:sp>
        <p:nvSpPr>
          <p:cNvPr id="3" name="Plassholder for innhold 2"/>
          <p:cNvSpPr>
            <a:spLocks noGrp="1"/>
          </p:cNvSpPr>
          <p:nvPr>
            <p:ph type="body" sz="quarter" idx="13"/>
          </p:nvPr>
        </p:nvSpPr>
        <p:spPr>
          <a:xfrm>
            <a:off x="827584" y="2636912"/>
            <a:ext cx="3600399" cy="2664296"/>
          </a:xfrm>
        </p:spPr>
        <p:txBody>
          <a:bodyPr/>
          <a:lstStyle/>
          <a:p>
            <a:pPr algn="l"/>
            <a:r>
              <a:rPr lang="nb-NO"/>
              <a:t>Hvilke forventninger har vi </a:t>
            </a:r>
            <a:r>
              <a:rPr lang="nb-NO" dirty="0"/>
              <a:t>til hverandres rolle?</a:t>
            </a:r>
          </a:p>
          <a:p>
            <a:pPr algn="l"/>
            <a:endParaRPr lang="nb-NO" dirty="0"/>
          </a:p>
        </p:txBody>
      </p:sp>
    </p:spTree>
    <p:extLst>
      <p:ext uri="{BB962C8B-B14F-4D97-AF65-F5344CB8AC3E}">
        <p14:creationId xmlns:p14="http://schemas.microsoft.com/office/powerpoint/2010/main" val="259355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nb-NO" altLang="nb-NO" dirty="0"/>
              <a:t>Mål for samlingen</a:t>
            </a:r>
          </a:p>
        </p:txBody>
      </p:sp>
      <p:sp>
        <p:nvSpPr>
          <p:cNvPr id="4100" name="Rectangle 3"/>
          <p:cNvSpPr>
            <a:spLocks noGrp="1" noChangeArrowheads="1"/>
          </p:cNvSpPr>
          <p:nvPr>
            <p:ph idx="1"/>
          </p:nvPr>
        </p:nvSpPr>
        <p:spPr/>
        <p:txBody>
          <a:bodyPr>
            <a:normAutofit fontScale="92500" lnSpcReduction="10000"/>
          </a:bodyPr>
          <a:lstStyle/>
          <a:p>
            <a:r>
              <a:rPr lang="nb-NO" dirty="0"/>
              <a:t>Grunnleggende forståelse for Hovedavtalens formål og intensjoner</a:t>
            </a:r>
          </a:p>
          <a:p>
            <a:r>
              <a:rPr lang="nb-NO" dirty="0"/>
              <a:t>Best mulig samarbeid mellom partene – på alle nivå</a:t>
            </a:r>
          </a:p>
          <a:p>
            <a:r>
              <a:rPr lang="nb-NO" dirty="0"/>
              <a:t>Tillit og gjensidig forståelse for partenes ulike roller </a:t>
            </a:r>
          </a:p>
          <a:p>
            <a:r>
              <a:rPr lang="nb-NO" dirty="0"/>
              <a:t>Sikre og legge til rette for gode prosesser mellom partene</a:t>
            </a:r>
          </a:p>
          <a:p>
            <a:r>
              <a:rPr lang="nb-NO" dirty="0"/>
              <a:t>Utvikle gode tjenester </a:t>
            </a:r>
            <a:endParaRPr lang="nb-NO" altLang="nb-NO" dirty="0"/>
          </a:p>
          <a:p>
            <a:endParaRPr lang="nb-NO" altLang="nb-NO" dirty="0"/>
          </a:p>
        </p:txBody>
      </p:sp>
    </p:spTree>
    <p:extLst>
      <p:ext uri="{BB962C8B-B14F-4D97-AF65-F5344CB8AC3E}">
        <p14:creationId xmlns:p14="http://schemas.microsoft.com/office/powerpoint/2010/main" val="3535607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Kommunal samhandling og interkommunalt samarbeid</a:t>
            </a:r>
          </a:p>
        </p:txBody>
      </p:sp>
      <p:sp>
        <p:nvSpPr>
          <p:cNvPr id="3" name="Plassholder for innhold 2"/>
          <p:cNvSpPr>
            <a:spLocks noGrp="1"/>
          </p:cNvSpPr>
          <p:nvPr>
            <p:ph idx="1"/>
          </p:nvPr>
        </p:nvSpPr>
        <p:spPr>
          <a:xfrm>
            <a:off x="395536" y="2060848"/>
            <a:ext cx="8229600" cy="4237931"/>
          </a:xfrm>
        </p:spPr>
        <p:txBody>
          <a:bodyPr>
            <a:normAutofit fontScale="77500" lnSpcReduction="20000"/>
          </a:bodyPr>
          <a:lstStyle/>
          <a:p>
            <a:pPr marL="0" lvl="0" indent="0">
              <a:buNone/>
            </a:pPr>
            <a:r>
              <a:rPr lang="nb-NO" b="1" dirty="0"/>
              <a:t>Hovedavtalen del B § 1-4-3</a:t>
            </a:r>
          </a:p>
          <a:p>
            <a:pPr marL="0" lvl="0" indent="0">
              <a:buNone/>
            </a:pPr>
            <a:r>
              <a:rPr lang="nb-NO" dirty="0"/>
              <a:t>«Dersom oppgaver vurderes utført gjennom kommunal samhandling og/eller interkommunalt samarbeid, skal de berørte lokale parter tidligst mulig oppta drøftinger om tillitsvalgtordningen og hvordan de ansattes medbestemmelse skal ivaretas, jf., HA del B § 3-3 a) og b)»</a:t>
            </a:r>
          </a:p>
          <a:p>
            <a:pPr marL="0" lvl="0" indent="0" algn="ctr">
              <a:buNone/>
            </a:pPr>
            <a:endParaRPr lang="nb-NO" dirty="0"/>
          </a:p>
          <a:p>
            <a:pPr marL="0" lvl="0" indent="0">
              <a:buNone/>
            </a:pPr>
            <a:r>
              <a:rPr lang="nb-NO" b="1" dirty="0"/>
              <a:t>B-rundskriv 5/2015</a:t>
            </a:r>
          </a:p>
          <a:p>
            <a:pPr marL="0" lvl="0" indent="0">
              <a:buNone/>
            </a:pPr>
            <a:r>
              <a:rPr lang="nb-NO" dirty="0"/>
              <a:t>«Bestemmelsen er særlig relevant i forbindelse med etablering av prosesser/prosjekter i arbeidet med ny kommunestruktur, samt (…)»</a:t>
            </a:r>
          </a:p>
          <a:p>
            <a:pPr marL="0" indent="0" algn="ctr">
              <a:buNone/>
            </a:pPr>
            <a:endParaRPr lang="nb-NO" dirty="0"/>
          </a:p>
        </p:txBody>
      </p:sp>
    </p:spTree>
    <p:extLst>
      <p:ext uri="{BB962C8B-B14F-4D97-AF65-F5344CB8AC3E}">
        <p14:creationId xmlns:p14="http://schemas.microsoft.com/office/powerpoint/2010/main" val="2164868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cstate="print">
            <a:extLst>
              <a:ext uri="{28A0092B-C50C-407E-A947-70E740481C1C}">
                <a14:useLocalDpi xmlns:a14="http://schemas.microsoft.com/office/drawing/2010/main" val="0"/>
              </a:ext>
            </a:extLst>
          </a:blip>
          <a:srcRect r="8966"/>
          <a:stretch/>
        </p:blipFill>
        <p:spPr>
          <a:xfrm>
            <a:off x="0" y="116631"/>
            <a:ext cx="9144000" cy="6730429"/>
          </a:xfrm>
          <a:prstGeom prst="rect">
            <a:avLst/>
          </a:prstGeom>
        </p:spPr>
      </p:pic>
      <p:sp>
        <p:nvSpPr>
          <p:cNvPr id="5" name="Tittel 1"/>
          <p:cNvSpPr txBox="1">
            <a:spLocks/>
          </p:cNvSpPr>
          <p:nvPr/>
        </p:nvSpPr>
        <p:spPr>
          <a:xfrm>
            <a:off x="457200" y="4797152"/>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b="1" i="0" kern="1200">
                <a:solidFill>
                  <a:schemeClr val="tx2">
                    <a:lumMod val="75000"/>
                  </a:schemeClr>
                </a:solidFill>
                <a:latin typeface="Calibri" charset="0"/>
                <a:ea typeface="Calibri" charset="0"/>
                <a:cs typeface="Calibri" charset="0"/>
              </a:defRPr>
            </a:lvl1pPr>
          </a:lstStyle>
          <a:p>
            <a:r>
              <a:rPr lang="nb-NO" dirty="0">
                <a:solidFill>
                  <a:schemeClr val="bg1"/>
                </a:solidFill>
              </a:rPr>
              <a:t>Prosesser ved kommunesammenslåing</a:t>
            </a:r>
          </a:p>
        </p:txBody>
      </p:sp>
    </p:spTree>
    <p:extLst>
      <p:ext uri="{BB962C8B-B14F-4D97-AF65-F5344CB8AC3E}">
        <p14:creationId xmlns:p14="http://schemas.microsoft.com/office/powerpoint/2010/main" val="1649122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a:t>Prosesser ved kommunesammenslåing</a:t>
            </a:r>
            <a:endParaRPr lang="nb-NO" dirty="0"/>
          </a:p>
        </p:txBody>
      </p:sp>
      <p:sp>
        <p:nvSpPr>
          <p:cNvPr id="3" name="Plassholder for innhold 2"/>
          <p:cNvSpPr>
            <a:spLocks noGrp="1"/>
          </p:cNvSpPr>
          <p:nvPr>
            <p:ph idx="1"/>
          </p:nvPr>
        </p:nvSpPr>
        <p:spPr>
          <a:xfrm>
            <a:off x="457200" y="1988840"/>
            <a:ext cx="8229600" cy="4237931"/>
          </a:xfrm>
        </p:spPr>
        <p:txBody>
          <a:bodyPr/>
          <a:lstStyle/>
          <a:p>
            <a:r>
              <a:rPr lang="nb-NO" dirty="0"/>
              <a:t>Ny kommunestruktur stiller krav til, og forventninger til samarbeidet </a:t>
            </a:r>
          </a:p>
          <a:p>
            <a:r>
              <a:rPr lang="nb-NO" dirty="0"/>
              <a:t>Etablering av gode prosesser for samhandling og medbestemmelse</a:t>
            </a:r>
          </a:p>
          <a:p>
            <a:r>
              <a:rPr lang="nb-NO" dirty="0"/>
              <a:t>Deltakelse i administrativt utvalgsarbeid</a:t>
            </a:r>
          </a:p>
          <a:p>
            <a:pPr lvl="1"/>
            <a:r>
              <a:rPr lang="nb-NO" dirty="0"/>
              <a:t>Hvem skal delta og på hvilket nivå</a:t>
            </a:r>
          </a:p>
          <a:p>
            <a:r>
              <a:rPr lang="nb-NO" dirty="0"/>
              <a:t>Frikjøpsressurs og periode med økt frikjøp?</a:t>
            </a:r>
          </a:p>
          <a:p>
            <a:endParaRPr lang="nb-NO" dirty="0"/>
          </a:p>
        </p:txBody>
      </p:sp>
    </p:spTree>
    <p:extLst>
      <p:ext uri="{BB962C8B-B14F-4D97-AF65-F5344CB8AC3E}">
        <p14:creationId xmlns:p14="http://schemas.microsoft.com/office/powerpoint/2010/main" val="4035613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Rett linje 13"/>
          <p:cNvCxnSpPr>
            <a:endCxn id="9" idx="0"/>
          </p:cNvCxnSpPr>
          <p:nvPr/>
        </p:nvCxnSpPr>
        <p:spPr>
          <a:xfrm>
            <a:off x="4571999" y="4543459"/>
            <a:ext cx="0" cy="648072"/>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318355" y="413792"/>
            <a:ext cx="8507288" cy="1143000"/>
          </a:xfrm>
        </p:spPr>
        <p:txBody>
          <a:bodyPr>
            <a:noAutofit/>
          </a:bodyPr>
          <a:lstStyle/>
          <a:p>
            <a:r>
              <a:rPr lang="nb-NO" sz="3200" dirty="0"/>
              <a:t>Eksempel på samarbeidsarenaer ved kommunesammenslåing</a:t>
            </a:r>
          </a:p>
        </p:txBody>
      </p:sp>
      <p:graphicFrame>
        <p:nvGraphicFramePr>
          <p:cNvPr id="3" name="Diagram 2"/>
          <p:cNvGraphicFramePr/>
          <p:nvPr>
            <p:extLst>
              <p:ext uri="{D42A27DB-BD31-4B8C-83A1-F6EECF244321}">
                <p14:modId xmlns:p14="http://schemas.microsoft.com/office/powerpoint/2010/main" val="3787267719"/>
              </p:ext>
            </p:extLst>
          </p:nvPr>
        </p:nvGraphicFramePr>
        <p:xfrm>
          <a:off x="748204" y="980728"/>
          <a:ext cx="8072267" cy="4462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e 4"/>
          <p:cNvGrpSpPr/>
          <p:nvPr/>
        </p:nvGrpSpPr>
        <p:grpSpPr>
          <a:xfrm>
            <a:off x="771924" y="5191531"/>
            <a:ext cx="2235836" cy="1117918"/>
            <a:chOff x="2705875" y="2466061"/>
            <a:chExt cx="2235836" cy="1117918"/>
          </a:xfrm>
        </p:grpSpPr>
        <p:sp>
          <p:nvSpPr>
            <p:cNvPr id="6" name="Rektangel 5"/>
            <p:cNvSpPr/>
            <p:nvPr/>
          </p:nvSpPr>
          <p:spPr>
            <a:xfrm>
              <a:off x="2705875" y="2466061"/>
              <a:ext cx="2235836" cy="1117918"/>
            </a:xfrm>
            <a:prstGeom prst="rect">
              <a:avLst/>
            </a:prstGeom>
            <a:solidFill>
              <a:srgbClr val="92D050">
                <a:alpha val="39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ektangel 6"/>
            <p:cNvSpPr/>
            <p:nvPr/>
          </p:nvSpPr>
          <p:spPr>
            <a:xfrm>
              <a:off x="2705875" y="2466061"/>
              <a:ext cx="2235836" cy="1117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nb-NO" sz="2000" kern="1200" dirty="0">
                  <a:solidFill>
                    <a:schemeClr val="tx1"/>
                  </a:solidFill>
                </a:rPr>
                <a:t>Arbeidsgruppe</a:t>
              </a:r>
            </a:p>
          </p:txBody>
        </p:sp>
      </p:grpSp>
      <p:grpSp>
        <p:nvGrpSpPr>
          <p:cNvPr id="8" name="Gruppe 7"/>
          <p:cNvGrpSpPr/>
          <p:nvPr/>
        </p:nvGrpSpPr>
        <p:grpSpPr>
          <a:xfrm>
            <a:off x="3454081" y="5191531"/>
            <a:ext cx="2235836" cy="1117918"/>
            <a:chOff x="2705875" y="2466061"/>
            <a:chExt cx="2235836" cy="1117918"/>
          </a:xfrm>
        </p:grpSpPr>
        <p:sp>
          <p:nvSpPr>
            <p:cNvPr id="9" name="Rektangel 8"/>
            <p:cNvSpPr/>
            <p:nvPr/>
          </p:nvSpPr>
          <p:spPr>
            <a:xfrm>
              <a:off x="2705875" y="2466061"/>
              <a:ext cx="2235836" cy="1117918"/>
            </a:xfrm>
            <a:prstGeom prst="rect">
              <a:avLst/>
            </a:prstGeom>
            <a:solidFill>
              <a:srgbClr val="92D050">
                <a:alpha val="39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Rektangel 9"/>
            <p:cNvSpPr/>
            <p:nvPr/>
          </p:nvSpPr>
          <p:spPr>
            <a:xfrm>
              <a:off x="2705875" y="2466061"/>
              <a:ext cx="2235836" cy="1117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nb-NO" sz="2000" kern="1200" dirty="0">
                  <a:solidFill>
                    <a:schemeClr val="tx1"/>
                  </a:solidFill>
                </a:rPr>
                <a:t>Arbeidsgruppe</a:t>
              </a:r>
            </a:p>
          </p:txBody>
        </p:sp>
      </p:grpSp>
      <p:grpSp>
        <p:nvGrpSpPr>
          <p:cNvPr id="11" name="Gruppe 10"/>
          <p:cNvGrpSpPr/>
          <p:nvPr/>
        </p:nvGrpSpPr>
        <p:grpSpPr>
          <a:xfrm>
            <a:off x="6159957" y="5191531"/>
            <a:ext cx="2235836" cy="1117918"/>
            <a:chOff x="2705875" y="2466061"/>
            <a:chExt cx="2235836" cy="1117918"/>
          </a:xfrm>
        </p:grpSpPr>
        <p:sp>
          <p:nvSpPr>
            <p:cNvPr id="12" name="Rektangel 11"/>
            <p:cNvSpPr/>
            <p:nvPr/>
          </p:nvSpPr>
          <p:spPr>
            <a:xfrm>
              <a:off x="2705875" y="2466061"/>
              <a:ext cx="2235836" cy="1117918"/>
            </a:xfrm>
            <a:prstGeom prst="rect">
              <a:avLst/>
            </a:prstGeom>
            <a:solidFill>
              <a:srgbClr val="92D050">
                <a:alpha val="39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ektangel 12"/>
            <p:cNvSpPr/>
            <p:nvPr/>
          </p:nvSpPr>
          <p:spPr>
            <a:xfrm>
              <a:off x="2705875" y="2466061"/>
              <a:ext cx="2235836" cy="1117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nb-NO" sz="2000" kern="1200" dirty="0">
                  <a:solidFill>
                    <a:schemeClr val="tx1"/>
                  </a:solidFill>
                </a:rPr>
                <a:t>Arbeidsgruppe</a:t>
              </a:r>
            </a:p>
          </p:txBody>
        </p:sp>
      </p:grpSp>
      <p:cxnSp>
        <p:nvCxnSpPr>
          <p:cNvPr id="17" name="Rett linje 16"/>
          <p:cNvCxnSpPr>
            <a:endCxn id="6" idx="0"/>
          </p:cNvCxnSpPr>
          <p:nvPr/>
        </p:nvCxnSpPr>
        <p:spPr>
          <a:xfrm>
            <a:off x="1889842" y="4939503"/>
            <a:ext cx="0" cy="252028"/>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p:cNvCxnSpPr/>
          <p:nvPr/>
        </p:nvCxnSpPr>
        <p:spPr>
          <a:xfrm>
            <a:off x="7277875" y="4939503"/>
            <a:ext cx="0" cy="252028"/>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p:cNvCxnSpPr/>
          <p:nvPr/>
        </p:nvCxnSpPr>
        <p:spPr>
          <a:xfrm>
            <a:off x="1889842" y="4939503"/>
            <a:ext cx="538803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218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852" t="6229" r="33574" b="9795"/>
          <a:stretch/>
        </p:blipFill>
        <p:spPr bwMode="auto">
          <a:xfrm rot="20850268">
            <a:off x="798439" y="373107"/>
            <a:ext cx="4284273" cy="6027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2889" t="6730" r="33780" b="9594"/>
          <a:stretch/>
        </p:blipFill>
        <p:spPr bwMode="auto">
          <a:xfrm rot="629501">
            <a:off x="4370642" y="426185"/>
            <a:ext cx="4269033" cy="602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995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Omstilling i kommunene</a:t>
            </a:r>
            <a:endParaRPr lang="nb-NO" dirty="0"/>
          </a:p>
        </p:txBody>
      </p:sp>
      <p:sp>
        <p:nvSpPr>
          <p:cNvPr id="3" name="Plassholder for innhold 2"/>
          <p:cNvSpPr>
            <a:spLocks noGrp="1"/>
          </p:cNvSpPr>
          <p:nvPr>
            <p:ph idx="1"/>
          </p:nvPr>
        </p:nvSpPr>
        <p:spPr/>
        <p:txBody>
          <a:bodyPr/>
          <a:lstStyle/>
          <a:p>
            <a:r>
              <a:rPr lang="nb-NO"/>
              <a:t>Stiller krav til og forventninger til samarbeidet </a:t>
            </a:r>
          </a:p>
          <a:p>
            <a:r>
              <a:rPr lang="nb-NO"/>
              <a:t>Etablering av gode prosesser for samhandling og medbestemmelse</a:t>
            </a:r>
          </a:p>
          <a:p>
            <a:r>
              <a:rPr lang="nb-NO"/>
              <a:t>Deltakelse i administrativt utvalgsarbeid</a:t>
            </a:r>
          </a:p>
          <a:p>
            <a:pPr lvl="1"/>
            <a:r>
              <a:rPr lang="nb-NO"/>
              <a:t>Hvem skal delta og på hvilket nivå</a:t>
            </a:r>
          </a:p>
          <a:p>
            <a:r>
              <a:rPr lang="nb-NO"/>
              <a:t>Frikjøpsressurs</a:t>
            </a:r>
          </a:p>
          <a:p>
            <a:pPr lvl="1"/>
            <a:r>
              <a:rPr lang="nb-NO"/>
              <a:t>Periode med økt frikjøp</a:t>
            </a:r>
          </a:p>
          <a:p>
            <a:pPr lvl="2"/>
            <a:endParaRPr lang="nb-NO"/>
          </a:p>
          <a:p>
            <a:endParaRPr lang="nb-NO"/>
          </a:p>
          <a:p>
            <a:endParaRPr lang="nb-NO"/>
          </a:p>
          <a:p>
            <a:pPr lvl="1"/>
            <a:endParaRPr lang="nb-NO" dirty="0"/>
          </a:p>
        </p:txBody>
      </p:sp>
    </p:spTree>
    <p:extLst>
      <p:ext uri="{BB962C8B-B14F-4D97-AF65-F5344CB8AC3E}">
        <p14:creationId xmlns:p14="http://schemas.microsoft.com/office/powerpoint/2010/main" val="3925514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tel 19"/>
          <p:cNvSpPr>
            <a:spLocks noGrp="1"/>
          </p:cNvSpPr>
          <p:nvPr>
            <p:ph type="title"/>
          </p:nvPr>
        </p:nvSpPr>
        <p:spPr/>
        <p:txBody>
          <a:bodyPr/>
          <a:lstStyle/>
          <a:p>
            <a:r>
              <a:rPr lang="nb-NO" dirty="0"/>
              <a:t>Til refleksjon</a:t>
            </a:r>
          </a:p>
        </p:txBody>
      </p:sp>
      <p:sp>
        <p:nvSpPr>
          <p:cNvPr id="21" name="Plassholder for tekst 20"/>
          <p:cNvSpPr>
            <a:spLocks noGrp="1"/>
          </p:cNvSpPr>
          <p:nvPr>
            <p:ph type="body" sz="quarter" idx="13"/>
          </p:nvPr>
        </p:nvSpPr>
        <p:spPr>
          <a:xfrm>
            <a:off x="899593" y="1988840"/>
            <a:ext cx="3456383" cy="3312368"/>
          </a:xfrm>
        </p:spPr>
        <p:txBody>
          <a:bodyPr/>
          <a:lstStyle/>
          <a:p>
            <a:pPr algn="l"/>
            <a:r>
              <a:rPr lang="nb-NO" dirty="0"/>
              <a:t>Hvordan fungerer samhandlingen hos oss? </a:t>
            </a:r>
          </a:p>
        </p:txBody>
      </p:sp>
    </p:spTree>
    <p:extLst>
      <p:ext uri="{BB962C8B-B14F-4D97-AF65-F5344CB8AC3E}">
        <p14:creationId xmlns:p14="http://schemas.microsoft.com/office/powerpoint/2010/main" val="4274757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cstate="print">
            <a:extLst>
              <a:ext uri="{28A0092B-C50C-407E-A947-70E740481C1C}">
                <a14:useLocalDpi xmlns:a14="http://schemas.microsoft.com/office/drawing/2010/main" val="0"/>
              </a:ext>
            </a:extLst>
          </a:blip>
          <a:srcRect l="8161" t="-34" r="1778" b="34"/>
          <a:stretch/>
        </p:blipFill>
        <p:spPr>
          <a:xfrm>
            <a:off x="0" y="116632"/>
            <a:ext cx="9144000" cy="6768752"/>
          </a:xfrm>
          <a:prstGeom prst="rect">
            <a:avLst/>
          </a:prstGeom>
        </p:spPr>
      </p:pic>
      <p:sp>
        <p:nvSpPr>
          <p:cNvPr id="6" name="Tittel 1"/>
          <p:cNvSpPr txBox="1">
            <a:spLocks/>
          </p:cNvSpPr>
          <p:nvPr/>
        </p:nvSpPr>
        <p:spPr>
          <a:xfrm>
            <a:off x="457200" y="5013176"/>
            <a:ext cx="8229600" cy="1143000"/>
          </a:xfrm>
          <a:prstGeom prst="rect">
            <a:avLst/>
          </a:prstGeom>
        </p:spPr>
        <p:txBody>
          <a:bodyPr/>
          <a:lstStyle>
            <a:lvl1pPr algn="ctr" defTabSz="914400" rtl="0" eaLnBrk="1" latinLnBrk="0" hangingPunct="1">
              <a:spcBef>
                <a:spcPct val="0"/>
              </a:spcBef>
              <a:buNone/>
              <a:defRPr sz="4400" b="1" i="0" kern="1200">
                <a:solidFill>
                  <a:schemeClr val="tx2">
                    <a:lumMod val="75000"/>
                  </a:schemeClr>
                </a:solidFill>
                <a:latin typeface="Calibri" charset="0"/>
                <a:ea typeface="Calibri" charset="0"/>
                <a:cs typeface="Calibri" charset="0"/>
              </a:defRPr>
            </a:lvl1pPr>
          </a:lstStyle>
          <a:p>
            <a:r>
              <a:rPr lang="nb-NO" dirty="0">
                <a:solidFill>
                  <a:schemeClr val="bg1"/>
                </a:solidFill>
              </a:rPr>
              <a:t>Arbeidsgivers plikter</a:t>
            </a:r>
          </a:p>
        </p:txBody>
      </p:sp>
    </p:spTree>
    <p:extLst>
      <p:ext uri="{BB962C8B-B14F-4D97-AF65-F5344CB8AC3E}">
        <p14:creationId xmlns:p14="http://schemas.microsoft.com/office/powerpoint/2010/main" val="1242972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Arbeidsgivers plikter </a:t>
            </a:r>
            <a:r>
              <a:rPr lang="nb-NO" sz="1800" dirty="0"/>
              <a:t>HA del B § 3-1</a:t>
            </a:r>
            <a:endParaRPr lang="nb-NO" dirty="0"/>
          </a:p>
        </p:txBody>
      </p:sp>
      <p:sp>
        <p:nvSpPr>
          <p:cNvPr id="5" name="Avrundet rektangel 4"/>
          <p:cNvSpPr/>
          <p:nvPr/>
        </p:nvSpPr>
        <p:spPr>
          <a:xfrm>
            <a:off x="1331640" y="1628800"/>
            <a:ext cx="6552728" cy="864096"/>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400" dirty="0">
                <a:solidFill>
                  <a:schemeClr val="tx1"/>
                </a:solidFill>
              </a:rPr>
              <a:t>Rettigheter og plikter overholdes i tråd med avtaleverket</a:t>
            </a:r>
          </a:p>
        </p:txBody>
      </p:sp>
      <p:sp>
        <p:nvSpPr>
          <p:cNvPr id="6" name="Avrundet rektangel 5"/>
          <p:cNvSpPr/>
          <p:nvPr/>
        </p:nvSpPr>
        <p:spPr>
          <a:xfrm>
            <a:off x="1331640" y="2568788"/>
            <a:ext cx="6552728" cy="864096"/>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400" dirty="0">
                <a:solidFill>
                  <a:schemeClr val="tx1"/>
                </a:solidFill>
              </a:rPr>
              <a:t>Regelmessige informasjonsmøter med hovedtillitsvalgte </a:t>
            </a:r>
          </a:p>
        </p:txBody>
      </p:sp>
      <p:sp>
        <p:nvSpPr>
          <p:cNvPr id="7" name="Avrundet rektangel 6"/>
          <p:cNvSpPr/>
          <p:nvPr/>
        </p:nvSpPr>
        <p:spPr>
          <a:xfrm>
            <a:off x="1331640" y="3508776"/>
            <a:ext cx="6552728" cy="864096"/>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400" dirty="0">
                <a:solidFill>
                  <a:schemeClr val="tx1"/>
                </a:solidFill>
              </a:rPr>
              <a:t>Involvere tillitsvalgte ved endringer eller</a:t>
            </a:r>
          </a:p>
          <a:p>
            <a:pPr lvl="0"/>
            <a:r>
              <a:rPr lang="nb-NO" sz="2400" dirty="0">
                <a:solidFill>
                  <a:schemeClr val="tx1"/>
                </a:solidFill>
              </a:rPr>
              <a:t>omstillinger</a:t>
            </a:r>
          </a:p>
        </p:txBody>
      </p:sp>
      <p:sp>
        <p:nvSpPr>
          <p:cNvPr id="8" name="Avrundet rektangel 7"/>
          <p:cNvSpPr/>
          <p:nvPr/>
        </p:nvSpPr>
        <p:spPr>
          <a:xfrm>
            <a:off x="1331640" y="4448764"/>
            <a:ext cx="6552728" cy="864096"/>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400" dirty="0">
                <a:solidFill>
                  <a:schemeClr val="tx1"/>
                </a:solidFill>
              </a:rPr>
              <a:t>Informere, drøfte mv. med de tillitsvalgte </a:t>
            </a:r>
          </a:p>
        </p:txBody>
      </p:sp>
      <p:sp>
        <p:nvSpPr>
          <p:cNvPr id="9" name="Avrundet rektangel 8"/>
          <p:cNvSpPr/>
          <p:nvPr/>
        </p:nvSpPr>
        <p:spPr>
          <a:xfrm>
            <a:off x="1331640" y="5388751"/>
            <a:ext cx="6552728" cy="864096"/>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400" dirty="0">
                <a:solidFill>
                  <a:schemeClr val="tx1"/>
                </a:solidFill>
              </a:rPr>
              <a:t>Gjøre mål og konsekvenser kjent </a:t>
            </a:r>
          </a:p>
        </p:txBody>
      </p:sp>
    </p:spTree>
    <p:extLst>
      <p:ext uri="{BB962C8B-B14F-4D97-AF65-F5344CB8AC3E}">
        <p14:creationId xmlns:p14="http://schemas.microsoft.com/office/powerpoint/2010/main" val="2241119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cstate="print">
            <a:extLst>
              <a:ext uri="{28A0092B-C50C-407E-A947-70E740481C1C}">
                <a14:useLocalDpi xmlns:a14="http://schemas.microsoft.com/office/drawing/2010/main" val="0"/>
              </a:ext>
            </a:extLst>
          </a:blip>
          <a:srcRect l="979" t="8811" r="16563" b="-46"/>
          <a:stretch/>
        </p:blipFill>
        <p:spPr>
          <a:xfrm>
            <a:off x="0" y="116631"/>
            <a:ext cx="9144000" cy="6744749"/>
          </a:xfrm>
          <a:prstGeom prst="rect">
            <a:avLst/>
          </a:prstGeom>
        </p:spPr>
      </p:pic>
      <p:sp>
        <p:nvSpPr>
          <p:cNvPr id="5" name="Tittel 1"/>
          <p:cNvSpPr txBox="1">
            <a:spLocks/>
          </p:cNvSpPr>
          <p:nvPr/>
        </p:nvSpPr>
        <p:spPr>
          <a:xfrm>
            <a:off x="457200" y="5013176"/>
            <a:ext cx="8229600" cy="1143000"/>
          </a:xfrm>
          <a:prstGeom prst="rect">
            <a:avLst/>
          </a:prstGeom>
        </p:spPr>
        <p:txBody>
          <a:bodyPr/>
          <a:lstStyle>
            <a:lvl1pPr algn="ctr" defTabSz="914400" rtl="0" eaLnBrk="1" latinLnBrk="0" hangingPunct="1">
              <a:spcBef>
                <a:spcPct val="0"/>
              </a:spcBef>
              <a:buNone/>
              <a:defRPr sz="4400" b="1" i="0" kern="1200">
                <a:solidFill>
                  <a:schemeClr val="tx2">
                    <a:lumMod val="75000"/>
                  </a:schemeClr>
                </a:solidFill>
                <a:latin typeface="Calibri" charset="0"/>
                <a:ea typeface="Calibri" charset="0"/>
                <a:cs typeface="Calibri" charset="0"/>
              </a:defRPr>
            </a:lvl1pPr>
          </a:lstStyle>
          <a:p>
            <a:r>
              <a:rPr lang="nb-NO" dirty="0">
                <a:solidFill>
                  <a:schemeClr val="bg1"/>
                </a:solidFill>
              </a:rPr>
              <a:t>Tillitsvalgtes rettigheter og plikter</a:t>
            </a:r>
          </a:p>
        </p:txBody>
      </p:sp>
    </p:spTree>
    <p:extLst>
      <p:ext uri="{BB962C8B-B14F-4D97-AF65-F5344CB8AC3E}">
        <p14:creationId xmlns:p14="http://schemas.microsoft.com/office/powerpoint/2010/main" val="128747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Formålet i Hovedavtalen</a:t>
            </a:r>
          </a:p>
        </p:txBody>
      </p:sp>
      <p:sp>
        <p:nvSpPr>
          <p:cNvPr id="3" name="Plassholder for innhold 2"/>
          <p:cNvSpPr>
            <a:spLocks noGrp="1"/>
          </p:cNvSpPr>
          <p:nvPr>
            <p:ph idx="1"/>
          </p:nvPr>
        </p:nvSpPr>
        <p:spPr>
          <a:xfrm>
            <a:off x="457200" y="1412776"/>
            <a:ext cx="8229600" cy="4752527"/>
          </a:xfrm>
        </p:spPr>
        <p:txBody>
          <a:bodyPr>
            <a:normAutofit fontScale="25000" lnSpcReduction="20000"/>
          </a:bodyPr>
          <a:lstStyle/>
          <a:p>
            <a:pPr marL="0" indent="0">
              <a:buNone/>
            </a:pPr>
            <a:r>
              <a:rPr lang="nb-NO" sz="7200" dirty="0"/>
              <a:t>De sentrale parter har inngått Hovedavtalen for å skape et </a:t>
            </a:r>
            <a:r>
              <a:rPr lang="nb-NO" sz="7200" b="1" dirty="0"/>
              <a:t>best mulig samarbeidsgrunnlag </a:t>
            </a:r>
            <a:r>
              <a:rPr lang="nb-NO" sz="7200" dirty="0"/>
              <a:t>mellom partene på alle nivåer. </a:t>
            </a:r>
          </a:p>
          <a:p>
            <a:pPr marL="0" indent="0">
              <a:buNone/>
            </a:pPr>
            <a:endParaRPr lang="nb-NO" sz="7200" dirty="0"/>
          </a:p>
          <a:p>
            <a:pPr marL="0" indent="0">
              <a:buNone/>
            </a:pPr>
            <a:r>
              <a:rPr lang="nb-NO" sz="7200" dirty="0"/>
              <a:t>Hovedavtalen skal være et virkemiddel for å sikre og legge til rette for </a:t>
            </a:r>
            <a:r>
              <a:rPr lang="nb-NO" sz="7200" b="1" dirty="0"/>
              <a:t>gode prosesser mellom partene </a:t>
            </a:r>
            <a:r>
              <a:rPr lang="nb-NO" sz="7200" dirty="0"/>
              <a:t>og for en positiv utvikling av </a:t>
            </a:r>
            <a:r>
              <a:rPr lang="nb-NO" sz="7200" b="1" dirty="0"/>
              <a:t>kvalitativt gode tjenester </a:t>
            </a:r>
            <a:r>
              <a:rPr lang="nb-NO" sz="7200" dirty="0"/>
              <a:t>i kommuner, fylkeskommuner og bedrifter med tilknytning til kommunesektoren.</a:t>
            </a:r>
          </a:p>
          <a:p>
            <a:pPr marL="0" indent="0">
              <a:buNone/>
            </a:pPr>
            <a:endParaRPr lang="nb-NO" sz="7200" dirty="0"/>
          </a:p>
          <a:p>
            <a:pPr marL="0" indent="0">
              <a:buNone/>
            </a:pPr>
            <a:r>
              <a:rPr lang="nb-NO" sz="7200" dirty="0"/>
              <a:t>Samarbeidet må baseres </a:t>
            </a:r>
            <a:r>
              <a:rPr lang="nb-NO" sz="7200" b="1" dirty="0"/>
              <a:t>på tillit og gjensidig forståelse </a:t>
            </a:r>
            <a:r>
              <a:rPr lang="nb-NO" sz="7200" dirty="0"/>
              <a:t>for partenes ulike roller.</a:t>
            </a:r>
          </a:p>
          <a:p>
            <a:pPr marL="0" indent="0">
              <a:buNone/>
            </a:pPr>
            <a:endParaRPr lang="nb-NO" sz="7200" dirty="0"/>
          </a:p>
          <a:p>
            <a:pPr marL="0" indent="0">
              <a:buNone/>
            </a:pPr>
            <a:r>
              <a:rPr lang="nb-NO" sz="7200" dirty="0"/>
              <a:t>Det er avgjørende for et godt resultat at de ansatte og deres organisasjoner involveres så tidlig som mulig når omstillinger og reformer skal gjennomføres. </a:t>
            </a:r>
          </a:p>
          <a:p>
            <a:pPr marL="0" indent="0">
              <a:buNone/>
            </a:pPr>
            <a:endParaRPr lang="nb-NO" sz="7200" dirty="0"/>
          </a:p>
          <a:p>
            <a:pPr marL="0" indent="0">
              <a:buNone/>
            </a:pPr>
            <a:r>
              <a:rPr lang="nb-NO" sz="7200" dirty="0"/>
              <a:t>Tjenester av god kvalitet og tilpasset brukernes behov forutsetter </a:t>
            </a:r>
            <a:r>
              <a:rPr lang="nb-NO" sz="7200" b="1" dirty="0"/>
              <a:t>gode prosesser og medvirkning. </a:t>
            </a:r>
          </a:p>
          <a:p>
            <a:pPr marL="0" indent="0">
              <a:buNone/>
            </a:pPr>
            <a:endParaRPr lang="nb-NO" sz="7200" dirty="0"/>
          </a:p>
          <a:p>
            <a:pPr marL="0" indent="0">
              <a:buNone/>
            </a:pPr>
            <a:r>
              <a:rPr lang="nb-NO" sz="7200" dirty="0"/>
              <a:t>Hovedavtalen skal gjennom ordningen med tillitsvalgte gi arbeidstakerne reell innflytelse på hvordan arbeidsplassen skal organiseres, og hvordan arbeidsmetodene skal utvikles, slik at dette bidrar til en fleksibel og brukervennlig tjenesteyting.</a:t>
            </a:r>
          </a:p>
          <a:p>
            <a:pPr marL="0" indent="0">
              <a:buNone/>
            </a:pPr>
            <a:endParaRPr lang="nb-NO" sz="7200" dirty="0"/>
          </a:p>
          <a:p>
            <a:pPr marL="0" indent="0">
              <a:buNone/>
            </a:pPr>
            <a:r>
              <a:rPr lang="nb-NO" sz="7200" dirty="0"/>
              <a:t>Medvirkning og medinnflytelse gjennom informasjon og drøftinger skal kunne gjennomføres uansett hvor eller på hvilket nivå beslutningen tas.</a:t>
            </a:r>
          </a:p>
          <a:p>
            <a:pPr marL="0" indent="0">
              <a:buNone/>
            </a:pPr>
            <a:endParaRPr lang="nb-NO" dirty="0"/>
          </a:p>
        </p:txBody>
      </p:sp>
    </p:spTree>
    <p:extLst>
      <p:ext uri="{BB962C8B-B14F-4D97-AF65-F5344CB8AC3E}">
        <p14:creationId xmlns:p14="http://schemas.microsoft.com/office/powerpoint/2010/main" val="1255640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413792"/>
            <a:ext cx="8928992" cy="1143000"/>
          </a:xfrm>
        </p:spPr>
        <p:txBody>
          <a:bodyPr>
            <a:normAutofit/>
          </a:bodyPr>
          <a:lstStyle/>
          <a:p>
            <a:r>
              <a:rPr lang="nb-NO" dirty="0"/>
              <a:t>Tillitsvalgtes rettigheter og plikter </a:t>
            </a:r>
            <a:r>
              <a:rPr lang="nb-NO" sz="1800" dirty="0"/>
              <a:t>HA § 3-2</a:t>
            </a:r>
            <a:endParaRPr lang="nb-NO" sz="3600" dirty="0"/>
          </a:p>
        </p:txBody>
      </p:sp>
      <p:sp>
        <p:nvSpPr>
          <p:cNvPr id="5" name="Avrundet rektangel 4"/>
          <p:cNvSpPr/>
          <p:nvPr/>
        </p:nvSpPr>
        <p:spPr>
          <a:xfrm>
            <a:off x="1331640" y="1628800"/>
            <a:ext cx="6552728" cy="576064"/>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000" dirty="0">
                <a:solidFill>
                  <a:schemeClr val="tx1"/>
                </a:solidFill>
              </a:rPr>
              <a:t>Drøfte og forhandle om lønns- og arbeidsvilkår</a:t>
            </a:r>
          </a:p>
        </p:txBody>
      </p:sp>
      <p:sp>
        <p:nvSpPr>
          <p:cNvPr id="6" name="Avrundet rektangel 5"/>
          <p:cNvSpPr/>
          <p:nvPr/>
        </p:nvSpPr>
        <p:spPr>
          <a:xfrm>
            <a:off x="1331640" y="2348880"/>
            <a:ext cx="6552728" cy="576000"/>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000" dirty="0">
                <a:solidFill>
                  <a:schemeClr val="tx1"/>
                </a:solidFill>
              </a:rPr>
              <a:t>Påse at rettigheter og plikter overholdes</a:t>
            </a:r>
          </a:p>
        </p:txBody>
      </p:sp>
      <p:sp>
        <p:nvSpPr>
          <p:cNvPr id="7" name="Avrundet rektangel 6"/>
          <p:cNvSpPr/>
          <p:nvPr/>
        </p:nvSpPr>
        <p:spPr>
          <a:xfrm>
            <a:off x="1331640" y="3068896"/>
            <a:ext cx="6552728" cy="576000"/>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000" dirty="0">
                <a:solidFill>
                  <a:schemeClr val="tx1"/>
                </a:solidFill>
              </a:rPr>
              <a:t>Forplikte arbeidstakerne</a:t>
            </a:r>
          </a:p>
        </p:txBody>
      </p:sp>
      <p:sp>
        <p:nvSpPr>
          <p:cNvPr id="8" name="Avrundet rektangel 7"/>
          <p:cNvSpPr/>
          <p:nvPr/>
        </p:nvSpPr>
        <p:spPr>
          <a:xfrm>
            <a:off x="1331640" y="3799939"/>
            <a:ext cx="6552728" cy="576000"/>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000" dirty="0">
                <a:solidFill>
                  <a:schemeClr val="tx1"/>
                </a:solidFill>
              </a:rPr>
              <a:t>Informere arbeidsgiver om forhold som kan påvirke virksomheten</a:t>
            </a:r>
          </a:p>
        </p:txBody>
      </p:sp>
      <p:sp>
        <p:nvSpPr>
          <p:cNvPr id="9" name="Avrundet rektangel 8"/>
          <p:cNvSpPr/>
          <p:nvPr/>
        </p:nvSpPr>
        <p:spPr>
          <a:xfrm>
            <a:off x="1331640" y="4534530"/>
            <a:ext cx="6552728" cy="576000"/>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000" dirty="0">
                <a:solidFill>
                  <a:schemeClr val="tx1"/>
                </a:solidFill>
              </a:rPr>
              <a:t>Verken tilskynde eller medvirke til ulovlige konflikter</a:t>
            </a:r>
          </a:p>
        </p:txBody>
      </p:sp>
      <p:sp>
        <p:nvSpPr>
          <p:cNvPr id="10" name="Avrundet rektangel 9"/>
          <p:cNvSpPr/>
          <p:nvPr/>
        </p:nvSpPr>
        <p:spPr>
          <a:xfrm>
            <a:off x="1331640" y="5269121"/>
            <a:ext cx="6552728" cy="576000"/>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000" dirty="0">
                <a:solidFill>
                  <a:schemeClr val="tx1"/>
                </a:solidFill>
              </a:rPr>
              <a:t>Prioritere møter arbeidsgiver innkaller til</a:t>
            </a:r>
          </a:p>
        </p:txBody>
      </p:sp>
    </p:spTree>
    <p:extLst>
      <p:ext uri="{BB962C8B-B14F-4D97-AF65-F5344CB8AC3E}">
        <p14:creationId xmlns:p14="http://schemas.microsoft.com/office/powerpoint/2010/main" val="78128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Tillitsvalgtordningen </a:t>
            </a:r>
            <a:r>
              <a:rPr lang="nb-NO" sz="1800" dirty="0"/>
              <a:t>HA del B § 3-3</a:t>
            </a:r>
          </a:p>
        </p:txBody>
      </p:sp>
      <p:sp>
        <p:nvSpPr>
          <p:cNvPr id="3" name="Plassholder for innhold 2"/>
          <p:cNvSpPr>
            <a:spLocks noGrp="1"/>
          </p:cNvSpPr>
          <p:nvPr>
            <p:ph idx="1"/>
          </p:nvPr>
        </p:nvSpPr>
        <p:spPr>
          <a:xfrm>
            <a:off x="457200" y="1711349"/>
            <a:ext cx="8229600" cy="4597971"/>
          </a:xfrm>
        </p:spPr>
        <p:txBody>
          <a:bodyPr>
            <a:normAutofit fontScale="85000" lnSpcReduction="20000"/>
          </a:bodyPr>
          <a:lstStyle/>
          <a:p>
            <a:r>
              <a:rPr lang="nb-NO" dirty="0"/>
              <a:t>Tillitsvalgtordningen drøftes med bakgrunn i</a:t>
            </a:r>
          </a:p>
          <a:p>
            <a:pPr lvl="1"/>
            <a:r>
              <a:rPr lang="nb-NO" dirty="0"/>
              <a:t>antall medlemmer og fordeling på arbeidsplasser</a:t>
            </a:r>
          </a:p>
          <a:p>
            <a:pPr lvl="1"/>
            <a:r>
              <a:rPr lang="nb-NO" dirty="0"/>
              <a:t>styrings- og organisasjonsstrukturen </a:t>
            </a:r>
          </a:p>
          <a:p>
            <a:pPr lvl="1"/>
            <a:r>
              <a:rPr lang="nb-NO" dirty="0"/>
              <a:t>tariffavtalenes omfang</a:t>
            </a:r>
          </a:p>
          <a:p>
            <a:pPr lvl="1"/>
            <a:r>
              <a:rPr lang="nb-NO" dirty="0"/>
              <a:t>geografisk spredning og andre lokale forhold</a:t>
            </a:r>
          </a:p>
          <a:p>
            <a:r>
              <a:rPr lang="nb-NO" dirty="0"/>
              <a:t>Hvor mange tillitsvalgte og på hvilke nivåer?</a:t>
            </a:r>
          </a:p>
          <a:p>
            <a:r>
              <a:rPr lang="nb-NO" dirty="0"/>
              <a:t>Hvor store frikjøpsressurser?</a:t>
            </a:r>
          </a:p>
          <a:p>
            <a:r>
              <a:rPr lang="nb-NO" dirty="0"/>
              <a:t>Hvilke formelle møtepunkter trengs?</a:t>
            </a:r>
          </a:p>
          <a:p>
            <a:r>
              <a:rPr lang="nb-NO" dirty="0"/>
              <a:t>Hovedmål: ivareta partenes interesser – reell medbestemmelse</a:t>
            </a:r>
          </a:p>
          <a:p>
            <a:pPr lvl="1"/>
            <a:r>
              <a:rPr lang="nb-NO" dirty="0"/>
              <a:t>på alle beslutningsnivåer</a:t>
            </a:r>
          </a:p>
          <a:p>
            <a:endParaRPr lang="nb-NO" dirty="0"/>
          </a:p>
        </p:txBody>
      </p:sp>
    </p:spTree>
    <p:extLst>
      <p:ext uri="{BB962C8B-B14F-4D97-AF65-F5344CB8AC3E}">
        <p14:creationId xmlns:p14="http://schemas.microsoft.com/office/powerpoint/2010/main" val="3647601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Tillitsvalgtordningen, forts.</a:t>
            </a:r>
          </a:p>
        </p:txBody>
      </p:sp>
      <p:sp>
        <p:nvSpPr>
          <p:cNvPr id="3" name="Plassholder for innhold 2"/>
          <p:cNvSpPr>
            <a:spLocks noGrp="1"/>
          </p:cNvSpPr>
          <p:nvPr>
            <p:ph idx="1"/>
          </p:nvPr>
        </p:nvSpPr>
        <p:spPr/>
        <p:txBody>
          <a:bodyPr/>
          <a:lstStyle/>
          <a:p>
            <a:r>
              <a:rPr lang="nb-NO" dirty="0"/>
              <a:t>Frikjøpte tillitsvalgte skal bruke tiden til</a:t>
            </a:r>
          </a:p>
          <a:p>
            <a:pPr lvl="1"/>
            <a:r>
              <a:rPr lang="nb-NO" dirty="0"/>
              <a:t>Tillitsvalgtarbeid etter hovedavtalen</a:t>
            </a:r>
          </a:p>
          <a:p>
            <a:pPr lvl="1"/>
            <a:r>
              <a:rPr lang="nb-NO" dirty="0"/>
              <a:t>Medlemmer som er ansatt i kommunen</a:t>
            </a:r>
          </a:p>
          <a:p>
            <a:r>
              <a:rPr lang="nb-NO" dirty="0"/>
              <a:t>Organisasjonene fordeler selv sine tildelt frikjøpsressurser etter drøftinger </a:t>
            </a:r>
          </a:p>
          <a:p>
            <a:r>
              <a:rPr lang="nb-NO" dirty="0"/>
              <a:t>Bruk av fellestillitsvalgte</a:t>
            </a:r>
          </a:p>
          <a:p>
            <a:r>
              <a:rPr lang="nb-NO" dirty="0"/>
              <a:t>Valg av tillitsvalgte meddeles skriftlig</a:t>
            </a:r>
          </a:p>
          <a:p>
            <a:endParaRPr lang="nb-NO" dirty="0"/>
          </a:p>
        </p:txBody>
      </p:sp>
    </p:spTree>
    <p:extLst>
      <p:ext uri="{BB962C8B-B14F-4D97-AF65-F5344CB8AC3E}">
        <p14:creationId xmlns:p14="http://schemas.microsoft.com/office/powerpoint/2010/main" val="436114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Begreper</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207577978"/>
              </p:ext>
            </p:extLst>
          </p:nvPr>
        </p:nvGraphicFramePr>
        <p:xfrm>
          <a:off x="457200" y="1808602"/>
          <a:ext cx="8229600" cy="4238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4131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Tjenestefri for tillitsvalgte </a:t>
            </a:r>
            <a:r>
              <a:rPr lang="nb-NO" sz="2000" dirty="0"/>
              <a:t>HA del B § 3-4</a:t>
            </a:r>
          </a:p>
        </p:txBody>
      </p:sp>
      <p:sp>
        <p:nvSpPr>
          <p:cNvPr id="3" name="Plassholder for innhold 2"/>
          <p:cNvSpPr>
            <a:spLocks noGrp="1"/>
          </p:cNvSpPr>
          <p:nvPr>
            <p:ph idx="1"/>
          </p:nvPr>
        </p:nvSpPr>
        <p:spPr/>
        <p:txBody>
          <a:bodyPr/>
          <a:lstStyle/>
          <a:p>
            <a:r>
              <a:rPr lang="nb-NO" altLang="nb-NO" dirty="0"/>
              <a:t>For å utføre sine oppgaver</a:t>
            </a:r>
          </a:p>
          <a:p>
            <a:pPr lvl="1"/>
            <a:r>
              <a:rPr lang="nb-NO" altLang="nb-NO" dirty="0"/>
              <a:t>Minst mulig ulempe for arbeidets gang</a:t>
            </a:r>
          </a:p>
          <a:p>
            <a:r>
              <a:rPr lang="nb-NO" altLang="nb-NO" dirty="0"/>
              <a:t>Turnusarbeidstakere skal ha like vilkår</a:t>
            </a:r>
          </a:p>
          <a:p>
            <a:r>
              <a:rPr lang="nb-NO" altLang="nb-NO" dirty="0"/>
              <a:t>Ved innkallelse til møter og lokale lønnsforhandlinger utenfor arbeidstiden</a:t>
            </a:r>
          </a:p>
          <a:p>
            <a:pPr lvl="1"/>
            <a:r>
              <a:rPr lang="nb-NO" altLang="nb-NO" dirty="0"/>
              <a:t>Avklare om medgått tid kompenseres med </a:t>
            </a:r>
          </a:p>
          <a:p>
            <a:pPr lvl="2"/>
            <a:r>
              <a:rPr lang="nb-NO" altLang="nb-NO" dirty="0"/>
              <a:t>Timelønn </a:t>
            </a:r>
            <a:r>
              <a:rPr lang="nb-NO" altLang="nb-NO"/>
              <a:t>eller avspasering</a:t>
            </a:r>
            <a:endParaRPr lang="nb-NO" altLang="nb-NO" dirty="0"/>
          </a:p>
          <a:p>
            <a:endParaRPr lang="nb-NO" dirty="0"/>
          </a:p>
        </p:txBody>
      </p:sp>
    </p:spTree>
    <p:extLst>
      <p:ext uri="{BB962C8B-B14F-4D97-AF65-F5344CB8AC3E}">
        <p14:creationId xmlns:p14="http://schemas.microsoft.com/office/powerpoint/2010/main" val="3391895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Permisjon </a:t>
            </a:r>
            <a:r>
              <a:rPr lang="nb-NO" sz="1800" dirty="0"/>
              <a:t>HA del B § 3-5</a:t>
            </a:r>
          </a:p>
        </p:txBody>
      </p:sp>
      <p:sp>
        <p:nvSpPr>
          <p:cNvPr id="3" name="Plassholder for innhold 2"/>
          <p:cNvSpPr>
            <a:spLocks noGrp="1"/>
          </p:cNvSpPr>
          <p:nvPr>
            <p:ph idx="1"/>
          </p:nvPr>
        </p:nvSpPr>
        <p:spPr>
          <a:xfrm>
            <a:off x="457200" y="1711349"/>
            <a:ext cx="8229600" cy="4597971"/>
          </a:xfrm>
        </p:spPr>
        <p:txBody>
          <a:bodyPr>
            <a:normAutofit fontScale="92500" lnSpcReduction="20000"/>
          </a:bodyPr>
          <a:lstStyle/>
          <a:p>
            <a:r>
              <a:rPr lang="nb-NO" dirty="0"/>
              <a:t>Lokale forhandlinger</a:t>
            </a:r>
          </a:p>
          <a:p>
            <a:r>
              <a:rPr lang="nb-NO" dirty="0"/>
              <a:t>Sentrale forhandlinger </a:t>
            </a:r>
          </a:p>
          <a:p>
            <a:r>
              <a:rPr lang="nb-NO" dirty="0"/>
              <a:t>Valgt fast medlem til bestemte organer</a:t>
            </a:r>
          </a:p>
          <a:p>
            <a:pPr lvl="1"/>
            <a:r>
              <a:rPr lang="nb-NO" dirty="0"/>
              <a:t>Inntil tolv dager</a:t>
            </a:r>
          </a:p>
          <a:p>
            <a:r>
              <a:rPr lang="nb-NO" dirty="0"/>
              <a:t>Forhandlingssammenslutningen</a:t>
            </a:r>
          </a:p>
          <a:p>
            <a:pPr lvl="1"/>
            <a:r>
              <a:rPr lang="nb-NO" dirty="0"/>
              <a:t>«Kan»</a:t>
            </a:r>
          </a:p>
          <a:p>
            <a:pPr lvl="1"/>
            <a:r>
              <a:rPr lang="nb-NO" dirty="0"/>
              <a:t>I tillegg til for bestemte organer</a:t>
            </a:r>
          </a:p>
          <a:p>
            <a:r>
              <a:rPr lang="nb-NO" dirty="0"/>
              <a:t>Organisasjoner med minst 500 medlemmer</a:t>
            </a:r>
          </a:p>
          <a:p>
            <a:pPr lvl="1"/>
            <a:r>
              <a:rPr lang="nb-NO" dirty="0"/>
              <a:t>«Kan»</a:t>
            </a:r>
          </a:p>
          <a:p>
            <a:pPr lvl="1"/>
            <a:r>
              <a:rPr lang="nb-NO" dirty="0"/>
              <a:t>Anses som «fast medlem til bestemt organ»</a:t>
            </a:r>
          </a:p>
          <a:p>
            <a:pPr lvl="1"/>
            <a:endParaRPr lang="nb-NO" dirty="0"/>
          </a:p>
          <a:p>
            <a:endParaRPr lang="nb-NO" dirty="0"/>
          </a:p>
        </p:txBody>
      </p:sp>
    </p:spTree>
    <p:extLst>
      <p:ext uri="{BB962C8B-B14F-4D97-AF65-F5344CB8AC3E}">
        <p14:creationId xmlns:p14="http://schemas.microsoft.com/office/powerpoint/2010/main" val="3546132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Tillitsvalgtopplæringen </a:t>
            </a:r>
            <a:r>
              <a:rPr lang="nb-NO" sz="2000" dirty="0"/>
              <a:t>HA del B § 3-6</a:t>
            </a:r>
          </a:p>
        </p:txBody>
      </p:sp>
      <p:sp>
        <p:nvSpPr>
          <p:cNvPr id="3" name="Plassholder for innhold 2"/>
          <p:cNvSpPr>
            <a:spLocks noGrp="1"/>
          </p:cNvSpPr>
          <p:nvPr>
            <p:ph idx="1"/>
          </p:nvPr>
        </p:nvSpPr>
        <p:spPr/>
        <p:txBody>
          <a:bodyPr>
            <a:normAutofit fontScale="92500" lnSpcReduction="20000"/>
          </a:bodyPr>
          <a:lstStyle/>
          <a:p>
            <a:r>
              <a:rPr lang="nb-NO" dirty="0"/>
              <a:t>Opplæring som har betydning for funksjonen</a:t>
            </a:r>
          </a:p>
          <a:p>
            <a:r>
              <a:rPr lang="nb-NO" dirty="0"/>
              <a:t>Tillitsvalgte</a:t>
            </a:r>
          </a:p>
          <a:p>
            <a:pPr lvl="1"/>
            <a:r>
              <a:rPr lang="nb-NO" dirty="0"/>
              <a:t>Permisjon med hel eller delvis med lønn</a:t>
            </a:r>
          </a:p>
          <a:p>
            <a:r>
              <a:rPr lang="nb-NO" dirty="0"/>
              <a:t>Hovedtillitsvalgt</a:t>
            </a:r>
          </a:p>
          <a:p>
            <a:pPr lvl="1"/>
            <a:r>
              <a:rPr lang="nb-NO" dirty="0"/>
              <a:t>Permisjon med full lønn</a:t>
            </a:r>
          </a:p>
          <a:p>
            <a:r>
              <a:rPr lang="nb-NO" dirty="0"/>
              <a:t>Lokal prosess</a:t>
            </a:r>
          </a:p>
          <a:p>
            <a:r>
              <a:rPr lang="nb-NO" dirty="0"/>
              <a:t>Tillitsvalgtes rett og plikt til å delta i aktuell opplæring i kommunen eller fylkeskommunen</a:t>
            </a:r>
          </a:p>
          <a:p>
            <a:r>
              <a:rPr lang="nb-NO" dirty="0"/>
              <a:t>Felles opplæring, HA del B § 1-5</a:t>
            </a:r>
          </a:p>
        </p:txBody>
      </p:sp>
    </p:spTree>
    <p:extLst>
      <p:ext uri="{BB962C8B-B14F-4D97-AF65-F5344CB8AC3E}">
        <p14:creationId xmlns:p14="http://schemas.microsoft.com/office/powerpoint/2010/main" val="1244681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04664"/>
            <a:ext cx="8229600" cy="1512168"/>
          </a:xfrm>
        </p:spPr>
        <p:txBody>
          <a:bodyPr>
            <a:normAutofit/>
          </a:bodyPr>
          <a:lstStyle/>
          <a:p>
            <a:r>
              <a:rPr lang="nb-NO" dirty="0"/>
              <a:t/>
            </a:r>
            <a:br>
              <a:rPr lang="nb-NO" dirty="0"/>
            </a:br>
            <a:r>
              <a:rPr lang="nb-NO" sz="4800" dirty="0"/>
              <a:t>Oppsummering </a:t>
            </a:r>
          </a:p>
        </p:txBody>
      </p:sp>
      <p:sp>
        <p:nvSpPr>
          <p:cNvPr id="10" name="Avrundet rektangel 9"/>
          <p:cNvSpPr/>
          <p:nvPr/>
        </p:nvSpPr>
        <p:spPr>
          <a:xfrm>
            <a:off x="1403648" y="2392085"/>
            <a:ext cx="6552728" cy="720080"/>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400" dirty="0">
                <a:solidFill>
                  <a:schemeClr val="tx1"/>
                </a:solidFill>
              </a:rPr>
              <a:t>Samfunnsoppdraget  - Hvem kommunen er til for?</a:t>
            </a:r>
          </a:p>
        </p:txBody>
      </p:sp>
      <p:sp>
        <p:nvSpPr>
          <p:cNvPr id="11" name="Avrundet rektangel 10"/>
          <p:cNvSpPr/>
          <p:nvPr/>
        </p:nvSpPr>
        <p:spPr>
          <a:xfrm>
            <a:off x="1403648" y="3227378"/>
            <a:ext cx="6552728" cy="720080"/>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400" dirty="0">
                <a:solidFill>
                  <a:schemeClr val="tx1"/>
                </a:solidFill>
              </a:rPr>
              <a:t>Samarbeid om å finne løsninger</a:t>
            </a:r>
          </a:p>
        </p:txBody>
      </p:sp>
      <p:sp>
        <p:nvSpPr>
          <p:cNvPr id="12" name="Avrundet rektangel 11"/>
          <p:cNvSpPr/>
          <p:nvPr/>
        </p:nvSpPr>
        <p:spPr>
          <a:xfrm>
            <a:off x="1403648" y="4062671"/>
            <a:ext cx="6552728" cy="720080"/>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400" dirty="0">
                <a:solidFill>
                  <a:schemeClr val="tx1"/>
                </a:solidFill>
              </a:rPr>
              <a:t>Tillit mellom partene</a:t>
            </a:r>
          </a:p>
        </p:txBody>
      </p:sp>
      <p:sp>
        <p:nvSpPr>
          <p:cNvPr id="13" name="Avrundet rektangel 12"/>
          <p:cNvSpPr/>
          <p:nvPr/>
        </p:nvSpPr>
        <p:spPr>
          <a:xfrm>
            <a:off x="1403648" y="4897964"/>
            <a:ext cx="6552728" cy="720080"/>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400" dirty="0">
                <a:solidFill>
                  <a:schemeClr val="tx1"/>
                </a:solidFill>
              </a:rPr>
              <a:t>Rolleforståelse</a:t>
            </a:r>
          </a:p>
        </p:txBody>
      </p:sp>
      <p:sp>
        <p:nvSpPr>
          <p:cNvPr id="14" name="Avrundet rektangel 13"/>
          <p:cNvSpPr/>
          <p:nvPr/>
        </p:nvSpPr>
        <p:spPr>
          <a:xfrm>
            <a:off x="1403648" y="5733256"/>
            <a:ext cx="6552728" cy="720080"/>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400" dirty="0">
                <a:solidFill>
                  <a:schemeClr val="tx1"/>
                </a:solidFill>
              </a:rPr>
              <a:t>Medbestemmelse</a:t>
            </a:r>
          </a:p>
        </p:txBody>
      </p:sp>
    </p:spTree>
    <p:extLst>
      <p:ext uri="{BB962C8B-B14F-4D97-AF65-F5344CB8AC3E}">
        <p14:creationId xmlns:p14="http://schemas.microsoft.com/office/powerpoint/2010/main" val="985001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p:cNvSpPr>
            <a:spLocks noGrp="1"/>
          </p:cNvSpPr>
          <p:nvPr>
            <p:ph type="title"/>
          </p:nvPr>
        </p:nvSpPr>
        <p:spPr/>
        <p:txBody>
          <a:bodyPr/>
          <a:lstStyle/>
          <a:p>
            <a:r>
              <a:rPr lang="nb-NO"/>
              <a:t>Hovedavtalen</a:t>
            </a:r>
            <a:endParaRPr lang="nb-NO" dirty="0"/>
          </a:p>
        </p:txBody>
      </p:sp>
      <p:pic>
        <p:nvPicPr>
          <p:cNvPr id="4" name="Plassholder for innhold 3"/>
          <p:cNvPicPr>
            <a:picLocks noGrp="1"/>
          </p:cNvPicPr>
          <p:nvPr>
            <p:ph idx="1"/>
          </p:nvPr>
        </p:nvPicPr>
        <p:blipFill rotWithShape="1">
          <a:blip r:embed="rId3"/>
          <a:srcRect l="64466" t="20814" r="13735" b="29914"/>
          <a:stretch/>
        </p:blipFill>
        <p:spPr>
          <a:xfrm>
            <a:off x="1043608" y="1412776"/>
            <a:ext cx="7249440" cy="4608512"/>
          </a:xfrm>
        </p:spPr>
      </p:pic>
    </p:spTree>
    <p:extLst>
      <p:ext uri="{BB962C8B-B14F-4D97-AF65-F5344CB8AC3E}">
        <p14:creationId xmlns:p14="http://schemas.microsoft.com/office/powerpoint/2010/main" val="1583777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cstate="print">
            <a:extLst>
              <a:ext uri="{28A0092B-C50C-407E-A947-70E740481C1C}">
                <a14:useLocalDpi xmlns:a14="http://schemas.microsoft.com/office/drawing/2010/main" val="0"/>
              </a:ext>
            </a:extLst>
          </a:blip>
          <a:srcRect l="5001" r="4972"/>
          <a:stretch/>
        </p:blipFill>
        <p:spPr>
          <a:xfrm>
            <a:off x="0" y="116632"/>
            <a:ext cx="9144000" cy="6770622"/>
          </a:xfrm>
          <a:prstGeom prst="rect">
            <a:avLst/>
          </a:prstGeom>
        </p:spPr>
      </p:pic>
      <p:sp>
        <p:nvSpPr>
          <p:cNvPr id="11" name="Rektangel 10"/>
          <p:cNvSpPr/>
          <p:nvPr/>
        </p:nvSpPr>
        <p:spPr>
          <a:xfrm>
            <a:off x="539552" y="5517232"/>
            <a:ext cx="7776864" cy="10081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p:cNvSpPr txBox="1">
            <a:spLocks/>
          </p:cNvSpPr>
          <p:nvPr/>
        </p:nvSpPr>
        <p:spPr>
          <a:xfrm>
            <a:off x="457200" y="3789040"/>
            <a:ext cx="8229600" cy="1143000"/>
          </a:xfrm>
          <a:prstGeom prst="rect">
            <a:avLst/>
          </a:prstGeom>
        </p:spPr>
        <p:txBody>
          <a:bodyPr/>
          <a:lstStyle>
            <a:lvl1pPr algn="ctr" defTabSz="914400" rtl="0" eaLnBrk="1" latinLnBrk="0" hangingPunct="1">
              <a:spcBef>
                <a:spcPct val="0"/>
              </a:spcBef>
              <a:buNone/>
              <a:defRPr sz="4400" b="1" i="0" kern="1200">
                <a:solidFill>
                  <a:schemeClr val="tx2">
                    <a:lumMod val="75000"/>
                  </a:schemeClr>
                </a:solidFill>
                <a:latin typeface="Calibri" charset="0"/>
                <a:ea typeface="Calibri" charset="0"/>
                <a:cs typeface="Calibri" charset="0"/>
              </a:defRPr>
            </a:lvl1pPr>
          </a:lstStyle>
          <a:p>
            <a:r>
              <a:rPr lang="nb-NO" dirty="0">
                <a:solidFill>
                  <a:schemeClr val="bg1"/>
                </a:solidFill>
              </a:rPr>
              <a:t>Takk for oss</a:t>
            </a:r>
          </a:p>
        </p:txBody>
      </p:sp>
      <p:pic>
        <p:nvPicPr>
          <p:cNvPr id="6" name="Bil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5791664"/>
            <a:ext cx="892135" cy="445648"/>
          </a:xfrm>
          <a:prstGeom prst="rect">
            <a:avLst/>
          </a:prstGeom>
        </p:spPr>
      </p:pic>
      <p:pic>
        <p:nvPicPr>
          <p:cNvPr id="7" name="Bild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4110" y="5661248"/>
            <a:ext cx="657730" cy="629816"/>
          </a:xfrm>
          <a:prstGeom prst="rect">
            <a:avLst/>
          </a:prstGeom>
        </p:spPr>
      </p:pic>
      <p:pic>
        <p:nvPicPr>
          <p:cNvPr id="8" name="Bild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6772" y="5733256"/>
            <a:ext cx="545188" cy="543570"/>
          </a:xfrm>
          <a:prstGeom prst="rect">
            <a:avLst/>
          </a:prstGeom>
        </p:spPr>
      </p:pic>
      <p:pic>
        <p:nvPicPr>
          <p:cNvPr id="9" name="Bild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9686" y="5790906"/>
            <a:ext cx="1244482" cy="514088"/>
          </a:xfrm>
          <a:prstGeom prst="rect">
            <a:avLst/>
          </a:prstGeom>
        </p:spPr>
      </p:pic>
      <p:pic>
        <p:nvPicPr>
          <p:cNvPr id="10" name="Bild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6216" y="5693680"/>
            <a:ext cx="1130424" cy="655154"/>
          </a:xfrm>
          <a:prstGeom prst="rect">
            <a:avLst/>
          </a:prstGeom>
        </p:spPr>
      </p:pic>
    </p:spTree>
    <p:extLst>
      <p:ext uri="{BB962C8B-B14F-4D97-AF65-F5344CB8AC3E}">
        <p14:creationId xmlns:p14="http://schemas.microsoft.com/office/powerpoint/2010/main" val="32785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Avtalestrukturen</a:t>
            </a:r>
            <a:endParaRPr lang="nb-NO" dirty="0"/>
          </a:p>
        </p:txBody>
      </p:sp>
      <p:sp>
        <p:nvSpPr>
          <p:cNvPr id="3" name="Avrundet rektangel 2"/>
          <p:cNvSpPr/>
          <p:nvPr/>
        </p:nvSpPr>
        <p:spPr>
          <a:xfrm>
            <a:off x="611559" y="1703276"/>
            <a:ext cx="7806877" cy="1005644"/>
          </a:xfrm>
          <a:prstGeom prst="roundRect">
            <a:avLst/>
          </a:prstGeom>
          <a:solidFill>
            <a:srgbClr val="92D050">
              <a:alpha val="68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b-NO" sz="3200" b="1" dirty="0">
                <a:solidFill>
                  <a:schemeClr val="tx1"/>
                </a:solidFill>
              </a:rPr>
              <a:t>Hovedavtalen </a:t>
            </a:r>
            <a:br>
              <a:rPr lang="nb-NO" sz="3200" b="1" dirty="0">
                <a:solidFill>
                  <a:schemeClr val="tx1"/>
                </a:solidFill>
              </a:rPr>
            </a:br>
            <a:r>
              <a:rPr lang="nb-NO" sz="3200" b="1" dirty="0">
                <a:solidFill>
                  <a:schemeClr val="tx1"/>
                </a:solidFill>
              </a:rPr>
              <a:t>(HA)</a:t>
            </a:r>
          </a:p>
        </p:txBody>
      </p:sp>
      <p:sp>
        <p:nvSpPr>
          <p:cNvPr id="6" name="Avrundet rektangel 5"/>
          <p:cNvSpPr/>
          <p:nvPr/>
        </p:nvSpPr>
        <p:spPr>
          <a:xfrm>
            <a:off x="611560" y="2852936"/>
            <a:ext cx="7824317" cy="936104"/>
          </a:xfrm>
          <a:prstGeom prst="roundRect">
            <a:avLst/>
          </a:prstGeom>
          <a:solidFill>
            <a:srgbClr val="92D050">
              <a:alpha val="68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b-NO" sz="3200" b="1" dirty="0">
                <a:solidFill>
                  <a:schemeClr val="tx1"/>
                </a:solidFill>
              </a:rPr>
              <a:t>Hovedtariffavtalen </a:t>
            </a:r>
            <a:br>
              <a:rPr lang="nb-NO" sz="3200" b="1" dirty="0">
                <a:solidFill>
                  <a:schemeClr val="tx1"/>
                </a:solidFill>
              </a:rPr>
            </a:br>
            <a:r>
              <a:rPr lang="nb-NO" sz="3200" b="1" dirty="0">
                <a:solidFill>
                  <a:schemeClr val="tx1"/>
                </a:solidFill>
              </a:rPr>
              <a:t>(HTA)</a:t>
            </a:r>
          </a:p>
        </p:txBody>
      </p:sp>
      <p:sp>
        <p:nvSpPr>
          <p:cNvPr id="7" name="Avrundet rektangel 6"/>
          <p:cNvSpPr/>
          <p:nvPr/>
        </p:nvSpPr>
        <p:spPr>
          <a:xfrm>
            <a:off x="611560" y="3933056"/>
            <a:ext cx="2520280" cy="1944216"/>
          </a:xfrm>
          <a:prstGeom prst="roundRect">
            <a:avLst/>
          </a:prstGeom>
          <a:solidFill>
            <a:srgbClr val="00B0F0">
              <a:alpha val="59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b-NO" sz="2400" dirty="0">
                <a:solidFill>
                  <a:schemeClr val="tx1"/>
                </a:solidFill>
              </a:rPr>
              <a:t>Sentrale generelle særavtaler </a:t>
            </a:r>
            <a:br>
              <a:rPr lang="nb-NO" sz="2400" dirty="0">
                <a:solidFill>
                  <a:schemeClr val="tx1"/>
                </a:solidFill>
              </a:rPr>
            </a:br>
            <a:r>
              <a:rPr lang="nb-NO" sz="2400" dirty="0">
                <a:solidFill>
                  <a:schemeClr val="tx1"/>
                </a:solidFill>
              </a:rPr>
              <a:t>(SGS)</a:t>
            </a:r>
          </a:p>
        </p:txBody>
      </p:sp>
      <p:sp>
        <p:nvSpPr>
          <p:cNvPr id="8" name="Avrundet rektangel 7"/>
          <p:cNvSpPr/>
          <p:nvPr/>
        </p:nvSpPr>
        <p:spPr>
          <a:xfrm>
            <a:off x="3275856" y="3933056"/>
            <a:ext cx="2520280" cy="1944216"/>
          </a:xfrm>
          <a:prstGeom prst="roundRect">
            <a:avLst/>
          </a:prstGeom>
          <a:solidFill>
            <a:srgbClr val="00B0F0">
              <a:alpha val="59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b-NO" sz="2400" dirty="0">
                <a:solidFill>
                  <a:schemeClr val="tx1"/>
                </a:solidFill>
              </a:rPr>
              <a:t>Sentrale forbundsvise særavtaler </a:t>
            </a:r>
          </a:p>
          <a:p>
            <a:pPr lvl="0" algn="ctr"/>
            <a:r>
              <a:rPr lang="nb-NO" sz="2400" dirty="0">
                <a:solidFill>
                  <a:schemeClr val="tx1"/>
                </a:solidFill>
              </a:rPr>
              <a:t>(SFS)</a:t>
            </a:r>
          </a:p>
        </p:txBody>
      </p:sp>
      <p:sp>
        <p:nvSpPr>
          <p:cNvPr id="9" name="Avrundet rektangel 8"/>
          <p:cNvSpPr/>
          <p:nvPr/>
        </p:nvSpPr>
        <p:spPr>
          <a:xfrm>
            <a:off x="5898157" y="3933056"/>
            <a:ext cx="2520280" cy="1944216"/>
          </a:xfrm>
          <a:prstGeom prst="roundRect">
            <a:avLst/>
          </a:prstGeom>
          <a:solidFill>
            <a:srgbClr val="00B0F0">
              <a:alpha val="59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b-NO" sz="2400" dirty="0">
                <a:solidFill>
                  <a:schemeClr val="tx1"/>
                </a:solidFill>
              </a:rPr>
              <a:t>Lokale særavtaler</a:t>
            </a:r>
            <a:endParaRPr lang="nb-NO" sz="2400" dirty="0"/>
          </a:p>
        </p:txBody>
      </p:sp>
    </p:spTree>
    <p:extLst>
      <p:ext uri="{BB962C8B-B14F-4D97-AF65-F5344CB8AC3E}">
        <p14:creationId xmlns:p14="http://schemas.microsoft.com/office/powerpoint/2010/main" val="515046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Strukturen i hovedavtalen</a:t>
            </a:r>
          </a:p>
        </p:txBody>
      </p:sp>
      <p:graphicFrame>
        <p:nvGraphicFramePr>
          <p:cNvPr id="6" name="Plassholder for innhold 5"/>
          <p:cNvGraphicFramePr>
            <a:graphicFrameLocks noGrp="1"/>
          </p:cNvGraphicFramePr>
          <p:nvPr>
            <p:ph idx="1"/>
            <p:extLst>
              <p:ext uri="{D42A27DB-BD31-4B8C-83A1-F6EECF244321}">
                <p14:modId xmlns:p14="http://schemas.microsoft.com/office/powerpoint/2010/main" val="3551712158"/>
              </p:ext>
            </p:extLst>
          </p:nvPr>
        </p:nvGraphicFramePr>
        <p:xfrm>
          <a:off x="457200" y="1711349"/>
          <a:ext cx="8229600" cy="4237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186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To grunnleggende prinsipper</a:t>
            </a:r>
            <a:endParaRPr lang="nb-NO" dirty="0"/>
          </a:p>
        </p:txBody>
      </p:sp>
      <p:graphicFrame>
        <p:nvGraphicFramePr>
          <p:cNvPr id="8" name="Plassholder for innhold 7"/>
          <p:cNvGraphicFramePr>
            <a:graphicFrameLocks noGrp="1"/>
          </p:cNvGraphicFramePr>
          <p:nvPr>
            <p:ph idx="1"/>
            <p:extLst>
              <p:ext uri="{D42A27DB-BD31-4B8C-83A1-F6EECF244321}">
                <p14:modId xmlns:p14="http://schemas.microsoft.com/office/powerpoint/2010/main" val="777325753"/>
              </p:ext>
            </p:extLst>
          </p:nvPr>
        </p:nvGraphicFramePr>
        <p:xfrm>
          <a:off x="1274323" y="1711325"/>
          <a:ext cx="6491064" cy="430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Sylinder 3"/>
          <p:cNvSpPr txBox="1"/>
          <p:nvPr/>
        </p:nvSpPr>
        <p:spPr>
          <a:xfrm>
            <a:off x="6559566" y="3068960"/>
            <a:ext cx="2746648" cy="923330"/>
          </a:xfrm>
          <a:prstGeom prst="rect">
            <a:avLst/>
          </a:prstGeom>
          <a:noFill/>
        </p:spPr>
        <p:txBody>
          <a:bodyPr wrap="square" rtlCol="0">
            <a:spAutoFit/>
          </a:bodyPr>
          <a:lstStyle/>
          <a:p>
            <a:r>
              <a:rPr lang="nb-NO" dirty="0"/>
              <a:t>Innenfor </a:t>
            </a:r>
            <a:r>
              <a:rPr lang="nb-NO"/>
              <a:t>rammen </a:t>
            </a:r>
          </a:p>
          <a:p>
            <a:r>
              <a:rPr lang="nb-NO" dirty="0"/>
              <a:t>av det lokalpolitiske demokratiet</a:t>
            </a:r>
          </a:p>
        </p:txBody>
      </p:sp>
      <p:sp>
        <p:nvSpPr>
          <p:cNvPr id="5" name="Trekant 4"/>
          <p:cNvSpPr/>
          <p:nvPr/>
        </p:nvSpPr>
        <p:spPr>
          <a:xfrm>
            <a:off x="899592" y="1412776"/>
            <a:ext cx="7200800" cy="4752528"/>
          </a:xfrm>
          <a:prstGeom prst="triangle">
            <a:avLst/>
          </a:prstGeom>
          <a:noFill/>
          <a:ln>
            <a:solidFill>
              <a:srgbClr val="00B0F0">
                <a:alpha val="5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66804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Hovedavtalen del B </a:t>
            </a:r>
            <a:endParaRPr lang="nb-NO" dirty="0"/>
          </a:p>
        </p:txBody>
      </p:sp>
      <p:sp>
        <p:nvSpPr>
          <p:cNvPr id="3" name="Plassholder for innhold 2"/>
          <p:cNvSpPr>
            <a:spLocks noGrp="1"/>
          </p:cNvSpPr>
          <p:nvPr>
            <p:ph idx="1"/>
          </p:nvPr>
        </p:nvSpPr>
        <p:spPr/>
        <p:txBody>
          <a:bodyPr>
            <a:normAutofit fontScale="85000" lnSpcReduction="20000"/>
          </a:bodyPr>
          <a:lstStyle/>
          <a:p>
            <a:r>
              <a:rPr lang="nb-NO" dirty="0"/>
              <a:t>Best mulig samarbeidsgrunnlag</a:t>
            </a:r>
          </a:p>
          <a:p>
            <a:pPr lvl="1"/>
            <a:r>
              <a:rPr lang="nb-NO" dirty="0"/>
              <a:t>Hovedavtalen er et virkemiddel for gode prosesser og utvikling av tjenestene </a:t>
            </a:r>
          </a:p>
          <a:p>
            <a:r>
              <a:rPr lang="nb-NO" dirty="0"/>
              <a:t>Tillit og forståelse for partenes roller</a:t>
            </a:r>
          </a:p>
          <a:p>
            <a:r>
              <a:rPr lang="nb-NO" dirty="0"/>
              <a:t>Medvirkning og medinnflytelse </a:t>
            </a:r>
          </a:p>
          <a:p>
            <a:pPr lvl="1"/>
            <a:r>
              <a:rPr lang="nb-NO" dirty="0"/>
              <a:t>Informasjon- og drøftingsmøter</a:t>
            </a:r>
          </a:p>
          <a:p>
            <a:pPr lvl="1"/>
            <a:r>
              <a:rPr lang="nb-NO" dirty="0"/>
              <a:t>Kvalitet forutsetter medvirkning</a:t>
            </a:r>
          </a:p>
          <a:p>
            <a:r>
              <a:rPr lang="nb-NO" dirty="0"/>
              <a:t>Tillitsvalgtordningen</a:t>
            </a:r>
          </a:p>
          <a:p>
            <a:pPr lvl="1"/>
            <a:r>
              <a:rPr lang="nb-NO" dirty="0"/>
              <a:t>Ordningen med de tillitsvalgte - reell innflytelse på organisering og arbeidsmetoder</a:t>
            </a:r>
          </a:p>
          <a:p>
            <a:pPr lvl="1"/>
            <a:r>
              <a:rPr lang="nb-NO" dirty="0"/>
              <a:t>Involvering tidligst mulig</a:t>
            </a:r>
          </a:p>
          <a:p>
            <a:pPr lvl="1"/>
            <a:endParaRPr lang="nb-NO" dirty="0"/>
          </a:p>
          <a:p>
            <a:endParaRPr lang="nb-NO" dirty="0"/>
          </a:p>
          <a:p>
            <a:endParaRPr lang="nb-NO" dirty="0"/>
          </a:p>
        </p:txBody>
      </p:sp>
    </p:spTree>
    <p:extLst>
      <p:ext uri="{BB962C8B-B14F-4D97-AF65-F5344CB8AC3E}">
        <p14:creationId xmlns:p14="http://schemas.microsoft.com/office/powerpoint/2010/main" val="101088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Til refleksjon</a:t>
            </a:r>
          </a:p>
        </p:txBody>
      </p:sp>
      <p:sp>
        <p:nvSpPr>
          <p:cNvPr id="3" name="Plassholder for innhold 2"/>
          <p:cNvSpPr>
            <a:spLocks noGrp="1"/>
          </p:cNvSpPr>
          <p:nvPr>
            <p:ph type="body" sz="quarter" idx="13"/>
          </p:nvPr>
        </p:nvSpPr>
        <p:spPr>
          <a:xfrm>
            <a:off x="899593" y="2636912"/>
            <a:ext cx="3672407" cy="2664296"/>
          </a:xfrm>
        </p:spPr>
        <p:txBody>
          <a:bodyPr>
            <a:normAutofit fontScale="92500" lnSpcReduction="10000"/>
          </a:bodyPr>
          <a:lstStyle/>
          <a:p>
            <a:pPr algn="l"/>
            <a:r>
              <a:rPr lang="nb-NO" dirty="0"/>
              <a:t>HA bygger på at partene har både ulike og felles interesser  </a:t>
            </a:r>
          </a:p>
          <a:p>
            <a:pPr marL="457200" indent="-457200" algn="l">
              <a:buFont typeface="Arial" charset="0"/>
              <a:buChar char="•"/>
            </a:pPr>
            <a:r>
              <a:rPr lang="nb-NO" dirty="0"/>
              <a:t>Hvilke felles interesser har partene? </a:t>
            </a:r>
          </a:p>
          <a:p>
            <a:pPr algn="l"/>
            <a:endParaRPr lang="nb-NO" dirty="0"/>
          </a:p>
        </p:txBody>
      </p:sp>
    </p:spTree>
    <p:extLst>
      <p:ext uri="{BB962C8B-B14F-4D97-AF65-F5344CB8AC3E}">
        <p14:creationId xmlns:p14="http://schemas.microsoft.com/office/powerpoint/2010/main" val="203208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Definisjoner i hovedavtalen</a:t>
            </a:r>
            <a:endParaRPr lang="nb-NO" dirty="0"/>
          </a:p>
        </p:txBody>
      </p:sp>
      <p:sp>
        <p:nvSpPr>
          <p:cNvPr id="3" name="Avrundet rektangel 2"/>
          <p:cNvSpPr/>
          <p:nvPr/>
        </p:nvSpPr>
        <p:spPr>
          <a:xfrm>
            <a:off x="1259632" y="1772816"/>
            <a:ext cx="6552728" cy="864096"/>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400" dirty="0">
                <a:solidFill>
                  <a:schemeClr val="tx1"/>
                </a:solidFill>
              </a:rPr>
              <a:t>Arbeidsgiver, HA del B § 2-1 </a:t>
            </a:r>
          </a:p>
        </p:txBody>
      </p:sp>
      <p:sp>
        <p:nvSpPr>
          <p:cNvPr id="5" name="Avrundet rektangel 4"/>
          <p:cNvSpPr/>
          <p:nvPr/>
        </p:nvSpPr>
        <p:spPr>
          <a:xfrm>
            <a:off x="1259632" y="2712804"/>
            <a:ext cx="6552728" cy="864096"/>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400" dirty="0">
                <a:solidFill>
                  <a:schemeClr val="tx1"/>
                </a:solidFill>
              </a:rPr>
              <a:t>Tillitsvalgte, HA del B § 2-2</a:t>
            </a:r>
          </a:p>
        </p:txBody>
      </p:sp>
      <p:sp>
        <p:nvSpPr>
          <p:cNvPr id="6" name="Avrundet rektangel 5"/>
          <p:cNvSpPr/>
          <p:nvPr/>
        </p:nvSpPr>
        <p:spPr>
          <a:xfrm>
            <a:off x="1259632" y="3652792"/>
            <a:ext cx="6552728" cy="864096"/>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400" dirty="0">
                <a:solidFill>
                  <a:schemeClr val="tx1"/>
                </a:solidFill>
              </a:rPr>
              <a:t>Hovedtillitsvalgt, HA del B § 2-3 jf., § 3-3 d</a:t>
            </a:r>
          </a:p>
        </p:txBody>
      </p:sp>
      <p:sp>
        <p:nvSpPr>
          <p:cNvPr id="7" name="Avrundet rektangel 6"/>
          <p:cNvSpPr/>
          <p:nvPr/>
        </p:nvSpPr>
        <p:spPr>
          <a:xfrm>
            <a:off x="1259632" y="4592780"/>
            <a:ext cx="6552728" cy="864096"/>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400" dirty="0">
                <a:solidFill>
                  <a:schemeClr val="tx1"/>
                </a:solidFill>
              </a:rPr>
              <a:t>Fellestillitsvalgt, HA del B § 2-4</a:t>
            </a:r>
          </a:p>
        </p:txBody>
      </p:sp>
      <p:sp>
        <p:nvSpPr>
          <p:cNvPr id="8" name="Avrundet rektangel 7"/>
          <p:cNvSpPr/>
          <p:nvPr/>
        </p:nvSpPr>
        <p:spPr>
          <a:xfrm>
            <a:off x="1259632" y="5532767"/>
            <a:ext cx="6552728" cy="864096"/>
          </a:xfrm>
          <a:prstGeom prst="round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lvl="0"/>
            <a:r>
              <a:rPr lang="nb-NO" sz="2400" dirty="0">
                <a:solidFill>
                  <a:schemeClr val="tx1"/>
                </a:solidFill>
              </a:rPr>
              <a:t>Forhandlingssammenslutning, HA del A § 1-5</a:t>
            </a:r>
          </a:p>
        </p:txBody>
      </p:sp>
    </p:spTree>
    <p:extLst>
      <p:ext uri="{BB962C8B-B14F-4D97-AF65-F5344CB8AC3E}">
        <p14:creationId xmlns:p14="http://schemas.microsoft.com/office/powerpoint/2010/main" val="92225480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S_slidemaster">
  <a:themeElements>
    <a:clrScheme name="Custom 1">
      <a:dk1>
        <a:sysClr val="windowText" lastClr="000000"/>
      </a:dk1>
      <a:lt1>
        <a:sysClr val="window" lastClr="FFFFFF"/>
      </a:lt1>
      <a:dk2>
        <a:srgbClr val="001A58"/>
      </a:dk2>
      <a:lt2>
        <a:srgbClr val="A2A3A5"/>
      </a:lt2>
      <a:accent1>
        <a:srgbClr val="E09800"/>
      </a:accent1>
      <a:accent2>
        <a:srgbClr val="008CD3"/>
      </a:accent2>
      <a:accent3>
        <a:srgbClr val="BCCFE8"/>
      </a:accent3>
      <a:accent4>
        <a:srgbClr val="A70026"/>
      </a:accent4>
      <a:accent5>
        <a:srgbClr val="8C9B00"/>
      </a:accent5>
      <a:accent6>
        <a:srgbClr val="FF5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17250</TotalTime>
  <Words>9153</Words>
  <Application>Microsoft Office PowerPoint</Application>
  <PresentationFormat>Skjermfremvisning (4:3)</PresentationFormat>
  <Paragraphs>638</Paragraphs>
  <Slides>39</Slides>
  <Notes>39</Notes>
  <HiddenSlides>0</HiddenSlides>
  <MMClips>0</MMClips>
  <ScaleCrop>false</ScaleCrop>
  <HeadingPairs>
    <vt:vector size="4" baseType="variant">
      <vt:variant>
        <vt:lpstr>Tema</vt:lpstr>
      </vt:variant>
      <vt:variant>
        <vt:i4>2</vt:i4>
      </vt:variant>
      <vt:variant>
        <vt:lpstr>Lysbildetitler</vt:lpstr>
      </vt:variant>
      <vt:variant>
        <vt:i4>39</vt:i4>
      </vt:variant>
    </vt:vector>
  </HeadingPairs>
  <TitlesOfParts>
    <vt:vector size="41" baseType="lpstr">
      <vt:lpstr>Office-tema</vt:lpstr>
      <vt:lpstr>KS_slidemaster</vt:lpstr>
      <vt:lpstr>VELKOMMEN TIL  Fellesopplæring i  Hovedavtalen</vt:lpstr>
      <vt:lpstr>Mål for samlingen</vt:lpstr>
      <vt:lpstr>Formålet i Hovedavtalen</vt:lpstr>
      <vt:lpstr>Avtalestrukturen</vt:lpstr>
      <vt:lpstr>Strukturen i hovedavtalen</vt:lpstr>
      <vt:lpstr>To grunnleggende prinsipper</vt:lpstr>
      <vt:lpstr>Hovedavtalen del B </vt:lpstr>
      <vt:lpstr>Til refleksjon</vt:lpstr>
      <vt:lpstr>Definisjoner i hovedavtalen</vt:lpstr>
      <vt:lpstr>PowerPoint-presentasjon</vt:lpstr>
      <vt:lpstr>Hovedavtalen del B § 3</vt:lpstr>
      <vt:lpstr>Tillitsvalgtes rolle</vt:lpstr>
      <vt:lpstr>Lederens rolle</vt:lpstr>
      <vt:lpstr>Hva kjennetegner godt samarbeid</vt:lpstr>
      <vt:lpstr>Samhandlingsformer</vt:lpstr>
      <vt:lpstr>PowerPoint-presentasjon</vt:lpstr>
      <vt:lpstr>PowerPoint-presentasjon</vt:lpstr>
      <vt:lpstr>Samhandling i praksis</vt:lpstr>
      <vt:lpstr>Til refleksjon</vt:lpstr>
      <vt:lpstr>Kommunal samhandling og interkommunalt samarbeid</vt:lpstr>
      <vt:lpstr>PowerPoint-presentasjon</vt:lpstr>
      <vt:lpstr>Prosesser ved kommunesammenslåing</vt:lpstr>
      <vt:lpstr>Eksempel på samarbeidsarenaer ved kommunesammenslåing</vt:lpstr>
      <vt:lpstr>PowerPoint-presentasjon</vt:lpstr>
      <vt:lpstr>Omstilling i kommunene</vt:lpstr>
      <vt:lpstr>Til refleksjon</vt:lpstr>
      <vt:lpstr>PowerPoint-presentasjon</vt:lpstr>
      <vt:lpstr>Arbeidsgivers plikter HA del B § 3-1</vt:lpstr>
      <vt:lpstr>PowerPoint-presentasjon</vt:lpstr>
      <vt:lpstr>Tillitsvalgtes rettigheter og plikter HA § 3-2</vt:lpstr>
      <vt:lpstr>Tillitsvalgtordningen HA del B § 3-3</vt:lpstr>
      <vt:lpstr>Tillitsvalgtordningen, forts.</vt:lpstr>
      <vt:lpstr>Begreper</vt:lpstr>
      <vt:lpstr>Tjenestefri for tillitsvalgte HA del B § 3-4</vt:lpstr>
      <vt:lpstr>Permisjon HA del B § 3-5</vt:lpstr>
      <vt:lpstr>Tillitsvalgtopplæringen HA del B § 3-6</vt:lpstr>
      <vt:lpstr> Oppsummering </vt:lpstr>
      <vt:lpstr>Hovedavtalen</vt:lpstr>
      <vt:lpstr>PowerPoint-presentasjon</vt:lpstr>
    </vt:vector>
  </TitlesOfParts>
  <Company>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Samhandlingsformer</dc:title>
  <dc:creator>Kjersti S Myklebust</dc:creator>
  <cp:lastModifiedBy>Sissel Haugen Daldosso</cp:lastModifiedBy>
  <cp:revision>830</cp:revision>
  <cp:lastPrinted>2016-10-27T10:33:31Z</cp:lastPrinted>
  <dcterms:created xsi:type="dcterms:W3CDTF">2014-10-30T11:14:41Z</dcterms:created>
  <dcterms:modified xsi:type="dcterms:W3CDTF">2016-11-15T12:19:59Z</dcterms:modified>
</cp:coreProperties>
</file>