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 id="2147483699" r:id="rId3"/>
  </p:sldMasterIdLst>
  <p:notesMasterIdLst>
    <p:notesMasterId r:id="rId28"/>
  </p:notesMasterIdLst>
  <p:handoutMasterIdLst>
    <p:handoutMasterId r:id="rId29"/>
  </p:handoutMasterIdLst>
  <p:sldIdLst>
    <p:sldId id="295" r:id="rId4"/>
    <p:sldId id="259" r:id="rId5"/>
    <p:sldId id="260" r:id="rId6"/>
    <p:sldId id="268" r:id="rId7"/>
    <p:sldId id="291" r:id="rId8"/>
    <p:sldId id="269" r:id="rId9"/>
    <p:sldId id="297" r:id="rId10"/>
    <p:sldId id="298" r:id="rId11"/>
    <p:sldId id="262" r:id="rId12"/>
    <p:sldId id="277" r:id="rId13"/>
    <p:sldId id="278" r:id="rId14"/>
    <p:sldId id="279" r:id="rId15"/>
    <p:sldId id="280" r:id="rId16"/>
    <p:sldId id="281" r:id="rId17"/>
    <p:sldId id="282" r:id="rId18"/>
    <p:sldId id="276" r:id="rId19"/>
    <p:sldId id="290" r:id="rId20"/>
    <p:sldId id="283" r:id="rId21"/>
    <p:sldId id="272" r:id="rId22"/>
    <p:sldId id="286" r:id="rId23"/>
    <p:sldId id="288" r:id="rId24"/>
    <p:sldId id="287" r:id="rId25"/>
    <p:sldId id="289" r:id="rId26"/>
    <p:sldId id="296" r:id="rId27"/>
  </p:sldIdLst>
  <p:sldSz cx="9906000" cy="6858000" type="A4"/>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77">
          <p15:clr>
            <a:srgbClr val="A4A3A4"/>
          </p15:clr>
        </p15:guide>
        <p15:guide id="3" orient="horz">
          <p15:clr>
            <a:srgbClr val="A4A3A4"/>
          </p15:clr>
        </p15:guide>
        <p15:guide id="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EC0"/>
    <a:srgbClr val="90AF4B"/>
    <a:srgbClr val="DCDE44"/>
    <a:srgbClr val="FDF21A"/>
    <a:srgbClr val="8BAE4A"/>
    <a:srgbClr val="67674B"/>
    <a:srgbClr val="9BA5AE"/>
    <a:srgbClr val="000000"/>
    <a:srgbClr val="2E69B3"/>
    <a:srgbClr val="2E69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7" autoAdjust="0"/>
    <p:restoredTop sz="99072" autoAdjust="0"/>
  </p:normalViewPr>
  <p:slideViewPr>
    <p:cSldViewPr snapToObjects="1">
      <p:cViewPr varScale="1">
        <p:scale>
          <a:sx n="123" d="100"/>
          <a:sy n="123" d="100"/>
        </p:scale>
        <p:origin x="1086" y="102"/>
      </p:cViewPr>
      <p:guideLst>
        <p:guide orient="horz" pos="2160"/>
        <p:guide pos="177"/>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138"/>
    </p:cViewPr>
  </p:sorterViewPr>
  <p:notesViewPr>
    <p:cSldViewPr snapToGrid="0" snapToObjects="1" showGuides="1">
      <p:cViewPr varScale="1">
        <p:scale>
          <a:sx n="107" d="100"/>
          <a:sy n="107" d="100"/>
        </p:scale>
        <p:origin x="-424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8C9726-B2A7-B043-9B9C-5AE4AFA8CB82}" type="datetimeFigureOut">
              <a:rPr lang="en-US" smtClean="0"/>
              <a:t>10/10/2019</a:t>
            </a:fld>
            <a:endParaRPr lang="nb-NO"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F0AF78-0AB5-C747-AF02-BD58D80F9423}" type="slidenum">
              <a:rPr lang="nb-NO" smtClean="0"/>
              <a:t>‹#›</a:t>
            </a:fld>
            <a:endParaRPr lang="nb-NO" dirty="0"/>
          </a:p>
        </p:txBody>
      </p:sp>
    </p:spTree>
    <p:extLst>
      <p:ext uri="{BB962C8B-B14F-4D97-AF65-F5344CB8AC3E}">
        <p14:creationId xmlns:p14="http://schemas.microsoft.com/office/powerpoint/2010/main" val="1995850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2B043-62CF-3F45-9A7D-7BFFCFFC35FE}" type="datetimeFigureOut">
              <a:t>10.10.2019</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F862A-7837-4344-B614-104AFDA77177}" type="slidenum">
              <a:t>‹#›</a:t>
            </a:fld>
            <a:endParaRPr lang="en-US" dirty="0"/>
          </a:p>
        </p:txBody>
      </p:sp>
    </p:spTree>
    <p:extLst>
      <p:ext uri="{BB962C8B-B14F-4D97-AF65-F5344CB8AC3E}">
        <p14:creationId xmlns:p14="http://schemas.microsoft.com/office/powerpoint/2010/main" val="23045299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25" y="206448"/>
            <a:ext cx="9505503" cy="5454800"/>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grpSp>
        <p:nvGrpSpPr>
          <p:cNvPr id="11" name="Group 2"/>
          <p:cNvGrpSpPr/>
          <p:nvPr userDrawn="1"/>
        </p:nvGrpSpPr>
        <p:grpSpPr>
          <a:xfrm>
            <a:off x="344488" y="6012301"/>
            <a:ext cx="4130138" cy="748703"/>
            <a:chOff x="291353" y="5721294"/>
            <a:chExt cx="4130138" cy="748703"/>
          </a:xfrm>
        </p:grpSpPr>
        <p:pic>
          <p:nvPicPr>
            <p:cNvPr id="12" name="Picture 2" descr="\\10.65.9.150\ds1\RRU\JOBS\LIBRARY\DSP02000 - DSP02099\DSP02001 Admin Logo Brand Update\logo files wip\NEW PA LOGO\New PA Logo 2-17 x 2-36.emf"/>
            <p:cNvPicPr>
              <a:picLocks noChangeAspect="1" noChangeArrowheads="1"/>
            </p:cNvPicPr>
            <p:nvPr/>
          </p:nvPicPr>
          <p:blipFill>
            <a:blip r:embed="rId3" cstate="screen">
              <a:biLevel thresh="50000"/>
              <a:alphaModFix amt="29000"/>
              <a:extLst>
                <a:ext uri="{28A0092B-C50C-407E-A947-70E740481C1C}">
                  <a14:useLocalDpi xmlns:a14="http://schemas.microsoft.com/office/drawing/2010/main"/>
                </a:ext>
              </a:extLst>
            </a:blip>
            <a:srcRect/>
            <a:stretch>
              <a:fillRect/>
            </a:stretch>
          </p:blipFill>
          <p:spPr bwMode="auto">
            <a:xfrm>
              <a:off x="291353" y="5836872"/>
              <a:ext cx="563012" cy="4933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ho_logo_cmyk.eps"/>
            <p:cNvPicPr>
              <a:picLocks noChangeAspect="1"/>
            </p:cNvPicPr>
            <p:nvPr/>
          </p:nvPicPr>
          <p:blipFill>
            <a:blip r:embed="rId4">
              <a:grayscl/>
              <a:alphaModFix amt="76000"/>
              <a:extLst>
                <a:ext uri="{28A0092B-C50C-407E-A947-70E740481C1C}">
                  <a14:useLocalDpi xmlns:a14="http://schemas.microsoft.com/office/drawing/2010/main"/>
                </a:ext>
              </a:extLst>
            </a:blip>
            <a:stretch>
              <a:fillRect/>
            </a:stretch>
          </p:blipFill>
          <p:spPr>
            <a:xfrm>
              <a:off x="2569967" y="5721294"/>
              <a:ext cx="1851524" cy="748703"/>
            </a:xfrm>
            <a:prstGeom prst="rect">
              <a:avLst/>
            </a:prstGeom>
          </p:spPr>
        </p:pic>
        <p:pic>
          <p:nvPicPr>
            <p:cNvPr id="14" name="Picture 12" descr="MW_logo_Black.eps"/>
            <p:cNvPicPr>
              <a:picLocks noChangeAspect="1"/>
            </p:cNvPicPr>
            <p:nvPr/>
          </p:nvPicPr>
          <p:blipFill>
            <a:blip r:embed="rId5" cstate="screen">
              <a:alphaModFix amt="33000"/>
              <a:extLst>
                <a:ext uri="{28A0092B-C50C-407E-A947-70E740481C1C}">
                  <a14:useLocalDpi xmlns:a14="http://schemas.microsoft.com/office/drawing/2010/main"/>
                </a:ext>
              </a:extLst>
            </a:blip>
            <a:stretch>
              <a:fillRect/>
            </a:stretch>
          </p:blipFill>
          <p:spPr>
            <a:xfrm>
              <a:off x="1375287" y="5847518"/>
              <a:ext cx="583807" cy="529685"/>
            </a:xfrm>
            <a:prstGeom prst="rect">
              <a:avLst/>
            </a:prstGeom>
          </p:spPr>
        </p:pic>
      </p:grpSp>
      <p:sp>
        <p:nvSpPr>
          <p:cNvPr id="15" name="TextBox 14"/>
          <p:cNvSpPr txBox="1"/>
          <p:nvPr userDrawn="1"/>
        </p:nvSpPr>
        <p:spPr>
          <a:xfrm>
            <a:off x="344487" y="2292448"/>
            <a:ext cx="9217025" cy="463607"/>
          </a:xfrm>
          <a:prstGeom prst="rect">
            <a:avLst/>
          </a:prstGeom>
          <a:noFill/>
          <a:effectLst/>
        </p:spPr>
        <p:txBody>
          <a:bodyPr wrap="square" lIns="36000" tIns="36000" rIns="36000" bIns="108000" rtlCol="0">
            <a:noAutofit/>
          </a:bodyPr>
          <a:lstStyle>
            <a:defPPr>
              <a:defRPr lang="en-US"/>
            </a:defPPr>
            <a:lvl1pPr marL="0" indent="0">
              <a:spcBef>
                <a:spcPct val="20000"/>
              </a:spcBef>
              <a:defRPr sz="6000" b="1">
                <a:solidFill>
                  <a:schemeClr val="bg1"/>
                </a:solidFill>
                <a:latin typeface="Arial"/>
                <a:cs typeface="Arial"/>
              </a:defRPr>
            </a:lvl1pPr>
          </a:lstStyle>
          <a:p>
            <a:pPr algn="l"/>
            <a:r>
              <a:rPr lang="nb-NO" sz="2800" b="0" dirty="0" smtClean="0">
                <a:solidFill>
                  <a:schemeClr val="tx1"/>
                </a:solidFill>
              </a:rPr>
              <a:t>Veikart for tjenesteinnovasjon</a:t>
            </a:r>
            <a:endParaRPr lang="nb-NO" sz="2000" b="0" dirty="0">
              <a:solidFill>
                <a:schemeClr val="tx1"/>
              </a:solidFill>
            </a:endParaRPr>
          </a:p>
        </p:txBody>
      </p:sp>
      <p:sp>
        <p:nvSpPr>
          <p:cNvPr id="7" name="Text Placeholder 6"/>
          <p:cNvSpPr>
            <a:spLocks noGrp="1"/>
          </p:cNvSpPr>
          <p:nvPr>
            <p:ph type="body" sz="quarter" idx="11" hasCustomPrompt="1"/>
          </p:nvPr>
        </p:nvSpPr>
        <p:spPr>
          <a:xfrm>
            <a:off x="416496" y="2773363"/>
            <a:ext cx="6662445" cy="432000"/>
          </a:xfrm>
        </p:spPr>
        <p:txBody>
          <a:bodyPr wrap="square" lIns="36000" tIns="36000" rIns="36000" bIns="36000">
            <a:normAutofit/>
          </a:bodyPr>
          <a:lstStyle>
            <a:lvl1pPr>
              <a:defRPr sz="2000" b="0">
                <a:solidFill>
                  <a:schemeClr val="tx2"/>
                </a:solidFill>
              </a:defRPr>
            </a:lvl1pPr>
          </a:lstStyle>
          <a:p>
            <a:pPr lvl="0"/>
            <a:r>
              <a:rPr lang="en-US" dirty="0" smtClean="0"/>
              <a:t>&lt;</a:t>
            </a:r>
            <a:r>
              <a:rPr lang="en-US" dirty="0" err="1" smtClean="0"/>
              <a:t>Klikk</a:t>
            </a:r>
            <a:r>
              <a:rPr lang="en-US" dirty="0" smtClean="0"/>
              <a:t> for </a:t>
            </a:r>
            <a:r>
              <a:rPr lang="en-US" dirty="0" err="1" smtClean="0"/>
              <a:t>å</a:t>
            </a:r>
            <a:r>
              <a:rPr lang="en-US" dirty="0" smtClean="0"/>
              <a:t> </a:t>
            </a:r>
            <a:r>
              <a:rPr lang="en-US" dirty="0" err="1" smtClean="0"/>
              <a:t>legge</a:t>
            </a:r>
            <a:r>
              <a:rPr lang="en-US" dirty="0" smtClean="0"/>
              <a:t> inn </a:t>
            </a:r>
            <a:r>
              <a:rPr lang="en-US" dirty="0" err="1" smtClean="0"/>
              <a:t>navn</a:t>
            </a:r>
            <a:r>
              <a:rPr lang="en-US" dirty="0" smtClean="0"/>
              <a:t>&lt;</a:t>
            </a:r>
          </a:p>
        </p:txBody>
      </p:sp>
      <p:sp>
        <p:nvSpPr>
          <p:cNvPr id="18" name="Rectangle 17"/>
          <p:cNvSpPr/>
          <p:nvPr userDrawn="1"/>
        </p:nvSpPr>
        <p:spPr>
          <a:xfrm>
            <a:off x="7329264" y="5911388"/>
            <a:ext cx="2448272" cy="253916"/>
          </a:xfrm>
          <a:prstGeom prst="rect">
            <a:avLst/>
          </a:prstGeom>
        </p:spPr>
        <p:txBody>
          <a:bodyPr wrap="square">
            <a:spAutoFit/>
          </a:bodyPr>
          <a:lstStyle/>
          <a:p>
            <a:pPr lvl="0" algn="r"/>
            <a:r>
              <a:rPr lang="nb-NO" sz="1050" kern="0" spc="190" dirty="0">
                <a:solidFill>
                  <a:schemeClr val="bg1">
                    <a:lumMod val="50000"/>
                  </a:schemeClr>
                </a:solidFill>
                <a:latin typeface="+mn-lt"/>
                <a:ea typeface="+mn-ea"/>
                <a:cs typeface="+mn-cs"/>
              </a:rPr>
              <a:t>V1.0  </a:t>
            </a:r>
            <a:r>
              <a:rPr lang="nb-NO" sz="1050" kern="0" spc="190" dirty="0" smtClean="0">
                <a:solidFill>
                  <a:schemeClr val="bg1">
                    <a:lumMod val="50000"/>
                  </a:schemeClr>
                </a:solidFill>
                <a:latin typeface="+mn-lt"/>
                <a:ea typeface="+mn-ea"/>
                <a:cs typeface="+mn-cs"/>
              </a:rPr>
              <a:t>JULI 2015</a:t>
            </a:r>
            <a:endParaRPr lang="nb-NO" sz="1050" kern="0" spc="190" dirty="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606421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09551" y="188913"/>
            <a:ext cx="9496424" cy="6480176"/>
          </a:xfrm>
          <a:solidFill>
            <a:srgbClr val="DCDE44"/>
          </a:solidFill>
        </p:spPr>
        <p:txBody>
          <a:bodyPr/>
          <a:lstStyle>
            <a:lvl1pPr>
              <a:defRPr/>
            </a:lvl1pPr>
          </a:lstStyle>
          <a:p>
            <a:r>
              <a:rPr lang="nb-NO" dirty="0" smtClean="0"/>
              <a:t>Klikk på ikon for å sette inn bilde</a:t>
            </a:r>
            <a:endParaRPr lang="nb-NO" dirty="0"/>
          </a:p>
        </p:txBody>
      </p:sp>
    </p:spTree>
    <p:extLst>
      <p:ext uri="{BB962C8B-B14F-4D97-AF65-F5344CB8AC3E}">
        <p14:creationId xmlns:p14="http://schemas.microsoft.com/office/powerpoint/2010/main" val="39552515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252"/>
          <a:stretch/>
        </p:blipFill>
        <p:spPr>
          <a:xfrm>
            <a:off x="199364" y="188639"/>
            <a:ext cx="9506164" cy="5400601"/>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4" name="Text Placeholder 3"/>
          <p:cNvSpPr>
            <a:spLocks noGrp="1"/>
          </p:cNvSpPr>
          <p:nvPr>
            <p:ph type="body" sz="quarter" idx="10" hasCustomPrompt="1"/>
          </p:nvPr>
        </p:nvSpPr>
        <p:spPr>
          <a:xfrm>
            <a:off x="343933" y="367266"/>
            <a:ext cx="9217025" cy="2125630"/>
          </a:xfrm>
        </p:spPr>
        <p:txBody>
          <a:bodyPr anchor="b">
            <a:normAutofit/>
          </a:bodyPr>
          <a:lstStyle>
            <a:lvl1pPr>
              <a:defRPr sz="2800" b="0" baseline="0">
                <a:solidFill>
                  <a:schemeClr val="tx2"/>
                </a:solidFill>
              </a:defRPr>
            </a:lvl1pPr>
          </a:lstStyle>
          <a:p>
            <a:pPr lvl="0"/>
            <a:r>
              <a:rPr lang="nb-NO" dirty="0" smtClean="0"/>
              <a:t>Klikk for å skrive inn avslutning</a:t>
            </a:r>
            <a:endParaRPr lang="nb-NO" dirty="0"/>
          </a:p>
        </p:txBody>
      </p:sp>
      <p:grpSp>
        <p:nvGrpSpPr>
          <p:cNvPr id="5" name="Group 4"/>
          <p:cNvGrpSpPr/>
          <p:nvPr userDrawn="1"/>
        </p:nvGrpSpPr>
        <p:grpSpPr>
          <a:xfrm>
            <a:off x="359655" y="5890626"/>
            <a:ext cx="4130138" cy="748703"/>
            <a:chOff x="291353" y="5721294"/>
            <a:chExt cx="4130138" cy="748703"/>
          </a:xfrm>
        </p:grpSpPr>
        <p:pic>
          <p:nvPicPr>
            <p:cNvPr id="6" name="Picture 2" descr="\\10.65.9.150\ds1\RRU\JOBS\LIBRARY\DSP02000 - DSP02099\DSP02001 Admin Logo Brand Update\logo files wip\NEW PA LOGO\New PA Logo 2-17 x 2-36.emf"/>
            <p:cNvPicPr>
              <a:picLocks noChangeAspect="1" noChangeArrowheads="1"/>
            </p:cNvPicPr>
            <p:nvPr/>
          </p:nvPicPr>
          <p:blipFill>
            <a:blip r:embed="rId3" cstate="screen">
              <a:biLevel thresh="50000"/>
              <a:alphaModFix amt="29000"/>
              <a:extLst>
                <a:ext uri="{28A0092B-C50C-407E-A947-70E740481C1C}">
                  <a14:useLocalDpi xmlns:a14="http://schemas.microsoft.com/office/drawing/2010/main"/>
                </a:ext>
              </a:extLst>
            </a:blip>
            <a:srcRect/>
            <a:stretch>
              <a:fillRect/>
            </a:stretch>
          </p:blipFill>
          <p:spPr bwMode="auto">
            <a:xfrm>
              <a:off x="291353" y="5836872"/>
              <a:ext cx="563012" cy="493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ho_logo_cmyk.eps"/>
            <p:cNvPicPr>
              <a:picLocks noChangeAspect="1"/>
            </p:cNvPicPr>
            <p:nvPr/>
          </p:nvPicPr>
          <p:blipFill>
            <a:blip r:embed="rId4">
              <a:grayscl/>
              <a:alphaModFix amt="76000"/>
              <a:extLst>
                <a:ext uri="{28A0092B-C50C-407E-A947-70E740481C1C}">
                  <a14:useLocalDpi xmlns:a14="http://schemas.microsoft.com/office/drawing/2010/main"/>
                </a:ext>
              </a:extLst>
            </a:blip>
            <a:stretch>
              <a:fillRect/>
            </a:stretch>
          </p:blipFill>
          <p:spPr>
            <a:xfrm>
              <a:off x="2569967" y="5721294"/>
              <a:ext cx="1851524" cy="748703"/>
            </a:xfrm>
            <a:prstGeom prst="rect">
              <a:avLst/>
            </a:prstGeom>
          </p:spPr>
        </p:pic>
        <p:pic>
          <p:nvPicPr>
            <p:cNvPr id="9" name="Picture 8" descr="MW_logo_Black.eps"/>
            <p:cNvPicPr>
              <a:picLocks noChangeAspect="1"/>
            </p:cNvPicPr>
            <p:nvPr/>
          </p:nvPicPr>
          <p:blipFill>
            <a:blip r:embed="rId5" cstate="screen">
              <a:alphaModFix amt="33000"/>
              <a:extLst>
                <a:ext uri="{28A0092B-C50C-407E-A947-70E740481C1C}">
                  <a14:useLocalDpi xmlns:a14="http://schemas.microsoft.com/office/drawing/2010/main"/>
                </a:ext>
              </a:extLst>
            </a:blip>
            <a:stretch>
              <a:fillRect/>
            </a:stretch>
          </p:blipFill>
          <p:spPr>
            <a:xfrm>
              <a:off x="1375287" y="5847518"/>
              <a:ext cx="583807" cy="529685"/>
            </a:xfrm>
            <a:prstGeom prst="rect">
              <a:avLst/>
            </a:prstGeom>
          </p:spPr>
        </p:pic>
      </p:grpSp>
    </p:spTree>
    <p:extLst>
      <p:ext uri="{BB962C8B-B14F-4D97-AF65-F5344CB8AC3E}">
        <p14:creationId xmlns:p14="http://schemas.microsoft.com/office/powerpoint/2010/main" val="1728500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67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ith logo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054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nnhold">
    <p:spTree>
      <p:nvGrpSpPr>
        <p:cNvPr id="1" name=""/>
        <p:cNvGrpSpPr/>
        <p:nvPr/>
      </p:nvGrpSpPr>
      <p:grpSpPr>
        <a:xfrm>
          <a:off x="0" y="0"/>
          <a:ext cx="0" cy="0"/>
          <a:chOff x="0" y="0"/>
          <a:chExt cx="0" cy="0"/>
        </a:xfrm>
      </p:grpSpPr>
      <p:sp>
        <p:nvSpPr>
          <p:cNvPr id="8" name="TextBox 7"/>
          <p:cNvSpPr txBox="1"/>
          <p:nvPr userDrawn="1"/>
        </p:nvSpPr>
        <p:spPr>
          <a:xfrm>
            <a:off x="210149" y="327262"/>
            <a:ext cx="5317527" cy="554269"/>
          </a:xfrm>
          <a:prstGeom prst="rect">
            <a:avLst/>
          </a:prstGeom>
          <a:noFill/>
        </p:spPr>
        <p:txBody>
          <a:bodyPr wrap="square" lIns="71990" tIns="71990" rIns="71990" bIns="71990" rtlCol="0">
            <a:noAutofit/>
          </a:bodyPr>
          <a:lstStyle/>
          <a:p>
            <a:pPr algn="l"/>
            <a:r>
              <a:rPr lang="nb-NO" sz="2800" dirty="0" smtClean="0">
                <a:solidFill>
                  <a:schemeClr val="tx2"/>
                </a:solidFill>
                <a:latin typeface="Arial"/>
                <a:cs typeface="Arial"/>
              </a:rPr>
              <a:t>Innholdsfortegnelse</a:t>
            </a:r>
          </a:p>
          <a:p>
            <a:pPr algn="l"/>
            <a:r>
              <a:rPr lang="nb-NO" sz="2800" dirty="0">
                <a:solidFill>
                  <a:schemeClr val="tx2"/>
                </a:solidFill>
                <a:latin typeface="Arial"/>
                <a:cs typeface="Arial"/>
              </a:rPr>
              <a:t> </a:t>
            </a:r>
            <a:r>
              <a:rPr lang="nb-NO" sz="2800" dirty="0" smtClean="0">
                <a:solidFill>
                  <a:schemeClr val="tx2"/>
                </a:solidFill>
                <a:latin typeface="Arial"/>
                <a:cs typeface="Arial"/>
              </a:rPr>
              <a:t>  </a:t>
            </a:r>
          </a:p>
        </p:txBody>
      </p:sp>
      <p:sp>
        <p:nvSpPr>
          <p:cNvPr id="4" name="TextBox 3"/>
          <p:cNvSpPr txBox="1"/>
          <p:nvPr userDrawn="1"/>
        </p:nvSpPr>
        <p:spPr>
          <a:xfrm>
            <a:off x="210149" y="1310350"/>
            <a:ext cx="543739" cy="307777"/>
          </a:xfrm>
          <a:prstGeom prst="rect">
            <a:avLst/>
          </a:prstGeom>
          <a:noFill/>
        </p:spPr>
        <p:txBody>
          <a:bodyPr wrap="none" rtlCol="0">
            <a:spAutoFit/>
          </a:bodyPr>
          <a:lstStyle/>
          <a:p>
            <a:r>
              <a:rPr lang="nb-NO" sz="1400" dirty="0" smtClean="0">
                <a:solidFill>
                  <a:srgbClr val="3A7EC0"/>
                </a:solidFill>
                <a:latin typeface="Arial" panose="020B0604020202020204" pitchFamily="34" charset="0"/>
                <a:cs typeface="Arial" panose="020B0604020202020204" pitchFamily="34" charset="0"/>
              </a:rPr>
              <a:t>Side</a:t>
            </a:r>
            <a:endParaRPr lang="nb-NO" sz="1400" dirty="0">
              <a:solidFill>
                <a:srgbClr val="3A7EC0"/>
              </a:solidFill>
              <a:latin typeface="Arial" panose="020B0604020202020204" pitchFamily="34" charset="0"/>
              <a:cs typeface="Arial" panose="020B0604020202020204" pitchFamily="34" charset="0"/>
            </a:endParaRPr>
          </a:p>
        </p:txBody>
      </p:sp>
      <p:sp>
        <p:nvSpPr>
          <p:cNvPr id="14" name="TextBox 13"/>
          <p:cNvSpPr txBox="1"/>
          <p:nvPr userDrawn="1"/>
        </p:nvSpPr>
        <p:spPr>
          <a:xfrm>
            <a:off x="992560" y="1310350"/>
            <a:ext cx="621645" cy="307777"/>
          </a:xfrm>
          <a:prstGeom prst="rect">
            <a:avLst/>
          </a:prstGeom>
          <a:noFill/>
        </p:spPr>
        <p:txBody>
          <a:bodyPr wrap="none" rtlCol="0">
            <a:spAutoFit/>
          </a:bodyPr>
          <a:lstStyle/>
          <a:p>
            <a:r>
              <a:rPr lang="nb-NO" sz="1400" dirty="0" smtClean="0">
                <a:solidFill>
                  <a:srgbClr val="3A7EC0"/>
                </a:solidFill>
                <a:latin typeface="Arial" panose="020B0604020202020204" pitchFamily="34" charset="0"/>
                <a:cs typeface="Arial" panose="020B0604020202020204" pitchFamily="34" charset="0"/>
              </a:rPr>
              <a:t>Tema</a:t>
            </a:r>
            <a:endParaRPr lang="nb-NO" sz="1400" dirty="0">
              <a:solidFill>
                <a:srgbClr val="3A7EC0"/>
              </a:solidFill>
              <a:latin typeface="Arial" panose="020B0604020202020204" pitchFamily="34" charset="0"/>
              <a:cs typeface="Arial" panose="020B0604020202020204" pitchFamily="34" charset="0"/>
            </a:endParaRPr>
          </a:p>
        </p:txBody>
      </p:sp>
      <p:sp>
        <p:nvSpPr>
          <p:cNvPr id="15" name="Text Placeholder 14"/>
          <p:cNvSpPr>
            <a:spLocks noGrp="1"/>
          </p:cNvSpPr>
          <p:nvPr>
            <p:ph type="body" sz="quarter" idx="13" hasCustomPrompt="1"/>
          </p:nvPr>
        </p:nvSpPr>
        <p:spPr>
          <a:xfrm>
            <a:off x="209550" y="1779071"/>
            <a:ext cx="5655979" cy="4313754"/>
          </a:xfrm>
        </p:spPr>
        <p:txBody>
          <a:bodyPr>
            <a:noAutofit/>
          </a:bodyPr>
          <a:lstStyle>
            <a:lvl1pPr>
              <a:tabLst>
                <a:tab pos="803275" algn="l"/>
              </a:tabLst>
              <a:defRPr b="0" baseline="0">
                <a:solidFill>
                  <a:schemeClr val="tx1"/>
                </a:solidFill>
              </a:defRPr>
            </a:lvl1pPr>
          </a:lstStyle>
          <a:p>
            <a:pPr lvl="0"/>
            <a:r>
              <a:rPr lang="en-US" dirty="0" err="1" smtClean="0"/>
              <a:t>Klikk</a:t>
            </a:r>
            <a:r>
              <a:rPr lang="en-US" dirty="0" smtClean="0"/>
              <a:t> for å </a:t>
            </a:r>
            <a:r>
              <a:rPr lang="en-US" dirty="0" err="1" smtClean="0"/>
              <a:t>legge</a:t>
            </a:r>
            <a:r>
              <a:rPr lang="en-US" dirty="0" smtClean="0"/>
              <a:t> inn </a:t>
            </a:r>
            <a:r>
              <a:rPr lang="en-US" dirty="0" err="1" smtClean="0"/>
              <a:t>sidenummer</a:t>
            </a:r>
            <a:r>
              <a:rPr lang="en-US" dirty="0" smtClean="0"/>
              <a:t> </a:t>
            </a:r>
            <a:r>
              <a:rPr lang="en-US" dirty="0" err="1" smtClean="0"/>
              <a:t>og</a:t>
            </a:r>
            <a:r>
              <a:rPr lang="en-US" dirty="0" smtClean="0"/>
              <a:t> </a:t>
            </a:r>
            <a:r>
              <a:rPr lang="en-US" dirty="0" err="1" smtClean="0"/>
              <a:t>kapittel</a:t>
            </a:r>
            <a:r>
              <a:rPr lang="en-US" dirty="0" smtClean="0"/>
              <a:t>. </a:t>
            </a:r>
            <a:r>
              <a:rPr lang="en-US" dirty="0" err="1" smtClean="0"/>
              <a:t>Bruk</a:t>
            </a:r>
            <a:r>
              <a:rPr lang="en-US" dirty="0" smtClean="0"/>
              <a:t> tab </a:t>
            </a:r>
            <a:r>
              <a:rPr lang="en-US" dirty="0" err="1" smtClean="0"/>
              <a:t>etter</a:t>
            </a:r>
            <a:r>
              <a:rPr lang="en-US" dirty="0" smtClean="0"/>
              <a:t> </a:t>
            </a:r>
            <a:r>
              <a:rPr lang="en-US" dirty="0" err="1" smtClean="0"/>
              <a:t>sidenummer</a:t>
            </a:r>
            <a:endParaRPr lang="en-US" dirty="0" smtClean="0"/>
          </a:p>
          <a:p>
            <a:pPr lvl="0"/>
            <a:r>
              <a:rPr lang="en-US" dirty="0" smtClean="0"/>
              <a:t>	</a:t>
            </a:r>
          </a:p>
        </p:txBody>
      </p:sp>
      <p:cxnSp>
        <p:nvCxnSpPr>
          <p:cNvPr id="17" name="Straight Connector 16"/>
          <p:cNvCxnSpPr/>
          <p:nvPr userDrawn="1"/>
        </p:nvCxnSpPr>
        <p:spPr>
          <a:xfrm>
            <a:off x="198439" y="1634133"/>
            <a:ext cx="5667090" cy="0"/>
          </a:xfrm>
          <a:prstGeom prst="line">
            <a:avLst/>
          </a:prstGeom>
          <a:ln w="12700">
            <a:solidFill>
              <a:srgbClr val="9BA5AE"/>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21" name="Text Placeholder 6"/>
          <p:cNvSpPr>
            <a:spLocks noGrp="1"/>
          </p:cNvSpPr>
          <p:nvPr>
            <p:ph type="body" sz="quarter" idx="19" hasCustomPrompt="1"/>
          </p:nvPr>
        </p:nvSpPr>
        <p:spPr>
          <a:xfrm>
            <a:off x="6393160" y="2080593"/>
            <a:ext cx="3177878" cy="2356517"/>
          </a:xfrm>
        </p:spPr>
        <p:txBody>
          <a:bodyPr/>
          <a:lstStyle>
            <a:lvl1pPr marL="0" marR="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baseline="0">
                <a:solidFill>
                  <a:schemeClr val="tx1"/>
                </a:solidFill>
              </a:defRPr>
            </a:lvl1pPr>
          </a:lstStyle>
          <a:p>
            <a:pPr marL="0" indent="0">
              <a:spcBef>
                <a:spcPts val="300"/>
              </a:spcBef>
              <a:spcAft>
                <a:spcPts val="600"/>
              </a:spcAft>
              <a:buNone/>
            </a:pPr>
            <a:r>
              <a:rPr lang="nb-NO" sz="1400" dirty="0" smtClean="0">
                <a:solidFill>
                  <a:schemeClr val="tx1"/>
                </a:solidFill>
                <a:latin typeface="Arial"/>
                <a:ea typeface="Calibri"/>
                <a:cs typeface="Arial"/>
              </a:rPr>
              <a:t>Veikart for tjenesteinnovasjon er en praktisk metodikk som setter kommunene i stand til å endre offentlige tjenester for å møte fremtiden. </a:t>
            </a:r>
          </a:p>
          <a:p>
            <a:pPr marL="0" indent="0">
              <a:spcBef>
                <a:spcPts val="300"/>
              </a:spcBef>
              <a:spcAft>
                <a:spcPts val="600"/>
              </a:spcAft>
              <a:buNone/>
            </a:pPr>
            <a:r>
              <a:rPr lang="nb-NO" sz="1400" dirty="0" smtClean="0">
                <a:solidFill>
                  <a:schemeClr val="tx1"/>
                </a:solidFill>
                <a:latin typeface="Arial"/>
                <a:ea typeface="Calibri"/>
                <a:cs typeface="Arial"/>
              </a:rPr>
              <a:t>For å få tilgang til hele metodikken for tjenesteinnovasjon kan dere gå til </a:t>
            </a:r>
            <a:r>
              <a:rPr lang="nb-NO" sz="1400" dirty="0" err="1" smtClean="0">
                <a:solidFill>
                  <a:schemeClr val="tx1"/>
                </a:solidFill>
                <a:latin typeface="Arial"/>
                <a:ea typeface="Calibri"/>
                <a:cs typeface="Arial"/>
              </a:rPr>
              <a:t>www.ks.no</a:t>
            </a:r>
            <a:r>
              <a:rPr lang="nb-NO" sz="1400" dirty="0" smtClean="0">
                <a:solidFill>
                  <a:schemeClr val="tx1"/>
                </a:solidFill>
                <a:latin typeface="Arial"/>
                <a:ea typeface="Calibri"/>
                <a:cs typeface="Arial"/>
              </a:rPr>
              <a:t>/</a:t>
            </a:r>
            <a:r>
              <a:rPr lang="nb-NO" sz="1400" dirty="0" err="1" smtClean="0">
                <a:solidFill>
                  <a:schemeClr val="tx1"/>
                </a:solidFill>
                <a:latin typeface="Arial"/>
                <a:ea typeface="Calibri"/>
                <a:cs typeface="Arial"/>
              </a:rPr>
              <a:t>samveis</a:t>
            </a:r>
            <a:r>
              <a:rPr lang="nb-NO" sz="1400" dirty="0" smtClean="0">
                <a:solidFill>
                  <a:schemeClr val="tx1"/>
                </a:solidFill>
                <a:latin typeface="Arial"/>
                <a:ea typeface="Calibri"/>
                <a:cs typeface="Arial"/>
              </a:rPr>
              <a:t> </a:t>
            </a:r>
          </a:p>
          <a:p>
            <a:pPr marL="0" indent="0">
              <a:spcBef>
                <a:spcPts val="300"/>
              </a:spcBef>
              <a:spcAft>
                <a:spcPts val="600"/>
              </a:spcAft>
              <a:buNone/>
            </a:pPr>
            <a:r>
              <a:rPr lang="nb-NO" sz="1400" dirty="0" smtClean="0">
                <a:solidFill>
                  <a:schemeClr val="tx1"/>
                </a:solidFill>
                <a:latin typeface="Arial"/>
                <a:ea typeface="Calibri"/>
                <a:cs typeface="Arial"/>
              </a:rPr>
              <a:t>Dette dokumentet er et av verktøyene i metodikken, og dere finner det referert til i </a:t>
            </a:r>
            <a:r>
              <a:rPr lang="en-US" dirty="0" smtClean="0"/>
              <a:t>[</a:t>
            </a:r>
            <a:r>
              <a:rPr lang="en-US" dirty="0" err="1" smtClean="0"/>
              <a:t>Fase</a:t>
            </a:r>
            <a:r>
              <a:rPr lang="en-US" dirty="0" smtClean="0"/>
              <a:t> </a:t>
            </a:r>
            <a:r>
              <a:rPr lang="en-US" dirty="0" err="1" smtClean="0"/>
              <a:t>nr</a:t>
            </a:r>
            <a:r>
              <a:rPr lang="en-US" dirty="0" smtClean="0"/>
              <a:t>, </a:t>
            </a:r>
            <a:r>
              <a:rPr lang="en-US" dirty="0" err="1" smtClean="0"/>
              <a:t>Fasenavn</a:t>
            </a:r>
            <a:r>
              <a:rPr lang="en-US" dirty="0" smtClean="0"/>
              <a:t>.]</a:t>
            </a:r>
          </a:p>
          <a:p>
            <a:pPr marL="0" indent="0">
              <a:spcBef>
                <a:spcPts val="300"/>
              </a:spcBef>
              <a:spcAft>
                <a:spcPts val="600"/>
              </a:spcAft>
              <a:buNone/>
            </a:pPr>
            <a:endParaRPr lang="nb-NO" sz="1400" b="1" dirty="0">
              <a:solidFill>
                <a:schemeClr val="tx1"/>
              </a:solidFill>
              <a:latin typeface="Arial"/>
              <a:ea typeface="Calibri"/>
              <a:cs typeface="Arial"/>
            </a:endParaRPr>
          </a:p>
        </p:txBody>
      </p:sp>
      <p:sp>
        <p:nvSpPr>
          <p:cNvPr id="23" name="Text Placeholder 6"/>
          <p:cNvSpPr>
            <a:spLocks noGrp="1"/>
          </p:cNvSpPr>
          <p:nvPr>
            <p:ph type="body" sz="quarter" idx="23" hasCustomPrompt="1"/>
          </p:nvPr>
        </p:nvSpPr>
        <p:spPr>
          <a:xfrm>
            <a:off x="6402882" y="1628800"/>
            <a:ext cx="3177878" cy="335200"/>
          </a:xfrm>
        </p:spPr>
        <p:txBody>
          <a:bodyPr/>
          <a:lstStyle>
            <a:lvl1pPr marL="0" indent="0">
              <a:buNone/>
              <a:defRPr b="1" baseline="0"/>
            </a:lvl1pPr>
          </a:lstStyle>
          <a:p>
            <a:pPr marL="0" indent="0">
              <a:buNone/>
            </a:pPr>
            <a:r>
              <a:rPr lang="nb-NO" sz="1400" b="1" dirty="0" smtClean="0">
                <a:solidFill>
                  <a:schemeClr val="tx1"/>
                </a:solidFill>
                <a:latin typeface="Arial"/>
                <a:ea typeface="Calibri"/>
                <a:cs typeface="Arial"/>
              </a:rPr>
              <a:t>OM VEIKART FOR TJENESTEINNOVASJON</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3244" y="4728614"/>
            <a:ext cx="3147432" cy="1795824"/>
          </a:xfrm>
          <a:prstGeom prst="rect">
            <a:avLst/>
          </a:prstGeom>
          <a:ln>
            <a:solidFill>
              <a:schemeClr val="bg1"/>
            </a:solidFill>
          </a:ln>
        </p:spPr>
      </p:pic>
      <p:sp>
        <p:nvSpPr>
          <p:cNvPr id="13"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1162013347"/>
      </p:ext>
    </p:extLst>
  </p:cSld>
  <p:clrMapOvr>
    <a:masterClrMapping/>
  </p:clrMapOvr>
  <p:extLst mod="1">
    <p:ext uri="{DCECCB84-F9BA-43D5-87BE-67443E8EF086}">
      <p15:sldGuideLst xmlns:p15="http://schemas.microsoft.com/office/powerpoint/2012/main">
        <p15:guide id="1" pos="3120" userDrawn="1">
          <p15:clr>
            <a:srgbClr val="FBAE40"/>
          </p15:clr>
        </p15:guide>
        <p15:guide id="2" pos="580" userDrawn="1">
          <p15:clr>
            <a:srgbClr val="FBAE40"/>
          </p15:clr>
        </p15:guide>
        <p15:guide id="3" pos="3846" userDrawn="1">
          <p15:clr>
            <a:srgbClr val="FBAE40"/>
          </p15:clr>
        </p15:guide>
        <p15:guide id="4" pos="1578" userDrawn="1">
          <p15:clr>
            <a:srgbClr val="FBAE40"/>
          </p15:clr>
        </p15:guide>
        <p15:guide id="5" orient="horz" pos="2160" userDrawn="1">
          <p15:clr>
            <a:srgbClr val="FBAE40"/>
          </p15:clr>
        </p15:guide>
        <p15:guide id="6" orient="horz" pos="84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b="-252"/>
          <a:stretch/>
        </p:blipFill>
        <p:spPr>
          <a:xfrm>
            <a:off x="199364" y="188639"/>
            <a:ext cx="9506164" cy="5400601"/>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endParaRPr lang="nb-NO" sz="2000" dirty="0">
              <a:solidFill>
                <a:prstClr val="white"/>
              </a:solidFill>
              <a:cs typeface="Arial"/>
            </a:endParaRPr>
          </a:p>
        </p:txBody>
      </p:sp>
      <p:sp>
        <p:nvSpPr>
          <p:cNvPr id="15" name="TextBox 14"/>
          <p:cNvSpPr txBox="1"/>
          <p:nvPr userDrawn="1"/>
        </p:nvSpPr>
        <p:spPr>
          <a:xfrm>
            <a:off x="344487" y="2292448"/>
            <a:ext cx="9217025" cy="463607"/>
          </a:xfrm>
          <a:prstGeom prst="rect">
            <a:avLst/>
          </a:prstGeom>
          <a:noFill/>
          <a:effectLst/>
        </p:spPr>
        <p:txBody>
          <a:bodyPr wrap="square" lIns="36000" tIns="36000" rIns="36000" bIns="108000" rtlCol="0">
            <a:noAutofit/>
          </a:bodyPr>
          <a:lstStyle>
            <a:defPPr>
              <a:defRPr lang="en-US"/>
            </a:defPPr>
            <a:lvl1pPr marL="0" indent="0">
              <a:spcBef>
                <a:spcPct val="20000"/>
              </a:spcBef>
              <a:defRPr sz="6000" b="1">
                <a:solidFill>
                  <a:schemeClr val="bg1"/>
                </a:solidFill>
                <a:latin typeface="Arial"/>
                <a:cs typeface="Arial"/>
              </a:defRPr>
            </a:lvl1pPr>
          </a:lstStyle>
          <a:p>
            <a:r>
              <a:rPr lang="nb-NO" sz="2800" b="0" dirty="0" smtClean="0">
                <a:solidFill>
                  <a:prstClr val="black"/>
                </a:solidFill>
              </a:rPr>
              <a:t>Veikart for tjenesteinnovasjon</a:t>
            </a:r>
            <a:endParaRPr lang="nb-NO" sz="2000" b="0" dirty="0">
              <a:solidFill>
                <a:prstClr val="black"/>
              </a:solidFill>
            </a:endParaRPr>
          </a:p>
        </p:txBody>
      </p:sp>
      <p:sp>
        <p:nvSpPr>
          <p:cNvPr id="7" name="Text Placeholder 6"/>
          <p:cNvSpPr>
            <a:spLocks noGrp="1"/>
          </p:cNvSpPr>
          <p:nvPr>
            <p:ph type="body" sz="quarter" idx="11" hasCustomPrompt="1"/>
          </p:nvPr>
        </p:nvSpPr>
        <p:spPr>
          <a:xfrm>
            <a:off x="416496" y="2773363"/>
            <a:ext cx="6662445" cy="432000"/>
          </a:xfrm>
        </p:spPr>
        <p:txBody>
          <a:bodyPr wrap="square" lIns="36000" tIns="36000" rIns="36000" bIns="36000">
            <a:normAutofit/>
          </a:bodyPr>
          <a:lstStyle>
            <a:lvl1pPr>
              <a:defRPr sz="2000" b="0">
                <a:solidFill>
                  <a:schemeClr val="tx2"/>
                </a:solidFill>
              </a:defRPr>
            </a:lvl1pPr>
          </a:lstStyle>
          <a:p>
            <a:pPr lvl="0"/>
            <a:r>
              <a:rPr lang="en-US" dirty="0" smtClean="0"/>
              <a:t>&lt;</a:t>
            </a:r>
            <a:r>
              <a:rPr lang="en-US" dirty="0" err="1" smtClean="0"/>
              <a:t>Klikk</a:t>
            </a:r>
            <a:r>
              <a:rPr lang="en-US" dirty="0" smtClean="0"/>
              <a:t> for </a:t>
            </a:r>
            <a:r>
              <a:rPr lang="en-US" dirty="0" err="1" smtClean="0"/>
              <a:t>å</a:t>
            </a:r>
            <a:r>
              <a:rPr lang="en-US" dirty="0" smtClean="0"/>
              <a:t> </a:t>
            </a:r>
            <a:r>
              <a:rPr lang="en-US" dirty="0" err="1" smtClean="0"/>
              <a:t>legge</a:t>
            </a:r>
            <a:r>
              <a:rPr lang="en-US" dirty="0" smtClean="0"/>
              <a:t> inn </a:t>
            </a:r>
            <a:r>
              <a:rPr lang="en-US" dirty="0" err="1" smtClean="0"/>
              <a:t>navn</a:t>
            </a:r>
            <a:r>
              <a:rPr lang="en-US" dirty="0" smtClean="0"/>
              <a:t>&lt;</a:t>
            </a:r>
          </a:p>
        </p:txBody>
      </p:sp>
      <p:sp>
        <p:nvSpPr>
          <p:cNvPr id="18" name="Rectangle 17"/>
          <p:cNvSpPr/>
          <p:nvPr userDrawn="1"/>
        </p:nvSpPr>
        <p:spPr>
          <a:xfrm>
            <a:off x="7329264" y="5911388"/>
            <a:ext cx="2448272" cy="253916"/>
          </a:xfrm>
          <a:prstGeom prst="rect">
            <a:avLst/>
          </a:prstGeom>
        </p:spPr>
        <p:txBody>
          <a:bodyPr wrap="square">
            <a:spAutoFit/>
          </a:bodyPr>
          <a:lstStyle/>
          <a:p>
            <a:pPr algn="r"/>
            <a:r>
              <a:rPr lang="nb-NO" sz="1050" kern="0" spc="190" dirty="0">
                <a:solidFill>
                  <a:prstClr val="white">
                    <a:lumMod val="50000"/>
                  </a:prstClr>
                </a:solidFill>
              </a:rPr>
              <a:t>V1.0  </a:t>
            </a:r>
            <a:r>
              <a:rPr lang="nb-NO" sz="1050" kern="0" spc="190" dirty="0" smtClean="0">
                <a:solidFill>
                  <a:prstClr val="white">
                    <a:lumMod val="50000"/>
                  </a:prstClr>
                </a:solidFill>
              </a:rPr>
              <a:t>JULI 2015</a:t>
            </a:r>
            <a:endParaRPr lang="nb-NO" sz="1050" kern="0" spc="190" dirty="0">
              <a:solidFill>
                <a:prstClr val="white">
                  <a:lumMod val="50000"/>
                </a:prstClr>
              </a:solidFill>
            </a:endParaRPr>
          </a:p>
        </p:txBody>
      </p:sp>
      <p:pic>
        <p:nvPicPr>
          <p:cNvPr id="4" name="Picture 3" descr="temptlogo_aho.png"/>
          <p:cNvPicPr>
            <a:picLocks noChangeAspect="1"/>
          </p:cNvPicPr>
          <p:nvPr userDrawn="1"/>
        </p:nvPicPr>
        <p:blipFill>
          <a:blip r:embed="rId3" cstate="print">
            <a:alphaModFix amt="50000"/>
            <a:extLst>
              <a:ext uri="{28A0092B-C50C-407E-A947-70E740481C1C}">
                <a14:useLocalDpi xmlns:a14="http://schemas.microsoft.com/office/drawing/2010/main"/>
              </a:ext>
            </a:extLst>
          </a:blip>
          <a:stretch>
            <a:fillRect/>
          </a:stretch>
        </p:blipFill>
        <p:spPr>
          <a:xfrm>
            <a:off x="272480" y="5915729"/>
            <a:ext cx="6865022" cy="609615"/>
          </a:xfrm>
          <a:prstGeom prst="rect">
            <a:avLst/>
          </a:prstGeom>
        </p:spPr>
      </p:pic>
    </p:spTree>
    <p:extLst>
      <p:ext uri="{BB962C8B-B14F-4D97-AF65-F5344CB8AC3E}">
        <p14:creationId xmlns:p14="http://schemas.microsoft.com/office/powerpoint/2010/main" val="30931856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8" name="TextBox 7"/>
          <p:cNvSpPr txBox="1"/>
          <p:nvPr userDrawn="1"/>
        </p:nvSpPr>
        <p:spPr>
          <a:xfrm>
            <a:off x="210149" y="327262"/>
            <a:ext cx="5317527" cy="554269"/>
          </a:xfrm>
          <a:prstGeom prst="rect">
            <a:avLst/>
          </a:prstGeom>
          <a:noFill/>
        </p:spPr>
        <p:txBody>
          <a:bodyPr wrap="square" lIns="71990" tIns="71990" rIns="71990" bIns="71990" rtlCol="0">
            <a:noAutofit/>
          </a:bodyPr>
          <a:lstStyle/>
          <a:p>
            <a:r>
              <a:rPr lang="nb-NO" sz="2800" dirty="0" smtClean="0">
                <a:solidFill>
                  <a:srgbClr val="3A7EC0"/>
                </a:solidFill>
                <a:cs typeface="Arial"/>
              </a:rPr>
              <a:t>Innholdsfortegnelse</a:t>
            </a:r>
          </a:p>
          <a:p>
            <a:r>
              <a:rPr lang="nb-NO" sz="2800" dirty="0">
                <a:solidFill>
                  <a:srgbClr val="3A7EC0"/>
                </a:solidFill>
                <a:cs typeface="Arial"/>
              </a:rPr>
              <a:t> </a:t>
            </a:r>
            <a:r>
              <a:rPr lang="nb-NO" sz="2800" dirty="0" smtClean="0">
                <a:solidFill>
                  <a:srgbClr val="3A7EC0"/>
                </a:solidFill>
                <a:cs typeface="Arial"/>
              </a:rPr>
              <a:t>  </a:t>
            </a:r>
          </a:p>
        </p:txBody>
      </p:sp>
      <p:sp>
        <p:nvSpPr>
          <p:cNvPr id="4" name="TextBox 3"/>
          <p:cNvSpPr txBox="1"/>
          <p:nvPr userDrawn="1"/>
        </p:nvSpPr>
        <p:spPr>
          <a:xfrm>
            <a:off x="210149" y="1310350"/>
            <a:ext cx="543739" cy="307777"/>
          </a:xfrm>
          <a:prstGeom prst="rect">
            <a:avLst/>
          </a:prstGeom>
          <a:noFill/>
        </p:spPr>
        <p:txBody>
          <a:bodyPr wrap="none" rtlCol="0">
            <a:spAutoFit/>
          </a:bodyPr>
          <a:lstStyle/>
          <a:p>
            <a:r>
              <a:rPr lang="nb-NO" sz="1400" dirty="0" smtClean="0">
                <a:solidFill>
                  <a:srgbClr val="3A7EC0"/>
                </a:solidFill>
                <a:cs typeface="Arial" panose="020B0604020202020204" pitchFamily="34" charset="0"/>
              </a:rPr>
              <a:t>Side</a:t>
            </a:r>
            <a:endParaRPr lang="nb-NO" sz="1400" dirty="0">
              <a:solidFill>
                <a:srgbClr val="3A7EC0"/>
              </a:solidFill>
              <a:cs typeface="Arial" panose="020B0604020202020204" pitchFamily="34" charset="0"/>
            </a:endParaRPr>
          </a:p>
        </p:txBody>
      </p:sp>
      <p:sp>
        <p:nvSpPr>
          <p:cNvPr id="14" name="TextBox 13"/>
          <p:cNvSpPr txBox="1"/>
          <p:nvPr userDrawn="1"/>
        </p:nvSpPr>
        <p:spPr>
          <a:xfrm>
            <a:off x="992560" y="1310350"/>
            <a:ext cx="621645" cy="307777"/>
          </a:xfrm>
          <a:prstGeom prst="rect">
            <a:avLst/>
          </a:prstGeom>
          <a:noFill/>
        </p:spPr>
        <p:txBody>
          <a:bodyPr wrap="none" rtlCol="0">
            <a:spAutoFit/>
          </a:bodyPr>
          <a:lstStyle/>
          <a:p>
            <a:r>
              <a:rPr lang="nb-NO" sz="1400" dirty="0" smtClean="0">
                <a:solidFill>
                  <a:srgbClr val="3A7EC0"/>
                </a:solidFill>
                <a:cs typeface="Arial" panose="020B0604020202020204" pitchFamily="34" charset="0"/>
              </a:rPr>
              <a:t>Tema</a:t>
            </a:r>
            <a:endParaRPr lang="nb-NO" sz="1400" dirty="0">
              <a:solidFill>
                <a:srgbClr val="3A7EC0"/>
              </a:solidFill>
              <a:cs typeface="Arial" panose="020B0604020202020204" pitchFamily="34" charset="0"/>
            </a:endParaRPr>
          </a:p>
        </p:txBody>
      </p:sp>
      <p:sp>
        <p:nvSpPr>
          <p:cNvPr id="15" name="Text Placeholder 14"/>
          <p:cNvSpPr>
            <a:spLocks noGrp="1"/>
          </p:cNvSpPr>
          <p:nvPr>
            <p:ph type="body" sz="quarter" idx="13" hasCustomPrompt="1"/>
          </p:nvPr>
        </p:nvSpPr>
        <p:spPr>
          <a:xfrm>
            <a:off x="209550" y="1779071"/>
            <a:ext cx="5655979" cy="4313754"/>
          </a:xfrm>
        </p:spPr>
        <p:txBody>
          <a:bodyPr>
            <a:noAutofit/>
          </a:bodyPr>
          <a:lstStyle>
            <a:lvl1pPr>
              <a:tabLst>
                <a:tab pos="803275" algn="l"/>
              </a:tabLst>
              <a:defRPr b="0" baseline="0">
                <a:solidFill>
                  <a:schemeClr val="tx1"/>
                </a:solidFill>
              </a:defRPr>
            </a:lvl1pPr>
          </a:lstStyle>
          <a:p>
            <a:pPr lvl="0"/>
            <a:r>
              <a:rPr lang="en-US" dirty="0" err="1" smtClean="0"/>
              <a:t>Klikk</a:t>
            </a:r>
            <a:r>
              <a:rPr lang="en-US" dirty="0" smtClean="0"/>
              <a:t> for å </a:t>
            </a:r>
            <a:r>
              <a:rPr lang="en-US" dirty="0" err="1" smtClean="0"/>
              <a:t>legge</a:t>
            </a:r>
            <a:r>
              <a:rPr lang="en-US" dirty="0" smtClean="0"/>
              <a:t> inn </a:t>
            </a:r>
            <a:r>
              <a:rPr lang="en-US" dirty="0" err="1" smtClean="0"/>
              <a:t>sidenummer</a:t>
            </a:r>
            <a:r>
              <a:rPr lang="en-US" dirty="0" smtClean="0"/>
              <a:t> </a:t>
            </a:r>
            <a:r>
              <a:rPr lang="en-US" dirty="0" err="1" smtClean="0"/>
              <a:t>og</a:t>
            </a:r>
            <a:r>
              <a:rPr lang="en-US" dirty="0" smtClean="0"/>
              <a:t> </a:t>
            </a:r>
            <a:r>
              <a:rPr lang="en-US" dirty="0" err="1" smtClean="0"/>
              <a:t>kapittel</a:t>
            </a:r>
            <a:r>
              <a:rPr lang="en-US" dirty="0" smtClean="0"/>
              <a:t>. </a:t>
            </a:r>
            <a:r>
              <a:rPr lang="en-US" dirty="0" err="1" smtClean="0"/>
              <a:t>Bruk</a:t>
            </a:r>
            <a:r>
              <a:rPr lang="en-US" dirty="0" smtClean="0"/>
              <a:t> tab </a:t>
            </a:r>
            <a:r>
              <a:rPr lang="en-US" dirty="0" err="1" smtClean="0"/>
              <a:t>etter</a:t>
            </a:r>
            <a:r>
              <a:rPr lang="en-US" dirty="0" smtClean="0"/>
              <a:t> </a:t>
            </a:r>
            <a:r>
              <a:rPr lang="en-US" dirty="0" err="1" smtClean="0"/>
              <a:t>sidenummer</a:t>
            </a:r>
            <a:endParaRPr lang="en-US" dirty="0" smtClean="0"/>
          </a:p>
          <a:p>
            <a:pPr lvl="0"/>
            <a:r>
              <a:rPr lang="en-US" dirty="0" smtClean="0"/>
              <a:t>	</a:t>
            </a:r>
          </a:p>
        </p:txBody>
      </p:sp>
      <p:cxnSp>
        <p:nvCxnSpPr>
          <p:cNvPr id="17" name="Straight Connector 16"/>
          <p:cNvCxnSpPr/>
          <p:nvPr userDrawn="1"/>
        </p:nvCxnSpPr>
        <p:spPr>
          <a:xfrm>
            <a:off x="198439" y="1634133"/>
            <a:ext cx="5667090" cy="0"/>
          </a:xfrm>
          <a:prstGeom prst="line">
            <a:avLst/>
          </a:prstGeom>
          <a:ln w="12700">
            <a:solidFill>
              <a:srgbClr val="9BA5AE"/>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21" name="Text Placeholder 6"/>
          <p:cNvSpPr>
            <a:spLocks noGrp="1"/>
          </p:cNvSpPr>
          <p:nvPr>
            <p:ph type="body" sz="quarter" idx="19" hasCustomPrompt="1"/>
          </p:nvPr>
        </p:nvSpPr>
        <p:spPr>
          <a:xfrm>
            <a:off x="6393160" y="2080593"/>
            <a:ext cx="3177878" cy="2356517"/>
          </a:xfrm>
        </p:spPr>
        <p:txBody>
          <a:bodyPr/>
          <a:lstStyle>
            <a:lvl1pPr marL="0" marR="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tx1"/>
                </a:solidFill>
              </a:defRPr>
            </a:lvl1pPr>
          </a:lstStyle>
          <a:p>
            <a:pPr marL="0" indent="0">
              <a:spcBef>
                <a:spcPts val="300"/>
              </a:spcBef>
              <a:spcAft>
                <a:spcPts val="600"/>
              </a:spcAft>
              <a:buNone/>
            </a:pPr>
            <a:r>
              <a:rPr lang="nb-NO" sz="1400" dirty="0" smtClean="0">
                <a:solidFill>
                  <a:schemeClr val="tx1"/>
                </a:solidFill>
                <a:latin typeface="Arial"/>
                <a:ea typeface="Calibri"/>
                <a:cs typeface="Arial"/>
              </a:rPr>
              <a:t>Veikart for tjenesteinnovasjon er en praktisk metodikk som setter kommunene i stand til å endre offentlige tjenester for å møte fremtiden. </a:t>
            </a:r>
          </a:p>
          <a:p>
            <a:pPr marL="0" indent="0">
              <a:spcBef>
                <a:spcPts val="300"/>
              </a:spcBef>
              <a:spcAft>
                <a:spcPts val="600"/>
              </a:spcAft>
              <a:buNone/>
            </a:pPr>
            <a:r>
              <a:rPr lang="nb-NO" sz="1400" dirty="0" smtClean="0">
                <a:solidFill>
                  <a:schemeClr val="tx1"/>
                </a:solidFill>
                <a:latin typeface="Arial"/>
                <a:ea typeface="Calibri"/>
                <a:cs typeface="Arial"/>
              </a:rPr>
              <a:t>For å få tilgang til hele metodikken for tjenesteinnovasjon kan dere gå til </a:t>
            </a:r>
            <a:r>
              <a:rPr lang="nb-NO" sz="1400" dirty="0" err="1" smtClean="0">
                <a:solidFill>
                  <a:schemeClr val="tx1"/>
                </a:solidFill>
                <a:latin typeface="Arial"/>
                <a:ea typeface="Calibri"/>
                <a:cs typeface="Arial"/>
              </a:rPr>
              <a:t>www.ks.no</a:t>
            </a:r>
            <a:r>
              <a:rPr lang="nb-NO" sz="1400" dirty="0" smtClean="0">
                <a:solidFill>
                  <a:schemeClr val="tx1"/>
                </a:solidFill>
                <a:latin typeface="Arial"/>
                <a:ea typeface="Calibri"/>
                <a:cs typeface="Arial"/>
              </a:rPr>
              <a:t>/</a:t>
            </a:r>
            <a:r>
              <a:rPr lang="nb-NO" sz="1400" dirty="0" err="1" smtClean="0">
                <a:solidFill>
                  <a:schemeClr val="tx1"/>
                </a:solidFill>
                <a:latin typeface="Arial"/>
                <a:ea typeface="Calibri"/>
                <a:cs typeface="Arial"/>
              </a:rPr>
              <a:t>samveis</a:t>
            </a:r>
            <a:r>
              <a:rPr lang="nb-NO" sz="1400" dirty="0" smtClean="0">
                <a:solidFill>
                  <a:schemeClr val="tx1"/>
                </a:solidFill>
                <a:latin typeface="Arial"/>
                <a:ea typeface="Calibri"/>
                <a:cs typeface="Arial"/>
              </a:rPr>
              <a:t> </a:t>
            </a:r>
          </a:p>
          <a:p>
            <a:pPr marL="0" indent="0">
              <a:spcBef>
                <a:spcPts val="300"/>
              </a:spcBef>
              <a:spcAft>
                <a:spcPts val="600"/>
              </a:spcAft>
              <a:buNone/>
            </a:pPr>
            <a:r>
              <a:rPr lang="nb-NO" sz="1400" dirty="0" smtClean="0">
                <a:solidFill>
                  <a:schemeClr val="tx1"/>
                </a:solidFill>
                <a:latin typeface="Arial"/>
                <a:ea typeface="Calibri"/>
                <a:cs typeface="Arial"/>
              </a:rPr>
              <a:t>Dette dokumentet er et av verktøyene i metodikken, og dere finner det referert til i </a:t>
            </a:r>
            <a:r>
              <a:rPr lang="en-US" dirty="0" smtClean="0"/>
              <a:t>[</a:t>
            </a:r>
            <a:r>
              <a:rPr lang="en-US" dirty="0" err="1" smtClean="0"/>
              <a:t>Fase</a:t>
            </a:r>
            <a:r>
              <a:rPr lang="en-US" dirty="0" smtClean="0"/>
              <a:t> </a:t>
            </a:r>
            <a:r>
              <a:rPr lang="en-US" dirty="0" err="1" smtClean="0"/>
              <a:t>nr</a:t>
            </a:r>
            <a:r>
              <a:rPr lang="en-US" dirty="0" smtClean="0"/>
              <a:t>, </a:t>
            </a:r>
            <a:r>
              <a:rPr lang="en-US" dirty="0" err="1" smtClean="0"/>
              <a:t>Fasenavn</a:t>
            </a:r>
            <a:r>
              <a:rPr lang="en-US" dirty="0" smtClean="0"/>
              <a:t>.]</a:t>
            </a:r>
          </a:p>
          <a:p>
            <a:pPr marL="0" indent="0">
              <a:spcBef>
                <a:spcPts val="300"/>
              </a:spcBef>
              <a:spcAft>
                <a:spcPts val="600"/>
              </a:spcAft>
              <a:buNone/>
            </a:pPr>
            <a:endParaRPr lang="nb-NO" sz="1400" b="1" dirty="0">
              <a:solidFill>
                <a:schemeClr val="tx1"/>
              </a:solidFill>
              <a:latin typeface="Arial"/>
              <a:ea typeface="Calibri"/>
              <a:cs typeface="Arial"/>
            </a:endParaRPr>
          </a:p>
        </p:txBody>
      </p:sp>
      <p:sp>
        <p:nvSpPr>
          <p:cNvPr id="23" name="Text Placeholder 6"/>
          <p:cNvSpPr>
            <a:spLocks noGrp="1"/>
          </p:cNvSpPr>
          <p:nvPr>
            <p:ph type="body" sz="quarter" idx="23" hasCustomPrompt="1"/>
          </p:nvPr>
        </p:nvSpPr>
        <p:spPr>
          <a:xfrm>
            <a:off x="6402882" y="1628800"/>
            <a:ext cx="3177878" cy="335200"/>
          </a:xfrm>
        </p:spPr>
        <p:txBody>
          <a:bodyPr/>
          <a:lstStyle>
            <a:lvl1pPr marL="0" indent="0">
              <a:buNone/>
              <a:defRPr b="1"/>
            </a:lvl1pPr>
          </a:lstStyle>
          <a:p>
            <a:pPr marL="0" indent="0">
              <a:buNone/>
            </a:pPr>
            <a:r>
              <a:rPr lang="nb-NO" sz="1400" b="1" dirty="0" smtClean="0">
                <a:solidFill>
                  <a:schemeClr val="tx1"/>
                </a:solidFill>
                <a:latin typeface="Arial"/>
                <a:ea typeface="Calibri"/>
                <a:cs typeface="Arial"/>
              </a:rPr>
              <a:t>OM VEIKART FOR TJENESTEINNOVASJON</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3244" y="4728614"/>
            <a:ext cx="3147432" cy="1795824"/>
          </a:xfrm>
          <a:prstGeom prst="rect">
            <a:avLst/>
          </a:prstGeom>
          <a:ln>
            <a:solidFill>
              <a:schemeClr val="bg1"/>
            </a:solidFill>
          </a:ln>
        </p:spPr>
      </p:pic>
      <p:sp>
        <p:nvSpPr>
          <p:cNvPr id="13"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2343909463"/>
      </p:ext>
    </p:extLst>
  </p:cSld>
  <p:clrMapOvr>
    <a:masterClrMapping/>
  </p:clrMapOvr>
  <p:extLst mod="1">
    <p:ext uri="{DCECCB84-F9BA-43D5-87BE-67443E8EF086}">
      <p15:sldGuideLst xmlns:p15="http://schemas.microsoft.com/office/powerpoint/2012/main">
        <p15:guide id="1" pos="3120" userDrawn="1">
          <p15:clr>
            <a:srgbClr val="FBAE40"/>
          </p15:clr>
        </p15:guide>
        <p15:guide id="2" pos="580" userDrawn="1">
          <p15:clr>
            <a:srgbClr val="FBAE40"/>
          </p15:clr>
        </p15:guide>
        <p15:guide id="3" pos="3846" userDrawn="1">
          <p15:clr>
            <a:srgbClr val="FBAE40"/>
          </p15:clr>
        </p15:guide>
        <p15:guide id="4" pos="1578" userDrawn="1">
          <p15:clr>
            <a:srgbClr val="FBAE40"/>
          </p15:clr>
        </p15:guide>
        <p15:guide id="5" orient="horz" pos="2160" userDrawn="1">
          <p15:clr>
            <a:srgbClr val="FBAE40"/>
          </p15:clr>
        </p15:guide>
        <p15:guide id="6" orient="horz" pos="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te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b="-205"/>
          <a:stretch/>
        </p:blipFill>
        <p:spPr>
          <a:xfrm>
            <a:off x="199364" y="188640"/>
            <a:ext cx="9506164" cy="6480448"/>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endParaRPr lang="nb-NO" sz="2000" dirty="0">
              <a:solidFill>
                <a:prstClr val="white"/>
              </a:solidFill>
              <a:cs typeface="Arial"/>
            </a:endParaRPr>
          </a:p>
        </p:txBody>
      </p:sp>
      <p:sp>
        <p:nvSpPr>
          <p:cNvPr id="4" name="Text Placeholder 3"/>
          <p:cNvSpPr>
            <a:spLocks noGrp="1"/>
          </p:cNvSpPr>
          <p:nvPr>
            <p:ph type="body" sz="quarter" idx="10" hasCustomPrompt="1"/>
          </p:nvPr>
        </p:nvSpPr>
        <p:spPr>
          <a:xfrm>
            <a:off x="359655" y="1628776"/>
            <a:ext cx="9217025" cy="1803722"/>
          </a:xfrm>
        </p:spPr>
        <p:txBody>
          <a:bodyPr anchor="b">
            <a:normAutofit/>
          </a:bodyPr>
          <a:lstStyle>
            <a:lvl1pPr>
              <a:defRPr sz="2800" b="0" baseline="0">
                <a:solidFill>
                  <a:srgbClr val="3A7EC0"/>
                </a:solidFill>
              </a:defRPr>
            </a:lvl1pPr>
          </a:lstStyle>
          <a:p>
            <a:pPr lvl="0"/>
            <a:r>
              <a:rPr lang="nb-NO" dirty="0" smtClean="0"/>
              <a:t>Klikk for å skrive inn navn på kapittel</a:t>
            </a:r>
            <a:endParaRPr lang="nb-NO" dirty="0"/>
          </a:p>
        </p:txBody>
      </p:sp>
      <p:sp>
        <p:nvSpPr>
          <p:cNvPr id="5" name="Text Placeholder 6"/>
          <p:cNvSpPr>
            <a:spLocks noGrp="1"/>
          </p:cNvSpPr>
          <p:nvPr>
            <p:ph type="body" sz="quarter" idx="11" hasCustomPrompt="1"/>
          </p:nvPr>
        </p:nvSpPr>
        <p:spPr>
          <a:xfrm>
            <a:off x="435628" y="3438248"/>
            <a:ext cx="6533596" cy="432000"/>
          </a:xfrm>
        </p:spPr>
        <p:txBody>
          <a:bodyPr wrap="square" lIns="36000" tIns="36000" rIns="36000" bIns="36000">
            <a:normAutofit/>
          </a:bodyPr>
          <a:lstStyle>
            <a:lvl1pPr>
              <a:defRPr sz="1800" b="0">
                <a:solidFill>
                  <a:schemeClr val="tx2"/>
                </a:solidFill>
              </a:defRPr>
            </a:lvl1pPr>
          </a:lstStyle>
          <a:p>
            <a:pPr lvl="0"/>
            <a:r>
              <a:rPr lang="en-US" dirty="0" smtClean="0"/>
              <a:t>.</a:t>
            </a:r>
          </a:p>
        </p:txBody>
      </p:sp>
    </p:spTree>
    <p:extLst>
      <p:ext uri="{BB962C8B-B14F-4D97-AF65-F5344CB8AC3E}">
        <p14:creationId xmlns:p14="http://schemas.microsoft.com/office/powerpoint/2010/main" val="3957062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introduksjon til &lt;tema&gt;</a:t>
            </a:r>
            <a:endParaRPr lang="nb-NO" dirty="0"/>
          </a:p>
        </p:txBody>
      </p:sp>
      <p:sp>
        <p:nvSpPr>
          <p:cNvPr id="26" name="Text Placeholder 25"/>
          <p:cNvSpPr>
            <a:spLocks noGrp="1"/>
          </p:cNvSpPr>
          <p:nvPr>
            <p:ph type="body" sz="quarter" idx="14" hasCustomPrompt="1"/>
          </p:nvPr>
        </p:nvSpPr>
        <p:spPr>
          <a:xfrm>
            <a:off x="209549" y="1634464"/>
            <a:ext cx="5655979" cy="360000"/>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overskrift for hva er &lt;tema&gt;</a:t>
            </a:r>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08387" y="1994464"/>
            <a:ext cx="5657142" cy="1434808"/>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20" name="Text Placeholder 6"/>
          <p:cNvSpPr>
            <a:spLocks noGrp="1"/>
          </p:cNvSpPr>
          <p:nvPr>
            <p:ph type="body" sz="quarter" idx="20" hasCustomPrompt="1"/>
          </p:nvPr>
        </p:nvSpPr>
        <p:spPr>
          <a:xfrm>
            <a:off x="6388025" y="4136586"/>
            <a:ext cx="3161141" cy="1430337"/>
          </a:xfrm>
        </p:spPr>
        <p:txBody>
          <a:bodyPr/>
          <a:lstStyle>
            <a:lvl1pPr marL="180975" indent="-180975">
              <a:buFont typeface="Arial" panose="020B0604020202020204" pitchFamily="34" charset="0"/>
              <a:buChar char="•"/>
              <a:defRPr/>
            </a:lvl1pPr>
          </a:lstStyle>
          <a:p>
            <a:pPr lvl="0"/>
            <a:r>
              <a:rPr lang="en-US" dirty="0" err="1" smtClean="0"/>
              <a:t>.</a:t>
            </a:r>
            <a:endParaRPr lang="nb-NO" dirty="0"/>
          </a:p>
        </p:txBody>
      </p:sp>
      <p:sp>
        <p:nvSpPr>
          <p:cNvPr id="21" name="Text Placeholder 25"/>
          <p:cNvSpPr>
            <a:spLocks noGrp="1"/>
          </p:cNvSpPr>
          <p:nvPr>
            <p:ph type="body" sz="quarter" idx="21" hasCustomPrompt="1"/>
          </p:nvPr>
        </p:nvSpPr>
        <p:spPr>
          <a:xfrm>
            <a:off x="209551" y="3565249"/>
            <a:ext cx="5655978" cy="360000"/>
          </a:xfrm>
        </p:spPr>
        <p:txBody>
          <a:bodyPr>
            <a:noAutofit/>
          </a:bodyPr>
          <a:lstStyle>
            <a:lvl1pPr>
              <a:defRPr b="1">
                <a:solidFill>
                  <a:srgbClr val="3A7EC0"/>
                </a:solidFill>
              </a:defRPr>
            </a:lvl1pPr>
            <a:lvl2pPr marL="457200" indent="0">
              <a:buNone/>
              <a:defRPr/>
            </a:lvl2pPr>
          </a:lstStyle>
          <a:p>
            <a:pPr lvl="0"/>
            <a:r>
              <a:rPr lang="nb-NO" dirty="0" smtClean="0"/>
              <a:t>Klikk for å skrive inn hvordan utarbeides &lt;tema&gt;</a:t>
            </a:r>
          </a:p>
        </p:txBody>
      </p:sp>
      <p:sp>
        <p:nvSpPr>
          <p:cNvPr id="22" name="Text Placeholder 25"/>
          <p:cNvSpPr>
            <a:spLocks noGrp="1"/>
          </p:cNvSpPr>
          <p:nvPr>
            <p:ph type="body" sz="quarter" idx="22" hasCustomPrompt="1"/>
          </p:nvPr>
        </p:nvSpPr>
        <p:spPr>
          <a:xfrm>
            <a:off x="208387" y="3925249"/>
            <a:ext cx="5657142" cy="1501940"/>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23"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a:t>
            </a:r>
            <a:endParaRPr lang="nb-NO" dirty="0"/>
          </a:p>
        </p:txBody>
      </p:sp>
      <p:sp>
        <p:nvSpPr>
          <p:cNvPr id="16"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18276197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3619" userDrawn="1">
          <p15:clr>
            <a:srgbClr val="FBAE40"/>
          </p15:clr>
        </p15:guide>
        <p15:guide id="3" pos="393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introduksjon til &lt;tema&gt;</a:t>
            </a:r>
            <a:endParaRPr lang="nb-NO" dirty="0"/>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08387" y="1634463"/>
            <a:ext cx="5657142" cy="3932459"/>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10"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2954710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3619" userDrawn="1">
          <p15:clr>
            <a:srgbClr val="FBAE40"/>
          </p15:clr>
        </p15:guide>
        <p15:guide id="3" pos="39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8" name="TextBox 7"/>
          <p:cNvSpPr txBox="1"/>
          <p:nvPr userDrawn="1"/>
        </p:nvSpPr>
        <p:spPr>
          <a:xfrm>
            <a:off x="210149" y="327262"/>
            <a:ext cx="5317527" cy="554269"/>
          </a:xfrm>
          <a:prstGeom prst="rect">
            <a:avLst/>
          </a:prstGeom>
          <a:noFill/>
        </p:spPr>
        <p:txBody>
          <a:bodyPr wrap="square" lIns="71990" tIns="71990" rIns="71990" bIns="71990" rtlCol="0">
            <a:noAutofit/>
          </a:bodyPr>
          <a:lstStyle/>
          <a:p>
            <a:pPr algn="l"/>
            <a:r>
              <a:rPr lang="nb-NO" sz="2800" dirty="0" smtClean="0">
                <a:solidFill>
                  <a:schemeClr val="tx2"/>
                </a:solidFill>
                <a:latin typeface="Arial"/>
                <a:cs typeface="Arial"/>
              </a:rPr>
              <a:t>Innholdsfortegnelse</a:t>
            </a:r>
          </a:p>
          <a:p>
            <a:pPr algn="l"/>
            <a:r>
              <a:rPr lang="nb-NO" sz="2800" dirty="0">
                <a:solidFill>
                  <a:schemeClr val="tx2"/>
                </a:solidFill>
                <a:latin typeface="Arial"/>
                <a:cs typeface="Arial"/>
              </a:rPr>
              <a:t> </a:t>
            </a:r>
            <a:r>
              <a:rPr lang="nb-NO" sz="2800" dirty="0" smtClean="0">
                <a:solidFill>
                  <a:schemeClr val="tx2"/>
                </a:solidFill>
                <a:latin typeface="Arial"/>
                <a:cs typeface="Arial"/>
              </a:rPr>
              <a:t>  </a:t>
            </a:r>
          </a:p>
        </p:txBody>
      </p:sp>
      <p:sp>
        <p:nvSpPr>
          <p:cNvPr id="4" name="TextBox 3"/>
          <p:cNvSpPr txBox="1"/>
          <p:nvPr userDrawn="1"/>
        </p:nvSpPr>
        <p:spPr>
          <a:xfrm>
            <a:off x="210149" y="1310350"/>
            <a:ext cx="543739" cy="307777"/>
          </a:xfrm>
          <a:prstGeom prst="rect">
            <a:avLst/>
          </a:prstGeom>
          <a:noFill/>
        </p:spPr>
        <p:txBody>
          <a:bodyPr wrap="none" rtlCol="0">
            <a:spAutoFit/>
          </a:bodyPr>
          <a:lstStyle/>
          <a:p>
            <a:r>
              <a:rPr lang="nb-NO" sz="1400" dirty="0" smtClean="0">
                <a:solidFill>
                  <a:srgbClr val="3A7EC0"/>
                </a:solidFill>
                <a:latin typeface="Arial" panose="020B0604020202020204" pitchFamily="34" charset="0"/>
                <a:cs typeface="Arial" panose="020B0604020202020204" pitchFamily="34" charset="0"/>
              </a:rPr>
              <a:t>Side</a:t>
            </a:r>
            <a:endParaRPr lang="nb-NO" sz="1400" dirty="0">
              <a:solidFill>
                <a:srgbClr val="3A7EC0"/>
              </a:solidFill>
              <a:latin typeface="Arial" panose="020B0604020202020204" pitchFamily="34" charset="0"/>
              <a:cs typeface="Arial" panose="020B0604020202020204" pitchFamily="34" charset="0"/>
            </a:endParaRPr>
          </a:p>
        </p:txBody>
      </p:sp>
      <p:sp>
        <p:nvSpPr>
          <p:cNvPr id="14" name="TextBox 13"/>
          <p:cNvSpPr txBox="1"/>
          <p:nvPr userDrawn="1"/>
        </p:nvSpPr>
        <p:spPr>
          <a:xfrm>
            <a:off x="774701" y="1310350"/>
            <a:ext cx="621645" cy="307777"/>
          </a:xfrm>
          <a:prstGeom prst="rect">
            <a:avLst/>
          </a:prstGeom>
          <a:noFill/>
        </p:spPr>
        <p:txBody>
          <a:bodyPr wrap="none" rtlCol="0">
            <a:spAutoFit/>
          </a:bodyPr>
          <a:lstStyle/>
          <a:p>
            <a:r>
              <a:rPr lang="nb-NO" sz="1400" dirty="0" smtClean="0">
                <a:solidFill>
                  <a:srgbClr val="3A7EC0"/>
                </a:solidFill>
                <a:latin typeface="Arial" panose="020B0604020202020204" pitchFamily="34" charset="0"/>
                <a:cs typeface="Arial" panose="020B0604020202020204" pitchFamily="34" charset="0"/>
              </a:rPr>
              <a:t>Tema</a:t>
            </a:r>
            <a:endParaRPr lang="nb-NO" sz="1400" dirty="0">
              <a:solidFill>
                <a:srgbClr val="3A7EC0"/>
              </a:solidFill>
              <a:latin typeface="Arial" panose="020B0604020202020204" pitchFamily="34" charset="0"/>
              <a:cs typeface="Arial" panose="020B0604020202020204" pitchFamily="34" charset="0"/>
            </a:endParaRPr>
          </a:p>
        </p:txBody>
      </p:sp>
      <p:sp>
        <p:nvSpPr>
          <p:cNvPr id="15" name="Text Placeholder 14"/>
          <p:cNvSpPr>
            <a:spLocks noGrp="1"/>
          </p:cNvSpPr>
          <p:nvPr>
            <p:ph type="body" sz="quarter" idx="13" hasCustomPrompt="1"/>
          </p:nvPr>
        </p:nvSpPr>
        <p:spPr>
          <a:xfrm>
            <a:off x="209550" y="1779071"/>
            <a:ext cx="5655979" cy="4313754"/>
          </a:xfrm>
        </p:spPr>
        <p:txBody>
          <a:bodyPr>
            <a:noAutofit/>
          </a:bodyPr>
          <a:lstStyle>
            <a:lvl1pPr>
              <a:tabLst>
                <a:tab pos="536575" algn="l"/>
              </a:tabLst>
              <a:defRPr b="0" baseline="0">
                <a:solidFill>
                  <a:schemeClr val="tx1"/>
                </a:solidFill>
              </a:defRPr>
            </a:lvl1pPr>
          </a:lstStyle>
          <a:p>
            <a:pPr lvl="0"/>
            <a:r>
              <a:rPr lang="en-US" dirty="0" err="1" smtClean="0"/>
              <a:t>Klikk</a:t>
            </a:r>
            <a:r>
              <a:rPr lang="en-US" dirty="0" smtClean="0"/>
              <a:t> for å </a:t>
            </a:r>
            <a:r>
              <a:rPr lang="en-US" dirty="0" err="1" smtClean="0"/>
              <a:t>legge</a:t>
            </a:r>
            <a:r>
              <a:rPr lang="en-US" dirty="0" smtClean="0"/>
              <a:t> inn </a:t>
            </a:r>
            <a:r>
              <a:rPr lang="en-US" dirty="0" err="1" smtClean="0"/>
              <a:t>sidenummer</a:t>
            </a:r>
            <a:r>
              <a:rPr lang="en-US" dirty="0" smtClean="0"/>
              <a:t> </a:t>
            </a:r>
            <a:r>
              <a:rPr lang="en-US" dirty="0" err="1" smtClean="0"/>
              <a:t>og</a:t>
            </a:r>
            <a:r>
              <a:rPr lang="en-US" dirty="0" smtClean="0"/>
              <a:t> </a:t>
            </a:r>
            <a:r>
              <a:rPr lang="en-US" dirty="0" err="1" smtClean="0"/>
              <a:t>kapittel</a:t>
            </a:r>
            <a:r>
              <a:rPr lang="en-US" dirty="0" smtClean="0"/>
              <a:t>. </a:t>
            </a:r>
            <a:r>
              <a:rPr lang="en-US" dirty="0" err="1" smtClean="0"/>
              <a:t>Bruk</a:t>
            </a:r>
            <a:r>
              <a:rPr lang="en-US" dirty="0" smtClean="0"/>
              <a:t> tab </a:t>
            </a:r>
            <a:r>
              <a:rPr lang="en-US" dirty="0" err="1" smtClean="0"/>
              <a:t>etter</a:t>
            </a:r>
            <a:r>
              <a:rPr lang="en-US" dirty="0" smtClean="0"/>
              <a:t> </a:t>
            </a:r>
            <a:r>
              <a:rPr lang="en-US" dirty="0" err="1" smtClean="0"/>
              <a:t>sidenummer</a:t>
            </a:r>
            <a:endParaRPr lang="en-US" dirty="0" smtClean="0"/>
          </a:p>
          <a:p>
            <a:pPr lvl="0"/>
            <a:r>
              <a:rPr lang="en-US" dirty="0" smtClean="0"/>
              <a:t>	</a:t>
            </a:r>
          </a:p>
        </p:txBody>
      </p:sp>
      <p:cxnSp>
        <p:nvCxnSpPr>
          <p:cNvPr id="17" name="Straight Connector 16"/>
          <p:cNvCxnSpPr/>
          <p:nvPr userDrawn="1"/>
        </p:nvCxnSpPr>
        <p:spPr>
          <a:xfrm>
            <a:off x="198439" y="1634133"/>
            <a:ext cx="5667090" cy="0"/>
          </a:xfrm>
          <a:prstGeom prst="line">
            <a:avLst/>
          </a:prstGeom>
          <a:ln w="12700">
            <a:solidFill>
              <a:srgbClr val="9BA5AE"/>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pic>
        <p:nvPicPr>
          <p:cNvPr id="20" name="Picture 19"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21" name="Text Placeholder 6"/>
          <p:cNvSpPr>
            <a:spLocks noGrp="1"/>
          </p:cNvSpPr>
          <p:nvPr>
            <p:ph type="body" sz="quarter" idx="19" hasCustomPrompt="1"/>
          </p:nvPr>
        </p:nvSpPr>
        <p:spPr>
          <a:xfrm>
            <a:off x="6393160" y="2080593"/>
            <a:ext cx="3177878" cy="2356517"/>
          </a:xfrm>
        </p:spPr>
        <p:txBody>
          <a:bodyPr/>
          <a:lstStyle>
            <a:lvl1pPr marL="285750" indent="-285750">
              <a:buFont typeface="Arial" panose="020B0604020202020204" pitchFamily="34" charset="0"/>
              <a:buChar char="•"/>
              <a:defRPr>
                <a:solidFill>
                  <a:srgbClr val="2E69B3"/>
                </a:solidFill>
              </a:defRPr>
            </a:lvl1pPr>
          </a:lstStyle>
          <a:p>
            <a:pPr marL="0" indent="0">
              <a:spcBef>
                <a:spcPts val="300"/>
              </a:spcBef>
              <a:spcAft>
                <a:spcPts val="600"/>
              </a:spcAft>
              <a:buNone/>
            </a:pPr>
            <a:r>
              <a:rPr lang="nb-NO" sz="1400" dirty="0" smtClean="0">
                <a:solidFill>
                  <a:schemeClr val="tx1"/>
                </a:solidFill>
                <a:latin typeface="Arial"/>
                <a:ea typeface="Calibri"/>
                <a:cs typeface="Arial"/>
              </a:rPr>
              <a:t>Veikart for tjenesteinnovasjon er en praktisk metodikk som setter kommunene i stand til å endre offentlige tjenester for å møte fremtiden. </a:t>
            </a:r>
          </a:p>
          <a:p>
            <a:pPr marL="0" indent="0">
              <a:spcBef>
                <a:spcPts val="300"/>
              </a:spcBef>
              <a:spcAft>
                <a:spcPts val="600"/>
              </a:spcAft>
              <a:buNone/>
            </a:pPr>
            <a:r>
              <a:rPr lang="nb-NO" sz="1400" dirty="0" smtClean="0">
                <a:solidFill>
                  <a:schemeClr val="tx1"/>
                </a:solidFill>
                <a:latin typeface="Arial"/>
                <a:ea typeface="Calibri"/>
                <a:cs typeface="Arial"/>
              </a:rPr>
              <a:t>For å få tilgang til hele metodikken for tjenesteinnovasjon kan du gå til </a:t>
            </a:r>
            <a:r>
              <a:rPr lang="nb-NO" sz="1400" b="1" dirty="0" smtClean="0">
                <a:solidFill>
                  <a:srgbClr val="FF0000"/>
                </a:solidFill>
                <a:latin typeface="Arial"/>
                <a:ea typeface="Calibri"/>
                <a:cs typeface="Arial"/>
              </a:rPr>
              <a:t>www.ks.no/samveis</a:t>
            </a:r>
            <a:endParaRPr lang="nb-NO" sz="1400" dirty="0">
              <a:solidFill>
                <a:srgbClr val="FF0000"/>
              </a:solidFill>
              <a:latin typeface="Arial"/>
              <a:ea typeface="Calibri"/>
              <a:cs typeface="Arial"/>
            </a:endParaRPr>
          </a:p>
          <a:p>
            <a:pPr marL="0" indent="0">
              <a:spcBef>
                <a:spcPts val="300"/>
              </a:spcBef>
              <a:spcAft>
                <a:spcPts val="600"/>
              </a:spcAft>
              <a:buNone/>
            </a:pPr>
            <a:r>
              <a:rPr lang="nb-NO" sz="1400" dirty="0" smtClean="0">
                <a:solidFill>
                  <a:schemeClr val="tx1"/>
                </a:solidFill>
                <a:latin typeface="Arial"/>
                <a:ea typeface="Calibri"/>
                <a:cs typeface="Arial"/>
              </a:rPr>
              <a:t>Dette dokumentet er et av verktøyene i metodikken, og du finner det referert til i</a:t>
            </a:r>
            <a:endParaRPr lang="nb-NO" sz="1400" b="1" dirty="0">
              <a:solidFill>
                <a:schemeClr val="tx1"/>
              </a:solidFill>
              <a:latin typeface="Arial"/>
              <a:ea typeface="Calibri"/>
              <a:cs typeface="Arial"/>
            </a:endParaRPr>
          </a:p>
        </p:txBody>
      </p:sp>
      <p:sp>
        <p:nvSpPr>
          <p:cNvPr id="23" name="Text Placeholder 6"/>
          <p:cNvSpPr>
            <a:spLocks noGrp="1"/>
          </p:cNvSpPr>
          <p:nvPr>
            <p:ph type="body" sz="quarter" idx="23" hasCustomPrompt="1"/>
          </p:nvPr>
        </p:nvSpPr>
        <p:spPr>
          <a:xfrm>
            <a:off x="6402882" y="1628800"/>
            <a:ext cx="3177878" cy="335200"/>
          </a:xfrm>
        </p:spPr>
        <p:txBody>
          <a:bodyPr/>
          <a:lstStyle>
            <a:lvl1pPr marL="0" indent="0">
              <a:buNone/>
              <a:defRPr b="1" baseline="0"/>
            </a:lvl1pPr>
          </a:lstStyle>
          <a:p>
            <a:pPr marL="0" indent="0">
              <a:buNone/>
            </a:pPr>
            <a:r>
              <a:rPr lang="nb-NO" sz="1400" b="1" dirty="0" smtClean="0">
                <a:solidFill>
                  <a:schemeClr val="tx1"/>
                </a:solidFill>
                <a:latin typeface="Arial"/>
                <a:ea typeface="Calibri"/>
                <a:cs typeface="Arial"/>
              </a:rPr>
              <a:t>OM VEIKART FOR TJENESTEINNOVASJON</a:t>
            </a:r>
          </a:p>
        </p:txBody>
      </p:sp>
      <p:sp>
        <p:nvSpPr>
          <p:cNvPr id="24" name="Text Placeholder 6"/>
          <p:cNvSpPr>
            <a:spLocks noGrp="1"/>
          </p:cNvSpPr>
          <p:nvPr>
            <p:ph type="body" sz="quarter" idx="24" hasCustomPrompt="1"/>
          </p:nvPr>
        </p:nvSpPr>
        <p:spPr>
          <a:xfrm>
            <a:off x="6383635" y="4437111"/>
            <a:ext cx="3177878" cy="241207"/>
          </a:xfrm>
        </p:spPr>
        <p:txBody>
          <a:bodyPr/>
          <a:lstStyle>
            <a:lvl1pPr>
              <a:defRPr b="1"/>
            </a:lvl1pPr>
          </a:lstStyle>
          <a:p>
            <a:pPr lvl="0"/>
            <a:r>
              <a:rPr lang="en-US" dirty="0" err="1" smtClean="0"/>
              <a:t>Klikk</a:t>
            </a:r>
            <a:r>
              <a:rPr lang="en-US" dirty="0" smtClean="0"/>
              <a:t> for [</a:t>
            </a:r>
            <a:r>
              <a:rPr lang="en-US" dirty="0" err="1" smtClean="0"/>
              <a:t>Fase</a:t>
            </a:r>
            <a:r>
              <a:rPr lang="en-US" dirty="0" smtClean="0"/>
              <a:t> </a:t>
            </a:r>
            <a:r>
              <a:rPr lang="en-US" dirty="0" err="1" smtClean="0"/>
              <a:t>nr</a:t>
            </a:r>
            <a:r>
              <a:rPr lang="en-US" dirty="0" smtClean="0"/>
              <a:t>, </a:t>
            </a:r>
            <a:r>
              <a:rPr lang="en-US" dirty="0" err="1" smtClean="0"/>
              <a:t>Fasenavn</a:t>
            </a:r>
            <a:r>
              <a:rPr lang="en-US" dirty="0" smtClean="0"/>
              <a:t>.]</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3635" y="4718537"/>
            <a:ext cx="3179465" cy="1802694"/>
          </a:xfrm>
          <a:prstGeom prst="rect">
            <a:avLst/>
          </a:prstGeom>
        </p:spPr>
      </p:pic>
    </p:spTree>
    <p:extLst>
      <p:ext uri="{BB962C8B-B14F-4D97-AF65-F5344CB8AC3E}">
        <p14:creationId xmlns:p14="http://schemas.microsoft.com/office/powerpoint/2010/main" val="41292028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580" userDrawn="1">
          <p15:clr>
            <a:srgbClr val="FBAE40"/>
          </p15:clr>
        </p15:guide>
        <p15:guide id="3" pos="3846" userDrawn="1">
          <p15:clr>
            <a:srgbClr val="FBAE40"/>
          </p15:clr>
        </p15:guide>
        <p15:guide id="4" pos="1578" userDrawn="1">
          <p15:clr>
            <a:srgbClr val="FBAE40"/>
          </p15:clr>
        </p15:guide>
        <p15:guide id="5" orient="horz" pos="2160" userDrawn="1">
          <p15:clr>
            <a:srgbClr val="FBAE40"/>
          </p15:clr>
        </p15:guide>
        <p15:guide id="6" orient="horz" pos="84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introduksjon til &lt;tema&gt;</a:t>
            </a:r>
            <a:endParaRPr lang="nb-NO" dirty="0"/>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08387" y="1634463"/>
            <a:ext cx="5657142" cy="3932459"/>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20" name="Text Placeholder 6"/>
          <p:cNvSpPr>
            <a:spLocks noGrp="1"/>
          </p:cNvSpPr>
          <p:nvPr>
            <p:ph type="body" sz="quarter" idx="20" hasCustomPrompt="1"/>
          </p:nvPr>
        </p:nvSpPr>
        <p:spPr>
          <a:xfrm>
            <a:off x="6388025" y="4136586"/>
            <a:ext cx="3161141" cy="1430337"/>
          </a:xfrm>
        </p:spPr>
        <p:txBody>
          <a:bodyPr/>
          <a:lstStyle>
            <a:lvl1pPr marL="180975" indent="-180975">
              <a:buFont typeface="Arial" panose="020B0604020202020204" pitchFamily="34" charset="0"/>
              <a:buChar char="•"/>
              <a:defRPr/>
            </a:lvl1pPr>
          </a:lstStyle>
          <a:p>
            <a:pPr lvl="0"/>
            <a:r>
              <a:rPr lang="en-US" dirty="0" err="1" smtClean="0"/>
              <a:t>.</a:t>
            </a:r>
            <a:endParaRPr lang="nb-NO" dirty="0"/>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23"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a:t>
            </a:r>
            <a:endParaRPr lang="nb-NO" dirty="0"/>
          </a:p>
        </p:txBody>
      </p: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8544808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3619" userDrawn="1">
          <p15:clr>
            <a:srgbClr val="FBAE40"/>
          </p15:clr>
        </p15:guide>
        <p15:guide id="3" pos="393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lide_Introduksjon_2 kolonner">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15433" y="327262"/>
            <a:ext cx="9497140"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smtClean="0"/>
              <a:t>Klikk for å skrive inn introduksjon til &lt;tema&gt;</a:t>
            </a:r>
            <a:endParaRPr lang="nb-NO" dirty="0"/>
          </a:p>
        </p:txBody>
      </p:sp>
      <p:sp>
        <p:nvSpPr>
          <p:cNvPr id="26" name="Text Placeholder 25"/>
          <p:cNvSpPr>
            <a:spLocks noGrp="1"/>
          </p:cNvSpPr>
          <p:nvPr>
            <p:ph type="body" sz="quarter" idx="14" hasCustomPrompt="1"/>
          </p:nvPr>
        </p:nvSpPr>
        <p:spPr>
          <a:xfrm>
            <a:off x="215433" y="1634462"/>
            <a:ext cx="2694117" cy="570561"/>
          </a:xfrm>
        </p:spPr>
        <p:txBody>
          <a:bodyPr>
            <a:noAutofit/>
          </a:bodyPr>
          <a:lstStyle>
            <a:lvl1pPr>
              <a:defRPr b="1" baseline="0">
                <a:solidFill>
                  <a:schemeClr val="tx2"/>
                </a:solidFill>
              </a:defRPr>
            </a:lvl1pPr>
            <a:lvl2pPr marL="457200" indent="0">
              <a:buNone/>
              <a:defRPr/>
            </a:lvl2pPr>
          </a:lstStyle>
          <a:p>
            <a:pPr lvl="0"/>
            <a:r>
              <a:rPr lang="nb-NO" dirty="0" smtClean="0"/>
              <a:t>.</a:t>
            </a:r>
          </a:p>
        </p:txBody>
      </p:sp>
      <p:sp>
        <p:nvSpPr>
          <p:cNvPr id="29" name="Text Placeholder 25"/>
          <p:cNvSpPr>
            <a:spLocks noGrp="1"/>
          </p:cNvSpPr>
          <p:nvPr>
            <p:ph type="body" sz="quarter" idx="16" hasCustomPrompt="1"/>
          </p:nvPr>
        </p:nvSpPr>
        <p:spPr>
          <a:xfrm>
            <a:off x="207964" y="5613752"/>
            <a:ext cx="5657566" cy="839436"/>
          </a:xfrm>
        </p:spPr>
        <p:txBody>
          <a:bodyPr anchor="b"/>
          <a:lstStyle>
            <a:lvl1pPr>
              <a:defRPr b="0">
                <a:solidFill>
                  <a:schemeClr val="tx2"/>
                </a:solidFill>
              </a:defRPr>
            </a:lvl1pPr>
            <a:lvl2pPr marL="457200" indent="0">
              <a:buNone/>
              <a:defRPr b="0">
                <a:solidFill>
                  <a:srgbClr val="2E69B3"/>
                </a:solidFill>
              </a:defRPr>
            </a:lvl2pPr>
          </a:lstStyle>
          <a:p>
            <a:pPr lvl="0"/>
            <a:r>
              <a:rPr lang="nb-NO" dirty="0" smtClean="0"/>
              <a:t>.</a:t>
            </a:r>
          </a:p>
        </p:txBody>
      </p:sp>
      <p:sp>
        <p:nvSpPr>
          <p:cNvPr id="30" name="Text Placeholder 25"/>
          <p:cNvSpPr>
            <a:spLocks noGrp="1"/>
          </p:cNvSpPr>
          <p:nvPr>
            <p:ph type="body" sz="quarter" idx="17" hasCustomPrompt="1"/>
          </p:nvPr>
        </p:nvSpPr>
        <p:spPr>
          <a:xfrm>
            <a:off x="216596" y="2205024"/>
            <a:ext cx="2700002" cy="310450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a:t>
            </a:r>
          </a:p>
        </p:txBody>
      </p:sp>
      <p:sp>
        <p:nvSpPr>
          <p:cNvPr id="34" name="Text Placeholder 25"/>
          <p:cNvSpPr>
            <a:spLocks noGrp="1"/>
          </p:cNvSpPr>
          <p:nvPr>
            <p:ph type="body" sz="quarter" idx="18" hasCustomPrompt="1"/>
          </p:nvPr>
        </p:nvSpPr>
        <p:spPr>
          <a:xfrm>
            <a:off x="216595" y="943270"/>
            <a:ext cx="9495977" cy="294191"/>
          </a:xfrm>
        </p:spPr>
        <p:txBody>
          <a:bodyPr>
            <a:noAutofit/>
          </a:bodyPr>
          <a:lstStyle>
            <a:lvl1pPr>
              <a:defRPr b="1" baseline="0">
                <a:solidFill>
                  <a:schemeClr val="tx2"/>
                </a:solidFill>
              </a:defRPr>
            </a:lvl1pPr>
            <a:lvl2pPr marL="457200" indent="0">
              <a:buNone/>
              <a:defRPr/>
            </a:lvl2pPr>
          </a:lstStyle>
          <a:p>
            <a:pPr lvl="0"/>
            <a:r>
              <a:rPr lang="nb-NO" dirty="0" smtClean="0"/>
              <a:t>.</a:t>
            </a:r>
          </a:p>
        </p:txBody>
      </p:sp>
      <p:sp>
        <p:nvSpPr>
          <p:cNvPr id="21" name="Text Placeholder 25"/>
          <p:cNvSpPr>
            <a:spLocks noGrp="1"/>
          </p:cNvSpPr>
          <p:nvPr>
            <p:ph type="body" sz="quarter" idx="21" hasCustomPrompt="1"/>
          </p:nvPr>
        </p:nvSpPr>
        <p:spPr>
          <a:xfrm>
            <a:off x="3165529" y="1639678"/>
            <a:ext cx="2700000" cy="565346"/>
          </a:xfrm>
        </p:spPr>
        <p:txBody>
          <a:bodyPr>
            <a:noAutofit/>
          </a:bodyPr>
          <a:lstStyle>
            <a:lvl1pPr>
              <a:defRPr b="1">
                <a:solidFill>
                  <a:schemeClr val="tx2"/>
                </a:solidFill>
              </a:defRPr>
            </a:lvl1pPr>
            <a:lvl2pPr marL="457200" indent="0">
              <a:buNone/>
              <a:defRPr/>
            </a:lvl2pPr>
          </a:lstStyle>
          <a:p>
            <a:pPr lvl="0"/>
            <a:r>
              <a:rPr lang="nb-NO" dirty="0" smtClean="0"/>
              <a:t>.</a:t>
            </a:r>
          </a:p>
        </p:txBody>
      </p:sp>
      <p:sp>
        <p:nvSpPr>
          <p:cNvPr id="22" name="Text Placeholder 25"/>
          <p:cNvSpPr>
            <a:spLocks noGrp="1"/>
          </p:cNvSpPr>
          <p:nvPr>
            <p:ph type="body" sz="quarter" idx="22" hasCustomPrompt="1"/>
          </p:nvPr>
        </p:nvSpPr>
        <p:spPr>
          <a:xfrm>
            <a:off x="3161868" y="2205024"/>
            <a:ext cx="2700000" cy="310450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a:t>
            </a:r>
          </a:p>
        </p:txBody>
      </p:sp>
      <p:pic>
        <p:nvPicPr>
          <p:cNvPr id="14" name="Picture 13"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6"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18" name="Text Placeholder 6"/>
          <p:cNvSpPr>
            <a:spLocks noGrp="1"/>
          </p:cNvSpPr>
          <p:nvPr>
            <p:ph type="body" sz="quarter" idx="20" hasCustomPrompt="1"/>
          </p:nvPr>
        </p:nvSpPr>
        <p:spPr>
          <a:xfrm>
            <a:off x="6388025" y="4136586"/>
            <a:ext cx="3161141" cy="1956239"/>
          </a:xfrm>
        </p:spPr>
        <p:txBody>
          <a:bodyPr/>
          <a:lstStyle>
            <a:lvl1pPr marL="180975" indent="-180975">
              <a:buFont typeface="Arial" panose="020B0604020202020204" pitchFamily="34" charset="0"/>
              <a:buChar char="•"/>
              <a:defRPr/>
            </a:lvl1pPr>
          </a:lstStyle>
          <a:p>
            <a:pPr lvl="0"/>
            <a:r>
              <a:rPr lang="en-US" dirty="0" err="1" smtClean="0"/>
              <a:t>.</a:t>
            </a:r>
            <a:endParaRPr lang="nb-NO" dirty="0"/>
          </a:p>
        </p:txBody>
      </p:sp>
      <p:sp>
        <p:nvSpPr>
          <p:cNvPr id="23"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24"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a:t>
            </a:r>
            <a:endParaRPr lang="nb-NO" dirty="0"/>
          </a:p>
        </p:txBody>
      </p:sp>
      <p:sp>
        <p:nvSpPr>
          <p:cNvPr id="17"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1359143379"/>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lide_steg">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15435" y="327262"/>
            <a:ext cx="9497138"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smtClean="0"/>
              <a:t>Klikk for å skrive inn introduksjon til &lt;tema&gt;</a:t>
            </a:r>
            <a:endParaRPr lang="nb-NO" dirty="0"/>
          </a:p>
        </p:txBody>
      </p:sp>
      <p:sp>
        <p:nvSpPr>
          <p:cNvPr id="30" name="Text Placeholder 25"/>
          <p:cNvSpPr>
            <a:spLocks noGrp="1"/>
          </p:cNvSpPr>
          <p:nvPr>
            <p:ph type="body" sz="quarter" idx="17" hasCustomPrompt="1"/>
          </p:nvPr>
        </p:nvSpPr>
        <p:spPr>
          <a:xfrm>
            <a:off x="209550" y="1628774"/>
            <a:ext cx="5652318" cy="504058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stegene</a:t>
            </a:r>
          </a:p>
        </p:txBody>
      </p:sp>
      <p:sp>
        <p:nvSpPr>
          <p:cNvPr id="34" name="Text Placeholder 25"/>
          <p:cNvSpPr>
            <a:spLocks noGrp="1"/>
          </p:cNvSpPr>
          <p:nvPr>
            <p:ph type="body" sz="quarter" idx="18" hasCustomPrompt="1"/>
          </p:nvPr>
        </p:nvSpPr>
        <p:spPr>
          <a:xfrm>
            <a:off x="216597" y="943270"/>
            <a:ext cx="9495975" cy="294191"/>
          </a:xfrm>
        </p:spPr>
        <p:txBody>
          <a:bodyPr>
            <a:noAutofit/>
          </a:bodyPr>
          <a:lstStyle>
            <a:lvl1pPr>
              <a:defRPr b="1" baseline="0">
                <a:solidFill>
                  <a:schemeClr val="tx2"/>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marL="285750" indent="-285750">
              <a:buFont typeface="Arial" panose="020B0604020202020204" pitchFamily="34" charset="0"/>
              <a:buChar char="•"/>
              <a:defRPr/>
            </a:lvl1pPr>
          </a:lstStyle>
          <a:p>
            <a:pPr lvl="0"/>
            <a:r>
              <a:rPr lang="en-US" dirty="0" err="1" smtClean="0"/>
              <a:t>.</a:t>
            </a:r>
            <a:endParaRPr lang="nb-NO" dirty="0"/>
          </a:p>
        </p:txBody>
      </p:sp>
      <p:sp>
        <p:nvSpPr>
          <p:cNvPr id="6" name="Picture Placeholder 5"/>
          <p:cNvSpPr>
            <a:spLocks noGrp="1"/>
          </p:cNvSpPr>
          <p:nvPr>
            <p:ph type="pic" sz="quarter" idx="20" hasCustomPrompt="1"/>
          </p:nvPr>
        </p:nvSpPr>
        <p:spPr>
          <a:xfrm>
            <a:off x="6393159" y="4149080"/>
            <a:ext cx="3168353" cy="1955800"/>
          </a:xfrm>
          <a:solidFill>
            <a:srgbClr val="DCDE44"/>
          </a:solidFill>
        </p:spPr>
        <p:txBody>
          <a:bodyPr/>
          <a:lstStyle>
            <a:lvl1pPr>
              <a:defRPr/>
            </a:lvl1pPr>
          </a:lstStyle>
          <a:p>
            <a:r>
              <a:rPr lang="nb-NO" dirty="0" smtClean="0"/>
              <a:t>.</a:t>
            </a:r>
            <a:endParaRPr lang="nb-NO" dirty="0"/>
          </a:p>
        </p:txBody>
      </p:sp>
      <p:sp>
        <p:nvSpPr>
          <p:cNvPr id="10"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11" name="Text Placeholder 6"/>
          <p:cNvSpPr>
            <a:spLocks noGrp="1"/>
          </p:cNvSpPr>
          <p:nvPr>
            <p:ph type="body" sz="quarter" idx="24" hasCustomPrompt="1"/>
          </p:nvPr>
        </p:nvSpPr>
        <p:spPr>
          <a:xfrm>
            <a:off x="6383635" y="3784319"/>
            <a:ext cx="3177878" cy="335200"/>
          </a:xfrm>
        </p:spPr>
        <p:txBody>
          <a:bodyPr/>
          <a:lstStyle>
            <a:lvl1pPr>
              <a:defRPr b="1"/>
            </a:lvl1pPr>
          </a:lstStyle>
          <a:p>
            <a:pPr lvl="0"/>
            <a:r>
              <a:rPr lang="en-US" dirty="0" err="1" smtClean="0"/>
              <a:t>.</a:t>
            </a:r>
            <a:endParaRPr lang="nb-NO" dirty="0"/>
          </a:p>
        </p:txBody>
      </p: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1190859478"/>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e+tekst_horisontal">
    <p:bg>
      <p:bgRef idx="1001">
        <a:schemeClr val="bg1"/>
      </p:bgRef>
    </p:bg>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9551" y="327262"/>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51" y="943270"/>
            <a:ext cx="9503022"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1772815"/>
            <a:ext cx="3177878" cy="4680373"/>
          </a:xfrm>
        </p:spPr>
        <p:txBody>
          <a:bodyPr/>
          <a:lstStyle>
            <a:lvl1pPr marL="0" indent="0">
              <a:buFont typeface="Arial" panose="020B0604020202020204" pitchFamily="34" charset="0"/>
              <a:buNone/>
              <a:defRPr b="0"/>
            </a:lvl1pPr>
          </a:lstStyle>
          <a:p>
            <a:pPr lvl="0"/>
            <a:r>
              <a:rPr lang="en-US" dirty="0" err="1" smtClean="0"/>
              <a:t>.</a:t>
            </a:r>
            <a:endParaRPr lang="nb-NO" dirty="0"/>
          </a:p>
        </p:txBody>
      </p:sp>
      <p:sp>
        <p:nvSpPr>
          <p:cNvPr id="8" name="Picture Placeholder 7"/>
          <p:cNvSpPr>
            <a:spLocks noGrp="1"/>
          </p:cNvSpPr>
          <p:nvPr>
            <p:ph type="pic" sz="quarter" idx="20" hasCustomPrompt="1"/>
          </p:nvPr>
        </p:nvSpPr>
        <p:spPr>
          <a:xfrm>
            <a:off x="209550" y="1635124"/>
            <a:ext cx="5652318" cy="5034236"/>
          </a:xfrm>
          <a:solidFill>
            <a:srgbClr val="DCDE44"/>
          </a:solidFill>
        </p:spPr>
        <p:txBody>
          <a:bodyPr/>
          <a:lstStyle>
            <a:lvl1pPr>
              <a:defRPr baseline="0">
                <a:solidFill>
                  <a:schemeClr val="bg1"/>
                </a:solidFill>
              </a:defRPr>
            </a:lvl1pPr>
          </a:lstStyle>
          <a:p>
            <a:r>
              <a:rPr lang="nb-NO" dirty="0"/>
              <a:t>.</a:t>
            </a:r>
          </a:p>
        </p:txBody>
      </p:sp>
    </p:spTree>
    <p:extLst>
      <p:ext uri="{BB962C8B-B14F-4D97-AF65-F5344CB8AC3E}">
        <p14:creationId xmlns:p14="http://schemas.microsoft.com/office/powerpoint/2010/main" val="94670711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overskrift">
    <p:spTree>
      <p:nvGrpSpPr>
        <p:cNvPr id="1" name=""/>
        <p:cNvGrpSpPr/>
        <p:nvPr/>
      </p:nvGrpSpPr>
      <p:grpSpPr>
        <a:xfrm>
          <a:off x="0" y="0"/>
          <a:ext cx="0" cy="0"/>
          <a:chOff x="0" y="0"/>
          <a:chExt cx="0" cy="0"/>
        </a:xfrm>
      </p:grpSpPr>
      <p:sp>
        <p:nvSpPr>
          <p:cNvPr id="21" name="Picture Placeholder 20"/>
          <p:cNvSpPr>
            <a:spLocks noGrp="1"/>
          </p:cNvSpPr>
          <p:nvPr>
            <p:ph type="pic" sz="quarter" idx="12" hasCustomPrompt="1"/>
          </p:nvPr>
        </p:nvSpPr>
        <p:spPr>
          <a:xfrm>
            <a:off x="209550" y="1635124"/>
            <a:ext cx="9503023" cy="5033964"/>
          </a:xfrm>
          <a:solidFill>
            <a:srgbClr val="DCDE44"/>
          </a:solidFill>
        </p:spPr>
        <p:txBody>
          <a:bodyPr/>
          <a:lstStyle>
            <a:lvl1pPr>
              <a:defRPr b="0" baseline="0">
                <a:solidFill>
                  <a:schemeClr val="tx1"/>
                </a:solidFill>
              </a:defRPr>
            </a:lvl1pPr>
          </a:lstStyle>
          <a:p>
            <a:r>
              <a:rPr lang="nb-NO" dirty="0" smtClean="0"/>
              <a:t>Klikk på ikon for å sette inn bilde som viser kontekst / workshop, hvis nødvendig</a:t>
            </a:r>
            <a:endParaRPr lang="nb-NO" dirty="0"/>
          </a:p>
        </p:txBody>
      </p:sp>
      <p:sp>
        <p:nvSpPr>
          <p:cNvPr id="18" name="Title Placeholder 1"/>
          <p:cNvSpPr>
            <a:spLocks noGrp="1"/>
          </p:cNvSpPr>
          <p:nvPr>
            <p:ph type="title" hasCustomPrompt="1"/>
          </p:nvPr>
        </p:nvSpPr>
        <p:spPr>
          <a:xfrm>
            <a:off x="209551" y="341780"/>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4" name="Text Placeholder 25"/>
          <p:cNvSpPr>
            <a:spLocks noGrp="1"/>
          </p:cNvSpPr>
          <p:nvPr>
            <p:ph type="body" sz="quarter" idx="18" hasCustomPrompt="1"/>
          </p:nvPr>
        </p:nvSpPr>
        <p:spPr>
          <a:xfrm>
            <a:off x="209551" y="943270"/>
            <a:ext cx="9503022"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Tree>
    <p:extLst>
      <p:ext uri="{BB962C8B-B14F-4D97-AF65-F5344CB8AC3E}">
        <p14:creationId xmlns:p14="http://schemas.microsoft.com/office/powerpoint/2010/main" val="3084814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e+tekst_vertikal">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20933" y="327262"/>
            <a:ext cx="9505950"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49" y="943270"/>
            <a:ext cx="951733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220933" y="1635125"/>
            <a:ext cx="9505950" cy="946693"/>
          </a:xfrm>
        </p:spPr>
        <p:txBody>
          <a:bodyPr>
            <a:noAutofit/>
          </a:bodyPr>
          <a:lstStyle>
            <a:lvl1pPr marL="0" indent="0">
              <a:buFont typeface="Arial" panose="020B0604020202020204" pitchFamily="34" charset="0"/>
              <a:buNone/>
              <a:defRPr b="0"/>
            </a:lvl1pPr>
          </a:lstStyle>
          <a:p>
            <a:pPr lvl="0"/>
            <a:r>
              <a:rPr lang="en-US" dirty="0" err="1" smtClean="0"/>
              <a:t>Klikk</a:t>
            </a:r>
            <a:r>
              <a:rPr lang="en-US" dirty="0" smtClean="0"/>
              <a:t> for å </a:t>
            </a:r>
            <a:r>
              <a:rPr lang="en-US" dirty="0" err="1" smtClean="0"/>
              <a:t>skrive</a:t>
            </a:r>
            <a:r>
              <a:rPr lang="en-US" dirty="0" smtClean="0"/>
              <a:t> inn </a:t>
            </a:r>
            <a:r>
              <a:rPr lang="en-US" dirty="0" err="1" smtClean="0"/>
              <a:t>tekst</a:t>
            </a:r>
            <a:endParaRPr lang="nb-NO" dirty="0"/>
          </a:p>
        </p:txBody>
      </p:sp>
      <p:sp>
        <p:nvSpPr>
          <p:cNvPr id="8" name="Picture Placeholder 7"/>
          <p:cNvSpPr>
            <a:spLocks noGrp="1"/>
          </p:cNvSpPr>
          <p:nvPr>
            <p:ph type="pic" sz="quarter" idx="20" hasCustomPrompt="1"/>
          </p:nvPr>
        </p:nvSpPr>
        <p:spPr>
          <a:xfrm>
            <a:off x="220933" y="2719613"/>
            <a:ext cx="9505950" cy="2941635"/>
          </a:xfrm>
          <a:solidFill>
            <a:srgbClr val="DCDE44"/>
          </a:solidFill>
        </p:spPr>
        <p:txBody>
          <a:bodyPr/>
          <a:lstStyle>
            <a:lvl1pPr>
              <a:defRPr baseline="0"/>
            </a:lvl1pPr>
          </a:lstStyle>
          <a:p>
            <a:r>
              <a:rPr lang="nb-NO" dirty="0" smtClean="0"/>
              <a:t>Klikk på ikonet for å sette inn bilde</a:t>
            </a:r>
            <a:endParaRPr lang="nb-NO" dirty="0"/>
          </a:p>
        </p:txBody>
      </p:sp>
      <p:sp>
        <p:nvSpPr>
          <p:cNvPr id="9" name="Text Placeholder 25"/>
          <p:cNvSpPr>
            <a:spLocks noGrp="1"/>
          </p:cNvSpPr>
          <p:nvPr>
            <p:ph type="body" sz="quarter" idx="15" hasCustomPrompt="1"/>
          </p:nvPr>
        </p:nvSpPr>
        <p:spPr>
          <a:xfrm>
            <a:off x="360603"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0" name="Text Placeholder 25"/>
          <p:cNvSpPr>
            <a:spLocks noGrp="1"/>
          </p:cNvSpPr>
          <p:nvPr>
            <p:ph type="body" sz="quarter" idx="21" hasCustomPrompt="1"/>
          </p:nvPr>
        </p:nvSpPr>
        <p:spPr>
          <a:xfrm>
            <a:off x="3530312"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1" name="Text Placeholder 25"/>
          <p:cNvSpPr>
            <a:spLocks noGrp="1"/>
          </p:cNvSpPr>
          <p:nvPr>
            <p:ph type="body" sz="quarter" idx="22" hasCustomPrompt="1"/>
          </p:nvPr>
        </p:nvSpPr>
        <p:spPr>
          <a:xfrm>
            <a:off x="6700021"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3"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4191072803"/>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09551" y="188913"/>
            <a:ext cx="9496424" cy="6480176"/>
          </a:xfrm>
          <a:solidFill>
            <a:srgbClr val="DCDE44"/>
          </a:solidFill>
        </p:spPr>
        <p:txBody>
          <a:bodyPr/>
          <a:lstStyle>
            <a:lvl1pPr>
              <a:defRPr/>
            </a:lvl1pPr>
          </a:lstStyle>
          <a:p>
            <a:r>
              <a:rPr lang="nb-NO" dirty="0" smtClean="0"/>
              <a:t>Klikk på ikon for å sette inn bilde</a:t>
            </a:r>
            <a:endParaRPr lang="nb-NO" dirty="0"/>
          </a:p>
        </p:txBody>
      </p:sp>
    </p:spTree>
    <p:extLst>
      <p:ext uri="{BB962C8B-B14F-4D97-AF65-F5344CB8AC3E}">
        <p14:creationId xmlns:p14="http://schemas.microsoft.com/office/powerpoint/2010/main" val="3021517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b="-252"/>
          <a:stretch/>
        </p:blipFill>
        <p:spPr>
          <a:xfrm>
            <a:off x="199364" y="188639"/>
            <a:ext cx="9506164" cy="5400601"/>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endParaRPr lang="nb-NO" sz="2000" dirty="0">
              <a:solidFill>
                <a:prstClr val="white"/>
              </a:solidFill>
              <a:cs typeface="Arial"/>
            </a:endParaRPr>
          </a:p>
        </p:txBody>
      </p:sp>
      <p:sp>
        <p:nvSpPr>
          <p:cNvPr id="4" name="Text Placeholder 3"/>
          <p:cNvSpPr>
            <a:spLocks noGrp="1"/>
          </p:cNvSpPr>
          <p:nvPr>
            <p:ph type="body" sz="quarter" idx="10" hasCustomPrompt="1"/>
          </p:nvPr>
        </p:nvSpPr>
        <p:spPr>
          <a:xfrm>
            <a:off x="343933" y="367266"/>
            <a:ext cx="9217025" cy="2125630"/>
          </a:xfrm>
        </p:spPr>
        <p:txBody>
          <a:bodyPr anchor="b">
            <a:normAutofit/>
          </a:bodyPr>
          <a:lstStyle>
            <a:lvl1pPr>
              <a:defRPr sz="2800" b="0" baseline="0">
                <a:solidFill>
                  <a:schemeClr val="tx2"/>
                </a:solidFill>
              </a:defRPr>
            </a:lvl1pPr>
          </a:lstStyle>
          <a:p>
            <a:pPr lvl="0"/>
            <a:r>
              <a:rPr lang="nb-NO" dirty="0" smtClean="0"/>
              <a:t>Klikk for å skrive inn avslutning</a:t>
            </a:r>
            <a:endParaRPr lang="nb-NO" dirty="0"/>
          </a:p>
        </p:txBody>
      </p:sp>
      <p:pic>
        <p:nvPicPr>
          <p:cNvPr id="10" name="Picture 9" descr="temptlogo_aho.png"/>
          <p:cNvPicPr>
            <a:picLocks noChangeAspect="1"/>
          </p:cNvPicPr>
          <p:nvPr userDrawn="1"/>
        </p:nvPicPr>
        <p:blipFill>
          <a:blip r:embed="rId3" cstate="print">
            <a:alphaModFix amt="50000"/>
            <a:extLst>
              <a:ext uri="{28A0092B-C50C-407E-A947-70E740481C1C}">
                <a14:useLocalDpi xmlns:a14="http://schemas.microsoft.com/office/drawing/2010/main"/>
              </a:ext>
            </a:extLst>
          </a:blip>
          <a:stretch>
            <a:fillRect/>
          </a:stretch>
        </p:blipFill>
        <p:spPr>
          <a:xfrm>
            <a:off x="128464" y="5915729"/>
            <a:ext cx="6865022" cy="609615"/>
          </a:xfrm>
          <a:prstGeom prst="rect">
            <a:avLst/>
          </a:prstGeom>
        </p:spPr>
      </p:pic>
    </p:spTree>
    <p:extLst>
      <p:ext uri="{BB962C8B-B14F-4D97-AF65-F5344CB8AC3E}">
        <p14:creationId xmlns:p14="http://schemas.microsoft.com/office/powerpoint/2010/main" val="333450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7" name="Straight Connector 6"/>
          <p:cNvCxnSpPr/>
          <p:nvPr userDrawn="1"/>
        </p:nvCxnSpPr>
        <p:spPr>
          <a:xfrm>
            <a:off x="0" y="2314958"/>
            <a:ext cx="9906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0" y="99706"/>
            <a:ext cx="9906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0" y="4524493"/>
            <a:ext cx="9906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userDrawn="1"/>
        </p:nvCxnSpPr>
        <p:spPr>
          <a:xfrm>
            <a:off x="0" y="6741368"/>
            <a:ext cx="9906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flipV="1">
            <a:off x="2079956"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userDrawn="1"/>
        </p:nvCxnSpPr>
        <p:spPr>
          <a:xfrm flipV="1">
            <a:off x="3987194"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flipV="1">
            <a:off x="5894432"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userDrawn="1"/>
        </p:nvCxnSpPr>
        <p:spPr>
          <a:xfrm flipV="1">
            <a:off x="7801670"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V="1">
            <a:off x="9708907"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userDrawn="1"/>
        </p:nvCxnSpPr>
        <p:spPr>
          <a:xfrm flipV="1">
            <a:off x="172718"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0" name="Rectangle 29"/>
          <p:cNvSpPr/>
          <p:nvPr userDrawn="1"/>
        </p:nvSpPr>
        <p:spPr>
          <a:xfrm>
            <a:off x="128464" y="72008"/>
            <a:ext cx="9649071" cy="66693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83728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83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te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205"/>
          <a:stretch/>
        </p:blipFill>
        <p:spPr>
          <a:xfrm>
            <a:off x="199364" y="188640"/>
            <a:ext cx="9506164" cy="6480448"/>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4" name="Text Placeholder 3"/>
          <p:cNvSpPr>
            <a:spLocks noGrp="1"/>
          </p:cNvSpPr>
          <p:nvPr>
            <p:ph type="body" sz="quarter" idx="10" hasCustomPrompt="1"/>
          </p:nvPr>
        </p:nvSpPr>
        <p:spPr>
          <a:xfrm>
            <a:off x="359655" y="1628776"/>
            <a:ext cx="9217025" cy="1803722"/>
          </a:xfrm>
        </p:spPr>
        <p:txBody>
          <a:bodyPr anchor="b">
            <a:normAutofit/>
          </a:bodyPr>
          <a:lstStyle>
            <a:lvl1pPr>
              <a:defRPr sz="2800" b="0" baseline="0">
                <a:solidFill>
                  <a:srgbClr val="3A7EC0"/>
                </a:solidFill>
              </a:defRPr>
            </a:lvl1pPr>
          </a:lstStyle>
          <a:p>
            <a:pPr lvl="0"/>
            <a:r>
              <a:rPr lang="nb-NO" dirty="0" smtClean="0"/>
              <a:t>Klikk for å skrive inn navn på kapittel</a:t>
            </a:r>
            <a:endParaRPr lang="nb-NO" dirty="0"/>
          </a:p>
        </p:txBody>
      </p:sp>
    </p:spTree>
    <p:extLst>
      <p:ext uri="{BB962C8B-B14F-4D97-AF65-F5344CB8AC3E}">
        <p14:creationId xmlns:p14="http://schemas.microsoft.com/office/powerpoint/2010/main" val="19148274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25" y="206448"/>
            <a:ext cx="9505503" cy="5454800"/>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grpSp>
        <p:nvGrpSpPr>
          <p:cNvPr id="11" name="Group 2"/>
          <p:cNvGrpSpPr/>
          <p:nvPr userDrawn="1"/>
        </p:nvGrpSpPr>
        <p:grpSpPr>
          <a:xfrm>
            <a:off x="344488" y="6012301"/>
            <a:ext cx="4130138" cy="748703"/>
            <a:chOff x="291353" y="5721294"/>
            <a:chExt cx="4130138" cy="748703"/>
          </a:xfrm>
        </p:grpSpPr>
        <p:pic>
          <p:nvPicPr>
            <p:cNvPr id="12" name="Picture 2" descr="\\10.65.9.150\ds1\RRU\JOBS\LIBRARY\DSP02000 - DSP02099\DSP02001 Admin Logo Brand Update\logo files wip\NEW PA LOGO\New PA Logo 2-17 x 2-36.emf"/>
            <p:cNvPicPr>
              <a:picLocks noChangeAspect="1" noChangeArrowheads="1"/>
            </p:cNvPicPr>
            <p:nvPr/>
          </p:nvPicPr>
          <p:blipFill>
            <a:blip r:embed="rId3" cstate="screen">
              <a:biLevel thresh="50000"/>
              <a:alphaModFix amt="29000"/>
              <a:extLst>
                <a:ext uri="{28A0092B-C50C-407E-A947-70E740481C1C}">
                  <a14:useLocalDpi xmlns:a14="http://schemas.microsoft.com/office/drawing/2010/main"/>
                </a:ext>
              </a:extLst>
            </a:blip>
            <a:srcRect/>
            <a:stretch>
              <a:fillRect/>
            </a:stretch>
          </p:blipFill>
          <p:spPr bwMode="auto">
            <a:xfrm>
              <a:off x="291353" y="5836872"/>
              <a:ext cx="563012" cy="4933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ho_logo_cmyk.eps"/>
            <p:cNvPicPr>
              <a:picLocks noChangeAspect="1"/>
            </p:cNvPicPr>
            <p:nvPr/>
          </p:nvPicPr>
          <p:blipFill>
            <a:blip r:embed="rId4">
              <a:grayscl/>
              <a:alphaModFix amt="76000"/>
              <a:extLst>
                <a:ext uri="{28A0092B-C50C-407E-A947-70E740481C1C}">
                  <a14:useLocalDpi xmlns:a14="http://schemas.microsoft.com/office/drawing/2010/main"/>
                </a:ext>
              </a:extLst>
            </a:blip>
            <a:stretch>
              <a:fillRect/>
            </a:stretch>
          </p:blipFill>
          <p:spPr>
            <a:xfrm>
              <a:off x="2569967" y="5721294"/>
              <a:ext cx="1851524" cy="748703"/>
            </a:xfrm>
            <a:prstGeom prst="rect">
              <a:avLst/>
            </a:prstGeom>
          </p:spPr>
        </p:pic>
        <p:pic>
          <p:nvPicPr>
            <p:cNvPr id="14" name="Picture 12" descr="MW_logo_Black.eps"/>
            <p:cNvPicPr>
              <a:picLocks noChangeAspect="1"/>
            </p:cNvPicPr>
            <p:nvPr/>
          </p:nvPicPr>
          <p:blipFill>
            <a:blip r:embed="rId5" cstate="screen">
              <a:alphaModFix amt="33000"/>
              <a:extLst>
                <a:ext uri="{28A0092B-C50C-407E-A947-70E740481C1C}">
                  <a14:useLocalDpi xmlns:a14="http://schemas.microsoft.com/office/drawing/2010/main"/>
                </a:ext>
              </a:extLst>
            </a:blip>
            <a:stretch>
              <a:fillRect/>
            </a:stretch>
          </p:blipFill>
          <p:spPr>
            <a:xfrm>
              <a:off x="1375287" y="5847518"/>
              <a:ext cx="583807" cy="529685"/>
            </a:xfrm>
            <a:prstGeom prst="rect">
              <a:avLst/>
            </a:prstGeom>
          </p:spPr>
        </p:pic>
      </p:grpSp>
      <p:sp>
        <p:nvSpPr>
          <p:cNvPr id="15" name="TextBox 14"/>
          <p:cNvSpPr txBox="1"/>
          <p:nvPr userDrawn="1"/>
        </p:nvSpPr>
        <p:spPr>
          <a:xfrm>
            <a:off x="344487" y="2292448"/>
            <a:ext cx="9217025" cy="463607"/>
          </a:xfrm>
          <a:prstGeom prst="rect">
            <a:avLst/>
          </a:prstGeom>
          <a:noFill/>
          <a:effectLst/>
        </p:spPr>
        <p:txBody>
          <a:bodyPr wrap="square" lIns="36000" tIns="36000" rIns="36000" bIns="108000" rtlCol="0">
            <a:noAutofit/>
          </a:bodyPr>
          <a:lstStyle>
            <a:defPPr>
              <a:defRPr lang="en-US"/>
            </a:defPPr>
            <a:lvl1pPr marL="0" indent="0">
              <a:spcBef>
                <a:spcPct val="20000"/>
              </a:spcBef>
              <a:defRPr sz="6000" b="1">
                <a:solidFill>
                  <a:schemeClr val="bg1"/>
                </a:solidFill>
                <a:latin typeface="Arial"/>
                <a:cs typeface="Arial"/>
              </a:defRPr>
            </a:lvl1pPr>
          </a:lstStyle>
          <a:p>
            <a:pPr algn="l"/>
            <a:r>
              <a:rPr lang="nb-NO" sz="2800" b="0" dirty="0">
                <a:solidFill>
                  <a:schemeClr val="tx1"/>
                </a:solidFill>
              </a:rPr>
              <a:t>Veikart for tjenesteinnovasjon</a:t>
            </a:r>
            <a:endParaRPr lang="nb-NO" sz="2000" b="0" dirty="0">
              <a:solidFill>
                <a:schemeClr val="tx1"/>
              </a:solidFill>
            </a:endParaRPr>
          </a:p>
        </p:txBody>
      </p:sp>
      <p:sp>
        <p:nvSpPr>
          <p:cNvPr id="7" name="Text Placeholder 6"/>
          <p:cNvSpPr>
            <a:spLocks noGrp="1"/>
          </p:cNvSpPr>
          <p:nvPr>
            <p:ph type="body" sz="quarter" idx="11" hasCustomPrompt="1"/>
          </p:nvPr>
        </p:nvSpPr>
        <p:spPr>
          <a:xfrm>
            <a:off x="416496" y="2773363"/>
            <a:ext cx="6662445" cy="432000"/>
          </a:xfrm>
        </p:spPr>
        <p:txBody>
          <a:bodyPr wrap="square" lIns="36000" tIns="36000" rIns="36000" bIns="36000">
            <a:normAutofit/>
          </a:bodyPr>
          <a:lstStyle>
            <a:lvl1pPr>
              <a:defRPr sz="2000" b="0">
                <a:solidFill>
                  <a:schemeClr val="tx2"/>
                </a:solidFill>
              </a:defRPr>
            </a:lvl1pPr>
          </a:lstStyle>
          <a:p>
            <a:pPr lvl="0"/>
            <a:r>
              <a:rPr lang="en-US" dirty="0"/>
              <a:t>&lt;</a:t>
            </a:r>
            <a:r>
              <a:rPr lang="en-US" dirty="0" err="1"/>
              <a:t>Klikk</a:t>
            </a:r>
            <a:r>
              <a:rPr lang="en-US" dirty="0"/>
              <a:t> for </a:t>
            </a:r>
            <a:r>
              <a:rPr lang="en-US" dirty="0" err="1"/>
              <a:t>å</a:t>
            </a:r>
            <a:r>
              <a:rPr lang="en-US" dirty="0"/>
              <a:t> </a:t>
            </a:r>
            <a:r>
              <a:rPr lang="en-US" dirty="0" err="1"/>
              <a:t>legge</a:t>
            </a:r>
            <a:r>
              <a:rPr lang="en-US" dirty="0"/>
              <a:t> inn </a:t>
            </a:r>
            <a:r>
              <a:rPr lang="en-US" dirty="0" err="1"/>
              <a:t>navn</a:t>
            </a:r>
            <a:r>
              <a:rPr lang="en-US" dirty="0"/>
              <a:t>&lt;</a:t>
            </a:r>
          </a:p>
        </p:txBody>
      </p:sp>
      <p:sp>
        <p:nvSpPr>
          <p:cNvPr id="18" name="Rectangle 17"/>
          <p:cNvSpPr/>
          <p:nvPr userDrawn="1"/>
        </p:nvSpPr>
        <p:spPr>
          <a:xfrm>
            <a:off x="7329264" y="5911388"/>
            <a:ext cx="2448272" cy="253916"/>
          </a:xfrm>
          <a:prstGeom prst="rect">
            <a:avLst/>
          </a:prstGeom>
        </p:spPr>
        <p:txBody>
          <a:bodyPr wrap="square">
            <a:spAutoFit/>
          </a:bodyPr>
          <a:lstStyle/>
          <a:p>
            <a:pPr lvl="0" algn="r"/>
            <a:r>
              <a:rPr lang="nb-NO" sz="1050" kern="0" spc="190" dirty="0">
                <a:solidFill>
                  <a:schemeClr val="bg1">
                    <a:lumMod val="50000"/>
                  </a:schemeClr>
                </a:solidFill>
                <a:latin typeface="+mn-lt"/>
                <a:ea typeface="+mn-ea"/>
                <a:cs typeface="+mn-cs"/>
              </a:rPr>
              <a:t>V1.0  JULI 2015</a:t>
            </a:r>
          </a:p>
        </p:txBody>
      </p:sp>
    </p:spTree>
    <p:extLst>
      <p:ext uri="{BB962C8B-B14F-4D97-AF65-F5344CB8AC3E}">
        <p14:creationId xmlns:p14="http://schemas.microsoft.com/office/powerpoint/2010/main" val="2117959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8" name="TextBox 7"/>
          <p:cNvSpPr txBox="1"/>
          <p:nvPr userDrawn="1"/>
        </p:nvSpPr>
        <p:spPr>
          <a:xfrm>
            <a:off x="210149" y="327262"/>
            <a:ext cx="5317527" cy="554269"/>
          </a:xfrm>
          <a:prstGeom prst="rect">
            <a:avLst/>
          </a:prstGeom>
          <a:noFill/>
        </p:spPr>
        <p:txBody>
          <a:bodyPr wrap="square" lIns="71990" tIns="71990" rIns="71990" bIns="71990" rtlCol="0">
            <a:noAutofit/>
          </a:bodyPr>
          <a:lstStyle/>
          <a:p>
            <a:pPr algn="l"/>
            <a:r>
              <a:rPr lang="nb-NO" sz="2800" dirty="0">
                <a:solidFill>
                  <a:schemeClr val="tx2"/>
                </a:solidFill>
                <a:latin typeface="Arial"/>
                <a:cs typeface="Arial"/>
              </a:rPr>
              <a:t>Innholdsfortegnelse</a:t>
            </a:r>
          </a:p>
          <a:p>
            <a:pPr algn="l"/>
            <a:r>
              <a:rPr lang="nb-NO" sz="2800" dirty="0">
                <a:solidFill>
                  <a:schemeClr val="tx2"/>
                </a:solidFill>
                <a:latin typeface="Arial"/>
                <a:cs typeface="Arial"/>
              </a:rPr>
              <a:t>   </a:t>
            </a:r>
          </a:p>
        </p:txBody>
      </p:sp>
      <p:sp>
        <p:nvSpPr>
          <p:cNvPr id="4" name="TextBox 3"/>
          <p:cNvSpPr txBox="1"/>
          <p:nvPr userDrawn="1"/>
        </p:nvSpPr>
        <p:spPr>
          <a:xfrm>
            <a:off x="210149" y="1310350"/>
            <a:ext cx="543739" cy="307777"/>
          </a:xfrm>
          <a:prstGeom prst="rect">
            <a:avLst/>
          </a:prstGeom>
          <a:noFill/>
        </p:spPr>
        <p:txBody>
          <a:bodyPr wrap="none" rtlCol="0">
            <a:spAutoFit/>
          </a:bodyPr>
          <a:lstStyle/>
          <a:p>
            <a:r>
              <a:rPr lang="nb-NO" sz="1400" dirty="0">
                <a:solidFill>
                  <a:srgbClr val="3A7EC0"/>
                </a:solidFill>
                <a:latin typeface="Arial" panose="020B0604020202020204" pitchFamily="34" charset="0"/>
                <a:cs typeface="Arial" panose="020B0604020202020204" pitchFamily="34" charset="0"/>
              </a:rPr>
              <a:t>Side</a:t>
            </a:r>
          </a:p>
        </p:txBody>
      </p:sp>
      <p:sp>
        <p:nvSpPr>
          <p:cNvPr id="14" name="TextBox 13"/>
          <p:cNvSpPr txBox="1"/>
          <p:nvPr userDrawn="1"/>
        </p:nvSpPr>
        <p:spPr>
          <a:xfrm>
            <a:off x="774701" y="1310350"/>
            <a:ext cx="621645" cy="307777"/>
          </a:xfrm>
          <a:prstGeom prst="rect">
            <a:avLst/>
          </a:prstGeom>
          <a:noFill/>
        </p:spPr>
        <p:txBody>
          <a:bodyPr wrap="none" rtlCol="0">
            <a:spAutoFit/>
          </a:bodyPr>
          <a:lstStyle/>
          <a:p>
            <a:r>
              <a:rPr lang="nb-NO" sz="1400" dirty="0">
                <a:solidFill>
                  <a:srgbClr val="3A7EC0"/>
                </a:solidFill>
                <a:latin typeface="Arial" panose="020B0604020202020204" pitchFamily="34" charset="0"/>
                <a:cs typeface="Arial" panose="020B0604020202020204" pitchFamily="34" charset="0"/>
              </a:rPr>
              <a:t>Tema</a:t>
            </a:r>
          </a:p>
        </p:txBody>
      </p:sp>
      <p:sp>
        <p:nvSpPr>
          <p:cNvPr id="15" name="Text Placeholder 14"/>
          <p:cNvSpPr>
            <a:spLocks noGrp="1"/>
          </p:cNvSpPr>
          <p:nvPr>
            <p:ph type="body" sz="quarter" idx="13" hasCustomPrompt="1"/>
          </p:nvPr>
        </p:nvSpPr>
        <p:spPr>
          <a:xfrm>
            <a:off x="209550" y="1779071"/>
            <a:ext cx="5655979" cy="4313754"/>
          </a:xfrm>
        </p:spPr>
        <p:txBody>
          <a:bodyPr>
            <a:noAutofit/>
          </a:bodyPr>
          <a:lstStyle>
            <a:lvl1pPr>
              <a:tabLst>
                <a:tab pos="536575" algn="l"/>
              </a:tabLst>
              <a:defRPr b="0" baseline="0">
                <a:solidFill>
                  <a:schemeClr val="tx1"/>
                </a:solidFill>
              </a:defRPr>
            </a:lvl1pPr>
          </a:lstStyle>
          <a:p>
            <a:pPr lvl="0"/>
            <a:r>
              <a:rPr lang="en-US" dirty="0" err="1"/>
              <a:t>Klikk</a:t>
            </a:r>
            <a:r>
              <a:rPr lang="en-US" dirty="0"/>
              <a:t> for å </a:t>
            </a:r>
            <a:r>
              <a:rPr lang="en-US" dirty="0" err="1"/>
              <a:t>legge</a:t>
            </a:r>
            <a:r>
              <a:rPr lang="en-US" dirty="0"/>
              <a:t> inn </a:t>
            </a:r>
            <a:r>
              <a:rPr lang="en-US" dirty="0" err="1"/>
              <a:t>sidenummer</a:t>
            </a:r>
            <a:r>
              <a:rPr lang="en-US" dirty="0"/>
              <a:t> </a:t>
            </a:r>
            <a:r>
              <a:rPr lang="en-US" dirty="0" err="1"/>
              <a:t>og</a:t>
            </a:r>
            <a:r>
              <a:rPr lang="en-US" dirty="0"/>
              <a:t> </a:t>
            </a:r>
            <a:r>
              <a:rPr lang="en-US" dirty="0" err="1"/>
              <a:t>kapittel</a:t>
            </a:r>
            <a:r>
              <a:rPr lang="en-US" dirty="0"/>
              <a:t>. </a:t>
            </a:r>
            <a:r>
              <a:rPr lang="en-US" dirty="0" err="1"/>
              <a:t>Bruk</a:t>
            </a:r>
            <a:r>
              <a:rPr lang="en-US" dirty="0"/>
              <a:t> tab </a:t>
            </a:r>
            <a:r>
              <a:rPr lang="en-US" dirty="0" err="1"/>
              <a:t>etter</a:t>
            </a:r>
            <a:r>
              <a:rPr lang="en-US" dirty="0"/>
              <a:t> </a:t>
            </a:r>
            <a:r>
              <a:rPr lang="en-US" dirty="0" err="1"/>
              <a:t>sidenummer</a:t>
            </a:r>
            <a:endParaRPr lang="en-US" dirty="0"/>
          </a:p>
          <a:p>
            <a:pPr lvl="0"/>
            <a:r>
              <a:rPr lang="en-US" dirty="0"/>
              <a:t>	</a:t>
            </a:r>
          </a:p>
        </p:txBody>
      </p:sp>
      <p:cxnSp>
        <p:nvCxnSpPr>
          <p:cNvPr id="17" name="Straight Connector 16"/>
          <p:cNvCxnSpPr/>
          <p:nvPr userDrawn="1"/>
        </p:nvCxnSpPr>
        <p:spPr>
          <a:xfrm>
            <a:off x="198439" y="1634133"/>
            <a:ext cx="5667090" cy="0"/>
          </a:xfrm>
          <a:prstGeom prst="line">
            <a:avLst/>
          </a:prstGeom>
          <a:ln w="12700">
            <a:solidFill>
              <a:srgbClr val="9BA5AE"/>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pic>
        <p:nvPicPr>
          <p:cNvPr id="20" name="Picture 19"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21" name="Text Placeholder 6"/>
          <p:cNvSpPr>
            <a:spLocks noGrp="1"/>
          </p:cNvSpPr>
          <p:nvPr>
            <p:ph type="body" sz="quarter" idx="19" hasCustomPrompt="1"/>
          </p:nvPr>
        </p:nvSpPr>
        <p:spPr>
          <a:xfrm>
            <a:off x="6393160" y="2080593"/>
            <a:ext cx="3177878" cy="2356517"/>
          </a:xfrm>
        </p:spPr>
        <p:txBody>
          <a:bodyPr/>
          <a:lstStyle>
            <a:lvl1pPr marL="285750" indent="-285750">
              <a:buFont typeface="Arial" panose="020B0604020202020204" pitchFamily="34" charset="0"/>
              <a:buChar char="•"/>
              <a:defRPr>
                <a:solidFill>
                  <a:srgbClr val="2E69B3"/>
                </a:solidFill>
              </a:defRPr>
            </a:lvl1pPr>
          </a:lstStyle>
          <a:p>
            <a:pPr marL="0" indent="0">
              <a:spcBef>
                <a:spcPts val="300"/>
              </a:spcBef>
              <a:spcAft>
                <a:spcPts val="600"/>
              </a:spcAft>
              <a:buNone/>
            </a:pPr>
            <a:r>
              <a:rPr lang="nb-NO" sz="1400" dirty="0">
                <a:solidFill>
                  <a:schemeClr val="tx1"/>
                </a:solidFill>
                <a:latin typeface="Arial"/>
                <a:ea typeface="Calibri"/>
                <a:cs typeface="Arial"/>
              </a:rPr>
              <a:t>Veikart for tjenesteinnovasjon er en praktisk metodikk som setter kommunene i stand til å endre offentlige tjenester for å møte fremtiden. </a:t>
            </a:r>
          </a:p>
          <a:p>
            <a:pPr marL="0" indent="0">
              <a:spcBef>
                <a:spcPts val="300"/>
              </a:spcBef>
              <a:spcAft>
                <a:spcPts val="600"/>
              </a:spcAft>
              <a:buNone/>
            </a:pPr>
            <a:r>
              <a:rPr lang="nb-NO" sz="1400" dirty="0">
                <a:solidFill>
                  <a:schemeClr val="tx1"/>
                </a:solidFill>
                <a:latin typeface="Arial"/>
                <a:ea typeface="Calibri"/>
                <a:cs typeface="Arial"/>
              </a:rPr>
              <a:t>For å få tilgang til hele metodikken for tjenesteinnovasjon kan du gå til </a:t>
            </a:r>
            <a:r>
              <a:rPr lang="nb-NO" sz="1400" b="1" dirty="0">
                <a:solidFill>
                  <a:srgbClr val="FF0000"/>
                </a:solidFill>
                <a:latin typeface="Arial"/>
                <a:ea typeface="Calibri"/>
                <a:cs typeface="Arial"/>
              </a:rPr>
              <a:t>www.ks.no/samveis</a:t>
            </a:r>
            <a:endParaRPr lang="nb-NO" sz="1400" dirty="0">
              <a:solidFill>
                <a:srgbClr val="FF0000"/>
              </a:solidFill>
              <a:latin typeface="Arial"/>
              <a:ea typeface="Calibri"/>
              <a:cs typeface="Arial"/>
            </a:endParaRPr>
          </a:p>
          <a:p>
            <a:pPr marL="0" indent="0">
              <a:spcBef>
                <a:spcPts val="300"/>
              </a:spcBef>
              <a:spcAft>
                <a:spcPts val="600"/>
              </a:spcAft>
              <a:buNone/>
            </a:pPr>
            <a:r>
              <a:rPr lang="nb-NO" sz="1400" dirty="0">
                <a:solidFill>
                  <a:schemeClr val="tx1"/>
                </a:solidFill>
                <a:latin typeface="Arial"/>
                <a:ea typeface="Calibri"/>
                <a:cs typeface="Arial"/>
              </a:rPr>
              <a:t>Dette dokumentet er et av verktøyene i metodikken, og du finner det referert til i</a:t>
            </a:r>
            <a:endParaRPr lang="nb-NO" sz="1400" b="1" dirty="0">
              <a:solidFill>
                <a:schemeClr val="tx1"/>
              </a:solidFill>
              <a:latin typeface="Arial"/>
              <a:ea typeface="Calibri"/>
              <a:cs typeface="Arial"/>
            </a:endParaRPr>
          </a:p>
        </p:txBody>
      </p:sp>
      <p:sp>
        <p:nvSpPr>
          <p:cNvPr id="23" name="Text Placeholder 6"/>
          <p:cNvSpPr>
            <a:spLocks noGrp="1"/>
          </p:cNvSpPr>
          <p:nvPr>
            <p:ph type="body" sz="quarter" idx="23" hasCustomPrompt="1"/>
          </p:nvPr>
        </p:nvSpPr>
        <p:spPr>
          <a:xfrm>
            <a:off x="6402882" y="1628800"/>
            <a:ext cx="3177878" cy="335200"/>
          </a:xfrm>
        </p:spPr>
        <p:txBody>
          <a:bodyPr/>
          <a:lstStyle>
            <a:lvl1pPr marL="0" indent="0">
              <a:buNone/>
              <a:defRPr b="1" baseline="0"/>
            </a:lvl1pPr>
          </a:lstStyle>
          <a:p>
            <a:pPr marL="0" indent="0">
              <a:buNone/>
            </a:pPr>
            <a:r>
              <a:rPr lang="nb-NO" sz="1400" b="1" dirty="0">
                <a:solidFill>
                  <a:schemeClr val="tx1"/>
                </a:solidFill>
                <a:latin typeface="Arial"/>
                <a:ea typeface="Calibri"/>
                <a:cs typeface="Arial"/>
              </a:rPr>
              <a:t>OM VEIKART FOR TJENESTEINNOVASJON</a:t>
            </a:r>
          </a:p>
        </p:txBody>
      </p:sp>
      <p:sp>
        <p:nvSpPr>
          <p:cNvPr id="24" name="Text Placeholder 6"/>
          <p:cNvSpPr>
            <a:spLocks noGrp="1"/>
          </p:cNvSpPr>
          <p:nvPr>
            <p:ph type="body" sz="quarter" idx="24" hasCustomPrompt="1"/>
          </p:nvPr>
        </p:nvSpPr>
        <p:spPr>
          <a:xfrm>
            <a:off x="6383635" y="4437111"/>
            <a:ext cx="3177878" cy="241207"/>
          </a:xfrm>
        </p:spPr>
        <p:txBody>
          <a:bodyPr/>
          <a:lstStyle>
            <a:lvl1pPr>
              <a:defRPr b="1"/>
            </a:lvl1pPr>
          </a:lstStyle>
          <a:p>
            <a:pPr lvl="0"/>
            <a:r>
              <a:rPr lang="en-US" dirty="0" err="1"/>
              <a:t>Klikk</a:t>
            </a:r>
            <a:r>
              <a:rPr lang="en-US" dirty="0"/>
              <a:t> for [</a:t>
            </a:r>
            <a:r>
              <a:rPr lang="en-US" dirty="0" err="1"/>
              <a:t>Fase</a:t>
            </a:r>
            <a:r>
              <a:rPr lang="en-US" dirty="0"/>
              <a:t> </a:t>
            </a:r>
            <a:r>
              <a:rPr lang="en-US" dirty="0" err="1"/>
              <a:t>nr</a:t>
            </a:r>
            <a:r>
              <a:rPr lang="en-US" dirty="0"/>
              <a:t>, </a:t>
            </a:r>
            <a:r>
              <a:rPr lang="en-US" dirty="0" err="1"/>
              <a:t>Fasenavn</a:t>
            </a:r>
            <a:r>
              <a:rPr lang="en-US" dirty="0"/>
              <a:t>.]</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3635" y="4718537"/>
            <a:ext cx="3179465" cy="1802694"/>
          </a:xfrm>
          <a:prstGeom prst="rect">
            <a:avLst/>
          </a:prstGeom>
        </p:spPr>
      </p:pic>
    </p:spTree>
    <p:extLst>
      <p:ext uri="{BB962C8B-B14F-4D97-AF65-F5344CB8AC3E}">
        <p14:creationId xmlns:p14="http://schemas.microsoft.com/office/powerpoint/2010/main" val="1942735240"/>
      </p:ext>
    </p:extLst>
  </p:cSld>
  <p:clrMapOvr>
    <a:masterClrMapping/>
  </p:clrMapOvr>
  <p:extLst mod="1">
    <p:ext uri="{DCECCB84-F9BA-43D5-87BE-67443E8EF086}">
      <p15:sldGuideLst xmlns:p15="http://schemas.microsoft.com/office/powerpoint/2012/main">
        <p15:guide id="1" pos="3120">
          <p15:clr>
            <a:srgbClr val="FBAE40"/>
          </p15:clr>
        </p15:guide>
        <p15:guide id="2" pos="580">
          <p15:clr>
            <a:srgbClr val="FBAE40"/>
          </p15:clr>
        </p15:guide>
        <p15:guide id="3" pos="3846">
          <p15:clr>
            <a:srgbClr val="FBAE40"/>
          </p15:clr>
        </p15:guide>
        <p15:guide id="4" pos="1578">
          <p15:clr>
            <a:srgbClr val="FBAE40"/>
          </p15:clr>
        </p15:guide>
        <p15:guide id="5" orient="horz" pos="2160">
          <p15:clr>
            <a:srgbClr val="FBAE40"/>
          </p15:clr>
        </p15:guide>
        <p15:guide id="6" orient="horz" pos="84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te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205"/>
          <a:stretch/>
        </p:blipFill>
        <p:spPr>
          <a:xfrm>
            <a:off x="199364" y="188640"/>
            <a:ext cx="9506164" cy="6480448"/>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4" name="Text Placeholder 3"/>
          <p:cNvSpPr>
            <a:spLocks noGrp="1"/>
          </p:cNvSpPr>
          <p:nvPr>
            <p:ph type="body" sz="quarter" idx="10" hasCustomPrompt="1"/>
          </p:nvPr>
        </p:nvSpPr>
        <p:spPr>
          <a:xfrm>
            <a:off x="359655" y="1628776"/>
            <a:ext cx="9217025" cy="1803722"/>
          </a:xfrm>
        </p:spPr>
        <p:txBody>
          <a:bodyPr anchor="b">
            <a:normAutofit/>
          </a:bodyPr>
          <a:lstStyle>
            <a:lvl1pPr>
              <a:defRPr sz="2800" b="0" baseline="0">
                <a:solidFill>
                  <a:srgbClr val="3A7EC0"/>
                </a:solidFill>
              </a:defRPr>
            </a:lvl1pPr>
          </a:lstStyle>
          <a:p>
            <a:pPr lvl="0"/>
            <a:r>
              <a:rPr lang="nb-NO" dirty="0"/>
              <a:t>Klikk for å skrive inn navn på kapittel</a:t>
            </a:r>
          </a:p>
        </p:txBody>
      </p:sp>
    </p:spTree>
    <p:extLst>
      <p:ext uri="{BB962C8B-B14F-4D97-AF65-F5344CB8AC3E}">
        <p14:creationId xmlns:p14="http://schemas.microsoft.com/office/powerpoint/2010/main" val="2614950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a:t>Klikk for å skrive inn introduksjon til &lt;tema&gt;</a:t>
            </a:r>
          </a:p>
        </p:txBody>
      </p:sp>
      <p:sp>
        <p:nvSpPr>
          <p:cNvPr id="26" name="Text Placeholder 25"/>
          <p:cNvSpPr>
            <a:spLocks noGrp="1"/>
          </p:cNvSpPr>
          <p:nvPr>
            <p:ph type="body" sz="quarter" idx="14" hasCustomPrompt="1"/>
          </p:nvPr>
        </p:nvSpPr>
        <p:spPr>
          <a:xfrm>
            <a:off x="209549" y="1634464"/>
            <a:ext cx="5655979" cy="360000"/>
          </a:xfrm>
        </p:spPr>
        <p:txBody>
          <a:bodyPr>
            <a:noAutofit/>
          </a:bodyPr>
          <a:lstStyle>
            <a:lvl1pPr>
              <a:defRPr b="1" baseline="0">
                <a:solidFill>
                  <a:srgbClr val="3A7EC0"/>
                </a:solidFill>
              </a:defRPr>
            </a:lvl1pPr>
            <a:lvl2pPr marL="457200" indent="0">
              <a:buNone/>
              <a:defRPr/>
            </a:lvl2pPr>
          </a:lstStyle>
          <a:p>
            <a:pPr lvl="0"/>
            <a:r>
              <a:rPr lang="nb-NO" dirty="0"/>
              <a:t>Klikk for å skrive inn overskrift for hva er &lt;tema&gt;</a:t>
            </a:r>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a:t>Klikk for å skrive inn evt. sitat</a:t>
            </a:r>
          </a:p>
        </p:txBody>
      </p:sp>
      <p:sp>
        <p:nvSpPr>
          <p:cNvPr id="30" name="Text Placeholder 25"/>
          <p:cNvSpPr>
            <a:spLocks noGrp="1"/>
          </p:cNvSpPr>
          <p:nvPr>
            <p:ph type="body" sz="quarter" idx="17" hasCustomPrompt="1"/>
          </p:nvPr>
        </p:nvSpPr>
        <p:spPr>
          <a:xfrm>
            <a:off x="208387" y="1994464"/>
            <a:ext cx="5657142" cy="1434808"/>
          </a:xfrm>
        </p:spPr>
        <p:txBody>
          <a:bodyPr/>
          <a:lstStyle>
            <a:lvl1pPr>
              <a:defRPr b="0">
                <a:solidFill>
                  <a:schemeClr val="tx1"/>
                </a:solidFill>
              </a:defRPr>
            </a:lvl1pPr>
            <a:lvl2pPr marL="457200" indent="0">
              <a:buNone/>
              <a:defRPr b="0">
                <a:solidFill>
                  <a:srgbClr val="2E69B3"/>
                </a:solidFill>
              </a:defRPr>
            </a:lvl2pPr>
          </a:lstStyle>
          <a:p>
            <a:pPr lvl="0"/>
            <a:r>
              <a:rPr lang="nb-NO" dirty="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a:t>Klikk for å skrive inn evt. undertittel</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a:t>Klikk</a:t>
            </a:r>
            <a:r>
              <a:rPr lang="en-US" dirty="0"/>
              <a:t> for å </a:t>
            </a:r>
            <a:r>
              <a:rPr lang="en-US" dirty="0" err="1"/>
              <a:t>skrive</a:t>
            </a:r>
            <a:r>
              <a:rPr lang="en-US" dirty="0"/>
              <a:t> inn </a:t>
            </a:r>
            <a:r>
              <a:rPr lang="en-US" dirty="0" err="1"/>
              <a:t>beskrivelse</a:t>
            </a:r>
            <a:r>
              <a:rPr lang="en-US" dirty="0"/>
              <a:t> </a:t>
            </a:r>
            <a:r>
              <a:rPr lang="en-US" dirty="0" err="1"/>
              <a:t>av</a:t>
            </a:r>
            <a:r>
              <a:rPr lang="en-US" dirty="0"/>
              <a:t> </a:t>
            </a:r>
            <a:r>
              <a:rPr lang="en-US" dirty="0" err="1"/>
              <a:t>når</a:t>
            </a:r>
            <a:r>
              <a:rPr lang="en-US" dirty="0"/>
              <a:t> </a:t>
            </a:r>
            <a:r>
              <a:rPr lang="en-US" dirty="0" err="1"/>
              <a:t>det</a:t>
            </a:r>
            <a:r>
              <a:rPr lang="en-US" dirty="0"/>
              <a:t> </a:t>
            </a:r>
            <a:r>
              <a:rPr lang="en-US" dirty="0" err="1"/>
              <a:t>utarbeides</a:t>
            </a:r>
            <a:endParaRPr lang="nb-NO" dirty="0"/>
          </a:p>
        </p:txBody>
      </p:sp>
      <p:sp>
        <p:nvSpPr>
          <p:cNvPr id="20" name="Text Placeholder 6"/>
          <p:cNvSpPr>
            <a:spLocks noGrp="1"/>
          </p:cNvSpPr>
          <p:nvPr>
            <p:ph type="body" sz="quarter" idx="20" hasCustomPrompt="1"/>
          </p:nvPr>
        </p:nvSpPr>
        <p:spPr>
          <a:xfrm>
            <a:off x="6388025" y="4136586"/>
            <a:ext cx="3161141" cy="1430337"/>
          </a:xfrm>
        </p:spPr>
        <p:txBody>
          <a:bodyPr/>
          <a:lstStyle>
            <a:lvl1pPr marL="180975" indent="-180975">
              <a:buFont typeface="Arial" panose="020B0604020202020204" pitchFamily="34" charset="0"/>
              <a:buChar char="•"/>
              <a:defRPr/>
            </a:lvl1pPr>
          </a:lstStyle>
          <a:p>
            <a:pPr lvl="0"/>
            <a:r>
              <a:rPr lang="en-US" dirty="0" err="1"/>
              <a:t>Klikk</a:t>
            </a:r>
            <a:r>
              <a:rPr lang="en-US" dirty="0"/>
              <a:t> for å </a:t>
            </a:r>
            <a:r>
              <a:rPr lang="en-US" dirty="0" err="1"/>
              <a:t>skrive</a:t>
            </a:r>
            <a:r>
              <a:rPr lang="en-US" dirty="0"/>
              <a:t> inn roller</a:t>
            </a:r>
            <a:endParaRPr lang="nb-NO" dirty="0"/>
          </a:p>
        </p:txBody>
      </p:sp>
      <p:sp>
        <p:nvSpPr>
          <p:cNvPr id="21" name="Text Placeholder 25"/>
          <p:cNvSpPr>
            <a:spLocks noGrp="1"/>
          </p:cNvSpPr>
          <p:nvPr>
            <p:ph type="body" sz="quarter" idx="21" hasCustomPrompt="1"/>
          </p:nvPr>
        </p:nvSpPr>
        <p:spPr>
          <a:xfrm>
            <a:off x="209551" y="3565249"/>
            <a:ext cx="5655978" cy="360000"/>
          </a:xfrm>
        </p:spPr>
        <p:txBody>
          <a:bodyPr>
            <a:noAutofit/>
          </a:bodyPr>
          <a:lstStyle>
            <a:lvl1pPr>
              <a:defRPr b="1">
                <a:solidFill>
                  <a:srgbClr val="3A7EC0"/>
                </a:solidFill>
              </a:defRPr>
            </a:lvl1pPr>
            <a:lvl2pPr marL="457200" indent="0">
              <a:buNone/>
              <a:defRPr/>
            </a:lvl2pPr>
          </a:lstStyle>
          <a:p>
            <a:pPr lvl="0"/>
            <a:r>
              <a:rPr lang="nb-NO" dirty="0"/>
              <a:t>Klikk for å skrive inn hvordan utarbeides &lt;tema&gt;</a:t>
            </a:r>
          </a:p>
        </p:txBody>
      </p:sp>
      <p:sp>
        <p:nvSpPr>
          <p:cNvPr id="22" name="Text Placeholder 25"/>
          <p:cNvSpPr>
            <a:spLocks noGrp="1"/>
          </p:cNvSpPr>
          <p:nvPr>
            <p:ph type="body" sz="quarter" idx="22" hasCustomPrompt="1"/>
          </p:nvPr>
        </p:nvSpPr>
        <p:spPr>
          <a:xfrm>
            <a:off x="208387" y="3925249"/>
            <a:ext cx="5657142" cy="1501940"/>
          </a:xfrm>
        </p:spPr>
        <p:txBody>
          <a:bodyPr/>
          <a:lstStyle>
            <a:lvl1pPr>
              <a:defRPr b="0">
                <a:solidFill>
                  <a:schemeClr val="tx1"/>
                </a:solidFill>
              </a:defRPr>
            </a:lvl1pPr>
            <a:lvl2pPr marL="457200" indent="0">
              <a:buNone/>
              <a:defRPr b="0">
                <a:solidFill>
                  <a:srgbClr val="2E69B3"/>
                </a:solidFill>
              </a:defRPr>
            </a:lvl2pPr>
          </a:lstStyle>
          <a:p>
            <a:pPr lvl="0"/>
            <a:r>
              <a:rPr lang="nb-NO" dirty="0"/>
              <a:t>Klikk for å skrive inn beskrivelse</a:t>
            </a:r>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a:t>Klikk</a:t>
            </a:r>
            <a:r>
              <a:rPr lang="en-US" dirty="0"/>
              <a:t> for å </a:t>
            </a:r>
            <a:r>
              <a:rPr lang="en-US" dirty="0" err="1"/>
              <a:t>skrive</a:t>
            </a:r>
            <a:r>
              <a:rPr lang="en-US" dirty="0"/>
              <a:t> inn </a:t>
            </a:r>
            <a:r>
              <a:rPr lang="en-US" dirty="0" err="1"/>
              <a:t>overskift</a:t>
            </a:r>
            <a:endParaRPr lang="nb-NO" dirty="0"/>
          </a:p>
        </p:txBody>
      </p:sp>
      <p:sp>
        <p:nvSpPr>
          <p:cNvPr id="23"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a:t>Klikk</a:t>
            </a:r>
            <a:r>
              <a:rPr lang="en-US" dirty="0"/>
              <a:t> for å </a:t>
            </a:r>
            <a:r>
              <a:rPr lang="en-US" dirty="0" err="1"/>
              <a:t>skrive</a:t>
            </a:r>
            <a:r>
              <a:rPr lang="en-US" dirty="0"/>
              <a:t> inn </a:t>
            </a:r>
            <a:r>
              <a:rPr lang="en-US" dirty="0" err="1"/>
              <a:t>overskift</a:t>
            </a:r>
            <a:endParaRPr lang="nb-NO" dirty="0"/>
          </a:p>
        </p:txBody>
      </p:sp>
      <p:sp>
        <p:nvSpPr>
          <p:cNvPr id="16"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629875704"/>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lide_Introduksjon_2 kolonner">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15433" y="327262"/>
            <a:ext cx="9497140"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a:t>Klikk for å skrive inn introduksjon til &lt;tema&gt;</a:t>
            </a:r>
          </a:p>
        </p:txBody>
      </p:sp>
      <p:sp>
        <p:nvSpPr>
          <p:cNvPr id="26" name="Text Placeholder 25"/>
          <p:cNvSpPr>
            <a:spLocks noGrp="1"/>
          </p:cNvSpPr>
          <p:nvPr>
            <p:ph type="body" sz="quarter" idx="14" hasCustomPrompt="1"/>
          </p:nvPr>
        </p:nvSpPr>
        <p:spPr>
          <a:xfrm>
            <a:off x="215433" y="1634462"/>
            <a:ext cx="2694117" cy="570561"/>
          </a:xfrm>
        </p:spPr>
        <p:txBody>
          <a:bodyPr>
            <a:noAutofit/>
          </a:bodyPr>
          <a:lstStyle>
            <a:lvl1pPr>
              <a:defRPr b="1" baseline="0">
                <a:solidFill>
                  <a:schemeClr val="tx2"/>
                </a:solidFill>
              </a:defRPr>
            </a:lvl1pPr>
            <a:lvl2pPr marL="457200" indent="0">
              <a:buNone/>
              <a:defRPr/>
            </a:lvl2pPr>
          </a:lstStyle>
          <a:p>
            <a:pPr lvl="0"/>
            <a:r>
              <a:rPr lang="nb-NO" dirty="0"/>
              <a:t>Klikk for å skrive inn overskrift for hva er &lt;tema&gt;</a:t>
            </a:r>
          </a:p>
        </p:txBody>
      </p:sp>
      <p:sp>
        <p:nvSpPr>
          <p:cNvPr id="29" name="Text Placeholder 25"/>
          <p:cNvSpPr>
            <a:spLocks noGrp="1"/>
          </p:cNvSpPr>
          <p:nvPr>
            <p:ph type="body" sz="quarter" idx="16" hasCustomPrompt="1"/>
          </p:nvPr>
        </p:nvSpPr>
        <p:spPr>
          <a:xfrm>
            <a:off x="207964" y="5613752"/>
            <a:ext cx="5657566" cy="839436"/>
          </a:xfrm>
        </p:spPr>
        <p:txBody>
          <a:bodyPr anchor="b"/>
          <a:lstStyle>
            <a:lvl1pPr>
              <a:defRPr b="0">
                <a:solidFill>
                  <a:schemeClr val="tx2"/>
                </a:solidFill>
              </a:defRPr>
            </a:lvl1pPr>
            <a:lvl2pPr marL="457200" indent="0">
              <a:buNone/>
              <a:defRPr b="0">
                <a:solidFill>
                  <a:srgbClr val="2E69B3"/>
                </a:solidFill>
              </a:defRPr>
            </a:lvl2pPr>
          </a:lstStyle>
          <a:p>
            <a:pPr lvl="0"/>
            <a:r>
              <a:rPr lang="nb-NO" dirty="0"/>
              <a:t>Klikk for å skrive inn evt. sitat</a:t>
            </a:r>
          </a:p>
        </p:txBody>
      </p:sp>
      <p:sp>
        <p:nvSpPr>
          <p:cNvPr id="30" name="Text Placeholder 25"/>
          <p:cNvSpPr>
            <a:spLocks noGrp="1"/>
          </p:cNvSpPr>
          <p:nvPr>
            <p:ph type="body" sz="quarter" idx="17" hasCustomPrompt="1"/>
          </p:nvPr>
        </p:nvSpPr>
        <p:spPr>
          <a:xfrm>
            <a:off x="216596" y="2205024"/>
            <a:ext cx="2700002" cy="3104506"/>
          </a:xfrm>
        </p:spPr>
        <p:txBody>
          <a:bodyPr/>
          <a:lstStyle>
            <a:lvl1pPr>
              <a:defRPr b="0">
                <a:solidFill>
                  <a:schemeClr val="tx1"/>
                </a:solidFill>
              </a:defRPr>
            </a:lvl1pPr>
            <a:lvl2pPr marL="457200" indent="0">
              <a:buNone/>
              <a:defRPr b="0">
                <a:solidFill>
                  <a:srgbClr val="2E69B3"/>
                </a:solidFill>
              </a:defRPr>
            </a:lvl2pPr>
          </a:lstStyle>
          <a:p>
            <a:pPr lvl="0"/>
            <a:r>
              <a:rPr lang="nb-NO" dirty="0"/>
              <a:t>Klikk for å skrive inn beskrivelse</a:t>
            </a:r>
          </a:p>
        </p:txBody>
      </p:sp>
      <p:sp>
        <p:nvSpPr>
          <p:cNvPr id="34" name="Text Placeholder 25"/>
          <p:cNvSpPr>
            <a:spLocks noGrp="1"/>
          </p:cNvSpPr>
          <p:nvPr>
            <p:ph type="body" sz="quarter" idx="18" hasCustomPrompt="1"/>
          </p:nvPr>
        </p:nvSpPr>
        <p:spPr>
          <a:xfrm>
            <a:off x="216595" y="943270"/>
            <a:ext cx="9495977" cy="294191"/>
          </a:xfrm>
        </p:spPr>
        <p:txBody>
          <a:bodyPr>
            <a:noAutofit/>
          </a:bodyPr>
          <a:lstStyle>
            <a:lvl1pPr>
              <a:defRPr b="1" baseline="0">
                <a:solidFill>
                  <a:schemeClr val="tx2"/>
                </a:solidFill>
              </a:defRPr>
            </a:lvl1pPr>
            <a:lvl2pPr marL="457200" indent="0">
              <a:buNone/>
              <a:defRPr/>
            </a:lvl2pPr>
          </a:lstStyle>
          <a:p>
            <a:pPr lvl="0"/>
            <a:r>
              <a:rPr lang="nb-NO" dirty="0"/>
              <a:t>Klikk for å skrive inn evt. undertittel</a:t>
            </a:r>
          </a:p>
        </p:txBody>
      </p:sp>
      <p:sp>
        <p:nvSpPr>
          <p:cNvPr id="21" name="Text Placeholder 25"/>
          <p:cNvSpPr>
            <a:spLocks noGrp="1"/>
          </p:cNvSpPr>
          <p:nvPr>
            <p:ph type="body" sz="quarter" idx="21" hasCustomPrompt="1"/>
          </p:nvPr>
        </p:nvSpPr>
        <p:spPr>
          <a:xfrm>
            <a:off x="3165529" y="1639678"/>
            <a:ext cx="2700000" cy="565346"/>
          </a:xfrm>
        </p:spPr>
        <p:txBody>
          <a:bodyPr>
            <a:noAutofit/>
          </a:bodyPr>
          <a:lstStyle>
            <a:lvl1pPr>
              <a:defRPr b="1">
                <a:solidFill>
                  <a:schemeClr val="tx2"/>
                </a:solidFill>
              </a:defRPr>
            </a:lvl1pPr>
            <a:lvl2pPr marL="457200" indent="0">
              <a:buNone/>
              <a:defRPr/>
            </a:lvl2pPr>
          </a:lstStyle>
          <a:p>
            <a:pPr lvl="0"/>
            <a:r>
              <a:rPr lang="nb-NO" dirty="0"/>
              <a:t>Klikk for å skrive inn hvordan utarbeides &lt;tema&gt;</a:t>
            </a:r>
          </a:p>
        </p:txBody>
      </p:sp>
      <p:sp>
        <p:nvSpPr>
          <p:cNvPr id="22" name="Text Placeholder 25"/>
          <p:cNvSpPr>
            <a:spLocks noGrp="1"/>
          </p:cNvSpPr>
          <p:nvPr>
            <p:ph type="body" sz="quarter" idx="22" hasCustomPrompt="1"/>
          </p:nvPr>
        </p:nvSpPr>
        <p:spPr>
          <a:xfrm>
            <a:off x="3161868" y="2205024"/>
            <a:ext cx="2700000" cy="3104506"/>
          </a:xfrm>
        </p:spPr>
        <p:txBody>
          <a:bodyPr/>
          <a:lstStyle>
            <a:lvl1pPr>
              <a:defRPr b="0">
                <a:solidFill>
                  <a:schemeClr val="tx1"/>
                </a:solidFill>
              </a:defRPr>
            </a:lvl1pPr>
            <a:lvl2pPr marL="457200" indent="0">
              <a:buNone/>
              <a:defRPr b="0">
                <a:solidFill>
                  <a:srgbClr val="2E69B3"/>
                </a:solidFill>
              </a:defRPr>
            </a:lvl2pPr>
          </a:lstStyle>
          <a:p>
            <a:pPr lvl="0"/>
            <a:r>
              <a:rPr lang="nb-NO" dirty="0"/>
              <a:t>Klikk for å skrive inn beskrivelse</a:t>
            </a:r>
          </a:p>
        </p:txBody>
      </p:sp>
      <p:pic>
        <p:nvPicPr>
          <p:cNvPr id="14" name="Picture 13"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6"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a:t>Klikk</a:t>
            </a:r>
            <a:r>
              <a:rPr lang="en-US" dirty="0"/>
              <a:t> for å </a:t>
            </a:r>
            <a:r>
              <a:rPr lang="en-US" dirty="0" err="1"/>
              <a:t>skrive</a:t>
            </a:r>
            <a:r>
              <a:rPr lang="en-US" dirty="0"/>
              <a:t> inn </a:t>
            </a:r>
            <a:r>
              <a:rPr lang="en-US" dirty="0" err="1"/>
              <a:t>beskrivelse</a:t>
            </a:r>
            <a:r>
              <a:rPr lang="en-US" dirty="0"/>
              <a:t> </a:t>
            </a:r>
            <a:r>
              <a:rPr lang="en-US" dirty="0" err="1"/>
              <a:t>av</a:t>
            </a:r>
            <a:r>
              <a:rPr lang="en-US" dirty="0"/>
              <a:t> </a:t>
            </a:r>
            <a:r>
              <a:rPr lang="en-US" dirty="0" err="1"/>
              <a:t>når</a:t>
            </a:r>
            <a:r>
              <a:rPr lang="en-US" dirty="0"/>
              <a:t> </a:t>
            </a:r>
            <a:r>
              <a:rPr lang="en-US" dirty="0" err="1"/>
              <a:t>det</a:t>
            </a:r>
            <a:r>
              <a:rPr lang="en-US" dirty="0"/>
              <a:t> </a:t>
            </a:r>
            <a:r>
              <a:rPr lang="en-US" dirty="0" err="1"/>
              <a:t>utarbeides</a:t>
            </a:r>
            <a:endParaRPr lang="nb-NO" dirty="0"/>
          </a:p>
        </p:txBody>
      </p:sp>
      <p:sp>
        <p:nvSpPr>
          <p:cNvPr id="18" name="Text Placeholder 6"/>
          <p:cNvSpPr>
            <a:spLocks noGrp="1"/>
          </p:cNvSpPr>
          <p:nvPr>
            <p:ph type="body" sz="quarter" idx="20" hasCustomPrompt="1"/>
          </p:nvPr>
        </p:nvSpPr>
        <p:spPr>
          <a:xfrm>
            <a:off x="6388025" y="4136586"/>
            <a:ext cx="3161141" cy="1956239"/>
          </a:xfrm>
        </p:spPr>
        <p:txBody>
          <a:bodyPr/>
          <a:lstStyle>
            <a:lvl1pPr marL="180975" indent="-180975">
              <a:buFont typeface="Arial" panose="020B0604020202020204" pitchFamily="34" charset="0"/>
              <a:buChar char="•"/>
              <a:defRPr/>
            </a:lvl1pPr>
          </a:lstStyle>
          <a:p>
            <a:pPr lvl="0"/>
            <a:r>
              <a:rPr lang="en-US" dirty="0" err="1"/>
              <a:t>Klikk</a:t>
            </a:r>
            <a:r>
              <a:rPr lang="en-US" dirty="0"/>
              <a:t> for å </a:t>
            </a:r>
            <a:r>
              <a:rPr lang="en-US" dirty="0" err="1"/>
              <a:t>skrive</a:t>
            </a:r>
            <a:r>
              <a:rPr lang="en-US" dirty="0"/>
              <a:t> inn roller</a:t>
            </a:r>
            <a:endParaRPr lang="nb-NO" dirty="0"/>
          </a:p>
        </p:txBody>
      </p:sp>
      <p:sp>
        <p:nvSpPr>
          <p:cNvPr id="23"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a:t>Klikk</a:t>
            </a:r>
            <a:r>
              <a:rPr lang="en-US" dirty="0"/>
              <a:t> for å </a:t>
            </a:r>
            <a:r>
              <a:rPr lang="en-US" dirty="0" err="1"/>
              <a:t>skrive</a:t>
            </a:r>
            <a:r>
              <a:rPr lang="en-US" dirty="0"/>
              <a:t> inn </a:t>
            </a:r>
            <a:r>
              <a:rPr lang="en-US" dirty="0" err="1"/>
              <a:t>overskift</a:t>
            </a:r>
            <a:endParaRPr lang="nb-NO" dirty="0"/>
          </a:p>
        </p:txBody>
      </p:sp>
      <p:sp>
        <p:nvSpPr>
          <p:cNvPr id="24"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a:t>Klikk</a:t>
            </a:r>
            <a:r>
              <a:rPr lang="en-US" dirty="0"/>
              <a:t> for å </a:t>
            </a:r>
            <a:r>
              <a:rPr lang="en-US" dirty="0" err="1"/>
              <a:t>skrive</a:t>
            </a:r>
            <a:r>
              <a:rPr lang="en-US" dirty="0"/>
              <a:t> inn </a:t>
            </a:r>
            <a:r>
              <a:rPr lang="en-US" dirty="0" err="1"/>
              <a:t>overskift</a:t>
            </a:r>
            <a:endParaRPr lang="nb-NO" dirty="0"/>
          </a:p>
        </p:txBody>
      </p:sp>
      <p:sp>
        <p:nvSpPr>
          <p:cNvPr id="17"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3954930167"/>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lide_steg">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15435" y="327262"/>
            <a:ext cx="9497138"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a:t>Klikk for å skrive inn introduksjon til &lt;tema&gt;</a:t>
            </a:r>
          </a:p>
        </p:txBody>
      </p:sp>
      <p:sp>
        <p:nvSpPr>
          <p:cNvPr id="30" name="Text Placeholder 25"/>
          <p:cNvSpPr>
            <a:spLocks noGrp="1"/>
          </p:cNvSpPr>
          <p:nvPr>
            <p:ph type="body" sz="quarter" idx="17" hasCustomPrompt="1"/>
          </p:nvPr>
        </p:nvSpPr>
        <p:spPr>
          <a:xfrm>
            <a:off x="209550" y="1628774"/>
            <a:ext cx="5652318" cy="5040586"/>
          </a:xfrm>
        </p:spPr>
        <p:txBody>
          <a:bodyPr/>
          <a:lstStyle>
            <a:lvl1pPr>
              <a:defRPr b="0">
                <a:solidFill>
                  <a:schemeClr val="tx1"/>
                </a:solidFill>
              </a:defRPr>
            </a:lvl1pPr>
            <a:lvl2pPr marL="457200" indent="0">
              <a:buNone/>
              <a:defRPr b="0">
                <a:solidFill>
                  <a:srgbClr val="2E69B3"/>
                </a:solidFill>
              </a:defRPr>
            </a:lvl2pPr>
          </a:lstStyle>
          <a:p>
            <a:pPr lvl="0"/>
            <a:r>
              <a:rPr lang="nb-NO" dirty="0"/>
              <a:t>Klikk for å skrive inn stegene</a:t>
            </a:r>
          </a:p>
        </p:txBody>
      </p:sp>
      <p:sp>
        <p:nvSpPr>
          <p:cNvPr id="34" name="Text Placeholder 25"/>
          <p:cNvSpPr>
            <a:spLocks noGrp="1"/>
          </p:cNvSpPr>
          <p:nvPr>
            <p:ph type="body" sz="quarter" idx="18" hasCustomPrompt="1"/>
          </p:nvPr>
        </p:nvSpPr>
        <p:spPr>
          <a:xfrm>
            <a:off x="216597" y="943270"/>
            <a:ext cx="9495975" cy="294191"/>
          </a:xfrm>
        </p:spPr>
        <p:txBody>
          <a:bodyPr>
            <a:noAutofit/>
          </a:bodyPr>
          <a:lstStyle>
            <a:lvl1pPr>
              <a:defRPr b="1" baseline="0">
                <a:solidFill>
                  <a:schemeClr val="tx2"/>
                </a:solidFill>
              </a:defRPr>
            </a:lvl1pPr>
            <a:lvl2pPr marL="457200" indent="0">
              <a:buNone/>
              <a:defRPr/>
            </a:lvl2pPr>
          </a:lstStyle>
          <a:p>
            <a:pPr lvl="0"/>
            <a:r>
              <a:rPr lang="nb-NO" dirty="0"/>
              <a:t>Klikk for å skrive inn evt. undertittel</a:t>
            </a:r>
          </a:p>
        </p:txBody>
      </p:sp>
      <p:sp>
        <p:nvSpPr>
          <p:cNvPr id="7" name="Text Placeholder 6"/>
          <p:cNvSpPr>
            <a:spLocks noGrp="1"/>
          </p:cNvSpPr>
          <p:nvPr>
            <p:ph type="body" sz="quarter" idx="19" hasCustomPrompt="1"/>
          </p:nvPr>
        </p:nvSpPr>
        <p:spPr>
          <a:xfrm>
            <a:off x="6393160" y="2080594"/>
            <a:ext cx="3177878" cy="1564430"/>
          </a:xfrm>
        </p:spPr>
        <p:txBody>
          <a:bodyPr/>
          <a:lstStyle>
            <a:lvl1pPr marL="285750" indent="-285750">
              <a:buFont typeface="Arial" panose="020B0604020202020204" pitchFamily="34" charset="0"/>
              <a:buChar char="•"/>
              <a:defRPr/>
            </a:lvl1pPr>
          </a:lstStyle>
          <a:p>
            <a:pPr lvl="0"/>
            <a:r>
              <a:rPr lang="en-US" dirty="0" err="1"/>
              <a:t>Klikk</a:t>
            </a:r>
            <a:r>
              <a:rPr lang="en-US" dirty="0"/>
              <a:t> for å </a:t>
            </a:r>
            <a:r>
              <a:rPr lang="en-US" dirty="0" err="1"/>
              <a:t>skrive</a:t>
            </a:r>
            <a:r>
              <a:rPr lang="en-US" dirty="0"/>
              <a:t> inn </a:t>
            </a:r>
            <a:r>
              <a:rPr lang="en-US" dirty="0" err="1"/>
              <a:t>utstyr</a:t>
            </a:r>
            <a:endParaRPr lang="nb-NO" dirty="0"/>
          </a:p>
        </p:txBody>
      </p:sp>
      <p:sp>
        <p:nvSpPr>
          <p:cNvPr id="6" name="Picture Placeholder 5"/>
          <p:cNvSpPr>
            <a:spLocks noGrp="1"/>
          </p:cNvSpPr>
          <p:nvPr>
            <p:ph type="pic" sz="quarter" idx="20" hasCustomPrompt="1"/>
          </p:nvPr>
        </p:nvSpPr>
        <p:spPr>
          <a:xfrm>
            <a:off x="6393159" y="4149080"/>
            <a:ext cx="3168353" cy="1955800"/>
          </a:xfrm>
          <a:solidFill>
            <a:srgbClr val="DCDE44"/>
          </a:solidFill>
        </p:spPr>
        <p:txBody>
          <a:bodyPr/>
          <a:lstStyle>
            <a:lvl1pPr>
              <a:defRPr/>
            </a:lvl1pPr>
          </a:lstStyle>
          <a:p>
            <a:r>
              <a:rPr lang="nb-NO" dirty="0"/>
              <a:t>Klikk på ikonet for å sette inn bilde</a:t>
            </a:r>
          </a:p>
        </p:txBody>
      </p:sp>
      <p:sp>
        <p:nvSpPr>
          <p:cNvPr id="10"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a:t>Klikk</a:t>
            </a:r>
            <a:r>
              <a:rPr lang="en-US" dirty="0"/>
              <a:t> for å </a:t>
            </a:r>
            <a:r>
              <a:rPr lang="en-US" dirty="0" err="1"/>
              <a:t>skrive</a:t>
            </a:r>
            <a:r>
              <a:rPr lang="en-US" dirty="0"/>
              <a:t> inn </a:t>
            </a:r>
            <a:r>
              <a:rPr lang="en-US" dirty="0" err="1"/>
              <a:t>overskift</a:t>
            </a:r>
            <a:endParaRPr lang="nb-NO" dirty="0"/>
          </a:p>
        </p:txBody>
      </p:sp>
      <p:sp>
        <p:nvSpPr>
          <p:cNvPr id="11" name="Text Placeholder 6"/>
          <p:cNvSpPr>
            <a:spLocks noGrp="1"/>
          </p:cNvSpPr>
          <p:nvPr>
            <p:ph type="body" sz="quarter" idx="24" hasCustomPrompt="1"/>
          </p:nvPr>
        </p:nvSpPr>
        <p:spPr>
          <a:xfrm>
            <a:off x="6383635" y="3784319"/>
            <a:ext cx="3177878" cy="335200"/>
          </a:xfrm>
        </p:spPr>
        <p:txBody>
          <a:bodyPr/>
          <a:lstStyle>
            <a:lvl1pPr>
              <a:defRPr b="1"/>
            </a:lvl1pPr>
          </a:lstStyle>
          <a:p>
            <a:pPr lvl="0"/>
            <a:r>
              <a:rPr lang="en-US" dirty="0" err="1"/>
              <a:t>Klikk</a:t>
            </a:r>
            <a:r>
              <a:rPr lang="en-US" dirty="0"/>
              <a:t> for å </a:t>
            </a:r>
            <a:r>
              <a:rPr lang="en-US" dirty="0" err="1"/>
              <a:t>skrive</a:t>
            </a:r>
            <a:r>
              <a:rPr lang="en-US" dirty="0"/>
              <a:t> inn </a:t>
            </a:r>
            <a:r>
              <a:rPr lang="en-US" dirty="0" err="1"/>
              <a:t>overskift</a:t>
            </a:r>
            <a:endParaRPr lang="nb-NO" dirty="0"/>
          </a:p>
        </p:txBody>
      </p: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2010473179"/>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ilde+tekst_horisontal">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9551" y="327262"/>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a:t>Klikk for å skrive inn tittel</a:t>
            </a:r>
          </a:p>
        </p:txBody>
      </p:sp>
      <p:sp>
        <p:nvSpPr>
          <p:cNvPr id="34" name="Text Placeholder 25"/>
          <p:cNvSpPr>
            <a:spLocks noGrp="1"/>
          </p:cNvSpPr>
          <p:nvPr>
            <p:ph type="body" sz="quarter" idx="18" hasCustomPrompt="1"/>
          </p:nvPr>
        </p:nvSpPr>
        <p:spPr>
          <a:xfrm>
            <a:off x="209551" y="943270"/>
            <a:ext cx="9503022" cy="294191"/>
          </a:xfrm>
        </p:spPr>
        <p:txBody>
          <a:bodyPr>
            <a:noAutofit/>
          </a:bodyPr>
          <a:lstStyle>
            <a:lvl1pPr>
              <a:defRPr b="1" baseline="0">
                <a:solidFill>
                  <a:srgbClr val="3A7EC0"/>
                </a:solidFill>
              </a:defRPr>
            </a:lvl1pPr>
            <a:lvl2pPr marL="457200" indent="0">
              <a:buNone/>
              <a:defRPr/>
            </a:lvl2pPr>
          </a:lstStyle>
          <a:p>
            <a:pPr lvl="0"/>
            <a:r>
              <a:rPr lang="nb-NO" dirty="0"/>
              <a:t>Klikk for å skrive inn evt. undertittel</a:t>
            </a:r>
          </a:p>
        </p:txBody>
      </p:sp>
      <p:sp>
        <p:nvSpPr>
          <p:cNvPr id="7" name="Text Placeholder 6"/>
          <p:cNvSpPr>
            <a:spLocks noGrp="1"/>
          </p:cNvSpPr>
          <p:nvPr>
            <p:ph type="body" sz="quarter" idx="19" hasCustomPrompt="1"/>
          </p:nvPr>
        </p:nvSpPr>
        <p:spPr>
          <a:xfrm>
            <a:off x="6393160" y="1772815"/>
            <a:ext cx="3177878" cy="4680373"/>
          </a:xfrm>
        </p:spPr>
        <p:txBody>
          <a:bodyPr/>
          <a:lstStyle>
            <a:lvl1pPr marL="0" indent="0">
              <a:buFont typeface="Arial" panose="020B0604020202020204" pitchFamily="34" charset="0"/>
              <a:buNone/>
              <a:defRPr b="0"/>
            </a:lvl1pPr>
          </a:lstStyle>
          <a:p>
            <a:pPr lvl="0"/>
            <a:r>
              <a:rPr lang="en-US" dirty="0" err="1"/>
              <a:t>Klikk</a:t>
            </a:r>
            <a:r>
              <a:rPr lang="en-US" dirty="0"/>
              <a:t> for å </a:t>
            </a:r>
            <a:r>
              <a:rPr lang="en-US" dirty="0" err="1"/>
              <a:t>skrive</a:t>
            </a:r>
            <a:r>
              <a:rPr lang="en-US" dirty="0"/>
              <a:t> inn </a:t>
            </a:r>
            <a:r>
              <a:rPr lang="en-US" dirty="0" err="1"/>
              <a:t>tekst</a:t>
            </a:r>
            <a:endParaRPr lang="nb-NO" dirty="0"/>
          </a:p>
        </p:txBody>
      </p:sp>
      <p:sp>
        <p:nvSpPr>
          <p:cNvPr id="8" name="Picture Placeholder 7"/>
          <p:cNvSpPr>
            <a:spLocks noGrp="1"/>
          </p:cNvSpPr>
          <p:nvPr>
            <p:ph type="pic" sz="quarter" idx="20" hasCustomPrompt="1"/>
          </p:nvPr>
        </p:nvSpPr>
        <p:spPr>
          <a:xfrm>
            <a:off x="209550" y="1635124"/>
            <a:ext cx="5652318" cy="5034236"/>
          </a:xfrm>
          <a:solidFill>
            <a:srgbClr val="DCDE44"/>
          </a:solidFill>
        </p:spPr>
        <p:txBody>
          <a:bodyPr/>
          <a:lstStyle>
            <a:lvl1pPr>
              <a:defRPr baseline="0"/>
            </a:lvl1pPr>
          </a:lstStyle>
          <a:p>
            <a:r>
              <a:rPr lang="nb-NO" dirty="0"/>
              <a:t>Klikk på ikonet for å sette inn bilde</a:t>
            </a:r>
          </a:p>
        </p:txBody>
      </p:sp>
    </p:spTree>
    <p:extLst>
      <p:ext uri="{BB962C8B-B14F-4D97-AF65-F5344CB8AC3E}">
        <p14:creationId xmlns:p14="http://schemas.microsoft.com/office/powerpoint/2010/main" val="1645179282"/>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e+overskrift">
    <p:spTree>
      <p:nvGrpSpPr>
        <p:cNvPr id="1" name=""/>
        <p:cNvGrpSpPr/>
        <p:nvPr/>
      </p:nvGrpSpPr>
      <p:grpSpPr>
        <a:xfrm>
          <a:off x="0" y="0"/>
          <a:ext cx="0" cy="0"/>
          <a:chOff x="0" y="0"/>
          <a:chExt cx="0" cy="0"/>
        </a:xfrm>
      </p:grpSpPr>
      <p:sp>
        <p:nvSpPr>
          <p:cNvPr id="21" name="Picture Placeholder 20"/>
          <p:cNvSpPr>
            <a:spLocks noGrp="1"/>
          </p:cNvSpPr>
          <p:nvPr>
            <p:ph type="pic" sz="quarter" idx="12" hasCustomPrompt="1"/>
          </p:nvPr>
        </p:nvSpPr>
        <p:spPr>
          <a:xfrm>
            <a:off x="209550" y="1181100"/>
            <a:ext cx="9503023" cy="5487988"/>
          </a:xfrm>
          <a:solidFill>
            <a:srgbClr val="DCDE44"/>
          </a:solidFill>
        </p:spPr>
        <p:txBody>
          <a:bodyPr/>
          <a:lstStyle>
            <a:lvl1pPr>
              <a:defRPr b="0" baseline="0">
                <a:solidFill>
                  <a:schemeClr val="tx1"/>
                </a:solidFill>
              </a:defRPr>
            </a:lvl1pPr>
          </a:lstStyle>
          <a:p>
            <a:r>
              <a:rPr lang="nb-NO" dirty="0"/>
              <a:t>Klikk på ikon for å sette inn bilde som viser kontekst / workshop, hvis nødvendig</a:t>
            </a:r>
          </a:p>
        </p:txBody>
      </p:sp>
      <p:sp>
        <p:nvSpPr>
          <p:cNvPr id="18" name="Title Placeholder 1"/>
          <p:cNvSpPr>
            <a:spLocks noGrp="1"/>
          </p:cNvSpPr>
          <p:nvPr>
            <p:ph type="title" hasCustomPrompt="1"/>
          </p:nvPr>
        </p:nvSpPr>
        <p:spPr>
          <a:xfrm>
            <a:off x="209551" y="341780"/>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a:t>Klikk for å skrive inn tittel</a:t>
            </a:r>
          </a:p>
        </p:txBody>
      </p:sp>
    </p:spTree>
    <p:extLst>
      <p:ext uri="{BB962C8B-B14F-4D97-AF65-F5344CB8AC3E}">
        <p14:creationId xmlns:p14="http://schemas.microsoft.com/office/powerpoint/2010/main" val="729943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e+tekst_vertikal">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20933" y="327262"/>
            <a:ext cx="9505950"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a:t>Klikk for å skrive inn tittel</a:t>
            </a:r>
          </a:p>
        </p:txBody>
      </p:sp>
      <p:sp>
        <p:nvSpPr>
          <p:cNvPr id="34" name="Text Placeholder 25"/>
          <p:cNvSpPr>
            <a:spLocks noGrp="1"/>
          </p:cNvSpPr>
          <p:nvPr>
            <p:ph type="body" sz="quarter" idx="18" hasCustomPrompt="1"/>
          </p:nvPr>
        </p:nvSpPr>
        <p:spPr>
          <a:xfrm>
            <a:off x="209549" y="943270"/>
            <a:ext cx="9517333" cy="294191"/>
          </a:xfrm>
        </p:spPr>
        <p:txBody>
          <a:bodyPr>
            <a:noAutofit/>
          </a:bodyPr>
          <a:lstStyle>
            <a:lvl1pPr>
              <a:defRPr b="1" baseline="0">
                <a:solidFill>
                  <a:srgbClr val="3A7EC0"/>
                </a:solidFill>
              </a:defRPr>
            </a:lvl1pPr>
            <a:lvl2pPr marL="457200" indent="0">
              <a:buNone/>
              <a:defRPr/>
            </a:lvl2pPr>
          </a:lstStyle>
          <a:p>
            <a:pPr lvl="0"/>
            <a:r>
              <a:rPr lang="nb-NO" dirty="0"/>
              <a:t>Klikk for å skrive inn evt. undertittel</a:t>
            </a:r>
          </a:p>
        </p:txBody>
      </p:sp>
      <p:sp>
        <p:nvSpPr>
          <p:cNvPr id="7" name="Text Placeholder 6"/>
          <p:cNvSpPr>
            <a:spLocks noGrp="1"/>
          </p:cNvSpPr>
          <p:nvPr>
            <p:ph type="body" sz="quarter" idx="19" hasCustomPrompt="1"/>
          </p:nvPr>
        </p:nvSpPr>
        <p:spPr>
          <a:xfrm>
            <a:off x="220933" y="1635125"/>
            <a:ext cx="9505950" cy="946693"/>
          </a:xfrm>
        </p:spPr>
        <p:txBody>
          <a:bodyPr>
            <a:noAutofit/>
          </a:bodyPr>
          <a:lstStyle>
            <a:lvl1pPr marL="0" indent="0">
              <a:buFont typeface="Arial" panose="020B0604020202020204" pitchFamily="34" charset="0"/>
              <a:buNone/>
              <a:defRPr b="0"/>
            </a:lvl1pPr>
          </a:lstStyle>
          <a:p>
            <a:pPr lvl="0"/>
            <a:r>
              <a:rPr lang="en-US" dirty="0" err="1"/>
              <a:t>Klikk</a:t>
            </a:r>
            <a:r>
              <a:rPr lang="en-US" dirty="0"/>
              <a:t> for å </a:t>
            </a:r>
            <a:r>
              <a:rPr lang="en-US" dirty="0" err="1"/>
              <a:t>skrive</a:t>
            </a:r>
            <a:r>
              <a:rPr lang="en-US" dirty="0"/>
              <a:t> inn </a:t>
            </a:r>
            <a:r>
              <a:rPr lang="en-US" dirty="0" err="1"/>
              <a:t>tekst</a:t>
            </a:r>
            <a:endParaRPr lang="nb-NO" dirty="0"/>
          </a:p>
        </p:txBody>
      </p:sp>
      <p:sp>
        <p:nvSpPr>
          <p:cNvPr id="8" name="Picture Placeholder 7"/>
          <p:cNvSpPr>
            <a:spLocks noGrp="1"/>
          </p:cNvSpPr>
          <p:nvPr>
            <p:ph type="pic" sz="quarter" idx="20" hasCustomPrompt="1"/>
          </p:nvPr>
        </p:nvSpPr>
        <p:spPr>
          <a:xfrm>
            <a:off x="220933" y="2719613"/>
            <a:ext cx="9505950" cy="2941635"/>
          </a:xfrm>
          <a:solidFill>
            <a:srgbClr val="DCDE44"/>
          </a:solidFill>
        </p:spPr>
        <p:txBody>
          <a:bodyPr/>
          <a:lstStyle>
            <a:lvl1pPr>
              <a:defRPr baseline="0"/>
            </a:lvl1pPr>
          </a:lstStyle>
          <a:p>
            <a:r>
              <a:rPr lang="nb-NO" dirty="0"/>
              <a:t>Klikk på ikonet for å sette inn bilde</a:t>
            </a:r>
          </a:p>
        </p:txBody>
      </p:sp>
      <p:sp>
        <p:nvSpPr>
          <p:cNvPr id="9" name="Text Placeholder 25"/>
          <p:cNvSpPr>
            <a:spLocks noGrp="1"/>
          </p:cNvSpPr>
          <p:nvPr>
            <p:ph type="body" sz="quarter" idx="15" hasCustomPrompt="1"/>
          </p:nvPr>
        </p:nvSpPr>
        <p:spPr>
          <a:xfrm>
            <a:off x="360603" y="5913360"/>
            <a:ext cx="2880000" cy="756000"/>
          </a:xfrm>
        </p:spPr>
        <p:txBody>
          <a:bodyPr>
            <a:noAutofit/>
          </a:bodyPr>
          <a:lstStyle>
            <a:lvl1pPr>
              <a:defRPr/>
            </a:lvl1pPr>
            <a:lvl2pPr marL="457200" indent="0">
              <a:buNone/>
              <a:defRPr/>
            </a:lvl2pPr>
          </a:lstStyle>
          <a:p>
            <a:pPr lvl="0"/>
            <a:r>
              <a:rPr lang="nb-NO" dirty="0"/>
              <a:t>Klikk her for å skrive inn tittel og hvordan utarbeides</a:t>
            </a:r>
          </a:p>
        </p:txBody>
      </p:sp>
      <p:sp>
        <p:nvSpPr>
          <p:cNvPr id="10" name="Text Placeholder 25"/>
          <p:cNvSpPr>
            <a:spLocks noGrp="1"/>
          </p:cNvSpPr>
          <p:nvPr>
            <p:ph type="body" sz="quarter" idx="21" hasCustomPrompt="1"/>
          </p:nvPr>
        </p:nvSpPr>
        <p:spPr>
          <a:xfrm>
            <a:off x="3530312" y="5913360"/>
            <a:ext cx="2880000" cy="756000"/>
          </a:xfrm>
        </p:spPr>
        <p:txBody>
          <a:bodyPr>
            <a:noAutofit/>
          </a:bodyPr>
          <a:lstStyle>
            <a:lvl1pPr>
              <a:defRPr/>
            </a:lvl1pPr>
            <a:lvl2pPr marL="457200" indent="0">
              <a:buNone/>
              <a:defRPr/>
            </a:lvl2pPr>
          </a:lstStyle>
          <a:p>
            <a:pPr lvl="0"/>
            <a:r>
              <a:rPr lang="nb-NO" dirty="0"/>
              <a:t>Klikk her for å skrive inn tittel og hvordan utarbeides</a:t>
            </a:r>
          </a:p>
        </p:txBody>
      </p:sp>
      <p:sp>
        <p:nvSpPr>
          <p:cNvPr id="11" name="Text Placeholder 25"/>
          <p:cNvSpPr>
            <a:spLocks noGrp="1"/>
          </p:cNvSpPr>
          <p:nvPr>
            <p:ph type="body" sz="quarter" idx="22" hasCustomPrompt="1"/>
          </p:nvPr>
        </p:nvSpPr>
        <p:spPr>
          <a:xfrm>
            <a:off x="6700021" y="5913360"/>
            <a:ext cx="2880000" cy="756000"/>
          </a:xfrm>
        </p:spPr>
        <p:txBody>
          <a:bodyPr>
            <a:noAutofit/>
          </a:bodyPr>
          <a:lstStyle>
            <a:lvl1pPr>
              <a:defRPr/>
            </a:lvl1pPr>
            <a:lvl2pPr marL="457200" indent="0">
              <a:buNone/>
              <a:defRPr/>
            </a:lvl2pPr>
          </a:lstStyle>
          <a:p>
            <a:pPr lvl="0"/>
            <a:r>
              <a:rPr lang="nb-NO" dirty="0"/>
              <a:t>Klikk her for å skrive inn tittel og hvordan utarbeides</a:t>
            </a:r>
          </a:p>
        </p:txBody>
      </p:sp>
      <p:sp>
        <p:nvSpPr>
          <p:cNvPr id="13"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936133087"/>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09551" y="188913"/>
            <a:ext cx="9496424" cy="6480176"/>
          </a:xfrm>
          <a:solidFill>
            <a:srgbClr val="DCDE44"/>
          </a:solidFill>
        </p:spPr>
        <p:txBody>
          <a:bodyPr/>
          <a:lstStyle>
            <a:lvl1pPr>
              <a:defRPr/>
            </a:lvl1pPr>
          </a:lstStyle>
          <a:p>
            <a:r>
              <a:rPr lang="nb-NO" dirty="0"/>
              <a:t>Klikk på ikon for å sette inn bilde</a:t>
            </a:r>
          </a:p>
        </p:txBody>
      </p:sp>
    </p:spTree>
    <p:extLst>
      <p:ext uri="{BB962C8B-B14F-4D97-AF65-F5344CB8AC3E}">
        <p14:creationId xmlns:p14="http://schemas.microsoft.com/office/powerpoint/2010/main" val="129407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introduksjon til &lt;tema&gt;</a:t>
            </a:r>
            <a:endParaRPr lang="nb-NO" dirty="0"/>
          </a:p>
        </p:txBody>
      </p:sp>
      <p:sp>
        <p:nvSpPr>
          <p:cNvPr id="26" name="Text Placeholder 25"/>
          <p:cNvSpPr>
            <a:spLocks noGrp="1"/>
          </p:cNvSpPr>
          <p:nvPr>
            <p:ph type="body" sz="quarter" idx="14" hasCustomPrompt="1"/>
          </p:nvPr>
        </p:nvSpPr>
        <p:spPr>
          <a:xfrm>
            <a:off x="209549" y="1634464"/>
            <a:ext cx="5655979" cy="360000"/>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overskrift for hva er &lt;tema&gt;</a:t>
            </a:r>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08387" y="1994464"/>
            <a:ext cx="5657142" cy="1434808"/>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evt. undertittel</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Klikk</a:t>
            </a:r>
            <a:r>
              <a:rPr lang="en-US" dirty="0" smtClean="0"/>
              <a:t> for å </a:t>
            </a:r>
            <a:r>
              <a:rPr lang="en-US" dirty="0" err="1" smtClean="0"/>
              <a:t>skrive</a:t>
            </a:r>
            <a:r>
              <a:rPr lang="en-US" dirty="0" smtClean="0"/>
              <a:t> inn </a:t>
            </a:r>
            <a:r>
              <a:rPr lang="en-US" dirty="0" err="1" smtClean="0"/>
              <a:t>beskrivelse</a:t>
            </a:r>
            <a:r>
              <a:rPr lang="en-US" dirty="0" smtClean="0"/>
              <a:t> </a:t>
            </a:r>
            <a:r>
              <a:rPr lang="en-US" dirty="0" err="1" smtClean="0"/>
              <a:t>av</a:t>
            </a:r>
            <a:r>
              <a:rPr lang="en-US" dirty="0" smtClean="0"/>
              <a:t> </a:t>
            </a:r>
            <a:r>
              <a:rPr lang="en-US" dirty="0" err="1" smtClean="0"/>
              <a:t>når</a:t>
            </a:r>
            <a:r>
              <a:rPr lang="en-US" dirty="0" smtClean="0"/>
              <a:t> </a:t>
            </a:r>
            <a:r>
              <a:rPr lang="en-US" dirty="0" err="1" smtClean="0"/>
              <a:t>det</a:t>
            </a:r>
            <a:r>
              <a:rPr lang="en-US" dirty="0" smtClean="0"/>
              <a:t> </a:t>
            </a:r>
            <a:r>
              <a:rPr lang="en-US" dirty="0" err="1" smtClean="0"/>
              <a:t>utarbeides</a:t>
            </a:r>
            <a:endParaRPr lang="nb-NO" dirty="0"/>
          </a:p>
        </p:txBody>
      </p:sp>
      <p:sp>
        <p:nvSpPr>
          <p:cNvPr id="20" name="Text Placeholder 6"/>
          <p:cNvSpPr>
            <a:spLocks noGrp="1"/>
          </p:cNvSpPr>
          <p:nvPr>
            <p:ph type="body" sz="quarter" idx="20" hasCustomPrompt="1"/>
          </p:nvPr>
        </p:nvSpPr>
        <p:spPr>
          <a:xfrm>
            <a:off x="6388025" y="4136586"/>
            <a:ext cx="3161141" cy="1430337"/>
          </a:xfrm>
        </p:spPr>
        <p:txBody>
          <a:bodyPr/>
          <a:lstStyle>
            <a:lvl1pPr marL="180975" indent="-180975">
              <a:buFont typeface="Arial" panose="020B0604020202020204" pitchFamily="34" charset="0"/>
              <a:buChar char="•"/>
              <a:defRPr/>
            </a:lvl1pPr>
          </a:lstStyle>
          <a:p>
            <a:pPr lvl="0"/>
            <a:r>
              <a:rPr lang="en-US" dirty="0" err="1" smtClean="0"/>
              <a:t>Klikk</a:t>
            </a:r>
            <a:r>
              <a:rPr lang="en-US" dirty="0" smtClean="0"/>
              <a:t> for å </a:t>
            </a:r>
            <a:r>
              <a:rPr lang="en-US" dirty="0" err="1" smtClean="0"/>
              <a:t>skrive</a:t>
            </a:r>
            <a:r>
              <a:rPr lang="en-US" dirty="0" smtClean="0"/>
              <a:t> inn roller</a:t>
            </a:r>
            <a:endParaRPr lang="nb-NO" dirty="0"/>
          </a:p>
        </p:txBody>
      </p:sp>
      <p:sp>
        <p:nvSpPr>
          <p:cNvPr id="21" name="Text Placeholder 25"/>
          <p:cNvSpPr>
            <a:spLocks noGrp="1"/>
          </p:cNvSpPr>
          <p:nvPr>
            <p:ph type="body" sz="quarter" idx="21" hasCustomPrompt="1"/>
          </p:nvPr>
        </p:nvSpPr>
        <p:spPr>
          <a:xfrm>
            <a:off x="209551" y="3565249"/>
            <a:ext cx="5655978" cy="360000"/>
          </a:xfrm>
        </p:spPr>
        <p:txBody>
          <a:bodyPr>
            <a:noAutofit/>
          </a:bodyPr>
          <a:lstStyle>
            <a:lvl1pPr>
              <a:defRPr b="1">
                <a:solidFill>
                  <a:srgbClr val="3A7EC0"/>
                </a:solidFill>
              </a:defRPr>
            </a:lvl1pPr>
            <a:lvl2pPr marL="457200" indent="0">
              <a:buNone/>
              <a:defRPr/>
            </a:lvl2pPr>
          </a:lstStyle>
          <a:p>
            <a:pPr lvl="0"/>
            <a:r>
              <a:rPr lang="nb-NO" dirty="0" smtClean="0"/>
              <a:t>Klikk for å skrive inn hvordan utarbeides &lt;tema&gt;</a:t>
            </a:r>
          </a:p>
        </p:txBody>
      </p:sp>
      <p:sp>
        <p:nvSpPr>
          <p:cNvPr id="22" name="Text Placeholder 25"/>
          <p:cNvSpPr>
            <a:spLocks noGrp="1"/>
          </p:cNvSpPr>
          <p:nvPr>
            <p:ph type="body" sz="quarter" idx="22" hasCustomPrompt="1"/>
          </p:nvPr>
        </p:nvSpPr>
        <p:spPr>
          <a:xfrm>
            <a:off x="208387" y="3925249"/>
            <a:ext cx="5657142" cy="1501940"/>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23"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16"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6073326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3619" userDrawn="1">
          <p15:clr>
            <a:srgbClr val="FBAE40"/>
          </p15:clr>
        </p15:guide>
        <p15:guide id="3" pos="39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252"/>
          <a:stretch/>
        </p:blipFill>
        <p:spPr>
          <a:xfrm>
            <a:off x="199364" y="188639"/>
            <a:ext cx="9506164" cy="5400601"/>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4" name="Text Placeholder 3"/>
          <p:cNvSpPr>
            <a:spLocks noGrp="1"/>
          </p:cNvSpPr>
          <p:nvPr>
            <p:ph type="body" sz="quarter" idx="10" hasCustomPrompt="1"/>
          </p:nvPr>
        </p:nvSpPr>
        <p:spPr>
          <a:xfrm>
            <a:off x="343933" y="367266"/>
            <a:ext cx="9217025" cy="2125630"/>
          </a:xfrm>
        </p:spPr>
        <p:txBody>
          <a:bodyPr anchor="b">
            <a:normAutofit/>
          </a:bodyPr>
          <a:lstStyle>
            <a:lvl1pPr>
              <a:defRPr sz="2800" b="0" baseline="0">
                <a:solidFill>
                  <a:schemeClr val="tx2"/>
                </a:solidFill>
              </a:defRPr>
            </a:lvl1pPr>
          </a:lstStyle>
          <a:p>
            <a:pPr lvl="0"/>
            <a:r>
              <a:rPr lang="nb-NO" dirty="0"/>
              <a:t>Klikk for å skrive inn avslutning</a:t>
            </a:r>
          </a:p>
        </p:txBody>
      </p:sp>
      <p:grpSp>
        <p:nvGrpSpPr>
          <p:cNvPr id="5" name="Group 4"/>
          <p:cNvGrpSpPr/>
          <p:nvPr userDrawn="1"/>
        </p:nvGrpSpPr>
        <p:grpSpPr>
          <a:xfrm>
            <a:off x="359655" y="5890626"/>
            <a:ext cx="4130138" cy="748703"/>
            <a:chOff x="291353" y="5721294"/>
            <a:chExt cx="4130138" cy="748703"/>
          </a:xfrm>
        </p:grpSpPr>
        <p:pic>
          <p:nvPicPr>
            <p:cNvPr id="6" name="Picture 2" descr="\\10.65.9.150\ds1\RRU\JOBS\LIBRARY\DSP02000 - DSP02099\DSP02001 Admin Logo Brand Update\logo files wip\NEW PA LOGO\New PA Logo 2-17 x 2-36.emf"/>
            <p:cNvPicPr>
              <a:picLocks noChangeAspect="1" noChangeArrowheads="1"/>
            </p:cNvPicPr>
            <p:nvPr/>
          </p:nvPicPr>
          <p:blipFill>
            <a:blip r:embed="rId3" cstate="screen">
              <a:biLevel thresh="50000"/>
              <a:alphaModFix amt="29000"/>
              <a:extLst>
                <a:ext uri="{28A0092B-C50C-407E-A947-70E740481C1C}">
                  <a14:useLocalDpi xmlns:a14="http://schemas.microsoft.com/office/drawing/2010/main"/>
                </a:ext>
              </a:extLst>
            </a:blip>
            <a:srcRect/>
            <a:stretch>
              <a:fillRect/>
            </a:stretch>
          </p:blipFill>
          <p:spPr bwMode="auto">
            <a:xfrm>
              <a:off x="291353" y="5836872"/>
              <a:ext cx="563012" cy="493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ho_logo_cmyk.eps"/>
            <p:cNvPicPr>
              <a:picLocks noChangeAspect="1"/>
            </p:cNvPicPr>
            <p:nvPr/>
          </p:nvPicPr>
          <p:blipFill>
            <a:blip r:embed="rId4">
              <a:grayscl/>
              <a:alphaModFix amt="76000"/>
              <a:extLst>
                <a:ext uri="{28A0092B-C50C-407E-A947-70E740481C1C}">
                  <a14:useLocalDpi xmlns:a14="http://schemas.microsoft.com/office/drawing/2010/main"/>
                </a:ext>
              </a:extLst>
            </a:blip>
            <a:stretch>
              <a:fillRect/>
            </a:stretch>
          </p:blipFill>
          <p:spPr>
            <a:xfrm>
              <a:off x="2569967" y="5721294"/>
              <a:ext cx="1851524" cy="748703"/>
            </a:xfrm>
            <a:prstGeom prst="rect">
              <a:avLst/>
            </a:prstGeom>
          </p:spPr>
        </p:pic>
        <p:pic>
          <p:nvPicPr>
            <p:cNvPr id="9" name="Picture 8" descr="MW_logo_Black.eps"/>
            <p:cNvPicPr>
              <a:picLocks noChangeAspect="1"/>
            </p:cNvPicPr>
            <p:nvPr/>
          </p:nvPicPr>
          <p:blipFill>
            <a:blip r:embed="rId5" cstate="screen">
              <a:alphaModFix amt="33000"/>
              <a:extLst>
                <a:ext uri="{28A0092B-C50C-407E-A947-70E740481C1C}">
                  <a14:useLocalDpi xmlns:a14="http://schemas.microsoft.com/office/drawing/2010/main"/>
                </a:ext>
              </a:extLst>
            </a:blip>
            <a:stretch>
              <a:fillRect/>
            </a:stretch>
          </p:blipFill>
          <p:spPr>
            <a:xfrm>
              <a:off x="1375287" y="5847518"/>
              <a:ext cx="583807" cy="529685"/>
            </a:xfrm>
            <a:prstGeom prst="rect">
              <a:avLst/>
            </a:prstGeom>
          </p:spPr>
        </p:pic>
      </p:grpSp>
    </p:spTree>
    <p:extLst>
      <p:ext uri="{BB962C8B-B14F-4D97-AF65-F5344CB8AC3E}">
        <p14:creationId xmlns:p14="http://schemas.microsoft.com/office/powerpoint/2010/main" val="3530886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46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slide_Introduksjon_2 kolonner">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15433" y="327262"/>
            <a:ext cx="9497140"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smtClean="0"/>
              <a:t>Klikk for å skrive inn introduksjon til &lt;tema&gt;</a:t>
            </a:r>
            <a:endParaRPr lang="nb-NO" dirty="0"/>
          </a:p>
        </p:txBody>
      </p:sp>
      <p:sp>
        <p:nvSpPr>
          <p:cNvPr id="26" name="Text Placeholder 25"/>
          <p:cNvSpPr>
            <a:spLocks noGrp="1"/>
          </p:cNvSpPr>
          <p:nvPr>
            <p:ph type="body" sz="quarter" idx="14" hasCustomPrompt="1"/>
          </p:nvPr>
        </p:nvSpPr>
        <p:spPr>
          <a:xfrm>
            <a:off x="215433" y="1634462"/>
            <a:ext cx="2694117" cy="570561"/>
          </a:xfrm>
        </p:spPr>
        <p:txBody>
          <a:bodyPr>
            <a:noAutofit/>
          </a:bodyPr>
          <a:lstStyle>
            <a:lvl1pPr>
              <a:defRPr b="1" baseline="0">
                <a:solidFill>
                  <a:schemeClr val="tx2"/>
                </a:solidFill>
              </a:defRPr>
            </a:lvl1pPr>
            <a:lvl2pPr marL="457200" indent="0">
              <a:buNone/>
              <a:defRPr/>
            </a:lvl2pPr>
          </a:lstStyle>
          <a:p>
            <a:pPr lvl="0"/>
            <a:r>
              <a:rPr lang="nb-NO" dirty="0" smtClean="0"/>
              <a:t>Klikk for å skrive inn overskrift for hva er &lt;tema&gt;</a:t>
            </a:r>
          </a:p>
        </p:txBody>
      </p:sp>
      <p:sp>
        <p:nvSpPr>
          <p:cNvPr id="29" name="Text Placeholder 25"/>
          <p:cNvSpPr>
            <a:spLocks noGrp="1"/>
          </p:cNvSpPr>
          <p:nvPr>
            <p:ph type="body" sz="quarter" idx="16" hasCustomPrompt="1"/>
          </p:nvPr>
        </p:nvSpPr>
        <p:spPr>
          <a:xfrm>
            <a:off x="207964" y="5613752"/>
            <a:ext cx="5657566" cy="839436"/>
          </a:xfrm>
        </p:spPr>
        <p:txBody>
          <a:bodyPr anchor="b"/>
          <a:lstStyle>
            <a:lvl1pPr>
              <a:defRPr b="0">
                <a:solidFill>
                  <a:schemeClr val="tx2"/>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16596" y="2205024"/>
            <a:ext cx="2700002" cy="310450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16595" y="943270"/>
            <a:ext cx="9495977" cy="294191"/>
          </a:xfrm>
        </p:spPr>
        <p:txBody>
          <a:bodyPr>
            <a:noAutofit/>
          </a:bodyPr>
          <a:lstStyle>
            <a:lvl1pPr>
              <a:defRPr b="1" baseline="0">
                <a:solidFill>
                  <a:schemeClr val="tx2"/>
                </a:solidFill>
              </a:defRPr>
            </a:lvl1pPr>
            <a:lvl2pPr marL="457200" indent="0">
              <a:buNone/>
              <a:defRPr/>
            </a:lvl2pPr>
          </a:lstStyle>
          <a:p>
            <a:pPr lvl="0"/>
            <a:r>
              <a:rPr lang="nb-NO" dirty="0" smtClean="0"/>
              <a:t>Klikk for å skrive inn evt. undertittel</a:t>
            </a:r>
          </a:p>
        </p:txBody>
      </p:sp>
      <p:sp>
        <p:nvSpPr>
          <p:cNvPr id="21" name="Text Placeholder 25"/>
          <p:cNvSpPr>
            <a:spLocks noGrp="1"/>
          </p:cNvSpPr>
          <p:nvPr>
            <p:ph type="body" sz="quarter" idx="21" hasCustomPrompt="1"/>
          </p:nvPr>
        </p:nvSpPr>
        <p:spPr>
          <a:xfrm>
            <a:off x="3165529" y="1639678"/>
            <a:ext cx="2700000" cy="565346"/>
          </a:xfrm>
        </p:spPr>
        <p:txBody>
          <a:bodyPr>
            <a:noAutofit/>
          </a:bodyPr>
          <a:lstStyle>
            <a:lvl1pPr>
              <a:defRPr b="1">
                <a:solidFill>
                  <a:schemeClr val="tx2"/>
                </a:solidFill>
              </a:defRPr>
            </a:lvl1pPr>
            <a:lvl2pPr marL="457200" indent="0">
              <a:buNone/>
              <a:defRPr/>
            </a:lvl2pPr>
          </a:lstStyle>
          <a:p>
            <a:pPr lvl="0"/>
            <a:r>
              <a:rPr lang="nb-NO" dirty="0" smtClean="0"/>
              <a:t>Klikk for å skrive inn hvordan utarbeides &lt;tema&gt;</a:t>
            </a:r>
          </a:p>
        </p:txBody>
      </p:sp>
      <p:sp>
        <p:nvSpPr>
          <p:cNvPr id="22" name="Text Placeholder 25"/>
          <p:cNvSpPr>
            <a:spLocks noGrp="1"/>
          </p:cNvSpPr>
          <p:nvPr>
            <p:ph type="body" sz="quarter" idx="22" hasCustomPrompt="1"/>
          </p:nvPr>
        </p:nvSpPr>
        <p:spPr>
          <a:xfrm>
            <a:off x="3161868" y="2205024"/>
            <a:ext cx="2700000" cy="310450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pic>
        <p:nvPicPr>
          <p:cNvPr id="14" name="Picture 13"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6"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Klikk</a:t>
            </a:r>
            <a:r>
              <a:rPr lang="en-US" dirty="0" smtClean="0"/>
              <a:t> for å </a:t>
            </a:r>
            <a:r>
              <a:rPr lang="en-US" dirty="0" err="1" smtClean="0"/>
              <a:t>skrive</a:t>
            </a:r>
            <a:r>
              <a:rPr lang="en-US" dirty="0" smtClean="0"/>
              <a:t> inn </a:t>
            </a:r>
            <a:r>
              <a:rPr lang="en-US" dirty="0" err="1" smtClean="0"/>
              <a:t>beskrivelse</a:t>
            </a:r>
            <a:r>
              <a:rPr lang="en-US" dirty="0" smtClean="0"/>
              <a:t> </a:t>
            </a:r>
            <a:r>
              <a:rPr lang="en-US" dirty="0" err="1" smtClean="0"/>
              <a:t>av</a:t>
            </a:r>
            <a:r>
              <a:rPr lang="en-US" dirty="0" smtClean="0"/>
              <a:t> </a:t>
            </a:r>
            <a:r>
              <a:rPr lang="en-US" dirty="0" err="1" smtClean="0"/>
              <a:t>når</a:t>
            </a:r>
            <a:r>
              <a:rPr lang="en-US" dirty="0" smtClean="0"/>
              <a:t> </a:t>
            </a:r>
            <a:r>
              <a:rPr lang="en-US" dirty="0" err="1" smtClean="0"/>
              <a:t>det</a:t>
            </a:r>
            <a:r>
              <a:rPr lang="en-US" dirty="0" smtClean="0"/>
              <a:t> </a:t>
            </a:r>
            <a:r>
              <a:rPr lang="en-US" dirty="0" err="1" smtClean="0"/>
              <a:t>utarbeides</a:t>
            </a:r>
            <a:endParaRPr lang="nb-NO" dirty="0"/>
          </a:p>
        </p:txBody>
      </p:sp>
      <p:sp>
        <p:nvSpPr>
          <p:cNvPr id="18" name="Text Placeholder 6"/>
          <p:cNvSpPr>
            <a:spLocks noGrp="1"/>
          </p:cNvSpPr>
          <p:nvPr>
            <p:ph type="body" sz="quarter" idx="20" hasCustomPrompt="1"/>
          </p:nvPr>
        </p:nvSpPr>
        <p:spPr>
          <a:xfrm>
            <a:off x="6388025" y="4136586"/>
            <a:ext cx="3161141" cy="1956239"/>
          </a:xfrm>
        </p:spPr>
        <p:txBody>
          <a:bodyPr/>
          <a:lstStyle>
            <a:lvl1pPr marL="180975" indent="-180975">
              <a:buFont typeface="Arial" panose="020B0604020202020204" pitchFamily="34" charset="0"/>
              <a:buChar char="•"/>
              <a:defRPr/>
            </a:lvl1pPr>
          </a:lstStyle>
          <a:p>
            <a:pPr lvl="0"/>
            <a:r>
              <a:rPr lang="en-US" dirty="0" err="1" smtClean="0"/>
              <a:t>Klikk</a:t>
            </a:r>
            <a:r>
              <a:rPr lang="en-US" dirty="0" smtClean="0"/>
              <a:t> for å </a:t>
            </a:r>
            <a:r>
              <a:rPr lang="en-US" dirty="0" err="1" smtClean="0"/>
              <a:t>skrive</a:t>
            </a:r>
            <a:r>
              <a:rPr lang="en-US" dirty="0" smtClean="0"/>
              <a:t> inn roller</a:t>
            </a:r>
            <a:endParaRPr lang="nb-NO" dirty="0"/>
          </a:p>
        </p:txBody>
      </p:sp>
      <p:sp>
        <p:nvSpPr>
          <p:cNvPr id="23"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24"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17"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5709074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_steg">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15435" y="327262"/>
            <a:ext cx="9497138"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smtClean="0"/>
              <a:t>Klikk for å skrive inn introduksjon til &lt;tema&gt;</a:t>
            </a:r>
            <a:endParaRPr lang="nb-NO" dirty="0"/>
          </a:p>
        </p:txBody>
      </p:sp>
      <p:sp>
        <p:nvSpPr>
          <p:cNvPr id="30" name="Text Placeholder 25"/>
          <p:cNvSpPr>
            <a:spLocks noGrp="1"/>
          </p:cNvSpPr>
          <p:nvPr>
            <p:ph type="body" sz="quarter" idx="17" hasCustomPrompt="1"/>
          </p:nvPr>
        </p:nvSpPr>
        <p:spPr>
          <a:xfrm>
            <a:off x="209550" y="1628774"/>
            <a:ext cx="5652318" cy="504058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stegene</a:t>
            </a:r>
          </a:p>
        </p:txBody>
      </p:sp>
      <p:sp>
        <p:nvSpPr>
          <p:cNvPr id="34" name="Text Placeholder 25"/>
          <p:cNvSpPr>
            <a:spLocks noGrp="1"/>
          </p:cNvSpPr>
          <p:nvPr>
            <p:ph type="body" sz="quarter" idx="18" hasCustomPrompt="1"/>
          </p:nvPr>
        </p:nvSpPr>
        <p:spPr>
          <a:xfrm>
            <a:off x="216597" y="943270"/>
            <a:ext cx="9495975" cy="294191"/>
          </a:xfrm>
        </p:spPr>
        <p:txBody>
          <a:bodyPr>
            <a:noAutofit/>
          </a:bodyPr>
          <a:lstStyle>
            <a:lvl1pPr>
              <a:defRPr b="1" baseline="0">
                <a:solidFill>
                  <a:schemeClr val="tx2"/>
                </a:solidFill>
              </a:defRPr>
            </a:lvl1pPr>
            <a:lvl2pPr marL="457200" indent="0">
              <a:buNone/>
              <a:defRPr/>
            </a:lvl2pPr>
          </a:lstStyle>
          <a:p>
            <a:pPr lvl="0"/>
            <a:r>
              <a:rPr lang="nb-NO" dirty="0" smtClean="0"/>
              <a:t>Klikk for å skrive inn evt. undertittel</a:t>
            </a:r>
          </a:p>
        </p:txBody>
      </p:sp>
      <p:sp>
        <p:nvSpPr>
          <p:cNvPr id="7" name="Text Placeholder 6"/>
          <p:cNvSpPr>
            <a:spLocks noGrp="1"/>
          </p:cNvSpPr>
          <p:nvPr>
            <p:ph type="body" sz="quarter" idx="19" hasCustomPrompt="1"/>
          </p:nvPr>
        </p:nvSpPr>
        <p:spPr>
          <a:xfrm>
            <a:off x="6393160" y="2080594"/>
            <a:ext cx="3177878" cy="1564430"/>
          </a:xfrm>
        </p:spPr>
        <p:txBody>
          <a:bodyPr/>
          <a:lstStyle>
            <a:lvl1pPr marL="285750" indent="-285750">
              <a:buFont typeface="Arial" panose="020B0604020202020204" pitchFamily="34" charset="0"/>
              <a:buChar char="•"/>
              <a:defRPr/>
            </a:lvl1pPr>
          </a:lstStyle>
          <a:p>
            <a:pPr lvl="0"/>
            <a:r>
              <a:rPr lang="en-US" dirty="0" err="1" smtClean="0"/>
              <a:t>Klikk</a:t>
            </a:r>
            <a:r>
              <a:rPr lang="en-US" dirty="0" smtClean="0"/>
              <a:t> for å </a:t>
            </a:r>
            <a:r>
              <a:rPr lang="en-US" dirty="0" err="1" smtClean="0"/>
              <a:t>skrive</a:t>
            </a:r>
            <a:r>
              <a:rPr lang="en-US" dirty="0" smtClean="0"/>
              <a:t> inn </a:t>
            </a:r>
            <a:r>
              <a:rPr lang="en-US" dirty="0" err="1" smtClean="0"/>
              <a:t>utstyr</a:t>
            </a:r>
            <a:endParaRPr lang="nb-NO" dirty="0"/>
          </a:p>
        </p:txBody>
      </p:sp>
      <p:sp>
        <p:nvSpPr>
          <p:cNvPr id="6" name="Picture Placeholder 5"/>
          <p:cNvSpPr>
            <a:spLocks noGrp="1"/>
          </p:cNvSpPr>
          <p:nvPr>
            <p:ph type="pic" sz="quarter" idx="20" hasCustomPrompt="1"/>
          </p:nvPr>
        </p:nvSpPr>
        <p:spPr>
          <a:xfrm>
            <a:off x="6393159" y="4149080"/>
            <a:ext cx="3168353" cy="1955800"/>
          </a:xfrm>
          <a:solidFill>
            <a:srgbClr val="DCDE44"/>
          </a:solidFill>
        </p:spPr>
        <p:txBody>
          <a:bodyPr/>
          <a:lstStyle>
            <a:lvl1pPr>
              <a:defRPr/>
            </a:lvl1pPr>
          </a:lstStyle>
          <a:p>
            <a:r>
              <a:rPr lang="nb-NO" dirty="0" smtClean="0"/>
              <a:t>Klikk på ikonet for å sette inn bilde</a:t>
            </a:r>
            <a:endParaRPr lang="nb-NO" dirty="0"/>
          </a:p>
        </p:txBody>
      </p:sp>
      <p:sp>
        <p:nvSpPr>
          <p:cNvPr id="10"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11" name="Text Placeholder 6"/>
          <p:cNvSpPr>
            <a:spLocks noGrp="1"/>
          </p:cNvSpPr>
          <p:nvPr>
            <p:ph type="body" sz="quarter" idx="24" hasCustomPrompt="1"/>
          </p:nvPr>
        </p:nvSpPr>
        <p:spPr>
          <a:xfrm>
            <a:off x="6383635" y="3784319"/>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10951624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e+tekst_horisontal">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9551" y="327262"/>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51" y="943270"/>
            <a:ext cx="9503022" cy="294191"/>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evt. undertittel</a:t>
            </a:r>
          </a:p>
        </p:txBody>
      </p:sp>
      <p:sp>
        <p:nvSpPr>
          <p:cNvPr id="7" name="Text Placeholder 6"/>
          <p:cNvSpPr>
            <a:spLocks noGrp="1"/>
          </p:cNvSpPr>
          <p:nvPr>
            <p:ph type="body" sz="quarter" idx="19" hasCustomPrompt="1"/>
          </p:nvPr>
        </p:nvSpPr>
        <p:spPr>
          <a:xfrm>
            <a:off x="6393160" y="1772815"/>
            <a:ext cx="3177878" cy="4680373"/>
          </a:xfrm>
        </p:spPr>
        <p:txBody>
          <a:bodyPr/>
          <a:lstStyle>
            <a:lvl1pPr marL="0" indent="0">
              <a:buFont typeface="Arial" panose="020B0604020202020204" pitchFamily="34" charset="0"/>
              <a:buNone/>
              <a:defRPr b="0"/>
            </a:lvl1pPr>
          </a:lstStyle>
          <a:p>
            <a:pPr lvl="0"/>
            <a:r>
              <a:rPr lang="en-US" dirty="0" err="1" smtClean="0"/>
              <a:t>Klikk</a:t>
            </a:r>
            <a:r>
              <a:rPr lang="en-US" dirty="0" smtClean="0"/>
              <a:t> for å </a:t>
            </a:r>
            <a:r>
              <a:rPr lang="en-US" dirty="0" err="1" smtClean="0"/>
              <a:t>skrive</a:t>
            </a:r>
            <a:r>
              <a:rPr lang="en-US" dirty="0" smtClean="0"/>
              <a:t> inn </a:t>
            </a:r>
            <a:r>
              <a:rPr lang="en-US" dirty="0" err="1" smtClean="0"/>
              <a:t>tekst</a:t>
            </a:r>
            <a:endParaRPr lang="nb-NO" dirty="0"/>
          </a:p>
        </p:txBody>
      </p:sp>
      <p:sp>
        <p:nvSpPr>
          <p:cNvPr id="8" name="Picture Placeholder 7"/>
          <p:cNvSpPr>
            <a:spLocks noGrp="1"/>
          </p:cNvSpPr>
          <p:nvPr>
            <p:ph type="pic" sz="quarter" idx="20" hasCustomPrompt="1"/>
          </p:nvPr>
        </p:nvSpPr>
        <p:spPr>
          <a:xfrm>
            <a:off x="209550" y="1635124"/>
            <a:ext cx="5652318" cy="5034236"/>
          </a:xfrm>
          <a:solidFill>
            <a:srgbClr val="DCDE44"/>
          </a:solidFill>
        </p:spPr>
        <p:txBody>
          <a:bodyPr/>
          <a:lstStyle>
            <a:lvl1pPr>
              <a:defRPr baseline="0"/>
            </a:lvl1pPr>
          </a:lstStyle>
          <a:p>
            <a:r>
              <a:rPr lang="nb-NO" dirty="0" smtClean="0"/>
              <a:t>Klikk på ikonet for å sette inn bilde</a:t>
            </a:r>
            <a:endParaRPr lang="nb-NO" dirty="0"/>
          </a:p>
        </p:txBody>
      </p:sp>
    </p:spTree>
    <p:extLst>
      <p:ext uri="{BB962C8B-B14F-4D97-AF65-F5344CB8AC3E}">
        <p14:creationId xmlns:p14="http://schemas.microsoft.com/office/powerpoint/2010/main" val="1610401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overskrift">
    <p:spTree>
      <p:nvGrpSpPr>
        <p:cNvPr id="1" name=""/>
        <p:cNvGrpSpPr/>
        <p:nvPr/>
      </p:nvGrpSpPr>
      <p:grpSpPr>
        <a:xfrm>
          <a:off x="0" y="0"/>
          <a:ext cx="0" cy="0"/>
          <a:chOff x="0" y="0"/>
          <a:chExt cx="0" cy="0"/>
        </a:xfrm>
      </p:grpSpPr>
      <p:sp>
        <p:nvSpPr>
          <p:cNvPr id="21" name="Picture Placeholder 20"/>
          <p:cNvSpPr>
            <a:spLocks noGrp="1"/>
          </p:cNvSpPr>
          <p:nvPr>
            <p:ph type="pic" sz="quarter" idx="12" hasCustomPrompt="1"/>
          </p:nvPr>
        </p:nvSpPr>
        <p:spPr>
          <a:xfrm>
            <a:off x="209550" y="1181100"/>
            <a:ext cx="9503023" cy="5487988"/>
          </a:xfrm>
          <a:solidFill>
            <a:srgbClr val="DCDE44"/>
          </a:solidFill>
        </p:spPr>
        <p:txBody>
          <a:bodyPr/>
          <a:lstStyle>
            <a:lvl1pPr>
              <a:defRPr b="0" baseline="0">
                <a:solidFill>
                  <a:schemeClr val="tx1"/>
                </a:solidFill>
              </a:defRPr>
            </a:lvl1pPr>
          </a:lstStyle>
          <a:p>
            <a:r>
              <a:rPr lang="nb-NO" dirty="0" smtClean="0"/>
              <a:t>Klikk på ikon for å sette inn bilde som viser kontekst / workshop, hvis nødvendig</a:t>
            </a:r>
            <a:endParaRPr lang="nb-NO" dirty="0"/>
          </a:p>
        </p:txBody>
      </p:sp>
      <p:sp>
        <p:nvSpPr>
          <p:cNvPr id="18" name="Title Placeholder 1"/>
          <p:cNvSpPr>
            <a:spLocks noGrp="1"/>
          </p:cNvSpPr>
          <p:nvPr>
            <p:ph type="title" hasCustomPrompt="1"/>
          </p:nvPr>
        </p:nvSpPr>
        <p:spPr>
          <a:xfrm>
            <a:off x="209551" y="341780"/>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Tree>
    <p:extLst>
      <p:ext uri="{BB962C8B-B14F-4D97-AF65-F5344CB8AC3E}">
        <p14:creationId xmlns:p14="http://schemas.microsoft.com/office/powerpoint/2010/main" val="29340500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tekst_vertikal">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20933" y="327262"/>
            <a:ext cx="9505950"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49" y="943270"/>
            <a:ext cx="9517333" cy="294191"/>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evt. undertittel</a:t>
            </a:r>
          </a:p>
        </p:txBody>
      </p:sp>
      <p:sp>
        <p:nvSpPr>
          <p:cNvPr id="7" name="Text Placeholder 6"/>
          <p:cNvSpPr>
            <a:spLocks noGrp="1"/>
          </p:cNvSpPr>
          <p:nvPr>
            <p:ph type="body" sz="quarter" idx="19" hasCustomPrompt="1"/>
          </p:nvPr>
        </p:nvSpPr>
        <p:spPr>
          <a:xfrm>
            <a:off x="220933" y="1635125"/>
            <a:ext cx="9505950" cy="946693"/>
          </a:xfrm>
        </p:spPr>
        <p:txBody>
          <a:bodyPr>
            <a:noAutofit/>
          </a:bodyPr>
          <a:lstStyle>
            <a:lvl1pPr marL="0" indent="0">
              <a:buFont typeface="Arial" panose="020B0604020202020204" pitchFamily="34" charset="0"/>
              <a:buNone/>
              <a:defRPr b="0"/>
            </a:lvl1pPr>
          </a:lstStyle>
          <a:p>
            <a:pPr lvl="0"/>
            <a:r>
              <a:rPr lang="en-US" dirty="0" err="1" smtClean="0"/>
              <a:t>Klikk</a:t>
            </a:r>
            <a:r>
              <a:rPr lang="en-US" dirty="0" smtClean="0"/>
              <a:t> for å </a:t>
            </a:r>
            <a:r>
              <a:rPr lang="en-US" dirty="0" err="1" smtClean="0"/>
              <a:t>skrive</a:t>
            </a:r>
            <a:r>
              <a:rPr lang="en-US" dirty="0" smtClean="0"/>
              <a:t> inn </a:t>
            </a:r>
            <a:r>
              <a:rPr lang="en-US" dirty="0" err="1" smtClean="0"/>
              <a:t>tekst</a:t>
            </a:r>
            <a:endParaRPr lang="nb-NO" dirty="0"/>
          </a:p>
        </p:txBody>
      </p:sp>
      <p:sp>
        <p:nvSpPr>
          <p:cNvPr id="8" name="Picture Placeholder 7"/>
          <p:cNvSpPr>
            <a:spLocks noGrp="1"/>
          </p:cNvSpPr>
          <p:nvPr>
            <p:ph type="pic" sz="quarter" idx="20" hasCustomPrompt="1"/>
          </p:nvPr>
        </p:nvSpPr>
        <p:spPr>
          <a:xfrm>
            <a:off x="220933" y="2719613"/>
            <a:ext cx="9505950" cy="2941635"/>
          </a:xfrm>
          <a:solidFill>
            <a:srgbClr val="DCDE44"/>
          </a:solidFill>
        </p:spPr>
        <p:txBody>
          <a:bodyPr/>
          <a:lstStyle>
            <a:lvl1pPr>
              <a:defRPr baseline="0"/>
            </a:lvl1pPr>
          </a:lstStyle>
          <a:p>
            <a:r>
              <a:rPr lang="nb-NO" dirty="0" smtClean="0"/>
              <a:t>Klikk på ikonet for å sette inn bilde</a:t>
            </a:r>
            <a:endParaRPr lang="nb-NO" dirty="0"/>
          </a:p>
        </p:txBody>
      </p:sp>
      <p:sp>
        <p:nvSpPr>
          <p:cNvPr id="9" name="Text Placeholder 25"/>
          <p:cNvSpPr>
            <a:spLocks noGrp="1"/>
          </p:cNvSpPr>
          <p:nvPr>
            <p:ph type="body" sz="quarter" idx="15" hasCustomPrompt="1"/>
          </p:nvPr>
        </p:nvSpPr>
        <p:spPr>
          <a:xfrm>
            <a:off x="360603"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0" name="Text Placeholder 25"/>
          <p:cNvSpPr>
            <a:spLocks noGrp="1"/>
          </p:cNvSpPr>
          <p:nvPr>
            <p:ph type="body" sz="quarter" idx="21" hasCustomPrompt="1"/>
          </p:nvPr>
        </p:nvSpPr>
        <p:spPr>
          <a:xfrm>
            <a:off x="3530312"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1" name="Text Placeholder 25"/>
          <p:cNvSpPr>
            <a:spLocks noGrp="1"/>
          </p:cNvSpPr>
          <p:nvPr>
            <p:ph type="body" sz="quarter" idx="22" hasCustomPrompt="1"/>
          </p:nvPr>
        </p:nvSpPr>
        <p:spPr>
          <a:xfrm>
            <a:off x="6700021"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3"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5318378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oleObject" Target="../embeddings/oleObject2.bin"/><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ags" Target="../tags/tag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7"/>
            </p:custDataLst>
            <p:extLst>
              <p:ext uri="{D42A27DB-BD31-4B8C-83A1-F6EECF244321}">
                <p14:modId xmlns:p14="http://schemas.microsoft.com/office/powerpoint/2010/main" val="2511904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82"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44488" y="327262"/>
            <a:ext cx="9217024" cy="557836"/>
          </a:xfrm>
          <a:prstGeom prst="rect">
            <a:avLst/>
          </a:prstGeom>
        </p:spPr>
        <p:txBody>
          <a:bodyPr vert="horz" lIns="91440" tIns="45720" rIns="91440" bIns="45720" rtlCol="0" anchor="ctr">
            <a:normAutofit/>
          </a:body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4" name="Date Placeholder 3"/>
          <p:cNvSpPr>
            <a:spLocks noGrp="1"/>
          </p:cNvSpPr>
          <p:nvPr>
            <p:ph type="dt" sz="half" idx="2"/>
          </p:nvPr>
        </p:nvSpPr>
        <p:spPr>
          <a:xfrm>
            <a:off x="356198" y="64139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BF5B6-D0F7-434D-A1B9-4D7DD45ED8EB}" type="datetime1">
              <a:t>10.10.2019</a:t>
            </a:fld>
            <a:endParaRPr lang="nb-NO" dirty="0"/>
          </a:p>
        </p:txBody>
      </p:sp>
      <p:sp>
        <p:nvSpPr>
          <p:cNvPr id="6" name="Slide Number Placeholder 5"/>
          <p:cNvSpPr>
            <a:spLocks noGrp="1"/>
          </p:cNvSpPr>
          <p:nvPr>
            <p:ph type="sldNum" sz="quarter" idx="4"/>
          </p:nvPr>
        </p:nvSpPr>
        <p:spPr>
          <a:xfrm>
            <a:off x="7108727" y="6413951"/>
            <a:ext cx="2462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60949-4B9F-9B4C-948A-35244A0B85F5}" type="slidenum">
              <a:rPr lang="nb-NO" smtClean="0"/>
              <a:t>‹#›</a:t>
            </a:fld>
            <a:endParaRPr lang="nb-NO" dirty="0"/>
          </a:p>
        </p:txBody>
      </p:sp>
      <p:sp>
        <p:nvSpPr>
          <p:cNvPr id="9" name="Text Placeholder 2"/>
          <p:cNvSpPr>
            <a:spLocks noGrp="1"/>
          </p:cNvSpPr>
          <p:nvPr>
            <p:ph type="body" idx="1"/>
          </p:nvPr>
        </p:nvSpPr>
        <p:spPr>
          <a:xfrm>
            <a:off x="344487" y="1628775"/>
            <a:ext cx="9217025" cy="446405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smtClean="0"/>
          </a:p>
        </p:txBody>
      </p:sp>
    </p:spTree>
    <p:extLst>
      <p:ext uri="{BB962C8B-B14F-4D97-AF65-F5344CB8AC3E}">
        <p14:creationId xmlns:p14="http://schemas.microsoft.com/office/powerpoint/2010/main" val="349183936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3" r:id="rId4"/>
    <p:sldLayoutId id="2147483674" r:id="rId5"/>
    <p:sldLayoutId id="2147483675" r:id="rId6"/>
    <p:sldLayoutId id="2147483677" r:id="rId7"/>
    <p:sldLayoutId id="2147483661" r:id="rId8"/>
    <p:sldLayoutId id="2147483678" r:id="rId9"/>
    <p:sldLayoutId id="2147483669" r:id="rId10"/>
    <p:sldLayoutId id="2147483673" r:id="rId11"/>
    <p:sldLayoutId id="2147483679" r:id="rId12"/>
    <p:sldLayoutId id="2147483680" r:id="rId13"/>
    <p:sldLayoutId id="2147483682" r:id="rId14"/>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rgbClr val="3A7EC0"/>
          </a:solidFill>
          <a:latin typeface="Arial"/>
          <a:ea typeface="+mj-ea"/>
          <a:cs typeface="Arial"/>
        </a:defRPr>
      </a:lvl1pPr>
    </p:titleStyle>
    <p:body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126" userDrawn="1">
          <p15:clr>
            <a:srgbClr val="F26B43"/>
          </p15:clr>
        </p15:guide>
        <p15:guide id="4" pos="6114" userDrawn="1">
          <p15:clr>
            <a:srgbClr val="F26B43"/>
          </p15:clr>
        </p15:guide>
        <p15:guide id="5" orient="horz" pos="119" userDrawn="1">
          <p15:clr>
            <a:srgbClr val="F26B43"/>
          </p15:clr>
        </p15:guide>
        <p15:guide id="6" orient="horz" pos="4065" userDrawn="1">
          <p15:clr>
            <a:srgbClr val="F26B43"/>
          </p15:clr>
        </p15:guide>
        <p15:guide id="7" orient="horz" pos="1026" userDrawn="1">
          <p15:clr>
            <a:srgbClr val="F26B43"/>
          </p15:clr>
        </p15:guide>
        <p15:guide id="8" orient="horz" pos="3838" userDrawn="1">
          <p15:clr>
            <a:srgbClr val="F26B43"/>
          </p15:clr>
        </p15:guide>
        <p15:guide id="9" orient="horz" pos="210" userDrawn="1">
          <p15:clr>
            <a:srgbClr val="F26B43"/>
          </p15:clr>
        </p15:guide>
        <p15:guide id="10" pos="217" userDrawn="1">
          <p15:clr>
            <a:srgbClr val="F26B43"/>
          </p15:clr>
        </p15:guide>
        <p15:guide id="11" pos="6023" userDrawn="1">
          <p15:clr>
            <a:srgbClr val="F26B43"/>
          </p15:clr>
        </p15:guide>
        <p15:guide id="12" orient="horz" pos="4201" userDrawn="1">
          <p15:clr>
            <a:srgbClr val="F26B43"/>
          </p15:clr>
        </p15:guide>
        <p15:guide id="13" pos="2984" userDrawn="1">
          <p15:clr>
            <a:srgbClr val="F26B43"/>
          </p15:clr>
        </p15:guide>
        <p15:guide id="14" pos="3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488" y="327262"/>
            <a:ext cx="9217024" cy="557836"/>
          </a:xfrm>
          <a:prstGeom prst="rect">
            <a:avLst/>
          </a:prstGeom>
        </p:spPr>
        <p:txBody>
          <a:bodyPr vert="horz" lIns="91440" tIns="45720" rIns="91440" bIns="45720" rtlCol="0" anchor="ctr">
            <a:normAutofit/>
          </a:bodyPr>
          <a:lstStyle/>
          <a:p>
            <a:r>
              <a:rPr lang="nb-NO" dirty="0" err="1" smtClean="0"/>
              <a:t>Click to edit Master title style</a:t>
            </a:r>
            <a:endParaRPr lang="nb-NO" dirty="0"/>
          </a:p>
        </p:txBody>
      </p:sp>
      <p:sp>
        <p:nvSpPr>
          <p:cNvPr id="4" name="Date Placeholder 3"/>
          <p:cNvSpPr>
            <a:spLocks noGrp="1"/>
          </p:cNvSpPr>
          <p:nvPr>
            <p:ph type="dt" sz="half" idx="2"/>
          </p:nvPr>
        </p:nvSpPr>
        <p:spPr>
          <a:xfrm>
            <a:off x="356198" y="64139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BF5B6-D0F7-434D-A1B9-4D7DD45ED8EB}" type="datetime1">
              <a:rPr lang="en-US">
                <a:solidFill>
                  <a:prstClr val="black">
                    <a:tint val="75000"/>
                  </a:prstClr>
                </a:solidFill>
              </a:rPr>
              <a:pPr/>
              <a:t>10/10/2019</a:t>
            </a:fld>
            <a:endParaRPr lang="nb-NO" dirty="0">
              <a:solidFill>
                <a:prstClr val="black">
                  <a:tint val="75000"/>
                </a:prstClr>
              </a:solidFill>
            </a:endParaRPr>
          </a:p>
        </p:txBody>
      </p:sp>
      <p:sp>
        <p:nvSpPr>
          <p:cNvPr id="6" name="Slide Number Placeholder 5"/>
          <p:cNvSpPr>
            <a:spLocks noGrp="1"/>
          </p:cNvSpPr>
          <p:nvPr>
            <p:ph type="sldNum" sz="quarter" idx="4"/>
          </p:nvPr>
        </p:nvSpPr>
        <p:spPr>
          <a:xfrm>
            <a:off x="7108727" y="6413951"/>
            <a:ext cx="2462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60949-4B9F-9B4C-948A-35244A0B85F5}" type="slidenum">
              <a:rPr lang="nb-NO" smtClean="0">
                <a:solidFill>
                  <a:prstClr val="black">
                    <a:tint val="75000"/>
                  </a:prstClr>
                </a:solidFill>
              </a:rPr>
              <a:pPr/>
              <a:t>‹#›</a:t>
            </a:fld>
            <a:endParaRPr lang="nb-NO" dirty="0">
              <a:solidFill>
                <a:prstClr val="black">
                  <a:tint val="75000"/>
                </a:prstClr>
              </a:solidFill>
            </a:endParaRPr>
          </a:p>
        </p:txBody>
      </p:sp>
      <p:sp>
        <p:nvSpPr>
          <p:cNvPr id="9" name="Text Placeholder 2"/>
          <p:cNvSpPr>
            <a:spLocks noGrp="1"/>
          </p:cNvSpPr>
          <p:nvPr>
            <p:ph type="body" idx="1"/>
          </p:nvPr>
        </p:nvSpPr>
        <p:spPr>
          <a:xfrm>
            <a:off x="344487" y="1628775"/>
            <a:ext cx="9217025" cy="446405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smtClean="0"/>
          </a:p>
        </p:txBody>
      </p:sp>
    </p:spTree>
    <p:extLst>
      <p:ext uri="{BB962C8B-B14F-4D97-AF65-F5344CB8AC3E}">
        <p14:creationId xmlns:p14="http://schemas.microsoft.com/office/powerpoint/2010/main" val="3084799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hdr="0" ftr="0" dt="0"/>
  <p:txStyles>
    <p:titleStyle>
      <a:lvl1pPr algn="l" defTabSz="457200" rtl="0" eaLnBrk="1" latinLnBrk="0" hangingPunct="1">
        <a:spcBef>
          <a:spcPct val="0"/>
        </a:spcBef>
        <a:buNone/>
        <a:defRPr sz="2800" kern="1200">
          <a:solidFill>
            <a:srgbClr val="3A7EC0"/>
          </a:solidFill>
          <a:latin typeface="Arial"/>
          <a:ea typeface="+mj-ea"/>
          <a:cs typeface="Arial"/>
        </a:defRPr>
      </a:lvl1pPr>
    </p:titleStyle>
    <p:body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126" userDrawn="1">
          <p15:clr>
            <a:srgbClr val="F26B43"/>
          </p15:clr>
        </p15:guide>
        <p15:guide id="4" pos="6114" userDrawn="1">
          <p15:clr>
            <a:srgbClr val="F26B43"/>
          </p15:clr>
        </p15:guide>
        <p15:guide id="5" orient="horz" pos="119" userDrawn="1">
          <p15:clr>
            <a:srgbClr val="F26B43"/>
          </p15:clr>
        </p15:guide>
        <p15:guide id="6" orient="horz" pos="4065" userDrawn="1">
          <p15:clr>
            <a:srgbClr val="F26B43"/>
          </p15:clr>
        </p15:guide>
        <p15:guide id="7" orient="horz" pos="1026" userDrawn="1">
          <p15:clr>
            <a:srgbClr val="F26B43"/>
          </p15:clr>
        </p15:guide>
        <p15:guide id="8" orient="horz" pos="3838" userDrawn="1">
          <p15:clr>
            <a:srgbClr val="F26B43"/>
          </p15:clr>
        </p15:guide>
        <p15:guide id="9" orient="horz" pos="210" userDrawn="1">
          <p15:clr>
            <a:srgbClr val="F26B43"/>
          </p15:clr>
        </p15:guide>
        <p15:guide id="10" pos="217" userDrawn="1">
          <p15:clr>
            <a:srgbClr val="F26B43"/>
          </p15:clr>
        </p15:guide>
        <p15:guide id="11" pos="6023" userDrawn="1">
          <p15:clr>
            <a:srgbClr val="F26B43"/>
          </p15:clr>
        </p15:guide>
        <p15:guide id="12" orient="horz" pos="4201" userDrawn="1">
          <p15:clr>
            <a:srgbClr val="F26B43"/>
          </p15:clr>
        </p15:guide>
        <p15:guide id="13" pos="2984" userDrawn="1">
          <p15:clr>
            <a:srgbClr val="F26B43"/>
          </p15:clr>
        </p15:guide>
        <p15:guide id="14" pos="32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16" imgW="270" imgH="270" progId="TCLayout.ActiveDocument.1">
                  <p:embed/>
                </p:oleObj>
              </mc:Choice>
              <mc:Fallback>
                <p:oleObj name="think-cell Slide" r:id="rId16" imgW="270" imgH="270" progId="TCLayout.ActiveDocument.1">
                  <p:embed/>
                  <p:pic>
                    <p:nvPicPr>
                      <p:cNvPr id="3" name="Object 2"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44488" y="327262"/>
            <a:ext cx="9217024" cy="557836"/>
          </a:xfrm>
          <a:prstGeom prst="rect">
            <a:avLst/>
          </a:prstGeom>
        </p:spPr>
        <p:txBody>
          <a:bodyPr vert="horz" lIns="91440" tIns="45720" rIns="91440" bIns="45720" rtlCol="0" anchor="ctr">
            <a:normAutofit/>
          </a:body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4" name="Date Placeholder 3"/>
          <p:cNvSpPr>
            <a:spLocks noGrp="1"/>
          </p:cNvSpPr>
          <p:nvPr>
            <p:ph type="dt" sz="half" idx="2"/>
          </p:nvPr>
        </p:nvSpPr>
        <p:spPr>
          <a:xfrm>
            <a:off x="356198" y="64139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BF5B6-D0F7-434D-A1B9-4D7DD45ED8EB}" type="datetime1">
              <a:t>10.10.2019</a:t>
            </a:fld>
            <a:endParaRPr lang="nb-NO" dirty="0"/>
          </a:p>
        </p:txBody>
      </p:sp>
      <p:sp>
        <p:nvSpPr>
          <p:cNvPr id="6" name="Slide Number Placeholder 5"/>
          <p:cNvSpPr>
            <a:spLocks noGrp="1"/>
          </p:cNvSpPr>
          <p:nvPr>
            <p:ph type="sldNum" sz="quarter" idx="4"/>
          </p:nvPr>
        </p:nvSpPr>
        <p:spPr>
          <a:xfrm>
            <a:off x="7108727" y="6413951"/>
            <a:ext cx="2462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60949-4B9F-9B4C-948A-35244A0B85F5}" type="slidenum">
              <a:rPr lang="nb-NO" smtClean="0"/>
              <a:t>‹#›</a:t>
            </a:fld>
            <a:endParaRPr lang="nb-NO" dirty="0"/>
          </a:p>
        </p:txBody>
      </p:sp>
      <p:sp>
        <p:nvSpPr>
          <p:cNvPr id="9" name="Text Placeholder 2"/>
          <p:cNvSpPr>
            <a:spLocks noGrp="1"/>
          </p:cNvSpPr>
          <p:nvPr>
            <p:ph type="body" idx="1"/>
          </p:nvPr>
        </p:nvSpPr>
        <p:spPr>
          <a:xfrm>
            <a:off x="344487" y="1628775"/>
            <a:ext cx="9217025" cy="4464050"/>
          </a:xfrm>
          <a:prstGeom prst="rect">
            <a:avLst/>
          </a:prstGeom>
        </p:spPr>
        <p:txBody>
          <a:bodyPr vert="horz" lIns="91440" tIns="45720" rIns="91440" bIns="45720" rtlCol="0">
            <a:norm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6124731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457200" rtl="0" eaLnBrk="1" latinLnBrk="0" hangingPunct="1">
        <a:spcBef>
          <a:spcPct val="0"/>
        </a:spcBef>
        <a:buNone/>
        <a:defRPr sz="2800" kern="1200">
          <a:solidFill>
            <a:srgbClr val="3A7EC0"/>
          </a:solidFill>
          <a:latin typeface="Arial"/>
          <a:ea typeface="+mj-ea"/>
          <a:cs typeface="Arial"/>
        </a:defRPr>
      </a:lvl1pPr>
    </p:titleStyle>
    <p:body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120">
          <p15:clr>
            <a:srgbClr val="F26B43"/>
          </p15:clr>
        </p15:guide>
        <p15:guide id="3" pos="126">
          <p15:clr>
            <a:srgbClr val="F26B43"/>
          </p15:clr>
        </p15:guide>
        <p15:guide id="4" pos="6114">
          <p15:clr>
            <a:srgbClr val="F26B43"/>
          </p15:clr>
        </p15:guide>
        <p15:guide id="5" orient="horz" pos="119">
          <p15:clr>
            <a:srgbClr val="F26B43"/>
          </p15:clr>
        </p15:guide>
        <p15:guide id="6" orient="horz" pos="4065">
          <p15:clr>
            <a:srgbClr val="F26B43"/>
          </p15:clr>
        </p15:guide>
        <p15:guide id="7" orient="horz" pos="1026">
          <p15:clr>
            <a:srgbClr val="F26B43"/>
          </p15:clr>
        </p15:guide>
        <p15:guide id="8" orient="horz" pos="3838">
          <p15:clr>
            <a:srgbClr val="F26B43"/>
          </p15:clr>
        </p15:guide>
        <p15:guide id="9" orient="horz" pos="210">
          <p15:clr>
            <a:srgbClr val="F26B43"/>
          </p15:clr>
        </p15:guide>
        <p15:guide id="10" pos="217">
          <p15:clr>
            <a:srgbClr val="F26B43"/>
          </p15:clr>
        </p15:guide>
        <p15:guide id="11" pos="6023">
          <p15:clr>
            <a:srgbClr val="F26B43"/>
          </p15:clr>
        </p15:guide>
        <p15:guide id="12" orient="horz" pos="4201">
          <p15:clr>
            <a:srgbClr val="F26B43"/>
          </p15:clr>
        </p15:guide>
        <p15:guide id="13" pos="2984">
          <p15:clr>
            <a:srgbClr val="F26B43"/>
          </p15:clr>
        </p15:guide>
        <p15:guide id="14" pos="3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6.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4.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www.ssb.no/kommunefakta/kostra" TargetMode="Externa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hyperlink" Target="http://helomplan.no/videoer-om-forstaelse-av-helsestatistikk/"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nb-NO" b="1" dirty="0"/>
              <a:t>03	Introduksjon til veiledningen</a:t>
            </a:r>
          </a:p>
          <a:p>
            <a:endParaRPr lang="nb-NO" dirty="0"/>
          </a:p>
          <a:p>
            <a:r>
              <a:rPr lang="nb-NO" b="1" dirty="0"/>
              <a:t>06</a:t>
            </a:r>
            <a:r>
              <a:rPr lang="nb-NO" dirty="0"/>
              <a:t>	</a:t>
            </a:r>
            <a:r>
              <a:rPr lang="nb-NO" b="1" dirty="0"/>
              <a:t>Statistikk og tall i ulike faser av innovasjonsarbeidet</a:t>
            </a:r>
          </a:p>
          <a:p>
            <a:r>
              <a:rPr lang="nb-NO" dirty="0"/>
              <a:t>08	Før du starter</a:t>
            </a:r>
          </a:p>
          <a:p>
            <a:r>
              <a:rPr lang="nb-NO" dirty="0"/>
              <a:t>14	Innsikt og Idé</a:t>
            </a:r>
          </a:p>
          <a:p>
            <a:r>
              <a:rPr lang="nb-NO" dirty="0"/>
              <a:t>18	Utvikling, utprøving og evaluering</a:t>
            </a:r>
          </a:p>
          <a:p>
            <a:r>
              <a:rPr lang="nb-NO" dirty="0"/>
              <a:t>24	Overgang til drift</a:t>
            </a:r>
          </a:p>
          <a:p>
            <a:r>
              <a:rPr lang="nb-NO" dirty="0"/>
              <a:t>26	Ny praksis</a:t>
            </a:r>
          </a:p>
          <a:p>
            <a:pPr lvl="1" indent="0">
              <a:buNone/>
            </a:pPr>
            <a:r>
              <a:rPr lang="en-US" dirty="0"/>
              <a:t>	</a:t>
            </a:r>
          </a:p>
        </p:txBody>
      </p:sp>
      <p:sp>
        <p:nvSpPr>
          <p:cNvPr id="3" name="Slide Number Placeholder 2"/>
          <p:cNvSpPr>
            <a:spLocks noGrp="1"/>
          </p:cNvSpPr>
          <p:nvPr>
            <p:ph type="sldNum" sz="quarter" idx="4"/>
          </p:nvPr>
        </p:nvSpPr>
        <p:spPr>
          <a:xfrm>
            <a:off x="128464" y="6526437"/>
            <a:ext cx="2462212" cy="156257"/>
          </a:xfrm>
        </p:spPr>
        <p:txBody>
          <a:bodyPr/>
          <a:lstStyle/>
          <a:p>
            <a:fld id="{51360949-4B9F-9B4C-948A-35244A0B85F5}" type="slidenum">
              <a:rPr lang="nb-NO" smtClean="0"/>
              <a:pPr/>
              <a:t>1</a:t>
            </a:fld>
            <a:endParaRPr lang="nb-NO" dirty="0"/>
          </a:p>
        </p:txBody>
      </p:sp>
      <p:sp>
        <p:nvSpPr>
          <p:cNvPr id="17" name="Text Placeholder 6"/>
          <p:cNvSpPr>
            <a:spLocks noGrp="1"/>
          </p:cNvSpPr>
          <p:nvPr>
            <p:ph type="body" sz="quarter" idx="19"/>
          </p:nvPr>
        </p:nvSpPr>
        <p:spPr>
          <a:xfrm>
            <a:off x="6393160" y="1988840"/>
            <a:ext cx="3177878" cy="2428527"/>
          </a:xfrm>
        </p:spPr>
        <p:txBody>
          <a:bodyPr>
            <a:noAutofit/>
          </a:bodyPr>
          <a:lstStyle>
            <a:lvl1pPr marL="0" marR="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tx1"/>
                </a:solidFill>
              </a:defRPr>
            </a:lvl1pPr>
          </a:lstStyle>
          <a:p>
            <a:pPr marL="0" indent="0">
              <a:spcBef>
                <a:spcPts val="300"/>
              </a:spcBef>
              <a:spcAft>
                <a:spcPts val="600"/>
              </a:spcAft>
              <a:buNone/>
            </a:pPr>
            <a:r>
              <a:rPr lang="nb-NO" sz="1350" dirty="0" smtClean="0">
                <a:solidFill>
                  <a:schemeClr val="tx1"/>
                </a:solidFill>
                <a:ea typeface="Calibri"/>
              </a:rPr>
              <a:t/>
            </a:r>
            <a:br>
              <a:rPr lang="nb-NO" sz="1350" dirty="0" smtClean="0">
                <a:solidFill>
                  <a:schemeClr val="tx1"/>
                </a:solidFill>
                <a:ea typeface="Calibri"/>
              </a:rPr>
            </a:br>
            <a:r>
              <a:rPr lang="nb-NO" sz="1350" dirty="0" smtClean="0">
                <a:solidFill>
                  <a:schemeClr val="tx1"/>
                </a:solidFill>
                <a:ea typeface="Calibri"/>
              </a:rPr>
              <a:t>Veikart for tjenesteinnovasjon er en praktisk metodikk som setter kommunene i stand til å endre offentlige tjenester for å møte fremtiden. </a:t>
            </a:r>
          </a:p>
          <a:p>
            <a:pPr marL="0" indent="0">
              <a:spcBef>
                <a:spcPts val="300"/>
              </a:spcBef>
              <a:spcAft>
                <a:spcPts val="600"/>
              </a:spcAft>
              <a:buNone/>
            </a:pPr>
            <a:endParaRPr lang="nb-NO" sz="1350" b="1" dirty="0">
              <a:ea typeface="Calibri"/>
            </a:endParaRPr>
          </a:p>
        </p:txBody>
      </p:sp>
      <p:sp>
        <p:nvSpPr>
          <p:cNvPr id="18" name="Text Placeholder 6"/>
          <p:cNvSpPr>
            <a:spLocks noGrp="1"/>
          </p:cNvSpPr>
          <p:nvPr>
            <p:ph type="body" sz="quarter" idx="23"/>
          </p:nvPr>
        </p:nvSpPr>
        <p:spPr>
          <a:xfrm>
            <a:off x="6402882" y="1700808"/>
            <a:ext cx="3177878" cy="444916"/>
          </a:xfrm>
        </p:spPr>
        <p:txBody>
          <a:bodyPr>
            <a:normAutofit fontScale="92500" lnSpcReduction="20000"/>
          </a:bodyPr>
          <a:lstStyle>
            <a:lvl1pPr marL="0" indent="0">
              <a:buNone/>
              <a:defRPr b="1"/>
            </a:lvl1pPr>
          </a:lstStyle>
          <a:p>
            <a:pPr marL="0" indent="0">
              <a:buNone/>
            </a:pPr>
            <a:r>
              <a:rPr lang="nb-NO" sz="1400" b="1" dirty="0" smtClean="0">
                <a:solidFill>
                  <a:schemeClr val="tx1"/>
                </a:solidFill>
                <a:latin typeface="Arial"/>
                <a:ea typeface="Calibri"/>
                <a:cs typeface="Arial"/>
              </a:rPr>
              <a:t>OM VEIKART FOR TJENESTEINNOVASJON</a:t>
            </a:r>
          </a:p>
        </p:txBody>
      </p:sp>
    </p:spTree>
    <p:extLst>
      <p:ext uri="{BB962C8B-B14F-4D97-AF65-F5344CB8AC3E}">
        <p14:creationId xmlns:p14="http://schemas.microsoft.com/office/powerpoint/2010/main" val="179115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b-NO" dirty="0" smtClean="0"/>
              <a:t>Innsikt og idé</a:t>
            </a:r>
            <a:endParaRPr lang="nb-NO" dirty="0"/>
          </a:p>
        </p:txBody>
      </p:sp>
      <p:sp>
        <p:nvSpPr>
          <p:cNvPr id="3" name="Text Placeholder 2"/>
          <p:cNvSpPr txBox="1">
            <a:spLocks/>
          </p:cNvSpPr>
          <p:nvPr/>
        </p:nvSpPr>
        <p:spPr>
          <a:xfrm>
            <a:off x="363387" y="3438248"/>
            <a:ext cx="6533596" cy="432000"/>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1800" dirty="0" smtClean="0">
                <a:solidFill>
                  <a:schemeClr val="tx2"/>
                </a:solidFill>
              </a:rPr>
              <a:t>hent inn detaljerte statistikk og tall for å få dybdeinnsikt</a:t>
            </a:r>
            <a:endParaRPr lang="en-US" sz="1800" dirty="0">
              <a:solidFill>
                <a:schemeClr val="tx2"/>
              </a:solidFill>
            </a:endParaRPr>
          </a:p>
        </p:txBody>
      </p:sp>
    </p:spTree>
    <p:extLst>
      <p:ext uri="{BB962C8B-B14F-4D97-AF65-F5344CB8AC3E}">
        <p14:creationId xmlns:p14="http://schemas.microsoft.com/office/powerpoint/2010/main" val="313478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nb-NO" dirty="0" smtClean="0"/>
              <a:t>Hent inn detaljerte statistikk og tall om utfordringsbildet</a:t>
            </a:r>
            <a:endParaRPr lang="en-GB" dirty="0"/>
          </a:p>
        </p:txBody>
      </p:sp>
      <p:sp>
        <p:nvSpPr>
          <p:cNvPr id="18" name="Text Placeholder 17"/>
          <p:cNvSpPr>
            <a:spLocks noGrp="1"/>
          </p:cNvSpPr>
          <p:nvPr>
            <p:ph type="body" sz="quarter" idx="19"/>
          </p:nvPr>
        </p:nvSpPr>
        <p:spPr>
          <a:xfrm>
            <a:off x="6393160" y="2080594"/>
            <a:ext cx="3177878" cy="988366"/>
          </a:xfrm>
        </p:spPr>
        <p:txBody>
          <a:bodyPr/>
          <a:lstStyle/>
          <a:p>
            <a:r>
              <a:rPr lang="nb-NO" dirty="0" smtClean="0"/>
              <a:t>Detaljerte statistikk og tall vil nyansere problemet og gi dere innsikt i konkrete forbedringsområder.</a:t>
            </a:r>
            <a:endParaRPr lang="en-GB" dirty="0"/>
          </a:p>
        </p:txBody>
      </p:sp>
      <p:sp>
        <p:nvSpPr>
          <p:cNvPr id="19" name="Text Placeholder 18"/>
          <p:cNvSpPr>
            <a:spLocks noGrp="1"/>
          </p:cNvSpPr>
          <p:nvPr>
            <p:ph type="body" sz="quarter" idx="20"/>
          </p:nvPr>
        </p:nvSpPr>
        <p:spPr>
          <a:xfrm>
            <a:off x="6388025" y="3704538"/>
            <a:ext cx="3161141" cy="804582"/>
          </a:xfrm>
        </p:spPr>
        <p:txBody>
          <a:bodyPr vert="horz" lIns="91440" tIns="45720" rIns="91440" bIns="45720" rtlCol="0">
            <a:normAutofit/>
          </a:bodyPr>
          <a:lstStyle/>
          <a:p>
            <a:pPr marL="0" indent="0">
              <a:spcBef>
                <a:spcPts val="1200"/>
              </a:spcBef>
              <a:buNone/>
            </a:pPr>
            <a:r>
              <a:rPr lang="nb-NO" dirty="0">
                <a:solidFill>
                  <a:srgbClr val="000000"/>
                </a:solidFill>
                <a:ea typeface="Helvetica"/>
              </a:rPr>
              <a:t>Statistikk og tall forteller ikke alt. Kombiner kvantitative analyser med intervjuer og observasjoner.</a:t>
            </a:r>
            <a:endParaRPr lang="en-GB" dirty="0">
              <a:solidFill>
                <a:srgbClr val="000000"/>
              </a:solidFill>
              <a:ea typeface="Helvetica"/>
            </a:endParaRPr>
          </a:p>
        </p:txBody>
      </p:sp>
      <p:sp>
        <p:nvSpPr>
          <p:cNvPr id="22" name="Text Placeholder 21"/>
          <p:cNvSpPr>
            <a:spLocks noGrp="1"/>
          </p:cNvSpPr>
          <p:nvPr>
            <p:ph type="body" sz="quarter" idx="23"/>
          </p:nvPr>
        </p:nvSpPr>
        <p:spPr/>
        <p:txBody>
          <a:bodyPr/>
          <a:lstStyle/>
          <a:p>
            <a:r>
              <a:rPr lang="nb-NO" dirty="0" smtClean="0"/>
              <a:t>Hensikten med arbeidet:</a:t>
            </a:r>
            <a:endParaRPr lang="en-GB" dirty="0"/>
          </a:p>
        </p:txBody>
      </p:sp>
      <p:sp>
        <p:nvSpPr>
          <p:cNvPr id="23" name="Text Placeholder 22"/>
          <p:cNvSpPr>
            <a:spLocks noGrp="1"/>
          </p:cNvSpPr>
          <p:nvPr>
            <p:ph type="body" sz="quarter" idx="24"/>
          </p:nvPr>
        </p:nvSpPr>
        <p:spPr>
          <a:xfrm>
            <a:off x="6386642" y="3323905"/>
            <a:ext cx="3177878" cy="335200"/>
          </a:xfrm>
        </p:spPr>
        <p:txBody>
          <a:bodyPr/>
          <a:lstStyle/>
          <a:p>
            <a:r>
              <a:rPr lang="nb-NO" dirty="0" smtClean="0"/>
              <a:t>Tips og råd:</a:t>
            </a:r>
            <a:endParaRPr lang="en-GB" dirty="0"/>
          </a:p>
        </p:txBody>
      </p:sp>
      <p:sp>
        <p:nvSpPr>
          <p:cNvPr id="24" name="Text Placeholder 23"/>
          <p:cNvSpPr>
            <a:spLocks noGrp="1"/>
          </p:cNvSpPr>
          <p:nvPr>
            <p:ph type="body" sz="quarter" idx="17"/>
          </p:nvPr>
        </p:nvSpPr>
        <p:spPr>
          <a:xfrm>
            <a:off x="208387" y="1628800"/>
            <a:ext cx="5657142" cy="4032488"/>
          </a:xfrm>
        </p:spPr>
        <p:txBody>
          <a:bodyPr>
            <a:noAutofit/>
          </a:bodyPr>
          <a:lstStyle/>
          <a:p>
            <a:pPr>
              <a:spcBef>
                <a:spcPts val="336"/>
              </a:spcBef>
              <a:spcAft>
                <a:spcPts val="336"/>
              </a:spcAft>
            </a:pPr>
            <a:r>
              <a:rPr lang="nb-NO" dirty="0"/>
              <a:t>Dere har definert et problem som innovasjon skal bidra til å løse. Neste steg er å hente inn detaljerte statistikk og tall for å få </a:t>
            </a:r>
            <a:r>
              <a:rPr lang="nb-NO" dirty="0" smtClean="0"/>
              <a:t>dybdeinnsikt i det.</a:t>
            </a:r>
            <a:r>
              <a:rPr lang="nb-NO" sz="400" dirty="0" smtClean="0"/>
              <a:t> </a:t>
            </a:r>
            <a:r>
              <a:rPr lang="nb-NO" dirty="0" smtClean="0"/>
              <a:t>Utfordringene </a:t>
            </a:r>
            <a:r>
              <a:rPr lang="nb-NO" dirty="0"/>
              <a:t>skal utforskes i detalj ved hjelp av:</a:t>
            </a:r>
          </a:p>
          <a:p>
            <a:pPr marL="285750" indent="-285750">
              <a:spcBef>
                <a:spcPts val="336"/>
              </a:spcBef>
              <a:spcAft>
                <a:spcPts val="336"/>
              </a:spcAft>
              <a:buFont typeface="Arial" panose="020B0604020202020204" pitchFamily="34" charset="0"/>
              <a:buChar char="•"/>
            </a:pPr>
            <a:r>
              <a:rPr lang="nb-NO" b="1" dirty="0" smtClean="0"/>
              <a:t>Innhenting av mer </a:t>
            </a:r>
            <a:r>
              <a:rPr lang="nb-NO" b="1" dirty="0"/>
              <a:t>detaljert offentlig </a:t>
            </a:r>
            <a:r>
              <a:rPr lang="nb-NO" b="1" dirty="0" smtClean="0"/>
              <a:t>statistikk. </a:t>
            </a:r>
            <a:r>
              <a:rPr lang="nb-NO" dirty="0" smtClean="0"/>
              <a:t>Eksempel for praktisk bistand: hente </a:t>
            </a:r>
            <a:r>
              <a:rPr lang="nb-NO" dirty="0"/>
              <a:t>inn mer detaljert data om denne tjenesten fra KOSTRA og andre offentlige kilder.</a:t>
            </a:r>
          </a:p>
          <a:p>
            <a:pPr marL="285750" indent="-285750">
              <a:spcBef>
                <a:spcPts val="336"/>
              </a:spcBef>
              <a:spcAft>
                <a:spcPts val="336"/>
              </a:spcAft>
              <a:buFont typeface="Arial" panose="020B0604020202020204" pitchFamily="34" charset="0"/>
              <a:buChar char="•"/>
            </a:pPr>
            <a:r>
              <a:rPr lang="nb-NO" b="1" dirty="0"/>
              <a:t>Innhenting av detaljert data fra </a:t>
            </a:r>
            <a:r>
              <a:rPr lang="nb-NO" b="1" dirty="0" smtClean="0"/>
              <a:t>fagsystemer. </a:t>
            </a:r>
            <a:r>
              <a:rPr lang="nb-NO" dirty="0" smtClean="0"/>
              <a:t>Eksempel for institusjonstjenester: hente </a:t>
            </a:r>
            <a:r>
              <a:rPr lang="nb-NO" dirty="0"/>
              <a:t>inn detaljerte tall om fordeling av institusjonsplasser mellom ulike brukergrupper, ressursforbruk på hver institusjon m.m.</a:t>
            </a:r>
          </a:p>
          <a:p>
            <a:pPr marL="285750" indent="-285750">
              <a:spcBef>
                <a:spcPts val="336"/>
              </a:spcBef>
              <a:spcAft>
                <a:spcPts val="336"/>
              </a:spcAft>
              <a:buFont typeface="Arial" panose="020B0604020202020204" pitchFamily="34" charset="0"/>
              <a:buChar char="•"/>
            </a:pPr>
            <a:r>
              <a:rPr lang="nb-NO" b="1" dirty="0" smtClean="0"/>
              <a:t>Innsamling </a:t>
            </a:r>
            <a:r>
              <a:rPr lang="nb-NO" b="1" dirty="0"/>
              <a:t>av data </a:t>
            </a:r>
            <a:r>
              <a:rPr lang="nb-NO" b="1" dirty="0" smtClean="0"/>
              <a:t>ute </a:t>
            </a:r>
            <a:r>
              <a:rPr lang="nb-NO" b="1" dirty="0"/>
              <a:t>i </a:t>
            </a:r>
            <a:r>
              <a:rPr lang="nb-NO" b="1" dirty="0" smtClean="0"/>
              <a:t>tjenesten. </a:t>
            </a:r>
            <a:r>
              <a:rPr lang="nb-NO" dirty="0" smtClean="0"/>
              <a:t>Eksempel for arbeidsplanlegging i hjemmetjenesten: kartlegge </a:t>
            </a:r>
            <a:r>
              <a:rPr lang="nb-NO" dirty="0"/>
              <a:t>tidsforbruk knyttet til planleggingsarbeid og rapportmøter. </a:t>
            </a:r>
            <a:endParaRPr lang="nb-NO" dirty="0" smtClean="0"/>
          </a:p>
          <a:p>
            <a:pPr marL="285750" indent="-285750">
              <a:spcBef>
                <a:spcPts val="336"/>
              </a:spcBef>
              <a:spcAft>
                <a:spcPts val="336"/>
              </a:spcAft>
              <a:buFont typeface="Arial" panose="020B0604020202020204" pitchFamily="34" charset="0"/>
              <a:buChar char="•"/>
            </a:pPr>
            <a:r>
              <a:rPr lang="nb-NO" b="1" dirty="0"/>
              <a:t>Spørreundersøkelser </a:t>
            </a:r>
            <a:r>
              <a:rPr lang="nb-NO" b="1" dirty="0" smtClean="0"/>
              <a:t>. </a:t>
            </a:r>
            <a:r>
              <a:rPr lang="nb-NO" dirty="0" smtClean="0"/>
              <a:t>Eksempel for medisinering: gjennomføre en spørreundersøkelse for å finne ut i hvilken grad brukerne og ansatte er fornøyd med dagens løsning for medisinering.</a:t>
            </a:r>
          </a:p>
          <a:p>
            <a:pPr>
              <a:spcBef>
                <a:spcPts val="336"/>
              </a:spcBef>
              <a:spcAft>
                <a:spcPts val="336"/>
              </a:spcAft>
            </a:pPr>
            <a:endParaRPr lang="nb-NO" b="1" dirty="0"/>
          </a:p>
          <a:p>
            <a:pPr>
              <a:spcBef>
                <a:spcPts val="336"/>
              </a:spcBef>
              <a:spcAft>
                <a:spcPts val="336"/>
              </a:spcAft>
            </a:pPr>
            <a:endParaRPr lang="en-GB" dirty="0"/>
          </a:p>
        </p:txBody>
      </p:sp>
      <p:sp>
        <p:nvSpPr>
          <p:cNvPr id="10" name="Slide Number Placeholder 8"/>
          <p:cNvSpPr>
            <a:spLocks noGrp="1"/>
          </p:cNvSpPr>
          <p:nvPr>
            <p:ph type="sldNum" sz="quarter" idx="4"/>
          </p:nvPr>
        </p:nvSpPr>
        <p:spPr>
          <a:xfrm>
            <a:off x="128464" y="6526437"/>
            <a:ext cx="2462212" cy="156257"/>
          </a:xfrm>
        </p:spPr>
        <p:txBody>
          <a:bodyPr/>
          <a:lstStyle/>
          <a:p>
            <a:fld id="{51360949-4B9F-9B4C-948A-35244A0B85F5}" type="slidenum">
              <a:rPr lang="nb-NO" smtClean="0"/>
              <a:pPr/>
              <a:t>11</a:t>
            </a:fld>
            <a:endParaRPr lang="nb-NO" dirty="0"/>
          </a:p>
        </p:txBody>
      </p:sp>
    </p:spTree>
    <p:extLst>
      <p:ext uri="{BB962C8B-B14F-4D97-AF65-F5344CB8AC3E}">
        <p14:creationId xmlns:p14="http://schemas.microsoft.com/office/powerpoint/2010/main" val="3431594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803352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1" name="Content Placeholder 3"/>
          <p:cNvSpPr txBox="1">
            <a:spLocks/>
          </p:cNvSpPr>
          <p:nvPr/>
        </p:nvSpPr>
        <p:spPr>
          <a:xfrm>
            <a:off x="215433" y="1621077"/>
            <a:ext cx="5794932" cy="2935112"/>
          </a:xfrm>
          <a:prstGeom prst="rect">
            <a:avLst/>
          </a:prstGeom>
        </p:spPr>
        <p:txBody>
          <a:bodyPr lIns="95504" tIns="47762" rIns="95504" bIns="47762">
            <a:noAutofit/>
          </a:bodyPr>
          <a:lstStyle>
            <a:lvl1pPr marL="266700" indent="-266700" algn="l" rtl="0" eaLnBrk="1" fontAlgn="base" hangingPunct="1">
              <a:spcBef>
                <a:spcPts val="336"/>
              </a:spcBef>
              <a:spcAft>
                <a:spcPts val="336"/>
              </a:spcAft>
              <a:buFont typeface="Arial" panose="020B0604020202020204" pitchFamily="34" charset="0"/>
              <a:buChar char="•"/>
              <a:defRPr sz="2000">
                <a:solidFill>
                  <a:srgbClr val="080808"/>
                </a:solidFill>
                <a:latin typeface="+mn-lt"/>
                <a:ea typeface="+mn-ea"/>
                <a:cs typeface="Arial" pitchFamily="34" charset="0"/>
              </a:defRPr>
            </a:lvl1pPr>
            <a:lvl2pPr marL="542925" indent="-276225" algn="l" rtl="0" eaLnBrk="1" fontAlgn="base" hangingPunct="1">
              <a:spcBef>
                <a:spcPts val="448"/>
              </a:spcBef>
              <a:spcAft>
                <a:spcPts val="448"/>
              </a:spcAft>
              <a:buChar char="–"/>
              <a:defRPr sz="2000">
                <a:solidFill>
                  <a:srgbClr val="080808"/>
                </a:solidFill>
                <a:latin typeface="+mn-lt"/>
                <a:cs typeface="Arial" pitchFamily="34" charset="0"/>
              </a:defRPr>
            </a:lvl2pPr>
            <a:lvl3pPr marL="904854" indent="-296878" algn="l" rtl="0" eaLnBrk="1" fontAlgn="base" hangingPunct="1">
              <a:spcBef>
                <a:spcPts val="448"/>
              </a:spcBef>
              <a:spcAft>
                <a:spcPts val="448"/>
              </a:spcAft>
              <a:buChar char="•"/>
              <a:defRPr sz="2700">
                <a:solidFill>
                  <a:srgbClr val="080808"/>
                </a:solidFill>
                <a:latin typeface="+mn-lt"/>
                <a:cs typeface="Arial" pitchFamily="34" charset="0"/>
              </a:defRPr>
            </a:lvl3pPr>
            <a:lvl4pPr marL="1310172" indent="-309321" algn="l" rtl="0" eaLnBrk="1" fontAlgn="base" hangingPunct="1">
              <a:spcBef>
                <a:spcPts val="448"/>
              </a:spcBef>
              <a:spcAft>
                <a:spcPts val="448"/>
              </a:spcAft>
              <a:buChar char="–"/>
              <a:defRPr sz="2700">
                <a:solidFill>
                  <a:srgbClr val="080808"/>
                </a:solidFill>
                <a:latin typeface="+mn-lt"/>
                <a:cs typeface="Arial" pitchFamily="34" charset="0"/>
              </a:defRPr>
            </a:lvl4pPr>
            <a:lvl5pPr marL="1703045" indent="-298655" algn="l" rtl="0" eaLnBrk="1" fontAlgn="base" hangingPunct="1">
              <a:spcBef>
                <a:spcPts val="448"/>
              </a:spcBef>
              <a:spcAft>
                <a:spcPts val="448"/>
              </a:spcAft>
              <a:buChar char="»"/>
              <a:defRPr sz="2700">
                <a:solidFill>
                  <a:srgbClr val="080808"/>
                </a:solidFill>
                <a:latin typeface="+mn-lt"/>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a:lstStyle>
          <a:p>
            <a:pPr marL="0" indent="0">
              <a:spcAft>
                <a:spcPts val="360"/>
              </a:spcAft>
              <a:buNone/>
            </a:pPr>
            <a:r>
              <a:rPr lang="nb-NO" sz="1400" dirty="0">
                <a:solidFill>
                  <a:schemeClr val="tx1"/>
                </a:solidFill>
                <a:latin typeface="Arial" panose="020B0604020202020204" pitchFamily="34" charset="0"/>
              </a:rPr>
              <a:t>Hent inn kunnskap og erfaringer fra andre kommuner og organisasjoner. Ikke begynn helt på nytt dersom det finnes gode erfaringer å bygge videre på.</a:t>
            </a:r>
          </a:p>
          <a:p>
            <a:pPr marL="266700" lvl="1" indent="-266700">
              <a:spcBef>
                <a:spcPts val="336"/>
              </a:spcBef>
              <a:spcAft>
                <a:spcPts val="360"/>
              </a:spcAft>
              <a:buFont typeface="Arial" panose="020B0604020202020204" pitchFamily="34" charset="0"/>
              <a:buChar char="•"/>
            </a:pPr>
            <a:r>
              <a:rPr lang="nb-NO" sz="1400" dirty="0">
                <a:solidFill>
                  <a:schemeClr val="tx1"/>
                </a:solidFill>
                <a:latin typeface="Arial" panose="020B0604020202020204" pitchFamily="34" charset="0"/>
              </a:rPr>
              <a:t>Hvordan har andre løst lignende utfordringer med suksess? </a:t>
            </a:r>
          </a:p>
          <a:p>
            <a:pPr marL="266700" lvl="1" indent="-266700">
              <a:spcBef>
                <a:spcPts val="336"/>
              </a:spcBef>
              <a:spcAft>
                <a:spcPts val="360"/>
              </a:spcAft>
              <a:buFont typeface="Arial" panose="020B0604020202020204" pitchFamily="34" charset="0"/>
              <a:buChar char="•"/>
            </a:pPr>
            <a:r>
              <a:rPr lang="nb-NO" sz="1400" dirty="0">
                <a:solidFill>
                  <a:schemeClr val="tx1"/>
                </a:solidFill>
                <a:latin typeface="Arial" panose="020B0604020202020204" pitchFamily="34" charset="0"/>
              </a:rPr>
              <a:t>Hva viser forskningen på dette området?</a:t>
            </a:r>
          </a:p>
          <a:p>
            <a:pPr marL="266700" lvl="1" indent="-266700">
              <a:spcBef>
                <a:spcPts val="336"/>
              </a:spcBef>
              <a:spcAft>
                <a:spcPts val="360"/>
              </a:spcAft>
              <a:buFont typeface="Arial" panose="020B0604020202020204" pitchFamily="34" charset="0"/>
              <a:buChar char="•"/>
            </a:pPr>
            <a:r>
              <a:rPr lang="nb-NO" sz="1400" dirty="0">
                <a:solidFill>
                  <a:schemeClr val="tx1"/>
                </a:solidFill>
                <a:latin typeface="Arial" panose="020B0604020202020204" pitchFamily="34" charset="0"/>
              </a:rPr>
              <a:t>Hva har andre lært gjennom å være med på en lignende endringsprosess</a:t>
            </a:r>
            <a:r>
              <a:rPr lang="nb-NO" sz="1400" dirty="0" smtClean="0">
                <a:solidFill>
                  <a:schemeClr val="tx1"/>
                </a:solidFill>
                <a:latin typeface="Arial" panose="020B0604020202020204" pitchFamily="34" charset="0"/>
              </a:rPr>
              <a:t>?</a:t>
            </a:r>
          </a:p>
          <a:p>
            <a:pPr marL="266700" lvl="1" indent="-266700">
              <a:spcBef>
                <a:spcPts val="336"/>
              </a:spcBef>
              <a:spcAft>
                <a:spcPts val="360"/>
              </a:spcAft>
              <a:buFont typeface="Arial" panose="020B0604020202020204" pitchFamily="34" charset="0"/>
              <a:buChar char="•"/>
            </a:pPr>
            <a:endParaRPr lang="nb-NO" sz="1400" dirty="0">
              <a:solidFill>
                <a:schemeClr val="tx1"/>
              </a:solidFill>
              <a:latin typeface="Arial" panose="020B0604020202020204" pitchFamily="34" charset="0"/>
            </a:endParaRPr>
          </a:p>
          <a:p>
            <a:pPr marL="0" indent="0">
              <a:spcAft>
                <a:spcPts val="360"/>
              </a:spcAft>
              <a:buNone/>
            </a:pPr>
            <a:endParaRPr lang="nb-NO" sz="1400" dirty="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marL="0" indent="0">
              <a:spcAft>
                <a:spcPts val="360"/>
              </a:spcAft>
              <a:buNone/>
            </a:pPr>
            <a:endParaRPr lang="nb-NO" sz="1400" dirty="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marL="0" indent="0">
              <a:spcAft>
                <a:spcPts val="360"/>
              </a:spcAft>
              <a:buNone/>
            </a:pPr>
            <a:endParaRPr lang="nb-NO" sz="1400" dirty="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marL="0" indent="0">
              <a:spcAft>
                <a:spcPts val="360"/>
              </a:spcAft>
              <a:buNone/>
            </a:pPr>
            <a:endParaRPr lang="nb-NO" sz="1400" dirty="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marL="0" indent="0">
              <a:spcAft>
                <a:spcPts val="360"/>
              </a:spcAft>
              <a:buNone/>
            </a:pPr>
            <a:endParaRPr lang="nb-NO" sz="1400" dirty="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marL="0" indent="0">
              <a:spcAft>
                <a:spcPts val="360"/>
              </a:spcAft>
              <a:buNone/>
            </a:pPr>
            <a:endParaRPr lang="nb-NO" sz="1400" dirty="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marL="0" indent="0">
              <a:spcAft>
                <a:spcPts val="360"/>
              </a:spcAft>
              <a:buNone/>
            </a:pPr>
            <a:endParaRPr lang="nb-NO" sz="1400" dirty="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marL="0" indent="0">
              <a:spcAft>
                <a:spcPts val="360"/>
              </a:spcAft>
              <a:buNone/>
            </a:pPr>
            <a:endParaRPr lang="nb-NO" sz="1400" dirty="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marL="0" indent="0">
              <a:spcAft>
                <a:spcPts val="360"/>
              </a:spcAft>
              <a:buNone/>
            </a:pPr>
            <a:endParaRPr lang="nb-NO" sz="1400" dirty="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marL="0" indent="0">
              <a:spcAft>
                <a:spcPts val="360"/>
              </a:spcAft>
              <a:buNone/>
            </a:pPr>
            <a:endParaRPr lang="nb-NO" sz="1400" dirty="0" smtClean="0">
              <a:solidFill>
                <a:schemeClr val="tx1"/>
              </a:solidFill>
              <a:latin typeface="Arial"/>
              <a:cs typeface="Arial"/>
            </a:endParaRPr>
          </a:p>
          <a:p>
            <a:pPr>
              <a:spcAft>
                <a:spcPts val="360"/>
              </a:spcAft>
            </a:pPr>
            <a:endParaRPr lang="nb-NO" sz="1400" dirty="0" smtClean="0">
              <a:solidFill>
                <a:schemeClr val="tx1"/>
              </a:solidFill>
              <a:latin typeface="Arial"/>
              <a:cs typeface="Arial"/>
            </a:endParaRPr>
          </a:p>
          <a:p>
            <a:pPr marL="0" indent="0">
              <a:spcAft>
                <a:spcPts val="360"/>
              </a:spcAft>
              <a:buNone/>
            </a:pPr>
            <a:endParaRPr lang="nb-NO" sz="1400" dirty="0">
              <a:solidFill>
                <a:schemeClr val="tx1"/>
              </a:solidFill>
              <a:latin typeface="Arial"/>
              <a:cs typeface="Arial"/>
            </a:endParaRPr>
          </a:p>
        </p:txBody>
      </p:sp>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12</a:t>
            </a:fld>
            <a:endParaRPr lang="nb-NO" dirty="0"/>
          </a:p>
        </p:txBody>
      </p:sp>
      <p:sp>
        <p:nvSpPr>
          <p:cNvPr id="26" name="Text Placeholder 2"/>
          <p:cNvSpPr txBox="1">
            <a:spLocks/>
          </p:cNvSpPr>
          <p:nvPr/>
        </p:nvSpPr>
        <p:spPr>
          <a:xfrm>
            <a:off x="215433" y="1875397"/>
            <a:ext cx="2694117" cy="57056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b="1" kern="1200" baseline="0">
                <a:solidFill>
                  <a:schemeClr val="tx2"/>
                </a:solidFill>
                <a:latin typeface="Arial"/>
                <a:ea typeface="+mn-ea"/>
                <a:cs typeface="Arial"/>
              </a:defRPr>
            </a:lvl1pPr>
            <a:lvl2pPr marL="457200" indent="0" algn="l" defTabSz="457200" rtl="0" eaLnBrk="1" latinLnBrk="0" hangingPunct="1">
              <a:spcBef>
                <a:spcPct val="20000"/>
              </a:spcBef>
              <a:buFont typeface="Arial" panose="020B0604020202020204" pitchFamily="34" charset="0"/>
              <a:buNone/>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dirty="0"/>
          </a:p>
        </p:txBody>
      </p:sp>
      <p:sp>
        <p:nvSpPr>
          <p:cNvPr id="2" name="Title 1"/>
          <p:cNvSpPr>
            <a:spLocks noGrp="1"/>
          </p:cNvSpPr>
          <p:nvPr>
            <p:ph type="title"/>
          </p:nvPr>
        </p:nvSpPr>
        <p:spPr>
          <a:xfrm>
            <a:off x="207120" y="327262"/>
            <a:ext cx="9497140" cy="557836"/>
          </a:xfrm>
        </p:spPr>
        <p:txBody>
          <a:bodyPr/>
          <a:lstStyle/>
          <a:p>
            <a:r>
              <a:rPr lang="nb-NO" dirty="0" smtClean="0"/>
              <a:t>Få innsikt gjennom læring fra andre</a:t>
            </a:r>
            <a:endParaRPr lang="en-GB" dirty="0"/>
          </a:p>
        </p:txBody>
      </p:sp>
    </p:spTree>
    <p:extLst>
      <p:ext uri="{BB962C8B-B14F-4D97-AF65-F5344CB8AC3E}">
        <p14:creationId xmlns:p14="http://schemas.microsoft.com/office/powerpoint/2010/main" val="844749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19"/>
          <p:cNvPicPr>
            <a:picLocks noChangeAspect="1" noChangeArrowheads="1"/>
          </p:cNvPicPr>
          <p:nvPr/>
        </p:nvPicPr>
        <p:blipFill rotWithShape="1">
          <a:blip r:embed="rId2">
            <a:extLst>
              <a:ext uri="{28A0092B-C50C-407E-A947-70E740481C1C}">
                <a14:useLocalDpi xmlns:a14="http://schemas.microsoft.com/office/drawing/2010/main" val="0"/>
              </a:ext>
            </a:extLst>
          </a:blip>
          <a:srcRect l="4308" t="5896" r="53959" b="5668"/>
          <a:stretch/>
        </p:blipFill>
        <p:spPr bwMode="auto">
          <a:xfrm>
            <a:off x="6403232" y="1805917"/>
            <a:ext cx="3168353" cy="4720520"/>
          </a:xfrm>
          <a:prstGeom prst="rect">
            <a:avLst/>
          </a:prstGeom>
          <a:no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07122" y="327262"/>
            <a:ext cx="9497138" cy="557836"/>
          </a:xfrm>
        </p:spPr>
        <p:txBody>
          <a:bodyPr/>
          <a:lstStyle/>
          <a:p>
            <a:r>
              <a:rPr lang="nb-NO" dirty="0" smtClean="0"/>
              <a:t>Eksempel fra Horten kommune</a:t>
            </a:r>
            <a:endParaRPr lang="nb-NO" dirty="0"/>
          </a:p>
        </p:txBody>
      </p:sp>
      <p:sp>
        <p:nvSpPr>
          <p:cNvPr id="3" name="Text Placeholder 2"/>
          <p:cNvSpPr>
            <a:spLocks noGrp="1"/>
          </p:cNvSpPr>
          <p:nvPr>
            <p:ph type="body" sz="quarter" idx="17"/>
          </p:nvPr>
        </p:nvSpPr>
        <p:spPr>
          <a:xfrm>
            <a:off x="209550" y="1628775"/>
            <a:ext cx="5652318" cy="5558477"/>
          </a:xfrm>
        </p:spPr>
        <p:txBody>
          <a:bodyPr>
            <a:noAutofit/>
          </a:bodyPr>
          <a:lstStyle/>
          <a:p>
            <a:pPr>
              <a:spcAft>
                <a:spcPts val="400"/>
              </a:spcAft>
            </a:pPr>
            <a:r>
              <a:rPr lang="nb-NO" dirty="0" smtClean="0"/>
              <a:t>Kommunen </a:t>
            </a:r>
            <a:r>
              <a:rPr lang="nb-NO" dirty="0"/>
              <a:t>analyserte detaljert statistikk og tall om hjemmetjenesten fra offentlige kilder og kommunens fagsystemer. Det ble foretatt en kartlegging av tidsforbruk knyttet </a:t>
            </a:r>
            <a:r>
              <a:rPr lang="nb-NO" dirty="0" smtClean="0"/>
              <a:t>til </a:t>
            </a:r>
            <a:r>
              <a:rPr lang="nb-NO" dirty="0"/>
              <a:t>ulike arbeidsoppgaver, som f.eks. administrative oppgaver og kjøring, og det ble samlet inn innspill fra ansatte gjennom medarbeiderundersøkelser og arbeidsmøter</a:t>
            </a:r>
            <a:r>
              <a:rPr lang="nb-NO" dirty="0" smtClean="0"/>
              <a:t>.</a:t>
            </a:r>
          </a:p>
          <a:p>
            <a:pPr>
              <a:spcAft>
                <a:spcPts val="400"/>
              </a:spcAft>
            </a:pPr>
            <a:endParaRPr lang="nb-NO" dirty="0"/>
          </a:p>
          <a:p>
            <a:pPr>
              <a:spcAft>
                <a:spcPts val="400"/>
              </a:spcAft>
            </a:pPr>
            <a:r>
              <a:rPr lang="nb-NO" dirty="0"/>
              <a:t>De viktigste funnene i Horten kommune var:</a:t>
            </a:r>
          </a:p>
          <a:p>
            <a:pPr marL="285750" indent="-285750">
              <a:spcAft>
                <a:spcPts val="400"/>
              </a:spcAft>
              <a:buFont typeface="Arial" panose="020B0604020202020204" pitchFamily="34" charset="0"/>
              <a:buChar char="•"/>
            </a:pPr>
            <a:r>
              <a:rPr lang="nb-NO" b="1" dirty="0"/>
              <a:t>Effektiv tjenesteytelse. </a:t>
            </a:r>
            <a:r>
              <a:rPr lang="nb-NO" dirty="0"/>
              <a:t>Kommunalområdet har gjennomført flere effektiviseringstiltak i de siste årene, og dette har medført høy produktivitet i tjenesteytelse sammenlignet med andre kommuner. </a:t>
            </a:r>
          </a:p>
          <a:p>
            <a:pPr marL="285750" indent="-285750">
              <a:spcAft>
                <a:spcPts val="400"/>
              </a:spcAft>
              <a:buFont typeface="Arial" panose="020B0604020202020204" pitchFamily="34" charset="0"/>
              <a:buChar char="•"/>
            </a:pPr>
            <a:r>
              <a:rPr lang="nb-NO" b="1" dirty="0"/>
              <a:t>Lite potensial for videre effektivisering av tjenesteytelse. </a:t>
            </a:r>
            <a:r>
              <a:rPr lang="nb-NO" dirty="0"/>
              <a:t>Det er </a:t>
            </a:r>
            <a:r>
              <a:rPr lang="nb-NO" dirty="0" smtClean="0"/>
              <a:t>begrensede muligheter </a:t>
            </a:r>
            <a:r>
              <a:rPr lang="nb-NO" dirty="0"/>
              <a:t>for å levere oppdragene på kortere tid enn i dag.</a:t>
            </a:r>
          </a:p>
          <a:p>
            <a:pPr marL="285750" indent="-285750">
              <a:spcAft>
                <a:spcPts val="400"/>
              </a:spcAft>
              <a:buFont typeface="Arial" panose="020B0604020202020204" pitchFamily="34" charset="0"/>
              <a:buChar char="•"/>
            </a:pPr>
            <a:r>
              <a:rPr lang="nb-NO" b="1" dirty="0"/>
              <a:t>Høy tidsforbruk på administrasjon og kjøring. </a:t>
            </a:r>
            <a:r>
              <a:rPr lang="nb-NO" dirty="0"/>
              <a:t>Ansatte bruker ca. halvparten av tiden sin på administrative oppgaver og kjøring. Tallene tyder på effektiviseringspotensial på dette området</a:t>
            </a:r>
            <a:r>
              <a:rPr lang="nb-NO" dirty="0" smtClean="0"/>
              <a:t>.</a:t>
            </a:r>
            <a:endParaRPr lang="nb-NO" dirty="0"/>
          </a:p>
          <a:p>
            <a:pPr marL="0" lvl="1">
              <a:spcBef>
                <a:spcPts val="336"/>
              </a:spcBef>
              <a:spcAft>
                <a:spcPts val="600"/>
              </a:spcAft>
            </a:pPr>
            <a:r>
              <a:rPr lang="nb-NO" dirty="0"/>
              <a:t>På bakgrunn av disse funnene, har Horten kommune identifisert muligheter for effektivisering av administrative oppgaver og kjøring og begynt å se etter mulige løsninger.</a:t>
            </a:r>
          </a:p>
          <a:p>
            <a:pPr>
              <a:spcAft>
                <a:spcPts val="400"/>
              </a:spcAft>
            </a:pPr>
            <a:endParaRPr lang="nb-NO" dirty="0">
              <a:solidFill>
                <a:schemeClr val="tx1">
                  <a:lumMod val="50000"/>
                  <a:lumOff val="50000"/>
                </a:schemeClr>
              </a:solidFill>
            </a:endParaRPr>
          </a:p>
          <a:p>
            <a:endParaRPr lang="nb-NO" dirty="0"/>
          </a:p>
        </p:txBody>
      </p:sp>
      <p:sp>
        <p:nvSpPr>
          <p:cNvPr id="9" name="Slide Number Placeholder 8"/>
          <p:cNvSpPr>
            <a:spLocks noGrp="1"/>
          </p:cNvSpPr>
          <p:nvPr>
            <p:ph type="sldNum" sz="quarter" idx="4"/>
          </p:nvPr>
        </p:nvSpPr>
        <p:spPr>
          <a:xfrm>
            <a:off x="128464" y="6526437"/>
            <a:ext cx="2462212" cy="156257"/>
          </a:xfrm>
        </p:spPr>
        <p:txBody>
          <a:bodyPr/>
          <a:lstStyle/>
          <a:p>
            <a:fld id="{51360949-4B9F-9B4C-948A-35244A0B85F5}" type="slidenum">
              <a:rPr lang="nb-NO" smtClean="0"/>
              <a:pPr/>
              <a:t>13</a:t>
            </a:fld>
            <a:endParaRPr lang="nb-NO" dirty="0"/>
          </a:p>
        </p:txBody>
      </p:sp>
      <p:sp>
        <p:nvSpPr>
          <p:cNvPr id="14" name="Text Placeholder 5"/>
          <p:cNvSpPr>
            <a:spLocks noGrp="1"/>
          </p:cNvSpPr>
          <p:nvPr>
            <p:ph type="body" sz="quarter" idx="18"/>
          </p:nvPr>
        </p:nvSpPr>
        <p:spPr>
          <a:xfrm>
            <a:off x="209549" y="943270"/>
            <a:ext cx="9503023" cy="469506"/>
          </a:xfrm>
        </p:spPr>
        <p:txBody>
          <a:bodyPr/>
          <a:lstStyle/>
          <a:p>
            <a:pPr>
              <a:spcAft>
                <a:spcPts val="400"/>
              </a:spcAft>
            </a:pPr>
            <a:r>
              <a:rPr lang="nb-NO" dirty="0"/>
              <a:t>Etter at problemstillingen var definert, foretok Horten kommune en detaljert kartlegging av hjemmetjenesten for å forstå kostnadsdriverne og finne effektiviseringspotensial. </a:t>
            </a:r>
          </a:p>
          <a:p>
            <a:endParaRPr lang="nb-NO" dirty="0"/>
          </a:p>
        </p:txBody>
      </p:sp>
    </p:spTree>
    <p:extLst>
      <p:ext uri="{BB962C8B-B14F-4D97-AF65-F5344CB8AC3E}">
        <p14:creationId xmlns:p14="http://schemas.microsoft.com/office/powerpoint/2010/main" val="1498656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b-NO" dirty="0" smtClean="0"/>
              <a:t>Utvikling, utprøving og evaluering</a:t>
            </a:r>
            <a:endParaRPr lang="nb-NO" dirty="0"/>
          </a:p>
        </p:txBody>
      </p:sp>
      <p:sp>
        <p:nvSpPr>
          <p:cNvPr id="3" name="Text Placeholder 2"/>
          <p:cNvSpPr txBox="1">
            <a:spLocks/>
          </p:cNvSpPr>
          <p:nvPr/>
        </p:nvSpPr>
        <p:spPr>
          <a:xfrm>
            <a:off x="363387" y="3438248"/>
            <a:ext cx="6533596" cy="432000"/>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1800" dirty="0" smtClean="0">
                <a:solidFill>
                  <a:schemeClr val="tx2"/>
                </a:solidFill>
              </a:rPr>
              <a:t>bruk statistikk og tall til å vurdere gevinster</a:t>
            </a:r>
            <a:endParaRPr lang="en-US" sz="1800" dirty="0">
              <a:solidFill>
                <a:schemeClr val="tx2"/>
              </a:solidFill>
            </a:endParaRPr>
          </a:p>
        </p:txBody>
      </p:sp>
    </p:spTree>
    <p:extLst>
      <p:ext uri="{BB962C8B-B14F-4D97-AF65-F5344CB8AC3E}">
        <p14:creationId xmlns:p14="http://schemas.microsoft.com/office/powerpoint/2010/main" val="972789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20"/>
          </p:nvPr>
        </p:nvSpPr>
        <p:spPr>
          <a:xfrm>
            <a:off x="6388025" y="3449592"/>
            <a:ext cx="3161141" cy="3147760"/>
          </a:xfrm>
        </p:spPr>
        <p:txBody>
          <a:bodyPr vert="horz" lIns="91440" tIns="45720" rIns="91440" bIns="45720" rtlCol="0">
            <a:normAutofit lnSpcReduction="10000"/>
          </a:bodyPr>
          <a:lstStyle/>
          <a:p>
            <a:pPr marL="0" indent="0">
              <a:spcBef>
                <a:spcPts val="1200"/>
              </a:spcBef>
              <a:buNone/>
            </a:pPr>
            <a:r>
              <a:rPr lang="nb-NO" dirty="0">
                <a:solidFill>
                  <a:srgbClr val="000000"/>
                </a:solidFill>
                <a:ea typeface="Helvetica"/>
                <a:sym typeface="Helvetica"/>
              </a:rPr>
              <a:t>Beregn unngåtte kostnader, spart tid og økt kvalitet for å foreta en balansert gevinstvurdering.</a:t>
            </a:r>
          </a:p>
          <a:p>
            <a:pPr marL="0" indent="0">
              <a:spcBef>
                <a:spcPts val="1200"/>
              </a:spcBef>
              <a:buNone/>
            </a:pPr>
            <a:r>
              <a:rPr lang="nb-NO" dirty="0">
                <a:solidFill>
                  <a:srgbClr val="000000"/>
                </a:solidFill>
                <a:ea typeface="Helvetica"/>
              </a:rPr>
              <a:t>Prioriter gjenbruk av data dere har fra før, fremfor å  kjøre tidskrevende spørringer og samle inn nye data. Gå nøye gjennom offentlig statistikk og data i kommunens fagsystemer for å se hvilke av disse kan brukes til vurdering av gevinster. </a:t>
            </a:r>
          </a:p>
          <a:p>
            <a:pPr marL="0" indent="0">
              <a:spcBef>
                <a:spcPts val="1200"/>
              </a:spcBef>
              <a:buNone/>
            </a:pPr>
            <a:r>
              <a:rPr lang="nb-NO" dirty="0">
                <a:solidFill>
                  <a:srgbClr val="000000"/>
                </a:solidFill>
                <a:ea typeface="Helvetica"/>
              </a:rPr>
              <a:t>Der statistikk og tall ikke er egnet for gevinstvurdering, kan dere bruke intervjuer og observasjoner.</a:t>
            </a:r>
          </a:p>
          <a:p>
            <a:pPr marL="0" indent="0">
              <a:spcBef>
                <a:spcPts val="1200"/>
              </a:spcBef>
              <a:buNone/>
            </a:pPr>
            <a:endParaRPr lang="en-GB" dirty="0">
              <a:solidFill>
                <a:srgbClr val="000000"/>
              </a:solidFill>
              <a:ea typeface="Helvetica"/>
            </a:endParaRPr>
          </a:p>
        </p:txBody>
      </p:sp>
      <p:sp>
        <p:nvSpPr>
          <p:cNvPr id="22" name="Text Placeholder 21"/>
          <p:cNvSpPr>
            <a:spLocks noGrp="1"/>
          </p:cNvSpPr>
          <p:nvPr>
            <p:ph type="body" sz="quarter" idx="23"/>
          </p:nvPr>
        </p:nvSpPr>
        <p:spPr/>
        <p:txBody>
          <a:bodyPr/>
          <a:lstStyle/>
          <a:p>
            <a:r>
              <a:rPr lang="nb-NO" dirty="0" smtClean="0"/>
              <a:t>Hensikten med arbeidet:</a:t>
            </a:r>
            <a:endParaRPr lang="en-GB" dirty="0"/>
          </a:p>
        </p:txBody>
      </p:sp>
      <p:sp>
        <p:nvSpPr>
          <p:cNvPr id="23" name="Text Placeholder 22"/>
          <p:cNvSpPr>
            <a:spLocks noGrp="1"/>
          </p:cNvSpPr>
          <p:nvPr>
            <p:ph type="body" sz="quarter" idx="24"/>
          </p:nvPr>
        </p:nvSpPr>
        <p:spPr>
          <a:xfrm>
            <a:off x="6386642" y="3068960"/>
            <a:ext cx="3177878" cy="335200"/>
          </a:xfrm>
        </p:spPr>
        <p:txBody>
          <a:bodyPr/>
          <a:lstStyle/>
          <a:p>
            <a:r>
              <a:rPr lang="nb-NO" dirty="0" smtClean="0"/>
              <a:t>Tips og råd:</a:t>
            </a:r>
            <a:endParaRPr lang="en-GB" dirty="0"/>
          </a:p>
        </p:txBody>
      </p:sp>
      <p:sp>
        <p:nvSpPr>
          <p:cNvPr id="24" name="Text Placeholder 23"/>
          <p:cNvSpPr>
            <a:spLocks noGrp="1"/>
          </p:cNvSpPr>
          <p:nvPr>
            <p:ph type="body" sz="quarter" idx="17"/>
          </p:nvPr>
        </p:nvSpPr>
        <p:spPr>
          <a:xfrm>
            <a:off x="208387" y="1628800"/>
            <a:ext cx="5657142" cy="4752528"/>
          </a:xfrm>
        </p:spPr>
        <p:txBody>
          <a:bodyPr>
            <a:noAutofit/>
          </a:bodyPr>
          <a:lstStyle/>
          <a:p>
            <a:pPr>
              <a:spcAft>
                <a:spcPts val="600"/>
              </a:spcAft>
            </a:pPr>
            <a:r>
              <a:rPr lang="nb-NO" dirty="0"/>
              <a:t>Dere har fått dybdeinnsikt i problemet og har funnet én eller flere mulige løsninger. Neste steg er å vurdere forventede gevinster og kostnader. Dette arbeidet starter dere med allerede i  fase 2 «Innsikt og idé» og fortsetter med under fase 3 «Utvikling, utprøving og evaluering». </a:t>
            </a:r>
          </a:p>
          <a:p>
            <a:pPr>
              <a:spcAft>
                <a:spcPts val="600"/>
              </a:spcAft>
            </a:pPr>
            <a:r>
              <a:rPr lang="nb-NO" dirty="0" smtClean="0">
                <a:latin typeface="+mn-lt"/>
                <a:cs typeface="Arial" panose="020B0604020202020204" pitchFamily="34" charset="0"/>
              </a:rPr>
              <a:t>Når gevinstene vurderes, ser dere igjen på statistikk og tall for å beregne den forventede positive effekten. For eksempel:</a:t>
            </a:r>
          </a:p>
          <a:p>
            <a:pPr marL="285750" lvl="1" indent="-285750">
              <a:spcBef>
                <a:spcPts val="336"/>
              </a:spcBef>
              <a:spcAft>
                <a:spcPts val="600"/>
              </a:spcAft>
              <a:buFont typeface="Arial" panose="020B0604020202020204" pitchFamily="34" charset="0"/>
              <a:buChar char="•"/>
            </a:pPr>
            <a:r>
              <a:rPr lang="nb-NO" dirty="0">
                <a:solidFill>
                  <a:schemeClr val="tx1"/>
                </a:solidFill>
                <a:latin typeface="+mn-lt"/>
                <a:cs typeface="Arial" panose="020B0604020202020204" pitchFamily="34" charset="0"/>
              </a:rPr>
              <a:t>Dersom ny løsning fører til økt trygghet for </a:t>
            </a:r>
            <a:r>
              <a:rPr lang="nb-NO" dirty="0" smtClean="0">
                <a:solidFill>
                  <a:schemeClr val="tx1"/>
                </a:solidFill>
                <a:latin typeface="+mn-lt"/>
                <a:cs typeface="Arial" panose="020B0604020202020204" pitchFamily="34" charset="0"/>
              </a:rPr>
              <a:t>brukere og pårørende, </a:t>
            </a:r>
            <a:r>
              <a:rPr lang="nb-NO" dirty="0">
                <a:solidFill>
                  <a:schemeClr val="tx1"/>
                </a:solidFill>
                <a:latin typeface="+mn-lt"/>
                <a:cs typeface="Arial" panose="020B0604020202020204" pitchFamily="34" charset="0"/>
              </a:rPr>
              <a:t>hvordan skal det måles? Hva er opplevd trygghet i dag, og hva skal det være om fem år?</a:t>
            </a:r>
          </a:p>
          <a:p>
            <a:pPr marL="285750" lvl="1" indent="-285750">
              <a:spcBef>
                <a:spcPts val="336"/>
              </a:spcBef>
              <a:spcAft>
                <a:spcPts val="600"/>
              </a:spcAft>
              <a:buFont typeface="Arial" panose="020B0604020202020204" pitchFamily="34" charset="0"/>
              <a:buChar char="•"/>
            </a:pPr>
            <a:r>
              <a:rPr lang="nb-NO" dirty="0">
                <a:solidFill>
                  <a:schemeClr val="tx1"/>
                </a:solidFill>
                <a:latin typeface="+mn-lt"/>
                <a:cs typeface="Arial" panose="020B0604020202020204" pitchFamily="34" charset="0"/>
              </a:rPr>
              <a:t>Dersom det spares tid for ansatte, hvor mange årsverk blir det? Hvilken del av denne tiden skal omdisponeres til andre oppgaver, og hvilken del skal hentes ut i form av sparte ressurser? Hvordan ser ut budsjettet for dette for de neste fem årene</a:t>
            </a:r>
            <a:r>
              <a:rPr lang="nb-NO" dirty="0" smtClean="0">
                <a:solidFill>
                  <a:schemeClr val="tx1"/>
                </a:solidFill>
                <a:latin typeface="+mn-lt"/>
                <a:cs typeface="Arial" panose="020B0604020202020204" pitchFamily="34" charset="0"/>
              </a:rPr>
              <a:t>?</a:t>
            </a:r>
          </a:p>
          <a:p>
            <a:pPr marL="0" lvl="1">
              <a:spcBef>
                <a:spcPts val="336"/>
              </a:spcBef>
              <a:spcAft>
                <a:spcPts val="600"/>
              </a:spcAft>
            </a:pPr>
            <a:r>
              <a:rPr lang="nb-NO" dirty="0" smtClean="0">
                <a:solidFill>
                  <a:schemeClr val="tx1"/>
                </a:solidFill>
                <a:latin typeface="+mn-lt"/>
                <a:cs typeface="Arial" panose="020B0604020202020204" pitchFamily="34" charset="0"/>
              </a:rPr>
              <a:t>I arbeidet med gevinster gjenbruker dere statistikk og tall dere har hentet inn i tidligere faser, og foretar nye datainnsamlinger ved behov.</a:t>
            </a:r>
          </a:p>
          <a:p>
            <a:pPr marL="0" lvl="1">
              <a:spcBef>
                <a:spcPts val="336"/>
              </a:spcBef>
              <a:spcAft>
                <a:spcPts val="600"/>
              </a:spcAft>
            </a:pPr>
            <a:r>
              <a:rPr lang="nb-NO" dirty="0" smtClean="0"/>
              <a:t>Resultatene </a:t>
            </a:r>
            <a:r>
              <a:rPr lang="nb-NO" dirty="0"/>
              <a:t>dokumenteres i «Verktøy for gevinstkartlegging» som inngår i </a:t>
            </a:r>
            <a:r>
              <a:rPr lang="nb-NO" dirty="0" smtClean="0"/>
              <a:t>Veikart </a:t>
            </a:r>
            <a:r>
              <a:rPr lang="nb-NO" dirty="0"/>
              <a:t>for tjenesteinnovasjon. I verktøyet finner dere mer veiledning om hvordan utføre arbeidet samt nyttige maler.</a:t>
            </a:r>
          </a:p>
          <a:p>
            <a:pPr marL="0" lvl="1">
              <a:spcBef>
                <a:spcPts val="336"/>
              </a:spcBef>
              <a:spcAft>
                <a:spcPts val="600"/>
              </a:spcAft>
            </a:pPr>
            <a:endParaRPr lang="nb-NO" dirty="0" smtClean="0">
              <a:solidFill>
                <a:schemeClr val="tx1"/>
              </a:solidFill>
              <a:latin typeface="+mn-lt"/>
              <a:cs typeface="Arial" panose="020B0604020202020204" pitchFamily="34" charset="0"/>
            </a:endParaRPr>
          </a:p>
          <a:p>
            <a:pPr marL="285750" lvl="1" indent="-285750">
              <a:spcBef>
                <a:spcPts val="336"/>
              </a:spcBef>
              <a:spcAft>
                <a:spcPts val="600"/>
              </a:spcAft>
              <a:buFont typeface="Arial" panose="020B0604020202020204" pitchFamily="34" charset="0"/>
              <a:buChar char="•"/>
            </a:pPr>
            <a:endParaRPr lang="en-GB" dirty="0">
              <a:solidFill>
                <a:schemeClr val="tx1"/>
              </a:solidFill>
              <a:latin typeface="+mn-lt"/>
              <a:cs typeface="Arial" panose="020B0604020202020204" pitchFamily="34" charset="0"/>
            </a:endParaRPr>
          </a:p>
        </p:txBody>
      </p:sp>
      <p:sp>
        <p:nvSpPr>
          <p:cNvPr id="2" name="Title 1"/>
          <p:cNvSpPr>
            <a:spLocks noGrp="1"/>
          </p:cNvSpPr>
          <p:nvPr>
            <p:ph type="title"/>
          </p:nvPr>
        </p:nvSpPr>
        <p:spPr/>
        <p:txBody>
          <a:bodyPr/>
          <a:lstStyle/>
          <a:p>
            <a:r>
              <a:rPr lang="nb-NO" dirty="0" smtClean="0"/>
              <a:t>Bruk statistikk og tall til å vurdere gevinster</a:t>
            </a:r>
            <a:endParaRPr lang="en-GB" dirty="0"/>
          </a:p>
        </p:txBody>
      </p:sp>
      <p:sp>
        <p:nvSpPr>
          <p:cNvPr id="3" name="Text Placeholder 2"/>
          <p:cNvSpPr>
            <a:spLocks noGrp="1"/>
          </p:cNvSpPr>
          <p:nvPr>
            <p:ph type="body" sz="quarter" idx="19"/>
          </p:nvPr>
        </p:nvSpPr>
        <p:spPr>
          <a:xfrm>
            <a:off x="6393160" y="2080594"/>
            <a:ext cx="3177878" cy="916358"/>
          </a:xfrm>
        </p:spPr>
        <p:txBody>
          <a:bodyPr/>
          <a:lstStyle/>
          <a:p>
            <a:r>
              <a:rPr lang="nb-NO" dirty="0" smtClean="0"/>
              <a:t>Gevinster vurderes for å kunne evaluere løsninger og måle gevinstrealisering overt tid.</a:t>
            </a:r>
            <a:endParaRPr lang="en-GB" dirty="0"/>
          </a:p>
        </p:txBody>
      </p:sp>
      <p:sp>
        <p:nvSpPr>
          <p:cNvPr id="15" name="Slide Number Placeholder 8"/>
          <p:cNvSpPr>
            <a:spLocks noGrp="1"/>
          </p:cNvSpPr>
          <p:nvPr>
            <p:ph type="sldNum" sz="quarter" idx="4"/>
          </p:nvPr>
        </p:nvSpPr>
        <p:spPr>
          <a:xfrm>
            <a:off x="128464" y="6526437"/>
            <a:ext cx="2462212" cy="156257"/>
          </a:xfrm>
        </p:spPr>
        <p:txBody>
          <a:bodyPr/>
          <a:lstStyle/>
          <a:p>
            <a:fld id="{51360949-4B9F-9B4C-948A-35244A0B85F5}" type="slidenum">
              <a:rPr lang="nb-NO" smtClean="0"/>
              <a:pPr/>
              <a:t>15</a:t>
            </a:fld>
            <a:endParaRPr lang="nb-NO" dirty="0"/>
          </a:p>
        </p:txBody>
      </p:sp>
    </p:spTree>
    <p:extLst>
      <p:ext uri="{BB962C8B-B14F-4D97-AF65-F5344CB8AC3E}">
        <p14:creationId xmlns:p14="http://schemas.microsoft.com/office/powerpoint/2010/main" val="3039004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7032154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07122" y="327262"/>
            <a:ext cx="9497138" cy="557836"/>
          </a:xfrm>
        </p:spPr>
        <p:txBody>
          <a:bodyPr/>
          <a:lstStyle/>
          <a:p>
            <a:r>
              <a:rPr lang="nb-NO" dirty="0" smtClean="0"/>
              <a:t>Hvordan vurdere gevinster</a:t>
            </a:r>
            <a:endParaRPr lang="nb-NO" dirty="0"/>
          </a:p>
        </p:txBody>
      </p:sp>
      <p:sp>
        <p:nvSpPr>
          <p:cNvPr id="3" name="Text Placeholder 2"/>
          <p:cNvSpPr>
            <a:spLocks noGrp="1"/>
          </p:cNvSpPr>
          <p:nvPr>
            <p:ph type="body" sz="quarter" idx="17"/>
          </p:nvPr>
        </p:nvSpPr>
        <p:spPr/>
        <p:txBody>
          <a:bodyPr>
            <a:noAutofit/>
          </a:bodyPr>
          <a:lstStyle/>
          <a:p>
            <a:r>
              <a:rPr lang="nb-NO" b="1" dirty="0" smtClean="0">
                <a:solidFill>
                  <a:srgbClr val="3A7EC0"/>
                </a:solidFill>
              </a:rPr>
              <a:t>Steg 1: </a:t>
            </a:r>
            <a:r>
              <a:rPr lang="nb-NO" b="1" dirty="0">
                <a:solidFill>
                  <a:srgbClr val="3A7EC0"/>
                </a:solidFill>
              </a:rPr>
              <a:t>Definer gevinsten godt</a:t>
            </a:r>
          </a:p>
          <a:p>
            <a:pPr marL="285750" indent="-285750">
              <a:spcAft>
                <a:spcPts val="0"/>
              </a:spcAft>
              <a:buFont typeface="Arial" panose="020B0604020202020204" pitchFamily="34" charset="0"/>
              <a:buChar char="•"/>
            </a:pPr>
            <a:r>
              <a:rPr lang="nb-NO" dirty="0"/>
              <a:t>Start med en tydelig definisjon av gevinsten. Gevinsten bør ha en presis og konkret formulering. </a:t>
            </a:r>
          </a:p>
          <a:p>
            <a:pPr marL="285750" indent="-285750">
              <a:spcAft>
                <a:spcPts val="0"/>
              </a:spcAft>
              <a:buFont typeface="Arial" panose="020B0604020202020204" pitchFamily="34" charset="0"/>
              <a:buChar char="•"/>
            </a:pPr>
            <a:r>
              <a:rPr lang="nb-NO" dirty="0"/>
              <a:t>Skriv eksempelvis «Mindre tid forbrukt på </a:t>
            </a:r>
            <a:r>
              <a:rPr lang="nb-NO" dirty="0" smtClean="0"/>
              <a:t>rapportmøter» </a:t>
            </a:r>
            <a:r>
              <a:rPr lang="nb-NO" dirty="0"/>
              <a:t>istedenfor bare «Spart tid».</a:t>
            </a:r>
          </a:p>
          <a:p>
            <a:pPr marL="285750" indent="-285750">
              <a:spcAft>
                <a:spcPts val="0"/>
              </a:spcAft>
              <a:buFont typeface="Arial" panose="020B0604020202020204" pitchFamily="34" charset="0"/>
              <a:buChar char="•"/>
            </a:pPr>
            <a:r>
              <a:rPr lang="nb-NO" dirty="0"/>
              <a:t>Bruk malen «Endrings- og gevinstoversikt» fra </a:t>
            </a:r>
            <a:r>
              <a:rPr lang="nb-NO" dirty="0" smtClean="0"/>
              <a:t>«Verktøy for gevinstkartlegging» </a:t>
            </a:r>
            <a:r>
              <a:rPr lang="nb-NO" dirty="0"/>
              <a:t>i V</a:t>
            </a:r>
            <a:r>
              <a:rPr lang="nb-NO" dirty="0" smtClean="0"/>
              <a:t>eikart for tjenesteinnovasjon for </a:t>
            </a:r>
            <a:r>
              <a:rPr lang="nb-NO" dirty="0"/>
              <a:t>å beskrive gevinster.</a:t>
            </a:r>
          </a:p>
          <a:p>
            <a:pPr>
              <a:spcAft>
                <a:spcPts val="0"/>
              </a:spcAft>
            </a:pPr>
            <a:endParaRPr lang="nb-NO" dirty="0">
              <a:solidFill>
                <a:srgbClr val="3A7EC0"/>
              </a:solidFill>
            </a:endParaRPr>
          </a:p>
          <a:p>
            <a:r>
              <a:rPr lang="nb-NO" b="1" dirty="0" smtClean="0">
                <a:solidFill>
                  <a:srgbClr val="3A7EC0"/>
                </a:solidFill>
              </a:rPr>
              <a:t>Steg </a:t>
            </a:r>
            <a:r>
              <a:rPr lang="nb-NO" b="1" dirty="0">
                <a:solidFill>
                  <a:srgbClr val="3A7EC0"/>
                </a:solidFill>
              </a:rPr>
              <a:t>2: Finn en resultatindikator for gevinsten</a:t>
            </a:r>
          </a:p>
          <a:p>
            <a:pPr marL="285750" indent="-285750">
              <a:spcAft>
                <a:spcPts val="0"/>
              </a:spcAft>
              <a:buFont typeface="Arial" panose="020B0604020202020204" pitchFamily="34" charset="0"/>
              <a:buChar char="•"/>
            </a:pPr>
            <a:r>
              <a:rPr lang="nb-NO" dirty="0"/>
              <a:t>Definer hvordan gevinsten kan måles ved hjelp av statistikk og tall fra offentlige eller lokale kilder.</a:t>
            </a:r>
          </a:p>
          <a:p>
            <a:pPr marL="285750" indent="-285750">
              <a:spcAft>
                <a:spcPts val="0"/>
              </a:spcAft>
              <a:buFont typeface="Arial" panose="020B0604020202020204" pitchFamily="34" charset="0"/>
              <a:buChar char="•"/>
            </a:pPr>
            <a:r>
              <a:rPr lang="nb-NO" dirty="0"/>
              <a:t>For eksempel kan «Mindre tid forbrukt på </a:t>
            </a:r>
            <a:r>
              <a:rPr lang="nb-NO" dirty="0" smtClean="0"/>
              <a:t>rapportmøter» </a:t>
            </a:r>
            <a:r>
              <a:rPr lang="nb-NO" dirty="0"/>
              <a:t>måles slik: </a:t>
            </a:r>
            <a:r>
              <a:rPr lang="nb-NO" dirty="0" smtClean="0"/>
              <a:t>Et </a:t>
            </a:r>
            <a:r>
              <a:rPr lang="nb-NO" dirty="0"/>
              <a:t>representativt utvalg av ansatte fra ulike avdelinger i </a:t>
            </a:r>
            <a:r>
              <a:rPr lang="nb-NO" dirty="0" smtClean="0"/>
              <a:t>skriver </a:t>
            </a:r>
            <a:r>
              <a:rPr lang="nb-NO" dirty="0"/>
              <a:t>ned hvor mye tid de bruker på rapportmøter hver dag over 2-3 uker. Deretter kan det estimeres det totale tidsforbruket i </a:t>
            </a:r>
            <a:r>
              <a:rPr lang="nb-NO" dirty="0" smtClean="0"/>
              <a:t>den aktuelle tjenesten. </a:t>
            </a:r>
            <a:endParaRPr lang="nb-NO" dirty="0"/>
          </a:p>
        </p:txBody>
      </p:sp>
      <p:sp>
        <p:nvSpPr>
          <p:cNvPr id="4" name="Text Placeholder 3"/>
          <p:cNvSpPr>
            <a:spLocks noGrp="1"/>
          </p:cNvSpPr>
          <p:nvPr>
            <p:ph type="body" sz="quarter" idx="18"/>
          </p:nvPr>
        </p:nvSpPr>
        <p:spPr>
          <a:xfrm>
            <a:off x="215435" y="943270"/>
            <a:ext cx="9495975" cy="294191"/>
          </a:xfrm>
        </p:spPr>
        <p:txBody>
          <a:bodyPr/>
          <a:lstStyle/>
          <a:p>
            <a:r>
              <a:rPr lang="nb-NO" dirty="0" smtClean="0"/>
              <a:t>Side 1 av 2</a:t>
            </a:r>
            <a:endParaRPr lang="nb-NO" dirty="0"/>
          </a:p>
        </p:txBody>
      </p:sp>
      <p:sp>
        <p:nvSpPr>
          <p:cNvPr id="9" name="Slide Number Placeholder 8"/>
          <p:cNvSpPr>
            <a:spLocks noGrp="1"/>
          </p:cNvSpPr>
          <p:nvPr>
            <p:ph type="sldNum" sz="quarter" idx="4"/>
          </p:nvPr>
        </p:nvSpPr>
        <p:spPr>
          <a:xfrm>
            <a:off x="128464" y="6526437"/>
            <a:ext cx="2462212" cy="156257"/>
          </a:xfrm>
        </p:spPr>
        <p:txBody>
          <a:bodyPr/>
          <a:lstStyle/>
          <a:p>
            <a:fld id="{51360949-4B9F-9B4C-948A-35244A0B85F5}" type="slidenum">
              <a:rPr lang="nb-NO" smtClean="0"/>
              <a:pPr/>
              <a:t>16</a:t>
            </a:fld>
            <a:endParaRPr lang="nb-NO" dirty="0"/>
          </a:p>
        </p:txBody>
      </p:sp>
      <p:grpSp>
        <p:nvGrpSpPr>
          <p:cNvPr id="6" name="Group 5"/>
          <p:cNvGrpSpPr/>
          <p:nvPr/>
        </p:nvGrpSpPr>
        <p:grpSpPr>
          <a:xfrm>
            <a:off x="6321152" y="1844811"/>
            <a:ext cx="3432568" cy="3600413"/>
            <a:chOff x="6352887" y="1916832"/>
            <a:chExt cx="3202533" cy="3230212"/>
          </a:xfrm>
        </p:grpSpPr>
        <p:pic>
          <p:nvPicPr>
            <p:cNvPr id="10" name="Picture 9" descr="Scenarie for Metodikken_v2-17.jp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8613" b="100000" l="7417" r="69284">
                          <a14:foregroundMark x1="21117" y1="43237" x2="22600" y2="70058"/>
                          <a14:foregroundMark x1="20942" y1="66474" x2="10646" y2="68671"/>
                          <a14:foregroundMark x1="35602" y1="24393" x2="45724" y2="35838"/>
                          <a14:foregroundMark x1="63874" y1="66705" x2="63525" y2="82081"/>
                          <a14:foregroundMark x1="60995" y1="82659" x2="59337" y2="83699"/>
                          <a14:foregroundMark x1="12304" y1="71676" x2="11693" y2="77457"/>
                          <a14:foregroundMark x1="19721" y1="80462" x2="17627" y2="83121"/>
                          <a14:foregroundMark x1="11693" y1="78844" x2="12304" y2="80694"/>
                          <a14:foregroundMark x1="16841" y1="85318" x2="16841" y2="82312"/>
                          <a14:foregroundMark x1="9162" y1="79306" x2="12304" y2="82659"/>
                          <a14:foregroundMark x1="58551" y1="85665" x2="67190" y2="84855"/>
                          <a14:foregroundMark x1="49215" y1="22197" x2="28185" y2="22428"/>
                          <a14:foregroundMark x1="28970" y1="70867" x2="44939" y2="82312"/>
                        </a14:backgroundRemoval>
                      </a14:imgEffect>
                    </a14:imgLayer>
                  </a14:imgProps>
                </a:ext>
                <a:ext uri="{28A0092B-C50C-407E-A947-70E740481C1C}">
                  <a14:useLocalDpi xmlns:a14="http://schemas.microsoft.com/office/drawing/2010/main" val="0"/>
                </a:ext>
              </a:extLst>
            </a:blip>
            <a:srcRect l="7505" t="16867" r="30284"/>
            <a:stretch/>
          </p:blipFill>
          <p:spPr>
            <a:xfrm>
              <a:off x="6352887" y="1916832"/>
              <a:ext cx="3202533" cy="3230212"/>
            </a:xfrm>
            <a:prstGeom prst="rect">
              <a:avLst/>
            </a:prstGeom>
          </p:spPr>
        </p:pic>
        <p:sp>
          <p:nvSpPr>
            <p:cNvPr id="5" name="Rectangle 4"/>
            <p:cNvSpPr/>
            <p:nvPr/>
          </p:nvSpPr>
          <p:spPr>
            <a:xfrm>
              <a:off x="7442638" y="2154585"/>
              <a:ext cx="1110761"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grpSp>
      <p:pic>
        <p:nvPicPr>
          <p:cNvPr id="102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0144" y="2195036"/>
            <a:ext cx="528615" cy="50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593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22" y="327262"/>
            <a:ext cx="9497138" cy="557836"/>
          </a:xfrm>
        </p:spPr>
        <p:txBody>
          <a:bodyPr/>
          <a:lstStyle/>
          <a:p>
            <a:r>
              <a:rPr lang="nb-NO" dirty="0" smtClean="0"/>
              <a:t>Hvordan vurdere gevinster</a:t>
            </a:r>
            <a:endParaRPr lang="nb-NO" dirty="0"/>
          </a:p>
        </p:txBody>
      </p:sp>
      <p:sp>
        <p:nvSpPr>
          <p:cNvPr id="3" name="Text Placeholder 2"/>
          <p:cNvSpPr>
            <a:spLocks noGrp="1"/>
          </p:cNvSpPr>
          <p:nvPr>
            <p:ph type="body" sz="quarter" idx="17"/>
          </p:nvPr>
        </p:nvSpPr>
        <p:spPr>
          <a:xfrm>
            <a:off x="209550" y="1628774"/>
            <a:ext cx="5688000" cy="5040586"/>
          </a:xfrm>
        </p:spPr>
        <p:txBody>
          <a:bodyPr>
            <a:noAutofit/>
          </a:bodyPr>
          <a:lstStyle/>
          <a:p>
            <a:r>
              <a:rPr lang="nb-NO" b="1" dirty="0" smtClean="0">
                <a:solidFill>
                  <a:srgbClr val="3A7EC0"/>
                </a:solidFill>
              </a:rPr>
              <a:t>Steg </a:t>
            </a:r>
            <a:r>
              <a:rPr lang="nb-NO" b="1" dirty="0">
                <a:solidFill>
                  <a:srgbClr val="3A7EC0"/>
                </a:solidFill>
              </a:rPr>
              <a:t>3: Måle nullpunktet på resultatindikatoren og sett mål</a:t>
            </a:r>
          </a:p>
          <a:p>
            <a:pPr marL="285750" indent="-285750">
              <a:spcAft>
                <a:spcPts val="0"/>
              </a:spcAft>
              <a:buFont typeface="Arial" panose="020B0604020202020204" pitchFamily="34" charset="0"/>
              <a:buChar char="•"/>
            </a:pPr>
            <a:r>
              <a:rPr lang="nb-NO" dirty="0"/>
              <a:t>Måle nullpunktet på resultatindikatoren, og definer ønsket/planlagt verdi for resultatindikatoren når gevinsten er realisert.</a:t>
            </a:r>
          </a:p>
          <a:p>
            <a:pPr marL="285750" indent="-285750">
              <a:spcAft>
                <a:spcPts val="0"/>
              </a:spcAft>
              <a:buFont typeface="Arial" panose="020B0604020202020204" pitchFamily="34" charset="0"/>
              <a:buChar char="•"/>
            </a:pPr>
            <a:r>
              <a:rPr lang="nb-NO" dirty="0"/>
              <a:t>I eksemplet med «Mindre tid forbrukt på </a:t>
            </a:r>
            <a:r>
              <a:rPr lang="nb-NO" dirty="0" smtClean="0"/>
              <a:t>rapportmøter» </a:t>
            </a:r>
            <a:r>
              <a:rPr lang="nb-NO" dirty="0"/>
              <a:t>kan dere foreta kartlegging over 2-3 uker som beskrevet over. Deretter kan dere estimere forventet tidsforbruk etter gevinsten er realisert basert på innspill fra </a:t>
            </a:r>
            <a:r>
              <a:rPr lang="nb-NO" dirty="0" smtClean="0"/>
              <a:t>ansatte.</a:t>
            </a:r>
          </a:p>
          <a:p>
            <a:pPr>
              <a:spcAft>
                <a:spcPts val="0"/>
              </a:spcAft>
            </a:pPr>
            <a:endParaRPr lang="nb-NO" b="1" dirty="0" smtClean="0">
              <a:solidFill>
                <a:srgbClr val="3A7EC0"/>
              </a:solidFill>
            </a:endParaRPr>
          </a:p>
          <a:p>
            <a:r>
              <a:rPr lang="nb-NO" b="1" dirty="0" smtClean="0">
                <a:solidFill>
                  <a:srgbClr val="3A7EC0"/>
                </a:solidFill>
              </a:rPr>
              <a:t>Steg 4</a:t>
            </a:r>
            <a:r>
              <a:rPr lang="nb-NO" b="1" dirty="0">
                <a:solidFill>
                  <a:srgbClr val="3A7EC0"/>
                </a:solidFill>
              </a:rPr>
              <a:t>: Omregne gevinst til kroner dersom relevant</a:t>
            </a:r>
          </a:p>
          <a:p>
            <a:pPr marL="285750" indent="-285750">
              <a:spcAft>
                <a:spcPts val="0"/>
              </a:spcAft>
              <a:buFont typeface="Arial" panose="020B0604020202020204" pitchFamily="34" charset="0"/>
              <a:buChar char="•"/>
            </a:pPr>
            <a:r>
              <a:rPr lang="nb-NO" dirty="0"/>
              <a:t>Ta utgangspunkt i resultatindikatorene for å beregne gevinst i kroner der dette er relevant. Dette gjelder mer for gevinster knyttet til unngåtte kostnader og spart tid enn for kvalitetsgevinster.</a:t>
            </a:r>
          </a:p>
          <a:p>
            <a:pPr marL="285750" indent="-285750">
              <a:spcAft>
                <a:spcPts val="0"/>
              </a:spcAft>
              <a:buFont typeface="Arial" panose="020B0604020202020204" pitchFamily="34" charset="0"/>
              <a:buChar char="•"/>
            </a:pPr>
            <a:r>
              <a:rPr lang="nb-NO" dirty="0"/>
              <a:t>I eksemplet med «Mindre tid forbrukt på </a:t>
            </a:r>
            <a:r>
              <a:rPr lang="nb-NO" dirty="0" smtClean="0"/>
              <a:t>rapportmøter» </a:t>
            </a:r>
            <a:r>
              <a:rPr lang="nb-NO" dirty="0"/>
              <a:t>kan dere omregne tidsbesparelsen </a:t>
            </a:r>
            <a:r>
              <a:rPr lang="nb-NO" dirty="0" smtClean="0"/>
              <a:t>til årsverkkostnad </a:t>
            </a:r>
            <a:r>
              <a:rPr lang="nb-NO" dirty="0"/>
              <a:t>i kroner. </a:t>
            </a:r>
          </a:p>
          <a:p>
            <a:pPr>
              <a:spcAft>
                <a:spcPts val="0"/>
              </a:spcAft>
            </a:pPr>
            <a:endParaRPr lang="nb-NO" dirty="0">
              <a:solidFill>
                <a:schemeClr val="tx1">
                  <a:lumMod val="50000"/>
                  <a:lumOff val="50000"/>
                </a:schemeClr>
              </a:solidFill>
            </a:endParaRPr>
          </a:p>
          <a:p>
            <a:r>
              <a:rPr lang="nb-NO" b="1" dirty="0" smtClean="0">
                <a:solidFill>
                  <a:srgbClr val="3A7EC0"/>
                </a:solidFill>
              </a:rPr>
              <a:t>Steg </a:t>
            </a:r>
            <a:r>
              <a:rPr lang="nb-NO" b="1" dirty="0">
                <a:solidFill>
                  <a:srgbClr val="3A7EC0"/>
                </a:solidFill>
              </a:rPr>
              <a:t>5: </a:t>
            </a:r>
            <a:r>
              <a:rPr lang="nb-NO" b="1" dirty="0" smtClean="0">
                <a:solidFill>
                  <a:srgbClr val="3A7EC0"/>
                </a:solidFill>
              </a:rPr>
              <a:t>Sammenstill gevinstvurdering</a:t>
            </a:r>
            <a:endParaRPr lang="nb-NO" b="1" dirty="0">
              <a:solidFill>
                <a:srgbClr val="3A7EC0"/>
              </a:solidFill>
            </a:endParaRPr>
          </a:p>
          <a:p>
            <a:pPr marL="285750" indent="-285750">
              <a:spcAft>
                <a:spcPts val="0"/>
              </a:spcAft>
              <a:buFont typeface="Arial" panose="020B0604020202020204" pitchFamily="34" charset="0"/>
              <a:buChar char="•"/>
            </a:pPr>
            <a:r>
              <a:rPr lang="nb-NO" dirty="0"/>
              <a:t>Dokumenter resultatene i en femårig gevinstvurdering. Bruk malen fra </a:t>
            </a:r>
            <a:r>
              <a:rPr lang="nb-NO" dirty="0" smtClean="0"/>
              <a:t>«Verktøy for gevinstkartlegging» </a:t>
            </a:r>
            <a:r>
              <a:rPr lang="nb-NO" dirty="0"/>
              <a:t>i </a:t>
            </a:r>
            <a:r>
              <a:rPr lang="nb-NO" dirty="0" smtClean="0"/>
              <a:t>Veikart for tjenesteinnovasjon hvor </a:t>
            </a:r>
            <a:r>
              <a:rPr lang="nb-NO" dirty="0"/>
              <a:t>dere også finner mer veiledning for arbeidet</a:t>
            </a:r>
            <a:r>
              <a:rPr lang="nb-NO" dirty="0" smtClean="0"/>
              <a:t>.</a:t>
            </a:r>
            <a:endParaRPr lang="nb-NO" dirty="0"/>
          </a:p>
        </p:txBody>
      </p:sp>
      <p:sp>
        <p:nvSpPr>
          <p:cNvPr id="4" name="Text Placeholder 3"/>
          <p:cNvSpPr>
            <a:spLocks noGrp="1"/>
          </p:cNvSpPr>
          <p:nvPr>
            <p:ph type="body" sz="quarter" idx="18"/>
          </p:nvPr>
        </p:nvSpPr>
        <p:spPr/>
        <p:txBody>
          <a:bodyPr/>
          <a:lstStyle/>
          <a:p>
            <a:r>
              <a:rPr lang="nb-NO" dirty="0" smtClean="0"/>
              <a:t>Side 2 av 2</a:t>
            </a:r>
            <a:endParaRPr lang="nb-NO" dirty="0"/>
          </a:p>
        </p:txBody>
      </p:sp>
      <p:sp>
        <p:nvSpPr>
          <p:cNvPr id="9" name="Slide Number Placeholder 8"/>
          <p:cNvSpPr>
            <a:spLocks noGrp="1"/>
          </p:cNvSpPr>
          <p:nvPr>
            <p:ph type="sldNum" sz="quarter" idx="4"/>
          </p:nvPr>
        </p:nvSpPr>
        <p:spPr>
          <a:xfrm>
            <a:off x="128464" y="6526437"/>
            <a:ext cx="2462212" cy="156257"/>
          </a:xfrm>
        </p:spPr>
        <p:txBody>
          <a:bodyPr/>
          <a:lstStyle/>
          <a:p>
            <a:fld id="{51360949-4B9F-9B4C-948A-35244A0B85F5}" type="slidenum">
              <a:rPr lang="nb-NO" smtClean="0"/>
              <a:pPr/>
              <a:t>17</a:t>
            </a:fld>
            <a:endParaRPr lang="nb-NO" dirty="0"/>
          </a:p>
        </p:txBody>
      </p:sp>
      <p:pic>
        <p:nvPicPr>
          <p:cNvPr id="13" name="Picture 12" descr="Scenarie for Metodikken_v2-02.jpg"/>
          <p:cNvPicPr>
            <a:picLocks noChangeAspect="1"/>
          </p:cNvPicPr>
          <p:nvPr/>
        </p:nvPicPr>
        <p:blipFill>
          <a:blip r:embed="rId2" cstate="print">
            <a:extLst>
              <a:ext uri="{BEBA8EAE-BF5A-486C-A8C5-ECC9F3942E4B}">
                <a14:imgProps xmlns:a14="http://schemas.microsoft.com/office/drawing/2010/main">
                  <a14:imgLayer r:embed="rId3">
                    <a14:imgEffect>
                      <a14:backgroundRemoval t="4388" b="100000" l="0" r="100000">
                        <a14:foregroundMark x1="56919" y1="29908" x2="74609" y2="58776"/>
                        <a14:foregroundMark x1="85439" y1="73903" x2="86763" y2="80831"/>
                      </a14:backgroundRemoval>
                    </a14:imgEffect>
                  </a14:imgLayer>
                </a14:imgProps>
              </a:ext>
              <a:ext uri="{28A0092B-C50C-407E-A947-70E740481C1C}">
                <a14:useLocalDpi xmlns:a14="http://schemas.microsoft.com/office/drawing/2010/main" val="0"/>
              </a:ext>
            </a:extLst>
          </a:blip>
          <a:stretch>
            <a:fillRect/>
          </a:stretch>
        </p:blipFill>
        <p:spPr>
          <a:xfrm>
            <a:off x="6314108" y="2996952"/>
            <a:ext cx="3463428" cy="3609301"/>
          </a:xfrm>
          <a:prstGeom prst="rect">
            <a:avLst/>
          </a:prstGeom>
        </p:spPr>
      </p:pic>
      <p:sp>
        <p:nvSpPr>
          <p:cNvPr id="14" name="TextBox 13"/>
          <p:cNvSpPr txBox="1"/>
          <p:nvPr/>
        </p:nvSpPr>
        <p:spPr>
          <a:xfrm>
            <a:off x="6825208" y="3933056"/>
            <a:ext cx="1152128" cy="4286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smtClean="0"/>
              <a:t>Gevinst-vurdering</a:t>
            </a:r>
            <a:endParaRPr lang="en-US" sz="1000" b="1" dirty="0"/>
          </a:p>
        </p:txBody>
      </p:sp>
    </p:spTree>
    <p:extLst>
      <p:ext uri="{BB962C8B-B14F-4D97-AF65-F5344CB8AC3E}">
        <p14:creationId xmlns:p14="http://schemas.microsoft.com/office/powerpoint/2010/main" val="2973128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4" cstate="screen">
            <a:extLst>
              <a:ext uri="{28A0092B-C50C-407E-A947-70E740481C1C}">
                <a14:useLocalDpi xmlns:a14="http://schemas.microsoft.com/office/drawing/2010/main"/>
              </a:ext>
            </a:extLst>
          </a:blip>
          <a:srcRect b="71054"/>
          <a:stretch/>
        </p:blipFill>
        <p:spPr>
          <a:xfrm>
            <a:off x="272494" y="1196752"/>
            <a:ext cx="9400245" cy="5472608"/>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213315047"/>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19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9" y="1590"/>
                        <a:ext cx="1587" cy="1587"/>
                      </a:xfrm>
                      <a:prstGeom prst="rect">
                        <a:avLst/>
                      </a:prstGeom>
                    </p:spPr>
                  </p:pic>
                </p:oleObj>
              </mc:Fallback>
            </mc:AlternateContent>
          </a:graphicData>
        </a:graphic>
      </p:graphicFrame>
      <p:grpSp>
        <p:nvGrpSpPr>
          <p:cNvPr id="2" name="Group 1"/>
          <p:cNvGrpSpPr/>
          <p:nvPr/>
        </p:nvGrpSpPr>
        <p:grpSpPr>
          <a:xfrm>
            <a:off x="637883" y="1577628"/>
            <a:ext cx="8484748" cy="4710856"/>
            <a:chOff x="401393" y="1588562"/>
            <a:chExt cx="8484748" cy="4710856"/>
          </a:xfrm>
        </p:grpSpPr>
        <p:sp>
          <p:nvSpPr>
            <p:cNvPr id="11" name="Rectangle 10"/>
            <p:cNvSpPr/>
            <p:nvPr/>
          </p:nvSpPr>
          <p:spPr>
            <a:xfrm>
              <a:off x="1088571" y="2568276"/>
              <a:ext cx="7797570" cy="792000"/>
            </a:xfrm>
            <a:prstGeom prst="rect">
              <a:avLst/>
            </a:prstGeom>
            <a:solidFill>
              <a:schemeClr val="bg1">
                <a:lumMod val="95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2" name="Rectangle 11"/>
            <p:cNvSpPr/>
            <p:nvPr/>
          </p:nvSpPr>
          <p:spPr>
            <a:xfrm>
              <a:off x="1088571" y="3547990"/>
              <a:ext cx="7797570" cy="792000"/>
            </a:xfrm>
            <a:prstGeom prst="rect">
              <a:avLst/>
            </a:prstGeom>
            <a:solidFill>
              <a:schemeClr val="bg1">
                <a:lumMod val="95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3" name="Rectangle 12"/>
            <p:cNvSpPr/>
            <p:nvPr/>
          </p:nvSpPr>
          <p:spPr>
            <a:xfrm>
              <a:off x="1088571" y="4527704"/>
              <a:ext cx="7797570" cy="792000"/>
            </a:xfrm>
            <a:prstGeom prst="rect">
              <a:avLst/>
            </a:prstGeom>
            <a:solidFill>
              <a:schemeClr val="bg1">
                <a:lumMod val="95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4" name="Rectangle 13"/>
            <p:cNvSpPr/>
            <p:nvPr/>
          </p:nvSpPr>
          <p:spPr>
            <a:xfrm>
              <a:off x="1088571" y="5507418"/>
              <a:ext cx="7771642" cy="792000"/>
            </a:xfrm>
            <a:prstGeom prst="rect">
              <a:avLst/>
            </a:prstGeom>
            <a:solidFill>
              <a:schemeClr val="bg1">
                <a:lumMod val="95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5" name="Rectangle 14"/>
            <p:cNvSpPr/>
            <p:nvPr/>
          </p:nvSpPr>
          <p:spPr>
            <a:xfrm>
              <a:off x="1088571" y="1588562"/>
              <a:ext cx="7771642" cy="792000"/>
            </a:xfrm>
            <a:prstGeom prst="rect">
              <a:avLst/>
            </a:prstGeom>
            <a:solidFill>
              <a:schemeClr val="bg1">
                <a:lumMod val="95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6" name="Rounded Rectangle 15"/>
            <p:cNvSpPr/>
            <p:nvPr/>
          </p:nvSpPr>
          <p:spPr>
            <a:xfrm>
              <a:off x="401393" y="1588562"/>
              <a:ext cx="792000" cy="792000"/>
            </a:xfrm>
            <a:prstGeom prst="roundRect">
              <a:avLst>
                <a:gd name="adj" fmla="val 9336"/>
              </a:avLst>
            </a:prstGeom>
            <a:solidFill>
              <a:srgbClr val="3A7EC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4800" b="1" dirty="0" smtClean="0"/>
                <a:t>S</a:t>
              </a:r>
              <a:endParaRPr lang="nb-NO" sz="4800" b="1" dirty="0"/>
            </a:p>
          </p:txBody>
        </p:sp>
        <p:sp>
          <p:nvSpPr>
            <p:cNvPr id="18" name="Rounded Rectangle 17"/>
            <p:cNvSpPr/>
            <p:nvPr/>
          </p:nvSpPr>
          <p:spPr>
            <a:xfrm>
              <a:off x="401393" y="2568276"/>
              <a:ext cx="792000" cy="792000"/>
            </a:xfrm>
            <a:prstGeom prst="roundRect">
              <a:avLst>
                <a:gd name="adj" fmla="val 9336"/>
              </a:avLst>
            </a:prstGeom>
            <a:solidFill>
              <a:srgbClr val="3A7EC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4800" b="1" dirty="0"/>
                <a:t>M</a:t>
              </a:r>
            </a:p>
          </p:txBody>
        </p:sp>
        <p:sp>
          <p:nvSpPr>
            <p:cNvPr id="19" name="Rounded Rectangle 18"/>
            <p:cNvSpPr/>
            <p:nvPr/>
          </p:nvSpPr>
          <p:spPr>
            <a:xfrm>
              <a:off x="401393" y="3547990"/>
              <a:ext cx="792000" cy="792000"/>
            </a:xfrm>
            <a:prstGeom prst="roundRect">
              <a:avLst>
                <a:gd name="adj" fmla="val 9336"/>
              </a:avLst>
            </a:prstGeom>
            <a:solidFill>
              <a:srgbClr val="3A7EC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4800" b="1" dirty="0" smtClean="0"/>
                <a:t>A</a:t>
              </a:r>
              <a:endParaRPr lang="nb-NO" sz="4800" b="1" dirty="0"/>
            </a:p>
          </p:txBody>
        </p:sp>
        <p:sp>
          <p:nvSpPr>
            <p:cNvPr id="20" name="Rounded Rectangle 19"/>
            <p:cNvSpPr/>
            <p:nvPr/>
          </p:nvSpPr>
          <p:spPr>
            <a:xfrm>
              <a:off x="401393" y="4527704"/>
              <a:ext cx="792000" cy="792000"/>
            </a:xfrm>
            <a:prstGeom prst="roundRect">
              <a:avLst>
                <a:gd name="adj" fmla="val 9336"/>
              </a:avLst>
            </a:prstGeom>
            <a:solidFill>
              <a:srgbClr val="3A7EC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4800" b="1" dirty="0" smtClean="0"/>
                <a:t>R</a:t>
              </a:r>
              <a:endParaRPr lang="nb-NO" sz="4800" b="1" dirty="0"/>
            </a:p>
          </p:txBody>
        </p:sp>
        <p:sp>
          <p:nvSpPr>
            <p:cNvPr id="21" name="Rounded Rectangle 20"/>
            <p:cNvSpPr/>
            <p:nvPr/>
          </p:nvSpPr>
          <p:spPr>
            <a:xfrm>
              <a:off x="401393" y="5507418"/>
              <a:ext cx="792000" cy="792000"/>
            </a:xfrm>
            <a:prstGeom prst="roundRect">
              <a:avLst>
                <a:gd name="adj" fmla="val 9336"/>
              </a:avLst>
            </a:prstGeom>
            <a:solidFill>
              <a:srgbClr val="3A7EC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4800" b="1" dirty="0" smtClean="0"/>
                <a:t>T</a:t>
              </a:r>
              <a:endParaRPr lang="nb-NO" sz="4800" b="1" dirty="0"/>
            </a:p>
          </p:txBody>
        </p:sp>
        <p:sp>
          <p:nvSpPr>
            <p:cNvPr id="22" name="TextBox 21"/>
            <p:cNvSpPr txBox="1"/>
            <p:nvPr/>
          </p:nvSpPr>
          <p:spPr>
            <a:xfrm>
              <a:off x="1276167" y="1588562"/>
              <a:ext cx="7584046" cy="738664"/>
            </a:xfrm>
            <a:prstGeom prst="rect">
              <a:avLst/>
            </a:prstGeom>
            <a:noFill/>
          </p:spPr>
          <p:txBody>
            <a:bodyPr wrap="square" rtlCol="0">
              <a:spAutoFit/>
            </a:bodyPr>
            <a:lstStyle/>
            <a:p>
              <a:pPr algn="l"/>
              <a:r>
                <a:rPr lang="nb-NO" sz="1400" b="1" dirty="0">
                  <a:solidFill>
                    <a:srgbClr val="3A7EC0"/>
                  </a:solidFill>
                </a:rPr>
                <a:t>pesifikke</a:t>
              </a:r>
              <a:r>
                <a:rPr lang="nb-NO" sz="1400" dirty="0"/>
                <a:t> - Velg en indikator som er så konkret som mulig. F.eks. dersom brukertilfredshet skal være en resultatindikator: Gjelder det brukertilfredshet til alle tjenestemottakerne? Eller en konkret gruppe? </a:t>
              </a:r>
              <a:endParaRPr lang="nb-NO" sz="1400" b="1" dirty="0"/>
            </a:p>
          </p:txBody>
        </p:sp>
        <p:sp>
          <p:nvSpPr>
            <p:cNvPr id="23" name="TextBox 22"/>
            <p:cNvSpPr txBox="1"/>
            <p:nvPr/>
          </p:nvSpPr>
          <p:spPr>
            <a:xfrm>
              <a:off x="1276167" y="2594944"/>
              <a:ext cx="7584046" cy="738664"/>
            </a:xfrm>
            <a:prstGeom prst="rect">
              <a:avLst/>
            </a:prstGeom>
            <a:noFill/>
          </p:spPr>
          <p:txBody>
            <a:bodyPr wrap="square" rtlCol="0">
              <a:spAutoFit/>
            </a:bodyPr>
            <a:lstStyle/>
            <a:p>
              <a:pPr algn="l">
                <a:spcBef>
                  <a:spcPts val="600"/>
                </a:spcBef>
                <a:spcAft>
                  <a:spcPts val="1200"/>
                </a:spcAft>
              </a:pPr>
              <a:r>
                <a:rPr lang="nb-NO" sz="1400" b="1" dirty="0">
                  <a:solidFill>
                    <a:srgbClr val="3A7EC0"/>
                  </a:solidFill>
                </a:rPr>
                <a:t>ålbare</a:t>
              </a:r>
              <a:r>
                <a:rPr lang="nb-NO" sz="1400" dirty="0">
                  <a:solidFill>
                    <a:srgbClr val="3A7EC0"/>
                  </a:solidFill>
                </a:rPr>
                <a:t> </a:t>
              </a:r>
              <a:r>
                <a:rPr lang="nb-NO" sz="1400" dirty="0"/>
                <a:t>- Indikatoren bør kunne måles og følges opp. En god resultatindikator vil typisk inkludere ord som antall, andel, sum osv. En målbar indikator gir mulighet til å følge opp over tid og igangsette korrigerende tiltak ved avvik.</a:t>
              </a:r>
            </a:p>
          </p:txBody>
        </p:sp>
        <p:sp>
          <p:nvSpPr>
            <p:cNvPr id="24" name="TextBox 23"/>
            <p:cNvSpPr txBox="1"/>
            <p:nvPr/>
          </p:nvSpPr>
          <p:spPr>
            <a:xfrm>
              <a:off x="1276166" y="3574658"/>
              <a:ext cx="7584047" cy="523220"/>
            </a:xfrm>
            <a:prstGeom prst="rect">
              <a:avLst/>
            </a:prstGeom>
            <a:noFill/>
          </p:spPr>
          <p:txBody>
            <a:bodyPr wrap="square" rtlCol="0">
              <a:spAutoFit/>
            </a:bodyPr>
            <a:lstStyle/>
            <a:p>
              <a:pPr algn="l"/>
              <a:r>
                <a:rPr lang="nb-NO" sz="1400" b="1" dirty="0">
                  <a:solidFill>
                    <a:srgbClr val="3A7EC0"/>
                  </a:solidFill>
                </a:rPr>
                <a:t>ksepterte av de fleste </a:t>
              </a:r>
              <a:r>
                <a:rPr lang="nb-NO" sz="1400" dirty="0"/>
                <a:t>- Resultatindikatorene bør være godt forankret i kommunen for at de skal bli integrert i etablerte rapporteringssystemer.</a:t>
              </a:r>
            </a:p>
          </p:txBody>
        </p:sp>
        <p:sp>
          <p:nvSpPr>
            <p:cNvPr id="25" name="TextBox 24"/>
            <p:cNvSpPr txBox="1"/>
            <p:nvPr/>
          </p:nvSpPr>
          <p:spPr>
            <a:xfrm>
              <a:off x="1276166" y="4547115"/>
              <a:ext cx="7584047" cy="523220"/>
            </a:xfrm>
            <a:prstGeom prst="rect">
              <a:avLst/>
            </a:prstGeom>
            <a:noFill/>
          </p:spPr>
          <p:txBody>
            <a:bodyPr wrap="square" rtlCol="0">
              <a:spAutoFit/>
            </a:bodyPr>
            <a:lstStyle/>
            <a:p>
              <a:pPr algn="l">
                <a:spcBef>
                  <a:spcPts val="600"/>
                </a:spcBef>
                <a:spcAft>
                  <a:spcPts val="1200"/>
                </a:spcAft>
              </a:pPr>
              <a:r>
                <a:rPr lang="nb-NO" sz="1400" b="1" dirty="0">
                  <a:solidFill>
                    <a:srgbClr val="3A7EC0"/>
                  </a:solidFill>
                </a:rPr>
                <a:t>ealiserbare</a:t>
              </a:r>
              <a:r>
                <a:rPr lang="nb-NO" sz="1400" dirty="0">
                  <a:solidFill>
                    <a:srgbClr val="3A7EC0"/>
                  </a:solidFill>
                </a:rPr>
                <a:t> </a:t>
              </a:r>
              <a:r>
                <a:rPr lang="nb-NO" sz="1400" dirty="0"/>
                <a:t>- Ikke vær for ambisiøs. Dersom resultatindikatoren er for ressurskrevende blir den ikke brukt. </a:t>
              </a:r>
            </a:p>
          </p:txBody>
        </p:sp>
        <p:sp>
          <p:nvSpPr>
            <p:cNvPr id="26" name="TextBox 25"/>
            <p:cNvSpPr txBox="1"/>
            <p:nvPr/>
          </p:nvSpPr>
          <p:spPr>
            <a:xfrm>
              <a:off x="1276166" y="5534086"/>
              <a:ext cx="7584047" cy="523220"/>
            </a:xfrm>
            <a:prstGeom prst="rect">
              <a:avLst/>
            </a:prstGeom>
            <a:noFill/>
          </p:spPr>
          <p:txBody>
            <a:bodyPr wrap="square" rtlCol="0">
              <a:spAutoFit/>
            </a:bodyPr>
            <a:lstStyle/>
            <a:p>
              <a:pPr algn="l">
                <a:spcBef>
                  <a:spcPts val="600"/>
                </a:spcBef>
                <a:spcAft>
                  <a:spcPts val="1200"/>
                </a:spcAft>
              </a:pPr>
              <a:r>
                <a:rPr lang="nb-NO" sz="1400" b="1" dirty="0">
                  <a:solidFill>
                    <a:srgbClr val="3A7EC0"/>
                  </a:solidFill>
                </a:rPr>
                <a:t>idsbestemt </a:t>
              </a:r>
              <a:r>
                <a:rPr lang="nb-NO" sz="1400" dirty="0"/>
                <a:t>- Definerer hvor ofte resultatindikatoren skal måles og innen hvilken periode kommunen ønsker å oppnå målet. Tydelige tidsintervaller driver kommunen frem til målet.</a:t>
              </a:r>
            </a:p>
          </p:txBody>
        </p:sp>
      </p:grpSp>
      <p:sp>
        <p:nvSpPr>
          <p:cNvPr id="27" name="Title 46"/>
          <p:cNvSpPr txBox="1">
            <a:spLocks/>
          </p:cNvSpPr>
          <p:nvPr/>
        </p:nvSpPr>
        <p:spPr>
          <a:xfrm>
            <a:off x="207120" y="327262"/>
            <a:ext cx="9497140" cy="557836"/>
          </a:xfrm>
          <a:prstGeom prst="rect">
            <a:avLst/>
          </a:prstGeom>
        </p:spPr>
        <p:txBody>
          <a:bodyPr/>
          <a:lstStyle>
            <a:lvl1pPr algn="l" defTabSz="457200" rtl="0" eaLnBrk="1" latinLnBrk="0" hangingPunct="1">
              <a:spcBef>
                <a:spcPct val="0"/>
              </a:spcBef>
              <a:buNone/>
              <a:defRPr sz="2800" kern="1200">
                <a:solidFill>
                  <a:srgbClr val="3A7EC0"/>
                </a:solidFill>
                <a:latin typeface="Arial"/>
                <a:ea typeface="+mj-ea"/>
                <a:cs typeface="Arial"/>
              </a:defRPr>
            </a:lvl1pPr>
          </a:lstStyle>
          <a:p>
            <a:r>
              <a:rPr lang="nb-NO" dirty="0" smtClean="0"/>
              <a:t>Sørg for at resultatindikatorene er SMARTe</a:t>
            </a:r>
            <a:endParaRPr lang="en-GB" dirty="0"/>
          </a:p>
        </p:txBody>
      </p:sp>
    </p:spTree>
    <p:extLst>
      <p:ext uri="{BB962C8B-B14F-4D97-AF65-F5344CB8AC3E}">
        <p14:creationId xmlns:p14="http://schemas.microsoft.com/office/powerpoint/2010/main" val="417237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690581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19</a:t>
            </a:fld>
            <a:endParaRPr lang="nb-NO" dirty="0"/>
          </a:p>
        </p:txBody>
      </p:sp>
      <p:sp>
        <p:nvSpPr>
          <p:cNvPr id="26" name="Text Placeholder 2"/>
          <p:cNvSpPr txBox="1">
            <a:spLocks/>
          </p:cNvSpPr>
          <p:nvPr/>
        </p:nvSpPr>
        <p:spPr>
          <a:xfrm>
            <a:off x="215433" y="1620803"/>
            <a:ext cx="2694117" cy="57056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b="1" kern="1200" baseline="0">
                <a:solidFill>
                  <a:schemeClr val="tx2"/>
                </a:solidFill>
                <a:latin typeface="Arial"/>
                <a:ea typeface="+mn-ea"/>
                <a:cs typeface="Arial"/>
              </a:defRPr>
            </a:lvl1pPr>
            <a:lvl2pPr marL="457200" indent="0" algn="l" defTabSz="457200" rtl="0" eaLnBrk="1" latinLnBrk="0" hangingPunct="1">
              <a:spcBef>
                <a:spcPct val="20000"/>
              </a:spcBef>
              <a:buFont typeface="Arial" panose="020B0604020202020204" pitchFamily="34" charset="0"/>
              <a:buNone/>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dirty="0"/>
          </a:p>
        </p:txBody>
      </p:sp>
      <p:sp>
        <p:nvSpPr>
          <p:cNvPr id="47" name="Title 46"/>
          <p:cNvSpPr>
            <a:spLocks noGrp="1"/>
          </p:cNvSpPr>
          <p:nvPr>
            <p:ph type="title"/>
          </p:nvPr>
        </p:nvSpPr>
        <p:spPr>
          <a:xfrm>
            <a:off x="207120" y="327262"/>
            <a:ext cx="9497140" cy="557836"/>
          </a:xfrm>
        </p:spPr>
        <p:txBody>
          <a:bodyPr/>
          <a:lstStyle/>
          <a:p>
            <a:r>
              <a:rPr lang="nb-NO" dirty="0" smtClean="0"/>
              <a:t>Eksempel fra Horten kommune</a:t>
            </a:r>
            <a:endParaRPr lang="en-GB" dirty="0"/>
          </a:p>
        </p:txBody>
      </p:sp>
      <p:pic>
        <p:nvPicPr>
          <p:cNvPr id="14" name="Picture 13" descr="C:\Users\oslln\AppData\Local\Microsoft\Windows\Temporary Internet Files\Content.IE5\TB70O8VE\1908.jpg"/>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l="9153"/>
          <a:stretch/>
        </p:blipFill>
        <p:spPr bwMode="auto">
          <a:xfrm>
            <a:off x="6556522" y="1759948"/>
            <a:ext cx="2870598" cy="4739688"/>
          </a:xfrm>
          <a:prstGeom prst="rect">
            <a:avLst/>
          </a:prstGeom>
          <a:noFill/>
          <a:extLst>
            <a:ext uri="{909E8E84-426E-40DD-AFC4-6F175D3DCCD1}">
              <a14:hiddenFill xmlns:a14="http://schemas.microsoft.com/office/drawing/2010/main">
                <a:solidFill>
                  <a:srgbClr val="FFFFFF"/>
                </a:solidFill>
              </a14:hiddenFill>
            </a:ext>
          </a:extLst>
        </p:spPr>
      </p:pic>
      <p:sp>
        <p:nvSpPr>
          <p:cNvPr id="38" name="Text Placeholder 37"/>
          <p:cNvSpPr>
            <a:spLocks noGrp="1"/>
          </p:cNvSpPr>
          <p:nvPr>
            <p:ph type="body" sz="quarter" idx="14"/>
          </p:nvPr>
        </p:nvSpPr>
        <p:spPr>
          <a:xfrm>
            <a:off x="215433" y="1634462"/>
            <a:ext cx="5646435" cy="570561"/>
          </a:xfrm>
        </p:spPr>
        <p:txBody>
          <a:bodyPr/>
          <a:lstStyle/>
          <a:p>
            <a:r>
              <a:rPr lang="nb-NO" b="0" dirty="0">
                <a:solidFill>
                  <a:schemeClr val="tx1"/>
                </a:solidFill>
              </a:rPr>
              <a:t>Eksempler på kartlagte gevinster i Horten kommune:</a:t>
            </a:r>
          </a:p>
          <a:p>
            <a:endParaRPr lang="en-GB" dirty="0"/>
          </a:p>
        </p:txBody>
      </p:sp>
      <p:sp>
        <p:nvSpPr>
          <p:cNvPr id="34" name="Text Placeholder 8"/>
          <p:cNvSpPr>
            <a:spLocks noGrp="1"/>
          </p:cNvSpPr>
          <p:nvPr>
            <p:ph type="body" sz="quarter" idx="18"/>
          </p:nvPr>
        </p:nvSpPr>
        <p:spPr>
          <a:xfrm>
            <a:off x="209551" y="943270"/>
            <a:ext cx="9503022" cy="294191"/>
          </a:xfrm>
        </p:spPr>
        <p:txBody>
          <a:bodyPr/>
          <a:lstStyle/>
          <a:p>
            <a:r>
              <a:rPr lang="nb-NO" dirty="0"/>
              <a:t>Horten kommune kartla gevinster for valgt løsning – ruteplanleggingssystemet Spider. </a:t>
            </a:r>
            <a:r>
              <a:rPr lang="nb-NO" dirty="0" smtClean="0"/>
              <a:t>Det ble satt mål om å oppnå </a:t>
            </a:r>
            <a:r>
              <a:rPr lang="nb-NO" dirty="0"/>
              <a:t>10% effektivisering av administrative oppgaver og kjøring, økt tjenestekvalitet og økt trivsel for ansatte.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98242683"/>
              </p:ext>
            </p:extLst>
          </p:nvPr>
        </p:nvGraphicFramePr>
        <p:xfrm>
          <a:off x="344488" y="1941771"/>
          <a:ext cx="5760639" cy="454152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792087">
                  <a:extLst>
                    <a:ext uri="{9D8B030D-6E8A-4147-A177-3AD203B41FA5}">
                      <a16:colId xmlns:a16="http://schemas.microsoft.com/office/drawing/2014/main" val="20003"/>
                    </a:ext>
                  </a:extLst>
                </a:gridCol>
              </a:tblGrid>
              <a:tr h="0">
                <a:tc>
                  <a:txBody>
                    <a:bodyPr/>
                    <a:lstStyle/>
                    <a:p>
                      <a:pPr algn="ctr"/>
                      <a:r>
                        <a:rPr lang="nb-NO" sz="1000" b="1" dirty="0" smtClean="0"/>
                        <a:t>Gevinst</a:t>
                      </a:r>
                      <a:endParaRPr lang="nb-NO" sz="1000" b="1" dirty="0"/>
                    </a:p>
                  </a:txBody>
                  <a:tcPr anchor="ctr"/>
                </a:tc>
                <a:tc>
                  <a:txBody>
                    <a:bodyPr/>
                    <a:lstStyle/>
                    <a:p>
                      <a:pPr algn="ctr"/>
                      <a:r>
                        <a:rPr lang="nb-NO" sz="1000" dirty="0" smtClean="0"/>
                        <a:t>Gevinsttype</a:t>
                      </a:r>
                      <a:endParaRPr lang="nb-NO" sz="1000" dirty="0"/>
                    </a:p>
                  </a:txBody>
                  <a:tcPr anchor="ctr"/>
                </a:tc>
                <a:tc>
                  <a:txBody>
                    <a:bodyPr/>
                    <a:lstStyle/>
                    <a:p>
                      <a:pPr algn="ctr"/>
                      <a:r>
                        <a:rPr lang="nb-NO" sz="1000" dirty="0" smtClean="0"/>
                        <a:t>Resultatindikator</a:t>
                      </a:r>
                      <a:endParaRPr lang="nb-NO" sz="1000" dirty="0"/>
                    </a:p>
                  </a:txBody>
                  <a:tcPr anchor="ctr"/>
                </a:tc>
                <a:tc>
                  <a:txBody>
                    <a:bodyPr/>
                    <a:lstStyle/>
                    <a:p>
                      <a:pPr algn="ctr"/>
                      <a:r>
                        <a:rPr lang="nb-NO" sz="1000" dirty="0" smtClean="0"/>
                        <a:t>Kilde</a:t>
                      </a:r>
                      <a:endParaRPr lang="nb-NO" sz="1000" dirty="0"/>
                    </a:p>
                  </a:txBody>
                  <a:tcPr anchor="ctr"/>
                </a:tc>
                <a:extLst>
                  <a:ext uri="{0D108BD9-81ED-4DB2-BD59-A6C34878D82A}">
                    <a16:rowId xmlns:a16="http://schemas.microsoft.com/office/drawing/2014/main" val="10000"/>
                  </a:ext>
                </a:extLst>
              </a:tr>
              <a:tr h="35589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b="1" kern="1200" dirty="0" smtClean="0"/>
                        <a:t>Brukere får ofte besøk av primærkontakt/tjenesteansvarlig:</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nb-NO" sz="1000" kern="1200" dirty="0" smtClean="0"/>
                        <a:t>Tettere medisinskfaglig</a:t>
                      </a:r>
                      <a:r>
                        <a:rPr lang="nb-NO" sz="1000" kern="1200" baseline="0" dirty="0" smtClean="0"/>
                        <a:t> </a:t>
                      </a:r>
                      <a:r>
                        <a:rPr lang="nb-NO" sz="1000" kern="1200" dirty="0" smtClean="0"/>
                        <a:t>oppfølging</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nb-NO" sz="1000" kern="1200" dirty="0" smtClean="0"/>
                        <a:t>Iverksette forebyggende tiltak</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nb-NO" sz="1000" kern="1200" dirty="0" smtClean="0"/>
                        <a:t>Bedre observasjoner</a:t>
                      </a:r>
                    </a:p>
                  </a:txBody>
                  <a:tcPr anchor="ctr">
                    <a:solidFill>
                      <a:schemeClr val="bg1">
                        <a:lumMod val="95000"/>
                      </a:schemeClr>
                    </a:solidFill>
                  </a:tcPr>
                </a:tc>
                <a:tc>
                  <a:txBody>
                    <a:bodyPr/>
                    <a:lstStyle/>
                    <a:p>
                      <a:r>
                        <a:rPr lang="nb-NO" sz="1000" kern="1200" dirty="0" smtClean="0"/>
                        <a:t>Kvalitet</a:t>
                      </a:r>
                      <a:endParaRPr lang="nb-NO" sz="1000" dirty="0"/>
                    </a:p>
                  </a:txBody>
                  <a:tcPr>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Andel besøk av primærkontakt/ tjenesteansvarlig av</a:t>
                      </a:r>
                      <a:r>
                        <a:rPr lang="nb-NO" sz="1000" kern="1200" baseline="0" dirty="0" smtClean="0"/>
                        <a:t> totale besøk</a:t>
                      </a:r>
                      <a:r>
                        <a:rPr lang="nb-NO" sz="1000" kern="1200" dirty="0" smtClean="0"/>
                        <a:t> per måned</a:t>
                      </a:r>
                    </a:p>
                  </a:txBody>
                  <a:tcPr>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CosDoc</a:t>
                      </a:r>
                    </a:p>
                  </a:txBody>
                  <a:tcPr>
                    <a:solidFill>
                      <a:schemeClr val="bg1">
                        <a:lumMod val="95000"/>
                      </a:schemeClr>
                    </a:solidFill>
                  </a:tcPr>
                </a:tc>
                <a:extLst>
                  <a:ext uri="{0D108BD9-81ED-4DB2-BD59-A6C34878D82A}">
                    <a16:rowId xmlns:a16="http://schemas.microsoft.com/office/drawing/2014/main" val="10001"/>
                  </a:ext>
                </a:extLst>
              </a:tr>
              <a:tr h="2923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b="1" kern="1200" dirty="0" smtClean="0"/>
                        <a:t>Bruker</a:t>
                      </a:r>
                      <a:r>
                        <a:rPr lang="nb-NO" sz="1000" b="1" kern="1200" baseline="0" dirty="0" smtClean="0"/>
                        <a:t>e f</a:t>
                      </a:r>
                      <a:r>
                        <a:rPr lang="nb-NO" sz="1000" b="1" kern="1200" dirty="0" smtClean="0"/>
                        <a:t>år færre ulike personer i hjemmet:</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nb-NO" sz="1000" kern="1200" dirty="0" smtClean="0">
                          <a:solidFill>
                            <a:schemeClr val="dk1"/>
                          </a:solidFill>
                          <a:latin typeface="+mn-lt"/>
                          <a:ea typeface="+mn-ea"/>
                          <a:cs typeface="+mn-cs"/>
                        </a:rPr>
                        <a:t>Trygghet for bruker</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nb-NO" sz="1000" kern="1200" dirty="0" smtClean="0">
                          <a:solidFill>
                            <a:schemeClr val="dk1"/>
                          </a:solidFill>
                          <a:latin typeface="+mn-lt"/>
                          <a:ea typeface="+mn-ea"/>
                          <a:cs typeface="+mn-cs"/>
                        </a:rPr>
                        <a:t>Tettere oppfølging</a:t>
                      </a:r>
                    </a:p>
                  </a:txBody>
                  <a:tcPr>
                    <a:solidFill>
                      <a:schemeClr val="bg1">
                        <a:lumMod val="95000"/>
                      </a:schemeClr>
                    </a:solidFill>
                  </a:tcPr>
                </a:tc>
                <a:tc>
                  <a:txBody>
                    <a:bodyPr/>
                    <a:lstStyle/>
                    <a:p>
                      <a:r>
                        <a:rPr lang="nb-NO" sz="1000" dirty="0" smtClean="0"/>
                        <a:t>Kvalitet</a:t>
                      </a:r>
                      <a:endParaRPr lang="nb-NO" sz="1000" dirty="0"/>
                    </a:p>
                  </a:txBody>
                  <a:tcPr>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Antall hjelpere per bruker per måned</a:t>
                      </a:r>
                    </a:p>
                  </a:txBody>
                  <a:tcPr>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CosDoc</a:t>
                      </a:r>
                    </a:p>
                  </a:txBody>
                  <a:tcPr>
                    <a:solidFill>
                      <a:schemeClr val="bg1">
                        <a:lumMod val="95000"/>
                      </a:schemeClr>
                    </a:solidFill>
                  </a:tcPr>
                </a:tc>
                <a:extLst>
                  <a:ext uri="{0D108BD9-81ED-4DB2-BD59-A6C34878D82A}">
                    <a16:rowId xmlns:a16="http://schemas.microsoft.com/office/drawing/2014/main" val="10002"/>
                  </a:ext>
                </a:extLst>
              </a:tr>
              <a:tr h="228788">
                <a:tc rowSpan="2">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b="1" kern="1200" dirty="0" smtClean="0">
                          <a:solidFill>
                            <a:schemeClr val="dk1"/>
                          </a:solidFill>
                          <a:latin typeface="+mn-lt"/>
                          <a:ea typeface="+mn-ea"/>
                          <a:cs typeface="+mn-cs"/>
                        </a:rPr>
                        <a:t>Mer jevne/rettferdige ruter, mer kontinuitet og forutsigbarhet i hverdagen for ansatte:</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nb-NO" sz="1000" kern="1200" dirty="0" smtClean="0">
                          <a:solidFill>
                            <a:schemeClr val="dk1"/>
                          </a:solidFill>
                          <a:latin typeface="+mn-lt"/>
                          <a:ea typeface="+mn-ea"/>
                          <a:cs typeface="+mn-cs"/>
                        </a:rPr>
                        <a:t>Økt jobbtilfredshet/trivsel</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nb-NO" sz="1000" kern="1200" dirty="0" smtClean="0">
                          <a:solidFill>
                            <a:schemeClr val="dk1"/>
                          </a:solidFill>
                          <a:latin typeface="+mn-lt"/>
                          <a:ea typeface="+mn-ea"/>
                          <a:cs typeface="+mn-cs"/>
                        </a:rPr>
                        <a:t>Ansatte følger opp egen praksis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nb-NO" sz="1000" kern="1200" dirty="0" smtClean="0">
                          <a:solidFill>
                            <a:schemeClr val="dk1"/>
                          </a:solidFill>
                          <a:latin typeface="+mn-lt"/>
                          <a:ea typeface="+mn-ea"/>
                          <a:cs typeface="+mn-cs"/>
                        </a:rPr>
                        <a:t>Godt samarbeid mellom</a:t>
                      </a:r>
                      <a:r>
                        <a:rPr lang="nb-NO" sz="1000" kern="1200" baseline="0" dirty="0" smtClean="0">
                          <a:solidFill>
                            <a:schemeClr val="dk1"/>
                          </a:solidFill>
                          <a:latin typeface="+mn-lt"/>
                          <a:ea typeface="+mn-ea"/>
                          <a:cs typeface="+mn-cs"/>
                        </a:rPr>
                        <a:t> </a:t>
                      </a:r>
                      <a:r>
                        <a:rPr lang="nb-NO" sz="1000" kern="1200" dirty="0" smtClean="0">
                          <a:solidFill>
                            <a:schemeClr val="dk1"/>
                          </a:solidFill>
                          <a:latin typeface="+mn-lt"/>
                          <a:ea typeface="+mn-ea"/>
                          <a:cs typeface="+mn-cs"/>
                        </a:rPr>
                        <a:t>primærkontakt/tjenesteansvarlig og andre ansatte</a:t>
                      </a:r>
                    </a:p>
                  </a:txBody>
                  <a:tcPr>
                    <a:solidFill>
                      <a:schemeClr val="bg1">
                        <a:lumMod val="95000"/>
                      </a:schemeClr>
                    </a:solidFill>
                  </a:tcPr>
                </a:tc>
                <a:tc rowSpan="2">
                  <a:txBody>
                    <a:bodyPr/>
                    <a:lstStyle/>
                    <a:p>
                      <a:r>
                        <a:rPr lang="nb-NO" sz="1000" dirty="0" smtClean="0"/>
                        <a:t>Kvalitet</a:t>
                      </a:r>
                      <a:endParaRPr lang="nb-NO" sz="1000" dirty="0"/>
                    </a:p>
                  </a:txBody>
                  <a:tcPr>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 fravær</a:t>
                      </a:r>
                      <a:r>
                        <a:rPr lang="nb-NO" sz="1000" kern="1200" baseline="0" dirty="0" smtClean="0"/>
                        <a:t> per måned</a:t>
                      </a:r>
                    </a:p>
                    <a:p>
                      <a:pPr marL="0" marR="0" lvl="1" indent="0" algn="l" defTabSz="457200" rtl="0" eaLnBrk="1" fontAlgn="auto" latinLnBrk="0" hangingPunct="1">
                        <a:lnSpc>
                          <a:spcPct val="100000"/>
                        </a:lnSpc>
                        <a:spcBef>
                          <a:spcPts val="0"/>
                        </a:spcBef>
                        <a:spcAft>
                          <a:spcPts val="0"/>
                        </a:spcAft>
                        <a:buClrTx/>
                        <a:buSzTx/>
                        <a:buFontTx/>
                        <a:buNone/>
                        <a:tabLst/>
                        <a:defRPr/>
                      </a:pPr>
                      <a:endParaRPr lang="nb-NO" sz="1000" kern="1200" baseline="0" dirty="0" smtClean="0"/>
                    </a:p>
                  </a:txBody>
                  <a:tcP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Visma</a:t>
                      </a:r>
                      <a:r>
                        <a:rPr lang="nb-NO" sz="1000" kern="1200" baseline="0" dirty="0" smtClean="0"/>
                        <a:t> Ressurs-styring</a:t>
                      </a:r>
                    </a:p>
                  </a:txBody>
                  <a:tcP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17761">
                <a:tc vMerge="1">
                  <a:txBody>
                    <a:bodyPr/>
                    <a:lstStyle/>
                    <a:p>
                      <a:endParaRPr lang="nb-NO"/>
                    </a:p>
                  </a:txBody>
                  <a:tcPr/>
                </a:tc>
                <a:tc vMerge="1">
                  <a:txBody>
                    <a:bodyPr/>
                    <a:lstStyle/>
                    <a:p>
                      <a:endParaRPr lang="nb-NO"/>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baseline="0" dirty="0" smtClean="0"/>
                        <a:t>Resultater fra halvårlig medarbeider-undersøkelse HKI</a:t>
                      </a:r>
                      <a:endParaRPr lang="nb-NO" sz="1000" kern="1200" dirty="0" smtClean="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baseline="0" dirty="0" smtClean="0"/>
                        <a:t>HKI under-søkelse</a:t>
                      </a:r>
                      <a:endParaRPr lang="nb-NO" sz="1000" kern="1200" dirty="0" smtClean="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94493">
                <a:tc rowSpan="3">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b="1" kern="1200" dirty="0" smtClean="0">
                          <a:solidFill>
                            <a:schemeClr val="dk1"/>
                          </a:solidFill>
                          <a:latin typeface="+mn-lt"/>
                          <a:ea typeface="+mn-ea"/>
                          <a:cs typeface="+mn-cs"/>
                        </a:rPr>
                        <a:t>Økt andel tid forbrukt på tjenesteyting:</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nb-NO" sz="1000" kern="1200" baseline="0" dirty="0" smtClean="0">
                          <a:solidFill>
                            <a:schemeClr val="dk1"/>
                          </a:solidFill>
                          <a:latin typeface="+mn-lt"/>
                          <a:ea typeface="+mn-ea"/>
                          <a:cs typeface="+mn-cs"/>
                        </a:rPr>
                        <a:t>Mindre tid til administrative oppgaver og kjøring</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nb-NO" sz="1000" kern="1200" dirty="0" smtClean="0">
                          <a:solidFill>
                            <a:schemeClr val="dk1"/>
                          </a:solidFill>
                          <a:latin typeface="+mn-lt"/>
                          <a:ea typeface="+mn-ea"/>
                          <a:cs typeface="+mn-cs"/>
                        </a:rPr>
                        <a:t>Spart tid brukes til å ta i mot nye brukere</a:t>
                      </a:r>
                    </a:p>
                  </a:txBody>
                  <a:tcPr>
                    <a:solidFill>
                      <a:schemeClr val="bg1">
                        <a:lumMod val="95000"/>
                      </a:schemeClr>
                    </a:solidFill>
                  </a:tcPr>
                </a:tc>
                <a:tc rowSpan="3">
                  <a:txBody>
                    <a:bodyPr/>
                    <a:lstStyle/>
                    <a:p>
                      <a:r>
                        <a:rPr lang="nb-NO" sz="1000" dirty="0" smtClean="0"/>
                        <a:t>Tid</a:t>
                      </a:r>
                      <a:endParaRPr lang="nb-NO" sz="1000" dirty="0"/>
                    </a:p>
                  </a:txBody>
                  <a:tcPr>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Gj. tjenestetid per arbeidsliste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CosDoc</a:t>
                      </a:r>
                    </a:p>
                    <a:p>
                      <a:pPr marL="0" marR="0" lvl="1" indent="0" algn="l" defTabSz="457200" rtl="0" eaLnBrk="1" fontAlgn="auto" latinLnBrk="0" hangingPunct="1">
                        <a:lnSpc>
                          <a:spcPct val="100000"/>
                        </a:lnSpc>
                        <a:spcBef>
                          <a:spcPts val="0"/>
                        </a:spcBef>
                        <a:spcAft>
                          <a:spcPts val="0"/>
                        </a:spcAft>
                        <a:buClrTx/>
                        <a:buSzTx/>
                        <a:buFontTx/>
                        <a:buNone/>
                        <a:tabLst/>
                        <a:defRPr/>
                      </a:pPr>
                      <a:endParaRPr lang="nb-NO" sz="1000" kern="1200" dirty="0" smtClean="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28600">
                <a:tc vMerge="1">
                  <a:txBody>
                    <a:bodyPr/>
                    <a:lstStyle/>
                    <a:p>
                      <a:endParaRPr lang="nb-NO"/>
                    </a:p>
                  </a:txBody>
                  <a:tcPr/>
                </a:tc>
                <a:tc vMerge="1">
                  <a:txBody>
                    <a:bodyPr/>
                    <a:lstStyle/>
                    <a:p>
                      <a:endParaRPr lang="nb-NO"/>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Antall aktive</a:t>
                      </a:r>
                      <a:r>
                        <a:rPr lang="nb-NO" sz="1000" kern="1200" baseline="0" dirty="0" smtClean="0"/>
                        <a:t> </a:t>
                      </a:r>
                      <a:r>
                        <a:rPr lang="nb-NO" sz="1000" kern="1200" dirty="0" smtClean="0"/>
                        <a:t>brukere </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Cos</a:t>
                      </a:r>
                      <a:r>
                        <a:rPr lang="nb-NO" sz="1000" kern="1200" baseline="0" dirty="0" smtClean="0"/>
                        <a:t>Doc</a:t>
                      </a:r>
                      <a:endParaRPr lang="nb-NO" sz="1000" kern="1200" dirty="0" smtClean="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28600">
                <a:tc vMerge="1">
                  <a:txBody>
                    <a:bodyPr/>
                    <a:lstStyle/>
                    <a:p>
                      <a:endParaRPr lang="nb-NO"/>
                    </a:p>
                  </a:txBody>
                  <a:tcPr/>
                </a:tc>
                <a:tc vMerge="1">
                  <a:txBody>
                    <a:bodyPr/>
                    <a:lstStyle/>
                    <a:p>
                      <a:endParaRPr lang="nb-NO"/>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Gj. oppdragstid</a:t>
                      </a:r>
                      <a:r>
                        <a:rPr lang="nb-NO" sz="1000" kern="1200" baseline="0" dirty="0" smtClean="0"/>
                        <a:t> per bruker</a:t>
                      </a:r>
                      <a:endParaRPr lang="nb-NO" sz="1000" kern="1200" dirty="0" smtClean="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CosDoc</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228788">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b="1" kern="1200" dirty="0" smtClean="0">
                          <a:solidFill>
                            <a:schemeClr val="dk1"/>
                          </a:solidFill>
                          <a:latin typeface="+mn-lt"/>
                          <a:ea typeface="+mn-ea"/>
                          <a:cs typeface="+mn-cs"/>
                        </a:rPr>
                        <a:t>Mindre kjøring til brukerne:</a:t>
                      </a:r>
                    </a:p>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solidFill>
                            <a:schemeClr val="dk1"/>
                          </a:solidFill>
                          <a:latin typeface="+mn-lt"/>
                          <a:ea typeface="+mn-ea"/>
                          <a:cs typeface="+mn-cs"/>
                        </a:rPr>
                        <a:t>- Innsparing på bensin</a:t>
                      </a:r>
                      <a:r>
                        <a:rPr lang="nb-NO" sz="1000" kern="1200" baseline="0" dirty="0" smtClean="0">
                          <a:solidFill>
                            <a:schemeClr val="dk1"/>
                          </a:solidFill>
                          <a:latin typeface="+mn-lt"/>
                          <a:ea typeface="+mn-ea"/>
                          <a:cs typeface="+mn-cs"/>
                        </a:rPr>
                        <a:t> og bilslitasje for drift</a:t>
                      </a:r>
                      <a:endParaRPr lang="nb-NO" sz="1000" kern="1200" dirty="0" smtClean="0">
                        <a:solidFill>
                          <a:schemeClr val="dk1"/>
                        </a:solidFill>
                        <a:latin typeface="+mn-lt"/>
                        <a:ea typeface="+mn-ea"/>
                        <a:cs typeface="+mn-cs"/>
                      </a:endParaRPr>
                    </a:p>
                  </a:txBody>
                  <a:tcPr>
                    <a:solidFill>
                      <a:schemeClr val="bg1">
                        <a:lumMod val="95000"/>
                      </a:schemeClr>
                    </a:solidFill>
                  </a:tcPr>
                </a:tc>
                <a:tc>
                  <a:txBody>
                    <a:bodyPr/>
                    <a:lstStyle/>
                    <a:p>
                      <a:r>
                        <a:rPr lang="nb-NO" sz="1000" dirty="0" smtClean="0"/>
                        <a:t>Unngåtte kostnader</a:t>
                      </a:r>
                    </a:p>
                  </a:txBody>
                  <a:tcPr>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dirty="0" smtClean="0"/>
                        <a:t>Totalt km kjørt på alle avdelinger per måned</a:t>
                      </a:r>
                    </a:p>
                  </a:txBody>
                  <a:tcP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b-NO" sz="1000" kern="1200" baseline="0" dirty="0" smtClean="0"/>
                        <a:t>Caradmin og Spider</a:t>
                      </a:r>
                      <a:endParaRPr lang="nb-NO" sz="1000" kern="1200" dirty="0" smtClean="0"/>
                    </a:p>
                  </a:txBody>
                  <a:tcP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835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b-NO" dirty="0" smtClean="0"/>
              <a:t>Introduksjon til veiledningen</a:t>
            </a:r>
            <a:endParaRPr lang="nb-NO" dirty="0"/>
          </a:p>
        </p:txBody>
      </p:sp>
    </p:spTree>
    <p:extLst>
      <p:ext uri="{BB962C8B-B14F-4D97-AF65-F5344CB8AC3E}">
        <p14:creationId xmlns:p14="http://schemas.microsoft.com/office/powerpoint/2010/main" val="3845113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b-NO" dirty="0" smtClean="0"/>
              <a:t>Overgang til drift</a:t>
            </a:r>
            <a:endParaRPr lang="nb-NO" dirty="0"/>
          </a:p>
        </p:txBody>
      </p:sp>
      <p:sp>
        <p:nvSpPr>
          <p:cNvPr id="3" name="Text Placeholder 2"/>
          <p:cNvSpPr txBox="1">
            <a:spLocks/>
          </p:cNvSpPr>
          <p:nvPr/>
        </p:nvSpPr>
        <p:spPr>
          <a:xfrm>
            <a:off x="363387" y="3438248"/>
            <a:ext cx="6533596" cy="432000"/>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1800" dirty="0" smtClean="0">
                <a:solidFill>
                  <a:schemeClr val="tx2"/>
                </a:solidFill>
              </a:rPr>
              <a:t>etabler oppfølging av gevinster</a:t>
            </a:r>
            <a:endParaRPr lang="en-US" sz="1800" dirty="0">
              <a:solidFill>
                <a:schemeClr val="tx2"/>
              </a:solidFill>
            </a:endParaRPr>
          </a:p>
        </p:txBody>
      </p:sp>
    </p:spTree>
    <p:extLst>
      <p:ext uri="{BB962C8B-B14F-4D97-AF65-F5344CB8AC3E}">
        <p14:creationId xmlns:p14="http://schemas.microsoft.com/office/powerpoint/2010/main" val="1877189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20"/>
          </p:nvPr>
        </p:nvSpPr>
        <p:spPr>
          <a:xfrm>
            <a:off x="6388025" y="3449592"/>
            <a:ext cx="3161141" cy="2499688"/>
          </a:xfrm>
        </p:spPr>
        <p:txBody>
          <a:bodyPr vert="horz" lIns="91440" tIns="45720" rIns="91440" bIns="45720" rtlCol="0">
            <a:normAutofit/>
          </a:bodyPr>
          <a:lstStyle/>
          <a:p>
            <a:pPr marL="0" indent="0">
              <a:spcBef>
                <a:spcPts val="1200"/>
              </a:spcBef>
              <a:buNone/>
            </a:pPr>
            <a:r>
              <a:rPr lang="nb-NO" dirty="0">
                <a:solidFill>
                  <a:srgbClr val="000000"/>
                </a:solidFill>
                <a:ea typeface="Helvetica"/>
              </a:rPr>
              <a:t>Ungå å ha for mange resultatindikatorer. Det er utfordrende å holde fokus og oversikt med flere enn 5-7 indikatorer</a:t>
            </a:r>
            <a:r>
              <a:rPr lang="nb-NO" dirty="0" smtClean="0">
                <a:solidFill>
                  <a:srgbClr val="000000"/>
                </a:solidFill>
                <a:ea typeface="Helvetica"/>
              </a:rPr>
              <a:t>.</a:t>
            </a:r>
            <a:endParaRPr lang="nb-NO" dirty="0">
              <a:solidFill>
                <a:srgbClr val="000000"/>
              </a:solidFill>
              <a:ea typeface="Helvetica"/>
            </a:endParaRPr>
          </a:p>
          <a:p>
            <a:pPr marL="0" indent="0">
              <a:spcBef>
                <a:spcPts val="1200"/>
              </a:spcBef>
              <a:buNone/>
            </a:pPr>
            <a:r>
              <a:rPr lang="nb-NO" dirty="0">
                <a:solidFill>
                  <a:srgbClr val="000000"/>
                </a:solidFill>
                <a:ea typeface="Helvetica"/>
              </a:rPr>
              <a:t>Sørg for at roller og ansvar for måling og rapportering på resultatindikatorer er tydelig definert og forankret med organisasjonen.</a:t>
            </a:r>
            <a:endParaRPr lang="en-GB" dirty="0">
              <a:solidFill>
                <a:srgbClr val="000000"/>
              </a:solidFill>
              <a:ea typeface="Helvetica"/>
            </a:endParaRPr>
          </a:p>
        </p:txBody>
      </p:sp>
      <p:sp>
        <p:nvSpPr>
          <p:cNvPr id="22" name="Text Placeholder 21"/>
          <p:cNvSpPr>
            <a:spLocks noGrp="1"/>
          </p:cNvSpPr>
          <p:nvPr>
            <p:ph type="body" sz="quarter" idx="23"/>
          </p:nvPr>
        </p:nvSpPr>
        <p:spPr/>
        <p:txBody>
          <a:bodyPr/>
          <a:lstStyle/>
          <a:p>
            <a:r>
              <a:rPr lang="nb-NO" dirty="0" smtClean="0"/>
              <a:t>Hensikten med arbeidet:</a:t>
            </a:r>
            <a:endParaRPr lang="en-GB" dirty="0"/>
          </a:p>
        </p:txBody>
      </p:sp>
      <p:sp>
        <p:nvSpPr>
          <p:cNvPr id="23" name="Text Placeholder 22"/>
          <p:cNvSpPr>
            <a:spLocks noGrp="1"/>
          </p:cNvSpPr>
          <p:nvPr>
            <p:ph type="body" sz="quarter" idx="24"/>
          </p:nvPr>
        </p:nvSpPr>
        <p:spPr>
          <a:xfrm>
            <a:off x="6386642" y="3068960"/>
            <a:ext cx="3177878" cy="335200"/>
          </a:xfrm>
        </p:spPr>
        <p:txBody>
          <a:bodyPr/>
          <a:lstStyle/>
          <a:p>
            <a:r>
              <a:rPr lang="nb-NO" dirty="0" smtClean="0"/>
              <a:t>Tips og råd:</a:t>
            </a:r>
            <a:endParaRPr lang="en-GB" dirty="0"/>
          </a:p>
        </p:txBody>
      </p:sp>
      <p:sp>
        <p:nvSpPr>
          <p:cNvPr id="24" name="Text Placeholder 23"/>
          <p:cNvSpPr>
            <a:spLocks noGrp="1"/>
          </p:cNvSpPr>
          <p:nvPr>
            <p:ph type="body" sz="quarter" idx="17"/>
          </p:nvPr>
        </p:nvSpPr>
        <p:spPr>
          <a:xfrm>
            <a:off x="208387" y="1628800"/>
            <a:ext cx="5657142" cy="4752528"/>
          </a:xfrm>
        </p:spPr>
        <p:txBody>
          <a:bodyPr>
            <a:noAutofit/>
          </a:bodyPr>
          <a:lstStyle/>
          <a:p>
            <a:pPr>
              <a:spcAft>
                <a:spcPts val="600"/>
              </a:spcAft>
            </a:pPr>
            <a:r>
              <a:rPr lang="nb-NO" dirty="0">
                <a:latin typeface="+mn-lt"/>
                <a:cs typeface="Arial" panose="020B0604020202020204" pitchFamily="34" charset="0"/>
              </a:rPr>
              <a:t>Dere har vurdert gevinster, og vet hvilket resultat dere ønsker å oppnå og hvordan det skal måles. Neste steg er å etablere rutiner, roller og ansvar for gevinstoppfølging i drift.</a:t>
            </a:r>
          </a:p>
          <a:p>
            <a:pPr marL="285750" indent="-285750">
              <a:spcAft>
                <a:spcPts val="600"/>
              </a:spcAft>
              <a:buFont typeface="Arial" panose="020B0604020202020204" pitchFamily="34" charset="0"/>
              <a:buChar char="•"/>
            </a:pPr>
            <a:r>
              <a:rPr lang="nb-NO" dirty="0">
                <a:latin typeface="+mn-lt"/>
                <a:cs typeface="Arial" panose="020B0604020202020204" pitchFamily="34" charset="0"/>
              </a:rPr>
              <a:t>Velg viktigste resultatindikatorer som skal følges opp i drift. </a:t>
            </a:r>
          </a:p>
          <a:p>
            <a:pPr marL="285750" indent="-285750">
              <a:spcAft>
                <a:spcPts val="600"/>
              </a:spcAft>
              <a:buFont typeface="Arial" panose="020B0604020202020204" pitchFamily="34" charset="0"/>
              <a:buChar char="•"/>
            </a:pPr>
            <a:r>
              <a:rPr lang="nb-NO" dirty="0">
                <a:latin typeface="+mn-lt"/>
                <a:cs typeface="Arial" panose="020B0604020202020204" pitchFamily="34" charset="0"/>
              </a:rPr>
              <a:t>Definer hvem som skal måle og </a:t>
            </a:r>
            <a:r>
              <a:rPr lang="nb-NO" dirty="0" smtClean="0">
                <a:latin typeface="+mn-lt"/>
                <a:cs typeface="Arial" panose="020B0604020202020204" pitchFamily="34" charset="0"/>
              </a:rPr>
              <a:t>rapportere </a:t>
            </a:r>
            <a:r>
              <a:rPr lang="nb-NO" dirty="0">
                <a:latin typeface="+mn-lt"/>
                <a:cs typeface="Arial" panose="020B0604020202020204" pitchFamily="34" charset="0"/>
              </a:rPr>
              <a:t>resultatindikatorene, og hvordan resultatene fra målingene skal evalueres og behandles. </a:t>
            </a:r>
          </a:p>
          <a:p>
            <a:pPr marL="285750" indent="-285750">
              <a:spcAft>
                <a:spcPts val="600"/>
              </a:spcAft>
              <a:buFont typeface="Arial" panose="020B0604020202020204" pitchFamily="34" charset="0"/>
              <a:buChar char="•"/>
            </a:pPr>
            <a:r>
              <a:rPr lang="nb-NO" dirty="0">
                <a:latin typeface="+mn-lt"/>
                <a:cs typeface="Arial" panose="020B0604020202020204" pitchFamily="34" charset="0"/>
              </a:rPr>
              <a:t>Begynn gjerne å trene på å gjøre gevinstoppfølging i driftsmøter mens prosjektet fortsatt pågår</a:t>
            </a:r>
            <a:r>
              <a:rPr lang="nb-NO" dirty="0" smtClean="0">
                <a:latin typeface="+mn-lt"/>
                <a:cs typeface="Arial" panose="020B0604020202020204" pitchFamily="34" charset="0"/>
              </a:rPr>
              <a:t>.</a:t>
            </a:r>
          </a:p>
          <a:p>
            <a:pPr marL="285750" indent="-285750">
              <a:spcAft>
                <a:spcPts val="600"/>
              </a:spcAft>
              <a:buFont typeface="Arial" panose="020B0604020202020204" pitchFamily="34" charset="0"/>
              <a:buChar char="•"/>
            </a:pPr>
            <a:endParaRPr lang="nb-NO" dirty="0">
              <a:latin typeface="+mn-lt"/>
              <a:cs typeface="Arial" panose="020B0604020202020204" pitchFamily="34" charset="0"/>
            </a:endParaRPr>
          </a:p>
          <a:p>
            <a:pPr>
              <a:spcAft>
                <a:spcPts val="600"/>
              </a:spcAft>
            </a:pPr>
            <a:r>
              <a:rPr lang="nb-NO" dirty="0">
                <a:solidFill>
                  <a:srgbClr val="2E69B3"/>
                </a:solidFill>
              </a:rPr>
              <a:t>Oppfølgingsstruktur kan dokumenteres i «Verktøy for gevinstplanlegging» som inngår i </a:t>
            </a:r>
            <a:r>
              <a:rPr lang="nb-NO" dirty="0" smtClean="0">
                <a:solidFill>
                  <a:srgbClr val="2E69B3"/>
                </a:solidFill>
              </a:rPr>
              <a:t>Veikart </a:t>
            </a:r>
            <a:r>
              <a:rPr lang="nb-NO" dirty="0">
                <a:solidFill>
                  <a:srgbClr val="2E69B3"/>
                </a:solidFill>
              </a:rPr>
              <a:t>for tjenesteinnovasjon. I verktøyet finner dere mer veiledning om hvordan planlegge gevinstoppfølging og nyttige </a:t>
            </a:r>
            <a:r>
              <a:rPr lang="nb-NO" dirty="0" smtClean="0">
                <a:solidFill>
                  <a:srgbClr val="2E69B3"/>
                </a:solidFill>
              </a:rPr>
              <a:t>maler.</a:t>
            </a:r>
            <a:r>
              <a:rPr lang="nb-NO" dirty="0">
                <a:solidFill>
                  <a:srgbClr val="2E69B3"/>
                </a:solidFill>
              </a:rPr>
              <a:t> </a:t>
            </a:r>
            <a:r>
              <a:rPr lang="nb-NO" dirty="0" smtClean="0">
                <a:solidFill>
                  <a:srgbClr val="2E69B3"/>
                </a:solidFill>
              </a:rPr>
              <a:t>Verktøyet </a:t>
            </a:r>
            <a:r>
              <a:rPr lang="nb-NO" dirty="0">
                <a:solidFill>
                  <a:srgbClr val="2E69B3"/>
                </a:solidFill>
              </a:rPr>
              <a:t>inneholder også veiledning og maler for planlegging av gevinstrealiseringstiltak.</a:t>
            </a:r>
          </a:p>
          <a:p>
            <a:pPr marL="285750" indent="-285750">
              <a:spcAft>
                <a:spcPts val="600"/>
              </a:spcAft>
              <a:buFont typeface="Arial" panose="020B0604020202020204" pitchFamily="34" charset="0"/>
              <a:buChar char="•"/>
            </a:pPr>
            <a:endParaRPr lang="en-GB" dirty="0">
              <a:solidFill>
                <a:schemeClr val="tx1"/>
              </a:solidFill>
              <a:latin typeface="+mn-lt"/>
              <a:cs typeface="Arial" panose="020B0604020202020204" pitchFamily="34" charset="0"/>
            </a:endParaRPr>
          </a:p>
        </p:txBody>
      </p:sp>
      <p:sp>
        <p:nvSpPr>
          <p:cNvPr id="2" name="Title 1"/>
          <p:cNvSpPr>
            <a:spLocks noGrp="1"/>
          </p:cNvSpPr>
          <p:nvPr>
            <p:ph type="title"/>
          </p:nvPr>
        </p:nvSpPr>
        <p:spPr/>
        <p:txBody>
          <a:bodyPr>
            <a:normAutofit/>
          </a:bodyPr>
          <a:lstStyle/>
          <a:p>
            <a:r>
              <a:rPr lang="nb-NO" dirty="0" smtClean="0"/>
              <a:t>Definer hvordan gevinster skal følges opp over tid</a:t>
            </a:r>
            <a:endParaRPr lang="en-GB" dirty="0"/>
          </a:p>
        </p:txBody>
      </p:sp>
      <p:sp>
        <p:nvSpPr>
          <p:cNvPr id="3" name="Text Placeholder 2"/>
          <p:cNvSpPr>
            <a:spLocks noGrp="1"/>
          </p:cNvSpPr>
          <p:nvPr>
            <p:ph type="body" sz="quarter" idx="19"/>
          </p:nvPr>
        </p:nvSpPr>
        <p:spPr>
          <a:xfrm>
            <a:off x="6393160" y="2080594"/>
            <a:ext cx="3177878" cy="916358"/>
          </a:xfrm>
        </p:spPr>
        <p:txBody>
          <a:bodyPr/>
          <a:lstStyle/>
          <a:p>
            <a:r>
              <a:rPr lang="nb-NO" dirty="0" smtClean="0"/>
              <a:t>Dere legger til rette for oppfølging i drift.</a:t>
            </a:r>
            <a:endParaRPr lang="en-GB" dirty="0"/>
          </a:p>
        </p:txBody>
      </p:sp>
      <p:sp>
        <p:nvSpPr>
          <p:cNvPr id="15" name="Slide Number Placeholder 8"/>
          <p:cNvSpPr>
            <a:spLocks noGrp="1"/>
          </p:cNvSpPr>
          <p:nvPr>
            <p:ph type="sldNum" sz="quarter" idx="4"/>
          </p:nvPr>
        </p:nvSpPr>
        <p:spPr>
          <a:xfrm>
            <a:off x="128464" y="6526437"/>
            <a:ext cx="2462212" cy="156257"/>
          </a:xfrm>
        </p:spPr>
        <p:txBody>
          <a:bodyPr/>
          <a:lstStyle/>
          <a:p>
            <a:fld id="{51360949-4B9F-9B4C-948A-35244A0B85F5}" type="slidenum">
              <a:rPr lang="nb-NO" smtClean="0"/>
              <a:pPr/>
              <a:t>21</a:t>
            </a:fld>
            <a:endParaRPr lang="nb-NO" dirty="0"/>
          </a:p>
        </p:txBody>
      </p:sp>
    </p:spTree>
    <p:extLst>
      <p:ext uri="{BB962C8B-B14F-4D97-AF65-F5344CB8AC3E}">
        <p14:creationId xmlns:p14="http://schemas.microsoft.com/office/powerpoint/2010/main" val="3175456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b-NO" dirty="0" smtClean="0"/>
              <a:t>Ny praksis</a:t>
            </a:r>
            <a:endParaRPr lang="nb-NO" dirty="0"/>
          </a:p>
        </p:txBody>
      </p:sp>
      <p:sp>
        <p:nvSpPr>
          <p:cNvPr id="3" name="Text Placeholder 2"/>
          <p:cNvSpPr txBox="1">
            <a:spLocks/>
          </p:cNvSpPr>
          <p:nvPr/>
        </p:nvSpPr>
        <p:spPr>
          <a:xfrm>
            <a:off x="363387" y="3438248"/>
            <a:ext cx="6533596" cy="432000"/>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1800" dirty="0" smtClean="0">
                <a:solidFill>
                  <a:schemeClr val="tx2"/>
                </a:solidFill>
              </a:rPr>
              <a:t>følge opp gevinster</a:t>
            </a:r>
            <a:endParaRPr lang="en-US" sz="1800" dirty="0">
              <a:solidFill>
                <a:schemeClr val="tx2"/>
              </a:solidFill>
            </a:endParaRPr>
          </a:p>
        </p:txBody>
      </p:sp>
    </p:spTree>
    <p:extLst>
      <p:ext uri="{BB962C8B-B14F-4D97-AF65-F5344CB8AC3E}">
        <p14:creationId xmlns:p14="http://schemas.microsoft.com/office/powerpoint/2010/main" val="2996496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20"/>
          </p:nvPr>
        </p:nvSpPr>
        <p:spPr>
          <a:xfrm>
            <a:off x="6388025" y="3449592"/>
            <a:ext cx="3161141" cy="1635592"/>
          </a:xfrm>
        </p:spPr>
        <p:txBody>
          <a:bodyPr>
            <a:normAutofit/>
          </a:bodyPr>
          <a:lstStyle/>
          <a:p>
            <a:pPr marL="0" indent="0">
              <a:buNone/>
            </a:pPr>
            <a:r>
              <a:rPr lang="nb-NO" dirty="0"/>
              <a:t>Utvikle en rask oversikt over resultatindikatorer, gjerne i grafisk format. Gjør den tilgjengelig for ansatte flest, og hold den kontinuerlig oppdatert. Oppnådde resultater bør være synlig for alle</a:t>
            </a:r>
            <a:r>
              <a:rPr lang="nb-NO" dirty="0" smtClean="0"/>
              <a:t>.</a:t>
            </a:r>
            <a:endParaRPr lang="nb-NO" dirty="0"/>
          </a:p>
        </p:txBody>
      </p:sp>
      <p:sp>
        <p:nvSpPr>
          <p:cNvPr id="22" name="Text Placeholder 21"/>
          <p:cNvSpPr>
            <a:spLocks noGrp="1"/>
          </p:cNvSpPr>
          <p:nvPr>
            <p:ph type="body" sz="quarter" idx="23"/>
          </p:nvPr>
        </p:nvSpPr>
        <p:spPr/>
        <p:txBody>
          <a:bodyPr/>
          <a:lstStyle/>
          <a:p>
            <a:r>
              <a:rPr lang="nb-NO" dirty="0" smtClean="0"/>
              <a:t>Hensikten med arbeidet:</a:t>
            </a:r>
            <a:endParaRPr lang="en-GB" dirty="0"/>
          </a:p>
        </p:txBody>
      </p:sp>
      <p:sp>
        <p:nvSpPr>
          <p:cNvPr id="23" name="Text Placeholder 22"/>
          <p:cNvSpPr>
            <a:spLocks noGrp="1"/>
          </p:cNvSpPr>
          <p:nvPr>
            <p:ph type="body" sz="quarter" idx="24"/>
          </p:nvPr>
        </p:nvSpPr>
        <p:spPr>
          <a:xfrm>
            <a:off x="6386642" y="3068960"/>
            <a:ext cx="3177878" cy="335200"/>
          </a:xfrm>
        </p:spPr>
        <p:txBody>
          <a:bodyPr/>
          <a:lstStyle/>
          <a:p>
            <a:r>
              <a:rPr lang="nb-NO" dirty="0" smtClean="0"/>
              <a:t>Tips og råd:</a:t>
            </a:r>
            <a:endParaRPr lang="en-GB" dirty="0"/>
          </a:p>
        </p:txBody>
      </p:sp>
      <p:sp>
        <p:nvSpPr>
          <p:cNvPr id="24" name="Text Placeholder 23"/>
          <p:cNvSpPr>
            <a:spLocks noGrp="1"/>
          </p:cNvSpPr>
          <p:nvPr>
            <p:ph type="body" sz="quarter" idx="17"/>
          </p:nvPr>
        </p:nvSpPr>
        <p:spPr>
          <a:xfrm>
            <a:off x="208387" y="1628800"/>
            <a:ext cx="5657142" cy="4752528"/>
          </a:xfrm>
        </p:spPr>
        <p:txBody>
          <a:bodyPr>
            <a:noAutofit/>
          </a:bodyPr>
          <a:lstStyle/>
          <a:p>
            <a:pPr>
              <a:spcAft>
                <a:spcPts val="600"/>
              </a:spcAft>
            </a:pPr>
            <a:r>
              <a:rPr lang="nb-NO" dirty="0">
                <a:latin typeface="+mn-lt"/>
                <a:cs typeface="Arial" panose="020B0604020202020204" pitchFamily="34" charset="0"/>
              </a:rPr>
              <a:t>Når dere er over til ny praksis, følger dere opp gevinster for å sikre at de blir realisert over tid. </a:t>
            </a:r>
          </a:p>
          <a:p>
            <a:pPr marL="285750" indent="-285750">
              <a:spcAft>
                <a:spcPts val="600"/>
              </a:spcAft>
              <a:buFont typeface="Arial" panose="020B0604020202020204" pitchFamily="34" charset="0"/>
              <a:buChar char="•"/>
            </a:pPr>
            <a:r>
              <a:rPr lang="nb-NO" dirty="0">
                <a:latin typeface="+mn-lt"/>
                <a:cs typeface="Arial" panose="020B0604020202020204" pitchFamily="34" charset="0"/>
              </a:rPr>
              <a:t>Gevinstoppfølging skjer gjennom måling og rapportering på resultatindikatorer.</a:t>
            </a:r>
          </a:p>
          <a:p>
            <a:pPr marL="285750" indent="-285750">
              <a:spcAft>
                <a:spcPts val="600"/>
              </a:spcAft>
              <a:buFont typeface="Arial" panose="020B0604020202020204" pitchFamily="34" charset="0"/>
              <a:buChar char="•"/>
            </a:pPr>
            <a:r>
              <a:rPr lang="nb-NO" dirty="0">
                <a:latin typeface="+mn-lt"/>
                <a:cs typeface="Arial" panose="020B0604020202020204" pitchFamily="34" charset="0"/>
              </a:rPr>
              <a:t>Gjør målingene som en del av en ukentlig eller månedlig rutine og del resultater med alle, slik at fremgangen blir synlig. Ansatte bør kunne se løpende utvikling og motiveres av oppnådde resultater.</a:t>
            </a:r>
          </a:p>
          <a:p>
            <a:pPr marL="285750" indent="-285750">
              <a:spcAft>
                <a:spcPts val="600"/>
              </a:spcAft>
              <a:buFont typeface="Arial" panose="020B0604020202020204" pitchFamily="34" charset="0"/>
              <a:buChar char="•"/>
            </a:pPr>
            <a:r>
              <a:rPr lang="nb-NO" dirty="0">
                <a:latin typeface="+mn-lt"/>
                <a:cs typeface="Arial" panose="020B0604020202020204" pitchFamily="34" charset="0"/>
              </a:rPr>
              <a:t>Det er behov for at ledelsen holder fokus på rapportering. Rapporteringen av resultatindikatorer bør inngå </a:t>
            </a:r>
            <a:r>
              <a:rPr lang="nb-NO" dirty="0" smtClean="0">
                <a:latin typeface="+mn-lt"/>
                <a:cs typeface="Arial" panose="020B0604020202020204" pitchFamily="34" charset="0"/>
              </a:rPr>
              <a:t>i driftsmøter </a:t>
            </a:r>
            <a:r>
              <a:rPr lang="nb-NO" dirty="0">
                <a:latin typeface="+mn-lt"/>
                <a:cs typeface="Arial" panose="020B0604020202020204" pitchFamily="34" charset="0"/>
              </a:rPr>
              <a:t>der det naturlig hører hjemme. </a:t>
            </a:r>
          </a:p>
          <a:p>
            <a:pPr marL="285750" indent="-285750">
              <a:spcAft>
                <a:spcPts val="600"/>
              </a:spcAft>
              <a:buFont typeface="Arial" panose="020B0604020202020204" pitchFamily="34" charset="0"/>
              <a:buChar char="•"/>
            </a:pPr>
            <a:r>
              <a:rPr lang="nb-NO" dirty="0">
                <a:latin typeface="+mn-lt"/>
                <a:cs typeface="Arial" panose="020B0604020202020204" pitchFamily="34" charset="0"/>
              </a:rPr>
              <a:t>Driftsmøter bør være fokuserte på status og avvikshåndtering. Det er viktig å fokusere på hvilke tiltak som skal iverksettes dersom resultatindikatorene ikke peker riktig vei. </a:t>
            </a:r>
          </a:p>
          <a:p>
            <a:pPr marL="285750" indent="-285750">
              <a:spcAft>
                <a:spcPts val="600"/>
              </a:spcAft>
              <a:buFont typeface="Arial" panose="020B0604020202020204" pitchFamily="34" charset="0"/>
              <a:buChar char="•"/>
            </a:pPr>
            <a:r>
              <a:rPr lang="nb-NO" dirty="0">
                <a:latin typeface="+mn-lt"/>
                <a:cs typeface="Arial" panose="020B0604020202020204" pitchFamily="34" charset="0"/>
              </a:rPr>
              <a:t>Feire oppnådde resultater</a:t>
            </a:r>
            <a:r>
              <a:rPr lang="nb-NO" dirty="0" smtClean="0">
                <a:latin typeface="+mn-lt"/>
                <a:cs typeface="Arial" panose="020B0604020202020204" pitchFamily="34" charset="0"/>
              </a:rPr>
              <a:t>, både </a:t>
            </a:r>
            <a:r>
              <a:rPr lang="nb-NO" dirty="0">
                <a:latin typeface="+mn-lt"/>
                <a:cs typeface="Arial" panose="020B0604020202020204" pitchFamily="34" charset="0"/>
              </a:rPr>
              <a:t>store og små! Trekk også frem ansatte som har bidratt til arbeidet. Feiringen skaper engasjement i organisasjonen og motiverer til videre innsats</a:t>
            </a:r>
            <a:r>
              <a:rPr lang="nb-NO" dirty="0" smtClean="0">
                <a:latin typeface="+mn-lt"/>
                <a:cs typeface="Arial" panose="020B0604020202020204" pitchFamily="34" charset="0"/>
              </a:rPr>
              <a:t>.</a:t>
            </a:r>
          </a:p>
          <a:p>
            <a:pPr>
              <a:spcAft>
                <a:spcPts val="600"/>
              </a:spcAft>
            </a:pPr>
            <a:r>
              <a:rPr lang="nb-NO" dirty="0">
                <a:solidFill>
                  <a:srgbClr val="2E69B3"/>
                </a:solidFill>
              </a:rPr>
              <a:t>Dere finner mal og veiledning for gevinstoppfølging i «Verktøy for gevinstoppfølging» som inngår i </a:t>
            </a:r>
            <a:r>
              <a:rPr lang="nb-NO" dirty="0" smtClean="0">
                <a:solidFill>
                  <a:srgbClr val="2E69B3"/>
                </a:solidFill>
              </a:rPr>
              <a:t>Veikart for </a:t>
            </a:r>
            <a:r>
              <a:rPr lang="nb-NO" dirty="0">
                <a:solidFill>
                  <a:srgbClr val="2E69B3"/>
                </a:solidFill>
              </a:rPr>
              <a:t>tjenesteinnovasjon. </a:t>
            </a:r>
          </a:p>
          <a:p>
            <a:pPr marL="285750" indent="-285750">
              <a:spcAft>
                <a:spcPts val="600"/>
              </a:spcAft>
              <a:buFont typeface="Arial" panose="020B0604020202020204" pitchFamily="34" charset="0"/>
              <a:buChar char="•"/>
            </a:pPr>
            <a:endParaRPr lang="nb-NO" dirty="0">
              <a:latin typeface="+mn-lt"/>
              <a:cs typeface="Arial" panose="020B0604020202020204" pitchFamily="34" charset="0"/>
            </a:endParaRPr>
          </a:p>
        </p:txBody>
      </p:sp>
      <p:sp>
        <p:nvSpPr>
          <p:cNvPr id="2" name="Title 1"/>
          <p:cNvSpPr>
            <a:spLocks noGrp="1"/>
          </p:cNvSpPr>
          <p:nvPr>
            <p:ph type="title"/>
          </p:nvPr>
        </p:nvSpPr>
        <p:spPr/>
        <p:txBody>
          <a:bodyPr>
            <a:normAutofit/>
          </a:bodyPr>
          <a:lstStyle/>
          <a:p>
            <a:r>
              <a:rPr lang="nb-NO" dirty="0" smtClean="0"/>
              <a:t>Måle resultater og følge opp gevinster</a:t>
            </a:r>
            <a:endParaRPr lang="en-GB" dirty="0"/>
          </a:p>
        </p:txBody>
      </p:sp>
      <p:sp>
        <p:nvSpPr>
          <p:cNvPr id="3" name="Text Placeholder 2"/>
          <p:cNvSpPr>
            <a:spLocks noGrp="1"/>
          </p:cNvSpPr>
          <p:nvPr>
            <p:ph type="body" sz="quarter" idx="19"/>
          </p:nvPr>
        </p:nvSpPr>
        <p:spPr>
          <a:xfrm>
            <a:off x="6393160" y="2080594"/>
            <a:ext cx="3177878" cy="916358"/>
          </a:xfrm>
        </p:spPr>
        <p:txBody>
          <a:bodyPr/>
          <a:lstStyle/>
          <a:p>
            <a:r>
              <a:rPr lang="nb-NO" dirty="0"/>
              <a:t>Jevnlig og tett gevinstoppfølging sikrer at utviklingen i organisasjonen skjer og vedvarer over tid. </a:t>
            </a:r>
          </a:p>
        </p:txBody>
      </p:sp>
      <p:sp>
        <p:nvSpPr>
          <p:cNvPr id="15" name="Slide Number Placeholder 8"/>
          <p:cNvSpPr>
            <a:spLocks noGrp="1"/>
          </p:cNvSpPr>
          <p:nvPr>
            <p:ph type="sldNum" sz="quarter" idx="4"/>
          </p:nvPr>
        </p:nvSpPr>
        <p:spPr>
          <a:xfrm>
            <a:off x="128464" y="6526437"/>
            <a:ext cx="2462212" cy="156257"/>
          </a:xfrm>
        </p:spPr>
        <p:txBody>
          <a:bodyPr/>
          <a:lstStyle/>
          <a:p>
            <a:fld id="{51360949-4B9F-9B4C-948A-35244A0B85F5}" type="slidenum">
              <a:rPr lang="nb-NO" smtClean="0"/>
              <a:pPr/>
              <a:t>23</a:t>
            </a:fld>
            <a:endParaRPr lang="nb-NO" dirty="0"/>
          </a:p>
        </p:txBody>
      </p:sp>
    </p:spTree>
    <p:extLst>
      <p:ext uri="{BB962C8B-B14F-4D97-AF65-F5344CB8AC3E}">
        <p14:creationId xmlns:p14="http://schemas.microsoft.com/office/powerpoint/2010/main" val="3662444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nb-NO" dirty="0" smtClean="0"/>
              <a:t>Lykke til!</a:t>
            </a:r>
            <a:endParaRPr lang="nb-NO" dirty="0"/>
          </a:p>
        </p:txBody>
      </p:sp>
    </p:spTree>
    <p:extLst>
      <p:ext uri="{BB962C8B-B14F-4D97-AF65-F5344CB8AC3E}">
        <p14:creationId xmlns:p14="http://schemas.microsoft.com/office/powerpoint/2010/main" val="2471758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74" y="327262"/>
            <a:ext cx="9504186" cy="557836"/>
          </a:xfrm>
        </p:spPr>
        <p:txBody>
          <a:bodyPr/>
          <a:lstStyle/>
          <a:p>
            <a:r>
              <a:rPr lang="nb-NO" dirty="0" smtClean="0"/>
              <a:t>Introduksjon til veiledning for bruk av statistikk og tall</a:t>
            </a:r>
            <a:endParaRPr lang="nb-NO" dirty="0"/>
          </a:p>
        </p:txBody>
      </p:sp>
      <p:sp>
        <p:nvSpPr>
          <p:cNvPr id="3" name="Text Placeholder 2"/>
          <p:cNvSpPr>
            <a:spLocks noGrp="1"/>
          </p:cNvSpPr>
          <p:nvPr>
            <p:ph type="body" sz="quarter" idx="14"/>
          </p:nvPr>
        </p:nvSpPr>
        <p:spPr/>
        <p:txBody>
          <a:bodyPr/>
          <a:lstStyle/>
          <a:p>
            <a:r>
              <a:rPr lang="nb-NO" dirty="0" smtClean="0"/>
              <a:t>Hvilken innsikt gir statistikk og tall?</a:t>
            </a:r>
            <a:endParaRPr lang="nb-NO" dirty="0"/>
          </a:p>
        </p:txBody>
      </p:sp>
      <p:sp>
        <p:nvSpPr>
          <p:cNvPr id="5" name="Text Placeholder 4"/>
          <p:cNvSpPr>
            <a:spLocks noGrp="1"/>
          </p:cNvSpPr>
          <p:nvPr>
            <p:ph type="body" sz="quarter" idx="17"/>
          </p:nvPr>
        </p:nvSpPr>
        <p:spPr>
          <a:xfrm>
            <a:off x="208387" y="1994465"/>
            <a:ext cx="5657142" cy="2730679"/>
          </a:xfrm>
        </p:spPr>
        <p:txBody>
          <a:bodyPr>
            <a:noAutofit/>
          </a:bodyPr>
          <a:lstStyle/>
          <a:p>
            <a:pPr>
              <a:spcBef>
                <a:spcPts val="336"/>
              </a:spcBef>
            </a:pPr>
            <a:r>
              <a:rPr lang="nb-NO" dirty="0" smtClean="0"/>
              <a:t>Innsikt </a:t>
            </a:r>
            <a:r>
              <a:rPr lang="nb-NO" dirty="0"/>
              <a:t>er grunnmuren i innovasjonsløpet. Innsiktsarbeidet handler om å hente inn og analysere fakta om kommunens tjenester og innbyggernes opplevelse for å forstå dagens situasjon, skape nye løsninger og måle resultater over tid</a:t>
            </a:r>
            <a:r>
              <a:rPr lang="nb-NO" dirty="0" smtClean="0"/>
              <a:t>.</a:t>
            </a:r>
          </a:p>
          <a:p>
            <a:pPr>
              <a:spcBef>
                <a:spcPts val="336"/>
              </a:spcBef>
            </a:pPr>
            <a:endParaRPr lang="nb-NO" sz="800" dirty="0"/>
          </a:p>
          <a:p>
            <a:r>
              <a:rPr lang="nb-NO" dirty="0"/>
              <a:t>I dette arbeidet brukes det ulike innsiktsmetoder. En viktig del av innsikten opparbeides gjennom å analysere statistikk og tall.</a:t>
            </a:r>
          </a:p>
          <a:p>
            <a:pPr marL="285750" indent="-285750">
              <a:buFont typeface="Arial" panose="020B0604020202020204" pitchFamily="34" charset="0"/>
              <a:buChar char="•"/>
            </a:pPr>
            <a:r>
              <a:rPr lang="nb-NO" dirty="0"/>
              <a:t>Statistikk og tall gir innblikk i objektive fakta om tjenester – </a:t>
            </a:r>
            <a:r>
              <a:rPr lang="nb-NO" dirty="0" smtClean="0"/>
              <a:t>demografi, </a:t>
            </a:r>
            <a:r>
              <a:rPr lang="nb-NO" dirty="0"/>
              <a:t>tilgjengelige ressurser, kompetanse, ressursbruk og kvalitet.</a:t>
            </a:r>
          </a:p>
          <a:p>
            <a:pPr marL="285750" indent="-285750">
              <a:buFont typeface="Arial" panose="020B0604020202020204" pitchFamily="34" charset="0"/>
              <a:buChar char="•"/>
            </a:pPr>
            <a:r>
              <a:rPr lang="nb-NO" dirty="0"/>
              <a:t>Statistikk og tall brukes til å analysere hvordan kommunen organiserer tjenester og utnytter ressurser, og hvilke resultater dette gir.</a:t>
            </a:r>
          </a:p>
          <a:p>
            <a:endParaRPr lang="nb-NO" dirty="0"/>
          </a:p>
        </p:txBody>
      </p:sp>
      <p:sp>
        <p:nvSpPr>
          <p:cNvPr id="7" name="Text Placeholder 6"/>
          <p:cNvSpPr>
            <a:spLocks noGrp="1"/>
          </p:cNvSpPr>
          <p:nvPr>
            <p:ph type="body" sz="quarter" idx="19"/>
          </p:nvPr>
        </p:nvSpPr>
        <p:spPr>
          <a:xfrm>
            <a:off x="6393160" y="2080593"/>
            <a:ext cx="3177878" cy="2371287"/>
          </a:xfrm>
        </p:spPr>
        <p:txBody>
          <a:bodyPr>
            <a:noAutofit/>
          </a:bodyPr>
          <a:lstStyle/>
          <a:p>
            <a:pPr marL="180975" indent="-180975">
              <a:buFont typeface="Arial" panose="020B0604020202020204" pitchFamily="34" charset="0"/>
              <a:buChar char="•"/>
            </a:pPr>
            <a:r>
              <a:rPr lang="nb-NO" dirty="0"/>
              <a:t>Statistikk og tall hentes inn og analyserers gjennom hele innovasjonsløpet.</a:t>
            </a:r>
          </a:p>
          <a:p>
            <a:pPr marL="180975" indent="-180975">
              <a:buFont typeface="Arial" panose="020B0604020202020204" pitchFamily="34" charset="0"/>
              <a:buChar char="•"/>
            </a:pPr>
            <a:r>
              <a:rPr lang="nb-NO" dirty="0"/>
              <a:t>I starten brukes statistikk og tall for å utforske og forstå utfordringer.</a:t>
            </a:r>
          </a:p>
          <a:p>
            <a:pPr marL="180975" indent="-180975">
              <a:buFont typeface="Arial" panose="020B0604020202020204" pitchFamily="34" charset="0"/>
              <a:buChar char="•"/>
            </a:pPr>
            <a:r>
              <a:rPr lang="nb-NO" dirty="0"/>
              <a:t>I senere faser brukes statistikk og tall til å analysere detaljer, finne nye løsninger og følge </a:t>
            </a:r>
            <a:r>
              <a:rPr lang="nb-NO" dirty="0">
                <a:solidFill>
                  <a:srgbClr val="000000"/>
                </a:solidFill>
                <a:ea typeface="Helvetica"/>
              </a:rPr>
              <a:t>opp resultater.</a:t>
            </a:r>
          </a:p>
        </p:txBody>
      </p:sp>
      <p:sp>
        <p:nvSpPr>
          <p:cNvPr id="8" name="Text Placeholder 7"/>
          <p:cNvSpPr>
            <a:spLocks noGrp="1"/>
          </p:cNvSpPr>
          <p:nvPr>
            <p:ph type="body" sz="quarter" idx="20"/>
          </p:nvPr>
        </p:nvSpPr>
        <p:spPr>
          <a:xfrm>
            <a:off x="6419619" y="4861353"/>
            <a:ext cx="3161141" cy="1123466"/>
          </a:xfrm>
        </p:spPr>
        <p:txBody>
          <a:bodyPr/>
          <a:lstStyle/>
          <a:p>
            <a:r>
              <a:rPr lang="nb-NO" dirty="0" smtClean="0"/>
              <a:t>Prosjektleder og team</a:t>
            </a:r>
          </a:p>
          <a:p>
            <a:r>
              <a:rPr lang="nb-NO" dirty="0" smtClean="0"/>
              <a:t>Controller/økonomiansvarlig</a:t>
            </a:r>
          </a:p>
          <a:p>
            <a:r>
              <a:rPr lang="nb-NO" dirty="0" smtClean="0"/>
              <a:t>Kvalitetsansvarlig</a:t>
            </a:r>
          </a:p>
          <a:p>
            <a:r>
              <a:rPr lang="nb-NO" dirty="0" smtClean="0"/>
              <a:t>Ledere, mellomledere og ansatte</a:t>
            </a:r>
            <a:endParaRPr lang="nb-NO" dirty="0"/>
          </a:p>
        </p:txBody>
      </p:sp>
      <p:sp>
        <p:nvSpPr>
          <p:cNvPr id="9" name="Text Placeholder 8"/>
          <p:cNvSpPr>
            <a:spLocks noGrp="1"/>
          </p:cNvSpPr>
          <p:nvPr>
            <p:ph type="body" sz="quarter" idx="21"/>
          </p:nvPr>
        </p:nvSpPr>
        <p:spPr>
          <a:xfrm>
            <a:off x="209551" y="5201205"/>
            <a:ext cx="5655978" cy="360000"/>
          </a:xfrm>
        </p:spPr>
        <p:txBody>
          <a:bodyPr/>
          <a:lstStyle/>
          <a:p>
            <a:r>
              <a:rPr lang="nb-NO" dirty="0" smtClean="0"/>
              <a:t>Hva finner dere i denne veiledningen?</a:t>
            </a:r>
            <a:endParaRPr lang="nb-NO" dirty="0"/>
          </a:p>
        </p:txBody>
      </p:sp>
      <p:sp>
        <p:nvSpPr>
          <p:cNvPr id="10" name="Text Placeholder 9"/>
          <p:cNvSpPr>
            <a:spLocks noGrp="1"/>
          </p:cNvSpPr>
          <p:nvPr>
            <p:ph type="body" sz="quarter" idx="22"/>
          </p:nvPr>
        </p:nvSpPr>
        <p:spPr>
          <a:xfrm>
            <a:off x="208387" y="5561205"/>
            <a:ext cx="5657142" cy="748115"/>
          </a:xfrm>
        </p:spPr>
        <p:txBody>
          <a:bodyPr/>
          <a:lstStyle/>
          <a:p>
            <a:r>
              <a:rPr lang="nb-NO" dirty="0" smtClean="0"/>
              <a:t>Dokumentet </a:t>
            </a:r>
            <a:r>
              <a:rPr lang="nb-NO" dirty="0"/>
              <a:t>gir dere en kort og enkel introduksjon til bruk av statistikk og tall i innovasjonsarbeidet og henviser til andre verktøy hvor dere finner mer detaljert informasjon og veiledning</a:t>
            </a:r>
            <a:r>
              <a:rPr lang="nb-NO" dirty="0" smtClean="0"/>
              <a:t>.</a:t>
            </a:r>
            <a:endParaRPr lang="nb-NO" dirty="0"/>
          </a:p>
        </p:txBody>
      </p:sp>
      <p:sp>
        <p:nvSpPr>
          <p:cNvPr id="11" name="Text Placeholder 10"/>
          <p:cNvSpPr>
            <a:spLocks noGrp="1"/>
          </p:cNvSpPr>
          <p:nvPr>
            <p:ph type="body" sz="quarter" idx="23"/>
          </p:nvPr>
        </p:nvSpPr>
        <p:spPr/>
        <p:txBody>
          <a:bodyPr/>
          <a:lstStyle/>
          <a:p>
            <a:r>
              <a:rPr lang="nb-NO" dirty="0" smtClean="0"/>
              <a:t>Når brukes dette?</a:t>
            </a:r>
            <a:endParaRPr lang="nb-NO" dirty="0"/>
          </a:p>
        </p:txBody>
      </p:sp>
      <p:sp>
        <p:nvSpPr>
          <p:cNvPr id="12" name="Text Placeholder 11"/>
          <p:cNvSpPr>
            <a:spLocks noGrp="1"/>
          </p:cNvSpPr>
          <p:nvPr>
            <p:ph type="body" sz="quarter" idx="24"/>
          </p:nvPr>
        </p:nvSpPr>
        <p:spPr>
          <a:xfrm>
            <a:off x="6386642" y="4480720"/>
            <a:ext cx="3177878" cy="335200"/>
          </a:xfrm>
        </p:spPr>
        <p:txBody>
          <a:bodyPr/>
          <a:lstStyle/>
          <a:p>
            <a:r>
              <a:rPr lang="nb-NO" dirty="0" smtClean="0"/>
              <a:t>Hvem er med?</a:t>
            </a:r>
            <a:endParaRPr lang="nb-NO" dirty="0"/>
          </a:p>
        </p:txBody>
      </p:sp>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3</a:t>
            </a:fld>
            <a:r>
              <a:rPr lang="nb-NO" dirty="0" smtClean="0"/>
              <a:t> </a:t>
            </a:r>
            <a:endParaRPr lang="nb-NO" dirty="0"/>
          </a:p>
        </p:txBody>
      </p:sp>
      <p:sp>
        <p:nvSpPr>
          <p:cNvPr id="15" name="Text Placeholder 7"/>
          <p:cNvSpPr txBox="1">
            <a:spLocks/>
          </p:cNvSpPr>
          <p:nvPr/>
        </p:nvSpPr>
        <p:spPr>
          <a:xfrm>
            <a:off x="6388025" y="5733943"/>
            <a:ext cx="3161141" cy="948752"/>
          </a:xfrm>
          <a:prstGeom prst="rect">
            <a:avLst/>
          </a:prstGeom>
        </p:spPr>
        <p:txBody>
          <a:bodyPr vert="horz" lIns="91440" tIns="45720" rIns="91440" bIns="45720" rtlCol="0">
            <a:normAutofit/>
          </a:bodyPr>
          <a:lstStyle>
            <a:lvl1pPr marL="180975" indent="-180975"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b-NO" b="1" dirty="0" smtClean="0"/>
          </a:p>
        </p:txBody>
      </p:sp>
    </p:spTree>
    <p:extLst>
      <p:ext uri="{BB962C8B-B14F-4D97-AF65-F5344CB8AC3E}">
        <p14:creationId xmlns:p14="http://schemas.microsoft.com/office/powerpoint/2010/main" val="3990399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0923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4</a:t>
            </a:fld>
            <a:endParaRPr lang="nb-NO" dirty="0"/>
          </a:p>
        </p:txBody>
      </p:sp>
      <p:sp>
        <p:nvSpPr>
          <p:cNvPr id="15" name="Text Placeholder 7"/>
          <p:cNvSpPr txBox="1">
            <a:spLocks/>
          </p:cNvSpPr>
          <p:nvPr/>
        </p:nvSpPr>
        <p:spPr>
          <a:xfrm>
            <a:off x="6388025" y="5733943"/>
            <a:ext cx="3161141" cy="948752"/>
          </a:xfrm>
          <a:prstGeom prst="rect">
            <a:avLst/>
          </a:prstGeom>
        </p:spPr>
        <p:txBody>
          <a:bodyPr vert="horz" lIns="91440" tIns="45720" rIns="91440" bIns="45720" rtlCol="0">
            <a:normAutofit/>
          </a:bodyPr>
          <a:lstStyle>
            <a:lvl1pPr marL="180975" indent="-180975"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b-NO" b="1" dirty="0" smtClean="0"/>
          </a:p>
        </p:txBody>
      </p:sp>
      <p:sp>
        <p:nvSpPr>
          <p:cNvPr id="14" name="Title 13"/>
          <p:cNvSpPr>
            <a:spLocks noGrp="1"/>
          </p:cNvSpPr>
          <p:nvPr>
            <p:ph type="title"/>
          </p:nvPr>
        </p:nvSpPr>
        <p:spPr>
          <a:xfrm>
            <a:off x="200074" y="327262"/>
            <a:ext cx="9504186" cy="557836"/>
          </a:xfrm>
        </p:spPr>
        <p:txBody>
          <a:bodyPr/>
          <a:lstStyle/>
          <a:p>
            <a:r>
              <a:rPr lang="nb-NO" dirty="0"/>
              <a:t>Introduksjon til veiledning for bruk av statistikk og tall</a:t>
            </a:r>
            <a:endParaRPr lang="en-GB" dirty="0"/>
          </a:p>
        </p:txBody>
      </p:sp>
      <p:sp>
        <p:nvSpPr>
          <p:cNvPr id="16" name="Text Placeholder 15"/>
          <p:cNvSpPr>
            <a:spLocks noGrp="1"/>
          </p:cNvSpPr>
          <p:nvPr>
            <p:ph type="body" sz="quarter" idx="17"/>
          </p:nvPr>
        </p:nvSpPr>
        <p:spPr>
          <a:xfrm>
            <a:off x="208387" y="2348840"/>
            <a:ext cx="5724000" cy="1116000"/>
          </a:xfrm>
        </p:spPr>
        <p:txBody>
          <a:bodyPr>
            <a:noAutofit/>
          </a:bodyPr>
          <a:lstStyle/>
          <a:p>
            <a:pPr marL="285750" indent="-285750">
              <a:buFont typeface="Arial" panose="020B0604020202020204" pitchFamily="34" charset="0"/>
              <a:buChar char="•"/>
            </a:pPr>
            <a:r>
              <a:rPr lang="nb-NO" dirty="0" smtClean="0"/>
              <a:t>Statistikk og tall gir en objektiv vurdering av dagens situasjon, og peker på utfordringsområdet som kan eller bør utforskes nærmere.</a:t>
            </a:r>
          </a:p>
          <a:p>
            <a:pPr marL="285750" indent="-285750">
              <a:buFont typeface="Arial" panose="020B0604020202020204" pitchFamily="34" charset="0"/>
              <a:buChar char="•"/>
            </a:pPr>
            <a:r>
              <a:rPr lang="nb-NO" dirty="0" smtClean="0"/>
              <a:t>Faktabasert analyse gir også inspirasjon til nye løsninger. Dere kan lære hvordan andre har løst lignende utfordringer med suksess.</a:t>
            </a:r>
            <a:endParaRPr lang="en-GB" dirty="0"/>
          </a:p>
        </p:txBody>
      </p:sp>
      <p:sp>
        <p:nvSpPr>
          <p:cNvPr id="22" name="Text Placeholder 2"/>
          <p:cNvSpPr>
            <a:spLocks noGrp="1"/>
          </p:cNvSpPr>
          <p:nvPr>
            <p:ph type="body" sz="quarter" idx="14"/>
          </p:nvPr>
        </p:nvSpPr>
        <p:spPr>
          <a:xfrm>
            <a:off x="209549" y="1634464"/>
            <a:ext cx="5655979" cy="360000"/>
          </a:xfrm>
        </p:spPr>
        <p:txBody>
          <a:bodyPr/>
          <a:lstStyle/>
          <a:p>
            <a:r>
              <a:rPr lang="nb-NO" dirty="0"/>
              <a:t>Hvorfor bruke statistikk og tall i innovasjonsarbeidet?</a:t>
            </a:r>
            <a:endParaRPr lang="en-GB" dirty="0"/>
          </a:p>
        </p:txBody>
      </p:sp>
      <p:sp>
        <p:nvSpPr>
          <p:cNvPr id="17" name="Text Placeholder 16"/>
          <p:cNvSpPr>
            <a:spLocks noGrp="1"/>
          </p:cNvSpPr>
          <p:nvPr>
            <p:ph type="body" sz="quarter" idx="14"/>
          </p:nvPr>
        </p:nvSpPr>
        <p:spPr>
          <a:xfrm>
            <a:off x="216776" y="1988840"/>
            <a:ext cx="5655979" cy="360000"/>
          </a:xfrm>
        </p:spPr>
        <p:txBody>
          <a:bodyPr/>
          <a:lstStyle/>
          <a:p>
            <a:r>
              <a:rPr lang="nb-NO" dirty="0" smtClean="0">
                <a:solidFill>
                  <a:schemeClr val="tx1"/>
                </a:solidFill>
              </a:rPr>
              <a:t>Innsikt basert på fakta</a:t>
            </a:r>
            <a:endParaRPr lang="en-GB" dirty="0">
              <a:solidFill>
                <a:schemeClr val="tx1"/>
              </a:solidFill>
            </a:endParaRPr>
          </a:p>
        </p:txBody>
      </p:sp>
      <p:sp>
        <p:nvSpPr>
          <p:cNvPr id="18" name="Text Placeholder 17"/>
          <p:cNvSpPr>
            <a:spLocks noGrp="1"/>
          </p:cNvSpPr>
          <p:nvPr>
            <p:ph type="body" sz="quarter" idx="21"/>
          </p:nvPr>
        </p:nvSpPr>
        <p:spPr>
          <a:xfrm>
            <a:off x="216776" y="3631865"/>
            <a:ext cx="5655978" cy="360000"/>
          </a:xfrm>
        </p:spPr>
        <p:txBody>
          <a:bodyPr vert="horz" lIns="91440" tIns="45720" rIns="91440" bIns="45720" rtlCol="0">
            <a:noAutofit/>
          </a:bodyPr>
          <a:lstStyle/>
          <a:p>
            <a:r>
              <a:rPr lang="nb-NO" dirty="0">
                <a:solidFill>
                  <a:schemeClr val="tx1"/>
                </a:solidFill>
              </a:rPr>
              <a:t>Grundig beslutningsgrunnlag</a:t>
            </a:r>
          </a:p>
          <a:p>
            <a:endParaRPr lang="en-GB" dirty="0">
              <a:solidFill>
                <a:schemeClr val="tx1"/>
              </a:solidFill>
            </a:endParaRPr>
          </a:p>
        </p:txBody>
      </p:sp>
      <p:sp>
        <p:nvSpPr>
          <p:cNvPr id="19" name="Text Placeholder 18"/>
          <p:cNvSpPr>
            <a:spLocks noGrp="1"/>
          </p:cNvSpPr>
          <p:nvPr>
            <p:ph type="body" sz="quarter" idx="22"/>
          </p:nvPr>
        </p:nvSpPr>
        <p:spPr>
          <a:xfrm>
            <a:off x="208387" y="3991865"/>
            <a:ext cx="5657142" cy="900000"/>
          </a:xfrm>
        </p:spPr>
        <p:txBody>
          <a:bodyPr>
            <a:noAutofit/>
          </a:bodyPr>
          <a:lstStyle/>
          <a:p>
            <a:pPr marL="285750" indent="-285750">
              <a:buFont typeface="Arial" panose="020B0604020202020204" pitchFamily="34" charset="0"/>
              <a:buChar char="•"/>
            </a:pPr>
            <a:r>
              <a:rPr lang="nb-NO" dirty="0" smtClean="0"/>
              <a:t>Statistikk og tall brukes til å vurdere forventede gevinster for ulike løsninger, og til å beslutte om de skal implementeres.</a:t>
            </a:r>
          </a:p>
          <a:p>
            <a:pPr marL="285750" indent="-285750">
              <a:buFont typeface="Arial" panose="020B0604020202020204" pitchFamily="34" charset="0"/>
              <a:buChar char="•"/>
            </a:pPr>
            <a:r>
              <a:rPr lang="nb-NO" dirty="0" smtClean="0"/>
              <a:t>Løsningene blir da vurdert i forhold til hverandre basert på objektive kriterier.</a:t>
            </a:r>
            <a:endParaRPr lang="en-GB" dirty="0"/>
          </a:p>
        </p:txBody>
      </p:sp>
      <p:sp>
        <p:nvSpPr>
          <p:cNvPr id="25" name="Text Placeholder 17"/>
          <p:cNvSpPr>
            <a:spLocks noGrp="1"/>
          </p:cNvSpPr>
          <p:nvPr>
            <p:ph type="body" sz="quarter" idx="21"/>
          </p:nvPr>
        </p:nvSpPr>
        <p:spPr>
          <a:xfrm>
            <a:off x="216776" y="5069232"/>
            <a:ext cx="5655978" cy="360000"/>
          </a:xfrm>
        </p:spPr>
        <p:txBody>
          <a:bodyPr vert="horz" lIns="91440" tIns="45720" rIns="91440" bIns="45720" rtlCol="0">
            <a:noAutofit/>
          </a:bodyPr>
          <a:lstStyle/>
          <a:p>
            <a:r>
              <a:rPr lang="nb-NO" dirty="0">
                <a:solidFill>
                  <a:schemeClr val="tx1"/>
                </a:solidFill>
              </a:rPr>
              <a:t>Muligheter til å måle resultater over tid</a:t>
            </a:r>
            <a:endParaRPr lang="en-GB" dirty="0">
              <a:solidFill>
                <a:schemeClr val="tx1"/>
              </a:solidFill>
            </a:endParaRPr>
          </a:p>
        </p:txBody>
      </p:sp>
      <p:sp>
        <p:nvSpPr>
          <p:cNvPr id="26" name="Text Placeholder 18"/>
          <p:cNvSpPr>
            <a:spLocks noGrp="1"/>
          </p:cNvSpPr>
          <p:nvPr>
            <p:ph type="body" sz="quarter" idx="22"/>
          </p:nvPr>
        </p:nvSpPr>
        <p:spPr>
          <a:xfrm>
            <a:off x="208387" y="5432024"/>
            <a:ext cx="5657142" cy="900000"/>
          </a:xfrm>
        </p:spPr>
        <p:txBody>
          <a:bodyPr>
            <a:noAutofit/>
          </a:bodyPr>
          <a:lstStyle/>
          <a:p>
            <a:pPr marL="285750" indent="-285750">
              <a:buFont typeface="Arial" panose="020B0604020202020204" pitchFamily="34" charset="0"/>
              <a:buChar char="•"/>
            </a:pPr>
            <a:r>
              <a:rPr lang="nb-NO" dirty="0" smtClean="0"/>
              <a:t>Statistikk og tall hjelper dere med å definere et tydelig nullpunkt for innovasjonsarbeidet og kontinuerlig måle resultater.</a:t>
            </a:r>
          </a:p>
          <a:p>
            <a:pPr marL="285750" indent="-285750">
              <a:buFont typeface="Arial" panose="020B0604020202020204" pitchFamily="34" charset="0"/>
              <a:buChar char="•"/>
            </a:pPr>
            <a:r>
              <a:rPr lang="nb-NO" dirty="0" smtClean="0"/>
              <a:t>Løpende måling av resultater gjør fremgangen synlig for alle og motiverer organisasjonen til videre innsats.</a:t>
            </a:r>
            <a:endParaRPr lang="en-GB" dirty="0"/>
          </a:p>
        </p:txBody>
      </p:sp>
      <p:pic>
        <p:nvPicPr>
          <p:cNvPr id="30" name="Picture 2"/>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t="6573" b="19994"/>
          <a:stretch/>
        </p:blipFill>
        <p:spPr bwMode="auto">
          <a:xfrm>
            <a:off x="6419214" y="1794082"/>
            <a:ext cx="3161141" cy="262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753" r="4610"/>
          <a:stretch/>
        </p:blipFill>
        <p:spPr bwMode="auto">
          <a:xfrm>
            <a:off x="6419213" y="4522607"/>
            <a:ext cx="3161141" cy="202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18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b-NO" dirty="0"/>
              <a:t>Statistikk og tall i ulike faser av innovasjonsarbeidet</a:t>
            </a:r>
          </a:p>
        </p:txBody>
      </p:sp>
    </p:spTree>
    <p:extLst>
      <p:ext uri="{BB962C8B-B14F-4D97-AF65-F5344CB8AC3E}">
        <p14:creationId xmlns:p14="http://schemas.microsoft.com/office/powerpoint/2010/main" val="1151942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b="71054"/>
          <a:stretch/>
        </p:blipFill>
        <p:spPr>
          <a:xfrm>
            <a:off x="272494" y="1196754"/>
            <a:ext cx="9400245" cy="5472608"/>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633913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p:cNvSpPr/>
          <p:nvPr/>
        </p:nvSpPr>
        <p:spPr>
          <a:xfrm>
            <a:off x="3431736" y="1340768"/>
            <a:ext cx="6028955" cy="518457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5658" tIns="47835" rIns="95658" bIns="47835" rtlCol="0" anchor="ctr"/>
          <a:lstStyle/>
          <a:p>
            <a:pPr algn="ctr"/>
            <a:endParaRPr lang="nb-NO" b="1" dirty="0" smtClean="0">
              <a:solidFill>
                <a:srgbClr val="FF9900"/>
              </a:solidFill>
              <a:latin typeface="Arial"/>
              <a:cs typeface="Arial"/>
            </a:endParaRPr>
          </a:p>
          <a:p>
            <a:pPr algn="ctr"/>
            <a:endParaRPr lang="nb-NO" b="1" dirty="0">
              <a:solidFill>
                <a:srgbClr val="FF9900"/>
              </a:solidFill>
              <a:latin typeface="Arial"/>
              <a:cs typeface="Arial"/>
            </a:endParaRPr>
          </a:p>
          <a:p>
            <a:pPr algn="ctr"/>
            <a:endParaRPr lang="nb-NO" b="1" dirty="0">
              <a:solidFill>
                <a:srgbClr val="FF9900"/>
              </a:solidFill>
              <a:latin typeface="Arial"/>
              <a:cs typeface="Arial"/>
            </a:endParaRPr>
          </a:p>
        </p:txBody>
      </p:sp>
      <p:sp>
        <p:nvSpPr>
          <p:cNvPr id="8" name="Content Placeholder 3"/>
          <p:cNvSpPr txBox="1">
            <a:spLocks/>
          </p:cNvSpPr>
          <p:nvPr/>
        </p:nvSpPr>
        <p:spPr>
          <a:xfrm>
            <a:off x="3665757" y="1434611"/>
            <a:ext cx="5665641" cy="712315"/>
          </a:xfrm>
          <a:prstGeom prst="rect">
            <a:avLst/>
          </a:prstGeom>
        </p:spPr>
        <p:txBody>
          <a:bodyPr lIns="95504" tIns="47762" rIns="95504" bIns="47762" anchor="ctr">
            <a:noAutofit/>
          </a:bodyPr>
          <a:lstStyle>
            <a:lvl1pPr marL="266700" indent="-266700" algn="l" rtl="0" eaLnBrk="1" fontAlgn="base" hangingPunct="1">
              <a:spcBef>
                <a:spcPts val="336"/>
              </a:spcBef>
              <a:spcAft>
                <a:spcPts val="336"/>
              </a:spcAft>
              <a:buFont typeface="Arial" panose="020B0604020202020204" pitchFamily="34" charset="0"/>
              <a:buChar char="•"/>
              <a:defRPr sz="2000">
                <a:solidFill>
                  <a:srgbClr val="080808"/>
                </a:solidFill>
                <a:latin typeface="+mn-lt"/>
                <a:ea typeface="+mn-ea"/>
                <a:cs typeface="Arial" pitchFamily="34" charset="0"/>
              </a:defRPr>
            </a:lvl1pPr>
            <a:lvl2pPr marL="542925" indent="-276225" algn="l" rtl="0" eaLnBrk="1" fontAlgn="base" hangingPunct="1">
              <a:spcBef>
                <a:spcPts val="448"/>
              </a:spcBef>
              <a:spcAft>
                <a:spcPts val="448"/>
              </a:spcAft>
              <a:buChar char="–"/>
              <a:defRPr sz="2000">
                <a:solidFill>
                  <a:srgbClr val="080808"/>
                </a:solidFill>
                <a:latin typeface="+mn-lt"/>
                <a:cs typeface="Arial" pitchFamily="34" charset="0"/>
              </a:defRPr>
            </a:lvl2pPr>
            <a:lvl3pPr marL="904854" indent="-296878" algn="l" rtl="0" eaLnBrk="1" fontAlgn="base" hangingPunct="1">
              <a:spcBef>
                <a:spcPts val="448"/>
              </a:spcBef>
              <a:spcAft>
                <a:spcPts val="448"/>
              </a:spcAft>
              <a:buChar char="•"/>
              <a:defRPr sz="2700">
                <a:solidFill>
                  <a:srgbClr val="080808"/>
                </a:solidFill>
                <a:latin typeface="+mn-lt"/>
                <a:cs typeface="Arial" pitchFamily="34" charset="0"/>
              </a:defRPr>
            </a:lvl3pPr>
            <a:lvl4pPr marL="1310172" indent="-309321" algn="l" rtl="0" eaLnBrk="1" fontAlgn="base" hangingPunct="1">
              <a:spcBef>
                <a:spcPts val="448"/>
              </a:spcBef>
              <a:spcAft>
                <a:spcPts val="448"/>
              </a:spcAft>
              <a:buChar char="–"/>
              <a:defRPr sz="2700">
                <a:solidFill>
                  <a:srgbClr val="080808"/>
                </a:solidFill>
                <a:latin typeface="+mn-lt"/>
                <a:cs typeface="Arial" pitchFamily="34" charset="0"/>
              </a:defRPr>
            </a:lvl4pPr>
            <a:lvl5pPr marL="1703045" indent="-298655" algn="l" rtl="0" eaLnBrk="1" fontAlgn="base" hangingPunct="1">
              <a:spcBef>
                <a:spcPts val="448"/>
              </a:spcBef>
              <a:spcAft>
                <a:spcPts val="448"/>
              </a:spcAft>
              <a:buChar char="»"/>
              <a:defRPr sz="2700">
                <a:solidFill>
                  <a:srgbClr val="080808"/>
                </a:solidFill>
                <a:latin typeface="+mn-lt"/>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a:lstStyle>
          <a:p>
            <a:pPr marL="0" indent="0">
              <a:buNone/>
            </a:pPr>
            <a:r>
              <a:rPr lang="nb-NO" sz="1200" dirty="0" smtClean="0">
                <a:solidFill>
                  <a:schemeClr val="tx1"/>
                </a:solidFill>
                <a:latin typeface="Arial"/>
                <a:cs typeface="Arial"/>
              </a:rPr>
              <a:t>I starten av arbeidet analyseres nøkkeltall innen helse og omsorg for å </a:t>
            </a:r>
            <a:r>
              <a:rPr lang="nb-NO" sz="1200" b="1" dirty="0">
                <a:solidFill>
                  <a:srgbClr val="3A7EC0"/>
                </a:solidFill>
                <a:latin typeface="Arial"/>
                <a:cs typeface="Arial"/>
              </a:rPr>
              <a:t>definere et problem </a:t>
            </a:r>
            <a:r>
              <a:rPr lang="nb-NO" sz="1200" dirty="0" smtClean="0">
                <a:solidFill>
                  <a:schemeClr val="tx1"/>
                </a:solidFill>
                <a:latin typeface="Arial"/>
                <a:cs typeface="Arial"/>
              </a:rPr>
              <a:t>som innovasjon skal bidra til å løse. Kommuner står overfor flere utfordringer, men hvilke av dem bør prioriteres? Statistikk og tall avdekker hvilket problem kommunen bør fokusere på for å oppnå størst mulig effekt.</a:t>
            </a:r>
          </a:p>
        </p:txBody>
      </p:sp>
      <p:sp>
        <p:nvSpPr>
          <p:cNvPr id="21" name="Content Placeholder 3"/>
          <p:cNvSpPr txBox="1">
            <a:spLocks/>
          </p:cNvSpPr>
          <p:nvPr/>
        </p:nvSpPr>
        <p:spPr>
          <a:xfrm>
            <a:off x="3665758" y="2505755"/>
            <a:ext cx="5580620" cy="712315"/>
          </a:xfrm>
          <a:prstGeom prst="rect">
            <a:avLst/>
          </a:prstGeom>
        </p:spPr>
        <p:txBody>
          <a:bodyPr lIns="95504" tIns="47762" rIns="95504" bIns="47762" anchor="ctr">
            <a:noAutofit/>
          </a:bodyPr>
          <a:lstStyle>
            <a:lvl1pPr marL="266700" indent="-266700" algn="l" rtl="0" eaLnBrk="1" fontAlgn="base" hangingPunct="1">
              <a:spcBef>
                <a:spcPts val="336"/>
              </a:spcBef>
              <a:spcAft>
                <a:spcPts val="336"/>
              </a:spcAft>
              <a:buFont typeface="Arial" panose="020B0604020202020204" pitchFamily="34" charset="0"/>
              <a:buChar char="•"/>
              <a:defRPr sz="2000">
                <a:solidFill>
                  <a:srgbClr val="080808"/>
                </a:solidFill>
                <a:latin typeface="+mn-lt"/>
                <a:ea typeface="+mn-ea"/>
                <a:cs typeface="Arial" pitchFamily="34" charset="0"/>
              </a:defRPr>
            </a:lvl1pPr>
            <a:lvl2pPr marL="542925" indent="-276225" algn="l" rtl="0" eaLnBrk="1" fontAlgn="base" hangingPunct="1">
              <a:spcBef>
                <a:spcPts val="448"/>
              </a:spcBef>
              <a:spcAft>
                <a:spcPts val="448"/>
              </a:spcAft>
              <a:buChar char="–"/>
              <a:defRPr sz="2000">
                <a:solidFill>
                  <a:srgbClr val="080808"/>
                </a:solidFill>
                <a:latin typeface="+mn-lt"/>
                <a:cs typeface="Arial" pitchFamily="34" charset="0"/>
              </a:defRPr>
            </a:lvl2pPr>
            <a:lvl3pPr marL="904854" indent="-296878" algn="l" rtl="0" eaLnBrk="1" fontAlgn="base" hangingPunct="1">
              <a:spcBef>
                <a:spcPts val="448"/>
              </a:spcBef>
              <a:spcAft>
                <a:spcPts val="448"/>
              </a:spcAft>
              <a:buChar char="•"/>
              <a:defRPr sz="2700">
                <a:solidFill>
                  <a:srgbClr val="080808"/>
                </a:solidFill>
                <a:latin typeface="+mn-lt"/>
                <a:cs typeface="Arial" pitchFamily="34" charset="0"/>
              </a:defRPr>
            </a:lvl3pPr>
            <a:lvl4pPr marL="1310172" indent="-309321" algn="l" rtl="0" eaLnBrk="1" fontAlgn="base" hangingPunct="1">
              <a:spcBef>
                <a:spcPts val="448"/>
              </a:spcBef>
              <a:spcAft>
                <a:spcPts val="448"/>
              </a:spcAft>
              <a:buChar char="–"/>
              <a:defRPr sz="2700">
                <a:solidFill>
                  <a:srgbClr val="080808"/>
                </a:solidFill>
                <a:latin typeface="+mn-lt"/>
                <a:cs typeface="Arial" pitchFamily="34" charset="0"/>
              </a:defRPr>
            </a:lvl4pPr>
            <a:lvl5pPr marL="1703045" indent="-298655" algn="l" rtl="0" eaLnBrk="1" fontAlgn="base" hangingPunct="1">
              <a:spcBef>
                <a:spcPts val="448"/>
              </a:spcBef>
              <a:spcAft>
                <a:spcPts val="448"/>
              </a:spcAft>
              <a:buChar char="»"/>
              <a:defRPr sz="2700">
                <a:solidFill>
                  <a:srgbClr val="080808"/>
                </a:solidFill>
                <a:latin typeface="+mn-lt"/>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a:lstStyle>
          <a:p>
            <a:pPr marL="0" indent="0">
              <a:buNone/>
            </a:pPr>
            <a:r>
              <a:rPr lang="nb-NO" sz="1200" dirty="0" smtClean="0">
                <a:solidFill>
                  <a:schemeClr val="tx1"/>
                </a:solidFill>
                <a:latin typeface="Arial"/>
                <a:cs typeface="Arial"/>
              </a:rPr>
              <a:t>Under fase 2 «Innsikt og idé» brukes statistikk og tall til å </a:t>
            </a:r>
            <a:r>
              <a:rPr lang="nb-NO" sz="1200" b="1" dirty="0">
                <a:solidFill>
                  <a:srgbClr val="3A7EC0"/>
                </a:solidFill>
                <a:latin typeface="Arial"/>
                <a:cs typeface="Arial"/>
              </a:rPr>
              <a:t>få dybdeinnsikt i problemet. </a:t>
            </a:r>
            <a:r>
              <a:rPr lang="nb-NO" sz="1200" dirty="0" smtClean="0">
                <a:solidFill>
                  <a:schemeClr val="tx1"/>
                </a:solidFill>
                <a:latin typeface="Arial"/>
                <a:cs typeface="Arial"/>
              </a:rPr>
              <a:t>Sammen med intervjuer og observasjoner, hjelper tallene med å finne grunnårsaker til problemer </a:t>
            </a:r>
            <a:r>
              <a:rPr lang="nb-NO" sz="1200" dirty="0">
                <a:solidFill>
                  <a:schemeClr val="tx1"/>
                </a:solidFill>
                <a:latin typeface="Arial"/>
                <a:cs typeface="Arial"/>
              </a:rPr>
              <a:t>og</a:t>
            </a:r>
            <a:r>
              <a:rPr lang="nb-NO" sz="1200" dirty="0" smtClean="0">
                <a:solidFill>
                  <a:schemeClr val="tx1"/>
                </a:solidFill>
                <a:latin typeface="Arial"/>
                <a:cs typeface="Arial"/>
              </a:rPr>
              <a:t> få inspirasjon til nye løsninger. I denne fasen gjør dere også første vurdering på </a:t>
            </a:r>
            <a:r>
              <a:rPr lang="nb-NO" sz="1200" dirty="0">
                <a:solidFill>
                  <a:schemeClr val="tx1"/>
                </a:solidFill>
                <a:latin typeface="Arial"/>
                <a:cs typeface="Arial"/>
              </a:rPr>
              <a:t>forventede gevinster og kostnader for å bestemme om løsningen skal tas videre til utprøving og pilotering.</a:t>
            </a:r>
          </a:p>
        </p:txBody>
      </p:sp>
      <p:sp>
        <p:nvSpPr>
          <p:cNvPr id="22" name="Content Placeholder 3"/>
          <p:cNvSpPr txBox="1">
            <a:spLocks/>
          </p:cNvSpPr>
          <p:nvPr/>
        </p:nvSpPr>
        <p:spPr>
          <a:xfrm>
            <a:off x="3665758" y="3576899"/>
            <a:ext cx="5580620" cy="712315"/>
          </a:xfrm>
          <a:prstGeom prst="rect">
            <a:avLst/>
          </a:prstGeom>
        </p:spPr>
        <p:txBody>
          <a:bodyPr lIns="95504" tIns="47762" rIns="95504" bIns="47762" anchor="ctr">
            <a:noAutofit/>
          </a:bodyPr>
          <a:lstStyle>
            <a:lvl1pPr marL="266700" indent="-266700" algn="l" rtl="0" eaLnBrk="1" fontAlgn="base" hangingPunct="1">
              <a:spcBef>
                <a:spcPts val="336"/>
              </a:spcBef>
              <a:spcAft>
                <a:spcPts val="336"/>
              </a:spcAft>
              <a:buFont typeface="Arial" panose="020B0604020202020204" pitchFamily="34" charset="0"/>
              <a:buChar char="•"/>
              <a:defRPr sz="2000">
                <a:solidFill>
                  <a:srgbClr val="080808"/>
                </a:solidFill>
                <a:latin typeface="+mn-lt"/>
                <a:ea typeface="+mn-ea"/>
                <a:cs typeface="Arial" pitchFamily="34" charset="0"/>
              </a:defRPr>
            </a:lvl1pPr>
            <a:lvl2pPr marL="542925" indent="-276225" algn="l" rtl="0" eaLnBrk="1" fontAlgn="base" hangingPunct="1">
              <a:spcBef>
                <a:spcPts val="448"/>
              </a:spcBef>
              <a:spcAft>
                <a:spcPts val="448"/>
              </a:spcAft>
              <a:buChar char="–"/>
              <a:defRPr sz="2000">
                <a:solidFill>
                  <a:srgbClr val="080808"/>
                </a:solidFill>
                <a:latin typeface="+mn-lt"/>
                <a:cs typeface="Arial" pitchFamily="34" charset="0"/>
              </a:defRPr>
            </a:lvl2pPr>
            <a:lvl3pPr marL="904854" indent="-296878" algn="l" rtl="0" eaLnBrk="1" fontAlgn="base" hangingPunct="1">
              <a:spcBef>
                <a:spcPts val="448"/>
              </a:spcBef>
              <a:spcAft>
                <a:spcPts val="448"/>
              </a:spcAft>
              <a:buChar char="•"/>
              <a:defRPr sz="2700">
                <a:solidFill>
                  <a:srgbClr val="080808"/>
                </a:solidFill>
                <a:latin typeface="+mn-lt"/>
                <a:cs typeface="Arial" pitchFamily="34" charset="0"/>
              </a:defRPr>
            </a:lvl3pPr>
            <a:lvl4pPr marL="1310172" indent="-309321" algn="l" rtl="0" eaLnBrk="1" fontAlgn="base" hangingPunct="1">
              <a:spcBef>
                <a:spcPts val="448"/>
              </a:spcBef>
              <a:spcAft>
                <a:spcPts val="448"/>
              </a:spcAft>
              <a:buChar char="–"/>
              <a:defRPr sz="2700">
                <a:solidFill>
                  <a:srgbClr val="080808"/>
                </a:solidFill>
                <a:latin typeface="+mn-lt"/>
                <a:cs typeface="Arial" pitchFamily="34" charset="0"/>
              </a:defRPr>
            </a:lvl4pPr>
            <a:lvl5pPr marL="1703045" indent="-298655" algn="l" rtl="0" eaLnBrk="1" fontAlgn="base" hangingPunct="1">
              <a:spcBef>
                <a:spcPts val="448"/>
              </a:spcBef>
              <a:spcAft>
                <a:spcPts val="448"/>
              </a:spcAft>
              <a:buChar char="»"/>
              <a:defRPr sz="2700">
                <a:solidFill>
                  <a:srgbClr val="080808"/>
                </a:solidFill>
                <a:latin typeface="+mn-lt"/>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a:lstStyle>
          <a:p>
            <a:pPr marL="0" indent="0">
              <a:buNone/>
            </a:pPr>
            <a:r>
              <a:rPr lang="nb-NO" sz="1200" dirty="0" smtClean="0">
                <a:solidFill>
                  <a:schemeClr val="tx1"/>
                </a:solidFill>
                <a:latin typeface="Arial"/>
                <a:cs typeface="Arial"/>
              </a:rPr>
              <a:t>Under fase 3 «Utvikling, utprøving og evaluering» brukes statistikk og tall til å </a:t>
            </a:r>
            <a:r>
              <a:rPr lang="nb-NO" sz="1200" b="1" dirty="0">
                <a:solidFill>
                  <a:srgbClr val="3A7EC0"/>
                </a:solidFill>
                <a:latin typeface="Arial"/>
                <a:cs typeface="Arial"/>
              </a:rPr>
              <a:t>vurdere</a:t>
            </a:r>
            <a:r>
              <a:rPr lang="nb-NO" sz="1200" b="1" dirty="0" smtClean="0">
                <a:solidFill>
                  <a:schemeClr val="tx1"/>
                </a:solidFill>
                <a:latin typeface="Arial"/>
                <a:cs typeface="Arial"/>
              </a:rPr>
              <a:t> </a:t>
            </a:r>
            <a:r>
              <a:rPr lang="nb-NO" sz="1200" b="1" dirty="0">
                <a:solidFill>
                  <a:srgbClr val="3A7EC0"/>
                </a:solidFill>
                <a:latin typeface="Arial"/>
                <a:cs typeface="Arial"/>
              </a:rPr>
              <a:t>gevinster</a:t>
            </a:r>
            <a:r>
              <a:rPr lang="nb-NO" sz="1200" b="1" dirty="0" smtClean="0">
                <a:solidFill>
                  <a:schemeClr val="tx1"/>
                </a:solidFill>
                <a:latin typeface="Arial"/>
                <a:cs typeface="Arial"/>
              </a:rPr>
              <a:t> </a:t>
            </a:r>
            <a:r>
              <a:rPr lang="nb-NO" sz="1200" dirty="0">
                <a:solidFill>
                  <a:schemeClr val="tx1"/>
                </a:solidFill>
                <a:latin typeface="Arial"/>
                <a:cs typeface="Arial"/>
              </a:rPr>
              <a:t>ved de ulike løsningene og utarbeide </a:t>
            </a:r>
            <a:r>
              <a:rPr lang="nb-NO" sz="1200" dirty="0" smtClean="0">
                <a:solidFill>
                  <a:schemeClr val="tx1"/>
                </a:solidFill>
                <a:latin typeface="Arial"/>
                <a:cs typeface="Arial"/>
              </a:rPr>
              <a:t>beslutningsunderlag </a:t>
            </a:r>
            <a:r>
              <a:rPr lang="nb-NO" sz="1200" dirty="0">
                <a:solidFill>
                  <a:schemeClr val="tx1"/>
                </a:solidFill>
                <a:latin typeface="Arial"/>
                <a:cs typeface="Arial"/>
              </a:rPr>
              <a:t>for </a:t>
            </a:r>
            <a:r>
              <a:rPr lang="nb-NO" sz="1200" dirty="0" smtClean="0">
                <a:solidFill>
                  <a:schemeClr val="tx1"/>
                </a:solidFill>
                <a:latin typeface="Arial"/>
                <a:cs typeface="Arial"/>
              </a:rPr>
              <a:t>videre veivalg. </a:t>
            </a:r>
            <a:r>
              <a:rPr lang="nb-NO" sz="1200" dirty="0">
                <a:solidFill>
                  <a:schemeClr val="tx1"/>
                </a:solidFill>
                <a:latin typeface="Arial"/>
                <a:cs typeface="Arial"/>
              </a:rPr>
              <a:t>Statistikk </a:t>
            </a:r>
            <a:r>
              <a:rPr lang="nb-NO" sz="1200" dirty="0" smtClean="0">
                <a:solidFill>
                  <a:schemeClr val="tx1"/>
                </a:solidFill>
                <a:latin typeface="Arial"/>
                <a:cs typeface="Arial"/>
              </a:rPr>
              <a:t>og tall gir mulighet til å prioritere løsningene i forhold til hverandre, og bestemme om de skal implementeres.</a:t>
            </a:r>
          </a:p>
        </p:txBody>
      </p:sp>
      <p:sp>
        <p:nvSpPr>
          <p:cNvPr id="23" name="Content Placeholder 3"/>
          <p:cNvSpPr txBox="1">
            <a:spLocks/>
          </p:cNvSpPr>
          <p:nvPr/>
        </p:nvSpPr>
        <p:spPr>
          <a:xfrm>
            <a:off x="3665758" y="4648043"/>
            <a:ext cx="5580620" cy="712315"/>
          </a:xfrm>
          <a:prstGeom prst="rect">
            <a:avLst/>
          </a:prstGeom>
        </p:spPr>
        <p:txBody>
          <a:bodyPr lIns="95504" tIns="47762" rIns="95504" bIns="47762" anchor="ctr">
            <a:noAutofit/>
          </a:bodyPr>
          <a:lstStyle>
            <a:lvl1pPr marL="266700" indent="-266700" algn="l" rtl="0" eaLnBrk="1" fontAlgn="base" hangingPunct="1">
              <a:spcBef>
                <a:spcPts val="336"/>
              </a:spcBef>
              <a:spcAft>
                <a:spcPts val="336"/>
              </a:spcAft>
              <a:buFont typeface="Arial" panose="020B0604020202020204" pitchFamily="34" charset="0"/>
              <a:buChar char="•"/>
              <a:defRPr sz="2000">
                <a:solidFill>
                  <a:srgbClr val="080808"/>
                </a:solidFill>
                <a:latin typeface="+mn-lt"/>
                <a:ea typeface="+mn-ea"/>
                <a:cs typeface="Arial" pitchFamily="34" charset="0"/>
              </a:defRPr>
            </a:lvl1pPr>
            <a:lvl2pPr marL="542925" indent="-276225" algn="l" rtl="0" eaLnBrk="1" fontAlgn="base" hangingPunct="1">
              <a:spcBef>
                <a:spcPts val="448"/>
              </a:spcBef>
              <a:spcAft>
                <a:spcPts val="448"/>
              </a:spcAft>
              <a:buChar char="–"/>
              <a:defRPr sz="2000">
                <a:solidFill>
                  <a:srgbClr val="080808"/>
                </a:solidFill>
                <a:latin typeface="+mn-lt"/>
                <a:cs typeface="Arial" pitchFamily="34" charset="0"/>
              </a:defRPr>
            </a:lvl2pPr>
            <a:lvl3pPr marL="904854" indent="-296878" algn="l" rtl="0" eaLnBrk="1" fontAlgn="base" hangingPunct="1">
              <a:spcBef>
                <a:spcPts val="448"/>
              </a:spcBef>
              <a:spcAft>
                <a:spcPts val="448"/>
              </a:spcAft>
              <a:buChar char="•"/>
              <a:defRPr sz="2700">
                <a:solidFill>
                  <a:srgbClr val="080808"/>
                </a:solidFill>
                <a:latin typeface="+mn-lt"/>
                <a:cs typeface="Arial" pitchFamily="34" charset="0"/>
              </a:defRPr>
            </a:lvl3pPr>
            <a:lvl4pPr marL="1310172" indent="-309321" algn="l" rtl="0" eaLnBrk="1" fontAlgn="base" hangingPunct="1">
              <a:spcBef>
                <a:spcPts val="448"/>
              </a:spcBef>
              <a:spcAft>
                <a:spcPts val="448"/>
              </a:spcAft>
              <a:buChar char="–"/>
              <a:defRPr sz="2700">
                <a:solidFill>
                  <a:srgbClr val="080808"/>
                </a:solidFill>
                <a:latin typeface="+mn-lt"/>
                <a:cs typeface="Arial" pitchFamily="34" charset="0"/>
              </a:defRPr>
            </a:lvl4pPr>
            <a:lvl5pPr marL="1703045" indent="-298655" algn="l" rtl="0" eaLnBrk="1" fontAlgn="base" hangingPunct="1">
              <a:spcBef>
                <a:spcPts val="448"/>
              </a:spcBef>
              <a:spcAft>
                <a:spcPts val="448"/>
              </a:spcAft>
              <a:buChar char="»"/>
              <a:defRPr sz="2700">
                <a:solidFill>
                  <a:srgbClr val="080808"/>
                </a:solidFill>
                <a:latin typeface="+mn-lt"/>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a:lstStyle>
          <a:p>
            <a:pPr marL="0" indent="0">
              <a:buNone/>
            </a:pPr>
            <a:r>
              <a:rPr lang="nb-NO" sz="1200" dirty="0" smtClean="0">
                <a:solidFill>
                  <a:schemeClr val="tx1"/>
                </a:solidFill>
                <a:latin typeface="Arial"/>
                <a:cs typeface="Arial"/>
              </a:rPr>
              <a:t>Under fase 4 «Overgang til drift» brukes statistikk og tall til å </a:t>
            </a:r>
            <a:r>
              <a:rPr lang="nb-NO" sz="1200" b="1" dirty="0">
                <a:solidFill>
                  <a:srgbClr val="3A7EC0"/>
                </a:solidFill>
                <a:latin typeface="Arial"/>
                <a:cs typeface="Arial"/>
              </a:rPr>
              <a:t>etablere</a:t>
            </a:r>
            <a:r>
              <a:rPr lang="nb-NO" sz="1200" dirty="0" smtClean="0">
                <a:solidFill>
                  <a:schemeClr val="tx1"/>
                </a:solidFill>
                <a:latin typeface="Arial"/>
                <a:cs typeface="Arial"/>
              </a:rPr>
              <a:t> </a:t>
            </a:r>
            <a:r>
              <a:rPr lang="nb-NO" sz="1200" b="1" dirty="0">
                <a:solidFill>
                  <a:srgbClr val="3A7EC0"/>
                </a:solidFill>
                <a:latin typeface="Arial"/>
                <a:cs typeface="Arial"/>
              </a:rPr>
              <a:t>resultatindikatorer</a:t>
            </a:r>
            <a:r>
              <a:rPr lang="nb-NO" sz="1200" b="1" dirty="0" smtClean="0">
                <a:solidFill>
                  <a:schemeClr val="tx1"/>
                </a:solidFill>
                <a:latin typeface="Arial"/>
                <a:cs typeface="Arial"/>
              </a:rPr>
              <a:t> </a:t>
            </a:r>
            <a:r>
              <a:rPr lang="nb-NO" sz="1200" dirty="0" smtClean="0">
                <a:solidFill>
                  <a:schemeClr val="tx1"/>
                </a:solidFill>
                <a:latin typeface="Arial"/>
                <a:cs typeface="Arial"/>
              </a:rPr>
              <a:t>som muliggjør oppfølging over tid. Det utarbeides oppfølgingsstruktur, og resultatindikatorene testes ut i drift.</a:t>
            </a:r>
          </a:p>
        </p:txBody>
      </p:sp>
      <p:sp>
        <p:nvSpPr>
          <p:cNvPr id="24" name="Content Placeholder 3"/>
          <p:cNvSpPr txBox="1">
            <a:spLocks/>
          </p:cNvSpPr>
          <p:nvPr/>
        </p:nvSpPr>
        <p:spPr>
          <a:xfrm>
            <a:off x="3655903" y="5719187"/>
            <a:ext cx="5580620" cy="712315"/>
          </a:xfrm>
          <a:prstGeom prst="rect">
            <a:avLst/>
          </a:prstGeom>
        </p:spPr>
        <p:txBody>
          <a:bodyPr lIns="95504" tIns="47762" rIns="95504" bIns="47762" anchor="ctr">
            <a:noAutofit/>
          </a:bodyPr>
          <a:lstStyle>
            <a:lvl1pPr marL="266700" indent="-266700" algn="l" rtl="0" eaLnBrk="1" fontAlgn="base" hangingPunct="1">
              <a:spcBef>
                <a:spcPts val="336"/>
              </a:spcBef>
              <a:spcAft>
                <a:spcPts val="336"/>
              </a:spcAft>
              <a:buFont typeface="Arial" panose="020B0604020202020204" pitchFamily="34" charset="0"/>
              <a:buChar char="•"/>
              <a:defRPr sz="2000">
                <a:solidFill>
                  <a:srgbClr val="080808"/>
                </a:solidFill>
                <a:latin typeface="+mn-lt"/>
                <a:ea typeface="+mn-ea"/>
                <a:cs typeface="Arial" pitchFamily="34" charset="0"/>
              </a:defRPr>
            </a:lvl1pPr>
            <a:lvl2pPr marL="542925" indent="-276225" algn="l" rtl="0" eaLnBrk="1" fontAlgn="base" hangingPunct="1">
              <a:spcBef>
                <a:spcPts val="448"/>
              </a:spcBef>
              <a:spcAft>
                <a:spcPts val="448"/>
              </a:spcAft>
              <a:buChar char="–"/>
              <a:defRPr sz="2000">
                <a:solidFill>
                  <a:srgbClr val="080808"/>
                </a:solidFill>
                <a:latin typeface="+mn-lt"/>
                <a:cs typeface="Arial" pitchFamily="34" charset="0"/>
              </a:defRPr>
            </a:lvl2pPr>
            <a:lvl3pPr marL="904854" indent="-296878" algn="l" rtl="0" eaLnBrk="1" fontAlgn="base" hangingPunct="1">
              <a:spcBef>
                <a:spcPts val="448"/>
              </a:spcBef>
              <a:spcAft>
                <a:spcPts val="448"/>
              </a:spcAft>
              <a:buChar char="•"/>
              <a:defRPr sz="2700">
                <a:solidFill>
                  <a:srgbClr val="080808"/>
                </a:solidFill>
                <a:latin typeface="+mn-lt"/>
                <a:cs typeface="Arial" pitchFamily="34" charset="0"/>
              </a:defRPr>
            </a:lvl3pPr>
            <a:lvl4pPr marL="1310172" indent="-309321" algn="l" rtl="0" eaLnBrk="1" fontAlgn="base" hangingPunct="1">
              <a:spcBef>
                <a:spcPts val="448"/>
              </a:spcBef>
              <a:spcAft>
                <a:spcPts val="448"/>
              </a:spcAft>
              <a:buChar char="–"/>
              <a:defRPr sz="2700">
                <a:solidFill>
                  <a:srgbClr val="080808"/>
                </a:solidFill>
                <a:latin typeface="+mn-lt"/>
                <a:cs typeface="Arial" pitchFamily="34" charset="0"/>
              </a:defRPr>
            </a:lvl4pPr>
            <a:lvl5pPr marL="1703045" indent="-298655" algn="l" rtl="0" eaLnBrk="1" fontAlgn="base" hangingPunct="1">
              <a:spcBef>
                <a:spcPts val="448"/>
              </a:spcBef>
              <a:spcAft>
                <a:spcPts val="448"/>
              </a:spcAft>
              <a:buChar char="»"/>
              <a:defRPr sz="2700">
                <a:solidFill>
                  <a:srgbClr val="080808"/>
                </a:solidFill>
                <a:latin typeface="+mn-lt"/>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a:lstStyle>
          <a:p>
            <a:pPr marL="0" indent="0">
              <a:buNone/>
            </a:pPr>
            <a:r>
              <a:rPr lang="nb-NO" sz="1200" dirty="0" smtClean="0">
                <a:solidFill>
                  <a:schemeClr val="tx1"/>
                </a:solidFill>
                <a:latin typeface="Arial"/>
                <a:cs typeface="Arial"/>
              </a:rPr>
              <a:t>Når kommunen er over til fase 5 «Ny praksis», brukes statistikk og tall til å </a:t>
            </a:r>
            <a:r>
              <a:rPr lang="nb-NO" sz="1200" b="1" dirty="0">
                <a:solidFill>
                  <a:srgbClr val="3A7EC0"/>
                </a:solidFill>
                <a:latin typeface="Arial"/>
                <a:cs typeface="Arial"/>
              </a:rPr>
              <a:t>måle</a:t>
            </a:r>
            <a:r>
              <a:rPr lang="nb-NO" sz="1200" b="1" dirty="0" smtClean="0">
                <a:solidFill>
                  <a:schemeClr val="tx1"/>
                </a:solidFill>
                <a:latin typeface="Arial"/>
                <a:cs typeface="Arial"/>
              </a:rPr>
              <a:t> </a:t>
            </a:r>
            <a:r>
              <a:rPr lang="nb-NO" sz="1200" b="1" dirty="0">
                <a:solidFill>
                  <a:srgbClr val="3A7EC0"/>
                </a:solidFill>
                <a:latin typeface="Arial"/>
                <a:cs typeface="Arial"/>
              </a:rPr>
              <a:t>resultater</a:t>
            </a:r>
            <a:r>
              <a:rPr lang="nb-NO" sz="1200" b="1" dirty="0" smtClean="0">
                <a:solidFill>
                  <a:schemeClr val="tx1"/>
                </a:solidFill>
                <a:latin typeface="Arial"/>
                <a:cs typeface="Arial"/>
              </a:rPr>
              <a:t> </a:t>
            </a:r>
            <a:r>
              <a:rPr lang="nb-NO" sz="1200" dirty="0" smtClean="0">
                <a:solidFill>
                  <a:schemeClr val="tx1"/>
                </a:solidFill>
                <a:latin typeface="Arial"/>
                <a:cs typeface="Arial"/>
              </a:rPr>
              <a:t>for å se om forventede gevinster blir realisert. Ved manglende måloppnåelse, iverksettes det korrigerende tiltak.</a:t>
            </a:r>
          </a:p>
        </p:txBody>
      </p:sp>
      <p:sp>
        <p:nvSpPr>
          <p:cNvPr id="10" name="Rectangle 9"/>
          <p:cNvSpPr/>
          <p:nvPr/>
        </p:nvSpPr>
        <p:spPr>
          <a:xfrm>
            <a:off x="420915" y="1340768"/>
            <a:ext cx="2844000" cy="900000"/>
          </a:xfrm>
          <a:prstGeom prst="rect">
            <a:avLst/>
          </a:prstGeom>
          <a:solidFill>
            <a:srgbClr val="3A7E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rtlCol="0" anchor="ctr"/>
          <a:lstStyle/>
          <a:p>
            <a:r>
              <a:rPr lang="nb-NO" sz="1600" b="1" dirty="0" smtClean="0">
                <a:solidFill>
                  <a:schemeClr val="bg1"/>
                </a:solidFill>
              </a:rPr>
              <a:t>FØR DU STARTER</a:t>
            </a:r>
            <a:endParaRPr lang="nb-NO" sz="1600" b="1" dirty="0">
              <a:solidFill>
                <a:schemeClr val="bg1"/>
              </a:solidFill>
            </a:endParaRPr>
          </a:p>
        </p:txBody>
      </p:sp>
      <p:sp>
        <p:nvSpPr>
          <p:cNvPr id="12" name="Rectangle 11"/>
          <p:cNvSpPr/>
          <p:nvPr/>
        </p:nvSpPr>
        <p:spPr>
          <a:xfrm>
            <a:off x="420915" y="3483056"/>
            <a:ext cx="2844000" cy="900000"/>
          </a:xfrm>
          <a:prstGeom prst="rect">
            <a:avLst/>
          </a:prstGeom>
          <a:solidFill>
            <a:srgbClr val="3A7E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rtlCol="0" anchor="ctr"/>
          <a:lstStyle/>
          <a:p>
            <a:r>
              <a:rPr lang="nb-NO" sz="1600" b="1" dirty="0" smtClean="0">
                <a:solidFill>
                  <a:schemeClr val="bg1"/>
                </a:solidFill>
              </a:rPr>
              <a:t>UTVIKLING, UTPRØVING OG EVALUERING</a:t>
            </a:r>
            <a:endParaRPr lang="nb-NO" sz="1600" b="1" dirty="0">
              <a:solidFill>
                <a:schemeClr val="bg1"/>
              </a:solidFill>
            </a:endParaRPr>
          </a:p>
        </p:txBody>
      </p:sp>
      <p:sp>
        <p:nvSpPr>
          <p:cNvPr id="13" name="Rectangle 12"/>
          <p:cNvSpPr/>
          <p:nvPr/>
        </p:nvSpPr>
        <p:spPr>
          <a:xfrm>
            <a:off x="420915" y="2411912"/>
            <a:ext cx="2844000" cy="900000"/>
          </a:xfrm>
          <a:prstGeom prst="rect">
            <a:avLst/>
          </a:prstGeom>
          <a:solidFill>
            <a:srgbClr val="3A7E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rtlCol="0" anchor="ctr"/>
          <a:lstStyle/>
          <a:p>
            <a:r>
              <a:rPr lang="nb-NO" sz="1600" b="1" dirty="0" smtClean="0">
                <a:solidFill>
                  <a:schemeClr val="bg1"/>
                </a:solidFill>
              </a:rPr>
              <a:t>INNSIKT OG IDÉ</a:t>
            </a:r>
            <a:endParaRPr lang="nb-NO" sz="1600" b="1" dirty="0">
              <a:solidFill>
                <a:schemeClr val="bg1"/>
              </a:solidFill>
            </a:endParaRPr>
          </a:p>
        </p:txBody>
      </p:sp>
      <p:sp>
        <p:nvSpPr>
          <p:cNvPr id="14" name="Rectangle 13"/>
          <p:cNvSpPr/>
          <p:nvPr/>
        </p:nvSpPr>
        <p:spPr>
          <a:xfrm>
            <a:off x="420915" y="5625344"/>
            <a:ext cx="2844000" cy="900000"/>
          </a:xfrm>
          <a:prstGeom prst="rect">
            <a:avLst/>
          </a:prstGeom>
          <a:solidFill>
            <a:srgbClr val="3A7E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rtlCol="0" anchor="ctr"/>
          <a:lstStyle/>
          <a:p>
            <a:r>
              <a:rPr lang="nb-NO" sz="1600" b="1" dirty="0" smtClean="0">
                <a:solidFill>
                  <a:schemeClr val="bg1"/>
                </a:solidFill>
              </a:rPr>
              <a:t>NY PRAKSIS</a:t>
            </a:r>
            <a:endParaRPr lang="nb-NO" sz="1600" b="1" dirty="0">
              <a:solidFill>
                <a:schemeClr val="bg1"/>
              </a:solidFill>
            </a:endParaRPr>
          </a:p>
        </p:txBody>
      </p:sp>
      <p:sp>
        <p:nvSpPr>
          <p:cNvPr id="15" name="Rectangle 14"/>
          <p:cNvSpPr/>
          <p:nvPr/>
        </p:nvSpPr>
        <p:spPr>
          <a:xfrm>
            <a:off x="420915" y="4554200"/>
            <a:ext cx="2844000" cy="900000"/>
          </a:xfrm>
          <a:prstGeom prst="rect">
            <a:avLst/>
          </a:prstGeom>
          <a:solidFill>
            <a:srgbClr val="3A7EC0"/>
          </a:solidFill>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rtlCol="0" anchor="ctr"/>
          <a:lstStyle/>
          <a:p>
            <a:r>
              <a:rPr lang="nb-NO" sz="1600" b="1" dirty="0" smtClean="0">
                <a:solidFill>
                  <a:schemeClr val="bg1"/>
                </a:solidFill>
              </a:rPr>
              <a:t>OVERGANG TIL DRIFT</a:t>
            </a:r>
            <a:endParaRPr lang="nb-NO" sz="1600" b="1" dirty="0">
              <a:solidFill>
                <a:schemeClr val="bg1"/>
              </a:solidFill>
            </a:endParaRPr>
          </a:p>
        </p:txBody>
      </p:sp>
      <p:cxnSp>
        <p:nvCxnSpPr>
          <p:cNvPr id="11" name="Straight Connector 10"/>
          <p:cNvCxnSpPr/>
          <p:nvPr/>
        </p:nvCxnSpPr>
        <p:spPr>
          <a:xfrm>
            <a:off x="420915" y="2326340"/>
            <a:ext cx="9039776" cy="0"/>
          </a:xfrm>
          <a:prstGeom prst="line">
            <a:avLst/>
          </a:prstGeom>
          <a:noFill/>
          <a:ln w="19050" cap="flat">
            <a:solidFill>
              <a:schemeClr val="tx1"/>
            </a:solidFill>
            <a:prstDash val="dash"/>
            <a:miter lim="400000"/>
          </a:ln>
          <a:effectLst/>
        </p:spPr>
        <p:style>
          <a:lnRef idx="0">
            <a:scrgbClr r="0" g="0" b="0"/>
          </a:lnRef>
          <a:fillRef idx="0">
            <a:scrgbClr r="0" g="0" b="0"/>
          </a:fillRef>
          <a:effectRef idx="0">
            <a:scrgbClr r="0" g="0" b="0"/>
          </a:effectRef>
          <a:fontRef idx="none"/>
        </p:style>
      </p:cxnSp>
      <p:cxnSp>
        <p:nvCxnSpPr>
          <p:cNvPr id="18" name="Straight Connector 17"/>
          <p:cNvCxnSpPr/>
          <p:nvPr/>
        </p:nvCxnSpPr>
        <p:spPr>
          <a:xfrm>
            <a:off x="420915" y="3397484"/>
            <a:ext cx="9039776" cy="0"/>
          </a:xfrm>
          <a:prstGeom prst="line">
            <a:avLst/>
          </a:prstGeom>
          <a:noFill/>
          <a:ln w="19050" cap="flat">
            <a:solidFill>
              <a:schemeClr val="tx1"/>
            </a:solidFill>
            <a:prstDash val="dash"/>
            <a:miter lim="400000"/>
          </a:ln>
          <a:effectLst/>
        </p:spPr>
        <p:style>
          <a:lnRef idx="0">
            <a:scrgbClr r="0" g="0" b="0"/>
          </a:lnRef>
          <a:fillRef idx="0">
            <a:scrgbClr r="0" g="0" b="0"/>
          </a:fillRef>
          <a:effectRef idx="0">
            <a:scrgbClr r="0" g="0" b="0"/>
          </a:effectRef>
          <a:fontRef idx="none"/>
        </p:style>
      </p:cxnSp>
      <p:cxnSp>
        <p:nvCxnSpPr>
          <p:cNvPr id="19" name="Straight Connector 18"/>
          <p:cNvCxnSpPr/>
          <p:nvPr/>
        </p:nvCxnSpPr>
        <p:spPr>
          <a:xfrm>
            <a:off x="420915" y="4468628"/>
            <a:ext cx="9039776" cy="0"/>
          </a:xfrm>
          <a:prstGeom prst="line">
            <a:avLst/>
          </a:prstGeom>
          <a:noFill/>
          <a:ln w="19050" cap="flat">
            <a:solidFill>
              <a:schemeClr val="tx1"/>
            </a:solidFill>
            <a:prstDash val="dash"/>
            <a:miter lim="400000"/>
          </a:ln>
          <a:effectLst/>
        </p:spPr>
        <p:style>
          <a:lnRef idx="0">
            <a:scrgbClr r="0" g="0" b="0"/>
          </a:lnRef>
          <a:fillRef idx="0">
            <a:scrgbClr r="0" g="0" b="0"/>
          </a:fillRef>
          <a:effectRef idx="0">
            <a:scrgbClr r="0" g="0" b="0"/>
          </a:effectRef>
          <a:fontRef idx="none"/>
        </p:style>
      </p:cxnSp>
      <p:cxnSp>
        <p:nvCxnSpPr>
          <p:cNvPr id="20" name="Straight Connector 19"/>
          <p:cNvCxnSpPr/>
          <p:nvPr/>
        </p:nvCxnSpPr>
        <p:spPr>
          <a:xfrm>
            <a:off x="420915" y="5539772"/>
            <a:ext cx="9039776" cy="0"/>
          </a:xfrm>
          <a:prstGeom prst="line">
            <a:avLst/>
          </a:prstGeom>
          <a:noFill/>
          <a:ln w="19050" cap="flat">
            <a:solidFill>
              <a:schemeClr val="tx1"/>
            </a:solidFill>
            <a:prstDash val="dash"/>
            <a:miter lim="400000"/>
          </a:ln>
          <a:effectLst/>
        </p:spPr>
        <p:style>
          <a:lnRef idx="0">
            <a:scrgbClr r="0" g="0" b="0"/>
          </a:lnRef>
          <a:fillRef idx="0">
            <a:scrgbClr r="0" g="0" b="0"/>
          </a:fillRef>
          <a:effectRef idx="0">
            <a:scrgbClr r="0" g="0" b="0"/>
          </a:effectRef>
          <a:fontRef idx="none"/>
        </p:style>
      </p:cxnSp>
      <p:sp>
        <p:nvSpPr>
          <p:cNvPr id="25" name="Title 13"/>
          <p:cNvSpPr txBox="1">
            <a:spLocks/>
          </p:cNvSpPr>
          <p:nvPr/>
        </p:nvSpPr>
        <p:spPr>
          <a:xfrm>
            <a:off x="200074" y="327262"/>
            <a:ext cx="9504186" cy="557836"/>
          </a:xfrm>
          <a:prstGeom prst="rect">
            <a:avLst/>
          </a:prstGeom>
        </p:spPr>
        <p:txBody>
          <a:bodyPr/>
          <a:lstStyle>
            <a:lvl1pPr algn="l" defTabSz="457200" rtl="0" eaLnBrk="1" latinLnBrk="0" hangingPunct="1">
              <a:spcBef>
                <a:spcPct val="0"/>
              </a:spcBef>
              <a:buNone/>
              <a:defRPr sz="2800" kern="1200">
                <a:solidFill>
                  <a:srgbClr val="3A7EC0"/>
                </a:solidFill>
                <a:latin typeface="Arial"/>
                <a:ea typeface="+mj-ea"/>
                <a:cs typeface="Arial"/>
              </a:defRPr>
            </a:lvl1pPr>
          </a:lstStyle>
          <a:p>
            <a:r>
              <a:rPr lang="nb-NO" dirty="0"/>
              <a:t>Statistikk og tall i ulike faser av innovasjonsarbeidet</a:t>
            </a:r>
          </a:p>
        </p:txBody>
      </p:sp>
    </p:spTree>
    <p:extLst>
      <p:ext uri="{BB962C8B-B14F-4D97-AF65-F5344CB8AC3E}">
        <p14:creationId xmlns:p14="http://schemas.microsoft.com/office/powerpoint/2010/main" val="252749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20" y="327262"/>
            <a:ext cx="9497140" cy="557836"/>
          </a:xfrm>
        </p:spPr>
        <p:txBody>
          <a:bodyPr/>
          <a:lstStyle/>
          <a:p>
            <a:r>
              <a:rPr lang="nb-NO" dirty="0"/>
              <a:t>Start med å analysere nøkkeltallene</a:t>
            </a:r>
          </a:p>
        </p:txBody>
      </p:sp>
      <p:sp>
        <p:nvSpPr>
          <p:cNvPr id="4" name="Text Placeholder 3"/>
          <p:cNvSpPr>
            <a:spLocks noGrp="1"/>
          </p:cNvSpPr>
          <p:nvPr>
            <p:ph type="body" sz="quarter" idx="16"/>
          </p:nvPr>
        </p:nvSpPr>
        <p:spPr>
          <a:xfrm>
            <a:off x="324709" y="5600640"/>
            <a:ext cx="5530064" cy="792088"/>
          </a:xfrm>
        </p:spPr>
        <p:txBody>
          <a:bodyPr>
            <a:normAutofit/>
          </a:bodyPr>
          <a:lstStyle/>
          <a:p>
            <a:r>
              <a:rPr lang="nb-NO" b="1" dirty="0">
                <a:solidFill>
                  <a:srgbClr val="2E69B3"/>
                </a:solidFill>
              </a:rPr>
              <a:t>KOSTRA nøkkeltall </a:t>
            </a:r>
            <a:r>
              <a:rPr lang="nb-NO" dirty="0">
                <a:solidFill>
                  <a:srgbClr val="2E69B3"/>
                </a:solidFill>
              </a:rPr>
              <a:t>kan brukes som utgangspunkt for hvilke indikatorer som er relevante å se nærmere på. </a:t>
            </a:r>
          </a:p>
          <a:p>
            <a:r>
              <a:rPr lang="nb-NO" dirty="0">
                <a:solidFill>
                  <a:srgbClr val="2E69B3"/>
                </a:solidFill>
              </a:rPr>
              <a:t>Se: </a:t>
            </a:r>
            <a:r>
              <a:rPr lang="nb-NO" dirty="0">
                <a:solidFill>
                  <a:srgbClr val="2E69B3"/>
                </a:solidFill>
                <a:hlinkClick r:id="rId2"/>
              </a:rPr>
              <a:t>https://www.ssb.no/kommunefakta/kostra</a:t>
            </a:r>
            <a:endParaRPr lang="nb-NO" dirty="0">
              <a:solidFill>
                <a:srgbClr val="2E69B3"/>
              </a:solidFill>
            </a:endParaRPr>
          </a:p>
        </p:txBody>
      </p:sp>
      <p:sp>
        <p:nvSpPr>
          <p:cNvPr id="9" name="Text Placeholder 8"/>
          <p:cNvSpPr>
            <a:spLocks noGrp="1"/>
          </p:cNvSpPr>
          <p:nvPr>
            <p:ph type="body" sz="quarter" idx="19"/>
          </p:nvPr>
        </p:nvSpPr>
        <p:spPr>
          <a:xfrm>
            <a:off x="6394762" y="2080594"/>
            <a:ext cx="3177878" cy="1564430"/>
          </a:xfrm>
        </p:spPr>
        <p:txBody>
          <a:bodyPr/>
          <a:lstStyle/>
          <a:p>
            <a:r>
              <a:rPr lang="nb-NO" dirty="0"/>
              <a:t>Statistikk og tall vil peke på utfordringsområder som bør analyseres nærmere.</a:t>
            </a:r>
          </a:p>
        </p:txBody>
      </p:sp>
      <p:sp>
        <p:nvSpPr>
          <p:cNvPr id="10" name="Text Placeholder 9"/>
          <p:cNvSpPr>
            <a:spLocks noGrp="1"/>
          </p:cNvSpPr>
          <p:nvPr>
            <p:ph type="body" sz="quarter" idx="20"/>
          </p:nvPr>
        </p:nvSpPr>
        <p:spPr>
          <a:xfrm>
            <a:off x="6403130" y="3202406"/>
            <a:ext cx="3240000" cy="3394946"/>
          </a:xfrm>
        </p:spPr>
        <p:txBody>
          <a:bodyPr vert="horz" lIns="91440" tIns="45720" rIns="91440" bIns="45720" rtlCol="0">
            <a:normAutofit lnSpcReduction="10000"/>
          </a:bodyPr>
          <a:lstStyle/>
          <a:p>
            <a:pPr marL="0" indent="0">
              <a:spcBef>
                <a:spcPts val="1200"/>
              </a:spcBef>
              <a:buNone/>
            </a:pPr>
            <a:r>
              <a:rPr lang="nb-NO" dirty="0">
                <a:solidFill>
                  <a:srgbClr val="000000"/>
                </a:solidFill>
                <a:ea typeface="Helvetica"/>
              </a:rPr>
              <a:t>Hent inn tallene for kommuner av sammenlignbar størrelse og behovsprofil/utgiftsbehov. Sammenlign med andre for å finne forbedringsområder.</a:t>
            </a:r>
          </a:p>
          <a:p>
            <a:pPr marL="0" indent="0">
              <a:spcBef>
                <a:spcPts val="1200"/>
              </a:spcBef>
              <a:buNone/>
            </a:pPr>
            <a:r>
              <a:rPr lang="nb-NO" dirty="0">
                <a:solidFill>
                  <a:srgbClr val="000000"/>
                </a:solidFill>
                <a:ea typeface="Helvetica"/>
              </a:rPr>
              <a:t>Normaliser tallene ved å regne ut tallene per enhet (f.eks. per innbygger i den aktuelle aldersgruppen, per tjenestemottaker m.m.). Dette muliggjør sammenligning over tid og mot andre kommuner.</a:t>
            </a:r>
          </a:p>
          <a:p>
            <a:pPr marL="0" indent="0">
              <a:spcBef>
                <a:spcPts val="1200"/>
              </a:spcBef>
              <a:buNone/>
            </a:pPr>
            <a:r>
              <a:rPr lang="nb-NO" dirty="0">
                <a:solidFill>
                  <a:srgbClr val="000000"/>
                </a:solidFill>
                <a:ea typeface="Helvetica"/>
              </a:rPr>
              <a:t>Statistikk og tall forteller ikke alt. Snakk med brukere, pårørende, ansatte og tredjeparter for å supplere og berike tallanalyser.</a:t>
            </a:r>
          </a:p>
        </p:txBody>
      </p:sp>
      <p:sp>
        <p:nvSpPr>
          <p:cNvPr id="11" name="Text Placeholder 10"/>
          <p:cNvSpPr>
            <a:spLocks noGrp="1"/>
          </p:cNvSpPr>
          <p:nvPr>
            <p:ph type="body" sz="quarter" idx="23"/>
          </p:nvPr>
        </p:nvSpPr>
        <p:spPr>
          <a:xfrm>
            <a:off x="6394762" y="1759948"/>
            <a:ext cx="3177878" cy="335200"/>
          </a:xfrm>
        </p:spPr>
        <p:txBody>
          <a:bodyPr/>
          <a:lstStyle/>
          <a:p>
            <a:r>
              <a:rPr lang="nb-NO" dirty="0"/>
              <a:t>Hensikten med arbeidet:</a:t>
            </a:r>
          </a:p>
        </p:txBody>
      </p:sp>
      <p:sp>
        <p:nvSpPr>
          <p:cNvPr id="12" name="Text Placeholder 11"/>
          <p:cNvSpPr>
            <a:spLocks noGrp="1"/>
          </p:cNvSpPr>
          <p:nvPr>
            <p:ph type="body" sz="quarter" idx="24"/>
          </p:nvPr>
        </p:nvSpPr>
        <p:spPr>
          <a:xfrm>
            <a:off x="6394762" y="2897275"/>
            <a:ext cx="3177878" cy="335200"/>
          </a:xfrm>
        </p:spPr>
        <p:txBody>
          <a:bodyPr/>
          <a:lstStyle/>
          <a:p>
            <a:r>
              <a:rPr lang="nb-NO" dirty="0"/>
              <a:t>Tips og råd:</a:t>
            </a:r>
          </a:p>
        </p:txBody>
      </p:sp>
      <p:grpSp>
        <p:nvGrpSpPr>
          <p:cNvPr id="3" name="Group 2"/>
          <p:cNvGrpSpPr/>
          <p:nvPr/>
        </p:nvGrpSpPr>
        <p:grpSpPr>
          <a:xfrm>
            <a:off x="324709" y="2039346"/>
            <a:ext cx="1819979" cy="3333870"/>
            <a:chOff x="324709" y="2081988"/>
            <a:chExt cx="1819979" cy="3387822"/>
          </a:xfrm>
        </p:grpSpPr>
        <p:sp>
          <p:nvSpPr>
            <p:cNvPr id="20" name="Freeform 19"/>
            <p:cNvSpPr/>
            <p:nvPr/>
          </p:nvSpPr>
          <p:spPr>
            <a:xfrm>
              <a:off x="324709" y="2081988"/>
              <a:ext cx="1819979" cy="205214"/>
            </a:xfrm>
            <a:custGeom>
              <a:avLst/>
              <a:gdLst>
                <a:gd name="connsiteX0" fmla="*/ 0 w 1310084"/>
                <a:gd name="connsiteY0" fmla="*/ 0 h 241904"/>
                <a:gd name="connsiteX1" fmla="*/ 1310084 w 1310084"/>
                <a:gd name="connsiteY1" fmla="*/ 0 h 241904"/>
                <a:gd name="connsiteX2" fmla="*/ 1310084 w 1310084"/>
                <a:gd name="connsiteY2" fmla="*/ 241904 h 241904"/>
                <a:gd name="connsiteX3" fmla="*/ 0 w 1310084"/>
                <a:gd name="connsiteY3" fmla="*/ 241904 h 241904"/>
                <a:gd name="connsiteX4" fmla="*/ 0 w 1310084"/>
                <a:gd name="connsiteY4" fmla="*/ 0 h 24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084" h="241904">
                  <a:moveTo>
                    <a:pt x="0" y="0"/>
                  </a:moveTo>
                  <a:lnTo>
                    <a:pt x="1310084" y="0"/>
                  </a:lnTo>
                  <a:lnTo>
                    <a:pt x="1310084" y="241904"/>
                  </a:lnTo>
                  <a:lnTo>
                    <a:pt x="0" y="241904"/>
                  </a:lnTo>
                  <a:lnTo>
                    <a:pt x="0" y="0"/>
                  </a:lnTo>
                  <a:close/>
                </a:path>
              </a:pathLst>
            </a:custGeom>
            <a:solidFill>
              <a:srgbClr val="3A7EC0"/>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49784" tIns="28448" rIns="49784" bIns="28448"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nb-NO" sz="1100" b="1" i="0" u="none" strike="noStrike" kern="1200" cap="none" spc="0" normalizeH="0" baseline="0" noProof="0" dirty="0">
                  <a:ln>
                    <a:noFill/>
                  </a:ln>
                  <a:solidFill>
                    <a:prstClr val="white"/>
                  </a:solidFill>
                  <a:effectLst/>
                  <a:uLnTx/>
                  <a:uFillTx/>
                  <a:latin typeface="Arial"/>
                  <a:ea typeface="+mn-ea"/>
                  <a:cs typeface="+mn-cs"/>
                </a:rPr>
                <a:t>Demografi</a:t>
              </a:r>
            </a:p>
          </p:txBody>
        </p:sp>
        <p:sp>
          <p:nvSpPr>
            <p:cNvPr id="21" name="Freeform 20"/>
            <p:cNvSpPr/>
            <p:nvPr/>
          </p:nvSpPr>
          <p:spPr>
            <a:xfrm>
              <a:off x="324709" y="2301810"/>
              <a:ext cx="1819979" cy="3168000"/>
            </a:xfrm>
            <a:custGeom>
              <a:avLst/>
              <a:gdLst>
                <a:gd name="connsiteX0" fmla="*/ 0 w 1310084"/>
                <a:gd name="connsiteY0" fmla="*/ 0 h 685491"/>
                <a:gd name="connsiteX1" fmla="*/ 1310084 w 1310084"/>
                <a:gd name="connsiteY1" fmla="*/ 0 h 685491"/>
                <a:gd name="connsiteX2" fmla="*/ 1310084 w 1310084"/>
                <a:gd name="connsiteY2" fmla="*/ 685491 h 685491"/>
                <a:gd name="connsiteX3" fmla="*/ 0 w 1310084"/>
                <a:gd name="connsiteY3" fmla="*/ 685491 h 685491"/>
                <a:gd name="connsiteX4" fmla="*/ 0 w 1310084"/>
                <a:gd name="connsiteY4" fmla="*/ 0 h 685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084" h="685491">
                  <a:moveTo>
                    <a:pt x="0" y="0"/>
                  </a:moveTo>
                  <a:lnTo>
                    <a:pt x="1310084" y="0"/>
                  </a:lnTo>
                  <a:lnTo>
                    <a:pt x="1310084" y="685491"/>
                  </a:lnTo>
                  <a:lnTo>
                    <a:pt x="0" y="685491"/>
                  </a:lnTo>
                  <a:lnTo>
                    <a:pt x="0" y="0"/>
                  </a:lnTo>
                  <a:close/>
                </a:path>
              </a:pathLst>
            </a:custGeom>
            <a:ln>
              <a:noFill/>
            </a:ln>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338" tIns="108000" rIns="49784" bIns="56007" numCol="1" spcCol="1270" anchor="t" anchorCtr="0">
              <a:noAutofit/>
            </a:bodyPr>
            <a:lstStyle/>
            <a:p>
              <a:pPr marL="87312" marR="0" lvl="1" indent="0" algn="l" defTabSz="311150" rtl="0" eaLnBrk="1" fontAlgn="auto" latinLnBrk="0" hangingPunct="1">
                <a:lnSpc>
                  <a:spcPct val="90000"/>
                </a:lnSpc>
                <a:spcBef>
                  <a:spcPts val="600"/>
                </a:spcBef>
                <a:spcAft>
                  <a:spcPct val="15000"/>
                </a:spcAft>
                <a:buClrTx/>
                <a:buSzTx/>
                <a:buFontTx/>
                <a:buNone/>
                <a:tabLst/>
                <a:defRPr/>
              </a:pPr>
              <a:r>
                <a:rPr kumimoji="0" lang="nb-NO" sz="11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Dagens og fremtidens mottakere av tjenester og deres behov for tjenester. </a:t>
              </a:r>
            </a:p>
            <a:p>
              <a:pPr marL="87312" marR="0" lvl="1" indent="0" algn="l" defTabSz="311150" rtl="0" eaLnBrk="1" fontAlgn="auto" latinLnBrk="0" hangingPunct="1">
                <a:lnSpc>
                  <a:spcPct val="90000"/>
                </a:lnSpc>
                <a:spcBef>
                  <a:spcPts val="600"/>
                </a:spcBef>
                <a:spcAft>
                  <a:spcPct val="15000"/>
                </a:spcAft>
                <a:buClrTx/>
                <a:buSzTx/>
                <a:buFontTx/>
                <a:buNone/>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Analyseres ved hjelp av statistikk og tall om bl.a.:</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Befolkningsvekst og          -sammensetting</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Folkehelse</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Inntektsnivå</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Husholdningstyper</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endPar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grpSp>
      <p:grpSp>
        <p:nvGrpSpPr>
          <p:cNvPr id="5" name="Group 4"/>
          <p:cNvGrpSpPr/>
          <p:nvPr/>
        </p:nvGrpSpPr>
        <p:grpSpPr>
          <a:xfrm>
            <a:off x="2179751" y="2039346"/>
            <a:ext cx="1819979" cy="3333870"/>
            <a:chOff x="2196917" y="2081988"/>
            <a:chExt cx="1819979" cy="3387822"/>
          </a:xfrm>
        </p:grpSpPr>
        <p:sp>
          <p:nvSpPr>
            <p:cNvPr id="22" name="Freeform 21"/>
            <p:cNvSpPr/>
            <p:nvPr/>
          </p:nvSpPr>
          <p:spPr>
            <a:xfrm>
              <a:off x="2196917" y="2081988"/>
              <a:ext cx="1819979" cy="205214"/>
            </a:xfrm>
            <a:custGeom>
              <a:avLst/>
              <a:gdLst>
                <a:gd name="connsiteX0" fmla="*/ 0 w 1310084"/>
                <a:gd name="connsiteY0" fmla="*/ 0 h 241904"/>
                <a:gd name="connsiteX1" fmla="*/ 1310084 w 1310084"/>
                <a:gd name="connsiteY1" fmla="*/ 0 h 241904"/>
                <a:gd name="connsiteX2" fmla="*/ 1310084 w 1310084"/>
                <a:gd name="connsiteY2" fmla="*/ 241904 h 241904"/>
                <a:gd name="connsiteX3" fmla="*/ 0 w 1310084"/>
                <a:gd name="connsiteY3" fmla="*/ 241904 h 241904"/>
                <a:gd name="connsiteX4" fmla="*/ 0 w 1310084"/>
                <a:gd name="connsiteY4" fmla="*/ 0 h 24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084" h="241904">
                  <a:moveTo>
                    <a:pt x="0" y="0"/>
                  </a:moveTo>
                  <a:lnTo>
                    <a:pt x="1310084" y="0"/>
                  </a:lnTo>
                  <a:lnTo>
                    <a:pt x="1310084" y="241904"/>
                  </a:lnTo>
                  <a:lnTo>
                    <a:pt x="0" y="241904"/>
                  </a:lnTo>
                  <a:lnTo>
                    <a:pt x="0" y="0"/>
                  </a:lnTo>
                  <a:close/>
                </a:path>
              </a:pathLst>
            </a:custGeom>
            <a:solidFill>
              <a:srgbClr val="3A7EC0"/>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49784" tIns="28448" rIns="49784" bIns="28448"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nb-NO" sz="1100" b="1" i="0" u="none" strike="noStrike" kern="1200" cap="none" spc="0" normalizeH="0" baseline="0" noProof="0" dirty="0">
                  <a:ln>
                    <a:noFill/>
                  </a:ln>
                  <a:solidFill>
                    <a:prstClr val="white"/>
                  </a:solidFill>
                  <a:effectLst/>
                  <a:uLnTx/>
                  <a:uFillTx/>
                  <a:latin typeface="Arial"/>
                  <a:ea typeface="+mn-ea"/>
                  <a:cs typeface="+mn-cs"/>
                </a:rPr>
                <a:t>Ressursbruk</a:t>
              </a:r>
            </a:p>
          </p:txBody>
        </p:sp>
        <p:sp>
          <p:nvSpPr>
            <p:cNvPr id="23" name="Freeform 22"/>
            <p:cNvSpPr/>
            <p:nvPr/>
          </p:nvSpPr>
          <p:spPr>
            <a:xfrm>
              <a:off x="2196917" y="2301810"/>
              <a:ext cx="1819979" cy="3168000"/>
            </a:xfrm>
            <a:custGeom>
              <a:avLst/>
              <a:gdLst>
                <a:gd name="connsiteX0" fmla="*/ 0 w 1310084"/>
                <a:gd name="connsiteY0" fmla="*/ 0 h 685491"/>
                <a:gd name="connsiteX1" fmla="*/ 1310084 w 1310084"/>
                <a:gd name="connsiteY1" fmla="*/ 0 h 685491"/>
                <a:gd name="connsiteX2" fmla="*/ 1310084 w 1310084"/>
                <a:gd name="connsiteY2" fmla="*/ 685491 h 685491"/>
                <a:gd name="connsiteX3" fmla="*/ 0 w 1310084"/>
                <a:gd name="connsiteY3" fmla="*/ 685491 h 685491"/>
                <a:gd name="connsiteX4" fmla="*/ 0 w 1310084"/>
                <a:gd name="connsiteY4" fmla="*/ 0 h 685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084" h="685491">
                  <a:moveTo>
                    <a:pt x="0" y="0"/>
                  </a:moveTo>
                  <a:lnTo>
                    <a:pt x="1310084" y="0"/>
                  </a:lnTo>
                  <a:lnTo>
                    <a:pt x="1310084" y="685491"/>
                  </a:lnTo>
                  <a:lnTo>
                    <a:pt x="0" y="685491"/>
                  </a:lnTo>
                  <a:lnTo>
                    <a:pt x="0" y="0"/>
                  </a:lnTo>
                  <a:close/>
                </a:path>
              </a:pathLst>
            </a:custGeom>
            <a:ln>
              <a:noFill/>
            </a:ln>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338" tIns="108000" rIns="49784" bIns="56007" numCol="1" spcCol="1270" anchor="t" anchorCtr="0">
              <a:noAutofit/>
            </a:bodyPr>
            <a:lstStyle/>
            <a:p>
              <a:pPr marL="87312" marR="0" lvl="1" indent="0" algn="l" defTabSz="311150" rtl="0" eaLnBrk="1" fontAlgn="auto" latinLnBrk="0" hangingPunct="1">
                <a:lnSpc>
                  <a:spcPct val="90000"/>
                </a:lnSpc>
                <a:spcBef>
                  <a:spcPts val="600"/>
                </a:spcBef>
                <a:spcAft>
                  <a:spcPct val="15000"/>
                </a:spcAft>
                <a:buClrTx/>
                <a:buSzTx/>
                <a:buFontTx/>
                <a:buNone/>
                <a:tabLst/>
                <a:defRPr/>
              </a:pPr>
              <a:r>
                <a:rPr kumimoji="0" lang="nb-NO" sz="11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Tilgjengelige ressurser og hvordan disse utnyttes. </a:t>
              </a:r>
            </a:p>
            <a:p>
              <a:pPr marL="87312" marR="0" lvl="1" indent="0" algn="l" defTabSz="311150" rtl="0" eaLnBrk="1" fontAlgn="auto" latinLnBrk="0" hangingPunct="1">
                <a:lnSpc>
                  <a:spcPct val="90000"/>
                </a:lnSpc>
                <a:spcBef>
                  <a:spcPts val="600"/>
                </a:spcBef>
                <a:spcAft>
                  <a:spcPct val="15000"/>
                </a:spcAft>
                <a:buClrTx/>
                <a:buSzTx/>
                <a:buFontTx/>
                <a:buNone/>
                <a:tabLst/>
                <a:defRPr/>
              </a:pPr>
              <a:endParaRPr kumimoji="0" lang="nb-NO" sz="45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a:p>
              <a:pPr marL="87312" marR="0" lvl="1" indent="0" algn="l" defTabSz="311150" rtl="0" eaLnBrk="1" fontAlgn="auto" latinLnBrk="0" hangingPunct="1">
                <a:lnSpc>
                  <a:spcPct val="90000"/>
                </a:lnSpc>
                <a:spcBef>
                  <a:spcPts val="600"/>
                </a:spcBef>
                <a:spcAft>
                  <a:spcPct val="15000"/>
                </a:spcAft>
                <a:buClrTx/>
                <a:buSzTx/>
                <a:buFontTx/>
                <a:buNone/>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Analyseres ved hjelp av statistikk og tall om bl.a.:</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Økonomiske rammer</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Driftskostnader fordelt per tjeneste og ulike enheter</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Årsverk i tjenestene</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Dekningsgrad for de ulike tjenestene</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endPar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grpSp>
      <p:grpSp>
        <p:nvGrpSpPr>
          <p:cNvPr id="6" name="Group 5"/>
          <p:cNvGrpSpPr/>
          <p:nvPr/>
        </p:nvGrpSpPr>
        <p:grpSpPr>
          <a:xfrm>
            <a:off x="4034794" y="2039346"/>
            <a:ext cx="1819979" cy="3333870"/>
            <a:chOff x="4034794" y="2081988"/>
            <a:chExt cx="1819979" cy="3387822"/>
          </a:xfrm>
        </p:grpSpPr>
        <p:sp>
          <p:nvSpPr>
            <p:cNvPr id="24" name="Freeform 23"/>
            <p:cNvSpPr/>
            <p:nvPr/>
          </p:nvSpPr>
          <p:spPr>
            <a:xfrm>
              <a:off x="4034794" y="2081988"/>
              <a:ext cx="1819979" cy="205214"/>
            </a:xfrm>
            <a:custGeom>
              <a:avLst/>
              <a:gdLst>
                <a:gd name="connsiteX0" fmla="*/ 0 w 1310084"/>
                <a:gd name="connsiteY0" fmla="*/ 0 h 241904"/>
                <a:gd name="connsiteX1" fmla="*/ 1310084 w 1310084"/>
                <a:gd name="connsiteY1" fmla="*/ 0 h 241904"/>
                <a:gd name="connsiteX2" fmla="*/ 1310084 w 1310084"/>
                <a:gd name="connsiteY2" fmla="*/ 241904 h 241904"/>
                <a:gd name="connsiteX3" fmla="*/ 0 w 1310084"/>
                <a:gd name="connsiteY3" fmla="*/ 241904 h 241904"/>
                <a:gd name="connsiteX4" fmla="*/ 0 w 1310084"/>
                <a:gd name="connsiteY4" fmla="*/ 0 h 24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084" h="241904">
                  <a:moveTo>
                    <a:pt x="0" y="0"/>
                  </a:moveTo>
                  <a:lnTo>
                    <a:pt x="1310084" y="0"/>
                  </a:lnTo>
                  <a:lnTo>
                    <a:pt x="1310084" y="241904"/>
                  </a:lnTo>
                  <a:lnTo>
                    <a:pt x="0" y="241904"/>
                  </a:lnTo>
                  <a:lnTo>
                    <a:pt x="0" y="0"/>
                  </a:lnTo>
                  <a:close/>
                </a:path>
              </a:pathLst>
            </a:custGeom>
            <a:solidFill>
              <a:srgbClr val="3A7EC0"/>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49784" tIns="28448" rIns="49784" bIns="28448"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nb-NO" sz="1100" b="1" i="0" u="none" strike="noStrike" kern="1200" cap="none" spc="0" normalizeH="0" baseline="0" noProof="0" dirty="0">
                  <a:ln>
                    <a:noFill/>
                  </a:ln>
                  <a:solidFill>
                    <a:prstClr val="white"/>
                  </a:solidFill>
                  <a:effectLst/>
                  <a:uLnTx/>
                  <a:uFillTx/>
                  <a:latin typeface="Arial"/>
                  <a:ea typeface="+mn-ea"/>
                  <a:cs typeface="+mn-cs"/>
                </a:rPr>
                <a:t>Kvalitet</a:t>
              </a:r>
            </a:p>
          </p:txBody>
        </p:sp>
        <p:sp>
          <p:nvSpPr>
            <p:cNvPr id="25" name="Freeform 24"/>
            <p:cNvSpPr/>
            <p:nvPr/>
          </p:nvSpPr>
          <p:spPr>
            <a:xfrm>
              <a:off x="4034794" y="2301810"/>
              <a:ext cx="1819979" cy="3168000"/>
            </a:xfrm>
            <a:custGeom>
              <a:avLst/>
              <a:gdLst>
                <a:gd name="connsiteX0" fmla="*/ 0 w 1310084"/>
                <a:gd name="connsiteY0" fmla="*/ 0 h 685491"/>
                <a:gd name="connsiteX1" fmla="*/ 1310084 w 1310084"/>
                <a:gd name="connsiteY1" fmla="*/ 0 h 685491"/>
                <a:gd name="connsiteX2" fmla="*/ 1310084 w 1310084"/>
                <a:gd name="connsiteY2" fmla="*/ 685491 h 685491"/>
                <a:gd name="connsiteX3" fmla="*/ 0 w 1310084"/>
                <a:gd name="connsiteY3" fmla="*/ 685491 h 685491"/>
                <a:gd name="connsiteX4" fmla="*/ 0 w 1310084"/>
                <a:gd name="connsiteY4" fmla="*/ 0 h 685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084" h="685491">
                  <a:moveTo>
                    <a:pt x="0" y="0"/>
                  </a:moveTo>
                  <a:lnTo>
                    <a:pt x="1310084" y="0"/>
                  </a:lnTo>
                  <a:lnTo>
                    <a:pt x="1310084" y="685491"/>
                  </a:lnTo>
                  <a:lnTo>
                    <a:pt x="0" y="685491"/>
                  </a:lnTo>
                  <a:lnTo>
                    <a:pt x="0" y="0"/>
                  </a:lnTo>
                  <a:close/>
                </a:path>
              </a:pathLst>
            </a:custGeom>
            <a:ln>
              <a:noFill/>
            </a:ln>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338" tIns="108000" rIns="49784" bIns="56007" numCol="1" spcCol="1270" anchor="t" anchorCtr="0">
              <a:noAutofit/>
            </a:bodyPr>
            <a:lstStyle/>
            <a:p>
              <a:pPr marL="87312" marR="0" lvl="1" indent="0" algn="l" defTabSz="311150" rtl="0" eaLnBrk="1" fontAlgn="auto" latinLnBrk="0" hangingPunct="1">
                <a:lnSpc>
                  <a:spcPct val="90000"/>
                </a:lnSpc>
                <a:spcBef>
                  <a:spcPts val="600"/>
                </a:spcBef>
                <a:spcAft>
                  <a:spcPct val="15000"/>
                </a:spcAft>
                <a:buClrTx/>
                <a:buSzTx/>
                <a:buFontTx/>
                <a:buNone/>
                <a:tabLst/>
                <a:defRPr/>
              </a:pPr>
              <a:r>
                <a:rPr kumimoji="0" lang="nb-NO" sz="11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Kvalitet på tjenester, medarbeidernes trivsel og kompetanse. </a:t>
              </a:r>
            </a:p>
            <a:p>
              <a:pPr marL="87312" marR="0" lvl="1" indent="0" algn="l" defTabSz="311150" rtl="0" eaLnBrk="1" fontAlgn="auto" latinLnBrk="0" hangingPunct="1">
                <a:lnSpc>
                  <a:spcPct val="90000"/>
                </a:lnSpc>
                <a:spcBef>
                  <a:spcPts val="600"/>
                </a:spcBef>
                <a:spcAft>
                  <a:spcPct val="15000"/>
                </a:spcAft>
                <a:buClrTx/>
                <a:buSzTx/>
                <a:buFontTx/>
                <a:buNone/>
                <a:tabLst/>
                <a:defRPr/>
              </a:pPr>
              <a:endParaRPr kumimoji="0" lang="nb-NO" sz="45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a:p>
              <a:pPr marL="87312" marR="0" lvl="1" indent="0" algn="l" defTabSz="311150" rtl="0" eaLnBrk="1" fontAlgn="auto" latinLnBrk="0" hangingPunct="1">
                <a:lnSpc>
                  <a:spcPct val="90000"/>
                </a:lnSpc>
                <a:spcBef>
                  <a:spcPts val="600"/>
                </a:spcBef>
                <a:spcAft>
                  <a:spcPct val="15000"/>
                </a:spcAft>
                <a:buClrTx/>
                <a:buSzTx/>
                <a:buFontTx/>
                <a:buNone/>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Analyseres ved hjelp av statistikk og tall om bl.a.:</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Brukertilfredshet</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Medarbeidertilfredshet</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Medarbeidernes kompetanse</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Sykefravær</a:t>
              </a:r>
            </a:p>
            <a:p>
              <a:pPr marL="171450" marR="0" lvl="1" indent="-84138" algn="l" defTabSz="311150" rtl="0" eaLnBrk="1" fontAlgn="auto" latinLnBrk="0" hangingPunct="1">
                <a:lnSpc>
                  <a:spcPct val="90000"/>
                </a:lnSpc>
                <a:spcBef>
                  <a:spcPts val="600"/>
                </a:spcBef>
                <a:spcAft>
                  <a:spcPct val="1500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a:t>
              </a:r>
            </a:p>
          </p:txBody>
        </p:sp>
      </p:grpSp>
      <p:sp>
        <p:nvSpPr>
          <p:cNvPr id="35" name="Text Placeholder 2"/>
          <p:cNvSpPr>
            <a:spLocks noGrp="1"/>
          </p:cNvSpPr>
          <p:nvPr>
            <p:ph type="body" sz="quarter" idx="14"/>
          </p:nvPr>
        </p:nvSpPr>
        <p:spPr>
          <a:xfrm>
            <a:off x="209549" y="1634464"/>
            <a:ext cx="5655979" cy="360000"/>
          </a:xfrm>
        </p:spPr>
        <p:txBody>
          <a:bodyPr/>
          <a:lstStyle/>
          <a:p>
            <a:r>
              <a:rPr lang="nb-NO" b="0" dirty="0">
                <a:solidFill>
                  <a:schemeClr val="tx1"/>
                </a:solidFill>
              </a:rPr>
              <a:t>Nøkkeltall kan gi overblikk over:</a:t>
            </a:r>
          </a:p>
        </p:txBody>
      </p:sp>
    </p:spTree>
    <p:extLst>
      <p:ext uri="{BB962C8B-B14F-4D97-AF65-F5344CB8AC3E}">
        <p14:creationId xmlns:p14="http://schemas.microsoft.com/office/powerpoint/2010/main" val="124378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3"/>
          <p:cNvSpPr txBox="1">
            <a:spLocks/>
          </p:cNvSpPr>
          <p:nvPr/>
        </p:nvSpPr>
        <p:spPr>
          <a:xfrm>
            <a:off x="199969" y="1637429"/>
            <a:ext cx="5794932" cy="4889008"/>
          </a:xfrm>
          <a:prstGeom prst="rect">
            <a:avLst/>
          </a:prstGeom>
        </p:spPr>
        <p:txBody>
          <a:bodyPr lIns="95504" tIns="47762" rIns="95504" bIns="47762">
            <a:noAutofit/>
          </a:bodyPr>
          <a:lstStyle>
            <a:lvl1pPr marL="266700" indent="-266700" algn="l" rtl="0" eaLnBrk="1" fontAlgn="base" hangingPunct="1">
              <a:spcBef>
                <a:spcPts val="336"/>
              </a:spcBef>
              <a:spcAft>
                <a:spcPts val="336"/>
              </a:spcAft>
              <a:buFont typeface="Arial" panose="020B0604020202020204" pitchFamily="34" charset="0"/>
              <a:buChar char="•"/>
              <a:defRPr sz="2000">
                <a:solidFill>
                  <a:srgbClr val="080808"/>
                </a:solidFill>
                <a:latin typeface="+mn-lt"/>
                <a:ea typeface="+mn-ea"/>
                <a:cs typeface="Arial" pitchFamily="34" charset="0"/>
              </a:defRPr>
            </a:lvl1pPr>
            <a:lvl2pPr marL="542925" indent="-276225" algn="l" rtl="0" eaLnBrk="1" fontAlgn="base" hangingPunct="1">
              <a:spcBef>
                <a:spcPts val="448"/>
              </a:spcBef>
              <a:spcAft>
                <a:spcPts val="448"/>
              </a:spcAft>
              <a:buChar char="–"/>
              <a:defRPr sz="2000">
                <a:solidFill>
                  <a:srgbClr val="080808"/>
                </a:solidFill>
                <a:latin typeface="+mn-lt"/>
                <a:cs typeface="Arial" pitchFamily="34" charset="0"/>
              </a:defRPr>
            </a:lvl2pPr>
            <a:lvl3pPr marL="904854" indent="-296878" algn="l" rtl="0" eaLnBrk="1" fontAlgn="base" hangingPunct="1">
              <a:spcBef>
                <a:spcPts val="448"/>
              </a:spcBef>
              <a:spcAft>
                <a:spcPts val="448"/>
              </a:spcAft>
              <a:buChar char="•"/>
              <a:defRPr sz="2700">
                <a:solidFill>
                  <a:srgbClr val="080808"/>
                </a:solidFill>
                <a:latin typeface="+mn-lt"/>
                <a:cs typeface="Arial" pitchFamily="34" charset="0"/>
              </a:defRPr>
            </a:lvl3pPr>
            <a:lvl4pPr marL="1310172" indent="-309321" algn="l" rtl="0" eaLnBrk="1" fontAlgn="base" hangingPunct="1">
              <a:spcBef>
                <a:spcPts val="448"/>
              </a:spcBef>
              <a:spcAft>
                <a:spcPts val="448"/>
              </a:spcAft>
              <a:buChar char="–"/>
              <a:defRPr sz="2700">
                <a:solidFill>
                  <a:srgbClr val="080808"/>
                </a:solidFill>
                <a:latin typeface="+mn-lt"/>
                <a:cs typeface="Arial" pitchFamily="34" charset="0"/>
              </a:defRPr>
            </a:lvl4pPr>
            <a:lvl5pPr marL="1703045" indent="-298655" algn="l" rtl="0" eaLnBrk="1" fontAlgn="base" hangingPunct="1">
              <a:spcBef>
                <a:spcPts val="448"/>
              </a:spcBef>
              <a:spcAft>
                <a:spcPts val="448"/>
              </a:spcAft>
              <a:buChar char="»"/>
              <a:defRPr sz="2700">
                <a:solidFill>
                  <a:srgbClr val="080808"/>
                </a:solidFill>
                <a:latin typeface="+mn-lt"/>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a:lstStyle>
          <a:p>
            <a:pPr marL="342900" marR="0" lvl="0" indent="-342900" algn="l" defTabSz="457200" rtl="0" eaLnBrk="1" fontAlgn="base" latinLnBrk="0" hangingPunct="1">
              <a:lnSpc>
                <a:spcPct val="100000"/>
              </a:lnSpc>
              <a:spcBef>
                <a:spcPts val="336"/>
              </a:spcBef>
              <a:spcAft>
                <a:spcPts val="336"/>
              </a:spcAft>
              <a:buClrTx/>
              <a:buSzTx/>
              <a:buFont typeface="Arial" panose="020B0604020202020204" pitchFamily="34" charset="0"/>
              <a:buAutoNum type="arabicPeriod"/>
              <a:tabLst/>
              <a:defRPr/>
            </a:pPr>
            <a:r>
              <a:rPr kumimoji="0" lang="nb-NO" sz="1400" b="1" i="0" u="none" strike="noStrike" kern="1200" cap="none" spc="0" normalizeH="0" baseline="0" noProof="0" dirty="0">
                <a:ln>
                  <a:noFill/>
                </a:ln>
                <a:solidFill>
                  <a:srgbClr val="3A7EC0"/>
                </a:solidFill>
                <a:effectLst/>
                <a:uLnTx/>
                <a:uFillTx/>
                <a:latin typeface="Arial"/>
                <a:ea typeface="+mn-ea"/>
                <a:cs typeface="Arial"/>
              </a:rPr>
              <a:t>Sammenstill</a:t>
            </a:r>
            <a:r>
              <a:rPr kumimoji="0" lang="nb-NO" sz="1400" b="1" i="0" u="none" strike="noStrike" kern="1200" cap="none" spc="0" normalizeH="0" baseline="0" noProof="0" dirty="0">
                <a:ln>
                  <a:noFill/>
                </a:ln>
                <a:solidFill>
                  <a:prstClr val="black"/>
                </a:solidFill>
                <a:effectLst/>
                <a:uLnTx/>
                <a:uFillTx/>
                <a:latin typeface="Arial"/>
                <a:ea typeface="+mn-ea"/>
                <a:cs typeface="Arial"/>
              </a:rPr>
              <a:t> </a:t>
            </a:r>
            <a:r>
              <a:rPr kumimoji="0" lang="nb-NO" sz="1400" b="1" i="0" u="none" strike="noStrike" kern="1200" cap="none" spc="0" normalizeH="0" baseline="0" noProof="0" dirty="0">
                <a:ln>
                  <a:noFill/>
                </a:ln>
                <a:solidFill>
                  <a:srgbClr val="3A7EC0"/>
                </a:solidFill>
                <a:effectLst/>
                <a:uLnTx/>
                <a:uFillTx/>
                <a:latin typeface="Arial"/>
                <a:ea typeface="+mn-ea"/>
                <a:cs typeface="Arial"/>
              </a:rPr>
              <a:t>tallene i tabeller</a:t>
            </a:r>
            <a:r>
              <a:rPr kumimoji="0" lang="nb-NO" sz="1400" b="1" i="0" u="none" strike="noStrike" kern="1200" cap="none" spc="0" normalizeH="0" baseline="0" noProof="0" dirty="0">
                <a:ln>
                  <a:noFill/>
                </a:ln>
                <a:solidFill>
                  <a:prstClr val="black"/>
                </a:solidFill>
                <a:effectLst/>
                <a:uLnTx/>
                <a:uFillTx/>
                <a:latin typeface="Arial"/>
                <a:ea typeface="+mn-ea"/>
                <a:cs typeface="Arial"/>
              </a:rPr>
              <a:t> </a:t>
            </a:r>
            <a:r>
              <a:rPr kumimoji="0" lang="nb-NO" sz="1400" b="1" i="0" u="none" strike="noStrike" kern="1200" cap="none" spc="0" normalizeH="0" baseline="0" noProof="0" dirty="0">
                <a:ln>
                  <a:noFill/>
                </a:ln>
                <a:solidFill>
                  <a:srgbClr val="3A7EC0"/>
                </a:solidFill>
                <a:effectLst/>
                <a:uLnTx/>
                <a:uFillTx/>
                <a:latin typeface="Arial"/>
                <a:ea typeface="+mn-ea"/>
                <a:cs typeface="Arial"/>
              </a:rPr>
              <a:t>og grafer som synliggjør funnene.</a:t>
            </a:r>
          </a:p>
          <a:p>
            <a:pPr marL="542925" marR="0" lvl="1" indent="-276225" algn="l" defTabSz="457200" rtl="0" eaLnBrk="1" fontAlgn="base" latinLnBrk="0" hangingPunct="1">
              <a:lnSpc>
                <a:spcPct val="100000"/>
              </a:lnSpc>
              <a:spcBef>
                <a:spcPts val="336"/>
              </a:spcBef>
              <a:spcAft>
                <a:spcPts val="336"/>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Arial"/>
                <a:ea typeface="+mn-ea"/>
                <a:cs typeface="Arial"/>
              </a:rPr>
              <a:t>Tips til dette arbeidet kan f.eks. finnes på «Læringsportal for lokal og regional planlegging» - </a:t>
            </a:r>
            <a:r>
              <a:rPr kumimoji="0" lang="nb-NO" sz="1400" b="0" i="0" u="none" strike="noStrike" kern="1200" cap="none" spc="0" normalizeH="0" baseline="0" noProof="0" dirty="0">
                <a:ln>
                  <a:noFill/>
                </a:ln>
                <a:solidFill>
                  <a:prstClr val="black"/>
                </a:solidFill>
                <a:effectLst/>
                <a:uLnTx/>
                <a:uFillTx/>
                <a:latin typeface="Arial"/>
                <a:ea typeface="+mn-ea"/>
                <a:cs typeface="Arial"/>
                <a:hlinkClick r:id="rId2"/>
              </a:rPr>
              <a:t>http://helomplan.no/videoer-om-forstaelse-av-helsestatistikk/</a:t>
            </a: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542925" marR="0" lvl="1" indent="-276225" algn="l" defTabSz="457200" rtl="0" eaLnBrk="1" fontAlgn="base" latinLnBrk="0" hangingPunct="1">
              <a:lnSpc>
                <a:spcPct val="100000"/>
              </a:lnSpc>
              <a:spcBef>
                <a:spcPts val="336"/>
              </a:spcBef>
              <a:spcAft>
                <a:spcPts val="336"/>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Arial"/>
                <a:ea typeface="+mn-ea"/>
                <a:cs typeface="Arial"/>
              </a:rPr>
              <a:t>Se på nettsteder som presenterer lignende data</a:t>
            </a:r>
          </a:p>
          <a:p>
            <a:pPr marL="342900" marR="0" lvl="0" indent="-342900" algn="l" defTabSz="457200" rtl="0" eaLnBrk="1" fontAlgn="base" latinLnBrk="0" hangingPunct="1">
              <a:lnSpc>
                <a:spcPct val="100000"/>
              </a:lnSpc>
              <a:spcBef>
                <a:spcPts val="336"/>
              </a:spcBef>
              <a:spcAft>
                <a:spcPts val="336"/>
              </a:spcAft>
              <a:buClrTx/>
              <a:buSzTx/>
              <a:buFont typeface="+mj-lt"/>
              <a:buAutoNum type="arabicPeriod" startAt="2"/>
              <a:tabLst/>
              <a:defRPr/>
            </a:pPr>
            <a:endParaRPr kumimoji="0" lang="nb-NO" sz="1400" b="1" i="0" u="none" strike="noStrike" kern="1200" cap="none" spc="0" normalizeH="0" baseline="0" noProof="0" dirty="0">
              <a:ln>
                <a:noFill/>
              </a:ln>
              <a:solidFill>
                <a:srgbClr val="3A7EC0"/>
              </a:solidFill>
              <a:effectLst/>
              <a:uLnTx/>
              <a:uFillTx/>
              <a:latin typeface="Arial"/>
              <a:ea typeface="+mn-ea"/>
              <a:cs typeface="Arial"/>
            </a:endParaRPr>
          </a:p>
          <a:p>
            <a:pPr marL="342900" marR="0" lvl="0" indent="-342900" algn="l" defTabSz="457200" rtl="0" eaLnBrk="1" fontAlgn="base" latinLnBrk="0" hangingPunct="1">
              <a:lnSpc>
                <a:spcPct val="100000"/>
              </a:lnSpc>
              <a:spcBef>
                <a:spcPts val="336"/>
              </a:spcBef>
              <a:spcAft>
                <a:spcPts val="336"/>
              </a:spcAft>
              <a:buClrTx/>
              <a:buSzTx/>
              <a:buFont typeface="+mj-lt"/>
              <a:buAutoNum type="arabicPeriod" startAt="2"/>
              <a:tabLst/>
              <a:defRPr/>
            </a:pPr>
            <a:r>
              <a:rPr kumimoji="0" lang="nb-NO" sz="1400" b="1" i="0" u="none" strike="noStrike" kern="1200" cap="none" spc="0" normalizeH="0" baseline="0" noProof="0" dirty="0">
                <a:ln>
                  <a:noFill/>
                </a:ln>
                <a:solidFill>
                  <a:srgbClr val="3A7EC0"/>
                </a:solidFill>
                <a:effectLst/>
                <a:uLnTx/>
                <a:uFillTx/>
                <a:latin typeface="Arial"/>
                <a:ea typeface="+mn-ea"/>
                <a:cs typeface="Arial"/>
              </a:rPr>
              <a:t>Analyser funnene og bruk innsikten til å prioritere blant utfordringene. </a:t>
            </a:r>
          </a:p>
          <a:p>
            <a:pPr marL="542925" marR="0" lvl="1" indent="-276225" algn="l" defTabSz="457200" rtl="0" eaLnBrk="1" fontAlgn="base" latinLnBrk="0" hangingPunct="1">
              <a:lnSpc>
                <a:spcPct val="100000"/>
              </a:lnSpc>
              <a:spcBef>
                <a:spcPts val="448"/>
              </a:spcBef>
              <a:spcAft>
                <a:spcPts val="448"/>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Arial"/>
                <a:ea typeface="+mn-ea"/>
                <a:cs typeface="Arial"/>
              </a:rPr>
              <a:t>Målet er å finne ut hvilke utfordringer som har størst påvirkning på kommunens kostnadsnivå, tjenestekvalitet og medarbeidernes trivsel.</a:t>
            </a:r>
            <a:endParaRPr kumimoji="0" lang="nb-NO" sz="1400" b="1" i="0" u="none" strike="noStrike" kern="1200" cap="none" spc="0" normalizeH="0" baseline="0" noProof="0" dirty="0">
              <a:ln>
                <a:noFill/>
              </a:ln>
              <a:solidFill>
                <a:prstClr val="black"/>
              </a:solidFill>
              <a:effectLst/>
              <a:uLnTx/>
              <a:uFillTx/>
              <a:latin typeface="Arial"/>
              <a:ea typeface="+mn-ea"/>
              <a:cs typeface="Arial"/>
            </a:endParaRPr>
          </a:p>
          <a:p>
            <a:pPr marL="542925" marR="0" lvl="1" indent="-276225" algn="l" defTabSz="457200" rtl="0" eaLnBrk="1" fontAlgn="base" latinLnBrk="0" hangingPunct="1">
              <a:lnSpc>
                <a:spcPct val="100000"/>
              </a:lnSpc>
              <a:spcBef>
                <a:spcPts val="336"/>
              </a:spcBef>
              <a:spcAft>
                <a:spcPts val="336"/>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Arial"/>
                <a:ea typeface="+mn-ea"/>
                <a:cs typeface="Arial"/>
              </a:rPr>
              <a:t>Bruk gjerne Google til å finne rapporter/analyser som andre har gjort – både SSB, KS og ulike konsulentselskap/forskningsinstitusjoner publiserer jevnlig rapporter som kan bidra til å berike egne analyser. </a:t>
            </a:r>
          </a:p>
          <a:p>
            <a:pPr marL="542925" marR="0" lvl="1" indent="-276225" algn="l" defTabSz="457200" rtl="0" eaLnBrk="1" fontAlgn="base" latinLnBrk="0" hangingPunct="1">
              <a:lnSpc>
                <a:spcPct val="100000"/>
              </a:lnSpc>
              <a:spcBef>
                <a:spcPts val="336"/>
              </a:spcBef>
              <a:spcAft>
                <a:spcPts val="336"/>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Arial"/>
                <a:ea typeface="+mn-ea"/>
                <a:cs typeface="Arial"/>
              </a:rPr>
              <a:t>Les mer om analysearbeid i «Analyseverktøy» i Veikart for tjenesteinnovasjon</a:t>
            </a:r>
          </a:p>
          <a:p>
            <a:pPr marL="542925" marR="0" lvl="1" indent="-276225" algn="l" defTabSz="457200" rtl="0" eaLnBrk="1" fontAlgn="base" latinLnBrk="0" hangingPunct="1">
              <a:lnSpc>
                <a:spcPct val="100000"/>
              </a:lnSpc>
              <a:spcBef>
                <a:spcPts val="336"/>
              </a:spcBef>
              <a:spcAft>
                <a:spcPts val="336"/>
              </a:spcAft>
              <a:buClrTx/>
              <a:buSzTx/>
              <a:buFont typeface="Arial" panose="020B0604020202020204" pitchFamily="34" charset="0"/>
              <a:buChar char="•"/>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266700" marR="0" lvl="0" indent="-266700" algn="l" defTabSz="457200" rtl="0" eaLnBrk="1" fontAlgn="base" latinLnBrk="0" hangingPunct="1">
              <a:lnSpc>
                <a:spcPct val="100000"/>
              </a:lnSpc>
              <a:spcBef>
                <a:spcPts val="336"/>
              </a:spcBef>
              <a:spcAft>
                <a:spcPts val="336"/>
              </a:spcAft>
              <a:buClrTx/>
              <a:buSzTx/>
              <a:buFont typeface="Arial" panose="020B0604020202020204" pitchFamily="34" charset="0"/>
              <a:buChar char="•"/>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base" latinLnBrk="0" hangingPunct="1">
              <a:lnSpc>
                <a:spcPct val="100000"/>
              </a:lnSpc>
              <a:spcBef>
                <a:spcPts val="336"/>
              </a:spcBef>
              <a:spcAft>
                <a:spcPts val="336"/>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26" name="Text Placeholder 2"/>
          <p:cNvSpPr txBox="1">
            <a:spLocks/>
          </p:cNvSpPr>
          <p:nvPr/>
        </p:nvSpPr>
        <p:spPr>
          <a:xfrm>
            <a:off x="215433" y="2243662"/>
            <a:ext cx="2694117" cy="57056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b="1" kern="1200" baseline="0">
                <a:solidFill>
                  <a:schemeClr val="tx2"/>
                </a:solidFill>
                <a:latin typeface="Arial"/>
                <a:ea typeface="+mn-ea"/>
                <a:cs typeface="Arial"/>
              </a:defRPr>
            </a:lvl1pPr>
            <a:lvl2pPr marL="457200" indent="0" algn="l" defTabSz="457200" rtl="0" eaLnBrk="1" latinLnBrk="0" hangingPunct="1">
              <a:spcBef>
                <a:spcPct val="20000"/>
              </a:spcBef>
              <a:buFont typeface="Arial" panose="020B0604020202020204" pitchFamily="34" charset="0"/>
              <a:buNone/>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400" b="1" i="0" u="none" strike="noStrike" kern="1200" cap="none" spc="0" normalizeH="0" baseline="0" noProof="0" dirty="0">
              <a:ln>
                <a:noFill/>
              </a:ln>
              <a:solidFill>
                <a:srgbClr val="3A7EC0"/>
              </a:solidFill>
              <a:effectLst/>
              <a:uLnTx/>
              <a:uFillTx/>
              <a:latin typeface="Arial"/>
              <a:ea typeface="+mn-ea"/>
              <a:cs typeface="Arial"/>
            </a:endParaRPr>
          </a:p>
        </p:txBody>
      </p:sp>
      <p:sp>
        <p:nvSpPr>
          <p:cNvPr id="47" name="Title 46"/>
          <p:cNvSpPr>
            <a:spLocks noGrp="1"/>
          </p:cNvSpPr>
          <p:nvPr>
            <p:ph type="title"/>
          </p:nvPr>
        </p:nvSpPr>
        <p:spPr>
          <a:xfrm>
            <a:off x="207120" y="327262"/>
            <a:ext cx="9497140" cy="557836"/>
          </a:xfrm>
        </p:spPr>
        <p:txBody>
          <a:bodyPr/>
          <a:lstStyle/>
          <a:p>
            <a:r>
              <a:rPr lang="nb-NO" dirty="0"/>
              <a:t>Hvordan analysere statistikk og tall</a:t>
            </a:r>
            <a:endParaRPr lang="en-GB" dirty="0"/>
          </a:p>
        </p:txBody>
      </p:sp>
      <p:sp>
        <p:nvSpPr>
          <p:cNvPr id="82" name="Slide Number Placeholder 12"/>
          <p:cNvSpPr>
            <a:spLocks noGrp="1"/>
          </p:cNvSpPr>
          <p:nvPr>
            <p:ph type="sldNum" sz="quarter" idx="4"/>
          </p:nvPr>
        </p:nvSpPr>
        <p:spPr>
          <a:xfrm>
            <a:off x="128464" y="6526437"/>
            <a:ext cx="2462212" cy="15625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360949-4B9F-9B4C-948A-35244A0B85F5}" type="slidenum">
              <a:rPr kumimoji="0" lang="nb-NO" sz="700" b="0" i="0" u="none" strike="noStrike" kern="0" cap="none" spc="190" normalizeH="0" baseline="0" noProof="0" smtClean="0">
                <a:ln>
                  <a:noFill/>
                </a:ln>
                <a:solidFill>
                  <a:prstClr val="black">
                    <a:tint val="75000"/>
                  </a:prst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r>
              <a:rPr kumimoji="0" lang="nb-NO" sz="700" b="0" i="0" u="none" strike="noStrike" kern="0" cap="none" spc="190" normalizeH="0" baseline="0" noProof="0" dirty="0">
                <a:ln>
                  <a:noFill/>
                </a:ln>
                <a:solidFill>
                  <a:prstClr val="black">
                    <a:tint val="75000"/>
                  </a:prstClr>
                </a:solidFill>
                <a:effectLst/>
                <a:uLnTx/>
                <a:uFillTx/>
                <a:latin typeface="Arial"/>
                <a:ea typeface="+mn-ea"/>
                <a:cs typeface="+mn-cs"/>
              </a:rPr>
              <a:t> </a:t>
            </a:r>
          </a:p>
        </p:txBody>
      </p:sp>
      <p:sp>
        <p:nvSpPr>
          <p:cNvPr id="7" name="Text Placeholder 8"/>
          <p:cNvSpPr>
            <a:spLocks noGrp="1"/>
          </p:cNvSpPr>
          <p:nvPr>
            <p:ph type="body" sz="quarter" idx="19"/>
          </p:nvPr>
        </p:nvSpPr>
        <p:spPr>
          <a:xfrm>
            <a:off x="6394762" y="2420888"/>
            <a:ext cx="3177878" cy="3868686"/>
          </a:xfrm>
        </p:spPr>
        <p:txBody>
          <a:bodyPr/>
          <a:lstStyle/>
          <a:p>
            <a:r>
              <a:rPr lang="nb-NO" dirty="0"/>
              <a:t>Hva er gjennomsnittet?</a:t>
            </a:r>
          </a:p>
          <a:p>
            <a:endParaRPr lang="nb-NO" dirty="0"/>
          </a:p>
          <a:p>
            <a:r>
              <a:rPr lang="nb-NO" dirty="0"/>
              <a:t>Hvordan er fordelingen?</a:t>
            </a:r>
          </a:p>
          <a:p>
            <a:endParaRPr lang="nb-NO" dirty="0"/>
          </a:p>
          <a:p>
            <a:r>
              <a:rPr lang="nb-NO" dirty="0"/>
              <a:t>Hvordan er utviklingen over tid?</a:t>
            </a:r>
          </a:p>
          <a:p>
            <a:endParaRPr lang="nb-NO" dirty="0"/>
          </a:p>
          <a:p>
            <a:r>
              <a:rPr lang="nb-NO" dirty="0"/>
              <a:t>Hvordan ligger vi an i forhold til de vi vil sammenligne oss med?</a:t>
            </a:r>
          </a:p>
          <a:p>
            <a:endParaRPr lang="nb-NO" dirty="0"/>
          </a:p>
          <a:p>
            <a:r>
              <a:rPr lang="nb-NO" dirty="0"/>
              <a:t>Hva påvirker våre resultater?</a:t>
            </a:r>
          </a:p>
          <a:p>
            <a:endParaRPr lang="nb-NO" dirty="0"/>
          </a:p>
          <a:p>
            <a:r>
              <a:rPr lang="nb-NO" dirty="0"/>
              <a:t>Hvordan ligger vi an i forhold til våre forventinger og mål?</a:t>
            </a:r>
          </a:p>
          <a:p>
            <a:endParaRPr lang="nb-NO" dirty="0"/>
          </a:p>
        </p:txBody>
      </p:sp>
      <p:sp>
        <p:nvSpPr>
          <p:cNvPr id="8" name="Text Placeholder 10"/>
          <p:cNvSpPr>
            <a:spLocks noGrp="1"/>
          </p:cNvSpPr>
          <p:nvPr>
            <p:ph type="body" sz="quarter" idx="23"/>
          </p:nvPr>
        </p:nvSpPr>
        <p:spPr>
          <a:xfrm>
            <a:off x="6394762" y="1759948"/>
            <a:ext cx="3177878" cy="335200"/>
          </a:xfrm>
        </p:spPr>
        <p:txBody>
          <a:bodyPr>
            <a:normAutofit/>
          </a:bodyPr>
          <a:lstStyle/>
          <a:p>
            <a:r>
              <a:rPr lang="nb-NO" dirty="0"/>
              <a:t>Eksempler på spørsmål:</a:t>
            </a:r>
          </a:p>
        </p:txBody>
      </p:sp>
    </p:spTree>
    <p:extLst>
      <p:ext uri="{BB962C8B-B14F-4D97-AF65-F5344CB8AC3E}">
        <p14:creationId xmlns:p14="http://schemas.microsoft.com/office/powerpoint/2010/main" val="94666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22" y="327262"/>
            <a:ext cx="9497138" cy="557836"/>
          </a:xfrm>
        </p:spPr>
        <p:txBody>
          <a:bodyPr/>
          <a:lstStyle/>
          <a:p>
            <a:r>
              <a:rPr lang="nb-NO" dirty="0" smtClean="0"/>
              <a:t>Eksempel fra Horten kommune</a:t>
            </a:r>
            <a:endParaRPr lang="nb-NO" dirty="0"/>
          </a:p>
        </p:txBody>
      </p:sp>
      <p:sp>
        <p:nvSpPr>
          <p:cNvPr id="3" name="Text Placeholder 2"/>
          <p:cNvSpPr>
            <a:spLocks noGrp="1"/>
          </p:cNvSpPr>
          <p:nvPr>
            <p:ph type="body" sz="quarter" idx="17"/>
          </p:nvPr>
        </p:nvSpPr>
        <p:spPr>
          <a:xfrm>
            <a:off x="209550" y="1628775"/>
            <a:ext cx="5652318" cy="4824560"/>
          </a:xfrm>
        </p:spPr>
        <p:txBody>
          <a:bodyPr>
            <a:noAutofit/>
          </a:bodyPr>
          <a:lstStyle/>
          <a:p>
            <a:pPr>
              <a:spcBef>
                <a:spcPts val="600"/>
              </a:spcBef>
            </a:pPr>
            <a:r>
              <a:rPr lang="nb-NO" dirty="0" smtClean="0"/>
              <a:t>Horten </a:t>
            </a:r>
            <a:r>
              <a:rPr lang="nb-NO" dirty="0"/>
              <a:t>kommune startet innovasjonsarbeidet med å se på nøkkeltall innen helse og omsorg. De viktigste funnene har vært</a:t>
            </a:r>
            <a:r>
              <a:rPr lang="nb-NO" dirty="0" smtClean="0"/>
              <a:t>:</a:t>
            </a:r>
          </a:p>
          <a:p>
            <a:pPr>
              <a:spcBef>
                <a:spcPts val="600"/>
              </a:spcBef>
            </a:pPr>
            <a:endParaRPr lang="nb-NO" sz="800" dirty="0"/>
          </a:p>
          <a:p>
            <a:pPr marL="285750" indent="-285750">
              <a:spcBef>
                <a:spcPts val="600"/>
              </a:spcBef>
              <a:spcAft>
                <a:spcPts val="0"/>
              </a:spcAft>
              <a:buFont typeface="Arial" panose="020B0604020202020204" pitchFamily="34" charset="0"/>
              <a:buChar char="•"/>
            </a:pPr>
            <a:r>
              <a:rPr lang="nb-NO" b="1" dirty="0"/>
              <a:t>Høyt og økende behov for tjenester. </a:t>
            </a:r>
            <a:r>
              <a:rPr lang="nb-NO" dirty="0"/>
              <a:t>Kommunen har </a:t>
            </a:r>
            <a:r>
              <a:rPr lang="nb-NO" dirty="0" smtClean="0"/>
              <a:t>økende </a:t>
            </a:r>
            <a:r>
              <a:rPr lang="nb-NO" dirty="0"/>
              <a:t>antall personer med behov for pleie- og </a:t>
            </a:r>
            <a:r>
              <a:rPr lang="nb-NO" dirty="0" smtClean="0"/>
              <a:t>omsorgstjenester i årene fremover. </a:t>
            </a:r>
            <a:r>
              <a:rPr lang="nb-NO" dirty="0"/>
              <a:t>Kommunens estimater viser at økende behov for tjenester vil føre til økning i kostnader på 12-15 mill. NOK per år.</a:t>
            </a:r>
          </a:p>
          <a:p>
            <a:pPr marL="285750" indent="-285750">
              <a:spcBef>
                <a:spcPts val="600"/>
              </a:spcBef>
              <a:spcAft>
                <a:spcPts val="0"/>
              </a:spcAft>
              <a:buFont typeface="Arial" panose="020B0604020202020204" pitchFamily="34" charset="0"/>
              <a:buChar char="•"/>
            </a:pPr>
            <a:r>
              <a:rPr lang="nb-NO" b="1" dirty="0"/>
              <a:t>Stramme økonomiske rammer. </a:t>
            </a:r>
            <a:r>
              <a:rPr lang="nb-NO" dirty="0"/>
              <a:t>Kommunen har samtidig svært lave frie inntekter sammenlignet med </a:t>
            </a:r>
            <a:r>
              <a:rPr lang="nb-NO" dirty="0" smtClean="0"/>
              <a:t>landsgjennomsnittet.</a:t>
            </a:r>
            <a:endParaRPr lang="nb-NO" dirty="0"/>
          </a:p>
          <a:p>
            <a:pPr marL="285750" indent="-285750">
              <a:spcBef>
                <a:spcPts val="600"/>
              </a:spcBef>
              <a:spcAft>
                <a:spcPts val="0"/>
              </a:spcAft>
              <a:buFont typeface="Arial" panose="020B0604020202020204" pitchFamily="34" charset="0"/>
              <a:buChar char="•"/>
            </a:pPr>
            <a:r>
              <a:rPr lang="nb-NO" b="1" dirty="0"/>
              <a:t>Presset kommuneøkonomi. </a:t>
            </a:r>
            <a:r>
              <a:rPr lang="nb-NO" dirty="0"/>
              <a:t>Kommunalområdet Helse og omsorg </a:t>
            </a:r>
            <a:r>
              <a:rPr lang="nb-NO" dirty="0" smtClean="0"/>
              <a:t>i kommunen har </a:t>
            </a:r>
            <a:r>
              <a:rPr lang="nb-NO" dirty="0"/>
              <a:t>i flere år gått med underskudd. Underskuddet er spesielt høyt innen hjemmetjenesten.</a:t>
            </a:r>
          </a:p>
          <a:p>
            <a:pPr marL="285750" indent="-285750">
              <a:spcBef>
                <a:spcPts val="600"/>
              </a:spcBef>
              <a:spcAft>
                <a:spcPts val="0"/>
              </a:spcAft>
              <a:buFont typeface="Arial" panose="020B0604020202020204" pitchFamily="34" charset="0"/>
              <a:buChar char="•"/>
            </a:pPr>
            <a:r>
              <a:rPr lang="nb-NO" b="1" dirty="0"/>
              <a:t>Høy tjenestekvalitet. </a:t>
            </a:r>
            <a:r>
              <a:rPr lang="nb-NO" dirty="0"/>
              <a:t>Sammenligning av kvalitetsindikatorer mot andre kommuner og tilbakemeldinger fra brukere og ansatte tyder på generelt høy tjenestekvalitet innen helse og omsorg. </a:t>
            </a:r>
            <a:endParaRPr lang="nb-NO" dirty="0" smtClean="0"/>
          </a:p>
          <a:p>
            <a:pPr marL="285750" indent="-285750">
              <a:spcBef>
                <a:spcPts val="600"/>
              </a:spcBef>
              <a:spcAft>
                <a:spcPts val="0"/>
              </a:spcAft>
              <a:buFont typeface="Arial" panose="020B0604020202020204" pitchFamily="34" charset="0"/>
              <a:buChar char="•"/>
            </a:pPr>
            <a:endParaRPr lang="nb-NO" sz="800" b="1" dirty="0"/>
          </a:p>
          <a:p>
            <a:pPr>
              <a:spcBef>
                <a:spcPts val="600"/>
              </a:spcBef>
            </a:pPr>
            <a:r>
              <a:rPr lang="nb-NO" dirty="0"/>
              <a:t>På bakgrunn av disse funnene, har Horten kommune definert følgende </a:t>
            </a:r>
            <a:r>
              <a:rPr lang="nb-NO" dirty="0" smtClean="0"/>
              <a:t>problemstilling:</a:t>
            </a:r>
          </a:p>
          <a:p>
            <a:pPr marL="0" lvl="1">
              <a:spcBef>
                <a:spcPts val="336"/>
              </a:spcBef>
              <a:spcAft>
                <a:spcPts val="600"/>
              </a:spcAft>
            </a:pPr>
            <a:r>
              <a:rPr lang="nb-NO" dirty="0" smtClean="0"/>
              <a:t>Hvordan kan vi redusere kostnader i hjemmetjenesten, samtidig som tjenestekvaliteten økes?</a:t>
            </a:r>
          </a:p>
          <a:p>
            <a:endParaRPr lang="nb-NO" dirty="0"/>
          </a:p>
        </p:txBody>
      </p:sp>
      <p:sp>
        <p:nvSpPr>
          <p:cNvPr id="7" name="Text Placeholder 6"/>
          <p:cNvSpPr>
            <a:spLocks noGrp="1"/>
          </p:cNvSpPr>
          <p:nvPr>
            <p:ph type="body" sz="quarter" idx="23"/>
          </p:nvPr>
        </p:nvSpPr>
        <p:spPr>
          <a:xfrm>
            <a:off x="6402882" y="1759948"/>
            <a:ext cx="3177878" cy="335200"/>
          </a:xfrm>
        </p:spPr>
        <p:txBody>
          <a:bodyPr>
            <a:noAutofit/>
          </a:bodyPr>
          <a:lstStyle/>
          <a:p>
            <a:r>
              <a:rPr lang="nb-NO" dirty="0" smtClean="0"/>
              <a:t>Horten kommune – noen demografiske særtrekk 2013-2040</a:t>
            </a:r>
            <a:endParaRPr lang="nb-NO" dirty="0"/>
          </a:p>
        </p:txBody>
      </p:sp>
      <p:sp>
        <p:nvSpPr>
          <p:cNvPr id="9" name="Slide Number Placeholder 8"/>
          <p:cNvSpPr>
            <a:spLocks noGrp="1"/>
          </p:cNvSpPr>
          <p:nvPr>
            <p:ph type="sldNum" sz="quarter" idx="4"/>
          </p:nvPr>
        </p:nvSpPr>
        <p:spPr>
          <a:xfrm>
            <a:off x="128464" y="6526437"/>
            <a:ext cx="2462212" cy="156257"/>
          </a:xfrm>
        </p:spPr>
        <p:txBody>
          <a:bodyPr/>
          <a:lstStyle/>
          <a:p>
            <a:fld id="{51360949-4B9F-9B4C-948A-35244A0B85F5}" type="slidenum">
              <a:rPr lang="nb-NO" smtClean="0"/>
              <a:pPr/>
              <a:t>9</a:t>
            </a:fld>
            <a:endParaRPr lang="nb-NO" dirty="0"/>
          </a:p>
        </p:txBody>
      </p:sp>
      <p:sp>
        <p:nvSpPr>
          <p:cNvPr id="15" name="Rectangle 14"/>
          <p:cNvSpPr/>
          <p:nvPr/>
        </p:nvSpPr>
        <p:spPr>
          <a:xfrm>
            <a:off x="7041232" y="6409218"/>
            <a:ext cx="3039719" cy="261598"/>
          </a:xfrm>
          <a:prstGeom prst="rect">
            <a:avLst/>
          </a:prstGeom>
        </p:spPr>
        <p:txBody>
          <a:bodyPr wrap="square" lIns="91428" tIns="45714" rIns="91428" bIns="45714">
            <a:spAutoFit/>
          </a:bodyPr>
          <a:lstStyle/>
          <a:p>
            <a:pPr algn="l">
              <a:spcBef>
                <a:spcPts val="600"/>
              </a:spcBef>
            </a:pPr>
            <a:r>
              <a:rPr lang="nb-NO" sz="1100" i="1" dirty="0" smtClean="0">
                <a:solidFill>
                  <a:srgbClr val="000000"/>
                </a:solidFill>
                <a:latin typeface="Arial"/>
                <a:cs typeface="Arial"/>
                <a:sym typeface="Helvetica"/>
              </a:rPr>
              <a:t>Kilde: SSB, analyse fra Horten kommune</a:t>
            </a:r>
          </a:p>
        </p:txBody>
      </p:sp>
      <p:pic>
        <p:nvPicPr>
          <p:cNvPr id="17" name="Picture 3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618" y="2492896"/>
            <a:ext cx="3234408" cy="272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5"/>
          <p:cNvSpPr>
            <a:spLocks noGrp="1"/>
          </p:cNvSpPr>
          <p:nvPr>
            <p:ph type="body" sz="quarter" idx="18"/>
          </p:nvPr>
        </p:nvSpPr>
        <p:spPr>
          <a:xfrm>
            <a:off x="209549" y="943270"/>
            <a:ext cx="9503023" cy="469506"/>
          </a:xfrm>
        </p:spPr>
        <p:txBody>
          <a:bodyPr/>
          <a:lstStyle/>
          <a:p>
            <a:r>
              <a:rPr lang="nb-NO" dirty="0"/>
              <a:t>Horten kommune </a:t>
            </a:r>
            <a:r>
              <a:rPr lang="nb-NO" dirty="0" smtClean="0"/>
              <a:t>har jobbet </a:t>
            </a:r>
            <a:r>
              <a:rPr lang="nb-NO" dirty="0"/>
              <a:t>med utvikling av en ny IT-løsning for automatisert </a:t>
            </a:r>
            <a:r>
              <a:rPr lang="nb-NO" dirty="0" smtClean="0"/>
              <a:t/>
            </a:r>
            <a:br>
              <a:rPr lang="nb-NO" dirty="0" smtClean="0"/>
            </a:br>
            <a:r>
              <a:rPr lang="nb-NO" dirty="0" smtClean="0"/>
              <a:t>ruteplanlegging </a:t>
            </a:r>
            <a:r>
              <a:rPr lang="nb-NO" dirty="0"/>
              <a:t>i hjemmetjenesten.</a:t>
            </a:r>
          </a:p>
          <a:p>
            <a:endParaRPr lang="nb-NO" dirty="0"/>
          </a:p>
        </p:txBody>
      </p:sp>
    </p:spTree>
    <p:extLst>
      <p:ext uri="{BB962C8B-B14F-4D97-AF65-F5344CB8AC3E}">
        <p14:creationId xmlns:p14="http://schemas.microsoft.com/office/powerpoint/2010/main" val="32930458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mveis_mal">
  <a:themeElements>
    <a:clrScheme name="Farger samveis">
      <a:dk1>
        <a:sysClr val="windowText" lastClr="000000"/>
      </a:dk1>
      <a:lt1>
        <a:sysClr val="window" lastClr="FFFFFF"/>
      </a:lt1>
      <a:dk2>
        <a:srgbClr val="3A7EC0"/>
      </a:dk2>
      <a:lt2>
        <a:srgbClr val="F7F8D9"/>
      </a:lt2>
      <a:accent1>
        <a:srgbClr val="3A7EC0"/>
      </a:accent1>
      <a:accent2>
        <a:srgbClr val="8BAE4A"/>
      </a:accent2>
      <a:accent3>
        <a:srgbClr val="9BA5AE"/>
      </a:accent3>
      <a:accent4>
        <a:srgbClr val="67674B"/>
      </a:accent4>
      <a:accent5>
        <a:srgbClr val="DCDE44"/>
      </a:accent5>
      <a:accent6>
        <a:srgbClr val="FCF21A"/>
      </a:accent6>
      <a:hlink>
        <a:srgbClr val="8BAE4A"/>
      </a:hlink>
      <a:folHlink>
        <a:srgbClr val="67674B"/>
      </a:folHlink>
    </a:clrScheme>
    <a:fontScheme name="Samveis 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amveis_mal" id="{36C031A2-F6DB-4C80-8301-5F3E73719B8E}" vid="{69C62D17-C552-45C8-9653-7B01577BA848}"/>
    </a:ext>
  </a:extLst>
</a:theme>
</file>

<file path=ppt/theme/theme2.xml><?xml version="1.0" encoding="utf-8"?>
<a:theme xmlns:a="http://schemas.openxmlformats.org/drawingml/2006/main" name="Samveis_Mal_KHE_NEW">
  <a:themeElements>
    <a:clrScheme name="Farger samveis">
      <a:dk1>
        <a:sysClr val="windowText" lastClr="000000"/>
      </a:dk1>
      <a:lt1>
        <a:sysClr val="window" lastClr="FFFFFF"/>
      </a:lt1>
      <a:dk2>
        <a:srgbClr val="3A7EC0"/>
      </a:dk2>
      <a:lt2>
        <a:srgbClr val="F7F8D9"/>
      </a:lt2>
      <a:accent1>
        <a:srgbClr val="3A7EC0"/>
      </a:accent1>
      <a:accent2>
        <a:srgbClr val="8BAE4A"/>
      </a:accent2>
      <a:accent3>
        <a:srgbClr val="9BA5AE"/>
      </a:accent3>
      <a:accent4>
        <a:srgbClr val="67674B"/>
      </a:accent4>
      <a:accent5>
        <a:srgbClr val="DCDE44"/>
      </a:accent5>
      <a:accent6>
        <a:srgbClr val="FCF21A"/>
      </a:accent6>
      <a:hlink>
        <a:srgbClr val="000000"/>
      </a:hlink>
      <a:folHlink>
        <a:srgbClr val="000000"/>
      </a:folHlink>
    </a:clrScheme>
    <a:fontScheme name="Samveis 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amveis_mal" id="{36C031A2-F6DB-4C80-8301-5F3E73719B8E}" vid="{69C62D17-C552-45C8-9653-7B01577BA848}"/>
    </a:ext>
  </a:extLst>
</a:theme>
</file>

<file path=ppt/theme/theme3.xml><?xml version="1.0" encoding="utf-8"?>
<a:theme xmlns:a="http://schemas.openxmlformats.org/drawingml/2006/main" name="1_Samveis_mal">
  <a:themeElements>
    <a:clrScheme name="Farger samveis">
      <a:dk1>
        <a:sysClr val="windowText" lastClr="000000"/>
      </a:dk1>
      <a:lt1>
        <a:sysClr val="window" lastClr="FFFFFF"/>
      </a:lt1>
      <a:dk2>
        <a:srgbClr val="3A7EC0"/>
      </a:dk2>
      <a:lt2>
        <a:srgbClr val="F7F8D9"/>
      </a:lt2>
      <a:accent1>
        <a:srgbClr val="3A7EC0"/>
      </a:accent1>
      <a:accent2>
        <a:srgbClr val="8BAE4A"/>
      </a:accent2>
      <a:accent3>
        <a:srgbClr val="9BA5AE"/>
      </a:accent3>
      <a:accent4>
        <a:srgbClr val="67674B"/>
      </a:accent4>
      <a:accent5>
        <a:srgbClr val="DCDE44"/>
      </a:accent5>
      <a:accent6>
        <a:srgbClr val="FCF21A"/>
      </a:accent6>
      <a:hlink>
        <a:srgbClr val="8BAE4A"/>
      </a:hlink>
      <a:folHlink>
        <a:srgbClr val="67674B"/>
      </a:folHlink>
    </a:clrScheme>
    <a:fontScheme name="Samveis 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amveis_mal" id="{36C031A2-F6DB-4C80-8301-5F3E73719B8E}" vid="{69C62D17-C552-45C8-9653-7B01577BA8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Samveis_mal.potx</Template>
  <TotalTime>2126</TotalTime>
  <Words>3091</Words>
  <Application>Microsoft Office PowerPoint</Application>
  <PresentationFormat>A4 (210 x 297 mm)</PresentationFormat>
  <Paragraphs>322</Paragraphs>
  <Slides>24</Slides>
  <Notes>0</Notes>
  <HiddenSlides>0</HiddenSlides>
  <MMClips>0</MMClips>
  <ScaleCrop>false</ScaleCrop>
  <HeadingPairs>
    <vt:vector size="8" baseType="variant">
      <vt:variant>
        <vt:lpstr>Brukte skrifter</vt:lpstr>
      </vt:variant>
      <vt:variant>
        <vt:i4>3</vt:i4>
      </vt:variant>
      <vt:variant>
        <vt:lpstr>Tema</vt:lpstr>
      </vt:variant>
      <vt:variant>
        <vt:i4>3</vt:i4>
      </vt:variant>
      <vt:variant>
        <vt:lpstr>Innebygde OLE-servere</vt:lpstr>
      </vt:variant>
      <vt:variant>
        <vt:i4>1</vt:i4>
      </vt:variant>
      <vt:variant>
        <vt:lpstr>Lysbildetitler</vt:lpstr>
      </vt:variant>
      <vt:variant>
        <vt:i4>24</vt:i4>
      </vt:variant>
    </vt:vector>
  </HeadingPairs>
  <TitlesOfParts>
    <vt:vector size="31" baseType="lpstr">
      <vt:lpstr>Arial</vt:lpstr>
      <vt:lpstr>Calibri</vt:lpstr>
      <vt:lpstr>Helvetica</vt:lpstr>
      <vt:lpstr>Samveis_mal</vt:lpstr>
      <vt:lpstr>Samveis_Mal_KHE_NEW</vt:lpstr>
      <vt:lpstr>1_Samveis_mal</vt:lpstr>
      <vt:lpstr>think-cell Slide</vt:lpstr>
      <vt:lpstr>PowerPoint-presentasjon</vt:lpstr>
      <vt:lpstr>PowerPoint-presentasjon</vt:lpstr>
      <vt:lpstr>Introduksjon til veiledning for bruk av statistikk og tall</vt:lpstr>
      <vt:lpstr>Introduksjon til veiledning for bruk av statistikk og tall</vt:lpstr>
      <vt:lpstr>PowerPoint-presentasjon</vt:lpstr>
      <vt:lpstr>PowerPoint-presentasjon</vt:lpstr>
      <vt:lpstr>Start med å analysere nøkkeltallene</vt:lpstr>
      <vt:lpstr>Hvordan analysere statistikk og tall</vt:lpstr>
      <vt:lpstr>Eksempel fra Horten kommune</vt:lpstr>
      <vt:lpstr>PowerPoint-presentasjon</vt:lpstr>
      <vt:lpstr>Hent inn detaljerte statistikk og tall om utfordringsbildet</vt:lpstr>
      <vt:lpstr>Få innsikt gjennom læring fra andre</vt:lpstr>
      <vt:lpstr>Eksempel fra Horten kommune</vt:lpstr>
      <vt:lpstr>PowerPoint-presentasjon</vt:lpstr>
      <vt:lpstr>Bruk statistikk og tall til å vurdere gevinster</vt:lpstr>
      <vt:lpstr>Hvordan vurdere gevinster</vt:lpstr>
      <vt:lpstr>Hvordan vurdere gevinster</vt:lpstr>
      <vt:lpstr>PowerPoint-presentasjon</vt:lpstr>
      <vt:lpstr>Eksempel fra Horten kommune</vt:lpstr>
      <vt:lpstr>PowerPoint-presentasjon</vt:lpstr>
      <vt:lpstr>Definer hvordan gevinster skal følges opp over tid</vt:lpstr>
      <vt:lpstr>PowerPoint-presentasjon</vt:lpstr>
      <vt:lpstr>Måle resultater og følge opp gevinster</vt:lpstr>
      <vt:lpstr>PowerPoint-presentasjon</vt:lpstr>
    </vt:vector>
  </TitlesOfParts>
  <Company>Making Waves Group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Making Waves</dc:creator>
  <cp:lastModifiedBy>Une Tangen</cp:lastModifiedBy>
  <cp:revision>250</cp:revision>
  <dcterms:created xsi:type="dcterms:W3CDTF">2015-06-22T13:44:25Z</dcterms:created>
  <dcterms:modified xsi:type="dcterms:W3CDTF">2019-10-10T17:00:50Z</dcterms:modified>
</cp:coreProperties>
</file>