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65" r:id="rId2"/>
    <p:sldId id="366" r:id="rId3"/>
    <p:sldId id="367" r:id="rId4"/>
    <p:sldId id="404" r:id="rId5"/>
    <p:sldId id="411" r:id="rId6"/>
    <p:sldId id="409" r:id="rId7"/>
    <p:sldId id="410" r:id="rId8"/>
    <p:sldId id="412" r:id="rId9"/>
    <p:sldId id="369" r:id="rId10"/>
    <p:sldId id="434" r:id="rId11"/>
    <p:sldId id="374" r:id="rId12"/>
    <p:sldId id="375" r:id="rId13"/>
    <p:sldId id="378" r:id="rId14"/>
    <p:sldId id="379" r:id="rId15"/>
    <p:sldId id="423" r:id="rId16"/>
    <p:sldId id="424" r:id="rId17"/>
    <p:sldId id="425" r:id="rId18"/>
    <p:sldId id="426" r:id="rId19"/>
    <p:sldId id="427" r:id="rId20"/>
    <p:sldId id="428" r:id="rId21"/>
    <p:sldId id="429" r:id="rId22"/>
    <p:sldId id="389" r:id="rId23"/>
    <p:sldId id="430" r:id="rId24"/>
    <p:sldId id="431" r:id="rId25"/>
    <p:sldId id="433" r:id="rId26"/>
    <p:sldId id="393" r:id="rId27"/>
    <p:sldId id="405" r:id="rId28"/>
    <p:sldId id="413" r:id="rId29"/>
    <p:sldId id="415" r:id="rId30"/>
    <p:sldId id="419" r:id="rId31"/>
    <p:sldId id="421" r:id="rId32"/>
    <p:sldId id="435" r:id="rId33"/>
    <p:sldId id="398" r:id="rId3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77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E44"/>
    <a:srgbClr val="FDF21A"/>
    <a:srgbClr val="3A7EC0"/>
    <a:srgbClr val="8BAE4A"/>
    <a:srgbClr val="67674B"/>
    <a:srgbClr val="9BA5AE"/>
    <a:srgbClr val="000000"/>
    <a:srgbClr val="2E69B3"/>
    <a:srgbClr val="2E69A4"/>
    <a:srgbClr val="245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94" autoAdjust="0"/>
    <p:restoredTop sz="99072" autoAdjust="0"/>
  </p:normalViewPr>
  <p:slideViewPr>
    <p:cSldViewPr snapToObjects="1">
      <p:cViewPr varScale="1">
        <p:scale>
          <a:sx n="111" d="100"/>
          <a:sy n="111" d="100"/>
        </p:scale>
        <p:origin x="1548" y="114"/>
      </p:cViewPr>
      <p:guideLst>
        <p:guide orient="horz" pos="2160"/>
        <p:guide pos="177"/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04"/>
    </p:cViewPr>
  </p:sorterViewPr>
  <p:notesViewPr>
    <p:cSldViewPr snapToGrid="0" snapToObjects="1" showGuides="1">
      <p:cViewPr varScale="1">
        <p:scale>
          <a:sx n="107" d="100"/>
          <a:sy n="107" d="100"/>
        </p:scale>
        <p:origin x="-424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C9726-B2A7-B043-9B9C-5AE4AFA8CB82}" type="datetimeFigureOut">
              <a:rPr lang="en-US" smtClean="0"/>
              <a:t>1/25/2019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0AF78-0AB5-C747-AF02-BD58D80F94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58506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2B043-62CF-3F45-9A7D-7BFFCFFC35FE}" type="datetimeFigureOut">
              <a:t>25.01.2019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F862A-7837-4344-B614-104AFDA771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299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460" tIns="30230" rIns="60460" bIns="30230"/>
          <a:lstStyle/>
          <a:p>
            <a:pPr defTabSz="879211">
              <a:defRPr/>
            </a:pPr>
            <a:endParaRPr lang="nb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101" y="8685023"/>
            <a:ext cx="2971800" cy="456946"/>
          </a:xfrm>
          <a:prstGeom prst="rect">
            <a:avLst/>
          </a:prstGeom>
        </p:spPr>
        <p:txBody>
          <a:bodyPr lIns="60460" tIns="30230" rIns="60460" bIns="30230"/>
          <a:lstStyle/>
          <a:p>
            <a:fld id="{C2887791-6CCB-4BE0-A894-4C9FFA86219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4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460" tIns="30230" rIns="60460" bIns="30230"/>
          <a:lstStyle/>
          <a:p>
            <a:pPr defTabSz="879211">
              <a:defRPr/>
            </a:pPr>
            <a:endParaRPr lang="nb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101" y="8685023"/>
            <a:ext cx="2971800" cy="456946"/>
          </a:xfrm>
          <a:prstGeom prst="rect">
            <a:avLst/>
          </a:prstGeom>
        </p:spPr>
        <p:txBody>
          <a:bodyPr lIns="60460" tIns="30230" rIns="60460" bIns="30230"/>
          <a:lstStyle/>
          <a:p>
            <a:fld id="{C2887791-6CCB-4BE0-A894-4C9FFA86219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4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460" tIns="30230" rIns="60460" bIns="30230"/>
          <a:lstStyle/>
          <a:p>
            <a:pPr defTabSz="879211">
              <a:defRPr/>
            </a:pPr>
            <a:endParaRPr lang="nb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101" y="8685023"/>
            <a:ext cx="2971800" cy="456946"/>
          </a:xfrm>
          <a:prstGeom prst="rect">
            <a:avLst/>
          </a:prstGeom>
        </p:spPr>
        <p:txBody>
          <a:bodyPr lIns="60460" tIns="30230" rIns="60460" bIns="30230"/>
          <a:lstStyle/>
          <a:p>
            <a:fld id="{C2887791-6CCB-4BE0-A894-4C9FFA86219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41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460" tIns="30230" rIns="60460" bIns="30230"/>
          <a:lstStyle/>
          <a:p>
            <a:pPr defTabSz="879211">
              <a:defRPr/>
            </a:pPr>
            <a:endParaRPr lang="nb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101" y="8685023"/>
            <a:ext cx="2971800" cy="456946"/>
          </a:xfrm>
          <a:prstGeom prst="rect">
            <a:avLst/>
          </a:prstGeom>
        </p:spPr>
        <p:txBody>
          <a:bodyPr lIns="60460" tIns="30230" rIns="60460" bIns="30230"/>
          <a:lstStyle/>
          <a:p>
            <a:fld id="{C2887791-6CCB-4BE0-A894-4C9FFA86219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4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460" tIns="30230" rIns="60460" bIns="30230"/>
          <a:lstStyle/>
          <a:p>
            <a:pPr defTabSz="879211">
              <a:defRPr/>
            </a:pPr>
            <a:endParaRPr lang="nb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101" y="8685023"/>
            <a:ext cx="2971800" cy="456946"/>
          </a:xfrm>
          <a:prstGeom prst="rect">
            <a:avLst/>
          </a:prstGeom>
        </p:spPr>
        <p:txBody>
          <a:bodyPr lIns="60460" tIns="30230" rIns="60460" bIns="30230"/>
          <a:lstStyle/>
          <a:p>
            <a:fld id="{C2887791-6CCB-4BE0-A894-4C9FFA862195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41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460" tIns="30230" rIns="60460" bIns="30230"/>
          <a:lstStyle/>
          <a:p>
            <a:pPr defTabSz="879211">
              <a:defRPr/>
            </a:pPr>
            <a:endParaRPr lang="nb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101" y="8685023"/>
            <a:ext cx="2971800" cy="456946"/>
          </a:xfrm>
          <a:prstGeom prst="rect">
            <a:avLst/>
          </a:prstGeom>
        </p:spPr>
        <p:txBody>
          <a:bodyPr lIns="60460" tIns="30230" rIns="60460" bIns="30230"/>
          <a:lstStyle/>
          <a:p>
            <a:fld id="{C2887791-6CCB-4BE0-A894-4C9FFA862195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41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0460" tIns="30230" rIns="60460" bIns="30230"/>
          <a:lstStyle/>
          <a:p>
            <a:pPr defTabSz="879211">
              <a:defRPr/>
            </a:pPr>
            <a:endParaRPr lang="nb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101" y="8685023"/>
            <a:ext cx="2971800" cy="456946"/>
          </a:xfrm>
          <a:prstGeom prst="rect">
            <a:avLst/>
          </a:prstGeom>
        </p:spPr>
        <p:txBody>
          <a:bodyPr lIns="60460" tIns="30230" rIns="60460" bIns="30230"/>
          <a:lstStyle/>
          <a:p>
            <a:fld id="{C2887791-6CCB-4BE0-A894-4C9FFA86219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41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MVEIS_Ph02_Illustrasjon_REV_1-02 A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" r="2061" b="-1"/>
          <a:stretch/>
        </p:blipFill>
        <p:spPr>
          <a:xfrm>
            <a:off x="190785" y="194134"/>
            <a:ext cx="9529684" cy="537608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754096" y="4330000"/>
            <a:ext cx="6559374" cy="937504"/>
          </a:xfrm>
          <a:prstGeom prst="rect">
            <a:avLst/>
          </a:prstGeom>
          <a:noFill/>
        </p:spPr>
        <p:txBody>
          <a:bodyPr wrap="square" lIns="75416" tIns="75416" rIns="75416" bIns="75416" rtlCol="0">
            <a:noAutofit/>
          </a:bodyPr>
          <a:lstStyle/>
          <a:p>
            <a:pPr algn="l"/>
            <a:endParaRPr lang="nb-NO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Picture 13" descr="temptlogo_aho.png"/>
          <p:cNvPicPr>
            <a:picLocks noChangeAspect="1"/>
          </p:cNvPicPr>
          <p:nvPr userDrawn="1"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31" y="5915729"/>
            <a:ext cx="6865022" cy="60961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44487" y="2292448"/>
            <a:ext cx="9217025" cy="463607"/>
          </a:xfrm>
          <a:prstGeom prst="rect">
            <a:avLst/>
          </a:prstGeom>
          <a:noFill/>
          <a:effectLst/>
        </p:spPr>
        <p:txBody>
          <a:bodyPr wrap="square" lIns="36000" tIns="36000" rIns="36000" bIns="108000" rtlCol="0">
            <a:noAutofit/>
          </a:bodyPr>
          <a:lstStyle>
            <a:defPPr>
              <a:defRPr lang="en-US"/>
            </a:defPPr>
            <a:lvl1pPr marL="0" indent="0">
              <a:spcBef>
                <a:spcPct val="20000"/>
              </a:spcBef>
              <a:defRPr sz="6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nb-NO" sz="2800" b="0" dirty="0" smtClean="0">
                <a:solidFill>
                  <a:schemeClr val="tx1"/>
                </a:solidFill>
              </a:rPr>
              <a:t>Veikart for tjenesteinnovasjon</a:t>
            </a:r>
            <a:endParaRPr lang="nb-NO" sz="2000" b="0" dirty="0">
              <a:solidFill>
                <a:schemeClr val="tx1"/>
              </a:solidFill>
            </a:endParaRP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16496" y="2773363"/>
            <a:ext cx="6662445" cy="432000"/>
          </a:xfrm>
        </p:spPr>
        <p:txBody>
          <a:bodyPr wrap="square" lIns="36000" tIns="36000" rIns="36000" bIns="36000">
            <a:normAutofit/>
          </a:bodyPr>
          <a:lstStyle>
            <a:lvl1pPr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&lt;</a:t>
            </a:r>
            <a:r>
              <a:rPr lang="en-US" dirty="0" err="1" smtClean="0"/>
              <a:t>Klikk</a:t>
            </a:r>
            <a:r>
              <a:rPr lang="en-US" dirty="0" smtClean="0"/>
              <a:t> for </a:t>
            </a:r>
            <a:r>
              <a:rPr lang="en-US" dirty="0" err="1" smtClean="0"/>
              <a:t>å</a:t>
            </a:r>
            <a:r>
              <a:rPr lang="en-US" dirty="0" smtClean="0"/>
              <a:t> </a:t>
            </a:r>
            <a:r>
              <a:rPr lang="en-US" dirty="0" err="1" smtClean="0"/>
              <a:t>legge</a:t>
            </a:r>
            <a:r>
              <a:rPr lang="en-US" dirty="0" smtClean="0"/>
              <a:t> inn </a:t>
            </a:r>
            <a:r>
              <a:rPr lang="en-US" dirty="0" err="1" smtClean="0"/>
              <a:t>navn</a:t>
            </a:r>
            <a:r>
              <a:rPr lang="en-US" dirty="0" smtClean="0"/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60642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+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209550" y="1635124"/>
            <a:ext cx="9503023" cy="5033964"/>
          </a:xfrm>
          <a:solidFill>
            <a:srgbClr val="DCDE44"/>
          </a:solidFill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Klikk på ikon for å sette inn bilde som viser kontekst / workshop, hvis nødvendig</a:t>
            </a:r>
            <a:endParaRPr lang="nb-NO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9551" y="341780"/>
            <a:ext cx="9503022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3A7EC0"/>
                </a:solidFill>
              </a:defRPr>
            </a:lvl1pPr>
          </a:lstStyle>
          <a:p>
            <a:r>
              <a:rPr lang="nb-NO" dirty="0" smtClean="0"/>
              <a:t>Klikk for å skrive inn tittel</a:t>
            </a:r>
            <a:endParaRPr lang="nb-NO" dirty="0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09551" y="943270"/>
            <a:ext cx="9503022" cy="294191"/>
          </a:xfrm>
        </p:spPr>
        <p:txBody>
          <a:bodyPr>
            <a:noAutofit/>
          </a:bodyPr>
          <a:lstStyle>
            <a:lvl1pPr>
              <a:defRPr b="1" baseline="0">
                <a:solidFill>
                  <a:srgbClr val="3A7EC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93405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+tekst_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0933" y="327262"/>
            <a:ext cx="9505950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3A7EC0"/>
                </a:solidFill>
              </a:defRPr>
            </a:lvl1pPr>
          </a:lstStyle>
          <a:p>
            <a:r>
              <a:rPr lang="nb-NO" dirty="0" smtClean="0"/>
              <a:t>Klikk for å skrive inn tittel</a:t>
            </a:r>
            <a:endParaRPr lang="nb-NO" dirty="0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09549" y="943270"/>
            <a:ext cx="9517333" cy="294191"/>
          </a:xfrm>
        </p:spPr>
        <p:txBody>
          <a:bodyPr>
            <a:noAutofit/>
          </a:bodyPr>
          <a:lstStyle>
            <a:lvl1pPr>
              <a:defRPr b="1" baseline="0">
                <a:solidFill>
                  <a:srgbClr val="3A7EC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0933" y="1635125"/>
            <a:ext cx="9505950" cy="94669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b="0"/>
            </a:lvl1pPr>
          </a:lstStyle>
          <a:p>
            <a:pPr lvl="0"/>
            <a:r>
              <a:rPr lang="en-US" dirty="0" err="1" smtClean="0"/>
              <a:t>Klikk</a:t>
            </a:r>
            <a:r>
              <a:rPr lang="en-US" dirty="0" smtClean="0"/>
              <a:t> for å </a:t>
            </a:r>
            <a:r>
              <a:rPr lang="en-US" dirty="0" err="1" smtClean="0"/>
              <a:t>skrive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nb-N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20933" y="2719613"/>
            <a:ext cx="9505950" cy="2941635"/>
          </a:xfrm>
          <a:solidFill>
            <a:srgbClr val="DCDE44"/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nb-NO" dirty="0" smtClean="0"/>
              <a:t>Klikk på ikonet for å sette inn bilde</a:t>
            </a:r>
            <a:endParaRPr lang="nb-NO" dirty="0"/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603" y="5913360"/>
            <a:ext cx="2880000" cy="756000"/>
          </a:xfrm>
        </p:spPr>
        <p:txBody>
          <a:bodyPr>
            <a:noAutofit/>
          </a:bodyPr>
          <a:lstStyle>
            <a:lvl1pPr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Klikk her for å skrive inn tittel og hvordan utarbeides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3530312" y="5913360"/>
            <a:ext cx="2880000" cy="756000"/>
          </a:xfrm>
        </p:spPr>
        <p:txBody>
          <a:bodyPr>
            <a:noAutofit/>
          </a:bodyPr>
          <a:lstStyle>
            <a:lvl1pPr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Klikk her for å skrive inn tittel og hvordan utarbeides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6700021" y="5913360"/>
            <a:ext cx="2880000" cy="756000"/>
          </a:xfrm>
        </p:spPr>
        <p:txBody>
          <a:bodyPr>
            <a:noAutofit/>
          </a:bodyPr>
          <a:lstStyle>
            <a:lvl1pPr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Klikk her for å skrive inn tittel og hvordan utarbeides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kern="0" spc="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0949-4B9F-9B4C-948A-35244A0B85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18378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120">
          <p15:clr>
            <a:srgbClr val="FBAE40"/>
          </p15:clr>
        </p15:guide>
        <p15:guide id="2" pos="3619">
          <p15:clr>
            <a:srgbClr val="FBAE40"/>
          </p15:clr>
        </p15:guide>
        <p15:guide id="3" pos="393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09551" y="188913"/>
            <a:ext cx="9496424" cy="6480176"/>
          </a:xfrm>
          <a:solidFill>
            <a:srgbClr val="DCDE44"/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Klikk på ikon for å sette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5251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2"/>
          <a:stretch/>
        </p:blipFill>
        <p:spPr>
          <a:xfrm>
            <a:off x="199364" y="188639"/>
            <a:ext cx="9506164" cy="540060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754096" y="4330000"/>
            <a:ext cx="6559374" cy="937504"/>
          </a:xfrm>
          <a:prstGeom prst="rect">
            <a:avLst/>
          </a:prstGeom>
          <a:noFill/>
        </p:spPr>
        <p:txBody>
          <a:bodyPr wrap="square" lIns="75416" tIns="75416" rIns="75416" bIns="75416" rtlCol="0">
            <a:noAutofit/>
          </a:bodyPr>
          <a:lstStyle/>
          <a:p>
            <a:pPr algn="l"/>
            <a:endParaRPr lang="nb-NO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3933" y="367266"/>
            <a:ext cx="9217025" cy="2125630"/>
          </a:xfrm>
        </p:spPr>
        <p:txBody>
          <a:bodyPr anchor="b">
            <a:normAutofit/>
          </a:bodyPr>
          <a:lstStyle>
            <a:lvl1pPr>
              <a:defRPr sz="28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Klikk for å skrive inn avslutning</a:t>
            </a:r>
            <a:endParaRPr lang="nb-NO" dirty="0"/>
          </a:p>
        </p:txBody>
      </p:sp>
      <p:pic>
        <p:nvPicPr>
          <p:cNvPr id="10" name="Picture 9" descr="temptlogo_aho.png"/>
          <p:cNvPicPr>
            <a:picLocks noChangeAspect="1"/>
          </p:cNvPicPr>
          <p:nvPr userDrawn="1"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" y="5915729"/>
            <a:ext cx="6865022" cy="60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0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2314958"/>
            <a:ext cx="990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99706"/>
            <a:ext cx="990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4524493"/>
            <a:ext cx="990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0" y="6741368"/>
            <a:ext cx="990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2079956" y="-2150"/>
            <a:ext cx="0" cy="685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3987194" y="-2150"/>
            <a:ext cx="0" cy="685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5894432" y="-2150"/>
            <a:ext cx="0" cy="685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7801670" y="-2150"/>
            <a:ext cx="0" cy="685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9708907" y="-2150"/>
            <a:ext cx="0" cy="685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172718" y="-2150"/>
            <a:ext cx="0" cy="6858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 userDrawn="1"/>
        </p:nvSpPr>
        <p:spPr>
          <a:xfrm>
            <a:off x="128464" y="72008"/>
            <a:ext cx="9649071" cy="66693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97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67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kstslide_Introduk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MMEL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7"/>
          <a:stretch/>
        </p:blipFill>
        <p:spPr>
          <a:xfrm>
            <a:off x="6262272" y="1634464"/>
            <a:ext cx="3450301" cy="5066998"/>
          </a:xfrm>
          <a:prstGeom prst="rect">
            <a:avLst/>
          </a:prstGeom>
        </p:spPr>
      </p:pic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8387" y="327262"/>
            <a:ext cx="9504186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3A7EC0"/>
                </a:solidFill>
              </a:defRPr>
            </a:lvl1pPr>
          </a:lstStyle>
          <a:p>
            <a:r>
              <a:rPr lang="nb-NO" dirty="0" smtClean="0"/>
              <a:t>Klikk for å skrive inn introduksjon til &lt;tema&gt;</a:t>
            </a:r>
            <a:endParaRPr lang="nb-NO" dirty="0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209551" y="5805264"/>
            <a:ext cx="5655978" cy="647924"/>
          </a:xfrm>
        </p:spPr>
        <p:txBody>
          <a:bodyPr anchor="b"/>
          <a:lstStyle>
            <a:lvl1pPr>
              <a:defRPr b="0">
                <a:solidFill>
                  <a:srgbClr val="3A7EC0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evt. sitat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208387" y="1634463"/>
            <a:ext cx="5657142" cy="3932459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beskrivelse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09549" y="943270"/>
            <a:ext cx="9503023" cy="294191"/>
          </a:xfrm>
        </p:spPr>
        <p:txBody>
          <a:bodyPr>
            <a:noAutofit/>
          </a:bodyPr>
          <a:lstStyle>
            <a:lvl1pPr>
              <a:defRPr b="1" baseline="0">
                <a:solidFill>
                  <a:srgbClr val="3A7EC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393160" y="2080594"/>
            <a:ext cx="3177878" cy="15644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388025" y="4136586"/>
            <a:ext cx="3161141" cy="1430337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402882" y="1759948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386642" y="3755954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kern="0" spc="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0949-4B9F-9B4C-948A-35244A0B85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39627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120" userDrawn="1">
          <p15:clr>
            <a:srgbClr val="FBAE40"/>
          </p15:clr>
        </p15:guide>
        <p15:guide id="2" pos="3619" userDrawn="1">
          <p15:clr>
            <a:srgbClr val="FBAE40"/>
          </p15:clr>
        </p15:guide>
        <p15:guide id="3" pos="393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kstslide_Introduk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MMEL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7"/>
          <a:stretch/>
        </p:blipFill>
        <p:spPr>
          <a:xfrm>
            <a:off x="6262272" y="1634464"/>
            <a:ext cx="3450301" cy="5066998"/>
          </a:xfrm>
          <a:prstGeom prst="rect">
            <a:avLst/>
          </a:prstGeom>
        </p:spPr>
      </p:pic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8387" y="327262"/>
            <a:ext cx="9504186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3A7EC0"/>
                </a:solidFill>
              </a:defRPr>
            </a:lvl1pPr>
          </a:lstStyle>
          <a:p>
            <a:r>
              <a:rPr lang="nb-NO" dirty="0" smtClean="0"/>
              <a:t>Klikk for å skrive inn introduksjon til &lt;tema&gt;</a:t>
            </a:r>
            <a:endParaRPr lang="nb-NO" dirty="0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209551" y="5805264"/>
            <a:ext cx="5655978" cy="647924"/>
          </a:xfrm>
        </p:spPr>
        <p:txBody>
          <a:bodyPr anchor="b"/>
          <a:lstStyle>
            <a:lvl1pPr>
              <a:defRPr b="0">
                <a:solidFill>
                  <a:srgbClr val="3A7EC0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evt. sitat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208387" y="1634463"/>
            <a:ext cx="5657142" cy="3932459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beskrivelse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09549" y="943270"/>
            <a:ext cx="9503023" cy="294191"/>
          </a:xfrm>
        </p:spPr>
        <p:txBody>
          <a:bodyPr>
            <a:noAutofit/>
          </a:bodyPr>
          <a:lstStyle>
            <a:lvl1pPr>
              <a:defRPr b="1" baseline="0">
                <a:solidFill>
                  <a:srgbClr val="3A7EC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393160" y="2080594"/>
            <a:ext cx="3177878" cy="15644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388025" y="4136586"/>
            <a:ext cx="3161141" cy="1430337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402882" y="1759948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386642" y="3755954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kern="0" spc="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0949-4B9F-9B4C-948A-35244A0B85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39627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120" userDrawn="1">
          <p15:clr>
            <a:srgbClr val="FBAE40"/>
          </p15:clr>
        </p15:guide>
        <p15:guide id="2" pos="3619" userDrawn="1">
          <p15:clr>
            <a:srgbClr val="FBAE40"/>
          </p15:clr>
        </p15:guide>
        <p15:guide id="3" pos="393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kstslide_Introduk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MMEL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7"/>
          <a:stretch/>
        </p:blipFill>
        <p:spPr>
          <a:xfrm>
            <a:off x="6262272" y="1634464"/>
            <a:ext cx="3450301" cy="5066998"/>
          </a:xfrm>
          <a:prstGeom prst="rect">
            <a:avLst/>
          </a:prstGeom>
        </p:spPr>
      </p:pic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8387" y="327262"/>
            <a:ext cx="9504186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3A7EC0"/>
                </a:solidFill>
              </a:defRPr>
            </a:lvl1pPr>
          </a:lstStyle>
          <a:p>
            <a:r>
              <a:rPr lang="nb-NO" dirty="0" smtClean="0"/>
              <a:t>Klikk for å skrive inn introduksjon til &lt;tema&gt;</a:t>
            </a:r>
            <a:endParaRPr lang="nb-NO" dirty="0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209551" y="5805264"/>
            <a:ext cx="5655978" cy="647924"/>
          </a:xfrm>
        </p:spPr>
        <p:txBody>
          <a:bodyPr anchor="b"/>
          <a:lstStyle>
            <a:lvl1pPr>
              <a:defRPr b="0">
                <a:solidFill>
                  <a:srgbClr val="3A7EC0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evt. sitat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208387" y="1634463"/>
            <a:ext cx="5657142" cy="3932459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beskrivelse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09549" y="943270"/>
            <a:ext cx="9503023" cy="294191"/>
          </a:xfrm>
        </p:spPr>
        <p:txBody>
          <a:bodyPr>
            <a:noAutofit/>
          </a:bodyPr>
          <a:lstStyle>
            <a:lvl1pPr>
              <a:defRPr b="1" baseline="0">
                <a:solidFill>
                  <a:srgbClr val="3A7EC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393160" y="2080594"/>
            <a:ext cx="3177878" cy="15644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388025" y="4136586"/>
            <a:ext cx="3161141" cy="1430337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402882" y="1759948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386642" y="3755954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kern="0" spc="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0949-4B9F-9B4C-948A-35244A0B85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39627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120" userDrawn="1">
          <p15:clr>
            <a:srgbClr val="FBAE40"/>
          </p15:clr>
        </p15:guide>
        <p15:guide id="2" pos="3619" userDrawn="1">
          <p15:clr>
            <a:srgbClr val="FBAE40"/>
          </p15:clr>
        </p15:guide>
        <p15:guide id="3" pos="393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lustratio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8230" y="188917"/>
            <a:ext cx="9049544" cy="2873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00"/>
            </a:lvl1pPr>
          </a:lstStyle>
          <a:p>
            <a:pPr lvl="0"/>
            <a:r>
              <a:rPr lang="en-US" dirty="0" smtClean="0"/>
              <a:t>Header</a:t>
            </a:r>
            <a:endParaRPr lang="nb-NO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28230" y="475200"/>
            <a:ext cx="9049544" cy="865188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3800" b="1" i="1" cap="none" baseline="0">
                <a:solidFill>
                  <a:srgbClr val="080808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4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210149" y="327262"/>
            <a:ext cx="5317527" cy="554269"/>
          </a:xfrm>
          <a:prstGeom prst="rect">
            <a:avLst/>
          </a:prstGeom>
          <a:noFill/>
        </p:spPr>
        <p:txBody>
          <a:bodyPr wrap="square" lIns="71990" tIns="71990" rIns="71990" bIns="71990" rtlCol="0">
            <a:noAutofit/>
          </a:bodyPr>
          <a:lstStyle/>
          <a:p>
            <a:pPr algn="l"/>
            <a:r>
              <a:rPr lang="nb-NO" sz="2800" dirty="0" smtClean="0">
                <a:solidFill>
                  <a:schemeClr val="tx2"/>
                </a:solidFill>
                <a:latin typeface="Arial"/>
                <a:cs typeface="Arial"/>
              </a:rPr>
              <a:t>Innholdsfortegnelse</a:t>
            </a:r>
          </a:p>
          <a:p>
            <a:pPr algn="l"/>
            <a:r>
              <a:rPr lang="nb-NO" sz="28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nb-NO" sz="2800" dirty="0" smtClean="0">
                <a:solidFill>
                  <a:schemeClr val="tx2"/>
                </a:solidFill>
                <a:latin typeface="Arial"/>
                <a:cs typeface="Arial"/>
              </a:rPr>
              <a:t>  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0149" y="131035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3A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endParaRPr lang="nb-NO" sz="1400" dirty="0">
              <a:solidFill>
                <a:srgbClr val="3A7E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67062" y="1310350"/>
            <a:ext cx="621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3A7E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</a:t>
            </a:r>
            <a:endParaRPr lang="nb-NO" sz="1400" dirty="0">
              <a:solidFill>
                <a:srgbClr val="3A7E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09550" y="1779071"/>
            <a:ext cx="5655979" cy="4313754"/>
          </a:xfrm>
        </p:spPr>
        <p:txBody>
          <a:bodyPr>
            <a:noAutofit/>
          </a:bodyPr>
          <a:lstStyle>
            <a:lvl1pPr>
              <a:tabLst>
                <a:tab pos="803275" algn="l"/>
              </a:tabLst>
              <a:defRPr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Klikk</a:t>
            </a:r>
            <a:r>
              <a:rPr lang="en-US" dirty="0" smtClean="0"/>
              <a:t> for å </a:t>
            </a:r>
            <a:r>
              <a:rPr lang="en-US" dirty="0" err="1" smtClean="0"/>
              <a:t>legge</a:t>
            </a:r>
            <a:r>
              <a:rPr lang="en-US" dirty="0" smtClean="0"/>
              <a:t> inn </a:t>
            </a:r>
            <a:r>
              <a:rPr lang="en-US" dirty="0" err="1" smtClean="0"/>
              <a:t>sidenummer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kapittel</a:t>
            </a:r>
            <a:r>
              <a:rPr lang="en-US" dirty="0" smtClean="0"/>
              <a:t>. </a:t>
            </a:r>
            <a:r>
              <a:rPr lang="en-US" dirty="0" err="1" smtClean="0"/>
              <a:t>Bruk</a:t>
            </a:r>
            <a:r>
              <a:rPr lang="en-US" dirty="0" smtClean="0"/>
              <a:t> tab </a:t>
            </a:r>
            <a:r>
              <a:rPr lang="en-US" dirty="0" err="1" smtClean="0"/>
              <a:t>etter</a:t>
            </a:r>
            <a:r>
              <a:rPr lang="en-US" dirty="0" smtClean="0"/>
              <a:t> </a:t>
            </a:r>
            <a:r>
              <a:rPr lang="en-US" dirty="0" err="1" smtClean="0"/>
              <a:t>sidenummer</a:t>
            </a:r>
            <a:endParaRPr lang="en-US" dirty="0" smtClean="0"/>
          </a:p>
          <a:p>
            <a:pPr lvl="0"/>
            <a:r>
              <a:rPr lang="en-US" dirty="0" smtClean="0"/>
              <a:t>	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98439" y="1634133"/>
            <a:ext cx="5667090" cy="0"/>
          </a:xfrm>
          <a:prstGeom prst="line">
            <a:avLst/>
          </a:prstGeom>
          <a:ln w="12700">
            <a:solidFill>
              <a:srgbClr val="9BA5A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kern="0" spc="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0949-4B9F-9B4C-948A-35244A0B85F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0" name="Picture 19" descr="HIMMEL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7"/>
          <a:stretch/>
        </p:blipFill>
        <p:spPr>
          <a:xfrm>
            <a:off x="6262272" y="1634464"/>
            <a:ext cx="3450301" cy="5066998"/>
          </a:xfrm>
          <a:prstGeom prst="rect">
            <a:avLst/>
          </a:prstGeom>
        </p:spPr>
      </p:pic>
      <p:sp>
        <p:nvSpPr>
          <p:cNvPr id="23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402882" y="1628800"/>
            <a:ext cx="3177878" cy="33520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indent="0">
              <a:buNone/>
            </a:pPr>
            <a:r>
              <a:rPr lang="nb-NO" sz="1400" b="1" dirty="0" smtClean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OM VEIKART FOR TJENESTEINNOVASJON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393160" y="2080593"/>
            <a:ext cx="3177878" cy="2356517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r>
              <a:rPr lang="nb-NO" sz="1400" dirty="0" smtClean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Veikart for tjenesteinnovasjon er en praktisk metodikk som setter kommunene i stand til å endre offentlige tjenester for å møte fremtiden. </a:t>
            </a:r>
          </a:p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r>
              <a:rPr lang="nb-NO" sz="1400" dirty="0" smtClean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For å få tilgang til hele metodikken for tjenesteinnovasjon kan dere gå til </a:t>
            </a:r>
            <a:r>
              <a:rPr lang="nb-NO" sz="1400" dirty="0" err="1" smtClean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www.ks.no</a:t>
            </a:r>
            <a:r>
              <a:rPr lang="nb-NO" sz="1400" dirty="0" smtClean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/</a:t>
            </a:r>
            <a:r>
              <a:rPr lang="nb-NO" sz="1400" dirty="0" err="1" smtClean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samveis</a:t>
            </a:r>
            <a:r>
              <a:rPr lang="nb-NO" sz="1400" dirty="0" smtClean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 </a:t>
            </a:r>
          </a:p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r>
              <a:rPr lang="nb-NO" sz="1400" dirty="0" smtClean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Dette dokumentet er et av verktøyene i metodikken, og dere finner det referert til i </a:t>
            </a:r>
            <a:r>
              <a:rPr lang="en-US" dirty="0" smtClean="0"/>
              <a:t>[</a:t>
            </a:r>
            <a:r>
              <a:rPr lang="en-US" dirty="0" err="1" smtClean="0"/>
              <a:t>Fase</a:t>
            </a:r>
            <a:r>
              <a:rPr lang="en-US" dirty="0" smtClean="0"/>
              <a:t> </a:t>
            </a:r>
            <a:r>
              <a:rPr lang="en-US" dirty="0" err="1" smtClean="0"/>
              <a:t>nr</a:t>
            </a:r>
            <a:r>
              <a:rPr lang="en-US" dirty="0" smtClean="0"/>
              <a:t>, </a:t>
            </a:r>
            <a:r>
              <a:rPr lang="en-US" dirty="0" err="1" smtClean="0"/>
              <a:t>Fasenavn</a:t>
            </a:r>
            <a:r>
              <a:rPr lang="en-US" dirty="0" smtClean="0"/>
              <a:t>.]</a:t>
            </a:r>
          </a:p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endParaRPr lang="nb-NO" sz="1400" b="1" dirty="0">
              <a:solidFill>
                <a:schemeClr val="tx1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44" y="4728614"/>
            <a:ext cx="3147432" cy="179582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292028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120" userDrawn="1">
          <p15:clr>
            <a:srgbClr val="FBAE40"/>
          </p15:clr>
        </p15:guide>
        <p15:guide id="2" pos="580" userDrawn="1">
          <p15:clr>
            <a:srgbClr val="FBAE40"/>
          </p15:clr>
        </p15:guide>
        <p15:guide id="3" pos="3846" userDrawn="1">
          <p15:clr>
            <a:srgbClr val="FBAE40"/>
          </p15:clr>
        </p15:guide>
        <p15:guide id="4" pos="1578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kstslide_Introduk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MMEL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7"/>
          <a:stretch/>
        </p:blipFill>
        <p:spPr>
          <a:xfrm>
            <a:off x="6262272" y="1634464"/>
            <a:ext cx="3450301" cy="5066998"/>
          </a:xfrm>
          <a:prstGeom prst="rect">
            <a:avLst/>
          </a:prstGeom>
        </p:spPr>
      </p:pic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8387" y="327262"/>
            <a:ext cx="9504186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3A7EC0"/>
                </a:solidFill>
              </a:defRPr>
            </a:lvl1pPr>
          </a:lstStyle>
          <a:p>
            <a:r>
              <a:rPr lang="nb-NO" dirty="0" smtClean="0"/>
              <a:t>Klikk for å skrive inn introduksjon til &lt;tema&gt;</a:t>
            </a:r>
            <a:endParaRPr lang="nb-NO" dirty="0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209551" y="5805264"/>
            <a:ext cx="5655978" cy="647924"/>
          </a:xfrm>
        </p:spPr>
        <p:txBody>
          <a:bodyPr anchor="b"/>
          <a:lstStyle>
            <a:lvl1pPr>
              <a:defRPr b="0">
                <a:solidFill>
                  <a:srgbClr val="3A7EC0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evt. sitat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208387" y="1634463"/>
            <a:ext cx="5657142" cy="3932459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beskrivelse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09549" y="943270"/>
            <a:ext cx="9503023" cy="294191"/>
          </a:xfrm>
        </p:spPr>
        <p:txBody>
          <a:bodyPr>
            <a:noAutofit/>
          </a:bodyPr>
          <a:lstStyle>
            <a:lvl1pPr>
              <a:defRPr b="1" baseline="0">
                <a:solidFill>
                  <a:srgbClr val="3A7EC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393160" y="2080594"/>
            <a:ext cx="3177878" cy="15644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388025" y="4136586"/>
            <a:ext cx="3161141" cy="1430337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402882" y="1759948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386642" y="3755954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kern="0" spc="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0949-4B9F-9B4C-948A-35244A0B85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98416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120" userDrawn="1">
          <p15:clr>
            <a:srgbClr val="FBAE40"/>
          </p15:clr>
        </p15:guide>
        <p15:guide id="2" pos="3619" userDrawn="1">
          <p15:clr>
            <a:srgbClr val="FBAE40"/>
          </p15:clr>
        </p15:guide>
        <p15:guide id="3" pos="39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"/>
          <a:stretch/>
        </p:blipFill>
        <p:spPr>
          <a:xfrm>
            <a:off x="199364" y="188640"/>
            <a:ext cx="9506164" cy="648044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754096" y="4330000"/>
            <a:ext cx="6559374" cy="937504"/>
          </a:xfrm>
          <a:prstGeom prst="rect">
            <a:avLst/>
          </a:prstGeom>
          <a:noFill/>
        </p:spPr>
        <p:txBody>
          <a:bodyPr wrap="square" lIns="75416" tIns="75416" rIns="75416" bIns="75416" rtlCol="0">
            <a:noAutofit/>
          </a:bodyPr>
          <a:lstStyle/>
          <a:p>
            <a:pPr algn="l"/>
            <a:endParaRPr lang="nb-NO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9655" y="1628776"/>
            <a:ext cx="9217025" cy="1803722"/>
          </a:xfrm>
        </p:spPr>
        <p:txBody>
          <a:bodyPr anchor="b">
            <a:normAutofit/>
          </a:bodyPr>
          <a:lstStyle>
            <a:lvl1pPr>
              <a:defRPr sz="2800" b="0" baseline="0">
                <a:solidFill>
                  <a:srgbClr val="3A7EC0"/>
                </a:solidFill>
              </a:defRPr>
            </a:lvl1pPr>
          </a:lstStyle>
          <a:p>
            <a:pPr lvl="0"/>
            <a:r>
              <a:rPr lang="nb-NO" dirty="0" smtClean="0"/>
              <a:t>Klikk for å skrive inn navn på kapittel</a:t>
            </a:r>
            <a:endParaRPr lang="nb-NO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5628" y="3438248"/>
            <a:ext cx="6533596" cy="432000"/>
          </a:xfrm>
        </p:spPr>
        <p:txBody>
          <a:bodyPr wrap="square" lIns="36000" tIns="36000" rIns="36000" bIns="36000">
            <a:normAutofit/>
          </a:bodyPr>
          <a:lstStyle>
            <a:lvl1pPr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82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_Introduk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MMEL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7"/>
          <a:stretch/>
        </p:blipFill>
        <p:spPr>
          <a:xfrm>
            <a:off x="6262272" y="1634464"/>
            <a:ext cx="3450301" cy="5066998"/>
          </a:xfrm>
          <a:prstGeom prst="rect">
            <a:avLst/>
          </a:prstGeom>
        </p:spPr>
      </p:pic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8387" y="327262"/>
            <a:ext cx="9504186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3A7EC0"/>
                </a:solidFill>
              </a:defRPr>
            </a:lvl1pPr>
          </a:lstStyle>
          <a:p>
            <a:r>
              <a:rPr lang="nb-NO" dirty="0" smtClean="0"/>
              <a:t>Klikk for å skrive inn introduksjon til &lt;tema&gt;</a:t>
            </a:r>
            <a:endParaRPr lang="nb-NO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209549" y="1634464"/>
            <a:ext cx="5655979" cy="360000"/>
          </a:xfrm>
        </p:spPr>
        <p:txBody>
          <a:bodyPr>
            <a:noAutofit/>
          </a:bodyPr>
          <a:lstStyle>
            <a:lvl1pPr>
              <a:defRPr b="1" baseline="0">
                <a:solidFill>
                  <a:srgbClr val="3A7EC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Klikk for å skrive inn overskrift for hva er &lt;tema&gt;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209551" y="5805264"/>
            <a:ext cx="5655978" cy="647924"/>
          </a:xfrm>
        </p:spPr>
        <p:txBody>
          <a:bodyPr anchor="b"/>
          <a:lstStyle>
            <a:lvl1pPr>
              <a:defRPr b="0">
                <a:solidFill>
                  <a:srgbClr val="3A7EC0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evt. sitat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208387" y="1994464"/>
            <a:ext cx="5657142" cy="143480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beskrivelse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09549" y="943270"/>
            <a:ext cx="9503023" cy="294191"/>
          </a:xfrm>
        </p:spPr>
        <p:txBody>
          <a:bodyPr>
            <a:noAutofit/>
          </a:bodyPr>
          <a:lstStyle>
            <a:lvl1pPr>
              <a:defRPr b="1" baseline="0">
                <a:solidFill>
                  <a:srgbClr val="3A7EC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393160" y="2080594"/>
            <a:ext cx="3177878" cy="15644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388025" y="4136586"/>
            <a:ext cx="3161141" cy="1430337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209551" y="3565249"/>
            <a:ext cx="5655978" cy="360000"/>
          </a:xfrm>
        </p:spPr>
        <p:txBody>
          <a:bodyPr>
            <a:noAutofit/>
          </a:bodyPr>
          <a:lstStyle>
            <a:lvl1pPr>
              <a:defRPr b="1">
                <a:solidFill>
                  <a:srgbClr val="3A7EC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Klikk for å skrive inn hvordan utarbeides &lt;tema&gt;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208387" y="3925249"/>
            <a:ext cx="5657142" cy="150194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beskrivelse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402882" y="1759948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386642" y="3755954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kern="0" spc="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0949-4B9F-9B4C-948A-35244A0B85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73326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120" userDrawn="1">
          <p15:clr>
            <a:srgbClr val="FBAE40"/>
          </p15:clr>
        </p15:guide>
        <p15:guide id="2" pos="3619" userDrawn="1">
          <p15:clr>
            <a:srgbClr val="FBAE40"/>
          </p15:clr>
        </p15:guide>
        <p15:guide id="3" pos="39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slide_Introduk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MMEL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7"/>
          <a:stretch/>
        </p:blipFill>
        <p:spPr>
          <a:xfrm>
            <a:off x="6262272" y="1634464"/>
            <a:ext cx="3450301" cy="5066998"/>
          </a:xfrm>
          <a:prstGeom prst="rect">
            <a:avLst/>
          </a:prstGeom>
        </p:spPr>
      </p:pic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8387" y="327262"/>
            <a:ext cx="9504186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3A7EC0"/>
                </a:solidFill>
              </a:defRPr>
            </a:lvl1pPr>
          </a:lstStyle>
          <a:p>
            <a:r>
              <a:rPr lang="nb-NO" dirty="0" smtClean="0"/>
              <a:t>Klikk for å skrive inn introduksjon til &lt;tema&gt;</a:t>
            </a:r>
            <a:endParaRPr lang="nb-NO" dirty="0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209551" y="5805264"/>
            <a:ext cx="5655978" cy="647924"/>
          </a:xfrm>
        </p:spPr>
        <p:txBody>
          <a:bodyPr anchor="b"/>
          <a:lstStyle>
            <a:lvl1pPr>
              <a:defRPr b="0">
                <a:solidFill>
                  <a:srgbClr val="3A7EC0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evt. sitat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208387" y="1634463"/>
            <a:ext cx="5657142" cy="3932459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beskrivelse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09549" y="943270"/>
            <a:ext cx="9503023" cy="294191"/>
          </a:xfrm>
        </p:spPr>
        <p:txBody>
          <a:bodyPr>
            <a:noAutofit/>
          </a:bodyPr>
          <a:lstStyle>
            <a:lvl1pPr>
              <a:defRPr b="1" baseline="0">
                <a:solidFill>
                  <a:srgbClr val="3A7EC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393160" y="2080594"/>
            <a:ext cx="3177878" cy="15644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402882" y="1759948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kern="0" spc="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0949-4B9F-9B4C-948A-35244A0B85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88680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120" userDrawn="1">
          <p15:clr>
            <a:srgbClr val="FBAE40"/>
          </p15:clr>
        </p15:guide>
        <p15:guide id="2" pos="3619" userDrawn="1">
          <p15:clr>
            <a:srgbClr val="FBAE40"/>
          </p15:clr>
        </p15:guide>
        <p15:guide id="3" pos="39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slide_Introduk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MMEL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7"/>
          <a:stretch/>
        </p:blipFill>
        <p:spPr>
          <a:xfrm>
            <a:off x="6262272" y="1634464"/>
            <a:ext cx="3450301" cy="5066998"/>
          </a:xfrm>
          <a:prstGeom prst="rect">
            <a:avLst/>
          </a:prstGeom>
        </p:spPr>
      </p:pic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8387" y="327262"/>
            <a:ext cx="9504186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3A7EC0"/>
                </a:solidFill>
              </a:defRPr>
            </a:lvl1pPr>
          </a:lstStyle>
          <a:p>
            <a:r>
              <a:rPr lang="nb-NO" dirty="0" smtClean="0"/>
              <a:t>Klikk for å skrive inn introduksjon til &lt;tema&gt;</a:t>
            </a:r>
            <a:endParaRPr lang="nb-NO" dirty="0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209551" y="5805264"/>
            <a:ext cx="5655978" cy="647924"/>
          </a:xfrm>
        </p:spPr>
        <p:txBody>
          <a:bodyPr anchor="b"/>
          <a:lstStyle>
            <a:lvl1pPr>
              <a:defRPr b="0">
                <a:solidFill>
                  <a:srgbClr val="3A7EC0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evt. sitat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208387" y="1634463"/>
            <a:ext cx="5657142" cy="3932459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beskrivelse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09549" y="943270"/>
            <a:ext cx="9503023" cy="294191"/>
          </a:xfrm>
        </p:spPr>
        <p:txBody>
          <a:bodyPr>
            <a:noAutofit/>
          </a:bodyPr>
          <a:lstStyle>
            <a:lvl1pPr>
              <a:defRPr b="1" baseline="0">
                <a:solidFill>
                  <a:srgbClr val="3A7EC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393160" y="2080594"/>
            <a:ext cx="3177878" cy="15644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388025" y="4136586"/>
            <a:ext cx="3161141" cy="1430337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402882" y="1759948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386642" y="3755954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kern="0" spc="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0949-4B9F-9B4C-948A-35244A0B85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01177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120" userDrawn="1">
          <p15:clr>
            <a:srgbClr val="FBAE40"/>
          </p15:clr>
        </p15:guide>
        <p15:guide id="2" pos="3619" userDrawn="1">
          <p15:clr>
            <a:srgbClr val="FBAE40"/>
          </p15:clr>
        </p15:guide>
        <p15:guide id="3" pos="393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_Introduksjon_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15433" y="327262"/>
            <a:ext cx="9497140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nb-NO" dirty="0" smtClean="0"/>
              <a:t>Klikk for å skrive inn introduksjon til &lt;tema&gt;</a:t>
            </a:r>
            <a:endParaRPr lang="nb-NO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215433" y="1634462"/>
            <a:ext cx="2694117" cy="570561"/>
          </a:xfrm>
        </p:spPr>
        <p:txBody>
          <a:bodyPr>
            <a:noAutofit/>
          </a:bodyPr>
          <a:lstStyle>
            <a:lvl1pPr>
              <a:defRPr b="1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207964" y="5613752"/>
            <a:ext cx="5657566" cy="839436"/>
          </a:xfrm>
        </p:spPr>
        <p:txBody>
          <a:bodyPr anchor="b"/>
          <a:lstStyle>
            <a:lvl1pPr>
              <a:defRPr b="0">
                <a:solidFill>
                  <a:schemeClr val="tx2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216596" y="2205024"/>
            <a:ext cx="2700002" cy="3104506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16595" y="943270"/>
            <a:ext cx="9495977" cy="294191"/>
          </a:xfrm>
        </p:spPr>
        <p:txBody>
          <a:bodyPr>
            <a:noAutofit/>
          </a:bodyPr>
          <a:lstStyle>
            <a:lvl1pPr>
              <a:defRPr b="1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3165529" y="1639678"/>
            <a:ext cx="2700000" cy="565346"/>
          </a:xfrm>
        </p:spPr>
        <p:txBody>
          <a:bodyPr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3161868" y="2205024"/>
            <a:ext cx="2700000" cy="3104506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.</a:t>
            </a:r>
          </a:p>
        </p:txBody>
      </p:sp>
      <p:pic>
        <p:nvPicPr>
          <p:cNvPr id="14" name="Picture 13" descr="HIMMEL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7"/>
          <a:stretch/>
        </p:blipFill>
        <p:spPr>
          <a:xfrm>
            <a:off x="6262272" y="1634464"/>
            <a:ext cx="3450301" cy="5066998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393160" y="2080594"/>
            <a:ext cx="3177878" cy="15644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388025" y="4136586"/>
            <a:ext cx="3161141" cy="1956239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402882" y="1759948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386642" y="3755954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kern="0" spc="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0949-4B9F-9B4C-948A-35244A0B85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09074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120">
          <p15:clr>
            <a:srgbClr val="FBAE40"/>
          </p15:clr>
        </p15:guide>
        <p15:guide id="2" pos="3619">
          <p15:clr>
            <a:srgbClr val="FBAE40"/>
          </p15:clr>
        </p15:guide>
        <p15:guide id="3" pos="393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_st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MMEL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7"/>
          <a:stretch/>
        </p:blipFill>
        <p:spPr>
          <a:xfrm>
            <a:off x="6262272" y="1634464"/>
            <a:ext cx="3450301" cy="5066998"/>
          </a:xfrm>
          <a:prstGeom prst="rect">
            <a:avLst/>
          </a:prstGeom>
        </p:spPr>
      </p:pic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15435" y="327262"/>
            <a:ext cx="9497138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nb-NO" dirty="0" smtClean="0"/>
              <a:t>Klikk for å skrive inn introduksjon til &lt;tema&gt;</a:t>
            </a:r>
            <a:endParaRPr lang="nb-NO" dirty="0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209550" y="1628774"/>
            <a:ext cx="5652318" cy="5040586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457200" indent="0">
              <a:buNone/>
              <a:defRPr b="0">
                <a:solidFill>
                  <a:srgbClr val="2E69B3"/>
                </a:solidFill>
              </a:defRPr>
            </a:lvl2pPr>
          </a:lstStyle>
          <a:p>
            <a:pPr lvl="0"/>
            <a:r>
              <a:rPr lang="nb-NO" dirty="0" smtClean="0"/>
              <a:t>Klikk for å skrive inn stegene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16597" y="943270"/>
            <a:ext cx="9495975" cy="294191"/>
          </a:xfrm>
        </p:spPr>
        <p:txBody>
          <a:bodyPr>
            <a:noAutofit/>
          </a:bodyPr>
          <a:lstStyle>
            <a:lvl1pPr>
              <a:defRPr b="1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393160" y="2080594"/>
            <a:ext cx="3177878" cy="156443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6393159" y="4149080"/>
            <a:ext cx="3168353" cy="1955800"/>
          </a:xfrm>
          <a:solidFill>
            <a:srgbClr val="DCDE44"/>
          </a:solidFill>
        </p:spPr>
        <p:txBody>
          <a:bodyPr/>
          <a:lstStyle>
            <a:lvl1pPr>
              <a:defRPr/>
            </a:lvl1pPr>
          </a:lstStyle>
          <a:p>
            <a:r>
              <a:rPr lang="nb-NO" dirty="0" smtClean="0"/>
              <a:t>.</a:t>
            </a:r>
            <a:endParaRPr lang="nb-NO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402882" y="1759948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383635" y="3784319"/>
            <a:ext cx="3177878" cy="335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kern="0" spc="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0949-4B9F-9B4C-948A-35244A0B85F5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51624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120">
          <p15:clr>
            <a:srgbClr val="FBAE40"/>
          </p15:clr>
        </p15:guide>
        <p15:guide id="2" pos="3619">
          <p15:clr>
            <a:srgbClr val="FBAE40"/>
          </p15:clr>
        </p15:guide>
        <p15:guide id="3" pos="393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+tekst_horisont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MMEL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7"/>
          <a:stretch/>
        </p:blipFill>
        <p:spPr>
          <a:xfrm>
            <a:off x="6262272" y="1634464"/>
            <a:ext cx="3450301" cy="5066998"/>
          </a:xfrm>
          <a:prstGeom prst="rect">
            <a:avLst/>
          </a:prstGeom>
        </p:spPr>
      </p:pic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9551" y="327262"/>
            <a:ext cx="9503022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rgbClr val="3A7EC0"/>
                </a:solidFill>
              </a:defRPr>
            </a:lvl1pPr>
          </a:lstStyle>
          <a:p>
            <a:r>
              <a:rPr lang="nb-NO" dirty="0" smtClean="0"/>
              <a:t>Klikk for å skrive inn tittel</a:t>
            </a:r>
            <a:endParaRPr lang="nb-NO" dirty="0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09551" y="943270"/>
            <a:ext cx="9503022" cy="294191"/>
          </a:xfrm>
        </p:spPr>
        <p:txBody>
          <a:bodyPr>
            <a:noAutofit/>
          </a:bodyPr>
          <a:lstStyle>
            <a:lvl1pPr>
              <a:defRPr b="1" baseline="0">
                <a:solidFill>
                  <a:srgbClr val="3A7EC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 smtClean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393160" y="1772815"/>
            <a:ext cx="3177878" cy="468037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/>
            </a:lvl1pPr>
          </a:lstStyle>
          <a:p>
            <a:pPr lvl="0"/>
            <a:r>
              <a:rPr lang="en-US" dirty="0" err="1" smtClean="0"/>
              <a:t>.</a:t>
            </a:r>
            <a:endParaRPr lang="nb-N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09550" y="1635124"/>
            <a:ext cx="5652318" cy="5034236"/>
          </a:xfrm>
          <a:solidFill>
            <a:srgbClr val="DCDE44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040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3120">
          <p15:clr>
            <a:srgbClr val="FBAE40"/>
          </p15:clr>
        </p15:guide>
        <p15:guide id="2" pos="3619">
          <p15:clr>
            <a:srgbClr val="FBAE40"/>
          </p15:clr>
        </p15:guide>
        <p15:guide id="3" pos="39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4488" y="327262"/>
            <a:ext cx="9217024" cy="55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err="1" smtClean="0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6198" y="64139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BF5B6-D0F7-434D-A1B9-4D7DD45ED8EB}" type="datetime1">
              <a:t>25.01.2019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8727" y="6413951"/>
            <a:ext cx="2462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0949-4B9F-9B4C-948A-35244A0B85F5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344487" y="1628775"/>
            <a:ext cx="92170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49183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8" r:id="rId3"/>
    <p:sldLayoutId id="2147483663" r:id="rId4"/>
    <p:sldLayoutId id="2147483680" r:id="rId5"/>
    <p:sldLayoutId id="2147483681" r:id="rId6"/>
    <p:sldLayoutId id="2147483674" r:id="rId7"/>
    <p:sldLayoutId id="2147483675" r:id="rId8"/>
    <p:sldLayoutId id="2147483677" r:id="rId9"/>
    <p:sldLayoutId id="2147483661" r:id="rId10"/>
    <p:sldLayoutId id="2147483678" r:id="rId11"/>
    <p:sldLayoutId id="2147483669" r:id="rId12"/>
    <p:sldLayoutId id="2147483673" r:id="rId13"/>
    <p:sldLayoutId id="2147483682" r:id="rId14"/>
    <p:sldLayoutId id="2147483679" r:id="rId15"/>
    <p:sldLayoutId id="2147483684" r:id="rId16"/>
    <p:sldLayoutId id="2147483685" r:id="rId17"/>
    <p:sldLayoutId id="2147483686" r:id="rId18"/>
    <p:sldLayoutId id="2147483689" r:id="rId19"/>
    <p:sldLayoutId id="2147483690" r:id="rId2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3A7EC0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b="0" kern="1200">
          <a:solidFill>
            <a:schemeClr val="tx1"/>
          </a:solidFill>
          <a:latin typeface="Arial"/>
          <a:ea typeface="+mn-ea"/>
          <a:cs typeface="Arial"/>
        </a:defRPr>
      </a:lvl1pPr>
      <a:lvl2pPr marL="2857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Arial"/>
          <a:ea typeface="+mn-ea"/>
          <a:cs typeface="Arial"/>
        </a:defRPr>
      </a:lvl2pPr>
      <a:lvl3pPr marL="465137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-"/>
        <a:defRPr sz="1400" b="0" kern="1200">
          <a:solidFill>
            <a:schemeClr val="tx1"/>
          </a:solidFill>
          <a:latin typeface="Arial"/>
          <a:ea typeface="+mn-ea"/>
          <a:cs typeface="Arial"/>
        </a:defRPr>
      </a:lvl3pPr>
      <a:lvl4pPr marL="712788" indent="-2667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Arial"/>
          <a:ea typeface="+mn-ea"/>
          <a:cs typeface="Arial"/>
        </a:defRPr>
      </a:lvl4pPr>
      <a:lvl5pPr marL="989013" indent="-276225" algn="l" defTabSz="457200" rtl="0" eaLnBrk="1" latinLnBrk="0" hangingPunct="1">
        <a:spcBef>
          <a:spcPct val="20000"/>
        </a:spcBef>
        <a:buFont typeface="Arial"/>
        <a:buChar char="»"/>
        <a:defRPr sz="1400" b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  <p15:guide id="3" pos="126" userDrawn="1">
          <p15:clr>
            <a:srgbClr val="F26B43"/>
          </p15:clr>
        </p15:guide>
        <p15:guide id="4" pos="6114" userDrawn="1">
          <p15:clr>
            <a:srgbClr val="F26B43"/>
          </p15:clr>
        </p15:guide>
        <p15:guide id="5" orient="horz" pos="119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838" userDrawn="1">
          <p15:clr>
            <a:srgbClr val="F26B43"/>
          </p15:clr>
        </p15:guide>
        <p15:guide id="9" orient="horz" pos="210" userDrawn="1">
          <p15:clr>
            <a:srgbClr val="F26B43"/>
          </p15:clr>
        </p15:guide>
        <p15:guide id="10" pos="217" userDrawn="1">
          <p15:clr>
            <a:srgbClr val="F26B43"/>
          </p15:clr>
        </p15:guide>
        <p15:guide id="11" pos="6023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984" userDrawn="1">
          <p15:clr>
            <a:srgbClr val="F26B43"/>
          </p15:clr>
        </p15:guide>
        <p15:guide id="14" pos="32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7.e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emf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7.emf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emf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emf"/><Relationship Id="rId11" Type="http://schemas.openxmlformats.org/officeDocument/2006/relationships/image" Target="../media/image46.jpeg"/><Relationship Id="rId5" Type="http://schemas.openxmlformats.org/officeDocument/2006/relationships/image" Target="../media/image40.jp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 smtClean="0"/>
              <a:t>03</a:t>
            </a:r>
            <a:r>
              <a:rPr lang="nb-NO" dirty="0"/>
              <a:t>	</a:t>
            </a:r>
            <a:r>
              <a:rPr lang="nb-NO" dirty="0" smtClean="0"/>
              <a:t>Introduksjon til idémyldring</a:t>
            </a:r>
            <a:r>
              <a:rPr lang="nb-NO" b="1" dirty="0"/>
              <a:t/>
            </a:r>
            <a:br>
              <a:rPr lang="nb-NO" b="1" dirty="0"/>
            </a:br>
            <a:endParaRPr lang="nb-NO" b="1" dirty="0"/>
          </a:p>
          <a:p>
            <a:r>
              <a:rPr lang="nb-NO" dirty="0" smtClean="0"/>
              <a:t>11</a:t>
            </a:r>
            <a:r>
              <a:rPr lang="nb-NO" dirty="0"/>
              <a:t>	</a:t>
            </a:r>
            <a:r>
              <a:rPr lang="nb-NO" dirty="0" smtClean="0"/>
              <a:t>Eksempler på utfylte maler</a:t>
            </a:r>
            <a:endParaRPr lang="nb-NO" dirty="0"/>
          </a:p>
          <a:p>
            <a:endParaRPr lang="nb-NO" dirty="0"/>
          </a:p>
          <a:p>
            <a:r>
              <a:rPr lang="nb-NO" dirty="0" smtClean="0"/>
              <a:t>15</a:t>
            </a:r>
            <a:r>
              <a:rPr lang="nb-NO" dirty="0"/>
              <a:t>	</a:t>
            </a:r>
            <a:r>
              <a:rPr lang="nb-NO" dirty="0" err="1" smtClean="0"/>
              <a:t>Utskriftsvennlige</a:t>
            </a:r>
            <a:r>
              <a:rPr lang="nb-NO" dirty="0" smtClean="0"/>
              <a:t> maler</a:t>
            </a:r>
          </a:p>
          <a:p>
            <a:endParaRPr lang="nb-NO" dirty="0"/>
          </a:p>
          <a:p>
            <a:r>
              <a:rPr lang="nb-NO" dirty="0" smtClean="0"/>
              <a:t>23	PowerPoint-mal</a:t>
            </a:r>
          </a:p>
          <a:p>
            <a:endParaRPr lang="nb-NO" dirty="0"/>
          </a:p>
          <a:p>
            <a:r>
              <a:rPr lang="nb-NO" dirty="0" smtClean="0"/>
              <a:t>27	Videreutvikling av idéer</a:t>
            </a:r>
            <a:endParaRPr lang="nb-NO" dirty="0"/>
          </a:p>
          <a:p>
            <a:endParaRPr lang="nb-NO" dirty="0">
              <a:solidFill>
                <a:srgbClr val="FF0000"/>
              </a:solidFill>
            </a:endParaRPr>
          </a:p>
          <a:p>
            <a:pPr lvl="1" indent="0">
              <a:buNone/>
            </a:pPr>
            <a:r>
              <a:rPr lang="en-US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360949-4B9F-9B4C-948A-35244A0B85F5}" type="slidenum">
              <a:rPr lang="nb-NO" smtClean="0"/>
              <a:pPr/>
              <a:t>1</a:t>
            </a:fld>
            <a:endParaRPr lang="nb-NO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6402882" y="1687940"/>
            <a:ext cx="3177878" cy="444916"/>
          </a:xfrm>
        </p:spPr>
        <p:txBody>
          <a:bodyPr>
            <a:normAutofit fontScale="92500" lnSpcReduction="20000"/>
          </a:bodyPr>
          <a:lstStyle>
            <a:lvl1pPr marL="0" indent="0">
              <a:buNone/>
              <a:defRPr b="1"/>
            </a:lvl1pPr>
          </a:lstStyle>
          <a:p>
            <a:pPr marL="0" indent="0">
              <a:buNone/>
            </a:pPr>
            <a:r>
              <a:rPr lang="nb-NO" sz="1400" b="1" dirty="0" smtClean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OM VEIKART FOR TJENESTEINNOVASJON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6393160" y="2080593"/>
            <a:ext cx="3177878" cy="257254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endParaRPr lang="nb-NO" sz="1400" dirty="0" smtClean="0">
              <a:solidFill>
                <a:schemeClr val="tx1"/>
              </a:solidFill>
              <a:latin typeface="Arial"/>
              <a:ea typeface="Calibri"/>
              <a:cs typeface="Arial"/>
            </a:endParaRPr>
          </a:p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r>
              <a:rPr lang="nb-NO" sz="1400" dirty="0" smtClean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Veikart </a:t>
            </a:r>
            <a:r>
              <a:rPr lang="nb-NO" sz="1400" dirty="0" smtClean="0">
                <a:solidFill>
                  <a:schemeClr val="tx1"/>
                </a:solidFill>
                <a:latin typeface="Arial"/>
                <a:ea typeface="Calibri"/>
                <a:cs typeface="Arial"/>
              </a:rPr>
              <a:t>for tjenesteinnovasjon er en praktisk metodikk som setter kommunene i stand til å endre offentlige tjenester for å møte fremtiden. </a:t>
            </a:r>
          </a:p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endParaRPr lang="nb-NO" sz="1400" b="1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5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mtClean="0"/>
              <a:t>Eksempler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 smtClean="0"/>
              <a:t>Utfylte maler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951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2" y="203838"/>
            <a:ext cx="9496113" cy="64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2" y="203838"/>
            <a:ext cx="9496113" cy="64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5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0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843" y="203838"/>
            <a:ext cx="9502233" cy="64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5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 err="1" smtClean="0"/>
              <a:t>Utskriftsvennlige</a:t>
            </a:r>
            <a:r>
              <a:rPr lang="nb-NO" dirty="0" smtClean="0"/>
              <a:t> maler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smtClean="0"/>
              <a:t>Idémyldring</a:t>
            </a:r>
            <a:endParaRPr lang="nb-NO"/>
          </a:p>
        </p:txBody>
      </p:sp>
      <p:grpSp>
        <p:nvGrpSpPr>
          <p:cNvPr id="4" name="Group 3"/>
          <p:cNvGrpSpPr/>
          <p:nvPr/>
        </p:nvGrpSpPr>
        <p:grpSpPr>
          <a:xfrm>
            <a:off x="7401272" y="5157192"/>
            <a:ext cx="1802198" cy="1263492"/>
            <a:chOff x="5673080" y="2492896"/>
            <a:chExt cx="1802198" cy="1263492"/>
          </a:xfrm>
        </p:grpSpPr>
        <p:grpSp>
          <p:nvGrpSpPr>
            <p:cNvPr id="5" name="Group 4"/>
            <p:cNvGrpSpPr/>
            <p:nvPr/>
          </p:nvGrpSpPr>
          <p:grpSpPr>
            <a:xfrm>
              <a:off x="5673080" y="2492896"/>
              <a:ext cx="1802198" cy="1263492"/>
              <a:chOff x="5673080" y="2492896"/>
              <a:chExt cx="1802198" cy="1263492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5673080" y="2492896"/>
                <a:ext cx="1802198" cy="1080567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Isosceles Triangle 7"/>
              <p:cNvSpPr/>
              <p:nvPr/>
            </p:nvSpPr>
            <p:spPr>
              <a:xfrm rot="10800000">
                <a:off x="6115397" y="3541390"/>
                <a:ext cx="288032" cy="214998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817095" y="2564905"/>
              <a:ext cx="1512169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b-NO" sz="1600" dirty="0" smtClean="0">
                  <a:solidFill>
                    <a:srgbClr val="000000"/>
                  </a:solidFill>
                </a:rPr>
                <a:t>Skriv ut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b-NO" sz="1600" dirty="0">
                  <a:solidFill>
                    <a:srgbClr val="000000"/>
                  </a:solidFill>
                </a:rPr>
                <a:t>s</a:t>
              </a:r>
              <a:r>
                <a:rPr lang="nb-NO" sz="1600" dirty="0" smtClean="0">
                  <a:solidFill>
                    <a:srgbClr val="000000"/>
                  </a:solidFill>
                </a:rPr>
                <a:t>ide 16-22</a:t>
              </a:r>
            </a:p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b-NO" sz="1600" dirty="0">
                  <a:solidFill>
                    <a:srgbClr val="000000"/>
                  </a:solidFill>
                </a:rPr>
                <a:t>i</a:t>
              </a:r>
              <a:r>
                <a:rPr lang="nb-NO" sz="1600" dirty="0" smtClean="0">
                  <a:solidFill>
                    <a:srgbClr val="000000"/>
                  </a:solidFill>
                </a:rPr>
                <a:t> </a:t>
              </a:r>
              <a:r>
                <a:rPr lang="nb-NO" sz="1600" b="1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A3</a:t>
              </a:r>
              <a:r>
                <a:rPr lang="nb-NO" sz="1600" dirty="0" smtClean="0">
                  <a:solidFill>
                    <a:srgbClr val="000000"/>
                  </a:solidFill>
                </a:rPr>
                <a:t> format</a:t>
              </a:r>
              <a:endParaRPr kumimoji="0" lang="nb-NO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5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kat_Mindset for ideutvikl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52074" y="-1162960"/>
            <a:ext cx="6521766" cy="922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9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8638207"/>
              </p:ext>
            </p:extLst>
          </p:nvPr>
        </p:nvGraphicFramePr>
        <p:xfrm>
          <a:off x="1722" y="1591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2" y="1591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Freeform 46"/>
          <p:cNvSpPr/>
          <p:nvPr/>
        </p:nvSpPr>
        <p:spPr>
          <a:xfrm>
            <a:off x="293900" y="419851"/>
            <a:ext cx="9320824" cy="6192799"/>
          </a:xfrm>
          <a:custGeom>
            <a:avLst/>
            <a:gdLst>
              <a:gd name="connsiteX0" fmla="*/ 9299831 w 9320824"/>
              <a:gd name="connsiteY0" fmla="*/ 6129821 h 6192799"/>
              <a:gd name="connsiteX1" fmla="*/ 9320824 w 9320824"/>
              <a:gd name="connsiteY1" fmla="*/ 0 h 6192799"/>
              <a:gd name="connsiteX2" fmla="*/ 0 w 9320824"/>
              <a:gd name="connsiteY2" fmla="*/ 10496 h 6192799"/>
              <a:gd name="connsiteX3" fmla="*/ 0 w 9320824"/>
              <a:gd name="connsiteY3" fmla="*/ 6171806 h 6192799"/>
              <a:gd name="connsiteX4" fmla="*/ 9310328 w 9320824"/>
              <a:gd name="connsiteY4" fmla="*/ 6192799 h 6192799"/>
              <a:gd name="connsiteX5" fmla="*/ 9299831 w 9320824"/>
              <a:gd name="connsiteY5" fmla="*/ 6129821 h 619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20824" h="6192799">
                <a:moveTo>
                  <a:pt x="9299831" y="6129821"/>
                </a:moveTo>
                <a:cubicBezTo>
                  <a:pt x="9306829" y="4086547"/>
                  <a:pt x="9313826" y="2043274"/>
                  <a:pt x="9320824" y="0"/>
                </a:cubicBezTo>
                <a:lnTo>
                  <a:pt x="0" y="10496"/>
                </a:lnTo>
                <a:lnTo>
                  <a:pt x="0" y="6171806"/>
                </a:lnTo>
                <a:lnTo>
                  <a:pt x="9310328" y="6192799"/>
                </a:lnTo>
                <a:lnTo>
                  <a:pt x="9299831" y="6129821"/>
                </a:lnTo>
                <a:close/>
              </a:path>
            </a:pathLst>
          </a:cu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293900" y="1052736"/>
            <a:ext cx="9320824" cy="0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93900" y="5440177"/>
            <a:ext cx="9320824" cy="0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5010594" y="5487209"/>
            <a:ext cx="4529498" cy="9394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dirty="0" smtClean="0">
                <a:solidFill>
                  <a:srgbClr val="3A7EC0"/>
                </a:solidFill>
              </a:rPr>
              <a:t>Utfordring </a:t>
            </a:r>
            <a:r>
              <a:rPr lang="nb-NO" dirty="0">
                <a:solidFill>
                  <a:srgbClr val="3A7EC0"/>
                </a:solidFill>
              </a:rPr>
              <a:t>som vil løses: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nb-NO" dirty="0">
              <a:solidFill>
                <a:srgbClr val="3A7EC0"/>
              </a:solidFill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344488" y="5487210"/>
            <a:ext cx="2210828" cy="9394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dirty="0">
                <a:solidFill>
                  <a:srgbClr val="3A7EC0"/>
                </a:solidFill>
              </a:rPr>
              <a:t>Beskrivelse av </a:t>
            </a:r>
            <a:r>
              <a:rPr lang="nb-NO" dirty="0" smtClean="0">
                <a:solidFill>
                  <a:srgbClr val="3A7EC0"/>
                </a:solidFill>
              </a:rPr>
              <a:t>idéen:</a:t>
            </a:r>
            <a:endParaRPr lang="nb-NO" dirty="0">
              <a:solidFill>
                <a:srgbClr val="3A7EC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4960006" y="5440177"/>
            <a:ext cx="0" cy="1172474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itle 1"/>
          <p:cNvSpPr txBox="1">
            <a:spLocks/>
          </p:cNvSpPr>
          <p:nvPr/>
        </p:nvSpPr>
        <p:spPr>
          <a:xfrm>
            <a:off x="351107" y="504486"/>
            <a:ext cx="2297637" cy="476242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/>
            <a:r>
              <a:rPr lang="nb-NO" sz="1600" dirty="0" smtClean="0">
                <a:solidFill>
                  <a:srgbClr val="3A7EC0"/>
                </a:solidFill>
              </a:rPr>
              <a:t>Beskrivende tittel:</a:t>
            </a:r>
            <a:endParaRPr lang="nb-NO" sz="1600" dirty="0">
              <a:solidFill>
                <a:srgbClr val="3A7EC0"/>
              </a:solidFill>
            </a:endParaRPr>
          </a:p>
        </p:txBody>
      </p:sp>
      <p:pic>
        <p:nvPicPr>
          <p:cNvPr id="3" name="Picture 2" descr="logo_aho.png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272" y="133741"/>
            <a:ext cx="2240036" cy="1989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31814" y="1484784"/>
            <a:ext cx="3456384" cy="3456384"/>
            <a:chOff x="3231814" y="1484784"/>
            <a:chExt cx="3456384" cy="3456384"/>
          </a:xfrm>
        </p:grpSpPr>
        <p:sp>
          <p:nvSpPr>
            <p:cNvPr id="61" name="Title 1"/>
            <p:cNvSpPr txBox="1">
              <a:spLocks/>
            </p:cNvSpPr>
            <p:nvPr/>
          </p:nvSpPr>
          <p:spPr>
            <a:xfrm>
              <a:off x="3723364" y="2888503"/>
              <a:ext cx="2473285" cy="637537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chemeClr val="accent3"/>
                  </a:solidFill>
                  <a:latin typeface="+mn-lt"/>
                  <a:ea typeface="+mj-ea"/>
                  <a:cs typeface="Times New Roman" pitchFamily="18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5pPr>
              <a:lvl6pPr marL="51198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6pPr>
              <a:lvl7pPr marL="102396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7pPr>
              <a:lvl8pPr marL="153594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8pPr>
              <a:lvl9pPr marL="204792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9pPr>
            </a:lstStyle>
            <a:p>
              <a:pPr algn="ctr" defTabSz="914400"/>
              <a:r>
                <a:rPr lang="nb-NO" sz="3200" dirty="0" smtClean="0">
                  <a:solidFill>
                    <a:prstClr val="white">
                      <a:lumMod val="85000"/>
                    </a:prstClr>
                  </a:solidFill>
                </a:rPr>
                <a:t>Tegning</a:t>
              </a:r>
              <a:endParaRPr lang="nb-NO" sz="3200" dirty="0">
                <a:solidFill>
                  <a:prstClr val="white">
                    <a:lumMod val="85000"/>
                  </a:prstClr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3231814" y="1484784"/>
              <a:ext cx="3456384" cy="3456384"/>
            </a:xfrm>
            <a:prstGeom prst="ellipse">
              <a:avLst/>
            </a:prstGeom>
            <a:noFill/>
            <a:ln w="127000" cmpd="sng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b-NO">
                <a:solidFill>
                  <a:prstClr val="white"/>
                </a:solidFill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93900" y="77584"/>
            <a:ext cx="3102278" cy="255072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/>
            <a:r>
              <a:rPr lang="nb-NO" sz="1200" dirty="0">
                <a:solidFill>
                  <a:schemeClr val="tx1"/>
                </a:solidFill>
              </a:rPr>
              <a:t>IDÉARK </a:t>
            </a:r>
            <a:r>
              <a:rPr lang="nb-NO" sz="1200" dirty="0">
                <a:solidFill>
                  <a:srgbClr val="3A7EC0"/>
                </a:solidFill>
              </a:rPr>
              <a:t>Workshopformat nr. </a:t>
            </a:r>
            <a:r>
              <a:rPr lang="nb-NO" sz="1200" dirty="0" smtClean="0">
                <a:solidFill>
                  <a:srgbClr val="3A7EC0"/>
                </a:solidFill>
              </a:rPr>
              <a:t>1</a:t>
            </a:r>
            <a:endParaRPr lang="nb-NO" sz="1200" dirty="0">
              <a:solidFill>
                <a:srgbClr val="3A7E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7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2799077"/>
              </p:ext>
            </p:extLst>
          </p:nvPr>
        </p:nvGraphicFramePr>
        <p:xfrm>
          <a:off x="1722" y="1591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2" y="1591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Freeform 46"/>
          <p:cNvSpPr/>
          <p:nvPr/>
        </p:nvSpPr>
        <p:spPr>
          <a:xfrm>
            <a:off x="293900" y="419851"/>
            <a:ext cx="9320824" cy="6192799"/>
          </a:xfrm>
          <a:custGeom>
            <a:avLst/>
            <a:gdLst>
              <a:gd name="connsiteX0" fmla="*/ 9299831 w 9320824"/>
              <a:gd name="connsiteY0" fmla="*/ 6129821 h 6192799"/>
              <a:gd name="connsiteX1" fmla="*/ 9320824 w 9320824"/>
              <a:gd name="connsiteY1" fmla="*/ 0 h 6192799"/>
              <a:gd name="connsiteX2" fmla="*/ 0 w 9320824"/>
              <a:gd name="connsiteY2" fmla="*/ 10496 h 6192799"/>
              <a:gd name="connsiteX3" fmla="*/ 0 w 9320824"/>
              <a:gd name="connsiteY3" fmla="*/ 6171806 h 6192799"/>
              <a:gd name="connsiteX4" fmla="*/ 9310328 w 9320824"/>
              <a:gd name="connsiteY4" fmla="*/ 6192799 h 6192799"/>
              <a:gd name="connsiteX5" fmla="*/ 9299831 w 9320824"/>
              <a:gd name="connsiteY5" fmla="*/ 6129821 h 619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20824" h="6192799">
                <a:moveTo>
                  <a:pt x="9299831" y="6129821"/>
                </a:moveTo>
                <a:cubicBezTo>
                  <a:pt x="9306829" y="4086547"/>
                  <a:pt x="9313826" y="2043274"/>
                  <a:pt x="9320824" y="0"/>
                </a:cubicBezTo>
                <a:lnTo>
                  <a:pt x="0" y="10496"/>
                </a:lnTo>
                <a:lnTo>
                  <a:pt x="0" y="6171806"/>
                </a:lnTo>
                <a:lnTo>
                  <a:pt x="9310328" y="6192799"/>
                </a:lnTo>
                <a:lnTo>
                  <a:pt x="9299831" y="6129821"/>
                </a:lnTo>
                <a:close/>
              </a:path>
            </a:pathLst>
          </a:cu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6628938" y="1052736"/>
            <a:ext cx="0" cy="5559914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93900" y="1052736"/>
            <a:ext cx="9320824" cy="0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93900" y="4967845"/>
            <a:ext cx="9320824" cy="0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itle 1"/>
          <p:cNvSpPr txBox="1">
            <a:spLocks/>
          </p:cNvSpPr>
          <p:nvPr/>
        </p:nvSpPr>
        <p:spPr>
          <a:xfrm>
            <a:off x="6681192" y="1182538"/>
            <a:ext cx="2386662" cy="5805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nb-NO" dirty="0" smtClean="0">
                <a:solidFill>
                  <a:srgbClr val="3A7EC0"/>
                </a:solidFill>
              </a:rPr>
              <a:t>Gevinster for </a:t>
            </a:r>
            <a:br>
              <a:rPr lang="nb-NO" dirty="0" smtClean="0">
                <a:solidFill>
                  <a:srgbClr val="3A7EC0"/>
                </a:solidFill>
              </a:rPr>
            </a:br>
            <a:r>
              <a:rPr lang="nb-NO" dirty="0" smtClean="0">
                <a:solidFill>
                  <a:srgbClr val="3A7EC0"/>
                </a:solidFill>
              </a:rPr>
              <a:t>brukere, pårørende</a:t>
            </a:r>
            <a:br>
              <a:rPr lang="nb-NO" dirty="0" smtClean="0">
                <a:solidFill>
                  <a:srgbClr val="3A7EC0"/>
                </a:solidFill>
              </a:rPr>
            </a:br>
            <a:r>
              <a:rPr lang="nb-NO" dirty="0" smtClean="0">
                <a:solidFill>
                  <a:srgbClr val="3A7EC0"/>
                </a:solidFill>
              </a:rPr>
              <a:t>og kommunen:</a:t>
            </a:r>
            <a:endParaRPr lang="nb-NO" dirty="0">
              <a:solidFill>
                <a:srgbClr val="3A7EC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22" t="37184" r="35889" b="2594"/>
          <a:stretch/>
        </p:blipFill>
        <p:spPr>
          <a:xfrm>
            <a:off x="8325132" y="1182539"/>
            <a:ext cx="638462" cy="580543"/>
          </a:xfrm>
          <a:prstGeom prst="rect">
            <a:avLst/>
          </a:prstGeom>
        </p:spPr>
      </p:pic>
      <p:sp>
        <p:nvSpPr>
          <p:cNvPr id="66" name="Title 1"/>
          <p:cNvSpPr txBox="1">
            <a:spLocks/>
          </p:cNvSpPr>
          <p:nvPr/>
        </p:nvSpPr>
        <p:spPr>
          <a:xfrm>
            <a:off x="6753200" y="1985590"/>
            <a:ext cx="2262400" cy="3632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 smtClean="0">
                <a:solidFill>
                  <a:srgbClr val="3A7EC0"/>
                </a:solidFill>
              </a:rPr>
              <a:t>Unngåtte kostnader:</a:t>
            </a:r>
            <a:endParaRPr lang="nb-NO" b="0" dirty="0">
              <a:solidFill>
                <a:srgbClr val="3A7EC0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6753200" y="3789040"/>
            <a:ext cx="2262400" cy="3632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 smtClean="0">
                <a:solidFill>
                  <a:srgbClr val="3A7EC0"/>
                </a:solidFill>
              </a:rPr>
              <a:t>Kvalitet:</a:t>
            </a:r>
            <a:endParaRPr lang="nb-NO" b="0" dirty="0">
              <a:solidFill>
                <a:srgbClr val="3A7EC0"/>
              </a:solidFill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6753200" y="2876672"/>
            <a:ext cx="2262400" cy="36329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 smtClean="0">
                <a:solidFill>
                  <a:srgbClr val="3A7EC0"/>
                </a:solidFill>
              </a:rPr>
              <a:t>Tid:</a:t>
            </a:r>
            <a:endParaRPr lang="nb-NO" b="0" dirty="0">
              <a:solidFill>
                <a:srgbClr val="3A7EC0"/>
              </a:solidFill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6681192" y="5013177"/>
            <a:ext cx="2985786" cy="14435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nb-NO" dirty="0" smtClean="0">
                <a:solidFill>
                  <a:srgbClr val="3A7EC0"/>
                </a:solidFill>
              </a:rPr>
              <a:t>Hva kreves for å implementere idéen:</a:t>
            </a:r>
            <a:endParaRPr lang="nb-NO" dirty="0">
              <a:solidFill>
                <a:srgbClr val="3A7EC0"/>
              </a:solidFill>
            </a:endParaRP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351107" y="504486"/>
            <a:ext cx="2297637" cy="476242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/>
            <a:r>
              <a:rPr lang="nb-NO" sz="1600" dirty="0" smtClean="0">
                <a:solidFill>
                  <a:srgbClr val="3A7EC0"/>
                </a:solidFill>
              </a:rPr>
              <a:t>Beskrivende tittel:</a:t>
            </a:r>
            <a:endParaRPr lang="nb-NO" sz="1600" dirty="0">
              <a:solidFill>
                <a:srgbClr val="3A7EC0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9065335" y="1295755"/>
            <a:ext cx="409360" cy="405013"/>
          </a:xfrm>
          <a:custGeom>
            <a:avLst/>
            <a:gdLst>
              <a:gd name="connsiteX0" fmla="*/ 24663 w 696434"/>
              <a:gd name="connsiteY0" fmla="*/ 38271 h 689040"/>
              <a:gd name="connsiteX1" fmla="*/ 45656 w 696434"/>
              <a:gd name="connsiteY1" fmla="*/ 153730 h 689040"/>
              <a:gd name="connsiteX2" fmla="*/ 56152 w 696434"/>
              <a:gd name="connsiteY2" fmla="*/ 185219 h 689040"/>
              <a:gd name="connsiteX3" fmla="*/ 66649 w 696434"/>
              <a:gd name="connsiteY3" fmla="*/ 227204 h 689040"/>
              <a:gd name="connsiteX4" fmla="*/ 87641 w 696434"/>
              <a:gd name="connsiteY4" fmla="*/ 290182 h 689040"/>
              <a:gd name="connsiteX5" fmla="*/ 108634 w 696434"/>
              <a:gd name="connsiteY5" fmla="*/ 321671 h 689040"/>
              <a:gd name="connsiteX6" fmla="*/ 150620 w 696434"/>
              <a:gd name="connsiteY6" fmla="*/ 395144 h 689040"/>
              <a:gd name="connsiteX7" fmla="*/ 192606 w 696434"/>
              <a:gd name="connsiteY7" fmla="*/ 458122 h 689040"/>
              <a:gd name="connsiteX8" fmla="*/ 224095 w 696434"/>
              <a:gd name="connsiteY8" fmla="*/ 521100 h 689040"/>
              <a:gd name="connsiteX9" fmla="*/ 255584 w 696434"/>
              <a:gd name="connsiteY9" fmla="*/ 542092 h 689040"/>
              <a:gd name="connsiteX10" fmla="*/ 287074 w 696434"/>
              <a:gd name="connsiteY10" fmla="*/ 605070 h 689040"/>
              <a:gd name="connsiteX11" fmla="*/ 318563 w 696434"/>
              <a:gd name="connsiteY11" fmla="*/ 626062 h 689040"/>
              <a:gd name="connsiteX12" fmla="*/ 371045 w 696434"/>
              <a:gd name="connsiteY12" fmla="*/ 689040 h 689040"/>
              <a:gd name="connsiteX13" fmla="*/ 402534 w 696434"/>
              <a:gd name="connsiteY13" fmla="*/ 678544 h 689040"/>
              <a:gd name="connsiteX14" fmla="*/ 423527 w 696434"/>
              <a:gd name="connsiteY14" fmla="*/ 647055 h 689040"/>
              <a:gd name="connsiteX15" fmla="*/ 455016 w 696434"/>
              <a:gd name="connsiteY15" fmla="*/ 626062 h 689040"/>
              <a:gd name="connsiteX16" fmla="*/ 465513 w 696434"/>
              <a:gd name="connsiteY16" fmla="*/ 594574 h 689040"/>
              <a:gd name="connsiteX17" fmla="*/ 528491 w 696434"/>
              <a:gd name="connsiteY17" fmla="*/ 531596 h 689040"/>
              <a:gd name="connsiteX18" fmla="*/ 538988 w 696434"/>
              <a:gd name="connsiteY18" fmla="*/ 500107 h 689040"/>
              <a:gd name="connsiteX19" fmla="*/ 559981 w 696434"/>
              <a:gd name="connsiteY19" fmla="*/ 426633 h 689040"/>
              <a:gd name="connsiteX20" fmla="*/ 580973 w 696434"/>
              <a:gd name="connsiteY20" fmla="*/ 395144 h 689040"/>
              <a:gd name="connsiteX21" fmla="*/ 612463 w 696434"/>
              <a:gd name="connsiteY21" fmla="*/ 321671 h 689040"/>
              <a:gd name="connsiteX22" fmla="*/ 654448 w 696434"/>
              <a:gd name="connsiteY22" fmla="*/ 227204 h 689040"/>
              <a:gd name="connsiteX23" fmla="*/ 664945 w 696434"/>
              <a:gd name="connsiteY23" fmla="*/ 185219 h 689040"/>
              <a:gd name="connsiteX24" fmla="*/ 675441 w 696434"/>
              <a:gd name="connsiteY24" fmla="*/ 153730 h 689040"/>
              <a:gd name="connsiteX25" fmla="*/ 696434 w 696434"/>
              <a:gd name="connsiteY25" fmla="*/ 69760 h 689040"/>
              <a:gd name="connsiteX26" fmla="*/ 423527 w 696434"/>
              <a:gd name="connsiteY26" fmla="*/ 38271 h 689040"/>
              <a:gd name="connsiteX27" fmla="*/ 24663 w 696434"/>
              <a:gd name="connsiteY27" fmla="*/ 38271 h 6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96434" h="689040">
                <a:moveTo>
                  <a:pt x="24663" y="38271"/>
                </a:moveTo>
                <a:cubicBezTo>
                  <a:pt x="-38315" y="57514"/>
                  <a:pt x="38317" y="124376"/>
                  <a:pt x="45656" y="153730"/>
                </a:cubicBezTo>
                <a:cubicBezTo>
                  <a:pt x="48339" y="164464"/>
                  <a:pt x="53112" y="174581"/>
                  <a:pt x="56152" y="185219"/>
                </a:cubicBezTo>
                <a:cubicBezTo>
                  <a:pt x="60115" y="199090"/>
                  <a:pt x="62504" y="213387"/>
                  <a:pt x="66649" y="227204"/>
                </a:cubicBezTo>
                <a:cubicBezTo>
                  <a:pt x="73007" y="248399"/>
                  <a:pt x="75366" y="271770"/>
                  <a:pt x="87641" y="290182"/>
                </a:cubicBezTo>
                <a:cubicBezTo>
                  <a:pt x="94639" y="300678"/>
                  <a:pt x="102992" y="310388"/>
                  <a:pt x="108634" y="321671"/>
                </a:cubicBezTo>
                <a:cubicBezTo>
                  <a:pt x="156733" y="417864"/>
                  <a:pt x="61786" y="268240"/>
                  <a:pt x="150620" y="395144"/>
                </a:cubicBezTo>
                <a:cubicBezTo>
                  <a:pt x="165089" y="415813"/>
                  <a:pt x="192606" y="458122"/>
                  <a:pt x="192606" y="458122"/>
                </a:cubicBezTo>
                <a:cubicBezTo>
                  <a:pt x="201143" y="483733"/>
                  <a:pt x="203747" y="500752"/>
                  <a:pt x="224095" y="521100"/>
                </a:cubicBezTo>
                <a:cubicBezTo>
                  <a:pt x="233015" y="530020"/>
                  <a:pt x="245088" y="535095"/>
                  <a:pt x="255584" y="542092"/>
                </a:cubicBezTo>
                <a:cubicBezTo>
                  <a:pt x="264121" y="567702"/>
                  <a:pt x="266727" y="584723"/>
                  <a:pt x="287074" y="605070"/>
                </a:cubicBezTo>
                <a:cubicBezTo>
                  <a:pt x="295994" y="613990"/>
                  <a:pt x="308872" y="617986"/>
                  <a:pt x="318563" y="626062"/>
                </a:cubicBezTo>
                <a:cubicBezTo>
                  <a:pt x="348869" y="651317"/>
                  <a:pt x="350404" y="658079"/>
                  <a:pt x="371045" y="689040"/>
                </a:cubicBezTo>
                <a:cubicBezTo>
                  <a:pt x="381541" y="685541"/>
                  <a:pt x="393894" y="685456"/>
                  <a:pt x="402534" y="678544"/>
                </a:cubicBezTo>
                <a:cubicBezTo>
                  <a:pt x="412385" y="670663"/>
                  <a:pt x="414607" y="655975"/>
                  <a:pt x="423527" y="647055"/>
                </a:cubicBezTo>
                <a:cubicBezTo>
                  <a:pt x="432447" y="638135"/>
                  <a:pt x="444520" y="633060"/>
                  <a:pt x="455016" y="626062"/>
                </a:cubicBezTo>
                <a:cubicBezTo>
                  <a:pt x="458515" y="615566"/>
                  <a:pt x="458720" y="603307"/>
                  <a:pt x="465513" y="594574"/>
                </a:cubicBezTo>
                <a:cubicBezTo>
                  <a:pt x="483740" y="571140"/>
                  <a:pt x="528491" y="531596"/>
                  <a:pt x="528491" y="531596"/>
                </a:cubicBezTo>
                <a:cubicBezTo>
                  <a:pt x="531990" y="521100"/>
                  <a:pt x="535948" y="510745"/>
                  <a:pt x="538988" y="500107"/>
                </a:cubicBezTo>
                <a:cubicBezTo>
                  <a:pt x="543475" y="484404"/>
                  <a:pt x="551589" y="443417"/>
                  <a:pt x="559981" y="426633"/>
                </a:cubicBezTo>
                <a:cubicBezTo>
                  <a:pt x="565623" y="415350"/>
                  <a:pt x="573976" y="405640"/>
                  <a:pt x="580973" y="395144"/>
                </a:cubicBezTo>
                <a:cubicBezTo>
                  <a:pt x="608742" y="284075"/>
                  <a:pt x="571039" y="414872"/>
                  <a:pt x="612463" y="321671"/>
                </a:cubicBezTo>
                <a:cubicBezTo>
                  <a:pt x="662431" y="209245"/>
                  <a:pt x="606938" y="298472"/>
                  <a:pt x="654448" y="227204"/>
                </a:cubicBezTo>
                <a:cubicBezTo>
                  <a:pt x="657947" y="213209"/>
                  <a:pt x="660982" y="199090"/>
                  <a:pt x="664945" y="185219"/>
                </a:cubicBezTo>
                <a:cubicBezTo>
                  <a:pt x="667985" y="174581"/>
                  <a:pt x="672530" y="164404"/>
                  <a:pt x="675441" y="153730"/>
                </a:cubicBezTo>
                <a:cubicBezTo>
                  <a:pt x="683032" y="125895"/>
                  <a:pt x="696434" y="69760"/>
                  <a:pt x="696434" y="69760"/>
                </a:cubicBezTo>
                <a:cubicBezTo>
                  <a:pt x="664806" y="-56756"/>
                  <a:pt x="699752" y="24797"/>
                  <a:pt x="423527" y="38271"/>
                </a:cubicBezTo>
                <a:cubicBezTo>
                  <a:pt x="109905" y="53570"/>
                  <a:pt x="87641" y="19028"/>
                  <a:pt x="24663" y="38271"/>
                </a:cubicBezTo>
                <a:close/>
              </a:path>
            </a:pathLst>
          </a:custGeom>
          <a:ln w="952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939173" y="1707814"/>
            <a:ext cx="2585282" cy="2585282"/>
            <a:chOff x="3231814" y="1484784"/>
            <a:chExt cx="3456384" cy="3456384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>
              <a:off x="3723364" y="2888503"/>
              <a:ext cx="2473285" cy="637537"/>
            </a:xfrm>
            <a:prstGeom prst="rect">
              <a:avLst/>
            </a:prstGeom>
          </p:spPr>
          <p:txBody>
            <a:bodyPr/>
            <a:lstStyle>
              <a:lvl1pPr algn="l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chemeClr val="accent3"/>
                  </a:solidFill>
                  <a:latin typeface="+mn-lt"/>
                  <a:ea typeface="+mj-ea"/>
                  <a:cs typeface="Times New Roman" pitchFamily="18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5pPr>
              <a:lvl6pPr marL="51198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6pPr>
              <a:lvl7pPr marL="102396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7pPr>
              <a:lvl8pPr marL="153594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8pPr>
              <a:lvl9pPr marL="204792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3333"/>
                  </a:solidFill>
                  <a:latin typeface="Helvetica 65 Medium" pitchFamily="34" charset="0"/>
                </a:defRPr>
              </a:lvl9pPr>
            </a:lstStyle>
            <a:p>
              <a:pPr algn="ctr" defTabSz="914400"/>
              <a:r>
                <a:rPr lang="nb-NO" sz="2800" dirty="0" smtClean="0">
                  <a:solidFill>
                    <a:prstClr val="white">
                      <a:lumMod val="85000"/>
                    </a:prstClr>
                  </a:solidFill>
                </a:rPr>
                <a:t>Tegning</a:t>
              </a:r>
              <a:endParaRPr lang="nb-NO" sz="2800" dirty="0">
                <a:solidFill>
                  <a:prstClr val="white">
                    <a:lumMod val="85000"/>
                  </a:prstClr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231814" y="1484784"/>
              <a:ext cx="3456384" cy="3456384"/>
            </a:xfrm>
            <a:prstGeom prst="ellipse">
              <a:avLst/>
            </a:prstGeom>
            <a:noFill/>
            <a:ln w="127000" cmpd="sng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b-NO">
                <a:solidFill>
                  <a:prstClr val="white"/>
                </a:solidFill>
              </a:endParaRPr>
            </a:p>
          </p:txBody>
        </p:sp>
      </p:grpSp>
      <p:pic>
        <p:nvPicPr>
          <p:cNvPr id="36" name="Picture 35" descr="logo_aho.png"/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272" y="133741"/>
            <a:ext cx="2240036" cy="198915"/>
          </a:xfrm>
          <a:prstGeom prst="rect">
            <a:avLst/>
          </a:prstGeom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332156" y="5013177"/>
            <a:ext cx="3900764" cy="14435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dirty="0">
                <a:solidFill>
                  <a:srgbClr val="3A7EC0"/>
                </a:solidFill>
              </a:rPr>
              <a:t>Beskrivelse av </a:t>
            </a:r>
            <a:r>
              <a:rPr lang="nb-NO" dirty="0" smtClean="0">
                <a:solidFill>
                  <a:srgbClr val="3A7EC0"/>
                </a:solidFill>
              </a:rPr>
              <a:t>idéen: </a:t>
            </a:r>
            <a:endParaRPr lang="nb-NO" dirty="0">
              <a:solidFill>
                <a:srgbClr val="3A7EC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[Legg inn idébeskrivelsen her]</a:t>
            </a:r>
          </a:p>
          <a:p>
            <a:endParaRPr lang="nb-NO" dirty="0"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b-NO" dirty="0">
              <a:solidFill>
                <a:srgbClr val="3A7EC0"/>
              </a:solidFill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232920" y="5013176"/>
            <a:ext cx="2039257" cy="14435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dirty="0">
                <a:solidFill>
                  <a:srgbClr val="3A7EC0"/>
                </a:solidFill>
              </a:rPr>
              <a:t>Utfordring som vil løses:</a:t>
            </a:r>
          </a:p>
          <a:p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[Beskriv utfordringen som idéen vil hjelpe å løse]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b-NO" dirty="0">
              <a:solidFill>
                <a:srgbClr val="3A7EC0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4160912" y="4967845"/>
            <a:ext cx="0" cy="1644805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itle 1"/>
          <p:cNvSpPr txBox="1">
            <a:spLocks/>
          </p:cNvSpPr>
          <p:nvPr/>
        </p:nvSpPr>
        <p:spPr>
          <a:xfrm>
            <a:off x="295200" y="77584"/>
            <a:ext cx="3102278" cy="255072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/>
            <a:r>
              <a:rPr lang="nb-NO" sz="1200" dirty="0">
                <a:solidFill>
                  <a:schemeClr val="tx1"/>
                </a:solidFill>
              </a:rPr>
              <a:t>IDÉARK </a:t>
            </a:r>
            <a:r>
              <a:rPr lang="nb-NO" sz="1200" dirty="0">
                <a:solidFill>
                  <a:srgbClr val="3A7EC0"/>
                </a:solidFill>
              </a:rPr>
              <a:t>Workshopformat nr. 2</a:t>
            </a:r>
          </a:p>
        </p:txBody>
      </p:sp>
    </p:spTree>
    <p:extLst>
      <p:ext uri="{BB962C8B-B14F-4D97-AF65-F5344CB8AC3E}">
        <p14:creationId xmlns:p14="http://schemas.microsoft.com/office/powerpoint/2010/main" val="40980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83731625"/>
              </p:ext>
            </p:extLst>
          </p:nvPr>
        </p:nvGraphicFramePr>
        <p:xfrm>
          <a:off x="1722" y="1591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2" y="1591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/>
          <p:cNvSpPr txBox="1">
            <a:spLocks/>
          </p:cNvSpPr>
          <p:nvPr/>
        </p:nvSpPr>
        <p:spPr>
          <a:xfrm>
            <a:off x="295200" y="77584"/>
            <a:ext cx="2297637" cy="284788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/>
            <a:r>
              <a:rPr lang="nb-NO" sz="1200" dirty="0" smtClean="0">
                <a:solidFill>
                  <a:schemeClr val="tx1"/>
                </a:solidFill>
              </a:rPr>
              <a:t>IDÉSORTERINGSARK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93900" y="419851"/>
            <a:ext cx="9320824" cy="6192799"/>
          </a:xfrm>
          <a:custGeom>
            <a:avLst/>
            <a:gdLst>
              <a:gd name="connsiteX0" fmla="*/ 9299831 w 9320824"/>
              <a:gd name="connsiteY0" fmla="*/ 6129821 h 6192799"/>
              <a:gd name="connsiteX1" fmla="*/ 9320824 w 9320824"/>
              <a:gd name="connsiteY1" fmla="*/ 0 h 6192799"/>
              <a:gd name="connsiteX2" fmla="*/ 0 w 9320824"/>
              <a:gd name="connsiteY2" fmla="*/ 10496 h 6192799"/>
              <a:gd name="connsiteX3" fmla="*/ 0 w 9320824"/>
              <a:gd name="connsiteY3" fmla="*/ 6171806 h 6192799"/>
              <a:gd name="connsiteX4" fmla="*/ 9310328 w 9320824"/>
              <a:gd name="connsiteY4" fmla="*/ 6192799 h 6192799"/>
              <a:gd name="connsiteX5" fmla="*/ 9299831 w 9320824"/>
              <a:gd name="connsiteY5" fmla="*/ 6129821 h 619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20824" h="6192799">
                <a:moveTo>
                  <a:pt x="9299831" y="6129821"/>
                </a:moveTo>
                <a:cubicBezTo>
                  <a:pt x="9306829" y="4086547"/>
                  <a:pt x="9313826" y="2043274"/>
                  <a:pt x="9320824" y="0"/>
                </a:cubicBezTo>
                <a:lnTo>
                  <a:pt x="0" y="10496"/>
                </a:lnTo>
                <a:lnTo>
                  <a:pt x="0" y="6171806"/>
                </a:lnTo>
                <a:lnTo>
                  <a:pt x="9310328" y="6192799"/>
                </a:lnTo>
                <a:lnTo>
                  <a:pt x="9299831" y="6129821"/>
                </a:lnTo>
                <a:close/>
              </a:path>
            </a:pathLst>
          </a:cu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6471491" y="419851"/>
            <a:ext cx="0" cy="6192799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533099" y="620688"/>
            <a:ext cx="2824843" cy="4248472"/>
          </a:xfrm>
          <a:prstGeom prst="rect">
            <a:avLst/>
          </a:prstGeom>
        </p:spPr>
        <p:txBody>
          <a:bodyPr lIns="91434" tIns="45717" rIns="91434" bIns="45717" anchor="t"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lvl="0"/>
            <a:r>
              <a:rPr lang="nb-NO" sz="1400" dirty="0">
                <a:solidFill>
                  <a:srgbClr val="3A7EC0"/>
                </a:solidFill>
                <a:latin typeface="Arial"/>
                <a:cs typeface="Arial"/>
              </a:rPr>
              <a:t>Hverdagsforbedringer </a:t>
            </a:r>
          </a:p>
          <a:p>
            <a:pPr lvl="0"/>
            <a:endParaRPr lang="nb-NO" sz="800" b="0" dirty="0">
              <a:latin typeface="Arial"/>
              <a:cs typeface="Arial"/>
            </a:endParaRPr>
          </a:p>
          <a:p>
            <a:pPr lvl="0"/>
            <a:r>
              <a:rPr lang="nb-NO" sz="1000" b="0" i="1" dirty="0">
                <a:latin typeface="Arial"/>
                <a:cs typeface="Arial"/>
              </a:rPr>
              <a:t>Endringer i måten å jobbe på som verken krever større organisasjonsendringer eller store investeringer</a:t>
            </a:r>
          </a:p>
          <a:p>
            <a:pPr lvl="0"/>
            <a:endParaRPr lang="nb-NO" sz="1100" b="0" i="1" dirty="0">
              <a:latin typeface="Arial"/>
              <a:cs typeface="Arial"/>
            </a:endParaRPr>
          </a:p>
          <a:p>
            <a:pPr lvl="0"/>
            <a:endParaRPr lang="nb-NO" sz="1100" b="0" i="1" dirty="0">
              <a:latin typeface="Arial"/>
              <a:cs typeface="Arial"/>
            </a:endParaRPr>
          </a:p>
          <a:p>
            <a:pPr lvl="0"/>
            <a:endParaRPr lang="nb-NO" sz="1100" b="0" i="1" dirty="0">
              <a:latin typeface="Arial"/>
              <a:cs typeface="Arial"/>
            </a:endParaRPr>
          </a:p>
          <a:p>
            <a:pPr lvl="0"/>
            <a:endParaRPr lang="en-US" sz="1100" b="0" i="1" dirty="0">
              <a:latin typeface="Arial"/>
              <a:cs typeface="Arial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536784" y="620688"/>
            <a:ext cx="2844000" cy="3819562"/>
          </a:xfrm>
          <a:prstGeom prst="rect">
            <a:avLst/>
          </a:prstGeom>
        </p:spPr>
        <p:txBody>
          <a:bodyPr lIns="91434" tIns="45717" rIns="91434" bIns="45717" anchor="t"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lvl="0"/>
            <a:r>
              <a:rPr lang="nb-NO" sz="1400" dirty="0">
                <a:solidFill>
                  <a:srgbClr val="3A7EC0"/>
                </a:solidFill>
                <a:latin typeface="Arial"/>
                <a:cs typeface="Arial"/>
              </a:rPr>
              <a:t>Store endringer</a:t>
            </a:r>
          </a:p>
          <a:p>
            <a:pPr lvl="0"/>
            <a:endParaRPr lang="nb-NO" sz="800" b="0" dirty="0">
              <a:latin typeface="Arial"/>
              <a:cs typeface="Arial"/>
            </a:endParaRPr>
          </a:p>
          <a:p>
            <a:pPr lvl="0"/>
            <a:r>
              <a:rPr lang="nb-NO" sz="1000" b="0" i="1" dirty="0">
                <a:latin typeface="Arial"/>
                <a:cs typeface="Arial"/>
              </a:rPr>
              <a:t>Endringer som innebærer endring i tjenestetilbudet, store endringer av prosesser, endringer i organisering, store investeringer og omfattende utviklingsarbeid</a:t>
            </a:r>
          </a:p>
          <a:p>
            <a:pPr lvl="0"/>
            <a:endParaRPr lang="nb-NO" sz="1100" b="0" i="1" dirty="0">
              <a:latin typeface="Arial"/>
              <a:cs typeface="Arial"/>
            </a:endParaRPr>
          </a:p>
          <a:p>
            <a:pPr lvl="0"/>
            <a:endParaRPr lang="nb-NO" sz="1100" b="0" i="1" dirty="0">
              <a:latin typeface="Arial"/>
              <a:cs typeface="Arial"/>
            </a:endParaRPr>
          </a:p>
          <a:p>
            <a:pPr lvl="0"/>
            <a:endParaRPr lang="en-US" sz="1100" b="0" i="1" dirty="0">
              <a:latin typeface="Arial"/>
              <a:cs typeface="Arial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640719" y="635202"/>
            <a:ext cx="2844000" cy="3819562"/>
          </a:xfrm>
          <a:prstGeom prst="rect">
            <a:avLst/>
          </a:prstGeom>
        </p:spPr>
        <p:txBody>
          <a:bodyPr lIns="91434" tIns="45717" rIns="91434" bIns="45717" anchor="t"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lvl="0"/>
            <a:r>
              <a:rPr lang="nb-NO" sz="1400" dirty="0">
                <a:solidFill>
                  <a:srgbClr val="3A7EC0"/>
                </a:solidFill>
                <a:latin typeface="Arial"/>
                <a:cs typeface="Arial"/>
              </a:rPr>
              <a:t>Radikale endringer</a:t>
            </a:r>
          </a:p>
          <a:p>
            <a:pPr lvl="0"/>
            <a:endParaRPr lang="nb-NO" sz="800" b="0" i="1" dirty="0">
              <a:latin typeface="Arial"/>
              <a:cs typeface="Arial"/>
            </a:endParaRPr>
          </a:p>
          <a:p>
            <a:pPr lvl="0"/>
            <a:r>
              <a:rPr lang="nb-NO" sz="1000" b="0" i="1" dirty="0">
                <a:latin typeface="Arial"/>
                <a:cs typeface="Arial"/>
              </a:rPr>
              <a:t>Endringer som innebærer et nytt tjenestetilbud, nye prosesser og vesentlige endringer på organisering. Endringene krever omfattende politisk forankring og muligens endringer i lovverk</a:t>
            </a:r>
          </a:p>
          <a:p>
            <a:pPr lvl="0"/>
            <a:endParaRPr lang="nb-NO" sz="1100" b="0" i="1" dirty="0">
              <a:latin typeface="Arial"/>
              <a:cs typeface="Arial"/>
            </a:endParaRPr>
          </a:p>
          <a:p>
            <a:pPr lvl="0"/>
            <a:endParaRPr lang="nb-NO" sz="1100" b="0" i="1" dirty="0">
              <a:latin typeface="Arial"/>
              <a:cs typeface="Arial"/>
            </a:endParaRPr>
          </a:p>
          <a:p>
            <a:pPr lvl="0"/>
            <a:endParaRPr lang="en-US" sz="1100" b="0" i="1" dirty="0">
              <a:latin typeface="Arial"/>
              <a:cs typeface="Arial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3312067" y="419851"/>
            <a:ext cx="0" cy="6192799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ogo_aho.png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272" y="133741"/>
            <a:ext cx="2240036" cy="1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0675249"/>
              </p:ext>
            </p:extLst>
          </p:nvPr>
        </p:nvGraphicFramePr>
        <p:xfrm>
          <a:off x="1722" y="1591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2" y="1591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/>
          <p:cNvSpPr txBox="1">
            <a:spLocks/>
          </p:cNvSpPr>
          <p:nvPr/>
        </p:nvSpPr>
        <p:spPr>
          <a:xfrm>
            <a:off x="295200" y="77584"/>
            <a:ext cx="2297637" cy="284788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/>
            <a:r>
              <a:rPr lang="nb-NO" sz="1200" dirty="0">
                <a:solidFill>
                  <a:schemeClr val="tx1"/>
                </a:solidFill>
              </a:rPr>
              <a:t>PRIORITERING AV IDÉER</a:t>
            </a:r>
          </a:p>
        </p:txBody>
      </p:sp>
      <p:sp>
        <p:nvSpPr>
          <p:cNvPr id="47" name="Freeform 46"/>
          <p:cNvSpPr/>
          <p:nvPr/>
        </p:nvSpPr>
        <p:spPr>
          <a:xfrm>
            <a:off x="293900" y="419851"/>
            <a:ext cx="9320824" cy="6192799"/>
          </a:xfrm>
          <a:custGeom>
            <a:avLst/>
            <a:gdLst>
              <a:gd name="connsiteX0" fmla="*/ 9299831 w 9320824"/>
              <a:gd name="connsiteY0" fmla="*/ 6129821 h 6192799"/>
              <a:gd name="connsiteX1" fmla="*/ 9320824 w 9320824"/>
              <a:gd name="connsiteY1" fmla="*/ 0 h 6192799"/>
              <a:gd name="connsiteX2" fmla="*/ 0 w 9320824"/>
              <a:gd name="connsiteY2" fmla="*/ 10496 h 6192799"/>
              <a:gd name="connsiteX3" fmla="*/ 0 w 9320824"/>
              <a:gd name="connsiteY3" fmla="*/ 6171806 h 6192799"/>
              <a:gd name="connsiteX4" fmla="*/ 9310328 w 9320824"/>
              <a:gd name="connsiteY4" fmla="*/ 6192799 h 6192799"/>
              <a:gd name="connsiteX5" fmla="*/ 9299831 w 9320824"/>
              <a:gd name="connsiteY5" fmla="*/ 6129821 h 619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20824" h="6192799">
                <a:moveTo>
                  <a:pt x="9299831" y="6129821"/>
                </a:moveTo>
                <a:cubicBezTo>
                  <a:pt x="9306829" y="4086547"/>
                  <a:pt x="9313826" y="2043274"/>
                  <a:pt x="9320824" y="0"/>
                </a:cubicBezTo>
                <a:lnTo>
                  <a:pt x="0" y="10496"/>
                </a:lnTo>
                <a:lnTo>
                  <a:pt x="0" y="6171806"/>
                </a:lnTo>
                <a:lnTo>
                  <a:pt x="9310328" y="6192799"/>
                </a:lnTo>
                <a:lnTo>
                  <a:pt x="9299831" y="6129821"/>
                </a:lnTo>
                <a:close/>
              </a:path>
            </a:pathLst>
          </a:cu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565187" y="980728"/>
            <a:ext cx="6696606" cy="5307990"/>
            <a:chOff x="1506766" y="836712"/>
            <a:chExt cx="7034052" cy="5575463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5000772" y="1164889"/>
              <a:ext cx="0" cy="4893421"/>
            </a:xfrm>
            <a:prstGeom prst="straightConnector1">
              <a:avLst/>
            </a:prstGeom>
            <a:ln w="9525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V="1">
              <a:off x="5000772" y="1164888"/>
              <a:ext cx="0" cy="4893423"/>
            </a:xfrm>
            <a:prstGeom prst="straightConnector1">
              <a:avLst/>
            </a:prstGeom>
            <a:ln w="9525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124540" y="836712"/>
              <a:ext cx="1730367" cy="2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Enkelt å gjennomføre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96690" y="6121218"/>
              <a:ext cx="1995457" cy="2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Vanskelig å gjennomføre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93329" y="3462735"/>
              <a:ext cx="1047489" cy="2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Stor gevinst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06766" y="3462735"/>
              <a:ext cx="1101555" cy="2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Liten gevinst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8349" y="5104595"/>
              <a:ext cx="828568" cy="95371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1103" y="1102141"/>
              <a:ext cx="806658" cy="10081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2736" y="1098155"/>
              <a:ext cx="774181" cy="84802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178" y="5150258"/>
              <a:ext cx="833503" cy="970961"/>
            </a:xfrm>
            <a:prstGeom prst="rect">
              <a:avLst/>
            </a:prstGeom>
          </p:spPr>
        </p:pic>
      </p:grpSp>
      <p:pic>
        <p:nvPicPr>
          <p:cNvPr id="36" name="Picture 35" descr="logo_aho.png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272" y="133741"/>
            <a:ext cx="2240036" cy="1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133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49" y="1623164"/>
            <a:ext cx="9514657" cy="50459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Workshop, idémyldring</a:t>
            </a:r>
            <a:endParaRPr lang="nb-NO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Mange nye idéer!</a:t>
            </a:r>
          </a:p>
        </p:txBody>
      </p:sp>
    </p:spTree>
    <p:extLst>
      <p:ext uri="{BB962C8B-B14F-4D97-AF65-F5344CB8AC3E}">
        <p14:creationId xmlns:p14="http://schemas.microsoft.com/office/powerpoint/2010/main" val="35045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592" y="1556792"/>
            <a:ext cx="2464720" cy="30802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128" y="1720521"/>
            <a:ext cx="2365487" cy="259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950" y="1584086"/>
            <a:ext cx="2531665" cy="2914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592" y="1541559"/>
            <a:ext cx="2546743" cy="296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PowerPoint-mal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 smtClean="0"/>
              <a:t>Dokumentere idéer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514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34420380"/>
              </p:ext>
            </p:extLst>
          </p:nvPr>
        </p:nvGraphicFramePr>
        <p:xfrm>
          <a:off x="1722" y="1591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2" y="1591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Freeform 46"/>
          <p:cNvSpPr/>
          <p:nvPr/>
        </p:nvSpPr>
        <p:spPr>
          <a:xfrm>
            <a:off x="293900" y="419851"/>
            <a:ext cx="9320824" cy="6192799"/>
          </a:xfrm>
          <a:custGeom>
            <a:avLst/>
            <a:gdLst>
              <a:gd name="connsiteX0" fmla="*/ 9299831 w 9320824"/>
              <a:gd name="connsiteY0" fmla="*/ 6129821 h 6192799"/>
              <a:gd name="connsiteX1" fmla="*/ 9320824 w 9320824"/>
              <a:gd name="connsiteY1" fmla="*/ 0 h 6192799"/>
              <a:gd name="connsiteX2" fmla="*/ 0 w 9320824"/>
              <a:gd name="connsiteY2" fmla="*/ 10496 h 6192799"/>
              <a:gd name="connsiteX3" fmla="*/ 0 w 9320824"/>
              <a:gd name="connsiteY3" fmla="*/ 6171806 h 6192799"/>
              <a:gd name="connsiteX4" fmla="*/ 9310328 w 9320824"/>
              <a:gd name="connsiteY4" fmla="*/ 6192799 h 6192799"/>
              <a:gd name="connsiteX5" fmla="*/ 9299831 w 9320824"/>
              <a:gd name="connsiteY5" fmla="*/ 6129821 h 619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20824" h="6192799">
                <a:moveTo>
                  <a:pt x="9299831" y="6129821"/>
                </a:moveTo>
                <a:cubicBezTo>
                  <a:pt x="9306829" y="4086547"/>
                  <a:pt x="9313826" y="2043274"/>
                  <a:pt x="9320824" y="0"/>
                </a:cubicBezTo>
                <a:lnTo>
                  <a:pt x="0" y="10496"/>
                </a:lnTo>
                <a:lnTo>
                  <a:pt x="0" y="6171806"/>
                </a:lnTo>
                <a:lnTo>
                  <a:pt x="9310328" y="6192799"/>
                </a:lnTo>
                <a:lnTo>
                  <a:pt x="9299831" y="6129821"/>
                </a:lnTo>
                <a:close/>
              </a:path>
            </a:pathLst>
          </a:cu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293900" y="1052736"/>
            <a:ext cx="9320824" cy="0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93900" y="5440177"/>
            <a:ext cx="9320824" cy="0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5010594" y="5487209"/>
            <a:ext cx="4529498" cy="9394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dirty="0">
                <a:solidFill>
                  <a:srgbClr val="3A7EC0"/>
                </a:solidFill>
              </a:rPr>
              <a:t>Utfordring som vil løses</a:t>
            </a:r>
            <a:r>
              <a:rPr lang="nb-NO" dirty="0" smtClean="0">
                <a:solidFill>
                  <a:srgbClr val="3A7EC0"/>
                </a:solidFill>
              </a:rPr>
              <a:t>:</a:t>
            </a:r>
          </a:p>
          <a:p>
            <a:r>
              <a:rPr lang="nb-NO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[</a:t>
            </a:r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Beskriv utfordringen som idéen vil hjelpe å løse]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b-NO" dirty="0">
              <a:solidFill>
                <a:srgbClr val="3A7EC0"/>
              </a:solidFill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344488" y="5487210"/>
            <a:ext cx="4464496" cy="9394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nb-NO" dirty="0" smtClean="0">
                <a:solidFill>
                  <a:srgbClr val="3A7EC0"/>
                </a:solidFill>
              </a:rPr>
              <a:t>Beskrivelse av idéen: 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[</a:t>
            </a:r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Legg inn idébeskrivelsen her]</a:t>
            </a:r>
          </a:p>
          <a:p>
            <a:endParaRPr lang="nb-NO" dirty="0">
              <a:cs typeface="Arial"/>
            </a:endParaRP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nb-NO" dirty="0">
              <a:solidFill>
                <a:srgbClr val="3A7EC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4960006" y="5440177"/>
            <a:ext cx="0" cy="1172474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_aho.png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272" y="133741"/>
            <a:ext cx="2240036" cy="198915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9382" y="516084"/>
            <a:ext cx="7266580" cy="476242"/>
          </a:xfrm>
          <a:prstGeom prst="rect">
            <a:avLst/>
          </a:prstGeom>
        </p:spPr>
        <p:txBody>
          <a:bodyPr lIns="91434" tIns="45717" rIns="91434" bIns="45717" anchor="ctr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r>
              <a:rPr lang="nb-NO" sz="1600" dirty="0">
                <a:solidFill>
                  <a:srgbClr val="3A7EC0"/>
                </a:solidFill>
                <a:latin typeface="Arial"/>
                <a:cs typeface="Arial"/>
              </a:rPr>
              <a:t>[Legg inn beskrivende tittel for idéen]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656" y="1124745"/>
            <a:ext cx="6192688" cy="762510"/>
          </a:xfrm>
          <a:prstGeom prst="rect">
            <a:avLst/>
          </a:prstGeom>
          <a:noFill/>
        </p:spPr>
        <p:txBody>
          <a:bodyPr wrap="square" lIns="71995" tIns="71995" rIns="71995" bIns="71995" rtlCol="0">
            <a:noAutofit/>
          </a:bodyPr>
          <a:lstStyle/>
          <a:p>
            <a:pPr algn="l">
              <a:spcBef>
                <a:spcPct val="20000"/>
              </a:spcBef>
            </a:pPr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[Legg inn illustrasjon av idéen her.</a:t>
            </a:r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]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95200" y="77584"/>
            <a:ext cx="3102278" cy="255072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/>
            <a:r>
              <a:rPr lang="nb-NO" sz="1200" dirty="0">
                <a:solidFill>
                  <a:schemeClr val="tx1"/>
                </a:solidFill>
              </a:rPr>
              <a:t>IDÉARK </a:t>
            </a:r>
            <a:r>
              <a:rPr lang="nb-NO" sz="1200" dirty="0">
                <a:solidFill>
                  <a:srgbClr val="3A7EC0"/>
                </a:solidFill>
              </a:rPr>
              <a:t>Workshopformat nr. </a:t>
            </a:r>
            <a:r>
              <a:rPr lang="nb-NO" sz="1200" dirty="0" smtClean="0">
                <a:solidFill>
                  <a:srgbClr val="3A7EC0"/>
                </a:solidFill>
              </a:rPr>
              <a:t>1</a:t>
            </a:r>
            <a:endParaRPr lang="nb-NO" sz="1200" dirty="0">
              <a:solidFill>
                <a:srgbClr val="3A7E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62640645"/>
              </p:ext>
            </p:extLst>
          </p:nvPr>
        </p:nvGraphicFramePr>
        <p:xfrm>
          <a:off x="1722" y="1591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2" y="1591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Freeform 46"/>
          <p:cNvSpPr/>
          <p:nvPr/>
        </p:nvSpPr>
        <p:spPr>
          <a:xfrm>
            <a:off x="293900" y="419851"/>
            <a:ext cx="9320824" cy="6192799"/>
          </a:xfrm>
          <a:custGeom>
            <a:avLst/>
            <a:gdLst>
              <a:gd name="connsiteX0" fmla="*/ 9299831 w 9320824"/>
              <a:gd name="connsiteY0" fmla="*/ 6129821 h 6192799"/>
              <a:gd name="connsiteX1" fmla="*/ 9320824 w 9320824"/>
              <a:gd name="connsiteY1" fmla="*/ 0 h 6192799"/>
              <a:gd name="connsiteX2" fmla="*/ 0 w 9320824"/>
              <a:gd name="connsiteY2" fmla="*/ 10496 h 6192799"/>
              <a:gd name="connsiteX3" fmla="*/ 0 w 9320824"/>
              <a:gd name="connsiteY3" fmla="*/ 6171806 h 6192799"/>
              <a:gd name="connsiteX4" fmla="*/ 9310328 w 9320824"/>
              <a:gd name="connsiteY4" fmla="*/ 6192799 h 6192799"/>
              <a:gd name="connsiteX5" fmla="*/ 9299831 w 9320824"/>
              <a:gd name="connsiteY5" fmla="*/ 6129821 h 619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20824" h="6192799">
                <a:moveTo>
                  <a:pt x="9299831" y="6129821"/>
                </a:moveTo>
                <a:cubicBezTo>
                  <a:pt x="9306829" y="4086547"/>
                  <a:pt x="9313826" y="2043274"/>
                  <a:pt x="9320824" y="0"/>
                </a:cubicBezTo>
                <a:lnTo>
                  <a:pt x="0" y="10496"/>
                </a:lnTo>
                <a:lnTo>
                  <a:pt x="0" y="6171806"/>
                </a:lnTo>
                <a:lnTo>
                  <a:pt x="9310328" y="6192799"/>
                </a:lnTo>
                <a:lnTo>
                  <a:pt x="9299831" y="6129821"/>
                </a:lnTo>
                <a:close/>
              </a:path>
            </a:pathLst>
          </a:cu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6628938" y="1052736"/>
            <a:ext cx="0" cy="5559914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93900" y="1052736"/>
            <a:ext cx="9320824" cy="0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93900" y="4967845"/>
            <a:ext cx="9320824" cy="0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itle 1"/>
          <p:cNvSpPr txBox="1">
            <a:spLocks/>
          </p:cNvSpPr>
          <p:nvPr/>
        </p:nvSpPr>
        <p:spPr>
          <a:xfrm>
            <a:off x="6681192" y="1182538"/>
            <a:ext cx="2386662" cy="5805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nb-NO" dirty="0" smtClean="0">
                <a:solidFill>
                  <a:srgbClr val="3A7EC0"/>
                </a:solidFill>
              </a:rPr>
              <a:t>Gevinster for </a:t>
            </a:r>
            <a:br>
              <a:rPr lang="nb-NO" dirty="0" smtClean="0">
                <a:solidFill>
                  <a:srgbClr val="3A7EC0"/>
                </a:solidFill>
              </a:rPr>
            </a:br>
            <a:r>
              <a:rPr lang="nb-NO" dirty="0" smtClean="0">
                <a:solidFill>
                  <a:srgbClr val="3A7EC0"/>
                </a:solidFill>
              </a:rPr>
              <a:t>brukere, pårørende</a:t>
            </a:r>
            <a:br>
              <a:rPr lang="nb-NO" dirty="0" smtClean="0">
                <a:solidFill>
                  <a:srgbClr val="3A7EC0"/>
                </a:solidFill>
              </a:rPr>
            </a:br>
            <a:r>
              <a:rPr lang="nb-NO" dirty="0" smtClean="0">
                <a:solidFill>
                  <a:srgbClr val="3A7EC0"/>
                </a:solidFill>
              </a:rPr>
              <a:t>og kommunen:</a:t>
            </a:r>
            <a:endParaRPr lang="nb-NO" dirty="0">
              <a:solidFill>
                <a:srgbClr val="3A7EC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22" t="37184" r="35889" b="2594"/>
          <a:stretch/>
        </p:blipFill>
        <p:spPr>
          <a:xfrm>
            <a:off x="8325132" y="1182539"/>
            <a:ext cx="638462" cy="580543"/>
          </a:xfrm>
          <a:prstGeom prst="rect">
            <a:avLst/>
          </a:prstGeom>
        </p:spPr>
      </p:pic>
      <p:sp>
        <p:nvSpPr>
          <p:cNvPr id="66" name="Title 1"/>
          <p:cNvSpPr txBox="1">
            <a:spLocks/>
          </p:cNvSpPr>
          <p:nvPr/>
        </p:nvSpPr>
        <p:spPr>
          <a:xfrm>
            <a:off x="6753199" y="1985590"/>
            <a:ext cx="2721495" cy="89108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 smtClean="0">
                <a:solidFill>
                  <a:srgbClr val="3A7EC0"/>
                </a:solidFill>
              </a:rPr>
              <a:t>Unngåtte kostnader: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[Legg inn </a:t>
            </a:r>
            <a:r>
              <a:rPr lang="nb-NO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unngåtte kostnader her]</a:t>
            </a:r>
            <a:endParaRPr lang="nb-NO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nb-NO" b="0" dirty="0">
              <a:solidFill>
                <a:srgbClr val="3A7EC0"/>
              </a:solidFill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6753200" y="3789039"/>
            <a:ext cx="2861524" cy="11788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 smtClean="0">
                <a:solidFill>
                  <a:srgbClr val="3A7EC0"/>
                </a:solidFill>
              </a:rPr>
              <a:t>Kvalitet: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[Legg inn </a:t>
            </a:r>
            <a:r>
              <a:rPr lang="nb-NO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kvalitet her</a:t>
            </a:r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]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nb-NO" b="0" dirty="0">
              <a:solidFill>
                <a:srgbClr val="3A7EC0"/>
              </a:solidFill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6753199" y="2876672"/>
            <a:ext cx="2721495" cy="91236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 smtClean="0">
                <a:solidFill>
                  <a:srgbClr val="3A7EC0"/>
                </a:solidFill>
              </a:rPr>
              <a:t>Tid: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[Legg inn </a:t>
            </a:r>
            <a:r>
              <a:rPr lang="nb-NO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spart tid her</a:t>
            </a:r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]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nb-NO" b="0" dirty="0">
              <a:solidFill>
                <a:srgbClr val="3A7EC0"/>
              </a:solidFill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4232920" y="5013176"/>
            <a:ext cx="2039257" cy="14435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dirty="0">
                <a:solidFill>
                  <a:srgbClr val="3A7EC0"/>
                </a:solidFill>
              </a:rPr>
              <a:t>Utfordring som vil løses:</a:t>
            </a:r>
          </a:p>
          <a:p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[Beskriv utfordringen som idéen vil hjelpe å løse]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b-NO" dirty="0">
              <a:solidFill>
                <a:srgbClr val="3A7EC0"/>
              </a:solidFill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6681192" y="5013177"/>
            <a:ext cx="2985786" cy="14435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nb-NO" dirty="0" smtClean="0">
                <a:solidFill>
                  <a:srgbClr val="3A7EC0"/>
                </a:solidFill>
              </a:rPr>
              <a:t>Hva kreves for å implementere idéen: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[</a:t>
            </a:r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Legg inn </a:t>
            </a:r>
            <a:r>
              <a:rPr lang="nb-NO" b="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endringer dere ser for dere]</a:t>
            </a:r>
            <a:endParaRPr lang="nb-NO" b="0" dirty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nb-NO" dirty="0">
              <a:solidFill>
                <a:srgbClr val="3A7EC0"/>
              </a:solidFill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332156" y="5013177"/>
            <a:ext cx="3900764" cy="14435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1" hangingPunct="1">
              <a:lnSpc>
                <a:spcPct val="100000"/>
              </a:lnSpc>
              <a:defRPr sz="1200" b="1" i="0" ker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Times New Roman" pitchFamily="18" charset="0"/>
              </a:defRPr>
            </a:lvl1pPr>
            <a:lvl2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eaLnBrk="1" hangingPunct="1"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dirty="0">
                <a:solidFill>
                  <a:srgbClr val="3A7EC0"/>
                </a:solidFill>
              </a:rPr>
              <a:t>Beskrivelse av </a:t>
            </a:r>
            <a:r>
              <a:rPr lang="nb-NO" dirty="0" smtClean="0">
                <a:solidFill>
                  <a:srgbClr val="3A7EC0"/>
                </a:solidFill>
              </a:rPr>
              <a:t>idéen: </a:t>
            </a:r>
            <a:endParaRPr lang="nb-NO" dirty="0">
              <a:solidFill>
                <a:srgbClr val="3A7EC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[Legg inn idébeskrivelsen her]</a:t>
            </a:r>
          </a:p>
          <a:p>
            <a:endParaRPr lang="nb-NO" dirty="0"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b-NO" dirty="0">
              <a:solidFill>
                <a:srgbClr val="3A7EC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4160912" y="4967845"/>
            <a:ext cx="0" cy="1644805"/>
          </a:xfrm>
          <a:prstGeom prst="line">
            <a:avLst/>
          </a:pr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Freeform 74"/>
          <p:cNvSpPr/>
          <p:nvPr/>
        </p:nvSpPr>
        <p:spPr>
          <a:xfrm>
            <a:off x="9065335" y="1295755"/>
            <a:ext cx="409360" cy="405013"/>
          </a:xfrm>
          <a:custGeom>
            <a:avLst/>
            <a:gdLst>
              <a:gd name="connsiteX0" fmla="*/ 24663 w 696434"/>
              <a:gd name="connsiteY0" fmla="*/ 38271 h 689040"/>
              <a:gd name="connsiteX1" fmla="*/ 45656 w 696434"/>
              <a:gd name="connsiteY1" fmla="*/ 153730 h 689040"/>
              <a:gd name="connsiteX2" fmla="*/ 56152 w 696434"/>
              <a:gd name="connsiteY2" fmla="*/ 185219 h 689040"/>
              <a:gd name="connsiteX3" fmla="*/ 66649 w 696434"/>
              <a:gd name="connsiteY3" fmla="*/ 227204 h 689040"/>
              <a:gd name="connsiteX4" fmla="*/ 87641 w 696434"/>
              <a:gd name="connsiteY4" fmla="*/ 290182 h 689040"/>
              <a:gd name="connsiteX5" fmla="*/ 108634 w 696434"/>
              <a:gd name="connsiteY5" fmla="*/ 321671 h 689040"/>
              <a:gd name="connsiteX6" fmla="*/ 150620 w 696434"/>
              <a:gd name="connsiteY6" fmla="*/ 395144 h 689040"/>
              <a:gd name="connsiteX7" fmla="*/ 192606 w 696434"/>
              <a:gd name="connsiteY7" fmla="*/ 458122 h 689040"/>
              <a:gd name="connsiteX8" fmla="*/ 224095 w 696434"/>
              <a:gd name="connsiteY8" fmla="*/ 521100 h 689040"/>
              <a:gd name="connsiteX9" fmla="*/ 255584 w 696434"/>
              <a:gd name="connsiteY9" fmla="*/ 542092 h 689040"/>
              <a:gd name="connsiteX10" fmla="*/ 287074 w 696434"/>
              <a:gd name="connsiteY10" fmla="*/ 605070 h 689040"/>
              <a:gd name="connsiteX11" fmla="*/ 318563 w 696434"/>
              <a:gd name="connsiteY11" fmla="*/ 626062 h 689040"/>
              <a:gd name="connsiteX12" fmla="*/ 371045 w 696434"/>
              <a:gd name="connsiteY12" fmla="*/ 689040 h 689040"/>
              <a:gd name="connsiteX13" fmla="*/ 402534 w 696434"/>
              <a:gd name="connsiteY13" fmla="*/ 678544 h 689040"/>
              <a:gd name="connsiteX14" fmla="*/ 423527 w 696434"/>
              <a:gd name="connsiteY14" fmla="*/ 647055 h 689040"/>
              <a:gd name="connsiteX15" fmla="*/ 455016 w 696434"/>
              <a:gd name="connsiteY15" fmla="*/ 626062 h 689040"/>
              <a:gd name="connsiteX16" fmla="*/ 465513 w 696434"/>
              <a:gd name="connsiteY16" fmla="*/ 594574 h 689040"/>
              <a:gd name="connsiteX17" fmla="*/ 528491 w 696434"/>
              <a:gd name="connsiteY17" fmla="*/ 531596 h 689040"/>
              <a:gd name="connsiteX18" fmla="*/ 538988 w 696434"/>
              <a:gd name="connsiteY18" fmla="*/ 500107 h 689040"/>
              <a:gd name="connsiteX19" fmla="*/ 559981 w 696434"/>
              <a:gd name="connsiteY19" fmla="*/ 426633 h 689040"/>
              <a:gd name="connsiteX20" fmla="*/ 580973 w 696434"/>
              <a:gd name="connsiteY20" fmla="*/ 395144 h 689040"/>
              <a:gd name="connsiteX21" fmla="*/ 612463 w 696434"/>
              <a:gd name="connsiteY21" fmla="*/ 321671 h 689040"/>
              <a:gd name="connsiteX22" fmla="*/ 654448 w 696434"/>
              <a:gd name="connsiteY22" fmla="*/ 227204 h 689040"/>
              <a:gd name="connsiteX23" fmla="*/ 664945 w 696434"/>
              <a:gd name="connsiteY23" fmla="*/ 185219 h 689040"/>
              <a:gd name="connsiteX24" fmla="*/ 675441 w 696434"/>
              <a:gd name="connsiteY24" fmla="*/ 153730 h 689040"/>
              <a:gd name="connsiteX25" fmla="*/ 696434 w 696434"/>
              <a:gd name="connsiteY25" fmla="*/ 69760 h 689040"/>
              <a:gd name="connsiteX26" fmla="*/ 423527 w 696434"/>
              <a:gd name="connsiteY26" fmla="*/ 38271 h 689040"/>
              <a:gd name="connsiteX27" fmla="*/ 24663 w 696434"/>
              <a:gd name="connsiteY27" fmla="*/ 38271 h 6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96434" h="689040">
                <a:moveTo>
                  <a:pt x="24663" y="38271"/>
                </a:moveTo>
                <a:cubicBezTo>
                  <a:pt x="-38315" y="57514"/>
                  <a:pt x="38317" y="124376"/>
                  <a:pt x="45656" y="153730"/>
                </a:cubicBezTo>
                <a:cubicBezTo>
                  <a:pt x="48339" y="164464"/>
                  <a:pt x="53112" y="174581"/>
                  <a:pt x="56152" y="185219"/>
                </a:cubicBezTo>
                <a:cubicBezTo>
                  <a:pt x="60115" y="199090"/>
                  <a:pt x="62504" y="213387"/>
                  <a:pt x="66649" y="227204"/>
                </a:cubicBezTo>
                <a:cubicBezTo>
                  <a:pt x="73007" y="248399"/>
                  <a:pt x="75366" y="271770"/>
                  <a:pt x="87641" y="290182"/>
                </a:cubicBezTo>
                <a:cubicBezTo>
                  <a:pt x="94639" y="300678"/>
                  <a:pt x="102992" y="310388"/>
                  <a:pt x="108634" y="321671"/>
                </a:cubicBezTo>
                <a:cubicBezTo>
                  <a:pt x="156733" y="417864"/>
                  <a:pt x="61786" y="268240"/>
                  <a:pt x="150620" y="395144"/>
                </a:cubicBezTo>
                <a:cubicBezTo>
                  <a:pt x="165089" y="415813"/>
                  <a:pt x="192606" y="458122"/>
                  <a:pt x="192606" y="458122"/>
                </a:cubicBezTo>
                <a:cubicBezTo>
                  <a:pt x="201143" y="483733"/>
                  <a:pt x="203747" y="500752"/>
                  <a:pt x="224095" y="521100"/>
                </a:cubicBezTo>
                <a:cubicBezTo>
                  <a:pt x="233015" y="530020"/>
                  <a:pt x="245088" y="535095"/>
                  <a:pt x="255584" y="542092"/>
                </a:cubicBezTo>
                <a:cubicBezTo>
                  <a:pt x="264121" y="567702"/>
                  <a:pt x="266727" y="584723"/>
                  <a:pt x="287074" y="605070"/>
                </a:cubicBezTo>
                <a:cubicBezTo>
                  <a:pt x="295994" y="613990"/>
                  <a:pt x="308872" y="617986"/>
                  <a:pt x="318563" y="626062"/>
                </a:cubicBezTo>
                <a:cubicBezTo>
                  <a:pt x="348869" y="651317"/>
                  <a:pt x="350404" y="658079"/>
                  <a:pt x="371045" y="689040"/>
                </a:cubicBezTo>
                <a:cubicBezTo>
                  <a:pt x="381541" y="685541"/>
                  <a:pt x="393894" y="685456"/>
                  <a:pt x="402534" y="678544"/>
                </a:cubicBezTo>
                <a:cubicBezTo>
                  <a:pt x="412385" y="670663"/>
                  <a:pt x="414607" y="655975"/>
                  <a:pt x="423527" y="647055"/>
                </a:cubicBezTo>
                <a:cubicBezTo>
                  <a:pt x="432447" y="638135"/>
                  <a:pt x="444520" y="633060"/>
                  <a:pt x="455016" y="626062"/>
                </a:cubicBezTo>
                <a:cubicBezTo>
                  <a:pt x="458515" y="615566"/>
                  <a:pt x="458720" y="603307"/>
                  <a:pt x="465513" y="594574"/>
                </a:cubicBezTo>
                <a:cubicBezTo>
                  <a:pt x="483740" y="571140"/>
                  <a:pt x="528491" y="531596"/>
                  <a:pt x="528491" y="531596"/>
                </a:cubicBezTo>
                <a:cubicBezTo>
                  <a:pt x="531990" y="521100"/>
                  <a:pt x="535948" y="510745"/>
                  <a:pt x="538988" y="500107"/>
                </a:cubicBezTo>
                <a:cubicBezTo>
                  <a:pt x="543475" y="484404"/>
                  <a:pt x="551589" y="443417"/>
                  <a:pt x="559981" y="426633"/>
                </a:cubicBezTo>
                <a:cubicBezTo>
                  <a:pt x="565623" y="415350"/>
                  <a:pt x="573976" y="405640"/>
                  <a:pt x="580973" y="395144"/>
                </a:cubicBezTo>
                <a:cubicBezTo>
                  <a:pt x="608742" y="284075"/>
                  <a:pt x="571039" y="414872"/>
                  <a:pt x="612463" y="321671"/>
                </a:cubicBezTo>
                <a:cubicBezTo>
                  <a:pt x="662431" y="209245"/>
                  <a:pt x="606938" y="298472"/>
                  <a:pt x="654448" y="227204"/>
                </a:cubicBezTo>
                <a:cubicBezTo>
                  <a:pt x="657947" y="213209"/>
                  <a:pt x="660982" y="199090"/>
                  <a:pt x="664945" y="185219"/>
                </a:cubicBezTo>
                <a:cubicBezTo>
                  <a:pt x="667985" y="174581"/>
                  <a:pt x="672530" y="164404"/>
                  <a:pt x="675441" y="153730"/>
                </a:cubicBezTo>
                <a:cubicBezTo>
                  <a:pt x="683032" y="125895"/>
                  <a:pt x="696434" y="69760"/>
                  <a:pt x="696434" y="69760"/>
                </a:cubicBezTo>
                <a:cubicBezTo>
                  <a:pt x="664806" y="-56756"/>
                  <a:pt x="699752" y="24797"/>
                  <a:pt x="423527" y="38271"/>
                </a:cubicBezTo>
                <a:cubicBezTo>
                  <a:pt x="109905" y="53570"/>
                  <a:pt x="87641" y="19028"/>
                  <a:pt x="24663" y="38271"/>
                </a:cubicBezTo>
                <a:close/>
              </a:path>
            </a:pathLst>
          </a:custGeom>
          <a:ln w="952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6" name="Picture 35" descr="logo_aho.png"/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272" y="133741"/>
            <a:ext cx="2240036" cy="19891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85656" y="1124745"/>
            <a:ext cx="6192688" cy="762510"/>
          </a:xfrm>
          <a:prstGeom prst="rect">
            <a:avLst/>
          </a:prstGeom>
          <a:noFill/>
        </p:spPr>
        <p:txBody>
          <a:bodyPr wrap="square" lIns="71995" tIns="71995" rIns="71995" bIns="71995" rtlCol="0">
            <a:noAutofit/>
          </a:bodyPr>
          <a:lstStyle/>
          <a:p>
            <a:pPr algn="l">
              <a:spcBef>
                <a:spcPct val="20000"/>
              </a:spcBef>
            </a:pPr>
            <a:r>
              <a:rPr lang="nb-N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[Legg inn illustrasjon av idéen her.</a:t>
            </a:r>
            <a:r>
              <a:rPr lang="nb-NO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]</a:t>
            </a:r>
            <a:endParaRPr lang="nb-NO" sz="1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99382" y="516084"/>
            <a:ext cx="7266580" cy="476242"/>
          </a:xfrm>
          <a:prstGeom prst="rect">
            <a:avLst/>
          </a:prstGeom>
        </p:spPr>
        <p:txBody>
          <a:bodyPr lIns="91434" tIns="45717" rIns="91434" bIns="45717" anchor="ctr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r>
              <a:rPr lang="nb-NO" sz="1600" dirty="0">
                <a:solidFill>
                  <a:srgbClr val="3A7EC0"/>
                </a:solidFill>
                <a:latin typeface="Arial"/>
                <a:cs typeface="Arial"/>
              </a:rPr>
              <a:t>[Legg inn beskrivende tittel for idéen] 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95200" y="77584"/>
            <a:ext cx="3102278" cy="255072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/>
            <a:r>
              <a:rPr lang="nb-NO" sz="1200" dirty="0">
                <a:solidFill>
                  <a:schemeClr val="tx1"/>
                </a:solidFill>
              </a:rPr>
              <a:t>IDÉARK </a:t>
            </a:r>
            <a:r>
              <a:rPr lang="nb-NO" sz="1200" dirty="0">
                <a:solidFill>
                  <a:srgbClr val="3A7EC0"/>
                </a:solidFill>
              </a:rPr>
              <a:t>Workshopformat nr. 2</a:t>
            </a:r>
          </a:p>
        </p:txBody>
      </p:sp>
    </p:spTree>
    <p:extLst>
      <p:ext uri="{BB962C8B-B14F-4D97-AF65-F5344CB8AC3E}">
        <p14:creationId xmlns:p14="http://schemas.microsoft.com/office/powerpoint/2010/main" val="7512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60517213"/>
              </p:ext>
            </p:extLst>
          </p:nvPr>
        </p:nvGraphicFramePr>
        <p:xfrm>
          <a:off x="1722" y="1591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2" y="1591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/>
          <p:cNvSpPr txBox="1">
            <a:spLocks/>
          </p:cNvSpPr>
          <p:nvPr/>
        </p:nvSpPr>
        <p:spPr>
          <a:xfrm>
            <a:off x="295200" y="77584"/>
            <a:ext cx="2297637" cy="284788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pPr defTabSz="914400"/>
            <a:r>
              <a:rPr lang="nb-NO" sz="1200" dirty="0">
                <a:solidFill>
                  <a:schemeClr val="tx1"/>
                </a:solidFill>
              </a:rPr>
              <a:t>PRIORITERING AV IDÉER</a:t>
            </a:r>
          </a:p>
        </p:txBody>
      </p:sp>
      <p:sp>
        <p:nvSpPr>
          <p:cNvPr id="47" name="Freeform 46"/>
          <p:cNvSpPr/>
          <p:nvPr/>
        </p:nvSpPr>
        <p:spPr>
          <a:xfrm>
            <a:off x="293900" y="419851"/>
            <a:ext cx="9320824" cy="6192799"/>
          </a:xfrm>
          <a:custGeom>
            <a:avLst/>
            <a:gdLst>
              <a:gd name="connsiteX0" fmla="*/ 9299831 w 9320824"/>
              <a:gd name="connsiteY0" fmla="*/ 6129821 h 6192799"/>
              <a:gd name="connsiteX1" fmla="*/ 9320824 w 9320824"/>
              <a:gd name="connsiteY1" fmla="*/ 0 h 6192799"/>
              <a:gd name="connsiteX2" fmla="*/ 0 w 9320824"/>
              <a:gd name="connsiteY2" fmla="*/ 10496 h 6192799"/>
              <a:gd name="connsiteX3" fmla="*/ 0 w 9320824"/>
              <a:gd name="connsiteY3" fmla="*/ 6171806 h 6192799"/>
              <a:gd name="connsiteX4" fmla="*/ 9310328 w 9320824"/>
              <a:gd name="connsiteY4" fmla="*/ 6192799 h 6192799"/>
              <a:gd name="connsiteX5" fmla="*/ 9299831 w 9320824"/>
              <a:gd name="connsiteY5" fmla="*/ 6129821 h 619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20824" h="6192799">
                <a:moveTo>
                  <a:pt x="9299831" y="6129821"/>
                </a:moveTo>
                <a:cubicBezTo>
                  <a:pt x="9306829" y="4086547"/>
                  <a:pt x="9313826" y="2043274"/>
                  <a:pt x="9320824" y="0"/>
                </a:cubicBezTo>
                <a:lnTo>
                  <a:pt x="0" y="10496"/>
                </a:lnTo>
                <a:lnTo>
                  <a:pt x="0" y="6171806"/>
                </a:lnTo>
                <a:lnTo>
                  <a:pt x="9310328" y="6192799"/>
                </a:lnTo>
                <a:lnTo>
                  <a:pt x="9299831" y="6129821"/>
                </a:lnTo>
                <a:close/>
              </a:path>
            </a:pathLst>
          </a:custGeom>
          <a:ln w="3810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565187" y="980728"/>
            <a:ext cx="6696606" cy="5307990"/>
            <a:chOff x="1506766" y="836712"/>
            <a:chExt cx="7034052" cy="5575463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5000772" y="1164889"/>
              <a:ext cx="0" cy="4893421"/>
            </a:xfrm>
            <a:prstGeom prst="straightConnector1">
              <a:avLst/>
            </a:prstGeom>
            <a:ln w="9525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V="1">
              <a:off x="5000772" y="1164888"/>
              <a:ext cx="0" cy="4893423"/>
            </a:xfrm>
            <a:prstGeom prst="straightConnector1">
              <a:avLst/>
            </a:prstGeom>
            <a:ln w="9525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4124540" y="836712"/>
              <a:ext cx="1730367" cy="2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Enkelt å gjennomføre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96690" y="6121218"/>
              <a:ext cx="1995457" cy="2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Vanskelig å gjennomføre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93329" y="3462735"/>
              <a:ext cx="1047489" cy="2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Stor gevinst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06766" y="3462735"/>
              <a:ext cx="1101555" cy="2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Liten gevinst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8349" y="5104595"/>
              <a:ext cx="828568" cy="95371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1103" y="1102141"/>
              <a:ext cx="806658" cy="10081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2736" y="1098155"/>
              <a:ext cx="774181" cy="84802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178" y="5150258"/>
              <a:ext cx="833503" cy="970961"/>
            </a:xfrm>
            <a:prstGeom prst="rect">
              <a:avLst/>
            </a:prstGeom>
          </p:spPr>
        </p:pic>
      </p:grpSp>
      <p:pic>
        <p:nvPicPr>
          <p:cNvPr id="36" name="Picture 35" descr="logo_aho.png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272" y="133741"/>
            <a:ext cx="2240036" cy="19891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076056" y="2204864"/>
            <a:ext cx="1440160" cy="648072"/>
          </a:xfrm>
          <a:prstGeom prst="roundRect">
            <a:avLst/>
          </a:prstGeom>
          <a:solidFill>
            <a:srgbClr val="3A7EC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8" tIns="35998" rIns="35998" bIns="35998" rtlCol="0" anchor="ctr"/>
          <a:lstStyle/>
          <a:p>
            <a:pPr algn="ctr"/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[Legg inn </a:t>
            </a:r>
            <a:r>
              <a:rPr lang="nb-NO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idénavn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nb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Flytt 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boksene på kartet]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76056" y="4149080"/>
            <a:ext cx="1440160" cy="648072"/>
          </a:xfrm>
          <a:prstGeom prst="round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8" tIns="35998" rIns="35998" bIns="35998" rtlCol="0" anchor="ctr"/>
          <a:lstStyle/>
          <a:p>
            <a:pPr algn="ctr"/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[Legg inn </a:t>
            </a:r>
            <a:r>
              <a:rPr lang="nb-NO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idénavn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nb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Flytt 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boksene på kartet]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699792" y="4445981"/>
            <a:ext cx="1440160" cy="648072"/>
          </a:xfrm>
          <a:prstGeom prst="round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8" tIns="35998" rIns="35998" bIns="35998" rtlCol="0" anchor="ctr"/>
          <a:lstStyle/>
          <a:p>
            <a:pPr algn="ctr"/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[Legg inn </a:t>
            </a:r>
            <a:r>
              <a:rPr lang="nb-NO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idénavn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nb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Flytt 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boksene på kartet]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843808" y="2553006"/>
            <a:ext cx="1440160" cy="648072"/>
          </a:xfrm>
          <a:prstGeom prst="round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8" tIns="35998" rIns="35998" bIns="35998" rtlCol="0" anchor="ctr"/>
          <a:lstStyle/>
          <a:p>
            <a:pPr algn="ctr"/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[Legg inn </a:t>
            </a:r>
            <a:r>
              <a:rPr lang="nb-NO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idénavn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nb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Flytt 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boksene på kartet]</a:t>
            </a:r>
          </a:p>
        </p:txBody>
      </p:sp>
    </p:spTree>
    <p:extLst>
      <p:ext uri="{BB962C8B-B14F-4D97-AF65-F5344CB8AC3E}">
        <p14:creationId xmlns:p14="http://schemas.microsoft.com/office/powerpoint/2010/main" val="101659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 smtClean="0"/>
              <a:t>Videreutvikling av idéer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 smtClean="0"/>
              <a:t>Kontaktpunkter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697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Introduksjon til kontaktpunkter</a:t>
            </a:r>
            <a:endParaRPr lang="nb-NO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388025" y="4293783"/>
            <a:ext cx="3161141" cy="1430337"/>
          </a:xfrm>
        </p:spPr>
        <p:txBody>
          <a:bodyPr/>
          <a:lstStyle/>
          <a:p>
            <a:r>
              <a:rPr lang="nb-NO" dirty="0" smtClean="0"/>
              <a:t>Dette er avhengig av hva kontaktpunktet er og hvilken avdeling som står ansvarlig for å utarbeide det.</a:t>
            </a:r>
            <a:endParaRPr lang="nb-NO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4"/>
          </p:nvPr>
        </p:nvSpPr>
        <p:spPr>
          <a:xfrm>
            <a:off x="6386642" y="3984472"/>
            <a:ext cx="3177878" cy="335200"/>
          </a:xfrm>
        </p:spPr>
        <p:txBody>
          <a:bodyPr/>
          <a:lstStyle/>
          <a:p>
            <a:pPr lvl="0"/>
            <a:r>
              <a:rPr lang="nb-NO" dirty="0" smtClean="0">
                <a:solidFill>
                  <a:srgbClr val="000000"/>
                </a:solidFill>
                <a:ea typeface="Helvetica"/>
              </a:rPr>
              <a:t>Hvem </a:t>
            </a:r>
            <a:r>
              <a:rPr lang="nb-NO" dirty="0">
                <a:solidFill>
                  <a:srgbClr val="000000"/>
                </a:solidFill>
                <a:ea typeface="Helvetica"/>
              </a:rPr>
              <a:t>er </a:t>
            </a:r>
            <a:r>
              <a:rPr lang="nb-NO" dirty="0" smtClean="0">
                <a:solidFill>
                  <a:srgbClr val="000000"/>
                </a:solidFill>
                <a:ea typeface="Helvetica"/>
              </a:rPr>
              <a:t>med?</a:t>
            </a:r>
            <a:endParaRPr lang="nb-NO" dirty="0">
              <a:solidFill>
                <a:srgbClr val="000000"/>
              </a:solidFill>
              <a:ea typeface="Helvetica"/>
            </a:endParaRPr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</p:spPr>
        <p:txBody>
          <a:bodyPr/>
          <a:lstStyle/>
          <a:p>
            <a:fld id="{51360949-4B9F-9B4C-948A-35244A0B85F5}" type="slidenum">
              <a:rPr lang="nb-NO" smtClean="0"/>
              <a:pPr/>
              <a:t>27</a:t>
            </a:fld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08386" y="1634463"/>
            <a:ext cx="5824733" cy="5394937"/>
          </a:xfrm>
        </p:spPr>
        <p:txBody>
          <a:bodyPr>
            <a:noAutofit/>
          </a:bodyPr>
          <a:lstStyle/>
          <a:p>
            <a:pPr>
              <a:spcBef>
                <a:spcPts val="336"/>
              </a:spcBef>
            </a:pPr>
            <a:r>
              <a:rPr lang="nb-NO" b="1" dirty="0">
                <a:solidFill>
                  <a:srgbClr val="3A7EC0"/>
                </a:solidFill>
              </a:rPr>
              <a:t>Hva er et </a:t>
            </a:r>
            <a:r>
              <a:rPr lang="nb-NO" b="1" dirty="0" smtClean="0">
                <a:solidFill>
                  <a:srgbClr val="3A7EC0"/>
                </a:solidFill>
              </a:rPr>
              <a:t>kontaktpunkt?</a:t>
            </a:r>
            <a:endParaRPr lang="nb-NO" b="1" dirty="0">
              <a:solidFill>
                <a:srgbClr val="3A7EC0"/>
              </a:solidFill>
            </a:endParaRPr>
          </a:p>
          <a:p>
            <a:r>
              <a:rPr lang="nb-NO" dirty="0" smtClean="0"/>
              <a:t>Et </a:t>
            </a:r>
            <a:r>
              <a:rPr lang="nb-NO" dirty="0"/>
              <a:t>kontaktpunkt er ethvert punkt hvor </a:t>
            </a:r>
            <a:r>
              <a:rPr lang="nb-NO" dirty="0" smtClean="0"/>
              <a:t>brukeren/pårørende </a:t>
            </a:r>
            <a:r>
              <a:rPr lang="nb-NO" dirty="0"/>
              <a:t>er i kontakt med kommunen når de oppsøker og mottar tjenester. For dem blir tjenesten til gjennom kontaktpunktene. </a:t>
            </a:r>
            <a:r>
              <a:rPr lang="nb-NO" dirty="0" smtClean="0"/>
              <a:t>En </a:t>
            </a:r>
            <a:r>
              <a:rPr lang="nb-NO" dirty="0"/>
              <a:t>tjeneste kan ha mange kontaktpunkter på tvers av ulike kanaler. Vi skiller mellom: </a:t>
            </a:r>
            <a:endParaRPr lang="en-GB" dirty="0"/>
          </a:p>
          <a:p>
            <a:pPr marL="285750" lvl="0" indent="-285750">
              <a:buFont typeface="Arial"/>
              <a:buChar char="•"/>
            </a:pPr>
            <a:r>
              <a:rPr lang="nb-NO" dirty="0">
                <a:solidFill>
                  <a:schemeClr val="accent1"/>
                </a:solidFill>
              </a:rPr>
              <a:t>Digitale </a:t>
            </a:r>
            <a:r>
              <a:rPr lang="nb-NO" dirty="0" smtClean="0"/>
              <a:t>(f.eks. </a:t>
            </a:r>
            <a:r>
              <a:rPr lang="nb-NO" dirty="0"/>
              <a:t>elektronisk søknad, </a:t>
            </a:r>
            <a:r>
              <a:rPr lang="nb-NO" dirty="0" err="1"/>
              <a:t>app</a:t>
            </a:r>
            <a:r>
              <a:rPr lang="nb-NO" dirty="0"/>
              <a:t>, nettsider)</a:t>
            </a:r>
            <a:endParaRPr lang="en-GB" dirty="0"/>
          </a:p>
          <a:p>
            <a:pPr marL="285750" lvl="0" indent="-285750">
              <a:buFont typeface="Arial"/>
              <a:buChar char="•"/>
            </a:pPr>
            <a:r>
              <a:rPr lang="nb-NO" dirty="0">
                <a:solidFill>
                  <a:srgbClr val="3A7EC0"/>
                </a:solidFill>
              </a:rPr>
              <a:t>Fysiske</a:t>
            </a:r>
            <a:r>
              <a:rPr lang="nb-NO" dirty="0"/>
              <a:t> </a:t>
            </a:r>
            <a:r>
              <a:rPr lang="nb-NO" dirty="0" smtClean="0"/>
              <a:t>(f.eks. </a:t>
            </a:r>
            <a:r>
              <a:rPr lang="nb-NO" dirty="0"/>
              <a:t>informasjonsbrosjyrer, søknadsskjemaer, produkter) </a:t>
            </a:r>
            <a:endParaRPr lang="en-GB" dirty="0"/>
          </a:p>
          <a:p>
            <a:pPr marL="285750" lvl="0" indent="-285750">
              <a:buFont typeface="Arial"/>
              <a:buChar char="•"/>
            </a:pPr>
            <a:r>
              <a:rPr lang="nb-NO" dirty="0">
                <a:solidFill>
                  <a:srgbClr val="3A7EC0"/>
                </a:solidFill>
              </a:rPr>
              <a:t>Mellommenneskelige</a:t>
            </a:r>
            <a:r>
              <a:rPr lang="nb-NO" dirty="0"/>
              <a:t> (handlinger mellom to </a:t>
            </a:r>
            <a:r>
              <a:rPr lang="nb-NO" dirty="0" smtClean="0"/>
              <a:t>personer) </a:t>
            </a:r>
            <a:endParaRPr lang="en-GB" dirty="0"/>
          </a:p>
          <a:p>
            <a:r>
              <a:rPr lang="nb-NO" dirty="0"/>
              <a:t> </a:t>
            </a:r>
            <a:endParaRPr lang="en-GB" dirty="0"/>
          </a:p>
          <a:p>
            <a:pPr>
              <a:spcBef>
                <a:spcPts val="336"/>
              </a:spcBef>
            </a:pPr>
            <a:r>
              <a:rPr lang="nb-NO" b="1" dirty="0">
                <a:solidFill>
                  <a:srgbClr val="3A7EC0"/>
                </a:solidFill>
              </a:rPr>
              <a:t>Hvorfor utarbeide kontaktpunkter?</a:t>
            </a:r>
          </a:p>
          <a:p>
            <a:r>
              <a:rPr lang="nb-NO" dirty="0"/>
              <a:t>En tjeneste </a:t>
            </a:r>
            <a:r>
              <a:rPr lang="nb-NO" dirty="0" smtClean="0"/>
              <a:t>skapes </a:t>
            </a:r>
            <a:r>
              <a:rPr lang="nb-NO" dirty="0"/>
              <a:t>i møtet mellom mennesker som bruker og yter tjenestene. Dersom en part ikke vet hva den skal gjøre kan dette skape et brudd i tjenesteforløpet og merarbeid for den andre. </a:t>
            </a:r>
          </a:p>
          <a:p>
            <a:endParaRPr lang="nb-NO" sz="500" dirty="0"/>
          </a:p>
          <a:p>
            <a:r>
              <a:rPr lang="nb-NO" dirty="0">
                <a:solidFill>
                  <a:srgbClr val="000000"/>
                </a:solidFill>
              </a:rPr>
              <a:t>Husk at folk alltid vil ha med seg sine tidligere erfaringer og holdninger i møtet med tjenesten. </a:t>
            </a:r>
          </a:p>
          <a:p>
            <a:r>
              <a:rPr lang="nb-NO" b="1" dirty="0">
                <a:solidFill>
                  <a:srgbClr val="000000"/>
                </a:solidFill>
              </a:rPr>
              <a:t>Eksempel: </a:t>
            </a:r>
            <a:r>
              <a:rPr lang="nb-NO" dirty="0">
                <a:solidFill>
                  <a:srgbClr val="000000"/>
                </a:solidFill>
              </a:rPr>
              <a:t>Kontaktpunktet «Kort Forklart» hos Oslo Legevakt erstattet den tradisjonelle kølappen for å synliggjøre </a:t>
            </a:r>
            <a:r>
              <a:rPr lang="nb-NO" dirty="0" err="1">
                <a:solidFill>
                  <a:srgbClr val="000000"/>
                </a:solidFill>
              </a:rPr>
              <a:t>triage</a:t>
            </a:r>
            <a:r>
              <a:rPr lang="nb-NO" dirty="0">
                <a:solidFill>
                  <a:srgbClr val="000000"/>
                </a:solidFill>
              </a:rPr>
              <a:t>-systemet for pasientene. Dette skapte en forståelse </a:t>
            </a:r>
            <a:r>
              <a:rPr lang="nb-NO" dirty="0"/>
              <a:t>for hvorfor noen pasienter fikk ”snike” i køen. Folk roet seg og opplevde ventetiden som bedre.</a:t>
            </a:r>
            <a:endParaRPr lang="en-GB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6393160" y="2080594"/>
            <a:ext cx="3177878" cy="1564430"/>
          </a:xfrm>
        </p:spPr>
        <p:txBody>
          <a:bodyPr>
            <a:no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dirty="0" smtClean="0"/>
              <a:t>Fase 2: </a:t>
            </a:r>
            <a:r>
              <a:rPr lang="nb-NO" dirty="0"/>
              <a:t>U</a:t>
            </a:r>
            <a:r>
              <a:rPr lang="nb-NO" dirty="0" smtClean="0"/>
              <a:t>tforske ulike idéer for mulige kontaktpunkter.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dirty="0" smtClean="0"/>
              <a:t>Fase 3: Utvikle og ferdigstille kontaktpunktene.</a:t>
            </a:r>
            <a:endParaRPr lang="nb-NO" dirty="0"/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23"/>
          </p:nvPr>
        </p:nvSpPr>
        <p:spPr>
          <a:xfrm>
            <a:off x="6402882" y="1759948"/>
            <a:ext cx="3177878" cy="335200"/>
          </a:xfrm>
        </p:spPr>
        <p:txBody>
          <a:bodyPr/>
          <a:lstStyle/>
          <a:p>
            <a:pPr lvl="0"/>
            <a:r>
              <a:rPr lang="nb-NO" dirty="0">
                <a:solidFill>
                  <a:srgbClr val="000000"/>
                </a:solidFill>
                <a:ea typeface="Helvetica"/>
                <a:sym typeface="Helvetica"/>
              </a:rPr>
              <a:t>Når </a:t>
            </a:r>
            <a:r>
              <a:rPr lang="nb-NO" dirty="0" smtClean="0">
                <a:solidFill>
                  <a:srgbClr val="000000"/>
                </a:solidFill>
                <a:ea typeface="Helvetica"/>
                <a:sym typeface="Helvetica"/>
              </a:rPr>
              <a:t>utarbeides dette</a:t>
            </a:r>
            <a:r>
              <a:rPr lang="nb-NO" dirty="0">
                <a:solidFill>
                  <a:srgbClr val="000000"/>
                </a:solidFill>
                <a:ea typeface="Helvetica"/>
                <a:sym typeface="Helvetica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70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1" y="1623165"/>
            <a:ext cx="9536785" cy="504592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en-US" b="1">
              <a:solidFill>
                <a:srgbClr val="FF9900"/>
              </a:solidFill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617538" y="354648"/>
            <a:ext cx="9244227" cy="711200"/>
          </a:xfrm>
          <a:prstGeom prst="rect">
            <a:avLst/>
          </a:prstGeom>
        </p:spPr>
        <p:txBody>
          <a:bodyPr lIns="91418" tIns="45710" rIns="91418" bIns="45710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endParaRPr lang="nb-NO" sz="2400" kern="0" dirty="0">
              <a:solidFill>
                <a:srgbClr val="EF8B0A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774181" y="-1002693"/>
            <a:ext cx="10259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itle 13"/>
          <p:cNvSpPr>
            <a:spLocks noGrp="1"/>
          </p:cNvSpPr>
          <p:nvPr>
            <p:ph type="title"/>
          </p:nvPr>
        </p:nvSpPr>
        <p:spPr>
          <a:xfrm>
            <a:off x="208387" y="327262"/>
            <a:ext cx="9504186" cy="557836"/>
          </a:xfrm>
        </p:spPr>
        <p:txBody>
          <a:bodyPr/>
          <a:lstStyle/>
          <a:p>
            <a:r>
              <a:rPr lang="nb-NO" dirty="0"/>
              <a:t>Introduksjon til kontaktpunkter</a:t>
            </a:r>
            <a:endParaRPr lang="en-US" dirty="0"/>
          </a:p>
        </p:txBody>
      </p:sp>
      <p:pic>
        <p:nvPicPr>
          <p:cNvPr id="20" name="Picture 19" descr="Kontaktpunk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12" y="1700808"/>
            <a:ext cx="8918448" cy="2273808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572290" y="4402310"/>
            <a:ext cx="558546" cy="55854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nb-NO" dirty="0" smtClean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520952" y="4402310"/>
            <a:ext cx="558546" cy="55854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nb-NO" dirty="0" smtClean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753688" y="4402310"/>
            <a:ext cx="558546" cy="55854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nb-NO" dirty="0" smtClean="0">
              <a:solidFill>
                <a:schemeClr val="accent2"/>
              </a:solidFill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747540" y="4682598"/>
            <a:ext cx="4525940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88504" y="4682598"/>
            <a:ext cx="4204546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77315" y="4378915"/>
            <a:ext cx="539381" cy="554269"/>
          </a:xfrm>
          <a:prstGeom prst="rect">
            <a:avLst/>
          </a:prstGeom>
          <a:noFill/>
        </p:spPr>
        <p:txBody>
          <a:bodyPr wrap="square" lIns="71971" tIns="71971" rIns="71971" bIns="71971" rtlCol="0">
            <a:noAutofit/>
          </a:bodyPr>
          <a:lstStyle/>
          <a:p>
            <a:r>
              <a:rPr lang="nb-NO" sz="2800" b="1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nb-NO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38266" y="4370181"/>
            <a:ext cx="539381" cy="554269"/>
          </a:xfrm>
          <a:prstGeom prst="rect">
            <a:avLst/>
          </a:prstGeom>
          <a:noFill/>
        </p:spPr>
        <p:txBody>
          <a:bodyPr wrap="square" lIns="71971" tIns="71971" rIns="71971" bIns="71971" rtlCol="0">
            <a:noAutofit/>
          </a:bodyPr>
          <a:lstStyle/>
          <a:p>
            <a:r>
              <a:rPr lang="nb-NO" sz="2800" b="1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nb-NO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67057" y="4370181"/>
            <a:ext cx="539381" cy="554269"/>
          </a:xfrm>
          <a:prstGeom prst="rect">
            <a:avLst/>
          </a:prstGeom>
          <a:noFill/>
        </p:spPr>
        <p:txBody>
          <a:bodyPr wrap="square" lIns="71971" tIns="71971" rIns="71971" bIns="71971" rtlCol="0">
            <a:noAutofit/>
          </a:bodyPr>
          <a:lstStyle/>
          <a:p>
            <a:r>
              <a:rPr lang="nb-NO" sz="2800" b="1" dirty="0" smtClean="0">
                <a:solidFill>
                  <a:schemeClr val="bg1"/>
                </a:solidFill>
                <a:latin typeface="Arial"/>
                <a:cs typeface="Arial"/>
              </a:rPr>
              <a:t>3</a:t>
            </a:r>
            <a:endParaRPr lang="nb-NO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69224" y="5091593"/>
            <a:ext cx="2710526" cy="1384974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l"/>
            <a:r>
              <a:rPr lang="nb-NO" sz="1400" b="1" dirty="0" smtClean="0">
                <a:latin typeface="Arial"/>
                <a:cs typeface="Arial"/>
              </a:rPr>
              <a:t>Ferdigstille kontaktpunkt </a:t>
            </a:r>
          </a:p>
          <a:p>
            <a:pPr algn="l"/>
            <a:r>
              <a:rPr lang="nb-NO" sz="1400" dirty="0" smtClean="0">
                <a:latin typeface="Arial"/>
                <a:cs typeface="Arial"/>
              </a:rPr>
              <a:t>Når dere har gått flere runder i rundkjøringen med utvikle, utprøve og evaluere idéen er dere klare for å ferdigstille kontaktpunktet.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60512" y="5091594"/>
            <a:ext cx="2520280" cy="1169531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l"/>
            <a:r>
              <a:rPr lang="nb-NO" sz="1400" b="1" dirty="0" smtClean="0">
                <a:latin typeface="Arial"/>
                <a:cs typeface="Arial"/>
              </a:rPr>
              <a:t>Lage idéer</a:t>
            </a:r>
          </a:p>
          <a:p>
            <a:pPr algn="l"/>
            <a:r>
              <a:rPr lang="nb-NO" sz="1400" dirty="0">
                <a:latin typeface="Arial"/>
                <a:cs typeface="Arial"/>
              </a:rPr>
              <a:t>D</a:t>
            </a:r>
            <a:r>
              <a:rPr lang="nb-NO" sz="1400" dirty="0" smtClean="0">
                <a:latin typeface="Arial"/>
                <a:cs typeface="Arial"/>
              </a:rPr>
              <a:t>iskuter idéene fra idémyldringsworkshopene med berørte parter og velg ut de mest lovende idéene.</a:t>
            </a:r>
            <a:endParaRPr lang="nb-NO" sz="1400" dirty="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68824" y="5091593"/>
            <a:ext cx="3456383" cy="1384974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l"/>
            <a:r>
              <a:rPr lang="nb-NO" sz="1400" b="1" dirty="0" smtClean="0">
                <a:latin typeface="Arial"/>
                <a:cs typeface="Arial"/>
              </a:rPr>
              <a:t>Lage utkast og iterere</a:t>
            </a:r>
          </a:p>
          <a:p>
            <a:pPr algn="l"/>
            <a:r>
              <a:rPr lang="nb-NO" sz="1400" dirty="0" smtClean="0">
                <a:latin typeface="Arial"/>
                <a:cs typeface="Arial"/>
              </a:rPr>
              <a:t>Lag en fysisk representasjon av idéen. Dersom du lager et nytt søknadsskjema, klipp og lim fra eksisterende skjemaer. Lag flere iterasjoner som du prøver ut på ansatte, brukere og pårørende.</a:t>
            </a:r>
            <a:endParaRPr lang="nb-NO" sz="1400" dirty="0">
              <a:latin typeface="Arial"/>
              <a:cs typeface="Arial"/>
            </a:endParaRP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09551" y="943270"/>
            <a:ext cx="9503022" cy="294191"/>
          </a:xfrm>
        </p:spPr>
        <p:txBody>
          <a:bodyPr/>
          <a:lstStyle/>
          <a:p>
            <a:r>
              <a:rPr lang="nb-NO" dirty="0" smtClean="0"/>
              <a:t>Prosess for å utvikle og ferdigstille kontaktpunkter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38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Introduksjon til å lage utkast</a:t>
            </a:r>
            <a:endParaRPr lang="nb-NO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208386" y="1634463"/>
            <a:ext cx="5896741" cy="5538953"/>
          </a:xfrm>
        </p:spPr>
        <p:txBody>
          <a:bodyPr>
            <a:noAutofit/>
          </a:bodyPr>
          <a:lstStyle/>
          <a:p>
            <a:r>
              <a:rPr lang="nb-NO" b="1" dirty="0" smtClean="0">
                <a:solidFill>
                  <a:srgbClr val="3A7EC0"/>
                </a:solidFill>
              </a:rPr>
              <a:t>Hva er et utkast? </a:t>
            </a:r>
          </a:p>
          <a:p>
            <a:r>
              <a:rPr lang="nb-NO" dirty="0" smtClean="0"/>
              <a:t>Et utkast er som oftest en fysisk representasjon av en idé. I arbeidet med å utvikle kontaktpunkter, er det viktig å visualisere løsnings-forslagene og diskutere dem med andre. Dette gjøres først med tegninger, og deretter ved å lage fysiske utkast på forskjellige varianter av kontaktpunktet.  </a:t>
            </a:r>
          </a:p>
          <a:p>
            <a:endParaRPr lang="nb-NO" dirty="0" smtClean="0"/>
          </a:p>
          <a:p>
            <a:r>
              <a:rPr lang="nb-NO" dirty="0" smtClean="0"/>
              <a:t>Et fysisk utkast brukes til å kommunisere løsningsforslaget. Ved å kunne ”oppleve” kontaktpunktene er det enklere for brukere og ansatte å evaluere løsningsforslaget. </a:t>
            </a:r>
            <a:r>
              <a:rPr lang="nb-NO" dirty="0"/>
              <a:t>Da vil dere lære om </a:t>
            </a:r>
            <a:r>
              <a:rPr lang="nb-NO" dirty="0" smtClean="0"/>
              <a:t>kontaktpunktene </a:t>
            </a:r>
            <a:r>
              <a:rPr lang="nb-NO" dirty="0"/>
              <a:t>fungerer slik dere hadde tenkt eller ikke. Folk dere prøver det ut på vil kanskje ha helt andre synspunkter enn dere hadde </a:t>
            </a:r>
            <a:r>
              <a:rPr lang="nb-NO" dirty="0" smtClean="0"/>
              <a:t>forventet. </a:t>
            </a:r>
            <a:r>
              <a:rPr lang="nb-NO" dirty="0"/>
              <a:t>Ikke hopp til konklusjoner, men vær sikker på at </a:t>
            </a:r>
            <a:r>
              <a:rPr lang="nb-NO" dirty="0" smtClean="0"/>
              <a:t>kontaktpunktene møter </a:t>
            </a:r>
            <a:r>
              <a:rPr lang="nb-NO" dirty="0"/>
              <a:t>reelle behov hos de som bruker og yter </a:t>
            </a:r>
            <a:r>
              <a:rPr lang="nb-NO" dirty="0" smtClean="0"/>
              <a:t>tjenestene.</a:t>
            </a:r>
            <a:r>
              <a:rPr lang="en-GB" dirty="0" smtClean="0"/>
              <a:t> </a:t>
            </a:r>
            <a:endParaRPr lang="nb-NO" dirty="0" smtClean="0"/>
          </a:p>
          <a:p>
            <a:endParaRPr lang="nb-NO" dirty="0" smtClean="0"/>
          </a:p>
          <a:p>
            <a:r>
              <a:rPr lang="nb-NO" b="1" dirty="0" smtClean="0">
                <a:solidFill>
                  <a:srgbClr val="3A7EC0"/>
                </a:solidFill>
              </a:rPr>
              <a:t>Hvorfor utarbeide utkast?</a:t>
            </a:r>
          </a:p>
          <a:p>
            <a:r>
              <a:rPr lang="nb-NO" dirty="0" smtClean="0"/>
              <a:t>Hensikten med å lage utkast er å gi folk noe konkret å reagere på. Ved å prøve ut utkastene på folk vil dere raskt se om dere er på rett vei, eller beveger dere i feil retning. Tilbakemeldingene skaper retningslinjer for nødvendige endringer og forbedringer. Husk at hensikten med å prøve ut forslagene jevnlig er å feile tidlig, ikke når tjenesten er satt i drift.</a:t>
            </a:r>
            <a:endParaRPr lang="nb-NO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</p:spPr>
        <p:txBody>
          <a:bodyPr/>
          <a:lstStyle/>
          <a:p>
            <a:fld id="{51360949-4B9F-9B4C-948A-35244A0B85F5}" type="slidenum">
              <a:rPr lang="nb-NO" smtClean="0"/>
              <a:pPr/>
              <a:t>29</a:t>
            </a:fld>
            <a:endParaRPr lang="nb-NO" dirty="0" smtClean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6393160" y="1759948"/>
            <a:ext cx="3177878" cy="3973308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</a:pPr>
            <a:r>
              <a:rPr lang="nb-NO" b="1" dirty="0">
                <a:solidFill>
                  <a:srgbClr val="000000"/>
                </a:solidFill>
                <a:ea typeface="Helvetica"/>
                <a:sym typeface="Helvetica"/>
              </a:rPr>
              <a:t>Når utføres </a:t>
            </a:r>
            <a:r>
              <a:rPr lang="nb-NO" b="1" dirty="0" smtClean="0">
                <a:solidFill>
                  <a:srgbClr val="000000"/>
                </a:solidFill>
                <a:ea typeface="Helvetica"/>
                <a:sym typeface="Helvetica"/>
              </a:rPr>
              <a:t>dette?</a:t>
            </a:r>
            <a:endParaRPr lang="nb-NO" b="1" dirty="0">
              <a:solidFill>
                <a:srgbClr val="000000"/>
              </a:solidFill>
              <a:ea typeface="Helvetica"/>
              <a:sym typeface="Helvetica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dirty="0" smtClean="0"/>
              <a:t>Hovedsakelig i fase 3, men gjerne også i fase 2 når dere skaper målbildet for den fremtidige tjenesten.</a:t>
            </a:r>
          </a:p>
          <a:p>
            <a:pPr lvl="0">
              <a:spcBef>
                <a:spcPts val="600"/>
              </a:spcBef>
            </a:pPr>
            <a:endParaRPr lang="nb-NO" b="1" dirty="0" smtClean="0">
              <a:solidFill>
                <a:srgbClr val="000000"/>
              </a:solidFill>
              <a:ea typeface="Helvetica"/>
            </a:endParaRPr>
          </a:p>
          <a:p>
            <a:pPr lvl="0">
              <a:spcBef>
                <a:spcPts val="600"/>
              </a:spcBef>
            </a:pPr>
            <a:endParaRPr lang="nb-NO" b="1" dirty="0">
              <a:solidFill>
                <a:srgbClr val="000000"/>
              </a:solidFill>
              <a:ea typeface="Helvetica"/>
            </a:endParaRPr>
          </a:p>
          <a:p>
            <a:pPr lvl="0">
              <a:spcBef>
                <a:spcPts val="600"/>
              </a:spcBef>
            </a:pPr>
            <a:r>
              <a:rPr lang="nb-NO" b="1" dirty="0">
                <a:solidFill>
                  <a:srgbClr val="000000"/>
                </a:solidFill>
                <a:ea typeface="Helvetica"/>
              </a:rPr>
              <a:t>Hvem er </a:t>
            </a:r>
            <a:r>
              <a:rPr lang="nb-NO" b="1" dirty="0" smtClean="0">
                <a:solidFill>
                  <a:srgbClr val="000000"/>
                </a:solidFill>
                <a:ea typeface="Helvetica"/>
              </a:rPr>
              <a:t>med? </a:t>
            </a:r>
            <a:endParaRPr lang="nb-NO" b="1" dirty="0">
              <a:solidFill>
                <a:srgbClr val="000000"/>
              </a:solidFill>
              <a:ea typeface="Helvetica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dirty="0"/>
              <a:t>Dette er avhengig av hva kontaktpunktet er og hvilken avdeling som står ansvarlig for å utarbeide </a:t>
            </a:r>
            <a:r>
              <a:rPr lang="nb-NO" dirty="0" smtClean="0"/>
              <a:t>det.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43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150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48" y="1635124"/>
            <a:ext cx="9521371" cy="50339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Workshop, idémyldring</a:t>
            </a:r>
            <a:endParaRPr lang="nb-NO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smtClean="0"/>
              <a:t>Deling og presentasjon av idéer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289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Utvikle, utprøve og evaluere</a:t>
            </a:r>
            <a:endParaRPr lang="nb-NO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 b="1" dirty="0" smtClean="0"/>
              <a:t>Flere runder i rundkjøringen</a:t>
            </a:r>
          </a:p>
          <a:p>
            <a:r>
              <a:rPr lang="nb-NO" dirty="0" smtClean="0"/>
              <a:t>For </a:t>
            </a:r>
            <a:r>
              <a:rPr lang="nb-NO" dirty="0"/>
              <a:t>å lage gode </a:t>
            </a:r>
            <a:r>
              <a:rPr lang="nb-NO" dirty="0" smtClean="0"/>
              <a:t>kontaktpunkter, </a:t>
            </a:r>
            <a:r>
              <a:rPr lang="nb-NO" dirty="0"/>
              <a:t>bør dere ta flere runder i rundkjøringen og gjenta aktivitetene utvikling, utprøving og evaluering </a:t>
            </a:r>
            <a:r>
              <a:rPr lang="nb-NO" i="1" dirty="0"/>
              <a:t>flere</a:t>
            </a:r>
            <a:r>
              <a:rPr lang="nb-NO" dirty="0"/>
              <a:t> ganger. 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For </a:t>
            </a:r>
            <a:r>
              <a:rPr lang="nb-NO" dirty="0"/>
              <a:t>hver runde i rundkjøringen vil kontaktpunkter og arbeidsprosesser videreutvikles og optimaliseres helt til </a:t>
            </a:r>
            <a:r>
              <a:rPr lang="nb-NO" dirty="0" smtClean="0"/>
              <a:t>dere er sikre på at de møter reelle behov. Først da kan dere regne dem som </a:t>
            </a:r>
            <a:r>
              <a:rPr lang="nb-NO" dirty="0"/>
              <a:t>ferdigstilt. </a:t>
            </a:r>
            <a:endParaRPr lang="en-GB" dirty="0"/>
          </a:p>
          <a:p>
            <a:endParaRPr lang="nb-NO" dirty="0"/>
          </a:p>
        </p:txBody>
      </p:sp>
      <p:pic>
        <p:nvPicPr>
          <p:cNvPr id="7" name="Picture Placeholder 6" descr="Rundkjøring 0.png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-37124" r="2827" b="3"/>
          <a:stretch/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8840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Hvordan utvikle, utprøve og evaluere kontaktpunkter?</a:t>
            </a:r>
            <a:endParaRPr lang="nb-NO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208386" y="1634464"/>
            <a:ext cx="5896741" cy="4887842"/>
          </a:xfrm>
        </p:spPr>
        <p:txBody>
          <a:bodyPr>
            <a:noAutofit/>
          </a:bodyPr>
          <a:lstStyle/>
          <a:p>
            <a:r>
              <a:rPr lang="nb-NO" b="1" dirty="0" smtClean="0">
                <a:solidFill>
                  <a:srgbClr val="3A7EC0"/>
                </a:solidFill>
              </a:rPr>
              <a:t>Steg 1</a:t>
            </a:r>
            <a:r>
              <a:rPr lang="nb-NO" b="1" dirty="0" smtClean="0">
                <a:solidFill>
                  <a:schemeClr val="accent1"/>
                </a:solidFill>
              </a:rPr>
              <a:t> Utvikle</a:t>
            </a:r>
            <a:r>
              <a:rPr lang="en-GB" dirty="0" smtClean="0">
                <a:solidFill>
                  <a:schemeClr val="accent1"/>
                </a:solidFill>
              </a:rPr>
              <a:t>  </a:t>
            </a:r>
            <a:r>
              <a:rPr lang="nb-NO" dirty="0" smtClean="0"/>
              <a:t>Lag </a:t>
            </a:r>
            <a:r>
              <a:rPr lang="nb-NO" dirty="0"/>
              <a:t>et utkast av kontaktpunktene. Tidlige kontaktpunkter kan være ganske røffe. Dersom dere </a:t>
            </a:r>
            <a:r>
              <a:rPr lang="nb-NO" dirty="0" smtClean="0"/>
              <a:t>eksempelvis </a:t>
            </a:r>
            <a:r>
              <a:rPr lang="nb-NO" dirty="0"/>
              <a:t>lager et nytt </a:t>
            </a:r>
            <a:r>
              <a:rPr lang="nb-NO" dirty="0" smtClean="0"/>
              <a:t>søknadsskjema, </a:t>
            </a:r>
            <a:r>
              <a:rPr lang="nb-NO" dirty="0"/>
              <a:t>kan dere klippe og lime </a:t>
            </a:r>
            <a:r>
              <a:rPr lang="nb-NO" dirty="0" smtClean="0"/>
              <a:t>sammen </a:t>
            </a:r>
            <a:r>
              <a:rPr lang="nb-NO" dirty="0"/>
              <a:t>utdrag fra eksisterende søknadsskjemaer til en versjon dere </a:t>
            </a:r>
            <a:r>
              <a:rPr lang="nb-NO" dirty="0" smtClean="0"/>
              <a:t>liker og håndskrive inn i tillegg. </a:t>
            </a:r>
            <a:r>
              <a:rPr lang="nb-NO" dirty="0"/>
              <a:t>Metoden velges ut fra om ønsket er å kommunisere at det er en idé og ikke en ferdig løsning, eller om løsningsforslaget skal opplevelse som om det eksisterer. </a:t>
            </a:r>
            <a:endParaRPr lang="nb-NO" dirty="0" smtClean="0"/>
          </a:p>
          <a:p>
            <a:r>
              <a:rPr lang="nb-NO" dirty="0">
                <a:solidFill>
                  <a:srgbClr val="3A7EC0"/>
                </a:solidFill>
              </a:rPr>
              <a:t> </a:t>
            </a:r>
            <a:endParaRPr lang="en-GB" dirty="0">
              <a:solidFill>
                <a:srgbClr val="3A7EC0"/>
              </a:solidFill>
            </a:endParaRPr>
          </a:p>
          <a:p>
            <a:r>
              <a:rPr lang="nb-NO" b="1" dirty="0" smtClean="0">
                <a:solidFill>
                  <a:srgbClr val="3A7EC0"/>
                </a:solidFill>
              </a:rPr>
              <a:t>Steg 3</a:t>
            </a:r>
            <a:r>
              <a:rPr lang="en-GB" b="1" dirty="0" smtClean="0">
                <a:solidFill>
                  <a:srgbClr val="3A7EC0"/>
                </a:solidFill>
              </a:rPr>
              <a:t> </a:t>
            </a:r>
            <a:r>
              <a:rPr lang="en-GB" b="1" dirty="0" err="1" smtClean="0">
                <a:solidFill>
                  <a:srgbClr val="3A7EC0"/>
                </a:solidFill>
              </a:rPr>
              <a:t>Utprøve</a:t>
            </a:r>
            <a:r>
              <a:rPr lang="en-GB" b="1" dirty="0">
                <a:solidFill>
                  <a:srgbClr val="3A7EC0"/>
                </a:solidFill>
              </a:rPr>
              <a:t> </a:t>
            </a:r>
            <a:r>
              <a:rPr lang="en-GB" b="1" dirty="0" smtClean="0">
                <a:solidFill>
                  <a:srgbClr val="3A7EC0"/>
                </a:solidFill>
              </a:rPr>
              <a:t> </a:t>
            </a:r>
            <a:r>
              <a:rPr lang="nb-NO" dirty="0" smtClean="0"/>
              <a:t>Når </a:t>
            </a:r>
            <a:r>
              <a:rPr lang="nb-NO" dirty="0"/>
              <a:t>idéen eller tjenestekonseptet testes utforsker man hvordan løsningsforslaget </a:t>
            </a:r>
            <a:r>
              <a:rPr lang="nb-NO" dirty="0" smtClean="0"/>
              <a:t>fungerer. Prøv det ut i rett kontekst og </a:t>
            </a:r>
            <a:r>
              <a:rPr lang="nb-NO" dirty="0"/>
              <a:t>observerer adferden til testpersonene. Forstår de funksjonen og </a:t>
            </a:r>
            <a:r>
              <a:rPr lang="nb-NO" dirty="0" smtClean="0"/>
              <a:t>verdien? Hvor står de fast? </a:t>
            </a:r>
            <a:endParaRPr lang="en-GB" dirty="0"/>
          </a:p>
          <a:p>
            <a:r>
              <a:rPr lang="nb-NO" b="1" dirty="0"/>
              <a:t> </a:t>
            </a:r>
            <a:endParaRPr lang="en-GB" b="1" dirty="0"/>
          </a:p>
          <a:p>
            <a:r>
              <a:rPr lang="nb-NO" b="1" dirty="0" smtClean="0">
                <a:solidFill>
                  <a:srgbClr val="3A7EC0"/>
                </a:solidFill>
              </a:rPr>
              <a:t>Steg 4</a:t>
            </a:r>
            <a:r>
              <a:rPr lang="en-GB" b="1" dirty="0" smtClean="0">
                <a:solidFill>
                  <a:srgbClr val="3A7EC0"/>
                </a:solidFill>
              </a:rPr>
              <a:t> </a:t>
            </a:r>
            <a:r>
              <a:rPr lang="en-GB" b="1" dirty="0" err="1" smtClean="0">
                <a:solidFill>
                  <a:srgbClr val="3A7EC0"/>
                </a:solidFill>
              </a:rPr>
              <a:t>Evaluere</a:t>
            </a:r>
            <a:r>
              <a:rPr lang="en-GB" b="1" dirty="0" smtClean="0">
                <a:solidFill>
                  <a:srgbClr val="3A7EC0"/>
                </a:solidFill>
              </a:rPr>
              <a:t>  </a:t>
            </a:r>
            <a:r>
              <a:rPr lang="nb-NO" dirty="0" smtClean="0"/>
              <a:t>Evaluere </a:t>
            </a:r>
            <a:r>
              <a:rPr lang="nb-NO" dirty="0"/>
              <a:t>utkastene basert på tilbakemeldinger og lage retningslinjer for nødvendige endringer og forbedringer. </a:t>
            </a:r>
            <a:endParaRPr lang="nb-NO" dirty="0" smtClean="0"/>
          </a:p>
          <a:p>
            <a:r>
              <a:rPr lang="nb-NO" b="1" dirty="0">
                <a:solidFill>
                  <a:srgbClr val="3A7EC0"/>
                </a:solidFill>
              </a:rPr>
              <a:t> </a:t>
            </a:r>
            <a:endParaRPr lang="en-GB" b="1" dirty="0">
              <a:solidFill>
                <a:srgbClr val="3A7EC0"/>
              </a:solidFill>
            </a:endParaRPr>
          </a:p>
          <a:p>
            <a:r>
              <a:rPr lang="nb-NO" b="1" dirty="0" smtClean="0">
                <a:solidFill>
                  <a:srgbClr val="3A7EC0"/>
                </a:solidFill>
              </a:rPr>
              <a:t>Steg </a:t>
            </a:r>
            <a:r>
              <a:rPr lang="nb-NO" b="1" dirty="0">
                <a:solidFill>
                  <a:srgbClr val="3A7EC0"/>
                </a:solidFill>
              </a:rPr>
              <a:t>5</a:t>
            </a:r>
            <a:r>
              <a:rPr lang="en-GB" b="1" dirty="0">
                <a:solidFill>
                  <a:srgbClr val="3A7EC0"/>
                </a:solidFill>
              </a:rPr>
              <a:t> </a:t>
            </a:r>
            <a:r>
              <a:rPr lang="en-GB" b="1" dirty="0" err="1" smtClean="0">
                <a:solidFill>
                  <a:srgbClr val="3A7EC0"/>
                </a:solidFill>
              </a:rPr>
              <a:t>Utvikle</a:t>
            </a:r>
            <a:r>
              <a:rPr lang="en-GB" b="1" dirty="0" smtClean="0">
                <a:solidFill>
                  <a:srgbClr val="3A7EC0"/>
                </a:solidFill>
              </a:rPr>
              <a:t>  </a:t>
            </a:r>
            <a:r>
              <a:rPr lang="nb-NO" dirty="0" smtClean="0"/>
              <a:t>Lage </a:t>
            </a:r>
            <a:r>
              <a:rPr lang="nb-NO" dirty="0"/>
              <a:t>nye versjoner av kontaktpunktene basert på tilbakemeldingene dere fikk. Når dere har noe dere er fornøyd med er dere klare for en ny runde med </a:t>
            </a:r>
            <a:r>
              <a:rPr lang="nb-NO" dirty="0" smtClean="0"/>
              <a:t>utprøving.</a:t>
            </a:r>
          </a:p>
          <a:p>
            <a:endParaRPr lang="nb-NO" dirty="0" smtClean="0"/>
          </a:p>
          <a:p>
            <a:r>
              <a:rPr lang="nb-NO" dirty="0" smtClean="0">
                <a:solidFill>
                  <a:srgbClr val="3A7EC0"/>
                </a:solidFill>
              </a:rPr>
              <a:t>Fortsett med flere runder i rundkjøringen…</a:t>
            </a:r>
            <a:endParaRPr lang="en-GB" dirty="0">
              <a:solidFill>
                <a:srgbClr val="3A7EC0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 smtClean="0"/>
              <a:t>Utgangspunktet er at dere har en idé eller et tjenestekonsept som dere har tro på og vil utvikle </a:t>
            </a:r>
            <a:endParaRPr lang="nb-NO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</p:spPr>
        <p:txBody>
          <a:bodyPr/>
          <a:lstStyle/>
          <a:p>
            <a:fld id="{51360949-4B9F-9B4C-948A-35244A0B85F5}" type="slidenum">
              <a:rPr lang="nb-NO" smtClean="0"/>
              <a:pPr/>
              <a:t>31</a:t>
            </a:fld>
            <a:endParaRPr lang="nb-NO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6393160" y="1759948"/>
            <a:ext cx="3177878" cy="1304146"/>
          </a:xfrm>
        </p:spPr>
        <p:txBody>
          <a:bodyPr>
            <a:noAutofit/>
          </a:bodyPr>
          <a:lstStyle/>
          <a:p>
            <a:r>
              <a:rPr lang="nb-NO" b="1" dirty="0" smtClean="0"/>
              <a:t>Utstyr:</a:t>
            </a:r>
          </a:p>
          <a:p>
            <a:r>
              <a:rPr lang="nb-NO" dirty="0" smtClean="0"/>
              <a:t>Tidlige utkast: Papir, saks, tape, tusj.</a:t>
            </a:r>
          </a:p>
          <a:p>
            <a:endParaRPr lang="nb-NO" dirty="0"/>
          </a:p>
          <a:p>
            <a:r>
              <a:rPr lang="nb-NO" dirty="0" smtClean="0"/>
              <a:t>Senere utkast lages i ulike programvarer. 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/>
          </a:p>
        </p:txBody>
      </p:sp>
      <p:grpSp>
        <p:nvGrpSpPr>
          <p:cNvPr id="7" name="Group 6"/>
          <p:cNvGrpSpPr/>
          <p:nvPr/>
        </p:nvGrpSpPr>
        <p:grpSpPr>
          <a:xfrm>
            <a:off x="6570600" y="3314305"/>
            <a:ext cx="2610212" cy="3067023"/>
            <a:chOff x="4265753" y="-2841694"/>
            <a:chExt cx="9609105" cy="11290790"/>
          </a:xfrm>
        </p:grpSpPr>
        <p:pic>
          <p:nvPicPr>
            <p:cNvPr id="8" name="Picture 7" descr="Toten_Søknadsskjema_Utkast_290515_Side_3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698713">
              <a:off x="5571637" y="-1396473"/>
              <a:ext cx="9748442" cy="6858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pic>
          <p:nvPicPr>
            <p:cNvPr id="9" name="Picture 8" descr="Toten_Søknadsskjema_Utkast_290515_Side_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904438">
              <a:off x="4341889" y="-989453"/>
              <a:ext cx="9748442" cy="6858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pic>
          <p:nvPicPr>
            <p:cNvPr id="10" name="Picture 9" descr="Toten_Søknadsskjema_Utkast_290515_Side_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803257">
              <a:off x="2820532" y="145875"/>
              <a:ext cx="9748442" cy="6858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5367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HNLfMJHdOcfL-0fZp1l15ERWiKiq2zkdJoY4v8-h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28" y="1556085"/>
            <a:ext cx="2417852" cy="161270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971506" y="5271380"/>
            <a:ext cx="2558127" cy="1409409"/>
            <a:chOff x="3868696" y="3828530"/>
            <a:chExt cx="3065916" cy="1689177"/>
          </a:xfrm>
        </p:grpSpPr>
        <p:grpSp>
          <p:nvGrpSpPr>
            <p:cNvPr id="10" name="Group 9"/>
            <p:cNvGrpSpPr/>
            <p:nvPr/>
          </p:nvGrpSpPr>
          <p:grpSpPr>
            <a:xfrm>
              <a:off x="3868696" y="3828530"/>
              <a:ext cx="3065916" cy="1689177"/>
              <a:chOff x="-1447388" y="899616"/>
              <a:chExt cx="8382000" cy="4618092"/>
            </a:xfrm>
          </p:grpSpPr>
          <p:pic>
            <p:nvPicPr>
              <p:cNvPr id="7" name="Picture 6" descr="51Mf7Xi0NVL._SL1024_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93" t="12064" r="7691" b="11798"/>
              <a:stretch/>
            </p:blipFill>
            <p:spPr>
              <a:xfrm>
                <a:off x="-1447388" y="899616"/>
                <a:ext cx="8382000" cy="4618092"/>
              </a:xfrm>
              <a:prstGeom prst="rect">
                <a:avLst/>
              </a:prstGeom>
            </p:spPr>
          </p:pic>
          <p:pic>
            <p:nvPicPr>
              <p:cNvPr id="6" name="Picture 5" descr="Screen Shot 2015-07-02 at 09.43.46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9128" y="1246620"/>
                <a:ext cx="5616624" cy="3579234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4773746" y="4119209"/>
              <a:ext cx="1249755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900" dirty="0" smtClean="0">
                  <a:solidFill>
                    <a:schemeClr val="tx1"/>
                  </a:solidFill>
                </a:rPr>
                <a:t>Søknadsskjema</a:t>
              </a:r>
              <a:endParaRPr lang="nb-NO" sz="9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8" name="Picture 27" descr="Kunstporten ferdi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208" y="3214915"/>
            <a:ext cx="2831389" cy="1903142"/>
          </a:xfrm>
          <a:prstGeom prst="rect">
            <a:avLst/>
          </a:prstGeom>
        </p:spPr>
      </p:pic>
      <p:pic>
        <p:nvPicPr>
          <p:cNvPr id="29" name="Picture 28" descr="Tegninger fra Kunstporten tidlig fase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36" y="3594952"/>
            <a:ext cx="2535076" cy="141822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584848" y="3336325"/>
            <a:ext cx="2575720" cy="1659811"/>
            <a:chOff x="3195160" y="3088640"/>
            <a:chExt cx="2837960" cy="1828800"/>
          </a:xfrm>
        </p:grpSpPr>
        <p:pic>
          <p:nvPicPr>
            <p:cNvPr id="31" name="Picture 30" descr="sidemaler-skattejakt 8.pdf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639607" y="3523927"/>
              <a:ext cx="1828800" cy="958226"/>
            </a:xfrm>
            <a:prstGeom prst="rect">
              <a:avLst/>
            </a:prstGeom>
          </p:spPr>
        </p:pic>
        <p:pic>
          <p:nvPicPr>
            <p:cNvPr id="32" name="Picture 31" descr="sidemaler-skattejakt 1.pdf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757458" y="3526342"/>
              <a:ext cx="1808480" cy="93307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8236" y="3094196"/>
              <a:ext cx="972035" cy="1792536"/>
            </a:xfrm>
            <a:prstGeom prst="rect">
              <a:avLst/>
            </a:prstGeom>
          </p:spPr>
        </p:pic>
      </p:grpSp>
      <p:sp>
        <p:nvSpPr>
          <p:cNvPr id="34" name="Right Arrow 33"/>
          <p:cNvSpPr/>
          <p:nvPr/>
        </p:nvSpPr>
        <p:spPr>
          <a:xfrm>
            <a:off x="3008784" y="4035913"/>
            <a:ext cx="432048" cy="288032"/>
          </a:xfrm>
          <a:prstGeom prst="rightArrow">
            <a:avLst/>
          </a:prstGeom>
          <a:solidFill>
            <a:srgbClr val="6E7C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6249144" y="4035913"/>
            <a:ext cx="432048" cy="288032"/>
          </a:xfrm>
          <a:prstGeom prst="rightArrow">
            <a:avLst/>
          </a:prstGeom>
          <a:solidFill>
            <a:srgbClr val="6E7C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DSC_9212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0970" y="1556084"/>
            <a:ext cx="1419600" cy="1539154"/>
          </a:xfrm>
          <a:prstGeom prst="rect">
            <a:avLst/>
          </a:prstGeom>
        </p:spPr>
      </p:pic>
      <p:pic>
        <p:nvPicPr>
          <p:cNvPr id="24" name="Picture 23" descr="DSC_9552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633" y="1556084"/>
            <a:ext cx="1586528" cy="1545749"/>
          </a:xfrm>
          <a:prstGeom prst="rect">
            <a:avLst/>
          </a:prstGeom>
        </p:spPr>
      </p:pic>
      <p:pic>
        <p:nvPicPr>
          <p:cNvPr id="25" name="Picture 24" descr="illus-01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230" y="1801623"/>
            <a:ext cx="2611551" cy="1483361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>
            <a:off x="3008784" y="2173853"/>
            <a:ext cx="432048" cy="288032"/>
          </a:xfrm>
          <a:prstGeom prst="rightArrow">
            <a:avLst/>
          </a:prstGeom>
          <a:solidFill>
            <a:srgbClr val="6E7C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6249144" y="2173853"/>
            <a:ext cx="432048" cy="288032"/>
          </a:xfrm>
          <a:prstGeom prst="rightArrow">
            <a:avLst/>
          </a:prstGeom>
          <a:solidFill>
            <a:srgbClr val="6E7C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445649"/>
            <a:ext cx="1800200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1445649"/>
            <a:ext cx="9906000" cy="0"/>
          </a:xfrm>
          <a:prstGeom prst="line">
            <a:avLst/>
          </a:prstGeom>
          <a:ln w="3810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456" y="1425904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nb-NO" sz="1400" dirty="0" smtClean="0">
                <a:solidFill>
                  <a:schemeClr val="bg1"/>
                </a:solidFill>
              </a:rPr>
              <a:t>BILLETT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232033"/>
            <a:ext cx="1800200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0" y="3232033"/>
            <a:ext cx="9906000" cy="0"/>
          </a:xfrm>
          <a:prstGeom prst="line">
            <a:avLst/>
          </a:prstGeom>
          <a:ln w="3810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6456" y="3212288"/>
            <a:ext cx="540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nb-NO" sz="1400" dirty="0" smtClean="0">
                <a:solidFill>
                  <a:schemeClr val="bg1"/>
                </a:solidFill>
              </a:rPr>
              <a:t>APP</a:t>
            </a:r>
            <a:endParaRPr lang="nb-NO" sz="1400" dirty="0">
              <a:solidFill>
                <a:schemeClr val="bg1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3008784" y="5835372"/>
            <a:ext cx="432048" cy="288032"/>
          </a:xfrm>
          <a:prstGeom prst="rightArrow">
            <a:avLst/>
          </a:prstGeom>
          <a:solidFill>
            <a:srgbClr val="6E7C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6249144" y="5835372"/>
            <a:ext cx="432048" cy="288032"/>
          </a:xfrm>
          <a:prstGeom prst="rightArrow">
            <a:avLst/>
          </a:prstGeom>
          <a:solidFill>
            <a:srgbClr val="6E7C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0" y="5031492"/>
            <a:ext cx="1800200" cy="2880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0" y="5031492"/>
            <a:ext cx="9906000" cy="0"/>
          </a:xfrm>
          <a:prstGeom prst="line">
            <a:avLst/>
          </a:prstGeom>
          <a:ln w="3810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56456" y="5011747"/>
            <a:ext cx="17748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nb-NO" sz="1400" dirty="0" smtClean="0">
                <a:solidFill>
                  <a:schemeClr val="bg1"/>
                </a:solidFill>
              </a:rPr>
              <a:t>SØKNADSSKJEMA</a:t>
            </a:r>
            <a:endParaRPr lang="nb-NO" sz="1400" dirty="0">
              <a:solidFill>
                <a:schemeClr val="bg1"/>
              </a:solidFill>
            </a:endParaRPr>
          </a:p>
        </p:txBody>
      </p:sp>
      <p:pic>
        <p:nvPicPr>
          <p:cNvPr id="41" name="Picture 40" descr="Toten_Søknadsskjema_Utkast_290515_Side_2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39"/>
          <a:stretch/>
        </p:blipFill>
        <p:spPr>
          <a:xfrm rot="5400000">
            <a:off x="4586120" y="5333136"/>
            <a:ext cx="1459696" cy="1590032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36" name="Picture 35" descr="Toten_Søknadsskjema_Utkast_290515_Side_1.jp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39"/>
          <a:stretch/>
        </p:blipFill>
        <p:spPr>
          <a:xfrm rot="5400000">
            <a:off x="3767926" y="5240880"/>
            <a:ext cx="1663642" cy="1570599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37" name="Picture 36" descr="Toten_Idemyldring_7Konsepter_Side_1.jpg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35" t="16898" r="23785" b="25699"/>
          <a:stretch/>
        </p:blipFill>
        <p:spPr>
          <a:xfrm>
            <a:off x="322675" y="5441153"/>
            <a:ext cx="2182053" cy="1293173"/>
          </a:xfrm>
          <a:prstGeom prst="rect">
            <a:avLst/>
          </a:prstGeom>
        </p:spPr>
      </p:pic>
      <p:sp>
        <p:nvSpPr>
          <p:cNvPr id="39" name="Title 2"/>
          <p:cNvSpPr txBox="1">
            <a:spLocks/>
          </p:cNvSpPr>
          <p:nvPr/>
        </p:nvSpPr>
        <p:spPr>
          <a:xfrm>
            <a:off x="209551" y="341780"/>
            <a:ext cx="9503022" cy="55783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3A7EC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dirty="0"/>
              <a:t>Eksempler på stadier i utviklingen av kontaktpunkter</a:t>
            </a:r>
          </a:p>
        </p:txBody>
      </p:sp>
      <p:sp>
        <p:nvSpPr>
          <p:cNvPr id="44" name="Text Placeholder 16"/>
          <p:cNvSpPr txBox="1">
            <a:spLocks/>
          </p:cNvSpPr>
          <p:nvPr/>
        </p:nvSpPr>
        <p:spPr>
          <a:xfrm>
            <a:off x="209549" y="943270"/>
            <a:ext cx="9503023" cy="29419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857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465137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14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12788" indent="-2667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989013" indent="-276225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 smtClean="0">
                <a:solidFill>
                  <a:schemeClr val="accent1"/>
                </a:solidFill>
              </a:rPr>
              <a:t>Lage idéer                                                  Lage utkast og iterere                              Ferdigstille kontaktpunkt</a:t>
            </a:r>
            <a:endParaRPr lang="nb-NO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8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Utprøving av kontaktpunkter og arbeidsprosesser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 smtClean="0"/>
              <a:t>Det finnes ulike måter for å prøve ut kontaktpunkter og arbeidsprosesser</a:t>
            </a:r>
            <a:endParaRPr lang="nb-NO" dirty="0"/>
          </a:p>
        </p:txBody>
      </p:sp>
      <p:pic>
        <p:nvPicPr>
          <p:cNvPr id="9" name="Picture 8" descr="Ulike nivåer for testing-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84"/>
          <a:stretch/>
        </p:blipFill>
        <p:spPr>
          <a:xfrm>
            <a:off x="-1" y="1623165"/>
            <a:ext cx="9537787" cy="27791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34962" y="5445224"/>
            <a:ext cx="2710526" cy="1169531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l"/>
            <a:r>
              <a:rPr lang="nb-NO" sz="1400" b="1" dirty="0" smtClean="0">
                <a:latin typeface="Arial"/>
                <a:cs typeface="Arial"/>
              </a:rPr>
              <a:t>Pilotere hele tjenesten</a:t>
            </a:r>
          </a:p>
          <a:p>
            <a:pPr algn="l"/>
            <a:r>
              <a:rPr lang="nb-NO" sz="1400" dirty="0" smtClean="0">
                <a:latin typeface="Arial"/>
                <a:cs typeface="Arial"/>
              </a:rPr>
              <a:t>Dette er den mest omfattende formen for utprøving, hvor dere prøver ut tjenesten i et trygt miljø i begrenset skala.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8504" y="5445225"/>
            <a:ext cx="2304256" cy="954087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l"/>
            <a:r>
              <a:rPr lang="nb-NO" sz="1400" b="1" dirty="0" smtClean="0">
                <a:latin typeface="Arial"/>
                <a:cs typeface="Arial"/>
              </a:rPr>
              <a:t>Samtaler</a:t>
            </a:r>
          </a:p>
          <a:p>
            <a:pPr algn="l"/>
            <a:r>
              <a:rPr lang="nb-NO" sz="1400" dirty="0" smtClean="0">
                <a:latin typeface="Arial"/>
                <a:cs typeface="Arial"/>
              </a:rPr>
              <a:t>Diskutere idéer med andre for å identifisere de mest åpenbare problemene.</a:t>
            </a:r>
            <a:endParaRPr lang="nb-NO" sz="14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34563" y="5445224"/>
            <a:ext cx="2998558" cy="954087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l"/>
            <a:r>
              <a:rPr lang="nb-NO" sz="1400" b="1" dirty="0" smtClean="0">
                <a:latin typeface="Arial"/>
                <a:cs typeface="Arial"/>
              </a:rPr>
              <a:t>Prøve ut deler av tjenesten </a:t>
            </a:r>
          </a:p>
          <a:p>
            <a:pPr algn="l"/>
            <a:r>
              <a:rPr lang="nb-NO" sz="1400" dirty="0" smtClean="0">
                <a:latin typeface="Arial"/>
                <a:cs typeface="Arial"/>
              </a:rPr>
              <a:t>Prøve ut fysiske utkast i kontekst med brukere, ansatte og pårørende. </a:t>
            </a:r>
            <a:endParaRPr lang="nb-NO" sz="14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9551" y="1623165"/>
            <a:ext cx="9536785" cy="504592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en-US" b="1">
              <a:solidFill>
                <a:srgbClr val="FF99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64568" y="4670654"/>
            <a:ext cx="558546" cy="55854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nb-NO" dirty="0" smtClean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20241" y="4670654"/>
            <a:ext cx="558546" cy="55854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nb-NO" dirty="0" smtClean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13240" y="4670654"/>
            <a:ext cx="558546" cy="55854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nb-NO" dirty="0" smtClean="0">
              <a:solidFill>
                <a:schemeClr val="accent2"/>
              </a:solidFill>
              <a:latin typeface="Arial"/>
              <a:cs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800872" y="4950942"/>
            <a:ext cx="5472608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51889" y="4950942"/>
            <a:ext cx="3312368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69593" y="4647259"/>
            <a:ext cx="539381" cy="554269"/>
          </a:xfrm>
          <a:prstGeom prst="rect">
            <a:avLst/>
          </a:prstGeom>
          <a:noFill/>
        </p:spPr>
        <p:txBody>
          <a:bodyPr wrap="square" lIns="71971" tIns="71971" rIns="71971" bIns="71971" rtlCol="0">
            <a:noAutofit/>
          </a:bodyPr>
          <a:lstStyle/>
          <a:p>
            <a:r>
              <a:rPr lang="nb-NO" sz="2800" b="1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nb-NO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37555" y="4638525"/>
            <a:ext cx="539381" cy="554269"/>
          </a:xfrm>
          <a:prstGeom prst="rect">
            <a:avLst/>
          </a:prstGeom>
          <a:noFill/>
        </p:spPr>
        <p:txBody>
          <a:bodyPr wrap="square" lIns="71971" tIns="71971" rIns="71971" bIns="71971" rtlCol="0">
            <a:noAutofit/>
          </a:bodyPr>
          <a:lstStyle/>
          <a:p>
            <a:r>
              <a:rPr lang="nb-NO" sz="2800" b="1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nb-NO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609" y="4638525"/>
            <a:ext cx="539381" cy="554269"/>
          </a:xfrm>
          <a:prstGeom prst="rect">
            <a:avLst/>
          </a:prstGeom>
          <a:noFill/>
        </p:spPr>
        <p:txBody>
          <a:bodyPr wrap="square" lIns="71971" tIns="71971" rIns="71971" bIns="71971" rtlCol="0">
            <a:noAutofit/>
          </a:bodyPr>
          <a:lstStyle/>
          <a:p>
            <a:r>
              <a:rPr lang="nb-NO" sz="2800" b="1" dirty="0" smtClean="0">
                <a:solidFill>
                  <a:schemeClr val="bg1"/>
                </a:solidFill>
                <a:latin typeface="Arial"/>
                <a:cs typeface="Arial"/>
              </a:rPr>
              <a:t>3</a:t>
            </a:r>
            <a:endParaRPr lang="nb-NO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2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Introduksjon til idémyldring</a:t>
            </a:r>
            <a:endParaRPr lang="nb-NO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208386" y="1634463"/>
            <a:ext cx="5824733" cy="3932459"/>
          </a:xfrm>
        </p:spPr>
        <p:txBody>
          <a:bodyPr>
            <a:noAutofit/>
          </a:bodyPr>
          <a:lstStyle/>
          <a:p>
            <a:r>
              <a:rPr lang="nb-NO" b="1" dirty="0" smtClean="0">
                <a:solidFill>
                  <a:srgbClr val="3A7EC0"/>
                </a:solidFill>
              </a:rPr>
              <a:t>Hva er idémyldring?</a:t>
            </a:r>
          </a:p>
          <a:p>
            <a:r>
              <a:rPr lang="nb-NO" dirty="0" smtClean="0"/>
              <a:t>Idémyldring er en teknikk som står </a:t>
            </a:r>
            <a:r>
              <a:rPr lang="nb-NO" dirty="0"/>
              <a:t>sentralt i </a:t>
            </a:r>
            <a:r>
              <a:rPr lang="nb-NO" dirty="0" smtClean="0"/>
              <a:t>innovasjon og som brukes i alle stadier av et prosjekt </a:t>
            </a:r>
            <a:r>
              <a:rPr lang="nb-NO" dirty="0"/>
              <a:t>for å komme opp med kreative løsninger på </a:t>
            </a:r>
            <a:r>
              <a:rPr lang="nb-NO" dirty="0" smtClean="0"/>
              <a:t>problemer. Løsninger kan </a:t>
            </a:r>
            <a:r>
              <a:rPr lang="nb-NO" dirty="0"/>
              <a:t>være alt fra små hverdagsforbedringer av dagens tjeneste, til mer radikale endringer og helt nye </a:t>
            </a:r>
            <a:r>
              <a:rPr lang="nb-NO" dirty="0" smtClean="0"/>
              <a:t>tjenester.</a:t>
            </a:r>
          </a:p>
          <a:p>
            <a:r>
              <a:rPr lang="nb-NO" dirty="0" smtClean="0"/>
              <a:t>Idémyldring </a:t>
            </a:r>
            <a:r>
              <a:rPr lang="nb-NO" dirty="0"/>
              <a:t>kan foregå individuelt </a:t>
            </a:r>
            <a:r>
              <a:rPr lang="nb-NO" dirty="0" smtClean="0"/>
              <a:t>for å gi hver enkelt mulighet til å etablere egne synspunkter, eller sammen </a:t>
            </a:r>
            <a:r>
              <a:rPr lang="nb-NO" dirty="0"/>
              <a:t>i større </a:t>
            </a:r>
            <a:r>
              <a:rPr lang="nb-NO" dirty="0" smtClean="0"/>
              <a:t>grupper for å inspirere hverandre, og </a:t>
            </a:r>
            <a:r>
              <a:rPr lang="nb-NO" dirty="0"/>
              <a:t>bygge </a:t>
            </a:r>
            <a:r>
              <a:rPr lang="nb-NO" dirty="0" smtClean="0"/>
              <a:t>videre på andres idéer.</a:t>
            </a:r>
            <a:r>
              <a:rPr lang="en-GB" dirty="0"/>
              <a:t> </a:t>
            </a:r>
            <a:endParaRPr lang="en-GB" dirty="0" smtClean="0"/>
          </a:p>
          <a:p>
            <a:endParaRPr lang="en-GB" dirty="0"/>
          </a:p>
          <a:p>
            <a:r>
              <a:rPr lang="nb-NO" dirty="0" smtClean="0"/>
              <a:t>Når </a:t>
            </a:r>
            <a:r>
              <a:rPr lang="nb-NO" dirty="0"/>
              <a:t>dere gjør idémyldring </a:t>
            </a:r>
            <a:r>
              <a:rPr lang="nb-NO" dirty="0" smtClean="0"/>
              <a:t>skal funnarkene</a:t>
            </a:r>
            <a:r>
              <a:rPr lang="nb-NO" dirty="0"/>
              <a:t> </a:t>
            </a:r>
            <a:r>
              <a:rPr lang="nb-NO" dirty="0" smtClean="0"/>
              <a:t>og designprinsippene brukes aktivt for å sette </a:t>
            </a:r>
            <a:r>
              <a:rPr lang="nb-NO" dirty="0"/>
              <a:t>tydelige rammer for hvor </a:t>
            </a:r>
            <a:r>
              <a:rPr lang="nb-NO" dirty="0" smtClean="0"/>
              <a:t>dere </a:t>
            </a:r>
            <a:r>
              <a:rPr lang="nb-NO" dirty="0"/>
              <a:t>bør fokusere </a:t>
            </a:r>
            <a:r>
              <a:rPr lang="nb-NO" dirty="0" smtClean="0"/>
              <a:t>kreativiteten. Hensikten </a:t>
            </a:r>
            <a:r>
              <a:rPr lang="nb-NO" dirty="0"/>
              <a:t>er å omsette det dere har lært </a:t>
            </a:r>
            <a:r>
              <a:rPr lang="nb-NO" dirty="0" smtClean="0"/>
              <a:t>gjennom innsiktsarbeidet til </a:t>
            </a:r>
            <a:r>
              <a:rPr lang="nb-NO" dirty="0"/>
              <a:t>gode </a:t>
            </a:r>
            <a:r>
              <a:rPr lang="nb-NO" dirty="0" smtClean="0"/>
              <a:t>idéer </a:t>
            </a:r>
            <a:r>
              <a:rPr lang="nb-NO" dirty="0"/>
              <a:t>og </a:t>
            </a:r>
            <a:r>
              <a:rPr lang="nb-NO" dirty="0" smtClean="0"/>
              <a:t>spennende løsninger</a:t>
            </a:r>
            <a:r>
              <a:rPr lang="nb-NO" dirty="0"/>
              <a:t>. Det er viktig å la fantasien løpe og tenke </a:t>
            </a:r>
            <a:r>
              <a:rPr lang="nb-NO" dirty="0" smtClean="0"/>
              <a:t>”utenfor boksen” </a:t>
            </a:r>
            <a:r>
              <a:rPr lang="nb-NO" dirty="0"/>
              <a:t>for å skape grensesprengende visjoner for fremtiden. </a:t>
            </a:r>
          </a:p>
          <a:p>
            <a:endParaRPr lang="nb-NO" dirty="0" smtClean="0"/>
          </a:p>
          <a:p>
            <a:r>
              <a:rPr lang="nb-NO" b="1" dirty="0" smtClean="0">
                <a:solidFill>
                  <a:srgbClr val="3A7EC0"/>
                </a:solidFill>
              </a:rPr>
              <a:t>Hvorfor gjør vi idémyldring?</a:t>
            </a:r>
          </a:p>
          <a:p>
            <a:r>
              <a:rPr lang="nb-NO" dirty="0" smtClean="0"/>
              <a:t>Idémyldring basert på </a:t>
            </a:r>
            <a:r>
              <a:rPr lang="nb-NO" i="1" dirty="0" smtClean="0"/>
              <a:t>reelle</a:t>
            </a:r>
            <a:r>
              <a:rPr lang="nb-NO" dirty="0" smtClean="0"/>
              <a:t> behov gir helt andre løsningsbilder enn dersom dere bare tar utgangspunkt i antatte behov og kommunens egne behov. Enkle tegninger gjør det enklere for folk å forstå idéene og gi tilbakemeldinger. Idémyldring skaper også engasjement</a:t>
            </a:r>
            <a:r>
              <a:rPr lang="nb-NO" dirty="0"/>
              <a:t>!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209549" y="943270"/>
            <a:ext cx="8199835" cy="294191"/>
          </a:xfrm>
        </p:spPr>
        <p:txBody>
          <a:bodyPr/>
          <a:lstStyle/>
          <a:p>
            <a:r>
              <a:rPr lang="nb-NO" dirty="0"/>
              <a:t>Innovasjon handler om å skape </a:t>
            </a:r>
            <a:r>
              <a:rPr lang="nb-NO" dirty="0" smtClean="0"/>
              <a:t>noe nytt</a:t>
            </a:r>
            <a:r>
              <a:rPr lang="nb-NO" dirty="0"/>
              <a:t>, og er en metode for å endre tjenestene slik at oppgavene kan løses på en bedre og mer hensiktsmessig </a:t>
            </a:r>
            <a:r>
              <a:rPr lang="nb-NO" dirty="0" smtClean="0"/>
              <a:t>måte.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dirty="0"/>
              <a:t>Dette gjøres parallelt med innsiktsarbeidet og kontinuerlig gjennom hele utviklingsprosessen  etter hvert som man støter på nye utfordringer eller ser nye muligheter.</a:t>
            </a:r>
            <a:endParaRPr lang="nb-NO" b="1" dirty="0">
              <a:solidFill>
                <a:srgbClr val="000000"/>
              </a:solidFill>
              <a:ea typeface="Helvetica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388025" y="4136586"/>
            <a:ext cx="3161141" cy="2389851"/>
          </a:xfrm>
        </p:spPr>
        <p:txBody>
          <a:bodyPr>
            <a:no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nb-NO" dirty="0"/>
              <a:t>Prosjektleder og team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nb-NO" dirty="0"/>
              <a:t>Ledere og mellomledere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nb-NO" dirty="0"/>
              <a:t>Førstelinje-ansatte som kjenner arbeidsprosessene godt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nb-NO" dirty="0"/>
              <a:t>IKT-ansvarlig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nb-NO" dirty="0"/>
              <a:t>Eksterne aktører hvis </a:t>
            </a:r>
            <a:r>
              <a:rPr lang="nb-NO" dirty="0" smtClean="0"/>
              <a:t>mulig</a:t>
            </a:r>
            <a:endParaRPr lang="nb-NO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nb-NO" dirty="0"/>
              <a:t>Innbyggere hvis mulig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lvl="0"/>
            <a:r>
              <a:rPr lang="nb-NO" dirty="0">
                <a:solidFill>
                  <a:srgbClr val="000000"/>
                </a:solidFill>
                <a:ea typeface="Helvetica"/>
                <a:sym typeface="Helvetica"/>
              </a:rPr>
              <a:t>Når utføres </a:t>
            </a:r>
            <a:r>
              <a:rPr lang="nb-NO" dirty="0" smtClean="0">
                <a:solidFill>
                  <a:srgbClr val="000000"/>
                </a:solidFill>
                <a:ea typeface="Helvetica"/>
                <a:sym typeface="Helvetica"/>
              </a:rPr>
              <a:t>dette?</a:t>
            </a:r>
            <a:endParaRPr lang="nb-NO" dirty="0">
              <a:solidFill>
                <a:srgbClr val="000000"/>
              </a:solidFill>
              <a:ea typeface="Helvetica"/>
              <a:sym typeface="Helvetica"/>
            </a:endParaRPr>
          </a:p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lvl="0"/>
            <a:r>
              <a:rPr lang="nb-NO" dirty="0">
                <a:solidFill>
                  <a:srgbClr val="000000"/>
                </a:solidFill>
                <a:ea typeface="Helvetica"/>
              </a:rPr>
              <a:t>Hvem er </a:t>
            </a:r>
            <a:r>
              <a:rPr lang="nb-NO" dirty="0" smtClean="0">
                <a:solidFill>
                  <a:srgbClr val="000000"/>
                </a:solidFill>
                <a:ea typeface="Helvetica"/>
              </a:rPr>
              <a:t>med? </a:t>
            </a:r>
            <a:endParaRPr lang="nb-NO" dirty="0">
              <a:solidFill>
                <a:srgbClr val="000000"/>
              </a:solidFill>
              <a:ea typeface="Helvetica"/>
            </a:endParaRPr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</p:spPr>
        <p:txBody>
          <a:bodyPr/>
          <a:lstStyle/>
          <a:p>
            <a:fld id="{51360949-4B9F-9B4C-948A-35244A0B85F5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771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1" y="1623165"/>
            <a:ext cx="9536785" cy="504592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en-US" b="1">
              <a:solidFill>
                <a:srgbClr val="FF99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568624" y="4792798"/>
            <a:ext cx="558546" cy="55854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nb-NO" dirty="0" smtClean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799430" y="4792798"/>
            <a:ext cx="558546" cy="55854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nb-NO" dirty="0" smtClean="0">
              <a:solidFill>
                <a:schemeClr val="accent2"/>
              </a:solidFill>
              <a:latin typeface="Arial"/>
              <a:cs typeface="Arial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17538" y="5073086"/>
            <a:ext cx="8501362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1"/>
          <p:cNvSpPr txBox="1">
            <a:spLocks/>
          </p:cNvSpPr>
          <p:nvPr/>
        </p:nvSpPr>
        <p:spPr>
          <a:xfrm>
            <a:off x="617538" y="354648"/>
            <a:ext cx="9244227" cy="711200"/>
          </a:xfrm>
          <a:prstGeom prst="rect">
            <a:avLst/>
          </a:prstGeom>
        </p:spPr>
        <p:txBody>
          <a:bodyPr lIns="91418" tIns="45710" rIns="91418" bIns="45710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endParaRPr lang="nb-NO" sz="2400" kern="0" dirty="0">
              <a:solidFill>
                <a:srgbClr val="EF8B0A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56" y="2708920"/>
            <a:ext cx="2160585" cy="1955362"/>
            <a:chOff x="6513174" y="1834716"/>
            <a:chExt cx="2890055" cy="2615544"/>
          </a:xfrm>
        </p:grpSpPr>
        <p:pic>
          <p:nvPicPr>
            <p:cNvPr id="74" name="Picture 73" descr="Diverse HÅNDTEGNINGER samlet _ 66-74-6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3174" y="1834716"/>
              <a:ext cx="1776291" cy="1533182"/>
            </a:xfrm>
            <a:prstGeom prst="rect">
              <a:avLst/>
            </a:prstGeom>
          </p:spPr>
        </p:pic>
        <p:pic>
          <p:nvPicPr>
            <p:cNvPr id="75" name="Picture 74" descr="Diverse HÅNDTEGNINGER samlet _ 66-74-7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3217" y="3346884"/>
              <a:ext cx="2390648" cy="1103376"/>
            </a:xfrm>
            <a:prstGeom prst="rect">
              <a:avLst/>
            </a:prstGeom>
          </p:spPr>
        </p:pic>
        <p:pic>
          <p:nvPicPr>
            <p:cNvPr id="76" name="Picture 75" descr="Diverse HÅNDTEGNINGER samlet _ 66-74-7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7329" y="2154668"/>
              <a:ext cx="1485900" cy="1286256"/>
            </a:xfrm>
            <a:prstGeom prst="rect">
              <a:avLst/>
            </a:prstGeom>
          </p:spPr>
        </p:pic>
      </p:grpSp>
      <p:sp>
        <p:nvSpPr>
          <p:cNvPr id="80" name="Rectangle 79"/>
          <p:cNvSpPr/>
          <p:nvPr/>
        </p:nvSpPr>
        <p:spPr>
          <a:xfrm>
            <a:off x="5745088" y="5482081"/>
            <a:ext cx="3744416" cy="954087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l"/>
            <a:r>
              <a:rPr lang="nb-NO" sz="1400" dirty="0" smtClean="0">
                <a:latin typeface="Arial"/>
                <a:cs typeface="Arial"/>
              </a:rPr>
              <a:t>Lag utkast til kontaktpunkter, </a:t>
            </a:r>
          </a:p>
          <a:p>
            <a:pPr algn="l"/>
            <a:r>
              <a:rPr lang="nb-NO" sz="1400" dirty="0" smtClean="0">
                <a:latin typeface="Arial"/>
                <a:cs typeface="Arial"/>
              </a:rPr>
              <a:t>(som f.eks. nytt søknadsskjema) og beskriv arbeidsprosesser. Prøv disse ut i kontekst på brukere, ansatte og pårørende. 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44489" y="5482081"/>
            <a:ext cx="3672407" cy="1169531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l"/>
            <a:r>
              <a:rPr lang="nb-NO" sz="1400" dirty="0" smtClean="0">
                <a:latin typeface="Arial"/>
                <a:cs typeface="Arial"/>
              </a:rPr>
              <a:t>Utfør flere idémyldringsworkshops. </a:t>
            </a:r>
            <a:r>
              <a:rPr lang="nb-NO" sz="1400" dirty="0" smtClean="0">
                <a:cs typeface="Arial"/>
              </a:rPr>
              <a:t>Bruk funnarkene</a:t>
            </a:r>
            <a:r>
              <a:rPr lang="nb-NO" sz="1400" dirty="0">
                <a:cs typeface="Arial"/>
              </a:rPr>
              <a:t>, designprinsippene, </a:t>
            </a:r>
            <a:r>
              <a:rPr lang="nb-NO" sz="1400" dirty="0" smtClean="0">
                <a:cs typeface="Arial"/>
              </a:rPr>
              <a:t>tjeneste-reisen </a:t>
            </a:r>
            <a:r>
              <a:rPr lang="nb-NO" sz="1400" dirty="0">
                <a:cs typeface="Arial"/>
              </a:rPr>
              <a:t>og annen info </a:t>
            </a:r>
            <a:r>
              <a:rPr lang="nb-NO" sz="1400" dirty="0" smtClean="0">
                <a:cs typeface="Arial"/>
              </a:rPr>
              <a:t>aktivt for å </a:t>
            </a:r>
            <a:r>
              <a:rPr lang="nb-NO" sz="1400" dirty="0">
                <a:cs typeface="Arial"/>
              </a:rPr>
              <a:t>gi retning og inspirasjon i idémyldringen.</a:t>
            </a:r>
          </a:p>
          <a:p>
            <a:pPr algn="l"/>
            <a:endParaRPr lang="nb-NO" sz="14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673649" y="4769403"/>
            <a:ext cx="539381" cy="554269"/>
          </a:xfrm>
          <a:prstGeom prst="rect">
            <a:avLst/>
          </a:prstGeom>
          <a:noFill/>
        </p:spPr>
        <p:txBody>
          <a:bodyPr wrap="square" lIns="71971" tIns="71971" rIns="71971" bIns="71971" rtlCol="0">
            <a:noAutofit/>
          </a:bodyPr>
          <a:lstStyle/>
          <a:p>
            <a:r>
              <a:rPr lang="nb-NO" sz="2800" b="1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nb-NO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912799" y="4760669"/>
            <a:ext cx="539381" cy="554269"/>
          </a:xfrm>
          <a:prstGeom prst="rect">
            <a:avLst/>
          </a:prstGeom>
          <a:noFill/>
        </p:spPr>
        <p:txBody>
          <a:bodyPr wrap="square" lIns="71971" tIns="71971" rIns="71971" bIns="71971" rtlCol="0">
            <a:noAutofit/>
          </a:bodyPr>
          <a:lstStyle/>
          <a:p>
            <a:r>
              <a:rPr lang="nb-NO" sz="2800" b="1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nb-NO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774181" y="-1002693"/>
            <a:ext cx="10259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" name="Picture 9" descr="ide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9088">
            <a:off x="1685198" y="1624711"/>
            <a:ext cx="2523744" cy="2395728"/>
          </a:xfrm>
          <a:prstGeom prst="rect">
            <a:avLst/>
          </a:prstGeom>
        </p:spPr>
      </p:pic>
      <p:pic>
        <p:nvPicPr>
          <p:cNvPr id="12" name="Picture 11" descr="test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188" y="1866074"/>
            <a:ext cx="2208300" cy="2684748"/>
          </a:xfrm>
          <a:prstGeom prst="rect">
            <a:avLst/>
          </a:prstGeom>
        </p:spPr>
      </p:pic>
      <p:pic>
        <p:nvPicPr>
          <p:cNvPr id="14" name="Picture 13" descr="Kontaktpunk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1681" y="2708920"/>
            <a:ext cx="2126295" cy="1913768"/>
          </a:xfrm>
          <a:prstGeom prst="rect">
            <a:avLst/>
          </a:prstGeom>
        </p:spPr>
      </p:pic>
      <p:sp>
        <p:nvSpPr>
          <p:cNvPr id="50" name="Title 13"/>
          <p:cNvSpPr>
            <a:spLocks noGrp="1"/>
          </p:cNvSpPr>
          <p:nvPr>
            <p:ph type="title"/>
          </p:nvPr>
        </p:nvSpPr>
        <p:spPr>
          <a:xfrm>
            <a:off x="208387" y="327262"/>
            <a:ext cx="9504186" cy="557836"/>
          </a:xfrm>
        </p:spPr>
        <p:txBody>
          <a:bodyPr/>
          <a:lstStyle/>
          <a:p>
            <a:r>
              <a:rPr lang="nb-NO" dirty="0" smtClean="0"/>
              <a:t>Prosess for idémyldring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7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Hvordan </a:t>
            </a:r>
            <a:r>
              <a:rPr lang="nb-NO" dirty="0" err="1" smtClean="0"/>
              <a:t>fasilitere</a:t>
            </a:r>
            <a:r>
              <a:rPr lang="nb-NO" dirty="0" smtClean="0"/>
              <a:t> en idémyldringsworkshop?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208386" y="1634463"/>
            <a:ext cx="5896741" cy="5048231"/>
          </a:xfrm>
        </p:spPr>
        <p:txBody>
          <a:bodyPr>
            <a:noAutofit/>
          </a:bodyPr>
          <a:lstStyle/>
          <a:p>
            <a:r>
              <a:rPr lang="nb-NO" b="1" dirty="0" smtClean="0">
                <a:solidFill>
                  <a:srgbClr val="3A7EC0"/>
                </a:solidFill>
              </a:rPr>
              <a:t>FØR </a:t>
            </a:r>
            <a:r>
              <a:rPr lang="nb-NO" dirty="0" smtClean="0">
                <a:solidFill>
                  <a:srgbClr val="3A7EC0"/>
                </a:solidFill>
              </a:rPr>
              <a:t>(forberedelser) </a:t>
            </a:r>
          </a:p>
          <a:p>
            <a:pPr marL="285750" indent="-285750">
              <a:buFont typeface="Arial"/>
              <a:buChar char="•"/>
            </a:pPr>
            <a:r>
              <a:rPr lang="nb-NO" dirty="0" smtClean="0"/>
              <a:t>Inviter folk til workshop, planlegg og forbered nøye. </a:t>
            </a:r>
          </a:p>
          <a:p>
            <a:pPr marL="285750" indent="-285750">
              <a:buFont typeface="Arial"/>
              <a:buChar char="•"/>
            </a:pPr>
            <a:r>
              <a:rPr lang="nb-NO" dirty="0" smtClean="0"/>
              <a:t>Ta utgangspunkt i funnarkene, designprinsippene og personene dere har møtt, og lag oppgaver basert på problemene og behovene dere har avdekket. Dette skal gi inspirasjon og retning for idémyldringen. </a:t>
            </a:r>
          </a:p>
          <a:p>
            <a:endParaRPr lang="nb-NO" dirty="0" smtClean="0"/>
          </a:p>
          <a:p>
            <a:r>
              <a:rPr lang="nb-NO" b="1" dirty="0" smtClean="0">
                <a:solidFill>
                  <a:srgbClr val="3A7EC0"/>
                </a:solidFill>
              </a:rPr>
              <a:t>UNDER</a:t>
            </a:r>
            <a:r>
              <a:rPr lang="nb-NO" dirty="0" smtClean="0">
                <a:solidFill>
                  <a:srgbClr val="3A7EC0"/>
                </a:solidFill>
              </a:rPr>
              <a:t> (utførelse)  </a:t>
            </a:r>
          </a:p>
          <a:p>
            <a:pPr marL="285750" indent="-285750">
              <a:buFont typeface="Arial"/>
              <a:buChar char="•"/>
            </a:pPr>
            <a:r>
              <a:rPr lang="nb-NO" dirty="0" smtClean="0"/>
              <a:t>Introduser målene for prosjektet </a:t>
            </a:r>
            <a:r>
              <a:rPr lang="nb-NO" dirty="0"/>
              <a:t>og hensikten med workshopen</a:t>
            </a:r>
            <a:r>
              <a:rPr lang="nb-NO" dirty="0" smtClean="0"/>
              <a:t>. Bruk god tid på å presentere funnarkene og designprinsippene og besvare spørsmål. Presenter så oppgavene og fordel folk i grupper.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Skap mange </a:t>
            </a:r>
            <a:r>
              <a:rPr lang="nb-NO" dirty="0" smtClean="0"/>
              <a:t>og fantasifulle idéer, tenk ”utenfor boksen.” Det kan trigge noe hos andre og resultere i en meningsfylt idé. Tegn og skriv idéene ned på post it-lapper. Sett flere små </a:t>
            </a:r>
            <a:r>
              <a:rPr lang="nb-NO" dirty="0"/>
              <a:t>idéer sammen til større og sterkere </a:t>
            </a:r>
            <a:r>
              <a:rPr lang="nb-NO" dirty="0" smtClean="0"/>
              <a:t>idéer </a:t>
            </a:r>
            <a:r>
              <a:rPr lang="nb-NO" dirty="0"/>
              <a:t>(</a:t>
            </a:r>
            <a:r>
              <a:rPr lang="nb-NO" dirty="0" smtClean="0"/>
              <a:t>hovedidé/konsept</a:t>
            </a:r>
            <a:r>
              <a:rPr lang="nb-NO" dirty="0"/>
              <a:t>). Fyll </a:t>
            </a:r>
            <a:r>
              <a:rPr lang="nb-NO" dirty="0" smtClean="0"/>
              <a:t>opp </a:t>
            </a:r>
            <a:r>
              <a:rPr lang="nb-NO" dirty="0"/>
              <a:t>Idéarket hvor </a:t>
            </a:r>
            <a:r>
              <a:rPr lang="nb-NO" dirty="0" smtClean="0"/>
              <a:t>idéen forklares.</a:t>
            </a:r>
          </a:p>
          <a:p>
            <a:pPr marL="285750" indent="-285750">
              <a:buFont typeface="Arial"/>
              <a:buChar char="•"/>
            </a:pPr>
            <a:r>
              <a:rPr lang="nb-NO" dirty="0" smtClean="0"/>
              <a:t>Heng om idéene på en vegg og få gruppene til å presenter dem i plenum. Folk får komme med innspill og stemme på de beste.</a:t>
            </a:r>
          </a:p>
          <a:p>
            <a:endParaRPr lang="nb-NO" dirty="0"/>
          </a:p>
          <a:p>
            <a:r>
              <a:rPr lang="nb-NO" b="1" dirty="0" smtClean="0">
                <a:solidFill>
                  <a:srgbClr val="3A7EC0"/>
                </a:solidFill>
              </a:rPr>
              <a:t>ETTER </a:t>
            </a:r>
            <a:r>
              <a:rPr lang="nb-NO" dirty="0" smtClean="0">
                <a:solidFill>
                  <a:srgbClr val="3A7EC0"/>
                </a:solidFill>
              </a:rPr>
              <a:t>(etterarbeid)</a:t>
            </a:r>
          </a:p>
          <a:p>
            <a:pPr marL="285750" indent="-285750">
              <a:buFont typeface="Arial"/>
              <a:buChar char="•"/>
            </a:pPr>
            <a:r>
              <a:rPr lang="nb-NO" dirty="0" smtClean="0"/>
              <a:t>Ta bilder eller scann tegningene, oppsummer viktige poenger og del med deltagerne. </a:t>
            </a:r>
            <a:endParaRPr lang="nb-NO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209549" y="943271"/>
            <a:ext cx="9503023" cy="397498"/>
          </a:xfrm>
        </p:spPr>
        <p:txBody>
          <a:bodyPr/>
          <a:lstStyle/>
          <a:p>
            <a:r>
              <a:rPr lang="nb-NO" dirty="0" smtClean="0"/>
              <a:t>Workshopformat nr. 1 </a:t>
            </a:r>
            <a:r>
              <a:rPr lang="nb-NO" b="0" dirty="0" smtClean="0"/>
              <a:t>Holdning: Ingen begrensninger, alt er mulig! Hensikt: Lage masse kreative og ville idéer.  </a:t>
            </a:r>
            <a:endParaRPr lang="en-US" b="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</p:spPr>
        <p:txBody>
          <a:bodyPr/>
          <a:lstStyle/>
          <a:p>
            <a:fld id="{51360949-4B9F-9B4C-948A-35244A0B85F5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6393160" y="2080594"/>
            <a:ext cx="3177878" cy="2140494"/>
          </a:xfrm>
        </p:spPr>
        <p:txBody>
          <a:bodyPr>
            <a:noAutofit/>
          </a:bodyPr>
          <a:lstStyle/>
          <a:p>
            <a:pPr marL="210441" indent="-210441">
              <a:buFont typeface="Arial"/>
              <a:buChar char="•"/>
            </a:pPr>
            <a:r>
              <a:rPr lang="nb-NO" dirty="0" err="1" smtClean="0">
                <a:solidFill>
                  <a:srgbClr val="000000"/>
                </a:solidFill>
              </a:rPr>
              <a:t>Idéark</a:t>
            </a:r>
            <a:r>
              <a:rPr lang="nb-NO" dirty="0" smtClean="0">
                <a:solidFill>
                  <a:srgbClr val="000000"/>
                </a:solidFill>
              </a:rPr>
              <a:t> nr. 1</a:t>
            </a:r>
            <a:endParaRPr lang="nb-NO" dirty="0">
              <a:solidFill>
                <a:srgbClr val="000000"/>
              </a:solidFill>
            </a:endParaRPr>
          </a:p>
          <a:p>
            <a:pPr marL="210441" indent="-210441">
              <a:buFont typeface="Arial"/>
              <a:buChar char="•"/>
            </a:pPr>
            <a:r>
              <a:rPr lang="nb-NO" dirty="0" smtClean="0">
                <a:solidFill>
                  <a:srgbClr val="000000"/>
                </a:solidFill>
              </a:rPr>
              <a:t>Tusjer</a:t>
            </a:r>
          </a:p>
          <a:p>
            <a:pPr marL="210441" indent="-210441">
              <a:buFont typeface="Arial"/>
              <a:buChar char="•"/>
            </a:pPr>
            <a:r>
              <a:rPr lang="nb-NO" dirty="0" smtClean="0">
                <a:solidFill>
                  <a:srgbClr val="000000"/>
                </a:solidFill>
              </a:rPr>
              <a:t>Tape</a:t>
            </a:r>
            <a:endParaRPr lang="nb-NO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nb-NO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nb-NO" b="1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nb-NO" b="1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nb-NO" b="1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b="1" dirty="0" smtClean="0">
                <a:solidFill>
                  <a:srgbClr val="000000"/>
                </a:solidFill>
              </a:rPr>
              <a:t>Mal: </a:t>
            </a:r>
            <a:r>
              <a:rPr lang="nb-NO" dirty="0" smtClean="0">
                <a:solidFill>
                  <a:srgbClr val="000000"/>
                </a:solidFill>
              </a:rPr>
              <a:t>Workshopformat nr. 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6402882" y="1759948"/>
            <a:ext cx="3177878" cy="335200"/>
          </a:xfrm>
        </p:spPr>
        <p:txBody>
          <a:bodyPr/>
          <a:lstStyle/>
          <a:p>
            <a:r>
              <a:rPr lang="en-US"/>
              <a:t>Utstyr: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56" y="4338325"/>
            <a:ext cx="3138644" cy="2173375"/>
          </a:xfrm>
          <a:prstGeom prst="rect">
            <a:avLst/>
          </a:prstGeom>
          <a:ln w="3175" cmpd="sng"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84077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Hvordan </a:t>
            </a:r>
            <a:r>
              <a:rPr lang="nb-NO" dirty="0" err="1" smtClean="0"/>
              <a:t>fasilitere</a:t>
            </a:r>
            <a:r>
              <a:rPr lang="nb-NO" dirty="0" smtClean="0"/>
              <a:t> en idémyldringsworkshop?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208386" y="1634463"/>
            <a:ext cx="5896741" cy="5048231"/>
          </a:xfrm>
        </p:spPr>
        <p:txBody>
          <a:bodyPr>
            <a:noAutofit/>
          </a:bodyPr>
          <a:lstStyle/>
          <a:p>
            <a:r>
              <a:rPr lang="nb-NO" b="1" dirty="0" smtClean="0">
                <a:solidFill>
                  <a:srgbClr val="3A7EC0"/>
                </a:solidFill>
              </a:rPr>
              <a:t>FØR </a:t>
            </a:r>
            <a:r>
              <a:rPr lang="nb-NO" dirty="0" smtClean="0">
                <a:solidFill>
                  <a:srgbClr val="3A7EC0"/>
                </a:solidFill>
              </a:rPr>
              <a:t>(forberedelser) </a:t>
            </a:r>
          </a:p>
          <a:p>
            <a:pPr marL="285750" indent="-285750">
              <a:buFont typeface="Arial"/>
              <a:buChar char="•"/>
            </a:pPr>
            <a:r>
              <a:rPr lang="nb-NO" dirty="0" smtClean="0"/>
              <a:t>Samme som i workshopformat nr.1. </a:t>
            </a:r>
          </a:p>
          <a:p>
            <a:endParaRPr lang="nb-NO" dirty="0" smtClean="0"/>
          </a:p>
          <a:p>
            <a:r>
              <a:rPr lang="nb-NO" b="1" dirty="0" smtClean="0">
                <a:solidFill>
                  <a:srgbClr val="3A7EC0"/>
                </a:solidFill>
              </a:rPr>
              <a:t>UNDER</a:t>
            </a:r>
            <a:r>
              <a:rPr lang="nb-NO" dirty="0" smtClean="0">
                <a:solidFill>
                  <a:srgbClr val="3A7EC0"/>
                </a:solidFill>
              </a:rPr>
              <a:t> (utførelse)  </a:t>
            </a:r>
          </a:p>
          <a:p>
            <a:pPr marL="285750" indent="-285750">
              <a:buFont typeface="Arial"/>
              <a:buChar char="•"/>
            </a:pPr>
            <a:r>
              <a:rPr lang="nb-NO" dirty="0" smtClean="0"/>
              <a:t>Introduser målene for prosjektet </a:t>
            </a:r>
            <a:r>
              <a:rPr lang="nb-NO" dirty="0"/>
              <a:t>og hensikten med workshopen</a:t>
            </a:r>
            <a:r>
              <a:rPr lang="nb-NO" dirty="0" smtClean="0"/>
              <a:t>. Gå over funnarkene, designprinsippene og tidligere idéer.</a:t>
            </a:r>
          </a:p>
          <a:p>
            <a:pPr marL="285750" indent="-285750">
              <a:buFont typeface="Arial"/>
              <a:buChar char="•"/>
            </a:pPr>
            <a:r>
              <a:rPr lang="nb-NO" dirty="0" smtClean="0"/>
              <a:t>Videreutvikle idéene og kom gjerne opp med flere nye idéer. Skriv og tegn på post it-lapper eller ark. </a:t>
            </a:r>
          </a:p>
          <a:p>
            <a:pPr marL="285750" indent="-285750">
              <a:buFont typeface="Arial"/>
              <a:buChar char="•"/>
            </a:pPr>
            <a:r>
              <a:rPr lang="nb-NO" b="1" dirty="0" smtClean="0"/>
              <a:t>Sortere: </a:t>
            </a:r>
            <a:r>
              <a:rPr lang="nb-NO" dirty="0" smtClean="0"/>
              <a:t>Sorter idéene </a:t>
            </a:r>
            <a:r>
              <a:rPr lang="nb-NO" dirty="0"/>
              <a:t>ved hjelp av Idésorteringsarket. Avgjør om en idé </a:t>
            </a:r>
            <a:r>
              <a:rPr lang="nb-NO" dirty="0" smtClean="0"/>
              <a:t>er en hverdagsforbedring</a:t>
            </a:r>
            <a:r>
              <a:rPr lang="nb-NO" dirty="0"/>
              <a:t>, stor endring, eller radikal </a:t>
            </a:r>
            <a:r>
              <a:rPr lang="nb-NO" dirty="0" smtClean="0"/>
              <a:t>endring.</a:t>
            </a:r>
          </a:p>
          <a:p>
            <a:pPr marL="285750" indent="-285750">
              <a:buFont typeface="Arial"/>
              <a:buChar char="•"/>
            </a:pPr>
            <a:r>
              <a:rPr lang="nb-NO" b="1" dirty="0" smtClean="0"/>
              <a:t>Konsept</a:t>
            </a:r>
            <a:r>
              <a:rPr lang="nb-NO" dirty="0" smtClean="0"/>
              <a:t>: Sett </a:t>
            </a:r>
            <a:r>
              <a:rPr lang="nb-NO" dirty="0"/>
              <a:t>flere </a:t>
            </a:r>
            <a:r>
              <a:rPr lang="nb-NO" dirty="0" smtClean="0"/>
              <a:t>idéer </a:t>
            </a:r>
            <a:r>
              <a:rPr lang="nb-NO" dirty="0"/>
              <a:t>sammen til </a:t>
            </a:r>
            <a:r>
              <a:rPr lang="nb-NO" dirty="0" smtClean="0"/>
              <a:t>større </a:t>
            </a:r>
            <a:r>
              <a:rPr lang="nb-NO" dirty="0"/>
              <a:t>og sterkere </a:t>
            </a:r>
            <a:r>
              <a:rPr lang="nb-NO" dirty="0" smtClean="0"/>
              <a:t>idéer </a:t>
            </a:r>
            <a:r>
              <a:rPr lang="nb-NO" dirty="0"/>
              <a:t>(</a:t>
            </a:r>
            <a:r>
              <a:rPr lang="nb-NO" dirty="0" smtClean="0"/>
              <a:t>hovedidé/konsept</a:t>
            </a:r>
            <a:r>
              <a:rPr lang="nb-NO" dirty="0"/>
              <a:t>). </a:t>
            </a:r>
            <a:r>
              <a:rPr lang="nb-NO" dirty="0" smtClean="0"/>
              <a:t>Fyll opp Idéarket hvor idéen forklares med tegning og tekst. Fyll ut gevinster og hva som skal til for å implementere idéen. </a:t>
            </a:r>
          </a:p>
          <a:p>
            <a:pPr marL="285750" indent="-285750">
              <a:buFont typeface="Arial"/>
              <a:buChar char="•"/>
            </a:pPr>
            <a:r>
              <a:rPr lang="nb-NO" b="1" dirty="0" smtClean="0"/>
              <a:t>Prioritere: </a:t>
            </a:r>
            <a:r>
              <a:rPr lang="nb-NO" dirty="0"/>
              <a:t>Plasser alle </a:t>
            </a:r>
            <a:r>
              <a:rPr lang="nb-NO" dirty="0" smtClean="0"/>
              <a:t>hovedidéene </a:t>
            </a:r>
            <a:r>
              <a:rPr lang="nb-NO" dirty="0"/>
              <a:t>på prioriteringsmatrisen. Gjør dette for å se </a:t>
            </a:r>
            <a:r>
              <a:rPr lang="nb-NO" dirty="0" smtClean="0"/>
              <a:t>idéene </a:t>
            </a:r>
            <a:r>
              <a:rPr lang="nb-NO" dirty="0"/>
              <a:t>i forhold til hverandre – gir </a:t>
            </a:r>
            <a:r>
              <a:rPr lang="nb-NO" dirty="0" smtClean="0"/>
              <a:t>idéene </a:t>
            </a:r>
            <a:r>
              <a:rPr lang="nb-NO" dirty="0"/>
              <a:t>stor eller liten </a:t>
            </a:r>
            <a:r>
              <a:rPr lang="nb-NO" dirty="0" smtClean="0"/>
              <a:t>gevinst? Er </a:t>
            </a:r>
            <a:r>
              <a:rPr lang="nb-NO" dirty="0"/>
              <a:t>de vanskelig eller lette å gjennomføre?</a:t>
            </a:r>
          </a:p>
          <a:p>
            <a:endParaRPr lang="nb-NO" dirty="0"/>
          </a:p>
          <a:p>
            <a:r>
              <a:rPr lang="nb-NO" b="1" dirty="0">
                <a:solidFill>
                  <a:srgbClr val="3A7EC0"/>
                </a:solidFill>
              </a:rPr>
              <a:t>ETTER </a:t>
            </a:r>
            <a:r>
              <a:rPr lang="nb-NO" dirty="0">
                <a:solidFill>
                  <a:srgbClr val="3A7EC0"/>
                </a:solidFill>
              </a:rPr>
              <a:t>(etterarbeid)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Samme som i workshopformat nr.1.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209549" y="943271"/>
            <a:ext cx="9503023" cy="469506"/>
          </a:xfrm>
        </p:spPr>
        <p:txBody>
          <a:bodyPr/>
          <a:lstStyle/>
          <a:p>
            <a:r>
              <a:rPr lang="nb-NO" dirty="0" smtClean="0"/>
              <a:t>Workshopformat nr. 2 </a:t>
            </a:r>
            <a:r>
              <a:rPr lang="nb-NO" b="0" dirty="0" smtClean="0"/>
              <a:t>Holdning: Mer jordnær. Hensikt: Spisse utvalgte idéer, vurdere gevinster og prioritere idéene.</a:t>
            </a:r>
            <a:endParaRPr lang="en-US" b="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</p:spPr>
        <p:txBody>
          <a:bodyPr/>
          <a:lstStyle/>
          <a:p>
            <a:fld id="{51360949-4B9F-9B4C-948A-35244A0B85F5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6393160" y="2080594"/>
            <a:ext cx="3177878" cy="1564430"/>
          </a:xfrm>
        </p:spPr>
        <p:txBody>
          <a:bodyPr>
            <a:noAutofit/>
          </a:bodyPr>
          <a:lstStyle/>
          <a:p>
            <a:pPr marL="210441" indent="-210441">
              <a:buFont typeface="Arial"/>
              <a:buChar char="•"/>
            </a:pPr>
            <a:r>
              <a:rPr lang="nb-NO" dirty="0" err="1" smtClean="0"/>
              <a:t>Idéark</a:t>
            </a:r>
            <a:r>
              <a:rPr lang="nb-NO" dirty="0" smtClean="0"/>
              <a:t> nr. 2</a:t>
            </a:r>
            <a:endParaRPr lang="nb-NO" dirty="0"/>
          </a:p>
          <a:p>
            <a:pPr marL="210441" indent="-210441">
              <a:buFont typeface="Arial"/>
              <a:buChar char="•"/>
            </a:pPr>
            <a:r>
              <a:rPr lang="nb-NO" dirty="0"/>
              <a:t>Idésorteringsark</a:t>
            </a:r>
          </a:p>
          <a:p>
            <a:pPr marL="210441" indent="-210441">
              <a:buFont typeface="Arial"/>
              <a:buChar char="•"/>
            </a:pPr>
            <a:r>
              <a:rPr lang="nb-NO" dirty="0" smtClean="0"/>
              <a:t>Prioriteringsmatrise </a:t>
            </a:r>
          </a:p>
          <a:p>
            <a:pPr marL="210441" indent="-210441">
              <a:buFont typeface="Arial"/>
              <a:buChar char="•"/>
            </a:pPr>
            <a:r>
              <a:rPr lang="nb-NO" dirty="0" smtClean="0"/>
              <a:t>Tusjer</a:t>
            </a:r>
          </a:p>
          <a:p>
            <a:pPr marL="210441" indent="-210441">
              <a:buFont typeface="Arial"/>
              <a:buChar char="•"/>
            </a:pPr>
            <a:r>
              <a:rPr lang="nb-NO" dirty="0" smtClean="0"/>
              <a:t>Tape</a:t>
            </a:r>
            <a:endParaRPr lang="nb-NO" dirty="0"/>
          </a:p>
          <a:p>
            <a:pPr marL="0" indent="0">
              <a:lnSpc>
                <a:spcPct val="90000"/>
              </a:lnSpc>
              <a:buNone/>
            </a:pPr>
            <a:endParaRPr lang="nb-NO" dirty="0"/>
          </a:p>
          <a:p>
            <a:pPr>
              <a:lnSpc>
                <a:spcPct val="90000"/>
              </a:lnSpc>
            </a:pPr>
            <a:r>
              <a:rPr lang="nb-NO" b="1" dirty="0" smtClean="0"/>
              <a:t>Mal: </a:t>
            </a:r>
            <a:r>
              <a:rPr lang="nb-NO" dirty="0">
                <a:solidFill>
                  <a:srgbClr val="000000"/>
                </a:solidFill>
              </a:rPr>
              <a:t>Workshopformat nr. </a:t>
            </a:r>
            <a:r>
              <a:rPr lang="nb-NO" dirty="0" smtClean="0">
                <a:solidFill>
                  <a:srgbClr val="000000"/>
                </a:solidFill>
              </a:rPr>
              <a:t>2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b="1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6402882" y="1759948"/>
            <a:ext cx="3177878" cy="335200"/>
          </a:xfrm>
        </p:spPr>
        <p:txBody>
          <a:bodyPr/>
          <a:lstStyle/>
          <a:p>
            <a:r>
              <a:rPr lang="en-US" dirty="0" err="1"/>
              <a:t>Utstyr</a:t>
            </a:r>
            <a:r>
              <a:rPr lang="en-US" dirty="0"/>
              <a:t>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86" y="4040520"/>
            <a:ext cx="2389140" cy="1657277"/>
          </a:xfrm>
          <a:prstGeom prst="rect">
            <a:avLst/>
          </a:prstGeom>
          <a:ln w="3175" cmpd="sng">
            <a:solidFill>
              <a:srgbClr val="7F7F7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011" y="4437112"/>
            <a:ext cx="2364205" cy="1644665"/>
          </a:xfrm>
          <a:prstGeom prst="rect">
            <a:avLst/>
          </a:prstGeom>
          <a:ln w="3175" cmpd="sng">
            <a:solidFill>
              <a:srgbClr val="7F7F7F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13" y="4869159"/>
            <a:ext cx="2383091" cy="1657277"/>
          </a:xfrm>
          <a:prstGeom prst="rect">
            <a:avLst/>
          </a:prstGeom>
          <a:ln w="3175" cmpd="sng"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20756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/>
          <p:cNvSpPr txBox="1">
            <a:spLocks/>
          </p:cNvSpPr>
          <p:nvPr/>
        </p:nvSpPr>
        <p:spPr>
          <a:xfrm>
            <a:off x="617538" y="354648"/>
            <a:ext cx="9244227" cy="711200"/>
          </a:xfrm>
          <a:prstGeom prst="rect">
            <a:avLst/>
          </a:prstGeom>
        </p:spPr>
        <p:txBody>
          <a:bodyPr lIns="91418" tIns="45710" rIns="91418" bIns="45710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chemeClr val="accent3"/>
                </a:solidFill>
                <a:latin typeface="+mn-lt"/>
                <a:ea typeface="+mj-ea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5pPr>
            <a:lvl6pPr marL="51198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6pPr>
            <a:lvl7pPr marL="102396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7pPr>
            <a:lvl8pPr marL="153594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8pPr>
            <a:lvl9pPr marL="204792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333333"/>
                </a:solidFill>
                <a:latin typeface="Helvetica 65 Medium" pitchFamily="34" charset="0"/>
              </a:defRPr>
            </a:lvl9pPr>
          </a:lstStyle>
          <a:p>
            <a:endParaRPr lang="nb-NO" sz="2400" kern="0" dirty="0">
              <a:solidFill>
                <a:srgbClr val="EF8B0A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385048" y="5482081"/>
            <a:ext cx="3509784" cy="954087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l"/>
            <a:r>
              <a:rPr lang="nb-NO" sz="1400" dirty="0" smtClean="0">
                <a:latin typeface="Arial"/>
                <a:cs typeface="Arial"/>
              </a:rPr>
              <a:t>En idé skal beskrive </a:t>
            </a:r>
            <a:r>
              <a:rPr lang="nb-NO" sz="1400" i="1" dirty="0" smtClean="0">
                <a:latin typeface="Arial"/>
                <a:cs typeface="Arial"/>
              </a:rPr>
              <a:t>hvordan</a:t>
            </a:r>
            <a:r>
              <a:rPr lang="nb-NO" sz="1400" dirty="0" smtClean="0">
                <a:latin typeface="Arial"/>
                <a:cs typeface="Arial"/>
              </a:rPr>
              <a:t> oppnå f.eks. tverrfaglig samarbeid. Hva må gjøres på nye måter og hvordan skal oppgaver utføres? Hvilke hjelpemidler trenger dere?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366110" y="5482081"/>
            <a:ext cx="2074722" cy="738644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l"/>
            <a:r>
              <a:rPr lang="nb-NO" sz="1400" dirty="0" smtClean="0">
                <a:latin typeface="Arial"/>
                <a:cs typeface="Arial"/>
              </a:rPr>
              <a:t>Dette er ikke en idé.</a:t>
            </a:r>
          </a:p>
          <a:p>
            <a:pPr algn="l"/>
            <a:r>
              <a:rPr lang="nb-NO" sz="1400" dirty="0" smtClean="0">
                <a:latin typeface="Arial"/>
                <a:cs typeface="Arial"/>
              </a:rPr>
              <a:t>Dette er hva dere ønsker å </a:t>
            </a:r>
            <a:r>
              <a:rPr lang="nb-NO" sz="1400" i="1" dirty="0" smtClean="0">
                <a:latin typeface="Arial"/>
                <a:cs typeface="Arial"/>
              </a:rPr>
              <a:t>oppnå</a:t>
            </a:r>
            <a:r>
              <a:rPr lang="nb-NO" sz="1400" dirty="0" smtClean="0">
                <a:latin typeface="Arial"/>
                <a:cs typeface="Arial"/>
              </a:rPr>
              <a:t>.</a:t>
            </a:r>
            <a:endParaRPr lang="nb-NO" sz="1400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774181" y="-1002693"/>
            <a:ext cx="10259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23010" y="2204864"/>
            <a:ext cx="2504611" cy="2460945"/>
            <a:chOff x="977907" y="2204898"/>
            <a:chExt cx="2025879" cy="1990560"/>
          </a:xfrm>
        </p:grpSpPr>
        <p:pic>
          <p:nvPicPr>
            <p:cNvPr id="3" name="Picture 2" descr="images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907" y="2204898"/>
              <a:ext cx="2025879" cy="1990560"/>
            </a:xfrm>
            <a:prstGeom prst="rect">
              <a:avLst/>
            </a:prstGeom>
          </p:spPr>
        </p:pic>
        <p:sp>
          <p:nvSpPr>
            <p:cNvPr id="23" name="Title 4"/>
            <p:cNvSpPr txBox="1">
              <a:spLocks/>
            </p:cNvSpPr>
            <p:nvPr/>
          </p:nvSpPr>
          <p:spPr>
            <a:xfrm>
              <a:off x="1260684" y="2548581"/>
              <a:ext cx="1498168" cy="10551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800" kern="1200" baseline="0">
                  <a:solidFill>
                    <a:srgbClr val="3A7EC0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r>
                <a:rPr lang="nb-NO" sz="2400" dirty="0" smtClean="0">
                  <a:solidFill>
                    <a:schemeClr val="tx1"/>
                  </a:solidFill>
                </a:rPr>
                <a:t>Tverrfaglig samarbeid</a:t>
              </a:r>
              <a:endParaRPr lang="nb-NO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53000" y="1882872"/>
            <a:ext cx="4359275" cy="3130304"/>
            <a:chOff x="5547672" y="1886545"/>
            <a:chExt cx="4164901" cy="2990728"/>
          </a:xfrm>
        </p:grpSpPr>
        <p:pic>
          <p:nvPicPr>
            <p:cNvPr id="21" name="Picture 20" descr="Toten_Idemyldring_7Konsepter_Side_2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47672" y="1886545"/>
              <a:ext cx="3941831" cy="2850106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8913441" y="2464736"/>
              <a:ext cx="799132" cy="2412537"/>
              <a:chOff x="8913441" y="2464736"/>
              <a:chExt cx="799132" cy="2412537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8913441" y="2492896"/>
                <a:ext cx="799132" cy="2384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8" tIns="45710" rIns="91418" bIns="45710" rtlCol="0" anchor="t"/>
              <a:lstStyle/>
              <a:p>
                <a:pPr algn="ctr"/>
                <a:endParaRPr lang="en-US" b="1">
                  <a:solidFill>
                    <a:srgbClr val="FF9900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40848" y="2464736"/>
                <a:ext cx="692672" cy="2796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8" tIns="45710" rIns="91418" bIns="45710" rtlCol="0" anchor="t"/>
              <a:lstStyle/>
              <a:p>
                <a:pPr algn="ctr"/>
                <a:endParaRPr lang="en-US" b="1">
                  <a:solidFill>
                    <a:srgbClr val="FF9900"/>
                  </a:solidFill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5547672" y="1886546"/>
              <a:ext cx="1061512" cy="4623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10" rIns="91418" bIns="45710" rtlCol="0" anchor="t"/>
            <a:lstStyle/>
            <a:p>
              <a:pPr algn="ctr"/>
              <a:endParaRPr lang="en-US" b="1">
                <a:solidFill>
                  <a:srgbClr val="FF9900"/>
                </a:solidFill>
              </a:endParaRPr>
            </a:p>
          </p:txBody>
        </p:sp>
      </p:grpSp>
      <p:sp>
        <p:nvSpPr>
          <p:cNvPr id="32" name="Title 13"/>
          <p:cNvSpPr>
            <a:spLocks noGrp="1"/>
          </p:cNvSpPr>
          <p:nvPr>
            <p:ph type="title"/>
          </p:nvPr>
        </p:nvSpPr>
        <p:spPr>
          <a:xfrm>
            <a:off x="208387" y="327262"/>
            <a:ext cx="9504186" cy="557836"/>
          </a:xfrm>
        </p:spPr>
        <p:txBody>
          <a:bodyPr/>
          <a:lstStyle/>
          <a:p>
            <a:r>
              <a:rPr lang="nb-NO" dirty="0" smtClean="0"/>
              <a:t>Hva er en idé?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9551" y="1623165"/>
            <a:ext cx="9536785" cy="504592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en-US" b="1">
              <a:solidFill>
                <a:srgbClr val="FF99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946182" y="4792798"/>
            <a:ext cx="558546" cy="55854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nb-NO" dirty="0" smtClean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799430" y="4792798"/>
            <a:ext cx="558546" cy="558546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t"/>
          <a:lstStyle/>
          <a:p>
            <a:pPr algn="ctr"/>
            <a:endParaRPr lang="nb-NO" dirty="0" smtClean="0">
              <a:solidFill>
                <a:schemeClr val="accent2"/>
              </a:solidFill>
              <a:latin typeface="Arial"/>
              <a:cs typeface="Arial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17538" y="5073086"/>
            <a:ext cx="8501362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2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lakat_Mindset for ideutvikl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409" y="1634462"/>
            <a:ext cx="3568942" cy="5048231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Tips for å tenke kreativt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208386" y="1634463"/>
            <a:ext cx="5752725" cy="5048231"/>
          </a:xfrm>
        </p:spPr>
        <p:txBody>
          <a:bodyPr>
            <a:noAutofit/>
          </a:bodyPr>
          <a:lstStyle/>
          <a:p>
            <a:r>
              <a:rPr lang="nb-NO" dirty="0" smtClean="0"/>
              <a:t>Mange har lett for å tenke på nærliggende og inkrementelle forbedringer av dagens tjenester</a:t>
            </a:r>
            <a:r>
              <a:rPr lang="nb-NO" dirty="0"/>
              <a:t>. For å møte fremtidige utfordringer må </a:t>
            </a:r>
            <a:r>
              <a:rPr lang="nb-NO" dirty="0" smtClean="0"/>
              <a:t>workshopdeltagerne inspireres til </a:t>
            </a:r>
            <a:r>
              <a:rPr lang="nb-NO" dirty="0"/>
              <a:t>å tenke helt </a:t>
            </a:r>
            <a:r>
              <a:rPr lang="nb-NO" dirty="0" smtClean="0"/>
              <a:t>nytt:</a:t>
            </a:r>
          </a:p>
          <a:p>
            <a:endParaRPr lang="nb-NO" b="1" dirty="0">
              <a:solidFill>
                <a:schemeClr val="accent1"/>
              </a:solidFill>
            </a:endParaRPr>
          </a:p>
          <a:p>
            <a:r>
              <a:rPr lang="nb-NO" b="1" dirty="0" smtClean="0">
                <a:solidFill>
                  <a:schemeClr val="accent1"/>
                </a:solidFill>
              </a:rPr>
              <a:t>Velg en merkevare  </a:t>
            </a:r>
            <a:r>
              <a:rPr lang="nb-NO" dirty="0" smtClean="0"/>
              <a:t>Hva om kommunen var Nike, SATS eller Disney? Hvordan ville da kommunen utføre sine helse- og omsorgstjenester? </a:t>
            </a:r>
          </a:p>
          <a:p>
            <a:endParaRPr lang="nb-NO" dirty="0"/>
          </a:p>
          <a:p>
            <a:r>
              <a:rPr lang="nb-NO" b="1" dirty="0">
                <a:solidFill>
                  <a:schemeClr val="accent1"/>
                </a:solidFill>
              </a:rPr>
              <a:t>Hva om?  </a:t>
            </a:r>
            <a:r>
              <a:rPr lang="nb-NO" dirty="0"/>
              <a:t>Hva om </a:t>
            </a:r>
            <a:r>
              <a:rPr lang="nb-NO" dirty="0" smtClean="0"/>
              <a:t>alle sykehjemmet ble lagt ned – hvordan ville da helsetjenestene se ut? Hvem ville utført dem og hvordan? </a:t>
            </a:r>
            <a:endParaRPr lang="nb-NO" dirty="0"/>
          </a:p>
          <a:p>
            <a:endParaRPr lang="nb-NO" dirty="0"/>
          </a:p>
          <a:p>
            <a:r>
              <a:rPr lang="nb-NO" b="1" dirty="0" smtClean="0">
                <a:solidFill>
                  <a:srgbClr val="3A7EC0"/>
                </a:solidFill>
              </a:rPr>
              <a:t>Kombinere  </a:t>
            </a:r>
            <a:r>
              <a:rPr lang="nb-NO" dirty="0" smtClean="0"/>
              <a:t>Ta to ting som ikke har noen åpenbar relasjon og slå de sammen til en idé. </a:t>
            </a:r>
          </a:p>
          <a:p>
            <a:endParaRPr lang="nb-NO" dirty="0">
              <a:solidFill>
                <a:srgbClr val="FF0000"/>
              </a:solidFill>
            </a:endParaRPr>
          </a:p>
          <a:p>
            <a:r>
              <a:rPr lang="nb-NO" b="1" dirty="0" smtClean="0">
                <a:solidFill>
                  <a:srgbClr val="3A7EC0"/>
                </a:solidFill>
              </a:rPr>
              <a:t>Et smil  </a:t>
            </a:r>
            <a:r>
              <a:rPr lang="nb-NO" dirty="0" smtClean="0"/>
              <a:t>Tenk at dere skal skape en tjeneste som får folk til å smile!</a:t>
            </a:r>
            <a:endParaRPr lang="nb-NO" dirty="0" smtClean="0">
              <a:solidFill>
                <a:srgbClr val="FF0000"/>
              </a:solidFill>
            </a:endParaRPr>
          </a:p>
          <a:p>
            <a:endParaRPr lang="nb-NO" dirty="0">
              <a:solidFill>
                <a:srgbClr val="FF0000"/>
              </a:solidFill>
            </a:endParaRPr>
          </a:p>
          <a:p>
            <a:r>
              <a:rPr lang="nb-NO" b="1" dirty="0" smtClean="0">
                <a:solidFill>
                  <a:schemeClr val="accent1"/>
                </a:solidFill>
              </a:rPr>
              <a:t>Ord</a:t>
            </a:r>
            <a:r>
              <a:rPr lang="nb-NO" dirty="0" smtClean="0"/>
              <a:t>  Alle skriver ned tilfeldige ord på separate lapper. Kombiner to lapper og tenk idéer rundt ordkombinasjonen. Kombiner to nye osv. </a:t>
            </a:r>
          </a:p>
          <a:p>
            <a:pPr marL="285750" indent="-285750">
              <a:buFont typeface="Arial"/>
              <a:buChar char="•"/>
            </a:pPr>
            <a:endParaRPr lang="nb-NO" dirty="0"/>
          </a:p>
          <a:p>
            <a:r>
              <a:rPr lang="nb-NO" b="1" dirty="0" smtClean="0">
                <a:solidFill>
                  <a:srgbClr val="3A7EC0"/>
                </a:solidFill>
              </a:rPr>
              <a:t>Stille idémyldring  </a:t>
            </a:r>
            <a:r>
              <a:rPr lang="nb-NO" dirty="0" smtClean="0"/>
              <a:t>Alle kommer opp med idéer hver for seg, for så å dele i gruppen. Det gir ro til å tenke og fører ofte til flere idéer.</a:t>
            </a:r>
          </a:p>
          <a:p>
            <a:endParaRPr lang="nb-NO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 smtClean="0"/>
              <a:t>Kreativitet </a:t>
            </a:r>
            <a:r>
              <a:rPr lang="nb-NO" dirty="0"/>
              <a:t>er evnen til å oppfatte verden på nye måter, finne skjulte mønstre og </a:t>
            </a:r>
            <a:r>
              <a:rPr lang="nb-NO" dirty="0" smtClean="0"/>
              <a:t>grensesprengende løsninger</a:t>
            </a:r>
            <a:r>
              <a:rPr lang="nb-NO" dirty="0"/>
              <a:t>.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28464" y="6526437"/>
            <a:ext cx="2462212" cy="156257"/>
          </a:xfrm>
        </p:spPr>
        <p:txBody>
          <a:bodyPr/>
          <a:lstStyle/>
          <a:p>
            <a:fld id="{51360949-4B9F-9B4C-948A-35244A0B85F5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009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amveis_Mal_KHE_NEW">
  <a:themeElements>
    <a:clrScheme name="Farger samveis">
      <a:dk1>
        <a:sysClr val="windowText" lastClr="000000"/>
      </a:dk1>
      <a:lt1>
        <a:sysClr val="window" lastClr="FFFFFF"/>
      </a:lt1>
      <a:dk2>
        <a:srgbClr val="3A7EC0"/>
      </a:dk2>
      <a:lt2>
        <a:srgbClr val="F7F8D9"/>
      </a:lt2>
      <a:accent1>
        <a:srgbClr val="3A7EC0"/>
      </a:accent1>
      <a:accent2>
        <a:srgbClr val="8BAE4A"/>
      </a:accent2>
      <a:accent3>
        <a:srgbClr val="9BA5AE"/>
      </a:accent3>
      <a:accent4>
        <a:srgbClr val="67674B"/>
      </a:accent4>
      <a:accent5>
        <a:srgbClr val="DCDE44"/>
      </a:accent5>
      <a:accent6>
        <a:srgbClr val="FCF21A"/>
      </a:accent6>
      <a:hlink>
        <a:srgbClr val="8BAE4A"/>
      </a:hlink>
      <a:folHlink>
        <a:srgbClr val="67674B"/>
      </a:folHlink>
    </a:clrScheme>
    <a:fontScheme name="Samveis fon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mveis_mal" id="{36C031A2-F6DB-4C80-8301-5F3E73719B8E}" vid="{69C62D17-C552-45C8-9653-7B01577BA8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2355</TotalTime>
  <Words>1867</Words>
  <Application>Microsoft Office PowerPoint</Application>
  <PresentationFormat>A4 (210 x 297 mm)</PresentationFormat>
  <Paragraphs>281</Paragraphs>
  <Slides>33</Slides>
  <Notes>7</Notes>
  <HiddenSlides>0</HiddenSlides>
  <MMClips>0</MMClips>
  <ScaleCrop>false</ScaleCrop>
  <HeadingPairs>
    <vt:vector size="8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41" baseType="lpstr">
      <vt:lpstr>Arial</vt:lpstr>
      <vt:lpstr>Calibri</vt:lpstr>
      <vt:lpstr>Georgia</vt:lpstr>
      <vt:lpstr>Helvetica</vt:lpstr>
      <vt:lpstr>Helvetica Light</vt:lpstr>
      <vt:lpstr>Times New Roman</vt:lpstr>
      <vt:lpstr>Samveis_Mal_KHE_NEW</vt:lpstr>
      <vt:lpstr>think-cell Slide</vt:lpstr>
      <vt:lpstr>PowerPoint-presentasjon</vt:lpstr>
      <vt:lpstr>Workshop, idémyldring</vt:lpstr>
      <vt:lpstr>Workshop, idémyldring</vt:lpstr>
      <vt:lpstr>Introduksjon til idémyldring</vt:lpstr>
      <vt:lpstr>Prosess for idémyldring</vt:lpstr>
      <vt:lpstr>Hvordan fasilitere en idémyldringsworkshop?</vt:lpstr>
      <vt:lpstr>Hvordan fasilitere en idémyldringsworkshop?</vt:lpstr>
      <vt:lpstr>Hva er en idé?</vt:lpstr>
      <vt:lpstr>Tips for å tenke kreativt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Introduksjon til kontaktpunkter</vt:lpstr>
      <vt:lpstr>Introduksjon til kontaktpunkter</vt:lpstr>
      <vt:lpstr>Introduksjon til å lage utkast</vt:lpstr>
      <vt:lpstr>Utvikle, utprøve og evaluere</vt:lpstr>
      <vt:lpstr>Hvordan utvikle, utprøve og evaluere kontaktpunkter?</vt:lpstr>
      <vt:lpstr>PowerPoint-presentasjon</vt:lpstr>
      <vt:lpstr>Utprøving av kontaktpunkter og arbeidsprosesser</vt:lpstr>
    </vt:vector>
  </TitlesOfParts>
  <Company>Making Waves Group 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Making Waves</dc:creator>
  <cp:lastModifiedBy>Une Tangen</cp:lastModifiedBy>
  <cp:revision>560</cp:revision>
  <dcterms:created xsi:type="dcterms:W3CDTF">2015-06-22T13:44:25Z</dcterms:created>
  <dcterms:modified xsi:type="dcterms:W3CDTF">2019-01-25T13:52:12Z</dcterms:modified>
</cp:coreProperties>
</file>