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3"/>
  </p:sldMasterIdLst>
  <p:notesMasterIdLst>
    <p:notesMasterId r:id="rId20"/>
  </p:notesMasterIdLst>
  <p:handoutMasterIdLst>
    <p:handoutMasterId r:id="rId21"/>
  </p:handoutMasterIdLst>
  <p:sldIdLst>
    <p:sldId id="258" r:id="rId4"/>
    <p:sldId id="590" r:id="rId5"/>
    <p:sldId id="259" r:id="rId6"/>
    <p:sldId id="579" r:id="rId7"/>
    <p:sldId id="263" r:id="rId8"/>
    <p:sldId id="269" r:id="rId9"/>
    <p:sldId id="600" r:id="rId10"/>
    <p:sldId id="588" r:id="rId11"/>
    <p:sldId id="593" r:id="rId12"/>
    <p:sldId id="601" r:id="rId13"/>
    <p:sldId id="597" r:id="rId14"/>
    <p:sldId id="602" r:id="rId15"/>
    <p:sldId id="603" r:id="rId16"/>
    <p:sldId id="609" r:id="rId17"/>
    <p:sldId id="608" r:id="rId18"/>
    <p:sldId id="610" r:id="rId19"/>
  </p:sldIdLst>
  <p:sldSz cx="12192000" cy="6858000"/>
  <p:notesSz cx="6858000" cy="9144000"/>
  <p:custDataLst>
    <p:tags r:id="rId22"/>
  </p:custDataLst>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026" userDrawn="1">
          <p15:clr>
            <a:srgbClr val="A4A3A4"/>
          </p15:clr>
        </p15:guide>
        <p15:guide id="4" orient="horz" pos="1230" userDrawn="1">
          <p15:clr>
            <a:srgbClr val="A4A3A4"/>
          </p15:clr>
        </p15:guide>
        <p15:guide id="5" pos="385">
          <p15:clr>
            <a:srgbClr val="A4A3A4"/>
          </p15:clr>
        </p15:guide>
        <p15:guide id="6" orient="horz" pos="14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58"/>
    <a:srgbClr val="BCCFE8"/>
    <a:srgbClr val="008CD3"/>
    <a:srgbClr val="0010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62" autoAdjust="0"/>
    <p:restoredTop sz="65854" autoAdjust="0"/>
  </p:normalViewPr>
  <p:slideViewPr>
    <p:cSldViewPr snapToGrid="0" snapToObjects="1">
      <p:cViewPr varScale="1">
        <p:scale>
          <a:sx n="51" d="100"/>
          <a:sy n="51" d="100"/>
        </p:scale>
        <p:origin x="840" y="40"/>
      </p:cViewPr>
      <p:guideLst>
        <p:guide orient="horz" pos="2160"/>
        <p:guide pos="3840"/>
        <p:guide orient="horz" pos="1026"/>
        <p:guide orient="horz" pos="1230"/>
        <p:guide pos="385"/>
        <p:guide orient="horz" pos="1412"/>
      </p:guideLst>
    </p:cSldViewPr>
  </p:slideViewPr>
  <p:notesTextViewPr>
    <p:cViewPr>
      <p:scale>
        <a:sx n="150" d="100"/>
        <a:sy n="150" d="100"/>
      </p:scale>
      <p:origin x="0" y="0"/>
    </p:cViewPr>
  </p:notesTextViewPr>
  <p:sorterViewPr>
    <p:cViewPr varScale="1">
      <p:scale>
        <a:sx n="1" d="1"/>
        <a:sy n="1" d="1"/>
      </p:scale>
      <p:origin x="0" y="0"/>
    </p:cViewPr>
  </p:sorterViewPr>
  <p:notesViewPr>
    <p:cSldViewPr snapToGrid="0" snapToObjects="1">
      <p:cViewPr varScale="1">
        <p:scale>
          <a:sx n="83" d="100"/>
          <a:sy n="83" d="100"/>
        </p:scale>
        <p:origin x="385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E6778F-9D10-D546-AD42-60AA27D9D64A}" type="datetimeFigureOut">
              <a:t>16.02.2024</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85C552-36E2-FE4A-8959-3A7D73BFBA2A}" type="slidenum">
              <a:t>‹#›</a:t>
            </a:fld>
            <a:endParaRPr lang="nb-NO"/>
          </a:p>
        </p:txBody>
      </p:sp>
    </p:spTree>
    <p:extLst>
      <p:ext uri="{BB962C8B-B14F-4D97-AF65-F5344CB8AC3E}">
        <p14:creationId xmlns:p14="http://schemas.microsoft.com/office/powerpoint/2010/main" val="231089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A0BDC3-273A-44E4-A0E8-590D59E952BD}" type="datetimeFigureOut">
              <a:rPr lang="nb-NO" smtClean="0"/>
              <a:t>16.02.2024</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61A15F-C64F-4017-8D75-6C558E3AB30E}" type="slidenum">
              <a:rPr lang="nb-NO" smtClean="0"/>
              <a:t>‹#›</a:t>
            </a:fld>
            <a:endParaRPr lang="nb-NO"/>
          </a:p>
        </p:txBody>
      </p:sp>
    </p:spTree>
    <p:extLst>
      <p:ext uri="{BB962C8B-B14F-4D97-AF65-F5344CB8AC3E}">
        <p14:creationId xmlns:p14="http://schemas.microsoft.com/office/powerpoint/2010/main" val="599792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18 min</a:t>
            </a:r>
          </a:p>
        </p:txBody>
      </p:sp>
      <p:sp>
        <p:nvSpPr>
          <p:cNvPr id="4" name="Plassholder for lysbildenummer 3"/>
          <p:cNvSpPr>
            <a:spLocks noGrp="1"/>
          </p:cNvSpPr>
          <p:nvPr>
            <p:ph type="sldNum" sz="quarter" idx="5"/>
          </p:nvPr>
        </p:nvSpPr>
        <p:spPr/>
        <p:txBody>
          <a:bodyPr/>
          <a:lstStyle/>
          <a:p>
            <a:fld id="{FF0451E2-334B-4683-ADAA-8EDDD8C9F775}" type="slidenum">
              <a:rPr lang="nb-NO" smtClean="0"/>
              <a:t>1</a:t>
            </a:fld>
            <a:endParaRPr lang="nb-NO"/>
          </a:p>
        </p:txBody>
      </p:sp>
    </p:spTree>
    <p:extLst>
      <p:ext uri="{BB962C8B-B14F-4D97-AF65-F5344CB8AC3E}">
        <p14:creationId xmlns:p14="http://schemas.microsoft.com/office/powerpoint/2010/main" val="2731443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C61A15F-C64F-4017-8D75-6C558E3AB30E}" type="slidenum">
              <a:rPr lang="nb-NO" smtClean="0"/>
              <a:t>10</a:t>
            </a:fld>
            <a:endParaRPr lang="nb-NO"/>
          </a:p>
        </p:txBody>
      </p:sp>
    </p:spTree>
    <p:extLst>
      <p:ext uri="{BB962C8B-B14F-4D97-AF65-F5344CB8AC3E}">
        <p14:creationId xmlns:p14="http://schemas.microsoft.com/office/powerpoint/2010/main" val="16200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F0451E2-334B-4683-ADAA-8EDDD8C9F775}" type="slidenum">
              <a:rPr lang="nb-NO" smtClean="0"/>
              <a:t>11</a:t>
            </a:fld>
            <a:endParaRPr lang="nb-NO"/>
          </a:p>
        </p:txBody>
      </p:sp>
    </p:spTree>
    <p:extLst>
      <p:ext uri="{BB962C8B-B14F-4D97-AF65-F5344CB8AC3E}">
        <p14:creationId xmlns:p14="http://schemas.microsoft.com/office/powerpoint/2010/main" val="3364501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SJ" dirty="0"/>
          </a:p>
          <a:p>
            <a:endParaRPr lang="nb-NO" dirty="0"/>
          </a:p>
        </p:txBody>
      </p:sp>
      <p:sp>
        <p:nvSpPr>
          <p:cNvPr id="4" name="Plassholder for lysbildenummer 3"/>
          <p:cNvSpPr>
            <a:spLocks noGrp="1"/>
          </p:cNvSpPr>
          <p:nvPr>
            <p:ph type="sldNum" sz="quarter" idx="5"/>
          </p:nvPr>
        </p:nvSpPr>
        <p:spPr/>
        <p:txBody>
          <a:bodyPr/>
          <a:lstStyle/>
          <a:p>
            <a:fld id="{FF0451E2-334B-4683-ADAA-8EDDD8C9F775}" type="slidenum">
              <a:rPr lang="nb-NO" smtClean="0"/>
              <a:t>12</a:t>
            </a:fld>
            <a:endParaRPr lang="nb-NO"/>
          </a:p>
        </p:txBody>
      </p:sp>
    </p:spTree>
    <p:extLst>
      <p:ext uri="{BB962C8B-B14F-4D97-AF65-F5344CB8AC3E}">
        <p14:creationId xmlns:p14="http://schemas.microsoft.com/office/powerpoint/2010/main" val="895537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SJ" dirty="0"/>
          </a:p>
          <a:p>
            <a:endParaRPr lang="nb-NO" dirty="0"/>
          </a:p>
        </p:txBody>
      </p:sp>
      <p:sp>
        <p:nvSpPr>
          <p:cNvPr id="4" name="Plassholder for lysbildenummer 3"/>
          <p:cNvSpPr>
            <a:spLocks noGrp="1"/>
          </p:cNvSpPr>
          <p:nvPr>
            <p:ph type="sldNum" sz="quarter" idx="5"/>
          </p:nvPr>
        </p:nvSpPr>
        <p:spPr/>
        <p:txBody>
          <a:bodyPr/>
          <a:lstStyle/>
          <a:p>
            <a:fld id="{FF0451E2-334B-4683-ADAA-8EDDD8C9F775}" type="slidenum">
              <a:rPr lang="nb-NO" smtClean="0"/>
              <a:t>13</a:t>
            </a:fld>
            <a:endParaRPr lang="nb-NO"/>
          </a:p>
        </p:txBody>
      </p:sp>
    </p:spTree>
    <p:extLst>
      <p:ext uri="{BB962C8B-B14F-4D97-AF65-F5344CB8AC3E}">
        <p14:creationId xmlns:p14="http://schemas.microsoft.com/office/powerpoint/2010/main" val="894397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Orienteringssak i Hovedstyret 11. </a:t>
            </a:r>
            <a:r>
              <a:rPr lang="nb-NO"/>
              <a:t>februar 2024</a:t>
            </a:r>
            <a:endParaRPr lang="nb-NO" dirty="0"/>
          </a:p>
        </p:txBody>
      </p:sp>
      <p:sp>
        <p:nvSpPr>
          <p:cNvPr id="4" name="Plassholder for lysbildenummer 3"/>
          <p:cNvSpPr>
            <a:spLocks noGrp="1"/>
          </p:cNvSpPr>
          <p:nvPr>
            <p:ph type="sldNum" sz="quarter" idx="5"/>
          </p:nvPr>
        </p:nvSpPr>
        <p:spPr/>
        <p:txBody>
          <a:bodyPr/>
          <a:lstStyle/>
          <a:p>
            <a:fld id="{7C61A15F-C64F-4017-8D75-6C558E3AB30E}" type="slidenum">
              <a:rPr lang="nb-NO" smtClean="0"/>
              <a:t>14</a:t>
            </a:fld>
            <a:endParaRPr lang="nb-NO"/>
          </a:p>
        </p:txBody>
      </p:sp>
    </p:spTree>
    <p:extLst>
      <p:ext uri="{BB962C8B-B14F-4D97-AF65-F5344CB8AC3E}">
        <p14:creationId xmlns:p14="http://schemas.microsoft.com/office/powerpoint/2010/main" val="2487751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F0451E2-334B-4683-ADAA-8EDDD8C9F775}" type="slidenum">
              <a:rPr lang="nb-NO" smtClean="0"/>
              <a:t>15</a:t>
            </a:fld>
            <a:endParaRPr lang="nb-NO"/>
          </a:p>
        </p:txBody>
      </p:sp>
    </p:spTree>
    <p:extLst>
      <p:ext uri="{BB962C8B-B14F-4D97-AF65-F5344CB8AC3E}">
        <p14:creationId xmlns:p14="http://schemas.microsoft.com/office/powerpoint/2010/main" val="1909818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C61A15F-C64F-4017-8D75-6C558E3AB30E}" type="slidenum">
              <a:rPr lang="nb-NO" smtClean="0"/>
              <a:t>2</a:t>
            </a:fld>
            <a:endParaRPr lang="nb-NO"/>
          </a:p>
        </p:txBody>
      </p:sp>
    </p:spTree>
    <p:extLst>
      <p:ext uri="{BB962C8B-B14F-4D97-AF65-F5344CB8AC3E}">
        <p14:creationId xmlns:p14="http://schemas.microsoft.com/office/powerpoint/2010/main" val="367729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SJ" sz="1400" dirty="0"/>
          </a:p>
        </p:txBody>
      </p:sp>
      <p:sp>
        <p:nvSpPr>
          <p:cNvPr id="4" name="Plassholder for lysbildenummer 3"/>
          <p:cNvSpPr>
            <a:spLocks noGrp="1"/>
          </p:cNvSpPr>
          <p:nvPr>
            <p:ph type="sldNum" sz="quarter" idx="5"/>
          </p:nvPr>
        </p:nvSpPr>
        <p:spPr/>
        <p:txBody>
          <a:bodyPr/>
          <a:lstStyle/>
          <a:p>
            <a:fld id="{FF0451E2-334B-4683-ADAA-8EDDD8C9F775}" type="slidenum">
              <a:rPr lang="nb-NO" smtClean="0"/>
              <a:t>3</a:t>
            </a:fld>
            <a:endParaRPr lang="nb-NO"/>
          </a:p>
        </p:txBody>
      </p:sp>
    </p:spTree>
    <p:extLst>
      <p:ext uri="{BB962C8B-B14F-4D97-AF65-F5344CB8AC3E}">
        <p14:creationId xmlns:p14="http://schemas.microsoft.com/office/powerpoint/2010/main" val="31900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2000" dirty="0"/>
          </a:p>
        </p:txBody>
      </p:sp>
      <p:sp>
        <p:nvSpPr>
          <p:cNvPr id="4" name="Plassholder for lysbildenummer 3"/>
          <p:cNvSpPr>
            <a:spLocks noGrp="1"/>
          </p:cNvSpPr>
          <p:nvPr>
            <p:ph type="sldNum" sz="quarter" idx="5"/>
          </p:nvPr>
        </p:nvSpPr>
        <p:spPr/>
        <p:txBody>
          <a:bodyPr/>
          <a:lstStyle/>
          <a:p>
            <a:fld id="{FF0451E2-334B-4683-ADAA-8EDDD8C9F775}" type="slidenum">
              <a:rPr lang="nb-NO" smtClean="0"/>
              <a:t>4</a:t>
            </a:fld>
            <a:endParaRPr lang="nb-NO"/>
          </a:p>
        </p:txBody>
      </p:sp>
    </p:spTree>
    <p:extLst>
      <p:ext uri="{BB962C8B-B14F-4D97-AF65-F5344CB8AC3E}">
        <p14:creationId xmlns:p14="http://schemas.microsoft.com/office/powerpoint/2010/main" val="2207735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SJ"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chemeClr val="tx1"/>
                </a:solidFill>
              </a:rPr>
              <a:t>Orienteringssak i Hovedstyret </a:t>
            </a:r>
            <a:r>
              <a:rPr lang="nb-SJ" sz="1200" dirty="0">
                <a:solidFill>
                  <a:schemeClr val="tx1"/>
                </a:solidFill>
              </a:rPr>
              <a:t>05.04.</a:t>
            </a:r>
            <a:r>
              <a:rPr lang="nb-NO" sz="1200" dirty="0">
                <a:solidFill>
                  <a:schemeClr val="tx1"/>
                </a:solidFill>
              </a:rPr>
              <a:t>2022</a:t>
            </a:r>
            <a:endParaRPr lang="nb-NO" dirty="0"/>
          </a:p>
        </p:txBody>
      </p:sp>
      <p:sp>
        <p:nvSpPr>
          <p:cNvPr id="4" name="Plassholder for lysbildenummer 3"/>
          <p:cNvSpPr>
            <a:spLocks noGrp="1"/>
          </p:cNvSpPr>
          <p:nvPr>
            <p:ph type="sldNum" sz="quarter" idx="5"/>
          </p:nvPr>
        </p:nvSpPr>
        <p:spPr/>
        <p:txBody>
          <a:bodyPr/>
          <a:lstStyle/>
          <a:p>
            <a:fld id="{FF0451E2-334B-4683-ADAA-8EDDD8C9F775}" type="slidenum">
              <a:rPr lang="nb-NO" smtClean="0"/>
              <a:t>5</a:t>
            </a:fld>
            <a:endParaRPr lang="nb-NO"/>
          </a:p>
        </p:txBody>
      </p:sp>
    </p:spTree>
    <p:extLst>
      <p:ext uri="{BB962C8B-B14F-4D97-AF65-F5344CB8AC3E}">
        <p14:creationId xmlns:p14="http://schemas.microsoft.com/office/powerpoint/2010/main" val="80090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SJ" dirty="0"/>
          </a:p>
          <a:p>
            <a:endParaRPr lang="nb-SJ" dirty="0"/>
          </a:p>
          <a:p>
            <a:endParaRPr lang="nb-NO" dirty="0"/>
          </a:p>
        </p:txBody>
      </p:sp>
      <p:sp>
        <p:nvSpPr>
          <p:cNvPr id="4" name="Plassholder for lysbildenummer 3"/>
          <p:cNvSpPr>
            <a:spLocks noGrp="1"/>
          </p:cNvSpPr>
          <p:nvPr>
            <p:ph type="sldNum" sz="quarter" idx="5"/>
          </p:nvPr>
        </p:nvSpPr>
        <p:spPr/>
        <p:txBody>
          <a:bodyPr/>
          <a:lstStyle/>
          <a:p>
            <a:fld id="{FF0451E2-334B-4683-ADAA-8EDDD8C9F775}" type="slidenum">
              <a:rPr lang="nb-NO" smtClean="0"/>
              <a:t>6</a:t>
            </a:fld>
            <a:endParaRPr lang="nb-NO"/>
          </a:p>
        </p:txBody>
      </p:sp>
    </p:spTree>
    <p:extLst>
      <p:ext uri="{BB962C8B-B14F-4D97-AF65-F5344CB8AC3E}">
        <p14:creationId xmlns:p14="http://schemas.microsoft.com/office/powerpoint/2010/main" val="4008079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C61A15F-C64F-4017-8D75-6C558E3AB30E}" type="slidenum">
              <a:rPr lang="nb-NO" smtClean="0"/>
              <a:t>7</a:t>
            </a:fld>
            <a:endParaRPr lang="nb-NO"/>
          </a:p>
        </p:txBody>
      </p:sp>
    </p:spTree>
    <p:extLst>
      <p:ext uri="{BB962C8B-B14F-4D97-AF65-F5344CB8AC3E}">
        <p14:creationId xmlns:p14="http://schemas.microsoft.com/office/powerpoint/2010/main" val="1073337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SJ" dirty="0"/>
          </a:p>
          <a:p>
            <a:endParaRPr lang="nb-NO" dirty="0"/>
          </a:p>
        </p:txBody>
      </p:sp>
      <p:sp>
        <p:nvSpPr>
          <p:cNvPr id="4" name="Plassholder for lysbildenummer 3"/>
          <p:cNvSpPr>
            <a:spLocks noGrp="1"/>
          </p:cNvSpPr>
          <p:nvPr>
            <p:ph type="sldNum" sz="quarter" idx="5"/>
          </p:nvPr>
        </p:nvSpPr>
        <p:spPr/>
        <p:txBody>
          <a:bodyPr/>
          <a:lstStyle/>
          <a:p>
            <a:fld id="{FF0451E2-334B-4683-ADAA-8EDDD8C9F775}" type="slidenum">
              <a:rPr lang="nb-NO" smtClean="0"/>
              <a:t>8</a:t>
            </a:fld>
            <a:endParaRPr lang="nb-NO"/>
          </a:p>
        </p:txBody>
      </p:sp>
    </p:spTree>
    <p:extLst>
      <p:ext uri="{BB962C8B-B14F-4D97-AF65-F5344CB8AC3E}">
        <p14:creationId xmlns:p14="http://schemas.microsoft.com/office/powerpoint/2010/main" val="446983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C61A15F-C64F-4017-8D75-6C558E3AB30E}" type="slidenum">
              <a:rPr lang="nb-NO" smtClean="0"/>
              <a:t>9</a:t>
            </a:fld>
            <a:endParaRPr lang="nb-NO"/>
          </a:p>
        </p:txBody>
      </p:sp>
    </p:spTree>
    <p:extLst>
      <p:ext uri="{BB962C8B-B14F-4D97-AF65-F5344CB8AC3E}">
        <p14:creationId xmlns:p14="http://schemas.microsoft.com/office/powerpoint/2010/main" val="1884230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600">
                <a:solidFill>
                  <a:srgbClr val="FFFFFF"/>
                </a:solidFill>
              </a:defRPr>
            </a:lvl1pPr>
          </a:lstStyle>
          <a:p>
            <a:r>
              <a:rPr lang="nb-NO" dirty="0"/>
              <a:t>Klikk for å redigere tittelstil</a:t>
            </a:r>
          </a:p>
        </p:txBody>
      </p:sp>
      <p:sp>
        <p:nvSpPr>
          <p:cNvPr id="12" name="Subtitle 20"/>
          <p:cNvSpPr>
            <a:spLocks noGrp="1"/>
          </p:cNvSpPr>
          <p:nvPr>
            <p:ph type="subTitle" idx="1"/>
          </p:nvPr>
        </p:nvSpPr>
        <p:spPr>
          <a:xfrm>
            <a:off x="664227" y="2943660"/>
            <a:ext cx="8534400" cy="516192"/>
          </a:xfrm>
        </p:spPr>
        <p:txBody>
          <a:bodyPr>
            <a:normAutofit/>
          </a:bodyPr>
          <a:lstStyle>
            <a:lvl1pPr marL="0" indent="0">
              <a:buFontTx/>
              <a:buNone/>
              <a:defRPr sz="2600">
                <a:solidFill>
                  <a:srgbClr val="FFFFFF"/>
                </a:solidFill>
              </a:defRPr>
            </a:lvl1pPr>
          </a:lstStyle>
          <a:p>
            <a:r>
              <a:rPr lang="nb-NO"/>
              <a:t>Klikk for å redigere undertittelstil i malen</a:t>
            </a:r>
            <a:endParaRPr lang="nb-NO" dirty="0"/>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72558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600">
                <a:solidFill>
                  <a:srgbClr val="001A58"/>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8064851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472321"/>
            <a:ext cx="10972800" cy="1132114"/>
          </a:xfrm>
          <a:prstGeom prst="rect">
            <a:avLst/>
          </a:prstGeom>
        </p:spPr>
        <p:txBody>
          <a:bodyPr vert="horz" lIns="91440" tIns="45720" rIns="91440" bIns="45720" rtlCol="0" anchor="ctr">
            <a:normAutofit/>
          </a:bodyPr>
          <a:lstStyle>
            <a:lvl1pPr>
              <a:defRPr sz="3600">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16.02.2024</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921254"/>
          </a:xfrm>
        </p:spPr>
        <p:txBody>
          <a:bodyPr/>
          <a:lstStyle>
            <a:lvl1pPr>
              <a:spcBef>
                <a:spcPts val="1200"/>
              </a:spcBef>
              <a:defRPr sz="2600" i="0"/>
            </a:lvl1pPr>
            <a:lvl2pPr marL="720725" indent="-360363">
              <a:spcBef>
                <a:spcPts val="1200"/>
              </a:spcBef>
              <a:defRPr sz="2400"/>
            </a:lvl2pPr>
            <a:lvl3pPr marL="1073150" indent="-352425">
              <a:spcBef>
                <a:spcPts val="1200"/>
              </a:spcBef>
              <a:defRPr sz="2200"/>
            </a:lvl3pPr>
            <a:lvl4pPr marL="1435100" indent="-361950">
              <a:spcBef>
                <a:spcPts val="1200"/>
              </a:spcBef>
              <a:defRPr sz="2000"/>
            </a:lvl4pPr>
            <a:lvl5pPr marL="1795463" indent="-360363">
              <a:spcBef>
                <a:spcPts val="1200"/>
              </a:spcBef>
              <a:defRPr sz="18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744026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462828"/>
            <a:ext cx="10972800" cy="1143000"/>
          </a:xfrm>
        </p:spPr>
        <p:txBody>
          <a:bodyPr>
            <a:normAutofit/>
          </a:bodyPr>
          <a:lstStyle>
            <a:lvl1pPr>
              <a:defRPr sz="3600"/>
            </a:lvl1pPr>
          </a:lstStyle>
          <a:p>
            <a:r>
              <a:rPr lang="nb-NO" dirty="0"/>
              <a:t>Klikk for å redigere tittelstil</a:t>
            </a:r>
          </a:p>
        </p:txBody>
      </p:sp>
      <p:sp>
        <p:nvSpPr>
          <p:cNvPr id="3" name="Plassholder for innhold 2"/>
          <p:cNvSpPr>
            <a:spLocks noGrp="1"/>
          </p:cNvSpPr>
          <p:nvPr>
            <p:ph sz="half" idx="1"/>
          </p:nvPr>
        </p:nvSpPr>
        <p:spPr>
          <a:xfrm>
            <a:off x="609600" y="1958724"/>
            <a:ext cx="5384800" cy="3688336"/>
          </a:xfrm>
        </p:spPr>
        <p:txBody>
          <a:bodyPr>
            <a:normAutofit/>
          </a:bodyPr>
          <a:lstStyle>
            <a:lvl1pPr>
              <a:defRPr sz="2400"/>
            </a:lvl1pPr>
            <a:lvl2pPr marL="742950" indent="-382588">
              <a:defRPr sz="2200"/>
            </a:lvl2pPr>
            <a:lvl3pPr marL="1073150" indent="-352425">
              <a:defRPr sz="2000"/>
            </a:lvl3pPr>
            <a:lvl4pPr marL="1435100" indent="-361950">
              <a:defRPr sz="1800"/>
            </a:lvl4pPr>
            <a:lvl5pPr marL="1795463" indent="-360363">
              <a:defRPr sz="16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6197600" y="1958724"/>
            <a:ext cx="5384800" cy="3688336"/>
          </a:xfrm>
        </p:spPr>
        <p:txBody>
          <a:bodyPr>
            <a:normAutofit/>
          </a:bodyPr>
          <a:lstStyle>
            <a:lvl1pPr algn="l" defTabSz="457200" rtl="0" eaLnBrk="1" latinLnBrk="0" hangingPunct="1">
              <a:spcBef>
                <a:spcPct val="20000"/>
              </a:spcBef>
              <a:buFont typeface="Arial"/>
              <a:defRPr lang="nb-NO" sz="2400" kern="1200" dirty="0">
                <a:solidFill>
                  <a:srgbClr val="001A58"/>
                </a:solidFill>
                <a:latin typeface="+mn-lt"/>
                <a:ea typeface="+mn-ea"/>
                <a:cs typeface="+mn-cs"/>
              </a:defRPr>
            </a:lvl1pPr>
            <a:lvl2pPr marL="720725" indent="-360363" algn="l" defTabSz="457200" rtl="0" eaLnBrk="1" latinLnBrk="0" hangingPunct="1">
              <a:spcBef>
                <a:spcPct val="20000"/>
              </a:spcBef>
              <a:buFont typeface="Arial"/>
              <a:defRPr lang="nb-NO" sz="2200" kern="1200" dirty="0">
                <a:solidFill>
                  <a:srgbClr val="001A58"/>
                </a:solidFill>
                <a:latin typeface="+mn-lt"/>
                <a:ea typeface="+mn-ea"/>
                <a:cs typeface="+mn-cs"/>
              </a:defRPr>
            </a:lvl2pPr>
            <a:lvl3pPr marL="1073150" indent="-352425" algn="l" defTabSz="457200" rtl="0" eaLnBrk="1" latinLnBrk="0" hangingPunct="1">
              <a:spcBef>
                <a:spcPct val="20000"/>
              </a:spcBef>
              <a:buFont typeface="Arial"/>
              <a:defRPr lang="nb-NO" sz="2000" kern="1200" dirty="0">
                <a:solidFill>
                  <a:srgbClr val="001A58"/>
                </a:solidFill>
                <a:latin typeface="+mn-lt"/>
                <a:ea typeface="+mn-ea"/>
                <a:cs typeface="+mn-cs"/>
              </a:defRPr>
            </a:lvl3pPr>
            <a:lvl4pPr marL="1435100" indent="-361950" algn="l" defTabSz="457200" rtl="0" eaLnBrk="1" latinLnBrk="0" hangingPunct="1">
              <a:spcBef>
                <a:spcPct val="20000"/>
              </a:spcBef>
              <a:buFont typeface="Arial"/>
              <a:defRPr lang="nb-NO" sz="1800" kern="1200" dirty="0">
                <a:solidFill>
                  <a:srgbClr val="001A58"/>
                </a:solidFill>
                <a:latin typeface="+mn-lt"/>
                <a:ea typeface="+mn-ea"/>
                <a:cs typeface="+mn-cs"/>
              </a:defRPr>
            </a:lvl4pPr>
            <a:lvl5pPr marL="1795463" indent="-360363" algn="l" defTabSz="457200" rtl="0" eaLnBrk="1" latinLnBrk="0" hangingPunct="1">
              <a:spcBef>
                <a:spcPct val="20000"/>
              </a:spcBef>
              <a:buFont typeface="Arial"/>
              <a:defRPr lang="nb-NO" sz="1600" kern="1200" dirty="0">
                <a:solidFill>
                  <a:srgbClr val="001A58"/>
                </a:solidFill>
                <a:latin typeface="+mn-lt"/>
                <a:ea typeface="+mn-ea"/>
                <a:cs typeface="+mn-cs"/>
              </a:defRPr>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p:cNvSpPr>
            <a:spLocks noGrp="1"/>
          </p:cNvSpPr>
          <p:nvPr>
            <p:ph type="dt" sz="half" idx="10"/>
          </p:nvPr>
        </p:nvSpPr>
        <p:spPr/>
        <p:txBody>
          <a:bodyPr/>
          <a:lstStyle/>
          <a:p>
            <a:fld id="{49540C3D-7D2E-B046-9707-68B92A5A8B5C}" type="datetimeFigureOut">
              <a:t>16.02.2024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6624392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462828"/>
            <a:ext cx="10972800" cy="1143000"/>
          </a:xfrm>
        </p:spPr>
        <p:txBody>
          <a:bodyPr>
            <a:normAutofit/>
          </a:bodyPr>
          <a:lstStyle>
            <a:lvl1pPr>
              <a:defRPr sz="3600"/>
            </a:lvl1pPr>
          </a:lstStyle>
          <a:p>
            <a:r>
              <a:rPr lang="nb-NO" dirty="0"/>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16.02.2024</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982255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16.02.2024</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154994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normAutofit/>
          </a:bodyPr>
          <a:lstStyle>
            <a:lvl1pPr algn="l">
              <a:defRPr sz="2600" b="0"/>
            </a:lvl1pPr>
          </a:lstStyle>
          <a:p>
            <a:r>
              <a:rPr lang="nb-NO" dirty="0"/>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400"/>
            </a:lvl1pPr>
            <a:lvl2pPr marL="720725" indent="-360363">
              <a:defRPr sz="2200"/>
            </a:lvl2pPr>
            <a:lvl3pPr marL="1073150" indent="-352425">
              <a:defRPr sz="2000"/>
            </a:lvl3pPr>
            <a:lvl4pPr marL="1435100" indent="-361950">
              <a:defRPr sz="1800"/>
            </a:lvl4pPr>
            <a:lvl5pPr marL="1795463" indent="-360363">
              <a:defRPr sz="16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609601" y="1435101"/>
            <a:ext cx="4011084" cy="4691063"/>
          </a:xfrm>
        </p:spPr>
        <p:txBody>
          <a:bodyPr>
            <a:normAutofit/>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16.02.2024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1375753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16.02.2024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182128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6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2594785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6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185956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16.02.2024</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552726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1" r:id="rId3"/>
    <p:sldLayoutId id="2147483703" r:id="rId4"/>
    <p:sldLayoutId id="2147483704" r:id="rId5"/>
    <p:sldLayoutId id="2147483705" r:id="rId6"/>
    <p:sldLayoutId id="2147483706" r:id="rId7"/>
    <p:sldLayoutId id="2147483649" r:id="rId8"/>
    <p:sldLayoutId id="2147483709" r:id="rId9"/>
    <p:sldLayoutId id="2147483710" r:id="rId10"/>
  </p:sldLayoutIdLst>
  <p:txStyles>
    <p:titleStyle>
      <a:lvl1pPr algn="l" defTabSz="457200" rtl="0" eaLnBrk="1" latinLnBrk="0" hangingPunct="1">
        <a:spcBef>
          <a:spcPct val="0"/>
        </a:spcBef>
        <a:buNone/>
        <a:defRPr sz="36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ks.no/fagomrader/arbeidsgiverpolitikk/inkluderende-arbeidsliv-ia/inn-i-jobb/webinar-om-kvalifikasjonsprinsippet-og-inkluderin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s://mennihelse.no/"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ks.no/fagomrader/arbeidsgiverpolitikk/inkluderende-arbeidsliv-ia/gjennomslag-for-arbeidsinkludering-i-kommunal-sekto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a:xfrm>
            <a:off x="611188" y="2158409"/>
            <a:ext cx="9915291" cy="1109225"/>
          </a:xfrm>
        </p:spPr>
        <p:txBody>
          <a:bodyPr/>
          <a:lstStyle/>
          <a:p>
            <a:br>
              <a:rPr lang="nb-NO" dirty="0"/>
            </a:br>
            <a:r>
              <a:rPr lang="nb-NO" dirty="0">
                <a:effectLst/>
                <a:latin typeface="Calibri" panose="020F0502020204030204" pitchFamily="34" charset="0"/>
                <a:ea typeface="Times New Roman" panose="02020603050405020304" pitchFamily="18" charset="0"/>
                <a:cs typeface="Calibri" panose="020F0502020204030204" pitchFamily="34" charset="0"/>
              </a:rPr>
              <a:t>Unntak fra kvalifikasjonsprinsippet – nye muligheter for arbeidsinkludering i kommunal sektor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br>
              <a:rPr lang="nb-NO" sz="1800" dirty="0">
                <a:effectLst/>
                <a:latin typeface="Calibri" panose="020F0502020204030204" pitchFamily="34" charset="0"/>
                <a:ea typeface="Calibri" panose="020F0502020204030204" pitchFamily="34" charset="0"/>
              </a:rPr>
            </a:br>
            <a:endParaRPr lang="nb-NO" dirty="0"/>
          </a:p>
        </p:txBody>
      </p:sp>
      <p:sp>
        <p:nvSpPr>
          <p:cNvPr id="8" name="Undertittel 7">
            <a:extLst>
              <a:ext uri="{FF2B5EF4-FFF2-40B4-BE49-F238E27FC236}">
                <a16:creationId xmlns:a16="http://schemas.microsoft.com/office/drawing/2014/main" id="{2522A277-513B-74E3-9458-E95B6D6D2698}"/>
              </a:ext>
            </a:extLst>
          </p:cNvPr>
          <p:cNvSpPr>
            <a:spLocks noGrp="1"/>
          </p:cNvSpPr>
          <p:nvPr>
            <p:ph type="subTitle" idx="1"/>
          </p:nvPr>
        </p:nvSpPr>
        <p:spPr>
          <a:xfrm>
            <a:off x="611188" y="3429000"/>
            <a:ext cx="8534400" cy="781493"/>
          </a:xfrm>
        </p:spPr>
        <p:txBody>
          <a:bodyPr>
            <a:normAutofit fontScale="92500" lnSpcReduction="20000"/>
          </a:bodyPr>
          <a:lstStyle/>
          <a:p>
            <a:r>
              <a:rPr lang="nb-NO" dirty="0"/>
              <a:t>16. februar 2024</a:t>
            </a:r>
          </a:p>
          <a:p>
            <a:r>
              <a:rPr lang="nb-SJ" dirty="0"/>
              <a:t>Gry Brandshaug Dale,</a:t>
            </a:r>
            <a:r>
              <a:rPr lang="nb-NO" dirty="0"/>
              <a:t> KS </a:t>
            </a:r>
            <a:r>
              <a:rPr lang="nb-SJ" dirty="0"/>
              <a:t>Advokatene</a:t>
            </a:r>
            <a:endParaRPr lang="nb-NO" dirty="0"/>
          </a:p>
        </p:txBody>
      </p:sp>
      <p:sp>
        <p:nvSpPr>
          <p:cNvPr id="3" name="TekstSylinder 2">
            <a:extLst>
              <a:ext uri="{FF2B5EF4-FFF2-40B4-BE49-F238E27FC236}">
                <a16:creationId xmlns:a16="http://schemas.microsoft.com/office/drawing/2014/main" id="{B175C131-E698-62D0-81C5-C255E79074C8}"/>
              </a:ext>
            </a:extLst>
          </p:cNvPr>
          <p:cNvSpPr txBox="1"/>
          <p:nvPr/>
        </p:nvSpPr>
        <p:spPr>
          <a:xfrm>
            <a:off x="12407316" y="3107932"/>
            <a:ext cx="226503" cy="15881271"/>
          </a:xfrm>
          <a:prstGeom prst="rect">
            <a:avLst/>
          </a:prstGeom>
          <a:noFill/>
        </p:spPr>
        <p:txBody>
          <a:bodyPr wrap="square">
            <a:spAutoFit/>
          </a:bodyPr>
          <a:lstStyle/>
          <a:p>
            <a:r>
              <a:rPr lang="nb-NO" dirty="0"/>
              <a:t>g ville trekke saken for tilsvarende var helt drepende for saken :-) </a:t>
            </a:r>
          </a:p>
        </p:txBody>
      </p:sp>
    </p:spTree>
    <p:extLst>
      <p:ext uri="{BB962C8B-B14F-4D97-AF65-F5344CB8AC3E}">
        <p14:creationId xmlns:p14="http://schemas.microsoft.com/office/powerpoint/2010/main" val="2953483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27D1CE-EA07-CDF6-5AC2-7E25D4DC70A0}"/>
              </a:ext>
            </a:extLst>
          </p:cNvPr>
          <p:cNvSpPr>
            <a:spLocks noGrp="1"/>
          </p:cNvSpPr>
          <p:nvPr>
            <p:ph type="title"/>
          </p:nvPr>
        </p:nvSpPr>
        <p:spPr>
          <a:xfrm>
            <a:off x="609600" y="462828"/>
            <a:ext cx="10972800" cy="1143000"/>
          </a:xfrm>
        </p:spPr>
        <p:txBody>
          <a:bodyPr anchor="ctr">
            <a:normAutofit/>
          </a:bodyPr>
          <a:lstStyle/>
          <a:p>
            <a:r>
              <a:rPr lang="nb-NO" sz="3600" dirty="0"/>
              <a:t>Den nye avklaringen av handlingsrommet for unntak</a:t>
            </a:r>
            <a:endParaRPr lang="nb-NO" dirty="0"/>
          </a:p>
        </p:txBody>
      </p:sp>
      <p:sp>
        <p:nvSpPr>
          <p:cNvPr id="3" name="Plassholder for innhold 2">
            <a:extLst>
              <a:ext uri="{FF2B5EF4-FFF2-40B4-BE49-F238E27FC236}">
                <a16:creationId xmlns:a16="http://schemas.microsoft.com/office/drawing/2014/main" id="{2038FDDC-0A88-1B6A-68F6-F02679B8EA66}"/>
              </a:ext>
            </a:extLst>
          </p:cNvPr>
          <p:cNvSpPr>
            <a:spLocks noGrp="1"/>
          </p:cNvSpPr>
          <p:nvPr>
            <p:ph sz="half" idx="2"/>
          </p:nvPr>
        </p:nvSpPr>
        <p:spPr>
          <a:xfrm>
            <a:off x="6227828" y="1747264"/>
            <a:ext cx="5110264" cy="4463035"/>
          </a:xfrm>
        </p:spPr>
        <p:txBody>
          <a:bodyPr>
            <a:normAutofit/>
          </a:bodyPr>
          <a:lstStyle/>
          <a:p>
            <a:pPr marL="0" lvl="4" indent="0">
              <a:lnSpc>
                <a:spcPct val="150000"/>
              </a:lnSpc>
              <a:spcBef>
                <a:spcPts val="1200"/>
              </a:spcBef>
              <a:buNone/>
            </a:pPr>
            <a:r>
              <a:rPr lang="nb-NO" sz="2800" dirty="0"/>
              <a:t>KOMMUNESEKTOREN KAN OGSÅ GJØRE UNNTAK FRA KVALIFIKASJONSPRINSIPPET I DISSE TILFELLENE</a:t>
            </a:r>
          </a:p>
          <a:p>
            <a:pPr marL="1452563" lvl="4" indent="0">
              <a:buNone/>
            </a:pPr>
            <a:endParaRPr lang="nb-NO" sz="3600" dirty="0"/>
          </a:p>
          <a:p>
            <a:pPr marL="0" indent="0">
              <a:buNone/>
            </a:pPr>
            <a:endParaRPr lang="nb-NO" dirty="0"/>
          </a:p>
          <a:p>
            <a:pPr marL="0" indent="0">
              <a:buNone/>
            </a:pPr>
            <a:endParaRPr lang="nb-NO" sz="1500" dirty="0"/>
          </a:p>
          <a:p>
            <a:pPr marL="0" indent="0">
              <a:buNone/>
            </a:pPr>
            <a:r>
              <a:rPr lang="nb-NO" sz="1500" dirty="0"/>
              <a:t>Foto: Stockbilder</a:t>
            </a:r>
          </a:p>
          <a:p>
            <a:pPr marL="0" indent="0">
              <a:buNone/>
            </a:pPr>
            <a:endParaRPr lang="nb-NO" dirty="0"/>
          </a:p>
        </p:txBody>
      </p:sp>
      <p:pic>
        <p:nvPicPr>
          <p:cNvPr id="4" name="Video 2" title="Danser ball på lilla bakgrunn">
            <a:hlinkClick r:id="" action="ppaction://media"/>
            <a:extLst>
              <a:ext uri="{FF2B5EF4-FFF2-40B4-BE49-F238E27FC236}">
                <a16:creationId xmlns:a16="http://schemas.microsoft.com/office/drawing/2014/main" id="{A4BBDB15-3778-F54C-3014-AFE08C031C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747265"/>
            <a:ext cx="5510492" cy="3383535"/>
          </a:xfrm>
          <a:prstGeom prst="rect">
            <a:avLst/>
          </a:prstGeom>
          <a:noFill/>
          <a:effectLst>
            <a:softEdge rad="127000"/>
          </a:effectLst>
        </p:spPr>
      </p:pic>
      <p:sp>
        <p:nvSpPr>
          <p:cNvPr id="6" name="TekstSylinder 5">
            <a:extLst>
              <a:ext uri="{FF2B5EF4-FFF2-40B4-BE49-F238E27FC236}">
                <a16:creationId xmlns:a16="http://schemas.microsoft.com/office/drawing/2014/main" id="{EFCA5DEE-7C6E-C604-9D54-EFF3F00946A9}"/>
              </a:ext>
            </a:extLst>
          </p:cNvPr>
          <p:cNvSpPr txBox="1"/>
          <p:nvPr/>
        </p:nvSpPr>
        <p:spPr>
          <a:xfrm>
            <a:off x="501864" y="3244334"/>
            <a:ext cx="8642136" cy="584775"/>
          </a:xfrm>
          <a:prstGeom prst="rect">
            <a:avLst/>
          </a:prstGeom>
          <a:noFill/>
        </p:spPr>
        <p:txBody>
          <a:bodyPr wrap="square">
            <a:spAutoFit/>
          </a:bodyPr>
          <a:lstStyle/>
          <a:p>
            <a:endParaRPr lang="nb-NO" sz="1800" dirty="0">
              <a:effectLst/>
              <a:latin typeface="Calibri" panose="020F0502020204030204" pitchFamily="34" charset="0"/>
              <a:ea typeface="Calibri" panose="020F0502020204030204" pitchFamily="34" charset="0"/>
            </a:endParaRPr>
          </a:p>
          <a:p>
            <a:endParaRPr lang="nb-NO" sz="1400" dirty="0"/>
          </a:p>
        </p:txBody>
      </p:sp>
    </p:spTree>
    <p:extLst>
      <p:ext uri="{BB962C8B-B14F-4D97-AF65-F5344CB8AC3E}">
        <p14:creationId xmlns:p14="http://schemas.microsoft.com/office/powerpoint/2010/main" val="1770666710"/>
      </p:ext>
    </p:extLst>
  </p:cSld>
  <p:clrMapOvr>
    <a:masterClrMapping/>
  </p:clrMapOvr>
  <p:timing>
    <p:tnLst>
      <p:par>
        <p:cTn id="1" dur="indefinite" restart="never" nodeType="tmRoot">
          <p:childTnLst>
            <p:video>
              <p:cMediaNode vol="80000" mute="1">
                <p:cTn id="2" repeatCount="indefinite"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D51740-5746-8F7C-EF43-E2EE87E656F9}"/>
              </a:ext>
            </a:extLst>
          </p:cNvPr>
          <p:cNvSpPr>
            <a:spLocks noGrp="1"/>
          </p:cNvSpPr>
          <p:nvPr>
            <p:ph type="title"/>
          </p:nvPr>
        </p:nvSpPr>
        <p:spPr>
          <a:xfrm>
            <a:off x="609600" y="462828"/>
            <a:ext cx="10972800" cy="1143000"/>
          </a:xfrm>
        </p:spPr>
        <p:txBody>
          <a:bodyPr anchor="ctr">
            <a:normAutofit/>
          </a:bodyPr>
          <a:lstStyle/>
          <a:p>
            <a:r>
              <a:rPr lang="nb-NO" dirty="0"/>
              <a:t>Men: Må vilkårene være like som i staten?</a:t>
            </a:r>
          </a:p>
        </p:txBody>
      </p:sp>
      <p:pic>
        <p:nvPicPr>
          <p:cNvPr id="6" name="Bilde 5" descr="Person med idé">
            <a:extLst>
              <a:ext uri="{FF2B5EF4-FFF2-40B4-BE49-F238E27FC236}">
                <a16:creationId xmlns:a16="http://schemas.microsoft.com/office/drawing/2014/main" id="{468560C1-5341-60DE-A7AD-2E13A24EAE22}"/>
              </a:ext>
            </a:extLst>
          </p:cNvPr>
          <p:cNvPicPr>
            <a:picLocks noChangeAspect="1"/>
          </p:cNvPicPr>
          <p:nvPr/>
        </p:nvPicPr>
        <p:blipFill rotWithShape="1">
          <a:blip r:embed="rId3"/>
          <a:srcRect l="2548"/>
          <a:stretch/>
        </p:blipFill>
        <p:spPr>
          <a:xfrm>
            <a:off x="609600" y="1958724"/>
            <a:ext cx="5067300" cy="3688336"/>
          </a:xfrm>
          <a:prstGeom prst="rect">
            <a:avLst/>
          </a:prstGeom>
          <a:noFill/>
        </p:spPr>
      </p:pic>
      <p:sp>
        <p:nvSpPr>
          <p:cNvPr id="3" name="Plassholder for innhold 2">
            <a:extLst>
              <a:ext uri="{FF2B5EF4-FFF2-40B4-BE49-F238E27FC236}">
                <a16:creationId xmlns:a16="http://schemas.microsoft.com/office/drawing/2014/main" id="{F1D19EC9-58E3-563A-4635-302C0B9F4011}"/>
              </a:ext>
            </a:extLst>
          </p:cNvPr>
          <p:cNvSpPr>
            <a:spLocks noGrp="1"/>
          </p:cNvSpPr>
          <p:nvPr>
            <p:ph sz="half" idx="2"/>
          </p:nvPr>
        </p:nvSpPr>
        <p:spPr>
          <a:xfrm>
            <a:off x="5829300" y="1958724"/>
            <a:ext cx="5753100" cy="3688336"/>
          </a:xfrm>
        </p:spPr>
        <p:txBody>
          <a:bodyPr>
            <a:normAutofit lnSpcReduction="10000"/>
          </a:bodyPr>
          <a:lstStyle/>
          <a:p>
            <a:pPr marL="0" indent="0">
              <a:lnSpc>
                <a:spcPct val="90000"/>
              </a:lnSpc>
              <a:buNone/>
            </a:pPr>
            <a:r>
              <a:rPr lang="nb-NO" dirty="0"/>
              <a:t>Forskrift til </a:t>
            </a:r>
            <a:r>
              <a:rPr lang="nb-NO" dirty="0" err="1"/>
              <a:t>statsansatteloven</a:t>
            </a:r>
            <a:r>
              <a:rPr lang="nb-NO" dirty="0"/>
              <a:t> § 4a:</a:t>
            </a:r>
          </a:p>
          <a:p>
            <a:pPr lvl="1">
              <a:lnSpc>
                <a:spcPct val="90000"/>
              </a:lnSpc>
              <a:spcBef>
                <a:spcPts val="1200"/>
              </a:spcBef>
            </a:pPr>
            <a:r>
              <a:rPr lang="nb-NO" sz="2400" dirty="0"/>
              <a:t>Med søker som står utenfor arbeid, utdanning og opplæring menes en søker som på søknadstidspunktet til sammen har vært utenfor arbeid, utdanning eller opplæring i minst to år de siste fem årene. </a:t>
            </a:r>
          </a:p>
          <a:p>
            <a:pPr lvl="1">
              <a:lnSpc>
                <a:spcPct val="90000"/>
              </a:lnSpc>
              <a:spcBef>
                <a:spcPts val="1200"/>
              </a:spcBef>
            </a:pPr>
            <a:r>
              <a:rPr lang="nb-NO" sz="2400" dirty="0"/>
              <a:t>Fraværet må skyldes rus, soning eller sykdom, herunder psykisk sykdom, eller søkeren må i fraværsperioden ha vært aktivt arbeidssøkende. </a:t>
            </a:r>
          </a:p>
          <a:p>
            <a:pPr marL="360362" lvl="1" indent="0">
              <a:lnSpc>
                <a:spcPct val="90000"/>
              </a:lnSpc>
              <a:buNone/>
            </a:pPr>
            <a:endParaRPr lang="nb-NO" sz="2000" dirty="0"/>
          </a:p>
        </p:txBody>
      </p:sp>
      <p:sp>
        <p:nvSpPr>
          <p:cNvPr id="8" name="TekstSylinder 7">
            <a:extLst>
              <a:ext uri="{FF2B5EF4-FFF2-40B4-BE49-F238E27FC236}">
                <a16:creationId xmlns:a16="http://schemas.microsoft.com/office/drawing/2014/main" id="{A4AAFE53-2D91-3D33-9F8C-0C8CF07F39CE}"/>
              </a:ext>
            </a:extLst>
          </p:cNvPr>
          <p:cNvSpPr txBox="1"/>
          <p:nvPr/>
        </p:nvSpPr>
        <p:spPr>
          <a:xfrm>
            <a:off x="609600" y="3244334"/>
            <a:ext cx="8534400" cy="2862322"/>
          </a:xfrm>
          <a:prstGeom prst="rect">
            <a:avLst/>
          </a:prstGeom>
          <a:noFill/>
        </p:spPr>
        <p:txBody>
          <a:bodyPr wrap="square">
            <a:spAutoFit/>
          </a:bodyPr>
          <a:lstStyle/>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r>
              <a:rPr lang="nb-NO" sz="1400" dirty="0">
                <a:effectLst/>
                <a:latin typeface="Calibri" panose="020F0502020204030204" pitchFamily="34" charset="0"/>
                <a:ea typeface="Calibri" panose="020F0502020204030204" pitchFamily="34" charset="0"/>
              </a:rPr>
              <a:t>Foto: Stockbilder</a:t>
            </a:r>
            <a:endParaRPr lang="nb-NO" sz="1400" dirty="0"/>
          </a:p>
        </p:txBody>
      </p:sp>
    </p:spTree>
    <p:extLst>
      <p:ext uri="{BB962C8B-B14F-4D97-AF65-F5344CB8AC3E}">
        <p14:creationId xmlns:p14="http://schemas.microsoft.com/office/powerpoint/2010/main" val="1827890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1780-5574-4CA6-AEE3-83E5C6D19C1A}"/>
              </a:ext>
            </a:extLst>
          </p:cNvPr>
          <p:cNvSpPr>
            <a:spLocks noGrp="1"/>
          </p:cNvSpPr>
          <p:nvPr>
            <p:ph type="title"/>
          </p:nvPr>
        </p:nvSpPr>
        <p:spPr>
          <a:xfrm>
            <a:off x="609600" y="472321"/>
            <a:ext cx="10972800" cy="1132114"/>
          </a:xfrm>
        </p:spPr>
        <p:txBody>
          <a:bodyPr>
            <a:noAutofit/>
          </a:bodyPr>
          <a:lstStyle/>
          <a:p>
            <a:r>
              <a:rPr lang="nb-NO" dirty="0">
                <a:solidFill>
                  <a:srgbClr val="001A58"/>
                </a:solidFill>
              </a:rPr>
              <a:t>Er det kun de samme unntakene som gjelder?</a:t>
            </a:r>
          </a:p>
        </p:txBody>
      </p:sp>
      <p:sp>
        <p:nvSpPr>
          <p:cNvPr id="5" name="Plassholder for innhold 4">
            <a:extLst>
              <a:ext uri="{FF2B5EF4-FFF2-40B4-BE49-F238E27FC236}">
                <a16:creationId xmlns:a16="http://schemas.microsoft.com/office/drawing/2014/main" id="{C26804D1-2854-4118-9C5E-D57DFBF85A13}"/>
              </a:ext>
            </a:extLst>
          </p:cNvPr>
          <p:cNvSpPr>
            <a:spLocks noGrp="1"/>
          </p:cNvSpPr>
          <p:nvPr>
            <p:ph sz="quarter" idx="10"/>
          </p:nvPr>
        </p:nvSpPr>
        <p:spPr>
          <a:xfrm>
            <a:off x="609601" y="1959429"/>
            <a:ext cx="5486399" cy="3921254"/>
          </a:xfrm>
        </p:spPr>
        <p:txBody>
          <a:bodyPr>
            <a:normAutofit/>
          </a:bodyPr>
          <a:lstStyle/>
          <a:p>
            <a:r>
              <a:rPr lang="nb-NO" sz="2400" dirty="0"/>
              <a:t>Adgang til midlertidig ansettelse med lønnstilskudd i inntil to år uten utlysning, jf. forskriften § 3a (2) b</a:t>
            </a:r>
          </a:p>
          <a:p>
            <a:r>
              <a:rPr lang="nb-NO" sz="2400" dirty="0"/>
              <a:t>I så fall - må lyse ut dersom fast stilling blir aktuelt etter at den midlertidige stillingen utløper?</a:t>
            </a:r>
          </a:p>
          <a:p>
            <a:pPr marL="360362" lvl="1" indent="0">
              <a:buNone/>
            </a:pPr>
            <a:r>
              <a:rPr lang="nb-NO" sz="2000" dirty="0"/>
              <a:t>(Hjemmel for midlertidig ansettelse i kommunal sektor: tiltaksforskriften kapittel 9 § 9-7, jf. </a:t>
            </a:r>
            <a:r>
              <a:rPr lang="nb-NO" sz="2000" dirty="0" err="1"/>
              <a:t>aml</a:t>
            </a:r>
            <a:r>
              <a:rPr lang="nb-NO" sz="2000" dirty="0"/>
              <a:t>. § 14-9 (2) d)</a:t>
            </a:r>
          </a:p>
          <a:p>
            <a:pPr marL="0" indent="0">
              <a:buNone/>
            </a:pPr>
            <a:endParaRPr lang="en-US" dirty="0"/>
          </a:p>
          <a:p>
            <a:endParaRPr lang="nb-NO" dirty="0"/>
          </a:p>
          <a:p>
            <a:endParaRPr lang="nb-SJ" dirty="0"/>
          </a:p>
          <a:p>
            <a:endParaRPr lang="nb-NO" dirty="0"/>
          </a:p>
          <a:p>
            <a:endParaRPr lang="nb-NO" dirty="0"/>
          </a:p>
        </p:txBody>
      </p:sp>
      <p:pic>
        <p:nvPicPr>
          <p:cNvPr id="4" name="Bilde 3" descr="Spørsmålstegn mot rød vegg">
            <a:extLst>
              <a:ext uri="{FF2B5EF4-FFF2-40B4-BE49-F238E27FC236}">
                <a16:creationId xmlns:a16="http://schemas.microsoft.com/office/drawing/2014/main" id="{829A897D-1E3B-33F6-8BD5-C7D205208972}"/>
              </a:ext>
            </a:extLst>
          </p:cNvPr>
          <p:cNvPicPr>
            <a:picLocks noChangeAspect="1"/>
          </p:cNvPicPr>
          <p:nvPr/>
        </p:nvPicPr>
        <p:blipFill>
          <a:blip r:embed="rId3"/>
          <a:stretch>
            <a:fillRect/>
          </a:stretch>
        </p:blipFill>
        <p:spPr>
          <a:xfrm>
            <a:off x="6413500" y="1959428"/>
            <a:ext cx="4216400" cy="3718055"/>
          </a:xfrm>
          <a:prstGeom prst="rect">
            <a:avLst/>
          </a:prstGeom>
        </p:spPr>
      </p:pic>
      <p:sp>
        <p:nvSpPr>
          <p:cNvPr id="7" name="TekstSylinder 6">
            <a:extLst>
              <a:ext uri="{FF2B5EF4-FFF2-40B4-BE49-F238E27FC236}">
                <a16:creationId xmlns:a16="http://schemas.microsoft.com/office/drawing/2014/main" id="{F2BCB68D-3FAD-1A47-A88A-422EEC29159F}"/>
              </a:ext>
            </a:extLst>
          </p:cNvPr>
          <p:cNvSpPr txBox="1"/>
          <p:nvPr/>
        </p:nvSpPr>
        <p:spPr>
          <a:xfrm>
            <a:off x="3048000" y="3244334"/>
            <a:ext cx="6096000" cy="3139321"/>
          </a:xfrm>
          <a:prstGeom prst="rect">
            <a:avLst/>
          </a:prstGeom>
          <a:noFill/>
        </p:spPr>
        <p:txBody>
          <a:bodyPr wrap="square">
            <a:spAutoFit/>
          </a:bodyPr>
          <a:lstStyle/>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r>
              <a:rPr lang="nb-NO" sz="1800" dirty="0">
                <a:effectLst/>
                <a:latin typeface="Calibri" panose="020F0502020204030204" pitchFamily="34" charset="0"/>
                <a:ea typeface="Calibri" panose="020F0502020204030204" pitchFamily="34" charset="0"/>
              </a:rPr>
              <a:t>							  </a:t>
            </a:r>
            <a:r>
              <a:rPr lang="nb-NO" sz="1400" dirty="0">
                <a:effectLst/>
                <a:latin typeface="Calibri" panose="020F0502020204030204" pitchFamily="34" charset="0"/>
                <a:ea typeface="Calibri" panose="020F0502020204030204" pitchFamily="34" charset="0"/>
              </a:rPr>
              <a:t>Foto: Stockbilder</a:t>
            </a:r>
            <a:endParaRPr lang="nb-NO" sz="1400" dirty="0"/>
          </a:p>
        </p:txBody>
      </p:sp>
    </p:spTree>
    <p:extLst>
      <p:ext uri="{BB962C8B-B14F-4D97-AF65-F5344CB8AC3E}">
        <p14:creationId xmlns:p14="http://schemas.microsoft.com/office/powerpoint/2010/main" val="1422819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1780-5574-4CA6-AEE3-83E5C6D19C1A}"/>
              </a:ext>
            </a:extLst>
          </p:cNvPr>
          <p:cNvSpPr>
            <a:spLocks noGrp="1"/>
          </p:cNvSpPr>
          <p:nvPr>
            <p:ph type="title"/>
          </p:nvPr>
        </p:nvSpPr>
        <p:spPr>
          <a:xfrm>
            <a:off x="609600" y="472321"/>
            <a:ext cx="10972800" cy="1132114"/>
          </a:xfrm>
        </p:spPr>
        <p:txBody>
          <a:bodyPr>
            <a:noAutofit/>
          </a:bodyPr>
          <a:lstStyle/>
          <a:p>
            <a:pPr lvl="0"/>
            <a:r>
              <a:rPr lang="nb-NO" dirty="0">
                <a:solidFill>
                  <a:srgbClr val="001A58"/>
                </a:solidFill>
              </a:rPr>
              <a:t>Er det kun de samme unntakene som gjelder? forts.</a:t>
            </a:r>
            <a:endParaRPr lang="nb-NO" dirty="0"/>
          </a:p>
        </p:txBody>
      </p:sp>
      <p:sp>
        <p:nvSpPr>
          <p:cNvPr id="5" name="Plassholder for innhold 4">
            <a:extLst>
              <a:ext uri="{FF2B5EF4-FFF2-40B4-BE49-F238E27FC236}">
                <a16:creationId xmlns:a16="http://schemas.microsoft.com/office/drawing/2014/main" id="{C26804D1-2854-4118-9C5E-D57DFBF85A13}"/>
              </a:ext>
            </a:extLst>
          </p:cNvPr>
          <p:cNvSpPr>
            <a:spLocks noGrp="1"/>
          </p:cNvSpPr>
          <p:nvPr>
            <p:ph sz="quarter" idx="10"/>
          </p:nvPr>
        </p:nvSpPr>
        <p:spPr>
          <a:xfrm>
            <a:off x="609600" y="1958975"/>
            <a:ext cx="5342022" cy="3921125"/>
          </a:xfrm>
        </p:spPr>
        <p:txBody>
          <a:bodyPr vert="horz" lIns="91440" tIns="45720" rIns="91440" bIns="45720" rtlCol="0" anchor="t">
            <a:normAutofit/>
          </a:bodyPr>
          <a:lstStyle/>
          <a:p>
            <a:r>
              <a:rPr lang="nb-NO" sz="2400" dirty="0"/>
              <a:t>Adgang til fast ansettelse uten utlysning etter gjennomført </a:t>
            </a:r>
            <a:r>
              <a:rPr lang="nb-NO" sz="2400" dirty="0" err="1"/>
              <a:t>traineeprogram</a:t>
            </a:r>
            <a:r>
              <a:rPr lang="nb-NO" sz="2400" dirty="0"/>
              <a:t>, jf. forskrift til </a:t>
            </a:r>
            <a:r>
              <a:rPr lang="nb-NO" sz="2400" dirty="0" err="1"/>
              <a:t>statsansatteloven</a:t>
            </a:r>
            <a:r>
              <a:rPr lang="nb-NO" sz="2400" dirty="0"/>
              <a:t> § 3a (2) a</a:t>
            </a:r>
          </a:p>
          <a:p>
            <a:r>
              <a:rPr lang="nb-NO" sz="2400" dirty="0"/>
              <a:t>I så fall - må lyse ut for å ansette midlertidig i </a:t>
            </a:r>
            <a:r>
              <a:rPr lang="nb-NO" sz="2400" dirty="0" err="1"/>
              <a:t>traineeprogrammet</a:t>
            </a:r>
            <a:r>
              <a:rPr lang="nb-NO" sz="2400" dirty="0"/>
              <a:t>?</a:t>
            </a:r>
          </a:p>
          <a:p>
            <a:pPr marL="360362" lvl="1" indent="0">
              <a:buNone/>
            </a:pPr>
            <a:r>
              <a:rPr lang="nb-NO" sz="2000" dirty="0"/>
              <a:t>(Hjemmel for midlertidig ansettelse i kommunal sektor må være </a:t>
            </a:r>
            <a:r>
              <a:rPr lang="nb-NO" sz="2000" dirty="0" err="1"/>
              <a:t>aml</a:t>
            </a:r>
            <a:r>
              <a:rPr lang="nb-NO" sz="2000" dirty="0"/>
              <a:t>. § 14-9 (2) bokstav c)</a:t>
            </a:r>
          </a:p>
          <a:p>
            <a:endParaRPr lang="en-US" dirty="0"/>
          </a:p>
          <a:p>
            <a:endParaRPr lang="nb-NO" dirty="0"/>
          </a:p>
          <a:p>
            <a:endParaRPr lang="nb-SJ" dirty="0"/>
          </a:p>
          <a:p>
            <a:endParaRPr lang="nb-NO" dirty="0"/>
          </a:p>
          <a:p>
            <a:endParaRPr lang="nb-NO" dirty="0"/>
          </a:p>
        </p:txBody>
      </p:sp>
      <p:pic>
        <p:nvPicPr>
          <p:cNvPr id="7" name="Bilde 6" descr="Forstørrelses glass og spørsmåls tegn">
            <a:extLst>
              <a:ext uri="{FF2B5EF4-FFF2-40B4-BE49-F238E27FC236}">
                <a16:creationId xmlns:a16="http://schemas.microsoft.com/office/drawing/2014/main" id="{A7B03E6C-9B29-5A5F-6968-237BB7EFA2DD}"/>
              </a:ext>
            </a:extLst>
          </p:cNvPr>
          <p:cNvPicPr>
            <a:picLocks noChangeAspect="1"/>
          </p:cNvPicPr>
          <p:nvPr/>
        </p:nvPicPr>
        <p:blipFill>
          <a:blip r:embed="rId3"/>
          <a:stretch>
            <a:fillRect/>
          </a:stretch>
        </p:blipFill>
        <p:spPr>
          <a:xfrm>
            <a:off x="6375400" y="2095500"/>
            <a:ext cx="4597400" cy="3390900"/>
          </a:xfrm>
          <a:prstGeom prst="rect">
            <a:avLst/>
          </a:prstGeom>
        </p:spPr>
      </p:pic>
      <p:sp>
        <p:nvSpPr>
          <p:cNvPr id="10" name="TekstSylinder 9">
            <a:extLst>
              <a:ext uri="{FF2B5EF4-FFF2-40B4-BE49-F238E27FC236}">
                <a16:creationId xmlns:a16="http://schemas.microsoft.com/office/drawing/2014/main" id="{9602F3BB-80BC-F935-6EF2-F4EDBF465570}"/>
              </a:ext>
            </a:extLst>
          </p:cNvPr>
          <p:cNvSpPr txBox="1"/>
          <p:nvPr/>
        </p:nvSpPr>
        <p:spPr>
          <a:xfrm>
            <a:off x="3048000" y="3244334"/>
            <a:ext cx="6096000" cy="2862322"/>
          </a:xfrm>
          <a:prstGeom prst="rect">
            <a:avLst/>
          </a:prstGeom>
          <a:noFill/>
        </p:spPr>
        <p:txBody>
          <a:bodyPr wrap="square">
            <a:spAutoFit/>
          </a:bodyPr>
          <a:lstStyle/>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r>
              <a:rPr lang="nb-NO" dirty="0">
                <a:latin typeface="Calibri" panose="020F0502020204030204" pitchFamily="34" charset="0"/>
                <a:ea typeface="Calibri" panose="020F0502020204030204" pitchFamily="34" charset="0"/>
              </a:rPr>
              <a:t>							</a:t>
            </a:r>
            <a:r>
              <a:rPr lang="nb-NO" sz="1400" dirty="0">
                <a:effectLst/>
                <a:latin typeface="Calibri" panose="020F0502020204030204" pitchFamily="34" charset="0"/>
                <a:ea typeface="Calibri" panose="020F0502020204030204" pitchFamily="34" charset="0"/>
              </a:rPr>
              <a:t>Foto: Stockbilder</a:t>
            </a:r>
            <a:endParaRPr lang="nb-NO" sz="1400" dirty="0"/>
          </a:p>
        </p:txBody>
      </p:sp>
    </p:spTree>
    <p:extLst>
      <p:ext uri="{BB962C8B-B14F-4D97-AF65-F5344CB8AC3E}">
        <p14:creationId xmlns:p14="http://schemas.microsoft.com/office/powerpoint/2010/main" val="1580357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748290-81AB-9A75-747D-91AF52FF4536}"/>
              </a:ext>
            </a:extLst>
          </p:cNvPr>
          <p:cNvSpPr>
            <a:spLocks noGrp="1"/>
          </p:cNvSpPr>
          <p:nvPr>
            <p:ph type="title"/>
          </p:nvPr>
        </p:nvSpPr>
        <p:spPr/>
        <p:txBody>
          <a:bodyPr/>
          <a:lstStyle/>
          <a:p>
            <a:r>
              <a:rPr lang="nb-NO" sz="3600" dirty="0"/>
              <a:t>Den nye avklaringen av handlingsrommet for unntak forts.</a:t>
            </a:r>
            <a:endParaRPr lang="nb-NO" dirty="0"/>
          </a:p>
        </p:txBody>
      </p:sp>
      <p:sp>
        <p:nvSpPr>
          <p:cNvPr id="4" name="Plassholder for innhold 3">
            <a:extLst>
              <a:ext uri="{FF2B5EF4-FFF2-40B4-BE49-F238E27FC236}">
                <a16:creationId xmlns:a16="http://schemas.microsoft.com/office/drawing/2014/main" id="{B850C76D-B651-C59D-A31C-49C58738FCC5}"/>
              </a:ext>
            </a:extLst>
          </p:cNvPr>
          <p:cNvSpPr>
            <a:spLocks noGrp="1"/>
          </p:cNvSpPr>
          <p:nvPr>
            <p:ph sz="quarter" idx="10"/>
          </p:nvPr>
        </p:nvSpPr>
        <p:spPr>
          <a:xfrm>
            <a:off x="609600" y="1958975"/>
            <a:ext cx="10972800" cy="39211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indent="0">
              <a:lnSpc>
                <a:spcPct val="150000"/>
              </a:lnSpc>
              <a:buNone/>
            </a:pPr>
            <a:r>
              <a:rPr lang="nb-NO" dirty="0">
                <a:solidFill>
                  <a:schemeClr val="tx1"/>
                </a:solidFill>
                <a:effectLst/>
                <a:latin typeface="Calibri" panose="020F0502020204030204" pitchFamily="34" charset="0"/>
                <a:ea typeface="Calibri" panose="020F0502020204030204" pitchFamily="34" charset="0"/>
              </a:rPr>
              <a:t>I statlig sektor er kvalifikasjonsprinsippet lovfestet, slik at også unntakene er lov- og forskriftsfestet. I kommunal sektor er kvalifikasjonsprinsippet ulovfestet og tariffestet. Unntak fra kvalifikasjonsprinsippet for personer med nedsatt funksjonsevne og personer med fravær fra arbeid, utdanning eller opplæring vil derfor ikke fremgå av lov og forskrift i kommunal sektor. </a:t>
            </a:r>
            <a:endParaRPr lang="nb-NO" dirty="0">
              <a:solidFill>
                <a:schemeClr val="tx1"/>
              </a:solidFill>
            </a:endParaRPr>
          </a:p>
          <a:p>
            <a:pPr marL="0" indent="0">
              <a:buNone/>
            </a:pPr>
            <a:endParaRPr lang="nb-NO" sz="2600" dirty="0">
              <a:solidFill>
                <a:schemeClr val="tx1"/>
              </a:solidFill>
            </a:endParaRPr>
          </a:p>
        </p:txBody>
      </p:sp>
    </p:spTree>
    <p:extLst>
      <p:ext uri="{BB962C8B-B14F-4D97-AF65-F5344CB8AC3E}">
        <p14:creationId xmlns:p14="http://schemas.microsoft.com/office/powerpoint/2010/main" val="2581880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avrundede hjørner 5">
            <a:extLst>
              <a:ext uri="{FF2B5EF4-FFF2-40B4-BE49-F238E27FC236}">
                <a16:creationId xmlns:a16="http://schemas.microsoft.com/office/drawing/2014/main" id="{4DC36389-A6BE-9876-88A5-125E7959E042}"/>
              </a:ext>
            </a:extLst>
          </p:cNvPr>
          <p:cNvSpPr/>
          <p:nvPr/>
        </p:nvSpPr>
        <p:spPr>
          <a:xfrm>
            <a:off x="609598" y="1952625"/>
            <a:ext cx="10972801" cy="413471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nb-NO" sz="2400" dirty="0">
                <a:solidFill>
                  <a:schemeClr val="tx1"/>
                </a:solidFill>
                <a:effectLst/>
                <a:latin typeface="Calibri" panose="020F0502020204030204" pitchFamily="34" charset="0"/>
                <a:ea typeface="Calibri" panose="020F0502020204030204" pitchFamily="34" charset="0"/>
              </a:rPr>
              <a:t>«De samme unntakene vil gjelde som i staten, men det vil være større adgang til å bruke skjønn med hensyn til vilkårene for at de skal gjelde. Det vil kunne foreligge andre saklige unntak enn de som per i dag er lov- og forskriftsfestet i staten. Et moment i helhetsvurderingen av hvorvidt det er saklige unntak, er at antall stillinger som øremerkes til inkludering er begrenset sett opp mot det totale antall ledige stillinger. Både omfang og type stillinger skal drøftes med de tillitsvalgte. Rettigheter ansatte har etter lov eller tariffavtale må ikke fravikes.» </a:t>
            </a:r>
            <a:r>
              <a:rPr lang="nb-NO" sz="2400" dirty="0">
                <a:solidFill>
                  <a:schemeClr val="tx1"/>
                </a:solidFill>
              </a:rPr>
              <a:t> </a:t>
            </a:r>
          </a:p>
          <a:p>
            <a:endParaRPr lang="nb-NO" sz="2400" dirty="0">
              <a:solidFill>
                <a:schemeClr val="tx1"/>
              </a:solidFill>
            </a:endParaRPr>
          </a:p>
          <a:p>
            <a:r>
              <a:rPr lang="nb-NO" sz="2000" dirty="0">
                <a:solidFill>
                  <a:schemeClr val="tx1"/>
                </a:solidFill>
              </a:rPr>
              <a:t>Utformet i forståelse med forhandlingssammenslutningene, januar 2024</a:t>
            </a:r>
          </a:p>
          <a:p>
            <a:pPr marL="0" indent="0">
              <a:buNone/>
            </a:pPr>
            <a:endParaRPr lang="nb-NO" sz="2600" dirty="0">
              <a:solidFill>
                <a:schemeClr val="tx1"/>
              </a:solidFill>
            </a:endParaRPr>
          </a:p>
        </p:txBody>
      </p:sp>
      <p:sp>
        <p:nvSpPr>
          <p:cNvPr id="2" name="Tittel 1">
            <a:extLst>
              <a:ext uri="{FF2B5EF4-FFF2-40B4-BE49-F238E27FC236}">
                <a16:creationId xmlns:a16="http://schemas.microsoft.com/office/drawing/2014/main" id="{CA0705D6-6A15-B3A2-4337-CB0BEDB67D7A}"/>
              </a:ext>
            </a:extLst>
          </p:cNvPr>
          <p:cNvSpPr>
            <a:spLocks noGrp="1"/>
          </p:cNvSpPr>
          <p:nvPr>
            <p:ph type="title"/>
          </p:nvPr>
        </p:nvSpPr>
        <p:spPr>
          <a:xfrm>
            <a:off x="609600" y="472321"/>
            <a:ext cx="10972800" cy="1132114"/>
          </a:xfrm>
        </p:spPr>
        <p:txBody>
          <a:bodyPr/>
          <a:lstStyle/>
          <a:p>
            <a:r>
              <a:rPr lang="nb-NO" sz="3600" dirty="0"/>
              <a:t>Den nye avklaringen av handlingsrommet for unntak forts.</a:t>
            </a:r>
            <a:endParaRPr lang="nb-NO" dirty="0"/>
          </a:p>
        </p:txBody>
      </p:sp>
    </p:spTree>
    <p:extLst>
      <p:ext uri="{BB962C8B-B14F-4D97-AF65-F5344CB8AC3E}">
        <p14:creationId xmlns:p14="http://schemas.microsoft.com/office/powerpoint/2010/main" val="261220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25D756-2EB2-6860-3A00-0F75E7302E30}"/>
              </a:ext>
            </a:extLst>
          </p:cNvPr>
          <p:cNvSpPr>
            <a:spLocks noGrp="1"/>
          </p:cNvSpPr>
          <p:nvPr>
            <p:ph type="title"/>
          </p:nvPr>
        </p:nvSpPr>
        <p:spPr/>
        <p:txBody>
          <a:bodyPr/>
          <a:lstStyle/>
          <a:p>
            <a:r>
              <a:rPr lang="nb-NO" dirty="0"/>
              <a:t>Arbeidsinkludering i kommunesektoren</a:t>
            </a:r>
          </a:p>
        </p:txBody>
      </p:sp>
      <p:sp>
        <p:nvSpPr>
          <p:cNvPr id="3" name="Plassholder for innhold 2">
            <a:extLst>
              <a:ext uri="{FF2B5EF4-FFF2-40B4-BE49-F238E27FC236}">
                <a16:creationId xmlns:a16="http://schemas.microsoft.com/office/drawing/2014/main" id="{56B147FC-82CE-B301-2922-B54789754EE8}"/>
              </a:ext>
            </a:extLst>
          </p:cNvPr>
          <p:cNvSpPr>
            <a:spLocks noGrp="1"/>
          </p:cNvSpPr>
          <p:nvPr>
            <p:ph sz="half" idx="1"/>
          </p:nvPr>
        </p:nvSpPr>
        <p:spPr/>
        <p:txBody>
          <a:bodyPr/>
          <a:lstStyle/>
          <a:p>
            <a:r>
              <a:rPr lang="nb-NO" dirty="0"/>
              <a:t>Kostnadsfri bistand i eventuelle prinsipielle saker for Sivilombudet eller rettstvister </a:t>
            </a:r>
          </a:p>
          <a:p>
            <a:r>
              <a:rPr lang="nb-NO" dirty="0"/>
              <a:t>Trolig ikke mange på grunn av at unntak som hovedregel vil være i samsvar med den alminnelige rettsfølelsen</a:t>
            </a:r>
          </a:p>
          <a:p>
            <a:endParaRPr lang="nb-NO" dirty="0"/>
          </a:p>
          <a:p>
            <a:pPr marL="0" indent="0">
              <a:buNone/>
            </a:pPr>
            <a:r>
              <a:rPr lang="nb-NO" sz="1400" dirty="0"/>
              <a:t>Foto. Stockbilder</a:t>
            </a:r>
          </a:p>
        </p:txBody>
      </p:sp>
      <p:pic>
        <p:nvPicPr>
          <p:cNvPr id="5" name="Video 4" title="To personer klatring en fjell">
            <a:hlinkClick r:id="" action="ppaction://media"/>
            <a:extLst>
              <a:ext uri="{FF2B5EF4-FFF2-40B4-BE49-F238E27FC236}">
                <a16:creationId xmlns:a16="http://schemas.microsoft.com/office/drawing/2014/main" id="{8318D194-F2CE-90C8-BD06-13A3D924944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197602" y="1958724"/>
            <a:ext cx="5384800" cy="3358607"/>
          </a:xfrm>
          <a:prstGeom prst="rect">
            <a:avLst/>
          </a:prstGeom>
          <a:noFill/>
        </p:spPr>
      </p:pic>
    </p:spTree>
    <p:extLst>
      <p:ext uri="{BB962C8B-B14F-4D97-AF65-F5344CB8AC3E}">
        <p14:creationId xmlns:p14="http://schemas.microsoft.com/office/powerpoint/2010/main" val="2743703612"/>
      </p:ext>
    </p:extLst>
  </p:cSld>
  <p:clrMapOvr>
    <a:masterClrMapping/>
  </p:clrMapOvr>
  <p:timing>
    <p:tnLst>
      <p:par>
        <p:cTn id="1" dur="indefinite" restart="never" nodeType="tmRoot">
          <p:childTnLst>
            <p:video>
              <p:cMediaNode vol="80000" mute="1">
                <p:cTn id="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B3AE28-59AB-DDBB-8370-30E2500DD926}"/>
              </a:ext>
            </a:extLst>
          </p:cNvPr>
          <p:cNvSpPr>
            <a:spLocks noGrp="1"/>
          </p:cNvSpPr>
          <p:nvPr>
            <p:ph type="title"/>
          </p:nvPr>
        </p:nvSpPr>
        <p:spPr>
          <a:xfrm>
            <a:off x="609600" y="462828"/>
            <a:ext cx="10972800" cy="1143000"/>
          </a:xfrm>
        </p:spPr>
        <p:txBody>
          <a:bodyPr anchor="ctr">
            <a:normAutofit/>
          </a:bodyPr>
          <a:lstStyle/>
          <a:p>
            <a:r>
              <a:rPr lang="nb-NO" dirty="0"/>
              <a:t>Arbeidsinkludering i kommunesektoren</a:t>
            </a:r>
          </a:p>
        </p:txBody>
      </p:sp>
      <p:sp>
        <p:nvSpPr>
          <p:cNvPr id="3" name="Plassholder for innhold 2">
            <a:extLst>
              <a:ext uri="{FF2B5EF4-FFF2-40B4-BE49-F238E27FC236}">
                <a16:creationId xmlns:a16="http://schemas.microsoft.com/office/drawing/2014/main" id="{877DE455-16B7-DD49-A47B-5B864BFDF68F}"/>
              </a:ext>
            </a:extLst>
          </p:cNvPr>
          <p:cNvSpPr>
            <a:spLocks noGrp="1"/>
          </p:cNvSpPr>
          <p:nvPr>
            <p:ph sz="half" idx="1"/>
          </p:nvPr>
        </p:nvSpPr>
        <p:spPr>
          <a:xfrm>
            <a:off x="609600" y="1958724"/>
            <a:ext cx="5384800" cy="3688336"/>
          </a:xfrm>
        </p:spPr>
        <p:txBody>
          <a:bodyPr>
            <a:normAutofit/>
          </a:bodyPr>
          <a:lstStyle/>
          <a:p>
            <a:pPr marL="0" indent="0">
              <a:buNone/>
            </a:pPr>
            <a:endParaRPr lang="en-US" sz="3200" dirty="0"/>
          </a:p>
          <a:p>
            <a:pPr marL="0" indent="0">
              <a:buNone/>
            </a:pPr>
            <a:endParaRPr lang="en-US" sz="3200" dirty="0"/>
          </a:p>
          <a:p>
            <a:pPr marL="0" indent="0">
              <a:buNone/>
            </a:pPr>
            <a:r>
              <a:rPr lang="en-US" sz="3200" dirty="0"/>
              <a:t>Fra “</a:t>
            </a:r>
            <a:r>
              <a:rPr lang="en-US" sz="3200" dirty="0" err="1"/>
              <a:t>sinke</a:t>
            </a:r>
            <a:r>
              <a:rPr lang="en-US" sz="3200" dirty="0"/>
              <a:t>” </a:t>
            </a:r>
            <a:r>
              <a:rPr lang="en-US" sz="3200" dirty="0" err="1"/>
              <a:t>til</a:t>
            </a:r>
            <a:r>
              <a:rPr lang="en-US" sz="3200" dirty="0"/>
              <a:t> “</a:t>
            </a:r>
            <a:r>
              <a:rPr lang="en-US" sz="3200" dirty="0" err="1"/>
              <a:t>fremoverlent</a:t>
            </a:r>
            <a:r>
              <a:rPr lang="en-US" sz="3200" dirty="0"/>
              <a:t>”?</a:t>
            </a:r>
          </a:p>
          <a:p>
            <a:pPr marL="0" indent="0">
              <a:buNone/>
            </a:pPr>
            <a:endParaRPr lang="nb-NO" sz="3200" dirty="0"/>
          </a:p>
        </p:txBody>
      </p:sp>
      <p:pic>
        <p:nvPicPr>
          <p:cNvPr id="4" name="Video 8" title="Kvinne som holder et krus">
            <a:hlinkClick r:id="" action="ppaction://media"/>
            <a:extLst>
              <a:ext uri="{FF2B5EF4-FFF2-40B4-BE49-F238E27FC236}">
                <a16:creationId xmlns:a16="http://schemas.microsoft.com/office/drawing/2014/main" id="{2539799B-1E96-0577-CEF2-69D2C76C15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46800" y="1765300"/>
            <a:ext cx="5384800" cy="3688336"/>
          </a:xfrm>
          <a:prstGeom prst="rect">
            <a:avLst/>
          </a:prstGeom>
          <a:noFill/>
        </p:spPr>
      </p:pic>
      <p:sp>
        <p:nvSpPr>
          <p:cNvPr id="6" name="TekstSylinder 5">
            <a:extLst>
              <a:ext uri="{FF2B5EF4-FFF2-40B4-BE49-F238E27FC236}">
                <a16:creationId xmlns:a16="http://schemas.microsoft.com/office/drawing/2014/main" id="{019D984A-2DB3-4B4F-2098-A4BFD80D838D}"/>
              </a:ext>
            </a:extLst>
          </p:cNvPr>
          <p:cNvSpPr txBox="1"/>
          <p:nvPr/>
        </p:nvSpPr>
        <p:spPr>
          <a:xfrm>
            <a:off x="3149600" y="5178897"/>
            <a:ext cx="6096000" cy="1200329"/>
          </a:xfrm>
          <a:prstGeom prst="rect">
            <a:avLst/>
          </a:prstGeom>
          <a:noFill/>
        </p:spPr>
        <p:txBody>
          <a:bodyPr wrap="square">
            <a:spAutoFit/>
          </a:bodyPr>
          <a:lstStyle/>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r>
              <a:rPr lang="nb-NO" sz="1800" dirty="0">
                <a:effectLst/>
                <a:latin typeface="Calibri" panose="020F0502020204030204" pitchFamily="34" charset="0"/>
                <a:ea typeface="Calibri" panose="020F0502020204030204" pitchFamily="34" charset="0"/>
              </a:rPr>
              <a:t>							</a:t>
            </a:r>
          </a:p>
          <a:p>
            <a:r>
              <a:rPr lang="nb-NO" dirty="0">
                <a:latin typeface="Calibri" panose="020F0502020204030204" pitchFamily="34" charset="0"/>
                <a:ea typeface="Calibri" panose="020F0502020204030204" pitchFamily="34" charset="0"/>
              </a:rPr>
              <a:t>							</a:t>
            </a:r>
            <a:r>
              <a:rPr lang="nb-NO" sz="1400" dirty="0">
                <a:effectLst/>
                <a:latin typeface="Calibri" panose="020F0502020204030204" pitchFamily="34" charset="0"/>
                <a:ea typeface="Calibri" panose="020F0502020204030204" pitchFamily="34" charset="0"/>
              </a:rPr>
              <a:t>Foto: Stockbilder</a:t>
            </a:r>
          </a:p>
        </p:txBody>
      </p:sp>
    </p:spTree>
    <p:extLst>
      <p:ext uri="{BB962C8B-B14F-4D97-AF65-F5344CB8AC3E}">
        <p14:creationId xmlns:p14="http://schemas.microsoft.com/office/powerpoint/2010/main" val="596889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09600" y="462828"/>
            <a:ext cx="10972800" cy="1143000"/>
          </a:xfrm>
        </p:spPr>
        <p:txBody>
          <a:bodyPr anchor="ctr">
            <a:normAutofit/>
          </a:bodyPr>
          <a:lstStyle/>
          <a:p>
            <a:r>
              <a:rPr lang="nb-NO" noProof="0" dirty="0"/>
              <a:t>Kvalifikasjonsprinsippet</a:t>
            </a:r>
            <a:endParaRPr lang="nb-NO" dirty="0"/>
          </a:p>
        </p:txBody>
      </p:sp>
      <p:pic>
        <p:nvPicPr>
          <p:cNvPr id="6" name="Bilde 5" descr="Brikker som balanserer på en tre">
            <a:extLst>
              <a:ext uri="{FF2B5EF4-FFF2-40B4-BE49-F238E27FC236}">
                <a16:creationId xmlns:a16="http://schemas.microsoft.com/office/drawing/2014/main" id="{089FB312-79BE-1BDA-4362-1F927C681E5D}"/>
              </a:ext>
            </a:extLst>
          </p:cNvPr>
          <p:cNvPicPr>
            <a:picLocks noChangeAspect="1"/>
          </p:cNvPicPr>
          <p:nvPr/>
        </p:nvPicPr>
        <p:blipFill>
          <a:blip r:embed="rId3"/>
          <a:stretch>
            <a:fillRect/>
          </a:stretch>
        </p:blipFill>
        <p:spPr>
          <a:xfrm>
            <a:off x="609600" y="2180721"/>
            <a:ext cx="5069305" cy="3244342"/>
          </a:xfrm>
          <a:prstGeom prst="rect">
            <a:avLst/>
          </a:prstGeom>
          <a:noFill/>
        </p:spPr>
      </p:pic>
      <p:sp>
        <p:nvSpPr>
          <p:cNvPr id="5" name="Plassholder for innhold 4"/>
          <p:cNvSpPr>
            <a:spLocks noGrp="1"/>
          </p:cNvSpPr>
          <p:nvPr>
            <p:ph sz="half" idx="2"/>
          </p:nvPr>
        </p:nvSpPr>
        <p:spPr>
          <a:xfrm>
            <a:off x="5871410" y="1958723"/>
            <a:ext cx="5710989" cy="4648905"/>
          </a:xfrm>
        </p:spPr>
        <p:txBody>
          <a:bodyPr>
            <a:noAutofit/>
          </a:bodyPr>
          <a:lstStyle/>
          <a:p>
            <a:pPr>
              <a:lnSpc>
                <a:spcPct val="90000"/>
              </a:lnSpc>
            </a:pPr>
            <a:r>
              <a:rPr lang="nb-NO" dirty="0"/>
              <a:t>Den best kvalifiserte søkeren skal få stillingen</a:t>
            </a:r>
          </a:p>
          <a:p>
            <a:pPr>
              <a:lnSpc>
                <a:spcPct val="90000"/>
              </a:lnSpc>
              <a:spcBef>
                <a:spcPts val="1200"/>
              </a:spcBef>
            </a:pPr>
            <a:r>
              <a:rPr lang="nb-NO" dirty="0"/>
              <a:t>Styrker tilliten til upartiskhet og likebehandling</a:t>
            </a:r>
          </a:p>
          <a:p>
            <a:pPr>
              <a:lnSpc>
                <a:spcPct val="90000"/>
              </a:lnSpc>
              <a:spcBef>
                <a:spcPts val="1200"/>
              </a:spcBef>
            </a:pPr>
            <a:r>
              <a:rPr lang="nb-NO" dirty="0"/>
              <a:t>Utlysningsteksten; utdanning, praksis og personlig egnethet mm.</a:t>
            </a:r>
          </a:p>
          <a:p>
            <a:pPr>
              <a:lnSpc>
                <a:spcPct val="90000"/>
              </a:lnSpc>
              <a:spcBef>
                <a:spcPts val="1200"/>
              </a:spcBef>
            </a:pPr>
            <a:r>
              <a:rPr lang="nb-NO" dirty="0"/>
              <a:t>Ulovfestet med lovs rang</a:t>
            </a:r>
          </a:p>
          <a:p>
            <a:pPr>
              <a:lnSpc>
                <a:spcPct val="90000"/>
              </a:lnSpc>
              <a:spcBef>
                <a:spcPts val="1200"/>
              </a:spcBef>
            </a:pPr>
            <a:r>
              <a:rPr lang="nb-NO" dirty="0"/>
              <a:t>Samme innhold som prinsippet i </a:t>
            </a:r>
            <a:r>
              <a:rPr lang="nb-NO" dirty="0" err="1"/>
              <a:t>statsansatteloven</a:t>
            </a:r>
            <a:r>
              <a:rPr lang="nb-NO" dirty="0"/>
              <a:t> § 3</a:t>
            </a:r>
          </a:p>
          <a:p>
            <a:pPr>
              <a:lnSpc>
                <a:spcPct val="90000"/>
              </a:lnSpc>
              <a:spcBef>
                <a:spcPts val="1200"/>
              </a:spcBef>
            </a:pPr>
            <a:r>
              <a:rPr lang="nb-NO" dirty="0"/>
              <a:t>Tariffestet i HTA kapittel 1 § 2.2</a:t>
            </a:r>
            <a:endParaRPr lang="nb-SJ" dirty="0"/>
          </a:p>
        </p:txBody>
      </p:sp>
      <p:sp>
        <p:nvSpPr>
          <p:cNvPr id="3" name="TekstSylinder 2">
            <a:extLst>
              <a:ext uri="{FF2B5EF4-FFF2-40B4-BE49-F238E27FC236}">
                <a16:creationId xmlns:a16="http://schemas.microsoft.com/office/drawing/2014/main" id="{DB1060E7-F295-E48B-D22C-9BB6DE6B783F}"/>
              </a:ext>
            </a:extLst>
          </p:cNvPr>
          <p:cNvSpPr txBox="1"/>
          <p:nvPr/>
        </p:nvSpPr>
        <p:spPr>
          <a:xfrm>
            <a:off x="774700" y="5641995"/>
            <a:ext cx="6096000" cy="307777"/>
          </a:xfrm>
          <a:prstGeom prst="rect">
            <a:avLst/>
          </a:prstGeom>
          <a:noFill/>
        </p:spPr>
        <p:txBody>
          <a:bodyPr wrap="square">
            <a:spAutoFit/>
          </a:bodyPr>
          <a:lstStyle/>
          <a:p>
            <a:r>
              <a:rPr lang="nb-NO" sz="1400" dirty="0">
                <a:effectLst/>
                <a:latin typeface="Calibri" panose="020F0502020204030204" pitchFamily="34" charset="0"/>
                <a:ea typeface="Calibri" panose="020F0502020204030204" pitchFamily="34" charset="0"/>
              </a:rPr>
              <a:t>Foto: Stockbilder</a:t>
            </a:r>
            <a:endParaRPr lang="nb-NO" sz="1400" dirty="0"/>
          </a:p>
        </p:txBody>
      </p:sp>
    </p:spTree>
    <p:extLst>
      <p:ext uri="{BB962C8B-B14F-4D97-AF65-F5344CB8AC3E}">
        <p14:creationId xmlns:p14="http://schemas.microsoft.com/office/powerpoint/2010/main" val="277889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D51740-5746-8F7C-EF43-E2EE87E656F9}"/>
              </a:ext>
            </a:extLst>
          </p:cNvPr>
          <p:cNvSpPr>
            <a:spLocks noGrp="1"/>
          </p:cNvSpPr>
          <p:nvPr>
            <p:ph type="title"/>
          </p:nvPr>
        </p:nvSpPr>
        <p:spPr/>
        <p:txBody>
          <a:bodyPr>
            <a:noAutofit/>
          </a:bodyPr>
          <a:lstStyle/>
          <a:p>
            <a:r>
              <a:rPr lang="nb-NO" dirty="0"/>
              <a:t>Første avklaring av handlingsrommet for unntak</a:t>
            </a:r>
          </a:p>
        </p:txBody>
      </p:sp>
      <p:sp>
        <p:nvSpPr>
          <p:cNvPr id="3" name="Plassholder for innhold 2">
            <a:extLst>
              <a:ext uri="{FF2B5EF4-FFF2-40B4-BE49-F238E27FC236}">
                <a16:creationId xmlns:a16="http://schemas.microsoft.com/office/drawing/2014/main" id="{F1D19EC9-58E3-563A-4635-302C0B9F4011}"/>
              </a:ext>
            </a:extLst>
          </p:cNvPr>
          <p:cNvSpPr>
            <a:spLocks noGrp="1"/>
          </p:cNvSpPr>
          <p:nvPr>
            <p:ph sz="half" idx="2"/>
          </p:nvPr>
        </p:nvSpPr>
        <p:spPr>
          <a:xfrm>
            <a:off x="6096000" y="2231319"/>
            <a:ext cx="5871210" cy="3846207"/>
          </a:xfrm>
        </p:spPr>
        <p:txBody>
          <a:bodyPr>
            <a:normAutofit/>
          </a:bodyPr>
          <a:lstStyle/>
          <a:p>
            <a:r>
              <a:rPr lang="nb-NO" dirty="0"/>
              <a:t>Kan lyse ut stillinger kun for </a:t>
            </a:r>
          </a:p>
          <a:p>
            <a:pPr lvl="1">
              <a:spcBef>
                <a:spcPts val="1200"/>
              </a:spcBef>
            </a:pPr>
            <a:r>
              <a:rPr lang="nb-NO" dirty="0"/>
              <a:t>personer som står utenfor arbeid, utdanning og opplæring og </a:t>
            </a:r>
          </a:p>
          <a:p>
            <a:pPr lvl="1">
              <a:spcBef>
                <a:spcPts val="1200"/>
              </a:spcBef>
            </a:pPr>
            <a:r>
              <a:rPr lang="nb-NO" dirty="0"/>
              <a:t>personer som har nedsatt funksjonsevne </a:t>
            </a:r>
          </a:p>
          <a:p>
            <a:pPr marL="0" indent="0">
              <a:spcBef>
                <a:spcPts val="1200"/>
              </a:spcBef>
              <a:buNone/>
            </a:pPr>
            <a:r>
              <a:rPr lang="nb-NO" dirty="0"/>
              <a:t>	</a:t>
            </a:r>
          </a:p>
          <a:p>
            <a:r>
              <a:rPr lang="nb-NO" dirty="0" err="1">
                <a:hlinkClick r:id="rId3"/>
              </a:rPr>
              <a:t>Webinar</a:t>
            </a:r>
            <a:r>
              <a:rPr lang="nb-NO" dirty="0">
                <a:hlinkClick r:id="rId3"/>
              </a:rPr>
              <a:t> om kvalifikasjonsprinsippet og inkludering - KS</a:t>
            </a:r>
            <a:endParaRPr lang="nb-NO" dirty="0"/>
          </a:p>
          <a:p>
            <a:endParaRPr lang="nb-NO" dirty="0"/>
          </a:p>
          <a:p>
            <a:endParaRPr lang="nb-NO" dirty="0"/>
          </a:p>
          <a:p>
            <a:endParaRPr lang="nb-NO" dirty="0"/>
          </a:p>
          <a:p>
            <a:endParaRPr lang="nb-NO" dirty="0"/>
          </a:p>
          <a:p>
            <a:endParaRPr lang="nb-NO" dirty="0"/>
          </a:p>
          <a:p>
            <a:endParaRPr lang="nb-NO" dirty="0">
              <a:hlinkClick r:id="rId4">
                <a:extLst>
                  <a:ext uri="{A12FA001-AC4F-418D-AE19-62706E023703}">
                    <ahyp:hlinkClr xmlns:ahyp="http://schemas.microsoft.com/office/drawing/2018/hyperlinkcolor" val="tx"/>
                  </a:ext>
                </a:extLst>
              </a:hlinkClick>
            </a:endParaRPr>
          </a:p>
          <a:p>
            <a:endParaRPr lang="nb-NO" dirty="0"/>
          </a:p>
        </p:txBody>
      </p:sp>
      <p:pic>
        <p:nvPicPr>
          <p:cNvPr id="5" name="Bilde 4">
            <a:extLst>
              <a:ext uri="{FF2B5EF4-FFF2-40B4-BE49-F238E27FC236}">
                <a16:creationId xmlns:a16="http://schemas.microsoft.com/office/drawing/2014/main" id="{946C2877-4D38-7659-3216-AF30F291FE1C}"/>
              </a:ext>
            </a:extLst>
          </p:cNvPr>
          <p:cNvPicPr>
            <a:picLocks noChangeAspect="1"/>
          </p:cNvPicPr>
          <p:nvPr/>
        </p:nvPicPr>
        <p:blipFill rotWithShape="1">
          <a:blip r:embed="rId5"/>
          <a:srcRect r="1847"/>
          <a:stretch/>
        </p:blipFill>
        <p:spPr>
          <a:xfrm>
            <a:off x="611188" y="2241550"/>
            <a:ext cx="5484812" cy="3928341"/>
          </a:xfrm>
          <a:prstGeom prst="rect">
            <a:avLst/>
          </a:prstGeom>
          <a:noFill/>
        </p:spPr>
      </p:pic>
    </p:spTree>
    <p:extLst>
      <p:ext uri="{BB962C8B-B14F-4D97-AF65-F5344CB8AC3E}">
        <p14:creationId xmlns:p14="http://schemas.microsoft.com/office/powerpoint/2010/main" val="285728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dirty="0"/>
              <a:t>Første avklaring av handlingsrommet for unntak forts.</a:t>
            </a:r>
          </a:p>
        </p:txBody>
      </p:sp>
      <p:sp>
        <p:nvSpPr>
          <p:cNvPr id="6" name="Rektangel: avrundede hjørner 5">
            <a:extLst>
              <a:ext uri="{FF2B5EF4-FFF2-40B4-BE49-F238E27FC236}">
                <a16:creationId xmlns:a16="http://schemas.microsoft.com/office/drawing/2014/main" id="{4DC36389-A6BE-9876-88A5-125E7959E042}"/>
              </a:ext>
            </a:extLst>
          </p:cNvPr>
          <p:cNvSpPr/>
          <p:nvPr/>
        </p:nvSpPr>
        <p:spPr>
          <a:xfrm>
            <a:off x="609598" y="2241550"/>
            <a:ext cx="10972801" cy="352194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indent="0">
              <a:buNone/>
            </a:pPr>
            <a:r>
              <a:rPr lang="nb-NO" sz="2600" dirty="0">
                <a:solidFill>
                  <a:schemeClr val="tx1"/>
                </a:solidFill>
              </a:rPr>
              <a:t>«Det kan ut fra en helhetsvurdering være et saklig unntak fra kvalifikasjonsprinsippet å begrense søkerkretsen til personer med </a:t>
            </a:r>
            <a:r>
              <a:rPr lang="nb-SJ" sz="2600" dirty="0">
                <a:solidFill>
                  <a:schemeClr val="tx1"/>
                </a:solidFill>
              </a:rPr>
              <a:t>nedsatt</a:t>
            </a:r>
            <a:r>
              <a:rPr lang="nb-NO" sz="2600" dirty="0">
                <a:solidFill>
                  <a:schemeClr val="tx1"/>
                </a:solidFill>
              </a:rPr>
              <a:t> funksjonsevne og </a:t>
            </a:r>
            <a:r>
              <a:rPr lang="nb-SJ" sz="2600" dirty="0">
                <a:solidFill>
                  <a:schemeClr val="tx1"/>
                </a:solidFill>
              </a:rPr>
              <a:t>personer med fravær fra arbeid, utdanning eller opplæring</a:t>
            </a:r>
            <a:r>
              <a:rPr lang="nb-NO" sz="2600" dirty="0">
                <a:solidFill>
                  <a:schemeClr val="tx1"/>
                </a:solidFill>
              </a:rPr>
              <a:t>. Kommunene og fylkeskommunene som ønsker å gjøre dette, bør holde antall stillinger som øremerkes på et så lavt nivå at det er rimelig sett opp mot det totale antall ledige stillinger.» </a:t>
            </a:r>
          </a:p>
          <a:p>
            <a:pPr marL="0" indent="0">
              <a:spcBef>
                <a:spcPts val="1800"/>
              </a:spcBef>
              <a:buNone/>
            </a:pPr>
            <a:r>
              <a:rPr lang="nb-NO" sz="2000" dirty="0">
                <a:solidFill>
                  <a:schemeClr val="tx1"/>
                </a:solidFill>
              </a:rPr>
              <a:t>Etter forståelse med forhandlingssammenslutningene, februar 2022</a:t>
            </a:r>
          </a:p>
          <a:p>
            <a:pPr marL="0" indent="0">
              <a:buNone/>
            </a:pPr>
            <a:endParaRPr lang="nb-NO" sz="2600" dirty="0">
              <a:solidFill>
                <a:schemeClr val="tx1"/>
              </a:solidFill>
            </a:endParaRPr>
          </a:p>
        </p:txBody>
      </p:sp>
    </p:spTree>
    <p:extLst>
      <p:ext uri="{BB962C8B-B14F-4D97-AF65-F5344CB8AC3E}">
        <p14:creationId xmlns:p14="http://schemas.microsoft.com/office/powerpoint/2010/main" val="703134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1780-5574-4CA6-AEE3-83E5C6D19C1A}"/>
              </a:ext>
            </a:extLst>
          </p:cNvPr>
          <p:cNvSpPr>
            <a:spLocks noGrp="1"/>
          </p:cNvSpPr>
          <p:nvPr>
            <p:ph type="title"/>
          </p:nvPr>
        </p:nvSpPr>
        <p:spPr>
          <a:xfrm>
            <a:off x="609600" y="462828"/>
            <a:ext cx="10972800" cy="1143000"/>
          </a:xfrm>
        </p:spPr>
        <p:txBody>
          <a:bodyPr anchor="ctr">
            <a:normAutofit/>
          </a:bodyPr>
          <a:lstStyle/>
          <a:p>
            <a:pPr lvl="0">
              <a:lnSpc>
                <a:spcPct val="90000"/>
              </a:lnSpc>
            </a:pPr>
            <a:r>
              <a:rPr lang="nb-NO" dirty="0"/>
              <a:t>Første avklaring av handlingsrommet for unntak forts.</a:t>
            </a:r>
          </a:p>
        </p:txBody>
      </p:sp>
      <p:sp>
        <p:nvSpPr>
          <p:cNvPr id="5" name="Plassholder for innhold 4">
            <a:extLst>
              <a:ext uri="{FF2B5EF4-FFF2-40B4-BE49-F238E27FC236}">
                <a16:creationId xmlns:a16="http://schemas.microsoft.com/office/drawing/2014/main" id="{C26804D1-2854-4118-9C5E-D57DFBF85A13}"/>
              </a:ext>
            </a:extLst>
          </p:cNvPr>
          <p:cNvSpPr>
            <a:spLocks noGrp="1"/>
          </p:cNvSpPr>
          <p:nvPr>
            <p:ph sz="half" idx="1"/>
          </p:nvPr>
        </p:nvSpPr>
        <p:spPr>
          <a:xfrm>
            <a:off x="609600" y="1958724"/>
            <a:ext cx="6197600" cy="3688336"/>
          </a:xfrm>
        </p:spPr>
        <p:txBody>
          <a:bodyPr>
            <a:normAutofit/>
          </a:bodyPr>
          <a:lstStyle/>
          <a:p>
            <a:r>
              <a:rPr lang="nb-NO" dirty="0"/>
              <a:t>Positiv særbehandling etter likestillings- og diskrimineringsloven § 11 ikke tilstrekkelig</a:t>
            </a:r>
            <a:endParaRPr lang="nb-SJ" dirty="0"/>
          </a:p>
          <a:p>
            <a:pPr>
              <a:spcBef>
                <a:spcPts val="1200"/>
              </a:spcBef>
            </a:pPr>
            <a:r>
              <a:rPr lang="nb-SJ" dirty="0"/>
              <a:t>Stort og saklig behov for begrensning av søkermassen</a:t>
            </a:r>
            <a:endParaRPr lang="nb-NO" dirty="0"/>
          </a:p>
          <a:p>
            <a:pPr>
              <a:spcBef>
                <a:spcPts val="1200"/>
              </a:spcBef>
            </a:pPr>
            <a:r>
              <a:rPr lang="nb-SJ" dirty="0"/>
              <a:t>Formelle kompetansekrav</a:t>
            </a:r>
            <a:r>
              <a:rPr lang="nb-NO" dirty="0"/>
              <a:t> kan</a:t>
            </a:r>
            <a:r>
              <a:rPr lang="nb-SJ" dirty="0"/>
              <a:t> ikke fravikes</a:t>
            </a:r>
            <a:endParaRPr lang="nb-NO" dirty="0"/>
          </a:p>
          <a:p>
            <a:pPr>
              <a:spcBef>
                <a:spcPts val="1200"/>
              </a:spcBef>
            </a:pPr>
            <a:r>
              <a:rPr lang="nb-NO" dirty="0"/>
              <a:t>K</a:t>
            </a:r>
            <a:r>
              <a:rPr lang="nb-SJ" dirty="0"/>
              <a:t>valifikasjonsprinsippet gjelder mellom søkerne  </a:t>
            </a:r>
          </a:p>
          <a:p>
            <a:endParaRPr lang="nb-SJ" dirty="0"/>
          </a:p>
          <a:p>
            <a:endParaRPr lang="nb-NO" dirty="0"/>
          </a:p>
          <a:p>
            <a:endParaRPr lang="nb-NO" dirty="0"/>
          </a:p>
        </p:txBody>
      </p:sp>
      <p:pic>
        <p:nvPicPr>
          <p:cNvPr id="3" name="Bilde 2" descr="Gruppe med personer som har det gøy på konsert">
            <a:extLst>
              <a:ext uri="{FF2B5EF4-FFF2-40B4-BE49-F238E27FC236}">
                <a16:creationId xmlns:a16="http://schemas.microsoft.com/office/drawing/2014/main" id="{E1352E00-030C-A147-7E11-5B292B15C2BF}"/>
              </a:ext>
            </a:extLst>
          </p:cNvPr>
          <p:cNvPicPr>
            <a:picLocks noChangeAspect="1"/>
          </p:cNvPicPr>
          <p:nvPr/>
        </p:nvPicPr>
        <p:blipFill>
          <a:blip r:embed="rId3"/>
          <a:stretch>
            <a:fillRect/>
          </a:stretch>
        </p:blipFill>
        <p:spPr>
          <a:xfrm>
            <a:off x="6807200" y="1893454"/>
            <a:ext cx="4775200" cy="3753605"/>
          </a:xfrm>
          <a:prstGeom prst="rect">
            <a:avLst/>
          </a:prstGeom>
        </p:spPr>
      </p:pic>
      <p:sp>
        <p:nvSpPr>
          <p:cNvPr id="6" name="TekstSylinder 5">
            <a:extLst>
              <a:ext uri="{FF2B5EF4-FFF2-40B4-BE49-F238E27FC236}">
                <a16:creationId xmlns:a16="http://schemas.microsoft.com/office/drawing/2014/main" id="{D0D5CA11-396D-C0A3-666E-BAD9DF6175B2}"/>
              </a:ext>
            </a:extLst>
          </p:cNvPr>
          <p:cNvSpPr txBox="1"/>
          <p:nvPr/>
        </p:nvSpPr>
        <p:spPr>
          <a:xfrm>
            <a:off x="3048000" y="3244334"/>
            <a:ext cx="6096000" cy="3139321"/>
          </a:xfrm>
          <a:prstGeom prst="rect">
            <a:avLst/>
          </a:prstGeom>
          <a:noFill/>
        </p:spPr>
        <p:txBody>
          <a:bodyPr wrap="square">
            <a:spAutoFit/>
          </a:bodyPr>
          <a:lstStyle/>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r>
              <a:rPr lang="nb-NO" sz="1800" dirty="0">
                <a:effectLst/>
                <a:latin typeface="Calibri" panose="020F0502020204030204" pitchFamily="34" charset="0"/>
                <a:ea typeface="Calibri" panose="020F0502020204030204" pitchFamily="34" charset="0"/>
              </a:rPr>
              <a:t>								</a:t>
            </a:r>
            <a:r>
              <a:rPr lang="nb-NO" sz="1400" dirty="0">
                <a:effectLst/>
                <a:latin typeface="Calibri" panose="020F0502020204030204" pitchFamily="34" charset="0"/>
                <a:ea typeface="Calibri" panose="020F0502020204030204" pitchFamily="34" charset="0"/>
              </a:rPr>
              <a:t>Foto: Stockbilder</a:t>
            </a:r>
            <a:endParaRPr lang="nb-NO" sz="1400" dirty="0"/>
          </a:p>
        </p:txBody>
      </p:sp>
    </p:spTree>
    <p:extLst>
      <p:ext uri="{BB962C8B-B14F-4D97-AF65-F5344CB8AC3E}">
        <p14:creationId xmlns:p14="http://schemas.microsoft.com/office/powerpoint/2010/main" val="2689650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964554-4296-F37A-0D2F-E3B7A0E1A6C3}"/>
              </a:ext>
            </a:extLst>
          </p:cNvPr>
          <p:cNvSpPr>
            <a:spLocks noGrp="1"/>
          </p:cNvSpPr>
          <p:nvPr>
            <p:ph type="title"/>
          </p:nvPr>
        </p:nvSpPr>
        <p:spPr>
          <a:xfrm>
            <a:off x="609600" y="481878"/>
            <a:ext cx="10972800" cy="1143000"/>
          </a:xfrm>
        </p:spPr>
        <p:txBody>
          <a:bodyPr anchor="ctr">
            <a:normAutofit fontScale="90000"/>
          </a:bodyPr>
          <a:lstStyle/>
          <a:p>
            <a:pPr>
              <a:lnSpc>
                <a:spcPct val="90000"/>
              </a:lnSpc>
            </a:pPr>
            <a:r>
              <a:rPr lang="nb-NO" sz="4000" dirty="0"/>
              <a:t>Første avklaring av handlingsrommet for unntak forts.</a:t>
            </a:r>
          </a:p>
        </p:txBody>
      </p:sp>
      <p:pic>
        <p:nvPicPr>
          <p:cNvPr id="5" name="Bilde 4" descr="Klistres figur familier med hender">
            <a:extLst>
              <a:ext uri="{FF2B5EF4-FFF2-40B4-BE49-F238E27FC236}">
                <a16:creationId xmlns:a16="http://schemas.microsoft.com/office/drawing/2014/main" id="{6AD5DBA3-273A-679E-94F8-136E8117DAB5}"/>
              </a:ext>
            </a:extLst>
          </p:cNvPr>
          <p:cNvPicPr>
            <a:picLocks noChangeAspect="1"/>
          </p:cNvPicPr>
          <p:nvPr/>
        </p:nvPicPr>
        <p:blipFill rotWithShape="1">
          <a:blip r:embed="rId3"/>
          <a:srcRect l="2548"/>
          <a:stretch/>
        </p:blipFill>
        <p:spPr>
          <a:xfrm>
            <a:off x="609600" y="1958724"/>
            <a:ext cx="5384800" cy="3688336"/>
          </a:xfrm>
          <a:prstGeom prst="rect">
            <a:avLst/>
          </a:prstGeom>
          <a:noFill/>
        </p:spPr>
      </p:pic>
      <p:sp>
        <p:nvSpPr>
          <p:cNvPr id="3" name="Plassholder for innhold 2">
            <a:extLst>
              <a:ext uri="{FF2B5EF4-FFF2-40B4-BE49-F238E27FC236}">
                <a16:creationId xmlns:a16="http://schemas.microsoft.com/office/drawing/2014/main" id="{C601D16A-B5E2-7891-C3DC-E0D4C66B7C79}"/>
              </a:ext>
            </a:extLst>
          </p:cNvPr>
          <p:cNvSpPr>
            <a:spLocks noGrp="1"/>
          </p:cNvSpPr>
          <p:nvPr>
            <p:ph sz="half" idx="2"/>
          </p:nvPr>
        </p:nvSpPr>
        <p:spPr>
          <a:xfrm>
            <a:off x="6197600" y="1958724"/>
            <a:ext cx="5384800" cy="3688336"/>
          </a:xfrm>
        </p:spPr>
        <p:txBody>
          <a:bodyPr>
            <a:normAutofit/>
          </a:bodyPr>
          <a:lstStyle/>
          <a:p>
            <a:pPr marL="0" indent="0">
              <a:buNone/>
            </a:pPr>
            <a:r>
              <a:rPr lang="nb-NO" sz="2600" dirty="0"/>
              <a:t>Forutsetninger; </a:t>
            </a:r>
          </a:p>
          <a:p>
            <a:pPr>
              <a:spcBef>
                <a:spcPts val="1200"/>
              </a:spcBef>
            </a:pPr>
            <a:r>
              <a:rPr lang="nb-NO" dirty="0"/>
              <a:t>De øremerkede stillingene må stå i et rimelig forhold til ledige stillinger totalt</a:t>
            </a:r>
          </a:p>
          <a:p>
            <a:pPr>
              <a:spcBef>
                <a:spcPts val="1200"/>
              </a:spcBef>
            </a:pPr>
            <a:r>
              <a:rPr lang="nb-NO" dirty="0"/>
              <a:t>Må drøftes med de tillitsvalgte</a:t>
            </a:r>
          </a:p>
          <a:p>
            <a:pPr>
              <a:spcBef>
                <a:spcPts val="1200"/>
              </a:spcBef>
            </a:pPr>
            <a:r>
              <a:rPr lang="nb-NO" dirty="0"/>
              <a:t>Ansattes lov- og avtalefestede rettigheter må ikke brytes, f.eks. fortrinnsrett til utvidet stilling</a:t>
            </a:r>
          </a:p>
          <a:p>
            <a:pPr marL="0" indent="0">
              <a:buNone/>
            </a:pPr>
            <a:endParaRPr lang="nb-NO" dirty="0"/>
          </a:p>
        </p:txBody>
      </p:sp>
      <p:sp>
        <p:nvSpPr>
          <p:cNvPr id="6" name="TekstSylinder 5">
            <a:extLst>
              <a:ext uri="{FF2B5EF4-FFF2-40B4-BE49-F238E27FC236}">
                <a16:creationId xmlns:a16="http://schemas.microsoft.com/office/drawing/2014/main" id="{1AEA4669-4E5B-ABBC-4983-0E5D12E67CC6}"/>
              </a:ext>
            </a:extLst>
          </p:cNvPr>
          <p:cNvSpPr txBox="1"/>
          <p:nvPr/>
        </p:nvSpPr>
        <p:spPr>
          <a:xfrm>
            <a:off x="609600" y="3244334"/>
            <a:ext cx="8534400" cy="2862322"/>
          </a:xfrm>
          <a:prstGeom prst="rect">
            <a:avLst/>
          </a:prstGeom>
          <a:noFill/>
        </p:spPr>
        <p:txBody>
          <a:bodyPr wrap="square">
            <a:spAutoFit/>
          </a:bodyPr>
          <a:lstStyle/>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endParaRPr lang="nb-NO" dirty="0">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r>
              <a:rPr lang="nb-NO" sz="1400" dirty="0">
                <a:effectLst/>
                <a:latin typeface="Calibri" panose="020F0502020204030204" pitchFamily="34" charset="0"/>
                <a:ea typeface="Calibri" panose="020F0502020204030204" pitchFamily="34" charset="0"/>
              </a:rPr>
              <a:t>Foto: Stockbilder</a:t>
            </a:r>
            <a:endParaRPr lang="nb-NO" sz="1400" dirty="0"/>
          </a:p>
        </p:txBody>
      </p:sp>
    </p:spTree>
    <p:extLst>
      <p:ext uri="{BB962C8B-B14F-4D97-AF65-F5344CB8AC3E}">
        <p14:creationId xmlns:p14="http://schemas.microsoft.com/office/powerpoint/2010/main" val="107845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1780-5574-4CA6-AEE3-83E5C6D19C1A}"/>
              </a:ext>
            </a:extLst>
          </p:cNvPr>
          <p:cNvSpPr>
            <a:spLocks noGrp="1"/>
          </p:cNvSpPr>
          <p:nvPr>
            <p:ph type="title"/>
          </p:nvPr>
        </p:nvSpPr>
        <p:spPr>
          <a:xfrm>
            <a:off x="609600" y="462828"/>
            <a:ext cx="10972800" cy="1143000"/>
          </a:xfrm>
        </p:spPr>
        <p:txBody>
          <a:bodyPr>
            <a:noAutofit/>
          </a:bodyPr>
          <a:lstStyle/>
          <a:p>
            <a:pPr lvl="0"/>
            <a:br>
              <a:rPr lang="nb-SJ" dirty="0"/>
            </a:br>
            <a:endParaRPr lang="nb-NO" dirty="0"/>
          </a:p>
        </p:txBody>
      </p:sp>
      <p:sp>
        <p:nvSpPr>
          <p:cNvPr id="8" name="Plassholder for innhold 7">
            <a:extLst>
              <a:ext uri="{FF2B5EF4-FFF2-40B4-BE49-F238E27FC236}">
                <a16:creationId xmlns:a16="http://schemas.microsoft.com/office/drawing/2014/main" id="{F0C206AD-6086-3412-BFFC-015CE0BF43AC}"/>
              </a:ext>
            </a:extLst>
          </p:cNvPr>
          <p:cNvSpPr>
            <a:spLocks noGrp="1"/>
          </p:cNvSpPr>
          <p:nvPr>
            <p:ph sz="half" idx="2"/>
          </p:nvPr>
        </p:nvSpPr>
        <p:spPr>
          <a:xfrm>
            <a:off x="6197600" y="1958975"/>
            <a:ext cx="5808870" cy="4034321"/>
          </a:xfrm>
        </p:spPr>
        <p:txBody>
          <a:bodyPr>
            <a:normAutofit lnSpcReduction="10000"/>
          </a:bodyPr>
          <a:lstStyle/>
          <a:p>
            <a:r>
              <a:rPr lang="nb-NO" dirty="0"/>
              <a:t>I staten er det adgang til å ansette uten utlysning</a:t>
            </a:r>
          </a:p>
          <a:p>
            <a:pPr lvl="1">
              <a:spcBef>
                <a:spcPts val="1200"/>
              </a:spcBef>
            </a:pPr>
            <a:r>
              <a:rPr lang="nb-NO" dirty="0"/>
              <a:t>personer som står utenfor arbeid, utdanning og opplæring og </a:t>
            </a:r>
          </a:p>
          <a:p>
            <a:pPr lvl="1">
              <a:spcBef>
                <a:spcPts val="1200"/>
              </a:spcBef>
            </a:pPr>
            <a:r>
              <a:rPr lang="nb-NO" dirty="0"/>
              <a:t>personer som har nedsatt funksjonsevne </a:t>
            </a:r>
          </a:p>
          <a:p>
            <a:pPr marL="835025" lvl="1" indent="-457200">
              <a:spcBef>
                <a:spcPts val="1200"/>
              </a:spcBef>
              <a:buFont typeface="+mj-lt"/>
              <a:buAutoNum type="arabicParenR"/>
            </a:pPr>
            <a:r>
              <a:rPr lang="nb-NO" sz="2400" dirty="0"/>
              <a:t>midlertidig i to år med lønnstilskudd, </a:t>
            </a:r>
            <a:r>
              <a:rPr lang="nb-NO" sz="2000" dirty="0"/>
              <a:t>jf. forskrift til </a:t>
            </a:r>
            <a:r>
              <a:rPr lang="nb-NO" sz="2000" dirty="0" err="1"/>
              <a:t>statsansatteloven</a:t>
            </a:r>
            <a:r>
              <a:rPr lang="nb-NO" sz="2000" dirty="0"/>
              <a:t> § 3a (2) b</a:t>
            </a:r>
          </a:p>
          <a:p>
            <a:pPr marL="835025" lvl="1" indent="-457200">
              <a:spcBef>
                <a:spcPts val="1200"/>
              </a:spcBef>
              <a:buFont typeface="+mj-lt"/>
              <a:buAutoNum type="arabicParenR"/>
            </a:pPr>
            <a:r>
              <a:rPr lang="nb-NO" sz="2400" dirty="0"/>
              <a:t>fast etter to (tre) år i </a:t>
            </a:r>
            <a:r>
              <a:rPr lang="nb-NO" sz="2400" dirty="0" err="1"/>
              <a:t>traineeprogram</a:t>
            </a:r>
            <a:r>
              <a:rPr lang="nb-NO" sz="2400" dirty="0"/>
              <a:t>,                                                         </a:t>
            </a:r>
            <a:r>
              <a:rPr lang="nb-NO" sz="2000" dirty="0"/>
              <a:t>jf. forskrift til </a:t>
            </a:r>
            <a:r>
              <a:rPr lang="nb-NO" sz="2000" dirty="0" err="1"/>
              <a:t>statsansatteloven</a:t>
            </a:r>
            <a:r>
              <a:rPr lang="nb-NO" sz="2000" dirty="0"/>
              <a:t> § 3a (2) a, jf.   § 5</a:t>
            </a:r>
          </a:p>
          <a:p>
            <a:endParaRPr lang="nb-NO" dirty="0"/>
          </a:p>
        </p:txBody>
      </p:sp>
      <p:pic>
        <p:nvPicPr>
          <p:cNvPr id="3" name="Bilde 2">
            <a:extLst>
              <a:ext uri="{FF2B5EF4-FFF2-40B4-BE49-F238E27FC236}">
                <a16:creationId xmlns:a16="http://schemas.microsoft.com/office/drawing/2014/main" id="{DDBB06E6-06DC-32B8-548F-E555C2A3E972}"/>
              </a:ext>
            </a:extLst>
          </p:cNvPr>
          <p:cNvPicPr>
            <a:picLocks noChangeAspect="1"/>
          </p:cNvPicPr>
          <p:nvPr/>
        </p:nvPicPr>
        <p:blipFill rotWithShape="1">
          <a:blip r:embed="rId3"/>
          <a:srcRect r="8021" b="-2"/>
          <a:stretch/>
        </p:blipFill>
        <p:spPr>
          <a:xfrm>
            <a:off x="611187" y="1958975"/>
            <a:ext cx="5484813" cy="4690303"/>
          </a:xfrm>
          <a:prstGeom prst="rect">
            <a:avLst/>
          </a:prstGeom>
          <a:noFill/>
        </p:spPr>
      </p:pic>
      <p:sp>
        <p:nvSpPr>
          <p:cNvPr id="15" name="Tittel 1">
            <a:extLst>
              <a:ext uri="{FF2B5EF4-FFF2-40B4-BE49-F238E27FC236}">
                <a16:creationId xmlns:a16="http://schemas.microsoft.com/office/drawing/2014/main" id="{3D00DD50-5C82-7F37-7455-7CF0472F58E1}"/>
              </a:ext>
            </a:extLst>
          </p:cNvPr>
          <p:cNvSpPr txBox="1">
            <a:spLocks/>
          </p:cNvSpPr>
          <p:nvPr/>
        </p:nvSpPr>
        <p:spPr>
          <a:xfrm>
            <a:off x="611188" y="485775"/>
            <a:ext cx="10972800" cy="1143000"/>
          </a:xfrm>
          <a:prstGeom prst="rect">
            <a:avLst/>
          </a:prstGeom>
        </p:spPr>
        <p:txBody>
          <a:bodyPr vert="horz" lIns="91440" tIns="45720" rIns="91440" bIns="45720" rtlCol="0" anchor="ctr">
            <a:normAutofit fontScale="82500" lnSpcReduction="20000"/>
          </a:bodyPr>
          <a:lstStyle>
            <a:lvl1pPr algn="l" defTabSz="457200" rtl="0" eaLnBrk="1" latinLnBrk="0" hangingPunct="1">
              <a:spcBef>
                <a:spcPct val="0"/>
              </a:spcBef>
              <a:buNone/>
              <a:defRPr sz="3600" kern="1200">
                <a:solidFill>
                  <a:srgbClr val="001A58"/>
                </a:solidFill>
                <a:latin typeface="+mj-lt"/>
                <a:ea typeface="+mj-ea"/>
                <a:cs typeface="+mj-cs"/>
              </a:defRPr>
            </a:lvl1pPr>
          </a:lstStyle>
          <a:p>
            <a:pPr>
              <a:lnSpc>
                <a:spcPct val="90000"/>
              </a:lnSpc>
            </a:pPr>
            <a:br>
              <a:rPr lang="nb-NO" sz="2500" dirty="0"/>
            </a:br>
            <a:r>
              <a:rPr lang="nb-NO" sz="4000" dirty="0"/>
              <a:t>Den nye avklaringen av handlingsrommet for unntak</a:t>
            </a:r>
            <a:br>
              <a:rPr lang="nb-NO" sz="4000" dirty="0"/>
            </a:br>
            <a:endParaRPr lang="nb-NO" sz="4000" dirty="0"/>
          </a:p>
        </p:txBody>
      </p:sp>
    </p:spTree>
    <p:extLst>
      <p:ext uri="{BB962C8B-B14F-4D97-AF65-F5344CB8AC3E}">
        <p14:creationId xmlns:p14="http://schemas.microsoft.com/office/powerpoint/2010/main" val="1556378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60E743-1C05-9AEC-B6A1-95E2B89A9C1C}"/>
              </a:ext>
            </a:extLst>
          </p:cNvPr>
          <p:cNvSpPr>
            <a:spLocks noGrp="1"/>
          </p:cNvSpPr>
          <p:nvPr>
            <p:ph type="title"/>
          </p:nvPr>
        </p:nvSpPr>
        <p:spPr>
          <a:xfrm>
            <a:off x="609601" y="472321"/>
            <a:ext cx="10972800" cy="1132114"/>
          </a:xfrm>
        </p:spPr>
        <p:txBody>
          <a:bodyPr>
            <a:normAutofit/>
          </a:bodyPr>
          <a:lstStyle/>
          <a:p>
            <a:r>
              <a:rPr lang="nb-NO" dirty="0">
                <a:latin typeface="Calibri" panose="020F0502020204030204" pitchFamily="34" charset="0"/>
                <a:ea typeface="Calibri" panose="020F0502020204030204" pitchFamily="34" charset="0"/>
                <a:cs typeface="Times New Roman" panose="02020603050405020304" pitchFamily="18" charset="0"/>
              </a:rPr>
              <a:t>B</a:t>
            </a:r>
            <a:r>
              <a:rPr lang="nb-NO" sz="3600" dirty="0">
                <a:effectLst/>
                <a:latin typeface="Calibri" panose="020F0502020204030204" pitchFamily="34" charset="0"/>
                <a:ea typeface="Calibri" panose="020F0502020204030204" pitchFamily="34" charset="0"/>
                <a:cs typeface="Times New Roman" panose="02020603050405020304" pitchFamily="18" charset="0"/>
              </a:rPr>
              <a:t>rev fra AID til KS </a:t>
            </a:r>
            <a:r>
              <a:rPr lang="nb-NO" dirty="0">
                <a:latin typeface="Calibri" panose="020F0502020204030204" pitchFamily="34" charset="0"/>
                <a:ea typeface="Calibri" panose="020F0502020204030204" pitchFamily="34" charset="0"/>
                <a:cs typeface="Times New Roman" panose="02020603050405020304" pitchFamily="18" charset="0"/>
              </a:rPr>
              <a:t>av </a:t>
            </a:r>
            <a:r>
              <a:rPr lang="nb-NO" sz="3600" dirty="0">
                <a:effectLst/>
                <a:latin typeface="Calibri" panose="020F0502020204030204" pitchFamily="34" charset="0"/>
                <a:ea typeface="Calibri" panose="020F0502020204030204" pitchFamily="34" charset="0"/>
                <a:cs typeface="Times New Roman" panose="02020603050405020304" pitchFamily="18" charset="0"/>
              </a:rPr>
              <a:t>3. november 2023</a:t>
            </a:r>
            <a:endParaRPr lang="nb-NO" dirty="0"/>
          </a:p>
        </p:txBody>
      </p:sp>
      <p:sp>
        <p:nvSpPr>
          <p:cNvPr id="3" name="Plassholder for innhold 2">
            <a:extLst>
              <a:ext uri="{FF2B5EF4-FFF2-40B4-BE49-F238E27FC236}">
                <a16:creationId xmlns:a16="http://schemas.microsoft.com/office/drawing/2014/main" id="{ACA376DF-CE49-D6B3-A827-9E0CD4BD4A2B}"/>
              </a:ext>
            </a:extLst>
          </p:cNvPr>
          <p:cNvSpPr>
            <a:spLocks noGrp="1"/>
          </p:cNvSpPr>
          <p:nvPr>
            <p:ph sz="quarter" idx="10"/>
          </p:nvPr>
        </p:nvSpPr>
        <p:spPr>
          <a:xfrm>
            <a:off x="609601" y="1765004"/>
            <a:ext cx="10972800" cy="4401879"/>
          </a:xfrm>
        </p:spPr>
        <p:txBody>
          <a:bodyPr>
            <a:normAutofit fontScale="92500"/>
          </a:bodyPr>
          <a:lstStyle/>
          <a:p>
            <a:pPr marL="106680" indent="0">
              <a:lnSpc>
                <a:spcPct val="107000"/>
              </a:lnSpc>
              <a:spcAft>
                <a:spcPts val="800"/>
              </a:spcAft>
              <a:buNone/>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«Departementet ser at det </a:t>
            </a:r>
            <a:r>
              <a:rPr lang="nb-NO" sz="2400" u="sng" dirty="0">
                <a:effectLst/>
                <a:latin typeface="Calibri" panose="020F0502020204030204" pitchFamily="34" charset="0"/>
                <a:ea typeface="Times New Roman" panose="02020603050405020304" pitchFamily="18" charset="0"/>
                <a:cs typeface="Times New Roman" panose="02020603050405020304" pitchFamily="18" charset="0"/>
              </a:rPr>
              <a:t>i enkelte tilfeller </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kan være hensiktsmessig å gjøre </a:t>
            </a:r>
            <a:r>
              <a:rPr lang="nb-NO" sz="2400" u="sng" dirty="0">
                <a:effectLst/>
                <a:latin typeface="Calibri" panose="020F0502020204030204" pitchFamily="34" charset="0"/>
                <a:ea typeface="Times New Roman" panose="02020603050405020304" pitchFamily="18" charset="0"/>
                <a:cs typeface="Times New Roman" panose="02020603050405020304" pitchFamily="18" charset="0"/>
              </a:rPr>
              <a:t>begrensede unntak </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fra kvalifikasjonsprinsippet for å bidra til at personer med nedsatt funksjonsevne og</a:t>
            </a:r>
            <a:r>
              <a:rPr lang="nb-NO" sz="2400" dirty="0">
                <a:latin typeface="Calibri" panose="020F0502020204030204" pitchFamily="34" charset="0"/>
                <a:ea typeface="Times New Roman" panose="02020603050405020304" pitchFamily="18" charset="0"/>
                <a:cs typeface="Times New Roman" panose="02020603050405020304" pitchFamily="18" charset="0"/>
              </a:rPr>
              <a:t> </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personer med fravær fra arbeid eller utdanning kommer i arbeid. Det er en prioritert</a:t>
            </a:r>
            <a:r>
              <a:rPr lang="nb-NO" sz="2400" dirty="0">
                <a:latin typeface="Calibri" panose="020F0502020204030204" pitchFamily="34" charset="0"/>
                <a:ea typeface="Times New Roman" panose="02020603050405020304" pitchFamily="18" charset="0"/>
                <a:cs typeface="Times New Roman" panose="02020603050405020304" pitchFamily="18" charset="0"/>
              </a:rPr>
              <a:t> </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målsetning at alle som kan og vil jobbe, skal få mulighet til det. For å nå denne målsetningen</a:t>
            </a:r>
            <a:r>
              <a:rPr lang="nb-NO" sz="2400" dirty="0">
                <a:latin typeface="Calibri" panose="020F0502020204030204" pitchFamily="34" charset="0"/>
                <a:ea typeface="Times New Roman" panose="02020603050405020304" pitchFamily="18" charset="0"/>
                <a:cs typeface="Times New Roman" panose="02020603050405020304" pitchFamily="18" charset="0"/>
              </a:rPr>
              <a:t> </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er det både nødvendig og ønskelig at </a:t>
            </a:r>
            <a:r>
              <a:rPr lang="nb-NO" sz="2400" u="sng" dirty="0">
                <a:effectLst/>
                <a:latin typeface="Calibri" panose="020F0502020204030204" pitchFamily="34" charset="0"/>
                <a:ea typeface="Times New Roman" panose="02020603050405020304" pitchFamily="18" charset="0"/>
                <a:cs typeface="Times New Roman" panose="02020603050405020304" pitchFamily="18" charset="0"/>
              </a:rPr>
              <a:t>fellesskapet</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 stiller opp med </a:t>
            </a:r>
            <a:r>
              <a:rPr lang="nb-NO" sz="2400" u="sng" dirty="0">
                <a:effectLst/>
                <a:latin typeface="Calibri" panose="020F0502020204030204" pitchFamily="34" charset="0"/>
                <a:ea typeface="Times New Roman" panose="02020603050405020304" pitchFamily="18" charset="0"/>
                <a:cs typeface="Times New Roman" panose="02020603050405020304" pitchFamily="18" charset="0"/>
              </a:rPr>
              <a:t>aktive tiltak </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for å hjelpe folk med nedsatt funksjonsevne og helsemessige utfordringer inn i arbeid.</a:t>
            </a:r>
          </a:p>
          <a:p>
            <a:pPr marL="106680" indent="0">
              <a:lnSpc>
                <a:spcPct val="107000"/>
              </a:lnSpc>
              <a:spcAft>
                <a:spcPts val="800"/>
              </a:spcAft>
              <a:buNone/>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«Departementet anser det som positivt at kommunene utnytter det </a:t>
            </a:r>
            <a:r>
              <a:rPr lang="nb-NO" sz="2400" u="sng" dirty="0">
                <a:effectLst/>
                <a:latin typeface="Calibri" panose="020F0502020204030204" pitchFamily="34" charset="0"/>
                <a:ea typeface="Times New Roman" panose="02020603050405020304" pitchFamily="18" charset="0"/>
                <a:cs typeface="Times New Roman" panose="02020603050405020304" pitchFamily="18" charset="0"/>
              </a:rPr>
              <a:t>handlingsrommet</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 som</a:t>
            </a:r>
            <a:r>
              <a:rPr lang="nb-NO" sz="2400" dirty="0">
                <a:latin typeface="Calibri" panose="020F0502020204030204" pitchFamily="34" charset="0"/>
                <a:ea typeface="Times New Roman" panose="02020603050405020304" pitchFamily="18" charset="0"/>
                <a:cs typeface="Times New Roman" panose="02020603050405020304" pitchFamily="18" charset="0"/>
              </a:rPr>
              <a:t> </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foreligger med hensyn til å gjøre </a:t>
            </a:r>
            <a:r>
              <a:rPr lang="nb-NO" sz="2400" u="sng" dirty="0">
                <a:effectLst/>
                <a:latin typeface="Calibri" panose="020F0502020204030204" pitchFamily="34" charset="0"/>
                <a:ea typeface="Times New Roman" panose="02020603050405020304" pitchFamily="18" charset="0"/>
                <a:cs typeface="Times New Roman" panose="02020603050405020304" pitchFamily="18" charset="0"/>
              </a:rPr>
              <a:t>saklige unntak </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fra kvalifikasjonsprinsippet til å hjelpe</a:t>
            </a:r>
            <a:r>
              <a:rPr lang="nb-NO" sz="2400" dirty="0">
                <a:latin typeface="Calibri" panose="020F0502020204030204" pitchFamily="34" charset="0"/>
                <a:ea typeface="Times New Roman" panose="02020603050405020304" pitchFamily="18" charset="0"/>
                <a:cs typeface="Times New Roman" panose="02020603050405020304" pitchFamily="18" charset="0"/>
              </a:rPr>
              <a:t> </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personer i disse gruppene inn i arbeidslivet.»</a:t>
            </a:r>
          </a:p>
          <a:p>
            <a:pPr marL="106680" indent="0">
              <a:lnSpc>
                <a:spcPct val="107000"/>
              </a:lnSpc>
              <a:spcAft>
                <a:spcPts val="800"/>
              </a:spcAft>
              <a:buNone/>
            </a:pPr>
            <a:r>
              <a:rPr lang="nb-NO" sz="2400" dirty="0">
                <a:ea typeface="+mn-lt"/>
                <a:cs typeface="+mn-lt"/>
              </a:rPr>
              <a:t>Se ks.no: </a:t>
            </a:r>
            <a:r>
              <a:rPr lang="nb-NO" sz="2400" dirty="0">
                <a:ea typeface="+mn-lt"/>
                <a:cs typeface="+mn-lt"/>
                <a:hlinkClick r:id="rId3"/>
              </a:rPr>
              <a:t>Gjennomslag for arbeidsinkludering i kommunal sektor - KS</a:t>
            </a:r>
            <a:endParaRPr lang="nb-NO" sz="2400" dirty="0">
              <a:effectLst/>
              <a:latin typeface="Calibri" panose="020F0502020204030204" pitchFamily="34" charset="0"/>
              <a:ea typeface="Calibri" panose="020F0502020204030204" pitchFamily="34" charset="0"/>
              <a:cs typeface="Times New Roman" panose="02020603050405020304" pitchFamily="18" charset="0"/>
            </a:endParaRPr>
          </a:p>
          <a:p>
            <a:pPr marL="106680" indent="0">
              <a:lnSpc>
                <a:spcPct val="107000"/>
              </a:lnSpc>
              <a:spcAft>
                <a:spcPts val="800"/>
              </a:spcAft>
              <a:buNone/>
            </a:pPr>
            <a:endParaRPr lang="nb-NO"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6358502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0681e080-97df-480b-b1cf-989c12f4d609"/>
</p:tagLst>
</file>

<file path=ppt/theme/theme1.xml><?xml version="1.0" encoding="utf-8"?>
<a:theme xmlns:a="http://schemas.openxmlformats.org/drawingml/2006/main" name="KS_pptmal 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3ADB0A88E2F6E4387B046B8F41D8F89" ma:contentTypeVersion="15" ma:contentTypeDescription="Opprett et nytt dokument." ma:contentTypeScope="" ma:versionID="cad8ed69803d3314b6cc0632e4bca985">
  <xsd:schema xmlns:xsd="http://www.w3.org/2001/XMLSchema" xmlns:xs="http://www.w3.org/2001/XMLSchema" xmlns:p="http://schemas.microsoft.com/office/2006/metadata/properties" xmlns:ns2="098bea25-4f28-4914-94d6-5ba8f88f4dd3" xmlns:ns3="27fdc8cb-b975-41ad-b711-24278f7b87ff" targetNamespace="http://schemas.microsoft.com/office/2006/metadata/properties" ma:root="true" ma:fieldsID="8c83b241872ce87aecfb747b075e3e37" ns2:_="" ns3:_="">
    <xsd:import namespace="098bea25-4f28-4914-94d6-5ba8f88f4dd3"/>
    <xsd:import namespace="27fdc8cb-b975-41ad-b711-24278f7b87f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8bea25-4f28-4914-94d6-5ba8f88f4d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a5af897e-8ee3-44e6-a379-8efb93aa5b2e"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fdc8cb-b975-41ad-b711-24278f7b87ff"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0" nillable="true" ma:displayName="Taxonomy Catch All Column" ma:hidden="true" ma:list="{f671cb77-b22a-4b15-b4e2-b50c509739e8}" ma:internalName="TaxCatchAll" ma:showField="CatchAllData" ma:web="27fdc8cb-b975-41ad-b711-24278f7b87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AE3B54-3BAC-46F2-8FA3-FA48FDCC2F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8bea25-4f28-4914-94d6-5ba8f88f4dd3"/>
    <ds:schemaRef ds:uri="27fdc8cb-b975-41ad-b711-24278f7b87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42FF8E-B0C6-4057-8D96-6EEBA099F5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KS_pptmal widescreen</Template>
  <TotalTime>2241</TotalTime>
  <Words>1050</Words>
  <Application>Microsoft Office PowerPoint</Application>
  <PresentationFormat>Widescreen</PresentationFormat>
  <Paragraphs>163</Paragraphs>
  <Slides>16</Slides>
  <Notes>15</Notes>
  <HiddenSlides>0</HiddenSlides>
  <MMClips>3</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16</vt:i4>
      </vt:variant>
    </vt:vector>
  </HeadingPairs>
  <TitlesOfParts>
    <vt:vector size="19" baseType="lpstr">
      <vt:lpstr>Arial</vt:lpstr>
      <vt:lpstr>Calibri</vt:lpstr>
      <vt:lpstr>KS_pptmal widescreen</vt:lpstr>
      <vt:lpstr> Unntak fra kvalifikasjonsprinsippet – nye muligheter for arbeidsinkludering i kommunal sektor   </vt:lpstr>
      <vt:lpstr>Arbeidsinkludering i kommunesektoren</vt:lpstr>
      <vt:lpstr>Kvalifikasjonsprinsippet</vt:lpstr>
      <vt:lpstr>Første avklaring av handlingsrommet for unntak</vt:lpstr>
      <vt:lpstr>Første avklaring av handlingsrommet for unntak forts.</vt:lpstr>
      <vt:lpstr>Første avklaring av handlingsrommet for unntak forts.</vt:lpstr>
      <vt:lpstr>Første avklaring av handlingsrommet for unntak forts.</vt:lpstr>
      <vt:lpstr> </vt:lpstr>
      <vt:lpstr>Brev fra AID til KS av 3. november 2023</vt:lpstr>
      <vt:lpstr>Den nye avklaringen av handlingsrommet for unntak</vt:lpstr>
      <vt:lpstr>Men: Må vilkårene være like som i staten?</vt:lpstr>
      <vt:lpstr>Er det kun de samme unntakene som gjelder?</vt:lpstr>
      <vt:lpstr>Er det kun de samme unntakene som gjelder? forts.</vt:lpstr>
      <vt:lpstr>Den nye avklaringen av handlingsrommet for unntak forts.</vt:lpstr>
      <vt:lpstr>Den nye avklaringen av handlingsrommet for unntak forts.</vt:lpstr>
      <vt:lpstr>Arbeidsinkludering i kommunesektoren</vt:lpstr>
    </vt:vector>
  </TitlesOfParts>
  <Company>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Linda Hansen</dc:creator>
  <cp:lastModifiedBy>Gry Brandshaug Dale</cp:lastModifiedBy>
  <cp:revision>61</cp:revision>
  <dcterms:created xsi:type="dcterms:W3CDTF">2017-01-11T11:49:53Z</dcterms:created>
  <dcterms:modified xsi:type="dcterms:W3CDTF">2024-02-16T08:51:41Z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oudStatistics_StoryID">
    <vt:lpwstr>fd8b833c-98c2-4887-a244-3d19adac13e8</vt:lpwstr>
  </property>
</Properties>
</file>