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8"/>
  </p:notesMasterIdLst>
  <p:handoutMasterIdLst>
    <p:handoutMasterId r:id="rId9"/>
  </p:handoutMasterIdLst>
  <p:sldIdLst>
    <p:sldId id="258" r:id="rId5"/>
    <p:sldId id="307" r:id="rId6"/>
    <p:sldId id="308" r:id="rId7"/>
  </p:sldIdLst>
  <p:sldSz cx="12192000" cy="6858000"/>
  <p:notesSz cx="6858000" cy="9144000"/>
  <p:custDataLst>
    <p:tags r:id="rId10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001046"/>
    <a:srgbClr val="008CD3"/>
    <a:srgbClr val="E3ECED"/>
    <a:srgbClr val="BCCFE8"/>
    <a:srgbClr val="F89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F2EFE-08E4-45DC-9E59-396CBFB7087B}" v="55" dt="2023-08-21T13:14:26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/>
    <p:restoredTop sz="77143"/>
  </p:normalViewPr>
  <p:slideViewPr>
    <p:cSldViewPr snapToGrid="0" snapToObjects="1">
      <p:cViewPr varScale="1">
        <p:scale>
          <a:sx n="55" d="100"/>
          <a:sy n="55" d="100"/>
        </p:scale>
        <p:origin x="2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7B1A-E018-9140-85DB-7F1A8A38AAEE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36332-7825-CC4C-A5F0-67C79CB2EC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84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lys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4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3281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125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 - blå bakgrunn tekst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9985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 - blå bakgrunn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8929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559ADE44-D286-4C48-AF6F-703878012833}"/>
              </a:ext>
            </a:extLst>
          </p:cNvPr>
          <p:cNvSpPr txBox="1">
            <a:spLocks/>
          </p:cNvSpPr>
          <p:nvPr userDrawn="1"/>
        </p:nvSpPr>
        <p:spPr>
          <a:xfrm>
            <a:off x="1124619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5" name="Bilde 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BDAA196A-661F-1943-8354-6DA556F1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566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76465E12-734C-3245-9C95-4F8EED55FA64}"/>
              </a:ext>
            </a:extLst>
          </p:cNvPr>
          <p:cNvSpPr txBox="1">
            <a:spLocks/>
          </p:cNvSpPr>
          <p:nvPr userDrawn="1"/>
        </p:nvSpPr>
        <p:spPr>
          <a:xfrm>
            <a:off x="6945848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15" name="Bilde 1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D19E0E4C-2FD0-EE4A-8162-DFCEE973FC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795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36659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48091"/>
            <a:ext cx="10972800" cy="4323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22.11.2023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1" r:id="rId3"/>
    <p:sldLayoutId id="2147483714" r:id="rId4"/>
    <p:sldLayoutId id="2147483715" r:id="rId5"/>
    <p:sldLayoutId id="2147483716" r:id="rId6"/>
    <p:sldLayoutId id="2147483717" r:id="rId7"/>
    <p:sldLayoutId id="2147483712" r:id="rId8"/>
    <p:sldLayoutId id="2147483713" r:id="rId9"/>
    <p:sldLayoutId id="2147483701" r:id="rId10"/>
    <p:sldLayoutId id="2147483703" r:id="rId11"/>
    <p:sldLayoutId id="2147483704" r:id="rId12"/>
    <p:sldLayoutId id="2147483649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6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072164"/>
            <a:ext cx="9915291" cy="1140427"/>
          </a:xfrm>
        </p:spPr>
        <p:txBody>
          <a:bodyPr/>
          <a:lstStyle/>
          <a:p>
            <a:r>
              <a:rPr lang="nb-NO" dirty="0"/>
              <a:t>Ønskede resultater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6579278" y="5574926"/>
            <a:ext cx="4000240" cy="475109"/>
          </a:xfrm>
        </p:spPr>
        <p:txBody>
          <a:bodyPr>
            <a:noAutofit/>
          </a:bodyPr>
          <a:lstStyle/>
          <a:p>
            <a:r>
              <a:rPr lang="nb-NO" sz="2800" i="1" dirty="0">
                <a:solidFill>
                  <a:srgbClr val="001046"/>
                </a:solidFill>
              </a:rPr>
              <a:t>«En selvstendig og</a:t>
            </a:r>
          </a:p>
        </p:txBody>
      </p:sp>
      <p:sp>
        <p:nvSpPr>
          <p:cNvPr id="4" name="Undertittel 6"/>
          <p:cNvSpPr txBox="1">
            <a:spLocks/>
          </p:cNvSpPr>
          <p:nvPr/>
        </p:nvSpPr>
        <p:spPr>
          <a:xfrm>
            <a:off x="7154630" y="5930114"/>
            <a:ext cx="5284509" cy="541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i="1" dirty="0">
                <a:solidFill>
                  <a:srgbClr val="001046"/>
                </a:solidFill>
              </a:rPr>
              <a:t>nyskapende kommunesektor»</a:t>
            </a: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9386-04CA-A0E8-41D6-CA318EC3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45A1-3290-F51C-237F-26EFC67E4A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Måloppnåelse for ønskede resultater er det som avgjør om effektkontrakten til slutt er vellykket eller ikke, og som igjen utløser eventuell betaling. </a:t>
            </a:r>
          </a:p>
          <a:p>
            <a:pPr marL="0" indent="0">
              <a:buNone/>
            </a:pPr>
            <a:r>
              <a:rPr lang="nb-NO" dirty="0"/>
              <a:t>Mål for ønskede resultater består i effektkontrakter gjerne av tre ulike deler.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Endringen et individ eller en gruppe opplever som følge av tiltaket, for eksempel bedre læring i skolen, eller bedre mental helse.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Indikatoren man benytter for å måle om endringen er realisert, for eksempel gjennom karakterer på en skoleprøve.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Målsetting for den spesifikke verdien man setter for å avgjøre om man har lykkes eller ikke. For eksempel å oppnå bestått karakter på en gitt eksamen eller en prosentvis forbedring i skoleresultater. </a:t>
            </a:r>
          </a:p>
        </p:txBody>
      </p:sp>
    </p:spTree>
    <p:extLst>
      <p:ext uri="{BB962C8B-B14F-4D97-AF65-F5344CB8AC3E}">
        <p14:creationId xmlns:p14="http://schemas.microsoft.com/office/powerpoint/2010/main" val="37725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BD68A5-8E3A-496C-A3BB-3777905A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utvikling </a:t>
            </a:r>
            <a:r>
              <a:rPr lang="nb-NO"/>
              <a:t>av mål (endringsteori)</a:t>
            </a:r>
            <a:endParaRPr lang="nb-NO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BBD976-F952-0CB7-33DC-A747CF133D82}"/>
              </a:ext>
            </a:extLst>
          </p:cNvPr>
          <p:cNvSpPr txBox="1">
            <a:spLocks/>
          </p:cNvSpPr>
          <p:nvPr/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692BBB-FEAD-4D93-A97D-EDE177529041}"/>
              </a:ext>
            </a:extLst>
          </p:cNvPr>
          <p:cNvSpPr/>
          <p:nvPr/>
        </p:nvSpPr>
        <p:spPr>
          <a:xfrm>
            <a:off x="928573" y="1845882"/>
            <a:ext cx="1696211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Tiltak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4255C6-3125-9213-53A9-0EF4D5EEDB57}"/>
              </a:ext>
            </a:extLst>
          </p:cNvPr>
          <p:cNvSpPr/>
          <p:nvPr/>
        </p:nvSpPr>
        <p:spPr>
          <a:xfrm>
            <a:off x="2678436" y="1845881"/>
            <a:ext cx="1696210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Aktivitet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F8DA1E-7FA9-95B9-BC4E-F67C1A18518D}"/>
              </a:ext>
            </a:extLst>
          </p:cNvPr>
          <p:cNvSpPr/>
          <p:nvPr/>
        </p:nvSpPr>
        <p:spPr>
          <a:xfrm>
            <a:off x="4419522" y="1845881"/>
            <a:ext cx="1696209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Resultat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EE455C-A51C-B40E-DE11-3A3B50DA90F5}"/>
              </a:ext>
            </a:extLst>
          </p:cNvPr>
          <p:cNvSpPr/>
          <p:nvPr/>
        </p:nvSpPr>
        <p:spPr>
          <a:xfrm>
            <a:off x="6160607" y="1845880"/>
            <a:ext cx="1696209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Virkning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5D25DB-6DE9-DCB2-055F-C285EEDF4CC7}"/>
              </a:ext>
            </a:extLst>
          </p:cNvPr>
          <p:cNvSpPr/>
          <p:nvPr/>
        </p:nvSpPr>
        <p:spPr>
          <a:xfrm>
            <a:off x="7910469" y="1845879"/>
            <a:ext cx="1696208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Effekt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586C1E-D50D-69CD-B195-63DEDFF5ACA8}"/>
              </a:ext>
            </a:extLst>
          </p:cNvPr>
          <p:cNvSpPr/>
          <p:nvPr/>
        </p:nvSpPr>
        <p:spPr>
          <a:xfrm>
            <a:off x="9651554" y="1845879"/>
            <a:ext cx="1696208" cy="4901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noProof="0"/>
              <a:t>Mål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2FF00D-E11E-1E5B-E9AF-44A3B5252127}"/>
              </a:ext>
            </a:extLst>
          </p:cNvPr>
          <p:cNvSpPr/>
          <p:nvPr/>
        </p:nvSpPr>
        <p:spPr>
          <a:xfrm>
            <a:off x="925287" y="2378599"/>
            <a:ext cx="1702784" cy="8097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 dirty="0">
                <a:solidFill>
                  <a:schemeClr val="tx2"/>
                </a:solidFill>
              </a:rPr>
              <a:t>Skriv inn hvilke tiltak som skal bidra til å løse problemet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25C3DB-B911-3EAE-1D24-DE3ED3C0A6DE}"/>
              </a:ext>
            </a:extLst>
          </p:cNvPr>
          <p:cNvSpPr/>
          <p:nvPr/>
        </p:nvSpPr>
        <p:spPr>
          <a:xfrm>
            <a:off x="2666374" y="2378598"/>
            <a:ext cx="1702784" cy="8097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>
                <a:solidFill>
                  <a:schemeClr val="tx2"/>
                </a:solidFill>
              </a:rPr>
              <a:t>Hvilke aktiviteter gjør dere, som til sammen skal føre til at dere oppnår ønsket resultat?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BCB0A5-7835-245D-075A-C3CB70D5E628}"/>
              </a:ext>
            </a:extLst>
          </p:cNvPr>
          <p:cNvSpPr/>
          <p:nvPr/>
        </p:nvSpPr>
        <p:spPr>
          <a:xfrm>
            <a:off x="4416234" y="2378598"/>
            <a:ext cx="1702784" cy="8097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>
                <a:solidFill>
                  <a:schemeClr val="tx2"/>
                </a:solidFill>
              </a:rPr>
              <a:t>Beskriv konkrete (eller direkte) resultater som kommer ut av aktivitetene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9B5C1D-DDE0-F2CC-A3D2-456E81755D02}"/>
              </a:ext>
            </a:extLst>
          </p:cNvPr>
          <p:cNvSpPr/>
          <p:nvPr/>
        </p:nvSpPr>
        <p:spPr>
          <a:xfrm>
            <a:off x="6157321" y="2378598"/>
            <a:ext cx="1702784" cy="8097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>
                <a:solidFill>
                  <a:schemeClr val="tx2"/>
                </a:solidFill>
              </a:rPr>
              <a:t>Beskriv virkningen av resultatene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84538C-1A0E-80EC-048E-38BFF8766414}"/>
              </a:ext>
            </a:extLst>
          </p:cNvPr>
          <p:cNvSpPr/>
          <p:nvPr/>
        </p:nvSpPr>
        <p:spPr>
          <a:xfrm>
            <a:off x="7907183" y="2378597"/>
            <a:ext cx="1702784" cy="8097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>
                <a:solidFill>
                  <a:schemeClr val="tx2"/>
                </a:solidFill>
              </a:rPr>
              <a:t>Hvilke effekter kan kommunen/samfunnet få på sikt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988E0D-2877-BDAA-712F-6841669493E0}"/>
              </a:ext>
            </a:extLst>
          </p:cNvPr>
          <p:cNvSpPr/>
          <p:nvPr/>
        </p:nvSpPr>
        <p:spPr>
          <a:xfrm>
            <a:off x="9648268" y="2378596"/>
            <a:ext cx="1702784" cy="8097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050" noProof="0" dirty="0">
                <a:solidFill>
                  <a:schemeClr val="tx2"/>
                </a:solidFill>
              </a:rPr>
              <a:t>Hva er hovedmålet med tiltaket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F0B393-B14F-1F71-3765-2ECC17A9F9E3}"/>
              </a:ext>
            </a:extLst>
          </p:cNvPr>
          <p:cNvSpPr/>
          <p:nvPr/>
        </p:nvSpPr>
        <p:spPr>
          <a:xfrm>
            <a:off x="928573" y="3230900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2000" noProof="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6ABC02-EA10-C943-1BF1-2CD727A6A8F6}"/>
              </a:ext>
            </a:extLst>
          </p:cNvPr>
          <p:cNvSpPr/>
          <p:nvPr/>
        </p:nvSpPr>
        <p:spPr>
          <a:xfrm>
            <a:off x="2669660" y="3230900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2000" noProof="0" err="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0402F95-C436-8DDE-A8DB-E809B5A6AB63}"/>
              </a:ext>
            </a:extLst>
          </p:cNvPr>
          <p:cNvSpPr/>
          <p:nvPr/>
        </p:nvSpPr>
        <p:spPr>
          <a:xfrm>
            <a:off x="4428299" y="3230900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err="1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99E8923-F157-747C-ADDB-F907658A58DE}"/>
              </a:ext>
            </a:extLst>
          </p:cNvPr>
          <p:cNvSpPr/>
          <p:nvPr/>
        </p:nvSpPr>
        <p:spPr>
          <a:xfrm>
            <a:off x="6160607" y="3230900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err="1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C6FC76-5649-3D15-AF30-8BC80A805DBA}"/>
              </a:ext>
            </a:extLst>
          </p:cNvPr>
          <p:cNvSpPr/>
          <p:nvPr/>
        </p:nvSpPr>
        <p:spPr>
          <a:xfrm>
            <a:off x="7910469" y="3230900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err="1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8A05CDB-9B5C-FD36-493C-3B30AFFDCE6F}"/>
              </a:ext>
            </a:extLst>
          </p:cNvPr>
          <p:cNvSpPr/>
          <p:nvPr/>
        </p:nvSpPr>
        <p:spPr>
          <a:xfrm>
            <a:off x="9651551" y="3230897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err="1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42CEB15-5BE5-1D5D-8FD0-A85BC69FD34C}"/>
              </a:ext>
            </a:extLst>
          </p:cNvPr>
          <p:cNvSpPr/>
          <p:nvPr/>
        </p:nvSpPr>
        <p:spPr>
          <a:xfrm>
            <a:off x="928573" y="3230897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BF94EC-BEDB-7F71-27FB-0796C24185E8}"/>
              </a:ext>
            </a:extLst>
          </p:cNvPr>
          <p:cNvSpPr/>
          <p:nvPr/>
        </p:nvSpPr>
        <p:spPr>
          <a:xfrm>
            <a:off x="2669660" y="3230897"/>
            <a:ext cx="1696211" cy="2588804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2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7503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742ccd50-a18f-4435-98e5-34726184dbc0"/>
</p:tagLst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22A4A77A7D6041BF59A6CF63169FC5" ma:contentTypeVersion="7" ma:contentTypeDescription="Opprett et nytt dokument." ma:contentTypeScope="" ma:versionID="a9d74700b06b2b31cdafd829ca837a71">
  <xsd:schema xmlns:xsd="http://www.w3.org/2001/XMLSchema" xmlns:xs="http://www.w3.org/2001/XMLSchema" xmlns:p="http://schemas.microsoft.com/office/2006/metadata/properties" xmlns:ns2="e5bac543-ef6e-4932-9ed8-d6776cbea807" xmlns:ns3="c05eccda-0d19-4a86-964f-858dfa296ae3" targetNamespace="http://schemas.microsoft.com/office/2006/metadata/properties" ma:root="true" ma:fieldsID="474fe7d602c623996ed010a7bca0bf3a" ns2:_="" ns3:_="">
    <xsd:import namespace="e5bac543-ef6e-4932-9ed8-d6776cbea807"/>
    <xsd:import namespace="c05eccda-0d19-4a86-964f-858dfa296a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ac543-ef6e-4932-9ed8-d6776cbea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eccda-0d19-4a86-964f-858dfa296a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51FD2C-18CF-4862-BE17-E87FEA8B1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bac543-ef6e-4932-9ed8-d6776cbea807"/>
    <ds:schemaRef ds:uri="c05eccda-0d19-4a86-964f-858dfa296a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722EE4-960A-42D7-A7AC-2FE25FF3FE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CE8919-F8B8-4788-BBF5-56800C837FBA}">
  <ds:schemaRefs>
    <ds:schemaRef ds:uri="dfcbf170-f3cb-4512-85fa-9c659779bd67"/>
    <ds:schemaRef ds:uri="http://purl.org/dc/dcmitype/"/>
    <ds:schemaRef ds:uri="9292cd20-ea9c-4f78-b2a7-1b18e9873274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197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KS-profiltema</vt:lpstr>
      <vt:lpstr>Ønskede resultater</vt:lpstr>
      <vt:lpstr>Introduksjon</vt:lpstr>
      <vt:lpstr>Mal for utvikling av mål (endringsteori)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 - kommunesektorens organisasjon</dc:title>
  <dc:creator>Ståle Hevrøy</dc:creator>
  <cp:lastModifiedBy>Anette Hansen</cp:lastModifiedBy>
  <cp:revision>32</cp:revision>
  <dcterms:created xsi:type="dcterms:W3CDTF">2020-04-01T12:33:11Z</dcterms:created>
  <dcterms:modified xsi:type="dcterms:W3CDTF">2023-11-22T11:08:57Z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0x0101008522A4A77A7D6041BF59A6CF63169FC5</vt:lpwstr>
  </property>
  <property fmtid="{D5CDD505-2E9C-101B-9397-08002B2CF9AE}" pid="3" name="CloudStatistics_StoryID">
    <vt:lpwstr>d0a57e3f-cd1e-4abf-a450-89b8fbbb9156</vt:lpwstr>
  </property>
</Properties>
</file>