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3947" r:id="rId5"/>
    <p:sldMasterId id="2147483986" r:id="rId6"/>
  </p:sldMasterIdLst>
  <p:notesMasterIdLst>
    <p:notesMasterId r:id="rId17"/>
  </p:notesMasterIdLst>
  <p:handoutMasterIdLst>
    <p:handoutMasterId r:id="rId18"/>
  </p:handoutMasterIdLst>
  <p:sldIdLst>
    <p:sldId id="776" r:id="rId7"/>
    <p:sldId id="444" r:id="rId8"/>
    <p:sldId id="439" r:id="rId9"/>
    <p:sldId id="796" r:id="rId10"/>
    <p:sldId id="801" r:id="rId11"/>
    <p:sldId id="802" r:id="rId12"/>
    <p:sldId id="803" r:id="rId13"/>
    <p:sldId id="804" r:id="rId14"/>
    <p:sldId id="805" r:id="rId15"/>
    <p:sldId id="806" r:id="rId16"/>
  </p:sldIdLst>
  <p:sldSz cx="12192000" cy="6858000"/>
  <p:notesSz cx="6858000" cy="9144000"/>
  <p:custDataLst>
    <p:tags r:id="rId19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46"/>
    <a:srgbClr val="001A58"/>
    <a:srgbClr val="BCCFE8"/>
    <a:srgbClr val="00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4D583-18CB-4923-8A80-9689010A1EF0}" v="510" dt="2023-11-25T19:08:48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960" autoAdjust="0"/>
  </p:normalViewPr>
  <p:slideViewPr>
    <p:cSldViewPr snapToGrid="0" snapToObjects="1">
      <p:cViewPr varScale="1">
        <p:scale>
          <a:sx n="36" d="100"/>
          <a:sy n="36" d="100"/>
        </p:scale>
        <p:origin x="11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30.11.2023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99E45-C56C-4AD3-9DA6-294D72C8B9EE}" type="datetimeFigureOut">
              <a:rPr lang="nb-NO" smtClean="0"/>
              <a:t>30.11.2023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A549A-D06A-45F2-8A74-0879246C75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78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sz="1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20ECF6-CBA6-4537-B7B7-E29CDAD6BD8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844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75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98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56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29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89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sz="1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20ECF6-CBA6-4537-B7B7-E29CDAD6BD8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492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173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672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6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56" y="6159560"/>
            <a:ext cx="3137663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2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8" y="2196036"/>
            <a:ext cx="7493467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1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36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8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8" y="219609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27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4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177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6579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20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605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138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739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8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8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41" y="617384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213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9062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805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30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76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17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4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6" y="1139480"/>
            <a:ext cx="9773924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3328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3F78D9-42B8-43DD-B9D4-11FA41011F45}" type="datetime1">
              <a:rPr lang="en-GB" smtClean="0"/>
              <a:t>30/11/2023</a:t>
            </a:fld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6" y="6308351"/>
            <a:ext cx="2826826" cy="2555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F306B5-2FFE-4AA8-BFAA-FEED344911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20510" y="6218317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42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8" y="409474"/>
            <a:ext cx="9773923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463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88896D-DB7F-4431-AB25-726EE7A5E2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82302" y="6158175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57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2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922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097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7330441" cy="5254627"/>
          </a:xfrm>
        </p:spPr>
        <p:txBody>
          <a:bodyPr/>
          <a:lstStyle>
            <a:lvl1pPr>
              <a:defRPr sz="4799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39E358D6-2C07-4588-BB20-50FD0000CCEB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461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4886960" cy="5254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6892AED-DD77-42C7-BB42-12F75B7E66E8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95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618" y="1633160"/>
            <a:ext cx="10590003" cy="4086866"/>
          </a:xfrm>
        </p:spPr>
        <p:txBody>
          <a:bodyPr/>
          <a:lstStyle>
            <a:lvl1pPr marL="361878" indent="-361878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6938" indent="-265060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D4A6F46-B6F7-4994-AAE4-379699F66888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92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B98ADA4-E8FA-45D8-A667-5B7FA1A67187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101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88696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00071" y="1644651"/>
            <a:ext cx="4888549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51C8650-3279-4A76-90A4-98B51440301C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6474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5578" y="1644651"/>
            <a:ext cx="5703042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13202A9-DE11-408D-9B8A-7630BF567349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087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4565" y="1644651"/>
            <a:ext cx="4074055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620D795-7D6C-4DDD-9364-2C8C35AA87F6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794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8959428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9" y="452439"/>
            <a:ext cx="801068" cy="800779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B90C0BA-1BD5-469D-8018-C447C1EB2A93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3894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89594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8" y="1644652"/>
            <a:ext cx="818272" cy="817976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2DADF78-B3EF-4042-B2F9-5AAFBCE5A22E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68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651594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9058" y="1644653"/>
            <a:ext cx="3259562" cy="323994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BA51A42-5836-428D-B66B-B65A92E2CCAA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824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4566" y="1644268"/>
            <a:ext cx="4074055" cy="40627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36937CD-C8B6-42FA-9EC6-EF300AFFE646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479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733044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4991259"/>
            <a:ext cx="2445068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10093C-62DA-496A-9DBF-6F8D26F3BF2E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4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87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6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5579" y="1644390"/>
            <a:ext cx="244347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1644390"/>
            <a:ext cx="2445068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79F0066-3164-42E7-92E6-6ECB81B57310}" type="datetime1">
              <a:rPr lang="en-GB" smtClean="0"/>
              <a:t>30/11/2023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3348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18" y="1644390"/>
            <a:ext cx="2443480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4991259"/>
            <a:ext cx="2443479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E8FCDCF-FAAC-48D8-97CE-71AEDA9EFE29}" type="datetime1">
              <a:rPr lang="en-GB" smtClean="0"/>
              <a:t>30/11/2023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38721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2438"/>
            <a:ext cx="4072466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536905"/>
            <a:ext cx="5703042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E088B74-D5F8-4D6D-B466-6D0723103653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955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2443480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2443480" cy="406109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592" y="5388899"/>
            <a:ext cx="7332029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592" y="536905"/>
            <a:ext cx="7332029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EEB1991-01A7-4A1C-9C66-872C05E5583D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3430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80" y="1644652"/>
            <a:ext cx="570304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10C8F63-746D-49AA-89DD-F720C3C3E8E3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7471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2443480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9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244506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7D9B8B2-2B26-4659-AFD3-8F852FE9A4D5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146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536905"/>
            <a:ext cx="10590002" cy="4851993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3110" y="906489"/>
            <a:ext cx="3257974" cy="2157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1059159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2D02C2F-C8D1-4CA6-BC85-74B401D907FB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17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7029" y="5387834"/>
            <a:ext cx="407405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5578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618" y="1644652"/>
            <a:ext cx="4072467" cy="3743181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317641B-8A6E-4000-8D18-8C26E74C5E0D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1853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8144935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814493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9976E51-1FC3-4474-950D-AA48067650FE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61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1084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5" y="1644650"/>
            <a:ext cx="3257973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B1F6A8-6B7A-461C-8C18-9117AB04685F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47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695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4886961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00070" y="5387835"/>
            <a:ext cx="2443482" cy="317908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488696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00071" y="1644650"/>
            <a:ext cx="2443480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70B47BD-1B93-49E8-8F1A-50F28146FAEE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8404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7" y="5387835"/>
            <a:ext cx="5701454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5387835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7029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0"/>
            <a:ext cx="1628988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17C0B-9033-4A97-8B9B-43B4113B467B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1276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835"/>
            <a:ext cx="5703041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5" y="5387835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3144372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6" y="1644650"/>
            <a:ext cx="1628987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6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93200B9-2419-488B-B3B4-69557D1FB50C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9399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5672"/>
            <a:ext cx="407405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4074056" cy="1483525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6" y="5387835"/>
            <a:ext cx="1628987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5387835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4" y="3905375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36191CC-81E4-40E2-A3EA-FD9630412644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3518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8899"/>
            <a:ext cx="5703042" cy="316843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4193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4" y="5387953"/>
            <a:ext cx="1628988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314419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8044" y="538795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4" y="3905374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4" y="1644652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178DCDE-D1A1-4EB4-8F09-37541DFBB130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6573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953"/>
            <a:ext cx="325956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849" y="3145672"/>
            <a:ext cx="64867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085" y="5387953"/>
            <a:ext cx="1625812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4566" y="5387953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8046" y="5387953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4" y="1644651"/>
            <a:ext cx="651753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1085" y="3905096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44EB0A-8F31-4F12-A58B-82FA23A642B9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811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452439"/>
            <a:ext cx="10556574" cy="1056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6204147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41409200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1945915"/>
            <a:ext cx="7330441" cy="2768684"/>
          </a:xfrm>
        </p:spPr>
        <p:txBody>
          <a:bodyPr/>
          <a:lstStyle>
            <a:lvl1pPr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6072" y="5018936"/>
            <a:ext cx="7332990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541" y="2249830"/>
            <a:ext cx="1671855" cy="282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2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697" marR="0" indent="-25395" algn="l" defTabSz="457109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896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A8D4E2C-4AD4-4902-9AA6-258C412AEED1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486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2E10D1A-D613-41CE-B02A-846290684BA0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11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837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7FB7D42-25F0-4925-AB91-37097B4A81F1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6244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617" y="452440"/>
            <a:ext cx="10590003" cy="1196444"/>
          </a:xfrm>
        </p:spPr>
        <p:txBody>
          <a:bodyPr tIns="0"/>
          <a:lstStyle>
            <a:lvl1pPr>
              <a:defRPr sz="3199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2043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9"/>
            <a:ext cx="4886960" cy="44319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4970200"/>
            <a:ext cx="4886960" cy="365370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8" y="5332765"/>
            <a:ext cx="4886960" cy="42431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5921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055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5E849237-3873-4459-A547-67B1C8011873}" type="datetime1">
              <a:rPr lang="en-GB" smtClean="0"/>
              <a:t>30/11/2023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7" y="6158174"/>
            <a:ext cx="2826825" cy="2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09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240"/>
            <a:ext cx="12192000" cy="6855521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00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4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0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8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slideLayout" Target="../slideLayouts/slideLayout50.xml"/><Relationship Id="rId39" Type="http://schemas.openxmlformats.org/officeDocument/2006/relationships/slideLayout" Target="../slideLayouts/slideLayout63.xml"/><Relationship Id="rId21" Type="http://schemas.openxmlformats.org/officeDocument/2006/relationships/slideLayout" Target="../slideLayouts/slideLayout45.xml"/><Relationship Id="rId34" Type="http://schemas.openxmlformats.org/officeDocument/2006/relationships/slideLayout" Target="../slideLayouts/slideLayout58.xml"/><Relationship Id="rId42" Type="http://schemas.openxmlformats.org/officeDocument/2006/relationships/image" Target="../media/image5.png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29" Type="http://schemas.openxmlformats.org/officeDocument/2006/relationships/slideLayout" Target="../slideLayouts/slideLayout53.xml"/><Relationship Id="rId41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32" Type="http://schemas.openxmlformats.org/officeDocument/2006/relationships/slideLayout" Target="../slideLayouts/slideLayout56.xml"/><Relationship Id="rId37" Type="http://schemas.openxmlformats.org/officeDocument/2006/relationships/slideLayout" Target="../slideLayouts/slideLayout61.xml"/><Relationship Id="rId40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slideLayout" Target="../slideLayouts/slideLayout52.xml"/><Relationship Id="rId36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31" Type="http://schemas.openxmlformats.org/officeDocument/2006/relationships/slideLayout" Target="../slideLayouts/slideLayout55.xml"/><Relationship Id="rId44" Type="http://schemas.openxmlformats.org/officeDocument/2006/relationships/image" Target="../media/image7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slideLayout" Target="../slideLayouts/slideLayout51.xml"/><Relationship Id="rId30" Type="http://schemas.openxmlformats.org/officeDocument/2006/relationships/slideLayout" Target="../slideLayouts/slideLayout54.xml"/><Relationship Id="rId35" Type="http://schemas.openxmlformats.org/officeDocument/2006/relationships/slideLayout" Target="../slideLayouts/slideLayout59.xml"/><Relationship Id="rId43" Type="http://schemas.openxmlformats.org/officeDocument/2006/relationships/image" Target="../media/image6.emf"/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33" Type="http://schemas.openxmlformats.org/officeDocument/2006/relationships/slideLayout" Target="../slideLayouts/slideLayout57.xml"/><Relationship Id="rId38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8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30.11.2023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8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41" y="617384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84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6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30.11.2023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3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618" y="312767"/>
            <a:ext cx="10590003" cy="74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0546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617" y="1647826"/>
            <a:ext cx="10590003" cy="405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E8A079D-0F01-4087-8466-404AA9697848}" type="datetime1">
              <a:rPr lang="da-DK" smtClean="0"/>
              <a:t>30-11-2023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350" y="522085"/>
            <a:ext cx="1797025" cy="2906915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617" y="6158174"/>
            <a:ext cx="2826826" cy="25554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2092" y="6141510"/>
            <a:ext cx="1573352" cy="272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ADE70B8-E712-464A-820F-239445307AD0}"/>
              </a:ext>
            </a:extLst>
          </p:cNvPr>
          <p:cNvPicPr>
            <a:picLocks noChangeAspect="1"/>
          </p:cNvPicPr>
          <p:nvPr userDrawn="1"/>
        </p:nvPicPr>
        <p:blipFill>
          <a:blip r:embed="rId44"/>
          <a:stretch>
            <a:fillRect/>
          </a:stretch>
        </p:blipFill>
        <p:spPr>
          <a:xfrm>
            <a:off x="2212030" y="6140507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4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  <p:sldLayoutId id="2147484000" r:id="rId14"/>
    <p:sldLayoutId id="2147484001" r:id="rId15"/>
    <p:sldLayoutId id="2147484002" r:id="rId16"/>
    <p:sldLayoutId id="2147484003" r:id="rId17"/>
    <p:sldLayoutId id="2147484004" r:id="rId18"/>
    <p:sldLayoutId id="2147484005" r:id="rId19"/>
    <p:sldLayoutId id="2147484006" r:id="rId20"/>
    <p:sldLayoutId id="2147484007" r:id="rId21"/>
    <p:sldLayoutId id="2147484008" r:id="rId22"/>
    <p:sldLayoutId id="2147484009" r:id="rId23"/>
    <p:sldLayoutId id="2147484010" r:id="rId24"/>
    <p:sldLayoutId id="2147484011" r:id="rId25"/>
    <p:sldLayoutId id="2147484012" r:id="rId26"/>
    <p:sldLayoutId id="2147484013" r:id="rId27"/>
    <p:sldLayoutId id="2147484014" r:id="rId28"/>
    <p:sldLayoutId id="2147484015" r:id="rId29"/>
    <p:sldLayoutId id="2147484016" r:id="rId30"/>
    <p:sldLayoutId id="2147484017" r:id="rId31"/>
    <p:sldLayoutId id="2147484018" r:id="rId32"/>
    <p:sldLayoutId id="2147484019" r:id="rId33"/>
    <p:sldLayoutId id="2147484020" r:id="rId34"/>
    <p:sldLayoutId id="2147484021" r:id="rId35"/>
    <p:sldLayoutId id="2147484022" r:id="rId36"/>
    <p:sldLayoutId id="2147484023" r:id="rId37"/>
    <p:sldLayoutId id="2147484024" r:id="rId38"/>
    <p:sldLayoutId id="2147484025" r:id="rId39"/>
  </p:sldLayoutIdLst>
  <p:hf sldNum="0" hdr="0" ftr="0" dt="0"/>
  <p:txStyles>
    <p:titleStyle>
      <a:lvl1pPr algn="l" defTabSz="457098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09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194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292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38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195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787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004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098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799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098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098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9">
          <p15:clr>
            <a:srgbClr val="F26B43"/>
          </p15:clr>
        </p15:guide>
        <p15:guide id="2" pos="7173">
          <p15:clr>
            <a:srgbClr val="F26B43"/>
          </p15:clr>
        </p15:guide>
        <p15:guide id="3" orient="horz" pos="1036">
          <p15:clr>
            <a:srgbClr val="F26B43"/>
          </p15:clr>
        </p15:guide>
        <p15:guide id="4" orient="horz" pos="3595">
          <p15:clr>
            <a:srgbClr val="F26B43"/>
          </p15:clr>
        </p15:guide>
        <p15:guide id="5" pos="6146">
          <p15:clr>
            <a:srgbClr val="F26B43"/>
          </p15:clr>
        </p15:guide>
        <p15:guide id="6" pos="5633">
          <p15:clr>
            <a:srgbClr val="F26B43"/>
          </p15:clr>
        </p15:guide>
        <p15:guide id="7" pos="5120">
          <p15:clr>
            <a:srgbClr val="F26B43"/>
          </p15:clr>
        </p15:guide>
        <p15:guide id="8" pos="4607">
          <p15:clr>
            <a:srgbClr val="F26B43"/>
          </p15:clr>
        </p15:guide>
        <p15:guide id="9" pos="4094">
          <p15:clr>
            <a:srgbClr val="F26B43"/>
          </p15:clr>
        </p15:guide>
        <p15:guide id="10" pos="3581">
          <p15:clr>
            <a:srgbClr val="F26B43"/>
          </p15:clr>
        </p15:guide>
        <p15:guide id="11" pos="3068">
          <p15:clr>
            <a:srgbClr val="F26B43"/>
          </p15:clr>
        </p15:guide>
        <p15:guide id="12" pos="2555">
          <p15:clr>
            <a:srgbClr val="F26B43"/>
          </p15:clr>
        </p15:guide>
        <p15:guide id="13" pos="2042">
          <p15:clr>
            <a:srgbClr val="F26B43"/>
          </p15:clr>
        </p15:guide>
        <p15:guide id="14" pos="1529">
          <p15:clr>
            <a:srgbClr val="F26B43"/>
          </p15:clr>
        </p15:guide>
        <p15:guide id="15" pos="1016">
          <p15:clr>
            <a:srgbClr val="F26B43"/>
          </p15:clr>
        </p15:guide>
        <p15:guide id="16" pos="5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95816" y="2358602"/>
            <a:ext cx="7248083" cy="947306"/>
          </a:xfrm>
        </p:spPr>
        <p:txBody>
          <a:bodyPr/>
          <a:lstStyle/>
          <a:p>
            <a:r>
              <a:rPr lang="nb-NO" sz="4800" i="1" dirty="0"/>
              <a:t>Forstå behov og målgruppe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4EE3EADE-DFF8-AFE0-1580-5FAF1B052624}"/>
              </a:ext>
            </a:extLst>
          </p:cNvPr>
          <p:cNvSpPr txBox="1"/>
          <p:nvPr/>
        </p:nvSpPr>
        <p:spPr>
          <a:xfrm>
            <a:off x="1007894" y="3851031"/>
            <a:ext cx="5088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400" dirty="0">
                <a:solidFill>
                  <a:schemeClr val="bg1"/>
                </a:solidFill>
              </a:rPr>
              <a:t>Beskrive behov og utfordring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400" dirty="0">
                <a:solidFill>
                  <a:schemeClr val="bg1"/>
                </a:solidFill>
              </a:rPr>
              <a:t>Definere målgruppe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835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>
            <a:extLst>
              <a:ext uri="{FF2B5EF4-FFF2-40B4-BE49-F238E27FC236}">
                <a16:creationId xmlns:a16="http://schemas.microsoft.com/office/drawing/2014/main" id="{58730192-A34A-D3F8-8AB8-0991A1E646C0}"/>
              </a:ext>
            </a:extLst>
          </p:cNvPr>
          <p:cNvSpPr/>
          <p:nvPr/>
        </p:nvSpPr>
        <p:spPr>
          <a:xfrm>
            <a:off x="9428" y="603316"/>
            <a:ext cx="3122132" cy="5542330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58D3BFE-064B-DDF1-9EE7-B18DF3D2C5D7}"/>
              </a:ext>
            </a:extLst>
          </p:cNvPr>
          <p:cNvSpPr/>
          <p:nvPr/>
        </p:nvSpPr>
        <p:spPr>
          <a:xfrm>
            <a:off x="5348479" y="676640"/>
            <a:ext cx="5011478" cy="756434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Øvelse: Dele opp målgruppen?</a:t>
            </a: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402D409D-A04C-A000-F735-CF7DA92F132A}"/>
              </a:ext>
            </a:extLst>
          </p:cNvPr>
          <p:cNvSpPr/>
          <p:nvPr/>
        </p:nvSpPr>
        <p:spPr>
          <a:xfrm>
            <a:off x="4244687" y="470125"/>
            <a:ext cx="1231885" cy="1227357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AFBBBCF-3842-7946-69CA-7FDD6AD90EE5}"/>
              </a:ext>
            </a:extLst>
          </p:cNvPr>
          <p:cNvSpPr txBox="1"/>
          <p:nvPr/>
        </p:nvSpPr>
        <p:spPr>
          <a:xfrm>
            <a:off x="4571999" y="2081719"/>
            <a:ext cx="62937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For å svare på dette spørsmålet, still dere spørsmålene</a:t>
            </a:r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/>
              <a:t>Forventer vi ulike resultater for deler av målgruppen? </a:t>
            </a:r>
            <a:br>
              <a:rPr lang="nb-NO" dirty="0"/>
            </a:br>
            <a:r>
              <a:rPr lang="nb-NO" dirty="0"/>
              <a:t>Kan det for eksempel være at utdannelse har betydning for effekten av tiltaket?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/>
              <a:t>Må vi innrette tiltaket eller produktet vesentlig annerledes for å lykkes med deler av målgruppen? Må vi for eksempel jobbe på en ulike måter for å engasjere jenter versus gutter?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F259B29A-16CC-9023-2812-E30CC0E00472}"/>
              </a:ext>
            </a:extLst>
          </p:cNvPr>
          <p:cNvSpPr txBox="1"/>
          <p:nvPr/>
        </p:nvSpPr>
        <p:spPr>
          <a:xfrm>
            <a:off x="4716010" y="5320024"/>
            <a:ext cx="4591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1" dirty="0"/>
              <a:t>Hvis svaret er ja på ett av disse spørsmålene, så er det grunnlag for å dele opp målgruppen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EC36F60F-6E5E-01D1-440C-A37B722ABCEB}"/>
              </a:ext>
            </a:extLst>
          </p:cNvPr>
          <p:cNvSpPr txBox="1"/>
          <p:nvPr/>
        </p:nvSpPr>
        <p:spPr>
          <a:xfrm>
            <a:off x="291830" y="982494"/>
            <a:ext cx="2858584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Kjennetegn er </a:t>
            </a:r>
            <a:r>
              <a:rPr lang="nb-NO" sz="1600" noProof="0" dirty="0">
                <a:solidFill>
                  <a:schemeClr val="bg1"/>
                </a:solidFill>
              </a:rPr>
              <a:t>forhold som er felles for de fleste av personene i målgruppa. </a:t>
            </a:r>
            <a:r>
              <a:rPr lang="nb-NO" sz="1600" dirty="0">
                <a:solidFill>
                  <a:schemeClr val="bg1"/>
                </a:solidFill>
              </a:rPr>
              <a:t>Det kan være ting som: </a:t>
            </a:r>
          </a:p>
          <a:p>
            <a:endParaRPr lang="nb-NO" sz="1600" noProof="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Alder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Kjønn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noProof="0" dirty="0">
                <a:solidFill>
                  <a:schemeClr val="bg1"/>
                </a:solidFill>
              </a:rPr>
              <a:t>Landbakgrunn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Utdanningsnivå</a:t>
            </a:r>
            <a:r>
              <a:rPr lang="nb-NO" sz="1400" noProof="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Tjenester personene </a:t>
            </a:r>
            <a:br>
              <a:rPr lang="nb-NO" sz="1400" dirty="0">
                <a:solidFill>
                  <a:schemeClr val="bg1"/>
                </a:solidFill>
              </a:rPr>
            </a:br>
            <a:r>
              <a:rPr lang="nb-NO" sz="1400" dirty="0">
                <a:solidFill>
                  <a:schemeClr val="bg1"/>
                </a:solidFill>
              </a:rPr>
              <a:t>mottar i dag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Ytelser personene </a:t>
            </a:r>
            <a:br>
              <a:rPr lang="nb-NO" sz="1400" dirty="0">
                <a:solidFill>
                  <a:schemeClr val="bg1"/>
                </a:solidFill>
              </a:rPr>
            </a:br>
            <a:r>
              <a:rPr lang="nb-NO" sz="1400" dirty="0">
                <a:solidFill>
                  <a:schemeClr val="bg1"/>
                </a:solidFill>
              </a:rPr>
              <a:t>mottar i dag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Helse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Nettverk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Motivasjon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Interesser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bg1"/>
                </a:solidFill>
              </a:rPr>
              <a:t>Andre ting personen </a:t>
            </a:r>
            <a:r>
              <a:rPr lang="nb-NO" sz="1400">
                <a:solidFill>
                  <a:schemeClr val="bg1"/>
                </a:solidFill>
              </a:rPr>
              <a:t>er </a:t>
            </a:r>
            <a:br>
              <a:rPr lang="nb-NO" sz="1400">
                <a:solidFill>
                  <a:schemeClr val="bg1"/>
                </a:solidFill>
              </a:rPr>
            </a:br>
            <a:r>
              <a:rPr lang="nb-NO" sz="1400">
                <a:solidFill>
                  <a:schemeClr val="bg1"/>
                </a:solidFill>
              </a:rPr>
              <a:t>opptatt </a:t>
            </a:r>
            <a:r>
              <a:rPr lang="nb-NO" sz="1400" dirty="0">
                <a:solidFill>
                  <a:schemeClr val="bg1"/>
                </a:solidFill>
              </a:rPr>
              <a:t>av</a:t>
            </a:r>
          </a:p>
          <a:p>
            <a:endParaRPr lang="nb-NO" sz="1400" noProof="0" dirty="0">
              <a:solidFill>
                <a:schemeClr val="bg1"/>
              </a:solidFill>
            </a:endParaRPr>
          </a:p>
          <a:p>
            <a:endParaRPr lang="nb-N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6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/>
          <a:lstStyle/>
          <a:p>
            <a:r>
              <a:rPr lang="nb-NO" b="1" dirty="0"/>
              <a:t>  </a:t>
            </a:r>
          </a:p>
        </p:txBody>
      </p:sp>
      <p:sp>
        <p:nvSpPr>
          <p:cNvPr id="7" name="Rektangel 6"/>
          <p:cNvSpPr/>
          <p:nvPr/>
        </p:nvSpPr>
        <p:spPr>
          <a:xfrm>
            <a:off x="1010093" y="1414134"/>
            <a:ext cx="9409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634154" y="213830"/>
            <a:ext cx="492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06A3D4-C767-5DBD-CDC8-E84FFAA01657}"/>
              </a:ext>
            </a:extLst>
          </p:cNvPr>
          <p:cNvSpPr txBox="1">
            <a:spLocks/>
          </p:cNvSpPr>
          <p:nvPr/>
        </p:nvSpPr>
        <p:spPr>
          <a:xfrm>
            <a:off x="729276" y="655200"/>
            <a:ext cx="104832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009DF0"/>
                </a:solidFill>
                <a:effectLst/>
                <a:uLnTx/>
                <a:uFillTx/>
                <a:latin typeface="Verdana"/>
                <a:ea typeface="Verdana"/>
                <a:cs typeface="+mj-lt"/>
              </a:rPr>
              <a:t>Beskrive behov og utfordring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EC1C5B4-789F-C4AA-560C-7211B291C133}"/>
              </a:ext>
            </a:extLst>
          </p:cNvPr>
          <p:cNvSpPr/>
          <p:nvPr/>
        </p:nvSpPr>
        <p:spPr>
          <a:xfrm>
            <a:off x="1535904" y="2112279"/>
            <a:ext cx="3807621" cy="726281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Introduksjon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7CEAD4-1A89-A6C4-2EA7-92CEAD0FA41D}"/>
              </a:ext>
            </a:extLst>
          </p:cNvPr>
          <p:cNvSpPr/>
          <p:nvPr/>
        </p:nvSpPr>
        <p:spPr>
          <a:xfrm>
            <a:off x="1535904" y="3349168"/>
            <a:ext cx="3807621" cy="726281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FFFFFF"/>
                </a:solidFill>
                <a:latin typeface="Verdana"/>
              </a:rPr>
              <a:t>Øvelse: Definere utfordring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A7C9400-2635-C1C7-7C14-ABEF4E78AA26}"/>
              </a:ext>
            </a:extLst>
          </p:cNvPr>
          <p:cNvSpPr/>
          <p:nvPr/>
        </p:nvSpPr>
        <p:spPr>
          <a:xfrm>
            <a:off x="1613727" y="4646242"/>
            <a:ext cx="3807621" cy="726281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FFFFFF"/>
                </a:solidFill>
                <a:latin typeface="Verdana"/>
              </a:rPr>
              <a:t>Øvelse: Dele opp målgruppen?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F8EDD744-2D4B-8B09-8B04-8B0FCCD63128}"/>
              </a:ext>
            </a:extLst>
          </p:cNvPr>
          <p:cNvSpPr/>
          <p:nvPr/>
        </p:nvSpPr>
        <p:spPr>
          <a:xfrm>
            <a:off x="531106" y="1854451"/>
            <a:ext cx="1268433" cy="1121569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601C6737-CA72-037E-D0C9-CB01A53175EB}"/>
              </a:ext>
            </a:extLst>
          </p:cNvPr>
          <p:cNvSpPr/>
          <p:nvPr/>
        </p:nvSpPr>
        <p:spPr>
          <a:xfrm>
            <a:off x="588763" y="3143727"/>
            <a:ext cx="1153121" cy="1121569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DA5EEBE3-3BB7-3AD6-9F8A-76B290DBC306}"/>
              </a:ext>
            </a:extLst>
          </p:cNvPr>
          <p:cNvSpPr/>
          <p:nvPr/>
        </p:nvSpPr>
        <p:spPr>
          <a:xfrm>
            <a:off x="588763" y="4448597"/>
            <a:ext cx="1153121" cy="1121569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358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>
            <a:normAutofit fontScale="90000"/>
          </a:bodyPr>
          <a:lstStyle/>
          <a:p>
            <a:br>
              <a:rPr lang="nb-NO" b="1" dirty="0"/>
            </a:br>
            <a:endParaRPr lang="nb-NO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634154" y="213830"/>
            <a:ext cx="492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B15B20-A712-F942-BA35-AA59F76D3423}"/>
              </a:ext>
            </a:extLst>
          </p:cNvPr>
          <p:cNvSpPr/>
          <p:nvPr/>
        </p:nvSpPr>
        <p:spPr>
          <a:xfrm>
            <a:off x="1492361" y="708485"/>
            <a:ext cx="4280178" cy="923926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Introduksjon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9B5BFADB-95F7-224C-39B8-B3ED49D3A5D1}"/>
              </a:ext>
            </a:extLst>
          </p:cNvPr>
          <p:cNvSpPr/>
          <p:nvPr/>
        </p:nvSpPr>
        <p:spPr>
          <a:xfrm>
            <a:off x="323462" y="510842"/>
            <a:ext cx="1393540" cy="1373942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AC176B5-94B8-013D-51B1-74E5EE1DBB37}"/>
              </a:ext>
            </a:extLst>
          </p:cNvPr>
          <p:cNvSpPr txBox="1"/>
          <p:nvPr/>
        </p:nvSpPr>
        <p:spPr>
          <a:xfrm>
            <a:off x="1472664" y="2050181"/>
            <a:ext cx="86049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/>
                </a:solidFill>
                <a:ea typeface="Verdana"/>
              </a:rPr>
              <a:t>En effektkontrakt bør ta utgangspunkt i et behov eller en utfordring som kommunen har identifisert, og der bruk av en </a:t>
            </a:r>
            <a:r>
              <a:rPr lang="nb-NO" sz="2400" b="1" dirty="0">
                <a:solidFill>
                  <a:schemeClr val="accent1"/>
                </a:solidFill>
                <a:ea typeface="Verdana"/>
              </a:rPr>
              <a:t>effektkontrakt er egnet for å dekke behovet </a:t>
            </a:r>
            <a:r>
              <a:rPr lang="nb-NO" sz="2400" dirty="0">
                <a:solidFill>
                  <a:schemeClr val="accent1"/>
                </a:solidFill>
                <a:ea typeface="Verdana"/>
              </a:rPr>
              <a:t>eller løse utfordringen</a:t>
            </a:r>
          </a:p>
          <a:p>
            <a:endParaRPr lang="nb-NO" sz="2400" dirty="0">
              <a:solidFill>
                <a:schemeClr val="accent1"/>
              </a:solidFill>
              <a:ea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/>
                </a:solidFill>
                <a:ea typeface="Verdana"/>
                <a:cs typeface="+mn-lt"/>
              </a:rPr>
              <a:t>Kjernen i sosialt entreprenørskap er gjerne at man har identifisert, og jobbet frem, en løsning som er egnet for å imøtekomme et </a:t>
            </a:r>
            <a:r>
              <a:rPr lang="nb-NO" sz="2400" b="1" dirty="0">
                <a:solidFill>
                  <a:schemeClr val="accent1"/>
                </a:solidFill>
                <a:ea typeface="Verdana"/>
                <a:cs typeface="+mn-lt"/>
              </a:rPr>
              <a:t>udekket sosialt behov</a:t>
            </a:r>
            <a:endParaRPr lang="nb-NO" sz="2400" dirty="0">
              <a:solidFill>
                <a:schemeClr val="accent1"/>
              </a:solidFill>
              <a:ea typeface="Verdana"/>
            </a:endParaRPr>
          </a:p>
          <a:p>
            <a:endParaRPr lang="nb-NO" sz="2400" dirty="0">
              <a:solidFill>
                <a:schemeClr val="accent1"/>
              </a:solidFill>
              <a:ea typeface="Verdana"/>
            </a:endParaRP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586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>
            <a:normAutofit fontScale="90000"/>
          </a:bodyPr>
          <a:lstStyle/>
          <a:p>
            <a:br>
              <a:rPr lang="nb-NO" b="1" dirty="0"/>
            </a:br>
            <a:endParaRPr lang="nb-NO" b="1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B15B20-A712-F942-BA35-AA59F76D3423}"/>
              </a:ext>
            </a:extLst>
          </p:cNvPr>
          <p:cNvSpPr/>
          <p:nvPr/>
        </p:nvSpPr>
        <p:spPr>
          <a:xfrm>
            <a:off x="1468315" y="520154"/>
            <a:ext cx="3897324" cy="584775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FFFFFF"/>
                </a:solidFill>
                <a:latin typeface="Verdana"/>
              </a:rPr>
              <a:t>Øvelse: Beskrive utfordring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9B5BFADB-95F7-224C-39B8-B3ED49D3A5D1}"/>
              </a:ext>
            </a:extLst>
          </p:cNvPr>
          <p:cNvSpPr/>
          <p:nvPr/>
        </p:nvSpPr>
        <p:spPr>
          <a:xfrm>
            <a:off x="323462" y="308620"/>
            <a:ext cx="1267946" cy="1027812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800" b="1" kern="0" dirty="0">
                <a:solidFill>
                  <a:srgbClr val="05326E"/>
                </a:solidFill>
                <a:latin typeface="Verdana"/>
              </a:rPr>
              <a:t>2</a:t>
            </a:r>
            <a:endParaRPr kumimoji="0" lang="nb-NO" sz="2800" b="1" i="0" u="none" strike="noStrike" kern="0" cap="none" spc="0" normalizeH="0" baseline="0" noProof="0" dirty="0">
              <a:ln>
                <a:noFill/>
              </a:ln>
              <a:solidFill>
                <a:srgbClr val="05326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9B46782-2AA2-E5E6-920E-082BCD171FDD}"/>
              </a:ext>
            </a:extLst>
          </p:cNvPr>
          <p:cNvSpPr/>
          <p:nvPr/>
        </p:nvSpPr>
        <p:spPr>
          <a:xfrm>
            <a:off x="466990" y="2393524"/>
            <a:ext cx="7830787" cy="13010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nb-NO" sz="1200" i="1" noProof="0" dirty="0">
                <a:solidFill>
                  <a:schemeClr val="tx1"/>
                </a:solidFill>
              </a:rPr>
              <a:t>Dette er problemstillingen vi skal jobbe med: </a:t>
            </a:r>
          </a:p>
          <a:p>
            <a:endParaRPr lang="nb-NO" sz="1200" i="1" noProof="0" dirty="0"/>
          </a:p>
          <a:p>
            <a:endParaRPr lang="nb-NO" sz="1400" i="1" dirty="0"/>
          </a:p>
          <a:p>
            <a:endParaRPr lang="nb-NO" sz="1400" i="1" noProof="0" dirty="0"/>
          </a:p>
          <a:p>
            <a:endParaRPr lang="nb-NO" sz="1400" i="1" dirty="0"/>
          </a:p>
          <a:p>
            <a:endParaRPr lang="nb-NO" sz="1400" i="1" noProof="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2CD5C7-0F85-2AA3-07C1-5FD30AE2CA48}"/>
              </a:ext>
            </a:extLst>
          </p:cNvPr>
          <p:cNvSpPr/>
          <p:nvPr/>
        </p:nvSpPr>
        <p:spPr>
          <a:xfrm>
            <a:off x="467865" y="1635556"/>
            <a:ext cx="7829912" cy="7315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nb-NO" sz="1200" i="1" noProof="0" dirty="0">
                <a:solidFill>
                  <a:schemeClr val="tx1"/>
                </a:solidFill>
              </a:rPr>
              <a:t>Dette er problemområdet vi har valgt</a:t>
            </a:r>
            <a:r>
              <a:rPr lang="nb-NO" sz="1200" i="1" noProof="0" dirty="0"/>
              <a:t>:</a:t>
            </a:r>
          </a:p>
          <a:p>
            <a:endParaRPr lang="nb-NO" sz="1200" dirty="0"/>
          </a:p>
          <a:p>
            <a:endParaRPr lang="nb-NO" noProof="0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F75BAD12-794C-542D-53CC-C66AA719F57A}"/>
              </a:ext>
            </a:extLst>
          </p:cNvPr>
          <p:cNvSpPr/>
          <p:nvPr/>
        </p:nvSpPr>
        <p:spPr>
          <a:xfrm>
            <a:off x="466990" y="3742132"/>
            <a:ext cx="7830787" cy="26242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nb-NO" sz="1200" i="1" dirty="0">
                <a:solidFill>
                  <a:schemeClr val="tx1"/>
                </a:solidFill>
              </a:rPr>
              <a:t>Dette er vår problemdefinisjon: </a:t>
            </a:r>
            <a:endParaRPr lang="nb-NO" sz="1200" noProof="0" dirty="0">
              <a:solidFill>
                <a:schemeClr val="tx1"/>
              </a:solidFill>
            </a:endParaRPr>
          </a:p>
          <a:p>
            <a:endParaRPr lang="nb-NO" sz="1400" dirty="0">
              <a:solidFill>
                <a:schemeClr val="accent1"/>
              </a:solidFill>
            </a:endParaRPr>
          </a:p>
          <a:p>
            <a:endParaRPr lang="nb-NO" sz="1400" noProof="0" dirty="0">
              <a:solidFill>
                <a:schemeClr val="accent1"/>
              </a:solidFill>
            </a:endParaRPr>
          </a:p>
          <a:p>
            <a:endParaRPr lang="nb-NO" sz="1400" dirty="0">
              <a:solidFill>
                <a:schemeClr val="accent1"/>
              </a:solidFill>
            </a:endParaRPr>
          </a:p>
          <a:p>
            <a:endParaRPr lang="nb-NO" sz="1400" noProof="0" dirty="0">
              <a:solidFill>
                <a:schemeClr val="accent1"/>
              </a:solidFill>
            </a:endParaRPr>
          </a:p>
          <a:p>
            <a:endParaRPr lang="nb-NO" sz="1400" dirty="0">
              <a:solidFill>
                <a:schemeClr val="accent1"/>
              </a:solidFill>
            </a:endParaRPr>
          </a:p>
          <a:p>
            <a:endParaRPr lang="nb-NO" sz="1400" noProof="0" dirty="0">
              <a:solidFill>
                <a:schemeClr val="accent1"/>
              </a:solidFill>
            </a:endParaRPr>
          </a:p>
          <a:p>
            <a:endParaRPr lang="nb-NO" sz="1400" dirty="0">
              <a:solidFill>
                <a:schemeClr val="accent1"/>
              </a:solidFill>
            </a:endParaRPr>
          </a:p>
          <a:p>
            <a:endParaRPr lang="nb-NO" sz="1400" noProof="0" dirty="0">
              <a:solidFill>
                <a:schemeClr val="accent1"/>
              </a:solidFill>
            </a:endParaRPr>
          </a:p>
          <a:p>
            <a:endParaRPr lang="nb-NO" sz="1400" dirty="0">
              <a:solidFill>
                <a:schemeClr val="accent1"/>
              </a:solidFill>
            </a:endParaRPr>
          </a:p>
          <a:p>
            <a:endParaRPr lang="nb-NO" sz="1400" noProof="0" dirty="0">
              <a:solidFill>
                <a:schemeClr val="accent1"/>
              </a:solidFill>
            </a:endParaRPr>
          </a:p>
        </p:txBody>
      </p:sp>
      <p:sp>
        <p:nvSpPr>
          <p:cNvPr id="10" name="Oval 14">
            <a:extLst>
              <a:ext uri="{FF2B5EF4-FFF2-40B4-BE49-F238E27FC236}">
                <a16:creationId xmlns:a16="http://schemas.microsoft.com/office/drawing/2014/main" id="{33AE08D7-25A2-B914-74D0-995E6863AB69}"/>
              </a:ext>
            </a:extLst>
          </p:cNvPr>
          <p:cNvSpPr/>
          <p:nvPr/>
        </p:nvSpPr>
        <p:spPr>
          <a:xfrm>
            <a:off x="8401728" y="1649386"/>
            <a:ext cx="710419" cy="7038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/>
              <a:t>1</a:t>
            </a:r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BB4C1A1A-04EE-E6E5-6CC1-9FE6C915D81B}"/>
              </a:ext>
            </a:extLst>
          </p:cNvPr>
          <p:cNvSpPr/>
          <p:nvPr/>
        </p:nvSpPr>
        <p:spPr>
          <a:xfrm>
            <a:off x="8414677" y="2692094"/>
            <a:ext cx="710419" cy="703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 noProof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2" name="Oval 16">
            <a:extLst>
              <a:ext uri="{FF2B5EF4-FFF2-40B4-BE49-F238E27FC236}">
                <a16:creationId xmlns:a16="http://schemas.microsoft.com/office/drawing/2014/main" id="{D3BE1455-0747-FBA6-06CC-B97ED55FDC0D}"/>
              </a:ext>
            </a:extLst>
          </p:cNvPr>
          <p:cNvSpPr/>
          <p:nvPr/>
        </p:nvSpPr>
        <p:spPr>
          <a:xfrm>
            <a:off x="8414677" y="4702305"/>
            <a:ext cx="710419" cy="703860"/>
          </a:xfrm>
          <a:prstGeom prst="ellipse">
            <a:avLst/>
          </a:prstGeom>
          <a:solidFill>
            <a:schemeClr val="bg1"/>
          </a:solidFill>
          <a:ln>
            <a:solidFill>
              <a:srgbClr val="B3D2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2000" b="1">
                <a:solidFill>
                  <a:schemeClr val="accent1"/>
                </a:solidFill>
              </a:rPr>
              <a:t>3</a:t>
            </a:r>
            <a:endParaRPr lang="nb-NO" sz="2000" b="1" noProof="0">
              <a:solidFill>
                <a:schemeClr val="accent1"/>
              </a:solidFill>
            </a:endParaRPr>
          </a:p>
        </p:txBody>
      </p:sp>
      <p:sp>
        <p:nvSpPr>
          <p:cNvPr id="13" name="Rectangle: Rounded Corners 17">
            <a:extLst>
              <a:ext uri="{FF2B5EF4-FFF2-40B4-BE49-F238E27FC236}">
                <a16:creationId xmlns:a16="http://schemas.microsoft.com/office/drawing/2014/main" id="{9ADD9347-976D-8122-CAA0-D64FF4A27461}"/>
              </a:ext>
            </a:extLst>
          </p:cNvPr>
          <p:cNvSpPr/>
          <p:nvPr/>
        </p:nvSpPr>
        <p:spPr>
          <a:xfrm>
            <a:off x="9216098" y="1635556"/>
            <a:ext cx="2482948" cy="73152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b="1" noProof="0" dirty="0">
                <a:solidFill>
                  <a:schemeClr val="tx1"/>
                </a:solidFill>
              </a:rPr>
              <a:t>Fyll inn problemområdet</a:t>
            </a:r>
          </a:p>
          <a:p>
            <a:pPr algn="ctr"/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9">
            <a:extLst>
              <a:ext uri="{FF2B5EF4-FFF2-40B4-BE49-F238E27FC236}">
                <a16:creationId xmlns:a16="http://schemas.microsoft.com/office/drawing/2014/main" id="{8D6C8E36-B939-7056-7C96-84E5B7DE258A}"/>
              </a:ext>
            </a:extLst>
          </p:cNvPr>
          <p:cNvSpPr/>
          <p:nvPr/>
        </p:nvSpPr>
        <p:spPr>
          <a:xfrm>
            <a:off x="9241997" y="2393523"/>
            <a:ext cx="2482948" cy="130100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b="1" noProof="0" dirty="0">
                <a:solidFill>
                  <a:schemeClr val="tx1"/>
                </a:solidFill>
              </a:rPr>
              <a:t>Fyll inn problemstillingen</a:t>
            </a:r>
          </a:p>
          <a:p>
            <a:pPr algn="ctr"/>
            <a:endParaRPr lang="nb-NO" sz="1200" dirty="0">
              <a:solidFill>
                <a:schemeClr val="accent1"/>
              </a:solidFill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0E2E43AE-18E7-23C0-ACE8-F0957B307F5B}"/>
              </a:ext>
            </a:extLst>
          </p:cNvPr>
          <p:cNvSpPr/>
          <p:nvPr/>
        </p:nvSpPr>
        <p:spPr>
          <a:xfrm>
            <a:off x="9216097" y="3742132"/>
            <a:ext cx="2651647" cy="290185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200" b="1" noProof="0" dirty="0">
                <a:solidFill>
                  <a:schemeClr val="tx1"/>
                </a:solidFill>
              </a:rPr>
              <a:t>Lage en presis problemdefinisjon</a:t>
            </a:r>
          </a:p>
          <a:p>
            <a:pPr algn="ctr"/>
            <a:endParaRPr lang="nb-NO" sz="1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5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>
            <a:normAutofit fontScale="90000"/>
          </a:bodyPr>
          <a:lstStyle/>
          <a:p>
            <a:br>
              <a:rPr lang="nb-NO" b="1" dirty="0"/>
            </a:br>
            <a:endParaRPr lang="nb-NO" b="1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B15B20-A712-F942-BA35-AA59F76D3423}"/>
              </a:ext>
            </a:extLst>
          </p:cNvPr>
          <p:cNvSpPr/>
          <p:nvPr/>
        </p:nvSpPr>
        <p:spPr>
          <a:xfrm>
            <a:off x="1468315" y="520154"/>
            <a:ext cx="3897324" cy="584775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FFFFFF"/>
                </a:solidFill>
                <a:latin typeface="Verdana"/>
              </a:rPr>
              <a:t>Øvelse: Lage </a:t>
            </a:r>
            <a:r>
              <a:rPr lang="nb-NO" kern="0" dirty="0" err="1">
                <a:solidFill>
                  <a:srgbClr val="FFFFFF"/>
                </a:solidFill>
                <a:latin typeface="Verdana"/>
              </a:rPr>
              <a:t>problemtre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9B5BFADB-95F7-224C-39B8-B3ED49D3A5D1}"/>
              </a:ext>
            </a:extLst>
          </p:cNvPr>
          <p:cNvSpPr/>
          <p:nvPr/>
        </p:nvSpPr>
        <p:spPr>
          <a:xfrm>
            <a:off x="323462" y="308620"/>
            <a:ext cx="1267946" cy="1027812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33B43A-56AB-A1F2-CFA6-E3EFB4D2F85D}"/>
              </a:ext>
            </a:extLst>
          </p:cNvPr>
          <p:cNvSpPr/>
          <p:nvPr/>
        </p:nvSpPr>
        <p:spPr>
          <a:xfrm>
            <a:off x="1140697" y="1238208"/>
            <a:ext cx="7559424" cy="523819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5326E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D62807F-5A1C-9400-5A3E-E09DAEF6E0F9}"/>
              </a:ext>
            </a:extLst>
          </p:cNvPr>
          <p:cNvSpPr/>
          <p:nvPr/>
        </p:nvSpPr>
        <p:spPr>
          <a:xfrm>
            <a:off x="1216973" y="1470074"/>
            <a:ext cx="7420590" cy="230006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8855"/>
            </a:solidFill>
            <a:prstDash val="dash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4733B301-F2C6-5866-2BD0-C0AC6F471AC4}"/>
              </a:ext>
            </a:extLst>
          </p:cNvPr>
          <p:cNvSpPr/>
          <p:nvPr/>
        </p:nvSpPr>
        <p:spPr>
          <a:xfrm>
            <a:off x="1216973" y="3865417"/>
            <a:ext cx="7420590" cy="240621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5326E">
                <a:lumMod val="20000"/>
                <a:lumOff val="80000"/>
              </a:srgbClr>
            </a:solidFill>
            <a:prstDash val="dash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68AE52F1-C139-9578-9D69-FE7890D4201B}"/>
              </a:ext>
            </a:extLst>
          </p:cNvPr>
          <p:cNvSpPr/>
          <p:nvPr/>
        </p:nvSpPr>
        <p:spPr>
          <a:xfrm>
            <a:off x="4266460" y="1325205"/>
            <a:ext cx="1321616" cy="2897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 dirty="0">
                <a:ln>
                  <a:noFill/>
                </a:ln>
                <a:solidFill>
                  <a:srgbClr val="62294B">
                    <a:lumMod val="5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Konsekvenser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039E67-C704-5749-68CA-1099895E0301}"/>
              </a:ext>
            </a:extLst>
          </p:cNvPr>
          <p:cNvSpPr/>
          <p:nvPr/>
        </p:nvSpPr>
        <p:spPr>
          <a:xfrm>
            <a:off x="8877897" y="3370283"/>
            <a:ext cx="587124" cy="555888"/>
          </a:xfrm>
          <a:prstGeom prst="ellipse">
            <a:avLst/>
          </a:prstGeom>
          <a:solidFill>
            <a:srgbClr val="05326E"/>
          </a:solidFill>
          <a:ln w="12700" cap="flat" cmpd="sng" algn="ctr">
            <a:solidFill>
              <a:srgbClr val="05326E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AC4ABFF-5B7D-833D-05F2-DDB0D3CDDBB9}"/>
              </a:ext>
            </a:extLst>
          </p:cNvPr>
          <p:cNvSpPr/>
          <p:nvPr/>
        </p:nvSpPr>
        <p:spPr>
          <a:xfrm>
            <a:off x="9642796" y="4308349"/>
            <a:ext cx="2421049" cy="1772529"/>
          </a:xfrm>
          <a:prstGeom prst="roundRect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Diskuter og fyll inn årsakene til at utfordringen oppstår. Årsakene som er øverst er de som er tettest på utfordringen. Vi jobber oss nedover i rotsystemet for å finne alle årsakene til at utfordringen oppstår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2E3087-191D-A17A-A07E-420644B0253A}"/>
              </a:ext>
            </a:extLst>
          </p:cNvPr>
          <p:cNvSpPr/>
          <p:nvPr/>
        </p:nvSpPr>
        <p:spPr>
          <a:xfrm>
            <a:off x="8877220" y="4916669"/>
            <a:ext cx="587124" cy="555888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solidFill>
              <a:srgbClr val="05326E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18993AC-BFFA-7107-C30E-38E451B1C2CF}"/>
              </a:ext>
            </a:extLst>
          </p:cNvPr>
          <p:cNvSpPr/>
          <p:nvPr/>
        </p:nvSpPr>
        <p:spPr>
          <a:xfrm>
            <a:off x="9642797" y="3268912"/>
            <a:ext cx="2421049" cy="753708"/>
          </a:xfrm>
          <a:prstGeom prst="round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Fyll inn definisjonen av utfordringen (den dere ble enige om i forrige øvelse)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682DB6-F61B-8C2E-8D30-1570466A601F}"/>
              </a:ext>
            </a:extLst>
          </p:cNvPr>
          <p:cNvSpPr/>
          <p:nvPr/>
        </p:nvSpPr>
        <p:spPr>
          <a:xfrm>
            <a:off x="8877220" y="1854489"/>
            <a:ext cx="587124" cy="555888"/>
          </a:xfrm>
          <a:prstGeom prst="ellipse">
            <a:avLst/>
          </a:prstGeom>
          <a:solidFill>
            <a:srgbClr val="FF88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43A93ED-83BB-44E8-150D-864E78BC80DD}"/>
              </a:ext>
            </a:extLst>
          </p:cNvPr>
          <p:cNvSpPr/>
          <p:nvPr/>
        </p:nvSpPr>
        <p:spPr>
          <a:xfrm>
            <a:off x="9641443" y="1521331"/>
            <a:ext cx="2421049" cy="1222204"/>
          </a:xfrm>
          <a:prstGeom prst="roundRect">
            <a:avLst/>
          </a:prstGeom>
          <a:solidFill>
            <a:srgbClr val="FF88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Fyll inn konsekvensene som følger av at utfordringen finnes. Prøv å tenk på konsekvenser for individene og for kommunen. 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30122F14-921A-EEFE-E562-74E02D6F9320}"/>
              </a:ext>
            </a:extLst>
          </p:cNvPr>
          <p:cNvSpPr txBox="1"/>
          <p:nvPr/>
        </p:nvSpPr>
        <p:spPr>
          <a:xfrm>
            <a:off x="4266460" y="3645766"/>
            <a:ext cx="1829540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>
                <a:latin typeface="Verdana" panose="020B0604030504040204" pitchFamily="34" charset="0"/>
                <a:ea typeface="Verdana" panose="020B0604030504040204" pitchFamily="34" charset="0"/>
              </a:rPr>
              <a:t>Hovedutfordring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AF13468-9F6F-54CE-548F-25600DEBD568}"/>
              </a:ext>
            </a:extLst>
          </p:cNvPr>
          <p:cNvSpPr/>
          <p:nvPr/>
        </p:nvSpPr>
        <p:spPr>
          <a:xfrm>
            <a:off x="4259601" y="6120642"/>
            <a:ext cx="1321616" cy="2897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Årsak</a:t>
            </a:r>
          </a:p>
        </p:txBody>
      </p:sp>
    </p:spTree>
    <p:extLst>
      <p:ext uri="{BB962C8B-B14F-4D97-AF65-F5344CB8AC3E}">
        <p14:creationId xmlns:p14="http://schemas.microsoft.com/office/powerpoint/2010/main" val="209758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95816" y="2525656"/>
            <a:ext cx="7248083" cy="947306"/>
          </a:xfrm>
        </p:spPr>
        <p:txBody>
          <a:bodyPr/>
          <a:lstStyle/>
          <a:p>
            <a:r>
              <a:rPr lang="nb-NO" sz="4800" i="1" dirty="0"/>
              <a:t>Definere målgruppe</a:t>
            </a:r>
          </a:p>
        </p:txBody>
      </p:sp>
    </p:spTree>
    <p:extLst>
      <p:ext uri="{BB962C8B-B14F-4D97-AF65-F5344CB8AC3E}">
        <p14:creationId xmlns:p14="http://schemas.microsoft.com/office/powerpoint/2010/main" val="98488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/>
          <a:lstStyle/>
          <a:p>
            <a:r>
              <a:rPr lang="nb-NO" b="1" dirty="0"/>
              <a:t>  </a:t>
            </a:r>
          </a:p>
        </p:txBody>
      </p:sp>
      <p:sp>
        <p:nvSpPr>
          <p:cNvPr id="7" name="Rektangel 6"/>
          <p:cNvSpPr/>
          <p:nvPr/>
        </p:nvSpPr>
        <p:spPr>
          <a:xfrm>
            <a:off x="1010093" y="1414134"/>
            <a:ext cx="9409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634154" y="213830"/>
            <a:ext cx="492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06A3D4-C767-5DBD-CDC8-E84FFAA01657}"/>
              </a:ext>
            </a:extLst>
          </p:cNvPr>
          <p:cNvSpPr txBox="1">
            <a:spLocks/>
          </p:cNvSpPr>
          <p:nvPr/>
        </p:nvSpPr>
        <p:spPr>
          <a:xfrm>
            <a:off x="729276" y="655200"/>
            <a:ext cx="104832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solidFill>
                  <a:srgbClr val="009DF0"/>
                </a:solidFill>
                <a:latin typeface="Verdana"/>
                <a:ea typeface="Verdana"/>
                <a:cs typeface="+mj-lt"/>
              </a:rPr>
              <a:t>Definere målgruppe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srgbClr val="009DF0"/>
              </a:solidFill>
              <a:effectLst/>
              <a:uLnTx/>
              <a:uFillTx/>
              <a:latin typeface="Verdana"/>
              <a:ea typeface="Verdana"/>
              <a:cs typeface="+mj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EC1C5B4-789F-C4AA-560C-7211B291C133}"/>
              </a:ext>
            </a:extLst>
          </p:cNvPr>
          <p:cNvSpPr/>
          <p:nvPr/>
        </p:nvSpPr>
        <p:spPr>
          <a:xfrm>
            <a:off x="1535904" y="2112279"/>
            <a:ext cx="3807621" cy="726281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Introduksjon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7CEAD4-1A89-A6C4-2EA7-92CEAD0FA41D}"/>
              </a:ext>
            </a:extLst>
          </p:cNvPr>
          <p:cNvSpPr/>
          <p:nvPr/>
        </p:nvSpPr>
        <p:spPr>
          <a:xfrm>
            <a:off x="1535904" y="3349168"/>
            <a:ext cx="3807621" cy="726281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Eksempler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A7C9400-2635-C1C7-7C14-ABEF4E78AA26}"/>
              </a:ext>
            </a:extLst>
          </p:cNvPr>
          <p:cNvSpPr/>
          <p:nvPr/>
        </p:nvSpPr>
        <p:spPr>
          <a:xfrm>
            <a:off x="1535905" y="4646242"/>
            <a:ext cx="3807621" cy="726281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FFFFFF"/>
                </a:solidFill>
                <a:latin typeface="Verdana"/>
              </a:rPr>
              <a:t>Øvelse: Splitte målgruppe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F8EDD744-2D4B-8B09-8B04-8B0FCCD63128}"/>
              </a:ext>
            </a:extLst>
          </p:cNvPr>
          <p:cNvSpPr/>
          <p:nvPr/>
        </p:nvSpPr>
        <p:spPr>
          <a:xfrm>
            <a:off x="531106" y="1854451"/>
            <a:ext cx="1268433" cy="1121569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601C6737-CA72-037E-D0C9-CB01A53175EB}"/>
              </a:ext>
            </a:extLst>
          </p:cNvPr>
          <p:cNvSpPr/>
          <p:nvPr/>
        </p:nvSpPr>
        <p:spPr>
          <a:xfrm>
            <a:off x="588763" y="3143727"/>
            <a:ext cx="1153121" cy="1121569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DA5EEBE3-3BB7-3AD6-9F8A-76B290DBC306}"/>
              </a:ext>
            </a:extLst>
          </p:cNvPr>
          <p:cNvSpPr/>
          <p:nvPr/>
        </p:nvSpPr>
        <p:spPr>
          <a:xfrm>
            <a:off x="588763" y="4448597"/>
            <a:ext cx="1153121" cy="1121569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761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>
            <a:normAutofit fontScale="90000"/>
          </a:bodyPr>
          <a:lstStyle/>
          <a:p>
            <a:br>
              <a:rPr lang="nb-NO" b="1" dirty="0"/>
            </a:br>
            <a:endParaRPr lang="nb-NO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634154" y="213830"/>
            <a:ext cx="492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B15B20-A712-F942-BA35-AA59F76D3423}"/>
              </a:ext>
            </a:extLst>
          </p:cNvPr>
          <p:cNvSpPr/>
          <p:nvPr/>
        </p:nvSpPr>
        <p:spPr>
          <a:xfrm>
            <a:off x="1492361" y="708485"/>
            <a:ext cx="4280178" cy="923926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Introduksjon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9B5BFADB-95F7-224C-39B8-B3ED49D3A5D1}"/>
              </a:ext>
            </a:extLst>
          </p:cNvPr>
          <p:cNvSpPr/>
          <p:nvPr/>
        </p:nvSpPr>
        <p:spPr>
          <a:xfrm>
            <a:off x="323462" y="510842"/>
            <a:ext cx="1393540" cy="1373942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AC176B5-94B8-013D-51B1-74E5EE1DBB37}"/>
              </a:ext>
            </a:extLst>
          </p:cNvPr>
          <p:cNvSpPr txBox="1"/>
          <p:nvPr/>
        </p:nvSpPr>
        <p:spPr>
          <a:xfrm>
            <a:off x="927541" y="1954624"/>
            <a:ext cx="8604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/>
                </a:solidFill>
                <a:ea typeface="Verdana"/>
              </a:rPr>
              <a:t>Målgruppen er de personer som oppfyller kriteriene for å kunne motta det nye tilbudet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dirty="0">
              <a:solidFill>
                <a:schemeClr val="accent1"/>
              </a:solidFill>
              <a:ea typeface="Verdana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/>
                </a:solidFill>
              </a:rPr>
              <a:t>Av og til kan det være vanskelig å rekruttere nok personer fra målgruppen. Det er viktig å ikke definere bort for mange sånn at man sitter igjen med en for liten målgruppe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504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405" y="530353"/>
            <a:ext cx="10572307" cy="596690"/>
          </a:xfrm>
        </p:spPr>
        <p:txBody>
          <a:bodyPr>
            <a:normAutofit fontScale="90000"/>
          </a:bodyPr>
          <a:lstStyle/>
          <a:p>
            <a:br>
              <a:rPr lang="nb-NO" b="1" dirty="0"/>
            </a:br>
            <a:endParaRPr lang="nb-NO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634154" y="213830"/>
            <a:ext cx="4923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B15B20-A712-F942-BA35-AA59F76D3423}"/>
              </a:ext>
            </a:extLst>
          </p:cNvPr>
          <p:cNvSpPr/>
          <p:nvPr/>
        </p:nvSpPr>
        <p:spPr>
          <a:xfrm>
            <a:off x="1492361" y="708485"/>
            <a:ext cx="4280178" cy="923926"/>
          </a:xfrm>
          <a:prstGeom prst="rect">
            <a:avLst/>
          </a:prstGeom>
          <a:solidFill>
            <a:srgbClr val="0532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FFFFFF"/>
                </a:solidFill>
                <a:latin typeface="Verdana"/>
              </a:rPr>
              <a:t>Eksempler på målgrupper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9B5BFADB-95F7-224C-39B8-B3ED49D3A5D1}"/>
              </a:ext>
            </a:extLst>
          </p:cNvPr>
          <p:cNvSpPr/>
          <p:nvPr/>
        </p:nvSpPr>
        <p:spPr>
          <a:xfrm>
            <a:off x="323462" y="510842"/>
            <a:ext cx="1393540" cy="1373942"/>
          </a:xfrm>
          <a:prstGeom prst="ellipse">
            <a:avLst/>
          </a:prstGeom>
          <a:solidFill>
            <a:srgbClr val="05326E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dirty="0">
                <a:ln>
                  <a:noFill/>
                </a:ln>
                <a:solidFill>
                  <a:srgbClr val="05326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728471A8-CFEA-818B-D5B9-260E6DDF81E5}"/>
              </a:ext>
            </a:extLst>
          </p:cNvPr>
          <p:cNvGrpSpPr/>
          <p:nvPr/>
        </p:nvGrpSpPr>
        <p:grpSpPr>
          <a:xfrm>
            <a:off x="323462" y="2514601"/>
            <a:ext cx="5772540" cy="3484827"/>
            <a:chOff x="1" y="2514601"/>
            <a:chExt cx="6096000" cy="35667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E12C79E-75BE-3AC6-53BF-3C85325B2E25}"/>
                </a:ext>
              </a:extLst>
            </p:cNvPr>
            <p:cNvSpPr/>
            <p:nvPr/>
          </p:nvSpPr>
          <p:spPr>
            <a:xfrm>
              <a:off x="1" y="2514601"/>
              <a:ext cx="6096000" cy="33116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tIns="36000" rIns="252000" bIns="36000" rtlCol="0" anchor="ctr"/>
            <a:lstStyle/>
            <a:p>
              <a:pPr algn="ctr"/>
              <a:endParaRPr lang="nb-NO" sz="2800" b="1" noProof="0" dirty="0">
                <a:solidFill>
                  <a:schemeClr val="tx1"/>
                </a:solidFill>
              </a:endParaRPr>
            </a:p>
            <a:p>
              <a:pPr algn="ctr"/>
              <a:r>
                <a:rPr lang="nb-NO" sz="2800" b="1" noProof="0" dirty="0">
                  <a:solidFill>
                    <a:schemeClr val="tx1"/>
                  </a:solidFill>
                </a:rPr>
                <a:t>Vestfold</a:t>
              </a:r>
            </a:p>
            <a:p>
              <a:pPr algn="ctr"/>
              <a:r>
                <a:rPr lang="nb-NO" sz="2000" b="1" spc="300" noProof="0" dirty="0">
                  <a:solidFill>
                    <a:srgbClr val="417B66"/>
                  </a:solidFill>
                  <a:latin typeface="Abadi Extra Light" panose="020B0204020104020204" pitchFamily="34" charset="0"/>
                </a:rPr>
                <a:t>4 kommuner sammen om effektkontrakt innen kriminalomsorgen</a:t>
              </a:r>
            </a:p>
            <a:p>
              <a:pPr algn="ctr"/>
              <a:endParaRPr lang="nb-NO" sz="2000" b="1" spc="300" noProof="0" dirty="0">
                <a:solidFill>
                  <a:srgbClr val="417B66"/>
                </a:solidFill>
                <a:latin typeface="Abadi Extra Light" panose="020B0204020104020204" pitchFamily="34" charset="0"/>
              </a:endParaRPr>
            </a:p>
            <a:p>
              <a:pPr algn="ctr"/>
              <a:endParaRPr lang="nb-NO" sz="2000" b="1" spc="300" noProof="0" dirty="0">
                <a:solidFill>
                  <a:srgbClr val="417B66"/>
                </a:solidFill>
                <a:latin typeface="Abadi Extra Light" panose="020B0204020104020204" pitchFamily="34" charset="0"/>
              </a:endParaRPr>
            </a:p>
            <a:p>
              <a:pPr algn="ctr"/>
              <a:endParaRPr lang="nb-NO" dirty="0">
                <a:ea typeface="Verdana"/>
              </a:endParaRPr>
            </a:p>
            <a:p>
              <a:pPr algn="ctr"/>
              <a:endParaRPr lang="nb-NO" sz="2000" noProof="0" dirty="0"/>
            </a:p>
            <a:p>
              <a:pPr algn="ctr"/>
              <a:endParaRPr lang="nb-NO" sz="2000" dirty="0"/>
            </a:p>
            <a:p>
              <a:pPr algn="ctr"/>
              <a:endParaRPr lang="nb-NO" sz="2000" noProof="0" dirty="0"/>
            </a:p>
          </p:txBody>
        </p:sp>
        <p:sp>
          <p:nvSpPr>
            <p:cNvPr id="9" name="TextBox 5">
              <a:extLst>
                <a:ext uri="{FF2B5EF4-FFF2-40B4-BE49-F238E27FC236}">
                  <a16:creationId xmlns:a16="http://schemas.microsoft.com/office/drawing/2014/main" id="{3A8AE1E0-0DA8-02C2-AD76-704EBFD4FC23}"/>
                </a:ext>
              </a:extLst>
            </p:cNvPr>
            <p:cNvSpPr txBox="1"/>
            <p:nvPr/>
          </p:nvSpPr>
          <p:spPr>
            <a:xfrm>
              <a:off x="733557" y="4191296"/>
              <a:ext cx="4752843" cy="18900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nb-NO" sz="2000" dirty="0">
                <a:solidFill>
                  <a:schemeClr val="accent2"/>
                </a:solidFill>
                <a:ea typeface="Verdana"/>
              </a:endParaRPr>
            </a:p>
            <a:p>
              <a:r>
                <a:rPr lang="nb-NO" sz="2000" dirty="0">
                  <a:solidFill>
                    <a:schemeClr val="accent2"/>
                  </a:solidFill>
                  <a:ea typeface="Verdana"/>
                </a:rPr>
                <a:t>Målgruppe: Personer som har minst to tidligere ubetingede fengselsdommer, og adresse i en av de fire kommunene. Aldersgruppe 18-40 år</a:t>
              </a:r>
              <a:endParaRPr lang="en-US" sz="2000" dirty="0">
                <a:solidFill>
                  <a:schemeClr val="accent2"/>
                </a:solidFill>
                <a:ea typeface="+mn-lt"/>
                <a:cs typeface="+mn-lt"/>
              </a:endParaRPr>
            </a:p>
            <a:p>
              <a:pPr algn="ctr"/>
              <a:endParaRPr lang="nb-NO" sz="2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0" name="Group 8">
            <a:extLst>
              <a:ext uri="{FF2B5EF4-FFF2-40B4-BE49-F238E27FC236}">
                <a16:creationId xmlns:a16="http://schemas.microsoft.com/office/drawing/2014/main" id="{561677CD-57C5-C5EB-A27C-7E2AD6B59267}"/>
              </a:ext>
            </a:extLst>
          </p:cNvPr>
          <p:cNvGrpSpPr/>
          <p:nvPr/>
        </p:nvGrpSpPr>
        <p:grpSpPr>
          <a:xfrm>
            <a:off x="6287513" y="2514601"/>
            <a:ext cx="5485387" cy="3165230"/>
            <a:chOff x="6287512" y="2514601"/>
            <a:chExt cx="5904487" cy="3311664"/>
          </a:xfrm>
        </p:grpSpPr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2232D301-F238-3FED-9261-DF7C24CF497F}"/>
                </a:ext>
              </a:extLst>
            </p:cNvPr>
            <p:cNvSpPr/>
            <p:nvPr/>
          </p:nvSpPr>
          <p:spPr>
            <a:xfrm>
              <a:off x="6287512" y="2514601"/>
              <a:ext cx="5904487" cy="3311664"/>
            </a:xfrm>
            <a:prstGeom prst="rect">
              <a:avLst/>
            </a:prstGeom>
            <a:solidFill>
              <a:srgbClr val="B3D2FC"/>
            </a:solidFill>
            <a:ln>
              <a:solidFill>
                <a:srgbClr val="B3D2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lang="nb-NO" sz="2800" b="1" noProof="0" dirty="0">
                  <a:solidFill>
                    <a:schemeClr val="tx1"/>
                  </a:solidFill>
                </a:rPr>
                <a:t>Lier</a:t>
              </a:r>
            </a:p>
            <a:p>
              <a:pPr algn="ctr"/>
              <a:r>
                <a:rPr lang="nb-NO" sz="2000" b="1" spc="300" dirty="0">
                  <a:solidFill>
                    <a:schemeClr val="tx2">
                      <a:lumMod val="75000"/>
                    </a:schemeClr>
                  </a:solidFill>
                  <a:latin typeface="Abadi Extra Light" panose="020B0204020104020204" pitchFamily="34" charset="0"/>
                </a:rPr>
                <a:t>E</a:t>
              </a:r>
              <a:r>
                <a:rPr lang="nb-NO" sz="2000" b="1" spc="300" noProof="0" dirty="0" err="1">
                  <a:solidFill>
                    <a:schemeClr val="tx2">
                      <a:lumMod val="75000"/>
                    </a:schemeClr>
                  </a:solidFill>
                  <a:latin typeface="Abadi Extra Light" panose="020B0204020104020204" pitchFamily="34" charset="0"/>
                </a:rPr>
                <a:t>ffektkontrakt</a:t>
              </a:r>
              <a:r>
                <a:rPr lang="nb-NO" sz="2000" b="1" spc="300" noProof="0" dirty="0">
                  <a:solidFill>
                    <a:schemeClr val="tx2">
                      <a:lumMod val="75000"/>
                    </a:schemeClr>
                  </a:solidFill>
                  <a:latin typeface="Abadi Extra Light" panose="020B0204020104020204" pitchFamily="34" charset="0"/>
                </a:rPr>
                <a:t> </a:t>
              </a:r>
              <a:r>
                <a:rPr lang="nb-NO" sz="2000" b="1" spc="300" noProof="0">
                  <a:solidFill>
                    <a:schemeClr val="tx2">
                      <a:lumMod val="75000"/>
                    </a:schemeClr>
                  </a:solidFill>
                  <a:latin typeface="Abadi Extra Light" panose="020B0204020104020204" pitchFamily="34" charset="0"/>
                </a:rPr>
                <a:t>innen </a:t>
              </a:r>
              <a:br>
                <a:rPr lang="nb-NO" sz="2000" b="1" spc="300" noProof="0">
                  <a:solidFill>
                    <a:schemeClr val="tx2">
                      <a:lumMod val="75000"/>
                    </a:schemeClr>
                  </a:solidFill>
                  <a:latin typeface="Abadi Extra Light" panose="020B0204020104020204" pitchFamily="34" charset="0"/>
                </a:rPr>
              </a:br>
              <a:r>
                <a:rPr lang="nb-NO" sz="2000" b="1" spc="300" noProof="0">
                  <a:solidFill>
                    <a:schemeClr val="tx2">
                      <a:lumMod val="75000"/>
                    </a:schemeClr>
                  </a:solidFill>
                  <a:latin typeface="Abadi Extra Light" panose="020B0204020104020204" pitchFamily="34" charset="0"/>
                </a:rPr>
                <a:t>livsmestring</a:t>
              </a:r>
              <a:endParaRPr lang="nb-NO" sz="2000" b="1" spc="300" noProof="0" dirty="0">
                <a:solidFill>
                  <a:schemeClr val="tx2">
                    <a:lumMod val="75000"/>
                  </a:schemeClr>
                </a:solidFill>
                <a:latin typeface="Abadi Extra Light" panose="020B0204020104020204" pitchFamily="34" charset="0"/>
              </a:endParaRPr>
            </a:p>
            <a:p>
              <a:pPr algn="ctr"/>
              <a:endParaRPr lang="nb-NO" sz="2000" b="1" spc="300" noProof="0" dirty="0">
                <a:solidFill>
                  <a:schemeClr val="tx2">
                    <a:lumMod val="75000"/>
                  </a:schemeClr>
                </a:solidFill>
                <a:latin typeface="Abadi Extra Light" panose="020B0204020104020204" pitchFamily="34" charset="0"/>
              </a:endParaRPr>
            </a:p>
            <a:p>
              <a:pPr algn="ctr"/>
              <a:endParaRPr lang="nb-NO" sz="20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endParaRPr lang="nb-NO" sz="2000" noProof="0" dirty="0"/>
            </a:p>
            <a:p>
              <a:pPr algn="ctr"/>
              <a:endParaRPr lang="nb-NO" sz="2000" dirty="0"/>
            </a:p>
            <a:p>
              <a:pPr algn="ctr"/>
              <a:endParaRPr lang="nb-NO" sz="2000" noProof="0" dirty="0"/>
            </a:p>
          </p:txBody>
        </p:sp>
        <p:sp>
          <p:nvSpPr>
            <p:cNvPr id="12" name="TextBox 6">
              <a:extLst>
                <a:ext uri="{FF2B5EF4-FFF2-40B4-BE49-F238E27FC236}">
                  <a16:creationId xmlns:a16="http://schemas.microsoft.com/office/drawing/2014/main" id="{E656A2DE-7D21-5A00-9AEE-9612307E6622}"/>
                </a:ext>
              </a:extLst>
            </p:cNvPr>
            <p:cNvSpPr txBox="1"/>
            <p:nvPr/>
          </p:nvSpPr>
          <p:spPr>
            <a:xfrm>
              <a:off x="7357082" y="4020314"/>
              <a:ext cx="4106274" cy="12880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b-NO" sz="2000" dirty="0">
                  <a:solidFill>
                    <a:schemeClr val="accent1"/>
                  </a:solidFill>
                </a:rPr>
                <a:t>Lærere </a:t>
              </a:r>
              <a:r>
                <a:rPr lang="nb-NO" sz="20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anbefaler</a:t>
              </a:r>
              <a:r>
                <a:rPr lang="nb-NO" sz="2000" dirty="0">
                  <a:solidFill>
                    <a:schemeClr val="accent1"/>
                  </a:solidFill>
                </a:rPr>
                <a:t> ungdomsskoleelever en ser har utfordringer og et ønske om en endring i livet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8835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48dc71ba-d1b3-491c-b099-cdc990972dcd"/>
</p:tagLst>
</file>

<file path=ppt/theme/theme1.xml><?xml version="1.0" encoding="utf-8"?>
<a:theme xmlns:a="http://schemas.openxmlformats.org/drawingml/2006/main" name="4_Innovasjonsbarometeret 2018 – kommunal sekt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2. janu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4DDDE2C2C1E4794A7F10B32E8F39C" ma:contentTypeVersion="11" ma:contentTypeDescription="Create a new document." ma:contentTypeScope="" ma:versionID="3fb3fab8be84a0cf61cea3c005269c57">
  <xsd:schema xmlns:xsd="http://www.w3.org/2001/XMLSchema" xmlns:xs="http://www.w3.org/2001/XMLSchema" xmlns:p="http://schemas.microsoft.com/office/2006/metadata/properties" xmlns:ns3="9292cd20-ea9c-4f78-b2a7-1b18e9873274" xmlns:ns4="dfcbf170-f3cb-4512-85fa-9c659779bd67" targetNamespace="http://schemas.microsoft.com/office/2006/metadata/properties" ma:root="true" ma:fieldsID="d17692f12c903baf6c256a2e55f8badc" ns3:_="" ns4:_="">
    <xsd:import namespace="9292cd20-ea9c-4f78-b2a7-1b18e9873274"/>
    <xsd:import namespace="dfcbf170-f3cb-4512-85fa-9c659779b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2cd20-ea9c-4f78-b2a7-1b18e9873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bf170-f3cb-4512-85fa-9c659779b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9C5129-CD74-443A-9B01-9CAC21F7E6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785E39-77C6-48BD-9922-C596EC145C2A}">
  <ds:schemaRefs>
    <ds:schemaRef ds:uri="http://purl.org/dc/terms/"/>
    <ds:schemaRef ds:uri="dfcbf170-f3cb-4512-85fa-9c659779bd67"/>
    <ds:schemaRef ds:uri="http://purl.org/dc/dcmitype/"/>
    <ds:schemaRef ds:uri="9292cd20-ea9c-4f78-b2a7-1b18e987327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D6BACD-B07F-4CEF-B397-2D08D607B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2cd20-ea9c-4f78-b2a7-1b18e9873274"/>
    <ds:schemaRef ds:uri="dfcbf170-f3cb-4512-85fa-9c659779b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 versjon_ bli kjent med markedet og planlegg anskaffelsen</Template>
  <TotalTime>364</TotalTime>
  <Words>483</Words>
  <Application>Microsoft Office PowerPoint</Application>
  <PresentationFormat>Widescreen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10</vt:i4>
      </vt:variant>
    </vt:vector>
  </HeadingPairs>
  <TitlesOfParts>
    <vt:vector size="18" baseType="lpstr">
      <vt:lpstr>Abadi Extra Light</vt:lpstr>
      <vt:lpstr>Arial</vt:lpstr>
      <vt:lpstr>Calibri</vt:lpstr>
      <vt:lpstr>Verdana</vt:lpstr>
      <vt:lpstr>Wingdings</vt:lpstr>
      <vt:lpstr>4_Innovasjonsbarometeret 2018 – kommunal sektor</vt:lpstr>
      <vt:lpstr>22. januar</vt:lpstr>
      <vt:lpstr>Blank</vt:lpstr>
      <vt:lpstr>Forstå behov og målgruppe</vt:lpstr>
      <vt:lpstr>  </vt:lpstr>
      <vt:lpstr> </vt:lpstr>
      <vt:lpstr> </vt:lpstr>
      <vt:lpstr> </vt:lpstr>
      <vt:lpstr>Definere målgruppe</vt:lpstr>
      <vt:lpstr>  </vt:lpstr>
      <vt:lpstr> </vt:lpstr>
      <vt:lpstr> 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kjent med markedet og planlegg anskaffelsen</dc:title>
  <dc:creator>Une Tangen</dc:creator>
  <cp:lastModifiedBy>Anette Hansen</cp:lastModifiedBy>
  <cp:revision>2</cp:revision>
  <dcterms:created xsi:type="dcterms:W3CDTF">2023-11-22T11:51:56Z</dcterms:created>
  <dcterms:modified xsi:type="dcterms:W3CDTF">2023-11-30T12:53:59Z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0x0101003934DDDE2C2C1E4794A7F10B32E8F39C</vt:lpwstr>
  </property>
  <property fmtid="{D5CDD505-2E9C-101B-9397-08002B2CF9AE}" pid="3" name="CloudStatistics_StoryID">
    <vt:lpwstr>008f96ac-cb79-46cf-b308-7faec224e9e3</vt:lpwstr>
  </property>
</Properties>
</file>