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47"/>
  </p:notesMasterIdLst>
  <p:handoutMasterIdLst>
    <p:handoutMasterId r:id="rId48"/>
  </p:handoutMasterIdLst>
  <p:sldIdLst>
    <p:sldId id="361" r:id="rId5"/>
    <p:sldId id="362" r:id="rId6"/>
    <p:sldId id="363" r:id="rId7"/>
    <p:sldId id="364" r:id="rId8"/>
    <p:sldId id="365" r:id="rId9"/>
    <p:sldId id="272" r:id="rId10"/>
    <p:sldId id="386" r:id="rId11"/>
    <p:sldId id="340" r:id="rId12"/>
    <p:sldId id="341" r:id="rId13"/>
    <p:sldId id="368" r:id="rId14"/>
    <p:sldId id="374" r:id="rId15"/>
    <p:sldId id="369" r:id="rId16"/>
    <p:sldId id="370" r:id="rId17"/>
    <p:sldId id="387" r:id="rId18"/>
    <p:sldId id="319" r:id="rId19"/>
    <p:sldId id="345" r:id="rId20"/>
    <p:sldId id="348" r:id="rId21"/>
    <p:sldId id="349" r:id="rId22"/>
    <p:sldId id="350" r:id="rId23"/>
    <p:sldId id="347" r:id="rId24"/>
    <p:sldId id="352" r:id="rId25"/>
    <p:sldId id="354" r:id="rId26"/>
    <p:sldId id="355" r:id="rId27"/>
    <p:sldId id="373" r:id="rId28"/>
    <p:sldId id="371" r:id="rId29"/>
    <p:sldId id="372" r:id="rId30"/>
    <p:sldId id="375" r:id="rId31"/>
    <p:sldId id="376" r:id="rId32"/>
    <p:sldId id="377" r:id="rId33"/>
    <p:sldId id="378" r:id="rId34"/>
    <p:sldId id="379" r:id="rId35"/>
    <p:sldId id="380" r:id="rId36"/>
    <p:sldId id="381" r:id="rId37"/>
    <p:sldId id="382" r:id="rId38"/>
    <p:sldId id="383" r:id="rId39"/>
    <p:sldId id="385" r:id="rId40"/>
    <p:sldId id="384" r:id="rId41"/>
    <p:sldId id="316" r:id="rId42"/>
    <p:sldId id="327" r:id="rId43"/>
    <p:sldId id="298" r:id="rId44"/>
    <p:sldId id="336" r:id="rId45"/>
    <p:sldId id="360" r:id="rId46"/>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di Bunæs-Eklund" initials="" lastIdx="2" clrIdx="0"/>
  <p:cmAuthor id="1" name="Karolina Netland" initials="KN" lastIdx="1" clrIdx="1">
    <p:extLst>
      <p:ext uri="{19B8F6BF-5375-455C-9EA6-DF929625EA0E}">
        <p15:presenceInfo xmlns:p15="http://schemas.microsoft.com/office/powerpoint/2012/main" userId="Karolina Netl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58"/>
    <a:srgbClr val="BCCFE8"/>
    <a:srgbClr val="001046"/>
    <a:srgbClr val="85817D"/>
    <a:srgbClr val="008C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F983E-7320-412A-B889-83785975E59C}" v="6" dt="2019-08-20T12:23:43.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9"/>
    <p:restoredTop sz="60817"/>
  </p:normalViewPr>
  <p:slideViewPr>
    <p:cSldViewPr snapToGrid="0" snapToObjects="1">
      <p:cViewPr varScale="1">
        <p:scale>
          <a:sx n="53" d="100"/>
          <a:sy n="53" d="100"/>
        </p:scale>
        <p:origin x="2131" y="5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 Jan Borgund" userId="28adf3c030431879" providerId="LiveId" clId="{C7FF983E-7320-412A-B889-83785975E59C}"/>
    <pc:docChg chg="undo custSel modSld">
      <pc:chgData name="Ole Jan Borgund" userId="28adf3c030431879" providerId="LiveId" clId="{C7FF983E-7320-412A-B889-83785975E59C}" dt="2019-08-20T12:24:59.071" v="538" actId="6549"/>
      <pc:docMkLst>
        <pc:docMk/>
      </pc:docMkLst>
      <pc:sldChg chg="modSp modNotesTx">
        <pc:chgData name="Ole Jan Borgund" userId="28adf3c030431879" providerId="LiveId" clId="{C7FF983E-7320-412A-B889-83785975E59C}" dt="2019-08-20T10:59:57.596" v="82" actId="20577"/>
        <pc:sldMkLst>
          <pc:docMk/>
          <pc:sldMk cId="3261202106" sldId="272"/>
        </pc:sldMkLst>
        <pc:spChg chg="mod">
          <ac:chgData name="Ole Jan Borgund" userId="28adf3c030431879" providerId="LiveId" clId="{C7FF983E-7320-412A-B889-83785975E59C}" dt="2019-08-19T20:59:48.757" v="15" actId="6549"/>
          <ac:spMkLst>
            <pc:docMk/>
            <pc:sldMk cId="3261202106" sldId="272"/>
            <ac:spMk id="4" creationId="{875A0086-B1D2-474B-875B-38BA28B454D8}"/>
          </ac:spMkLst>
        </pc:spChg>
        <pc:spChg chg="mod">
          <ac:chgData name="Ole Jan Borgund" userId="28adf3c030431879" providerId="LiveId" clId="{C7FF983E-7320-412A-B889-83785975E59C}" dt="2019-08-19T20:59:52.336" v="16" actId="6549"/>
          <ac:spMkLst>
            <pc:docMk/>
            <pc:sldMk cId="3261202106" sldId="272"/>
            <ac:spMk id="9" creationId="{BAC88C1D-227A-A145-BBC3-C41B125B1985}"/>
          </ac:spMkLst>
        </pc:spChg>
        <pc:spChg chg="mod">
          <ac:chgData name="Ole Jan Borgund" userId="28adf3c030431879" providerId="LiveId" clId="{C7FF983E-7320-412A-B889-83785975E59C}" dt="2019-08-19T20:59:58.767" v="18" actId="6549"/>
          <ac:spMkLst>
            <pc:docMk/>
            <pc:sldMk cId="3261202106" sldId="272"/>
            <ac:spMk id="10" creationId="{6729AA76-2AD2-A64A-B7AB-E400F1A41616}"/>
          </ac:spMkLst>
        </pc:spChg>
        <pc:spChg chg="mod">
          <ac:chgData name="Ole Jan Borgund" userId="28adf3c030431879" providerId="LiveId" clId="{C7FF983E-7320-412A-B889-83785975E59C}" dt="2019-08-19T20:59:55.377" v="17" actId="6549"/>
          <ac:spMkLst>
            <pc:docMk/>
            <pc:sldMk cId="3261202106" sldId="272"/>
            <ac:spMk id="13" creationId="{5E74A215-82BE-E04E-935B-CC8E5CF809F4}"/>
          </ac:spMkLst>
        </pc:spChg>
        <pc:spChg chg="mod">
          <ac:chgData name="Ole Jan Borgund" userId="28adf3c030431879" providerId="LiveId" clId="{C7FF983E-7320-412A-B889-83785975E59C}" dt="2019-08-19T20:59:43.837" v="14" actId="6549"/>
          <ac:spMkLst>
            <pc:docMk/>
            <pc:sldMk cId="3261202106" sldId="272"/>
            <ac:spMk id="16" creationId="{697139F3-CB9D-2948-A799-526D1457A7B1}"/>
          </ac:spMkLst>
        </pc:spChg>
      </pc:sldChg>
      <pc:sldChg chg="modSp modNotesTx">
        <pc:chgData name="Ole Jan Borgund" userId="28adf3c030431879" providerId="LiveId" clId="{C7FF983E-7320-412A-B889-83785975E59C}" dt="2019-08-20T12:24:59.071" v="538" actId="6549"/>
        <pc:sldMkLst>
          <pc:docMk/>
          <pc:sldMk cId="870031822" sldId="316"/>
        </pc:sldMkLst>
        <pc:spChg chg="mod">
          <ac:chgData name="Ole Jan Borgund" userId="28adf3c030431879" providerId="LiveId" clId="{C7FF983E-7320-412A-B889-83785975E59C}" dt="2019-08-20T12:23:43.099" v="524" actId="20577"/>
          <ac:spMkLst>
            <pc:docMk/>
            <pc:sldMk cId="870031822" sldId="316"/>
            <ac:spMk id="6" creationId="{1FA38984-F872-5441-B8EC-12B8B6B58753}"/>
          </ac:spMkLst>
        </pc:spChg>
      </pc:sldChg>
      <pc:sldChg chg="modNotesTx">
        <pc:chgData name="Ole Jan Borgund" userId="28adf3c030431879" providerId="LiveId" clId="{C7FF983E-7320-412A-B889-83785975E59C}" dt="2019-08-20T11:43:06.527" v="443" actId="20577"/>
        <pc:sldMkLst>
          <pc:docMk/>
          <pc:sldMk cId="144592172" sldId="319"/>
        </pc:sldMkLst>
      </pc:sldChg>
      <pc:sldChg chg="modNotesTx">
        <pc:chgData name="Ole Jan Borgund" userId="28adf3c030431879" providerId="LiveId" clId="{C7FF983E-7320-412A-B889-83785975E59C}" dt="2019-08-20T11:03:30.442" v="109" actId="20577"/>
        <pc:sldMkLst>
          <pc:docMk/>
          <pc:sldMk cId="3593165280" sldId="340"/>
        </pc:sldMkLst>
      </pc:sldChg>
      <pc:sldChg chg="modSp modNotesTx">
        <pc:chgData name="Ole Jan Borgund" userId="28adf3c030431879" providerId="LiveId" clId="{C7FF983E-7320-412A-B889-83785975E59C}" dt="2019-08-20T11:09:13.152" v="245" actId="20577"/>
        <pc:sldMkLst>
          <pc:docMk/>
          <pc:sldMk cId="325466823" sldId="341"/>
        </pc:sldMkLst>
        <pc:spChg chg="mod">
          <ac:chgData name="Ole Jan Borgund" userId="28adf3c030431879" providerId="LiveId" clId="{C7FF983E-7320-412A-B889-83785975E59C}" dt="2019-08-19T21:25:20.928" v="50" actId="6549"/>
          <ac:spMkLst>
            <pc:docMk/>
            <pc:sldMk cId="325466823" sldId="341"/>
            <ac:spMk id="14" creationId="{488E75B2-D78F-4042-983C-79C013E3D166}"/>
          </ac:spMkLst>
        </pc:spChg>
      </pc:sldChg>
      <pc:sldChg chg="modNotesTx">
        <pc:chgData name="Ole Jan Borgund" userId="28adf3c030431879" providerId="LiveId" clId="{C7FF983E-7320-412A-B889-83785975E59C}" dt="2019-08-20T11:11:38.589" v="253" actId="20577"/>
        <pc:sldMkLst>
          <pc:docMk/>
          <pc:sldMk cId="609846375" sldId="342"/>
        </pc:sldMkLst>
      </pc:sldChg>
      <pc:sldChg chg="modNotesTx">
        <pc:chgData name="Ole Jan Borgund" userId="28adf3c030431879" providerId="LiveId" clId="{C7FF983E-7320-412A-B889-83785975E59C}" dt="2019-08-20T11:14:33.239" v="351" actId="20577"/>
        <pc:sldMkLst>
          <pc:docMk/>
          <pc:sldMk cId="3630034768" sldId="343"/>
        </pc:sldMkLst>
      </pc:sldChg>
      <pc:sldChg chg="modSp">
        <pc:chgData name="Ole Jan Borgund" userId="28adf3c030431879" providerId="LiveId" clId="{C7FF983E-7320-412A-B889-83785975E59C}" dt="2019-08-20T11:44:24.395" v="445" actId="114"/>
        <pc:sldMkLst>
          <pc:docMk/>
          <pc:sldMk cId="2352807612" sldId="345"/>
        </pc:sldMkLst>
        <pc:spChg chg="mod">
          <ac:chgData name="Ole Jan Borgund" userId="28adf3c030431879" providerId="LiveId" clId="{C7FF983E-7320-412A-B889-83785975E59C}" dt="2019-08-20T11:44:24.395" v="445" actId="114"/>
          <ac:spMkLst>
            <pc:docMk/>
            <pc:sldMk cId="2352807612" sldId="345"/>
            <ac:spMk id="3" creationId="{F64BA0F7-21CD-5344-85B4-659097DC58E4}"/>
          </ac:spMkLst>
        </pc:spChg>
      </pc:sldChg>
      <pc:sldChg chg="modNotesTx">
        <pc:chgData name="Ole Jan Borgund" userId="28adf3c030431879" providerId="LiveId" clId="{C7FF983E-7320-412A-B889-83785975E59C}" dt="2019-08-20T11:54:37.677" v="465" actId="20577"/>
        <pc:sldMkLst>
          <pc:docMk/>
          <pc:sldMk cId="1450050013" sldId="347"/>
        </pc:sldMkLst>
      </pc:sldChg>
      <pc:sldChg chg="modNotesTx">
        <pc:chgData name="Ole Jan Borgund" userId="28adf3c030431879" providerId="LiveId" clId="{C7FF983E-7320-412A-B889-83785975E59C}" dt="2019-08-20T11:50:17.023" v="448" actId="20577"/>
        <pc:sldMkLst>
          <pc:docMk/>
          <pc:sldMk cId="2925014765" sldId="350"/>
        </pc:sldMkLst>
      </pc:sldChg>
      <pc:sldChg chg="modNotesTx">
        <pc:chgData name="Ole Jan Borgund" userId="28adf3c030431879" providerId="LiveId" clId="{C7FF983E-7320-412A-B889-83785975E59C}" dt="2019-08-20T11:57:51.589" v="466" actId="20577"/>
        <pc:sldMkLst>
          <pc:docMk/>
          <pc:sldMk cId="2894255469" sldId="352"/>
        </pc:sldMkLst>
      </pc:sldChg>
      <pc:sldChg chg="modNotesTx">
        <pc:chgData name="Ole Jan Borgund" userId="28adf3c030431879" providerId="LiveId" clId="{C7FF983E-7320-412A-B889-83785975E59C}" dt="2019-08-20T11:59:08.025" v="475" actId="20577"/>
        <pc:sldMkLst>
          <pc:docMk/>
          <pc:sldMk cId="3035244434" sldId="354"/>
        </pc:sldMkLst>
      </pc:sldChg>
      <pc:sldChg chg="modNotesTx">
        <pc:chgData name="Ole Jan Borgund" userId="28adf3c030431879" providerId="LiveId" clId="{C7FF983E-7320-412A-B889-83785975E59C}" dt="2019-08-20T10:51:26.432" v="77" actId="20577"/>
        <pc:sldMkLst>
          <pc:docMk/>
          <pc:sldMk cId="406604801" sldId="361"/>
        </pc:sldMkLst>
      </pc:sldChg>
      <pc:sldChg chg="modNotesTx">
        <pc:chgData name="Ole Jan Borgund" userId="28adf3c030431879" providerId="LiveId" clId="{C7FF983E-7320-412A-B889-83785975E59C}" dt="2019-08-20T10:54:18.251" v="78" actId="6549"/>
        <pc:sldMkLst>
          <pc:docMk/>
          <pc:sldMk cId="18574760" sldId="365"/>
        </pc:sldMkLst>
      </pc:sldChg>
      <pc:sldChg chg="modNotesTx">
        <pc:chgData name="Ole Jan Borgund" userId="28adf3c030431879" providerId="LiveId" clId="{C7FF983E-7320-412A-B889-83785975E59C}" dt="2019-08-20T11:15:38.228" v="385" actId="20577"/>
        <pc:sldMkLst>
          <pc:docMk/>
          <pc:sldMk cId="2898935391" sldId="366"/>
        </pc:sldMkLst>
      </pc:sldChg>
      <pc:sldChg chg="modNotesTx">
        <pc:chgData name="Ole Jan Borgund" userId="28adf3c030431879" providerId="LiveId" clId="{C7FF983E-7320-412A-B889-83785975E59C}" dt="2019-08-20T11:18:14.137" v="396" actId="20577"/>
        <pc:sldMkLst>
          <pc:docMk/>
          <pc:sldMk cId="4291241981" sldId="367"/>
        </pc:sldMkLst>
      </pc:sldChg>
      <pc:sldChg chg="modNotesTx">
        <pc:chgData name="Ole Jan Borgund" userId="28adf3c030431879" providerId="LiveId" clId="{C7FF983E-7320-412A-B889-83785975E59C}" dt="2019-08-20T11:22:27.245" v="408" actId="20577"/>
        <pc:sldMkLst>
          <pc:docMk/>
          <pc:sldMk cId="3402609102" sldId="369"/>
        </pc:sldMkLst>
      </pc:sldChg>
      <pc:sldChg chg="modSp modNotesTx">
        <pc:chgData name="Ole Jan Borgund" userId="28adf3c030431879" providerId="LiveId" clId="{C7FF983E-7320-412A-B889-83785975E59C}" dt="2019-08-20T12:03:47.348" v="483" actId="115"/>
        <pc:sldMkLst>
          <pc:docMk/>
          <pc:sldMk cId="1304864742" sldId="373"/>
        </pc:sldMkLst>
        <pc:spChg chg="mod">
          <ac:chgData name="Ole Jan Borgund" userId="28adf3c030431879" providerId="LiveId" clId="{C7FF983E-7320-412A-B889-83785975E59C}" dt="2019-08-20T12:03:47.348" v="483" actId="115"/>
          <ac:spMkLst>
            <pc:docMk/>
            <pc:sldMk cId="1304864742" sldId="373"/>
            <ac:spMk id="3" creationId="{336F379D-5CDC-7A43-BED4-3D34FC0E9AE2}"/>
          </ac:spMkLst>
        </pc:spChg>
      </pc:sldChg>
      <pc:sldChg chg="modNotesTx">
        <pc:chgData name="Ole Jan Borgund" userId="28adf3c030431879" providerId="LiveId" clId="{C7FF983E-7320-412A-B889-83785975E59C}" dt="2019-08-20T11:20:25.262" v="400" actId="20577"/>
        <pc:sldMkLst>
          <pc:docMk/>
          <pc:sldMk cId="1250417257" sldId="374"/>
        </pc:sldMkLst>
      </pc:sldChg>
      <pc:sldChg chg="modNotesTx">
        <pc:chgData name="Ole Jan Borgund" userId="28adf3c030431879" providerId="LiveId" clId="{C7FF983E-7320-412A-B889-83785975E59C}" dt="2019-08-20T12:06:26.249" v="495" actId="20577"/>
        <pc:sldMkLst>
          <pc:docMk/>
          <pc:sldMk cId="2197014692" sldId="375"/>
        </pc:sldMkLst>
      </pc:sldChg>
      <pc:sldChg chg="modSp modNotesTx">
        <pc:chgData name="Ole Jan Borgund" userId="28adf3c030431879" providerId="LiveId" clId="{C7FF983E-7320-412A-B889-83785975E59C}" dt="2019-08-20T12:13:35.590" v="513" actId="20577"/>
        <pc:sldMkLst>
          <pc:docMk/>
          <pc:sldMk cId="2571128145" sldId="379"/>
        </pc:sldMkLst>
        <pc:spChg chg="mod">
          <ac:chgData name="Ole Jan Borgund" userId="28adf3c030431879" providerId="LiveId" clId="{C7FF983E-7320-412A-B889-83785975E59C}" dt="2019-08-20T12:13:35.590" v="513" actId="20577"/>
          <ac:spMkLst>
            <pc:docMk/>
            <pc:sldMk cId="2571128145" sldId="379"/>
            <ac:spMk id="3" creationId="{E46AAC89-C43E-C049-BA09-01B68864CDFB}"/>
          </ac:spMkLst>
        </pc:spChg>
      </pc:sldChg>
      <pc:sldChg chg="modNotesTx">
        <pc:chgData name="Ole Jan Borgund" userId="28adf3c030431879" providerId="LiveId" clId="{C7FF983E-7320-412A-B889-83785975E59C}" dt="2019-08-20T12:20:51.624" v="523" actId="6549"/>
        <pc:sldMkLst>
          <pc:docMk/>
          <pc:sldMk cId="2548958090" sldId="383"/>
        </pc:sldMkLst>
      </pc:sldChg>
      <pc:sldChg chg="modNotesTx">
        <pc:chgData name="Ole Jan Borgund" userId="28adf3c030431879" providerId="LiveId" clId="{C7FF983E-7320-412A-B889-83785975E59C}" dt="2019-08-20T11:01:17.349" v="84" actId="20577"/>
        <pc:sldMkLst>
          <pc:docMk/>
          <pc:sldMk cId="3458342680" sldId="386"/>
        </pc:sldMkLst>
      </pc:sldChg>
      <pc:sldChg chg="modNotesTx">
        <pc:chgData name="Ole Jan Borgund" userId="28adf3c030431879" providerId="LiveId" clId="{C7FF983E-7320-412A-B889-83785975E59C}" dt="2019-08-20T11:24:09.761" v="411" actId="6549"/>
        <pc:sldMkLst>
          <pc:docMk/>
          <pc:sldMk cId="2105495969" sldId="3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6778F-9D10-D546-AD42-60AA27D9D64A}" type="datetimeFigureOut">
              <a:t>04.09.2019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09766-1718-EE41-8F7D-74897AACAE61}" type="datetimeFigureOut">
              <a:rPr lang="nb-NO" smtClean="0"/>
              <a:t>04.09.2019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5F360-E44A-4E4B-8558-CF50FC504B3C}" type="slidenum">
              <a:rPr lang="nb-NO" smtClean="0"/>
              <a:t>‹#›</a:t>
            </a:fld>
            <a:endParaRPr lang="nb-NO"/>
          </a:p>
        </p:txBody>
      </p:sp>
    </p:spTree>
    <p:extLst>
      <p:ext uri="{BB962C8B-B14F-4D97-AF65-F5344CB8AC3E}">
        <p14:creationId xmlns:p14="http://schemas.microsoft.com/office/powerpoint/2010/main" val="227922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Klarspråk – hva er det, egentlig? Den neste timen skal vi bli kjent med hvordan vi som jobber i kommunen, kan skrive klare og forståelige tekster. Vi skal også se på hvordan klarspråk gjør det enklere for innbyggerne å bruke tjenestene våre og delta i lokaldemokratiet, og hvordan klarspråk hjelper kommunen å spare tid og penger.</a:t>
            </a:r>
            <a:endParaRPr lang="nb-NO" dirty="0">
              <a:solidFill>
                <a:srgbClr val="FF0000"/>
              </a:solidFill>
            </a:endParaRPr>
          </a:p>
        </p:txBody>
      </p:sp>
      <p:sp>
        <p:nvSpPr>
          <p:cNvPr id="4" name="Plassholder for lysbildenummer 3"/>
          <p:cNvSpPr>
            <a:spLocks noGrp="1"/>
          </p:cNvSpPr>
          <p:nvPr>
            <p:ph type="sldNum" sz="quarter" idx="5"/>
          </p:nvPr>
        </p:nvSpPr>
        <p:spPr/>
        <p:txBody>
          <a:bodyPr/>
          <a:lstStyle/>
          <a:p>
            <a:fld id="{E9A5F360-E44A-4E4B-8558-CF50FC504B3C}" type="slidenum">
              <a:rPr lang="nb-NO" smtClean="0"/>
              <a:t>1</a:t>
            </a:fld>
            <a:endParaRPr lang="nb-NO"/>
          </a:p>
        </p:txBody>
      </p:sp>
    </p:spTree>
    <p:extLst>
      <p:ext uri="{BB962C8B-B14F-4D97-AF65-F5344CB8AC3E}">
        <p14:creationId xmlns:p14="http://schemas.microsoft.com/office/powerpoint/2010/main" val="108292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se en liten filmsnutt til. Denne filmen er laget om den teksten dere nettopp har sett på.</a:t>
            </a:r>
          </a:p>
        </p:txBody>
      </p:sp>
      <p:sp>
        <p:nvSpPr>
          <p:cNvPr id="4" name="Plassholder for lysbildenummer 3"/>
          <p:cNvSpPr>
            <a:spLocks noGrp="1"/>
          </p:cNvSpPr>
          <p:nvPr>
            <p:ph type="sldNum" sz="quarter" idx="5"/>
          </p:nvPr>
        </p:nvSpPr>
        <p:spPr/>
        <p:txBody>
          <a:bodyPr/>
          <a:lstStyle/>
          <a:p>
            <a:fld id="{E9A5F360-E44A-4E4B-8558-CF50FC504B3C}" type="slidenum">
              <a:rPr lang="nb-NO" smtClean="0"/>
              <a:t>10</a:t>
            </a:fld>
            <a:endParaRPr lang="nb-NO"/>
          </a:p>
        </p:txBody>
      </p:sp>
    </p:spTree>
    <p:extLst>
      <p:ext uri="{BB962C8B-B14F-4D97-AF65-F5344CB8AC3E}">
        <p14:creationId xmlns:p14="http://schemas.microsoft.com/office/powerpoint/2010/main" val="319907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noen sitater fra brukertesten på</a:t>
            </a:r>
            <a:r>
              <a:rPr lang="nb-NO" baseline="0" dirty="0"/>
              <a:t> brevet om vedtak om skoleplass, som vi så på tidligere. </a:t>
            </a:r>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11</a:t>
            </a:fld>
            <a:endParaRPr lang="nb-NO"/>
          </a:p>
        </p:txBody>
      </p:sp>
    </p:spTree>
    <p:extLst>
      <p:ext uri="{BB962C8B-B14F-4D97-AF65-F5344CB8AC3E}">
        <p14:creationId xmlns:p14="http://schemas.microsoft.com/office/powerpoint/2010/main" val="1497867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teksten dere får utdelt. </a:t>
            </a:r>
          </a:p>
          <a:p>
            <a:r>
              <a:rPr lang="nb-NO" dirty="0"/>
              <a:t>Hva synes dere om denne versjonen sammenlignet med den forrige? </a:t>
            </a:r>
          </a:p>
          <a:p>
            <a:endParaRPr lang="nb-NO" dirty="0"/>
          </a:p>
          <a:p>
            <a:r>
              <a:rPr lang="nb-NO" dirty="0"/>
              <a:t>Når dere har lest gjennom, kan dere diskutere litt med sidemannen. Vi bruker 5 minutter på denne oppgaven.</a:t>
            </a:r>
          </a:p>
          <a:p>
            <a:endParaRPr lang="nb-NO" dirty="0"/>
          </a:p>
          <a:p>
            <a:r>
              <a:rPr lang="nb-NO" dirty="0"/>
              <a:t>Oppsummering: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er annerledes med denne teksten? (Bruk inntil 5 minutter på deltakernes refleksjoner, og oppsummer med neste lysbilde.)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Dette er en reell ny versjon hentet fra en kommune som vi har gitt det fiktive navnet «Holand kommune».</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12</a:t>
            </a:fld>
            <a:endParaRPr lang="nb-NO"/>
          </a:p>
        </p:txBody>
      </p:sp>
    </p:spTree>
    <p:extLst>
      <p:ext uri="{BB962C8B-B14F-4D97-AF65-F5344CB8AC3E}">
        <p14:creationId xmlns:p14="http://schemas.microsoft.com/office/powerpoint/2010/main" val="315334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annerledes ved denne teksten?</a:t>
            </a:r>
          </a:p>
          <a:p>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en imøtekommende overskrift som gir mening fra målgruppens perspektiv.</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Hovedbudskapet kommer tidlig. (Klarspråk hjelper oss også å strukturere tekstene godt og komme kjapt til poenget.)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mer håndterlig regelverksinformasjon.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et mer direkte og aktivt språk, og det er ingen korrekturfeil.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er holdt i en vennlig tone.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informative mellomtitler.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henvender seg konsekvent til </a:t>
            </a:r>
            <a:r>
              <a:rPr lang="nb-NO" i="1" dirty="0"/>
              <a:t>dere.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relevant informasjon om SFO, besøksdag m.m. – det foreldrene lurer på når barnet deres skal begynne på SFO.</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13</a:t>
            </a:fld>
            <a:endParaRPr lang="nb-NO"/>
          </a:p>
        </p:txBody>
      </p:sp>
    </p:spTree>
    <p:extLst>
      <p:ext uri="{BB962C8B-B14F-4D97-AF65-F5344CB8AC3E}">
        <p14:creationId xmlns:p14="http://schemas.microsoft.com/office/powerpoint/2010/main" val="166135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har vi sett et eksempel på hvordan en tekst kan gå fra å være systemorientert til å være tilpasset målgruppens behov. En tekst i klarspråk, rett og slett. Hvordan gjør vi det?</a:t>
            </a:r>
          </a:p>
          <a:p>
            <a:endParaRPr lang="nb-NO" dirty="0"/>
          </a:p>
          <a:p>
            <a:r>
              <a:rPr lang="nb-NO" dirty="0"/>
              <a:t>Vi skal se litt nærmere på de </a:t>
            </a:r>
            <a:r>
              <a:rPr lang="nb-NO" dirty="0" err="1"/>
              <a:t>klarspråkstipsene</a:t>
            </a:r>
            <a:r>
              <a:rPr lang="nb-NO" dirty="0"/>
              <a:t> som kan sette oss på rett spor.</a:t>
            </a:r>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14</a:t>
            </a:fld>
            <a:endParaRPr lang="nb-NO"/>
          </a:p>
        </p:txBody>
      </p:sp>
    </p:spTree>
    <p:extLst>
      <p:ext uri="{BB962C8B-B14F-4D97-AF65-F5344CB8AC3E}">
        <p14:creationId xmlns:p14="http://schemas.microsoft.com/office/powerpoint/2010/main" val="181811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finnes en del språklige grep som vi vet gjør tekstene tydeligere og enklere å forstå. KS og </a:t>
            </a:r>
            <a:r>
              <a:rPr lang="nb-NO" dirty="0" err="1"/>
              <a:t>Difi</a:t>
            </a:r>
            <a:r>
              <a:rPr lang="nb-NO" dirty="0"/>
              <a:t> har samlet mange av disse språktipsene på sine nettsider. Nå skal vi se nærmere på noen av dem.</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første tipset er å få tydelig fram hva leseren skal vite eller gjøre etter å ha lest teksten.</a:t>
            </a:r>
          </a:p>
          <a:p>
            <a:r>
              <a:rPr lang="nb-NO" dirty="0"/>
              <a:t>Ofte glemmer vi å tenke på hvorfor leseren får teksten, og hva han eller hun skal sitte igjen med etter å ha lest den. Si det rett ut!</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15</a:t>
            </a:fld>
            <a:endParaRPr lang="nb-NO"/>
          </a:p>
        </p:txBody>
      </p:sp>
    </p:spTree>
    <p:extLst>
      <p:ext uri="{BB962C8B-B14F-4D97-AF65-F5344CB8AC3E}">
        <p14:creationId xmlns:p14="http://schemas.microsoft.com/office/powerpoint/2010/main" val="44128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annet viktig grep er at vi ikke skriver OM, men direkte TIL målgruppen. Når vi bruker DU eller DERE, blir teksten mer som en samtale. Vi bør unngå man, en eller søkeren – det skaper avstand. </a:t>
            </a:r>
          </a:p>
        </p:txBody>
      </p:sp>
      <p:sp>
        <p:nvSpPr>
          <p:cNvPr id="4" name="Plassholder for lysbildenummer 3"/>
          <p:cNvSpPr>
            <a:spLocks noGrp="1"/>
          </p:cNvSpPr>
          <p:nvPr>
            <p:ph type="sldNum" sz="quarter" idx="5"/>
          </p:nvPr>
        </p:nvSpPr>
        <p:spPr/>
        <p:txBody>
          <a:bodyPr/>
          <a:lstStyle/>
          <a:p>
            <a:fld id="{E9A5F360-E44A-4E4B-8558-CF50FC504B3C}" type="slidenum">
              <a:rPr lang="nb-NO" smtClean="0"/>
              <a:t>16</a:t>
            </a:fld>
            <a:endParaRPr lang="nb-NO"/>
          </a:p>
        </p:txBody>
      </p:sp>
    </p:spTree>
    <p:extLst>
      <p:ext uri="{BB962C8B-B14F-4D97-AF65-F5344CB8AC3E}">
        <p14:creationId xmlns:p14="http://schemas.microsoft.com/office/powerpoint/2010/main" val="2928884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Strukturen i en tekst avgjør hvor tydelig og effektiv den blir. Tenk gjerne at lesere skal få med seg det viktigste ved å skumlese den. Det betyr at overskriften og mellomtitlene til sammen bør gi god oversikt over hva teksten handler om. Det viktigste vi vil si, kan kanskje få plass allerede i overskriften, slik at vi er sikre på at hovedpoenget når fram? </a:t>
            </a:r>
          </a:p>
          <a:p>
            <a:endParaRPr lang="nb-NO" dirty="0"/>
          </a:p>
          <a:p>
            <a:r>
              <a:rPr lang="nb-NO" dirty="0"/>
              <a:t>Overskriften «Svar på søknad om omsorgstjenester» er ikke så informativ – den forutsetter at vi leser videre for å finne ut hva svaret er. «Anna Hansen får 12 timer støttekontakt per måned» eller «Du får middag servert på døren hver dag» er mye tydeligere. En overskrift kan gjerne være en fullstendig setning eller et spørsmål, og det er alltid lurt å slippe katta ut av sekken med det samme – det er ikke kriminalromaner vi skriver i kommunen, og det er ingen grunn til å gjemme det mest interessante til slutt. </a:t>
            </a:r>
          </a:p>
          <a:p>
            <a:endParaRPr lang="nb-NO" dirty="0"/>
          </a:p>
          <a:p>
            <a:r>
              <a:rPr lang="nb-NO" dirty="0"/>
              <a:t>Bruk gjerne punktlister også, for eksempel for å gi en «oppskrift» på hva leseren skal gjøre nå, eller for å ramse opp den dokumentasjonen innbyggeren skal legge ved en søknad.</a:t>
            </a:r>
          </a:p>
        </p:txBody>
      </p:sp>
      <p:sp>
        <p:nvSpPr>
          <p:cNvPr id="4" name="Plassholder for lysbildenummer 3"/>
          <p:cNvSpPr>
            <a:spLocks noGrp="1"/>
          </p:cNvSpPr>
          <p:nvPr>
            <p:ph type="sldNum" sz="quarter" idx="5"/>
          </p:nvPr>
        </p:nvSpPr>
        <p:spPr/>
        <p:txBody>
          <a:bodyPr/>
          <a:lstStyle/>
          <a:p>
            <a:fld id="{E9A5F360-E44A-4E4B-8558-CF50FC504B3C}" type="slidenum">
              <a:rPr lang="nb-NO" smtClean="0"/>
              <a:t>17</a:t>
            </a:fld>
            <a:endParaRPr lang="nb-NO"/>
          </a:p>
        </p:txBody>
      </p:sp>
    </p:spTree>
    <p:extLst>
      <p:ext uri="{BB962C8B-B14F-4D97-AF65-F5344CB8AC3E}">
        <p14:creationId xmlns:p14="http://schemas.microsoft.com/office/powerpoint/2010/main" val="3269612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Lange setningen blir fort kronglete – sett punktum. Korte setninger er enklere å lese for alle med lese- og skrivevansker, og det gjør teksten kort. Det er også bra fordi tekstene våre oftere og oftere leses på mobil eller andre små skjermer. </a:t>
            </a:r>
          </a:p>
        </p:txBody>
      </p:sp>
      <p:sp>
        <p:nvSpPr>
          <p:cNvPr id="4" name="Plassholder for lysbildenummer 3"/>
          <p:cNvSpPr>
            <a:spLocks noGrp="1"/>
          </p:cNvSpPr>
          <p:nvPr>
            <p:ph type="sldNum" sz="quarter" idx="5"/>
          </p:nvPr>
        </p:nvSpPr>
        <p:spPr/>
        <p:txBody>
          <a:bodyPr/>
          <a:lstStyle/>
          <a:p>
            <a:fld id="{E9A5F360-E44A-4E4B-8558-CF50FC504B3C}" type="slidenum">
              <a:rPr lang="nb-NO" smtClean="0"/>
              <a:t>18</a:t>
            </a:fld>
            <a:endParaRPr lang="nb-NO"/>
          </a:p>
        </p:txBody>
      </p:sp>
    </p:spTree>
    <p:extLst>
      <p:ext uri="{BB962C8B-B14F-4D97-AF65-F5344CB8AC3E}">
        <p14:creationId xmlns:p14="http://schemas.microsoft.com/office/powerpoint/2010/main" val="608684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 skrive aktivt vil si å få tydelig fram hvem som skal gjøre noe, ha en tydelig aktør eller et subjekt, som vi også kan kalle det. </a:t>
            </a:r>
          </a:p>
          <a:p>
            <a:endParaRPr lang="nb-NO" dirty="0"/>
          </a:p>
          <a:p>
            <a:r>
              <a:rPr lang="nb-NO" dirty="0"/>
              <a:t>«Skolen kan kontaktes ved spørsmål» er en passiv setning – den sier at noe kan gjøres, men får ikke tydelig fram HVEM som kan gjøre det. En aktiv setning kunne sett slik ut:</a:t>
            </a:r>
          </a:p>
          <a:p>
            <a:endParaRPr lang="nb-NO" dirty="0"/>
          </a:p>
          <a:p>
            <a:r>
              <a:rPr lang="nb-NO" dirty="0"/>
              <a:t>«Dere kan kontakte skolen hvis dere har spørsmål» eller «Kontakt skolen hvis dere har spørsmål». (Den siste formen er det vi kaller imperativ. Her er det ikke et tydelig subjekt, men det regnes likevel som en aktiv form – den direkte henvendelsen gjør at det ikke blir tvil om hvem det gjelder.)</a:t>
            </a:r>
          </a:p>
        </p:txBody>
      </p:sp>
      <p:sp>
        <p:nvSpPr>
          <p:cNvPr id="4" name="Plassholder for lysbildenummer 3"/>
          <p:cNvSpPr>
            <a:spLocks noGrp="1"/>
          </p:cNvSpPr>
          <p:nvPr>
            <p:ph type="sldNum" sz="quarter" idx="5"/>
          </p:nvPr>
        </p:nvSpPr>
        <p:spPr/>
        <p:txBody>
          <a:bodyPr/>
          <a:lstStyle/>
          <a:p>
            <a:fld id="{E9A5F360-E44A-4E4B-8558-CF50FC504B3C}" type="slidenum">
              <a:rPr lang="nb-NO" smtClean="0"/>
              <a:t>19</a:t>
            </a:fld>
            <a:endParaRPr lang="nb-NO"/>
          </a:p>
        </p:txBody>
      </p:sp>
    </p:spTree>
    <p:extLst>
      <p:ext uri="{BB962C8B-B14F-4D97-AF65-F5344CB8AC3E}">
        <p14:creationId xmlns:p14="http://schemas.microsoft.com/office/powerpoint/2010/main" val="194699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begynner med å se en liten film.</a:t>
            </a:r>
          </a:p>
          <a:p>
            <a:endParaRPr lang="nb-NO" dirty="0"/>
          </a:p>
          <a:p>
            <a:r>
              <a:rPr lang="nb-NO" dirty="0"/>
              <a:t>Kilde:  </a:t>
            </a:r>
            <a:r>
              <a:rPr lang="nb-NO" dirty="0" err="1"/>
              <a:t>https</a:t>
            </a:r>
            <a:r>
              <a:rPr lang="nb-NO" dirty="0"/>
              <a:t>://</a:t>
            </a:r>
            <a:r>
              <a:rPr lang="nb-NO" dirty="0" err="1"/>
              <a:t>www.youtube.com</a:t>
            </a:r>
            <a:r>
              <a:rPr lang="nb-NO" dirty="0"/>
              <a:t>/</a:t>
            </a:r>
            <a:r>
              <a:rPr lang="nb-NO" dirty="0" err="1"/>
              <a:t>watch?v</a:t>
            </a:r>
            <a:r>
              <a:rPr lang="nb-NO" dirty="0"/>
              <a:t>=cK48rAsg3oo</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a:t>
            </a:fld>
            <a:endParaRPr lang="nb-NO"/>
          </a:p>
        </p:txBody>
      </p:sp>
    </p:spTree>
    <p:extLst>
      <p:ext uri="{BB962C8B-B14F-4D97-AF65-F5344CB8AC3E}">
        <p14:creationId xmlns:p14="http://schemas.microsoft.com/office/powerpoint/2010/main" val="685867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annen felle vi skal være på vakt mot, er det som kan kalles substantivsjuke: at vi bruker et substantiv når vi egentlig bør bruke et enklere verb. </a:t>
            </a:r>
          </a:p>
          <a:p>
            <a:endParaRPr lang="nb-NO" dirty="0"/>
          </a:p>
          <a:p>
            <a:r>
              <a:rPr lang="nb-NO" dirty="0"/>
              <a:t>Her ser dere et eksempel: </a:t>
            </a:r>
          </a:p>
          <a:p>
            <a:endParaRPr lang="nb-NO" dirty="0"/>
          </a:p>
          <a:p>
            <a:pPr marL="0" indent="0">
              <a:buNone/>
            </a:pPr>
            <a:r>
              <a:rPr lang="nb-NO" dirty="0">
                <a:solidFill>
                  <a:schemeClr val="bg1"/>
                </a:solidFill>
              </a:rPr>
              <a:t>«Kommunen foretar en kontrollberegning av utregningen.»</a:t>
            </a:r>
          </a:p>
          <a:p>
            <a:pPr marL="0" indent="0">
              <a:buNone/>
            </a:pPr>
            <a:endParaRPr lang="nb-NO" dirty="0">
              <a:solidFill>
                <a:schemeClr val="bg1"/>
              </a:solidFill>
            </a:endParaRPr>
          </a:p>
          <a:p>
            <a:pPr marL="0" indent="0">
              <a:buNone/>
            </a:pPr>
            <a:r>
              <a:rPr lang="nb-NO" dirty="0">
                <a:solidFill>
                  <a:schemeClr val="bg1"/>
                </a:solidFill>
              </a:rPr>
              <a:t>«Å foreta en kontrollberegning» kan sies mye enklere: å kontrollere.</a:t>
            </a:r>
          </a:p>
          <a:p>
            <a:pPr marL="0" indent="0">
              <a:buNone/>
            </a:pPr>
            <a:endParaRPr lang="nb-NO" dirty="0">
              <a:solidFill>
                <a:schemeClr val="bg1"/>
              </a:solidFill>
            </a:endParaRPr>
          </a:p>
          <a:p>
            <a:pPr>
              <a:buFont typeface="Wingdings" pitchFamily="2" charset="2"/>
              <a:buChar char="Ø"/>
            </a:pPr>
            <a:r>
              <a:rPr lang="nb-NO" dirty="0">
                <a:solidFill>
                  <a:schemeClr val="bg1"/>
                </a:solidFill>
              </a:rPr>
              <a:t>Kommunen kontrollerer utregningen.</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20</a:t>
            </a:fld>
            <a:endParaRPr lang="nb-NO"/>
          </a:p>
        </p:txBody>
      </p:sp>
    </p:spTree>
    <p:extLst>
      <p:ext uri="{BB962C8B-B14F-4D97-AF65-F5344CB8AC3E}">
        <p14:creationId xmlns:p14="http://schemas.microsoft.com/office/powerpoint/2010/main" val="3097341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Fagbegreper og forkortelser er nyttige for oss internt og i kommunikasjonen med profesjonelle aktører og samarbeidspartnere som er kjent med begrepene. I dialogen med innbyggerne, derimot, må vi være veldig bevisst hvordan vi bruker begrepene. Det hjelper lite at fagbegrepene har en presis definisjon og ofte er hentet fra regelverket – kjenner ikke innbyggeren definisjonen av «hjemmelshaver» eller «</a:t>
            </a:r>
            <a:r>
              <a:rPr lang="nb-NO" dirty="0">
                <a:solidFill>
                  <a:srgbClr val="FF0000"/>
                </a:solidFill>
              </a:rPr>
              <a:t>alminnelig inntekt</a:t>
            </a:r>
            <a:r>
              <a:rPr lang="nb-NO" dirty="0"/>
              <a:t>», er vi like langt. </a:t>
            </a:r>
          </a:p>
          <a:p>
            <a:endParaRPr lang="nb-NO" dirty="0"/>
          </a:p>
          <a:p>
            <a:r>
              <a:rPr lang="nb-NO" dirty="0"/>
              <a:t>Det første vi bør gjøre, er å vurdere om fagbegrepet er nødvendig å bruke. I mange tilfeller kan vi uten problemer bruke et mer folkelig ord. Andre ganger er fagbegrepet viktig å ha med, og da bør vi forklare hva som ligger i det. </a:t>
            </a:r>
          </a:p>
          <a:p>
            <a:endParaRPr lang="nb-NO" dirty="0"/>
          </a:p>
          <a:p>
            <a:r>
              <a:rPr lang="nb-NO" dirty="0"/>
              <a:t>(</a:t>
            </a:r>
            <a:r>
              <a:rPr lang="nb-NO" dirty="0" err="1"/>
              <a:t>Pbrl</a:t>
            </a:r>
            <a:r>
              <a:rPr lang="nb-NO" dirty="0"/>
              <a:t>. = pasient- og brukerrettighetsloven)</a:t>
            </a:r>
          </a:p>
        </p:txBody>
      </p:sp>
      <p:sp>
        <p:nvSpPr>
          <p:cNvPr id="4" name="Plassholder for lysbildenummer 3"/>
          <p:cNvSpPr>
            <a:spLocks noGrp="1"/>
          </p:cNvSpPr>
          <p:nvPr>
            <p:ph type="sldNum" sz="quarter" idx="5"/>
          </p:nvPr>
        </p:nvSpPr>
        <p:spPr/>
        <p:txBody>
          <a:bodyPr/>
          <a:lstStyle/>
          <a:p>
            <a:fld id="{E9A5F360-E44A-4E4B-8558-CF50FC504B3C}" type="slidenum">
              <a:rPr lang="nb-NO" smtClean="0"/>
              <a:t>21</a:t>
            </a:fld>
            <a:endParaRPr lang="nb-NO"/>
          </a:p>
        </p:txBody>
      </p:sp>
    </p:spTree>
    <p:extLst>
      <p:ext uri="{BB962C8B-B14F-4D97-AF65-F5344CB8AC3E}">
        <p14:creationId xmlns:p14="http://schemas.microsoft.com/office/powerpoint/2010/main" val="3963558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må også ha et bevisst forhold til det vi kan kalle «sjargongen». Da tenker vi på uttrykk som ikke bidrar til å gjøre tekstene klarere eller mer presise, snarere tvert imot: Det kan være formuleringer som tilslører innholdet, eller som rett og slett er utdaterte og kan føles fremmede for mange av innbyggerne.</a:t>
            </a:r>
          </a:p>
        </p:txBody>
      </p:sp>
      <p:sp>
        <p:nvSpPr>
          <p:cNvPr id="4" name="Plassholder for lysbildenummer 3"/>
          <p:cNvSpPr>
            <a:spLocks noGrp="1"/>
          </p:cNvSpPr>
          <p:nvPr>
            <p:ph type="sldNum" sz="quarter" idx="5"/>
          </p:nvPr>
        </p:nvSpPr>
        <p:spPr/>
        <p:txBody>
          <a:bodyPr/>
          <a:lstStyle/>
          <a:p>
            <a:fld id="{E9A5F360-E44A-4E4B-8558-CF50FC504B3C}" type="slidenum">
              <a:rPr lang="nb-NO" smtClean="0"/>
              <a:t>22</a:t>
            </a:fld>
            <a:endParaRPr lang="nb-NO"/>
          </a:p>
        </p:txBody>
      </p:sp>
    </p:spTree>
    <p:extLst>
      <p:ext uri="{BB962C8B-B14F-4D97-AF65-F5344CB8AC3E}">
        <p14:creationId xmlns:p14="http://schemas.microsoft.com/office/powerpoint/2010/main" val="3777658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selvfølgelig: En god og profesjonell tekst er uten skrivefeil.</a:t>
            </a:r>
          </a:p>
        </p:txBody>
      </p:sp>
      <p:sp>
        <p:nvSpPr>
          <p:cNvPr id="4" name="Plassholder for lysbildenummer 3"/>
          <p:cNvSpPr>
            <a:spLocks noGrp="1"/>
          </p:cNvSpPr>
          <p:nvPr>
            <p:ph type="sldNum" sz="quarter" idx="5"/>
          </p:nvPr>
        </p:nvSpPr>
        <p:spPr/>
        <p:txBody>
          <a:bodyPr/>
          <a:lstStyle/>
          <a:p>
            <a:fld id="{E9A5F360-E44A-4E4B-8558-CF50FC504B3C}" type="slidenum">
              <a:rPr lang="nb-NO" smtClean="0"/>
              <a:t>23</a:t>
            </a:fld>
            <a:endParaRPr lang="nb-NO"/>
          </a:p>
        </p:txBody>
      </p:sp>
    </p:spTree>
    <p:extLst>
      <p:ext uri="{BB962C8B-B14F-4D97-AF65-F5344CB8AC3E}">
        <p14:creationId xmlns:p14="http://schemas.microsoft.com/office/powerpoint/2010/main" val="1854037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har vi sett </a:t>
            </a:r>
            <a:r>
              <a:rPr lang="nb-NO" dirty="0" smtClean="0"/>
              <a:t>hvordan </a:t>
            </a:r>
            <a:r>
              <a:rPr lang="nb-NO" dirty="0"/>
              <a:t>en tekst kan gå fra å være systemorientert til å være tilpasset målgruppens behov. En tekst i klarspråk, rett og slett. Hvordan gjør vi det?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finnes en del språklige grep som vi vet gjør tekstene tydeligere og enklere å forstå.</a:t>
            </a:r>
            <a:r>
              <a:rPr lang="nb-NO" baseline="0" dirty="0"/>
              <a:t> </a:t>
            </a:r>
            <a:r>
              <a:rPr lang="nb-NO" dirty="0"/>
              <a:t>Disse </a:t>
            </a:r>
            <a:r>
              <a:rPr lang="nb-NO" dirty="0" err="1"/>
              <a:t>klarspråkstipsene</a:t>
            </a:r>
            <a:r>
              <a:rPr lang="nb-NO" dirty="0"/>
              <a:t> kan sette oss på rett spor:</a:t>
            </a:r>
          </a:p>
          <a:p>
            <a:endParaRPr lang="nb-NO" dirty="0"/>
          </a:p>
          <a:p>
            <a:pPr marL="171450" indent="-171450">
              <a:buFont typeface="Arial" panose="020B0604020202020204" pitchFamily="34" charset="0"/>
              <a:buChar char="•"/>
            </a:pPr>
            <a:r>
              <a:rPr lang="nb-NO" dirty="0"/>
              <a:t>Få tydelig fram hva leseren skal vite eller gjøre etter å ha lest teksten.</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Rett teksten direkte til leseren – med </a:t>
            </a:r>
            <a:r>
              <a:rPr lang="nb-NO" i="1" dirty="0"/>
              <a:t>du</a:t>
            </a:r>
            <a:r>
              <a:rPr lang="nb-NO" dirty="0"/>
              <a:t> eller </a:t>
            </a:r>
            <a:r>
              <a:rPr lang="nb-NO" i="1" dirty="0"/>
              <a:t>dere</a:t>
            </a:r>
            <a:r>
              <a:rPr lang="nb-NO" dirty="0"/>
              <a: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Lag en oversiktlig struktur med informative overskrifter, mellomtitler og punktlister.</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Husk å sette punktum.</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Skriv aktivt (for eksempel ikke </a:t>
            </a:r>
            <a:r>
              <a:rPr lang="nb-NO" i="1" dirty="0"/>
              <a:t>Skolen </a:t>
            </a:r>
            <a:r>
              <a:rPr lang="nb-NO" i="1" u="sng" dirty="0"/>
              <a:t>kan kontaktes </a:t>
            </a:r>
            <a:r>
              <a:rPr lang="nb-NO" i="1" dirty="0"/>
              <a:t>ved spørsmål</a:t>
            </a:r>
            <a:r>
              <a:rPr lang="nb-NO" dirty="0"/>
              <a:t>, men </a:t>
            </a:r>
            <a:r>
              <a:rPr lang="nb-NO" i="1" u="sng" dirty="0"/>
              <a:t>Dere kan kontakte </a:t>
            </a:r>
            <a:r>
              <a:rPr lang="nb-NO" i="1" dirty="0"/>
              <a:t>skolen hvis dere har spørsmål</a:t>
            </a:r>
            <a:r>
              <a:rPr lang="nb-NO" dirty="0"/>
              <a: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Bruk verb når du kan, ikke tunge substantiveringer (for eksempel ikke </a:t>
            </a:r>
            <a:r>
              <a:rPr lang="nb-NO" i="1" dirty="0"/>
              <a:t>Skolen </a:t>
            </a:r>
            <a:r>
              <a:rPr lang="nb-NO" i="1" u="none" dirty="0"/>
              <a:t>kan kontaktes </a:t>
            </a:r>
            <a:r>
              <a:rPr lang="nb-NO" i="1" u="sng" dirty="0"/>
              <a:t>ved spørsmål</a:t>
            </a:r>
            <a:r>
              <a:rPr lang="nb-NO" dirty="0"/>
              <a:t>, men </a:t>
            </a:r>
            <a:r>
              <a:rPr lang="nb-NO" i="1" u="none" dirty="0"/>
              <a:t>Dere kan kontakte </a:t>
            </a:r>
            <a:r>
              <a:rPr lang="nb-NO" i="1" dirty="0"/>
              <a:t>skolen </a:t>
            </a:r>
            <a:r>
              <a:rPr lang="nb-NO" i="1" u="sng" dirty="0"/>
              <a:t>hvis dere har spørsmå</a:t>
            </a:r>
            <a:r>
              <a:rPr lang="nb-NO" i="1" dirty="0"/>
              <a:t>l</a:t>
            </a:r>
            <a:r>
              <a:rPr lang="nb-NO" dirty="0"/>
              <a:t>, og ikke </a:t>
            </a:r>
            <a:r>
              <a:rPr lang="nb-NO" i="1" u="sng" dirty="0"/>
              <a:t>foreta en kartlegging</a:t>
            </a:r>
            <a:r>
              <a:rPr lang="nb-NO" dirty="0"/>
              <a:t>, men </a:t>
            </a:r>
            <a:r>
              <a:rPr lang="nb-NO" i="1" u="sng" dirty="0"/>
              <a:t>kartlegge</a:t>
            </a:r>
            <a:r>
              <a:rPr lang="nb-NO" i="0" dirty="0"/>
              <a: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Forklar fagbegreper og forkortelser som ikke er kjent for målgruppen.</a:t>
            </a:r>
            <a:br>
              <a:rPr lang="nb-NO" dirty="0"/>
            </a:br>
            <a:endParaRPr lang="nb-NO" dirty="0"/>
          </a:p>
          <a:p>
            <a:pPr marL="171450" indent="-171450">
              <a:buFont typeface="Arial" panose="020B0604020202020204" pitchFamily="34" charset="0"/>
              <a:buChar char="•"/>
            </a:pPr>
            <a:r>
              <a:rPr lang="nb-NO" dirty="0"/>
              <a:t>Unngå moteord og utdaterte formuleringer.</a:t>
            </a:r>
            <a:br>
              <a:rPr lang="nb-NO" dirty="0"/>
            </a:br>
            <a:endParaRPr lang="nb-NO" dirty="0"/>
          </a:p>
          <a:p>
            <a:pPr marL="171450" indent="-171450">
              <a:buFont typeface="Arial" panose="020B0604020202020204" pitchFamily="34" charset="0"/>
              <a:buChar char="•"/>
            </a:pPr>
            <a:r>
              <a:rPr lang="nb-NO" dirty="0"/>
              <a:t>Følg rettskrivings- og tegnsettingsreglene.</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24</a:t>
            </a:fld>
            <a:endParaRPr lang="nb-NO"/>
          </a:p>
        </p:txBody>
      </p:sp>
    </p:spTree>
    <p:extLst>
      <p:ext uri="{BB962C8B-B14F-4D97-AF65-F5344CB8AC3E}">
        <p14:creationId xmlns:p14="http://schemas.microsoft.com/office/powerpoint/2010/main" val="246853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Disse skoletekstene ligger i KS sin tekstbase med kommunale tekster. Her kan kommuner som vil forbedre språket, finne gode eksempler. Delingspotensialet er så stort – alle kommuner sender ut dette brevet. Her har dere mange gode maler</a:t>
            </a:r>
            <a:r>
              <a:rPr lang="nb-NO" sz="1200" kern="1200" baseline="0" dirty="0">
                <a:solidFill>
                  <a:schemeClr val="tx1"/>
                </a:solidFill>
                <a:effectLst/>
                <a:latin typeface="+mn-lt"/>
                <a:ea typeface="+mn-ea"/>
                <a:cs typeface="+mn-cs"/>
              </a:rPr>
              <a:t> som dere kan bruke. </a:t>
            </a:r>
          </a:p>
          <a:p>
            <a:endParaRPr lang="nb-NO" sz="1200" kern="1200" baseline="0" dirty="0">
              <a:solidFill>
                <a:schemeClr val="tx1"/>
              </a:solidFill>
              <a:effectLst/>
              <a:latin typeface="+mn-lt"/>
              <a:ea typeface="+mn-ea"/>
              <a:cs typeface="+mn-cs"/>
            </a:endParaRPr>
          </a:p>
          <a:p>
            <a:r>
              <a:rPr lang="nb-NO" sz="1200" kern="1200" baseline="0" dirty="0">
                <a:solidFill>
                  <a:schemeClr val="tx1"/>
                </a:solidFill>
                <a:effectLst/>
                <a:latin typeface="+mn-lt"/>
                <a:ea typeface="+mn-ea"/>
                <a:cs typeface="+mn-cs"/>
              </a:rPr>
              <a:t>Hver enkelt saksbehandler skriver mye fritekst, og det er ikke alltid vi har en mal. Det handler om å endre skrivekultur. Saksbehandlerne må bli bevisst hvem de skriver til, og hvordan de gjør det. Det er et endringsprosjekt som krever ressurser og opplæring.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CAFBD94-DCF1-4070-8544-575DE76DF594}" type="slidenum">
              <a:rPr lang="nb-NO" smtClean="0"/>
              <a:pPr/>
              <a:t>25</a:t>
            </a:fld>
            <a:endParaRPr lang="nb-NO"/>
          </a:p>
        </p:txBody>
      </p:sp>
    </p:spTree>
    <p:extLst>
      <p:ext uri="{BB962C8B-B14F-4D97-AF65-F5344CB8AC3E}">
        <p14:creationId xmlns:p14="http://schemas.microsoft.com/office/powerpoint/2010/main" val="3076890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språklige retningslinjene gjør teksten tydeligere og hjelper oss bort fra systemperspektivet, slik at tekstene våre får innbyggernes perspektiv. </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26</a:t>
            </a:fld>
            <a:endParaRPr lang="nb-NO"/>
          </a:p>
        </p:txBody>
      </p:sp>
    </p:spTree>
    <p:extLst>
      <p:ext uri="{BB962C8B-B14F-4D97-AF65-F5344CB8AC3E}">
        <p14:creationId xmlns:p14="http://schemas.microsoft.com/office/powerpoint/2010/main" val="141408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gir resultater når tekster blir endret fra tunge og systemorienterte til innbyggerorienterte og forståelige. Nå skal vi se nærmere på hva noen kommuner har oppnådd ved å gjøre tekster klarere.</a:t>
            </a:r>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27</a:t>
            </a:fld>
            <a:endParaRPr lang="nb-NO"/>
          </a:p>
        </p:txBody>
      </p:sp>
    </p:spTree>
    <p:extLst>
      <p:ext uri="{BB962C8B-B14F-4D97-AF65-F5344CB8AC3E}">
        <p14:creationId xmlns:p14="http://schemas.microsoft.com/office/powerpoint/2010/main" val="3312565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Henvendelsene til servicetorget gikk drastisk ned da de bearbeidet tekstene fra oppvekstseksjonene i samarbeid med nabokommunen Sarpsborg.</a:t>
            </a:r>
          </a:p>
          <a:p>
            <a:endParaRPr lang="nb-NO" dirty="0"/>
          </a:p>
          <a:p>
            <a:r>
              <a:rPr lang="nb-NO" dirty="0"/>
              <a:t>De har siden fortsatt med tekster på andre fagområder, blant annet helse, omsorg og velferd. Det har også gitt resultater. Her ser dere et utdrag fra en e-post Språkrådet fikk fra en fornøyd Fredrikstad-innbygger:</a:t>
            </a:r>
          </a:p>
          <a:p>
            <a:endParaRPr lang="nb-NO" dirty="0"/>
          </a:p>
          <a:p>
            <a:r>
              <a:rPr lang="nb-NO" dirty="0"/>
              <a:t>«Hei, Språkrådet. Hvis dere ikke allerede har Tildelingstjenesten i Fredrikstad på listen over beste praksis for klart språk, bør dere få det. Jeg har lest to brev som gjelder min far, som har demens. Det er tydelig, respektfullt og likevel helse- og omsorgsfaglig begrunnet. Av hensyn til mine foreldre, som begge er omhandlet, kan jeg ikke sende eksempel. Men det vil overraske meg om dette ikke er praksis som følger av en god språkstrategi.»</a:t>
            </a: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28</a:t>
            </a:fld>
            <a:endParaRPr lang="nb-NO"/>
          </a:p>
        </p:txBody>
      </p:sp>
    </p:spTree>
    <p:extLst>
      <p:ext uri="{BB962C8B-B14F-4D97-AF65-F5344CB8AC3E}">
        <p14:creationId xmlns:p14="http://schemas.microsoft.com/office/powerpoint/2010/main" val="2383181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t>Gjennom å forbedre malen for saksframlegg har Hamar kommune lagt til rette for effektive arbeidsprosesser og minimert faren for misforståelser på grunn av språklige uklarheter.</a:t>
            </a:r>
          </a:p>
          <a:p>
            <a:endParaRPr lang="nb-NO" sz="2200" dirty="0"/>
          </a:p>
          <a:p>
            <a:r>
              <a:rPr lang="nb-NO" sz="2200" dirty="0"/>
              <a:t>De har også regnet ut hvor mye penger det er å spare på at tekstene blir så klare at innbyggerne ikke trenger å ringe:</a:t>
            </a:r>
            <a:br>
              <a:rPr lang="nb-NO" sz="2200" dirty="0"/>
            </a:br>
            <a:endParaRPr lang="nb-NO" sz="2200" dirty="0"/>
          </a:p>
          <a:p>
            <a:pPr marL="800100" lvl="1" indent="-342900">
              <a:buFont typeface="Arial" panose="020B0604020202020204" pitchFamily="34" charset="0"/>
              <a:buChar char="•"/>
            </a:pPr>
            <a:r>
              <a:rPr lang="nb-NO" sz="2200" dirty="0"/>
              <a:t>De har 1000 utsendelser per dag.</a:t>
            </a:r>
          </a:p>
          <a:p>
            <a:pPr marL="800100" lvl="1" indent="-342900">
              <a:buFont typeface="Arial" panose="020B0604020202020204" pitchFamily="34" charset="0"/>
              <a:buChar char="•"/>
            </a:pPr>
            <a:r>
              <a:rPr lang="nb-NO" sz="2200" dirty="0"/>
              <a:t>Hvis 10 % ringer, blir det 100 telefoner hver dag.</a:t>
            </a:r>
          </a:p>
          <a:p>
            <a:pPr marL="800100" lvl="1" indent="-342900">
              <a:buFont typeface="Arial" panose="020B0604020202020204" pitchFamily="34" charset="0"/>
              <a:buChar char="•"/>
            </a:pPr>
            <a:r>
              <a:rPr lang="nb-NO" sz="2200" dirty="0"/>
              <a:t>De har 70 kroner i kostnader per telefon, så det blir 7000 kroner per dag. </a:t>
            </a:r>
          </a:p>
          <a:p>
            <a:pPr marL="800100" lvl="1" indent="-342900">
              <a:buFont typeface="Arial" panose="020B0604020202020204" pitchFamily="34" charset="0"/>
              <a:buChar char="•"/>
            </a:pPr>
            <a:r>
              <a:rPr lang="nb-NO" sz="2200" dirty="0"/>
              <a:t>Til sammen blir det 1,5 millioner kroner i året.</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29</a:t>
            </a:fld>
            <a:endParaRPr lang="nb-NO"/>
          </a:p>
        </p:txBody>
      </p:sp>
    </p:spTree>
    <p:extLst>
      <p:ext uri="{BB962C8B-B14F-4D97-AF65-F5344CB8AC3E}">
        <p14:creationId xmlns:p14="http://schemas.microsoft.com/office/powerpoint/2010/main" val="9738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synes dere om denne setningen? </a:t>
            </a:r>
          </a:p>
          <a:p>
            <a:endParaRPr lang="nb-NO" dirty="0"/>
          </a:p>
          <a:p>
            <a:r>
              <a:rPr lang="nb-NO" dirty="0"/>
              <a:t>Bruk to minutter til å diskutere med sidemannen.</a:t>
            </a:r>
          </a:p>
          <a:p>
            <a:endParaRPr lang="nb-NO" dirty="0"/>
          </a:p>
          <a:p>
            <a:r>
              <a:rPr lang="nb-NO" dirty="0">
                <a:effectLst/>
              </a:rPr>
              <a:t>Da en lokalpolitiker i Kristiansand</a:t>
            </a:r>
            <a:r>
              <a:rPr lang="nb-NO" baseline="0" dirty="0">
                <a:effectLst/>
              </a:rPr>
              <a:t> </a:t>
            </a:r>
            <a:r>
              <a:rPr lang="nb-NO" dirty="0">
                <a:effectLst/>
              </a:rPr>
              <a:t>fant denne setningen i den nye handlingsplanen til hjemkommunen, måtte hun klø seg i hodet. </a:t>
            </a:r>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3</a:t>
            </a:fld>
            <a:endParaRPr lang="nb-NO"/>
          </a:p>
        </p:txBody>
      </p:sp>
    </p:spTree>
    <p:extLst>
      <p:ext uri="{BB962C8B-B14F-4D97-AF65-F5344CB8AC3E}">
        <p14:creationId xmlns:p14="http://schemas.microsoft.com/office/powerpoint/2010/main" val="1960935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Kundesenteret hos Plan- og bygningsetaten i Oslo har revidert alle brevmalene sine. Odd Iver Rånes, som leder kundesenteret, forteller at han tidligere mottok tre til fem telefoner hver eneste dag fordi folk ikke forstod innholdet i brevene deres. Etter </a:t>
            </a:r>
            <a:r>
              <a:rPr lang="nb-NO" baseline="0" dirty="0" err="1"/>
              <a:t>klarspråksarbeidet</a:t>
            </a:r>
            <a:r>
              <a:rPr lang="nb-NO" baseline="0" dirty="0"/>
              <a:t> får han nesten ingen unødvendige henvendelser.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C48D3E2A-594A-4D56-966B-024CFBA095D4}" type="slidenum">
              <a:rPr lang="nb-NO" smtClean="0"/>
              <a:t>30</a:t>
            </a:fld>
            <a:endParaRPr lang="nb-NO"/>
          </a:p>
        </p:txBody>
      </p:sp>
    </p:spTree>
    <p:extLst>
      <p:ext uri="{BB962C8B-B14F-4D97-AF65-F5344CB8AC3E}">
        <p14:creationId xmlns:p14="http://schemas.microsoft.com/office/powerpoint/2010/main" val="3479035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Vi tar også med et statlig eksempel: </a:t>
            </a:r>
          </a:p>
          <a:p>
            <a:endParaRPr lang="nb-NO" sz="1200" dirty="0"/>
          </a:p>
          <a:p>
            <a:r>
              <a:rPr lang="nb-NO" sz="1200" dirty="0"/>
              <a:t>Helgelandssykehuset gjennomfører rundt 80 000 polikliniske konsultasjoner årlig. 10–20 % av pasientene møter ikke opp godt nok forberedt til konsultasjonene, og de må derfor utsettes. </a:t>
            </a:r>
          </a:p>
          <a:p>
            <a:endParaRPr lang="nb-NO" sz="1200" dirty="0"/>
          </a:p>
          <a:p>
            <a:r>
              <a:rPr lang="nb-NO" sz="1200" dirty="0"/>
              <a:t>Sykehuset mener hovedårsaken til at pasientene ikke er godt nok forberedt, er vanskelig språk og at de ikke har forstått innholdet i innkallingsbrevet.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Hver konsultasjon som ikke kan gjennomføres, koster sykehuset 480 kroner (i tillegg må pasienten dekke en egenandel på 345 kroner). </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31</a:t>
            </a:fld>
            <a:endParaRPr lang="nb-NO"/>
          </a:p>
        </p:txBody>
      </p:sp>
    </p:spTree>
    <p:extLst>
      <p:ext uri="{BB962C8B-B14F-4D97-AF65-F5344CB8AC3E}">
        <p14:creationId xmlns:p14="http://schemas.microsoft.com/office/powerpoint/2010/main" val="1879296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Klarspråk er et middel for å spare tid og penger, øke tilliten innbyggerne har til oss, bedre rettssikkerheten til innbyggerne og styrke demokratiet.</a:t>
            </a:r>
          </a:p>
        </p:txBody>
      </p:sp>
      <p:sp>
        <p:nvSpPr>
          <p:cNvPr id="4" name="Plassholder for lysbildenummer 3"/>
          <p:cNvSpPr>
            <a:spLocks noGrp="1"/>
          </p:cNvSpPr>
          <p:nvPr>
            <p:ph type="sldNum" sz="quarter" idx="5"/>
          </p:nvPr>
        </p:nvSpPr>
        <p:spPr/>
        <p:txBody>
          <a:bodyPr/>
          <a:lstStyle/>
          <a:p>
            <a:fld id="{E9A5F360-E44A-4E4B-8558-CF50FC504B3C}" type="slidenum">
              <a:rPr lang="nb-NO" smtClean="0"/>
              <a:t>32</a:t>
            </a:fld>
            <a:endParaRPr lang="nb-NO"/>
          </a:p>
        </p:txBody>
      </p:sp>
    </p:spTree>
    <p:extLst>
      <p:ext uri="{BB962C8B-B14F-4D97-AF65-F5344CB8AC3E}">
        <p14:creationId xmlns:p14="http://schemas.microsoft.com/office/powerpoint/2010/main" val="2446214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hva er suksessfaktorene for å lykkes med klarspråk?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må jobbe på flere nivåer: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indent="-171450">
              <a:buFont typeface="Arial" panose="020B0604020202020204" pitchFamily="34" charset="0"/>
              <a:buChar char="•"/>
            </a:pPr>
            <a:r>
              <a:rPr lang="nb-NO" dirty="0"/>
              <a:t>Vi må motivere for klarspråk og endre holdninger internt til hvordan kommunens tekster bør være. Kanskje er mange allerede klare for endring, men det er også mulig at en del ansatte ikke ser behovet for å endre skrivestil.</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Vi må gi medarbeiderne kunnskap om hvordan de kan skrive klart, og hvordan de kan involvere brukerne for å sjekke kvaliteten på tekstene.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Vi må legge til rette for endring ved å oppdatere maler, standardbrev og systemer og la klarspråk bli en del av kvalitetssikringsrutinene.</a:t>
            </a:r>
            <a:br>
              <a:rPr lang="nb-NO" dirty="0"/>
            </a:br>
            <a:endParaRPr lang="nb-NO" dirty="0"/>
          </a:p>
          <a:p>
            <a:pPr marL="171450" indent="-171450">
              <a:buFont typeface="Arial" panose="020B0604020202020204" pitchFamily="34" charset="0"/>
              <a:buChar char="•"/>
            </a:pPr>
            <a:r>
              <a:rPr lang="nb-NO" dirty="0"/>
              <a:t>Vi må se klarspråk som et middel i utviklingsprosjekter og andre satsinger. Husk at klarspråk er ikke et poeng i seg selv, men et middel for å få godt samarbeid med innbyggerne, lage gode tjenester og legge til rette for lokaldemokratiet.</a:t>
            </a:r>
          </a:p>
          <a:p>
            <a:endParaRPr lang="nb-NO" dirty="0"/>
          </a:p>
          <a:p>
            <a:r>
              <a:rPr lang="nb-NO" dirty="0"/>
              <a:t>Vi må derfor se klarspråk som en del av arbeidet med andre satsingsområder, enten det er digitalisering, kvalitetsarbeid eller demokratiarbeid.</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33</a:t>
            </a:fld>
            <a:endParaRPr lang="nb-NO"/>
          </a:p>
        </p:txBody>
      </p:sp>
    </p:spTree>
    <p:extLst>
      <p:ext uri="{BB962C8B-B14F-4D97-AF65-F5344CB8AC3E}">
        <p14:creationId xmlns:p14="http://schemas.microsoft.com/office/powerpoint/2010/main" val="2353698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det er ledelsen som må legge til rette for at avdelingene kan prioritere klarspråk. Evalueringen av det statlige </a:t>
            </a:r>
            <a:r>
              <a:rPr lang="nb-NO" dirty="0" err="1"/>
              <a:t>klarspråksprosjektet</a:t>
            </a:r>
            <a:r>
              <a:rPr lang="nb-NO" dirty="0"/>
              <a:t> i 2013 viste at forankring er avgjørende, og at virksomheter med god forankring har høyere måloppnåelse. </a:t>
            </a:r>
          </a:p>
          <a:p>
            <a:endParaRPr lang="nb-NO" dirty="0"/>
          </a:p>
          <a:p>
            <a:r>
              <a:rPr lang="nb-NO" dirty="0"/>
              <a:t>Kilde:  </a:t>
            </a:r>
            <a:br>
              <a:rPr lang="nb-NO" dirty="0"/>
            </a:br>
            <a:r>
              <a:rPr lang="nb-NO" dirty="0" err="1"/>
              <a:t>https</a:t>
            </a:r>
            <a:r>
              <a:rPr lang="nb-NO" dirty="0"/>
              <a:t>://</a:t>
            </a:r>
            <a:r>
              <a:rPr lang="nb-NO" dirty="0" err="1"/>
              <a:t>www.sprakradet.no</a:t>
            </a:r>
            <a:r>
              <a:rPr lang="nb-NO" dirty="0"/>
              <a:t>/</a:t>
            </a:r>
            <a:r>
              <a:rPr lang="nb-NO" dirty="0" err="1"/>
              <a:t>Klarsprak</a:t>
            </a:r>
            <a:r>
              <a:rPr lang="nb-NO" dirty="0"/>
              <a:t>/om-</a:t>
            </a:r>
            <a:r>
              <a:rPr lang="nb-NO" dirty="0" err="1"/>
              <a:t>klarsprak</a:t>
            </a:r>
            <a:r>
              <a:rPr lang="nb-NO" dirty="0"/>
              <a:t>/Kunnskap-om-</a:t>
            </a:r>
            <a:r>
              <a:rPr lang="nb-NO" dirty="0" err="1"/>
              <a:t>klarsprak</a:t>
            </a:r>
            <a:r>
              <a:rPr lang="nb-NO" dirty="0"/>
              <a:t>/evalueringer-av-prosjektet-klart-sprak-i-staten/Sluttevaluering-av-prosjektet-Klart-sprak-i-staten/</a:t>
            </a:r>
          </a:p>
        </p:txBody>
      </p:sp>
      <p:sp>
        <p:nvSpPr>
          <p:cNvPr id="4" name="Plassholder for lysbildenummer 3"/>
          <p:cNvSpPr>
            <a:spLocks noGrp="1"/>
          </p:cNvSpPr>
          <p:nvPr>
            <p:ph type="sldNum" sz="quarter" idx="5"/>
          </p:nvPr>
        </p:nvSpPr>
        <p:spPr/>
        <p:txBody>
          <a:bodyPr/>
          <a:lstStyle/>
          <a:p>
            <a:fld id="{E9A5F360-E44A-4E4B-8558-CF50FC504B3C}" type="slidenum">
              <a:rPr lang="nb-NO" smtClean="0"/>
              <a:t>34</a:t>
            </a:fld>
            <a:endParaRPr lang="nb-NO"/>
          </a:p>
        </p:txBody>
      </p:sp>
    </p:spTree>
    <p:extLst>
      <p:ext uri="{BB962C8B-B14F-4D97-AF65-F5344CB8AC3E}">
        <p14:creationId xmlns:p14="http://schemas.microsoft.com/office/powerpoint/2010/main" val="3749183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hvordan kommer vi i gang? </a:t>
            </a:r>
            <a:r>
              <a:rPr lang="nb-NO" baseline="0" dirty="0"/>
              <a:t>På klarspråk.no og ks.no kan vi finne mange ressurser som kan hjelpe oss i gang: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kurs og erfaringssamlinger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tekstbase med tekster i klarspråk fra ulike kommuner som vi kan inspireres av og gjenbruke hvis vi ønsker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verktøykasse for brukerinvolvering og effektmåling i </a:t>
            </a:r>
            <a:r>
              <a:rPr lang="nb-NO" dirty="0" err="1"/>
              <a:t>klarspråksarbeidet</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veileder i klart språk som hjelper oss å kommunisere godt med alle innbyggerne, uansett om de er vante lesere eller ikke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statlige </a:t>
            </a:r>
            <a:r>
              <a:rPr lang="nb-NO" dirty="0" err="1"/>
              <a:t>klarspråkssatsingen</a:t>
            </a:r>
            <a:r>
              <a:rPr lang="nb-NO" dirty="0"/>
              <a:t> har også utviklet et e-læringskurs i klarspråk som er gratis for alle å bruke.</a:t>
            </a:r>
          </a:p>
        </p:txBody>
      </p:sp>
      <p:sp>
        <p:nvSpPr>
          <p:cNvPr id="4" name="Plassholder for lysbildenummer 3"/>
          <p:cNvSpPr>
            <a:spLocks noGrp="1"/>
          </p:cNvSpPr>
          <p:nvPr>
            <p:ph type="sldNum" sz="quarter" idx="5"/>
          </p:nvPr>
        </p:nvSpPr>
        <p:spPr/>
        <p:txBody>
          <a:bodyPr/>
          <a:lstStyle/>
          <a:p>
            <a:fld id="{E9A5F360-E44A-4E4B-8558-CF50FC504B3C}" type="slidenum">
              <a:rPr lang="nb-NO" smtClean="0"/>
              <a:t>35</a:t>
            </a:fld>
            <a:endParaRPr lang="nb-NO"/>
          </a:p>
        </p:txBody>
      </p:sp>
    </p:spTree>
    <p:extLst>
      <p:ext uri="{BB962C8B-B14F-4D97-AF65-F5344CB8AC3E}">
        <p14:creationId xmlns:p14="http://schemas.microsoft.com/office/powerpoint/2010/main" val="524121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KS har også en verktøykasse med metoder for å involvere brukerne i </a:t>
            </a:r>
            <a:r>
              <a:rPr lang="nb-NO" sz="1200" b="0" i="0" kern="1200" dirty="0" err="1">
                <a:solidFill>
                  <a:schemeClr val="tx1"/>
                </a:solidFill>
                <a:effectLst/>
                <a:latin typeface="+mn-lt"/>
                <a:ea typeface="+mn-ea"/>
                <a:cs typeface="+mn-cs"/>
              </a:rPr>
              <a:t>klarspråksarbeidet</a:t>
            </a:r>
            <a:r>
              <a:rPr lang="nb-NO" sz="1200" b="0" i="0" kern="1200" dirty="0">
                <a:solidFill>
                  <a:schemeClr val="tx1"/>
                </a:solidFill>
                <a:effectLst/>
                <a:latin typeface="+mn-lt"/>
                <a:ea typeface="+mn-ea"/>
                <a:cs typeface="+mn-cs"/>
              </a:rPr>
              <a:t> og samtidig måle effekten av </a:t>
            </a:r>
            <a:r>
              <a:rPr lang="nb-NO" sz="1200" b="0" i="0" kern="1200" dirty="0" err="1">
                <a:solidFill>
                  <a:schemeClr val="tx1"/>
                </a:solidFill>
                <a:effectLst/>
                <a:latin typeface="+mn-lt"/>
                <a:ea typeface="+mn-ea"/>
                <a:cs typeface="+mn-cs"/>
              </a:rPr>
              <a:t>tekstendringene</a:t>
            </a:r>
            <a:r>
              <a:rPr lang="nb-NO" sz="1200" b="0" i="0" kern="1200" dirty="0">
                <a:solidFill>
                  <a:schemeClr val="tx1"/>
                </a:solidFill>
                <a:effectLst/>
                <a:latin typeface="+mn-lt"/>
                <a:ea typeface="+mn-ea"/>
                <a:cs typeface="+mn-cs"/>
              </a:rPr>
              <a:t>. </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Metodene hjelper dere å kartlegge hvor skoen trykker hos dere, jobbe sammen med innbyggerne om å lage bedre versjoner, og til slutt måle om endringene har effekt.</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Kilde: https://www.ks.no/fagomrader/utvikling/digitalisering/klart-sprak/klarsprak/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baseline="0" dirty="0"/>
          </a:p>
        </p:txBody>
      </p:sp>
      <p:sp>
        <p:nvSpPr>
          <p:cNvPr id="4" name="Plassholder for lysbildenummer 3"/>
          <p:cNvSpPr>
            <a:spLocks noGrp="1"/>
          </p:cNvSpPr>
          <p:nvPr>
            <p:ph type="sldNum" sz="quarter" idx="10"/>
          </p:nvPr>
        </p:nvSpPr>
        <p:spPr/>
        <p:txBody>
          <a:bodyPr/>
          <a:lstStyle/>
          <a:p>
            <a:fld id="{C48D3E2A-594A-4D56-966B-024CFBA095D4}" type="slidenum">
              <a:rPr lang="nb-NO" smtClean="0"/>
              <a:t>36</a:t>
            </a:fld>
            <a:endParaRPr lang="nb-NO"/>
          </a:p>
        </p:txBody>
      </p:sp>
    </p:spTree>
    <p:extLst>
      <p:ext uri="{BB962C8B-B14F-4D97-AF65-F5344CB8AC3E}">
        <p14:creationId xmlns:p14="http://schemas.microsoft.com/office/powerpoint/2010/main" val="697502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KS har laget en veileder som hjelper oss å tilpasse språket på nettsiden slik at enda flere kan forstå. Målet er at tekstene skal fungere godt for innbyggere både med og uten leseutfordringer. Vi  kan kalle det klarspråk for alle.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10–20 % av (de voksne) innbyggerne våre har ekstra utfordringer med å lese. Årsakene kan være mange, for eksempel dysleksi, demens, ADHD, autisme eller afasi. </a:t>
            </a:r>
          </a:p>
          <a:p>
            <a:endParaRPr lang="nb-NO" sz="1200" b="0" i="0" kern="1200" dirty="0">
              <a:solidFill>
                <a:schemeClr val="tx1"/>
              </a:solidFill>
              <a:effectLst/>
              <a:latin typeface="+mn-lt"/>
              <a:ea typeface="+mn-ea"/>
              <a:cs typeface="+mn-cs"/>
            </a:endParaRPr>
          </a:p>
          <a:p>
            <a:r>
              <a:rPr lang="nb-NO" dirty="0"/>
              <a:t>Det er spesielt viktig at vi bruker veilederen i arbeidet med nettsidene og digitale tjenester.</a:t>
            </a:r>
          </a:p>
        </p:txBody>
      </p:sp>
      <p:sp>
        <p:nvSpPr>
          <p:cNvPr id="4" name="Plassholder for lysbildenummer 3"/>
          <p:cNvSpPr>
            <a:spLocks noGrp="1"/>
          </p:cNvSpPr>
          <p:nvPr>
            <p:ph type="sldNum" sz="quarter" idx="10"/>
          </p:nvPr>
        </p:nvSpPr>
        <p:spPr/>
        <p:txBody>
          <a:bodyPr/>
          <a:lstStyle/>
          <a:p>
            <a:fld id="{C48D3E2A-594A-4D56-966B-024CFBA095D4}" type="slidenum">
              <a:rPr lang="nb-NO" smtClean="0"/>
              <a:t>37</a:t>
            </a:fld>
            <a:endParaRPr lang="nb-NO"/>
          </a:p>
        </p:txBody>
      </p:sp>
    </p:spTree>
    <p:extLst>
      <p:ext uri="{BB962C8B-B14F-4D97-AF65-F5344CB8AC3E}">
        <p14:creationId xmlns:p14="http://schemas.microsoft.com/office/powerpoint/2010/main" val="2077361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kommunene som har brukt metodene i verktøykassen for å involvere innbyggerne, opplever det som veldig nyttig. Her ser dere sitater </a:t>
            </a:r>
            <a:r>
              <a:rPr lang="nb-NO"/>
              <a:t>fra noen </a:t>
            </a:r>
            <a:r>
              <a:rPr lang="nb-NO" dirty="0"/>
              <a:t>av dem. Brukertestingen gir alltid konkrete innspill til forbedringer, men ofte også aha-opplevelser av hvordan innbyggerne opplever kommunens språk og tekster. </a:t>
            </a:r>
          </a:p>
        </p:txBody>
      </p:sp>
      <p:sp>
        <p:nvSpPr>
          <p:cNvPr id="4" name="Plassholder for lysbildenummer 3"/>
          <p:cNvSpPr>
            <a:spLocks noGrp="1"/>
          </p:cNvSpPr>
          <p:nvPr>
            <p:ph type="sldNum" sz="quarter" idx="5"/>
          </p:nvPr>
        </p:nvSpPr>
        <p:spPr/>
        <p:txBody>
          <a:bodyPr/>
          <a:lstStyle/>
          <a:p>
            <a:fld id="{E9A5F360-E44A-4E4B-8558-CF50FC504B3C}" type="slidenum">
              <a:rPr lang="nb-NO" smtClean="0"/>
              <a:t>38</a:t>
            </a:fld>
            <a:endParaRPr lang="nb-NO"/>
          </a:p>
        </p:txBody>
      </p:sp>
    </p:spTree>
    <p:extLst>
      <p:ext uri="{BB962C8B-B14F-4D97-AF65-F5344CB8AC3E}">
        <p14:creationId xmlns:p14="http://schemas.microsoft.com/office/powerpoint/2010/main" val="1171140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klarspråk.no finner dere eksempler på hva andre virksomheter har utviklet av språklige retningslinjer, ressurser som hjelper dere med å gjennomføre språkprosjekter, og mye nyttig innhold om juridisk språk spesielt – for å nevne noe.</a:t>
            </a:r>
          </a:p>
          <a:p>
            <a:endParaRPr lang="nb-NO" dirty="0"/>
          </a:p>
          <a:p>
            <a:r>
              <a:rPr lang="nb-NO" dirty="0"/>
              <a:t>Kilde: </a:t>
            </a:r>
            <a:r>
              <a:rPr lang="nb-NO" dirty="0" err="1"/>
              <a:t>www.klarspråk.no</a:t>
            </a:r>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39</a:t>
            </a:fld>
            <a:endParaRPr lang="nb-NO"/>
          </a:p>
        </p:txBody>
      </p:sp>
    </p:spTree>
    <p:extLst>
      <p:ext uri="{BB962C8B-B14F-4D97-AF65-F5344CB8AC3E}">
        <p14:creationId xmlns:p14="http://schemas.microsoft.com/office/powerpoint/2010/main" val="151669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Mensa</a:t>
            </a:r>
            <a:r>
              <a:rPr lang="nb-NO" dirty="0"/>
              <a:t>-medlem Mira Svartnes Thorsen </a:t>
            </a:r>
            <a:r>
              <a:rPr lang="nb-NO" baseline="0" dirty="0"/>
              <a:t>sier at </a:t>
            </a:r>
            <a:r>
              <a:rPr lang="nb-NO" dirty="0">
                <a:effectLst/>
              </a:rPr>
              <a:t>hun har fått setningen forklart, men forstår den fortsatt ikke. </a:t>
            </a:r>
          </a:p>
          <a:p>
            <a:endParaRPr lang="nb-NO" dirty="0">
              <a:effectLst/>
            </a:endParaRPr>
          </a:p>
          <a:p>
            <a:r>
              <a:rPr lang="nb-NO" dirty="0">
                <a:effectLst/>
              </a:rPr>
              <a:t>Det er ikke bare i Kristiansand offentlige tekster</a:t>
            </a:r>
            <a:r>
              <a:rPr lang="nb-NO" baseline="0" dirty="0">
                <a:effectLst/>
              </a:rPr>
              <a:t> og brev </a:t>
            </a:r>
            <a:r>
              <a:rPr lang="nb-NO" baseline="0">
                <a:effectLst/>
              </a:rPr>
              <a:t>er uforståelige. </a:t>
            </a:r>
            <a:r>
              <a:rPr lang="nb-NO" dirty="0"/>
              <a:t>Statens </a:t>
            </a:r>
            <a:r>
              <a:rPr lang="nb-NO" dirty="0" err="1"/>
              <a:t>innbyggerundersøkelse</a:t>
            </a:r>
            <a:r>
              <a:rPr lang="nb-NO" dirty="0"/>
              <a:t> for 2017 viste at folk fortsatt synes innholdet i offentlige brev er for vanskelig. Så en av hovedgrunnene til at vi trenger klarspråk, er altså at det skal være enkelt for innbyggerne å forstå hvilke rettigheter de har, og hvordan de skal gå fram for å oppnå dem. </a:t>
            </a:r>
          </a:p>
          <a:p>
            <a:endParaRPr lang="nb-NO" dirty="0"/>
          </a:p>
          <a:p>
            <a:r>
              <a:rPr lang="nb-NO" dirty="0"/>
              <a:t>Kilder: </a:t>
            </a:r>
          </a:p>
          <a:p>
            <a:r>
              <a:rPr lang="nb-NO" dirty="0"/>
              <a:t>https://www.nrk.no/sorlandet/mensa-medlem_-_-offentlige-brev-er-uforstaelige-1.14322772</a:t>
            </a:r>
          </a:p>
          <a:p>
            <a:r>
              <a:rPr lang="nb-NO" dirty="0"/>
              <a:t>https://www.vg.no/nyheter/innenriks/i/6E0W8/en-av-tre-forstaar-ikke-hva-som-staar-i-offentlige-brev</a:t>
            </a:r>
          </a:p>
          <a:p>
            <a:r>
              <a:rPr lang="nb-NO" dirty="0"/>
              <a:t>https://www.difi.no/rapporter-og-statistikk/undersokelser/innbyggerundersokelsen-2017</a:t>
            </a:r>
          </a:p>
          <a:p>
            <a:endParaRPr lang="nb-NO" dirty="0"/>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4</a:t>
            </a:fld>
            <a:endParaRPr lang="nb-NO"/>
          </a:p>
        </p:txBody>
      </p:sp>
    </p:spTree>
    <p:extLst>
      <p:ext uri="{BB962C8B-B14F-4D97-AF65-F5344CB8AC3E}">
        <p14:creationId xmlns:p14="http://schemas.microsoft.com/office/powerpoint/2010/main" val="197790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a:t>
            </a:r>
            <a:r>
              <a:rPr lang="nb-NO" dirty="0" err="1"/>
              <a:t>klarspråk.no</a:t>
            </a:r>
            <a:r>
              <a:rPr lang="nb-NO" dirty="0"/>
              <a:t> finner dere også gratiskurset Den gylne pennen, som gir en innføring i klarspråk. Kurset har en egen modul for ledere.</a:t>
            </a:r>
          </a:p>
          <a:p>
            <a:endParaRPr lang="nb-NO" dirty="0"/>
          </a:p>
          <a:p>
            <a:r>
              <a:rPr lang="nb-NO" dirty="0"/>
              <a:t>Kilde: </a:t>
            </a:r>
            <a:r>
              <a:rPr lang="nb-NO" dirty="0" err="1"/>
              <a:t>https</a:t>
            </a:r>
            <a:r>
              <a:rPr lang="nb-NO" dirty="0"/>
              <a:t>://</a:t>
            </a:r>
            <a:r>
              <a:rPr lang="nb-NO" dirty="0" err="1"/>
              <a:t>laeringsplattformen.difi.no</a:t>
            </a:r>
            <a:r>
              <a:rPr lang="nb-NO" dirty="0"/>
              <a:t>/kurs/991825827/den-gylne-pennen-et-e-</a:t>
            </a:r>
            <a:r>
              <a:rPr lang="nb-NO" dirty="0" err="1"/>
              <a:t>laeringskurs</a:t>
            </a:r>
            <a:r>
              <a:rPr lang="nb-NO" dirty="0"/>
              <a:t>-i-</a:t>
            </a:r>
            <a:r>
              <a:rPr lang="nb-NO" dirty="0" err="1"/>
              <a:t>klarsprak</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40</a:t>
            </a:fld>
            <a:endParaRPr lang="nb-NO"/>
          </a:p>
        </p:txBody>
      </p:sp>
    </p:spTree>
    <p:extLst>
      <p:ext uri="{BB962C8B-B14F-4D97-AF65-F5344CB8AC3E}">
        <p14:creationId xmlns:p14="http://schemas.microsoft.com/office/powerpoint/2010/main" val="3247764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 </a:t>
            </a:r>
            <a:r>
              <a:rPr lang="nb-NO" dirty="0" err="1"/>
              <a:t>https</a:t>
            </a:r>
            <a:r>
              <a:rPr lang="nb-NO" dirty="0"/>
              <a:t>://</a:t>
            </a:r>
            <a:r>
              <a:rPr lang="nb-NO" dirty="0" err="1"/>
              <a:t>www.youtube.com</a:t>
            </a:r>
            <a:r>
              <a:rPr lang="nb-NO" dirty="0"/>
              <a:t>/</a:t>
            </a:r>
            <a:r>
              <a:rPr lang="nb-NO" dirty="0" err="1"/>
              <a:t>watch?v</a:t>
            </a:r>
            <a:r>
              <a:rPr lang="nb-NO" dirty="0"/>
              <a:t>=</a:t>
            </a:r>
            <a:r>
              <a:rPr lang="nb-NO" dirty="0" err="1"/>
              <a:t>gYVkaBOXMBA</a:t>
            </a:r>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41</a:t>
            </a:fld>
            <a:endParaRPr lang="nb-NO"/>
          </a:p>
        </p:txBody>
      </p:sp>
    </p:spTree>
    <p:extLst>
      <p:ext uri="{BB962C8B-B14F-4D97-AF65-F5344CB8AC3E}">
        <p14:creationId xmlns:p14="http://schemas.microsoft.com/office/powerpoint/2010/main" val="310959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det er gode grunner til at vi bør endre måten vi skriver på, og skrive klarspråk. Nå skal vi se litt nærmere på hva klarspråk egentlig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indent="0">
              <a:buNone/>
            </a:pPr>
            <a:r>
              <a:rPr lang="nb-NO" dirty="0"/>
              <a:t>Vi kommuniserer i klarspråk når ordlyd, struktur og visuell utforming er så tydelig at målgruppen </a:t>
            </a:r>
          </a:p>
          <a:p>
            <a:pPr marL="171450" indent="-171450">
              <a:buFontTx/>
              <a:buChar char="-"/>
            </a:pPr>
            <a:r>
              <a:rPr lang="nb-NO" dirty="0"/>
              <a:t>finner informasjonen de trenger</a:t>
            </a:r>
          </a:p>
          <a:p>
            <a:pPr marL="171450" indent="-171450">
              <a:buFontTx/>
              <a:buChar char="-"/>
            </a:pPr>
            <a:r>
              <a:rPr lang="nb-NO" dirty="0"/>
              <a:t>forstår det de finner</a:t>
            </a:r>
          </a:p>
          <a:p>
            <a:pPr marL="171450" indent="-171450">
              <a:buFontTx/>
              <a:buChar char="-"/>
            </a:pPr>
            <a:r>
              <a:rPr lang="nb-NO" dirty="0"/>
              <a:t>kan bruke det de finner, til å gjøre det de skal</a:t>
            </a:r>
          </a:p>
          <a:p>
            <a:pPr marL="0" indent="0">
              <a:buFontTx/>
              <a:buNone/>
            </a:pPr>
            <a:endParaRPr lang="nb-NO" dirty="0"/>
          </a:p>
          <a:p>
            <a:pPr marL="0" indent="0">
              <a:buFontTx/>
              <a:buNone/>
            </a:pPr>
            <a:r>
              <a:rPr lang="nb-NO" dirty="0"/>
              <a:t>Det er kanskje det siste punktet som skiller seg litt fra det vi ofte tenker er god tekstkvalitet: God tekst handler ikke bare om korrekt språk, gode setninger og en god struktur, men om at noen skal BRUKE teksten til noe. En god tekst gjør det enkelt for innbyggerne å utføre oppgavene sine og gir dem svar på det de lurer på. En god tekst er effektiv.</a:t>
            </a:r>
          </a:p>
          <a:p>
            <a:endParaRPr lang="nb-NO" dirty="0"/>
          </a:p>
          <a:p>
            <a:r>
              <a:rPr lang="nb-NO" dirty="0"/>
              <a:t>Kanskje kan vi oftere tenke at vi skal snakke til folk som folk, og at vi skal se på teksten litt mer som en samtale og litt mindre som et kronglete byråkratisk skriv.</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også verdt å merke seg at klarspråk ikke dreier seg om at alle tekster skal være forståelige for ALLE, men for målgruppen de er ment for. Det betyr at vi skal forklare fagbegreper når vi skriver til innbyggerne – eller kanskje til og med bytte ut fagbegreper med mer hverdagslige ord. Skriver vi til profesjonelle aktører, derimot, skal vi selvfølgelig kunne bruke fagbegreper uten problemer.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Definisjonen gjør det også klart at klarspråk ikke bare er skrivebordsarbeid. Det er målgruppen som kan avgjøre om en tekst er klar, og derfor bør vi alltid involvere innbyggerne når vi lager nye vedtaksmaler, nettsider eller digitale tjenester.</a:t>
            </a:r>
          </a:p>
          <a:p>
            <a:endParaRPr lang="nb-NO" dirty="0"/>
          </a:p>
          <a:p>
            <a:r>
              <a:rPr lang="nb-NO" dirty="0"/>
              <a:t>Kilde: https://www.sprakradet.no/Klarsprak/om-klarsprak/hva-er-klarsprak/</a:t>
            </a:r>
          </a:p>
          <a:p>
            <a:endParaRPr lang="nb-NO" dirty="0"/>
          </a:p>
        </p:txBody>
      </p:sp>
      <p:sp>
        <p:nvSpPr>
          <p:cNvPr id="4" name="Plassholder for lysbildenummer 3"/>
          <p:cNvSpPr>
            <a:spLocks noGrp="1"/>
          </p:cNvSpPr>
          <p:nvPr>
            <p:ph type="sldNum" sz="quarter" idx="10"/>
          </p:nvPr>
        </p:nvSpPr>
        <p:spPr/>
        <p:txBody>
          <a:bodyPr/>
          <a:lstStyle/>
          <a:p>
            <a:fld id="{ACFE2F57-E0AC-714B-BD94-C1D69009A103}" type="slidenum">
              <a:rPr lang="nb-NO" smtClean="0"/>
              <a:t>5</a:t>
            </a:fld>
            <a:endParaRPr lang="nb-NO"/>
          </a:p>
        </p:txBody>
      </p:sp>
    </p:spTree>
    <p:extLst>
      <p:ext uri="{BB962C8B-B14F-4D97-AF65-F5344CB8AC3E}">
        <p14:creationId xmlns:p14="http://schemas.microsoft.com/office/powerpoint/2010/main" val="227801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Klarspråk handler om å gi alle innbyggerne muligheten til å delta i samfunnet og forstå kommunens tekster.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Klarspråk hjelper oss også å strukturere tekstene godt og komme kjapt til poenget. De fleste innbyggerne er presset på tid, og vi må også ta inn over oss at kommunen konkurrer med mange andre om å fange innbyggernes oppmerksomhet når vi ønsker innspill til kommuneplaner eller vil informere om endringer i tjenestetilbudet.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kan også være lurt å minne hverandre på at jo mer vi digitaliserer, jo mer er det tjenestene våre og tekstene våre som blir kommunens ansikt utad. Færre og færre kommer til å møte oss ansikt til ansikt eller snakke med oss på telefonen. Da blir det ekstra tydelig at språket er det aller viktigste verktøyet vi har.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må ta inn over oss at minst 10 % av innbyggerne i kommunen vår har lese- og skrivevansker, og at mange ikke er så bevandret i norsk språk og kultur at de kjenner alle nyansene ved det byråkratiske språket.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Men klarspråk hjelper ikke bare dem som synes det er utfordrende å lese, klarspråk gir også bedre kommunikasjon med travle innbyggere, politikere og samarbeidspartnere.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6</a:t>
            </a:fld>
            <a:endParaRPr lang="nb-NO"/>
          </a:p>
        </p:txBody>
      </p:sp>
    </p:spTree>
    <p:extLst>
      <p:ext uri="{BB962C8B-B14F-4D97-AF65-F5344CB8AC3E}">
        <p14:creationId xmlns:p14="http://schemas.microsoft.com/office/powerpoint/2010/main" val="111348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I utkastet til ny forvaltningslov er </a:t>
            </a:r>
            <a:r>
              <a:rPr lang="nb-NO" sz="1200" kern="1200" dirty="0">
                <a:solidFill>
                  <a:schemeClr val="tx1"/>
                </a:solidFill>
                <a:effectLst/>
                <a:latin typeface="+mn-lt"/>
                <a:ea typeface="+mn-ea"/>
                <a:cs typeface="+mn-cs"/>
              </a:rPr>
              <a:t>klarspråk foreslått som et krav: «Forvaltningsorganet skal bruke et språk som er klart, presist og så vidt mulig tilpasset mottakeren.»</a:t>
            </a:r>
          </a:p>
          <a:p>
            <a:r>
              <a:rPr lang="nb-NO" sz="1200" kern="1200" dirty="0">
                <a:solidFill>
                  <a:schemeClr val="tx1"/>
                </a:solidFill>
                <a:effectLst/>
                <a:latin typeface="+mn-lt"/>
                <a:ea typeface="+mn-ea"/>
                <a:cs typeface="+mn-cs"/>
              </a:rPr>
              <a:t>Lovutvalget viser flere steder i utredningen til viktigheten av klart språk, særlig i vedtak og i begrunnelsene av vedtak. Det skal være enkelt for folk å forstå innholdet i tekster fra det offentlige</a:t>
            </a:r>
            <a:r>
              <a:rPr lang="nb-NO" sz="1200" kern="1200" baseline="0" dirty="0">
                <a:solidFill>
                  <a:schemeClr val="tx1"/>
                </a:solidFill>
                <a:effectLst/>
                <a:latin typeface="+mn-lt"/>
                <a:ea typeface="+mn-ea"/>
                <a:cs typeface="+mn-cs"/>
              </a:rPr>
              <a:t> og u</a:t>
            </a:r>
            <a:r>
              <a:rPr lang="nb-NO" sz="1200" kern="1200" dirty="0">
                <a:solidFill>
                  <a:schemeClr val="tx1"/>
                </a:solidFill>
                <a:effectLst/>
                <a:latin typeface="+mn-lt"/>
                <a:ea typeface="+mn-ea"/>
                <a:cs typeface="+mn-cs"/>
              </a:rPr>
              <a:t>nødvendig med veiledning fra profesjonelle. Klart språk framheves også som viktig for folks tillitt til forvaltningen. Den nye forvaltningsloven vil trolig øke forventningene til systematisk </a:t>
            </a:r>
            <a:r>
              <a:rPr lang="nb-NO" sz="1200" kern="1200" dirty="0" err="1">
                <a:solidFill>
                  <a:schemeClr val="tx1"/>
                </a:solidFill>
                <a:effectLst/>
                <a:latin typeface="+mn-lt"/>
                <a:ea typeface="+mn-ea"/>
                <a:cs typeface="+mn-cs"/>
              </a:rPr>
              <a:t>klarspråksarbeid</a:t>
            </a:r>
            <a:r>
              <a:rPr lang="nb-NO" sz="1200" kern="1200" dirty="0">
                <a:solidFill>
                  <a:schemeClr val="tx1"/>
                </a:solidFill>
                <a:effectLst/>
                <a:latin typeface="+mn-lt"/>
                <a:ea typeface="+mn-ea"/>
                <a:cs typeface="+mn-cs"/>
              </a:rPr>
              <a:t> i kommunesektoren.</a:t>
            </a:r>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7</a:t>
            </a:fld>
            <a:endParaRPr lang="nb-NO"/>
          </a:p>
        </p:txBody>
      </p:sp>
    </p:spTree>
    <p:extLst>
      <p:ext uri="{BB962C8B-B14F-4D97-AF65-F5344CB8AC3E}">
        <p14:creationId xmlns:p14="http://schemas.microsoft.com/office/powerpoint/2010/main" val="340851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dere få en liten oppgave: Les teksten dere får utdelt her, og diskuter litt med sidemannen: Er teksten skrevet i klarspråk? </a:t>
            </a:r>
            <a:r>
              <a:rPr lang="nn-NO" dirty="0" err="1"/>
              <a:t>Hva</a:t>
            </a:r>
            <a:r>
              <a:rPr lang="nn-NO" dirty="0"/>
              <a:t> er bra med den, og </a:t>
            </a:r>
            <a:r>
              <a:rPr lang="nn-NO" dirty="0" err="1"/>
              <a:t>hva</a:t>
            </a:r>
            <a:r>
              <a:rPr lang="nn-NO" dirty="0"/>
              <a:t> kan bli </a:t>
            </a:r>
            <a:r>
              <a:rPr lang="nn-NO" dirty="0" err="1"/>
              <a:t>bedre</a:t>
            </a:r>
            <a:r>
              <a:rPr lang="nn-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Vi bruker omtrent 5 </a:t>
            </a:r>
            <a:r>
              <a:rPr lang="nn-NO" dirty="0" err="1"/>
              <a:t>minutter</a:t>
            </a:r>
            <a:r>
              <a:rPr lang="nn-NO" dirty="0"/>
              <a:t> på denne </a:t>
            </a:r>
            <a:r>
              <a:rPr lang="nn-NO" dirty="0" err="1"/>
              <a:t>oppgaven</a:t>
            </a:r>
            <a:r>
              <a:rPr lang="nn-NO" dirty="0"/>
              <a:t> og </a:t>
            </a:r>
            <a:r>
              <a:rPr lang="nn-NO" dirty="0" err="1"/>
              <a:t>oppsummerer</a:t>
            </a:r>
            <a:r>
              <a:rPr lang="nn-NO" dirty="0"/>
              <a:t> i plenum etterpå.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Oppsummering av </a:t>
            </a:r>
            <a:r>
              <a:rPr lang="nn-NO" dirty="0" err="1"/>
              <a:t>oppgaven</a:t>
            </a:r>
            <a:r>
              <a:rPr lang="nn-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Ja, hva synes dere om denne teksten? (Bruk inntil 5 minutter på deltakernes refleksjoner, og oppsummer med neste lysbilde.)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Dette er en reell tekst hentet fra en kommune som vi har gitt det fiktive navnet «Holand kommune».</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8</a:t>
            </a:fld>
            <a:endParaRPr lang="nb-NO"/>
          </a:p>
        </p:txBody>
      </p:sp>
    </p:spTree>
    <p:extLst>
      <p:ext uri="{BB962C8B-B14F-4D97-AF65-F5344CB8AC3E}">
        <p14:creationId xmlns:p14="http://schemas.microsoft.com/office/powerpoint/2010/main" val="395912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teksten fungerer ikke så godt. Den er skrevet fra kommunens perspektiv, uten å ta hensyn til hva leserne faktisk har behov for av informasjon.</a:t>
            </a:r>
          </a:p>
          <a:p>
            <a:endParaRPr lang="nb-NO" dirty="0"/>
          </a:p>
          <a:p>
            <a:r>
              <a:rPr lang="nb-NO" dirty="0"/>
              <a:t>Utfordringer ved denne teksten:</a:t>
            </a:r>
          </a:p>
          <a:p>
            <a:endParaRPr lang="nb-NO" dirty="0"/>
          </a:p>
          <a:p>
            <a:pPr marL="171450" indent="-171450">
              <a:buFontTx/>
              <a:buChar char="-"/>
            </a:pPr>
            <a:r>
              <a:rPr lang="nb-NO" dirty="0"/>
              <a:t>Overskriften er ikke presis nok. Hva får jeg egentlig informasjon om 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et langt </a:t>
            </a:r>
            <a:r>
              <a:rPr lang="nb-NO" dirty="0" err="1"/>
              <a:t>lovsitat</a:t>
            </a:r>
            <a:r>
              <a:rPr lang="nb-NO" dirty="0"/>
              <a:t> som leseren selv må tolke.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Hovedbudskapet kommer sent.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flere tunge setninger, passivformuleringer og korrekturfeil.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er holdt i en lite imøtekommende tone.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mangler mellomtitler.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veksler mellom </a:t>
            </a:r>
            <a:r>
              <a:rPr lang="nb-NO" i="1" dirty="0"/>
              <a:t>dere</a:t>
            </a:r>
            <a:r>
              <a:rPr lang="nb-NO" dirty="0"/>
              <a:t> og </a:t>
            </a:r>
            <a:r>
              <a:rPr lang="nb-NO" i="1" dirty="0"/>
              <a:t>De/Dem.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mangler relevant informasjon som leserne trenger.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indent="-171450">
              <a:buFontTx/>
              <a:buChar char="-"/>
            </a:pPr>
            <a:endParaRPr lang="nb-NO" dirty="0"/>
          </a:p>
          <a:p>
            <a:pPr marL="171450" indent="-171450">
              <a:buFontTx/>
              <a:buChar cha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9</a:t>
            </a:fld>
            <a:endParaRPr lang="nb-NO"/>
          </a:p>
        </p:txBody>
      </p:sp>
    </p:spTree>
    <p:extLst>
      <p:ext uri="{BB962C8B-B14F-4D97-AF65-F5344CB8AC3E}">
        <p14:creationId xmlns:p14="http://schemas.microsoft.com/office/powerpoint/2010/main" val="2508767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85817D"/>
                </a:solidFill>
              </a:defRPr>
            </a:lvl1pPr>
          </a:lstStyle>
          <a:p>
            <a:r>
              <a:rPr lang="nb-NO" noProof="0"/>
              <a:t>Klikk for å redigere tittelstil</a:t>
            </a:r>
            <a:endParaRPr lang="nb-NO" noProof="0" dirty="0"/>
          </a:p>
        </p:txBody>
      </p:sp>
      <p:sp>
        <p:nvSpPr>
          <p:cNvPr id="3" name="Content Placeholder 2"/>
          <p:cNvSpPr>
            <a:spLocks noGrp="1"/>
          </p:cNvSpPr>
          <p:nvPr>
            <p:ph idx="1"/>
          </p:nvPr>
        </p:nvSpPr>
        <p:spPr/>
        <p:txBody>
          <a:bodyPr/>
          <a:lstStyle>
            <a:lvl1pPr marL="314325" indent="-314325">
              <a:buFontTx/>
              <a:buBlip>
                <a:blip r:embed="rId2"/>
              </a:buBlip>
              <a:defRPr/>
            </a:lvl1pPr>
            <a:lvl2pPr marL="647700" indent="-285750">
              <a:buFontTx/>
              <a:buBlip>
                <a:blip r:embed="rId2"/>
              </a:buBlip>
              <a:defRPr/>
            </a:lvl2pPr>
            <a:lvl3pPr marL="933450" indent="-304800">
              <a:buFontTx/>
              <a:buBlip>
                <a:blip r:embed="rId2"/>
              </a:buBlip>
              <a:defRPr/>
            </a:lvl3pPr>
            <a:lvl4pPr marL="1200150" indent="-304800">
              <a:buFontTx/>
              <a:buBlip>
                <a:blip r:embed="rId2"/>
              </a:buBlip>
              <a:defRPr/>
            </a:lvl4pPr>
            <a:lvl5pPr marL="1438275" indent="-276225">
              <a:buFontTx/>
              <a:buBlip>
                <a:blip r:embed="rId2"/>
              </a:buBlip>
              <a:defRPr/>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Tree>
    <p:extLst>
      <p:ext uri="{BB962C8B-B14F-4D97-AF65-F5344CB8AC3E}">
        <p14:creationId xmlns:p14="http://schemas.microsoft.com/office/powerpoint/2010/main" val="404458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04.09.2019</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04.09.2019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04.09.2019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04.09.2019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04.09.2019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04.09.2019</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 id="2147483711"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gYVkaBOXMB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64227" y="2196035"/>
            <a:ext cx="9915291" cy="1993999"/>
          </a:xfrm>
        </p:spPr>
        <p:txBody>
          <a:bodyPr/>
          <a:lstStyle/>
          <a:p>
            <a:pPr algn="ctr"/>
            <a:r>
              <a:rPr lang="nb-NO" sz="4000" dirty="0" smtClean="0"/>
              <a:t>Klarspråk</a:t>
            </a:r>
            <a:r>
              <a:rPr lang="nb-NO" sz="4000" dirty="0"/>
              <a:t/>
            </a:r>
            <a:br>
              <a:rPr lang="nb-NO" sz="4000" dirty="0"/>
            </a:br>
            <a:r>
              <a:rPr lang="nb-NO" dirty="0"/>
              <a:t>– hva er det, hvorfor trenger vi det, </a:t>
            </a:r>
            <a:r>
              <a:rPr lang="nb-NO" dirty="0" smtClean="0"/>
              <a:t/>
            </a:r>
            <a:br>
              <a:rPr lang="nb-NO" dirty="0" smtClean="0"/>
            </a:br>
            <a:r>
              <a:rPr lang="nb-NO" dirty="0" smtClean="0"/>
              <a:t>og </a:t>
            </a:r>
            <a:r>
              <a:rPr lang="nb-NO" dirty="0"/>
              <a:t>hvordan i all verden skal vi gjøre det?</a:t>
            </a:r>
            <a:br>
              <a:rPr lang="nb-NO" dirty="0"/>
            </a:br>
            <a:endParaRPr lang="nb-NO" dirty="0"/>
          </a:p>
        </p:txBody>
      </p:sp>
      <p:sp>
        <p:nvSpPr>
          <p:cNvPr id="7" name="Undertittel 6"/>
          <p:cNvSpPr>
            <a:spLocks noGrp="1"/>
          </p:cNvSpPr>
          <p:nvPr>
            <p:ph type="subTitle" idx="1"/>
          </p:nvPr>
        </p:nvSpPr>
        <p:spPr>
          <a:xfrm>
            <a:off x="7081502" y="6165882"/>
            <a:ext cx="4748033" cy="475109"/>
          </a:xfrm>
        </p:spPr>
        <p:txBody>
          <a:bodyPr>
            <a:noAutofit/>
          </a:bodyPr>
          <a:lstStyle/>
          <a:p>
            <a:pPr algn="r"/>
            <a:r>
              <a:rPr lang="nb-NO" sz="1400" i="1" dirty="0">
                <a:solidFill>
                  <a:srgbClr val="001A58"/>
                </a:solidFill>
              </a:rPr>
              <a:t>«En selvstendig og nyskapende kommunesektor»</a:t>
            </a:r>
          </a:p>
        </p:txBody>
      </p:sp>
    </p:spTree>
    <p:extLst>
      <p:ext uri="{BB962C8B-B14F-4D97-AF65-F5344CB8AC3E}">
        <p14:creationId xmlns:p14="http://schemas.microsoft.com/office/powerpoint/2010/main" val="406604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F9A2C2-D198-B349-BBA7-8EA761F3D5A5}"/>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854E65B-0E15-074F-8C18-1C73816AD497}"/>
              </a:ext>
            </a:extLst>
          </p:cNvPr>
          <p:cNvSpPr>
            <a:spLocks noGrp="1"/>
          </p:cNvSpPr>
          <p:nvPr>
            <p:ph sz="quarter" idx="10"/>
          </p:nvPr>
        </p:nvSpPr>
        <p:spPr/>
        <p:txBody>
          <a:bodyPr/>
          <a:lstStyle/>
          <a:p>
            <a:endParaRPr lang="nb-NO"/>
          </a:p>
        </p:txBody>
      </p:sp>
      <p:pic>
        <p:nvPicPr>
          <p:cNvPr id="4" name="videoplayback (1).mp4">
            <a:hlinkClick r:id="" action="ppaction://media"/>
            <a:extLst>
              <a:ext uri="{FF2B5EF4-FFF2-40B4-BE49-F238E27FC236}">
                <a16:creationId xmlns:a16="http://schemas.microsoft.com/office/drawing/2014/main" id="{9BD7A3CA-ACCC-E444-B3BD-6947E49105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478"/>
          </a:xfrm>
          <a:prstGeom prst="rect">
            <a:avLst/>
          </a:prstGeom>
        </p:spPr>
      </p:pic>
    </p:spTree>
    <p:extLst>
      <p:ext uri="{BB962C8B-B14F-4D97-AF65-F5344CB8AC3E}">
        <p14:creationId xmlns:p14="http://schemas.microsoft.com/office/powerpoint/2010/main" val="4092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4643" t="14653" r="13261" b="32592"/>
          <a:stretch/>
        </p:blipFill>
        <p:spPr>
          <a:xfrm>
            <a:off x="2090327" y="613138"/>
            <a:ext cx="7056784" cy="6417368"/>
          </a:xfrm>
          <a:ln>
            <a:noFill/>
          </a:ln>
        </p:spPr>
      </p:pic>
      <p:sp>
        <p:nvSpPr>
          <p:cNvPr id="16" name="Bildeforklaring formet som en ellipse 15"/>
          <p:cNvSpPr/>
          <p:nvPr/>
        </p:nvSpPr>
        <p:spPr>
          <a:xfrm>
            <a:off x="3610000" y="0"/>
            <a:ext cx="3218656" cy="1728192"/>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«Lovhenvisningen i starten gjør at jeg nesten føler at jeg har gjort noe galt.»</a:t>
            </a:r>
          </a:p>
        </p:txBody>
      </p:sp>
      <p:sp>
        <p:nvSpPr>
          <p:cNvPr id="19" name="Bildeforklaring formet som en ellipse 18"/>
          <p:cNvSpPr/>
          <p:nvPr/>
        </p:nvSpPr>
        <p:spPr>
          <a:xfrm>
            <a:off x="5618719" y="2224756"/>
            <a:ext cx="3168352" cy="1368152"/>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«Ønsker kommunen at vi skal bytte skole?»</a:t>
            </a:r>
          </a:p>
        </p:txBody>
      </p:sp>
      <p:sp>
        <p:nvSpPr>
          <p:cNvPr id="20" name="Bildeforklaring formet som en ellipse 19"/>
          <p:cNvSpPr/>
          <p:nvPr/>
        </p:nvSpPr>
        <p:spPr>
          <a:xfrm>
            <a:off x="1564292" y="1828132"/>
            <a:ext cx="3240360" cy="1764776"/>
          </a:xfrm>
          <a:prstGeom prst="wedgeEllipseCallout">
            <a:avLst/>
          </a:prstGeom>
          <a:solidFill>
            <a:srgbClr val="008C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«Det virker som det er viktigere å informere om annen skole enn at barnet har fått plass.» </a:t>
            </a:r>
          </a:p>
        </p:txBody>
      </p:sp>
      <p:sp>
        <p:nvSpPr>
          <p:cNvPr id="23" name="Bildeforklaring formet som en ellipse 22"/>
          <p:cNvSpPr/>
          <p:nvPr/>
        </p:nvSpPr>
        <p:spPr>
          <a:xfrm>
            <a:off x="8938187" y="4233176"/>
            <a:ext cx="2736304" cy="1908792"/>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«Dette er de som skal lære barna mine å skrive, da må de gjøre det riktig selv.» </a:t>
            </a:r>
          </a:p>
        </p:txBody>
      </p:sp>
      <p:sp>
        <p:nvSpPr>
          <p:cNvPr id="41" name="Bildeforklaring formet som en ellipse 40"/>
          <p:cNvSpPr/>
          <p:nvPr/>
        </p:nvSpPr>
        <p:spPr>
          <a:xfrm>
            <a:off x="664017" y="312161"/>
            <a:ext cx="2354560" cy="1224136"/>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«Jeg savner ordet </a:t>
            </a:r>
            <a:r>
              <a:rPr lang="nb-NO" sz="1600" i="1" kern="0" dirty="0">
                <a:solidFill>
                  <a:schemeClr val="bg1"/>
                </a:solidFill>
                <a:latin typeface="Arial"/>
                <a:sym typeface="Arial"/>
              </a:rPr>
              <a:t>velkommen</a:t>
            </a:r>
            <a:r>
              <a:rPr lang="nb-NO" sz="1600" kern="0" dirty="0">
                <a:solidFill>
                  <a:schemeClr val="bg1"/>
                </a:solidFill>
                <a:latin typeface="Arial"/>
                <a:sym typeface="Arial"/>
              </a:rPr>
              <a:t>.»</a:t>
            </a:r>
          </a:p>
        </p:txBody>
      </p:sp>
    </p:spTree>
    <p:extLst>
      <p:ext uri="{BB962C8B-B14F-4D97-AF65-F5344CB8AC3E}">
        <p14:creationId xmlns:p14="http://schemas.microsoft.com/office/powerpoint/2010/main" val="12504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1+#ppt_w/2"/>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3"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DA9A9-16E4-354E-B8F2-834FF5657A6C}"/>
              </a:ext>
            </a:extLst>
          </p:cNvPr>
          <p:cNvSpPr>
            <a:spLocks noGrp="1"/>
          </p:cNvSpPr>
          <p:nvPr>
            <p:ph type="title"/>
          </p:nvPr>
        </p:nvSpPr>
        <p:spPr/>
        <p:txBody>
          <a:bodyPr/>
          <a:lstStyle/>
          <a:p>
            <a:r>
              <a:rPr lang="nb-NO" dirty="0"/>
              <a:t>Les den nye versjonen av denne teksten</a:t>
            </a:r>
          </a:p>
        </p:txBody>
      </p:sp>
      <p:sp>
        <p:nvSpPr>
          <p:cNvPr id="3" name="Plassholder for innhold 2">
            <a:extLst>
              <a:ext uri="{FF2B5EF4-FFF2-40B4-BE49-F238E27FC236}">
                <a16:creationId xmlns:a16="http://schemas.microsoft.com/office/drawing/2014/main" id="{D51FE492-6A5D-874E-BECA-6A17BE853158}"/>
              </a:ext>
            </a:extLst>
          </p:cNvPr>
          <p:cNvSpPr>
            <a:spLocks noGrp="1"/>
          </p:cNvSpPr>
          <p:nvPr>
            <p:ph sz="quarter" idx="10"/>
          </p:nvPr>
        </p:nvSpPr>
        <p:spPr>
          <a:xfrm>
            <a:off x="609601" y="1959429"/>
            <a:ext cx="5021942" cy="3611496"/>
          </a:xfrm>
        </p:spPr>
        <p:txBody>
          <a:bodyPr>
            <a:normAutofit/>
          </a:bodyPr>
          <a:lstStyle/>
          <a:p>
            <a:r>
              <a:rPr lang="nb-NO" sz="2500" dirty="0"/>
              <a:t>Les teksten dere får utdelt. </a:t>
            </a:r>
          </a:p>
          <a:p>
            <a:r>
              <a:rPr lang="nb-NO" sz="2500" dirty="0"/>
              <a:t>Hva synes dere om denne versjonen </a:t>
            </a:r>
            <a:br>
              <a:rPr lang="nb-NO" sz="2500" dirty="0"/>
            </a:br>
            <a:r>
              <a:rPr lang="nb-NO" sz="2500" dirty="0"/>
              <a:t>sammenlignet med den forrige?</a:t>
            </a:r>
          </a:p>
          <a:p>
            <a:endParaRPr lang="nb-NO" sz="2500" dirty="0"/>
          </a:p>
        </p:txBody>
      </p:sp>
      <p:pic>
        <p:nvPicPr>
          <p:cNvPr id="5" name="Bilde 4">
            <a:extLst>
              <a:ext uri="{FF2B5EF4-FFF2-40B4-BE49-F238E27FC236}">
                <a16:creationId xmlns:a16="http://schemas.microsoft.com/office/drawing/2014/main" id="{7D948E2A-5CED-C543-BEDD-93D10A5116D1}"/>
              </a:ext>
            </a:extLst>
          </p:cNvPr>
          <p:cNvPicPr>
            <a:picLocks noChangeAspect="1"/>
          </p:cNvPicPr>
          <p:nvPr/>
        </p:nvPicPr>
        <p:blipFill rotWithShape="1">
          <a:blip r:embed="rId3"/>
          <a:srcRect l="5461" t="9387" r="6359" b="11701"/>
          <a:stretch/>
        </p:blipFill>
        <p:spPr>
          <a:xfrm>
            <a:off x="6596358" y="166116"/>
            <a:ext cx="5203755" cy="6589910"/>
          </a:xfrm>
          <a:prstGeom prst="rect">
            <a:avLst/>
          </a:prstGeom>
          <a:ln>
            <a:solidFill>
              <a:schemeClr val="tx1"/>
            </a:solidFill>
          </a:ln>
        </p:spPr>
      </p:pic>
    </p:spTree>
    <p:extLst>
      <p:ext uri="{BB962C8B-B14F-4D97-AF65-F5344CB8AC3E}">
        <p14:creationId xmlns:p14="http://schemas.microsoft.com/office/powerpoint/2010/main" val="3402609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l høyre 3">
            <a:extLst>
              <a:ext uri="{FF2B5EF4-FFF2-40B4-BE49-F238E27FC236}">
                <a16:creationId xmlns:a16="http://schemas.microsoft.com/office/drawing/2014/main" id="{6F93E022-29B7-004F-AB2B-9F4257FABFCD}"/>
              </a:ext>
            </a:extLst>
          </p:cNvPr>
          <p:cNvSpPr/>
          <p:nvPr/>
        </p:nvSpPr>
        <p:spPr>
          <a:xfrm>
            <a:off x="354564" y="83976"/>
            <a:ext cx="2743200" cy="1408363"/>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Hyggelig overskrift</a:t>
            </a:r>
          </a:p>
        </p:txBody>
      </p:sp>
      <p:sp>
        <p:nvSpPr>
          <p:cNvPr id="6" name="Pil høyre 5">
            <a:extLst>
              <a:ext uri="{FF2B5EF4-FFF2-40B4-BE49-F238E27FC236}">
                <a16:creationId xmlns:a16="http://schemas.microsoft.com/office/drawing/2014/main" id="{B38FDE3C-E654-A94A-B7C7-C6890C8B53EB}"/>
              </a:ext>
            </a:extLst>
          </p:cNvPr>
          <p:cNvSpPr/>
          <p:nvPr/>
        </p:nvSpPr>
        <p:spPr>
          <a:xfrm>
            <a:off x="354565" y="1571213"/>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Hovedbudskapet kommer tidlig </a:t>
            </a:r>
          </a:p>
        </p:txBody>
      </p:sp>
      <p:sp>
        <p:nvSpPr>
          <p:cNvPr id="8" name="Pil venstre 7">
            <a:extLst>
              <a:ext uri="{FF2B5EF4-FFF2-40B4-BE49-F238E27FC236}">
                <a16:creationId xmlns:a16="http://schemas.microsoft.com/office/drawing/2014/main" id="{5EF845EF-7E37-DD45-BA5B-4DB33FDC3BD9}"/>
              </a:ext>
            </a:extLst>
          </p:cNvPr>
          <p:cNvSpPr/>
          <p:nvPr/>
        </p:nvSpPr>
        <p:spPr>
          <a:xfrm>
            <a:off x="8714790" y="382554"/>
            <a:ext cx="2911150" cy="1371601"/>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Vennlig tone</a:t>
            </a:r>
          </a:p>
        </p:txBody>
      </p:sp>
      <p:sp>
        <p:nvSpPr>
          <p:cNvPr id="9" name="Pil venstre 8">
            <a:extLst>
              <a:ext uri="{FF2B5EF4-FFF2-40B4-BE49-F238E27FC236}">
                <a16:creationId xmlns:a16="http://schemas.microsoft.com/office/drawing/2014/main" id="{AB40C44E-0A7E-0E46-992D-066D7A95A361}"/>
              </a:ext>
            </a:extLst>
          </p:cNvPr>
          <p:cNvSpPr/>
          <p:nvPr/>
        </p:nvSpPr>
        <p:spPr>
          <a:xfrm>
            <a:off x="8780106" y="1866123"/>
            <a:ext cx="2845834" cy="1294667"/>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Informative mellomtitler</a:t>
            </a:r>
          </a:p>
        </p:txBody>
      </p:sp>
      <p:sp>
        <p:nvSpPr>
          <p:cNvPr id="10" name="Pil høyre 9">
            <a:extLst>
              <a:ext uri="{FF2B5EF4-FFF2-40B4-BE49-F238E27FC236}">
                <a16:creationId xmlns:a16="http://schemas.microsoft.com/office/drawing/2014/main" id="{C8441E93-1B59-3146-97A7-B34FA1AAE11F}"/>
              </a:ext>
            </a:extLst>
          </p:cNvPr>
          <p:cNvSpPr/>
          <p:nvPr/>
        </p:nvSpPr>
        <p:spPr>
          <a:xfrm>
            <a:off x="354564" y="3160790"/>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Mer håndterlig regelverksinformasjon</a:t>
            </a:r>
          </a:p>
        </p:txBody>
      </p:sp>
      <p:sp>
        <p:nvSpPr>
          <p:cNvPr id="11" name="Pil venstre 10">
            <a:extLst>
              <a:ext uri="{FF2B5EF4-FFF2-40B4-BE49-F238E27FC236}">
                <a16:creationId xmlns:a16="http://schemas.microsoft.com/office/drawing/2014/main" id="{CF064B65-6272-7144-9070-7E99404DDBC9}"/>
              </a:ext>
            </a:extLst>
          </p:cNvPr>
          <p:cNvSpPr/>
          <p:nvPr/>
        </p:nvSpPr>
        <p:spPr>
          <a:xfrm>
            <a:off x="8780105" y="3489649"/>
            <a:ext cx="2845835" cy="1399592"/>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Henvender seg konsekvent til </a:t>
            </a:r>
            <a:r>
              <a:rPr lang="nb-NO" b="1" i="1" dirty="0"/>
              <a:t>dere</a:t>
            </a:r>
          </a:p>
        </p:txBody>
      </p:sp>
      <p:sp>
        <p:nvSpPr>
          <p:cNvPr id="12" name="Pil venstre 11">
            <a:extLst>
              <a:ext uri="{FF2B5EF4-FFF2-40B4-BE49-F238E27FC236}">
                <a16:creationId xmlns:a16="http://schemas.microsoft.com/office/drawing/2014/main" id="{7C847917-DB2E-E241-A51E-23261FA53D31}"/>
              </a:ext>
            </a:extLst>
          </p:cNvPr>
          <p:cNvSpPr/>
          <p:nvPr/>
        </p:nvSpPr>
        <p:spPr>
          <a:xfrm>
            <a:off x="8714790" y="5066523"/>
            <a:ext cx="2911151" cy="1604865"/>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Inneholder relevant informasjon om SFO, besøksdag m.m.</a:t>
            </a:r>
          </a:p>
        </p:txBody>
      </p:sp>
      <p:sp>
        <p:nvSpPr>
          <p:cNvPr id="13" name="Pil høyre 12">
            <a:extLst>
              <a:ext uri="{FF2B5EF4-FFF2-40B4-BE49-F238E27FC236}">
                <a16:creationId xmlns:a16="http://schemas.microsoft.com/office/drawing/2014/main" id="{81781B69-4BC6-C34B-8B2B-DA1109F7BDD3}"/>
              </a:ext>
            </a:extLst>
          </p:cNvPr>
          <p:cNvSpPr/>
          <p:nvPr/>
        </p:nvSpPr>
        <p:spPr>
          <a:xfrm>
            <a:off x="354564" y="4679707"/>
            <a:ext cx="2743200" cy="1405251"/>
          </a:xfrm>
          <a:prstGeom prst="rightArrow">
            <a:avLst>
              <a:gd name="adj1" fmla="val 57968"/>
              <a:gd name="adj2" fmla="val 50000"/>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Mer direkte og aktivt språk og ingen korrekturfeil</a:t>
            </a:r>
          </a:p>
        </p:txBody>
      </p:sp>
      <p:pic>
        <p:nvPicPr>
          <p:cNvPr id="16" name="Bilde 15">
            <a:extLst>
              <a:ext uri="{FF2B5EF4-FFF2-40B4-BE49-F238E27FC236}">
                <a16:creationId xmlns:a16="http://schemas.microsoft.com/office/drawing/2014/main" id="{96E533C7-F0E3-EA4F-997A-73F45BFAF855}"/>
              </a:ext>
            </a:extLst>
          </p:cNvPr>
          <p:cNvPicPr>
            <a:picLocks noChangeAspect="1"/>
          </p:cNvPicPr>
          <p:nvPr/>
        </p:nvPicPr>
        <p:blipFill rotWithShape="1">
          <a:blip r:embed="rId3"/>
          <a:srcRect l="5461" t="9387" r="6359" b="11701"/>
          <a:stretch/>
        </p:blipFill>
        <p:spPr>
          <a:xfrm>
            <a:off x="3331027" y="452063"/>
            <a:ext cx="4922910" cy="6234254"/>
          </a:xfrm>
          <a:prstGeom prst="rect">
            <a:avLst/>
          </a:prstGeom>
          <a:ln>
            <a:solidFill>
              <a:schemeClr val="tx1"/>
            </a:solidFill>
          </a:ln>
        </p:spPr>
      </p:pic>
      <p:sp>
        <p:nvSpPr>
          <p:cNvPr id="14" name="Ellipse 13">
            <a:extLst>
              <a:ext uri="{FF2B5EF4-FFF2-40B4-BE49-F238E27FC236}">
                <a16:creationId xmlns:a16="http://schemas.microsoft.com/office/drawing/2014/main" id="{488E75B2-D78F-4042-983C-79C013E3D166}"/>
              </a:ext>
            </a:extLst>
          </p:cNvPr>
          <p:cNvSpPr/>
          <p:nvPr/>
        </p:nvSpPr>
        <p:spPr>
          <a:xfrm>
            <a:off x="5019868" y="270587"/>
            <a:ext cx="3461659" cy="1838131"/>
          </a:xfrm>
          <a:prstGeom prst="ellipse">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b="1" dirty="0"/>
              <a:t>Denne teksten tar leserens perspektiv</a:t>
            </a:r>
            <a:r>
              <a:rPr lang="nb-NO" dirty="0"/>
              <a:t>.</a:t>
            </a:r>
          </a:p>
        </p:txBody>
      </p:sp>
    </p:spTree>
    <p:extLst>
      <p:ext uri="{BB962C8B-B14F-4D97-AF65-F5344CB8AC3E}">
        <p14:creationId xmlns:p14="http://schemas.microsoft.com/office/powerpoint/2010/main" val="2045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7028" y="2835847"/>
            <a:ext cx="10972800" cy="1143000"/>
          </a:xfrm>
        </p:spPr>
        <p:txBody>
          <a:bodyPr>
            <a:noAutofit/>
          </a:bodyPr>
          <a:lstStyle/>
          <a:p>
            <a:pPr algn="ctr"/>
            <a:r>
              <a:rPr lang="nb-NO" sz="10000" dirty="0"/>
              <a:t>Hvordan skriver </a:t>
            </a:r>
            <a:br>
              <a:rPr lang="nb-NO" sz="10000" dirty="0"/>
            </a:br>
            <a:r>
              <a:rPr lang="nb-NO" sz="10000" dirty="0"/>
              <a:t>vi klart?</a:t>
            </a:r>
          </a:p>
        </p:txBody>
      </p:sp>
    </p:spTree>
    <p:extLst>
      <p:ext uri="{BB962C8B-B14F-4D97-AF65-F5344CB8AC3E}">
        <p14:creationId xmlns:p14="http://schemas.microsoft.com/office/powerpoint/2010/main" val="2105495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r>
              <a:rPr lang="nb-NO" dirty="0"/>
              <a:t>Få tydelig fram hva leseren skal vite eller gjøre etter å ha lest teksten.</a:t>
            </a:r>
          </a:p>
          <a:p>
            <a:endParaRPr lang="nb-NO" dirty="0"/>
          </a:p>
          <a:p>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85F09318-29FA-364D-B682-68F2769171BC}"/>
              </a:ext>
            </a:extLst>
          </p:cNvPr>
          <p:cNvSpPr>
            <a:spLocks noGrp="1"/>
          </p:cNvSpPr>
          <p:nvPr>
            <p:ph sz="half" idx="2"/>
          </p:nvPr>
        </p:nvSpPr>
        <p:spPr/>
        <p:txBody>
          <a:bodyPr>
            <a:normAutofit/>
          </a:bodyPr>
          <a:lstStyle/>
          <a:p>
            <a:pPr marL="0" indent="0">
              <a:buNone/>
            </a:pPr>
            <a:endParaRPr lang="nb-NO" dirty="0"/>
          </a:p>
          <a:p>
            <a:endParaRPr lang="nb-NO" dirty="0"/>
          </a:p>
          <a:p>
            <a:endParaRPr lang="nb-NO" dirty="0"/>
          </a:p>
        </p:txBody>
      </p:sp>
      <p:pic>
        <p:nvPicPr>
          <p:cNvPr id="7" name="Bilde 6">
            <a:extLst>
              <a:ext uri="{FF2B5EF4-FFF2-40B4-BE49-F238E27FC236}">
                <a16:creationId xmlns:a16="http://schemas.microsoft.com/office/drawing/2014/main" id="{AA58103C-826E-E941-800F-14995527F3AC}"/>
              </a:ext>
            </a:extLst>
          </p:cNvPr>
          <p:cNvPicPr>
            <a:picLocks noChangeAspect="1"/>
          </p:cNvPicPr>
          <p:nvPr/>
        </p:nvPicPr>
        <p:blipFill rotWithShape="1">
          <a:blip r:embed="rId3"/>
          <a:srcRect l="5461" t="9387" r="6359" b="11701"/>
          <a:stretch/>
        </p:blipFill>
        <p:spPr>
          <a:xfrm>
            <a:off x="7767288" y="1660848"/>
            <a:ext cx="4018311" cy="5088691"/>
          </a:xfrm>
          <a:prstGeom prst="rect">
            <a:avLst/>
          </a:prstGeom>
          <a:ln>
            <a:solidFill>
              <a:schemeClr val="tx1"/>
            </a:solidFill>
          </a:ln>
        </p:spPr>
      </p:pic>
      <p:sp>
        <p:nvSpPr>
          <p:cNvPr id="6" name="Ellipse 5">
            <a:extLst>
              <a:ext uri="{FF2B5EF4-FFF2-40B4-BE49-F238E27FC236}">
                <a16:creationId xmlns:a16="http://schemas.microsoft.com/office/drawing/2014/main" id="{A06E2852-E483-0C4F-88B3-8ED693ECDD98}"/>
              </a:ext>
            </a:extLst>
          </p:cNvPr>
          <p:cNvSpPr/>
          <p:nvPr/>
        </p:nvSpPr>
        <p:spPr>
          <a:xfrm>
            <a:off x="7688424" y="2435291"/>
            <a:ext cx="4170784" cy="96105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45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r>
              <a:rPr lang="nb-NO" dirty="0">
                <a:solidFill>
                  <a:srgbClr val="BCCFE8"/>
                </a:solidFill>
              </a:rPr>
              <a:t>Få tydelig fram hva leseren skal vite eller gjøre etter å ha lest teksten.</a:t>
            </a:r>
            <a:endParaRPr lang="nb-NO" dirty="0"/>
          </a:p>
          <a:p>
            <a:r>
              <a:rPr lang="nb-NO" dirty="0"/>
              <a:t>Rett teksten direkte til leseren – med </a:t>
            </a:r>
            <a:r>
              <a:rPr lang="nb-NO" i="1" dirty="0"/>
              <a:t>du</a:t>
            </a:r>
            <a:r>
              <a:rPr lang="nb-NO" dirty="0"/>
              <a:t> eller </a:t>
            </a:r>
            <a:r>
              <a:rPr lang="nb-NO" i="1" dirty="0"/>
              <a:t>dere</a:t>
            </a:r>
            <a:r>
              <a:rPr lang="nb-NO" dirty="0"/>
              <a:t>.</a:t>
            </a:r>
          </a:p>
          <a:p>
            <a:endParaRPr lang="nb-NO" dirty="0"/>
          </a:p>
          <a:p>
            <a:endParaRPr lang="nb-NO" dirty="0"/>
          </a:p>
          <a:p>
            <a:endParaRPr lang="nb-NO" dirty="0"/>
          </a:p>
          <a:p>
            <a:endParaRPr lang="nb-NO" dirty="0"/>
          </a:p>
        </p:txBody>
      </p:sp>
      <p:pic>
        <p:nvPicPr>
          <p:cNvPr id="9" name="Bilde 8">
            <a:extLst>
              <a:ext uri="{FF2B5EF4-FFF2-40B4-BE49-F238E27FC236}">
                <a16:creationId xmlns:a16="http://schemas.microsoft.com/office/drawing/2014/main" id="{9DADD408-8A13-DE42-BA6C-3DF29BB473F4}"/>
              </a:ext>
            </a:extLst>
          </p:cNvPr>
          <p:cNvPicPr>
            <a:picLocks noChangeAspect="1"/>
          </p:cNvPicPr>
          <p:nvPr/>
        </p:nvPicPr>
        <p:blipFill rotWithShape="1">
          <a:blip r:embed="rId3"/>
          <a:srcRect l="5461" t="9387" r="6359" b="11701"/>
          <a:stretch/>
        </p:blipFill>
        <p:spPr>
          <a:xfrm>
            <a:off x="7874105" y="1664368"/>
            <a:ext cx="3990660" cy="5053674"/>
          </a:xfrm>
          <a:prstGeom prst="rect">
            <a:avLst/>
          </a:prstGeom>
          <a:ln>
            <a:solidFill>
              <a:schemeClr val="tx1"/>
            </a:solidFill>
          </a:ln>
        </p:spPr>
      </p:pic>
      <p:sp>
        <p:nvSpPr>
          <p:cNvPr id="8" name="Ellipse 7">
            <a:extLst>
              <a:ext uri="{FF2B5EF4-FFF2-40B4-BE49-F238E27FC236}">
                <a16:creationId xmlns:a16="http://schemas.microsoft.com/office/drawing/2014/main" id="{6C078BAB-609D-0045-BC11-F8E474B1A73C}"/>
              </a:ext>
            </a:extLst>
          </p:cNvPr>
          <p:cNvSpPr/>
          <p:nvPr/>
        </p:nvSpPr>
        <p:spPr>
          <a:xfrm>
            <a:off x="8602824" y="1967113"/>
            <a:ext cx="886408" cy="24259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5280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r>
              <a:rPr lang="nb-NO" dirty="0">
                <a:solidFill>
                  <a:srgbClr val="BCCFE8"/>
                </a:solidFill>
              </a:rPr>
              <a:t>Få tydelig fram hva leseren skal vite eller gjøre etter å ha lest teksten.</a:t>
            </a:r>
            <a:endParaRPr lang="nb-NO" dirty="0"/>
          </a:p>
          <a:p>
            <a:r>
              <a:rPr lang="nb-NO" dirty="0">
                <a:solidFill>
                  <a:srgbClr val="BCCFE8"/>
                </a:solidFill>
              </a:rPr>
              <a:t>Rett teksten direkte til leseren – med du eller dere.</a:t>
            </a:r>
          </a:p>
          <a:p>
            <a:r>
              <a:rPr lang="nb-NO" dirty="0"/>
              <a:t>Lag en oversiktlig struktur med informative overskrifter, mellomtitler og punktlister.</a:t>
            </a:r>
          </a:p>
          <a:p>
            <a:endParaRPr lang="nb-NO" dirty="0"/>
          </a:p>
          <a:p>
            <a:endParaRPr lang="nb-NO" dirty="0"/>
          </a:p>
          <a:p>
            <a:endParaRPr lang="nb-NO" dirty="0"/>
          </a:p>
          <a:p>
            <a:endParaRPr lang="nb-NO" dirty="0"/>
          </a:p>
          <a:p>
            <a:endParaRPr lang="nb-NO" dirty="0"/>
          </a:p>
        </p:txBody>
      </p:sp>
      <p:pic>
        <p:nvPicPr>
          <p:cNvPr id="6" name="Bilde 5">
            <a:extLst>
              <a:ext uri="{FF2B5EF4-FFF2-40B4-BE49-F238E27FC236}">
                <a16:creationId xmlns:a16="http://schemas.microsoft.com/office/drawing/2014/main" id="{9B2E0528-EFB6-E548-A7A2-033F345BF469}"/>
              </a:ext>
            </a:extLst>
          </p:cNvPr>
          <p:cNvPicPr>
            <a:picLocks noChangeAspect="1"/>
          </p:cNvPicPr>
          <p:nvPr/>
        </p:nvPicPr>
        <p:blipFill rotWithShape="1">
          <a:blip r:embed="rId3"/>
          <a:srcRect l="5461" t="9387" r="6359" b="11701"/>
          <a:stretch/>
        </p:blipFill>
        <p:spPr>
          <a:xfrm>
            <a:off x="7874105" y="1664368"/>
            <a:ext cx="3990660" cy="5053674"/>
          </a:xfrm>
          <a:prstGeom prst="rect">
            <a:avLst/>
          </a:prstGeom>
          <a:ln>
            <a:solidFill>
              <a:schemeClr val="tx1"/>
            </a:solidFill>
          </a:ln>
        </p:spPr>
      </p:pic>
    </p:spTree>
    <p:extLst>
      <p:ext uri="{BB962C8B-B14F-4D97-AF65-F5344CB8AC3E}">
        <p14:creationId xmlns:p14="http://schemas.microsoft.com/office/powerpoint/2010/main" val="394079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r>
              <a:rPr lang="nb-NO" dirty="0">
                <a:solidFill>
                  <a:srgbClr val="BCCFE8"/>
                </a:solidFill>
              </a:rPr>
              <a:t>Få tydelig fram hva leseren skal vite eller gjøre etter å ha lest teksten.</a:t>
            </a:r>
            <a:endParaRPr lang="nb-NO" dirty="0"/>
          </a:p>
          <a:p>
            <a:r>
              <a:rPr lang="nb-NO" dirty="0">
                <a:solidFill>
                  <a:srgbClr val="BCCFE8"/>
                </a:solidFill>
              </a:rPr>
              <a:t>Rett teksten direkte til leseren – med du eller dere.</a:t>
            </a:r>
          </a:p>
          <a:p>
            <a:r>
              <a:rPr lang="nb-NO" dirty="0">
                <a:solidFill>
                  <a:srgbClr val="BCCFE8"/>
                </a:solidFill>
              </a:rPr>
              <a:t>Lag en oversiktlig struktur med informative overskrifter, mellomtitler og punktlister.</a:t>
            </a:r>
          </a:p>
          <a:p>
            <a:r>
              <a:rPr lang="nb-NO" dirty="0"/>
              <a:t>Husk å sette punktum.</a:t>
            </a:r>
            <a:endParaRPr lang="nb-NO" dirty="0">
              <a:solidFill>
                <a:srgbClr val="BCCFE8"/>
              </a:solidFill>
            </a:endParaRPr>
          </a:p>
          <a:p>
            <a:endParaRPr lang="nb-NO" dirty="0">
              <a:solidFill>
                <a:srgbClr val="BCCFE8"/>
              </a:solidFill>
            </a:endParaRPr>
          </a:p>
          <a:p>
            <a:endParaRPr lang="nb-NO" dirty="0"/>
          </a:p>
          <a:p>
            <a:endParaRPr lang="nb-NO" dirty="0"/>
          </a:p>
          <a:p>
            <a:endParaRPr lang="nb-NO" dirty="0"/>
          </a:p>
          <a:p>
            <a:endParaRPr lang="nb-NO" dirty="0"/>
          </a:p>
          <a:p>
            <a:endParaRPr lang="nb-NO" dirty="0"/>
          </a:p>
        </p:txBody>
      </p:sp>
      <p:pic>
        <p:nvPicPr>
          <p:cNvPr id="6" name="Bilde 5">
            <a:extLst>
              <a:ext uri="{FF2B5EF4-FFF2-40B4-BE49-F238E27FC236}">
                <a16:creationId xmlns:a16="http://schemas.microsoft.com/office/drawing/2014/main" id="{1A6E5FCC-4EF9-414D-96C5-A0AAB7D35F70}"/>
              </a:ext>
            </a:extLst>
          </p:cNvPr>
          <p:cNvPicPr>
            <a:picLocks noChangeAspect="1"/>
          </p:cNvPicPr>
          <p:nvPr/>
        </p:nvPicPr>
        <p:blipFill rotWithShape="1">
          <a:blip r:embed="rId3"/>
          <a:srcRect l="5461" t="9387" r="6359" b="11701"/>
          <a:stretch/>
        </p:blipFill>
        <p:spPr>
          <a:xfrm>
            <a:off x="7882848" y="1699930"/>
            <a:ext cx="3990660" cy="5053674"/>
          </a:xfrm>
          <a:prstGeom prst="rect">
            <a:avLst/>
          </a:prstGeom>
          <a:ln>
            <a:solidFill>
              <a:schemeClr val="tx1"/>
            </a:solidFill>
          </a:ln>
        </p:spPr>
      </p:pic>
      <p:sp>
        <p:nvSpPr>
          <p:cNvPr id="8" name="Ellipse 7">
            <a:extLst>
              <a:ext uri="{FF2B5EF4-FFF2-40B4-BE49-F238E27FC236}">
                <a16:creationId xmlns:a16="http://schemas.microsoft.com/office/drawing/2014/main" id="{6C078BAB-609D-0045-BC11-F8E474B1A73C}"/>
              </a:ext>
            </a:extLst>
          </p:cNvPr>
          <p:cNvSpPr/>
          <p:nvPr/>
        </p:nvSpPr>
        <p:spPr>
          <a:xfrm>
            <a:off x="7779657" y="3570514"/>
            <a:ext cx="4079551" cy="554653"/>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77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r>
              <a:rPr lang="nb-NO" dirty="0">
                <a:solidFill>
                  <a:srgbClr val="BCCFE8"/>
                </a:solidFill>
              </a:rPr>
              <a:t>Få tydelig fram hva leseren skal vite eller gjøre etter å ha lest teksten.</a:t>
            </a:r>
            <a:endParaRPr lang="nb-NO" dirty="0"/>
          </a:p>
          <a:p>
            <a:r>
              <a:rPr lang="nb-NO" dirty="0">
                <a:solidFill>
                  <a:srgbClr val="BCCFE8"/>
                </a:solidFill>
              </a:rPr>
              <a:t>Rett teksten direkte til leseren – med du eller dere.</a:t>
            </a:r>
          </a:p>
          <a:p>
            <a:r>
              <a:rPr lang="nb-NO" dirty="0">
                <a:solidFill>
                  <a:srgbClr val="BCCFE8"/>
                </a:solidFill>
              </a:rPr>
              <a:t>Lag en oversiktlig struktur med informative overskrifter, mellomtitler og punktlister.</a:t>
            </a:r>
          </a:p>
          <a:p>
            <a:r>
              <a:rPr lang="nb-NO" dirty="0">
                <a:solidFill>
                  <a:srgbClr val="BCCFE8"/>
                </a:solidFill>
              </a:rPr>
              <a:t>Husk å sette punktum.</a:t>
            </a:r>
            <a:endParaRPr lang="nb-NO" dirty="0"/>
          </a:p>
          <a:p>
            <a:r>
              <a:rPr lang="nb-NO" dirty="0"/>
              <a:t>Skriv aktivt.</a:t>
            </a:r>
          </a:p>
          <a:p>
            <a:endParaRPr lang="nb-NO" dirty="0"/>
          </a:p>
          <a:p>
            <a:endParaRPr lang="nb-NO" dirty="0">
              <a:solidFill>
                <a:srgbClr val="BCCFE8"/>
              </a:solidFill>
            </a:endParaRPr>
          </a:p>
          <a:p>
            <a:endParaRPr lang="nb-NO" dirty="0">
              <a:solidFill>
                <a:srgbClr val="BCCFE8"/>
              </a:solidFill>
            </a:endParaRPr>
          </a:p>
          <a:p>
            <a:pPr marL="0" indent="0">
              <a:buNone/>
            </a:pPr>
            <a:endParaRPr lang="nb-NO" dirty="0"/>
          </a:p>
          <a:p>
            <a:endParaRPr lang="nb-NO" dirty="0"/>
          </a:p>
          <a:p>
            <a:endParaRPr lang="nb-NO" dirty="0"/>
          </a:p>
          <a:p>
            <a:endParaRPr lang="nb-NO" dirty="0"/>
          </a:p>
          <a:p>
            <a:endParaRPr lang="nb-NO" dirty="0"/>
          </a:p>
        </p:txBody>
      </p:sp>
      <p:pic>
        <p:nvPicPr>
          <p:cNvPr id="17" name="Bilde 16">
            <a:extLst>
              <a:ext uri="{FF2B5EF4-FFF2-40B4-BE49-F238E27FC236}">
                <a16:creationId xmlns:a16="http://schemas.microsoft.com/office/drawing/2014/main" id="{4DBA4416-025A-2A4C-AACF-EBCB1AC72284}"/>
              </a:ext>
            </a:extLst>
          </p:cNvPr>
          <p:cNvPicPr>
            <a:picLocks noChangeAspect="1"/>
          </p:cNvPicPr>
          <p:nvPr/>
        </p:nvPicPr>
        <p:blipFill rotWithShape="1">
          <a:blip r:embed="rId3"/>
          <a:srcRect l="5461" t="9387" r="6359" b="11701"/>
          <a:stretch/>
        </p:blipFill>
        <p:spPr>
          <a:xfrm>
            <a:off x="7874105" y="1664368"/>
            <a:ext cx="3990660" cy="5053674"/>
          </a:xfrm>
          <a:prstGeom prst="rect">
            <a:avLst/>
          </a:prstGeom>
          <a:ln>
            <a:solidFill>
              <a:schemeClr val="tx1"/>
            </a:solidFill>
          </a:ln>
        </p:spPr>
      </p:pic>
      <p:sp>
        <p:nvSpPr>
          <p:cNvPr id="8" name="Ellipse 7">
            <a:extLst>
              <a:ext uri="{FF2B5EF4-FFF2-40B4-BE49-F238E27FC236}">
                <a16:creationId xmlns:a16="http://schemas.microsoft.com/office/drawing/2014/main" id="{6C078BAB-609D-0045-BC11-F8E474B1A73C}"/>
              </a:ext>
            </a:extLst>
          </p:cNvPr>
          <p:cNvSpPr/>
          <p:nvPr/>
        </p:nvSpPr>
        <p:spPr>
          <a:xfrm>
            <a:off x="7897148" y="5561046"/>
            <a:ext cx="3962060" cy="438538"/>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34AE46F5-F6C5-C646-8943-F880CBD1B875}"/>
              </a:ext>
            </a:extLst>
          </p:cNvPr>
          <p:cNvSpPr txBox="1"/>
          <p:nvPr/>
        </p:nvSpPr>
        <p:spPr>
          <a:xfrm>
            <a:off x="2485053" y="4898570"/>
            <a:ext cx="3610947" cy="369332"/>
          </a:xfrm>
          <a:prstGeom prst="rect">
            <a:avLst/>
          </a:prstGeom>
          <a:solidFill>
            <a:srgbClr val="001A58"/>
          </a:solidFill>
        </p:spPr>
        <p:txBody>
          <a:bodyPr wrap="square" rtlCol="0">
            <a:spAutoFit/>
          </a:bodyPr>
          <a:lstStyle/>
          <a:p>
            <a:r>
              <a:rPr lang="nb-NO" dirty="0">
                <a:solidFill>
                  <a:schemeClr val="bg1"/>
                </a:solidFill>
              </a:rPr>
              <a:t>Skolen kan kontaktes ved spørsmål.</a:t>
            </a:r>
          </a:p>
        </p:txBody>
      </p:sp>
      <p:cxnSp>
        <p:nvCxnSpPr>
          <p:cNvPr id="10" name="Rett linje 9">
            <a:extLst>
              <a:ext uri="{FF2B5EF4-FFF2-40B4-BE49-F238E27FC236}">
                <a16:creationId xmlns:a16="http://schemas.microsoft.com/office/drawing/2014/main" id="{E5A6C26A-2554-604A-A719-23E4B9138C79}"/>
              </a:ext>
            </a:extLst>
          </p:cNvPr>
          <p:cNvCxnSpPr/>
          <p:nvPr/>
        </p:nvCxnSpPr>
        <p:spPr>
          <a:xfrm flipV="1">
            <a:off x="2485053" y="4888613"/>
            <a:ext cx="3648099" cy="37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Rett linje 11">
            <a:extLst>
              <a:ext uri="{FF2B5EF4-FFF2-40B4-BE49-F238E27FC236}">
                <a16:creationId xmlns:a16="http://schemas.microsoft.com/office/drawing/2014/main" id="{3725B29D-85FB-B347-95F7-A28BA01FEAC7}"/>
              </a:ext>
            </a:extLst>
          </p:cNvPr>
          <p:cNvCxnSpPr>
            <a:cxnSpLocks/>
          </p:cNvCxnSpPr>
          <p:nvPr/>
        </p:nvCxnSpPr>
        <p:spPr>
          <a:xfrm>
            <a:off x="2460342" y="4907902"/>
            <a:ext cx="3635658" cy="360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501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AFB5781F-B6C2-2B41-9AE4-0F4CE7B2845F}"/>
              </a:ext>
            </a:extLst>
          </p:cNvPr>
          <p:cNvSpPr txBox="1"/>
          <p:nvPr/>
        </p:nvSpPr>
        <p:spPr>
          <a:xfrm>
            <a:off x="0" y="0"/>
            <a:ext cx="12192000" cy="6858000"/>
          </a:xfrm>
          <a:prstGeom prst="rect">
            <a:avLst/>
          </a:prstGeom>
          <a:solidFill>
            <a:schemeClr val="tx1"/>
          </a:solidFill>
        </p:spPr>
        <p:txBody>
          <a:bodyPr wrap="square" rtlCol="0">
            <a:spAutoFit/>
          </a:bodyPr>
          <a:lstStyle/>
          <a:p>
            <a:endParaRPr lang="nb-NO" dirty="0"/>
          </a:p>
        </p:txBody>
      </p:sp>
      <p:sp>
        <p:nvSpPr>
          <p:cNvPr id="4" name="Rektangel 3">
            <a:extLst>
              <a:ext uri="{FF2B5EF4-FFF2-40B4-BE49-F238E27FC236}">
                <a16:creationId xmlns:a16="http://schemas.microsoft.com/office/drawing/2014/main" id="{55A82B5F-DD34-B842-8FB6-C4197FFF7148}"/>
              </a:ext>
            </a:extLst>
          </p:cNvPr>
          <p:cNvSpPr/>
          <p:nvPr/>
        </p:nvSpPr>
        <p:spPr>
          <a:xfrm>
            <a:off x="5977217" y="3244334"/>
            <a:ext cx="237566" cy="369332"/>
          </a:xfrm>
          <a:prstGeom prst="rect">
            <a:avLst/>
          </a:prstGeom>
        </p:spPr>
        <p:txBody>
          <a:bodyPr wrap="none">
            <a:spAutoFit/>
          </a:bodyPr>
          <a:lstStyle/>
          <a:p>
            <a:r>
              <a:rPr lang="nb-NO" dirty="0"/>
              <a:t> </a:t>
            </a:r>
          </a:p>
        </p:txBody>
      </p:sp>
      <p:pic>
        <p:nvPicPr>
          <p:cNvPr id="8" name="Oppgitt over kommunens språk_.mp4">
            <a:hlinkClick r:id="" action="ppaction://media"/>
            <a:extLst>
              <a:ext uri="{FF2B5EF4-FFF2-40B4-BE49-F238E27FC236}">
                <a16:creationId xmlns:a16="http://schemas.microsoft.com/office/drawing/2014/main" id="{C799B8DF-D719-8A46-A0D2-E0E9279CDB97}"/>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692322" y="62990"/>
            <a:ext cx="8871045" cy="6654017"/>
          </a:xfrm>
        </p:spPr>
      </p:pic>
    </p:spTree>
    <p:extLst>
      <p:ext uri="{BB962C8B-B14F-4D97-AF65-F5344CB8AC3E}">
        <p14:creationId xmlns:p14="http://schemas.microsoft.com/office/powerpoint/2010/main" val="11269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85F09318-29FA-364D-B682-68F2769171BC}"/>
              </a:ext>
            </a:extLst>
          </p:cNvPr>
          <p:cNvSpPr>
            <a:spLocks noGrp="1"/>
          </p:cNvSpPr>
          <p:nvPr>
            <p:ph sz="half" idx="2"/>
          </p:nvPr>
        </p:nvSpPr>
        <p:spPr>
          <a:xfrm>
            <a:off x="609600" y="1874276"/>
            <a:ext cx="5384800" cy="3688336"/>
          </a:xfrm>
        </p:spPr>
        <p:txBody>
          <a:bodyPr>
            <a:normAutofit/>
          </a:bodyPr>
          <a:lstStyle/>
          <a:p>
            <a:r>
              <a:rPr lang="nb-NO" dirty="0"/>
              <a:t>Bruk verb når du kan, ikke tunge substantiveringer.</a:t>
            </a:r>
          </a:p>
          <a:p>
            <a:endParaRPr lang="nb-NO" dirty="0"/>
          </a:p>
          <a:p>
            <a:endParaRPr lang="nb-NO" dirty="0"/>
          </a:p>
          <a:p>
            <a:endParaRPr lang="nb-NO" dirty="0"/>
          </a:p>
        </p:txBody>
      </p:sp>
      <p:sp>
        <p:nvSpPr>
          <p:cNvPr id="5" name="Plassholder for innhold 3">
            <a:extLst>
              <a:ext uri="{FF2B5EF4-FFF2-40B4-BE49-F238E27FC236}">
                <a16:creationId xmlns:a16="http://schemas.microsoft.com/office/drawing/2014/main" id="{6846C89F-C91C-DD46-840B-FDA8DD22E83F}"/>
              </a:ext>
            </a:extLst>
          </p:cNvPr>
          <p:cNvSpPr txBox="1">
            <a:spLocks/>
          </p:cNvSpPr>
          <p:nvPr/>
        </p:nvSpPr>
        <p:spPr>
          <a:xfrm>
            <a:off x="6176866" y="1874275"/>
            <a:ext cx="4814596" cy="2137887"/>
          </a:xfrm>
          <a:prstGeom prst="rect">
            <a:avLst/>
          </a:prstGeom>
          <a:solidFill>
            <a:srgbClr val="001A58"/>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chemeClr val="bg1"/>
                </a:solidFill>
              </a:rPr>
              <a:t>Eksempel</a:t>
            </a:r>
          </a:p>
          <a:p>
            <a:pPr marL="0" indent="0">
              <a:buNone/>
            </a:pPr>
            <a:r>
              <a:rPr lang="nb-NO" dirty="0">
                <a:solidFill>
                  <a:schemeClr val="bg1"/>
                </a:solidFill>
              </a:rPr>
              <a:t>Kommunen foretar en kontrollberegning av utregningen.</a:t>
            </a:r>
          </a:p>
          <a:p>
            <a:pPr marL="0" indent="0">
              <a:buNone/>
            </a:pPr>
            <a:endParaRPr lang="nb-NO" dirty="0">
              <a:solidFill>
                <a:schemeClr val="bg1"/>
              </a:solidFill>
            </a:endParaRPr>
          </a:p>
          <a:p>
            <a:pPr>
              <a:buFont typeface="Wingdings" pitchFamily="2" charset="2"/>
              <a:buChar char="Ø"/>
            </a:pPr>
            <a:r>
              <a:rPr lang="nb-NO" dirty="0">
                <a:solidFill>
                  <a:schemeClr val="bg1"/>
                </a:solidFill>
              </a:rPr>
              <a:t>Kommunen kontrollerer utregningen.</a:t>
            </a:r>
          </a:p>
          <a:p>
            <a:pPr marL="0" indent="0">
              <a:buNone/>
            </a:pPr>
            <a:endParaRPr lang="nb-NO" dirty="0">
              <a:solidFill>
                <a:schemeClr val="bg1"/>
              </a:solidFill>
            </a:endParaRPr>
          </a:p>
          <a:p>
            <a:pPr marL="0" indent="0">
              <a:buNone/>
            </a:pPr>
            <a:endParaRPr lang="nb-NO" dirty="0">
              <a:solidFill>
                <a:schemeClr val="bg1"/>
              </a:solidFill>
            </a:endParaRPr>
          </a:p>
          <a:p>
            <a:endParaRPr lang="nb-NO" dirty="0"/>
          </a:p>
          <a:p>
            <a:endParaRPr lang="nb-NO" dirty="0"/>
          </a:p>
        </p:txBody>
      </p:sp>
    </p:spTree>
    <p:extLst>
      <p:ext uri="{BB962C8B-B14F-4D97-AF65-F5344CB8AC3E}">
        <p14:creationId xmlns:p14="http://schemas.microsoft.com/office/powerpoint/2010/main" val="14500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85F09318-29FA-364D-B682-68F2769171BC}"/>
              </a:ext>
            </a:extLst>
          </p:cNvPr>
          <p:cNvSpPr>
            <a:spLocks noGrp="1"/>
          </p:cNvSpPr>
          <p:nvPr>
            <p:ph sz="half" idx="2"/>
          </p:nvPr>
        </p:nvSpPr>
        <p:spPr>
          <a:xfrm>
            <a:off x="609600" y="1874276"/>
            <a:ext cx="5384800" cy="3688336"/>
          </a:xfrm>
        </p:spPr>
        <p:txBody>
          <a:bodyPr>
            <a:normAutofit/>
          </a:bodyPr>
          <a:lstStyle/>
          <a:p>
            <a:r>
              <a:rPr lang="nb-NO" dirty="0">
                <a:solidFill>
                  <a:srgbClr val="BCCFE8"/>
                </a:solidFill>
              </a:rPr>
              <a:t>Bruk verb når du kan, ikke tunge substantiveringer.</a:t>
            </a:r>
          </a:p>
          <a:p>
            <a:endParaRPr lang="nb-NO" dirty="0"/>
          </a:p>
          <a:p>
            <a:r>
              <a:rPr lang="nb-NO" dirty="0"/>
              <a:t>Forklar fagbegreper og forkortelser som ikke er kjent for målgruppen.</a:t>
            </a:r>
            <a:br>
              <a:rPr lang="nb-NO" dirty="0"/>
            </a:br>
            <a:endParaRPr lang="nb-NO" dirty="0"/>
          </a:p>
          <a:p>
            <a:pPr marL="0" indent="0">
              <a:buNone/>
            </a:pPr>
            <a:endParaRPr lang="nb-NO" dirty="0"/>
          </a:p>
          <a:p>
            <a:endParaRPr lang="nb-NO" dirty="0"/>
          </a:p>
          <a:p>
            <a:endParaRPr lang="nb-NO" dirty="0"/>
          </a:p>
        </p:txBody>
      </p:sp>
      <p:sp>
        <p:nvSpPr>
          <p:cNvPr id="5" name="Plassholder for innhold 3">
            <a:extLst>
              <a:ext uri="{FF2B5EF4-FFF2-40B4-BE49-F238E27FC236}">
                <a16:creationId xmlns:a16="http://schemas.microsoft.com/office/drawing/2014/main" id="{6846C89F-C91C-DD46-840B-FDA8DD22E83F}"/>
              </a:ext>
            </a:extLst>
          </p:cNvPr>
          <p:cNvSpPr txBox="1">
            <a:spLocks/>
          </p:cNvSpPr>
          <p:nvPr/>
        </p:nvSpPr>
        <p:spPr>
          <a:xfrm>
            <a:off x="6343264" y="1740140"/>
            <a:ext cx="203562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ansvarlig søker?</a:t>
            </a:r>
          </a:p>
          <a:p>
            <a:pPr marL="0" indent="0">
              <a:buNone/>
            </a:pPr>
            <a:endParaRPr lang="nb-NO" dirty="0"/>
          </a:p>
          <a:p>
            <a:pPr marL="0" indent="0">
              <a:buNone/>
            </a:pPr>
            <a:endParaRPr lang="nb-NO" dirty="0"/>
          </a:p>
          <a:p>
            <a:endParaRPr lang="nb-NO" dirty="0"/>
          </a:p>
          <a:p>
            <a:endParaRPr lang="nb-NO" dirty="0"/>
          </a:p>
        </p:txBody>
      </p:sp>
      <p:sp>
        <p:nvSpPr>
          <p:cNvPr id="6" name="Plassholder for innhold 3">
            <a:extLst>
              <a:ext uri="{FF2B5EF4-FFF2-40B4-BE49-F238E27FC236}">
                <a16:creationId xmlns:a16="http://schemas.microsoft.com/office/drawing/2014/main" id="{0295FD97-D289-314F-B48C-394D7FB5C0A0}"/>
              </a:ext>
            </a:extLst>
          </p:cNvPr>
          <p:cNvSpPr txBox="1">
            <a:spLocks/>
          </p:cNvSpPr>
          <p:nvPr/>
        </p:nvSpPr>
        <p:spPr>
          <a:xfrm>
            <a:off x="8143720" y="2581573"/>
            <a:ext cx="180045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err="1">
                <a:solidFill>
                  <a:srgbClr val="FF0000"/>
                </a:solidFill>
              </a:rPr>
              <a:t>pbrl</a:t>
            </a:r>
            <a:r>
              <a:rPr lang="nb-NO" dirty="0">
                <a:solidFill>
                  <a:srgbClr val="FF0000"/>
                </a:solidFill>
              </a:rPr>
              <a:t>.?</a:t>
            </a:r>
          </a:p>
          <a:p>
            <a:pPr marL="0" indent="0">
              <a:buNone/>
            </a:pPr>
            <a:endParaRPr lang="nb-NO" dirty="0"/>
          </a:p>
          <a:p>
            <a:endParaRPr lang="nb-NO" dirty="0"/>
          </a:p>
          <a:p>
            <a:endParaRPr lang="nb-NO" dirty="0"/>
          </a:p>
        </p:txBody>
      </p:sp>
      <p:sp>
        <p:nvSpPr>
          <p:cNvPr id="7" name="Plassholder for innhold 3">
            <a:extLst>
              <a:ext uri="{FF2B5EF4-FFF2-40B4-BE49-F238E27FC236}">
                <a16:creationId xmlns:a16="http://schemas.microsoft.com/office/drawing/2014/main" id="{D085A3B8-2AA9-E54F-B33C-250148763BE8}"/>
              </a:ext>
            </a:extLst>
          </p:cNvPr>
          <p:cNvSpPr txBox="1">
            <a:spLocks/>
          </p:cNvSpPr>
          <p:nvPr/>
        </p:nvSpPr>
        <p:spPr>
          <a:xfrm>
            <a:off x="9043947" y="2034791"/>
            <a:ext cx="1919521"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ekspropriasjon?</a:t>
            </a:r>
          </a:p>
          <a:p>
            <a:pPr marL="0" indent="0">
              <a:buNone/>
            </a:pPr>
            <a:endParaRPr lang="nb-NO" dirty="0"/>
          </a:p>
          <a:p>
            <a:pPr marL="0" indent="0">
              <a:buNone/>
            </a:pPr>
            <a:endParaRPr lang="nb-NO" dirty="0"/>
          </a:p>
          <a:p>
            <a:endParaRPr lang="nb-NO" dirty="0"/>
          </a:p>
          <a:p>
            <a:endParaRPr lang="nb-NO" dirty="0"/>
          </a:p>
        </p:txBody>
      </p:sp>
      <p:sp>
        <p:nvSpPr>
          <p:cNvPr id="8" name="Plassholder for innhold 3">
            <a:extLst>
              <a:ext uri="{FF2B5EF4-FFF2-40B4-BE49-F238E27FC236}">
                <a16:creationId xmlns:a16="http://schemas.microsoft.com/office/drawing/2014/main" id="{85127869-DEFE-0641-8C09-FA019FD83AEC}"/>
              </a:ext>
            </a:extLst>
          </p:cNvPr>
          <p:cNvSpPr txBox="1">
            <a:spLocks/>
          </p:cNvSpPr>
          <p:nvPr/>
        </p:nvSpPr>
        <p:spPr>
          <a:xfrm>
            <a:off x="8281947" y="3584308"/>
            <a:ext cx="2233653"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alminnelig inntekt?</a:t>
            </a:r>
          </a:p>
          <a:p>
            <a:pPr marL="0" indent="0">
              <a:buNone/>
            </a:pPr>
            <a:endParaRPr lang="nb-NO" dirty="0"/>
          </a:p>
          <a:p>
            <a:pPr marL="0" indent="0">
              <a:buNone/>
            </a:pPr>
            <a:endParaRPr lang="nb-NO" dirty="0"/>
          </a:p>
          <a:p>
            <a:endParaRPr lang="nb-NO" dirty="0"/>
          </a:p>
          <a:p>
            <a:endParaRPr lang="nb-NO" dirty="0"/>
          </a:p>
        </p:txBody>
      </p:sp>
      <p:sp>
        <p:nvSpPr>
          <p:cNvPr id="9" name="Plassholder for innhold 3">
            <a:extLst>
              <a:ext uri="{FF2B5EF4-FFF2-40B4-BE49-F238E27FC236}">
                <a16:creationId xmlns:a16="http://schemas.microsoft.com/office/drawing/2014/main" id="{E32930F2-C1DA-424B-8EB3-D9E89EF3A501}"/>
              </a:ext>
            </a:extLst>
          </p:cNvPr>
          <p:cNvSpPr txBox="1">
            <a:spLocks/>
          </p:cNvSpPr>
          <p:nvPr/>
        </p:nvSpPr>
        <p:spPr>
          <a:xfrm>
            <a:off x="6897907" y="4587043"/>
            <a:ext cx="2146040"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hjemmelshaver?</a:t>
            </a:r>
          </a:p>
          <a:p>
            <a:pPr marL="0" indent="0">
              <a:buNone/>
            </a:pPr>
            <a:endParaRPr lang="nb-NO" dirty="0"/>
          </a:p>
          <a:p>
            <a:pPr marL="0" indent="0">
              <a:buNone/>
            </a:pPr>
            <a:endParaRPr lang="nb-NO" dirty="0"/>
          </a:p>
          <a:p>
            <a:endParaRPr lang="nb-NO" dirty="0"/>
          </a:p>
          <a:p>
            <a:endParaRPr lang="nb-NO" dirty="0"/>
          </a:p>
        </p:txBody>
      </p:sp>
    </p:spTree>
    <p:extLst>
      <p:ext uri="{BB962C8B-B14F-4D97-AF65-F5344CB8AC3E}">
        <p14:creationId xmlns:p14="http://schemas.microsoft.com/office/powerpoint/2010/main" val="289425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85F09318-29FA-364D-B682-68F2769171BC}"/>
              </a:ext>
            </a:extLst>
          </p:cNvPr>
          <p:cNvSpPr>
            <a:spLocks noGrp="1"/>
          </p:cNvSpPr>
          <p:nvPr>
            <p:ph sz="half" idx="2"/>
          </p:nvPr>
        </p:nvSpPr>
        <p:spPr>
          <a:xfrm>
            <a:off x="609600" y="1874276"/>
            <a:ext cx="5384800" cy="3688336"/>
          </a:xfrm>
        </p:spPr>
        <p:txBody>
          <a:bodyPr>
            <a:normAutofit/>
          </a:bodyPr>
          <a:lstStyle/>
          <a:p>
            <a:r>
              <a:rPr lang="nb-NO" dirty="0">
                <a:solidFill>
                  <a:srgbClr val="BCCFE8"/>
                </a:solidFill>
              </a:rPr>
              <a:t>Bruk verb når du kan, ikke tunge substantiveringer.</a:t>
            </a:r>
          </a:p>
          <a:p>
            <a:endParaRPr lang="nb-NO" dirty="0"/>
          </a:p>
          <a:p>
            <a:r>
              <a:rPr lang="nb-NO" dirty="0">
                <a:solidFill>
                  <a:srgbClr val="BCCFE8"/>
                </a:solidFill>
              </a:rPr>
              <a:t>Forklar fagbegreper og forkortelser som ikke er kjent for målgruppen.</a:t>
            </a:r>
            <a:r>
              <a:rPr lang="nb-NO" dirty="0"/>
              <a:t/>
            </a:r>
            <a:br>
              <a:rPr lang="nb-NO" dirty="0"/>
            </a:br>
            <a:endParaRPr lang="nb-NO" dirty="0"/>
          </a:p>
          <a:p>
            <a:r>
              <a:rPr lang="nb-NO" dirty="0"/>
              <a:t>Unngå moteord og utdaterte formuleringer.</a:t>
            </a:r>
            <a:br>
              <a:rPr lang="nb-NO" dirty="0"/>
            </a:br>
            <a:endParaRPr lang="nb-NO" dirty="0"/>
          </a:p>
          <a:p>
            <a:endParaRPr lang="nb-NO" dirty="0"/>
          </a:p>
          <a:p>
            <a:endParaRPr lang="nb-NO" dirty="0"/>
          </a:p>
          <a:p>
            <a:endParaRPr lang="nb-NO" dirty="0"/>
          </a:p>
        </p:txBody>
      </p:sp>
      <p:sp>
        <p:nvSpPr>
          <p:cNvPr id="6" name="Plassholder for innhold 3">
            <a:extLst>
              <a:ext uri="{FF2B5EF4-FFF2-40B4-BE49-F238E27FC236}">
                <a16:creationId xmlns:a16="http://schemas.microsoft.com/office/drawing/2014/main" id="{0FB2C5FD-9222-2940-9B20-665933EDF4DD}"/>
              </a:ext>
            </a:extLst>
          </p:cNvPr>
          <p:cNvSpPr txBox="1">
            <a:spLocks/>
          </p:cNvSpPr>
          <p:nvPr/>
        </p:nvSpPr>
        <p:spPr>
          <a:xfrm>
            <a:off x="6987944" y="2528989"/>
            <a:ext cx="180045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i forhold til</a:t>
            </a:r>
          </a:p>
          <a:p>
            <a:pPr marL="0" indent="0">
              <a:buNone/>
            </a:pPr>
            <a:endParaRPr lang="nb-NO" dirty="0"/>
          </a:p>
          <a:p>
            <a:pPr marL="0" indent="0">
              <a:buNone/>
            </a:pPr>
            <a:endParaRPr lang="nb-NO" dirty="0"/>
          </a:p>
          <a:p>
            <a:endParaRPr lang="nb-NO" dirty="0"/>
          </a:p>
          <a:p>
            <a:endParaRPr lang="nb-NO" dirty="0"/>
          </a:p>
        </p:txBody>
      </p:sp>
      <p:sp>
        <p:nvSpPr>
          <p:cNvPr id="8" name="Plassholder for innhold 3">
            <a:extLst>
              <a:ext uri="{FF2B5EF4-FFF2-40B4-BE49-F238E27FC236}">
                <a16:creationId xmlns:a16="http://schemas.microsoft.com/office/drawing/2014/main" id="{991ECDCE-2451-D941-81D5-100E563A6358}"/>
              </a:ext>
            </a:extLst>
          </p:cNvPr>
          <p:cNvSpPr txBox="1">
            <a:spLocks/>
          </p:cNvSpPr>
          <p:nvPr/>
        </p:nvSpPr>
        <p:spPr>
          <a:xfrm>
            <a:off x="8492584" y="2194086"/>
            <a:ext cx="180045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samt</a:t>
            </a:r>
          </a:p>
          <a:p>
            <a:pPr marL="0" indent="0">
              <a:buNone/>
            </a:pPr>
            <a:endParaRPr lang="nb-NO" dirty="0"/>
          </a:p>
          <a:p>
            <a:pPr marL="0" indent="0">
              <a:buNone/>
            </a:pPr>
            <a:endParaRPr lang="nb-NO" dirty="0"/>
          </a:p>
          <a:p>
            <a:endParaRPr lang="nb-NO" dirty="0"/>
          </a:p>
          <a:p>
            <a:endParaRPr lang="nb-NO" dirty="0"/>
          </a:p>
        </p:txBody>
      </p:sp>
      <p:sp>
        <p:nvSpPr>
          <p:cNvPr id="9" name="Plassholder for innhold 3">
            <a:extLst>
              <a:ext uri="{FF2B5EF4-FFF2-40B4-BE49-F238E27FC236}">
                <a16:creationId xmlns:a16="http://schemas.microsoft.com/office/drawing/2014/main" id="{81B459B3-52E5-514B-9469-9889AD6E149C}"/>
              </a:ext>
            </a:extLst>
          </p:cNvPr>
          <p:cNvSpPr txBox="1">
            <a:spLocks/>
          </p:cNvSpPr>
          <p:nvPr/>
        </p:nvSpPr>
        <p:spPr>
          <a:xfrm>
            <a:off x="6822235" y="3302744"/>
            <a:ext cx="180045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fokus</a:t>
            </a:r>
          </a:p>
          <a:p>
            <a:pPr marL="0" indent="0">
              <a:buNone/>
            </a:pPr>
            <a:endParaRPr lang="nb-NO" dirty="0"/>
          </a:p>
          <a:p>
            <a:pPr marL="0" indent="0">
              <a:buNone/>
            </a:pPr>
            <a:endParaRPr lang="nb-NO" dirty="0"/>
          </a:p>
          <a:p>
            <a:endParaRPr lang="nb-NO" dirty="0"/>
          </a:p>
          <a:p>
            <a:endParaRPr lang="nb-NO" dirty="0"/>
          </a:p>
        </p:txBody>
      </p:sp>
      <p:sp>
        <p:nvSpPr>
          <p:cNvPr id="10" name="Plassholder for innhold 3">
            <a:extLst>
              <a:ext uri="{FF2B5EF4-FFF2-40B4-BE49-F238E27FC236}">
                <a16:creationId xmlns:a16="http://schemas.microsoft.com/office/drawing/2014/main" id="{45C5B9B4-6078-A043-8147-60E9769E9833}"/>
              </a:ext>
            </a:extLst>
          </p:cNvPr>
          <p:cNvSpPr txBox="1">
            <a:spLocks/>
          </p:cNvSpPr>
          <p:nvPr/>
        </p:nvSpPr>
        <p:spPr>
          <a:xfrm>
            <a:off x="7466048" y="4076499"/>
            <a:ext cx="180045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vedrørende</a:t>
            </a:r>
          </a:p>
          <a:p>
            <a:pPr marL="0" indent="0">
              <a:buNone/>
            </a:pPr>
            <a:endParaRPr lang="nb-NO" dirty="0"/>
          </a:p>
          <a:p>
            <a:pPr marL="0" indent="0">
              <a:buNone/>
            </a:pPr>
            <a:endParaRPr lang="nb-NO" dirty="0"/>
          </a:p>
          <a:p>
            <a:endParaRPr lang="nb-NO" dirty="0"/>
          </a:p>
          <a:p>
            <a:endParaRPr lang="nb-NO" dirty="0"/>
          </a:p>
        </p:txBody>
      </p:sp>
      <p:sp>
        <p:nvSpPr>
          <p:cNvPr id="11" name="Plassholder for innhold 3">
            <a:extLst>
              <a:ext uri="{FF2B5EF4-FFF2-40B4-BE49-F238E27FC236}">
                <a16:creationId xmlns:a16="http://schemas.microsoft.com/office/drawing/2014/main" id="{C222BB04-95BD-6A40-BB41-F6E233EC9AC9}"/>
              </a:ext>
            </a:extLst>
          </p:cNvPr>
          <p:cNvSpPr txBox="1">
            <a:spLocks/>
          </p:cNvSpPr>
          <p:nvPr/>
        </p:nvSpPr>
        <p:spPr>
          <a:xfrm>
            <a:off x="8234269" y="3357336"/>
            <a:ext cx="1800456" cy="453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nb-NO" dirty="0">
                <a:solidFill>
                  <a:srgbClr val="FF0000"/>
                </a:solidFill>
              </a:rPr>
              <a:t>angjeldende</a:t>
            </a:r>
          </a:p>
          <a:p>
            <a:pPr marL="0" indent="0">
              <a:buNone/>
            </a:pPr>
            <a:endParaRPr lang="nb-NO" dirty="0"/>
          </a:p>
          <a:p>
            <a:pPr marL="0" indent="0">
              <a:buNone/>
            </a:pPr>
            <a:endParaRPr lang="nb-NO" dirty="0"/>
          </a:p>
          <a:p>
            <a:endParaRPr lang="nb-NO" dirty="0"/>
          </a:p>
          <a:p>
            <a:endParaRPr lang="nb-NO" dirty="0"/>
          </a:p>
        </p:txBody>
      </p:sp>
    </p:spTree>
    <p:extLst>
      <p:ext uri="{BB962C8B-B14F-4D97-AF65-F5344CB8AC3E}">
        <p14:creationId xmlns:p14="http://schemas.microsoft.com/office/powerpoint/2010/main" val="303524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2FDB8-7831-CE48-A0FD-4D403370F7EA}"/>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F64BA0F7-21CD-5344-85B4-659097DC58E4}"/>
              </a:ext>
            </a:extLst>
          </p:cNvPr>
          <p:cNvSpPr>
            <a:spLocks noGrp="1"/>
          </p:cNvSpPr>
          <p:nvPr>
            <p:ph sz="half" idx="1"/>
          </p:nvPr>
        </p:nvSpPr>
        <p:spPr/>
        <p:txBody>
          <a:bodyPr>
            <a:normAutofit/>
          </a:bodyPr>
          <a:lstStyle/>
          <a:p>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85F09318-29FA-364D-B682-68F2769171BC}"/>
              </a:ext>
            </a:extLst>
          </p:cNvPr>
          <p:cNvSpPr>
            <a:spLocks noGrp="1"/>
          </p:cNvSpPr>
          <p:nvPr>
            <p:ph sz="half" idx="2"/>
          </p:nvPr>
        </p:nvSpPr>
        <p:spPr>
          <a:xfrm>
            <a:off x="609600" y="1874276"/>
            <a:ext cx="5384800" cy="3688336"/>
          </a:xfrm>
        </p:spPr>
        <p:txBody>
          <a:bodyPr>
            <a:normAutofit/>
          </a:bodyPr>
          <a:lstStyle/>
          <a:p>
            <a:r>
              <a:rPr lang="nb-NO" dirty="0">
                <a:solidFill>
                  <a:srgbClr val="BCCFE8"/>
                </a:solidFill>
              </a:rPr>
              <a:t>Bruk verb når du kan, ikke tunge substantiveringer.</a:t>
            </a:r>
          </a:p>
          <a:p>
            <a:endParaRPr lang="nb-NO" dirty="0"/>
          </a:p>
          <a:p>
            <a:r>
              <a:rPr lang="nb-NO" dirty="0">
                <a:solidFill>
                  <a:srgbClr val="BCCFE8"/>
                </a:solidFill>
              </a:rPr>
              <a:t>Forklar fagbegreper og forkortelser som ikke er kjent for målgruppen.</a:t>
            </a:r>
            <a:r>
              <a:rPr lang="nb-NO" dirty="0"/>
              <a:t/>
            </a:r>
            <a:br>
              <a:rPr lang="nb-NO" dirty="0"/>
            </a:br>
            <a:endParaRPr lang="nb-NO" dirty="0"/>
          </a:p>
          <a:p>
            <a:r>
              <a:rPr lang="nb-NO" dirty="0">
                <a:solidFill>
                  <a:srgbClr val="BCCFE8"/>
                </a:solidFill>
              </a:rPr>
              <a:t>Unngå moteord og utdaterte formuleringer.</a:t>
            </a:r>
            <a:r>
              <a:rPr lang="nb-NO" dirty="0"/>
              <a:t/>
            </a:r>
            <a:br>
              <a:rPr lang="nb-NO" dirty="0"/>
            </a:br>
            <a:endParaRPr lang="nb-NO" dirty="0"/>
          </a:p>
          <a:p>
            <a:r>
              <a:rPr lang="nb-NO" dirty="0"/>
              <a:t>Følg rettskrivings- og tegnsettingsreglene.</a:t>
            </a:r>
          </a:p>
          <a:p>
            <a:endParaRPr lang="nb-NO" dirty="0"/>
          </a:p>
          <a:p>
            <a:endParaRPr lang="nb-NO" dirty="0"/>
          </a:p>
          <a:p>
            <a:endParaRPr lang="nb-NO" dirty="0"/>
          </a:p>
        </p:txBody>
      </p:sp>
    </p:spTree>
    <p:extLst>
      <p:ext uri="{BB962C8B-B14F-4D97-AF65-F5344CB8AC3E}">
        <p14:creationId xmlns:p14="http://schemas.microsoft.com/office/powerpoint/2010/main" val="328299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B55938-08D8-AE45-AD60-7781482609FF}"/>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336F379D-5CDC-7A43-BED4-3D34FC0E9AE2}"/>
              </a:ext>
            </a:extLst>
          </p:cNvPr>
          <p:cNvSpPr>
            <a:spLocks noGrp="1"/>
          </p:cNvSpPr>
          <p:nvPr>
            <p:ph sz="half" idx="1"/>
          </p:nvPr>
        </p:nvSpPr>
        <p:spPr>
          <a:xfrm>
            <a:off x="609600" y="1967113"/>
            <a:ext cx="5384800" cy="4446566"/>
          </a:xfrm>
        </p:spPr>
        <p:txBody>
          <a:bodyPr>
            <a:normAutofit/>
          </a:bodyPr>
          <a:lstStyle/>
          <a:p>
            <a:r>
              <a:rPr lang="nb-NO" dirty="0"/>
              <a:t>Få tydelig fram hva leseren skal vite eller gjøre etter å ha lest teksten.</a:t>
            </a:r>
          </a:p>
          <a:p>
            <a:endParaRPr lang="nb-NO" u="sng" dirty="0"/>
          </a:p>
          <a:p>
            <a:r>
              <a:rPr lang="nb-NO" dirty="0"/>
              <a:t>Rett teksten direkte til leseren – med </a:t>
            </a:r>
            <a:r>
              <a:rPr lang="nb-NO" i="1" dirty="0"/>
              <a:t>du</a:t>
            </a:r>
            <a:r>
              <a:rPr lang="nb-NO" dirty="0"/>
              <a:t> eller </a:t>
            </a:r>
            <a:r>
              <a:rPr lang="nb-NO" i="1" dirty="0"/>
              <a:t>dere</a:t>
            </a:r>
            <a:r>
              <a:rPr lang="nb-NO" dirty="0"/>
              <a:t>.</a:t>
            </a:r>
          </a:p>
          <a:p>
            <a:endParaRPr lang="nb-NO" u="sng" dirty="0"/>
          </a:p>
          <a:p>
            <a:r>
              <a:rPr lang="nb-NO" dirty="0"/>
              <a:t>Lag en oversiktlig struktur med informative overskrifter, mellomtitler og punktlister.</a:t>
            </a:r>
          </a:p>
          <a:p>
            <a:endParaRPr lang="nb-NO" u="sng" dirty="0"/>
          </a:p>
          <a:p>
            <a:r>
              <a:rPr lang="nb-NO" dirty="0"/>
              <a:t>Husk å sette punktum.</a:t>
            </a:r>
          </a:p>
          <a:p>
            <a:endParaRPr lang="nb-NO" u="sng" dirty="0"/>
          </a:p>
          <a:p>
            <a:r>
              <a:rPr lang="nb-NO" dirty="0"/>
              <a:t>Skriv aktivt.</a:t>
            </a:r>
          </a:p>
          <a:p>
            <a:endParaRPr lang="nb-NO" u="sng" dirty="0"/>
          </a:p>
        </p:txBody>
      </p:sp>
      <p:sp>
        <p:nvSpPr>
          <p:cNvPr id="4" name="Plassholder for innhold 3">
            <a:extLst>
              <a:ext uri="{FF2B5EF4-FFF2-40B4-BE49-F238E27FC236}">
                <a16:creationId xmlns:a16="http://schemas.microsoft.com/office/drawing/2014/main" id="{D67D8FA9-25C2-F540-82E1-FE30A26689F6}"/>
              </a:ext>
            </a:extLst>
          </p:cNvPr>
          <p:cNvSpPr>
            <a:spLocks noGrp="1"/>
          </p:cNvSpPr>
          <p:nvPr>
            <p:ph sz="half" idx="2"/>
          </p:nvPr>
        </p:nvSpPr>
        <p:spPr>
          <a:xfrm>
            <a:off x="6197600" y="1967113"/>
            <a:ext cx="5384800" cy="4446566"/>
          </a:xfrm>
        </p:spPr>
        <p:txBody>
          <a:bodyPr>
            <a:normAutofit/>
          </a:bodyPr>
          <a:lstStyle/>
          <a:p>
            <a:r>
              <a:rPr lang="nb-NO" dirty="0"/>
              <a:t>Bruk verb når du kan, ikke tunge substantiveringer.</a:t>
            </a:r>
          </a:p>
          <a:p>
            <a:endParaRPr lang="nb-NO" dirty="0"/>
          </a:p>
          <a:p>
            <a:r>
              <a:rPr lang="nb-NO" dirty="0"/>
              <a:t>Forklar fagbegreper og forkortelser som ikke er kjent for målgruppen.</a:t>
            </a:r>
            <a:br>
              <a:rPr lang="nb-NO" dirty="0"/>
            </a:br>
            <a:endParaRPr lang="nb-NO" dirty="0"/>
          </a:p>
          <a:p>
            <a:r>
              <a:rPr lang="nb-NO" dirty="0"/>
              <a:t>Unngå moteord og utdaterte formuleringer.</a:t>
            </a:r>
            <a:br>
              <a:rPr lang="nb-NO" dirty="0"/>
            </a:br>
            <a:endParaRPr lang="nb-NO" dirty="0"/>
          </a:p>
          <a:p>
            <a:r>
              <a:rPr lang="nb-NO" dirty="0"/>
              <a:t>Følg rettskrivings- og tegnsettingsreglene.</a:t>
            </a:r>
          </a:p>
          <a:p>
            <a:endParaRPr lang="nb-NO" dirty="0"/>
          </a:p>
          <a:p>
            <a:endParaRPr lang="nb-NO" dirty="0"/>
          </a:p>
        </p:txBody>
      </p:sp>
    </p:spTree>
    <p:extLst>
      <p:ext uri="{BB962C8B-B14F-4D97-AF65-F5344CB8AC3E}">
        <p14:creationId xmlns:p14="http://schemas.microsoft.com/office/powerpoint/2010/main" val="1304864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1242567" y="6164040"/>
            <a:ext cx="7822606" cy="408249"/>
          </a:xfrm>
          <a:prstGeom prst="rect">
            <a:avLst/>
          </a:prstGeom>
        </p:spPr>
        <p:txBody>
          <a:bodyPr vert="horz" lIns="68580" tIns="0" rIns="68580" bIns="0" rtlCol="0" anchor="t">
            <a:normAutofit/>
          </a:bodyPr>
          <a:lstStyle>
            <a:lvl1pPr algn="l" defTabSz="457200" rtl="0" eaLnBrk="1" latinLnBrk="0" hangingPunct="1">
              <a:spcBef>
                <a:spcPct val="0"/>
              </a:spcBef>
              <a:buNone/>
              <a:defRPr sz="2800" kern="1200">
                <a:solidFill>
                  <a:schemeClr val="tx2"/>
                </a:solidFill>
                <a:latin typeface="Calibri"/>
                <a:ea typeface="+mj-ea"/>
                <a:cs typeface="Calibri"/>
              </a:defRPr>
            </a:lvl1pPr>
          </a:lstStyle>
          <a:p>
            <a:pPr algn="ctr"/>
            <a:r>
              <a:rPr lang="nb-NO" sz="2400" b="1" dirty="0">
                <a:solidFill>
                  <a:srgbClr val="298D8F"/>
                </a:solidFill>
                <a:latin typeface="HelveticaNeueLT Pro 25 UltLt" panose="020B0303020202020204" pitchFamily="34" charset="0"/>
              </a:rPr>
              <a:t>www.klarspråk.no/kommunesektoren</a:t>
            </a:r>
          </a:p>
        </p:txBody>
      </p:sp>
      <p:pic>
        <p:nvPicPr>
          <p:cNvPr id="1026" name="Picture 2" descr="Beskrivelse: C:\Users\8030mbn\AppData\Local\Temp\SnipImage-{294A8C68-34FD-4C31-91A7-0A1C842534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636" y="1496263"/>
            <a:ext cx="1717642" cy="45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ssholder for inn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0353" y="1496263"/>
            <a:ext cx="5871283" cy="4550246"/>
          </a:xfrm>
          <a:prstGeom prst="rect">
            <a:avLst/>
          </a:prstGeom>
        </p:spPr>
      </p:pic>
      <p:sp>
        <p:nvSpPr>
          <p:cNvPr id="5" name="Tittel 1">
            <a:extLst>
              <a:ext uri="{FF2B5EF4-FFF2-40B4-BE49-F238E27FC236}">
                <a16:creationId xmlns:a16="http://schemas.microsoft.com/office/drawing/2014/main" id="{01E369C7-91D8-2741-B08B-7FA0B49FB64E}"/>
              </a:ext>
            </a:extLst>
          </p:cNvPr>
          <p:cNvSpPr>
            <a:spLocks noGrp="1"/>
          </p:cNvSpPr>
          <p:nvPr>
            <p:ph type="title"/>
          </p:nvPr>
        </p:nvSpPr>
        <p:spPr>
          <a:xfrm>
            <a:off x="1860353" y="353263"/>
            <a:ext cx="9840580" cy="1143000"/>
          </a:xfrm>
        </p:spPr>
        <p:txBody>
          <a:bodyPr/>
          <a:lstStyle/>
          <a:p>
            <a:r>
              <a:rPr lang="nb-NO" dirty="0">
                <a:solidFill>
                  <a:schemeClr val="accent5">
                    <a:lumMod val="75000"/>
                  </a:schemeClr>
                </a:solidFill>
              </a:rPr>
              <a:t>Kommunesektoren deler tekster</a:t>
            </a:r>
          </a:p>
        </p:txBody>
      </p:sp>
    </p:spTree>
    <p:extLst>
      <p:ext uri="{BB962C8B-B14F-4D97-AF65-F5344CB8AC3E}">
        <p14:creationId xmlns:p14="http://schemas.microsoft.com/office/powerpoint/2010/main" val="4036801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7F2014-2DFA-CF47-B57F-B1FC71B5B7A7}"/>
              </a:ext>
            </a:extLst>
          </p:cNvPr>
          <p:cNvSpPr>
            <a:spLocks noGrp="1"/>
          </p:cNvSpPr>
          <p:nvPr>
            <p:ph type="title"/>
          </p:nvPr>
        </p:nvSpPr>
        <p:spPr>
          <a:xfrm>
            <a:off x="609600" y="1558590"/>
            <a:ext cx="5021943" cy="3419810"/>
          </a:xfrm>
        </p:spPr>
        <p:txBody>
          <a:bodyPr>
            <a:normAutofit/>
          </a:bodyPr>
          <a:lstStyle/>
          <a:p>
            <a:r>
              <a:rPr lang="nb-NO" sz="3600" dirty="0"/>
              <a:t>Men viktigst av alt: innbyggerperspektivet</a:t>
            </a:r>
          </a:p>
        </p:txBody>
      </p:sp>
      <p:pic>
        <p:nvPicPr>
          <p:cNvPr id="5" name="Plassholder for innhold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91760" y="1225620"/>
            <a:ext cx="7294154" cy="5171321"/>
          </a:xfrm>
        </p:spPr>
      </p:pic>
    </p:spTree>
    <p:extLst>
      <p:ext uri="{BB962C8B-B14F-4D97-AF65-F5344CB8AC3E}">
        <p14:creationId xmlns:p14="http://schemas.microsoft.com/office/powerpoint/2010/main" val="341690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2457" y="2835847"/>
            <a:ext cx="10972800" cy="1143000"/>
          </a:xfrm>
        </p:spPr>
        <p:txBody>
          <a:bodyPr>
            <a:noAutofit/>
          </a:bodyPr>
          <a:lstStyle/>
          <a:p>
            <a:r>
              <a:rPr lang="nb-NO" sz="10000" dirty="0"/>
              <a:t>Hva kan vi oppnå?</a:t>
            </a:r>
          </a:p>
        </p:txBody>
      </p:sp>
    </p:spTree>
    <p:extLst>
      <p:ext uri="{BB962C8B-B14F-4D97-AF65-F5344CB8AC3E}">
        <p14:creationId xmlns:p14="http://schemas.microsoft.com/office/powerpoint/2010/main" val="2197014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8672F-3A8A-474F-B494-DCB51C4EFE79}"/>
              </a:ext>
            </a:extLst>
          </p:cNvPr>
          <p:cNvSpPr>
            <a:spLocks noGrp="1"/>
          </p:cNvSpPr>
          <p:nvPr>
            <p:ph type="title"/>
          </p:nvPr>
        </p:nvSpPr>
        <p:spPr>
          <a:xfrm>
            <a:off x="609600" y="358031"/>
            <a:ext cx="10972800" cy="1143000"/>
          </a:xfrm>
        </p:spPr>
        <p:txBody>
          <a:bodyPr/>
          <a:lstStyle/>
          <a:p>
            <a:r>
              <a:rPr lang="nb-NO" dirty="0"/>
              <a:t>Fredrikstad kommune</a:t>
            </a:r>
          </a:p>
        </p:txBody>
      </p:sp>
      <p:sp>
        <p:nvSpPr>
          <p:cNvPr id="4" name="Plassholder for innhold 3">
            <a:extLst>
              <a:ext uri="{FF2B5EF4-FFF2-40B4-BE49-F238E27FC236}">
                <a16:creationId xmlns:a16="http://schemas.microsoft.com/office/drawing/2014/main" id="{552D71BA-0FFC-714C-855B-FC5D4D5ADF70}"/>
              </a:ext>
            </a:extLst>
          </p:cNvPr>
          <p:cNvSpPr>
            <a:spLocks noGrp="1"/>
          </p:cNvSpPr>
          <p:nvPr>
            <p:ph sz="half" idx="1"/>
          </p:nvPr>
        </p:nvSpPr>
        <p:spPr>
          <a:xfrm>
            <a:off x="609600" y="1601353"/>
            <a:ext cx="5384800" cy="3688336"/>
          </a:xfrm>
        </p:spPr>
        <p:txBody>
          <a:bodyPr/>
          <a:lstStyle/>
          <a:p>
            <a:r>
              <a:rPr lang="nb-NO" dirty="0"/>
              <a:t>Henvendelsene til servicetorget gikk drastisk ned da kommunen bearbeidet tekstene fra oppvekstseksjonene.</a:t>
            </a:r>
          </a:p>
          <a:p>
            <a:endParaRPr lang="nb-NO" dirty="0"/>
          </a:p>
          <a:p>
            <a:r>
              <a:rPr lang="nb-NO" dirty="0"/>
              <a:t>De har siden fortsatt med tekster på andre fagområder, blant annet helse, omsorg og velferd. Innbyggerne opplever også effekten: </a:t>
            </a:r>
          </a:p>
          <a:p>
            <a:endParaRPr lang="nb-NO" dirty="0"/>
          </a:p>
          <a:p>
            <a:endParaRPr lang="nb-NO" dirty="0"/>
          </a:p>
          <a:p>
            <a:endParaRPr lang="nb-NO" dirty="0"/>
          </a:p>
          <a:p>
            <a:endParaRPr lang="nb-NO" dirty="0"/>
          </a:p>
          <a:p>
            <a:pPr marL="0" indent="0">
              <a:buNone/>
            </a:pPr>
            <a:endParaRPr lang="nb-NO" dirty="0"/>
          </a:p>
          <a:p>
            <a:endParaRPr lang="nb-NO" dirty="0"/>
          </a:p>
          <a:p>
            <a:endParaRPr lang="nb-NO" dirty="0"/>
          </a:p>
        </p:txBody>
      </p:sp>
      <p:pic>
        <p:nvPicPr>
          <p:cNvPr id="9" name="Plassholder for innhold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12008" y="124895"/>
            <a:ext cx="4186261" cy="5980374"/>
          </a:xfrm>
        </p:spPr>
      </p:pic>
      <p:sp>
        <p:nvSpPr>
          <p:cNvPr id="12" name="Bildeforklaring formet som en ellipse 11">
            <a:extLst>
              <a:ext uri="{FF2B5EF4-FFF2-40B4-BE49-F238E27FC236}">
                <a16:creationId xmlns:a16="http://schemas.microsoft.com/office/drawing/2014/main" id="{A5864C68-53ED-C842-9B81-873911D93EB5}"/>
              </a:ext>
            </a:extLst>
          </p:cNvPr>
          <p:cNvSpPr/>
          <p:nvPr/>
        </p:nvSpPr>
        <p:spPr>
          <a:xfrm flipV="1">
            <a:off x="543287" y="4008156"/>
            <a:ext cx="10902225" cy="2197435"/>
          </a:xfrm>
          <a:prstGeom prst="wedgeEllipseCallout">
            <a:avLst>
              <a:gd name="adj1" fmla="val 27691"/>
              <a:gd name="adj2" fmla="val -89456"/>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dirty="0">
              <a:solidFill>
                <a:schemeClr val="tx1"/>
              </a:solidFill>
            </a:endParaRPr>
          </a:p>
        </p:txBody>
      </p:sp>
      <p:sp>
        <p:nvSpPr>
          <p:cNvPr id="13" name="TekstSylinder 12">
            <a:extLst>
              <a:ext uri="{FF2B5EF4-FFF2-40B4-BE49-F238E27FC236}">
                <a16:creationId xmlns:a16="http://schemas.microsoft.com/office/drawing/2014/main" id="{0284E0ED-B3A5-2B47-B647-BA07EC784511}"/>
              </a:ext>
            </a:extLst>
          </p:cNvPr>
          <p:cNvSpPr txBox="1"/>
          <p:nvPr/>
        </p:nvSpPr>
        <p:spPr>
          <a:xfrm>
            <a:off x="1671184" y="4091210"/>
            <a:ext cx="8873544" cy="2031325"/>
          </a:xfrm>
          <a:prstGeom prst="rect">
            <a:avLst/>
          </a:prstGeom>
          <a:noFill/>
        </p:spPr>
        <p:txBody>
          <a:bodyPr wrap="square" rtlCol="0">
            <a:spAutoFit/>
          </a:bodyPr>
          <a:lstStyle/>
          <a:p>
            <a:pPr algn="ctr"/>
            <a:r>
              <a:rPr lang="nb-NO" dirty="0"/>
              <a:t/>
            </a:r>
            <a:br>
              <a:rPr lang="nb-NO" dirty="0"/>
            </a:br>
            <a:r>
              <a:rPr lang="nb-NO" dirty="0"/>
              <a:t>Hei, Språkrådet. Hvis dere ikke allerede har Tildelingstjenesten i Fredrikstad på listen over beste praksis for klart språk, bør dere få det. Jeg har lest to brev som gjelder min far, som har demens. Det er tydelig, respektfullt og likevel helse- og omsorgsfaglig begrunnet. Av hensyn til mine foreldre, som begge er omhandlet, kan jeg ikke sende eksempel. Men det vil overraske meg om dette ikke er praksis som følger av en god språkstrategi.</a:t>
            </a:r>
          </a:p>
          <a:p>
            <a:pPr algn="ctr"/>
            <a:endParaRPr lang="nb-NO" dirty="0"/>
          </a:p>
        </p:txBody>
      </p:sp>
    </p:spTree>
    <p:extLst>
      <p:ext uri="{BB962C8B-B14F-4D97-AF65-F5344CB8AC3E}">
        <p14:creationId xmlns:p14="http://schemas.microsoft.com/office/powerpoint/2010/main" val="260758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943039-0DD5-674A-9A93-8AFA384CE6E0}"/>
              </a:ext>
            </a:extLst>
          </p:cNvPr>
          <p:cNvSpPr>
            <a:spLocks noGrp="1"/>
          </p:cNvSpPr>
          <p:nvPr>
            <p:ph type="title"/>
          </p:nvPr>
        </p:nvSpPr>
        <p:spPr>
          <a:xfrm>
            <a:off x="609600" y="402025"/>
            <a:ext cx="10972800" cy="1132114"/>
          </a:xfrm>
        </p:spPr>
        <p:txBody>
          <a:bodyPr/>
          <a:lstStyle/>
          <a:p>
            <a:r>
              <a:rPr lang="nb-NO" dirty="0"/>
              <a:t>Hamar kommune </a:t>
            </a:r>
          </a:p>
        </p:txBody>
      </p:sp>
      <p:sp>
        <p:nvSpPr>
          <p:cNvPr id="3" name="Plassholder for innhold 2">
            <a:extLst>
              <a:ext uri="{FF2B5EF4-FFF2-40B4-BE49-F238E27FC236}">
                <a16:creationId xmlns:a16="http://schemas.microsoft.com/office/drawing/2014/main" id="{E46AAC89-C43E-C049-BA09-01B68864CDFB}"/>
              </a:ext>
            </a:extLst>
          </p:cNvPr>
          <p:cNvSpPr>
            <a:spLocks noGrp="1"/>
          </p:cNvSpPr>
          <p:nvPr>
            <p:ph sz="quarter" idx="10"/>
          </p:nvPr>
        </p:nvSpPr>
        <p:spPr>
          <a:xfrm>
            <a:off x="609601" y="1640790"/>
            <a:ext cx="5982586" cy="4206582"/>
          </a:xfrm>
        </p:spPr>
        <p:txBody>
          <a:bodyPr>
            <a:normAutofit fontScale="85000" lnSpcReduction="20000"/>
          </a:bodyPr>
          <a:lstStyle/>
          <a:p>
            <a:r>
              <a:rPr lang="nb-NO" sz="2600" dirty="0"/>
              <a:t>Ny mal for saksframlegg gir effektive arbeidsprosesser og minimerer faren for misforståelser på grunn av språklige </a:t>
            </a:r>
            <a:br>
              <a:rPr lang="nb-NO" sz="2600" dirty="0"/>
            </a:br>
            <a:r>
              <a:rPr lang="nb-NO" sz="2600" dirty="0"/>
              <a:t>uklarheter.</a:t>
            </a:r>
          </a:p>
          <a:p>
            <a:endParaRPr lang="nb-NO" sz="2600" dirty="0"/>
          </a:p>
          <a:p>
            <a:r>
              <a:rPr lang="nb-NO" sz="2600" dirty="0"/>
              <a:t>De har også regnet ut hvor mye penger det er å spare på at tekstene blir så klare at innbyggerne ikke trenger å ringe:</a:t>
            </a:r>
            <a:br>
              <a:rPr lang="nb-NO" sz="2600" dirty="0"/>
            </a:br>
            <a:endParaRPr lang="nb-NO" sz="2600" dirty="0"/>
          </a:p>
          <a:p>
            <a:pPr lvl="1">
              <a:buFont typeface="Arial" panose="020B0604020202020204" pitchFamily="34" charset="0"/>
              <a:buChar char="•"/>
            </a:pPr>
            <a:r>
              <a:rPr lang="nb-NO" sz="2600" dirty="0"/>
              <a:t>1000 utsendelser per dag</a:t>
            </a:r>
          </a:p>
          <a:p>
            <a:pPr lvl="1">
              <a:buFont typeface="Arial" panose="020B0604020202020204" pitchFamily="34" charset="0"/>
              <a:buChar char="•"/>
            </a:pPr>
            <a:r>
              <a:rPr lang="nb-NO" sz="2600" dirty="0"/>
              <a:t>Hvis 10 % ringer = 100 telefoner hver dag</a:t>
            </a:r>
          </a:p>
          <a:p>
            <a:pPr lvl="1">
              <a:buFont typeface="Arial" panose="020B0604020202020204" pitchFamily="34" charset="0"/>
              <a:buChar char="•"/>
            </a:pPr>
            <a:r>
              <a:rPr lang="nb-NO" sz="2600" dirty="0"/>
              <a:t>70 kroner per telefon = 7000 kroner per dag </a:t>
            </a:r>
          </a:p>
          <a:p>
            <a:pPr lvl="1">
              <a:buFont typeface="Arial" panose="020B0604020202020204" pitchFamily="34" charset="0"/>
              <a:buChar char="•"/>
            </a:pPr>
            <a:r>
              <a:rPr lang="nb-NO" sz="2600" dirty="0"/>
              <a:t>1,5 millioner kroner i året</a:t>
            </a:r>
          </a:p>
          <a:p>
            <a:endParaRPr lang="nb-NO" dirty="0"/>
          </a:p>
          <a:p>
            <a:endParaRPr lang="nb-NO" dirty="0"/>
          </a:p>
        </p:txBody>
      </p:sp>
      <p:pic>
        <p:nvPicPr>
          <p:cNvPr id="5" name="Bilde 4"/>
          <p:cNvPicPr>
            <a:picLocks noChangeAspect="1"/>
          </p:cNvPicPr>
          <p:nvPr/>
        </p:nvPicPr>
        <p:blipFill rotWithShape="1">
          <a:blip r:embed="rId3">
            <a:extLst>
              <a:ext uri="{28A0092B-C50C-407E-A947-70E740481C1C}">
                <a14:useLocalDpi xmlns:a14="http://schemas.microsoft.com/office/drawing/2010/main" val="0"/>
              </a:ext>
            </a:extLst>
          </a:blip>
          <a:srcRect l="17701" r="12028"/>
          <a:stretch/>
        </p:blipFill>
        <p:spPr>
          <a:xfrm>
            <a:off x="6783571" y="678472"/>
            <a:ext cx="5443871" cy="5168900"/>
          </a:xfrm>
          <a:prstGeom prst="rect">
            <a:avLst/>
          </a:prstGeom>
        </p:spPr>
      </p:pic>
    </p:spTree>
    <p:extLst>
      <p:ext uri="{BB962C8B-B14F-4D97-AF65-F5344CB8AC3E}">
        <p14:creationId xmlns:p14="http://schemas.microsoft.com/office/powerpoint/2010/main" val="400221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684905" y="1188293"/>
            <a:ext cx="10972800" cy="3611496"/>
          </a:xfrm>
        </p:spPr>
        <p:txBody>
          <a:bodyPr>
            <a:normAutofit/>
          </a:bodyPr>
          <a:lstStyle/>
          <a:p>
            <a:pPr marL="0" indent="0">
              <a:buNone/>
            </a:pPr>
            <a:endParaRPr lang="nb-NO" sz="4400" b="1" dirty="0"/>
          </a:p>
          <a:p>
            <a:pPr marL="0" indent="0">
              <a:buNone/>
            </a:pPr>
            <a:r>
              <a:rPr lang="nb-NO" sz="4400" b="1" dirty="0"/>
              <a:t>«Akkumulert premieavvik minus avsatte midler på fond for amortisering av premieavviket opprettholdes på nivået i 2011 (243,5 mill. kr).»</a:t>
            </a:r>
            <a:endParaRPr lang="nb-NO" sz="4400" dirty="0"/>
          </a:p>
        </p:txBody>
      </p:sp>
      <p:sp>
        <p:nvSpPr>
          <p:cNvPr id="4" name="Plassholder for innhold 2"/>
          <p:cNvSpPr txBox="1">
            <a:spLocks/>
          </p:cNvSpPr>
          <p:nvPr/>
        </p:nvSpPr>
        <p:spPr>
          <a:xfrm>
            <a:off x="837305" y="2230162"/>
            <a:ext cx="10972800" cy="36114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nb-NO" dirty="0"/>
          </a:p>
        </p:txBody>
      </p:sp>
    </p:spTree>
    <p:extLst>
      <p:ext uri="{BB962C8B-B14F-4D97-AF65-F5344CB8AC3E}">
        <p14:creationId xmlns:p14="http://schemas.microsoft.com/office/powerpoint/2010/main" val="1202040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84166" y="5028533"/>
            <a:ext cx="5074652" cy="1132114"/>
          </a:xfrm>
        </p:spPr>
        <p:txBody>
          <a:bodyPr>
            <a:normAutofit fontScale="90000"/>
          </a:bodyPr>
          <a:lstStyle/>
          <a:p>
            <a:r>
              <a:rPr lang="nb-NO" sz="3200" b="1" dirty="0"/>
              <a:t>Odd Iver Rånes </a:t>
            </a:r>
            <a:r>
              <a:rPr lang="nb-NO" dirty="0"/>
              <a:t/>
            </a:r>
            <a:br>
              <a:rPr lang="nb-NO" dirty="0"/>
            </a:br>
            <a:r>
              <a:rPr lang="nb-NO" dirty="0"/>
              <a:t>leder av kundesenteret i Plan- og bygningsetaten i Oslo kommune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74" r="17655" b="24722"/>
          <a:stretch/>
        </p:blipFill>
        <p:spPr bwMode="auto">
          <a:xfrm>
            <a:off x="1592132" y="282237"/>
            <a:ext cx="3648311" cy="602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Bildeforklaring formet som en ellipse 17"/>
          <p:cNvSpPr/>
          <p:nvPr/>
        </p:nvSpPr>
        <p:spPr>
          <a:xfrm flipH="1">
            <a:off x="5763944" y="153813"/>
            <a:ext cx="4515096" cy="2398318"/>
          </a:xfrm>
          <a:prstGeom prst="wedgeEllipseCallout">
            <a:avLst>
              <a:gd name="adj1" fmla="val 40792"/>
              <a:gd name="adj2" fmla="val 4860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nb-NO" sz="2400" dirty="0"/>
              <a:t>Tidligere fikk jeg </a:t>
            </a:r>
          </a:p>
          <a:p>
            <a:pPr algn="ctr"/>
            <a:r>
              <a:rPr lang="nb-NO" sz="2400" dirty="0"/>
              <a:t>tre til fem henvendelser </a:t>
            </a:r>
            <a:br>
              <a:rPr lang="nb-NO" sz="2400" dirty="0"/>
            </a:br>
            <a:r>
              <a:rPr lang="nb-NO" sz="2400" dirty="0"/>
              <a:t>daglig på grunn av uklart språk, nå får jeg omtrent ingen.</a:t>
            </a:r>
          </a:p>
        </p:txBody>
      </p:sp>
    </p:spTree>
    <p:extLst>
      <p:ext uri="{BB962C8B-B14F-4D97-AF65-F5344CB8AC3E}">
        <p14:creationId xmlns:p14="http://schemas.microsoft.com/office/powerpoint/2010/main" val="1109515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943039-0DD5-674A-9A93-8AFA384CE6E0}"/>
              </a:ext>
            </a:extLst>
          </p:cNvPr>
          <p:cNvSpPr>
            <a:spLocks noGrp="1"/>
          </p:cNvSpPr>
          <p:nvPr>
            <p:ph type="title"/>
          </p:nvPr>
        </p:nvSpPr>
        <p:spPr/>
        <p:txBody>
          <a:bodyPr/>
          <a:lstStyle/>
          <a:p>
            <a:r>
              <a:rPr lang="nb-NO" dirty="0"/>
              <a:t>Eksempel fra Helgelandssykehuset </a:t>
            </a:r>
          </a:p>
        </p:txBody>
      </p:sp>
      <p:sp>
        <p:nvSpPr>
          <p:cNvPr id="3" name="Plassholder for innhold 2">
            <a:extLst>
              <a:ext uri="{FF2B5EF4-FFF2-40B4-BE49-F238E27FC236}">
                <a16:creationId xmlns:a16="http://schemas.microsoft.com/office/drawing/2014/main" id="{E46AAC89-C43E-C049-BA09-01B68864CDFB}"/>
              </a:ext>
            </a:extLst>
          </p:cNvPr>
          <p:cNvSpPr>
            <a:spLocks noGrp="1"/>
          </p:cNvSpPr>
          <p:nvPr>
            <p:ph sz="quarter" idx="10"/>
          </p:nvPr>
        </p:nvSpPr>
        <p:spPr>
          <a:xfrm>
            <a:off x="609601" y="1959429"/>
            <a:ext cx="4820815" cy="3611496"/>
          </a:xfrm>
        </p:spPr>
        <p:txBody>
          <a:bodyPr>
            <a:normAutofit fontScale="92500" lnSpcReduction="20000"/>
          </a:bodyPr>
          <a:lstStyle/>
          <a:p>
            <a:r>
              <a:rPr lang="nb-NO" sz="2600" dirty="0"/>
              <a:t>10–20 % av konsultasjonene må utsettes fordi pasientene ikke møter opp godt nok forberedt. </a:t>
            </a:r>
          </a:p>
          <a:p>
            <a:endParaRPr lang="nb-NO" sz="2600" dirty="0"/>
          </a:p>
          <a:p>
            <a:r>
              <a:rPr lang="nb-NO" sz="2600" dirty="0"/>
              <a:t>Hovedårsaken er at de ikke har forstått innholdet i innkallingsbrevet. </a:t>
            </a:r>
          </a:p>
          <a:p>
            <a:pPr marL="0" indent="0">
              <a:buNone/>
            </a:pPr>
            <a:endParaRPr lang="nb-NO" sz="2600" dirty="0"/>
          </a:p>
          <a:p>
            <a:r>
              <a:rPr lang="nb-NO" sz="2600" dirty="0"/>
              <a:t>Hver utsatte konsultasjon koster sykehuset 480 kroner. </a:t>
            </a:r>
          </a:p>
          <a:p>
            <a:endParaRPr lang="nb-NO" dirty="0"/>
          </a:p>
          <a:p>
            <a:endParaRPr lang="nb-NO" dirty="0"/>
          </a:p>
        </p:txBody>
      </p:sp>
      <p:sp>
        <p:nvSpPr>
          <p:cNvPr id="5" name="Plassholder for innhold 2">
            <a:extLst>
              <a:ext uri="{FF2B5EF4-FFF2-40B4-BE49-F238E27FC236}">
                <a16:creationId xmlns:a16="http://schemas.microsoft.com/office/drawing/2014/main" id="{48D6524B-7BAF-8945-AD37-6372E5F9FF22}"/>
              </a:ext>
            </a:extLst>
          </p:cNvPr>
          <p:cNvSpPr txBox="1">
            <a:spLocks/>
          </p:cNvSpPr>
          <p:nvPr/>
        </p:nvSpPr>
        <p:spPr>
          <a:xfrm>
            <a:off x="6254622" y="1959429"/>
            <a:ext cx="5194040" cy="3611496"/>
          </a:xfrm>
          <a:prstGeom prst="rect">
            <a:avLst/>
          </a:prstGeom>
          <a:solidFill>
            <a:srgbClr val="001A58"/>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b-NO" dirty="0">
                <a:solidFill>
                  <a:schemeClr val="bg1"/>
                </a:solidFill>
              </a:rPr>
              <a:t>Hva kan sykehuset spare hvis flere pasienter forstår innholdet i innkallingsbrevet?</a:t>
            </a:r>
          </a:p>
          <a:p>
            <a:pPr marL="0" indent="0">
              <a:buFont typeface="Arial"/>
              <a:buNone/>
            </a:pPr>
            <a:r>
              <a:rPr lang="nb-NO" sz="1800" b="1" dirty="0">
                <a:solidFill>
                  <a:schemeClr val="bg1"/>
                </a:solidFill>
              </a:rPr>
              <a:t>5 %: </a:t>
            </a:r>
            <a:r>
              <a:rPr lang="nb-NO" sz="1800" dirty="0">
                <a:solidFill>
                  <a:schemeClr val="bg1"/>
                </a:solidFill>
              </a:rPr>
              <a:t>		4 000 x 480 kr		=   1 920 000 kr</a:t>
            </a:r>
          </a:p>
          <a:p>
            <a:pPr marL="0" indent="0">
              <a:buFont typeface="Arial"/>
              <a:buNone/>
            </a:pPr>
            <a:r>
              <a:rPr lang="nb-NO" sz="1800" b="1" dirty="0">
                <a:solidFill>
                  <a:schemeClr val="bg1"/>
                </a:solidFill>
              </a:rPr>
              <a:t>10 %:	</a:t>
            </a:r>
            <a:r>
              <a:rPr lang="nb-NO" sz="1800" dirty="0">
                <a:solidFill>
                  <a:schemeClr val="bg1"/>
                </a:solidFill>
              </a:rPr>
              <a:t>8 000 x 480 kr    	=   3 840 000 kr</a:t>
            </a:r>
          </a:p>
          <a:p>
            <a:pPr marL="0" indent="0">
              <a:buFont typeface="Arial"/>
              <a:buNone/>
            </a:pPr>
            <a:r>
              <a:rPr lang="nb-NO" sz="1800" b="1" dirty="0">
                <a:solidFill>
                  <a:schemeClr val="bg1"/>
                </a:solidFill>
              </a:rPr>
              <a:t>20 %:  	</a:t>
            </a:r>
            <a:r>
              <a:rPr lang="nb-NO" sz="1800" dirty="0">
                <a:solidFill>
                  <a:schemeClr val="bg1"/>
                </a:solidFill>
              </a:rPr>
              <a:t>16 000 x 480 kr 	=   7 680 000 kr</a:t>
            </a:r>
          </a:p>
          <a:p>
            <a:pPr marL="0" indent="0">
              <a:buFont typeface="Arial"/>
              <a:buNone/>
            </a:pPr>
            <a:endParaRPr lang="nb-NO" sz="1800" dirty="0">
              <a:solidFill>
                <a:schemeClr val="bg1"/>
              </a:solidFill>
            </a:endParaRPr>
          </a:p>
          <a:p>
            <a:pPr marL="0" indent="0">
              <a:buNone/>
            </a:pPr>
            <a:r>
              <a:rPr lang="nb-NO" sz="1800" dirty="0">
                <a:solidFill>
                  <a:schemeClr val="bg1"/>
                </a:solidFill>
              </a:rPr>
              <a:t>Nasjonalt: 5,8 millioner polikliniske konsultasjoner (2015)</a:t>
            </a:r>
          </a:p>
          <a:p>
            <a:pPr marL="0" indent="0">
              <a:buNone/>
            </a:pPr>
            <a:r>
              <a:rPr lang="nb-NO" sz="1800" b="1" dirty="0">
                <a:solidFill>
                  <a:schemeClr val="bg1"/>
                </a:solidFill>
              </a:rPr>
              <a:t>5 %:   	</a:t>
            </a:r>
            <a:r>
              <a:rPr lang="nb-NO" sz="1800" dirty="0">
                <a:solidFill>
                  <a:schemeClr val="bg1"/>
                </a:solidFill>
              </a:rPr>
              <a:t>300 000 x 480 kr	=   144 millioner kr</a:t>
            </a:r>
          </a:p>
          <a:p>
            <a:pPr marL="0" indent="0">
              <a:buNone/>
            </a:pPr>
            <a:r>
              <a:rPr lang="nb-NO" sz="1800" b="1" dirty="0">
                <a:solidFill>
                  <a:schemeClr val="bg1"/>
                </a:solidFill>
              </a:rPr>
              <a:t>10 %:   	</a:t>
            </a:r>
            <a:r>
              <a:rPr lang="nb-NO" sz="1800" dirty="0">
                <a:solidFill>
                  <a:schemeClr val="bg1"/>
                </a:solidFill>
              </a:rPr>
              <a:t>600 000 x 480 kr	=   288 millioner kr</a:t>
            </a:r>
          </a:p>
          <a:p>
            <a:pPr marL="0" indent="0">
              <a:buNone/>
            </a:pPr>
            <a:r>
              <a:rPr lang="nb-NO" sz="1800" b="1" dirty="0">
                <a:solidFill>
                  <a:schemeClr val="bg1"/>
                </a:solidFill>
              </a:rPr>
              <a:t>20 %:   	</a:t>
            </a:r>
            <a:r>
              <a:rPr lang="nb-NO" sz="1800" dirty="0">
                <a:solidFill>
                  <a:schemeClr val="bg1"/>
                </a:solidFill>
              </a:rPr>
              <a:t>120 000 x 480 kr	=   576 millioner kr</a:t>
            </a:r>
          </a:p>
          <a:p>
            <a:pPr marL="0" indent="0">
              <a:buFont typeface="Arial"/>
              <a:buNone/>
            </a:pPr>
            <a:endParaRPr lang="nb-NO" sz="1800" dirty="0">
              <a:solidFill>
                <a:schemeClr val="bg1"/>
              </a:solidFill>
            </a:endParaRPr>
          </a:p>
          <a:p>
            <a:pPr marL="0" indent="0">
              <a:buFont typeface="Arial"/>
              <a:buNone/>
            </a:pPr>
            <a:endParaRPr lang="nb-NO" sz="1800" dirty="0">
              <a:solidFill>
                <a:schemeClr val="bg1"/>
              </a:solidFill>
            </a:endParaRPr>
          </a:p>
          <a:p>
            <a:endParaRPr lang="nb-NO" dirty="0"/>
          </a:p>
          <a:p>
            <a:endParaRPr lang="nb-NO" dirty="0"/>
          </a:p>
        </p:txBody>
      </p:sp>
    </p:spTree>
    <p:extLst>
      <p:ext uri="{BB962C8B-B14F-4D97-AF65-F5344CB8AC3E}">
        <p14:creationId xmlns:p14="http://schemas.microsoft.com/office/powerpoint/2010/main" val="2571128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4E2AE5B-5872-7744-86F7-E4AB2C4B2A6D}"/>
              </a:ext>
            </a:extLst>
          </p:cNvPr>
          <p:cNvSpPr>
            <a:spLocks noGrp="1"/>
          </p:cNvSpPr>
          <p:nvPr>
            <p:ph type="title"/>
          </p:nvPr>
        </p:nvSpPr>
        <p:spPr/>
        <p:txBody>
          <a:bodyPr>
            <a:normAutofit/>
          </a:bodyPr>
          <a:lstStyle/>
          <a:p>
            <a:r>
              <a:rPr lang="nb-NO" sz="4000" dirty="0"/>
              <a:t>Klarspråk gir mange effekter</a:t>
            </a:r>
          </a:p>
        </p:txBody>
      </p:sp>
      <p:sp>
        <p:nvSpPr>
          <p:cNvPr id="6" name="Plassholder for innhold 5">
            <a:extLst>
              <a:ext uri="{FF2B5EF4-FFF2-40B4-BE49-F238E27FC236}">
                <a16:creationId xmlns:a16="http://schemas.microsoft.com/office/drawing/2014/main" id="{C3FFD848-B5B8-2C4F-A5C5-FF20DF7BF214}"/>
              </a:ext>
            </a:extLst>
          </p:cNvPr>
          <p:cNvSpPr>
            <a:spLocks noGrp="1"/>
          </p:cNvSpPr>
          <p:nvPr>
            <p:ph sz="half" idx="1"/>
          </p:nvPr>
        </p:nvSpPr>
        <p:spPr/>
        <p:txBody>
          <a:bodyPr/>
          <a:lstStyle/>
          <a:p>
            <a:pPr>
              <a:lnSpc>
                <a:spcPct val="100000"/>
              </a:lnSpc>
            </a:pPr>
            <a:r>
              <a:rPr lang="nb-NO" sz="2800" dirty="0"/>
              <a:t>sparer tid og penger</a:t>
            </a:r>
          </a:p>
          <a:p>
            <a:r>
              <a:rPr lang="nb-NO" sz="2800" dirty="0"/>
              <a:t>mer fornøyde innbyggere som </a:t>
            </a:r>
            <a:br>
              <a:rPr lang="nb-NO" sz="2800" dirty="0"/>
            </a:br>
            <a:r>
              <a:rPr lang="nb-NO" sz="2800" dirty="0"/>
              <a:t>har tillit til kommunen</a:t>
            </a:r>
          </a:p>
          <a:p>
            <a:pPr>
              <a:lnSpc>
                <a:spcPct val="100000"/>
              </a:lnSpc>
            </a:pPr>
            <a:r>
              <a:rPr lang="nb-NO" sz="2800" dirty="0"/>
              <a:t>mer korrekt saksbehandling</a:t>
            </a:r>
          </a:p>
          <a:p>
            <a:pPr>
              <a:lnSpc>
                <a:spcPct val="100000"/>
              </a:lnSpc>
            </a:pPr>
            <a:r>
              <a:rPr lang="nb-NO" sz="2800" dirty="0"/>
              <a:t>bedre rettssikkerhet</a:t>
            </a:r>
          </a:p>
          <a:p>
            <a:pPr>
              <a:lnSpc>
                <a:spcPct val="100000"/>
              </a:lnSpc>
            </a:pPr>
            <a:r>
              <a:rPr lang="nb-NO" sz="2800" dirty="0"/>
              <a:t>et mer velfungerende demokrati</a:t>
            </a:r>
          </a:p>
          <a:p>
            <a:endParaRPr lang="nb-NO" dirty="0"/>
          </a:p>
        </p:txBody>
      </p:sp>
      <p:pic>
        <p:nvPicPr>
          <p:cNvPr id="2" name="Plassholder for innhold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38201" y="906447"/>
            <a:ext cx="7400067" cy="4937420"/>
          </a:xfrm>
        </p:spPr>
      </p:pic>
    </p:spTree>
    <p:extLst>
      <p:ext uri="{BB962C8B-B14F-4D97-AF65-F5344CB8AC3E}">
        <p14:creationId xmlns:p14="http://schemas.microsoft.com/office/powerpoint/2010/main" val="732448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D1AC1FA-26FC-FC44-AD83-EE350A63EC09}"/>
              </a:ext>
            </a:extLst>
          </p:cNvPr>
          <p:cNvSpPr>
            <a:spLocks noGrp="1"/>
          </p:cNvSpPr>
          <p:nvPr>
            <p:ph type="title"/>
          </p:nvPr>
        </p:nvSpPr>
        <p:spPr>
          <a:xfrm>
            <a:off x="609600" y="513562"/>
            <a:ext cx="10972800" cy="1143000"/>
          </a:xfrm>
        </p:spPr>
        <p:txBody>
          <a:bodyPr/>
          <a:lstStyle/>
          <a:p>
            <a:r>
              <a:rPr lang="nb-NO" dirty="0"/>
              <a:t>Hvordan jobber vi med klarspråk?</a:t>
            </a:r>
            <a:br>
              <a:rPr lang="nb-NO" dirty="0"/>
            </a:br>
            <a:endParaRPr lang="nb-NO" dirty="0"/>
          </a:p>
        </p:txBody>
      </p:sp>
      <p:sp>
        <p:nvSpPr>
          <p:cNvPr id="5" name="Plassholder for innhold 4">
            <a:extLst>
              <a:ext uri="{FF2B5EF4-FFF2-40B4-BE49-F238E27FC236}">
                <a16:creationId xmlns:a16="http://schemas.microsoft.com/office/drawing/2014/main" id="{5306EE17-35E0-B94E-B8AD-015FB4B6C992}"/>
              </a:ext>
            </a:extLst>
          </p:cNvPr>
          <p:cNvSpPr>
            <a:spLocks noGrp="1"/>
          </p:cNvSpPr>
          <p:nvPr>
            <p:ph sz="half" idx="1"/>
          </p:nvPr>
        </p:nvSpPr>
        <p:spPr>
          <a:xfrm>
            <a:off x="609599" y="1656562"/>
            <a:ext cx="6255657" cy="4221724"/>
          </a:xfrm>
        </p:spPr>
        <p:txBody>
          <a:bodyPr>
            <a:normAutofit fontScale="85000" lnSpcReduction="20000"/>
          </a:bodyPr>
          <a:lstStyle/>
          <a:p>
            <a:pPr marL="0" indent="0">
              <a:buNone/>
            </a:pPr>
            <a:r>
              <a:rPr lang="nb-NO" sz="3300" dirty="0"/>
              <a:t>Vi må jobbe på flere nivåer: </a:t>
            </a:r>
            <a:endParaRPr lang="nb-NO" sz="2800" dirty="0"/>
          </a:p>
          <a:p>
            <a:r>
              <a:rPr lang="nb-NO" sz="2800" dirty="0"/>
              <a:t>motivere og endre holdninger internt</a:t>
            </a:r>
          </a:p>
          <a:p>
            <a:pPr marL="0" indent="0">
              <a:buNone/>
            </a:pPr>
            <a:endParaRPr lang="nb-NO" sz="2800" dirty="0"/>
          </a:p>
          <a:p>
            <a:r>
              <a:rPr lang="nb-NO" sz="2800" dirty="0"/>
              <a:t>heve kompetansen om hvordan vi skriver klarspråk</a:t>
            </a:r>
          </a:p>
          <a:p>
            <a:pPr marL="0" indent="0">
              <a:buNone/>
            </a:pPr>
            <a:endParaRPr lang="nb-NO" sz="2800" dirty="0"/>
          </a:p>
          <a:p>
            <a:r>
              <a:rPr lang="nb-NO" sz="2800" dirty="0"/>
              <a:t>oppdatere maler, standardbrev og systemer og la klarspråk bli en del av kvalitetssikringsrutinene</a:t>
            </a:r>
            <a:br>
              <a:rPr lang="nb-NO" sz="2800" dirty="0"/>
            </a:br>
            <a:endParaRPr lang="nb-NO" sz="2800" dirty="0"/>
          </a:p>
          <a:p>
            <a:r>
              <a:rPr lang="nb-NO" sz="2800" dirty="0"/>
              <a:t>se klarspråk som et middel i utviklingsprosjekter</a:t>
            </a:r>
          </a:p>
          <a:p>
            <a:endParaRPr lang="nb-NO" sz="2600" dirty="0"/>
          </a:p>
          <a:p>
            <a:endParaRPr lang="nb-NO" dirty="0"/>
          </a:p>
          <a:p>
            <a:endParaRPr lang="nb-NO" dirty="0"/>
          </a:p>
          <a:p>
            <a:endParaRPr lang="nb-NO" dirty="0"/>
          </a:p>
        </p:txBody>
      </p:sp>
      <p:pic>
        <p:nvPicPr>
          <p:cNvPr id="2" name="Plassholder for innhold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867"/>
          <a:stretch/>
        </p:blipFill>
        <p:spPr>
          <a:xfrm>
            <a:off x="7039429" y="855547"/>
            <a:ext cx="6052458" cy="4799902"/>
          </a:xfrm>
        </p:spPr>
      </p:pic>
    </p:spTree>
    <p:extLst>
      <p:ext uri="{BB962C8B-B14F-4D97-AF65-F5344CB8AC3E}">
        <p14:creationId xmlns:p14="http://schemas.microsoft.com/office/powerpoint/2010/main" val="1906393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B5D84856-B39F-754F-A602-12D52238F71C}"/>
              </a:ext>
            </a:extLst>
          </p:cNvPr>
          <p:cNvSpPr>
            <a:spLocks noGrp="1"/>
          </p:cNvSpPr>
          <p:nvPr>
            <p:ph type="title"/>
          </p:nvPr>
        </p:nvSpPr>
        <p:spPr>
          <a:xfrm>
            <a:off x="6066971" y="1819623"/>
            <a:ext cx="10972800" cy="1143000"/>
          </a:xfrm>
        </p:spPr>
        <p:txBody>
          <a:bodyPr>
            <a:normAutofit/>
          </a:bodyPr>
          <a:lstStyle/>
          <a:p>
            <a:r>
              <a:rPr lang="nb-NO" sz="4000" dirty="0"/>
              <a:t>Forankring er avgjørende</a:t>
            </a:r>
          </a:p>
        </p:txBody>
      </p:sp>
      <p:sp>
        <p:nvSpPr>
          <p:cNvPr id="9" name="Plassholder for innhold 8">
            <a:extLst>
              <a:ext uri="{FF2B5EF4-FFF2-40B4-BE49-F238E27FC236}">
                <a16:creationId xmlns:a16="http://schemas.microsoft.com/office/drawing/2014/main" id="{E447F70D-5EB1-0543-B620-47F21E4D324E}"/>
              </a:ext>
            </a:extLst>
          </p:cNvPr>
          <p:cNvSpPr>
            <a:spLocks noGrp="1"/>
          </p:cNvSpPr>
          <p:nvPr>
            <p:ph sz="half" idx="1"/>
          </p:nvPr>
        </p:nvSpPr>
        <p:spPr>
          <a:xfrm>
            <a:off x="6197600" y="2962623"/>
            <a:ext cx="5384800" cy="3688336"/>
          </a:xfrm>
        </p:spPr>
        <p:txBody>
          <a:bodyPr/>
          <a:lstStyle/>
          <a:p>
            <a:r>
              <a:rPr lang="nb-NO" sz="2500" dirty="0"/>
              <a:t>Ledelsen må legge til rette for at avdelingene kan prioritere klarspråk. </a:t>
            </a:r>
          </a:p>
          <a:p>
            <a:endParaRPr lang="nb-NO" dirty="0"/>
          </a:p>
          <a:p>
            <a:endParaRPr lang="nb-NO" dirty="0"/>
          </a:p>
        </p:txBody>
      </p:sp>
      <p:pic>
        <p:nvPicPr>
          <p:cNvPr id="5" name="Plassholder for innhold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0497"/>
          <a:stretch/>
        </p:blipFill>
        <p:spPr>
          <a:xfrm>
            <a:off x="-740229" y="702541"/>
            <a:ext cx="6807200" cy="5074480"/>
          </a:xfrm>
        </p:spPr>
      </p:pic>
    </p:spTree>
    <p:extLst>
      <p:ext uri="{BB962C8B-B14F-4D97-AF65-F5344CB8AC3E}">
        <p14:creationId xmlns:p14="http://schemas.microsoft.com/office/powerpoint/2010/main" val="1756017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E369C7-91D8-2741-B08B-7FA0B49FB64E}"/>
              </a:ext>
            </a:extLst>
          </p:cNvPr>
          <p:cNvSpPr>
            <a:spLocks noGrp="1"/>
          </p:cNvSpPr>
          <p:nvPr>
            <p:ph type="title"/>
          </p:nvPr>
        </p:nvSpPr>
        <p:spPr>
          <a:xfrm>
            <a:off x="609600" y="267329"/>
            <a:ext cx="10972800" cy="1143000"/>
          </a:xfrm>
        </p:spPr>
        <p:txBody>
          <a:bodyPr>
            <a:normAutofit/>
          </a:bodyPr>
          <a:lstStyle/>
          <a:p>
            <a:r>
              <a:rPr lang="nb-NO" sz="3500" dirty="0"/>
              <a:t>KS hjelper oss i arbeidet: www.ks.no/klartsprak</a:t>
            </a:r>
          </a:p>
        </p:txBody>
      </p:sp>
      <p:sp>
        <p:nvSpPr>
          <p:cNvPr id="4" name="Plassholder for innhold 3">
            <a:extLst>
              <a:ext uri="{FF2B5EF4-FFF2-40B4-BE49-F238E27FC236}">
                <a16:creationId xmlns:a16="http://schemas.microsoft.com/office/drawing/2014/main" id="{BE0C432C-DB3C-F945-8E39-E9B16EC2C511}"/>
              </a:ext>
            </a:extLst>
          </p:cNvPr>
          <p:cNvSpPr>
            <a:spLocks noGrp="1"/>
          </p:cNvSpPr>
          <p:nvPr>
            <p:ph sz="half" idx="2"/>
          </p:nvPr>
        </p:nvSpPr>
        <p:spPr/>
        <p:txBody>
          <a:bodyPr/>
          <a:lstStyle/>
          <a:p>
            <a:endParaRPr lang="nb-NO"/>
          </a:p>
        </p:txBody>
      </p:sp>
      <p:sp>
        <p:nvSpPr>
          <p:cNvPr id="9" name="Plassholder for innhold 8">
            <a:extLst>
              <a:ext uri="{FF2B5EF4-FFF2-40B4-BE49-F238E27FC236}">
                <a16:creationId xmlns:a16="http://schemas.microsoft.com/office/drawing/2014/main" id="{EA44CCF6-C31F-4547-ADC4-6379B193C3E6}"/>
              </a:ext>
            </a:extLst>
          </p:cNvPr>
          <p:cNvSpPr>
            <a:spLocks noGrp="1"/>
          </p:cNvSpPr>
          <p:nvPr>
            <p:ph sz="half" idx="1"/>
          </p:nvPr>
        </p:nvSpPr>
        <p:spPr/>
        <p:txBody>
          <a:bodyPr/>
          <a:lstStyle/>
          <a:p>
            <a:endParaRPr lang="nb-NO" dirty="0"/>
          </a:p>
        </p:txBody>
      </p:sp>
      <p:pic>
        <p:nvPicPr>
          <p:cNvPr id="3" name="Bilde 2"/>
          <p:cNvPicPr>
            <a:picLocks noChangeAspect="1"/>
          </p:cNvPicPr>
          <p:nvPr/>
        </p:nvPicPr>
        <p:blipFill rotWithShape="1">
          <a:blip r:embed="rId3"/>
          <a:srcRect l="10431" t="8211" r="13785" b="11109"/>
          <a:stretch/>
        </p:blipFill>
        <p:spPr>
          <a:xfrm>
            <a:off x="1035296" y="1142881"/>
            <a:ext cx="9277058" cy="5555462"/>
          </a:xfrm>
          <a:prstGeom prst="rect">
            <a:avLst/>
          </a:prstGeom>
        </p:spPr>
      </p:pic>
    </p:spTree>
    <p:extLst>
      <p:ext uri="{BB962C8B-B14F-4D97-AF65-F5344CB8AC3E}">
        <p14:creationId xmlns:p14="http://schemas.microsoft.com/office/powerpoint/2010/main" val="2548958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Bilde 3"/>
          <p:cNvPicPr>
            <a:picLocks noChangeAspect="1"/>
          </p:cNvPicPr>
          <p:nvPr/>
        </p:nvPicPr>
        <p:blipFill>
          <a:blip r:embed="rId3"/>
          <a:stretch>
            <a:fillRect/>
          </a:stretch>
        </p:blipFill>
        <p:spPr>
          <a:xfrm>
            <a:off x="0" y="0"/>
            <a:ext cx="12175957" cy="6848976"/>
          </a:xfrm>
          <a:prstGeom prst="rect">
            <a:avLst/>
          </a:prstGeom>
        </p:spPr>
      </p:pic>
    </p:spTree>
    <p:extLst>
      <p:ext uri="{BB962C8B-B14F-4D97-AF65-F5344CB8AC3E}">
        <p14:creationId xmlns:p14="http://schemas.microsoft.com/office/powerpoint/2010/main" val="3938466965"/>
      </p:ext>
    </p:extLst>
  </p:cSld>
  <p:clrMapOvr>
    <a:masterClrMapping/>
  </p:clrMapOvr>
  <mc:AlternateContent xmlns:mc="http://schemas.openxmlformats.org/markup-compatibility/2006" xmlns:p14="http://schemas.microsoft.com/office/powerpoint/2010/main">
    <mc:Choice Requires="p14">
      <p:transition p14:dur="30" advClick="0" advTm="8000"/>
    </mc:Choice>
    <mc:Fallback xmlns="">
      <p:transition advClick="0" advTm="8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Bilde 3"/>
          <p:cNvPicPr>
            <a:picLocks noChangeAspect="1"/>
          </p:cNvPicPr>
          <p:nvPr/>
        </p:nvPicPr>
        <p:blipFill>
          <a:blip r:embed="rId3"/>
          <a:stretch>
            <a:fillRect/>
          </a:stretch>
        </p:blipFill>
        <p:spPr>
          <a:xfrm>
            <a:off x="380959" y="153626"/>
            <a:ext cx="11430082" cy="6429421"/>
          </a:xfrm>
          <a:prstGeom prst="rect">
            <a:avLst/>
          </a:prstGeom>
        </p:spPr>
      </p:pic>
    </p:spTree>
    <p:extLst>
      <p:ext uri="{BB962C8B-B14F-4D97-AF65-F5344CB8AC3E}">
        <p14:creationId xmlns:p14="http://schemas.microsoft.com/office/powerpoint/2010/main" val="669741319"/>
      </p:ext>
    </p:extLst>
  </p:cSld>
  <p:clrMapOvr>
    <a:masterClrMapping/>
  </p:clrMapOvr>
  <mc:AlternateContent xmlns:mc="http://schemas.openxmlformats.org/markup-compatibility/2006" xmlns:p14="http://schemas.microsoft.com/office/powerpoint/2010/main">
    <mc:Choice Requires="p14">
      <p:transition p14:dur="30" advClick="0" advTm="8000"/>
    </mc:Choice>
    <mc:Fallback xmlns="">
      <p:transition advClick="0" advTm="8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33228-926A-AF47-B728-732B2682A9D8}"/>
              </a:ext>
            </a:extLst>
          </p:cNvPr>
          <p:cNvSpPr>
            <a:spLocks noGrp="1"/>
          </p:cNvSpPr>
          <p:nvPr>
            <p:ph type="title"/>
          </p:nvPr>
        </p:nvSpPr>
        <p:spPr/>
        <p:txBody>
          <a:bodyPr/>
          <a:lstStyle/>
          <a:p>
            <a:r>
              <a:rPr lang="nb-NO" dirty="0"/>
              <a:t>Dette sier noen erfarne </a:t>
            </a:r>
            <a:r>
              <a:rPr lang="nb-NO" dirty="0" err="1"/>
              <a:t>klarspråkskommuner</a:t>
            </a:r>
            <a:r>
              <a:rPr lang="nb-NO" dirty="0"/>
              <a:t> om brukertesting:</a:t>
            </a:r>
          </a:p>
        </p:txBody>
      </p:sp>
      <p:sp>
        <p:nvSpPr>
          <p:cNvPr id="3" name="Plassholder for innhold 2">
            <a:extLst>
              <a:ext uri="{FF2B5EF4-FFF2-40B4-BE49-F238E27FC236}">
                <a16:creationId xmlns:a16="http://schemas.microsoft.com/office/drawing/2014/main" id="{8EE71A68-46C2-3E44-8EA8-28A2FF47DC73}"/>
              </a:ext>
            </a:extLst>
          </p:cNvPr>
          <p:cNvSpPr>
            <a:spLocks noGrp="1"/>
          </p:cNvSpPr>
          <p:nvPr>
            <p:ph sz="quarter" idx="10"/>
          </p:nvPr>
        </p:nvSpPr>
        <p:spPr/>
        <p:txBody>
          <a:bodyPr/>
          <a:lstStyle/>
          <a:p>
            <a:endParaRPr lang="nb-NO" dirty="0"/>
          </a:p>
        </p:txBody>
      </p:sp>
      <p:sp>
        <p:nvSpPr>
          <p:cNvPr id="9" name="Bildeforklaring formet som en ellipse 8">
            <a:extLst>
              <a:ext uri="{FF2B5EF4-FFF2-40B4-BE49-F238E27FC236}">
                <a16:creationId xmlns:a16="http://schemas.microsoft.com/office/drawing/2014/main" id="{1FA38984-F872-5441-B8EC-12B8B6B58753}"/>
              </a:ext>
            </a:extLst>
          </p:cNvPr>
          <p:cNvSpPr/>
          <p:nvPr/>
        </p:nvSpPr>
        <p:spPr>
          <a:xfrm>
            <a:off x="6364392" y="1558936"/>
            <a:ext cx="5218008" cy="3123270"/>
          </a:xfrm>
          <a:prstGeom prst="wedgeEllipseCallout">
            <a:avLst>
              <a:gd name="adj1" fmla="val 58741"/>
              <a:gd name="adj2" fmla="val -31044"/>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200" dirty="0">
                <a:solidFill>
                  <a:srgbClr val="000000"/>
                </a:solidFill>
              </a:rPr>
              <a:t>«Brukertesting er effektivt! Istedenfor å synse for lenge om hva som er den beste formuleringen, så spør målgruppen! Da unngår vi mange unødvendige diskusjoner.»</a:t>
            </a:r>
          </a:p>
        </p:txBody>
      </p:sp>
      <p:sp>
        <p:nvSpPr>
          <p:cNvPr id="12" name="Bildeforklaring formet som en ellipse 11">
            <a:extLst>
              <a:ext uri="{FF2B5EF4-FFF2-40B4-BE49-F238E27FC236}">
                <a16:creationId xmlns:a16="http://schemas.microsoft.com/office/drawing/2014/main" id="{A7DAFF88-DE2D-8847-B6AB-CD8EE653CD12}"/>
              </a:ext>
            </a:extLst>
          </p:cNvPr>
          <p:cNvSpPr/>
          <p:nvPr/>
        </p:nvSpPr>
        <p:spPr>
          <a:xfrm>
            <a:off x="780031" y="1864494"/>
            <a:ext cx="3968112" cy="2698415"/>
          </a:xfrm>
          <a:prstGeom prst="wedgeEllipseCallout">
            <a:avLst>
              <a:gd name="adj1" fmla="val 61181"/>
              <a:gd name="adj2" fmla="val -33152"/>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solidFill>
                <a:srgbClr val="000000"/>
              </a:solidFill>
            </a:endParaRPr>
          </a:p>
          <a:p>
            <a:pPr algn="ctr"/>
            <a:endParaRPr lang="nb-NO" dirty="0">
              <a:solidFill>
                <a:srgbClr val="000000"/>
              </a:solidFill>
            </a:endParaRPr>
          </a:p>
          <a:p>
            <a:pPr algn="ctr"/>
            <a:r>
              <a:rPr lang="nb-NO" sz="2200" dirty="0">
                <a:solidFill>
                  <a:srgbClr val="000000"/>
                </a:solidFill>
              </a:rPr>
              <a:t>«Brukertesting er alfa og omega, vi tror vi forstår, men så kan det vise seg at tekstene ikke er forståelige for målgruppa.»</a:t>
            </a:r>
          </a:p>
          <a:p>
            <a:pPr algn="ctr"/>
            <a:endParaRPr lang="nb-NO" dirty="0">
              <a:solidFill>
                <a:srgbClr val="000000"/>
              </a:solidFill>
            </a:endParaRPr>
          </a:p>
          <a:p>
            <a:pPr algn="ctr"/>
            <a:endParaRPr lang="nb-NO" dirty="0">
              <a:solidFill>
                <a:srgbClr val="000000"/>
              </a:solidFill>
            </a:endParaRPr>
          </a:p>
        </p:txBody>
      </p:sp>
      <p:sp>
        <p:nvSpPr>
          <p:cNvPr id="6" name="Bildeforklaring formet som en ellipse 5">
            <a:extLst>
              <a:ext uri="{FF2B5EF4-FFF2-40B4-BE49-F238E27FC236}">
                <a16:creationId xmlns:a16="http://schemas.microsoft.com/office/drawing/2014/main" id="{1FA38984-F872-5441-B8EC-12B8B6B58753}"/>
              </a:ext>
            </a:extLst>
          </p:cNvPr>
          <p:cNvSpPr/>
          <p:nvPr/>
        </p:nvSpPr>
        <p:spPr>
          <a:xfrm>
            <a:off x="3219874" y="3765177"/>
            <a:ext cx="5218008" cy="3123270"/>
          </a:xfrm>
          <a:prstGeom prst="wedgeEllipseCallout">
            <a:avLst>
              <a:gd name="adj1" fmla="val 58741"/>
              <a:gd name="adj2" fmla="val -31044"/>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200" dirty="0">
                <a:solidFill>
                  <a:srgbClr val="000000"/>
                </a:solidFill>
              </a:rPr>
              <a:t>«Brukertesting var uvant og kanskje litt skummelt første gang, men det er bare å kaste seg ut i det, folk vil gjerne bidra, det er både morsomt og kjempenyttig.»</a:t>
            </a:r>
          </a:p>
        </p:txBody>
      </p:sp>
    </p:spTree>
    <p:extLst>
      <p:ext uri="{BB962C8B-B14F-4D97-AF65-F5344CB8AC3E}">
        <p14:creationId xmlns:p14="http://schemas.microsoft.com/office/powerpoint/2010/main" val="8700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411780-72AD-E54D-9464-A2CB9849697A}"/>
              </a:ext>
            </a:extLst>
          </p:cNvPr>
          <p:cNvSpPr>
            <a:spLocks noGrp="1"/>
          </p:cNvSpPr>
          <p:nvPr>
            <p:ph type="title"/>
          </p:nvPr>
        </p:nvSpPr>
        <p:spPr>
          <a:xfrm>
            <a:off x="609600" y="100014"/>
            <a:ext cx="10972800" cy="1143000"/>
          </a:xfrm>
        </p:spPr>
        <p:txBody>
          <a:bodyPr>
            <a:normAutofit/>
          </a:bodyPr>
          <a:lstStyle/>
          <a:p>
            <a:r>
              <a:rPr lang="nb-NO" sz="3200" dirty="0"/>
              <a:t>Klarspråk.no har også mange gode ressurser</a:t>
            </a:r>
          </a:p>
        </p:txBody>
      </p:sp>
      <p:sp>
        <p:nvSpPr>
          <p:cNvPr id="3" name="Plassholder for innhold 2">
            <a:extLst>
              <a:ext uri="{FF2B5EF4-FFF2-40B4-BE49-F238E27FC236}">
                <a16:creationId xmlns:a16="http://schemas.microsoft.com/office/drawing/2014/main" id="{98C3F204-9927-BE49-BE08-F487A5E18B63}"/>
              </a:ext>
            </a:extLst>
          </p:cNvPr>
          <p:cNvSpPr>
            <a:spLocks noGrp="1"/>
          </p:cNvSpPr>
          <p:nvPr>
            <p:ph sz="half" idx="1"/>
          </p:nvPr>
        </p:nvSpPr>
        <p:spPr/>
        <p:txBody>
          <a:bodyPr/>
          <a:lstStyle/>
          <a:p>
            <a:pPr marL="0" indent="0">
              <a:buNone/>
            </a:pPr>
            <a:endParaRPr lang="nb-NO" dirty="0"/>
          </a:p>
        </p:txBody>
      </p:sp>
      <p:sp>
        <p:nvSpPr>
          <p:cNvPr id="4" name="Plassholder for innhold 3">
            <a:extLst>
              <a:ext uri="{FF2B5EF4-FFF2-40B4-BE49-F238E27FC236}">
                <a16:creationId xmlns:a16="http://schemas.microsoft.com/office/drawing/2014/main" id="{DD690643-CFB0-8148-9F97-77F70F1A3070}"/>
              </a:ext>
            </a:extLst>
          </p:cNvPr>
          <p:cNvSpPr>
            <a:spLocks noGrp="1"/>
          </p:cNvSpPr>
          <p:nvPr>
            <p:ph sz="half" idx="2"/>
          </p:nvPr>
        </p:nvSpPr>
        <p:spPr/>
        <p:txBody>
          <a:bodyPr/>
          <a:lstStyle/>
          <a:p>
            <a:endParaRPr lang="nb-NO"/>
          </a:p>
        </p:txBody>
      </p:sp>
      <p:pic>
        <p:nvPicPr>
          <p:cNvPr id="6" name="Google Shape;149;p21">
            <a:extLst>
              <a:ext uri="{FF2B5EF4-FFF2-40B4-BE49-F238E27FC236}">
                <a16:creationId xmlns:a16="http://schemas.microsoft.com/office/drawing/2014/main" id="{20D0FBAA-B811-F248-BEF2-FF714F431669}"/>
              </a:ext>
            </a:extLst>
          </p:cNvPr>
          <p:cNvPicPr preferRelativeResize="0"/>
          <p:nvPr/>
        </p:nvPicPr>
        <p:blipFill>
          <a:blip r:embed="rId3">
            <a:alphaModFix/>
          </a:blip>
          <a:stretch>
            <a:fillRect/>
          </a:stretch>
        </p:blipFill>
        <p:spPr>
          <a:xfrm>
            <a:off x="485775" y="1243014"/>
            <a:ext cx="11096625" cy="529531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365138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a:srcRect l="24603" r="28274"/>
          <a:stretch/>
        </p:blipFill>
        <p:spPr>
          <a:xfrm>
            <a:off x="1451429" y="-1230406"/>
            <a:ext cx="8617729" cy="10287000"/>
          </a:xfrm>
          <a:prstGeom prst="rect">
            <a:avLst/>
          </a:prstGeom>
        </p:spPr>
      </p:pic>
      <p:pic>
        <p:nvPicPr>
          <p:cNvPr id="6" name="Bilde 5"/>
          <p:cNvPicPr>
            <a:picLocks noChangeAspect="1"/>
          </p:cNvPicPr>
          <p:nvPr/>
        </p:nvPicPr>
        <p:blipFill rotWithShape="1">
          <a:blip r:embed="rId4"/>
          <a:srcRect t="6093"/>
          <a:stretch/>
        </p:blipFill>
        <p:spPr>
          <a:xfrm>
            <a:off x="778120" y="42346"/>
            <a:ext cx="700528" cy="474122"/>
          </a:xfrm>
          <a:prstGeom prst="rect">
            <a:avLst/>
          </a:prstGeom>
        </p:spPr>
      </p:pic>
    </p:spTree>
    <p:extLst>
      <p:ext uri="{BB962C8B-B14F-4D97-AF65-F5344CB8AC3E}">
        <p14:creationId xmlns:p14="http://schemas.microsoft.com/office/powerpoint/2010/main" val="4033168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DE8F37-0057-3C40-A9DB-BAC067EFD72C}"/>
              </a:ext>
            </a:extLst>
          </p:cNvPr>
          <p:cNvSpPr>
            <a:spLocks noGrp="1"/>
          </p:cNvSpPr>
          <p:nvPr>
            <p:ph type="title"/>
          </p:nvPr>
        </p:nvSpPr>
        <p:spPr/>
        <p:txBody>
          <a:bodyPr/>
          <a:lstStyle/>
          <a:p>
            <a:r>
              <a:rPr lang="nb-NO" dirty="0"/>
              <a:t>E-læringskurset Den gylne pennen</a:t>
            </a:r>
          </a:p>
        </p:txBody>
      </p:sp>
      <p:pic>
        <p:nvPicPr>
          <p:cNvPr id="7" name="Plassholder for innhold 6">
            <a:extLst>
              <a:ext uri="{FF2B5EF4-FFF2-40B4-BE49-F238E27FC236}">
                <a16:creationId xmlns:a16="http://schemas.microsoft.com/office/drawing/2014/main" id="{9F1C0BAE-2253-CB4F-9EA2-5053EDED8221}"/>
              </a:ext>
            </a:extLst>
          </p:cNvPr>
          <p:cNvPicPr>
            <a:picLocks noGrp="1" noChangeAspect="1"/>
          </p:cNvPicPr>
          <p:nvPr>
            <p:ph sz="quarter" idx="10"/>
          </p:nvPr>
        </p:nvPicPr>
        <p:blipFill>
          <a:blip r:embed="rId3"/>
          <a:stretch>
            <a:fillRect/>
          </a:stretch>
        </p:blipFill>
        <p:spPr>
          <a:xfrm>
            <a:off x="1928257" y="1655641"/>
            <a:ext cx="7944612" cy="4577505"/>
          </a:xfrm>
        </p:spPr>
      </p:pic>
    </p:spTree>
    <p:extLst>
      <p:ext uri="{BB962C8B-B14F-4D97-AF65-F5344CB8AC3E}">
        <p14:creationId xmlns:p14="http://schemas.microsoft.com/office/powerpoint/2010/main" val="8476371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56DF0E-3167-824C-B3D0-5B759DE3B6C0}"/>
              </a:ext>
            </a:extLst>
          </p:cNvPr>
          <p:cNvSpPr>
            <a:spLocks noGrp="1"/>
          </p:cNvSpPr>
          <p:nvPr>
            <p:ph type="title"/>
          </p:nvPr>
        </p:nvSpPr>
        <p:spPr>
          <a:xfrm>
            <a:off x="609600" y="212605"/>
            <a:ext cx="10972800" cy="1132114"/>
          </a:xfrm>
        </p:spPr>
        <p:txBody>
          <a:bodyPr/>
          <a:lstStyle/>
          <a:p>
            <a:r>
              <a:rPr lang="nb-NO" dirty="0"/>
              <a:t>En liten oppsummering</a:t>
            </a:r>
          </a:p>
        </p:txBody>
      </p:sp>
      <p:pic>
        <p:nvPicPr>
          <p:cNvPr id="4" name="Google Shape;72;p12" descr="Visste du at uklart språk koster offentlig sektor mange hundre millioner i året? KS hjelper kommunene med å forbedre språket." title="Én av tre forstår ikke offentlig informasjon">
            <a:hlinkClick r:id="rId3"/>
            <a:extLst>
              <a:ext uri="{FF2B5EF4-FFF2-40B4-BE49-F238E27FC236}">
                <a16:creationId xmlns:a16="http://schemas.microsoft.com/office/drawing/2014/main" id="{9CA283DF-D25A-4444-82CF-BBC4F6C52714}"/>
              </a:ext>
            </a:extLst>
          </p:cNvPr>
          <p:cNvPicPr preferRelativeResize="0"/>
          <p:nvPr/>
        </p:nvPicPr>
        <p:blipFill>
          <a:blip r:embed="rId4">
            <a:alphaModFix/>
          </a:blip>
          <a:stretch>
            <a:fillRect/>
          </a:stretch>
        </p:blipFill>
        <p:spPr>
          <a:xfrm>
            <a:off x="1959429" y="1172696"/>
            <a:ext cx="7300685" cy="5475529"/>
          </a:xfrm>
          <a:prstGeom prst="rect">
            <a:avLst/>
          </a:prstGeom>
          <a:noFill/>
          <a:ln>
            <a:noFill/>
          </a:ln>
        </p:spPr>
      </p:pic>
    </p:spTree>
    <p:extLst>
      <p:ext uri="{BB962C8B-B14F-4D97-AF65-F5344CB8AC3E}">
        <p14:creationId xmlns:p14="http://schemas.microsoft.com/office/powerpoint/2010/main" val="4183432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65AA7D-041E-3A4B-BA55-2FAF629593A7}"/>
              </a:ext>
            </a:extLst>
          </p:cNvPr>
          <p:cNvSpPr>
            <a:spLocks noGrp="1"/>
          </p:cNvSpPr>
          <p:nvPr>
            <p:ph type="title"/>
          </p:nvPr>
        </p:nvSpPr>
        <p:spPr>
          <a:xfrm>
            <a:off x="609600" y="2590208"/>
            <a:ext cx="10972800" cy="1132114"/>
          </a:xfrm>
        </p:spPr>
        <p:txBody>
          <a:bodyPr>
            <a:normAutofit/>
          </a:bodyPr>
          <a:lstStyle/>
          <a:p>
            <a:pPr algn="ctr"/>
            <a:r>
              <a:rPr lang="nb-NO" sz="4800" dirty="0"/>
              <a:t>Lykke til med </a:t>
            </a:r>
            <a:r>
              <a:rPr lang="nb-NO" sz="4800" dirty="0" err="1"/>
              <a:t>klarspråksarbeidet</a:t>
            </a:r>
            <a:r>
              <a:rPr lang="nb-NO" sz="4800" dirty="0"/>
              <a:t>! </a:t>
            </a:r>
          </a:p>
        </p:txBody>
      </p:sp>
    </p:spTree>
    <p:extLst>
      <p:ext uri="{BB962C8B-B14F-4D97-AF65-F5344CB8AC3E}">
        <p14:creationId xmlns:p14="http://schemas.microsoft.com/office/powerpoint/2010/main" val="2318813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324902"/>
            <a:ext cx="8229600" cy="1132114"/>
          </a:xfrm>
        </p:spPr>
        <p:txBody>
          <a:bodyPr/>
          <a:lstStyle/>
          <a:p>
            <a:r>
              <a:rPr lang="nb-NO" b="1" dirty="0"/>
              <a:t>Hva er klarspråk?</a:t>
            </a:r>
          </a:p>
        </p:txBody>
      </p:sp>
      <p:sp>
        <p:nvSpPr>
          <p:cNvPr id="3" name="Plassholder for innhold 2"/>
          <p:cNvSpPr>
            <a:spLocks noGrp="1"/>
          </p:cNvSpPr>
          <p:nvPr>
            <p:ph idx="4294967295"/>
          </p:nvPr>
        </p:nvSpPr>
        <p:spPr>
          <a:xfrm>
            <a:off x="2086708" y="1199536"/>
            <a:ext cx="8229600" cy="2285589"/>
          </a:xfrm>
          <a:prstGeom prst="rect">
            <a:avLst/>
          </a:prstGeom>
        </p:spPr>
        <p:txBody>
          <a:bodyPr>
            <a:normAutofit/>
          </a:bodyPr>
          <a:lstStyle/>
          <a:p>
            <a:pPr marL="0" indent="0">
              <a:buNone/>
            </a:pPr>
            <a:r>
              <a:rPr lang="nb-NO" dirty="0"/>
              <a:t>Vi kommuniserer i klarspråk når ordlyd, struktur og visuell utforming er så tydelig at målgruppen </a:t>
            </a:r>
          </a:p>
          <a:p>
            <a:r>
              <a:rPr lang="nb-NO" dirty="0"/>
              <a:t>finner informasjonen de trenger</a:t>
            </a:r>
          </a:p>
          <a:p>
            <a:r>
              <a:rPr lang="nb-NO" dirty="0"/>
              <a:t>forstår den</a:t>
            </a:r>
          </a:p>
          <a:p>
            <a:r>
              <a:rPr lang="nb-NO" dirty="0"/>
              <a:t>og kan bruke den</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t="27966" b="20168"/>
          <a:stretch/>
        </p:blipFill>
        <p:spPr>
          <a:xfrm>
            <a:off x="1524000" y="3505200"/>
            <a:ext cx="9144000" cy="3352800"/>
          </a:xfrm>
          <a:prstGeom prst="rect">
            <a:avLst/>
          </a:prstGeom>
        </p:spPr>
      </p:pic>
      <p:sp>
        <p:nvSpPr>
          <p:cNvPr id="6" name="Ellipse 5">
            <a:extLst>
              <a:ext uri="{FF2B5EF4-FFF2-40B4-BE49-F238E27FC236}">
                <a16:creationId xmlns:a16="http://schemas.microsoft.com/office/drawing/2014/main" id="{3B8804DC-6563-0D4C-BA85-39D5283F4EDF}"/>
              </a:ext>
            </a:extLst>
          </p:cNvPr>
          <p:cNvSpPr/>
          <p:nvPr/>
        </p:nvSpPr>
        <p:spPr>
          <a:xfrm>
            <a:off x="6656925" y="2186955"/>
            <a:ext cx="3081589" cy="2821192"/>
          </a:xfrm>
          <a:prstGeom prst="ellipse">
            <a:avLst/>
          </a:prstGeom>
          <a:solidFill>
            <a:schemeClr val="bg1"/>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TekstSylinder 6">
            <a:extLst>
              <a:ext uri="{FF2B5EF4-FFF2-40B4-BE49-F238E27FC236}">
                <a16:creationId xmlns:a16="http://schemas.microsoft.com/office/drawing/2014/main" id="{A11A1209-C36B-404E-99A0-CDB2E2B4D4A6}"/>
              </a:ext>
            </a:extLst>
          </p:cNvPr>
          <p:cNvSpPr txBox="1"/>
          <p:nvPr/>
        </p:nvSpPr>
        <p:spPr>
          <a:xfrm>
            <a:off x="6816755" y="2704999"/>
            <a:ext cx="2642864" cy="1785104"/>
          </a:xfrm>
          <a:prstGeom prst="rect">
            <a:avLst/>
          </a:prstGeom>
          <a:noFill/>
        </p:spPr>
        <p:txBody>
          <a:bodyPr wrap="square" rtlCol="0">
            <a:spAutoFit/>
          </a:bodyPr>
          <a:lstStyle/>
          <a:p>
            <a:pPr algn="ctr"/>
            <a:r>
              <a:rPr lang="nb-NO" sz="2200" b="1" dirty="0">
                <a:solidFill>
                  <a:schemeClr val="accent5">
                    <a:lumMod val="75000"/>
                  </a:schemeClr>
                </a:solidFill>
              </a:rPr>
              <a:t>Hvordan </a:t>
            </a:r>
          </a:p>
          <a:p>
            <a:pPr algn="ctr"/>
            <a:r>
              <a:rPr lang="nb-NO" sz="2200" b="1" dirty="0">
                <a:solidFill>
                  <a:schemeClr val="accent5">
                    <a:lumMod val="75000"/>
                  </a:schemeClr>
                </a:solidFill>
              </a:rPr>
              <a:t>møter vi innbyggerne gjennom tekstene våre? </a:t>
            </a:r>
          </a:p>
        </p:txBody>
      </p:sp>
    </p:spTree>
    <p:extLst>
      <p:ext uri="{BB962C8B-B14F-4D97-AF65-F5344CB8AC3E}">
        <p14:creationId xmlns:p14="http://schemas.microsoft.com/office/powerpoint/2010/main" val="1857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16E34E-5014-094F-ADBA-49E3D8D5C0B4}"/>
              </a:ext>
            </a:extLst>
          </p:cNvPr>
          <p:cNvSpPr>
            <a:spLocks noGrp="1"/>
          </p:cNvSpPr>
          <p:nvPr>
            <p:ph type="title"/>
          </p:nvPr>
        </p:nvSpPr>
        <p:spPr/>
        <p:txBody>
          <a:bodyPr>
            <a:normAutofit/>
          </a:bodyPr>
          <a:lstStyle/>
          <a:p>
            <a:r>
              <a:rPr lang="nb-NO" sz="3600" dirty="0" smtClean="0"/>
              <a:t>I tillegg vet vi …</a:t>
            </a:r>
            <a:endParaRPr lang="nb-NO" sz="3600" dirty="0"/>
          </a:p>
        </p:txBody>
      </p:sp>
      <p:sp>
        <p:nvSpPr>
          <p:cNvPr id="3" name="Plassholder for innhold 2">
            <a:extLst>
              <a:ext uri="{FF2B5EF4-FFF2-40B4-BE49-F238E27FC236}">
                <a16:creationId xmlns:a16="http://schemas.microsoft.com/office/drawing/2014/main" id="{4F7264B4-1101-4B48-A029-AD4561C1B038}"/>
              </a:ext>
            </a:extLst>
          </p:cNvPr>
          <p:cNvSpPr>
            <a:spLocks noGrp="1"/>
          </p:cNvSpPr>
          <p:nvPr>
            <p:ph sz="quarter" idx="10"/>
          </p:nvPr>
        </p:nvSpPr>
        <p:spPr/>
        <p:txBody>
          <a:bodyPr/>
          <a:lstStyle/>
          <a:p>
            <a:endParaRPr lang="nb-NO" dirty="0"/>
          </a:p>
        </p:txBody>
      </p:sp>
      <p:sp>
        <p:nvSpPr>
          <p:cNvPr id="4" name="Ellipse 3">
            <a:extLst>
              <a:ext uri="{FF2B5EF4-FFF2-40B4-BE49-F238E27FC236}">
                <a16:creationId xmlns:a16="http://schemas.microsoft.com/office/drawing/2014/main" id="{875A0086-B1D2-474B-875B-38BA28B454D8}"/>
              </a:ext>
            </a:extLst>
          </p:cNvPr>
          <p:cNvSpPr/>
          <p:nvPr/>
        </p:nvSpPr>
        <p:spPr>
          <a:xfrm>
            <a:off x="8414840" y="102843"/>
            <a:ext cx="2906891" cy="2280213"/>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dirty="0" smtClean="0">
                <a:solidFill>
                  <a:schemeClr val="dk1"/>
                </a:solidFill>
              </a:rPr>
              <a:t>at tekstene er kommunens </a:t>
            </a:r>
            <a:r>
              <a:rPr lang="nb-NO" sz="2400" dirty="0">
                <a:solidFill>
                  <a:schemeClr val="dk1"/>
                </a:solidFill>
              </a:rPr>
              <a:t>ansikt </a:t>
            </a:r>
            <a:r>
              <a:rPr lang="nb-NO" sz="2400" dirty="0" smtClean="0">
                <a:solidFill>
                  <a:schemeClr val="dk1"/>
                </a:solidFill>
              </a:rPr>
              <a:t>utad</a:t>
            </a:r>
            <a:endParaRPr lang="nb-NO" sz="2400" dirty="0">
              <a:solidFill>
                <a:schemeClr val="dk1"/>
              </a:solidFill>
            </a:endParaRPr>
          </a:p>
        </p:txBody>
      </p:sp>
      <p:sp>
        <p:nvSpPr>
          <p:cNvPr id="5" name="Ellipse 4">
            <a:extLst>
              <a:ext uri="{FF2B5EF4-FFF2-40B4-BE49-F238E27FC236}">
                <a16:creationId xmlns:a16="http://schemas.microsoft.com/office/drawing/2014/main" id="{3054DADE-B55C-CA49-AA5F-5DE6100307DA}"/>
              </a:ext>
            </a:extLst>
          </p:cNvPr>
          <p:cNvSpPr/>
          <p:nvPr/>
        </p:nvSpPr>
        <p:spPr>
          <a:xfrm>
            <a:off x="9163649" y="2768690"/>
            <a:ext cx="2546430" cy="2280213"/>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6" name="Ellipse 5">
            <a:extLst>
              <a:ext uri="{FF2B5EF4-FFF2-40B4-BE49-F238E27FC236}">
                <a16:creationId xmlns:a16="http://schemas.microsoft.com/office/drawing/2014/main" id="{FEBDBBC6-EB84-3041-A62E-538F012C53A2}"/>
              </a:ext>
            </a:extLst>
          </p:cNvPr>
          <p:cNvSpPr/>
          <p:nvPr/>
        </p:nvSpPr>
        <p:spPr>
          <a:xfrm>
            <a:off x="5281068" y="3889085"/>
            <a:ext cx="3500039" cy="2593302"/>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Ellipse 6">
            <a:extLst>
              <a:ext uri="{FF2B5EF4-FFF2-40B4-BE49-F238E27FC236}">
                <a16:creationId xmlns:a16="http://schemas.microsoft.com/office/drawing/2014/main" id="{64327253-6423-B84E-83C8-E3FF105BC11A}"/>
              </a:ext>
            </a:extLst>
          </p:cNvPr>
          <p:cNvSpPr/>
          <p:nvPr/>
        </p:nvSpPr>
        <p:spPr>
          <a:xfrm>
            <a:off x="1074375" y="3443495"/>
            <a:ext cx="3824151" cy="3210816"/>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BAC88C1D-227A-A145-BBC3-C41B125B1985}"/>
              </a:ext>
            </a:extLst>
          </p:cNvPr>
          <p:cNvSpPr txBox="1"/>
          <p:nvPr/>
        </p:nvSpPr>
        <p:spPr>
          <a:xfrm>
            <a:off x="9688056" y="3104255"/>
            <a:ext cx="1616190" cy="1569660"/>
          </a:xfrm>
          <a:prstGeom prst="rect">
            <a:avLst/>
          </a:prstGeom>
          <a:solidFill>
            <a:schemeClr val="accent5"/>
          </a:solidFill>
        </p:spPr>
        <p:txBody>
          <a:bodyPr wrap="square" rtlCol="0">
            <a:spAutoFit/>
          </a:bodyPr>
          <a:lstStyle/>
          <a:p>
            <a:pPr algn="ctr"/>
            <a:r>
              <a:rPr lang="nb-NO" sz="2400" dirty="0" smtClean="0"/>
              <a:t>at de </a:t>
            </a:r>
            <a:r>
              <a:rPr lang="nb-NO" sz="2400" dirty="0"/>
              <a:t>aller fleste er presset på </a:t>
            </a:r>
            <a:r>
              <a:rPr lang="nb-NO" sz="2400" dirty="0" smtClean="0"/>
              <a:t>tid</a:t>
            </a:r>
            <a:endParaRPr lang="nb-NO" sz="2400" dirty="0"/>
          </a:p>
        </p:txBody>
      </p:sp>
      <p:sp>
        <p:nvSpPr>
          <p:cNvPr id="10" name="TekstSylinder 9">
            <a:extLst>
              <a:ext uri="{FF2B5EF4-FFF2-40B4-BE49-F238E27FC236}">
                <a16:creationId xmlns:a16="http://schemas.microsoft.com/office/drawing/2014/main" id="{6729AA76-2AD2-A64A-B7AB-E400F1A41616}"/>
              </a:ext>
            </a:extLst>
          </p:cNvPr>
          <p:cNvSpPr txBox="1"/>
          <p:nvPr/>
        </p:nvSpPr>
        <p:spPr>
          <a:xfrm>
            <a:off x="1503785" y="4087664"/>
            <a:ext cx="2923934" cy="1938992"/>
          </a:xfrm>
          <a:prstGeom prst="rect">
            <a:avLst/>
          </a:prstGeom>
          <a:solidFill>
            <a:schemeClr val="accent5"/>
          </a:solidFill>
        </p:spPr>
        <p:txBody>
          <a:bodyPr wrap="square" rtlCol="0">
            <a:spAutoFit/>
          </a:bodyPr>
          <a:lstStyle/>
          <a:p>
            <a:pPr algn="ctr"/>
            <a:r>
              <a:rPr lang="nb-NO" sz="2400" dirty="0" smtClean="0"/>
              <a:t>at kommunen </a:t>
            </a:r>
            <a:r>
              <a:rPr lang="nb-NO" sz="2400" dirty="0"/>
              <a:t>er i sterk konkurranse med andre om å fange innbyggernes </a:t>
            </a:r>
            <a:r>
              <a:rPr lang="nb-NO" sz="2400" dirty="0" smtClean="0"/>
              <a:t>oppmerksomhet</a:t>
            </a:r>
            <a:endParaRPr lang="nb-NO" sz="2400" dirty="0"/>
          </a:p>
        </p:txBody>
      </p:sp>
      <p:sp>
        <p:nvSpPr>
          <p:cNvPr id="13" name="TekstSylinder 12">
            <a:extLst>
              <a:ext uri="{FF2B5EF4-FFF2-40B4-BE49-F238E27FC236}">
                <a16:creationId xmlns:a16="http://schemas.microsoft.com/office/drawing/2014/main" id="{5E74A215-82BE-E04E-935B-CC8E5CF809F4}"/>
              </a:ext>
            </a:extLst>
          </p:cNvPr>
          <p:cNvSpPr txBox="1"/>
          <p:nvPr/>
        </p:nvSpPr>
        <p:spPr>
          <a:xfrm>
            <a:off x="6014832" y="4315806"/>
            <a:ext cx="2157119" cy="1877437"/>
          </a:xfrm>
          <a:prstGeom prst="rect">
            <a:avLst/>
          </a:prstGeom>
          <a:solidFill>
            <a:schemeClr val="accent5"/>
          </a:solidFill>
        </p:spPr>
        <p:txBody>
          <a:bodyPr wrap="square" rtlCol="0">
            <a:spAutoFit/>
          </a:bodyPr>
          <a:lstStyle/>
          <a:p>
            <a:pPr algn="ctr"/>
            <a:r>
              <a:rPr lang="nb-NO" sz="2400" dirty="0" smtClean="0"/>
              <a:t>at hver </a:t>
            </a:r>
            <a:r>
              <a:rPr lang="nb-NO" sz="2400" dirty="0"/>
              <a:t>tiende nordmann har lese- og </a:t>
            </a:r>
            <a:r>
              <a:rPr lang="nb-NO" sz="2400" dirty="0" smtClean="0"/>
              <a:t>skrivevansker </a:t>
            </a:r>
            <a:r>
              <a:rPr lang="nb-NO" sz="2000" dirty="0"/>
              <a:t/>
            </a:r>
            <a:br>
              <a:rPr lang="nb-NO" sz="2000" dirty="0"/>
            </a:br>
            <a:endParaRPr lang="nb-NO" sz="2000" dirty="0"/>
          </a:p>
        </p:txBody>
      </p:sp>
      <p:sp>
        <p:nvSpPr>
          <p:cNvPr id="14" name="Ellipse 13">
            <a:extLst>
              <a:ext uri="{FF2B5EF4-FFF2-40B4-BE49-F238E27FC236}">
                <a16:creationId xmlns:a16="http://schemas.microsoft.com/office/drawing/2014/main" id="{0A54D6BE-6344-7047-9EFC-827609D1B3B8}"/>
              </a:ext>
            </a:extLst>
          </p:cNvPr>
          <p:cNvSpPr/>
          <p:nvPr/>
        </p:nvSpPr>
        <p:spPr>
          <a:xfrm>
            <a:off x="4224156" y="378335"/>
            <a:ext cx="3947795" cy="3067253"/>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6" name="TekstSylinder 15">
            <a:extLst>
              <a:ext uri="{FF2B5EF4-FFF2-40B4-BE49-F238E27FC236}">
                <a16:creationId xmlns:a16="http://schemas.microsoft.com/office/drawing/2014/main" id="{697139F3-CB9D-2948-A799-526D1457A7B1}"/>
              </a:ext>
            </a:extLst>
          </p:cNvPr>
          <p:cNvSpPr txBox="1"/>
          <p:nvPr/>
        </p:nvSpPr>
        <p:spPr>
          <a:xfrm>
            <a:off x="4848347" y="782241"/>
            <a:ext cx="2699411" cy="2308324"/>
          </a:xfrm>
          <a:prstGeom prst="rect">
            <a:avLst/>
          </a:prstGeom>
          <a:solidFill>
            <a:schemeClr val="accent5"/>
          </a:solidFill>
        </p:spPr>
        <p:txBody>
          <a:bodyPr wrap="square" rtlCol="0">
            <a:spAutoFit/>
          </a:bodyPr>
          <a:lstStyle/>
          <a:p>
            <a:pPr algn="ctr"/>
            <a:r>
              <a:rPr lang="nb-NO" sz="2400" dirty="0" smtClean="0"/>
              <a:t>at språket </a:t>
            </a:r>
            <a:r>
              <a:rPr lang="nb-NO" sz="2400" dirty="0"/>
              <a:t>er det viktigste verktøyet vi har – både i tradisjonelle vedtak og i gode digitale </a:t>
            </a:r>
            <a:r>
              <a:rPr lang="nb-NO" sz="2400" dirty="0" smtClean="0"/>
              <a:t>tjenester</a:t>
            </a:r>
            <a:endParaRPr lang="nb-NO" sz="2400" dirty="0"/>
          </a:p>
        </p:txBody>
      </p:sp>
    </p:spTree>
    <p:extLst>
      <p:ext uri="{BB962C8B-B14F-4D97-AF65-F5344CB8AC3E}">
        <p14:creationId xmlns:p14="http://schemas.microsoft.com/office/powerpoint/2010/main" val="3261202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dirty="0"/>
              <a:t>Ny forvaltningslov med krav om klarspråk</a:t>
            </a:r>
          </a:p>
        </p:txBody>
      </p:sp>
      <p:sp>
        <p:nvSpPr>
          <p:cNvPr id="3" name="Plassholder for innhold 2"/>
          <p:cNvSpPr>
            <a:spLocks noGrp="1"/>
          </p:cNvSpPr>
          <p:nvPr>
            <p:ph sz="quarter" idx="10"/>
          </p:nvPr>
        </p:nvSpPr>
        <p:spPr/>
        <p:txBody>
          <a:bodyPr>
            <a:normAutofit/>
          </a:bodyPr>
          <a:lstStyle/>
          <a:p>
            <a:pPr marL="0" indent="0">
              <a:buNone/>
            </a:pPr>
            <a:r>
              <a:rPr lang="nb-NO" sz="3200" dirty="0">
                <a:solidFill>
                  <a:schemeClr val="tx1"/>
                </a:solidFill>
              </a:rPr>
              <a:t>«Forvaltningsorganet skal bruke et språk som er klart, presist og så vidt mulig tilpasset mottakeren.» (§ 8 annet ledd)</a:t>
            </a:r>
            <a:endParaRPr lang="nb-NO" sz="3200" dirty="0"/>
          </a:p>
        </p:txBody>
      </p:sp>
      <p:pic>
        <p:nvPicPr>
          <p:cNvPr id="1026" name="Picture 2" descr="Image result for nou 2019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491" y="3562012"/>
            <a:ext cx="7217682" cy="329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42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DA9A9-16E4-354E-B8F2-834FF5657A6C}"/>
              </a:ext>
            </a:extLst>
          </p:cNvPr>
          <p:cNvSpPr>
            <a:spLocks noGrp="1"/>
          </p:cNvSpPr>
          <p:nvPr>
            <p:ph type="title"/>
          </p:nvPr>
        </p:nvSpPr>
        <p:spPr/>
        <p:txBody>
          <a:bodyPr/>
          <a:lstStyle/>
          <a:p>
            <a:r>
              <a:rPr lang="nb-NO" dirty="0"/>
              <a:t>En oppgave</a:t>
            </a:r>
          </a:p>
        </p:txBody>
      </p:sp>
      <p:sp>
        <p:nvSpPr>
          <p:cNvPr id="3" name="Plassholder for innhold 2">
            <a:extLst>
              <a:ext uri="{FF2B5EF4-FFF2-40B4-BE49-F238E27FC236}">
                <a16:creationId xmlns:a16="http://schemas.microsoft.com/office/drawing/2014/main" id="{D51FE492-6A5D-874E-BECA-6A17BE853158}"/>
              </a:ext>
            </a:extLst>
          </p:cNvPr>
          <p:cNvSpPr>
            <a:spLocks noGrp="1"/>
          </p:cNvSpPr>
          <p:nvPr>
            <p:ph sz="quarter" idx="10"/>
          </p:nvPr>
        </p:nvSpPr>
        <p:spPr>
          <a:xfrm>
            <a:off x="609601" y="1959429"/>
            <a:ext cx="5152570" cy="3611496"/>
          </a:xfrm>
        </p:spPr>
        <p:txBody>
          <a:bodyPr>
            <a:normAutofit/>
          </a:bodyPr>
          <a:lstStyle/>
          <a:p>
            <a:r>
              <a:rPr lang="nb-NO" sz="2500" dirty="0"/>
              <a:t>Les teksten dere får utdelt. </a:t>
            </a:r>
          </a:p>
          <a:p>
            <a:r>
              <a:rPr lang="nb-NO" sz="2500" dirty="0"/>
              <a:t>Diskuter to og to: </a:t>
            </a:r>
            <a:br>
              <a:rPr lang="nb-NO" sz="2500" dirty="0"/>
            </a:br>
            <a:r>
              <a:rPr lang="nn-NO" sz="2500" dirty="0"/>
              <a:t>Er teksten skrevet i klarspråk? </a:t>
            </a:r>
            <a:br>
              <a:rPr lang="nn-NO" sz="2500" dirty="0"/>
            </a:br>
            <a:r>
              <a:rPr lang="nn-NO" sz="2500" dirty="0" err="1"/>
              <a:t>Hva</a:t>
            </a:r>
            <a:r>
              <a:rPr lang="nn-NO" sz="2500" dirty="0"/>
              <a:t> er bra med den, og </a:t>
            </a:r>
            <a:r>
              <a:rPr lang="nn-NO" sz="2500" dirty="0" err="1"/>
              <a:t>hva</a:t>
            </a:r>
            <a:r>
              <a:rPr lang="nn-NO" sz="2500" dirty="0"/>
              <a:t> kan bli </a:t>
            </a:r>
            <a:r>
              <a:rPr lang="nn-NO" sz="2500" dirty="0" err="1"/>
              <a:t>bedre</a:t>
            </a:r>
            <a:r>
              <a:rPr lang="nn-NO" sz="2500" dirty="0"/>
              <a:t>?</a:t>
            </a:r>
            <a:endParaRPr lang="nb-NO" sz="2500" dirty="0"/>
          </a:p>
          <a:p>
            <a:endParaRPr lang="nb-NO" sz="2500" dirty="0"/>
          </a:p>
        </p:txBody>
      </p:sp>
      <p:pic>
        <p:nvPicPr>
          <p:cNvPr id="5" name="Bilde 4">
            <a:extLst>
              <a:ext uri="{FF2B5EF4-FFF2-40B4-BE49-F238E27FC236}">
                <a16:creationId xmlns:a16="http://schemas.microsoft.com/office/drawing/2014/main" id="{E635168C-1519-5E4B-93E7-08B289D40C0A}"/>
              </a:ext>
            </a:extLst>
          </p:cNvPr>
          <p:cNvPicPr>
            <a:picLocks noChangeAspect="1"/>
          </p:cNvPicPr>
          <p:nvPr/>
        </p:nvPicPr>
        <p:blipFill rotWithShape="1">
          <a:blip r:embed="rId3"/>
          <a:srcRect l="6038" t="6167" r="5204" b="19720"/>
          <a:stretch/>
        </p:blipFill>
        <p:spPr>
          <a:xfrm>
            <a:off x="5762171" y="260947"/>
            <a:ext cx="5931159" cy="7008459"/>
          </a:xfrm>
          <a:prstGeom prst="rect">
            <a:avLst/>
          </a:prstGeom>
          <a:ln>
            <a:solidFill>
              <a:schemeClr val="tx1"/>
            </a:solidFill>
          </a:ln>
        </p:spPr>
      </p:pic>
    </p:spTree>
    <p:extLst>
      <p:ext uri="{BB962C8B-B14F-4D97-AF65-F5344CB8AC3E}">
        <p14:creationId xmlns:p14="http://schemas.microsoft.com/office/powerpoint/2010/main" val="3593165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35168C-1519-5E4B-93E7-08B289D40C0A}"/>
              </a:ext>
            </a:extLst>
          </p:cNvPr>
          <p:cNvPicPr>
            <a:picLocks noChangeAspect="1"/>
          </p:cNvPicPr>
          <p:nvPr/>
        </p:nvPicPr>
        <p:blipFill rotWithShape="1">
          <a:blip r:embed="rId3"/>
          <a:srcRect l="6038" t="1634" r="5204" b="19719"/>
          <a:stretch/>
        </p:blipFill>
        <p:spPr>
          <a:xfrm>
            <a:off x="3508309" y="270588"/>
            <a:ext cx="5104617" cy="6400800"/>
          </a:xfrm>
          <a:prstGeom prst="rect">
            <a:avLst/>
          </a:prstGeom>
          <a:ln>
            <a:solidFill>
              <a:schemeClr val="tx1"/>
            </a:solidFill>
          </a:ln>
        </p:spPr>
      </p:pic>
      <p:sp>
        <p:nvSpPr>
          <p:cNvPr id="4" name="Pil høyre 3">
            <a:extLst>
              <a:ext uri="{FF2B5EF4-FFF2-40B4-BE49-F238E27FC236}">
                <a16:creationId xmlns:a16="http://schemas.microsoft.com/office/drawing/2014/main" id="{6F93E022-29B7-004F-AB2B-9F4257FABFCD}"/>
              </a:ext>
            </a:extLst>
          </p:cNvPr>
          <p:cNvSpPr/>
          <p:nvPr/>
        </p:nvSpPr>
        <p:spPr>
          <a:xfrm>
            <a:off x="354564" y="83976"/>
            <a:ext cx="2743200" cy="1408363"/>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Ikke presis nok overskrift</a:t>
            </a:r>
          </a:p>
        </p:txBody>
      </p:sp>
      <p:sp>
        <p:nvSpPr>
          <p:cNvPr id="6" name="Pil høyre 5">
            <a:extLst>
              <a:ext uri="{FF2B5EF4-FFF2-40B4-BE49-F238E27FC236}">
                <a16:creationId xmlns:a16="http://schemas.microsoft.com/office/drawing/2014/main" id="{B38FDE3C-E654-A94A-B7C7-C6890C8B53EB}"/>
              </a:ext>
            </a:extLst>
          </p:cNvPr>
          <p:cNvSpPr/>
          <p:nvPr/>
        </p:nvSpPr>
        <p:spPr>
          <a:xfrm>
            <a:off x="345234" y="3166748"/>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Hovedbudskapet kommer sent</a:t>
            </a:r>
          </a:p>
        </p:txBody>
      </p:sp>
      <p:sp>
        <p:nvSpPr>
          <p:cNvPr id="8" name="Pil venstre 7">
            <a:extLst>
              <a:ext uri="{FF2B5EF4-FFF2-40B4-BE49-F238E27FC236}">
                <a16:creationId xmlns:a16="http://schemas.microsoft.com/office/drawing/2014/main" id="{5EF845EF-7E37-DD45-BA5B-4DB33FDC3BD9}"/>
              </a:ext>
            </a:extLst>
          </p:cNvPr>
          <p:cNvSpPr/>
          <p:nvPr/>
        </p:nvSpPr>
        <p:spPr>
          <a:xfrm>
            <a:off x="8780105" y="270588"/>
            <a:ext cx="2845835" cy="1418254"/>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Lite imøtekommende tone</a:t>
            </a:r>
          </a:p>
        </p:txBody>
      </p:sp>
      <p:sp>
        <p:nvSpPr>
          <p:cNvPr id="9" name="Pil venstre 8">
            <a:extLst>
              <a:ext uri="{FF2B5EF4-FFF2-40B4-BE49-F238E27FC236}">
                <a16:creationId xmlns:a16="http://schemas.microsoft.com/office/drawing/2014/main" id="{AB40C44E-0A7E-0E46-992D-066D7A95A361}"/>
              </a:ext>
            </a:extLst>
          </p:cNvPr>
          <p:cNvSpPr/>
          <p:nvPr/>
        </p:nvSpPr>
        <p:spPr>
          <a:xfrm>
            <a:off x="8780106" y="1866124"/>
            <a:ext cx="2845834" cy="1393371"/>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Mangler mellomtitler</a:t>
            </a:r>
          </a:p>
        </p:txBody>
      </p:sp>
      <p:sp>
        <p:nvSpPr>
          <p:cNvPr id="10" name="Pil høyre 9">
            <a:extLst>
              <a:ext uri="{FF2B5EF4-FFF2-40B4-BE49-F238E27FC236}">
                <a16:creationId xmlns:a16="http://schemas.microsoft.com/office/drawing/2014/main" id="{C8441E93-1B59-3146-97A7-B34FA1AAE11F}"/>
              </a:ext>
            </a:extLst>
          </p:cNvPr>
          <p:cNvSpPr/>
          <p:nvPr/>
        </p:nvSpPr>
        <p:spPr>
          <a:xfrm>
            <a:off x="345234" y="1600047"/>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Langt </a:t>
            </a:r>
            <a:r>
              <a:rPr lang="nb-NO" dirty="0" err="1"/>
              <a:t>lovsitat</a:t>
            </a:r>
            <a:r>
              <a:rPr lang="nb-NO" dirty="0"/>
              <a:t> som leseren selv må tolke</a:t>
            </a:r>
          </a:p>
        </p:txBody>
      </p:sp>
      <p:sp>
        <p:nvSpPr>
          <p:cNvPr id="11" name="Pil venstre 10">
            <a:extLst>
              <a:ext uri="{FF2B5EF4-FFF2-40B4-BE49-F238E27FC236}">
                <a16:creationId xmlns:a16="http://schemas.microsoft.com/office/drawing/2014/main" id="{CF064B65-6272-7144-9070-7E99404DDBC9}"/>
              </a:ext>
            </a:extLst>
          </p:cNvPr>
          <p:cNvSpPr/>
          <p:nvPr/>
        </p:nvSpPr>
        <p:spPr>
          <a:xfrm>
            <a:off x="8780106" y="3436778"/>
            <a:ext cx="2845834" cy="1452464"/>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Veksler mellom </a:t>
            </a:r>
            <a:r>
              <a:rPr lang="nb-NO" i="1" dirty="0"/>
              <a:t>dere</a:t>
            </a:r>
            <a:r>
              <a:rPr lang="nb-NO" dirty="0"/>
              <a:t> og </a:t>
            </a:r>
            <a:r>
              <a:rPr lang="nb-NO" i="1" dirty="0"/>
              <a:t>De/Dem</a:t>
            </a:r>
          </a:p>
        </p:txBody>
      </p:sp>
      <p:sp>
        <p:nvSpPr>
          <p:cNvPr id="12" name="Pil venstre 11">
            <a:extLst>
              <a:ext uri="{FF2B5EF4-FFF2-40B4-BE49-F238E27FC236}">
                <a16:creationId xmlns:a16="http://schemas.microsoft.com/office/drawing/2014/main" id="{7C847917-DB2E-E241-A51E-23261FA53D31}"/>
              </a:ext>
            </a:extLst>
          </p:cNvPr>
          <p:cNvSpPr/>
          <p:nvPr/>
        </p:nvSpPr>
        <p:spPr>
          <a:xfrm>
            <a:off x="8714790" y="5066523"/>
            <a:ext cx="2911151" cy="1604865"/>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Mangler relevant informasjon som leserne trenger</a:t>
            </a:r>
          </a:p>
        </p:txBody>
      </p:sp>
      <p:sp>
        <p:nvSpPr>
          <p:cNvPr id="13" name="Pil høyre 12">
            <a:extLst>
              <a:ext uri="{FF2B5EF4-FFF2-40B4-BE49-F238E27FC236}">
                <a16:creationId xmlns:a16="http://schemas.microsoft.com/office/drawing/2014/main" id="{81781B69-4BC6-C34B-8B2B-DA1109F7BDD3}"/>
              </a:ext>
            </a:extLst>
          </p:cNvPr>
          <p:cNvSpPr/>
          <p:nvPr/>
        </p:nvSpPr>
        <p:spPr>
          <a:xfrm>
            <a:off x="354564" y="4679707"/>
            <a:ext cx="2743200" cy="1405251"/>
          </a:xfrm>
          <a:prstGeom prst="rightArrow">
            <a:avLst>
              <a:gd name="adj1" fmla="val 57968"/>
              <a:gd name="adj2" fmla="val 50000"/>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Flere tunge setninger, passivformuleringer og korrekturfeil</a:t>
            </a:r>
          </a:p>
        </p:txBody>
      </p:sp>
      <p:sp>
        <p:nvSpPr>
          <p:cNvPr id="14" name="Ellipse 13">
            <a:extLst>
              <a:ext uri="{FF2B5EF4-FFF2-40B4-BE49-F238E27FC236}">
                <a16:creationId xmlns:a16="http://schemas.microsoft.com/office/drawing/2014/main" id="{488E75B2-D78F-4042-983C-79C013E3D166}"/>
              </a:ext>
            </a:extLst>
          </p:cNvPr>
          <p:cNvSpPr/>
          <p:nvPr/>
        </p:nvSpPr>
        <p:spPr>
          <a:xfrm>
            <a:off x="5019868" y="270587"/>
            <a:ext cx="3461659" cy="1838131"/>
          </a:xfrm>
          <a:prstGeom prst="ellipse">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Teksten har kommunens perspektiv og ikke leserens.</a:t>
            </a:r>
          </a:p>
        </p:txBody>
      </p:sp>
    </p:spTree>
    <p:extLst>
      <p:ext uri="{BB962C8B-B14F-4D97-AF65-F5344CB8AC3E}">
        <p14:creationId xmlns:p14="http://schemas.microsoft.com/office/powerpoint/2010/main" val="32546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EF0259AF6D549A63E2FF1A5026BD4" ma:contentTypeVersion="11" ma:contentTypeDescription="Create a new document." ma:contentTypeScope="" ma:versionID="1518a152c2eca282a0c3e949bd0c21c9">
  <xsd:schema xmlns:xsd="http://www.w3.org/2001/XMLSchema" xmlns:xs="http://www.w3.org/2001/XMLSchema" xmlns:p="http://schemas.microsoft.com/office/2006/metadata/properties" xmlns:ns3="d38e24c2-69f2-44fc-a269-1983c94dfb04" xmlns:ns4="d935b8a4-dece-41f2-8b14-694d1fbbb825" targetNamespace="http://schemas.microsoft.com/office/2006/metadata/properties" ma:root="true" ma:fieldsID="231700c4a8e40ecc5b21599215756ef5" ns3:_="" ns4:_="">
    <xsd:import namespace="d38e24c2-69f2-44fc-a269-1983c94dfb04"/>
    <xsd:import namespace="d935b8a4-dece-41f2-8b14-694d1fbbb82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e24c2-69f2-44fc-a269-1983c94df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5b8a4-dece-41f2-8b14-694d1fbbb8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08DB84-9B0F-4C44-853D-65C5C062496F}">
  <ds:schemaRefs>
    <ds:schemaRef ds:uri="http://schemas.microsoft.com/sharepoint/v3/contenttype/forms"/>
  </ds:schemaRefs>
</ds:datastoreItem>
</file>

<file path=customXml/itemProps2.xml><?xml version="1.0" encoding="utf-8"?>
<ds:datastoreItem xmlns:ds="http://schemas.openxmlformats.org/officeDocument/2006/customXml" ds:itemID="{F1C64DBC-65EB-4281-9DFA-B941B1071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e24c2-69f2-44fc-a269-1983c94dfb04"/>
    <ds:schemaRef ds:uri="d935b8a4-dece-41f2-8b14-694d1fbbb8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8757EF-FCFF-4FB6-95D6-8050CAE4323D}">
  <ds:schemaRefs>
    <ds:schemaRef ds:uri="d935b8a4-dece-41f2-8b14-694d1fbbb82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d38e24c2-69f2-44fc-a269-1983c94dfb0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9441</TotalTime>
  <Words>4358</Words>
  <Application>Microsoft Office PowerPoint</Application>
  <PresentationFormat>Widescreen</PresentationFormat>
  <Paragraphs>501</Paragraphs>
  <Slides>42</Slides>
  <Notes>41</Notes>
  <HiddenSlides>0</HiddenSlides>
  <MMClips>2</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42</vt:i4>
      </vt:variant>
    </vt:vector>
  </HeadingPairs>
  <TitlesOfParts>
    <vt:vector size="47" baseType="lpstr">
      <vt:lpstr>Arial</vt:lpstr>
      <vt:lpstr>Calibri</vt:lpstr>
      <vt:lpstr>HelveticaNeueLT Pro 25 UltLt</vt:lpstr>
      <vt:lpstr>Wingdings</vt:lpstr>
      <vt:lpstr>KS-profiltema</vt:lpstr>
      <vt:lpstr>Klarspråk – hva er det, hvorfor trenger vi det,  og hvordan i all verden skal vi gjøre det? </vt:lpstr>
      <vt:lpstr>PowerPoint-presentasjon</vt:lpstr>
      <vt:lpstr>PowerPoint-presentasjon</vt:lpstr>
      <vt:lpstr>PowerPoint-presentasjon</vt:lpstr>
      <vt:lpstr>Hva er klarspråk?</vt:lpstr>
      <vt:lpstr>I tillegg vet vi …</vt:lpstr>
      <vt:lpstr>Ny forvaltningslov med krav om klarspråk</vt:lpstr>
      <vt:lpstr>En oppgave</vt:lpstr>
      <vt:lpstr>PowerPoint-presentasjon</vt:lpstr>
      <vt:lpstr>PowerPoint-presentasjon</vt:lpstr>
      <vt:lpstr>PowerPoint-presentasjon</vt:lpstr>
      <vt:lpstr>Les den nye versjonen av denne teksten</vt:lpstr>
      <vt:lpstr>PowerPoint-presentasjon</vt:lpstr>
      <vt:lpstr>Hvordan skriver  vi klart?</vt:lpstr>
      <vt:lpstr>Slik skriver vi klart</vt:lpstr>
      <vt:lpstr>Slik skriver vi klart</vt:lpstr>
      <vt:lpstr>Slik skriver vi klart</vt:lpstr>
      <vt:lpstr>Slik skriver vi klart</vt:lpstr>
      <vt:lpstr>Slik skriver vi klart</vt:lpstr>
      <vt:lpstr>Slik skriver vi klart</vt:lpstr>
      <vt:lpstr>Slik skriver vi klart</vt:lpstr>
      <vt:lpstr>Slik skriver vi klart</vt:lpstr>
      <vt:lpstr>Slik skriver vi klart</vt:lpstr>
      <vt:lpstr>Slik skriver vi klart</vt:lpstr>
      <vt:lpstr>Kommunesektoren deler tekster</vt:lpstr>
      <vt:lpstr>Men viktigst av alt: innbyggerperspektivet</vt:lpstr>
      <vt:lpstr>Hva kan vi oppnå?</vt:lpstr>
      <vt:lpstr>Fredrikstad kommune</vt:lpstr>
      <vt:lpstr>Hamar kommune </vt:lpstr>
      <vt:lpstr>Odd Iver Rånes  leder av kundesenteret i Plan- og bygningsetaten i Oslo kommune</vt:lpstr>
      <vt:lpstr>Eksempel fra Helgelandssykehuset </vt:lpstr>
      <vt:lpstr>Klarspråk gir mange effekter</vt:lpstr>
      <vt:lpstr>Hvordan jobber vi med klarspråk? </vt:lpstr>
      <vt:lpstr>Forankring er avgjørende</vt:lpstr>
      <vt:lpstr>KS hjelper oss i arbeidet: www.ks.no/klartsprak</vt:lpstr>
      <vt:lpstr>PowerPoint-presentasjon</vt:lpstr>
      <vt:lpstr>PowerPoint-presentasjon</vt:lpstr>
      <vt:lpstr>Dette sier noen erfarne klarspråkskommuner om brukertesting:</vt:lpstr>
      <vt:lpstr>Klarspråk.no har også mange gode ressurser</vt:lpstr>
      <vt:lpstr>E-læringskurset Den gylne pennen</vt:lpstr>
      <vt:lpstr>En liten oppsummering</vt:lpstr>
      <vt:lpstr>Lykke til med klarspråksarbeidet! </vt:lpstr>
    </vt:vector>
  </TitlesOfParts>
  <Company>Crop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Ståle Hevrøy</dc:creator>
  <cp:lastModifiedBy>Anna Holm Vågsland</cp:lastModifiedBy>
  <cp:revision>510</cp:revision>
  <dcterms:created xsi:type="dcterms:W3CDTF">2014-12-02T12:21:04Z</dcterms:created>
  <dcterms:modified xsi:type="dcterms:W3CDTF">2019-09-04T10:28:11Z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0x010100CABEF0259AF6D549A63E2FF1A5026BD4</vt:lpwstr>
  </property>
</Properties>
</file>