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7" r:id="rId4"/>
  </p:sldMasterIdLst>
  <p:notesMasterIdLst>
    <p:notesMasterId r:id="rId12"/>
  </p:notesMasterIdLst>
  <p:handoutMasterIdLst>
    <p:handoutMasterId r:id="rId13"/>
  </p:handoutMasterIdLst>
  <p:sldIdLst>
    <p:sldId id="258" r:id="rId5"/>
    <p:sldId id="307" r:id="rId6"/>
    <p:sldId id="308" r:id="rId7"/>
    <p:sldId id="311" r:id="rId8"/>
    <p:sldId id="312" r:id="rId9"/>
    <p:sldId id="313" r:id="rId10"/>
    <p:sldId id="314" r:id="rId11"/>
  </p:sldIdLst>
  <p:sldSz cx="12192000" cy="6858000"/>
  <p:notesSz cx="6858000" cy="9144000"/>
  <p:custDataLst>
    <p:tags r:id="rId14"/>
  </p:custDataLst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A58"/>
    <a:srgbClr val="001046"/>
    <a:srgbClr val="008CD3"/>
    <a:srgbClr val="E3ECED"/>
    <a:srgbClr val="BCCFE8"/>
    <a:srgbClr val="F897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97BC53-DF80-4A73-85D2-7C987F3D34EC}" v="8" dt="2023-08-25T09:11:59.527"/>
    <p1510:client id="{D7A9CCB0-780A-488F-BFFF-8AEA8C9FB073}" v="180" dt="2023-08-22T12:26:33.7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2"/>
    <p:restoredTop sz="77143"/>
  </p:normalViewPr>
  <p:slideViewPr>
    <p:cSldViewPr snapToGrid="0" snapToObjects="1">
      <p:cViewPr varScale="1">
        <p:scale>
          <a:sx n="55" d="100"/>
          <a:sy n="55" d="100"/>
        </p:scale>
        <p:origin x="270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9" d="100"/>
          <a:sy n="99" d="100"/>
        </p:scale>
        <p:origin x="42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gs" Target="tags/tag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98E668-25F0-4A2F-913F-2CF878AB2830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7CA33038-36AF-4A4D-A1D2-9E5B66D6C671}">
      <dgm:prSet/>
      <dgm:spPr/>
      <dgm:t>
        <a:bodyPr/>
        <a:lstStyle/>
        <a:p>
          <a:pPr rtl="0"/>
          <a:r>
            <a:rPr lang="nb-NO" dirty="0"/>
            <a:t>For kommunen er det viktig å sikre en tydelig og omforent forståelse av hvilket behov og problem en effektkontrakt</a:t>
          </a:r>
          <a:r>
            <a:rPr lang="nb-NO" dirty="0">
              <a:latin typeface="Calibri"/>
            </a:rPr>
            <a:t> skal møte,</a:t>
          </a:r>
          <a:r>
            <a:rPr lang="nb-NO" dirty="0"/>
            <a:t> og sikre at denne forståelsen er godt forankret i organisasjonen.  </a:t>
          </a:r>
          <a:endParaRPr lang="en-US" dirty="0"/>
        </a:p>
      </dgm:t>
    </dgm:pt>
    <dgm:pt modelId="{1E91BEB5-DD12-4686-B50C-991D8116ABE9}" type="parTrans" cxnId="{79E02E42-5C05-48BF-B358-B28D9FB6C0ED}">
      <dgm:prSet/>
      <dgm:spPr/>
      <dgm:t>
        <a:bodyPr/>
        <a:lstStyle/>
        <a:p>
          <a:endParaRPr lang="en-US"/>
        </a:p>
      </dgm:t>
    </dgm:pt>
    <dgm:pt modelId="{FB807BD1-D245-4DDB-A6AA-D9F1D32D6AE3}" type="sibTrans" cxnId="{79E02E42-5C05-48BF-B358-B28D9FB6C0ED}">
      <dgm:prSet/>
      <dgm:spPr/>
      <dgm:t>
        <a:bodyPr/>
        <a:lstStyle/>
        <a:p>
          <a:endParaRPr lang="en-US"/>
        </a:p>
      </dgm:t>
    </dgm:pt>
    <dgm:pt modelId="{93DB2D14-208E-4B7F-9394-4848B82EED48}">
      <dgm:prSet/>
      <dgm:spPr/>
      <dgm:t>
        <a:bodyPr/>
        <a:lstStyle/>
        <a:p>
          <a:r>
            <a:rPr lang="nb-NO" dirty="0"/>
            <a:t>Et utgangspunkt for sosialt entreprenørskap er gjerne at man gjennom erfaring eller tilegnet kunnskap har identifisert, og utviklet en mulig løsning for et udekket sosialt behov.</a:t>
          </a:r>
          <a:endParaRPr lang="en-US" dirty="0"/>
        </a:p>
      </dgm:t>
    </dgm:pt>
    <dgm:pt modelId="{5519810D-2086-41DD-B964-998C52325A2F}" type="parTrans" cxnId="{322DFCCA-88D2-4C02-A1DC-E4A99741640E}">
      <dgm:prSet/>
      <dgm:spPr/>
      <dgm:t>
        <a:bodyPr/>
        <a:lstStyle/>
        <a:p>
          <a:endParaRPr lang="en-US"/>
        </a:p>
      </dgm:t>
    </dgm:pt>
    <dgm:pt modelId="{55D3AF60-9248-4F22-8369-7201D83E6F7B}" type="sibTrans" cxnId="{322DFCCA-88D2-4C02-A1DC-E4A99741640E}">
      <dgm:prSet/>
      <dgm:spPr/>
      <dgm:t>
        <a:bodyPr/>
        <a:lstStyle/>
        <a:p>
          <a:endParaRPr lang="en-US"/>
        </a:p>
      </dgm:t>
    </dgm:pt>
    <dgm:pt modelId="{9861DFBB-E6A2-4C3D-8508-73914F66F7F7}" type="pres">
      <dgm:prSet presAssocID="{9998E668-25F0-4A2F-913F-2CF878AB2830}" presName="root" presStyleCnt="0">
        <dgm:presLayoutVars>
          <dgm:dir/>
          <dgm:resizeHandles val="exact"/>
        </dgm:presLayoutVars>
      </dgm:prSet>
      <dgm:spPr/>
    </dgm:pt>
    <dgm:pt modelId="{07766B54-7D44-41C4-9BDE-D217F35134C7}" type="pres">
      <dgm:prSet presAssocID="{7CA33038-36AF-4A4D-A1D2-9E5B66D6C671}" presName="compNode" presStyleCnt="0"/>
      <dgm:spPr/>
    </dgm:pt>
    <dgm:pt modelId="{F981E19E-9ABB-4F93-BCD3-66E6E2327690}" type="pres">
      <dgm:prSet presAssocID="{7CA33038-36AF-4A4D-A1D2-9E5B66D6C671}" presName="bgRect" presStyleLbl="bgShp" presStyleIdx="0" presStyleCnt="2"/>
      <dgm:spPr/>
    </dgm:pt>
    <dgm:pt modelId="{19405EAF-BE20-4EFF-B2EA-AF60017ECDA1}" type="pres">
      <dgm:prSet presAssocID="{7CA33038-36AF-4A4D-A1D2-9E5B66D6C67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12AE5F1B-09DC-411A-9A05-E24A3B0C2C38}" type="pres">
      <dgm:prSet presAssocID="{7CA33038-36AF-4A4D-A1D2-9E5B66D6C671}" presName="spaceRect" presStyleCnt="0"/>
      <dgm:spPr/>
    </dgm:pt>
    <dgm:pt modelId="{B6ED4F71-6101-4928-B6AB-357BD85B9D9C}" type="pres">
      <dgm:prSet presAssocID="{7CA33038-36AF-4A4D-A1D2-9E5B66D6C671}" presName="parTx" presStyleLbl="revTx" presStyleIdx="0" presStyleCnt="2">
        <dgm:presLayoutVars>
          <dgm:chMax val="0"/>
          <dgm:chPref val="0"/>
        </dgm:presLayoutVars>
      </dgm:prSet>
      <dgm:spPr/>
    </dgm:pt>
    <dgm:pt modelId="{DDECE059-8BDF-47AB-8AAD-0412216C6643}" type="pres">
      <dgm:prSet presAssocID="{FB807BD1-D245-4DDB-A6AA-D9F1D32D6AE3}" presName="sibTrans" presStyleCnt="0"/>
      <dgm:spPr/>
    </dgm:pt>
    <dgm:pt modelId="{CE097468-36AC-4EF6-8177-CB460CEB71AC}" type="pres">
      <dgm:prSet presAssocID="{93DB2D14-208E-4B7F-9394-4848B82EED48}" presName="compNode" presStyleCnt="0"/>
      <dgm:spPr/>
    </dgm:pt>
    <dgm:pt modelId="{C79C0838-C9C3-473A-863F-304E3DA9B1DC}" type="pres">
      <dgm:prSet presAssocID="{93DB2D14-208E-4B7F-9394-4848B82EED48}" presName="bgRect" presStyleLbl="bgShp" presStyleIdx="1" presStyleCnt="2"/>
      <dgm:spPr/>
    </dgm:pt>
    <dgm:pt modelId="{B7894795-0D49-49B9-B39B-012FD61373F2}" type="pres">
      <dgm:prSet presAssocID="{93DB2D14-208E-4B7F-9394-4848B82EED48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 Bulb and Gear"/>
        </a:ext>
      </dgm:extLst>
    </dgm:pt>
    <dgm:pt modelId="{2402C854-E0CE-4682-99AF-086AF6AE0802}" type="pres">
      <dgm:prSet presAssocID="{93DB2D14-208E-4B7F-9394-4848B82EED48}" presName="spaceRect" presStyleCnt="0"/>
      <dgm:spPr/>
    </dgm:pt>
    <dgm:pt modelId="{2580AB21-52E9-4DD6-94C6-A0FB8B5440AF}" type="pres">
      <dgm:prSet presAssocID="{93DB2D14-208E-4B7F-9394-4848B82EED48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79E02E42-5C05-48BF-B358-B28D9FB6C0ED}" srcId="{9998E668-25F0-4A2F-913F-2CF878AB2830}" destId="{7CA33038-36AF-4A4D-A1D2-9E5B66D6C671}" srcOrd="0" destOrd="0" parTransId="{1E91BEB5-DD12-4686-B50C-991D8116ABE9}" sibTransId="{FB807BD1-D245-4DDB-A6AA-D9F1D32D6AE3}"/>
    <dgm:cxn modelId="{175D6C4E-CE35-4BC3-AB62-F6B616ADA479}" type="presOf" srcId="{93DB2D14-208E-4B7F-9394-4848B82EED48}" destId="{2580AB21-52E9-4DD6-94C6-A0FB8B5440AF}" srcOrd="0" destOrd="0" presId="urn:microsoft.com/office/officeart/2018/2/layout/IconVerticalSolidList"/>
    <dgm:cxn modelId="{75F17C51-3D04-4D93-B66B-7CE84E5FB05A}" type="presOf" srcId="{7CA33038-36AF-4A4D-A1D2-9E5B66D6C671}" destId="{B6ED4F71-6101-4928-B6AB-357BD85B9D9C}" srcOrd="0" destOrd="0" presId="urn:microsoft.com/office/officeart/2018/2/layout/IconVerticalSolidList"/>
    <dgm:cxn modelId="{322DFCCA-88D2-4C02-A1DC-E4A99741640E}" srcId="{9998E668-25F0-4A2F-913F-2CF878AB2830}" destId="{93DB2D14-208E-4B7F-9394-4848B82EED48}" srcOrd="1" destOrd="0" parTransId="{5519810D-2086-41DD-B964-998C52325A2F}" sibTransId="{55D3AF60-9248-4F22-8369-7201D83E6F7B}"/>
    <dgm:cxn modelId="{62DAE5D4-F01C-48A4-B3D0-4A901A420AC5}" type="presOf" srcId="{9998E668-25F0-4A2F-913F-2CF878AB2830}" destId="{9861DFBB-E6A2-4C3D-8508-73914F66F7F7}" srcOrd="0" destOrd="0" presId="urn:microsoft.com/office/officeart/2018/2/layout/IconVerticalSolidList"/>
    <dgm:cxn modelId="{4826AF5C-7D17-4AF6-B646-3C3D0C016442}" type="presParOf" srcId="{9861DFBB-E6A2-4C3D-8508-73914F66F7F7}" destId="{07766B54-7D44-41C4-9BDE-D217F35134C7}" srcOrd="0" destOrd="0" presId="urn:microsoft.com/office/officeart/2018/2/layout/IconVerticalSolidList"/>
    <dgm:cxn modelId="{70B72641-95DA-4C7D-B224-069DA752DDA9}" type="presParOf" srcId="{07766B54-7D44-41C4-9BDE-D217F35134C7}" destId="{F981E19E-9ABB-4F93-BCD3-66E6E2327690}" srcOrd="0" destOrd="0" presId="urn:microsoft.com/office/officeart/2018/2/layout/IconVerticalSolidList"/>
    <dgm:cxn modelId="{1B5E2D0A-A226-4814-AFD6-6E11066C05DD}" type="presParOf" srcId="{07766B54-7D44-41C4-9BDE-D217F35134C7}" destId="{19405EAF-BE20-4EFF-B2EA-AF60017ECDA1}" srcOrd="1" destOrd="0" presId="urn:microsoft.com/office/officeart/2018/2/layout/IconVerticalSolidList"/>
    <dgm:cxn modelId="{95D15531-7A3C-4CA5-8521-77DB95FC6F7C}" type="presParOf" srcId="{07766B54-7D44-41C4-9BDE-D217F35134C7}" destId="{12AE5F1B-09DC-411A-9A05-E24A3B0C2C38}" srcOrd="2" destOrd="0" presId="urn:microsoft.com/office/officeart/2018/2/layout/IconVerticalSolidList"/>
    <dgm:cxn modelId="{99B037BE-EC42-4D50-8833-3C2C566CCC0B}" type="presParOf" srcId="{07766B54-7D44-41C4-9BDE-D217F35134C7}" destId="{B6ED4F71-6101-4928-B6AB-357BD85B9D9C}" srcOrd="3" destOrd="0" presId="urn:microsoft.com/office/officeart/2018/2/layout/IconVerticalSolidList"/>
    <dgm:cxn modelId="{F85E0C61-D59F-4419-84B4-6B03D0150D1E}" type="presParOf" srcId="{9861DFBB-E6A2-4C3D-8508-73914F66F7F7}" destId="{DDECE059-8BDF-47AB-8AAD-0412216C6643}" srcOrd="1" destOrd="0" presId="urn:microsoft.com/office/officeart/2018/2/layout/IconVerticalSolidList"/>
    <dgm:cxn modelId="{0685BD27-2295-449F-B6BA-4D8002CC52B1}" type="presParOf" srcId="{9861DFBB-E6A2-4C3D-8508-73914F66F7F7}" destId="{CE097468-36AC-4EF6-8177-CB460CEB71AC}" srcOrd="2" destOrd="0" presId="urn:microsoft.com/office/officeart/2018/2/layout/IconVerticalSolidList"/>
    <dgm:cxn modelId="{2F74767A-5209-49F8-A6D6-A051938F288C}" type="presParOf" srcId="{CE097468-36AC-4EF6-8177-CB460CEB71AC}" destId="{C79C0838-C9C3-473A-863F-304E3DA9B1DC}" srcOrd="0" destOrd="0" presId="urn:microsoft.com/office/officeart/2018/2/layout/IconVerticalSolidList"/>
    <dgm:cxn modelId="{2141E351-BBD0-4D10-B138-05A0F8E16458}" type="presParOf" srcId="{CE097468-36AC-4EF6-8177-CB460CEB71AC}" destId="{B7894795-0D49-49B9-B39B-012FD61373F2}" srcOrd="1" destOrd="0" presId="urn:microsoft.com/office/officeart/2018/2/layout/IconVerticalSolidList"/>
    <dgm:cxn modelId="{388CD222-4863-47FC-A8E3-E24A174D5A4C}" type="presParOf" srcId="{CE097468-36AC-4EF6-8177-CB460CEB71AC}" destId="{2402C854-E0CE-4682-99AF-086AF6AE0802}" srcOrd="2" destOrd="0" presId="urn:microsoft.com/office/officeart/2018/2/layout/IconVerticalSolidList"/>
    <dgm:cxn modelId="{5467BC4F-D007-49DE-9CA3-731744B30852}" type="presParOf" srcId="{CE097468-36AC-4EF6-8177-CB460CEB71AC}" destId="{2580AB21-52E9-4DD6-94C6-A0FB8B5440A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200EF3-C8A3-45DB-ABEF-A5149C256340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AB9D24D-D8C3-458B-B436-94AD648D50BB}">
      <dgm:prSet/>
      <dgm:spPr/>
      <dgm:t>
        <a:bodyPr/>
        <a:lstStyle/>
        <a:p>
          <a:r>
            <a:rPr lang="nb-NO"/>
            <a:t>Målgruppen er de personer, som ifølge kontrakten, oppfyller kriterier for å kunne motta det nye tilbudet. De som faktisk mottar tilbudet kaller en gjerne intervensjonsgruppen eller tiltaksgruppen. </a:t>
          </a:r>
          <a:endParaRPr lang="en-US"/>
        </a:p>
      </dgm:t>
    </dgm:pt>
    <dgm:pt modelId="{82E41532-A1DF-407C-BA89-078723B1000E}" type="parTrans" cxnId="{24108B7A-3FA1-47B2-AC0D-DC0EA58D7258}">
      <dgm:prSet/>
      <dgm:spPr/>
      <dgm:t>
        <a:bodyPr/>
        <a:lstStyle/>
        <a:p>
          <a:endParaRPr lang="en-US"/>
        </a:p>
      </dgm:t>
    </dgm:pt>
    <dgm:pt modelId="{A3680A66-A6C4-4543-851E-A3B162862B8B}" type="sibTrans" cxnId="{24108B7A-3FA1-47B2-AC0D-DC0EA58D7258}">
      <dgm:prSet/>
      <dgm:spPr/>
      <dgm:t>
        <a:bodyPr/>
        <a:lstStyle/>
        <a:p>
          <a:endParaRPr lang="en-US"/>
        </a:p>
      </dgm:t>
    </dgm:pt>
    <dgm:pt modelId="{B3EE30B1-7C0E-423B-ABD2-695904F015AB}">
      <dgm:prSet/>
      <dgm:spPr/>
      <dgm:t>
        <a:bodyPr/>
        <a:lstStyle/>
        <a:p>
          <a:r>
            <a:rPr lang="nb-NO"/>
            <a:t>Av og til kan det være vanskelig å rekruttere nok personer fra målgruppen. Det er derfor viktig å ikke være for snever slik at man sitter igjen med en for liten målgruppe. </a:t>
          </a:r>
          <a:endParaRPr lang="en-US"/>
        </a:p>
      </dgm:t>
    </dgm:pt>
    <dgm:pt modelId="{2BB4569E-8FB7-4D2A-9DCA-F996F64BAFF2}" type="parTrans" cxnId="{EA5D310D-A639-4437-B490-4BC1AE587D6E}">
      <dgm:prSet/>
      <dgm:spPr/>
      <dgm:t>
        <a:bodyPr/>
        <a:lstStyle/>
        <a:p>
          <a:endParaRPr lang="en-US"/>
        </a:p>
      </dgm:t>
    </dgm:pt>
    <dgm:pt modelId="{6AB7BEE8-BBD8-4D30-A46D-DE2822475CA4}" type="sibTrans" cxnId="{EA5D310D-A639-4437-B490-4BC1AE587D6E}">
      <dgm:prSet/>
      <dgm:spPr/>
      <dgm:t>
        <a:bodyPr/>
        <a:lstStyle/>
        <a:p>
          <a:endParaRPr lang="en-US"/>
        </a:p>
      </dgm:t>
    </dgm:pt>
    <dgm:pt modelId="{2F98FB5B-86D1-4733-9DD5-9B0AA22A885C}" type="pres">
      <dgm:prSet presAssocID="{E5200EF3-C8A3-45DB-ABEF-A5149C256340}" presName="root" presStyleCnt="0">
        <dgm:presLayoutVars>
          <dgm:dir/>
          <dgm:resizeHandles val="exact"/>
        </dgm:presLayoutVars>
      </dgm:prSet>
      <dgm:spPr/>
    </dgm:pt>
    <dgm:pt modelId="{90F66887-46B0-4824-BE3C-500BC6297A3B}" type="pres">
      <dgm:prSet presAssocID="{AAB9D24D-D8C3-458B-B436-94AD648D50BB}" presName="compNode" presStyleCnt="0"/>
      <dgm:spPr/>
    </dgm:pt>
    <dgm:pt modelId="{8EB7B1F3-61FA-48D9-AE7A-C3F746FDA5D8}" type="pres">
      <dgm:prSet presAssocID="{AAB9D24D-D8C3-458B-B436-94AD648D50BB}" presName="bgRect" presStyleLbl="bgShp" presStyleIdx="0" presStyleCnt="2"/>
      <dgm:spPr/>
    </dgm:pt>
    <dgm:pt modelId="{D50B1E52-A607-4DF6-A1C8-5EF31E20A475}" type="pres">
      <dgm:prSet presAssocID="{AAB9D24D-D8C3-458B-B436-94AD648D50BB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 of People"/>
        </a:ext>
      </dgm:extLst>
    </dgm:pt>
    <dgm:pt modelId="{0B8F515F-8E8B-46D6-B27A-A7A708B69A45}" type="pres">
      <dgm:prSet presAssocID="{AAB9D24D-D8C3-458B-B436-94AD648D50BB}" presName="spaceRect" presStyleCnt="0"/>
      <dgm:spPr/>
    </dgm:pt>
    <dgm:pt modelId="{F1430A4F-6F34-4940-ADB6-CF9BE118E123}" type="pres">
      <dgm:prSet presAssocID="{AAB9D24D-D8C3-458B-B436-94AD648D50BB}" presName="parTx" presStyleLbl="revTx" presStyleIdx="0" presStyleCnt="2">
        <dgm:presLayoutVars>
          <dgm:chMax val="0"/>
          <dgm:chPref val="0"/>
        </dgm:presLayoutVars>
      </dgm:prSet>
      <dgm:spPr/>
    </dgm:pt>
    <dgm:pt modelId="{A25CC7B7-9A87-4A34-89DA-CDCE8BA8EB26}" type="pres">
      <dgm:prSet presAssocID="{A3680A66-A6C4-4543-851E-A3B162862B8B}" presName="sibTrans" presStyleCnt="0"/>
      <dgm:spPr/>
    </dgm:pt>
    <dgm:pt modelId="{A7845BDD-2C2A-4998-8DB9-44D568E2E904}" type="pres">
      <dgm:prSet presAssocID="{B3EE30B1-7C0E-423B-ABD2-695904F015AB}" presName="compNode" presStyleCnt="0"/>
      <dgm:spPr/>
    </dgm:pt>
    <dgm:pt modelId="{99446AF8-736A-4F48-AF54-BDD8EAAAEB72}" type="pres">
      <dgm:prSet presAssocID="{B3EE30B1-7C0E-423B-ABD2-695904F015AB}" presName="bgRect" presStyleLbl="bgShp" presStyleIdx="1" presStyleCnt="2"/>
      <dgm:spPr/>
    </dgm:pt>
    <dgm:pt modelId="{904DC6A8-5E8F-42D7-9369-BADA1F8FA0F1}" type="pres">
      <dgm:prSet presAssocID="{B3EE30B1-7C0E-423B-ABD2-695904F015AB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E08B2C85-7BC8-4189-BB8F-313DBF5A6692}" type="pres">
      <dgm:prSet presAssocID="{B3EE30B1-7C0E-423B-ABD2-695904F015AB}" presName="spaceRect" presStyleCnt="0"/>
      <dgm:spPr/>
    </dgm:pt>
    <dgm:pt modelId="{AC91BC5B-4EB5-4E88-B23B-8CF811358F03}" type="pres">
      <dgm:prSet presAssocID="{B3EE30B1-7C0E-423B-ABD2-695904F015AB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EA5D310D-A639-4437-B490-4BC1AE587D6E}" srcId="{E5200EF3-C8A3-45DB-ABEF-A5149C256340}" destId="{B3EE30B1-7C0E-423B-ABD2-695904F015AB}" srcOrd="1" destOrd="0" parTransId="{2BB4569E-8FB7-4D2A-9DCA-F996F64BAFF2}" sibTransId="{6AB7BEE8-BBD8-4D30-A46D-DE2822475CA4}"/>
    <dgm:cxn modelId="{CF6CB813-B8BB-4157-BFDB-2C5ADBC978B7}" type="presOf" srcId="{B3EE30B1-7C0E-423B-ABD2-695904F015AB}" destId="{AC91BC5B-4EB5-4E88-B23B-8CF811358F03}" srcOrd="0" destOrd="0" presId="urn:microsoft.com/office/officeart/2018/2/layout/IconVerticalSolidList"/>
    <dgm:cxn modelId="{C4206A4C-9F6C-4D1E-BE83-286C2A275BED}" type="presOf" srcId="{E5200EF3-C8A3-45DB-ABEF-A5149C256340}" destId="{2F98FB5B-86D1-4733-9DD5-9B0AA22A885C}" srcOrd="0" destOrd="0" presId="urn:microsoft.com/office/officeart/2018/2/layout/IconVerticalSolidList"/>
    <dgm:cxn modelId="{82BC7373-94E5-4F09-A8E5-E09967E0DC07}" type="presOf" srcId="{AAB9D24D-D8C3-458B-B436-94AD648D50BB}" destId="{F1430A4F-6F34-4940-ADB6-CF9BE118E123}" srcOrd="0" destOrd="0" presId="urn:microsoft.com/office/officeart/2018/2/layout/IconVerticalSolidList"/>
    <dgm:cxn modelId="{24108B7A-3FA1-47B2-AC0D-DC0EA58D7258}" srcId="{E5200EF3-C8A3-45DB-ABEF-A5149C256340}" destId="{AAB9D24D-D8C3-458B-B436-94AD648D50BB}" srcOrd="0" destOrd="0" parTransId="{82E41532-A1DF-407C-BA89-078723B1000E}" sibTransId="{A3680A66-A6C4-4543-851E-A3B162862B8B}"/>
    <dgm:cxn modelId="{5F291452-CACA-4467-A890-F34CFAA4E74E}" type="presParOf" srcId="{2F98FB5B-86D1-4733-9DD5-9B0AA22A885C}" destId="{90F66887-46B0-4824-BE3C-500BC6297A3B}" srcOrd="0" destOrd="0" presId="urn:microsoft.com/office/officeart/2018/2/layout/IconVerticalSolidList"/>
    <dgm:cxn modelId="{14E04E64-1925-4D75-97F7-1B4582F8368F}" type="presParOf" srcId="{90F66887-46B0-4824-BE3C-500BC6297A3B}" destId="{8EB7B1F3-61FA-48D9-AE7A-C3F746FDA5D8}" srcOrd="0" destOrd="0" presId="urn:microsoft.com/office/officeart/2018/2/layout/IconVerticalSolidList"/>
    <dgm:cxn modelId="{C0636BDA-7FEB-4E19-8D08-810FDA496AF9}" type="presParOf" srcId="{90F66887-46B0-4824-BE3C-500BC6297A3B}" destId="{D50B1E52-A607-4DF6-A1C8-5EF31E20A475}" srcOrd="1" destOrd="0" presId="urn:microsoft.com/office/officeart/2018/2/layout/IconVerticalSolidList"/>
    <dgm:cxn modelId="{EC2CC033-040E-4AD1-AAAA-65B23B45BF0F}" type="presParOf" srcId="{90F66887-46B0-4824-BE3C-500BC6297A3B}" destId="{0B8F515F-8E8B-46D6-B27A-A7A708B69A45}" srcOrd="2" destOrd="0" presId="urn:microsoft.com/office/officeart/2018/2/layout/IconVerticalSolidList"/>
    <dgm:cxn modelId="{FF6F6A06-EA93-4A57-B855-505F5A37DE98}" type="presParOf" srcId="{90F66887-46B0-4824-BE3C-500BC6297A3B}" destId="{F1430A4F-6F34-4940-ADB6-CF9BE118E123}" srcOrd="3" destOrd="0" presId="urn:microsoft.com/office/officeart/2018/2/layout/IconVerticalSolidList"/>
    <dgm:cxn modelId="{3D4D074A-C1D1-4594-AD27-D139392D4B3E}" type="presParOf" srcId="{2F98FB5B-86D1-4733-9DD5-9B0AA22A885C}" destId="{A25CC7B7-9A87-4A34-89DA-CDCE8BA8EB26}" srcOrd="1" destOrd="0" presId="urn:microsoft.com/office/officeart/2018/2/layout/IconVerticalSolidList"/>
    <dgm:cxn modelId="{4AC116E7-7261-44FA-939C-AEF9D77734E5}" type="presParOf" srcId="{2F98FB5B-86D1-4733-9DD5-9B0AA22A885C}" destId="{A7845BDD-2C2A-4998-8DB9-44D568E2E904}" srcOrd="2" destOrd="0" presId="urn:microsoft.com/office/officeart/2018/2/layout/IconVerticalSolidList"/>
    <dgm:cxn modelId="{AD6253C6-D61B-433B-B3B6-41E26BEA322E}" type="presParOf" srcId="{A7845BDD-2C2A-4998-8DB9-44D568E2E904}" destId="{99446AF8-736A-4F48-AF54-BDD8EAAAEB72}" srcOrd="0" destOrd="0" presId="urn:microsoft.com/office/officeart/2018/2/layout/IconVerticalSolidList"/>
    <dgm:cxn modelId="{A17AFD16-5D0B-442D-8077-BEBB7CEAD822}" type="presParOf" srcId="{A7845BDD-2C2A-4998-8DB9-44D568E2E904}" destId="{904DC6A8-5E8F-42D7-9369-BADA1F8FA0F1}" srcOrd="1" destOrd="0" presId="urn:microsoft.com/office/officeart/2018/2/layout/IconVerticalSolidList"/>
    <dgm:cxn modelId="{EA15DD3F-5C88-494A-A439-2ED350D91F35}" type="presParOf" srcId="{A7845BDD-2C2A-4998-8DB9-44D568E2E904}" destId="{E08B2C85-7BC8-4189-BB8F-313DBF5A6692}" srcOrd="2" destOrd="0" presId="urn:microsoft.com/office/officeart/2018/2/layout/IconVerticalSolidList"/>
    <dgm:cxn modelId="{50EAB0BA-E3E5-4B99-BE39-830078EE6252}" type="presParOf" srcId="{A7845BDD-2C2A-4998-8DB9-44D568E2E904}" destId="{AC91BC5B-4EB5-4E88-B23B-8CF811358F0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81E19E-9ABB-4F93-BCD3-66E6E2327690}">
      <dsp:nvSpPr>
        <dsp:cNvPr id="0" name=""/>
        <dsp:cNvSpPr/>
      </dsp:nvSpPr>
      <dsp:spPr>
        <a:xfrm>
          <a:off x="0" y="717315"/>
          <a:ext cx="10972800" cy="132427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405EAF-BE20-4EFF-B2EA-AF60017ECDA1}">
      <dsp:nvSpPr>
        <dsp:cNvPr id="0" name=""/>
        <dsp:cNvSpPr/>
      </dsp:nvSpPr>
      <dsp:spPr>
        <a:xfrm>
          <a:off x="400593" y="1015277"/>
          <a:ext cx="728351" cy="72835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ED4F71-6101-4928-B6AB-357BD85B9D9C}">
      <dsp:nvSpPr>
        <dsp:cNvPr id="0" name=""/>
        <dsp:cNvSpPr/>
      </dsp:nvSpPr>
      <dsp:spPr>
        <a:xfrm>
          <a:off x="1529538" y="717315"/>
          <a:ext cx="9443261" cy="1324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153" tIns="140153" rIns="140153" bIns="140153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400" kern="1200" dirty="0"/>
            <a:t>For kommunen er det viktig å sikre en tydelig og omforent forståelse av hvilket behov og problem en effektkontrakt</a:t>
          </a:r>
          <a:r>
            <a:rPr lang="nb-NO" sz="2400" kern="1200" dirty="0">
              <a:latin typeface="Calibri"/>
            </a:rPr>
            <a:t> skal møte,</a:t>
          </a:r>
          <a:r>
            <a:rPr lang="nb-NO" sz="2400" kern="1200" dirty="0"/>
            <a:t> og sikre at denne forståelsen er godt forankret i organisasjonen.  </a:t>
          </a:r>
          <a:endParaRPr lang="en-US" sz="2400" kern="1200" dirty="0"/>
        </a:p>
      </dsp:txBody>
      <dsp:txXfrm>
        <a:off x="1529538" y="717315"/>
        <a:ext cx="9443261" cy="1324275"/>
      </dsp:txXfrm>
    </dsp:sp>
    <dsp:sp modelId="{C79C0838-C9C3-473A-863F-304E3DA9B1DC}">
      <dsp:nvSpPr>
        <dsp:cNvPr id="0" name=""/>
        <dsp:cNvSpPr/>
      </dsp:nvSpPr>
      <dsp:spPr>
        <a:xfrm>
          <a:off x="0" y="2372660"/>
          <a:ext cx="10972800" cy="132427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894795-0D49-49B9-B39B-012FD61373F2}">
      <dsp:nvSpPr>
        <dsp:cNvPr id="0" name=""/>
        <dsp:cNvSpPr/>
      </dsp:nvSpPr>
      <dsp:spPr>
        <a:xfrm>
          <a:off x="400593" y="2670622"/>
          <a:ext cx="728351" cy="72835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80AB21-52E9-4DD6-94C6-A0FB8B5440AF}">
      <dsp:nvSpPr>
        <dsp:cNvPr id="0" name=""/>
        <dsp:cNvSpPr/>
      </dsp:nvSpPr>
      <dsp:spPr>
        <a:xfrm>
          <a:off x="1529538" y="2372660"/>
          <a:ext cx="9443261" cy="1324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153" tIns="140153" rIns="140153" bIns="140153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400" kern="1200" dirty="0"/>
            <a:t>Et utgangspunkt for sosialt entreprenørskap er gjerne at man gjennom erfaring eller tilegnet kunnskap har identifisert, og utviklet en mulig løsning for et udekket sosialt behov.</a:t>
          </a:r>
          <a:endParaRPr lang="en-US" sz="2400" kern="1200" dirty="0"/>
        </a:p>
      </dsp:txBody>
      <dsp:txXfrm>
        <a:off x="1529538" y="2372660"/>
        <a:ext cx="9443261" cy="13242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B7B1F3-61FA-48D9-AE7A-C3F746FDA5D8}">
      <dsp:nvSpPr>
        <dsp:cNvPr id="0" name=""/>
        <dsp:cNvSpPr/>
      </dsp:nvSpPr>
      <dsp:spPr>
        <a:xfrm>
          <a:off x="0" y="717315"/>
          <a:ext cx="10972800" cy="132427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0B1E52-A607-4DF6-A1C8-5EF31E20A475}">
      <dsp:nvSpPr>
        <dsp:cNvPr id="0" name=""/>
        <dsp:cNvSpPr/>
      </dsp:nvSpPr>
      <dsp:spPr>
        <a:xfrm>
          <a:off x="400593" y="1015277"/>
          <a:ext cx="728351" cy="72835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430A4F-6F34-4940-ADB6-CF9BE118E123}">
      <dsp:nvSpPr>
        <dsp:cNvPr id="0" name=""/>
        <dsp:cNvSpPr/>
      </dsp:nvSpPr>
      <dsp:spPr>
        <a:xfrm>
          <a:off x="1529538" y="717315"/>
          <a:ext cx="9443261" cy="1324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153" tIns="140153" rIns="140153" bIns="140153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400" kern="1200"/>
            <a:t>Målgruppen er de personer, som ifølge kontrakten, oppfyller kriterier for å kunne motta det nye tilbudet. De som faktisk mottar tilbudet kaller en gjerne intervensjonsgruppen eller tiltaksgruppen. </a:t>
          </a:r>
          <a:endParaRPr lang="en-US" sz="2400" kern="1200"/>
        </a:p>
      </dsp:txBody>
      <dsp:txXfrm>
        <a:off x="1529538" y="717315"/>
        <a:ext cx="9443261" cy="1324275"/>
      </dsp:txXfrm>
    </dsp:sp>
    <dsp:sp modelId="{99446AF8-736A-4F48-AF54-BDD8EAAAEB72}">
      <dsp:nvSpPr>
        <dsp:cNvPr id="0" name=""/>
        <dsp:cNvSpPr/>
      </dsp:nvSpPr>
      <dsp:spPr>
        <a:xfrm>
          <a:off x="0" y="2372660"/>
          <a:ext cx="10972800" cy="132427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4DC6A8-5E8F-42D7-9369-BADA1F8FA0F1}">
      <dsp:nvSpPr>
        <dsp:cNvPr id="0" name=""/>
        <dsp:cNvSpPr/>
      </dsp:nvSpPr>
      <dsp:spPr>
        <a:xfrm>
          <a:off x="400593" y="2670622"/>
          <a:ext cx="728351" cy="72835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91BC5B-4EB5-4E88-B23B-8CF811358F03}">
      <dsp:nvSpPr>
        <dsp:cNvPr id="0" name=""/>
        <dsp:cNvSpPr/>
      </dsp:nvSpPr>
      <dsp:spPr>
        <a:xfrm>
          <a:off x="1529538" y="2372660"/>
          <a:ext cx="9443261" cy="13242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153" tIns="140153" rIns="140153" bIns="140153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400" kern="1200"/>
            <a:t>Av og til kan det være vanskelig å rekruttere nok personer fra målgruppen. Det er derfor viktig å ikke være for snever slik at man sitter igjen med en for liten målgruppe. </a:t>
          </a:r>
          <a:endParaRPr lang="en-US" sz="2400" kern="1200"/>
        </a:p>
      </dsp:txBody>
      <dsp:txXfrm>
        <a:off x="1529538" y="2372660"/>
        <a:ext cx="9443261" cy="13242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6778F-9D10-D546-AD42-60AA27D9D64A}" type="datetimeFigureOut">
              <a:t>13.10.2023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5C552-36E2-FE4A-8959-3A7D73BFBA2A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0891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87B1A-E018-9140-85DB-7F1A8A38AAEE}" type="datetimeFigureOut">
              <a:rPr lang="nb-NO" smtClean="0"/>
              <a:t>13.10.2023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436332-7825-CC4C-A5F0-67C79CB2EC7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9844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33782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0" name="Rektangel 9"/>
          <p:cNvSpPr/>
          <p:nvPr userDrawn="1"/>
        </p:nvSpPr>
        <p:spPr>
          <a:xfrm>
            <a:off x="10244667" y="5911850"/>
            <a:ext cx="1701800" cy="819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1" name="Title 19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9915291" cy="466880"/>
          </a:xfrm>
        </p:spPr>
        <p:txBody>
          <a:bodyPr>
            <a:noAutofit/>
          </a:bodyPr>
          <a:lstStyle>
            <a:lvl1pPr algn="l">
              <a:defRPr sz="3800">
                <a:solidFill>
                  <a:srgbClr val="FFFFFF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12" name="Subtitle 20"/>
          <p:cNvSpPr>
            <a:spLocks noGrp="1"/>
          </p:cNvSpPr>
          <p:nvPr>
            <p:ph type="subTitle" idx="1"/>
          </p:nvPr>
        </p:nvSpPr>
        <p:spPr>
          <a:xfrm>
            <a:off x="664227" y="2822895"/>
            <a:ext cx="8534400" cy="51619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00">
                <a:solidFill>
                  <a:srgbClr val="FFFFFF"/>
                </a:solidFill>
              </a:defRPr>
            </a:lvl1pPr>
          </a:lstStyle>
          <a:p>
            <a:endParaRPr lang="nb-NO" dirty="0"/>
          </a:p>
        </p:txBody>
      </p:sp>
      <p:pic>
        <p:nvPicPr>
          <p:cNvPr id="13" name="Bilde 12" descr="ks_hovedlogo_rg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14" name="Bilde 13" descr="KS tagline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6438" y="6159500"/>
            <a:ext cx="3137662" cy="2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58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13.10.2023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62439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13.10.2023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2255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13.10.2023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5499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493466" cy="106692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6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 cstate="screen">
            <a:alphaModFix amt="27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4785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8C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151487" cy="123055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6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 cstate="screen">
            <a:alphaModFix amt="27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956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BCCF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6756851" cy="1134305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600">
                <a:solidFill>
                  <a:srgbClr val="001A58"/>
                </a:solidFill>
                <a:latin typeface="Calibri"/>
                <a:cs typeface="Calibri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 cstate="screen">
            <a:alphaModFix amt="27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485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363546"/>
            <a:ext cx="109728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13.10.2023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495660"/>
            <a:ext cx="10972800" cy="4414252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744026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- lysblå bakgru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7480D048-D9E0-7447-AC67-79F0EF52E519}"/>
              </a:ext>
            </a:extLst>
          </p:cNvPr>
          <p:cNvSpPr/>
          <p:nvPr userDrawn="1"/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rgbClr val="E3ECE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363546"/>
            <a:ext cx="109728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13.10.2023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495660"/>
            <a:ext cx="10972800" cy="4414252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2" name="Bilde 11" descr="ks_hovedlogo_rgb.png">
            <a:extLst>
              <a:ext uri="{FF2B5EF4-FFF2-40B4-BE49-F238E27FC236}">
                <a16:creationId xmlns:a16="http://schemas.microsoft.com/office/drawing/2014/main" id="{46A0EEB7-D820-334D-B25B-E9ABF0D7B5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849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spalter - bilde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7480D048-D9E0-7447-AC67-79F0EF52E519}"/>
              </a:ext>
            </a:extLst>
          </p:cNvPr>
          <p:cNvSpPr/>
          <p:nvPr userDrawn="1"/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696774"/>
            <a:ext cx="5343939" cy="9133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13.10.2023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759226"/>
            <a:ext cx="5343938" cy="4150686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2" name="Bilde 11" descr="ks_hovedlogo_rgb.png">
            <a:extLst>
              <a:ext uri="{FF2B5EF4-FFF2-40B4-BE49-F238E27FC236}">
                <a16:creationId xmlns:a16="http://schemas.microsoft.com/office/drawing/2014/main" id="{46A0EEB7-D820-334D-B25B-E9ABF0D7B5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8775785-5BFF-6D40-A053-A80A0C6E548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6001" y="0"/>
            <a:ext cx="6096000" cy="6858000"/>
          </a:xfrm>
          <a:solidFill>
            <a:srgbClr val="E3ECED"/>
          </a:solidFill>
        </p:spPr>
        <p:txBody>
          <a:bodyPr/>
          <a:lstStyle/>
          <a:p>
            <a:r>
              <a:rPr lang="nb-NO" dirty="0"/>
              <a:t>Klikk for å sette inn bilde</a:t>
            </a:r>
          </a:p>
        </p:txBody>
      </p:sp>
    </p:spTree>
    <p:extLst>
      <p:ext uri="{BB962C8B-B14F-4D97-AF65-F5344CB8AC3E}">
        <p14:creationId xmlns:p14="http://schemas.microsoft.com/office/powerpoint/2010/main" val="2328153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spalter - bilde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456845" y="548535"/>
            <a:ext cx="5343939" cy="1172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13.10.2023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456846" y="1759226"/>
            <a:ext cx="5343938" cy="4150686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2" name="Bilde 11" descr="ks_hovedlogo_rgb.png">
            <a:extLst>
              <a:ext uri="{FF2B5EF4-FFF2-40B4-BE49-F238E27FC236}">
                <a16:creationId xmlns:a16="http://schemas.microsoft.com/office/drawing/2014/main" id="{46A0EEB7-D820-334D-B25B-E9ABF0D7B5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8775785-5BFF-6D40-A053-A80A0C6E548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-1" y="0"/>
            <a:ext cx="6096000" cy="6858000"/>
          </a:xfrm>
          <a:solidFill>
            <a:srgbClr val="E3ECED"/>
          </a:solidFill>
        </p:spPr>
        <p:txBody>
          <a:bodyPr/>
          <a:lstStyle/>
          <a:p>
            <a:r>
              <a:rPr lang="nb-NO" dirty="0"/>
              <a:t>Klikk for å sette inn bilde</a:t>
            </a:r>
          </a:p>
        </p:txBody>
      </p:sp>
    </p:spTree>
    <p:extLst>
      <p:ext uri="{BB962C8B-B14F-4D97-AF65-F5344CB8AC3E}">
        <p14:creationId xmlns:p14="http://schemas.microsoft.com/office/powerpoint/2010/main" val="412545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spalter - bilde høyre - blå bakgrunn tekst">
    <p:bg>
      <p:bgPr>
        <a:solidFill>
          <a:srgbClr val="E3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696774"/>
            <a:ext cx="5343939" cy="9133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13.10.2023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759226"/>
            <a:ext cx="5343938" cy="4150686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2" name="Bilde 11" descr="ks_hovedlogo_rgb.png">
            <a:extLst>
              <a:ext uri="{FF2B5EF4-FFF2-40B4-BE49-F238E27FC236}">
                <a16:creationId xmlns:a16="http://schemas.microsoft.com/office/drawing/2014/main" id="{46A0EEB7-D820-334D-B25B-E9ABF0D7B5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8775785-5BFF-6D40-A053-A80A0C6E548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6001" y="0"/>
            <a:ext cx="6096000" cy="6858000"/>
          </a:xfrm>
          <a:solidFill>
            <a:schemeClr val="bg1"/>
          </a:solidFill>
        </p:spPr>
        <p:txBody>
          <a:bodyPr/>
          <a:lstStyle/>
          <a:p>
            <a:r>
              <a:rPr lang="nb-NO" dirty="0"/>
              <a:t>Klikk for å sette inn bilde</a:t>
            </a:r>
          </a:p>
        </p:txBody>
      </p:sp>
    </p:spTree>
    <p:extLst>
      <p:ext uri="{BB962C8B-B14F-4D97-AF65-F5344CB8AC3E}">
        <p14:creationId xmlns:p14="http://schemas.microsoft.com/office/powerpoint/2010/main" val="2998535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spalter - bilde venstre - blå bakgrunn">
    <p:bg>
      <p:bgPr>
        <a:solidFill>
          <a:srgbClr val="E3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456845" y="548535"/>
            <a:ext cx="5343939" cy="1172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13.10.2023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456846" y="1759226"/>
            <a:ext cx="5343938" cy="4150686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2" name="Bilde 11" descr="ks_hovedlogo_rgb.png">
            <a:extLst>
              <a:ext uri="{FF2B5EF4-FFF2-40B4-BE49-F238E27FC236}">
                <a16:creationId xmlns:a16="http://schemas.microsoft.com/office/drawing/2014/main" id="{46A0EEB7-D820-334D-B25B-E9ABF0D7B5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8775785-5BFF-6D40-A053-A80A0C6E548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-1" y="0"/>
            <a:ext cx="6096000" cy="6858000"/>
          </a:xfrm>
          <a:solidFill>
            <a:schemeClr val="bg1"/>
          </a:solidFill>
        </p:spPr>
        <p:txBody>
          <a:bodyPr/>
          <a:lstStyle/>
          <a:p>
            <a:r>
              <a:rPr lang="nb-NO" dirty="0"/>
              <a:t>Klikk for å sette inn bilde</a:t>
            </a:r>
          </a:p>
        </p:txBody>
      </p:sp>
    </p:spTree>
    <p:extLst>
      <p:ext uri="{BB962C8B-B14F-4D97-AF65-F5344CB8AC3E}">
        <p14:creationId xmlns:p14="http://schemas.microsoft.com/office/powerpoint/2010/main" val="892962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ksempel - bilde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7480D048-D9E0-7447-AC67-79F0EF52E519}"/>
              </a:ext>
            </a:extLst>
          </p:cNvPr>
          <p:cNvSpPr/>
          <p:nvPr userDrawn="1"/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rgbClr val="E3ECE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696774"/>
            <a:ext cx="5343939" cy="9133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13.10.2023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759226"/>
            <a:ext cx="5343938" cy="4150686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2" name="Bilde 11" descr="ks_hovedlogo_rgb.png">
            <a:extLst>
              <a:ext uri="{FF2B5EF4-FFF2-40B4-BE49-F238E27FC236}">
                <a16:creationId xmlns:a16="http://schemas.microsoft.com/office/drawing/2014/main" id="{46A0EEB7-D820-334D-B25B-E9ABF0D7B5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8775785-5BFF-6D40-A053-A80A0C6E548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6001" y="0"/>
            <a:ext cx="6096000" cy="6858000"/>
          </a:xfrm>
          <a:solidFill>
            <a:schemeClr val="bg1"/>
          </a:solidFill>
        </p:spPr>
        <p:txBody>
          <a:bodyPr/>
          <a:lstStyle/>
          <a:p>
            <a:r>
              <a:rPr lang="nb-NO" dirty="0"/>
              <a:t>Klikk for å sette inn bilde</a:t>
            </a:r>
          </a:p>
        </p:txBody>
      </p:sp>
      <p:sp>
        <p:nvSpPr>
          <p:cNvPr id="13" name="Plassholder for tittel 1">
            <a:extLst>
              <a:ext uri="{FF2B5EF4-FFF2-40B4-BE49-F238E27FC236}">
                <a16:creationId xmlns:a16="http://schemas.microsoft.com/office/drawing/2014/main" id="{559ADE44-D286-4C48-AF6F-703878012833}"/>
              </a:ext>
            </a:extLst>
          </p:cNvPr>
          <p:cNvSpPr txBox="1">
            <a:spLocks/>
          </p:cNvSpPr>
          <p:nvPr userDrawn="1"/>
        </p:nvSpPr>
        <p:spPr>
          <a:xfrm>
            <a:off x="1124619" y="319087"/>
            <a:ext cx="4780794" cy="377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00104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1800" dirty="0"/>
              <a:t>EKSEMPEL</a:t>
            </a:r>
          </a:p>
        </p:txBody>
      </p:sp>
      <p:pic>
        <p:nvPicPr>
          <p:cNvPr id="5" name="Bilde 4" descr="Et bilde som inneholder lys, tegning&#10;&#10;Automatisk generert beskrivelse">
            <a:extLst>
              <a:ext uri="{FF2B5EF4-FFF2-40B4-BE49-F238E27FC236}">
                <a16:creationId xmlns:a16="http://schemas.microsoft.com/office/drawing/2014/main" id="{BDAA196A-661F-1943-8354-6DA556F118E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3566" y="319087"/>
            <a:ext cx="335213" cy="381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102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ksempel - bilde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7480D048-D9E0-7447-AC67-79F0EF52E519}"/>
              </a:ext>
            </a:extLst>
          </p:cNvPr>
          <p:cNvSpPr/>
          <p:nvPr userDrawn="1"/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rgbClr val="E3ECE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456845" y="548535"/>
            <a:ext cx="5343939" cy="1172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13.10.2023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456846" y="1759226"/>
            <a:ext cx="5343938" cy="4150686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2" name="Bilde 11" descr="ks_hovedlogo_rgb.png">
            <a:extLst>
              <a:ext uri="{FF2B5EF4-FFF2-40B4-BE49-F238E27FC236}">
                <a16:creationId xmlns:a16="http://schemas.microsoft.com/office/drawing/2014/main" id="{46A0EEB7-D820-334D-B25B-E9ABF0D7B5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8775785-5BFF-6D40-A053-A80A0C6E548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-1" y="0"/>
            <a:ext cx="6096000" cy="6858000"/>
          </a:xfrm>
          <a:solidFill>
            <a:schemeClr val="bg1"/>
          </a:solidFill>
        </p:spPr>
        <p:txBody>
          <a:bodyPr/>
          <a:lstStyle/>
          <a:p>
            <a:r>
              <a:rPr lang="nb-NO" dirty="0"/>
              <a:t>Klikk for å sette inn bilde</a:t>
            </a:r>
          </a:p>
        </p:txBody>
      </p:sp>
      <p:sp>
        <p:nvSpPr>
          <p:cNvPr id="13" name="Plassholder for tittel 1">
            <a:extLst>
              <a:ext uri="{FF2B5EF4-FFF2-40B4-BE49-F238E27FC236}">
                <a16:creationId xmlns:a16="http://schemas.microsoft.com/office/drawing/2014/main" id="{76465E12-734C-3245-9C95-4F8EED55FA64}"/>
              </a:ext>
            </a:extLst>
          </p:cNvPr>
          <p:cNvSpPr txBox="1">
            <a:spLocks/>
          </p:cNvSpPr>
          <p:nvPr userDrawn="1"/>
        </p:nvSpPr>
        <p:spPr>
          <a:xfrm>
            <a:off x="6945848" y="319087"/>
            <a:ext cx="4780794" cy="377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00104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1800" dirty="0"/>
              <a:t>EKSEMPEL</a:t>
            </a:r>
          </a:p>
        </p:txBody>
      </p:sp>
      <p:pic>
        <p:nvPicPr>
          <p:cNvPr id="15" name="Bilde 14" descr="Et bilde som inneholder lys, tegning&#10;&#10;Automatisk generert beskrivelse">
            <a:extLst>
              <a:ext uri="{FF2B5EF4-FFF2-40B4-BE49-F238E27FC236}">
                <a16:creationId xmlns:a16="http://schemas.microsoft.com/office/drawing/2014/main" id="{D19E0E4C-2FD0-EE4A-8162-DFCEE973FC7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44795" y="319087"/>
            <a:ext cx="335213" cy="381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333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366591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548091"/>
            <a:ext cx="10972800" cy="4323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13.10.2023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pic>
        <p:nvPicPr>
          <p:cNvPr id="8" name="Bilde 7" descr="ks_hovedlogo_rgb.png"/>
          <p:cNvPicPr>
            <a:picLocks noChangeAspect="1"/>
          </p:cNvPicPr>
          <p:nvPr userDrawn="1"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72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11" r:id="rId3"/>
    <p:sldLayoutId id="2147483714" r:id="rId4"/>
    <p:sldLayoutId id="2147483715" r:id="rId5"/>
    <p:sldLayoutId id="2147483716" r:id="rId6"/>
    <p:sldLayoutId id="2147483717" r:id="rId7"/>
    <p:sldLayoutId id="2147483712" r:id="rId8"/>
    <p:sldLayoutId id="2147483713" r:id="rId9"/>
    <p:sldLayoutId id="2147483701" r:id="rId10"/>
    <p:sldLayoutId id="2147483703" r:id="rId11"/>
    <p:sldLayoutId id="2147483704" r:id="rId12"/>
    <p:sldLayoutId id="2147483649" r:id="rId13"/>
    <p:sldLayoutId id="2147483709" r:id="rId14"/>
    <p:sldLayoutId id="2147483710" r:id="rId15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01A5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rgbClr val="001A58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600" kern="1200">
          <a:solidFill>
            <a:srgbClr val="001A58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rgbClr val="001A58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600" kern="1200">
          <a:solidFill>
            <a:srgbClr val="001A58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600" kern="1200">
          <a:solidFill>
            <a:srgbClr val="001A58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/>
          <p:cNvSpPr>
            <a:spLocks noGrp="1"/>
          </p:cNvSpPr>
          <p:nvPr>
            <p:ph type="ctrTitle"/>
          </p:nvPr>
        </p:nvSpPr>
        <p:spPr>
          <a:xfrm>
            <a:off x="664227" y="2072164"/>
            <a:ext cx="9915291" cy="1140427"/>
          </a:xfrm>
        </p:spPr>
        <p:txBody>
          <a:bodyPr/>
          <a:lstStyle/>
          <a:p>
            <a:r>
              <a:rPr lang="nb-NO" dirty="0"/>
              <a:t>Forstå problem og målgruppe</a:t>
            </a:r>
          </a:p>
        </p:txBody>
      </p:sp>
      <p:sp>
        <p:nvSpPr>
          <p:cNvPr id="7" name="Undertittel 6"/>
          <p:cNvSpPr>
            <a:spLocks noGrp="1"/>
          </p:cNvSpPr>
          <p:nvPr>
            <p:ph type="subTitle" idx="1"/>
          </p:nvPr>
        </p:nvSpPr>
        <p:spPr>
          <a:xfrm>
            <a:off x="6579278" y="5574926"/>
            <a:ext cx="4000240" cy="475109"/>
          </a:xfrm>
        </p:spPr>
        <p:txBody>
          <a:bodyPr>
            <a:noAutofit/>
          </a:bodyPr>
          <a:lstStyle/>
          <a:p>
            <a:r>
              <a:rPr lang="nb-NO" sz="2800" i="1" dirty="0">
                <a:solidFill>
                  <a:srgbClr val="001046"/>
                </a:solidFill>
              </a:rPr>
              <a:t>«En selvstendig og</a:t>
            </a:r>
          </a:p>
        </p:txBody>
      </p:sp>
      <p:sp>
        <p:nvSpPr>
          <p:cNvPr id="4" name="Undertittel 6"/>
          <p:cNvSpPr txBox="1">
            <a:spLocks/>
          </p:cNvSpPr>
          <p:nvPr/>
        </p:nvSpPr>
        <p:spPr>
          <a:xfrm>
            <a:off x="7154630" y="5930114"/>
            <a:ext cx="5284509" cy="5411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2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600" kern="1200">
                <a:solidFill>
                  <a:srgbClr val="001A58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600" kern="1200">
                <a:solidFill>
                  <a:srgbClr val="001A58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600" kern="1200">
                <a:solidFill>
                  <a:srgbClr val="001A58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600" kern="1200">
                <a:solidFill>
                  <a:srgbClr val="001A58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2800" i="1" dirty="0">
                <a:solidFill>
                  <a:srgbClr val="001046"/>
                </a:solidFill>
              </a:rPr>
              <a:t>nyskapende kommunesektor»</a:t>
            </a:r>
          </a:p>
        </p:txBody>
      </p:sp>
    </p:spTree>
    <p:extLst>
      <p:ext uri="{BB962C8B-B14F-4D97-AF65-F5344CB8AC3E}">
        <p14:creationId xmlns:p14="http://schemas.microsoft.com/office/powerpoint/2010/main" val="2953483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A9386-04CA-A0E8-41D6-CA318EC3A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3546"/>
            <a:ext cx="10972800" cy="1132114"/>
          </a:xfrm>
        </p:spPr>
        <p:txBody>
          <a:bodyPr anchor="ctr">
            <a:normAutofit/>
          </a:bodyPr>
          <a:lstStyle/>
          <a:p>
            <a:r>
              <a:rPr lang="nb-NO" dirty="0"/>
              <a:t>Introduksjon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DD68515-B533-09C1-43BA-217C3AA0AC36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808750213"/>
              </p:ext>
            </p:extLst>
          </p:nvPr>
        </p:nvGraphicFramePr>
        <p:xfrm>
          <a:off x="609601" y="1495660"/>
          <a:ext cx="10972800" cy="44142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2520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8BD68A5-8E3A-496C-A3BB-3777905A6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Mal for problembeskrivelse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BBD976-F952-0CB7-33DC-A747CF133D82}"/>
              </a:ext>
            </a:extLst>
          </p:cNvPr>
          <p:cNvSpPr txBox="1">
            <a:spLocks/>
          </p:cNvSpPr>
          <p:nvPr/>
        </p:nvSpPr>
        <p:spPr>
          <a:xfrm>
            <a:off x="11206800" y="6476400"/>
            <a:ext cx="626400" cy="108000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3AA811B-2EBD-4900-905E-5BE206449611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B2912EE3-AB1D-FD6F-407D-0BE4CA5EC2FF}"/>
              </a:ext>
            </a:extLst>
          </p:cNvPr>
          <p:cNvSpPr/>
          <p:nvPr/>
        </p:nvSpPr>
        <p:spPr>
          <a:xfrm>
            <a:off x="835334" y="1787725"/>
            <a:ext cx="1357312" cy="490155"/>
          </a:xfrm>
          <a:custGeom>
            <a:avLst/>
            <a:gdLst>
              <a:gd name="connsiteX0" fmla="*/ 1607343 w 1607343"/>
              <a:gd name="connsiteY0" fmla="*/ 0 h 372439"/>
              <a:gd name="connsiteX1" fmla="*/ 1285875 w 1607343"/>
              <a:gd name="connsiteY1" fmla="*/ 7144 h 372439"/>
              <a:gd name="connsiteX2" fmla="*/ 1193006 w 1607343"/>
              <a:gd name="connsiteY2" fmla="*/ 28575 h 372439"/>
              <a:gd name="connsiteX3" fmla="*/ 978693 w 1607343"/>
              <a:gd name="connsiteY3" fmla="*/ 164306 h 372439"/>
              <a:gd name="connsiteX4" fmla="*/ 907256 w 1607343"/>
              <a:gd name="connsiteY4" fmla="*/ 207169 h 372439"/>
              <a:gd name="connsiteX5" fmla="*/ 657225 w 1607343"/>
              <a:gd name="connsiteY5" fmla="*/ 307181 h 372439"/>
              <a:gd name="connsiteX6" fmla="*/ 607218 w 1607343"/>
              <a:gd name="connsiteY6" fmla="*/ 328612 h 372439"/>
              <a:gd name="connsiteX7" fmla="*/ 485775 w 1607343"/>
              <a:gd name="connsiteY7" fmla="*/ 364331 h 372439"/>
              <a:gd name="connsiteX8" fmla="*/ 442912 w 1607343"/>
              <a:gd name="connsiteY8" fmla="*/ 371475 h 372439"/>
              <a:gd name="connsiteX9" fmla="*/ 0 w 1607343"/>
              <a:gd name="connsiteY9" fmla="*/ 371475 h 372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07343" h="372439">
                <a:moveTo>
                  <a:pt x="1607343" y="0"/>
                </a:moveTo>
                <a:lnTo>
                  <a:pt x="1285875" y="7144"/>
                </a:lnTo>
                <a:cubicBezTo>
                  <a:pt x="1272778" y="7668"/>
                  <a:pt x="1194211" y="28274"/>
                  <a:pt x="1193006" y="28575"/>
                </a:cubicBezTo>
                <a:cubicBezTo>
                  <a:pt x="1073336" y="96958"/>
                  <a:pt x="1202989" y="21572"/>
                  <a:pt x="978693" y="164306"/>
                </a:cubicBezTo>
                <a:cubicBezTo>
                  <a:pt x="955265" y="179215"/>
                  <a:pt x="932674" y="195985"/>
                  <a:pt x="907256" y="207169"/>
                </a:cubicBezTo>
                <a:cubicBezTo>
                  <a:pt x="493172" y="389365"/>
                  <a:pt x="872275" y="231282"/>
                  <a:pt x="657225" y="307181"/>
                </a:cubicBezTo>
                <a:cubicBezTo>
                  <a:pt x="640124" y="313217"/>
                  <a:pt x="624235" y="322343"/>
                  <a:pt x="607218" y="328612"/>
                </a:cubicBezTo>
                <a:cubicBezTo>
                  <a:pt x="544036" y="351889"/>
                  <a:pt x="537298" y="354963"/>
                  <a:pt x="485775" y="364331"/>
                </a:cubicBezTo>
                <a:cubicBezTo>
                  <a:pt x="471524" y="366922"/>
                  <a:pt x="457395" y="371262"/>
                  <a:pt x="442912" y="371475"/>
                </a:cubicBezTo>
                <a:cubicBezTo>
                  <a:pt x="295291" y="373646"/>
                  <a:pt x="147637" y="371475"/>
                  <a:pt x="0" y="371475"/>
                </a:cubicBezTo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13321B-1816-386F-7B7A-CA580DF9148C}"/>
              </a:ext>
            </a:extLst>
          </p:cNvPr>
          <p:cNvSpPr/>
          <p:nvPr/>
        </p:nvSpPr>
        <p:spPr>
          <a:xfrm>
            <a:off x="641576" y="2384732"/>
            <a:ext cx="7830787" cy="13010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r>
              <a:rPr lang="nb-NO" sz="1600" i="1" noProof="0" dirty="0">
                <a:solidFill>
                  <a:schemeClr val="tx2"/>
                </a:solidFill>
              </a:rPr>
              <a:t>Dette er problemstillingen vi skal jobbe med: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51545E-1822-2FF8-5D38-7302FE80A681}"/>
              </a:ext>
            </a:extLst>
          </p:cNvPr>
          <p:cNvSpPr/>
          <p:nvPr/>
        </p:nvSpPr>
        <p:spPr>
          <a:xfrm>
            <a:off x="642451" y="1626764"/>
            <a:ext cx="7829912" cy="7315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r>
              <a:rPr lang="nb-NO" sz="1600" i="1" noProof="0" dirty="0"/>
              <a:t>Dette er problemområdet vi har valgt: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48663EE-46D2-7E02-1D07-75B2CDF41990}"/>
              </a:ext>
            </a:extLst>
          </p:cNvPr>
          <p:cNvSpPr/>
          <p:nvPr/>
        </p:nvSpPr>
        <p:spPr>
          <a:xfrm>
            <a:off x="641576" y="3733341"/>
            <a:ext cx="7830787" cy="2275573"/>
          </a:xfrm>
          <a:prstGeom prst="rect">
            <a:avLst/>
          </a:prstGeom>
          <a:solidFill>
            <a:schemeClr val="bg1"/>
          </a:solidFill>
          <a:ln>
            <a:solidFill>
              <a:srgbClr val="B3D2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r>
              <a:rPr lang="nb-NO" sz="1600" i="1" dirty="0">
                <a:solidFill>
                  <a:schemeClr val="accent1"/>
                </a:solidFill>
              </a:rPr>
              <a:t>Dette er vår problemdefinisjon: </a:t>
            </a:r>
            <a:endParaRPr lang="nb-NO" sz="1600" noProof="0" dirty="0">
              <a:solidFill>
                <a:schemeClr val="accent1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DC0ACB9-634E-2D4B-6BCE-0C6117ED2176}"/>
              </a:ext>
            </a:extLst>
          </p:cNvPr>
          <p:cNvSpPr/>
          <p:nvPr/>
        </p:nvSpPr>
        <p:spPr>
          <a:xfrm>
            <a:off x="8576314" y="1640594"/>
            <a:ext cx="710419" cy="7038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sz="2000" b="1" noProof="0"/>
              <a:t>1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75D4483-A9D5-FE9F-F05B-84D9F41AD8B9}"/>
              </a:ext>
            </a:extLst>
          </p:cNvPr>
          <p:cNvSpPr/>
          <p:nvPr/>
        </p:nvSpPr>
        <p:spPr>
          <a:xfrm>
            <a:off x="8589263" y="2683302"/>
            <a:ext cx="710419" cy="70386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sz="2000" b="1" noProof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516C380-CFA0-38F7-FFD2-5E97B55B5F83}"/>
              </a:ext>
            </a:extLst>
          </p:cNvPr>
          <p:cNvSpPr/>
          <p:nvPr/>
        </p:nvSpPr>
        <p:spPr>
          <a:xfrm>
            <a:off x="8589263" y="4693513"/>
            <a:ext cx="710419" cy="703860"/>
          </a:xfrm>
          <a:prstGeom prst="ellipse">
            <a:avLst/>
          </a:prstGeom>
          <a:solidFill>
            <a:schemeClr val="bg1"/>
          </a:solidFill>
          <a:ln>
            <a:solidFill>
              <a:srgbClr val="B3D2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sz="2000" b="1">
                <a:solidFill>
                  <a:schemeClr val="accent1"/>
                </a:solidFill>
              </a:rPr>
              <a:t>3</a:t>
            </a:r>
            <a:endParaRPr lang="nb-NO" sz="2000" b="1" noProof="0">
              <a:solidFill>
                <a:schemeClr val="accent1"/>
              </a:solidFill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14B306F-7E42-1F98-F91B-E7C287485768}"/>
              </a:ext>
            </a:extLst>
          </p:cNvPr>
          <p:cNvSpPr/>
          <p:nvPr/>
        </p:nvSpPr>
        <p:spPr>
          <a:xfrm>
            <a:off x="9390684" y="1626764"/>
            <a:ext cx="2482948" cy="73152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sz="1600" b="1" noProof="0" dirty="0">
                <a:solidFill>
                  <a:schemeClr val="bg1"/>
                </a:solidFill>
              </a:rPr>
              <a:t>Fyll inn problemområdet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0A4DC71-3D91-93B2-355E-455D8B72051D}"/>
              </a:ext>
            </a:extLst>
          </p:cNvPr>
          <p:cNvSpPr/>
          <p:nvPr/>
        </p:nvSpPr>
        <p:spPr>
          <a:xfrm>
            <a:off x="9416583" y="2384731"/>
            <a:ext cx="2482948" cy="130100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sz="1600" b="1" noProof="0" dirty="0">
                <a:solidFill>
                  <a:schemeClr val="accent1"/>
                </a:solidFill>
              </a:rPr>
              <a:t>Fyll inn problemstillingen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D6571C43-23A1-48E5-462E-CAF61AE1C855}"/>
              </a:ext>
            </a:extLst>
          </p:cNvPr>
          <p:cNvSpPr/>
          <p:nvPr/>
        </p:nvSpPr>
        <p:spPr>
          <a:xfrm>
            <a:off x="9390684" y="3733341"/>
            <a:ext cx="2482948" cy="2275573"/>
          </a:xfrm>
          <a:prstGeom prst="roundRect">
            <a:avLst/>
          </a:prstGeom>
          <a:solidFill>
            <a:schemeClr val="bg1"/>
          </a:solidFill>
          <a:ln>
            <a:solidFill>
              <a:srgbClr val="B3D2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sz="1600" b="1" noProof="0" dirty="0">
                <a:solidFill>
                  <a:schemeClr val="accent1"/>
                </a:solidFill>
              </a:rPr>
              <a:t>Lage en presis problemdefinisjon</a:t>
            </a:r>
          </a:p>
        </p:txBody>
      </p:sp>
    </p:spTree>
    <p:extLst>
      <p:ext uri="{BB962C8B-B14F-4D97-AF65-F5344CB8AC3E}">
        <p14:creationId xmlns:p14="http://schemas.microsoft.com/office/powerpoint/2010/main" val="662750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B6595-2988-E32E-7ED9-E2E04AC3B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Mal for </a:t>
            </a:r>
            <a:r>
              <a:rPr lang="nb-NO" dirty="0" err="1"/>
              <a:t>problemtre</a:t>
            </a:r>
            <a:endParaRPr lang="nb-NO" dirty="0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B7C149D-B5B3-A074-0236-06AAE3D19E5E}"/>
              </a:ext>
            </a:extLst>
          </p:cNvPr>
          <p:cNvSpPr txBox="1">
            <a:spLocks/>
          </p:cNvSpPr>
          <p:nvPr/>
        </p:nvSpPr>
        <p:spPr>
          <a:xfrm>
            <a:off x="11206800" y="6476400"/>
            <a:ext cx="626400" cy="108000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3AA811B-2EBD-4900-905E-5BE206449611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338F9B9-8E38-3D90-ED75-934C1DA6D274}"/>
              </a:ext>
            </a:extLst>
          </p:cNvPr>
          <p:cNvSpPr/>
          <p:nvPr/>
        </p:nvSpPr>
        <p:spPr>
          <a:xfrm>
            <a:off x="1140697" y="1238208"/>
            <a:ext cx="7559424" cy="523819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nb-NO" sz="2000" noProof="0" err="1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F82468-4F80-2EC9-5F9B-89CAF2F65BD2}"/>
              </a:ext>
            </a:extLst>
          </p:cNvPr>
          <p:cNvSpPr/>
          <p:nvPr/>
        </p:nvSpPr>
        <p:spPr>
          <a:xfrm>
            <a:off x="1648802" y="1774374"/>
            <a:ext cx="6940028" cy="1995768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nb-NO" sz="1600" noProof="0" dirty="0">
              <a:solidFill>
                <a:schemeClr val="tx2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AD4B951-72E4-09A3-B471-C0B3A8EAAE2E}"/>
              </a:ext>
            </a:extLst>
          </p:cNvPr>
          <p:cNvSpPr/>
          <p:nvPr/>
        </p:nvSpPr>
        <p:spPr>
          <a:xfrm>
            <a:off x="1648801" y="3865417"/>
            <a:ext cx="6988761" cy="209344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20000"/>
                <a:lumOff val="8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nb-NO" sz="1600" noProof="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7BC2C2-C656-9B7C-3AA3-04FF8610AD36}"/>
              </a:ext>
            </a:extLst>
          </p:cNvPr>
          <p:cNvSpPr/>
          <p:nvPr/>
        </p:nvSpPr>
        <p:spPr>
          <a:xfrm>
            <a:off x="3910818" y="3549995"/>
            <a:ext cx="2023403" cy="56080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sz="1600" noProof="0">
                <a:solidFill>
                  <a:schemeClr val="accent1"/>
                </a:solidFill>
              </a:rPr>
              <a:t>Hovedutfordring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D312C52-3389-5B19-716C-DD16925E526C}"/>
              </a:ext>
            </a:extLst>
          </p:cNvPr>
          <p:cNvSpPr/>
          <p:nvPr/>
        </p:nvSpPr>
        <p:spPr>
          <a:xfrm>
            <a:off x="4266460" y="1346977"/>
            <a:ext cx="1321616" cy="289738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sz="1200" noProof="0">
                <a:solidFill>
                  <a:schemeClr val="accent4">
                    <a:lumMod val="50000"/>
                  </a:schemeClr>
                </a:solidFill>
              </a:rPr>
              <a:t>Konsekvenser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5E54FB-CD5B-E2AE-E79F-163FE9FBCCEB}"/>
              </a:ext>
            </a:extLst>
          </p:cNvPr>
          <p:cNvSpPr/>
          <p:nvPr/>
        </p:nvSpPr>
        <p:spPr>
          <a:xfrm>
            <a:off x="4259601" y="6055327"/>
            <a:ext cx="1321616" cy="289738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sz="1200" noProof="0">
                <a:solidFill>
                  <a:schemeClr val="accent1"/>
                </a:solidFill>
              </a:rPr>
              <a:t>Årsak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738983-EA46-E525-5305-B4E92BCD49F9}"/>
              </a:ext>
            </a:extLst>
          </p:cNvPr>
          <p:cNvSpPr/>
          <p:nvPr/>
        </p:nvSpPr>
        <p:spPr>
          <a:xfrm>
            <a:off x="2076365" y="1441183"/>
            <a:ext cx="915722" cy="1448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sz="1200" noProof="0" dirty="0">
                <a:solidFill>
                  <a:schemeClr val="accent5"/>
                </a:solidFill>
              </a:rPr>
              <a:t>Individ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1F799F3-A529-4234-196F-C1B645C23F1F}"/>
              </a:ext>
            </a:extLst>
          </p:cNvPr>
          <p:cNvSpPr/>
          <p:nvPr/>
        </p:nvSpPr>
        <p:spPr>
          <a:xfrm>
            <a:off x="6603926" y="1441183"/>
            <a:ext cx="998033" cy="1220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sz="1200" noProof="0" dirty="0">
                <a:solidFill>
                  <a:schemeClr val="accent5"/>
                </a:solidFill>
              </a:rPr>
              <a:t>Kommune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A48307F-D0DF-07BC-3D1B-F2FD2E303D4E}"/>
              </a:ext>
            </a:extLst>
          </p:cNvPr>
          <p:cNvCxnSpPr>
            <a:cxnSpLocks/>
          </p:cNvCxnSpPr>
          <p:nvPr/>
        </p:nvCxnSpPr>
        <p:spPr>
          <a:xfrm flipV="1">
            <a:off x="1394749" y="1774374"/>
            <a:ext cx="0" cy="19957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C7DCBBE-80D1-8BE2-1325-237EE227989E}"/>
              </a:ext>
            </a:extLst>
          </p:cNvPr>
          <p:cNvCxnSpPr>
            <a:cxnSpLocks/>
          </p:cNvCxnSpPr>
          <p:nvPr/>
        </p:nvCxnSpPr>
        <p:spPr>
          <a:xfrm flipV="1">
            <a:off x="1394749" y="3865417"/>
            <a:ext cx="0" cy="2093442"/>
          </a:xfrm>
          <a:prstGeom prst="straightConnector1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ADB8FA41-9A10-9BDE-0DBE-3D5324CB5B79}"/>
              </a:ext>
            </a:extLst>
          </p:cNvPr>
          <p:cNvSpPr/>
          <p:nvPr/>
        </p:nvSpPr>
        <p:spPr>
          <a:xfrm>
            <a:off x="8877897" y="3554916"/>
            <a:ext cx="587124" cy="555888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sz="2000" b="1" noProof="0"/>
              <a:t>1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6C572CAF-1875-96F7-B378-41C64E3A7BE9}"/>
              </a:ext>
            </a:extLst>
          </p:cNvPr>
          <p:cNvSpPr/>
          <p:nvPr/>
        </p:nvSpPr>
        <p:spPr>
          <a:xfrm>
            <a:off x="9642796" y="4600982"/>
            <a:ext cx="2421049" cy="145434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sz="1600" noProof="0" dirty="0">
                <a:solidFill>
                  <a:schemeClr val="accent1"/>
                </a:solidFill>
              </a:rPr>
              <a:t>Diskuter og fyll inn årsakene til utfordringen. </a:t>
            </a:r>
            <a:r>
              <a:rPr lang="nb-NO" sz="1600" dirty="0">
                <a:solidFill>
                  <a:schemeClr val="accent1"/>
                </a:solidFill>
              </a:rPr>
              <a:t>Vis </a:t>
            </a:r>
            <a:r>
              <a:rPr lang="nb-NO" sz="1600" noProof="0" dirty="0">
                <a:solidFill>
                  <a:schemeClr val="accent1"/>
                </a:solidFill>
              </a:rPr>
              <a:t>sammenhenger for å komme frem til «</a:t>
            </a:r>
            <a:r>
              <a:rPr lang="nb-NO" sz="1600" noProof="0" dirty="0" err="1">
                <a:solidFill>
                  <a:schemeClr val="accent1"/>
                </a:solidFill>
              </a:rPr>
              <a:t>rotårsaker</a:t>
            </a:r>
            <a:r>
              <a:rPr lang="nb-NO" sz="1600" noProof="0" dirty="0">
                <a:solidFill>
                  <a:schemeClr val="accent1"/>
                </a:solidFill>
              </a:rPr>
              <a:t>»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B6F644C0-6A86-26DB-CE61-BE35C69A82B0}"/>
              </a:ext>
            </a:extLst>
          </p:cNvPr>
          <p:cNvSpPr/>
          <p:nvPr/>
        </p:nvSpPr>
        <p:spPr>
          <a:xfrm>
            <a:off x="8877220" y="5101302"/>
            <a:ext cx="587124" cy="55588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sz="2000" b="1">
                <a:solidFill>
                  <a:schemeClr val="accent1"/>
                </a:solidFill>
              </a:rPr>
              <a:t>2</a:t>
            </a:r>
            <a:endParaRPr lang="nb-NO" sz="2000" b="1" noProof="0">
              <a:solidFill>
                <a:schemeClr val="accent1"/>
              </a:solidFill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1047E787-5008-9339-C27E-96C00859C37D}"/>
              </a:ext>
            </a:extLst>
          </p:cNvPr>
          <p:cNvSpPr/>
          <p:nvPr/>
        </p:nvSpPr>
        <p:spPr>
          <a:xfrm>
            <a:off x="9642797" y="3453545"/>
            <a:ext cx="2421049" cy="753708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sz="1600" noProof="0" dirty="0"/>
              <a:t>Fyll inn beskrivelse av utfordringen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D33F5CA-C17A-9132-4413-1CD941F52A8E}"/>
              </a:ext>
            </a:extLst>
          </p:cNvPr>
          <p:cNvSpPr/>
          <p:nvPr/>
        </p:nvSpPr>
        <p:spPr>
          <a:xfrm>
            <a:off x="8877220" y="2039122"/>
            <a:ext cx="587124" cy="55588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sz="2000" b="1"/>
              <a:t>3</a:t>
            </a:r>
            <a:endParaRPr lang="nb-NO" sz="2000" b="1" noProof="0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420EFAC6-2638-4AFF-E5B9-2886C7C1CF47}"/>
              </a:ext>
            </a:extLst>
          </p:cNvPr>
          <p:cNvSpPr/>
          <p:nvPr/>
        </p:nvSpPr>
        <p:spPr>
          <a:xfrm>
            <a:off x="9641443" y="1705964"/>
            <a:ext cx="2421049" cy="1222204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sz="1600" noProof="0" dirty="0"/>
              <a:t>Fyll inn konsekvensene av utfordringen for individer, kommune og samfunn</a:t>
            </a:r>
          </a:p>
        </p:txBody>
      </p:sp>
    </p:spTree>
    <p:extLst>
      <p:ext uri="{BB962C8B-B14F-4D97-AF65-F5344CB8AC3E}">
        <p14:creationId xmlns:p14="http://schemas.microsoft.com/office/powerpoint/2010/main" val="3995334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AF40641-FF46-6317-D49D-35A9BC63A4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Forstå målgruppen</a:t>
            </a:r>
          </a:p>
        </p:txBody>
      </p:sp>
    </p:spTree>
    <p:extLst>
      <p:ext uri="{BB962C8B-B14F-4D97-AF65-F5344CB8AC3E}">
        <p14:creationId xmlns:p14="http://schemas.microsoft.com/office/powerpoint/2010/main" val="254555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A8135D5-01EE-A02A-1901-307B2606F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3546"/>
            <a:ext cx="10972800" cy="1132114"/>
          </a:xfrm>
        </p:spPr>
        <p:txBody>
          <a:bodyPr anchor="ctr">
            <a:normAutofit/>
          </a:bodyPr>
          <a:lstStyle/>
          <a:p>
            <a:r>
              <a:rPr lang="nb-NO" dirty="0"/>
              <a:t>Introduksjon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57CD5029-1F2C-9542-1A83-C91331D519A7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4185468138"/>
              </p:ext>
            </p:extLst>
          </p:nvPr>
        </p:nvGraphicFramePr>
        <p:xfrm>
          <a:off x="609601" y="1495660"/>
          <a:ext cx="10972800" cy="44142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0902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8BD68A5-8E3A-496C-A3BB-3777905A6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Mal for målgruppebeskrivelse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BBD976-F952-0CB7-33DC-A747CF133D82}"/>
              </a:ext>
            </a:extLst>
          </p:cNvPr>
          <p:cNvSpPr txBox="1">
            <a:spLocks/>
          </p:cNvSpPr>
          <p:nvPr/>
        </p:nvSpPr>
        <p:spPr>
          <a:xfrm>
            <a:off x="11206800" y="6476400"/>
            <a:ext cx="626400" cy="108000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3AA811B-2EBD-4900-905E-5BE206449611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B2912EE3-AB1D-FD6F-407D-0BE4CA5EC2FF}"/>
              </a:ext>
            </a:extLst>
          </p:cNvPr>
          <p:cNvSpPr/>
          <p:nvPr/>
        </p:nvSpPr>
        <p:spPr>
          <a:xfrm>
            <a:off x="835334" y="1787725"/>
            <a:ext cx="1357312" cy="490155"/>
          </a:xfrm>
          <a:custGeom>
            <a:avLst/>
            <a:gdLst>
              <a:gd name="connsiteX0" fmla="*/ 1607343 w 1607343"/>
              <a:gd name="connsiteY0" fmla="*/ 0 h 372439"/>
              <a:gd name="connsiteX1" fmla="*/ 1285875 w 1607343"/>
              <a:gd name="connsiteY1" fmla="*/ 7144 h 372439"/>
              <a:gd name="connsiteX2" fmla="*/ 1193006 w 1607343"/>
              <a:gd name="connsiteY2" fmla="*/ 28575 h 372439"/>
              <a:gd name="connsiteX3" fmla="*/ 978693 w 1607343"/>
              <a:gd name="connsiteY3" fmla="*/ 164306 h 372439"/>
              <a:gd name="connsiteX4" fmla="*/ 907256 w 1607343"/>
              <a:gd name="connsiteY4" fmla="*/ 207169 h 372439"/>
              <a:gd name="connsiteX5" fmla="*/ 657225 w 1607343"/>
              <a:gd name="connsiteY5" fmla="*/ 307181 h 372439"/>
              <a:gd name="connsiteX6" fmla="*/ 607218 w 1607343"/>
              <a:gd name="connsiteY6" fmla="*/ 328612 h 372439"/>
              <a:gd name="connsiteX7" fmla="*/ 485775 w 1607343"/>
              <a:gd name="connsiteY7" fmla="*/ 364331 h 372439"/>
              <a:gd name="connsiteX8" fmla="*/ 442912 w 1607343"/>
              <a:gd name="connsiteY8" fmla="*/ 371475 h 372439"/>
              <a:gd name="connsiteX9" fmla="*/ 0 w 1607343"/>
              <a:gd name="connsiteY9" fmla="*/ 371475 h 372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07343" h="372439">
                <a:moveTo>
                  <a:pt x="1607343" y="0"/>
                </a:moveTo>
                <a:lnTo>
                  <a:pt x="1285875" y="7144"/>
                </a:lnTo>
                <a:cubicBezTo>
                  <a:pt x="1272778" y="7668"/>
                  <a:pt x="1194211" y="28274"/>
                  <a:pt x="1193006" y="28575"/>
                </a:cubicBezTo>
                <a:cubicBezTo>
                  <a:pt x="1073336" y="96958"/>
                  <a:pt x="1202989" y="21572"/>
                  <a:pt x="978693" y="164306"/>
                </a:cubicBezTo>
                <a:cubicBezTo>
                  <a:pt x="955265" y="179215"/>
                  <a:pt x="932674" y="195985"/>
                  <a:pt x="907256" y="207169"/>
                </a:cubicBezTo>
                <a:cubicBezTo>
                  <a:pt x="493172" y="389365"/>
                  <a:pt x="872275" y="231282"/>
                  <a:pt x="657225" y="307181"/>
                </a:cubicBezTo>
                <a:cubicBezTo>
                  <a:pt x="640124" y="313217"/>
                  <a:pt x="624235" y="322343"/>
                  <a:pt x="607218" y="328612"/>
                </a:cubicBezTo>
                <a:cubicBezTo>
                  <a:pt x="544036" y="351889"/>
                  <a:pt x="537298" y="354963"/>
                  <a:pt x="485775" y="364331"/>
                </a:cubicBezTo>
                <a:cubicBezTo>
                  <a:pt x="471524" y="366922"/>
                  <a:pt x="457395" y="371262"/>
                  <a:pt x="442912" y="371475"/>
                </a:cubicBezTo>
                <a:cubicBezTo>
                  <a:pt x="295291" y="373646"/>
                  <a:pt x="147637" y="371475"/>
                  <a:pt x="0" y="371475"/>
                </a:cubicBezTo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13321B-1816-386F-7B7A-CA580DF9148C}"/>
              </a:ext>
            </a:extLst>
          </p:cNvPr>
          <p:cNvSpPr/>
          <p:nvPr/>
        </p:nvSpPr>
        <p:spPr>
          <a:xfrm>
            <a:off x="641576" y="2384732"/>
            <a:ext cx="7830787" cy="13010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r>
              <a:rPr lang="nb-NO" sz="1600" i="1" noProof="0" dirty="0">
                <a:solidFill>
                  <a:schemeClr val="tx2"/>
                </a:solidFill>
              </a:rPr>
              <a:t>Dette er bakgrunn for </a:t>
            </a:r>
            <a:r>
              <a:rPr lang="nb-NO" sz="1600" i="1" dirty="0">
                <a:solidFill>
                  <a:schemeClr val="tx2"/>
                </a:solidFill>
              </a:rPr>
              <a:t>valg/prioritering </a:t>
            </a:r>
            <a:r>
              <a:rPr lang="nb-NO" sz="1600" i="1" noProof="0" dirty="0">
                <a:solidFill>
                  <a:schemeClr val="tx2"/>
                </a:solidFill>
              </a:rPr>
              <a:t>av målgruppe: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51545E-1822-2FF8-5D38-7302FE80A681}"/>
              </a:ext>
            </a:extLst>
          </p:cNvPr>
          <p:cNvSpPr/>
          <p:nvPr/>
        </p:nvSpPr>
        <p:spPr>
          <a:xfrm>
            <a:off x="642451" y="1626764"/>
            <a:ext cx="7829912" cy="7315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r>
              <a:rPr lang="nb-NO" sz="1600" i="1" noProof="0" dirty="0"/>
              <a:t>Dette er målgruppen: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48663EE-46D2-7E02-1D07-75B2CDF41990}"/>
              </a:ext>
            </a:extLst>
          </p:cNvPr>
          <p:cNvSpPr/>
          <p:nvPr/>
        </p:nvSpPr>
        <p:spPr>
          <a:xfrm>
            <a:off x="641576" y="3733341"/>
            <a:ext cx="7830787" cy="2275573"/>
          </a:xfrm>
          <a:prstGeom prst="rect">
            <a:avLst/>
          </a:prstGeom>
          <a:solidFill>
            <a:schemeClr val="bg1"/>
          </a:solidFill>
          <a:ln>
            <a:solidFill>
              <a:srgbClr val="B3D2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r>
              <a:rPr lang="nb-NO" sz="1600" i="1" dirty="0">
                <a:solidFill>
                  <a:schemeClr val="accent1"/>
                </a:solidFill>
              </a:rPr>
              <a:t>Dette er kjennetegn for målgruppen: </a:t>
            </a:r>
            <a:endParaRPr lang="nb-NO" sz="1600" noProof="0" dirty="0">
              <a:solidFill>
                <a:schemeClr val="accent1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DC0ACB9-634E-2D4B-6BCE-0C6117ED2176}"/>
              </a:ext>
            </a:extLst>
          </p:cNvPr>
          <p:cNvSpPr/>
          <p:nvPr/>
        </p:nvSpPr>
        <p:spPr>
          <a:xfrm>
            <a:off x="8576314" y="1640594"/>
            <a:ext cx="710419" cy="7038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sz="2000" b="1" noProof="0"/>
              <a:t>1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75D4483-A9D5-FE9F-F05B-84D9F41AD8B9}"/>
              </a:ext>
            </a:extLst>
          </p:cNvPr>
          <p:cNvSpPr/>
          <p:nvPr/>
        </p:nvSpPr>
        <p:spPr>
          <a:xfrm>
            <a:off x="8589263" y="2683302"/>
            <a:ext cx="710419" cy="70386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sz="2000" b="1" noProof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516C380-CFA0-38F7-FFD2-5E97B55B5F83}"/>
              </a:ext>
            </a:extLst>
          </p:cNvPr>
          <p:cNvSpPr/>
          <p:nvPr/>
        </p:nvSpPr>
        <p:spPr>
          <a:xfrm>
            <a:off x="8589263" y="4693513"/>
            <a:ext cx="710419" cy="703860"/>
          </a:xfrm>
          <a:prstGeom prst="ellipse">
            <a:avLst/>
          </a:prstGeom>
          <a:solidFill>
            <a:schemeClr val="bg1"/>
          </a:solidFill>
          <a:ln>
            <a:solidFill>
              <a:srgbClr val="B3D2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sz="2000" b="1">
                <a:solidFill>
                  <a:schemeClr val="accent1"/>
                </a:solidFill>
              </a:rPr>
              <a:t>3</a:t>
            </a:r>
            <a:endParaRPr lang="nb-NO" sz="2000" b="1" noProof="0">
              <a:solidFill>
                <a:schemeClr val="accent1"/>
              </a:solidFill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14B306F-7E42-1F98-F91B-E7C287485768}"/>
              </a:ext>
            </a:extLst>
          </p:cNvPr>
          <p:cNvSpPr/>
          <p:nvPr/>
        </p:nvSpPr>
        <p:spPr>
          <a:xfrm>
            <a:off x="9390684" y="1626764"/>
            <a:ext cx="2482948" cy="73152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sz="1600" b="1" noProof="0" dirty="0">
                <a:solidFill>
                  <a:schemeClr val="bg1"/>
                </a:solidFill>
              </a:rPr>
              <a:t>Fyll inn målgruppen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0A4DC71-3D91-93B2-355E-455D8B72051D}"/>
              </a:ext>
            </a:extLst>
          </p:cNvPr>
          <p:cNvSpPr/>
          <p:nvPr/>
        </p:nvSpPr>
        <p:spPr>
          <a:xfrm>
            <a:off x="9416583" y="2384731"/>
            <a:ext cx="2482948" cy="130100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sz="1600" b="1" noProof="0" dirty="0">
                <a:solidFill>
                  <a:schemeClr val="accent1"/>
                </a:solidFill>
              </a:rPr>
              <a:t>Fyll inn bakgrunn for valg/prioritering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D6571C43-23A1-48E5-462E-CAF61AE1C855}"/>
              </a:ext>
            </a:extLst>
          </p:cNvPr>
          <p:cNvSpPr/>
          <p:nvPr/>
        </p:nvSpPr>
        <p:spPr>
          <a:xfrm>
            <a:off x="9390684" y="3733341"/>
            <a:ext cx="2482948" cy="2275573"/>
          </a:xfrm>
          <a:prstGeom prst="roundRect">
            <a:avLst/>
          </a:prstGeom>
          <a:solidFill>
            <a:schemeClr val="bg1"/>
          </a:solidFill>
          <a:ln>
            <a:solidFill>
              <a:srgbClr val="B3D2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nb-NO" sz="1600" b="1" noProof="0" dirty="0">
                <a:solidFill>
                  <a:schemeClr val="accent1"/>
                </a:solidFill>
              </a:rPr>
              <a:t>Fyll inn kjennetegn for målgruppen</a:t>
            </a:r>
          </a:p>
        </p:txBody>
      </p:sp>
    </p:spTree>
    <p:extLst>
      <p:ext uri="{BB962C8B-B14F-4D97-AF65-F5344CB8AC3E}">
        <p14:creationId xmlns:p14="http://schemas.microsoft.com/office/powerpoint/2010/main" val="23334034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SISTID" val="70067328-984f-4e29-ba32-136f95343719"/>
</p:tagLst>
</file>

<file path=ppt/theme/theme1.xml><?xml version="1.0" encoding="utf-8"?>
<a:theme xmlns:a="http://schemas.openxmlformats.org/drawingml/2006/main" name="KS-profil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522A4A77A7D6041BF59A6CF63169FC5" ma:contentTypeVersion="7" ma:contentTypeDescription="Opprett et nytt dokument." ma:contentTypeScope="" ma:versionID="a9d74700b06b2b31cdafd829ca837a71">
  <xsd:schema xmlns:xsd="http://www.w3.org/2001/XMLSchema" xmlns:xs="http://www.w3.org/2001/XMLSchema" xmlns:p="http://schemas.microsoft.com/office/2006/metadata/properties" xmlns:ns2="e5bac543-ef6e-4932-9ed8-d6776cbea807" xmlns:ns3="c05eccda-0d19-4a86-964f-858dfa296ae3" targetNamespace="http://schemas.microsoft.com/office/2006/metadata/properties" ma:root="true" ma:fieldsID="474fe7d602c623996ed010a7bca0bf3a" ns2:_="" ns3:_="">
    <xsd:import namespace="e5bac543-ef6e-4932-9ed8-d6776cbea807"/>
    <xsd:import namespace="c05eccda-0d19-4a86-964f-858dfa296a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bac543-ef6e-4932-9ed8-d6776cbea8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5eccda-0d19-4a86-964f-858dfa296ae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0CE8919-F8B8-4788-BBF5-56800C837FBA}">
  <ds:schemaRefs>
    <ds:schemaRef ds:uri="http://schemas.microsoft.com/office/2006/metadata/properties"/>
    <ds:schemaRef ds:uri="e5bac543-ef6e-4932-9ed8-d6776cbea807"/>
    <ds:schemaRef ds:uri="http://schemas.microsoft.com/office/2006/documentManagement/types"/>
    <ds:schemaRef ds:uri="http://purl.org/dc/terms/"/>
    <ds:schemaRef ds:uri="c05eccda-0d19-4a86-964f-858dfa296ae3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34F9D50-4A2D-4EAF-B523-AC8433D02E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bac543-ef6e-4932-9ed8-d6776cbea807"/>
    <ds:schemaRef ds:uri="c05eccda-0d19-4a86-964f-858dfa296a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7722EE4-960A-42D7-A7AC-2FE25FF3FEB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1566</TotalTime>
  <Words>266</Words>
  <Application>Microsoft Office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0" baseType="lpstr">
      <vt:lpstr>Arial</vt:lpstr>
      <vt:lpstr>Calibri</vt:lpstr>
      <vt:lpstr>KS-profiltema</vt:lpstr>
      <vt:lpstr>Forstå problem og målgruppe</vt:lpstr>
      <vt:lpstr>Introduksjon</vt:lpstr>
      <vt:lpstr>Mal for problembeskrivelse</vt:lpstr>
      <vt:lpstr>Mal for problemtre</vt:lpstr>
      <vt:lpstr>Forstå målgruppen</vt:lpstr>
      <vt:lpstr>Introduksjon</vt:lpstr>
      <vt:lpstr>Mal for målgruppebeskrivelse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KS - kommunesektorens organisasjon</dc:title>
  <dc:creator>Ståle Hevrøy</dc:creator>
  <cp:lastModifiedBy>Anette Hansen</cp:lastModifiedBy>
  <cp:revision>42</cp:revision>
  <dcterms:created xsi:type="dcterms:W3CDTF">2020-04-01T12:33:11Z</dcterms:created>
  <dcterms:modified xsi:type="dcterms:W3CDTF">2023-10-13T11:26:04Z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0x0101008522A4A77A7D6041BF59A6CF63169FC5</vt:lpwstr>
  </property>
  <property fmtid="{D5CDD505-2E9C-101B-9397-08002B2CF9AE}" pid="3" name="CloudStatistics_StoryID">
    <vt:lpwstr>d0a57e3f-cd1e-4abf-a450-89b8fbbb9156</vt:lpwstr>
  </property>
</Properties>
</file>