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4"/>
  </p:sldMasterIdLst>
  <p:notesMasterIdLst>
    <p:notesMasterId r:id="rId3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9144000" cy="5143500" type="screen16x9"/>
  <p:notesSz cx="6858000" cy="9144000"/>
  <p:embeddedFontLst>
    <p:embeddedFont>
      <p:font typeface="Fjalla One" panose="02000506040000020004" pitchFamily="2" charset="0"/>
      <p:regular r:id="rId34"/>
    </p:embeddedFont>
    <p:embeddedFont>
      <p:font typeface="Lora" pitchFamily="2" charset="0"/>
      <p:regular r:id="rId35"/>
      <p:bold r:id="rId36"/>
      <p:italic r:id="rId37"/>
      <p:boldItalic r:id="rId38"/>
    </p:embeddedFont>
    <p:embeddedFont>
      <p:font typeface="Playfair Display" panose="00000500000000000000" pitchFamily="2" charset="0"/>
      <p:regular r:id="rId39"/>
      <p:bold r:id="rId40"/>
      <p:italic r:id="rId41"/>
      <p:boldItalic r:id="rId42"/>
    </p:embeddedFont>
  </p:embeddedFontLst>
  <p:custDataLst>
    <p:tags r:id="rId4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268F66-F019-4B3C-B2AB-23396C28A683}" v="870" dt="2023-11-16T18:57:48.283"/>
  </p1510:revLst>
</p1510:revInfo>
</file>

<file path=ppt/tableStyles.xml><?xml version="1.0" encoding="utf-8"?>
<a:tblStyleLst xmlns:a="http://schemas.openxmlformats.org/drawingml/2006/main" def="{9A32FEBD-93AB-4CB0-8493-6FE5991543C1}">
  <a:tblStyle styleId="{9A32FEBD-93AB-4CB0-8493-6FE5991543C1}"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99" d="100"/>
          <a:sy n="199" d="100"/>
        </p:scale>
        <p:origin x="2292"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tags" Target="tags/tag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46ab8c2b1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g146ab8c2b1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46ab8c2b16_0_6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g146ab8c2b16_0_6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46ab8c2b16_0_6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g146ab8c2b16_0_6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46ab8c2b16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g146ab8c2b16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46ab8c2b16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g146ab8c2b16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46ab8c2b16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146ab8c2b16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46ab8c2b16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g146ab8c2b16_0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46ab8c2b16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3" name="Google Shape;423;g146ab8c2b16_0_1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46ab8c2b16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Google Shape;434;g146ab8c2b16_0_1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146ab8c2b16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g146ab8c2b16_0_2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146ab8c2b16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7" name="Google Shape;467;g146ab8c2b16_0_2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46ab8c2b1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g146ab8c2b16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146ab8c2b16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1" name="Google Shape;481;g146ab8c2b16_0_2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46ab8c2b16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2" name="Google Shape;492;g146ab8c2b16_0_2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146ab8c2b16_0_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146ab8c2b16_0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46ab8c2b16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0" name="Google Shape;510;g146ab8c2b16_0_2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146ab8c2b16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8" name="Google Shape;518;g146ab8c2b16_0_2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146ab8c2b16_0_6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146ab8c2b16_0_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146ab8c2b16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8" name="Google Shape;548;g146ab8c2b16_0_2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146ab8c2b16_0_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146ab8c2b16_0_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46ab8c2b16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6" name="Google Shape;566;g146ab8c2b16_0_3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46ab8c2b1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146ab8c2b16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46ab8c2b16_0_5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46ab8c2b16_0_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46ab8c2b16_0_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146ab8c2b16_0_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46ab8c2b16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g146ab8c2b16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46ab8c2b16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g146ab8c2b16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46ab8c2b16_0_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146ab8c2b16_0_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46ab8c2b16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g146ab8c2b16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orside 1"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600"/>
              <a:buFont typeface="Playfair Display"/>
              <a:buNone/>
              <a:defRPr sz="4600">
                <a:latin typeface="Playfair Display"/>
                <a:ea typeface="Playfair Display"/>
                <a:cs typeface="Playfair Display"/>
                <a:sym typeface="Playfair Display"/>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rgbClr val="F4794E"/>
              </a:buClr>
              <a:buSzPts val="2800"/>
              <a:buFont typeface="Fjalla One"/>
              <a:buNone/>
              <a:defRPr sz="2800">
                <a:solidFill>
                  <a:srgbClr val="F4794E"/>
                </a:solidFill>
                <a:latin typeface="Fjalla One"/>
                <a:ea typeface="Fjalla One"/>
                <a:cs typeface="Fjalla One"/>
                <a:sym typeface="Fjalla 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13" name="Google Shape;13;p2"/>
          <p:cNvCxnSpPr/>
          <p:nvPr/>
        </p:nvCxnSpPr>
        <p:spPr>
          <a:xfrm rot="10800000" flipH="1">
            <a:off x="2971800" y="2797175"/>
            <a:ext cx="3200400" cy="300"/>
          </a:xfrm>
          <a:prstGeom prst="straightConnector1">
            <a:avLst/>
          </a:prstGeom>
          <a:noFill/>
          <a:ln w="28575" cap="flat" cmpd="sng">
            <a:solidFill>
              <a:srgbClr val="F4794E"/>
            </a:solidFill>
            <a:prstDash val="solid"/>
            <a:round/>
            <a:headEnd type="none" w="med" len="med"/>
            <a:tailEnd type="none" w="med" len="med"/>
          </a:ln>
        </p:spPr>
      </p:cxnSp>
      <p:sp>
        <p:nvSpPr>
          <p:cNvPr id="14" name="Google Shape;14;p2"/>
          <p:cNvSpPr/>
          <p:nvPr/>
        </p:nvSpPr>
        <p:spPr>
          <a:xfrm>
            <a:off x="-18150" y="4718700"/>
            <a:ext cx="9180300" cy="469200"/>
          </a:xfrm>
          <a:prstGeom prst="rect">
            <a:avLst/>
          </a:prstGeom>
          <a:solidFill>
            <a:srgbClr val="1D1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2"/>
          <p:cNvPicPr preferRelativeResize="0"/>
          <p:nvPr/>
        </p:nvPicPr>
        <p:blipFill>
          <a:blip r:embed="rId2">
            <a:alphaModFix/>
          </a:blip>
          <a:stretch>
            <a:fillRect/>
          </a:stretch>
        </p:blipFill>
        <p:spPr>
          <a:xfrm>
            <a:off x="7823574" y="4802111"/>
            <a:ext cx="1008723" cy="3023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og brødtekst med logo">
  <p:cSld name="TITLE_AND_BODY_1_1">
    <p:bg>
      <p:bgPr>
        <a:solidFill>
          <a:srgbClr val="211C56"/>
        </a:solidFill>
        <a:effectLst/>
      </p:bgPr>
    </p:bg>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F9F4F0"/>
              </a:buClr>
              <a:buSzPts val="2800"/>
              <a:buNone/>
              <a:defRPr>
                <a:solidFill>
                  <a:srgbClr val="F9F4F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6" name="Google Shape;66;p1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rgbClr val="F9F4F0"/>
              </a:buClr>
              <a:buSzPts val="1800"/>
              <a:buChar char="●"/>
              <a:defRPr>
                <a:solidFill>
                  <a:srgbClr val="F9F4F0"/>
                </a:solidFill>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7" name="Google Shape;6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8" name="Google Shape;68;p11"/>
          <p:cNvSpPr/>
          <p:nvPr/>
        </p:nvSpPr>
        <p:spPr>
          <a:xfrm>
            <a:off x="-18150" y="4718700"/>
            <a:ext cx="9180300" cy="469200"/>
          </a:xfrm>
          <a:prstGeom prst="rect">
            <a:avLst/>
          </a:prstGeom>
          <a:solidFill>
            <a:srgbClr val="F9F4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 name="Google Shape;69;p11"/>
          <p:cNvPicPr preferRelativeResize="0"/>
          <p:nvPr/>
        </p:nvPicPr>
        <p:blipFill>
          <a:blip r:embed="rId2">
            <a:alphaModFix/>
          </a:blip>
          <a:stretch>
            <a:fillRect/>
          </a:stretch>
        </p:blipFill>
        <p:spPr>
          <a:xfrm>
            <a:off x="7956876" y="4802112"/>
            <a:ext cx="1008723" cy="30237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 og brødtekst">
  <p:cSld name="TITLE_AND_BODY_1_1_1">
    <p:bg>
      <p:bgPr>
        <a:solidFill>
          <a:srgbClr val="211C56"/>
        </a:solidFill>
        <a:effectLst/>
      </p:bgPr>
    </p:bg>
    <p:spTree>
      <p:nvGrpSpPr>
        <p:cNvPr id="1" name="Shape 70"/>
        <p:cNvGrpSpPr/>
        <p:nvPr/>
      </p:nvGrpSpPr>
      <p:grpSpPr>
        <a:xfrm>
          <a:off x="0" y="0"/>
          <a:ext cx="0" cy="0"/>
          <a:chOff x="0" y="0"/>
          <a:chExt cx="0" cy="0"/>
        </a:xfrm>
      </p:grpSpPr>
      <p:sp>
        <p:nvSpPr>
          <p:cNvPr id="71" name="Google Shape;71;p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F9F4F0"/>
              </a:buClr>
              <a:buSzPts val="2800"/>
              <a:buNone/>
              <a:defRPr>
                <a:solidFill>
                  <a:srgbClr val="F9F4F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rgbClr val="F9F4F0"/>
              </a:buClr>
              <a:buSzPts val="1800"/>
              <a:buChar char="●"/>
              <a:defRPr>
                <a:solidFill>
                  <a:srgbClr val="F9F4F0"/>
                </a:solidFill>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3" name="Google Shape;7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og brødtekst X2 med logo" type="twoColTx">
  <p:cSld name="TITLE_AND_TWO_COLUMNS">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6" name="Google Shape;76;p1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7" name="Google Shape;77;p1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8" name="Google Shape;78;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9" name="Google Shape;79;p13"/>
          <p:cNvSpPr/>
          <p:nvPr/>
        </p:nvSpPr>
        <p:spPr>
          <a:xfrm>
            <a:off x="-18150" y="4718700"/>
            <a:ext cx="9180300" cy="469200"/>
          </a:xfrm>
          <a:prstGeom prst="rect">
            <a:avLst/>
          </a:prstGeom>
          <a:solidFill>
            <a:srgbClr val="1D1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13"/>
          <p:cNvPicPr preferRelativeResize="0"/>
          <p:nvPr/>
        </p:nvPicPr>
        <p:blipFill>
          <a:blip r:embed="rId2">
            <a:alphaModFix/>
          </a:blip>
          <a:stretch>
            <a:fillRect/>
          </a:stretch>
        </p:blipFill>
        <p:spPr>
          <a:xfrm>
            <a:off x="7823574" y="4802111"/>
            <a:ext cx="1008723" cy="3023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og brødtekst X2">
  <p:cSld name="TITLE_AND_TWO_COLUMNS_1">
    <p:spTree>
      <p:nvGrpSpPr>
        <p:cNvPr id="1" name="Shape 81"/>
        <p:cNvGrpSpPr/>
        <p:nvPr/>
      </p:nvGrpSpPr>
      <p:grpSpPr>
        <a:xfrm>
          <a:off x="0" y="0"/>
          <a:ext cx="0" cy="0"/>
          <a:chOff x="0" y="0"/>
          <a:chExt cx="0" cy="0"/>
        </a:xfrm>
      </p:grpSpPr>
      <p:sp>
        <p:nvSpPr>
          <p:cNvPr id="82" name="Google Shape;8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3" name="Google Shape;83;p1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4" name="Google Shape;84;p1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5" name="Google Shape;8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odelt slide">
  <p:cSld name="SECTION_TITLE_AND_DESCRIPTION_1">
    <p:spTree>
      <p:nvGrpSpPr>
        <p:cNvPr id="1" name="Shape 86"/>
        <p:cNvGrpSpPr/>
        <p:nvPr/>
      </p:nvGrpSpPr>
      <p:grpSpPr>
        <a:xfrm>
          <a:off x="0" y="0"/>
          <a:ext cx="0" cy="0"/>
          <a:chOff x="0" y="0"/>
          <a:chExt cx="0" cy="0"/>
        </a:xfrm>
      </p:grpSpPr>
      <p:sp>
        <p:nvSpPr>
          <p:cNvPr id="87" name="Google Shape;87;p15"/>
          <p:cNvSpPr/>
          <p:nvPr/>
        </p:nvSpPr>
        <p:spPr>
          <a:xfrm>
            <a:off x="2100" y="0"/>
            <a:ext cx="4572000" cy="5143500"/>
          </a:xfrm>
          <a:prstGeom prst="rect">
            <a:avLst/>
          </a:prstGeom>
          <a:solidFill>
            <a:srgbClr val="F47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txBox="1">
            <a:spLocks noGrp="1"/>
          </p:cNvSpPr>
          <p:nvPr>
            <p:ph type="title"/>
          </p:nvPr>
        </p:nvSpPr>
        <p:spPr>
          <a:xfrm>
            <a:off x="265500" y="1142200"/>
            <a:ext cx="4045200" cy="21612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Font typeface="Playfair Display"/>
              <a:buNone/>
              <a:defRPr sz="4200">
                <a:latin typeface="Playfair Display"/>
                <a:ea typeface="Playfair Display"/>
                <a:cs typeface="Playfair Display"/>
                <a:sym typeface="Playfair Display"/>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9" name="Google Shape;89;p15"/>
          <p:cNvSpPr txBox="1">
            <a:spLocks noGrp="1"/>
          </p:cNvSpPr>
          <p:nvPr>
            <p:ph type="subTitle" idx="1"/>
          </p:nvPr>
        </p:nvSpPr>
        <p:spPr>
          <a:xfrm>
            <a:off x="265500" y="3485250"/>
            <a:ext cx="4045200" cy="5529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F9F4F0"/>
              </a:buClr>
              <a:buSzPts val="2100"/>
              <a:buFont typeface="Fjalla One"/>
              <a:buNone/>
              <a:defRPr sz="2100">
                <a:solidFill>
                  <a:srgbClr val="F9F4F0"/>
                </a:solidFill>
                <a:latin typeface="Fjalla One"/>
                <a:ea typeface="Fjalla One"/>
                <a:cs typeface="Fjalla One"/>
                <a:sym typeface="Fjalla 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0" name="Google Shape;90;p15"/>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1" name="Google Shape;91;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92" name="Google Shape;92;p15"/>
          <p:cNvCxnSpPr/>
          <p:nvPr/>
        </p:nvCxnSpPr>
        <p:spPr>
          <a:xfrm>
            <a:off x="1479300" y="3394314"/>
            <a:ext cx="1617600" cy="0"/>
          </a:xfrm>
          <a:prstGeom prst="straightConnector1">
            <a:avLst/>
          </a:prstGeom>
          <a:noFill/>
          <a:ln w="28575" cap="flat" cmpd="sng">
            <a:solidFill>
              <a:srgbClr val="B3D4E8"/>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odelt slide">
  <p:cSld name="SECTION_TITLE_AND_DESCRIPTION_1_1">
    <p:spTree>
      <p:nvGrpSpPr>
        <p:cNvPr id="1" name="Shape 93"/>
        <p:cNvGrpSpPr/>
        <p:nvPr/>
      </p:nvGrpSpPr>
      <p:grpSpPr>
        <a:xfrm>
          <a:off x="0" y="0"/>
          <a:ext cx="0" cy="0"/>
          <a:chOff x="0" y="0"/>
          <a:chExt cx="0" cy="0"/>
        </a:xfrm>
      </p:grpSpPr>
      <p:sp>
        <p:nvSpPr>
          <p:cNvPr id="94" name="Google Shape;94;p16"/>
          <p:cNvSpPr/>
          <p:nvPr/>
        </p:nvSpPr>
        <p:spPr>
          <a:xfrm>
            <a:off x="2100" y="0"/>
            <a:ext cx="4572000" cy="5143500"/>
          </a:xfrm>
          <a:prstGeom prst="rect">
            <a:avLst/>
          </a:prstGeom>
          <a:solidFill>
            <a:srgbClr val="211C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6"/>
          <p:cNvSpPr txBox="1">
            <a:spLocks noGrp="1"/>
          </p:cNvSpPr>
          <p:nvPr>
            <p:ph type="body" idx="1"/>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6" name="Google Shape;9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7" name="Google Shape;97;p16"/>
          <p:cNvSpPr txBox="1">
            <a:spLocks noGrp="1"/>
          </p:cNvSpPr>
          <p:nvPr>
            <p:ph type="title"/>
          </p:nvPr>
        </p:nvSpPr>
        <p:spPr>
          <a:xfrm>
            <a:off x="265500" y="1142200"/>
            <a:ext cx="4045200" cy="21612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B3D4E8"/>
              </a:buClr>
              <a:buSzPts val="4200"/>
              <a:buFont typeface="Playfair Display"/>
              <a:buNone/>
              <a:defRPr sz="4200">
                <a:solidFill>
                  <a:srgbClr val="B3D4E8"/>
                </a:solidFill>
                <a:latin typeface="Playfair Display"/>
                <a:ea typeface="Playfair Display"/>
                <a:cs typeface="Playfair Display"/>
                <a:sym typeface="Playfair Display"/>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8" name="Google Shape;98;p16"/>
          <p:cNvSpPr txBox="1">
            <a:spLocks noGrp="1"/>
          </p:cNvSpPr>
          <p:nvPr>
            <p:ph type="subTitle" idx="2"/>
          </p:nvPr>
        </p:nvSpPr>
        <p:spPr>
          <a:xfrm>
            <a:off x="265500" y="3485250"/>
            <a:ext cx="4045200" cy="5529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F4794E"/>
              </a:buClr>
              <a:buSzPts val="2100"/>
              <a:buFont typeface="Fjalla One"/>
              <a:buNone/>
              <a:defRPr sz="2100">
                <a:solidFill>
                  <a:srgbClr val="F4794E"/>
                </a:solidFill>
                <a:latin typeface="Fjalla One"/>
                <a:ea typeface="Fjalla One"/>
                <a:cs typeface="Fjalla One"/>
                <a:sym typeface="Fjalla 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99" name="Google Shape;99;p16"/>
          <p:cNvCxnSpPr/>
          <p:nvPr/>
        </p:nvCxnSpPr>
        <p:spPr>
          <a:xfrm>
            <a:off x="1479300" y="3394314"/>
            <a:ext cx="1617600" cy="0"/>
          </a:xfrm>
          <a:prstGeom prst="straightConnector1">
            <a:avLst/>
          </a:prstGeom>
          <a:noFill/>
          <a:ln w="28575" cap="flat" cmpd="sng">
            <a:solidFill>
              <a:srgbClr val="F9F4F0"/>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odelt slide">
  <p:cSld name="SECTION_TITLE_AND_DESCRIPTION_1_1_1">
    <p:spTree>
      <p:nvGrpSpPr>
        <p:cNvPr id="1" name="Shape 100"/>
        <p:cNvGrpSpPr/>
        <p:nvPr/>
      </p:nvGrpSpPr>
      <p:grpSpPr>
        <a:xfrm>
          <a:off x="0" y="0"/>
          <a:ext cx="0" cy="0"/>
          <a:chOff x="0" y="0"/>
          <a:chExt cx="0" cy="0"/>
        </a:xfrm>
      </p:grpSpPr>
      <p:sp>
        <p:nvSpPr>
          <p:cNvPr id="101" name="Google Shape;101;p17"/>
          <p:cNvSpPr/>
          <p:nvPr/>
        </p:nvSpPr>
        <p:spPr>
          <a:xfrm>
            <a:off x="2100" y="0"/>
            <a:ext cx="4572000" cy="5143500"/>
          </a:xfrm>
          <a:prstGeom prst="rect">
            <a:avLst/>
          </a:prstGeom>
          <a:solidFill>
            <a:srgbClr val="B3D4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7"/>
          <p:cNvSpPr txBox="1">
            <a:spLocks noGrp="1"/>
          </p:cNvSpPr>
          <p:nvPr>
            <p:ph type="body" idx="1"/>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3" name="Google Shape;103;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4" name="Google Shape;104;p17"/>
          <p:cNvSpPr txBox="1">
            <a:spLocks noGrp="1"/>
          </p:cNvSpPr>
          <p:nvPr>
            <p:ph type="title"/>
          </p:nvPr>
        </p:nvSpPr>
        <p:spPr>
          <a:xfrm>
            <a:off x="265500" y="1142200"/>
            <a:ext cx="4045200" cy="21612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Font typeface="Playfair Display"/>
              <a:buNone/>
              <a:defRPr sz="4200">
                <a:latin typeface="Playfair Display"/>
                <a:ea typeface="Playfair Display"/>
                <a:cs typeface="Playfair Display"/>
                <a:sym typeface="Playfair Display"/>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5" name="Google Shape;105;p17"/>
          <p:cNvSpPr txBox="1">
            <a:spLocks noGrp="1"/>
          </p:cNvSpPr>
          <p:nvPr>
            <p:ph type="subTitle" idx="2"/>
          </p:nvPr>
        </p:nvSpPr>
        <p:spPr>
          <a:xfrm>
            <a:off x="265500" y="3485250"/>
            <a:ext cx="4045200" cy="5529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F4794E"/>
              </a:buClr>
              <a:buSzPts val="2100"/>
              <a:buFont typeface="Fjalla One"/>
              <a:buNone/>
              <a:defRPr sz="2100">
                <a:solidFill>
                  <a:srgbClr val="F4794E"/>
                </a:solidFill>
                <a:latin typeface="Fjalla One"/>
                <a:ea typeface="Fjalla One"/>
                <a:cs typeface="Fjalla One"/>
                <a:sym typeface="Fjalla 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106" name="Google Shape;106;p17"/>
          <p:cNvCxnSpPr/>
          <p:nvPr/>
        </p:nvCxnSpPr>
        <p:spPr>
          <a:xfrm>
            <a:off x="1479300" y="3394314"/>
            <a:ext cx="1617600" cy="0"/>
          </a:xfrm>
          <a:prstGeom prst="straightConnector1">
            <a:avLst/>
          </a:prstGeom>
          <a:noFill/>
          <a:ln w="28575" cap="flat" cmpd="sng">
            <a:solidFill>
              <a:srgbClr val="F9F4F0"/>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auseslide" type="blank">
  <p:cSld name="BLANK">
    <p:spTree>
      <p:nvGrpSpPr>
        <p:cNvPr id="1" name="Shape 107"/>
        <p:cNvGrpSpPr/>
        <p:nvPr/>
      </p:nvGrpSpPr>
      <p:grpSpPr>
        <a:xfrm>
          <a:off x="0" y="0"/>
          <a:ext cx="0" cy="0"/>
          <a:chOff x="0" y="0"/>
          <a:chExt cx="0" cy="0"/>
        </a:xfrm>
      </p:grpSpPr>
      <p:pic>
        <p:nvPicPr>
          <p:cNvPr id="108" name="Google Shape;108;p18"/>
          <p:cNvPicPr preferRelativeResize="0"/>
          <p:nvPr/>
        </p:nvPicPr>
        <p:blipFill rotWithShape="1">
          <a:blip r:embed="rId2">
            <a:alphaModFix/>
          </a:blip>
          <a:srcRect b="15604"/>
          <a:stretch/>
        </p:blipFill>
        <p:spPr>
          <a:xfrm>
            <a:off x="0" y="0"/>
            <a:ext cx="9144003" cy="5143501"/>
          </a:xfrm>
          <a:prstGeom prst="rect">
            <a:avLst/>
          </a:prstGeom>
          <a:noFill/>
          <a:ln>
            <a:noFill/>
          </a:ln>
        </p:spPr>
      </p:pic>
      <p:sp>
        <p:nvSpPr>
          <p:cNvPr id="109" name="Google Shape;109;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10" name="Google Shape;110;p18"/>
          <p:cNvSpPr txBox="1">
            <a:spLocks noGrp="1"/>
          </p:cNvSpPr>
          <p:nvPr>
            <p:ph type="title"/>
          </p:nvPr>
        </p:nvSpPr>
        <p:spPr>
          <a:xfrm>
            <a:off x="3222550" y="2692250"/>
            <a:ext cx="4950300" cy="1444200"/>
          </a:xfrm>
          <a:prstGeom prst="rect">
            <a:avLst/>
          </a:prstGeom>
        </p:spPr>
        <p:txBody>
          <a:bodyPr spcFirstLastPara="1" wrap="square" lIns="91425" tIns="91425" rIns="91425" bIns="91425" anchor="t" anchorCtr="0">
            <a:normAutofit/>
          </a:bodyPr>
          <a:lstStyle>
            <a:lvl1pPr lvl="0">
              <a:spcBef>
                <a:spcPts val="0"/>
              </a:spcBef>
              <a:spcAft>
                <a:spcPts val="0"/>
              </a:spcAft>
              <a:buClr>
                <a:srgbClr val="B3D4E8"/>
              </a:buClr>
              <a:buSzPts val="4500"/>
              <a:buFont typeface="Playfair Display"/>
              <a:buNone/>
              <a:defRPr sz="4500">
                <a:solidFill>
                  <a:srgbClr val="B3D4E8"/>
                </a:solidFill>
                <a:latin typeface="Playfair Display"/>
                <a:ea typeface="Playfair Display"/>
                <a:cs typeface="Playfair Display"/>
                <a:sym typeface="Playfair Display"/>
              </a:defRPr>
            </a:lvl1pPr>
            <a:lvl2pPr lvl="1">
              <a:spcBef>
                <a:spcPts val="0"/>
              </a:spcBef>
              <a:spcAft>
                <a:spcPts val="0"/>
              </a:spcAft>
              <a:buSzPts val="2800"/>
              <a:buNone/>
              <a:defRPr>
                <a:latin typeface="Lora"/>
                <a:ea typeface="Lora"/>
                <a:cs typeface="Lora"/>
                <a:sym typeface="Lora"/>
              </a:defRPr>
            </a:lvl2pPr>
            <a:lvl3pPr lvl="2">
              <a:spcBef>
                <a:spcPts val="0"/>
              </a:spcBef>
              <a:spcAft>
                <a:spcPts val="0"/>
              </a:spcAft>
              <a:buSzPts val="2800"/>
              <a:buNone/>
              <a:defRPr>
                <a:latin typeface="Lora"/>
                <a:ea typeface="Lora"/>
                <a:cs typeface="Lora"/>
                <a:sym typeface="Lora"/>
              </a:defRPr>
            </a:lvl3pPr>
            <a:lvl4pPr lvl="3">
              <a:spcBef>
                <a:spcPts val="0"/>
              </a:spcBef>
              <a:spcAft>
                <a:spcPts val="0"/>
              </a:spcAft>
              <a:buSzPts val="2800"/>
              <a:buNone/>
              <a:defRPr>
                <a:latin typeface="Lora"/>
                <a:ea typeface="Lora"/>
                <a:cs typeface="Lora"/>
                <a:sym typeface="Lora"/>
              </a:defRPr>
            </a:lvl4pPr>
            <a:lvl5pPr lvl="4">
              <a:spcBef>
                <a:spcPts val="0"/>
              </a:spcBef>
              <a:spcAft>
                <a:spcPts val="0"/>
              </a:spcAft>
              <a:buSzPts val="2800"/>
              <a:buNone/>
              <a:defRPr>
                <a:latin typeface="Lora"/>
                <a:ea typeface="Lora"/>
                <a:cs typeface="Lora"/>
                <a:sym typeface="Lora"/>
              </a:defRPr>
            </a:lvl5pPr>
            <a:lvl6pPr lvl="5">
              <a:spcBef>
                <a:spcPts val="0"/>
              </a:spcBef>
              <a:spcAft>
                <a:spcPts val="0"/>
              </a:spcAft>
              <a:buSzPts val="2800"/>
              <a:buNone/>
              <a:defRPr>
                <a:latin typeface="Lora"/>
                <a:ea typeface="Lora"/>
                <a:cs typeface="Lora"/>
                <a:sym typeface="Lora"/>
              </a:defRPr>
            </a:lvl6pPr>
            <a:lvl7pPr lvl="6">
              <a:spcBef>
                <a:spcPts val="0"/>
              </a:spcBef>
              <a:spcAft>
                <a:spcPts val="0"/>
              </a:spcAft>
              <a:buSzPts val="2800"/>
              <a:buNone/>
              <a:defRPr>
                <a:latin typeface="Lora"/>
                <a:ea typeface="Lora"/>
                <a:cs typeface="Lora"/>
                <a:sym typeface="Lora"/>
              </a:defRPr>
            </a:lvl7pPr>
            <a:lvl8pPr lvl="7">
              <a:spcBef>
                <a:spcPts val="0"/>
              </a:spcBef>
              <a:spcAft>
                <a:spcPts val="0"/>
              </a:spcAft>
              <a:buSzPts val="2800"/>
              <a:buNone/>
              <a:defRPr>
                <a:latin typeface="Lora"/>
                <a:ea typeface="Lora"/>
                <a:cs typeface="Lora"/>
                <a:sym typeface="Lora"/>
              </a:defRPr>
            </a:lvl8pPr>
            <a:lvl9pPr lvl="8">
              <a:spcBef>
                <a:spcPts val="0"/>
              </a:spcBef>
              <a:spcAft>
                <a:spcPts val="0"/>
              </a:spcAft>
              <a:buSzPts val="2800"/>
              <a:buNone/>
              <a:defRPr>
                <a:latin typeface="Lora"/>
                <a:ea typeface="Lora"/>
                <a:cs typeface="Lora"/>
                <a:sym typeface="Lora"/>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auseslide">
  <p:cSld name="BLANK_1">
    <p:spTree>
      <p:nvGrpSpPr>
        <p:cNvPr id="1" name="Shape 111"/>
        <p:cNvGrpSpPr/>
        <p:nvPr/>
      </p:nvGrpSpPr>
      <p:grpSpPr>
        <a:xfrm>
          <a:off x="0" y="0"/>
          <a:ext cx="0" cy="0"/>
          <a:chOff x="0" y="0"/>
          <a:chExt cx="0" cy="0"/>
        </a:xfrm>
      </p:grpSpPr>
      <p:pic>
        <p:nvPicPr>
          <p:cNvPr id="112" name="Google Shape;112;p19"/>
          <p:cNvPicPr preferRelativeResize="0"/>
          <p:nvPr/>
        </p:nvPicPr>
        <p:blipFill rotWithShape="1">
          <a:blip r:embed="rId2">
            <a:alphaModFix/>
          </a:blip>
          <a:srcRect t="13579" b="2025"/>
          <a:stretch/>
        </p:blipFill>
        <p:spPr>
          <a:xfrm>
            <a:off x="0" y="0"/>
            <a:ext cx="9144003" cy="5143501"/>
          </a:xfrm>
          <a:prstGeom prst="rect">
            <a:avLst/>
          </a:prstGeom>
          <a:noFill/>
          <a:ln>
            <a:noFill/>
          </a:ln>
        </p:spPr>
      </p:pic>
      <p:sp>
        <p:nvSpPr>
          <p:cNvPr id="113" name="Google Shape;11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4" name="Google Shape;114;p19"/>
          <p:cNvSpPr txBox="1">
            <a:spLocks noGrp="1"/>
          </p:cNvSpPr>
          <p:nvPr>
            <p:ph type="title"/>
          </p:nvPr>
        </p:nvSpPr>
        <p:spPr>
          <a:xfrm>
            <a:off x="375275" y="3358200"/>
            <a:ext cx="5477100" cy="492600"/>
          </a:xfrm>
          <a:prstGeom prst="rect">
            <a:avLst/>
          </a:prstGeom>
        </p:spPr>
        <p:txBody>
          <a:bodyPr spcFirstLastPara="1" wrap="square" lIns="91425" tIns="91425" rIns="91425" bIns="91425" anchor="t" anchorCtr="0">
            <a:normAutofit/>
          </a:bodyPr>
          <a:lstStyle>
            <a:lvl1pPr lvl="0">
              <a:spcBef>
                <a:spcPts val="0"/>
              </a:spcBef>
              <a:spcAft>
                <a:spcPts val="0"/>
              </a:spcAft>
              <a:buClr>
                <a:srgbClr val="B3D4E8"/>
              </a:buClr>
              <a:buSzPts val="4300"/>
              <a:buFont typeface="Playfair Display"/>
              <a:buNone/>
              <a:defRPr sz="4300">
                <a:solidFill>
                  <a:srgbClr val="B3D4E8"/>
                </a:solidFill>
                <a:latin typeface="Playfair Display"/>
                <a:ea typeface="Playfair Display"/>
                <a:cs typeface="Playfair Display"/>
                <a:sym typeface="Playfair Display"/>
              </a:defRPr>
            </a:lvl1pPr>
            <a:lvl2pPr lvl="1">
              <a:spcBef>
                <a:spcPts val="0"/>
              </a:spcBef>
              <a:spcAft>
                <a:spcPts val="0"/>
              </a:spcAft>
              <a:buSzPts val="3900"/>
              <a:buNone/>
              <a:defRPr sz="3900">
                <a:latin typeface="Lora"/>
                <a:ea typeface="Lora"/>
                <a:cs typeface="Lora"/>
                <a:sym typeface="Lora"/>
              </a:defRPr>
            </a:lvl2pPr>
            <a:lvl3pPr lvl="2">
              <a:spcBef>
                <a:spcPts val="0"/>
              </a:spcBef>
              <a:spcAft>
                <a:spcPts val="0"/>
              </a:spcAft>
              <a:buSzPts val="3900"/>
              <a:buNone/>
              <a:defRPr sz="3900">
                <a:latin typeface="Lora"/>
                <a:ea typeface="Lora"/>
                <a:cs typeface="Lora"/>
                <a:sym typeface="Lora"/>
              </a:defRPr>
            </a:lvl3pPr>
            <a:lvl4pPr lvl="3">
              <a:spcBef>
                <a:spcPts val="0"/>
              </a:spcBef>
              <a:spcAft>
                <a:spcPts val="0"/>
              </a:spcAft>
              <a:buSzPts val="3900"/>
              <a:buNone/>
              <a:defRPr sz="3900">
                <a:latin typeface="Lora"/>
                <a:ea typeface="Lora"/>
                <a:cs typeface="Lora"/>
                <a:sym typeface="Lora"/>
              </a:defRPr>
            </a:lvl4pPr>
            <a:lvl5pPr lvl="4">
              <a:spcBef>
                <a:spcPts val="0"/>
              </a:spcBef>
              <a:spcAft>
                <a:spcPts val="0"/>
              </a:spcAft>
              <a:buSzPts val="3900"/>
              <a:buNone/>
              <a:defRPr sz="3900">
                <a:latin typeface="Lora"/>
                <a:ea typeface="Lora"/>
                <a:cs typeface="Lora"/>
                <a:sym typeface="Lora"/>
              </a:defRPr>
            </a:lvl5pPr>
            <a:lvl6pPr lvl="5">
              <a:spcBef>
                <a:spcPts val="0"/>
              </a:spcBef>
              <a:spcAft>
                <a:spcPts val="0"/>
              </a:spcAft>
              <a:buSzPts val="3900"/>
              <a:buNone/>
              <a:defRPr sz="3900">
                <a:latin typeface="Lora"/>
                <a:ea typeface="Lora"/>
                <a:cs typeface="Lora"/>
                <a:sym typeface="Lora"/>
              </a:defRPr>
            </a:lvl6pPr>
            <a:lvl7pPr lvl="6">
              <a:spcBef>
                <a:spcPts val="0"/>
              </a:spcBef>
              <a:spcAft>
                <a:spcPts val="0"/>
              </a:spcAft>
              <a:buSzPts val="3900"/>
              <a:buNone/>
              <a:defRPr sz="3900">
                <a:latin typeface="Lora"/>
                <a:ea typeface="Lora"/>
                <a:cs typeface="Lora"/>
                <a:sym typeface="Lora"/>
              </a:defRPr>
            </a:lvl7pPr>
            <a:lvl8pPr lvl="7">
              <a:spcBef>
                <a:spcPts val="0"/>
              </a:spcBef>
              <a:spcAft>
                <a:spcPts val="0"/>
              </a:spcAft>
              <a:buSzPts val="3900"/>
              <a:buNone/>
              <a:defRPr sz="3900">
                <a:latin typeface="Lora"/>
                <a:ea typeface="Lora"/>
                <a:cs typeface="Lora"/>
                <a:sym typeface="Lora"/>
              </a:defRPr>
            </a:lvl8pPr>
            <a:lvl9pPr lvl="8">
              <a:spcBef>
                <a:spcPts val="0"/>
              </a:spcBef>
              <a:spcAft>
                <a:spcPts val="0"/>
              </a:spcAft>
              <a:buSzPts val="3900"/>
              <a:buNone/>
              <a:defRPr sz="3900">
                <a:latin typeface="Lora"/>
                <a:ea typeface="Lora"/>
                <a:cs typeface="Lora"/>
                <a:sym typeface="Lora"/>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auseslide">
  <p:cSld name="BLANK_1_1">
    <p:spTree>
      <p:nvGrpSpPr>
        <p:cNvPr id="1" name="Shape 115"/>
        <p:cNvGrpSpPr/>
        <p:nvPr/>
      </p:nvGrpSpPr>
      <p:grpSpPr>
        <a:xfrm>
          <a:off x="0" y="0"/>
          <a:ext cx="0" cy="0"/>
          <a:chOff x="0" y="0"/>
          <a:chExt cx="0" cy="0"/>
        </a:xfrm>
      </p:grpSpPr>
      <p:pic>
        <p:nvPicPr>
          <p:cNvPr id="116" name="Google Shape;116;p20"/>
          <p:cNvPicPr preferRelativeResize="0"/>
          <p:nvPr/>
        </p:nvPicPr>
        <p:blipFill rotWithShape="1">
          <a:blip r:embed="rId2">
            <a:alphaModFix/>
          </a:blip>
          <a:srcRect b="15604"/>
          <a:stretch/>
        </p:blipFill>
        <p:spPr>
          <a:xfrm>
            <a:off x="0" y="0"/>
            <a:ext cx="9144003" cy="5143501"/>
          </a:xfrm>
          <a:prstGeom prst="rect">
            <a:avLst/>
          </a:prstGeom>
          <a:noFill/>
          <a:ln>
            <a:noFill/>
          </a:ln>
        </p:spPr>
      </p:pic>
      <p:sp>
        <p:nvSpPr>
          <p:cNvPr id="117" name="Google Shape;117;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8" name="Google Shape;118;p20"/>
          <p:cNvSpPr txBox="1">
            <a:spLocks noGrp="1"/>
          </p:cNvSpPr>
          <p:nvPr>
            <p:ph type="title"/>
          </p:nvPr>
        </p:nvSpPr>
        <p:spPr>
          <a:xfrm>
            <a:off x="675375" y="169525"/>
            <a:ext cx="5477100" cy="492600"/>
          </a:xfrm>
          <a:prstGeom prst="rect">
            <a:avLst/>
          </a:prstGeom>
        </p:spPr>
        <p:txBody>
          <a:bodyPr spcFirstLastPara="1" wrap="square" lIns="91425" tIns="91425" rIns="91425" bIns="91425" anchor="t" anchorCtr="0">
            <a:normAutofit/>
          </a:bodyPr>
          <a:lstStyle>
            <a:lvl1pPr lvl="0" rtl="0">
              <a:spcBef>
                <a:spcPts val="0"/>
              </a:spcBef>
              <a:spcAft>
                <a:spcPts val="0"/>
              </a:spcAft>
              <a:buSzPts val="4300"/>
              <a:buFont typeface="Playfair Display"/>
              <a:buNone/>
              <a:defRPr sz="4300">
                <a:latin typeface="Playfair Display"/>
                <a:ea typeface="Playfair Display"/>
                <a:cs typeface="Playfair Display"/>
                <a:sym typeface="Playfair Display"/>
              </a:defRPr>
            </a:lvl1pPr>
            <a:lvl2pPr lvl="1" rtl="0">
              <a:spcBef>
                <a:spcPts val="0"/>
              </a:spcBef>
              <a:spcAft>
                <a:spcPts val="0"/>
              </a:spcAft>
              <a:buSzPts val="3900"/>
              <a:buNone/>
              <a:defRPr sz="3900">
                <a:latin typeface="Lora"/>
                <a:ea typeface="Lora"/>
                <a:cs typeface="Lora"/>
                <a:sym typeface="Lora"/>
              </a:defRPr>
            </a:lvl2pPr>
            <a:lvl3pPr lvl="2" rtl="0">
              <a:spcBef>
                <a:spcPts val="0"/>
              </a:spcBef>
              <a:spcAft>
                <a:spcPts val="0"/>
              </a:spcAft>
              <a:buSzPts val="3900"/>
              <a:buNone/>
              <a:defRPr sz="3900">
                <a:latin typeface="Lora"/>
                <a:ea typeface="Lora"/>
                <a:cs typeface="Lora"/>
                <a:sym typeface="Lora"/>
              </a:defRPr>
            </a:lvl3pPr>
            <a:lvl4pPr lvl="3" rtl="0">
              <a:spcBef>
                <a:spcPts val="0"/>
              </a:spcBef>
              <a:spcAft>
                <a:spcPts val="0"/>
              </a:spcAft>
              <a:buSzPts val="3900"/>
              <a:buNone/>
              <a:defRPr sz="3900">
                <a:latin typeface="Lora"/>
                <a:ea typeface="Lora"/>
                <a:cs typeface="Lora"/>
                <a:sym typeface="Lora"/>
              </a:defRPr>
            </a:lvl4pPr>
            <a:lvl5pPr lvl="4" rtl="0">
              <a:spcBef>
                <a:spcPts val="0"/>
              </a:spcBef>
              <a:spcAft>
                <a:spcPts val="0"/>
              </a:spcAft>
              <a:buSzPts val="3900"/>
              <a:buNone/>
              <a:defRPr sz="3900">
                <a:latin typeface="Lora"/>
                <a:ea typeface="Lora"/>
                <a:cs typeface="Lora"/>
                <a:sym typeface="Lora"/>
              </a:defRPr>
            </a:lvl5pPr>
            <a:lvl6pPr lvl="5" rtl="0">
              <a:spcBef>
                <a:spcPts val="0"/>
              </a:spcBef>
              <a:spcAft>
                <a:spcPts val="0"/>
              </a:spcAft>
              <a:buSzPts val="3900"/>
              <a:buNone/>
              <a:defRPr sz="3900">
                <a:latin typeface="Lora"/>
                <a:ea typeface="Lora"/>
                <a:cs typeface="Lora"/>
                <a:sym typeface="Lora"/>
              </a:defRPr>
            </a:lvl6pPr>
            <a:lvl7pPr lvl="6" rtl="0">
              <a:spcBef>
                <a:spcPts val="0"/>
              </a:spcBef>
              <a:spcAft>
                <a:spcPts val="0"/>
              </a:spcAft>
              <a:buSzPts val="3900"/>
              <a:buNone/>
              <a:defRPr sz="3900">
                <a:latin typeface="Lora"/>
                <a:ea typeface="Lora"/>
                <a:cs typeface="Lora"/>
                <a:sym typeface="Lora"/>
              </a:defRPr>
            </a:lvl7pPr>
            <a:lvl8pPr lvl="7" rtl="0">
              <a:spcBef>
                <a:spcPts val="0"/>
              </a:spcBef>
              <a:spcAft>
                <a:spcPts val="0"/>
              </a:spcAft>
              <a:buSzPts val="3900"/>
              <a:buNone/>
              <a:defRPr sz="3900">
                <a:latin typeface="Lora"/>
                <a:ea typeface="Lora"/>
                <a:cs typeface="Lora"/>
                <a:sym typeface="Lora"/>
              </a:defRPr>
            </a:lvl8pPr>
            <a:lvl9pPr lvl="8" rtl="0">
              <a:spcBef>
                <a:spcPts val="0"/>
              </a:spcBef>
              <a:spcAft>
                <a:spcPts val="0"/>
              </a:spcAft>
              <a:buSzPts val="3900"/>
              <a:buNone/>
              <a:defRPr sz="3900">
                <a:latin typeface="Lora"/>
                <a:ea typeface="Lora"/>
                <a:cs typeface="Lora"/>
                <a:sym typeface="Lor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orside 1">
  <p:cSld name="TITLE_1">
    <p:bg>
      <p:bgPr>
        <a:solidFill>
          <a:srgbClr val="B3D4E8"/>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600"/>
              <a:buFont typeface="Playfair Display"/>
              <a:buNone/>
              <a:defRPr sz="4600">
                <a:latin typeface="Playfair Display"/>
                <a:ea typeface="Playfair Display"/>
                <a:cs typeface="Playfair Display"/>
                <a:sym typeface="Playfair Display"/>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8" name="Google Shape;18;p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800"/>
              <a:buFont typeface="Fjalla One"/>
              <a:buNone/>
              <a:defRPr sz="2800">
                <a:solidFill>
                  <a:schemeClr val="lt1"/>
                </a:solidFill>
                <a:latin typeface="Fjalla One"/>
                <a:ea typeface="Fjalla One"/>
                <a:cs typeface="Fjalla One"/>
                <a:sym typeface="Fjall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20" name="Google Shape;20;p3"/>
          <p:cNvCxnSpPr/>
          <p:nvPr/>
        </p:nvCxnSpPr>
        <p:spPr>
          <a:xfrm rot="10800000" flipH="1">
            <a:off x="2971800" y="2797175"/>
            <a:ext cx="3200400" cy="300"/>
          </a:xfrm>
          <a:prstGeom prst="straightConnector1">
            <a:avLst/>
          </a:prstGeom>
          <a:noFill/>
          <a:ln w="28575" cap="flat" cmpd="sng">
            <a:solidFill>
              <a:srgbClr val="F4794E"/>
            </a:solidFill>
            <a:prstDash val="solid"/>
            <a:round/>
            <a:headEnd type="none" w="med" len="med"/>
            <a:tailEnd type="none" w="med" len="med"/>
          </a:ln>
        </p:spPr>
      </p:cxnSp>
      <p:sp>
        <p:nvSpPr>
          <p:cNvPr id="21" name="Google Shape;21;p3"/>
          <p:cNvSpPr/>
          <p:nvPr/>
        </p:nvSpPr>
        <p:spPr>
          <a:xfrm>
            <a:off x="-18150" y="4718700"/>
            <a:ext cx="9180300" cy="469200"/>
          </a:xfrm>
          <a:prstGeom prst="rect">
            <a:avLst/>
          </a:prstGeom>
          <a:solidFill>
            <a:srgbClr val="1D1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 name="Google Shape;22;p3"/>
          <p:cNvPicPr preferRelativeResize="0"/>
          <p:nvPr/>
        </p:nvPicPr>
        <p:blipFill>
          <a:blip r:embed="rId2">
            <a:alphaModFix/>
          </a:blip>
          <a:stretch>
            <a:fillRect/>
          </a:stretch>
        </p:blipFill>
        <p:spPr>
          <a:xfrm>
            <a:off x="7823574" y="4802111"/>
            <a:ext cx="1008723" cy="3023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auseslide">
  <p:cSld name="BLANK_1_1_1">
    <p:spTree>
      <p:nvGrpSpPr>
        <p:cNvPr id="1" name="Shape 119"/>
        <p:cNvGrpSpPr/>
        <p:nvPr/>
      </p:nvGrpSpPr>
      <p:grpSpPr>
        <a:xfrm>
          <a:off x="0" y="0"/>
          <a:ext cx="0" cy="0"/>
          <a:chOff x="0" y="0"/>
          <a:chExt cx="0" cy="0"/>
        </a:xfrm>
      </p:grpSpPr>
      <p:pic>
        <p:nvPicPr>
          <p:cNvPr id="120" name="Google Shape;120;p21"/>
          <p:cNvPicPr preferRelativeResize="0"/>
          <p:nvPr/>
        </p:nvPicPr>
        <p:blipFill rotWithShape="1">
          <a:blip r:embed="rId2">
            <a:alphaModFix/>
          </a:blip>
          <a:srcRect t="4312" b="11292"/>
          <a:stretch/>
        </p:blipFill>
        <p:spPr>
          <a:xfrm>
            <a:off x="0" y="0"/>
            <a:ext cx="9144003" cy="5143501"/>
          </a:xfrm>
          <a:prstGeom prst="rect">
            <a:avLst/>
          </a:prstGeom>
          <a:noFill/>
          <a:ln>
            <a:noFill/>
          </a:ln>
        </p:spPr>
      </p:pic>
      <p:sp>
        <p:nvSpPr>
          <p:cNvPr id="121" name="Google Shape;121;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2" name="Google Shape;122;p21"/>
          <p:cNvSpPr txBox="1">
            <a:spLocks noGrp="1"/>
          </p:cNvSpPr>
          <p:nvPr>
            <p:ph type="title"/>
          </p:nvPr>
        </p:nvSpPr>
        <p:spPr>
          <a:xfrm>
            <a:off x="675375" y="169525"/>
            <a:ext cx="5477100" cy="492600"/>
          </a:xfrm>
          <a:prstGeom prst="rect">
            <a:avLst/>
          </a:prstGeom>
        </p:spPr>
        <p:txBody>
          <a:bodyPr spcFirstLastPara="1" wrap="square" lIns="91425" tIns="91425" rIns="91425" bIns="91425" anchor="t" anchorCtr="0">
            <a:normAutofit/>
          </a:bodyPr>
          <a:lstStyle>
            <a:lvl1pPr lvl="0" rtl="0">
              <a:spcBef>
                <a:spcPts val="0"/>
              </a:spcBef>
              <a:spcAft>
                <a:spcPts val="0"/>
              </a:spcAft>
              <a:buSzPts val="4300"/>
              <a:buFont typeface="Playfair Display"/>
              <a:buNone/>
              <a:defRPr sz="4300">
                <a:latin typeface="Playfair Display"/>
                <a:ea typeface="Playfair Display"/>
                <a:cs typeface="Playfair Display"/>
                <a:sym typeface="Playfair Display"/>
              </a:defRPr>
            </a:lvl1pPr>
            <a:lvl2pPr lvl="1" rtl="0">
              <a:spcBef>
                <a:spcPts val="0"/>
              </a:spcBef>
              <a:spcAft>
                <a:spcPts val="0"/>
              </a:spcAft>
              <a:buSzPts val="3900"/>
              <a:buNone/>
              <a:defRPr sz="3900">
                <a:latin typeface="Lora"/>
                <a:ea typeface="Lora"/>
                <a:cs typeface="Lora"/>
                <a:sym typeface="Lora"/>
              </a:defRPr>
            </a:lvl2pPr>
            <a:lvl3pPr lvl="2" rtl="0">
              <a:spcBef>
                <a:spcPts val="0"/>
              </a:spcBef>
              <a:spcAft>
                <a:spcPts val="0"/>
              </a:spcAft>
              <a:buSzPts val="3900"/>
              <a:buNone/>
              <a:defRPr sz="3900">
                <a:latin typeface="Lora"/>
                <a:ea typeface="Lora"/>
                <a:cs typeface="Lora"/>
                <a:sym typeface="Lora"/>
              </a:defRPr>
            </a:lvl3pPr>
            <a:lvl4pPr lvl="3" rtl="0">
              <a:spcBef>
                <a:spcPts val="0"/>
              </a:spcBef>
              <a:spcAft>
                <a:spcPts val="0"/>
              </a:spcAft>
              <a:buSzPts val="3900"/>
              <a:buNone/>
              <a:defRPr sz="3900">
                <a:latin typeface="Lora"/>
                <a:ea typeface="Lora"/>
                <a:cs typeface="Lora"/>
                <a:sym typeface="Lora"/>
              </a:defRPr>
            </a:lvl4pPr>
            <a:lvl5pPr lvl="4" rtl="0">
              <a:spcBef>
                <a:spcPts val="0"/>
              </a:spcBef>
              <a:spcAft>
                <a:spcPts val="0"/>
              </a:spcAft>
              <a:buSzPts val="3900"/>
              <a:buNone/>
              <a:defRPr sz="3900">
                <a:latin typeface="Lora"/>
                <a:ea typeface="Lora"/>
                <a:cs typeface="Lora"/>
                <a:sym typeface="Lora"/>
              </a:defRPr>
            </a:lvl5pPr>
            <a:lvl6pPr lvl="5" rtl="0">
              <a:spcBef>
                <a:spcPts val="0"/>
              </a:spcBef>
              <a:spcAft>
                <a:spcPts val="0"/>
              </a:spcAft>
              <a:buSzPts val="3900"/>
              <a:buNone/>
              <a:defRPr sz="3900">
                <a:latin typeface="Lora"/>
                <a:ea typeface="Lora"/>
                <a:cs typeface="Lora"/>
                <a:sym typeface="Lora"/>
              </a:defRPr>
            </a:lvl6pPr>
            <a:lvl7pPr lvl="6" rtl="0">
              <a:spcBef>
                <a:spcPts val="0"/>
              </a:spcBef>
              <a:spcAft>
                <a:spcPts val="0"/>
              </a:spcAft>
              <a:buSzPts val="3900"/>
              <a:buNone/>
              <a:defRPr sz="3900">
                <a:latin typeface="Lora"/>
                <a:ea typeface="Lora"/>
                <a:cs typeface="Lora"/>
                <a:sym typeface="Lora"/>
              </a:defRPr>
            </a:lvl7pPr>
            <a:lvl8pPr lvl="7" rtl="0">
              <a:spcBef>
                <a:spcPts val="0"/>
              </a:spcBef>
              <a:spcAft>
                <a:spcPts val="0"/>
              </a:spcAft>
              <a:buSzPts val="3900"/>
              <a:buNone/>
              <a:defRPr sz="3900">
                <a:latin typeface="Lora"/>
                <a:ea typeface="Lora"/>
                <a:cs typeface="Lora"/>
                <a:sym typeface="Lora"/>
              </a:defRPr>
            </a:lvl8pPr>
            <a:lvl9pPr lvl="8" rtl="0">
              <a:spcBef>
                <a:spcPts val="0"/>
              </a:spcBef>
              <a:spcAft>
                <a:spcPts val="0"/>
              </a:spcAft>
              <a:buSzPts val="3900"/>
              <a:buNone/>
              <a:defRPr sz="3900">
                <a:latin typeface="Lora"/>
                <a:ea typeface="Lora"/>
                <a:cs typeface="Lora"/>
                <a:sym typeface="Lora"/>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odelt slide med bilde">
  <p:cSld name="CUSTOM">
    <p:bg>
      <p:bgPr>
        <a:solidFill>
          <a:srgbClr val="211C56"/>
        </a:solidFill>
        <a:effectLst/>
      </p:bgPr>
    </p:bg>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4572000" y="742900"/>
            <a:ext cx="42555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F4794E"/>
              </a:buClr>
              <a:buSzPts val="2800"/>
              <a:buNone/>
              <a:defRPr>
                <a:solidFill>
                  <a:srgbClr val="F4794E"/>
                </a:solidFill>
              </a:defRPr>
            </a:lvl1pPr>
            <a:lvl2pPr lvl="1">
              <a:spcBef>
                <a:spcPts val="0"/>
              </a:spcBef>
              <a:spcAft>
                <a:spcPts val="0"/>
              </a:spcAft>
              <a:buSzPts val="2800"/>
              <a:buNone/>
              <a:defRPr>
                <a:latin typeface="Lora"/>
                <a:ea typeface="Lora"/>
                <a:cs typeface="Lora"/>
                <a:sym typeface="Lora"/>
              </a:defRPr>
            </a:lvl2pPr>
            <a:lvl3pPr lvl="2">
              <a:spcBef>
                <a:spcPts val="0"/>
              </a:spcBef>
              <a:spcAft>
                <a:spcPts val="0"/>
              </a:spcAft>
              <a:buSzPts val="2800"/>
              <a:buNone/>
              <a:defRPr>
                <a:latin typeface="Lora"/>
                <a:ea typeface="Lora"/>
                <a:cs typeface="Lora"/>
                <a:sym typeface="Lora"/>
              </a:defRPr>
            </a:lvl3pPr>
            <a:lvl4pPr lvl="3">
              <a:spcBef>
                <a:spcPts val="0"/>
              </a:spcBef>
              <a:spcAft>
                <a:spcPts val="0"/>
              </a:spcAft>
              <a:buSzPts val="2800"/>
              <a:buNone/>
              <a:defRPr>
                <a:latin typeface="Lora"/>
                <a:ea typeface="Lora"/>
                <a:cs typeface="Lora"/>
                <a:sym typeface="Lora"/>
              </a:defRPr>
            </a:lvl4pPr>
            <a:lvl5pPr lvl="4">
              <a:spcBef>
                <a:spcPts val="0"/>
              </a:spcBef>
              <a:spcAft>
                <a:spcPts val="0"/>
              </a:spcAft>
              <a:buSzPts val="2800"/>
              <a:buNone/>
              <a:defRPr>
                <a:latin typeface="Lora"/>
                <a:ea typeface="Lora"/>
                <a:cs typeface="Lora"/>
                <a:sym typeface="Lora"/>
              </a:defRPr>
            </a:lvl5pPr>
            <a:lvl6pPr lvl="5">
              <a:spcBef>
                <a:spcPts val="0"/>
              </a:spcBef>
              <a:spcAft>
                <a:spcPts val="0"/>
              </a:spcAft>
              <a:buSzPts val="2800"/>
              <a:buNone/>
              <a:defRPr>
                <a:latin typeface="Lora"/>
                <a:ea typeface="Lora"/>
                <a:cs typeface="Lora"/>
                <a:sym typeface="Lora"/>
              </a:defRPr>
            </a:lvl6pPr>
            <a:lvl7pPr lvl="6">
              <a:spcBef>
                <a:spcPts val="0"/>
              </a:spcBef>
              <a:spcAft>
                <a:spcPts val="0"/>
              </a:spcAft>
              <a:buSzPts val="2800"/>
              <a:buNone/>
              <a:defRPr>
                <a:latin typeface="Lora"/>
                <a:ea typeface="Lora"/>
                <a:cs typeface="Lora"/>
                <a:sym typeface="Lora"/>
              </a:defRPr>
            </a:lvl7pPr>
            <a:lvl8pPr lvl="7">
              <a:spcBef>
                <a:spcPts val="0"/>
              </a:spcBef>
              <a:spcAft>
                <a:spcPts val="0"/>
              </a:spcAft>
              <a:buSzPts val="2800"/>
              <a:buNone/>
              <a:defRPr>
                <a:latin typeface="Lora"/>
                <a:ea typeface="Lora"/>
                <a:cs typeface="Lora"/>
                <a:sym typeface="Lora"/>
              </a:defRPr>
            </a:lvl8pPr>
            <a:lvl9pPr lvl="8">
              <a:spcBef>
                <a:spcPts val="0"/>
              </a:spcBef>
              <a:spcAft>
                <a:spcPts val="0"/>
              </a:spcAft>
              <a:buSzPts val="2800"/>
              <a:buNone/>
              <a:defRPr>
                <a:latin typeface="Lora"/>
                <a:ea typeface="Lora"/>
                <a:cs typeface="Lora"/>
                <a:sym typeface="Lora"/>
              </a:defRPr>
            </a:lvl9pPr>
          </a:lstStyle>
          <a:p>
            <a:endParaRPr/>
          </a:p>
        </p:txBody>
      </p:sp>
      <p:sp>
        <p:nvSpPr>
          <p:cNvPr id="125" name="Google Shape;125;p22"/>
          <p:cNvSpPr txBox="1">
            <a:spLocks noGrp="1"/>
          </p:cNvSpPr>
          <p:nvPr>
            <p:ph type="body" idx="1"/>
          </p:nvPr>
        </p:nvSpPr>
        <p:spPr>
          <a:xfrm>
            <a:off x="4710600" y="1482525"/>
            <a:ext cx="4121700" cy="288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Clr>
                <a:srgbClr val="F9F4F0"/>
              </a:buClr>
              <a:buSzPts val="1800"/>
              <a:buChar char="●"/>
              <a:defRPr>
                <a:solidFill>
                  <a:srgbClr val="F9F4F0"/>
                </a:solidFill>
              </a:defRPr>
            </a:lvl1pPr>
            <a:lvl2pPr marL="914400" lvl="1" indent="-317500">
              <a:spcBef>
                <a:spcPts val="0"/>
              </a:spcBef>
              <a:spcAft>
                <a:spcPts val="0"/>
              </a:spcAft>
              <a:buClr>
                <a:srgbClr val="F9F4F0"/>
              </a:buClr>
              <a:buSzPts val="1400"/>
              <a:buChar char="○"/>
              <a:defRPr>
                <a:solidFill>
                  <a:srgbClr val="F9F4F0"/>
                </a:solidFill>
              </a:defRPr>
            </a:lvl2pPr>
            <a:lvl3pPr marL="1371600" lvl="2" indent="-317500">
              <a:spcBef>
                <a:spcPts val="0"/>
              </a:spcBef>
              <a:spcAft>
                <a:spcPts val="0"/>
              </a:spcAft>
              <a:buClr>
                <a:srgbClr val="F9F4F0"/>
              </a:buClr>
              <a:buSzPts val="1400"/>
              <a:buChar char="■"/>
              <a:defRPr>
                <a:solidFill>
                  <a:srgbClr val="F9F4F0"/>
                </a:solidFill>
              </a:defRPr>
            </a:lvl3pPr>
            <a:lvl4pPr marL="1828800" lvl="3" indent="-317500">
              <a:spcBef>
                <a:spcPts val="0"/>
              </a:spcBef>
              <a:spcAft>
                <a:spcPts val="0"/>
              </a:spcAft>
              <a:buClr>
                <a:srgbClr val="F9F4F0"/>
              </a:buClr>
              <a:buSzPts val="1400"/>
              <a:buChar char="●"/>
              <a:defRPr>
                <a:solidFill>
                  <a:srgbClr val="F9F4F0"/>
                </a:solidFill>
              </a:defRPr>
            </a:lvl4pPr>
            <a:lvl5pPr marL="2286000" lvl="4" indent="-317500">
              <a:spcBef>
                <a:spcPts val="0"/>
              </a:spcBef>
              <a:spcAft>
                <a:spcPts val="0"/>
              </a:spcAft>
              <a:buClr>
                <a:srgbClr val="F9F4F0"/>
              </a:buClr>
              <a:buSzPts val="1400"/>
              <a:buChar char="○"/>
              <a:defRPr>
                <a:solidFill>
                  <a:srgbClr val="F9F4F0"/>
                </a:solidFill>
              </a:defRPr>
            </a:lvl5pPr>
            <a:lvl6pPr marL="2743200" lvl="5" indent="-317500">
              <a:spcBef>
                <a:spcPts val="0"/>
              </a:spcBef>
              <a:spcAft>
                <a:spcPts val="0"/>
              </a:spcAft>
              <a:buClr>
                <a:srgbClr val="F9F4F0"/>
              </a:buClr>
              <a:buSzPts val="1400"/>
              <a:buChar char="■"/>
              <a:defRPr>
                <a:solidFill>
                  <a:srgbClr val="F9F4F0"/>
                </a:solidFill>
              </a:defRPr>
            </a:lvl6pPr>
            <a:lvl7pPr marL="3200400" lvl="6" indent="-317500">
              <a:spcBef>
                <a:spcPts val="0"/>
              </a:spcBef>
              <a:spcAft>
                <a:spcPts val="0"/>
              </a:spcAft>
              <a:buClr>
                <a:srgbClr val="F9F4F0"/>
              </a:buClr>
              <a:buSzPts val="1400"/>
              <a:buChar char="●"/>
              <a:defRPr>
                <a:solidFill>
                  <a:srgbClr val="F9F4F0"/>
                </a:solidFill>
              </a:defRPr>
            </a:lvl7pPr>
            <a:lvl8pPr marL="3657600" lvl="7" indent="-317500">
              <a:spcBef>
                <a:spcPts val="0"/>
              </a:spcBef>
              <a:spcAft>
                <a:spcPts val="0"/>
              </a:spcAft>
              <a:buClr>
                <a:srgbClr val="F9F4F0"/>
              </a:buClr>
              <a:buSzPts val="1400"/>
              <a:buChar char="○"/>
              <a:defRPr>
                <a:solidFill>
                  <a:srgbClr val="F9F4F0"/>
                </a:solidFill>
              </a:defRPr>
            </a:lvl8pPr>
            <a:lvl9pPr marL="4114800" lvl="8" indent="-317500">
              <a:spcBef>
                <a:spcPts val="0"/>
              </a:spcBef>
              <a:spcAft>
                <a:spcPts val="0"/>
              </a:spcAft>
              <a:buClr>
                <a:srgbClr val="F9F4F0"/>
              </a:buClr>
              <a:buSzPts val="1400"/>
              <a:buChar char="■"/>
              <a:defRPr>
                <a:solidFill>
                  <a:srgbClr val="F9F4F0"/>
                </a:solidFill>
              </a:defRPr>
            </a:lvl9pPr>
          </a:lstStyle>
          <a:p>
            <a:endParaRPr/>
          </a:p>
        </p:txBody>
      </p:sp>
      <p:cxnSp>
        <p:nvCxnSpPr>
          <p:cNvPr id="126" name="Google Shape;126;p22"/>
          <p:cNvCxnSpPr/>
          <p:nvPr/>
        </p:nvCxnSpPr>
        <p:spPr>
          <a:xfrm>
            <a:off x="4710600" y="1362500"/>
            <a:ext cx="935400" cy="0"/>
          </a:xfrm>
          <a:prstGeom prst="straightConnector1">
            <a:avLst/>
          </a:prstGeom>
          <a:noFill/>
          <a:ln w="28575" cap="flat" cmpd="sng">
            <a:solidFill>
              <a:srgbClr val="B3D4E8"/>
            </a:solidFill>
            <a:prstDash val="solid"/>
            <a:round/>
            <a:headEnd type="none" w="med" len="med"/>
            <a:tailEnd type="none" w="med" len="med"/>
          </a:ln>
        </p:spPr>
      </p:cxnSp>
      <p:pic>
        <p:nvPicPr>
          <p:cNvPr id="127" name="Google Shape;127;p22"/>
          <p:cNvPicPr preferRelativeResize="0"/>
          <p:nvPr/>
        </p:nvPicPr>
        <p:blipFill rotWithShape="1">
          <a:blip r:embed="rId2">
            <a:alphaModFix/>
          </a:blip>
          <a:srcRect l="3232" r="11261"/>
          <a:stretch/>
        </p:blipFill>
        <p:spPr>
          <a:xfrm>
            <a:off x="0" y="789800"/>
            <a:ext cx="4572001" cy="3563899"/>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odelt slide med bilde">
  <p:cSld name="CUSTOM_2">
    <p:bg>
      <p:bgPr>
        <a:solidFill>
          <a:srgbClr val="211C56"/>
        </a:solidFill>
        <a:effectLst/>
      </p:bgPr>
    </p:bg>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4572000" y="742900"/>
            <a:ext cx="42555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F4794E"/>
              </a:buClr>
              <a:buSzPts val="2800"/>
              <a:buNone/>
              <a:defRPr>
                <a:solidFill>
                  <a:srgbClr val="F4794E"/>
                </a:solidFill>
              </a:defRPr>
            </a:lvl1pPr>
            <a:lvl2pPr lvl="1" rtl="0">
              <a:spcBef>
                <a:spcPts val="0"/>
              </a:spcBef>
              <a:spcAft>
                <a:spcPts val="0"/>
              </a:spcAft>
              <a:buSzPts val="2800"/>
              <a:buNone/>
              <a:defRPr>
                <a:latin typeface="Lora"/>
                <a:ea typeface="Lora"/>
                <a:cs typeface="Lora"/>
                <a:sym typeface="Lora"/>
              </a:defRPr>
            </a:lvl2pPr>
            <a:lvl3pPr lvl="2" rtl="0">
              <a:spcBef>
                <a:spcPts val="0"/>
              </a:spcBef>
              <a:spcAft>
                <a:spcPts val="0"/>
              </a:spcAft>
              <a:buSzPts val="2800"/>
              <a:buNone/>
              <a:defRPr>
                <a:latin typeface="Lora"/>
                <a:ea typeface="Lora"/>
                <a:cs typeface="Lora"/>
                <a:sym typeface="Lora"/>
              </a:defRPr>
            </a:lvl3pPr>
            <a:lvl4pPr lvl="3" rtl="0">
              <a:spcBef>
                <a:spcPts val="0"/>
              </a:spcBef>
              <a:spcAft>
                <a:spcPts val="0"/>
              </a:spcAft>
              <a:buSzPts val="2800"/>
              <a:buNone/>
              <a:defRPr>
                <a:latin typeface="Lora"/>
                <a:ea typeface="Lora"/>
                <a:cs typeface="Lora"/>
                <a:sym typeface="Lora"/>
              </a:defRPr>
            </a:lvl4pPr>
            <a:lvl5pPr lvl="4" rtl="0">
              <a:spcBef>
                <a:spcPts val="0"/>
              </a:spcBef>
              <a:spcAft>
                <a:spcPts val="0"/>
              </a:spcAft>
              <a:buSzPts val="2800"/>
              <a:buNone/>
              <a:defRPr>
                <a:latin typeface="Lora"/>
                <a:ea typeface="Lora"/>
                <a:cs typeface="Lora"/>
                <a:sym typeface="Lora"/>
              </a:defRPr>
            </a:lvl5pPr>
            <a:lvl6pPr lvl="5" rtl="0">
              <a:spcBef>
                <a:spcPts val="0"/>
              </a:spcBef>
              <a:spcAft>
                <a:spcPts val="0"/>
              </a:spcAft>
              <a:buSzPts val="2800"/>
              <a:buNone/>
              <a:defRPr>
                <a:latin typeface="Lora"/>
                <a:ea typeface="Lora"/>
                <a:cs typeface="Lora"/>
                <a:sym typeface="Lora"/>
              </a:defRPr>
            </a:lvl6pPr>
            <a:lvl7pPr lvl="6" rtl="0">
              <a:spcBef>
                <a:spcPts val="0"/>
              </a:spcBef>
              <a:spcAft>
                <a:spcPts val="0"/>
              </a:spcAft>
              <a:buSzPts val="2800"/>
              <a:buNone/>
              <a:defRPr>
                <a:latin typeface="Lora"/>
                <a:ea typeface="Lora"/>
                <a:cs typeface="Lora"/>
                <a:sym typeface="Lora"/>
              </a:defRPr>
            </a:lvl7pPr>
            <a:lvl8pPr lvl="7" rtl="0">
              <a:spcBef>
                <a:spcPts val="0"/>
              </a:spcBef>
              <a:spcAft>
                <a:spcPts val="0"/>
              </a:spcAft>
              <a:buSzPts val="2800"/>
              <a:buNone/>
              <a:defRPr>
                <a:latin typeface="Lora"/>
                <a:ea typeface="Lora"/>
                <a:cs typeface="Lora"/>
                <a:sym typeface="Lora"/>
              </a:defRPr>
            </a:lvl8pPr>
            <a:lvl9pPr lvl="8" rtl="0">
              <a:spcBef>
                <a:spcPts val="0"/>
              </a:spcBef>
              <a:spcAft>
                <a:spcPts val="0"/>
              </a:spcAft>
              <a:buSzPts val="2800"/>
              <a:buNone/>
              <a:defRPr>
                <a:latin typeface="Lora"/>
                <a:ea typeface="Lora"/>
                <a:cs typeface="Lora"/>
                <a:sym typeface="Lora"/>
              </a:defRPr>
            </a:lvl9pPr>
          </a:lstStyle>
          <a:p>
            <a:endParaRPr/>
          </a:p>
        </p:txBody>
      </p:sp>
      <p:sp>
        <p:nvSpPr>
          <p:cNvPr id="130" name="Google Shape;130;p23"/>
          <p:cNvSpPr txBox="1">
            <a:spLocks noGrp="1"/>
          </p:cNvSpPr>
          <p:nvPr>
            <p:ph type="body" idx="1"/>
          </p:nvPr>
        </p:nvSpPr>
        <p:spPr>
          <a:xfrm>
            <a:off x="4710600" y="1482525"/>
            <a:ext cx="4121700" cy="28827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rgbClr val="F9F4F0"/>
              </a:buClr>
              <a:buSzPts val="1800"/>
              <a:buChar char="●"/>
              <a:defRPr>
                <a:solidFill>
                  <a:srgbClr val="F9F4F0"/>
                </a:solidFill>
              </a:defRPr>
            </a:lvl1pPr>
            <a:lvl2pPr marL="914400" lvl="1" indent="-317500" rtl="0">
              <a:spcBef>
                <a:spcPts val="0"/>
              </a:spcBef>
              <a:spcAft>
                <a:spcPts val="0"/>
              </a:spcAft>
              <a:buClr>
                <a:srgbClr val="F9F4F0"/>
              </a:buClr>
              <a:buSzPts val="1400"/>
              <a:buChar char="○"/>
              <a:defRPr>
                <a:solidFill>
                  <a:srgbClr val="F9F4F0"/>
                </a:solidFill>
              </a:defRPr>
            </a:lvl2pPr>
            <a:lvl3pPr marL="1371600" lvl="2" indent="-317500" rtl="0">
              <a:spcBef>
                <a:spcPts val="0"/>
              </a:spcBef>
              <a:spcAft>
                <a:spcPts val="0"/>
              </a:spcAft>
              <a:buClr>
                <a:srgbClr val="F9F4F0"/>
              </a:buClr>
              <a:buSzPts val="1400"/>
              <a:buChar char="■"/>
              <a:defRPr>
                <a:solidFill>
                  <a:srgbClr val="F9F4F0"/>
                </a:solidFill>
              </a:defRPr>
            </a:lvl3pPr>
            <a:lvl4pPr marL="1828800" lvl="3" indent="-317500" rtl="0">
              <a:spcBef>
                <a:spcPts val="0"/>
              </a:spcBef>
              <a:spcAft>
                <a:spcPts val="0"/>
              </a:spcAft>
              <a:buClr>
                <a:srgbClr val="F9F4F0"/>
              </a:buClr>
              <a:buSzPts val="1400"/>
              <a:buChar char="●"/>
              <a:defRPr>
                <a:solidFill>
                  <a:srgbClr val="F9F4F0"/>
                </a:solidFill>
              </a:defRPr>
            </a:lvl4pPr>
            <a:lvl5pPr marL="2286000" lvl="4" indent="-317500" rtl="0">
              <a:spcBef>
                <a:spcPts val="0"/>
              </a:spcBef>
              <a:spcAft>
                <a:spcPts val="0"/>
              </a:spcAft>
              <a:buClr>
                <a:srgbClr val="F9F4F0"/>
              </a:buClr>
              <a:buSzPts val="1400"/>
              <a:buChar char="○"/>
              <a:defRPr>
                <a:solidFill>
                  <a:srgbClr val="F9F4F0"/>
                </a:solidFill>
              </a:defRPr>
            </a:lvl5pPr>
            <a:lvl6pPr marL="2743200" lvl="5" indent="-317500" rtl="0">
              <a:spcBef>
                <a:spcPts val="0"/>
              </a:spcBef>
              <a:spcAft>
                <a:spcPts val="0"/>
              </a:spcAft>
              <a:buClr>
                <a:srgbClr val="F9F4F0"/>
              </a:buClr>
              <a:buSzPts val="1400"/>
              <a:buChar char="■"/>
              <a:defRPr>
                <a:solidFill>
                  <a:srgbClr val="F9F4F0"/>
                </a:solidFill>
              </a:defRPr>
            </a:lvl6pPr>
            <a:lvl7pPr marL="3200400" lvl="6" indent="-317500" rtl="0">
              <a:spcBef>
                <a:spcPts val="0"/>
              </a:spcBef>
              <a:spcAft>
                <a:spcPts val="0"/>
              </a:spcAft>
              <a:buClr>
                <a:srgbClr val="F9F4F0"/>
              </a:buClr>
              <a:buSzPts val="1400"/>
              <a:buChar char="●"/>
              <a:defRPr>
                <a:solidFill>
                  <a:srgbClr val="F9F4F0"/>
                </a:solidFill>
              </a:defRPr>
            </a:lvl7pPr>
            <a:lvl8pPr marL="3657600" lvl="7" indent="-317500" rtl="0">
              <a:spcBef>
                <a:spcPts val="0"/>
              </a:spcBef>
              <a:spcAft>
                <a:spcPts val="0"/>
              </a:spcAft>
              <a:buClr>
                <a:srgbClr val="F9F4F0"/>
              </a:buClr>
              <a:buSzPts val="1400"/>
              <a:buChar char="○"/>
              <a:defRPr>
                <a:solidFill>
                  <a:srgbClr val="F9F4F0"/>
                </a:solidFill>
              </a:defRPr>
            </a:lvl8pPr>
            <a:lvl9pPr marL="4114800" lvl="8" indent="-317500" rtl="0">
              <a:spcBef>
                <a:spcPts val="0"/>
              </a:spcBef>
              <a:spcAft>
                <a:spcPts val="0"/>
              </a:spcAft>
              <a:buClr>
                <a:srgbClr val="F9F4F0"/>
              </a:buClr>
              <a:buSzPts val="1400"/>
              <a:buChar char="■"/>
              <a:defRPr>
                <a:solidFill>
                  <a:srgbClr val="F9F4F0"/>
                </a:solidFill>
              </a:defRPr>
            </a:lvl9pPr>
          </a:lstStyle>
          <a:p>
            <a:endParaRPr/>
          </a:p>
        </p:txBody>
      </p:sp>
      <p:cxnSp>
        <p:nvCxnSpPr>
          <p:cNvPr id="131" name="Google Shape;131;p23"/>
          <p:cNvCxnSpPr/>
          <p:nvPr/>
        </p:nvCxnSpPr>
        <p:spPr>
          <a:xfrm>
            <a:off x="4710600" y="1362500"/>
            <a:ext cx="935400" cy="0"/>
          </a:xfrm>
          <a:prstGeom prst="straightConnector1">
            <a:avLst/>
          </a:prstGeom>
          <a:noFill/>
          <a:ln w="28575" cap="flat" cmpd="sng">
            <a:solidFill>
              <a:srgbClr val="B3D4E8"/>
            </a:solidFill>
            <a:prstDash val="solid"/>
            <a:round/>
            <a:headEnd type="none" w="med" len="med"/>
            <a:tailEnd type="none" w="med" len="med"/>
          </a:ln>
        </p:spPr>
      </p:cxnSp>
      <p:pic>
        <p:nvPicPr>
          <p:cNvPr id="132" name="Google Shape;132;p23"/>
          <p:cNvPicPr preferRelativeResize="0"/>
          <p:nvPr/>
        </p:nvPicPr>
        <p:blipFill rotWithShape="1">
          <a:blip r:embed="rId2">
            <a:alphaModFix/>
          </a:blip>
          <a:srcRect l="7648" r="7656"/>
          <a:stretch/>
        </p:blipFill>
        <p:spPr>
          <a:xfrm>
            <a:off x="0" y="789800"/>
            <a:ext cx="4529050" cy="3563899"/>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odelt slide med bilde">
  <p:cSld name="CUSTOM_2_1">
    <p:bg>
      <p:bgPr>
        <a:solidFill>
          <a:srgbClr val="211C56"/>
        </a:solidFill>
        <a:effectLst/>
      </p:bgPr>
    </p:bg>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4572000" y="742900"/>
            <a:ext cx="42555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F4794E"/>
              </a:buClr>
              <a:buSzPts val="2800"/>
              <a:buNone/>
              <a:defRPr>
                <a:solidFill>
                  <a:srgbClr val="F4794E"/>
                </a:solidFill>
              </a:defRPr>
            </a:lvl1pPr>
            <a:lvl2pPr lvl="1" rtl="0">
              <a:spcBef>
                <a:spcPts val="0"/>
              </a:spcBef>
              <a:spcAft>
                <a:spcPts val="0"/>
              </a:spcAft>
              <a:buSzPts val="2800"/>
              <a:buNone/>
              <a:defRPr>
                <a:latin typeface="Lora"/>
                <a:ea typeface="Lora"/>
                <a:cs typeface="Lora"/>
                <a:sym typeface="Lora"/>
              </a:defRPr>
            </a:lvl2pPr>
            <a:lvl3pPr lvl="2" rtl="0">
              <a:spcBef>
                <a:spcPts val="0"/>
              </a:spcBef>
              <a:spcAft>
                <a:spcPts val="0"/>
              </a:spcAft>
              <a:buSzPts val="2800"/>
              <a:buNone/>
              <a:defRPr>
                <a:latin typeface="Lora"/>
                <a:ea typeface="Lora"/>
                <a:cs typeface="Lora"/>
                <a:sym typeface="Lora"/>
              </a:defRPr>
            </a:lvl3pPr>
            <a:lvl4pPr lvl="3" rtl="0">
              <a:spcBef>
                <a:spcPts val="0"/>
              </a:spcBef>
              <a:spcAft>
                <a:spcPts val="0"/>
              </a:spcAft>
              <a:buSzPts val="2800"/>
              <a:buNone/>
              <a:defRPr>
                <a:latin typeface="Lora"/>
                <a:ea typeface="Lora"/>
                <a:cs typeface="Lora"/>
                <a:sym typeface="Lora"/>
              </a:defRPr>
            </a:lvl4pPr>
            <a:lvl5pPr lvl="4" rtl="0">
              <a:spcBef>
                <a:spcPts val="0"/>
              </a:spcBef>
              <a:spcAft>
                <a:spcPts val="0"/>
              </a:spcAft>
              <a:buSzPts val="2800"/>
              <a:buNone/>
              <a:defRPr>
                <a:latin typeface="Lora"/>
                <a:ea typeface="Lora"/>
                <a:cs typeface="Lora"/>
                <a:sym typeface="Lora"/>
              </a:defRPr>
            </a:lvl5pPr>
            <a:lvl6pPr lvl="5" rtl="0">
              <a:spcBef>
                <a:spcPts val="0"/>
              </a:spcBef>
              <a:spcAft>
                <a:spcPts val="0"/>
              </a:spcAft>
              <a:buSzPts val="2800"/>
              <a:buNone/>
              <a:defRPr>
                <a:latin typeface="Lora"/>
                <a:ea typeface="Lora"/>
                <a:cs typeface="Lora"/>
                <a:sym typeface="Lora"/>
              </a:defRPr>
            </a:lvl6pPr>
            <a:lvl7pPr lvl="6" rtl="0">
              <a:spcBef>
                <a:spcPts val="0"/>
              </a:spcBef>
              <a:spcAft>
                <a:spcPts val="0"/>
              </a:spcAft>
              <a:buSzPts val="2800"/>
              <a:buNone/>
              <a:defRPr>
                <a:latin typeface="Lora"/>
                <a:ea typeface="Lora"/>
                <a:cs typeface="Lora"/>
                <a:sym typeface="Lora"/>
              </a:defRPr>
            </a:lvl7pPr>
            <a:lvl8pPr lvl="7" rtl="0">
              <a:spcBef>
                <a:spcPts val="0"/>
              </a:spcBef>
              <a:spcAft>
                <a:spcPts val="0"/>
              </a:spcAft>
              <a:buSzPts val="2800"/>
              <a:buNone/>
              <a:defRPr>
                <a:latin typeface="Lora"/>
                <a:ea typeface="Lora"/>
                <a:cs typeface="Lora"/>
                <a:sym typeface="Lora"/>
              </a:defRPr>
            </a:lvl8pPr>
            <a:lvl9pPr lvl="8" rtl="0">
              <a:spcBef>
                <a:spcPts val="0"/>
              </a:spcBef>
              <a:spcAft>
                <a:spcPts val="0"/>
              </a:spcAft>
              <a:buSzPts val="2800"/>
              <a:buNone/>
              <a:defRPr>
                <a:latin typeface="Lora"/>
                <a:ea typeface="Lora"/>
                <a:cs typeface="Lora"/>
                <a:sym typeface="Lora"/>
              </a:defRPr>
            </a:lvl9pPr>
          </a:lstStyle>
          <a:p>
            <a:endParaRPr/>
          </a:p>
        </p:txBody>
      </p:sp>
      <p:sp>
        <p:nvSpPr>
          <p:cNvPr id="135" name="Google Shape;135;p24"/>
          <p:cNvSpPr txBox="1">
            <a:spLocks noGrp="1"/>
          </p:cNvSpPr>
          <p:nvPr>
            <p:ph type="body" idx="1"/>
          </p:nvPr>
        </p:nvSpPr>
        <p:spPr>
          <a:xfrm>
            <a:off x="4710600" y="1482525"/>
            <a:ext cx="4121700" cy="28827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rgbClr val="F9F4F0"/>
              </a:buClr>
              <a:buSzPts val="1800"/>
              <a:buChar char="●"/>
              <a:defRPr>
                <a:solidFill>
                  <a:srgbClr val="F9F4F0"/>
                </a:solidFill>
              </a:defRPr>
            </a:lvl1pPr>
            <a:lvl2pPr marL="914400" lvl="1" indent="-317500" rtl="0">
              <a:spcBef>
                <a:spcPts val="0"/>
              </a:spcBef>
              <a:spcAft>
                <a:spcPts val="0"/>
              </a:spcAft>
              <a:buClr>
                <a:srgbClr val="F9F4F0"/>
              </a:buClr>
              <a:buSzPts val="1400"/>
              <a:buChar char="○"/>
              <a:defRPr>
                <a:solidFill>
                  <a:srgbClr val="F9F4F0"/>
                </a:solidFill>
              </a:defRPr>
            </a:lvl2pPr>
            <a:lvl3pPr marL="1371600" lvl="2" indent="-317500" rtl="0">
              <a:spcBef>
                <a:spcPts val="0"/>
              </a:spcBef>
              <a:spcAft>
                <a:spcPts val="0"/>
              </a:spcAft>
              <a:buClr>
                <a:srgbClr val="F9F4F0"/>
              </a:buClr>
              <a:buSzPts val="1400"/>
              <a:buChar char="■"/>
              <a:defRPr>
                <a:solidFill>
                  <a:srgbClr val="F9F4F0"/>
                </a:solidFill>
              </a:defRPr>
            </a:lvl3pPr>
            <a:lvl4pPr marL="1828800" lvl="3" indent="-317500" rtl="0">
              <a:spcBef>
                <a:spcPts val="0"/>
              </a:spcBef>
              <a:spcAft>
                <a:spcPts val="0"/>
              </a:spcAft>
              <a:buClr>
                <a:srgbClr val="F9F4F0"/>
              </a:buClr>
              <a:buSzPts val="1400"/>
              <a:buChar char="●"/>
              <a:defRPr>
                <a:solidFill>
                  <a:srgbClr val="F9F4F0"/>
                </a:solidFill>
              </a:defRPr>
            </a:lvl4pPr>
            <a:lvl5pPr marL="2286000" lvl="4" indent="-317500" rtl="0">
              <a:spcBef>
                <a:spcPts val="0"/>
              </a:spcBef>
              <a:spcAft>
                <a:spcPts val="0"/>
              </a:spcAft>
              <a:buClr>
                <a:srgbClr val="F9F4F0"/>
              </a:buClr>
              <a:buSzPts val="1400"/>
              <a:buChar char="○"/>
              <a:defRPr>
                <a:solidFill>
                  <a:srgbClr val="F9F4F0"/>
                </a:solidFill>
              </a:defRPr>
            </a:lvl5pPr>
            <a:lvl6pPr marL="2743200" lvl="5" indent="-317500" rtl="0">
              <a:spcBef>
                <a:spcPts val="0"/>
              </a:spcBef>
              <a:spcAft>
                <a:spcPts val="0"/>
              </a:spcAft>
              <a:buClr>
                <a:srgbClr val="F9F4F0"/>
              </a:buClr>
              <a:buSzPts val="1400"/>
              <a:buChar char="■"/>
              <a:defRPr>
                <a:solidFill>
                  <a:srgbClr val="F9F4F0"/>
                </a:solidFill>
              </a:defRPr>
            </a:lvl6pPr>
            <a:lvl7pPr marL="3200400" lvl="6" indent="-317500" rtl="0">
              <a:spcBef>
                <a:spcPts val="0"/>
              </a:spcBef>
              <a:spcAft>
                <a:spcPts val="0"/>
              </a:spcAft>
              <a:buClr>
                <a:srgbClr val="F9F4F0"/>
              </a:buClr>
              <a:buSzPts val="1400"/>
              <a:buChar char="●"/>
              <a:defRPr>
                <a:solidFill>
                  <a:srgbClr val="F9F4F0"/>
                </a:solidFill>
              </a:defRPr>
            </a:lvl7pPr>
            <a:lvl8pPr marL="3657600" lvl="7" indent="-317500" rtl="0">
              <a:spcBef>
                <a:spcPts val="0"/>
              </a:spcBef>
              <a:spcAft>
                <a:spcPts val="0"/>
              </a:spcAft>
              <a:buClr>
                <a:srgbClr val="F9F4F0"/>
              </a:buClr>
              <a:buSzPts val="1400"/>
              <a:buChar char="○"/>
              <a:defRPr>
                <a:solidFill>
                  <a:srgbClr val="F9F4F0"/>
                </a:solidFill>
              </a:defRPr>
            </a:lvl8pPr>
            <a:lvl9pPr marL="4114800" lvl="8" indent="-317500" rtl="0">
              <a:spcBef>
                <a:spcPts val="0"/>
              </a:spcBef>
              <a:spcAft>
                <a:spcPts val="0"/>
              </a:spcAft>
              <a:buClr>
                <a:srgbClr val="F9F4F0"/>
              </a:buClr>
              <a:buSzPts val="1400"/>
              <a:buChar char="■"/>
              <a:defRPr>
                <a:solidFill>
                  <a:srgbClr val="F9F4F0"/>
                </a:solidFill>
              </a:defRPr>
            </a:lvl9pPr>
          </a:lstStyle>
          <a:p>
            <a:endParaRPr/>
          </a:p>
        </p:txBody>
      </p:sp>
      <p:cxnSp>
        <p:nvCxnSpPr>
          <p:cNvPr id="136" name="Google Shape;136;p24"/>
          <p:cNvCxnSpPr/>
          <p:nvPr/>
        </p:nvCxnSpPr>
        <p:spPr>
          <a:xfrm>
            <a:off x="4710600" y="1362500"/>
            <a:ext cx="935400" cy="0"/>
          </a:xfrm>
          <a:prstGeom prst="straightConnector1">
            <a:avLst/>
          </a:prstGeom>
          <a:noFill/>
          <a:ln w="28575" cap="flat" cmpd="sng">
            <a:solidFill>
              <a:srgbClr val="B3D4E8"/>
            </a:solidFill>
            <a:prstDash val="solid"/>
            <a:round/>
            <a:headEnd type="none" w="med" len="med"/>
            <a:tailEnd type="none" w="med" len="med"/>
          </a:ln>
        </p:spPr>
      </p:cxnSp>
      <p:pic>
        <p:nvPicPr>
          <p:cNvPr id="137" name="Google Shape;137;p24"/>
          <p:cNvPicPr preferRelativeResize="0"/>
          <p:nvPr/>
        </p:nvPicPr>
        <p:blipFill rotWithShape="1">
          <a:blip r:embed="rId2">
            <a:alphaModFix/>
          </a:blip>
          <a:srcRect l="2077" r="12415"/>
          <a:stretch/>
        </p:blipFill>
        <p:spPr>
          <a:xfrm>
            <a:off x="0" y="789800"/>
            <a:ext cx="4572001" cy="356389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odelt slide med bilde">
  <p:cSld name="CUSTOM_2_1_1">
    <p:bg>
      <p:bgPr>
        <a:solidFill>
          <a:srgbClr val="211C56"/>
        </a:solidFill>
        <a:effectLst/>
      </p:bgPr>
    </p:bg>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4572000" y="742900"/>
            <a:ext cx="42555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F4794E"/>
              </a:buClr>
              <a:buSzPts val="2800"/>
              <a:buNone/>
              <a:defRPr>
                <a:solidFill>
                  <a:srgbClr val="F4794E"/>
                </a:solidFill>
              </a:defRPr>
            </a:lvl1pPr>
            <a:lvl2pPr lvl="1" rtl="0">
              <a:spcBef>
                <a:spcPts val="0"/>
              </a:spcBef>
              <a:spcAft>
                <a:spcPts val="0"/>
              </a:spcAft>
              <a:buSzPts val="2800"/>
              <a:buNone/>
              <a:defRPr>
                <a:latin typeface="Lora"/>
                <a:ea typeface="Lora"/>
                <a:cs typeface="Lora"/>
                <a:sym typeface="Lora"/>
              </a:defRPr>
            </a:lvl2pPr>
            <a:lvl3pPr lvl="2" rtl="0">
              <a:spcBef>
                <a:spcPts val="0"/>
              </a:spcBef>
              <a:spcAft>
                <a:spcPts val="0"/>
              </a:spcAft>
              <a:buSzPts val="2800"/>
              <a:buNone/>
              <a:defRPr>
                <a:latin typeface="Lora"/>
                <a:ea typeface="Lora"/>
                <a:cs typeface="Lora"/>
                <a:sym typeface="Lora"/>
              </a:defRPr>
            </a:lvl3pPr>
            <a:lvl4pPr lvl="3" rtl="0">
              <a:spcBef>
                <a:spcPts val="0"/>
              </a:spcBef>
              <a:spcAft>
                <a:spcPts val="0"/>
              </a:spcAft>
              <a:buSzPts val="2800"/>
              <a:buNone/>
              <a:defRPr>
                <a:latin typeface="Lora"/>
                <a:ea typeface="Lora"/>
                <a:cs typeface="Lora"/>
                <a:sym typeface="Lora"/>
              </a:defRPr>
            </a:lvl4pPr>
            <a:lvl5pPr lvl="4" rtl="0">
              <a:spcBef>
                <a:spcPts val="0"/>
              </a:spcBef>
              <a:spcAft>
                <a:spcPts val="0"/>
              </a:spcAft>
              <a:buSzPts val="2800"/>
              <a:buNone/>
              <a:defRPr>
                <a:latin typeface="Lora"/>
                <a:ea typeface="Lora"/>
                <a:cs typeface="Lora"/>
                <a:sym typeface="Lora"/>
              </a:defRPr>
            </a:lvl5pPr>
            <a:lvl6pPr lvl="5" rtl="0">
              <a:spcBef>
                <a:spcPts val="0"/>
              </a:spcBef>
              <a:spcAft>
                <a:spcPts val="0"/>
              </a:spcAft>
              <a:buSzPts val="2800"/>
              <a:buNone/>
              <a:defRPr>
                <a:latin typeface="Lora"/>
                <a:ea typeface="Lora"/>
                <a:cs typeface="Lora"/>
                <a:sym typeface="Lora"/>
              </a:defRPr>
            </a:lvl6pPr>
            <a:lvl7pPr lvl="6" rtl="0">
              <a:spcBef>
                <a:spcPts val="0"/>
              </a:spcBef>
              <a:spcAft>
                <a:spcPts val="0"/>
              </a:spcAft>
              <a:buSzPts val="2800"/>
              <a:buNone/>
              <a:defRPr>
                <a:latin typeface="Lora"/>
                <a:ea typeface="Lora"/>
                <a:cs typeface="Lora"/>
                <a:sym typeface="Lora"/>
              </a:defRPr>
            </a:lvl7pPr>
            <a:lvl8pPr lvl="7" rtl="0">
              <a:spcBef>
                <a:spcPts val="0"/>
              </a:spcBef>
              <a:spcAft>
                <a:spcPts val="0"/>
              </a:spcAft>
              <a:buSzPts val="2800"/>
              <a:buNone/>
              <a:defRPr>
                <a:latin typeface="Lora"/>
                <a:ea typeface="Lora"/>
                <a:cs typeface="Lora"/>
                <a:sym typeface="Lora"/>
              </a:defRPr>
            </a:lvl8pPr>
            <a:lvl9pPr lvl="8" rtl="0">
              <a:spcBef>
                <a:spcPts val="0"/>
              </a:spcBef>
              <a:spcAft>
                <a:spcPts val="0"/>
              </a:spcAft>
              <a:buSzPts val="2800"/>
              <a:buNone/>
              <a:defRPr>
                <a:latin typeface="Lora"/>
                <a:ea typeface="Lora"/>
                <a:cs typeface="Lora"/>
                <a:sym typeface="Lora"/>
              </a:defRPr>
            </a:lvl9pPr>
          </a:lstStyle>
          <a:p>
            <a:endParaRPr/>
          </a:p>
        </p:txBody>
      </p:sp>
      <p:sp>
        <p:nvSpPr>
          <p:cNvPr id="140" name="Google Shape;140;p25"/>
          <p:cNvSpPr txBox="1">
            <a:spLocks noGrp="1"/>
          </p:cNvSpPr>
          <p:nvPr>
            <p:ph type="body" idx="1"/>
          </p:nvPr>
        </p:nvSpPr>
        <p:spPr>
          <a:xfrm>
            <a:off x="4710600" y="1482525"/>
            <a:ext cx="4121700" cy="28827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rgbClr val="F9F4F0"/>
              </a:buClr>
              <a:buSzPts val="1800"/>
              <a:buChar char="●"/>
              <a:defRPr>
                <a:solidFill>
                  <a:srgbClr val="F9F4F0"/>
                </a:solidFill>
              </a:defRPr>
            </a:lvl1pPr>
            <a:lvl2pPr marL="914400" lvl="1" indent="-317500" rtl="0">
              <a:spcBef>
                <a:spcPts val="0"/>
              </a:spcBef>
              <a:spcAft>
                <a:spcPts val="0"/>
              </a:spcAft>
              <a:buClr>
                <a:srgbClr val="F9F4F0"/>
              </a:buClr>
              <a:buSzPts val="1400"/>
              <a:buChar char="○"/>
              <a:defRPr>
                <a:solidFill>
                  <a:srgbClr val="F9F4F0"/>
                </a:solidFill>
              </a:defRPr>
            </a:lvl2pPr>
            <a:lvl3pPr marL="1371600" lvl="2" indent="-317500" rtl="0">
              <a:spcBef>
                <a:spcPts val="0"/>
              </a:spcBef>
              <a:spcAft>
                <a:spcPts val="0"/>
              </a:spcAft>
              <a:buClr>
                <a:srgbClr val="F9F4F0"/>
              </a:buClr>
              <a:buSzPts val="1400"/>
              <a:buChar char="■"/>
              <a:defRPr>
                <a:solidFill>
                  <a:srgbClr val="F9F4F0"/>
                </a:solidFill>
              </a:defRPr>
            </a:lvl3pPr>
            <a:lvl4pPr marL="1828800" lvl="3" indent="-317500" rtl="0">
              <a:spcBef>
                <a:spcPts val="0"/>
              </a:spcBef>
              <a:spcAft>
                <a:spcPts val="0"/>
              </a:spcAft>
              <a:buClr>
                <a:srgbClr val="F9F4F0"/>
              </a:buClr>
              <a:buSzPts val="1400"/>
              <a:buChar char="●"/>
              <a:defRPr>
                <a:solidFill>
                  <a:srgbClr val="F9F4F0"/>
                </a:solidFill>
              </a:defRPr>
            </a:lvl4pPr>
            <a:lvl5pPr marL="2286000" lvl="4" indent="-317500" rtl="0">
              <a:spcBef>
                <a:spcPts val="0"/>
              </a:spcBef>
              <a:spcAft>
                <a:spcPts val="0"/>
              </a:spcAft>
              <a:buClr>
                <a:srgbClr val="F9F4F0"/>
              </a:buClr>
              <a:buSzPts val="1400"/>
              <a:buChar char="○"/>
              <a:defRPr>
                <a:solidFill>
                  <a:srgbClr val="F9F4F0"/>
                </a:solidFill>
              </a:defRPr>
            </a:lvl5pPr>
            <a:lvl6pPr marL="2743200" lvl="5" indent="-317500" rtl="0">
              <a:spcBef>
                <a:spcPts val="0"/>
              </a:spcBef>
              <a:spcAft>
                <a:spcPts val="0"/>
              </a:spcAft>
              <a:buClr>
                <a:srgbClr val="F9F4F0"/>
              </a:buClr>
              <a:buSzPts val="1400"/>
              <a:buChar char="■"/>
              <a:defRPr>
                <a:solidFill>
                  <a:srgbClr val="F9F4F0"/>
                </a:solidFill>
              </a:defRPr>
            </a:lvl6pPr>
            <a:lvl7pPr marL="3200400" lvl="6" indent="-317500" rtl="0">
              <a:spcBef>
                <a:spcPts val="0"/>
              </a:spcBef>
              <a:spcAft>
                <a:spcPts val="0"/>
              </a:spcAft>
              <a:buClr>
                <a:srgbClr val="F9F4F0"/>
              </a:buClr>
              <a:buSzPts val="1400"/>
              <a:buChar char="●"/>
              <a:defRPr>
                <a:solidFill>
                  <a:srgbClr val="F9F4F0"/>
                </a:solidFill>
              </a:defRPr>
            </a:lvl7pPr>
            <a:lvl8pPr marL="3657600" lvl="7" indent="-317500" rtl="0">
              <a:spcBef>
                <a:spcPts val="0"/>
              </a:spcBef>
              <a:spcAft>
                <a:spcPts val="0"/>
              </a:spcAft>
              <a:buClr>
                <a:srgbClr val="F9F4F0"/>
              </a:buClr>
              <a:buSzPts val="1400"/>
              <a:buChar char="○"/>
              <a:defRPr>
                <a:solidFill>
                  <a:srgbClr val="F9F4F0"/>
                </a:solidFill>
              </a:defRPr>
            </a:lvl8pPr>
            <a:lvl9pPr marL="4114800" lvl="8" indent="-317500" rtl="0">
              <a:spcBef>
                <a:spcPts val="0"/>
              </a:spcBef>
              <a:spcAft>
                <a:spcPts val="0"/>
              </a:spcAft>
              <a:buClr>
                <a:srgbClr val="F9F4F0"/>
              </a:buClr>
              <a:buSzPts val="1400"/>
              <a:buChar char="■"/>
              <a:defRPr>
                <a:solidFill>
                  <a:srgbClr val="F9F4F0"/>
                </a:solidFill>
              </a:defRPr>
            </a:lvl9pPr>
          </a:lstStyle>
          <a:p>
            <a:endParaRPr/>
          </a:p>
        </p:txBody>
      </p:sp>
      <p:pic>
        <p:nvPicPr>
          <p:cNvPr id="141" name="Google Shape;141;p25"/>
          <p:cNvPicPr preferRelativeResize="0"/>
          <p:nvPr/>
        </p:nvPicPr>
        <p:blipFill rotWithShape="1">
          <a:blip r:embed="rId2">
            <a:alphaModFix/>
          </a:blip>
          <a:srcRect l="3864" r="10628"/>
          <a:stretch/>
        </p:blipFill>
        <p:spPr>
          <a:xfrm>
            <a:off x="0" y="789800"/>
            <a:ext cx="4572001" cy="3563899"/>
          </a:xfrm>
          <a:prstGeom prst="rect">
            <a:avLst/>
          </a:prstGeom>
          <a:noFill/>
          <a:ln>
            <a:noFill/>
          </a:ln>
        </p:spPr>
      </p:pic>
      <p:cxnSp>
        <p:nvCxnSpPr>
          <p:cNvPr id="142" name="Google Shape;142;p25"/>
          <p:cNvCxnSpPr/>
          <p:nvPr/>
        </p:nvCxnSpPr>
        <p:spPr>
          <a:xfrm>
            <a:off x="4710600" y="1362500"/>
            <a:ext cx="935400" cy="0"/>
          </a:xfrm>
          <a:prstGeom prst="straightConnector1">
            <a:avLst/>
          </a:prstGeom>
          <a:noFill/>
          <a:ln w="28575" cap="flat" cmpd="sng">
            <a:solidFill>
              <a:srgbClr val="B3D4E8"/>
            </a:solidFill>
            <a:prstDash val="solid"/>
            <a:round/>
            <a:headEnd type="none" w="med" len="med"/>
            <a:tailEnd type="none" w="med" len="med"/>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odelt slide med bilde">
  <p:cSld name="CUSTOM_2_1_1_1">
    <p:bg>
      <p:bgPr>
        <a:solidFill>
          <a:srgbClr val="211C56"/>
        </a:solidFill>
        <a:effectLst/>
      </p:bgPr>
    </p:bg>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xfrm>
            <a:off x="4572000" y="742900"/>
            <a:ext cx="42555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F4794E"/>
              </a:buClr>
              <a:buSzPts val="2800"/>
              <a:buNone/>
              <a:defRPr>
                <a:solidFill>
                  <a:srgbClr val="F4794E"/>
                </a:solidFill>
              </a:defRPr>
            </a:lvl1pPr>
            <a:lvl2pPr lvl="1" rtl="0">
              <a:spcBef>
                <a:spcPts val="0"/>
              </a:spcBef>
              <a:spcAft>
                <a:spcPts val="0"/>
              </a:spcAft>
              <a:buSzPts val="2800"/>
              <a:buNone/>
              <a:defRPr>
                <a:latin typeface="Lora"/>
                <a:ea typeface="Lora"/>
                <a:cs typeface="Lora"/>
                <a:sym typeface="Lora"/>
              </a:defRPr>
            </a:lvl2pPr>
            <a:lvl3pPr lvl="2" rtl="0">
              <a:spcBef>
                <a:spcPts val="0"/>
              </a:spcBef>
              <a:spcAft>
                <a:spcPts val="0"/>
              </a:spcAft>
              <a:buSzPts val="2800"/>
              <a:buNone/>
              <a:defRPr>
                <a:latin typeface="Lora"/>
                <a:ea typeface="Lora"/>
                <a:cs typeface="Lora"/>
                <a:sym typeface="Lora"/>
              </a:defRPr>
            </a:lvl3pPr>
            <a:lvl4pPr lvl="3" rtl="0">
              <a:spcBef>
                <a:spcPts val="0"/>
              </a:spcBef>
              <a:spcAft>
                <a:spcPts val="0"/>
              </a:spcAft>
              <a:buSzPts val="2800"/>
              <a:buNone/>
              <a:defRPr>
                <a:latin typeface="Lora"/>
                <a:ea typeface="Lora"/>
                <a:cs typeface="Lora"/>
                <a:sym typeface="Lora"/>
              </a:defRPr>
            </a:lvl4pPr>
            <a:lvl5pPr lvl="4" rtl="0">
              <a:spcBef>
                <a:spcPts val="0"/>
              </a:spcBef>
              <a:spcAft>
                <a:spcPts val="0"/>
              </a:spcAft>
              <a:buSzPts val="2800"/>
              <a:buNone/>
              <a:defRPr>
                <a:latin typeface="Lora"/>
                <a:ea typeface="Lora"/>
                <a:cs typeface="Lora"/>
                <a:sym typeface="Lora"/>
              </a:defRPr>
            </a:lvl5pPr>
            <a:lvl6pPr lvl="5" rtl="0">
              <a:spcBef>
                <a:spcPts val="0"/>
              </a:spcBef>
              <a:spcAft>
                <a:spcPts val="0"/>
              </a:spcAft>
              <a:buSzPts val="2800"/>
              <a:buNone/>
              <a:defRPr>
                <a:latin typeface="Lora"/>
                <a:ea typeface="Lora"/>
                <a:cs typeface="Lora"/>
                <a:sym typeface="Lora"/>
              </a:defRPr>
            </a:lvl6pPr>
            <a:lvl7pPr lvl="6" rtl="0">
              <a:spcBef>
                <a:spcPts val="0"/>
              </a:spcBef>
              <a:spcAft>
                <a:spcPts val="0"/>
              </a:spcAft>
              <a:buSzPts val="2800"/>
              <a:buNone/>
              <a:defRPr>
                <a:latin typeface="Lora"/>
                <a:ea typeface="Lora"/>
                <a:cs typeface="Lora"/>
                <a:sym typeface="Lora"/>
              </a:defRPr>
            </a:lvl7pPr>
            <a:lvl8pPr lvl="7" rtl="0">
              <a:spcBef>
                <a:spcPts val="0"/>
              </a:spcBef>
              <a:spcAft>
                <a:spcPts val="0"/>
              </a:spcAft>
              <a:buSzPts val="2800"/>
              <a:buNone/>
              <a:defRPr>
                <a:latin typeface="Lora"/>
                <a:ea typeface="Lora"/>
                <a:cs typeface="Lora"/>
                <a:sym typeface="Lora"/>
              </a:defRPr>
            </a:lvl8pPr>
            <a:lvl9pPr lvl="8" rtl="0">
              <a:spcBef>
                <a:spcPts val="0"/>
              </a:spcBef>
              <a:spcAft>
                <a:spcPts val="0"/>
              </a:spcAft>
              <a:buSzPts val="2800"/>
              <a:buNone/>
              <a:defRPr>
                <a:latin typeface="Lora"/>
                <a:ea typeface="Lora"/>
                <a:cs typeface="Lora"/>
                <a:sym typeface="Lora"/>
              </a:defRPr>
            </a:lvl9pPr>
          </a:lstStyle>
          <a:p>
            <a:endParaRPr/>
          </a:p>
        </p:txBody>
      </p:sp>
      <p:sp>
        <p:nvSpPr>
          <p:cNvPr id="145" name="Google Shape;145;p26"/>
          <p:cNvSpPr txBox="1">
            <a:spLocks noGrp="1"/>
          </p:cNvSpPr>
          <p:nvPr>
            <p:ph type="body" idx="1"/>
          </p:nvPr>
        </p:nvSpPr>
        <p:spPr>
          <a:xfrm>
            <a:off x="4710600" y="1482525"/>
            <a:ext cx="4121700" cy="28827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rgbClr val="F9F4F0"/>
              </a:buClr>
              <a:buSzPts val="1800"/>
              <a:buChar char="●"/>
              <a:defRPr>
                <a:solidFill>
                  <a:srgbClr val="F9F4F0"/>
                </a:solidFill>
              </a:defRPr>
            </a:lvl1pPr>
            <a:lvl2pPr marL="914400" lvl="1" indent="-317500" rtl="0">
              <a:spcBef>
                <a:spcPts val="0"/>
              </a:spcBef>
              <a:spcAft>
                <a:spcPts val="0"/>
              </a:spcAft>
              <a:buClr>
                <a:srgbClr val="F9F4F0"/>
              </a:buClr>
              <a:buSzPts val="1400"/>
              <a:buChar char="○"/>
              <a:defRPr>
                <a:solidFill>
                  <a:srgbClr val="F9F4F0"/>
                </a:solidFill>
              </a:defRPr>
            </a:lvl2pPr>
            <a:lvl3pPr marL="1371600" lvl="2" indent="-317500" rtl="0">
              <a:spcBef>
                <a:spcPts val="0"/>
              </a:spcBef>
              <a:spcAft>
                <a:spcPts val="0"/>
              </a:spcAft>
              <a:buClr>
                <a:srgbClr val="F9F4F0"/>
              </a:buClr>
              <a:buSzPts val="1400"/>
              <a:buChar char="■"/>
              <a:defRPr>
                <a:solidFill>
                  <a:srgbClr val="F9F4F0"/>
                </a:solidFill>
              </a:defRPr>
            </a:lvl3pPr>
            <a:lvl4pPr marL="1828800" lvl="3" indent="-317500" rtl="0">
              <a:spcBef>
                <a:spcPts val="0"/>
              </a:spcBef>
              <a:spcAft>
                <a:spcPts val="0"/>
              </a:spcAft>
              <a:buClr>
                <a:srgbClr val="F9F4F0"/>
              </a:buClr>
              <a:buSzPts val="1400"/>
              <a:buChar char="●"/>
              <a:defRPr>
                <a:solidFill>
                  <a:srgbClr val="F9F4F0"/>
                </a:solidFill>
              </a:defRPr>
            </a:lvl4pPr>
            <a:lvl5pPr marL="2286000" lvl="4" indent="-317500" rtl="0">
              <a:spcBef>
                <a:spcPts val="0"/>
              </a:spcBef>
              <a:spcAft>
                <a:spcPts val="0"/>
              </a:spcAft>
              <a:buClr>
                <a:srgbClr val="F9F4F0"/>
              </a:buClr>
              <a:buSzPts val="1400"/>
              <a:buChar char="○"/>
              <a:defRPr>
                <a:solidFill>
                  <a:srgbClr val="F9F4F0"/>
                </a:solidFill>
              </a:defRPr>
            </a:lvl5pPr>
            <a:lvl6pPr marL="2743200" lvl="5" indent="-317500" rtl="0">
              <a:spcBef>
                <a:spcPts val="0"/>
              </a:spcBef>
              <a:spcAft>
                <a:spcPts val="0"/>
              </a:spcAft>
              <a:buClr>
                <a:srgbClr val="F9F4F0"/>
              </a:buClr>
              <a:buSzPts val="1400"/>
              <a:buChar char="■"/>
              <a:defRPr>
                <a:solidFill>
                  <a:srgbClr val="F9F4F0"/>
                </a:solidFill>
              </a:defRPr>
            </a:lvl6pPr>
            <a:lvl7pPr marL="3200400" lvl="6" indent="-317500" rtl="0">
              <a:spcBef>
                <a:spcPts val="0"/>
              </a:spcBef>
              <a:spcAft>
                <a:spcPts val="0"/>
              </a:spcAft>
              <a:buClr>
                <a:srgbClr val="F9F4F0"/>
              </a:buClr>
              <a:buSzPts val="1400"/>
              <a:buChar char="●"/>
              <a:defRPr>
                <a:solidFill>
                  <a:srgbClr val="F9F4F0"/>
                </a:solidFill>
              </a:defRPr>
            </a:lvl7pPr>
            <a:lvl8pPr marL="3657600" lvl="7" indent="-317500" rtl="0">
              <a:spcBef>
                <a:spcPts val="0"/>
              </a:spcBef>
              <a:spcAft>
                <a:spcPts val="0"/>
              </a:spcAft>
              <a:buClr>
                <a:srgbClr val="F9F4F0"/>
              </a:buClr>
              <a:buSzPts val="1400"/>
              <a:buChar char="○"/>
              <a:defRPr>
                <a:solidFill>
                  <a:srgbClr val="F9F4F0"/>
                </a:solidFill>
              </a:defRPr>
            </a:lvl8pPr>
            <a:lvl9pPr marL="4114800" lvl="8" indent="-317500" rtl="0">
              <a:spcBef>
                <a:spcPts val="0"/>
              </a:spcBef>
              <a:spcAft>
                <a:spcPts val="0"/>
              </a:spcAft>
              <a:buClr>
                <a:srgbClr val="F9F4F0"/>
              </a:buClr>
              <a:buSzPts val="1400"/>
              <a:buChar char="■"/>
              <a:defRPr>
                <a:solidFill>
                  <a:srgbClr val="F9F4F0"/>
                </a:solidFill>
              </a:defRPr>
            </a:lvl9pPr>
          </a:lstStyle>
          <a:p>
            <a:endParaRPr/>
          </a:p>
        </p:txBody>
      </p:sp>
      <p:pic>
        <p:nvPicPr>
          <p:cNvPr id="146" name="Google Shape;146;p26"/>
          <p:cNvPicPr preferRelativeResize="0"/>
          <p:nvPr/>
        </p:nvPicPr>
        <p:blipFill rotWithShape="1">
          <a:blip r:embed="rId2">
            <a:alphaModFix/>
          </a:blip>
          <a:srcRect l="880" r="13612"/>
          <a:stretch/>
        </p:blipFill>
        <p:spPr>
          <a:xfrm>
            <a:off x="0" y="789800"/>
            <a:ext cx="4572001" cy="3563899"/>
          </a:xfrm>
          <a:prstGeom prst="rect">
            <a:avLst/>
          </a:prstGeom>
          <a:noFill/>
          <a:ln>
            <a:noFill/>
          </a:ln>
        </p:spPr>
      </p:pic>
      <p:cxnSp>
        <p:nvCxnSpPr>
          <p:cNvPr id="147" name="Google Shape;147;p26"/>
          <p:cNvCxnSpPr/>
          <p:nvPr/>
        </p:nvCxnSpPr>
        <p:spPr>
          <a:xfrm>
            <a:off x="4710600" y="1362500"/>
            <a:ext cx="935400" cy="0"/>
          </a:xfrm>
          <a:prstGeom prst="straightConnector1">
            <a:avLst/>
          </a:prstGeom>
          <a:noFill/>
          <a:ln w="28575" cap="flat" cmpd="sng">
            <a:solidFill>
              <a:srgbClr val="B3D4E8"/>
            </a:solidFill>
            <a:prstDash val="solid"/>
            <a:round/>
            <a:headEnd type="none" w="med" len="med"/>
            <a:tailEnd type="none" w="med" len="med"/>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odelt slide med bilde">
  <p:cSld name="CUSTOM_1">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4572000" y="742900"/>
            <a:ext cx="42555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100"/>
              <a:buNone/>
              <a:defRPr sz="2100"/>
            </a:lvl1pPr>
            <a:lvl2pPr lvl="1" rtl="0">
              <a:spcBef>
                <a:spcPts val="0"/>
              </a:spcBef>
              <a:spcAft>
                <a:spcPts val="0"/>
              </a:spcAft>
              <a:buSzPts val="2800"/>
              <a:buNone/>
              <a:defRPr>
                <a:latin typeface="Lora"/>
                <a:ea typeface="Lora"/>
                <a:cs typeface="Lora"/>
                <a:sym typeface="Lora"/>
              </a:defRPr>
            </a:lvl2pPr>
            <a:lvl3pPr lvl="2" rtl="0">
              <a:spcBef>
                <a:spcPts val="0"/>
              </a:spcBef>
              <a:spcAft>
                <a:spcPts val="0"/>
              </a:spcAft>
              <a:buSzPts val="2800"/>
              <a:buNone/>
              <a:defRPr>
                <a:latin typeface="Lora"/>
                <a:ea typeface="Lora"/>
                <a:cs typeface="Lora"/>
                <a:sym typeface="Lora"/>
              </a:defRPr>
            </a:lvl3pPr>
            <a:lvl4pPr lvl="3" rtl="0">
              <a:spcBef>
                <a:spcPts val="0"/>
              </a:spcBef>
              <a:spcAft>
                <a:spcPts val="0"/>
              </a:spcAft>
              <a:buSzPts val="2800"/>
              <a:buNone/>
              <a:defRPr>
                <a:latin typeface="Lora"/>
                <a:ea typeface="Lora"/>
                <a:cs typeface="Lora"/>
                <a:sym typeface="Lora"/>
              </a:defRPr>
            </a:lvl4pPr>
            <a:lvl5pPr lvl="4" rtl="0">
              <a:spcBef>
                <a:spcPts val="0"/>
              </a:spcBef>
              <a:spcAft>
                <a:spcPts val="0"/>
              </a:spcAft>
              <a:buSzPts val="2800"/>
              <a:buNone/>
              <a:defRPr>
                <a:latin typeface="Lora"/>
                <a:ea typeface="Lora"/>
                <a:cs typeface="Lora"/>
                <a:sym typeface="Lora"/>
              </a:defRPr>
            </a:lvl5pPr>
            <a:lvl6pPr lvl="5" rtl="0">
              <a:spcBef>
                <a:spcPts val="0"/>
              </a:spcBef>
              <a:spcAft>
                <a:spcPts val="0"/>
              </a:spcAft>
              <a:buSzPts val="2800"/>
              <a:buNone/>
              <a:defRPr>
                <a:latin typeface="Lora"/>
                <a:ea typeface="Lora"/>
                <a:cs typeface="Lora"/>
                <a:sym typeface="Lora"/>
              </a:defRPr>
            </a:lvl6pPr>
            <a:lvl7pPr lvl="6" rtl="0">
              <a:spcBef>
                <a:spcPts val="0"/>
              </a:spcBef>
              <a:spcAft>
                <a:spcPts val="0"/>
              </a:spcAft>
              <a:buSzPts val="2800"/>
              <a:buNone/>
              <a:defRPr>
                <a:latin typeface="Lora"/>
                <a:ea typeface="Lora"/>
                <a:cs typeface="Lora"/>
                <a:sym typeface="Lora"/>
              </a:defRPr>
            </a:lvl7pPr>
            <a:lvl8pPr lvl="7" rtl="0">
              <a:spcBef>
                <a:spcPts val="0"/>
              </a:spcBef>
              <a:spcAft>
                <a:spcPts val="0"/>
              </a:spcAft>
              <a:buSzPts val="2800"/>
              <a:buNone/>
              <a:defRPr>
                <a:latin typeface="Lora"/>
                <a:ea typeface="Lora"/>
                <a:cs typeface="Lora"/>
                <a:sym typeface="Lora"/>
              </a:defRPr>
            </a:lvl8pPr>
            <a:lvl9pPr lvl="8" rtl="0">
              <a:spcBef>
                <a:spcPts val="0"/>
              </a:spcBef>
              <a:spcAft>
                <a:spcPts val="0"/>
              </a:spcAft>
              <a:buSzPts val="2800"/>
              <a:buNone/>
              <a:defRPr>
                <a:latin typeface="Lora"/>
                <a:ea typeface="Lora"/>
                <a:cs typeface="Lora"/>
                <a:sym typeface="Lora"/>
              </a:defRPr>
            </a:lvl9pPr>
          </a:lstStyle>
          <a:p>
            <a:endParaRPr/>
          </a:p>
        </p:txBody>
      </p:sp>
      <p:sp>
        <p:nvSpPr>
          <p:cNvPr id="150" name="Google Shape;150;p27"/>
          <p:cNvSpPr txBox="1">
            <a:spLocks noGrp="1"/>
          </p:cNvSpPr>
          <p:nvPr>
            <p:ph type="body" idx="1"/>
          </p:nvPr>
        </p:nvSpPr>
        <p:spPr>
          <a:xfrm>
            <a:off x="4710600" y="1482525"/>
            <a:ext cx="4121700" cy="28827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pic>
        <p:nvPicPr>
          <p:cNvPr id="151" name="Google Shape;151;p27"/>
          <p:cNvPicPr preferRelativeResize="0"/>
          <p:nvPr/>
        </p:nvPicPr>
        <p:blipFill rotWithShape="1">
          <a:blip r:embed="rId2">
            <a:alphaModFix/>
          </a:blip>
          <a:srcRect l="11434" r="3862"/>
          <a:stretch/>
        </p:blipFill>
        <p:spPr>
          <a:xfrm>
            <a:off x="0" y="789800"/>
            <a:ext cx="4529050" cy="3563899"/>
          </a:xfrm>
          <a:prstGeom prst="rect">
            <a:avLst/>
          </a:prstGeom>
          <a:noFill/>
          <a:ln>
            <a:noFill/>
          </a:ln>
        </p:spPr>
      </p:pic>
      <p:cxnSp>
        <p:nvCxnSpPr>
          <p:cNvPr id="152" name="Google Shape;152;p27"/>
          <p:cNvCxnSpPr/>
          <p:nvPr/>
        </p:nvCxnSpPr>
        <p:spPr>
          <a:xfrm>
            <a:off x="4710600" y="1362500"/>
            <a:ext cx="935400" cy="0"/>
          </a:xfrm>
          <a:prstGeom prst="straightConnector1">
            <a:avLst/>
          </a:prstGeom>
          <a:noFill/>
          <a:ln w="28575" cap="flat" cmpd="sng">
            <a:solidFill>
              <a:srgbClr val="F4794E"/>
            </a:solidFill>
            <a:prstDash val="solid"/>
            <a:round/>
            <a:headEnd type="none" w="med" len="med"/>
            <a:tailEnd type="none" w="med" len="med"/>
          </a:ln>
        </p:spPr>
      </p:cxnSp>
      <p:pic>
        <p:nvPicPr>
          <p:cNvPr id="153" name="Google Shape;153;p27"/>
          <p:cNvPicPr preferRelativeResize="0"/>
          <p:nvPr/>
        </p:nvPicPr>
        <p:blipFill rotWithShape="1">
          <a:blip r:embed="rId3">
            <a:alphaModFix/>
          </a:blip>
          <a:srcRect l="7648" r="7656"/>
          <a:stretch/>
        </p:blipFill>
        <p:spPr>
          <a:xfrm>
            <a:off x="0" y="789800"/>
            <a:ext cx="4529050" cy="3563899"/>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odelt slide med bilde">
  <p:cSld name="CUSTOM_1_1">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4572000" y="742900"/>
            <a:ext cx="42555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100"/>
              <a:buNone/>
              <a:defRPr sz="2100"/>
            </a:lvl1pPr>
            <a:lvl2pPr lvl="1" rtl="0">
              <a:spcBef>
                <a:spcPts val="0"/>
              </a:spcBef>
              <a:spcAft>
                <a:spcPts val="0"/>
              </a:spcAft>
              <a:buSzPts val="2800"/>
              <a:buNone/>
              <a:defRPr>
                <a:latin typeface="Lora"/>
                <a:ea typeface="Lora"/>
                <a:cs typeface="Lora"/>
                <a:sym typeface="Lora"/>
              </a:defRPr>
            </a:lvl2pPr>
            <a:lvl3pPr lvl="2" rtl="0">
              <a:spcBef>
                <a:spcPts val="0"/>
              </a:spcBef>
              <a:spcAft>
                <a:spcPts val="0"/>
              </a:spcAft>
              <a:buSzPts val="2800"/>
              <a:buNone/>
              <a:defRPr>
                <a:latin typeface="Lora"/>
                <a:ea typeface="Lora"/>
                <a:cs typeface="Lora"/>
                <a:sym typeface="Lora"/>
              </a:defRPr>
            </a:lvl3pPr>
            <a:lvl4pPr lvl="3" rtl="0">
              <a:spcBef>
                <a:spcPts val="0"/>
              </a:spcBef>
              <a:spcAft>
                <a:spcPts val="0"/>
              </a:spcAft>
              <a:buSzPts val="2800"/>
              <a:buNone/>
              <a:defRPr>
                <a:latin typeface="Lora"/>
                <a:ea typeface="Lora"/>
                <a:cs typeface="Lora"/>
                <a:sym typeface="Lora"/>
              </a:defRPr>
            </a:lvl4pPr>
            <a:lvl5pPr lvl="4" rtl="0">
              <a:spcBef>
                <a:spcPts val="0"/>
              </a:spcBef>
              <a:spcAft>
                <a:spcPts val="0"/>
              </a:spcAft>
              <a:buSzPts val="2800"/>
              <a:buNone/>
              <a:defRPr>
                <a:latin typeface="Lora"/>
                <a:ea typeface="Lora"/>
                <a:cs typeface="Lora"/>
                <a:sym typeface="Lora"/>
              </a:defRPr>
            </a:lvl5pPr>
            <a:lvl6pPr lvl="5" rtl="0">
              <a:spcBef>
                <a:spcPts val="0"/>
              </a:spcBef>
              <a:spcAft>
                <a:spcPts val="0"/>
              </a:spcAft>
              <a:buSzPts val="2800"/>
              <a:buNone/>
              <a:defRPr>
                <a:latin typeface="Lora"/>
                <a:ea typeface="Lora"/>
                <a:cs typeface="Lora"/>
                <a:sym typeface="Lora"/>
              </a:defRPr>
            </a:lvl6pPr>
            <a:lvl7pPr lvl="6" rtl="0">
              <a:spcBef>
                <a:spcPts val="0"/>
              </a:spcBef>
              <a:spcAft>
                <a:spcPts val="0"/>
              </a:spcAft>
              <a:buSzPts val="2800"/>
              <a:buNone/>
              <a:defRPr>
                <a:latin typeface="Lora"/>
                <a:ea typeface="Lora"/>
                <a:cs typeface="Lora"/>
                <a:sym typeface="Lora"/>
              </a:defRPr>
            </a:lvl7pPr>
            <a:lvl8pPr lvl="7" rtl="0">
              <a:spcBef>
                <a:spcPts val="0"/>
              </a:spcBef>
              <a:spcAft>
                <a:spcPts val="0"/>
              </a:spcAft>
              <a:buSzPts val="2800"/>
              <a:buNone/>
              <a:defRPr>
                <a:latin typeface="Lora"/>
                <a:ea typeface="Lora"/>
                <a:cs typeface="Lora"/>
                <a:sym typeface="Lora"/>
              </a:defRPr>
            </a:lvl8pPr>
            <a:lvl9pPr lvl="8" rtl="0">
              <a:spcBef>
                <a:spcPts val="0"/>
              </a:spcBef>
              <a:spcAft>
                <a:spcPts val="0"/>
              </a:spcAft>
              <a:buSzPts val="2800"/>
              <a:buNone/>
              <a:defRPr>
                <a:latin typeface="Lora"/>
                <a:ea typeface="Lora"/>
                <a:cs typeface="Lora"/>
                <a:sym typeface="Lora"/>
              </a:defRPr>
            </a:lvl9pPr>
          </a:lstStyle>
          <a:p>
            <a:endParaRPr/>
          </a:p>
        </p:txBody>
      </p:sp>
      <p:sp>
        <p:nvSpPr>
          <p:cNvPr id="156" name="Google Shape;156;p28"/>
          <p:cNvSpPr txBox="1">
            <a:spLocks noGrp="1"/>
          </p:cNvSpPr>
          <p:nvPr>
            <p:ph type="body" idx="1"/>
          </p:nvPr>
        </p:nvSpPr>
        <p:spPr>
          <a:xfrm>
            <a:off x="4710600" y="1482525"/>
            <a:ext cx="4121700" cy="28827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cxnSp>
        <p:nvCxnSpPr>
          <p:cNvPr id="157" name="Google Shape;157;p28"/>
          <p:cNvCxnSpPr/>
          <p:nvPr/>
        </p:nvCxnSpPr>
        <p:spPr>
          <a:xfrm>
            <a:off x="4710600" y="1362500"/>
            <a:ext cx="935400" cy="0"/>
          </a:xfrm>
          <a:prstGeom prst="straightConnector1">
            <a:avLst/>
          </a:prstGeom>
          <a:noFill/>
          <a:ln w="28575" cap="flat" cmpd="sng">
            <a:solidFill>
              <a:srgbClr val="F4794E"/>
            </a:solidFill>
            <a:prstDash val="solid"/>
            <a:round/>
            <a:headEnd type="none" w="med" len="med"/>
            <a:tailEnd type="none" w="med" len="med"/>
          </a:ln>
        </p:spPr>
      </p:cxnSp>
      <p:pic>
        <p:nvPicPr>
          <p:cNvPr id="158" name="Google Shape;158;p28"/>
          <p:cNvPicPr preferRelativeResize="0"/>
          <p:nvPr/>
        </p:nvPicPr>
        <p:blipFill rotWithShape="1">
          <a:blip r:embed="rId2">
            <a:alphaModFix/>
          </a:blip>
          <a:srcRect l="3232" r="11261"/>
          <a:stretch/>
        </p:blipFill>
        <p:spPr>
          <a:xfrm>
            <a:off x="0" y="789800"/>
            <a:ext cx="4572001" cy="3563899"/>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odelt slide med bilde">
  <p:cSld name="CUSTOM_1_1_1">
    <p:spTree>
      <p:nvGrpSpPr>
        <p:cNvPr id="1" name="Shape 159"/>
        <p:cNvGrpSpPr/>
        <p:nvPr/>
      </p:nvGrpSpPr>
      <p:grpSpPr>
        <a:xfrm>
          <a:off x="0" y="0"/>
          <a:ext cx="0" cy="0"/>
          <a:chOff x="0" y="0"/>
          <a:chExt cx="0" cy="0"/>
        </a:xfrm>
      </p:grpSpPr>
      <p:sp>
        <p:nvSpPr>
          <p:cNvPr id="160" name="Google Shape;160;p29"/>
          <p:cNvSpPr txBox="1">
            <a:spLocks noGrp="1"/>
          </p:cNvSpPr>
          <p:nvPr>
            <p:ph type="title"/>
          </p:nvPr>
        </p:nvSpPr>
        <p:spPr>
          <a:xfrm>
            <a:off x="4572000" y="742900"/>
            <a:ext cx="42555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100"/>
              <a:buNone/>
              <a:defRPr sz="2100"/>
            </a:lvl1pPr>
            <a:lvl2pPr lvl="1" rtl="0">
              <a:spcBef>
                <a:spcPts val="0"/>
              </a:spcBef>
              <a:spcAft>
                <a:spcPts val="0"/>
              </a:spcAft>
              <a:buSzPts val="2800"/>
              <a:buNone/>
              <a:defRPr>
                <a:latin typeface="Lora"/>
                <a:ea typeface="Lora"/>
                <a:cs typeface="Lora"/>
                <a:sym typeface="Lora"/>
              </a:defRPr>
            </a:lvl2pPr>
            <a:lvl3pPr lvl="2" rtl="0">
              <a:spcBef>
                <a:spcPts val="0"/>
              </a:spcBef>
              <a:spcAft>
                <a:spcPts val="0"/>
              </a:spcAft>
              <a:buSzPts val="2800"/>
              <a:buNone/>
              <a:defRPr>
                <a:latin typeface="Lora"/>
                <a:ea typeface="Lora"/>
                <a:cs typeface="Lora"/>
                <a:sym typeface="Lora"/>
              </a:defRPr>
            </a:lvl3pPr>
            <a:lvl4pPr lvl="3" rtl="0">
              <a:spcBef>
                <a:spcPts val="0"/>
              </a:spcBef>
              <a:spcAft>
                <a:spcPts val="0"/>
              </a:spcAft>
              <a:buSzPts val="2800"/>
              <a:buNone/>
              <a:defRPr>
                <a:latin typeface="Lora"/>
                <a:ea typeface="Lora"/>
                <a:cs typeface="Lora"/>
                <a:sym typeface="Lora"/>
              </a:defRPr>
            </a:lvl4pPr>
            <a:lvl5pPr lvl="4" rtl="0">
              <a:spcBef>
                <a:spcPts val="0"/>
              </a:spcBef>
              <a:spcAft>
                <a:spcPts val="0"/>
              </a:spcAft>
              <a:buSzPts val="2800"/>
              <a:buNone/>
              <a:defRPr>
                <a:latin typeface="Lora"/>
                <a:ea typeface="Lora"/>
                <a:cs typeface="Lora"/>
                <a:sym typeface="Lora"/>
              </a:defRPr>
            </a:lvl5pPr>
            <a:lvl6pPr lvl="5" rtl="0">
              <a:spcBef>
                <a:spcPts val="0"/>
              </a:spcBef>
              <a:spcAft>
                <a:spcPts val="0"/>
              </a:spcAft>
              <a:buSzPts val="2800"/>
              <a:buNone/>
              <a:defRPr>
                <a:latin typeface="Lora"/>
                <a:ea typeface="Lora"/>
                <a:cs typeface="Lora"/>
                <a:sym typeface="Lora"/>
              </a:defRPr>
            </a:lvl6pPr>
            <a:lvl7pPr lvl="6" rtl="0">
              <a:spcBef>
                <a:spcPts val="0"/>
              </a:spcBef>
              <a:spcAft>
                <a:spcPts val="0"/>
              </a:spcAft>
              <a:buSzPts val="2800"/>
              <a:buNone/>
              <a:defRPr>
                <a:latin typeface="Lora"/>
                <a:ea typeface="Lora"/>
                <a:cs typeface="Lora"/>
                <a:sym typeface="Lora"/>
              </a:defRPr>
            </a:lvl7pPr>
            <a:lvl8pPr lvl="7" rtl="0">
              <a:spcBef>
                <a:spcPts val="0"/>
              </a:spcBef>
              <a:spcAft>
                <a:spcPts val="0"/>
              </a:spcAft>
              <a:buSzPts val="2800"/>
              <a:buNone/>
              <a:defRPr>
                <a:latin typeface="Lora"/>
                <a:ea typeface="Lora"/>
                <a:cs typeface="Lora"/>
                <a:sym typeface="Lora"/>
              </a:defRPr>
            </a:lvl8pPr>
            <a:lvl9pPr lvl="8" rtl="0">
              <a:spcBef>
                <a:spcPts val="0"/>
              </a:spcBef>
              <a:spcAft>
                <a:spcPts val="0"/>
              </a:spcAft>
              <a:buSzPts val="2800"/>
              <a:buNone/>
              <a:defRPr>
                <a:latin typeface="Lora"/>
                <a:ea typeface="Lora"/>
                <a:cs typeface="Lora"/>
                <a:sym typeface="Lora"/>
              </a:defRPr>
            </a:lvl9pPr>
          </a:lstStyle>
          <a:p>
            <a:endParaRPr/>
          </a:p>
        </p:txBody>
      </p:sp>
      <p:sp>
        <p:nvSpPr>
          <p:cNvPr id="161" name="Google Shape;161;p29"/>
          <p:cNvSpPr txBox="1">
            <a:spLocks noGrp="1"/>
          </p:cNvSpPr>
          <p:nvPr>
            <p:ph type="body" idx="1"/>
          </p:nvPr>
        </p:nvSpPr>
        <p:spPr>
          <a:xfrm>
            <a:off x="4710600" y="1482525"/>
            <a:ext cx="4121700" cy="28827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cxnSp>
        <p:nvCxnSpPr>
          <p:cNvPr id="162" name="Google Shape;162;p29"/>
          <p:cNvCxnSpPr/>
          <p:nvPr/>
        </p:nvCxnSpPr>
        <p:spPr>
          <a:xfrm>
            <a:off x="4710600" y="1362500"/>
            <a:ext cx="935400" cy="0"/>
          </a:xfrm>
          <a:prstGeom prst="straightConnector1">
            <a:avLst/>
          </a:prstGeom>
          <a:noFill/>
          <a:ln w="28575" cap="flat" cmpd="sng">
            <a:solidFill>
              <a:srgbClr val="F4794E"/>
            </a:solidFill>
            <a:prstDash val="solid"/>
            <a:round/>
            <a:headEnd type="none" w="med" len="med"/>
            <a:tailEnd type="none" w="med" len="med"/>
          </a:ln>
        </p:spPr>
      </p:cxnSp>
      <p:pic>
        <p:nvPicPr>
          <p:cNvPr id="163" name="Google Shape;163;p29"/>
          <p:cNvPicPr preferRelativeResize="0"/>
          <p:nvPr/>
        </p:nvPicPr>
        <p:blipFill rotWithShape="1">
          <a:blip r:embed="rId2">
            <a:alphaModFix/>
          </a:blip>
          <a:srcRect l="2077" r="12415"/>
          <a:stretch/>
        </p:blipFill>
        <p:spPr>
          <a:xfrm>
            <a:off x="0" y="789800"/>
            <a:ext cx="4572001" cy="356389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odelt slide med bilde">
  <p:cSld name="CUSTOM_1_2">
    <p:spTree>
      <p:nvGrpSpPr>
        <p:cNvPr id="1" name="Shape 164"/>
        <p:cNvGrpSpPr/>
        <p:nvPr/>
      </p:nvGrpSpPr>
      <p:grpSpPr>
        <a:xfrm>
          <a:off x="0" y="0"/>
          <a:ext cx="0" cy="0"/>
          <a:chOff x="0" y="0"/>
          <a:chExt cx="0" cy="0"/>
        </a:xfrm>
      </p:grpSpPr>
      <p:sp>
        <p:nvSpPr>
          <p:cNvPr id="165" name="Google Shape;165;p30"/>
          <p:cNvSpPr txBox="1">
            <a:spLocks noGrp="1"/>
          </p:cNvSpPr>
          <p:nvPr>
            <p:ph type="title"/>
          </p:nvPr>
        </p:nvSpPr>
        <p:spPr>
          <a:xfrm>
            <a:off x="4572000" y="742900"/>
            <a:ext cx="42555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100"/>
              <a:buNone/>
              <a:defRPr sz="2100"/>
            </a:lvl1pPr>
            <a:lvl2pPr lvl="1" rtl="0">
              <a:spcBef>
                <a:spcPts val="0"/>
              </a:spcBef>
              <a:spcAft>
                <a:spcPts val="0"/>
              </a:spcAft>
              <a:buSzPts val="2800"/>
              <a:buNone/>
              <a:defRPr>
                <a:latin typeface="Lora"/>
                <a:ea typeface="Lora"/>
                <a:cs typeface="Lora"/>
                <a:sym typeface="Lora"/>
              </a:defRPr>
            </a:lvl2pPr>
            <a:lvl3pPr lvl="2" rtl="0">
              <a:spcBef>
                <a:spcPts val="0"/>
              </a:spcBef>
              <a:spcAft>
                <a:spcPts val="0"/>
              </a:spcAft>
              <a:buSzPts val="2800"/>
              <a:buNone/>
              <a:defRPr>
                <a:latin typeface="Lora"/>
                <a:ea typeface="Lora"/>
                <a:cs typeface="Lora"/>
                <a:sym typeface="Lora"/>
              </a:defRPr>
            </a:lvl3pPr>
            <a:lvl4pPr lvl="3" rtl="0">
              <a:spcBef>
                <a:spcPts val="0"/>
              </a:spcBef>
              <a:spcAft>
                <a:spcPts val="0"/>
              </a:spcAft>
              <a:buSzPts val="2800"/>
              <a:buNone/>
              <a:defRPr>
                <a:latin typeface="Lora"/>
                <a:ea typeface="Lora"/>
                <a:cs typeface="Lora"/>
                <a:sym typeface="Lora"/>
              </a:defRPr>
            </a:lvl4pPr>
            <a:lvl5pPr lvl="4" rtl="0">
              <a:spcBef>
                <a:spcPts val="0"/>
              </a:spcBef>
              <a:spcAft>
                <a:spcPts val="0"/>
              </a:spcAft>
              <a:buSzPts val="2800"/>
              <a:buNone/>
              <a:defRPr>
                <a:latin typeface="Lora"/>
                <a:ea typeface="Lora"/>
                <a:cs typeface="Lora"/>
                <a:sym typeface="Lora"/>
              </a:defRPr>
            </a:lvl5pPr>
            <a:lvl6pPr lvl="5" rtl="0">
              <a:spcBef>
                <a:spcPts val="0"/>
              </a:spcBef>
              <a:spcAft>
                <a:spcPts val="0"/>
              </a:spcAft>
              <a:buSzPts val="2800"/>
              <a:buNone/>
              <a:defRPr>
                <a:latin typeface="Lora"/>
                <a:ea typeface="Lora"/>
                <a:cs typeface="Lora"/>
                <a:sym typeface="Lora"/>
              </a:defRPr>
            </a:lvl6pPr>
            <a:lvl7pPr lvl="6" rtl="0">
              <a:spcBef>
                <a:spcPts val="0"/>
              </a:spcBef>
              <a:spcAft>
                <a:spcPts val="0"/>
              </a:spcAft>
              <a:buSzPts val="2800"/>
              <a:buNone/>
              <a:defRPr>
                <a:latin typeface="Lora"/>
                <a:ea typeface="Lora"/>
                <a:cs typeface="Lora"/>
                <a:sym typeface="Lora"/>
              </a:defRPr>
            </a:lvl7pPr>
            <a:lvl8pPr lvl="7" rtl="0">
              <a:spcBef>
                <a:spcPts val="0"/>
              </a:spcBef>
              <a:spcAft>
                <a:spcPts val="0"/>
              </a:spcAft>
              <a:buSzPts val="2800"/>
              <a:buNone/>
              <a:defRPr>
                <a:latin typeface="Lora"/>
                <a:ea typeface="Lora"/>
                <a:cs typeface="Lora"/>
                <a:sym typeface="Lora"/>
              </a:defRPr>
            </a:lvl8pPr>
            <a:lvl9pPr lvl="8" rtl="0">
              <a:spcBef>
                <a:spcPts val="0"/>
              </a:spcBef>
              <a:spcAft>
                <a:spcPts val="0"/>
              </a:spcAft>
              <a:buSzPts val="2800"/>
              <a:buNone/>
              <a:defRPr>
                <a:latin typeface="Lora"/>
                <a:ea typeface="Lora"/>
                <a:cs typeface="Lora"/>
                <a:sym typeface="Lora"/>
              </a:defRPr>
            </a:lvl9pPr>
          </a:lstStyle>
          <a:p>
            <a:endParaRPr/>
          </a:p>
        </p:txBody>
      </p:sp>
      <p:sp>
        <p:nvSpPr>
          <p:cNvPr id="166" name="Google Shape;166;p30"/>
          <p:cNvSpPr txBox="1">
            <a:spLocks noGrp="1"/>
          </p:cNvSpPr>
          <p:nvPr>
            <p:ph type="body" idx="1"/>
          </p:nvPr>
        </p:nvSpPr>
        <p:spPr>
          <a:xfrm>
            <a:off x="4710600" y="1482525"/>
            <a:ext cx="4121700" cy="28827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pic>
        <p:nvPicPr>
          <p:cNvPr id="167" name="Google Shape;167;p30"/>
          <p:cNvPicPr preferRelativeResize="0"/>
          <p:nvPr/>
        </p:nvPicPr>
        <p:blipFill rotWithShape="1">
          <a:blip r:embed="rId2">
            <a:alphaModFix/>
          </a:blip>
          <a:srcRect l="3864" r="10628"/>
          <a:stretch/>
        </p:blipFill>
        <p:spPr>
          <a:xfrm>
            <a:off x="0" y="789800"/>
            <a:ext cx="4572001" cy="3563899"/>
          </a:xfrm>
          <a:prstGeom prst="rect">
            <a:avLst/>
          </a:prstGeom>
          <a:noFill/>
          <a:ln>
            <a:noFill/>
          </a:ln>
        </p:spPr>
      </p:pic>
      <p:cxnSp>
        <p:nvCxnSpPr>
          <p:cNvPr id="168" name="Google Shape;168;p30"/>
          <p:cNvCxnSpPr/>
          <p:nvPr/>
        </p:nvCxnSpPr>
        <p:spPr>
          <a:xfrm>
            <a:off x="4710600" y="1362500"/>
            <a:ext cx="935400" cy="0"/>
          </a:xfrm>
          <a:prstGeom prst="straightConnector1">
            <a:avLst/>
          </a:prstGeom>
          <a:noFill/>
          <a:ln w="28575" cap="flat" cmpd="sng">
            <a:solidFill>
              <a:srgbClr val="F4794E"/>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orside 1">
  <p:cSld name="TITLE_1_1">
    <p:bg>
      <p:bgPr>
        <a:solidFill>
          <a:srgbClr val="F4794E"/>
        </a:solidFill>
        <a:effectLst/>
      </p:bgPr>
    </p:bg>
    <p:spTree>
      <p:nvGrpSpPr>
        <p:cNvPr id="1" name="Shape 23"/>
        <p:cNvGrpSpPr/>
        <p:nvPr/>
      </p:nvGrpSpPr>
      <p:grpSpPr>
        <a:xfrm>
          <a:off x="0" y="0"/>
          <a:ext cx="0" cy="0"/>
          <a:chOff x="0" y="0"/>
          <a:chExt cx="0" cy="0"/>
        </a:xfrm>
      </p:grpSpPr>
      <p:sp>
        <p:nvSpPr>
          <p:cNvPr id="24" name="Google Shape;24;p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600"/>
              <a:buFont typeface="Playfair Display"/>
              <a:buNone/>
              <a:defRPr sz="4600">
                <a:latin typeface="Playfair Display"/>
                <a:ea typeface="Playfair Display"/>
                <a:cs typeface="Playfair Display"/>
                <a:sym typeface="Playfair Display"/>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800"/>
              <a:buFont typeface="Fjalla One"/>
              <a:buNone/>
              <a:defRPr sz="2800">
                <a:solidFill>
                  <a:schemeClr val="lt1"/>
                </a:solidFill>
                <a:latin typeface="Fjalla One"/>
                <a:ea typeface="Fjalla One"/>
                <a:cs typeface="Fjalla One"/>
                <a:sym typeface="Fjall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6" name="Google Shape;2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27" name="Google Shape;27;p4"/>
          <p:cNvCxnSpPr/>
          <p:nvPr/>
        </p:nvCxnSpPr>
        <p:spPr>
          <a:xfrm rot="10800000" flipH="1">
            <a:off x="2971800" y="2797175"/>
            <a:ext cx="3200400" cy="300"/>
          </a:xfrm>
          <a:prstGeom prst="straightConnector1">
            <a:avLst/>
          </a:prstGeom>
          <a:noFill/>
          <a:ln w="28575" cap="flat" cmpd="sng">
            <a:solidFill>
              <a:srgbClr val="B3D4E8"/>
            </a:solidFill>
            <a:prstDash val="solid"/>
            <a:round/>
            <a:headEnd type="none" w="med" len="med"/>
            <a:tailEnd type="none" w="med" len="med"/>
          </a:ln>
        </p:spPr>
      </p:cxnSp>
      <p:sp>
        <p:nvSpPr>
          <p:cNvPr id="28" name="Google Shape;28;p4"/>
          <p:cNvSpPr/>
          <p:nvPr/>
        </p:nvSpPr>
        <p:spPr>
          <a:xfrm>
            <a:off x="-18150" y="4718700"/>
            <a:ext cx="9180300" cy="469200"/>
          </a:xfrm>
          <a:prstGeom prst="rect">
            <a:avLst/>
          </a:prstGeom>
          <a:solidFill>
            <a:srgbClr val="1D1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 name="Google Shape;29;p4"/>
          <p:cNvPicPr preferRelativeResize="0"/>
          <p:nvPr/>
        </p:nvPicPr>
        <p:blipFill>
          <a:blip r:embed="rId2">
            <a:alphaModFix/>
          </a:blip>
          <a:stretch>
            <a:fillRect/>
          </a:stretch>
        </p:blipFill>
        <p:spPr>
          <a:xfrm>
            <a:off x="7823574" y="4802111"/>
            <a:ext cx="1008723" cy="30237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odelt slide med bilde">
  <p:cSld name="CUSTOM_1_2_1">
    <p:spTree>
      <p:nvGrpSpPr>
        <p:cNvPr id="1" name="Shape 169"/>
        <p:cNvGrpSpPr/>
        <p:nvPr/>
      </p:nvGrpSpPr>
      <p:grpSpPr>
        <a:xfrm>
          <a:off x="0" y="0"/>
          <a:ext cx="0" cy="0"/>
          <a:chOff x="0" y="0"/>
          <a:chExt cx="0" cy="0"/>
        </a:xfrm>
      </p:grpSpPr>
      <p:sp>
        <p:nvSpPr>
          <p:cNvPr id="170" name="Google Shape;170;p31"/>
          <p:cNvSpPr txBox="1">
            <a:spLocks noGrp="1"/>
          </p:cNvSpPr>
          <p:nvPr>
            <p:ph type="title"/>
          </p:nvPr>
        </p:nvSpPr>
        <p:spPr>
          <a:xfrm>
            <a:off x="4572000" y="742900"/>
            <a:ext cx="42555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100"/>
              <a:buNone/>
              <a:defRPr sz="2100"/>
            </a:lvl1pPr>
            <a:lvl2pPr lvl="1" rtl="0">
              <a:spcBef>
                <a:spcPts val="0"/>
              </a:spcBef>
              <a:spcAft>
                <a:spcPts val="0"/>
              </a:spcAft>
              <a:buSzPts val="2800"/>
              <a:buNone/>
              <a:defRPr>
                <a:latin typeface="Lora"/>
                <a:ea typeface="Lora"/>
                <a:cs typeface="Lora"/>
                <a:sym typeface="Lora"/>
              </a:defRPr>
            </a:lvl2pPr>
            <a:lvl3pPr lvl="2" rtl="0">
              <a:spcBef>
                <a:spcPts val="0"/>
              </a:spcBef>
              <a:spcAft>
                <a:spcPts val="0"/>
              </a:spcAft>
              <a:buSzPts val="2800"/>
              <a:buNone/>
              <a:defRPr>
                <a:latin typeface="Lora"/>
                <a:ea typeface="Lora"/>
                <a:cs typeface="Lora"/>
                <a:sym typeface="Lora"/>
              </a:defRPr>
            </a:lvl3pPr>
            <a:lvl4pPr lvl="3" rtl="0">
              <a:spcBef>
                <a:spcPts val="0"/>
              </a:spcBef>
              <a:spcAft>
                <a:spcPts val="0"/>
              </a:spcAft>
              <a:buSzPts val="2800"/>
              <a:buNone/>
              <a:defRPr>
                <a:latin typeface="Lora"/>
                <a:ea typeface="Lora"/>
                <a:cs typeface="Lora"/>
                <a:sym typeface="Lora"/>
              </a:defRPr>
            </a:lvl4pPr>
            <a:lvl5pPr lvl="4" rtl="0">
              <a:spcBef>
                <a:spcPts val="0"/>
              </a:spcBef>
              <a:spcAft>
                <a:spcPts val="0"/>
              </a:spcAft>
              <a:buSzPts val="2800"/>
              <a:buNone/>
              <a:defRPr>
                <a:latin typeface="Lora"/>
                <a:ea typeface="Lora"/>
                <a:cs typeface="Lora"/>
                <a:sym typeface="Lora"/>
              </a:defRPr>
            </a:lvl5pPr>
            <a:lvl6pPr lvl="5" rtl="0">
              <a:spcBef>
                <a:spcPts val="0"/>
              </a:spcBef>
              <a:spcAft>
                <a:spcPts val="0"/>
              </a:spcAft>
              <a:buSzPts val="2800"/>
              <a:buNone/>
              <a:defRPr>
                <a:latin typeface="Lora"/>
                <a:ea typeface="Lora"/>
                <a:cs typeface="Lora"/>
                <a:sym typeface="Lora"/>
              </a:defRPr>
            </a:lvl6pPr>
            <a:lvl7pPr lvl="6" rtl="0">
              <a:spcBef>
                <a:spcPts val="0"/>
              </a:spcBef>
              <a:spcAft>
                <a:spcPts val="0"/>
              </a:spcAft>
              <a:buSzPts val="2800"/>
              <a:buNone/>
              <a:defRPr>
                <a:latin typeface="Lora"/>
                <a:ea typeface="Lora"/>
                <a:cs typeface="Lora"/>
                <a:sym typeface="Lora"/>
              </a:defRPr>
            </a:lvl7pPr>
            <a:lvl8pPr lvl="7" rtl="0">
              <a:spcBef>
                <a:spcPts val="0"/>
              </a:spcBef>
              <a:spcAft>
                <a:spcPts val="0"/>
              </a:spcAft>
              <a:buSzPts val="2800"/>
              <a:buNone/>
              <a:defRPr>
                <a:latin typeface="Lora"/>
                <a:ea typeface="Lora"/>
                <a:cs typeface="Lora"/>
                <a:sym typeface="Lora"/>
              </a:defRPr>
            </a:lvl8pPr>
            <a:lvl9pPr lvl="8" rtl="0">
              <a:spcBef>
                <a:spcPts val="0"/>
              </a:spcBef>
              <a:spcAft>
                <a:spcPts val="0"/>
              </a:spcAft>
              <a:buSzPts val="2800"/>
              <a:buNone/>
              <a:defRPr>
                <a:latin typeface="Lora"/>
                <a:ea typeface="Lora"/>
                <a:cs typeface="Lora"/>
                <a:sym typeface="Lora"/>
              </a:defRPr>
            </a:lvl9pPr>
          </a:lstStyle>
          <a:p>
            <a:endParaRPr/>
          </a:p>
        </p:txBody>
      </p:sp>
      <p:sp>
        <p:nvSpPr>
          <p:cNvPr id="171" name="Google Shape;171;p31"/>
          <p:cNvSpPr txBox="1">
            <a:spLocks noGrp="1"/>
          </p:cNvSpPr>
          <p:nvPr>
            <p:ph type="body" idx="1"/>
          </p:nvPr>
        </p:nvSpPr>
        <p:spPr>
          <a:xfrm>
            <a:off x="4710600" y="1482525"/>
            <a:ext cx="4121700" cy="28827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pic>
        <p:nvPicPr>
          <p:cNvPr id="172" name="Google Shape;172;p31"/>
          <p:cNvPicPr preferRelativeResize="0"/>
          <p:nvPr/>
        </p:nvPicPr>
        <p:blipFill rotWithShape="1">
          <a:blip r:embed="rId2">
            <a:alphaModFix/>
          </a:blip>
          <a:srcRect l="3864" r="10628"/>
          <a:stretch/>
        </p:blipFill>
        <p:spPr>
          <a:xfrm>
            <a:off x="0" y="789800"/>
            <a:ext cx="4572001" cy="3563899"/>
          </a:xfrm>
          <a:prstGeom prst="rect">
            <a:avLst/>
          </a:prstGeom>
          <a:noFill/>
          <a:ln>
            <a:noFill/>
          </a:ln>
        </p:spPr>
      </p:pic>
      <p:pic>
        <p:nvPicPr>
          <p:cNvPr id="173" name="Google Shape;173;p31"/>
          <p:cNvPicPr preferRelativeResize="0"/>
          <p:nvPr/>
        </p:nvPicPr>
        <p:blipFill rotWithShape="1">
          <a:blip r:embed="rId3">
            <a:alphaModFix/>
          </a:blip>
          <a:srcRect l="880" r="13612"/>
          <a:stretch/>
        </p:blipFill>
        <p:spPr>
          <a:xfrm>
            <a:off x="0" y="789800"/>
            <a:ext cx="4572001" cy="3563899"/>
          </a:xfrm>
          <a:prstGeom prst="rect">
            <a:avLst/>
          </a:prstGeom>
          <a:noFill/>
          <a:ln>
            <a:noFill/>
          </a:ln>
        </p:spPr>
      </p:pic>
      <p:cxnSp>
        <p:nvCxnSpPr>
          <p:cNvPr id="174" name="Google Shape;174;p31"/>
          <p:cNvCxnSpPr/>
          <p:nvPr/>
        </p:nvCxnSpPr>
        <p:spPr>
          <a:xfrm>
            <a:off x="4710600" y="1362500"/>
            <a:ext cx="935400" cy="0"/>
          </a:xfrm>
          <a:prstGeom prst="straightConnector1">
            <a:avLst/>
          </a:prstGeom>
          <a:noFill/>
          <a:ln w="28575" cap="flat" cmpd="sng">
            <a:solidFill>
              <a:srgbClr val="F4794E"/>
            </a:solidFill>
            <a:prstDash val="solid"/>
            <a:round/>
            <a:headEnd type="none" w="med" len="med"/>
            <a:tailEnd type="none" w="med" len="med"/>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odelt slide med bilde">
  <p:cSld name="CUSTOM_1_3">
    <p:bg>
      <p:bgPr>
        <a:solidFill>
          <a:srgbClr val="B3D4E8"/>
        </a:solidFill>
        <a:effectLst/>
      </p:bgPr>
    </p:bg>
    <p:spTree>
      <p:nvGrpSpPr>
        <p:cNvPr id="1" name="Shape 175"/>
        <p:cNvGrpSpPr/>
        <p:nvPr/>
      </p:nvGrpSpPr>
      <p:grpSpPr>
        <a:xfrm>
          <a:off x="0" y="0"/>
          <a:ext cx="0" cy="0"/>
          <a:chOff x="0" y="0"/>
          <a:chExt cx="0" cy="0"/>
        </a:xfrm>
      </p:grpSpPr>
      <p:sp>
        <p:nvSpPr>
          <p:cNvPr id="176" name="Google Shape;176;p32"/>
          <p:cNvSpPr txBox="1">
            <a:spLocks noGrp="1"/>
          </p:cNvSpPr>
          <p:nvPr>
            <p:ph type="title"/>
          </p:nvPr>
        </p:nvSpPr>
        <p:spPr>
          <a:xfrm>
            <a:off x="4572000" y="742900"/>
            <a:ext cx="42555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100"/>
              <a:buNone/>
              <a:defRPr sz="2100"/>
            </a:lvl1pPr>
            <a:lvl2pPr lvl="1" rtl="0">
              <a:spcBef>
                <a:spcPts val="0"/>
              </a:spcBef>
              <a:spcAft>
                <a:spcPts val="0"/>
              </a:spcAft>
              <a:buSzPts val="2800"/>
              <a:buNone/>
              <a:defRPr>
                <a:latin typeface="Lora"/>
                <a:ea typeface="Lora"/>
                <a:cs typeface="Lora"/>
                <a:sym typeface="Lora"/>
              </a:defRPr>
            </a:lvl2pPr>
            <a:lvl3pPr lvl="2" rtl="0">
              <a:spcBef>
                <a:spcPts val="0"/>
              </a:spcBef>
              <a:spcAft>
                <a:spcPts val="0"/>
              </a:spcAft>
              <a:buSzPts val="2800"/>
              <a:buNone/>
              <a:defRPr>
                <a:latin typeface="Lora"/>
                <a:ea typeface="Lora"/>
                <a:cs typeface="Lora"/>
                <a:sym typeface="Lora"/>
              </a:defRPr>
            </a:lvl3pPr>
            <a:lvl4pPr lvl="3" rtl="0">
              <a:spcBef>
                <a:spcPts val="0"/>
              </a:spcBef>
              <a:spcAft>
                <a:spcPts val="0"/>
              </a:spcAft>
              <a:buSzPts val="2800"/>
              <a:buNone/>
              <a:defRPr>
                <a:latin typeface="Lora"/>
                <a:ea typeface="Lora"/>
                <a:cs typeface="Lora"/>
                <a:sym typeface="Lora"/>
              </a:defRPr>
            </a:lvl4pPr>
            <a:lvl5pPr lvl="4" rtl="0">
              <a:spcBef>
                <a:spcPts val="0"/>
              </a:spcBef>
              <a:spcAft>
                <a:spcPts val="0"/>
              </a:spcAft>
              <a:buSzPts val="2800"/>
              <a:buNone/>
              <a:defRPr>
                <a:latin typeface="Lora"/>
                <a:ea typeface="Lora"/>
                <a:cs typeface="Lora"/>
                <a:sym typeface="Lora"/>
              </a:defRPr>
            </a:lvl5pPr>
            <a:lvl6pPr lvl="5" rtl="0">
              <a:spcBef>
                <a:spcPts val="0"/>
              </a:spcBef>
              <a:spcAft>
                <a:spcPts val="0"/>
              </a:spcAft>
              <a:buSzPts val="2800"/>
              <a:buNone/>
              <a:defRPr>
                <a:latin typeface="Lora"/>
                <a:ea typeface="Lora"/>
                <a:cs typeface="Lora"/>
                <a:sym typeface="Lora"/>
              </a:defRPr>
            </a:lvl6pPr>
            <a:lvl7pPr lvl="6" rtl="0">
              <a:spcBef>
                <a:spcPts val="0"/>
              </a:spcBef>
              <a:spcAft>
                <a:spcPts val="0"/>
              </a:spcAft>
              <a:buSzPts val="2800"/>
              <a:buNone/>
              <a:defRPr>
                <a:latin typeface="Lora"/>
                <a:ea typeface="Lora"/>
                <a:cs typeface="Lora"/>
                <a:sym typeface="Lora"/>
              </a:defRPr>
            </a:lvl7pPr>
            <a:lvl8pPr lvl="7" rtl="0">
              <a:spcBef>
                <a:spcPts val="0"/>
              </a:spcBef>
              <a:spcAft>
                <a:spcPts val="0"/>
              </a:spcAft>
              <a:buSzPts val="2800"/>
              <a:buNone/>
              <a:defRPr>
                <a:latin typeface="Lora"/>
                <a:ea typeface="Lora"/>
                <a:cs typeface="Lora"/>
                <a:sym typeface="Lora"/>
              </a:defRPr>
            </a:lvl8pPr>
            <a:lvl9pPr lvl="8" rtl="0">
              <a:spcBef>
                <a:spcPts val="0"/>
              </a:spcBef>
              <a:spcAft>
                <a:spcPts val="0"/>
              </a:spcAft>
              <a:buSzPts val="2800"/>
              <a:buNone/>
              <a:defRPr>
                <a:latin typeface="Lora"/>
                <a:ea typeface="Lora"/>
                <a:cs typeface="Lora"/>
                <a:sym typeface="Lora"/>
              </a:defRPr>
            </a:lvl9pPr>
          </a:lstStyle>
          <a:p>
            <a:endParaRPr/>
          </a:p>
        </p:txBody>
      </p:sp>
      <p:sp>
        <p:nvSpPr>
          <p:cNvPr id="177" name="Google Shape;177;p32"/>
          <p:cNvSpPr txBox="1">
            <a:spLocks noGrp="1"/>
          </p:cNvSpPr>
          <p:nvPr>
            <p:ph type="body" idx="1"/>
          </p:nvPr>
        </p:nvSpPr>
        <p:spPr>
          <a:xfrm>
            <a:off x="4710600" y="1482525"/>
            <a:ext cx="4121700" cy="28827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cxnSp>
        <p:nvCxnSpPr>
          <p:cNvPr id="178" name="Google Shape;178;p32"/>
          <p:cNvCxnSpPr/>
          <p:nvPr/>
        </p:nvCxnSpPr>
        <p:spPr>
          <a:xfrm>
            <a:off x="4710600" y="1362500"/>
            <a:ext cx="935400" cy="0"/>
          </a:xfrm>
          <a:prstGeom prst="straightConnector1">
            <a:avLst/>
          </a:prstGeom>
          <a:noFill/>
          <a:ln w="28575" cap="flat" cmpd="sng">
            <a:solidFill>
              <a:srgbClr val="F4794E"/>
            </a:solidFill>
            <a:prstDash val="solid"/>
            <a:round/>
            <a:headEnd type="none" w="med" len="med"/>
            <a:tailEnd type="none" w="med" len="med"/>
          </a:ln>
        </p:spPr>
      </p:cxnSp>
      <p:pic>
        <p:nvPicPr>
          <p:cNvPr id="179" name="Google Shape;179;p32"/>
          <p:cNvPicPr preferRelativeResize="0"/>
          <p:nvPr/>
        </p:nvPicPr>
        <p:blipFill rotWithShape="1">
          <a:blip r:embed="rId2">
            <a:alphaModFix/>
          </a:blip>
          <a:srcRect l="7648" r="7656"/>
          <a:stretch/>
        </p:blipFill>
        <p:spPr>
          <a:xfrm>
            <a:off x="0" y="789800"/>
            <a:ext cx="4529050" cy="3563899"/>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odelt slide med bilde">
  <p:cSld name="CUSTOM_1_3_1">
    <p:bg>
      <p:bgPr>
        <a:solidFill>
          <a:srgbClr val="B3D4E8"/>
        </a:solidFill>
        <a:effectLst/>
      </p:bgPr>
    </p:bg>
    <p:spTree>
      <p:nvGrpSpPr>
        <p:cNvPr id="1" name="Shape 180"/>
        <p:cNvGrpSpPr/>
        <p:nvPr/>
      </p:nvGrpSpPr>
      <p:grpSpPr>
        <a:xfrm>
          <a:off x="0" y="0"/>
          <a:ext cx="0" cy="0"/>
          <a:chOff x="0" y="0"/>
          <a:chExt cx="0" cy="0"/>
        </a:xfrm>
      </p:grpSpPr>
      <p:sp>
        <p:nvSpPr>
          <p:cNvPr id="181" name="Google Shape;181;p33"/>
          <p:cNvSpPr txBox="1">
            <a:spLocks noGrp="1"/>
          </p:cNvSpPr>
          <p:nvPr>
            <p:ph type="title"/>
          </p:nvPr>
        </p:nvSpPr>
        <p:spPr>
          <a:xfrm>
            <a:off x="4572000" y="742900"/>
            <a:ext cx="42555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100"/>
              <a:buNone/>
              <a:defRPr sz="2100"/>
            </a:lvl1pPr>
            <a:lvl2pPr lvl="1" rtl="0">
              <a:spcBef>
                <a:spcPts val="0"/>
              </a:spcBef>
              <a:spcAft>
                <a:spcPts val="0"/>
              </a:spcAft>
              <a:buSzPts val="2800"/>
              <a:buNone/>
              <a:defRPr>
                <a:latin typeface="Lora"/>
                <a:ea typeface="Lora"/>
                <a:cs typeface="Lora"/>
                <a:sym typeface="Lora"/>
              </a:defRPr>
            </a:lvl2pPr>
            <a:lvl3pPr lvl="2" rtl="0">
              <a:spcBef>
                <a:spcPts val="0"/>
              </a:spcBef>
              <a:spcAft>
                <a:spcPts val="0"/>
              </a:spcAft>
              <a:buSzPts val="2800"/>
              <a:buNone/>
              <a:defRPr>
                <a:latin typeface="Lora"/>
                <a:ea typeface="Lora"/>
                <a:cs typeface="Lora"/>
                <a:sym typeface="Lora"/>
              </a:defRPr>
            </a:lvl3pPr>
            <a:lvl4pPr lvl="3" rtl="0">
              <a:spcBef>
                <a:spcPts val="0"/>
              </a:spcBef>
              <a:spcAft>
                <a:spcPts val="0"/>
              </a:spcAft>
              <a:buSzPts val="2800"/>
              <a:buNone/>
              <a:defRPr>
                <a:latin typeface="Lora"/>
                <a:ea typeface="Lora"/>
                <a:cs typeface="Lora"/>
                <a:sym typeface="Lora"/>
              </a:defRPr>
            </a:lvl4pPr>
            <a:lvl5pPr lvl="4" rtl="0">
              <a:spcBef>
                <a:spcPts val="0"/>
              </a:spcBef>
              <a:spcAft>
                <a:spcPts val="0"/>
              </a:spcAft>
              <a:buSzPts val="2800"/>
              <a:buNone/>
              <a:defRPr>
                <a:latin typeface="Lora"/>
                <a:ea typeface="Lora"/>
                <a:cs typeface="Lora"/>
                <a:sym typeface="Lora"/>
              </a:defRPr>
            </a:lvl5pPr>
            <a:lvl6pPr lvl="5" rtl="0">
              <a:spcBef>
                <a:spcPts val="0"/>
              </a:spcBef>
              <a:spcAft>
                <a:spcPts val="0"/>
              </a:spcAft>
              <a:buSzPts val="2800"/>
              <a:buNone/>
              <a:defRPr>
                <a:latin typeface="Lora"/>
                <a:ea typeface="Lora"/>
                <a:cs typeface="Lora"/>
                <a:sym typeface="Lora"/>
              </a:defRPr>
            </a:lvl6pPr>
            <a:lvl7pPr lvl="6" rtl="0">
              <a:spcBef>
                <a:spcPts val="0"/>
              </a:spcBef>
              <a:spcAft>
                <a:spcPts val="0"/>
              </a:spcAft>
              <a:buSzPts val="2800"/>
              <a:buNone/>
              <a:defRPr>
                <a:latin typeface="Lora"/>
                <a:ea typeface="Lora"/>
                <a:cs typeface="Lora"/>
                <a:sym typeface="Lora"/>
              </a:defRPr>
            </a:lvl7pPr>
            <a:lvl8pPr lvl="7" rtl="0">
              <a:spcBef>
                <a:spcPts val="0"/>
              </a:spcBef>
              <a:spcAft>
                <a:spcPts val="0"/>
              </a:spcAft>
              <a:buSzPts val="2800"/>
              <a:buNone/>
              <a:defRPr>
                <a:latin typeface="Lora"/>
                <a:ea typeface="Lora"/>
                <a:cs typeface="Lora"/>
                <a:sym typeface="Lora"/>
              </a:defRPr>
            </a:lvl8pPr>
            <a:lvl9pPr lvl="8" rtl="0">
              <a:spcBef>
                <a:spcPts val="0"/>
              </a:spcBef>
              <a:spcAft>
                <a:spcPts val="0"/>
              </a:spcAft>
              <a:buSzPts val="2800"/>
              <a:buNone/>
              <a:defRPr>
                <a:latin typeface="Lora"/>
                <a:ea typeface="Lora"/>
                <a:cs typeface="Lora"/>
                <a:sym typeface="Lora"/>
              </a:defRPr>
            </a:lvl9pPr>
          </a:lstStyle>
          <a:p>
            <a:endParaRPr/>
          </a:p>
        </p:txBody>
      </p:sp>
      <p:sp>
        <p:nvSpPr>
          <p:cNvPr id="182" name="Google Shape;182;p33"/>
          <p:cNvSpPr txBox="1">
            <a:spLocks noGrp="1"/>
          </p:cNvSpPr>
          <p:nvPr>
            <p:ph type="body" idx="1"/>
          </p:nvPr>
        </p:nvSpPr>
        <p:spPr>
          <a:xfrm>
            <a:off x="4710600" y="1482525"/>
            <a:ext cx="4121700" cy="28827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cxnSp>
        <p:nvCxnSpPr>
          <p:cNvPr id="183" name="Google Shape;183;p33"/>
          <p:cNvCxnSpPr/>
          <p:nvPr/>
        </p:nvCxnSpPr>
        <p:spPr>
          <a:xfrm>
            <a:off x="4710600" y="1362500"/>
            <a:ext cx="935400" cy="0"/>
          </a:xfrm>
          <a:prstGeom prst="straightConnector1">
            <a:avLst/>
          </a:prstGeom>
          <a:noFill/>
          <a:ln w="28575" cap="flat" cmpd="sng">
            <a:solidFill>
              <a:srgbClr val="F4794E"/>
            </a:solidFill>
            <a:prstDash val="solid"/>
            <a:round/>
            <a:headEnd type="none" w="med" len="med"/>
            <a:tailEnd type="none" w="med" len="med"/>
          </a:ln>
        </p:spPr>
      </p:cxnSp>
      <p:pic>
        <p:nvPicPr>
          <p:cNvPr id="184" name="Google Shape;184;p33"/>
          <p:cNvPicPr preferRelativeResize="0"/>
          <p:nvPr/>
        </p:nvPicPr>
        <p:blipFill rotWithShape="1">
          <a:blip r:embed="rId2">
            <a:alphaModFix/>
          </a:blip>
          <a:srcRect l="3232" r="11261"/>
          <a:stretch/>
        </p:blipFill>
        <p:spPr>
          <a:xfrm>
            <a:off x="0" y="789800"/>
            <a:ext cx="4572001" cy="3563899"/>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odelt slide med bilde">
  <p:cSld name="CUSTOM_1_3_2">
    <p:bg>
      <p:bgPr>
        <a:solidFill>
          <a:srgbClr val="B3D4E8"/>
        </a:solidFill>
        <a:effectLst/>
      </p:bgPr>
    </p:bg>
    <p:spTree>
      <p:nvGrpSpPr>
        <p:cNvPr id="1" name="Shape 185"/>
        <p:cNvGrpSpPr/>
        <p:nvPr/>
      </p:nvGrpSpPr>
      <p:grpSpPr>
        <a:xfrm>
          <a:off x="0" y="0"/>
          <a:ext cx="0" cy="0"/>
          <a:chOff x="0" y="0"/>
          <a:chExt cx="0" cy="0"/>
        </a:xfrm>
      </p:grpSpPr>
      <p:sp>
        <p:nvSpPr>
          <p:cNvPr id="186" name="Google Shape;186;p34"/>
          <p:cNvSpPr txBox="1">
            <a:spLocks noGrp="1"/>
          </p:cNvSpPr>
          <p:nvPr>
            <p:ph type="title"/>
          </p:nvPr>
        </p:nvSpPr>
        <p:spPr>
          <a:xfrm>
            <a:off x="4572000" y="742900"/>
            <a:ext cx="42555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100"/>
              <a:buNone/>
              <a:defRPr sz="2100"/>
            </a:lvl1pPr>
            <a:lvl2pPr lvl="1" rtl="0">
              <a:spcBef>
                <a:spcPts val="0"/>
              </a:spcBef>
              <a:spcAft>
                <a:spcPts val="0"/>
              </a:spcAft>
              <a:buSzPts val="2800"/>
              <a:buNone/>
              <a:defRPr>
                <a:latin typeface="Lora"/>
                <a:ea typeface="Lora"/>
                <a:cs typeface="Lora"/>
                <a:sym typeface="Lora"/>
              </a:defRPr>
            </a:lvl2pPr>
            <a:lvl3pPr lvl="2" rtl="0">
              <a:spcBef>
                <a:spcPts val="0"/>
              </a:spcBef>
              <a:spcAft>
                <a:spcPts val="0"/>
              </a:spcAft>
              <a:buSzPts val="2800"/>
              <a:buNone/>
              <a:defRPr>
                <a:latin typeface="Lora"/>
                <a:ea typeface="Lora"/>
                <a:cs typeface="Lora"/>
                <a:sym typeface="Lora"/>
              </a:defRPr>
            </a:lvl3pPr>
            <a:lvl4pPr lvl="3" rtl="0">
              <a:spcBef>
                <a:spcPts val="0"/>
              </a:spcBef>
              <a:spcAft>
                <a:spcPts val="0"/>
              </a:spcAft>
              <a:buSzPts val="2800"/>
              <a:buNone/>
              <a:defRPr>
                <a:latin typeface="Lora"/>
                <a:ea typeface="Lora"/>
                <a:cs typeface="Lora"/>
                <a:sym typeface="Lora"/>
              </a:defRPr>
            </a:lvl4pPr>
            <a:lvl5pPr lvl="4" rtl="0">
              <a:spcBef>
                <a:spcPts val="0"/>
              </a:spcBef>
              <a:spcAft>
                <a:spcPts val="0"/>
              </a:spcAft>
              <a:buSzPts val="2800"/>
              <a:buNone/>
              <a:defRPr>
                <a:latin typeface="Lora"/>
                <a:ea typeface="Lora"/>
                <a:cs typeface="Lora"/>
                <a:sym typeface="Lora"/>
              </a:defRPr>
            </a:lvl5pPr>
            <a:lvl6pPr lvl="5" rtl="0">
              <a:spcBef>
                <a:spcPts val="0"/>
              </a:spcBef>
              <a:spcAft>
                <a:spcPts val="0"/>
              </a:spcAft>
              <a:buSzPts val="2800"/>
              <a:buNone/>
              <a:defRPr>
                <a:latin typeface="Lora"/>
                <a:ea typeface="Lora"/>
                <a:cs typeface="Lora"/>
                <a:sym typeface="Lora"/>
              </a:defRPr>
            </a:lvl6pPr>
            <a:lvl7pPr lvl="6" rtl="0">
              <a:spcBef>
                <a:spcPts val="0"/>
              </a:spcBef>
              <a:spcAft>
                <a:spcPts val="0"/>
              </a:spcAft>
              <a:buSzPts val="2800"/>
              <a:buNone/>
              <a:defRPr>
                <a:latin typeface="Lora"/>
                <a:ea typeface="Lora"/>
                <a:cs typeface="Lora"/>
                <a:sym typeface="Lora"/>
              </a:defRPr>
            </a:lvl7pPr>
            <a:lvl8pPr lvl="7" rtl="0">
              <a:spcBef>
                <a:spcPts val="0"/>
              </a:spcBef>
              <a:spcAft>
                <a:spcPts val="0"/>
              </a:spcAft>
              <a:buSzPts val="2800"/>
              <a:buNone/>
              <a:defRPr>
                <a:latin typeface="Lora"/>
                <a:ea typeface="Lora"/>
                <a:cs typeface="Lora"/>
                <a:sym typeface="Lora"/>
              </a:defRPr>
            </a:lvl8pPr>
            <a:lvl9pPr lvl="8" rtl="0">
              <a:spcBef>
                <a:spcPts val="0"/>
              </a:spcBef>
              <a:spcAft>
                <a:spcPts val="0"/>
              </a:spcAft>
              <a:buSzPts val="2800"/>
              <a:buNone/>
              <a:defRPr>
                <a:latin typeface="Lora"/>
                <a:ea typeface="Lora"/>
                <a:cs typeface="Lora"/>
                <a:sym typeface="Lora"/>
              </a:defRPr>
            </a:lvl9pPr>
          </a:lstStyle>
          <a:p>
            <a:endParaRPr/>
          </a:p>
        </p:txBody>
      </p:sp>
      <p:sp>
        <p:nvSpPr>
          <p:cNvPr id="187" name="Google Shape;187;p34"/>
          <p:cNvSpPr txBox="1">
            <a:spLocks noGrp="1"/>
          </p:cNvSpPr>
          <p:nvPr>
            <p:ph type="body" idx="1"/>
          </p:nvPr>
        </p:nvSpPr>
        <p:spPr>
          <a:xfrm>
            <a:off x="4710600" y="1482525"/>
            <a:ext cx="4121700" cy="28827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cxnSp>
        <p:nvCxnSpPr>
          <p:cNvPr id="188" name="Google Shape;188;p34"/>
          <p:cNvCxnSpPr/>
          <p:nvPr/>
        </p:nvCxnSpPr>
        <p:spPr>
          <a:xfrm>
            <a:off x="4710600" y="1362500"/>
            <a:ext cx="935400" cy="0"/>
          </a:xfrm>
          <a:prstGeom prst="straightConnector1">
            <a:avLst/>
          </a:prstGeom>
          <a:noFill/>
          <a:ln w="28575" cap="flat" cmpd="sng">
            <a:solidFill>
              <a:srgbClr val="F4794E"/>
            </a:solidFill>
            <a:prstDash val="solid"/>
            <a:round/>
            <a:headEnd type="none" w="med" len="med"/>
            <a:tailEnd type="none" w="med" len="med"/>
          </a:ln>
        </p:spPr>
      </p:cxnSp>
      <p:pic>
        <p:nvPicPr>
          <p:cNvPr id="189" name="Google Shape;189;p34"/>
          <p:cNvPicPr preferRelativeResize="0"/>
          <p:nvPr/>
        </p:nvPicPr>
        <p:blipFill rotWithShape="1">
          <a:blip r:embed="rId2">
            <a:alphaModFix/>
          </a:blip>
          <a:srcRect l="2077" r="12415"/>
          <a:stretch/>
        </p:blipFill>
        <p:spPr>
          <a:xfrm>
            <a:off x="0" y="789800"/>
            <a:ext cx="4572001" cy="3563899"/>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odelt slide med bilde">
  <p:cSld name="CUSTOM_1_3_3">
    <p:bg>
      <p:bgPr>
        <a:solidFill>
          <a:srgbClr val="B3D4E8"/>
        </a:solidFill>
        <a:effectLst/>
      </p:bgPr>
    </p:bg>
    <p:spTree>
      <p:nvGrpSpPr>
        <p:cNvPr id="1" name="Shape 190"/>
        <p:cNvGrpSpPr/>
        <p:nvPr/>
      </p:nvGrpSpPr>
      <p:grpSpPr>
        <a:xfrm>
          <a:off x="0" y="0"/>
          <a:ext cx="0" cy="0"/>
          <a:chOff x="0" y="0"/>
          <a:chExt cx="0" cy="0"/>
        </a:xfrm>
      </p:grpSpPr>
      <p:sp>
        <p:nvSpPr>
          <p:cNvPr id="191" name="Google Shape;191;p35"/>
          <p:cNvSpPr txBox="1">
            <a:spLocks noGrp="1"/>
          </p:cNvSpPr>
          <p:nvPr>
            <p:ph type="title"/>
          </p:nvPr>
        </p:nvSpPr>
        <p:spPr>
          <a:xfrm>
            <a:off x="4572000" y="742900"/>
            <a:ext cx="42555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100"/>
              <a:buNone/>
              <a:defRPr sz="2100"/>
            </a:lvl1pPr>
            <a:lvl2pPr lvl="1" rtl="0">
              <a:spcBef>
                <a:spcPts val="0"/>
              </a:spcBef>
              <a:spcAft>
                <a:spcPts val="0"/>
              </a:spcAft>
              <a:buSzPts val="2800"/>
              <a:buNone/>
              <a:defRPr>
                <a:latin typeface="Lora"/>
                <a:ea typeface="Lora"/>
                <a:cs typeface="Lora"/>
                <a:sym typeface="Lora"/>
              </a:defRPr>
            </a:lvl2pPr>
            <a:lvl3pPr lvl="2" rtl="0">
              <a:spcBef>
                <a:spcPts val="0"/>
              </a:spcBef>
              <a:spcAft>
                <a:spcPts val="0"/>
              </a:spcAft>
              <a:buSzPts val="2800"/>
              <a:buNone/>
              <a:defRPr>
                <a:latin typeface="Lora"/>
                <a:ea typeface="Lora"/>
                <a:cs typeface="Lora"/>
                <a:sym typeface="Lora"/>
              </a:defRPr>
            </a:lvl3pPr>
            <a:lvl4pPr lvl="3" rtl="0">
              <a:spcBef>
                <a:spcPts val="0"/>
              </a:spcBef>
              <a:spcAft>
                <a:spcPts val="0"/>
              </a:spcAft>
              <a:buSzPts val="2800"/>
              <a:buNone/>
              <a:defRPr>
                <a:latin typeface="Lora"/>
                <a:ea typeface="Lora"/>
                <a:cs typeface="Lora"/>
                <a:sym typeface="Lora"/>
              </a:defRPr>
            </a:lvl4pPr>
            <a:lvl5pPr lvl="4" rtl="0">
              <a:spcBef>
                <a:spcPts val="0"/>
              </a:spcBef>
              <a:spcAft>
                <a:spcPts val="0"/>
              </a:spcAft>
              <a:buSzPts val="2800"/>
              <a:buNone/>
              <a:defRPr>
                <a:latin typeface="Lora"/>
                <a:ea typeface="Lora"/>
                <a:cs typeface="Lora"/>
                <a:sym typeface="Lora"/>
              </a:defRPr>
            </a:lvl5pPr>
            <a:lvl6pPr lvl="5" rtl="0">
              <a:spcBef>
                <a:spcPts val="0"/>
              </a:spcBef>
              <a:spcAft>
                <a:spcPts val="0"/>
              </a:spcAft>
              <a:buSzPts val="2800"/>
              <a:buNone/>
              <a:defRPr>
                <a:latin typeface="Lora"/>
                <a:ea typeface="Lora"/>
                <a:cs typeface="Lora"/>
                <a:sym typeface="Lora"/>
              </a:defRPr>
            </a:lvl6pPr>
            <a:lvl7pPr lvl="6" rtl="0">
              <a:spcBef>
                <a:spcPts val="0"/>
              </a:spcBef>
              <a:spcAft>
                <a:spcPts val="0"/>
              </a:spcAft>
              <a:buSzPts val="2800"/>
              <a:buNone/>
              <a:defRPr>
                <a:latin typeface="Lora"/>
                <a:ea typeface="Lora"/>
                <a:cs typeface="Lora"/>
                <a:sym typeface="Lora"/>
              </a:defRPr>
            </a:lvl7pPr>
            <a:lvl8pPr lvl="7" rtl="0">
              <a:spcBef>
                <a:spcPts val="0"/>
              </a:spcBef>
              <a:spcAft>
                <a:spcPts val="0"/>
              </a:spcAft>
              <a:buSzPts val="2800"/>
              <a:buNone/>
              <a:defRPr>
                <a:latin typeface="Lora"/>
                <a:ea typeface="Lora"/>
                <a:cs typeface="Lora"/>
                <a:sym typeface="Lora"/>
              </a:defRPr>
            </a:lvl8pPr>
            <a:lvl9pPr lvl="8" rtl="0">
              <a:spcBef>
                <a:spcPts val="0"/>
              </a:spcBef>
              <a:spcAft>
                <a:spcPts val="0"/>
              </a:spcAft>
              <a:buSzPts val="2800"/>
              <a:buNone/>
              <a:defRPr>
                <a:latin typeface="Lora"/>
                <a:ea typeface="Lora"/>
                <a:cs typeface="Lora"/>
                <a:sym typeface="Lora"/>
              </a:defRPr>
            </a:lvl9pPr>
          </a:lstStyle>
          <a:p>
            <a:endParaRPr/>
          </a:p>
        </p:txBody>
      </p:sp>
      <p:sp>
        <p:nvSpPr>
          <p:cNvPr id="192" name="Google Shape;192;p35"/>
          <p:cNvSpPr txBox="1">
            <a:spLocks noGrp="1"/>
          </p:cNvSpPr>
          <p:nvPr>
            <p:ph type="body" idx="1"/>
          </p:nvPr>
        </p:nvSpPr>
        <p:spPr>
          <a:xfrm>
            <a:off x="4710600" y="1482525"/>
            <a:ext cx="4121700" cy="28827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pic>
        <p:nvPicPr>
          <p:cNvPr id="193" name="Google Shape;193;p35"/>
          <p:cNvPicPr preferRelativeResize="0"/>
          <p:nvPr/>
        </p:nvPicPr>
        <p:blipFill rotWithShape="1">
          <a:blip r:embed="rId2">
            <a:alphaModFix/>
          </a:blip>
          <a:srcRect l="3864" r="10628"/>
          <a:stretch/>
        </p:blipFill>
        <p:spPr>
          <a:xfrm>
            <a:off x="0" y="789800"/>
            <a:ext cx="4572001" cy="3563899"/>
          </a:xfrm>
          <a:prstGeom prst="rect">
            <a:avLst/>
          </a:prstGeom>
          <a:noFill/>
          <a:ln>
            <a:noFill/>
          </a:ln>
        </p:spPr>
      </p:pic>
      <p:cxnSp>
        <p:nvCxnSpPr>
          <p:cNvPr id="194" name="Google Shape;194;p35"/>
          <p:cNvCxnSpPr/>
          <p:nvPr/>
        </p:nvCxnSpPr>
        <p:spPr>
          <a:xfrm>
            <a:off x="4710600" y="1362500"/>
            <a:ext cx="935400" cy="0"/>
          </a:xfrm>
          <a:prstGeom prst="straightConnector1">
            <a:avLst/>
          </a:prstGeom>
          <a:noFill/>
          <a:ln w="28575" cap="flat" cmpd="sng">
            <a:solidFill>
              <a:srgbClr val="F4794E"/>
            </a:solidFill>
            <a:prstDash val="solid"/>
            <a:round/>
            <a:headEnd type="none" w="med" len="med"/>
            <a:tailEnd type="none" w="med" len="med"/>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odelt slide med bilde">
  <p:cSld name="CUSTOM_1_3_4">
    <p:bg>
      <p:bgPr>
        <a:solidFill>
          <a:srgbClr val="B3D4E8"/>
        </a:solidFill>
        <a:effectLst/>
      </p:bgPr>
    </p:bg>
    <p:spTree>
      <p:nvGrpSpPr>
        <p:cNvPr id="1" name="Shape 195"/>
        <p:cNvGrpSpPr/>
        <p:nvPr/>
      </p:nvGrpSpPr>
      <p:grpSpPr>
        <a:xfrm>
          <a:off x="0" y="0"/>
          <a:ext cx="0" cy="0"/>
          <a:chOff x="0" y="0"/>
          <a:chExt cx="0" cy="0"/>
        </a:xfrm>
      </p:grpSpPr>
      <p:sp>
        <p:nvSpPr>
          <p:cNvPr id="196" name="Google Shape;196;p36"/>
          <p:cNvSpPr txBox="1">
            <a:spLocks noGrp="1"/>
          </p:cNvSpPr>
          <p:nvPr>
            <p:ph type="title"/>
          </p:nvPr>
        </p:nvSpPr>
        <p:spPr>
          <a:xfrm>
            <a:off x="4572000" y="742900"/>
            <a:ext cx="42555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100"/>
              <a:buNone/>
              <a:defRPr sz="2100"/>
            </a:lvl1pPr>
            <a:lvl2pPr lvl="1" rtl="0">
              <a:spcBef>
                <a:spcPts val="0"/>
              </a:spcBef>
              <a:spcAft>
                <a:spcPts val="0"/>
              </a:spcAft>
              <a:buSzPts val="2800"/>
              <a:buNone/>
              <a:defRPr>
                <a:latin typeface="Lora"/>
                <a:ea typeface="Lora"/>
                <a:cs typeface="Lora"/>
                <a:sym typeface="Lora"/>
              </a:defRPr>
            </a:lvl2pPr>
            <a:lvl3pPr lvl="2" rtl="0">
              <a:spcBef>
                <a:spcPts val="0"/>
              </a:spcBef>
              <a:spcAft>
                <a:spcPts val="0"/>
              </a:spcAft>
              <a:buSzPts val="2800"/>
              <a:buNone/>
              <a:defRPr>
                <a:latin typeface="Lora"/>
                <a:ea typeface="Lora"/>
                <a:cs typeface="Lora"/>
                <a:sym typeface="Lora"/>
              </a:defRPr>
            </a:lvl3pPr>
            <a:lvl4pPr lvl="3" rtl="0">
              <a:spcBef>
                <a:spcPts val="0"/>
              </a:spcBef>
              <a:spcAft>
                <a:spcPts val="0"/>
              </a:spcAft>
              <a:buSzPts val="2800"/>
              <a:buNone/>
              <a:defRPr>
                <a:latin typeface="Lora"/>
                <a:ea typeface="Lora"/>
                <a:cs typeface="Lora"/>
                <a:sym typeface="Lora"/>
              </a:defRPr>
            </a:lvl4pPr>
            <a:lvl5pPr lvl="4" rtl="0">
              <a:spcBef>
                <a:spcPts val="0"/>
              </a:spcBef>
              <a:spcAft>
                <a:spcPts val="0"/>
              </a:spcAft>
              <a:buSzPts val="2800"/>
              <a:buNone/>
              <a:defRPr>
                <a:latin typeface="Lora"/>
                <a:ea typeface="Lora"/>
                <a:cs typeface="Lora"/>
                <a:sym typeface="Lora"/>
              </a:defRPr>
            </a:lvl5pPr>
            <a:lvl6pPr lvl="5" rtl="0">
              <a:spcBef>
                <a:spcPts val="0"/>
              </a:spcBef>
              <a:spcAft>
                <a:spcPts val="0"/>
              </a:spcAft>
              <a:buSzPts val="2800"/>
              <a:buNone/>
              <a:defRPr>
                <a:latin typeface="Lora"/>
                <a:ea typeface="Lora"/>
                <a:cs typeface="Lora"/>
                <a:sym typeface="Lora"/>
              </a:defRPr>
            </a:lvl6pPr>
            <a:lvl7pPr lvl="6" rtl="0">
              <a:spcBef>
                <a:spcPts val="0"/>
              </a:spcBef>
              <a:spcAft>
                <a:spcPts val="0"/>
              </a:spcAft>
              <a:buSzPts val="2800"/>
              <a:buNone/>
              <a:defRPr>
                <a:latin typeface="Lora"/>
                <a:ea typeface="Lora"/>
                <a:cs typeface="Lora"/>
                <a:sym typeface="Lora"/>
              </a:defRPr>
            </a:lvl7pPr>
            <a:lvl8pPr lvl="7" rtl="0">
              <a:spcBef>
                <a:spcPts val="0"/>
              </a:spcBef>
              <a:spcAft>
                <a:spcPts val="0"/>
              </a:spcAft>
              <a:buSzPts val="2800"/>
              <a:buNone/>
              <a:defRPr>
                <a:latin typeface="Lora"/>
                <a:ea typeface="Lora"/>
                <a:cs typeface="Lora"/>
                <a:sym typeface="Lora"/>
              </a:defRPr>
            </a:lvl8pPr>
            <a:lvl9pPr lvl="8" rtl="0">
              <a:spcBef>
                <a:spcPts val="0"/>
              </a:spcBef>
              <a:spcAft>
                <a:spcPts val="0"/>
              </a:spcAft>
              <a:buSzPts val="2800"/>
              <a:buNone/>
              <a:defRPr>
                <a:latin typeface="Lora"/>
                <a:ea typeface="Lora"/>
                <a:cs typeface="Lora"/>
                <a:sym typeface="Lora"/>
              </a:defRPr>
            </a:lvl9pPr>
          </a:lstStyle>
          <a:p>
            <a:endParaRPr/>
          </a:p>
        </p:txBody>
      </p:sp>
      <p:sp>
        <p:nvSpPr>
          <p:cNvPr id="197" name="Google Shape;197;p36"/>
          <p:cNvSpPr txBox="1">
            <a:spLocks noGrp="1"/>
          </p:cNvSpPr>
          <p:nvPr>
            <p:ph type="body" idx="1"/>
          </p:nvPr>
        </p:nvSpPr>
        <p:spPr>
          <a:xfrm>
            <a:off x="4710600" y="1482525"/>
            <a:ext cx="4121700" cy="28827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cxnSp>
        <p:nvCxnSpPr>
          <p:cNvPr id="198" name="Google Shape;198;p36"/>
          <p:cNvCxnSpPr/>
          <p:nvPr/>
        </p:nvCxnSpPr>
        <p:spPr>
          <a:xfrm>
            <a:off x="4710600" y="1362500"/>
            <a:ext cx="935400" cy="0"/>
          </a:xfrm>
          <a:prstGeom prst="straightConnector1">
            <a:avLst/>
          </a:prstGeom>
          <a:noFill/>
          <a:ln w="28575" cap="flat" cmpd="sng">
            <a:solidFill>
              <a:srgbClr val="F4794E"/>
            </a:solidFill>
            <a:prstDash val="solid"/>
            <a:round/>
            <a:headEnd type="none" w="med" len="med"/>
            <a:tailEnd type="none" w="med" len="med"/>
          </a:ln>
        </p:spPr>
      </p:cxnSp>
      <p:pic>
        <p:nvPicPr>
          <p:cNvPr id="199" name="Google Shape;199;p36"/>
          <p:cNvPicPr preferRelativeResize="0"/>
          <p:nvPr/>
        </p:nvPicPr>
        <p:blipFill rotWithShape="1">
          <a:blip r:embed="rId2">
            <a:alphaModFix/>
          </a:blip>
          <a:srcRect l="880" r="13612"/>
          <a:stretch/>
        </p:blipFill>
        <p:spPr>
          <a:xfrm>
            <a:off x="0" y="789800"/>
            <a:ext cx="4572001" cy="3563899"/>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p:cSld name="CUSTOM_1_3_4_1">
    <p:bg>
      <p:bgPr>
        <a:solidFill>
          <a:srgbClr val="B3D4E8"/>
        </a:solidFill>
        <a:effectLst/>
      </p:bgPr>
    </p:bg>
    <p:spTree>
      <p:nvGrpSpPr>
        <p:cNvPr id="1" name="Shape 200"/>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p:cSld name="CUSTOM_1_3_4_1_1">
    <p:bg>
      <p:bgPr>
        <a:solidFill>
          <a:srgbClr val="F9F4F0"/>
        </a:solidFill>
        <a:effectLst/>
      </p:bgPr>
    </p:bg>
    <p:spTree>
      <p:nvGrpSpPr>
        <p:cNvPr id="1" name="Shape 201"/>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p:cSld name="CUSTOM_1_3_4_1_2">
    <p:bg>
      <p:bgPr>
        <a:solidFill>
          <a:srgbClr val="1D1157"/>
        </a:solidFill>
        <a:effectLst/>
      </p:bgPr>
    </p:bg>
    <p:spTree>
      <p:nvGrpSpPr>
        <p:cNvPr id="1" name="Shape 202"/>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1">
  <p:cSld name="BLANK_2">
    <p:spTree>
      <p:nvGrpSpPr>
        <p:cNvPr id="1" name="Shape 203"/>
        <p:cNvGrpSpPr/>
        <p:nvPr/>
      </p:nvGrpSpPr>
      <p:grpSpPr>
        <a:xfrm>
          <a:off x="0" y="0"/>
          <a:ext cx="0" cy="0"/>
          <a:chOff x="0" y="0"/>
          <a:chExt cx="0" cy="0"/>
        </a:xfrm>
      </p:grpSpPr>
      <p:sp>
        <p:nvSpPr>
          <p:cNvPr id="204" name="Google Shape;204;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orside 2">
  <p:cSld name="TITLE_2_1">
    <p:bg>
      <p:bgPr>
        <a:solidFill>
          <a:srgbClr val="211C56"/>
        </a:solidFill>
        <a:effectLst/>
      </p:bgPr>
    </p:bg>
    <p:spTree>
      <p:nvGrpSpPr>
        <p:cNvPr id="1" name="Shape 30"/>
        <p:cNvGrpSpPr/>
        <p:nvPr/>
      </p:nvGrpSpPr>
      <p:grpSpPr>
        <a:xfrm>
          <a:off x="0" y="0"/>
          <a:ext cx="0" cy="0"/>
          <a:chOff x="0" y="0"/>
          <a:chExt cx="0" cy="0"/>
        </a:xfrm>
      </p:grpSpPr>
      <p:sp>
        <p:nvSpPr>
          <p:cNvPr id="31" name="Google Shape;31;p5"/>
          <p:cNvSpPr txBox="1">
            <a:spLocks noGrp="1"/>
          </p:cNvSpPr>
          <p:nvPr>
            <p:ph type="ctrTitle"/>
          </p:nvPr>
        </p:nvSpPr>
        <p:spPr>
          <a:xfrm>
            <a:off x="311708" y="1757450"/>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B3D4E8"/>
              </a:buClr>
              <a:buSzPts val="7500"/>
              <a:buFont typeface="Playfair Display"/>
              <a:buNone/>
              <a:defRPr sz="7500">
                <a:solidFill>
                  <a:srgbClr val="B3D4E8"/>
                </a:solidFill>
                <a:latin typeface="Playfair Display"/>
                <a:ea typeface="Playfair Display"/>
                <a:cs typeface="Playfair Display"/>
                <a:sym typeface="Playfair Display"/>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2" name="Google Shape;32;p5"/>
          <p:cNvSpPr txBox="1">
            <a:spLocks noGrp="1"/>
          </p:cNvSpPr>
          <p:nvPr>
            <p:ph type="subTitle" idx="1"/>
          </p:nvPr>
        </p:nvSpPr>
        <p:spPr>
          <a:xfrm>
            <a:off x="311700" y="39925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F4794E"/>
              </a:buClr>
              <a:buSzPts val="2500"/>
              <a:buFont typeface="Fjalla One"/>
              <a:buNone/>
              <a:defRPr sz="2500">
                <a:solidFill>
                  <a:srgbClr val="F4794E"/>
                </a:solidFill>
                <a:latin typeface="Fjalla One"/>
                <a:ea typeface="Fjalla One"/>
                <a:cs typeface="Fjalla One"/>
                <a:sym typeface="Fjall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3" name="Google Shape;3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34" name="Google Shape;34;p5"/>
          <p:cNvCxnSpPr/>
          <p:nvPr/>
        </p:nvCxnSpPr>
        <p:spPr>
          <a:xfrm rot="10800000" flipH="1">
            <a:off x="2971800" y="3847575"/>
            <a:ext cx="3200400" cy="300"/>
          </a:xfrm>
          <a:prstGeom prst="straightConnector1">
            <a:avLst/>
          </a:prstGeom>
          <a:noFill/>
          <a:ln w="28575" cap="flat" cmpd="sng">
            <a:solidFill>
              <a:srgbClr val="F4794E"/>
            </a:solidFill>
            <a:prstDash val="solid"/>
            <a:round/>
            <a:headEnd type="none" w="med" len="med"/>
            <a:tailEnd type="none" w="med" len="med"/>
          </a:ln>
        </p:spPr>
      </p:cxnSp>
      <p:pic>
        <p:nvPicPr>
          <p:cNvPr id="35" name="Google Shape;35;p5"/>
          <p:cNvPicPr preferRelativeResize="0"/>
          <p:nvPr/>
        </p:nvPicPr>
        <p:blipFill>
          <a:blip r:embed="rId2">
            <a:alphaModFix/>
          </a:blip>
          <a:stretch>
            <a:fillRect/>
          </a:stretch>
        </p:blipFill>
        <p:spPr>
          <a:xfrm>
            <a:off x="7919808" y="4708837"/>
            <a:ext cx="1008744" cy="302375"/>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2">
  <p:cSld name="BLANK_3">
    <p:spTree>
      <p:nvGrpSpPr>
        <p:cNvPr id="1" name="Shape 205"/>
        <p:cNvGrpSpPr/>
        <p:nvPr/>
      </p:nvGrpSpPr>
      <p:grpSpPr>
        <a:xfrm>
          <a:off x="0" y="0"/>
          <a:ext cx="0" cy="0"/>
          <a:chOff x="0" y="0"/>
          <a:chExt cx="0" cy="0"/>
        </a:xfrm>
      </p:grpSpPr>
      <p:sp>
        <p:nvSpPr>
          <p:cNvPr id="206" name="Google Shape;206;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_2">
    <p:bg>
      <p:bgPr>
        <a:solidFill>
          <a:srgbClr val="143928"/>
        </a:solidFill>
        <a:effectLst/>
      </p:bgPr>
    </p:bg>
    <p:spTree>
      <p:nvGrpSpPr>
        <p:cNvPr id="1" name="Shape 207"/>
        <p:cNvGrpSpPr/>
        <p:nvPr/>
      </p:nvGrpSpPr>
      <p:grpSpPr>
        <a:xfrm>
          <a:off x="0" y="0"/>
          <a:ext cx="0" cy="0"/>
          <a:chOff x="0" y="0"/>
          <a:chExt cx="0" cy="0"/>
        </a:xfrm>
      </p:grpSpPr>
      <p:grpSp>
        <p:nvGrpSpPr>
          <p:cNvPr id="208" name="Google Shape;208;p42"/>
          <p:cNvGrpSpPr/>
          <p:nvPr/>
        </p:nvGrpSpPr>
        <p:grpSpPr>
          <a:xfrm>
            <a:off x="4571633" y="-125"/>
            <a:ext cx="4580143" cy="5143500"/>
            <a:chOff x="3847200" y="0"/>
            <a:chExt cx="5296800" cy="5143500"/>
          </a:xfrm>
        </p:grpSpPr>
        <p:sp>
          <p:nvSpPr>
            <p:cNvPr id="209" name="Google Shape;209;p42"/>
            <p:cNvSpPr/>
            <p:nvPr/>
          </p:nvSpPr>
          <p:spPr>
            <a:xfrm>
              <a:off x="3847200" y="0"/>
              <a:ext cx="52968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2"/>
            <p:cNvSpPr/>
            <p:nvPr/>
          </p:nvSpPr>
          <p:spPr>
            <a:xfrm>
              <a:off x="3847200" y="0"/>
              <a:ext cx="5296800" cy="5143500"/>
            </a:xfrm>
            <a:prstGeom prst="rect">
              <a:avLst/>
            </a:prstGeom>
            <a:solidFill>
              <a:srgbClr val="18412E">
                <a:alpha val="130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42"/>
          <p:cNvSpPr txBox="1">
            <a:spLocks noGrp="1"/>
          </p:cNvSpPr>
          <p:nvPr>
            <p:ph type="title"/>
          </p:nvPr>
        </p:nvSpPr>
        <p:spPr>
          <a:xfrm>
            <a:off x="273425" y="1858225"/>
            <a:ext cx="4045200" cy="14823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Clr>
                <a:srgbClr val="EF7850"/>
              </a:buClr>
              <a:buSzPts val="4200"/>
              <a:buFont typeface="Playfair Display"/>
              <a:buNone/>
              <a:defRPr sz="4200" b="1">
                <a:solidFill>
                  <a:srgbClr val="EF7850"/>
                </a:solidFill>
                <a:latin typeface="Playfair Display"/>
                <a:ea typeface="Playfair Display"/>
                <a:cs typeface="Playfair Display"/>
                <a:sym typeface="Playfair Display"/>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212" name="Google Shape;212;p42"/>
          <p:cNvSpPr txBox="1">
            <a:spLocks noGrp="1"/>
          </p:cNvSpPr>
          <p:nvPr>
            <p:ph type="subTitle" idx="1"/>
          </p:nvPr>
        </p:nvSpPr>
        <p:spPr>
          <a:xfrm>
            <a:off x="273425" y="3428125"/>
            <a:ext cx="4045200" cy="12351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Clr>
                <a:srgbClr val="F9CABB"/>
              </a:buClr>
              <a:buSzPts val="2100"/>
              <a:buFont typeface="Fjalla One"/>
              <a:buNone/>
              <a:defRPr sz="2100">
                <a:solidFill>
                  <a:srgbClr val="F9CABB"/>
                </a:solidFill>
                <a:latin typeface="Fjalla One"/>
                <a:ea typeface="Fjalla One"/>
                <a:cs typeface="Fjalla One"/>
                <a:sym typeface="Fjalla 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13" name="Google Shape;213;p4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214" name="Google Shape;214;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orside 2">
  <p:cSld name="TITLE_2_1_1">
    <p:bg>
      <p:bgPr>
        <a:solidFill>
          <a:srgbClr val="211C56"/>
        </a:solidFill>
        <a:effectLst/>
      </p:bgPr>
    </p:bg>
    <p:spTree>
      <p:nvGrpSpPr>
        <p:cNvPr id="1" name="Shape 36"/>
        <p:cNvGrpSpPr/>
        <p:nvPr/>
      </p:nvGrpSpPr>
      <p:grpSpPr>
        <a:xfrm>
          <a:off x="0" y="0"/>
          <a:ext cx="0" cy="0"/>
          <a:chOff x="0" y="0"/>
          <a:chExt cx="0" cy="0"/>
        </a:xfrm>
      </p:grpSpPr>
      <p:sp>
        <p:nvSpPr>
          <p:cNvPr id="37" name="Google Shape;37;p6"/>
          <p:cNvSpPr txBox="1">
            <a:spLocks noGrp="1"/>
          </p:cNvSpPr>
          <p:nvPr>
            <p:ph type="ctrTitle"/>
          </p:nvPr>
        </p:nvSpPr>
        <p:spPr>
          <a:xfrm>
            <a:off x="311708" y="1757450"/>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F4794E"/>
              </a:buClr>
              <a:buSzPts val="7500"/>
              <a:buFont typeface="Playfair Display"/>
              <a:buNone/>
              <a:defRPr sz="7500">
                <a:solidFill>
                  <a:srgbClr val="F4794E"/>
                </a:solidFill>
                <a:latin typeface="Playfair Display"/>
                <a:ea typeface="Playfair Display"/>
                <a:cs typeface="Playfair Display"/>
                <a:sym typeface="Playfair Display"/>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8" name="Google Shape;38;p6"/>
          <p:cNvSpPr txBox="1">
            <a:spLocks noGrp="1"/>
          </p:cNvSpPr>
          <p:nvPr>
            <p:ph type="subTitle" idx="1"/>
          </p:nvPr>
        </p:nvSpPr>
        <p:spPr>
          <a:xfrm>
            <a:off x="311700" y="39925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B3D4E8"/>
              </a:buClr>
              <a:buSzPts val="2500"/>
              <a:buFont typeface="Fjalla One"/>
              <a:buNone/>
              <a:defRPr sz="2500">
                <a:solidFill>
                  <a:srgbClr val="B3D4E8"/>
                </a:solidFill>
                <a:latin typeface="Fjalla One"/>
                <a:ea typeface="Fjalla One"/>
                <a:cs typeface="Fjalla One"/>
                <a:sym typeface="Fjall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9" name="Google Shape;3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40" name="Google Shape;40;p6"/>
          <p:cNvCxnSpPr/>
          <p:nvPr/>
        </p:nvCxnSpPr>
        <p:spPr>
          <a:xfrm rot="10800000" flipH="1">
            <a:off x="2971800" y="3847575"/>
            <a:ext cx="3200400" cy="300"/>
          </a:xfrm>
          <a:prstGeom prst="straightConnector1">
            <a:avLst/>
          </a:prstGeom>
          <a:noFill/>
          <a:ln w="28575" cap="flat" cmpd="sng">
            <a:solidFill>
              <a:srgbClr val="B3D4E8"/>
            </a:solidFill>
            <a:prstDash val="solid"/>
            <a:round/>
            <a:headEnd type="none" w="med" len="med"/>
            <a:tailEnd type="none" w="med" len="med"/>
          </a:ln>
        </p:spPr>
      </p:cxnSp>
      <p:pic>
        <p:nvPicPr>
          <p:cNvPr id="41" name="Google Shape;41;p6"/>
          <p:cNvPicPr preferRelativeResize="0"/>
          <p:nvPr/>
        </p:nvPicPr>
        <p:blipFill>
          <a:blip r:embed="rId2">
            <a:alphaModFix/>
          </a:blip>
          <a:stretch>
            <a:fillRect/>
          </a:stretch>
        </p:blipFill>
        <p:spPr>
          <a:xfrm>
            <a:off x="7919808" y="4708837"/>
            <a:ext cx="1008744" cy="3023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orside 2">
  <p:cSld name="TITLE_2_1_1_1">
    <p:bg>
      <p:bgPr>
        <a:solidFill>
          <a:srgbClr val="F9F4F0"/>
        </a:solidFill>
        <a:effectLst/>
      </p:bgPr>
    </p:bg>
    <p:spTree>
      <p:nvGrpSpPr>
        <p:cNvPr id="1" name="Shape 42"/>
        <p:cNvGrpSpPr/>
        <p:nvPr/>
      </p:nvGrpSpPr>
      <p:grpSpPr>
        <a:xfrm>
          <a:off x="0" y="0"/>
          <a:ext cx="0" cy="0"/>
          <a:chOff x="0" y="0"/>
          <a:chExt cx="0" cy="0"/>
        </a:xfrm>
      </p:grpSpPr>
      <p:sp>
        <p:nvSpPr>
          <p:cNvPr id="43" name="Google Shape;43;p7"/>
          <p:cNvSpPr txBox="1">
            <a:spLocks noGrp="1"/>
          </p:cNvSpPr>
          <p:nvPr>
            <p:ph type="ctrTitle"/>
          </p:nvPr>
        </p:nvSpPr>
        <p:spPr>
          <a:xfrm>
            <a:off x="311708" y="1757450"/>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F4794E"/>
              </a:buClr>
              <a:buSzPts val="7500"/>
              <a:buFont typeface="Playfair Display"/>
              <a:buNone/>
              <a:defRPr sz="7500">
                <a:solidFill>
                  <a:srgbClr val="F4794E"/>
                </a:solidFill>
                <a:latin typeface="Playfair Display"/>
                <a:ea typeface="Playfair Display"/>
                <a:cs typeface="Playfair Display"/>
                <a:sym typeface="Playfair Display"/>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4" name="Google Shape;44;p7"/>
          <p:cNvSpPr txBox="1">
            <a:spLocks noGrp="1"/>
          </p:cNvSpPr>
          <p:nvPr>
            <p:ph type="subTitle" idx="1"/>
          </p:nvPr>
        </p:nvSpPr>
        <p:spPr>
          <a:xfrm>
            <a:off x="311700" y="39925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500"/>
              <a:buFont typeface="Fjalla One"/>
              <a:buNone/>
              <a:defRPr sz="2500">
                <a:latin typeface="Fjalla One"/>
                <a:ea typeface="Fjalla One"/>
                <a:cs typeface="Fjalla One"/>
                <a:sym typeface="Fjall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5" name="Google Shape;4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46" name="Google Shape;46;p7"/>
          <p:cNvCxnSpPr/>
          <p:nvPr/>
        </p:nvCxnSpPr>
        <p:spPr>
          <a:xfrm rot="10800000" flipH="1">
            <a:off x="2971800" y="3847575"/>
            <a:ext cx="3200400" cy="300"/>
          </a:xfrm>
          <a:prstGeom prst="straightConnector1">
            <a:avLst/>
          </a:prstGeom>
          <a:noFill/>
          <a:ln w="28575" cap="flat" cmpd="sng">
            <a:solidFill>
              <a:srgbClr val="211C56"/>
            </a:solidFill>
            <a:prstDash val="solid"/>
            <a:round/>
            <a:headEnd type="none" w="med" len="med"/>
            <a:tailEnd type="none" w="med" len="med"/>
          </a:ln>
        </p:spPr>
      </p:cxnSp>
      <p:pic>
        <p:nvPicPr>
          <p:cNvPr id="47" name="Google Shape;47;p7"/>
          <p:cNvPicPr preferRelativeResize="0"/>
          <p:nvPr/>
        </p:nvPicPr>
        <p:blipFill>
          <a:blip r:embed="rId2">
            <a:alphaModFix/>
          </a:blip>
          <a:stretch>
            <a:fillRect/>
          </a:stretch>
        </p:blipFill>
        <p:spPr>
          <a:xfrm>
            <a:off x="7767690" y="4686025"/>
            <a:ext cx="1160861" cy="3479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orside 2">
  <p:cSld name="TITLE_2_1_2">
    <p:bg>
      <p:bgPr>
        <a:solidFill>
          <a:srgbClr val="F9F4F0"/>
        </a:solidFill>
        <a:effectLst/>
      </p:bgPr>
    </p:bg>
    <p:spTree>
      <p:nvGrpSpPr>
        <p:cNvPr id="1" name="Shape 48"/>
        <p:cNvGrpSpPr/>
        <p:nvPr/>
      </p:nvGrpSpPr>
      <p:grpSpPr>
        <a:xfrm>
          <a:off x="0" y="0"/>
          <a:ext cx="0" cy="0"/>
          <a:chOff x="0" y="0"/>
          <a:chExt cx="0" cy="0"/>
        </a:xfrm>
      </p:grpSpPr>
      <p:sp>
        <p:nvSpPr>
          <p:cNvPr id="49" name="Google Shape;49;p8"/>
          <p:cNvSpPr txBox="1">
            <a:spLocks noGrp="1"/>
          </p:cNvSpPr>
          <p:nvPr>
            <p:ph type="ctrTitle"/>
          </p:nvPr>
        </p:nvSpPr>
        <p:spPr>
          <a:xfrm>
            <a:off x="311708" y="1757450"/>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7500"/>
              <a:buFont typeface="Playfair Display"/>
              <a:buNone/>
              <a:defRPr sz="7500">
                <a:latin typeface="Playfair Display"/>
                <a:ea typeface="Playfair Display"/>
                <a:cs typeface="Playfair Display"/>
                <a:sym typeface="Playfair Display"/>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0" name="Google Shape;50;p8"/>
          <p:cNvSpPr txBox="1">
            <a:spLocks noGrp="1"/>
          </p:cNvSpPr>
          <p:nvPr>
            <p:ph type="subTitle" idx="1"/>
          </p:nvPr>
        </p:nvSpPr>
        <p:spPr>
          <a:xfrm>
            <a:off x="311700" y="39925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F4794E"/>
              </a:buClr>
              <a:buSzPts val="2500"/>
              <a:buFont typeface="Fjalla One"/>
              <a:buNone/>
              <a:defRPr sz="2500">
                <a:solidFill>
                  <a:srgbClr val="F4794E"/>
                </a:solidFill>
                <a:latin typeface="Fjalla One"/>
                <a:ea typeface="Fjalla One"/>
                <a:cs typeface="Fjalla One"/>
                <a:sym typeface="Fjall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1" name="Google Shape;5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52" name="Google Shape;52;p8"/>
          <p:cNvCxnSpPr/>
          <p:nvPr/>
        </p:nvCxnSpPr>
        <p:spPr>
          <a:xfrm rot="10800000" flipH="1">
            <a:off x="2971800" y="3847575"/>
            <a:ext cx="3200400" cy="300"/>
          </a:xfrm>
          <a:prstGeom prst="straightConnector1">
            <a:avLst/>
          </a:prstGeom>
          <a:noFill/>
          <a:ln w="28575" cap="flat" cmpd="sng">
            <a:solidFill>
              <a:srgbClr val="F4794E"/>
            </a:solidFill>
            <a:prstDash val="solid"/>
            <a:round/>
            <a:headEnd type="none" w="med" len="med"/>
            <a:tailEnd type="none" w="med" len="med"/>
          </a:ln>
        </p:spPr>
      </p:cxnSp>
      <p:pic>
        <p:nvPicPr>
          <p:cNvPr id="53" name="Google Shape;53;p8"/>
          <p:cNvPicPr preferRelativeResize="0"/>
          <p:nvPr/>
        </p:nvPicPr>
        <p:blipFill>
          <a:blip r:embed="rId2">
            <a:alphaModFix/>
          </a:blip>
          <a:stretch>
            <a:fillRect/>
          </a:stretch>
        </p:blipFill>
        <p:spPr>
          <a:xfrm>
            <a:off x="7767690" y="4686025"/>
            <a:ext cx="1160861" cy="3479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og brødtekst med logo" type="tx">
  <p:cSld name="TITLE_AND_BODY">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6" name="Google Shape;56;p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7" name="Google Shape;5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8" name="Google Shape;58;p9"/>
          <p:cNvSpPr/>
          <p:nvPr/>
        </p:nvSpPr>
        <p:spPr>
          <a:xfrm>
            <a:off x="-18150" y="4718700"/>
            <a:ext cx="9180300" cy="469200"/>
          </a:xfrm>
          <a:prstGeom prst="rect">
            <a:avLst/>
          </a:prstGeom>
          <a:solidFill>
            <a:srgbClr val="1D1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9"/>
          <p:cNvPicPr preferRelativeResize="0"/>
          <p:nvPr/>
        </p:nvPicPr>
        <p:blipFill>
          <a:blip r:embed="rId2">
            <a:alphaModFix/>
          </a:blip>
          <a:stretch>
            <a:fillRect/>
          </a:stretch>
        </p:blipFill>
        <p:spPr>
          <a:xfrm>
            <a:off x="7823574" y="4802111"/>
            <a:ext cx="1008723" cy="3023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og brødtekst ">
  <p:cSld name="TITLE_AND_BODY_1">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 name="Google Shape;62;p1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3" name="Google Shape;6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9F4F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211C56"/>
              </a:buClr>
              <a:buSzPts val="2800"/>
              <a:buFont typeface="Fjalla One"/>
              <a:buNone/>
              <a:defRPr sz="2800" b="1">
                <a:solidFill>
                  <a:srgbClr val="211C56"/>
                </a:solidFill>
                <a:latin typeface="Fjalla One"/>
                <a:ea typeface="Fjalla One"/>
                <a:cs typeface="Fjalla One"/>
                <a:sym typeface="Fjalla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211C56"/>
              </a:buClr>
              <a:buSzPts val="1800"/>
              <a:buFont typeface="Lora"/>
              <a:buChar char="●"/>
              <a:defRPr sz="1800">
                <a:solidFill>
                  <a:srgbClr val="211C56"/>
                </a:solidFill>
                <a:latin typeface="Lora"/>
                <a:ea typeface="Lora"/>
                <a:cs typeface="Lora"/>
                <a:sym typeface="Lora"/>
              </a:defRPr>
            </a:lvl1pPr>
            <a:lvl2pPr marL="914400" lvl="1" indent="-317500">
              <a:lnSpc>
                <a:spcPct val="115000"/>
              </a:lnSpc>
              <a:spcBef>
                <a:spcPts val="0"/>
              </a:spcBef>
              <a:spcAft>
                <a:spcPts val="0"/>
              </a:spcAft>
              <a:buClr>
                <a:srgbClr val="211C56"/>
              </a:buClr>
              <a:buSzPts val="1400"/>
              <a:buFont typeface="Lora"/>
              <a:buChar char="○"/>
              <a:defRPr>
                <a:solidFill>
                  <a:srgbClr val="211C56"/>
                </a:solidFill>
                <a:latin typeface="Lora"/>
                <a:ea typeface="Lora"/>
                <a:cs typeface="Lora"/>
                <a:sym typeface="Lora"/>
              </a:defRPr>
            </a:lvl2pPr>
            <a:lvl3pPr marL="1371600" lvl="2" indent="-317500">
              <a:lnSpc>
                <a:spcPct val="115000"/>
              </a:lnSpc>
              <a:spcBef>
                <a:spcPts val="0"/>
              </a:spcBef>
              <a:spcAft>
                <a:spcPts val="0"/>
              </a:spcAft>
              <a:buClr>
                <a:srgbClr val="211C56"/>
              </a:buClr>
              <a:buSzPts val="1400"/>
              <a:buFont typeface="Lora"/>
              <a:buChar char="■"/>
              <a:defRPr>
                <a:solidFill>
                  <a:srgbClr val="211C56"/>
                </a:solidFill>
                <a:latin typeface="Lora"/>
                <a:ea typeface="Lora"/>
                <a:cs typeface="Lora"/>
                <a:sym typeface="Lora"/>
              </a:defRPr>
            </a:lvl3pPr>
            <a:lvl4pPr marL="1828800" lvl="3" indent="-317500">
              <a:lnSpc>
                <a:spcPct val="115000"/>
              </a:lnSpc>
              <a:spcBef>
                <a:spcPts val="0"/>
              </a:spcBef>
              <a:spcAft>
                <a:spcPts val="0"/>
              </a:spcAft>
              <a:buClr>
                <a:srgbClr val="211C56"/>
              </a:buClr>
              <a:buSzPts val="1400"/>
              <a:buFont typeface="Lora"/>
              <a:buChar char="●"/>
              <a:defRPr>
                <a:solidFill>
                  <a:srgbClr val="211C56"/>
                </a:solidFill>
                <a:latin typeface="Lora"/>
                <a:ea typeface="Lora"/>
                <a:cs typeface="Lora"/>
                <a:sym typeface="Lora"/>
              </a:defRPr>
            </a:lvl4pPr>
            <a:lvl5pPr marL="2286000" lvl="4" indent="-317500">
              <a:lnSpc>
                <a:spcPct val="115000"/>
              </a:lnSpc>
              <a:spcBef>
                <a:spcPts val="0"/>
              </a:spcBef>
              <a:spcAft>
                <a:spcPts val="0"/>
              </a:spcAft>
              <a:buClr>
                <a:srgbClr val="211C56"/>
              </a:buClr>
              <a:buSzPts val="1400"/>
              <a:buFont typeface="Lora"/>
              <a:buChar char="○"/>
              <a:defRPr>
                <a:solidFill>
                  <a:srgbClr val="211C56"/>
                </a:solidFill>
                <a:latin typeface="Lora"/>
                <a:ea typeface="Lora"/>
                <a:cs typeface="Lora"/>
                <a:sym typeface="Lora"/>
              </a:defRPr>
            </a:lvl5pPr>
            <a:lvl6pPr marL="2743200" lvl="5" indent="-317500">
              <a:lnSpc>
                <a:spcPct val="115000"/>
              </a:lnSpc>
              <a:spcBef>
                <a:spcPts val="0"/>
              </a:spcBef>
              <a:spcAft>
                <a:spcPts val="0"/>
              </a:spcAft>
              <a:buClr>
                <a:srgbClr val="211C56"/>
              </a:buClr>
              <a:buSzPts val="1400"/>
              <a:buFont typeface="Lora"/>
              <a:buChar char="■"/>
              <a:defRPr>
                <a:solidFill>
                  <a:srgbClr val="211C56"/>
                </a:solidFill>
                <a:latin typeface="Lora"/>
                <a:ea typeface="Lora"/>
                <a:cs typeface="Lora"/>
                <a:sym typeface="Lora"/>
              </a:defRPr>
            </a:lvl6pPr>
            <a:lvl7pPr marL="3200400" lvl="6" indent="-317500">
              <a:lnSpc>
                <a:spcPct val="115000"/>
              </a:lnSpc>
              <a:spcBef>
                <a:spcPts val="0"/>
              </a:spcBef>
              <a:spcAft>
                <a:spcPts val="0"/>
              </a:spcAft>
              <a:buClr>
                <a:srgbClr val="211C56"/>
              </a:buClr>
              <a:buSzPts val="1400"/>
              <a:buFont typeface="Lora"/>
              <a:buChar char="●"/>
              <a:defRPr>
                <a:solidFill>
                  <a:srgbClr val="211C56"/>
                </a:solidFill>
                <a:latin typeface="Lora"/>
                <a:ea typeface="Lora"/>
                <a:cs typeface="Lora"/>
                <a:sym typeface="Lora"/>
              </a:defRPr>
            </a:lvl7pPr>
            <a:lvl8pPr marL="3657600" lvl="7" indent="-317500">
              <a:lnSpc>
                <a:spcPct val="115000"/>
              </a:lnSpc>
              <a:spcBef>
                <a:spcPts val="0"/>
              </a:spcBef>
              <a:spcAft>
                <a:spcPts val="0"/>
              </a:spcAft>
              <a:buClr>
                <a:srgbClr val="211C56"/>
              </a:buClr>
              <a:buSzPts val="1400"/>
              <a:buFont typeface="Lora"/>
              <a:buChar char="○"/>
              <a:defRPr>
                <a:solidFill>
                  <a:srgbClr val="211C56"/>
                </a:solidFill>
                <a:latin typeface="Lora"/>
                <a:ea typeface="Lora"/>
                <a:cs typeface="Lora"/>
                <a:sym typeface="Lora"/>
              </a:defRPr>
            </a:lvl8pPr>
            <a:lvl9pPr marL="4114800" lvl="8" indent="-317500">
              <a:lnSpc>
                <a:spcPct val="115000"/>
              </a:lnSpc>
              <a:spcBef>
                <a:spcPts val="0"/>
              </a:spcBef>
              <a:spcAft>
                <a:spcPts val="0"/>
              </a:spcAft>
              <a:buClr>
                <a:srgbClr val="211C56"/>
              </a:buClr>
              <a:buSzPts val="1400"/>
              <a:buFont typeface="Lora"/>
              <a:buChar char="■"/>
              <a:defRPr>
                <a:solidFill>
                  <a:srgbClr val="211C56"/>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anskaffelser.no/anskaffelsesprosessen/anskaffelsesprosessen-steg-steg" TargetMode="External"/><Relationship Id="rId2" Type="http://schemas.openxmlformats.org/officeDocument/2006/relationships/notesSlide" Target="../notesSlides/notesSlide23.xml"/><Relationship Id="rId1" Type="http://schemas.openxmlformats.org/officeDocument/2006/relationships/slideLayout" Target="../slideLayouts/slideLayout37.xml"/><Relationship Id="rId4" Type="http://schemas.openxmlformats.org/officeDocument/2006/relationships/hyperlink" Target="https://anskaffelser.no/verktoy/veiledere/veileder-om-sosiale-entreprenorer-som-leverandorer"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ks.no/fagomrader/innovasjon/tiltak-som-virker/" TargetMode="External"/><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hyperlink" Target="https://www.ks.no/fagomrader/innovasjon/innovasjonsledelse/veikart-for-tjenesteinnovasjon/fase-1---forankring/" TargetMode="External"/><Relationship Id="rId2" Type="http://schemas.openxmlformats.org/officeDocument/2006/relationships/notesSlide" Target="../notesSlides/notesSlide3.xml"/><Relationship Id="rId1" Type="http://schemas.openxmlformats.org/officeDocument/2006/relationships/slideLayout" Target="../slideLayouts/slideLayout40.xml"/><Relationship Id="rId5" Type="http://schemas.openxmlformats.org/officeDocument/2006/relationships/hyperlink" Target="https://www.ks.no/fagomrader/innovasjon/tiltak-som-virker/" TargetMode="External"/><Relationship Id="rId4" Type="http://schemas.openxmlformats.org/officeDocument/2006/relationships/hyperlink" Target="https://www.ks.no/fagomrader/innovasjon/innovasjonsledelse/veikart-for-tjenesteinnovasjon/fase-2---innsik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www.ks.no/fagomrader/innovasjon/tiltak-som-virker/"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3"/>
          <p:cNvSpPr txBox="1">
            <a:spLocks noGrp="1"/>
          </p:cNvSpPr>
          <p:nvPr>
            <p:ph type="ctrTitle"/>
          </p:nvPr>
        </p:nvSpPr>
        <p:spPr>
          <a:xfrm>
            <a:off x="311708" y="1757450"/>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990"/>
              <a:buNone/>
            </a:pPr>
            <a:r>
              <a:rPr lang="en" sz="4580"/>
              <a:t>Arbeidsdokument for samarbeid med sosiale entreprenører </a:t>
            </a:r>
            <a:endParaRPr sz="4580"/>
          </a:p>
        </p:txBody>
      </p:sp>
      <p:sp>
        <p:nvSpPr>
          <p:cNvPr id="220" name="Google Shape;220;p43"/>
          <p:cNvSpPr txBox="1">
            <a:spLocks noGrp="1"/>
          </p:cNvSpPr>
          <p:nvPr>
            <p:ph type="subTitle" idx="1"/>
          </p:nvPr>
        </p:nvSpPr>
        <p:spPr>
          <a:xfrm>
            <a:off x="311700" y="3992525"/>
            <a:ext cx="8520600" cy="792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a:t>“Kommune X”</a:t>
            </a:r>
            <a:endParaRPr/>
          </a:p>
        </p:txBody>
      </p:sp>
      <p:pic>
        <p:nvPicPr>
          <p:cNvPr id="221" name="Google Shape;221;p43"/>
          <p:cNvPicPr preferRelativeResize="0"/>
          <p:nvPr/>
        </p:nvPicPr>
        <p:blipFill rotWithShape="1">
          <a:blip r:embed="rId3">
            <a:alphaModFix/>
          </a:blip>
          <a:srcRect l="3772"/>
          <a:stretch/>
        </p:blipFill>
        <p:spPr>
          <a:xfrm>
            <a:off x="7141400" y="4711250"/>
            <a:ext cx="680125" cy="351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[Selskapsnavn II]</a:t>
            </a:r>
            <a:endParaRPr/>
          </a:p>
        </p:txBody>
      </p:sp>
      <p:sp>
        <p:nvSpPr>
          <p:cNvPr id="315" name="Google Shape;315;p52"/>
          <p:cNvSpPr txBox="1"/>
          <p:nvPr/>
        </p:nvSpPr>
        <p:spPr>
          <a:xfrm>
            <a:off x="6873900" y="0"/>
            <a:ext cx="1958400" cy="5143500"/>
          </a:xfrm>
          <a:prstGeom prst="rect">
            <a:avLst/>
          </a:prstGeom>
          <a:solidFill>
            <a:srgbClr val="B2D4E8"/>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52"/>
          <p:cNvSpPr txBox="1"/>
          <p:nvPr/>
        </p:nvSpPr>
        <p:spPr>
          <a:xfrm>
            <a:off x="6873900" y="649050"/>
            <a:ext cx="1958400" cy="396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100">
                <a:solidFill>
                  <a:srgbClr val="1D074D"/>
                </a:solidFill>
                <a:latin typeface="Lora"/>
                <a:ea typeface="Lora"/>
                <a:cs typeface="Lora"/>
                <a:sym typeface="Lora"/>
              </a:rPr>
              <a:t>I denne fasen kan det være aktuelt å gå i dialog med en eller flere leverandører. </a:t>
            </a:r>
            <a:endParaRPr sz="1100">
              <a:solidFill>
                <a:srgbClr val="1D074D"/>
              </a:solidFill>
              <a:latin typeface="Lora"/>
              <a:ea typeface="Lora"/>
              <a:cs typeface="Lora"/>
              <a:sym typeface="Lora"/>
            </a:endParaRPr>
          </a:p>
          <a:p>
            <a:pPr marL="0" marR="0" lvl="0" indent="0" algn="l" rtl="0">
              <a:lnSpc>
                <a:spcPct val="100000"/>
              </a:lnSpc>
              <a:spcBef>
                <a:spcPts val="0"/>
              </a:spcBef>
              <a:spcAft>
                <a:spcPts val="0"/>
              </a:spcAft>
              <a:buClr>
                <a:schemeClr val="dk1"/>
              </a:buClr>
              <a:buSzPts val="1100"/>
              <a:buFont typeface="Arial"/>
              <a:buNone/>
            </a:pPr>
            <a:endParaRPr sz="1100">
              <a:solidFill>
                <a:srgbClr val="1D074D"/>
              </a:solidFill>
              <a:latin typeface="Lora"/>
              <a:ea typeface="Lora"/>
              <a:cs typeface="Lora"/>
              <a:sym typeface="Lora"/>
            </a:endParaRPr>
          </a:p>
          <a:p>
            <a:pPr marL="0" marR="0" lvl="0" indent="0" algn="l" rtl="0">
              <a:lnSpc>
                <a:spcPct val="100000"/>
              </a:lnSpc>
              <a:spcBef>
                <a:spcPts val="0"/>
              </a:spcBef>
              <a:spcAft>
                <a:spcPts val="0"/>
              </a:spcAft>
              <a:buClr>
                <a:schemeClr val="dk1"/>
              </a:buClr>
              <a:buSzPts val="1100"/>
              <a:buFont typeface="Arial"/>
              <a:buNone/>
            </a:pPr>
            <a:r>
              <a:rPr lang="en" sz="1100">
                <a:solidFill>
                  <a:srgbClr val="1D074D"/>
                </a:solidFill>
                <a:latin typeface="Lora"/>
                <a:ea typeface="Lora"/>
                <a:cs typeface="Lora"/>
                <a:sym typeface="Lora"/>
              </a:rPr>
              <a:t>Dersom prosjektet sannsynligvis vil innebære et kjøp fra en leverandør er det viktig å ta noen grunnleggende hensyn. Disse oppsummeres under:</a:t>
            </a:r>
            <a:endParaRPr sz="1100">
              <a:solidFill>
                <a:srgbClr val="1D074D"/>
              </a:solidFill>
              <a:latin typeface="Lora"/>
              <a:ea typeface="Lora"/>
              <a:cs typeface="Lora"/>
              <a:sym typeface="Lora"/>
            </a:endParaRPr>
          </a:p>
          <a:p>
            <a:pPr marL="0" marR="0" lvl="0" indent="0" algn="l" rtl="0">
              <a:lnSpc>
                <a:spcPct val="100000"/>
              </a:lnSpc>
              <a:spcBef>
                <a:spcPts val="0"/>
              </a:spcBef>
              <a:spcAft>
                <a:spcPts val="0"/>
              </a:spcAft>
              <a:buClr>
                <a:schemeClr val="dk1"/>
              </a:buClr>
              <a:buSzPts val="1100"/>
              <a:buFont typeface="Arial"/>
              <a:buNone/>
            </a:pPr>
            <a:endParaRPr sz="1100">
              <a:solidFill>
                <a:srgbClr val="1D074D"/>
              </a:solidFill>
              <a:latin typeface="Lora"/>
              <a:ea typeface="Lora"/>
              <a:cs typeface="Lora"/>
              <a:sym typeface="Lora"/>
            </a:endParaRPr>
          </a:p>
          <a:p>
            <a:pPr marL="0" marR="0" lvl="0" indent="0" algn="l" rtl="0">
              <a:lnSpc>
                <a:spcPct val="100000"/>
              </a:lnSpc>
              <a:spcBef>
                <a:spcPts val="0"/>
              </a:spcBef>
              <a:spcAft>
                <a:spcPts val="0"/>
              </a:spcAft>
              <a:buClr>
                <a:schemeClr val="dk1"/>
              </a:buClr>
              <a:buSzPts val="1100"/>
              <a:buFont typeface="Arial"/>
              <a:buNone/>
            </a:pPr>
            <a:r>
              <a:rPr lang="en" sz="1100">
                <a:solidFill>
                  <a:srgbClr val="1D074D"/>
                </a:solidFill>
                <a:latin typeface="Lora"/>
                <a:ea typeface="Lora"/>
                <a:cs typeface="Lora"/>
                <a:sym typeface="Lora"/>
              </a:rPr>
              <a:t>“Det er lovlig å ha dialog med markedet så lenge du behandler leverandørene likt, unngår å gi urimelig konkurransefordel og ikke røper forretningshemmeligheter. Regelverket om offentlige anskaffelser er ikke til hinder for at offentlige virksomheter mottar råd fra leverandørene før konkurransen utlyses”</a:t>
            </a:r>
            <a:endParaRPr sz="1100">
              <a:solidFill>
                <a:srgbClr val="1D074D"/>
              </a:solidFill>
              <a:latin typeface="Lora"/>
              <a:ea typeface="Lora"/>
              <a:cs typeface="Lora"/>
              <a:sym typeface="Lora"/>
            </a:endParaRPr>
          </a:p>
          <a:p>
            <a:pPr marL="0" marR="0" lvl="0" indent="0" algn="l" rtl="0">
              <a:lnSpc>
                <a:spcPct val="100000"/>
              </a:lnSpc>
              <a:spcBef>
                <a:spcPts val="0"/>
              </a:spcBef>
              <a:spcAft>
                <a:spcPts val="0"/>
              </a:spcAft>
              <a:buClr>
                <a:schemeClr val="dk1"/>
              </a:buClr>
              <a:buSzPts val="1100"/>
              <a:buFont typeface="Arial"/>
              <a:buNone/>
            </a:pPr>
            <a:r>
              <a:rPr lang="en" sz="1100">
                <a:solidFill>
                  <a:srgbClr val="1D074D"/>
                </a:solidFill>
                <a:latin typeface="Lora"/>
                <a:ea typeface="Lora"/>
                <a:cs typeface="Lora"/>
                <a:sym typeface="Lora"/>
              </a:rPr>
              <a:t>(anskaffelser.no).</a:t>
            </a:r>
            <a:endParaRPr sz="1100">
              <a:solidFill>
                <a:srgbClr val="1D074D"/>
              </a:solidFill>
              <a:latin typeface="Lora"/>
              <a:ea typeface="Lora"/>
              <a:cs typeface="Lora"/>
              <a:sym typeface="Lora"/>
            </a:endParaRPr>
          </a:p>
        </p:txBody>
      </p:sp>
      <p:graphicFrame>
        <p:nvGraphicFramePr>
          <p:cNvPr id="317" name="Google Shape;317;p52"/>
          <p:cNvGraphicFramePr/>
          <p:nvPr/>
        </p:nvGraphicFramePr>
        <p:xfrm>
          <a:off x="311700" y="1143000"/>
          <a:ext cx="6414750" cy="3792450"/>
        </p:xfrm>
        <a:graphic>
          <a:graphicData uri="http://schemas.openxmlformats.org/drawingml/2006/table">
            <a:tbl>
              <a:tblPr>
                <a:noFill/>
                <a:tableStyleId>{9A32FEBD-93AB-4CB0-8493-6FE5991543C1}</a:tableStyleId>
              </a:tblPr>
              <a:tblGrid>
                <a:gridCol w="1448925">
                  <a:extLst>
                    <a:ext uri="{9D8B030D-6E8A-4147-A177-3AD203B41FA5}">
                      <a16:colId xmlns:a16="http://schemas.microsoft.com/office/drawing/2014/main" val="20000"/>
                    </a:ext>
                  </a:extLst>
                </a:gridCol>
                <a:gridCol w="4965825">
                  <a:extLst>
                    <a:ext uri="{9D8B030D-6E8A-4147-A177-3AD203B41FA5}">
                      <a16:colId xmlns:a16="http://schemas.microsoft.com/office/drawing/2014/main" val="20001"/>
                    </a:ext>
                  </a:extLst>
                </a:gridCol>
              </a:tblGrid>
              <a:tr h="632075">
                <a:tc>
                  <a:txBody>
                    <a:bodyPr/>
                    <a:lstStyle/>
                    <a:p>
                      <a:pPr marL="0" marR="0" lvl="0" indent="0" algn="l" rtl="0">
                        <a:lnSpc>
                          <a:spcPct val="100000"/>
                        </a:lnSpc>
                        <a:spcBef>
                          <a:spcPts val="0"/>
                        </a:spcBef>
                        <a:spcAft>
                          <a:spcPts val="0"/>
                        </a:spcAft>
                        <a:buClr>
                          <a:srgbClr val="000000"/>
                        </a:buClr>
                        <a:buSzPts val="1000"/>
                        <a:buFont typeface="Arial"/>
                        <a:buNone/>
                      </a:pPr>
                      <a:r>
                        <a:rPr lang="en" sz="1100" b="1" u="none" strike="noStrike" cap="none">
                          <a:solidFill>
                            <a:srgbClr val="1D074D"/>
                          </a:solidFill>
                          <a:latin typeface="Playfair Display"/>
                          <a:ea typeface="Playfair Display"/>
                          <a:cs typeface="Playfair Display"/>
                          <a:sym typeface="Playfair Display"/>
                        </a:rPr>
                        <a:t>Selskapet</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40"/>
                        <a:buFont typeface="Arial"/>
                        <a:buNone/>
                      </a:pPr>
                      <a:r>
                        <a:rPr lang="en" sz="1000" u="none" strike="noStrike" cap="none">
                          <a:solidFill>
                            <a:srgbClr val="1D074D"/>
                          </a:solidFill>
                          <a:highlight>
                            <a:srgbClr val="D9D2E9"/>
                          </a:highlight>
                          <a:latin typeface="Lora"/>
                          <a:ea typeface="Lora"/>
                          <a:cs typeface="Lora"/>
                          <a:sym typeface="Lora"/>
                        </a:rPr>
                        <a:t>[Gi en kort beskrivelse av selskapet og lenke til nettsiden deres. Hva er selskapsformen deres?]</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0"/>
                  </a:ext>
                </a:extLst>
              </a:tr>
              <a:tr h="632075">
                <a:tc>
                  <a:txBody>
                    <a:bodyPr/>
                    <a:lstStyle/>
                    <a:p>
                      <a:pPr marL="0" marR="0" lvl="0" indent="0" algn="l" rtl="0">
                        <a:lnSpc>
                          <a:spcPct val="100000"/>
                        </a:lnSpc>
                        <a:spcBef>
                          <a:spcPts val="0"/>
                        </a:spcBef>
                        <a:spcAft>
                          <a:spcPts val="0"/>
                        </a:spcAft>
                        <a:buClr>
                          <a:srgbClr val="000000"/>
                        </a:buClr>
                        <a:buSzPts val="1000"/>
                        <a:buFont typeface="Arial"/>
                        <a:buNone/>
                      </a:pPr>
                      <a:r>
                        <a:rPr lang="en" sz="1100" b="1" u="none" strike="noStrike" cap="none">
                          <a:solidFill>
                            <a:srgbClr val="1D074D"/>
                          </a:solidFill>
                          <a:latin typeface="Playfair Display"/>
                          <a:ea typeface="Playfair Display"/>
                          <a:cs typeface="Playfair Display"/>
                          <a:sym typeface="Playfair Display"/>
                        </a:rPr>
                        <a:t>Løsningen deres</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 sz="1000" u="none" strike="noStrike" cap="none">
                          <a:solidFill>
                            <a:srgbClr val="1D074D"/>
                          </a:solidFill>
                          <a:highlight>
                            <a:srgbClr val="D9D2E9"/>
                          </a:highlight>
                          <a:latin typeface="Lora"/>
                          <a:ea typeface="Lora"/>
                          <a:cs typeface="Lora"/>
                          <a:sym typeface="Lora"/>
                        </a:rPr>
                        <a:t>[Gi en kort beskrivelse av løsningen deres og hvordan denne kan løse samfunnsproblemet?]</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1"/>
                  </a:ext>
                </a:extLst>
              </a:tr>
              <a:tr h="632075">
                <a:tc>
                  <a:txBody>
                    <a:bodyPr/>
                    <a:lstStyle/>
                    <a:p>
                      <a:pPr marL="0" marR="0" lvl="0" indent="0" algn="l" rtl="0">
                        <a:lnSpc>
                          <a:spcPct val="100000"/>
                        </a:lnSpc>
                        <a:spcBef>
                          <a:spcPts val="0"/>
                        </a:spcBef>
                        <a:spcAft>
                          <a:spcPts val="0"/>
                        </a:spcAft>
                        <a:buClr>
                          <a:schemeClr val="dk1"/>
                        </a:buClr>
                        <a:buSzPts val="1100"/>
                        <a:buFont typeface="Arial"/>
                        <a:buNone/>
                      </a:pPr>
                      <a:r>
                        <a:rPr lang="en" sz="1100" b="1" u="none" strike="noStrike" cap="none">
                          <a:solidFill>
                            <a:srgbClr val="1D074D"/>
                          </a:solidFill>
                          <a:latin typeface="Playfair Display"/>
                          <a:ea typeface="Playfair Display"/>
                          <a:cs typeface="Playfair Display"/>
                          <a:sym typeface="Playfair Display"/>
                        </a:rPr>
                        <a:t>Målgrupper de typisk jobber med</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40"/>
                        <a:buFont typeface="Arial"/>
                        <a:buNone/>
                      </a:pPr>
                      <a:r>
                        <a:rPr lang="en" sz="1000" u="none" strike="noStrike" cap="none">
                          <a:solidFill>
                            <a:srgbClr val="1D074D"/>
                          </a:solidFill>
                          <a:highlight>
                            <a:srgbClr val="D9D2E9"/>
                          </a:highlight>
                          <a:latin typeface="Lora"/>
                          <a:ea typeface="Lora"/>
                          <a:cs typeface="Lora"/>
                          <a:sym typeface="Lora"/>
                        </a:rPr>
                        <a:t>[Gi en kort beskrivelse av hvem de typisk jobber med. Har de erfaring med å jobbe med målgruppen(e) i vårt prosjekt?]</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2"/>
                  </a:ext>
                </a:extLst>
              </a:tr>
              <a:tr h="632075">
                <a:tc>
                  <a:txBody>
                    <a:bodyPr/>
                    <a:lstStyle/>
                    <a:p>
                      <a:pPr marL="0" marR="0" lvl="0" indent="0" algn="l" rtl="0">
                        <a:lnSpc>
                          <a:spcPct val="100000"/>
                        </a:lnSpc>
                        <a:spcBef>
                          <a:spcPts val="0"/>
                        </a:spcBef>
                        <a:spcAft>
                          <a:spcPts val="0"/>
                        </a:spcAft>
                        <a:buClr>
                          <a:srgbClr val="000000"/>
                        </a:buClr>
                        <a:buSzPts val="1000"/>
                        <a:buFont typeface="Arial"/>
                        <a:buNone/>
                      </a:pPr>
                      <a:r>
                        <a:rPr lang="en" sz="1100" b="1" u="none" strike="noStrike" cap="none">
                          <a:solidFill>
                            <a:srgbClr val="1D074D"/>
                          </a:solidFill>
                          <a:latin typeface="Playfair Display"/>
                          <a:ea typeface="Playfair Display"/>
                          <a:cs typeface="Playfair Display"/>
                          <a:sym typeface="Playfair Display"/>
                        </a:rPr>
                        <a:t>Måler de samfunnseffekt?</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 sz="1000" u="none" strike="noStrike" cap="none">
                          <a:solidFill>
                            <a:srgbClr val="1D074D"/>
                          </a:solidFill>
                          <a:highlight>
                            <a:srgbClr val="D9D2E9"/>
                          </a:highlight>
                          <a:latin typeface="Lora"/>
                          <a:ea typeface="Lora"/>
                          <a:cs typeface="Lora"/>
                          <a:sym typeface="Lora"/>
                        </a:rPr>
                        <a:t>[Måler selskapet egen samfunnseffekt i dag? I så fall, hvilke virkninger har de klart å skape hos målgruppen(e) sine til nå?]</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3"/>
                  </a:ext>
                </a:extLst>
              </a:tr>
              <a:tr h="632075">
                <a:tc>
                  <a:txBody>
                    <a:bodyPr/>
                    <a:lstStyle/>
                    <a:p>
                      <a:pPr marL="0" marR="0" lvl="0" indent="0" algn="l" rtl="0">
                        <a:lnSpc>
                          <a:spcPct val="100000"/>
                        </a:lnSpc>
                        <a:spcBef>
                          <a:spcPts val="0"/>
                        </a:spcBef>
                        <a:spcAft>
                          <a:spcPts val="0"/>
                        </a:spcAft>
                        <a:buClr>
                          <a:schemeClr val="dk1"/>
                        </a:buClr>
                        <a:buSzPts val="1100"/>
                        <a:buFont typeface="Arial"/>
                        <a:buNone/>
                      </a:pPr>
                      <a:r>
                        <a:rPr lang="en" sz="1100" b="1" u="none" strike="noStrike" cap="none">
                          <a:solidFill>
                            <a:srgbClr val="1D074D"/>
                          </a:solidFill>
                          <a:latin typeface="Playfair Display"/>
                          <a:ea typeface="Playfair Display"/>
                          <a:cs typeface="Playfair Display"/>
                          <a:sym typeface="Playfair Display"/>
                        </a:rPr>
                        <a:t>Modenhet</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40"/>
                        <a:buFont typeface="Arial"/>
                        <a:buNone/>
                      </a:pPr>
                      <a:r>
                        <a:rPr lang="en" sz="1000" u="none" strike="noStrike" cap="none">
                          <a:solidFill>
                            <a:srgbClr val="1D074D"/>
                          </a:solidFill>
                          <a:highlight>
                            <a:srgbClr val="D9D2E9"/>
                          </a:highlight>
                          <a:latin typeface="Lora"/>
                          <a:ea typeface="Lora"/>
                          <a:cs typeface="Lora"/>
                          <a:sym typeface="Lora"/>
                        </a:rPr>
                        <a:t>[Hvor mange ansatte har selskapet? Hvor lang fartstid har de? Har de nødvendig kompetanse?]</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4"/>
                  </a:ext>
                </a:extLst>
              </a:tr>
              <a:tr h="632075">
                <a:tc>
                  <a:txBody>
                    <a:bodyPr/>
                    <a:lstStyle/>
                    <a:p>
                      <a:pPr marL="0" marR="0" lvl="0" indent="0" algn="l" rtl="0">
                        <a:lnSpc>
                          <a:spcPct val="100000"/>
                        </a:lnSpc>
                        <a:spcBef>
                          <a:spcPts val="0"/>
                        </a:spcBef>
                        <a:spcAft>
                          <a:spcPts val="0"/>
                        </a:spcAft>
                        <a:buClr>
                          <a:schemeClr val="dk1"/>
                        </a:buClr>
                        <a:buSzPts val="1100"/>
                        <a:buFont typeface="Arial"/>
                        <a:buNone/>
                      </a:pPr>
                      <a:r>
                        <a:rPr lang="en" sz="1100" b="1" u="none" strike="noStrike" cap="none">
                          <a:solidFill>
                            <a:srgbClr val="1D074D"/>
                          </a:solidFill>
                          <a:latin typeface="Playfair Display"/>
                          <a:ea typeface="Playfair Display"/>
                          <a:cs typeface="Playfair Display"/>
                          <a:sym typeface="Playfair Display"/>
                        </a:rPr>
                        <a:t>Geografi</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40"/>
                        <a:buFont typeface="Arial"/>
                        <a:buNone/>
                      </a:pPr>
                      <a:r>
                        <a:rPr lang="en" sz="1000" u="none" strike="noStrike" cap="none">
                          <a:solidFill>
                            <a:srgbClr val="1D074D"/>
                          </a:solidFill>
                          <a:highlight>
                            <a:srgbClr val="D9D2E9"/>
                          </a:highlight>
                          <a:latin typeface="Lora"/>
                          <a:ea typeface="Lora"/>
                          <a:cs typeface="Lora"/>
                          <a:sym typeface="Lora"/>
                        </a:rPr>
                        <a:t>[Holder de til i vår region i dag? Har de en løsning som enkelt kan overføres til vår region?]</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18" name="Google Shape;318;p52"/>
          <p:cNvSpPr txBox="1"/>
          <p:nvPr/>
        </p:nvSpPr>
        <p:spPr>
          <a:xfrm>
            <a:off x="6933150" y="233550"/>
            <a:ext cx="18399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500" b="1" i="0" u="none" strike="noStrike" cap="none">
                <a:solidFill>
                  <a:srgbClr val="1D074D"/>
                </a:solidFill>
                <a:latin typeface="Playfair Display"/>
                <a:ea typeface="Playfair Display"/>
                <a:cs typeface="Playfair Display"/>
                <a:sym typeface="Playfair Display"/>
              </a:rPr>
              <a:t>Tips og veiledning</a:t>
            </a:r>
            <a:endParaRPr sz="1500" b="1" i="0" u="none" strike="noStrike" cap="none">
              <a:solidFill>
                <a:srgbClr val="1D074D"/>
              </a:solidFill>
              <a:latin typeface="Playfair Display"/>
              <a:ea typeface="Playfair Display"/>
              <a:cs typeface="Playfair Display"/>
              <a:sym typeface="Playfair Display"/>
            </a:endParaRPr>
          </a:p>
        </p:txBody>
      </p:sp>
      <p:sp>
        <p:nvSpPr>
          <p:cNvPr id="319" name="Google Shape;319;p52"/>
          <p:cNvSpPr/>
          <p:nvPr/>
        </p:nvSpPr>
        <p:spPr>
          <a:xfrm>
            <a:off x="-11851" y="-6216"/>
            <a:ext cx="931200" cy="930900"/>
          </a:xfrm>
          <a:prstGeom prst="diagStripe">
            <a:avLst>
              <a:gd name="adj" fmla="val 50000"/>
            </a:avLst>
          </a:prstGeom>
          <a:solidFill>
            <a:srgbClr val="F079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20" name="Google Shape;320;p52"/>
          <p:cNvSpPr txBox="1"/>
          <p:nvPr/>
        </p:nvSpPr>
        <p:spPr>
          <a:xfrm rot="-2699223">
            <a:off x="-117302" y="192462"/>
            <a:ext cx="938260" cy="33729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FFFFFF"/>
              </a:buClr>
              <a:buFont typeface="Chivo"/>
              <a:buNone/>
            </a:pPr>
            <a:r>
              <a:rPr lang="en" sz="1200">
                <a:solidFill>
                  <a:srgbClr val="FFFFFF"/>
                </a:solidFill>
                <a:latin typeface="Fjalla One"/>
                <a:ea typeface="Fjalla One"/>
                <a:cs typeface="Fjalla One"/>
                <a:sym typeface="Fjalla One"/>
              </a:rPr>
              <a:t>Fyll ut</a:t>
            </a:r>
            <a:endParaRPr>
              <a:latin typeface="Fjalla One"/>
              <a:ea typeface="Fjalla One"/>
              <a:cs typeface="Fjalla One"/>
              <a:sym typeface="Fjalla On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[Selskapsnavn III]</a:t>
            </a:r>
            <a:endParaRPr/>
          </a:p>
        </p:txBody>
      </p:sp>
      <p:sp>
        <p:nvSpPr>
          <p:cNvPr id="326" name="Google Shape;326;p53"/>
          <p:cNvSpPr txBox="1"/>
          <p:nvPr/>
        </p:nvSpPr>
        <p:spPr>
          <a:xfrm>
            <a:off x="6873900" y="0"/>
            <a:ext cx="1958400" cy="5143500"/>
          </a:xfrm>
          <a:prstGeom prst="rect">
            <a:avLst/>
          </a:prstGeom>
          <a:solidFill>
            <a:srgbClr val="B2D4E8"/>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53"/>
          <p:cNvSpPr txBox="1"/>
          <p:nvPr/>
        </p:nvSpPr>
        <p:spPr>
          <a:xfrm>
            <a:off x="6873900" y="649050"/>
            <a:ext cx="1958400" cy="396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100">
                <a:solidFill>
                  <a:srgbClr val="1D074D"/>
                </a:solidFill>
                <a:latin typeface="Lora"/>
                <a:ea typeface="Lora"/>
                <a:cs typeface="Lora"/>
                <a:sym typeface="Lora"/>
              </a:rPr>
              <a:t>I denne fasen kan det være aktuelt å gå i dialog med en eller flere leverandører. </a:t>
            </a:r>
            <a:endParaRPr sz="1100">
              <a:solidFill>
                <a:srgbClr val="1D074D"/>
              </a:solidFill>
              <a:latin typeface="Lora"/>
              <a:ea typeface="Lora"/>
              <a:cs typeface="Lora"/>
              <a:sym typeface="Lora"/>
            </a:endParaRPr>
          </a:p>
          <a:p>
            <a:pPr marL="0" marR="0" lvl="0" indent="0" algn="l" rtl="0">
              <a:lnSpc>
                <a:spcPct val="100000"/>
              </a:lnSpc>
              <a:spcBef>
                <a:spcPts val="0"/>
              </a:spcBef>
              <a:spcAft>
                <a:spcPts val="0"/>
              </a:spcAft>
              <a:buClr>
                <a:schemeClr val="dk1"/>
              </a:buClr>
              <a:buSzPts val="1100"/>
              <a:buFont typeface="Arial"/>
              <a:buNone/>
            </a:pPr>
            <a:endParaRPr sz="1100">
              <a:solidFill>
                <a:srgbClr val="1D074D"/>
              </a:solidFill>
              <a:latin typeface="Lora"/>
              <a:ea typeface="Lora"/>
              <a:cs typeface="Lora"/>
              <a:sym typeface="Lora"/>
            </a:endParaRPr>
          </a:p>
          <a:p>
            <a:pPr marL="0" marR="0" lvl="0" indent="0" algn="l" rtl="0">
              <a:lnSpc>
                <a:spcPct val="100000"/>
              </a:lnSpc>
              <a:spcBef>
                <a:spcPts val="0"/>
              </a:spcBef>
              <a:spcAft>
                <a:spcPts val="0"/>
              </a:spcAft>
              <a:buClr>
                <a:schemeClr val="dk1"/>
              </a:buClr>
              <a:buSzPts val="1100"/>
              <a:buFont typeface="Arial"/>
              <a:buNone/>
            </a:pPr>
            <a:r>
              <a:rPr lang="en" sz="1100">
                <a:solidFill>
                  <a:srgbClr val="1D074D"/>
                </a:solidFill>
                <a:latin typeface="Lora"/>
                <a:ea typeface="Lora"/>
                <a:cs typeface="Lora"/>
                <a:sym typeface="Lora"/>
              </a:rPr>
              <a:t>Dersom prosjektet sannsynligvis vil innebære et kjøp fra en leverandør er det viktig å ta noen grunnleggende hensyn. Disse oppsummeres under:</a:t>
            </a:r>
            <a:endParaRPr sz="1100">
              <a:solidFill>
                <a:srgbClr val="1D074D"/>
              </a:solidFill>
              <a:latin typeface="Lora"/>
              <a:ea typeface="Lora"/>
              <a:cs typeface="Lora"/>
              <a:sym typeface="Lora"/>
            </a:endParaRPr>
          </a:p>
          <a:p>
            <a:pPr marL="0" marR="0" lvl="0" indent="0" algn="l" rtl="0">
              <a:lnSpc>
                <a:spcPct val="100000"/>
              </a:lnSpc>
              <a:spcBef>
                <a:spcPts val="0"/>
              </a:spcBef>
              <a:spcAft>
                <a:spcPts val="0"/>
              </a:spcAft>
              <a:buClr>
                <a:schemeClr val="dk1"/>
              </a:buClr>
              <a:buSzPts val="1100"/>
              <a:buFont typeface="Arial"/>
              <a:buNone/>
            </a:pPr>
            <a:endParaRPr sz="1100">
              <a:solidFill>
                <a:srgbClr val="1D074D"/>
              </a:solidFill>
              <a:latin typeface="Lora"/>
              <a:ea typeface="Lora"/>
              <a:cs typeface="Lora"/>
              <a:sym typeface="Lora"/>
            </a:endParaRPr>
          </a:p>
          <a:p>
            <a:pPr marL="0" marR="0" lvl="0" indent="0" algn="l" rtl="0">
              <a:lnSpc>
                <a:spcPct val="100000"/>
              </a:lnSpc>
              <a:spcBef>
                <a:spcPts val="0"/>
              </a:spcBef>
              <a:spcAft>
                <a:spcPts val="0"/>
              </a:spcAft>
              <a:buClr>
                <a:schemeClr val="dk1"/>
              </a:buClr>
              <a:buSzPts val="1100"/>
              <a:buFont typeface="Arial"/>
              <a:buNone/>
            </a:pPr>
            <a:r>
              <a:rPr lang="en" sz="1100">
                <a:solidFill>
                  <a:srgbClr val="1D074D"/>
                </a:solidFill>
                <a:latin typeface="Lora"/>
                <a:ea typeface="Lora"/>
                <a:cs typeface="Lora"/>
                <a:sym typeface="Lora"/>
              </a:rPr>
              <a:t>“Det er lovlig å ha dialog med markedet så lenge du behandler leverandørene likt, unngår å gi urimelig konkurransefordel og ikke røper forretningshemmeligheter. Regelverket om offentlige anskaffelser er ikke til hinder for at offentlige virksomheter mottar råd fra leverandørene før konkurransen utlyses”</a:t>
            </a:r>
            <a:endParaRPr sz="1100">
              <a:solidFill>
                <a:srgbClr val="1D074D"/>
              </a:solidFill>
              <a:latin typeface="Lora"/>
              <a:ea typeface="Lora"/>
              <a:cs typeface="Lora"/>
              <a:sym typeface="Lora"/>
            </a:endParaRPr>
          </a:p>
          <a:p>
            <a:pPr marL="0" marR="0" lvl="0" indent="0" algn="l" rtl="0">
              <a:lnSpc>
                <a:spcPct val="100000"/>
              </a:lnSpc>
              <a:spcBef>
                <a:spcPts val="0"/>
              </a:spcBef>
              <a:spcAft>
                <a:spcPts val="0"/>
              </a:spcAft>
              <a:buClr>
                <a:schemeClr val="dk1"/>
              </a:buClr>
              <a:buSzPts val="1100"/>
              <a:buFont typeface="Arial"/>
              <a:buNone/>
            </a:pPr>
            <a:r>
              <a:rPr lang="en" sz="1100">
                <a:solidFill>
                  <a:srgbClr val="1D074D"/>
                </a:solidFill>
                <a:latin typeface="Lora"/>
                <a:ea typeface="Lora"/>
                <a:cs typeface="Lora"/>
                <a:sym typeface="Lora"/>
              </a:rPr>
              <a:t>(anskaffelser.no).</a:t>
            </a:r>
            <a:endParaRPr sz="1100">
              <a:solidFill>
                <a:srgbClr val="1D074D"/>
              </a:solidFill>
              <a:latin typeface="Lora"/>
              <a:ea typeface="Lora"/>
              <a:cs typeface="Lora"/>
              <a:sym typeface="Lora"/>
            </a:endParaRPr>
          </a:p>
        </p:txBody>
      </p:sp>
      <p:graphicFrame>
        <p:nvGraphicFramePr>
          <p:cNvPr id="328" name="Google Shape;328;p53"/>
          <p:cNvGraphicFramePr/>
          <p:nvPr/>
        </p:nvGraphicFramePr>
        <p:xfrm>
          <a:off x="311700" y="1143000"/>
          <a:ext cx="6414750" cy="3792450"/>
        </p:xfrm>
        <a:graphic>
          <a:graphicData uri="http://schemas.openxmlformats.org/drawingml/2006/table">
            <a:tbl>
              <a:tblPr>
                <a:noFill/>
                <a:tableStyleId>{9A32FEBD-93AB-4CB0-8493-6FE5991543C1}</a:tableStyleId>
              </a:tblPr>
              <a:tblGrid>
                <a:gridCol w="1448925">
                  <a:extLst>
                    <a:ext uri="{9D8B030D-6E8A-4147-A177-3AD203B41FA5}">
                      <a16:colId xmlns:a16="http://schemas.microsoft.com/office/drawing/2014/main" val="20000"/>
                    </a:ext>
                  </a:extLst>
                </a:gridCol>
                <a:gridCol w="4965825">
                  <a:extLst>
                    <a:ext uri="{9D8B030D-6E8A-4147-A177-3AD203B41FA5}">
                      <a16:colId xmlns:a16="http://schemas.microsoft.com/office/drawing/2014/main" val="20001"/>
                    </a:ext>
                  </a:extLst>
                </a:gridCol>
              </a:tblGrid>
              <a:tr h="632075">
                <a:tc>
                  <a:txBody>
                    <a:bodyPr/>
                    <a:lstStyle/>
                    <a:p>
                      <a:pPr marL="0" marR="0" lvl="0" indent="0" algn="l" rtl="0">
                        <a:lnSpc>
                          <a:spcPct val="100000"/>
                        </a:lnSpc>
                        <a:spcBef>
                          <a:spcPts val="0"/>
                        </a:spcBef>
                        <a:spcAft>
                          <a:spcPts val="0"/>
                        </a:spcAft>
                        <a:buClr>
                          <a:srgbClr val="000000"/>
                        </a:buClr>
                        <a:buSzPts val="1000"/>
                        <a:buFont typeface="Arial"/>
                        <a:buNone/>
                      </a:pPr>
                      <a:r>
                        <a:rPr lang="en" sz="1100" b="1" u="none" strike="noStrike" cap="none">
                          <a:solidFill>
                            <a:srgbClr val="1D074D"/>
                          </a:solidFill>
                          <a:latin typeface="Playfair Display"/>
                          <a:ea typeface="Playfair Display"/>
                          <a:cs typeface="Playfair Display"/>
                          <a:sym typeface="Playfair Display"/>
                        </a:rPr>
                        <a:t>Selskapet</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40"/>
                        <a:buFont typeface="Arial"/>
                        <a:buNone/>
                      </a:pPr>
                      <a:r>
                        <a:rPr lang="en" sz="1000" u="none" strike="noStrike" cap="none">
                          <a:solidFill>
                            <a:srgbClr val="1D074D"/>
                          </a:solidFill>
                          <a:highlight>
                            <a:srgbClr val="D9D2E9"/>
                          </a:highlight>
                          <a:latin typeface="Lora"/>
                          <a:ea typeface="Lora"/>
                          <a:cs typeface="Lora"/>
                          <a:sym typeface="Lora"/>
                        </a:rPr>
                        <a:t>[Gi en kort beskrivelse av selskapet og lenke til nettsiden deres. Hva er selskapsformen deres?]</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0"/>
                  </a:ext>
                </a:extLst>
              </a:tr>
              <a:tr h="632075">
                <a:tc>
                  <a:txBody>
                    <a:bodyPr/>
                    <a:lstStyle/>
                    <a:p>
                      <a:pPr marL="0" marR="0" lvl="0" indent="0" algn="l" rtl="0">
                        <a:lnSpc>
                          <a:spcPct val="100000"/>
                        </a:lnSpc>
                        <a:spcBef>
                          <a:spcPts val="0"/>
                        </a:spcBef>
                        <a:spcAft>
                          <a:spcPts val="0"/>
                        </a:spcAft>
                        <a:buClr>
                          <a:srgbClr val="000000"/>
                        </a:buClr>
                        <a:buSzPts val="1000"/>
                        <a:buFont typeface="Arial"/>
                        <a:buNone/>
                      </a:pPr>
                      <a:r>
                        <a:rPr lang="en" sz="1100" b="1" u="none" strike="noStrike" cap="none">
                          <a:solidFill>
                            <a:srgbClr val="1D074D"/>
                          </a:solidFill>
                          <a:latin typeface="Playfair Display"/>
                          <a:ea typeface="Playfair Display"/>
                          <a:cs typeface="Playfair Display"/>
                          <a:sym typeface="Playfair Display"/>
                        </a:rPr>
                        <a:t>Løsningen deres</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 sz="1000" u="none" strike="noStrike" cap="none">
                          <a:solidFill>
                            <a:srgbClr val="1D074D"/>
                          </a:solidFill>
                          <a:highlight>
                            <a:srgbClr val="D9D2E9"/>
                          </a:highlight>
                          <a:latin typeface="Lora"/>
                          <a:ea typeface="Lora"/>
                          <a:cs typeface="Lora"/>
                          <a:sym typeface="Lora"/>
                        </a:rPr>
                        <a:t>[Gi en kort beskrivelse av løsningen deres og hvordan denne kan løse samfunnsproblemet?]</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1"/>
                  </a:ext>
                </a:extLst>
              </a:tr>
              <a:tr h="632075">
                <a:tc>
                  <a:txBody>
                    <a:bodyPr/>
                    <a:lstStyle/>
                    <a:p>
                      <a:pPr marL="0" marR="0" lvl="0" indent="0" algn="l" rtl="0">
                        <a:lnSpc>
                          <a:spcPct val="100000"/>
                        </a:lnSpc>
                        <a:spcBef>
                          <a:spcPts val="0"/>
                        </a:spcBef>
                        <a:spcAft>
                          <a:spcPts val="0"/>
                        </a:spcAft>
                        <a:buClr>
                          <a:schemeClr val="dk1"/>
                        </a:buClr>
                        <a:buSzPts val="1100"/>
                        <a:buFont typeface="Arial"/>
                        <a:buNone/>
                      </a:pPr>
                      <a:r>
                        <a:rPr lang="en" sz="1100" b="1" u="none" strike="noStrike" cap="none">
                          <a:solidFill>
                            <a:srgbClr val="1D074D"/>
                          </a:solidFill>
                          <a:latin typeface="Playfair Display"/>
                          <a:ea typeface="Playfair Display"/>
                          <a:cs typeface="Playfair Display"/>
                          <a:sym typeface="Playfair Display"/>
                        </a:rPr>
                        <a:t>Målgrupper de typisk jobber med</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40"/>
                        <a:buFont typeface="Arial"/>
                        <a:buNone/>
                      </a:pPr>
                      <a:r>
                        <a:rPr lang="en" sz="1000" u="none" strike="noStrike" cap="none">
                          <a:solidFill>
                            <a:srgbClr val="1D074D"/>
                          </a:solidFill>
                          <a:highlight>
                            <a:srgbClr val="D9D2E9"/>
                          </a:highlight>
                          <a:latin typeface="Lora"/>
                          <a:ea typeface="Lora"/>
                          <a:cs typeface="Lora"/>
                          <a:sym typeface="Lora"/>
                        </a:rPr>
                        <a:t>[Gi en kort beskrivelse av hvem de typisk jobber med. Har de erfaring med å jobbe med målgruppen(e) i vårt prosjekt?]</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2"/>
                  </a:ext>
                </a:extLst>
              </a:tr>
              <a:tr h="632075">
                <a:tc>
                  <a:txBody>
                    <a:bodyPr/>
                    <a:lstStyle/>
                    <a:p>
                      <a:pPr marL="0" marR="0" lvl="0" indent="0" algn="l" rtl="0">
                        <a:lnSpc>
                          <a:spcPct val="100000"/>
                        </a:lnSpc>
                        <a:spcBef>
                          <a:spcPts val="0"/>
                        </a:spcBef>
                        <a:spcAft>
                          <a:spcPts val="0"/>
                        </a:spcAft>
                        <a:buClr>
                          <a:srgbClr val="000000"/>
                        </a:buClr>
                        <a:buSzPts val="1000"/>
                        <a:buFont typeface="Arial"/>
                        <a:buNone/>
                      </a:pPr>
                      <a:r>
                        <a:rPr lang="en" sz="1100" b="1" u="none" strike="noStrike" cap="none">
                          <a:solidFill>
                            <a:srgbClr val="1D074D"/>
                          </a:solidFill>
                          <a:latin typeface="Playfair Display"/>
                          <a:ea typeface="Playfair Display"/>
                          <a:cs typeface="Playfair Display"/>
                          <a:sym typeface="Playfair Display"/>
                        </a:rPr>
                        <a:t>Måler de samfunnseffekt?</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 sz="1000" u="none" strike="noStrike" cap="none">
                          <a:solidFill>
                            <a:srgbClr val="1D074D"/>
                          </a:solidFill>
                          <a:highlight>
                            <a:srgbClr val="D9D2E9"/>
                          </a:highlight>
                          <a:latin typeface="Lora"/>
                          <a:ea typeface="Lora"/>
                          <a:cs typeface="Lora"/>
                          <a:sym typeface="Lora"/>
                        </a:rPr>
                        <a:t>[Måler selskapet egen samfunnseffekt i dag? I så fall, hvilke virkninger har de klart å skape hos målgruppen(e) sine til nå?]</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3"/>
                  </a:ext>
                </a:extLst>
              </a:tr>
              <a:tr h="632075">
                <a:tc>
                  <a:txBody>
                    <a:bodyPr/>
                    <a:lstStyle/>
                    <a:p>
                      <a:pPr marL="0" marR="0" lvl="0" indent="0" algn="l" rtl="0">
                        <a:lnSpc>
                          <a:spcPct val="100000"/>
                        </a:lnSpc>
                        <a:spcBef>
                          <a:spcPts val="0"/>
                        </a:spcBef>
                        <a:spcAft>
                          <a:spcPts val="0"/>
                        </a:spcAft>
                        <a:buClr>
                          <a:schemeClr val="dk1"/>
                        </a:buClr>
                        <a:buSzPts val="1100"/>
                        <a:buFont typeface="Arial"/>
                        <a:buNone/>
                      </a:pPr>
                      <a:r>
                        <a:rPr lang="en" sz="1100" b="1" u="none" strike="noStrike" cap="none">
                          <a:solidFill>
                            <a:srgbClr val="1D074D"/>
                          </a:solidFill>
                          <a:latin typeface="Playfair Display"/>
                          <a:ea typeface="Playfair Display"/>
                          <a:cs typeface="Playfair Display"/>
                          <a:sym typeface="Playfair Display"/>
                        </a:rPr>
                        <a:t>Modenhet</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40"/>
                        <a:buFont typeface="Arial"/>
                        <a:buNone/>
                      </a:pPr>
                      <a:r>
                        <a:rPr lang="en" sz="1000" u="none" strike="noStrike" cap="none">
                          <a:solidFill>
                            <a:srgbClr val="1D074D"/>
                          </a:solidFill>
                          <a:highlight>
                            <a:srgbClr val="D9D2E9"/>
                          </a:highlight>
                          <a:latin typeface="Lora"/>
                          <a:ea typeface="Lora"/>
                          <a:cs typeface="Lora"/>
                          <a:sym typeface="Lora"/>
                        </a:rPr>
                        <a:t>[Hvor mange ansatte har selskapet? Hvor lang fartstid har de? Har de nødvendig kompetanse?]</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4"/>
                  </a:ext>
                </a:extLst>
              </a:tr>
              <a:tr h="632075">
                <a:tc>
                  <a:txBody>
                    <a:bodyPr/>
                    <a:lstStyle/>
                    <a:p>
                      <a:pPr marL="0" marR="0" lvl="0" indent="0" algn="l" rtl="0">
                        <a:lnSpc>
                          <a:spcPct val="100000"/>
                        </a:lnSpc>
                        <a:spcBef>
                          <a:spcPts val="0"/>
                        </a:spcBef>
                        <a:spcAft>
                          <a:spcPts val="0"/>
                        </a:spcAft>
                        <a:buClr>
                          <a:schemeClr val="dk1"/>
                        </a:buClr>
                        <a:buSzPts val="1100"/>
                        <a:buFont typeface="Arial"/>
                        <a:buNone/>
                      </a:pPr>
                      <a:r>
                        <a:rPr lang="en" sz="1100" b="1" u="none" strike="noStrike" cap="none">
                          <a:solidFill>
                            <a:srgbClr val="1D074D"/>
                          </a:solidFill>
                          <a:latin typeface="Playfair Display"/>
                          <a:ea typeface="Playfair Display"/>
                          <a:cs typeface="Playfair Display"/>
                          <a:sym typeface="Playfair Display"/>
                        </a:rPr>
                        <a:t>Geografi</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40"/>
                        <a:buFont typeface="Arial"/>
                        <a:buNone/>
                      </a:pPr>
                      <a:r>
                        <a:rPr lang="en" sz="1000" u="none" strike="noStrike" cap="none">
                          <a:solidFill>
                            <a:srgbClr val="1D074D"/>
                          </a:solidFill>
                          <a:highlight>
                            <a:srgbClr val="D9D2E9"/>
                          </a:highlight>
                          <a:latin typeface="Lora"/>
                          <a:ea typeface="Lora"/>
                          <a:cs typeface="Lora"/>
                          <a:sym typeface="Lora"/>
                        </a:rPr>
                        <a:t>[Holder de til i vår region i dag? Har de en løsning som enkelt kan overføres til vår region?]</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29" name="Google Shape;329;p53"/>
          <p:cNvSpPr txBox="1"/>
          <p:nvPr/>
        </p:nvSpPr>
        <p:spPr>
          <a:xfrm>
            <a:off x="6933150" y="233550"/>
            <a:ext cx="18399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500" b="1" i="0" u="none" strike="noStrike" cap="none">
                <a:solidFill>
                  <a:srgbClr val="1D074D"/>
                </a:solidFill>
                <a:latin typeface="Playfair Display"/>
                <a:ea typeface="Playfair Display"/>
                <a:cs typeface="Playfair Display"/>
                <a:sym typeface="Playfair Display"/>
              </a:rPr>
              <a:t>Tips og veiledning</a:t>
            </a:r>
            <a:endParaRPr sz="1500" b="1" i="0" u="none" strike="noStrike" cap="none">
              <a:solidFill>
                <a:srgbClr val="1D074D"/>
              </a:solidFill>
              <a:latin typeface="Playfair Display"/>
              <a:ea typeface="Playfair Display"/>
              <a:cs typeface="Playfair Display"/>
              <a:sym typeface="Playfair Display"/>
            </a:endParaRPr>
          </a:p>
        </p:txBody>
      </p:sp>
      <p:sp>
        <p:nvSpPr>
          <p:cNvPr id="330" name="Google Shape;330;p53"/>
          <p:cNvSpPr/>
          <p:nvPr/>
        </p:nvSpPr>
        <p:spPr>
          <a:xfrm>
            <a:off x="-11851" y="-6216"/>
            <a:ext cx="931200" cy="930900"/>
          </a:xfrm>
          <a:prstGeom prst="diagStripe">
            <a:avLst>
              <a:gd name="adj" fmla="val 50000"/>
            </a:avLst>
          </a:prstGeom>
          <a:solidFill>
            <a:srgbClr val="F079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1" name="Google Shape;331;p53"/>
          <p:cNvSpPr txBox="1"/>
          <p:nvPr/>
        </p:nvSpPr>
        <p:spPr>
          <a:xfrm rot="-2699223">
            <a:off x="-117302" y="192462"/>
            <a:ext cx="938260" cy="33729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FFFFFF"/>
              </a:buClr>
              <a:buFont typeface="Chivo"/>
              <a:buNone/>
            </a:pPr>
            <a:r>
              <a:rPr lang="en" sz="1200">
                <a:solidFill>
                  <a:srgbClr val="FFFFFF"/>
                </a:solidFill>
                <a:latin typeface="Fjalla One"/>
                <a:ea typeface="Fjalla One"/>
                <a:cs typeface="Fjalla One"/>
                <a:sym typeface="Fjalla One"/>
              </a:rPr>
              <a:t>Fyll ut</a:t>
            </a:r>
            <a:endParaRPr>
              <a:latin typeface="Fjalla One"/>
              <a:ea typeface="Fjalla One"/>
              <a:cs typeface="Fjalla One"/>
              <a:sym typeface="Fjalla On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[Selskapsnavn III]</a:t>
            </a:r>
            <a:endParaRPr/>
          </a:p>
        </p:txBody>
      </p:sp>
      <p:sp>
        <p:nvSpPr>
          <p:cNvPr id="337" name="Google Shape;337;p54"/>
          <p:cNvSpPr txBox="1"/>
          <p:nvPr/>
        </p:nvSpPr>
        <p:spPr>
          <a:xfrm>
            <a:off x="6873900" y="0"/>
            <a:ext cx="1958400" cy="5143500"/>
          </a:xfrm>
          <a:prstGeom prst="rect">
            <a:avLst/>
          </a:prstGeom>
          <a:solidFill>
            <a:srgbClr val="B2D4E8"/>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54"/>
          <p:cNvSpPr txBox="1"/>
          <p:nvPr/>
        </p:nvSpPr>
        <p:spPr>
          <a:xfrm>
            <a:off x="6873900" y="1143000"/>
            <a:ext cx="1958400" cy="359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graphicFrame>
        <p:nvGraphicFramePr>
          <p:cNvPr id="339" name="Google Shape;339;p54"/>
          <p:cNvGraphicFramePr/>
          <p:nvPr/>
        </p:nvGraphicFramePr>
        <p:xfrm>
          <a:off x="311700" y="1143000"/>
          <a:ext cx="6414750" cy="3792450"/>
        </p:xfrm>
        <a:graphic>
          <a:graphicData uri="http://schemas.openxmlformats.org/drawingml/2006/table">
            <a:tbl>
              <a:tblPr>
                <a:noFill/>
                <a:tableStyleId>{9A32FEBD-93AB-4CB0-8493-6FE5991543C1}</a:tableStyleId>
              </a:tblPr>
              <a:tblGrid>
                <a:gridCol w="1448925">
                  <a:extLst>
                    <a:ext uri="{9D8B030D-6E8A-4147-A177-3AD203B41FA5}">
                      <a16:colId xmlns:a16="http://schemas.microsoft.com/office/drawing/2014/main" val="20000"/>
                    </a:ext>
                  </a:extLst>
                </a:gridCol>
                <a:gridCol w="4965825">
                  <a:extLst>
                    <a:ext uri="{9D8B030D-6E8A-4147-A177-3AD203B41FA5}">
                      <a16:colId xmlns:a16="http://schemas.microsoft.com/office/drawing/2014/main" val="20001"/>
                    </a:ext>
                  </a:extLst>
                </a:gridCol>
              </a:tblGrid>
              <a:tr h="632075">
                <a:tc>
                  <a:txBody>
                    <a:bodyPr/>
                    <a:lstStyle/>
                    <a:p>
                      <a:pPr marL="0" marR="0" lvl="0" indent="0" algn="l" rtl="0">
                        <a:lnSpc>
                          <a:spcPct val="100000"/>
                        </a:lnSpc>
                        <a:spcBef>
                          <a:spcPts val="0"/>
                        </a:spcBef>
                        <a:spcAft>
                          <a:spcPts val="0"/>
                        </a:spcAft>
                        <a:buClr>
                          <a:srgbClr val="000000"/>
                        </a:buClr>
                        <a:buSzPts val="1000"/>
                        <a:buFont typeface="Arial"/>
                        <a:buNone/>
                      </a:pPr>
                      <a:r>
                        <a:rPr lang="en" sz="1100" b="1" u="none" strike="noStrike" cap="none">
                          <a:solidFill>
                            <a:srgbClr val="1D074D"/>
                          </a:solidFill>
                          <a:latin typeface="Playfair Display"/>
                          <a:ea typeface="Playfair Display"/>
                          <a:cs typeface="Playfair Display"/>
                          <a:sym typeface="Playfair Display"/>
                        </a:rPr>
                        <a:t>Selskapet</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40"/>
                        <a:buFont typeface="Arial"/>
                        <a:buNone/>
                      </a:pPr>
                      <a:r>
                        <a:rPr lang="en" sz="1000" u="none" strike="noStrike" cap="none">
                          <a:solidFill>
                            <a:srgbClr val="1D074D"/>
                          </a:solidFill>
                          <a:highlight>
                            <a:srgbClr val="D9D2E9"/>
                          </a:highlight>
                          <a:latin typeface="Lora"/>
                          <a:ea typeface="Lora"/>
                          <a:cs typeface="Lora"/>
                          <a:sym typeface="Lora"/>
                        </a:rPr>
                        <a:t>[Gi en kort beskrivelse av selskapet og lenke til nettsiden deres. Hva er selskapsformen deres?]</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0"/>
                  </a:ext>
                </a:extLst>
              </a:tr>
              <a:tr h="632075">
                <a:tc>
                  <a:txBody>
                    <a:bodyPr/>
                    <a:lstStyle/>
                    <a:p>
                      <a:pPr marL="0" marR="0" lvl="0" indent="0" algn="l" rtl="0">
                        <a:lnSpc>
                          <a:spcPct val="100000"/>
                        </a:lnSpc>
                        <a:spcBef>
                          <a:spcPts val="0"/>
                        </a:spcBef>
                        <a:spcAft>
                          <a:spcPts val="0"/>
                        </a:spcAft>
                        <a:buClr>
                          <a:srgbClr val="000000"/>
                        </a:buClr>
                        <a:buSzPts val="1000"/>
                        <a:buFont typeface="Arial"/>
                        <a:buNone/>
                      </a:pPr>
                      <a:r>
                        <a:rPr lang="en" sz="1100" b="1" u="none" strike="noStrike" cap="none">
                          <a:solidFill>
                            <a:srgbClr val="1D074D"/>
                          </a:solidFill>
                          <a:latin typeface="Playfair Display"/>
                          <a:ea typeface="Playfair Display"/>
                          <a:cs typeface="Playfair Display"/>
                          <a:sym typeface="Playfair Display"/>
                        </a:rPr>
                        <a:t>Løsningen deres</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 sz="1000" u="none" strike="noStrike" cap="none">
                          <a:solidFill>
                            <a:srgbClr val="1D074D"/>
                          </a:solidFill>
                          <a:highlight>
                            <a:srgbClr val="D9D2E9"/>
                          </a:highlight>
                          <a:latin typeface="Lora"/>
                          <a:ea typeface="Lora"/>
                          <a:cs typeface="Lora"/>
                          <a:sym typeface="Lora"/>
                        </a:rPr>
                        <a:t>[Gi en kort beskrivelse av løsningen deres og hvordan denne kan løse samfunnsproblemet?]</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1"/>
                  </a:ext>
                </a:extLst>
              </a:tr>
              <a:tr h="632075">
                <a:tc>
                  <a:txBody>
                    <a:bodyPr/>
                    <a:lstStyle/>
                    <a:p>
                      <a:pPr marL="0" marR="0" lvl="0" indent="0" algn="l" rtl="0">
                        <a:lnSpc>
                          <a:spcPct val="100000"/>
                        </a:lnSpc>
                        <a:spcBef>
                          <a:spcPts val="0"/>
                        </a:spcBef>
                        <a:spcAft>
                          <a:spcPts val="0"/>
                        </a:spcAft>
                        <a:buClr>
                          <a:schemeClr val="dk1"/>
                        </a:buClr>
                        <a:buSzPts val="1100"/>
                        <a:buFont typeface="Arial"/>
                        <a:buNone/>
                      </a:pPr>
                      <a:r>
                        <a:rPr lang="en" sz="1100" b="1" u="none" strike="noStrike" cap="none">
                          <a:solidFill>
                            <a:srgbClr val="1D074D"/>
                          </a:solidFill>
                          <a:latin typeface="Playfair Display"/>
                          <a:ea typeface="Playfair Display"/>
                          <a:cs typeface="Playfair Display"/>
                          <a:sym typeface="Playfair Display"/>
                        </a:rPr>
                        <a:t>Målgrupper de typisk jobber med</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40"/>
                        <a:buFont typeface="Arial"/>
                        <a:buNone/>
                      </a:pPr>
                      <a:r>
                        <a:rPr lang="en" sz="1000" u="none" strike="noStrike" cap="none">
                          <a:solidFill>
                            <a:srgbClr val="1D074D"/>
                          </a:solidFill>
                          <a:highlight>
                            <a:srgbClr val="D9D2E9"/>
                          </a:highlight>
                          <a:latin typeface="Lora"/>
                          <a:ea typeface="Lora"/>
                          <a:cs typeface="Lora"/>
                          <a:sym typeface="Lora"/>
                        </a:rPr>
                        <a:t>[Gi en kort beskrivelse av hvem de typisk jobber med. Har de erfaring med å jobbe med målgruppen(e) i vårt prosjekt?]</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2"/>
                  </a:ext>
                </a:extLst>
              </a:tr>
              <a:tr h="632075">
                <a:tc>
                  <a:txBody>
                    <a:bodyPr/>
                    <a:lstStyle/>
                    <a:p>
                      <a:pPr marL="0" marR="0" lvl="0" indent="0" algn="l" rtl="0">
                        <a:lnSpc>
                          <a:spcPct val="100000"/>
                        </a:lnSpc>
                        <a:spcBef>
                          <a:spcPts val="0"/>
                        </a:spcBef>
                        <a:spcAft>
                          <a:spcPts val="0"/>
                        </a:spcAft>
                        <a:buClr>
                          <a:srgbClr val="000000"/>
                        </a:buClr>
                        <a:buSzPts val="1000"/>
                        <a:buFont typeface="Arial"/>
                        <a:buNone/>
                      </a:pPr>
                      <a:r>
                        <a:rPr lang="en" sz="1100" b="1" u="none" strike="noStrike" cap="none">
                          <a:solidFill>
                            <a:srgbClr val="1D074D"/>
                          </a:solidFill>
                          <a:latin typeface="Playfair Display"/>
                          <a:ea typeface="Playfair Display"/>
                          <a:cs typeface="Playfair Display"/>
                          <a:sym typeface="Playfair Display"/>
                        </a:rPr>
                        <a:t>Måler de samfunnseffekt?</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 sz="1000" u="none" strike="noStrike" cap="none">
                          <a:solidFill>
                            <a:srgbClr val="1D074D"/>
                          </a:solidFill>
                          <a:highlight>
                            <a:srgbClr val="D9D2E9"/>
                          </a:highlight>
                          <a:latin typeface="Lora"/>
                          <a:ea typeface="Lora"/>
                          <a:cs typeface="Lora"/>
                          <a:sym typeface="Lora"/>
                        </a:rPr>
                        <a:t>[Måler selskapet egen samfunnseffekt i dag? I så fall, hvilke virkninger har de klart å skape hos målgruppen(e) sine til nå?]</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3"/>
                  </a:ext>
                </a:extLst>
              </a:tr>
              <a:tr h="632075">
                <a:tc>
                  <a:txBody>
                    <a:bodyPr/>
                    <a:lstStyle/>
                    <a:p>
                      <a:pPr marL="0" marR="0" lvl="0" indent="0" algn="l" rtl="0">
                        <a:lnSpc>
                          <a:spcPct val="100000"/>
                        </a:lnSpc>
                        <a:spcBef>
                          <a:spcPts val="0"/>
                        </a:spcBef>
                        <a:spcAft>
                          <a:spcPts val="0"/>
                        </a:spcAft>
                        <a:buClr>
                          <a:schemeClr val="dk1"/>
                        </a:buClr>
                        <a:buSzPts val="1100"/>
                        <a:buFont typeface="Arial"/>
                        <a:buNone/>
                      </a:pPr>
                      <a:r>
                        <a:rPr lang="en" sz="1100" b="1" u="none" strike="noStrike" cap="none">
                          <a:solidFill>
                            <a:srgbClr val="1D074D"/>
                          </a:solidFill>
                          <a:latin typeface="Playfair Display"/>
                          <a:ea typeface="Playfair Display"/>
                          <a:cs typeface="Playfair Display"/>
                          <a:sym typeface="Playfair Display"/>
                        </a:rPr>
                        <a:t>Modenhet</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40"/>
                        <a:buFont typeface="Arial"/>
                        <a:buNone/>
                      </a:pPr>
                      <a:r>
                        <a:rPr lang="en" sz="1000" u="none" strike="noStrike" cap="none">
                          <a:solidFill>
                            <a:srgbClr val="1D074D"/>
                          </a:solidFill>
                          <a:highlight>
                            <a:srgbClr val="D9D2E9"/>
                          </a:highlight>
                          <a:latin typeface="Lora"/>
                          <a:ea typeface="Lora"/>
                          <a:cs typeface="Lora"/>
                          <a:sym typeface="Lora"/>
                        </a:rPr>
                        <a:t>[Hvor mange ansatte har selskapet? Hvor lang fartstid har de? Har de nødvendig kompetanse?]</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4"/>
                  </a:ext>
                </a:extLst>
              </a:tr>
              <a:tr h="632075">
                <a:tc>
                  <a:txBody>
                    <a:bodyPr/>
                    <a:lstStyle/>
                    <a:p>
                      <a:pPr marL="0" marR="0" lvl="0" indent="0" algn="l" rtl="0">
                        <a:lnSpc>
                          <a:spcPct val="100000"/>
                        </a:lnSpc>
                        <a:spcBef>
                          <a:spcPts val="0"/>
                        </a:spcBef>
                        <a:spcAft>
                          <a:spcPts val="0"/>
                        </a:spcAft>
                        <a:buClr>
                          <a:schemeClr val="dk1"/>
                        </a:buClr>
                        <a:buSzPts val="1100"/>
                        <a:buFont typeface="Arial"/>
                        <a:buNone/>
                      </a:pPr>
                      <a:r>
                        <a:rPr lang="en" sz="1100" b="1" u="none" strike="noStrike" cap="none">
                          <a:solidFill>
                            <a:srgbClr val="1D074D"/>
                          </a:solidFill>
                          <a:latin typeface="Playfair Display"/>
                          <a:ea typeface="Playfair Display"/>
                          <a:cs typeface="Playfair Display"/>
                          <a:sym typeface="Playfair Display"/>
                        </a:rPr>
                        <a:t>Geografi</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40"/>
                        <a:buFont typeface="Arial"/>
                        <a:buNone/>
                      </a:pPr>
                      <a:r>
                        <a:rPr lang="en" sz="1000" u="none" strike="noStrike" cap="none">
                          <a:solidFill>
                            <a:srgbClr val="1D074D"/>
                          </a:solidFill>
                          <a:highlight>
                            <a:srgbClr val="D9D2E9"/>
                          </a:highlight>
                          <a:latin typeface="Lora"/>
                          <a:ea typeface="Lora"/>
                          <a:cs typeface="Lora"/>
                          <a:sym typeface="Lora"/>
                        </a:rPr>
                        <a:t>[Holder de til i vår region i dag? Har de en løsning som enkelt kan overføres til vår region?]</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40" name="Google Shape;340;p54"/>
          <p:cNvSpPr txBox="1"/>
          <p:nvPr/>
        </p:nvSpPr>
        <p:spPr>
          <a:xfrm>
            <a:off x="6873900" y="1017725"/>
            <a:ext cx="1958400" cy="359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900"/>
              <a:buFont typeface="Arial"/>
              <a:buNone/>
            </a:pPr>
            <a:r>
              <a:rPr lang="en" sz="1200" i="0" u="none" strike="noStrike" cap="none">
                <a:solidFill>
                  <a:srgbClr val="1D074D"/>
                </a:solidFill>
                <a:latin typeface="Lora"/>
                <a:ea typeface="Lora"/>
                <a:cs typeface="Lora"/>
                <a:sym typeface="Lora"/>
              </a:rPr>
              <a:t>Dialog med markedet kan gi innsikt om krav som kan stilles i utlysningen som kan ekskludere leverandører fra konkurransen. Ved å være obs på slike krav underveis, kan man sørge for at man unngår å skrive en utlysning som ekskluderer ønskede aktører fra konkurransen.</a:t>
            </a:r>
            <a:endParaRPr sz="1200" i="0" u="none" strike="noStrike" cap="none">
              <a:solidFill>
                <a:srgbClr val="1D074D"/>
              </a:solidFill>
              <a:latin typeface="Lora"/>
              <a:ea typeface="Lora"/>
              <a:cs typeface="Lora"/>
              <a:sym typeface="Lora"/>
            </a:endParaRPr>
          </a:p>
        </p:txBody>
      </p:sp>
      <p:sp>
        <p:nvSpPr>
          <p:cNvPr id="341" name="Google Shape;341;p54"/>
          <p:cNvSpPr txBox="1"/>
          <p:nvPr/>
        </p:nvSpPr>
        <p:spPr>
          <a:xfrm>
            <a:off x="6933150" y="445025"/>
            <a:ext cx="18399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500" b="1" i="0" u="none" strike="noStrike" cap="none">
                <a:solidFill>
                  <a:srgbClr val="1D074D"/>
                </a:solidFill>
                <a:latin typeface="Playfair Display"/>
                <a:ea typeface="Playfair Display"/>
                <a:cs typeface="Playfair Display"/>
                <a:sym typeface="Playfair Display"/>
              </a:rPr>
              <a:t>Tips og veiledning</a:t>
            </a:r>
            <a:endParaRPr sz="1500" b="1" i="0" u="none" strike="noStrike" cap="none">
              <a:solidFill>
                <a:srgbClr val="1D074D"/>
              </a:solidFill>
              <a:latin typeface="Playfair Display"/>
              <a:ea typeface="Playfair Display"/>
              <a:cs typeface="Playfair Display"/>
              <a:sym typeface="Playfair Display"/>
            </a:endParaRPr>
          </a:p>
        </p:txBody>
      </p:sp>
      <p:sp>
        <p:nvSpPr>
          <p:cNvPr id="342" name="Google Shape;342;p54"/>
          <p:cNvSpPr/>
          <p:nvPr/>
        </p:nvSpPr>
        <p:spPr>
          <a:xfrm>
            <a:off x="-11851" y="-6216"/>
            <a:ext cx="931200" cy="930900"/>
          </a:xfrm>
          <a:prstGeom prst="diagStripe">
            <a:avLst>
              <a:gd name="adj" fmla="val 50000"/>
            </a:avLst>
          </a:prstGeom>
          <a:solidFill>
            <a:srgbClr val="F079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43" name="Google Shape;343;p54"/>
          <p:cNvSpPr txBox="1"/>
          <p:nvPr/>
        </p:nvSpPr>
        <p:spPr>
          <a:xfrm rot="-2699223">
            <a:off x="-117302" y="192462"/>
            <a:ext cx="938260" cy="33729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FFFFFF"/>
              </a:buClr>
              <a:buFont typeface="Chivo"/>
              <a:buNone/>
            </a:pPr>
            <a:r>
              <a:rPr lang="en" sz="1200">
                <a:solidFill>
                  <a:srgbClr val="FFFFFF"/>
                </a:solidFill>
                <a:latin typeface="Fjalla One"/>
                <a:ea typeface="Fjalla One"/>
                <a:cs typeface="Fjalla One"/>
                <a:sym typeface="Fjalla One"/>
              </a:rPr>
              <a:t>Fyll ut</a:t>
            </a:r>
            <a:endParaRPr>
              <a:latin typeface="Fjalla One"/>
              <a:ea typeface="Fjalla One"/>
              <a:cs typeface="Fjalla One"/>
              <a:sym typeface="Fjalla On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Innsikt fra leverandørsøk og dialog</a:t>
            </a:r>
            <a:endParaRPr/>
          </a:p>
        </p:txBody>
      </p:sp>
      <p:sp>
        <p:nvSpPr>
          <p:cNvPr id="349" name="Google Shape;349;p55"/>
          <p:cNvSpPr txBox="1"/>
          <p:nvPr/>
        </p:nvSpPr>
        <p:spPr>
          <a:xfrm>
            <a:off x="6873900" y="0"/>
            <a:ext cx="1958400" cy="5143500"/>
          </a:xfrm>
          <a:prstGeom prst="rect">
            <a:avLst/>
          </a:prstGeom>
          <a:solidFill>
            <a:srgbClr val="B2D4E8"/>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55"/>
          <p:cNvSpPr txBox="1"/>
          <p:nvPr/>
        </p:nvSpPr>
        <p:spPr>
          <a:xfrm>
            <a:off x="6873900" y="1143000"/>
            <a:ext cx="1958400" cy="359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graphicFrame>
        <p:nvGraphicFramePr>
          <p:cNvPr id="351" name="Google Shape;351;p55"/>
          <p:cNvGraphicFramePr/>
          <p:nvPr/>
        </p:nvGraphicFramePr>
        <p:xfrm>
          <a:off x="311700" y="1143000"/>
          <a:ext cx="6414750" cy="3810839"/>
        </p:xfrm>
        <a:graphic>
          <a:graphicData uri="http://schemas.openxmlformats.org/drawingml/2006/table">
            <a:tbl>
              <a:tblPr>
                <a:noFill/>
                <a:tableStyleId>{9A32FEBD-93AB-4CB0-8493-6FE5991543C1}</a:tableStyleId>
              </a:tblPr>
              <a:tblGrid>
                <a:gridCol w="1448925">
                  <a:extLst>
                    <a:ext uri="{9D8B030D-6E8A-4147-A177-3AD203B41FA5}">
                      <a16:colId xmlns:a16="http://schemas.microsoft.com/office/drawing/2014/main" val="20000"/>
                    </a:ext>
                  </a:extLst>
                </a:gridCol>
                <a:gridCol w="4965825">
                  <a:extLst>
                    <a:ext uri="{9D8B030D-6E8A-4147-A177-3AD203B41FA5}">
                      <a16:colId xmlns:a16="http://schemas.microsoft.com/office/drawing/2014/main" val="20001"/>
                    </a:ext>
                  </a:extLst>
                </a:gridCol>
              </a:tblGrid>
              <a:tr h="719750">
                <a:tc>
                  <a:txBody>
                    <a:bodyPr/>
                    <a:lstStyle/>
                    <a:p>
                      <a:pPr marL="0" marR="0" lvl="0" indent="0" algn="l" rtl="0">
                        <a:lnSpc>
                          <a:spcPct val="100000"/>
                        </a:lnSpc>
                        <a:spcBef>
                          <a:spcPts val="0"/>
                        </a:spcBef>
                        <a:spcAft>
                          <a:spcPts val="0"/>
                        </a:spcAft>
                        <a:buClr>
                          <a:srgbClr val="000000"/>
                        </a:buClr>
                        <a:buSzPts val="1000"/>
                        <a:buFont typeface="Arial"/>
                        <a:buNone/>
                      </a:pPr>
                      <a:r>
                        <a:rPr lang="en" sz="1100" b="1" u="none" strike="noStrike" cap="none">
                          <a:solidFill>
                            <a:srgbClr val="1D074D"/>
                          </a:solidFill>
                          <a:latin typeface="Playfair Display"/>
                          <a:ea typeface="Playfair Display"/>
                          <a:cs typeface="Playfair Display"/>
                          <a:sym typeface="Playfair Display"/>
                        </a:rPr>
                        <a:t>Konkurranse- situasjonen</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40"/>
                        <a:buFont typeface="Arial"/>
                        <a:buNone/>
                      </a:pPr>
                      <a:r>
                        <a:rPr lang="en" sz="1000" u="none" strike="noStrike" cap="none">
                          <a:solidFill>
                            <a:srgbClr val="1D074D"/>
                          </a:solidFill>
                          <a:highlight>
                            <a:srgbClr val="D9D2E9"/>
                          </a:highlight>
                          <a:latin typeface="Lora"/>
                          <a:ea typeface="Lora"/>
                          <a:cs typeface="Lora"/>
                          <a:sym typeface="Lora"/>
                        </a:rPr>
                        <a:t>[Gi en kort oppsummering av markedet og konkurransesituasjonen. Er det flere leverandører som kan dekke det samme behovet eller ser det ut til å være kun en leverandør med en unik løsning?]</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0"/>
                  </a:ext>
                </a:extLst>
              </a:tr>
              <a:tr h="719750">
                <a:tc>
                  <a:txBody>
                    <a:bodyPr/>
                    <a:lstStyle/>
                    <a:p>
                      <a:pPr marL="0" marR="0" lvl="0" indent="0" algn="l" rtl="0">
                        <a:lnSpc>
                          <a:spcPct val="100000"/>
                        </a:lnSpc>
                        <a:spcBef>
                          <a:spcPts val="0"/>
                        </a:spcBef>
                        <a:spcAft>
                          <a:spcPts val="0"/>
                        </a:spcAft>
                        <a:buClr>
                          <a:srgbClr val="000000"/>
                        </a:buClr>
                        <a:buSzPts val="1000"/>
                        <a:buFont typeface="Arial"/>
                        <a:buNone/>
                      </a:pPr>
                      <a:r>
                        <a:rPr lang="en" sz="1100" b="1" u="none" strike="noStrike" cap="none">
                          <a:solidFill>
                            <a:srgbClr val="1D074D"/>
                          </a:solidFill>
                          <a:latin typeface="Playfair Display"/>
                          <a:ea typeface="Playfair Display"/>
                          <a:cs typeface="Playfair Display"/>
                          <a:sym typeface="Playfair Display"/>
                        </a:rPr>
                        <a:t>Konkurranse- hemmende krav</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 sz="1000" u="none" strike="noStrike" cap="none">
                          <a:solidFill>
                            <a:srgbClr val="1D074D"/>
                          </a:solidFill>
                          <a:highlight>
                            <a:srgbClr val="D9D2E9"/>
                          </a:highlight>
                          <a:latin typeface="Lora"/>
                          <a:ea typeface="Lora"/>
                          <a:cs typeface="Lora"/>
                          <a:sym typeface="Lora"/>
                        </a:rPr>
                        <a:t>[Gi en kort oppsummering av eventuelle krav eller spesifikasjoner vi burde unngå i en kravspesifikasjon. Enkelte krav kan fort gjøre at vi ekskludere mindre selskaper eller nyoppstartede selskaper. (For eksempel et krav om å kunne vise til et minimums antall år med regnskap).]</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1"/>
                  </a:ext>
                </a:extLst>
              </a:tr>
              <a:tr h="719750">
                <a:tc>
                  <a:txBody>
                    <a:bodyPr/>
                    <a:lstStyle/>
                    <a:p>
                      <a:pPr marL="0" marR="0" lvl="0" indent="0" algn="l" rtl="0">
                        <a:lnSpc>
                          <a:spcPct val="100000"/>
                        </a:lnSpc>
                        <a:spcBef>
                          <a:spcPts val="0"/>
                        </a:spcBef>
                        <a:spcAft>
                          <a:spcPts val="0"/>
                        </a:spcAft>
                        <a:buClr>
                          <a:schemeClr val="dk1"/>
                        </a:buClr>
                        <a:buSzPts val="1100"/>
                        <a:buFont typeface="Arial"/>
                        <a:buNone/>
                      </a:pPr>
                      <a:r>
                        <a:rPr lang="en" sz="1100" b="1" u="none" strike="noStrike" cap="none">
                          <a:solidFill>
                            <a:srgbClr val="1D074D"/>
                          </a:solidFill>
                          <a:latin typeface="Playfair Display"/>
                          <a:ea typeface="Playfair Display"/>
                          <a:cs typeface="Playfair Display"/>
                          <a:sym typeface="Playfair Display"/>
                        </a:rPr>
                        <a:t>Modenhet</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40"/>
                        <a:buFont typeface="Arial"/>
                        <a:buNone/>
                      </a:pPr>
                      <a:r>
                        <a:rPr lang="en" sz="1000" u="none" strike="noStrike" cap="none">
                          <a:solidFill>
                            <a:srgbClr val="1D074D"/>
                          </a:solidFill>
                          <a:highlight>
                            <a:srgbClr val="D9D2E9"/>
                          </a:highlight>
                          <a:latin typeface="Lora"/>
                          <a:ea typeface="Lora"/>
                          <a:cs typeface="Lora"/>
                          <a:sym typeface="Lora"/>
                        </a:rPr>
                        <a:t>[Gi en kort oppsummering av leverandørenes modenhet sett opp mot en anskaffelsesprosess. Har de erfaring med å levere tilbud? Vil de trenge noe veiledning som vi må planlegge for?]</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2"/>
                  </a:ext>
                </a:extLst>
              </a:tr>
              <a:tr h="835200">
                <a:tc>
                  <a:txBody>
                    <a:bodyPr/>
                    <a:lstStyle/>
                    <a:p>
                      <a:pPr marL="0" marR="0" lvl="0" indent="0" algn="l" rtl="0">
                        <a:lnSpc>
                          <a:spcPct val="100000"/>
                        </a:lnSpc>
                        <a:spcBef>
                          <a:spcPts val="0"/>
                        </a:spcBef>
                        <a:spcAft>
                          <a:spcPts val="0"/>
                        </a:spcAft>
                        <a:buClr>
                          <a:schemeClr val="dk1"/>
                        </a:buClr>
                        <a:buSzPts val="1100"/>
                        <a:buFont typeface="Arial"/>
                        <a:buNone/>
                      </a:pPr>
                      <a:r>
                        <a:rPr lang="en" sz="1100" b="1" u="none" strike="noStrike" cap="none">
                          <a:solidFill>
                            <a:srgbClr val="1D074D"/>
                          </a:solidFill>
                          <a:latin typeface="Playfair Display"/>
                          <a:ea typeface="Playfair Display"/>
                          <a:cs typeface="Playfair Display"/>
                          <a:sym typeface="Playfair Display"/>
                        </a:rPr>
                        <a:t>Motivasjon</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40"/>
                        <a:buFont typeface="Arial"/>
                        <a:buNone/>
                      </a:pPr>
                      <a:r>
                        <a:rPr lang="en" sz="1000" u="none" strike="noStrike" cap="none">
                          <a:solidFill>
                            <a:srgbClr val="1D074D"/>
                          </a:solidFill>
                          <a:highlight>
                            <a:srgbClr val="D9D2E9"/>
                          </a:highlight>
                          <a:latin typeface="Lora"/>
                          <a:ea typeface="Lora"/>
                          <a:cs typeface="Lora"/>
                          <a:sym typeface="Lora"/>
                        </a:rPr>
                        <a:t>[Gi en kort oppsummering av leverandørenes motivasjon. Har minst en eller flere leverandører indikert at de er motivert for å levere tilbud? Trengs det mer arbeid for å motivere dem til å levere tilbud?]</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3"/>
                  </a:ext>
                </a:extLst>
              </a:tr>
              <a:tr h="663425">
                <a:tc>
                  <a:txBody>
                    <a:bodyPr/>
                    <a:lstStyle/>
                    <a:p>
                      <a:pPr marL="0" marR="0" lvl="0" indent="0" algn="l" rtl="0">
                        <a:lnSpc>
                          <a:spcPct val="100000"/>
                        </a:lnSpc>
                        <a:spcBef>
                          <a:spcPts val="0"/>
                        </a:spcBef>
                        <a:spcAft>
                          <a:spcPts val="0"/>
                        </a:spcAft>
                        <a:buClr>
                          <a:srgbClr val="000000"/>
                        </a:buClr>
                        <a:buSzPts val="1000"/>
                        <a:buFont typeface="Arial"/>
                        <a:buNone/>
                      </a:pPr>
                      <a:r>
                        <a:rPr lang="en" sz="1100" b="1" u="none" strike="noStrike" cap="none">
                          <a:solidFill>
                            <a:srgbClr val="1D074D"/>
                          </a:solidFill>
                          <a:latin typeface="Playfair Display"/>
                          <a:ea typeface="Playfair Display"/>
                          <a:cs typeface="Playfair Display"/>
                          <a:sym typeface="Playfair Display"/>
                        </a:rPr>
                        <a:t>Annet</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40"/>
                        <a:buFont typeface="Arial"/>
                        <a:buNone/>
                      </a:pPr>
                      <a:r>
                        <a:rPr lang="en" sz="1000" u="none" strike="noStrike" cap="none">
                          <a:solidFill>
                            <a:srgbClr val="1D074D"/>
                          </a:solidFill>
                          <a:highlight>
                            <a:srgbClr val="D9D2E9"/>
                          </a:highlight>
                          <a:latin typeface="Lora"/>
                          <a:ea typeface="Lora"/>
                          <a:cs typeface="Lora"/>
                          <a:sym typeface="Lora"/>
                        </a:rPr>
                        <a:t>[Gi en kort oppsummering av andre eventuelt viktige funn fra leverandørsøk og dialog som vi bør ta med oss inn i en videre anskaffelsesprosess]</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352" name="Google Shape;352;p55"/>
          <p:cNvSpPr txBox="1"/>
          <p:nvPr/>
        </p:nvSpPr>
        <p:spPr>
          <a:xfrm>
            <a:off x="6873900" y="1017725"/>
            <a:ext cx="1958400" cy="359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1100" i="0" u="none" strike="noStrike" cap="none">
                <a:solidFill>
                  <a:srgbClr val="1D074D"/>
                </a:solidFill>
                <a:latin typeface="Lora"/>
                <a:ea typeface="Lora"/>
                <a:cs typeface="Lora"/>
                <a:sym typeface="Lora"/>
              </a:rPr>
              <a:t>Dersom leverandørsøk og dialog er et trinn i en anskaffelsesprosess er det lurt å oppsummere innsikten fra denne fasen i punktene til venstre. Dette gjelder særlig for anskaffelser som er over terskelverdier på 1.3 mill kr / 7.2 mill kr hvor kunngjøringsplikten er gjeldende. </a:t>
            </a:r>
            <a:endParaRPr sz="1100" i="0" u="none" strike="noStrike" cap="none">
              <a:solidFill>
                <a:srgbClr val="1D074D"/>
              </a:solidFill>
              <a:latin typeface="Lora"/>
              <a:ea typeface="Lora"/>
              <a:cs typeface="Lora"/>
              <a:sym typeface="Lora"/>
            </a:endParaRPr>
          </a:p>
          <a:p>
            <a:pPr marL="0" marR="0" lvl="0" indent="0" algn="l" rtl="0">
              <a:lnSpc>
                <a:spcPct val="100000"/>
              </a:lnSpc>
              <a:spcBef>
                <a:spcPts val="0"/>
              </a:spcBef>
              <a:spcAft>
                <a:spcPts val="0"/>
              </a:spcAft>
              <a:buClr>
                <a:srgbClr val="000000"/>
              </a:buClr>
              <a:buSzPts val="900"/>
              <a:buFont typeface="Arial"/>
              <a:buNone/>
            </a:pPr>
            <a:endParaRPr sz="1100" i="0" u="none" strike="noStrike" cap="none">
              <a:solidFill>
                <a:srgbClr val="1D074D"/>
              </a:solidFill>
              <a:latin typeface="Lora"/>
              <a:ea typeface="Lora"/>
              <a:cs typeface="Lora"/>
              <a:sym typeface="Lora"/>
            </a:endParaRPr>
          </a:p>
          <a:p>
            <a:pPr marL="0" marR="0" lvl="0" indent="0" algn="l" rtl="0">
              <a:lnSpc>
                <a:spcPct val="100000"/>
              </a:lnSpc>
              <a:spcBef>
                <a:spcPts val="0"/>
              </a:spcBef>
              <a:spcAft>
                <a:spcPts val="0"/>
              </a:spcAft>
              <a:buClr>
                <a:srgbClr val="000000"/>
              </a:buClr>
              <a:buSzPts val="900"/>
              <a:buFont typeface="Arial"/>
              <a:buNone/>
            </a:pPr>
            <a:r>
              <a:rPr lang="en" sz="1100" i="0" u="none" strike="noStrike" cap="none">
                <a:solidFill>
                  <a:srgbClr val="1D074D"/>
                </a:solidFill>
                <a:latin typeface="Lora"/>
                <a:ea typeface="Lora"/>
                <a:cs typeface="Lora"/>
                <a:sym typeface="Lora"/>
              </a:rPr>
              <a:t>Dersom det er avklart at prosjektet ikke skal føre til en gjensidig bebyrdende kontrakt om kjøp av varer eller tjenester over 100.000 kr er det ikke nødvendigvis relevant å fylle ut denne siden.</a:t>
            </a:r>
            <a:endParaRPr sz="1100" i="0" u="none" strike="noStrike" cap="none">
              <a:solidFill>
                <a:srgbClr val="1D074D"/>
              </a:solidFill>
              <a:latin typeface="Lora"/>
              <a:ea typeface="Lora"/>
              <a:cs typeface="Lora"/>
              <a:sym typeface="Lora"/>
            </a:endParaRPr>
          </a:p>
          <a:p>
            <a:pPr marL="0" marR="0" lvl="0" indent="0" algn="l" rtl="0">
              <a:lnSpc>
                <a:spcPct val="100000"/>
              </a:lnSpc>
              <a:spcBef>
                <a:spcPts val="0"/>
              </a:spcBef>
              <a:spcAft>
                <a:spcPts val="0"/>
              </a:spcAft>
              <a:buClr>
                <a:srgbClr val="000000"/>
              </a:buClr>
              <a:buSzPts val="900"/>
              <a:buFont typeface="Arial"/>
              <a:buNone/>
            </a:pPr>
            <a:endParaRPr sz="1100" i="0" u="none" strike="noStrike" cap="none">
              <a:solidFill>
                <a:srgbClr val="1D074D"/>
              </a:solidFill>
              <a:latin typeface="Lora"/>
              <a:ea typeface="Lora"/>
              <a:cs typeface="Lora"/>
              <a:sym typeface="Lora"/>
            </a:endParaRPr>
          </a:p>
          <a:p>
            <a:pPr marL="0" marR="0" lvl="0" indent="0" algn="l" rtl="0">
              <a:lnSpc>
                <a:spcPct val="100000"/>
              </a:lnSpc>
              <a:spcBef>
                <a:spcPts val="0"/>
              </a:spcBef>
              <a:spcAft>
                <a:spcPts val="0"/>
              </a:spcAft>
              <a:buClr>
                <a:srgbClr val="000000"/>
              </a:buClr>
              <a:buSzPts val="900"/>
              <a:buFont typeface="Arial"/>
              <a:buNone/>
            </a:pPr>
            <a:endParaRPr sz="1100" i="0" u="none" strike="noStrike" cap="none">
              <a:solidFill>
                <a:srgbClr val="1D074D"/>
              </a:solidFill>
              <a:latin typeface="Lora"/>
              <a:ea typeface="Lora"/>
              <a:cs typeface="Lora"/>
              <a:sym typeface="Lora"/>
            </a:endParaRPr>
          </a:p>
        </p:txBody>
      </p:sp>
      <p:sp>
        <p:nvSpPr>
          <p:cNvPr id="353" name="Google Shape;353;p55"/>
          <p:cNvSpPr txBox="1"/>
          <p:nvPr/>
        </p:nvSpPr>
        <p:spPr>
          <a:xfrm>
            <a:off x="6933150" y="445025"/>
            <a:ext cx="18399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500" b="1" i="0" u="none" strike="noStrike" cap="none">
                <a:solidFill>
                  <a:srgbClr val="1D074D"/>
                </a:solidFill>
                <a:latin typeface="Playfair Display"/>
                <a:ea typeface="Playfair Display"/>
                <a:cs typeface="Playfair Display"/>
                <a:sym typeface="Playfair Display"/>
              </a:rPr>
              <a:t>Tips og veiledning</a:t>
            </a:r>
            <a:endParaRPr sz="1500" b="1" i="0" u="none" strike="noStrike" cap="none">
              <a:solidFill>
                <a:srgbClr val="1D074D"/>
              </a:solidFill>
              <a:latin typeface="Playfair Display"/>
              <a:ea typeface="Playfair Display"/>
              <a:cs typeface="Playfair Display"/>
              <a:sym typeface="Playfair Display"/>
            </a:endParaRPr>
          </a:p>
        </p:txBody>
      </p:sp>
      <p:sp>
        <p:nvSpPr>
          <p:cNvPr id="354" name="Google Shape;354;p55"/>
          <p:cNvSpPr/>
          <p:nvPr/>
        </p:nvSpPr>
        <p:spPr>
          <a:xfrm>
            <a:off x="-11851" y="-6216"/>
            <a:ext cx="931200" cy="930900"/>
          </a:xfrm>
          <a:prstGeom prst="diagStripe">
            <a:avLst>
              <a:gd name="adj" fmla="val 50000"/>
            </a:avLst>
          </a:prstGeom>
          <a:solidFill>
            <a:srgbClr val="F079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55" name="Google Shape;355;p55"/>
          <p:cNvSpPr txBox="1"/>
          <p:nvPr/>
        </p:nvSpPr>
        <p:spPr>
          <a:xfrm rot="-2699223">
            <a:off x="-117302" y="192462"/>
            <a:ext cx="938260" cy="33729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FFFFFF"/>
              </a:buClr>
              <a:buFont typeface="Chivo"/>
              <a:buNone/>
            </a:pPr>
            <a:r>
              <a:rPr lang="en" sz="1200">
                <a:solidFill>
                  <a:srgbClr val="FFFFFF"/>
                </a:solidFill>
                <a:latin typeface="Fjalla One"/>
                <a:ea typeface="Fjalla One"/>
                <a:cs typeface="Fjalla One"/>
                <a:sym typeface="Fjalla One"/>
              </a:rPr>
              <a:t>Fyll ut</a:t>
            </a:r>
            <a:endParaRPr>
              <a:latin typeface="Fjalla One"/>
              <a:ea typeface="Fjalla One"/>
              <a:cs typeface="Fjalla One"/>
              <a:sym typeface="Fjalla On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Hvordan skal vi samarbeide?</a:t>
            </a:r>
            <a:endParaRPr/>
          </a:p>
        </p:txBody>
      </p:sp>
      <p:sp>
        <p:nvSpPr>
          <p:cNvPr id="361" name="Google Shape;361;p5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fontScale="77500" lnSpcReduction="20000"/>
          </a:bodyPr>
          <a:lstStyle/>
          <a:p>
            <a:pPr marL="0" lvl="0" indent="0" algn="ctr" rtl="0">
              <a:lnSpc>
                <a:spcPct val="115000"/>
              </a:lnSpc>
              <a:spcBef>
                <a:spcPts val="0"/>
              </a:spcBef>
              <a:spcAft>
                <a:spcPts val="0"/>
              </a:spcAft>
              <a:buNone/>
            </a:pPr>
            <a:r>
              <a:rPr lang="en" sz="1800">
                <a:solidFill>
                  <a:srgbClr val="211C56"/>
                </a:solidFill>
                <a:latin typeface="Lora"/>
                <a:ea typeface="Lora"/>
                <a:cs typeface="Lora"/>
                <a:sym typeface="Lora"/>
              </a:rPr>
              <a:t>I dette kapittelet skal vi finne ut hvilken samarbeidsform som passer for vårt prosjekt. Kapittelet innledes ved å vise mangfoldet av samarbeids- og kjøpsformer og gir en oversikt over fordeler og ulemper ved disse.</a:t>
            </a:r>
            <a:endParaRPr sz="1800">
              <a:solidFill>
                <a:srgbClr val="211C56"/>
              </a:solidFill>
              <a:latin typeface="Lora"/>
              <a:ea typeface="Lora"/>
              <a:cs typeface="Lora"/>
              <a:sym typeface="Lora"/>
            </a:endParaRPr>
          </a:p>
        </p:txBody>
      </p:sp>
      <p:pic>
        <p:nvPicPr>
          <p:cNvPr id="362" name="Google Shape;362;p56"/>
          <p:cNvPicPr preferRelativeResize="0"/>
          <p:nvPr/>
        </p:nvPicPr>
        <p:blipFill rotWithShape="1">
          <a:blip r:embed="rId3">
            <a:alphaModFix/>
          </a:blip>
          <a:srcRect l="3772"/>
          <a:stretch/>
        </p:blipFill>
        <p:spPr>
          <a:xfrm>
            <a:off x="7056425" y="4792350"/>
            <a:ext cx="680125" cy="351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F4F0"/>
        </a:solidFill>
        <a:effectLst/>
      </p:bgPr>
    </p:bg>
    <p:spTree>
      <p:nvGrpSpPr>
        <p:cNvPr id="1" name="Shape 366"/>
        <p:cNvGrpSpPr/>
        <p:nvPr/>
      </p:nvGrpSpPr>
      <p:grpSpPr>
        <a:xfrm>
          <a:off x="0" y="0"/>
          <a:ext cx="0" cy="0"/>
          <a:chOff x="0" y="0"/>
          <a:chExt cx="0" cy="0"/>
        </a:xfrm>
      </p:grpSpPr>
      <p:sp>
        <p:nvSpPr>
          <p:cNvPr id="367" name="Google Shape;367;p57"/>
          <p:cNvSpPr txBox="1"/>
          <p:nvPr/>
        </p:nvSpPr>
        <p:spPr>
          <a:xfrm>
            <a:off x="6845850" y="0"/>
            <a:ext cx="2294100" cy="1229700"/>
          </a:xfrm>
          <a:prstGeom prst="rect">
            <a:avLst/>
          </a:prstGeom>
          <a:solidFill>
            <a:srgbClr val="B2D4E8"/>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57"/>
          <p:cNvSpPr txBox="1"/>
          <p:nvPr/>
        </p:nvSpPr>
        <p:spPr>
          <a:xfrm>
            <a:off x="419475" y="265775"/>
            <a:ext cx="6568500" cy="59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231F55"/>
              </a:solidFill>
              <a:latin typeface="Playfair Display"/>
              <a:ea typeface="Playfair Display"/>
              <a:cs typeface="Playfair Display"/>
              <a:sym typeface="Playfair Display"/>
            </a:endParaRPr>
          </a:p>
        </p:txBody>
      </p:sp>
      <p:sp>
        <p:nvSpPr>
          <p:cNvPr id="369" name="Google Shape;369;p5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rmAutofit fontScale="90000"/>
          </a:bodyPr>
          <a:lstStyle/>
          <a:p>
            <a:pPr marL="0" lvl="0" indent="0" algn="l" rtl="0">
              <a:lnSpc>
                <a:spcPct val="100000"/>
              </a:lnSpc>
              <a:spcBef>
                <a:spcPts val="0"/>
              </a:spcBef>
              <a:spcAft>
                <a:spcPts val="0"/>
              </a:spcAft>
              <a:buSzPct val="162648"/>
              <a:buNone/>
            </a:pPr>
            <a:r>
              <a:rPr lang="en"/>
              <a:t>Samarbeidsformer</a:t>
            </a:r>
            <a:endParaRPr sz="2466" b="1">
              <a:solidFill>
                <a:srgbClr val="231F55"/>
              </a:solidFill>
              <a:latin typeface="Playfair Display"/>
              <a:ea typeface="Playfair Display"/>
              <a:cs typeface="Playfair Display"/>
              <a:sym typeface="Playfair Display"/>
            </a:endParaRPr>
          </a:p>
          <a:p>
            <a:pPr marL="0" lvl="0" indent="0" algn="l" rtl="0">
              <a:lnSpc>
                <a:spcPct val="100000"/>
              </a:lnSpc>
              <a:spcBef>
                <a:spcPts val="0"/>
              </a:spcBef>
              <a:spcAft>
                <a:spcPts val="0"/>
              </a:spcAft>
              <a:buSzPct val="111111"/>
              <a:buNone/>
            </a:pPr>
            <a:endParaRPr b="1">
              <a:solidFill>
                <a:srgbClr val="231F55"/>
              </a:solidFill>
              <a:latin typeface="Playfair Display"/>
              <a:ea typeface="Playfair Display"/>
              <a:cs typeface="Playfair Display"/>
              <a:sym typeface="Playfair Display"/>
            </a:endParaRPr>
          </a:p>
        </p:txBody>
      </p:sp>
      <p:sp>
        <p:nvSpPr>
          <p:cNvPr id="370" name="Google Shape;370;p57"/>
          <p:cNvSpPr txBox="1"/>
          <p:nvPr/>
        </p:nvSpPr>
        <p:spPr>
          <a:xfrm>
            <a:off x="3424950" y="445025"/>
            <a:ext cx="2294100" cy="431100"/>
          </a:xfrm>
          <a:prstGeom prst="rect">
            <a:avLst/>
          </a:prstGeom>
          <a:solidFill>
            <a:srgbClr val="EFEFEF"/>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1D074D"/>
                </a:solidFill>
                <a:latin typeface="Playfair Display"/>
                <a:ea typeface="Playfair Display"/>
                <a:cs typeface="Playfair Display"/>
                <a:sym typeface="Playfair Display"/>
              </a:rPr>
              <a:t>Samarbeid eller kjøp</a:t>
            </a:r>
            <a:endParaRPr sz="1600" b="1" i="0" u="none" strike="noStrike" cap="none">
              <a:solidFill>
                <a:srgbClr val="1D074D"/>
              </a:solidFill>
              <a:latin typeface="Playfair Display"/>
              <a:ea typeface="Playfair Display"/>
              <a:cs typeface="Playfair Display"/>
              <a:sym typeface="Playfair Display"/>
            </a:endParaRPr>
          </a:p>
        </p:txBody>
      </p:sp>
      <p:sp>
        <p:nvSpPr>
          <p:cNvPr id="371" name="Google Shape;371;p57"/>
          <p:cNvSpPr txBox="1"/>
          <p:nvPr/>
        </p:nvSpPr>
        <p:spPr>
          <a:xfrm>
            <a:off x="419475" y="1378200"/>
            <a:ext cx="1850100" cy="554100"/>
          </a:xfrm>
          <a:prstGeom prst="rect">
            <a:avLst/>
          </a:prstGeom>
          <a:solidFill>
            <a:srgbClr val="EFEFEF"/>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1D074D"/>
                </a:solidFill>
                <a:latin typeface="Playfair Display"/>
                <a:ea typeface="Playfair Display"/>
                <a:cs typeface="Playfair Display"/>
                <a:sym typeface="Playfair Display"/>
              </a:rPr>
              <a:t>Samarbeid </a:t>
            </a:r>
            <a:endParaRPr sz="1200" b="1" i="0" u="none" strike="noStrike" cap="none">
              <a:solidFill>
                <a:srgbClr val="1D074D"/>
              </a:solidFill>
              <a:latin typeface="Playfair Display"/>
              <a:ea typeface="Playfair Display"/>
              <a:cs typeface="Playfair Display"/>
              <a:sym typeface="Playfair Display"/>
            </a:endParaRPr>
          </a:p>
          <a:p>
            <a:pPr marL="0" marR="0" lvl="0" indent="0" algn="ctr" rtl="0">
              <a:lnSpc>
                <a:spcPct val="100000"/>
              </a:lnSpc>
              <a:spcBef>
                <a:spcPts val="0"/>
              </a:spcBef>
              <a:spcAft>
                <a:spcPts val="0"/>
              </a:spcAft>
              <a:buClr>
                <a:srgbClr val="000000"/>
              </a:buClr>
              <a:buSzPts val="1200"/>
              <a:buFont typeface="Arial"/>
              <a:buNone/>
            </a:pPr>
            <a:r>
              <a:rPr lang="en" sz="1200" i="0" u="none" strike="noStrike" cap="none">
                <a:solidFill>
                  <a:srgbClr val="1D074D"/>
                </a:solidFill>
                <a:latin typeface="Lora"/>
                <a:ea typeface="Lora"/>
                <a:cs typeface="Lora"/>
                <a:sym typeface="Lora"/>
              </a:rPr>
              <a:t>(uten direkte betaling)</a:t>
            </a:r>
            <a:endParaRPr sz="1200" i="0" u="none" strike="noStrike" cap="none">
              <a:solidFill>
                <a:srgbClr val="1D074D"/>
              </a:solidFill>
              <a:latin typeface="Lora"/>
              <a:ea typeface="Lora"/>
              <a:cs typeface="Lora"/>
              <a:sym typeface="Lora"/>
            </a:endParaRPr>
          </a:p>
        </p:txBody>
      </p:sp>
      <p:sp>
        <p:nvSpPr>
          <p:cNvPr id="372" name="Google Shape;372;p57"/>
          <p:cNvSpPr txBox="1"/>
          <p:nvPr/>
        </p:nvSpPr>
        <p:spPr>
          <a:xfrm>
            <a:off x="4041000" y="1410725"/>
            <a:ext cx="4730100" cy="369300"/>
          </a:xfrm>
          <a:prstGeom prst="rect">
            <a:avLst/>
          </a:prstGeom>
          <a:solidFill>
            <a:srgbClr val="EFEFEF"/>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1D074D"/>
                </a:solidFill>
                <a:latin typeface="Playfair Display"/>
                <a:ea typeface="Playfair Display"/>
                <a:cs typeface="Playfair Display"/>
                <a:sym typeface="Playfair Display"/>
              </a:rPr>
              <a:t>Kjøp</a:t>
            </a:r>
            <a:endParaRPr sz="1200" b="1" i="0" u="none" strike="noStrike" cap="none">
              <a:solidFill>
                <a:srgbClr val="1D074D"/>
              </a:solidFill>
              <a:latin typeface="Playfair Display"/>
              <a:ea typeface="Playfair Display"/>
              <a:cs typeface="Playfair Display"/>
              <a:sym typeface="Playfair Display"/>
            </a:endParaRPr>
          </a:p>
        </p:txBody>
      </p:sp>
      <p:sp>
        <p:nvSpPr>
          <p:cNvPr id="373" name="Google Shape;373;p57"/>
          <p:cNvSpPr txBox="1"/>
          <p:nvPr/>
        </p:nvSpPr>
        <p:spPr>
          <a:xfrm>
            <a:off x="2769438" y="2274713"/>
            <a:ext cx="1458900" cy="631200"/>
          </a:xfrm>
          <a:prstGeom prst="rect">
            <a:avLst/>
          </a:prstGeom>
          <a:solidFill>
            <a:srgbClr val="F9B252"/>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rgbClr val="1D074D"/>
                </a:solidFill>
                <a:latin typeface="Lora"/>
                <a:ea typeface="Lora"/>
                <a:cs typeface="Lora"/>
                <a:sym typeface="Lora"/>
              </a:rPr>
              <a:t>Kjøp under 100.000 </a:t>
            </a:r>
            <a:endParaRPr sz="1100" i="0" u="none" strike="noStrike" cap="none">
              <a:solidFill>
                <a:srgbClr val="1D074D"/>
              </a:solidFill>
              <a:latin typeface="Lora"/>
              <a:ea typeface="Lora"/>
              <a:cs typeface="Lora"/>
              <a:sym typeface="Lora"/>
            </a:endParaRPr>
          </a:p>
          <a:p>
            <a:pPr marL="0" marR="0" lvl="0" indent="0" algn="ctr" rtl="0">
              <a:lnSpc>
                <a:spcPct val="100000"/>
              </a:lnSpc>
              <a:spcBef>
                <a:spcPts val="0"/>
              </a:spcBef>
              <a:spcAft>
                <a:spcPts val="0"/>
              </a:spcAft>
              <a:buClr>
                <a:srgbClr val="000000"/>
              </a:buClr>
              <a:buSzPts val="900"/>
              <a:buFont typeface="Arial"/>
              <a:buNone/>
            </a:pPr>
            <a:r>
              <a:rPr lang="en" sz="900" i="0" u="none" strike="noStrike" cap="none">
                <a:solidFill>
                  <a:srgbClr val="1D074D"/>
                </a:solidFill>
                <a:latin typeface="Lora"/>
                <a:ea typeface="Lora"/>
                <a:cs typeface="Lora"/>
                <a:sym typeface="Lora"/>
              </a:rPr>
              <a:t>(fritatt anskaffelsesloven)</a:t>
            </a:r>
            <a:endParaRPr sz="900" i="0" u="none" strike="noStrike" cap="none">
              <a:solidFill>
                <a:srgbClr val="1D074D"/>
              </a:solidFill>
              <a:latin typeface="Lora"/>
              <a:ea typeface="Lora"/>
              <a:cs typeface="Lora"/>
              <a:sym typeface="Lora"/>
            </a:endParaRPr>
          </a:p>
        </p:txBody>
      </p:sp>
      <p:sp>
        <p:nvSpPr>
          <p:cNvPr id="374" name="Google Shape;374;p57"/>
          <p:cNvSpPr txBox="1"/>
          <p:nvPr/>
        </p:nvSpPr>
        <p:spPr>
          <a:xfrm>
            <a:off x="7475100" y="2283050"/>
            <a:ext cx="1458900" cy="800400"/>
          </a:xfrm>
          <a:prstGeom prst="rect">
            <a:avLst/>
          </a:prstGeom>
          <a:solidFill>
            <a:srgbClr val="F9B252"/>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i="0" u="none" strike="noStrike" cap="none">
                <a:solidFill>
                  <a:srgbClr val="1D074D"/>
                </a:solidFill>
                <a:latin typeface="Lora"/>
                <a:ea typeface="Lora"/>
                <a:cs typeface="Lora"/>
                <a:sym typeface="Lora"/>
              </a:rPr>
              <a:t>Kjøp over 1.3 mill/ 7.2 mill kr </a:t>
            </a:r>
            <a:r>
              <a:rPr lang="en" sz="800" i="0" u="none" strike="noStrike" cap="none">
                <a:solidFill>
                  <a:srgbClr val="1D074D"/>
                </a:solidFill>
                <a:latin typeface="Lora"/>
                <a:ea typeface="Lora"/>
                <a:cs typeface="Lora"/>
                <a:sym typeface="Lora"/>
              </a:rPr>
              <a:t>(Anskaffelsesforskrift del 2)</a:t>
            </a:r>
            <a:endParaRPr sz="800" i="0" u="none" strike="noStrike" cap="none">
              <a:solidFill>
                <a:srgbClr val="1D074D"/>
              </a:solidFill>
              <a:latin typeface="Lora"/>
              <a:ea typeface="Lora"/>
              <a:cs typeface="Lora"/>
              <a:sym typeface="Lora"/>
            </a:endParaRPr>
          </a:p>
        </p:txBody>
      </p:sp>
      <p:sp>
        <p:nvSpPr>
          <p:cNvPr id="375" name="Google Shape;375;p57"/>
          <p:cNvSpPr txBox="1"/>
          <p:nvPr/>
        </p:nvSpPr>
        <p:spPr>
          <a:xfrm>
            <a:off x="5684825" y="4482925"/>
            <a:ext cx="1458900" cy="323100"/>
          </a:xfrm>
          <a:prstGeom prst="rect">
            <a:avLst/>
          </a:prstGeom>
          <a:solidFill>
            <a:srgbClr val="FA7A4D"/>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 sz="900" i="0" u="none" strike="noStrike" cap="none">
                <a:solidFill>
                  <a:srgbClr val="000000"/>
                </a:solidFill>
                <a:latin typeface="Lora"/>
                <a:ea typeface="Lora"/>
                <a:cs typeface="Lora"/>
                <a:sym typeface="Lora"/>
              </a:rPr>
              <a:t>Intensjonskunngjøring</a:t>
            </a:r>
            <a:endParaRPr sz="900" i="0" u="none" strike="noStrike" cap="none">
              <a:solidFill>
                <a:srgbClr val="000000"/>
              </a:solidFill>
              <a:latin typeface="Lora"/>
              <a:ea typeface="Lora"/>
              <a:cs typeface="Lora"/>
              <a:sym typeface="Lora"/>
            </a:endParaRPr>
          </a:p>
        </p:txBody>
      </p:sp>
      <p:sp>
        <p:nvSpPr>
          <p:cNvPr id="376" name="Google Shape;376;p57"/>
          <p:cNvSpPr txBox="1"/>
          <p:nvPr/>
        </p:nvSpPr>
        <p:spPr>
          <a:xfrm>
            <a:off x="187875" y="2292775"/>
            <a:ext cx="854100" cy="323100"/>
          </a:xfrm>
          <a:prstGeom prst="rect">
            <a:avLst/>
          </a:prstGeom>
          <a:solidFill>
            <a:srgbClr val="EFDDD4"/>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 sz="900" i="0" u="none" strike="noStrike" cap="none">
                <a:solidFill>
                  <a:srgbClr val="1D074D"/>
                </a:solidFill>
                <a:latin typeface="Lora"/>
                <a:ea typeface="Lora"/>
                <a:cs typeface="Lora"/>
                <a:sym typeface="Lora"/>
              </a:rPr>
              <a:t>Informasjon</a:t>
            </a:r>
            <a:endParaRPr sz="900" i="0" u="none" strike="noStrike" cap="none">
              <a:solidFill>
                <a:srgbClr val="1D074D"/>
              </a:solidFill>
              <a:latin typeface="Lora"/>
              <a:ea typeface="Lora"/>
              <a:cs typeface="Lora"/>
              <a:sym typeface="Lora"/>
            </a:endParaRPr>
          </a:p>
        </p:txBody>
      </p:sp>
      <p:sp>
        <p:nvSpPr>
          <p:cNvPr id="377" name="Google Shape;377;p57"/>
          <p:cNvSpPr txBox="1"/>
          <p:nvPr/>
        </p:nvSpPr>
        <p:spPr>
          <a:xfrm>
            <a:off x="7408975" y="4482925"/>
            <a:ext cx="1458900" cy="323100"/>
          </a:xfrm>
          <a:prstGeom prst="rect">
            <a:avLst/>
          </a:prstGeom>
          <a:solidFill>
            <a:srgbClr val="FA7A4D"/>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 sz="900" i="0" u="none" strike="noStrike" cap="none">
                <a:solidFill>
                  <a:srgbClr val="000000"/>
                </a:solidFill>
                <a:latin typeface="Lora"/>
                <a:ea typeface="Lora"/>
                <a:cs typeface="Lora"/>
                <a:sym typeface="Lora"/>
              </a:rPr>
              <a:t>Reserverte kontrakter</a:t>
            </a:r>
            <a:endParaRPr sz="900" i="0" u="none" strike="noStrike" cap="none">
              <a:solidFill>
                <a:srgbClr val="000000"/>
              </a:solidFill>
              <a:latin typeface="Lora"/>
              <a:ea typeface="Lora"/>
              <a:cs typeface="Lora"/>
              <a:sym typeface="Lora"/>
            </a:endParaRPr>
          </a:p>
        </p:txBody>
      </p:sp>
      <p:cxnSp>
        <p:nvCxnSpPr>
          <p:cNvPr id="378" name="Google Shape;378;p57"/>
          <p:cNvCxnSpPr>
            <a:stCxn id="370" idx="2"/>
            <a:endCxn id="371" idx="0"/>
          </p:cNvCxnSpPr>
          <p:nvPr/>
        </p:nvCxnSpPr>
        <p:spPr>
          <a:xfrm flipH="1">
            <a:off x="1344600" y="876125"/>
            <a:ext cx="3227400" cy="502200"/>
          </a:xfrm>
          <a:prstGeom prst="straightConnector1">
            <a:avLst/>
          </a:prstGeom>
          <a:noFill/>
          <a:ln w="9525" cap="flat" cmpd="sng">
            <a:solidFill>
              <a:schemeClr val="dk2"/>
            </a:solidFill>
            <a:prstDash val="solid"/>
            <a:round/>
            <a:headEnd type="none" w="sm" len="sm"/>
            <a:tailEnd type="none" w="sm" len="sm"/>
          </a:ln>
        </p:spPr>
      </p:cxnSp>
      <p:cxnSp>
        <p:nvCxnSpPr>
          <p:cNvPr id="379" name="Google Shape;379;p57"/>
          <p:cNvCxnSpPr>
            <a:stCxn id="370" idx="2"/>
            <a:endCxn id="372" idx="0"/>
          </p:cNvCxnSpPr>
          <p:nvPr/>
        </p:nvCxnSpPr>
        <p:spPr>
          <a:xfrm>
            <a:off x="4572000" y="876125"/>
            <a:ext cx="1834200" cy="534600"/>
          </a:xfrm>
          <a:prstGeom prst="straightConnector1">
            <a:avLst/>
          </a:prstGeom>
          <a:noFill/>
          <a:ln w="9525" cap="flat" cmpd="sng">
            <a:solidFill>
              <a:schemeClr val="dk2"/>
            </a:solidFill>
            <a:prstDash val="solid"/>
            <a:round/>
            <a:headEnd type="none" w="sm" len="sm"/>
            <a:tailEnd type="none" w="sm" len="sm"/>
          </a:ln>
        </p:spPr>
      </p:cxnSp>
      <p:sp>
        <p:nvSpPr>
          <p:cNvPr id="380" name="Google Shape;380;p57"/>
          <p:cNvSpPr txBox="1"/>
          <p:nvPr/>
        </p:nvSpPr>
        <p:spPr>
          <a:xfrm>
            <a:off x="2442150" y="3165200"/>
            <a:ext cx="982800" cy="338700"/>
          </a:xfrm>
          <a:prstGeom prst="rect">
            <a:avLst/>
          </a:prstGeom>
          <a:solidFill>
            <a:srgbClr val="EFEFEF"/>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000" i="0" u="none" strike="noStrike" cap="none">
                <a:solidFill>
                  <a:srgbClr val="1D074D"/>
                </a:solidFill>
                <a:latin typeface="Lora"/>
                <a:ea typeface="Lora"/>
                <a:cs typeface="Lora"/>
                <a:sym typeface="Lora"/>
              </a:rPr>
              <a:t>Pilotprosjekt </a:t>
            </a:r>
            <a:endParaRPr sz="800" i="0" u="none" strike="noStrike" cap="none">
              <a:solidFill>
                <a:srgbClr val="1D074D"/>
              </a:solidFill>
              <a:latin typeface="Lora"/>
              <a:ea typeface="Lora"/>
              <a:cs typeface="Lora"/>
              <a:sym typeface="Lora"/>
            </a:endParaRPr>
          </a:p>
        </p:txBody>
      </p:sp>
      <p:sp>
        <p:nvSpPr>
          <p:cNvPr id="381" name="Google Shape;381;p57"/>
          <p:cNvSpPr txBox="1"/>
          <p:nvPr/>
        </p:nvSpPr>
        <p:spPr>
          <a:xfrm>
            <a:off x="3659338" y="3548063"/>
            <a:ext cx="982800" cy="354000"/>
          </a:xfrm>
          <a:prstGeom prst="rect">
            <a:avLst/>
          </a:prstGeom>
          <a:solidFill>
            <a:srgbClr val="EFEFEF"/>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rgbClr val="1D074D"/>
                </a:solidFill>
                <a:latin typeface="Lora"/>
                <a:ea typeface="Lora"/>
                <a:cs typeface="Lora"/>
                <a:sym typeface="Lora"/>
              </a:rPr>
              <a:t>Enkeltkjøp</a:t>
            </a:r>
            <a:endParaRPr sz="900" i="0" u="none" strike="noStrike" cap="none">
              <a:solidFill>
                <a:srgbClr val="1D074D"/>
              </a:solidFill>
              <a:latin typeface="Lora"/>
              <a:ea typeface="Lora"/>
              <a:cs typeface="Lora"/>
              <a:sym typeface="Lora"/>
            </a:endParaRPr>
          </a:p>
        </p:txBody>
      </p:sp>
      <p:cxnSp>
        <p:nvCxnSpPr>
          <p:cNvPr id="382" name="Google Shape;382;p57"/>
          <p:cNvCxnSpPr>
            <a:stCxn id="372" idx="2"/>
            <a:endCxn id="373" idx="0"/>
          </p:cNvCxnSpPr>
          <p:nvPr/>
        </p:nvCxnSpPr>
        <p:spPr>
          <a:xfrm flipH="1">
            <a:off x="3498750" y="1780025"/>
            <a:ext cx="2907300" cy="494700"/>
          </a:xfrm>
          <a:prstGeom prst="straightConnector1">
            <a:avLst/>
          </a:prstGeom>
          <a:noFill/>
          <a:ln w="9525" cap="flat" cmpd="sng">
            <a:solidFill>
              <a:schemeClr val="dk2"/>
            </a:solidFill>
            <a:prstDash val="solid"/>
            <a:round/>
            <a:headEnd type="none" w="sm" len="sm"/>
            <a:tailEnd type="none" w="sm" len="sm"/>
          </a:ln>
        </p:spPr>
      </p:cxnSp>
      <p:cxnSp>
        <p:nvCxnSpPr>
          <p:cNvPr id="383" name="Google Shape;383;p57"/>
          <p:cNvCxnSpPr>
            <a:stCxn id="372" idx="2"/>
            <a:endCxn id="384" idx="0"/>
          </p:cNvCxnSpPr>
          <p:nvPr/>
        </p:nvCxnSpPr>
        <p:spPr>
          <a:xfrm>
            <a:off x="6406050" y="1780025"/>
            <a:ext cx="48000" cy="518100"/>
          </a:xfrm>
          <a:prstGeom prst="straightConnector1">
            <a:avLst/>
          </a:prstGeom>
          <a:noFill/>
          <a:ln w="9525" cap="flat" cmpd="sng">
            <a:solidFill>
              <a:schemeClr val="dk2"/>
            </a:solidFill>
            <a:prstDash val="solid"/>
            <a:round/>
            <a:headEnd type="none" w="sm" len="sm"/>
            <a:tailEnd type="none" w="sm" len="sm"/>
          </a:ln>
        </p:spPr>
      </p:cxnSp>
      <p:cxnSp>
        <p:nvCxnSpPr>
          <p:cNvPr id="385" name="Google Shape;385;p57"/>
          <p:cNvCxnSpPr>
            <a:stCxn id="372" idx="2"/>
            <a:endCxn id="374" idx="0"/>
          </p:cNvCxnSpPr>
          <p:nvPr/>
        </p:nvCxnSpPr>
        <p:spPr>
          <a:xfrm>
            <a:off x="6406050" y="1780025"/>
            <a:ext cx="1798500" cy="503100"/>
          </a:xfrm>
          <a:prstGeom prst="straightConnector1">
            <a:avLst/>
          </a:prstGeom>
          <a:noFill/>
          <a:ln w="9525" cap="flat" cmpd="sng">
            <a:solidFill>
              <a:schemeClr val="dk2"/>
            </a:solidFill>
            <a:prstDash val="solid"/>
            <a:round/>
            <a:headEnd type="none" w="sm" len="sm"/>
            <a:tailEnd type="none" w="sm" len="sm"/>
          </a:ln>
        </p:spPr>
      </p:cxnSp>
      <p:cxnSp>
        <p:nvCxnSpPr>
          <p:cNvPr id="386" name="Google Shape;386;p57"/>
          <p:cNvCxnSpPr>
            <a:stCxn id="373" idx="2"/>
            <a:endCxn id="380" idx="0"/>
          </p:cNvCxnSpPr>
          <p:nvPr/>
        </p:nvCxnSpPr>
        <p:spPr>
          <a:xfrm flipH="1">
            <a:off x="2933688" y="2905913"/>
            <a:ext cx="565200" cy="259200"/>
          </a:xfrm>
          <a:prstGeom prst="straightConnector1">
            <a:avLst/>
          </a:prstGeom>
          <a:noFill/>
          <a:ln w="9525" cap="flat" cmpd="sng">
            <a:solidFill>
              <a:schemeClr val="dk2"/>
            </a:solidFill>
            <a:prstDash val="solid"/>
            <a:round/>
            <a:headEnd type="none" w="sm" len="sm"/>
            <a:tailEnd type="none" w="sm" len="sm"/>
          </a:ln>
        </p:spPr>
      </p:cxnSp>
      <p:cxnSp>
        <p:nvCxnSpPr>
          <p:cNvPr id="387" name="Google Shape;387;p57"/>
          <p:cNvCxnSpPr>
            <a:stCxn id="373" idx="2"/>
            <a:endCxn id="381" idx="0"/>
          </p:cNvCxnSpPr>
          <p:nvPr/>
        </p:nvCxnSpPr>
        <p:spPr>
          <a:xfrm>
            <a:off x="3498888" y="2905913"/>
            <a:ext cx="651900" cy="642000"/>
          </a:xfrm>
          <a:prstGeom prst="straightConnector1">
            <a:avLst/>
          </a:prstGeom>
          <a:noFill/>
          <a:ln w="9525" cap="flat" cmpd="sng">
            <a:solidFill>
              <a:schemeClr val="dk2"/>
            </a:solidFill>
            <a:prstDash val="solid"/>
            <a:round/>
            <a:headEnd type="none" w="sm" len="sm"/>
            <a:tailEnd type="none" w="sm" len="sm"/>
          </a:ln>
        </p:spPr>
      </p:cxnSp>
      <p:sp>
        <p:nvSpPr>
          <p:cNvPr id="388" name="Google Shape;388;p57"/>
          <p:cNvSpPr txBox="1"/>
          <p:nvPr/>
        </p:nvSpPr>
        <p:spPr>
          <a:xfrm>
            <a:off x="2608038" y="1783550"/>
            <a:ext cx="651000" cy="307800"/>
          </a:xfrm>
          <a:prstGeom prst="rect">
            <a:avLst/>
          </a:prstGeom>
          <a:solidFill>
            <a:srgbClr val="EFEFEF"/>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 sz="800" i="0" u="none" strike="noStrike" cap="none">
                <a:solidFill>
                  <a:srgbClr val="1D074D"/>
                </a:solidFill>
                <a:latin typeface="Lora"/>
                <a:ea typeface="Lora"/>
                <a:cs typeface="Lora"/>
                <a:sym typeface="Lora"/>
              </a:rPr>
              <a:t>Skalering</a:t>
            </a:r>
            <a:endParaRPr sz="600" i="0" u="none" strike="noStrike" cap="none">
              <a:solidFill>
                <a:srgbClr val="1D074D"/>
              </a:solidFill>
              <a:latin typeface="Lora"/>
              <a:ea typeface="Lora"/>
              <a:cs typeface="Lora"/>
              <a:sym typeface="Lora"/>
            </a:endParaRPr>
          </a:p>
        </p:txBody>
      </p:sp>
      <p:sp>
        <p:nvSpPr>
          <p:cNvPr id="389" name="Google Shape;389;p57"/>
          <p:cNvSpPr txBox="1"/>
          <p:nvPr/>
        </p:nvSpPr>
        <p:spPr>
          <a:xfrm>
            <a:off x="6554750" y="3862800"/>
            <a:ext cx="1458900" cy="338700"/>
          </a:xfrm>
          <a:prstGeom prst="rect">
            <a:avLst/>
          </a:prstGeom>
          <a:solidFill>
            <a:srgbClr val="FA7A4D"/>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000" i="0" u="none" strike="noStrike" cap="none">
                <a:solidFill>
                  <a:srgbClr val="000000"/>
                </a:solidFill>
                <a:latin typeface="Lora"/>
                <a:ea typeface="Lora"/>
                <a:cs typeface="Lora"/>
                <a:sym typeface="Lora"/>
              </a:rPr>
              <a:t>Unntak / reservering</a:t>
            </a:r>
            <a:endParaRPr sz="800" i="0" u="none" strike="noStrike" cap="none">
              <a:solidFill>
                <a:srgbClr val="000000"/>
              </a:solidFill>
              <a:latin typeface="Lora"/>
              <a:ea typeface="Lora"/>
              <a:cs typeface="Lora"/>
              <a:sym typeface="Lora"/>
            </a:endParaRPr>
          </a:p>
        </p:txBody>
      </p:sp>
      <p:cxnSp>
        <p:nvCxnSpPr>
          <p:cNvPr id="390" name="Google Shape;390;p57"/>
          <p:cNvCxnSpPr>
            <a:stCxn id="389" idx="2"/>
            <a:endCxn id="375" idx="0"/>
          </p:cNvCxnSpPr>
          <p:nvPr/>
        </p:nvCxnSpPr>
        <p:spPr>
          <a:xfrm flipH="1">
            <a:off x="6414200" y="4201500"/>
            <a:ext cx="870000" cy="281400"/>
          </a:xfrm>
          <a:prstGeom prst="straightConnector1">
            <a:avLst/>
          </a:prstGeom>
          <a:noFill/>
          <a:ln w="9525" cap="flat" cmpd="sng">
            <a:solidFill>
              <a:schemeClr val="dk2"/>
            </a:solidFill>
            <a:prstDash val="solid"/>
            <a:round/>
            <a:headEnd type="none" w="sm" len="sm"/>
            <a:tailEnd type="none" w="sm" len="sm"/>
          </a:ln>
        </p:spPr>
      </p:cxnSp>
      <p:cxnSp>
        <p:nvCxnSpPr>
          <p:cNvPr id="391" name="Google Shape;391;p57"/>
          <p:cNvCxnSpPr>
            <a:stCxn id="389" idx="2"/>
            <a:endCxn id="377" idx="0"/>
          </p:cNvCxnSpPr>
          <p:nvPr/>
        </p:nvCxnSpPr>
        <p:spPr>
          <a:xfrm>
            <a:off x="7284200" y="4201500"/>
            <a:ext cx="854100" cy="281400"/>
          </a:xfrm>
          <a:prstGeom prst="straightConnector1">
            <a:avLst/>
          </a:prstGeom>
          <a:noFill/>
          <a:ln w="9525" cap="flat" cmpd="sng">
            <a:solidFill>
              <a:schemeClr val="dk2"/>
            </a:solidFill>
            <a:prstDash val="solid"/>
            <a:round/>
            <a:headEnd type="none" w="sm" len="sm"/>
            <a:tailEnd type="none" w="sm" len="sm"/>
          </a:ln>
        </p:spPr>
      </p:cxnSp>
      <p:cxnSp>
        <p:nvCxnSpPr>
          <p:cNvPr id="392" name="Google Shape;392;p57"/>
          <p:cNvCxnSpPr>
            <a:stCxn id="384" idx="3"/>
            <a:endCxn id="389" idx="0"/>
          </p:cNvCxnSpPr>
          <p:nvPr/>
        </p:nvCxnSpPr>
        <p:spPr>
          <a:xfrm>
            <a:off x="7183613" y="2636750"/>
            <a:ext cx="100500" cy="1226100"/>
          </a:xfrm>
          <a:prstGeom prst="straightConnector1">
            <a:avLst/>
          </a:prstGeom>
          <a:noFill/>
          <a:ln w="9525" cap="flat" cmpd="sng">
            <a:solidFill>
              <a:schemeClr val="dk2"/>
            </a:solidFill>
            <a:prstDash val="solid"/>
            <a:round/>
            <a:headEnd type="none" w="sm" len="sm"/>
            <a:tailEnd type="none" w="sm" len="sm"/>
          </a:ln>
        </p:spPr>
      </p:cxnSp>
      <p:cxnSp>
        <p:nvCxnSpPr>
          <p:cNvPr id="393" name="Google Shape;393;p57"/>
          <p:cNvCxnSpPr>
            <a:stCxn id="374" idx="1"/>
            <a:endCxn id="389" idx="0"/>
          </p:cNvCxnSpPr>
          <p:nvPr/>
        </p:nvCxnSpPr>
        <p:spPr>
          <a:xfrm flipH="1">
            <a:off x="7284300" y="2683250"/>
            <a:ext cx="190800" cy="1179600"/>
          </a:xfrm>
          <a:prstGeom prst="straightConnector1">
            <a:avLst/>
          </a:prstGeom>
          <a:noFill/>
          <a:ln w="9525" cap="flat" cmpd="sng">
            <a:solidFill>
              <a:schemeClr val="dk2"/>
            </a:solidFill>
            <a:prstDash val="solid"/>
            <a:round/>
            <a:headEnd type="none" w="sm" len="sm"/>
            <a:tailEnd type="none" w="sm" len="sm"/>
          </a:ln>
        </p:spPr>
      </p:cxnSp>
      <p:sp>
        <p:nvSpPr>
          <p:cNvPr id="394" name="Google Shape;394;p57"/>
          <p:cNvSpPr txBox="1"/>
          <p:nvPr/>
        </p:nvSpPr>
        <p:spPr>
          <a:xfrm>
            <a:off x="4332150" y="2274725"/>
            <a:ext cx="1288800" cy="692700"/>
          </a:xfrm>
          <a:prstGeom prst="rect">
            <a:avLst/>
          </a:prstGeom>
          <a:solidFill>
            <a:srgbClr val="F9B252"/>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rgbClr val="1D074D"/>
                </a:solidFill>
                <a:latin typeface="Lora"/>
                <a:ea typeface="Lora"/>
                <a:cs typeface="Lora"/>
                <a:sym typeface="Lora"/>
              </a:rPr>
              <a:t>Effektkontrakter / brofinansiering</a:t>
            </a:r>
            <a:endParaRPr sz="900" i="0" u="none" strike="noStrike" cap="none">
              <a:solidFill>
                <a:srgbClr val="1D074D"/>
              </a:solidFill>
              <a:latin typeface="Lora"/>
              <a:ea typeface="Lora"/>
              <a:cs typeface="Lora"/>
              <a:sym typeface="Lora"/>
            </a:endParaRPr>
          </a:p>
        </p:txBody>
      </p:sp>
      <p:cxnSp>
        <p:nvCxnSpPr>
          <p:cNvPr id="395" name="Google Shape;395;p57"/>
          <p:cNvCxnSpPr>
            <a:stCxn id="394" idx="2"/>
            <a:endCxn id="375" idx="1"/>
          </p:cNvCxnSpPr>
          <p:nvPr/>
        </p:nvCxnSpPr>
        <p:spPr>
          <a:xfrm>
            <a:off x="4976550" y="2967425"/>
            <a:ext cx="708300" cy="1677000"/>
          </a:xfrm>
          <a:prstGeom prst="straightConnector1">
            <a:avLst/>
          </a:prstGeom>
          <a:noFill/>
          <a:ln w="9525" cap="flat" cmpd="sng">
            <a:solidFill>
              <a:schemeClr val="dk2"/>
            </a:solidFill>
            <a:prstDash val="dash"/>
            <a:round/>
            <a:headEnd type="none" w="sm" len="sm"/>
            <a:tailEnd type="none" w="sm" len="sm"/>
          </a:ln>
        </p:spPr>
      </p:cxnSp>
      <p:sp>
        <p:nvSpPr>
          <p:cNvPr id="384" name="Google Shape;384;p57"/>
          <p:cNvSpPr txBox="1"/>
          <p:nvPr/>
        </p:nvSpPr>
        <p:spPr>
          <a:xfrm>
            <a:off x="5724713" y="2298200"/>
            <a:ext cx="1458900" cy="677100"/>
          </a:xfrm>
          <a:prstGeom prst="rect">
            <a:avLst/>
          </a:prstGeom>
          <a:solidFill>
            <a:srgbClr val="F9B252"/>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i="0" u="none" strike="noStrike" cap="none">
                <a:solidFill>
                  <a:srgbClr val="1D074D"/>
                </a:solidFill>
                <a:latin typeface="Lora"/>
                <a:ea typeface="Lora"/>
                <a:cs typeface="Lora"/>
                <a:sym typeface="Lora"/>
              </a:rPr>
              <a:t>Kjøp under 1.3/ 7.2 mill kr  </a:t>
            </a:r>
            <a:r>
              <a:rPr lang="en" sz="800" i="0" u="none" strike="noStrike" cap="none">
                <a:solidFill>
                  <a:srgbClr val="1D074D"/>
                </a:solidFill>
                <a:latin typeface="Lora"/>
                <a:ea typeface="Lora"/>
                <a:cs typeface="Lora"/>
                <a:sym typeface="Lora"/>
              </a:rPr>
              <a:t>(Anskaffelsesforskrift del 1)</a:t>
            </a:r>
            <a:endParaRPr sz="800" i="0" u="none" strike="noStrike" cap="none">
              <a:solidFill>
                <a:srgbClr val="1D074D"/>
              </a:solidFill>
              <a:latin typeface="Lora"/>
              <a:ea typeface="Lora"/>
              <a:cs typeface="Lora"/>
              <a:sym typeface="Lora"/>
            </a:endParaRPr>
          </a:p>
        </p:txBody>
      </p:sp>
      <p:sp>
        <p:nvSpPr>
          <p:cNvPr id="396" name="Google Shape;396;p57"/>
          <p:cNvSpPr txBox="1"/>
          <p:nvPr/>
        </p:nvSpPr>
        <p:spPr>
          <a:xfrm>
            <a:off x="1420263" y="2433863"/>
            <a:ext cx="854100" cy="307800"/>
          </a:xfrm>
          <a:prstGeom prst="rect">
            <a:avLst/>
          </a:prstGeom>
          <a:solidFill>
            <a:srgbClr val="EFDDD4"/>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 sz="800" i="0" u="none" strike="noStrike" cap="none">
                <a:solidFill>
                  <a:srgbClr val="1D074D"/>
                </a:solidFill>
                <a:latin typeface="Lora"/>
                <a:ea typeface="Lora"/>
                <a:cs typeface="Lora"/>
                <a:sym typeface="Lora"/>
              </a:rPr>
              <a:t>Rekruttering</a:t>
            </a:r>
            <a:endParaRPr sz="800" i="0" u="none" strike="noStrike" cap="none">
              <a:solidFill>
                <a:srgbClr val="1D074D"/>
              </a:solidFill>
              <a:latin typeface="Lora"/>
              <a:ea typeface="Lora"/>
              <a:cs typeface="Lora"/>
              <a:sym typeface="Lora"/>
            </a:endParaRPr>
          </a:p>
        </p:txBody>
      </p:sp>
      <p:sp>
        <p:nvSpPr>
          <p:cNvPr id="397" name="Google Shape;397;p57"/>
          <p:cNvSpPr txBox="1"/>
          <p:nvPr/>
        </p:nvSpPr>
        <p:spPr>
          <a:xfrm>
            <a:off x="601950" y="2939600"/>
            <a:ext cx="854100" cy="323100"/>
          </a:xfrm>
          <a:prstGeom prst="rect">
            <a:avLst/>
          </a:prstGeom>
          <a:solidFill>
            <a:srgbClr val="B2D4E8"/>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 sz="900" i="0" u="none" strike="noStrike" cap="none">
                <a:solidFill>
                  <a:srgbClr val="1D074D"/>
                </a:solidFill>
                <a:latin typeface="Lora"/>
                <a:ea typeface="Lora"/>
                <a:cs typeface="Lora"/>
                <a:sym typeface="Lora"/>
              </a:rPr>
              <a:t>Tilskudd</a:t>
            </a:r>
            <a:endParaRPr sz="900" i="0" u="none" strike="noStrike" cap="none">
              <a:solidFill>
                <a:srgbClr val="1D074D"/>
              </a:solidFill>
              <a:latin typeface="Lora"/>
              <a:ea typeface="Lora"/>
              <a:cs typeface="Lora"/>
              <a:sym typeface="Lora"/>
            </a:endParaRPr>
          </a:p>
        </p:txBody>
      </p:sp>
      <p:sp>
        <p:nvSpPr>
          <p:cNvPr id="398" name="Google Shape;398;p57"/>
          <p:cNvSpPr txBox="1"/>
          <p:nvPr/>
        </p:nvSpPr>
        <p:spPr>
          <a:xfrm>
            <a:off x="7534250" y="3242125"/>
            <a:ext cx="1340700" cy="338700"/>
          </a:xfrm>
          <a:prstGeom prst="rect">
            <a:avLst/>
          </a:prstGeom>
          <a:solidFill>
            <a:srgbClr val="EFEFEF"/>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 sz="1000" i="0" u="none" strike="noStrike" cap="none">
                <a:solidFill>
                  <a:srgbClr val="1D074D"/>
                </a:solidFill>
                <a:latin typeface="Lora"/>
                <a:ea typeface="Lora"/>
                <a:cs typeface="Lora"/>
                <a:sym typeface="Lora"/>
              </a:rPr>
              <a:t>Kunngjøring Doffin</a:t>
            </a:r>
            <a:endParaRPr sz="1000" i="0" u="none" strike="noStrike" cap="none">
              <a:solidFill>
                <a:srgbClr val="1D074D"/>
              </a:solidFill>
              <a:latin typeface="Lora"/>
              <a:ea typeface="Lora"/>
              <a:cs typeface="Lora"/>
              <a:sym typeface="Lora"/>
            </a:endParaRPr>
          </a:p>
        </p:txBody>
      </p:sp>
      <p:sp>
        <p:nvSpPr>
          <p:cNvPr id="399" name="Google Shape;399;p57"/>
          <p:cNvSpPr txBox="1"/>
          <p:nvPr/>
        </p:nvSpPr>
        <p:spPr>
          <a:xfrm>
            <a:off x="5628875" y="3165163"/>
            <a:ext cx="1458900" cy="646500"/>
          </a:xfrm>
          <a:prstGeom prst="rect">
            <a:avLst/>
          </a:prstGeom>
          <a:solidFill>
            <a:srgbClr val="EFEFEF"/>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 sz="1000" i="0" u="none" strike="noStrike" cap="none">
                <a:solidFill>
                  <a:srgbClr val="1D074D"/>
                </a:solidFill>
                <a:latin typeface="Lora"/>
                <a:ea typeface="Lora"/>
                <a:cs typeface="Lora"/>
                <a:sym typeface="Lora"/>
              </a:rPr>
              <a:t>Invitere “rimelig antall” til konkurranse</a:t>
            </a:r>
            <a:endParaRPr sz="1000" i="0" u="none" strike="noStrike" cap="none">
              <a:solidFill>
                <a:srgbClr val="1D074D"/>
              </a:solidFill>
              <a:latin typeface="Lora"/>
              <a:ea typeface="Lora"/>
              <a:cs typeface="Lora"/>
              <a:sym typeface="Lora"/>
            </a:endParaRPr>
          </a:p>
        </p:txBody>
      </p:sp>
      <p:cxnSp>
        <p:nvCxnSpPr>
          <p:cNvPr id="400" name="Google Shape;400;p57"/>
          <p:cNvCxnSpPr>
            <a:stCxn id="384" idx="2"/>
            <a:endCxn id="399" idx="0"/>
          </p:cNvCxnSpPr>
          <p:nvPr/>
        </p:nvCxnSpPr>
        <p:spPr>
          <a:xfrm flipH="1">
            <a:off x="6358463" y="2975300"/>
            <a:ext cx="95700" cy="189900"/>
          </a:xfrm>
          <a:prstGeom prst="straightConnector1">
            <a:avLst/>
          </a:prstGeom>
          <a:noFill/>
          <a:ln w="9525" cap="flat" cmpd="sng">
            <a:solidFill>
              <a:schemeClr val="dk2"/>
            </a:solidFill>
            <a:prstDash val="solid"/>
            <a:round/>
            <a:headEnd type="none" w="sm" len="sm"/>
            <a:tailEnd type="none" w="sm" len="sm"/>
          </a:ln>
        </p:spPr>
      </p:cxnSp>
      <p:cxnSp>
        <p:nvCxnSpPr>
          <p:cNvPr id="401" name="Google Shape;401;p57"/>
          <p:cNvCxnSpPr>
            <a:stCxn id="374" idx="2"/>
            <a:endCxn id="398" idx="0"/>
          </p:cNvCxnSpPr>
          <p:nvPr/>
        </p:nvCxnSpPr>
        <p:spPr>
          <a:xfrm>
            <a:off x="8204550" y="3083450"/>
            <a:ext cx="0" cy="158700"/>
          </a:xfrm>
          <a:prstGeom prst="straightConnector1">
            <a:avLst/>
          </a:prstGeom>
          <a:noFill/>
          <a:ln w="9525" cap="flat" cmpd="sng">
            <a:solidFill>
              <a:schemeClr val="dk2"/>
            </a:solidFill>
            <a:prstDash val="solid"/>
            <a:round/>
            <a:headEnd type="none" w="sm" len="sm"/>
            <a:tailEnd type="none" w="sm" len="sm"/>
          </a:ln>
        </p:spPr>
      </p:cxnSp>
      <p:cxnSp>
        <p:nvCxnSpPr>
          <p:cNvPr id="402" name="Google Shape;402;p57"/>
          <p:cNvCxnSpPr>
            <a:stCxn id="372" idx="2"/>
            <a:endCxn id="394" idx="0"/>
          </p:cNvCxnSpPr>
          <p:nvPr/>
        </p:nvCxnSpPr>
        <p:spPr>
          <a:xfrm flipH="1">
            <a:off x="4976550" y="1780025"/>
            <a:ext cx="1429500" cy="494700"/>
          </a:xfrm>
          <a:prstGeom prst="straightConnector1">
            <a:avLst/>
          </a:prstGeom>
          <a:noFill/>
          <a:ln w="9525" cap="flat" cmpd="sng">
            <a:solidFill>
              <a:schemeClr val="dk2"/>
            </a:solidFill>
            <a:prstDash val="dash"/>
            <a:round/>
            <a:headEnd type="none" w="sm" len="sm"/>
            <a:tailEnd type="none" w="sm" len="sm"/>
          </a:ln>
        </p:spPr>
      </p:cxnSp>
      <p:cxnSp>
        <p:nvCxnSpPr>
          <p:cNvPr id="403" name="Google Shape;403;p57"/>
          <p:cNvCxnSpPr>
            <a:stCxn id="371" idx="2"/>
            <a:endCxn id="376" idx="0"/>
          </p:cNvCxnSpPr>
          <p:nvPr/>
        </p:nvCxnSpPr>
        <p:spPr>
          <a:xfrm flipH="1">
            <a:off x="614925" y="1932300"/>
            <a:ext cx="729600" cy="360600"/>
          </a:xfrm>
          <a:prstGeom prst="straightConnector1">
            <a:avLst/>
          </a:prstGeom>
          <a:noFill/>
          <a:ln w="9525" cap="flat" cmpd="sng">
            <a:solidFill>
              <a:schemeClr val="dk2"/>
            </a:solidFill>
            <a:prstDash val="solid"/>
            <a:round/>
            <a:headEnd type="none" w="sm" len="sm"/>
            <a:tailEnd type="none" w="sm" len="sm"/>
          </a:ln>
        </p:spPr>
      </p:cxnSp>
      <p:sp>
        <p:nvSpPr>
          <p:cNvPr id="404" name="Google Shape;404;p57"/>
          <p:cNvSpPr txBox="1"/>
          <p:nvPr/>
        </p:nvSpPr>
        <p:spPr>
          <a:xfrm>
            <a:off x="1503650" y="4007425"/>
            <a:ext cx="1065600" cy="461700"/>
          </a:xfrm>
          <a:prstGeom prst="rect">
            <a:avLst/>
          </a:prstGeom>
          <a:solidFill>
            <a:srgbClr val="1D1157"/>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 sz="900" i="0" u="none" strike="noStrike" cap="none">
                <a:solidFill>
                  <a:schemeClr val="lt1"/>
                </a:solidFill>
                <a:latin typeface="Lora"/>
                <a:ea typeface="Lora"/>
                <a:cs typeface="Lora"/>
                <a:sym typeface="Lora"/>
              </a:rPr>
              <a:t>Samsøke tilskudd</a:t>
            </a:r>
            <a:endParaRPr sz="900" i="0" u="none" strike="noStrike" cap="none">
              <a:solidFill>
                <a:schemeClr val="lt1"/>
              </a:solidFill>
              <a:latin typeface="Lora"/>
              <a:ea typeface="Lora"/>
              <a:cs typeface="Lora"/>
              <a:sym typeface="Lora"/>
            </a:endParaRPr>
          </a:p>
        </p:txBody>
      </p:sp>
      <p:cxnSp>
        <p:nvCxnSpPr>
          <p:cNvPr id="405" name="Google Shape;405;p57"/>
          <p:cNvCxnSpPr>
            <a:stCxn id="397" idx="2"/>
            <a:endCxn id="404" idx="0"/>
          </p:cNvCxnSpPr>
          <p:nvPr/>
        </p:nvCxnSpPr>
        <p:spPr>
          <a:xfrm>
            <a:off x="1029000" y="3262700"/>
            <a:ext cx="1007400" cy="744600"/>
          </a:xfrm>
          <a:prstGeom prst="straightConnector1">
            <a:avLst/>
          </a:prstGeom>
          <a:noFill/>
          <a:ln w="9525" cap="flat" cmpd="sng">
            <a:solidFill>
              <a:schemeClr val="dk2"/>
            </a:solidFill>
            <a:prstDash val="solid"/>
            <a:round/>
            <a:headEnd type="none" w="sm" len="sm"/>
            <a:tailEnd type="none" w="sm" len="sm"/>
          </a:ln>
        </p:spPr>
      </p:cxnSp>
      <p:cxnSp>
        <p:nvCxnSpPr>
          <p:cNvPr id="406" name="Google Shape;406;p57"/>
          <p:cNvCxnSpPr>
            <a:stCxn id="371" idx="2"/>
            <a:endCxn id="396" idx="0"/>
          </p:cNvCxnSpPr>
          <p:nvPr/>
        </p:nvCxnSpPr>
        <p:spPr>
          <a:xfrm>
            <a:off x="1344525" y="1932300"/>
            <a:ext cx="502800" cy="501600"/>
          </a:xfrm>
          <a:prstGeom prst="straightConnector1">
            <a:avLst/>
          </a:prstGeom>
          <a:noFill/>
          <a:ln w="9525" cap="flat" cmpd="sng">
            <a:solidFill>
              <a:schemeClr val="dk2"/>
            </a:solidFill>
            <a:prstDash val="solid"/>
            <a:round/>
            <a:headEnd type="none" w="sm" len="sm"/>
            <a:tailEnd type="none" w="sm" len="sm"/>
          </a:ln>
        </p:spPr>
      </p:cxnSp>
      <p:cxnSp>
        <p:nvCxnSpPr>
          <p:cNvPr id="407" name="Google Shape;407;p57"/>
          <p:cNvCxnSpPr>
            <a:endCxn id="388" idx="1"/>
          </p:cNvCxnSpPr>
          <p:nvPr/>
        </p:nvCxnSpPr>
        <p:spPr>
          <a:xfrm rot="5400000" flipH="1">
            <a:off x="2026638" y="2518850"/>
            <a:ext cx="1229700" cy="66900"/>
          </a:xfrm>
          <a:prstGeom prst="curvedConnector4">
            <a:avLst>
              <a:gd name="adj1" fmla="val 43742"/>
              <a:gd name="adj2" fmla="val 455942"/>
            </a:avLst>
          </a:prstGeom>
          <a:noFill/>
          <a:ln w="9525" cap="flat" cmpd="sng">
            <a:solidFill>
              <a:schemeClr val="dk2"/>
            </a:solidFill>
            <a:prstDash val="solid"/>
            <a:round/>
            <a:headEnd type="none" w="sm" len="sm"/>
            <a:tailEnd type="triangle" w="med" len="med"/>
          </a:ln>
        </p:spPr>
      </p:cxnSp>
      <p:cxnSp>
        <p:nvCxnSpPr>
          <p:cNvPr id="408" name="Google Shape;408;p57"/>
          <p:cNvCxnSpPr>
            <a:stCxn id="371" idx="2"/>
            <a:endCxn id="397" idx="0"/>
          </p:cNvCxnSpPr>
          <p:nvPr/>
        </p:nvCxnSpPr>
        <p:spPr>
          <a:xfrm flipH="1">
            <a:off x="1028925" y="1932300"/>
            <a:ext cx="315600" cy="1007400"/>
          </a:xfrm>
          <a:prstGeom prst="straightConnector1">
            <a:avLst/>
          </a:prstGeom>
          <a:noFill/>
          <a:ln w="9525" cap="flat" cmpd="sng">
            <a:solidFill>
              <a:schemeClr val="dk2"/>
            </a:solidFill>
            <a:prstDash val="solid"/>
            <a:round/>
            <a:headEnd type="none" w="sm" len="sm"/>
            <a:tailEnd type="none" w="sm" len="sm"/>
          </a:ln>
        </p:spPr>
      </p:cxnSp>
      <p:cxnSp>
        <p:nvCxnSpPr>
          <p:cNvPr id="409" name="Google Shape;409;p57"/>
          <p:cNvCxnSpPr>
            <a:stCxn id="388" idx="0"/>
            <a:endCxn id="372" idx="1"/>
          </p:cNvCxnSpPr>
          <p:nvPr/>
        </p:nvCxnSpPr>
        <p:spPr>
          <a:xfrm rot="-5400000">
            <a:off x="3393288" y="1135700"/>
            <a:ext cx="188100" cy="1107600"/>
          </a:xfrm>
          <a:prstGeom prst="curvedConnector2">
            <a:avLst/>
          </a:prstGeom>
          <a:noFill/>
          <a:ln w="9525" cap="flat" cmpd="sng">
            <a:solidFill>
              <a:schemeClr val="dk2"/>
            </a:solidFill>
            <a:prstDash val="solid"/>
            <a:round/>
            <a:headEnd type="none" w="sm" len="sm"/>
            <a:tailEnd type="stealth" w="med" len="med"/>
          </a:ln>
        </p:spPr>
      </p:cxnSp>
      <p:sp>
        <p:nvSpPr>
          <p:cNvPr id="410" name="Google Shape;410;p57"/>
          <p:cNvSpPr txBox="1"/>
          <p:nvPr/>
        </p:nvSpPr>
        <p:spPr>
          <a:xfrm>
            <a:off x="333675" y="4007425"/>
            <a:ext cx="1065600" cy="461700"/>
          </a:xfrm>
          <a:prstGeom prst="rect">
            <a:avLst/>
          </a:prstGeom>
          <a:solidFill>
            <a:srgbClr val="B2D4E8"/>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 sz="900" i="0" u="none" strike="noStrike" cap="none">
                <a:solidFill>
                  <a:srgbClr val="1D074D"/>
                </a:solidFill>
                <a:latin typeface="Lora"/>
                <a:ea typeface="Lora"/>
                <a:cs typeface="Lora"/>
                <a:sym typeface="Lora"/>
              </a:rPr>
              <a:t>Kommunen gir tilskudd</a:t>
            </a:r>
            <a:endParaRPr sz="900" i="0" u="none" strike="noStrike" cap="none">
              <a:solidFill>
                <a:srgbClr val="1D074D"/>
              </a:solidFill>
              <a:latin typeface="Lora"/>
              <a:ea typeface="Lora"/>
              <a:cs typeface="Lora"/>
              <a:sym typeface="Lora"/>
            </a:endParaRPr>
          </a:p>
        </p:txBody>
      </p:sp>
      <p:cxnSp>
        <p:nvCxnSpPr>
          <p:cNvPr id="411" name="Google Shape;411;p57"/>
          <p:cNvCxnSpPr>
            <a:stCxn id="397" idx="2"/>
            <a:endCxn id="410" idx="0"/>
          </p:cNvCxnSpPr>
          <p:nvPr/>
        </p:nvCxnSpPr>
        <p:spPr>
          <a:xfrm flipH="1">
            <a:off x="866400" y="3262700"/>
            <a:ext cx="162600" cy="744600"/>
          </a:xfrm>
          <a:prstGeom prst="straightConnector1">
            <a:avLst/>
          </a:prstGeom>
          <a:noFill/>
          <a:ln w="9525" cap="flat" cmpd="sng">
            <a:solidFill>
              <a:schemeClr val="dk2"/>
            </a:solidFill>
            <a:prstDash val="solid"/>
            <a:round/>
            <a:headEnd type="none" w="sm" len="sm"/>
            <a:tailEnd type="none" w="sm" len="sm"/>
          </a:ln>
        </p:spPr>
      </p:cxnSp>
      <p:sp>
        <p:nvSpPr>
          <p:cNvPr id="412" name="Google Shape;412;p57"/>
          <p:cNvSpPr txBox="1"/>
          <p:nvPr/>
        </p:nvSpPr>
        <p:spPr>
          <a:xfrm>
            <a:off x="5421475" y="3755100"/>
            <a:ext cx="982800" cy="554100"/>
          </a:xfrm>
          <a:prstGeom prst="rect">
            <a:avLst/>
          </a:prstGeom>
          <a:solidFill>
            <a:srgbClr val="EFEFEF"/>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n" sz="800" i="0" u="none" strike="noStrike" cap="none">
                <a:solidFill>
                  <a:srgbClr val="1D074D"/>
                </a:solidFill>
                <a:latin typeface="Lora"/>
                <a:ea typeface="Lora"/>
                <a:cs typeface="Lora"/>
                <a:sym typeface="Lora"/>
              </a:rPr>
              <a:t>Frivillig kunngjøring i Doffin</a:t>
            </a:r>
            <a:endParaRPr sz="800" i="0" u="none" strike="noStrike" cap="none">
              <a:solidFill>
                <a:srgbClr val="1D074D"/>
              </a:solidFill>
              <a:latin typeface="Lora"/>
              <a:ea typeface="Lora"/>
              <a:cs typeface="Lora"/>
              <a:sym typeface="Lora"/>
            </a:endParaRPr>
          </a:p>
        </p:txBody>
      </p:sp>
      <p:cxnSp>
        <p:nvCxnSpPr>
          <p:cNvPr id="413" name="Google Shape;413;p57"/>
          <p:cNvCxnSpPr>
            <a:stCxn id="394" idx="2"/>
          </p:cNvCxnSpPr>
          <p:nvPr/>
        </p:nvCxnSpPr>
        <p:spPr>
          <a:xfrm>
            <a:off x="4976550" y="2967425"/>
            <a:ext cx="762300" cy="170700"/>
          </a:xfrm>
          <a:prstGeom prst="straightConnector1">
            <a:avLst/>
          </a:prstGeom>
          <a:noFill/>
          <a:ln w="9525" cap="flat" cmpd="sng">
            <a:solidFill>
              <a:schemeClr val="dk2"/>
            </a:solidFill>
            <a:prstDash val="dash"/>
            <a:round/>
            <a:headEnd type="none" w="sm" len="sm"/>
            <a:tailEnd type="none" w="sm" len="sm"/>
          </a:ln>
        </p:spPr>
      </p:cxnSp>
      <p:cxnSp>
        <p:nvCxnSpPr>
          <p:cNvPr id="414" name="Google Shape;414;p57"/>
          <p:cNvCxnSpPr>
            <a:stCxn id="404" idx="0"/>
            <a:endCxn id="380" idx="2"/>
          </p:cNvCxnSpPr>
          <p:nvPr/>
        </p:nvCxnSpPr>
        <p:spPr>
          <a:xfrm rot="10800000" flipH="1">
            <a:off x="2036450" y="3504025"/>
            <a:ext cx="897000" cy="503400"/>
          </a:xfrm>
          <a:prstGeom prst="straightConnector1">
            <a:avLst/>
          </a:prstGeom>
          <a:noFill/>
          <a:ln w="9525" cap="flat" cmpd="sng">
            <a:solidFill>
              <a:schemeClr val="dk2"/>
            </a:solidFill>
            <a:prstDash val="dash"/>
            <a:round/>
            <a:headEnd type="none" w="sm" len="sm"/>
            <a:tailEnd type="triangle" w="med" len="med"/>
          </a:ln>
        </p:spPr>
      </p:cxnSp>
      <p:cxnSp>
        <p:nvCxnSpPr>
          <p:cNvPr id="415" name="Google Shape;415;p57"/>
          <p:cNvCxnSpPr>
            <a:endCxn id="416" idx="0"/>
          </p:cNvCxnSpPr>
          <p:nvPr/>
        </p:nvCxnSpPr>
        <p:spPr>
          <a:xfrm flipH="1">
            <a:off x="4917300" y="4224025"/>
            <a:ext cx="2355900" cy="258900"/>
          </a:xfrm>
          <a:prstGeom prst="straightConnector1">
            <a:avLst/>
          </a:prstGeom>
          <a:noFill/>
          <a:ln w="9525" cap="flat" cmpd="sng">
            <a:solidFill>
              <a:schemeClr val="dk2"/>
            </a:solidFill>
            <a:prstDash val="solid"/>
            <a:round/>
            <a:headEnd type="none" w="sm" len="sm"/>
            <a:tailEnd type="none" w="sm" len="sm"/>
          </a:ln>
        </p:spPr>
      </p:cxnSp>
      <p:sp>
        <p:nvSpPr>
          <p:cNvPr id="416" name="Google Shape;416;p57"/>
          <p:cNvSpPr txBox="1"/>
          <p:nvPr/>
        </p:nvSpPr>
        <p:spPr>
          <a:xfrm>
            <a:off x="4332150" y="4482925"/>
            <a:ext cx="1170300" cy="323100"/>
          </a:xfrm>
          <a:prstGeom prst="rect">
            <a:avLst/>
          </a:prstGeom>
          <a:solidFill>
            <a:srgbClr val="FA7A4D"/>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 sz="900" i="0" u="none" strike="noStrike" cap="none">
                <a:solidFill>
                  <a:srgbClr val="000000"/>
                </a:solidFill>
                <a:latin typeface="Lora"/>
                <a:ea typeface="Lora"/>
                <a:cs typeface="Lora"/>
                <a:sym typeface="Lora"/>
              </a:rPr>
              <a:t>FOU kontrakter</a:t>
            </a:r>
            <a:endParaRPr sz="900" i="0" u="none" strike="noStrike" cap="none">
              <a:solidFill>
                <a:srgbClr val="000000"/>
              </a:solidFill>
              <a:latin typeface="Lora"/>
              <a:ea typeface="Lora"/>
              <a:cs typeface="Lora"/>
              <a:sym typeface="Lora"/>
            </a:endParaRPr>
          </a:p>
        </p:txBody>
      </p:sp>
      <p:cxnSp>
        <p:nvCxnSpPr>
          <p:cNvPr id="417" name="Google Shape;417;p57"/>
          <p:cNvCxnSpPr>
            <a:stCxn id="396" idx="2"/>
            <a:endCxn id="418" idx="0"/>
          </p:cNvCxnSpPr>
          <p:nvPr/>
        </p:nvCxnSpPr>
        <p:spPr>
          <a:xfrm>
            <a:off x="1847313" y="2741663"/>
            <a:ext cx="166800" cy="119700"/>
          </a:xfrm>
          <a:prstGeom prst="straightConnector1">
            <a:avLst/>
          </a:prstGeom>
          <a:noFill/>
          <a:ln w="9525" cap="flat" cmpd="sng">
            <a:solidFill>
              <a:schemeClr val="dk2"/>
            </a:solidFill>
            <a:prstDash val="solid"/>
            <a:round/>
            <a:headEnd type="none" w="sm" len="sm"/>
            <a:tailEnd type="none" w="sm" len="sm"/>
          </a:ln>
        </p:spPr>
      </p:cxnSp>
      <p:sp>
        <p:nvSpPr>
          <p:cNvPr id="418" name="Google Shape;418;p57"/>
          <p:cNvSpPr txBox="1"/>
          <p:nvPr/>
        </p:nvSpPr>
        <p:spPr>
          <a:xfrm>
            <a:off x="1659900" y="2861500"/>
            <a:ext cx="708300" cy="292500"/>
          </a:xfrm>
          <a:prstGeom prst="rect">
            <a:avLst/>
          </a:prstGeom>
          <a:solidFill>
            <a:srgbClr val="EFDDD4"/>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 sz="700" i="0" u="none" strike="noStrike" cap="none">
                <a:solidFill>
                  <a:srgbClr val="1D074D"/>
                </a:solidFill>
                <a:latin typeface="Lora"/>
                <a:ea typeface="Lora"/>
                <a:cs typeface="Lora"/>
                <a:sym typeface="Lora"/>
              </a:rPr>
              <a:t>Ansettelser</a:t>
            </a:r>
            <a:endParaRPr sz="700" i="0" u="none" strike="noStrike" cap="none">
              <a:solidFill>
                <a:srgbClr val="1D074D"/>
              </a:solidFill>
              <a:latin typeface="Lora"/>
              <a:ea typeface="Lora"/>
              <a:cs typeface="Lora"/>
              <a:sym typeface="Lora"/>
            </a:endParaRPr>
          </a:p>
        </p:txBody>
      </p:sp>
      <p:sp>
        <p:nvSpPr>
          <p:cNvPr id="419" name="Google Shape;419;p57"/>
          <p:cNvSpPr txBox="1"/>
          <p:nvPr/>
        </p:nvSpPr>
        <p:spPr>
          <a:xfrm>
            <a:off x="7117725" y="75725"/>
            <a:ext cx="1721700" cy="36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1D074D"/>
                </a:solidFill>
                <a:latin typeface="Playfair Display"/>
                <a:ea typeface="Playfair Display"/>
                <a:cs typeface="Playfair Display"/>
                <a:sym typeface="Playfair Display"/>
              </a:rPr>
              <a:t>Tips og veiledning</a:t>
            </a:r>
            <a:endParaRPr sz="1200" b="1" i="0" u="none" strike="noStrike" cap="none">
              <a:solidFill>
                <a:srgbClr val="1D074D"/>
              </a:solidFill>
              <a:latin typeface="Playfair Display"/>
              <a:ea typeface="Playfair Display"/>
              <a:cs typeface="Playfair Display"/>
              <a:sym typeface="Playfair Display"/>
            </a:endParaRPr>
          </a:p>
        </p:txBody>
      </p:sp>
      <p:sp>
        <p:nvSpPr>
          <p:cNvPr id="420" name="Google Shape;420;p57"/>
          <p:cNvSpPr txBox="1"/>
          <p:nvPr/>
        </p:nvSpPr>
        <p:spPr>
          <a:xfrm>
            <a:off x="6987975" y="292775"/>
            <a:ext cx="1981200" cy="877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i="0" u="none" strike="noStrike" cap="none">
                <a:solidFill>
                  <a:srgbClr val="1D074D"/>
                </a:solidFill>
                <a:latin typeface="Lora"/>
                <a:ea typeface="Lora"/>
                <a:cs typeface="Lora"/>
                <a:sym typeface="Lora"/>
              </a:rPr>
              <a:t>Så langt i Norge har vi sett at samarbeid med og kjøp fra sosiale entreprenører som regel har tatt utgangspunkt i alternativene skissert på denne siden.</a:t>
            </a:r>
            <a:endParaRPr sz="900" i="0" u="none" strike="noStrike" cap="none">
              <a:solidFill>
                <a:srgbClr val="1D074D"/>
              </a:solidFill>
              <a:latin typeface="Lora"/>
              <a:ea typeface="Lora"/>
              <a:cs typeface="Lora"/>
              <a:sym typeface="Lor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8"/>
          <p:cNvSpPr txBox="1">
            <a:spLocks noGrp="1"/>
          </p:cNvSpPr>
          <p:nvPr>
            <p:ph type="title" idx="4294967295"/>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Hvordan gjøres samarbeid uten direkte betaling?</a:t>
            </a:r>
            <a:endParaRPr/>
          </a:p>
        </p:txBody>
      </p:sp>
      <p:sp>
        <p:nvSpPr>
          <p:cNvPr id="426" name="Google Shape;426;p58"/>
          <p:cNvSpPr txBox="1">
            <a:spLocks noGrp="1"/>
          </p:cNvSpPr>
          <p:nvPr>
            <p:ph type="body" idx="4294967295"/>
          </p:nvPr>
        </p:nvSpPr>
        <p:spPr>
          <a:xfrm>
            <a:off x="311700" y="934482"/>
            <a:ext cx="8520600" cy="451800"/>
          </a:xfrm>
          <a:prstGeom prst="rect">
            <a:avLst/>
          </a:prstGeom>
          <a:noFill/>
          <a:ln>
            <a:noFill/>
          </a:ln>
        </p:spPr>
        <p:txBody>
          <a:bodyPr spcFirstLastPara="1" wrap="square" lIns="91425" tIns="91425" rIns="91425" bIns="91425" anchor="t" anchorCtr="0">
            <a:normAutofit fontScale="85000" lnSpcReduction="10000"/>
          </a:bodyPr>
          <a:lstStyle/>
          <a:p>
            <a:pPr marL="0" lvl="0" indent="0" algn="l" rtl="0">
              <a:lnSpc>
                <a:spcPct val="115000"/>
              </a:lnSpc>
              <a:spcBef>
                <a:spcPts val="0"/>
              </a:spcBef>
              <a:spcAft>
                <a:spcPts val="0"/>
              </a:spcAft>
              <a:buSzPct val="138996"/>
              <a:buNone/>
            </a:pPr>
            <a:r>
              <a:rPr lang="en" sz="1400" dirty="0"/>
              <a:t>Samarbeid uten direkte betaling er i denne sammenheng ulike former for samarbeid hvor det ikke gjøres et kjøp. </a:t>
            </a:r>
            <a:endParaRPr sz="1400" dirty="0"/>
          </a:p>
        </p:txBody>
      </p:sp>
      <p:sp>
        <p:nvSpPr>
          <p:cNvPr id="427" name="Google Shape;427;p58"/>
          <p:cNvSpPr/>
          <p:nvPr/>
        </p:nvSpPr>
        <p:spPr>
          <a:xfrm>
            <a:off x="1695700" y="4066950"/>
            <a:ext cx="6736500" cy="862800"/>
          </a:xfrm>
          <a:prstGeom prst="roundRect">
            <a:avLst>
              <a:gd name="adj" fmla="val 16667"/>
            </a:avLst>
          </a:prstGeom>
          <a:solidFill>
            <a:srgbClr val="FA7A4D"/>
          </a:solid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0" i="0" u="none" strike="noStrike" cap="none">
                <a:solidFill>
                  <a:schemeClr val="dk1"/>
                </a:solidFill>
                <a:latin typeface="Arial"/>
                <a:ea typeface="Arial"/>
                <a:cs typeface="Arial"/>
                <a:sym typeface="Arial"/>
              </a:rPr>
              <a:t>Majoriteten av sosiale entreprenører har offentlig sektor som sin primære / ønskede betalende kunde. For denne gruppen vil det fort være lite økonomisk bærekraftig å inngå samarbeid uten betaling. Dersom man ønsker et marked hvor sosiale entreprenører kan overleve og vokse i Norge, bør samarbeid uten betaling kun være en kortvarig overgang til kjøp.</a:t>
            </a:r>
            <a:endParaRPr sz="1000" b="0" i="0" u="none" strike="noStrike" cap="none">
              <a:solidFill>
                <a:schemeClr val="dk1"/>
              </a:solidFill>
              <a:latin typeface="Arial"/>
              <a:ea typeface="Arial"/>
              <a:cs typeface="Arial"/>
              <a:sym typeface="Arial"/>
            </a:endParaRPr>
          </a:p>
        </p:txBody>
      </p:sp>
      <p:sp>
        <p:nvSpPr>
          <p:cNvPr id="428" name="Google Shape;428;p58"/>
          <p:cNvSpPr/>
          <p:nvPr/>
        </p:nvSpPr>
        <p:spPr>
          <a:xfrm>
            <a:off x="441150" y="1333500"/>
            <a:ext cx="2737200" cy="2606700"/>
          </a:xfrm>
          <a:prstGeom prst="rect">
            <a:avLst/>
          </a:prstGeom>
          <a:solidFill>
            <a:srgbClr val="EFDDD4"/>
          </a:solid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100" b="1" i="0" u="none" strike="noStrike" cap="none" dirty="0">
                <a:solidFill>
                  <a:srgbClr val="1D074D"/>
                </a:solidFill>
                <a:latin typeface="Lora"/>
                <a:ea typeface="Lora"/>
                <a:cs typeface="Lora"/>
                <a:sym typeface="Lora"/>
              </a:rPr>
              <a:t>Samarbeid om informasjon: </a:t>
            </a:r>
            <a:endParaRPr sz="1100" b="1" i="0" u="none" strike="noStrike" cap="none" dirty="0">
              <a:solidFill>
                <a:srgbClr val="1D074D"/>
              </a:solidFill>
              <a:latin typeface="Lora"/>
              <a:ea typeface="Lora"/>
              <a:cs typeface="Lora"/>
              <a:sym typeface="Lora"/>
            </a:endParaRPr>
          </a:p>
          <a:p>
            <a:pPr marL="0" marR="0" lvl="0" indent="0" algn="ctr" rtl="0">
              <a:lnSpc>
                <a:spcPct val="115000"/>
              </a:lnSpc>
              <a:spcBef>
                <a:spcPts val="0"/>
              </a:spcBef>
              <a:spcAft>
                <a:spcPts val="0"/>
              </a:spcAft>
              <a:buClr>
                <a:srgbClr val="000000"/>
              </a:buClr>
              <a:buSzPts val="1100"/>
              <a:buFont typeface="Arial"/>
              <a:buNone/>
            </a:pPr>
            <a:r>
              <a:rPr lang="en" sz="1100" i="0" u="none" strike="noStrike" cap="none" dirty="0">
                <a:solidFill>
                  <a:srgbClr val="1D074D"/>
                </a:solidFill>
                <a:latin typeface="Lora"/>
                <a:ea typeface="Lora"/>
                <a:cs typeface="Lora"/>
                <a:sym typeface="Lora"/>
              </a:rPr>
              <a:t>Noen sosiale entreprenører har privat sektor som sin betalende kunde, men jobber samtidig med sårbare grupper som kommunens tjenester har kontakt med. Den sosiale entreprenøren og kommunen kan i en slik situasjon ha nytte av å samarbeide om informasjon eller rekruttering, uten at det er et kjøp. </a:t>
            </a:r>
            <a:endParaRPr sz="1400" i="0" u="none" strike="noStrike" cap="none" dirty="0">
              <a:solidFill>
                <a:srgbClr val="1D074D"/>
              </a:solidFill>
              <a:latin typeface="Lora"/>
              <a:ea typeface="Lora"/>
              <a:cs typeface="Lora"/>
              <a:sym typeface="Lora"/>
            </a:endParaRPr>
          </a:p>
        </p:txBody>
      </p:sp>
      <p:sp>
        <p:nvSpPr>
          <p:cNvPr id="429" name="Google Shape;429;p58"/>
          <p:cNvSpPr/>
          <p:nvPr/>
        </p:nvSpPr>
        <p:spPr>
          <a:xfrm>
            <a:off x="3308675" y="1333500"/>
            <a:ext cx="5123700" cy="1571400"/>
          </a:xfrm>
          <a:prstGeom prst="rect">
            <a:avLst/>
          </a:prstGeom>
          <a:solidFill>
            <a:srgbClr val="B2D4E8"/>
          </a:solid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100" b="1" i="0" u="none" strike="noStrike" cap="none">
                <a:solidFill>
                  <a:srgbClr val="1D074D"/>
                </a:solidFill>
                <a:latin typeface="Lora"/>
                <a:ea typeface="Lora"/>
                <a:cs typeface="Lora"/>
                <a:sym typeface="Lora"/>
              </a:rPr>
              <a:t>Kommunale tilskuddsordninger:</a:t>
            </a:r>
            <a:endParaRPr sz="1100" b="1" i="0" u="none" strike="noStrike" cap="none">
              <a:solidFill>
                <a:srgbClr val="1D074D"/>
              </a:solidFill>
              <a:latin typeface="Lora"/>
              <a:ea typeface="Lora"/>
              <a:cs typeface="Lora"/>
              <a:sym typeface="Lora"/>
            </a:endParaRPr>
          </a:p>
          <a:p>
            <a:pPr marL="0" marR="0" lvl="0" indent="0" algn="ctr" rtl="0">
              <a:lnSpc>
                <a:spcPct val="115000"/>
              </a:lnSpc>
              <a:spcBef>
                <a:spcPts val="0"/>
              </a:spcBef>
              <a:spcAft>
                <a:spcPts val="0"/>
              </a:spcAft>
              <a:buClr>
                <a:srgbClr val="000000"/>
              </a:buClr>
              <a:buSzPts val="1100"/>
              <a:buFont typeface="Arial"/>
              <a:buNone/>
            </a:pPr>
            <a:r>
              <a:rPr lang="en" sz="1100" i="0" u="none" strike="noStrike" cap="none">
                <a:solidFill>
                  <a:srgbClr val="1D074D"/>
                </a:solidFill>
                <a:latin typeface="Lora"/>
                <a:ea typeface="Lora"/>
                <a:cs typeface="Lora"/>
                <a:sym typeface="Lora"/>
              </a:rPr>
              <a:t>Noen kommuner har egne tilskuddsordninger som er spesifikke for sosiale entreprenører. Disse kan være knyttet til bestemte tema (f.eks integrering) som er viktig for kommunen. Slike tilskuddsordninger kan bidra til etablering, pilotering eller drift, uten at det er et kjøp. Det finnes også eksempler hvor kommuner har bidratt med spesifikke ressurser til sosiale entreprenører, som f.eks lokaler. </a:t>
            </a:r>
            <a:endParaRPr sz="1000" i="0" u="none" strike="noStrike" cap="none">
              <a:solidFill>
                <a:srgbClr val="1D074D"/>
              </a:solidFill>
              <a:latin typeface="Lora"/>
              <a:ea typeface="Lora"/>
              <a:cs typeface="Lora"/>
              <a:sym typeface="Lora"/>
            </a:endParaRPr>
          </a:p>
        </p:txBody>
      </p:sp>
      <p:sp>
        <p:nvSpPr>
          <p:cNvPr id="430" name="Google Shape;430;p58"/>
          <p:cNvSpPr/>
          <p:nvPr/>
        </p:nvSpPr>
        <p:spPr>
          <a:xfrm>
            <a:off x="3308575" y="2997875"/>
            <a:ext cx="5123700" cy="942300"/>
          </a:xfrm>
          <a:prstGeom prst="rect">
            <a:avLst/>
          </a:prstGeom>
          <a:solidFill>
            <a:srgbClr val="1D074D"/>
          </a:solid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100" b="1" i="0" u="none" strike="noStrike" cap="none">
                <a:solidFill>
                  <a:schemeClr val="lt1"/>
                </a:solidFill>
                <a:latin typeface="Lora"/>
                <a:ea typeface="Lora"/>
                <a:cs typeface="Lora"/>
                <a:sym typeface="Lora"/>
              </a:rPr>
              <a:t>Samsøke tilskudd:</a:t>
            </a:r>
            <a:endParaRPr sz="1100" b="1" i="0" u="none" strike="noStrike" cap="none">
              <a:solidFill>
                <a:schemeClr val="lt1"/>
              </a:solidFill>
              <a:latin typeface="Lora"/>
              <a:ea typeface="Lora"/>
              <a:cs typeface="Lora"/>
              <a:sym typeface="Lora"/>
            </a:endParaRPr>
          </a:p>
          <a:p>
            <a:pPr marL="0" marR="0" lvl="0" indent="0" algn="ctr" rtl="0">
              <a:lnSpc>
                <a:spcPct val="115000"/>
              </a:lnSpc>
              <a:spcBef>
                <a:spcPts val="0"/>
              </a:spcBef>
              <a:spcAft>
                <a:spcPts val="0"/>
              </a:spcAft>
              <a:buClr>
                <a:srgbClr val="000000"/>
              </a:buClr>
              <a:buSzPts val="1100"/>
              <a:buFont typeface="Arial"/>
              <a:buNone/>
            </a:pPr>
            <a:r>
              <a:rPr lang="en" sz="1100" i="0" u="none" strike="noStrike" cap="none">
                <a:solidFill>
                  <a:schemeClr val="lt1"/>
                </a:solidFill>
                <a:latin typeface="Lora"/>
                <a:ea typeface="Lora"/>
                <a:cs typeface="Lora"/>
                <a:sym typeface="Lora"/>
              </a:rPr>
              <a:t>Noen kommuner og sosiale entreprenører går sammen og søker tilskudd fra direktorater, departementer eller private stiftelser til et felles prosjekt, ofte et pilotprosjekt med begrenset varighet. </a:t>
            </a:r>
            <a:endParaRPr sz="1300" i="0" u="none" strike="noStrike" cap="none">
              <a:solidFill>
                <a:schemeClr val="lt1"/>
              </a:solidFill>
              <a:latin typeface="Lora"/>
              <a:ea typeface="Lora"/>
              <a:cs typeface="Lora"/>
              <a:sym typeface="Lora"/>
            </a:endParaRPr>
          </a:p>
        </p:txBody>
      </p:sp>
      <p:sp>
        <p:nvSpPr>
          <p:cNvPr id="431" name="Google Shape;431;p58"/>
          <p:cNvSpPr txBox="1"/>
          <p:nvPr/>
        </p:nvSpPr>
        <p:spPr>
          <a:xfrm rot="-420552">
            <a:off x="128337" y="4252016"/>
            <a:ext cx="1472605" cy="492667"/>
          </a:xfrm>
          <a:prstGeom prst="rect">
            <a:avLst/>
          </a:prstGeom>
          <a:solidFill>
            <a:srgbClr val="FA7A4D"/>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b="1" i="0" u="sng" strike="noStrike" cap="none">
                <a:solidFill>
                  <a:srgbClr val="000000"/>
                </a:solidFill>
                <a:latin typeface="Arial"/>
                <a:ea typeface="Arial"/>
                <a:cs typeface="Arial"/>
                <a:sym typeface="Arial"/>
              </a:rPr>
              <a:t>Men husk!</a:t>
            </a:r>
            <a:endParaRPr sz="2000" b="1" i="0" u="sng"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9"/>
          <p:cNvSpPr txBox="1">
            <a:spLocks noGrp="1"/>
          </p:cNvSpPr>
          <p:nvPr>
            <p:ph type="title" idx="4294967295"/>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Hvordan gjøres kjøp fra sosiale entreprenører?</a:t>
            </a:r>
            <a:endParaRPr/>
          </a:p>
        </p:txBody>
      </p:sp>
      <p:sp>
        <p:nvSpPr>
          <p:cNvPr id="437" name="Google Shape;437;p59"/>
          <p:cNvSpPr txBox="1"/>
          <p:nvPr/>
        </p:nvSpPr>
        <p:spPr>
          <a:xfrm>
            <a:off x="346600" y="1469525"/>
            <a:ext cx="1689900" cy="742200"/>
          </a:xfrm>
          <a:prstGeom prst="rect">
            <a:avLst/>
          </a:prstGeom>
          <a:solidFill>
            <a:srgbClr val="FFAB40"/>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200" b="1" i="0" u="none" strike="noStrike" cap="none">
                <a:solidFill>
                  <a:srgbClr val="1D074D"/>
                </a:solidFill>
                <a:latin typeface="Lora"/>
                <a:ea typeface="Lora"/>
                <a:cs typeface="Lora"/>
                <a:sym typeface="Lora"/>
              </a:rPr>
              <a:t>Kjøp under 100.000 </a:t>
            </a:r>
            <a:endParaRPr sz="1200" b="1" i="0" u="none" strike="noStrike" cap="none">
              <a:solidFill>
                <a:srgbClr val="1D074D"/>
              </a:solidFill>
              <a:latin typeface="Lora"/>
              <a:ea typeface="Lora"/>
              <a:cs typeface="Lora"/>
              <a:sym typeface="Lora"/>
            </a:endParaRPr>
          </a:p>
          <a:p>
            <a:pPr marL="0" marR="0" lvl="0" indent="0" algn="ctr" rtl="0">
              <a:lnSpc>
                <a:spcPct val="100000"/>
              </a:lnSpc>
              <a:spcBef>
                <a:spcPts val="0"/>
              </a:spcBef>
              <a:spcAft>
                <a:spcPts val="0"/>
              </a:spcAft>
              <a:buClr>
                <a:srgbClr val="000000"/>
              </a:buClr>
              <a:buSzPts val="900"/>
              <a:buFont typeface="Arial"/>
              <a:buNone/>
            </a:pPr>
            <a:r>
              <a:rPr lang="en" sz="1000" b="1" i="0" u="none" strike="noStrike" cap="none">
                <a:solidFill>
                  <a:srgbClr val="1D074D"/>
                </a:solidFill>
                <a:latin typeface="Lora"/>
                <a:ea typeface="Lora"/>
                <a:cs typeface="Lora"/>
                <a:sym typeface="Lora"/>
              </a:rPr>
              <a:t>(fritatt anskaffelsesloven)</a:t>
            </a:r>
            <a:endParaRPr sz="1000" b="1" i="0" u="none" strike="noStrike" cap="none">
              <a:solidFill>
                <a:srgbClr val="1D074D"/>
              </a:solidFill>
              <a:latin typeface="Lora"/>
              <a:ea typeface="Lora"/>
              <a:cs typeface="Lora"/>
              <a:sym typeface="Lora"/>
            </a:endParaRPr>
          </a:p>
        </p:txBody>
      </p:sp>
      <p:sp>
        <p:nvSpPr>
          <p:cNvPr id="438" name="Google Shape;438;p59"/>
          <p:cNvSpPr txBox="1"/>
          <p:nvPr/>
        </p:nvSpPr>
        <p:spPr>
          <a:xfrm>
            <a:off x="346600" y="4225025"/>
            <a:ext cx="1689900" cy="742200"/>
          </a:xfrm>
          <a:prstGeom prst="rect">
            <a:avLst/>
          </a:prstGeom>
          <a:solidFill>
            <a:srgbClr val="FFAB40"/>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1D074D"/>
                </a:solidFill>
                <a:latin typeface="Lora"/>
                <a:ea typeface="Lora"/>
                <a:cs typeface="Lora"/>
                <a:sym typeface="Lora"/>
              </a:rPr>
              <a:t>Kjøp over 1.3 mill/ 7.2 mill kr </a:t>
            </a:r>
            <a:endParaRPr sz="900" b="1" i="0" u="none" strike="noStrike" cap="none">
              <a:solidFill>
                <a:srgbClr val="1D074D"/>
              </a:solidFill>
              <a:latin typeface="Lora"/>
              <a:ea typeface="Lora"/>
              <a:cs typeface="Lora"/>
              <a:sym typeface="Lora"/>
            </a:endParaRPr>
          </a:p>
        </p:txBody>
      </p:sp>
      <p:sp>
        <p:nvSpPr>
          <p:cNvPr id="439" name="Google Shape;439;p59"/>
          <p:cNvSpPr txBox="1"/>
          <p:nvPr/>
        </p:nvSpPr>
        <p:spPr>
          <a:xfrm>
            <a:off x="6853600" y="2736951"/>
            <a:ext cx="2143200" cy="954300"/>
          </a:xfrm>
          <a:prstGeom prst="rect">
            <a:avLst/>
          </a:prstGeom>
          <a:solidFill>
            <a:srgbClr val="B2D4E8"/>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rgbClr val="1D074D"/>
                </a:solidFill>
                <a:latin typeface="Lora"/>
                <a:ea typeface="Lora"/>
                <a:cs typeface="Lora"/>
                <a:sym typeface="Lora"/>
              </a:rPr>
              <a:t>Direkte kontakt:</a:t>
            </a:r>
            <a:endParaRPr sz="1000" b="1" i="0" u="none" strike="noStrike" cap="none">
              <a:solidFill>
                <a:srgbClr val="1D074D"/>
              </a:solidFill>
              <a:latin typeface="Lora"/>
              <a:ea typeface="Lora"/>
              <a:cs typeface="Lora"/>
              <a:sym typeface="Lora"/>
            </a:endParaRPr>
          </a:p>
          <a:p>
            <a:pPr marL="0" marR="0" lvl="0" indent="0" algn="ctr" rtl="0">
              <a:lnSpc>
                <a:spcPct val="100000"/>
              </a:lnSpc>
              <a:spcBef>
                <a:spcPts val="0"/>
              </a:spcBef>
              <a:spcAft>
                <a:spcPts val="0"/>
              </a:spcAft>
              <a:buClr>
                <a:srgbClr val="000000"/>
              </a:buClr>
              <a:buSzPts val="1000"/>
              <a:buFont typeface="Arial"/>
              <a:buNone/>
            </a:pPr>
            <a:r>
              <a:rPr lang="en" sz="1000" i="0" u="none" strike="noStrike" cap="none">
                <a:solidFill>
                  <a:srgbClr val="1D074D"/>
                </a:solidFill>
                <a:latin typeface="Lora"/>
                <a:ea typeface="Lora"/>
                <a:cs typeface="Lora"/>
                <a:sym typeface="Lora"/>
              </a:rPr>
              <a:t>I noen tilfeller finnes det kun èn leverandør i markedet. Da kan en intensjonskunngjøring noen ganger brukes.</a:t>
            </a:r>
            <a:endParaRPr sz="1000" i="0" u="none" strike="noStrike" cap="none">
              <a:solidFill>
                <a:srgbClr val="1D074D"/>
              </a:solidFill>
              <a:latin typeface="Lora"/>
              <a:ea typeface="Lora"/>
              <a:cs typeface="Lora"/>
              <a:sym typeface="Lora"/>
            </a:endParaRPr>
          </a:p>
        </p:txBody>
      </p:sp>
      <p:sp>
        <p:nvSpPr>
          <p:cNvPr id="440" name="Google Shape;440;p59"/>
          <p:cNvSpPr txBox="1"/>
          <p:nvPr/>
        </p:nvSpPr>
        <p:spPr>
          <a:xfrm>
            <a:off x="6853600" y="1469524"/>
            <a:ext cx="2143200" cy="1108200"/>
          </a:xfrm>
          <a:prstGeom prst="rect">
            <a:avLst/>
          </a:prstGeom>
          <a:solidFill>
            <a:srgbClr val="B2D4E8"/>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rgbClr val="1D074D"/>
                </a:solidFill>
                <a:latin typeface="Lora"/>
                <a:ea typeface="Lora"/>
                <a:cs typeface="Lora"/>
                <a:sym typeface="Lora"/>
              </a:rPr>
              <a:t>Reserverte kontrakter:</a:t>
            </a:r>
            <a:endParaRPr sz="1000" b="1" i="0" u="none" strike="noStrike" cap="none">
              <a:solidFill>
                <a:srgbClr val="1D074D"/>
              </a:solidFill>
              <a:latin typeface="Lora"/>
              <a:ea typeface="Lora"/>
              <a:cs typeface="Lora"/>
              <a:sym typeface="Lora"/>
            </a:endParaRPr>
          </a:p>
          <a:p>
            <a:pPr marL="0" marR="0" lvl="0" indent="0" algn="ctr" rtl="0">
              <a:lnSpc>
                <a:spcPct val="100000"/>
              </a:lnSpc>
              <a:spcBef>
                <a:spcPts val="0"/>
              </a:spcBef>
              <a:spcAft>
                <a:spcPts val="0"/>
              </a:spcAft>
              <a:buClr>
                <a:srgbClr val="000000"/>
              </a:buClr>
              <a:buSzPts val="1000"/>
              <a:buFont typeface="Arial"/>
              <a:buNone/>
            </a:pPr>
            <a:r>
              <a:rPr lang="en" sz="1000" i="0" u="none" strike="noStrike" cap="none">
                <a:solidFill>
                  <a:srgbClr val="1D074D"/>
                </a:solidFill>
                <a:latin typeface="Lora"/>
                <a:ea typeface="Lora"/>
                <a:cs typeface="Lora"/>
                <a:sym typeface="Lora"/>
              </a:rPr>
              <a:t>Kan reservere kontrakter når minst 30 prosent av de ansatte i virksomheten eller programmet er funksjonshemmede eller vanskeligstilte (tolkes bredt).</a:t>
            </a:r>
            <a:endParaRPr sz="1000" i="0" u="none" strike="noStrike" cap="none">
              <a:solidFill>
                <a:srgbClr val="1D074D"/>
              </a:solidFill>
              <a:latin typeface="Lora"/>
              <a:ea typeface="Lora"/>
              <a:cs typeface="Lora"/>
              <a:sym typeface="Lora"/>
            </a:endParaRPr>
          </a:p>
        </p:txBody>
      </p:sp>
      <p:sp>
        <p:nvSpPr>
          <p:cNvPr id="441" name="Google Shape;441;p59"/>
          <p:cNvSpPr txBox="1"/>
          <p:nvPr/>
        </p:nvSpPr>
        <p:spPr>
          <a:xfrm>
            <a:off x="6853600" y="1165825"/>
            <a:ext cx="21432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1D074D"/>
                </a:solidFill>
                <a:latin typeface="Lora"/>
                <a:ea typeface="Lora"/>
                <a:cs typeface="Lora"/>
                <a:sym typeface="Lora"/>
              </a:rPr>
              <a:t>Unntak som er relevante </a:t>
            </a:r>
            <a:endParaRPr sz="900" b="1" i="0" u="none" strike="noStrike" cap="none">
              <a:solidFill>
                <a:srgbClr val="1D074D"/>
              </a:solidFill>
              <a:latin typeface="Lora"/>
              <a:ea typeface="Lora"/>
              <a:cs typeface="Lora"/>
              <a:sym typeface="Lora"/>
            </a:endParaRPr>
          </a:p>
        </p:txBody>
      </p:sp>
      <p:sp>
        <p:nvSpPr>
          <p:cNvPr id="442" name="Google Shape;442;p59"/>
          <p:cNvSpPr txBox="1"/>
          <p:nvPr/>
        </p:nvSpPr>
        <p:spPr>
          <a:xfrm>
            <a:off x="346600" y="2365675"/>
            <a:ext cx="1689900" cy="742200"/>
          </a:xfrm>
          <a:prstGeom prst="rect">
            <a:avLst/>
          </a:prstGeom>
          <a:solidFill>
            <a:srgbClr val="FFAB40"/>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200" b="1" i="0" u="none" strike="noStrike" cap="none">
                <a:solidFill>
                  <a:srgbClr val="1D074D"/>
                </a:solidFill>
                <a:latin typeface="Lora"/>
                <a:ea typeface="Lora"/>
                <a:cs typeface="Lora"/>
                <a:sym typeface="Lora"/>
              </a:rPr>
              <a:t>Effektkontrakter / Brofinansiering</a:t>
            </a:r>
            <a:endParaRPr sz="1000" b="1" i="0" u="none" strike="noStrike" cap="none">
              <a:solidFill>
                <a:srgbClr val="1D074D"/>
              </a:solidFill>
              <a:latin typeface="Lora"/>
              <a:ea typeface="Lora"/>
              <a:cs typeface="Lora"/>
              <a:sym typeface="Lora"/>
            </a:endParaRPr>
          </a:p>
        </p:txBody>
      </p:sp>
      <p:sp>
        <p:nvSpPr>
          <p:cNvPr id="443" name="Google Shape;443;p59"/>
          <p:cNvSpPr txBox="1"/>
          <p:nvPr/>
        </p:nvSpPr>
        <p:spPr>
          <a:xfrm>
            <a:off x="346600" y="3292425"/>
            <a:ext cx="1689900" cy="742200"/>
          </a:xfrm>
          <a:prstGeom prst="rect">
            <a:avLst/>
          </a:prstGeom>
          <a:solidFill>
            <a:srgbClr val="FFAB40"/>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1D074D"/>
                </a:solidFill>
                <a:latin typeface="Lora"/>
                <a:ea typeface="Lora"/>
                <a:cs typeface="Lora"/>
                <a:sym typeface="Lora"/>
              </a:rPr>
              <a:t>Kjøp under 1.3/ 7.2 mill kr </a:t>
            </a:r>
            <a:endParaRPr sz="900" b="1" i="0" u="none" strike="noStrike" cap="none">
              <a:solidFill>
                <a:srgbClr val="1D074D"/>
              </a:solidFill>
              <a:latin typeface="Lora"/>
              <a:ea typeface="Lora"/>
              <a:cs typeface="Lora"/>
              <a:sym typeface="Lora"/>
            </a:endParaRPr>
          </a:p>
        </p:txBody>
      </p:sp>
      <p:sp>
        <p:nvSpPr>
          <p:cNvPr id="444" name="Google Shape;444;p59"/>
          <p:cNvSpPr txBox="1"/>
          <p:nvPr/>
        </p:nvSpPr>
        <p:spPr>
          <a:xfrm>
            <a:off x="6853600" y="3850475"/>
            <a:ext cx="2143200" cy="1108200"/>
          </a:xfrm>
          <a:prstGeom prst="rect">
            <a:avLst/>
          </a:prstGeom>
          <a:solidFill>
            <a:srgbClr val="B2D4E8"/>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rgbClr val="1D074D"/>
                </a:solidFill>
                <a:latin typeface="Lora"/>
                <a:ea typeface="Lora"/>
                <a:cs typeface="Lora"/>
                <a:sym typeface="Lora"/>
              </a:rPr>
              <a:t>FOU kontrakter:</a:t>
            </a:r>
            <a:endParaRPr sz="1000" b="1" i="0" u="none" strike="noStrike" cap="none">
              <a:solidFill>
                <a:srgbClr val="1D074D"/>
              </a:solidFill>
              <a:latin typeface="Lora"/>
              <a:ea typeface="Lora"/>
              <a:cs typeface="Lora"/>
              <a:sym typeface="Lora"/>
            </a:endParaRPr>
          </a:p>
          <a:p>
            <a:pPr marL="0" marR="0" lvl="0" indent="0" algn="ctr" rtl="0">
              <a:lnSpc>
                <a:spcPct val="100000"/>
              </a:lnSpc>
              <a:spcBef>
                <a:spcPts val="0"/>
              </a:spcBef>
              <a:spcAft>
                <a:spcPts val="0"/>
              </a:spcAft>
              <a:buClr>
                <a:srgbClr val="000000"/>
              </a:buClr>
              <a:buSzPts val="1000"/>
              <a:buFont typeface="Arial"/>
              <a:buNone/>
            </a:pPr>
            <a:r>
              <a:rPr lang="en" sz="1000" i="0" u="none" strike="noStrike" cap="none">
                <a:solidFill>
                  <a:srgbClr val="1D074D"/>
                </a:solidFill>
                <a:latin typeface="Lora"/>
                <a:ea typeface="Lora"/>
                <a:cs typeface="Lora"/>
                <a:sym typeface="Lora"/>
              </a:rPr>
              <a:t>Når leverandørene skal utvikle et nytt produkt eller en løsning som oppdragsgiver har behov for, og som ikke finnes tilgjengelig på markedet</a:t>
            </a:r>
            <a:endParaRPr sz="1000" i="0" u="none" strike="noStrike" cap="none">
              <a:solidFill>
                <a:srgbClr val="1D074D"/>
              </a:solidFill>
              <a:latin typeface="Lora"/>
              <a:ea typeface="Lora"/>
              <a:cs typeface="Lora"/>
              <a:sym typeface="Lora"/>
            </a:endParaRPr>
          </a:p>
        </p:txBody>
      </p:sp>
      <p:sp>
        <p:nvSpPr>
          <p:cNvPr id="445" name="Google Shape;445;p59"/>
          <p:cNvSpPr txBox="1">
            <a:spLocks noGrp="1"/>
          </p:cNvSpPr>
          <p:nvPr>
            <p:ph type="body" idx="4294967295"/>
          </p:nvPr>
        </p:nvSpPr>
        <p:spPr>
          <a:xfrm>
            <a:off x="311700" y="881025"/>
            <a:ext cx="6987600" cy="451800"/>
          </a:xfrm>
          <a:prstGeom prst="rect">
            <a:avLst/>
          </a:prstGeom>
          <a:noFill/>
          <a:ln>
            <a:noFill/>
          </a:ln>
        </p:spPr>
        <p:txBody>
          <a:bodyPr spcFirstLastPara="1" wrap="square" lIns="91425" tIns="91425" rIns="91425" bIns="91425" anchor="t" anchorCtr="0">
            <a:normAutofit fontScale="70000" lnSpcReduction="20000"/>
          </a:bodyPr>
          <a:lstStyle/>
          <a:p>
            <a:pPr marL="0" lvl="0" indent="0" algn="l" rtl="0">
              <a:lnSpc>
                <a:spcPct val="115000"/>
              </a:lnSpc>
              <a:spcBef>
                <a:spcPts val="0"/>
              </a:spcBef>
              <a:spcAft>
                <a:spcPts val="0"/>
              </a:spcAft>
              <a:buSzPct val="165898"/>
              <a:buNone/>
            </a:pPr>
            <a:r>
              <a:rPr lang="en" sz="1400"/>
              <a:t>Kjøp er i denne sammenheng alle former for gjensidig bebyrdende avtaler om kjøp av varer eller tjenester. </a:t>
            </a:r>
            <a:endParaRPr sz="1400"/>
          </a:p>
        </p:txBody>
      </p:sp>
      <p:sp>
        <p:nvSpPr>
          <p:cNvPr id="446" name="Google Shape;446;p59"/>
          <p:cNvSpPr/>
          <p:nvPr/>
        </p:nvSpPr>
        <p:spPr>
          <a:xfrm>
            <a:off x="2036602" y="2365683"/>
            <a:ext cx="4473900" cy="74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i="0" u="none" strike="noStrike" cap="none">
                <a:solidFill>
                  <a:srgbClr val="1D074D"/>
                </a:solidFill>
                <a:latin typeface="Lora"/>
                <a:ea typeface="Lora"/>
                <a:cs typeface="Lora"/>
                <a:sym typeface="Lora"/>
              </a:rPr>
              <a:t>Avtaler om effektkontrakter og brofinansiering har både blitt inngått gjennom ordinære anskaffelsesprosesser (hvor man har etterspurt et bestemt sosialt resultat fra markedet) og gjennom direkte kontrakter (se unntak til høyre).</a:t>
            </a:r>
            <a:endParaRPr sz="1000" i="0" u="none" strike="noStrike" cap="none">
              <a:solidFill>
                <a:srgbClr val="1D074D"/>
              </a:solidFill>
              <a:latin typeface="Lora"/>
              <a:ea typeface="Lora"/>
              <a:cs typeface="Lora"/>
              <a:sym typeface="Lora"/>
            </a:endParaRPr>
          </a:p>
        </p:txBody>
      </p:sp>
      <p:sp>
        <p:nvSpPr>
          <p:cNvPr id="447" name="Google Shape;447;p59"/>
          <p:cNvSpPr/>
          <p:nvPr/>
        </p:nvSpPr>
        <p:spPr>
          <a:xfrm>
            <a:off x="2036602" y="1469525"/>
            <a:ext cx="4473900" cy="74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i="0" u="none" strike="noStrike" cap="none">
                <a:solidFill>
                  <a:srgbClr val="1D074D"/>
                </a:solidFill>
                <a:latin typeface="Lora"/>
                <a:ea typeface="Lora"/>
                <a:cs typeface="Lora"/>
                <a:sym typeface="Lora"/>
              </a:rPr>
              <a:t>Noen sosiale entreprenører har varer eller tjenester som koster under 100.000 kr. Disse kjøpene er fritatt anskaffelsesloven. I andre tilfeller blir kjøp under 100.000 kr brukt til mindre pilotprosjekter med rabatterte priser. </a:t>
            </a:r>
            <a:endParaRPr sz="1000" i="0" u="none" strike="noStrike" cap="none">
              <a:solidFill>
                <a:srgbClr val="1D074D"/>
              </a:solidFill>
              <a:latin typeface="Lora"/>
              <a:ea typeface="Lora"/>
              <a:cs typeface="Lora"/>
              <a:sym typeface="Lora"/>
            </a:endParaRPr>
          </a:p>
        </p:txBody>
      </p:sp>
      <p:sp>
        <p:nvSpPr>
          <p:cNvPr id="448" name="Google Shape;448;p59"/>
          <p:cNvSpPr/>
          <p:nvPr/>
        </p:nvSpPr>
        <p:spPr>
          <a:xfrm>
            <a:off x="2036602" y="3295352"/>
            <a:ext cx="4473900" cy="74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i="0" u="none" strike="noStrike" cap="none">
                <a:solidFill>
                  <a:srgbClr val="1D074D"/>
                </a:solidFill>
                <a:latin typeface="Lora"/>
                <a:ea typeface="Lora"/>
                <a:cs typeface="Lora"/>
                <a:sym typeface="Lora"/>
              </a:rPr>
              <a:t>Når kjøp er under 1.3 / 7.2 mill kr er det ikke krav til kunngjøring, men krav til rimelig konkurranse (ofte minimum 3 tilbydere f.eks). Unntakene til høyre har i flere tilfeller blitt brukt når kommuner har inngått avtaler.</a:t>
            </a:r>
            <a:endParaRPr sz="1000" i="0" u="none" strike="noStrike" cap="none">
              <a:solidFill>
                <a:srgbClr val="1D074D"/>
              </a:solidFill>
              <a:latin typeface="Lora"/>
              <a:ea typeface="Lora"/>
              <a:cs typeface="Lora"/>
              <a:sym typeface="Lora"/>
            </a:endParaRPr>
          </a:p>
        </p:txBody>
      </p:sp>
      <p:sp>
        <p:nvSpPr>
          <p:cNvPr id="449" name="Google Shape;449;p59"/>
          <p:cNvSpPr/>
          <p:nvPr/>
        </p:nvSpPr>
        <p:spPr>
          <a:xfrm>
            <a:off x="2036602" y="4225022"/>
            <a:ext cx="4473900" cy="74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i="0" u="none" strike="noStrike" cap="none">
                <a:solidFill>
                  <a:srgbClr val="1D074D"/>
                </a:solidFill>
                <a:latin typeface="Lora"/>
                <a:ea typeface="Lora"/>
                <a:cs typeface="Lora"/>
                <a:sym typeface="Lora"/>
              </a:rPr>
              <a:t>Når kjøp er over 1.3 / 7.2 mill kr er det krav om kunngjøring i Doffin. Det er foreløpig ikke mange eksempler på denne typen kjøp. Noen få eksempler på innovative anskaffelser hvor en sosial entreprenør er valgt som tilbyder. </a:t>
            </a:r>
            <a:endParaRPr sz="1000" i="0" u="none" strike="noStrike" cap="none">
              <a:solidFill>
                <a:srgbClr val="1D074D"/>
              </a:solidFill>
              <a:latin typeface="Lora"/>
              <a:ea typeface="Lora"/>
              <a:cs typeface="Lora"/>
              <a:sym typeface="Lora"/>
            </a:endParaRPr>
          </a:p>
        </p:txBody>
      </p:sp>
      <p:cxnSp>
        <p:nvCxnSpPr>
          <p:cNvPr id="450" name="Google Shape;450;p59"/>
          <p:cNvCxnSpPr/>
          <p:nvPr/>
        </p:nvCxnSpPr>
        <p:spPr>
          <a:xfrm>
            <a:off x="6690338" y="1469525"/>
            <a:ext cx="24000" cy="356280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0"/>
          <p:cNvSpPr txBox="1">
            <a:spLocks noGrp="1"/>
          </p:cNvSpPr>
          <p:nvPr>
            <p:ph type="title" idx="4294967295"/>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Fordeler og ulemper med samarbeidsformene</a:t>
            </a:r>
            <a:endParaRPr/>
          </a:p>
        </p:txBody>
      </p:sp>
      <p:sp>
        <p:nvSpPr>
          <p:cNvPr id="456" name="Google Shape;456;p60"/>
          <p:cNvSpPr/>
          <p:nvPr/>
        </p:nvSpPr>
        <p:spPr>
          <a:xfrm>
            <a:off x="315625" y="1017725"/>
            <a:ext cx="2681400" cy="491700"/>
          </a:xfrm>
          <a:prstGeom prst="rect">
            <a:avLst/>
          </a:prstGeom>
          <a:solidFill>
            <a:srgbClr val="EFDDD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1D074D"/>
                </a:solidFill>
                <a:latin typeface="Playfair Display"/>
                <a:ea typeface="Playfair Display"/>
                <a:cs typeface="Playfair Display"/>
                <a:sym typeface="Playfair Display"/>
              </a:rPr>
              <a:t>Samarbeid om informasjon</a:t>
            </a:r>
            <a:endParaRPr sz="1400" b="1" i="0" u="none" strike="noStrike" cap="none">
              <a:solidFill>
                <a:srgbClr val="1D074D"/>
              </a:solidFill>
              <a:latin typeface="Playfair Display"/>
              <a:ea typeface="Playfair Display"/>
              <a:cs typeface="Playfair Display"/>
              <a:sym typeface="Playfair Display"/>
            </a:endParaRPr>
          </a:p>
        </p:txBody>
      </p:sp>
      <p:sp>
        <p:nvSpPr>
          <p:cNvPr id="457" name="Google Shape;457;p60"/>
          <p:cNvSpPr/>
          <p:nvPr/>
        </p:nvSpPr>
        <p:spPr>
          <a:xfrm>
            <a:off x="3231300" y="1017675"/>
            <a:ext cx="2681400" cy="491700"/>
          </a:xfrm>
          <a:prstGeom prst="rect">
            <a:avLst/>
          </a:prstGeom>
          <a:solidFill>
            <a:srgbClr val="B2D4E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1D074D"/>
                </a:solidFill>
                <a:latin typeface="Playfair Display"/>
                <a:ea typeface="Playfair Display"/>
                <a:cs typeface="Playfair Display"/>
                <a:sym typeface="Playfair Display"/>
              </a:rPr>
              <a:t>Kommunale tilskuddsordninger</a:t>
            </a:r>
            <a:endParaRPr sz="1400" b="1" i="0" u="none" strike="noStrike" cap="none">
              <a:solidFill>
                <a:srgbClr val="1D074D"/>
              </a:solidFill>
              <a:latin typeface="Playfair Display"/>
              <a:ea typeface="Playfair Display"/>
              <a:cs typeface="Playfair Display"/>
              <a:sym typeface="Playfair Display"/>
            </a:endParaRPr>
          </a:p>
        </p:txBody>
      </p:sp>
      <p:sp>
        <p:nvSpPr>
          <p:cNvPr id="458" name="Google Shape;458;p60"/>
          <p:cNvSpPr/>
          <p:nvPr/>
        </p:nvSpPr>
        <p:spPr>
          <a:xfrm>
            <a:off x="6146975" y="1017675"/>
            <a:ext cx="2681400" cy="491700"/>
          </a:xfrm>
          <a:prstGeom prst="rect">
            <a:avLst/>
          </a:prstGeom>
          <a:solidFill>
            <a:srgbClr val="1D074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Playfair Display"/>
                <a:ea typeface="Playfair Display"/>
                <a:cs typeface="Playfair Display"/>
                <a:sym typeface="Playfair Display"/>
              </a:rPr>
              <a:t>Samsøke tilskudd</a:t>
            </a:r>
            <a:endParaRPr sz="1400" b="1" i="0" u="none" strike="noStrike" cap="none">
              <a:solidFill>
                <a:schemeClr val="lt1"/>
              </a:solidFill>
              <a:latin typeface="Playfair Display"/>
              <a:ea typeface="Playfair Display"/>
              <a:cs typeface="Playfair Display"/>
              <a:sym typeface="Playfair Display"/>
            </a:endParaRPr>
          </a:p>
        </p:txBody>
      </p:sp>
      <p:sp>
        <p:nvSpPr>
          <p:cNvPr id="459" name="Google Shape;459;p60"/>
          <p:cNvSpPr/>
          <p:nvPr/>
        </p:nvSpPr>
        <p:spPr>
          <a:xfrm>
            <a:off x="328675" y="1811325"/>
            <a:ext cx="2681400" cy="13926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1D074D"/>
                </a:solidFill>
                <a:latin typeface="Lora"/>
                <a:ea typeface="Lora"/>
                <a:cs typeface="Lora"/>
                <a:sym typeface="Lora"/>
              </a:rPr>
              <a:t>Kostnadsfritt</a:t>
            </a:r>
            <a:endParaRPr sz="1400" i="0" u="none" strike="noStrike" cap="none">
              <a:solidFill>
                <a:srgbClr val="1D074D"/>
              </a:solidFill>
              <a:latin typeface="Lora"/>
              <a:ea typeface="Lora"/>
              <a:cs typeface="Lora"/>
              <a:sym typeface="Lora"/>
            </a:endParaRPr>
          </a:p>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1D074D"/>
                </a:solidFill>
                <a:latin typeface="Lora"/>
                <a:ea typeface="Lora"/>
                <a:cs typeface="Lora"/>
                <a:sym typeface="Lora"/>
              </a:rPr>
              <a:t>Kan gi nyttig informasjon</a:t>
            </a:r>
            <a:endParaRPr sz="1400" i="0" u="none" strike="noStrike" cap="none">
              <a:solidFill>
                <a:srgbClr val="1D074D"/>
              </a:solidFill>
              <a:latin typeface="Lora"/>
              <a:ea typeface="Lora"/>
              <a:cs typeface="Lora"/>
              <a:sym typeface="Lora"/>
            </a:endParaRPr>
          </a:p>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1D074D"/>
                </a:solidFill>
                <a:latin typeface="Lora"/>
                <a:ea typeface="Lora"/>
                <a:cs typeface="Lora"/>
                <a:sym typeface="Lora"/>
              </a:rPr>
              <a:t>Mulighet til å “bli kjent”</a:t>
            </a:r>
            <a:endParaRPr sz="1400" i="0" u="none" strike="noStrike" cap="none">
              <a:solidFill>
                <a:srgbClr val="1D074D"/>
              </a:solidFill>
              <a:latin typeface="Lora"/>
              <a:ea typeface="Lora"/>
              <a:cs typeface="Lora"/>
              <a:sym typeface="Lora"/>
            </a:endParaRPr>
          </a:p>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1D074D"/>
              </a:solidFill>
              <a:latin typeface="Lora"/>
              <a:ea typeface="Lora"/>
              <a:cs typeface="Lora"/>
              <a:sym typeface="Lora"/>
            </a:endParaRPr>
          </a:p>
        </p:txBody>
      </p:sp>
      <p:sp>
        <p:nvSpPr>
          <p:cNvPr id="460" name="Google Shape;460;p60"/>
          <p:cNvSpPr/>
          <p:nvPr/>
        </p:nvSpPr>
        <p:spPr>
          <a:xfrm>
            <a:off x="328675" y="3424775"/>
            <a:ext cx="2681400" cy="1392600"/>
          </a:xfrm>
          <a:prstGeom prst="rect">
            <a:avLst/>
          </a:prstGeom>
          <a:solidFill>
            <a:srgbClr val="B2D4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1D074D"/>
                </a:solidFill>
                <a:latin typeface="Lora"/>
                <a:ea typeface="Lora"/>
                <a:cs typeface="Lora"/>
                <a:sym typeface="Lora"/>
              </a:rPr>
              <a:t>Kan være en økonomisk risiko for sosial entreprenør</a:t>
            </a:r>
            <a:endParaRPr sz="1400" i="0" u="none" strike="noStrike" cap="none">
              <a:solidFill>
                <a:srgbClr val="1D074D"/>
              </a:solidFill>
              <a:latin typeface="Lora"/>
              <a:ea typeface="Lora"/>
              <a:cs typeface="Lora"/>
              <a:sym typeface="Lora"/>
            </a:endParaRPr>
          </a:p>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1D074D"/>
                </a:solidFill>
                <a:latin typeface="Lora"/>
                <a:ea typeface="Lora"/>
                <a:cs typeface="Lora"/>
                <a:sym typeface="Lora"/>
              </a:rPr>
              <a:t>Få eller ingen forpliktelser</a:t>
            </a:r>
            <a:endParaRPr sz="1400" i="0" u="none" strike="noStrike" cap="none">
              <a:solidFill>
                <a:srgbClr val="1D074D"/>
              </a:solidFill>
              <a:latin typeface="Lora"/>
              <a:ea typeface="Lora"/>
              <a:cs typeface="Lora"/>
              <a:sym typeface="Lora"/>
            </a:endParaRPr>
          </a:p>
        </p:txBody>
      </p:sp>
      <p:sp>
        <p:nvSpPr>
          <p:cNvPr id="461" name="Google Shape;461;p60"/>
          <p:cNvSpPr/>
          <p:nvPr/>
        </p:nvSpPr>
        <p:spPr>
          <a:xfrm>
            <a:off x="3231300" y="1811325"/>
            <a:ext cx="2681400" cy="13926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1D074D"/>
                </a:solidFill>
                <a:latin typeface="Lora"/>
                <a:ea typeface="Lora"/>
                <a:cs typeface="Lora"/>
                <a:sym typeface="Lora"/>
              </a:rPr>
              <a:t>Stimulere til etablering og modning av lokale sosiale entreprenører</a:t>
            </a:r>
            <a:endParaRPr sz="1400" i="0" u="none" strike="noStrike" cap="none">
              <a:solidFill>
                <a:srgbClr val="1D074D"/>
              </a:solidFill>
              <a:latin typeface="Lora"/>
              <a:ea typeface="Lora"/>
              <a:cs typeface="Lora"/>
              <a:sym typeface="Lora"/>
            </a:endParaRPr>
          </a:p>
        </p:txBody>
      </p:sp>
      <p:sp>
        <p:nvSpPr>
          <p:cNvPr id="462" name="Google Shape;462;p60"/>
          <p:cNvSpPr/>
          <p:nvPr/>
        </p:nvSpPr>
        <p:spPr>
          <a:xfrm>
            <a:off x="3231300" y="3424775"/>
            <a:ext cx="2681400" cy="1392600"/>
          </a:xfrm>
          <a:prstGeom prst="rect">
            <a:avLst/>
          </a:prstGeom>
          <a:solidFill>
            <a:srgbClr val="B2D4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1D074D"/>
                </a:solidFill>
                <a:latin typeface="Lora"/>
                <a:ea typeface="Lora"/>
                <a:cs typeface="Lora"/>
                <a:sym typeface="Lora"/>
              </a:rPr>
              <a:t>Kan være en økonomisk risiko for sosial entreprenør</a:t>
            </a:r>
            <a:endParaRPr sz="1400" i="0" u="none" strike="noStrike" cap="none">
              <a:solidFill>
                <a:srgbClr val="1D074D"/>
              </a:solidFill>
              <a:latin typeface="Lora"/>
              <a:ea typeface="Lora"/>
              <a:cs typeface="Lora"/>
              <a:sym typeface="Lora"/>
            </a:endParaRPr>
          </a:p>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1D074D"/>
                </a:solidFill>
                <a:latin typeface="Lora"/>
                <a:ea typeface="Lora"/>
                <a:cs typeface="Lora"/>
                <a:sym typeface="Lora"/>
              </a:rPr>
              <a:t>Tilskuddsutbetaling - ikke nødvendigvis et samarbeid</a:t>
            </a:r>
            <a:endParaRPr sz="1400" i="0" u="none" strike="noStrike" cap="none">
              <a:solidFill>
                <a:srgbClr val="1D074D"/>
              </a:solidFill>
              <a:latin typeface="Lora"/>
              <a:ea typeface="Lora"/>
              <a:cs typeface="Lora"/>
              <a:sym typeface="Lora"/>
            </a:endParaRPr>
          </a:p>
        </p:txBody>
      </p:sp>
      <p:sp>
        <p:nvSpPr>
          <p:cNvPr id="463" name="Google Shape;463;p60"/>
          <p:cNvSpPr/>
          <p:nvPr/>
        </p:nvSpPr>
        <p:spPr>
          <a:xfrm>
            <a:off x="6146975" y="1811325"/>
            <a:ext cx="2681400" cy="13926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1D074D"/>
                </a:solidFill>
                <a:latin typeface="Lora"/>
                <a:ea typeface="Lora"/>
                <a:cs typeface="Lora"/>
                <a:sym typeface="Lora"/>
              </a:rPr>
              <a:t>Lav kostnad</a:t>
            </a:r>
            <a:endParaRPr sz="1400" i="0" u="none" strike="noStrike" cap="none">
              <a:solidFill>
                <a:srgbClr val="1D074D"/>
              </a:solidFill>
              <a:latin typeface="Lora"/>
              <a:ea typeface="Lora"/>
              <a:cs typeface="Lora"/>
              <a:sym typeface="Lora"/>
            </a:endParaRPr>
          </a:p>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1D074D"/>
                </a:solidFill>
                <a:latin typeface="Lora"/>
                <a:ea typeface="Lora"/>
                <a:cs typeface="Lora"/>
                <a:sym typeface="Lora"/>
              </a:rPr>
              <a:t>God mulighet til å pilotere ny løsning og samarbeid</a:t>
            </a:r>
            <a:endParaRPr sz="1400" i="0" u="none" strike="noStrike" cap="none">
              <a:solidFill>
                <a:srgbClr val="1D074D"/>
              </a:solidFill>
              <a:latin typeface="Lora"/>
              <a:ea typeface="Lora"/>
              <a:cs typeface="Lora"/>
              <a:sym typeface="Lora"/>
            </a:endParaRPr>
          </a:p>
        </p:txBody>
      </p:sp>
      <p:sp>
        <p:nvSpPr>
          <p:cNvPr id="464" name="Google Shape;464;p60"/>
          <p:cNvSpPr/>
          <p:nvPr/>
        </p:nvSpPr>
        <p:spPr>
          <a:xfrm>
            <a:off x="6150900" y="3424775"/>
            <a:ext cx="2681400" cy="1392600"/>
          </a:xfrm>
          <a:prstGeom prst="rect">
            <a:avLst/>
          </a:prstGeom>
          <a:solidFill>
            <a:srgbClr val="B2D4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 sz="1400" i="0" u="none" strike="noStrike" cap="none">
                <a:solidFill>
                  <a:srgbClr val="1D074D"/>
                </a:solidFill>
                <a:latin typeface="Lora"/>
                <a:ea typeface="Lora"/>
                <a:cs typeface="Lora"/>
                <a:sym typeface="Lora"/>
              </a:rPr>
              <a:t>Kan være en økonomisk risiko for sosial entreprenør</a:t>
            </a:r>
            <a:endParaRPr sz="1400" i="0" u="none" strike="noStrike" cap="none">
              <a:solidFill>
                <a:srgbClr val="1D074D"/>
              </a:solidFill>
              <a:latin typeface="Lora"/>
              <a:ea typeface="Lora"/>
              <a:cs typeface="Lora"/>
              <a:sym typeface="Lora"/>
            </a:endParaRPr>
          </a:p>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1D074D"/>
                </a:solidFill>
                <a:latin typeface="Lora"/>
                <a:ea typeface="Lora"/>
                <a:cs typeface="Lora"/>
                <a:sym typeface="Lora"/>
              </a:rPr>
              <a:t>Potensielt tidkrevende</a:t>
            </a:r>
            <a:endParaRPr sz="1400" i="0" u="none" strike="noStrike" cap="none">
              <a:solidFill>
                <a:srgbClr val="1D074D"/>
              </a:solidFill>
              <a:latin typeface="Lora"/>
              <a:ea typeface="Lora"/>
              <a:cs typeface="Lora"/>
              <a:sym typeface="Lora"/>
            </a:endParaRPr>
          </a:p>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1D074D"/>
              </a:solidFill>
              <a:latin typeface="Lora"/>
              <a:ea typeface="Lora"/>
              <a:cs typeface="Lora"/>
              <a:sym typeface="Lor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61"/>
          <p:cNvSpPr txBox="1">
            <a:spLocks noGrp="1"/>
          </p:cNvSpPr>
          <p:nvPr>
            <p:ph type="title" idx="4294967295"/>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Fordeler og ulemper med samarbeidsformene</a:t>
            </a:r>
            <a:endParaRPr/>
          </a:p>
        </p:txBody>
      </p:sp>
      <p:sp>
        <p:nvSpPr>
          <p:cNvPr id="470" name="Google Shape;470;p61"/>
          <p:cNvSpPr/>
          <p:nvPr/>
        </p:nvSpPr>
        <p:spPr>
          <a:xfrm>
            <a:off x="315625" y="1017725"/>
            <a:ext cx="2681400" cy="491700"/>
          </a:xfrm>
          <a:prstGeom prst="rect">
            <a:avLst/>
          </a:prstGeom>
          <a:solidFill>
            <a:srgbClr val="FFAB4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1D074D"/>
                </a:solidFill>
                <a:latin typeface="Playfair Display"/>
                <a:ea typeface="Playfair Display"/>
                <a:cs typeface="Playfair Display"/>
                <a:sym typeface="Playfair Display"/>
              </a:rPr>
              <a:t>Kjøp under 100.000</a:t>
            </a:r>
            <a:endParaRPr sz="1400" b="1" i="0" u="none" strike="noStrike" cap="none">
              <a:solidFill>
                <a:srgbClr val="1D074D"/>
              </a:solidFill>
              <a:latin typeface="Playfair Display"/>
              <a:ea typeface="Playfair Display"/>
              <a:cs typeface="Playfair Display"/>
              <a:sym typeface="Playfair Display"/>
            </a:endParaRPr>
          </a:p>
        </p:txBody>
      </p:sp>
      <p:sp>
        <p:nvSpPr>
          <p:cNvPr id="471" name="Google Shape;471;p61"/>
          <p:cNvSpPr/>
          <p:nvPr/>
        </p:nvSpPr>
        <p:spPr>
          <a:xfrm>
            <a:off x="3231300" y="1017725"/>
            <a:ext cx="2681400" cy="491700"/>
          </a:xfrm>
          <a:prstGeom prst="rect">
            <a:avLst/>
          </a:prstGeom>
          <a:solidFill>
            <a:srgbClr val="FFAB4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 sz="1400" b="1" i="0" u="none" strike="noStrike" cap="none">
                <a:solidFill>
                  <a:srgbClr val="1D074D"/>
                </a:solidFill>
                <a:latin typeface="Playfair Display"/>
                <a:ea typeface="Playfair Display"/>
                <a:cs typeface="Playfair Display"/>
                <a:sym typeface="Playfair Display"/>
              </a:rPr>
              <a:t>Effektkontrakt / brofinansiering</a:t>
            </a:r>
            <a:endParaRPr sz="1400" b="1" i="0" u="none" strike="noStrike" cap="none">
              <a:solidFill>
                <a:srgbClr val="1D074D"/>
              </a:solidFill>
              <a:latin typeface="Playfair Display"/>
              <a:ea typeface="Playfair Display"/>
              <a:cs typeface="Playfair Display"/>
              <a:sym typeface="Playfair Display"/>
            </a:endParaRPr>
          </a:p>
        </p:txBody>
      </p:sp>
      <p:sp>
        <p:nvSpPr>
          <p:cNvPr id="472" name="Google Shape;472;p61"/>
          <p:cNvSpPr/>
          <p:nvPr/>
        </p:nvSpPr>
        <p:spPr>
          <a:xfrm>
            <a:off x="6146975" y="1017725"/>
            <a:ext cx="2681400" cy="491700"/>
          </a:xfrm>
          <a:prstGeom prst="rect">
            <a:avLst/>
          </a:prstGeom>
          <a:solidFill>
            <a:srgbClr val="FFAB4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1D074D"/>
                </a:solidFill>
                <a:latin typeface="Playfair Display"/>
                <a:ea typeface="Playfair Display"/>
                <a:cs typeface="Playfair Display"/>
                <a:sym typeface="Playfair Display"/>
              </a:rPr>
              <a:t>Kjøp over/under 1.3 og 7.2</a:t>
            </a:r>
            <a:endParaRPr sz="1400" b="1" i="0" u="none" strike="noStrike" cap="none">
              <a:solidFill>
                <a:srgbClr val="1D074D"/>
              </a:solidFill>
              <a:latin typeface="Playfair Display"/>
              <a:ea typeface="Playfair Display"/>
              <a:cs typeface="Playfair Display"/>
              <a:sym typeface="Playfair Display"/>
            </a:endParaRPr>
          </a:p>
        </p:txBody>
      </p:sp>
      <p:sp>
        <p:nvSpPr>
          <p:cNvPr id="473" name="Google Shape;473;p61"/>
          <p:cNvSpPr/>
          <p:nvPr/>
        </p:nvSpPr>
        <p:spPr>
          <a:xfrm>
            <a:off x="328675" y="1811325"/>
            <a:ext cx="2681400" cy="1482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1D074D"/>
                </a:solidFill>
                <a:latin typeface="Lora"/>
                <a:ea typeface="Lora"/>
                <a:cs typeface="Lora"/>
                <a:sym typeface="Lora"/>
              </a:rPr>
              <a:t>Fritatt fra anskaffelsesregler</a:t>
            </a:r>
            <a:endParaRPr sz="1400" i="0" u="none" strike="noStrike" cap="none">
              <a:solidFill>
                <a:srgbClr val="1D074D"/>
              </a:solidFill>
              <a:latin typeface="Lora"/>
              <a:ea typeface="Lora"/>
              <a:cs typeface="Lora"/>
              <a:sym typeface="Lora"/>
            </a:endParaRPr>
          </a:p>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1D074D"/>
                </a:solidFill>
                <a:latin typeface="Lora"/>
                <a:ea typeface="Lora"/>
                <a:cs typeface="Lora"/>
                <a:sym typeface="Lora"/>
              </a:rPr>
              <a:t>Kan brukes til mindre prøvekjøp</a:t>
            </a:r>
            <a:endParaRPr sz="1400" i="0" u="none" strike="noStrike" cap="none">
              <a:solidFill>
                <a:srgbClr val="1D074D"/>
              </a:solidFill>
              <a:latin typeface="Lora"/>
              <a:ea typeface="Lora"/>
              <a:cs typeface="Lora"/>
              <a:sym typeface="Lora"/>
            </a:endParaRPr>
          </a:p>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1D074D"/>
                </a:solidFill>
                <a:latin typeface="Lora"/>
                <a:ea typeface="Lora"/>
                <a:cs typeface="Lora"/>
                <a:sym typeface="Lora"/>
              </a:rPr>
              <a:t>Sosial entreprenør får noe inntekt</a:t>
            </a:r>
            <a:endParaRPr sz="1400" i="0" u="none" strike="noStrike" cap="none">
              <a:solidFill>
                <a:srgbClr val="1D074D"/>
              </a:solidFill>
              <a:latin typeface="Lora"/>
              <a:ea typeface="Lora"/>
              <a:cs typeface="Lora"/>
              <a:sym typeface="Lora"/>
            </a:endParaRPr>
          </a:p>
        </p:txBody>
      </p:sp>
      <p:sp>
        <p:nvSpPr>
          <p:cNvPr id="474" name="Google Shape;474;p61"/>
          <p:cNvSpPr/>
          <p:nvPr/>
        </p:nvSpPr>
        <p:spPr>
          <a:xfrm>
            <a:off x="328675" y="3424775"/>
            <a:ext cx="2681400" cy="1392600"/>
          </a:xfrm>
          <a:prstGeom prst="rect">
            <a:avLst/>
          </a:prstGeom>
          <a:solidFill>
            <a:srgbClr val="B2D4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1D074D"/>
                </a:solidFill>
                <a:latin typeface="Lora"/>
                <a:ea typeface="Lora"/>
                <a:cs typeface="Lora"/>
                <a:sym typeface="Lora"/>
              </a:rPr>
              <a:t>Som regel ikke nok til å oppnå noe av betydning</a:t>
            </a:r>
            <a:endParaRPr sz="1400" i="0" u="none" strike="noStrike" cap="none">
              <a:solidFill>
                <a:srgbClr val="1D074D"/>
              </a:solidFill>
              <a:latin typeface="Lora"/>
              <a:ea typeface="Lora"/>
              <a:cs typeface="Lora"/>
              <a:sym typeface="Lora"/>
            </a:endParaRPr>
          </a:p>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1D074D"/>
                </a:solidFill>
                <a:latin typeface="Lora"/>
                <a:ea typeface="Lora"/>
                <a:cs typeface="Lora"/>
                <a:sym typeface="Lora"/>
              </a:rPr>
              <a:t>Kan være en økonomisk risiko for sosial entreprenør</a:t>
            </a:r>
            <a:endParaRPr sz="1400" i="0" u="none" strike="noStrike" cap="none">
              <a:solidFill>
                <a:srgbClr val="1D074D"/>
              </a:solidFill>
              <a:latin typeface="Lora"/>
              <a:ea typeface="Lora"/>
              <a:cs typeface="Lora"/>
              <a:sym typeface="Lora"/>
            </a:endParaRPr>
          </a:p>
        </p:txBody>
      </p:sp>
      <p:sp>
        <p:nvSpPr>
          <p:cNvPr id="475" name="Google Shape;475;p61"/>
          <p:cNvSpPr/>
          <p:nvPr/>
        </p:nvSpPr>
        <p:spPr>
          <a:xfrm>
            <a:off x="3231300" y="1811325"/>
            <a:ext cx="2681400" cy="1482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1D074D"/>
                </a:solidFill>
                <a:latin typeface="Lora"/>
                <a:ea typeface="Lora"/>
                <a:cs typeface="Lora"/>
                <a:sym typeface="Lora"/>
              </a:rPr>
              <a:t>Kommunen betaler kun for oppnådde resultater</a:t>
            </a:r>
            <a:endParaRPr sz="1400" i="0" u="none" strike="noStrike" cap="none">
              <a:solidFill>
                <a:srgbClr val="1D074D"/>
              </a:solidFill>
              <a:latin typeface="Lora"/>
              <a:ea typeface="Lora"/>
              <a:cs typeface="Lora"/>
              <a:sym typeface="Lora"/>
            </a:endParaRPr>
          </a:p>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1D074D"/>
                </a:solidFill>
                <a:latin typeface="Lora"/>
                <a:ea typeface="Lora"/>
                <a:cs typeface="Lora"/>
                <a:sym typeface="Lora"/>
              </a:rPr>
              <a:t>Flerårig prosjekt med tydelige mål og ansvar / roller</a:t>
            </a:r>
            <a:endParaRPr sz="1400" i="0" u="none" strike="noStrike" cap="none">
              <a:solidFill>
                <a:srgbClr val="1D074D"/>
              </a:solidFill>
              <a:latin typeface="Lora"/>
              <a:ea typeface="Lora"/>
              <a:cs typeface="Lora"/>
              <a:sym typeface="Lora"/>
            </a:endParaRPr>
          </a:p>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1D074D"/>
                </a:solidFill>
                <a:latin typeface="Lora"/>
                <a:ea typeface="Lora"/>
                <a:cs typeface="Lora"/>
                <a:sym typeface="Lora"/>
              </a:rPr>
              <a:t>Stimulerer til innovasjon</a:t>
            </a:r>
            <a:endParaRPr sz="1400" i="0" u="none" strike="noStrike" cap="none">
              <a:solidFill>
                <a:srgbClr val="1D074D"/>
              </a:solidFill>
              <a:latin typeface="Lora"/>
              <a:ea typeface="Lora"/>
              <a:cs typeface="Lora"/>
              <a:sym typeface="Lora"/>
            </a:endParaRPr>
          </a:p>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1D074D"/>
                </a:solidFill>
                <a:latin typeface="Lora"/>
                <a:ea typeface="Lora"/>
                <a:cs typeface="Lora"/>
                <a:sym typeface="Lora"/>
              </a:rPr>
              <a:t>Kunnskap om hva som virker</a:t>
            </a:r>
            <a:endParaRPr sz="1400" i="0" u="none" strike="noStrike" cap="none">
              <a:solidFill>
                <a:srgbClr val="1D074D"/>
              </a:solidFill>
              <a:latin typeface="Lora"/>
              <a:ea typeface="Lora"/>
              <a:cs typeface="Lora"/>
              <a:sym typeface="Lora"/>
            </a:endParaRPr>
          </a:p>
        </p:txBody>
      </p:sp>
      <p:sp>
        <p:nvSpPr>
          <p:cNvPr id="476" name="Google Shape;476;p61"/>
          <p:cNvSpPr/>
          <p:nvPr/>
        </p:nvSpPr>
        <p:spPr>
          <a:xfrm>
            <a:off x="3231300" y="3424775"/>
            <a:ext cx="2681400" cy="1392600"/>
          </a:xfrm>
          <a:prstGeom prst="rect">
            <a:avLst/>
          </a:prstGeom>
          <a:solidFill>
            <a:srgbClr val="B2D4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1D074D"/>
                </a:solidFill>
                <a:latin typeface="Lora"/>
                <a:ea typeface="Lora"/>
                <a:cs typeface="Lora"/>
                <a:sym typeface="Lora"/>
              </a:rPr>
              <a:t>Tidkrevende prosjektutvikling</a:t>
            </a:r>
            <a:endParaRPr sz="1400" i="0" u="none" strike="noStrike" cap="none">
              <a:solidFill>
                <a:srgbClr val="1D074D"/>
              </a:solidFill>
              <a:latin typeface="Lora"/>
              <a:ea typeface="Lora"/>
              <a:cs typeface="Lora"/>
              <a:sym typeface="Lora"/>
            </a:endParaRPr>
          </a:p>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1D074D"/>
                </a:solidFill>
                <a:latin typeface="Lora"/>
                <a:ea typeface="Lora"/>
                <a:cs typeface="Lora"/>
                <a:sym typeface="Lora"/>
              </a:rPr>
              <a:t>Kan være tidkrevende oppfølging av prosjekt</a:t>
            </a:r>
            <a:endParaRPr sz="1400" i="0" u="none" strike="noStrike" cap="none">
              <a:solidFill>
                <a:srgbClr val="1D074D"/>
              </a:solidFill>
              <a:latin typeface="Lora"/>
              <a:ea typeface="Lora"/>
              <a:cs typeface="Lora"/>
              <a:sym typeface="Lora"/>
            </a:endParaRPr>
          </a:p>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1D074D"/>
                </a:solidFill>
                <a:latin typeface="Lora"/>
                <a:ea typeface="Lora"/>
                <a:cs typeface="Lora"/>
                <a:sym typeface="Lora"/>
              </a:rPr>
              <a:t>Utfordrende å måle resultater</a:t>
            </a:r>
            <a:endParaRPr sz="1400" i="0" u="none" strike="noStrike" cap="none">
              <a:solidFill>
                <a:srgbClr val="1D074D"/>
              </a:solidFill>
              <a:latin typeface="Lora"/>
              <a:ea typeface="Lora"/>
              <a:cs typeface="Lora"/>
              <a:sym typeface="Lora"/>
            </a:endParaRPr>
          </a:p>
        </p:txBody>
      </p:sp>
      <p:sp>
        <p:nvSpPr>
          <p:cNvPr id="477" name="Google Shape;477;p61"/>
          <p:cNvSpPr/>
          <p:nvPr/>
        </p:nvSpPr>
        <p:spPr>
          <a:xfrm>
            <a:off x="6146975" y="1811325"/>
            <a:ext cx="2681400" cy="1482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1D074D"/>
                </a:solidFill>
                <a:latin typeface="Lora"/>
                <a:ea typeface="Lora"/>
                <a:cs typeface="Lora"/>
                <a:sym typeface="Lora"/>
              </a:rPr>
              <a:t>Større sum gir mulighet for prosjekter av betydning</a:t>
            </a:r>
            <a:endParaRPr sz="1400" i="0" u="none" strike="noStrike" cap="none">
              <a:solidFill>
                <a:srgbClr val="1D074D"/>
              </a:solidFill>
              <a:latin typeface="Lora"/>
              <a:ea typeface="Lora"/>
              <a:cs typeface="Lora"/>
              <a:sym typeface="Lora"/>
            </a:endParaRPr>
          </a:p>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1D074D"/>
                </a:solidFill>
                <a:latin typeface="Lora"/>
                <a:ea typeface="Lora"/>
                <a:cs typeface="Lora"/>
                <a:sym typeface="Lora"/>
              </a:rPr>
              <a:t>En god anskaffelsesprosess kan gi bedre prosjekter</a:t>
            </a:r>
            <a:endParaRPr sz="1400" i="0" u="none" strike="noStrike" cap="none">
              <a:solidFill>
                <a:srgbClr val="1D074D"/>
              </a:solidFill>
              <a:latin typeface="Lora"/>
              <a:ea typeface="Lora"/>
              <a:cs typeface="Lora"/>
              <a:sym typeface="Lora"/>
            </a:endParaRPr>
          </a:p>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1D074D"/>
                </a:solidFill>
                <a:latin typeface="Lora"/>
                <a:ea typeface="Lora"/>
                <a:cs typeface="Lora"/>
                <a:sym typeface="Lora"/>
              </a:rPr>
              <a:t>Kan bruke anskaffelsesprosess til å stimulere til innovasjon</a:t>
            </a:r>
            <a:endParaRPr sz="1400" i="0" u="none" strike="noStrike" cap="none">
              <a:solidFill>
                <a:srgbClr val="1D074D"/>
              </a:solidFill>
              <a:latin typeface="Lora"/>
              <a:ea typeface="Lora"/>
              <a:cs typeface="Lora"/>
              <a:sym typeface="Lora"/>
            </a:endParaRPr>
          </a:p>
        </p:txBody>
      </p:sp>
      <p:sp>
        <p:nvSpPr>
          <p:cNvPr id="478" name="Google Shape;478;p61"/>
          <p:cNvSpPr/>
          <p:nvPr/>
        </p:nvSpPr>
        <p:spPr>
          <a:xfrm>
            <a:off x="6150900" y="3424775"/>
            <a:ext cx="2681400" cy="1392600"/>
          </a:xfrm>
          <a:prstGeom prst="rect">
            <a:avLst/>
          </a:prstGeom>
          <a:solidFill>
            <a:srgbClr val="B2D4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1D074D"/>
                </a:solidFill>
                <a:latin typeface="Lora"/>
                <a:ea typeface="Lora"/>
                <a:cs typeface="Lora"/>
                <a:sym typeface="Lora"/>
              </a:rPr>
              <a:t>Tidsbruk knyttet til anskaffelsesprosess</a:t>
            </a:r>
            <a:endParaRPr sz="1400" i="0" u="none" strike="noStrike" cap="none">
              <a:solidFill>
                <a:srgbClr val="1D074D"/>
              </a:solidFill>
              <a:latin typeface="Lora"/>
              <a:ea typeface="Lora"/>
              <a:cs typeface="Lora"/>
              <a:sym typeface="Lora"/>
            </a:endParaRPr>
          </a:p>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1D074D"/>
                </a:solidFill>
                <a:latin typeface="Lora"/>
                <a:ea typeface="Lora"/>
                <a:cs typeface="Lora"/>
                <a:sym typeface="Lora"/>
              </a:rPr>
              <a:t>Sosiale entreprenører kan ha mindre erfaring med anbud</a:t>
            </a:r>
            <a:endParaRPr sz="1400" i="0" u="none" strike="noStrike" cap="none">
              <a:solidFill>
                <a:srgbClr val="1D074D"/>
              </a:solidFill>
              <a:latin typeface="Lora"/>
              <a:ea typeface="Lora"/>
              <a:cs typeface="Lora"/>
              <a:sym typeface="Lora"/>
            </a:endParaRPr>
          </a:p>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1D074D"/>
                </a:solidFill>
                <a:latin typeface="Lora"/>
                <a:ea typeface="Lora"/>
                <a:cs typeface="Lora"/>
                <a:sym typeface="Lora"/>
              </a:rPr>
              <a:t>Større kommersielle aktører kan vinne konkurransen</a:t>
            </a:r>
            <a:endParaRPr sz="1400" i="0" u="none" strike="noStrike" cap="none">
              <a:solidFill>
                <a:srgbClr val="1D074D"/>
              </a:solidFill>
              <a:latin typeface="Lora"/>
              <a:ea typeface="Lora"/>
              <a:cs typeface="Lora"/>
              <a:sym typeface="Lor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Om dette dokumentet</a:t>
            </a:r>
            <a:endParaRPr/>
          </a:p>
        </p:txBody>
      </p:sp>
      <p:sp>
        <p:nvSpPr>
          <p:cNvPr id="227" name="Google Shape;227;p4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70000" lnSpcReduction="20000"/>
          </a:bodyPr>
          <a:lstStyle/>
          <a:p>
            <a:pPr marL="0" lvl="0" indent="0" algn="l" rtl="0">
              <a:lnSpc>
                <a:spcPct val="115000"/>
              </a:lnSpc>
              <a:spcBef>
                <a:spcPts val="0"/>
              </a:spcBef>
              <a:spcAft>
                <a:spcPts val="0"/>
              </a:spcAft>
              <a:buSzPct val="117647"/>
              <a:buNone/>
            </a:pPr>
            <a:r>
              <a:rPr lang="en"/>
              <a:t>Dette dokumentet er laget for å veilede kommuner som ønsker å inngå samarbeid eller gjøre kjøp fra sosiale entreprenører. Veilederen inneholder nyttig informasjon, tips og triks, og oppgaver der leseren utfordres til å besvare spørsmål knyttet til eget prosjekt. Slike spørsmål er uthevet i </a:t>
            </a:r>
            <a:r>
              <a:rPr lang="en">
                <a:highlight>
                  <a:srgbClr val="D9D2E9"/>
                </a:highlight>
              </a:rPr>
              <a:t>[violett]</a:t>
            </a:r>
            <a:r>
              <a:rPr lang="en">
                <a:highlight>
                  <a:schemeClr val="lt1"/>
                </a:highlight>
              </a:rPr>
              <a:t> og leseren bes fylle inn.</a:t>
            </a:r>
            <a:endParaRPr>
              <a:highlight>
                <a:schemeClr val="lt1"/>
              </a:highlight>
            </a:endParaRPr>
          </a:p>
          <a:p>
            <a:pPr marL="0" lvl="0" indent="0" algn="l" rtl="0">
              <a:lnSpc>
                <a:spcPct val="115000"/>
              </a:lnSpc>
              <a:spcBef>
                <a:spcPts val="0"/>
              </a:spcBef>
              <a:spcAft>
                <a:spcPts val="0"/>
              </a:spcAft>
              <a:buSzPct val="117647"/>
              <a:buNone/>
            </a:pPr>
            <a:endParaRPr/>
          </a:p>
          <a:p>
            <a:pPr marL="0" lvl="0" indent="0" algn="l" rtl="0">
              <a:lnSpc>
                <a:spcPct val="115000"/>
              </a:lnSpc>
              <a:spcBef>
                <a:spcPts val="0"/>
              </a:spcBef>
              <a:spcAft>
                <a:spcPts val="0"/>
              </a:spcAft>
              <a:buSzPct val="117647"/>
              <a:buNone/>
            </a:pPr>
            <a:r>
              <a:rPr lang="en"/>
              <a:t>Stegene som bør gjennomføres når man vil inngå samarbeid eller gjøre kjøp fra sosiale entreprenører samsvarer i stor grad med stegene i enhver utviklings- eller kjøpsprosess. Dette gjelder for eksempel forankring, problemanalyse, målgruppeinvolvering og kartlegging av dagens tjenestetilbud. Disse stegene er allerede godt beskrevet gjennom </a:t>
            </a:r>
            <a:r>
              <a:rPr lang="en" i="1"/>
              <a:t>Veikart for tjenesteinnovasjon</a:t>
            </a:r>
            <a:r>
              <a:rPr lang="en"/>
              <a:t> og </a:t>
            </a:r>
            <a:r>
              <a:rPr lang="en" i="1"/>
              <a:t>Tiltak som virker </a:t>
            </a:r>
            <a:r>
              <a:rPr lang="en"/>
              <a:t>og beskrives derfor ikke her.</a:t>
            </a:r>
            <a:endParaRPr/>
          </a:p>
          <a:p>
            <a:pPr marL="0" lvl="0" indent="0" algn="l" rtl="0">
              <a:lnSpc>
                <a:spcPct val="115000"/>
              </a:lnSpc>
              <a:spcBef>
                <a:spcPts val="0"/>
              </a:spcBef>
              <a:spcAft>
                <a:spcPts val="0"/>
              </a:spcAft>
              <a:buSzPct val="117647"/>
              <a:buNone/>
            </a:pPr>
            <a:endParaRPr/>
          </a:p>
          <a:p>
            <a:pPr marL="0" lvl="0" indent="0" algn="l" rtl="0">
              <a:lnSpc>
                <a:spcPct val="115000"/>
              </a:lnSpc>
              <a:spcBef>
                <a:spcPts val="0"/>
              </a:spcBef>
              <a:spcAft>
                <a:spcPts val="0"/>
              </a:spcAft>
              <a:buSzPct val="117647"/>
              <a:buNone/>
            </a:pPr>
            <a:r>
              <a:rPr lang="en"/>
              <a:t>Noen av stegene er imidlertid unike, eller må vurderes under et annet lys for å få til et godt prosjekt. Dette gjelder for eksempel beslutningen om </a:t>
            </a:r>
            <a:r>
              <a:rPr lang="en" i="1"/>
              <a:t>når</a:t>
            </a:r>
            <a:r>
              <a:rPr lang="en"/>
              <a:t> man skal bruke en sosial entreprenør, hvilken samarbeidsform som er gunstig og hva som bør inngå i en avtale. Disse temaene dekkes her.</a:t>
            </a:r>
            <a:endParaRPr/>
          </a:p>
          <a:p>
            <a:pPr marL="0" lvl="0" indent="0" algn="l" rtl="0">
              <a:lnSpc>
                <a:spcPct val="115000"/>
              </a:lnSpc>
              <a:spcBef>
                <a:spcPts val="0"/>
              </a:spcBef>
              <a:spcAft>
                <a:spcPts val="0"/>
              </a:spcAft>
              <a:buSzPct val="117647"/>
              <a:buNone/>
            </a:pPr>
            <a:endParaRPr/>
          </a:p>
          <a:p>
            <a:pPr marL="0" lvl="0" indent="0" algn="l" rtl="0">
              <a:lnSpc>
                <a:spcPct val="115000"/>
              </a:lnSpc>
              <a:spcBef>
                <a:spcPts val="0"/>
              </a:spcBef>
              <a:spcAft>
                <a:spcPts val="0"/>
              </a:spcAft>
              <a:buSzPct val="117647"/>
              <a:buNone/>
            </a:pPr>
            <a:r>
              <a:rPr lang="en"/>
              <a:t>Neste slide gir en oversikt over hvilke steg i prosessen som dekkes av dette dokumentet og hvilke steg som dekkes av andre kilder, samt hvor man finner hjelp.</a:t>
            </a:r>
            <a:endParaRPr/>
          </a:p>
        </p:txBody>
      </p:sp>
      <p:pic>
        <p:nvPicPr>
          <p:cNvPr id="228" name="Google Shape;228;p44"/>
          <p:cNvPicPr preferRelativeResize="0"/>
          <p:nvPr/>
        </p:nvPicPr>
        <p:blipFill rotWithShape="1">
          <a:blip r:embed="rId3">
            <a:alphaModFix/>
          </a:blip>
          <a:srcRect l="3772"/>
          <a:stretch/>
        </p:blipFill>
        <p:spPr>
          <a:xfrm>
            <a:off x="7056425" y="4792350"/>
            <a:ext cx="680125" cy="3511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62"/>
          <p:cNvSpPr txBox="1">
            <a:spLocks noGrp="1"/>
          </p:cNvSpPr>
          <p:nvPr>
            <p:ph type="title" idx="4294967295"/>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Avklar handlingsrom i eget budsjett</a:t>
            </a:r>
            <a:endParaRPr/>
          </a:p>
        </p:txBody>
      </p:sp>
      <p:sp>
        <p:nvSpPr>
          <p:cNvPr id="484" name="Google Shape;484;p62"/>
          <p:cNvSpPr txBox="1"/>
          <p:nvPr/>
        </p:nvSpPr>
        <p:spPr>
          <a:xfrm>
            <a:off x="6873900" y="0"/>
            <a:ext cx="1958400" cy="5143500"/>
          </a:xfrm>
          <a:prstGeom prst="rect">
            <a:avLst/>
          </a:prstGeom>
          <a:solidFill>
            <a:srgbClr val="B2D4E8"/>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62"/>
          <p:cNvSpPr txBox="1"/>
          <p:nvPr/>
        </p:nvSpPr>
        <p:spPr>
          <a:xfrm>
            <a:off x="6873900" y="1017725"/>
            <a:ext cx="1958400" cy="359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000" i="0" u="none" strike="noStrike" cap="none">
                <a:solidFill>
                  <a:srgbClr val="1D074D"/>
                </a:solidFill>
                <a:latin typeface="Lora"/>
                <a:ea typeface="Lora"/>
                <a:cs typeface="Lora"/>
                <a:sym typeface="Lora"/>
              </a:rPr>
              <a:t>Et prosjekt på 300.000 kr vil naturligvis se annerledes ut enn et prosjekt på 3 mill kr. Vi er avhengig av å ha en viss formening om handlingsrommet før vi kan ta valg om en samarbeidsform eller kjøpsform.</a:t>
            </a:r>
            <a:endParaRPr sz="1000" i="0" u="none" strike="noStrike" cap="none">
              <a:solidFill>
                <a:srgbClr val="1D074D"/>
              </a:solidFill>
              <a:latin typeface="Lora"/>
              <a:ea typeface="Lora"/>
              <a:cs typeface="Lora"/>
              <a:sym typeface="Lora"/>
            </a:endParaRPr>
          </a:p>
          <a:p>
            <a:pPr marL="0" marR="0" lvl="0" indent="0" algn="l" rtl="0">
              <a:lnSpc>
                <a:spcPct val="100000"/>
              </a:lnSpc>
              <a:spcBef>
                <a:spcPts val="0"/>
              </a:spcBef>
              <a:spcAft>
                <a:spcPts val="0"/>
              </a:spcAft>
              <a:buClr>
                <a:schemeClr val="dk1"/>
              </a:buClr>
              <a:buSzPts val="1100"/>
              <a:buFont typeface="Arial"/>
              <a:buNone/>
            </a:pPr>
            <a:endParaRPr sz="1000" i="0" u="none" strike="noStrike" cap="none">
              <a:solidFill>
                <a:srgbClr val="1D074D"/>
              </a:solidFill>
              <a:latin typeface="Lora"/>
              <a:ea typeface="Lora"/>
              <a:cs typeface="Lora"/>
              <a:sym typeface="Lora"/>
            </a:endParaRPr>
          </a:p>
          <a:p>
            <a:pPr marL="0" marR="0" lvl="0" indent="0" algn="l" rtl="0">
              <a:lnSpc>
                <a:spcPct val="100000"/>
              </a:lnSpc>
              <a:spcBef>
                <a:spcPts val="0"/>
              </a:spcBef>
              <a:spcAft>
                <a:spcPts val="0"/>
              </a:spcAft>
              <a:buClr>
                <a:schemeClr val="dk1"/>
              </a:buClr>
              <a:buSzPts val="1100"/>
              <a:buFont typeface="Arial"/>
              <a:buNone/>
            </a:pPr>
            <a:r>
              <a:rPr lang="en" sz="1000" i="0" u="none" strike="noStrike" cap="none">
                <a:solidFill>
                  <a:srgbClr val="1D074D"/>
                </a:solidFill>
                <a:latin typeface="Lora"/>
                <a:ea typeface="Lora"/>
                <a:cs typeface="Lora"/>
                <a:sym typeface="Lora"/>
              </a:rPr>
              <a:t>Dersom kommunen i utgangspunktet ikke har et handlingsrom i eget budsjett til å kjøpe tjenester fra en sosial entreprenør må vi utforske samarbeidsformer uten betaling eller samarbeidsformer hvor ekstern finansiering spiller en rolle (samsøke tilskudd og effektkontrakter / brofinansiering). </a:t>
            </a:r>
            <a:endParaRPr sz="1000" i="0" u="none" strike="noStrike" cap="none">
              <a:solidFill>
                <a:srgbClr val="1D074D"/>
              </a:solidFill>
              <a:latin typeface="Lora"/>
              <a:ea typeface="Lora"/>
              <a:cs typeface="Lora"/>
              <a:sym typeface="Lora"/>
            </a:endParaRPr>
          </a:p>
          <a:p>
            <a:pPr marL="0" marR="0" lvl="0" indent="0" algn="l" rtl="0">
              <a:lnSpc>
                <a:spcPct val="100000"/>
              </a:lnSpc>
              <a:spcBef>
                <a:spcPts val="0"/>
              </a:spcBef>
              <a:spcAft>
                <a:spcPts val="0"/>
              </a:spcAft>
              <a:buClr>
                <a:schemeClr val="dk1"/>
              </a:buClr>
              <a:buSzPts val="1100"/>
              <a:buFont typeface="Arial"/>
              <a:buNone/>
            </a:pPr>
            <a:endParaRPr sz="1000" i="0" u="none" strike="noStrike" cap="none">
              <a:solidFill>
                <a:srgbClr val="1D074D"/>
              </a:solidFill>
              <a:latin typeface="Lora"/>
              <a:ea typeface="Lora"/>
              <a:cs typeface="Lora"/>
              <a:sym typeface="Lora"/>
            </a:endParaRPr>
          </a:p>
          <a:p>
            <a:pPr marL="0" marR="0" lvl="0" indent="0" algn="l" rtl="0">
              <a:lnSpc>
                <a:spcPct val="100000"/>
              </a:lnSpc>
              <a:spcBef>
                <a:spcPts val="0"/>
              </a:spcBef>
              <a:spcAft>
                <a:spcPts val="0"/>
              </a:spcAft>
              <a:buClr>
                <a:schemeClr val="dk1"/>
              </a:buClr>
              <a:buSzPts val="1100"/>
              <a:buFont typeface="Arial"/>
              <a:buNone/>
            </a:pPr>
            <a:endParaRPr sz="1000" i="0" u="none" strike="noStrike" cap="none">
              <a:solidFill>
                <a:srgbClr val="1D074D"/>
              </a:solidFill>
              <a:latin typeface="Lora"/>
              <a:ea typeface="Lora"/>
              <a:cs typeface="Lora"/>
              <a:sym typeface="Lora"/>
            </a:endParaRPr>
          </a:p>
        </p:txBody>
      </p:sp>
      <p:graphicFrame>
        <p:nvGraphicFramePr>
          <p:cNvPr id="486" name="Google Shape;486;p62"/>
          <p:cNvGraphicFramePr/>
          <p:nvPr/>
        </p:nvGraphicFramePr>
        <p:xfrm>
          <a:off x="311700" y="1017725"/>
          <a:ext cx="6414750" cy="4000500"/>
        </p:xfrm>
        <a:graphic>
          <a:graphicData uri="http://schemas.openxmlformats.org/drawingml/2006/table">
            <a:tbl>
              <a:tblPr>
                <a:noFill/>
                <a:tableStyleId>{9A32FEBD-93AB-4CB0-8493-6FE5991543C1}</a:tableStyleId>
              </a:tblPr>
              <a:tblGrid>
                <a:gridCol w="1448925">
                  <a:extLst>
                    <a:ext uri="{9D8B030D-6E8A-4147-A177-3AD203B41FA5}">
                      <a16:colId xmlns:a16="http://schemas.microsoft.com/office/drawing/2014/main" val="20000"/>
                    </a:ext>
                  </a:extLst>
                </a:gridCol>
                <a:gridCol w="4965825">
                  <a:extLst>
                    <a:ext uri="{9D8B030D-6E8A-4147-A177-3AD203B41FA5}">
                      <a16:colId xmlns:a16="http://schemas.microsoft.com/office/drawing/2014/main" val="20001"/>
                    </a:ext>
                  </a:extLst>
                </a:gridCol>
              </a:tblGrid>
              <a:tr h="1239125">
                <a:tc>
                  <a:txBody>
                    <a:bodyPr/>
                    <a:lstStyle/>
                    <a:p>
                      <a:pPr marL="0" marR="0" lvl="0" indent="0" algn="l" rtl="0">
                        <a:lnSpc>
                          <a:spcPct val="100000"/>
                        </a:lnSpc>
                        <a:spcBef>
                          <a:spcPts val="0"/>
                        </a:spcBef>
                        <a:spcAft>
                          <a:spcPts val="0"/>
                        </a:spcAft>
                        <a:buClr>
                          <a:srgbClr val="000000"/>
                        </a:buClr>
                        <a:buSzPts val="1000"/>
                        <a:buFont typeface="Arial"/>
                        <a:buNone/>
                      </a:pPr>
                      <a:r>
                        <a:rPr lang="en" sz="1100" b="1" u="none" strike="noStrike" cap="none">
                          <a:solidFill>
                            <a:srgbClr val="1D074D"/>
                          </a:solidFill>
                          <a:latin typeface="Playfair Display"/>
                          <a:ea typeface="Playfair Display"/>
                          <a:cs typeface="Playfair Display"/>
                          <a:sym typeface="Playfair Display"/>
                        </a:rPr>
                        <a:t>Kartlegg potensielle gevinster</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40"/>
                        <a:buFont typeface="Arial"/>
                        <a:buNone/>
                      </a:pPr>
                      <a:r>
                        <a:rPr lang="en" sz="1000" u="none" strike="noStrike" cap="none">
                          <a:solidFill>
                            <a:srgbClr val="1D074D"/>
                          </a:solidFill>
                          <a:highlight>
                            <a:srgbClr val="D9D2E9"/>
                          </a:highlight>
                          <a:latin typeface="Lora"/>
                          <a:ea typeface="Lora"/>
                          <a:cs typeface="Lora"/>
                          <a:sym typeface="Lora"/>
                        </a:rPr>
                        <a:t>[Beskriv kort hvilke gevinster som realiseres dersom prosjektet oppnår ønsket effekt. Vil prosjektet kunne føre til unngåtte kostnader? Spart tid? Høyere kvalitet? Oppnådde mål i handlingsplaner?]</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0"/>
                  </a:ext>
                </a:extLst>
              </a:tr>
              <a:tr h="1522250">
                <a:tc rowSpan="2">
                  <a:txBody>
                    <a:bodyPr/>
                    <a:lstStyle/>
                    <a:p>
                      <a:pPr marL="0" lvl="0" indent="0" algn="l" rtl="0">
                        <a:spcBef>
                          <a:spcPts val="0"/>
                        </a:spcBef>
                        <a:spcAft>
                          <a:spcPts val="0"/>
                        </a:spcAft>
                        <a:buNone/>
                      </a:pPr>
                      <a:r>
                        <a:rPr lang="en" sz="1100" b="1">
                          <a:solidFill>
                            <a:srgbClr val="1D074D"/>
                          </a:solidFill>
                          <a:latin typeface="Playfair Display"/>
                          <a:ea typeface="Playfair Display"/>
                          <a:cs typeface="Playfair Display"/>
                          <a:sym typeface="Playfair Display"/>
                        </a:rPr>
                        <a:t>Avklar handlingsrom i eget budsjett</a:t>
                      </a:r>
                      <a:endParaRPr sz="1100" b="1">
                        <a:solidFill>
                          <a:srgbClr val="1D074D"/>
                        </a:solidFill>
                        <a:latin typeface="Playfair Display"/>
                        <a:ea typeface="Playfair Display"/>
                        <a:cs typeface="Playfair Display"/>
                        <a:sym typeface="Playfair Display"/>
                      </a:endParaRPr>
                    </a:p>
                    <a:p>
                      <a:pPr marL="0" lvl="0" indent="0" algn="l" rtl="0">
                        <a:spcBef>
                          <a:spcPts val="0"/>
                        </a:spcBef>
                        <a:spcAft>
                          <a:spcPts val="0"/>
                        </a:spcAft>
                        <a:buNone/>
                      </a:pPr>
                      <a:endParaRPr sz="1000" b="1">
                        <a:solidFill>
                          <a:srgbClr val="1D074D"/>
                        </a:solidFill>
                        <a:latin typeface="Lora"/>
                        <a:ea typeface="Lora"/>
                        <a:cs typeface="Lora"/>
                        <a:sym typeface="Lora"/>
                      </a:endParaRPr>
                    </a:p>
                    <a:p>
                      <a:pPr marL="0" lvl="0" indent="0" algn="l" rtl="0">
                        <a:spcBef>
                          <a:spcPts val="0"/>
                        </a:spcBef>
                        <a:spcAft>
                          <a:spcPts val="0"/>
                        </a:spcAft>
                        <a:buNone/>
                      </a:pPr>
                      <a:endParaRPr sz="1000" b="1">
                        <a:solidFill>
                          <a:srgbClr val="1D074D"/>
                        </a:solidFill>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rowSpan="2">
                  <a:txBody>
                    <a:bodyPr/>
                    <a:lstStyle/>
                    <a:p>
                      <a:pPr marL="0" lvl="0" indent="0" algn="l" rtl="0">
                        <a:lnSpc>
                          <a:spcPct val="115000"/>
                        </a:lnSpc>
                        <a:spcBef>
                          <a:spcPts val="0"/>
                        </a:spcBef>
                        <a:spcAft>
                          <a:spcPts val="0"/>
                        </a:spcAft>
                        <a:buNone/>
                      </a:pPr>
                      <a:r>
                        <a:rPr lang="en" sz="1000">
                          <a:solidFill>
                            <a:srgbClr val="1D074D"/>
                          </a:solidFill>
                          <a:highlight>
                            <a:srgbClr val="D9D2E9"/>
                          </a:highlight>
                          <a:latin typeface="Lora"/>
                          <a:ea typeface="Lora"/>
                          <a:cs typeface="Lora"/>
                          <a:sym typeface="Lora"/>
                        </a:rPr>
                        <a:t>[Undersøk og beskriv handlingsrommet i eget budsjett til å gjennomføre prosjektet med noen gitte rammer f.eks et bestemt antall år eller et bestemt antall personer, eller de rammer som er relevant. Hva er handlingsrommet til å finansiere noe nytt og supplerende for denne målgruppen? Finnes det tiltak som kan legges ned når vi bygger opp dette tilbudet? Kan vi omprioritere? Hva er betalingsvilligheten for de potensielle gevinstene? Kan du få en indikasjon fra kommunens ledelse eller politikere? Svaret trenger ikke å være et nøyaktig beløp men må hvert fall være en indikasjon på størrelsesordenen.]</a:t>
                      </a:r>
                      <a:endParaRPr sz="1000">
                        <a:solidFill>
                          <a:srgbClr val="1D074D"/>
                        </a:solidFill>
                        <a:highlight>
                          <a:srgbClr val="D9D2E9"/>
                        </a:highlight>
                        <a:latin typeface="Lora"/>
                        <a:ea typeface="Lora"/>
                        <a:cs typeface="Lora"/>
                        <a:sym typeface="Lora"/>
                      </a:endParaRPr>
                    </a:p>
                    <a:p>
                      <a:pPr marL="0" lvl="0" indent="0" algn="l" rtl="0">
                        <a:lnSpc>
                          <a:spcPct val="115000"/>
                        </a:lnSpc>
                        <a:spcBef>
                          <a:spcPts val="0"/>
                        </a:spcBef>
                        <a:spcAft>
                          <a:spcPts val="0"/>
                        </a:spcAft>
                        <a:buNone/>
                      </a:pPr>
                      <a:endParaRPr sz="1000">
                        <a:solidFill>
                          <a:srgbClr val="1D074D"/>
                        </a:solidFill>
                        <a:highlight>
                          <a:srgbClr val="D9D2E9"/>
                        </a:highlight>
                        <a:latin typeface="Lora"/>
                        <a:ea typeface="Lora"/>
                        <a:cs typeface="Lora"/>
                        <a:sym typeface="Lora"/>
                      </a:endParaRPr>
                    </a:p>
                    <a:p>
                      <a:pPr marL="0" lvl="0" indent="0" algn="l" rtl="0">
                        <a:lnSpc>
                          <a:spcPct val="115000"/>
                        </a:lnSpc>
                        <a:spcBef>
                          <a:spcPts val="1200"/>
                        </a:spcBef>
                        <a:spcAft>
                          <a:spcPts val="0"/>
                        </a:spcAft>
                        <a:buNone/>
                      </a:pPr>
                      <a:endParaRPr sz="1000">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1"/>
                  </a:ext>
                </a:extLst>
              </a:tr>
              <a:tr h="1239125">
                <a:tc vMerge="1">
                  <a:txBody>
                    <a:bodyPr/>
                    <a:lstStyle/>
                    <a:p>
                      <a:endParaRPr lang="nb-NO"/>
                    </a:p>
                  </a:txBody>
                  <a:tcPr/>
                </a:tc>
                <a:tc vMerge="1">
                  <a:txBody>
                    <a:bodyPr/>
                    <a:lstStyle/>
                    <a:p>
                      <a:endParaRPr lang="nb-NO"/>
                    </a:p>
                  </a:txBody>
                  <a:tcPr/>
                </a:tc>
                <a:extLst>
                  <a:ext uri="{0D108BD9-81ED-4DB2-BD59-A6C34878D82A}">
                    <a16:rowId xmlns:a16="http://schemas.microsoft.com/office/drawing/2014/main" val="10002"/>
                  </a:ext>
                </a:extLst>
              </a:tr>
            </a:tbl>
          </a:graphicData>
        </a:graphic>
      </p:graphicFrame>
      <p:sp>
        <p:nvSpPr>
          <p:cNvPr id="487" name="Google Shape;487;p62"/>
          <p:cNvSpPr txBox="1"/>
          <p:nvPr/>
        </p:nvSpPr>
        <p:spPr>
          <a:xfrm>
            <a:off x="6933150" y="445025"/>
            <a:ext cx="18399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500" b="1" i="0" u="none" strike="noStrike" cap="none">
                <a:solidFill>
                  <a:srgbClr val="1D074D"/>
                </a:solidFill>
                <a:latin typeface="Playfair Display"/>
                <a:ea typeface="Playfair Display"/>
                <a:cs typeface="Playfair Display"/>
                <a:sym typeface="Playfair Display"/>
              </a:rPr>
              <a:t>Tips og veiledning</a:t>
            </a:r>
            <a:endParaRPr sz="1500" b="1" i="0" u="none" strike="noStrike" cap="none">
              <a:solidFill>
                <a:srgbClr val="1D074D"/>
              </a:solidFill>
              <a:latin typeface="Playfair Display"/>
              <a:ea typeface="Playfair Display"/>
              <a:cs typeface="Playfair Display"/>
              <a:sym typeface="Playfair Display"/>
            </a:endParaRPr>
          </a:p>
        </p:txBody>
      </p:sp>
      <p:sp>
        <p:nvSpPr>
          <p:cNvPr id="488" name="Google Shape;488;p62"/>
          <p:cNvSpPr/>
          <p:nvPr/>
        </p:nvSpPr>
        <p:spPr>
          <a:xfrm>
            <a:off x="-11851" y="-6216"/>
            <a:ext cx="931200" cy="930900"/>
          </a:xfrm>
          <a:prstGeom prst="diagStripe">
            <a:avLst>
              <a:gd name="adj" fmla="val 50000"/>
            </a:avLst>
          </a:prstGeom>
          <a:solidFill>
            <a:srgbClr val="F079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89" name="Google Shape;489;p62"/>
          <p:cNvSpPr txBox="1"/>
          <p:nvPr/>
        </p:nvSpPr>
        <p:spPr>
          <a:xfrm rot="-2699223">
            <a:off x="-117302" y="192462"/>
            <a:ext cx="938260" cy="33729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FFFFFF"/>
              </a:buClr>
              <a:buFont typeface="Chivo"/>
              <a:buNone/>
            </a:pPr>
            <a:r>
              <a:rPr lang="en" sz="1200">
                <a:solidFill>
                  <a:srgbClr val="FFFFFF"/>
                </a:solidFill>
                <a:latin typeface="Fjalla One"/>
                <a:ea typeface="Fjalla One"/>
                <a:cs typeface="Fjalla One"/>
                <a:sym typeface="Fjalla One"/>
              </a:rPr>
              <a:t>Fyll ut</a:t>
            </a:r>
            <a:endParaRPr>
              <a:latin typeface="Fjalla One"/>
              <a:ea typeface="Fjalla One"/>
              <a:cs typeface="Fjalla One"/>
              <a:sym typeface="Fjalla On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3"/>
          <p:cNvSpPr txBox="1">
            <a:spLocks noGrp="1"/>
          </p:cNvSpPr>
          <p:nvPr>
            <p:ph type="title" idx="4294967295"/>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Vurdering av ulike samarbeidsformer</a:t>
            </a:r>
            <a:endParaRPr/>
          </a:p>
        </p:txBody>
      </p:sp>
      <p:sp>
        <p:nvSpPr>
          <p:cNvPr id="495" name="Google Shape;495;p63"/>
          <p:cNvSpPr txBox="1"/>
          <p:nvPr/>
        </p:nvSpPr>
        <p:spPr>
          <a:xfrm>
            <a:off x="6873900" y="0"/>
            <a:ext cx="1958400" cy="5143500"/>
          </a:xfrm>
          <a:prstGeom prst="rect">
            <a:avLst/>
          </a:prstGeom>
          <a:solidFill>
            <a:srgbClr val="B2D4E8"/>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63"/>
          <p:cNvSpPr txBox="1"/>
          <p:nvPr/>
        </p:nvSpPr>
        <p:spPr>
          <a:xfrm>
            <a:off x="6873900" y="1143000"/>
            <a:ext cx="1958400" cy="3593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000"/>
              <a:buFont typeface="Arial"/>
              <a:buNone/>
            </a:pPr>
            <a:r>
              <a:rPr lang="en" sz="1000" i="0" u="none" strike="noStrike" cap="none">
                <a:solidFill>
                  <a:srgbClr val="1D074D"/>
                </a:solidFill>
                <a:latin typeface="Lora"/>
                <a:ea typeface="Lora"/>
                <a:cs typeface="Lora"/>
                <a:sym typeface="Lora"/>
              </a:rPr>
              <a:t>Det er mange måter å vurdere de ulike samarbeidsformene på, men det er ingen fasit for hva som er riktig for ditt prosjekt. </a:t>
            </a:r>
            <a:endParaRPr sz="1000" i="0" u="none" strike="noStrike" cap="none">
              <a:solidFill>
                <a:srgbClr val="1D074D"/>
              </a:solidFill>
              <a:latin typeface="Lora"/>
              <a:ea typeface="Lora"/>
              <a:cs typeface="Lora"/>
              <a:sym typeface="Lora"/>
            </a:endParaRPr>
          </a:p>
          <a:p>
            <a:pPr marL="0" marR="0" lvl="0" indent="0" algn="l" rtl="0">
              <a:lnSpc>
                <a:spcPct val="115000"/>
              </a:lnSpc>
              <a:spcBef>
                <a:spcPts val="1200"/>
              </a:spcBef>
              <a:spcAft>
                <a:spcPts val="0"/>
              </a:spcAft>
              <a:buClr>
                <a:srgbClr val="000000"/>
              </a:buClr>
              <a:buSzPts val="1000"/>
              <a:buFont typeface="Arial"/>
              <a:buNone/>
            </a:pPr>
            <a:r>
              <a:rPr lang="en" sz="1000" i="0" u="none" strike="noStrike" cap="none">
                <a:solidFill>
                  <a:srgbClr val="1D074D"/>
                </a:solidFill>
                <a:latin typeface="Lora"/>
                <a:ea typeface="Lora"/>
                <a:cs typeface="Lora"/>
                <a:sym typeface="Lora"/>
              </a:rPr>
              <a:t>Hvilken tilgang har vi på finansiering? Hvor lang tid vil det ta å se målbare effekter? Er leverandørene umodne og har få dokumenterte resultater vil kanskje ulike former for pilotprosjekt relevant å utforske. Er leverandørene mer etablerte kan vi kanskje vurdere en større anskaffelse?</a:t>
            </a:r>
            <a:endParaRPr sz="1000" i="0" u="none" strike="noStrike" cap="none">
              <a:solidFill>
                <a:srgbClr val="1D074D"/>
              </a:solidFill>
              <a:latin typeface="Lora"/>
              <a:ea typeface="Lora"/>
              <a:cs typeface="Lora"/>
              <a:sym typeface="Lora"/>
            </a:endParaRPr>
          </a:p>
          <a:p>
            <a:pPr marL="0" marR="0" lvl="0" indent="0" algn="l" rtl="0">
              <a:lnSpc>
                <a:spcPct val="115000"/>
              </a:lnSpc>
              <a:spcBef>
                <a:spcPts val="1200"/>
              </a:spcBef>
              <a:spcAft>
                <a:spcPts val="0"/>
              </a:spcAft>
              <a:buClr>
                <a:schemeClr val="dk1"/>
              </a:buClr>
              <a:buSzPts val="1100"/>
              <a:buFont typeface="Arial"/>
              <a:buNone/>
            </a:pPr>
            <a:r>
              <a:rPr lang="en" sz="1000" i="0" u="none" strike="noStrike" cap="none">
                <a:solidFill>
                  <a:srgbClr val="1D074D"/>
                </a:solidFill>
                <a:latin typeface="Lora"/>
                <a:ea typeface="Lora"/>
                <a:cs typeface="Lora"/>
                <a:sym typeface="Lora"/>
              </a:rPr>
              <a:t>Denne typen spørsmål kan hjelpe dere å velge samarbeids eller kjøpsform.</a:t>
            </a:r>
            <a:endParaRPr sz="1000" i="0" u="none" strike="noStrike" cap="none">
              <a:solidFill>
                <a:srgbClr val="1D074D"/>
              </a:solidFill>
              <a:latin typeface="Lora"/>
              <a:ea typeface="Lora"/>
              <a:cs typeface="Lora"/>
              <a:sym typeface="Lora"/>
            </a:endParaRPr>
          </a:p>
          <a:p>
            <a:pPr marL="0" marR="0" lvl="0" indent="0" algn="l" rtl="0">
              <a:lnSpc>
                <a:spcPct val="115000"/>
              </a:lnSpc>
              <a:spcBef>
                <a:spcPts val="1200"/>
              </a:spcBef>
              <a:spcAft>
                <a:spcPts val="1200"/>
              </a:spcAft>
              <a:buClr>
                <a:srgbClr val="000000"/>
              </a:buClr>
              <a:buSzPts val="1000"/>
              <a:buFont typeface="Arial"/>
              <a:buNone/>
            </a:pPr>
            <a:endParaRPr sz="1000" i="0" u="none" strike="noStrike" cap="none">
              <a:solidFill>
                <a:srgbClr val="1D074D"/>
              </a:solidFill>
              <a:latin typeface="Lora"/>
              <a:ea typeface="Lora"/>
              <a:cs typeface="Lora"/>
              <a:sym typeface="Lora"/>
            </a:endParaRPr>
          </a:p>
        </p:txBody>
      </p:sp>
      <p:graphicFrame>
        <p:nvGraphicFramePr>
          <p:cNvPr id="497" name="Google Shape;497;p63"/>
          <p:cNvGraphicFramePr/>
          <p:nvPr/>
        </p:nvGraphicFramePr>
        <p:xfrm>
          <a:off x="311700" y="1143000"/>
          <a:ext cx="6414750" cy="3920814"/>
        </p:xfrm>
        <a:graphic>
          <a:graphicData uri="http://schemas.openxmlformats.org/drawingml/2006/table">
            <a:tbl>
              <a:tblPr>
                <a:noFill/>
                <a:tableStyleId>{9A32FEBD-93AB-4CB0-8493-6FE5991543C1}</a:tableStyleId>
              </a:tblPr>
              <a:tblGrid>
                <a:gridCol w="1448925">
                  <a:extLst>
                    <a:ext uri="{9D8B030D-6E8A-4147-A177-3AD203B41FA5}">
                      <a16:colId xmlns:a16="http://schemas.microsoft.com/office/drawing/2014/main" val="20000"/>
                    </a:ext>
                  </a:extLst>
                </a:gridCol>
                <a:gridCol w="4965825">
                  <a:extLst>
                    <a:ext uri="{9D8B030D-6E8A-4147-A177-3AD203B41FA5}">
                      <a16:colId xmlns:a16="http://schemas.microsoft.com/office/drawing/2014/main" val="20001"/>
                    </a:ext>
                  </a:extLst>
                </a:gridCol>
              </a:tblGrid>
              <a:tr h="979200">
                <a:tc>
                  <a:txBody>
                    <a:bodyPr/>
                    <a:lstStyle/>
                    <a:p>
                      <a:pPr marL="0" marR="0" lvl="0" indent="0" algn="l" rtl="0">
                        <a:lnSpc>
                          <a:spcPct val="100000"/>
                        </a:lnSpc>
                        <a:spcBef>
                          <a:spcPts val="0"/>
                        </a:spcBef>
                        <a:spcAft>
                          <a:spcPts val="0"/>
                        </a:spcAft>
                        <a:buClr>
                          <a:srgbClr val="000000"/>
                        </a:buClr>
                        <a:buSzPts val="1000"/>
                        <a:buFont typeface="Arial"/>
                        <a:buNone/>
                      </a:pPr>
                      <a:r>
                        <a:rPr lang="en" sz="1100" b="1" u="none" strike="noStrike" cap="none">
                          <a:solidFill>
                            <a:srgbClr val="1D074D"/>
                          </a:solidFill>
                          <a:latin typeface="Playfair Display"/>
                          <a:ea typeface="Playfair Display"/>
                          <a:cs typeface="Playfair Display"/>
                          <a:sym typeface="Playfair Display"/>
                        </a:rPr>
                        <a:t>Finansiering og ressursbruk</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40"/>
                        <a:buFont typeface="Arial"/>
                        <a:buNone/>
                      </a:pPr>
                      <a:r>
                        <a:rPr lang="en" sz="1000" u="none" strike="noStrike" cap="none">
                          <a:solidFill>
                            <a:srgbClr val="1D074D"/>
                          </a:solidFill>
                          <a:highlight>
                            <a:srgbClr val="D9D2E9"/>
                          </a:highlight>
                          <a:latin typeface="Lora"/>
                          <a:ea typeface="Lora"/>
                          <a:cs typeface="Lora"/>
                          <a:sym typeface="Lora"/>
                        </a:rPr>
                        <a:t>[Basert på den tilgjengelige finansieringen fra eget budsjett, offentlige tilskudd eller andre kilder er det noe som gjør at en samarbeids eller kjøpsform egner seg mer enn en annen?] </a:t>
                      </a:r>
                      <a:endParaRPr sz="1000" u="none" strike="noStrike" cap="none">
                        <a:solidFill>
                          <a:srgbClr val="1D074D"/>
                        </a:solidFill>
                        <a:highlight>
                          <a:srgbClr val="D9D2E9"/>
                        </a:highlight>
                        <a:latin typeface="Lora"/>
                        <a:ea typeface="Lora"/>
                        <a:cs typeface="Lora"/>
                        <a:sym typeface="Lora"/>
                      </a:endParaRPr>
                    </a:p>
                    <a:p>
                      <a:pPr marL="0" marR="0" lvl="0" indent="0" algn="l" rtl="0">
                        <a:lnSpc>
                          <a:spcPct val="115000"/>
                        </a:lnSpc>
                        <a:spcBef>
                          <a:spcPts val="1200"/>
                        </a:spcBef>
                        <a:spcAft>
                          <a:spcPts val="0"/>
                        </a:spcAft>
                        <a:buClr>
                          <a:schemeClr val="dk1"/>
                        </a:buClr>
                        <a:buSzPts val="440"/>
                        <a:buFont typeface="Arial"/>
                        <a:buNone/>
                      </a:pP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0"/>
                  </a:ext>
                </a:extLst>
              </a:tr>
              <a:tr h="875675">
                <a:tc>
                  <a:txBody>
                    <a:bodyPr/>
                    <a:lstStyle/>
                    <a:p>
                      <a:pPr marL="0" marR="0" lvl="0" indent="0" algn="l" rtl="0">
                        <a:lnSpc>
                          <a:spcPct val="100000"/>
                        </a:lnSpc>
                        <a:spcBef>
                          <a:spcPts val="0"/>
                        </a:spcBef>
                        <a:spcAft>
                          <a:spcPts val="0"/>
                        </a:spcAft>
                        <a:buClr>
                          <a:srgbClr val="000000"/>
                        </a:buClr>
                        <a:buSzPts val="1000"/>
                        <a:buFont typeface="Arial"/>
                        <a:buNone/>
                      </a:pPr>
                      <a:r>
                        <a:rPr lang="en" sz="1100" b="1" u="none" strike="noStrike" cap="none">
                          <a:solidFill>
                            <a:srgbClr val="1D074D"/>
                          </a:solidFill>
                          <a:latin typeface="Playfair Display"/>
                          <a:ea typeface="Playfair Display"/>
                          <a:cs typeface="Playfair Display"/>
                          <a:sym typeface="Playfair Display"/>
                        </a:rPr>
                        <a:t>Hvor moden er løsningen(e)?</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 sz="1000" u="none" strike="noStrike" cap="none">
                          <a:solidFill>
                            <a:srgbClr val="1D074D"/>
                          </a:solidFill>
                          <a:highlight>
                            <a:srgbClr val="D9D2E9"/>
                          </a:highlight>
                          <a:latin typeface="Lora"/>
                          <a:ea typeface="Lora"/>
                          <a:cs typeface="Lora"/>
                          <a:sym typeface="Lora"/>
                        </a:rPr>
                        <a:t>[Er løsningen i tidlig utviklingsfase, piloteringsfase eller de moden og kan vise til gode resultater fra tidligere oppdrag?]</a:t>
                      </a:r>
                      <a:endParaRPr sz="1000" u="none" strike="noStrike" cap="none">
                        <a:solidFill>
                          <a:srgbClr val="1D074D"/>
                        </a:solidFill>
                        <a:highlight>
                          <a:srgbClr val="D9D2E9"/>
                        </a:highlight>
                        <a:latin typeface="Lora"/>
                        <a:ea typeface="Lora"/>
                        <a:cs typeface="Lora"/>
                        <a:sym typeface="Lora"/>
                      </a:endParaRPr>
                    </a:p>
                    <a:p>
                      <a:pPr marL="0" marR="0" lvl="0" indent="0" algn="l" rtl="0">
                        <a:lnSpc>
                          <a:spcPct val="115000"/>
                        </a:lnSpc>
                        <a:spcBef>
                          <a:spcPts val="0"/>
                        </a:spcBef>
                        <a:spcAft>
                          <a:spcPts val="0"/>
                        </a:spcAft>
                        <a:buClr>
                          <a:srgbClr val="000000"/>
                        </a:buClr>
                        <a:buSzPts val="1000"/>
                        <a:buFont typeface="Arial"/>
                        <a:buNone/>
                      </a:pPr>
                      <a:endParaRPr sz="1000" u="none" strike="noStrike" cap="none">
                        <a:solidFill>
                          <a:srgbClr val="1D074D"/>
                        </a:solidFill>
                        <a:highlight>
                          <a:srgbClr val="D9D2E9"/>
                        </a:highlight>
                        <a:latin typeface="Lora"/>
                        <a:ea typeface="Lora"/>
                        <a:cs typeface="Lora"/>
                        <a:sym typeface="Lora"/>
                      </a:endParaRPr>
                    </a:p>
                    <a:p>
                      <a:pPr marL="0" marR="0" lvl="0" indent="0" algn="l" rtl="0">
                        <a:lnSpc>
                          <a:spcPct val="115000"/>
                        </a:lnSpc>
                        <a:spcBef>
                          <a:spcPts val="0"/>
                        </a:spcBef>
                        <a:spcAft>
                          <a:spcPts val="0"/>
                        </a:spcAft>
                        <a:buClr>
                          <a:srgbClr val="000000"/>
                        </a:buClr>
                        <a:buSzPts val="1000"/>
                        <a:buFont typeface="Arial"/>
                        <a:buNone/>
                      </a:pP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1"/>
                  </a:ext>
                </a:extLst>
              </a:tr>
              <a:tr h="869550">
                <a:tc>
                  <a:txBody>
                    <a:bodyPr/>
                    <a:lstStyle/>
                    <a:p>
                      <a:pPr marL="0" marR="0" lvl="0" indent="0" algn="l" rtl="0">
                        <a:lnSpc>
                          <a:spcPct val="100000"/>
                        </a:lnSpc>
                        <a:spcBef>
                          <a:spcPts val="0"/>
                        </a:spcBef>
                        <a:spcAft>
                          <a:spcPts val="0"/>
                        </a:spcAft>
                        <a:buClr>
                          <a:srgbClr val="000000"/>
                        </a:buClr>
                        <a:buSzPts val="1000"/>
                        <a:buFont typeface="Arial"/>
                        <a:buNone/>
                      </a:pPr>
                      <a:r>
                        <a:rPr lang="en" sz="1100" b="1" u="none" strike="noStrike" cap="none">
                          <a:solidFill>
                            <a:srgbClr val="1D074D"/>
                          </a:solidFill>
                          <a:latin typeface="Playfair Display"/>
                          <a:ea typeface="Playfair Display"/>
                          <a:cs typeface="Playfair Display"/>
                          <a:sym typeface="Playfair Display"/>
                        </a:rPr>
                        <a:t>Effektene vi ønsker å oppnå</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 sz="1000" u="none" strike="noStrike" cap="none">
                          <a:solidFill>
                            <a:srgbClr val="1D074D"/>
                          </a:solidFill>
                          <a:highlight>
                            <a:srgbClr val="D9D2E9"/>
                          </a:highlight>
                          <a:latin typeface="Lora"/>
                          <a:ea typeface="Lora"/>
                          <a:cs typeface="Lora"/>
                          <a:sym typeface="Lora"/>
                        </a:rPr>
                        <a:t>[Basert på effektene vi ønsker å oppnå, er det noe som gjør at en samarbeids- eller kjøpsform egner seg mer enn en annen?]</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2"/>
                  </a:ext>
                </a:extLst>
              </a:tr>
              <a:tr h="1150475">
                <a:tc>
                  <a:txBody>
                    <a:bodyPr/>
                    <a:lstStyle/>
                    <a:p>
                      <a:pPr marL="0" marR="0" lvl="0" indent="0" algn="l" rtl="0">
                        <a:lnSpc>
                          <a:spcPct val="100000"/>
                        </a:lnSpc>
                        <a:spcBef>
                          <a:spcPts val="0"/>
                        </a:spcBef>
                        <a:spcAft>
                          <a:spcPts val="0"/>
                        </a:spcAft>
                        <a:buClr>
                          <a:srgbClr val="000000"/>
                        </a:buClr>
                        <a:buSzPts val="1000"/>
                        <a:buFont typeface="Arial"/>
                        <a:buNone/>
                      </a:pPr>
                      <a:r>
                        <a:rPr lang="en" sz="1100" b="1" u="none" strike="noStrike" cap="none">
                          <a:solidFill>
                            <a:srgbClr val="1D074D"/>
                          </a:solidFill>
                          <a:latin typeface="Playfair Display"/>
                          <a:ea typeface="Playfair Display"/>
                          <a:cs typeface="Playfair Display"/>
                          <a:sym typeface="Playfair Display"/>
                        </a:rPr>
                        <a:t>Kjennetegn hos leverandørene</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 sz="1000" u="none" strike="noStrike" cap="none">
                          <a:solidFill>
                            <a:srgbClr val="1D074D"/>
                          </a:solidFill>
                          <a:highlight>
                            <a:srgbClr val="D9D2E9"/>
                          </a:highlight>
                          <a:latin typeface="Lora"/>
                          <a:ea typeface="Lora"/>
                          <a:cs typeface="Lora"/>
                          <a:sym typeface="Lora"/>
                        </a:rPr>
                        <a:t>[Basert på kjennetegn hos leverandørene, er det noe som gjør at en samarbeids- eller kjøpsform egner seg mer enn en annen? </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498" name="Google Shape;498;p63"/>
          <p:cNvSpPr txBox="1"/>
          <p:nvPr/>
        </p:nvSpPr>
        <p:spPr>
          <a:xfrm>
            <a:off x="6933150" y="445025"/>
            <a:ext cx="18399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500" b="1" i="0" u="none" strike="noStrike" cap="none">
                <a:solidFill>
                  <a:srgbClr val="1D074D"/>
                </a:solidFill>
                <a:latin typeface="Playfair Display"/>
                <a:ea typeface="Playfair Display"/>
                <a:cs typeface="Playfair Display"/>
                <a:sym typeface="Playfair Display"/>
              </a:rPr>
              <a:t>Tips og veiledning</a:t>
            </a:r>
            <a:endParaRPr sz="1500" b="1" i="0" u="none" strike="noStrike" cap="none">
              <a:solidFill>
                <a:srgbClr val="1D074D"/>
              </a:solidFill>
              <a:latin typeface="Playfair Display"/>
              <a:ea typeface="Playfair Display"/>
              <a:cs typeface="Playfair Display"/>
              <a:sym typeface="Playfair Display"/>
            </a:endParaRPr>
          </a:p>
        </p:txBody>
      </p:sp>
      <p:sp>
        <p:nvSpPr>
          <p:cNvPr id="499" name="Google Shape;499;p63"/>
          <p:cNvSpPr/>
          <p:nvPr/>
        </p:nvSpPr>
        <p:spPr>
          <a:xfrm>
            <a:off x="-11851" y="-6216"/>
            <a:ext cx="931200" cy="930900"/>
          </a:xfrm>
          <a:prstGeom prst="diagStripe">
            <a:avLst>
              <a:gd name="adj" fmla="val 50000"/>
            </a:avLst>
          </a:prstGeom>
          <a:solidFill>
            <a:srgbClr val="F079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00" name="Google Shape;500;p63"/>
          <p:cNvSpPr txBox="1"/>
          <p:nvPr/>
        </p:nvSpPr>
        <p:spPr>
          <a:xfrm rot="-2699223">
            <a:off x="-117302" y="192462"/>
            <a:ext cx="938260" cy="33729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FFFFFF"/>
              </a:buClr>
              <a:buFont typeface="Chivo"/>
              <a:buNone/>
            </a:pPr>
            <a:r>
              <a:rPr lang="en" sz="1200">
                <a:solidFill>
                  <a:srgbClr val="FFFFFF"/>
                </a:solidFill>
                <a:latin typeface="Fjalla One"/>
                <a:ea typeface="Fjalla One"/>
                <a:cs typeface="Fjalla One"/>
                <a:sym typeface="Fjalla One"/>
              </a:rPr>
              <a:t>Fyll ut</a:t>
            </a:r>
            <a:endParaRPr>
              <a:latin typeface="Fjalla One"/>
              <a:ea typeface="Fjalla One"/>
              <a:cs typeface="Fjalla One"/>
              <a:sym typeface="Fjalla On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64"/>
          <p:cNvSpPr/>
          <p:nvPr/>
        </p:nvSpPr>
        <p:spPr>
          <a:xfrm>
            <a:off x="2216600" y="2535000"/>
            <a:ext cx="5118900" cy="979800"/>
          </a:xfrm>
          <a:prstGeom prst="rect">
            <a:avLst/>
          </a:prstGeom>
          <a:solidFill>
            <a:srgbClr val="B2D4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64"/>
          <p:cNvSpPr txBox="1">
            <a:spLocks noGrp="1"/>
          </p:cNvSpPr>
          <p:nvPr>
            <p:ph type="ctrTitle"/>
          </p:nvPr>
        </p:nvSpPr>
        <p:spPr>
          <a:xfrm>
            <a:off x="442258" y="1545450"/>
            <a:ext cx="8520600" cy="2052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Hvordan gjennomføre en anskaffelse fra en sosial entreprenør?</a:t>
            </a:r>
            <a:endParaRPr/>
          </a:p>
        </p:txBody>
      </p:sp>
      <p:pic>
        <p:nvPicPr>
          <p:cNvPr id="507" name="Google Shape;507;p64"/>
          <p:cNvPicPr preferRelativeResize="0"/>
          <p:nvPr/>
        </p:nvPicPr>
        <p:blipFill rotWithShape="1">
          <a:blip r:embed="rId3">
            <a:alphaModFix/>
          </a:blip>
          <a:srcRect l="3772"/>
          <a:stretch/>
        </p:blipFill>
        <p:spPr>
          <a:xfrm>
            <a:off x="7056425" y="4792350"/>
            <a:ext cx="680125" cy="3511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65"/>
          <p:cNvSpPr txBox="1">
            <a:spLocks noGrp="1"/>
          </p:cNvSpPr>
          <p:nvPr>
            <p:ph type="title" idx="4294967295"/>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Anskaffelsesprosessen med sosiale entreprenører</a:t>
            </a:r>
            <a:endParaRPr/>
          </a:p>
        </p:txBody>
      </p:sp>
      <p:sp>
        <p:nvSpPr>
          <p:cNvPr id="513" name="Google Shape;513;p65"/>
          <p:cNvSpPr txBox="1">
            <a:spLocks noGrp="1"/>
          </p:cNvSpPr>
          <p:nvPr>
            <p:ph type="body" idx="4294967295"/>
          </p:nvPr>
        </p:nvSpPr>
        <p:spPr>
          <a:xfrm>
            <a:off x="311700" y="1054950"/>
            <a:ext cx="3744000" cy="2600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400"/>
              <a:buNone/>
            </a:pPr>
            <a:r>
              <a:rPr lang="en" sz="1200" b="1"/>
              <a:t>Alle de samme reglene gjelder</a:t>
            </a:r>
            <a:endParaRPr sz="1200"/>
          </a:p>
          <a:p>
            <a:pPr marL="0" lvl="0" indent="0" algn="l" rtl="0">
              <a:lnSpc>
                <a:spcPct val="115000"/>
              </a:lnSpc>
              <a:spcBef>
                <a:spcPts val="0"/>
              </a:spcBef>
              <a:spcAft>
                <a:spcPts val="0"/>
              </a:spcAft>
              <a:buSzPts val="1400"/>
              <a:buNone/>
            </a:pPr>
            <a:r>
              <a:rPr lang="en" sz="1200"/>
              <a:t>Naturligvis gjelder alle de samme anskaffelsesreglene og rådene knyttet til anskaffelsesprosessen også når man ønsker å gjøre kjøp fra sosiale entreprenører. </a:t>
            </a:r>
            <a:endParaRPr sz="1200"/>
          </a:p>
          <a:p>
            <a:pPr marL="0" lvl="0" indent="0" algn="l" rtl="0">
              <a:lnSpc>
                <a:spcPct val="115000"/>
              </a:lnSpc>
              <a:spcBef>
                <a:spcPts val="0"/>
              </a:spcBef>
              <a:spcAft>
                <a:spcPts val="0"/>
              </a:spcAft>
              <a:buSzPts val="1400"/>
              <a:buNone/>
            </a:pPr>
            <a:endParaRPr sz="1200"/>
          </a:p>
          <a:p>
            <a:pPr marL="0" lvl="0" indent="0" algn="l" rtl="0">
              <a:lnSpc>
                <a:spcPct val="115000"/>
              </a:lnSpc>
              <a:spcBef>
                <a:spcPts val="0"/>
              </a:spcBef>
              <a:spcAft>
                <a:spcPts val="0"/>
              </a:spcAft>
              <a:buSzPts val="1400"/>
              <a:buNone/>
            </a:pPr>
            <a:r>
              <a:rPr lang="en" sz="1200"/>
              <a:t>For å lese mer om anskaffelsesregler og anskaffelsesprosessen, se:</a:t>
            </a:r>
            <a:endParaRPr sz="1200"/>
          </a:p>
          <a:p>
            <a:pPr marL="0" lvl="0" indent="0" algn="l" rtl="0">
              <a:lnSpc>
                <a:spcPct val="115000"/>
              </a:lnSpc>
              <a:spcBef>
                <a:spcPts val="0"/>
              </a:spcBef>
              <a:spcAft>
                <a:spcPts val="0"/>
              </a:spcAft>
              <a:buSzPts val="1400"/>
              <a:buNone/>
            </a:pPr>
            <a:endParaRPr sz="1200"/>
          </a:p>
          <a:p>
            <a:pPr marL="0" lvl="0" indent="0" algn="l" rtl="0">
              <a:lnSpc>
                <a:spcPct val="115000"/>
              </a:lnSpc>
              <a:spcBef>
                <a:spcPts val="0"/>
              </a:spcBef>
              <a:spcAft>
                <a:spcPts val="0"/>
              </a:spcAft>
              <a:buClr>
                <a:schemeClr val="dk1"/>
              </a:buClr>
              <a:buSzPts val="1100"/>
              <a:buFont typeface="Arial"/>
              <a:buNone/>
            </a:pPr>
            <a:r>
              <a:rPr lang="en" sz="1200" u="sng">
                <a:solidFill>
                  <a:schemeClr val="accent5"/>
                </a:solidFill>
                <a:hlinkClick r:id="rId3">
                  <a:extLst>
                    <a:ext uri="{A12FA001-AC4F-418D-AE19-62706E023703}">
                      <ahyp:hlinkClr xmlns:ahyp="http://schemas.microsoft.com/office/drawing/2018/hyperlinkcolor" val="tx"/>
                    </a:ext>
                  </a:extLst>
                </a:hlinkClick>
              </a:rPr>
              <a:t>https://anskaffelser.no/anskaffelsesprosessen/anskaffelsesprosessen-steg-steg</a:t>
            </a:r>
            <a:endParaRPr sz="800"/>
          </a:p>
          <a:p>
            <a:pPr marL="0" lvl="0" indent="0" algn="l" rtl="0">
              <a:lnSpc>
                <a:spcPct val="115000"/>
              </a:lnSpc>
              <a:spcBef>
                <a:spcPts val="0"/>
              </a:spcBef>
              <a:spcAft>
                <a:spcPts val="0"/>
              </a:spcAft>
              <a:buSzPts val="1400"/>
              <a:buNone/>
            </a:pPr>
            <a:endParaRPr/>
          </a:p>
        </p:txBody>
      </p:sp>
      <p:sp>
        <p:nvSpPr>
          <p:cNvPr id="514" name="Google Shape;514;p65"/>
          <p:cNvSpPr txBox="1">
            <a:spLocks noGrp="1"/>
          </p:cNvSpPr>
          <p:nvPr>
            <p:ph type="body" idx="4294967295"/>
          </p:nvPr>
        </p:nvSpPr>
        <p:spPr>
          <a:xfrm>
            <a:off x="4464925" y="1040700"/>
            <a:ext cx="4111500" cy="26148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SzPct val="126125"/>
              <a:buNone/>
            </a:pPr>
            <a:r>
              <a:rPr lang="en" sz="1200" b="1"/>
              <a:t>Noen særegne anbefalinger</a:t>
            </a:r>
            <a:endParaRPr sz="1200" b="1"/>
          </a:p>
          <a:p>
            <a:pPr marL="0" lvl="0" indent="0" algn="l" rtl="0">
              <a:lnSpc>
                <a:spcPct val="115000"/>
              </a:lnSpc>
              <a:spcBef>
                <a:spcPts val="0"/>
              </a:spcBef>
              <a:spcAft>
                <a:spcPts val="0"/>
              </a:spcAft>
              <a:buSzPct val="126125"/>
              <a:buNone/>
            </a:pPr>
            <a:r>
              <a:rPr lang="en" sz="1200"/>
              <a:t>Samtidig er det noen særegne anbefalinger man kan følge for å gjøre anskaffelsesprosessen mest mulig inkluderende for sosiale entreprenører: </a:t>
            </a:r>
            <a:endParaRPr sz="1200" b="1"/>
          </a:p>
          <a:p>
            <a:pPr marL="457200" lvl="0" indent="-299085" algn="l" rtl="0">
              <a:lnSpc>
                <a:spcPct val="115000"/>
              </a:lnSpc>
              <a:spcBef>
                <a:spcPts val="0"/>
              </a:spcBef>
              <a:spcAft>
                <a:spcPts val="0"/>
              </a:spcAft>
              <a:buSzPct val="100000"/>
              <a:buChar char="●"/>
            </a:pPr>
            <a:r>
              <a:rPr lang="en" sz="1200"/>
              <a:t>Det kan være at de sosiale entreprenørene ikke følger med på Doffin - </a:t>
            </a:r>
            <a:r>
              <a:rPr lang="en" sz="1200" i="1"/>
              <a:t>Tips dem om utlysningen deres!</a:t>
            </a:r>
            <a:endParaRPr sz="1200" i="1"/>
          </a:p>
          <a:p>
            <a:pPr marL="457200" lvl="0" indent="-299085" algn="l" rtl="0">
              <a:lnSpc>
                <a:spcPct val="115000"/>
              </a:lnSpc>
              <a:spcBef>
                <a:spcPts val="0"/>
              </a:spcBef>
              <a:spcAft>
                <a:spcPts val="0"/>
              </a:spcAft>
              <a:buSzPct val="100000"/>
              <a:buChar char="●"/>
            </a:pPr>
            <a:r>
              <a:rPr lang="en" sz="1200"/>
              <a:t>Det kan være at de sosiale entreprenørene ikke har levert et tilbud før - </a:t>
            </a:r>
            <a:r>
              <a:rPr lang="en" sz="1200" i="1"/>
              <a:t>Gi dem litt veiledning om hva som forventes!</a:t>
            </a:r>
            <a:endParaRPr sz="1200" i="1"/>
          </a:p>
          <a:p>
            <a:pPr marL="457200" lvl="0" indent="-299085" algn="l" rtl="0">
              <a:lnSpc>
                <a:spcPct val="115000"/>
              </a:lnSpc>
              <a:spcBef>
                <a:spcPts val="0"/>
              </a:spcBef>
              <a:spcAft>
                <a:spcPts val="0"/>
              </a:spcAft>
              <a:buSzPct val="100000"/>
              <a:buChar char="●"/>
            </a:pPr>
            <a:r>
              <a:rPr lang="en" sz="1200"/>
              <a:t>Prøv å unngå spesifikke og unødvendige krav (f.eks 3 år regnskap eller lignende) som kan ekskludere relativt ferske sosiale entreprenører - </a:t>
            </a:r>
            <a:r>
              <a:rPr lang="en" sz="1200" i="1"/>
              <a:t>Hør med dem hva som kan være ekskluderende!</a:t>
            </a:r>
            <a:endParaRPr sz="1200" b="1" i="1"/>
          </a:p>
        </p:txBody>
      </p:sp>
      <p:sp>
        <p:nvSpPr>
          <p:cNvPr id="515" name="Google Shape;515;p65"/>
          <p:cNvSpPr/>
          <p:nvPr/>
        </p:nvSpPr>
        <p:spPr>
          <a:xfrm>
            <a:off x="311700" y="3655500"/>
            <a:ext cx="8264700" cy="1281600"/>
          </a:xfrm>
          <a:prstGeom prst="rect">
            <a:avLst/>
          </a:prstGeom>
          <a:solidFill>
            <a:srgbClr val="B2D4E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rgbClr val="1D074D"/>
                </a:solidFill>
                <a:latin typeface="Lora"/>
                <a:ea typeface="Lora"/>
                <a:cs typeface="Lora"/>
                <a:sym typeface="Lora"/>
              </a:rPr>
              <a:t>Veileder om sosiale entreprenører som leverandører:</a:t>
            </a:r>
            <a:r>
              <a:rPr lang="en" sz="1000" i="0" u="none" strike="noStrike" cap="none">
                <a:solidFill>
                  <a:srgbClr val="1D074D"/>
                </a:solidFill>
                <a:latin typeface="Lora"/>
                <a:ea typeface="Lora"/>
                <a:cs typeface="Lora"/>
                <a:sym typeface="Lora"/>
              </a:rPr>
              <a:t> Ferd Sosiale Entreprenører har i samarbeid med en rekke offentlig aktører og advokatselskapet Schjødt laget en veileder om sosiale entreprenører som leverandører. Veilederen tar for seg hele anskaffelsesprosessen og viser at det er et stort handlingsrom innenfor de ordinære bestemmelsene. I tillegg viser veilederen til spesielle bestemmelser (unntak m.m.) som skaper ytterligere handlingsrom. Dette inkluderer reserverte kontrakter, reservasjon av konkurranse for ideelle aktører, FOU kontrakter og innovasjonspartnerskap og unntak for krav om konkurranse når det kun er èn leverandør i markedet. Les hele veilederen her: </a:t>
            </a:r>
            <a:r>
              <a:rPr lang="en" sz="1000" i="0" u="sng" strike="noStrike" cap="none">
                <a:solidFill>
                  <a:srgbClr val="1D074D"/>
                </a:solidFill>
                <a:latin typeface="Lora"/>
                <a:ea typeface="Lora"/>
                <a:cs typeface="Lora"/>
                <a:sym typeface="Lora"/>
                <a:hlinkClick r:id="rId4">
                  <a:extLst>
                    <a:ext uri="{A12FA001-AC4F-418D-AE19-62706E023703}">
                      <ahyp:hlinkClr xmlns:ahyp="http://schemas.microsoft.com/office/drawing/2018/hyperlinkcolor" val="tx"/>
                    </a:ext>
                  </a:extLst>
                </a:hlinkClick>
              </a:rPr>
              <a:t>https://anskaffelser.no/verktoy/veiledere/veileder-om-sosiale-entreprenorer-som-leverandorer</a:t>
            </a:r>
            <a:endParaRPr sz="1000" i="0" u="none" strike="noStrike" cap="none">
              <a:solidFill>
                <a:srgbClr val="1D074D"/>
              </a:solidFill>
              <a:latin typeface="Lora"/>
              <a:ea typeface="Lora"/>
              <a:cs typeface="Lora"/>
              <a:sym typeface="Lor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66"/>
          <p:cNvSpPr txBox="1">
            <a:spLocks noGrp="1"/>
          </p:cNvSpPr>
          <p:nvPr>
            <p:ph type="title" idx="4294967295"/>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Hvordan kan en anskaffelsesprosess se ut?</a:t>
            </a:r>
            <a:endParaRPr/>
          </a:p>
        </p:txBody>
      </p:sp>
      <p:sp>
        <p:nvSpPr>
          <p:cNvPr id="521" name="Google Shape;521;p66"/>
          <p:cNvSpPr txBox="1"/>
          <p:nvPr/>
        </p:nvSpPr>
        <p:spPr>
          <a:xfrm>
            <a:off x="120400" y="1778225"/>
            <a:ext cx="456000" cy="400200"/>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i="0" u="none" strike="noStrike" cap="none">
                <a:solidFill>
                  <a:srgbClr val="000000"/>
                </a:solidFill>
                <a:latin typeface="Fjalla One"/>
                <a:ea typeface="Fjalla One"/>
                <a:cs typeface="Fjalla One"/>
                <a:sym typeface="Fjalla One"/>
              </a:rPr>
              <a:t>A</a:t>
            </a:r>
            <a:endParaRPr sz="1400" i="0" u="none" strike="noStrike" cap="none">
              <a:solidFill>
                <a:srgbClr val="000000"/>
              </a:solidFill>
              <a:latin typeface="Fjalla One"/>
              <a:ea typeface="Fjalla One"/>
              <a:cs typeface="Fjalla One"/>
              <a:sym typeface="Fjalla One"/>
            </a:endParaRPr>
          </a:p>
        </p:txBody>
      </p:sp>
      <p:sp>
        <p:nvSpPr>
          <p:cNvPr id="522" name="Google Shape;522;p66"/>
          <p:cNvSpPr txBox="1"/>
          <p:nvPr/>
        </p:nvSpPr>
        <p:spPr>
          <a:xfrm>
            <a:off x="120400" y="3822875"/>
            <a:ext cx="456000" cy="400200"/>
          </a:xfrm>
          <a:prstGeom prst="rect">
            <a:avLst/>
          </a:prstGeom>
          <a:solidFill>
            <a:srgbClr val="B2D4E8"/>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i="0" u="none" strike="noStrike" cap="none">
                <a:solidFill>
                  <a:srgbClr val="000000"/>
                </a:solidFill>
                <a:latin typeface="Fjalla One"/>
                <a:ea typeface="Fjalla One"/>
                <a:cs typeface="Fjalla One"/>
                <a:sym typeface="Fjalla One"/>
              </a:rPr>
              <a:t>B</a:t>
            </a:r>
            <a:endParaRPr sz="1400" i="0" u="none" strike="noStrike" cap="none">
              <a:solidFill>
                <a:srgbClr val="000000"/>
              </a:solidFill>
              <a:latin typeface="Fjalla One"/>
              <a:ea typeface="Fjalla One"/>
              <a:cs typeface="Fjalla One"/>
              <a:sym typeface="Fjalla One"/>
            </a:endParaRPr>
          </a:p>
        </p:txBody>
      </p:sp>
      <p:sp>
        <p:nvSpPr>
          <p:cNvPr id="523" name="Google Shape;523;p66"/>
          <p:cNvSpPr/>
          <p:nvPr/>
        </p:nvSpPr>
        <p:spPr>
          <a:xfrm>
            <a:off x="628025" y="1799825"/>
            <a:ext cx="352800" cy="378600"/>
          </a:xfrm>
          <a:prstGeom prst="donut">
            <a:avLst>
              <a:gd name="adj" fmla="val 25000"/>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i="0" u="none" strike="noStrike" cap="none">
              <a:solidFill>
                <a:srgbClr val="1D074D"/>
              </a:solidFill>
              <a:latin typeface="Lora"/>
              <a:ea typeface="Lora"/>
              <a:cs typeface="Lora"/>
              <a:sym typeface="Lora"/>
            </a:endParaRPr>
          </a:p>
        </p:txBody>
      </p:sp>
      <p:sp>
        <p:nvSpPr>
          <p:cNvPr id="524" name="Google Shape;524;p66"/>
          <p:cNvSpPr/>
          <p:nvPr/>
        </p:nvSpPr>
        <p:spPr>
          <a:xfrm>
            <a:off x="937825" y="1903175"/>
            <a:ext cx="7894500" cy="171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i="0" u="none" strike="noStrike" cap="none">
              <a:solidFill>
                <a:srgbClr val="1D074D"/>
              </a:solidFill>
              <a:latin typeface="Lora"/>
              <a:ea typeface="Lora"/>
              <a:cs typeface="Lora"/>
              <a:sym typeface="Lora"/>
            </a:endParaRPr>
          </a:p>
        </p:txBody>
      </p:sp>
      <p:sp>
        <p:nvSpPr>
          <p:cNvPr id="525" name="Google Shape;525;p66"/>
          <p:cNvSpPr/>
          <p:nvPr/>
        </p:nvSpPr>
        <p:spPr>
          <a:xfrm>
            <a:off x="628025" y="3844475"/>
            <a:ext cx="352800" cy="378600"/>
          </a:xfrm>
          <a:prstGeom prst="donut">
            <a:avLst>
              <a:gd name="adj" fmla="val 25000"/>
            </a:avLst>
          </a:prstGeom>
          <a:solidFill>
            <a:srgbClr val="B2D4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66"/>
          <p:cNvSpPr/>
          <p:nvPr/>
        </p:nvSpPr>
        <p:spPr>
          <a:xfrm>
            <a:off x="937825" y="3947825"/>
            <a:ext cx="6356100" cy="171900"/>
          </a:xfrm>
          <a:prstGeom prst="rect">
            <a:avLst/>
          </a:prstGeom>
          <a:solidFill>
            <a:srgbClr val="B2D4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1D074D"/>
              </a:solidFill>
              <a:latin typeface="Lora"/>
              <a:ea typeface="Lora"/>
              <a:cs typeface="Lora"/>
              <a:sym typeface="Lora"/>
            </a:endParaRPr>
          </a:p>
        </p:txBody>
      </p:sp>
      <p:sp>
        <p:nvSpPr>
          <p:cNvPr id="527" name="Google Shape;527;p66"/>
          <p:cNvSpPr/>
          <p:nvPr/>
        </p:nvSpPr>
        <p:spPr>
          <a:xfrm>
            <a:off x="2717700" y="1358039"/>
            <a:ext cx="1221300" cy="1467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i="0" u="none" strike="noStrike" cap="none">
              <a:solidFill>
                <a:srgbClr val="1D074D"/>
              </a:solidFill>
              <a:latin typeface="Lora"/>
              <a:ea typeface="Lora"/>
              <a:cs typeface="Lora"/>
              <a:sym typeface="Lora"/>
            </a:endParaRPr>
          </a:p>
          <a:p>
            <a:pPr marL="0" marR="0" lvl="0" indent="0" algn="ctr" rtl="0">
              <a:lnSpc>
                <a:spcPct val="100000"/>
              </a:lnSpc>
              <a:spcBef>
                <a:spcPts val="0"/>
              </a:spcBef>
              <a:spcAft>
                <a:spcPts val="0"/>
              </a:spcAft>
              <a:buClr>
                <a:srgbClr val="000000"/>
              </a:buClr>
              <a:buSzPts val="1000"/>
              <a:buFont typeface="Arial"/>
              <a:buNone/>
            </a:pPr>
            <a:r>
              <a:rPr lang="en" sz="1000" i="0" u="none" strike="noStrike" cap="none">
                <a:solidFill>
                  <a:srgbClr val="1D074D"/>
                </a:solidFill>
                <a:latin typeface="Lora"/>
                <a:ea typeface="Lora"/>
                <a:cs typeface="Lora"/>
                <a:sym typeface="Lora"/>
              </a:rPr>
              <a:t>Avklarer budsjett til et kjøp</a:t>
            </a:r>
            <a:endParaRPr sz="1000" i="0" u="none" strike="noStrike" cap="none">
              <a:solidFill>
                <a:srgbClr val="1D074D"/>
              </a:solidFill>
              <a:latin typeface="Lora"/>
              <a:ea typeface="Lora"/>
              <a:cs typeface="Lora"/>
              <a:sym typeface="Lora"/>
            </a:endParaRPr>
          </a:p>
          <a:p>
            <a:pPr marL="0" marR="0" lvl="0" indent="0" algn="ctr" rtl="0">
              <a:lnSpc>
                <a:spcPct val="100000"/>
              </a:lnSpc>
              <a:spcBef>
                <a:spcPts val="0"/>
              </a:spcBef>
              <a:spcAft>
                <a:spcPts val="0"/>
              </a:spcAft>
              <a:buClr>
                <a:srgbClr val="000000"/>
              </a:buClr>
              <a:buSzPts val="1000"/>
              <a:buFont typeface="Arial"/>
              <a:buNone/>
            </a:pPr>
            <a:endParaRPr sz="1000" i="0" u="none" strike="noStrike" cap="none">
              <a:solidFill>
                <a:srgbClr val="1D074D"/>
              </a:solidFill>
              <a:latin typeface="Lora"/>
              <a:ea typeface="Lora"/>
              <a:cs typeface="Lora"/>
              <a:sym typeface="Lora"/>
            </a:endParaRPr>
          </a:p>
          <a:p>
            <a:pPr marL="0" marR="0" lvl="0" indent="0" algn="ctr" rtl="0">
              <a:lnSpc>
                <a:spcPct val="100000"/>
              </a:lnSpc>
              <a:spcBef>
                <a:spcPts val="0"/>
              </a:spcBef>
              <a:spcAft>
                <a:spcPts val="0"/>
              </a:spcAft>
              <a:buClr>
                <a:srgbClr val="000000"/>
              </a:buClr>
              <a:buSzPts val="1000"/>
              <a:buFont typeface="Arial"/>
              <a:buNone/>
            </a:pPr>
            <a:r>
              <a:rPr lang="en" sz="1000" i="0" u="none" strike="noStrike" cap="none">
                <a:solidFill>
                  <a:srgbClr val="1D074D"/>
                </a:solidFill>
                <a:latin typeface="Lora"/>
                <a:ea typeface="Lora"/>
                <a:cs typeface="Lora"/>
                <a:sym typeface="Lora"/>
              </a:rPr>
              <a:t>Leverandørsøk</a:t>
            </a:r>
            <a:endParaRPr sz="1000" i="0" u="none" strike="noStrike" cap="none">
              <a:solidFill>
                <a:srgbClr val="1D074D"/>
              </a:solidFill>
              <a:latin typeface="Lora"/>
              <a:ea typeface="Lora"/>
              <a:cs typeface="Lora"/>
              <a:sym typeface="Lora"/>
            </a:endParaRPr>
          </a:p>
        </p:txBody>
      </p:sp>
      <p:sp>
        <p:nvSpPr>
          <p:cNvPr id="528" name="Google Shape;528;p66"/>
          <p:cNvSpPr/>
          <p:nvPr/>
        </p:nvSpPr>
        <p:spPr>
          <a:xfrm>
            <a:off x="4282750" y="1353725"/>
            <a:ext cx="1221300" cy="1467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 sz="1000" i="0" u="none" strike="noStrike" cap="none">
                <a:solidFill>
                  <a:srgbClr val="1D074D"/>
                </a:solidFill>
                <a:latin typeface="Lora"/>
                <a:ea typeface="Lora"/>
                <a:cs typeface="Lora"/>
                <a:sym typeface="Lora"/>
              </a:rPr>
              <a:t>Finner flere leverandører </a:t>
            </a:r>
            <a:endParaRPr sz="1000" i="0" u="none" strike="noStrike" cap="none">
              <a:solidFill>
                <a:srgbClr val="1D074D"/>
              </a:solidFill>
              <a:latin typeface="Lora"/>
              <a:ea typeface="Lora"/>
              <a:cs typeface="Lora"/>
              <a:sym typeface="Lora"/>
            </a:endParaRPr>
          </a:p>
          <a:p>
            <a:pPr marL="0" marR="0" lvl="0" indent="0" algn="ctr" rtl="0">
              <a:lnSpc>
                <a:spcPct val="100000"/>
              </a:lnSpc>
              <a:spcBef>
                <a:spcPts val="0"/>
              </a:spcBef>
              <a:spcAft>
                <a:spcPts val="0"/>
              </a:spcAft>
              <a:buClr>
                <a:srgbClr val="000000"/>
              </a:buClr>
              <a:buSzPts val="1000"/>
              <a:buFont typeface="Arial"/>
              <a:buNone/>
            </a:pPr>
            <a:endParaRPr sz="1000" i="0" u="none" strike="noStrike" cap="none">
              <a:solidFill>
                <a:srgbClr val="1D074D"/>
              </a:solidFill>
              <a:latin typeface="Lora"/>
              <a:ea typeface="Lora"/>
              <a:cs typeface="Lora"/>
              <a:sym typeface="Lora"/>
            </a:endParaRPr>
          </a:p>
          <a:p>
            <a:pPr marL="0" marR="0" lvl="0" indent="0" algn="ctr" rtl="0">
              <a:lnSpc>
                <a:spcPct val="100000"/>
              </a:lnSpc>
              <a:spcBef>
                <a:spcPts val="0"/>
              </a:spcBef>
              <a:spcAft>
                <a:spcPts val="0"/>
              </a:spcAft>
              <a:buClr>
                <a:srgbClr val="000000"/>
              </a:buClr>
              <a:buSzPts val="1000"/>
              <a:buFont typeface="Arial"/>
              <a:buNone/>
            </a:pPr>
            <a:r>
              <a:rPr lang="en" sz="1000" i="0" u="none" strike="noStrike" cap="none">
                <a:solidFill>
                  <a:srgbClr val="1D074D"/>
                </a:solidFill>
                <a:latin typeface="Lora"/>
                <a:ea typeface="Lora"/>
                <a:cs typeface="Lora"/>
                <a:sym typeface="Lora"/>
              </a:rPr>
              <a:t>Dialog med markedet</a:t>
            </a:r>
            <a:endParaRPr sz="1000" i="0" u="none" strike="noStrike" cap="none">
              <a:solidFill>
                <a:srgbClr val="1D074D"/>
              </a:solidFill>
              <a:latin typeface="Lora"/>
              <a:ea typeface="Lora"/>
              <a:cs typeface="Lora"/>
              <a:sym typeface="Lora"/>
            </a:endParaRPr>
          </a:p>
          <a:p>
            <a:pPr marL="0" marR="0" lvl="0" indent="0" algn="ctr" rtl="0">
              <a:lnSpc>
                <a:spcPct val="100000"/>
              </a:lnSpc>
              <a:spcBef>
                <a:spcPts val="0"/>
              </a:spcBef>
              <a:spcAft>
                <a:spcPts val="0"/>
              </a:spcAft>
              <a:buClr>
                <a:srgbClr val="000000"/>
              </a:buClr>
              <a:buSzPts val="1000"/>
              <a:buFont typeface="Arial"/>
              <a:buNone/>
            </a:pPr>
            <a:endParaRPr sz="1000" i="0" u="none" strike="noStrike" cap="none">
              <a:solidFill>
                <a:srgbClr val="1D074D"/>
              </a:solidFill>
              <a:latin typeface="Lora"/>
              <a:ea typeface="Lora"/>
              <a:cs typeface="Lora"/>
              <a:sym typeface="Lora"/>
            </a:endParaRPr>
          </a:p>
          <a:p>
            <a:pPr marL="0" marR="0" lvl="0" indent="0" algn="ctr" rtl="0">
              <a:lnSpc>
                <a:spcPct val="100000"/>
              </a:lnSpc>
              <a:spcBef>
                <a:spcPts val="0"/>
              </a:spcBef>
              <a:spcAft>
                <a:spcPts val="0"/>
              </a:spcAft>
              <a:buClr>
                <a:srgbClr val="000000"/>
              </a:buClr>
              <a:buSzPts val="1000"/>
              <a:buFont typeface="Arial"/>
              <a:buNone/>
            </a:pPr>
            <a:r>
              <a:rPr lang="en" sz="1000" i="0" u="none" strike="noStrike" cap="none">
                <a:solidFill>
                  <a:srgbClr val="1D074D"/>
                </a:solidFill>
                <a:latin typeface="Lora"/>
                <a:ea typeface="Lora"/>
                <a:cs typeface="Lora"/>
                <a:sym typeface="Lora"/>
              </a:rPr>
              <a:t>Forbereder konkurranse</a:t>
            </a:r>
            <a:endParaRPr sz="1000" i="0" u="none" strike="noStrike" cap="none">
              <a:solidFill>
                <a:srgbClr val="1D074D"/>
              </a:solidFill>
              <a:latin typeface="Lora"/>
              <a:ea typeface="Lora"/>
              <a:cs typeface="Lora"/>
              <a:sym typeface="Lora"/>
            </a:endParaRPr>
          </a:p>
        </p:txBody>
      </p:sp>
      <p:sp>
        <p:nvSpPr>
          <p:cNvPr id="529" name="Google Shape;529;p66"/>
          <p:cNvSpPr/>
          <p:nvPr/>
        </p:nvSpPr>
        <p:spPr>
          <a:xfrm>
            <a:off x="5847800" y="1358039"/>
            <a:ext cx="1221300" cy="1467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i="0" u="none" strike="noStrike" cap="none">
              <a:solidFill>
                <a:srgbClr val="1D074D"/>
              </a:solidFill>
              <a:latin typeface="Lora"/>
              <a:ea typeface="Lora"/>
              <a:cs typeface="Lora"/>
              <a:sym typeface="Lora"/>
            </a:endParaRPr>
          </a:p>
          <a:p>
            <a:pPr marL="0" marR="0" lvl="0" indent="0" algn="ctr" rtl="0">
              <a:lnSpc>
                <a:spcPct val="100000"/>
              </a:lnSpc>
              <a:spcBef>
                <a:spcPts val="0"/>
              </a:spcBef>
              <a:spcAft>
                <a:spcPts val="0"/>
              </a:spcAft>
              <a:buClr>
                <a:srgbClr val="000000"/>
              </a:buClr>
              <a:buSzPts val="1000"/>
              <a:buFont typeface="Arial"/>
              <a:buNone/>
            </a:pPr>
            <a:r>
              <a:rPr lang="en" sz="1000" i="0" u="none" strike="noStrike" cap="none">
                <a:solidFill>
                  <a:srgbClr val="1D074D"/>
                </a:solidFill>
                <a:latin typeface="Lora"/>
                <a:ea typeface="Lora"/>
                <a:cs typeface="Lora"/>
                <a:sym typeface="Lora"/>
              </a:rPr>
              <a:t>Kunngjøring</a:t>
            </a:r>
            <a:endParaRPr sz="1000" i="0" u="none" strike="noStrike" cap="none">
              <a:solidFill>
                <a:srgbClr val="1D074D"/>
              </a:solidFill>
              <a:latin typeface="Lora"/>
              <a:ea typeface="Lora"/>
              <a:cs typeface="Lora"/>
              <a:sym typeface="Lora"/>
            </a:endParaRPr>
          </a:p>
          <a:p>
            <a:pPr marL="0" marR="0" lvl="0" indent="0" algn="ctr" rtl="0">
              <a:lnSpc>
                <a:spcPct val="100000"/>
              </a:lnSpc>
              <a:spcBef>
                <a:spcPts val="0"/>
              </a:spcBef>
              <a:spcAft>
                <a:spcPts val="0"/>
              </a:spcAft>
              <a:buClr>
                <a:srgbClr val="000000"/>
              </a:buClr>
              <a:buSzPts val="1000"/>
              <a:buFont typeface="Arial"/>
              <a:buNone/>
            </a:pPr>
            <a:endParaRPr sz="1000" i="0" u="none" strike="noStrike" cap="none">
              <a:solidFill>
                <a:srgbClr val="1D074D"/>
              </a:solidFill>
              <a:latin typeface="Lora"/>
              <a:ea typeface="Lora"/>
              <a:cs typeface="Lora"/>
              <a:sym typeface="Lora"/>
            </a:endParaRPr>
          </a:p>
          <a:p>
            <a:pPr marL="0" marR="0" lvl="0" indent="0" algn="ctr" rtl="0">
              <a:lnSpc>
                <a:spcPct val="100000"/>
              </a:lnSpc>
              <a:spcBef>
                <a:spcPts val="0"/>
              </a:spcBef>
              <a:spcAft>
                <a:spcPts val="0"/>
              </a:spcAft>
              <a:buClr>
                <a:srgbClr val="000000"/>
              </a:buClr>
              <a:buSzPts val="1000"/>
              <a:buFont typeface="Arial"/>
              <a:buNone/>
            </a:pPr>
            <a:r>
              <a:rPr lang="en" sz="1000" i="0" u="none" strike="noStrike" cap="none">
                <a:solidFill>
                  <a:srgbClr val="1D074D"/>
                </a:solidFill>
                <a:latin typeface="Lora"/>
                <a:ea typeface="Lora"/>
                <a:cs typeface="Lora"/>
                <a:sym typeface="Lora"/>
              </a:rPr>
              <a:t>Oppfordrer og veileder leverandører til å levere tilbud</a:t>
            </a:r>
            <a:endParaRPr sz="1000" i="0" u="none" strike="noStrike" cap="none">
              <a:solidFill>
                <a:srgbClr val="1D074D"/>
              </a:solidFill>
              <a:latin typeface="Lora"/>
              <a:ea typeface="Lora"/>
              <a:cs typeface="Lora"/>
              <a:sym typeface="Lora"/>
            </a:endParaRPr>
          </a:p>
        </p:txBody>
      </p:sp>
      <p:sp>
        <p:nvSpPr>
          <p:cNvPr id="530" name="Google Shape;530;p66"/>
          <p:cNvSpPr/>
          <p:nvPr/>
        </p:nvSpPr>
        <p:spPr>
          <a:xfrm>
            <a:off x="7412850" y="1353725"/>
            <a:ext cx="1221300" cy="1467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i="0" u="none" strike="noStrike" cap="none">
                <a:solidFill>
                  <a:srgbClr val="1D074D"/>
                </a:solidFill>
                <a:latin typeface="Lora"/>
                <a:ea typeface="Lora"/>
                <a:cs typeface="Lora"/>
                <a:sym typeface="Lora"/>
              </a:rPr>
              <a:t>Velger tilbyder</a:t>
            </a:r>
            <a:endParaRPr sz="1000" i="0" u="none" strike="noStrike" cap="none">
              <a:solidFill>
                <a:srgbClr val="1D074D"/>
              </a:solidFill>
              <a:latin typeface="Lora"/>
              <a:ea typeface="Lora"/>
              <a:cs typeface="Lora"/>
              <a:sym typeface="Lora"/>
            </a:endParaRPr>
          </a:p>
          <a:p>
            <a:pPr marL="0" marR="0" lvl="0" indent="0" algn="ctr" rtl="0">
              <a:lnSpc>
                <a:spcPct val="100000"/>
              </a:lnSpc>
              <a:spcBef>
                <a:spcPts val="0"/>
              </a:spcBef>
              <a:spcAft>
                <a:spcPts val="0"/>
              </a:spcAft>
              <a:buClr>
                <a:srgbClr val="000000"/>
              </a:buClr>
              <a:buSzPts val="1000"/>
              <a:buFont typeface="Arial"/>
              <a:buNone/>
            </a:pPr>
            <a:endParaRPr sz="1000" i="0" u="none" strike="noStrike" cap="none">
              <a:solidFill>
                <a:srgbClr val="1D074D"/>
              </a:solidFill>
              <a:latin typeface="Lora"/>
              <a:ea typeface="Lora"/>
              <a:cs typeface="Lora"/>
              <a:sym typeface="Lora"/>
            </a:endParaRPr>
          </a:p>
          <a:p>
            <a:pPr marL="0" marR="0" lvl="0" indent="0" algn="ctr" rtl="0">
              <a:lnSpc>
                <a:spcPct val="100000"/>
              </a:lnSpc>
              <a:spcBef>
                <a:spcPts val="0"/>
              </a:spcBef>
              <a:spcAft>
                <a:spcPts val="0"/>
              </a:spcAft>
              <a:buClr>
                <a:srgbClr val="000000"/>
              </a:buClr>
              <a:buSzPts val="1000"/>
              <a:buFont typeface="Arial"/>
              <a:buNone/>
            </a:pPr>
            <a:r>
              <a:rPr lang="en" sz="1000" i="0" u="none" strike="noStrike" cap="none">
                <a:solidFill>
                  <a:srgbClr val="1D074D"/>
                </a:solidFill>
                <a:latin typeface="Lora"/>
                <a:ea typeface="Lora"/>
                <a:cs typeface="Lora"/>
                <a:sym typeface="Lora"/>
              </a:rPr>
              <a:t>Inngår kontrakt</a:t>
            </a:r>
            <a:endParaRPr sz="1000" i="0" u="none" strike="noStrike" cap="none">
              <a:solidFill>
                <a:srgbClr val="1D074D"/>
              </a:solidFill>
              <a:latin typeface="Lora"/>
              <a:ea typeface="Lora"/>
              <a:cs typeface="Lora"/>
              <a:sym typeface="Lora"/>
            </a:endParaRPr>
          </a:p>
          <a:p>
            <a:pPr marL="0" marR="0" lvl="0" indent="0" algn="ctr" rtl="0">
              <a:lnSpc>
                <a:spcPct val="100000"/>
              </a:lnSpc>
              <a:spcBef>
                <a:spcPts val="0"/>
              </a:spcBef>
              <a:spcAft>
                <a:spcPts val="0"/>
              </a:spcAft>
              <a:buClr>
                <a:srgbClr val="000000"/>
              </a:buClr>
              <a:buSzPts val="1000"/>
              <a:buFont typeface="Arial"/>
              <a:buNone/>
            </a:pPr>
            <a:endParaRPr sz="1000" i="0" u="none" strike="noStrike" cap="none">
              <a:solidFill>
                <a:srgbClr val="1D074D"/>
              </a:solidFill>
              <a:latin typeface="Lora"/>
              <a:ea typeface="Lora"/>
              <a:cs typeface="Lora"/>
              <a:sym typeface="Lora"/>
            </a:endParaRPr>
          </a:p>
          <a:p>
            <a:pPr marL="0" marR="0" lvl="0" indent="0" algn="ctr" rtl="0">
              <a:lnSpc>
                <a:spcPct val="100000"/>
              </a:lnSpc>
              <a:spcBef>
                <a:spcPts val="0"/>
              </a:spcBef>
              <a:spcAft>
                <a:spcPts val="0"/>
              </a:spcAft>
              <a:buClr>
                <a:srgbClr val="000000"/>
              </a:buClr>
              <a:buSzPts val="1000"/>
              <a:buFont typeface="Arial"/>
              <a:buNone/>
            </a:pPr>
            <a:r>
              <a:rPr lang="en" sz="1000" i="0" u="none" strike="noStrike" cap="none">
                <a:solidFill>
                  <a:srgbClr val="1D074D"/>
                </a:solidFill>
                <a:latin typeface="Lora"/>
                <a:ea typeface="Lora"/>
                <a:cs typeface="Lora"/>
                <a:sym typeface="Lora"/>
              </a:rPr>
              <a:t>Kontrakts- oppfølging</a:t>
            </a:r>
            <a:endParaRPr sz="1000" i="0" u="none" strike="noStrike" cap="none">
              <a:solidFill>
                <a:srgbClr val="1D074D"/>
              </a:solidFill>
              <a:latin typeface="Lora"/>
              <a:ea typeface="Lora"/>
              <a:cs typeface="Lora"/>
              <a:sym typeface="Lora"/>
            </a:endParaRPr>
          </a:p>
        </p:txBody>
      </p:sp>
      <p:sp>
        <p:nvSpPr>
          <p:cNvPr id="531" name="Google Shape;531;p66"/>
          <p:cNvSpPr/>
          <p:nvPr/>
        </p:nvSpPr>
        <p:spPr>
          <a:xfrm>
            <a:off x="1152700" y="3261014"/>
            <a:ext cx="1221300" cy="1527600"/>
          </a:xfrm>
          <a:prstGeom prst="rect">
            <a:avLst/>
          </a:prstGeom>
          <a:solidFill>
            <a:srgbClr val="B2D4E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i="0" u="none" strike="noStrike" cap="none">
                <a:solidFill>
                  <a:srgbClr val="1D074D"/>
                </a:solidFill>
                <a:latin typeface="Lora"/>
                <a:ea typeface="Lora"/>
                <a:cs typeface="Lora"/>
                <a:sym typeface="Lora"/>
              </a:rPr>
              <a:t>Sosial entreprenør tar kontakt og har en løsning som dekker et behov</a:t>
            </a:r>
            <a:endParaRPr sz="1000" i="0" u="none" strike="noStrike" cap="none">
              <a:solidFill>
                <a:srgbClr val="1D074D"/>
              </a:solidFill>
              <a:latin typeface="Lora"/>
              <a:ea typeface="Lora"/>
              <a:cs typeface="Lora"/>
              <a:sym typeface="Lora"/>
            </a:endParaRPr>
          </a:p>
          <a:p>
            <a:pPr marL="0" marR="0" lvl="0" indent="0" algn="ctr" rtl="0">
              <a:lnSpc>
                <a:spcPct val="100000"/>
              </a:lnSpc>
              <a:spcBef>
                <a:spcPts val="0"/>
              </a:spcBef>
              <a:spcAft>
                <a:spcPts val="0"/>
              </a:spcAft>
              <a:buClr>
                <a:srgbClr val="000000"/>
              </a:buClr>
              <a:buSzPts val="1000"/>
              <a:buFont typeface="Arial"/>
              <a:buNone/>
            </a:pPr>
            <a:endParaRPr sz="1000" i="0" u="none" strike="noStrike" cap="none">
              <a:solidFill>
                <a:srgbClr val="1D074D"/>
              </a:solidFill>
              <a:latin typeface="Lora"/>
              <a:ea typeface="Lora"/>
              <a:cs typeface="Lora"/>
              <a:sym typeface="Lora"/>
            </a:endParaRPr>
          </a:p>
          <a:p>
            <a:pPr marL="0" marR="0" lvl="0" indent="0" algn="ctr" rtl="0">
              <a:lnSpc>
                <a:spcPct val="100000"/>
              </a:lnSpc>
              <a:spcBef>
                <a:spcPts val="0"/>
              </a:spcBef>
              <a:spcAft>
                <a:spcPts val="0"/>
              </a:spcAft>
              <a:buClr>
                <a:srgbClr val="000000"/>
              </a:buClr>
              <a:buSzPts val="1000"/>
              <a:buFont typeface="Arial"/>
              <a:buNone/>
            </a:pPr>
            <a:r>
              <a:rPr lang="en" sz="1000" i="0" u="none" strike="noStrike" cap="none">
                <a:solidFill>
                  <a:srgbClr val="1D074D"/>
                </a:solidFill>
                <a:latin typeface="Lora"/>
                <a:ea typeface="Lora"/>
                <a:cs typeface="Lora"/>
                <a:sym typeface="Lora"/>
              </a:rPr>
              <a:t>Avklarer budsjett til et kjøp</a:t>
            </a:r>
            <a:endParaRPr sz="1000" i="0" u="none" strike="noStrike" cap="none">
              <a:solidFill>
                <a:srgbClr val="1D074D"/>
              </a:solidFill>
              <a:latin typeface="Lora"/>
              <a:ea typeface="Lora"/>
              <a:cs typeface="Lora"/>
              <a:sym typeface="Lora"/>
            </a:endParaRPr>
          </a:p>
        </p:txBody>
      </p:sp>
      <p:sp>
        <p:nvSpPr>
          <p:cNvPr id="532" name="Google Shape;532;p66"/>
          <p:cNvSpPr/>
          <p:nvPr/>
        </p:nvSpPr>
        <p:spPr>
          <a:xfrm>
            <a:off x="2717750" y="3257341"/>
            <a:ext cx="1221300" cy="1526700"/>
          </a:xfrm>
          <a:prstGeom prst="rect">
            <a:avLst/>
          </a:prstGeom>
          <a:solidFill>
            <a:srgbClr val="B2D4E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i="0" u="none" strike="noStrike" cap="none">
                <a:solidFill>
                  <a:srgbClr val="1D074D"/>
                </a:solidFill>
                <a:latin typeface="Lora"/>
                <a:ea typeface="Lora"/>
                <a:cs typeface="Lora"/>
                <a:sym typeface="Lora"/>
              </a:rPr>
              <a:t>Leverandørsøk</a:t>
            </a:r>
            <a:endParaRPr sz="1000" i="0" u="none" strike="noStrike" cap="none">
              <a:solidFill>
                <a:srgbClr val="1D074D"/>
              </a:solidFill>
              <a:latin typeface="Lora"/>
              <a:ea typeface="Lora"/>
              <a:cs typeface="Lora"/>
              <a:sym typeface="Lora"/>
            </a:endParaRPr>
          </a:p>
          <a:p>
            <a:pPr marL="0" marR="0" lvl="0" indent="0" algn="ctr" rtl="0">
              <a:lnSpc>
                <a:spcPct val="100000"/>
              </a:lnSpc>
              <a:spcBef>
                <a:spcPts val="0"/>
              </a:spcBef>
              <a:spcAft>
                <a:spcPts val="0"/>
              </a:spcAft>
              <a:buClr>
                <a:srgbClr val="000000"/>
              </a:buClr>
              <a:buSzPts val="1000"/>
              <a:buFont typeface="Arial"/>
              <a:buNone/>
            </a:pPr>
            <a:endParaRPr sz="1000" i="0" u="none" strike="noStrike" cap="none">
              <a:solidFill>
                <a:srgbClr val="1D074D"/>
              </a:solidFill>
              <a:latin typeface="Lora"/>
              <a:ea typeface="Lora"/>
              <a:cs typeface="Lora"/>
              <a:sym typeface="Lora"/>
            </a:endParaRPr>
          </a:p>
          <a:p>
            <a:pPr marL="0" marR="0" lvl="0" indent="0" algn="ctr" rtl="0">
              <a:lnSpc>
                <a:spcPct val="100000"/>
              </a:lnSpc>
              <a:spcBef>
                <a:spcPts val="0"/>
              </a:spcBef>
              <a:spcAft>
                <a:spcPts val="0"/>
              </a:spcAft>
              <a:buClr>
                <a:srgbClr val="000000"/>
              </a:buClr>
              <a:buSzPts val="1000"/>
              <a:buFont typeface="Arial"/>
              <a:buNone/>
            </a:pPr>
            <a:r>
              <a:rPr lang="en" sz="1000" i="0" u="none" strike="noStrike" cap="none">
                <a:solidFill>
                  <a:srgbClr val="1D074D"/>
                </a:solidFill>
                <a:latin typeface="Lora"/>
                <a:ea typeface="Lora"/>
                <a:cs typeface="Lora"/>
                <a:sym typeface="Lora"/>
              </a:rPr>
              <a:t>Finner ikke andre leverandører i markedet</a:t>
            </a:r>
            <a:endParaRPr sz="1000" i="0" u="none" strike="noStrike" cap="none">
              <a:solidFill>
                <a:srgbClr val="1D074D"/>
              </a:solidFill>
              <a:latin typeface="Lora"/>
              <a:ea typeface="Lora"/>
              <a:cs typeface="Lora"/>
              <a:sym typeface="Lora"/>
            </a:endParaRPr>
          </a:p>
          <a:p>
            <a:pPr marL="0" marR="0" lvl="0" indent="0" algn="ctr" rtl="0">
              <a:lnSpc>
                <a:spcPct val="100000"/>
              </a:lnSpc>
              <a:spcBef>
                <a:spcPts val="0"/>
              </a:spcBef>
              <a:spcAft>
                <a:spcPts val="0"/>
              </a:spcAft>
              <a:buClr>
                <a:srgbClr val="000000"/>
              </a:buClr>
              <a:buSzPts val="1000"/>
              <a:buFont typeface="Arial"/>
              <a:buNone/>
            </a:pPr>
            <a:endParaRPr sz="1000" i="0" u="none" strike="noStrike" cap="none">
              <a:solidFill>
                <a:srgbClr val="1D074D"/>
              </a:solidFill>
              <a:latin typeface="Lora"/>
              <a:ea typeface="Lora"/>
              <a:cs typeface="Lora"/>
              <a:sym typeface="Lora"/>
            </a:endParaRPr>
          </a:p>
          <a:p>
            <a:pPr marL="0" marR="0" lvl="0" indent="0" algn="ctr" rtl="0">
              <a:lnSpc>
                <a:spcPct val="100000"/>
              </a:lnSpc>
              <a:spcBef>
                <a:spcPts val="0"/>
              </a:spcBef>
              <a:spcAft>
                <a:spcPts val="0"/>
              </a:spcAft>
              <a:buClr>
                <a:srgbClr val="000000"/>
              </a:buClr>
              <a:buSzPts val="1000"/>
              <a:buFont typeface="Arial"/>
              <a:buNone/>
            </a:pPr>
            <a:r>
              <a:rPr lang="en" sz="1000" i="0" u="none" strike="noStrike" cap="none">
                <a:solidFill>
                  <a:srgbClr val="1D074D"/>
                </a:solidFill>
                <a:latin typeface="Lora"/>
                <a:ea typeface="Lora"/>
                <a:cs typeface="Lora"/>
                <a:sym typeface="Lora"/>
              </a:rPr>
              <a:t>Sjekker regelverk</a:t>
            </a:r>
            <a:endParaRPr sz="1000" i="0" u="none" strike="noStrike" cap="none">
              <a:solidFill>
                <a:srgbClr val="1D074D"/>
              </a:solidFill>
              <a:latin typeface="Lora"/>
              <a:ea typeface="Lora"/>
              <a:cs typeface="Lora"/>
              <a:sym typeface="Lora"/>
            </a:endParaRPr>
          </a:p>
        </p:txBody>
      </p:sp>
      <p:sp>
        <p:nvSpPr>
          <p:cNvPr id="533" name="Google Shape;533;p66"/>
          <p:cNvSpPr/>
          <p:nvPr/>
        </p:nvSpPr>
        <p:spPr>
          <a:xfrm>
            <a:off x="4282800" y="3261830"/>
            <a:ext cx="1221300" cy="1526700"/>
          </a:xfrm>
          <a:prstGeom prst="rect">
            <a:avLst/>
          </a:prstGeom>
          <a:solidFill>
            <a:srgbClr val="B2D4E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i="0" u="none" strike="noStrike" cap="none">
                <a:solidFill>
                  <a:srgbClr val="1D074D"/>
                </a:solidFill>
                <a:latin typeface="Lora"/>
                <a:ea typeface="Lora"/>
                <a:cs typeface="Lora"/>
                <a:sym typeface="Lora"/>
              </a:rPr>
              <a:t>Inngår direkte kontrakt og informerer markedet (intensjons- kunngjøring)</a:t>
            </a:r>
            <a:endParaRPr sz="1000" i="0" u="none" strike="noStrike" cap="none">
              <a:solidFill>
                <a:srgbClr val="1D074D"/>
              </a:solidFill>
              <a:latin typeface="Lora"/>
              <a:ea typeface="Lora"/>
              <a:cs typeface="Lora"/>
              <a:sym typeface="Lora"/>
            </a:endParaRPr>
          </a:p>
        </p:txBody>
      </p:sp>
      <p:sp>
        <p:nvSpPr>
          <p:cNvPr id="534" name="Google Shape;534;p66"/>
          <p:cNvSpPr/>
          <p:nvPr/>
        </p:nvSpPr>
        <p:spPr>
          <a:xfrm>
            <a:off x="5847850" y="3257341"/>
            <a:ext cx="1221300" cy="1526700"/>
          </a:xfrm>
          <a:prstGeom prst="rect">
            <a:avLst/>
          </a:prstGeom>
          <a:solidFill>
            <a:srgbClr val="B2D4E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i="0" u="none" strike="noStrike" cap="none">
                <a:solidFill>
                  <a:srgbClr val="1D074D"/>
                </a:solidFill>
                <a:latin typeface="Lora"/>
                <a:ea typeface="Lora"/>
                <a:cs typeface="Lora"/>
                <a:sym typeface="Lora"/>
              </a:rPr>
              <a:t>Kontrakts- oppfølging</a:t>
            </a:r>
            <a:endParaRPr sz="1000" i="0" u="none" strike="noStrike" cap="none">
              <a:solidFill>
                <a:srgbClr val="1D074D"/>
              </a:solidFill>
              <a:latin typeface="Lora"/>
              <a:ea typeface="Lora"/>
              <a:cs typeface="Lora"/>
              <a:sym typeface="Lora"/>
            </a:endParaRPr>
          </a:p>
        </p:txBody>
      </p:sp>
      <p:sp>
        <p:nvSpPr>
          <p:cNvPr id="535" name="Google Shape;535;p66"/>
          <p:cNvSpPr txBox="1"/>
          <p:nvPr/>
        </p:nvSpPr>
        <p:spPr>
          <a:xfrm>
            <a:off x="4282700" y="1094850"/>
            <a:ext cx="4351500" cy="323100"/>
          </a:xfrm>
          <a:prstGeom prst="rect">
            <a:avLst/>
          </a:prstGeom>
          <a:solidFill>
            <a:schemeClr val="lt1"/>
          </a:solidFill>
          <a:ln w="28575" cap="flat" cmpd="sng">
            <a:solidFill>
              <a:srgbClr val="1D074D"/>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i="0" u="none" strike="noStrike" cap="none">
                <a:solidFill>
                  <a:srgbClr val="1D074D"/>
                </a:solidFill>
                <a:latin typeface="Lora"/>
                <a:ea typeface="Lora"/>
                <a:cs typeface="Lora"/>
                <a:sym typeface="Lora"/>
              </a:rPr>
              <a:t>Innkjøpsavdeling / anskaffelsesressurser i kommunen rådføres eller kobles på</a:t>
            </a:r>
            <a:endParaRPr sz="900" i="0" u="none" strike="noStrike" cap="none">
              <a:solidFill>
                <a:srgbClr val="1D074D"/>
              </a:solidFill>
              <a:latin typeface="Lora"/>
              <a:ea typeface="Lora"/>
              <a:cs typeface="Lora"/>
              <a:sym typeface="Lora"/>
            </a:endParaRPr>
          </a:p>
        </p:txBody>
      </p:sp>
      <p:sp>
        <p:nvSpPr>
          <p:cNvPr id="536" name="Google Shape;536;p66"/>
          <p:cNvSpPr txBox="1"/>
          <p:nvPr/>
        </p:nvSpPr>
        <p:spPr>
          <a:xfrm>
            <a:off x="2717700" y="3008525"/>
            <a:ext cx="4351500" cy="323100"/>
          </a:xfrm>
          <a:prstGeom prst="rect">
            <a:avLst/>
          </a:prstGeom>
          <a:solidFill>
            <a:srgbClr val="B2D4E8"/>
          </a:solidFill>
          <a:ln w="28575" cap="flat" cmpd="sng">
            <a:solidFill>
              <a:srgbClr val="1D074D"/>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i="0" u="none" strike="noStrike" cap="none">
                <a:solidFill>
                  <a:srgbClr val="1D074D"/>
                </a:solidFill>
                <a:latin typeface="Lora"/>
                <a:ea typeface="Lora"/>
                <a:cs typeface="Lora"/>
                <a:sym typeface="Lora"/>
              </a:rPr>
              <a:t>Innkjøpsavdeling / anskaffelsesressurser i kommunen rådføres eller  kobles på</a:t>
            </a:r>
            <a:endParaRPr sz="900" i="0" u="none" strike="noStrike" cap="none">
              <a:solidFill>
                <a:srgbClr val="1D074D"/>
              </a:solidFill>
              <a:latin typeface="Lora"/>
              <a:ea typeface="Lora"/>
              <a:cs typeface="Lora"/>
              <a:sym typeface="Lora"/>
            </a:endParaRPr>
          </a:p>
        </p:txBody>
      </p:sp>
      <p:sp>
        <p:nvSpPr>
          <p:cNvPr id="537" name="Google Shape;537;p66"/>
          <p:cNvSpPr/>
          <p:nvPr/>
        </p:nvSpPr>
        <p:spPr>
          <a:xfrm>
            <a:off x="1152700" y="1358039"/>
            <a:ext cx="1221300" cy="1467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i="0" u="none" strike="noStrike" cap="none">
                <a:solidFill>
                  <a:srgbClr val="1D074D"/>
                </a:solidFill>
                <a:latin typeface="Lora"/>
                <a:ea typeface="Lora"/>
                <a:cs typeface="Lora"/>
                <a:sym typeface="Lora"/>
              </a:rPr>
              <a:t>Behov identifisert i egen organisasjon hvor et kjøp fra en sosial entreprenør kan dekke behovet</a:t>
            </a:r>
            <a:endParaRPr sz="1000" i="0" u="none" strike="noStrike" cap="none">
              <a:solidFill>
                <a:srgbClr val="1D074D"/>
              </a:solidFill>
              <a:latin typeface="Lora"/>
              <a:ea typeface="Lora"/>
              <a:cs typeface="Lora"/>
              <a:sym typeface="Lora"/>
            </a:endParaRPr>
          </a:p>
        </p:txBody>
      </p:sp>
      <p:sp>
        <p:nvSpPr>
          <p:cNvPr id="538" name="Google Shape;538;p66"/>
          <p:cNvSpPr/>
          <p:nvPr/>
        </p:nvSpPr>
        <p:spPr>
          <a:xfrm>
            <a:off x="7412900" y="3156725"/>
            <a:ext cx="1575900" cy="1467000"/>
          </a:xfrm>
          <a:prstGeom prst="ellipse">
            <a:avLst/>
          </a:prstGeom>
          <a:solidFill>
            <a:srgbClr val="FA7A4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i="0" u="none" strike="noStrike" cap="none">
                <a:solidFill>
                  <a:srgbClr val="1D074D"/>
                </a:solidFill>
                <a:latin typeface="Lora"/>
                <a:ea typeface="Lora"/>
                <a:cs typeface="Lora"/>
                <a:sym typeface="Lora"/>
              </a:rPr>
              <a:t>Det er mange veier til mål i en anskaffelses- prosess og dette er bare to eksempler!</a:t>
            </a:r>
            <a:endParaRPr sz="1000" i="0" u="none" strike="noStrike" cap="none">
              <a:solidFill>
                <a:srgbClr val="1D074D"/>
              </a:solidFill>
              <a:latin typeface="Lora"/>
              <a:ea typeface="Lora"/>
              <a:cs typeface="Lora"/>
              <a:sym typeface="Lor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6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Hva bør stå i avtalen?</a:t>
            </a:r>
            <a:endParaRPr/>
          </a:p>
        </p:txBody>
      </p:sp>
      <p:sp>
        <p:nvSpPr>
          <p:cNvPr id="544" name="Google Shape;544;p6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fontScale="77500" lnSpcReduction="20000"/>
          </a:bodyPr>
          <a:lstStyle/>
          <a:p>
            <a:pPr marL="0" lvl="0" indent="0" algn="ctr" rtl="0">
              <a:lnSpc>
                <a:spcPct val="115000"/>
              </a:lnSpc>
              <a:spcBef>
                <a:spcPts val="0"/>
              </a:spcBef>
              <a:spcAft>
                <a:spcPts val="0"/>
              </a:spcAft>
              <a:buNone/>
            </a:pPr>
            <a:r>
              <a:rPr lang="en" sz="1800">
                <a:solidFill>
                  <a:srgbClr val="211C56"/>
                </a:solidFill>
                <a:latin typeface="Lora"/>
                <a:ea typeface="Lora"/>
                <a:cs typeface="Lora"/>
                <a:sym typeface="Lora"/>
              </a:rPr>
              <a:t>Hva som burde stå i en avtale vil variere med hvilken samarbeids eller kjøpsform som er valgt. I dette kapittelet ser vi på noen viktige punkter som burde beskrives i alle typer avtaler som inngås mellom kommuner og sosiale entreprenører, og hvor effekt er av betydning. </a:t>
            </a:r>
            <a:endParaRPr sz="1800">
              <a:solidFill>
                <a:srgbClr val="211C56"/>
              </a:solidFill>
              <a:latin typeface="Lora"/>
              <a:ea typeface="Lora"/>
              <a:cs typeface="Lora"/>
              <a:sym typeface="Lora"/>
            </a:endParaRPr>
          </a:p>
        </p:txBody>
      </p:sp>
      <p:pic>
        <p:nvPicPr>
          <p:cNvPr id="545" name="Google Shape;545;p67"/>
          <p:cNvPicPr preferRelativeResize="0"/>
          <p:nvPr/>
        </p:nvPicPr>
        <p:blipFill rotWithShape="1">
          <a:blip r:embed="rId3">
            <a:alphaModFix/>
          </a:blip>
          <a:srcRect l="3772"/>
          <a:stretch/>
        </p:blipFill>
        <p:spPr>
          <a:xfrm>
            <a:off x="7056425" y="4792350"/>
            <a:ext cx="680125" cy="3511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68"/>
          <p:cNvSpPr txBox="1">
            <a:spLocks noGrp="1"/>
          </p:cNvSpPr>
          <p:nvPr>
            <p:ph type="title" idx="4294967295"/>
          </p:nvPr>
        </p:nvSpPr>
        <p:spPr>
          <a:xfrm>
            <a:off x="311700" y="445025"/>
            <a:ext cx="65622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Punkter å huske i avtalen</a:t>
            </a:r>
            <a:r>
              <a:rPr lang="en" i="1"/>
              <a:t>!</a:t>
            </a:r>
            <a:endParaRPr i="1"/>
          </a:p>
        </p:txBody>
      </p:sp>
      <p:sp>
        <p:nvSpPr>
          <p:cNvPr id="551" name="Google Shape;551;p68"/>
          <p:cNvSpPr txBox="1"/>
          <p:nvPr/>
        </p:nvSpPr>
        <p:spPr>
          <a:xfrm>
            <a:off x="6873900" y="0"/>
            <a:ext cx="1958400" cy="5143500"/>
          </a:xfrm>
          <a:prstGeom prst="rect">
            <a:avLst/>
          </a:prstGeom>
          <a:solidFill>
            <a:srgbClr val="B2D4E8"/>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68"/>
          <p:cNvSpPr txBox="1"/>
          <p:nvPr/>
        </p:nvSpPr>
        <p:spPr>
          <a:xfrm>
            <a:off x="6873900" y="860525"/>
            <a:ext cx="1958400" cy="375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i="0" u="sng" strike="noStrike" cap="none">
                <a:solidFill>
                  <a:schemeClr val="hlink"/>
                </a:solidFill>
                <a:latin typeface="Lora"/>
                <a:ea typeface="Lora"/>
                <a:cs typeface="Lora"/>
                <a:sym typeface="Lora"/>
                <a:hlinkClick r:id="rId3"/>
              </a:rPr>
              <a:t>Tiltak som virker</a:t>
            </a:r>
            <a:r>
              <a:rPr lang="en" sz="1000" i="0" u="none" strike="noStrike" cap="none">
                <a:solidFill>
                  <a:schemeClr val="dk1"/>
                </a:solidFill>
                <a:latin typeface="Lora"/>
                <a:ea typeface="Lora"/>
                <a:cs typeface="Lora"/>
                <a:sym typeface="Lora"/>
              </a:rPr>
              <a:t> g</a:t>
            </a:r>
            <a:r>
              <a:rPr lang="en" sz="1000" i="0" u="none" strike="noStrike" cap="none">
                <a:solidFill>
                  <a:srgbClr val="1D074D"/>
                </a:solidFill>
                <a:latin typeface="Lora"/>
                <a:ea typeface="Lora"/>
                <a:cs typeface="Lora"/>
                <a:sym typeface="Lora"/>
              </a:rPr>
              <a:t>ir eksempler på mål man kan sette for prosjekt og gir en fremgangsmåte for å måle effekten av et tiltak. Verktøyene som finnes her kan brukes for å finne hvilke mål og målemetoder som bør inngå i kontrakten. Slike mål bør som alltid være etterprøvbare - altså må det på en objektiv måte være mulig å avgjøre om man har nådd målet eller ikke.</a:t>
            </a:r>
            <a:endParaRPr sz="1000" i="0" u="none" strike="noStrike" cap="none">
              <a:solidFill>
                <a:srgbClr val="1D074D"/>
              </a:solidFill>
              <a:latin typeface="Lora"/>
              <a:ea typeface="Lora"/>
              <a:cs typeface="Lora"/>
              <a:sym typeface="Lora"/>
            </a:endParaRPr>
          </a:p>
          <a:p>
            <a:pPr marL="0" marR="0" lvl="0" indent="0" algn="l" rtl="0">
              <a:lnSpc>
                <a:spcPct val="100000"/>
              </a:lnSpc>
              <a:spcBef>
                <a:spcPts val="0"/>
              </a:spcBef>
              <a:spcAft>
                <a:spcPts val="0"/>
              </a:spcAft>
              <a:buClr>
                <a:srgbClr val="000000"/>
              </a:buClr>
              <a:buSzPts val="1000"/>
              <a:buFont typeface="Arial"/>
              <a:buNone/>
            </a:pPr>
            <a:endParaRPr sz="1000" i="0" u="none" strike="noStrike" cap="none">
              <a:solidFill>
                <a:srgbClr val="1D074D"/>
              </a:solidFill>
              <a:latin typeface="Lora"/>
              <a:ea typeface="Lora"/>
              <a:cs typeface="Lora"/>
              <a:sym typeface="Lora"/>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1D074D"/>
                </a:solidFill>
                <a:latin typeface="Lora"/>
                <a:ea typeface="Lora"/>
                <a:cs typeface="Lora"/>
                <a:sym typeface="Lora"/>
              </a:rPr>
              <a:t>Sjansen for et vellykket prosjekt øker betydelig når man har tydelig ansvar og roller. Hvis alle vet hva de selv skal gjøre, hva de ikke skal gjøre og hva den andre skal gjøre, reduseres sjansen for konflikt og misforståelser. Sørg for at det er helt tydelig for entreprenøren hva de ventes å levere, når og hvor!</a:t>
            </a:r>
            <a:endParaRPr sz="1000" i="0" u="none" strike="noStrike" cap="none">
              <a:solidFill>
                <a:srgbClr val="1D074D"/>
              </a:solidFill>
              <a:latin typeface="Lora"/>
              <a:ea typeface="Lora"/>
              <a:cs typeface="Lora"/>
              <a:sym typeface="Lora"/>
            </a:endParaRPr>
          </a:p>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1D074D"/>
              </a:solidFill>
              <a:latin typeface="Lora"/>
              <a:ea typeface="Lora"/>
              <a:cs typeface="Lora"/>
              <a:sym typeface="Lora"/>
            </a:endParaRPr>
          </a:p>
          <a:p>
            <a:pPr marL="0" marR="0" lvl="0" indent="0" algn="l" rtl="0">
              <a:lnSpc>
                <a:spcPct val="100000"/>
              </a:lnSpc>
              <a:spcBef>
                <a:spcPts val="0"/>
              </a:spcBef>
              <a:spcAft>
                <a:spcPts val="0"/>
              </a:spcAft>
              <a:buClr>
                <a:srgbClr val="000000"/>
              </a:buClr>
              <a:buSzPts val="1000"/>
              <a:buFont typeface="Arial"/>
              <a:buNone/>
            </a:pPr>
            <a:endParaRPr sz="1000" i="0" u="none" strike="noStrike" cap="none">
              <a:solidFill>
                <a:srgbClr val="1D074D"/>
              </a:solidFill>
              <a:latin typeface="Lora"/>
              <a:ea typeface="Lora"/>
              <a:cs typeface="Lora"/>
              <a:sym typeface="Lora"/>
            </a:endParaRPr>
          </a:p>
        </p:txBody>
      </p:sp>
      <p:graphicFrame>
        <p:nvGraphicFramePr>
          <p:cNvPr id="553" name="Google Shape;553;p68"/>
          <p:cNvGraphicFramePr/>
          <p:nvPr/>
        </p:nvGraphicFramePr>
        <p:xfrm>
          <a:off x="109650" y="1017725"/>
          <a:ext cx="6629050" cy="4045678"/>
        </p:xfrm>
        <a:graphic>
          <a:graphicData uri="http://schemas.openxmlformats.org/drawingml/2006/table">
            <a:tbl>
              <a:tblPr>
                <a:noFill/>
                <a:tableStyleId>{9A32FEBD-93AB-4CB0-8493-6FE5991543C1}</a:tableStyleId>
              </a:tblPr>
              <a:tblGrid>
                <a:gridCol w="1497325">
                  <a:extLst>
                    <a:ext uri="{9D8B030D-6E8A-4147-A177-3AD203B41FA5}">
                      <a16:colId xmlns:a16="http://schemas.microsoft.com/office/drawing/2014/main" val="20000"/>
                    </a:ext>
                  </a:extLst>
                </a:gridCol>
                <a:gridCol w="5131725">
                  <a:extLst>
                    <a:ext uri="{9D8B030D-6E8A-4147-A177-3AD203B41FA5}">
                      <a16:colId xmlns:a16="http://schemas.microsoft.com/office/drawing/2014/main" val="20001"/>
                    </a:ext>
                  </a:extLst>
                </a:gridCol>
              </a:tblGrid>
              <a:tr h="766750">
                <a:tc>
                  <a:txBody>
                    <a:bodyPr/>
                    <a:lstStyle/>
                    <a:p>
                      <a:pPr marL="0" marR="0" lvl="0" indent="0" algn="l" rtl="0">
                        <a:lnSpc>
                          <a:spcPct val="100000"/>
                        </a:lnSpc>
                        <a:spcBef>
                          <a:spcPts val="0"/>
                        </a:spcBef>
                        <a:spcAft>
                          <a:spcPts val="0"/>
                        </a:spcAft>
                        <a:buClr>
                          <a:srgbClr val="000000"/>
                        </a:buClr>
                        <a:buSzPts val="1000"/>
                        <a:buFont typeface="Arial"/>
                        <a:buNone/>
                      </a:pPr>
                      <a:r>
                        <a:rPr lang="en" sz="1100" b="1" u="none" strike="noStrike" cap="none">
                          <a:solidFill>
                            <a:srgbClr val="1D074D"/>
                          </a:solidFill>
                          <a:latin typeface="Playfair Display"/>
                          <a:ea typeface="Playfair Display"/>
                          <a:cs typeface="Playfair Display"/>
                          <a:sym typeface="Playfair Display"/>
                        </a:rPr>
                        <a:t>Mål for prosjektet</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40"/>
                        <a:buFont typeface="Arial"/>
                        <a:buNone/>
                      </a:pPr>
                      <a:r>
                        <a:rPr lang="en" sz="1000" u="none" strike="noStrike" cap="none">
                          <a:solidFill>
                            <a:srgbClr val="1D074D"/>
                          </a:solidFill>
                          <a:highlight>
                            <a:srgbClr val="D9D2E9"/>
                          </a:highlight>
                          <a:latin typeface="Lora"/>
                          <a:ea typeface="Lora"/>
                          <a:cs typeface="Lora"/>
                          <a:sym typeface="Lora"/>
                        </a:rPr>
                        <a:t>[Gi en kort beskrivelse av de overordnede målene for prosjektet og de mer spesifikke målene for prosjektet.]</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0"/>
                  </a:ext>
                </a:extLst>
              </a:tr>
              <a:tr h="861025">
                <a:tc>
                  <a:txBody>
                    <a:bodyPr/>
                    <a:lstStyle/>
                    <a:p>
                      <a:pPr marL="0" marR="0" lvl="0" indent="0" algn="l" rtl="0">
                        <a:lnSpc>
                          <a:spcPct val="100000"/>
                        </a:lnSpc>
                        <a:spcBef>
                          <a:spcPts val="0"/>
                        </a:spcBef>
                        <a:spcAft>
                          <a:spcPts val="0"/>
                        </a:spcAft>
                        <a:buClr>
                          <a:srgbClr val="000000"/>
                        </a:buClr>
                        <a:buSzPts val="1000"/>
                        <a:buFont typeface="Arial"/>
                        <a:buNone/>
                      </a:pPr>
                      <a:r>
                        <a:rPr lang="en" sz="1100" b="1" u="none" strike="noStrike" cap="none">
                          <a:solidFill>
                            <a:srgbClr val="1D074D"/>
                          </a:solidFill>
                          <a:latin typeface="Playfair Display"/>
                          <a:ea typeface="Playfair Display"/>
                          <a:cs typeface="Playfair Display"/>
                          <a:sym typeface="Playfair Display"/>
                        </a:rPr>
                        <a:t>Plan for måling av samfunnseffekt</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 sz="1000" u="none" strike="noStrike" cap="none">
                          <a:solidFill>
                            <a:srgbClr val="1D074D"/>
                          </a:solidFill>
                          <a:highlight>
                            <a:srgbClr val="D9D2E9"/>
                          </a:highlight>
                          <a:latin typeface="Lora"/>
                          <a:ea typeface="Lora"/>
                          <a:cs typeface="Lora"/>
                          <a:sym typeface="Lora"/>
                        </a:rPr>
                        <a:t>[Gi en kort beskrivelse av hvordan man planlegger å måle effekt i prosjektet. Planen bør være basert på en logisk lenke og utvalgte indikatorene, og bør beskrive tidspunkt for målinger, metode for måling og ansvar. Beskriv hva som skjer hvis målene for samarbeidet ikke nås.]</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1"/>
                  </a:ext>
                </a:extLst>
              </a:tr>
              <a:tr h="766750">
                <a:tc>
                  <a:txBody>
                    <a:bodyPr/>
                    <a:lstStyle/>
                    <a:p>
                      <a:pPr marL="0" marR="0" lvl="0" indent="0" algn="l" rtl="0">
                        <a:lnSpc>
                          <a:spcPct val="100000"/>
                        </a:lnSpc>
                        <a:spcBef>
                          <a:spcPts val="0"/>
                        </a:spcBef>
                        <a:spcAft>
                          <a:spcPts val="0"/>
                        </a:spcAft>
                        <a:buClr>
                          <a:srgbClr val="000000"/>
                        </a:buClr>
                        <a:buSzPts val="1000"/>
                        <a:buFont typeface="Arial"/>
                        <a:buNone/>
                      </a:pPr>
                      <a:r>
                        <a:rPr lang="en" sz="1100" b="1" u="none" strike="noStrike" cap="none">
                          <a:solidFill>
                            <a:srgbClr val="1D074D"/>
                          </a:solidFill>
                          <a:latin typeface="Playfair Display"/>
                          <a:ea typeface="Playfair Display"/>
                          <a:cs typeface="Playfair Display"/>
                          <a:sym typeface="Playfair Display"/>
                        </a:rPr>
                        <a:t>Ansvar og roller</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 sz="1000" u="none" strike="noStrike" cap="none">
                          <a:solidFill>
                            <a:srgbClr val="1D074D"/>
                          </a:solidFill>
                          <a:highlight>
                            <a:srgbClr val="D9D2E9"/>
                          </a:highlight>
                          <a:latin typeface="Lora"/>
                          <a:ea typeface="Lora"/>
                          <a:cs typeface="Lora"/>
                          <a:sym typeface="Lora"/>
                        </a:rPr>
                        <a:t>[Gi en beskrivelse av de ulike deltakerne i prosjektet og deres roller og ansvar.]</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2"/>
                  </a:ext>
                </a:extLst>
              </a:tr>
              <a:tr h="766750">
                <a:tc>
                  <a:txBody>
                    <a:bodyPr/>
                    <a:lstStyle/>
                    <a:p>
                      <a:pPr marL="0" marR="0" lvl="0" indent="0" algn="l" rtl="0">
                        <a:lnSpc>
                          <a:spcPct val="100000"/>
                        </a:lnSpc>
                        <a:spcBef>
                          <a:spcPts val="0"/>
                        </a:spcBef>
                        <a:spcAft>
                          <a:spcPts val="0"/>
                        </a:spcAft>
                        <a:buClr>
                          <a:srgbClr val="000000"/>
                        </a:buClr>
                        <a:buSzPts val="1000"/>
                        <a:buFont typeface="Arial"/>
                        <a:buNone/>
                      </a:pPr>
                      <a:r>
                        <a:rPr lang="en" sz="1100" b="1" u="none" strike="noStrike" cap="none">
                          <a:solidFill>
                            <a:srgbClr val="1D074D"/>
                          </a:solidFill>
                          <a:latin typeface="Playfair Display"/>
                          <a:ea typeface="Playfair Display"/>
                          <a:cs typeface="Playfair Display"/>
                          <a:sym typeface="Playfair Display"/>
                        </a:rPr>
                        <a:t>Prosjektstyring</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 sz="1000" u="none" strike="noStrike" cap="none">
                          <a:solidFill>
                            <a:srgbClr val="1D074D"/>
                          </a:solidFill>
                          <a:highlight>
                            <a:srgbClr val="D9D2E9"/>
                          </a:highlight>
                          <a:latin typeface="Lora"/>
                          <a:ea typeface="Lora"/>
                          <a:cs typeface="Lora"/>
                          <a:sym typeface="Lora"/>
                        </a:rPr>
                        <a:t>[Gi en kort beskrivelse av hvordan prosjektet skal styres. Hvordan skal prosjektet og den sosiale entreprenøren samarbeide med kommunens øvrige tjenester? Skal prosjektet ha en styringsgruppe?]</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3"/>
                  </a:ext>
                </a:extLst>
              </a:tr>
              <a:tr h="861025">
                <a:tc>
                  <a:txBody>
                    <a:bodyPr/>
                    <a:lstStyle/>
                    <a:p>
                      <a:pPr marL="0" marR="0" lvl="0" indent="0" algn="l" rtl="0">
                        <a:lnSpc>
                          <a:spcPct val="100000"/>
                        </a:lnSpc>
                        <a:spcBef>
                          <a:spcPts val="0"/>
                        </a:spcBef>
                        <a:spcAft>
                          <a:spcPts val="0"/>
                        </a:spcAft>
                        <a:buClr>
                          <a:srgbClr val="000000"/>
                        </a:buClr>
                        <a:buSzPts val="1000"/>
                        <a:buFont typeface="Arial"/>
                        <a:buNone/>
                      </a:pPr>
                      <a:r>
                        <a:rPr lang="en" sz="1100" b="1" u="none" strike="noStrike" cap="none">
                          <a:solidFill>
                            <a:srgbClr val="1D074D"/>
                          </a:solidFill>
                          <a:latin typeface="Playfair Display"/>
                          <a:ea typeface="Playfair Display"/>
                          <a:cs typeface="Playfair Display"/>
                          <a:sym typeface="Playfair Display"/>
                        </a:rPr>
                        <a:t>Plan for hva som skjer ved avtaleslutt</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 sz="1000" u="none" strike="noStrike" cap="none">
                          <a:solidFill>
                            <a:srgbClr val="1D074D"/>
                          </a:solidFill>
                          <a:highlight>
                            <a:srgbClr val="D9D2E9"/>
                          </a:highlight>
                          <a:latin typeface="Lora"/>
                          <a:ea typeface="Lora"/>
                          <a:cs typeface="Lora"/>
                          <a:sym typeface="Lora"/>
                        </a:rPr>
                        <a:t>[Gi en kort beskrivelse av hva som skjer etter avtalen avsluttes. Dersom avtalen er basert på effektmåling vil det f.eks innebære å beskrive hva som skal skje ved ulike grader av måloppnåelse. Dersom prosjektet er en pilot kan dette punktet brukes til å beskrive hva som skal skje dersom piloten lykkes i å nå fastsette mål.]</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554" name="Google Shape;554;p68"/>
          <p:cNvSpPr txBox="1"/>
          <p:nvPr/>
        </p:nvSpPr>
        <p:spPr>
          <a:xfrm>
            <a:off x="6933150" y="445025"/>
            <a:ext cx="18399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500" b="1" i="0" u="none" strike="noStrike" cap="none">
                <a:solidFill>
                  <a:srgbClr val="1D074D"/>
                </a:solidFill>
                <a:latin typeface="Playfair Display"/>
                <a:ea typeface="Playfair Display"/>
                <a:cs typeface="Playfair Display"/>
                <a:sym typeface="Playfair Display"/>
              </a:rPr>
              <a:t>Tips og veiledning</a:t>
            </a:r>
            <a:endParaRPr sz="1500" b="1" i="0" u="none" strike="noStrike" cap="none">
              <a:solidFill>
                <a:srgbClr val="1D074D"/>
              </a:solidFill>
              <a:latin typeface="Playfair Display"/>
              <a:ea typeface="Playfair Display"/>
              <a:cs typeface="Playfair Display"/>
              <a:sym typeface="Playfair Display"/>
            </a:endParaRPr>
          </a:p>
        </p:txBody>
      </p:sp>
      <p:sp>
        <p:nvSpPr>
          <p:cNvPr id="555" name="Google Shape;555;p68"/>
          <p:cNvSpPr/>
          <p:nvPr/>
        </p:nvSpPr>
        <p:spPr>
          <a:xfrm>
            <a:off x="-11851" y="-6216"/>
            <a:ext cx="931200" cy="930900"/>
          </a:xfrm>
          <a:prstGeom prst="diagStripe">
            <a:avLst>
              <a:gd name="adj" fmla="val 50000"/>
            </a:avLst>
          </a:prstGeom>
          <a:solidFill>
            <a:srgbClr val="F079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56" name="Google Shape;556;p68"/>
          <p:cNvSpPr txBox="1"/>
          <p:nvPr/>
        </p:nvSpPr>
        <p:spPr>
          <a:xfrm rot="-2699223">
            <a:off x="-117302" y="192462"/>
            <a:ext cx="938260" cy="33729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FFFFFF"/>
              </a:buClr>
              <a:buFont typeface="Chivo"/>
              <a:buNone/>
            </a:pPr>
            <a:r>
              <a:rPr lang="en" sz="1200">
                <a:solidFill>
                  <a:srgbClr val="FFFFFF"/>
                </a:solidFill>
                <a:latin typeface="Fjalla One"/>
                <a:ea typeface="Fjalla One"/>
                <a:cs typeface="Fjalla One"/>
                <a:sym typeface="Fjalla One"/>
              </a:rPr>
              <a:t>Fyll ut</a:t>
            </a:r>
            <a:endParaRPr>
              <a:latin typeface="Fjalla One"/>
              <a:ea typeface="Fjalla One"/>
              <a:cs typeface="Fjalla One"/>
              <a:sym typeface="Fjalla On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6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Hvordan sikre et godt samarbeid?</a:t>
            </a:r>
            <a:endParaRPr/>
          </a:p>
        </p:txBody>
      </p:sp>
      <p:sp>
        <p:nvSpPr>
          <p:cNvPr id="562" name="Google Shape;562;p6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lnSpcReduction="10000"/>
          </a:bodyPr>
          <a:lstStyle/>
          <a:p>
            <a:pPr marL="0" lvl="0" indent="0" algn="ctr" rtl="0">
              <a:lnSpc>
                <a:spcPct val="115000"/>
              </a:lnSpc>
              <a:spcBef>
                <a:spcPts val="0"/>
              </a:spcBef>
              <a:spcAft>
                <a:spcPts val="0"/>
              </a:spcAft>
              <a:buNone/>
            </a:pPr>
            <a:r>
              <a:rPr lang="en" sz="1800">
                <a:solidFill>
                  <a:srgbClr val="211C56"/>
                </a:solidFill>
                <a:latin typeface="Lora"/>
                <a:ea typeface="Lora"/>
                <a:cs typeface="Lora"/>
                <a:sym typeface="Lora"/>
              </a:rPr>
              <a:t>Dette kapittelet beskriver hva som er viktig å gjøre etter man har inngått en avtale med en sosial entreprenør.</a:t>
            </a:r>
            <a:endParaRPr sz="1800">
              <a:solidFill>
                <a:srgbClr val="211C56"/>
              </a:solidFill>
              <a:latin typeface="Lora"/>
              <a:ea typeface="Lora"/>
              <a:cs typeface="Lora"/>
              <a:sym typeface="Lora"/>
            </a:endParaRPr>
          </a:p>
        </p:txBody>
      </p:sp>
      <p:pic>
        <p:nvPicPr>
          <p:cNvPr id="563" name="Google Shape;563;p69"/>
          <p:cNvPicPr preferRelativeResize="0"/>
          <p:nvPr/>
        </p:nvPicPr>
        <p:blipFill rotWithShape="1">
          <a:blip r:embed="rId3">
            <a:alphaModFix/>
          </a:blip>
          <a:srcRect l="3772"/>
          <a:stretch/>
        </p:blipFill>
        <p:spPr>
          <a:xfrm>
            <a:off x="7056425" y="4792350"/>
            <a:ext cx="680125" cy="3511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70"/>
          <p:cNvSpPr txBox="1">
            <a:spLocks noGrp="1"/>
          </p:cNvSpPr>
          <p:nvPr>
            <p:ph type="title" idx="4294967295"/>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Sikre et godt samarbeid</a:t>
            </a:r>
            <a:endParaRPr/>
          </a:p>
        </p:txBody>
      </p:sp>
      <p:graphicFrame>
        <p:nvGraphicFramePr>
          <p:cNvPr id="569" name="Google Shape;569;p70"/>
          <p:cNvGraphicFramePr/>
          <p:nvPr/>
        </p:nvGraphicFramePr>
        <p:xfrm>
          <a:off x="311700" y="1143000"/>
          <a:ext cx="8292875" cy="3829692"/>
        </p:xfrm>
        <a:graphic>
          <a:graphicData uri="http://schemas.openxmlformats.org/drawingml/2006/table">
            <a:tbl>
              <a:tblPr>
                <a:noFill/>
                <a:tableStyleId>{9A32FEBD-93AB-4CB0-8493-6FE5991543C1}</a:tableStyleId>
              </a:tblPr>
              <a:tblGrid>
                <a:gridCol w="1643750">
                  <a:extLst>
                    <a:ext uri="{9D8B030D-6E8A-4147-A177-3AD203B41FA5}">
                      <a16:colId xmlns:a16="http://schemas.microsoft.com/office/drawing/2014/main" val="20000"/>
                    </a:ext>
                  </a:extLst>
                </a:gridCol>
                <a:gridCol w="6649125">
                  <a:extLst>
                    <a:ext uri="{9D8B030D-6E8A-4147-A177-3AD203B41FA5}">
                      <a16:colId xmlns:a16="http://schemas.microsoft.com/office/drawing/2014/main" val="20001"/>
                    </a:ext>
                  </a:extLst>
                </a:gridCol>
              </a:tblGrid>
              <a:tr h="657575">
                <a:tc>
                  <a:txBody>
                    <a:bodyPr/>
                    <a:lstStyle/>
                    <a:p>
                      <a:pPr marL="0" marR="0" lvl="0" indent="0" algn="l" rtl="0">
                        <a:lnSpc>
                          <a:spcPct val="100000"/>
                        </a:lnSpc>
                        <a:spcBef>
                          <a:spcPts val="0"/>
                        </a:spcBef>
                        <a:spcAft>
                          <a:spcPts val="0"/>
                        </a:spcAft>
                        <a:buClr>
                          <a:srgbClr val="000000"/>
                        </a:buClr>
                        <a:buSzPts val="1000"/>
                        <a:buFont typeface="Arial"/>
                        <a:buNone/>
                      </a:pPr>
                      <a:r>
                        <a:rPr lang="en" sz="1100" b="1" u="none" strike="noStrike" cap="none">
                          <a:solidFill>
                            <a:srgbClr val="1D074D"/>
                          </a:solidFill>
                          <a:latin typeface="Playfair Display"/>
                          <a:ea typeface="Playfair Display"/>
                          <a:cs typeface="Playfair Display"/>
                          <a:sym typeface="Playfair Display"/>
                        </a:rPr>
                        <a:t>Styringsgruppe og kontaktperson</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40"/>
                        <a:buFont typeface="Arial"/>
                        <a:buNone/>
                      </a:pPr>
                      <a:r>
                        <a:rPr lang="en" sz="1000" u="none" strike="noStrike" cap="none">
                          <a:solidFill>
                            <a:srgbClr val="1D074D"/>
                          </a:solidFill>
                          <a:latin typeface="Lora"/>
                          <a:ea typeface="Lora"/>
                          <a:cs typeface="Lora"/>
                          <a:sym typeface="Lora"/>
                        </a:rPr>
                        <a:t>Noen i kommunen må ha ansvaret for å følge opp arbeidet til den sosiale entreprenøren. Denne eller disse personene kan inngå i en styringsgruppe sammen med representanter for entreprenøren. Entreprenøren bør også ha en kontaktperson i tilfelle det oppstår situasjoner som må løses raskt.</a:t>
                      </a:r>
                      <a:endParaRPr sz="1000" u="none" strike="noStrike" cap="none">
                        <a:solidFill>
                          <a:srgbClr val="1D074D"/>
                        </a:solidFill>
                        <a:latin typeface="Lora"/>
                        <a:ea typeface="Lora"/>
                        <a:cs typeface="Lora"/>
                        <a:sym typeface="Lora"/>
                      </a:endParaRPr>
                    </a:p>
                    <a:p>
                      <a:pPr marL="0" marR="0" lvl="0" indent="0" algn="l" rtl="0">
                        <a:lnSpc>
                          <a:spcPct val="115000"/>
                        </a:lnSpc>
                        <a:spcBef>
                          <a:spcPts val="0"/>
                        </a:spcBef>
                        <a:spcAft>
                          <a:spcPts val="0"/>
                        </a:spcAft>
                        <a:buClr>
                          <a:schemeClr val="dk1"/>
                        </a:buClr>
                        <a:buSzPts val="440"/>
                        <a:buFont typeface="Arial"/>
                        <a:buNone/>
                      </a:pPr>
                      <a:endParaRPr sz="1000" u="none" strike="noStrike" cap="none">
                        <a:solidFill>
                          <a:srgbClr val="1D074D"/>
                        </a:solidFill>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0"/>
                  </a:ext>
                </a:extLst>
              </a:tr>
              <a:tr h="657575">
                <a:tc>
                  <a:txBody>
                    <a:bodyPr/>
                    <a:lstStyle/>
                    <a:p>
                      <a:pPr marL="0" marR="0" lvl="0" indent="0" algn="l" rtl="0">
                        <a:lnSpc>
                          <a:spcPct val="100000"/>
                        </a:lnSpc>
                        <a:spcBef>
                          <a:spcPts val="0"/>
                        </a:spcBef>
                        <a:spcAft>
                          <a:spcPts val="0"/>
                        </a:spcAft>
                        <a:buClr>
                          <a:srgbClr val="000000"/>
                        </a:buClr>
                        <a:buSzPts val="1000"/>
                        <a:buFont typeface="Arial"/>
                        <a:buNone/>
                      </a:pPr>
                      <a:r>
                        <a:rPr lang="en" sz="1100" b="1" u="none" strike="noStrike" cap="none">
                          <a:solidFill>
                            <a:srgbClr val="1D074D"/>
                          </a:solidFill>
                          <a:latin typeface="Playfair Display"/>
                          <a:ea typeface="Playfair Display"/>
                          <a:cs typeface="Playfair Display"/>
                          <a:sym typeface="Playfair Display"/>
                        </a:rPr>
                        <a:t>Jevnlige møter </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 sz="1000" u="none" strike="noStrike" cap="none">
                          <a:solidFill>
                            <a:srgbClr val="1D074D"/>
                          </a:solidFill>
                          <a:latin typeface="Lora"/>
                          <a:ea typeface="Lora"/>
                          <a:cs typeface="Lora"/>
                          <a:sym typeface="Lora"/>
                        </a:rPr>
                        <a:t>Det bør avholdes jevnlige møter i styringsgruppen for å gjennomgå status knyttet til prosjektet. Møtene trenger ikke å være lange, men bør ta opp temaer som “hvordan det går med rekruttering?”, “har entreprenøren møtt noen barrierer som kommunen kan bistå i å fjerne?”, “hva viser måling av sosiale resultater?” og “hvilke grep kan vi sammen ta for at prosjektet kan bli bedre?”</a:t>
                      </a:r>
                      <a:endParaRPr sz="1000" u="none" strike="noStrike" cap="none">
                        <a:solidFill>
                          <a:srgbClr val="1D074D"/>
                        </a:solidFill>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1"/>
                  </a:ext>
                </a:extLst>
              </a:tr>
              <a:tr h="614750">
                <a:tc>
                  <a:txBody>
                    <a:bodyPr/>
                    <a:lstStyle/>
                    <a:p>
                      <a:pPr marL="0" marR="0" lvl="0" indent="0" algn="l" rtl="0">
                        <a:lnSpc>
                          <a:spcPct val="100000"/>
                        </a:lnSpc>
                        <a:spcBef>
                          <a:spcPts val="0"/>
                        </a:spcBef>
                        <a:spcAft>
                          <a:spcPts val="0"/>
                        </a:spcAft>
                        <a:buClr>
                          <a:schemeClr val="dk1"/>
                        </a:buClr>
                        <a:buSzPts val="1000"/>
                        <a:buFont typeface="Arial"/>
                        <a:buNone/>
                      </a:pPr>
                      <a:r>
                        <a:rPr lang="en" sz="1100" b="1" u="none" strike="noStrike" cap="none">
                          <a:solidFill>
                            <a:srgbClr val="1D074D"/>
                          </a:solidFill>
                          <a:latin typeface="Playfair Display"/>
                          <a:ea typeface="Playfair Display"/>
                          <a:cs typeface="Playfair Display"/>
                          <a:sym typeface="Playfair Display"/>
                        </a:rPr>
                        <a:t>Oppfølging av mål</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 sz="1000" u="none" strike="noStrike" cap="none">
                          <a:solidFill>
                            <a:srgbClr val="1D074D"/>
                          </a:solidFill>
                          <a:latin typeface="Lora"/>
                          <a:ea typeface="Lora"/>
                          <a:cs typeface="Lora"/>
                          <a:sym typeface="Lora"/>
                        </a:rPr>
                        <a:t>I kontrakten bør man ha utformet tydelige mål for prosjektet. Mål for rekruttering, sosiale mål, mål knyttet til fremdrift o.l. Under de jevnlige møtene bør man gjennomgå hvordan man ligger an vis a vis målene. Hvis man ikke har nådd målene bør man diskutere hva som kan gjøres for å bli bedre. Hvis måloppnåelsen er vedvarende lav, kan det være grunn til å bryte avtalen.</a:t>
                      </a:r>
                      <a:endParaRPr sz="1000" u="none" strike="noStrike" cap="none">
                        <a:solidFill>
                          <a:srgbClr val="1D074D"/>
                        </a:solidFill>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2"/>
                  </a:ext>
                </a:extLst>
              </a:tr>
              <a:tr h="1211550">
                <a:tc>
                  <a:txBody>
                    <a:bodyPr/>
                    <a:lstStyle/>
                    <a:p>
                      <a:pPr marL="0" marR="0" lvl="0" indent="0" algn="l" rtl="0">
                        <a:lnSpc>
                          <a:spcPct val="100000"/>
                        </a:lnSpc>
                        <a:spcBef>
                          <a:spcPts val="0"/>
                        </a:spcBef>
                        <a:spcAft>
                          <a:spcPts val="0"/>
                        </a:spcAft>
                        <a:buClr>
                          <a:srgbClr val="000000"/>
                        </a:buClr>
                        <a:buSzPts val="1000"/>
                        <a:buFont typeface="Arial"/>
                        <a:buNone/>
                      </a:pPr>
                      <a:r>
                        <a:rPr lang="en" sz="1100" b="1" u="none" strike="noStrike" cap="none">
                          <a:solidFill>
                            <a:srgbClr val="1D074D"/>
                          </a:solidFill>
                          <a:latin typeface="Playfair Display"/>
                          <a:ea typeface="Playfair Display"/>
                          <a:cs typeface="Playfair Display"/>
                          <a:sym typeface="Playfair Display"/>
                        </a:rPr>
                        <a:t>Legge til rette for suksess</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 sz="1000" u="none" strike="noStrike" cap="none">
                          <a:solidFill>
                            <a:srgbClr val="1D074D"/>
                          </a:solidFill>
                          <a:latin typeface="Lora"/>
                          <a:ea typeface="Lora"/>
                          <a:cs typeface="Lora"/>
                          <a:sym typeface="Lora"/>
                        </a:rPr>
                        <a:t>En sosial entreprenør er ikke en del av kommunen. Veiene inn til kommunens virksomhet og ansatte er derfor lenger for entreprenøren. Hvis entreprenøren er avhengig av kommunens fasiliteter eller ansatte for å lykkes, sørg for å gi dem den adgangen de trenger. Er entreprenøren for eksempel avhengig av å rekruttere skoleungdom - sørg for å introdusere tiltaket for rektorer og lærere sånn at de vet hvem entreprenøren er, hva de gjør og hvordan entreprenøren kan hjelpe dem.</a:t>
                      </a:r>
                      <a:endParaRPr sz="1000" u="none" strike="noStrike" cap="none">
                        <a:solidFill>
                          <a:srgbClr val="1D074D"/>
                        </a:solidFill>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5"/>
          <p:cNvSpPr/>
          <p:nvPr/>
        </p:nvSpPr>
        <p:spPr>
          <a:xfrm>
            <a:off x="7188875" y="1432275"/>
            <a:ext cx="1463100" cy="1355100"/>
          </a:xfrm>
          <a:prstGeom prst="arc">
            <a:avLst>
              <a:gd name="adj1" fmla="val 16200000"/>
              <a:gd name="adj2" fmla="val 5416234"/>
            </a:avLst>
          </a:prstGeom>
          <a:noFill/>
          <a:ln w="114300" cap="flat" cmpd="sng">
            <a:solidFill>
              <a:srgbClr val="B2D4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34" name="Google Shape;234;p45"/>
          <p:cNvCxnSpPr>
            <a:stCxn id="235" idx="0"/>
            <a:endCxn id="233" idx="2"/>
          </p:cNvCxnSpPr>
          <p:nvPr/>
        </p:nvCxnSpPr>
        <p:spPr>
          <a:xfrm>
            <a:off x="1209125" y="2787375"/>
            <a:ext cx="6708000" cy="0"/>
          </a:xfrm>
          <a:prstGeom prst="straightConnector1">
            <a:avLst/>
          </a:prstGeom>
          <a:noFill/>
          <a:ln w="114300" cap="flat" cmpd="sng">
            <a:solidFill>
              <a:srgbClr val="B2D4E8"/>
            </a:solidFill>
            <a:prstDash val="solid"/>
            <a:round/>
            <a:headEnd type="none" w="sm" len="sm"/>
            <a:tailEnd type="none" w="sm" len="sm"/>
          </a:ln>
        </p:spPr>
      </p:cxnSp>
      <p:cxnSp>
        <p:nvCxnSpPr>
          <p:cNvPr id="236" name="Google Shape;236;p45"/>
          <p:cNvCxnSpPr>
            <a:stCxn id="237" idx="6"/>
          </p:cNvCxnSpPr>
          <p:nvPr/>
        </p:nvCxnSpPr>
        <p:spPr>
          <a:xfrm>
            <a:off x="505625" y="1432275"/>
            <a:ext cx="7465200" cy="3600"/>
          </a:xfrm>
          <a:prstGeom prst="straightConnector1">
            <a:avLst/>
          </a:prstGeom>
          <a:noFill/>
          <a:ln w="114300" cap="flat" cmpd="sng">
            <a:solidFill>
              <a:srgbClr val="B2D4E8"/>
            </a:solidFill>
            <a:prstDash val="solid"/>
            <a:round/>
            <a:headEnd type="none" w="sm" len="sm"/>
            <a:tailEnd type="none" w="sm" len="sm"/>
          </a:ln>
        </p:spPr>
      </p:cxnSp>
      <p:sp>
        <p:nvSpPr>
          <p:cNvPr id="238" name="Google Shape;238;p45"/>
          <p:cNvSpPr txBox="1">
            <a:spLocks noGrp="1"/>
          </p:cNvSpPr>
          <p:nvPr>
            <p:ph type="title" idx="4294967295"/>
          </p:nvPr>
        </p:nvSpPr>
        <p:spPr>
          <a:xfrm>
            <a:off x="903575" y="301375"/>
            <a:ext cx="7974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Veien til samarbeid eller kjøp</a:t>
            </a:r>
            <a:endParaRPr/>
          </a:p>
        </p:txBody>
      </p:sp>
      <p:sp>
        <p:nvSpPr>
          <p:cNvPr id="239" name="Google Shape;239;p45"/>
          <p:cNvSpPr/>
          <p:nvPr/>
        </p:nvSpPr>
        <p:spPr>
          <a:xfrm>
            <a:off x="1110750" y="1100625"/>
            <a:ext cx="1335300" cy="663300"/>
          </a:xfrm>
          <a:prstGeom prst="rect">
            <a:avLst/>
          </a:prstGeom>
          <a:solidFill>
            <a:srgbClr val="FA7A4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rgbClr val="1D074D"/>
                </a:solidFill>
                <a:latin typeface="Lora"/>
                <a:ea typeface="Lora"/>
                <a:cs typeface="Lora"/>
                <a:sym typeface="Lora"/>
              </a:rPr>
              <a:t>Oppdag utfordring </a:t>
            </a:r>
            <a:endParaRPr sz="1100" i="0" u="none" strike="noStrike" cap="none">
              <a:solidFill>
                <a:srgbClr val="1D074D"/>
              </a:solidFill>
              <a:latin typeface="Lora"/>
              <a:ea typeface="Lora"/>
              <a:cs typeface="Lora"/>
              <a:sym typeface="Lora"/>
            </a:endParaRPr>
          </a:p>
        </p:txBody>
      </p:sp>
      <p:sp>
        <p:nvSpPr>
          <p:cNvPr id="240" name="Google Shape;240;p45"/>
          <p:cNvSpPr/>
          <p:nvPr/>
        </p:nvSpPr>
        <p:spPr>
          <a:xfrm>
            <a:off x="2973156" y="1100625"/>
            <a:ext cx="1335300" cy="663300"/>
          </a:xfrm>
          <a:prstGeom prst="rect">
            <a:avLst/>
          </a:prstGeom>
          <a:solidFill>
            <a:srgbClr val="FA7A4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 sz="1100" i="0" u="none" strike="noStrike" cap="none">
                <a:solidFill>
                  <a:srgbClr val="1D074D"/>
                </a:solidFill>
                <a:latin typeface="Lora"/>
                <a:ea typeface="Lora"/>
                <a:cs typeface="Lora"/>
                <a:sym typeface="Lora"/>
              </a:rPr>
              <a:t>Analyser utfordringen</a:t>
            </a:r>
            <a:endParaRPr sz="1100" i="0" u="none" strike="noStrike" cap="none">
              <a:solidFill>
                <a:srgbClr val="1D074D"/>
              </a:solidFill>
              <a:latin typeface="Lora"/>
              <a:ea typeface="Lora"/>
              <a:cs typeface="Lora"/>
              <a:sym typeface="Lora"/>
            </a:endParaRPr>
          </a:p>
          <a:p>
            <a:pPr marL="0" marR="0" lvl="0" indent="0" algn="ctr" rtl="0">
              <a:lnSpc>
                <a:spcPct val="100000"/>
              </a:lnSpc>
              <a:spcBef>
                <a:spcPts val="0"/>
              </a:spcBef>
              <a:spcAft>
                <a:spcPts val="0"/>
              </a:spcAft>
              <a:buClr>
                <a:schemeClr val="dk1"/>
              </a:buClr>
              <a:buSzPts val="1100"/>
              <a:buFont typeface="Arial"/>
              <a:buNone/>
            </a:pPr>
            <a:r>
              <a:rPr lang="en" sz="1100" i="0" u="none" strike="noStrike" cap="none">
                <a:solidFill>
                  <a:srgbClr val="1D074D"/>
                </a:solidFill>
                <a:latin typeface="Lora"/>
                <a:ea typeface="Lora"/>
                <a:cs typeface="Lora"/>
                <a:sym typeface="Lora"/>
              </a:rPr>
              <a:t>og sett mål</a:t>
            </a:r>
            <a:endParaRPr sz="1100" i="0" u="none" strike="noStrike" cap="none">
              <a:solidFill>
                <a:srgbClr val="1D074D"/>
              </a:solidFill>
              <a:latin typeface="Lora"/>
              <a:ea typeface="Lora"/>
              <a:cs typeface="Lora"/>
              <a:sym typeface="Lora"/>
            </a:endParaRPr>
          </a:p>
        </p:txBody>
      </p:sp>
      <p:sp>
        <p:nvSpPr>
          <p:cNvPr id="241" name="Google Shape;241;p45"/>
          <p:cNvSpPr/>
          <p:nvPr/>
        </p:nvSpPr>
        <p:spPr>
          <a:xfrm>
            <a:off x="4835537" y="1100625"/>
            <a:ext cx="1335300" cy="663300"/>
          </a:xfrm>
          <a:prstGeom prst="rect">
            <a:avLst/>
          </a:prstGeom>
          <a:solidFill>
            <a:srgbClr val="FA7A4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rgbClr val="1D074D"/>
                </a:solidFill>
                <a:latin typeface="Lora"/>
                <a:ea typeface="Lora"/>
                <a:cs typeface="Lora"/>
                <a:sym typeface="Lora"/>
              </a:rPr>
              <a:t>Forankre prosjektet blant ledere og ansatte</a:t>
            </a:r>
            <a:endParaRPr sz="1100" i="0" u="none" strike="noStrike" cap="none">
              <a:solidFill>
                <a:srgbClr val="1D074D"/>
              </a:solidFill>
              <a:latin typeface="Lora"/>
              <a:ea typeface="Lora"/>
              <a:cs typeface="Lora"/>
              <a:sym typeface="Lora"/>
            </a:endParaRPr>
          </a:p>
        </p:txBody>
      </p:sp>
      <p:sp>
        <p:nvSpPr>
          <p:cNvPr id="242" name="Google Shape;242;p45"/>
          <p:cNvSpPr/>
          <p:nvPr/>
        </p:nvSpPr>
        <p:spPr>
          <a:xfrm>
            <a:off x="6697943" y="1100625"/>
            <a:ext cx="1335300" cy="663300"/>
          </a:xfrm>
          <a:prstGeom prst="rect">
            <a:avLst/>
          </a:prstGeom>
          <a:solidFill>
            <a:srgbClr val="FA7A4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rgbClr val="1D074D"/>
                </a:solidFill>
                <a:latin typeface="Lora"/>
                <a:ea typeface="Lora"/>
                <a:cs typeface="Lora"/>
                <a:sym typeface="Lora"/>
              </a:rPr>
              <a:t>Kartlegg dagens tjenester </a:t>
            </a:r>
            <a:endParaRPr sz="1100" i="0" u="none" strike="noStrike" cap="none">
              <a:solidFill>
                <a:srgbClr val="1D074D"/>
              </a:solidFill>
              <a:latin typeface="Lora"/>
              <a:ea typeface="Lora"/>
              <a:cs typeface="Lora"/>
              <a:sym typeface="Lora"/>
            </a:endParaRPr>
          </a:p>
        </p:txBody>
      </p:sp>
      <p:sp>
        <p:nvSpPr>
          <p:cNvPr id="243" name="Google Shape;243;p45"/>
          <p:cNvSpPr/>
          <p:nvPr/>
        </p:nvSpPr>
        <p:spPr>
          <a:xfrm>
            <a:off x="6689075" y="2455734"/>
            <a:ext cx="1335300" cy="663300"/>
          </a:xfrm>
          <a:prstGeom prst="rect">
            <a:avLst/>
          </a:prstGeom>
          <a:solidFill>
            <a:srgbClr val="B2D4E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rgbClr val="1D074D"/>
                </a:solidFill>
                <a:latin typeface="Lora"/>
                <a:ea typeface="Lora"/>
                <a:cs typeface="Lora"/>
                <a:sym typeface="Lora"/>
              </a:rPr>
              <a:t>Identifiser behov og rom for sosial entreprenør</a:t>
            </a:r>
            <a:endParaRPr sz="1100" i="0" u="none" strike="noStrike" cap="none">
              <a:solidFill>
                <a:srgbClr val="1D074D"/>
              </a:solidFill>
              <a:latin typeface="Lora"/>
              <a:ea typeface="Lora"/>
              <a:cs typeface="Lora"/>
              <a:sym typeface="Lora"/>
            </a:endParaRPr>
          </a:p>
        </p:txBody>
      </p:sp>
      <p:sp>
        <p:nvSpPr>
          <p:cNvPr id="237" name="Google Shape;237;p45"/>
          <p:cNvSpPr/>
          <p:nvPr/>
        </p:nvSpPr>
        <p:spPr>
          <a:xfrm>
            <a:off x="182525" y="1268025"/>
            <a:ext cx="323100" cy="328500"/>
          </a:xfrm>
          <a:prstGeom prst="ellipse">
            <a:avLst/>
          </a:prstGeom>
          <a:noFill/>
          <a:ln w="114300" cap="flat" cmpd="sng">
            <a:solidFill>
              <a:srgbClr val="B2D4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45"/>
          <p:cNvSpPr/>
          <p:nvPr/>
        </p:nvSpPr>
        <p:spPr>
          <a:xfrm>
            <a:off x="4826676" y="2455734"/>
            <a:ext cx="1335300" cy="663300"/>
          </a:xfrm>
          <a:prstGeom prst="rect">
            <a:avLst/>
          </a:prstGeom>
          <a:solidFill>
            <a:srgbClr val="FA7A4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rgbClr val="1D074D"/>
                </a:solidFill>
                <a:latin typeface="Lora"/>
                <a:ea typeface="Lora"/>
                <a:cs typeface="Lora"/>
                <a:sym typeface="Lora"/>
              </a:rPr>
              <a:t>Legg en plan for måling av virkninger og resultater</a:t>
            </a:r>
            <a:endParaRPr sz="1100" i="0" u="none" strike="noStrike" cap="none">
              <a:solidFill>
                <a:srgbClr val="1D074D"/>
              </a:solidFill>
              <a:latin typeface="Lora"/>
              <a:ea typeface="Lora"/>
              <a:cs typeface="Lora"/>
              <a:sym typeface="Lora"/>
            </a:endParaRPr>
          </a:p>
        </p:txBody>
      </p:sp>
      <p:sp>
        <p:nvSpPr>
          <p:cNvPr id="245" name="Google Shape;245;p45"/>
          <p:cNvSpPr/>
          <p:nvPr/>
        </p:nvSpPr>
        <p:spPr>
          <a:xfrm>
            <a:off x="2964277" y="2455734"/>
            <a:ext cx="1335300" cy="663300"/>
          </a:xfrm>
          <a:prstGeom prst="rect">
            <a:avLst/>
          </a:prstGeom>
          <a:solidFill>
            <a:srgbClr val="B2D4E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rgbClr val="1D074D"/>
                </a:solidFill>
                <a:latin typeface="Lora"/>
                <a:ea typeface="Lora"/>
                <a:cs typeface="Lora"/>
                <a:sym typeface="Lora"/>
              </a:rPr>
              <a:t>Gjennomfør leverandørsøk</a:t>
            </a:r>
            <a:endParaRPr sz="1100" i="0" u="none" strike="noStrike" cap="none">
              <a:solidFill>
                <a:srgbClr val="1D074D"/>
              </a:solidFill>
              <a:latin typeface="Lora"/>
              <a:ea typeface="Lora"/>
              <a:cs typeface="Lora"/>
              <a:sym typeface="Lora"/>
            </a:endParaRPr>
          </a:p>
        </p:txBody>
      </p:sp>
      <p:sp>
        <p:nvSpPr>
          <p:cNvPr id="235" name="Google Shape;235;p45"/>
          <p:cNvSpPr/>
          <p:nvPr/>
        </p:nvSpPr>
        <p:spPr>
          <a:xfrm flipH="1">
            <a:off x="441125" y="2787375"/>
            <a:ext cx="1536000" cy="1515900"/>
          </a:xfrm>
          <a:prstGeom prst="arc">
            <a:avLst>
              <a:gd name="adj1" fmla="val 16200000"/>
              <a:gd name="adj2" fmla="val 5416234"/>
            </a:avLst>
          </a:prstGeom>
          <a:noFill/>
          <a:ln w="114300" cap="flat" cmpd="sng">
            <a:solidFill>
              <a:srgbClr val="B2D4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45"/>
          <p:cNvSpPr/>
          <p:nvPr/>
        </p:nvSpPr>
        <p:spPr>
          <a:xfrm>
            <a:off x="1101879" y="2455734"/>
            <a:ext cx="1335300" cy="663300"/>
          </a:xfrm>
          <a:prstGeom prst="rect">
            <a:avLst/>
          </a:prstGeom>
          <a:solidFill>
            <a:srgbClr val="B2D4E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rgbClr val="1D074D"/>
                </a:solidFill>
                <a:latin typeface="Lora"/>
                <a:ea typeface="Lora"/>
                <a:cs typeface="Lora"/>
                <a:sym typeface="Lora"/>
              </a:rPr>
              <a:t>Velg samarbeids-</a:t>
            </a:r>
            <a:endParaRPr sz="1100" i="0" u="none" strike="noStrike" cap="none">
              <a:solidFill>
                <a:srgbClr val="1D074D"/>
              </a:solidFill>
              <a:latin typeface="Lora"/>
              <a:ea typeface="Lora"/>
              <a:cs typeface="Lora"/>
              <a:sym typeface="Lora"/>
            </a:endParaRPr>
          </a:p>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rgbClr val="1D074D"/>
                </a:solidFill>
                <a:latin typeface="Lora"/>
                <a:ea typeface="Lora"/>
                <a:cs typeface="Lora"/>
                <a:sym typeface="Lora"/>
              </a:rPr>
              <a:t>form</a:t>
            </a:r>
            <a:endParaRPr sz="1100" i="0" u="none" strike="noStrike" cap="none">
              <a:solidFill>
                <a:srgbClr val="1D074D"/>
              </a:solidFill>
              <a:latin typeface="Lora"/>
              <a:ea typeface="Lora"/>
              <a:cs typeface="Lora"/>
              <a:sym typeface="Lora"/>
            </a:endParaRPr>
          </a:p>
        </p:txBody>
      </p:sp>
      <p:cxnSp>
        <p:nvCxnSpPr>
          <p:cNvPr id="247" name="Google Shape;247;p45"/>
          <p:cNvCxnSpPr>
            <a:stCxn id="235" idx="2"/>
            <a:endCxn id="248" idx="2"/>
          </p:cNvCxnSpPr>
          <p:nvPr/>
        </p:nvCxnSpPr>
        <p:spPr>
          <a:xfrm>
            <a:off x="1212704" y="4303267"/>
            <a:ext cx="3622800" cy="0"/>
          </a:xfrm>
          <a:prstGeom prst="straightConnector1">
            <a:avLst/>
          </a:prstGeom>
          <a:noFill/>
          <a:ln w="114300" cap="flat" cmpd="sng">
            <a:solidFill>
              <a:srgbClr val="B2D4E8"/>
            </a:solidFill>
            <a:prstDash val="solid"/>
            <a:round/>
            <a:headEnd type="none" w="sm" len="sm"/>
            <a:tailEnd type="none" w="sm" len="sm"/>
          </a:ln>
        </p:spPr>
      </p:cxnSp>
      <p:sp>
        <p:nvSpPr>
          <p:cNvPr id="248" name="Google Shape;248;p45"/>
          <p:cNvSpPr/>
          <p:nvPr/>
        </p:nvSpPr>
        <p:spPr>
          <a:xfrm>
            <a:off x="4835550" y="4138875"/>
            <a:ext cx="323100" cy="328500"/>
          </a:xfrm>
          <a:prstGeom prst="ellipse">
            <a:avLst/>
          </a:prstGeom>
          <a:solidFill>
            <a:srgbClr val="B2D4E8"/>
          </a:solidFill>
          <a:ln w="9525" cap="flat" cmpd="sng">
            <a:solidFill>
              <a:srgbClr val="B2D4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45"/>
          <p:cNvSpPr/>
          <p:nvPr/>
        </p:nvSpPr>
        <p:spPr>
          <a:xfrm>
            <a:off x="1101879" y="3971473"/>
            <a:ext cx="1335300" cy="663300"/>
          </a:xfrm>
          <a:prstGeom prst="rect">
            <a:avLst/>
          </a:prstGeom>
          <a:solidFill>
            <a:srgbClr val="B2D4E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rgbClr val="1D074D"/>
                </a:solidFill>
                <a:latin typeface="Lora"/>
                <a:ea typeface="Lora"/>
                <a:cs typeface="Lora"/>
                <a:sym typeface="Lora"/>
              </a:rPr>
              <a:t>Skriv avtale</a:t>
            </a:r>
            <a:endParaRPr sz="1100" i="0" u="none" strike="noStrike" cap="none">
              <a:solidFill>
                <a:srgbClr val="1D074D"/>
              </a:solidFill>
              <a:latin typeface="Lora"/>
              <a:ea typeface="Lora"/>
              <a:cs typeface="Lora"/>
              <a:sym typeface="Lora"/>
            </a:endParaRPr>
          </a:p>
        </p:txBody>
      </p:sp>
      <p:sp>
        <p:nvSpPr>
          <p:cNvPr id="250" name="Google Shape;250;p45"/>
          <p:cNvSpPr/>
          <p:nvPr/>
        </p:nvSpPr>
        <p:spPr>
          <a:xfrm>
            <a:off x="2971190" y="3971473"/>
            <a:ext cx="1335300" cy="663300"/>
          </a:xfrm>
          <a:prstGeom prst="rect">
            <a:avLst/>
          </a:prstGeom>
          <a:solidFill>
            <a:srgbClr val="B2D4E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rgbClr val="1D074D"/>
                </a:solidFill>
                <a:latin typeface="Lora"/>
                <a:ea typeface="Lora"/>
                <a:cs typeface="Lora"/>
                <a:sym typeface="Lora"/>
              </a:rPr>
              <a:t>Iverksett</a:t>
            </a:r>
            <a:endParaRPr sz="1100" i="0" u="none" strike="noStrike" cap="none">
              <a:solidFill>
                <a:srgbClr val="1D074D"/>
              </a:solidFill>
              <a:latin typeface="Lora"/>
              <a:ea typeface="Lora"/>
              <a:cs typeface="Lora"/>
              <a:sym typeface="Lora"/>
            </a:endParaRPr>
          </a:p>
        </p:txBody>
      </p:sp>
      <p:sp>
        <p:nvSpPr>
          <p:cNvPr id="251" name="Google Shape;251;p45"/>
          <p:cNvSpPr/>
          <p:nvPr/>
        </p:nvSpPr>
        <p:spPr>
          <a:xfrm>
            <a:off x="2973138" y="1756288"/>
            <a:ext cx="1335300" cy="292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i="0" u="sng" strike="noStrike" cap="none">
                <a:solidFill>
                  <a:schemeClr val="hlink"/>
                </a:solidFill>
                <a:latin typeface="Lora"/>
                <a:ea typeface="Lora"/>
                <a:cs typeface="Lora"/>
                <a:sym typeface="Lora"/>
                <a:hlinkClick r:id="rId3"/>
              </a:rPr>
              <a:t>VFT, Fase 1 - Forankring</a:t>
            </a:r>
            <a:endParaRPr sz="700" i="0" u="none" strike="noStrike" cap="none">
              <a:solidFill>
                <a:schemeClr val="dk1"/>
              </a:solidFill>
              <a:latin typeface="Lora"/>
              <a:ea typeface="Lora"/>
              <a:cs typeface="Lora"/>
              <a:sym typeface="Lora"/>
            </a:endParaRPr>
          </a:p>
        </p:txBody>
      </p:sp>
      <p:sp>
        <p:nvSpPr>
          <p:cNvPr id="252" name="Google Shape;252;p45"/>
          <p:cNvSpPr/>
          <p:nvPr/>
        </p:nvSpPr>
        <p:spPr>
          <a:xfrm>
            <a:off x="4835538" y="1756288"/>
            <a:ext cx="1335300" cy="292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i="0" u="sng" strike="noStrike" cap="none">
                <a:solidFill>
                  <a:schemeClr val="hlink"/>
                </a:solidFill>
                <a:latin typeface="Lora"/>
                <a:ea typeface="Lora"/>
                <a:cs typeface="Lora"/>
                <a:sym typeface="Lora"/>
                <a:hlinkClick r:id="rId3"/>
              </a:rPr>
              <a:t>VFT, Fase 1 - Forankring</a:t>
            </a:r>
            <a:endParaRPr sz="700" i="0" u="none" strike="noStrike" cap="none">
              <a:solidFill>
                <a:schemeClr val="dk1"/>
              </a:solidFill>
              <a:latin typeface="Lora"/>
              <a:ea typeface="Lora"/>
              <a:cs typeface="Lora"/>
              <a:sym typeface="Lora"/>
            </a:endParaRPr>
          </a:p>
        </p:txBody>
      </p:sp>
      <p:sp>
        <p:nvSpPr>
          <p:cNvPr id="253" name="Google Shape;253;p45"/>
          <p:cNvSpPr/>
          <p:nvPr/>
        </p:nvSpPr>
        <p:spPr>
          <a:xfrm>
            <a:off x="6697938" y="1756288"/>
            <a:ext cx="1335300" cy="292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i="0" u="sng" strike="noStrike" cap="none">
                <a:solidFill>
                  <a:schemeClr val="hlink"/>
                </a:solidFill>
                <a:latin typeface="Lora"/>
                <a:ea typeface="Lora"/>
                <a:cs typeface="Lora"/>
                <a:sym typeface="Lora"/>
                <a:hlinkClick r:id="rId4"/>
              </a:rPr>
              <a:t>VFT, Fase 2 - Innsikt</a:t>
            </a:r>
            <a:endParaRPr sz="700" i="0" u="none" strike="noStrike" cap="none">
              <a:solidFill>
                <a:schemeClr val="dk1"/>
              </a:solidFill>
              <a:latin typeface="Lora"/>
              <a:ea typeface="Lora"/>
              <a:cs typeface="Lora"/>
              <a:sym typeface="Lora"/>
            </a:endParaRPr>
          </a:p>
          <a:p>
            <a:pPr marL="0" marR="0" lvl="0" indent="0" algn="l" rtl="0">
              <a:lnSpc>
                <a:spcPct val="100000"/>
              </a:lnSpc>
              <a:spcBef>
                <a:spcPts val="0"/>
              </a:spcBef>
              <a:spcAft>
                <a:spcPts val="0"/>
              </a:spcAft>
              <a:buClr>
                <a:srgbClr val="000000"/>
              </a:buClr>
              <a:buSzPts val="700"/>
              <a:buFont typeface="Arial"/>
              <a:buNone/>
            </a:pPr>
            <a:r>
              <a:rPr lang="en" sz="700" i="0" u="sng" strike="noStrike" cap="none">
                <a:solidFill>
                  <a:schemeClr val="hlink"/>
                </a:solidFill>
                <a:latin typeface="Lora"/>
                <a:ea typeface="Lora"/>
                <a:cs typeface="Lora"/>
                <a:sym typeface="Lora"/>
                <a:hlinkClick r:id="rId5"/>
              </a:rPr>
              <a:t>Tiltak som virker</a:t>
            </a:r>
            <a:endParaRPr sz="700" i="0" u="none" strike="noStrike" cap="none">
              <a:solidFill>
                <a:schemeClr val="dk1"/>
              </a:solidFill>
              <a:latin typeface="Lora"/>
              <a:ea typeface="Lora"/>
              <a:cs typeface="Lora"/>
              <a:sym typeface="Lora"/>
            </a:endParaRPr>
          </a:p>
        </p:txBody>
      </p:sp>
      <p:sp>
        <p:nvSpPr>
          <p:cNvPr id="254" name="Google Shape;254;p45"/>
          <p:cNvSpPr/>
          <p:nvPr/>
        </p:nvSpPr>
        <p:spPr>
          <a:xfrm>
            <a:off x="6689063" y="3119013"/>
            <a:ext cx="1335300" cy="292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i="0" u="sng" strike="noStrike" cap="none">
                <a:solidFill>
                  <a:schemeClr val="hlink"/>
                </a:solidFill>
                <a:latin typeface="Lora"/>
                <a:ea typeface="Lora"/>
                <a:cs typeface="Lora"/>
                <a:sym typeface="Lora"/>
                <a:hlinkClick r:id="rId5"/>
              </a:rPr>
              <a:t>Tiltak som virker</a:t>
            </a:r>
            <a:endParaRPr sz="700" i="0" u="none" strike="noStrike" cap="none">
              <a:solidFill>
                <a:schemeClr val="dk1"/>
              </a:solidFill>
              <a:latin typeface="Lora"/>
              <a:ea typeface="Lora"/>
              <a:cs typeface="Lora"/>
              <a:sym typeface="Lora"/>
            </a:endParaRPr>
          </a:p>
          <a:p>
            <a:pPr marL="0" marR="0" lvl="0" indent="0" algn="l" rtl="0">
              <a:lnSpc>
                <a:spcPct val="100000"/>
              </a:lnSpc>
              <a:spcBef>
                <a:spcPts val="0"/>
              </a:spcBef>
              <a:spcAft>
                <a:spcPts val="0"/>
              </a:spcAft>
              <a:buClr>
                <a:srgbClr val="000000"/>
              </a:buClr>
              <a:buSzPts val="700"/>
              <a:buFont typeface="Arial"/>
              <a:buNone/>
            </a:pPr>
            <a:r>
              <a:rPr lang="en" sz="700" i="0" u="sng" strike="noStrike" cap="none">
                <a:solidFill>
                  <a:schemeClr val="hlink"/>
                </a:solidFill>
                <a:latin typeface="Lora"/>
                <a:ea typeface="Lora"/>
                <a:cs typeface="Lora"/>
                <a:sym typeface="Lora"/>
                <a:hlinkClick r:id="" action="ppaction://noaction"/>
              </a:rPr>
              <a:t>Når bør vi samarbeide?</a:t>
            </a:r>
            <a:endParaRPr sz="700" i="0" u="none" strike="noStrike" cap="none">
              <a:solidFill>
                <a:schemeClr val="dk1"/>
              </a:solidFill>
              <a:latin typeface="Lora"/>
              <a:ea typeface="Lora"/>
              <a:cs typeface="Lora"/>
              <a:sym typeface="Lora"/>
            </a:endParaRPr>
          </a:p>
        </p:txBody>
      </p:sp>
      <p:sp>
        <p:nvSpPr>
          <p:cNvPr id="255" name="Google Shape;255;p45"/>
          <p:cNvSpPr/>
          <p:nvPr/>
        </p:nvSpPr>
        <p:spPr>
          <a:xfrm>
            <a:off x="4826663" y="3119013"/>
            <a:ext cx="1335300" cy="292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i="0" u="sng" strike="noStrike" cap="none">
                <a:solidFill>
                  <a:schemeClr val="hlink"/>
                </a:solidFill>
                <a:latin typeface="Lora"/>
                <a:ea typeface="Lora"/>
                <a:cs typeface="Lora"/>
                <a:sym typeface="Lora"/>
                <a:hlinkClick r:id="rId5"/>
              </a:rPr>
              <a:t>Tiltak som virker</a:t>
            </a:r>
            <a:endParaRPr sz="700" i="0" u="none" strike="noStrike" cap="none">
              <a:solidFill>
                <a:schemeClr val="dk1"/>
              </a:solidFill>
              <a:latin typeface="Lora"/>
              <a:ea typeface="Lora"/>
              <a:cs typeface="Lora"/>
              <a:sym typeface="Lora"/>
            </a:endParaRPr>
          </a:p>
        </p:txBody>
      </p:sp>
      <p:sp>
        <p:nvSpPr>
          <p:cNvPr id="256" name="Google Shape;256;p45"/>
          <p:cNvSpPr/>
          <p:nvPr/>
        </p:nvSpPr>
        <p:spPr>
          <a:xfrm>
            <a:off x="2964263" y="3119013"/>
            <a:ext cx="1335300" cy="292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i="0" u="sng" strike="noStrike" cap="none">
                <a:solidFill>
                  <a:schemeClr val="hlink"/>
                </a:solidFill>
                <a:latin typeface="Lora"/>
                <a:ea typeface="Lora"/>
                <a:cs typeface="Lora"/>
                <a:sym typeface="Lora"/>
                <a:hlinkClick r:id="" action="ppaction://noaction"/>
              </a:rPr>
              <a:t>Hvem skal vi samarbeide med om målene?</a:t>
            </a:r>
            <a:endParaRPr sz="700" i="0" u="none" strike="noStrike" cap="none">
              <a:solidFill>
                <a:schemeClr val="dk1"/>
              </a:solidFill>
              <a:latin typeface="Lora"/>
              <a:ea typeface="Lora"/>
              <a:cs typeface="Lora"/>
              <a:sym typeface="Lora"/>
            </a:endParaRPr>
          </a:p>
        </p:txBody>
      </p:sp>
      <p:sp>
        <p:nvSpPr>
          <p:cNvPr id="257" name="Google Shape;257;p45"/>
          <p:cNvSpPr/>
          <p:nvPr/>
        </p:nvSpPr>
        <p:spPr>
          <a:xfrm>
            <a:off x="1101863" y="3119013"/>
            <a:ext cx="1335300" cy="292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i="0" u="sng" strike="noStrike" cap="none">
                <a:solidFill>
                  <a:schemeClr val="hlink"/>
                </a:solidFill>
                <a:latin typeface="Lora"/>
                <a:ea typeface="Lora"/>
                <a:cs typeface="Lora"/>
                <a:sym typeface="Lora"/>
                <a:hlinkClick r:id="" action="ppaction://noaction"/>
              </a:rPr>
              <a:t>Hvordan skal vi samarbeide?</a:t>
            </a:r>
            <a:endParaRPr sz="700" i="0" u="none" strike="noStrike" cap="none">
              <a:solidFill>
                <a:schemeClr val="dk1"/>
              </a:solidFill>
              <a:latin typeface="Lora"/>
              <a:ea typeface="Lora"/>
              <a:cs typeface="Lora"/>
              <a:sym typeface="Lora"/>
            </a:endParaRPr>
          </a:p>
        </p:txBody>
      </p:sp>
      <p:sp>
        <p:nvSpPr>
          <p:cNvPr id="258" name="Google Shape;258;p45"/>
          <p:cNvSpPr/>
          <p:nvPr/>
        </p:nvSpPr>
        <p:spPr>
          <a:xfrm>
            <a:off x="1101863" y="4634763"/>
            <a:ext cx="1335300" cy="292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i="0" u="sng" strike="noStrike" cap="none">
                <a:solidFill>
                  <a:schemeClr val="hlink"/>
                </a:solidFill>
                <a:latin typeface="Lora"/>
                <a:ea typeface="Lora"/>
                <a:cs typeface="Lora"/>
                <a:sym typeface="Lora"/>
                <a:hlinkClick r:id="" action="ppaction://noaction"/>
              </a:rPr>
              <a:t>Hva bør stå i avtalen?</a:t>
            </a:r>
            <a:endParaRPr sz="700" i="0" u="none" strike="noStrike" cap="none">
              <a:solidFill>
                <a:schemeClr val="dk1"/>
              </a:solidFill>
              <a:latin typeface="Lora"/>
              <a:ea typeface="Lora"/>
              <a:cs typeface="Lora"/>
              <a:sym typeface="Lora"/>
            </a:endParaRPr>
          </a:p>
        </p:txBody>
      </p:sp>
      <p:sp>
        <p:nvSpPr>
          <p:cNvPr id="259" name="Google Shape;259;p45"/>
          <p:cNvSpPr/>
          <p:nvPr/>
        </p:nvSpPr>
        <p:spPr>
          <a:xfrm>
            <a:off x="2973138" y="4634763"/>
            <a:ext cx="1335300" cy="292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i="0" u="sng" strike="noStrike" cap="none">
                <a:solidFill>
                  <a:schemeClr val="hlink"/>
                </a:solidFill>
                <a:latin typeface="Lora"/>
                <a:ea typeface="Lora"/>
                <a:cs typeface="Lora"/>
                <a:sym typeface="Lora"/>
                <a:hlinkClick r:id="" action="ppaction://noaction"/>
              </a:rPr>
              <a:t>Hvordan sikre et godt samarbeid?</a:t>
            </a:r>
            <a:endParaRPr sz="700" i="0" u="none" strike="noStrike" cap="none">
              <a:solidFill>
                <a:schemeClr val="dk1"/>
              </a:solidFill>
              <a:latin typeface="Lora"/>
              <a:ea typeface="Lora"/>
              <a:cs typeface="Lora"/>
              <a:sym typeface="Lora"/>
            </a:endParaRPr>
          </a:p>
        </p:txBody>
      </p:sp>
      <p:sp>
        <p:nvSpPr>
          <p:cNvPr id="260" name="Google Shape;260;p45"/>
          <p:cNvSpPr/>
          <p:nvPr/>
        </p:nvSpPr>
        <p:spPr>
          <a:xfrm>
            <a:off x="5976025" y="3806775"/>
            <a:ext cx="2057100" cy="496500"/>
          </a:xfrm>
          <a:prstGeom prst="rect">
            <a:avLst/>
          </a:prstGeom>
          <a:solidFill>
            <a:srgbClr val="B2D4E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rgbClr val="1D074D"/>
                </a:solidFill>
                <a:latin typeface="Lora"/>
                <a:ea typeface="Lora"/>
                <a:cs typeface="Lora"/>
                <a:sym typeface="Lora"/>
              </a:rPr>
              <a:t>Tema som dekkes i dette dokumentet</a:t>
            </a:r>
            <a:endParaRPr sz="1100" i="0" u="none" strike="noStrike" cap="none">
              <a:solidFill>
                <a:srgbClr val="1D074D"/>
              </a:solidFill>
              <a:latin typeface="Lora"/>
              <a:ea typeface="Lora"/>
              <a:cs typeface="Lora"/>
              <a:sym typeface="Lora"/>
            </a:endParaRPr>
          </a:p>
        </p:txBody>
      </p:sp>
      <p:sp>
        <p:nvSpPr>
          <p:cNvPr id="261" name="Google Shape;261;p45"/>
          <p:cNvSpPr/>
          <p:nvPr/>
        </p:nvSpPr>
        <p:spPr>
          <a:xfrm>
            <a:off x="5976025" y="4374725"/>
            <a:ext cx="2057100" cy="496500"/>
          </a:xfrm>
          <a:prstGeom prst="rect">
            <a:avLst/>
          </a:prstGeom>
          <a:solidFill>
            <a:srgbClr val="FA7A4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rgbClr val="1D074D"/>
                </a:solidFill>
                <a:latin typeface="Lora"/>
                <a:ea typeface="Lora"/>
                <a:cs typeface="Lora"/>
                <a:sym typeface="Lora"/>
              </a:rPr>
              <a:t>Tema som dekkes av andre kilder</a:t>
            </a:r>
            <a:endParaRPr sz="1100" i="0" u="none" strike="noStrike" cap="none">
              <a:solidFill>
                <a:srgbClr val="1D074D"/>
              </a:solidFill>
              <a:latin typeface="Lora"/>
              <a:ea typeface="Lora"/>
              <a:cs typeface="Lora"/>
              <a:sym typeface="Lo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6"/>
          <p:cNvSpPr txBox="1">
            <a:spLocks noGrp="1"/>
          </p:cNvSpPr>
          <p:nvPr>
            <p:ph type="body" idx="1"/>
          </p:nvPr>
        </p:nvSpPr>
        <p:spPr>
          <a:xfrm>
            <a:off x="4939500" y="724075"/>
            <a:ext cx="3837000" cy="3695100"/>
          </a:xfrm>
          <a:prstGeom prst="rect">
            <a:avLst/>
          </a:prstGeom>
        </p:spPr>
        <p:txBody>
          <a:bodyPr spcFirstLastPara="1" wrap="square" lIns="91425" tIns="91425" rIns="91425" bIns="91425" anchor="ctr" anchorCtr="0">
            <a:normAutofit fontScale="92500" lnSpcReduction="20000"/>
          </a:bodyPr>
          <a:lstStyle/>
          <a:p>
            <a:pPr marL="457200" lvl="0" indent="-334327" algn="l" rtl="0">
              <a:spcBef>
                <a:spcPts val="0"/>
              </a:spcBef>
              <a:spcAft>
                <a:spcPts val="0"/>
              </a:spcAft>
              <a:buSzPct val="100000"/>
              <a:buAutoNum type="arabicPeriod"/>
            </a:pPr>
            <a:r>
              <a:rPr lang="en"/>
              <a:t>Når bør vi samarbeide?</a:t>
            </a:r>
            <a:br>
              <a:rPr lang="en"/>
            </a:br>
            <a:endParaRPr/>
          </a:p>
          <a:p>
            <a:pPr marL="457200" lvl="0" indent="-334327" algn="l" rtl="0">
              <a:spcBef>
                <a:spcPts val="0"/>
              </a:spcBef>
              <a:spcAft>
                <a:spcPts val="0"/>
              </a:spcAft>
              <a:buSzPct val="100000"/>
              <a:buAutoNum type="arabicPeriod"/>
            </a:pPr>
            <a:r>
              <a:rPr lang="en"/>
              <a:t>Hvem skal vi samarbeide med?</a:t>
            </a:r>
            <a:br>
              <a:rPr lang="en"/>
            </a:br>
            <a:endParaRPr/>
          </a:p>
          <a:p>
            <a:pPr marL="457200" lvl="0" indent="-334327" algn="l" rtl="0">
              <a:spcBef>
                <a:spcPts val="0"/>
              </a:spcBef>
              <a:spcAft>
                <a:spcPts val="0"/>
              </a:spcAft>
              <a:buSzPct val="100000"/>
              <a:buAutoNum type="arabicPeriod"/>
            </a:pPr>
            <a:r>
              <a:rPr lang="en"/>
              <a:t>Hvordan skal vi samarbeide?</a:t>
            </a:r>
            <a:br>
              <a:rPr lang="en"/>
            </a:br>
            <a:endParaRPr/>
          </a:p>
          <a:p>
            <a:pPr marL="457200" lvl="0" indent="-334327" algn="l" rtl="0">
              <a:spcBef>
                <a:spcPts val="0"/>
              </a:spcBef>
              <a:spcAft>
                <a:spcPts val="0"/>
              </a:spcAft>
              <a:buSzPct val="100000"/>
              <a:buAutoNum type="arabicPeriod"/>
            </a:pPr>
            <a:r>
              <a:rPr lang="en"/>
              <a:t>Hvordan gjennomføre en anskaffelse fra en sosial entreprenør?</a:t>
            </a:r>
            <a:br>
              <a:rPr lang="en"/>
            </a:br>
            <a:endParaRPr/>
          </a:p>
          <a:p>
            <a:pPr marL="457200" lvl="0" indent="-334327" algn="l" rtl="0">
              <a:spcBef>
                <a:spcPts val="0"/>
              </a:spcBef>
              <a:spcAft>
                <a:spcPts val="0"/>
              </a:spcAft>
              <a:buSzPct val="100000"/>
              <a:buAutoNum type="arabicPeriod"/>
            </a:pPr>
            <a:r>
              <a:rPr lang="en"/>
              <a:t>Hva bør stå i avtalen?</a:t>
            </a:r>
            <a:br>
              <a:rPr lang="en"/>
            </a:br>
            <a:endParaRPr/>
          </a:p>
          <a:p>
            <a:pPr marL="457200" lvl="0" indent="-334327" algn="l" rtl="0">
              <a:spcBef>
                <a:spcPts val="0"/>
              </a:spcBef>
              <a:spcAft>
                <a:spcPts val="0"/>
              </a:spcAft>
              <a:buSzPct val="100000"/>
              <a:buAutoNum type="arabicPeriod"/>
            </a:pPr>
            <a:r>
              <a:rPr lang="en"/>
              <a:t>Hvordan sikre et godt samarbeid?</a:t>
            </a:r>
            <a:endParaRPr/>
          </a:p>
        </p:txBody>
      </p:sp>
      <p:sp>
        <p:nvSpPr>
          <p:cNvPr id="267" name="Google Shape;267;p46"/>
          <p:cNvSpPr txBox="1">
            <a:spLocks noGrp="1"/>
          </p:cNvSpPr>
          <p:nvPr>
            <p:ph type="title"/>
          </p:nvPr>
        </p:nvSpPr>
        <p:spPr>
          <a:xfrm>
            <a:off x="265500" y="1142200"/>
            <a:ext cx="4045200" cy="21612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Innhold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Når bør vi samarbeide?</a:t>
            </a:r>
            <a:endParaRPr/>
          </a:p>
        </p:txBody>
      </p:sp>
      <p:sp>
        <p:nvSpPr>
          <p:cNvPr id="273" name="Google Shape;273;p4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lnSpcReduction="10000"/>
          </a:bodyPr>
          <a:lstStyle/>
          <a:p>
            <a:pPr marL="0" lvl="0" indent="0" algn="ctr" rtl="0">
              <a:lnSpc>
                <a:spcPct val="115000"/>
              </a:lnSpc>
              <a:spcBef>
                <a:spcPts val="0"/>
              </a:spcBef>
              <a:spcAft>
                <a:spcPts val="0"/>
              </a:spcAft>
              <a:buClr>
                <a:schemeClr val="dk1"/>
              </a:buClr>
              <a:buSzPts val="1800"/>
              <a:buFont typeface="Arial"/>
              <a:buNone/>
            </a:pPr>
            <a:r>
              <a:rPr lang="en" sz="1800">
                <a:solidFill>
                  <a:srgbClr val="211C56"/>
                </a:solidFill>
                <a:latin typeface="Lora"/>
                <a:ea typeface="Lora"/>
                <a:cs typeface="Lora"/>
                <a:sym typeface="Lora"/>
              </a:rPr>
              <a:t>Dette kapittelet tar for seg spørsmål man bør stille for å vurdere om det er riktig å inngå samarbeid med en sosial entreprenør. </a:t>
            </a:r>
            <a:endParaRPr/>
          </a:p>
        </p:txBody>
      </p:sp>
      <p:pic>
        <p:nvPicPr>
          <p:cNvPr id="274" name="Google Shape;274;p47"/>
          <p:cNvPicPr preferRelativeResize="0"/>
          <p:nvPr/>
        </p:nvPicPr>
        <p:blipFill rotWithShape="1">
          <a:blip r:embed="rId3">
            <a:alphaModFix/>
          </a:blip>
          <a:srcRect l="3772"/>
          <a:stretch/>
        </p:blipFill>
        <p:spPr>
          <a:xfrm>
            <a:off x="7056425" y="4792350"/>
            <a:ext cx="680125" cy="351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Når er det riktig å samarbeide med en sosial entreprenør?</a:t>
            </a:r>
            <a:endParaRPr/>
          </a:p>
        </p:txBody>
      </p:sp>
      <p:graphicFrame>
        <p:nvGraphicFramePr>
          <p:cNvPr id="280" name="Google Shape;280;p48"/>
          <p:cNvGraphicFramePr/>
          <p:nvPr/>
        </p:nvGraphicFramePr>
        <p:xfrm>
          <a:off x="311700" y="1017725"/>
          <a:ext cx="8317775" cy="4088000"/>
        </p:xfrm>
        <a:graphic>
          <a:graphicData uri="http://schemas.openxmlformats.org/drawingml/2006/table">
            <a:tbl>
              <a:tblPr>
                <a:noFill/>
                <a:tableStyleId>{9A32FEBD-93AB-4CB0-8493-6FE5991543C1}</a:tableStyleId>
              </a:tblPr>
              <a:tblGrid>
                <a:gridCol w="2153000">
                  <a:extLst>
                    <a:ext uri="{9D8B030D-6E8A-4147-A177-3AD203B41FA5}">
                      <a16:colId xmlns:a16="http://schemas.microsoft.com/office/drawing/2014/main" val="20000"/>
                    </a:ext>
                  </a:extLst>
                </a:gridCol>
                <a:gridCol w="6164775">
                  <a:extLst>
                    <a:ext uri="{9D8B030D-6E8A-4147-A177-3AD203B41FA5}">
                      <a16:colId xmlns:a16="http://schemas.microsoft.com/office/drawing/2014/main" val="20001"/>
                    </a:ext>
                  </a:extLst>
                </a:gridCol>
              </a:tblGrid>
              <a:tr h="608775">
                <a:tc>
                  <a:txBody>
                    <a:bodyPr/>
                    <a:lstStyle/>
                    <a:p>
                      <a:pPr marL="0" marR="0" lvl="0" indent="0" algn="l" rtl="0">
                        <a:lnSpc>
                          <a:spcPct val="100000"/>
                        </a:lnSpc>
                        <a:spcBef>
                          <a:spcPts val="0"/>
                        </a:spcBef>
                        <a:spcAft>
                          <a:spcPts val="0"/>
                        </a:spcAft>
                        <a:buClr>
                          <a:srgbClr val="000000"/>
                        </a:buClr>
                        <a:buSzPts val="1000"/>
                        <a:buFont typeface="Arial"/>
                        <a:buNone/>
                      </a:pPr>
                      <a:r>
                        <a:rPr lang="en" sz="1100" b="1" u="none" strike="noStrike" cap="none">
                          <a:solidFill>
                            <a:srgbClr val="1D074D"/>
                          </a:solidFill>
                          <a:latin typeface="Playfair Display"/>
                          <a:ea typeface="Playfair Display"/>
                          <a:cs typeface="Playfair Display"/>
                          <a:sym typeface="Playfair Display"/>
                        </a:rPr>
                        <a:t>Kommunen mangler kompetansen som trengs for å løse problemet</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rgbClr val="1D074D"/>
                          </a:solidFill>
                          <a:latin typeface="Lora"/>
                          <a:ea typeface="Lora"/>
                          <a:cs typeface="Lora"/>
                          <a:sym typeface="Lora"/>
                        </a:rPr>
                        <a:t>Noen ganger trengs det svært spesialisert kompetanse for å løse et problem. Hvis dette er kompetanse kommunen ikke besitter, og som det ikke er naturlig at kommunen bygger opp internt, så kan en løsning være å samarbeide med en sosial entreprenør som har denne kompetansen.</a:t>
                      </a:r>
                      <a:endParaRPr sz="1000" u="none" strike="noStrike" cap="none">
                        <a:solidFill>
                          <a:srgbClr val="1D074D"/>
                        </a:solidFill>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0"/>
                  </a:ext>
                </a:extLst>
              </a:tr>
              <a:tr h="673625">
                <a:tc>
                  <a:txBody>
                    <a:bodyPr/>
                    <a:lstStyle/>
                    <a:p>
                      <a:pPr marL="0" marR="0" lvl="0" indent="0" algn="l" rtl="0">
                        <a:lnSpc>
                          <a:spcPct val="100000"/>
                        </a:lnSpc>
                        <a:spcBef>
                          <a:spcPts val="0"/>
                        </a:spcBef>
                        <a:spcAft>
                          <a:spcPts val="0"/>
                        </a:spcAft>
                        <a:buClr>
                          <a:schemeClr val="dk1"/>
                        </a:buClr>
                        <a:buSzPts val="1100"/>
                        <a:buFont typeface="Arial"/>
                        <a:buNone/>
                      </a:pPr>
                      <a:r>
                        <a:rPr lang="en" sz="1100" b="1" u="none" strike="noStrike" cap="none">
                          <a:solidFill>
                            <a:srgbClr val="1D074D"/>
                          </a:solidFill>
                          <a:latin typeface="Playfair Display"/>
                          <a:ea typeface="Playfair Display"/>
                          <a:cs typeface="Playfair Display"/>
                          <a:sym typeface="Playfair Display"/>
                        </a:rPr>
                        <a:t>Det er vanskelig for kommunen å påta seg rollen som kreves for å løse problemet</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440"/>
                        <a:buFont typeface="Arial"/>
                        <a:buNone/>
                      </a:pPr>
                      <a:r>
                        <a:rPr lang="en" sz="1000" u="none" strike="noStrike" cap="none">
                          <a:solidFill>
                            <a:srgbClr val="1D074D"/>
                          </a:solidFill>
                          <a:latin typeface="Lora"/>
                          <a:ea typeface="Lora"/>
                          <a:cs typeface="Lora"/>
                          <a:sym typeface="Lora"/>
                        </a:rPr>
                        <a:t>Noen ganger krever et problem løsninger som det ikke er naturlig at kommunen leverer selv. Hvis løsningen krever at målgruppen trenger en venn - kan kommunen virkelig fylle den rollen?</a:t>
                      </a:r>
                      <a:endParaRPr sz="1000" u="none" strike="noStrike" cap="none">
                        <a:solidFill>
                          <a:srgbClr val="1D074D"/>
                        </a:solidFill>
                        <a:latin typeface="Lora"/>
                        <a:ea typeface="Lora"/>
                        <a:cs typeface="Lora"/>
                        <a:sym typeface="Lora"/>
                      </a:endParaRPr>
                    </a:p>
                    <a:p>
                      <a:pPr marL="0" marR="0" lvl="0" indent="0" algn="l" rtl="0">
                        <a:lnSpc>
                          <a:spcPct val="100000"/>
                        </a:lnSpc>
                        <a:spcBef>
                          <a:spcPts val="0"/>
                        </a:spcBef>
                        <a:spcAft>
                          <a:spcPts val="0"/>
                        </a:spcAft>
                        <a:buClr>
                          <a:schemeClr val="dk1"/>
                        </a:buClr>
                        <a:buSzPts val="440"/>
                        <a:buFont typeface="Arial"/>
                        <a:buNone/>
                      </a:pPr>
                      <a:endParaRPr sz="1000" u="none" strike="noStrike" cap="none">
                        <a:solidFill>
                          <a:srgbClr val="1D074D"/>
                        </a:solidFill>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marR="0" lvl="0" indent="0" algn="l" rtl="0">
                        <a:lnSpc>
                          <a:spcPct val="100000"/>
                        </a:lnSpc>
                        <a:spcBef>
                          <a:spcPts val="0"/>
                        </a:spcBef>
                        <a:spcAft>
                          <a:spcPts val="0"/>
                        </a:spcAft>
                        <a:buClr>
                          <a:srgbClr val="000000"/>
                        </a:buClr>
                        <a:buSzPts val="1000"/>
                        <a:buFont typeface="Arial"/>
                        <a:buNone/>
                      </a:pPr>
                      <a:r>
                        <a:rPr lang="en" sz="1100" b="1" u="none" strike="noStrike" cap="none">
                          <a:solidFill>
                            <a:srgbClr val="1D074D"/>
                          </a:solidFill>
                          <a:latin typeface="Playfair Display"/>
                          <a:ea typeface="Playfair Display"/>
                          <a:cs typeface="Playfair Display"/>
                          <a:sym typeface="Playfair Display"/>
                        </a:rPr>
                        <a:t>Kommunen har ikke tilgang på målgruppen eller mangler tillit hos målgruppen</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rgbClr val="1D074D"/>
                          </a:solidFill>
                          <a:latin typeface="Lora"/>
                          <a:ea typeface="Lora"/>
                          <a:cs typeface="Lora"/>
                          <a:sym typeface="Lora"/>
                        </a:rPr>
                        <a:t>Noen ganger er rekruttering til løsningen viktigere enn selve løsningen. Hvis målgruppen er skeptisk til kommunale tiltak, kan løsningen være en bruke en leverandør som ikke er kommunal.</a:t>
                      </a:r>
                      <a:endParaRPr sz="1000" u="none" strike="noStrike" cap="none">
                        <a:solidFill>
                          <a:srgbClr val="1D074D"/>
                        </a:solidFill>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2"/>
                  </a:ext>
                </a:extLst>
              </a:tr>
              <a:tr h="265425">
                <a:tc>
                  <a:txBody>
                    <a:bodyPr/>
                    <a:lstStyle/>
                    <a:p>
                      <a:pPr marL="0" marR="0" lvl="0" indent="0" algn="l" rtl="0">
                        <a:lnSpc>
                          <a:spcPct val="100000"/>
                        </a:lnSpc>
                        <a:spcBef>
                          <a:spcPts val="0"/>
                        </a:spcBef>
                        <a:spcAft>
                          <a:spcPts val="0"/>
                        </a:spcAft>
                        <a:buClr>
                          <a:schemeClr val="dk1"/>
                        </a:buClr>
                        <a:buSzPts val="1100"/>
                        <a:buFont typeface="Arial"/>
                        <a:buNone/>
                      </a:pPr>
                      <a:r>
                        <a:rPr lang="en" sz="1100" b="1" u="none" strike="noStrike" cap="none">
                          <a:solidFill>
                            <a:srgbClr val="1D074D"/>
                          </a:solidFill>
                          <a:latin typeface="Playfair Display"/>
                          <a:ea typeface="Playfair Display"/>
                          <a:cs typeface="Playfair Display"/>
                          <a:sym typeface="Playfair Display"/>
                        </a:rPr>
                        <a:t>Det vil koste for mye å bygge et eget tilbud</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440"/>
                        <a:buFont typeface="Arial"/>
                        <a:buNone/>
                      </a:pPr>
                      <a:r>
                        <a:rPr lang="en" sz="1000" u="none" strike="noStrike" cap="none">
                          <a:solidFill>
                            <a:srgbClr val="1D074D"/>
                          </a:solidFill>
                          <a:latin typeface="Lora"/>
                          <a:ea typeface="Lora"/>
                          <a:cs typeface="Lora"/>
                          <a:sym typeface="Lora"/>
                        </a:rPr>
                        <a:t>Noen ganger kan kostnadene ved å bygge opp en løsning være mye større enn gevinsten. Da kan det være rimeligere å bruke en løsning som allerede eksisterer</a:t>
                      </a:r>
                      <a:endParaRPr sz="1000" u="none" strike="noStrike" cap="none">
                        <a:solidFill>
                          <a:srgbClr val="1D074D"/>
                        </a:solidFill>
                        <a:latin typeface="Lora"/>
                        <a:ea typeface="Lora"/>
                        <a:cs typeface="Lora"/>
                        <a:sym typeface="Lora"/>
                      </a:endParaRPr>
                    </a:p>
                    <a:p>
                      <a:pPr marL="0" marR="0" lvl="0" indent="0" algn="l" rtl="0">
                        <a:lnSpc>
                          <a:spcPct val="100000"/>
                        </a:lnSpc>
                        <a:spcBef>
                          <a:spcPts val="0"/>
                        </a:spcBef>
                        <a:spcAft>
                          <a:spcPts val="0"/>
                        </a:spcAft>
                        <a:buClr>
                          <a:schemeClr val="dk1"/>
                        </a:buClr>
                        <a:buSzPts val="440"/>
                        <a:buFont typeface="Arial"/>
                        <a:buNone/>
                      </a:pPr>
                      <a:endParaRPr sz="1000" u="none" strike="noStrike" cap="none">
                        <a:solidFill>
                          <a:srgbClr val="1D074D"/>
                        </a:solidFill>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3"/>
                  </a:ext>
                </a:extLst>
              </a:tr>
              <a:tr h="472850">
                <a:tc>
                  <a:txBody>
                    <a:bodyPr/>
                    <a:lstStyle/>
                    <a:p>
                      <a:pPr marL="0" marR="0" lvl="0" indent="0" algn="l" rtl="0">
                        <a:lnSpc>
                          <a:spcPct val="100000"/>
                        </a:lnSpc>
                        <a:spcBef>
                          <a:spcPts val="0"/>
                        </a:spcBef>
                        <a:spcAft>
                          <a:spcPts val="0"/>
                        </a:spcAft>
                        <a:buClr>
                          <a:srgbClr val="000000"/>
                        </a:buClr>
                        <a:buSzPts val="1000"/>
                        <a:buFont typeface="Arial"/>
                        <a:buNone/>
                      </a:pPr>
                      <a:r>
                        <a:rPr lang="en" sz="1100" b="1" u="none" strike="noStrike" cap="none">
                          <a:solidFill>
                            <a:srgbClr val="1D074D"/>
                          </a:solidFill>
                          <a:latin typeface="Playfair Display"/>
                          <a:ea typeface="Playfair Display"/>
                          <a:cs typeface="Playfair Display"/>
                          <a:sym typeface="Playfair Display"/>
                        </a:rPr>
                        <a:t>Det vil ta for lang tid å bygge et eget tilbud</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rgbClr val="1D074D"/>
                          </a:solidFill>
                          <a:latin typeface="Lora"/>
                          <a:ea typeface="Lora"/>
                          <a:cs typeface="Lora"/>
                          <a:sym typeface="Lora"/>
                        </a:rPr>
                        <a:t>Noen ganger må man komme raskt i gang hvis man skal løse et akutt problem. Det kan ta kortere tid å hyre noen som allerede har en god løsning, enn å skulle lage en egen.</a:t>
                      </a:r>
                      <a:endParaRPr sz="1000" u="none" strike="noStrike" cap="none">
                        <a:solidFill>
                          <a:srgbClr val="1D074D"/>
                        </a:solidFill>
                        <a:latin typeface="Lora"/>
                        <a:ea typeface="Lora"/>
                        <a:cs typeface="Lora"/>
                        <a:sym typeface="Lora"/>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rgbClr val="1D074D"/>
                        </a:solidFill>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4"/>
                  </a:ext>
                </a:extLst>
              </a:tr>
              <a:tr h="582950">
                <a:tc>
                  <a:txBody>
                    <a:bodyPr/>
                    <a:lstStyle/>
                    <a:p>
                      <a:pPr marL="0" marR="0" lvl="0" indent="0" algn="l" rtl="0">
                        <a:lnSpc>
                          <a:spcPct val="100000"/>
                        </a:lnSpc>
                        <a:spcBef>
                          <a:spcPts val="0"/>
                        </a:spcBef>
                        <a:spcAft>
                          <a:spcPts val="0"/>
                        </a:spcAft>
                        <a:buClr>
                          <a:srgbClr val="000000"/>
                        </a:buClr>
                        <a:buSzPts val="1000"/>
                        <a:buFont typeface="Arial"/>
                        <a:buNone/>
                      </a:pPr>
                      <a:r>
                        <a:rPr lang="en" sz="1100" b="1" u="none" strike="noStrike" cap="none">
                          <a:solidFill>
                            <a:srgbClr val="1D074D"/>
                          </a:solidFill>
                          <a:latin typeface="Playfair Display"/>
                          <a:ea typeface="Playfair Display"/>
                          <a:cs typeface="Playfair Display"/>
                          <a:sym typeface="Playfair Display"/>
                        </a:rPr>
                        <a:t>Kommunen vet ikke hva den kan gjøre for å løse problemet</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rgbClr val="1D074D"/>
                          </a:solidFill>
                          <a:latin typeface="Lora"/>
                          <a:ea typeface="Lora"/>
                          <a:cs typeface="Lora"/>
                          <a:sym typeface="Lora"/>
                        </a:rPr>
                        <a:t>Noen ganger kan man være usikker på hva som skal til for å løse et problem. Kanskje man føler at man har «prøvd alt» og trenger nye ideer, andre alternativ eller et nytt perspektiv.</a:t>
                      </a:r>
                      <a:endParaRPr sz="1000" u="none" strike="noStrike" cap="none">
                        <a:solidFill>
                          <a:srgbClr val="1D074D"/>
                        </a:solidFill>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Bør vi samarbeide?</a:t>
            </a:r>
            <a:endParaRPr/>
          </a:p>
        </p:txBody>
      </p:sp>
      <p:sp>
        <p:nvSpPr>
          <p:cNvPr id="286" name="Google Shape;286;p49"/>
          <p:cNvSpPr txBox="1"/>
          <p:nvPr/>
        </p:nvSpPr>
        <p:spPr>
          <a:xfrm>
            <a:off x="6992250" y="0"/>
            <a:ext cx="1958400" cy="5143500"/>
          </a:xfrm>
          <a:prstGeom prst="rect">
            <a:avLst/>
          </a:prstGeom>
          <a:solidFill>
            <a:srgbClr val="B2D4E8"/>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49"/>
          <p:cNvSpPr txBox="1"/>
          <p:nvPr/>
        </p:nvSpPr>
        <p:spPr>
          <a:xfrm>
            <a:off x="6992250" y="881750"/>
            <a:ext cx="1958400" cy="405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1200" i="0" u="sng" strike="noStrike" cap="none">
                <a:solidFill>
                  <a:schemeClr val="hlink"/>
                </a:solidFill>
                <a:latin typeface="Lora"/>
                <a:ea typeface="Lora"/>
                <a:cs typeface="Lora"/>
                <a:sym typeface="Lora"/>
                <a:hlinkClick r:id="rId3"/>
              </a:rPr>
              <a:t>Tiltak som virker</a:t>
            </a:r>
            <a:r>
              <a:rPr lang="en" sz="1200" i="0" u="none" strike="noStrike" cap="none">
                <a:solidFill>
                  <a:schemeClr val="dk1"/>
                </a:solidFill>
                <a:latin typeface="Lora"/>
                <a:ea typeface="Lora"/>
                <a:cs typeface="Lora"/>
                <a:sym typeface="Lora"/>
              </a:rPr>
              <a:t> </a:t>
            </a:r>
            <a:r>
              <a:rPr lang="en" sz="1200" i="0" u="none" strike="noStrike" cap="none">
                <a:solidFill>
                  <a:srgbClr val="1D074D"/>
                </a:solidFill>
                <a:latin typeface="Lora"/>
                <a:ea typeface="Lora"/>
                <a:cs typeface="Lora"/>
                <a:sym typeface="Lora"/>
              </a:rPr>
              <a:t>viser deg hvordan du kan kartlegge dagens tjenester gjennom en logisk lenke. Å kartlegge tjenestetilbudet på denne måten kan være et godt utgangspunkt for å finne hull eller forbedringspunkter i tjenestetilbudet. Oppdager du slike mangler er dette et godt utgangspunkt for å vurdere om det er riktig å samarbeide med sosiale entreprenører</a:t>
            </a:r>
            <a:r>
              <a:rPr lang="en" sz="1200" i="0" u="none" strike="noStrike" cap="none">
                <a:solidFill>
                  <a:schemeClr val="dk1"/>
                </a:solidFill>
                <a:latin typeface="Lora"/>
                <a:ea typeface="Lora"/>
                <a:cs typeface="Lora"/>
                <a:sym typeface="Lora"/>
              </a:rPr>
              <a:t>. </a:t>
            </a:r>
            <a:endParaRPr sz="1200" i="0" u="none" strike="noStrike" cap="none">
              <a:solidFill>
                <a:schemeClr val="dk1"/>
              </a:solidFill>
              <a:latin typeface="Lora"/>
              <a:ea typeface="Lora"/>
              <a:cs typeface="Lora"/>
              <a:sym typeface="Lora"/>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288" name="Google Shape;288;p49"/>
          <p:cNvSpPr txBox="1"/>
          <p:nvPr/>
        </p:nvSpPr>
        <p:spPr>
          <a:xfrm>
            <a:off x="7051500" y="445025"/>
            <a:ext cx="18399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500" b="1" i="0" u="none" strike="noStrike" cap="none">
                <a:solidFill>
                  <a:srgbClr val="1D074D"/>
                </a:solidFill>
                <a:latin typeface="Playfair Display"/>
                <a:ea typeface="Playfair Display"/>
                <a:cs typeface="Playfair Display"/>
                <a:sym typeface="Playfair Display"/>
              </a:rPr>
              <a:t>Tips og veiledning</a:t>
            </a:r>
            <a:endParaRPr sz="1500" b="1" i="0" u="none" strike="noStrike" cap="none">
              <a:solidFill>
                <a:srgbClr val="1D074D"/>
              </a:solidFill>
              <a:latin typeface="Playfair Display"/>
              <a:ea typeface="Playfair Display"/>
              <a:cs typeface="Playfair Display"/>
              <a:sym typeface="Playfair Display"/>
            </a:endParaRPr>
          </a:p>
        </p:txBody>
      </p:sp>
      <p:graphicFrame>
        <p:nvGraphicFramePr>
          <p:cNvPr id="289" name="Google Shape;289;p49"/>
          <p:cNvGraphicFramePr/>
          <p:nvPr/>
        </p:nvGraphicFramePr>
        <p:xfrm>
          <a:off x="311700" y="958375"/>
          <a:ext cx="6507050" cy="3991525"/>
        </p:xfrm>
        <a:graphic>
          <a:graphicData uri="http://schemas.openxmlformats.org/drawingml/2006/table">
            <a:tbl>
              <a:tblPr>
                <a:noFill/>
                <a:tableStyleId>{9A32FEBD-93AB-4CB0-8493-6FE5991543C1}</a:tableStyleId>
              </a:tblPr>
              <a:tblGrid>
                <a:gridCol w="1857275">
                  <a:extLst>
                    <a:ext uri="{9D8B030D-6E8A-4147-A177-3AD203B41FA5}">
                      <a16:colId xmlns:a16="http://schemas.microsoft.com/office/drawing/2014/main" val="20000"/>
                    </a:ext>
                  </a:extLst>
                </a:gridCol>
                <a:gridCol w="4649775">
                  <a:extLst>
                    <a:ext uri="{9D8B030D-6E8A-4147-A177-3AD203B41FA5}">
                      <a16:colId xmlns:a16="http://schemas.microsoft.com/office/drawing/2014/main" val="20001"/>
                    </a:ext>
                  </a:extLst>
                </a:gridCol>
              </a:tblGrid>
              <a:tr h="584675">
                <a:tc>
                  <a:txBody>
                    <a:bodyPr/>
                    <a:lstStyle/>
                    <a:p>
                      <a:pPr marL="0" marR="0" lvl="0" indent="0" algn="l" rtl="0">
                        <a:lnSpc>
                          <a:spcPct val="100000"/>
                        </a:lnSpc>
                        <a:spcBef>
                          <a:spcPts val="0"/>
                        </a:spcBef>
                        <a:spcAft>
                          <a:spcPts val="0"/>
                        </a:spcAft>
                        <a:buClr>
                          <a:schemeClr val="dk1"/>
                        </a:buClr>
                        <a:buSzPts val="900"/>
                        <a:buFont typeface="Arial"/>
                        <a:buNone/>
                      </a:pPr>
                      <a:r>
                        <a:rPr lang="en" sz="1000" b="1" u="none" strike="noStrike" cap="none">
                          <a:solidFill>
                            <a:srgbClr val="1D074D"/>
                          </a:solidFill>
                          <a:latin typeface="Playfair Display"/>
                          <a:ea typeface="Playfair Display"/>
                          <a:cs typeface="Playfair Display"/>
                          <a:sym typeface="Playfair Display"/>
                        </a:rPr>
                        <a:t>Har kommunen kompetansen som skal til for å løse problemet selv?</a:t>
                      </a:r>
                      <a:endParaRPr sz="10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rgbClr val="1D074D"/>
                          </a:solidFill>
                          <a:highlight>
                            <a:srgbClr val="D9D2E9"/>
                          </a:highlight>
                          <a:latin typeface="Lora"/>
                          <a:ea typeface="Lora"/>
                          <a:cs typeface="Lora"/>
                          <a:sym typeface="Lora"/>
                        </a:rPr>
                        <a:t>[Hvis nei, beskriv kompetansen som kommunen mangler. Et eksempel kan være språk og kulturkompetanse i møte med familier med innvandrerbakgrunn]</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0"/>
                  </a:ext>
                </a:extLst>
              </a:tr>
              <a:tr h="634325">
                <a:tc>
                  <a:txBody>
                    <a:bodyPr/>
                    <a:lstStyle/>
                    <a:p>
                      <a:pPr marL="0" marR="0" lvl="0" indent="0" algn="l" rtl="0">
                        <a:lnSpc>
                          <a:spcPct val="100000"/>
                        </a:lnSpc>
                        <a:spcBef>
                          <a:spcPts val="0"/>
                        </a:spcBef>
                        <a:spcAft>
                          <a:spcPts val="0"/>
                        </a:spcAft>
                        <a:buClr>
                          <a:schemeClr val="dk1"/>
                        </a:buClr>
                        <a:buSzPts val="900"/>
                        <a:buFont typeface="Arial"/>
                        <a:buNone/>
                      </a:pPr>
                      <a:r>
                        <a:rPr lang="en" sz="1000" b="1" u="none" strike="noStrike" cap="none">
                          <a:solidFill>
                            <a:srgbClr val="1D074D"/>
                          </a:solidFill>
                          <a:latin typeface="Playfair Display"/>
                          <a:ea typeface="Playfair Display"/>
                          <a:cs typeface="Playfair Display"/>
                          <a:sym typeface="Playfair Display"/>
                        </a:rPr>
                        <a:t>Er det riktig at kommunen tar på seg rollen som kreves for å løse problemet?</a:t>
                      </a:r>
                      <a:endParaRPr sz="10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440"/>
                        <a:buFont typeface="Arial"/>
                        <a:buNone/>
                      </a:pPr>
                      <a:r>
                        <a:rPr lang="en" sz="1000" u="none" strike="noStrike" cap="none">
                          <a:solidFill>
                            <a:srgbClr val="1D074D"/>
                          </a:solidFill>
                          <a:highlight>
                            <a:srgbClr val="D9D2E9"/>
                          </a:highlight>
                          <a:latin typeface="Lora"/>
                          <a:ea typeface="Lora"/>
                          <a:cs typeface="Lora"/>
                          <a:sym typeface="Lora"/>
                        </a:rPr>
                        <a:t>[Hvis nei, beskriv hvorfor ikke.]</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1"/>
                  </a:ext>
                </a:extLst>
              </a:tr>
              <a:tr h="553350">
                <a:tc>
                  <a:txBody>
                    <a:bodyPr/>
                    <a:lstStyle/>
                    <a:p>
                      <a:pPr marL="0" marR="0" lvl="0" indent="0" algn="l" rtl="0">
                        <a:lnSpc>
                          <a:spcPct val="100000"/>
                        </a:lnSpc>
                        <a:spcBef>
                          <a:spcPts val="0"/>
                        </a:spcBef>
                        <a:spcAft>
                          <a:spcPts val="0"/>
                        </a:spcAft>
                        <a:buClr>
                          <a:schemeClr val="dk1"/>
                        </a:buClr>
                        <a:buSzPts val="900"/>
                        <a:buFont typeface="Arial"/>
                        <a:buNone/>
                      </a:pPr>
                      <a:r>
                        <a:rPr lang="en" sz="1000" b="1" u="none" strike="noStrike" cap="none">
                          <a:solidFill>
                            <a:srgbClr val="1D074D"/>
                          </a:solidFill>
                          <a:latin typeface="Playfair Display"/>
                          <a:ea typeface="Playfair Display"/>
                          <a:cs typeface="Playfair Display"/>
                          <a:sym typeface="Playfair Display"/>
                        </a:rPr>
                        <a:t>Kan kommunen lykkes med å nå målgruppen?</a:t>
                      </a:r>
                      <a:endParaRPr sz="1000" b="1" u="none" strike="noStrike" cap="none">
                        <a:solidFill>
                          <a:srgbClr val="1D074D"/>
                        </a:solidFill>
                        <a:latin typeface="Playfair Display"/>
                        <a:ea typeface="Playfair Display"/>
                        <a:cs typeface="Playfair Display"/>
                        <a:sym typeface="Playfair Display"/>
                      </a:endParaRPr>
                    </a:p>
                    <a:p>
                      <a:pPr marL="0" marR="0" lvl="0" indent="0" algn="l" rtl="0">
                        <a:lnSpc>
                          <a:spcPct val="100000"/>
                        </a:lnSpc>
                        <a:spcBef>
                          <a:spcPts val="0"/>
                        </a:spcBef>
                        <a:spcAft>
                          <a:spcPts val="0"/>
                        </a:spcAft>
                        <a:buClr>
                          <a:schemeClr val="dk1"/>
                        </a:buClr>
                        <a:buSzPts val="900"/>
                        <a:buFont typeface="Arial"/>
                        <a:buNone/>
                      </a:pPr>
                      <a:endParaRPr sz="10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rgbClr val="1D074D"/>
                          </a:solidFill>
                          <a:highlight>
                            <a:srgbClr val="D9D2E9"/>
                          </a:highlight>
                          <a:latin typeface="Lora"/>
                          <a:ea typeface="Lora"/>
                          <a:cs typeface="Lora"/>
                          <a:sym typeface="Lora"/>
                        </a:rPr>
                        <a:t>[Hvis nei, beskriv hva som gjør det vanskelig.]</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2"/>
                  </a:ext>
                </a:extLst>
              </a:tr>
              <a:tr h="545825">
                <a:tc>
                  <a:txBody>
                    <a:bodyPr/>
                    <a:lstStyle/>
                    <a:p>
                      <a:pPr marL="0" marR="0" lvl="0" indent="0" algn="l" rtl="0">
                        <a:lnSpc>
                          <a:spcPct val="100000"/>
                        </a:lnSpc>
                        <a:spcBef>
                          <a:spcPts val="0"/>
                        </a:spcBef>
                        <a:spcAft>
                          <a:spcPts val="0"/>
                        </a:spcAft>
                        <a:buClr>
                          <a:schemeClr val="dk1"/>
                        </a:buClr>
                        <a:buSzPts val="900"/>
                        <a:buFont typeface="Arial"/>
                        <a:buNone/>
                      </a:pPr>
                      <a:r>
                        <a:rPr lang="en" sz="1000" b="1" u="none" strike="noStrike" cap="none">
                          <a:solidFill>
                            <a:srgbClr val="1D074D"/>
                          </a:solidFill>
                          <a:latin typeface="Playfair Display"/>
                          <a:ea typeface="Playfair Display"/>
                          <a:cs typeface="Playfair Display"/>
                          <a:sym typeface="Playfair Display"/>
                        </a:rPr>
                        <a:t>Vil det koste for mye å lage en egen løsning?</a:t>
                      </a:r>
                      <a:endParaRPr sz="1000" b="1" u="none" strike="noStrike" cap="none">
                        <a:solidFill>
                          <a:srgbClr val="1D074D"/>
                        </a:solidFill>
                        <a:latin typeface="Playfair Display"/>
                        <a:ea typeface="Playfair Display"/>
                        <a:cs typeface="Playfair Display"/>
                        <a:sym typeface="Playfair Display"/>
                      </a:endParaRPr>
                    </a:p>
                    <a:p>
                      <a:pPr marL="0" marR="0" lvl="0" indent="0" algn="l" rtl="0">
                        <a:lnSpc>
                          <a:spcPct val="100000"/>
                        </a:lnSpc>
                        <a:spcBef>
                          <a:spcPts val="0"/>
                        </a:spcBef>
                        <a:spcAft>
                          <a:spcPts val="0"/>
                        </a:spcAft>
                        <a:buClr>
                          <a:schemeClr val="dk1"/>
                        </a:buClr>
                        <a:buSzPts val="900"/>
                        <a:buFont typeface="Arial"/>
                        <a:buNone/>
                      </a:pPr>
                      <a:endParaRPr sz="10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440"/>
                        <a:buFont typeface="Arial"/>
                        <a:buNone/>
                      </a:pPr>
                      <a:r>
                        <a:rPr lang="en" sz="1000" u="none" strike="noStrike" cap="none">
                          <a:solidFill>
                            <a:srgbClr val="1D074D"/>
                          </a:solidFill>
                          <a:highlight>
                            <a:srgbClr val="D9D2E9"/>
                          </a:highlight>
                          <a:latin typeface="Lora"/>
                          <a:ea typeface="Lora"/>
                          <a:cs typeface="Lora"/>
                          <a:sym typeface="Lora"/>
                        </a:rPr>
                        <a:t>[Hvis ja, beskriv hvorfor det blir for dyrt. For eksempel at det løsningen krever en spesialisert teknologi eller digital løsning.]</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3"/>
                  </a:ext>
                </a:extLst>
              </a:tr>
              <a:tr h="619975">
                <a:tc>
                  <a:txBody>
                    <a:bodyPr/>
                    <a:lstStyle/>
                    <a:p>
                      <a:pPr marL="0" marR="0" lvl="0" indent="0" algn="l" rtl="0">
                        <a:lnSpc>
                          <a:spcPct val="100000"/>
                        </a:lnSpc>
                        <a:spcBef>
                          <a:spcPts val="0"/>
                        </a:spcBef>
                        <a:spcAft>
                          <a:spcPts val="0"/>
                        </a:spcAft>
                        <a:buClr>
                          <a:srgbClr val="000000"/>
                        </a:buClr>
                        <a:buSzPts val="900"/>
                        <a:buFont typeface="Arial"/>
                        <a:buNone/>
                      </a:pPr>
                      <a:r>
                        <a:rPr lang="en" sz="1000" b="1" u="none" strike="noStrike" cap="none">
                          <a:solidFill>
                            <a:srgbClr val="1D074D"/>
                          </a:solidFill>
                          <a:latin typeface="Playfair Display"/>
                          <a:ea typeface="Playfair Display"/>
                          <a:cs typeface="Playfair Display"/>
                          <a:sym typeface="Playfair Display"/>
                        </a:rPr>
                        <a:t>Vil det ta for lang tid å lage en egen løsning?</a:t>
                      </a:r>
                      <a:endParaRPr sz="1000" b="1" u="none" strike="noStrike" cap="none">
                        <a:solidFill>
                          <a:srgbClr val="1D074D"/>
                        </a:solidFill>
                        <a:latin typeface="Playfair Display"/>
                        <a:ea typeface="Playfair Display"/>
                        <a:cs typeface="Playfair Display"/>
                        <a:sym typeface="Playfair Display"/>
                      </a:endParaRPr>
                    </a:p>
                    <a:p>
                      <a:pPr marL="0" marR="0" lvl="0" indent="0" algn="l" rtl="0">
                        <a:lnSpc>
                          <a:spcPct val="100000"/>
                        </a:lnSpc>
                        <a:spcBef>
                          <a:spcPts val="0"/>
                        </a:spcBef>
                        <a:spcAft>
                          <a:spcPts val="0"/>
                        </a:spcAft>
                        <a:buClr>
                          <a:srgbClr val="000000"/>
                        </a:buClr>
                        <a:buSzPts val="900"/>
                        <a:buFont typeface="Arial"/>
                        <a:buNone/>
                      </a:pPr>
                      <a:endParaRPr sz="10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rgbClr val="1D074D"/>
                          </a:solidFill>
                          <a:highlight>
                            <a:srgbClr val="D9D2E9"/>
                          </a:highlight>
                          <a:latin typeface="Lora"/>
                          <a:ea typeface="Lora"/>
                          <a:cs typeface="Lora"/>
                          <a:sym typeface="Lora"/>
                        </a:rPr>
                        <a:t>[Hvis ja, beskriv hvorfor det tar for lang tid. For eksempel at det er kritisk å komme raskt i gang, for eksempel på grunn av flyktningkrise.]</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4"/>
                  </a:ext>
                </a:extLst>
              </a:tr>
              <a:tr h="791275">
                <a:tc>
                  <a:txBody>
                    <a:bodyPr/>
                    <a:lstStyle/>
                    <a:p>
                      <a:pPr marL="0" marR="0" lvl="0" indent="0" algn="l" rtl="0">
                        <a:lnSpc>
                          <a:spcPct val="100000"/>
                        </a:lnSpc>
                        <a:spcBef>
                          <a:spcPts val="0"/>
                        </a:spcBef>
                        <a:spcAft>
                          <a:spcPts val="0"/>
                        </a:spcAft>
                        <a:buClr>
                          <a:schemeClr val="dk1"/>
                        </a:buClr>
                        <a:buSzPts val="900"/>
                        <a:buFont typeface="Arial"/>
                        <a:buNone/>
                      </a:pPr>
                      <a:r>
                        <a:rPr lang="en" sz="1000" b="1" u="none" strike="noStrike" cap="none">
                          <a:solidFill>
                            <a:srgbClr val="1D074D"/>
                          </a:solidFill>
                          <a:latin typeface="Playfair Display"/>
                          <a:ea typeface="Playfair Display"/>
                          <a:cs typeface="Playfair Display"/>
                          <a:sym typeface="Playfair Display"/>
                        </a:rPr>
                        <a:t>Trenger kommunen nye tanker og ideer?</a:t>
                      </a:r>
                      <a:endParaRPr sz="10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rgbClr val="1D074D"/>
                          </a:solidFill>
                          <a:highlight>
                            <a:srgbClr val="D9D2E9"/>
                          </a:highlight>
                          <a:latin typeface="Lora"/>
                          <a:ea typeface="Lora"/>
                          <a:cs typeface="Lora"/>
                          <a:sym typeface="Lora"/>
                        </a:rPr>
                        <a:t>[Hvis ja, beskriv hvorfor.]</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90" name="Google Shape;290;p49"/>
          <p:cNvSpPr/>
          <p:nvPr/>
        </p:nvSpPr>
        <p:spPr>
          <a:xfrm>
            <a:off x="-11851" y="-6216"/>
            <a:ext cx="931200" cy="930900"/>
          </a:xfrm>
          <a:prstGeom prst="diagStripe">
            <a:avLst>
              <a:gd name="adj" fmla="val 50000"/>
            </a:avLst>
          </a:prstGeom>
          <a:solidFill>
            <a:srgbClr val="F079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1" name="Google Shape;291;p49"/>
          <p:cNvSpPr txBox="1"/>
          <p:nvPr/>
        </p:nvSpPr>
        <p:spPr>
          <a:xfrm rot="-2699223">
            <a:off x="-117302" y="192462"/>
            <a:ext cx="938260" cy="33729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FFFFFF"/>
              </a:buClr>
              <a:buFont typeface="Chivo"/>
              <a:buNone/>
            </a:pPr>
            <a:r>
              <a:rPr lang="en" sz="1200">
                <a:solidFill>
                  <a:srgbClr val="FFFFFF"/>
                </a:solidFill>
                <a:latin typeface="Fjalla One"/>
                <a:ea typeface="Fjalla One"/>
                <a:cs typeface="Fjalla One"/>
                <a:sym typeface="Fjalla One"/>
              </a:rPr>
              <a:t>Fyll ut</a:t>
            </a:r>
            <a:endParaRPr>
              <a:latin typeface="Fjalla One"/>
              <a:ea typeface="Fjalla One"/>
              <a:cs typeface="Fjalla One"/>
              <a:sym typeface="Fjalla On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Hvem skal vi samarbeide med?</a:t>
            </a:r>
            <a:endParaRPr/>
          </a:p>
        </p:txBody>
      </p:sp>
      <p:sp>
        <p:nvSpPr>
          <p:cNvPr id="297" name="Google Shape;297;p5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fontScale="77500" lnSpcReduction="20000"/>
          </a:bodyPr>
          <a:lstStyle/>
          <a:p>
            <a:pPr marL="0" lvl="0" indent="0" algn="ctr" rtl="0">
              <a:lnSpc>
                <a:spcPct val="115000"/>
              </a:lnSpc>
              <a:spcBef>
                <a:spcPts val="0"/>
              </a:spcBef>
              <a:spcAft>
                <a:spcPts val="0"/>
              </a:spcAft>
              <a:buNone/>
            </a:pPr>
            <a:r>
              <a:rPr lang="en" sz="1800">
                <a:solidFill>
                  <a:srgbClr val="211C56"/>
                </a:solidFill>
                <a:latin typeface="Lora"/>
                <a:ea typeface="Lora"/>
                <a:cs typeface="Lora"/>
                <a:sym typeface="Lora"/>
              </a:rPr>
              <a:t>I dette kapittelet gjør vi nærmere undersøkelser hvilke sosiale entreprenører det er mulig å samarbeide med. Vi ser nærmere på hvem disse selskapene er, hvilke resultater de har og hvor sannsynlig det er at nettopp disse kan bidra i vår kommune. </a:t>
            </a:r>
            <a:endParaRPr sz="1800">
              <a:solidFill>
                <a:srgbClr val="211C56"/>
              </a:solidFill>
              <a:latin typeface="Lora"/>
              <a:ea typeface="Lora"/>
              <a:cs typeface="Lora"/>
              <a:sym typeface="Lora"/>
            </a:endParaRPr>
          </a:p>
        </p:txBody>
      </p:sp>
      <p:pic>
        <p:nvPicPr>
          <p:cNvPr id="298" name="Google Shape;298;p50"/>
          <p:cNvPicPr preferRelativeResize="0"/>
          <p:nvPr/>
        </p:nvPicPr>
        <p:blipFill rotWithShape="1">
          <a:blip r:embed="rId3">
            <a:alphaModFix/>
          </a:blip>
          <a:srcRect l="3772"/>
          <a:stretch/>
        </p:blipFill>
        <p:spPr>
          <a:xfrm>
            <a:off x="7056425" y="4792350"/>
            <a:ext cx="680125" cy="351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[Selskapsnavn I]</a:t>
            </a:r>
            <a:endParaRPr/>
          </a:p>
        </p:txBody>
      </p:sp>
      <p:sp>
        <p:nvSpPr>
          <p:cNvPr id="304" name="Google Shape;304;p51"/>
          <p:cNvSpPr txBox="1"/>
          <p:nvPr/>
        </p:nvSpPr>
        <p:spPr>
          <a:xfrm>
            <a:off x="6873900" y="0"/>
            <a:ext cx="1958400" cy="5143500"/>
          </a:xfrm>
          <a:prstGeom prst="rect">
            <a:avLst/>
          </a:prstGeom>
          <a:solidFill>
            <a:srgbClr val="B2D4E8"/>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51"/>
          <p:cNvSpPr txBox="1"/>
          <p:nvPr/>
        </p:nvSpPr>
        <p:spPr>
          <a:xfrm>
            <a:off x="6873900" y="649050"/>
            <a:ext cx="1958400" cy="3961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900"/>
              <a:buFont typeface="Arial"/>
              <a:buNone/>
            </a:pPr>
            <a:r>
              <a:rPr lang="en" sz="900" i="0" u="none" strike="noStrike" cap="none">
                <a:solidFill>
                  <a:srgbClr val="1D074D"/>
                </a:solidFill>
                <a:latin typeface="Lora"/>
                <a:ea typeface="Lora"/>
                <a:cs typeface="Lora"/>
                <a:sym typeface="Lora"/>
              </a:rPr>
              <a:t>Når du har fått forståelse for målgruppen og målene du ønsker å oppnå i prosjektet er det på tide å se nærmere på hvilke aktører som kan levere en løsning.</a:t>
            </a:r>
            <a:endParaRPr sz="900" i="0" u="none" strike="noStrike" cap="none">
              <a:solidFill>
                <a:srgbClr val="1D074D"/>
              </a:solidFill>
              <a:latin typeface="Lora"/>
              <a:ea typeface="Lora"/>
              <a:cs typeface="Lora"/>
              <a:sym typeface="Lora"/>
            </a:endParaRPr>
          </a:p>
          <a:p>
            <a:pPr marL="0" marR="0" lvl="0" indent="0" algn="l" rtl="0">
              <a:lnSpc>
                <a:spcPct val="115000"/>
              </a:lnSpc>
              <a:spcBef>
                <a:spcPts val="0"/>
              </a:spcBef>
              <a:spcAft>
                <a:spcPts val="0"/>
              </a:spcAft>
              <a:buClr>
                <a:srgbClr val="000000"/>
              </a:buClr>
              <a:buSzPts val="900"/>
              <a:buFont typeface="Arial"/>
              <a:buNone/>
            </a:pPr>
            <a:endParaRPr sz="900" i="0" u="none" strike="noStrike" cap="none">
              <a:solidFill>
                <a:srgbClr val="1D074D"/>
              </a:solidFill>
              <a:latin typeface="Lora"/>
              <a:ea typeface="Lora"/>
              <a:cs typeface="Lora"/>
              <a:sym typeface="Lora"/>
            </a:endParaRPr>
          </a:p>
          <a:p>
            <a:pPr marL="0" marR="0" lvl="0" indent="0" algn="l" rtl="0">
              <a:lnSpc>
                <a:spcPct val="115000"/>
              </a:lnSpc>
              <a:spcBef>
                <a:spcPts val="0"/>
              </a:spcBef>
              <a:spcAft>
                <a:spcPts val="0"/>
              </a:spcAft>
              <a:buClr>
                <a:srgbClr val="000000"/>
              </a:buClr>
              <a:buSzPts val="900"/>
              <a:buFont typeface="Arial"/>
              <a:buNone/>
            </a:pPr>
            <a:r>
              <a:rPr lang="en" sz="900" i="0" u="none" strike="noStrike" cap="none">
                <a:solidFill>
                  <a:srgbClr val="1D074D"/>
                </a:solidFill>
                <a:latin typeface="Lora"/>
                <a:ea typeface="Lora"/>
                <a:cs typeface="Lora"/>
                <a:sym typeface="Lora"/>
              </a:rPr>
              <a:t>Det er viktig å ha oversikt over aktuelle aktører slik at du kan motivere disse til å søke / svare på anbud hvis det blir aktuelt.</a:t>
            </a:r>
            <a:endParaRPr sz="900" i="0" u="none" strike="noStrike" cap="none">
              <a:solidFill>
                <a:srgbClr val="1D074D"/>
              </a:solidFill>
              <a:latin typeface="Lora"/>
              <a:ea typeface="Lora"/>
              <a:cs typeface="Lora"/>
              <a:sym typeface="Lora"/>
            </a:endParaRPr>
          </a:p>
          <a:p>
            <a:pPr marL="0" marR="0" lvl="0" indent="0" algn="l" rtl="0">
              <a:lnSpc>
                <a:spcPct val="115000"/>
              </a:lnSpc>
              <a:spcBef>
                <a:spcPts val="0"/>
              </a:spcBef>
              <a:spcAft>
                <a:spcPts val="0"/>
              </a:spcAft>
              <a:buClr>
                <a:srgbClr val="000000"/>
              </a:buClr>
              <a:buSzPts val="900"/>
              <a:buFont typeface="Arial"/>
              <a:buNone/>
            </a:pPr>
            <a:endParaRPr sz="900" i="0" u="none" strike="noStrike" cap="none">
              <a:solidFill>
                <a:srgbClr val="1D074D"/>
              </a:solidFill>
              <a:latin typeface="Lora"/>
              <a:ea typeface="Lora"/>
              <a:cs typeface="Lora"/>
              <a:sym typeface="Lora"/>
            </a:endParaRPr>
          </a:p>
          <a:p>
            <a:pPr marL="0" marR="0" lvl="0" indent="0" algn="l" rtl="0">
              <a:lnSpc>
                <a:spcPct val="115000"/>
              </a:lnSpc>
              <a:spcBef>
                <a:spcPts val="0"/>
              </a:spcBef>
              <a:spcAft>
                <a:spcPts val="0"/>
              </a:spcAft>
              <a:buClr>
                <a:srgbClr val="000000"/>
              </a:buClr>
              <a:buSzPts val="900"/>
              <a:buFont typeface="Arial"/>
              <a:buNone/>
            </a:pPr>
            <a:r>
              <a:rPr lang="en" sz="900" i="0" u="none" strike="noStrike" cap="none">
                <a:solidFill>
                  <a:srgbClr val="1D074D"/>
                </a:solidFill>
                <a:latin typeface="Lora"/>
                <a:ea typeface="Lora"/>
                <a:cs typeface="Lora"/>
                <a:sym typeface="Lora"/>
              </a:rPr>
              <a:t>Det finnes ikke èn samleside for å finne relevante leverandører, men disse kildene kan være nyttige:</a:t>
            </a:r>
            <a:br>
              <a:rPr lang="en" sz="900" i="0" u="none" strike="noStrike" cap="none">
                <a:solidFill>
                  <a:srgbClr val="1D074D"/>
                </a:solidFill>
                <a:latin typeface="Lora"/>
                <a:ea typeface="Lora"/>
                <a:cs typeface="Lora"/>
                <a:sym typeface="Lora"/>
              </a:rPr>
            </a:br>
            <a:endParaRPr sz="900" i="0" u="none" strike="noStrike" cap="none">
              <a:solidFill>
                <a:srgbClr val="1D074D"/>
              </a:solidFill>
              <a:latin typeface="Lora"/>
              <a:ea typeface="Lora"/>
              <a:cs typeface="Lora"/>
              <a:sym typeface="Lora"/>
            </a:endParaRPr>
          </a:p>
          <a:p>
            <a:pPr marL="228600" marR="0" lvl="0" indent="-171450" algn="l" rtl="0">
              <a:lnSpc>
                <a:spcPct val="115000"/>
              </a:lnSpc>
              <a:spcBef>
                <a:spcPts val="0"/>
              </a:spcBef>
              <a:spcAft>
                <a:spcPts val="0"/>
              </a:spcAft>
              <a:buClr>
                <a:srgbClr val="1D074D"/>
              </a:buClr>
              <a:buSzPts val="900"/>
              <a:buFont typeface="Lora"/>
              <a:buChar char="●"/>
            </a:pPr>
            <a:r>
              <a:rPr lang="en" sz="900" i="0" u="none" strike="noStrike" cap="none">
                <a:solidFill>
                  <a:srgbClr val="1D074D"/>
                </a:solidFill>
                <a:latin typeface="Lora"/>
                <a:ea typeface="Lora"/>
                <a:cs typeface="Lora"/>
                <a:sym typeface="Lora"/>
              </a:rPr>
              <a:t>Åpent Google søk</a:t>
            </a:r>
            <a:endParaRPr sz="900" i="0" u="none" strike="noStrike" cap="none">
              <a:solidFill>
                <a:srgbClr val="1D074D"/>
              </a:solidFill>
              <a:latin typeface="Lora"/>
              <a:ea typeface="Lora"/>
              <a:cs typeface="Lora"/>
              <a:sym typeface="Lora"/>
            </a:endParaRPr>
          </a:p>
          <a:p>
            <a:pPr marL="228600" marR="0" lvl="0" indent="-171450" algn="l" rtl="0">
              <a:lnSpc>
                <a:spcPct val="115000"/>
              </a:lnSpc>
              <a:spcBef>
                <a:spcPts val="0"/>
              </a:spcBef>
              <a:spcAft>
                <a:spcPts val="0"/>
              </a:spcAft>
              <a:buClr>
                <a:srgbClr val="1D074D"/>
              </a:buClr>
              <a:buSzPts val="900"/>
              <a:buFont typeface="Lora"/>
              <a:buChar char="●"/>
            </a:pPr>
            <a:r>
              <a:rPr lang="en" sz="900" i="0" u="none" strike="noStrike" cap="none">
                <a:solidFill>
                  <a:srgbClr val="1D074D"/>
                </a:solidFill>
                <a:latin typeface="Lora"/>
                <a:ea typeface="Lora"/>
                <a:cs typeface="Lora"/>
                <a:sym typeface="Lora"/>
              </a:rPr>
              <a:t>Tilskuddsmottakere (f.eks mottaker av AvDir tilskudd for sosiale entreprenører)</a:t>
            </a:r>
            <a:endParaRPr sz="900" i="0" u="none" strike="noStrike" cap="none">
              <a:solidFill>
                <a:srgbClr val="1D074D"/>
              </a:solidFill>
              <a:latin typeface="Lora"/>
              <a:ea typeface="Lora"/>
              <a:cs typeface="Lora"/>
              <a:sym typeface="Lora"/>
            </a:endParaRPr>
          </a:p>
          <a:p>
            <a:pPr marL="228600" marR="0" lvl="0" indent="-171450" algn="l" rtl="0">
              <a:lnSpc>
                <a:spcPct val="115000"/>
              </a:lnSpc>
              <a:spcBef>
                <a:spcPts val="0"/>
              </a:spcBef>
              <a:spcAft>
                <a:spcPts val="0"/>
              </a:spcAft>
              <a:buClr>
                <a:srgbClr val="1D074D"/>
              </a:buClr>
              <a:buSzPts val="900"/>
              <a:buFont typeface="Lora"/>
              <a:buChar char="●"/>
            </a:pPr>
            <a:r>
              <a:rPr lang="en" sz="900" i="0" u="none" strike="noStrike" cap="none">
                <a:solidFill>
                  <a:srgbClr val="1D074D"/>
                </a:solidFill>
                <a:latin typeface="Lora"/>
                <a:ea typeface="Lora"/>
                <a:cs typeface="Lora"/>
                <a:sym typeface="Lora"/>
              </a:rPr>
              <a:t>Tidligere deltaker i Impact Startup program for oppstartsselskaper</a:t>
            </a:r>
            <a:endParaRPr sz="900" i="0" u="none" strike="noStrike" cap="none">
              <a:solidFill>
                <a:srgbClr val="1D074D"/>
              </a:solidFill>
              <a:latin typeface="Lora"/>
              <a:ea typeface="Lora"/>
              <a:cs typeface="Lora"/>
              <a:sym typeface="Lora"/>
            </a:endParaRPr>
          </a:p>
          <a:p>
            <a:pPr marL="228600" marR="0" lvl="0" indent="-171450" algn="l" rtl="0">
              <a:lnSpc>
                <a:spcPct val="115000"/>
              </a:lnSpc>
              <a:spcBef>
                <a:spcPts val="0"/>
              </a:spcBef>
              <a:spcAft>
                <a:spcPts val="0"/>
              </a:spcAft>
              <a:buClr>
                <a:srgbClr val="1D074D"/>
              </a:buClr>
              <a:buSzPts val="900"/>
              <a:buFont typeface="Lora"/>
              <a:buChar char="●"/>
            </a:pPr>
            <a:r>
              <a:rPr lang="en" sz="900" i="0" u="none" strike="noStrike" cap="none">
                <a:solidFill>
                  <a:srgbClr val="1D074D"/>
                </a:solidFill>
                <a:latin typeface="Lora"/>
                <a:ea typeface="Lora"/>
                <a:cs typeface="Lora"/>
                <a:sym typeface="Lora"/>
              </a:rPr>
              <a:t>SoCentral medlem</a:t>
            </a:r>
            <a:endParaRPr sz="900" i="0" u="none" strike="noStrike" cap="none">
              <a:solidFill>
                <a:srgbClr val="1D074D"/>
              </a:solidFill>
              <a:latin typeface="Lora"/>
              <a:ea typeface="Lora"/>
              <a:cs typeface="Lora"/>
              <a:sym typeface="Lora"/>
            </a:endParaRPr>
          </a:p>
          <a:p>
            <a:pPr marL="228600" marR="0" lvl="0" indent="-171450" algn="l" rtl="0">
              <a:lnSpc>
                <a:spcPct val="115000"/>
              </a:lnSpc>
              <a:spcBef>
                <a:spcPts val="0"/>
              </a:spcBef>
              <a:spcAft>
                <a:spcPts val="0"/>
              </a:spcAft>
              <a:buClr>
                <a:srgbClr val="1D074D"/>
              </a:buClr>
              <a:buSzPts val="900"/>
              <a:buFont typeface="Lora"/>
              <a:buChar char="●"/>
            </a:pPr>
            <a:r>
              <a:rPr lang="en" sz="900" i="0" u="none" strike="noStrike" cap="none">
                <a:solidFill>
                  <a:srgbClr val="1D074D"/>
                </a:solidFill>
                <a:latin typeface="Lora"/>
                <a:ea typeface="Lora"/>
                <a:cs typeface="Lora"/>
                <a:sym typeface="Lora"/>
              </a:rPr>
              <a:t>Ferd sosiale entreprenører portefølje</a:t>
            </a:r>
            <a:endParaRPr sz="900" i="0" u="none" strike="noStrike" cap="none">
              <a:solidFill>
                <a:srgbClr val="1D074D"/>
              </a:solidFill>
              <a:latin typeface="Lora"/>
              <a:ea typeface="Lora"/>
              <a:cs typeface="Lora"/>
              <a:sym typeface="Lora"/>
            </a:endParaRPr>
          </a:p>
          <a:p>
            <a:pPr marL="0" marR="0" lvl="0" indent="0" algn="l" rtl="0">
              <a:lnSpc>
                <a:spcPct val="115000"/>
              </a:lnSpc>
              <a:spcBef>
                <a:spcPts val="0"/>
              </a:spcBef>
              <a:spcAft>
                <a:spcPts val="0"/>
              </a:spcAft>
              <a:buClr>
                <a:srgbClr val="000000"/>
              </a:buClr>
              <a:buSzPts val="900"/>
              <a:buFont typeface="Arial"/>
              <a:buNone/>
            </a:pPr>
            <a:endParaRPr sz="900" i="0" u="none" strike="noStrike" cap="none">
              <a:solidFill>
                <a:srgbClr val="1D074D"/>
              </a:solidFill>
              <a:latin typeface="Lora"/>
              <a:ea typeface="Lora"/>
              <a:cs typeface="Lora"/>
              <a:sym typeface="Lora"/>
            </a:endParaRPr>
          </a:p>
          <a:p>
            <a:pPr marL="0" marR="0" lvl="0" indent="0" algn="l" rtl="0">
              <a:lnSpc>
                <a:spcPct val="100000"/>
              </a:lnSpc>
              <a:spcBef>
                <a:spcPts val="0"/>
              </a:spcBef>
              <a:spcAft>
                <a:spcPts val="0"/>
              </a:spcAft>
              <a:buClr>
                <a:srgbClr val="000000"/>
              </a:buClr>
              <a:buSzPts val="900"/>
              <a:buFont typeface="Arial"/>
              <a:buNone/>
            </a:pPr>
            <a:endParaRPr sz="900" i="0" u="none" strike="noStrike" cap="none">
              <a:solidFill>
                <a:srgbClr val="1D074D"/>
              </a:solidFill>
              <a:latin typeface="Lora"/>
              <a:ea typeface="Lora"/>
              <a:cs typeface="Lora"/>
              <a:sym typeface="Lora"/>
            </a:endParaRPr>
          </a:p>
        </p:txBody>
      </p:sp>
      <p:graphicFrame>
        <p:nvGraphicFramePr>
          <p:cNvPr id="306" name="Google Shape;306;p51"/>
          <p:cNvGraphicFramePr/>
          <p:nvPr/>
        </p:nvGraphicFramePr>
        <p:xfrm>
          <a:off x="311700" y="1143000"/>
          <a:ext cx="6414750" cy="3792450"/>
        </p:xfrm>
        <a:graphic>
          <a:graphicData uri="http://schemas.openxmlformats.org/drawingml/2006/table">
            <a:tbl>
              <a:tblPr>
                <a:noFill/>
                <a:tableStyleId>{9A32FEBD-93AB-4CB0-8493-6FE5991543C1}</a:tableStyleId>
              </a:tblPr>
              <a:tblGrid>
                <a:gridCol w="1448925">
                  <a:extLst>
                    <a:ext uri="{9D8B030D-6E8A-4147-A177-3AD203B41FA5}">
                      <a16:colId xmlns:a16="http://schemas.microsoft.com/office/drawing/2014/main" val="20000"/>
                    </a:ext>
                  </a:extLst>
                </a:gridCol>
                <a:gridCol w="4965825">
                  <a:extLst>
                    <a:ext uri="{9D8B030D-6E8A-4147-A177-3AD203B41FA5}">
                      <a16:colId xmlns:a16="http://schemas.microsoft.com/office/drawing/2014/main" val="20001"/>
                    </a:ext>
                  </a:extLst>
                </a:gridCol>
              </a:tblGrid>
              <a:tr h="632075">
                <a:tc>
                  <a:txBody>
                    <a:bodyPr/>
                    <a:lstStyle/>
                    <a:p>
                      <a:pPr marL="0" marR="0" lvl="0" indent="0" algn="l" rtl="0">
                        <a:lnSpc>
                          <a:spcPct val="100000"/>
                        </a:lnSpc>
                        <a:spcBef>
                          <a:spcPts val="0"/>
                        </a:spcBef>
                        <a:spcAft>
                          <a:spcPts val="0"/>
                        </a:spcAft>
                        <a:buClr>
                          <a:srgbClr val="000000"/>
                        </a:buClr>
                        <a:buSzPts val="1000"/>
                        <a:buFont typeface="Arial"/>
                        <a:buNone/>
                      </a:pPr>
                      <a:r>
                        <a:rPr lang="en" sz="1100" b="1" u="none" strike="noStrike" cap="none">
                          <a:solidFill>
                            <a:srgbClr val="1D074D"/>
                          </a:solidFill>
                          <a:latin typeface="Playfair Display"/>
                          <a:ea typeface="Playfair Display"/>
                          <a:cs typeface="Playfair Display"/>
                          <a:sym typeface="Playfair Display"/>
                        </a:rPr>
                        <a:t>Selskapet</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40"/>
                        <a:buFont typeface="Arial"/>
                        <a:buNone/>
                      </a:pPr>
                      <a:r>
                        <a:rPr lang="en" sz="1000" u="none" strike="noStrike" cap="none">
                          <a:solidFill>
                            <a:srgbClr val="1D074D"/>
                          </a:solidFill>
                          <a:highlight>
                            <a:srgbClr val="D9D2E9"/>
                          </a:highlight>
                          <a:latin typeface="Lora"/>
                          <a:ea typeface="Lora"/>
                          <a:cs typeface="Lora"/>
                          <a:sym typeface="Lora"/>
                        </a:rPr>
                        <a:t>[Gi en kort beskrivelse av selskapet og lenke til nettsiden deres. Hva er selskapsformen deres?]</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0"/>
                  </a:ext>
                </a:extLst>
              </a:tr>
              <a:tr h="632075">
                <a:tc>
                  <a:txBody>
                    <a:bodyPr/>
                    <a:lstStyle/>
                    <a:p>
                      <a:pPr marL="0" marR="0" lvl="0" indent="0" algn="l" rtl="0">
                        <a:lnSpc>
                          <a:spcPct val="100000"/>
                        </a:lnSpc>
                        <a:spcBef>
                          <a:spcPts val="0"/>
                        </a:spcBef>
                        <a:spcAft>
                          <a:spcPts val="0"/>
                        </a:spcAft>
                        <a:buClr>
                          <a:srgbClr val="000000"/>
                        </a:buClr>
                        <a:buSzPts val="1000"/>
                        <a:buFont typeface="Arial"/>
                        <a:buNone/>
                      </a:pPr>
                      <a:r>
                        <a:rPr lang="en" sz="1100" b="1" u="none" strike="noStrike" cap="none">
                          <a:solidFill>
                            <a:srgbClr val="1D074D"/>
                          </a:solidFill>
                          <a:latin typeface="Playfair Display"/>
                          <a:ea typeface="Playfair Display"/>
                          <a:cs typeface="Playfair Display"/>
                          <a:sym typeface="Playfair Display"/>
                        </a:rPr>
                        <a:t>Løsningen deres</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 sz="1000" u="none" strike="noStrike" cap="none">
                          <a:solidFill>
                            <a:srgbClr val="1D074D"/>
                          </a:solidFill>
                          <a:highlight>
                            <a:srgbClr val="D9D2E9"/>
                          </a:highlight>
                          <a:latin typeface="Lora"/>
                          <a:ea typeface="Lora"/>
                          <a:cs typeface="Lora"/>
                          <a:sym typeface="Lora"/>
                        </a:rPr>
                        <a:t>[Gi en kort beskrivelse av løsningen deres og hvordan denne kan løse samfunnsproblemet?]</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1"/>
                  </a:ext>
                </a:extLst>
              </a:tr>
              <a:tr h="632075">
                <a:tc>
                  <a:txBody>
                    <a:bodyPr/>
                    <a:lstStyle/>
                    <a:p>
                      <a:pPr marL="0" marR="0" lvl="0" indent="0" algn="l" rtl="0">
                        <a:lnSpc>
                          <a:spcPct val="100000"/>
                        </a:lnSpc>
                        <a:spcBef>
                          <a:spcPts val="0"/>
                        </a:spcBef>
                        <a:spcAft>
                          <a:spcPts val="0"/>
                        </a:spcAft>
                        <a:buClr>
                          <a:schemeClr val="dk1"/>
                        </a:buClr>
                        <a:buSzPts val="1100"/>
                        <a:buFont typeface="Arial"/>
                        <a:buNone/>
                      </a:pPr>
                      <a:r>
                        <a:rPr lang="en" sz="1100" b="1" u="none" strike="noStrike" cap="none">
                          <a:solidFill>
                            <a:srgbClr val="1D074D"/>
                          </a:solidFill>
                          <a:latin typeface="Playfair Display"/>
                          <a:ea typeface="Playfair Display"/>
                          <a:cs typeface="Playfair Display"/>
                          <a:sym typeface="Playfair Display"/>
                        </a:rPr>
                        <a:t>Målgrupper de typisk jobber med</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40"/>
                        <a:buFont typeface="Arial"/>
                        <a:buNone/>
                      </a:pPr>
                      <a:r>
                        <a:rPr lang="en" sz="1000" u="none" strike="noStrike" cap="none">
                          <a:solidFill>
                            <a:srgbClr val="1D074D"/>
                          </a:solidFill>
                          <a:highlight>
                            <a:srgbClr val="D9D2E9"/>
                          </a:highlight>
                          <a:latin typeface="Lora"/>
                          <a:ea typeface="Lora"/>
                          <a:cs typeface="Lora"/>
                          <a:sym typeface="Lora"/>
                        </a:rPr>
                        <a:t>[Gi en kort beskrivelse av hvem de typisk jobber med. Har de erfaring med å jobbe med målgruppen(e) i vårt prosjekt?]</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2"/>
                  </a:ext>
                </a:extLst>
              </a:tr>
              <a:tr h="632075">
                <a:tc>
                  <a:txBody>
                    <a:bodyPr/>
                    <a:lstStyle/>
                    <a:p>
                      <a:pPr marL="0" marR="0" lvl="0" indent="0" algn="l" rtl="0">
                        <a:lnSpc>
                          <a:spcPct val="100000"/>
                        </a:lnSpc>
                        <a:spcBef>
                          <a:spcPts val="0"/>
                        </a:spcBef>
                        <a:spcAft>
                          <a:spcPts val="0"/>
                        </a:spcAft>
                        <a:buClr>
                          <a:srgbClr val="000000"/>
                        </a:buClr>
                        <a:buSzPts val="1000"/>
                        <a:buFont typeface="Arial"/>
                        <a:buNone/>
                      </a:pPr>
                      <a:r>
                        <a:rPr lang="en" sz="1100" b="1" u="none" strike="noStrike" cap="none">
                          <a:solidFill>
                            <a:srgbClr val="1D074D"/>
                          </a:solidFill>
                          <a:latin typeface="Playfair Display"/>
                          <a:ea typeface="Playfair Display"/>
                          <a:cs typeface="Playfair Display"/>
                          <a:sym typeface="Playfair Display"/>
                        </a:rPr>
                        <a:t>Måler de samfunnseffekt?</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 sz="1000" u="none" strike="noStrike" cap="none">
                          <a:solidFill>
                            <a:srgbClr val="1D074D"/>
                          </a:solidFill>
                          <a:highlight>
                            <a:srgbClr val="D9D2E9"/>
                          </a:highlight>
                          <a:latin typeface="Lora"/>
                          <a:ea typeface="Lora"/>
                          <a:cs typeface="Lora"/>
                          <a:sym typeface="Lora"/>
                        </a:rPr>
                        <a:t>[Måler selskapet egen samfunnseffekt i dag? I så fall, hvilke virkninger har de klart å skape hos målgruppen(e) sine til nå?]</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3"/>
                  </a:ext>
                </a:extLst>
              </a:tr>
              <a:tr h="632075">
                <a:tc>
                  <a:txBody>
                    <a:bodyPr/>
                    <a:lstStyle/>
                    <a:p>
                      <a:pPr marL="0" marR="0" lvl="0" indent="0" algn="l" rtl="0">
                        <a:lnSpc>
                          <a:spcPct val="100000"/>
                        </a:lnSpc>
                        <a:spcBef>
                          <a:spcPts val="0"/>
                        </a:spcBef>
                        <a:spcAft>
                          <a:spcPts val="0"/>
                        </a:spcAft>
                        <a:buClr>
                          <a:schemeClr val="dk1"/>
                        </a:buClr>
                        <a:buSzPts val="1100"/>
                        <a:buFont typeface="Arial"/>
                        <a:buNone/>
                      </a:pPr>
                      <a:r>
                        <a:rPr lang="en" sz="1100" b="1" u="none" strike="noStrike" cap="none">
                          <a:solidFill>
                            <a:srgbClr val="1D074D"/>
                          </a:solidFill>
                          <a:latin typeface="Playfair Display"/>
                          <a:ea typeface="Playfair Display"/>
                          <a:cs typeface="Playfair Display"/>
                          <a:sym typeface="Playfair Display"/>
                        </a:rPr>
                        <a:t>Modenhet</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40"/>
                        <a:buFont typeface="Arial"/>
                        <a:buNone/>
                      </a:pPr>
                      <a:r>
                        <a:rPr lang="en" sz="1000" u="none" strike="noStrike" cap="none">
                          <a:solidFill>
                            <a:srgbClr val="1D074D"/>
                          </a:solidFill>
                          <a:highlight>
                            <a:srgbClr val="D9D2E9"/>
                          </a:highlight>
                          <a:latin typeface="Lora"/>
                          <a:ea typeface="Lora"/>
                          <a:cs typeface="Lora"/>
                          <a:sym typeface="Lora"/>
                        </a:rPr>
                        <a:t>[Hvor mange ansatte har selskapet? Hvor lang fartstid har de? Har de nødvendig kompetanse?]</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4"/>
                  </a:ext>
                </a:extLst>
              </a:tr>
              <a:tr h="632075">
                <a:tc>
                  <a:txBody>
                    <a:bodyPr/>
                    <a:lstStyle/>
                    <a:p>
                      <a:pPr marL="0" marR="0" lvl="0" indent="0" algn="l" rtl="0">
                        <a:lnSpc>
                          <a:spcPct val="100000"/>
                        </a:lnSpc>
                        <a:spcBef>
                          <a:spcPts val="0"/>
                        </a:spcBef>
                        <a:spcAft>
                          <a:spcPts val="0"/>
                        </a:spcAft>
                        <a:buClr>
                          <a:schemeClr val="dk1"/>
                        </a:buClr>
                        <a:buSzPts val="1100"/>
                        <a:buFont typeface="Arial"/>
                        <a:buNone/>
                      </a:pPr>
                      <a:r>
                        <a:rPr lang="en" sz="1100" b="1" u="none" strike="noStrike" cap="none">
                          <a:solidFill>
                            <a:srgbClr val="1D074D"/>
                          </a:solidFill>
                          <a:latin typeface="Playfair Display"/>
                          <a:ea typeface="Playfair Display"/>
                          <a:cs typeface="Playfair Display"/>
                          <a:sym typeface="Playfair Display"/>
                        </a:rPr>
                        <a:t>Geografi</a:t>
                      </a:r>
                      <a:endParaRPr sz="1100" b="1" u="none" strike="noStrike" cap="none">
                        <a:solidFill>
                          <a:srgbClr val="1D074D"/>
                        </a:solidFill>
                        <a:latin typeface="Playfair Display"/>
                        <a:ea typeface="Playfair Display"/>
                        <a:cs typeface="Playfair Display"/>
                        <a:sym typeface="Playfair Display"/>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40"/>
                        <a:buFont typeface="Arial"/>
                        <a:buNone/>
                      </a:pPr>
                      <a:r>
                        <a:rPr lang="en" sz="1000" u="none" strike="noStrike" cap="none">
                          <a:solidFill>
                            <a:srgbClr val="1D074D"/>
                          </a:solidFill>
                          <a:highlight>
                            <a:srgbClr val="D9D2E9"/>
                          </a:highlight>
                          <a:latin typeface="Lora"/>
                          <a:ea typeface="Lora"/>
                          <a:cs typeface="Lora"/>
                          <a:sym typeface="Lora"/>
                        </a:rPr>
                        <a:t>[Holder de til i vår region i dag? Har de en løsning som enkelt kan overføres til vår region?]</a:t>
                      </a:r>
                      <a:endParaRPr sz="1000" u="none" strike="noStrike" cap="none">
                        <a:solidFill>
                          <a:srgbClr val="1D074D"/>
                        </a:solidFill>
                        <a:highlight>
                          <a:srgbClr val="D9D2E9"/>
                        </a:highlight>
                        <a:latin typeface="Lora"/>
                        <a:ea typeface="Lora"/>
                        <a:cs typeface="Lora"/>
                        <a:sym typeface="Lora"/>
                      </a:endParaRPr>
                    </a:p>
                  </a:txBody>
                  <a:tcPr marL="91425" marR="91425" marT="91425" marB="91425">
                    <a:lnL w="9525" cap="flat" cmpd="sng">
                      <a:solidFill>
                        <a:srgbClr val="B2D4E8"/>
                      </a:solidFill>
                      <a:prstDash val="solid"/>
                      <a:round/>
                      <a:headEnd type="none" w="sm" len="sm"/>
                      <a:tailEnd type="none" w="sm" len="sm"/>
                    </a:lnL>
                    <a:lnR w="9525" cap="flat" cmpd="sng">
                      <a:solidFill>
                        <a:srgbClr val="B2D4E8"/>
                      </a:solidFill>
                      <a:prstDash val="solid"/>
                      <a:round/>
                      <a:headEnd type="none" w="sm" len="sm"/>
                      <a:tailEnd type="none" w="sm" len="sm"/>
                    </a:lnR>
                    <a:lnT w="9525" cap="flat" cmpd="sng">
                      <a:solidFill>
                        <a:srgbClr val="B2D4E8"/>
                      </a:solidFill>
                      <a:prstDash val="solid"/>
                      <a:round/>
                      <a:headEnd type="none" w="sm" len="sm"/>
                      <a:tailEnd type="none" w="sm" len="sm"/>
                    </a:lnT>
                    <a:lnB w="9525" cap="flat" cmpd="sng">
                      <a:solidFill>
                        <a:srgbClr val="B2D4E8"/>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07" name="Google Shape;307;p51"/>
          <p:cNvSpPr txBox="1"/>
          <p:nvPr/>
        </p:nvSpPr>
        <p:spPr>
          <a:xfrm>
            <a:off x="6933150" y="318550"/>
            <a:ext cx="18399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500" b="1" i="0" u="none" strike="noStrike" cap="none">
                <a:solidFill>
                  <a:srgbClr val="1D074D"/>
                </a:solidFill>
                <a:latin typeface="Playfair Display"/>
                <a:ea typeface="Playfair Display"/>
                <a:cs typeface="Playfair Display"/>
                <a:sym typeface="Playfair Display"/>
              </a:rPr>
              <a:t>Tips og veiledning</a:t>
            </a:r>
            <a:endParaRPr sz="1500" b="1" i="0" u="none" strike="noStrike" cap="none">
              <a:solidFill>
                <a:srgbClr val="1D074D"/>
              </a:solidFill>
              <a:latin typeface="Playfair Display"/>
              <a:ea typeface="Playfair Display"/>
              <a:cs typeface="Playfair Display"/>
              <a:sym typeface="Playfair Display"/>
            </a:endParaRPr>
          </a:p>
        </p:txBody>
      </p:sp>
      <p:sp>
        <p:nvSpPr>
          <p:cNvPr id="308" name="Google Shape;308;p51"/>
          <p:cNvSpPr/>
          <p:nvPr/>
        </p:nvSpPr>
        <p:spPr>
          <a:xfrm>
            <a:off x="-11851" y="-6216"/>
            <a:ext cx="931200" cy="930900"/>
          </a:xfrm>
          <a:prstGeom prst="diagStripe">
            <a:avLst>
              <a:gd name="adj" fmla="val 50000"/>
            </a:avLst>
          </a:prstGeom>
          <a:solidFill>
            <a:srgbClr val="F079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9" name="Google Shape;309;p51"/>
          <p:cNvSpPr txBox="1"/>
          <p:nvPr/>
        </p:nvSpPr>
        <p:spPr>
          <a:xfrm rot="-2699223">
            <a:off x="-117302" y="192462"/>
            <a:ext cx="938260" cy="33729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FFFFFF"/>
              </a:buClr>
              <a:buFont typeface="Chivo"/>
              <a:buNone/>
            </a:pPr>
            <a:r>
              <a:rPr lang="en" sz="1200">
                <a:solidFill>
                  <a:srgbClr val="FFFFFF"/>
                </a:solidFill>
                <a:latin typeface="Fjalla One"/>
                <a:ea typeface="Fjalla One"/>
                <a:cs typeface="Fjalla One"/>
                <a:sym typeface="Fjalla One"/>
              </a:rPr>
              <a:t>Fyll ut</a:t>
            </a:r>
            <a:endParaRPr>
              <a:latin typeface="Fjalla One"/>
              <a:ea typeface="Fjalla One"/>
              <a:cs typeface="Fjalla One"/>
              <a:sym typeface="Fjalla One"/>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SISTID" val="2aefbf13-b89c-43d3-b295-3b7ac3c44f74"/>
</p:tagLst>
</file>

<file path=ppt/theme/theme1.xml><?xml version="1.0" encoding="utf-8"?>
<a:theme xmlns:a="http://schemas.openxmlformats.org/drawingml/2006/main" name="EffektLab 2.0">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22A4A77A7D6041BF59A6CF63169FC5" ma:contentTypeVersion="7" ma:contentTypeDescription="Create a new document." ma:contentTypeScope="" ma:versionID="be76bdfa91f8de6a9764486479835dfb">
  <xsd:schema xmlns:xsd="http://www.w3.org/2001/XMLSchema" xmlns:xs="http://www.w3.org/2001/XMLSchema" xmlns:p="http://schemas.microsoft.com/office/2006/metadata/properties" xmlns:ns2="e5bac543-ef6e-4932-9ed8-d6776cbea807" xmlns:ns3="c05eccda-0d19-4a86-964f-858dfa296ae3" targetNamespace="http://schemas.microsoft.com/office/2006/metadata/properties" ma:root="true" ma:fieldsID="087395d6ea31b86cfeb55d8acd71d41f" ns2:_="" ns3:_="">
    <xsd:import namespace="e5bac543-ef6e-4932-9ed8-d6776cbea807"/>
    <xsd:import namespace="c05eccda-0d19-4a86-964f-858dfa296ae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bac543-ef6e-4932-9ed8-d6776cbea8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5eccda-0d19-4a86-964f-858dfa296ae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310C86-60E5-4644-80AD-56AF5AF301EF}">
  <ds:schemaRefs>
    <ds:schemaRef ds:uri="http://schemas.microsoft.com/office/2006/metadata/properties"/>
    <ds:schemaRef ds:uri="http://www.w3.org/XML/1998/namespace"/>
    <ds:schemaRef ds:uri="http://schemas.openxmlformats.org/package/2006/metadata/core-properties"/>
    <ds:schemaRef ds:uri="http://purl.org/dc/elements/1.1/"/>
    <ds:schemaRef ds:uri="http://purl.org/dc/terms/"/>
    <ds:schemaRef ds:uri="http://purl.org/dc/dcmitype/"/>
    <ds:schemaRef ds:uri="e5bac543-ef6e-4932-9ed8-d6776cbea807"/>
    <ds:schemaRef ds:uri="http://schemas.microsoft.com/office/2006/documentManagement/types"/>
    <ds:schemaRef ds:uri="http://schemas.microsoft.com/office/infopath/2007/PartnerControls"/>
    <ds:schemaRef ds:uri="c05eccda-0d19-4a86-964f-858dfa296ae3"/>
  </ds:schemaRefs>
</ds:datastoreItem>
</file>

<file path=customXml/itemProps2.xml><?xml version="1.0" encoding="utf-8"?>
<ds:datastoreItem xmlns:ds="http://schemas.openxmlformats.org/officeDocument/2006/customXml" ds:itemID="{03588904-8B8F-4352-BFD4-19ED4F557DB5}">
  <ds:schemaRefs>
    <ds:schemaRef ds:uri="http://schemas.microsoft.com/sharepoint/v3/contenttype/forms"/>
  </ds:schemaRefs>
</ds:datastoreItem>
</file>

<file path=customXml/itemProps3.xml><?xml version="1.0" encoding="utf-8"?>
<ds:datastoreItem xmlns:ds="http://schemas.openxmlformats.org/officeDocument/2006/customXml" ds:itemID="{A1E8308B-817F-4990-BFF5-4AEE143E6E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bac543-ef6e-4932-9ed8-d6776cbea807"/>
    <ds:schemaRef ds:uri="c05eccda-0d19-4a86-964f-858dfa296a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4655</Words>
  <Application>Microsoft Office PowerPoint</Application>
  <PresentationFormat>Skjermfremvisning (16:9)</PresentationFormat>
  <Paragraphs>473</Paragraphs>
  <Slides>28</Slides>
  <Notes>28</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28</vt:i4>
      </vt:variant>
    </vt:vector>
  </HeadingPairs>
  <TitlesOfParts>
    <vt:vector size="34" baseType="lpstr">
      <vt:lpstr>Playfair Display</vt:lpstr>
      <vt:lpstr>Lora</vt:lpstr>
      <vt:lpstr>Fjalla One</vt:lpstr>
      <vt:lpstr>Chivo</vt:lpstr>
      <vt:lpstr>Arial</vt:lpstr>
      <vt:lpstr>EffektLab 2.0</vt:lpstr>
      <vt:lpstr>Arbeidsdokument for samarbeid med sosiale entreprenører </vt:lpstr>
      <vt:lpstr>Om dette dokumentet</vt:lpstr>
      <vt:lpstr>Veien til samarbeid eller kjøp</vt:lpstr>
      <vt:lpstr>Innhold</vt:lpstr>
      <vt:lpstr>Når bør vi samarbeide?</vt:lpstr>
      <vt:lpstr>Når er det riktig å samarbeide med en sosial entreprenør?</vt:lpstr>
      <vt:lpstr>Bør vi samarbeide?</vt:lpstr>
      <vt:lpstr>Hvem skal vi samarbeide med?</vt:lpstr>
      <vt:lpstr>[Selskapsnavn I]</vt:lpstr>
      <vt:lpstr>[Selskapsnavn II]</vt:lpstr>
      <vt:lpstr>[Selskapsnavn III]</vt:lpstr>
      <vt:lpstr>[Selskapsnavn III]</vt:lpstr>
      <vt:lpstr>Innsikt fra leverandørsøk og dialog</vt:lpstr>
      <vt:lpstr>Hvordan skal vi samarbeide?</vt:lpstr>
      <vt:lpstr>Samarbeidsformer </vt:lpstr>
      <vt:lpstr>Hvordan gjøres samarbeid uten direkte betaling?</vt:lpstr>
      <vt:lpstr>Hvordan gjøres kjøp fra sosiale entreprenører?</vt:lpstr>
      <vt:lpstr>Fordeler og ulemper med samarbeidsformene</vt:lpstr>
      <vt:lpstr>Fordeler og ulemper med samarbeidsformene</vt:lpstr>
      <vt:lpstr>Avklar handlingsrom i eget budsjett</vt:lpstr>
      <vt:lpstr>Vurdering av ulike samarbeidsformer</vt:lpstr>
      <vt:lpstr>Hvordan gjennomføre en anskaffelse fra en sosial entreprenør?</vt:lpstr>
      <vt:lpstr>Anskaffelsesprosessen med sosiale entreprenører</vt:lpstr>
      <vt:lpstr>Hvordan kan en anskaffelsesprosess se ut?</vt:lpstr>
      <vt:lpstr>Hva bør stå i avtalen?</vt:lpstr>
      <vt:lpstr>Punkter å huske i avtalen!</vt:lpstr>
      <vt:lpstr>Hvordan sikre et godt samarbeid?</vt:lpstr>
      <vt:lpstr>Sikre et godt samarbeid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Arbeidsdokument for samarbeid med sosiale entreprenører</dc:title>
  <dc:creator>Anette Hansen</dc:creator>
  <cp:lastModifiedBy>Anette Hansen</cp:lastModifiedBy>
  <cp:revision>2</cp:revision>
  <dcterms:modified xsi:type="dcterms:W3CDTF">2023-12-06T13:15:17Z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0c41f97b-23ff-44a8-9bfb-d1e0fefdbad5</vt:lpwstr>
  </property>
  <property fmtid="{D5CDD505-2E9C-101B-9397-08002B2CF9AE}" pid="3" name="ContentTypeId">
    <vt:lpwstr>0x0101008522A4A77A7D6041BF59A6CF63169FC5</vt:lpwstr>
  </property>
</Properties>
</file>