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74" r:id="rId2"/>
    <p:sldId id="302"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37" r:id="rId38"/>
    <p:sldId id="338" r:id="rId39"/>
    <p:sldId id="339" r:id="rId40"/>
    <p:sldId id="340" r:id="rId41"/>
    <p:sldId id="341" r:id="rId42"/>
    <p:sldId id="342" r:id="rId43"/>
    <p:sldId id="349" r:id="rId44"/>
    <p:sldId id="350" r:id="rId45"/>
    <p:sldId id="351" r:id="rId46"/>
    <p:sldId id="352" r:id="rId47"/>
    <p:sldId id="353" r:id="rId48"/>
    <p:sldId id="354" r:id="rId49"/>
    <p:sldId id="355" r:id="rId50"/>
  </p:sldIdLst>
  <p:sldSz cx="9906000" cy="6858000" type="A4"/>
  <p:notesSz cx="7099300" cy="10229850"/>
  <p:custDataLst>
    <p:tags r:id="rId53"/>
  </p:custDataLst>
  <p:defaultTextStyle>
    <a:defPPr>
      <a:defRPr lang="en-GB"/>
    </a:defPPr>
    <a:lvl1pPr algn="ctr" rtl="0" eaLnBrk="0" fontAlgn="base" hangingPunct="0">
      <a:spcBef>
        <a:spcPct val="50000"/>
      </a:spcBef>
      <a:spcAft>
        <a:spcPct val="0"/>
      </a:spcAft>
      <a:buClr>
        <a:schemeClr val="tx2"/>
      </a:buClr>
      <a:buFont typeface="Symbol" pitchFamily="18" charset="2"/>
      <a:defRPr sz="1400" kern="1200">
        <a:solidFill>
          <a:srgbClr val="737377"/>
        </a:solidFill>
        <a:latin typeface="Arial" charset="0"/>
        <a:ea typeface="+mn-ea"/>
        <a:cs typeface="+mn-cs"/>
      </a:defRPr>
    </a:lvl1pPr>
    <a:lvl2pPr marL="457200" algn="ctr" rtl="0" eaLnBrk="0" fontAlgn="base" hangingPunct="0">
      <a:spcBef>
        <a:spcPct val="50000"/>
      </a:spcBef>
      <a:spcAft>
        <a:spcPct val="0"/>
      </a:spcAft>
      <a:buClr>
        <a:schemeClr val="tx2"/>
      </a:buClr>
      <a:buFont typeface="Symbol" pitchFamily="18" charset="2"/>
      <a:defRPr sz="1400" kern="1200">
        <a:solidFill>
          <a:srgbClr val="737377"/>
        </a:solidFill>
        <a:latin typeface="Arial" charset="0"/>
        <a:ea typeface="+mn-ea"/>
        <a:cs typeface="+mn-cs"/>
      </a:defRPr>
    </a:lvl2pPr>
    <a:lvl3pPr marL="914400" algn="ctr" rtl="0" eaLnBrk="0" fontAlgn="base" hangingPunct="0">
      <a:spcBef>
        <a:spcPct val="50000"/>
      </a:spcBef>
      <a:spcAft>
        <a:spcPct val="0"/>
      </a:spcAft>
      <a:buClr>
        <a:schemeClr val="tx2"/>
      </a:buClr>
      <a:buFont typeface="Symbol" pitchFamily="18" charset="2"/>
      <a:defRPr sz="1400" kern="1200">
        <a:solidFill>
          <a:srgbClr val="737377"/>
        </a:solidFill>
        <a:latin typeface="Arial" charset="0"/>
        <a:ea typeface="+mn-ea"/>
        <a:cs typeface="+mn-cs"/>
      </a:defRPr>
    </a:lvl3pPr>
    <a:lvl4pPr marL="1371600" algn="ctr" rtl="0" eaLnBrk="0" fontAlgn="base" hangingPunct="0">
      <a:spcBef>
        <a:spcPct val="50000"/>
      </a:spcBef>
      <a:spcAft>
        <a:spcPct val="0"/>
      </a:spcAft>
      <a:buClr>
        <a:schemeClr val="tx2"/>
      </a:buClr>
      <a:buFont typeface="Symbol" pitchFamily="18" charset="2"/>
      <a:defRPr sz="1400" kern="1200">
        <a:solidFill>
          <a:srgbClr val="737377"/>
        </a:solidFill>
        <a:latin typeface="Arial" charset="0"/>
        <a:ea typeface="+mn-ea"/>
        <a:cs typeface="+mn-cs"/>
      </a:defRPr>
    </a:lvl4pPr>
    <a:lvl5pPr marL="1828800" algn="ctr" rtl="0" eaLnBrk="0" fontAlgn="base" hangingPunct="0">
      <a:spcBef>
        <a:spcPct val="50000"/>
      </a:spcBef>
      <a:spcAft>
        <a:spcPct val="0"/>
      </a:spcAft>
      <a:buClr>
        <a:schemeClr val="tx2"/>
      </a:buClr>
      <a:buFont typeface="Symbol" pitchFamily="18" charset="2"/>
      <a:defRPr sz="1400" kern="1200">
        <a:solidFill>
          <a:srgbClr val="737377"/>
        </a:solidFill>
        <a:latin typeface="Arial" charset="0"/>
        <a:ea typeface="+mn-ea"/>
        <a:cs typeface="+mn-cs"/>
      </a:defRPr>
    </a:lvl5pPr>
    <a:lvl6pPr marL="2286000" algn="l" defTabSz="914400" rtl="0" eaLnBrk="1" latinLnBrk="0" hangingPunct="1">
      <a:defRPr sz="1400" kern="1200">
        <a:solidFill>
          <a:srgbClr val="737377"/>
        </a:solidFill>
        <a:latin typeface="Arial" charset="0"/>
        <a:ea typeface="+mn-ea"/>
        <a:cs typeface="+mn-cs"/>
      </a:defRPr>
    </a:lvl6pPr>
    <a:lvl7pPr marL="2743200" algn="l" defTabSz="914400" rtl="0" eaLnBrk="1" latinLnBrk="0" hangingPunct="1">
      <a:defRPr sz="1400" kern="1200">
        <a:solidFill>
          <a:srgbClr val="737377"/>
        </a:solidFill>
        <a:latin typeface="Arial" charset="0"/>
        <a:ea typeface="+mn-ea"/>
        <a:cs typeface="+mn-cs"/>
      </a:defRPr>
    </a:lvl7pPr>
    <a:lvl8pPr marL="3200400" algn="l" defTabSz="914400" rtl="0" eaLnBrk="1" latinLnBrk="0" hangingPunct="1">
      <a:defRPr sz="1400" kern="1200">
        <a:solidFill>
          <a:srgbClr val="737377"/>
        </a:solidFill>
        <a:latin typeface="Arial" charset="0"/>
        <a:ea typeface="+mn-ea"/>
        <a:cs typeface="+mn-cs"/>
      </a:defRPr>
    </a:lvl8pPr>
    <a:lvl9pPr marL="3657600" algn="l" defTabSz="914400" rtl="0" eaLnBrk="1" latinLnBrk="0" hangingPunct="1">
      <a:defRPr sz="1400" kern="1200">
        <a:solidFill>
          <a:srgbClr val="737377"/>
        </a:solidFill>
        <a:latin typeface="Arial" charset="0"/>
        <a:ea typeface="+mn-ea"/>
        <a:cs typeface="+mn-cs"/>
      </a:defRPr>
    </a:lvl9pPr>
  </p:defaultTextStyle>
  <p:extLst>
    <p:ext uri="{521415D9-36F7-43E2-AB2F-B90AF26B5E84}">
      <p14:sectionLst xmlns:p14="http://schemas.microsoft.com/office/powerpoint/2010/main">
        <p14:section name="Medisindispenser" id="{A9870434-AFA4-4C5F-8C58-6E03584EE6CC}">
          <p14:sldIdLst>
            <p14:sldId id="274"/>
            <p14:sldId id="302"/>
            <p14:sldId id="303"/>
            <p14:sldId id="304"/>
            <p14:sldId id="305"/>
            <p14:sldId id="306"/>
            <p14:sldId id="307"/>
          </p14:sldIdLst>
        </p14:section>
        <p14:section name="Lokaliseringsteknologi" id="{84DFDF2E-BF13-4785-80D6-1D25A80BCFEB}">
          <p14:sldIdLst>
            <p14:sldId id="308"/>
            <p14:sldId id="309"/>
            <p14:sldId id="310"/>
            <p14:sldId id="311"/>
            <p14:sldId id="312"/>
            <p14:sldId id="313"/>
            <p14:sldId id="314"/>
          </p14:sldIdLst>
        </p14:section>
        <p14:section name="Digitalt tilsyn hjemme" id="{8AE16830-182F-4700-B1C3-F36299302F69}">
          <p14:sldIdLst>
            <p14:sldId id="315"/>
            <p14:sldId id="316"/>
            <p14:sldId id="317"/>
            <p14:sldId id="318"/>
            <p14:sldId id="319"/>
            <p14:sldId id="320"/>
            <p14:sldId id="321"/>
          </p14:sldIdLst>
        </p14:section>
        <p14:section name="Pasientvarslingsanlegg" id="{CADD56D4-B1B0-4104-81A7-417EE5715D95}">
          <p14:sldIdLst>
            <p14:sldId id="322"/>
            <p14:sldId id="323"/>
            <p14:sldId id="324"/>
            <p14:sldId id="325"/>
            <p14:sldId id="326"/>
            <p14:sldId id="327"/>
            <p14:sldId id="328"/>
          </p14:sldIdLst>
        </p14:section>
        <p14:section name="Digital trygghetsalarm" id="{B8DC73D5-5648-49AC-9B00-DE87B6D8E7D9}">
          <p14:sldIdLst>
            <p14:sldId id="329"/>
            <p14:sldId id="330"/>
            <p14:sldId id="331"/>
            <p14:sldId id="332"/>
            <p14:sldId id="333"/>
            <p14:sldId id="334"/>
            <p14:sldId id="335"/>
          </p14:sldIdLst>
        </p14:section>
        <p14:section name="E-lås for hjemmeboende" id="{681A0F1B-4A5F-44BB-A28C-32534BF22D2D}">
          <p14:sldIdLst>
            <p14:sldId id="336"/>
            <p14:sldId id="337"/>
            <p14:sldId id="338"/>
            <p14:sldId id="339"/>
            <p14:sldId id="340"/>
            <p14:sldId id="341"/>
            <p14:sldId id="342"/>
          </p14:sldIdLst>
        </p14:section>
        <p14:section name="E-lås institusjon" id="{FC31EA40-8AF5-4FB6-ADF9-F76E6572E36C}">
          <p14:sldIdLst>
            <p14:sldId id="349"/>
            <p14:sldId id="350"/>
            <p14:sldId id="351"/>
            <p14:sldId id="352"/>
            <p14:sldId id="353"/>
            <p14:sldId id="354"/>
            <p14:sldId id="355"/>
          </p14:sldIdLst>
        </p14:section>
      </p14:sectionLst>
    </p:ext>
    <p:ext uri="{EFAFB233-063F-42B5-8137-9DF3F51BA10A}">
      <p15:sldGuideLst xmlns:p15="http://schemas.microsoft.com/office/powerpoint/2012/main">
        <p15:guide id="1" orient="horz" pos="3974" userDrawn="1">
          <p15:clr>
            <a:srgbClr val="A4A3A4"/>
          </p15:clr>
        </p15:guide>
        <p15:guide id="2" orient="horz" pos="180" userDrawn="1">
          <p15:clr>
            <a:srgbClr val="A4A3A4"/>
          </p15:clr>
        </p15:guide>
        <p15:guide id="3" orient="horz" pos="4091" userDrawn="1">
          <p15:clr>
            <a:srgbClr val="A4A3A4"/>
          </p15:clr>
        </p15:guide>
        <p15:guide id="4" orient="horz" pos="628" userDrawn="1">
          <p15:clr>
            <a:srgbClr val="A4A3A4"/>
          </p15:clr>
        </p15:guide>
        <p15:guide id="5" orient="horz" pos="4162" userDrawn="1">
          <p15:clr>
            <a:srgbClr val="A4A3A4"/>
          </p15:clr>
        </p15:guide>
        <p15:guide id="6" orient="horz" pos="790" userDrawn="1">
          <p15:clr>
            <a:srgbClr val="A4A3A4"/>
          </p15:clr>
        </p15:guide>
        <p15:guide id="7" orient="horz" pos="2859" userDrawn="1">
          <p15:clr>
            <a:srgbClr val="A4A3A4"/>
          </p15:clr>
        </p15:guide>
        <p15:guide id="8" orient="horz" pos="1838" userDrawn="1">
          <p15:clr>
            <a:srgbClr val="A4A3A4"/>
          </p15:clr>
        </p15:guide>
        <p15:guide id="9" orient="horz" pos="3899" userDrawn="1">
          <p15:clr>
            <a:srgbClr val="A4A3A4"/>
          </p15:clr>
        </p15:guide>
        <p15:guide id="10" pos="1639" userDrawn="1">
          <p15:clr>
            <a:srgbClr val="A4A3A4"/>
          </p15:clr>
        </p15:guide>
        <p15:guide id="11" pos="3133" userDrawn="1">
          <p15:clr>
            <a:srgbClr val="A4A3A4"/>
          </p15:clr>
        </p15:guide>
        <p15:guide id="12" pos="181" userDrawn="1">
          <p15:clr>
            <a:srgbClr val="A4A3A4"/>
          </p15:clr>
        </p15:guide>
        <p15:guide id="13" pos="6091" userDrawn="1">
          <p15:clr>
            <a:srgbClr val="A4A3A4"/>
          </p15:clr>
        </p15:guide>
        <p15:guide id="14" pos="4601" userDrawn="1">
          <p15:clr>
            <a:srgbClr val="A4A3A4"/>
          </p15:clr>
        </p15:guide>
        <p15:guide id="15" pos="901" userDrawn="1">
          <p15:clr>
            <a:srgbClr val="A4A3A4"/>
          </p15:clr>
        </p15:guide>
        <p15:guide id="16" pos="2383" userDrawn="1">
          <p15:clr>
            <a:srgbClr val="A4A3A4"/>
          </p15:clr>
        </p15:guide>
        <p15:guide id="17" pos="3849" userDrawn="1">
          <p15:clr>
            <a:srgbClr val="A4A3A4"/>
          </p15:clr>
        </p15:guide>
        <p15:guide id="18" pos="5339" userDrawn="1">
          <p15:clr>
            <a:srgbClr val="A4A3A4"/>
          </p15:clr>
        </p15:guide>
      </p15:sldGuideLst>
    </p:ext>
    <p:ext uri="{2D200454-40CA-4A62-9FC3-DE9A4176ACB9}">
      <p15:notesGuideLst xmlns:p15="http://schemas.microsoft.com/office/powerpoint/2012/main">
        <p15:guide id="1" orient="horz" pos="3222">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Wanderås Tronstad" initials="JWT" lastIdx="1" clrIdx="0">
    <p:extLst>
      <p:ext uri="{19B8F6BF-5375-455C-9EA6-DF929625EA0E}">
        <p15:presenceInfo xmlns:p15="http://schemas.microsoft.com/office/powerpoint/2012/main" userId="S-1-5-21-329068152-813497703-839522115-269466" providerId="AD"/>
      </p:ext>
    </p:extLst>
  </p:cmAuthor>
  <p:cmAuthor id="2" name="Jorgen Mathisen Josok" initials="JMJ" lastIdx="3" clrIdx="1">
    <p:extLst>
      <p:ext uri="{19B8F6BF-5375-455C-9EA6-DF929625EA0E}">
        <p15:presenceInfo xmlns:p15="http://schemas.microsoft.com/office/powerpoint/2012/main" userId="S-1-5-21-329068152-813497703-839522115-2700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1D0E"/>
    <a:srgbClr val="FFFFFF"/>
    <a:srgbClr val="293947"/>
    <a:srgbClr val="3876BE"/>
    <a:srgbClr val="DEE3E6"/>
    <a:srgbClr val="CDD8E2"/>
    <a:srgbClr val="FFC000"/>
    <a:srgbClr val="00B050"/>
    <a:srgbClr val="FE7D19"/>
    <a:srgbClr val="EF2B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94" autoAdjust="0"/>
    <p:restoredTop sz="96433" autoAdjust="0"/>
  </p:normalViewPr>
  <p:slideViewPr>
    <p:cSldViewPr snapToGrid="0" snapToObjects="1" showGuides="1">
      <p:cViewPr varScale="1">
        <p:scale>
          <a:sx n="99" d="100"/>
          <a:sy n="99" d="100"/>
        </p:scale>
        <p:origin x="768" y="86"/>
      </p:cViewPr>
      <p:guideLst>
        <p:guide orient="horz" pos="3974"/>
        <p:guide orient="horz" pos="180"/>
        <p:guide orient="horz" pos="4091"/>
        <p:guide orient="horz" pos="628"/>
        <p:guide orient="horz" pos="4162"/>
        <p:guide orient="horz" pos="790"/>
        <p:guide orient="horz" pos="2859"/>
        <p:guide orient="horz" pos="1838"/>
        <p:guide orient="horz" pos="3899"/>
        <p:guide pos="1639"/>
        <p:guide pos="3133"/>
        <p:guide pos="181"/>
        <p:guide pos="6091"/>
        <p:guide pos="4601"/>
        <p:guide pos="901"/>
        <p:guide pos="2383"/>
        <p:guide pos="3849"/>
        <p:guide pos="5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2" d="100"/>
        <a:sy n="62" d="100"/>
      </p:scale>
      <p:origin x="0" y="0"/>
    </p:cViewPr>
  </p:sorterViewPr>
  <p:notesViewPr>
    <p:cSldViewPr snapToGrid="0" snapToObjects="1" showGuides="1">
      <p:cViewPr varScale="1">
        <p:scale>
          <a:sx n="50" d="100"/>
          <a:sy n="50" d="100"/>
        </p:scale>
        <p:origin x="-2640" y="-108"/>
      </p:cViewPr>
      <p:guideLst>
        <p:guide orient="horz" pos="3222"/>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2" tIns="47366" rIns="94732" bIns="47366" numCol="1" anchor="t" anchorCtr="0" compatLnSpc="1">
            <a:prstTxWarp prst="textNoShape">
              <a:avLst/>
            </a:prstTxWarp>
          </a:bodyPr>
          <a:lstStyle>
            <a:lvl1pPr algn="l" defTabSz="947738">
              <a:spcBef>
                <a:spcPct val="0"/>
              </a:spcBef>
              <a:buClrTx/>
              <a:buFontTx/>
              <a:buNone/>
              <a:defRPr sz="1200">
                <a:solidFill>
                  <a:schemeClr val="tx1"/>
                </a:solidFill>
              </a:defRPr>
            </a:lvl1pPr>
          </a:lstStyle>
          <a:p>
            <a:endParaRPr lang="en-US" dirty="0"/>
          </a:p>
        </p:txBody>
      </p:sp>
      <p:sp>
        <p:nvSpPr>
          <p:cNvPr id="51203"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2" tIns="47366" rIns="94732" bIns="47366" numCol="1" anchor="t" anchorCtr="0" compatLnSpc="1">
            <a:prstTxWarp prst="textNoShape">
              <a:avLst/>
            </a:prstTxWarp>
          </a:bodyPr>
          <a:lstStyle>
            <a:lvl1pPr algn="r" defTabSz="947738">
              <a:spcBef>
                <a:spcPct val="0"/>
              </a:spcBef>
              <a:buClrTx/>
              <a:buFontTx/>
              <a:buNone/>
              <a:defRPr sz="1200">
                <a:solidFill>
                  <a:schemeClr val="tx1"/>
                </a:solidFill>
              </a:defRPr>
            </a:lvl1pPr>
          </a:lstStyle>
          <a:p>
            <a:endParaRPr lang="en-US" dirty="0"/>
          </a:p>
        </p:txBody>
      </p:sp>
      <p:sp>
        <p:nvSpPr>
          <p:cNvPr id="51204" name="Rectangle 4"/>
          <p:cNvSpPr>
            <a:spLocks noGrp="1" noChangeArrowheads="1"/>
          </p:cNvSpPr>
          <p:nvPr>
            <p:ph type="ftr" sz="quarter" idx="2"/>
          </p:nvPr>
        </p:nvSpPr>
        <p:spPr bwMode="auto">
          <a:xfrm>
            <a:off x="0" y="971708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2" tIns="47366" rIns="94732" bIns="47366" numCol="1" anchor="b" anchorCtr="0" compatLnSpc="1">
            <a:prstTxWarp prst="textNoShape">
              <a:avLst/>
            </a:prstTxWarp>
          </a:bodyPr>
          <a:lstStyle>
            <a:lvl1pPr algn="l" defTabSz="947738">
              <a:spcBef>
                <a:spcPct val="0"/>
              </a:spcBef>
              <a:buClrTx/>
              <a:buFontTx/>
              <a:buNone/>
              <a:defRPr sz="1200">
                <a:solidFill>
                  <a:schemeClr val="tx1"/>
                </a:solidFill>
              </a:defRPr>
            </a:lvl1pPr>
          </a:lstStyle>
          <a:p>
            <a:endParaRPr lang="en-US" dirty="0"/>
          </a:p>
        </p:txBody>
      </p:sp>
      <p:sp>
        <p:nvSpPr>
          <p:cNvPr id="51205" name="Rectangle 5"/>
          <p:cNvSpPr>
            <a:spLocks noGrp="1" noChangeArrowheads="1"/>
          </p:cNvSpPr>
          <p:nvPr>
            <p:ph type="sldNum" sz="quarter" idx="3"/>
          </p:nvPr>
        </p:nvSpPr>
        <p:spPr bwMode="auto">
          <a:xfrm>
            <a:off x="4021138" y="971708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2" tIns="47366" rIns="94732" bIns="47366" numCol="1" anchor="b" anchorCtr="0" compatLnSpc="1">
            <a:prstTxWarp prst="textNoShape">
              <a:avLst/>
            </a:prstTxWarp>
          </a:bodyPr>
          <a:lstStyle>
            <a:lvl1pPr algn="r" defTabSz="947738">
              <a:spcBef>
                <a:spcPct val="0"/>
              </a:spcBef>
              <a:buClrTx/>
              <a:buFontTx/>
              <a:buNone/>
              <a:defRPr sz="1200">
                <a:solidFill>
                  <a:schemeClr val="tx1"/>
                </a:solidFill>
              </a:defRPr>
            </a:lvl1pPr>
          </a:lstStyle>
          <a:p>
            <a:fld id="{EDE264F3-D0F9-47E4-845D-E1759C7F2CB1}" type="slidenum">
              <a:rPr lang="en-US" smtClean="0"/>
              <a:pPr/>
              <a:t>‹#›</a:t>
            </a:fld>
            <a:endParaRPr lang="en-US" dirty="0"/>
          </a:p>
        </p:txBody>
      </p:sp>
    </p:spTree>
    <p:extLst>
      <p:ext uri="{BB962C8B-B14F-4D97-AF65-F5344CB8AC3E}">
        <p14:creationId xmlns:p14="http://schemas.microsoft.com/office/powerpoint/2010/main" val="2627971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2" tIns="47366" rIns="94732" bIns="47366" numCol="1" anchor="t" anchorCtr="0" compatLnSpc="1">
            <a:prstTxWarp prst="textNoShape">
              <a:avLst/>
            </a:prstTxWarp>
          </a:bodyPr>
          <a:lstStyle>
            <a:lvl1pPr algn="l" defTabSz="947738">
              <a:spcBef>
                <a:spcPct val="0"/>
              </a:spcBef>
              <a:buClrTx/>
              <a:buFontTx/>
              <a:buNone/>
              <a:defRPr sz="1200">
                <a:solidFill>
                  <a:schemeClr val="tx1"/>
                </a:solidFill>
              </a:defRPr>
            </a:lvl1pPr>
          </a:lstStyle>
          <a:p>
            <a:endParaRPr lang="en-US" dirty="0"/>
          </a:p>
        </p:txBody>
      </p:sp>
      <p:sp>
        <p:nvSpPr>
          <p:cNvPr id="11267"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2" tIns="47366" rIns="94732" bIns="47366" numCol="1" anchor="t" anchorCtr="0" compatLnSpc="1">
            <a:prstTxWarp prst="textNoShape">
              <a:avLst/>
            </a:prstTxWarp>
          </a:bodyPr>
          <a:lstStyle>
            <a:lvl1pPr algn="r" defTabSz="947738">
              <a:spcBef>
                <a:spcPct val="0"/>
              </a:spcBef>
              <a:buClrTx/>
              <a:buFontTx/>
              <a:buNone/>
              <a:defRPr sz="1200">
                <a:solidFill>
                  <a:schemeClr val="tx1"/>
                </a:solidFill>
              </a:defRPr>
            </a:lvl1pPr>
          </a:lstStyle>
          <a:p>
            <a:endParaRPr lang="en-US" dirty="0"/>
          </a:p>
        </p:txBody>
      </p:sp>
      <p:sp>
        <p:nvSpPr>
          <p:cNvPr id="11268" name="Rectangle 4"/>
          <p:cNvSpPr>
            <a:spLocks noGrp="1" noRot="1" noChangeAspect="1" noChangeArrowheads="1" noTextEdit="1"/>
          </p:cNvSpPr>
          <p:nvPr>
            <p:ph type="sldImg" idx="2"/>
          </p:nvPr>
        </p:nvSpPr>
        <p:spPr bwMode="auto">
          <a:xfrm>
            <a:off x="779463" y="766763"/>
            <a:ext cx="5541962" cy="38369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709613" y="4859338"/>
            <a:ext cx="5680075" cy="460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2" tIns="47366" rIns="94732" bIns="47366"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270" name="Rectangle 6"/>
          <p:cNvSpPr>
            <a:spLocks noGrp="1" noChangeArrowheads="1"/>
          </p:cNvSpPr>
          <p:nvPr>
            <p:ph type="ftr" sz="quarter" idx="4"/>
          </p:nvPr>
        </p:nvSpPr>
        <p:spPr bwMode="auto">
          <a:xfrm>
            <a:off x="0" y="971708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2" tIns="47366" rIns="94732" bIns="47366" numCol="1" anchor="b" anchorCtr="0" compatLnSpc="1">
            <a:prstTxWarp prst="textNoShape">
              <a:avLst/>
            </a:prstTxWarp>
          </a:bodyPr>
          <a:lstStyle>
            <a:lvl1pPr algn="l" defTabSz="947738">
              <a:spcBef>
                <a:spcPct val="0"/>
              </a:spcBef>
              <a:buClrTx/>
              <a:buFontTx/>
              <a:buNone/>
              <a:defRPr sz="1200">
                <a:solidFill>
                  <a:schemeClr val="tx1"/>
                </a:solidFill>
              </a:defRPr>
            </a:lvl1pPr>
          </a:lstStyle>
          <a:p>
            <a:endParaRPr lang="en-US" dirty="0"/>
          </a:p>
        </p:txBody>
      </p:sp>
      <p:sp>
        <p:nvSpPr>
          <p:cNvPr id="11271" name="Rectangle 7"/>
          <p:cNvSpPr>
            <a:spLocks noGrp="1" noChangeArrowheads="1"/>
          </p:cNvSpPr>
          <p:nvPr>
            <p:ph type="sldNum" sz="quarter" idx="5"/>
          </p:nvPr>
        </p:nvSpPr>
        <p:spPr bwMode="auto">
          <a:xfrm>
            <a:off x="4021138" y="971708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2" tIns="47366" rIns="94732" bIns="47366" numCol="1" anchor="b" anchorCtr="0" compatLnSpc="1">
            <a:prstTxWarp prst="textNoShape">
              <a:avLst/>
            </a:prstTxWarp>
          </a:bodyPr>
          <a:lstStyle>
            <a:lvl1pPr algn="r" defTabSz="947738">
              <a:spcBef>
                <a:spcPct val="0"/>
              </a:spcBef>
              <a:buClrTx/>
              <a:buFontTx/>
              <a:buNone/>
              <a:defRPr sz="1200">
                <a:solidFill>
                  <a:schemeClr val="tx1"/>
                </a:solidFill>
              </a:defRPr>
            </a:lvl1pPr>
          </a:lstStyle>
          <a:p>
            <a:fld id="{D51FD0A5-E9FF-449F-9E6C-EA6FECB95E81}" type="slidenum">
              <a:rPr lang="en-US" smtClean="0"/>
              <a:pPr/>
              <a:t>‹#›</a:t>
            </a:fld>
            <a:endParaRPr lang="en-US" dirty="0"/>
          </a:p>
        </p:txBody>
      </p:sp>
    </p:spTree>
    <p:extLst>
      <p:ext uri="{BB962C8B-B14F-4D97-AF65-F5344CB8AC3E}">
        <p14:creationId xmlns:p14="http://schemas.microsoft.com/office/powerpoint/2010/main" val="17435097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D51FD0A5-E9FF-449F-9E6C-EA6FECB95E81}" type="slidenum">
              <a:rPr lang="en-US" smtClean="0"/>
              <a:pPr/>
              <a:t>20</a:t>
            </a:fld>
            <a:endParaRPr lang="en-US" dirty="0"/>
          </a:p>
        </p:txBody>
      </p:sp>
    </p:spTree>
    <p:extLst>
      <p:ext uri="{BB962C8B-B14F-4D97-AF65-F5344CB8AC3E}">
        <p14:creationId xmlns:p14="http://schemas.microsoft.com/office/powerpoint/2010/main" val="36674253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35" name="Group 34"/>
          <p:cNvGrpSpPr/>
          <p:nvPr userDrawn="1"/>
        </p:nvGrpSpPr>
        <p:grpSpPr>
          <a:xfrm>
            <a:off x="0" y="285750"/>
            <a:ext cx="9906000" cy="6572250"/>
            <a:chOff x="0" y="285750"/>
            <a:chExt cx="9906000" cy="6572250"/>
          </a:xfrm>
        </p:grpSpPr>
        <p:sp>
          <p:nvSpPr>
            <p:cNvPr id="36" name="Rectangle 35"/>
            <p:cNvSpPr/>
            <p:nvPr userDrawn="1"/>
          </p:nvSpPr>
          <p:spPr bwMode="auto">
            <a:xfrm>
              <a:off x="0" y="285750"/>
              <a:ext cx="9906000" cy="6050250"/>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37" name="Rectangle 36"/>
            <p:cNvSpPr/>
            <p:nvPr userDrawn="1"/>
          </p:nvSpPr>
          <p:spPr bwMode="auto">
            <a:xfrm>
              <a:off x="4731488" y="6308725"/>
              <a:ext cx="5174511" cy="549275"/>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38" name="Rectangle 37"/>
            <p:cNvSpPr/>
            <p:nvPr userDrawn="1"/>
          </p:nvSpPr>
          <p:spPr bwMode="auto">
            <a:xfrm>
              <a:off x="0" y="6613451"/>
              <a:ext cx="9905999" cy="244549"/>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grpSp>
      <p:sp>
        <p:nvSpPr>
          <p:cNvPr id="4" name="Rectangle 5"/>
          <p:cNvSpPr>
            <a:spLocks noChangeArrowheads="1"/>
          </p:cNvSpPr>
          <p:nvPr userDrawn="1"/>
        </p:nvSpPr>
        <p:spPr bwMode="auto">
          <a:xfrm>
            <a:off x="288925" y="285751"/>
            <a:ext cx="9382126" cy="6024563"/>
          </a:xfrm>
          <a:prstGeom prst="rect">
            <a:avLst/>
          </a:prstGeom>
          <a:solidFill>
            <a:srgbClr val="DEE3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400" dirty="0"/>
          </a:p>
        </p:txBody>
      </p:sp>
      <p:sp>
        <p:nvSpPr>
          <p:cNvPr id="8195" name="Rectangle 3"/>
          <p:cNvSpPr>
            <a:spLocks noGrp="1" noChangeArrowheads="1"/>
          </p:cNvSpPr>
          <p:nvPr>
            <p:ph type="ctrTitle" hasCustomPrompt="1"/>
          </p:nvPr>
        </p:nvSpPr>
        <p:spPr>
          <a:xfrm>
            <a:off x="4879429" y="1970690"/>
            <a:ext cx="4382062" cy="1871266"/>
          </a:xfrm>
          <a:extLst>
            <a:ext uri="{909E8E84-426E-40DD-AFC4-6F175D3DCCD1}">
              <a14:hiddenFill xmlns:a14="http://schemas.microsoft.com/office/drawing/2010/main">
                <a:solidFill>
                  <a:schemeClr val="accent1"/>
                </a:solidFill>
              </a14:hiddenFill>
            </a:ext>
          </a:extLst>
        </p:spPr>
        <p:txBody>
          <a:bodyPr lIns="90000" tIns="0" rIns="90000" bIns="0"/>
          <a:lstStyle>
            <a:lvl1pPr>
              <a:lnSpc>
                <a:spcPct val="85000"/>
              </a:lnSpc>
              <a:defRPr sz="3200" b="1" cap="all" baseline="0">
                <a:solidFill>
                  <a:schemeClr val="accent1"/>
                </a:solidFill>
              </a:defRPr>
            </a:lvl1pPr>
          </a:lstStyle>
          <a:p>
            <a:pPr lvl="0"/>
            <a:r>
              <a:rPr lang="en-US" noProof="0" dirty="0" smtClean="0"/>
              <a:t>CLICK TO EDIT MASTER TITLE STYLE</a:t>
            </a:r>
          </a:p>
        </p:txBody>
      </p:sp>
      <p:sp>
        <p:nvSpPr>
          <p:cNvPr id="8196" name="Rectangle 4"/>
          <p:cNvSpPr>
            <a:spLocks noGrp="1" noChangeArrowheads="1"/>
          </p:cNvSpPr>
          <p:nvPr>
            <p:ph type="subTitle" idx="1"/>
          </p:nvPr>
        </p:nvSpPr>
        <p:spPr>
          <a:xfrm>
            <a:off x="4879429" y="4122173"/>
            <a:ext cx="4382063" cy="2067490"/>
          </a:xfrm>
          <a:extLst>
            <a:ext uri="{91240B29-F687-4F45-9708-019B960494DF}">
              <a14:hiddenLine xmlns:a14="http://schemas.microsoft.com/office/drawing/2010/main" w="9525" algn="ctr">
                <a:solidFill>
                  <a:schemeClr val="tx1"/>
                </a:solidFill>
                <a:miter lim="800000"/>
                <a:headEnd/>
                <a:tailEnd/>
              </a14:hiddenLine>
            </a:ext>
          </a:extLst>
        </p:spPr>
        <p:txBody>
          <a:bodyPr lIns="91440" tIns="0" rIns="91440" bIns="0"/>
          <a:lstStyle>
            <a:lvl1pPr>
              <a:buClr>
                <a:schemeClr val="bg1"/>
              </a:buClr>
              <a:buFont typeface="Wingdings" pitchFamily="2" charset="2"/>
              <a:buNone/>
              <a:defRPr sz="2400">
                <a:solidFill>
                  <a:srgbClr val="293947"/>
                </a:solidFill>
              </a:defRPr>
            </a:lvl1pPr>
          </a:lstStyle>
          <a:p>
            <a:pPr lvl="0"/>
            <a:r>
              <a:rPr lang="en-US" noProof="0" smtClean="0"/>
              <a:t>Click to edit Master subtitle style</a:t>
            </a:r>
            <a:endParaRPr lang="en-US" noProof="0" dirty="0" smtClean="0"/>
          </a:p>
        </p:txBody>
      </p:sp>
      <p:cxnSp>
        <p:nvCxnSpPr>
          <p:cNvPr id="10" name="Straight Connector 9"/>
          <p:cNvCxnSpPr/>
          <p:nvPr userDrawn="1"/>
        </p:nvCxnSpPr>
        <p:spPr bwMode="auto">
          <a:xfrm>
            <a:off x="4950373" y="3956000"/>
            <a:ext cx="4710778" cy="0"/>
          </a:xfrm>
          <a:prstGeom prst="line">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AutoShape 3"/>
          <p:cNvSpPr>
            <a:spLocks noChangeAspect="1" noChangeArrowheads="1" noTextEdit="1"/>
          </p:cNvSpPr>
          <p:nvPr userDrawn="1"/>
        </p:nvSpPr>
        <p:spPr bwMode="auto">
          <a:xfrm>
            <a:off x="288926" y="285751"/>
            <a:ext cx="9380539" cy="602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400" dirty="0"/>
          </a:p>
        </p:txBody>
      </p:sp>
      <p:pic>
        <p:nvPicPr>
          <p:cNvPr id="12" name="Picture 2" descr="\\10.65.9.150\ds1\RRU\JOBS\LIBRARY\DSP02000 - DSP02099\DSP02001 Admin Logo Brand Update\logo files wip\NEW PA LOGO\New PA Logo 2-17 x 2-36.e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529588" y="665306"/>
            <a:ext cx="792089" cy="722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3458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e Right Team x4">
    <p:spTree>
      <p:nvGrpSpPr>
        <p:cNvPr id="1" name=""/>
        <p:cNvGrpSpPr/>
        <p:nvPr/>
      </p:nvGrpSpPr>
      <p:grpSpPr>
        <a:xfrm>
          <a:off x="0" y="0"/>
          <a:ext cx="0" cy="0"/>
          <a:chOff x="0" y="0"/>
          <a:chExt cx="0" cy="0"/>
        </a:xfrm>
      </p:grpSpPr>
      <p:sp>
        <p:nvSpPr>
          <p:cNvPr id="4" name="Footer Placeholder 3"/>
          <p:cNvSpPr>
            <a:spLocks noGrp="1"/>
          </p:cNvSpPr>
          <p:nvPr>
            <p:ph type="ftr" sz="quarter" idx="20"/>
          </p:nvPr>
        </p:nvSpPr>
        <p:spPr/>
        <p:txBody>
          <a:bodyPr/>
          <a:lstStyle/>
          <a:p>
            <a:r>
              <a:rPr lang="en-US" dirty="0" smtClean="0">
                <a:solidFill>
                  <a:schemeClr val="bg2"/>
                </a:solidFill>
              </a:rPr>
              <a:t> </a:t>
            </a:r>
            <a:endParaRPr lang="en-US" dirty="0">
              <a:solidFill>
                <a:schemeClr val="bg2"/>
              </a:solidFill>
            </a:endParaRPr>
          </a:p>
        </p:txBody>
      </p:sp>
      <p:sp>
        <p:nvSpPr>
          <p:cNvPr id="28" name="Picture Placeholder 2"/>
          <p:cNvSpPr>
            <a:spLocks noGrp="1"/>
          </p:cNvSpPr>
          <p:nvPr>
            <p:ph type="pic" sz="quarter" idx="29"/>
          </p:nvPr>
        </p:nvSpPr>
        <p:spPr>
          <a:xfrm>
            <a:off x="5078412" y="3637882"/>
            <a:ext cx="952952" cy="1293647"/>
          </a:xfrm>
          <a:solidFill>
            <a:schemeClr val="bg1"/>
          </a:solidFill>
        </p:spPr>
        <p:txBody>
          <a:bodyPr anchor="ctr"/>
          <a:lstStyle>
            <a:lvl1pPr algn="ctr">
              <a:defRPr/>
            </a:lvl1pPr>
          </a:lstStyle>
          <a:p>
            <a:r>
              <a:rPr lang="en-US" smtClean="0"/>
              <a:t>Click icon to add picture</a:t>
            </a:r>
            <a:endParaRPr lang="en-US" dirty="0"/>
          </a:p>
        </p:txBody>
      </p:sp>
      <p:sp>
        <p:nvSpPr>
          <p:cNvPr id="26" name="Picture Placeholder 2"/>
          <p:cNvSpPr>
            <a:spLocks noGrp="1"/>
          </p:cNvSpPr>
          <p:nvPr>
            <p:ph type="pic" sz="quarter" idx="27"/>
          </p:nvPr>
        </p:nvSpPr>
        <p:spPr>
          <a:xfrm>
            <a:off x="370760" y="3637882"/>
            <a:ext cx="952952" cy="1293647"/>
          </a:xfrm>
          <a:solidFill>
            <a:schemeClr val="bg1"/>
          </a:solidFill>
        </p:spPr>
        <p:txBody>
          <a:bodyPr anchor="ctr"/>
          <a:lstStyle>
            <a:lvl1pPr algn="ctr">
              <a:defRPr/>
            </a:lvl1pPr>
          </a:lstStyle>
          <a:p>
            <a:r>
              <a:rPr lang="en-US" smtClean="0"/>
              <a:t>Click icon to add picture</a:t>
            </a:r>
            <a:endParaRPr lang="en-US" dirty="0"/>
          </a:p>
        </p:txBody>
      </p:sp>
      <p:sp>
        <p:nvSpPr>
          <p:cNvPr id="27" name="Picture Placeholder 2"/>
          <p:cNvSpPr>
            <a:spLocks noGrp="1"/>
          </p:cNvSpPr>
          <p:nvPr>
            <p:ph type="pic" sz="quarter" idx="28"/>
          </p:nvPr>
        </p:nvSpPr>
        <p:spPr>
          <a:xfrm>
            <a:off x="5078412" y="1255620"/>
            <a:ext cx="952952" cy="1293647"/>
          </a:xfrm>
          <a:solidFill>
            <a:schemeClr val="bg1"/>
          </a:solidFill>
        </p:spPr>
        <p:txBody>
          <a:bodyPr anchor="ctr"/>
          <a:lstStyle>
            <a:lvl1pPr algn="ctr">
              <a:defRPr/>
            </a:lvl1pPr>
          </a:lstStyle>
          <a:p>
            <a:r>
              <a:rPr lang="en-US" smtClean="0"/>
              <a:t>Click icon to add picture</a:t>
            </a:r>
            <a:endParaRPr lang="en-US" dirty="0"/>
          </a:p>
        </p:txBody>
      </p:sp>
      <p:sp>
        <p:nvSpPr>
          <p:cNvPr id="25" name="Picture Placeholder 2"/>
          <p:cNvSpPr>
            <a:spLocks noGrp="1"/>
          </p:cNvSpPr>
          <p:nvPr>
            <p:ph type="pic" sz="quarter" idx="26"/>
          </p:nvPr>
        </p:nvSpPr>
        <p:spPr>
          <a:xfrm>
            <a:off x="370760" y="1249860"/>
            <a:ext cx="952952" cy="1293647"/>
          </a:xfrm>
          <a:solidFill>
            <a:schemeClr val="bg1"/>
          </a:solidFill>
        </p:spPr>
        <p:txBody>
          <a:bodyPr anchor="ctr"/>
          <a:lstStyle>
            <a:lvl1pPr algn="ctr">
              <a:defRPr/>
            </a:lvl1pPr>
          </a:lstStyle>
          <a:p>
            <a:r>
              <a:rPr lang="en-US" smtClean="0"/>
              <a:t>Click icon to add picture</a:t>
            </a:r>
            <a:endParaRPr lang="en-US" dirty="0"/>
          </a:p>
        </p:txBody>
      </p:sp>
      <p:cxnSp>
        <p:nvCxnSpPr>
          <p:cNvPr id="6" name="Straight Connector 5"/>
          <p:cNvCxnSpPr/>
          <p:nvPr userDrawn="1"/>
        </p:nvCxnSpPr>
        <p:spPr bwMode="auto">
          <a:xfrm>
            <a:off x="1430338" y="3507629"/>
            <a:ext cx="3543300" cy="0"/>
          </a:xfrm>
          <a:prstGeom prst="line">
            <a:avLst/>
          </a:prstGeom>
          <a:noFill/>
          <a:ln w="1270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userDrawn="1"/>
        </p:nvCxnSpPr>
        <p:spPr bwMode="auto">
          <a:xfrm>
            <a:off x="6116201" y="3507629"/>
            <a:ext cx="3537387" cy="0"/>
          </a:xfrm>
          <a:prstGeom prst="line">
            <a:avLst/>
          </a:prstGeom>
          <a:noFill/>
          <a:ln w="1270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userDrawn="1"/>
        </p:nvCxnSpPr>
        <p:spPr bwMode="auto">
          <a:xfrm>
            <a:off x="1430338" y="5908444"/>
            <a:ext cx="3543300" cy="139"/>
          </a:xfrm>
          <a:prstGeom prst="line">
            <a:avLst/>
          </a:prstGeom>
          <a:noFill/>
          <a:ln w="1270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28"/>
          <p:cNvCxnSpPr/>
          <p:nvPr userDrawn="1"/>
        </p:nvCxnSpPr>
        <p:spPr bwMode="auto">
          <a:xfrm>
            <a:off x="6134419" y="5908443"/>
            <a:ext cx="3535045" cy="0"/>
          </a:xfrm>
          <a:prstGeom prst="line">
            <a:avLst/>
          </a:prstGeom>
          <a:noFill/>
          <a:ln w="1270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 Placeholder 18"/>
          <p:cNvSpPr>
            <a:spLocks noGrp="1"/>
          </p:cNvSpPr>
          <p:nvPr>
            <p:ph type="body" sz="quarter" idx="18"/>
          </p:nvPr>
        </p:nvSpPr>
        <p:spPr>
          <a:xfrm>
            <a:off x="6110288" y="4222298"/>
            <a:ext cx="3543300" cy="1678346"/>
          </a:xfrm>
          <a:solidFill>
            <a:schemeClr val="bg1"/>
          </a:solidFill>
          <a:ln>
            <a:noFill/>
          </a:ln>
          <a:effectLst/>
          <a:extLst/>
        </p:spPr>
        <p:txBody>
          <a:bodyPr vert="horz" wrap="square" lIns="99176" tIns="33059" rIns="99176" bIns="0" numCol="1" spcCol="122318" anchor="t" anchorCtr="0" compatLnSpc="1">
            <a:prstTxWarp prst="textNoShape">
              <a:avLst/>
            </a:prstTxWarp>
          </a:bodyPr>
          <a:lstStyle>
            <a:lvl1pPr>
              <a:defRPr lang="en-GB" sz="1400" dirty="0" smtClean="0">
                <a:solidFill>
                  <a:schemeClr val="tx1"/>
                </a:solidFill>
                <a:latin typeface="+mn-lt"/>
                <a:ea typeface="+mn-ea"/>
                <a:cs typeface="+mn-cs"/>
              </a:defRPr>
            </a:lvl1pPr>
            <a:lvl2pPr marL="182555" indent="-180967">
              <a:tabLst/>
              <a:defRPr lang="en-GB" sz="1400" smtClean="0">
                <a:solidFill>
                  <a:schemeClr val="tx1"/>
                </a:solidFill>
              </a:defRPr>
            </a:lvl2pPr>
            <a:lvl3pPr marL="357173" indent="-174617">
              <a:defRPr lang="en-GB" sz="1400" smtClean="0">
                <a:solidFill>
                  <a:schemeClr val="tx1"/>
                </a:solidFill>
              </a:defRPr>
            </a:lvl3pPr>
            <a:lvl4pPr marL="539727" indent="-182555">
              <a:defRPr lang="en-GB" sz="1400" smtClean="0">
                <a:solidFill>
                  <a:schemeClr val="tx1"/>
                </a:solidFill>
              </a:defRPr>
            </a:lvl4pPr>
            <a:lvl5pPr marL="714345" indent="-174617">
              <a:defRPr lang="en-GB" sz="1400" dirty="0">
                <a:solidFill>
                  <a:schemeClr val="tx1"/>
                </a:solidFill>
              </a:defRPr>
            </a:lvl5pPr>
          </a:lstStyle>
          <a:p>
            <a:pPr lvl="0">
              <a:spcAft>
                <a:spcPts val="184"/>
              </a:spcAft>
            </a:pPr>
            <a:r>
              <a:rPr lang="en-US" smtClean="0"/>
              <a:t>Click to edit Master text styles</a:t>
            </a:r>
          </a:p>
          <a:p>
            <a:pPr lvl="1">
              <a:spcAft>
                <a:spcPts val="184"/>
              </a:spcAft>
            </a:pPr>
            <a:r>
              <a:rPr lang="en-US" smtClean="0"/>
              <a:t>Second level</a:t>
            </a:r>
          </a:p>
          <a:p>
            <a:pPr lvl="2">
              <a:spcAft>
                <a:spcPts val="184"/>
              </a:spcAft>
            </a:pPr>
            <a:r>
              <a:rPr lang="en-US" smtClean="0"/>
              <a:t>Third level</a:t>
            </a:r>
          </a:p>
          <a:p>
            <a:pPr lvl="3">
              <a:spcAft>
                <a:spcPts val="184"/>
              </a:spcAft>
            </a:pPr>
            <a:r>
              <a:rPr lang="en-US" smtClean="0"/>
              <a:t>Fourth level</a:t>
            </a:r>
          </a:p>
          <a:p>
            <a:pPr lvl="4">
              <a:spcAft>
                <a:spcPts val="184"/>
              </a:spcAft>
            </a:pPr>
            <a:r>
              <a:rPr lang="en-US" smtClean="0"/>
              <a:t>Fifth level</a:t>
            </a:r>
            <a:endParaRPr lang="en-US" dirty="0"/>
          </a:p>
        </p:txBody>
      </p:sp>
      <p:sp>
        <p:nvSpPr>
          <p:cNvPr id="41" name="Text Placeholder 6"/>
          <p:cNvSpPr>
            <a:spLocks noGrp="1"/>
          </p:cNvSpPr>
          <p:nvPr>
            <p:ph type="body" sz="quarter" idx="32"/>
          </p:nvPr>
        </p:nvSpPr>
        <p:spPr>
          <a:xfrm>
            <a:off x="6110289" y="3641288"/>
            <a:ext cx="3559175" cy="535488"/>
          </a:xfrm>
          <a:solidFill>
            <a:schemeClr val="tx2">
              <a:lumMod val="20000"/>
              <a:lumOff val="80000"/>
            </a:schemeClr>
          </a:solidFill>
        </p:spPr>
        <p:txBody>
          <a:bodyPr lIns="66118" tIns="99176" rIns="0" bIns="99176" anchor="ctr"/>
          <a:lstStyle>
            <a:lvl1pPr>
              <a:spcAft>
                <a:spcPts val="0"/>
              </a:spcAft>
              <a:defRPr sz="1400" b="1">
                <a:solidFill>
                  <a:schemeClr val="tx2"/>
                </a:solidFill>
              </a:defRPr>
            </a:lvl1pPr>
            <a:lvl2pPr marL="1587" indent="0">
              <a:spcAft>
                <a:spcPts val="0"/>
              </a:spcAft>
              <a:buNone/>
              <a:defRPr sz="1400">
                <a:solidFill>
                  <a:schemeClr val="tx2"/>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US" smtClean="0"/>
              <a:t>Click to edit Master text styles</a:t>
            </a:r>
          </a:p>
          <a:p>
            <a:pPr lvl="1"/>
            <a:r>
              <a:rPr lang="en-US" smtClean="0"/>
              <a:t>Second level</a:t>
            </a:r>
          </a:p>
        </p:txBody>
      </p:sp>
      <p:sp>
        <p:nvSpPr>
          <p:cNvPr id="22" name="Text Placeholder 18"/>
          <p:cNvSpPr>
            <a:spLocks noGrp="1"/>
          </p:cNvSpPr>
          <p:nvPr>
            <p:ph type="body" sz="quarter" idx="19"/>
          </p:nvPr>
        </p:nvSpPr>
        <p:spPr>
          <a:xfrm>
            <a:off x="1430338" y="4222298"/>
            <a:ext cx="3543300" cy="1678346"/>
          </a:xfrm>
          <a:solidFill>
            <a:schemeClr val="bg1"/>
          </a:solidFill>
          <a:ln>
            <a:noFill/>
          </a:ln>
          <a:effectLst/>
          <a:extLst/>
        </p:spPr>
        <p:txBody>
          <a:bodyPr vert="horz" wrap="square" lIns="99176" tIns="33059" rIns="99176" bIns="0" numCol="1" spcCol="122318" anchor="t" anchorCtr="0" compatLnSpc="1">
            <a:prstTxWarp prst="textNoShape">
              <a:avLst/>
            </a:prstTxWarp>
          </a:bodyPr>
          <a:lstStyle>
            <a:lvl1pPr>
              <a:defRPr lang="en-GB" sz="1400" dirty="0" smtClean="0">
                <a:solidFill>
                  <a:schemeClr val="tx1"/>
                </a:solidFill>
                <a:latin typeface="+mn-lt"/>
                <a:ea typeface="+mn-ea"/>
                <a:cs typeface="+mn-cs"/>
              </a:defRPr>
            </a:lvl1pPr>
            <a:lvl2pPr marL="182555" indent="-180967">
              <a:defRPr lang="en-GB" sz="1400" dirty="0" smtClean="0">
                <a:solidFill>
                  <a:schemeClr val="tx1"/>
                </a:solidFill>
              </a:defRPr>
            </a:lvl2pPr>
            <a:lvl3pPr marL="357173" indent="-174617">
              <a:defRPr lang="en-GB" sz="1400" dirty="0" smtClean="0">
                <a:solidFill>
                  <a:schemeClr val="tx1"/>
                </a:solidFill>
              </a:defRPr>
            </a:lvl3pPr>
            <a:lvl4pPr marL="539727" indent="-182555">
              <a:defRPr lang="en-GB" sz="1400" dirty="0" smtClean="0">
                <a:solidFill>
                  <a:schemeClr val="tx1"/>
                </a:solidFill>
              </a:defRPr>
            </a:lvl4pPr>
            <a:lvl5pPr marL="714345" indent="-174617">
              <a:defRPr lang="en-GB" sz="1400" dirty="0">
                <a:solidFill>
                  <a:schemeClr val="tx1"/>
                </a:solidFill>
              </a:defRPr>
            </a:lvl5pPr>
          </a:lstStyle>
          <a:p>
            <a:pPr lvl="0">
              <a:spcAft>
                <a:spcPts val="184"/>
              </a:spcAft>
            </a:pPr>
            <a:r>
              <a:rPr lang="en-US" smtClean="0"/>
              <a:t>Click to edit Master text styles</a:t>
            </a:r>
          </a:p>
          <a:p>
            <a:pPr lvl="1">
              <a:spcAft>
                <a:spcPts val="184"/>
              </a:spcAft>
            </a:pPr>
            <a:r>
              <a:rPr lang="en-US" smtClean="0"/>
              <a:t>Second level</a:t>
            </a:r>
          </a:p>
          <a:p>
            <a:pPr lvl="2">
              <a:spcAft>
                <a:spcPts val="184"/>
              </a:spcAft>
            </a:pPr>
            <a:r>
              <a:rPr lang="en-US" smtClean="0"/>
              <a:t>Third level</a:t>
            </a:r>
          </a:p>
          <a:p>
            <a:pPr lvl="3">
              <a:spcAft>
                <a:spcPts val="184"/>
              </a:spcAft>
            </a:pPr>
            <a:r>
              <a:rPr lang="en-US" smtClean="0"/>
              <a:t>Fourth level</a:t>
            </a:r>
          </a:p>
          <a:p>
            <a:pPr lvl="4">
              <a:spcAft>
                <a:spcPts val="184"/>
              </a:spcAft>
            </a:pPr>
            <a:r>
              <a:rPr lang="en-US" smtClean="0"/>
              <a:t>Fifth level</a:t>
            </a:r>
            <a:endParaRPr lang="en-US" dirty="0"/>
          </a:p>
        </p:txBody>
      </p:sp>
      <p:sp>
        <p:nvSpPr>
          <p:cNvPr id="40" name="Text Placeholder 6"/>
          <p:cNvSpPr>
            <a:spLocks noGrp="1"/>
          </p:cNvSpPr>
          <p:nvPr>
            <p:ph type="body" sz="quarter" idx="31"/>
          </p:nvPr>
        </p:nvSpPr>
        <p:spPr>
          <a:xfrm>
            <a:off x="1430338" y="3641288"/>
            <a:ext cx="3543300" cy="535488"/>
          </a:xfrm>
          <a:solidFill>
            <a:schemeClr val="tx2">
              <a:lumMod val="20000"/>
              <a:lumOff val="80000"/>
            </a:schemeClr>
          </a:solidFill>
        </p:spPr>
        <p:txBody>
          <a:bodyPr lIns="66118" tIns="99176" rIns="0" bIns="99176" anchor="ctr"/>
          <a:lstStyle>
            <a:lvl1pPr>
              <a:spcAft>
                <a:spcPts val="0"/>
              </a:spcAft>
              <a:defRPr sz="1400" b="1">
                <a:solidFill>
                  <a:schemeClr val="tx2"/>
                </a:solidFill>
              </a:defRPr>
            </a:lvl1pPr>
            <a:lvl2pPr marL="1587" indent="0">
              <a:spcAft>
                <a:spcPts val="0"/>
              </a:spcAft>
              <a:buNone/>
              <a:defRPr sz="1400">
                <a:solidFill>
                  <a:schemeClr val="tx2"/>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US" smtClean="0"/>
              <a:t>Click to edit Master text styles</a:t>
            </a:r>
          </a:p>
          <a:p>
            <a:pPr lvl="1"/>
            <a:r>
              <a:rPr lang="en-US" smtClean="0"/>
              <a:t>Second level</a:t>
            </a:r>
          </a:p>
        </p:txBody>
      </p:sp>
      <p:sp>
        <p:nvSpPr>
          <p:cNvPr id="23" name="Text Placeholder 18"/>
          <p:cNvSpPr>
            <a:spLocks noGrp="1"/>
          </p:cNvSpPr>
          <p:nvPr>
            <p:ph type="body" sz="quarter" idx="23"/>
          </p:nvPr>
        </p:nvSpPr>
        <p:spPr>
          <a:xfrm>
            <a:off x="6110289" y="1825738"/>
            <a:ext cx="3559175" cy="1678346"/>
          </a:xfrm>
          <a:solidFill>
            <a:schemeClr val="bg1"/>
          </a:solidFill>
          <a:ln>
            <a:noFill/>
          </a:ln>
          <a:effectLst/>
          <a:extLst/>
        </p:spPr>
        <p:txBody>
          <a:bodyPr vert="horz" wrap="square" lIns="99176" tIns="33059" rIns="99176" bIns="0" numCol="1" spcCol="122318" anchor="t" anchorCtr="0" compatLnSpc="1">
            <a:prstTxWarp prst="textNoShape">
              <a:avLst/>
            </a:prstTxWarp>
          </a:bodyPr>
          <a:lstStyle>
            <a:lvl1pPr>
              <a:defRPr lang="en-GB" sz="1400" dirty="0" smtClean="0">
                <a:solidFill>
                  <a:schemeClr val="tx1"/>
                </a:solidFill>
                <a:latin typeface="+mn-lt"/>
                <a:ea typeface="+mn-ea"/>
                <a:cs typeface="+mn-cs"/>
              </a:defRPr>
            </a:lvl1pPr>
            <a:lvl2pPr marL="182555" indent="-180967">
              <a:defRPr lang="en-GB" sz="1400" smtClean="0">
                <a:solidFill>
                  <a:schemeClr val="tx1"/>
                </a:solidFill>
              </a:defRPr>
            </a:lvl2pPr>
            <a:lvl3pPr marL="357173" indent="-174617">
              <a:defRPr lang="en-GB" sz="1400" smtClean="0">
                <a:solidFill>
                  <a:schemeClr val="tx1"/>
                </a:solidFill>
              </a:defRPr>
            </a:lvl3pPr>
            <a:lvl4pPr marL="539727" indent="-182555">
              <a:defRPr lang="en-GB" sz="1400" smtClean="0">
                <a:solidFill>
                  <a:schemeClr val="tx1"/>
                </a:solidFill>
              </a:defRPr>
            </a:lvl4pPr>
            <a:lvl5pPr marL="714345" indent="-174617">
              <a:defRPr lang="en-GB" sz="1400" dirty="0">
                <a:solidFill>
                  <a:schemeClr val="tx1"/>
                </a:solidFill>
              </a:defRPr>
            </a:lvl5pPr>
          </a:lstStyle>
          <a:p>
            <a:pPr lvl="0">
              <a:spcAft>
                <a:spcPts val="184"/>
              </a:spcAft>
            </a:pPr>
            <a:r>
              <a:rPr lang="en-US" smtClean="0"/>
              <a:t>Click to edit Master text styles</a:t>
            </a:r>
          </a:p>
          <a:p>
            <a:pPr lvl="1">
              <a:spcAft>
                <a:spcPts val="184"/>
              </a:spcAft>
            </a:pPr>
            <a:r>
              <a:rPr lang="en-US" smtClean="0"/>
              <a:t>Second level</a:t>
            </a:r>
          </a:p>
          <a:p>
            <a:pPr lvl="2">
              <a:spcAft>
                <a:spcPts val="184"/>
              </a:spcAft>
            </a:pPr>
            <a:r>
              <a:rPr lang="en-US" smtClean="0"/>
              <a:t>Third level</a:t>
            </a:r>
          </a:p>
          <a:p>
            <a:pPr lvl="3">
              <a:spcAft>
                <a:spcPts val="184"/>
              </a:spcAft>
            </a:pPr>
            <a:r>
              <a:rPr lang="en-US" smtClean="0"/>
              <a:t>Fourth level</a:t>
            </a:r>
          </a:p>
          <a:p>
            <a:pPr lvl="4">
              <a:spcAft>
                <a:spcPts val="184"/>
              </a:spcAft>
            </a:pPr>
            <a:r>
              <a:rPr lang="en-US" smtClean="0"/>
              <a:t>Fifth level</a:t>
            </a:r>
            <a:endParaRPr lang="en-US" dirty="0"/>
          </a:p>
        </p:txBody>
      </p:sp>
      <p:sp>
        <p:nvSpPr>
          <p:cNvPr id="39" name="Text Placeholder 6"/>
          <p:cNvSpPr>
            <a:spLocks noGrp="1"/>
          </p:cNvSpPr>
          <p:nvPr>
            <p:ph type="body" sz="quarter" idx="30"/>
          </p:nvPr>
        </p:nvSpPr>
        <p:spPr>
          <a:xfrm>
            <a:off x="6110288" y="1249860"/>
            <a:ext cx="3543300" cy="535488"/>
          </a:xfrm>
          <a:solidFill>
            <a:schemeClr val="tx2">
              <a:lumMod val="20000"/>
              <a:lumOff val="80000"/>
            </a:schemeClr>
          </a:solidFill>
        </p:spPr>
        <p:txBody>
          <a:bodyPr lIns="66118" tIns="99176" rIns="0" bIns="99176" anchor="ctr"/>
          <a:lstStyle>
            <a:lvl1pPr>
              <a:spcAft>
                <a:spcPts val="0"/>
              </a:spcAft>
              <a:defRPr sz="1400" b="1">
                <a:solidFill>
                  <a:schemeClr val="tx2"/>
                </a:solidFill>
              </a:defRPr>
            </a:lvl1pPr>
            <a:lvl2pPr marL="1587" indent="0">
              <a:spcAft>
                <a:spcPts val="0"/>
              </a:spcAft>
              <a:buNone/>
              <a:defRPr sz="1400">
                <a:solidFill>
                  <a:schemeClr val="tx2"/>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US" smtClean="0"/>
              <a:t>Click to edit Master text styles</a:t>
            </a:r>
          </a:p>
          <a:p>
            <a:pPr lvl="1"/>
            <a:r>
              <a:rPr lang="en-US" smtClean="0"/>
              <a:t>Second level</a:t>
            </a:r>
          </a:p>
        </p:txBody>
      </p:sp>
      <p:sp>
        <p:nvSpPr>
          <p:cNvPr id="24" name="Text Placeholder 18"/>
          <p:cNvSpPr>
            <a:spLocks noGrp="1"/>
          </p:cNvSpPr>
          <p:nvPr>
            <p:ph type="body" sz="quarter" idx="24"/>
          </p:nvPr>
        </p:nvSpPr>
        <p:spPr>
          <a:xfrm>
            <a:off x="1430338" y="1825738"/>
            <a:ext cx="3543300" cy="1678346"/>
          </a:xfrm>
          <a:solidFill>
            <a:schemeClr val="bg1"/>
          </a:solidFill>
          <a:ln>
            <a:noFill/>
          </a:ln>
          <a:effectLst/>
          <a:extLst/>
        </p:spPr>
        <p:txBody>
          <a:bodyPr vert="horz" wrap="square" lIns="99176" tIns="33059" rIns="99176" bIns="0" numCol="1" spcCol="122318" anchor="t" anchorCtr="0" compatLnSpc="1">
            <a:prstTxWarp prst="textNoShape">
              <a:avLst/>
            </a:prstTxWarp>
          </a:bodyPr>
          <a:lstStyle>
            <a:lvl1pPr>
              <a:defRPr lang="en-GB" sz="1400" dirty="0" smtClean="0">
                <a:solidFill>
                  <a:schemeClr val="tx1"/>
                </a:solidFill>
                <a:latin typeface="+mn-lt"/>
                <a:ea typeface="+mn-ea"/>
                <a:cs typeface="+mn-cs"/>
              </a:defRPr>
            </a:lvl1pPr>
            <a:lvl2pPr marL="182555" indent="-180967">
              <a:defRPr lang="en-GB" sz="1400" dirty="0" smtClean="0">
                <a:solidFill>
                  <a:schemeClr val="tx1"/>
                </a:solidFill>
              </a:defRPr>
            </a:lvl2pPr>
            <a:lvl3pPr marL="357173" indent="-174617">
              <a:defRPr lang="en-GB" sz="1400" dirty="0" smtClean="0">
                <a:solidFill>
                  <a:schemeClr val="tx1"/>
                </a:solidFill>
              </a:defRPr>
            </a:lvl3pPr>
            <a:lvl4pPr marL="539727" indent="-182555">
              <a:defRPr lang="en-GB" sz="1400" dirty="0" smtClean="0">
                <a:solidFill>
                  <a:schemeClr val="tx1"/>
                </a:solidFill>
              </a:defRPr>
            </a:lvl4pPr>
            <a:lvl5pPr marL="714345" indent="-174617">
              <a:defRPr lang="en-GB" sz="1400" dirty="0">
                <a:solidFill>
                  <a:schemeClr val="tx1"/>
                </a:solidFill>
              </a:defRPr>
            </a:lvl5pPr>
          </a:lstStyle>
          <a:p>
            <a:pPr lvl="0">
              <a:spcAft>
                <a:spcPts val="184"/>
              </a:spcAft>
            </a:pPr>
            <a:r>
              <a:rPr lang="en-US" smtClean="0"/>
              <a:t>Click to edit Master text styles</a:t>
            </a:r>
          </a:p>
          <a:p>
            <a:pPr lvl="1">
              <a:spcAft>
                <a:spcPts val="184"/>
              </a:spcAft>
            </a:pPr>
            <a:r>
              <a:rPr lang="en-US" smtClean="0"/>
              <a:t>Second level</a:t>
            </a:r>
          </a:p>
          <a:p>
            <a:pPr lvl="2">
              <a:spcAft>
                <a:spcPts val="184"/>
              </a:spcAft>
            </a:pPr>
            <a:r>
              <a:rPr lang="en-US" smtClean="0"/>
              <a:t>Third level</a:t>
            </a:r>
          </a:p>
          <a:p>
            <a:pPr lvl="3">
              <a:spcAft>
                <a:spcPts val="184"/>
              </a:spcAft>
            </a:pPr>
            <a:r>
              <a:rPr lang="en-US" smtClean="0"/>
              <a:t>Fourth level</a:t>
            </a:r>
          </a:p>
          <a:p>
            <a:pPr lvl="4">
              <a:spcAft>
                <a:spcPts val="184"/>
              </a:spcAft>
            </a:pPr>
            <a:r>
              <a:rPr lang="en-US" smtClean="0"/>
              <a:t>Fifth level</a:t>
            </a:r>
            <a:endParaRPr lang="en-US" dirty="0"/>
          </a:p>
        </p:txBody>
      </p:sp>
      <p:sp>
        <p:nvSpPr>
          <p:cNvPr id="38" name="Text Placeholder 6"/>
          <p:cNvSpPr>
            <a:spLocks noGrp="1"/>
          </p:cNvSpPr>
          <p:nvPr>
            <p:ph type="body" sz="quarter" idx="12"/>
          </p:nvPr>
        </p:nvSpPr>
        <p:spPr>
          <a:xfrm>
            <a:off x="1430338" y="1255620"/>
            <a:ext cx="3543300" cy="535488"/>
          </a:xfrm>
          <a:solidFill>
            <a:schemeClr val="tx2">
              <a:lumMod val="20000"/>
              <a:lumOff val="80000"/>
            </a:schemeClr>
          </a:solidFill>
        </p:spPr>
        <p:txBody>
          <a:bodyPr lIns="66118" tIns="99176" rIns="0" bIns="99176" anchor="ctr"/>
          <a:lstStyle>
            <a:lvl1pPr>
              <a:spcAft>
                <a:spcPts val="0"/>
              </a:spcAft>
              <a:defRPr sz="1400" b="1">
                <a:solidFill>
                  <a:schemeClr val="tx2"/>
                </a:solidFill>
              </a:defRPr>
            </a:lvl1pPr>
            <a:lvl2pPr marL="1587" indent="0">
              <a:spcAft>
                <a:spcPts val="0"/>
              </a:spcAft>
              <a:buNone/>
              <a:defRPr sz="1400">
                <a:solidFill>
                  <a:schemeClr val="tx2"/>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US" smtClean="0"/>
              <a:t>Click to edit Master text styles</a:t>
            </a:r>
          </a:p>
          <a:p>
            <a:pPr lvl="1"/>
            <a:r>
              <a:rPr lang="en-US" smtClean="0"/>
              <a:t>Second level</a:t>
            </a:r>
          </a:p>
        </p:txBody>
      </p:sp>
      <p:sp>
        <p:nvSpPr>
          <p:cNvPr id="3" name="Title 2"/>
          <p:cNvSpPr>
            <a:spLocks noGrp="1"/>
          </p:cNvSpPr>
          <p:nvPr>
            <p:ph type="title"/>
          </p:nvPr>
        </p:nvSpPr>
        <p:spPr/>
        <p:txBody>
          <a:bodyPr/>
          <a:lstStyle>
            <a:lvl1pPr>
              <a:tabLst>
                <a:tab pos="536553" algn="l"/>
              </a:tabLst>
              <a:defRPr/>
            </a:lvl1pPr>
          </a:lstStyle>
          <a:p>
            <a:r>
              <a:rPr lang="en-US" smtClean="0"/>
              <a:t>Click to edit Master title style</a:t>
            </a:r>
            <a:endParaRPr lang="en-US" dirty="0"/>
          </a:p>
        </p:txBody>
      </p:sp>
    </p:spTree>
    <p:extLst>
      <p:ext uri="{BB962C8B-B14F-4D97-AF65-F5344CB8AC3E}">
        <p14:creationId xmlns:p14="http://schemas.microsoft.com/office/powerpoint/2010/main" val="6156780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3" name="Rectangle 12"/>
          <p:cNvSpPr/>
          <p:nvPr userDrawn="1"/>
        </p:nvSpPr>
        <p:spPr bwMode="auto">
          <a:xfrm>
            <a:off x="0" y="285750"/>
            <a:ext cx="9906000" cy="6050250"/>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12" name="Rectangle 3"/>
          <p:cNvSpPr/>
          <p:nvPr userDrawn="1"/>
        </p:nvSpPr>
        <p:spPr bwMode="auto">
          <a:xfrm rot="10800000">
            <a:off x="287338" y="285747"/>
            <a:ext cx="9382126" cy="6022977"/>
          </a:xfrm>
          <a:prstGeom prst="rect">
            <a:avLst/>
          </a:prstGeom>
          <a:solidFill>
            <a:schemeClr val="bg2">
              <a:lumMod val="60000"/>
              <a:lumOff val="40000"/>
            </a:schemeClr>
          </a:solidFill>
          <a:ln w="19050" cap="flat" cmpd="sng" algn="ctr">
            <a:noFill/>
            <a:prstDash val="solid"/>
            <a:round/>
            <a:headEnd type="none" w="med" len="med"/>
            <a:tailEnd type="none" w="med" len="med"/>
          </a:ln>
          <a:effectLst/>
          <a:extLst/>
        </p:spPr>
        <p:txBody>
          <a:bodyPr vert="horz" wrap="none" lIns="82647" tIns="42976" rIns="82647" bIns="42976" numCol="1" rtlCol="0" anchor="ctr" anchorCtr="0" compatLnSpc="1">
            <a:prstTxWarp prst="textNoShape">
              <a:avLst/>
            </a:prstTxWarp>
          </a:bodyPr>
          <a:lstStyle/>
          <a:p>
            <a:pPr marL="0" marR="0" indent="0" algn="ctr" defTabSz="839659"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300" b="0" i="0" u="none" strike="noStrike" cap="none" normalizeH="0" baseline="0" dirty="0" smtClean="0">
              <a:ln>
                <a:noFill/>
              </a:ln>
              <a:solidFill>
                <a:srgbClr val="737377"/>
              </a:solidFill>
              <a:effectLst/>
              <a:latin typeface="Arial" charset="0"/>
            </a:endParaRPr>
          </a:p>
        </p:txBody>
      </p:sp>
      <p:sp>
        <p:nvSpPr>
          <p:cNvPr id="9" name="Content Placeholder 2"/>
          <p:cNvSpPr>
            <a:spLocks noGrp="1"/>
          </p:cNvSpPr>
          <p:nvPr>
            <p:ph idx="1" hasCustomPrompt="1"/>
          </p:nvPr>
        </p:nvSpPr>
        <p:spPr>
          <a:xfrm>
            <a:off x="1430339" y="5398133"/>
            <a:ext cx="7045325" cy="484778"/>
          </a:xfrm>
          <a:ln>
            <a:noFill/>
          </a:ln>
        </p:spPr>
        <p:txBody>
          <a:bodyPr numCol="1" spcCol="165294" anchor="ctr"/>
          <a:lstStyle>
            <a:lvl1pPr marL="0" marR="0" indent="0" algn="l" defTabSz="839659" rtl="0" eaLnBrk="1" fontAlgn="base" latinLnBrk="0" hangingPunct="1">
              <a:lnSpc>
                <a:spcPct val="100000"/>
              </a:lnSpc>
              <a:spcBef>
                <a:spcPct val="0"/>
              </a:spcBef>
              <a:spcAft>
                <a:spcPct val="50000"/>
              </a:spcAft>
              <a:buClr>
                <a:schemeClr val="bg2"/>
              </a:buClr>
              <a:buSzTx/>
              <a:buFont typeface="Symbol" pitchFamily="18" charset="2"/>
              <a:buNone/>
              <a:tabLst/>
              <a:defRPr sz="1400" baseline="0">
                <a:solidFill>
                  <a:schemeClr val="bg1"/>
                </a:solidFill>
              </a:defRPr>
            </a:lvl1pPr>
            <a:lvl2pPr>
              <a:buClr>
                <a:schemeClr val="bg2"/>
              </a:buClr>
              <a:defRPr>
                <a:solidFill>
                  <a:schemeClr val="tx1"/>
                </a:solidFill>
              </a:defRPr>
            </a:lvl2pPr>
            <a:lvl3pPr>
              <a:buClr>
                <a:schemeClr val="bg2"/>
              </a:buClr>
              <a:defRPr>
                <a:solidFill>
                  <a:schemeClr val="tx1"/>
                </a:solidFill>
              </a:defRPr>
            </a:lvl3pPr>
            <a:lvl4pPr>
              <a:buClr>
                <a:schemeClr val="bg2"/>
              </a:buClr>
              <a:defRPr>
                <a:solidFill>
                  <a:schemeClr val="tx1"/>
                </a:solidFill>
              </a:defRPr>
            </a:lvl4pPr>
            <a:lvl5pPr>
              <a:buClr>
                <a:schemeClr val="bg2"/>
              </a:buClr>
              <a:defRPr>
                <a:solidFill>
                  <a:schemeClr val="tx1"/>
                </a:solidFill>
              </a:defRPr>
            </a:lvl5pPr>
          </a:lstStyle>
          <a:p>
            <a:pPr marL="0" marR="0" lvl="0" indent="0" algn="r" defTabSz="839659" rtl="0" eaLnBrk="1" fontAlgn="base" latinLnBrk="0" hangingPunct="1">
              <a:lnSpc>
                <a:spcPct val="100000"/>
              </a:lnSpc>
              <a:spcBef>
                <a:spcPct val="0"/>
              </a:spcBef>
              <a:spcAft>
                <a:spcPct val="50000"/>
              </a:spcAft>
              <a:buClr>
                <a:schemeClr val="bg2"/>
              </a:buClr>
              <a:buSzTx/>
              <a:buFont typeface="Symbol" pitchFamily="18" charset="2"/>
              <a:buNone/>
              <a:tabLst/>
              <a:defRPr/>
            </a:pPr>
            <a:r>
              <a:rPr lang="en-US" dirty="0" smtClean="0"/>
              <a:t>name, title, company</a:t>
            </a:r>
          </a:p>
        </p:txBody>
      </p:sp>
      <p:sp>
        <p:nvSpPr>
          <p:cNvPr id="2" name="Title 1"/>
          <p:cNvSpPr>
            <a:spLocks noGrp="1"/>
          </p:cNvSpPr>
          <p:nvPr>
            <p:ph type="title" hasCustomPrompt="1"/>
          </p:nvPr>
        </p:nvSpPr>
        <p:spPr>
          <a:xfrm>
            <a:off x="1430339" y="1254125"/>
            <a:ext cx="7045325" cy="4054250"/>
          </a:xfrm>
        </p:spPr>
        <p:txBody>
          <a:bodyPr anchor="ctr"/>
          <a:lstStyle>
            <a:lvl1pPr algn="l">
              <a:defRPr sz="2400" cap="none" baseline="0">
                <a:solidFill>
                  <a:schemeClr val="bg1"/>
                </a:solidFill>
              </a:defRPr>
            </a:lvl1pPr>
          </a:lstStyle>
          <a:p>
            <a:r>
              <a:rPr lang="en-US" dirty="0" smtClean="0"/>
              <a:t>Quote here</a:t>
            </a:r>
            <a:endParaRPr lang="en-US" dirty="0"/>
          </a:p>
        </p:txBody>
      </p:sp>
      <p:sp>
        <p:nvSpPr>
          <p:cNvPr id="3" name="Footer Placeholder 2"/>
          <p:cNvSpPr>
            <a:spLocks noGrp="1"/>
          </p:cNvSpPr>
          <p:nvPr>
            <p:ph type="ftr" sz="quarter" idx="12"/>
          </p:nvPr>
        </p:nvSpPr>
        <p:spPr/>
        <p:txBody>
          <a:bodyPr/>
          <a:lstStyle/>
          <a:p>
            <a:r>
              <a:rPr lang="en-US" dirty="0" smtClean="0">
                <a:solidFill>
                  <a:schemeClr val="bg2"/>
                </a:solidFill>
              </a:rPr>
              <a:t> </a:t>
            </a:r>
            <a:endParaRPr lang="en-US" dirty="0">
              <a:solidFill>
                <a:schemeClr val="bg2"/>
              </a:solidFill>
            </a:endParaRPr>
          </a:p>
        </p:txBody>
      </p:sp>
      <p:grpSp>
        <p:nvGrpSpPr>
          <p:cNvPr id="14" name="Group 13"/>
          <p:cNvGrpSpPr>
            <a:grpSpLocks noChangeAspect="1"/>
          </p:cNvGrpSpPr>
          <p:nvPr userDrawn="1"/>
        </p:nvGrpSpPr>
        <p:grpSpPr>
          <a:xfrm>
            <a:off x="355183" y="856629"/>
            <a:ext cx="1017987" cy="794993"/>
            <a:chOff x="3968017" y="1883295"/>
            <a:chExt cx="4181068" cy="3265189"/>
          </a:xfrm>
          <a:solidFill>
            <a:schemeClr val="bg2">
              <a:lumMod val="20000"/>
              <a:lumOff val="80000"/>
            </a:schemeClr>
          </a:solidFill>
        </p:grpSpPr>
        <p:sp>
          <p:nvSpPr>
            <p:cNvPr id="15" name="Rectangle 5"/>
            <p:cNvSpPr/>
            <p:nvPr/>
          </p:nvSpPr>
          <p:spPr bwMode="auto">
            <a:xfrm>
              <a:off x="3968017" y="1883295"/>
              <a:ext cx="1951293" cy="3265189"/>
            </a:xfrm>
            <a:custGeom>
              <a:avLst/>
              <a:gdLst>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5670 w 1951293"/>
                <a:gd name="connsiteY6" fmla="*/ 1482434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5670 w 1951293"/>
                <a:gd name="connsiteY6" fmla="*/ 1482434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90873 w 1951293"/>
                <a:gd name="connsiteY2" fmla="*/ 1500065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1293" h="3265189">
                  <a:moveTo>
                    <a:pt x="1818018" y="0"/>
                  </a:moveTo>
                  <a:cubicBezTo>
                    <a:pt x="1859539" y="211758"/>
                    <a:pt x="1901062" y="449646"/>
                    <a:pt x="1951293" y="661404"/>
                  </a:cubicBezTo>
                  <a:cubicBezTo>
                    <a:pt x="1346334" y="670853"/>
                    <a:pt x="1062737" y="1078607"/>
                    <a:pt x="1090873" y="1500065"/>
                  </a:cubicBezTo>
                  <a:lnTo>
                    <a:pt x="1759133" y="1504338"/>
                  </a:lnTo>
                  <a:cubicBezTo>
                    <a:pt x="1759133" y="2091288"/>
                    <a:pt x="1759132" y="2678239"/>
                    <a:pt x="1759132" y="3265189"/>
                  </a:cubicBezTo>
                  <a:lnTo>
                    <a:pt x="0" y="3265189"/>
                  </a:lnTo>
                  <a:lnTo>
                    <a:pt x="22762" y="1537982"/>
                  </a:lnTo>
                  <a:cubicBezTo>
                    <a:pt x="112256" y="842619"/>
                    <a:pt x="342356" y="61301"/>
                    <a:pt x="1818018" y="0"/>
                  </a:cubicBezTo>
                  <a:close/>
                </a:path>
              </a:pathLst>
            </a:custGeom>
            <a:grpFill/>
            <a:ln w="19050"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16" name="Rectangle 5"/>
            <p:cNvSpPr/>
            <p:nvPr/>
          </p:nvSpPr>
          <p:spPr bwMode="auto">
            <a:xfrm>
              <a:off x="6197792" y="1883295"/>
              <a:ext cx="1951293" cy="3265189"/>
            </a:xfrm>
            <a:custGeom>
              <a:avLst/>
              <a:gdLst>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5670 w 1951293"/>
                <a:gd name="connsiteY6" fmla="*/ 1482434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5670 w 1951293"/>
                <a:gd name="connsiteY6" fmla="*/ 1482434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90873 w 1951293"/>
                <a:gd name="connsiteY2" fmla="*/ 1500065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1293" h="3265189">
                  <a:moveTo>
                    <a:pt x="1818018" y="0"/>
                  </a:moveTo>
                  <a:cubicBezTo>
                    <a:pt x="1859539" y="211758"/>
                    <a:pt x="1901062" y="449646"/>
                    <a:pt x="1951293" y="661404"/>
                  </a:cubicBezTo>
                  <a:cubicBezTo>
                    <a:pt x="1346334" y="670853"/>
                    <a:pt x="1062737" y="1078607"/>
                    <a:pt x="1090873" y="1500065"/>
                  </a:cubicBezTo>
                  <a:lnTo>
                    <a:pt x="1759133" y="1504338"/>
                  </a:lnTo>
                  <a:cubicBezTo>
                    <a:pt x="1759133" y="2091288"/>
                    <a:pt x="1759132" y="2678239"/>
                    <a:pt x="1759132" y="3265189"/>
                  </a:cubicBezTo>
                  <a:lnTo>
                    <a:pt x="0" y="3265189"/>
                  </a:lnTo>
                  <a:lnTo>
                    <a:pt x="22762" y="1537982"/>
                  </a:lnTo>
                  <a:cubicBezTo>
                    <a:pt x="112256" y="842619"/>
                    <a:pt x="342356" y="61301"/>
                    <a:pt x="1818018" y="0"/>
                  </a:cubicBezTo>
                  <a:close/>
                </a:path>
              </a:pathLst>
            </a:custGeom>
            <a:grpFill/>
            <a:ln w="19050"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grpSp>
      <p:grpSp>
        <p:nvGrpSpPr>
          <p:cNvPr id="17" name="Group 16"/>
          <p:cNvGrpSpPr/>
          <p:nvPr userDrawn="1"/>
        </p:nvGrpSpPr>
        <p:grpSpPr>
          <a:xfrm rot="10800000">
            <a:off x="8528748" y="4891636"/>
            <a:ext cx="1025818" cy="801109"/>
            <a:chOff x="3968017" y="1883295"/>
            <a:chExt cx="4181068" cy="3265189"/>
          </a:xfrm>
          <a:solidFill>
            <a:schemeClr val="bg2">
              <a:lumMod val="20000"/>
              <a:lumOff val="80000"/>
            </a:schemeClr>
          </a:solidFill>
        </p:grpSpPr>
        <p:sp>
          <p:nvSpPr>
            <p:cNvPr id="18" name="Rectangle 5"/>
            <p:cNvSpPr/>
            <p:nvPr/>
          </p:nvSpPr>
          <p:spPr bwMode="auto">
            <a:xfrm>
              <a:off x="3968017" y="1883295"/>
              <a:ext cx="1951293" cy="3265189"/>
            </a:xfrm>
            <a:custGeom>
              <a:avLst/>
              <a:gdLst>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5670 w 1951293"/>
                <a:gd name="connsiteY6" fmla="*/ 1482434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5670 w 1951293"/>
                <a:gd name="connsiteY6" fmla="*/ 1482434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90873 w 1951293"/>
                <a:gd name="connsiteY2" fmla="*/ 1500065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1293" h="3265189">
                  <a:moveTo>
                    <a:pt x="1818018" y="0"/>
                  </a:moveTo>
                  <a:cubicBezTo>
                    <a:pt x="1859539" y="211758"/>
                    <a:pt x="1901062" y="449646"/>
                    <a:pt x="1951293" y="661404"/>
                  </a:cubicBezTo>
                  <a:cubicBezTo>
                    <a:pt x="1346334" y="670853"/>
                    <a:pt x="1062737" y="1078607"/>
                    <a:pt x="1090873" y="1500065"/>
                  </a:cubicBezTo>
                  <a:lnTo>
                    <a:pt x="1759133" y="1504338"/>
                  </a:lnTo>
                  <a:cubicBezTo>
                    <a:pt x="1759133" y="2091288"/>
                    <a:pt x="1759132" y="2678239"/>
                    <a:pt x="1759132" y="3265189"/>
                  </a:cubicBezTo>
                  <a:lnTo>
                    <a:pt x="0" y="3265189"/>
                  </a:lnTo>
                  <a:lnTo>
                    <a:pt x="22762" y="1537982"/>
                  </a:lnTo>
                  <a:cubicBezTo>
                    <a:pt x="112256" y="842619"/>
                    <a:pt x="342356" y="61301"/>
                    <a:pt x="1818018" y="0"/>
                  </a:cubicBezTo>
                  <a:close/>
                </a:path>
              </a:pathLst>
            </a:custGeom>
            <a:grpFill/>
            <a:ln w="19050"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19" name="Rectangle 5"/>
            <p:cNvSpPr/>
            <p:nvPr/>
          </p:nvSpPr>
          <p:spPr bwMode="auto">
            <a:xfrm>
              <a:off x="6197792" y="1883295"/>
              <a:ext cx="1951293" cy="3265189"/>
            </a:xfrm>
            <a:custGeom>
              <a:avLst/>
              <a:gdLst>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5670 w 1951293"/>
                <a:gd name="connsiteY6" fmla="*/ 1482434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5670 w 1951293"/>
                <a:gd name="connsiteY6" fmla="*/ 1482434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73781 w 1951293"/>
                <a:gd name="connsiteY2" fmla="*/ 1504338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 name="connsiteX0" fmla="*/ 1818018 w 1951293"/>
                <a:gd name="connsiteY0" fmla="*/ 0 h 3265189"/>
                <a:gd name="connsiteX1" fmla="*/ 1951293 w 1951293"/>
                <a:gd name="connsiteY1" fmla="*/ 661404 h 3265189"/>
                <a:gd name="connsiteX2" fmla="*/ 1090873 w 1951293"/>
                <a:gd name="connsiteY2" fmla="*/ 1500065 h 3265189"/>
                <a:gd name="connsiteX3" fmla="*/ 1759133 w 1951293"/>
                <a:gd name="connsiteY3" fmla="*/ 1504338 h 3265189"/>
                <a:gd name="connsiteX4" fmla="*/ 1759132 w 1951293"/>
                <a:gd name="connsiteY4" fmla="*/ 3265189 h 3265189"/>
                <a:gd name="connsiteX5" fmla="*/ 0 w 1951293"/>
                <a:gd name="connsiteY5" fmla="*/ 3265189 h 3265189"/>
                <a:gd name="connsiteX6" fmla="*/ 22762 w 1951293"/>
                <a:gd name="connsiteY6" fmla="*/ 1537982 h 3265189"/>
                <a:gd name="connsiteX7" fmla="*/ 1818018 w 1951293"/>
                <a:gd name="connsiteY7" fmla="*/ 0 h 3265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1293" h="3265189">
                  <a:moveTo>
                    <a:pt x="1818018" y="0"/>
                  </a:moveTo>
                  <a:cubicBezTo>
                    <a:pt x="1859539" y="211758"/>
                    <a:pt x="1901062" y="449646"/>
                    <a:pt x="1951293" y="661404"/>
                  </a:cubicBezTo>
                  <a:cubicBezTo>
                    <a:pt x="1346334" y="670853"/>
                    <a:pt x="1062737" y="1078607"/>
                    <a:pt x="1090873" y="1500065"/>
                  </a:cubicBezTo>
                  <a:lnTo>
                    <a:pt x="1759133" y="1504338"/>
                  </a:lnTo>
                  <a:cubicBezTo>
                    <a:pt x="1759133" y="2091288"/>
                    <a:pt x="1759132" y="2678239"/>
                    <a:pt x="1759132" y="3265189"/>
                  </a:cubicBezTo>
                  <a:lnTo>
                    <a:pt x="0" y="3265189"/>
                  </a:lnTo>
                  <a:lnTo>
                    <a:pt x="22762" y="1537982"/>
                  </a:lnTo>
                  <a:cubicBezTo>
                    <a:pt x="112256" y="842619"/>
                    <a:pt x="342356" y="61301"/>
                    <a:pt x="1818018" y="0"/>
                  </a:cubicBezTo>
                  <a:close/>
                </a:path>
              </a:pathLst>
            </a:custGeom>
            <a:grpFill/>
            <a:ln w="19050"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grpSp>
    </p:spTree>
    <p:extLst>
      <p:ext uri="{BB962C8B-B14F-4D97-AF65-F5344CB8AC3E}">
        <p14:creationId xmlns:p14="http://schemas.microsoft.com/office/powerpoint/2010/main" val="32660092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 DIVIDER">
    <p:spTree>
      <p:nvGrpSpPr>
        <p:cNvPr id="1" name=""/>
        <p:cNvGrpSpPr/>
        <p:nvPr/>
      </p:nvGrpSpPr>
      <p:grpSpPr>
        <a:xfrm>
          <a:off x="0" y="0"/>
          <a:ext cx="0" cy="0"/>
          <a:chOff x="0" y="0"/>
          <a:chExt cx="0" cy="0"/>
        </a:xfrm>
      </p:grpSpPr>
      <p:sp>
        <p:nvSpPr>
          <p:cNvPr id="12" name="Rectangle 11"/>
          <p:cNvSpPr/>
          <p:nvPr userDrawn="1"/>
        </p:nvSpPr>
        <p:spPr bwMode="auto">
          <a:xfrm>
            <a:off x="0" y="285750"/>
            <a:ext cx="9906000" cy="6050250"/>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19" name="Rectangle 18"/>
          <p:cNvSpPr/>
          <p:nvPr userDrawn="1"/>
        </p:nvSpPr>
        <p:spPr bwMode="auto">
          <a:xfrm>
            <a:off x="3784601" y="285752"/>
            <a:ext cx="5884863" cy="6022974"/>
          </a:xfrm>
          <a:prstGeom prst="rect">
            <a:avLst/>
          </a:prstGeom>
          <a:solidFill>
            <a:schemeClr val="accent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2" name="Title 1"/>
          <p:cNvSpPr>
            <a:spLocks noGrp="1"/>
          </p:cNvSpPr>
          <p:nvPr>
            <p:ph type="title" hasCustomPrompt="1"/>
          </p:nvPr>
        </p:nvSpPr>
        <p:spPr>
          <a:xfrm>
            <a:off x="4894810" y="2917827"/>
            <a:ext cx="4283649" cy="1512261"/>
          </a:xfrm>
        </p:spPr>
        <p:txBody>
          <a:bodyPr lIns="72000" tIns="72000" rIns="72000" bIns="72000" anchor="b"/>
          <a:lstStyle>
            <a:lvl1pPr>
              <a:defRPr sz="2800" cap="all" baseline="0">
                <a:solidFill>
                  <a:schemeClr val="bg1"/>
                </a:solidFill>
              </a:defRPr>
            </a:lvl1pPr>
          </a:lstStyle>
          <a:p>
            <a:r>
              <a:rPr lang="en-US" dirty="0" smtClean="0"/>
              <a:t>Click to edit divider title</a:t>
            </a:r>
            <a:endParaRPr lang="en-US" dirty="0"/>
          </a:p>
        </p:txBody>
      </p:sp>
      <p:sp>
        <p:nvSpPr>
          <p:cNvPr id="9" name="Text Placeholder 8"/>
          <p:cNvSpPr>
            <a:spLocks noGrp="1"/>
          </p:cNvSpPr>
          <p:nvPr>
            <p:ph type="body" sz="quarter" idx="11" hasCustomPrompt="1"/>
          </p:nvPr>
        </p:nvSpPr>
        <p:spPr>
          <a:xfrm>
            <a:off x="7302501" y="4538665"/>
            <a:ext cx="2366963" cy="1650999"/>
          </a:xfrm>
        </p:spPr>
        <p:txBody>
          <a:bodyPr anchor="b"/>
          <a:lstStyle>
            <a:lvl1pPr algn="l">
              <a:defRPr sz="11500">
                <a:solidFill>
                  <a:schemeClr val="bg1"/>
                </a:solidFill>
                <a:latin typeface="Arial Black" pitchFamily="34" charset="0"/>
              </a:defRPr>
            </a:lvl1pPr>
          </a:lstStyle>
          <a:p>
            <a:pPr lvl="0"/>
            <a:r>
              <a:rPr lang="en-US" dirty="0" smtClean="0"/>
              <a:t>##</a:t>
            </a:r>
            <a:endParaRPr lang="en-US" dirty="0"/>
          </a:p>
        </p:txBody>
      </p:sp>
      <p:cxnSp>
        <p:nvCxnSpPr>
          <p:cNvPr id="10" name="Straight Connector 9"/>
          <p:cNvCxnSpPr/>
          <p:nvPr userDrawn="1"/>
        </p:nvCxnSpPr>
        <p:spPr bwMode="auto">
          <a:xfrm>
            <a:off x="4973639" y="4538663"/>
            <a:ext cx="4679198"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 Placeholder 15"/>
          <p:cNvSpPr>
            <a:spLocks noGrp="1"/>
          </p:cNvSpPr>
          <p:nvPr>
            <p:ph type="body" sz="quarter" idx="12" hasCustomPrompt="1"/>
          </p:nvPr>
        </p:nvSpPr>
        <p:spPr>
          <a:xfrm>
            <a:off x="4894809" y="4710304"/>
            <a:ext cx="2407692" cy="1479359"/>
          </a:xfrm>
        </p:spPr>
        <p:txBody>
          <a:bodyPr lIns="72000" tIns="72000" rIns="72000" bIns="72000"/>
          <a:lstStyle>
            <a:lvl1pPr>
              <a:defRPr>
                <a:solidFill>
                  <a:schemeClr val="bg1"/>
                </a:solidFill>
              </a:defRPr>
            </a:lvl1pPr>
          </a:lstStyle>
          <a:p>
            <a:pPr lvl="0"/>
            <a:r>
              <a:rPr lang="en-US" dirty="0" smtClean="0"/>
              <a:t>Click to edit divider subtitle</a:t>
            </a:r>
          </a:p>
        </p:txBody>
      </p:sp>
      <p:sp>
        <p:nvSpPr>
          <p:cNvPr id="18" name="Picture Placeholder 17"/>
          <p:cNvSpPr>
            <a:spLocks noGrp="1"/>
          </p:cNvSpPr>
          <p:nvPr>
            <p:ph type="pic" sz="quarter" idx="13"/>
          </p:nvPr>
        </p:nvSpPr>
        <p:spPr>
          <a:xfrm>
            <a:off x="287340" y="285752"/>
            <a:ext cx="3497261" cy="6022975"/>
          </a:xfrm>
          <a:blipFill>
            <a:blip r:embed="rId2"/>
            <a:stretch>
              <a:fillRect/>
            </a:stretch>
          </a:blipFill>
        </p:spPr>
        <p:txBody>
          <a:bodyPr anchor="ctr"/>
          <a:lstStyle>
            <a:lvl1pPr algn="ctr">
              <a:defRPr/>
            </a:lvl1pPr>
          </a:lstStyle>
          <a:p>
            <a:r>
              <a:rPr lang="en-US" smtClean="0"/>
              <a:t>Click icon to add picture</a:t>
            </a:r>
            <a:endParaRPr lang="en-US"/>
          </a:p>
        </p:txBody>
      </p:sp>
      <p:sp>
        <p:nvSpPr>
          <p:cNvPr id="11" name="Footer Placeholder 1"/>
          <p:cNvSpPr>
            <a:spLocks noGrp="1"/>
          </p:cNvSpPr>
          <p:nvPr>
            <p:ph type="ftr" sz="quarter" idx="3"/>
          </p:nvPr>
        </p:nvSpPr>
        <p:spPr>
          <a:xfrm>
            <a:off x="1430338" y="6623218"/>
            <a:ext cx="3136900" cy="115195"/>
          </a:xfrm>
          <a:prstGeom prst="rect">
            <a:avLst/>
          </a:prstGeom>
        </p:spPr>
        <p:txBody>
          <a:bodyPr vert="horz" lIns="0" tIns="72000" rIns="36000" bIns="72000" rtlCol="0" anchor="ctr"/>
          <a:lstStyle>
            <a:lvl1pPr algn="l">
              <a:defRPr sz="600">
                <a:solidFill>
                  <a:schemeClr val="bg2"/>
                </a:solidFill>
              </a:defRPr>
            </a:lvl1pPr>
          </a:lstStyle>
          <a:p>
            <a:r>
              <a:rPr lang="en-US" dirty="0" smtClean="0">
                <a:solidFill>
                  <a:schemeClr val="bg2"/>
                </a:solidFill>
              </a:rPr>
              <a:t> </a:t>
            </a:r>
            <a:endParaRPr lang="en-US" dirty="0">
              <a:solidFill>
                <a:schemeClr val="bg2"/>
              </a:solidFill>
            </a:endParaRPr>
          </a:p>
        </p:txBody>
      </p:sp>
    </p:spTree>
    <p:extLst>
      <p:ext uri="{BB962C8B-B14F-4D97-AF65-F5344CB8AC3E}">
        <p14:creationId xmlns:p14="http://schemas.microsoft.com/office/powerpoint/2010/main" val="21641341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 DIVIDER 2">
    <p:spTree>
      <p:nvGrpSpPr>
        <p:cNvPr id="1" name=""/>
        <p:cNvGrpSpPr/>
        <p:nvPr/>
      </p:nvGrpSpPr>
      <p:grpSpPr>
        <a:xfrm>
          <a:off x="0" y="0"/>
          <a:ext cx="0" cy="0"/>
          <a:chOff x="0" y="0"/>
          <a:chExt cx="0" cy="0"/>
        </a:xfrm>
      </p:grpSpPr>
      <p:sp>
        <p:nvSpPr>
          <p:cNvPr id="8" name="Rectangle 7"/>
          <p:cNvSpPr/>
          <p:nvPr userDrawn="1"/>
        </p:nvSpPr>
        <p:spPr bwMode="auto">
          <a:xfrm>
            <a:off x="0" y="285751"/>
            <a:ext cx="9906000" cy="6050249"/>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19" name="Rectangle 18"/>
          <p:cNvSpPr/>
          <p:nvPr userDrawn="1"/>
        </p:nvSpPr>
        <p:spPr bwMode="auto">
          <a:xfrm>
            <a:off x="265986" y="285752"/>
            <a:ext cx="9403478" cy="6022974"/>
          </a:xfrm>
          <a:prstGeom prst="rect">
            <a:avLst/>
          </a:prstGeom>
          <a:solidFill>
            <a:schemeClr val="accent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2" name="Title 1"/>
          <p:cNvSpPr>
            <a:spLocks noGrp="1"/>
          </p:cNvSpPr>
          <p:nvPr>
            <p:ph type="title" hasCustomPrompt="1"/>
          </p:nvPr>
        </p:nvSpPr>
        <p:spPr>
          <a:xfrm>
            <a:off x="4894810" y="1254126"/>
            <a:ext cx="4283649" cy="3175962"/>
          </a:xfrm>
        </p:spPr>
        <p:txBody>
          <a:bodyPr lIns="72000" tIns="72000" rIns="72000" bIns="72000" anchor="b"/>
          <a:lstStyle>
            <a:lvl1pPr>
              <a:defRPr sz="2800" cap="all" baseline="0">
                <a:solidFill>
                  <a:schemeClr val="bg1"/>
                </a:solidFill>
              </a:defRPr>
            </a:lvl1pPr>
          </a:lstStyle>
          <a:p>
            <a:r>
              <a:rPr lang="en-US" dirty="0" smtClean="0"/>
              <a:t>Click to edit divider title</a:t>
            </a:r>
            <a:endParaRPr lang="en-US" dirty="0"/>
          </a:p>
        </p:txBody>
      </p:sp>
      <p:sp>
        <p:nvSpPr>
          <p:cNvPr id="9" name="Text Placeholder 8"/>
          <p:cNvSpPr>
            <a:spLocks noGrp="1"/>
          </p:cNvSpPr>
          <p:nvPr>
            <p:ph type="body" sz="quarter" idx="11" hasCustomPrompt="1"/>
          </p:nvPr>
        </p:nvSpPr>
        <p:spPr>
          <a:xfrm>
            <a:off x="265986" y="1254126"/>
            <a:ext cx="4510967" cy="4430683"/>
          </a:xfrm>
        </p:spPr>
        <p:txBody>
          <a:bodyPr anchor="ctr"/>
          <a:lstStyle>
            <a:lvl1pPr algn="r">
              <a:defRPr sz="23899">
                <a:solidFill>
                  <a:schemeClr val="bg1"/>
                </a:solidFill>
                <a:latin typeface="Arial Black" pitchFamily="34" charset="0"/>
              </a:defRPr>
            </a:lvl1pPr>
          </a:lstStyle>
          <a:p>
            <a:pPr lvl="0"/>
            <a:r>
              <a:rPr lang="en-US" dirty="0" smtClean="0"/>
              <a:t>##</a:t>
            </a:r>
            <a:endParaRPr lang="en-US" dirty="0"/>
          </a:p>
        </p:txBody>
      </p:sp>
      <p:cxnSp>
        <p:nvCxnSpPr>
          <p:cNvPr id="10" name="Straight Connector 9"/>
          <p:cNvCxnSpPr/>
          <p:nvPr userDrawn="1"/>
        </p:nvCxnSpPr>
        <p:spPr bwMode="auto">
          <a:xfrm>
            <a:off x="4973638" y="4538663"/>
            <a:ext cx="4695825"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 Placeholder 15"/>
          <p:cNvSpPr>
            <a:spLocks noGrp="1"/>
          </p:cNvSpPr>
          <p:nvPr>
            <p:ph type="body" sz="quarter" idx="12" hasCustomPrompt="1"/>
          </p:nvPr>
        </p:nvSpPr>
        <p:spPr>
          <a:xfrm>
            <a:off x="4894810" y="4710304"/>
            <a:ext cx="4283649" cy="1479359"/>
          </a:xfrm>
        </p:spPr>
        <p:txBody>
          <a:bodyPr lIns="72000" tIns="72000" rIns="72000" bIns="72000"/>
          <a:lstStyle>
            <a:lvl1pPr>
              <a:defRPr>
                <a:solidFill>
                  <a:schemeClr val="bg1"/>
                </a:solidFill>
              </a:defRPr>
            </a:lvl1pPr>
          </a:lstStyle>
          <a:p>
            <a:pPr lvl="0"/>
            <a:r>
              <a:rPr lang="en-US" dirty="0" smtClean="0"/>
              <a:t>Click to edit divider subtitle</a:t>
            </a:r>
          </a:p>
        </p:txBody>
      </p:sp>
      <p:sp>
        <p:nvSpPr>
          <p:cNvPr id="11" name="Footer Placeholder 1"/>
          <p:cNvSpPr>
            <a:spLocks noGrp="1"/>
          </p:cNvSpPr>
          <p:nvPr>
            <p:ph type="ftr" sz="quarter" idx="3"/>
          </p:nvPr>
        </p:nvSpPr>
        <p:spPr>
          <a:xfrm>
            <a:off x="1430338" y="6623218"/>
            <a:ext cx="3136900" cy="115195"/>
          </a:xfrm>
          <a:prstGeom prst="rect">
            <a:avLst/>
          </a:prstGeom>
        </p:spPr>
        <p:txBody>
          <a:bodyPr vert="horz" lIns="0" tIns="72000" rIns="36000" bIns="72000" rtlCol="0" anchor="ctr"/>
          <a:lstStyle>
            <a:lvl1pPr algn="l">
              <a:defRPr sz="600">
                <a:solidFill>
                  <a:schemeClr val="bg2"/>
                </a:solidFill>
              </a:defRPr>
            </a:lvl1pPr>
          </a:lstStyle>
          <a:p>
            <a:r>
              <a:rPr lang="en-US" dirty="0" smtClean="0">
                <a:solidFill>
                  <a:schemeClr val="bg2"/>
                </a:solidFill>
              </a:rPr>
              <a:t> </a:t>
            </a:r>
            <a:endParaRPr lang="en-US" dirty="0">
              <a:solidFill>
                <a:schemeClr val="bg2"/>
              </a:solidFill>
            </a:endParaRPr>
          </a:p>
        </p:txBody>
      </p:sp>
    </p:spTree>
    <p:extLst>
      <p:ext uri="{BB962C8B-B14F-4D97-AF65-F5344CB8AC3E}">
        <p14:creationId xmlns:p14="http://schemas.microsoft.com/office/powerpoint/2010/main" val="38809393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grpSp>
        <p:nvGrpSpPr>
          <p:cNvPr id="26" name="Group 25"/>
          <p:cNvGrpSpPr/>
          <p:nvPr userDrawn="1"/>
        </p:nvGrpSpPr>
        <p:grpSpPr>
          <a:xfrm>
            <a:off x="0" y="285748"/>
            <a:ext cx="9906000" cy="6572252"/>
            <a:chOff x="0" y="285748"/>
            <a:chExt cx="9906000" cy="6572252"/>
          </a:xfrm>
        </p:grpSpPr>
        <p:sp>
          <p:nvSpPr>
            <p:cNvPr id="27" name="Rectangle 26"/>
            <p:cNvSpPr/>
            <p:nvPr userDrawn="1"/>
          </p:nvSpPr>
          <p:spPr bwMode="auto">
            <a:xfrm>
              <a:off x="0" y="285748"/>
              <a:ext cx="9906000" cy="6050251"/>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28" name="Rectangle 27"/>
            <p:cNvSpPr/>
            <p:nvPr userDrawn="1"/>
          </p:nvSpPr>
          <p:spPr bwMode="auto">
            <a:xfrm>
              <a:off x="4731488" y="6308725"/>
              <a:ext cx="5174511" cy="549275"/>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29" name="Rectangle 28"/>
            <p:cNvSpPr/>
            <p:nvPr userDrawn="1"/>
          </p:nvSpPr>
          <p:spPr bwMode="auto">
            <a:xfrm>
              <a:off x="0" y="6613451"/>
              <a:ext cx="9905999" cy="244549"/>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grpSp>
      <p:sp>
        <p:nvSpPr>
          <p:cNvPr id="3" name="Rectangle 2"/>
          <p:cNvSpPr/>
          <p:nvPr userDrawn="1"/>
        </p:nvSpPr>
        <p:spPr bwMode="auto">
          <a:xfrm>
            <a:off x="287340" y="285749"/>
            <a:ext cx="9382125" cy="6022976"/>
          </a:xfrm>
          <a:prstGeom prst="rect">
            <a:avLst/>
          </a:prstGeom>
          <a:solidFill>
            <a:srgbClr val="293947"/>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6" name="Rectangle 5"/>
          <p:cNvSpPr/>
          <p:nvPr userDrawn="1"/>
        </p:nvSpPr>
        <p:spPr bwMode="auto">
          <a:xfrm>
            <a:off x="3784601" y="285750"/>
            <a:ext cx="5884863" cy="6321425"/>
          </a:xfrm>
          <a:prstGeom prst="rect">
            <a:avLst/>
          </a:prstGeom>
          <a:no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8195" name="Rectangle 3"/>
          <p:cNvSpPr>
            <a:spLocks noGrp="1" noChangeArrowheads="1"/>
          </p:cNvSpPr>
          <p:nvPr>
            <p:ph type="ctrTitle" hasCustomPrompt="1"/>
          </p:nvPr>
        </p:nvSpPr>
        <p:spPr>
          <a:xfrm>
            <a:off x="4879427" y="1970690"/>
            <a:ext cx="4382063" cy="1871266"/>
          </a:xfrm>
          <a:extLst>
            <a:ext uri="{909E8E84-426E-40DD-AFC4-6F175D3DCCD1}">
              <a14:hiddenFill xmlns:a14="http://schemas.microsoft.com/office/drawing/2010/main">
                <a:solidFill>
                  <a:schemeClr val="accent1"/>
                </a:solidFill>
              </a14:hiddenFill>
            </a:ext>
          </a:extLst>
        </p:spPr>
        <p:txBody>
          <a:bodyPr lIns="90000" tIns="0" rIns="90000" bIns="0"/>
          <a:lstStyle>
            <a:lvl1pPr>
              <a:lnSpc>
                <a:spcPct val="85000"/>
              </a:lnSpc>
              <a:defRPr sz="2800" b="1" cap="all" baseline="0">
                <a:solidFill>
                  <a:schemeClr val="bg1"/>
                </a:solidFill>
              </a:defRPr>
            </a:lvl1pPr>
          </a:lstStyle>
          <a:p>
            <a:pPr lvl="0"/>
            <a:r>
              <a:rPr lang="en-US" noProof="0" dirty="0" smtClean="0"/>
              <a:t>CLICK TO EDIT MASTER TITLE STYLE</a:t>
            </a:r>
          </a:p>
        </p:txBody>
      </p:sp>
      <p:sp>
        <p:nvSpPr>
          <p:cNvPr id="8196" name="Rectangle 4"/>
          <p:cNvSpPr>
            <a:spLocks noGrp="1" noChangeArrowheads="1"/>
          </p:cNvSpPr>
          <p:nvPr>
            <p:ph type="subTitle" idx="1"/>
          </p:nvPr>
        </p:nvSpPr>
        <p:spPr>
          <a:xfrm>
            <a:off x="4879428" y="4122173"/>
            <a:ext cx="4382065" cy="2067490"/>
          </a:xfrm>
          <a:extLst>
            <a:ext uri="{91240B29-F687-4F45-9708-019B960494DF}">
              <a14:hiddenLine xmlns:a14="http://schemas.microsoft.com/office/drawing/2010/main" w="9525" algn="ctr">
                <a:solidFill>
                  <a:schemeClr val="tx1"/>
                </a:solidFill>
                <a:miter lim="800000"/>
                <a:headEnd/>
                <a:tailEnd/>
              </a14:hiddenLine>
            </a:ext>
          </a:extLst>
        </p:spPr>
        <p:txBody>
          <a:bodyPr lIns="91440" tIns="0" rIns="91440" bIns="0"/>
          <a:lstStyle>
            <a:lvl1pPr>
              <a:buClr>
                <a:schemeClr val="bg1"/>
              </a:buClr>
              <a:buFont typeface="Wingdings" pitchFamily="2" charset="2"/>
              <a:buNone/>
              <a:defRPr>
                <a:solidFill>
                  <a:schemeClr val="bg1"/>
                </a:solidFill>
              </a:defRPr>
            </a:lvl1pPr>
          </a:lstStyle>
          <a:p>
            <a:pPr lvl="0"/>
            <a:r>
              <a:rPr lang="en-US" noProof="0" smtClean="0"/>
              <a:t>Click to edit Master subtitle style</a:t>
            </a:r>
            <a:endParaRPr lang="en-US" noProof="0" dirty="0" smtClean="0"/>
          </a:p>
        </p:txBody>
      </p:sp>
      <p:cxnSp>
        <p:nvCxnSpPr>
          <p:cNvPr id="10" name="Straight Connector 9"/>
          <p:cNvCxnSpPr/>
          <p:nvPr userDrawn="1"/>
        </p:nvCxnSpPr>
        <p:spPr bwMode="auto">
          <a:xfrm>
            <a:off x="4950373" y="3955982"/>
            <a:ext cx="4719091"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Picture Placeholder 12"/>
          <p:cNvSpPr>
            <a:spLocks noGrp="1"/>
          </p:cNvSpPr>
          <p:nvPr>
            <p:ph type="pic" sz="quarter" idx="10"/>
          </p:nvPr>
        </p:nvSpPr>
        <p:spPr>
          <a:xfrm>
            <a:off x="287340" y="285751"/>
            <a:ext cx="3497261" cy="6022975"/>
          </a:xfrm>
          <a:blipFill>
            <a:blip r:embed="rId2"/>
            <a:srcRect/>
            <a:stretch>
              <a:fillRect t="-4224" b="-4224"/>
            </a:stretch>
          </a:blipFill>
          <a:ln>
            <a:noFill/>
          </a:ln>
        </p:spPr>
        <p:txBody>
          <a:bodyPr anchor="ctr"/>
          <a:lstStyle>
            <a:lvl1pPr algn="ctr">
              <a:defRPr/>
            </a:lvl1pPr>
          </a:lstStyle>
          <a:p>
            <a:r>
              <a:rPr lang="en-US" smtClean="0"/>
              <a:t>Click icon to add picture</a:t>
            </a:r>
            <a:endParaRPr lang="en-US" dirty="0"/>
          </a:p>
        </p:txBody>
      </p:sp>
      <p:pic>
        <p:nvPicPr>
          <p:cNvPr id="14" name="Picture 3" descr="\\10.65.9.150\ds1\RRU\JOBS\LIBRARY\DSP02000 - DSP02099\DSP02001 Admin Logo Brand Update\logo files wip\NEW PA LOGO\New PA Logo reversed 2-17 x 2-36.e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532359" y="671265"/>
            <a:ext cx="783147" cy="722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08669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4">
    <p:spTree>
      <p:nvGrpSpPr>
        <p:cNvPr id="1" name=""/>
        <p:cNvGrpSpPr/>
        <p:nvPr/>
      </p:nvGrpSpPr>
      <p:grpSpPr>
        <a:xfrm>
          <a:off x="0" y="0"/>
          <a:ext cx="0" cy="0"/>
          <a:chOff x="0" y="0"/>
          <a:chExt cx="0" cy="0"/>
        </a:xfrm>
      </p:grpSpPr>
      <p:grpSp>
        <p:nvGrpSpPr>
          <p:cNvPr id="26" name="Group 25"/>
          <p:cNvGrpSpPr/>
          <p:nvPr userDrawn="1"/>
        </p:nvGrpSpPr>
        <p:grpSpPr>
          <a:xfrm>
            <a:off x="0" y="285748"/>
            <a:ext cx="9906000" cy="6572252"/>
            <a:chOff x="0" y="285748"/>
            <a:chExt cx="9906000" cy="6572252"/>
          </a:xfrm>
        </p:grpSpPr>
        <p:sp>
          <p:nvSpPr>
            <p:cNvPr id="27" name="Rectangle 26"/>
            <p:cNvSpPr/>
            <p:nvPr userDrawn="1"/>
          </p:nvSpPr>
          <p:spPr bwMode="auto">
            <a:xfrm>
              <a:off x="0" y="285748"/>
              <a:ext cx="9906000" cy="6050251"/>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28" name="Rectangle 27"/>
            <p:cNvSpPr/>
            <p:nvPr userDrawn="1"/>
          </p:nvSpPr>
          <p:spPr bwMode="auto">
            <a:xfrm>
              <a:off x="4731488" y="6308725"/>
              <a:ext cx="5174511" cy="549275"/>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29" name="Rectangle 28"/>
            <p:cNvSpPr/>
            <p:nvPr userDrawn="1"/>
          </p:nvSpPr>
          <p:spPr bwMode="auto">
            <a:xfrm>
              <a:off x="0" y="6613451"/>
              <a:ext cx="9905999" cy="244549"/>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grpSp>
      <p:sp>
        <p:nvSpPr>
          <p:cNvPr id="3" name="Rectangle 2"/>
          <p:cNvSpPr/>
          <p:nvPr userDrawn="1"/>
        </p:nvSpPr>
        <p:spPr bwMode="auto">
          <a:xfrm>
            <a:off x="287340" y="285749"/>
            <a:ext cx="9382125" cy="6022976"/>
          </a:xfrm>
          <a:prstGeom prst="rect">
            <a:avLst/>
          </a:prstGeom>
          <a:solidFill>
            <a:srgbClr val="3876BE"/>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6" name="Rectangle 5"/>
          <p:cNvSpPr/>
          <p:nvPr userDrawn="1"/>
        </p:nvSpPr>
        <p:spPr bwMode="auto">
          <a:xfrm>
            <a:off x="3784601" y="285750"/>
            <a:ext cx="5884863" cy="6321425"/>
          </a:xfrm>
          <a:prstGeom prst="rect">
            <a:avLst/>
          </a:prstGeom>
          <a:no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8195" name="Rectangle 3"/>
          <p:cNvSpPr>
            <a:spLocks noGrp="1" noChangeArrowheads="1"/>
          </p:cNvSpPr>
          <p:nvPr>
            <p:ph type="ctrTitle" hasCustomPrompt="1"/>
          </p:nvPr>
        </p:nvSpPr>
        <p:spPr>
          <a:xfrm>
            <a:off x="4879427" y="1970690"/>
            <a:ext cx="4382063" cy="1871266"/>
          </a:xfrm>
          <a:extLst>
            <a:ext uri="{909E8E84-426E-40DD-AFC4-6F175D3DCCD1}">
              <a14:hiddenFill xmlns:a14="http://schemas.microsoft.com/office/drawing/2010/main">
                <a:solidFill>
                  <a:schemeClr val="accent1"/>
                </a:solidFill>
              </a14:hiddenFill>
            </a:ext>
          </a:extLst>
        </p:spPr>
        <p:txBody>
          <a:bodyPr lIns="90000" tIns="0" rIns="90000" bIns="0"/>
          <a:lstStyle>
            <a:lvl1pPr>
              <a:lnSpc>
                <a:spcPct val="85000"/>
              </a:lnSpc>
              <a:defRPr sz="2800" b="1" cap="all" baseline="0">
                <a:solidFill>
                  <a:schemeClr val="bg1"/>
                </a:solidFill>
              </a:defRPr>
            </a:lvl1pPr>
          </a:lstStyle>
          <a:p>
            <a:pPr lvl="0"/>
            <a:r>
              <a:rPr lang="en-US" noProof="0" dirty="0" smtClean="0"/>
              <a:t>CLICK TO EDIT MASTER TITLE STYLE</a:t>
            </a:r>
          </a:p>
        </p:txBody>
      </p:sp>
      <p:sp>
        <p:nvSpPr>
          <p:cNvPr id="8196" name="Rectangle 4"/>
          <p:cNvSpPr>
            <a:spLocks noGrp="1" noChangeArrowheads="1"/>
          </p:cNvSpPr>
          <p:nvPr>
            <p:ph type="subTitle" idx="1"/>
          </p:nvPr>
        </p:nvSpPr>
        <p:spPr>
          <a:xfrm>
            <a:off x="4879429" y="4122173"/>
            <a:ext cx="4382063" cy="2067490"/>
          </a:xfrm>
          <a:extLst>
            <a:ext uri="{91240B29-F687-4F45-9708-019B960494DF}">
              <a14:hiddenLine xmlns:a14="http://schemas.microsoft.com/office/drawing/2010/main" w="9525" algn="ctr">
                <a:solidFill>
                  <a:schemeClr val="tx1"/>
                </a:solidFill>
                <a:miter lim="800000"/>
                <a:headEnd/>
                <a:tailEnd/>
              </a14:hiddenLine>
            </a:ext>
          </a:extLst>
        </p:spPr>
        <p:txBody>
          <a:bodyPr lIns="91440" tIns="0" rIns="91440" bIns="0"/>
          <a:lstStyle>
            <a:lvl1pPr>
              <a:buClr>
                <a:schemeClr val="bg1"/>
              </a:buClr>
              <a:buFont typeface="Wingdings" pitchFamily="2" charset="2"/>
              <a:buNone/>
              <a:defRPr>
                <a:solidFill>
                  <a:schemeClr val="bg1"/>
                </a:solidFill>
              </a:defRPr>
            </a:lvl1pPr>
          </a:lstStyle>
          <a:p>
            <a:pPr lvl="0"/>
            <a:r>
              <a:rPr lang="en-US" noProof="0" smtClean="0"/>
              <a:t>Click to edit Master subtitle style</a:t>
            </a:r>
            <a:endParaRPr lang="en-US" noProof="0" dirty="0" smtClean="0"/>
          </a:p>
        </p:txBody>
      </p:sp>
      <p:cxnSp>
        <p:nvCxnSpPr>
          <p:cNvPr id="10" name="Straight Connector 9"/>
          <p:cNvCxnSpPr/>
          <p:nvPr userDrawn="1"/>
        </p:nvCxnSpPr>
        <p:spPr bwMode="auto">
          <a:xfrm>
            <a:off x="4950373" y="3955982"/>
            <a:ext cx="4719091"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Picture Placeholder 12"/>
          <p:cNvSpPr>
            <a:spLocks noGrp="1"/>
          </p:cNvSpPr>
          <p:nvPr>
            <p:ph type="pic" sz="quarter" idx="10"/>
          </p:nvPr>
        </p:nvSpPr>
        <p:spPr>
          <a:xfrm>
            <a:off x="287340" y="285751"/>
            <a:ext cx="3497261" cy="6022975"/>
          </a:xfrm>
          <a:blipFill>
            <a:blip r:embed="rId2"/>
            <a:stretch>
              <a:fillRect/>
            </a:stretch>
          </a:blipFill>
          <a:ln>
            <a:noFill/>
          </a:ln>
        </p:spPr>
        <p:txBody>
          <a:bodyPr anchor="ctr"/>
          <a:lstStyle>
            <a:lvl1pPr algn="ctr">
              <a:defRPr/>
            </a:lvl1pPr>
          </a:lstStyle>
          <a:p>
            <a:r>
              <a:rPr lang="en-US" smtClean="0"/>
              <a:t>Click icon to add picture</a:t>
            </a:r>
            <a:endParaRPr lang="en-US" dirty="0"/>
          </a:p>
        </p:txBody>
      </p:sp>
      <p:pic>
        <p:nvPicPr>
          <p:cNvPr id="15" name="Picture 3" descr="\\10.65.9.150\ds1\RRU\JOBS\LIBRARY\DSP02000 - DSP02099\DSP02001 Admin Logo Brand Update\logo files wip\NEW PA LOGO\New PA Logo reversed 2-17 x 2-36.e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532359" y="671265"/>
            <a:ext cx="783147" cy="722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09086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grpSp>
        <p:nvGrpSpPr>
          <p:cNvPr id="33" name="Group 32"/>
          <p:cNvGrpSpPr/>
          <p:nvPr userDrawn="1"/>
        </p:nvGrpSpPr>
        <p:grpSpPr>
          <a:xfrm>
            <a:off x="0" y="285748"/>
            <a:ext cx="9906000" cy="6572252"/>
            <a:chOff x="0" y="285748"/>
            <a:chExt cx="9906000" cy="6572252"/>
          </a:xfrm>
        </p:grpSpPr>
        <p:sp>
          <p:nvSpPr>
            <p:cNvPr id="34" name="Rectangle 33"/>
            <p:cNvSpPr/>
            <p:nvPr userDrawn="1"/>
          </p:nvSpPr>
          <p:spPr bwMode="auto">
            <a:xfrm>
              <a:off x="0" y="285748"/>
              <a:ext cx="9906000" cy="6050251"/>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35" name="Rectangle 34"/>
            <p:cNvSpPr/>
            <p:nvPr userDrawn="1"/>
          </p:nvSpPr>
          <p:spPr bwMode="auto">
            <a:xfrm>
              <a:off x="4731488" y="6308725"/>
              <a:ext cx="5174511" cy="549275"/>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36" name="Rectangle 35"/>
            <p:cNvSpPr/>
            <p:nvPr userDrawn="1"/>
          </p:nvSpPr>
          <p:spPr bwMode="auto">
            <a:xfrm>
              <a:off x="0" y="6613451"/>
              <a:ext cx="9905999" cy="244549"/>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grpSp>
      <p:sp>
        <p:nvSpPr>
          <p:cNvPr id="3" name="Rectangle 2"/>
          <p:cNvSpPr/>
          <p:nvPr userDrawn="1"/>
        </p:nvSpPr>
        <p:spPr bwMode="auto">
          <a:xfrm>
            <a:off x="287340" y="285749"/>
            <a:ext cx="9382125" cy="6022976"/>
          </a:xfrm>
          <a:prstGeom prst="rect">
            <a:avLst/>
          </a:prstGeom>
          <a:solidFill>
            <a:srgbClr val="DEE3E6"/>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6" name="Rectangle 5"/>
          <p:cNvSpPr/>
          <p:nvPr userDrawn="1"/>
        </p:nvSpPr>
        <p:spPr bwMode="auto">
          <a:xfrm>
            <a:off x="3784601" y="285750"/>
            <a:ext cx="5884863" cy="6321425"/>
          </a:xfrm>
          <a:prstGeom prst="rect">
            <a:avLst/>
          </a:prstGeom>
          <a:no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8195" name="Rectangle 3"/>
          <p:cNvSpPr>
            <a:spLocks noGrp="1" noChangeArrowheads="1"/>
          </p:cNvSpPr>
          <p:nvPr>
            <p:ph type="ctrTitle" hasCustomPrompt="1"/>
          </p:nvPr>
        </p:nvSpPr>
        <p:spPr>
          <a:xfrm>
            <a:off x="4879428" y="1962806"/>
            <a:ext cx="4382065" cy="1879149"/>
          </a:xfrm>
          <a:extLst>
            <a:ext uri="{909E8E84-426E-40DD-AFC4-6F175D3DCCD1}">
              <a14:hiddenFill xmlns:a14="http://schemas.microsoft.com/office/drawing/2010/main">
                <a:solidFill>
                  <a:schemeClr val="accent1"/>
                </a:solidFill>
              </a14:hiddenFill>
            </a:ext>
          </a:extLst>
        </p:spPr>
        <p:txBody>
          <a:bodyPr lIns="90000" tIns="0" rIns="90000" bIns="0"/>
          <a:lstStyle>
            <a:lvl1pPr>
              <a:lnSpc>
                <a:spcPct val="85000"/>
              </a:lnSpc>
              <a:defRPr sz="2800" b="1" cap="all" baseline="0">
                <a:solidFill>
                  <a:schemeClr val="accent1"/>
                </a:solidFill>
              </a:defRPr>
            </a:lvl1pPr>
          </a:lstStyle>
          <a:p>
            <a:pPr lvl="0"/>
            <a:r>
              <a:rPr lang="en-US" noProof="0" dirty="0" smtClean="0"/>
              <a:t>CLICK TO EDIT MASTER TITLE STYLE</a:t>
            </a:r>
          </a:p>
        </p:txBody>
      </p:sp>
      <p:sp>
        <p:nvSpPr>
          <p:cNvPr id="8196" name="Rectangle 4"/>
          <p:cNvSpPr>
            <a:spLocks noGrp="1" noChangeArrowheads="1"/>
          </p:cNvSpPr>
          <p:nvPr>
            <p:ph type="subTitle" idx="1"/>
          </p:nvPr>
        </p:nvSpPr>
        <p:spPr>
          <a:xfrm>
            <a:off x="4879427" y="4122173"/>
            <a:ext cx="4382063" cy="2067490"/>
          </a:xfrm>
          <a:extLst>
            <a:ext uri="{91240B29-F687-4F45-9708-019B960494DF}">
              <a14:hiddenLine xmlns:a14="http://schemas.microsoft.com/office/drawing/2010/main" w="9525" algn="ctr">
                <a:solidFill>
                  <a:schemeClr val="tx1"/>
                </a:solidFill>
                <a:miter lim="800000"/>
                <a:headEnd/>
                <a:tailEnd/>
              </a14:hiddenLine>
            </a:ext>
          </a:extLst>
        </p:spPr>
        <p:txBody>
          <a:bodyPr lIns="91440" tIns="0" rIns="91440" bIns="0"/>
          <a:lstStyle>
            <a:lvl1pPr>
              <a:buClr>
                <a:schemeClr val="bg1"/>
              </a:buClr>
              <a:buFont typeface="Wingdings" pitchFamily="2" charset="2"/>
              <a:buNone/>
              <a:defRPr>
                <a:solidFill>
                  <a:srgbClr val="293947"/>
                </a:solidFill>
              </a:defRPr>
            </a:lvl1pPr>
          </a:lstStyle>
          <a:p>
            <a:pPr lvl="0"/>
            <a:r>
              <a:rPr lang="en-US" noProof="0" smtClean="0"/>
              <a:t>Click to edit Master subtitle style</a:t>
            </a:r>
            <a:endParaRPr lang="en-US" noProof="0" dirty="0" smtClean="0"/>
          </a:p>
        </p:txBody>
      </p:sp>
      <p:cxnSp>
        <p:nvCxnSpPr>
          <p:cNvPr id="10" name="Straight Connector 9"/>
          <p:cNvCxnSpPr/>
          <p:nvPr userDrawn="1"/>
        </p:nvCxnSpPr>
        <p:spPr bwMode="auto">
          <a:xfrm>
            <a:off x="4950373" y="3955982"/>
            <a:ext cx="4719091" cy="0"/>
          </a:xfrm>
          <a:prstGeom prst="line">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Picture Placeholder 12"/>
          <p:cNvSpPr>
            <a:spLocks noGrp="1"/>
          </p:cNvSpPr>
          <p:nvPr>
            <p:ph type="pic" sz="quarter" idx="10"/>
          </p:nvPr>
        </p:nvSpPr>
        <p:spPr>
          <a:xfrm>
            <a:off x="287340" y="285751"/>
            <a:ext cx="3497261" cy="6022975"/>
          </a:xfrm>
          <a:blipFill>
            <a:blip r:embed="rId2"/>
            <a:stretch>
              <a:fillRect/>
            </a:stretch>
          </a:blipFill>
          <a:ln>
            <a:noFill/>
          </a:ln>
        </p:spPr>
        <p:txBody>
          <a:bodyPr anchor="ctr"/>
          <a:lstStyle>
            <a:lvl1pPr algn="ctr">
              <a:defRPr/>
            </a:lvl1pPr>
          </a:lstStyle>
          <a:p>
            <a:r>
              <a:rPr lang="en-US" smtClean="0"/>
              <a:t>Click icon to add picture</a:t>
            </a:r>
            <a:endParaRPr lang="en-US" dirty="0"/>
          </a:p>
        </p:txBody>
      </p:sp>
      <p:pic>
        <p:nvPicPr>
          <p:cNvPr id="15" name="Picture 2" descr="\\10.65.9.150\ds1\RRU\JOBS\LIBRARY\DSP02000 - DSP02099\DSP02001 Admin Logo Brand Update\logo files wip\NEW PA LOGO\New PA Logo 2-17 x 2-36.e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529588" y="665306"/>
            <a:ext cx="792089" cy="7227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grpSp>
        <p:nvGrpSpPr>
          <p:cNvPr id="26" name="Group 25"/>
          <p:cNvGrpSpPr/>
          <p:nvPr userDrawn="1"/>
        </p:nvGrpSpPr>
        <p:grpSpPr>
          <a:xfrm>
            <a:off x="0" y="285748"/>
            <a:ext cx="9906000" cy="6572252"/>
            <a:chOff x="0" y="285748"/>
            <a:chExt cx="9906000" cy="6572252"/>
          </a:xfrm>
        </p:grpSpPr>
        <p:sp>
          <p:nvSpPr>
            <p:cNvPr id="28" name="Rectangle 27"/>
            <p:cNvSpPr/>
            <p:nvPr userDrawn="1"/>
          </p:nvSpPr>
          <p:spPr bwMode="auto">
            <a:xfrm>
              <a:off x="0" y="285748"/>
              <a:ext cx="9906000" cy="6050251"/>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29" name="Rectangle 28"/>
            <p:cNvSpPr/>
            <p:nvPr userDrawn="1"/>
          </p:nvSpPr>
          <p:spPr bwMode="auto">
            <a:xfrm>
              <a:off x="4731488" y="6308725"/>
              <a:ext cx="5174511" cy="549275"/>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30" name="Rectangle 29"/>
            <p:cNvSpPr/>
            <p:nvPr userDrawn="1"/>
          </p:nvSpPr>
          <p:spPr bwMode="auto">
            <a:xfrm>
              <a:off x="0" y="6613451"/>
              <a:ext cx="9905999" cy="244549"/>
            </a:xfrm>
            <a:prstGeom prst="rect">
              <a:avLst/>
            </a:prstGeom>
            <a:solidFill>
              <a:schemeClr val="bg1"/>
            </a:solid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grpSp>
      <p:sp>
        <p:nvSpPr>
          <p:cNvPr id="3" name="Double Bracket 2"/>
          <p:cNvSpPr/>
          <p:nvPr userDrawn="1"/>
        </p:nvSpPr>
        <p:spPr bwMode="auto">
          <a:xfrm rot="5400000">
            <a:off x="1972399" y="-1391931"/>
            <a:ext cx="6012000" cy="9382123"/>
          </a:xfrm>
          <a:prstGeom prst="bracketPair">
            <a:avLst>
              <a:gd name="adj" fmla="val 0"/>
            </a:avLst>
          </a:prstGeom>
          <a:solidFill>
            <a:schemeClr val="bg1"/>
          </a:solidFill>
          <a:ln w="12700" cap="flat" cmpd="sng" algn="ctr">
            <a:solidFill>
              <a:schemeClr val="bg2"/>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6" name="Rectangle 5"/>
          <p:cNvSpPr/>
          <p:nvPr userDrawn="1"/>
        </p:nvSpPr>
        <p:spPr bwMode="auto">
          <a:xfrm>
            <a:off x="3784601" y="285750"/>
            <a:ext cx="5884863" cy="6321425"/>
          </a:xfrm>
          <a:prstGeom prst="rect">
            <a:avLst/>
          </a:prstGeom>
          <a:noFill/>
          <a:ln w="190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en-US" sz="1400" b="0" i="0" u="none" strike="noStrike" cap="none" normalizeH="0" baseline="0" dirty="0" smtClean="0">
              <a:ln>
                <a:noFill/>
              </a:ln>
              <a:solidFill>
                <a:srgbClr val="737377"/>
              </a:solidFill>
              <a:effectLst/>
              <a:latin typeface="Arial" charset="0"/>
            </a:endParaRPr>
          </a:p>
        </p:txBody>
      </p:sp>
      <p:sp>
        <p:nvSpPr>
          <p:cNvPr id="8195" name="Rectangle 3"/>
          <p:cNvSpPr>
            <a:spLocks noGrp="1" noChangeArrowheads="1"/>
          </p:cNvSpPr>
          <p:nvPr>
            <p:ph type="ctrTitle" hasCustomPrompt="1"/>
          </p:nvPr>
        </p:nvSpPr>
        <p:spPr>
          <a:xfrm>
            <a:off x="4879428" y="1970690"/>
            <a:ext cx="4382062" cy="1871266"/>
          </a:xfrm>
          <a:extLst>
            <a:ext uri="{909E8E84-426E-40DD-AFC4-6F175D3DCCD1}">
              <a14:hiddenFill xmlns:a14="http://schemas.microsoft.com/office/drawing/2010/main">
                <a:solidFill>
                  <a:schemeClr val="accent1"/>
                </a:solidFill>
              </a14:hiddenFill>
            </a:ext>
          </a:extLst>
        </p:spPr>
        <p:txBody>
          <a:bodyPr lIns="90000" tIns="0" rIns="90000" bIns="0"/>
          <a:lstStyle>
            <a:lvl1pPr>
              <a:lnSpc>
                <a:spcPct val="85000"/>
              </a:lnSpc>
              <a:defRPr sz="2800" b="1" cap="all" baseline="0">
                <a:solidFill>
                  <a:schemeClr val="accent1"/>
                </a:solidFill>
              </a:defRPr>
            </a:lvl1pPr>
          </a:lstStyle>
          <a:p>
            <a:pPr lvl="0"/>
            <a:r>
              <a:rPr lang="en-US" noProof="0" dirty="0" smtClean="0"/>
              <a:t>CLICK TO EDIT MASTER TITLE STYLE</a:t>
            </a:r>
          </a:p>
        </p:txBody>
      </p:sp>
      <p:sp>
        <p:nvSpPr>
          <p:cNvPr id="8196" name="Rectangle 4"/>
          <p:cNvSpPr>
            <a:spLocks noGrp="1" noChangeArrowheads="1"/>
          </p:cNvSpPr>
          <p:nvPr>
            <p:ph type="subTitle" idx="1"/>
          </p:nvPr>
        </p:nvSpPr>
        <p:spPr>
          <a:xfrm>
            <a:off x="4879428" y="4122173"/>
            <a:ext cx="4382062" cy="2067490"/>
          </a:xfrm>
          <a:extLst>
            <a:ext uri="{91240B29-F687-4F45-9708-019B960494DF}">
              <a14:hiddenLine xmlns:a14="http://schemas.microsoft.com/office/drawing/2010/main" w="9525" algn="ctr">
                <a:solidFill>
                  <a:schemeClr val="tx1"/>
                </a:solidFill>
                <a:miter lim="800000"/>
                <a:headEnd/>
                <a:tailEnd/>
              </a14:hiddenLine>
            </a:ext>
          </a:extLst>
        </p:spPr>
        <p:txBody>
          <a:bodyPr lIns="91440" tIns="0" rIns="91440" bIns="0"/>
          <a:lstStyle>
            <a:lvl1pPr>
              <a:buClr>
                <a:schemeClr val="bg1"/>
              </a:buClr>
              <a:buFont typeface="Wingdings" pitchFamily="2" charset="2"/>
              <a:buNone/>
              <a:defRPr>
                <a:solidFill>
                  <a:srgbClr val="293947"/>
                </a:solidFill>
              </a:defRPr>
            </a:lvl1pPr>
          </a:lstStyle>
          <a:p>
            <a:pPr lvl="0"/>
            <a:r>
              <a:rPr lang="en-US" noProof="0" smtClean="0"/>
              <a:t>Click to edit Master subtitle style</a:t>
            </a:r>
            <a:endParaRPr lang="en-US" noProof="0" dirty="0" smtClean="0"/>
          </a:p>
        </p:txBody>
      </p:sp>
      <p:sp>
        <p:nvSpPr>
          <p:cNvPr id="13" name="Picture Placeholder 12"/>
          <p:cNvSpPr>
            <a:spLocks noGrp="1"/>
          </p:cNvSpPr>
          <p:nvPr>
            <p:ph type="pic" sz="quarter" idx="10"/>
          </p:nvPr>
        </p:nvSpPr>
        <p:spPr>
          <a:xfrm>
            <a:off x="287340" y="285751"/>
            <a:ext cx="3497261" cy="6022975"/>
          </a:xfrm>
          <a:blipFill>
            <a:blip r:embed="rId2"/>
            <a:stretch>
              <a:fillRect/>
            </a:stretch>
          </a:blipFill>
          <a:ln>
            <a:noFill/>
          </a:ln>
        </p:spPr>
        <p:txBody>
          <a:bodyPr anchor="ctr"/>
          <a:lstStyle>
            <a:lvl1pPr algn="ctr">
              <a:defRPr/>
            </a:lvl1pPr>
          </a:lstStyle>
          <a:p>
            <a:r>
              <a:rPr lang="en-US" smtClean="0"/>
              <a:t>Click icon to add picture</a:t>
            </a:r>
            <a:endParaRPr lang="en-US" dirty="0"/>
          </a:p>
        </p:txBody>
      </p:sp>
      <p:cxnSp>
        <p:nvCxnSpPr>
          <p:cNvPr id="27" name="Straight Connector 26"/>
          <p:cNvCxnSpPr/>
          <p:nvPr userDrawn="1"/>
        </p:nvCxnSpPr>
        <p:spPr bwMode="auto">
          <a:xfrm>
            <a:off x="4950373" y="3955982"/>
            <a:ext cx="4719091" cy="0"/>
          </a:xfrm>
          <a:prstGeom prst="line">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5" name="Picture 2" descr="\\10.65.9.150\ds1\RRU\JOBS\LIBRARY\DSP02000 - DSP02099\DSP02001 Admin Logo Brand Update\logo files wip\NEW PA LOGO\New PA Logo 2-17 x 2-36.e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529588" y="665306"/>
            <a:ext cx="792089" cy="722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3458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chemeClr val="bg2"/>
              </a:buClr>
              <a:defRPr>
                <a:solidFill>
                  <a:schemeClr val="tx1"/>
                </a:solidFill>
              </a:defRPr>
            </a:lvl1pPr>
            <a:lvl2pPr>
              <a:buClr>
                <a:schemeClr val="accent1"/>
              </a:buClr>
              <a:tabLst/>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
          <p:cNvSpPr>
            <a:spLocks noGrp="1"/>
          </p:cNvSpPr>
          <p:nvPr>
            <p:ph type="ftr" sz="quarter" idx="3"/>
          </p:nvPr>
        </p:nvSpPr>
        <p:spPr>
          <a:xfrm>
            <a:off x="1430338" y="6623218"/>
            <a:ext cx="3136900" cy="115195"/>
          </a:xfrm>
          <a:prstGeom prst="rect">
            <a:avLst/>
          </a:prstGeom>
        </p:spPr>
        <p:txBody>
          <a:bodyPr vert="horz" lIns="0" tIns="72000" rIns="36000" bIns="72000" rtlCol="0" anchor="ctr"/>
          <a:lstStyle>
            <a:lvl1pPr algn="l">
              <a:defRPr sz="600">
                <a:solidFill>
                  <a:schemeClr val="bg2"/>
                </a:solidFill>
              </a:defRPr>
            </a:lvl1pPr>
          </a:lstStyle>
          <a:p>
            <a:r>
              <a:rPr lang="en-US" dirty="0" smtClean="0">
                <a:solidFill>
                  <a:schemeClr val="bg2"/>
                </a:solidFill>
              </a:rPr>
              <a:t> </a:t>
            </a:r>
            <a:endParaRPr lang="en-US" dirty="0">
              <a:solidFill>
                <a:schemeClr val="bg2"/>
              </a:solidFill>
            </a:endParaRPr>
          </a:p>
        </p:txBody>
      </p:sp>
      <p:sp>
        <p:nvSpPr>
          <p:cNvPr id="5" name="Title 4"/>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8895680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87340" y="285751"/>
            <a:ext cx="9382125" cy="711200"/>
          </a:xfrm>
        </p:spPr>
        <p:txBody>
          <a:bodyPr/>
          <a:lstStyle>
            <a:lvl1pPr>
              <a:defRPr>
                <a:solidFill>
                  <a:schemeClr val="accent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287341" y="1254126"/>
            <a:ext cx="4496324" cy="4935538"/>
          </a:xfrm>
          <a:ln>
            <a:noFill/>
          </a:ln>
        </p:spPr>
        <p:txBody>
          <a:bodyPr/>
          <a:lstStyle>
            <a:lvl1pPr marL="0" marR="0" indent="0" algn="l" defTabSz="914361" rtl="0" eaLnBrk="0" fontAlgn="base" latinLnBrk="0" hangingPunct="0">
              <a:lnSpc>
                <a:spcPct val="100000"/>
              </a:lnSpc>
              <a:spcBef>
                <a:spcPct val="0"/>
              </a:spcBef>
              <a:spcAft>
                <a:spcPct val="50000"/>
              </a:spcAft>
              <a:buClr>
                <a:srgbClr val="666666"/>
              </a:buClr>
              <a:buSzTx/>
              <a:buFont typeface="Symbol" pitchFamily="18" charset="2"/>
              <a:buNone/>
              <a:tabLst/>
              <a:defRPr sz="1800">
                <a:solidFill>
                  <a:schemeClr val="tx1"/>
                </a:solidFill>
              </a:defRPr>
            </a:lvl1pPr>
            <a:lvl2pPr marL="269863" marR="0" indent="-268277" algn="l" defTabSz="914361" rtl="0" eaLnBrk="0" fontAlgn="base" latinLnBrk="0" hangingPunct="0">
              <a:lnSpc>
                <a:spcPct val="100000"/>
              </a:lnSpc>
              <a:spcBef>
                <a:spcPct val="0"/>
              </a:spcBef>
              <a:spcAft>
                <a:spcPct val="50000"/>
              </a:spcAft>
              <a:buClr>
                <a:schemeClr val="accent1"/>
              </a:buClr>
              <a:buSzTx/>
              <a:buFont typeface="Symbol" pitchFamily="18" charset="2"/>
              <a:buChar char="·"/>
              <a:tabLst/>
              <a:defRPr sz="1800">
                <a:solidFill>
                  <a:schemeClr val="tx1"/>
                </a:solidFill>
              </a:defRPr>
            </a:lvl2pPr>
            <a:lvl3pPr marL="539727" marR="0" indent="-268277" algn="l" defTabSz="914361" rtl="0" eaLnBrk="0" fontAlgn="base" latinLnBrk="0" hangingPunct="0">
              <a:lnSpc>
                <a:spcPct val="100000"/>
              </a:lnSpc>
              <a:spcBef>
                <a:spcPct val="0"/>
              </a:spcBef>
              <a:spcAft>
                <a:spcPct val="50000"/>
              </a:spcAft>
              <a:buClr>
                <a:schemeClr val="accent1"/>
              </a:buClr>
              <a:buSzTx/>
              <a:buFont typeface="Arial" charset="0"/>
              <a:buChar char="–"/>
              <a:tabLst/>
              <a:defRPr sz="1800">
                <a:solidFill>
                  <a:schemeClr val="tx1"/>
                </a:solidFill>
              </a:defRPr>
            </a:lvl3pPr>
            <a:lvl4pPr marL="808004" marR="0" indent="-266688" algn="l" defTabSz="914361" rtl="0" eaLnBrk="0" fontAlgn="base" latinLnBrk="0" hangingPunct="0">
              <a:lnSpc>
                <a:spcPct val="100000"/>
              </a:lnSpc>
              <a:spcBef>
                <a:spcPct val="0"/>
              </a:spcBef>
              <a:spcAft>
                <a:spcPct val="50000"/>
              </a:spcAft>
              <a:buClr>
                <a:schemeClr val="accent1"/>
              </a:buClr>
              <a:buSzTx/>
              <a:buFont typeface="Arial" charset="0"/>
              <a:buChar char="•"/>
              <a:tabLst/>
              <a:defRPr sz="1800">
                <a:solidFill>
                  <a:schemeClr val="tx1"/>
                </a:solidFill>
              </a:defRPr>
            </a:lvl4pPr>
            <a:lvl5pPr marL="1077868" marR="0" indent="-268277" algn="l" defTabSz="914361" rtl="0" eaLnBrk="0" fontAlgn="base" latinLnBrk="0" hangingPunct="0">
              <a:lnSpc>
                <a:spcPct val="100000"/>
              </a:lnSpc>
              <a:spcBef>
                <a:spcPct val="0"/>
              </a:spcBef>
              <a:spcAft>
                <a:spcPct val="50000"/>
              </a:spcAft>
              <a:buClr>
                <a:schemeClr val="accent1"/>
              </a:buClr>
              <a:buSzTx/>
              <a:buFont typeface="Arial" charset="0"/>
              <a:buChar char="–"/>
              <a:tabLst/>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43666" y="1254126"/>
            <a:ext cx="4525798" cy="4935539"/>
          </a:xfrm>
          <a:ln>
            <a:noFill/>
          </a:ln>
        </p:spPr>
        <p:txBody>
          <a:bodyPr/>
          <a:lstStyle>
            <a:lvl1pPr marL="0" marR="0" indent="0" algn="l" defTabSz="914361" rtl="0" eaLnBrk="0" fontAlgn="base" latinLnBrk="0" hangingPunct="0">
              <a:lnSpc>
                <a:spcPct val="100000"/>
              </a:lnSpc>
              <a:spcBef>
                <a:spcPct val="0"/>
              </a:spcBef>
              <a:spcAft>
                <a:spcPct val="50000"/>
              </a:spcAft>
              <a:buClr>
                <a:srgbClr val="666666"/>
              </a:buClr>
              <a:buSzTx/>
              <a:buFont typeface="Symbol" pitchFamily="18" charset="2"/>
              <a:buNone/>
              <a:tabLst/>
              <a:defRPr sz="1800">
                <a:solidFill>
                  <a:schemeClr val="tx1"/>
                </a:solidFill>
              </a:defRPr>
            </a:lvl1pPr>
            <a:lvl2pPr marL="269863" marR="0" indent="-268277" algn="l" defTabSz="914361" rtl="0" eaLnBrk="0" fontAlgn="base" latinLnBrk="0" hangingPunct="0">
              <a:lnSpc>
                <a:spcPct val="100000"/>
              </a:lnSpc>
              <a:spcBef>
                <a:spcPct val="0"/>
              </a:spcBef>
              <a:spcAft>
                <a:spcPct val="50000"/>
              </a:spcAft>
              <a:buClr>
                <a:schemeClr val="accent1"/>
              </a:buClr>
              <a:buSzTx/>
              <a:buFont typeface="Symbol" pitchFamily="18" charset="2"/>
              <a:buChar char="·"/>
              <a:tabLst/>
              <a:defRPr sz="1800">
                <a:solidFill>
                  <a:schemeClr val="tx1"/>
                </a:solidFill>
              </a:defRPr>
            </a:lvl2pPr>
            <a:lvl3pPr marL="539727" marR="0" indent="-268277" algn="l" defTabSz="914361" rtl="0" eaLnBrk="0" fontAlgn="base" latinLnBrk="0" hangingPunct="0">
              <a:lnSpc>
                <a:spcPct val="100000"/>
              </a:lnSpc>
              <a:spcBef>
                <a:spcPct val="0"/>
              </a:spcBef>
              <a:spcAft>
                <a:spcPct val="50000"/>
              </a:spcAft>
              <a:buClr>
                <a:schemeClr val="accent1"/>
              </a:buClr>
              <a:buSzTx/>
              <a:buFont typeface="Arial" charset="0"/>
              <a:buChar char="–"/>
              <a:tabLst/>
              <a:defRPr sz="1800">
                <a:solidFill>
                  <a:schemeClr val="tx1"/>
                </a:solidFill>
              </a:defRPr>
            </a:lvl3pPr>
            <a:lvl4pPr marL="808004" marR="0" indent="-266688" algn="l" defTabSz="914361" rtl="0" eaLnBrk="0" fontAlgn="base" latinLnBrk="0" hangingPunct="0">
              <a:lnSpc>
                <a:spcPct val="100000"/>
              </a:lnSpc>
              <a:spcBef>
                <a:spcPct val="0"/>
              </a:spcBef>
              <a:spcAft>
                <a:spcPct val="50000"/>
              </a:spcAft>
              <a:buClr>
                <a:schemeClr val="accent1"/>
              </a:buClr>
              <a:buSzTx/>
              <a:buFont typeface="Arial" charset="0"/>
              <a:buChar char="•"/>
              <a:tabLst/>
              <a:defRPr sz="1800">
                <a:solidFill>
                  <a:schemeClr val="tx1"/>
                </a:solidFill>
              </a:defRPr>
            </a:lvl4pPr>
            <a:lvl5pPr marL="1077868" marR="0" indent="-268277" algn="l" defTabSz="914361" rtl="0" eaLnBrk="0" fontAlgn="base" latinLnBrk="0" hangingPunct="0">
              <a:lnSpc>
                <a:spcPct val="100000"/>
              </a:lnSpc>
              <a:spcBef>
                <a:spcPct val="0"/>
              </a:spcBef>
              <a:spcAft>
                <a:spcPct val="50000"/>
              </a:spcAft>
              <a:buClr>
                <a:schemeClr val="accent1"/>
              </a:buClr>
              <a:buSzTx/>
              <a:buFont typeface="Arial" charset="0"/>
              <a:buChar char="–"/>
              <a:tabLst/>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1"/>
          <p:cNvSpPr>
            <a:spLocks noGrp="1"/>
          </p:cNvSpPr>
          <p:nvPr>
            <p:ph type="ftr" sz="quarter" idx="3"/>
          </p:nvPr>
        </p:nvSpPr>
        <p:spPr>
          <a:xfrm>
            <a:off x="1430338" y="6623218"/>
            <a:ext cx="3136900" cy="115195"/>
          </a:xfrm>
          <a:prstGeom prst="rect">
            <a:avLst/>
          </a:prstGeom>
        </p:spPr>
        <p:txBody>
          <a:bodyPr vert="horz" lIns="0" tIns="72000" rIns="36000" bIns="72000" rtlCol="0" anchor="ctr"/>
          <a:lstStyle>
            <a:lvl1pPr algn="l">
              <a:defRPr sz="600">
                <a:solidFill>
                  <a:schemeClr val="bg2"/>
                </a:solidFill>
              </a:defRPr>
            </a:lvl1pPr>
          </a:lstStyle>
          <a:p>
            <a:r>
              <a:rPr lang="en-US" dirty="0" smtClean="0">
                <a:solidFill>
                  <a:schemeClr val="bg2"/>
                </a:solidFill>
              </a:rPr>
              <a:t> </a:t>
            </a:r>
            <a:endParaRPr lang="en-US" dirty="0">
              <a:solidFill>
                <a:schemeClr val="bg2"/>
              </a:solidFill>
            </a:endParaRPr>
          </a:p>
        </p:txBody>
      </p:sp>
    </p:spTree>
    <p:extLst>
      <p:ext uri="{BB962C8B-B14F-4D97-AF65-F5344CB8AC3E}">
        <p14:creationId xmlns:p14="http://schemas.microsoft.com/office/powerpoint/2010/main" val="1709404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316264724"/>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spid="_x0000_s2421"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90" y="1589"/>
                        <a:ext cx="1587" cy="1587"/>
                      </a:xfrm>
                      <a:prstGeom prst="rect">
                        <a:avLst/>
                      </a:prstGeom>
                    </p:spPr>
                  </p:pic>
                </p:oleObj>
              </mc:Fallback>
            </mc:AlternateContent>
          </a:graphicData>
        </a:graphic>
      </p:graphicFrame>
      <p:sp>
        <p:nvSpPr>
          <p:cNvPr id="6" name="Title 5"/>
          <p:cNvSpPr>
            <a:spLocks noGrp="1"/>
          </p:cNvSpPr>
          <p:nvPr>
            <p:ph type="title"/>
          </p:nvPr>
        </p:nvSpPr>
        <p:spPr/>
        <p:txBody>
          <a:bodyPr/>
          <a:lstStyle/>
          <a:p>
            <a:r>
              <a:rPr lang="en-US" smtClean="0"/>
              <a:t>Click to edit Master title style</a:t>
            </a:r>
            <a:endParaRPr lang="en-US" dirty="0"/>
          </a:p>
        </p:txBody>
      </p:sp>
      <p:sp>
        <p:nvSpPr>
          <p:cNvPr id="5" name="Footer Placeholder 1"/>
          <p:cNvSpPr>
            <a:spLocks noGrp="1"/>
          </p:cNvSpPr>
          <p:nvPr>
            <p:ph type="ftr" sz="quarter" idx="3"/>
          </p:nvPr>
        </p:nvSpPr>
        <p:spPr>
          <a:xfrm>
            <a:off x="1430338" y="6623218"/>
            <a:ext cx="3136900" cy="115195"/>
          </a:xfrm>
          <a:prstGeom prst="rect">
            <a:avLst/>
          </a:prstGeom>
        </p:spPr>
        <p:txBody>
          <a:bodyPr vert="horz" lIns="0" tIns="72000" rIns="36000" bIns="72000" rtlCol="0" anchor="ctr"/>
          <a:lstStyle>
            <a:lvl1pPr algn="l">
              <a:defRPr sz="600">
                <a:solidFill>
                  <a:schemeClr val="bg2"/>
                </a:solidFill>
              </a:defRPr>
            </a:lvl1pPr>
          </a:lstStyle>
          <a:p>
            <a:r>
              <a:rPr lang="en-US" dirty="0" smtClean="0">
                <a:solidFill>
                  <a:schemeClr val="bg2"/>
                </a:solidFill>
              </a:rPr>
              <a:t> </a:t>
            </a:r>
            <a:endParaRPr lang="en-US" dirty="0">
              <a:solidFill>
                <a:schemeClr val="bg2"/>
              </a:solidFill>
            </a:endParaRPr>
          </a:p>
        </p:txBody>
      </p:sp>
      <p:sp>
        <p:nvSpPr>
          <p:cNvPr id="3" name="Rectangle 2"/>
          <p:cNvSpPr/>
          <p:nvPr userDrawn="1"/>
        </p:nvSpPr>
        <p:spPr bwMode="auto">
          <a:xfrm>
            <a:off x="0" y="6105236"/>
            <a:ext cx="9906000" cy="752764"/>
          </a:xfrm>
          <a:prstGeom prst="rect">
            <a:avLst/>
          </a:prstGeom>
          <a:solidFill>
            <a:schemeClr val="bg1"/>
          </a:solidFill>
          <a:ln w="19050" cap="flat" cmpd="sng" algn="ctr">
            <a:noFill/>
            <a:prstDash val="solid"/>
            <a:round/>
            <a:headEnd type="none" w="med" len="med"/>
            <a:tailEnd type="none" w="med" len="med"/>
          </a:ln>
          <a:effectLst/>
          <a:extLst/>
        </p:spPr>
        <p:txBody>
          <a:bodyPr rot="0" spcFirstLastPara="0" vertOverflow="overflow" horzOverflow="overflow" vert="horz" wrap="none" lIns="90000" tIns="46800" rIns="90000" bIns="46800" numCol="1" spcCol="0" rtlCol="0" fromWordArt="0" anchor="ctr" anchorCtr="0" forceAA="0" compatLnSpc="1">
            <a:prstTxWarp prst="textNoShape">
              <a:avLst/>
            </a:prstTxWarp>
            <a:noAutofit/>
          </a:bodyPr>
          <a:lstStyle/>
          <a:p>
            <a:pPr marL="0" marR="0" indent="0" algn="ctr" defTabSz="914361" rtl="0" eaLnBrk="0" fontAlgn="base" latinLnBrk="0" hangingPunct="0">
              <a:lnSpc>
                <a:spcPct val="100000"/>
              </a:lnSpc>
              <a:spcBef>
                <a:spcPct val="50000"/>
              </a:spcBef>
              <a:spcAft>
                <a:spcPct val="0"/>
              </a:spcAft>
              <a:buClr>
                <a:schemeClr val="tx2"/>
              </a:buClr>
              <a:buSzTx/>
              <a:buFont typeface="Symbol" pitchFamily="18" charset="2"/>
              <a:buNone/>
              <a:tabLst/>
            </a:pPr>
            <a:endParaRPr kumimoji="0" lang="nb-NO" sz="14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9475503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ceptional Results x2 header image">
    <p:spTree>
      <p:nvGrpSpPr>
        <p:cNvPr id="1" name=""/>
        <p:cNvGrpSpPr/>
        <p:nvPr/>
      </p:nvGrpSpPr>
      <p:grpSpPr>
        <a:xfrm>
          <a:off x="0" y="0"/>
          <a:ext cx="0" cy="0"/>
          <a:chOff x="0" y="0"/>
          <a:chExt cx="0" cy="0"/>
        </a:xfrm>
      </p:grpSpPr>
      <p:sp>
        <p:nvSpPr>
          <p:cNvPr id="5" name="Picture Placeholder 4"/>
          <p:cNvSpPr>
            <a:spLocks noGrp="1"/>
          </p:cNvSpPr>
          <p:nvPr>
            <p:ph type="pic" sz="quarter" idx="25"/>
          </p:nvPr>
        </p:nvSpPr>
        <p:spPr>
          <a:xfrm>
            <a:off x="287340" y="1254125"/>
            <a:ext cx="4548187" cy="1685926"/>
          </a:xfrm>
          <a:solidFill>
            <a:schemeClr val="accent1"/>
          </a:solidFill>
          <a:ln>
            <a:solidFill>
              <a:schemeClr val="accent1"/>
            </a:solidFill>
          </a:ln>
        </p:spPr>
        <p:txBody>
          <a:bodyPr anchor="ctr"/>
          <a:lstStyle>
            <a:lvl1pPr algn="ctr">
              <a:defRPr>
                <a:solidFill>
                  <a:schemeClr val="bg1"/>
                </a:solidFill>
              </a:defRPr>
            </a:lvl1pPr>
          </a:lstStyle>
          <a:p>
            <a:r>
              <a:rPr lang="en-US" smtClean="0"/>
              <a:t>Click icon to add picture</a:t>
            </a:r>
            <a:endParaRPr lang="en-US" dirty="0"/>
          </a:p>
        </p:txBody>
      </p:sp>
      <p:sp>
        <p:nvSpPr>
          <p:cNvPr id="10" name="Picture Placeholder 4"/>
          <p:cNvSpPr>
            <a:spLocks noGrp="1"/>
          </p:cNvSpPr>
          <p:nvPr>
            <p:ph type="pic" sz="quarter" idx="26"/>
          </p:nvPr>
        </p:nvSpPr>
        <p:spPr>
          <a:xfrm>
            <a:off x="5121277" y="1254125"/>
            <a:ext cx="4548187" cy="1685926"/>
          </a:xfrm>
          <a:solidFill>
            <a:schemeClr val="accent1"/>
          </a:solidFill>
          <a:ln>
            <a:solidFill>
              <a:schemeClr val="accent1"/>
            </a:solidFill>
          </a:ln>
        </p:spPr>
        <p:txBody>
          <a:bodyPr anchor="ctr"/>
          <a:lstStyle>
            <a:lvl1pPr algn="ctr">
              <a:defRPr>
                <a:solidFill>
                  <a:schemeClr val="bg1"/>
                </a:solidFill>
              </a:defRPr>
            </a:lvl1pPr>
          </a:lstStyle>
          <a:p>
            <a:r>
              <a:rPr lang="en-US" smtClean="0"/>
              <a:t>Click icon to add picture</a:t>
            </a:r>
            <a:endParaRPr lang="en-US" dirty="0"/>
          </a:p>
        </p:txBody>
      </p:sp>
      <p:sp>
        <p:nvSpPr>
          <p:cNvPr id="4" name="Footer Placeholder 3"/>
          <p:cNvSpPr>
            <a:spLocks noGrp="1"/>
          </p:cNvSpPr>
          <p:nvPr>
            <p:ph type="ftr" sz="quarter" idx="20"/>
          </p:nvPr>
        </p:nvSpPr>
        <p:spPr/>
        <p:txBody>
          <a:bodyPr/>
          <a:lstStyle/>
          <a:p>
            <a:r>
              <a:rPr lang="en-US" dirty="0" smtClean="0">
                <a:solidFill>
                  <a:schemeClr val="bg2"/>
                </a:solidFill>
              </a:rPr>
              <a:t> </a:t>
            </a:r>
            <a:endParaRPr lang="en-US" dirty="0">
              <a:solidFill>
                <a:schemeClr val="bg2"/>
              </a:solidFill>
            </a:endParaRPr>
          </a:p>
        </p:txBody>
      </p:sp>
      <p:sp>
        <p:nvSpPr>
          <p:cNvPr id="23" name="Text Placeholder 18"/>
          <p:cNvSpPr>
            <a:spLocks noGrp="1"/>
          </p:cNvSpPr>
          <p:nvPr>
            <p:ph type="body" sz="quarter" idx="23"/>
          </p:nvPr>
        </p:nvSpPr>
        <p:spPr>
          <a:xfrm>
            <a:off x="5113235" y="3022600"/>
            <a:ext cx="4548106" cy="316706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76" tIns="33059" rIns="99176" bIns="0" numCol="1" spcCol="122318" anchor="t" anchorCtr="0" compatLnSpc="1">
            <a:prstTxWarp prst="textNoShape">
              <a:avLst/>
            </a:prstTxWarp>
          </a:bodyPr>
          <a:lstStyle>
            <a:lvl1pPr>
              <a:defRPr lang="en-US" sz="1400" smtClean="0">
                <a:solidFill>
                  <a:schemeClr val="accent1"/>
                </a:solidFill>
              </a:defRPr>
            </a:lvl1pPr>
            <a:lvl2pPr marL="182555" indent="-180967">
              <a:defRPr lang="en-US" sz="1400" smtClean="0"/>
            </a:lvl2pPr>
            <a:lvl3pPr marL="357173" indent="-174617">
              <a:defRPr lang="en-US" sz="1400" smtClean="0"/>
            </a:lvl3pPr>
            <a:lvl4pPr marL="539727" indent="-182555">
              <a:defRPr lang="en-US" sz="1400" smtClean="0"/>
            </a:lvl4pPr>
            <a:lvl5pPr marL="714345" indent="-174617">
              <a:defRPr lang="en-GB" sz="1400" dirty="0"/>
            </a:lvl5pPr>
          </a:lstStyle>
          <a:p>
            <a:pPr marL="0" lvl="0" indent="0">
              <a:spcAft>
                <a:spcPts val="184"/>
              </a:spcAft>
              <a:buFontTx/>
              <a:buNone/>
            </a:pPr>
            <a:r>
              <a:rPr lang="en-US" smtClean="0"/>
              <a:t>Click to edit Master text styles</a:t>
            </a:r>
          </a:p>
          <a:p>
            <a:pPr marL="0" lvl="1" indent="0">
              <a:spcAft>
                <a:spcPts val="184"/>
              </a:spcAft>
              <a:buFontTx/>
              <a:buNone/>
            </a:pPr>
            <a:r>
              <a:rPr lang="en-US" smtClean="0"/>
              <a:t>Second level</a:t>
            </a:r>
          </a:p>
          <a:p>
            <a:pPr marL="0" lvl="2" indent="0">
              <a:spcAft>
                <a:spcPts val="184"/>
              </a:spcAft>
              <a:buFontTx/>
              <a:buNone/>
            </a:pPr>
            <a:r>
              <a:rPr lang="en-US" smtClean="0"/>
              <a:t>Third level</a:t>
            </a:r>
          </a:p>
          <a:p>
            <a:pPr marL="0" lvl="3" indent="0">
              <a:spcAft>
                <a:spcPts val="184"/>
              </a:spcAft>
              <a:buFontTx/>
              <a:buNone/>
            </a:pPr>
            <a:r>
              <a:rPr lang="en-US" smtClean="0"/>
              <a:t>Fourth level</a:t>
            </a:r>
          </a:p>
          <a:p>
            <a:pPr marL="0" lvl="4" indent="0">
              <a:spcAft>
                <a:spcPts val="184"/>
              </a:spcAft>
              <a:buFontTx/>
              <a:buNone/>
            </a:pPr>
            <a:r>
              <a:rPr lang="en-US" smtClean="0"/>
              <a:t>Fifth level</a:t>
            </a:r>
            <a:endParaRPr lang="en-US" dirty="0"/>
          </a:p>
        </p:txBody>
      </p:sp>
      <p:sp>
        <p:nvSpPr>
          <p:cNvPr id="24" name="Text Placeholder 18"/>
          <p:cNvSpPr>
            <a:spLocks noGrp="1"/>
          </p:cNvSpPr>
          <p:nvPr>
            <p:ph type="body" sz="quarter" idx="24"/>
          </p:nvPr>
        </p:nvSpPr>
        <p:spPr>
          <a:xfrm>
            <a:off x="287340" y="3022600"/>
            <a:ext cx="4548106" cy="316706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76" tIns="33059" rIns="99176" bIns="0" numCol="1" spcCol="122318" anchor="t" anchorCtr="0" compatLnSpc="1">
            <a:prstTxWarp prst="textNoShape">
              <a:avLst/>
            </a:prstTxWarp>
          </a:bodyPr>
          <a:lstStyle>
            <a:lvl1pPr>
              <a:defRPr lang="en-US" sz="1400" smtClean="0">
                <a:solidFill>
                  <a:schemeClr val="accent1"/>
                </a:solidFill>
              </a:defRPr>
            </a:lvl1pPr>
            <a:lvl2pPr marL="182555" indent="-180967">
              <a:defRPr lang="en-US" sz="1400" smtClean="0"/>
            </a:lvl2pPr>
            <a:lvl3pPr marL="357173" indent="-174617">
              <a:defRPr lang="en-US" sz="1400" smtClean="0"/>
            </a:lvl3pPr>
            <a:lvl4pPr marL="539727" indent="-182555">
              <a:defRPr lang="en-US" sz="1400" smtClean="0"/>
            </a:lvl4pPr>
            <a:lvl5pPr marL="714345" indent="-174617">
              <a:defRPr lang="en-GB" sz="1400" dirty="0"/>
            </a:lvl5pPr>
          </a:lstStyle>
          <a:p>
            <a:pPr marL="0" lvl="0" indent="0">
              <a:spcAft>
                <a:spcPts val="184"/>
              </a:spcAft>
              <a:buFontTx/>
              <a:buNone/>
            </a:pPr>
            <a:r>
              <a:rPr lang="en-US" smtClean="0"/>
              <a:t>Click to edit Master text styles</a:t>
            </a:r>
          </a:p>
          <a:p>
            <a:pPr marL="0" lvl="1" indent="0">
              <a:spcAft>
                <a:spcPts val="184"/>
              </a:spcAft>
              <a:buFontTx/>
              <a:buNone/>
            </a:pPr>
            <a:r>
              <a:rPr lang="en-US" smtClean="0"/>
              <a:t>Second level</a:t>
            </a:r>
          </a:p>
          <a:p>
            <a:pPr marL="0" lvl="2" indent="0">
              <a:spcAft>
                <a:spcPts val="184"/>
              </a:spcAft>
              <a:buFontTx/>
              <a:buNone/>
            </a:pPr>
            <a:r>
              <a:rPr lang="en-US" smtClean="0"/>
              <a:t>Third level</a:t>
            </a:r>
          </a:p>
          <a:p>
            <a:pPr marL="0" lvl="3" indent="0">
              <a:spcAft>
                <a:spcPts val="184"/>
              </a:spcAft>
              <a:buFontTx/>
              <a:buNone/>
            </a:pPr>
            <a:r>
              <a:rPr lang="en-US" smtClean="0"/>
              <a:t>Fourth level</a:t>
            </a:r>
          </a:p>
          <a:p>
            <a:pPr marL="0" lvl="4" indent="0">
              <a:spcAft>
                <a:spcPts val="184"/>
              </a:spcAft>
              <a:buFontTx/>
              <a:buNone/>
            </a:pPr>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0320515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6"/>
            </p:custDataLst>
            <p:extLst>
              <p:ext uri="{D42A27DB-BD31-4B8C-83A1-F6EECF244321}">
                <p14:modId xmlns:p14="http://schemas.microsoft.com/office/powerpoint/2010/main" val="2854258218"/>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spid="_x0000_s1397" name="think-cell Slide" r:id="rId17" imgW="530" imgH="528" progId="TCLayout.ActiveDocument.1">
                  <p:embed/>
                </p:oleObj>
              </mc:Choice>
              <mc:Fallback>
                <p:oleObj name="think-cell Slide" r:id="rId17" imgW="530" imgH="528" progId="TCLayout.ActiveDocument.1">
                  <p:embed/>
                  <p:pic>
                    <p:nvPicPr>
                      <p:cNvPr id="0" name=""/>
                      <p:cNvPicPr/>
                      <p:nvPr/>
                    </p:nvPicPr>
                    <p:blipFill>
                      <a:blip r:embed="rId18"/>
                      <a:stretch>
                        <a:fillRect/>
                      </a:stretch>
                    </p:blipFill>
                    <p:spPr>
                      <a:xfrm>
                        <a:off x="1590" y="1589"/>
                        <a:ext cx="1587" cy="1587"/>
                      </a:xfrm>
                      <a:prstGeom prst="rect">
                        <a:avLst/>
                      </a:prstGeom>
                    </p:spPr>
                  </p:pic>
                </p:oleObj>
              </mc:Fallback>
            </mc:AlternateContent>
          </a:graphicData>
        </a:graphic>
      </p:graphicFrame>
      <p:sp>
        <p:nvSpPr>
          <p:cNvPr id="1026" name="Rectangle 2"/>
          <p:cNvSpPr>
            <a:spLocks noGrp="1" noChangeArrowheads="1"/>
          </p:cNvSpPr>
          <p:nvPr>
            <p:ph type="title"/>
          </p:nvPr>
        </p:nvSpPr>
        <p:spPr bwMode="auto">
          <a:xfrm>
            <a:off x="287340" y="285750"/>
            <a:ext cx="9382125" cy="711200"/>
          </a:xfrm>
          <a:prstGeom prst="rect">
            <a:avLst/>
          </a:prstGeom>
          <a:noFill/>
          <a:ln>
            <a:noFill/>
          </a:ln>
          <a:effectLst/>
          <a:extLst>
            <a:ext uri="{909E8E84-426E-40DD-AFC4-6F175D3DCCD1}">
              <a14:hiddenFill xmlns:a14="http://schemas.microsoft.com/office/drawing/2010/main">
                <a:solidFill>
                  <a:srgbClr val="737377"/>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287339" y="1254124"/>
            <a:ext cx="9363074" cy="4935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40" name="Footer"/>
          <p:cNvSpPr txBox="1">
            <a:spLocks noChangeArrowheads="1"/>
          </p:cNvSpPr>
          <p:nvPr/>
        </p:nvSpPr>
        <p:spPr bwMode="auto">
          <a:xfrm>
            <a:off x="287340" y="6636992"/>
            <a:ext cx="1071167" cy="90000"/>
          </a:xfrm>
          <a:prstGeom prst="rect">
            <a:avLst/>
          </a:prstGeom>
          <a:noFill/>
          <a:ln>
            <a:noFill/>
          </a:ln>
          <a:effectLst/>
          <a:extLst>
            <a:ext uri="{909E8E84-426E-40DD-AFC4-6F175D3DCCD1}">
              <a14:hiddenFill xmlns:a14="http://schemas.microsoft.com/office/drawing/2010/main">
                <a:solidFill>
                  <a:srgbClr val="DE1D0E"/>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anchor="b" anchorCtr="0">
            <a:noAutofit/>
          </a:bodyPr>
          <a:lstStyle/>
          <a:p>
            <a:pPr marL="0" marR="0" indent="0" algn="l" defTabSz="914361" rtl="0" eaLnBrk="0" fontAlgn="base" latinLnBrk="0" hangingPunct="0">
              <a:lnSpc>
                <a:spcPct val="100000"/>
              </a:lnSpc>
              <a:spcBef>
                <a:spcPct val="0"/>
              </a:spcBef>
              <a:spcAft>
                <a:spcPct val="0"/>
              </a:spcAft>
              <a:buClr>
                <a:schemeClr val="accent1"/>
              </a:buClr>
              <a:buSzTx/>
              <a:buFont typeface="Symbol" pitchFamily="18" charset="2"/>
              <a:buNone/>
              <a:tabLst/>
              <a:defRPr/>
            </a:pPr>
            <a:r>
              <a:rPr lang="en-US" sz="600" dirty="0" smtClean="0">
                <a:solidFill>
                  <a:schemeClr val="bg2"/>
                </a:solidFill>
              </a:rPr>
              <a:t>© PA Knowledge Limited </a:t>
            </a:r>
          </a:p>
        </p:txBody>
      </p:sp>
      <p:sp>
        <p:nvSpPr>
          <p:cNvPr id="1042" name="Footer"/>
          <p:cNvSpPr txBox="1">
            <a:spLocks noChangeArrowheads="1"/>
          </p:cNvSpPr>
          <p:nvPr/>
        </p:nvSpPr>
        <p:spPr bwMode="auto">
          <a:xfrm>
            <a:off x="4855994" y="6473104"/>
            <a:ext cx="227904" cy="232529"/>
          </a:xfrm>
          <a:prstGeom prst="rect">
            <a:avLst/>
          </a:prstGeom>
          <a:noFill/>
          <a:ln w="12700">
            <a:noFill/>
            <a:miter lim="800000"/>
            <a:headEnd/>
            <a:tailEnd/>
          </a:ln>
          <a:effectLst/>
          <a:extLst>
            <a:ext uri="{909E8E84-426E-40DD-AFC4-6F175D3DCCD1}">
              <a14:hiddenFill xmlns:a14="http://schemas.microsoft.com/office/drawing/2010/main">
                <a:solidFill>
                  <a:srgbClr val="DE1D0E"/>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anchor="ctr"/>
          <a:lstStyle/>
          <a:p>
            <a:pPr>
              <a:spcBef>
                <a:spcPct val="0"/>
              </a:spcBef>
              <a:buClr>
                <a:schemeClr val="accent1"/>
              </a:buClr>
            </a:pPr>
            <a:fld id="{D04CD2DE-D1CB-45D6-848D-2A0D08E7F844}" type="slidenum">
              <a:rPr lang="en-US" sz="1400" smtClean="0">
                <a:solidFill>
                  <a:schemeClr val="bg2"/>
                </a:solidFill>
              </a:rPr>
              <a:pPr>
                <a:buClr>
                  <a:schemeClr val="accent1"/>
                </a:buClr>
              </a:pPr>
              <a:t>‹#›</a:t>
            </a:fld>
            <a:endParaRPr lang="en-US" sz="1400" dirty="0">
              <a:solidFill>
                <a:schemeClr val="bg2"/>
              </a:solidFill>
            </a:endParaRPr>
          </a:p>
        </p:txBody>
      </p:sp>
      <p:sp>
        <p:nvSpPr>
          <p:cNvPr id="2" name="Footer Placeholder 1"/>
          <p:cNvSpPr>
            <a:spLocks noGrp="1"/>
          </p:cNvSpPr>
          <p:nvPr>
            <p:ph type="ftr" sz="quarter" idx="3"/>
          </p:nvPr>
        </p:nvSpPr>
        <p:spPr>
          <a:xfrm>
            <a:off x="1430338" y="6623218"/>
            <a:ext cx="3136900" cy="115195"/>
          </a:xfrm>
          <a:prstGeom prst="rect">
            <a:avLst/>
          </a:prstGeom>
        </p:spPr>
        <p:txBody>
          <a:bodyPr vert="horz" lIns="0" tIns="72000" rIns="36000" bIns="72000" rtlCol="0" anchor="ctr"/>
          <a:lstStyle>
            <a:lvl1pPr algn="l">
              <a:defRPr sz="600">
                <a:solidFill>
                  <a:schemeClr val="bg2"/>
                </a:solidFill>
              </a:defRPr>
            </a:lvl1pPr>
          </a:lstStyle>
          <a:p>
            <a:r>
              <a:rPr lang="en-US" dirty="0" smtClean="0">
                <a:solidFill>
                  <a:schemeClr val="bg2"/>
                </a:solidFill>
              </a:rPr>
              <a:t> </a:t>
            </a:r>
            <a:endParaRPr lang="en-US" dirty="0">
              <a:solidFill>
                <a:schemeClr val="bg2"/>
              </a:solidFill>
            </a:endParaRPr>
          </a:p>
        </p:txBody>
      </p:sp>
      <p:pic>
        <p:nvPicPr>
          <p:cNvPr id="12" name="Picture 2" descr="\\10.65.9.150\ds1\RRU\JOBS\LIBRARY\DSP02000 - DSP02099\DSP02001 Admin Logo Brand Update\logo files wip\NEW PA LOGO\New PA Logo 1-15 x 1-26.emf"/>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9385450" y="6440047"/>
            <a:ext cx="331779" cy="306000"/>
          </a:xfrm>
          <a:prstGeom prst="rect">
            <a:avLst/>
          </a:prstGeom>
          <a:noFill/>
          <a:extLst>
            <a:ext uri="{909E8E84-426E-40DD-AFC4-6F175D3DCCD1}">
              <a14:hiddenFill xmlns:a14="http://schemas.microsoft.com/office/drawing/2010/main">
                <a:solidFill>
                  <a:srgbClr val="FFFFFF"/>
                </a:solidFill>
              </a14:hiddenFill>
            </a:ext>
          </a:extLst>
        </p:spPr>
      </p:pic>
      <p:sp>
        <p:nvSpPr>
          <p:cNvPr id="10" name="PA_Classification_Slide" descr="CONFIDENTIAL_TAG_0xFFEE"/>
          <p:cNvSpPr txBox="1">
            <a:spLocks noChangeArrowheads="1"/>
          </p:cNvSpPr>
          <p:nvPr userDrawn="1"/>
        </p:nvSpPr>
        <p:spPr bwMode="auto">
          <a:xfrm>
            <a:off x="282611" y="6494751"/>
            <a:ext cx="4637710" cy="117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6666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anchor="b" anchorCtr="0">
            <a:noAutofit/>
          </a:bodyPr>
          <a:lstStyle/>
          <a:p>
            <a:pPr algn="l"/>
            <a:r>
              <a:rPr lang="en-GB" sz="800" smtClean="0">
                <a:solidFill>
                  <a:schemeClr val="tx1"/>
                </a:solidFill>
              </a:rPr>
              <a:t>PA CONFIDENTIAL - Internal use only</a:t>
            </a:r>
            <a:endParaRPr lang="en-GB" sz="8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64" r:id="rId3"/>
    <p:sldLayoutId id="2147483649" r:id="rId4"/>
    <p:sldLayoutId id="2147483656" r:id="rId5"/>
    <p:sldLayoutId id="2147483650" r:id="rId6"/>
    <p:sldLayoutId id="2147483652" r:id="rId7"/>
    <p:sldLayoutId id="2147483654" r:id="rId8"/>
    <p:sldLayoutId id="2147483661" r:id="rId9"/>
    <p:sldLayoutId id="2147483662" r:id="rId10"/>
    <p:sldLayoutId id="2147483663" r:id="rId11"/>
    <p:sldLayoutId id="2147483655" r:id="rId12"/>
    <p:sldLayoutId id="2147483659" r:id="rId13"/>
  </p:sldLayoutIdLst>
  <p:timing>
    <p:tnLst>
      <p:par>
        <p:cTn id="1" dur="indefinite" restart="never" nodeType="tmRoot"/>
      </p:par>
    </p:tnLst>
  </p:timing>
  <p:hf sldNum="0" hdr="0" ftr="0" dt="0"/>
  <p:txStyles>
    <p:titleStyle>
      <a:lvl1pPr algn="l" rtl="0" eaLnBrk="1" fontAlgn="base" hangingPunct="1">
        <a:lnSpc>
          <a:spcPct val="90000"/>
        </a:lnSpc>
        <a:spcBef>
          <a:spcPct val="0"/>
        </a:spcBef>
        <a:spcAft>
          <a:spcPct val="0"/>
        </a:spcAft>
        <a:defRPr sz="2000" b="0" cap="none" baseline="0">
          <a:solidFill>
            <a:schemeClr val="accent1"/>
          </a:solidFill>
          <a:latin typeface="+mj-lt"/>
          <a:ea typeface="+mj-ea"/>
          <a:cs typeface="+mj-cs"/>
        </a:defRPr>
      </a:lvl1pPr>
      <a:lvl2pPr algn="l" rtl="0" eaLnBrk="1" fontAlgn="base" hangingPunct="1">
        <a:spcBef>
          <a:spcPct val="0"/>
        </a:spcBef>
        <a:spcAft>
          <a:spcPct val="0"/>
        </a:spcAft>
        <a:defRPr sz="2000">
          <a:solidFill>
            <a:schemeClr val="tx1"/>
          </a:solidFill>
          <a:latin typeface="Arial" charset="0"/>
        </a:defRPr>
      </a:lvl2pPr>
      <a:lvl3pPr algn="l" rtl="0" eaLnBrk="1" fontAlgn="base" hangingPunct="1">
        <a:spcBef>
          <a:spcPct val="0"/>
        </a:spcBef>
        <a:spcAft>
          <a:spcPct val="0"/>
        </a:spcAft>
        <a:defRPr sz="2000">
          <a:solidFill>
            <a:schemeClr val="tx1"/>
          </a:solidFill>
          <a:latin typeface="Arial" charset="0"/>
        </a:defRPr>
      </a:lvl3pPr>
      <a:lvl4pPr algn="l" rtl="0" eaLnBrk="1" fontAlgn="base" hangingPunct="1">
        <a:spcBef>
          <a:spcPct val="0"/>
        </a:spcBef>
        <a:spcAft>
          <a:spcPct val="0"/>
        </a:spcAft>
        <a:defRPr sz="2000">
          <a:solidFill>
            <a:schemeClr val="tx1"/>
          </a:solidFill>
          <a:latin typeface="Arial" charset="0"/>
        </a:defRPr>
      </a:lvl4pPr>
      <a:lvl5pPr algn="l" rtl="0" eaLnBrk="1" fontAlgn="base" hangingPunct="1">
        <a:spcBef>
          <a:spcPct val="0"/>
        </a:spcBef>
        <a:spcAft>
          <a:spcPct val="0"/>
        </a:spcAft>
        <a:defRPr sz="2000">
          <a:solidFill>
            <a:schemeClr val="tx1"/>
          </a:solidFill>
          <a:latin typeface="Arial" charset="0"/>
        </a:defRPr>
      </a:lvl5pPr>
      <a:lvl6pPr marL="457181" algn="l" rtl="0" eaLnBrk="1" fontAlgn="base" hangingPunct="1">
        <a:spcBef>
          <a:spcPct val="0"/>
        </a:spcBef>
        <a:spcAft>
          <a:spcPct val="0"/>
        </a:spcAft>
        <a:defRPr sz="2000">
          <a:solidFill>
            <a:schemeClr val="tx1"/>
          </a:solidFill>
          <a:latin typeface="Arial" charset="0"/>
        </a:defRPr>
      </a:lvl6pPr>
      <a:lvl7pPr marL="914361" algn="l" rtl="0" eaLnBrk="1" fontAlgn="base" hangingPunct="1">
        <a:spcBef>
          <a:spcPct val="0"/>
        </a:spcBef>
        <a:spcAft>
          <a:spcPct val="0"/>
        </a:spcAft>
        <a:defRPr sz="2000">
          <a:solidFill>
            <a:schemeClr val="tx1"/>
          </a:solidFill>
          <a:latin typeface="Arial" charset="0"/>
        </a:defRPr>
      </a:lvl7pPr>
      <a:lvl8pPr marL="1371543" algn="l" rtl="0" eaLnBrk="1" fontAlgn="base" hangingPunct="1">
        <a:spcBef>
          <a:spcPct val="0"/>
        </a:spcBef>
        <a:spcAft>
          <a:spcPct val="0"/>
        </a:spcAft>
        <a:defRPr sz="2000">
          <a:solidFill>
            <a:schemeClr val="tx1"/>
          </a:solidFill>
          <a:latin typeface="Arial" charset="0"/>
        </a:defRPr>
      </a:lvl8pPr>
      <a:lvl9pPr marL="1828724" algn="l" rtl="0" eaLnBrk="1" fontAlgn="base" hangingPunct="1">
        <a:spcBef>
          <a:spcPct val="0"/>
        </a:spcBef>
        <a:spcAft>
          <a:spcPct val="0"/>
        </a:spcAft>
        <a:defRPr sz="2000">
          <a:solidFill>
            <a:schemeClr val="tx1"/>
          </a:solidFill>
          <a:latin typeface="Arial" charset="0"/>
        </a:defRPr>
      </a:lvl9pPr>
    </p:titleStyle>
    <p:bodyStyle>
      <a:lvl1pPr algn="l" rtl="0" eaLnBrk="1" fontAlgn="base" hangingPunct="1">
        <a:spcBef>
          <a:spcPct val="0"/>
        </a:spcBef>
        <a:spcAft>
          <a:spcPct val="50000"/>
        </a:spcAft>
        <a:buClr>
          <a:schemeClr val="tx2"/>
        </a:buClr>
        <a:buFont typeface="Symbol" pitchFamily="18" charset="2"/>
        <a:tabLst>
          <a:tab pos="1257247" algn="l"/>
          <a:tab pos="2514495" algn="l"/>
          <a:tab pos="3771742" algn="l"/>
          <a:tab pos="4667055" algn="l"/>
          <a:tab pos="5562367" algn="l"/>
          <a:tab pos="6819615" algn="l"/>
          <a:tab pos="8076862" algn="l"/>
        </a:tabLst>
        <a:defRPr>
          <a:solidFill>
            <a:schemeClr val="tx1"/>
          </a:solidFill>
          <a:latin typeface="+mn-lt"/>
          <a:ea typeface="+mn-ea"/>
          <a:cs typeface="+mn-cs"/>
        </a:defRPr>
      </a:lvl1pPr>
      <a:lvl2pPr marL="269863" indent="-268277" algn="l" rtl="0" eaLnBrk="1" fontAlgn="base" hangingPunct="1">
        <a:spcBef>
          <a:spcPct val="0"/>
        </a:spcBef>
        <a:spcAft>
          <a:spcPct val="50000"/>
        </a:spcAft>
        <a:buClr>
          <a:schemeClr val="accent1"/>
        </a:buClr>
        <a:buFont typeface="Symbol" pitchFamily="18" charset="2"/>
        <a:buChar char="·"/>
        <a:defRPr>
          <a:solidFill>
            <a:schemeClr val="tx1"/>
          </a:solidFill>
          <a:latin typeface="+mn-lt"/>
        </a:defRPr>
      </a:lvl2pPr>
      <a:lvl3pPr marL="539727" indent="-268277" algn="l" rtl="0" eaLnBrk="1" fontAlgn="base" hangingPunct="1">
        <a:spcBef>
          <a:spcPct val="0"/>
        </a:spcBef>
        <a:spcAft>
          <a:spcPct val="50000"/>
        </a:spcAft>
        <a:buClr>
          <a:schemeClr val="accent1"/>
        </a:buClr>
        <a:buFont typeface="Arial" charset="0"/>
        <a:buChar char="–"/>
        <a:defRPr>
          <a:solidFill>
            <a:schemeClr val="tx1"/>
          </a:solidFill>
          <a:latin typeface="+mn-lt"/>
        </a:defRPr>
      </a:lvl3pPr>
      <a:lvl4pPr marL="808004" indent="-266688" algn="l" rtl="0" eaLnBrk="1" fontAlgn="base" hangingPunct="1">
        <a:spcBef>
          <a:spcPct val="0"/>
        </a:spcBef>
        <a:spcAft>
          <a:spcPct val="50000"/>
        </a:spcAft>
        <a:buClr>
          <a:schemeClr val="accent1"/>
        </a:buClr>
        <a:buFont typeface="Arial" charset="0"/>
        <a:buChar char="•"/>
        <a:defRPr>
          <a:solidFill>
            <a:schemeClr val="tx1"/>
          </a:solidFill>
          <a:latin typeface="+mn-lt"/>
        </a:defRPr>
      </a:lvl4pPr>
      <a:lvl5pPr marL="1077868" indent="-268277" algn="l" rtl="0" eaLnBrk="1" fontAlgn="base" hangingPunct="1">
        <a:spcBef>
          <a:spcPct val="0"/>
        </a:spcBef>
        <a:spcAft>
          <a:spcPct val="50000"/>
        </a:spcAft>
        <a:buClr>
          <a:schemeClr val="accent1"/>
        </a:buClr>
        <a:buFont typeface="Arial" charset="0"/>
        <a:buChar char="–"/>
        <a:defRPr>
          <a:solidFill>
            <a:schemeClr val="tx1"/>
          </a:solidFill>
          <a:latin typeface="+mn-lt"/>
        </a:defRPr>
      </a:lvl5pPr>
      <a:lvl6pPr marL="1535049" indent="-268277" algn="l" rtl="0" eaLnBrk="1" fontAlgn="base" hangingPunct="1">
        <a:spcBef>
          <a:spcPct val="0"/>
        </a:spcBef>
        <a:spcAft>
          <a:spcPct val="50000"/>
        </a:spcAft>
        <a:buClr>
          <a:srgbClr val="737377"/>
        </a:buClr>
        <a:buFont typeface="Arial" charset="0"/>
        <a:buChar char="–"/>
        <a:defRPr>
          <a:solidFill>
            <a:srgbClr val="737377"/>
          </a:solidFill>
          <a:latin typeface="+mn-lt"/>
        </a:defRPr>
      </a:lvl6pPr>
      <a:lvl7pPr marL="1992230" indent="-268277" algn="l" rtl="0" eaLnBrk="1" fontAlgn="base" hangingPunct="1">
        <a:spcBef>
          <a:spcPct val="0"/>
        </a:spcBef>
        <a:spcAft>
          <a:spcPct val="50000"/>
        </a:spcAft>
        <a:buClr>
          <a:srgbClr val="737377"/>
        </a:buClr>
        <a:buFont typeface="Arial" charset="0"/>
        <a:buChar char="–"/>
        <a:defRPr>
          <a:solidFill>
            <a:srgbClr val="737377"/>
          </a:solidFill>
          <a:latin typeface="+mn-lt"/>
        </a:defRPr>
      </a:lvl7pPr>
      <a:lvl8pPr marL="2449411" indent="-268277" algn="l" rtl="0" eaLnBrk="1" fontAlgn="base" hangingPunct="1">
        <a:spcBef>
          <a:spcPct val="0"/>
        </a:spcBef>
        <a:spcAft>
          <a:spcPct val="50000"/>
        </a:spcAft>
        <a:buClr>
          <a:srgbClr val="737377"/>
        </a:buClr>
        <a:buFont typeface="Arial" charset="0"/>
        <a:buChar char="–"/>
        <a:defRPr>
          <a:solidFill>
            <a:srgbClr val="737377"/>
          </a:solidFill>
          <a:latin typeface="+mn-lt"/>
        </a:defRPr>
      </a:lvl8pPr>
      <a:lvl9pPr marL="2906591" indent="-268277" algn="l" rtl="0" eaLnBrk="1" fontAlgn="base" hangingPunct="1">
        <a:spcBef>
          <a:spcPct val="0"/>
        </a:spcBef>
        <a:spcAft>
          <a:spcPct val="50000"/>
        </a:spcAft>
        <a:buClr>
          <a:srgbClr val="737377"/>
        </a:buClr>
        <a:buFont typeface="Arial" charset="0"/>
        <a:buChar char="–"/>
        <a:defRPr>
          <a:solidFill>
            <a:srgbClr val="737377"/>
          </a:solidFill>
          <a:latin typeface="+mn-lt"/>
        </a:defRPr>
      </a:lvl9pPr>
    </p:bodyStyle>
    <p:otherStyle>
      <a:defPPr>
        <a:defRPr lang="en-US"/>
      </a:defPPr>
      <a:lvl1pPr marL="0" algn="l" defTabSz="914361" rtl="0" eaLnBrk="1" latinLnBrk="0" hangingPunct="1">
        <a:defRPr sz="1800" kern="1200">
          <a:solidFill>
            <a:schemeClr val="tx1"/>
          </a:solidFill>
          <a:latin typeface="+mn-lt"/>
          <a:ea typeface="+mn-ea"/>
          <a:cs typeface="+mn-cs"/>
        </a:defRPr>
      </a:lvl1pPr>
      <a:lvl2pPr marL="457181" algn="l" defTabSz="914361" rtl="0" eaLnBrk="1" latinLnBrk="0" hangingPunct="1">
        <a:defRPr sz="1800" kern="1200">
          <a:solidFill>
            <a:schemeClr val="tx1"/>
          </a:solidFill>
          <a:latin typeface="+mn-lt"/>
          <a:ea typeface="+mn-ea"/>
          <a:cs typeface="+mn-cs"/>
        </a:defRPr>
      </a:lvl2pPr>
      <a:lvl3pPr marL="914361" algn="l" defTabSz="914361" rtl="0" eaLnBrk="1" latinLnBrk="0" hangingPunct="1">
        <a:defRPr sz="1800" kern="1200">
          <a:solidFill>
            <a:schemeClr val="tx1"/>
          </a:solidFill>
          <a:latin typeface="+mn-lt"/>
          <a:ea typeface="+mn-ea"/>
          <a:cs typeface="+mn-cs"/>
        </a:defRPr>
      </a:lvl3pPr>
      <a:lvl4pPr marL="1371543" algn="l" defTabSz="914361" rtl="0" eaLnBrk="1" latinLnBrk="0" hangingPunct="1">
        <a:defRPr sz="1800" kern="1200">
          <a:solidFill>
            <a:schemeClr val="tx1"/>
          </a:solidFill>
          <a:latin typeface="+mn-lt"/>
          <a:ea typeface="+mn-ea"/>
          <a:cs typeface="+mn-cs"/>
        </a:defRPr>
      </a:lvl4pPr>
      <a:lvl5pPr marL="1828724" algn="l" defTabSz="914361" rtl="0" eaLnBrk="1" latinLnBrk="0" hangingPunct="1">
        <a:defRPr sz="1800" kern="1200">
          <a:solidFill>
            <a:schemeClr val="tx1"/>
          </a:solidFill>
          <a:latin typeface="+mn-lt"/>
          <a:ea typeface="+mn-ea"/>
          <a:cs typeface="+mn-cs"/>
        </a:defRPr>
      </a:lvl5pPr>
      <a:lvl6pPr marL="2285904" algn="l" defTabSz="914361" rtl="0" eaLnBrk="1" latinLnBrk="0" hangingPunct="1">
        <a:defRPr sz="1800" kern="1200">
          <a:solidFill>
            <a:schemeClr val="tx1"/>
          </a:solidFill>
          <a:latin typeface="+mn-lt"/>
          <a:ea typeface="+mn-ea"/>
          <a:cs typeface="+mn-cs"/>
        </a:defRPr>
      </a:lvl6pPr>
      <a:lvl7pPr marL="2743085" algn="l" defTabSz="914361" rtl="0" eaLnBrk="1" latinLnBrk="0" hangingPunct="1">
        <a:defRPr sz="1800" kern="1200">
          <a:solidFill>
            <a:schemeClr val="tx1"/>
          </a:solidFill>
          <a:latin typeface="+mn-lt"/>
          <a:ea typeface="+mn-ea"/>
          <a:cs typeface="+mn-cs"/>
        </a:defRPr>
      </a:lvl7pPr>
      <a:lvl8pPr marL="3200266" algn="l" defTabSz="914361" rtl="0" eaLnBrk="1" latinLnBrk="0" hangingPunct="1">
        <a:defRPr sz="1800" kern="1200">
          <a:solidFill>
            <a:schemeClr val="tx1"/>
          </a:solidFill>
          <a:latin typeface="+mn-lt"/>
          <a:ea typeface="+mn-ea"/>
          <a:cs typeface="+mn-cs"/>
        </a:defRPr>
      </a:lvl8pPr>
      <a:lvl9pPr marL="3657447" algn="l" defTabSz="91436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3.bin"/><Relationship Id="rId9" Type="http://schemas.openxmlformats.org/officeDocument/2006/relationships/image" Target="../media/image10.png"/></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13.xml"/><Relationship Id="rId1" Type="http://schemas.openxmlformats.org/officeDocument/2006/relationships/vmlDrawing" Target="../drawings/vmlDrawing12.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12.bin"/><Relationship Id="rId9" Type="http://schemas.openxmlformats.org/officeDocument/2006/relationships/image" Target="../media/image10.pn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14.xml"/><Relationship Id="rId1" Type="http://schemas.openxmlformats.org/officeDocument/2006/relationships/vmlDrawing" Target="../drawings/vmlDrawing13.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13.bin"/><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slideLayout" Target="../slideLayouts/slideLayout8.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15.xml"/><Relationship Id="rId1" Type="http://schemas.openxmlformats.org/officeDocument/2006/relationships/vmlDrawing" Target="../drawings/vmlDrawing14.vml"/><Relationship Id="rId6" Type="http://schemas.openxmlformats.org/officeDocument/2006/relationships/hyperlink" Target="https://protect-eu.mimecast.com/s/HIcLCMj7YFQJMPtWppTk?domain=ks.no" TargetMode="External"/><Relationship Id="rId11" Type="http://schemas.openxmlformats.org/officeDocument/2006/relationships/image" Target="../media/image11.png"/><Relationship Id="rId5" Type="http://schemas.openxmlformats.org/officeDocument/2006/relationships/image" Target="../media/image1.emf"/><Relationship Id="rId10" Type="http://schemas.openxmlformats.org/officeDocument/2006/relationships/image" Target="../media/image10.png"/><Relationship Id="rId4" Type="http://schemas.openxmlformats.org/officeDocument/2006/relationships/oleObject" Target="../embeddings/oleObject14.bin"/><Relationship Id="rId9" Type="http://schemas.openxmlformats.org/officeDocument/2006/relationships/image" Target="../media/image9.png"/><Relationship Id="rId14"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16.xml"/><Relationship Id="rId1" Type="http://schemas.openxmlformats.org/officeDocument/2006/relationships/vmlDrawing" Target="../drawings/vmlDrawing15.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15.bin"/><Relationship Id="rId9" Type="http://schemas.openxmlformats.org/officeDocument/2006/relationships/image" Target="../media/image10.png"/></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17.xml"/><Relationship Id="rId1" Type="http://schemas.openxmlformats.org/officeDocument/2006/relationships/vmlDrawing" Target="../drawings/vmlDrawing16.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16.bin"/><Relationship Id="rId9"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18.xml"/><Relationship Id="rId1" Type="http://schemas.openxmlformats.org/officeDocument/2006/relationships/vmlDrawing" Target="../drawings/vmlDrawing17.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17.bin"/><Relationship Id="rId9" Type="http://schemas.openxmlformats.org/officeDocument/2006/relationships/image" Target="../media/image10.png"/></Relationships>
</file>

<file path=ppt/slides/_rels/slide1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tags" Target="../tags/tag20.xml"/><Relationship Id="rId7" Type="http://schemas.openxmlformats.org/officeDocument/2006/relationships/image" Target="../media/image1.emf"/><Relationship Id="rId12" Type="http://schemas.openxmlformats.org/officeDocument/2006/relationships/image" Target="../media/image11.png"/><Relationship Id="rId2" Type="http://schemas.openxmlformats.org/officeDocument/2006/relationships/tags" Target="../tags/tag19.xml"/><Relationship Id="rId16" Type="http://schemas.openxmlformats.org/officeDocument/2006/relationships/hyperlink" Target="https://protect-eu.mimecast.com/s/HIcLCMj7YFQJMPtWppTk?domain=ks.no" TargetMode="External"/><Relationship Id="rId1" Type="http://schemas.openxmlformats.org/officeDocument/2006/relationships/vmlDrawing" Target="../drawings/vmlDrawing18.vml"/><Relationship Id="rId6" Type="http://schemas.openxmlformats.org/officeDocument/2006/relationships/oleObject" Target="../embeddings/oleObject18.bin"/><Relationship Id="rId11" Type="http://schemas.openxmlformats.org/officeDocument/2006/relationships/image" Target="../media/image10.png"/><Relationship Id="rId5" Type="http://schemas.openxmlformats.org/officeDocument/2006/relationships/slideLayout" Target="../slideLayouts/slideLayout8.xml"/><Relationship Id="rId15" Type="http://schemas.microsoft.com/office/2007/relationships/hdphoto" Target="../media/hdphoto1.wdp"/><Relationship Id="rId10" Type="http://schemas.openxmlformats.org/officeDocument/2006/relationships/image" Target="../media/image9.png"/><Relationship Id="rId4" Type="http://schemas.openxmlformats.org/officeDocument/2006/relationships/tags" Target="../tags/tag21.xml"/><Relationship Id="rId9" Type="http://schemas.openxmlformats.org/officeDocument/2006/relationships/image" Target="../media/image8.png"/><Relationship Id="rId14" Type="http://schemas.openxmlformats.org/officeDocument/2006/relationships/image" Target="../media/image13.png"/></Relationships>
</file>

<file path=ppt/slides/_rels/slide17.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22.xml"/><Relationship Id="rId1" Type="http://schemas.openxmlformats.org/officeDocument/2006/relationships/vmlDrawing" Target="../drawings/vmlDrawing19.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19.bin"/><Relationship Id="rId9" Type="http://schemas.openxmlformats.org/officeDocument/2006/relationships/image" Target="../media/image10.png"/></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23.xml"/><Relationship Id="rId1" Type="http://schemas.openxmlformats.org/officeDocument/2006/relationships/vmlDrawing" Target="../drawings/vmlDrawing20.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20.bin"/><Relationship Id="rId9" Type="http://schemas.openxmlformats.org/officeDocument/2006/relationships/image" Target="../media/image10.png"/></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slideLayout" Target="../slideLayouts/slideLayout8.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24.xml"/><Relationship Id="rId1" Type="http://schemas.openxmlformats.org/officeDocument/2006/relationships/vmlDrawing" Target="../drawings/vmlDrawing21.vml"/><Relationship Id="rId6" Type="http://schemas.openxmlformats.org/officeDocument/2006/relationships/hyperlink" Target="https://protect-eu.mimecast.com/s/HIcLCMj7YFQJMPtWppTk?domain=ks.no" TargetMode="External"/><Relationship Id="rId11" Type="http://schemas.openxmlformats.org/officeDocument/2006/relationships/image" Target="../media/image11.png"/><Relationship Id="rId5" Type="http://schemas.openxmlformats.org/officeDocument/2006/relationships/image" Target="../media/image1.emf"/><Relationship Id="rId10" Type="http://schemas.openxmlformats.org/officeDocument/2006/relationships/image" Target="../media/image10.png"/><Relationship Id="rId4" Type="http://schemas.openxmlformats.org/officeDocument/2006/relationships/oleObject" Target="../embeddings/oleObject21.bin"/><Relationship Id="rId9" Type="http://schemas.openxmlformats.org/officeDocument/2006/relationships/image" Target="../media/image9.png"/><Relationship Id="rId1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5.xml"/><Relationship Id="rId16" Type="http://schemas.openxmlformats.org/officeDocument/2006/relationships/hyperlink" Target="https://protect-eu.mimecast.com/s/HIcLCMj7YFQJMPtWppTk?domain=ks.no" TargetMode="External"/><Relationship Id="rId1" Type="http://schemas.openxmlformats.org/officeDocument/2006/relationships/vmlDrawing" Target="../drawings/vmlDrawing4.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5" Type="http://schemas.openxmlformats.org/officeDocument/2006/relationships/hyperlink" Target="Nasjonalt%20velferdsteknologiprogram/Melhus/PACK%20TIL%20MELHUS%20etter%20workshop%202/Medisindispenser%20kartleggingsskjema%20Kongsberg.docx" TargetMode="External"/><Relationship Id="rId10" Type="http://schemas.openxmlformats.org/officeDocument/2006/relationships/image" Target="../media/image11.png"/><Relationship Id="rId4" Type="http://schemas.openxmlformats.org/officeDocument/2006/relationships/oleObject" Target="../embeddings/oleObject4.bin"/><Relationship Id="rId9" Type="http://schemas.openxmlformats.org/officeDocument/2006/relationships/image" Target="../media/image10.png"/><Relationship Id="rId14" Type="http://schemas.openxmlformats.org/officeDocument/2006/relationships/hyperlink" Target="Nasjonalt%20velferdsteknologiprogram/Absolutt%20det%20beste%20av%20det%20beste/Tjenesteforl&#248;p/Dokumenter%20fra%20Lind&#229;s/Kartleggingsskjema%20for%20Velferdsteknologi%20Lindas.docx" TargetMode="External"/></Relationships>
</file>

<file path=ppt/slides/_rels/slide2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slideLayout" Target="../slideLayouts/slideLayout8.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25.xml"/><Relationship Id="rId1" Type="http://schemas.openxmlformats.org/officeDocument/2006/relationships/vmlDrawing" Target="../drawings/vmlDrawing22.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22.bin"/><Relationship Id="rId10" Type="http://schemas.openxmlformats.org/officeDocument/2006/relationships/image" Target="../media/image10.png"/><Relationship Id="rId4" Type="http://schemas.openxmlformats.org/officeDocument/2006/relationships/notesSlide" Target="../notesSlides/notesSlide1.xml"/><Relationship Id="rId9" Type="http://schemas.openxmlformats.org/officeDocument/2006/relationships/image" Target="../media/image9.png"/><Relationship Id="rId14" Type="http://schemas.microsoft.com/office/2007/relationships/hdphoto" Target="../media/hdphoto1.wdp"/></Relationships>
</file>

<file path=ppt/slides/_rels/slide21.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26.xml"/><Relationship Id="rId1" Type="http://schemas.openxmlformats.org/officeDocument/2006/relationships/vmlDrawing" Target="../drawings/vmlDrawing23.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23.bin"/><Relationship Id="rId9" Type="http://schemas.openxmlformats.org/officeDocument/2006/relationships/image" Target="../media/image10.png"/></Relationships>
</file>

<file path=ppt/slides/_rels/slide22.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27.xml"/><Relationship Id="rId1" Type="http://schemas.openxmlformats.org/officeDocument/2006/relationships/vmlDrawing" Target="../drawings/vmlDrawing24.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24.bin"/><Relationship Id="rId9" Type="http://schemas.openxmlformats.org/officeDocument/2006/relationships/image" Target="../media/image10.png"/></Relationships>
</file>

<file path=ppt/slides/_rels/slide23.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28.xml"/><Relationship Id="rId1" Type="http://schemas.openxmlformats.org/officeDocument/2006/relationships/vmlDrawing" Target="../drawings/vmlDrawing25.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25.bin"/><Relationship Id="rId9" Type="http://schemas.openxmlformats.org/officeDocument/2006/relationships/image" Target="../media/image10.png"/><Relationship Id="rId14" Type="http://schemas.openxmlformats.org/officeDocument/2006/relationships/hyperlink" Target="https://protect-eu.mimecast.com/s/HIcLCMj7YFQJMPtWppTk?domain=ks.no" TargetMode="External"/></Relationships>
</file>

<file path=ppt/slides/_rels/slide24.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29.xml"/><Relationship Id="rId1" Type="http://schemas.openxmlformats.org/officeDocument/2006/relationships/vmlDrawing" Target="../drawings/vmlDrawing26.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26.bin"/><Relationship Id="rId9" Type="http://schemas.openxmlformats.org/officeDocument/2006/relationships/image" Target="../media/image10.png"/></Relationships>
</file>

<file path=ppt/slides/_rels/slide25.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30.xml"/><Relationship Id="rId1" Type="http://schemas.openxmlformats.org/officeDocument/2006/relationships/vmlDrawing" Target="../drawings/vmlDrawing27.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27.bin"/><Relationship Id="rId9" Type="http://schemas.openxmlformats.org/officeDocument/2006/relationships/image" Target="../media/image10.png"/></Relationships>
</file>

<file path=ppt/slides/_rels/slide2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slideLayout" Target="../slideLayouts/slideLayout8.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31.xml"/><Relationship Id="rId1" Type="http://schemas.openxmlformats.org/officeDocument/2006/relationships/vmlDrawing" Target="../drawings/vmlDrawing28.vml"/><Relationship Id="rId6" Type="http://schemas.openxmlformats.org/officeDocument/2006/relationships/hyperlink" Target="https://protect-eu.mimecast.com/s/HIcLCMj7YFQJMPtWppTk?domain=ks.no" TargetMode="External"/><Relationship Id="rId11" Type="http://schemas.openxmlformats.org/officeDocument/2006/relationships/image" Target="../media/image11.png"/><Relationship Id="rId5" Type="http://schemas.openxmlformats.org/officeDocument/2006/relationships/image" Target="../media/image1.emf"/><Relationship Id="rId10" Type="http://schemas.openxmlformats.org/officeDocument/2006/relationships/image" Target="../media/image10.png"/><Relationship Id="rId4" Type="http://schemas.openxmlformats.org/officeDocument/2006/relationships/oleObject" Target="../embeddings/oleObject28.bin"/><Relationship Id="rId9" Type="http://schemas.openxmlformats.org/officeDocument/2006/relationships/image" Target="../media/image9.png"/><Relationship Id="rId14" Type="http://schemas.microsoft.com/office/2007/relationships/hdphoto" Target="../media/hdphoto1.wdp"/></Relationships>
</file>

<file path=ppt/slides/_rels/slide27.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32.xml"/><Relationship Id="rId1" Type="http://schemas.openxmlformats.org/officeDocument/2006/relationships/vmlDrawing" Target="../drawings/vmlDrawing29.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29.bin"/><Relationship Id="rId9" Type="http://schemas.openxmlformats.org/officeDocument/2006/relationships/image" Target="../media/image10.png"/></Relationships>
</file>

<file path=ppt/slides/_rels/slide28.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33.xml"/><Relationship Id="rId1" Type="http://schemas.openxmlformats.org/officeDocument/2006/relationships/vmlDrawing" Target="../drawings/vmlDrawing30.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30.bin"/><Relationship Id="rId9" Type="http://schemas.openxmlformats.org/officeDocument/2006/relationships/image" Target="../media/image10.png"/></Relationships>
</file>

<file path=ppt/slides/_rels/slide29.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34.xml"/><Relationship Id="rId1" Type="http://schemas.openxmlformats.org/officeDocument/2006/relationships/vmlDrawing" Target="../drawings/vmlDrawing31.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31.bin"/><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5.bin"/><Relationship Id="rId9" Type="http://schemas.openxmlformats.org/officeDocument/2006/relationships/image" Target="../media/image10.png"/></Relationships>
</file>

<file path=ppt/slides/_rels/slide30.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35.xml"/><Relationship Id="rId1" Type="http://schemas.openxmlformats.org/officeDocument/2006/relationships/vmlDrawing" Target="../drawings/vmlDrawing32.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32.bin"/><Relationship Id="rId9" Type="http://schemas.openxmlformats.org/officeDocument/2006/relationships/image" Target="../media/image10.png"/><Relationship Id="rId14" Type="http://schemas.openxmlformats.org/officeDocument/2006/relationships/hyperlink" Target="https://protect-eu.mimecast.com/s/HIcLCMj7YFQJMPtWppTk?domain=ks.no" TargetMode="External"/></Relationships>
</file>

<file path=ppt/slides/_rels/slide31.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36.xml"/><Relationship Id="rId1" Type="http://schemas.openxmlformats.org/officeDocument/2006/relationships/vmlDrawing" Target="../drawings/vmlDrawing33.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33.bin"/><Relationship Id="rId9" Type="http://schemas.openxmlformats.org/officeDocument/2006/relationships/image" Target="../media/image10.png"/></Relationships>
</file>

<file path=ppt/slides/_rels/slide32.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37.xml"/><Relationship Id="rId1" Type="http://schemas.openxmlformats.org/officeDocument/2006/relationships/vmlDrawing" Target="../drawings/vmlDrawing34.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34.bin"/><Relationship Id="rId9" Type="http://schemas.openxmlformats.org/officeDocument/2006/relationships/image" Target="../media/image10.png"/></Relationships>
</file>

<file path=ppt/slides/_rels/slide3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slideLayout" Target="../slideLayouts/slideLayout8.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38.xml"/><Relationship Id="rId1" Type="http://schemas.openxmlformats.org/officeDocument/2006/relationships/vmlDrawing" Target="../drawings/vmlDrawing35.vml"/><Relationship Id="rId6" Type="http://schemas.openxmlformats.org/officeDocument/2006/relationships/hyperlink" Target="https://protect-eu.mimecast.com/s/HIcLCMj7YFQJMPtWppTk?domain=ks.no" TargetMode="External"/><Relationship Id="rId11" Type="http://schemas.openxmlformats.org/officeDocument/2006/relationships/image" Target="../media/image11.png"/><Relationship Id="rId5" Type="http://schemas.openxmlformats.org/officeDocument/2006/relationships/image" Target="../media/image1.emf"/><Relationship Id="rId10" Type="http://schemas.openxmlformats.org/officeDocument/2006/relationships/image" Target="../media/image10.png"/><Relationship Id="rId4" Type="http://schemas.openxmlformats.org/officeDocument/2006/relationships/oleObject" Target="../embeddings/oleObject35.bin"/><Relationship Id="rId9" Type="http://schemas.openxmlformats.org/officeDocument/2006/relationships/image" Target="../media/image9.png"/><Relationship Id="rId14" Type="http://schemas.microsoft.com/office/2007/relationships/hdphoto" Target="../media/hdphoto1.wdp"/></Relationships>
</file>

<file path=ppt/slides/_rels/slide34.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39.xml"/><Relationship Id="rId1" Type="http://schemas.openxmlformats.org/officeDocument/2006/relationships/vmlDrawing" Target="../drawings/vmlDrawing36.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36.bin"/><Relationship Id="rId9" Type="http://schemas.openxmlformats.org/officeDocument/2006/relationships/image" Target="../media/image10.png"/></Relationships>
</file>

<file path=ppt/slides/_rels/slide35.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40.xml"/><Relationship Id="rId1" Type="http://schemas.openxmlformats.org/officeDocument/2006/relationships/vmlDrawing" Target="../drawings/vmlDrawing37.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37.bin"/><Relationship Id="rId9" Type="http://schemas.openxmlformats.org/officeDocument/2006/relationships/image" Target="../media/image10.png"/></Relationships>
</file>

<file path=ppt/slides/_rels/slide36.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41.xml"/><Relationship Id="rId1" Type="http://schemas.openxmlformats.org/officeDocument/2006/relationships/vmlDrawing" Target="../drawings/vmlDrawing38.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38.bin"/><Relationship Id="rId9" Type="http://schemas.openxmlformats.org/officeDocument/2006/relationships/image" Target="../media/image10.png"/></Relationships>
</file>

<file path=ppt/slides/_rels/slide3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tags" Target="../tags/tag43.xml"/><Relationship Id="rId7" Type="http://schemas.openxmlformats.org/officeDocument/2006/relationships/hyperlink" Target="https://protect-eu.mimecast.com/s/HIcLCMj7YFQJMPtWppTk?domain=ks.no" TargetMode="External"/><Relationship Id="rId12" Type="http://schemas.openxmlformats.org/officeDocument/2006/relationships/image" Target="../media/image11.png"/><Relationship Id="rId2" Type="http://schemas.openxmlformats.org/officeDocument/2006/relationships/tags" Target="../tags/tag42.xml"/><Relationship Id="rId1" Type="http://schemas.openxmlformats.org/officeDocument/2006/relationships/vmlDrawing" Target="../drawings/vmlDrawing39.vml"/><Relationship Id="rId6" Type="http://schemas.openxmlformats.org/officeDocument/2006/relationships/image" Target="../media/image1.emf"/><Relationship Id="rId11" Type="http://schemas.openxmlformats.org/officeDocument/2006/relationships/image" Target="../media/image10.png"/><Relationship Id="rId5" Type="http://schemas.openxmlformats.org/officeDocument/2006/relationships/oleObject" Target="../embeddings/oleObject39.bin"/><Relationship Id="rId15" Type="http://schemas.microsoft.com/office/2007/relationships/hdphoto" Target="../media/hdphoto1.wdp"/><Relationship Id="rId10" Type="http://schemas.openxmlformats.org/officeDocument/2006/relationships/image" Target="../media/image9.png"/><Relationship Id="rId4" Type="http://schemas.openxmlformats.org/officeDocument/2006/relationships/slideLayout" Target="../slideLayouts/slideLayout8.xml"/><Relationship Id="rId9" Type="http://schemas.openxmlformats.org/officeDocument/2006/relationships/image" Target="../media/image8.png"/><Relationship Id="rId14" Type="http://schemas.openxmlformats.org/officeDocument/2006/relationships/image" Target="../media/image13.png"/></Relationships>
</file>

<file path=ppt/slides/_rels/slide3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45.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44.xml"/><Relationship Id="rId1" Type="http://schemas.openxmlformats.org/officeDocument/2006/relationships/vmlDrawing" Target="../drawings/vmlDrawing40.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40.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 Id="rId14" Type="http://schemas.microsoft.com/office/2007/relationships/hdphoto" Target="../media/hdphoto1.wdp"/></Relationships>
</file>

<file path=ppt/slides/_rels/slide3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47.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46.xml"/><Relationship Id="rId1" Type="http://schemas.openxmlformats.org/officeDocument/2006/relationships/vmlDrawing" Target="../drawings/vmlDrawing41.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41.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 Id="rId14" Type="http://schemas.microsoft.com/office/2007/relationships/hdphoto" Target="../media/hdphoto1.wdp"/></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6.bin"/><Relationship Id="rId9" Type="http://schemas.openxmlformats.org/officeDocument/2006/relationships/image" Target="../media/image10.png"/></Relationships>
</file>

<file path=ppt/slides/_rels/slide4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49.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48.xml"/><Relationship Id="rId1" Type="http://schemas.openxmlformats.org/officeDocument/2006/relationships/vmlDrawing" Target="../drawings/vmlDrawing42.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42.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 Id="rId14" Type="http://schemas.microsoft.com/office/2007/relationships/hdphoto" Target="../media/hdphoto1.wdp"/></Relationships>
</file>

<file path=ppt/slides/_rels/slide4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51.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50.xml"/><Relationship Id="rId1" Type="http://schemas.openxmlformats.org/officeDocument/2006/relationships/vmlDrawing" Target="../drawings/vmlDrawing43.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43.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 Id="rId14" Type="http://schemas.microsoft.com/office/2007/relationships/hdphoto" Target="../media/hdphoto1.wdp"/></Relationships>
</file>

<file path=ppt/slides/_rels/slide4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53.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52.xml"/><Relationship Id="rId1" Type="http://schemas.openxmlformats.org/officeDocument/2006/relationships/vmlDrawing" Target="../drawings/vmlDrawing44.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44.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 Id="rId14" Type="http://schemas.microsoft.com/office/2007/relationships/hdphoto" Target="../media/hdphoto1.wdp"/></Relationships>
</file>

<file path=ppt/slides/_rels/slide4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54.xml"/><Relationship Id="rId1" Type="http://schemas.openxmlformats.org/officeDocument/2006/relationships/vmlDrawing" Target="../drawings/vmlDrawing45.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45.bin"/><Relationship Id="rId9" Type="http://schemas.openxmlformats.org/officeDocument/2006/relationships/image" Target="../media/image10.png"/></Relationships>
</file>

<file path=ppt/slides/_rels/slide4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tags" Target="../tags/tag56.xml"/><Relationship Id="rId7" Type="http://schemas.openxmlformats.org/officeDocument/2006/relationships/hyperlink" Target="https://protect-eu.mimecast.com/s/HIcLCMj7YFQJMPtWppTk?domain=ks.no" TargetMode="External"/><Relationship Id="rId12" Type="http://schemas.openxmlformats.org/officeDocument/2006/relationships/image" Target="../media/image11.png"/><Relationship Id="rId2" Type="http://schemas.openxmlformats.org/officeDocument/2006/relationships/tags" Target="../tags/tag55.xml"/><Relationship Id="rId1" Type="http://schemas.openxmlformats.org/officeDocument/2006/relationships/vmlDrawing" Target="../drawings/vmlDrawing46.vml"/><Relationship Id="rId6" Type="http://schemas.openxmlformats.org/officeDocument/2006/relationships/image" Target="../media/image1.emf"/><Relationship Id="rId11" Type="http://schemas.openxmlformats.org/officeDocument/2006/relationships/image" Target="../media/image10.png"/><Relationship Id="rId5" Type="http://schemas.openxmlformats.org/officeDocument/2006/relationships/oleObject" Target="../embeddings/oleObject46.bin"/><Relationship Id="rId10" Type="http://schemas.openxmlformats.org/officeDocument/2006/relationships/image" Target="../media/image9.png"/><Relationship Id="rId4" Type="http://schemas.openxmlformats.org/officeDocument/2006/relationships/slideLayout" Target="../slideLayouts/slideLayout8.xml"/><Relationship Id="rId9" Type="http://schemas.openxmlformats.org/officeDocument/2006/relationships/image" Target="../media/image8.png"/><Relationship Id="rId14" Type="http://schemas.openxmlformats.org/officeDocument/2006/relationships/image" Target="../media/image13.png"/></Relationships>
</file>

<file path=ppt/slides/_rels/slide4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58.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57.xml"/><Relationship Id="rId1" Type="http://schemas.openxmlformats.org/officeDocument/2006/relationships/vmlDrawing" Target="../drawings/vmlDrawing47.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47.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s>
</file>

<file path=ppt/slides/_rels/slide4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60.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59.xml"/><Relationship Id="rId1" Type="http://schemas.openxmlformats.org/officeDocument/2006/relationships/vmlDrawing" Target="../drawings/vmlDrawing48.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48.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s>
</file>

<file path=ppt/slides/_rels/slide4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62.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61.xml"/><Relationship Id="rId1" Type="http://schemas.openxmlformats.org/officeDocument/2006/relationships/vmlDrawing" Target="../drawings/vmlDrawing49.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49.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s>
</file>

<file path=ppt/slides/_rels/slide4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64.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63.xml"/><Relationship Id="rId1" Type="http://schemas.openxmlformats.org/officeDocument/2006/relationships/vmlDrawing" Target="../drawings/vmlDrawing50.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50.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s>
</file>

<file path=ppt/slides/_rels/slide4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tags" Target="../tags/tag66.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65.xml"/><Relationship Id="rId1" Type="http://schemas.openxmlformats.org/officeDocument/2006/relationships/vmlDrawing" Target="../drawings/vmlDrawing51.vml"/><Relationship Id="rId6" Type="http://schemas.openxmlformats.org/officeDocument/2006/relationships/image" Target="../media/image1.emf"/><Relationship Id="rId11" Type="http://schemas.openxmlformats.org/officeDocument/2006/relationships/image" Target="../media/image11.png"/><Relationship Id="rId5" Type="http://schemas.openxmlformats.org/officeDocument/2006/relationships/oleObject" Target="../embeddings/oleObject51.bin"/><Relationship Id="rId10" Type="http://schemas.openxmlformats.org/officeDocument/2006/relationships/image" Target="../media/image10.png"/><Relationship Id="rId4" Type="http://schemas.openxmlformats.org/officeDocument/2006/relationships/slideLayout" Target="../slideLayouts/slideLayout8.xml"/><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slideLayout" Target="../slideLayouts/slideLayout8.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hyperlink" Target="https://protect-eu.mimecast.com/s/HIcLCMj7YFQJMPtWppTk?domain=ks.no" TargetMode="External"/><Relationship Id="rId11" Type="http://schemas.openxmlformats.org/officeDocument/2006/relationships/image" Target="../media/image11.png"/><Relationship Id="rId5" Type="http://schemas.openxmlformats.org/officeDocument/2006/relationships/image" Target="../media/image1.emf"/><Relationship Id="rId10" Type="http://schemas.openxmlformats.org/officeDocument/2006/relationships/image" Target="../media/image10.png"/><Relationship Id="rId4" Type="http://schemas.openxmlformats.org/officeDocument/2006/relationships/oleObject" Target="../embeddings/oleObject7.bin"/><Relationship Id="rId9" Type="http://schemas.openxmlformats.org/officeDocument/2006/relationships/image" Target="../media/image9.png"/><Relationship Id="rId14" Type="http://schemas.microsoft.com/office/2007/relationships/hdphoto" Target="../media/hdphoto1.wdp"/></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slideLayout" Target="../slideLayouts/slideLayout8.xml"/><Relationship Id="rId7" Type="http://schemas.openxmlformats.org/officeDocument/2006/relationships/hyperlink" Target="Nasjonalt%20velferdsteknologiprogram/Absolutt%20det%20beste%20av%20det%20beste/Tjenesteforl&#248;p/Dokumenter%20fra%20Lind&#229;s/Evaluering%20av%20Omsorgsteknologi%20P&#197;R&#216;RENDE%20Lindas.doc" TargetMode="External"/><Relationship Id="rId12" Type="http://schemas.openxmlformats.org/officeDocument/2006/relationships/image" Target="../media/image11.png"/><Relationship Id="rId2" Type="http://schemas.openxmlformats.org/officeDocument/2006/relationships/tags" Target="../tags/tag9.xml"/><Relationship Id="rId1" Type="http://schemas.openxmlformats.org/officeDocument/2006/relationships/vmlDrawing" Target="../drawings/vmlDrawing8.vml"/><Relationship Id="rId6" Type="http://schemas.openxmlformats.org/officeDocument/2006/relationships/hyperlink" Target="Nasjonalt%20velferdsteknologiprogram/Absolutt%20det%20beste%20av%20det%20beste/Tjenesteforl&#248;p/Dokumenter%20fra%20Lind&#229;s/Evaluering%20av%20Omsorgsteknologi%20BRUKAR%20Lindas.doc" TargetMode="External"/><Relationship Id="rId11" Type="http://schemas.openxmlformats.org/officeDocument/2006/relationships/image" Target="../media/image10.png"/><Relationship Id="rId5" Type="http://schemas.openxmlformats.org/officeDocument/2006/relationships/image" Target="../media/image1.emf"/><Relationship Id="rId15" Type="http://schemas.microsoft.com/office/2007/relationships/hdphoto" Target="../media/hdphoto1.wdp"/><Relationship Id="rId10" Type="http://schemas.openxmlformats.org/officeDocument/2006/relationships/image" Target="../media/image9.png"/><Relationship Id="rId4" Type="http://schemas.openxmlformats.org/officeDocument/2006/relationships/oleObject" Target="../embeddings/oleObject8.bin"/><Relationship Id="rId9" Type="http://schemas.openxmlformats.org/officeDocument/2006/relationships/image" Target="../media/image8.pn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10.xml"/><Relationship Id="rId1" Type="http://schemas.openxmlformats.org/officeDocument/2006/relationships/vmlDrawing" Target="../drawings/vmlDrawing9.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9.bin"/><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11.xml"/><Relationship Id="rId1" Type="http://schemas.openxmlformats.org/officeDocument/2006/relationships/vmlDrawing" Target="../drawings/vmlDrawing10.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10.bin"/><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1.wdp"/><Relationship Id="rId3" Type="http://schemas.openxmlformats.org/officeDocument/2006/relationships/slideLayout" Target="../slideLayouts/slideLayout8.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tags" Target="../tags/tag12.xml"/><Relationship Id="rId1" Type="http://schemas.openxmlformats.org/officeDocument/2006/relationships/vmlDrawing" Target="../drawings/vmlDrawing11.v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1.emf"/><Relationship Id="rId10" Type="http://schemas.openxmlformats.org/officeDocument/2006/relationships/image" Target="../media/image11.png"/><Relationship Id="rId4" Type="http://schemas.openxmlformats.org/officeDocument/2006/relationships/oleObject" Target="../embeddings/oleObject11.bin"/><Relationship Id="rId9" Type="http://schemas.openxmlformats.org/officeDocument/2006/relationships/image" Target="../media/image10.png"/><Relationship Id="rId14" Type="http://schemas.openxmlformats.org/officeDocument/2006/relationships/hyperlink" Target="https://protect-eu.mimecast.com/s/HIcLCMj7YFQJMPtWppTk?domain=ks.n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218494747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789"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2" name="Rectangle 61"/>
          <p:cNvSpPr/>
          <p:nvPr/>
        </p:nvSpPr>
        <p:spPr bwMode="auto">
          <a:xfrm>
            <a:off x="107778" y="2054181"/>
            <a:ext cx="1521715" cy="3762959"/>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Henvisning fra saksbehandler.</a:t>
            </a:r>
          </a:p>
          <a:p>
            <a:pPr marL="177792" indent="-177792" algn="l">
              <a:spcBef>
                <a:spcPts val="0"/>
              </a:spcBef>
              <a:buFont typeface="+mj-lt"/>
              <a:buAutoNum type="arabicPeriod"/>
            </a:pPr>
            <a:r>
              <a:rPr lang="nb-NO" sz="1100" dirty="0" smtClean="0">
                <a:solidFill>
                  <a:schemeClr val="tx1"/>
                </a:solidFill>
                <a:latin typeface="+mn-lt"/>
              </a:rPr>
              <a:t>Gjennomføre initial kartlegging og fylle ut kartleggings-skjema.</a:t>
            </a:r>
          </a:p>
          <a:p>
            <a:pPr marL="177792" indent="-177792" algn="l">
              <a:spcBef>
                <a:spcPts val="0"/>
              </a:spcBef>
              <a:buFont typeface="+mj-lt"/>
              <a:buAutoNum type="arabicPeriod"/>
            </a:pPr>
            <a:r>
              <a:rPr lang="nb-NO" sz="1100" dirty="0" smtClean="0">
                <a:solidFill>
                  <a:schemeClr val="tx1"/>
                </a:solidFill>
                <a:latin typeface="+mn-lt"/>
              </a:rPr>
              <a:t>Vurdere </a:t>
            </a:r>
            <a:r>
              <a:rPr lang="nb-NO" sz="1100" dirty="0">
                <a:solidFill>
                  <a:schemeClr val="tx1"/>
                </a:solidFill>
                <a:latin typeface="+mn-lt"/>
              </a:rPr>
              <a:t>om bruker kan ha nytte av elektronisk </a:t>
            </a:r>
            <a:r>
              <a:rPr lang="nb-NO" sz="1100" dirty="0" smtClean="0">
                <a:solidFill>
                  <a:schemeClr val="tx1"/>
                </a:solidFill>
                <a:latin typeface="+mn-lt"/>
              </a:rPr>
              <a:t>medisindispenser.</a:t>
            </a:r>
          </a:p>
          <a:p>
            <a:pPr marL="177792" indent="-177792" algn="l">
              <a:spcBef>
                <a:spcPts val="0"/>
              </a:spcBef>
              <a:buFont typeface="+mj-lt"/>
              <a:buAutoNum type="arabicPeriod"/>
            </a:pPr>
            <a:r>
              <a:rPr lang="nb-NO" sz="1100" dirty="0" smtClean="0">
                <a:solidFill>
                  <a:schemeClr val="tx1"/>
                </a:solidFill>
                <a:latin typeface="+mn-lt"/>
              </a:rPr>
              <a:t>Registrere </a:t>
            </a:r>
            <a:r>
              <a:rPr lang="nb-NO" sz="1100" dirty="0">
                <a:solidFill>
                  <a:schemeClr val="tx1"/>
                </a:solidFill>
                <a:latin typeface="+mn-lt"/>
              </a:rPr>
              <a:t>anbefalte innstillinger for brukeren, f. eks. tidsintervall.</a:t>
            </a:r>
          </a:p>
          <a:p>
            <a:pPr marL="177792" indent="-177792" algn="l">
              <a:spcBef>
                <a:spcPts val="0"/>
              </a:spcBef>
              <a:buFont typeface="+mj-lt"/>
              <a:buAutoNum type="arabicPeriod"/>
            </a:pPr>
            <a:r>
              <a:rPr lang="nb-NO" sz="1100" dirty="0">
                <a:solidFill>
                  <a:schemeClr val="tx1"/>
                </a:solidFill>
                <a:latin typeface="+mn-lt"/>
              </a:rPr>
              <a:t>Registrere data </a:t>
            </a:r>
            <a:r>
              <a:rPr lang="nb-NO" sz="1100" dirty="0" smtClean="0">
                <a:solidFill>
                  <a:schemeClr val="tx1"/>
                </a:solidFill>
                <a:latin typeface="+mn-lt"/>
              </a:rPr>
              <a:t>og måle nullpunkt for gevinstrealisering. </a:t>
            </a:r>
            <a:endParaRPr lang="nb-NO" sz="1100" dirty="0">
              <a:solidFill>
                <a:schemeClr val="tx1"/>
              </a:solidFill>
              <a:latin typeface="+mn-lt"/>
            </a:endParaRPr>
          </a:p>
        </p:txBody>
      </p:sp>
      <p:sp>
        <p:nvSpPr>
          <p:cNvPr id="65" name="Rectangle 64"/>
          <p:cNvSpPr/>
          <p:nvPr/>
        </p:nvSpPr>
        <p:spPr bwMode="auto">
          <a:xfrm>
            <a:off x="1699034" y="2054181"/>
            <a:ext cx="1521715" cy="3762959"/>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Registrere </a:t>
            </a:r>
            <a:r>
              <a:rPr lang="nb-NO" sz="1100" dirty="0">
                <a:solidFill>
                  <a:schemeClr val="tx1"/>
                </a:solidFill>
                <a:latin typeface="+mn-lt"/>
              </a:rPr>
              <a:t>tiltak i fagsystem.</a:t>
            </a:r>
          </a:p>
          <a:p>
            <a:pPr marL="177792" indent="-177792" algn="l">
              <a:spcBef>
                <a:spcPts val="0"/>
              </a:spcBef>
              <a:buFont typeface="+mj-lt"/>
              <a:buAutoNum type="arabicPeriod"/>
            </a:pPr>
            <a:r>
              <a:rPr lang="nb-NO" sz="1100" dirty="0">
                <a:solidFill>
                  <a:schemeClr val="tx1"/>
                </a:solidFill>
                <a:latin typeface="+mn-lt"/>
              </a:rPr>
              <a:t>Tilpasse innstillinger for dispenser til bruker:</a:t>
            </a:r>
          </a:p>
          <a:p>
            <a:pPr marL="177792" lvl="1" algn="l">
              <a:spcBef>
                <a:spcPts val="0"/>
              </a:spcBef>
              <a:buFont typeface="Arial" panose="020B0604020202020204" pitchFamily="34" charset="0"/>
              <a:buChar char="•"/>
            </a:pPr>
            <a:r>
              <a:rPr lang="nb-NO" sz="1100" dirty="0">
                <a:solidFill>
                  <a:schemeClr val="tx1"/>
                </a:solidFill>
                <a:latin typeface="+mn-lt"/>
              </a:rPr>
              <a:t> Tidsintervaller for </a:t>
            </a:r>
            <a:r>
              <a:rPr lang="nb-NO" sz="1100" dirty="0" smtClean="0">
                <a:solidFill>
                  <a:schemeClr val="tx1"/>
                </a:solidFill>
                <a:latin typeface="+mn-lt"/>
              </a:rPr>
              <a:t>medisinvarsling.</a:t>
            </a:r>
            <a:endParaRPr lang="nb-NO" sz="1100" dirty="0">
              <a:solidFill>
                <a:schemeClr val="tx1"/>
              </a:solidFill>
              <a:latin typeface="+mn-lt"/>
            </a:endParaRPr>
          </a:p>
          <a:p>
            <a:pPr marL="269863" lvl="1" indent="-92071" algn="l">
              <a:spcBef>
                <a:spcPts val="0"/>
              </a:spcBef>
              <a:buFont typeface="Arial" panose="020B0604020202020204" pitchFamily="34" charset="0"/>
              <a:buChar char="•"/>
            </a:pPr>
            <a:r>
              <a:rPr lang="nb-NO" sz="1100" dirty="0">
                <a:solidFill>
                  <a:schemeClr val="tx1"/>
                </a:solidFill>
                <a:latin typeface="+mn-lt"/>
              </a:rPr>
              <a:t>Hvem som skal motta alarm hvis medisiner ikke tas</a:t>
            </a:r>
            <a:r>
              <a:rPr lang="nb-NO" sz="1100" dirty="0" smtClean="0">
                <a:solidFill>
                  <a:schemeClr val="tx1"/>
                </a:solidFill>
                <a:latin typeface="+mn-lt"/>
              </a:rPr>
              <a:t>.</a:t>
            </a:r>
          </a:p>
          <a:p>
            <a:pPr marL="177792" indent="-177792" algn="l">
              <a:spcBef>
                <a:spcPts val="0"/>
              </a:spcBef>
              <a:buFont typeface="+mj-lt"/>
              <a:buAutoNum type="arabicPeriod"/>
            </a:pPr>
            <a:r>
              <a:rPr lang="nb-NO" sz="1100" dirty="0" smtClean="0">
                <a:solidFill>
                  <a:schemeClr val="tx1"/>
                </a:solidFill>
              </a:rPr>
              <a:t>Installere medisin-dispenser hos bruker</a:t>
            </a:r>
            <a:endParaRPr lang="nb-NO" sz="1100" b="1" dirty="0" smtClean="0">
              <a:solidFill>
                <a:schemeClr val="tx1"/>
              </a:solidFill>
            </a:endParaRPr>
          </a:p>
        </p:txBody>
      </p:sp>
      <p:sp>
        <p:nvSpPr>
          <p:cNvPr id="68" name="Rectangle 67"/>
          <p:cNvSpPr/>
          <p:nvPr/>
        </p:nvSpPr>
        <p:spPr bwMode="auto">
          <a:xfrm>
            <a:off x="3290290" y="2054181"/>
            <a:ext cx="1521715" cy="3762959"/>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Gjennomføre </a:t>
            </a:r>
            <a:r>
              <a:rPr lang="nb-NO" sz="1100" dirty="0">
                <a:solidFill>
                  <a:schemeClr val="tx1"/>
                </a:solidFill>
                <a:latin typeface="+mn-lt"/>
              </a:rPr>
              <a:t>opplæring for bruker og pårørende.</a:t>
            </a:r>
          </a:p>
          <a:p>
            <a:pPr marL="177792" indent="-177792" algn="l">
              <a:spcBef>
                <a:spcPts val="0"/>
              </a:spcBef>
              <a:buFont typeface="+mj-lt"/>
              <a:buAutoNum type="arabicPeriod"/>
            </a:pPr>
            <a:r>
              <a:rPr lang="nb-NO" sz="1100" dirty="0">
                <a:solidFill>
                  <a:schemeClr val="tx1"/>
                </a:solidFill>
                <a:latin typeface="+mn-lt"/>
              </a:rPr>
              <a:t>Testperiode over to uker hvor hjemmetjenesten følger opp tett.</a:t>
            </a:r>
          </a:p>
          <a:p>
            <a:pPr marL="177792" indent="-177792" algn="l">
              <a:spcBef>
                <a:spcPts val="0"/>
              </a:spcBef>
              <a:buFont typeface="+mj-lt"/>
              <a:buAutoNum type="arabicPeriod"/>
            </a:pPr>
            <a:r>
              <a:rPr lang="nb-NO" sz="1100" dirty="0">
                <a:solidFill>
                  <a:schemeClr val="tx1"/>
                </a:solidFill>
                <a:latin typeface="+mn-lt"/>
              </a:rPr>
              <a:t>Evaluere hvordan bruker håndterer dispenseren og om innstillinger bør endres</a:t>
            </a:r>
            <a:r>
              <a:rPr lang="nb-NO" sz="1100" dirty="0" smtClean="0">
                <a:solidFill>
                  <a:schemeClr val="tx1"/>
                </a:solidFill>
                <a:latin typeface="+mn-lt"/>
              </a:rPr>
              <a:t>.</a:t>
            </a:r>
            <a:endParaRPr lang="nb-NO" sz="1100" dirty="0">
              <a:solidFill>
                <a:schemeClr val="tx1"/>
              </a:solidFill>
              <a:latin typeface="+mn-lt"/>
            </a:endParaRPr>
          </a:p>
          <a:p>
            <a:pPr marL="177792" indent="-177792" algn="l">
              <a:spcBef>
                <a:spcPts val="0"/>
              </a:spcBef>
              <a:buFont typeface="+mj-lt"/>
              <a:buAutoNum type="arabicPeriod"/>
            </a:pPr>
            <a:r>
              <a:rPr lang="nb-NO" sz="1100" dirty="0" smtClean="0">
                <a:solidFill>
                  <a:schemeClr val="tx1"/>
                </a:solidFill>
                <a:latin typeface="+mn-lt"/>
              </a:rPr>
              <a:t>Dokumentere endringer </a:t>
            </a:r>
            <a:r>
              <a:rPr lang="nb-NO" sz="1100" dirty="0">
                <a:solidFill>
                  <a:schemeClr val="tx1"/>
                </a:solidFill>
                <a:latin typeface="+mn-lt"/>
              </a:rPr>
              <a:t>i </a:t>
            </a:r>
            <a:r>
              <a:rPr lang="nb-NO" sz="1100" dirty="0" smtClean="0">
                <a:solidFill>
                  <a:schemeClr val="tx1"/>
                </a:solidFill>
                <a:latin typeface="+mn-lt"/>
              </a:rPr>
              <a:t>fagsystem</a:t>
            </a:r>
            <a:r>
              <a:rPr lang="nb-NO" sz="1100" dirty="0">
                <a:solidFill>
                  <a:schemeClr val="tx1"/>
                </a:solidFill>
                <a:latin typeface="+mn-lt"/>
              </a:rPr>
              <a:t>.</a:t>
            </a:r>
          </a:p>
        </p:txBody>
      </p:sp>
      <p:sp>
        <p:nvSpPr>
          <p:cNvPr id="71" name="Rectangle 70"/>
          <p:cNvSpPr/>
          <p:nvPr/>
        </p:nvSpPr>
        <p:spPr bwMode="auto">
          <a:xfrm>
            <a:off x="4881546" y="2054181"/>
            <a:ext cx="1521715" cy="3762959"/>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Fylle </a:t>
            </a:r>
            <a:r>
              <a:rPr lang="nb-NO" sz="1100" dirty="0">
                <a:solidFill>
                  <a:schemeClr val="tx1"/>
                </a:solidFill>
                <a:latin typeface="+mn-lt"/>
              </a:rPr>
              <a:t>elektronisk medisindispenser ukentlig eller annenhver uke, avhengig av medisiner.</a:t>
            </a:r>
          </a:p>
          <a:p>
            <a:pPr marL="177792" indent="-177792" algn="l">
              <a:spcBef>
                <a:spcPts val="0"/>
              </a:spcBef>
              <a:buFont typeface="+mj-lt"/>
              <a:buAutoNum type="arabicPeriod"/>
            </a:pPr>
            <a:r>
              <a:rPr lang="nb-NO" sz="1100" dirty="0">
                <a:solidFill>
                  <a:schemeClr val="tx1"/>
                </a:solidFill>
                <a:latin typeface="+mn-lt"/>
              </a:rPr>
              <a:t>Kontakte bruker hvis varsel om at medisiner ikke er tatt.</a:t>
            </a:r>
          </a:p>
          <a:p>
            <a:pPr marL="177792" indent="-177792" algn="l">
              <a:spcBef>
                <a:spcPts val="0"/>
              </a:spcBef>
              <a:buFont typeface="+mj-lt"/>
              <a:buAutoNum type="arabicPeriod"/>
            </a:pPr>
            <a:r>
              <a:rPr lang="nb-NO" sz="1100" dirty="0">
                <a:solidFill>
                  <a:schemeClr val="tx1"/>
                </a:solidFill>
                <a:latin typeface="+mn-lt"/>
              </a:rPr>
              <a:t>Håndtere tekniske varsler som lavt batteri og andre tekniske feil.</a:t>
            </a:r>
          </a:p>
          <a:p>
            <a:pPr marL="177792" indent="-177792" algn="l">
              <a:spcBef>
                <a:spcPts val="0"/>
              </a:spcBef>
              <a:buFont typeface="+mj-lt"/>
              <a:buAutoNum type="arabicPeriod"/>
            </a:pPr>
            <a:r>
              <a:rPr lang="nb-NO" sz="1100" dirty="0">
                <a:solidFill>
                  <a:schemeClr val="tx1"/>
                </a:solidFill>
                <a:latin typeface="+mn-lt"/>
              </a:rPr>
              <a:t>Dokumentere endringer i </a:t>
            </a:r>
            <a:r>
              <a:rPr lang="nb-NO" sz="1100" dirty="0" smtClean="0">
                <a:solidFill>
                  <a:schemeClr val="tx1"/>
                </a:solidFill>
                <a:latin typeface="+mn-lt"/>
              </a:rPr>
              <a:t>fagsystem.</a:t>
            </a:r>
          </a:p>
          <a:p>
            <a:pPr marL="177792" indent="-177792" algn="l">
              <a:spcBef>
                <a:spcPts val="0"/>
              </a:spcBef>
              <a:buFont typeface="+mj-lt"/>
              <a:buAutoNum type="arabicPeriod"/>
            </a:pPr>
            <a:r>
              <a:rPr lang="nb-NO" sz="1100" dirty="0" smtClean="0">
                <a:solidFill>
                  <a:schemeClr val="tx1"/>
                </a:solidFill>
                <a:latin typeface="+mn-lt"/>
              </a:rPr>
              <a:t>Følge opp gevinster.</a:t>
            </a:r>
            <a:endParaRPr lang="nb-NO" sz="1100" dirty="0">
              <a:solidFill>
                <a:schemeClr val="tx1"/>
              </a:solidFill>
              <a:latin typeface="+mn-lt"/>
            </a:endParaRPr>
          </a:p>
        </p:txBody>
      </p:sp>
      <p:sp>
        <p:nvSpPr>
          <p:cNvPr id="79" name="Rectangle 78"/>
          <p:cNvSpPr/>
          <p:nvPr/>
        </p:nvSpPr>
        <p:spPr bwMode="auto">
          <a:xfrm>
            <a:off x="8064057" y="2054181"/>
            <a:ext cx="1521715" cy="3762959"/>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Stoppe tjenesten midlertidig hvis bruker reiser bort.</a:t>
            </a:r>
          </a:p>
          <a:p>
            <a:pPr marL="177792" indent="-177792" algn="l">
              <a:spcBef>
                <a:spcPts val="0"/>
              </a:spcBef>
              <a:buFont typeface="+mj-lt"/>
              <a:buAutoNum type="arabicPeriod"/>
            </a:pPr>
            <a:r>
              <a:rPr lang="nb-NO" sz="1100" dirty="0">
                <a:solidFill>
                  <a:schemeClr val="tx1"/>
                </a:solidFill>
                <a:latin typeface="+mn-lt"/>
              </a:rPr>
              <a:t>Videreføre tjenesten selv om bruker havner på korttidsopphold på sykehjem.</a:t>
            </a:r>
          </a:p>
          <a:p>
            <a:pPr marL="177792" indent="-177792" algn="l">
              <a:spcBef>
                <a:spcPts val="0"/>
              </a:spcBef>
              <a:buFont typeface="+mj-lt"/>
              <a:buAutoNum type="arabicPeriod"/>
            </a:pPr>
            <a:r>
              <a:rPr lang="nb-NO" sz="1100" dirty="0">
                <a:solidFill>
                  <a:schemeClr val="tx1"/>
                </a:solidFill>
                <a:latin typeface="+mn-lt"/>
              </a:rPr>
              <a:t>Avslutte tjenesten hvis evaluering tilsier </a:t>
            </a:r>
            <a:r>
              <a:rPr lang="nb-NO" sz="1100" dirty="0" smtClean="0">
                <a:solidFill>
                  <a:schemeClr val="tx1"/>
                </a:solidFill>
                <a:latin typeface="+mn-lt"/>
              </a:rPr>
              <a:t>dette</a:t>
            </a:r>
            <a:r>
              <a:rPr lang="nb-NO" sz="1100" dirty="0">
                <a:solidFill>
                  <a:schemeClr val="tx1"/>
                </a:solidFill>
                <a:latin typeface="+mn-lt"/>
              </a:rPr>
              <a:t>:</a:t>
            </a:r>
          </a:p>
          <a:p>
            <a:pPr marL="269863" indent="-92071" algn="l">
              <a:spcBef>
                <a:spcPts val="0"/>
              </a:spcBef>
              <a:buFont typeface="Arial" panose="020B0604020202020204" pitchFamily="34" charset="0"/>
              <a:buChar char="•"/>
            </a:pPr>
            <a:r>
              <a:rPr lang="nb-NO" sz="1100" dirty="0">
                <a:solidFill>
                  <a:schemeClr val="tx1"/>
                </a:solidFill>
                <a:latin typeface="+mn-lt"/>
              </a:rPr>
              <a:t>Nullstille dispenser</a:t>
            </a:r>
          </a:p>
          <a:p>
            <a:pPr marL="269863" indent="-92071" algn="l">
              <a:spcBef>
                <a:spcPts val="0"/>
              </a:spcBef>
              <a:buFont typeface="Arial" panose="020B0604020202020204" pitchFamily="34" charset="0"/>
              <a:buChar char="•"/>
            </a:pPr>
            <a:r>
              <a:rPr lang="nb-NO" sz="1100" dirty="0">
                <a:solidFill>
                  <a:schemeClr val="tx1"/>
                </a:solidFill>
                <a:latin typeface="+mn-lt"/>
              </a:rPr>
              <a:t>Avslutte tiltak i </a:t>
            </a:r>
            <a:r>
              <a:rPr lang="nb-NO" sz="1100" dirty="0" smtClean="0">
                <a:solidFill>
                  <a:schemeClr val="tx1"/>
                </a:solidFill>
                <a:latin typeface="+mn-lt"/>
              </a:rPr>
              <a:t>fagsystem</a:t>
            </a:r>
          </a:p>
          <a:p>
            <a:pPr marL="269863" indent="-92071" algn="l">
              <a:spcBef>
                <a:spcPts val="0"/>
              </a:spcBef>
              <a:buFont typeface="Arial" panose="020B0604020202020204" pitchFamily="34" charset="0"/>
              <a:buChar char="•"/>
            </a:pPr>
            <a:r>
              <a:rPr lang="nb-NO" sz="1100" dirty="0" smtClean="0">
                <a:solidFill>
                  <a:schemeClr val="tx1"/>
                </a:solidFill>
                <a:latin typeface="+mn-lt"/>
              </a:rPr>
              <a:t>Legge utstyr på lokalt lager/sende tilbake til leverandør</a:t>
            </a:r>
            <a:endParaRPr lang="nb-NO" sz="1100" dirty="0">
              <a:solidFill>
                <a:schemeClr val="tx1"/>
              </a:solidFill>
              <a:latin typeface="+mn-lt"/>
            </a:endParaRPr>
          </a:p>
        </p:txBody>
      </p:sp>
      <p:sp>
        <p:nvSpPr>
          <p:cNvPr id="80" name="Rectangle 79"/>
          <p:cNvSpPr/>
          <p:nvPr/>
        </p:nvSpPr>
        <p:spPr bwMode="auto">
          <a:xfrm>
            <a:off x="6472802" y="2054181"/>
            <a:ext cx="1521715" cy="3762959"/>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Vurdere </a:t>
            </a:r>
            <a:r>
              <a:rPr lang="nb-NO" sz="1100" dirty="0">
                <a:solidFill>
                  <a:schemeClr val="tx1"/>
                </a:solidFill>
                <a:latin typeface="+mn-lt"/>
              </a:rPr>
              <a:t>hvilke effekter elektronisk medisindispenser har </a:t>
            </a:r>
            <a:r>
              <a:rPr lang="nb-NO" sz="1100" dirty="0" smtClean="0">
                <a:solidFill>
                  <a:schemeClr val="tx1"/>
                </a:solidFill>
                <a:latin typeface="+mn-lt"/>
              </a:rPr>
              <a:t>for </a:t>
            </a:r>
            <a:r>
              <a:rPr lang="nb-NO" sz="1100" dirty="0">
                <a:solidFill>
                  <a:schemeClr val="tx1"/>
                </a:solidFill>
                <a:latin typeface="+mn-lt"/>
              </a:rPr>
              <a:t>bruker, pårørende og </a:t>
            </a:r>
            <a:r>
              <a:rPr lang="nb-NO" sz="1100" dirty="0" smtClean="0">
                <a:solidFill>
                  <a:schemeClr val="tx1"/>
                </a:solidFill>
                <a:latin typeface="+mn-lt"/>
              </a:rPr>
              <a:t>ansatte.</a:t>
            </a:r>
          </a:p>
          <a:p>
            <a:pPr marL="177792" indent="-177792" algn="l">
              <a:spcBef>
                <a:spcPts val="0"/>
              </a:spcBef>
              <a:buFont typeface="+mj-lt"/>
              <a:buAutoNum type="arabicPeriod"/>
            </a:pPr>
            <a:r>
              <a:rPr lang="nb-NO" sz="1100" dirty="0">
                <a:solidFill>
                  <a:schemeClr val="tx1"/>
                </a:solidFill>
                <a:latin typeface="+mn-lt"/>
              </a:rPr>
              <a:t>Evaluere om innstillinger bør endres</a:t>
            </a:r>
            <a:r>
              <a:rPr lang="nb-NO" sz="1100" dirty="0" smtClean="0">
                <a:solidFill>
                  <a:schemeClr val="tx1"/>
                </a:solidFill>
                <a:latin typeface="+mn-lt"/>
              </a:rPr>
              <a:t>.</a:t>
            </a:r>
            <a:endParaRPr lang="nb-NO" sz="1100" dirty="0">
              <a:solidFill>
                <a:schemeClr val="tx1"/>
              </a:solidFill>
              <a:latin typeface="+mn-lt"/>
            </a:endParaRPr>
          </a:p>
          <a:p>
            <a:pPr marL="177792" indent="-177792" algn="l">
              <a:spcBef>
                <a:spcPts val="0"/>
              </a:spcBef>
              <a:buFont typeface="+mj-lt"/>
              <a:buAutoNum type="arabicPeriod"/>
            </a:pPr>
            <a:r>
              <a:rPr lang="nb-NO" sz="1100" dirty="0" smtClean="0">
                <a:solidFill>
                  <a:schemeClr val="tx1"/>
                </a:solidFill>
                <a:latin typeface="+mn-lt"/>
              </a:rPr>
              <a:t>Registrere </a:t>
            </a:r>
            <a:r>
              <a:rPr lang="nb-NO" sz="1100" dirty="0">
                <a:solidFill>
                  <a:schemeClr val="tx1"/>
                </a:solidFill>
                <a:latin typeface="+mn-lt"/>
              </a:rPr>
              <a:t>nye data for gevinstrealisering</a:t>
            </a:r>
            <a:r>
              <a:rPr lang="nb-NO" sz="1100" dirty="0" smtClean="0">
                <a:solidFill>
                  <a:schemeClr val="tx1"/>
                </a:solidFill>
                <a:latin typeface="+mn-lt"/>
              </a:rPr>
              <a:t>. </a:t>
            </a:r>
          </a:p>
          <a:p>
            <a:pPr marL="177792" indent="-177792" algn="l">
              <a:spcBef>
                <a:spcPts val="0"/>
              </a:spcBef>
              <a:buFont typeface="+mj-lt"/>
              <a:buAutoNum type="arabicPeriod"/>
            </a:pPr>
            <a:r>
              <a:rPr lang="nb-NO" sz="1100" dirty="0" smtClean="0">
                <a:solidFill>
                  <a:schemeClr val="tx1"/>
                </a:solidFill>
                <a:latin typeface="+mn-lt"/>
              </a:rPr>
              <a:t>Avgjøre </a:t>
            </a:r>
            <a:r>
              <a:rPr lang="nb-NO" sz="1100" dirty="0">
                <a:solidFill>
                  <a:schemeClr val="tx1"/>
                </a:solidFill>
                <a:latin typeface="+mn-lt"/>
              </a:rPr>
              <a:t>om tilbudet skal opprettholdes eller </a:t>
            </a:r>
            <a:r>
              <a:rPr lang="nb-NO" sz="1100" dirty="0" smtClean="0">
                <a:solidFill>
                  <a:schemeClr val="tx1"/>
                </a:solidFill>
                <a:latin typeface="+mn-lt"/>
              </a:rPr>
              <a:t>avsluttes.</a:t>
            </a:r>
            <a:endParaRPr lang="nb-NO" sz="1100" dirty="0">
              <a:solidFill>
                <a:schemeClr val="tx1"/>
              </a:solidFill>
              <a:latin typeface="+mn-lt"/>
            </a:endParaRPr>
          </a:p>
        </p:txBody>
      </p:sp>
      <p:sp>
        <p:nvSpPr>
          <p:cNvPr id="6"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TJENESTEFORLØP: ELEKTRONISK MEDISINDISPENSER</a:t>
            </a:r>
            <a:endParaRPr lang="nb-NO" dirty="0">
              <a:solidFill>
                <a:schemeClr val="accent1">
                  <a:lumMod val="50000"/>
                </a:schemeClr>
              </a:solidFill>
              <a:latin typeface="Arial Black" panose="020B0A04020102020204" pitchFamily="34" charset="0"/>
            </a:endParaRPr>
          </a:p>
        </p:txBody>
      </p:sp>
      <p:grpSp>
        <p:nvGrpSpPr>
          <p:cNvPr id="8" name="Group 7"/>
          <p:cNvGrpSpPr/>
          <p:nvPr/>
        </p:nvGrpSpPr>
        <p:grpSpPr>
          <a:xfrm>
            <a:off x="75000" y="905387"/>
            <a:ext cx="9756000" cy="1080000"/>
            <a:chOff x="312470" y="150611"/>
            <a:chExt cx="8834844" cy="1041400"/>
          </a:xfrm>
        </p:grpSpPr>
        <p:sp>
          <p:nvSpPr>
            <p:cNvPr id="82"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83"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84"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85"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86"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8" name="Rectangle 47"/>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46" name="Picture 45"/>
            <p:cNvPicPr>
              <a:picLocks noChangeAspect="1"/>
            </p:cNvPicPr>
            <p:nvPr/>
          </p:nvPicPr>
          <p:blipFill>
            <a:blip r:embed="rId6"/>
            <a:stretch>
              <a:fillRect/>
            </a:stretch>
          </p:blipFill>
          <p:spPr>
            <a:xfrm>
              <a:off x="343271" y="404597"/>
              <a:ext cx="522831" cy="489101"/>
            </a:xfrm>
            <a:prstGeom prst="rect">
              <a:avLst/>
            </a:prstGeom>
          </p:spPr>
        </p:pic>
        <p:sp>
          <p:nvSpPr>
            <p:cNvPr id="74" name="Rectangle 73"/>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56" name="Picture 55"/>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75" name="Rectangle 7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0" name="Picture 59"/>
            <p:cNvPicPr>
              <a:picLocks noChangeAspect="1"/>
            </p:cNvPicPr>
            <p:nvPr/>
          </p:nvPicPr>
          <p:blipFill rotWithShape="1">
            <a:blip r:embed="rId8"/>
            <a:srcRect l="5393" r="11736"/>
            <a:stretch/>
          </p:blipFill>
          <p:spPr>
            <a:xfrm>
              <a:off x="3424151" y="375303"/>
              <a:ext cx="502261" cy="547688"/>
            </a:xfrm>
            <a:prstGeom prst="rect">
              <a:avLst/>
            </a:prstGeom>
          </p:spPr>
        </p:pic>
        <p:sp>
          <p:nvSpPr>
            <p:cNvPr id="76" name="Rectangle 75"/>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77" name="Rectangle 76"/>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2" name="Picture 71"/>
            <p:cNvPicPr>
              <a:picLocks noChangeAspect="1"/>
            </p:cNvPicPr>
            <p:nvPr/>
          </p:nvPicPr>
          <p:blipFill>
            <a:blip r:embed="rId10"/>
            <a:stretch>
              <a:fillRect/>
            </a:stretch>
          </p:blipFill>
          <p:spPr>
            <a:xfrm>
              <a:off x="7772077" y="413366"/>
              <a:ext cx="688156" cy="463651"/>
            </a:xfrm>
            <a:prstGeom prst="rect">
              <a:avLst/>
            </a:prstGeom>
          </p:spPr>
        </p:pic>
        <p:sp>
          <p:nvSpPr>
            <p:cNvPr id="88"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8" name="Rectangle 77"/>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100" name="Picture 99"/>
            <p:cNvPicPr>
              <a:picLocks noChangeAspect="1"/>
            </p:cNvPicPr>
            <p:nvPr/>
          </p:nvPicPr>
          <p:blipFill rotWithShape="1">
            <a:blip r:embed="rId11"/>
            <a:srcRect l="11970" r="6478"/>
            <a:stretch/>
          </p:blipFill>
          <p:spPr>
            <a:xfrm>
              <a:off x="7742340" y="398142"/>
              <a:ext cx="433893" cy="502011"/>
            </a:xfrm>
            <a:prstGeom prst="rect">
              <a:avLst/>
            </a:prstGeom>
          </p:spPr>
        </p:pic>
        <p:pic>
          <p:nvPicPr>
            <p:cNvPr id="89" name="Picture 88"/>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1" name="AutoShape 9"/>
          <p:cNvSpPr>
            <a:spLocks noChangeArrowheads="1"/>
          </p:cNvSpPr>
          <p:nvPr/>
        </p:nvSpPr>
        <p:spPr bwMode="gray">
          <a:xfrm>
            <a:off x="165370" y="5963056"/>
            <a:ext cx="9536124" cy="513578"/>
          </a:xfrm>
          <a:prstGeom prst="chevron">
            <a:avLst>
              <a:gd name="adj" fmla="val 26223"/>
            </a:avLst>
          </a:prstGeom>
          <a:solidFill>
            <a:schemeClr val="accent1">
              <a:lumMod val="50000"/>
            </a:schemeClr>
          </a:solidFill>
          <a:ln w="38100">
            <a:solidFill>
              <a:schemeClr val="accent1">
                <a:lumMod val="50000"/>
              </a:schemeClr>
            </a:solidFill>
            <a:miter lim="800000"/>
            <a:headEnd/>
            <a:tailEnd/>
          </a:ln>
          <a:effectLst/>
          <a:extLst/>
        </p:spPr>
        <p:txBody>
          <a:bodyPr wrap="none" anchor="ctr"/>
          <a:lstStyle/>
          <a:p>
            <a:pPr>
              <a:buClrTx/>
              <a:buFontTx/>
              <a:buNone/>
            </a:pPr>
            <a:r>
              <a:rPr lang="nb-NO" dirty="0" smtClean="0">
                <a:solidFill>
                  <a:schemeClr val="bg1"/>
                </a:solidFill>
                <a:latin typeface="Arial Black" panose="020B0A04020102020204" pitchFamily="34" charset="0"/>
              </a:rPr>
              <a:t>OPPLÆRING AV ALLE ANSATTE</a:t>
            </a:r>
            <a:endParaRPr lang="nb-NO"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1144527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138"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LOKALISERINGSTEKNOLOGI: TILPASNING OG INSTALLASJON</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Registrere </a:t>
            </a:r>
            <a:r>
              <a:rPr lang="nb-NO" sz="1100" b="1" dirty="0">
                <a:solidFill>
                  <a:schemeClr val="tx1"/>
                </a:solidFill>
              </a:rPr>
              <a:t>tiltak i </a:t>
            </a:r>
            <a:r>
              <a:rPr lang="nb-NO" sz="1100" b="1" dirty="0" smtClean="0">
                <a:solidFill>
                  <a:schemeClr val="tx1"/>
                </a:solidFill>
              </a:rPr>
              <a:t>fagsystem</a:t>
            </a:r>
            <a:br>
              <a:rPr lang="nb-NO" sz="1100" b="1" dirty="0" smtClean="0">
                <a:solidFill>
                  <a:schemeClr val="tx1"/>
                </a:solidFill>
              </a:rPr>
            </a:br>
            <a:r>
              <a:rPr lang="nb-NO" sz="1100" dirty="0" smtClean="0">
                <a:solidFill>
                  <a:schemeClr val="tx1"/>
                </a:solidFill>
              </a:rPr>
              <a:t>Saksbehandler </a:t>
            </a:r>
            <a:r>
              <a:rPr lang="nb-NO" sz="1100" dirty="0">
                <a:solidFill>
                  <a:schemeClr val="tx1"/>
                </a:solidFill>
              </a:rPr>
              <a:t>registrerer tiltak i fagsystem og sender beskjed om </a:t>
            </a:r>
            <a:r>
              <a:rPr lang="nb-NO" sz="1100" dirty="0" smtClean="0">
                <a:solidFill>
                  <a:schemeClr val="tx1"/>
                </a:solidFill>
              </a:rPr>
              <a:t>tiltak </a:t>
            </a:r>
            <a:r>
              <a:rPr lang="nb-NO" sz="1100" dirty="0">
                <a:solidFill>
                  <a:schemeClr val="tx1"/>
                </a:solidFill>
              </a:rPr>
              <a:t>til </a:t>
            </a:r>
            <a:r>
              <a:rPr lang="nb-NO" sz="1100" dirty="0" smtClean="0">
                <a:solidFill>
                  <a:schemeClr val="tx1"/>
                </a:solidFill>
              </a:rPr>
              <a:t>bruker, pårørende og hjemmetjenesten. Saksbehandler eller </a:t>
            </a:r>
            <a:r>
              <a:rPr lang="nb-NO" sz="1100" dirty="0">
                <a:solidFill>
                  <a:schemeClr val="tx1"/>
                </a:solidFill>
              </a:rPr>
              <a:t>vaktmester </a:t>
            </a:r>
            <a:r>
              <a:rPr lang="nb-NO" sz="1100" dirty="0" smtClean="0">
                <a:solidFill>
                  <a:schemeClr val="tx1"/>
                </a:solidFill>
              </a:rPr>
              <a:t>avtaler dato for installasjon. Melding </a:t>
            </a:r>
            <a:r>
              <a:rPr lang="nb-NO" sz="1100" dirty="0">
                <a:solidFill>
                  <a:schemeClr val="tx1"/>
                </a:solidFill>
              </a:rPr>
              <a:t>til </a:t>
            </a:r>
            <a:r>
              <a:rPr lang="nb-NO" sz="1100" dirty="0" smtClean="0">
                <a:solidFill>
                  <a:schemeClr val="tx1"/>
                </a:solidFill>
              </a:rPr>
              <a:t>installatør </a:t>
            </a:r>
            <a:r>
              <a:rPr lang="nb-NO" sz="1100" dirty="0">
                <a:solidFill>
                  <a:schemeClr val="tx1"/>
                </a:solidFill>
              </a:rPr>
              <a:t>inneholder informasjon om bruker, </a:t>
            </a:r>
            <a:r>
              <a:rPr lang="nb-NO" sz="1100" dirty="0" smtClean="0">
                <a:solidFill>
                  <a:schemeClr val="tx1"/>
                </a:solidFill>
              </a:rPr>
              <a:t>adresse og </a:t>
            </a:r>
            <a:r>
              <a:rPr lang="nb-NO" sz="1100" dirty="0">
                <a:solidFill>
                  <a:schemeClr val="tx1"/>
                </a:solidFill>
              </a:rPr>
              <a:t>type </a:t>
            </a:r>
            <a:r>
              <a:rPr lang="nb-NO" sz="1100" dirty="0" smtClean="0">
                <a:solidFill>
                  <a:schemeClr val="tx1"/>
                </a:solidFill>
              </a:rPr>
              <a:t>lokaliseringsteknologi.</a:t>
            </a:r>
            <a:br>
              <a:rPr lang="nb-NO" sz="1100" dirty="0" smtClean="0">
                <a:solidFill>
                  <a:schemeClr val="tx1"/>
                </a:solidFill>
              </a:rPr>
            </a:br>
            <a:endParaRPr lang="nb-NO" sz="1100" dirty="0">
              <a:solidFill>
                <a:schemeClr val="tx1"/>
              </a:solidFill>
            </a:endParaRPr>
          </a:p>
          <a:p>
            <a:pPr algn="l">
              <a:spcBef>
                <a:spcPts val="0"/>
              </a:spcBef>
            </a:pPr>
            <a:r>
              <a:rPr lang="nb-NO" sz="1100" b="1" dirty="0" smtClean="0">
                <a:solidFill>
                  <a:schemeClr val="tx1"/>
                </a:solidFill>
              </a:rPr>
              <a:t>2. Risikovurdering </a:t>
            </a:r>
            <a:r>
              <a:rPr lang="nb-NO" sz="1100" b="1" dirty="0">
                <a:solidFill>
                  <a:schemeClr val="tx1"/>
                </a:solidFill>
              </a:rPr>
              <a:t>i </a:t>
            </a:r>
            <a:r>
              <a:rPr lang="nb-NO" sz="1100" b="1" dirty="0" smtClean="0">
                <a:solidFill>
                  <a:schemeClr val="tx1"/>
                </a:solidFill>
              </a:rPr>
              <a:t>fagsystem</a:t>
            </a:r>
            <a:br>
              <a:rPr lang="nb-NO" sz="1100" b="1" dirty="0" smtClean="0">
                <a:solidFill>
                  <a:schemeClr val="tx1"/>
                </a:solidFill>
              </a:rPr>
            </a:br>
            <a:r>
              <a:rPr lang="nb-NO" sz="1100" dirty="0" smtClean="0">
                <a:solidFill>
                  <a:schemeClr val="tx1"/>
                </a:solidFill>
              </a:rPr>
              <a:t>Hjemmetjenesten foretar en risikovurdering som registreres i fagsystemet.</a:t>
            </a:r>
            <a:br>
              <a:rPr lang="nb-NO" sz="1100" dirty="0" smtClean="0">
                <a:solidFill>
                  <a:schemeClr val="tx1"/>
                </a:solidFill>
              </a:rPr>
            </a:br>
            <a:endParaRPr lang="nb-NO" sz="1100" dirty="0">
              <a:solidFill>
                <a:schemeClr val="tx1"/>
              </a:solidFill>
            </a:endParaRPr>
          </a:p>
          <a:p>
            <a:pPr algn="l">
              <a:spcBef>
                <a:spcPts val="0"/>
              </a:spcBef>
            </a:pPr>
            <a:r>
              <a:rPr lang="nb-NO" sz="1100" b="1" dirty="0" smtClean="0">
                <a:solidFill>
                  <a:schemeClr val="tx1"/>
                </a:solidFill>
              </a:rPr>
              <a:t>3. Tilpasse </a:t>
            </a:r>
            <a:r>
              <a:rPr lang="nb-NO" sz="1100" b="1" dirty="0">
                <a:solidFill>
                  <a:schemeClr val="tx1"/>
                </a:solidFill>
              </a:rPr>
              <a:t>innstillinger for GPS til bruker og lage prosedyrer i </a:t>
            </a:r>
            <a:r>
              <a:rPr lang="nb-NO" sz="1100" b="1" dirty="0" smtClean="0">
                <a:solidFill>
                  <a:schemeClr val="tx1"/>
                </a:solidFill>
              </a:rPr>
              <a:t>fagsystem</a:t>
            </a:r>
          </a:p>
          <a:p>
            <a:pPr algn="l">
              <a:spcBef>
                <a:spcPts val="0"/>
              </a:spcBef>
            </a:pPr>
            <a:r>
              <a:rPr lang="nb-NO" sz="1100" dirty="0" smtClean="0">
                <a:solidFill>
                  <a:schemeClr val="tx1"/>
                </a:solidFill>
              </a:rPr>
              <a:t>Vaktmester eller ressurspersoner i hjemmetjenesten tilpasser innstillinger for GPS og lager prosedyrer i fagsystem for laderutiner, hvem som mottar alarm og hvordan man sikrer at bruker tar med seg GPS ut.</a:t>
            </a:r>
            <a:br>
              <a:rPr lang="nb-NO" sz="1100" dirty="0" smtClean="0">
                <a:solidFill>
                  <a:schemeClr val="tx1"/>
                </a:solidFill>
              </a:rPr>
            </a:br>
            <a:endParaRPr lang="nb-NO" sz="1100" b="1" dirty="0">
              <a:solidFill>
                <a:schemeClr val="tx1"/>
              </a:solidFill>
            </a:endParaRPr>
          </a:p>
          <a:p>
            <a:pPr algn="l">
              <a:spcBef>
                <a:spcPts val="0"/>
              </a:spcBef>
            </a:pPr>
            <a:r>
              <a:rPr lang="nb-NO" sz="1100" b="1" dirty="0" smtClean="0">
                <a:solidFill>
                  <a:schemeClr val="tx1"/>
                </a:solidFill>
              </a:rPr>
              <a:t>4. Installere GPS hos bruker</a:t>
            </a:r>
          </a:p>
          <a:p>
            <a:pPr algn="l">
              <a:spcBef>
                <a:spcPts val="0"/>
              </a:spcBef>
            </a:pPr>
            <a:r>
              <a:rPr lang="nb-NO" sz="1100" dirty="0" smtClean="0">
                <a:solidFill>
                  <a:schemeClr val="tx1"/>
                </a:solidFill>
              </a:rPr>
              <a:t>Vaktmester installerer GPS hos bruker.</a:t>
            </a:r>
            <a:endParaRPr lang="nb-NO" sz="1100" dirty="0">
              <a:solidFill>
                <a:schemeClr val="tx1"/>
              </a:solidFill>
            </a:endParaRPr>
          </a:p>
        </p:txBody>
      </p:sp>
      <p:sp>
        <p:nvSpPr>
          <p:cNvPr id="51" name="TextBox 50"/>
          <p:cNvSpPr txBox="1"/>
          <p:nvPr/>
        </p:nvSpPr>
        <p:spPr>
          <a:xfrm>
            <a:off x="149052" y="5856051"/>
            <a:ext cx="4995079"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hvem som mottar alarm?</a:t>
            </a:r>
          </a:p>
          <a:p>
            <a:pPr marL="285750" indent="-285750" algn="l">
              <a:buFont typeface="Arial" panose="020B0604020202020204" pitchFamily="34" charset="0"/>
              <a:buChar char="•"/>
            </a:pPr>
            <a:r>
              <a:rPr lang="nb-NO" sz="1100" dirty="0" smtClean="0">
                <a:solidFill>
                  <a:schemeClr val="tx1"/>
                </a:solidFill>
              </a:rPr>
              <a:t>Mal for risikovurdering?</a:t>
            </a:r>
          </a:p>
          <a:p>
            <a:pPr marL="285750" indent="-285750" algn="l">
              <a:buFont typeface="Arial" panose="020B0604020202020204" pitchFamily="34" charset="0"/>
              <a:buChar char="•"/>
            </a:pPr>
            <a:r>
              <a:rPr lang="nb-NO" sz="1100" dirty="0">
                <a:solidFill>
                  <a:schemeClr val="tx1"/>
                </a:solidFill>
              </a:rPr>
              <a:t>Infoskriv om GPS til bruker og pårørende?</a:t>
            </a:r>
          </a:p>
          <a:p>
            <a:pPr marL="285750" indent="-285750" algn="l">
              <a:buFont typeface="Arial" panose="020B0604020202020204" pitchFamily="34" charset="0"/>
              <a:buChar char="•"/>
            </a:pP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Hvilke kommunikasjonskanaler er det i dag mellom saksbehandler og vaktmester (</a:t>
            </a:r>
            <a:r>
              <a:rPr lang="nb-NO" sz="1100" dirty="0" smtClean="0">
                <a:solidFill>
                  <a:schemeClr val="tx1"/>
                </a:solidFill>
              </a:rPr>
              <a:t>installatør), </a:t>
            </a:r>
            <a:r>
              <a:rPr lang="nb-NO" sz="1100" dirty="0">
                <a:solidFill>
                  <a:schemeClr val="tx1"/>
                </a:solidFill>
              </a:rPr>
              <a:t>må dette endres? </a:t>
            </a:r>
          </a:p>
          <a:p>
            <a:pPr marL="171450" indent="-171450" algn="l">
              <a:buClrTx/>
              <a:buFont typeface="Arial" panose="020B0604020202020204" pitchFamily="34" charset="0"/>
              <a:buChar char="•"/>
            </a:pPr>
            <a:r>
              <a:rPr lang="nb-NO" sz="1100" dirty="0">
                <a:solidFill>
                  <a:schemeClr val="tx1"/>
                </a:solidFill>
              </a:rPr>
              <a:t>Hvilke kommunikasjonskanaler er det i dag mellom vaktmester (</a:t>
            </a:r>
            <a:r>
              <a:rPr lang="nb-NO" sz="1100" dirty="0" smtClean="0">
                <a:solidFill>
                  <a:schemeClr val="tx1"/>
                </a:solidFill>
              </a:rPr>
              <a:t>installatør) </a:t>
            </a:r>
            <a:r>
              <a:rPr lang="nb-NO" sz="1100" dirty="0">
                <a:solidFill>
                  <a:schemeClr val="tx1"/>
                </a:solidFill>
              </a:rPr>
              <a:t>og hjemmetjenesten, må dette endres? </a:t>
            </a:r>
          </a:p>
          <a:p>
            <a:pPr marL="171450" indent="-171450" algn="l">
              <a:buClrTx/>
              <a:buFont typeface="Arial" panose="020B0604020202020204" pitchFamily="34" charset="0"/>
              <a:buChar char="•"/>
            </a:pPr>
            <a:r>
              <a:rPr lang="nb-NO" sz="1100" dirty="0">
                <a:solidFill>
                  <a:schemeClr val="tx1"/>
                </a:solidFill>
              </a:rPr>
              <a:t>Hvem skal motta </a:t>
            </a:r>
            <a:r>
              <a:rPr lang="nb-NO" sz="1100" dirty="0" smtClean="0">
                <a:solidFill>
                  <a:schemeClr val="tx1"/>
                </a:solidFill>
              </a:rPr>
              <a:t>beskjed hvis lokaliseringsteknologien gir alarm? </a:t>
            </a:r>
            <a:r>
              <a:rPr lang="nb-NO" sz="1100" dirty="0">
                <a:solidFill>
                  <a:schemeClr val="tx1"/>
                </a:solidFill>
              </a:rPr>
              <a:t>Skal kommunen åpne for at dette varselet går til pårørende, naboer eller lignende? </a:t>
            </a:r>
          </a:p>
          <a:p>
            <a:pPr algn="l">
              <a:buClrTx/>
            </a:pPr>
            <a:endParaRPr lang="nb-NO" sz="1100" dirty="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32" name="TextBox 31"/>
          <p:cNvSpPr txBox="1"/>
          <p:nvPr/>
        </p:nvSpPr>
        <p:spPr>
          <a:xfrm>
            <a:off x="5144131" y="5856051"/>
            <a:ext cx="4505349"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endParaRPr lang="nb-NO" sz="1100" dirty="0" smtClean="0">
              <a:solidFill>
                <a:schemeClr val="tx1"/>
              </a:solidFill>
            </a:endParaRPr>
          </a:p>
        </p:txBody>
      </p:sp>
    </p:spTree>
    <p:extLst>
      <p:ext uri="{BB962C8B-B14F-4D97-AF65-F5344CB8AC3E}">
        <p14:creationId xmlns:p14="http://schemas.microsoft.com/office/powerpoint/2010/main" val="529253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4161"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Box 22"/>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Gjennomføre </a:t>
            </a:r>
            <a:r>
              <a:rPr lang="nb-NO" sz="1100" b="1" dirty="0">
                <a:solidFill>
                  <a:schemeClr val="tx1"/>
                </a:solidFill>
              </a:rPr>
              <a:t>opplæring for bruker og </a:t>
            </a:r>
            <a:r>
              <a:rPr lang="nb-NO" sz="1100" b="1" dirty="0" smtClean="0">
                <a:solidFill>
                  <a:schemeClr val="tx1"/>
                </a:solidFill>
              </a:rPr>
              <a:t>pårørende</a:t>
            </a:r>
            <a:br>
              <a:rPr lang="nb-NO" sz="1100" b="1" dirty="0" smtClean="0">
                <a:solidFill>
                  <a:schemeClr val="tx1"/>
                </a:solidFill>
              </a:rPr>
            </a:br>
            <a:r>
              <a:rPr lang="nb-NO" sz="1100" dirty="0" smtClean="0">
                <a:solidFill>
                  <a:schemeClr val="tx1"/>
                </a:solidFill>
              </a:rPr>
              <a:t>Samtidig som installasjon gjennomfører vaktmester og eventuelt en ressursperson </a:t>
            </a:r>
            <a:r>
              <a:rPr lang="nb-NO" sz="1100" dirty="0">
                <a:solidFill>
                  <a:schemeClr val="tx1"/>
                </a:solidFill>
              </a:rPr>
              <a:t>opplæring med bruker og pårørende under </a:t>
            </a:r>
            <a:r>
              <a:rPr lang="nb-NO" sz="1100" dirty="0" smtClean="0">
                <a:solidFill>
                  <a:schemeClr val="tx1"/>
                </a:solidFill>
              </a:rPr>
              <a:t>hjemmebesøket.  </a:t>
            </a:r>
          </a:p>
          <a:p>
            <a:pPr marL="177792" indent="-177792" algn="l">
              <a:spcBef>
                <a:spcPts val="0"/>
              </a:spcBef>
              <a:buFont typeface="+mj-lt"/>
              <a:buAutoNum type="arabicPeriod"/>
            </a:pPr>
            <a:endParaRPr lang="nb-NO" sz="1100" b="1" dirty="0">
              <a:solidFill>
                <a:schemeClr val="tx1"/>
              </a:solidFill>
            </a:endParaRPr>
          </a:p>
          <a:p>
            <a:pPr algn="l">
              <a:spcBef>
                <a:spcPts val="0"/>
              </a:spcBef>
            </a:pPr>
            <a:r>
              <a:rPr lang="nb-NO" sz="1100" b="1" dirty="0" smtClean="0">
                <a:solidFill>
                  <a:schemeClr val="tx1"/>
                </a:solidFill>
              </a:rPr>
              <a:t>2. Testperiode </a:t>
            </a:r>
            <a:r>
              <a:rPr lang="nb-NO" sz="1100" b="1" dirty="0">
                <a:solidFill>
                  <a:schemeClr val="tx1"/>
                </a:solidFill>
              </a:rPr>
              <a:t>over to uker hvor hjemmetjenesten følger opp </a:t>
            </a:r>
            <a:r>
              <a:rPr lang="nb-NO" sz="1100" b="1" dirty="0" smtClean="0">
                <a:solidFill>
                  <a:schemeClr val="tx1"/>
                </a:solidFill>
              </a:rPr>
              <a:t>tett</a:t>
            </a:r>
            <a:br>
              <a:rPr lang="nb-NO" sz="1100" b="1" dirty="0" smtClean="0">
                <a:solidFill>
                  <a:schemeClr val="tx1"/>
                </a:solidFill>
              </a:rPr>
            </a:br>
            <a:r>
              <a:rPr lang="nb-NO" sz="1100" dirty="0" smtClean="0">
                <a:solidFill>
                  <a:schemeClr val="tx1"/>
                </a:solidFill>
              </a:rPr>
              <a:t>Bruker og pårørende tester lokaliseringsteknologi under tett oppfølging fra hjemmetjenesten. Hjemmetjenesten dokumenterer hvordan bruker og pårørende håndterer lokaliseringsteknologien </a:t>
            </a:r>
            <a:r>
              <a:rPr lang="nb-NO" sz="1100" dirty="0">
                <a:solidFill>
                  <a:schemeClr val="tx1"/>
                </a:solidFill>
              </a:rPr>
              <a:t>i </a:t>
            </a:r>
            <a:r>
              <a:rPr lang="nb-NO" sz="1100" dirty="0" smtClean="0">
                <a:solidFill>
                  <a:schemeClr val="tx1"/>
                </a:solidFill>
              </a:rPr>
              <a:t>fagsystemet.</a:t>
            </a:r>
          </a:p>
          <a:p>
            <a:pPr marL="177792" indent="-177792" algn="l">
              <a:spcBef>
                <a:spcPts val="0"/>
              </a:spcBef>
              <a:buFont typeface="+mj-lt"/>
              <a:buAutoNum type="arabicPeriod"/>
            </a:pPr>
            <a:endParaRPr lang="nb-NO" sz="1100" b="1" dirty="0">
              <a:solidFill>
                <a:schemeClr val="tx1"/>
              </a:solidFill>
            </a:endParaRPr>
          </a:p>
          <a:p>
            <a:pPr algn="l">
              <a:spcBef>
                <a:spcPts val="0"/>
              </a:spcBef>
            </a:pPr>
            <a:r>
              <a:rPr lang="nb-NO" sz="1100" b="1" dirty="0" smtClean="0">
                <a:solidFill>
                  <a:schemeClr val="tx1"/>
                </a:solidFill>
              </a:rPr>
              <a:t>3. Evaluere </a:t>
            </a:r>
            <a:r>
              <a:rPr lang="nb-NO" sz="1100" b="1" dirty="0">
                <a:solidFill>
                  <a:schemeClr val="tx1"/>
                </a:solidFill>
              </a:rPr>
              <a:t>hvordan bruker og pårørende håndterer GPS og om innstillinger bør </a:t>
            </a:r>
            <a:r>
              <a:rPr lang="nb-NO" sz="1100" b="1" dirty="0" smtClean="0">
                <a:solidFill>
                  <a:schemeClr val="tx1"/>
                </a:solidFill>
              </a:rPr>
              <a:t>endres</a:t>
            </a:r>
            <a:r>
              <a:rPr lang="nb-NO" sz="1100" dirty="0">
                <a:solidFill>
                  <a:schemeClr val="tx1"/>
                </a:solidFill>
              </a:rPr>
              <a:t/>
            </a:r>
            <a:br>
              <a:rPr lang="nb-NO" sz="1100" dirty="0">
                <a:solidFill>
                  <a:schemeClr val="tx1"/>
                </a:solidFill>
              </a:rPr>
            </a:br>
            <a:r>
              <a:rPr lang="nb-NO" sz="1100" dirty="0">
                <a:solidFill>
                  <a:schemeClr val="tx1"/>
                </a:solidFill>
              </a:rPr>
              <a:t>Evaluering skjer av hjemmetjenesten </a:t>
            </a:r>
            <a:r>
              <a:rPr lang="nb-NO" sz="1100" dirty="0" smtClean="0">
                <a:solidFill>
                  <a:schemeClr val="tx1"/>
                </a:solidFill>
              </a:rPr>
              <a:t>ved </a:t>
            </a:r>
            <a:r>
              <a:rPr lang="nb-NO" sz="1100" dirty="0">
                <a:solidFill>
                  <a:schemeClr val="tx1"/>
                </a:solidFill>
              </a:rPr>
              <a:t>hjelp av dokumentasjon fra testperioden i fagsystemet. </a:t>
            </a:r>
            <a:endParaRPr lang="nb-NO" sz="1100" dirty="0" smtClean="0">
              <a:solidFill>
                <a:schemeClr val="tx1"/>
              </a:solidFill>
            </a:endParaRPr>
          </a:p>
          <a:p>
            <a:pPr marL="177792" indent="-177792" algn="l">
              <a:spcBef>
                <a:spcPts val="0"/>
              </a:spcBef>
              <a:buFont typeface="+mj-lt"/>
              <a:buAutoNum type="arabicPeriod"/>
            </a:pPr>
            <a:endParaRPr lang="nb-NO" sz="1100" dirty="0">
              <a:solidFill>
                <a:schemeClr val="tx1"/>
              </a:solidFill>
            </a:endParaRPr>
          </a:p>
          <a:p>
            <a:pPr algn="l">
              <a:spcBef>
                <a:spcPts val="0"/>
              </a:spcBef>
            </a:pPr>
            <a:r>
              <a:rPr lang="nb-NO" sz="1100" b="1" dirty="0" smtClean="0">
                <a:solidFill>
                  <a:schemeClr val="tx1"/>
                </a:solidFill>
              </a:rPr>
              <a:t>4. Dokumentere </a:t>
            </a:r>
            <a:r>
              <a:rPr lang="nb-NO" sz="1100" b="1" dirty="0">
                <a:solidFill>
                  <a:schemeClr val="tx1"/>
                </a:solidFill>
              </a:rPr>
              <a:t>endringer i </a:t>
            </a:r>
            <a:r>
              <a:rPr lang="nb-NO" sz="1100" b="1" dirty="0" smtClean="0">
                <a:solidFill>
                  <a:schemeClr val="tx1"/>
                </a:solidFill>
              </a:rPr>
              <a:t>fagsystem</a:t>
            </a:r>
            <a:br>
              <a:rPr lang="nb-NO" sz="1100" b="1" dirty="0" smtClean="0">
                <a:solidFill>
                  <a:schemeClr val="tx1"/>
                </a:solidFill>
              </a:rPr>
            </a:br>
            <a:r>
              <a:rPr lang="nb-NO" sz="1100" dirty="0" smtClean="0">
                <a:solidFill>
                  <a:schemeClr val="tx1"/>
                </a:solidFill>
              </a:rPr>
              <a:t>hjemmetjenesten </a:t>
            </a:r>
            <a:r>
              <a:rPr lang="nb-NO" sz="1100" dirty="0">
                <a:solidFill>
                  <a:schemeClr val="tx1"/>
                </a:solidFill>
              </a:rPr>
              <a:t>dokumenterer endringer i fagsystem og oppdaterer gevinstrealiseringsplan (eventuelt gir beskjed videre til gevinstansvarlig</a:t>
            </a:r>
            <a:r>
              <a:rPr lang="nb-NO" sz="1100" dirty="0" smtClean="0">
                <a:solidFill>
                  <a:schemeClr val="tx1"/>
                </a:solidFill>
              </a:rPr>
              <a:t>). </a:t>
            </a:r>
            <a:endParaRPr lang="nb-NO" sz="1100" dirty="0">
              <a:solidFill>
                <a:schemeClr val="tx1"/>
              </a:solidFill>
            </a:endParaRPr>
          </a:p>
          <a:p>
            <a:pPr marL="177792" indent="-177792" algn="l">
              <a:spcBef>
                <a:spcPts val="0"/>
              </a:spcBef>
              <a:buFont typeface="+mj-lt"/>
              <a:buAutoNum type="arabicPeriod"/>
            </a:pPr>
            <a:endParaRPr lang="nb-NO" sz="1100" dirty="0" smtClean="0">
              <a:solidFill>
                <a:schemeClr val="tx1"/>
              </a:solidFill>
            </a:endParaRPr>
          </a:p>
          <a:p>
            <a:pPr algn="l">
              <a:spcBef>
                <a:spcPts val="0"/>
              </a:spcBef>
            </a:pPr>
            <a:r>
              <a:rPr lang="nb-NO" sz="1100" dirty="0" smtClean="0">
                <a:solidFill>
                  <a:schemeClr val="tx1"/>
                </a:solidFill>
              </a:rPr>
              <a:t>.</a:t>
            </a:r>
            <a:endParaRPr lang="nb-NO" sz="1100" dirty="0">
              <a:solidFill>
                <a:schemeClr val="tx1"/>
              </a:solidFill>
            </a:endParaRPr>
          </a:p>
        </p:txBody>
      </p:sp>
      <p:sp>
        <p:nvSpPr>
          <p:cNvPr id="24" name="TextBox 23"/>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evaluering og rapportering i testperioden? </a:t>
            </a:r>
          </a:p>
          <a:p>
            <a:pPr marL="285750" indent="-285750" algn="l">
              <a:buFont typeface="Arial" panose="020B0604020202020204" pitchFamily="34" charset="0"/>
              <a:buChar char="•"/>
            </a:pPr>
            <a:r>
              <a:rPr lang="nb-NO" sz="1100" dirty="0" smtClean="0">
                <a:solidFill>
                  <a:schemeClr val="tx1"/>
                </a:solidFill>
              </a:rPr>
              <a:t>Opplæringsmanual for GPS? Noe fra leverandør?</a:t>
            </a:r>
            <a:endParaRPr lang="nb-NO" sz="1100" dirty="0">
              <a:solidFill>
                <a:schemeClr val="tx1"/>
              </a:solidFill>
            </a:endParaRPr>
          </a:p>
        </p:txBody>
      </p:sp>
      <p:sp>
        <p:nvSpPr>
          <p:cNvPr id="28" name="TextBox 27"/>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Hvem bør gjennomføre opplæring med bruker og pårørende? </a:t>
            </a:r>
          </a:p>
          <a:p>
            <a:pPr marL="171450" indent="-171450" algn="l">
              <a:buClrTx/>
              <a:buFont typeface="Arial" panose="020B0604020202020204" pitchFamily="34" charset="0"/>
              <a:buChar char="•"/>
            </a:pPr>
            <a:r>
              <a:rPr lang="nb-NO" sz="1100" dirty="0">
                <a:solidFill>
                  <a:schemeClr val="tx1"/>
                </a:solidFill>
              </a:rPr>
              <a:t>Skal opplæringen skje samtidig som installasjon? </a:t>
            </a:r>
          </a:p>
          <a:p>
            <a:pPr marL="171450" indent="-171450" algn="l">
              <a:buClrTx/>
              <a:buFont typeface="Arial" panose="020B0604020202020204" pitchFamily="34" charset="0"/>
              <a:buChar char="•"/>
            </a:pPr>
            <a:r>
              <a:rPr lang="nb-NO" sz="1100" dirty="0">
                <a:solidFill>
                  <a:schemeClr val="tx1"/>
                </a:solidFill>
              </a:rPr>
              <a:t>Hvordan skal testperioden evalueres?</a:t>
            </a:r>
          </a:p>
          <a:p>
            <a:pPr marL="171450" indent="-171450" algn="l">
              <a:buClrTx/>
              <a:buFont typeface="Arial" panose="020B0604020202020204" pitchFamily="34" charset="0"/>
              <a:buChar char="•"/>
            </a:pPr>
            <a:r>
              <a:rPr lang="nb-NO" sz="1100" dirty="0">
                <a:solidFill>
                  <a:schemeClr val="tx1"/>
                </a:solidFill>
              </a:rPr>
              <a:t>Hvem har ansvaret for å oppdatere gevinstrealiseringsplanen? Hvis ikke </a:t>
            </a:r>
            <a:r>
              <a:rPr lang="nb-NO" sz="1100" dirty="0" smtClean="0">
                <a:solidFill>
                  <a:schemeClr val="tx1"/>
                </a:solidFill>
              </a:rPr>
              <a:t>hjemmetjenesten, </a:t>
            </a:r>
            <a:r>
              <a:rPr lang="nb-NO" sz="1100" dirty="0">
                <a:solidFill>
                  <a:schemeClr val="tx1"/>
                </a:solidFill>
              </a:rPr>
              <a:t>hvordan skal de gi beskjed videre til ansvarlig for gevinstrealiseringsplanen</a:t>
            </a:r>
            <a:r>
              <a:rPr lang="nb-NO" sz="1100" dirty="0" smtClean="0">
                <a:solidFill>
                  <a:schemeClr val="tx1"/>
                </a:solidFill>
              </a:rPr>
              <a:t>?</a:t>
            </a:r>
            <a:endParaRPr lang="nb-NO" sz="1100" dirty="0">
              <a:solidFill>
                <a:schemeClr val="tx1"/>
              </a:solidFill>
            </a:endParaRPr>
          </a:p>
        </p:txBody>
      </p:sp>
      <p:sp>
        <p:nvSpPr>
          <p:cNvPr id="6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LOKALISERINGSTEKNOLOGI: OPPLÆRING</a:t>
            </a:r>
            <a:endParaRPr lang="nb-NO" dirty="0">
              <a:solidFill>
                <a:schemeClr val="accent1">
                  <a:lumMod val="50000"/>
                </a:schemeClr>
              </a:solidFill>
              <a:latin typeface="Arial Black" panose="020B0A04020102020204" pitchFamily="34" charset="0"/>
            </a:endParaRPr>
          </a:p>
        </p:txBody>
      </p:sp>
      <p:sp>
        <p:nvSpPr>
          <p:cNvPr id="72" name="TextBox 7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30" name="Group 29"/>
          <p:cNvGrpSpPr/>
          <p:nvPr/>
        </p:nvGrpSpPr>
        <p:grpSpPr>
          <a:xfrm>
            <a:off x="75000" y="902258"/>
            <a:ext cx="9756000" cy="1080000"/>
            <a:chOff x="312470" y="150611"/>
            <a:chExt cx="8834844" cy="1041400"/>
          </a:xfrm>
        </p:grpSpPr>
        <p:sp>
          <p:nvSpPr>
            <p:cNvPr id="31"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2"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3"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Rectangle 35"/>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7" name="Picture 36"/>
            <p:cNvPicPr>
              <a:picLocks noChangeAspect="1"/>
            </p:cNvPicPr>
            <p:nvPr/>
          </p:nvPicPr>
          <p:blipFill>
            <a:blip r:embed="rId6"/>
            <a:stretch>
              <a:fillRect/>
            </a:stretch>
          </p:blipFill>
          <p:spPr>
            <a:xfrm>
              <a:off x="343271" y="404597"/>
              <a:ext cx="522831" cy="489101"/>
            </a:xfrm>
            <a:prstGeom prst="rect">
              <a:avLst/>
            </a:prstGeom>
          </p:spPr>
        </p:pic>
        <p:sp>
          <p:nvSpPr>
            <p:cNvPr id="38" name="Rectangle 37"/>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39" name="Picture 38"/>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0" name="Rectangle 39"/>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8"/>
            <a:srcRect l="5393" r="11736"/>
            <a:stretch/>
          </p:blipFill>
          <p:spPr>
            <a:xfrm>
              <a:off x="3424151" y="375303"/>
              <a:ext cx="502261" cy="547688"/>
            </a:xfrm>
            <a:prstGeom prst="rect">
              <a:avLst/>
            </a:prstGeom>
          </p:spPr>
        </p:pic>
        <p:sp>
          <p:nvSpPr>
            <p:cNvPr id="42" name="Rectangle 41"/>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4" name="Rectangle 43"/>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5" name="Picture 44"/>
            <p:cNvPicPr>
              <a:picLocks noChangeAspect="1"/>
            </p:cNvPicPr>
            <p:nvPr/>
          </p:nvPicPr>
          <p:blipFill>
            <a:blip r:embed="rId10"/>
            <a:stretch>
              <a:fillRect/>
            </a:stretch>
          </p:blipFill>
          <p:spPr>
            <a:xfrm>
              <a:off x="7772077" y="413366"/>
              <a:ext cx="688156" cy="463651"/>
            </a:xfrm>
            <a:prstGeom prst="rect">
              <a:avLst/>
            </a:prstGeom>
          </p:spPr>
        </p:pic>
        <p:sp>
          <p:nvSpPr>
            <p:cNvPr id="46"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7" name="Rectangle 46"/>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48" name="Picture 47"/>
            <p:cNvPicPr>
              <a:picLocks noChangeAspect="1"/>
            </p:cNvPicPr>
            <p:nvPr/>
          </p:nvPicPr>
          <p:blipFill rotWithShape="1">
            <a:blip r:embed="rId11"/>
            <a:srcRect l="11970" r="6478"/>
            <a:stretch/>
          </p:blipFill>
          <p:spPr>
            <a:xfrm>
              <a:off x="7742340" y="398142"/>
              <a:ext cx="433893" cy="502011"/>
            </a:xfrm>
            <a:prstGeom prst="rect">
              <a:avLst/>
            </a:prstGeom>
          </p:spPr>
        </p:pic>
        <p:pic>
          <p:nvPicPr>
            <p:cNvPr id="73" name="Picture 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49" name="TextBox 48"/>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50" name="TextBox 49"/>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33330976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5187"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LOKALISERINGSTEKNOLOGI: DAGLIG DRIFT</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Lokalisere </a:t>
            </a:r>
            <a:r>
              <a:rPr lang="nb-NO" sz="1100" b="1" dirty="0">
                <a:solidFill>
                  <a:schemeClr val="tx1"/>
                </a:solidFill>
              </a:rPr>
              <a:t>og følge bruker hjem hvis varsel mottas eller kriterier for søk er </a:t>
            </a:r>
            <a:r>
              <a:rPr lang="nb-NO" sz="1100" b="1" dirty="0" smtClean="0">
                <a:solidFill>
                  <a:schemeClr val="tx1"/>
                </a:solidFill>
              </a:rPr>
              <a:t>tilfredsstilt</a:t>
            </a:r>
            <a:r>
              <a:rPr lang="nb-NO" sz="1100" dirty="0">
                <a:solidFill>
                  <a:schemeClr val="tx1"/>
                </a:solidFill>
              </a:rPr>
              <a:t/>
            </a:r>
            <a:br>
              <a:rPr lang="nb-NO" sz="1100" dirty="0">
                <a:solidFill>
                  <a:schemeClr val="tx1"/>
                </a:solidFill>
              </a:rPr>
            </a:br>
            <a:r>
              <a:rPr lang="nb-NO" sz="1100" dirty="0" smtClean="0">
                <a:solidFill>
                  <a:schemeClr val="tx1"/>
                </a:solidFill>
              </a:rPr>
              <a:t>hjemmetjenesten, pårørende eller privat tjeneste lokaliserer og følger bruker hjem.</a:t>
            </a:r>
            <a:endParaRPr lang="nb-NO" sz="1100" dirty="0">
              <a:solidFill>
                <a:schemeClr val="tx1"/>
              </a:solidFill>
            </a:endParaRPr>
          </a:p>
          <a:p>
            <a:pPr marL="177792" indent="-177792" algn="l">
              <a:spcBef>
                <a:spcPts val="0"/>
              </a:spcBef>
              <a:buFont typeface="+mj-lt"/>
              <a:buAutoNum type="arabicPeriod"/>
            </a:pPr>
            <a:endParaRPr lang="nb-NO" sz="1100" dirty="0">
              <a:solidFill>
                <a:schemeClr val="tx1"/>
              </a:solidFill>
            </a:endParaRPr>
          </a:p>
          <a:p>
            <a:pPr algn="l">
              <a:spcBef>
                <a:spcPts val="0"/>
              </a:spcBef>
            </a:pPr>
            <a:r>
              <a:rPr lang="nb-NO" sz="1100" b="1" dirty="0" smtClean="0">
                <a:solidFill>
                  <a:schemeClr val="tx1"/>
                </a:solidFill>
              </a:rPr>
              <a:t>2. Dokumentere </a:t>
            </a:r>
            <a:r>
              <a:rPr lang="nb-NO" sz="1100" b="1" dirty="0">
                <a:solidFill>
                  <a:schemeClr val="tx1"/>
                </a:solidFill>
              </a:rPr>
              <a:t>hendelser i </a:t>
            </a:r>
            <a:r>
              <a:rPr lang="nb-NO" sz="1100" b="1" dirty="0" smtClean="0">
                <a:solidFill>
                  <a:schemeClr val="tx1"/>
                </a:solidFill>
              </a:rPr>
              <a:t>fagsystem</a:t>
            </a:r>
            <a:br>
              <a:rPr lang="nb-NO" sz="1100" b="1" dirty="0" smtClean="0">
                <a:solidFill>
                  <a:schemeClr val="tx1"/>
                </a:solidFill>
              </a:rPr>
            </a:br>
            <a:r>
              <a:rPr lang="nb-NO" sz="1100" dirty="0" smtClean="0">
                <a:solidFill>
                  <a:schemeClr val="tx1"/>
                </a:solidFill>
              </a:rPr>
              <a:t>hjemmetjenesten dokumenterer hendelser i fagsystem.</a:t>
            </a:r>
          </a:p>
          <a:p>
            <a:pPr marL="177792" indent="-177792" algn="l">
              <a:spcBef>
                <a:spcPts val="0"/>
              </a:spcBef>
              <a:buFont typeface="+mj-lt"/>
              <a:buAutoNum type="arabicPeriod"/>
            </a:pPr>
            <a:endParaRPr lang="nb-NO" sz="1100" dirty="0">
              <a:solidFill>
                <a:schemeClr val="tx1"/>
              </a:solidFill>
            </a:endParaRPr>
          </a:p>
          <a:p>
            <a:pPr algn="l">
              <a:spcBef>
                <a:spcPts val="0"/>
              </a:spcBef>
            </a:pPr>
            <a:r>
              <a:rPr lang="nb-NO" sz="1100" b="1" dirty="0" smtClean="0">
                <a:solidFill>
                  <a:schemeClr val="tx1"/>
                </a:solidFill>
              </a:rPr>
              <a:t>3. Håndtere </a:t>
            </a:r>
            <a:r>
              <a:rPr lang="nb-NO" sz="1100" b="1" dirty="0">
                <a:solidFill>
                  <a:schemeClr val="tx1"/>
                </a:solidFill>
              </a:rPr>
              <a:t>tekniske varsler som lavt batteri og andre tekniske </a:t>
            </a:r>
            <a:r>
              <a:rPr lang="nb-NO" sz="1100" b="1" dirty="0" smtClean="0">
                <a:solidFill>
                  <a:schemeClr val="tx1"/>
                </a:solidFill>
              </a:rPr>
              <a:t>feil</a:t>
            </a:r>
            <a:br>
              <a:rPr lang="nb-NO" sz="1100" b="1" dirty="0" smtClean="0">
                <a:solidFill>
                  <a:schemeClr val="tx1"/>
                </a:solidFill>
              </a:rPr>
            </a:br>
            <a:r>
              <a:rPr lang="nb-NO" sz="1100" dirty="0">
                <a:solidFill>
                  <a:schemeClr val="tx1"/>
                </a:solidFill>
              </a:rPr>
              <a:t>Tekniske varsler sendes direkte til vaktmester som </a:t>
            </a:r>
            <a:r>
              <a:rPr lang="nb-NO" sz="1100" dirty="0" smtClean="0">
                <a:solidFill>
                  <a:schemeClr val="tx1"/>
                </a:solidFill>
              </a:rPr>
              <a:t>handler </a:t>
            </a:r>
            <a:r>
              <a:rPr lang="nb-NO" sz="1100" dirty="0">
                <a:solidFill>
                  <a:schemeClr val="tx1"/>
                </a:solidFill>
              </a:rPr>
              <a:t>etter gjeldende prosedyrer.</a:t>
            </a:r>
          </a:p>
          <a:p>
            <a:pPr marL="177792" indent="-177792" algn="l">
              <a:spcBef>
                <a:spcPts val="0"/>
              </a:spcBef>
              <a:buFont typeface="+mj-lt"/>
              <a:buAutoNum type="arabicPeriod"/>
            </a:pPr>
            <a:endParaRPr lang="nb-NO" sz="1100" dirty="0">
              <a:solidFill>
                <a:schemeClr val="tx1"/>
              </a:solidFill>
            </a:endParaRPr>
          </a:p>
          <a:p>
            <a:pPr algn="l">
              <a:spcBef>
                <a:spcPts val="0"/>
              </a:spcBef>
            </a:pPr>
            <a:r>
              <a:rPr lang="nb-NO" sz="1100" b="1" dirty="0" smtClean="0">
                <a:solidFill>
                  <a:schemeClr val="tx1"/>
                </a:solidFill>
              </a:rPr>
              <a:t>4. Følge opp gevinster</a:t>
            </a:r>
            <a:r>
              <a:rPr lang="nb-NO" sz="1100" dirty="0">
                <a:solidFill>
                  <a:schemeClr val="tx1"/>
                </a:solidFill>
              </a:rPr>
              <a:t/>
            </a:r>
            <a:br>
              <a:rPr lang="nb-NO" sz="1100" dirty="0">
                <a:solidFill>
                  <a:schemeClr val="tx1"/>
                </a:solidFill>
              </a:rPr>
            </a:br>
            <a:r>
              <a:rPr lang="nb-NO" sz="1100" dirty="0">
                <a:solidFill>
                  <a:schemeClr val="tx1"/>
                </a:solidFill>
              </a:rPr>
              <a:t>Gevinstansvarlig følger opp gevinster, f. eks. registrerer unngått </a:t>
            </a:r>
            <a:r>
              <a:rPr lang="nb-NO" sz="1100" dirty="0" smtClean="0">
                <a:solidFill>
                  <a:schemeClr val="tx1"/>
                </a:solidFill>
              </a:rPr>
              <a:t>tidsbruk på tilsyn og/eller leteaksjoner.</a:t>
            </a:r>
            <a:endParaRPr lang="nb-NO" sz="1100"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a:t>
            </a:r>
            <a:r>
              <a:rPr lang="nb-NO" sz="1100" dirty="0">
                <a:solidFill>
                  <a:schemeClr val="tx1"/>
                </a:solidFill>
              </a:rPr>
              <a:t>for </a:t>
            </a:r>
            <a:r>
              <a:rPr lang="nb-NO" sz="1100" dirty="0" smtClean="0">
                <a:solidFill>
                  <a:schemeClr val="tx1"/>
                </a:solidFill>
              </a:rPr>
              <a:t>utrykningstjeneste</a:t>
            </a:r>
            <a:r>
              <a:rPr lang="nb-NO" sz="1100" dirty="0">
                <a:solidFill>
                  <a:schemeClr val="tx1"/>
                </a:solidFill>
              </a:rPr>
              <a:t>?  </a:t>
            </a:r>
          </a:p>
          <a:p>
            <a:pPr marL="285750" indent="-285750" algn="l">
              <a:buFont typeface="Arial" panose="020B0604020202020204" pitchFamily="34" charset="0"/>
              <a:buChar char="•"/>
            </a:pPr>
            <a:r>
              <a:rPr lang="nb-NO" sz="1100" dirty="0">
                <a:solidFill>
                  <a:schemeClr val="tx1"/>
                </a:solidFill>
              </a:rPr>
              <a:t>Prosedyre for håndtering av tekniske varsler</a:t>
            </a:r>
            <a:r>
              <a:rPr lang="nb-NO" sz="1100" dirty="0" smtClean="0">
                <a:solidFill>
                  <a:schemeClr val="tx1"/>
                </a:solidFill>
              </a:rPr>
              <a:t>?</a:t>
            </a:r>
          </a:p>
          <a:p>
            <a:pPr marL="285750" indent="-285750" algn="l">
              <a:buFont typeface="Arial" panose="020B0604020202020204" pitchFamily="34" charset="0"/>
              <a:buChar char="•"/>
            </a:pPr>
            <a:r>
              <a:rPr lang="nb-NO" sz="1100" dirty="0" smtClean="0">
                <a:solidFill>
                  <a:schemeClr val="tx1"/>
                </a:solidFill>
              </a:rPr>
              <a:t>Mal for gevinstoppfølging (</a:t>
            </a:r>
            <a:r>
              <a:rPr lang="nb-NO" sz="1100" u="sng" dirty="0" smtClean="0">
                <a:hlinkClick r:id="rId6"/>
              </a:rPr>
              <a:t>www.ks.no/veikart</a:t>
            </a:r>
            <a:r>
              <a:rPr lang="nb-NO" sz="1100" dirty="0" smtClean="0">
                <a:solidFill>
                  <a:schemeClr val="tx1"/>
                </a:solidFill>
              </a:rPr>
              <a:t>)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 </a:t>
            </a:r>
            <a:endParaRPr lang="nb-NO" sz="1100" dirty="0">
              <a:solidFill>
                <a:schemeClr val="tx1"/>
              </a:solidFill>
            </a:endParaRPr>
          </a:p>
          <a:p>
            <a:pPr marL="171450" indent="-171450" algn="l">
              <a:buClrTx/>
              <a:buFont typeface="Arial" panose="020B0604020202020204" pitchFamily="34" charset="0"/>
              <a:buChar char="•"/>
            </a:pPr>
            <a:r>
              <a:rPr lang="nb-NO" sz="1100" dirty="0">
                <a:solidFill>
                  <a:schemeClr val="tx1"/>
                </a:solidFill>
              </a:rPr>
              <a:t>Hvor går alarmene </a:t>
            </a:r>
            <a:r>
              <a:rPr lang="nb-NO" sz="1100" dirty="0" smtClean="0">
                <a:solidFill>
                  <a:schemeClr val="tx1"/>
                </a:solidFill>
              </a:rPr>
              <a:t>fra lokaliseringsteknologien? </a:t>
            </a:r>
            <a:r>
              <a:rPr lang="nb-NO" sz="1100" dirty="0">
                <a:solidFill>
                  <a:schemeClr val="tx1"/>
                </a:solidFill>
              </a:rPr>
              <a:t>Hvordan </a:t>
            </a:r>
            <a:r>
              <a:rPr lang="nb-NO" sz="1100" dirty="0" smtClean="0">
                <a:solidFill>
                  <a:schemeClr val="tx1"/>
                </a:solidFill>
              </a:rPr>
              <a:t>er utrykningstjenesten organisert</a:t>
            </a:r>
            <a:r>
              <a:rPr lang="nb-NO" sz="1100" dirty="0">
                <a:solidFill>
                  <a:schemeClr val="tx1"/>
                </a:solidFill>
              </a:rPr>
              <a:t>? Skal kommunen åpne for at </a:t>
            </a:r>
            <a:r>
              <a:rPr lang="nb-NO" sz="1100" dirty="0" smtClean="0">
                <a:solidFill>
                  <a:schemeClr val="tx1"/>
                </a:solidFill>
              </a:rPr>
              <a:t>pårørende</a:t>
            </a:r>
            <a:r>
              <a:rPr lang="nb-NO" sz="1100" dirty="0">
                <a:solidFill>
                  <a:schemeClr val="tx1"/>
                </a:solidFill>
              </a:rPr>
              <a:t>, naboer </a:t>
            </a:r>
            <a:r>
              <a:rPr lang="nb-NO" sz="1100" dirty="0" smtClean="0">
                <a:solidFill>
                  <a:schemeClr val="tx1"/>
                </a:solidFill>
              </a:rPr>
              <a:t>etc. kan motta alarm og rykke ut?</a:t>
            </a:r>
          </a:p>
          <a:p>
            <a:pPr marL="171450" indent="-171450" algn="l">
              <a:buClrTx/>
              <a:buFont typeface="Arial" panose="020B0604020202020204" pitchFamily="34" charset="0"/>
              <a:buChar char="•"/>
            </a:pPr>
            <a:r>
              <a:rPr lang="nb-NO" sz="1100" dirty="0">
                <a:solidFill>
                  <a:schemeClr val="tx1"/>
                </a:solidFill>
              </a:rPr>
              <a:t>Hvordan skal hjemmetjenesten og pårørende kommunisere hvis pårørende rykker ut på alarmene</a:t>
            </a:r>
            <a:r>
              <a:rPr lang="nb-NO" sz="1100" dirty="0" smtClean="0">
                <a:solidFill>
                  <a:schemeClr val="tx1"/>
                </a:solidFill>
              </a:rPr>
              <a:t>?</a:t>
            </a:r>
            <a:endParaRPr lang="nb-NO" sz="1100" dirty="0">
              <a:solidFill>
                <a:schemeClr val="tx1"/>
              </a:solidFill>
            </a:endParaRPr>
          </a:p>
          <a:p>
            <a:pPr marL="171450" indent="-171450" algn="l">
              <a:buClrTx/>
              <a:buFont typeface="Arial" panose="020B0604020202020204" pitchFamily="34" charset="0"/>
              <a:buChar char="•"/>
            </a:pPr>
            <a:r>
              <a:rPr lang="nb-NO" sz="1100" dirty="0" smtClean="0">
                <a:solidFill>
                  <a:schemeClr val="tx1"/>
                </a:solidFill>
              </a:rPr>
              <a:t>Hvem </a:t>
            </a:r>
            <a:r>
              <a:rPr lang="nb-NO" sz="1100" dirty="0">
                <a:solidFill>
                  <a:schemeClr val="tx1"/>
                </a:solidFill>
              </a:rPr>
              <a:t>skal håndtere tekniske varsler? Hva skal prosedyren være? Hvor skal tekniske varsler dokumenteres?</a:t>
            </a:r>
          </a:p>
          <a:p>
            <a:pPr marL="171450" indent="-171450" algn="l">
              <a:buClrTx/>
              <a:buFont typeface="Arial" panose="020B0604020202020204" pitchFamily="34" charset="0"/>
              <a:buChar char="•"/>
            </a:pPr>
            <a:r>
              <a:rPr lang="nb-NO" sz="1100" dirty="0">
                <a:solidFill>
                  <a:schemeClr val="tx1"/>
                </a:solidFill>
              </a:rPr>
              <a:t>Hvem har ansvar for å følge opp gevinster i daglig drift?</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7"/>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9"/>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1"/>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2"/>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8704553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6209"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LOKALISERINGSTEKNOLOGI: EVALUERING</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Vurdere </a:t>
            </a:r>
            <a:r>
              <a:rPr lang="nb-NO" sz="1100" b="1" dirty="0">
                <a:solidFill>
                  <a:schemeClr val="tx1"/>
                </a:solidFill>
              </a:rPr>
              <a:t>hvilke effekter GPS har for bruker, pårørende og </a:t>
            </a:r>
            <a:r>
              <a:rPr lang="nb-NO" sz="1100" b="1" dirty="0" smtClean="0">
                <a:solidFill>
                  <a:schemeClr val="tx1"/>
                </a:solidFill>
              </a:rPr>
              <a:t>ansatte</a:t>
            </a:r>
            <a:r>
              <a:rPr lang="nb-NO" sz="1100" dirty="0">
                <a:solidFill>
                  <a:schemeClr val="tx1"/>
                </a:solidFill>
              </a:rPr>
              <a:t/>
            </a:r>
            <a:br>
              <a:rPr lang="nb-NO" sz="1100" dirty="0">
                <a:solidFill>
                  <a:schemeClr val="tx1"/>
                </a:solidFill>
              </a:rPr>
            </a:br>
            <a:r>
              <a:rPr lang="nb-NO" sz="1100" dirty="0">
                <a:solidFill>
                  <a:schemeClr val="tx1"/>
                </a:solidFill>
              </a:rPr>
              <a:t>Måle bruker-, ansatt- og pårørendetilfredshet ved faste intervaller ved hjelp av </a:t>
            </a:r>
            <a:r>
              <a:rPr lang="nb-NO" sz="1100" dirty="0" smtClean="0">
                <a:solidFill>
                  <a:schemeClr val="tx1"/>
                </a:solidFill>
              </a:rPr>
              <a:t>evalueringsskjema. Gevinstansvarlig  </a:t>
            </a:r>
            <a:r>
              <a:rPr lang="nb-NO" sz="1100" dirty="0">
                <a:solidFill>
                  <a:schemeClr val="tx1"/>
                </a:solidFill>
              </a:rPr>
              <a:t>gjennomfører analyse basert på kvantitativ data, som brukt tid og kostnader sammenlignet med nullpunkt</a:t>
            </a:r>
            <a:r>
              <a:rPr lang="nb-NO" sz="1100" dirty="0" smtClean="0">
                <a:solidFill>
                  <a:schemeClr val="tx1"/>
                </a:solidFill>
              </a:rPr>
              <a:t>.</a:t>
            </a:r>
            <a:br>
              <a:rPr lang="nb-NO" sz="1100" dirty="0" smtClean="0">
                <a:solidFill>
                  <a:schemeClr val="tx1"/>
                </a:solidFill>
              </a:rPr>
            </a:br>
            <a:endParaRPr lang="nb-NO" sz="1100" dirty="0">
              <a:solidFill>
                <a:schemeClr val="tx1"/>
              </a:solidFill>
            </a:endParaRPr>
          </a:p>
          <a:p>
            <a:pPr algn="l">
              <a:spcBef>
                <a:spcPts val="0"/>
              </a:spcBef>
            </a:pPr>
            <a:r>
              <a:rPr lang="nb-NO" sz="1100" b="1" dirty="0" smtClean="0">
                <a:solidFill>
                  <a:schemeClr val="tx1"/>
                </a:solidFill>
              </a:rPr>
              <a:t>2. Evaluere </a:t>
            </a:r>
            <a:r>
              <a:rPr lang="nb-NO" sz="1100" b="1" dirty="0">
                <a:solidFill>
                  <a:schemeClr val="tx1"/>
                </a:solidFill>
              </a:rPr>
              <a:t>om innstillinger bør </a:t>
            </a:r>
            <a:r>
              <a:rPr lang="nb-NO" sz="1100" b="1" dirty="0" smtClean="0">
                <a:solidFill>
                  <a:schemeClr val="tx1"/>
                </a:solidFill>
              </a:rPr>
              <a:t>endres</a:t>
            </a:r>
            <a:r>
              <a:rPr lang="nb-NO" sz="1100" dirty="0">
                <a:solidFill>
                  <a:schemeClr val="tx1"/>
                </a:solidFill>
              </a:rPr>
              <a:t/>
            </a:r>
            <a:br>
              <a:rPr lang="nb-NO" sz="1100" dirty="0">
                <a:solidFill>
                  <a:schemeClr val="tx1"/>
                </a:solidFill>
              </a:rPr>
            </a:br>
            <a:r>
              <a:rPr lang="nb-NO" sz="1100" dirty="0" smtClean="0">
                <a:solidFill>
                  <a:schemeClr val="tx1"/>
                </a:solidFill>
              </a:rPr>
              <a:t>hjemmetjenesten </a:t>
            </a:r>
            <a:r>
              <a:rPr lang="nb-NO" sz="1100" dirty="0">
                <a:solidFill>
                  <a:schemeClr val="tx1"/>
                </a:solidFill>
              </a:rPr>
              <a:t>vurderer om </a:t>
            </a:r>
            <a:r>
              <a:rPr lang="nb-NO" sz="1100" dirty="0" smtClean="0">
                <a:solidFill>
                  <a:schemeClr val="tx1"/>
                </a:solidFill>
              </a:rPr>
              <a:t>innstillingene for teknologien fungerer </a:t>
            </a:r>
            <a:r>
              <a:rPr lang="nb-NO" sz="1100" dirty="0">
                <a:solidFill>
                  <a:schemeClr val="tx1"/>
                </a:solidFill>
              </a:rPr>
              <a:t>optimalt eller kan forbedres ved endring i </a:t>
            </a:r>
            <a:r>
              <a:rPr lang="nb-NO" sz="1100" dirty="0" smtClean="0">
                <a:solidFill>
                  <a:schemeClr val="tx1"/>
                </a:solidFill>
              </a:rPr>
              <a:t>innstillingene.</a:t>
            </a:r>
            <a:br>
              <a:rPr lang="nb-NO" sz="1100" dirty="0" smtClean="0">
                <a:solidFill>
                  <a:schemeClr val="tx1"/>
                </a:solidFill>
              </a:rPr>
            </a:br>
            <a:endParaRPr lang="nb-NO" sz="1100" dirty="0">
              <a:solidFill>
                <a:schemeClr val="tx1"/>
              </a:solidFill>
            </a:endParaRPr>
          </a:p>
          <a:p>
            <a:pPr algn="l">
              <a:spcBef>
                <a:spcPts val="0"/>
              </a:spcBef>
            </a:pPr>
            <a:r>
              <a:rPr lang="nb-NO" sz="1100" b="1" dirty="0">
                <a:solidFill>
                  <a:schemeClr val="tx1"/>
                </a:solidFill>
              </a:rPr>
              <a:t>3</a:t>
            </a:r>
            <a:r>
              <a:rPr lang="nb-NO" sz="1100" b="1" dirty="0" smtClean="0">
                <a:solidFill>
                  <a:schemeClr val="tx1"/>
                </a:solidFill>
              </a:rPr>
              <a:t>. Eventuelt registrere </a:t>
            </a:r>
            <a:r>
              <a:rPr lang="nb-NO" sz="1100" b="1" dirty="0">
                <a:solidFill>
                  <a:schemeClr val="tx1"/>
                </a:solidFill>
              </a:rPr>
              <a:t>nye data for </a:t>
            </a:r>
            <a:r>
              <a:rPr lang="nb-NO" sz="1100" b="1" dirty="0" smtClean="0">
                <a:solidFill>
                  <a:schemeClr val="tx1"/>
                </a:solidFill>
              </a:rPr>
              <a:t>gevinstrealisering</a:t>
            </a:r>
            <a:r>
              <a:rPr lang="nb-NO" sz="1100" dirty="0" smtClean="0">
                <a:solidFill>
                  <a:schemeClr val="tx1"/>
                </a:solidFill>
              </a:rPr>
              <a:t/>
            </a:r>
            <a:br>
              <a:rPr lang="nb-NO" sz="1100" dirty="0" smtClean="0">
                <a:solidFill>
                  <a:schemeClr val="tx1"/>
                </a:solidFill>
              </a:rPr>
            </a:br>
            <a:r>
              <a:rPr lang="nb-NO" sz="1100" dirty="0" smtClean="0">
                <a:solidFill>
                  <a:schemeClr val="tx1"/>
                </a:solidFill>
              </a:rPr>
              <a:t>Hvis innstillingene endres, oppdaterer hjemmetjenesten eller gevinstansvarlig gevinstrealiseringsplanen, for både kvalitative gevinster (hentes i evalueringsskjema) og kvantitative gevinster.</a:t>
            </a:r>
          </a:p>
          <a:p>
            <a:pPr algn="l">
              <a:spcBef>
                <a:spcPts val="0"/>
              </a:spcBef>
            </a:pPr>
            <a:endParaRPr lang="nb-NO" sz="1100" b="1" dirty="0">
              <a:solidFill>
                <a:schemeClr val="tx1"/>
              </a:solidFill>
            </a:endParaRPr>
          </a:p>
          <a:p>
            <a:pPr algn="l">
              <a:spcBef>
                <a:spcPts val="0"/>
              </a:spcBef>
            </a:pPr>
            <a:r>
              <a:rPr lang="nb-NO" sz="1100" b="1" dirty="0" smtClean="0">
                <a:solidFill>
                  <a:schemeClr val="tx1"/>
                </a:solidFill>
              </a:rPr>
              <a:t>4. Avgjøre om tilbudet skal videreføres eller avsluttes</a:t>
            </a:r>
            <a:r>
              <a:rPr lang="nb-NO" sz="1100" dirty="0">
                <a:solidFill>
                  <a:schemeClr val="tx1"/>
                </a:solidFill>
              </a:rPr>
              <a:t/>
            </a:r>
            <a:br>
              <a:rPr lang="nb-NO" sz="1100" dirty="0">
                <a:solidFill>
                  <a:schemeClr val="tx1"/>
                </a:solidFill>
              </a:rPr>
            </a:br>
            <a:r>
              <a:rPr lang="nb-NO" sz="1100" dirty="0" smtClean="0">
                <a:solidFill>
                  <a:schemeClr val="tx1"/>
                </a:solidFill>
              </a:rPr>
              <a:t>hjemmetjenesten og gevinstansvarlig vurderer om det finnes bedre alternative tjenester eller om tjenesten kan forbedres, med hensyn til brukers opplevelse, sikkerhet, kostnader, tid osv.</a:t>
            </a: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Evalueringsskjema for bruker, pårørende, ansatte fra Lindås</a:t>
            </a:r>
          </a:p>
          <a:p>
            <a:pPr marL="285750" indent="-285750" algn="l">
              <a:buFont typeface="Arial" panose="020B0604020202020204" pitchFamily="34" charset="0"/>
              <a:buChar char="•"/>
            </a:pPr>
            <a:r>
              <a:rPr lang="nb-NO" sz="1100" dirty="0" smtClean="0">
                <a:solidFill>
                  <a:schemeClr val="tx1"/>
                </a:solidFill>
              </a:rPr>
              <a:t>Forslag til måling av gevinster?</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Når skal man gjøre første helhetlige vurdering av hver bruker? Hvor ofte skal slike vurderinger skje?  </a:t>
            </a:r>
          </a:p>
          <a:p>
            <a:pPr marL="171450" indent="-171450" algn="l">
              <a:buClrTx/>
              <a:buFont typeface="Arial" panose="020B0604020202020204" pitchFamily="34" charset="0"/>
              <a:buChar char="•"/>
            </a:pPr>
            <a:r>
              <a:rPr lang="nb-NO" sz="1100" dirty="0">
                <a:solidFill>
                  <a:schemeClr val="tx1"/>
                </a:solidFill>
              </a:rPr>
              <a:t>Hvem skal ha ansvaret for å evaluere om gevinster har blitt realisert?</a:t>
            </a:r>
          </a:p>
          <a:p>
            <a:pPr marL="171450" indent="-171450" algn="l">
              <a:buClrTx/>
              <a:buFont typeface="Arial" panose="020B0604020202020204" pitchFamily="34" charset="0"/>
              <a:buChar char="•"/>
            </a:pPr>
            <a:r>
              <a:rPr lang="nb-NO" sz="1100" dirty="0">
                <a:solidFill>
                  <a:schemeClr val="tx1"/>
                </a:solidFill>
              </a:rPr>
              <a:t>Har dere de rette </a:t>
            </a:r>
            <a:r>
              <a:rPr lang="nb-NO" sz="1100" dirty="0" smtClean="0">
                <a:solidFill>
                  <a:schemeClr val="tx1"/>
                </a:solidFill>
              </a:rPr>
              <a:t>kommunikasjonsmidlene </a:t>
            </a:r>
            <a:r>
              <a:rPr lang="nb-NO" sz="1100" dirty="0">
                <a:solidFill>
                  <a:schemeClr val="tx1"/>
                </a:solidFill>
              </a:rPr>
              <a:t>for å kunne bruke denne type prosess</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Hvilke gevinster skal dere realisere? Hvor ofte skal dere måle og hvem har ansvaret for gevinstrealiseringen?</a:t>
            </a:r>
          </a:p>
          <a:p>
            <a:pPr marL="171450" indent="-171450" algn="l">
              <a:buClrTx/>
              <a:buFont typeface="Arial" panose="020B0604020202020204" pitchFamily="34" charset="0"/>
              <a:buChar char="•"/>
            </a:pPr>
            <a:r>
              <a:rPr lang="nb-NO" sz="1100" dirty="0" smtClean="0">
                <a:solidFill>
                  <a:schemeClr val="tx1"/>
                </a:solidFill>
              </a:rPr>
              <a:t>Hvem bestemmer om tilbudet skal videreføres eller avsluttes? Hva skal beslutningskriteriene være?</a:t>
            </a:r>
            <a:endParaRPr lang="nb-NO" sz="1100" dirty="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75" name="Group 74"/>
          <p:cNvGrpSpPr/>
          <p:nvPr/>
        </p:nvGrpSpPr>
        <p:grpSpPr>
          <a:xfrm>
            <a:off x="75000" y="902258"/>
            <a:ext cx="9756000" cy="1080000"/>
            <a:chOff x="312470" y="150611"/>
            <a:chExt cx="8834844" cy="1041400"/>
          </a:xfrm>
        </p:grpSpPr>
        <p:sp>
          <p:nvSpPr>
            <p:cNvPr id="7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7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80"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81" name="Rectangle 8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82" name="Picture 81"/>
            <p:cNvPicPr>
              <a:picLocks noChangeAspect="1"/>
            </p:cNvPicPr>
            <p:nvPr/>
          </p:nvPicPr>
          <p:blipFill>
            <a:blip r:embed="rId6"/>
            <a:stretch>
              <a:fillRect/>
            </a:stretch>
          </p:blipFill>
          <p:spPr>
            <a:xfrm>
              <a:off x="343271" y="404597"/>
              <a:ext cx="522831" cy="489101"/>
            </a:xfrm>
            <a:prstGeom prst="rect">
              <a:avLst/>
            </a:prstGeom>
          </p:spPr>
        </p:pic>
        <p:sp>
          <p:nvSpPr>
            <p:cNvPr id="83" name="Rectangle 8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84" name="Picture 8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85" name="Rectangle 8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86" name="Picture 85"/>
            <p:cNvPicPr>
              <a:picLocks noChangeAspect="1"/>
            </p:cNvPicPr>
            <p:nvPr/>
          </p:nvPicPr>
          <p:blipFill rotWithShape="1">
            <a:blip r:embed="rId8"/>
            <a:srcRect l="5393" r="11736"/>
            <a:stretch/>
          </p:blipFill>
          <p:spPr>
            <a:xfrm>
              <a:off x="3424151" y="375303"/>
              <a:ext cx="502261" cy="547688"/>
            </a:xfrm>
            <a:prstGeom prst="rect">
              <a:avLst/>
            </a:prstGeom>
          </p:spPr>
        </p:pic>
        <p:sp>
          <p:nvSpPr>
            <p:cNvPr id="87" name="Rectangle 8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88" name="Picture 8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89" name="Rectangle 8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90" name="Picture 89"/>
            <p:cNvPicPr>
              <a:picLocks noChangeAspect="1"/>
            </p:cNvPicPr>
            <p:nvPr/>
          </p:nvPicPr>
          <p:blipFill>
            <a:blip r:embed="rId10"/>
            <a:stretch>
              <a:fillRect/>
            </a:stretch>
          </p:blipFill>
          <p:spPr>
            <a:xfrm>
              <a:off x="7772077" y="413366"/>
              <a:ext cx="688156" cy="463651"/>
            </a:xfrm>
            <a:prstGeom prst="rect">
              <a:avLst/>
            </a:prstGeom>
          </p:spPr>
        </p:pic>
        <p:sp>
          <p:nvSpPr>
            <p:cNvPr id="9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92" name="Rectangle 9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93" name="Picture 92"/>
            <p:cNvPicPr>
              <a:picLocks noChangeAspect="1"/>
            </p:cNvPicPr>
            <p:nvPr/>
          </p:nvPicPr>
          <p:blipFill rotWithShape="1">
            <a:blip r:embed="rId11"/>
            <a:srcRect l="11970" r="6478"/>
            <a:stretch/>
          </p:blipFill>
          <p:spPr>
            <a:xfrm>
              <a:off x="7742340" y="398142"/>
              <a:ext cx="433893" cy="502011"/>
            </a:xfrm>
            <a:prstGeom prst="rect">
              <a:avLst/>
            </a:prstGeom>
          </p:spPr>
        </p:pic>
        <p:pic>
          <p:nvPicPr>
            <p:cNvPr id="94" name="Picture 9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28736014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7234"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LOKALISERINGSTEKNOLOGI: VIDEREFØRE/AVSLUTTE</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Videreføre </a:t>
            </a:r>
            <a:r>
              <a:rPr lang="nb-NO" sz="1100" b="1" dirty="0">
                <a:solidFill>
                  <a:schemeClr val="tx1"/>
                </a:solidFill>
              </a:rPr>
              <a:t>tjenesten selv om bruker havner på korttidsopphold på </a:t>
            </a:r>
            <a:r>
              <a:rPr lang="nb-NO" sz="1100" b="1" dirty="0" smtClean="0">
                <a:solidFill>
                  <a:schemeClr val="tx1"/>
                </a:solidFill>
              </a:rPr>
              <a:t>sykehjem</a:t>
            </a:r>
            <a:r>
              <a:rPr lang="nb-NO" sz="1100" dirty="0">
                <a:solidFill>
                  <a:schemeClr val="tx1"/>
                </a:solidFill>
              </a:rPr>
              <a:t/>
            </a:r>
            <a:br>
              <a:rPr lang="nb-NO" sz="1100" dirty="0">
                <a:solidFill>
                  <a:schemeClr val="tx1"/>
                </a:solidFill>
              </a:rPr>
            </a:br>
            <a:r>
              <a:rPr lang="nb-NO" sz="1100" dirty="0" smtClean="0">
                <a:solidFill>
                  <a:schemeClr val="tx1"/>
                </a:solidFill>
              </a:rPr>
              <a:t>hjemmetjenesten </a:t>
            </a:r>
            <a:r>
              <a:rPr lang="nb-NO" sz="1100" dirty="0">
                <a:solidFill>
                  <a:schemeClr val="tx1"/>
                </a:solidFill>
              </a:rPr>
              <a:t>dokumenterer i fagsystemet og videreformidler videreføring av tjenesten på korttidsopphold etter gjeldene prosedyrer</a:t>
            </a:r>
            <a:r>
              <a:rPr lang="nb-NO" sz="1100" dirty="0" smtClean="0">
                <a:solidFill>
                  <a:schemeClr val="tx1"/>
                </a:solidFill>
              </a:rPr>
              <a:t>.</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Avslutte </a:t>
            </a:r>
            <a:r>
              <a:rPr lang="nb-NO" sz="1100" b="1" dirty="0">
                <a:solidFill>
                  <a:schemeClr val="tx1"/>
                </a:solidFill>
              </a:rPr>
              <a:t>tjenesten hvis evaluering tilsier </a:t>
            </a:r>
            <a:r>
              <a:rPr lang="nb-NO" sz="1100" b="1" dirty="0" smtClean="0">
                <a:solidFill>
                  <a:schemeClr val="tx1"/>
                </a:solidFill>
              </a:rPr>
              <a:t>dette</a:t>
            </a:r>
          </a:p>
          <a:p>
            <a:pPr algn="l">
              <a:spcBef>
                <a:spcPts val="0"/>
              </a:spcBef>
            </a:pPr>
            <a:r>
              <a:rPr lang="nb-NO" sz="1100" dirty="0" smtClean="0">
                <a:solidFill>
                  <a:schemeClr val="tx1"/>
                </a:solidFill>
              </a:rPr>
              <a:t>hjemmetjenesten informerer pårørende og avslutter tiltak i fagsystemet. Dato for avinstallasjon avtales. Vaktmester avinstallerer GPS og legger utstyr på lager etter hygienetiltak, eventuelt sender utstyret tilbake til leverandør.</a:t>
            </a: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a:solidFill>
                  <a:schemeClr val="tx1"/>
                </a:solidFill>
              </a:rPr>
              <a:t>Prosedyre for midlertidig stans av tjenesten?</a:t>
            </a:r>
          </a:p>
          <a:p>
            <a:pPr marL="285750" indent="-285750" algn="l">
              <a:buFont typeface="Arial" panose="020B0604020202020204" pitchFamily="34" charset="0"/>
              <a:buChar char="•"/>
            </a:pPr>
            <a:r>
              <a:rPr lang="nb-NO" sz="1100">
                <a:solidFill>
                  <a:schemeClr val="tx1"/>
                </a:solidFill>
              </a:rPr>
              <a:t>Prosedyre for videreføring av tjenesten på korttidsopphold?</a:t>
            </a:r>
          </a:p>
          <a:p>
            <a:pPr marL="285750" indent="-285750" algn="l">
              <a:buFont typeface="Arial" panose="020B0604020202020204" pitchFamily="34" charset="0"/>
              <a:buChar char="•"/>
            </a:pPr>
            <a:r>
              <a:rPr lang="nb-NO" sz="1100">
                <a:solidFill>
                  <a:schemeClr val="tx1"/>
                </a:solidFill>
              </a:rPr>
              <a:t>Prosedyre for avslutning av tjenesten?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Hvilke prosedyrer har dere </a:t>
            </a:r>
            <a:r>
              <a:rPr lang="nb-NO" sz="1100" dirty="0" smtClean="0">
                <a:solidFill>
                  <a:schemeClr val="tx1"/>
                </a:solidFill>
              </a:rPr>
              <a:t>allerede, og hvordan må disse tilpasses? </a:t>
            </a:r>
          </a:p>
          <a:p>
            <a:pPr marL="171450" indent="-171450" algn="l">
              <a:buClrTx/>
              <a:buFont typeface="Arial" panose="020B0604020202020204" pitchFamily="34" charset="0"/>
              <a:buChar char="•"/>
            </a:pPr>
            <a:r>
              <a:rPr lang="nb-NO" sz="1100" dirty="0" smtClean="0">
                <a:solidFill>
                  <a:schemeClr val="tx1"/>
                </a:solidFill>
              </a:rPr>
              <a:t>Har </a:t>
            </a:r>
            <a:r>
              <a:rPr lang="nb-NO" sz="1100" dirty="0">
                <a:solidFill>
                  <a:schemeClr val="tx1"/>
                </a:solidFill>
              </a:rPr>
              <a:t>hjemmetjenesten god nok kommunikasjon med sykehjem slik at </a:t>
            </a:r>
            <a:r>
              <a:rPr lang="nb-NO" sz="1100" dirty="0" smtClean="0">
                <a:solidFill>
                  <a:schemeClr val="tx1"/>
                </a:solidFill>
              </a:rPr>
              <a:t>videreføring </a:t>
            </a:r>
            <a:r>
              <a:rPr lang="nb-NO" sz="1100" dirty="0">
                <a:solidFill>
                  <a:schemeClr val="tx1"/>
                </a:solidFill>
              </a:rPr>
              <a:t>av tjenesten går smertefritt? Hvem får alarmen </a:t>
            </a:r>
            <a:r>
              <a:rPr lang="nb-NO" sz="1100" dirty="0" smtClean="0">
                <a:solidFill>
                  <a:schemeClr val="tx1"/>
                </a:solidFill>
              </a:rPr>
              <a:t>hvis kriteriene for alarm oppfylles? </a:t>
            </a:r>
            <a:r>
              <a:rPr lang="nb-NO" sz="1100" dirty="0">
                <a:solidFill>
                  <a:schemeClr val="tx1"/>
                </a:solidFill>
              </a:rPr>
              <a:t>Hvem får alarmen hvis tekniske avvik? Er det hjemmetjenesten og vaktmesteren, eller har sykehjemmet kapasitet og kunnskap til at disse tjenestene kan utføres av dem?</a:t>
            </a:r>
          </a:p>
          <a:p>
            <a:pPr marL="171450" indent="-171450" algn="l">
              <a:buClrTx/>
              <a:buFont typeface="Arial" panose="020B0604020202020204" pitchFamily="34" charset="0"/>
              <a:buChar char="•"/>
            </a:pPr>
            <a:r>
              <a:rPr lang="nb-NO" sz="1100" dirty="0">
                <a:solidFill>
                  <a:schemeClr val="tx1"/>
                </a:solidFill>
              </a:rPr>
              <a:t>Har dere gode nok kommunikasjonsformer i dag slik at alle vet når tjenesten avsluttes?</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11054579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8256"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2" name="Rectangle 61"/>
          <p:cNvSpPr/>
          <p:nvPr/>
        </p:nvSpPr>
        <p:spPr bwMode="auto">
          <a:xfrm>
            <a:off x="107778"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Kartlegge </a:t>
            </a:r>
            <a:r>
              <a:rPr lang="nb-NO" sz="1100" dirty="0">
                <a:solidFill>
                  <a:schemeClr val="tx1"/>
                </a:solidFill>
                <a:latin typeface="+mn-lt"/>
              </a:rPr>
              <a:t>og vurdere om bruker eller pårørende </a:t>
            </a:r>
            <a:r>
              <a:rPr lang="nb-NO" sz="1100" dirty="0" smtClean="0">
                <a:solidFill>
                  <a:schemeClr val="tx1"/>
                </a:solidFill>
                <a:latin typeface="+mn-lt"/>
              </a:rPr>
              <a:t>vil </a:t>
            </a:r>
            <a:r>
              <a:rPr lang="nb-NO" sz="1100" dirty="0">
                <a:solidFill>
                  <a:schemeClr val="tx1"/>
                </a:solidFill>
                <a:latin typeface="+mn-lt"/>
              </a:rPr>
              <a:t>ha nytte av digitalt tilsyn.</a:t>
            </a:r>
          </a:p>
          <a:p>
            <a:pPr marL="177792" indent="-177792" algn="l">
              <a:spcBef>
                <a:spcPts val="0"/>
              </a:spcBef>
              <a:buFont typeface="+mj-lt"/>
              <a:buAutoNum type="arabicPeriod"/>
            </a:pPr>
            <a:r>
              <a:rPr lang="nb-NO" sz="1100" dirty="0">
                <a:solidFill>
                  <a:schemeClr val="tx1"/>
                </a:solidFill>
                <a:latin typeface="+mn-lt"/>
              </a:rPr>
              <a:t>Fatte vedtak i fagsystem.</a:t>
            </a:r>
          </a:p>
          <a:p>
            <a:pPr marL="177792" indent="-177792" algn="l">
              <a:spcBef>
                <a:spcPts val="0"/>
              </a:spcBef>
              <a:buFont typeface="+mj-lt"/>
              <a:buAutoNum type="arabicPeriod"/>
            </a:pPr>
            <a:r>
              <a:rPr lang="nb-NO" sz="1100" dirty="0">
                <a:solidFill>
                  <a:schemeClr val="tx1"/>
                </a:solidFill>
                <a:latin typeface="+mn-lt"/>
              </a:rPr>
              <a:t>Gjøre detaljkartlegging for å gi anbefalinger til personlige tilpasninger.</a:t>
            </a:r>
          </a:p>
          <a:p>
            <a:pPr marL="177792" indent="-177792" algn="l">
              <a:spcBef>
                <a:spcPts val="0"/>
              </a:spcBef>
              <a:buFont typeface="+mj-lt"/>
              <a:buAutoNum type="arabicPeriod"/>
            </a:pPr>
            <a:r>
              <a:rPr lang="nb-NO" sz="1100" dirty="0">
                <a:solidFill>
                  <a:schemeClr val="tx1"/>
                </a:solidFill>
                <a:latin typeface="+mn-lt"/>
              </a:rPr>
              <a:t>Hente inn samtykke etter prosedyre.</a:t>
            </a:r>
          </a:p>
          <a:p>
            <a:pPr marL="177792" indent="-177792" algn="l">
              <a:spcBef>
                <a:spcPts val="0"/>
              </a:spcBef>
              <a:buFont typeface="+mj-lt"/>
              <a:buAutoNum type="arabicPeriod"/>
            </a:pPr>
            <a:r>
              <a:rPr lang="nb-NO" sz="1100" dirty="0">
                <a:solidFill>
                  <a:schemeClr val="tx1"/>
                </a:solidFill>
                <a:latin typeface="+mn-lt"/>
              </a:rPr>
              <a:t>Registrere data </a:t>
            </a:r>
            <a:r>
              <a:rPr lang="nb-NO" sz="1100" dirty="0" smtClean="0">
                <a:solidFill>
                  <a:schemeClr val="tx1"/>
                </a:solidFill>
                <a:latin typeface="+mn-lt"/>
              </a:rPr>
              <a:t>og måle nullpunkt for </a:t>
            </a:r>
            <a:r>
              <a:rPr lang="nb-NO" sz="1100" dirty="0">
                <a:solidFill>
                  <a:schemeClr val="tx1"/>
                </a:solidFill>
                <a:latin typeface="+mn-lt"/>
              </a:rPr>
              <a:t>gevinstrealisering</a:t>
            </a:r>
            <a:r>
              <a:rPr lang="nb-NO" sz="1100" dirty="0" smtClean="0">
                <a:solidFill>
                  <a:schemeClr val="tx1"/>
                </a:solidFill>
                <a:latin typeface="+mn-lt"/>
              </a:rPr>
              <a:t>.</a:t>
            </a:r>
            <a:endParaRPr lang="nb-NO" sz="1100" dirty="0">
              <a:solidFill>
                <a:schemeClr val="tx1"/>
              </a:solidFill>
              <a:latin typeface="+mn-lt"/>
            </a:endParaRPr>
          </a:p>
        </p:txBody>
      </p:sp>
      <p:sp>
        <p:nvSpPr>
          <p:cNvPr id="65" name="Rectangle 64"/>
          <p:cNvSpPr/>
          <p:nvPr/>
        </p:nvSpPr>
        <p:spPr bwMode="auto">
          <a:xfrm>
            <a:off x="1699034"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Registrere tiltak i fagsystem.</a:t>
            </a:r>
          </a:p>
          <a:p>
            <a:pPr marL="177792" indent="-177792" algn="l">
              <a:spcBef>
                <a:spcPts val="0"/>
              </a:spcBef>
              <a:buFont typeface="+mj-lt"/>
              <a:buAutoNum type="arabicPeriod"/>
            </a:pPr>
            <a:r>
              <a:rPr lang="nb-NO" sz="1100" dirty="0">
                <a:solidFill>
                  <a:schemeClr val="tx1"/>
                </a:solidFill>
                <a:latin typeface="+mn-lt"/>
              </a:rPr>
              <a:t>Tilpasse innstillinger for digitalt tilsyn til bruker og lage prosedyrer i fagsystem for:</a:t>
            </a:r>
          </a:p>
          <a:p>
            <a:pPr marL="177792" indent="-177792" algn="l">
              <a:spcBef>
                <a:spcPts val="0"/>
              </a:spcBef>
              <a:buFont typeface="Arial" panose="020B0604020202020204" pitchFamily="34" charset="0"/>
              <a:buChar char="•"/>
            </a:pPr>
            <a:r>
              <a:rPr lang="nb-NO" sz="1100" dirty="0" smtClean="0">
                <a:solidFill>
                  <a:schemeClr val="tx1"/>
                </a:solidFill>
                <a:latin typeface="+mn-lt"/>
              </a:rPr>
              <a:t>Laderutiner</a:t>
            </a:r>
            <a:r>
              <a:rPr lang="nb-NO" sz="1100" dirty="0">
                <a:solidFill>
                  <a:schemeClr val="tx1"/>
                </a:solidFill>
                <a:latin typeface="+mn-lt"/>
              </a:rPr>
              <a:t>.</a:t>
            </a:r>
          </a:p>
          <a:p>
            <a:pPr marL="177792" indent="-177792" algn="l">
              <a:spcBef>
                <a:spcPts val="0"/>
              </a:spcBef>
              <a:buFont typeface="Arial" panose="020B0604020202020204" pitchFamily="34" charset="0"/>
              <a:buChar char="•"/>
            </a:pPr>
            <a:r>
              <a:rPr lang="nb-NO" sz="1100" dirty="0">
                <a:solidFill>
                  <a:schemeClr val="tx1"/>
                </a:solidFill>
                <a:latin typeface="+mn-lt"/>
              </a:rPr>
              <a:t>Om pårørende eller hjemmetjeneste responderer på alarm.</a:t>
            </a:r>
          </a:p>
          <a:p>
            <a:pPr marL="177792" indent="-177792" algn="l">
              <a:spcBef>
                <a:spcPts val="0"/>
              </a:spcBef>
              <a:buFont typeface="Arial" panose="020B0604020202020204" pitchFamily="34" charset="0"/>
              <a:buChar char="•"/>
            </a:pPr>
            <a:r>
              <a:rPr lang="nb-NO" sz="1100" dirty="0">
                <a:solidFill>
                  <a:schemeClr val="tx1"/>
                </a:solidFill>
                <a:latin typeface="+mn-lt"/>
              </a:rPr>
              <a:t>Tidsintervaller for når digitalt tilsyn skal gi varsel</a:t>
            </a:r>
            <a:r>
              <a:rPr lang="nb-NO" sz="1100" dirty="0" smtClean="0">
                <a:solidFill>
                  <a:schemeClr val="tx1"/>
                </a:solidFill>
                <a:latin typeface="+mn-lt"/>
              </a:rPr>
              <a:t>.</a:t>
            </a:r>
          </a:p>
          <a:p>
            <a:pPr algn="l">
              <a:spcBef>
                <a:spcPts val="0"/>
              </a:spcBef>
            </a:pPr>
            <a:r>
              <a:rPr lang="nb-NO" sz="1100" dirty="0" smtClean="0">
                <a:solidFill>
                  <a:schemeClr val="tx1"/>
                </a:solidFill>
              </a:rPr>
              <a:t>3.  Installere sensorer </a:t>
            </a:r>
            <a:br>
              <a:rPr lang="nb-NO" sz="1100" dirty="0" smtClean="0">
                <a:solidFill>
                  <a:schemeClr val="tx1"/>
                </a:solidFill>
              </a:rPr>
            </a:br>
            <a:r>
              <a:rPr lang="nb-NO" sz="1100" dirty="0" smtClean="0">
                <a:solidFill>
                  <a:schemeClr val="tx1"/>
                </a:solidFill>
              </a:rPr>
              <a:t>     hos bruker.</a:t>
            </a:r>
            <a:endParaRPr lang="nb-NO" sz="1100" dirty="0">
              <a:solidFill>
                <a:schemeClr val="tx1"/>
              </a:solidFill>
            </a:endParaRPr>
          </a:p>
          <a:p>
            <a:pPr algn="l">
              <a:spcBef>
                <a:spcPts val="0"/>
              </a:spcBef>
            </a:pPr>
            <a:endParaRPr lang="nb-NO" sz="1100" dirty="0" smtClean="0">
              <a:solidFill>
                <a:schemeClr val="tx1"/>
              </a:solidFill>
              <a:latin typeface="+mn-lt"/>
            </a:endParaRPr>
          </a:p>
        </p:txBody>
      </p:sp>
      <p:sp>
        <p:nvSpPr>
          <p:cNvPr id="68" name="Rectangle 67"/>
          <p:cNvSpPr/>
          <p:nvPr/>
        </p:nvSpPr>
        <p:spPr bwMode="auto">
          <a:xfrm>
            <a:off x="3290290"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Gjennomføre </a:t>
            </a:r>
            <a:r>
              <a:rPr lang="nb-NO" sz="1100" dirty="0">
                <a:solidFill>
                  <a:schemeClr val="tx1"/>
                </a:solidFill>
                <a:latin typeface="+mn-lt"/>
              </a:rPr>
              <a:t>opplæring for bruker og pårørende.</a:t>
            </a:r>
          </a:p>
          <a:p>
            <a:pPr marL="177792" indent="-177792" algn="l">
              <a:spcBef>
                <a:spcPts val="0"/>
              </a:spcBef>
              <a:buFont typeface="+mj-lt"/>
              <a:buAutoNum type="arabicPeriod"/>
            </a:pPr>
            <a:r>
              <a:rPr lang="nb-NO" sz="1100" dirty="0">
                <a:solidFill>
                  <a:schemeClr val="tx1"/>
                </a:solidFill>
                <a:latin typeface="+mn-lt"/>
              </a:rPr>
              <a:t>Testperiode over to uker hvor hjemmetjenesten følger opp tett.</a:t>
            </a:r>
          </a:p>
          <a:p>
            <a:pPr marL="177792" indent="-177792" algn="l">
              <a:spcBef>
                <a:spcPts val="0"/>
              </a:spcBef>
              <a:buFont typeface="+mj-lt"/>
              <a:buAutoNum type="arabicPeriod"/>
            </a:pPr>
            <a:r>
              <a:rPr lang="nb-NO" sz="1100" dirty="0">
                <a:solidFill>
                  <a:schemeClr val="tx1"/>
                </a:solidFill>
                <a:latin typeface="+mn-lt"/>
              </a:rPr>
              <a:t>Evaluere hvordan bruker og pårørende håndterer digitalt tilsyn og om innstillinger bør endres.</a:t>
            </a:r>
          </a:p>
          <a:p>
            <a:pPr marL="177792" indent="-177792" algn="l">
              <a:spcBef>
                <a:spcPts val="0"/>
              </a:spcBef>
              <a:buFont typeface="+mj-lt"/>
              <a:buAutoNum type="arabicPeriod"/>
            </a:pPr>
            <a:r>
              <a:rPr lang="nb-NO" sz="1100" dirty="0">
                <a:solidFill>
                  <a:schemeClr val="tx1"/>
                </a:solidFill>
                <a:latin typeface="+mn-lt"/>
              </a:rPr>
              <a:t>Dokumentere endringer i fagsystem.</a:t>
            </a:r>
          </a:p>
        </p:txBody>
      </p:sp>
      <p:sp>
        <p:nvSpPr>
          <p:cNvPr id="71" name="Rectangle 70"/>
          <p:cNvSpPr/>
          <p:nvPr/>
        </p:nvSpPr>
        <p:spPr bwMode="auto">
          <a:xfrm>
            <a:off x="4881546"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Respondere på alarmer og hjelpe brukere etter behov.</a:t>
            </a:r>
          </a:p>
          <a:p>
            <a:pPr marL="177792" indent="-177792" algn="l">
              <a:spcBef>
                <a:spcPts val="0"/>
              </a:spcBef>
              <a:buFont typeface="+mj-lt"/>
              <a:buAutoNum type="arabicPeriod"/>
            </a:pPr>
            <a:r>
              <a:rPr lang="nb-NO" sz="1100" dirty="0">
                <a:solidFill>
                  <a:schemeClr val="tx1"/>
                </a:solidFill>
                <a:latin typeface="+mn-lt"/>
              </a:rPr>
              <a:t>Dokumentere hendelser i fagsystem.</a:t>
            </a:r>
          </a:p>
          <a:p>
            <a:pPr marL="177792" indent="-177792" algn="l">
              <a:spcBef>
                <a:spcPts val="0"/>
              </a:spcBef>
              <a:buFont typeface="+mj-lt"/>
              <a:buAutoNum type="arabicPeriod"/>
            </a:pPr>
            <a:r>
              <a:rPr lang="nb-NO" sz="1100" dirty="0">
                <a:solidFill>
                  <a:schemeClr val="tx1"/>
                </a:solidFill>
                <a:latin typeface="+mn-lt"/>
              </a:rPr>
              <a:t>Håndtere tekniske varsler som lavt batteri og andre tekniske feil</a:t>
            </a:r>
            <a:r>
              <a:rPr lang="nb-NO" sz="1100" dirty="0" smtClean="0">
                <a:solidFill>
                  <a:schemeClr val="tx1"/>
                </a:solidFill>
                <a:latin typeface="+mn-lt"/>
              </a:rPr>
              <a:t>.</a:t>
            </a:r>
          </a:p>
          <a:p>
            <a:pPr marL="177792" indent="-177792" algn="l">
              <a:spcBef>
                <a:spcPts val="0"/>
              </a:spcBef>
              <a:buFont typeface="+mj-lt"/>
              <a:buAutoNum type="arabicPeriod"/>
            </a:pPr>
            <a:r>
              <a:rPr lang="nb-NO" sz="1100" dirty="0" smtClean="0">
                <a:solidFill>
                  <a:schemeClr val="tx1"/>
                </a:solidFill>
                <a:latin typeface="+mn-lt"/>
              </a:rPr>
              <a:t>Følge opp gevinster.</a:t>
            </a:r>
            <a:endParaRPr lang="nb-NO" sz="1100" dirty="0">
              <a:solidFill>
                <a:schemeClr val="tx1"/>
              </a:solidFill>
              <a:latin typeface="+mn-lt"/>
            </a:endParaRPr>
          </a:p>
        </p:txBody>
      </p:sp>
      <p:sp>
        <p:nvSpPr>
          <p:cNvPr id="79" name="Rectangle 78"/>
          <p:cNvSpPr/>
          <p:nvPr/>
        </p:nvSpPr>
        <p:spPr bwMode="auto">
          <a:xfrm>
            <a:off x="8064057"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Videreføre tjenesten selv om bruker havner på korttidsopphold på sykehjem.</a:t>
            </a:r>
          </a:p>
          <a:p>
            <a:pPr marL="177792" indent="-177792" algn="l">
              <a:spcBef>
                <a:spcPts val="0"/>
              </a:spcBef>
              <a:buFont typeface="+mj-lt"/>
              <a:buAutoNum type="arabicPeriod"/>
            </a:pPr>
            <a:r>
              <a:rPr lang="nb-NO" sz="1100" dirty="0">
                <a:solidFill>
                  <a:schemeClr val="tx1"/>
                </a:solidFill>
                <a:latin typeface="+mn-lt"/>
              </a:rPr>
              <a:t>Avslutte tjenesten hvis evaluering tilsier dette: </a:t>
            </a:r>
          </a:p>
          <a:p>
            <a:pPr marL="177792" indent="-177792" algn="l">
              <a:spcBef>
                <a:spcPts val="0"/>
              </a:spcBef>
              <a:buFont typeface="Arial" panose="020B0604020202020204" pitchFamily="34" charset="0"/>
              <a:buChar char="•"/>
            </a:pPr>
            <a:r>
              <a:rPr lang="nb-NO" sz="1100" dirty="0">
                <a:solidFill>
                  <a:schemeClr val="tx1"/>
                </a:solidFill>
                <a:latin typeface="+mn-lt"/>
              </a:rPr>
              <a:t>Nullstille sensorer.</a:t>
            </a:r>
          </a:p>
          <a:p>
            <a:pPr marL="177792" indent="-177792" algn="l">
              <a:spcBef>
                <a:spcPts val="0"/>
              </a:spcBef>
              <a:buFont typeface="Arial" panose="020B0604020202020204" pitchFamily="34" charset="0"/>
              <a:buChar char="•"/>
            </a:pPr>
            <a:r>
              <a:rPr lang="nb-NO" sz="1100" dirty="0">
                <a:solidFill>
                  <a:schemeClr val="tx1"/>
                </a:solidFill>
                <a:latin typeface="+mn-lt"/>
              </a:rPr>
              <a:t>Avslutte tiltak i fagsystem.</a:t>
            </a:r>
          </a:p>
          <a:p>
            <a:pPr marL="177792" indent="-177792" algn="l">
              <a:spcBef>
                <a:spcPts val="0"/>
              </a:spcBef>
              <a:buFont typeface="Arial" panose="020B0604020202020204" pitchFamily="34" charset="0"/>
              <a:buChar char="•"/>
            </a:pPr>
            <a:r>
              <a:rPr lang="nb-NO" sz="1100" dirty="0">
                <a:solidFill>
                  <a:schemeClr val="tx1"/>
                </a:solidFill>
                <a:latin typeface="+mn-lt"/>
              </a:rPr>
              <a:t>Legge utstyr på lager/sende tilbake til leverandør.</a:t>
            </a:r>
          </a:p>
        </p:txBody>
      </p:sp>
      <p:sp>
        <p:nvSpPr>
          <p:cNvPr id="80" name="Rectangle 79"/>
          <p:cNvSpPr/>
          <p:nvPr/>
        </p:nvSpPr>
        <p:spPr bwMode="auto">
          <a:xfrm>
            <a:off x="6472802"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Vurdere hvilke effekter digitalt tilsyn har for bruker, pårørende og ansatte.</a:t>
            </a:r>
          </a:p>
          <a:p>
            <a:pPr marL="177792" indent="-177792" algn="l">
              <a:spcBef>
                <a:spcPts val="0"/>
              </a:spcBef>
              <a:buFont typeface="+mj-lt"/>
              <a:buAutoNum type="arabicPeriod"/>
            </a:pPr>
            <a:r>
              <a:rPr lang="nb-NO" sz="1100" dirty="0">
                <a:solidFill>
                  <a:schemeClr val="tx1"/>
                </a:solidFill>
                <a:latin typeface="+mn-lt"/>
              </a:rPr>
              <a:t>Evaluere om innstillinger bør endres.</a:t>
            </a:r>
          </a:p>
          <a:p>
            <a:pPr marL="177792" indent="-177792" algn="l">
              <a:spcBef>
                <a:spcPts val="0"/>
              </a:spcBef>
              <a:buFont typeface="+mj-lt"/>
              <a:buAutoNum type="arabicPeriod"/>
            </a:pPr>
            <a:r>
              <a:rPr lang="nb-NO" sz="1100" dirty="0" smtClean="0">
                <a:solidFill>
                  <a:schemeClr val="tx1"/>
                </a:solidFill>
                <a:latin typeface="+mn-lt"/>
              </a:rPr>
              <a:t>Registrere </a:t>
            </a:r>
            <a:r>
              <a:rPr lang="nb-NO" sz="1100" dirty="0">
                <a:solidFill>
                  <a:schemeClr val="tx1"/>
                </a:solidFill>
                <a:latin typeface="+mn-lt"/>
              </a:rPr>
              <a:t>nye data for gevinstrealisering</a:t>
            </a:r>
            <a:r>
              <a:rPr lang="nb-NO" sz="1100" dirty="0" smtClean="0">
                <a:solidFill>
                  <a:schemeClr val="tx1"/>
                </a:solidFill>
                <a:latin typeface="+mn-lt"/>
              </a:rPr>
              <a:t>.</a:t>
            </a:r>
          </a:p>
          <a:p>
            <a:pPr marL="177792" indent="-177792" algn="l">
              <a:spcBef>
                <a:spcPts val="0"/>
              </a:spcBef>
              <a:buFont typeface="+mj-lt"/>
              <a:buAutoNum type="arabicPeriod"/>
            </a:pPr>
            <a:r>
              <a:rPr lang="nb-NO" sz="1100" dirty="0">
                <a:solidFill>
                  <a:schemeClr val="tx1"/>
                </a:solidFill>
              </a:rPr>
              <a:t>Avgjøre om tilbudet skal opprettholdes eller avsluttes.</a:t>
            </a:r>
          </a:p>
          <a:p>
            <a:pPr algn="l">
              <a:spcBef>
                <a:spcPts val="0"/>
              </a:spcBef>
            </a:pPr>
            <a:endParaRPr lang="nb-NO" sz="1100" dirty="0">
              <a:solidFill>
                <a:schemeClr val="tx1"/>
              </a:solidFill>
              <a:latin typeface="+mn-lt"/>
            </a:endParaRPr>
          </a:p>
        </p:txBody>
      </p:sp>
      <p:sp>
        <p:nvSpPr>
          <p:cNvPr id="6"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TJENESTEFORLØP: DIGITALT TILSYN HJEMMEBOENDE</a:t>
            </a:r>
            <a:endParaRPr lang="nb-NO" dirty="0">
              <a:solidFill>
                <a:schemeClr val="accent1">
                  <a:lumMod val="50000"/>
                </a:schemeClr>
              </a:solidFill>
              <a:latin typeface="Arial Black" panose="020B0A04020102020204" pitchFamily="34" charset="0"/>
            </a:endParaRPr>
          </a:p>
        </p:txBody>
      </p:sp>
      <p:sp>
        <p:nvSpPr>
          <p:cNvPr id="31" name="AutoShape 9"/>
          <p:cNvSpPr>
            <a:spLocks noChangeArrowheads="1"/>
          </p:cNvSpPr>
          <p:nvPr/>
        </p:nvSpPr>
        <p:spPr bwMode="gray">
          <a:xfrm>
            <a:off x="165370" y="6157610"/>
            <a:ext cx="9536124" cy="513578"/>
          </a:xfrm>
          <a:prstGeom prst="chevron">
            <a:avLst>
              <a:gd name="adj" fmla="val 26223"/>
            </a:avLst>
          </a:prstGeom>
          <a:solidFill>
            <a:schemeClr val="accent1">
              <a:lumMod val="50000"/>
            </a:schemeClr>
          </a:solidFill>
          <a:ln w="38100">
            <a:solidFill>
              <a:schemeClr val="accent1">
                <a:lumMod val="50000"/>
              </a:schemeClr>
            </a:solidFill>
            <a:miter lim="800000"/>
            <a:headEnd/>
            <a:tailEnd/>
          </a:ln>
          <a:effectLst/>
          <a:extLst/>
        </p:spPr>
        <p:txBody>
          <a:bodyPr wrap="none" anchor="ctr"/>
          <a:lstStyle/>
          <a:p>
            <a:pPr>
              <a:buClrTx/>
              <a:buFontTx/>
              <a:buNone/>
            </a:pPr>
            <a:r>
              <a:rPr lang="nb-NO" dirty="0" smtClean="0">
                <a:solidFill>
                  <a:schemeClr val="bg1"/>
                </a:solidFill>
                <a:latin typeface="Arial Black" panose="020B0A04020102020204" pitchFamily="34" charset="0"/>
              </a:rPr>
              <a:t>OPPLÆRING AV ALLE ANSATTE</a:t>
            </a:r>
            <a:endParaRPr lang="nb-NO" dirty="0">
              <a:solidFill>
                <a:schemeClr val="bg1"/>
              </a:solidFill>
              <a:latin typeface="Arial Black" panose="020B0A04020102020204" pitchFamily="34" charset="0"/>
            </a:endParaRPr>
          </a:p>
        </p:txBody>
      </p:sp>
      <p:grpSp>
        <p:nvGrpSpPr>
          <p:cNvPr id="32" name="Group 31"/>
          <p:cNvGrpSpPr/>
          <p:nvPr/>
        </p:nvGrpSpPr>
        <p:grpSpPr>
          <a:xfrm>
            <a:off x="75000" y="902258"/>
            <a:ext cx="9756000" cy="1080000"/>
            <a:chOff x="312470" y="150611"/>
            <a:chExt cx="8834844" cy="1041400"/>
          </a:xfrm>
        </p:grpSpPr>
        <p:sp>
          <p:nvSpPr>
            <p:cNvPr id="33"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4"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8" name="Rectangle 37"/>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9" name="Picture 38"/>
            <p:cNvPicPr>
              <a:picLocks noChangeAspect="1"/>
            </p:cNvPicPr>
            <p:nvPr/>
          </p:nvPicPr>
          <p:blipFill>
            <a:blip r:embed="rId6"/>
            <a:stretch>
              <a:fillRect/>
            </a:stretch>
          </p:blipFill>
          <p:spPr>
            <a:xfrm>
              <a:off x="343271" y="404597"/>
              <a:ext cx="522831" cy="489101"/>
            </a:xfrm>
            <a:prstGeom prst="rect">
              <a:avLst/>
            </a:prstGeom>
          </p:spPr>
        </p:pic>
        <p:sp>
          <p:nvSpPr>
            <p:cNvPr id="40" name="Rectangle 39"/>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2" name="Rectangle 41"/>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8"/>
            <a:srcRect l="5393" r="11736"/>
            <a:stretch/>
          </p:blipFill>
          <p:spPr>
            <a:xfrm>
              <a:off x="3424151" y="375303"/>
              <a:ext cx="502261" cy="547688"/>
            </a:xfrm>
            <a:prstGeom prst="rect">
              <a:avLst/>
            </a:prstGeom>
          </p:spPr>
        </p:pic>
        <p:sp>
          <p:nvSpPr>
            <p:cNvPr id="44" name="Rectangle 43"/>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5" name="Picture 44"/>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7" name="Rectangle 46"/>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9" name="Picture 48"/>
            <p:cNvPicPr>
              <a:picLocks noChangeAspect="1"/>
            </p:cNvPicPr>
            <p:nvPr/>
          </p:nvPicPr>
          <p:blipFill>
            <a:blip r:embed="rId10"/>
            <a:stretch>
              <a:fillRect/>
            </a:stretch>
          </p:blipFill>
          <p:spPr>
            <a:xfrm>
              <a:off x="7772077" y="413366"/>
              <a:ext cx="688156" cy="463651"/>
            </a:xfrm>
            <a:prstGeom prst="rect">
              <a:avLst/>
            </a:prstGeom>
          </p:spPr>
        </p:pic>
        <p:sp>
          <p:nvSpPr>
            <p:cNvPr id="50"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1" name="Rectangle 50"/>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52" name="Picture 51"/>
            <p:cNvPicPr>
              <a:picLocks noChangeAspect="1"/>
            </p:cNvPicPr>
            <p:nvPr/>
          </p:nvPicPr>
          <p:blipFill rotWithShape="1">
            <a:blip r:embed="rId11"/>
            <a:srcRect l="11970" r="6478"/>
            <a:stretch/>
          </p:blipFill>
          <p:spPr>
            <a:xfrm>
              <a:off x="7742340" y="398142"/>
              <a:ext cx="433893" cy="502011"/>
            </a:xfrm>
            <a:prstGeom prst="rect">
              <a:avLst/>
            </a:prstGeom>
          </p:spPr>
        </p:pic>
        <p:pic>
          <p:nvPicPr>
            <p:cNvPr id="53" name="Picture 5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34899741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ext uri="{D42A27DB-BD31-4B8C-83A1-F6EECF244321}">
                <p14:modId xmlns:p14="http://schemas.microsoft.com/office/powerpoint/2010/main" val="401257272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9283" name="think-cell Slide" r:id="rId6" imgW="530" imgH="528" progId="TCLayout.ActiveDocument.1">
                  <p:embed/>
                </p:oleObj>
              </mc:Choice>
              <mc:Fallback>
                <p:oleObj name="think-cell Slide" r:id="rId6" imgW="530" imgH="528"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3" name="Rectangle 2"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rtlCol="0" anchor="ctr" anchorCtr="0" compatLnSpc="1">
            <a:prstTxWarp prst="textNoShape">
              <a:avLst/>
            </a:prstTxWarp>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28" name="TextBox 27"/>
          <p:cNvSpPr txBox="1"/>
          <p:nvPr/>
        </p:nvSpPr>
        <p:spPr>
          <a:xfrm>
            <a:off x="5144131" y="2355553"/>
            <a:ext cx="4505349" cy="3197822"/>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Hvilke prosedyrer har dere allerede? Hvordan må disse tilpasses ved innføring </a:t>
            </a:r>
            <a:r>
              <a:rPr lang="nb-NO" sz="1100" dirty="0" smtClean="0">
                <a:solidFill>
                  <a:schemeClr val="tx1"/>
                </a:solidFill>
              </a:rPr>
              <a:t>av digitalt tilsyn? </a:t>
            </a:r>
          </a:p>
          <a:p>
            <a:pPr marL="171450" indent="-171450" algn="l">
              <a:buClrTx/>
              <a:buFont typeface="Arial" panose="020B0604020202020204" pitchFamily="34" charset="0"/>
              <a:buChar char="•"/>
            </a:pPr>
            <a:r>
              <a:rPr lang="nb-NO" sz="1100" dirty="0" smtClean="0">
                <a:solidFill>
                  <a:schemeClr val="tx1"/>
                </a:solidFill>
              </a:rPr>
              <a:t>Er det noen verktøy dere mangler?</a:t>
            </a:r>
            <a:endParaRPr lang="nb-NO" sz="1100" dirty="0">
              <a:solidFill>
                <a:schemeClr val="tx1"/>
              </a:solidFill>
            </a:endParaRPr>
          </a:p>
          <a:p>
            <a:pPr marL="171450" indent="-171450" algn="l">
              <a:buClrTx/>
              <a:buFont typeface="Arial" panose="020B0604020202020204" pitchFamily="34" charset="0"/>
              <a:buChar char="•"/>
            </a:pPr>
            <a:r>
              <a:rPr lang="nb-NO" sz="1100" dirty="0">
                <a:solidFill>
                  <a:schemeClr val="tx1"/>
                </a:solidFill>
              </a:rPr>
              <a:t>Hvilket kommunikasjonsmiddel mellom saksbehandler og den som gjennomfører kartleggingsbesøket har dere i dag? Må dette endres?</a:t>
            </a:r>
          </a:p>
          <a:p>
            <a:pPr marL="171450" indent="-171450" algn="l">
              <a:buClrTx/>
              <a:buFont typeface="Arial" panose="020B0604020202020204" pitchFamily="34" charset="0"/>
              <a:buChar char="•"/>
            </a:pPr>
            <a:r>
              <a:rPr lang="nb-NO" sz="1100" dirty="0">
                <a:solidFill>
                  <a:schemeClr val="tx1"/>
                </a:solidFill>
              </a:rPr>
              <a:t>Hvordan foregår første henvisning av bruker? Hvem har ansvaret for å avdekke mulige brukere? </a:t>
            </a:r>
          </a:p>
          <a:p>
            <a:pPr marL="171450" indent="-171450" algn="l">
              <a:buClrTx/>
              <a:buFont typeface="Arial" panose="020B0604020202020204" pitchFamily="34" charset="0"/>
              <a:buChar char="•"/>
            </a:pPr>
            <a:r>
              <a:rPr lang="nb-NO" sz="1100" dirty="0" smtClean="0">
                <a:solidFill>
                  <a:schemeClr val="tx1"/>
                </a:solidFill>
              </a:rPr>
              <a:t>Hvilke </a:t>
            </a:r>
            <a:r>
              <a:rPr lang="nb-NO" sz="1100" dirty="0">
                <a:solidFill>
                  <a:schemeClr val="tx1"/>
                </a:solidFill>
              </a:rPr>
              <a:t>gevinster skal dere realisere og hvordan skal dere måle disse? Hvor ofte skal dere </a:t>
            </a:r>
            <a:r>
              <a:rPr lang="nb-NO" sz="1100" dirty="0" smtClean="0">
                <a:solidFill>
                  <a:schemeClr val="tx1"/>
                </a:solidFill>
              </a:rPr>
              <a:t>måle? Hvem </a:t>
            </a:r>
            <a:r>
              <a:rPr lang="nb-NO" sz="1100" dirty="0">
                <a:solidFill>
                  <a:schemeClr val="tx1"/>
                </a:solidFill>
              </a:rPr>
              <a:t>har ansvaret for gevinstrealiseringsplanen? </a:t>
            </a:r>
            <a:r>
              <a:rPr lang="nb-NO" sz="1100" dirty="0" smtClean="0">
                <a:solidFill>
                  <a:schemeClr val="tx1"/>
                </a:solidFill>
              </a:rPr>
              <a:t> </a:t>
            </a:r>
            <a:endParaRPr lang="nb-NO" sz="1100" dirty="0">
              <a:solidFill>
                <a:schemeClr val="tx1"/>
              </a:solidFill>
            </a:endParaRPr>
          </a:p>
          <a:p>
            <a:pPr marL="171450" indent="-171450" algn="l">
              <a:buClrTx/>
              <a:buFont typeface="Arial" panose="020B0604020202020204" pitchFamily="34" charset="0"/>
              <a:buChar char="•"/>
            </a:pPr>
            <a:r>
              <a:rPr lang="nb-NO" sz="1100" dirty="0">
                <a:solidFill>
                  <a:schemeClr val="tx1"/>
                </a:solidFill>
              </a:rPr>
              <a:t>Er det noen problemstillinger knyttet til personvern som burde </a:t>
            </a:r>
            <a:r>
              <a:rPr lang="nb-NO" sz="1100" dirty="0" smtClean="0">
                <a:solidFill>
                  <a:schemeClr val="tx1"/>
                </a:solidFill>
              </a:rPr>
              <a:t>belyses og vurderes?</a:t>
            </a:r>
            <a:endParaRPr lang="nb-NO" sz="1100" dirty="0">
              <a:solidFill>
                <a:schemeClr val="tx1"/>
              </a:solidFill>
            </a:endParaRPr>
          </a:p>
        </p:txBody>
      </p:sp>
      <p:sp>
        <p:nvSpPr>
          <p:cNvPr id="69" name="Title 5"/>
          <p:cNvSpPr>
            <a:spLocks noGrp="1"/>
          </p:cNvSpPr>
          <p:nvPr>
            <p:ph type="title"/>
          </p:nvPr>
        </p:nvSpPr>
        <p:spPr>
          <a:xfrm>
            <a:off x="246175" y="-3566"/>
            <a:ext cx="9659825" cy="802109"/>
          </a:xfrm>
        </p:spPr>
        <p:txBody>
          <a:bodyPr/>
          <a:lstStyle/>
          <a:p>
            <a:r>
              <a:rPr lang="nb-NO" b="1" dirty="0">
                <a:solidFill>
                  <a:schemeClr val="accent1">
                    <a:lumMod val="50000"/>
                  </a:schemeClr>
                </a:solidFill>
                <a:latin typeface="Arial Black" panose="020B0A04020102020204" pitchFamily="34" charset="0"/>
              </a:rPr>
              <a:t>DIGITALT TILSYN HJEMMEBOENDE</a:t>
            </a:r>
            <a:r>
              <a:rPr lang="nb-NO" b="1" dirty="0" smtClean="0">
                <a:solidFill>
                  <a:schemeClr val="accent1">
                    <a:lumMod val="50000"/>
                  </a:schemeClr>
                </a:solidFill>
                <a:latin typeface="Arial Black" panose="020B0A04020102020204" pitchFamily="34" charset="0"/>
              </a:rPr>
              <a:t>: HENVISNING OG KARTLEGGING</a:t>
            </a:r>
            <a:endParaRPr lang="nb-NO" dirty="0">
              <a:solidFill>
                <a:schemeClr val="accent1">
                  <a:lumMod val="50000"/>
                </a:schemeClr>
              </a:solidFill>
              <a:latin typeface="Arial Black" panose="020B0A04020102020204" pitchFamily="34" charset="0"/>
            </a:endParaRPr>
          </a:p>
        </p:txBody>
      </p:sp>
      <p:sp>
        <p:nvSpPr>
          <p:cNvPr id="2" name="Rectangle 1" hidden="1"/>
          <p:cNvSpPr/>
          <p:nvPr>
            <p:custDataLst>
              <p:tags r:id="rId4"/>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rtlCol="0" anchor="ctr" anchorCtr="0" compatLnSpc="1">
            <a:prstTxWarp prst="textNoShape">
              <a:avLst/>
            </a:prstTxWarp>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23" name="TextBox 22"/>
          <p:cNvSpPr txBox="1"/>
          <p:nvPr/>
        </p:nvSpPr>
        <p:spPr>
          <a:xfrm>
            <a:off x="149052" y="2353481"/>
            <a:ext cx="4849897" cy="3193200"/>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Kartlegge </a:t>
            </a:r>
            <a:r>
              <a:rPr lang="nb-NO" sz="1100" b="1" dirty="0">
                <a:solidFill>
                  <a:schemeClr val="tx1"/>
                </a:solidFill>
              </a:rPr>
              <a:t>og vurdere om bruker eller pårørende </a:t>
            </a:r>
            <a:r>
              <a:rPr lang="nb-NO" sz="1100" b="1" dirty="0" smtClean="0">
                <a:solidFill>
                  <a:schemeClr val="tx1"/>
                </a:solidFill>
              </a:rPr>
              <a:t>vil </a:t>
            </a:r>
            <a:r>
              <a:rPr lang="nb-NO" sz="1100" b="1" dirty="0">
                <a:solidFill>
                  <a:schemeClr val="tx1"/>
                </a:solidFill>
              </a:rPr>
              <a:t>ha nytte av digitalt </a:t>
            </a:r>
            <a:r>
              <a:rPr lang="nb-NO" sz="1100" b="1" dirty="0" smtClean="0">
                <a:solidFill>
                  <a:schemeClr val="tx1"/>
                </a:solidFill>
              </a:rPr>
              <a:t>tilsyn</a:t>
            </a:r>
            <a:r>
              <a:rPr lang="nb-NO" sz="1100" dirty="0" smtClean="0">
                <a:solidFill>
                  <a:schemeClr val="tx1"/>
                </a:solidFill>
              </a:rPr>
              <a:t/>
            </a:r>
            <a:br>
              <a:rPr lang="nb-NO" sz="1100" dirty="0" smtClean="0">
                <a:solidFill>
                  <a:schemeClr val="tx1"/>
                </a:solidFill>
              </a:rPr>
            </a:br>
            <a:r>
              <a:rPr lang="nb-NO" sz="1100" dirty="0" smtClean="0">
                <a:solidFill>
                  <a:schemeClr val="tx1"/>
                </a:solidFill>
              </a:rPr>
              <a:t>Hjemmetjenesten </a:t>
            </a:r>
            <a:r>
              <a:rPr lang="nb-NO" sz="1100" dirty="0">
                <a:solidFill>
                  <a:schemeClr val="tx1"/>
                </a:solidFill>
              </a:rPr>
              <a:t>i aktuell sone gjennomfører kartleggingsbesøk i henhold til </a:t>
            </a:r>
            <a:r>
              <a:rPr lang="nb-NO" sz="1100" dirty="0" smtClean="0">
                <a:solidFill>
                  <a:schemeClr val="tx1"/>
                </a:solidFill>
              </a:rPr>
              <a:t>rutinebeskrivelse </a:t>
            </a:r>
            <a:r>
              <a:rPr lang="nb-NO" sz="1100" dirty="0">
                <a:solidFill>
                  <a:schemeClr val="tx1"/>
                </a:solidFill>
              </a:rPr>
              <a:t>og fyller ut </a:t>
            </a:r>
            <a:r>
              <a:rPr lang="nb-NO" sz="1100" dirty="0" smtClean="0">
                <a:solidFill>
                  <a:schemeClr val="tx1"/>
                </a:solidFill>
              </a:rPr>
              <a:t>kartleggingsskjema.</a:t>
            </a:r>
            <a:endParaRPr lang="nb-NO" sz="1100" dirty="0">
              <a:solidFill>
                <a:schemeClr val="tx1"/>
              </a:solidFill>
            </a:endParaRPr>
          </a:p>
          <a:p>
            <a:pPr algn="l">
              <a:spcBef>
                <a:spcPts val="0"/>
              </a:spcBef>
            </a:pPr>
            <a:r>
              <a:rPr lang="nb-NO" sz="1100" b="1" dirty="0" smtClean="0">
                <a:solidFill>
                  <a:schemeClr val="tx1"/>
                </a:solidFill>
              </a:rPr>
              <a:t>2. Fatte vedtak i fagsystem</a:t>
            </a:r>
          </a:p>
          <a:p>
            <a:pPr algn="l">
              <a:spcBef>
                <a:spcPts val="0"/>
              </a:spcBef>
            </a:pPr>
            <a:r>
              <a:rPr lang="nb-NO" sz="1100" dirty="0" smtClean="0">
                <a:solidFill>
                  <a:schemeClr val="tx1"/>
                </a:solidFill>
              </a:rPr>
              <a:t>Hjemmetjenesten kontakter saksbehandler som fatter vedtak i fagsystem.</a:t>
            </a:r>
          </a:p>
          <a:p>
            <a:pPr algn="l">
              <a:spcBef>
                <a:spcPts val="0"/>
              </a:spcBef>
            </a:pPr>
            <a:r>
              <a:rPr lang="nb-NO" sz="1100" b="1" dirty="0" smtClean="0">
                <a:solidFill>
                  <a:schemeClr val="tx1"/>
                </a:solidFill>
              </a:rPr>
              <a:t>3. Gjøre </a:t>
            </a:r>
            <a:r>
              <a:rPr lang="nb-NO" sz="1100" b="1" dirty="0">
                <a:solidFill>
                  <a:schemeClr val="tx1"/>
                </a:solidFill>
              </a:rPr>
              <a:t>detaljkartlegging for å gi anbefalinger til </a:t>
            </a:r>
            <a:r>
              <a:rPr lang="nb-NO" sz="1100" b="1" dirty="0" smtClean="0">
                <a:solidFill>
                  <a:schemeClr val="tx1"/>
                </a:solidFill>
              </a:rPr>
              <a:t>personlige tilpasninger</a:t>
            </a:r>
            <a:br>
              <a:rPr lang="nb-NO" sz="1100" b="1" dirty="0" smtClean="0">
                <a:solidFill>
                  <a:schemeClr val="tx1"/>
                </a:solidFill>
              </a:rPr>
            </a:br>
            <a:r>
              <a:rPr lang="nb-NO" sz="1100" dirty="0" smtClean="0">
                <a:solidFill>
                  <a:schemeClr val="tx1"/>
                </a:solidFill>
              </a:rPr>
              <a:t>Hjemmetjenesten utfører detaljkartlegging for å finne hensiktsmessig teknologitype og riktige innstillinger for bruker.</a:t>
            </a:r>
            <a:endParaRPr lang="nb-NO" sz="1100" dirty="0">
              <a:solidFill>
                <a:schemeClr val="tx1"/>
              </a:solidFill>
            </a:endParaRPr>
          </a:p>
          <a:p>
            <a:pPr algn="l">
              <a:spcBef>
                <a:spcPts val="0"/>
              </a:spcBef>
            </a:pPr>
            <a:r>
              <a:rPr lang="nb-NO" sz="1100" b="1" dirty="0" smtClean="0">
                <a:solidFill>
                  <a:schemeClr val="tx1"/>
                </a:solidFill>
              </a:rPr>
              <a:t>4. Hente </a:t>
            </a:r>
            <a:r>
              <a:rPr lang="nb-NO" sz="1100" b="1" dirty="0">
                <a:solidFill>
                  <a:schemeClr val="tx1"/>
                </a:solidFill>
              </a:rPr>
              <a:t>inn samtykke etter </a:t>
            </a:r>
            <a:r>
              <a:rPr lang="nb-NO" sz="1100" b="1" dirty="0" smtClean="0">
                <a:solidFill>
                  <a:schemeClr val="tx1"/>
                </a:solidFill>
              </a:rPr>
              <a:t>prosedyre</a:t>
            </a:r>
            <a:r>
              <a:rPr lang="nb-NO" sz="1100" dirty="0">
                <a:solidFill>
                  <a:schemeClr val="tx1"/>
                </a:solidFill>
              </a:rPr>
              <a:t/>
            </a:r>
            <a:br>
              <a:rPr lang="nb-NO" sz="1100" dirty="0">
                <a:solidFill>
                  <a:schemeClr val="tx1"/>
                </a:solidFill>
              </a:rPr>
            </a:br>
            <a:r>
              <a:rPr lang="nb-NO" sz="1100" dirty="0">
                <a:solidFill>
                  <a:schemeClr val="tx1"/>
                </a:solidFill>
              </a:rPr>
              <a:t>Hjemmetjenesten tar med samtykkeskjema under </a:t>
            </a:r>
            <a:r>
              <a:rPr lang="nb-NO" sz="1100" dirty="0" smtClean="0">
                <a:solidFill>
                  <a:schemeClr val="tx1"/>
                </a:solidFill>
              </a:rPr>
              <a:t>detaljkartleggingen, og henter også inn eventuelle underskrifter knyttet til personvernsikkerhet.</a:t>
            </a:r>
            <a:endParaRPr lang="nb-NO" sz="1100" dirty="0">
              <a:solidFill>
                <a:schemeClr val="tx1"/>
              </a:solidFill>
            </a:endParaRPr>
          </a:p>
          <a:p>
            <a:pPr algn="l">
              <a:spcBef>
                <a:spcPts val="0"/>
              </a:spcBef>
            </a:pPr>
            <a:r>
              <a:rPr lang="nb-NO" sz="1100" b="1" dirty="0" smtClean="0">
                <a:solidFill>
                  <a:schemeClr val="tx1"/>
                </a:solidFill>
              </a:rPr>
              <a:t>5. Registrere </a:t>
            </a:r>
            <a:r>
              <a:rPr lang="nb-NO" sz="1100" b="1" dirty="0">
                <a:solidFill>
                  <a:schemeClr val="tx1"/>
                </a:solidFill>
              </a:rPr>
              <a:t>data </a:t>
            </a:r>
            <a:r>
              <a:rPr lang="nb-NO" sz="1100" b="1" dirty="0" smtClean="0">
                <a:solidFill>
                  <a:schemeClr val="tx1"/>
                </a:solidFill>
              </a:rPr>
              <a:t>og måle nullpunkt for gevinstrealisering</a:t>
            </a:r>
            <a:br>
              <a:rPr lang="nb-NO" sz="1100" b="1" dirty="0" smtClean="0">
                <a:solidFill>
                  <a:schemeClr val="tx1"/>
                </a:solidFill>
              </a:rPr>
            </a:br>
            <a:r>
              <a:rPr lang="nb-NO" sz="1100" dirty="0">
                <a:solidFill>
                  <a:schemeClr val="tx1"/>
                </a:solidFill>
              </a:rPr>
              <a:t>Saksbehandler eller gevinstansvarlig registrerer nullpunkt for kvantitative og kvalitative gevinster i gevinstrealiseringsplan ut fra blant annet informasjon i utfylt kartleggingsskjema (f. eks </a:t>
            </a:r>
            <a:r>
              <a:rPr lang="nb-NO" sz="1100" dirty="0" smtClean="0">
                <a:solidFill>
                  <a:schemeClr val="tx1"/>
                </a:solidFill>
              </a:rPr>
              <a:t>vedtakstimer eller antall </a:t>
            </a:r>
            <a:r>
              <a:rPr lang="nb-NO" sz="1100" dirty="0">
                <a:solidFill>
                  <a:schemeClr val="tx1"/>
                </a:solidFill>
              </a:rPr>
              <a:t>tilsyn </a:t>
            </a:r>
            <a:r>
              <a:rPr lang="nb-NO" sz="1100" dirty="0" smtClean="0">
                <a:solidFill>
                  <a:schemeClr val="tx1"/>
                </a:solidFill>
              </a:rPr>
              <a:t>per uke). </a:t>
            </a:r>
            <a:endParaRPr lang="nb-NO" sz="1100" dirty="0">
              <a:solidFill>
                <a:schemeClr val="tx1"/>
              </a:solidFill>
            </a:endParaRPr>
          </a:p>
        </p:txBody>
      </p:sp>
      <p:grpSp>
        <p:nvGrpSpPr>
          <p:cNvPr id="32" name="Group 31"/>
          <p:cNvGrpSpPr/>
          <p:nvPr/>
        </p:nvGrpSpPr>
        <p:grpSpPr>
          <a:xfrm>
            <a:off x="75000" y="902258"/>
            <a:ext cx="9756000" cy="1080000"/>
            <a:chOff x="312470" y="150611"/>
            <a:chExt cx="8834844" cy="1041400"/>
          </a:xfrm>
        </p:grpSpPr>
        <p:sp>
          <p:nvSpPr>
            <p:cNvPr id="33"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4"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8" name="Rectangle 37"/>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9" name="Picture 38"/>
            <p:cNvPicPr>
              <a:picLocks noChangeAspect="1"/>
            </p:cNvPicPr>
            <p:nvPr/>
          </p:nvPicPr>
          <p:blipFill>
            <a:blip r:embed="rId8"/>
            <a:stretch>
              <a:fillRect/>
            </a:stretch>
          </p:blipFill>
          <p:spPr>
            <a:xfrm>
              <a:off x="343271" y="404597"/>
              <a:ext cx="522831" cy="489101"/>
            </a:xfrm>
            <a:prstGeom prst="rect">
              <a:avLst/>
            </a:prstGeom>
          </p:spPr>
        </p:pic>
        <p:sp>
          <p:nvSpPr>
            <p:cNvPr id="40" name="Rectangle 39"/>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9"/>
            <a:srcRect l="15523" t="4971" r="7979"/>
            <a:stretch/>
          </p:blipFill>
          <p:spPr>
            <a:xfrm>
              <a:off x="1955788" y="404597"/>
              <a:ext cx="422002" cy="505964"/>
            </a:xfrm>
            <a:prstGeom prst="rect">
              <a:avLst/>
            </a:prstGeom>
          </p:spPr>
        </p:pic>
        <p:sp>
          <p:nvSpPr>
            <p:cNvPr id="42" name="Rectangle 41"/>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10"/>
            <a:srcRect l="5393" r="11736"/>
            <a:stretch/>
          </p:blipFill>
          <p:spPr>
            <a:xfrm>
              <a:off x="3424151" y="375303"/>
              <a:ext cx="502261" cy="547688"/>
            </a:xfrm>
            <a:prstGeom prst="rect">
              <a:avLst/>
            </a:prstGeom>
          </p:spPr>
        </p:pic>
        <p:sp>
          <p:nvSpPr>
            <p:cNvPr id="44" name="Rectangle 43"/>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5" name="Picture 44"/>
            <p:cNvPicPr>
              <a:picLocks noChangeAspect="1"/>
            </p:cNvPicPr>
            <p:nvPr/>
          </p:nvPicPr>
          <p:blipFill rotWithShape="1">
            <a:blip r:embed="rId11"/>
            <a:srcRect l="12427" t="-1" r="6045" b="4678"/>
            <a:stretch/>
          </p:blipFill>
          <p:spPr>
            <a:xfrm>
              <a:off x="4816442" y="403381"/>
              <a:ext cx="481003" cy="491533"/>
            </a:xfrm>
            <a:prstGeom prst="rect">
              <a:avLst/>
            </a:prstGeom>
          </p:spPr>
        </p:pic>
        <p:sp>
          <p:nvSpPr>
            <p:cNvPr id="46" name="Rectangle 45"/>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7" name="Picture 46"/>
            <p:cNvPicPr>
              <a:picLocks noChangeAspect="1"/>
            </p:cNvPicPr>
            <p:nvPr/>
          </p:nvPicPr>
          <p:blipFill>
            <a:blip r:embed="rId12"/>
            <a:stretch>
              <a:fillRect/>
            </a:stretch>
          </p:blipFill>
          <p:spPr>
            <a:xfrm>
              <a:off x="7772077" y="413366"/>
              <a:ext cx="688156" cy="463651"/>
            </a:xfrm>
            <a:prstGeom prst="rect">
              <a:avLst/>
            </a:prstGeom>
          </p:spPr>
        </p:pic>
        <p:sp>
          <p:nvSpPr>
            <p:cNvPr id="48"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3"/>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4">
              <a:extLst>
                <a:ext uri="{BEBA8EAE-BF5A-486C-A8C5-ECC9F3942E4B}">
                  <a14:imgProps xmlns:a14="http://schemas.microsoft.com/office/drawing/2010/main">
                    <a14:imgLayer r:embed="rId15">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49" name="TextBox 48"/>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50" name="TextBox 49"/>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a:solidFill>
                  <a:schemeClr val="tx1"/>
                </a:solidFill>
              </a:rPr>
              <a:t>Kartleggingsskjema fra </a:t>
            </a:r>
            <a:r>
              <a:rPr lang="nb-NO" sz="1100" dirty="0" smtClean="0">
                <a:solidFill>
                  <a:schemeClr val="tx1"/>
                </a:solidFill>
              </a:rPr>
              <a:t>Lindås</a:t>
            </a:r>
            <a:endParaRPr lang="nb-NO" sz="1100" dirty="0">
              <a:solidFill>
                <a:schemeClr val="tx1"/>
              </a:solidFill>
            </a:endParaRPr>
          </a:p>
          <a:p>
            <a:pPr marL="285750" indent="-285750" algn="l">
              <a:buFont typeface="Arial" panose="020B0604020202020204" pitchFamily="34" charset="0"/>
              <a:buChar char="•"/>
            </a:pPr>
            <a:r>
              <a:rPr lang="nb-NO" sz="1100" dirty="0">
                <a:solidFill>
                  <a:schemeClr val="tx1"/>
                </a:solidFill>
              </a:rPr>
              <a:t>Rutinebeskrivelse for </a:t>
            </a:r>
            <a:r>
              <a:rPr lang="nb-NO" sz="1100" dirty="0" smtClean="0">
                <a:solidFill>
                  <a:schemeClr val="tx1"/>
                </a:solidFill>
              </a:rPr>
              <a:t>kartleggingsbesøk?</a:t>
            </a:r>
            <a:endParaRPr lang="nb-NO" sz="1100" dirty="0">
              <a:solidFill>
                <a:schemeClr val="tx1"/>
              </a:solidFill>
            </a:endParaRPr>
          </a:p>
          <a:p>
            <a:pPr marL="285750" indent="-285750" algn="l">
              <a:buFont typeface="Arial" panose="020B0604020202020204" pitchFamily="34" charset="0"/>
              <a:buChar char="•"/>
            </a:pPr>
            <a:r>
              <a:rPr lang="nb-NO" sz="1100" dirty="0">
                <a:solidFill>
                  <a:schemeClr val="tx1"/>
                </a:solidFill>
              </a:rPr>
              <a:t>Forslag til måling av gevinster?</a:t>
            </a:r>
          </a:p>
          <a:p>
            <a:pPr marL="285750" indent="-285750" algn="l">
              <a:buFont typeface="Arial" panose="020B0604020202020204" pitchFamily="34" charset="0"/>
              <a:buChar char="•"/>
            </a:pPr>
            <a:endParaRPr lang="nb-NO" sz="1100" dirty="0">
              <a:solidFill>
                <a:schemeClr val="tx1"/>
              </a:solidFill>
            </a:endParaRPr>
          </a:p>
        </p:txBody>
      </p:sp>
      <p:sp>
        <p:nvSpPr>
          <p:cNvPr id="52" name="TextBox 5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sp>
        <p:nvSpPr>
          <p:cNvPr id="53" name="TextBox 52"/>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spcBef>
                <a:spcPts val="600"/>
              </a:spcBef>
              <a:buFont typeface="Arial" panose="020B0604020202020204" pitchFamily="34" charset="0"/>
              <a:buChar char="•"/>
            </a:pPr>
            <a:r>
              <a:rPr lang="nb-NO" sz="1100" dirty="0" smtClean="0">
                <a:solidFill>
                  <a:schemeClr val="tx1"/>
                </a:solidFill>
                <a:latin typeface="+mn-lt"/>
              </a:rPr>
              <a:t>Gevinstrealiseringsplan (</a:t>
            </a:r>
            <a:r>
              <a:rPr lang="nb-NO" sz="1100" u="sng" dirty="0" smtClean="0">
                <a:hlinkClick r:id="rId16"/>
              </a:rPr>
              <a:t>www.ks.no/veikart</a:t>
            </a:r>
            <a:r>
              <a:rPr lang="nb-NO" sz="1100" dirty="0"/>
              <a:t>)</a:t>
            </a:r>
            <a:endParaRPr lang="nb-NO" sz="1100" dirty="0" smtClean="0">
              <a:solidFill>
                <a:schemeClr val="tx1"/>
              </a:solidFill>
              <a:latin typeface="+mn-lt"/>
            </a:endParaRPr>
          </a:p>
        </p:txBody>
      </p:sp>
    </p:spTree>
    <p:extLst>
      <p:ext uri="{BB962C8B-B14F-4D97-AF65-F5344CB8AC3E}">
        <p14:creationId xmlns:p14="http://schemas.microsoft.com/office/powerpoint/2010/main" val="20995277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0310"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777719" cy="802109"/>
          </a:xfrm>
        </p:spPr>
        <p:txBody>
          <a:bodyPr/>
          <a:lstStyle/>
          <a:p>
            <a:r>
              <a:rPr lang="nb-NO" b="1" dirty="0">
                <a:solidFill>
                  <a:schemeClr val="accent1">
                    <a:lumMod val="50000"/>
                  </a:schemeClr>
                </a:solidFill>
                <a:latin typeface="Arial Black" panose="020B0A04020102020204" pitchFamily="34" charset="0"/>
              </a:rPr>
              <a:t>DIGITALT TILSYN </a:t>
            </a:r>
            <a:r>
              <a:rPr lang="nb-NO" b="1" dirty="0" smtClean="0">
                <a:solidFill>
                  <a:schemeClr val="accent1">
                    <a:lumMod val="50000"/>
                  </a:schemeClr>
                </a:solidFill>
                <a:latin typeface="Arial Black" panose="020B0A04020102020204" pitchFamily="34" charset="0"/>
              </a:rPr>
              <a:t>HJEMMEBOENDE: TILPASNING OG INSTALLASJON</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Registrere tiltak i fagsystem</a:t>
            </a:r>
            <a:r>
              <a:rPr lang="nb-NO" sz="1100" dirty="0">
                <a:solidFill>
                  <a:schemeClr val="tx1"/>
                </a:solidFill>
              </a:rPr>
              <a:t/>
            </a:r>
            <a:br>
              <a:rPr lang="nb-NO" sz="1100" dirty="0">
                <a:solidFill>
                  <a:schemeClr val="tx1"/>
                </a:solidFill>
              </a:rPr>
            </a:br>
            <a:r>
              <a:rPr lang="nb-NO" sz="1100" dirty="0" smtClean="0">
                <a:solidFill>
                  <a:schemeClr val="tx1"/>
                </a:solidFill>
              </a:rPr>
              <a:t>Hjemmetjenesten </a:t>
            </a:r>
            <a:r>
              <a:rPr lang="nb-NO" sz="1100" dirty="0">
                <a:solidFill>
                  <a:schemeClr val="tx1"/>
                </a:solidFill>
              </a:rPr>
              <a:t>registrerer tiltak i fagsystem og sender beskjed om tiltak til </a:t>
            </a:r>
            <a:r>
              <a:rPr lang="nb-NO" sz="1100" dirty="0" smtClean="0">
                <a:solidFill>
                  <a:schemeClr val="tx1"/>
                </a:solidFill>
              </a:rPr>
              <a:t>bruker</a:t>
            </a:r>
            <a:r>
              <a:rPr lang="nb-NO" sz="1100" dirty="0">
                <a:solidFill>
                  <a:schemeClr val="tx1"/>
                </a:solidFill>
              </a:rPr>
              <a:t> </a:t>
            </a:r>
            <a:r>
              <a:rPr lang="nb-NO" sz="1100" dirty="0" smtClean="0">
                <a:solidFill>
                  <a:schemeClr val="tx1"/>
                </a:solidFill>
              </a:rPr>
              <a:t>og pårørende, og avtaler dato for installasjon. Hjemmetjenesten sender melding </a:t>
            </a:r>
            <a:r>
              <a:rPr lang="nb-NO" sz="1100" dirty="0">
                <a:solidFill>
                  <a:schemeClr val="tx1"/>
                </a:solidFill>
              </a:rPr>
              <a:t>til </a:t>
            </a:r>
            <a:r>
              <a:rPr lang="nb-NO" sz="1100" dirty="0" smtClean="0">
                <a:solidFill>
                  <a:schemeClr val="tx1"/>
                </a:solidFill>
              </a:rPr>
              <a:t>vaktmester/installatør som inneholder </a:t>
            </a:r>
            <a:r>
              <a:rPr lang="nb-NO" sz="1100" dirty="0">
                <a:solidFill>
                  <a:schemeClr val="tx1"/>
                </a:solidFill>
              </a:rPr>
              <a:t>informasjon om bruker, </a:t>
            </a:r>
            <a:r>
              <a:rPr lang="nb-NO" sz="1100" dirty="0" smtClean="0">
                <a:solidFill>
                  <a:schemeClr val="tx1"/>
                </a:solidFill>
              </a:rPr>
              <a:t>dato for installasjon, adresse og </a:t>
            </a:r>
            <a:r>
              <a:rPr lang="nb-NO" sz="1100" dirty="0">
                <a:solidFill>
                  <a:schemeClr val="tx1"/>
                </a:solidFill>
              </a:rPr>
              <a:t>type </a:t>
            </a:r>
            <a:r>
              <a:rPr lang="nb-NO" sz="1100" dirty="0" smtClean="0">
                <a:solidFill>
                  <a:schemeClr val="tx1"/>
                </a:solidFill>
              </a:rPr>
              <a:t>teknologi.</a:t>
            </a:r>
            <a:br>
              <a:rPr lang="nb-NO" sz="1100" dirty="0" smtClean="0">
                <a:solidFill>
                  <a:schemeClr val="tx1"/>
                </a:solidFill>
              </a:rPr>
            </a:br>
            <a:endParaRPr lang="nb-NO" sz="1100" dirty="0" smtClean="0">
              <a:solidFill>
                <a:schemeClr val="tx1"/>
              </a:solidFill>
            </a:endParaRPr>
          </a:p>
          <a:p>
            <a:pPr algn="l">
              <a:spcBef>
                <a:spcPts val="0"/>
              </a:spcBef>
            </a:pPr>
            <a:r>
              <a:rPr lang="nb-NO" sz="1100" b="1" dirty="0" smtClean="0">
                <a:solidFill>
                  <a:schemeClr val="tx1"/>
                </a:solidFill>
              </a:rPr>
              <a:t>2. Tilpasse innstillinger for digitalt tilsyn til bruker og lage prosedyrer i fagsystem</a:t>
            </a:r>
          </a:p>
          <a:p>
            <a:pPr algn="l">
              <a:spcBef>
                <a:spcPts val="0"/>
              </a:spcBef>
            </a:pPr>
            <a:r>
              <a:rPr lang="nb-NO" sz="1100" dirty="0" smtClean="0">
                <a:solidFill>
                  <a:schemeClr val="tx1"/>
                </a:solidFill>
              </a:rPr>
              <a:t>Vaktmester eller ressurspersoner i hjemmetjenesten tilpasser innstillingene til sensorene, og hjemmetjenesten lager prosedyrer i fagsystem for blant annet hvem som mottar alarm.</a:t>
            </a:r>
            <a:br>
              <a:rPr lang="nb-NO" sz="1100" dirty="0" smtClean="0">
                <a:solidFill>
                  <a:schemeClr val="tx1"/>
                </a:solidFill>
              </a:rPr>
            </a:br>
            <a:endParaRPr lang="nb-NO" sz="1100" b="1" dirty="0" smtClean="0">
              <a:solidFill>
                <a:schemeClr val="tx1"/>
              </a:solidFill>
            </a:endParaRPr>
          </a:p>
          <a:p>
            <a:pPr algn="l">
              <a:spcBef>
                <a:spcPts val="0"/>
              </a:spcBef>
            </a:pPr>
            <a:r>
              <a:rPr lang="nb-NO" sz="1100" b="1" dirty="0">
                <a:solidFill>
                  <a:schemeClr val="tx1"/>
                </a:solidFill>
              </a:rPr>
              <a:t>3. Installere sensorer hos </a:t>
            </a:r>
            <a:r>
              <a:rPr lang="nb-NO" sz="1100" b="1" dirty="0" smtClean="0">
                <a:solidFill>
                  <a:schemeClr val="tx1"/>
                </a:solidFill>
              </a:rPr>
              <a:t>bruker</a:t>
            </a:r>
            <a:br>
              <a:rPr lang="nb-NO" sz="1100" b="1" dirty="0" smtClean="0">
                <a:solidFill>
                  <a:schemeClr val="tx1"/>
                </a:solidFill>
              </a:rPr>
            </a:br>
            <a:r>
              <a:rPr lang="nb-NO" sz="1100" dirty="0" smtClean="0">
                <a:solidFill>
                  <a:schemeClr val="tx1"/>
                </a:solidFill>
              </a:rPr>
              <a:t>Vaktmester drar ut til bruker og installerer teknologien. </a:t>
            </a:r>
            <a:endParaRPr lang="nb-NO" sz="1100" b="1" dirty="0" smtClean="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ClrTx/>
              <a:buFont typeface="Arial" panose="020B0604020202020204" pitchFamily="34" charset="0"/>
              <a:buChar char="•"/>
            </a:pPr>
            <a:r>
              <a:rPr lang="nb-NO" sz="1100" dirty="0">
                <a:solidFill>
                  <a:schemeClr val="tx1"/>
                </a:solidFill>
              </a:rPr>
              <a:t>Er denne prosessen realistisk i deres kommune?</a:t>
            </a:r>
          </a:p>
          <a:p>
            <a:pPr marL="285750" indent="-285750" algn="l">
              <a:buClrTx/>
              <a:buFont typeface="Arial" panose="020B0604020202020204" pitchFamily="34" charset="0"/>
              <a:buChar char="•"/>
            </a:pPr>
            <a:r>
              <a:rPr lang="nb-NO" sz="1100" dirty="0">
                <a:solidFill>
                  <a:schemeClr val="tx1"/>
                </a:solidFill>
              </a:rPr>
              <a:t>Hvilke verktøy har dere fra før? For eksempel kartleggingsskjema, rutinebeskrivelse, </a:t>
            </a:r>
            <a:r>
              <a:rPr lang="nb-NO" sz="1100" dirty="0" smtClean="0">
                <a:solidFill>
                  <a:schemeClr val="tx1"/>
                </a:solidFill>
              </a:rPr>
              <a:t>gevinstberegning?</a:t>
            </a:r>
          </a:p>
          <a:p>
            <a:pPr marL="285750" indent="-285750" algn="l">
              <a:buClrTx/>
              <a:buFont typeface="Arial" panose="020B0604020202020204" pitchFamily="34" charset="0"/>
              <a:buChar char="•"/>
            </a:pPr>
            <a:r>
              <a:rPr lang="nb-NO" sz="1100" dirty="0">
                <a:solidFill>
                  <a:schemeClr val="tx1"/>
                </a:solidFill>
              </a:rPr>
              <a:t>Hvem tilpasser teknologien og installerer hos bruker</a:t>
            </a:r>
            <a:r>
              <a:rPr lang="nb-NO" sz="1100" dirty="0" smtClean="0">
                <a:solidFill>
                  <a:schemeClr val="tx1"/>
                </a:solidFill>
              </a:rPr>
              <a:t>?</a:t>
            </a:r>
            <a:endParaRPr lang="nb-NO" sz="1100" dirty="0">
              <a:solidFill>
                <a:schemeClr val="tx1"/>
              </a:solidFill>
            </a:endParaRPr>
          </a:p>
          <a:p>
            <a:pPr marL="285750" indent="-285750" algn="l">
              <a:buClrTx/>
              <a:buFont typeface="Arial" panose="020B0604020202020204" pitchFamily="34" charset="0"/>
              <a:buChar char="•"/>
            </a:pPr>
            <a:r>
              <a:rPr lang="nb-NO" sz="1100" dirty="0">
                <a:solidFill>
                  <a:schemeClr val="tx1"/>
                </a:solidFill>
              </a:rPr>
              <a:t>Hvilket kommunikasjonsmiddel mellom </a:t>
            </a:r>
            <a:r>
              <a:rPr lang="nb-NO" sz="1100" dirty="0" smtClean="0">
                <a:solidFill>
                  <a:schemeClr val="tx1"/>
                </a:solidFill>
              </a:rPr>
              <a:t>saksbehandler, installatør, </a:t>
            </a:r>
            <a:r>
              <a:rPr lang="nb-NO" sz="1100" dirty="0">
                <a:solidFill>
                  <a:schemeClr val="tx1"/>
                </a:solidFill>
              </a:rPr>
              <a:t>og den som gjennomfører kartleggingsbesøket har dere i dag? Må dette </a:t>
            </a:r>
            <a:r>
              <a:rPr lang="nb-NO" sz="1100" dirty="0" smtClean="0">
                <a:solidFill>
                  <a:schemeClr val="tx1"/>
                </a:solidFill>
              </a:rPr>
              <a:t>endres?</a:t>
            </a:r>
          </a:p>
          <a:p>
            <a:pPr marL="285750" indent="-285750" algn="l">
              <a:buClrTx/>
              <a:buFont typeface="Arial" panose="020B0604020202020204" pitchFamily="34" charset="0"/>
              <a:buChar char="•"/>
            </a:pPr>
            <a:r>
              <a:rPr lang="nb-NO" sz="1100" dirty="0" smtClean="0">
                <a:solidFill>
                  <a:schemeClr val="tx1"/>
                </a:solidFill>
              </a:rPr>
              <a:t>Hvem </a:t>
            </a:r>
            <a:r>
              <a:rPr lang="nb-NO" sz="1100" dirty="0">
                <a:solidFill>
                  <a:schemeClr val="tx1"/>
                </a:solidFill>
              </a:rPr>
              <a:t>skal motta beskjed hvis </a:t>
            </a:r>
            <a:r>
              <a:rPr lang="nb-NO" sz="1100" dirty="0" smtClean="0">
                <a:solidFill>
                  <a:schemeClr val="tx1"/>
                </a:solidFill>
              </a:rPr>
              <a:t>sensorene </a:t>
            </a:r>
            <a:r>
              <a:rPr lang="nb-NO" sz="1100" dirty="0">
                <a:solidFill>
                  <a:schemeClr val="tx1"/>
                </a:solidFill>
              </a:rPr>
              <a:t>gir alarm? Skal kommunen åpne for at dette varselet går til pårørende, naboer eller lignende? </a:t>
            </a:r>
            <a:endParaRPr lang="nb-NO" sz="1100" dirty="0" smtClean="0">
              <a:solidFill>
                <a:schemeClr val="tx1"/>
              </a:solidFill>
            </a:endParaRPr>
          </a:p>
          <a:p>
            <a:pPr marL="285750" indent="-285750" algn="l">
              <a:buClrTx/>
              <a:buFont typeface="Arial" panose="020B0604020202020204" pitchFamily="34" charset="0"/>
              <a:buChar char="•"/>
            </a:pPr>
            <a:endParaRPr lang="nb-NO" sz="1100" dirty="0" smtClean="0">
              <a:solidFill>
                <a:schemeClr val="tx1"/>
              </a:solidFill>
            </a:endParaRPr>
          </a:p>
          <a:p>
            <a:pPr marL="285750" indent="-285750" algn="l">
              <a:buClrTx/>
              <a:buFont typeface="Arial" panose="020B0604020202020204" pitchFamily="34" charset="0"/>
              <a:buChar char="•"/>
            </a:pPr>
            <a:endParaRPr lang="nb-NO" sz="1100" dirty="0">
              <a:solidFill>
                <a:schemeClr val="tx1"/>
              </a:solidFill>
            </a:endParaRPr>
          </a:p>
          <a:p>
            <a:pPr marL="285750" indent="-285750" algn="l">
              <a:buClr>
                <a:schemeClr val="bg1"/>
              </a:buClr>
              <a:buFontTx/>
              <a:buChar char="-"/>
            </a:pPr>
            <a:endParaRPr lang="nb-NO" sz="1100" dirty="0">
              <a:solidFill>
                <a:schemeClr val="tx1"/>
              </a:solidFill>
            </a:endParaRP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33" name="TextBox 32"/>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a:solidFill>
                  <a:schemeClr val="tx1"/>
                </a:solidFill>
              </a:rPr>
              <a:t>Prosedyre for hvem som mottar </a:t>
            </a:r>
            <a:r>
              <a:rPr lang="nb-NO" sz="1100" dirty="0" smtClean="0">
                <a:solidFill>
                  <a:schemeClr val="tx1"/>
                </a:solidFill>
              </a:rPr>
              <a:t>alarm?</a:t>
            </a:r>
          </a:p>
          <a:p>
            <a:pPr marL="285750" indent="-285750" algn="l">
              <a:buFont typeface="Arial" panose="020B0604020202020204" pitchFamily="34" charset="0"/>
              <a:buChar char="•"/>
            </a:pPr>
            <a:r>
              <a:rPr lang="nb-NO" sz="1100" dirty="0" smtClean="0">
                <a:solidFill>
                  <a:schemeClr val="tx1"/>
                </a:solidFill>
              </a:rPr>
              <a:t>Infoskriv om digitalt tilsyn til bruker og pårørende? </a:t>
            </a:r>
            <a:endParaRPr lang="nb-NO" sz="1100" dirty="0">
              <a:solidFill>
                <a:schemeClr val="tx1"/>
              </a:solidFill>
            </a:endParaRPr>
          </a:p>
        </p:txBody>
      </p:sp>
      <p:sp>
        <p:nvSpPr>
          <p:cNvPr id="34" name="TextBox 33"/>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sp>
        <p:nvSpPr>
          <p:cNvPr id="35" name="TextBox 34"/>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spcBef>
                <a:spcPts val="600"/>
              </a:spcBef>
              <a:buFont typeface="Arial" panose="020B0604020202020204" pitchFamily="34" charset="0"/>
              <a:buChar char="•"/>
            </a:pPr>
            <a:endParaRPr lang="nb-NO" sz="1100" dirty="0" smtClean="0">
              <a:solidFill>
                <a:schemeClr val="tx1"/>
              </a:solidFill>
              <a:latin typeface="+mn-lt"/>
            </a:endParaRPr>
          </a:p>
        </p:txBody>
      </p:sp>
    </p:spTree>
    <p:extLst>
      <p:ext uri="{BB962C8B-B14F-4D97-AF65-F5344CB8AC3E}">
        <p14:creationId xmlns:p14="http://schemas.microsoft.com/office/powerpoint/2010/main" val="25302734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328"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Box 22"/>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Gjennomføre </a:t>
            </a:r>
            <a:r>
              <a:rPr lang="nb-NO" sz="1100" b="1" dirty="0">
                <a:solidFill>
                  <a:schemeClr val="tx1"/>
                </a:solidFill>
              </a:rPr>
              <a:t>opplæring for bruker og </a:t>
            </a:r>
            <a:r>
              <a:rPr lang="nb-NO" sz="1100" b="1" dirty="0" smtClean="0">
                <a:solidFill>
                  <a:schemeClr val="tx1"/>
                </a:solidFill>
              </a:rPr>
              <a:t>pårørende</a:t>
            </a:r>
            <a:r>
              <a:rPr lang="nb-NO" sz="1100" dirty="0">
                <a:solidFill>
                  <a:schemeClr val="tx1"/>
                </a:solidFill>
              </a:rPr>
              <a:t/>
            </a:r>
            <a:br>
              <a:rPr lang="nb-NO" sz="1100" dirty="0">
                <a:solidFill>
                  <a:schemeClr val="tx1"/>
                </a:solidFill>
              </a:rPr>
            </a:br>
            <a:r>
              <a:rPr lang="nb-NO" sz="1100" dirty="0" smtClean="0">
                <a:solidFill>
                  <a:schemeClr val="tx1"/>
                </a:solidFill>
              </a:rPr>
              <a:t>Samtidig som installasjon gjennomfører vaktmester og eventuelt en ressursperson opplæring med bruker og pårørende under hjemmebesøket.  </a:t>
            </a:r>
            <a:br>
              <a:rPr lang="nb-NO" sz="1100" dirty="0" smtClean="0">
                <a:solidFill>
                  <a:schemeClr val="tx1"/>
                </a:solidFill>
              </a:rPr>
            </a:br>
            <a:endParaRPr lang="nb-NO" sz="1100" dirty="0">
              <a:solidFill>
                <a:schemeClr val="tx1"/>
              </a:solidFill>
            </a:endParaRPr>
          </a:p>
          <a:p>
            <a:pPr algn="l">
              <a:spcBef>
                <a:spcPts val="0"/>
              </a:spcBef>
            </a:pPr>
            <a:r>
              <a:rPr lang="nb-NO" sz="1100" b="1" dirty="0" smtClean="0">
                <a:solidFill>
                  <a:schemeClr val="tx1"/>
                </a:solidFill>
              </a:rPr>
              <a:t>2. Testperiode </a:t>
            </a:r>
            <a:r>
              <a:rPr lang="nb-NO" sz="1100" b="1" dirty="0">
                <a:solidFill>
                  <a:schemeClr val="tx1"/>
                </a:solidFill>
              </a:rPr>
              <a:t>over to uker hvor hjemmetjenesten følger opp </a:t>
            </a:r>
            <a:r>
              <a:rPr lang="nb-NO" sz="1100" b="1" dirty="0" smtClean="0">
                <a:solidFill>
                  <a:schemeClr val="tx1"/>
                </a:solidFill>
              </a:rPr>
              <a:t>tett</a:t>
            </a:r>
            <a:r>
              <a:rPr lang="nb-NO" sz="1100" dirty="0">
                <a:solidFill>
                  <a:schemeClr val="tx1"/>
                </a:solidFill>
              </a:rPr>
              <a:t/>
            </a:r>
            <a:br>
              <a:rPr lang="nb-NO" sz="1100" dirty="0">
                <a:solidFill>
                  <a:schemeClr val="tx1"/>
                </a:solidFill>
              </a:rPr>
            </a:br>
            <a:r>
              <a:rPr lang="nb-NO" sz="1100" dirty="0">
                <a:solidFill>
                  <a:schemeClr val="tx1"/>
                </a:solidFill>
              </a:rPr>
              <a:t>Bruker tester </a:t>
            </a:r>
            <a:r>
              <a:rPr lang="nb-NO" sz="1100" dirty="0" smtClean="0">
                <a:solidFill>
                  <a:schemeClr val="tx1"/>
                </a:solidFill>
              </a:rPr>
              <a:t>teknologien i en periode over to uker der hjemmetjenesten følger opp tett. </a:t>
            </a:r>
            <a:r>
              <a:rPr lang="nb-NO" sz="1100" dirty="0">
                <a:solidFill>
                  <a:schemeClr val="tx1"/>
                </a:solidFill>
              </a:rPr>
              <a:t>Hjemmetjenesten </a:t>
            </a:r>
            <a:r>
              <a:rPr lang="nb-NO" sz="1100" dirty="0" smtClean="0">
                <a:solidFill>
                  <a:schemeClr val="tx1"/>
                </a:solidFill>
              </a:rPr>
              <a:t>evaluerer og dokumenterer om teknologien gir ønskede effekter i fagsystemet.</a:t>
            </a:r>
            <a:r>
              <a:rPr lang="nb-NO" sz="1100" dirty="0" smtClean="0">
                <a:solidFill>
                  <a:srgbClr val="FF0000"/>
                </a:solidFill>
              </a:rPr>
              <a:t/>
            </a:r>
            <a:br>
              <a:rPr lang="nb-NO" sz="1100" dirty="0" smtClean="0">
                <a:solidFill>
                  <a:srgbClr val="FF0000"/>
                </a:solidFill>
              </a:rPr>
            </a:b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3. Evaluere </a:t>
            </a:r>
            <a:r>
              <a:rPr lang="nb-NO" sz="1100" b="1" dirty="0">
                <a:solidFill>
                  <a:schemeClr val="tx1"/>
                </a:solidFill>
              </a:rPr>
              <a:t>hvordan bruker og pårørende håndterer digitalt tilsyn og om innstillinger bør </a:t>
            </a:r>
            <a:r>
              <a:rPr lang="nb-NO" sz="1100" b="1" dirty="0" smtClean="0">
                <a:solidFill>
                  <a:schemeClr val="tx1"/>
                </a:solidFill>
              </a:rPr>
              <a:t>endres</a:t>
            </a:r>
            <a:r>
              <a:rPr lang="nb-NO" sz="1100" dirty="0">
                <a:solidFill>
                  <a:schemeClr val="tx1"/>
                </a:solidFill>
              </a:rPr>
              <a:t/>
            </a:r>
            <a:br>
              <a:rPr lang="nb-NO" sz="1100" dirty="0">
                <a:solidFill>
                  <a:schemeClr val="tx1"/>
                </a:solidFill>
              </a:rPr>
            </a:br>
            <a:r>
              <a:rPr lang="nb-NO" sz="1100" dirty="0">
                <a:solidFill>
                  <a:schemeClr val="tx1"/>
                </a:solidFill>
              </a:rPr>
              <a:t>Evaluering skjer av hjemmetjenesten ved hjelp av dokumentasjon fra testperioden i fagsystemet. </a:t>
            </a: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4. Dokumentere </a:t>
            </a:r>
            <a:r>
              <a:rPr lang="nb-NO" sz="1100" b="1" dirty="0">
                <a:solidFill>
                  <a:schemeClr val="tx1"/>
                </a:solidFill>
              </a:rPr>
              <a:t>endringer i </a:t>
            </a:r>
            <a:r>
              <a:rPr lang="nb-NO" sz="1100" b="1" dirty="0" smtClean="0">
                <a:solidFill>
                  <a:schemeClr val="tx1"/>
                </a:solidFill>
              </a:rPr>
              <a:t>fagsystem</a:t>
            </a:r>
            <a:br>
              <a:rPr lang="nb-NO" sz="1100" b="1" dirty="0" smtClean="0">
                <a:solidFill>
                  <a:schemeClr val="tx1"/>
                </a:solidFill>
              </a:rPr>
            </a:br>
            <a:r>
              <a:rPr lang="nb-NO" sz="1100" dirty="0" smtClean="0">
                <a:solidFill>
                  <a:schemeClr val="tx1"/>
                </a:solidFill>
              </a:rPr>
              <a:t>Hjemmetjenesten </a:t>
            </a:r>
            <a:r>
              <a:rPr lang="nb-NO" sz="1100" dirty="0">
                <a:solidFill>
                  <a:schemeClr val="tx1"/>
                </a:solidFill>
              </a:rPr>
              <a:t>dokumenterer endringer i fagsystem og oppdaterer gevinstrealiseringsplan (eventuelt gir beskjed videre til gevinstansvarlig</a:t>
            </a:r>
            <a:r>
              <a:rPr lang="nb-NO" sz="1100" dirty="0" smtClean="0">
                <a:solidFill>
                  <a:schemeClr val="tx1"/>
                </a:solidFill>
              </a:rPr>
              <a:t>). </a:t>
            </a:r>
            <a:endParaRPr lang="nb-NO" sz="1100" dirty="0">
              <a:solidFill>
                <a:schemeClr val="tx1"/>
              </a:solidFill>
            </a:endParaRPr>
          </a:p>
          <a:p>
            <a:pPr marL="177792" indent="-177792" algn="l">
              <a:spcBef>
                <a:spcPts val="0"/>
              </a:spcBef>
              <a:buFont typeface="+mj-lt"/>
              <a:buAutoNum type="arabicPeriod"/>
            </a:pPr>
            <a:endParaRPr lang="nb-NO" sz="1100" b="1" dirty="0">
              <a:solidFill>
                <a:schemeClr val="tx1"/>
              </a:solidFill>
            </a:endParaRPr>
          </a:p>
        </p:txBody>
      </p:sp>
      <p:sp>
        <p:nvSpPr>
          <p:cNvPr id="24" name="TextBox 23"/>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evaluering og rapportering i testperioden?</a:t>
            </a:r>
          </a:p>
          <a:p>
            <a:pPr marL="285750" indent="-285750" algn="l">
              <a:buFont typeface="Arial" panose="020B0604020202020204" pitchFamily="34" charset="0"/>
              <a:buChar char="•"/>
            </a:pPr>
            <a:r>
              <a:rPr lang="nb-NO" sz="1100" dirty="0" smtClean="0">
                <a:solidFill>
                  <a:schemeClr val="tx1"/>
                </a:solidFill>
              </a:rPr>
              <a:t>Opplæringsmanual for digitalt tilsyn? Noe fra leverandør?  </a:t>
            </a:r>
            <a:endParaRPr lang="nb-NO" sz="1100" dirty="0">
              <a:solidFill>
                <a:schemeClr val="tx1"/>
              </a:solidFill>
            </a:endParaRPr>
          </a:p>
        </p:txBody>
      </p:sp>
      <p:sp>
        <p:nvSpPr>
          <p:cNvPr id="28" name="TextBox 27"/>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Hvem bør gjennomføre opplæring med bruker og pårørende? </a:t>
            </a:r>
          </a:p>
          <a:p>
            <a:pPr marL="171450" indent="-171450" algn="l">
              <a:buClrTx/>
              <a:buFont typeface="Arial" panose="020B0604020202020204" pitchFamily="34" charset="0"/>
              <a:buChar char="•"/>
            </a:pPr>
            <a:r>
              <a:rPr lang="nb-NO" sz="1100" dirty="0">
                <a:solidFill>
                  <a:schemeClr val="tx1"/>
                </a:solidFill>
              </a:rPr>
              <a:t>Skal opplæringen skje samtidig som installasjon? </a:t>
            </a:r>
          </a:p>
          <a:p>
            <a:pPr marL="171450" indent="-171450" algn="l">
              <a:buClrTx/>
              <a:buFont typeface="Arial" panose="020B0604020202020204" pitchFamily="34" charset="0"/>
              <a:buChar char="•"/>
            </a:pPr>
            <a:r>
              <a:rPr lang="nb-NO" sz="1100" dirty="0">
                <a:solidFill>
                  <a:schemeClr val="tx1"/>
                </a:solidFill>
              </a:rPr>
              <a:t>Hvordan skal testperioden evalueres?</a:t>
            </a:r>
          </a:p>
          <a:p>
            <a:pPr marL="171450" indent="-171450" algn="l">
              <a:buClrTx/>
              <a:buFont typeface="Arial" panose="020B0604020202020204" pitchFamily="34" charset="0"/>
              <a:buChar char="•"/>
            </a:pPr>
            <a:r>
              <a:rPr lang="nb-NO" sz="1100" dirty="0">
                <a:solidFill>
                  <a:schemeClr val="tx1"/>
                </a:solidFill>
              </a:rPr>
              <a:t>Hvem har ansvaret for å oppdatere gevinstrealiseringsplanen? Hvis ikke </a:t>
            </a:r>
            <a:r>
              <a:rPr lang="nb-NO" sz="1100" dirty="0" smtClean="0">
                <a:solidFill>
                  <a:schemeClr val="tx1"/>
                </a:solidFill>
              </a:rPr>
              <a:t>hjemmetjenesten, </a:t>
            </a:r>
            <a:r>
              <a:rPr lang="nb-NO" sz="1100" dirty="0">
                <a:solidFill>
                  <a:schemeClr val="tx1"/>
                </a:solidFill>
              </a:rPr>
              <a:t>hvordan skal de gi beskjed videre til </a:t>
            </a:r>
            <a:r>
              <a:rPr lang="nb-NO" sz="1100" dirty="0" smtClean="0">
                <a:solidFill>
                  <a:schemeClr val="tx1"/>
                </a:solidFill>
              </a:rPr>
              <a:t>gevinstansvarlig?</a:t>
            </a:r>
            <a:endParaRPr lang="nb-NO" sz="1100" dirty="0">
              <a:solidFill>
                <a:schemeClr val="tx1"/>
              </a:solidFill>
            </a:endParaRPr>
          </a:p>
        </p:txBody>
      </p:sp>
      <p:sp>
        <p:nvSpPr>
          <p:cNvPr id="6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DIGITALT TILSYN HJEMMEBOENDE</a:t>
            </a:r>
            <a:r>
              <a:rPr lang="nb-NO" b="1" dirty="0" smtClean="0">
                <a:solidFill>
                  <a:schemeClr val="accent1">
                    <a:lumMod val="50000"/>
                  </a:schemeClr>
                </a:solidFill>
                <a:latin typeface="Arial Black" panose="020B0A04020102020204" pitchFamily="34" charset="0"/>
              </a:rPr>
              <a:t>: OPPLÆRING</a:t>
            </a:r>
            <a:endParaRPr lang="nb-NO" dirty="0">
              <a:solidFill>
                <a:schemeClr val="accent1">
                  <a:lumMod val="50000"/>
                </a:schemeClr>
              </a:solidFill>
              <a:latin typeface="Arial Black" panose="020B0A04020102020204" pitchFamily="34" charset="0"/>
            </a:endParaRPr>
          </a:p>
        </p:txBody>
      </p:sp>
      <p:sp>
        <p:nvSpPr>
          <p:cNvPr id="72" name="TextBox 7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30" name="Group 29"/>
          <p:cNvGrpSpPr/>
          <p:nvPr/>
        </p:nvGrpSpPr>
        <p:grpSpPr>
          <a:xfrm>
            <a:off x="75000" y="902258"/>
            <a:ext cx="9756000" cy="1080000"/>
            <a:chOff x="312470" y="150611"/>
            <a:chExt cx="8834844" cy="1041400"/>
          </a:xfrm>
        </p:grpSpPr>
        <p:sp>
          <p:nvSpPr>
            <p:cNvPr id="31"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2"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3"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Rectangle 35"/>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7" name="Picture 36"/>
            <p:cNvPicPr>
              <a:picLocks noChangeAspect="1"/>
            </p:cNvPicPr>
            <p:nvPr/>
          </p:nvPicPr>
          <p:blipFill>
            <a:blip r:embed="rId6"/>
            <a:stretch>
              <a:fillRect/>
            </a:stretch>
          </p:blipFill>
          <p:spPr>
            <a:xfrm>
              <a:off x="343271" y="404597"/>
              <a:ext cx="522831" cy="489101"/>
            </a:xfrm>
            <a:prstGeom prst="rect">
              <a:avLst/>
            </a:prstGeom>
          </p:spPr>
        </p:pic>
        <p:sp>
          <p:nvSpPr>
            <p:cNvPr id="38" name="Rectangle 37"/>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39" name="Picture 38"/>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0" name="Rectangle 39"/>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8"/>
            <a:srcRect l="5393" r="11736"/>
            <a:stretch/>
          </p:blipFill>
          <p:spPr>
            <a:xfrm>
              <a:off x="3424151" y="375303"/>
              <a:ext cx="502261" cy="547688"/>
            </a:xfrm>
            <a:prstGeom prst="rect">
              <a:avLst/>
            </a:prstGeom>
          </p:spPr>
        </p:pic>
        <p:sp>
          <p:nvSpPr>
            <p:cNvPr id="42" name="Rectangle 41"/>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4" name="Rectangle 43"/>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5" name="Picture 44"/>
            <p:cNvPicPr>
              <a:picLocks noChangeAspect="1"/>
            </p:cNvPicPr>
            <p:nvPr/>
          </p:nvPicPr>
          <p:blipFill>
            <a:blip r:embed="rId10"/>
            <a:stretch>
              <a:fillRect/>
            </a:stretch>
          </p:blipFill>
          <p:spPr>
            <a:xfrm>
              <a:off x="7772077" y="413366"/>
              <a:ext cx="688156" cy="463651"/>
            </a:xfrm>
            <a:prstGeom prst="rect">
              <a:avLst/>
            </a:prstGeom>
          </p:spPr>
        </p:pic>
        <p:sp>
          <p:nvSpPr>
            <p:cNvPr id="46"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7" name="Rectangle 46"/>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48" name="Picture 47"/>
            <p:cNvPicPr>
              <a:picLocks noChangeAspect="1"/>
            </p:cNvPicPr>
            <p:nvPr/>
          </p:nvPicPr>
          <p:blipFill rotWithShape="1">
            <a:blip r:embed="rId11"/>
            <a:srcRect l="11970" r="6478"/>
            <a:stretch/>
          </p:blipFill>
          <p:spPr>
            <a:xfrm>
              <a:off x="7742340" y="398142"/>
              <a:ext cx="433893" cy="502011"/>
            </a:xfrm>
            <a:prstGeom prst="rect">
              <a:avLst/>
            </a:prstGeom>
          </p:spPr>
        </p:pic>
        <p:pic>
          <p:nvPicPr>
            <p:cNvPr id="73" name="Picture 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49" name="TextBox 48"/>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50" name="TextBox 49"/>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831201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2355"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DIGITALT TILSYN HJEMMEBOENDE</a:t>
            </a:r>
            <a:r>
              <a:rPr lang="nb-NO" b="1" dirty="0" smtClean="0">
                <a:solidFill>
                  <a:schemeClr val="accent1">
                    <a:lumMod val="50000"/>
                  </a:schemeClr>
                </a:solidFill>
                <a:latin typeface="Arial Black" panose="020B0A04020102020204" pitchFamily="34" charset="0"/>
              </a:rPr>
              <a:t>: DAGLIG DRIFT</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Respondere på alarmer og hjelpe brukere etter behov</a:t>
            </a:r>
            <a:r>
              <a:rPr lang="nb-NO" sz="1100" dirty="0" smtClean="0">
                <a:solidFill>
                  <a:schemeClr val="tx1"/>
                </a:solidFill>
              </a:rPr>
              <a:t/>
            </a:r>
            <a:br>
              <a:rPr lang="nb-NO" sz="1100" dirty="0" smtClean="0">
                <a:solidFill>
                  <a:schemeClr val="tx1"/>
                </a:solidFill>
              </a:rPr>
            </a:br>
            <a:r>
              <a:rPr lang="nb-NO" sz="1100" dirty="0" smtClean="0">
                <a:solidFill>
                  <a:schemeClr val="tx1"/>
                </a:solidFill>
              </a:rPr>
              <a:t>hjemmetjenesten, eller eventuelt pårørende, rykker ut på alarm etter prosedyre.</a:t>
            </a: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Dokumentere </a:t>
            </a:r>
            <a:r>
              <a:rPr lang="nb-NO" sz="1100" b="1" dirty="0">
                <a:solidFill>
                  <a:schemeClr val="tx1"/>
                </a:solidFill>
              </a:rPr>
              <a:t>hendelser i </a:t>
            </a:r>
            <a:r>
              <a:rPr lang="nb-NO" sz="1100" b="1" dirty="0" smtClean="0">
                <a:solidFill>
                  <a:schemeClr val="tx1"/>
                </a:solidFill>
              </a:rPr>
              <a:t>fagsystem</a:t>
            </a:r>
            <a:r>
              <a:rPr lang="nb-NO" sz="1100" dirty="0">
                <a:solidFill>
                  <a:schemeClr val="tx1"/>
                </a:solidFill>
              </a:rPr>
              <a:t/>
            </a:r>
            <a:br>
              <a:rPr lang="nb-NO" sz="1100" dirty="0">
                <a:solidFill>
                  <a:schemeClr val="tx1"/>
                </a:solidFill>
              </a:rPr>
            </a:br>
            <a:r>
              <a:rPr lang="nb-NO" sz="1100" dirty="0" smtClean="0">
                <a:solidFill>
                  <a:schemeClr val="tx1"/>
                </a:solidFill>
              </a:rPr>
              <a:t>hjemmetjenesten dokumenterer hendelser i fagsystem.</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3. Håndtere </a:t>
            </a:r>
            <a:r>
              <a:rPr lang="nb-NO" sz="1100" b="1" dirty="0">
                <a:solidFill>
                  <a:schemeClr val="tx1"/>
                </a:solidFill>
              </a:rPr>
              <a:t>tekniske varsler som lavt batteri og andre tekniske </a:t>
            </a:r>
            <a:r>
              <a:rPr lang="nb-NO" sz="1100" b="1" dirty="0" smtClean="0">
                <a:solidFill>
                  <a:schemeClr val="tx1"/>
                </a:solidFill>
              </a:rPr>
              <a:t>feil</a:t>
            </a:r>
            <a:r>
              <a:rPr lang="nb-NO" sz="1100" b="1" dirty="0">
                <a:solidFill>
                  <a:schemeClr val="tx1"/>
                </a:solidFill>
              </a:rPr>
              <a:t/>
            </a:r>
            <a:br>
              <a:rPr lang="nb-NO" sz="1100" b="1" dirty="0">
                <a:solidFill>
                  <a:schemeClr val="tx1"/>
                </a:solidFill>
              </a:rPr>
            </a:br>
            <a:r>
              <a:rPr lang="nb-NO" sz="1100" dirty="0">
                <a:solidFill>
                  <a:schemeClr val="tx1"/>
                </a:solidFill>
              </a:rPr>
              <a:t>Tekniske varsler sendes direkte til vaktmester som </a:t>
            </a:r>
            <a:r>
              <a:rPr lang="nb-NO" sz="1100" dirty="0" smtClean="0">
                <a:solidFill>
                  <a:schemeClr val="tx1"/>
                </a:solidFill>
              </a:rPr>
              <a:t>handler </a:t>
            </a:r>
            <a:r>
              <a:rPr lang="nb-NO" sz="1100" dirty="0">
                <a:solidFill>
                  <a:schemeClr val="tx1"/>
                </a:solidFill>
              </a:rPr>
              <a:t>etter gjeldende prosedyrer</a:t>
            </a:r>
            <a:r>
              <a:rPr lang="nb-NO" sz="1100" dirty="0" smtClean="0">
                <a:solidFill>
                  <a:schemeClr val="tx1"/>
                </a:solidFill>
              </a:rPr>
              <a:t>.</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4. Følge opp gevinster</a:t>
            </a:r>
            <a:br>
              <a:rPr lang="nb-NO" sz="1100" b="1" dirty="0" smtClean="0">
                <a:solidFill>
                  <a:schemeClr val="tx1"/>
                </a:solidFill>
              </a:rPr>
            </a:br>
            <a:r>
              <a:rPr lang="nb-NO" sz="1100" dirty="0">
                <a:solidFill>
                  <a:schemeClr val="tx1"/>
                </a:solidFill>
              </a:rPr>
              <a:t>Gevinstansvarlig følger opp gevinster, f. eks. </a:t>
            </a:r>
            <a:r>
              <a:rPr lang="nb-NO" sz="1100" dirty="0" smtClean="0">
                <a:solidFill>
                  <a:schemeClr val="tx1"/>
                </a:solidFill>
              </a:rPr>
              <a:t>registrerer antall reduserte fall eller </a:t>
            </a:r>
            <a:r>
              <a:rPr lang="nb-NO" sz="1100" dirty="0">
                <a:solidFill>
                  <a:schemeClr val="tx1"/>
                </a:solidFill>
              </a:rPr>
              <a:t>unngått tidsbruk på </a:t>
            </a:r>
            <a:r>
              <a:rPr lang="nb-NO" sz="1100" dirty="0" smtClean="0">
                <a:solidFill>
                  <a:schemeClr val="tx1"/>
                </a:solidFill>
              </a:rPr>
              <a:t>tilsyn.</a:t>
            </a:r>
            <a:r>
              <a:rPr lang="nb-NO" sz="1100" b="1" dirty="0" smtClean="0">
                <a:solidFill>
                  <a:schemeClr val="tx1"/>
                </a:solidFill>
              </a:rPr>
              <a:t/>
            </a:r>
            <a:br>
              <a:rPr lang="nb-NO" sz="1100" b="1" dirty="0" smtClean="0">
                <a:solidFill>
                  <a:schemeClr val="tx1"/>
                </a:solidFill>
              </a:rPr>
            </a:br>
            <a:endParaRPr lang="nb-NO" sz="1100" b="1"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a:t>
            </a:r>
            <a:r>
              <a:rPr lang="nb-NO" sz="1100" dirty="0">
                <a:solidFill>
                  <a:schemeClr val="tx1"/>
                </a:solidFill>
              </a:rPr>
              <a:t>for </a:t>
            </a:r>
            <a:r>
              <a:rPr lang="nb-NO" sz="1100" dirty="0" smtClean="0">
                <a:solidFill>
                  <a:schemeClr val="tx1"/>
                </a:solidFill>
              </a:rPr>
              <a:t>utrykningstjeneste</a:t>
            </a:r>
            <a:r>
              <a:rPr lang="nb-NO" sz="1100" dirty="0">
                <a:solidFill>
                  <a:schemeClr val="tx1"/>
                </a:solidFill>
              </a:rPr>
              <a:t>?  </a:t>
            </a:r>
          </a:p>
          <a:p>
            <a:pPr marL="285750" indent="-285750" algn="l">
              <a:buFont typeface="Arial" panose="020B0604020202020204" pitchFamily="34" charset="0"/>
              <a:buChar char="•"/>
            </a:pPr>
            <a:r>
              <a:rPr lang="nb-NO" sz="1100" dirty="0">
                <a:solidFill>
                  <a:schemeClr val="tx1"/>
                </a:solidFill>
              </a:rPr>
              <a:t>Prosedyre for håndtering av tekniske varsler? </a:t>
            </a:r>
            <a:endParaRPr lang="nb-NO" sz="1100" dirty="0" smtClean="0">
              <a:solidFill>
                <a:schemeClr val="tx1"/>
              </a:solidFill>
            </a:endParaRPr>
          </a:p>
          <a:p>
            <a:pPr marL="285750" indent="-285750" algn="l">
              <a:buFont typeface="Arial" panose="020B0604020202020204" pitchFamily="34" charset="0"/>
              <a:buChar char="•"/>
            </a:pPr>
            <a:r>
              <a:rPr lang="nb-NO" sz="1100" dirty="0" smtClean="0">
                <a:solidFill>
                  <a:schemeClr val="tx1"/>
                </a:solidFill>
              </a:rPr>
              <a:t>Mal for gevinstoppfølging (</a:t>
            </a:r>
            <a:r>
              <a:rPr lang="nb-NO" sz="1100" u="sng" dirty="0" smtClean="0">
                <a:hlinkClick r:id="rId6"/>
              </a:rPr>
              <a:t>www.ks.no/veikart</a:t>
            </a:r>
            <a:r>
              <a:rPr lang="nb-NO" sz="1100" dirty="0" smtClean="0">
                <a:solidFill>
                  <a:schemeClr val="tx1"/>
                </a:solidFill>
              </a:rPr>
              <a:t>)</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endParaRPr lang="nb-NO" sz="1100" dirty="0">
              <a:solidFill>
                <a:schemeClr val="tx1"/>
              </a:solidFill>
            </a:endParaRPr>
          </a:p>
          <a:p>
            <a:pPr marL="171450" indent="-171450" algn="l">
              <a:buClrTx/>
              <a:buFont typeface="Arial" panose="020B0604020202020204" pitchFamily="34" charset="0"/>
              <a:buChar char="•"/>
            </a:pPr>
            <a:r>
              <a:rPr lang="nb-NO" sz="1100" dirty="0">
                <a:solidFill>
                  <a:schemeClr val="tx1"/>
                </a:solidFill>
              </a:rPr>
              <a:t>Hvor går alarmene fra </a:t>
            </a:r>
            <a:r>
              <a:rPr lang="nb-NO" sz="1100" dirty="0" smtClean="0">
                <a:solidFill>
                  <a:schemeClr val="tx1"/>
                </a:solidFill>
              </a:rPr>
              <a:t>teknologien? </a:t>
            </a:r>
            <a:r>
              <a:rPr lang="nb-NO" sz="1100" dirty="0">
                <a:solidFill>
                  <a:schemeClr val="tx1"/>
                </a:solidFill>
              </a:rPr>
              <a:t>Hvordan </a:t>
            </a:r>
            <a:r>
              <a:rPr lang="nb-NO" sz="1100" dirty="0" smtClean="0">
                <a:solidFill>
                  <a:schemeClr val="tx1"/>
                </a:solidFill>
              </a:rPr>
              <a:t>er utrykningstjenesten organisert? Skal kommunen åpne for at pårørende, naboer etc. kan motta alarm og rykke ut? </a:t>
            </a:r>
          </a:p>
          <a:p>
            <a:pPr marL="171450" indent="-171450" algn="l">
              <a:buClrTx/>
              <a:buFont typeface="Arial" panose="020B0604020202020204" pitchFamily="34" charset="0"/>
              <a:buChar char="•"/>
            </a:pPr>
            <a:r>
              <a:rPr lang="nb-NO" sz="1100" dirty="0" smtClean="0">
                <a:solidFill>
                  <a:schemeClr val="tx1"/>
                </a:solidFill>
              </a:rPr>
              <a:t>Hvordan skal hjemmetjenesten og pårørende kommunisere hvis pårørende rykker ut på alarmene?</a:t>
            </a:r>
            <a:endParaRPr lang="nb-NO" sz="1100" dirty="0">
              <a:solidFill>
                <a:schemeClr val="tx1"/>
              </a:solidFill>
            </a:endParaRPr>
          </a:p>
          <a:p>
            <a:pPr marL="171450" indent="-171450" algn="l">
              <a:buClrTx/>
              <a:buFont typeface="Arial" panose="020B0604020202020204" pitchFamily="34" charset="0"/>
              <a:buChar char="•"/>
            </a:pPr>
            <a:r>
              <a:rPr lang="nb-NO" sz="1100" dirty="0">
                <a:solidFill>
                  <a:schemeClr val="tx1"/>
                </a:solidFill>
              </a:rPr>
              <a:t>Hvem skal håndtere tekniske varsler? Hva skal prosedyren være? Hvor skal tekniske varsler dokumenteres?</a:t>
            </a:r>
          </a:p>
          <a:p>
            <a:pPr marL="171450" indent="-171450" algn="l">
              <a:buClrTx/>
              <a:buFont typeface="Arial" panose="020B0604020202020204" pitchFamily="34" charset="0"/>
              <a:buChar char="•"/>
            </a:pPr>
            <a:r>
              <a:rPr lang="nb-NO" sz="1100" dirty="0">
                <a:solidFill>
                  <a:schemeClr val="tx1"/>
                </a:solidFill>
              </a:rPr>
              <a:t>Hvem har ansvar for å følge opp gevinster i daglig drift?</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7"/>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9"/>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1"/>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2"/>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3913475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ext uri="{D42A27DB-BD31-4B8C-83A1-F6EECF244321}">
                <p14:modId xmlns:p14="http://schemas.microsoft.com/office/powerpoint/2010/main" val="43594959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4962"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Box 22"/>
          <p:cNvSpPr txBox="1"/>
          <p:nvPr/>
        </p:nvSpPr>
        <p:spPr>
          <a:xfrm>
            <a:off x="149052" y="2349564"/>
            <a:ext cx="4849896" cy="3193200"/>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buClrTx/>
            </a:pPr>
            <a:r>
              <a:rPr lang="nb-NO" sz="1100" b="1" dirty="0" smtClean="0">
                <a:solidFill>
                  <a:schemeClr val="tx1"/>
                </a:solidFill>
                <a:latin typeface="+mn-lt"/>
              </a:rPr>
              <a:t>1. Henvisning fra saksbehandler</a:t>
            </a:r>
          </a:p>
          <a:p>
            <a:pPr algn="l">
              <a:spcBef>
                <a:spcPts val="0"/>
              </a:spcBef>
              <a:buClrTx/>
            </a:pPr>
            <a:r>
              <a:rPr lang="nb-NO" sz="1100" dirty="0" smtClean="0">
                <a:solidFill>
                  <a:schemeClr val="tx1"/>
                </a:solidFill>
                <a:latin typeface="+mn-lt"/>
              </a:rPr>
              <a:t>Saksbehandler får inn en søknad og sender huskelapp via EPJ til hjemmetjenesten.</a:t>
            </a:r>
          </a:p>
          <a:p>
            <a:pPr algn="l">
              <a:spcBef>
                <a:spcPts val="0"/>
              </a:spcBef>
              <a:buClrTx/>
            </a:pPr>
            <a:r>
              <a:rPr lang="nb-NO" sz="1100" b="1" dirty="0" smtClean="0">
                <a:solidFill>
                  <a:schemeClr val="tx1"/>
                </a:solidFill>
                <a:latin typeface="+mn-lt"/>
              </a:rPr>
              <a:t>2. Gjennomføre kartlegging </a:t>
            </a:r>
            <a:r>
              <a:rPr lang="nb-NO" sz="1100" b="1" dirty="0">
                <a:solidFill>
                  <a:schemeClr val="tx1"/>
                </a:solidFill>
                <a:latin typeface="+mn-lt"/>
              </a:rPr>
              <a:t>og fylle ut </a:t>
            </a:r>
            <a:r>
              <a:rPr lang="nb-NO" sz="1100" b="1" dirty="0" smtClean="0">
                <a:solidFill>
                  <a:schemeClr val="tx1"/>
                </a:solidFill>
                <a:latin typeface="+mn-lt"/>
              </a:rPr>
              <a:t>kartleggingsskjema</a:t>
            </a:r>
            <a:endParaRPr lang="nb-NO" sz="1100" dirty="0" smtClean="0">
              <a:solidFill>
                <a:schemeClr val="tx1"/>
              </a:solidFill>
              <a:latin typeface="+mn-lt"/>
            </a:endParaRPr>
          </a:p>
          <a:p>
            <a:pPr algn="l">
              <a:spcBef>
                <a:spcPts val="0"/>
              </a:spcBef>
              <a:buClrTx/>
            </a:pPr>
            <a:r>
              <a:rPr lang="nb-NO" sz="1100" dirty="0" smtClean="0">
                <a:solidFill>
                  <a:schemeClr val="tx1"/>
                </a:solidFill>
                <a:latin typeface="+mn-lt"/>
              </a:rPr>
              <a:t>Hjemmetjenesten i aktuell sone gjennomfører kartleggingsbesøk i henhold til rutinebeskrivelse</a:t>
            </a:r>
            <a:r>
              <a:rPr lang="nb-NO" sz="1100" dirty="0" smtClean="0">
                <a:solidFill>
                  <a:srgbClr val="FF0000"/>
                </a:solidFill>
                <a:latin typeface="+mn-lt"/>
              </a:rPr>
              <a:t> </a:t>
            </a:r>
            <a:r>
              <a:rPr lang="nb-NO" sz="1100" dirty="0" smtClean="0">
                <a:solidFill>
                  <a:schemeClr val="tx1"/>
                </a:solidFill>
                <a:latin typeface="+mn-lt"/>
              </a:rPr>
              <a:t>og fyller ut kartleggingsskjema og samtykkeskjema.</a:t>
            </a:r>
            <a:endParaRPr lang="nb-NO" sz="1100" dirty="0">
              <a:solidFill>
                <a:schemeClr val="tx1"/>
              </a:solidFill>
              <a:latin typeface="+mn-lt"/>
            </a:endParaRPr>
          </a:p>
          <a:p>
            <a:pPr algn="l">
              <a:spcBef>
                <a:spcPts val="0"/>
              </a:spcBef>
              <a:buClrTx/>
            </a:pPr>
            <a:r>
              <a:rPr lang="nb-NO" sz="1100" b="1" dirty="0" smtClean="0">
                <a:solidFill>
                  <a:schemeClr val="tx1"/>
                </a:solidFill>
                <a:latin typeface="+mn-lt"/>
              </a:rPr>
              <a:t>3. Vurdere </a:t>
            </a:r>
            <a:r>
              <a:rPr lang="nb-NO" sz="1100" b="1" dirty="0">
                <a:solidFill>
                  <a:schemeClr val="tx1"/>
                </a:solidFill>
                <a:latin typeface="+mn-lt"/>
              </a:rPr>
              <a:t>om bruker kan ha nytte av elektronisk </a:t>
            </a:r>
            <a:r>
              <a:rPr lang="nb-NO" sz="1100" b="1" dirty="0" smtClean="0">
                <a:solidFill>
                  <a:schemeClr val="tx1"/>
                </a:solidFill>
                <a:latin typeface="+mn-lt"/>
              </a:rPr>
              <a:t>medisindispenser</a:t>
            </a:r>
            <a:endParaRPr lang="nb-NO" sz="1100" dirty="0" smtClean="0">
              <a:solidFill>
                <a:schemeClr val="tx1"/>
              </a:solidFill>
              <a:latin typeface="+mn-lt"/>
            </a:endParaRPr>
          </a:p>
          <a:p>
            <a:pPr algn="l">
              <a:spcBef>
                <a:spcPts val="0"/>
              </a:spcBef>
              <a:buClrTx/>
            </a:pPr>
            <a:r>
              <a:rPr lang="nb-NO" sz="1100" dirty="0" smtClean="0">
                <a:solidFill>
                  <a:schemeClr val="tx1"/>
                </a:solidFill>
                <a:latin typeface="+mn-lt"/>
              </a:rPr>
              <a:t>Fullført kartleggingsskjema sendes til saksbehandler via EPJ og saksbehandler vurderer gevinster for bruker, samt spart tid og unngått kostnad for kommunen.</a:t>
            </a:r>
            <a:endParaRPr lang="nb-NO" sz="1100" dirty="0">
              <a:solidFill>
                <a:schemeClr val="tx1"/>
              </a:solidFill>
              <a:latin typeface="+mn-lt"/>
            </a:endParaRPr>
          </a:p>
          <a:p>
            <a:pPr algn="l">
              <a:spcBef>
                <a:spcPts val="0"/>
              </a:spcBef>
              <a:buClrTx/>
            </a:pPr>
            <a:r>
              <a:rPr lang="nb-NO" sz="1100" b="1" dirty="0" smtClean="0">
                <a:solidFill>
                  <a:schemeClr val="tx1"/>
                </a:solidFill>
                <a:latin typeface="+mn-lt"/>
              </a:rPr>
              <a:t>4. Registrere </a:t>
            </a:r>
            <a:r>
              <a:rPr lang="nb-NO" sz="1100" b="1" dirty="0">
                <a:solidFill>
                  <a:schemeClr val="tx1"/>
                </a:solidFill>
                <a:latin typeface="+mn-lt"/>
              </a:rPr>
              <a:t>anbefalte innstillinger for brukeren, f. eks. </a:t>
            </a:r>
            <a:r>
              <a:rPr lang="nb-NO" sz="1100" b="1" dirty="0" smtClean="0">
                <a:solidFill>
                  <a:schemeClr val="tx1"/>
                </a:solidFill>
                <a:latin typeface="+mn-lt"/>
              </a:rPr>
              <a:t>tidsintervall</a:t>
            </a:r>
          </a:p>
          <a:p>
            <a:pPr algn="l">
              <a:spcBef>
                <a:spcPts val="0"/>
              </a:spcBef>
              <a:buClrTx/>
            </a:pPr>
            <a:r>
              <a:rPr lang="nb-NO" sz="1100" dirty="0" smtClean="0">
                <a:solidFill>
                  <a:schemeClr val="tx1"/>
                </a:solidFill>
                <a:latin typeface="+mn-lt"/>
              </a:rPr>
              <a:t>Dette gjøres i kartleggingsskjemaet under kartleggingsbesøk av ansatt i hjemmetjenesten.</a:t>
            </a:r>
            <a:endParaRPr lang="nb-NO" sz="1100" dirty="0">
              <a:solidFill>
                <a:schemeClr val="tx1"/>
              </a:solidFill>
              <a:latin typeface="+mn-lt"/>
            </a:endParaRPr>
          </a:p>
          <a:p>
            <a:pPr algn="l">
              <a:spcBef>
                <a:spcPts val="0"/>
              </a:spcBef>
              <a:buClrTx/>
            </a:pPr>
            <a:r>
              <a:rPr lang="nb-NO" sz="1100" b="1" dirty="0" smtClean="0">
                <a:solidFill>
                  <a:schemeClr val="tx1"/>
                </a:solidFill>
                <a:latin typeface="+mn-lt"/>
              </a:rPr>
              <a:t>5. Registrere </a:t>
            </a:r>
            <a:r>
              <a:rPr lang="nb-NO" sz="1100" b="1" dirty="0">
                <a:solidFill>
                  <a:schemeClr val="tx1"/>
                </a:solidFill>
                <a:latin typeface="+mn-lt"/>
              </a:rPr>
              <a:t>data </a:t>
            </a:r>
            <a:r>
              <a:rPr lang="nb-NO" sz="1100" b="1" dirty="0" smtClean="0">
                <a:solidFill>
                  <a:schemeClr val="tx1"/>
                </a:solidFill>
                <a:latin typeface="+mn-lt"/>
              </a:rPr>
              <a:t>og måle nullpunkt for gevinstrealisering</a:t>
            </a:r>
            <a:endParaRPr lang="nb-NO" sz="1100" dirty="0" smtClean="0">
              <a:solidFill>
                <a:schemeClr val="tx1"/>
              </a:solidFill>
              <a:latin typeface="+mn-lt"/>
            </a:endParaRPr>
          </a:p>
          <a:p>
            <a:pPr algn="l">
              <a:spcBef>
                <a:spcPts val="0"/>
              </a:spcBef>
              <a:buClrTx/>
            </a:pPr>
            <a:r>
              <a:rPr lang="nb-NO" sz="1100" dirty="0" smtClean="0">
                <a:solidFill>
                  <a:schemeClr val="tx1"/>
                </a:solidFill>
                <a:latin typeface="+mn-lt"/>
              </a:rPr>
              <a:t>Saksbehandler eller gevinstansvarlig registrerer nullpunkt for kvantitative og kvalitative gevinster i gevinstrealiseringsplan</a:t>
            </a:r>
            <a:r>
              <a:rPr lang="nb-NO" sz="1100" dirty="0">
                <a:solidFill>
                  <a:schemeClr val="tx1"/>
                </a:solidFill>
                <a:latin typeface="+mn-lt"/>
              </a:rPr>
              <a:t> </a:t>
            </a:r>
            <a:r>
              <a:rPr lang="nb-NO" sz="1100" dirty="0" smtClean="0">
                <a:solidFill>
                  <a:schemeClr val="tx1"/>
                </a:solidFill>
              </a:rPr>
              <a:t>(f. eks avvik i </a:t>
            </a:r>
            <a:r>
              <a:rPr lang="nb-NO" sz="1100" dirty="0">
                <a:solidFill>
                  <a:schemeClr val="tx1"/>
                </a:solidFill>
              </a:rPr>
              <a:t>medisineringstidspunkt </a:t>
            </a:r>
            <a:r>
              <a:rPr lang="nb-NO" sz="1100" dirty="0" smtClean="0">
                <a:solidFill>
                  <a:schemeClr val="tx1"/>
                </a:solidFill>
              </a:rPr>
              <a:t>og antall besøk per uke for </a:t>
            </a:r>
            <a:r>
              <a:rPr lang="nb-NO" sz="1100" dirty="0">
                <a:solidFill>
                  <a:schemeClr val="tx1"/>
                </a:solidFill>
              </a:rPr>
              <a:t>eksisterende brukere). </a:t>
            </a:r>
            <a:endParaRPr lang="nb-NO" sz="1100" dirty="0" smtClean="0">
              <a:solidFill>
                <a:schemeClr val="tx1"/>
              </a:solidFill>
              <a:latin typeface="+mn-lt"/>
            </a:endParaRPr>
          </a:p>
        </p:txBody>
      </p:sp>
      <p:sp>
        <p:nvSpPr>
          <p:cNvPr id="28" name="TextBox 27"/>
          <p:cNvSpPr txBox="1"/>
          <p:nvPr/>
        </p:nvSpPr>
        <p:spPr>
          <a:xfrm>
            <a:off x="5144131" y="2355552"/>
            <a:ext cx="4505349" cy="3187211"/>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ClrTx/>
              <a:buFont typeface="Arial" panose="020B0604020202020204" pitchFamily="34" charset="0"/>
              <a:buChar char="•"/>
            </a:pPr>
            <a:r>
              <a:rPr lang="nb-NO" sz="1100" dirty="0" smtClean="0">
                <a:solidFill>
                  <a:schemeClr val="tx1"/>
                </a:solidFill>
                <a:latin typeface="+mn-lt"/>
              </a:rPr>
              <a:t>Er denne prosessen realistisk i deres kommune?</a:t>
            </a:r>
          </a:p>
          <a:p>
            <a:pPr marL="285750" indent="-285750" algn="l">
              <a:buClrTx/>
              <a:buFont typeface="Arial" panose="020B0604020202020204" pitchFamily="34" charset="0"/>
              <a:buChar char="•"/>
            </a:pPr>
            <a:r>
              <a:rPr lang="nb-NO" sz="1100" dirty="0" smtClean="0">
                <a:solidFill>
                  <a:schemeClr val="tx1"/>
                </a:solidFill>
                <a:latin typeface="+mn-lt"/>
              </a:rPr>
              <a:t>Hvilke verktøy har dere fra før? For eksempel kartleggingsskjema, rutinebeskrivelse, gevinstberegning?</a:t>
            </a:r>
          </a:p>
          <a:p>
            <a:pPr marL="285750" indent="-285750" algn="l">
              <a:buClrTx/>
              <a:buFont typeface="Arial" panose="020B0604020202020204" pitchFamily="34" charset="0"/>
              <a:buChar char="•"/>
            </a:pPr>
            <a:r>
              <a:rPr lang="nb-NO" sz="1100" dirty="0" smtClean="0">
                <a:solidFill>
                  <a:schemeClr val="tx1"/>
                </a:solidFill>
                <a:latin typeface="+mn-lt"/>
              </a:rPr>
              <a:t>Er det noen verktøy dere mangler?</a:t>
            </a:r>
          </a:p>
          <a:p>
            <a:pPr marL="285750" indent="-285750" algn="l">
              <a:buClrTx/>
              <a:buFont typeface="Arial" panose="020B0604020202020204" pitchFamily="34" charset="0"/>
              <a:buChar char="•"/>
            </a:pPr>
            <a:r>
              <a:rPr lang="nb-NO" sz="1100" dirty="0" smtClean="0">
                <a:solidFill>
                  <a:schemeClr val="tx1"/>
                </a:solidFill>
                <a:latin typeface="+mn-lt"/>
              </a:rPr>
              <a:t>Hvilket kommunikasjonsmiddel mellom saksbehandler og den som gjennomfører kartleggingsbesøket har dere i dag? Må dette endres?</a:t>
            </a:r>
          </a:p>
          <a:p>
            <a:pPr marL="285750" indent="-285750" algn="l">
              <a:buClrTx/>
              <a:buFont typeface="Arial" panose="020B0604020202020204" pitchFamily="34" charset="0"/>
              <a:buChar char="•"/>
            </a:pPr>
            <a:r>
              <a:rPr lang="nb-NO" sz="1100" dirty="0" smtClean="0">
                <a:solidFill>
                  <a:schemeClr val="tx1"/>
                </a:solidFill>
                <a:latin typeface="+mn-lt"/>
              </a:rPr>
              <a:t>Hvordan foregår første henvisning av bruker? Hvem har ansvaret for å avdekke mulige brukere? </a:t>
            </a:r>
          </a:p>
          <a:p>
            <a:pPr marL="285750" indent="-285750" algn="l">
              <a:buClrTx/>
              <a:buFont typeface="Arial" panose="020B0604020202020204" pitchFamily="34" charset="0"/>
              <a:buChar char="•"/>
            </a:pPr>
            <a:r>
              <a:rPr lang="nb-NO" sz="1100" dirty="0" smtClean="0">
                <a:solidFill>
                  <a:schemeClr val="tx1"/>
                </a:solidFill>
              </a:rPr>
              <a:t>Hvilke </a:t>
            </a:r>
            <a:r>
              <a:rPr lang="nb-NO" sz="1100" dirty="0">
                <a:solidFill>
                  <a:schemeClr val="tx1"/>
                </a:solidFill>
              </a:rPr>
              <a:t>gevinster skal dere realisere og hvordan skal dere måle disse? Hvor ofte skal dere </a:t>
            </a:r>
            <a:r>
              <a:rPr lang="nb-NO" sz="1100" dirty="0" smtClean="0">
                <a:solidFill>
                  <a:schemeClr val="tx1"/>
                </a:solidFill>
              </a:rPr>
              <a:t>måle?</a:t>
            </a:r>
            <a:r>
              <a:rPr lang="nb-NO" sz="1100" dirty="0">
                <a:solidFill>
                  <a:schemeClr val="tx1"/>
                </a:solidFill>
              </a:rPr>
              <a:t> </a:t>
            </a:r>
            <a:r>
              <a:rPr lang="nb-NO" sz="1100" dirty="0" smtClean="0">
                <a:solidFill>
                  <a:schemeClr val="tx1"/>
                </a:solidFill>
                <a:latin typeface="+mn-lt"/>
              </a:rPr>
              <a:t>Hvem har ansvaret for gevinstrealiseringsplanen?</a:t>
            </a:r>
          </a:p>
          <a:p>
            <a:pPr marL="285750" indent="-285750" algn="l">
              <a:buClrTx/>
              <a:buFont typeface="Arial" panose="020B0604020202020204" pitchFamily="34" charset="0"/>
              <a:buChar char="•"/>
            </a:pPr>
            <a:r>
              <a:rPr lang="nb-NO" sz="1100" dirty="0" smtClean="0">
                <a:solidFill>
                  <a:schemeClr val="tx1"/>
                </a:solidFill>
                <a:latin typeface="+mn-lt"/>
              </a:rPr>
              <a:t>Skal nye brukere først få vedtak og tiltak om «ordinær» medisinhåndtering, deretter søke om medisindispenser? Eller skal medisindispenser vurderes som et alternativ fra starten av?</a:t>
            </a:r>
          </a:p>
          <a:p>
            <a:pPr marL="285750" indent="-285750" algn="l">
              <a:buClr>
                <a:schemeClr val="bg1"/>
              </a:buClr>
              <a:buFontTx/>
              <a:buChar char="-"/>
            </a:pPr>
            <a:endParaRPr lang="nb-NO" sz="1100" dirty="0" smtClean="0">
              <a:solidFill>
                <a:schemeClr val="tx1"/>
              </a:solidFill>
              <a:latin typeface="+mn-lt"/>
            </a:endParaRPr>
          </a:p>
        </p:txBody>
      </p:sp>
      <p:sp>
        <p:nvSpPr>
          <p:cNvPr id="69" name="Title 5"/>
          <p:cNvSpPr>
            <a:spLocks noGrp="1"/>
          </p:cNvSpPr>
          <p:nvPr>
            <p:ph type="title"/>
          </p:nvPr>
        </p:nvSpPr>
        <p:spPr>
          <a:xfrm>
            <a:off x="246175" y="-3566"/>
            <a:ext cx="9659825" cy="802109"/>
          </a:xfrm>
        </p:spPr>
        <p:txBody>
          <a:bodyPr/>
          <a:lstStyle/>
          <a:p>
            <a:r>
              <a:rPr lang="nb-NO" b="1" dirty="0" smtClean="0">
                <a:solidFill>
                  <a:schemeClr val="accent1">
                    <a:lumMod val="50000"/>
                  </a:schemeClr>
                </a:solidFill>
                <a:latin typeface="Arial Black" panose="020B0A04020102020204" pitchFamily="34" charset="0"/>
              </a:rPr>
              <a:t>ELEKTRONISK MEDISINDISPENSER: HENVISNING OG KARTLEGGING</a:t>
            </a:r>
            <a:endParaRPr lang="nb-NO" dirty="0">
              <a:solidFill>
                <a:schemeClr val="accent1">
                  <a:lumMod val="50000"/>
                </a:schemeClr>
              </a:solidFill>
              <a:latin typeface="Arial Black" panose="020B0A04020102020204" pitchFamily="34" charset="0"/>
            </a:endParaRPr>
          </a:p>
        </p:txBody>
      </p:sp>
      <p:sp>
        <p:nvSpPr>
          <p:cNvPr id="70" name="TextBox 6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71" name="TextBox 7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grpSp>
        <p:nvGrpSpPr>
          <p:cNvPr id="30" name="Group 29"/>
          <p:cNvGrpSpPr/>
          <p:nvPr/>
        </p:nvGrpSpPr>
        <p:grpSpPr>
          <a:xfrm>
            <a:off x="75000" y="902258"/>
            <a:ext cx="9756000" cy="1080000"/>
            <a:chOff x="312470" y="150611"/>
            <a:chExt cx="8834844" cy="1041400"/>
          </a:xfrm>
        </p:grpSpPr>
        <p:sp>
          <p:nvSpPr>
            <p:cNvPr id="31"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2"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3"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Rectangle 35"/>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7" name="Picture 36"/>
            <p:cNvPicPr>
              <a:picLocks noChangeAspect="1"/>
            </p:cNvPicPr>
            <p:nvPr/>
          </p:nvPicPr>
          <p:blipFill>
            <a:blip r:embed="rId6"/>
            <a:stretch>
              <a:fillRect/>
            </a:stretch>
          </p:blipFill>
          <p:spPr>
            <a:xfrm>
              <a:off x="343271" y="404597"/>
              <a:ext cx="522831" cy="489101"/>
            </a:xfrm>
            <a:prstGeom prst="rect">
              <a:avLst/>
            </a:prstGeom>
          </p:spPr>
        </p:pic>
        <p:sp>
          <p:nvSpPr>
            <p:cNvPr id="38" name="Rectangle 37"/>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39" name="Picture 38"/>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0" name="Rectangle 39"/>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8"/>
            <a:srcRect l="5393" r="11736"/>
            <a:stretch/>
          </p:blipFill>
          <p:spPr>
            <a:xfrm>
              <a:off x="3424151" y="375303"/>
              <a:ext cx="502261" cy="547688"/>
            </a:xfrm>
            <a:prstGeom prst="rect">
              <a:avLst/>
            </a:prstGeom>
          </p:spPr>
        </p:pic>
        <p:sp>
          <p:nvSpPr>
            <p:cNvPr id="42" name="Rectangle 41"/>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4" name="Rectangle 43"/>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5" name="Picture 44"/>
            <p:cNvPicPr>
              <a:picLocks noChangeAspect="1"/>
            </p:cNvPicPr>
            <p:nvPr/>
          </p:nvPicPr>
          <p:blipFill>
            <a:blip r:embed="rId10"/>
            <a:stretch>
              <a:fillRect/>
            </a:stretch>
          </p:blipFill>
          <p:spPr>
            <a:xfrm>
              <a:off x="7772077" y="413366"/>
              <a:ext cx="688156" cy="463651"/>
            </a:xfrm>
            <a:prstGeom prst="rect">
              <a:avLst/>
            </a:prstGeom>
          </p:spPr>
        </p:pic>
        <p:sp>
          <p:nvSpPr>
            <p:cNvPr id="46"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7" name="Rectangle 46"/>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48" name="Picture 47"/>
            <p:cNvPicPr>
              <a:picLocks noChangeAspect="1"/>
            </p:cNvPicPr>
            <p:nvPr/>
          </p:nvPicPr>
          <p:blipFill rotWithShape="1">
            <a:blip r:embed="rId11"/>
            <a:srcRect l="11970" r="6478"/>
            <a:stretch/>
          </p:blipFill>
          <p:spPr>
            <a:xfrm>
              <a:off x="7742340" y="398142"/>
              <a:ext cx="433893" cy="502011"/>
            </a:xfrm>
            <a:prstGeom prst="rect">
              <a:avLst/>
            </a:prstGeom>
          </p:spPr>
        </p:pic>
        <p:pic>
          <p:nvPicPr>
            <p:cNvPr id="73" name="Picture 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50" name="TextBox 49"/>
          <p:cNvSpPr txBox="1"/>
          <p:nvPr/>
        </p:nvSpPr>
        <p:spPr>
          <a:xfrm>
            <a:off x="149052" y="5856051"/>
            <a:ext cx="4849897"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spcBef>
                <a:spcPts val="600"/>
              </a:spcBef>
              <a:buFont typeface="Arial" panose="020B0604020202020204" pitchFamily="34" charset="0"/>
              <a:buChar char="•"/>
            </a:pPr>
            <a:r>
              <a:rPr lang="nb-NO" sz="1100" dirty="0">
                <a:solidFill>
                  <a:schemeClr val="tx1"/>
                </a:solidFill>
              </a:rPr>
              <a:t>Kartleggingsskjema fra </a:t>
            </a:r>
            <a:r>
              <a:rPr lang="nb-NO" sz="1100" dirty="0">
                <a:solidFill>
                  <a:schemeClr val="tx1"/>
                </a:solidFill>
                <a:hlinkClick r:id="rId14" action="ppaction://hlinkfile"/>
              </a:rPr>
              <a:t>Lindås</a:t>
            </a:r>
            <a:r>
              <a:rPr lang="nb-NO" sz="1100" dirty="0">
                <a:solidFill>
                  <a:schemeClr val="tx1"/>
                </a:solidFill>
              </a:rPr>
              <a:t> og </a:t>
            </a:r>
            <a:r>
              <a:rPr lang="nb-NO" sz="1100" dirty="0">
                <a:solidFill>
                  <a:schemeClr val="tx1"/>
                </a:solidFill>
                <a:hlinkClick r:id="rId15" action="ppaction://hlinkfile"/>
              </a:rPr>
              <a:t>Kongsberg</a:t>
            </a:r>
            <a:endParaRPr lang="nb-NO" sz="1100" dirty="0">
              <a:solidFill>
                <a:schemeClr val="tx1"/>
              </a:solidFill>
            </a:endParaRPr>
          </a:p>
          <a:p>
            <a:pPr marL="285750" indent="-285750" algn="l">
              <a:spcBef>
                <a:spcPts val="600"/>
              </a:spcBef>
              <a:buFont typeface="Arial" panose="020B0604020202020204" pitchFamily="34" charset="0"/>
              <a:buChar char="•"/>
            </a:pPr>
            <a:r>
              <a:rPr lang="nb-NO" sz="1100" dirty="0">
                <a:solidFill>
                  <a:schemeClr val="tx1"/>
                </a:solidFill>
              </a:rPr>
              <a:t>Samtykkeskjema for elektronisk medisindispenser fra Lindås</a:t>
            </a:r>
          </a:p>
          <a:p>
            <a:pPr marL="285750" indent="-285750" algn="l">
              <a:spcBef>
                <a:spcPts val="600"/>
              </a:spcBef>
              <a:buFont typeface="Arial" panose="020B0604020202020204" pitchFamily="34" charset="0"/>
              <a:buChar char="•"/>
            </a:pPr>
            <a:r>
              <a:rPr lang="nb-NO" sz="1100" dirty="0">
                <a:solidFill>
                  <a:schemeClr val="tx1"/>
                </a:solidFill>
              </a:rPr>
              <a:t>Verktøy for beregning av spart tid og sparte kostnader (.</a:t>
            </a:r>
            <a:r>
              <a:rPr lang="nb-NO" sz="1100" dirty="0" err="1">
                <a:solidFill>
                  <a:schemeClr val="tx1"/>
                </a:solidFill>
              </a:rPr>
              <a:t>xls</a:t>
            </a:r>
            <a:r>
              <a:rPr lang="nb-NO" sz="1100" dirty="0" smtClean="0">
                <a:solidFill>
                  <a:schemeClr val="tx1"/>
                </a:solidFill>
              </a:rPr>
              <a:t>)</a:t>
            </a:r>
            <a:endParaRPr lang="nb-NO" sz="1100" dirty="0">
              <a:solidFill>
                <a:schemeClr val="tx1"/>
              </a:solidFill>
            </a:endParaRPr>
          </a:p>
          <a:p>
            <a:pPr marL="285750" indent="-285750" algn="l">
              <a:buFont typeface="Arial" panose="020B0604020202020204" pitchFamily="34" charset="0"/>
              <a:buChar char="•"/>
            </a:pPr>
            <a:endParaRPr lang="nb-NO" sz="1100" dirty="0">
              <a:solidFill>
                <a:schemeClr val="tx1"/>
              </a:solidFill>
            </a:endParaRPr>
          </a:p>
        </p:txBody>
      </p:sp>
      <p:sp>
        <p:nvSpPr>
          <p:cNvPr id="51" name="TextBox 50"/>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sp>
        <p:nvSpPr>
          <p:cNvPr id="52" name="TextBox 51"/>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spcBef>
                <a:spcPts val="600"/>
              </a:spcBef>
              <a:buFont typeface="Arial" panose="020B0604020202020204" pitchFamily="34" charset="0"/>
              <a:buChar char="•"/>
            </a:pPr>
            <a:r>
              <a:rPr lang="nb-NO" sz="1100" dirty="0" smtClean="0">
                <a:solidFill>
                  <a:schemeClr val="tx1"/>
                </a:solidFill>
                <a:latin typeface="+mn-lt"/>
              </a:rPr>
              <a:t>Rutinebeskrivelse fra Lindås</a:t>
            </a:r>
          </a:p>
          <a:p>
            <a:pPr marL="285750" indent="-285750" algn="l">
              <a:spcBef>
                <a:spcPts val="600"/>
              </a:spcBef>
              <a:buFont typeface="Arial" panose="020B0604020202020204" pitchFamily="34" charset="0"/>
              <a:buChar char="•"/>
            </a:pPr>
            <a:r>
              <a:rPr lang="nb-NO" sz="1100" dirty="0" smtClean="0">
                <a:solidFill>
                  <a:schemeClr val="tx1"/>
                </a:solidFill>
                <a:latin typeface="+mn-lt"/>
              </a:rPr>
              <a:t>Forslag til måling av gevinster? </a:t>
            </a:r>
            <a:r>
              <a:rPr lang="nb-NO" sz="1100" dirty="0" smtClean="0">
                <a:solidFill>
                  <a:schemeClr val="tx1"/>
                </a:solidFill>
              </a:rPr>
              <a:t>Skjema </a:t>
            </a:r>
            <a:r>
              <a:rPr lang="nb-NO" sz="1100" dirty="0">
                <a:solidFill>
                  <a:schemeClr val="tx1"/>
                </a:solidFill>
              </a:rPr>
              <a:t>for </a:t>
            </a:r>
            <a:r>
              <a:rPr lang="nb-NO" sz="1100" dirty="0" smtClean="0">
                <a:solidFill>
                  <a:schemeClr val="tx1"/>
                </a:solidFill>
              </a:rPr>
              <a:t>nullpunktmåling?</a:t>
            </a:r>
            <a:endParaRPr lang="nb-NO" sz="1100" dirty="0" smtClean="0">
              <a:solidFill>
                <a:schemeClr val="tx1"/>
              </a:solidFill>
              <a:latin typeface="+mn-lt"/>
            </a:endParaRPr>
          </a:p>
          <a:p>
            <a:pPr marL="285750" indent="-285750" algn="l">
              <a:spcBef>
                <a:spcPts val="600"/>
              </a:spcBef>
              <a:buFont typeface="Arial" panose="020B0604020202020204" pitchFamily="34" charset="0"/>
              <a:buChar char="•"/>
            </a:pPr>
            <a:r>
              <a:rPr lang="nb-NO" sz="1100" dirty="0" smtClean="0">
                <a:solidFill>
                  <a:schemeClr val="tx1"/>
                </a:solidFill>
                <a:latin typeface="+mn-lt"/>
              </a:rPr>
              <a:t>Gevinstrealiseringsplan (</a:t>
            </a:r>
            <a:r>
              <a:rPr lang="nb-NO" sz="1100" u="sng" dirty="0" smtClean="0">
                <a:hlinkClick r:id="rId16"/>
              </a:rPr>
              <a:t>www.ks.no/veikart</a:t>
            </a:r>
            <a:r>
              <a:rPr lang="nb-NO" sz="1100" dirty="0"/>
              <a:t>)</a:t>
            </a:r>
            <a:endParaRPr lang="nb-NO" sz="1100" dirty="0" smtClean="0">
              <a:solidFill>
                <a:schemeClr val="tx1"/>
              </a:solidFill>
              <a:latin typeface="+mn-lt"/>
            </a:endParaRPr>
          </a:p>
        </p:txBody>
      </p:sp>
    </p:spTree>
    <p:extLst>
      <p:ext uri="{BB962C8B-B14F-4D97-AF65-F5344CB8AC3E}">
        <p14:creationId xmlns:p14="http://schemas.microsoft.com/office/powerpoint/2010/main" val="38256943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3378"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DIGITALT TILSYN HJEMMEBOENDE</a:t>
            </a:r>
            <a:r>
              <a:rPr lang="nb-NO" b="1" dirty="0" smtClean="0">
                <a:solidFill>
                  <a:schemeClr val="accent1">
                    <a:lumMod val="50000"/>
                  </a:schemeClr>
                </a:solidFill>
                <a:latin typeface="Arial Black" panose="020B0A04020102020204" pitchFamily="34" charset="0"/>
              </a:rPr>
              <a:t>: EVALUERING</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Vurdere </a:t>
            </a:r>
            <a:r>
              <a:rPr lang="nb-NO" sz="1100" b="1" dirty="0">
                <a:solidFill>
                  <a:schemeClr val="tx1"/>
                </a:solidFill>
              </a:rPr>
              <a:t>hvilke effekter digitalt tilsyn har for bruker, pårørende og </a:t>
            </a:r>
            <a:r>
              <a:rPr lang="nb-NO" sz="1100" b="1" dirty="0" smtClean="0">
                <a:solidFill>
                  <a:schemeClr val="tx1"/>
                </a:solidFill>
              </a:rPr>
              <a:t>ansatte</a:t>
            </a:r>
            <a:r>
              <a:rPr lang="nb-NO" sz="1100" dirty="0">
                <a:solidFill>
                  <a:schemeClr val="tx1"/>
                </a:solidFill>
              </a:rPr>
              <a:t/>
            </a:r>
            <a:br>
              <a:rPr lang="nb-NO" sz="1100" dirty="0">
                <a:solidFill>
                  <a:schemeClr val="tx1"/>
                </a:solidFill>
              </a:rPr>
            </a:br>
            <a:r>
              <a:rPr lang="nb-NO" sz="1100" dirty="0" smtClean="0">
                <a:solidFill>
                  <a:schemeClr val="tx1"/>
                </a:solidFill>
              </a:rPr>
              <a:t>Hjemmetjenesten måler bruker-, ansatt- og pårørendetilfredshet ved faste intervaller ved hjelp av evalueringsskjema. </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Evaluere </a:t>
            </a:r>
            <a:r>
              <a:rPr lang="nb-NO" sz="1100" b="1" dirty="0">
                <a:solidFill>
                  <a:schemeClr val="tx1"/>
                </a:solidFill>
              </a:rPr>
              <a:t>om innstillinger bør </a:t>
            </a:r>
            <a:r>
              <a:rPr lang="nb-NO" sz="1100" b="1" dirty="0" smtClean="0">
                <a:solidFill>
                  <a:schemeClr val="tx1"/>
                </a:solidFill>
              </a:rPr>
              <a:t>endres</a:t>
            </a:r>
            <a:r>
              <a:rPr lang="nb-NO" sz="1100" dirty="0">
                <a:solidFill>
                  <a:schemeClr val="tx1"/>
                </a:solidFill>
              </a:rPr>
              <a:t/>
            </a:r>
            <a:br>
              <a:rPr lang="nb-NO" sz="1100" dirty="0">
                <a:solidFill>
                  <a:schemeClr val="tx1"/>
                </a:solidFill>
              </a:rPr>
            </a:br>
            <a:r>
              <a:rPr lang="nb-NO" sz="1100" dirty="0">
                <a:solidFill>
                  <a:schemeClr val="tx1"/>
                </a:solidFill>
              </a:rPr>
              <a:t>H</a:t>
            </a:r>
            <a:r>
              <a:rPr lang="nb-NO" sz="1100" dirty="0" smtClean="0">
                <a:solidFill>
                  <a:schemeClr val="tx1"/>
                </a:solidFill>
              </a:rPr>
              <a:t>jemmetjenesten </a:t>
            </a:r>
            <a:r>
              <a:rPr lang="nb-NO" sz="1100" dirty="0">
                <a:solidFill>
                  <a:schemeClr val="tx1"/>
                </a:solidFill>
              </a:rPr>
              <a:t>vurderer om </a:t>
            </a:r>
            <a:r>
              <a:rPr lang="nb-NO" sz="1100" dirty="0" smtClean="0">
                <a:solidFill>
                  <a:schemeClr val="tx1"/>
                </a:solidFill>
              </a:rPr>
              <a:t>digitalt tilsyn fungerer </a:t>
            </a:r>
            <a:r>
              <a:rPr lang="nb-NO" sz="1100" dirty="0">
                <a:solidFill>
                  <a:schemeClr val="tx1"/>
                </a:solidFill>
              </a:rPr>
              <a:t>optimalt eller </a:t>
            </a:r>
            <a:r>
              <a:rPr lang="nb-NO" sz="1100" dirty="0" smtClean="0">
                <a:solidFill>
                  <a:schemeClr val="tx1"/>
                </a:solidFill>
              </a:rPr>
              <a:t>om den kan </a:t>
            </a:r>
            <a:r>
              <a:rPr lang="nb-NO" sz="1100" dirty="0">
                <a:solidFill>
                  <a:schemeClr val="tx1"/>
                </a:solidFill>
              </a:rPr>
              <a:t>forbedres ved endring i innstillingene. </a:t>
            </a:r>
            <a:endParaRPr lang="nb-NO" sz="1100" dirty="0" smtClean="0">
              <a:solidFill>
                <a:schemeClr val="tx1"/>
              </a:solidFill>
            </a:endParaRP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3. </a:t>
            </a:r>
            <a:r>
              <a:rPr lang="nb-NO" sz="1100" b="1" dirty="0">
                <a:solidFill>
                  <a:schemeClr val="tx1"/>
                </a:solidFill>
              </a:rPr>
              <a:t>Registrere nye data for gevinstrealisering </a:t>
            </a:r>
            <a:br>
              <a:rPr lang="nb-NO" sz="1100" b="1" dirty="0">
                <a:solidFill>
                  <a:schemeClr val="tx1"/>
                </a:solidFill>
              </a:rPr>
            </a:br>
            <a:r>
              <a:rPr lang="nb-NO" sz="1100" dirty="0" smtClean="0">
                <a:solidFill>
                  <a:schemeClr val="tx1"/>
                </a:solidFill>
              </a:rPr>
              <a:t>Hjemmetjenesten </a:t>
            </a:r>
            <a:r>
              <a:rPr lang="nb-NO" sz="1100" dirty="0">
                <a:solidFill>
                  <a:schemeClr val="tx1"/>
                </a:solidFill>
              </a:rPr>
              <a:t>eller gevinstansvarlig </a:t>
            </a:r>
            <a:r>
              <a:rPr lang="nb-NO" sz="1100" dirty="0" smtClean="0">
                <a:solidFill>
                  <a:schemeClr val="tx1"/>
                </a:solidFill>
              </a:rPr>
              <a:t>oppdaterer gevinstrealiseringsplanen for både kvalitative gevinster (hentes fra utfylte evalueringsskjema) og kvantitative gevinster.</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4. Avgjøre </a:t>
            </a:r>
            <a:r>
              <a:rPr lang="nb-NO" sz="1100" b="1" dirty="0">
                <a:solidFill>
                  <a:schemeClr val="tx1"/>
                </a:solidFill>
              </a:rPr>
              <a:t>om tilbudet skal </a:t>
            </a:r>
            <a:r>
              <a:rPr lang="nb-NO" sz="1100" b="1" dirty="0" smtClean="0">
                <a:solidFill>
                  <a:schemeClr val="tx1"/>
                </a:solidFill>
              </a:rPr>
              <a:t>videreføres </a:t>
            </a:r>
            <a:r>
              <a:rPr lang="nb-NO" sz="1100" b="1" dirty="0">
                <a:solidFill>
                  <a:schemeClr val="tx1"/>
                </a:solidFill>
              </a:rPr>
              <a:t>eller </a:t>
            </a:r>
            <a:r>
              <a:rPr lang="nb-NO" sz="1100" b="1" dirty="0" smtClean="0">
                <a:solidFill>
                  <a:schemeClr val="tx1"/>
                </a:solidFill>
              </a:rPr>
              <a:t>avsluttes</a:t>
            </a:r>
            <a:r>
              <a:rPr lang="nb-NO" sz="1100" dirty="0">
                <a:solidFill>
                  <a:schemeClr val="tx1"/>
                </a:solidFill>
              </a:rPr>
              <a:t/>
            </a:r>
            <a:br>
              <a:rPr lang="nb-NO" sz="1100" dirty="0">
                <a:solidFill>
                  <a:schemeClr val="tx1"/>
                </a:solidFill>
              </a:rPr>
            </a:br>
            <a:r>
              <a:rPr lang="nb-NO" sz="1100" dirty="0" smtClean="0">
                <a:solidFill>
                  <a:schemeClr val="tx1"/>
                </a:solidFill>
              </a:rPr>
              <a:t>Gevinstansvarlig/Saksbehandler/Hjemmetjenesten </a:t>
            </a:r>
            <a:r>
              <a:rPr lang="nb-NO" sz="1100" dirty="0">
                <a:solidFill>
                  <a:schemeClr val="tx1"/>
                </a:solidFill>
              </a:rPr>
              <a:t>beslutter i samarbeid om tilbudet skal </a:t>
            </a:r>
            <a:r>
              <a:rPr lang="nb-NO" sz="1100" dirty="0" smtClean="0">
                <a:solidFill>
                  <a:schemeClr val="tx1"/>
                </a:solidFill>
              </a:rPr>
              <a:t>videreføres </a:t>
            </a:r>
            <a:r>
              <a:rPr lang="nb-NO" sz="1100" dirty="0">
                <a:solidFill>
                  <a:schemeClr val="tx1"/>
                </a:solidFill>
              </a:rPr>
              <a:t>eller </a:t>
            </a:r>
            <a:r>
              <a:rPr lang="nb-NO" sz="1100" dirty="0" smtClean="0">
                <a:solidFill>
                  <a:schemeClr val="tx1"/>
                </a:solidFill>
              </a:rPr>
              <a:t>avsluttes basert på samlet evaluering.</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
            </a:r>
            <a:br>
              <a:rPr lang="nb-NO" sz="1100" b="1" dirty="0" smtClean="0">
                <a:solidFill>
                  <a:schemeClr val="tx1"/>
                </a:solidFill>
              </a:rPr>
            </a:br>
            <a:endParaRPr lang="nb-NO" sz="1100" b="1"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Evalueringsskjema for bruker fra Lindås </a:t>
            </a:r>
          </a:p>
          <a:p>
            <a:pPr marL="285750" indent="-285750" algn="l">
              <a:buFont typeface="Arial" panose="020B0604020202020204" pitchFamily="34" charset="0"/>
              <a:buChar char="•"/>
            </a:pPr>
            <a:r>
              <a:rPr lang="nb-NO" sz="1100" dirty="0">
                <a:solidFill>
                  <a:schemeClr val="tx1"/>
                </a:solidFill>
              </a:rPr>
              <a:t>Evalueringsskjema for </a:t>
            </a:r>
            <a:r>
              <a:rPr lang="nb-NO" sz="1100" dirty="0" smtClean="0">
                <a:solidFill>
                  <a:schemeClr val="tx1"/>
                </a:solidFill>
              </a:rPr>
              <a:t>pårørende </a:t>
            </a:r>
            <a:r>
              <a:rPr lang="nb-NO" sz="1100" dirty="0">
                <a:solidFill>
                  <a:schemeClr val="tx1"/>
                </a:solidFill>
              </a:rPr>
              <a:t>fra Lindås </a:t>
            </a:r>
          </a:p>
          <a:p>
            <a:pPr marL="285750" indent="-285750" algn="l">
              <a:buFont typeface="Arial" panose="020B0604020202020204" pitchFamily="34" charset="0"/>
              <a:buChar char="•"/>
            </a:pPr>
            <a:r>
              <a:rPr lang="nb-NO" sz="1100" dirty="0">
                <a:solidFill>
                  <a:schemeClr val="tx1"/>
                </a:solidFill>
              </a:rPr>
              <a:t>Evalueringsskjema for </a:t>
            </a:r>
            <a:r>
              <a:rPr lang="nb-NO" sz="1100" dirty="0" smtClean="0">
                <a:solidFill>
                  <a:schemeClr val="tx1"/>
                </a:solidFill>
              </a:rPr>
              <a:t>ansatte </a:t>
            </a:r>
            <a:r>
              <a:rPr lang="nb-NO" sz="1100" dirty="0">
                <a:solidFill>
                  <a:schemeClr val="tx1"/>
                </a:solidFill>
              </a:rPr>
              <a:t>fra Lindås </a:t>
            </a:r>
          </a:p>
          <a:p>
            <a:pPr marL="285750" indent="-285750" algn="l">
              <a:buFont typeface="Arial" panose="020B0604020202020204" pitchFamily="34" charset="0"/>
              <a:buChar char="•"/>
            </a:pPr>
            <a:endParaRPr lang="nb-NO" sz="1100" dirty="0" smtClean="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Når skal man gjøre første helhetlige vurdering av hver bruker? Hvor ofte skal slike vurderinger skje?  </a:t>
            </a:r>
          </a:p>
          <a:p>
            <a:pPr marL="171450" indent="-171450" algn="l">
              <a:buClrTx/>
              <a:buFont typeface="Arial" panose="020B0604020202020204" pitchFamily="34" charset="0"/>
              <a:buChar char="•"/>
            </a:pPr>
            <a:r>
              <a:rPr lang="nb-NO" sz="1100" dirty="0" smtClean="0">
                <a:solidFill>
                  <a:schemeClr val="tx1"/>
                </a:solidFill>
              </a:rPr>
              <a:t>Har </a:t>
            </a:r>
            <a:r>
              <a:rPr lang="nb-NO" sz="1100" dirty="0">
                <a:solidFill>
                  <a:schemeClr val="tx1"/>
                </a:solidFill>
              </a:rPr>
              <a:t>dere de rette </a:t>
            </a:r>
            <a:r>
              <a:rPr lang="nb-NO" sz="1100" dirty="0" smtClean="0">
                <a:solidFill>
                  <a:schemeClr val="tx1"/>
                </a:solidFill>
              </a:rPr>
              <a:t>kommunikasjonsmidlene </a:t>
            </a:r>
            <a:r>
              <a:rPr lang="nb-NO" sz="1100" dirty="0">
                <a:solidFill>
                  <a:schemeClr val="tx1"/>
                </a:solidFill>
              </a:rPr>
              <a:t>for å kunne bruke denne type prosess? </a:t>
            </a:r>
            <a:endParaRPr lang="nb-NO" sz="1100" dirty="0" smtClean="0">
              <a:solidFill>
                <a:schemeClr val="tx1"/>
              </a:solidFill>
            </a:endParaRPr>
          </a:p>
          <a:p>
            <a:pPr marL="171450" indent="-171450" algn="l">
              <a:buClrTx/>
              <a:buFont typeface="Arial" panose="020B0604020202020204" pitchFamily="34" charset="0"/>
              <a:buChar char="•"/>
            </a:pPr>
            <a:r>
              <a:rPr lang="nb-NO" sz="1100" dirty="0">
                <a:solidFill>
                  <a:schemeClr val="tx1"/>
                </a:solidFill>
              </a:rPr>
              <a:t>Hvilke gevinster skal dere realisere? Hvor ofte skal dere måle og hvem har ansvaret for gevinstrealiseringen?</a:t>
            </a:r>
          </a:p>
          <a:p>
            <a:pPr marL="171450" indent="-171450" algn="l">
              <a:buClrTx/>
              <a:buFont typeface="Arial" panose="020B0604020202020204" pitchFamily="34" charset="0"/>
              <a:buChar char="•"/>
            </a:pPr>
            <a:r>
              <a:rPr lang="nb-NO" sz="1100" dirty="0">
                <a:solidFill>
                  <a:schemeClr val="tx1"/>
                </a:solidFill>
              </a:rPr>
              <a:t>Hvem bestemmer om tilbudet skal videreføres eller avsluttes? Hva skal beslutningskriteriene være?</a:t>
            </a:r>
          </a:p>
          <a:p>
            <a:pPr algn="l">
              <a:buClrTx/>
            </a:pPr>
            <a:endParaRPr lang="nb-NO" sz="1100" dirty="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7"/>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9"/>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1"/>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2"/>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32" name="TextBox 31"/>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spcBef>
                <a:spcPts val="600"/>
              </a:spcBef>
              <a:buFont typeface="Arial" panose="020B0604020202020204" pitchFamily="34" charset="0"/>
              <a:buChar char="•"/>
            </a:pPr>
            <a:r>
              <a:rPr lang="nb-NO" sz="1100" dirty="0" smtClean="0">
                <a:solidFill>
                  <a:schemeClr val="tx1"/>
                </a:solidFill>
                <a:latin typeface="+mn-lt"/>
              </a:rPr>
              <a:t>Forslag til måling av gevinster?</a:t>
            </a:r>
          </a:p>
        </p:txBody>
      </p:sp>
    </p:spTree>
    <p:extLst>
      <p:ext uri="{BB962C8B-B14F-4D97-AF65-F5344CB8AC3E}">
        <p14:creationId xmlns:p14="http://schemas.microsoft.com/office/powerpoint/2010/main" val="22669434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4400"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DIGITALT TILSYN </a:t>
            </a:r>
            <a:r>
              <a:rPr lang="nb-NO" b="1" dirty="0" smtClean="0">
                <a:solidFill>
                  <a:schemeClr val="accent1">
                    <a:lumMod val="50000"/>
                  </a:schemeClr>
                </a:solidFill>
                <a:latin typeface="Arial Black" panose="020B0A04020102020204" pitchFamily="34" charset="0"/>
              </a:rPr>
              <a:t>HJEMMEBOENDE: VIDEREFØRE/AVSLUTTE</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Videreføre </a:t>
            </a:r>
            <a:r>
              <a:rPr lang="nb-NO" sz="1100" b="1" dirty="0">
                <a:solidFill>
                  <a:schemeClr val="tx1"/>
                </a:solidFill>
              </a:rPr>
              <a:t>tjenesten selv om bruker havner på korttidsopphold på </a:t>
            </a:r>
            <a:r>
              <a:rPr lang="nb-NO" sz="1100" b="1" dirty="0" smtClean="0">
                <a:solidFill>
                  <a:schemeClr val="tx1"/>
                </a:solidFill>
              </a:rPr>
              <a:t>sykehjem</a:t>
            </a:r>
            <a:r>
              <a:rPr lang="nb-NO" sz="1100" dirty="0">
                <a:solidFill>
                  <a:schemeClr val="tx1"/>
                </a:solidFill>
              </a:rPr>
              <a:t/>
            </a:r>
            <a:br>
              <a:rPr lang="nb-NO" sz="1100" dirty="0">
                <a:solidFill>
                  <a:schemeClr val="tx1"/>
                </a:solidFill>
              </a:rPr>
            </a:br>
            <a:r>
              <a:rPr lang="nb-NO" sz="1100" dirty="0">
                <a:solidFill>
                  <a:schemeClr val="tx1"/>
                </a:solidFill>
              </a:rPr>
              <a:t>H</a:t>
            </a:r>
            <a:r>
              <a:rPr lang="nb-NO" sz="1100" dirty="0" smtClean="0">
                <a:solidFill>
                  <a:schemeClr val="tx1"/>
                </a:solidFill>
              </a:rPr>
              <a:t>jemmetjenesten </a:t>
            </a:r>
            <a:r>
              <a:rPr lang="nb-NO" sz="1100" dirty="0">
                <a:solidFill>
                  <a:schemeClr val="tx1"/>
                </a:solidFill>
              </a:rPr>
              <a:t>dokumenterer i fagsystemet og videreformidler videreføring av tjenesten på korttidsopphold etter </a:t>
            </a:r>
            <a:r>
              <a:rPr lang="nb-NO" sz="1100" dirty="0" smtClean="0">
                <a:solidFill>
                  <a:schemeClr val="tx1"/>
                </a:solidFill>
              </a:rPr>
              <a:t>gjeldende </a:t>
            </a:r>
            <a:r>
              <a:rPr lang="nb-NO" sz="1100" dirty="0">
                <a:solidFill>
                  <a:schemeClr val="tx1"/>
                </a:solidFill>
              </a:rPr>
              <a:t>prosedyrer</a:t>
            </a:r>
            <a:r>
              <a:rPr lang="nb-NO" sz="1100" dirty="0" smtClean="0">
                <a:solidFill>
                  <a:schemeClr val="tx1"/>
                </a:solidFill>
              </a:rPr>
              <a:t>.</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Avslutte </a:t>
            </a:r>
            <a:r>
              <a:rPr lang="nb-NO" sz="1100" b="1" dirty="0">
                <a:solidFill>
                  <a:schemeClr val="tx1"/>
                </a:solidFill>
              </a:rPr>
              <a:t>tjenesten hvis evaluering tilsier </a:t>
            </a:r>
            <a:r>
              <a:rPr lang="nb-NO" sz="1100" b="1" dirty="0" smtClean="0">
                <a:solidFill>
                  <a:schemeClr val="tx1"/>
                </a:solidFill>
              </a:rPr>
              <a:t>dette</a:t>
            </a:r>
            <a:r>
              <a:rPr lang="nb-NO" sz="1100" b="1" dirty="0">
                <a:solidFill>
                  <a:schemeClr val="tx1"/>
                </a:solidFill>
              </a:rPr>
              <a:t/>
            </a:r>
            <a:br>
              <a:rPr lang="nb-NO" sz="1100" b="1" dirty="0">
                <a:solidFill>
                  <a:schemeClr val="tx1"/>
                </a:solidFill>
              </a:rPr>
            </a:br>
            <a:r>
              <a:rPr lang="nb-NO" sz="1100" dirty="0">
                <a:solidFill>
                  <a:schemeClr val="tx1"/>
                </a:solidFill>
              </a:rPr>
              <a:t>H</a:t>
            </a:r>
            <a:r>
              <a:rPr lang="nb-NO" sz="1100" dirty="0" smtClean="0">
                <a:solidFill>
                  <a:schemeClr val="tx1"/>
                </a:solidFill>
              </a:rPr>
              <a:t>jemmetjenesten informerer bruker og pårørende og avslutter tiltak i fagsystem, samt at dato for avinstallasjon avtales. Hjemmetjenesten gir videre beskjed til vaktmester som avinstallerer sensorer og legger utstyr på lager etter hygienetiltak, eventuelt sender utstyret </a:t>
            </a:r>
            <a:r>
              <a:rPr lang="nb-NO" sz="1100" dirty="0">
                <a:solidFill>
                  <a:schemeClr val="tx1"/>
                </a:solidFill>
              </a:rPr>
              <a:t>tilbake til leverandør.</a:t>
            </a: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a:solidFill>
                  <a:schemeClr val="tx1"/>
                </a:solidFill>
              </a:rPr>
              <a:t>Prosedyre for midlertidig stans av tjenesten?</a:t>
            </a:r>
          </a:p>
          <a:p>
            <a:pPr marL="285750" indent="-285750" algn="l">
              <a:buFont typeface="Arial" panose="020B0604020202020204" pitchFamily="34" charset="0"/>
              <a:buChar char="•"/>
            </a:pPr>
            <a:r>
              <a:rPr lang="nb-NO" sz="1100" dirty="0">
                <a:solidFill>
                  <a:schemeClr val="tx1"/>
                </a:solidFill>
              </a:rPr>
              <a:t>Prosedyre for videreføring av tjenesten på korttidsopphold?</a:t>
            </a:r>
          </a:p>
          <a:p>
            <a:pPr marL="285750" indent="-285750" algn="l">
              <a:buFont typeface="Arial" panose="020B0604020202020204" pitchFamily="34" charset="0"/>
              <a:buChar char="•"/>
            </a:pPr>
            <a:r>
              <a:rPr lang="nb-NO" sz="1100" dirty="0">
                <a:solidFill>
                  <a:schemeClr val="tx1"/>
                </a:solidFill>
              </a:rPr>
              <a:t>Prosedyre for avslutning av tjenesten? </a:t>
            </a:r>
            <a:r>
              <a:rPr lang="nb-NO" sz="1100" dirty="0" smtClean="0">
                <a:solidFill>
                  <a:schemeClr val="tx1"/>
                </a:solidFill>
              </a:rPr>
              <a:t>Hygienetiltak?</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Hvilke prosedyrer har dere allerede? Hvordan må disse tilpasses ved innføring av elektronisk medisindispenser? </a:t>
            </a:r>
            <a:endParaRPr lang="nb-NO" sz="1100" dirty="0" smtClean="0">
              <a:solidFill>
                <a:schemeClr val="tx1"/>
              </a:solidFill>
            </a:endParaRPr>
          </a:p>
          <a:p>
            <a:pPr marL="171450" indent="-171450" algn="l">
              <a:buClrTx/>
              <a:buFont typeface="Arial" panose="020B0604020202020204" pitchFamily="34" charset="0"/>
              <a:buChar char="•"/>
            </a:pPr>
            <a:r>
              <a:rPr lang="nb-NO" sz="1100" dirty="0">
                <a:solidFill>
                  <a:schemeClr val="tx1"/>
                </a:solidFill>
              </a:rPr>
              <a:t>Er pasientvarslingssystemene i kommunens sykehjem standardiserte slik at teknologien for digitalt tilsyn fungerer også der</a:t>
            </a:r>
            <a:r>
              <a:rPr lang="nb-NO" sz="1100" dirty="0" smtClean="0">
                <a:solidFill>
                  <a:schemeClr val="tx1"/>
                </a:solidFill>
              </a:rPr>
              <a:t>?</a:t>
            </a:r>
            <a:endParaRPr lang="nb-NO" sz="1100" dirty="0">
              <a:solidFill>
                <a:schemeClr val="tx1"/>
              </a:solidFill>
            </a:endParaRPr>
          </a:p>
          <a:p>
            <a:pPr marL="171450" indent="-171450" algn="l">
              <a:buClrTx/>
              <a:buFont typeface="Arial" panose="020B0604020202020204" pitchFamily="34" charset="0"/>
              <a:buChar char="•"/>
            </a:pPr>
            <a:r>
              <a:rPr lang="nb-NO" sz="1100" dirty="0">
                <a:solidFill>
                  <a:schemeClr val="tx1"/>
                </a:solidFill>
              </a:rPr>
              <a:t>Har hjemmetjenesten god nok kommunikasjon med sykehjem slik at </a:t>
            </a:r>
            <a:r>
              <a:rPr lang="nb-NO" sz="1100" dirty="0" smtClean="0">
                <a:solidFill>
                  <a:schemeClr val="tx1"/>
                </a:solidFill>
              </a:rPr>
              <a:t>videreføring </a:t>
            </a:r>
            <a:r>
              <a:rPr lang="nb-NO" sz="1100" dirty="0">
                <a:solidFill>
                  <a:schemeClr val="tx1"/>
                </a:solidFill>
              </a:rPr>
              <a:t>av tjenesten går smertefritt? Hvem får </a:t>
            </a:r>
            <a:r>
              <a:rPr lang="nb-NO" sz="1100" dirty="0" smtClean="0">
                <a:solidFill>
                  <a:schemeClr val="tx1"/>
                </a:solidFill>
              </a:rPr>
              <a:t>alarmen hvis kriteriene for alarm er oppfylt? </a:t>
            </a:r>
            <a:r>
              <a:rPr lang="nb-NO" sz="1100" dirty="0">
                <a:solidFill>
                  <a:schemeClr val="tx1"/>
                </a:solidFill>
              </a:rPr>
              <a:t>Hvem får alarmen hvis tekniske avvik? Er det hjemmetjenesten og vaktmesteren, eller har sykehjemmet kapasitet og kunnskap til at disse tjenestene kan utføres av dem</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Har </a:t>
            </a:r>
            <a:r>
              <a:rPr lang="nb-NO" sz="1100" dirty="0">
                <a:solidFill>
                  <a:schemeClr val="tx1"/>
                </a:solidFill>
              </a:rPr>
              <a:t>dere gode nok kommunikasjonsformer i dag slik at alle vet når tjenesten avsluttes?</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884228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5424"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2" name="Rectangle 61"/>
          <p:cNvSpPr/>
          <p:nvPr/>
        </p:nvSpPr>
        <p:spPr bwMode="auto">
          <a:xfrm>
            <a:off x="107778" y="2005541"/>
            <a:ext cx="1521715" cy="4259077"/>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Gjøre initial kartlegging for å gjøre klart leilighet/rom.</a:t>
            </a:r>
          </a:p>
          <a:p>
            <a:pPr marL="177792" indent="-177792" algn="l">
              <a:spcBef>
                <a:spcPts val="0"/>
              </a:spcBef>
              <a:buFont typeface="+mj-lt"/>
              <a:buAutoNum type="arabicPeriod"/>
            </a:pPr>
            <a:r>
              <a:rPr lang="nb-NO" sz="1100" dirty="0">
                <a:solidFill>
                  <a:schemeClr val="tx1"/>
                </a:solidFill>
                <a:latin typeface="+mn-lt"/>
              </a:rPr>
              <a:t>Registrere vedtak om plass i fagsystem.</a:t>
            </a:r>
          </a:p>
          <a:p>
            <a:pPr marL="177792" indent="-177792" algn="l">
              <a:spcBef>
                <a:spcPts val="0"/>
              </a:spcBef>
              <a:buFont typeface="+mj-lt"/>
              <a:buAutoNum type="arabicPeriod"/>
            </a:pPr>
            <a:r>
              <a:rPr lang="nb-NO" sz="1100" dirty="0">
                <a:solidFill>
                  <a:schemeClr val="tx1"/>
                </a:solidFill>
                <a:latin typeface="+mn-lt"/>
              </a:rPr>
              <a:t>Tildele trygghets-alarm til alle nye beboere.</a:t>
            </a:r>
          </a:p>
          <a:p>
            <a:pPr marL="177792" indent="-177792" algn="l">
              <a:spcBef>
                <a:spcPts val="0"/>
              </a:spcBef>
              <a:buFont typeface="+mj-lt"/>
              <a:buAutoNum type="arabicPeriod"/>
            </a:pPr>
            <a:r>
              <a:rPr lang="nb-NO" sz="1100" dirty="0" err="1">
                <a:solidFill>
                  <a:schemeClr val="tx1"/>
                </a:solidFill>
                <a:latin typeface="+mn-lt"/>
              </a:rPr>
              <a:t>Detaljkartlegge</a:t>
            </a:r>
            <a:r>
              <a:rPr lang="nb-NO" sz="1100" dirty="0">
                <a:solidFill>
                  <a:schemeClr val="tx1"/>
                </a:solidFill>
                <a:latin typeface="+mn-lt"/>
              </a:rPr>
              <a:t> for å vurdere om beboer trenger annen teknologi (f.eks. lokaliserings-/senge-/epilepsi-/respirator-alarm).</a:t>
            </a:r>
          </a:p>
          <a:p>
            <a:pPr marL="177792" indent="-177792" algn="l">
              <a:spcBef>
                <a:spcPts val="0"/>
              </a:spcBef>
              <a:buFont typeface="+mj-lt"/>
              <a:buAutoNum type="arabicPeriod"/>
            </a:pPr>
            <a:r>
              <a:rPr lang="nb-NO" sz="1100" dirty="0">
                <a:solidFill>
                  <a:schemeClr val="tx1"/>
                </a:solidFill>
                <a:latin typeface="+mn-lt"/>
              </a:rPr>
              <a:t>Hente inn samtykke etter prosedyre.</a:t>
            </a:r>
          </a:p>
          <a:p>
            <a:pPr marL="177792" indent="-177792" algn="l">
              <a:spcBef>
                <a:spcPts val="0"/>
              </a:spcBef>
              <a:buFont typeface="+mj-lt"/>
              <a:buAutoNum type="arabicPeriod"/>
            </a:pPr>
            <a:r>
              <a:rPr lang="nb-NO" sz="1100" dirty="0">
                <a:solidFill>
                  <a:schemeClr val="tx1"/>
                </a:solidFill>
                <a:latin typeface="+mn-lt"/>
              </a:rPr>
              <a:t>Registrere data </a:t>
            </a:r>
            <a:r>
              <a:rPr lang="nb-NO" sz="1100" dirty="0" smtClean="0">
                <a:solidFill>
                  <a:schemeClr val="tx1"/>
                </a:solidFill>
                <a:latin typeface="+mn-lt"/>
              </a:rPr>
              <a:t>og måle nullpunkt for </a:t>
            </a:r>
            <a:r>
              <a:rPr lang="nb-NO" sz="1100" dirty="0">
                <a:solidFill>
                  <a:schemeClr val="tx1"/>
                </a:solidFill>
                <a:latin typeface="+mn-lt"/>
              </a:rPr>
              <a:t>gevinstrealisering. </a:t>
            </a:r>
          </a:p>
        </p:txBody>
      </p:sp>
      <p:sp>
        <p:nvSpPr>
          <p:cNvPr id="65" name="Rectangle 64"/>
          <p:cNvSpPr/>
          <p:nvPr/>
        </p:nvSpPr>
        <p:spPr bwMode="auto">
          <a:xfrm>
            <a:off x="1699034" y="2005541"/>
            <a:ext cx="1521715" cy="4259077"/>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Registrere tiltak på annen varslings-teknologi i fagsystem.</a:t>
            </a:r>
          </a:p>
          <a:p>
            <a:pPr marL="177792" indent="-177792" algn="l">
              <a:spcBef>
                <a:spcPts val="0"/>
              </a:spcBef>
              <a:buFont typeface="+mj-lt"/>
              <a:buAutoNum type="arabicPeriod"/>
            </a:pPr>
            <a:r>
              <a:rPr lang="nb-NO" sz="1100" dirty="0">
                <a:solidFill>
                  <a:schemeClr val="tx1"/>
                </a:solidFill>
                <a:latin typeface="+mn-lt"/>
              </a:rPr>
              <a:t>Tilpasse innstillinger </a:t>
            </a:r>
            <a:r>
              <a:rPr lang="nb-NO" sz="1100" dirty="0" smtClean="0">
                <a:solidFill>
                  <a:schemeClr val="tx1"/>
                </a:solidFill>
                <a:latin typeface="+mn-lt"/>
              </a:rPr>
              <a:t>til </a:t>
            </a:r>
            <a:r>
              <a:rPr lang="nb-NO" sz="1100" dirty="0">
                <a:solidFill>
                  <a:schemeClr val="tx1"/>
                </a:solidFill>
                <a:latin typeface="+mn-lt"/>
              </a:rPr>
              <a:t>bruker og lage prosedyrer i fagsystem for:</a:t>
            </a:r>
          </a:p>
          <a:p>
            <a:pPr marL="177792" indent="-177792" algn="l">
              <a:spcBef>
                <a:spcPts val="0"/>
              </a:spcBef>
              <a:buFont typeface="Arial" panose="020B0604020202020204" pitchFamily="34" charset="0"/>
              <a:buChar char="•"/>
            </a:pPr>
            <a:r>
              <a:rPr lang="nb-NO" sz="1100" dirty="0" smtClean="0">
                <a:solidFill>
                  <a:schemeClr val="tx1"/>
                </a:solidFill>
                <a:latin typeface="+mn-lt"/>
              </a:rPr>
              <a:t>Tidsintervaller </a:t>
            </a:r>
            <a:r>
              <a:rPr lang="nb-NO" sz="1100" dirty="0">
                <a:solidFill>
                  <a:schemeClr val="tx1"/>
                </a:solidFill>
                <a:latin typeface="+mn-lt"/>
              </a:rPr>
              <a:t>for varsler.</a:t>
            </a:r>
          </a:p>
          <a:p>
            <a:pPr marL="177792" indent="-177792" algn="l">
              <a:spcBef>
                <a:spcPts val="0"/>
              </a:spcBef>
              <a:buFont typeface="Arial" panose="020B0604020202020204" pitchFamily="34" charset="0"/>
              <a:buChar char="•"/>
            </a:pPr>
            <a:r>
              <a:rPr lang="nb-NO" sz="1100" dirty="0">
                <a:solidFill>
                  <a:schemeClr val="tx1"/>
                </a:solidFill>
                <a:latin typeface="+mn-lt"/>
              </a:rPr>
              <a:t>Soner for varsel om lokalisering</a:t>
            </a:r>
            <a:r>
              <a:rPr lang="nb-NO" sz="1100" dirty="0" smtClean="0">
                <a:solidFill>
                  <a:schemeClr val="tx1"/>
                </a:solidFill>
                <a:latin typeface="+mn-lt"/>
              </a:rPr>
              <a:t>.</a:t>
            </a:r>
          </a:p>
          <a:p>
            <a:pPr algn="l">
              <a:spcBef>
                <a:spcPts val="0"/>
              </a:spcBef>
            </a:pPr>
            <a:r>
              <a:rPr lang="nb-NO" sz="1100" dirty="0">
                <a:solidFill>
                  <a:schemeClr val="tx1"/>
                </a:solidFill>
              </a:rPr>
              <a:t>3. Installere annen </a:t>
            </a:r>
            <a:r>
              <a:rPr lang="nb-NO" sz="1100" dirty="0" smtClean="0">
                <a:solidFill>
                  <a:schemeClr val="tx1"/>
                </a:solidFill>
              </a:rPr>
              <a:t>  </a:t>
            </a:r>
            <a:br>
              <a:rPr lang="nb-NO" sz="1100" dirty="0" smtClean="0">
                <a:solidFill>
                  <a:schemeClr val="tx1"/>
                </a:solidFill>
              </a:rPr>
            </a:br>
            <a:r>
              <a:rPr lang="nb-NO" sz="1100" dirty="0" smtClean="0">
                <a:solidFill>
                  <a:schemeClr val="tx1"/>
                </a:solidFill>
              </a:rPr>
              <a:t>    varslingsteknologi  </a:t>
            </a:r>
            <a:br>
              <a:rPr lang="nb-NO" sz="1100" dirty="0" smtClean="0">
                <a:solidFill>
                  <a:schemeClr val="tx1"/>
                </a:solidFill>
              </a:rPr>
            </a:br>
            <a:r>
              <a:rPr lang="nb-NO" sz="1100" dirty="0" smtClean="0">
                <a:solidFill>
                  <a:schemeClr val="tx1"/>
                </a:solidFill>
              </a:rPr>
              <a:t>    hos beboer.</a:t>
            </a:r>
            <a:endParaRPr lang="nb-NO" sz="1100" dirty="0">
              <a:solidFill>
                <a:schemeClr val="tx1"/>
              </a:solidFill>
              <a:latin typeface="+mn-lt"/>
            </a:endParaRPr>
          </a:p>
        </p:txBody>
      </p:sp>
      <p:sp>
        <p:nvSpPr>
          <p:cNvPr id="68" name="Rectangle 67"/>
          <p:cNvSpPr/>
          <p:nvPr/>
        </p:nvSpPr>
        <p:spPr bwMode="auto">
          <a:xfrm>
            <a:off x="3290290" y="2005541"/>
            <a:ext cx="1521715" cy="4259077"/>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Gjennomføre </a:t>
            </a:r>
            <a:r>
              <a:rPr lang="nb-NO" sz="1100" dirty="0">
                <a:solidFill>
                  <a:schemeClr val="tx1"/>
                </a:solidFill>
                <a:latin typeface="+mn-lt"/>
              </a:rPr>
              <a:t>opplæring for bruker i trygghetsalarm og andre relevante teknologier.</a:t>
            </a:r>
          </a:p>
          <a:p>
            <a:pPr marL="177792" indent="-177792" algn="l">
              <a:spcBef>
                <a:spcPts val="0"/>
              </a:spcBef>
              <a:buFont typeface="+mj-lt"/>
              <a:buAutoNum type="arabicPeriod"/>
            </a:pPr>
            <a:r>
              <a:rPr lang="nb-NO" sz="1100" dirty="0">
                <a:solidFill>
                  <a:schemeClr val="tx1"/>
                </a:solidFill>
                <a:latin typeface="+mn-lt"/>
              </a:rPr>
              <a:t>Testperiode over to uker hvor ansatte følger opp tett.</a:t>
            </a:r>
          </a:p>
          <a:p>
            <a:pPr marL="177792" indent="-177792" algn="l">
              <a:spcBef>
                <a:spcPts val="0"/>
              </a:spcBef>
              <a:buFont typeface="+mj-lt"/>
              <a:buAutoNum type="arabicPeriod"/>
            </a:pPr>
            <a:r>
              <a:rPr lang="nb-NO" sz="1100" dirty="0">
                <a:solidFill>
                  <a:schemeClr val="tx1"/>
                </a:solidFill>
                <a:latin typeface="+mn-lt"/>
              </a:rPr>
              <a:t>Evaluere hvordan bruker håndterer trygghetsalarm og andre relevante teknologier, samt om innstillinger bør endres.</a:t>
            </a:r>
          </a:p>
          <a:p>
            <a:pPr marL="177792" indent="-177792" algn="l">
              <a:spcBef>
                <a:spcPts val="0"/>
              </a:spcBef>
              <a:buFont typeface="+mj-lt"/>
              <a:buAutoNum type="arabicPeriod"/>
            </a:pPr>
            <a:r>
              <a:rPr lang="nb-NO" sz="1100" dirty="0">
                <a:solidFill>
                  <a:schemeClr val="tx1"/>
                </a:solidFill>
                <a:latin typeface="+mn-lt"/>
              </a:rPr>
              <a:t>Dokumentere endringer i fagsystem.</a:t>
            </a:r>
          </a:p>
        </p:txBody>
      </p:sp>
      <p:sp>
        <p:nvSpPr>
          <p:cNvPr id="71" name="Rectangle 70"/>
          <p:cNvSpPr/>
          <p:nvPr/>
        </p:nvSpPr>
        <p:spPr bwMode="auto">
          <a:xfrm>
            <a:off x="4881546" y="2005541"/>
            <a:ext cx="1521715" cy="4259077"/>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Respondere på aktive og passive alarmer.</a:t>
            </a:r>
          </a:p>
          <a:p>
            <a:pPr marL="177792" indent="-177792" algn="l">
              <a:spcBef>
                <a:spcPts val="0"/>
              </a:spcBef>
              <a:buFont typeface="+mj-lt"/>
              <a:buAutoNum type="arabicPeriod"/>
            </a:pPr>
            <a:r>
              <a:rPr lang="nb-NO" sz="1100" dirty="0">
                <a:solidFill>
                  <a:schemeClr val="tx1"/>
                </a:solidFill>
                <a:latin typeface="+mn-lt"/>
              </a:rPr>
              <a:t>Håndtere tekniske varsler som lavt batteri og andre tekniske feil.</a:t>
            </a:r>
          </a:p>
          <a:p>
            <a:pPr marL="177792" indent="-177792" algn="l">
              <a:spcBef>
                <a:spcPts val="0"/>
              </a:spcBef>
              <a:buFont typeface="+mj-lt"/>
              <a:buAutoNum type="arabicPeriod"/>
            </a:pPr>
            <a:r>
              <a:rPr lang="nb-NO" sz="1100" dirty="0">
                <a:solidFill>
                  <a:schemeClr val="tx1"/>
                </a:solidFill>
                <a:latin typeface="+mn-lt"/>
              </a:rPr>
              <a:t>Sikre vedlikehold av utstyret</a:t>
            </a:r>
            <a:r>
              <a:rPr lang="nb-NO" sz="1100" dirty="0" smtClean="0">
                <a:solidFill>
                  <a:schemeClr val="tx1"/>
                </a:solidFill>
                <a:latin typeface="+mn-lt"/>
              </a:rPr>
              <a:t>.</a:t>
            </a:r>
          </a:p>
          <a:p>
            <a:pPr marL="177792" indent="-177792" algn="l">
              <a:spcBef>
                <a:spcPts val="0"/>
              </a:spcBef>
              <a:buFont typeface="+mj-lt"/>
              <a:buAutoNum type="arabicPeriod"/>
            </a:pPr>
            <a:r>
              <a:rPr lang="nb-NO" sz="1100" dirty="0" smtClean="0">
                <a:solidFill>
                  <a:schemeClr val="tx1"/>
                </a:solidFill>
                <a:latin typeface="+mn-lt"/>
              </a:rPr>
              <a:t>Følge opp gevinster</a:t>
            </a:r>
            <a:endParaRPr lang="nb-NO" sz="1100" dirty="0">
              <a:solidFill>
                <a:schemeClr val="tx1"/>
              </a:solidFill>
              <a:latin typeface="+mn-lt"/>
            </a:endParaRPr>
          </a:p>
        </p:txBody>
      </p:sp>
      <p:sp>
        <p:nvSpPr>
          <p:cNvPr id="79" name="Rectangle 78"/>
          <p:cNvSpPr/>
          <p:nvPr/>
        </p:nvSpPr>
        <p:spPr bwMode="auto">
          <a:xfrm>
            <a:off x="8064057" y="2005541"/>
            <a:ext cx="1521715" cy="4259077"/>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Avslutte tjenesten hvis evaluering tilsier dette: </a:t>
            </a:r>
          </a:p>
          <a:p>
            <a:pPr marL="177792" indent="-177792" algn="l">
              <a:spcBef>
                <a:spcPts val="0"/>
              </a:spcBef>
              <a:buFont typeface="Arial" panose="020B0604020202020204" pitchFamily="34" charset="0"/>
              <a:buChar char="•"/>
            </a:pPr>
            <a:r>
              <a:rPr lang="nb-NO" sz="1100" dirty="0">
                <a:solidFill>
                  <a:schemeClr val="tx1"/>
                </a:solidFill>
                <a:latin typeface="+mn-lt"/>
              </a:rPr>
              <a:t>Nullstille trygghetsalarm og andre relevante teknologier.</a:t>
            </a:r>
          </a:p>
          <a:p>
            <a:pPr marL="177792" indent="-177792" algn="l">
              <a:spcBef>
                <a:spcPts val="0"/>
              </a:spcBef>
              <a:buFont typeface="Arial" panose="020B0604020202020204" pitchFamily="34" charset="0"/>
              <a:buChar char="•"/>
            </a:pPr>
            <a:r>
              <a:rPr lang="nb-NO" sz="1100" dirty="0">
                <a:solidFill>
                  <a:schemeClr val="tx1"/>
                </a:solidFill>
                <a:latin typeface="+mn-lt"/>
              </a:rPr>
              <a:t>Avslutte tiltak i fagsystem.</a:t>
            </a:r>
          </a:p>
          <a:p>
            <a:pPr algn="l">
              <a:spcBef>
                <a:spcPts val="0"/>
              </a:spcBef>
            </a:pPr>
            <a:r>
              <a:rPr lang="nb-NO" sz="1100" dirty="0" smtClean="0">
                <a:solidFill>
                  <a:schemeClr val="tx1"/>
                </a:solidFill>
                <a:latin typeface="+mn-lt"/>
              </a:rPr>
              <a:t>.</a:t>
            </a:r>
            <a:endParaRPr lang="nb-NO" sz="1100" dirty="0">
              <a:solidFill>
                <a:schemeClr val="tx1"/>
              </a:solidFill>
              <a:latin typeface="+mn-lt"/>
            </a:endParaRPr>
          </a:p>
        </p:txBody>
      </p:sp>
      <p:sp>
        <p:nvSpPr>
          <p:cNvPr id="80" name="Rectangle 79"/>
          <p:cNvSpPr/>
          <p:nvPr/>
        </p:nvSpPr>
        <p:spPr bwMode="auto">
          <a:xfrm>
            <a:off x="6472802" y="2005541"/>
            <a:ext cx="1521715" cy="4259077"/>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Vurdere hvilke effekter trygghetsalarm og andre relevante teknologier har for bruker og ansatte.</a:t>
            </a:r>
          </a:p>
          <a:p>
            <a:pPr marL="177792" indent="-177792" algn="l">
              <a:spcBef>
                <a:spcPts val="0"/>
              </a:spcBef>
              <a:buFont typeface="+mj-lt"/>
              <a:buAutoNum type="arabicPeriod"/>
            </a:pPr>
            <a:r>
              <a:rPr lang="nb-NO" sz="1100" dirty="0">
                <a:solidFill>
                  <a:schemeClr val="tx1"/>
                </a:solidFill>
                <a:latin typeface="+mn-lt"/>
              </a:rPr>
              <a:t>Evaluere om innstillinger bør endres</a:t>
            </a:r>
            <a:r>
              <a:rPr lang="nb-NO" sz="1100" dirty="0" smtClean="0">
                <a:solidFill>
                  <a:schemeClr val="tx1"/>
                </a:solidFill>
                <a:latin typeface="+mn-lt"/>
              </a:rPr>
              <a:t>.</a:t>
            </a:r>
          </a:p>
          <a:p>
            <a:pPr marL="177792" indent="-177792" algn="l">
              <a:spcBef>
                <a:spcPts val="0"/>
              </a:spcBef>
              <a:buFont typeface="+mj-lt"/>
              <a:buAutoNum type="arabicPeriod"/>
            </a:pPr>
            <a:r>
              <a:rPr lang="nb-NO" sz="1100" dirty="0">
                <a:solidFill>
                  <a:schemeClr val="tx1"/>
                </a:solidFill>
              </a:rPr>
              <a:t>Registrere nye data for gevinstrealisering</a:t>
            </a:r>
            <a:r>
              <a:rPr lang="nb-NO" sz="1100" dirty="0" smtClean="0">
                <a:solidFill>
                  <a:schemeClr val="tx1"/>
                </a:solidFill>
              </a:rPr>
              <a:t>.</a:t>
            </a:r>
            <a:endParaRPr lang="nb-NO" sz="1100" dirty="0">
              <a:solidFill>
                <a:schemeClr val="tx1"/>
              </a:solidFill>
              <a:latin typeface="+mn-lt"/>
            </a:endParaRPr>
          </a:p>
          <a:p>
            <a:pPr marL="177792" indent="-177792" algn="l">
              <a:spcBef>
                <a:spcPts val="0"/>
              </a:spcBef>
              <a:buFont typeface="+mj-lt"/>
              <a:buAutoNum type="arabicPeriod"/>
            </a:pPr>
            <a:r>
              <a:rPr lang="nb-NO" sz="1100" dirty="0">
                <a:solidFill>
                  <a:schemeClr val="tx1"/>
                </a:solidFill>
                <a:latin typeface="+mn-lt"/>
              </a:rPr>
              <a:t>Avgjøre om tilbudet skal </a:t>
            </a:r>
            <a:r>
              <a:rPr lang="nb-NO" sz="1100" dirty="0" smtClean="0">
                <a:solidFill>
                  <a:schemeClr val="tx1"/>
                </a:solidFill>
                <a:latin typeface="+mn-lt"/>
              </a:rPr>
              <a:t>videreføres </a:t>
            </a:r>
            <a:r>
              <a:rPr lang="nb-NO" sz="1100" dirty="0">
                <a:solidFill>
                  <a:schemeClr val="tx1"/>
                </a:solidFill>
                <a:latin typeface="+mn-lt"/>
              </a:rPr>
              <a:t>eller avsluttes</a:t>
            </a:r>
            <a:r>
              <a:rPr lang="nb-NO" sz="1100" dirty="0" smtClean="0">
                <a:solidFill>
                  <a:schemeClr val="tx1"/>
                </a:solidFill>
                <a:latin typeface="+mn-lt"/>
              </a:rPr>
              <a:t>.</a:t>
            </a:r>
            <a:endParaRPr lang="nb-NO" sz="1100" dirty="0">
              <a:solidFill>
                <a:schemeClr val="tx1"/>
              </a:solidFill>
              <a:latin typeface="+mn-lt"/>
            </a:endParaRPr>
          </a:p>
        </p:txBody>
      </p:sp>
      <p:sp>
        <p:nvSpPr>
          <p:cNvPr id="6"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TJENESTEFORLØP: PASIENTVARSLINGSANLEGG</a:t>
            </a:r>
            <a:endParaRPr lang="nb-NO" dirty="0">
              <a:solidFill>
                <a:schemeClr val="accent1">
                  <a:lumMod val="50000"/>
                </a:schemeClr>
              </a:solidFill>
              <a:latin typeface="Arial Black" panose="020B0A04020102020204" pitchFamily="34" charset="0"/>
            </a:endParaRPr>
          </a:p>
        </p:txBody>
      </p:sp>
      <p:sp>
        <p:nvSpPr>
          <p:cNvPr id="31" name="AutoShape 9"/>
          <p:cNvSpPr>
            <a:spLocks noChangeArrowheads="1"/>
          </p:cNvSpPr>
          <p:nvPr/>
        </p:nvSpPr>
        <p:spPr bwMode="gray">
          <a:xfrm>
            <a:off x="165370" y="6332714"/>
            <a:ext cx="9536124" cy="513578"/>
          </a:xfrm>
          <a:prstGeom prst="chevron">
            <a:avLst>
              <a:gd name="adj" fmla="val 26223"/>
            </a:avLst>
          </a:prstGeom>
          <a:solidFill>
            <a:schemeClr val="accent1">
              <a:lumMod val="50000"/>
            </a:schemeClr>
          </a:solidFill>
          <a:ln w="38100">
            <a:solidFill>
              <a:schemeClr val="accent1">
                <a:lumMod val="50000"/>
              </a:schemeClr>
            </a:solidFill>
            <a:miter lim="800000"/>
            <a:headEnd/>
            <a:tailEnd/>
          </a:ln>
          <a:effectLst/>
          <a:extLst/>
        </p:spPr>
        <p:txBody>
          <a:bodyPr wrap="none" anchor="ctr"/>
          <a:lstStyle/>
          <a:p>
            <a:pPr>
              <a:buClrTx/>
              <a:buFontTx/>
              <a:buNone/>
            </a:pPr>
            <a:r>
              <a:rPr lang="nb-NO" dirty="0" smtClean="0">
                <a:solidFill>
                  <a:schemeClr val="bg1"/>
                </a:solidFill>
                <a:latin typeface="Arial Black" panose="020B0A04020102020204" pitchFamily="34" charset="0"/>
              </a:rPr>
              <a:t>OPPLÆRING AV ALLE ANSATTE</a:t>
            </a:r>
            <a:endParaRPr lang="nb-NO" dirty="0">
              <a:solidFill>
                <a:schemeClr val="bg1"/>
              </a:solidFill>
              <a:latin typeface="Arial Black" panose="020B0A04020102020204" pitchFamily="34" charset="0"/>
            </a:endParaRPr>
          </a:p>
        </p:txBody>
      </p:sp>
      <p:grpSp>
        <p:nvGrpSpPr>
          <p:cNvPr id="32" name="Group 31"/>
          <p:cNvGrpSpPr/>
          <p:nvPr/>
        </p:nvGrpSpPr>
        <p:grpSpPr>
          <a:xfrm>
            <a:off x="75000" y="902258"/>
            <a:ext cx="9756000" cy="1080000"/>
            <a:chOff x="312470" y="150611"/>
            <a:chExt cx="8834844" cy="1041400"/>
          </a:xfrm>
        </p:grpSpPr>
        <p:sp>
          <p:nvSpPr>
            <p:cNvPr id="33"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4"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8" name="Rectangle 37"/>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9" name="Picture 38"/>
            <p:cNvPicPr>
              <a:picLocks noChangeAspect="1"/>
            </p:cNvPicPr>
            <p:nvPr/>
          </p:nvPicPr>
          <p:blipFill>
            <a:blip r:embed="rId6"/>
            <a:stretch>
              <a:fillRect/>
            </a:stretch>
          </p:blipFill>
          <p:spPr>
            <a:xfrm>
              <a:off x="343271" y="404597"/>
              <a:ext cx="522831" cy="489101"/>
            </a:xfrm>
            <a:prstGeom prst="rect">
              <a:avLst/>
            </a:prstGeom>
          </p:spPr>
        </p:pic>
        <p:sp>
          <p:nvSpPr>
            <p:cNvPr id="40" name="Rectangle 39"/>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2" name="Rectangle 41"/>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8"/>
            <a:srcRect l="5393" r="11736"/>
            <a:stretch/>
          </p:blipFill>
          <p:spPr>
            <a:xfrm>
              <a:off x="3424151" y="375303"/>
              <a:ext cx="502261" cy="547688"/>
            </a:xfrm>
            <a:prstGeom prst="rect">
              <a:avLst/>
            </a:prstGeom>
          </p:spPr>
        </p:pic>
        <p:sp>
          <p:nvSpPr>
            <p:cNvPr id="44" name="Rectangle 43"/>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5" name="Picture 44"/>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7" name="Rectangle 46"/>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9" name="Picture 48"/>
            <p:cNvPicPr>
              <a:picLocks noChangeAspect="1"/>
            </p:cNvPicPr>
            <p:nvPr/>
          </p:nvPicPr>
          <p:blipFill>
            <a:blip r:embed="rId10"/>
            <a:stretch>
              <a:fillRect/>
            </a:stretch>
          </p:blipFill>
          <p:spPr>
            <a:xfrm>
              <a:off x="7772077" y="413366"/>
              <a:ext cx="688156" cy="463651"/>
            </a:xfrm>
            <a:prstGeom prst="rect">
              <a:avLst/>
            </a:prstGeom>
          </p:spPr>
        </p:pic>
        <p:sp>
          <p:nvSpPr>
            <p:cNvPr id="50"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1" name="Rectangle 50"/>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52" name="Picture 51"/>
            <p:cNvPicPr>
              <a:picLocks noChangeAspect="1"/>
            </p:cNvPicPr>
            <p:nvPr/>
          </p:nvPicPr>
          <p:blipFill rotWithShape="1">
            <a:blip r:embed="rId11"/>
            <a:srcRect l="11970" r="6478"/>
            <a:stretch/>
          </p:blipFill>
          <p:spPr>
            <a:xfrm>
              <a:off x="7742340" y="398142"/>
              <a:ext cx="433893" cy="502011"/>
            </a:xfrm>
            <a:prstGeom prst="rect">
              <a:avLst/>
            </a:prstGeom>
          </p:spPr>
        </p:pic>
        <p:pic>
          <p:nvPicPr>
            <p:cNvPr id="53" name="Picture 5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23960689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6454"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Box 22"/>
          <p:cNvSpPr txBox="1"/>
          <p:nvPr/>
        </p:nvSpPr>
        <p:spPr>
          <a:xfrm>
            <a:off x="149052" y="2349564"/>
            <a:ext cx="4849896" cy="3197116"/>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Gjøre </a:t>
            </a:r>
            <a:r>
              <a:rPr lang="nb-NO" sz="1100" b="1" dirty="0">
                <a:solidFill>
                  <a:schemeClr val="tx1"/>
                </a:solidFill>
              </a:rPr>
              <a:t>initial kartlegging for å gjøre klart </a:t>
            </a:r>
            <a:r>
              <a:rPr lang="nb-NO" sz="1100" b="1" dirty="0" smtClean="0">
                <a:solidFill>
                  <a:schemeClr val="tx1"/>
                </a:solidFill>
              </a:rPr>
              <a:t>leilighet/rom</a:t>
            </a:r>
            <a:r>
              <a:rPr lang="nb-NO" sz="1100" dirty="0" smtClean="0">
                <a:solidFill>
                  <a:schemeClr val="tx1"/>
                </a:solidFill>
              </a:rPr>
              <a:t/>
            </a:r>
            <a:br>
              <a:rPr lang="nb-NO" sz="1100" dirty="0" smtClean="0">
                <a:solidFill>
                  <a:schemeClr val="tx1"/>
                </a:solidFill>
              </a:rPr>
            </a:br>
            <a:r>
              <a:rPr lang="nb-NO" sz="1100" dirty="0" smtClean="0">
                <a:solidFill>
                  <a:schemeClr val="tx1"/>
                </a:solidFill>
              </a:rPr>
              <a:t>Vaktmester/Ressurspersonell sammen med leverandør gjennomfører befaring på enheten som skal motta pasientvarslingsanlegg.</a:t>
            </a:r>
            <a:endParaRPr lang="nb-NO" sz="1100" dirty="0">
              <a:solidFill>
                <a:schemeClr val="tx1"/>
              </a:solidFill>
            </a:endParaRPr>
          </a:p>
          <a:p>
            <a:pPr algn="l">
              <a:spcBef>
                <a:spcPts val="0"/>
              </a:spcBef>
            </a:pPr>
            <a:r>
              <a:rPr lang="nb-NO" sz="1100" b="1" dirty="0" smtClean="0">
                <a:solidFill>
                  <a:schemeClr val="tx1"/>
                </a:solidFill>
              </a:rPr>
              <a:t>2. Registrere </a:t>
            </a:r>
            <a:r>
              <a:rPr lang="nb-NO" sz="1100" b="1" dirty="0">
                <a:solidFill>
                  <a:schemeClr val="tx1"/>
                </a:solidFill>
              </a:rPr>
              <a:t>vedtak om plass i </a:t>
            </a:r>
            <a:r>
              <a:rPr lang="nb-NO" sz="1100" b="1" dirty="0" smtClean="0">
                <a:solidFill>
                  <a:schemeClr val="tx1"/>
                </a:solidFill>
              </a:rPr>
              <a:t>fagsystem</a:t>
            </a:r>
            <a:r>
              <a:rPr lang="nb-NO" sz="1100" dirty="0" smtClean="0">
                <a:solidFill>
                  <a:schemeClr val="tx1"/>
                </a:solidFill>
              </a:rPr>
              <a:t/>
            </a:r>
            <a:br>
              <a:rPr lang="nb-NO" sz="1100" dirty="0" smtClean="0">
                <a:solidFill>
                  <a:schemeClr val="tx1"/>
                </a:solidFill>
              </a:rPr>
            </a:br>
            <a:r>
              <a:rPr lang="nb-NO" sz="1100" dirty="0" smtClean="0">
                <a:solidFill>
                  <a:schemeClr val="tx1"/>
                </a:solidFill>
              </a:rPr>
              <a:t>Ved ny bruker registrerer saksbehandler vedtak om plass i fagsystem.</a:t>
            </a:r>
            <a:endParaRPr lang="nb-NO" sz="1100" dirty="0">
              <a:solidFill>
                <a:schemeClr val="tx1"/>
              </a:solidFill>
            </a:endParaRPr>
          </a:p>
          <a:p>
            <a:pPr algn="l">
              <a:spcBef>
                <a:spcPts val="0"/>
              </a:spcBef>
            </a:pPr>
            <a:r>
              <a:rPr lang="nb-NO" sz="1100" b="1" dirty="0" smtClean="0">
                <a:solidFill>
                  <a:schemeClr val="tx1"/>
                </a:solidFill>
              </a:rPr>
              <a:t>3. Tildele trygghetsalarm </a:t>
            </a:r>
            <a:r>
              <a:rPr lang="nb-NO" sz="1100" b="1" dirty="0">
                <a:solidFill>
                  <a:schemeClr val="tx1"/>
                </a:solidFill>
              </a:rPr>
              <a:t>til alle nye </a:t>
            </a:r>
            <a:r>
              <a:rPr lang="nb-NO" sz="1100" b="1" dirty="0" smtClean="0">
                <a:solidFill>
                  <a:schemeClr val="tx1"/>
                </a:solidFill>
              </a:rPr>
              <a:t>beboere</a:t>
            </a:r>
            <a:r>
              <a:rPr lang="nb-NO" sz="1100" dirty="0" smtClean="0">
                <a:solidFill>
                  <a:schemeClr val="tx1"/>
                </a:solidFill>
              </a:rPr>
              <a:t/>
            </a:r>
            <a:br>
              <a:rPr lang="nb-NO" sz="1100" dirty="0" smtClean="0">
                <a:solidFill>
                  <a:schemeClr val="tx1"/>
                </a:solidFill>
              </a:rPr>
            </a:br>
            <a:r>
              <a:rPr lang="nb-NO" sz="1100" dirty="0" smtClean="0">
                <a:solidFill>
                  <a:schemeClr val="tx1"/>
                </a:solidFill>
              </a:rPr>
              <a:t>Ressurspersonell på sykehjemmet installerer og tildeler alle nye beboere trygghetsalarm, og registrerer dette i fagsystem.</a:t>
            </a:r>
            <a:endParaRPr lang="nb-NO" sz="1100" dirty="0">
              <a:solidFill>
                <a:schemeClr val="tx1"/>
              </a:solidFill>
            </a:endParaRPr>
          </a:p>
          <a:p>
            <a:pPr algn="l">
              <a:spcBef>
                <a:spcPts val="0"/>
              </a:spcBef>
            </a:pPr>
            <a:r>
              <a:rPr lang="nb-NO" sz="1100" b="1" dirty="0" smtClean="0">
                <a:solidFill>
                  <a:schemeClr val="tx1"/>
                </a:solidFill>
              </a:rPr>
              <a:t>4. </a:t>
            </a:r>
            <a:r>
              <a:rPr lang="nb-NO" sz="1100" b="1" dirty="0" err="1" smtClean="0">
                <a:solidFill>
                  <a:schemeClr val="tx1"/>
                </a:solidFill>
              </a:rPr>
              <a:t>Detaljkartlegge</a:t>
            </a:r>
            <a:r>
              <a:rPr lang="nb-NO" sz="1100" b="1" dirty="0" smtClean="0">
                <a:solidFill>
                  <a:schemeClr val="tx1"/>
                </a:solidFill>
              </a:rPr>
              <a:t> </a:t>
            </a:r>
            <a:r>
              <a:rPr lang="nb-NO" sz="1100" b="1" dirty="0">
                <a:solidFill>
                  <a:schemeClr val="tx1"/>
                </a:solidFill>
              </a:rPr>
              <a:t>for å vurdere om beboer trenger annen teknologi </a:t>
            </a:r>
            <a:r>
              <a:rPr lang="nb-NO" sz="1100" dirty="0" smtClean="0">
                <a:solidFill>
                  <a:schemeClr val="tx1"/>
                </a:solidFill>
              </a:rPr>
              <a:t>Eksempelvis lokaliserings-</a:t>
            </a:r>
            <a:r>
              <a:rPr lang="nb-NO" sz="1100" dirty="0">
                <a:solidFill>
                  <a:schemeClr val="tx1"/>
                </a:solidFill>
              </a:rPr>
              <a:t>/senge-/epilepsi-/</a:t>
            </a:r>
            <a:r>
              <a:rPr lang="nb-NO" sz="1100" dirty="0" smtClean="0">
                <a:solidFill>
                  <a:schemeClr val="tx1"/>
                </a:solidFill>
              </a:rPr>
              <a:t>respirator-alarm. Ressurspersonell på sykehjemmet gjennomfører kartlegging av beboere i henhold til rutinebeskrivelse og kartleggingsskjema.</a:t>
            </a:r>
            <a:endParaRPr lang="nb-NO" sz="1100" dirty="0">
              <a:solidFill>
                <a:schemeClr val="tx1"/>
              </a:solidFill>
            </a:endParaRPr>
          </a:p>
          <a:p>
            <a:pPr algn="l">
              <a:spcBef>
                <a:spcPts val="0"/>
              </a:spcBef>
            </a:pPr>
            <a:r>
              <a:rPr lang="nb-NO" sz="1100" b="1" dirty="0" smtClean="0">
                <a:solidFill>
                  <a:schemeClr val="tx1"/>
                </a:solidFill>
              </a:rPr>
              <a:t>5. Hente </a:t>
            </a:r>
            <a:r>
              <a:rPr lang="nb-NO" sz="1100" b="1" dirty="0">
                <a:solidFill>
                  <a:schemeClr val="tx1"/>
                </a:solidFill>
              </a:rPr>
              <a:t>inn samtykke etter </a:t>
            </a:r>
            <a:r>
              <a:rPr lang="nb-NO" sz="1100" b="1" dirty="0" smtClean="0">
                <a:solidFill>
                  <a:schemeClr val="tx1"/>
                </a:solidFill>
              </a:rPr>
              <a:t>prosedyre</a:t>
            </a:r>
            <a:r>
              <a:rPr lang="nb-NO" sz="1100" dirty="0">
                <a:solidFill>
                  <a:schemeClr val="tx1"/>
                </a:solidFill>
              </a:rPr>
              <a:t/>
            </a:r>
            <a:br>
              <a:rPr lang="nb-NO" sz="1100" dirty="0">
                <a:solidFill>
                  <a:schemeClr val="tx1"/>
                </a:solidFill>
              </a:rPr>
            </a:br>
            <a:r>
              <a:rPr lang="nb-NO" sz="1100" dirty="0" smtClean="0">
                <a:solidFill>
                  <a:schemeClr val="tx1"/>
                </a:solidFill>
              </a:rPr>
              <a:t>Ressurspersonell på sykehjemmet </a:t>
            </a:r>
            <a:r>
              <a:rPr lang="nb-NO" sz="1100" dirty="0">
                <a:solidFill>
                  <a:schemeClr val="tx1"/>
                </a:solidFill>
              </a:rPr>
              <a:t>henter </a:t>
            </a:r>
            <a:r>
              <a:rPr lang="nb-NO" sz="1100" dirty="0" smtClean="0">
                <a:solidFill>
                  <a:schemeClr val="tx1"/>
                </a:solidFill>
              </a:rPr>
              <a:t>inn nødvendig samtykke fra bruker og eventuelt pårørende.</a:t>
            </a:r>
            <a:endParaRPr lang="nb-NO" sz="1100" dirty="0">
              <a:solidFill>
                <a:schemeClr val="tx1"/>
              </a:solidFill>
            </a:endParaRPr>
          </a:p>
          <a:p>
            <a:pPr algn="l">
              <a:spcBef>
                <a:spcPts val="0"/>
              </a:spcBef>
            </a:pPr>
            <a:r>
              <a:rPr lang="nb-NO" sz="1100" b="1" dirty="0" smtClean="0">
                <a:solidFill>
                  <a:schemeClr val="tx1"/>
                </a:solidFill>
              </a:rPr>
              <a:t>6. Registrere data og måle nullpunkt </a:t>
            </a:r>
            <a:r>
              <a:rPr lang="nb-NO" sz="1100" b="1" dirty="0">
                <a:solidFill>
                  <a:schemeClr val="tx1"/>
                </a:solidFill>
              </a:rPr>
              <a:t>for </a:t>
            </a:r>
            <a:r>
              <a:rPr lang="nb-NO" sz="1100" b="1" dirty="0" smtClean="0">
                <a:solidFill>
                  <a:schemeClr val="tx1"/>
                </a:solidFill>
              </a:rPr>
              <a:t>gevinstrealisering</a:t>
            </a:r>
            <a:r>
              <a:rPr lang="nb-NO" sz="1100" dirty="0" smtClean="0">
                <a:solidFill>
                  <a:schemeClr val="tx1"/>
                </a:solidFill>
              </a:rPr>
              <a:t/>
            </a:r>
            <a:br>
              <a:rPr lang="nb-NO" sz="1100" dirty="0" smtClean="0">
                <a:solidFill>
                  <a:schemeClr val="tx1"/>
                </a:solidFill>
              </a:rPr>
            </a:br>
            <a:r>
              <a:rPr lang="nb-NO" sz="1100" dirty="0" smtClean="0">
                <a:solidFill>
                  <a:schemeClr val="tx1"/>
                </a:solidFill>
              </a:rPr>
              <a:t>Gevinstansvarlig fyller inn relevante målinger i gevinstrealiseringsplan, som f. eks. antall fall og antall tilsyn per uke.</a:t>
            </a:r>
            <a:endParaRPr lang="nb-NO" sz="1100" dirty="0">
              <a:solidFill>
                <a:schemeClr val="tx1"/>
              </a:solidFill>
            </a:endParaRPr>
          </a:p>
        </p:txBody>
      </p:sp>
      <p:sp>
        <p:nvSpPr>
          <p:cNvPr id="28" name="TextBox 27"/>
          <p:cNvSpPr txBox="1"/>
          <p:nvPr/>
        </p:nvSpPr>
        <p:spPr>
          <a:xfrm>
            <a:off x="5144131" y="2355552"/>
            <a:ext cx="4505349" cy="3191127"/>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smtClean="0">
                <a:solidFill>
                  <a:schemeClr val="tx1"/>
                </a:solidFill>
              </a:rPr>
              <a:t>Er </a:t>
            </a:r>
            <a:r>
              <a:rPr lang="nb-NO" sz="1100" dirty="0">
                <a:solidFill>
                  <a:schemeClr val="tx1"/>
                </a:solidFill>
              </a:rPr>
              <a:t>dette den beste måten å gjøre det på i deres kommune</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Hvem fra kommunen/enheten gjennomfører </a:t>
            </a:r>
            <a:r>
              <a:rPr lang="nb-NO" sz="1100" dirty="0">
                <a:solidFill>
                  <a:schemeClr val="tx1"/>
                </a:solidFill>
              </a:rPr>
              <a:t>befaring i </a:t>
            </a:r>
            <a:r>
              <a:rPr lang="nb-NO" sz="1100" dirty="0" smtClean="0">
                <a:solidFill>
                  <a:schemeClr val="tx1"/>
                </a:solidFill>
              </a:rPr>
              <a:t>leilighet/rom sammen med leverandør?</a:t>
            </a:r>
            <a:endParaRPr lang="nb-NO" sz="1100" dirty="0">
              <a:solidFill>
                <a:schemeClr val="tx1"/>
              </a:solidFill>
            </a:endParaRPr>
          </a:p>
          <a:p>
            <a:pPr marL="171450" indent="-171450" algn="l">
              <a:buClrTx/>
              <a:buFont typeface="Arial" panose="020B0604020202020204" pitchFamily="34" charset="0"/>
              <a:buChar char="•"/>
            </a:pPr>
            <a:r>
              <a:rPr lang="nb-NO" sz="1100" dirty="0" smtClean="0">
                <a:solidFill>
                  <a:schemeClr val="tx1"/>
                </a:solidFill>
              </a:rPr>
              <a:t>Hvilke </a:t>
            </a:r>
            <a:r>
              <a:rPr lang="nb-NO" sz="1100" dirty="0">
                <a:solidFill>
                  <a:schemeClr val="tx1"/>
                </a:solidFill>
              </a:rPr>
              <a:t>kommunikasjonskanaler er det i dag mellom </a:t>
            </a:r>
            <a:r>
              <a:rPr lang="nb-NO" sz="1100" dirty="0" smtClean="0">
                <a:solidFill>
                  <a:schemeClr val="tx1"/>
                </a:solidFill>
              </a:rPr>
              <a:t>ansatte ved sykehjemmet, saksbehandler og vaktmester </a:t>
            </a:r>
            <a:r>
              <a:rPr lang="nb-NO" sz="1100" dirty="0">
                <a:solidFill>
                  <a:schemeClr val="tx1"/>
                </a:solidFill>
              </a:rPr>
              <a:t>(</a:t>
            </a:r>
            <a:r>
              <a:rPr lang="nb-NO" sz="1100" dirty="0" smtClean="0">
                <a:solidFill>
                  <a:schemeClr val="tx1"/>
                </a:solidFill>
              </a:rPr>
              <a:t>installatør)? Må dette forbedres? </a:t>
            </a:r>
          </a:p>
          <a:p>
            <a:pPr marL="171450" indent="-171450" algn="l">
              <a:buClrTx/>
              <a:buFont typeface="Arial" panose="020B0604020202020204" pitchFamily="34" charset="0"/>
              <a:buChar char="•"/>
            </a:pPr>
            <a:r>
              <a:rPr lang="nb-NO" sz="1100" dirty="0" smtClean="0">
                <a:solidFill>
                  <a:schemeClr val="tx1"/>
                </a:solidFill>
              </a:rPr>
              <a:t>Er det noen verktøy dere mangler?</a:t>
            </a:r>
          </a:p>
          <a:p>
            <a:pPr marL="171450" indent="-171450" algn="l">
              <a:buClrTx/>
              <a:buFont typeface="Arial" panose="020B0604020202020204" pitchFamily="34" charset="0"/>
              <a:buChar char="•"/>
            </a:pPr>
            <a:r>
              <a:rPr lang="nb-NO" sz="1100" dirty="0" smtClean="0">
                <a:solidFill>
                  <a:schemeClr val="tx1"/>
                </a:solidFill>
              </a:rPr>
              <a:t>Ved ny beboer, skal detaljkartleggingen skje </a:t>
            </a:r>
            <a:r>
              <a:rPr lang="nb-NO" sz="1100" u="sng" dirty="0" smtClean="0">
                <a:solidFill>
                  <a:schemeClr val="tx1"/>
                </a:solidFill>
              </a:rPr>
              <a:t>før</a:t>
            </a:r>
            <a:r>
              <a:rPr lang="nb-NO" sz="1100" dirty="0" smtClean="0">
                <a:solidFill>
                  <a:schemeClr val="tx1"/>
                </a:solidFill>
              </a:rPr>
              <a:t> beboer flytter inn? For eksempel i samråd med pårørende eller hjemmetjenesten?</a:t>
            </a:r>
            <a:endParaRPr lang="nb-NO" sz="1100" dirty="0">
              <a:solidFill>
                <a:schemeClr val="tx1"/>
              </a:solidFill>
            </a:endParaRPr>
          </a:p>
          <a:p>
            <a:pPr marL="171450" indent="-171450" algn="l">
              <a:buClrTx/>
              <a:buFont typeface="Arial" panose="020B0604020202020204" pitchFamily="34" charset="0"/>
              <a:buChar char="•"/>
            </a:pPr>
            <a:r>
              <a:rPr lang="nb-NO" sz="1100" dirty="0" smtClean="0">
                <a:solidFill>
                  <a:schemeClr val="tx1"/>
                </a:solidFill>
              </a:rPr>
              <a:t>Hvilke </a:t>
            </a:r>
            <a:r>
              <a:rPr lang="nb-NO" sz="1100" dirty="0">
                <a:solidFill>
                  <a:schemeClr val="tx1"/>
                </a:solidFill>
              </a:rPr>
              <a:t>gevinster skal dere realisere og hvordan skal dere måle disse? Hvor ofte skal dere </a:t>
            </a:r>
            <a:r>
              <a:rPr lang="nb-NO" sz="1100" dirty="0" smtClean="0">
                <a:solidFill>
                  <a:schemeClr val="tx1"/>
                </a:solidFill>
              </a:rPr>
              <a:t>måle? Hvem </a:t>
            </a:r>
            <a:r>
              <a:rPr lang="nb-NO" sz="1100" dirty="0">
                <a:solidFill>
                  <a:schemeClr val="tx1"/>
                </a:solidFill>
              </a:rPr>
              <a:t>har ansvaret for </a:t>
            </a:r>
            <a:r>
              <a:rPr lang="nb-NO" sz="1100" dirty="0" smtClean="0">
                <a:solidFill>
                  <a:schemeClr val="tx1"/>
                </a:solidFill>
              </a:rPr>
              <a:t>gevinstrealiseringsplanen?</a:t>
            </a:r>
          </a:p>
          <a:p>
            <a:pPr marL="171450" indent="-171450" algn="l">
              <a:buClrTx/>
              <a:buFont typeface="Arial" panose="020B0604020202020204" pitchFamily="34" charset="0"/>
              <a:buChar char="•"/>
            </a:pPr>
            <a:r>
              <a:rPr lang="nb-NO" sz="1100" dirty="0" smtClean="0">
                <a:solidFill>
                  <a:schemeClr val="tx1"/>
                </a:solidFill>
              </a:rPr>
              <a:t>Er det problemstillinger knyttet til personvern eller andre </a:t>
            </a:r>
            <a:r>
              <a:rPr lang="nb-NO" sz="1100" dirty="0">
                <a:solidFill>
                  <a:schemeClr val="tx1"/>
                </a:solidFill>
              </a:rPr>
              <a:t>e</a:t>
            </a:r>
            <a:r>
              <a:rPr lang="nb-NO" sz="1100" dirty="0" smtClean="0">
                <a:solidFill>
                  <a:schemeClr val="tx1"/>
                </a:solidFill>
              </a:rPr>
              <a:t>tiske problemstillinger som burde belyses?</a:t>
            </a:r>
            <a:endParaRPr lang="nb-NO" sz="1100" dirty="0">
              <a:solidFill>
                <a:schemeClr val="tx1"/>
              </a:solidFill>
            </a:endParaRPr>
          </a:p>
          <a:p>
            <a:pPr algn="l">
              <a:buClrTx/>
            </a:pPr>
            <a:endParaRPr lang="nb-NO" sz="1100" dirty="0">
              <a:solidFill>
                <a:schemeClr val="tx1"/>
              </a:solidFill>
            </a:endParaRPr>
          </a:p>
        </p:txBody>
      </p:sp>
      <p:sp>
        <p:nvSpPr>
          <p:cNvPr id="6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PASIENTVARSLINGSANLEGG</a:t>
            </a:r>
            <a:r>
              <a:rPr lang="nb-NO" b="1" dirty="0" smtClean="0">
                <a:solidFill>
                  <a:schemeClr val="accent1">
                    <a:lumMod val="50000"/>
                  </a:schemeClr>
                </a:solidFill>
                <a:latin typeface="Arial Black" panose="020B0A04020102020204" pitchFamily="34" charset="0"/>
              </a:rPr>
              <a:t>: HENVISNING OG KARTLEGGING</a:t>
            </a:r>
            <a:endParaRPr lang="nb-NO" dirty="0">
              <a:solidFill>
                <a:schemeClr val="accent1">
                  <a:lumMod val="50000"/>
                </a:schemeClr>
              </a:solidFill>
              <a:latin typeface="Arial Black" panose="020B0A04020102020204" pitchFamily="34" charset="0"/>
            </a:endParaRPr>
          </a:p>
        </p:txBody>
      </p:sp>
      <p:grpSp>
        <p:nvGrpSpPr>
          <p:cNvPr id="30" name="Group 29"/>
          <p:cNvGrpSpPr/>
          <p:nvPr/>
        </p:nvGrpSpPr>
        <p:grpSpPr>
          <a:xfrm>
            <a:off x="75000" y="902258"/>
            <a:ext cx="9756000" cy="1080000"/>
            <a:chOff x="312470" y="150611"/>
            <a:chExt cx="8834844" cy="1041400"/>
          </a:xfrm>
        </p:grpSpPr>
        <p:sp>
          <p:nvSpPr>
            <p:cNvPr id="31"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2"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3"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Rectangle 35"/>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7" name="Picture 36"/>
            <p:cNvPicPr>
              <a:picLocks noChangeAspect="1"/>
            </p:cNvPicPr>
            <p:nvPr/>
          </p:nvPicPr>
          <p:blipFill>
            <a:blip r:embed="rId6"/>
            <a:stretch>
              <a:fillRect/>
            </a:stretch>
          </p:blipFill>
          <p:spPr>
            <a:xfrm>
              <a:off x="343271" y="404597"/>
              <a:ext cx="522831" cy="489101"/>
            </a:xfrm>
            <a:prstGeom prst="rect">
              <a:avLst/>
            </a:prstGeom>
          </p:spPr>
        </p:pic>
        <p:sp>
          <p:nvSpPr>
            <p:cNvPr id="38" name="Rectangle 37"/>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39" name="Picture 38"/>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0" name="Rectangle 39"/>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8"/>
            <a:srcRect l="5393" r="11736"/>
            <a:stretch/>
          </p:blipFill>
          <p:spPr>
            <a:xfrm>
              <a:off x="3424151" y="375303"/>
              <a:ext cx="502261" cy="547688"/>
            </a:xfrm>
            <a:prstGeom prst="rect">
              <a:avLst/>
            </a:prstGeom>
          </p:spPr>
        </p:pic>
        <p:sp>
          <p:nvSpPr>
            <p:cNvPr id="42" name="Rectangle 41"/>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4" name="Rectangle 43"/>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5" name="Picture 44"/>
            <p:cNvPicPr>
              <a:picLocks noChangeAspect="1"/>
            </p:cNvPicPr>
            <p:nvPr/>
          </p:nvPicPr>
          <p:blipFill>
            <a:blip r:embed="rId10"/>
            <a:stretch>
              <a:fillRect/>
            </a:stretch>
          </p:blipFill>
          <p:spPr>
            <a:xfrm>
              <a:off x="7772077" y="413366"/>
              <a:ext cx="688156" cy="463651"/>
            </a:xfrm>
            <a:prstGeom prst="rect">
              <a:avLst/>
            </a:prstGeom>
          </p:spPr>
        </p:pic>
        <p:sp>
          <p:nvSpPr>
            <p:cNvPr id="46"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7" name="Rectangle 46"/>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48" name="Picture 47"/>
            <p:cNvPicPr>
              <a:picLocks noChangeAspect="1"/>
            </p:cNvPicPr>
            <p:nvPr/>
          </p:nvPicPr>
          <p:blipFill rotWithShape="1">
            <a:blip r:embed="rId11"/>
            <a:srcRect l="11970" r="6478"/>
            <a:stretch/>
          </p:blipFill>
          <p:spPr>
            <a:xfrm>
              <a:off x="7742340" y="398142"/>
              <a:ext cx="433893" cy="502011"/>
            </a:xfrm>
            <a:prstGeom prst="rect">
              <a:avLst/>
            </a:prstGeom>
          </p:spPr>
        </p:pic>
        <p:pic>
          <p:nvPicPr>
            <p:cNvPr id="73" name="Picture 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49" name="TextBox 48"/>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50" name="TextBox 49"/>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Kartleggingsskjema?</a:t>
            </a:r>
            <a:endParaRPr lang="nb-NO" sz="1100" dirty="0">
              <a:solidFill>
                <a:schemeClr val="tx1"/>
              </a:solidFill>
            </a:endParaRPr>
          </a:p>
          <a:p>
            <a:pPr marL="285750" indent="-285750" algn="l">
              <a:buFont typeface="Arial" panose="020B0604020202020204" pitchFamily="34" charset="0"/>
              <a:buChar char="•"/>
            </a:pPr>
            <a:r>
              <a:rPr lang="nb-NO" sz="1100" dirty="0" smtClean="0">
                <a:solidFill>
                  <a:schemeClr val="tx1"/>
                </a:solidFill>
              </a:rPr>
              <a:t>Samtykkeskjema?</a:t>
            </a:r>
          </a:p>
          <a:p>
            <a:pPr marL="285750" indent="-285750" algn="l">
              <a:buFont typeface="Arial" panose="020B0604020202020204" pitchFamily="34" charset="0"/>
              <a:buChar char="•"/>
            </a:pPr>
            <a:r>
              <a:rPr lang="nb-NO" sz="1100" dirty="0" smtClean="0">
                <a:solidFill>
                  <a:schemeClr val="tx1"/>
                </a:solidFill>
              </a:rPr>
              <a:t>Gevinstrealiseringsplan (</a:t>
            </a:r>
            <a:r>
              <a:rPr lang="nb-NO" sz="1100" u="sng" dirty="0" smtClean="0">
                <a:hlinkClick r:id="rId14"/>
              </a:rPr>
              <a:t>www.ks.no/veikart</a:t>
            </a:r>
            <a:r>
              <a:rPr lang="nb-NO" sz="1100" dirty="0"/>
              <a:t>)</a:t>
            </a:r>
            <a:r>
              <a:rPr lang="nb-NO" sz="1100" dirty="0" smtClean="0">
                <a:solidFill>
                  <a:schemeClr val="tx1"/>
                </a:solidFill>
              </a:rPr>
              <a:t> </a:t>
            </a:r>
            <a:endParaRPr lang="nb-NO" sz="1100" dirty="0">
              <a:solidFill>
                <a:schemeClr val="tx1"/>
              </a:solidFill>
            </a:endParaRPr>
          </a:p>
          <a:p>
            <a:pPr algn="l"/>
            <a:r>
              <a:rPr lang="nb-NO" sz="1100" dirty="0" smtClean="0">
                <a:solidFill>
                  <a:schemeClr val="tx1"/>
                </a:solidFill>
              </a:rPr>
              <a:t> </a:t>
            </a:r>
            <a:endParaRPr lang="nb-NO" sz="1100" dirty="0">
              <a:solidFill>
                <a:schemeClr val="tx1"/>
              </a:solidFill>
            </a:endParaRPr>
          </a:p>
        </p:txBody>
      </p:sp>
      <p:sp>
        <p:nvSpPr>
          <p:cNvPr id="52" name="TextBox 5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sp>
        <p:nvSpPr>
          <p:cNvPr id="53" name="TextBox 52"/>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a:solidFill>
                  <a:schemeClr val="tx1"/>
                </a:solidFill>
              </a:rPr>
              <a:t>Forslag til måling av gevinster? </a:t>
            </a:r>
            <a:endParaRPr lang="nb-NO" sz="1100" dirty="0">
              <a:solidFill>
                <a:schemeClr val="tx1"/>
              </a:solidFill>
            </a:endParaRPr>
          </a:p>
        </p:txBody>
      </p:sp>
    </p:spTree>
    <p:extLst>
      <p:ext uri="{BB962C8B-B14F-4D97-AF65-F5344CB8AC3E}">
        <p14:creationId xmlns:p14="http://schemas.microsoft.com/office/powerpoint/2010/main" val="12488366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7474"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PASIENTVARSLINGSANLEGG</a:t>
            </a:r>
            <a:r>
              <a:rPr lang="nb-NO" b="1" dirty="0" smtClean="0">
                <a:solidFill>
                  <a:schemeClr val="accent1">
                    <a:lumMod val="50000"/>
                  </a:schemeClr>
                </a:solidFill>
                <a:latin typeface="Arial Black" panose="020B0A04020102020204" pitchFamily="34" charset="0"/>
              </a:rPr>
              <a:t>: TILPASNING OG INSTALLASJON</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Registrere </a:t>
            </a:r>
            <a:r>
              <a:rPr lang="nb-NO" sz="1100" b="1" dirty="0">
                <a:solidFill>
                  <a:schemeClr val="tx1"/>
                </a:solidFill>
              </a:rPr>
              <a:t>tiltak på annen </a:t>
            </a:r>
            <a:r>
              <a:rPr lang="nb-NO" sz="1100" b="1" dirty="0" smtClean="0">
                <a:solidFill>
                  <a:schemeClr val="tx1"/>
                </a:solidFill>
              </a:rPr>
              <a:t>varslingsteknologi </a:t>
            </a:r>
            <a:r>
              <a:rPr lang="nb-NO" sz="1100" b="1" dirty="0">
                <a:solidFill>
                  <a:schemeClr val="tx1"/>
                </a:solidFill>
              </a:rPr>
              <a:t>i </a:t>
            </a:r>
            <a:r>
              <a:rPr lang="nb-NO" sz="1100" b="1" dirty="0" smtClean="0">
                <a:solidFill>
                  <a:schemeClr val="tx1"/>
                </a:solidFill>
              </a:rPr>
              <a:t>fagsystem</a:t>
            </a:r>
            <a:r>
              <a:rPr lang="nb-NO" sz="1100" dirty="0">
                <a:solidFill>
                  <a:schemeClr val="tx1"/>
                </a:solidFill>
              </a:rPr>
              <a:t/>
            </a:r>
            <a:br>
              <a:rPr lang="nb-NO" sz="1100" dirty="0">
                <a:solidFill>
                  <a:schemeClr val="tx1"/>
                </a:solidFill>
              </a:rPr>
            </a:br>
            <a:r>
              <a:rPr lang="nb-NO" sz="1100" dirty="0" smtClean="0">
                <a:solidFill>
                  <a:schemeClr val="tx1"/>
                </a:solidFill>
              </a:rPr>
              <a:t>Ressurspersonell ved sykehjemmet registrerer tiltak i fagsystemet og gir beskjed til vaktmester som gjør installasjonen. </a:t>
            </a:r>
            <a:r>
              <a:rPr lang="nb-NO" sz="1100" dirty="0">
                <a:solidFill>
                  <a:schemeClr val="tx1"/>
                </a:solidFill>
              </a:rPr>
              <a:t>Melding til </a:t>
            </a:r>
            <a:r>
              <a:rPr lang="nb-NO" sz="1100" dirty="0" smtClean="0">
                <a:solidFill>
                  <a:schemeClr val="tx1"/>
                </a:solidFill>
              </a:rPr>
              <a:t>vaktmester inneholder </a:t>
            </a:r>
            <a:r>
              <a:rPr lang="nb-NO" sz="1100" dirty="0">
                <a:solidFill>
                  <a:schemeClr val="tx1"/>
                </a:solidFill>
              </a:rPr>
              <a:t>informasjon om </a:t>
            </a:r>
            <a:r>
              <a:rPr lang="nb-NO" sz="1100" dirty="0" smtClean="0">
                <a:solidFill>
                  <a:schemeClr val="tx1"/>
                </a:solidFill>
              </a:rPr>
              <a:t>bruker og type varslingsteknologi.</a:t>
            </a:r>
            <a:br>
              <a:rPr lang="nb-NO" sz="1100" dirty="0" smtClean="0">
                <a:solidFill>
                  <a:schemeClr val="tx1"/>
                </a:solidFill>
              </a:rPr>
            </a:br>
            <a:endParaRPr lang="nb-NO" sz="1100" dirty="0">
              <a:solidFill>
                <a:schemeClr val="tx1"/>
              </a:solidFill>
            </a:endParaRPr>
          </a:p>
          <a:p>
            <a:pPr algn="l">
              <a:spcBef>
                <a:spcPts val="0"/>
              </a:spcBef>
            </a:pPr>
            <a:r>
              <a:rPr lang="nb-NO" sz="1100" b="1" dirty="0" smtClean="0">
                <a:solidFill>
                  <a:schemeClr val="tx1"/>
                </a:solidFill>
              </a:rPr>
              <a:t>2. Tilpasse innstillinger </a:t>
            </a:r>
            <a:r>
              <a:rPr lang="nb-NO" sz="1100" b="1" dirty="0">
                <a:solidFill>
                  <a:schemeClr val="tx1"/>
                </a:solidFill>
              </a:rPr>
              <a:t>til bruker og lage prosedyrer i </a:t>
            </a:r>
            <a:r>
              <a:rPr lang="nb-NO" sz="1100" b="1" dirty="0" smtClean="0">
                <a:solidFill>
                  <a:schemeClr val="tx1"/>
                </a:solidFill>
              </a:rPr>
              <a:t>fagsystem</a:t>
            </a:r>
            <a:br>
              <a:rPr lang="nb-NO" sz="1100" b="1" dirty="0" smtClean="0">
                <a:solidFill>
                  <a:schemeClr val="tx1"/>
                </a:solidFill>
              </a:rPr>
            </a:br>
            <a:r>
              <a:rPr lang="nb-NO" sz="1100" dirty="0" smtClean="0">
                <a:solidFill>
                  <a:schemeClr val="tx1"/>
                </a:solidFill>
              </a:rPr>
              <a:t>Ressurspersonell ved sykehjemmet kartlegger optimale innstillinger for bruker og lager prosedyrer i fagsystem. Vaktmester tilpasser innstillingene på varslingsteknologien, som for eksempel tidsintervaller for varsler og soner for varsel om lokalisering.</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3. Installere annen varslingsteknologi hos beboer</a:t>
            </a:r>
          </a:p>
          <a:p>
            <a:pPr algn="l">
              <a:spcBef>
                <a:spcPts val="0"/>
              </a:spcBef>
            </a:pPr>
            <a:r>
              <a:rPr lang="nb-NO" sz="1100" dirty="0" smtClean="0">
                <a:solidFill>
                  <a:schemeClr val="tx1"/>
                </a:solidFill>
              </a:rPr>
              <a:t>Vaktmester eller ressurspersonell installerer annen varslingsteknologi på beboers rom.</a:t>
            </a:r>
            <a:endParaRPr lang="nb-NO" sz="1100"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Infoskriv om teknologien til pårørende?</a:t>
            </a: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Hvilke kommunikasjonskanaler er det i dag mellom ansatte ved sykehjemmet, saksbehandler og vaktmester (installatør)? Må dette forbedres? </a:t>
            </a:r>
          </a:p>
          <a:p>
            <a:pPr algn="l">
              <a:buClrTx/>
            </a:pPr>
            <a:endParaRPr lang="nb-NO" sz="1100" dirty="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32" name="TextBox 31"/>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600"/>
              </a:spcBef>
            </a:pPr>
            <a:endParaRPr lang="nb-NO" sz="1100" dirty="0" smtClean="0">
              <a:solidFill>
                <a:schemeClr val="tx1"/>
              </a:solidFill>
              <a:latin typeface="+mn-lt"/>
            </a:endParaRPr>
          </a:p>
        </p:txBody>
      </p:sp>
    </p:spTree>
    <p:extLst>
      <p:ext uri="{BB962C8B-B14F-4D97-AF65-F5344CB8AC3E}">
        <p14:creationId xmlns:p14="http://schemas.microsoft.com/office/powerpoint/2010/main" val="20425680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8496"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Box 22"/>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Gjennomføre </a:t>
            </a:r>
            <a:r>
              <a:rPr lang="nb-NO" sz="1100" b="1" dirty="0">
                <a:solidFill>
                  <a:schemeClr val="tx1"/>
                </a:solidFill>
              </a:rPr>
              <a:t>opplæring for bruker i trygghetsalarm og andre relevante </a:t>
            </a:r>
            <a:r>
              <a:rPr lang="nb-NO" sz="1100" b="1" dirty="0" smtClean="0">
                <a:solidFill>
                  <a:schemeClr val="tx1"/>
                </a:solidFill>
              </a:rPr>
              <a:t>teknologier</a:t>
            </a:r>
            <a:br>
              <a:rPr lang="nb-NO" sz="1100" b="1" dirty="0" smtClean="0">
                <a:solidFill>
                  <a:schemeClr val="tx1"/>
                </a:solidFill>
              </a:rPr>
            </a:br>
            <a:r>
              <a:rPr lang="nb-NO" sz="1100" dirty="0" smtClean="0">
                <a:solidFill>
                  <a:schemeClr val="tx1"/>
                </a:solidFill>
              </a:rPr>
              <a:t>Ressurspersonell ved sykehjemmet gjennomfører opplæring med bruker, og eventuelt pårørende, når teknologien er installert. </a:t>
            </a:r>
            <a:br>
              <a:rPr lang="nb-NO" sz="1100" dirty="0" smtClean="0">
                <a:solidFill>
                  <a:schemeClr val="tx1"/>
                </a:solidFill>
              </a:rPr>
            </a:br>
            <a:endParaRPr lang="nb-NO" sz="1100" dirty="0">
              <a:solidFill>
                <a:schemeClr val="tx1"/>
              </a:solidFill>
            </a:endParaRPr>
          </a:p>
          <a:p>
            <a:pPr algn="l">
              <a:spcBef>
                <a:spcPts val="0"/>
              </a:spcBef>
            </a:pPr>
            <a:r>
              <a:rPr lang="nb-NO" sz="1100" b="1" dirty="0" smtClean="0">
                <a:solidFill>
                  <a:schemeClr val="tx1"/>
                </a:solidFill>
              </a:rPr>
              <a:t>2. Testperiode </a:t>
            </a:r>
            <a:r>
              <a:rPr lang="nb-NO" sz="1100" b="1" dirty="0">
                <a:solidFill>
                  <a:schemeClr val="tx1"/>
                </a:solidFill>
              </a:rPr>
              <a:t>over to uker hvor ansatte følger opp </a:t>
            </a:r>
            <a:r>
              <a:rPr lang="nb-NO" sz="1100" b="1" dirty="0" smtClean="0">
                <a:solidFill>
                  <a:schemeClr val="tx1"/>
                </a:solidFill>
              </a:rPr>
              <a:t>tett</a:t>
            </a:r>
            <a:r>
              <a:rPr lang="nb-NO" sz="1100" dirty="0">
                <a:solidFill>
                  <a:schemeClr val="tx1"/>
                </a:solidFill>
              </a:rPr>
              <a:t/>
            </a:r>
            <a:br>
              <a:rPr lang="nb-NO" sz="1100" dirty="0">
                <a:solidFill>
                  <a:schemeClr val="tx1"/>
                </a:solidFill>
              </a:rPr>
            </a:br>
            <a:r>
              <a:rPr lang="nb-NO" sz="1100" dirty="0">
                <a:solidFill>
                  <a:schemeClr val="tx1"/>
                </a:solidFill>
              </a:rPr>
              <a:t>Bruker tester </a:t>
            </a:r>
            <a:r>
              <a:rPr lang="nb-NO" sz="1100" dirty="0" smtClean="0">
                <a:solidFill>
                  <a:schemeClr val="tx1"/>
                </a:solidFill>
              </a:rPr>
              <a:t>varslingsteknologi i en periode på to uker der ansatte ved sykehjemmet følger opp tett. Ansatte dokumenterer hvordan bruker håndterer teknologien i fagsystemet.</a:t>
            </a:r>
            <a:br>
              <a:rPr lang="nb-NO" sz="1100" dirty="0" smtClean="0">
                <a:solidFill>
                  <a:schemeClr val="tx1"/>
                </a:solidFill>
              </a:rPr>
            </a:br>
            <a:endParaRPr lang="nb-NO" sz="1100" dirty="0">
              <a:solidFill>
                <a:schemeClr val="tx1"/>
              </a:solidFill>
            </a:endParaRPr>
          </a:p>
          <a:p>
            <a:pPr algn="l">
              <a:spcBef>
                <a:spcPts val="0"/>
              </a:spcBef>
            </a:pPr>
            <a:r>
              <a:rPr lang="nb-NO" sz="1100" b="1" dirty="0" smtClean="0">
                <a:solidFill>
                  <a:schemeClr val="tx1"/>
                </a:solidFill>
              </a:rPr>
              <a:t>3. Evaluere </a:t>
            </a:r>
            <a:r>
              <a:rPr lang="nb-NO" sz="1100" b="1" dirty="0">
                <a:solidFill>
                  <a:schemeClr val="tx1"/>
                </a:solidFill>
              </a:rPr>
              <a:t>hvordan bruker håndterer trygghetsalarm og andre relevante teknologier, samt om innstillinger bør </a:t>
            </a:r>
            <a:r>
              <a:rPr lang="nb-NO" sz="1100" b="1" dirty="0" smtClean="0">
                <a:solidFill>
                  <a:schemeClr val="tx1"/>
                </a:solidFill>
              </a:rPr>
              <a:t>endres</a:t>
            </a:r>
            <a:br>
              <a:rPr lang="nb-NO" sz="1100" b="1" dirty="0" smtClean="0">
                <a:solidFill>
                  <a:schemeClr val="tx1"/>
                </a:solidFill>
              </a:rPr>
            </a:br>
            <a:r>
              <a:rPr lang="nb-NO" sz="1100" dirty="0">
                <a:solidFill>
                  <a:schemeClr val="tx1"/>
                </a:solidFill>
              </a:rPr>
              <a:t>Evaluering skjer av </a:t>
            </a:r>
            <a:r>
              <a:rPr lang="nb-NO" sz="1100" dirty="0" smtClean="0">
                <a:solidFill>
                  <a:schemeClr val="tx1"/>
                </a:solidFill>
              </a:rPr>
              <a:t>ansatte ved sykehjemmet ved </a:t>
            </a:r>
            <a:r>
              <a:rPr lang="nb-NO" sz="1100" dirty="0">
                <a:solidFill>
                  <a:schemeClr val="tx1"/>
                </a:solidFill>
              </a:rPr>
              <a:t>hjelp av dokumentasjon fra testperioden i fagsystemet. </a:t>
            </a:r>
            <a:r>
              <a:rPr lang="nb-NO" sz="1100" dirty="0" smtClean="0">
                <a:solidFill>
                  <a:schemeClr val="tx1"/>
                </a:solidFill>
              </a:rPr>
              <a:t/>
            </a:r>
            <a:br>
              <a:rPr lang="nb-NO" sz="1100" dirty="0" smtClean="0">
                <a:solidFill>
                  <a:schemeClr val="tx1"/>
                </a:solidFill>
              </a:rPr>
            </a:br>
            <a:endParaRPr lang="nb-NO" sz="1100" b="1" dirty="0">
              <a:solidFill>
                <a:schemeClr val="tx1"/>
              </a:solidFill>
            </a:endParaRPr>
          </a:p>
          <a:p>
            <a:pPr algn="l">
              <a:spcBef>
                <a:spcPts val="0"/>
              </a:spcBef>
            </a:pPr>
            <a:r>
              <a:rPr lang="nb-NO" sz="1100" b="1" dirty="0" smtClean="0">
                <a:solidFill>
                  <a:schemeClr val="tx1"/>
                </a:solidFill>
              </a:rPr>
              <a:t>4. Dokumentere </a:t>
            </a:r>
            <a:r>
              <a:rPr lang="nb-NO" sz="1100" b="1" dirty="0">
                <a:solidFill>
                  <a:schemeClr val="tx1"/>
                </a:solidFill>
              </a:rPr>
              <a:t>endringer i </a:t>
            </a:r>
            <a:r>
              <a:rPr lang="nb-NO" sz="1100" b="1" dirty="0" smtClean="0">
                <a:solidFill>
                  <a:schemeClr val="tx1"/>
                </a:solidFill>
              </a:rPr>
              <a:t>fagsystem</a:t>
            </a:r>
            <a:br>
              <a:rPr lang="nb-NO" sz="1100" b="1" dirty="0" smtClean="0">
                <a:solidFill>
                  <a:schemeClr val="tx1"/>
                </a:solidFill>
              </a:rPr>
            </a:br>
            <a:r>
              <a:rPr lang="nb-NO" sz="1100" dirty="0" smtClean="0">
                <a:solidFill>
                  <a:schemeClr val="tx1"/>
                </a:solidFill>
              </a:rPr>
              <a:t>Ansatte dokumenterer </a:t>
            </a:r>
            <a:r>
              <a:rPr lang="nb-NO" sz="1100" dirty="0">
                <a:solidFill>
                  <a:schemeClr val="tx1"/>
                </a:solidFill>
              </a:rPr>
              <a:t>endringer i fagsystem og oppdaterer gevinstrealiseringsplan (eventuelt gir beskjed videre til gevinstansvarlig</a:t>
            </a:r>
            <a:r>
              <a:rPr lang="nb-NO" sz="1100" dirty="0" smtClean="0">
                <a:solidFill>
                  <a:schemeClr val="tx1"/>
                </a:solidFill>
              </a:rPr>
              <a:t>). </a:t>
            </a:r>
            <a:endParaRPr lang="nb-NO" sz="1100" dirty="0">
              <a:solidFill>
                <a:schemeClr val="tx1"/>
              </a:solidFill>
            </a:endParaRPr>
          </a:p>
          <a:p>
            <a:pPr marL="177792" indent="-177792" algn="l">
              <a:spcBef>
                <a:spcPts val="0"/>
              </a:spcBef>
              <a:buFont typeface="+mj-lt"/>
              <a:buAutoNum type="arabicPeriod"/>
            </a:pPr>
            <a:endParaRPr lang="nb-NO" sz="1100" b="1" dirty="0">
              <a:solidFill>
                <a:schemeClr val="tx1"/>
              </a:solidFill>
            </a:endParaRPr>
          </a:p>
        </p:txBody>
      </p:sp>
      <p:sp>
        <p:nvSpPr>
          <p:cNvPr id="24" name="TextBox 23"/>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evaluering og rapportering i testperioden?</a:t>
            </a:r>
          </a:p>
          <a:p>
            <a:pPr marL="285750" indent="-285750" algn="l">
              <a:buFont typeface="Arial" panose="020B0604020202020204" pitchFamily="34" charset="0"/>
              <a:buChar char="•"/>
            </a:pPr>
            <a:r>
              <a:rPr lang="nb-NO" sz="1100" dirty="0" smtClean="0">
                <a:solidFill>
                  <a:schemeClr val="tx1"/>
                </a:solidFill>
              </a:rPr>
              <a:t>Opplæringsmanual? </a:t>
            </a:r>
            <a:r>
              <a:rPr lang="nb-NO" sz="1100" dirty="0">
                <a:solidFill>
                  <a:schemeClr val="tx1"/>
                </a:solidFill>
              </a:rPr>
              <a:t>Noe fra ulike leverandører</a:t>
            </a:r>
            <a:r>
              <a:rPr lang="nb-NO" sz="1100" dirty="0" smtClean="0">
                <a:solidFill>
                  <a:schemeClr val="tx1"/>
                </a:solidFill>
              </a:rPr>
              <a:t>?</a:t>
            </a:r>
            <a:endParaRPr lang="nb-NO" sz="1100" dirty="0">
              <a:solidFill>
                <a:schemeClr val="tx1"/>
              </a:solidFill>
            </a:endParaRPr>
          </a:p>
        </p:txBody>
      </p:sp>
      <p:sp>
        <p:nvSpPr>
          <p:cNvPr id="28" name="TextBox 27"/>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Hvem bør gjennomføre opplæring med </a:t>
            </a:r>
            <a:r>
              <a:rPr lang="nb-NO" sz="1100" dirty="0" smtClean="0">
                <a:solidFill>
                  <a:schemeClr val="tx1"/>
                </a:solidFill>
              </a:rPr>
              <a:t>bruker? </a:t>
            </a:r>
            <a:endParaRPr lang="nb-NO" sz="1100" dirty="0">
              <a:solidFill>
                <a:schemeClr val="tx1"/>
              </a:solidFill>
            </a:endParaRPr>
          </a:p>
          <a:p>
            <a:pPr marL="171450" indent="-171450" algn="l">
              <a:buClrTx/>
              <a:buFont typeface="Arial" panose="020B0604020202020204" pitchFamily="34" charset="0"/>
              <a:buChar char="•"/>
            </a:pPr>
            <a:r>
              <a:rPr lang="nb-NO" sz="1100" dirty="0" smtClean="0">
                <a:solidFill>
                  <a:schemeClr val="tx1"/>
                </a:solidFill>
              </a:rPr>
              <a:t>Hvordan </a:t>
            </a:r>
            <a:r>
              <a:rPr lang="nb-NO" sz="1100" dirty="0">
                <a:solidFill>
                  <a:schemeClr val="tx1"/>
                </a:solidFill>
              </a:rPr>
              <a:t>skal testperioden evalueres?</a:t>
            </a:r>
          </a:p>
          <a:p>
            <a:pPr marL="171450" indent="-171450" algn="l">
              <a:buClrTx/>
              <a:buFont typeface="Arial" panose="020B0604020202020204" pitchFamily="34" charset="0"/>
              <a:buChar char="•"/>
            </a:pPr>
            <a:r>
              <a:rPr lang="nb-NO" sz="1100" dirty="0">
                <a:solidFill>
                  <a:schemeClr val="tx1"/>
                </a:solidFill>
              </a:rPr>
              <a:t>Hvem har ansvaret for å oppdatere gevinstrealiseringsplanen? Hvis ikke </a:t>
            </a:r>
            <a:r>
              <a:rPr lang="nb-NO" sz="1100" dirty="0" smtClean="0">
                <a:solidFill>
                  <a:schemeClr val="tx1"/>
                </a:solidFill>
              </a:rPr>
              <a:t>ansatte ved sykehjemmet, </a:t>
            </a:r>
            <a:r>
              <a:rPr lang="nb-NO" sz="1100" dirty="0">
                <a:solidFill>
                  <a:schemeClr val="tx1"/>
                </a:solidFill>
              </a:rPr>
              <a:t>hvordan skal de gi beskjed videre til ansvarlig for gevinstrealiseringsplanen?</a:t>
            </a:r>
          </a:p>
          <a:p>
            <a:pPr algn="l">
              <a:buClrTx/>
            </a:pPr>
            <a:r>
              <a:rPr lang="nb-NO" sz="1100" dirty="0">
                <a:solidFill>
                  <a:schemeClr val="tx1"/>
                </a:solidFill>
              </a:rPr>
              <a:t> </a:t>
            </a:r>
          </a:p>
        </p:txBody>
      </p:sp>
      <p:sp>
        <p:nvSpPr>
          <p:cNvPr id="6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PASIENTVARSLINGSANLEGG</a:t>
            </a:r>
            <a:r>
              <a:rPr lang="nb-NO" b="1" dirty="0" smtClean="0">
                <a:solidFill>
                  <a:schemeClr val="accent1">
                    <a:lumMod val="50000"/>
                  </a:schemeClr>
                </a:solidFill>
                <a:latin typeface="Arial Black" panose="020B0A04020102020204" pitchFamily="34" charset="0"/>
              </a:rPr>
              <a:t>: OPPLÆRING</a:t>
            </a:r>
            <a:endParaRPr lang="nb-NO" dirty="0">
              <a:solidFill>
                <a:schemeClr val="accent1">
                  <a:lumMod val="50000"/>
                </a:schemeClr>
              </a:solidFill>
              <a:latin typeface="Arial Black" panose="020B0A04020102020204" pitchFamily="34" charset="0"/>
            </a:endParaRPr>
          </a:p>
        </p:txBody>
      </p:sp>
      <p:sp>
        <p:nvSpPr>
          <p:cNvPr id="72" name="TextBox 7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30" name="Group 29"/>
          <p:cNvGrpSpPr/>
          <p:nvPr/>
        </p:nvGrpSpPr>
        <p:grpSpPr>
          <a:xfrm>
            <a:off x="75000" y="902258"/>
            <a:ext cx="9756000" cy="1080000"/>
            <a:chOff x="312470" y="150611"/>
            <a:chExt cx="8834844" cy="1041400"/>
          </a:xfrm>
        </p:grpSpPr>
        <p:sp>
          <p:nvSpPr>
            <p:cNvPr id="31"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2"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3"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Rectangle 35"/>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7" name="Picture 36"/>
            <p:cNvPicPr>
              <a:picLocks noChangeAspect="1"/>
            </p:cNvPicPr>
            <p:nvPr/>
          </p:nvPicPr>
          <p:blipFill>
            <a:blip r:embed="rId6"/>
            <a:stretch>
              <a:fillRect/>
            </a:stretch>
          </p:blipFill>
          <p:spPr>
            <a:xfrm>
              <a:off x="343271" y="404597"/>
              <a:ext cx="522831" cy="489101"/>
            </a:xfrm>
            <a:prstGeom prst="rect">
              <a:avLst/>
            </a:prstGeom>
          </p:spPr>
        </p:pic>
        <p:sp>
          <p:nvSpPr>
            <p:cNvPr id="38" name="Rectangle 37"/>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39" name="Picture 38"/>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0" name="Rectangle 39"/>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8"/>
            <a:srcRect l="5393" r="11736"/>
            <a:stretch/>
          </p:blipFill>
          <p:spPr>
            <a:xfrm>
              <a:off x="3424151" y="375303"/>
              <a:ext cx="502261" cy="547688"/>
            </a:xfrm>
            <a:prstGeom prst="rect">
              <a:avLst/>
            </a:prstGeom>
          </p:spPr>
        </p:pic>
        <p:sp>
          <p:nvSpPr>
            <p:cNvPr id="42" name="Rectangle 41"/>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4" name="Rectangle 43"/>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5" name="Picture 44"/>
            <p:cNvPicPr>
              <a:picLocks noChangeAspect="1"/>
            </p:cNvPicPr>
            <p:nvPr/>
          </p:nvPicPr>
          <p:blipFill>
            <a:blip r:embed="rId10"/>
            <a:stretch>
              <a:fillRect/>
            </a:stretch>
          </p:blipFill>
          <p:spPr>
            <a:xfrm>
              <a:off x="7772077" y="413366"/>
              <a:ext cx="688156" cy="463651"/>
            </a:xfrm>
            <a:prstGeom prst="rect">
              <a:avLst/>
            </a:prstGeom>
          </p:spPr>
        </p:pic>
        <p:sp>
          <p:nvSpPr>
            <p:cNvPr id="46"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7" name="Rectangle 46"/>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48" name="Picture 47"/>
            <p:cNvPicPr>
              <a:picLocks noChangeAspect="1"/>
            </p:cNvPicPr>
            <p:nvPr/>
          </p:nvPicPr>
          <p:blipFill rotWithShape="1">
            <a:blip r:embed="rId11"/>
            <a:srcRect l="11970" r="6478"/>
            <a:stretch/>
          </p:blipFill>
          <p:spPr>
            <a:xfrm>
              <a:off x="7742340" y="398142"/>
              <a:ext cx="433893" cy="502011"/>
            </a:xfrm>
            <a:prstGeom prst="rect">
              <a:avLst/>
            </a:prstGeom>
          </p:spPr>
        </p:pic>
        <p:pic>
          <p:nvPicPr>
            <p:cNvPr id="73" name="Picture 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49" name="TextBox 48"/>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50" name="TextBox 49"/>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10849808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9522"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PASIENTVARSLINGSANLEGG</a:t>
            </a:r>
            <a:r>
              <a:rPr lang="nb-NO" b="1" dirty="0" smtClean="0">
                <a:solidFill>
                  <a:schemeClr val="accent1">
                    <a:lumMod val="50000"/>
                  </a:schemeClr>
                </a:solidFill>
                <a:latin typeface="Arial Black" panose="020B0A04020102020204" pitchFamily="34" charset="0"/>
              </a:rPr>
              <a:t>: DAGLIG DRIFT</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Respondere </a:t>
            </a:r>
            <a:r>
              <a:rPr lang="nb-NO" sz="1100" b="1" dirty="0">
                <a:solidFill>
                  <a:schemeClr val="tx1"/>
                </a:solidFill>
              </a:rPr>
              <a:t>på aktive og passive </a:t>
            </a:r>
            <a:r>
              <a:rPr lang="nb-NO" sz="1100" b="1" dirty="0" smtClean="0">
                <a:solidFill>
                  <a:schemeClr val="tx1"/>
                </a:solidFill>
              </a:rPr>
              <a:t>alarmer</a:t>
            </a:r>
            <a:r>
              <a:rPr lang="nb-NO" sz="1100" dirty="0" smtClean="0">
                <a:solidFill>
                  <a:schemeClr val="tx1"/>
                </a:solidFill>
              </a:rPr>
              <a:t/>
            </a:r>
            <a:br>
              <a:rPr lang="nb-NO" sz="1100" dirty="0" smtClean="0">
                <a:solidFill>
                  <a:schemeClr val="tx1"/>
                </a:solidFill>
              </a:rPr>
            </a:br>
            <a:r>
              <a:rPr lang="nb-NO" sz="1100" dirty="0" smtClean="0">
                <a:solidFill>
                  <a:schemeClr val="tx1"/>
                </a:solidFill>
              </a:rPr>
              <a:t>Ansatte ved sykehjemmet rykker ut på alarmer og eventuelt iverksetter nødvendige tiltak etter prosedyre, og dokumenterer hendelser i fagsystem.</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Håndtere </a:t>
            </a:r>
            <a:r>
              <a:rPr lang="nb-NO" sz="1100" b="1" dirty="0">
                <a:solidFill>
                  <a:schemeClr val="tx1"/>
                </a:solidFill>
              </a:rPr>
              <a:t>tekniske varsler som lavt batteri og andre tekniske </a:t>
            </a:r>
            <a:r>
              <a:rPr lang="nb-NO" sz="1100" b="1" dirty="0" smtClean="0">
                <a:solidFill>
                  <a:schemeClr val="tx1"/>
                </a:solidFill>
              </a:rPr>
              <a:t>feil</a:t>
            </a:r>
            <a:br>
              <a:rPr lang="nb-NO" sz="1100" b="1" dirty="0" smtClean="0">
                <a:solidFill>
                  <a:schemeClr val="tx1"/>
                </a:solidFill>
              </a:rPr>
            </a:br>
            <a:r>
              <a:rPr lang="nb-NO" sz="1100" dirty="0" smtClean="0">
                <a:solidFill>
                  <a:schemeClr val="tx1"/>
                </a:solidFill>
              </a:rPr>
              <a:t>Tekniske varsler sendes direkte til vaktmester som handler etter </a:t>
            </a:r>
            <a:r>
              <a:rPr lang="nb-NO" sz="1100" dirty="0">
                <a:solidFill>
                  <a:schemeClr val="tx1"/>
                </a:solidFill>
              </a:rPr>
              <a:t>gjeldende </a:t>
            </a:r>
            <a:r>
              <a:rPr lang="nb-NO" sz="1100" dirty="0" smtClean="0">
                <a:solidFill>
                  <a:schemeClr val="tx1"/>
                </a:solidFill>
              </a:rPr>
              <a:t>prosedyrer.</a:t>
            </a: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3. Sikre </a:t>
            </a:r>
            <a:r>
              <a:rPr lang="nb-NO" sz="1100" b="1" dirty="0">
                <a:solidFill>
                  <a:schemeClr val="tx1"/>
                </a:solidFill>
              </a:rPr>
              <a:t>vedlikehold av </a:t>
            </a:r>
            <a:r>
              <a:rPr lang="nb-NO" sz="1100" b="1" dirty="0" smtClean="0">
                <a:solidFill>
                  <a:schemeClr val="tx1"/>
                </a:solidFill>
              </a:rPr>
              <a:t>utstyret</a:t>
            </a:r>
            <a:r>
              <a:rPr lang="nb-NO" sz="1100" dirty="0" smtClean="0">
                <a:solidFill>
                  <a:schemeClr val="tx1"/>
                </a:solidFill>
              </a:rPr>
              <a:t/>
            </a:r>
            <a:br>
              <a:rPr lang="nb-NO" sz="1100" dirty="0" smtClean="0">
                <a:solidFill>
                  <a:schemeClr val="tx1"/>
                </a:solidFill>
              </a:rPr>
            </a:br>
            <a:r>
              <a:rPr lang="nb-NO" sz="1100" dirty="0" smtClean="0">
                <a:solidFill>
                  <a:schemeClr val="tx1"/>
                </a:solidFill>
              </a:rPr>
              <a:t>Vaktmester følger prosedyrer for vedlikehold av utstyr, og registrerer hendelser i fagsystem.</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4. Følge </a:t>
            </a:r>
            <a:r>
              <a:rPr lang="nb-NO" sz="1100" b="1" dirty="0">
                <a:solidFill>
                  <a:schemeClr val="tx1"/>
                </a:solidFill>
              </a:rPr>
              <a:t>opp </a:t>
            </a:r>
            <a:r>
              <a:rPr lang="nb-NO" sz="1100" b="1" dirty="0" smtClean="0">
                <a:solidFill>
                  <a:schemeClr val="tx1"/>
                </a:solidFill>
              </a:rPr>
              <a:t>gevinster</a:t>
            </a:r>
            <a:br>
              <a:rPr lang="nb-NO" sz="1100" b="1" dirty="0" smtClean="0">
                <a:solidFill>
                  <a:schemeClr val="tx1"/>
                </a:solidFill>
              </a:rPr>
            </a:br>
            <a:r>
              <a:rPr lang="nb-NO" sz="1100" dirty="0" smtClean="0">
                <a:solidFill>
                  <a:schemeClr val="tx1"/>
                </a:solidFill>
              </a:rPr>
              <a:t>Gevinstansvarlig følger opp gevinster, f. eks. registrerer antall unngåtte fall, tidsbruk på tilsyn eller andre forhåndsbestemte faktorer for gevinstoppfølging.</a:t>
            </a:r>
            <a:endParaRPr lang="nb-NO" sz="1100" b="1"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a:t>
            </a:r>
            <a:r>
              <a:rPr lang="nb-NO" sz="1100" dirty="0">
                <a:solidFill>
                  <a:schemeClr val="tx1"/>
                </a:solidFill>
              </a:rPr>
              <a:t>for håndtering av tekniske varsler</a:t>
            </a:r>
            <a:r>
              <a:rPr lang="nb-NO" sz="1100" dirty="0" smtClean="0">
                <a:solidFill>
                  <a:schemeClr val="tx1"/>
                </a:solidFill>
              </a:rPr>
              <a:t>? </a:t>
            </a:r>
          </a:p>
          <a:p>
            <a:pPr marL="285750" indent="-285750" algn="l">
              <a:buFont typeface="Arial" panose="020B0604020202020204" pitchFamily="34" charset="0"/>
              <a:buChar char="•"/>
            </a:pPr>
            <a:r>
              <a:rPr lang="nb-NO" sz="1100" dirty="0" smtClean="0">
                <a:solidFill>
                  <a:schemeClr val="tx1"/>
                </a:solidFill>
              </a:rPr>
              <a:t>Vedlikeholdsrutiner?</a:t>
            </a:r>
          </a:p>
          <a:p>
            <a:pPr marL="285750" indent="-285750" algn="l">
              <a:buFont typeface="Arial" panose="020B0604020202020204" pitchFamily="34" charset="0"/>
              <a:buChar char="•"/>
            </a:pPr>
            <a:r>
              <a:rPr lang="nb-NO" sz="1100" dirty="0" smtClean="0">
                <a:solidFill>
                  <a:schemeClr val="tx1"/>
                </a:solidFill>
              </a:rPr>
              <a:t>Mal for gevinstoppfølging (</a:t>
            </a:r>
            <a:r>
              <a:rPr lang="nb-NO" sz="1100" u="sng" dirty="0" smtClean="0">
                <a:hlinkClick r:id="rId6"/>
              </a:rPr>
              <a:t>www.ks.no/veikart</a:t>
            </a:r>
            <a:r>
              <a:rPr lang="nb-NO" sz="1100" dirty="0" smtClean="0">
                <a:solidFill>
                  <a:schemeClr val="tx1"/>
                </a:solidFill>
              </a:rPr>
              <a:t>)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 </a:t>
            </a:r>
            <a:endParaRPr lang="nb-NO" sz="1100" dirty="0">
              <a:solidFill>
                <a:schemeClr val="tx1"/>
              </a:solidFill>
            </a:endParaRPr>
          </a:p>
          <a:p>
            <a:pPr marL="171450" indent="-171450" algn="l">
              <a:buClrTx/>
              <a:buFont typeface="Arial" panose="020B0604020202020204" pitchFamily="34" charset="0"/>
              <a:buChar char="•"/>
            </a:pPr>
            <a:r>
              <a:rPr lang="nb-NO" sz="1100" dirty="0" smtClean="0">
                <a:solidFill>
                  <a:schemeClr val="tx1"/>
                </a:solidFill>
              </a:rPr>
              <a:t>Hvem </a:t>
            </a:r>
            <a:r>
              <a:rPr lang="nb-NO" sz="1100" dirty="0">
                <a:solidFill>
                  <a:schemeClr val="tx1"/>
                </a:solidFill>
              </a:rPr>
              <a:t>skal håndtere tekniske varsler? Hva skal prosedyren være? Hvor skal tekniske varsler dokumenteres</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Hvor ofte skal utstyret sjekkes for vedlikehold? Hvem har ansvar for dette?</a:t>
            </a:r>
            <a:endParaRPr lang="nb-NO" sz="1100" dirty="0">
              <a:solidFill>
                <a:schemeClr val="tx1"/>
              </a:solidFill>
            </a:endParaRPr>
          </a:p>
          <a:p>
            <a:pPr marL="171450" indent="-171450" algn="l">
              <a:buClrTx/>
              <a:buFont typeface="Arial" panose="020B0604020202020204" pitchFamily="34" charset="0"/>
              <a:buChar char="•"/>
            </a:pPr>
            <a:r>
              <a:rPr lang="nb-NO" sz="1100" dirty="0">
                <a:solidFill>
                  <a:schemeClr val="tx1"/>
                </a:solidFill>
              </a:rPr>
              <a:t>Hvem har ansvar for å følge opp gevinster i daglig drift?</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7"/>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9"/>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1"/>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2"/>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38094215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0545"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PASIENTVARSLINGSANLEGG</a:t>
            </a:r>
            <a:r>
              <a:rPr lang="nb-NO" b="1" dirty="0" smtClean="0">
                <a:solidFill>
                  <a:schemeClr val="accent1">
                    <a:lumMod val="50000"/>
                  </a:schemeClr>
                </a:solidFill>
                <a:latin typeface="Arial Black" panose="020B0A04020102020204" pitchFamily="34" charset="0"/>
              </a:rPr>
              <a:t>: EVALUERING</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Vurdere </a:t>
            </a:r>
            <a:r>
              <a:rPr lang="nb-NO" sz="1100" b="1" dirty="0">
                <a:solidFill>
                  <a:schemeClr val="tx1"/>
                </a:solidFill>
              </a:rPr>
              <a:t>hvilke effekter trygghetsalarm og andre relevante teknologier har for </a:t>
            </a:r>
            <a:r>
              <a:rPr lang="nb-NO" sz="1100" b="1" dirty="0" smtClean="0">
                <a:solidFill>
                  <a:schemeClr val="tx1"/>
                </a:solidFill>
              </a:rPr>
              <a:t>bruker, pårørende </a:t>
            </a:r>
            <a:r>
              <a:rPr lang="nb-NO" sz="1100" b="1" dirty="0">
                <a:solidFill>
                  <a:schemeClr val="tx1"/>
                </a:solidFill>
              </a:rPr>
              <a:t>og </a:t>
            </a:r>
            <a:r>
              <a:rPr lang="nb-NO" sz="1100" b="1" dirty="0" smtClean="0">
                <a:solidFill>
                  <a:schemeClr val="tx1"/>
                </a:solidFill>
              </a:rPr>
              <a:t>ansatte</a:t>
            </a:r>
            <a:br>
              <a:rPr lang="nb-NO" sz="1100" b="1" dirty="0" smtClean="0">
                <a:solidFill>
                  <a:schemeClr val="tx1"/>
                </a:solidFill>
              </a:rPr>
            </a:br>
            <a:r>
              <a:rPr lang="nb-NO" sz="1100" dirty="0" smtClean="0">
                <a:solidFill>
                  <a:schemeClr val="tx1"/>
                </a:solidFill>
              </a:rPr>
              <a:t>Måle bruker-, ansatt- og pårørendetilfredshet ved faste intervaller ved hjelp av evalueringsskjema. </a:t>
            </a:r>
            <a:endParaRPr lang="nb-NO" sz="1100" b="1"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Evaluere </a:t>
            </a:r>
            <a:r>
              <a:rPr lang="nb-NO" sz="1100" b="1" dirty="0">
                <a:solidFill>
                  <a:schemeClr val="tx1"/>
                </a:solidFill>
              </a:rPr>
              <a:t>om innstillinger bør </a:t>
            </a:r>
            <a:r>
              <a:rPr lang="nb-NO" sz="1100" b="1" dirty="0" smtClean="0">
                <a:solidFill>
                  <a:schemeClr val="tx1"/>
                </a:solidFill>
              </a:rPr>
              <a:t>endres</a:t>
            </a:r>
            <a:br>
              <a:rPr lang="nb-NO" sz="1100" b="1" dirty="0" smtClean="0">
                <a:solidFill>
                  <a:schemeClr val="tx1"/>
                </a:solidFill>
              </a:rPr>
            </a:br>
            <a:r>
              <a:rPr lang="nb-NO" sz="1100" dirty="0" smtClean="0">
                <a:solidFill>
                  <a:schemeClr val="tx1"/>
                </a:solidFill>
              </a:rPr>
              <a:t>Ressurspersonell ved sykehjemmet </a:t>
            </a:r>
            <a:r>
              <a:rPr lang="nb-NO" sz="1100" dirty="0">
                <a:solidFill>
                  <a:schemeClr val="tx1"/>
                </a:solidFill>
              </a:rPr>
              <a:t>vurderer </a:t>
            </a:r>
            <a:r>
              <a:rPr lang="nb-NO" sz="1100" dirty="0" smtClean="0">
                <a:solidFill>
                  <a:schemeClr val="tx1"/>
                </a:solidFill>
              </a:rPr>
              <a:t>hver individuell teknologi om den </a:t>
            </a:r>
            <a:r>
              <a:rPr lang="nb-NO" sz="1100" dirty="0">
                <a:solidFill>
                  <a:schemeClr val="tx1"/>
                </a:solidFill>
              </a:rPr>
              <a:t>fungerer optimalt eller kan forbedres ved endring i innstillingene. </a:t>
            </a:r>
            <a:endParaRPr lang="nb-NO" sz="1100" b="1" dirty="0">
              <a:solidFill>
                <a:schemeClr val="tx1"/>
              </a:solidFill>
            </a:endParaRPr>
          </a:p>
          <a:p>
            <a:pPr algn="l">
              <a:spcBef>
                <a:spcPts val="0"/>
              </a:spcBef>
            </a:pPr>
            <a:endParaRPr lang="nb-NO" sz="1100" b="1" dirty="0" smtClean="0">
              <a:solidFill>
                <a:schemeClr val="tx1"/>
              </a:solidFill>
            </a:endParaRPr>
          </a:p>
          <a:p>
            <a:pPr algn="l">
              <a:spcBef>
                <a:spcPts val="0"/>
              </a:spcBef>
            </a:pPr>
            <a:r>
              <a:rPr lang="nb-NO" sz="1100" b="1" dirty="0" smtClean="0">
                <a:solidFill>
                  <a:schemeClr val="tx1"/>
                </a:solidFill>
              </a:rPr>
              <a:t>3. </a:t>
            </a:r>
            <a:r>
              <a:rPr lang="nb-NO" sz="1100" b="1" dirty="0">
                <a:solidFill>
                  <a:schemeClr val="tx1"/>
                </a:solidFill>
              </a:rPr>
              <a:t>Registrere nye data for gevinstrealisering</a:t>
            </a:r>
            <a:br>
              <a:rPr lang="nb-NO" sz="1100" b="1" dirty="0">
                <a:solidFill>
                  <a:schemeClr val="tx1"/>
                </a:solidFill>
              </a:rPr>
            </a:br>
            <a:r>
              <a:rPr lang="nb-NO" sz="1100" dirty="0">
                <a:solidFill>
                  <a:schemeClr val="tx1"/>
                </a:solidFill>
              </a:rPr>
              <a:t>Gevinstansvarlig </a:t>
            </a:r>
            <a:r>
              <a:rPr lang="nb-NO" sz="1100" dirty="0" smtClean="0">
                <a:solidFill>
                  <a:schemeClr val="tx1"/>
                </a:solidFill>
              </a:rPr>
              <a:t>oppdaterer gevinstrealiseringsplanen, for både kvalitative gevinster (hentes fra utfylte evalueringsskjema) og kvantitative, som f. eks. </a:t>
            </a:r>
            <a:r>
              <a:rPr lang="nb-NO" sz="1100" dirty="0">
                <a:solidFill>
                  <a:schemeClr val="tx1"/>
                </a:solidFill>
              </a:rPr>
              <a:t>antall </a:t>
            </a:r>
            <a:r>
              <a:rPr lang="nb-NO" sz="1100" dirty="0" smtClean="0">
                <a:solidFill>
                  <a:schemeClr val="tx1"/>
                </a:solidFill>
              </a:rPr>
              <a:t>fall, antall </a:t>
            </a:r>
            <a:r>
              <a:rPr lang="nb-NO" sz="1100" dirty="0">
                <a:solidFill>
                  <a:schemeClr val="tx1"/>
                </a:solidFill>
              </a:rPr>
              <a:t>tilsyn per </a:t>
            </a:r>
            <a:r>
              <a:rPr lang="nb-NO" sz="1100" dirty="0" smtClean="0">
                <a:solidFill>
                  <a:schemeClr val="tx1"/>
                </a:solidFill>
              </a:rPr>
              <a:t>uke og unngått oppbemanning.</a:t>
            </a:r>
            <a:endParaRPr lang="nb-NO" sz="1100"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4. Avgjøre om tilbudet skal videreføres eller avsluttes</a:t>
            </a:r>
            <a:r>
              <a:rPr lang="nb-NO" sz="1100" b="1" dirty="0">
                <a:solidFill>
                  <a:schemeClr val="tx1"/>
                </a:solidFill>
              </a:rPr>
              <a:t/>
            </a:r>
            <a:br>
              <a:rPr lang="nb-NO" sz="1100" b="1" dirty="0">
                <a:solidFill>
                  <a:schemeClr val="tx1"/>
                </a:solidFill>
              </a:rPr>
            </a:br>
            <a:r>
              <a:rPr lang="nb-NO" sz="1100" dirty="0" smtClean="0">
                <a:solidFill>
                  <a:schemeClr val="tx1"/>
                </a:solidFill>
              </a:rPr>
              <a:t>Ressurspersonell og gevinstansvarlig beslutter i samråd om tilbudet skal videreføres eller avsluttes basert på en helhetlig vurdering.</a:t>
            </a:r>
            <a:endParaRPr lang="nb-NO" sz="1100" b="1" dirty="0" smtClean="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endParaRPr lang="nb-NO" sz="1100"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Beboer- og pårørendeundersøkelse fra </a:t>
            </a:r>
            <a:r>
              <a:rPr lang="nb-NO" sz="1100" dirty="0" err="1" smtClean="0">
                <a:solidFill>
                  <a:schemeClr val="tx1"/>
                </a:solidFill>
              </a:rPr>
              <a:t>Midtåsenhjemmet</a:t>
            </a:r>
            <a:endParaRPr lang="nb-NO" sz="1100" dirty="0" smtClean="0">
              <a:solidFill>
                <a:schemeClr val="tx1"/>
              </a:solidFill>
            </a:endParaRPr>
          </a:p>
          <a:p>
            <a:pPr marL="285750" indent="-285750" algn="l">
              <a:buFont typeface="Arial" panose="020B0604020202020204" pitchFamily="34" charset="0"/>
              <a:buChar char="•"/>
            </a:pPr>
            <a:r>
              <a:rPr lang="nb-NO" sz="1100" dirty="0" smtClean="0">
                <a:solidFill>
                  <a:schemeClr val="tx1"/>
                </a:solidFill>
              </a:rPr>
              <a:t>Evalueringsverktøy for pasientvarslingsanlegg?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p>
          <a:p>
            <a:pPr marL="171450" indent="-171450" algn="l">
              <a:buClrTx/>
              <a:buFont typeface="Arial" panose="020B0604020202020204" pitchFamily="34" charset="0"/>
              <a:buChar char="•"/>
            </a:pPr>
            <a:r>
              <a:rPr lang="nb-NO" sz="1100" dirty="0">
                <a:solidFill>
                  <a:schemeClr val="tx1"/>
                </a:solidFill>
              </a:rPr>
              <a:t>Har dere de rette kommunikasjonsmidlene for å kunne bruke denne type prosess? </a:t>
            </a:r>
          </a:p>
          <a:p>
            <a:pPr marL="171450" indent="-171450" algn="l">
              <a:buClrTx/>
              <a:buFont typeface="Arial" panose="020B0604020202020204" pitchFamily="34" charset="0"/>
              <a:buChar char="•"/>
            </a:pPr>
            <a:r>
              <a:rPr lang="nb-NO" sz="1100" dirty="0">
                <a:solidFill>
                  <a:schemeClr val="tx1"/>
                </a:solidFill>
              </a:rPr>
              <a:t>Når skal man gjøre første helhetlige vurdering av hver bruker? Hvor ofte skal slike vurderinger skje?  </a:t>
            </a:r>
          </a:p>
          <a:p>
            <a:pPr marL="171450" indent="-171450" algn="l">
              <a:buClrTx/>
              <a:buFont typeface="Arial" panose="020B0604020202020204" pitchFamily="34" charset="0"/>
              <a:buChar char="•"/>
            </a:pPr>
            <a:r>
              <a:rPr lang="nb-NO" sz="1100" dirty="0" smtClean="0">
                <a:solidFill>
                  <a:schemeClr val="tx1"/>
                </a:solidFill>
              </a:rPr>
              <a:t>Hvilke </a:t>
            </a:r>
            <a:r>
              <a:rPr lang="nb-NO" sz="1100" dirty="0">
                <a:solidFill>
                  <a:schemeClr val="tx1"/>
                </a:solidFill>
              </a:rPr>
              <a:t>gevinster skal dere realisere? Hvor ofte skal dere måle og hvem har ansvaret for </a:t>
            </a:r>
            <a:r>
              <a:rPr lang="nb-NO" sz="1100" dirty="0" smtClean="0">
                <a:solidFill>
                  <a:schemeClr val="tx1"/>
                </a:solidFill>
              </a:rPr>
              <a:t>gevinstrealiseringen?</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36247555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566"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PASIENTVARSLINGSANLEGG</a:t>
            </a:r>
            <a:r>
              <a:rPr lang="nb-NO" b="1" dirty="0" smtClean="0">
                <a:solidFill>
                  <a:schemeClr val="accent1">
                    <a:lumMod val="50000"/>
                  </a:schemeClr>
                </a:solidFill>
                <a:latin typeface="Arial Black" panose="020B0A04020102020204" pitchFamily="34" charset="0"/>
              </a:rPr>
              <a:t>: VIDEREFØRE/AVSLUTTE</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Avslutte </a:t>
            </a:r>
            <a:r>
              <a:rPr lang="nb-NO" sz="1100" b="1" dirty="0">
                <a:solidFill>
                  <a:schemeClr val="tx1"/>
                </a:solidFill>
              </a:rPr>
              <a:t>tjenesten hvis evaluering tilsier </a:t>
            </a:r>
            <a:r>
              <a:rPr lang="nb-NO" sz="1100" b="1" dirty="0" smtClean="0">
                <a:solidFill>
                  <a:schemeClr val="tx1"/>
                </a:solidFill>
              </a:rPr>
              <a:t>dette</a:t>
            </a:r>
            <a:endParaRPr lang="nb-NO" sz="1100" b="1" dirty="0">
              <a:solidFill>
                <a:schemeClr val="tx1"/>
              </a:solidFill>
            </a:endParaRPr>
          </a:p>
          <a:p>
            <a:pPr algn="l">
              <a:spcBef>
                <a:spcPts val="0"/>
              </a:spcBef>
            </a:pPr>
            <a:r>
              <a:rPr lang="nb-NO" sz="1100" dirty="0" smtClean="0">
                <a:solidFill>
                  <a:schemeClr val="tx1"/>
                </a:solidFill>
              </a:rPr>
              <a:t>Ressurspersonell ved sykehjemmet avslutter tiltak i fagsystem og kontakter vaktmester. Vaktmester nullstiller </a:t>
            </a:r>
            <a:r>
              <a:rPr lang="nb-NO" sz="1100" dirty="0">
                <a:solidFill>
                  <a:schemeClr val="tx1"/>
                </a:solidFill>
              </a:rPr>
              <a:t>trygghetsalarm og andre relevante </a:t>
            </a:r>
            <a:r>
              <a:rPr lang="nb-NO" sz="1100" dirty="0" smtClean="0">
                <a:solidFill>
                  <a:schemeClr val="tx1"/>
                </a:solidFill>
              </a:rPr>
              <a:t>teknologier, gjør hygienetiltak og legger utstyr på lokalt lager/sender tilbake til leverandør.</a:t>
            </a:r>
            <a:endParaRPr lang="nb-NO" sz="1100"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a:t>
            </a:r>
            <a:r>
              <a:rPr lang="nb-NO" sz="1100" dirty="0">
                <a:solidFill>
                  <a:schemeClr val="tx1"/>
                </a:solidFill>
              </a:rPr>
              <a:t>for avslutning av tjenesten</a:t>
            </a:r>
            <a:r>
              <a:rPr lang="nb-NO" sz="1100" dirty="0" smtClean="0">
                <a:solidFill>
                  <a:schemeClr val="tx1"/>
                </a:solidFill>
              </a:rPr>
              <a:t>?</a:t>
            </a:r>
          </a:p>
          <a:p>
            <a:pPr marL="285750" indent="-285750" algn="l">
              <a:buFont typeface="Arial" panose="020B0604020202020204" pitchFamily="34" charset="0"/>
              <a:buChar char="•"/>
            </a:pPr>
            <a:r>
              <a:rPr lang="nb-NO" sz="1100" dirty="0" smtClean="0">
                <a:solidFill>
                  <a:schemeClr val="tx1"/>
                </a:solidFill>
              </a:rPr>
              <a:t>Prosedyre for hygienetiltak?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Hvilke prosedyrer har dere allerede? Hvordan må disse </a:t>
            </a:r>
            <a:r>
              <a:rPr lang="nb-NO" sz="1100" dirty="0" smtClean="0">
                <a:solidFill>
                  <a:schemeClr val="tx1"/>
                </a:solidFill>
              </a:rPr>
              <a:t>eventuelt tilpasses</a:t>
            </a:r>
            <a:r>
              <a:rPr lang="nb-NO" sz="1100" smtClean="0">
                <a:solidFill>
                  <a:schemeClr val="tx1"/>
                </a:solidFill>
              </a:rPr>
              <a:t>? </a:t>
            </a:r>
            <a:endParaRPr lang="nb-NO" sz="1100" dirty="0" smtClean="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22044888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2590"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2" name="Rectangle 61"/>
          <p:cNvSpPr/>
          <p:nvPr/>
        </p:nvSpPr>
        <p:spPr bwMode="auto">
          <a:xfrm>
            <a:off x="107778"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Saksbehandler mottar søknad</a:t>
            </a:r>
            <a:r>
              <a:rPr lang="nb-NO" sz="1100" dirty="0">
                <a:solidFill>
                  <a:schemeClr val="tx1"/>
                </a:solidFill>
                <a:latin typeface="+mn-lt"/>
              </a:rPr>
              <a:t>, </a:t>
            </a:r>
            <a:r>
              <a:rPr lang="nb-NO" sz="1100" dirty="0" smtClean="0">
                <a:solidFill>
                  <a:schemeClr val="tx1"/>
                </a:solidFill>
                <a:latin typeface="+mn-lt"/>
              </a:rPr>
              <a:t>og sender melding via EPJ til hjemmetjenesten </a:t>
            </a:r>
            <a:r>
              <a:rPr lang="nb-NO" sz="1100" dirty="0">
                <a:solidFill>
                  <a:schemeClr val="tx1"/>
                </a:solidFill>
                <a:latin typeface="+mn-lt"/>
              </a:rPr>
              <a:t>at bruker skal ha kartleggingsbesøk</a:t>
            </a:r>
            <a:r>
              <a:rPr lang="nb-NO" sz="1100" dirty="0" smtClean="0">
                <a:solidFill>
                  <a:schemeClr val="tx1"/>
                </a:solidFill>
                <a:latin typeface="+mn-lt"/>
              </a:rPr>
              <a:t>.</a:t>
            </a:r>
          </a:p>
          <a:p>
            <a:pPr marL="177792" indent="-177792" algn="l">
              <a:spcBef>
                <a:spcPts val="0"/>
              </a:spcBef>
              <a:buFont typeface="+mj-lt"/>
              <a:buAutoNum type="arabicPeriod"/>
            </a:pPr>
            <a:r>
              <a:rPr lang="nb-NO" sz="1100" dirty="0" smtClean="0">
                <a:solidFill>
                  <a:schemeClr val="tx1"/>
                </a:solidFill>
                <a:latin typeface="+mn-lt"/>
              </a:rPr>
              <a:t>Kartleggingsbesøk gjennomføres av hjemmetjenesten. </a:t>
            </a:r>
          </a:p>
          <a:p>
            <a:pPr marL="177792" indent="-177792" algn="l">
              <a:spcBef>
                <a:spcPts val="0"/>
              </a:spcBef>
              <a:buFont typeface="+mj-lt"/>
              <a:buAutoNum type="arabicPeriod"/>
            </a:pPr>
            <a:r>
              <a:rPr lang="nb-NO" sz="1100" dirty="0" smtClean="0">
                <a:solidFill>
                  <a:schemeClr val="tx1"/>
                </a:solidFill>
                <a:latin typeface="+mn-lt"/>
              </a:rPr>
              <a:t>Saksbehandler fatter vedtak.</a:t>
            </a:r>
            <a:endParaRPr lang="nb-NO" sz="1100" dirty="0">
              <a:solidFill>
                <a:schemeClr val="tx1"/>
              </a:solidFill>
              <a:latin typeface="+mn-lt"/>
            </a:endParaRPr>
          </a:p>
          <a:p>
            <a:pPr marL="177792" indent="-177792" algn="l">
              <a:spcBef>
                <a:spcPts val="0"/>
              </a:spcBef>
              <a:buFont typeface="+mj-lt"/>
              <a:buAutoNum type="arabicPeriod"/>
            </a:pPr>
            <a:r>
              <a:rPr lang="nb-NO" sz="1100" dirty="0">
                <a:solidFill>
                  <a:schemeClr val="tx1"/>
                </a:solidFill>
                <a:latin typeface="+mn-lt"/>
              </a:rPr>
              <a:t>Ressurspersonell bestiller utstyr, og avtaler deretter dag </a:t>
            </a:r>
            <a:r>
              <a:rPr lang="nb-NO" sz="1100" dirty="0" smtClean="0">
                <a:solidFill>
                  <a:schemeClr val="tx1"/>
                </a:solidFill>
                <a:latin typeface="+mn-lt"/>
              </a:rPr>
              <a:t>for installasjon </a:t>
            </a:r>
            <a:r>
              <a:rPr lang="nb-NO" sz="1100" dirty="0">
                <a:solidFill>
                  <a:schemeClr val="tx1"/>
                </a:solidFill>
                <a:latin typeface="+mn-lt"/>
              </a:rPr>
              <a:t>med bruker. </a:t>
            </a:r>
            <a:endParaRPr lang="nb-NO" sz="1100" dirty="0" smtClean="0">
              <a:solidFill>
                <a:schemeClr val="tx1"/>
              </a:solidFill>
              <a:latin typeface="+mn-lt"/>
            </a:endParaRPr>
          </a:p>
          <a:p>
            <a:pPr marL="177792" indent="-177792" algn="l">
              <a:spcBef>
                <a:spcPts val="0"/>
              </a:spcBef>
              <a:buFont typeface="+mj-lt"/>
              <a:buAutoNum type="arabicPeriod"/>
            </a:pPr>
            <a:r>
              <a:rPr lang="nb-NO" sz="1100" dirty="0" smtClean="0">
                <a:solidFill>
                  <a:schemeClr val="tx1"/>
                </a:solidFill>
              </a:rPr>
              <a:t>Registrere </a:t>
            </a:r>
            <a:r>
              <a:rPr lang="nb-NO" sz="1100" dirty="0">
                <a:solidFill>
                  <a:schemeClr val="tx1"/>
                </a:solidFill>
              </a:rPr>
              <a:t>data og måle nullpunkt for </a:t>
            </a:r>
            <a:r>
              <a:rPr lang="nb-NO" sz="1100" dirty="0" smtClean="0">
                <a:solidFill>
                  <a:schemeClr val="tx1"/>
                </a:solidFill>
              </a:rPr>
              <a:t>gevinstrealisering.</a:t>
            </a:r>
            <a:endParaRPr lang="nb-NO" sz="1100" dirty="0">
              <a:solidFill>
                <a:schemeClr val="tx1"/>
              </a:solidFill>
            </a:endParaRPr>
          </a:p>
          <a:p>
            <a:pPr marL="177792" indent="-177792" algn="l">
              <a:spcBef>
                <a:spcPts val="0"/>
              </a:spcBef>
              <a:buFont typeface="+mj-lt"/>
              <a:buAutoNum type="arabicPeriod"/>
            </a:pPr>
            <a:endParaRPr lang="nb-NO" sz="1100" dirty="0">
              <a:solidFill>
                <a:schemeClr val="tx1"/>
              </a:solidFill>
              <a:latin typeface="+mn-lt"/>
            </a:endParaRPr>
          </a:p>
        </p:txBody>
      </p:sp>
      <p:sp>
        <p:nvSpPr>
          <p:cNvPr id="65" name="Rectangle 64"/>
          <p:cNvSpPr/>
          <p:nvPr/>
        </p:nvSpPr>
        <p:spPr bwMode="auto">
          <a:xfrm>
            <a:off x="1699034"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Ressurspersonell </a:t>
            </a:r>
            <a:r>
              <a:rPr lang="nb-NO" sz="1100" dirty="0" smtClean="0">
                <a:solidFill>
                  <a:schemeClr val="tx1"/>
                </a:solidFill>
                <a:latin typeface="+mn-lt"/>
              </a:rPr>
              <a:t>installerer alarm hos bruker.</a:t>
            </a:r>
            <a:endParaRPr lang="nb-NO" sz="1100" dirty="0">
              <a:solidFill>
                <a:schemeClr val="tx1"/>
              </a:solidFill>
              <a:latin typeface="+mn-lt"/>
            </a:endParaRPr>
          </a:p>
          <a:p>
            <a:pPr marL="177792" indent="-177792" algn="l">
              <a:spcBef>
                <a:spcPts val="0"/>
              </a:spcBef>
              <a:buFont typeface="+mj-lt"/>
              <a:buAutoNum type="arabicPeriod"/>
            </a:pPr>
            <a:r>
              <a:rPr lang="nb-NO" sz="1100" dirty="0">
                <a:solidFill>
                  <a:schemeClr val="tx1"/>
                </a:solidFill>
                <a:latin typeface="+mn-lt"/>
              </a:rPr>
              <a:t>Ved </a:t>
            </a:r>
            <a:r>
              <a:rPr lang="nb-NO" sz="1100" dirty="0" smtClean="0">
                <a:solidFill>
                  <a:schemeClr val="tx1"/>
                </a:solidFill>
                <a:latin typeface="+mn-lt"/>
              </a:rPr>
              <a:t>installasjon </a:t>
            </a:r>
            <a:r>
              <a:rPr lang="nb-NO" sz="1100" dirty="0">
                <a:solidFill>
                  <a:schemeClr val="tx1"/>
                </a:solidFill>
                <a:latin typeface="+mn-lt"/>
              </a:rPr>
              <a:t>kan bruker komme med ønske om endring, eksempelvis for </a:t>
            </a:r>
            <a:r>
              <a:rPr lang="nb-NO" sz="1100" dirty="0" smtClean="0">
                <a:solidFill>
                  <a:schemeClr val="tx1"/>
                </a:solidFill>
                <a:latin typeface="+mn-lt"/>
              </a:rPr>
              <a:t>trykkfølsomhet.</a:t>
            </a:r>
            <a:endParaRPr lang="nb-NO" sz="1100" dirty="0">
              <a:solidFill>
                <a:schemeClr val="tx1"/>
              </a:solidFill>
              <a:latin typeface="+mn-lt"/>
            </a:endParaRPr>
          </a:p>
          <a:p>
            <a:pPr marL="177792" indent="-177792" algn="l">
              <a:spcBef>
                <a:spcPts val="0"/>
              </a:spcBef>
              <a:buFont typeface="+mj-lt"/>
              <a:buAutoNum type="arabicPeriod"/>
            </a:pPr>
            <a:r>
              <a:rPr lang="nb-NO" sz="1100" dirty="0">
                <a:solidFill>
                  <a:schemeClr val="tx1"/>
                </a:solidFill>
                <a:latin typeface="+mn-lt"/>
              </a:rPr>
              <a:t>Registrere eventuelle </a:t>
            </a:r>
            <a:r>
              <a:rPr lang="nb-NO" sz="1100" dirty="0" smtClean="0">
                <a:solidFill>
                  <a:schemeClr val="tx1"/>
                </a:solidFill>
                <a:latin typeface="+mn-lt"/>
              </a:rPr>
              <a:t>endringer og tiltak </a:t>
            </a:r>
            <a:r>
              <a:rPr lang="nb-NO" sz="1100" dirty="0">
                <a:solidFill>
                  <a:schemeClr val="tx1"/>
                </a:solidFill>
                <a:latin typeface="+mn-lt"/>
              </a:rPr>
              <a:t>i fagsystem.</a:t>
            </a:r>
          </a:p>
          <a:p>
            <a:pPr algn="l">
              <a:spcBef>
                <a:spcPts val="0"/>
              </a:spcBef>
            </a:pPr>
            <a:endParaRPr lang="nb-NO" sz="1100" dirty="0">
              <a:solidFill>
                <a:schemeClr val="tx1"/>
              </a:solidFill>
              <a:latin typeface="+mn-lt"/>
            </a:endParaRPr>
          </a:p>
        </p:txBody>
      </p:sp>
      <p:sp>
        <p:nvSpPr>
          <p:cNvPr id="68" name="Rectangle 67"/>
          <p:cNvSpPr/>
          <p:nvPr/>
        </p:nvSpPr>
        <p:spPr bwMode="auto">
          <a:xfrm>
            <a:off x="3290290"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Bruker får muntlig opplæring i bruk av alarmen, og utdelt infoskriv samtidig som monteringen skjer</a:t>
            </a:r>
            <a:r>
              <a:rPr lang="nb-NO" sz="1100" dirty="0" smtClean="0">
                <a:solidFill>
                  <a:schemeClr val="tx1"/>
                </a:solidFill>
                <a:latin typeface="+mn-lt"/>
              </a:rPr>
              <a:t>. </a:t>
            </a:r>
            <a:endParaRPr lang="nb-NO" sz="1100" dirty="0">
              <a:solidFill>
                <a:schemeClr val="tx1"/>
              </a:solidFill>
              <a:latin typeface="+mn-lt"/>
            </a:endParaRPr>
          </a:p>
          <a:p>
            <a:pPr marL="177792" indent="-177792" algn="l">
              <a:spcBef>
                <a:spcPts val="0"/>
              </a:spcBef>
              <a:buFont typeface="+mj-lt"/>
              <a:buAutoNum type="arabicPeriod"/>
            </a:pPr>
            <a:r>
              <a:rPr lang="nb-NO" sz="1100" dirty="0" smtClean="0">
                <a:solidFill>
                  <a:schemeClr val="tx1"/>
                </a:solidFill>
                <a:latin typeface="+mn-lt"/>
              </a:rPr>
              <a:t>Bruker tester alarmen.</a:t>
            </a:r>
          </a:p>
          <a:p>
            <a:pPr marL="177792" indent="-177792" algn="l">
              <a:spcBef>
                <a:spcPts val="0"/>
              </a:spcBef>
              <a:buFont typeface="+mj-lt"/>
              <a:buAutoNum type="arabicPeriod"/>
            </a:pPr>
            <a:r>
              <a:rPr lang="nb-NO" sz="1100" dirty="0" smtClean="0">
                <a:solidFill>
                  <a:schemeClr val="tx1"/>
                </a:solidFill>
              </a:rPr>
              <a:t>Testperiode </a:t>
            </a:r>
            <a:r>
              <a:rPr lang="nb-NO" sz="1100" dirty="0">
                <a:solidFill>
                  <a:schemeClr val="tx1"/>
                </a:solidFill>
              </a:rPr>
              <a:t>over to uker hvor hjemmetjenesten følger opp </a:t>
            </a:r>
            <a:r>
              <a:rPr lang="nb-NO" sz="1100" dirty="0" smtClean="0">
                <a:solidFill>
                  <a:schemeClr val="tx1"/>
                </a:solidFill>
              </a:rPr>
              <a:t>tett.</a:t>
            </a:r>
          </a:p>
          <a:p>
            <a:pPr marL="177792" indent="-177792" algn="l">
              <a:spcBef>
                <a:spcPts val="0"/>
              </a:spcBef>
              <a:buFont typeface="+mj-lt"/>
              <a:buAutoNum type="arabicPeriod"/>
            </a:pPr>
            <a:r>
              <a:rPr lang="nb-NO" sz="1100" dirty="0" smtClean="0">
                <a:solidFill>
                  <a:schemeClr val="tx1"/>
                </a:solidFill>
              </a:rPr>
              <a:t>Evaluere </a:t>
            </a:r>
            <a:r>
              <a:rPr lang="nb-NO" sz="1100" dirty="0">
                <a:solidFill>
                  <a:schemeClr val="tx1"/>
                </a:solidFill>
              </a:rPr>
              <a:t>hvordan bruker håndterer digital trygghetsalarm og om innstillinger bør </a:t>
            </a:r>
            <a:r>
              <a:rPr lang="nb-NO" sz="1100" dirty="0" smtClean="0">
                <a:solidFill>
                  <a:schemeClr val="tx1"/>
                </a:solidFill>
              </a:rPr>
              <a:t>endres.</a:t>
            </a:r>
            <a:endParaRPr lang="nb-NO" sz="1100" dirty="0">
              <a:solidFill>
                <a:schemeClr val="tx1"/>
              </a:solidFill>
            </a:endParaRPr>
          </a:p>
          <a:p>
            <a:pPr algn="l">
              <a:spcBef>
                <a:spcPts val="0"/>
              </a:spcBef>
            </a:pPr>
            <a:endParaRPr lang="nb-NO" sz="1100" dirty="0">
              <a:solidFill>
                <a:schemeClr val="tx1"/>
              </a:solidFill>
              <a:latin typeface="+mn-lt"/>
            </a:endParaRPr>
          </a:p>
        </p:txBody>
      </p:sp>
      <p:sp>
        <p:nvSpPr>
          <p:cNvPr id="71" name="Rectangle 70"/>
          <p:cNvSpPr/>
          <p:nvPr/>
        </p:nvSpPr>
        <p:spPr bwMode="auto">
          <a:xfrm>
            <a:off x="4881546"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Respondere på alarmer og hjelpe brukere etter behov.</a:t>
            </a:r>
          </a:p>
          <a:p>
            <a:pPr marL="177792" indent="-177792" algn="l">
              <a:spcBef>
                <a:spcPts val="0"/>
              </a:spcBef>
              <a:buFont typeface="+mj-lt"/>
              <a:buAutoNum type="arabicPeriod"/>
            </a:pPr>
            <a:r>
              <a:rPr lang="nb-NO" sz="1100" dirty="0" smtClean="0">
                <a:solidFill>
                  <a:schemeClr val="tx1"/>
                </a:solidFill>
                <a:latin typeface="+mn-lt"/>
              </a:rPr>
              <a:t>Dokumentere hendelser i fagsystem.</a:t>
            </a:r>
          </a:p>
          <a:p>
            <a:pPr marL="177792" indent="-177792" algn="l">
              <a:spcBef>
                <a:spcPts val="0"/>
              </a:spcBef>
              <a:buFont typeface="+mj-lt"/>
              <a:buAutoNum type="arabicPeriod"/>
            </a:pPr>
            <a:r>
              <a:rPr lang="nb-NO" sz="1100" dirty="0" smtClean="0">
                <a:solidFill>
                  <a:schemeClr val="tx1"/>
                </a:solidFill>
                <a:latin typeface="+mn-lt"/>
              </a:rPr>
              <a:t>Håndtere tekniske varsler som lavt batteri og andre tekniske feil.</a:t>
            </a:r>
          </a:p>
          <a:p>
            <a:pPr marL="177792" indent="-177792" algn="l">
              <a:spcBef>
                <a:spcPts val="0"/>
              </a:spcBef>
              <a:buFont typeface="+mj-lt"/>
              <a:buAutoNum type="arabicPeriod"/>
            </a:pPr>
            <a:r>
              <a:rPr lang="nb-NO" sz="1100" dirty="0" smtClean="0">
                <a:solidFill>
                  <a:schemeClr val="tx1"/>
                </a:solidFill>
                <a:latin typeface="+mn-lt"/>
              </a:rPr>
              <a:t>Følge opp gevinster.</a:t>
            </a:r>
          </a:p>
        </p:txBody>
      </p:sp>
      <p:sp>
        <p:nvSpPr>
          <p:cNvPr id="79" name="Rectangle 78"/>
          <p:cNvSpPr/>
          <p:nvPr/>
        </p:nvSpPr>
        <p:spPr bwMode="auto">
          <a:xfrm>
            <a:off x="8064057"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Videreføre tjenesten selv om bruker havner på korttidsopphold på sykehjem.</a:t>
            </a:r>
          </a:p>
          <a:p>
            <a:pPr marL="177792" indent="-177792" algn="l">
              <a:spcBef>
                <a:spcPts val="0"/>
              </a:spcBef>
              <a:buFont typeface="+mj-lt"/>
              <a:buAutoNum type="arabicPeriod"/>
            </a:pPr>
            <a:r>
              <a:rPr lang="nb-NO" sz="1100" dirty="0" smtClean="0">
                <a:solidFill>
                  <a:schemeClr val="tx1"/>
                </a:solidFill>
                <a:latin typeface="+mn-lt"/>
              </a:rPr>
              <a:t>Avslutte tjenesten hvis evaluering tilsier dette.</a:t>
            </a:r>
            <a:endParaRPr lang="nb-NO" sz="1100" dirty="0">
              <a:solidFill>
                <a:schemeClr val="tx1"/>
              </a:solidFill>
              <a:latin typeface="+mn-lt"/>
            </a:endParaRPr>
          </a:p>
        </p:txBody>
      </p:sp>
      <p:sp>
        <p:nvSpPr>
          <p:cNvPr id="80" name="Rectangle 79"/>
          <p:cNvSpPr/>
          <p:nvPr/>
        </p:nvSpPr>
        <p:spPr bwMode="auto">
          <a:xfrm>
            <a:off x="6472802"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Vurdere hvilke effekter digital trygghetsalarm har for bruker, pårørende og ansatte</a:t>
            </a:r>
          </a:p>
          <a:p>
            <a:pPr marL="177792" indent="-177792" algn="l">
              <a:spcBef>
                <a:spcPts val="0"/>
              </a:spcBef>
              <a:buFont typeface="+mj-lt"/>
              <a:buAutoNum type="arabicPeriod"/>
            </a:pPr>
            <a:r>
              <a:rPr lang="nb-NO" sz="1100" dirty="0" smtClean="0">
                <a:solidFill>
                  <a:schemeClr val="tx1"/>
                </a:solidFill>
                <a:latin typeface="+mn-lt"/>
              </a:rPr>
              <a:t>Registrere ny data for gevinstrealisering.</a:t>
            </a:r>
          </a:p>
          <a:p>
            <a:pPr marL="177792" indent="-177792" algn="l">
              <a:spcBef>
                <a:spcPts val="0"/>
              </a:spcBef>
              <a:buFont typeface="+mj-lt"/>
              <a:buAutoNum type="arabicPeriod"/>
            </a:pPr>
            <a:r>
              <a:rPr lang="nb-NO" sz="1100" dirty="0" smtClean="0">
                <a:solidFill>
                  <a:schemeClr val="tx1"/>
                </a:solidFill>
                <a:latin typeface="+mn-lt"/>
              </a:rPr>
              <a:t>Avgjøre om tilbudet skal videreføres eller avsluttes.</a:t>
            </a:r>
            <a:endParaRPr lang="nb-NO" sz="1100" dirty="0">
              <a:solidFill>
                <a:schemeClr val="tx1"/>
              </a:solidFill>
              <a:latin typeface="+mn-lt"/>
            </a:endParaRPr>
          </a:p>
        </p:txBody>
      </p:sp>
      <p:sp>
        <p:nvSpPr>
          <p:cNvPr id="6"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TJENESTEFORLØP: DIGITAL TRYGGHETSALARM</a:t>
            </a:r>
            <a:endParaRPr lang="nb-NO" dirty="0">
              <a:solidFill>
                <a:schemeClr val="accent1">
                  <a:lumMod val="50000"/>
                </a:schemeClr>
              </a:solidFill>
              <a:latin typeface="Arial Black" panose="020B0A04020102020204" pitchFamily="34" charset="0"/>
            </a:endParaRPr>
          </a:p>
        </p:txBody>
      </p:sp>
      <p:sp>
        <p:nvSpPr>
          <p:cNvPr id="31" name="AutoShape 9"/>
          <p:cNvSpPr>
            <a:spLocks noChangeArrowheads="1"/>
          </p:cNvSpPr>
          <p:nvPr/>
        </p:nvSpPr>
        <p:spPr bwMode="gray">
          <a:xfrm>
            <a:off x="133340" y="5992245"/>
            <a:ext cx="9536124" cy="513578"/>
          </a:xfrm>
          <a:prstGeom prst="chevron">
            <a:avLst>
              <a:gd name="adj" fmla="val 26223"/>
            </a:avLst>
          </a:prstGeom>
          <a:solidFill>
            <a:schemeClr val="accent1">
              <a:lumMod val="50000"/>
            </a:schemeClr>
          </a:solidFill>
          <a:ln w="38100">
            <a:solidFill>
              <a:schemeClr val="accent1">
                <a:lumMod val="50000"/>
              </a:schemeClr>
            </a:solidFill>
            <a:miter lim="800000"/>
            <a:headEnd/>
            <a:tailEnd/>
          </a:ln>
          <a:effectLst/>
          <a:extLst/>
        </p:spPr>
        <p:txBody>
          <a:bodyPr wrap="none" anchor="ctr"/>
          <a:lstStyle/>
          <a:p>
            <a:pPr>
              <a:buClrTx/>
              <a:buFontTx/>
              <a:buNone/>
            </a:pPr>
            <a:r>
              <a:rPr lang="nb-NO" dirty="0" smtClean="0">
                <a:solidFill>
                  <a:schemeClr val="bg1"/>
                </a:solidFill>
                <a:latin typeface="Arial Black" panose="020B0A04020102020204" pitchFamily="34" charset="0"/>
              </a:rPr>
              <a:t>OPPLÆRING AV ALLE ANSATTE</a:t>
            </a:r>
            <a:endParaRPr lang="nb-NO" dirty="0">
              <a:solidFill>
                <a:schemeClr val="bg1"/>
              </a:solidFill>
              <a:latin typeface="Arial Black" panose="020B0A04020102020204" pitchFamily="34" charset="0"/>
            </a:endParaRPr>
          </a:p>
        </p:txBody>
      </p:sp>
      <p:grpSp>
        <p:nvGrpSpPr>
          <p:cNvPr id="32" name="Group 31"/>
          <p:cNvGrpSpPr/>
          <p:nvPr/>
        </p:nvGrpSpPr>
        <p:grpSpPr>
          <a:xfrm>
            <a:off x="75000" y="902258"/>
            <a:ext cx="9756000" cy="1080000"/>
            <a:chOff x="312470" y="150611"/>
            <a:chExt cx="8834844" cy="1041400"/>
          </a:xfrm>
        </p:grpSpPr>
        <p:sp>
          <p:nvSpPr>
            <p:cNvPr id="33"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4"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8" name="Rectangle 37"/>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9" name="Picture 38"/>
            <p:cNvPicPr>
              <a:picLocks noChangeAspect="1"/>
            </p:cNvPicPr>
            <p:nvPr/>
          </p:nvPicPr>
          <p:blipFill>
            <a:blip r:embed="rId6"/>
            <a:stretch>
              <a:fillRect/>
            </a:stretch>
          </p:blipFill>
          <p:spPr>
            <a:xfrm>
              <a:off x="343271" y="404597"/>
              <a:ext cx="522831" cy="489101"/>
            </a:xfrm>
            <a:prstGeom prst="rect">
              <a:avLst/>
            </a:prstGeom>
          </p:spPr>
        </p:pic>
        <p:sp>
          <p:nvSpPr>
            <p:cNvPr id="40" name="Rectangle 39"/>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2" name="Rectangle 41"/>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8"/>
            <a:srcRect l="5393" r="11736"/>
            <a:stretch/>
          </p:blipFill>
          <p:spPr>
            <a:xfrm>
              <a:off x="3424151" y="375303"/>
              <a:ext cx="502261" cy="547688"/>
            </a:xfrm>
            <a:prstGeom prst="rect">
              <a:avLst/>
            </a:prstGeom>
          </p:spPr>
        </p:pic>
        <p:sp>
          <p:nvSpPr>
            <p:cNvPr id="44" name="Rectangle 43"/>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5" name="Picture 44"/>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7" name="Rectangle 46"/>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9" name="Picture 48"/>
            <p:cNvPicPr>
              <a:picLocks noChangeAspect="1"/>
            </p:cNvPicPr>
            <p:nvPr/>
          </p:nvPicPr>
          <p:blipFill>
            <a:blip r:embed="rId10"/>
            <a:stretch>
              <a:fillRect/>
            </a:stretch>
          </p:blipFill>
          <p:spPr>
            <a:xfrm>
              <a:off x="7772077" y="413366"/>
              <a:ext cx="688156" cy="463651"/>
            </a:xfrm>
            <a:prstGeom prst="rect">
              <a:avLst/>
            </a:prstGeom>
          </p:spPr>
        </p:pic>
        <p:sp>
          <p:nvSpPr>
            <p:cNvPr id="50"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1" name="Rectangle 50"/>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52" name="Picture 51"/>
            <p:cNvPicPr>
              <a:picLocks noChangeAspect="1"/>
            </p:cNvPicPr>
            <p:nvPr/>
          </p:nvPicPr>
          <p:blipFill rotWithShape="1">
            <a:blip r:embed="rId11"/>
            <a:srcRect l="11970" r="6478"/>
            <a:stretch/>
          </p:blipFill>
          <p:spPr>
            <a:xfrm>
              <a:off x="7742340" y="398142"/>
              <a:ext cx="433893" cy="502011"/>
            </a:xfrm>
            <a:prstGeom prst="rect">
              <a:avLst/>
            </a:prstGeom>
          </p:spPr>
        </p:pic>
        <p:pic>
          <p:nvPicPr>
            <p:cNvPr id="53" name="Picture 5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4823746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ext uri="{D42A27DB-BD31-4B8C-83A1-F6EECF244321}">
                <p14:modId xmlns:p14="http://schemas.microsoft.com/office/powerpoint/2010/main" val="30421518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5986"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743214" cy="802109"/>
          </a:xfrm>
        </p:spPr>
        <p:txBody>
          <a:bodyPr/>
          <a:lstStyle/>
          <a:p>
            <a:r>
              <a:rPr lang="nb-NO" b="1" dirty="0" smtClean="0">
                <a:solidFill>
                  <a:schemeClr val="accent1">
                    <a:lumMod val="50000"/>
                  </a:schemeClr>
                </a:solidFill>
                <a:latin typeface="Arial Black" panose="020B0A04020102020204" pitchFamily="34" charset="0"/>
              </a:rPr>
              <a:t>ELEKTRONISK MEDISINDISPENSER: TILPASNING OG INSTALLASJON</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Registrere </a:t>
            </a:r>
            <a:r>
              <a:rPr lang="nb-NO" sz="1100" b="1" dirty="0">
                <a:solidFill>
                  <a:schemeClr val="tx1"/>
                </a:solidFill>
              </a:rPr>
              <a:t>tiltak i </a:t>
            </a:r>
            <a:r>
              <a:rPr lang="nb-NO" sz="1100" b="1" dirty="0" smtClean="0">
                <a:solidFill>
                  <a:schemeClr val="tx1"/>
                </a:solidFill>
              </a:rPr>
              <a:t>fagsystem</a:t>
            </a:r>
            <a:endParaRPr lang="nb-NO" sz="1100" dirty="0">
              <a:solidFill>
                <a:schemeClr val="tx1"/>
              </a:solidFill>
            </a:endParaRPr>
          </a:p>
          <a:p>
            <a:pPr algn="l">
              <a:spcBef>
                <a:spcPts val="0"/>
              </a:spcBef>
            </a:pPr>
            <a:r>
              <a:rPr lang="nb-NO" sz="1100" dirty="0" smtClean="0">
                <a:solidFill>
                  <a:schemeClr val="tx1"/>
                </a:solidFill>
              </a:rPr>
              <a:t>Saksbehandler registrerer tiltak i fagsystem og sender beskjed om tiltak til bruker, hjemmetjenesten og vaktmester som gjør installasjon.</a:t>
            </a:r>
          </a:p>
          <a:p>
            <a:pPr algn="l">
              <a:spcBef>
                <a:spcPts val="0"/>
              </a:spcBef>
            </a:pPr>
            <a:r>
              <a:rPr lang="nb-NO" sz="1100" dirty="0" smtClean="0">
                <a:solidFill>
                  <a:schemeClr val="tx1"/>
                </a:solidFill>
              </a:rPr>
              <a:t>Melding til installatør inneholder informasjon om bruker, adresse, type medisindispenser og hvem som er ansvarlig for å fylle den.</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2. Tilpasse </a:t>
            </a:r>
            <a:r>
              <a:rPr lang="nb-NO" sz="1100" b="1" dirty="0">
                <a:solidFill>
                  <a:schemeClr val="tx1"/>
                </a:solidFill>
              </a:rPr>
              <a:t>innstillinger for dispenser til </a:t>
            </a:r>
            <a:r>
              <a:rPr lang="nb-NO" sz="1100" b="1" dirty="0" smtClean="0">
                <a:solidFill>
                  <a:schemeClr val="tx1"/>
                </a:solidFill>
              </a:rPr>
              <a:t>bruker</a:t>
            </a:r>
          </a:p>
          <a:p>
            <a:pPr algn="l">
              <a:spcBef>
                <a:spcPts val="0"/>
              </a:spcBef>
            </a:pPr>
            <a:r>
              <a:rPr lang="nb-NO" sz="1100" dirty="0" smtClean="0">
                <a:solidFill>
                  <a:schemeClr val="tx1"/>
                </a:solidFill>
              </a:rPr>
              <a:t>Hjemmetjenesten eller vaktmester stiller inn tidsintervaller </a:t>
            </a:r>
            <a:r>
              <a:rPr lang="nb-NO" sz="1100" dirty="0">
                <a:solidFill>
                  <a:schemeClr val="tx1"/>
                </a:solidFill>
              </a:rPr>
              <a:t>for </a:t>
            </a:r>
            <a:r>
              <a:rPr lang="nb-NO" sz="1100" dirty="0" smtClean="0">
                <a:solidFill>
                  <a:schemeClr val="tx1"/>
                </a:solidFill>
              </a:rPr>
              <a:t>medisinvarsling på medisindispenseren. Prosedyre for hvem som skal motta alarm hvis medisiner ikke tas fastsettes.</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3. Installere medisindispenser hos bruker</a:t>
            </a:r>
          </a:p>
          <a:p>
            <a:pPr algn="l">
              <a:spcBef>
                <a:spcPts val="0"/>
              </a:spcBef>
            </a:pPr>
            <a:r>
              <a:rPr lang="nb-NO" sz="1100" dirty="0" smtClean="0">
                <a:solidFill>
                  <a:schemeClr val="tx1"/>
                </a:solidFill>
              </a:rPr>
              <a:t>Vaktmester eller annen ansvarlig installerer medisindispenser hos bruker etter gjeldene prosedyre.</a:t>
            </a:r>
            <a:endParaRPr lang="nb-NO" sz="1100" b="1" dirty="0">
              <a:solidFill>
                <a:schemeClr val="tx1"/>
              </a:solidFill>
            </a:endParaRPr>
          </a:p>
        </p:txBody>
      </p:sp>
      <p:sp>
        <p:nvSpPr>
          <p:cNvPr id="51" name="TextBox 50"/>
          <p:cNvSpPr txBox="1"/>
          <p:nvPr/>
        </p:nvSpPr>
        <p:spPr>
          <a:xfrm>
            <a:off x="149052" y="5856051"/>
            <a:ext cx="4849897"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Mal/spørreundersøkelse for kvalitative gevinster ?</a:t>
            </a:r>
          </a:p>
          <a:p>
            <a:pPr marL="285750" indent="-285750" algn="l">
              <a:buFont typeface="Arial" panose="020B0604020202020204" pitchFamily="34" charset="0"/>
              <a:buChar char="•"/>
            </a:pPr>
            <a:r>
              <a:rPr lang="nb-NO" sz="1100" dirty="0" smtClean="0">
                <a:solidFill>
                  <a:schemeClr val="tx1"/>
                </a:solidFill>
              </a:rPr>
              <a:t>Infoskriv om medisindispenser som kan legges igjen til bruker?</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smtClean="0">
                <a:solidFill>
                  <a:schemeClr val="tx1"/>
                </a:solidFill>
                <a:latin typeface="+mn-lt"/>
              </a:rPr>
              <a:t>Er dette den beste måten å gjøre det på i deres kommune?</a:t>
            </a:r>
          </a:p>
          <a:p>
            <a:pPr marL="171450" indent="-171450" algn="l">
              <a:buClrTx/>
              <a:buFont typeface="Arial" panose="020B0604020202020204" pitchFamily="34" charset="0"/>
              <a:buChar char="•"/>
            </a:pPr>
            <a:r>
              <a:rPr lang="nb-NO" sz="1100" dirty="0" smtClean="0">
                <a:solidFill>
                  <a:schemeClr val="tx1"/>
                </a:solidFill>
                <a:latin typeface="+mn-lt"/>
              </a:rPr>
              <a:t>Hvilke kommunikasjonskanaler er det i dag mellom saksbehandler og vaktmester (installatør), og må dette endres? </a:t>
            </a:r>
          </a:p>
          <a:p>
            <a:pPr marL="171450" indent="-171450" algn="l">
              <a:buClrTx/>
              <a:buFont typeface="Arial" panose="020B0604020202020204" pitchFamily="34" charset="0"/>
              <a:buChar char="•"/>
            </a:pPr>
            <a:r>
              <a:rPr lang="nb-NO" sz="1100" dirty="0" smtClean="0">
                <a:solidFill>
                  <a:schemeClr val="tx1"/>
                </a:solidFill>
                <a:latin typeface="+mn-lt"/>
              </a:rPr>
              <a:t>Hvilke kommunikasjonskanaler er det i dag mellom vaktmester </a:t>
            </a:r>
            <a:r>
              <a:rPr lang="nb-NO" sz="1100" dirty="0">
                <a:solidFill>
                  <a:schemeClr val="tx1"/>
                </a:solidFill>
              </a:rPr>
              <a:t>(</a:t>
            </a:r>
            <a:r>
              <a:rPr lang="nb-NO" sz="1100" dirty="0" smtClean="0">
                <a:solidFill>
                  <a:schemeClr val="tx1"/>
                </a:solidFill>
              </a:rPr>
              <a:t>installatør) </a:t>
            </a:r>
            <a:r>
              <a:rPr lang="nb-NO" sz="1100" dirty="0" smtClean="0">
                <a:solidFill>
                  <a:schemeClr val="tx1"/>
                </a:solidFill>
                <a:latin typeface="+mn-lt"/>
              </a:rPr>
              <a:t>og hjemmetjenesten, og må dette endres? </a:t>
            </a:r>
          </a:p>
          <a:p>
            <a:pPr marL="171450" indent="-171450" algn="l">
              <a:buClrTx/>
              <a:buFont typeface="Arial" panose="020B0604020202020204" pitchFamily="34" charset="0"/>
              <a:buChar char="•"/>
            </a:pPr>
            <a:r>
              <a:rPr lang="nb-NO" sz="1100" dirty="0" smtClean="0">
                <a:solidFill>
                  <a:schemeClr val="tx1"/>
                </a:solidFill>
                <a:latin typeface="+mn-lt"/>
              </a:rPr>
              <a:t>Hvem skal motta alarmene hvis medisiner ikke tas? Skal kommunen åpne for at dette varselet går til pårørende, naboer eller lignende? </a:t>
            </a:r>
          </a:p>
          <a:p>
            <a:pPr algn="l">
              <a:buClrTx/>
            </a:pPr>
            <a:endParaRPr lang="nb-NO" sz="1100" dirty="0" smtClean="0">
              <a:solidFill>
                <a:schemeClr val="tx1"/>
              </a:solidFill>
              <a:latin typeface="+mn-lt"/>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32" name="TextBox 31"/>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spcBef>
                <a:spcPts val="600"/>
              </a:spcBef>
              <a:buFont typeface="Arial" panose="020B0604020202020204" pitchFamily="34" charset="0"/>
              <a:buChar char="•"/>
            </a:pPr>
            <a:r>
              <a:rPr lang="nb-NO" sz="1100" dirty="0" smtClean="0">
                <a:solidFill>
                  <a:schemeClr val="tx1"/>
                </a:solidFill>
                <a:latin typeface="+mn-lt"/>
              </a:rPr>
              <a:t>Rutinebeskrivelse fra Lindås</a:t>
            </a:r>
          </a:p>
          <a:p>
            <a:pPr algn="l">
              <a:spcBef>
                <a:spcPts val="600"/>
              </a:spcBef>
            </a:pPr>
            <a:endParaRPr lang="nb-NO" sz="1100" dirty="0" smtClean="0">
              <a:solidFill>
                <a:schemeClr val="tx1"/>
              </a:solidFill>
              <a:latin typeface="+mn-lt"/>
            </a:endParaRPr>
          </a:p>
        </p:txBody>
      </p:sp>
    </p:spTree>
    <p:extLst>
      <p:ext uri="{BB962C8B-B14F-4D97-AF65-F5344CB8AC3E}">
        <p14:creationId xmlns:p14="http://schemas.microsoft.com/office/powerpoint/2010/main" val="37752561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3614"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Box 22"/>
          <p:cNvSpPr txBox="1"/>
          <p:nvPr/>
        </p:nvSpPr>
        <p:spPr>
          <a:xfrm>
            <a:off x="149052" y="2349563"/>
            <a:ext cx="4849896" cy="3199187"/>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Saksbehandler </a:t>
            </a:r>
            <a:r>
              <a:rPr lang="nb-NO" sz="1100" b="1" dirty="0">
                <a:solidFill>
                  <a:schemeClr val="tx1"/>
                </a:solidFill>
              </a:rPr>
              <a:t>mottar søknad, og sender melding via EPJ til hjemmetjenesten at bruker skal ha </a:t>
            </a:r>
            <a:r>
              <a:rPr lang="nb-NO" sz="1100" b="1" dirty="0" smtClean="0">
                <a:solidFill>
                  <a:schemeClr val="tx1"/>
                </a:solidFill>
              </a:rPr>
              <a:t>kartleggingsbesøk</a:t>
            </a:r>
          </a:p>
          <a:p>
            <a:pPr algn="l">
              <a:spcBef>
                <a:spcPts val="0"/>
              </a:spcBef>
            </a:pPr>
            <a:r>
              <a:rPr lang="nb-NO" sz="1100" dirty="0" smtClean="0">
                <a:solidFill>
                  <a:schemeClr val="tx1"/>
                </a:solidFill>
              </a:rPr>
              <a:t>Saksbehandler sender huskelapp til aktuell sone i hjemmetjenesten med adresse og informasjon om bruker.</a:t>
            </a:r>
          </a:p>
          <a:p>
            <a:pPr algn="l">
              <a:spcBef>
                <a:spcPts val="0"/>
              </a:spcBef>
            </a:pPr>
            <a:r>
              <a:rPr lang="nb-NO" sz="1100" b="1" dirty="0" smtClean="0">
                <a:solidFill>
                  <a:schemeClr val="tx1"/>
                </a:solidFill>
              </a:rPr>
              <a:t>2. Kartleggingsbesøk </a:t>
            </a:r>
            <a:r>
              <a:rPr lang="nb-NO" sz="1100" b="1" dirty="0">
                <a:solidFill>
                  <a:schemeClr val="tx1"/>
                </a:solidFill>
              </a:rPr>
              <a:t>gjennomføres av </a:t>
            </a:r>
            <a:r>
              <a:rPr lang="nb-NO" sz="1100" b="1" dirty="0" smtClean="0">
                <a:solidFill>
                  <a:schemeClr val="tx1"/>
                </a:solidFill>
              </a:rPr>
              <a:t>hjemmetjenesten</a:t>
            </a:r>
            <a:r>
              <a:rPr lang="nb-NO" sz="1100" b="1" dirty="0">
                <a:solidFill>
                  <a:schemeClr val="tx1"/>
                </a:solidFill>
              </a:rPr>
              <a:t/>
            </a:r>
            <a:br>
              <a:rPr lang="nb-NO" sz="1100" b="1" dirty="0">
                <a:solidFill>
                  <a:schemeClr val="tx1"/>
                </a:solidFill>
              </a:rPr>
            </a:br>
            <a:r>
              <a:rPr lang="nb-NO" sz="1100" dirty="0" err="1" smtClean="0">
                <a:solidFill>
                  <a:schemeClr val="tx1"/>
                </a:solidFill>
              </a:rPr>
              <a:t>Hjemmetjenesten</a:t>
            </a:r>
            <a:r>
              <a:rPr lang="nb-NO" sz="1100" dirty="0" smtClean="0">
                <a:solidFill>
                  <a:schemeClr val="tx1"/>
                </a:solidFill>
              </a:rPr>
              <a:t> avtaler dato for besøk med bruker og eventuelt pårørende. Hjemmetjenesten kartlegger bruker i henhold til rutinebeskrivelse og kartleggingsskjema, og tar med relevant utstyr for å vise bruker i tillegg til samtykkeskjema.</a:t>
            </a:r>
            <a:endParaRPr lang="nb-NO" sz="1100" b="1" dirty="0">
              <a:solidFill>
                <a:schemeClr val="tx1"/>
              </a:solidFill>
            </a:endParaRPr>
          </a:p>
          <a:p>
            <a:pPr algn="l">
              <a:spcBef>
                <a:spcPts val="0"/>
              </a:spcBef>
            </a:pPr>
            <a:r>
              <a:rPr lang="nb-NO" sz="1100" b="1" dirty="0" smtClean="0">
                <a:solidFill>
                  <a:schemeClr val="tx1"/>
                </a:solidFill>
              </a:rPr>
              <a:t>3. Saksbehandler fatter vedtak</a:t>
            </a:r>
            <a:br>
              <a:rPr lang="nb-NO" sz="1100" b="1" dirty="0" smtClean="0">
                <a:solidFill>
                  <a:schemeClr val="tx1"/>
                </a:solidFill>
              </a:rPr>
            </a:br>
            <a:r>
              <a:rPr lang="nb-NO" sz="1100" dirty="0" smtClean="0">
                <a:solidFill>
                  <a:schemeClr val="tx1"/>
                </a:solidFill>
              </a:rPr>
              <a:t>Hjemmetjenesten skriver inn informasjon fra kartleggingsskjema og sender via EPJ til forvaltningskontoret som fatter vedtak.</a:t>
            </a:r>
            <a:endParaRPr lang="nb-NO" sz="1100" b="1" dirty="0">
              <a:solidFill>
                <a:schemeClr val="tx1"/>
              </a:solidFill>
            </a:endParaRPr>
          </a:p>
          <a:p>
            <a:pPr algn="l">
              <a:spcBef>
                <a:spcPts val="0"/>
              </a:spcBef>
            </a:pPr>
            <a:r>
              <a:rPr lang="nb-NO" sz="1100" b="1" dirty="0" smtClean="0">
                <a:solidFill>
                  <a:schemeClr val="tx1"/>
                </a:solidFill>
              </a:rPr>
              <a:t>4. Ressurspersonell </a:t>
            </a:r>
            <a:r>
              <a:rPr lang="nb-NO" sz="1100" b="1" dirty="0">
                <a:solidFill>
                  <a:schemeClr val="tx1"/>
                </a:solidFill>
              </a:rPr>
              <a:t>bestiller utstyr, og avtaler deretter dag for </a:t>
            </a:r>
            <a:r>
              <a:rPr lang="nb-NO" sz="1100" b="1" dirty="0" smtClean="0">
                <a:solidFill>
                  <a:schemeClr val="tx1"/>
                </a:solidFill>
              </a:rPr>
              <a:t>installasjon </a:t>
            </a:r>
            <a:r>
              <a:rPr lang="nb-NO" sz="1100" b="1" dirty="0">
                <a:solidFill>
                  <a:schemeClr val="tx1"/>
                </a:solidFill>
              </a:rPr>
              <a:t>med </a:t>
            </a:r>
            <a:r>
              <a:rPr lang="nb-NO" sz="1100" b="1" dirty="0" smtClean="0">
                <a:solidFill>
                  <a:schemeClr val="tx1"/>
                </a:solidFill>
              </a:rPr>
              <a:t>bruker</a:t>
            </a:r>
            <a:r>
              <a:rPr lang="nb-NO" sz="1100" b="1" dirty="0">
                <a:solidFill>
                  <a:schemeClr val="tx1"/>
                </a:solidFill>
              </a:rPr>
              <a:t/>
            </a:r>
            <a:br>
              <a:rPr lang="nb-NO" sz="1100" b="1" dirty="0">
                <a:solidFill>
                  <a:schemeClr val="tx1"/>
                </a:solidFill>
              </a:rPr>
            </a:br>
            <a:r>
              <a:rPr lang="nb-NO" sz="1100" dirty="0" smtClean="0">
                <a:solidFill>
                  <a:schemeClr val="tx1"/>
                </a:solidFill>
              </a:rPr>
              <a:t>Ressurspersonell i hjemmetjenesten bestiller utstyr fra leverandør/henter utstyr fra lokalt lager og ringer bruker for å avtale dag for installasjon.</a:t>
            </a:r>
          </a:p>
          <a:p>
            <a:pPr algn="l">
              <a:spcBef>
                <a:spcPts val="0"/>
              </a:spcBef>
            </a:pPr>
            <a:r>
              <a:rPr lang="nb-NO" sz="1100" b="1" dirty="0" smtClean="0">
                <a:solidFill>
                  <a:schemeClr val="tx1"/>
                </a:solidFill>
              </a:rPr>
              <a:t>5. Registrere data og måle nullpunkt for gevinstrealisering</a:t>
            </a:r>
          </a:p>
          <a:p>
            <a:pPr algn="l">
              <a:spcBef>
                <a:spcPts val="0"/>
              </a:spcBef>
            </a:pPr>
            <a:r>
              <a:rPr lang="nb-NO" sz="1100" dirty="0" smtClean="0">
                <a:solidFill>
                  <a:schemeClr val="tx1"/>
                </a:solidFill>
              </a:rPr>
              <a:t>Gevinstansvarlig måler nullpunkt for gevinster i gevinstrealiseringsplan.</a:t>
            </a:r>
            <a:endParaRPr lang="nb-NO" sz="1100" dirty="0">
              <a:solidFill>
                <a:schemeClr val="tx1"/>
              </a:solidFill>
            </a:endParaRPr>
          </a:p>
        </p:txBody>
      </p:sp>
      <p:sp>
        <p:nvSpPr>
          <p:cNvPr id="28" name="TextBox 27"/>
          <p:cNvSpPr txBox="1"/>
          <p:nvPr/>
        </p:nvSpPr>
        <p:spPr>
          <a:xfrm>
            <a:off x="5144131" y="2355551"/>
            <a:ext cx="4505349" cy="3193200"/>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ClrTx/>
              <a:buFont typeface="Arial" panose="020B0604020202020204" pitchFamily="34" charset="0"/>
              <a:buChar char="•"/>
            </a:pPr>
            <a:r>
              <a:rPr lang="nb-NO" sz="1100" dirty="0">
                <a:solidFill>
                  <a:schemeClr val="tx1"/>
                </a:solidFill>
              </a:rPr>
              <a:t>Er denne prosessen realistisk i deres kommune?</a:t>
            </a:r>
          </a:p>
          <a:p>
            <a:pPr marL="285750" indent="-285750" algn="l">
              <a:buClrTx/>
              <a:buFont typeface="Arial" panose="020B0604020202020204" pitchFamily="34" charset="0"/>
              <a:buChar char="•"/>
            </a:pPr>
            <a:r>
              <a:rPr lang="nb-NO" sz="1100" dirty="0" smtClean="0">
                <a:solidFill>
                  <a:schemeClr val="tx1"/>
                </a:solidFill>
              </a:rPr>
              <a:t>Hvilke prosedyrer har dere allerede? Hvordan må disse tilpasses ved innføring av digitale trygghetsalarmer?</a:t>
            </a:r>
            <a:endParaRPr lang="nb-NO" sz="1100" dirty="0">
              <a:solidFill>
                <a:schemeClr val="tx1"/>
              </a:solidFill>
            </a:endParaRPr>
          </a:p>
          <a:p>
            <a:pPr marL="285750" indent="-285750" algn="l">
              <a:buClrTx/>
              <a:buFont typeface="Arial" panose="020B0604020202020204" pitchFamily="34" charset="0"/>
              <a:buChar char="•"/>
            </a:pPr>
            <a:r>
              <a:rPr lang="nb-NO" sz="1100" dirty="0">
                <a:solidFill>
                  <a:schemeClr val="tx1"/>
                </a:solidFill>
              </a:rPr>
              <a:t>Hvilket kommunikasjonsmiddel mellom saksbehandler og den som gjennomfører kartleggingsbesøket har dere i dag? Må dette endres?</a:t>
            </a:r>
          </a:p>
          <a:p>
            <a:pPr marL="285750" indent="-285750" algn="l">
              <a:buClrTx/>
              <a:buFont typeface="Arial" panose="020B0604020202020204" pitchFamily="34" charset="0"/>
              <a:buChar char="•"/>
            </a:pPr>
            <a:r>
              <a:rPr lang="nb-NO" sz="1100" dirty="0">
                <a:solidFill>
                  <a:schemeClr val="tx1"/>
                </a:solidFill>
              </a:rPr>
              <a:t>Hvordan foregår første henvisning av bruker? Hvem har ansvaret for å avdekke mulige brukere? </a:t>
            </a:r>
            <a:endParaRPr lang="nb-NO" sz="1100" dirty="0" smtClean="0">
              <a:solidFill>
                <a:schemeClr val="tx1"/>
              </a:solidFill>
            </a:endParaRPr>
          </a:p>
          <a:p>
            <a:pPr marL="285750" indent="-285750" algn="l">
              <a:buClrTx/>
              <a:buFont typeface="Arial" panose="020B0604020202020204" pitchFamily="34" charset="0"/>
              <a:buChar char="•"/>
            </a:pPr>
            <a:r>
              <a:rPr lang="nb-NO" sz="1100" dirty="0" smtClean="0">
                <a:solidFill>
                  <a:schemeClr val="tx1"/>
                </a:solidFill>
              </a:rPr>
              <a:t>Hvilke gevinster skal dere realisere og hvordan skal dere måle disse? Hvor ofte skal dere måle? Hvem har ansvaret for gevinstrealiseringsplanen?</a:t>
            </a:r>
            <a:endParaRPr lang="nb-NO" sz="1100" dirty="0">
              <a:solidFill>
                <a:schemeClr val="tx1"/>
              </a:solidFill>
            </a:endParaRPr>
          </a:p>
        </p:txBody>
      </p:sp>
      <p:sp>
        <p:nvSpPr>
          <p:cNvPr id="6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 </a:t>
            </a:r>
            <a:r>
              <a:rPr lang="nb-NO" b="1" dirty="0" smtClean="0">
                <a:solidFill>
                  <a:schemeClr val="accent1">
                    <a:lumMod val="50000"/>
                  </a:schemeClr>
                </a:solidFill>
                <a:latin typeface="Arial Black" panose="020B0A04020102020204" pitchFamily="34" charset="0"/>
              </a:rPr>
              <a:t>TRYGGHETSALARM: HENVISNING OG KARTLEGGING</a:t>
            </a:r>
            <a:endParaRPr lang="nb-NO" dirty="0">
              <a:solidFill>
                <a:schemeClr val="accent1">
                  <a:lumMod val="50000"/>
                </a:schemeClr>
              </a:solidFill>
              <a:latin typeface="Arial Black" panose="020B0A04020102020204" pitchFamily="34" charset="0"/>
            </a:endParaRPr>
          </a:p>
        </p:txBody>
      </p:sp>
      <p:grpSp>
        <p:nvGrpSpPr>
          <p:cNvPr id="30" name="Group 29"/>
          <p:cNvGrpSpPr/>
          <p:nvPr/>
        </p:nvGrpSpPr>
        <p:grpSpPr>
          <a:xfrm>
            <a:off x="75000" y="902258"/>
            <a:ext cx="9756000" cy="1080000"/>
            <a:chOff x="312470" y="150611"/>
            <a:chExt cx="8834844" cy="1041400"/>
          </a:xfrm>
        </p:grpSpPr>
        <p:sp>
          <p:nvSpPr>
            <p:cNvPr id="31"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2"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3"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Rectangle 35"/>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7" name="Picture 36"/>
            <p:cNvPicPr>
              <a:picLocks noChangeAspect="1"/>
            </p:cNvPicPr>
            <p:nvPr/>
          </p:nvPicPr>
          <p:blipFill>
            <a:blip r:embed="rId6"/>
            <a:stretch>
              <a:fillRect/>
            </a:stretch>
          </p:blipFill>
          <p:spPr>
            <a:xfrm>
              <a:off x="343271" y="404597"/>
              <a:ext cx="522831" cy="489101"/>
            </a:xfrm>
            <a:prstGeom prst="rect">
              <a:avLst/>
            </a:prstGeom>
          </p:spPr>
        </p:pic>
        <p:sp>
          <p:nvSpPr>
            <p:cNvPr id="38" name="Rectangle 37"/>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39" name="Picture 38"/>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0" name="Rectangle 39"/>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8"/>
            <a:srcRect l="5393" r="11736"/>
            <a:stretch/>
          </p:blipFill>
          <p:spPr>
            <a:xfrm>
              <a:off x="3424151" y="375303"/>
              <a:ext cx="502261" cy="547688"/>
            </a:xfrm>
            <a:prstGeom prst="rect">
              <a:avLst/>
            </a:prstGeom>
          </p:spPr>
        </p:pic>
        <p:sp>
          <p:nvSpPr>
            <p:cNvPr id="42" name="Rectangle 41"/>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4" name="Rectangle 43"/>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5" name="Picture 44"/>
            <p:cNvPicPr>
              <a:picLocks noChangeAspect="1"/>
            </p:cNvPicPr>
            <p:nvPr/>
          </p:nvPicPr>
          <p:blipFill>
            <a:blip r:embed="rId10"/>
            <a:stretch>
              <a:fillRect/>
            </a:stretch>
          </p:blipFill>
          <p:spPr>
            <a:xfrm>
              <a:off x="7772077" y="413366"/>
              <a:ext cx="688156" cy="463651"/>
            </a:xfrm>
            <a:prstGeom prst="rect">
              <a:avLst/>
            </a:prstGeom>
          </p:spPr>
        </p:pic>
        <p:sp>
          <p:nvSpPr>
            <p:cNvPr id="46"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7" name="Rectangle 46"/>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48" name="Picture 47"/>
            <p:cNvPicPr>
              <a:picLocks noChangeAspect="1"/>
            </p:cNvPicPr>
            <p:nvPr/>
          </p:nvPicPr>
          <p:blipFill rotWithShape="1">
            <a:blip r:embed="rId11"/>
            <a:srcRect l="11970" r="6478"/>
            <a:stretch/>
          </p:blipFill>
          <p:spPr>
            <a:xfrm>
              <a:off x="7742340" y="398142"/>
              <a:ext cx="433893" cy="502011"/>
            </a:xfrm>
            <a:prstGeom prst="rect">
              <a:avLst/>
            </a:prstGeom>
          </p:spPr>
        </p:pic>
        <p:pic>
          <p:nvPicPr>
            <p:cNvPr id="73" name="Picture 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49" name="TextBox 48"/>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50" name="TextBox 49"/>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51" name="TextBox 50"/>
          <p:cNvSpPr txBox="1"/>
          <p:nvPr/>
        </p:nvSpPr>
        <p:spPr>
          <a:xfrm>
            <a:off x="149052" y="5850064"/>
            <a:ext cx="9500428"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endParaRPr lang="nb-NO" sz="1100" dirty="0">
              <a:solidFill>
                <a:schemeClr val="tx1"/>
              </a:solidFill>
            </a:endParaRPr>
          </a:p>
        </p:txBody>
      </p:sp>
      <p:sp>
        <p:nvSpPr>
          <p:cNvPr id="52" name="TextBox 5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sp>
        <p:nvSpPr>
          <p:cNvPr id="2" name="Rectangle 1"/>
          <p:cNvSpPr/>
          <p:nvPr/>
        </p:nvSpPr>
        <p:spPr>
          <a:xfrm>
            <a:off x="149052" y="5882155"/>
            <a:ext cx="4619868" cy="1023357"/>
          </a:xfrm>
          <a:prstGeom prst="rect">
            <a:avLst/>
          </a:prstGeom>
        </p:spPr>
        <p:txBody>
          <a:bodyPr wrap="square">
            <a:spAutoFit/>
          </a:bodyPr>
          <a:lstStyle/>
          <a:p>
            <a:pPr marL="285750" indent="-285750" algn="l">
              <a:buFont typeface="Arial" panose="020B0604020202020204" pitchFamily="34" charset="0"/>
              <a:buChar char="•"/>
            </a:pPr>
            <a:r>
              <a:rPr lang="nb-NO" sz="1100" dirty="0" smtClean="0">
                <a:solidFill>
                  <a:schemeClr val="tx1"/>
                </a:solidFill>
              </a:rPr>
              <a:t>Kartleggingsskjema fra Lindås</a:t>
            </a:r>
          </a:p>
          <a:p>
            <a:pPr marL="285750" indent="-285750" algn="l">
              <a:buFont typeface="Arial" panose="020B0604020202020204" pitchFamily="34" charset="0"/>
              <a:buChar char="•"/>
            </a:pPr>
            <a:r>
              <a:rPr lang="nb-NO" sz="1100" dirty="0" smtClean="0">
                <a:solidFill>
                  <a:schemeClr val="tx1"/>
                </a:solidFill>
              </a:rPr>
              <a:t>Samtykkeskjema?</a:t>
            </a:r>
          </a:p>
          <a:p>
            <a:pPr marL="285750" indent="-285750" algn="l">
              <a:buFont typeface="Arial" panose="020B0604020202020204" pitchFamily="34" charset="0"/>
              <a:buChar char="•"/>
            </a:pPr>
            <a:r>
              <a:rPr lang="nb-NO" sz="1100" dirty="0" smtClean="0">
                <a:solidFill>
                  <a:schemeClr val="tx1"/>
                </a:solidFill>
              </a:rPr>
              <a:t>Rutinebeskrivelse for kartleggingsbesøk?</a:t>
            </a:r>
          </a:p>
          <a:p>
            <a:pPr marL="285750" indent="-285750" algn="l">
              <a:buFont typeface="Arial" panose="020B0604020202020204" pitchFamily="34" charset="0"/>
              <a:buChar char="•"/>
            </a:pPr>
            <a:endParaRPr lang="nb-NO" sz="1100" dirty="0">
              <a:solidFill>
                <a:schemeClr val="tx1"/>
              </a:solidFill>
            </a:endParaRPr>
          </a:p>
        </p:txBody>
      </p:sp>
      <p:sp>
        <p:nvSpPr>
          <p:cNvPr id="53" name="TextBox 52"/>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Gevinstrealiseringsplan (</a:t>
            </a:r>
            <a:r>
              <a:rPr lang="nb-NO" sz="1100" u="sng" dirty="0" smtClean="0">
                <a:hlinkClick r:id="rId14"/>
              </a:rPr>
              <a:t>www.ks.no/veikart</a:t>
            </a:r>
            <a:r>
              <a:rPr lang="nb-NO" sz="1100" dirty="0"/>
              <a:t>)</a:t>
            </a:r>
            <a:endParaRPr lang="nb-NO" sz="1100" dirty="0">
              <a:solidFill>
                <a:schemeClr val="tx1"/>
              </a:solidFill>
            </a:endParaRPr>
          </a:p>
          <a:p>
            <a:pPr marL="285750" indent="-285750" algn="l">
              <a:buFont typeface="Arial" panose="020B0604020202020204" pitchFamily="34" charset="0"/>
              <a:buChar char="•"/>
            </a:pPr>
            <a:r>
              <a:rPr lang="nb-NO" sz="1100" dirty="0" smtClean="0">
                <a:solidFill>
                  <a:schemeClr val="tx1"/>
                </a:solidFill>
              </a:rPr>
              <a:t>Forslag til måling av gevinster?</a:t>
            </a:r>
            <a:endParaRPr lang="nb-NO" sz="1100" dirty="0">
              <a:solidFill>
                <a:schemeClr val="tx1"/>
              </a:solidFill>
            </a:endParaRPr>
          </a:p>
        </p:txBody>
      </p:sp>
    </p:spTree>
    <p:extLst>
      <p:ext uri="{BB962C8B-B14F-4D97-AF65-F5344CB8AC3E}">
        <p14:creationId xmlns:p14="http://schemas.microsoft.com/office/powerpoint/2010/main" val="32618540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4637"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 </a:t>
            </a:r>
            <a:r>
              <a:rPr lang="nb-NO" b="1" dirty="0" smtClean="0">
                <a:solidFill>
                  <a:schemeClr val="accent1">
                    <a:lumMod val="50000"/>
                  </a:schemeClr>
                </a:solidFill>
                <a:latin typeface="Arial Black" panose="020B0A04020102020204" pitchFamily="34" charset="0"/>
              </a:rPr>
              <a:t>TRYGGHETSALARM: TILPASNING OG INSTALLASJON</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Ressurspersonell installerer </a:t>
            </a:r>
            <a:r>
              <a:rPr lang="nb-NO" sz="1100" b="1" dirty="0">
                <a:solidFill>
                  <a:schemeClr val="tx1"/>
                </a:solidFill>
              </a:rPr>
              <a:t>alarm hos </a:t>
            </a:r>
            <a:r>
              <a:rPr lang="nb-NO" sz="1100" b="1" dirty="0" smtClean="0">
                <a:solidFill>
                  <a:schemeClr val="tx1"/>
                </a:solidFill>
              </a:rPr>
              <a:t>bruker</a:t>
            </a:r>
            <a:endParaRPr lang="nb-NO" sz="1100" b="1" dirty="0">
              <a:solidFill>
                <a:schemeClr val="tx1"/>
              </a:solidFill>
            </a:endParaRPr>
          </a:p>
          <a:p>
            <a:pPr algn="l">
              <a:spcBef>
                <a:spcPts val="0"/>
              </a:spcBef>
            </a:pPr>
            <a:r>
              <a:rPr lang="nb-NO" sz="1100" dirty="0" smtClean="0">
                <a:solidFill>
                  <a:schemeClr val="tx1"/>
                </a:solidFill>
              </a:rPr>
              <a:t>Vaktmester og ressurspersonell fra hjemmetjenesten drar til bruker og installerer alarm, med utgangspunkt i informasjon fra kartleggingsskjema.</a:t>
            </a: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Ved installasjon </a:t>
            </a:r>
            <a:r>
              <a:rPr lang="nb-NO" sz="1100" b="1" dirty="0">
                <a:solidFill>
                  <a:schemeClr val="tx1"/>
                </a:solidFill>
              </a:rPr>
              <a:t>kan bruker komme med ønske om endring, eksempelvis for </a:t>
            </a:r>
            <a:r>
              <a:rPr lang="nb-NO" sz="1100" b="1" dirty="0" smtClean="0">
                <a:solidFill>
                  <a:schemeClr val="tx1"/>
                </a:solidFill>
              </a:rPr>
              <a:t>trykkfølsomhet</a:t>
            </a:r>
            <a:endParaRPr lang="nb-NO" sz="1100" b="1" dirty="0">
              <a:solidFill>
                <a:schemeClr val="tx1"/>
              </a:solidFill>
            </a:endParaRPr>
          </a:p>
          <a:p>
            <a:pPr algn="l">
              <a:spcBef>
                <a:spcPts val="0"/>
              </a:spcBef>
            </a:pPr>
            <a:r>
              <a:rPr lang="nb-NO" sz="1100" dirty="0" smtClean="0">
                <a:solidFill>
                  <a:schemeClr val="tx1"/>
                </a:solidFill>
              </a:rPr>
              <a:t>Ressurspersonell spør og registrerer eventuelle endringer i installasjonen.</a:t>
            </a: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3. Registrere </a:t>
            </a:r>
            <a:r>
              <a:rPr lang="nb-NO" sz="1100" b="1" dirty="0">
                <a:solidFill>
                  <a:schemeClr val="tx1"/>
                </a:solidFill>
              </a:rPr>
              <a:t>eventuelle </a:t>
            </a:r>
            <a:r>
              <a:rPr lang="nb-NO" sz="1100" b="1" dirty="0" smtClean="0">
                <a:solidFill>
                  <a:schemeClr val="tx1"/>
                </a:solidFill>
              </a:rPr>
              <a:t>endringer og tiltak </a:t>
            </a:r>
            <a:r>
              <a:rPr lang="nb-NO" sz="1100" b="1" dirty="0">
                <a:solidFill>
                  <a:schemeClr val="tx1"/>
                </a:solidFill>
              </a:rPr>
              <a:t>i </a:t>
            </a:r>
            <a:r>
              <a:rPr lang="nb-NO" sz="1100" b="1" dirty="0" smtClean="0">
                <a:solidFill>
                  <a:schemeClr val="tx1"/>
                </a:solidFill>
              </a:rPr>
              <a:t>fagsystem</a:t>
            </a:r>
            <a:br>
              <a:rPr lang="nb-NO" sz="1100" b="1" dirty="0" smtClean="0">
                <a:solidFill>
                  <a:schemeClr val="tx1"/>
                </a:solidFill>
              </a:rPr>
            </a:br>
            <a:r>
              <a:rPr lang="nb-NO" sz="1100" dirty="0" smtClean="0">
                <a:solidFill>
                  <a:schemeClr val="tx1"/>
                </a:solidFill>
              </a:rPr>
              <a:t>Ressurspersonell fra hjemmetjenesten registrerer eventuelle endringer og registrerer tiltak i fagsystem.</a:t>
            </a:r>
            <a:endParaRPr lang="nb-NO" sz="1100" b="1" dirty="0">
              <a:solidFill>
                <a:schemeClr val="tx1"/>
              </a:solidFill>
            </a:endParaRPr>
          </a:p>
          <a:p>
            <a:pPr algn="l">
              <a:spcBef>
                <a:spcPts val="0"/>
              </a:spcBef>
            </a:pPr>
            <a:endParaRPr lang="nb-NO" sz="1100"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Infoskriv om digital trygghetsalarm til bruker og pårørende?</a:t>
            </a:r>
          </a:p>
          <a:p>
            <a:pPr algn="l"/>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ClrTx/>
              <a:buFont typeface="Arial" panose="020B0604020202020204" pitchFamily="34" charset="0"/>
              <a:buChar char="•"/>
            </a:pPr>
            <a:r>
              <a:rPr lang="nb-NO" sz="1100" dirty="0">
                <a:solidFill>
                  <a:schemeClr val="tx1"/>
                </a:solidFill>
              </a:rPr>
              <a:t>Er denne prosessen realistisk i deres kommune?</a:t>
            </a:r>
          </a:p>
          <a:p>
            <a:pPr marL="285750" indent="-285750" algn="l">
              <a:buClrTx/>
              <a:buFont typeface="Arial" panose="020B0604020202020204" pitchFamily="34" charset="0"/>
              <a:buChar char="•"/>
            </a:pPr>
            <a:r>
              <a:rPr lang="nb-NO" sz="1100" dirty="0">
                <a:solidFill>
                  <a:schemeClr val="tx1"/>
                </a:solidFill>
              </a:rPr>
              <a:t>Hvilke verktøy har dere fra før? </a:t>
            </a:r>
            <a:r>
              <a:rPr lang="nb-NO" sz="1100" dirty="0" smtClean="0">
                <a:solidFill>
                  <a:schemeClr val="tx1"/>
                </a:solidFill>
              </a:rPr>
              <a:t>Hva må tilpasses?</a:t>
            </a:r>
            <a:endParaRPr lang="nb-NO" sz="1100" dirty="0">
              <a:solidFill>
                <a:schemeClr val="tx1"/>
              </a:solidFill>
            </a:endParaRPr>
          </a:p>
          <a:p>
            <a:pPr marL="285750" indent="-285750" algn="l">
              <a:buClrTx/>
              <a:buFont typeface="Arial" panose="020B0604020202020204" pitchFamily="34" charset="0"/>
              <a:buChar char="•"/>
            </a:pPr>
            <a:r>
              <a:rPr lang="nb-NO" sz="1100" dirty="0">
                <a:solidFill>
                  <a:schemeClr val="tx1"/>
                </a:solidFill>
              </a:rPr>
              <a:t>Hvilket kommunikasjonsmiddel mellom saksbehandler og den som gjennomfører kartleggingsbesøket har dere i dag? Må dette endres?</a:t>
            </a:r>
          </a:p>
          <a:p>
            <a:pPr marL="285750" indent="-285750" algn="l">
              <a:buClrTx/>
              <a:buFont typeface="Arial" panose="020B0604020202020204" pitchFamily="34" charset="0"/>
              <a:buChar char="•"/>
            </a:pPr>
            <a:r>
              <a:rPr lang="nb-NO" sz="1100" dirty="0">
                <a:solidFill>
                  <a:schemeClr val="tx1"/>
                </a:solidFill>
              </a:rPr>
              <a:t>Hvordan foregår første henvisning av bruker? Hvem har ansvaret for å avdekke mulige brukere</a:t>
            </a:r>
            <a:r>
              <a:rPr lang="nb-NO" sz="1100" dirty="0" smtClean="0">
                <a:solidFill>
                  <a:schemeClr val="tx1"/>
                </a:solidFill>
              </a:rPr>
              <a:t>?</a:t>
            </a:r>
            <a:endParaRPr lang="nb-NO" sz="1100" dirty="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32" name="TextBox 31"/>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endParaRPr lang="nb-NO" sz="1100" dirty="0">
              <a:solidFill>
                <a:schemeClr val="tx1"/>
              </a:solidFill>
            </a:endParaRPr>
          </a:p>
        </p:txBody>
      </p:sp>
    </p:spTree>
    <p:extLst>
      <p:ext uri="{BB962C8B-B14F-4D97-AF65-F5344CB8AC3E}">
        <p14:creationId xmlns:p14="http://schemas.microsoft.com/office/powerpoint/2010/main" val="23274207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5661"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Box 22"/>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Bruker </a:t>
            </a:r>
            <a:r>
              <a:rPr lang="nb-NO" sz="1100" b="1" dirty="0">
                <a:solidFill>
                  <a:schemeClr val="tx1"/>
                </a:solidFill>
              </a:rPr>
              <a:t>får muntlig opplæring i bruk av alarmen, og utdelt infoskriv samtidig som monteringen skjer. </a:t>
            </a:r>
            <a:r>
              <a:rPr lang="nb-NO" sz="1100" b="1" dirty="0" smtClean="0">
                <a:solidFill>
                  <a:schemeClr val="tx1"/>
                </a:solidFill>
              </a:rPr>
              <a:t/>
            </a:r>
            <a:br>
              <a:rPr lang="nb-NO" sz="1100" b="1" dirty="0" smtClean="0">
                <a:solidFill>
                  <a:schemeClr val="tx1"/>
                </a:solidFill>
              </a:rPr>
            </a:br>
            <a:r>
              <a:rPr lang="nb-NO" sz="1100" dirty="0" smtClean="0">
                <a:solidFill>
                  <a:schemeClr val="tx1"/>
                </a:solidFill>
              </a:rPr>
              <a:t>Informasjon </a:t>
            </a:r>
            <a:r>
              <a:rPr lang="nb-NO" sz="1100" dirty="0">
                <a:solidFill>
                  <a:schemeClr val="tx1"/>
                </a:solidFill>
              </a:rPr>
              <a:t>og opplæring til bruker gjelder både trygghetsalarmen og </a:t>
            </a:r>
            <a:r>
              <a:rPr lang="nb-NO" sz="1100" dirty="0" smtClean="0">
                <a:solidFill>
                  <a:schemeClr val="tx1"/>
                </a:solidFill>
              </a:rPr>
              <a:t>responstjenesten</a:t>
            </a:r>
            <a:r>
              <a:rPr lang="nb-NO" sz="1100" b="1" dirty="0" smtClean="0">
                <a:solidFill>
                  <a:schemeClr val="tx1"/>
                </a:solidFill>
              </a:rPr>
              <a:t>. </a:t>
            </a:r>
            <a:r>
              <a:rPr lang="nb-NO" sz="1100" dirty="0" smtClean="0">
                <a:solidFill>
                  <a:schemeClr val="tx1"/>
                </a:solidFill>
              </a:rPr>
              <a:t>Ressurspersonell fra hjemmetjenesten gjennomgår opplæring av bruker og eventuelt pårørende. Informasjonsskriv blir forklart og lagt igjen.</a:t>
            </a:r>
            <a:br>
              <a:rPr lang="nb-NO" sz="1100" dirty="0" smtClean="0">
                <a:solidFill>
                  <a:schemeClr val="tx1"/>
                </a:solidFill>
              </a:rPr>
            </a:br>
            <a:endParaRPr lang="nb-NO" sz="1100" b="1" dirty="0">
              <a:solidFill>
                <a:schemeClr val="tx1"/>
              </a:solidFill>
            </a:endParaRPr>
          </a:p>
          <a:p>
            <a:pPr algn="l">
              <a:spcBef>
                <a:spcPts val="0"/>
              </a:spcBef>
            </a:pPr>
            <a:r>
              <a:rPr lang="nb-NO" sz="1100" b="1" dirty="0" smtClean="0">
                <a:solidFill>
                  <a:schemeClr val="tx1"/>
                </a:solidFill>
              </a:rPr>
              <a:t>2. Bruker </a:t>
            </a:r>
            <a:r>
              <a:rPr lang="nb-NO" sz="1100" b="1" dirty="0">
                <a:solidFill>
                  <a:schemeClr val="tx1"/>
                </a:solidFill>
              </a:rPr>
              <a:t>tester </a:t>
            </a:r>
            <a:r>
              <a:rPr lang="nb-NO" sz="1100" b="1" dirty="0" smtClean="0">
                <a:solidFill>
                  <a:schemeClr val="tx1"/>
                </a:solidFill>
              </a:rPr>
              <a:t>alarmen</a:t>
            </a:r>
            <a:br>
              <a:rPr lang="nb-NO" sz="1100" b="1" dirty="0" smtClean="0">
                <a:solidFill>
                  <a:schemeClr val="tx1"/>
                </a:solidFill>
              </a:rPr>
            </a:br>
            <a:r>
              <a:rPr lang="nb-NO" sz="1100" dirty="0" smtClean="0">
                <a:solidFill>
                  <a:schemeClr val="tx1"/>
                </a:solidFill>
              </a:rPr>
              <a:t>Vaktmester tester utstyret sammen med bruker.</a:t>
            </a:r>
            <a:r>
              <a:rPr lang="nb-NO" sz="1100" b="1" dirty="0" smtClean="0">
                <a:solidFill>
                  <a:schemeClr val="tx1"/>
                </a:solidFill>
              </a:rPr>
              <a:t/>
            </a:r>
            <a:br>
              <a:rPr lang="nb-NO" sz="1100" b="1" dirty="0" smtClean="0">
                <a:solidFill>
                  <a:schemeClr val="tx1"/>
                </a:solidFill>
              </a:rPr>
            </a:br>
            <a:endParaRPr lang="nb-NO" sz="1100" b="1" dirty="0">
              <a:solidFill>
                <a:schemeClr val="tx1"/>
              </a:solidFill>
            </a:endParaRPr>
          </a:p>
          <a:p>
            <a:pPr algn="l">
              <a:spcBef>
                <a:spcPts val="0"/>
              </a:spcBef>
            </a:pPr>
            <a:r>
              <a:rPr lang="nb-NO" sz="1100" b="1" dirty="0" smtClean="0">
                <a:solidFill>
                  <a:schemeClr val="tx1"/>
                </a:solidFill>
              </a:rPr>
              <a:t>3. Testperiode over to uker hvor hjemmetjenesten følger opp tett</a:t>
            </a:r>
            <a:r>
              <a:rPr lang="nb-NO" sz="1100" dirty="0" smtClean="0">
                <a:solidFill>
                  <a:schemeClr val="tx1"/>
                </a:solidFill>
              </a:rPr>
              <a:t/>
            </a:r>
            <a:br>
              <a:rPr lang="nb-NO" sz="1100" dirty="0" smtClean="0">
                <a:solidFill>
                  <a:schemeClr val="tx1"/>
                </a:solidFill>
              </a:rPr>
            </a:br>
            <a:r>
              <a:rPr lang="nb-NO" sz="1100" dirty="0" smtClean="0">
                <a:solidFill>
                  <a:schemeClr val="tx1"/>
                </a:solidFill>
              </a:rPr>
              <a:t>Bruker tester teknologien og hjemmetjenesten evaluerer bruken.</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4. Evaluere hvordan bruker håndterer digital trygghetsalarm og om innstillinger bør endres</a:t>
            </a:r>
          </a:p>
          <a:p>
            <a:pPr algn="l">
              <a:spcBef>
                <a:spcPts val="0"/>
              </a:spcBef>
            </a:pPr>
            <a:r>
              <a:rPr lang="nb-NO" sz="1100" dirty="0" smtClean="0">
                <a:solidFill>
                  <a:schemeClr val="tx1"/>
                </a:solidFill>
              </a:rPr>
              <a:t>Evaluering skjer av hjemmetjenesten ved hjelp av dokumentasjon fra testperioden i fagsystemet. Endringer dokumenteres i fagsystem og gevinstansvarlig oppdaterer gevinstrealiseringsplan.</a:t>
            </a:r>
            <a:endParaRPr lang="nb-NO" sz="1100" dirty="0">
              <a:solidFill>
                <a:schemeClr val="tx1"/>
              </a:solidFill>
            </a:endParaRPr>
          </a:p>
        </p:txBody>
      </p:sp>
      <p:sp>
        <p:nvSpPr>
          <p:cNvPr id="24" name="TextBox 23"/>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evaluering og rapportering i testperioden?</a:t>
            </a:r>
          </a:p>
          <a:p>
            <a:pPr marL="285750" indent="-285750" algn="l">
              <a:buFont typeface="Arial" panose="020B0604020202020204" pitchFamily="34" charset="0"/>
              <a:buChar char="•"/>
            </a:pPr>
            <a:r>
              <a:rPr lang="nb-NO" sz="1100" dirty="0" smtClean="0">
                <a:solidFill>
                  <a:schemeClr val="tx1"/>
                </a:solidFill>
              </a:rPr>
              <a:t>Opplæringsmanual for digitale trygghetsalarmer? Noe fra leverandør?  </a:t>
            </a:r>
            <a:endParaRPr lang="nb-NO" sz="1100" dirty="0">
              <a:solidFill>
                <a:schemeClr val="tx1"/>
              </a:solidFill>
            </a:endParaRPr>
          </a:p>
        </p:txBody>
      </p:sp>
      <p:sp>
        <p:nvSpPr>
          <p:cNvPr id="28" name="TextBox 27"/>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Hvem bør gjennomføre opplæring med bruker og pårørende? </a:t>
            </a:r>
          </a:p>
          <a:p>
            <a:pPr marL="171450" indent="-171450" algn="l">
              <a:buClrTx/>
              <a:buFont typeface="Arial" panose="020B0604020202020204" pitchFamily="34" charset="0"/>
              <a:buChar char="•"/>
            </a:pPr>
            <a:r>
              <a:rPr lang="nb-NO" sz="1100" dirty="0">
                <a:solidFill>
                  <a:schemeClr val="tx1"/>
                </a:solidFill>
              </a:rPr>
              <a:t>Skal opplæringen skje samtidig som installasjon? </a:t>
            </a:r>
          </a:p>
          <a:p>
            <a:pPr marL="171450" indent="-171450" algn="l">
              <a:buClrTx/>
              <a:buFont typeface="Arial" panose="020B0604020202020204" pitchFamily="34" charset="0"/>
              <a:buChar char="•"/>
            </a:pPr>
            <a:r>
              <a:rPr lang="nb-NO" sz="1100" dirty="0" smtClean="0">
                <a:solidFill>
                  <a:schemeClr val="tx1"/>
                </a:solidFill>
              </a:rPr>
              <a:t>Skal det være en testperiode? Eventuelt hvor lenge? Hvordan </a:t>
            </a:r>
            <a:r>
              <a:rPr lang="nb-NO" sz="1100" dirty="0">
                <a:solidFill>
                  <a:schemeClr val="tx1"/>
                </a:solidFill>
              </a:rPr>
              <a:t>skal testperioden evalueres?</a:t>
            </a:r>
          </a:p>
          <a:p>
            <a:pPr marL="171450" indent="-171450" algn="l">
              <a:buClrTx/>
              <a:buFont typeface="Arial" panose="020B0604020202020204" pitchFamily="34" charset="0"/>
              <a:buChar char="•"/>
            </a:pPr>
            <a:r>
              <a:rPr lang="nb-NO" sz="1100" dirty="0">
                <a:solidFill>
                  <a:schemeClr val="tx1"/>
                </a:solidFill>
              </a:rPr>
              <a:t>Hvem har ansvaret for å oppdatere gevinstrealiseringsplanen? </a:t>
            </a:r>
            <a:r>
              <a:rPr lang="nb-NO" sz="1100" dirty="0" smtClean="0">
                <a:solidFill>
                  <a:schemeClr val="tx1"/>
                </a:solidFill>
              </a:rPr>
              <a:t>Hvis ikke hjemmetjenesten, hvordan skal de gi beskjed videre til gevinstansvarlig? </a:t>
            </a:r>
            <a:endParaRPr lang="nb-NO" sz="1100" dirty="0">
              <a:solidFill>
                <a:schemeClr val="tx1"/>
              </a:solidFill>
            </a:endParaRPr>
          </a:p>
        </p:txBody>
      </p:sp>
      <p:sp>
        <p:nvSpPr>
          <p:cNvPr id="6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 </a:t>
            </a:r>
            <a:r>
              <a:rPr lang="nb-NO" b="1" dirty="0" smtClean="0">
                <a:solidFill>
                  <a:schemeClr val="accent1">
                    <a:lumMod val="50000"/>
                  </a:schemeClr>
                </a:solidFill>
                <a:latin typeface="Arial Black" panose="020B0A04020102020204" pitchFamily="34" charset="0"/>
              </a:rPr>
              <a:t>TRYGGHETSALARM: OPPLÆRING</a:t>
            </a:r>
            <a:endParaRPr lang="nb-NO" dirty="0">
              <a:solidFill>
                <a:schemeClr val="accent1">
                  <a:lumMod val="50000"/>
                </a:schemeClr>
              </a:solidFill>
              <a:latin typeface="Arial Black" panose="020B0A04020102020204" pitchFamily="34" charset="0"/>
            </a:endParaRPr>
          </a:p>
        </p:txBody>
      </p:sp>
      <p:sp>
        <p:nvSpPr>
          <p:cNvPr id="72" name="TextBox 7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30" name="Group 29"/>
          <p:cNvGrpSpPr/>
          <p:nvPr/>
        </p:nvGrpSpPr>
        <p:grpSpPr>
          <a:xfrm>
            <a:off x="75000" y="902258"/>
            <a:ext cx="9756000" cy="1080000"/>
            <a:chOff x="312470" y="150611"/>
            <a:chExt cx="8834844" cy="1041400"/>
          </a:xfrm>
        </p:grpSpPr>
        <p:sp>
          <p:nvSpPr>
            <p:cNvPr id="31"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2"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3"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Rectangle 35"/>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7" name="Picture 36"/>
            <p:cNvPicPr>
              <a:picLocks noChangeAspect="1"/>
            </p:cNvPicPr>
            <p:nvPr/>
          </p:nvPicPr>
          <p:blipFill>
            <a:blip r:embed="rId6"/>
            <a:stretch>
              <a:fillRect/>
            </a:stretch>
          </p:blipFill>
          <p:spPr>
            <a:xfrm>
              <a:off x="343271" y="404597"/>
              <a:ext cx="522831" cy="489101"/>
            </a:xfrm>
            <a:prstGeom prst="rect">
              <a:avLst/>
            </a:prstGeom>
          </p:spPr>
        </p:pic>
        <p:sp>
          <p:nvSpPr>
            <p:cNvPr id="38" name="Rectangle 37"/>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39" name="Picture 38"/>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0" name="Rectangle 39"/>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8"/>
            <a:srcRect l="5393" r="11736"/>
            <a:stretch/>
          </p:blipFill>
          <p:spPr>
            <a:xfrm>
              <a:off x="3424151" y="375303"/>
              <a:ext cx="502261" cy="547688"/>
            </a:xfrm>
            <a:prstGeom prst="rect">
              <a:avLst/>
            </a:prstGeom>
          </p:spPr>
        </p:pic>
        <p:sp>
          <p:nvSpPr>
            <p:cNvPr id="42" name="Rectangle 41"/>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4" name="Rectangle 43"/>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5" name="Picture 44"/>
            <p:cNvPicPr>
              <a:picLocks noChangeAspect="1"/>
            </p:cNvPicPr>
            <p:nvPr/>
          </p:nvPicPr>
          <p:blipFill>
            <a:blip r:embed="rId10"/>
            <a:stretch>
              <a:fillRect/>
            </a:stretch>
          </p:blipFill>
          <p:spPr>
            <a:xfrm>
              <a:off x="7772077" y="413366"/>
              <a:ext cx="688156" cy="463651"/>
            </a:xfrm>
            <a:prstGeom prst="rect">
              <a:avLst/>
            </a:prstGeom>
          </p:spPr>
        </p:pic>
        <p:sp>
          <p:nvSpPr>
            <p:cNvPr id="46"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7" name="Rectangle 46"/>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48" name="Picture 47"/>
            <p:cNvPicPr>
              <a:picLocks noChangeAspect="1"/>
            </p:cNvPicPr>
            <p:nvPr/>
          </p:nvPicPr>
          <p:blipFill rotWithShape="1">
            <a:blip r:embed="rId11"/>
            <a:srcRect l="11970" r="6478"/>
            <a:stretch/>
          </p:blipFill>
          <p:spPr>
            <a:xfrm>
              <a:off x="7742340" y="398142"/>
              <a:ext cx="433893" cy="502011"/>
            </a:xfrm>
            <a:prstGeom prst="rect">
              <a:avLst/>
            </a:prstGeom>
          </p:spPr>
        </p:pic>
        <p:pic>
          <p:nvPicPr>
            <p:cNvPr id="73" name="Picture 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49" name="TextBox 48"/>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50" name="TextBox 49"/>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25730273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6687"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 </a:t>
            </a:r>
            <a:r>
              <a:rPr lang="nb-NO" b="1" dirty="0" smtClean="0">
                <a:solidFill>
                  <a:schemeClr val="accent1">
                    <a:lumMod val="50000"/>
                  </a:schemeClr>
                </a:solidFill>
                <a:latin typeface="Arial Black" panose="020B0A04020102020204" pitchFamily="34" charset="0"/>
              </a:rPr>
              <a:t>TRYGGHETSALARM: DAGLIG DRIFT</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Respondere på alarmer og hjelpe brukere etter behov</a:t>
            </a:r>
            <a:endParaRPr lang="nb-NO" sz="1100" b="1" dirty="0">
              <a:solidFill>
                <a:schemeClr val="tx1"/>
              </a:solidFill>
            </a:endParaRPr>
          </a:p>
          <a:p>
            <a:pPr algn="l">
              <a:spcBef>
                <a:spcPts val="0"/>
              </a:spcBef>
            </a:pPr>
            <a:r>
              <a:rPr lang="nb-NO" sz="1100" dirty="0" smtClean="0">
                <a:solidFill>
                  <a:schemeClr val="tx1"/>
                </a:solidFill>
              </a:rPr>
              <a:t>Hjemmetjenesten, eller eventuelt pårørende, rykker ut på alarm etter prosedyre.</a:t>
            </a:r>
          </a:p>
          <a:p>
            <a:pPr algn="l">
              <a:spcBef>
                <a:spcPts val="0"/>
              </a:spcBef>
            </a:pPr>
            <a:endParaRPr lang="nb-NO" sz="1100" b="1" dirty="0">
              <a:solidFill>
                <a:schemeClr val="tx1"/>
              </a:solidFill>
            </a:endParaRPr>
          </a:p>
          <a:p>
            <a:pPr algn="l">
              <a:spcBef>
                <a:spcPts val="0"/>
              </a:spcBef>
            </a:pPr>
            <a:r>
              <a:rPr lang="nb-NO" sz="1100" b="1" dirty="0" smtClean="0">
                <a:solidFill>
                  <a:schemeClr val="tx1"/>
                </a:solidFill>
              </a:rPr>
              <a:t>2. Dokumentere hendelser i fagsystem</a:t>
            </a:r>
            <a:br>
              <a:rPr lang="nb-NO" sz="1100" b="1" dirty="0" smtClean="0">
                <a:solidFill>
                  <a:schemeClr val="tx1"/>
                </a:solidFill>
              </a:rPr>
            </a:br>
            <a:r>
              <a:rPr lang="nb-NO" sz="1100" dirty="0" smtClean="0">
                <a:solidFill>
                  <a:schemeClr val="tx1"/>
                </a:solidFill>
              </a:rPr>
              <a:t>Hjemmetjenesten dokumenterer hendelser i fagsystem.</a:t>
            </a:r>
            <a:br>
              <a:rPr lang="nb-NO" sz="1100" dirty="0" smtClean="0">
                <a:solidFill>
                  <a:schemeClr val="tx1"/>
                </a:solidFill>
              </a:rPr>
            </a:br>
            <a:endParaRPr lang="nb-NO" sz="1100" b="1" dirty="0">
              <a:solidFill>
                <a:schemeClr val="tx1"/>
              </a:solidFill>
            </a:endParaRPr>
          </a:p>
          <a:p>
            <a:pPr algn="l">
              <a:spcBef>
                <a:spcPts val="0"/>
              </a:spcBef>
            </a:pPr>
            <a:r>
              <a:rPr lang="nb-NO" sz="1100" b="1" dirty="0" smtClean="0">
                <a:solidFill>
                  <a:schemeClr val="tx1"/>
                </a:solidFill>
              </a:rPr>
              <a:t>3. Håndtere tekniske varsler som lavt batteri og andre tekniske feil</a:t>
            </a:r>
            <a:br>
              <a:rPr lang="nb-NO" sz="1100" b="1" dirty="0" smtClean="0">
                <a:solidFill>
                  <a:schemeClr val="tx1"/>
                </a:solidFill>
              </a:rPr>
            </a:br>
            <a:r>
              <a:rPr lang="nb-NO" sz="1100" dirty="0" smtClean="0">
                <a:solidFill>
                  <a:schemeClr val="tx1"/>
                </a:solidFill>
              </a:rPr>
              <a:t>Feilmeldinger som tekniske varsler går til vaktmester som handler i henhold til rutiner.</a:t>
            </a:r>
            <a:br>
              <a:rPr lang="nb-NO" sz="1100" dirty="0" smtClean="0">
                <a:solidFill>
                  <a:schemeClr val="tx1"/>
                </a:solidFill>
              </a:rPr>
            </a:br>
            <a:endParaRPr lang="nb-NO" sz="1100" b="1" dirty="0" smtClean="0">
              <a:solidFill>
                <a:schemeClr val="tx1"/>
              </a:solidFill>
            </a:endParaRPr>
          </a:p>
          <a:p>
            <a:pPr algn="l">
              <a:spcBef>
                <a:spcPts val="0"/>
              </a:spcBef>
            </a:pPr>
            <a:r>
              <a:rPr lang="nb-NO" sz="1100" b="1" dirty="0" smtClean="0">
                <a:solidFill>
                  <a:schemeClr val="tx1"/>
                </a:solidFill>
              </a:rPr>
              <a:t>4. Følge opp gevinster</a:t>
            </a:r>
            <a:r>
              <a:rPr lang="nb-NO" sz="1100" b="1" dirty="0">
                <a:solidFill>
                  <a:schemeClr val="tx1"/>
                </a:solidFill>
              </a:rPr>
              <a:t/>
            </a:r>
            <a:br>
              <a:rPr lang="nb-NO" sz="1100" b="1" dirty="0">
                <a:solidFill>
                  <a:schemeClr val="tx1"/>
                </a:solidFill>
              </a:rPr>
            </a:br>
            <a:r>
              <a:rPr lang="nb-NO" sz="1100" dirty="0" smtClean="0">
                <a:solidFill>
                  <a:schemeClr val="tx1"/>
                </a:solidFill>
              </a:rPr>
              <a:t>Gevinstansvarlig følger opp gevinster, f. eks. unngått tidsbruk på tilsyn eller unngått opphold på institusjon.</a:t>
            </a:r>
            <a:endParaRPr lang="nb-NO" sz="1100" b="1"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utrykningstjeneste?</a:t>
            </a:r>
          </a:p>
          <a:p>
            <a:pPr marL="285750" indent="-285750" algn="l">
              <a:buFont typeface="Arial" panose="020B0604020202020204" pitchFamily="34" charset="0"/>
              <a:buChar char="•"/>
            </a:pPr>
            <a:r>
              <a:rPr lang="nb-NO" sz="1100" dirty="0" smtClean="0">
                <a:solidFill>
                  <a:schemeClr val="tx1"/>
                </a:solidFill>
              </a:rPr>
              <a:t>Prosedyre for håndtering av tekniske varsler?</a:t>
            </a:r>
          </a:p>
          <a:p>
            <a:pPr marL="285750" indent="-285750" algn="l">
              <a:buFont typeface="Arial" panose="020B0604020202020204" pitchFamily="34" charset="0"/>
              <a:buChar char="•"/>
            </a:pPr>
            <a:r>
              <a:rPr lang="nb-NO" sz="1100" dirty="0" smtClean="0">
                <a:solidFill>
                  <a:schemeClr val="tx1"/>
                </a:solidFill>
              </a:rPr>
              <a:t>Mal for gevinstoppfølging (</a:t>
            </a:r>
            <a:r>
              <a:rPr lang="nb-NO" sz="1100" u="sng" dirty="0" smtClean="0">
                <a:hlinkClick r:id="rId6"/>
              </a:rPr>
              <a:t>www.ks.no/veikart</a:t>
            </a:r>
            <a:r>
              <a:rPr lang="nb-NO" sz="1100" dirty="0" smtClean="0">
                <a:solidFill>
                  <a:schemeClr val="tx1"/>
                </a:solidFill>
              </a:rPr>
              <a:t>)</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smtClean="0">
                <a:solidFill>
                  <a:schemeClr val="tx1"/>
                </a:solidFill>
              </a:rPr>
              <a:t>Hvor går alarmene fra teknologien? Hvordan er utrykningstjenesten organisert? Skal kommunen åpne for at pårørende, naboer etc. kan motta alarm og rykke ut?</a:t>
            </a:r>
          </a:p>
          <a:p>
            <a:pPr marL="171450" indent="-171450" algn="l">
              <a:buClrTx/>
              <a:buFont typeface="Arial" panose="020B0604020202020204" pitchFamily="34" charset="0"/>
              <a:buChar char="•"/>
            </a:pPr>
            <a:r>
              <a:rPr lang="nb-NO" sz="1100" dirty="0" smtClean="0">
                <a:solidFill>
                  <a:schemeClr val="tx1"/>
                </a:solidFill>
              </a:rPr>
              <a:t>Hvordan skal hjemmetjenesten og pårørende kommunisere hvis pårørende rykker ut på alarmene?</a:t>
            </a:r>
            <a:endParaRPr lang="nb-NO" sz="1100" dirty="0">
              <a:solidFill>
                <a:schemeClr val="tx1"/>
              </a:solidFill>
            </a:endParaRPr>
          </a:p>
          <a:p>
            <a:pPr marL="171450" indent="-171450" algn="l">
              <a:buClrTx/>
              <a:buFont typeface="Arial" panose="020B0604020202020204" pitchFamily="34" charset="0"/>
              <a:buChar char="•"/>
            </a:pPr>
            <a:r>
              <a:rPr lang="nb-NO" sz="1100" dirty="0" smtClean="0">
                <a:solidFill>
                  <a:schemeClr val="tx1"/>
                </a:solidFill>
              </a:rPr>
              <a:t>Hvem </a:t>
            </a:r>
            <a:r>
              <a:rPr lang="nb-NO" sz="1100" dirty="0">
                <a:solidFill>
                  <a:schemeClr val="tx1"/>
                </a:solidFill>
              </a:rPr>
              <a:t>skal håndtere tekniske varsler? Hva skal prosedyren være? Hvor skal tekniske varsler dokumenteres?</a:t>
            </a:r>
          </a:p>
          <a:p>
            <a:pPr marL="171450" indent="-171450" algn="l">
              <a:buClrTx/>
              <a:buFont typeface="Arial" panose="020B0604020202020204" pitchFamily="34" charset="0"/>
              <a:buChar char="•"/>
            </a:pPr>
            <a:r>
              <a:rPr lang="nb-NO" sz="1100" dirty="0">
                <a:solidFill>
                  <a:schemeClr val="tx1"/>
                </a:solidFill>
              </a:rPr>
              <a:t>Hvem har ansvar for å følge opp gevinster i daglig drift?</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7"/>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9"/>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1"/>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2"/>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19258717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7709"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 </a:t>
            </a:r>
            <a:r>
              <a:rPr lang="nb-NO" b="1" dirty="0" smtClean="0">
                <a:solidFill>
                  <a:schemeClr val="accent1">
                    <a:lumMod val="50000"/>
                  </a:schemeClr>
                </a:solidFill>
                <a:latin typeface="Arial Black" panose="020B0A04020102020204" pitchFamily="34" charset="0"/>
              </a:rPr>
              <a:t>TRYGGHETSALARM: EVALUERING</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Vurdere hvilke effekter digital trygghetsalarm har for bruker, pårørende og ansatte</a:t>
            </a:r>
            <a:r>
              <a:rPr lang="nb-NO" sz="1100" b="1" dirty="0">
                <a:solidFill>
                  <a:schemeClr val="tx1"/>
                </a:solidFill>
              </a:rPr>
              <a:t/>
            </a:r>
            <a:br>
              <a:rPr lang="nb-NO" sz="1100" b="1" dirty="0">
                <a:solidFill>
                  <a:schemeClr val="tx1"/>
                </a:solidFill>
              </a:rPr>
            </a:br>
            <a:r>
              <a:rPr lang="nb-NO" sz="1100" dirty="0" smtClean="0">
                <a:solidFill>
                  <a:schemeClr val="tx1"/>
                </a:solidFill>
              </a:rPr>
              <a:t>Hjemmetjenesten måler bruker-, ansatt- og pårørendetilfredshet ved faste intervaller ved hjelp av evalueringsskjema.</a:t>
            </a:r>
          </a:p>
          <a:p>
            <a:pPr algn="l">
              <a:spcBef>
                <a:spcPts val="0"/>
              </a:spcBef>
            </a:pPr>
            <a:endParaRPr lang="nb-NO" sz="1100" b="1" dirty="0">
              <a:solidFill>
                <a:schemeClr val="tx1"/>
              </a:solidFill>
            </a:endParaRPr>
          </a:p>
          <a:p>
            <a:pPr algn="l">
              <a:spcBef>
                <a:spcPts val="0"/>
              </a:spcBef>
            </a:pPr>
            <a:r>
              <a:rPr lang="nb-NO" sz="1100" b="1" dirty="0" smtClean="0">
                <a:solidFill>
                  <a:schemeClr val="tx1"/>
                </a:solidFill>
              </a:rPr>
              <a:t>2. Registrere ny data for gevinstrealisering</a:t>
            </a:r>
            <a:r>
              <a:rPr lang="nb-NO" sz="1100" b="1" dirty="0">
                <a:solidFill>
                  <a:schemeClr val="tx1"/>
                </a:solidFill>
              </a:rPr>
              <a:t/>
            </a:r>
            <a:br>
              <a:rPr lang="nb-NO" sz="1100" b="1" dirty="0">
                <a:solidFill>
                  <a:schemeClr val="tx1"/>
                </a:solidFill>
              </a:rPr>
            </a:br>
            <a:r>
              <a:rPr lang="nb-NO" sz="1100" dirty="0" smtClean="0">
                <a:solidFill>
                  <a:schemeClr val="tx1"/>
                </a:solidFill>
              </a:rPr>
              <a:t>Gevinstansvarlig oppdaterer gevinstrealiseringsplanen for både kvalitative gevinster (hentes fra utfylte evalueringsskjema) og kvantitative gevinster.</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3. Avgjøre om tilbudet skal videreføres eller avsluttes</a:t>
            </a:r>
          </a:p>
          <a:p>
            <a:pPr algn="l">
              <a:spcBef>
                <a:spcPts val="0"/>
              </a:spcBef>
            </a:pPr>
            <a:r>
              <a:rPr lang="nb-NO" sz="1100" dirty="0" smtClean="0">
                <a:solidFill>
                  <a:schemeClr val="tx1"/>
                </a:solidFill>
              </a:rPr>
              <a:t>Gevinstansvarlig/Saksbehandler/Hjemmetjenesten beslutter i samråd om tilbudet skal videreføres eller avsluttes basert på samlet evaluering. </a:t>
            </a:r>
            <a:endParaRPr lang="nb-NO" sz="1100" b="1"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Evalueringsskjema for bruker fra Lindås</a:t>
            </a:r>
          </a:p>
          <a:p>
            <a:pPr marL="285750" indent="-285750" algn="l">
              <a:buFont typeface="Arial" panose="020B0604020202020204" pitchFamily="34" charset="0"/>
              <a:buChar char="•"/>
            </a:pPr>
            <a:r>
              <a:rPr lang="nb-NO" sz="1100" dirty="0" smtClean="0">
                <a:solidFill>
                  <a:schemeClr val="tx1"/>
                </a:solidFill>
              </a:rPr>
              <a:t>Evalueringsskjema for pårørende fra Lindås</a:t>
            </a:r>
          </a:p>
          <a:p>
            <a:pPr marL="285750" indent="-285750" algn="l">
              <a:buFont typeface="Arial" panose="020B0604020202020204" pitchFamily="34" charset="0"/>
              <a:buChar char="•"/>
            </a:pPr>
            <a:r>
              <a:rPr lang="nb-NO" sz="1100" dirty="0" smtClean="0">
                <a:solidFill>
                  <a:schemeClr val="tx1"/>
                </a:solidFill>
              </a:rPr>
              <a:t>Evalueringsskjema for ansatte fra Lindås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Når skal man gjøre første helhetlige vurdering av hver bruker? Hvor ofte skal slike vurderinger skje?  </a:t>
            </a:r>
          </a:p>
          <a:p>
            <a:pPr marL="171450" indent="-171450" algn="l">
              <a:buClrTx/>
              <a:buFont typeface="Arial" panose="020B0604020202020204" pitchFamily="34" charset="0"/>
              <a:buChar char="•"/>
            </a:pPr>
            <a:r>
              <a:rPr lang="nb-NO" sz="1100" dirty="0" smtClean="0">
                <a:solidFill>
                  <a:schemeClr val="tx1"/>
                </a:solidFill>
              </a:rPr>
              <a:t>Har </a:t>
            </a:r>
            <a:r>
              <a:rPr lang="nb-NO" sz="1100" dirty="0">
                <a:solidFill>
                  <a:schemeClr val="tx1"/>
                </a:solidFill>
              </a:rPr>
              <a:t>dere de rette kommunikasjonsmidlene for å kunne bruke denne type prosess? </a:t>
            </a:r>
            <a:endParaRPr lang="nb-NO" sz="1100" dirty="0" smtClean="0">
              <a:solidFill>
                <a:schemeClr val="tx1"/>
              </a:solidFill>
            </a:endParaRPr>
          </a:p>
          <a:p>
            <a:pPr marL="171450" indent="-171450" algn="l">
              <a:buClrTx/>
              <a:buFont typeface="Arial" panose="020B0604020202020204" pitchFamily="34" charset="0"/>
              <a:buChar char="•"/>
            </a:pPr>
            <a:r>
              <a:rPr lang="nb-NO" sz="1100" dirty="0" smtClean="0">
                <a:solidFill>
                  <a:schemeClr val="tx1"/>
                </a:solidFill>
              </a:rPr>
              <a:t>Hvilke gevinster skal dere realisere? Hvor ofte skal dere måle og hvem har ansvaret for gevinstrealiseringen?</a:t>
            </a:r>
          </a:p>
          <a:p>
            <a:pPr marL="171450" indent="-171450" algn="l">
              <a:buClrTx/>
              <a:buFont typeface="Arial" panose="020B0604020202020204" pitchFamily="34" charset="0"/>
              <a:buChar char="•"/>
            </a:pPr>
            <a:r>
              <a:rPr lang="nb-NO" sz="1100" dirty="0" smtClean="0">
                <a:solidFill>
                  <a:schemeClr val="tx1"/>
                </a:solidFill>
              </a:rPr>
              <a:t>Hvem bestemmer om tilbudet skal videreføres eller avsluttes? Hva skal beslutningskriteriet være?</a:t>
            </a:r>
            <a:endParaRPr lang="nb-NO" sz="1100" dirty="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32" name="TextBox 31"/>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Forslag til måling av gevinster?</a:t>
            </a:r>
            <a:endParaRPr lang="nb-NO" sz="1100" dirty="0">
              <a:solidFill>
                <a:schemeClr val="tx1"/>
              </a:solidFill>
            </a:endParaRPr>
          </a:p>
        </p:txBody>
      </p:sp>
    </p:spTree>
    <p:extLst>
      <p:ext uri="{BB962C8B-B14F-4D97-AF65-F5344CB8AC3E}">
        <p14:creationId xmlns:p14="http://schemas.microsoft.com/office/powerpoint/2010/main" val="27157447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8732"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a:solidFill>
                  <a:schemeClr val="accent1">
                    <a:lumMod val="50000"/>
                  </a:schemeClr>
                </a:solidFill>
                <a:latin typeface="Arial Black" panose="020B0A04020102020204" pitchFamily="34" charset="0"/>
              </a:rPr>
              <a:t>DIGITAL </a:t>
            </a:r>
            <a:r>
              <a:rPr lang="nb-NO" b="1" dirty="0" smtClean="0">
                <a:solidFill>
                  <a:schemeClr val="accent1">
                    <a:lumMod val="50000"/>
                  </a:schemeClr>
                </a:solidFill>
                <a:latin typeface="Arial Black" panose="020B0A04020102020204" pitchFamily="34" charset="0"/>
              </a:rPr>
              <a:t>TRYGGHETSALARM: VIDEREFØRE/AVSLUTTE</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Videreføre tjenesten selv om bruker havner på korttidsopphold på sykehjem</a:t>
            </a:r>
          </a:p>
          <a:p>
            <a:pPr algn="l">
              <a:spcBef>
                <a:spcPts val="0"/>
              </a:spcBef>
            </a:pPr>
            <a:r>
              <a:rPr lang="nb-NO" sz="1100" dirty="0" smtClean="0">
                <a:solidFill>
                  <a:schemeClr val="tx1"/>
                </a:solidFill>
              </a:rPr>
              <a:t>Hjemmetjenesten dokumenterer i fagsystemet og videreformidler videreføring av tjenesten på korttidsopphold etter gjeldende prosedyrer.</a:t>
            </a:r>
            <a:br>
              <a:rPr lang="nb-NO" sz="1100" dirty="0" smtClean="0">
                <a:solidFill>
                  <a:schemeClr val="tx1"/>
                </a:solidFill>
              </a:rPr>
            </a:br>
            <a:r>
              <a:rPr lang="nb-NO" sz="1100" dirty="0" smtClean="0">
                <a:solidFill>
                  <a:schemeClr val="tx1"/>
                </a:solidFill>
              </a:rPr>
              <a:t/>
            </a:r>
            <a:br>
              <a:rPr lang="nb-NO" sz="1100" dirty="0" smtClean="0">
                <a:solidFill>
                  <a:schemeClr val="tx1"/>
                </a:solidFill>
              </a:rPr>
            </a:br>
            <a:r>
              <a:rPr lang="nb-NO" sz="1100" b="1" dirty="0" smtClean="0">
                <a:solidFill>
                  <a:schemeClr val="tx1"/>
                </a:solidFill>
              </a:rPr>
              <a:t>2. Avslutte tjenesten hvis evaluering tilsier dette</a:t>
            </a:r>
            <a:r>
              <a:rPr lang="nb-NO" sz="1100" dirty="0" smtClean="0">
                <a:solidFill>
                  <a:schemeClr val="tx1"/>
                </a:solidFill>
              </a:rPr>
              <a:t/>
            </a:r>
            <a:br>
              <a:rPr lang="nb-NO" sz="1100" dirty="0" smtClean="0">
                <a:solidFill>
                  <a:schemeClr val="tx1"/>
                </a:solidFill>
              </a:rPr>
            </a:br>
            <a:r>
              <a:rPr lang="nb-NO" sz="1100" dirty="0" smtClean="0">
                <a:solidFill>
                  <a:schemeClr val="tx1"/>
                </a:solidFill>
              </a:rPr>
              <a:t>Hjemmetjenesten informerer bruker og pårørende og avslutter tiltak i fagsystem, samt avtaler dato for avinstallasjon. Hjemmetjenesten gir videre beskjed til vaktmester som avinstallerer den digitale trygghetsalarmen og legger utstyr på lager etter hygienetiltak, eventuelt sender utstyret tilbake til leverandør. Hjemmetjenesten avslutter tiltak i fagsystem, og sender huskelapp via EPJ til saksbehandler som avslutter vedtak. </a:t>
            </a:r>
            <a:endParaRPr lang="nb-NO" sz="1100"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midlertidig stans av tjenesten?</a:t>
            </a:r>
          </a:p>
          <a:p>
            <a:pPr marL="285750" indent="-285750" algn="l">
              <a:buFont typeface="Arial" panose="020B0604020202020204" pitchFamily="34" charset="0"/>
              <a:buChar char="•"/>
            </a:pPr>
            <a:r>
              <a:rPr lang="nb-NO" sz="1100" dirty="0" smtClean="0">
                <a:solidFill>
                  <a:schemeClr val="tx1"/>
                </a:solidFill>
              </a:rPr>
              <a:t>Prosedyre for videreføring av tjenesten på korttidsopphold?</a:t>
            </a:r>
          </a:p>
          <a:p>
            <a:pPr marL="285750" indent="-285750" algn="l">
              <a:buFont typeface="Arial" panose="020B0604020202020204" pitchFamily="34" charset="0"/>
              <a:buChar char="•"/>
            </a:pPr>
            <a:r>
              <a:rPr lang="nb-NO" sz="1100" dirty="0" smtClean="0">
                <a:solidFill>
                  <a:schemeClr val="tx1"/>
                </a:solidFill>
              </a:rPr>
              <a:t>Prosedyre for avslutning av tjenesten? Hygienetiltak?</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Hvilke prosedyrer har dere allerede? Hvordan må disse tilpasses ved innføring av </a:t>
            </a:r>
            <a:r>
              <a:rPr lang="nb-NO" sz="1100" dirty="0" smtClean="0">
                <a:solidFill>
                  <a:schemeClr val="tx1"/>
                </a:solidFill>
              </a:rPr>
              <a:t>digitale trygghetsalarmer? </a:t>
            </a:r>
            <a:endParaRPr lang="nb-NO" sz="1100" dirty="0">
              <a:solidFill>
                <a:schemeClr val="tx1"/>
              </a:solidFill>
            </a:endParaRPr>
          </a:p>
          <a:p>
            <a:pPr marL="171450" indent="-171450" algn="l">
              <a:buClrTx/>
              <a:buFont typeface="Arial" panose="020B0604020202020204" pitchFamily="34" charset="0"/>
              <a:buChar char="•"/>
            </a:pPr>
            <a:r>
              <a:rPr lang="nb-NO" sz="1100" dirty="0">
                <a:solidFill>
                  <a:schemeClr val="tx1"/>
                </a:solidFill>
              </a:rPr>
              <a:t>Er pasientvarslingssystemene i kommunens sykehjem standardiserte slik at teknologien for </a:t>
            </a:r>
            <a:r>
              <a:rPr lang="nb-NO" sz="1100" dirty="0" smtClean="0">
                <a:solidFill>
                  <a:schemeClr val="tx1"/>
                </a:solidFill>
              </a:rPr>
              <a:t>digitale trygghetsalarmer </a:t>
            </a:r>
            <a:r>
              <a:rPr lang="nb-NO" sz="1100" dirty="0">
                <a:solidFill>
                  <a:schemeClr val="tx1"/>
                </a:solidFill>
              </a:rPr>
              <a:t>fungerer også der?</a:t>
            </a:r>
          </a:p>
          <a:p>
            <a:pPr marL="171450" indent="-171450" algn="l">
              <a:buClrTx/>
              <a:buFont typeface="Arial" panose="020B0604020202020204" pitchFamily="34" charset="0"/>
              <a:buChar char="•"/>
            </a:pPr>
            <a:r>
              <a:rPr lang="nb-NO" sz="1100" dirty="0">
                <a:solidFill>
                  <a:schemeClr val="tx1"/>
                </a:solidFill>
              </a:rPr>
              <a:t>Har hjemmetjenesten god nok kommunikasjon med sykehjem slik at videreføring av tjenesten går smertefritt? Hvem får alarmen hvis kriteriene for alarm er oppfylt? Hvem får alarmen hvis tekniske avvik? Er det hjemmetjenesten og vaktmesteren, eller har sykehjemmet kapasitet og kunnskap til at disse tjenestene kan utføres av dem?</a:t>
            </a:r>
          </a:p>
          <a:p>
            <a:pPr marL="171450" indent="-171450" algn="l">
              <a:buClrTx/>
              <a:buFont typeface="Arial" panose="020B0604020202020204" pitchFamily="34" charset="0"/>
              <a:buChar char="•"/>
            </a:pPr>
            <a:r>
              <a:rPr lang="nb-NO" sz="1100" dirty="0" smtClean="0">
                <a:solidFill>
                  <a:schemeClr val="tx1"/>
                </a:solidFill>
              </a:rPr>
              <a:t>Har </a:t>
            </a:r>
            <a:r>
              <a:rPr lang="nb-NO" sz="1100" dirty="0">
                <a:solidFill>
                  <a:schemeClr val="tx1"/>
                </a:solidFill>
              </a:rPr>
              <a:t>dere gode nok kommunikasjonsformer i dag slik at alle vet når tjenesten avsluttes?</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31232926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9651"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2" name="Rectangle 61"/>
          <p:cNvSpPr/>
          <p:nvPr/>
        </p:nvSpPr>
        <p:spPr bwMode="auto">
          <a:xfrm>
            <a:off x="107778"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Innhente godkjennelser. </a:t>
            </a:r>
          </a:p>
          <a:p>
            <a:pPr marL="177792" indent="-177792" algn="l">
              <a:spcBef>
                <a:spcPts val="0"/>
              </a:spcBef>
              <a:buFont typeface="+mj-lt"/>
              <a:buAutoNum type="arabicPeriod"/>
            </a:pPr>
            <a:r>
              <a:rPr lang="nb-NO" sz="1100" dirty="0" smtClean="0">
                <a:solidFill>
                  <a:schemeClr val="tx1"/>
                </a:solidFill>
                <a:latin typeface="+mn-lt"/>
              </a:rPr>
              <a:t>Ringe brukere og avtale dato for installasjon.</a:t>
            </a:r>
          </a:p>
          <a:p>
            <a:pPr marL="177792" indent="-177792" algn="l">
              <a:spcBef>
                <a:spcPts val="0"/>
              </a:spcBef>
              <a:buFont typeface="+mj-lt"/>
              <a:buAutoNum type="arabicPeriod"/>
            </a:pPr>
            <a:r>
              <a:rPr lang="nb-NO" sz="1100" dirty="0" smtClean="0">
                <a:solidFill>
                  <a:schemeClr val="tx1"/>
                </a:solidFill>
              </a:rPr>
              <a:t>Registrere </a:t>
            </a:r>
            <a:r>
              <a:rPr lang="nb-NO" sz="1100" dirty="0">
                <a:solidFill>
                  <a:schemeClr val="tx1"/>
                </a:solidFill>
              </a:rPr>
              <a:t>data for </a:t>
            </a:r>
            <a:r>
              <a:rPr lang="nb-NO" sz="1100" dirty="0" smtClean="0">
                <a:solidFill>
                  <a:schemeClr val="tx1"/>
                </a:solidFill>
              </a:rPr>
              <a:t>gevinstrealisering.</a:t>
            </a:r>
            <a:endParaRPr lang="nb-NO" sz="1100" dirty="0">
              <a:solidFill>
                <a:schemeClr val="tx1"/>
              </a:solidFill>
              <a:latin typeface="+mn-lt"/>
            </a:endParaRPr>
          </a:p>
        </p:txBody>
      </p:sp>
      <p:sp>
        <p:nvSpPr>
          <p:cNvPr id="65" name="Rectangle 64"/>
          <p:cNvSpPr/>
          <p:nvPr/>
        </p:nvSpPr>
        <p:spPr bwMode="auto">
          <a:xfrm>
            <a:off x="1699034"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rPr>
              <a:t>Tilpasse </a:t>
            </a:r>
            <a:r>
              <a:rPr lang="nb-NO" sz="1100" dirty="0">
                <a:solidFill>
                  <a:schemeClr val="tx1"/>
                </a:solidFill>
              </a:rPr>
              <a:t>innstillinger til </a:t>
            </a:r>
            <a:r>
              <a:rPr lang="nb-NO" sz="1100" dirty="0" smtClean="0">
                <a:solidFill>
                  <a:schemeClr val="tx1"/>
                </a:solidFill>
              </a:rPr>
              <a:t>bruker.</a:t>
            </a:r>
          </a:p>
          <a:p>
            <a:pPr marL="177792" indent="-177792" algn="l">
              <a:spcBef>
                <a:spcPts val="0"/>
              </a:spcBef>
              <a:buFont typeface="+mj-lt"/>
              <a:buAutoNum type="arabicPeriod"/>
            </a:pPr>
            <a:r>
              <a:rPr lang="nb-NO" sz="1100" dirty="0" smtClean="0">
                <a:solidFill>
                  <a:schemeClr val="tx1"/>
                </a:solidFill>
              </a:rPr>
              <a:t>Registrere </a:t>
            </a:r>
            <a:r>
              <a:rPr lang="nb-NO" sz="1100" dirty="0">
                <a:solidFill>
                  <a:schemeClr val="tx1"/>
                </a:solidFill>
              </a:rPr>
              <a:t>tiltak i </a:t>
            </a:r>
            <a:r>
              <a:rPr lang="nb-NO" sz="1100" dirty="0" smtClean="0">
                <a:solidFill>
                  <a:schemeClr val="tx1"/>
                </a:solidFill>
              </a:rPr>
              <a:t>fagsystem.</a:t>
            </a:r>
          </a:p>
          <a:p>
            <a:pPr marL="177792" indent="-177792" algn="l">
              <a:spcBef>
                <a:spcPts val="0"/>
              </a:spcBef>
              <a:buFont typeface="+mj-lt"/>
              <a:buAutoNum type="arabicPeriod"/>
            </a:pPr>
            <a:r>
              <a:rPr lang="nb-NO" sz="1100" dirty="0" smtClean="0">
                <a:solidFill>
                  <a:schemeClr val="tx1"/>
                </a:solidFill>
              </a:rPr>
              <a:t>Installere </a:t>
            </a:r>
            <a:r>
              <a:rPr lang="nb-NO" sz="1100" dirty="0">
                <a:solidFill>
                  <a:schemeClr val="tx1"/>
                </a:solidFill>
              </a:rPr>
              <a:t>e-lås hos bruker og måle </a:t>
            </a:r>
            <a:r>
              <a:rPr lang="nb-NO" sz="1100" dirty="0" smtClean="0">
                <a:solidFill>
                  <a:schemeClr val="tx1"/>
                </a:solidFill>
              </a:rPr>
              <a:t>nullpunkt.</a:t>
            </a:r>
            <a:endParaRPr lang="nb-NO" sz="1100" dirty="0">
              <a:solidFill>
                <a:schemeClr val="tx1"/>
              </a:solidFill>
            </a:endParaRPr>
          </a:p>
          <a:p>
            <a:pPr algn="l">
              <a:spcBef>
                <a:spcPts val="0"/>
              </a:spcBef>
            </a:pPr>
            <a:endParaRPr lang="nb-NO" sz="1100" dirty="0">
              <a:solidFill>
                <a:schemeClr val="tx1"/>
              </a:solidFill>
              <a:latin typeface="+mn-lt"/>
            </a:endParaRPr>
          </a:p>
        </p:txBody>
      </p:sp>
      <p:sp>
        <p:nvSpPr>
          <p:cNvPr id="68" name="Rectangle 67"/>
          <p:cNvSpPr/>
          <p:nvPr/>
        </p:nvSpPr>
        <p:spPr bwMode="auto">
          <a:xfrm>
            <a:off x="3290290"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rPr>
              <a:t>Gjennomføre </a:t>
            </a:r>
            <a:r>
              <a:rPr lang="nb-NO" sz="1100" dirty="0">
                <a:solidFill>
                  <a:schemeClr val="tx1"/>
                </a:solidFill>
              </a:rPr>
              <a:t>opplæring for bruker og </a:t>
            </a:r>
            <a:r>
              <a:rPr lang="nb-NO" sz="1100" dirty="0" smtClean="0">
                <a:solidFill>
                  <a:schemeClr val="tx1"/>
                </a:solidFill>
              </a:rPr>
              <a:t>pårørende.</a:t>
            </a:r>
          </a:p>
          <a:p>
            <a:pPr marL="177792" indent="-177792" algn="l">
              <a:spcBef>
                <a:spcPts val="0"/>
              </a:spcBef>
              <a:buFont typeface="+mj-lt"/>
              <a:buAutoNum type="arabicPeriod"/>
            </a:pPr>
            <a:r>
              <a:rPr lang="nb-NO" sz="1100" dirty="0" smtClean="0">
                <a:solidFill>
                  <a:schemeClr val="tx1"/>
                </a:solidFill>
              </a:rPr>
              <a:t>Teste e-lås.</a:t>
            </a:r>
            <a:endParaRPr lang="nb-NO" sz="1100" dirty="0">
              <a:solidFill>
                <a:schemeClr val="tx1"/>
              </a:solidFill>
            </a:endParaRPr>
          </a:p>
          <a:p>
            <a:pPr algn="l">
              <a:spcBef>
                <a:spcPts val="0"/>
              </a:spcBef>
            </a:pPr>
            <a:endParaRPr lang="nb-NO" sz="1100" dirty="0">
              <a:solidFill>
                <a:schemeClr val="tx1"/>
              </a:solidFill>
              <a:latin typeface="+mn-lt"/>
            </a:endParaRPr>
          </a:p>
        </p:txBody>
      </p:sp>
      <p:sp>
        <p:nvSpPr>
          <p:cNvPr id="71" name="Rectangle 70"/>
          <p:cNvSpPr/>
          <p:nvPr/>
        </p:nvSpPr>
        <p:spPr bwMode="auto">
          <a:xfrm>
            <a:off x="4881546"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Utry</a:t>
            </a:r>
            <a:r>
              <a:rPr lang="nb-NO" sz="1100" dirty="0" smtClean="0">
                <a:solidFill>
                  <a:schemeClr val="tx1"/>
                </a:solidFill>
              </a:rPr>
              <a:t>kning </a:t>
            </a:r>
            <a:r>
              <a:rPr lang="nb-NO" sz="1100" dirty="0">
                <a:solidFill>
                  <a:schemeClr val="tx1"/>
                </a:solidFill>
              </a:rPr>
              <a:t>ved tekniske varsler, eller ved signal om lavt </a:t>
            </a:r>
            <a:r>
              <a:rPr lang="nb-NO" sz="1100" dirty="0" smtClean="0">
                <a:solidFill>
                  <a:schemeClr val="tx1"/>
                </a:solidFill>
              </a:rPr>
              <a:t>batteri.</a:t>
            </a:r>
          </a:p>
          <a:p>
            <a:pPr marL="177792" indent="-177792" algn="l">
              <a:spcBef>
                <a:spcPts val="0"/>
              </a:spcBef>
              <a:buFont typeface="+mj-lt"/>
              <a:buAutoNum type="arabicPeriod"/>
            </a:pPr>
            <a:r>
              <a:rPr lang="nb-NO" sz="1100" dirty="0" smtClean="0">
                <a:solidFill>
                  <a:schemeClr val="tx1"/>
                </a:solidFill>
              </a:rPr>
              <a:t>Oppdatere tilgangsliste.</a:t>
            </a:r>
            <a:endParaRPr lang="nb-NO" sz="1100" dirty="0">
              <a:solidFill>
                <a:schemeClr val="tx1"/>
              </a:solidFill>
            </a:endParaRPr>
          </a:p>
        </p:txBody>
      </p:sp>
      <p:sp>
        <p:nvSpPr>
          <p:cNvPr id="79" name="Rectangle 78"/>
          <p:cNvSpPr/>
          <p:nvPr/>
        </p:nvSpPr>
        <p:spPr bwMode="auto">
          <a:xfrm>
            <a:off x="8064057"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Stoppe tjenesten mid</a:t>
            </a:r>
            <a:r>
              <a:rPr lang="nb-NO" sz="1100" dirty="0" smtClean="0">
                <a:solidFill>
                  <a:schemeClr val="tx1"/>
                </a:solidFill>
              </a:rPr>
              <a:t>lertidig </a:t>
            </a:r>
            <a:r>
              <a:rPr lang="nb-NO" sz="1100" dirty="0">
                <a:solidFill>
                  <a:schemeClr val="tx1"/>
                </a:solidFill>
              </a:rPr>
              <a:t>hvis bruker reiser </a:t>
            </a:r>
            <a:r>
              <a:rPr lang="nb-NO" sz="1100" dirty="0" smtClean="0">
                <a:solidFill>
                  <a:schemeClr val="tx1"/>
                </a:solidFill>
              </a:rPr>
              <a:t>bort</a:t>
            </a:r>
          </a:p>
          <a:p>
            <a:pPr marL="177792" indent="-177792" algn="l">
              <a:spcBef>
                <a:spcPts val="0"/>
              </a:spcBef>
              <a:buFont typeface="+mj-lt"/>
              <a:buAutoNum type="arabicPeriod"/>
            </a:pPr>
            <a:r>
              <a:rPr lang="nb-NO" sz="1100" dirty="0" smtClean="0">
                <a:solidFill>
                  <a:schemeClr val="tx1"/>
                </a:solidFill>
              </a:rPr>
              <a:t>Avslutte </a:t>
            </a:r>
            <a:r>
              <a:rPr lang="nb-NO" sz="1100" dirty="0">
                <a:solidFill>
                  <a:schemeClr val="tx1"/>
                </a:solidFill>
              </a:rPr>
              <a:t>e-lås hvis hjemmebasert tjeneste avsluttes</a:t>
            </a:r>
          </a:p>
        </p:txBody>
      </p:sp>
      <p:sp>
        <p:nvSpPr>
          <p:cNvPr id="80" name="Rectangle 79"/>
          <p:cNvSpPr/>
          <p:nvPr/>
        </p:nvSpPr>
        <p:spPr bwMode="auto">
          <a:xfrm>
            <a:off x="6472802"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Vurdere hvilke effekter e-lås har for bruker, pårørende og ansatte.</a:t>
            </a:r>
          </a:p>
          <a:p>
            <a:pPr marL="177792" indent="-177792" algn="l">
              <a:spcBef>
                <a:spcPts val="0"/>
              </a:spcBef>
              <a:buFont typeface="+mj-lt"/>
              <a:buAutoNum type="arabicPeriod"/>
            </a:pPr>
            <a:r>
              <a:rPr lang="nb-NO" sz="1100" dirty="0" smtClean="0">
                <a:solidFill>
                  <a:schemeClr val="tx1"/>
                </a:solidFill>
                <a:latin typeface="+mn-lt"/>
              </a:rPr>
              <a:t>Registrere ny data for gevinstrealisering.</a:t>
            </a:r>
          </a:p>
          <a:p>
            <a:pPr marL="177792" indent="-177792" algn="l">
              <a:spcBef>
                <a:spcPts val="0"/>
              </a:spcBef>
              <a:buFont typeface="+mj-lt"/>
              <a:buAutoNum type="arabicPeriod"/>
            </a:pPr>
            <a:r>
              <a:rPr lang="nb-NO" sz="1100" dirty="0" smtClean="0">
                <a:solidFill>
                  <a:schemeClr val="tx1"/>
                </a:solidFill>
                <a:latin typeface="+mn-lt"/>
              </a:rPr>
              <a:t>Avgjøre om tilbudet skal videreføres eller avsluttes.</a:t>
            </a:r>
          </a:p>
          <a:p>
            <a:pPr marL="177792" indent="-177792" algn="l">
              <a:spcBef>
                <a:spcPts val="0"/>
              </a:spcBef>
              <a:buFont typeface="+mj-lt"/>
              <a:buAutoNum type="arabicPeriod"/>
            </a:pPr>
            <a:endParaRPr lang="nb-NO" sz="1100" dirty="0">
              <a:solidFill>
                <a:schemeClr val="tx1"/>
              </a:solidFill>
              <a:latin typeface="+mn-lt"/>
            </a:endParaRPr>
          </a:p>
        </p:txBody>
      </p:sp>
      <p:sp>
        <p:nvSpPr>
          <p:cNvPr id="6" name="Title 5"/>
          <p:cNvSpPr>
            <a:spLocks noGrp="1"/>
          </p:cNvSpPr>
          <p:nvPr>
            <p:ph type="title"/>
          </p:nvPr>
        </p:nvSpPr>
        <p:spPr>
          <a:xfrm>
            <a:off x="246175" y="-3566"/>
            <a:ext cx="9720785" cy="802109"/>
          </a:xfrm>
        </p:spPr>
        <p:txBody>
          <a:bodyPr/>
          <a:lstStyle/>
          <a:p>
            <a:r>
              <a:rPr lang="nb-NO" b="1" dirty="0" smtClean="0">
                <a:solidFill>
                  <a:schemeClr val="accent1">
                    <a:lumMod val="50000"/>
                  </a:schemeClr>
                </a:solidFill>
                <a:latin typeface="Arial Black" panose="020B0A04020102020204" pitchFamily="34" charset="0"/>
              </a:rPr>
              <a:t>TJENESTEFORLØP: ELEKTRONISK DØRLÅS HJEMMEBOENDE (E-LÅS)</a:t>
            </a:r>
            <a:endParaRPr lang="nb-NO" dirty="0">
              <a:solidFill>
                <a:schemeClr val="accent1">
                  <a:lumMod val="50000"/>
                </a:schemeClr>
              </a:solidFill>
              <a:latin typeface="Arial Black" panose="020B0A04020102020204" pitchFamily="34" charset="0"/>
            </a:endParaRPr>
          </a:p>
        </p:txBody>
      </p:sp>
      <p:sp>
        <p:nvSpPr>
          <p:cNvPr id="31" name="AutoShape 9"/>
          <p:cNvSpPr>
            <a:spLocks noChangeArrowheads="1"/>
          </p:cNvSpPr>
          <p:nvPr/>
        </p:nvSpPr>
        <p:spPr bwMode="gray">
          <a:xfrm>
            <a:off x="133340" y="5992245"/>
            <a:ext cx="9536124" cy="513578"/>
          </a:xfrm>
          <a:prstGeom prst="chevron">
            <a:avLst>
              <a:gd name="adj" fmla="val 26223"/>
            </a:avLst>
          </a:prstGeom>
          <a:solidFill>
            <a:schemeClr val="accent1">
              <a:lumMod val="50000"/>
            </a:schemeClr>
          </a:solidFill>
          <a:ln w="38100">
            <a:solidFill>
              <a:schemeClr val="accent1">
                <a:lumMod val="50000"/>
              </a:schemeClr>
            </a:solidFill>
            <a:miter lim="800000"/>
            <a:headEnd/>
            <a:tailEnd/>
          </a:ln>
          <a:effectLst/>
          <a:extLst/>
        </p:spPr>
        <p:txBody>
          <a:bodyPr wrap="none" anchor="ctr"/>
          <a:lstStyle/>
          <a:p>
            <a:pPr>
              <a:buClrTx/>
              <a:buFontTx/>
              <a:buNone/>
            </a:pPr>
            <a:r>
              <a:rPr lang="nb-NO" dirty="0" smtClean="0">
                <a:solidFill>
                  <a:schemeClr val="bg1"/>
                </a:solidFill>
                <a:latin typeface="Arial Black" panose="020B0A04020102020204" pitchFamily="34" charset="0"/>
              </a:rPr>
              <a:t>OPPLÆRING AV ALLE ANSATTE</a:t>
            </a:r>
            <a:endParaRPr lang="nb-NO" dirty="0">
              <a:solidFill>
                <a:schemeClr val="bg1"/>
              </a:solidFill>
              <a:latin typeface="Arial Black" panose="020B0A04020102020204" pitchFamily="34" charset="0"/>
            </a:endParaRPr>
          </a:p>
        </p:txBody>
      </p:sp>
      <p:grpSp>
        <p:nvGrpSpPr>
          <p:cNvPr id="32" name="Group 31"/>
          <p:cNvGrpSpPr/>
          <p:nvPr/>
        </p:nvGrpSpPr>
        <p:grpSpPr>
          <a:xfrm>
            <a:off x="75000" y="902258"/>
            <a:ext cx="9756000" cy="1080000"/>
            <a:chOff x="312470" y="150611"/>
            <a:chExt cx="8834844" cy="1041400"/>
          </a:xfrm>
        </p:grpSpPr>
        <p:sp>
          <p:nvSpPr>
            <p:cNvPr id="33"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4"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8" name="Rectangle 37"/>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9" name="Picture 38"/>
            <p:cNvPicPr>
              <a:picLocks noChangeAspect="1"/>
            </p:cNvPicPr>
            <p:nvPr/>
          </p:nvPicPr>
          <p:blipFill>
            <a:blip r:embed="rId6"/>
            <a:stretch>
              <a:fillRect/>
            </a:stretch>
          </p:blipFill>
          <p:spPr>
            <a:xfrm>
              <a:off x="343271" y="404597"/>
              <a:ext cx="522831" cy="489101"/>
            </a:xfrm>
            <a:prstGeom prst="rect">
              <a:avLst/>
            </a:prstGeom>
          </p:spPr>
        </p:pic>
        <p:sp>
          <p:nvSpPr>
            <p:cNvPr id="40" name="Rectangle 39"/>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2" name="Rectangle 41"/>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8"/>
            <a:srcRect l="5393" r="11736"/>
            <a:stretch/>
          </p:blipFill>
          <p:spPr>
            <a:xfrm>
              <a:off x="3424151" y="375303"/>
              <a:ext cx="502261" cy="547688"/>
            </a:xfrm>
            <a:prstGeom prst="rect">
              <a:avLst/>
            </a:prstGeom>
          </p:spPr>
        </p:pic>
        <p:sp>
          <p:nvSpPr>
            <p:cNvPr id="44" name="Rectangle 43"/>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5" name="Picture 44"/>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7" name="Rectangle 46"/>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9" name="Picture 48"/>
            <p:cNvPicPr>
              <a:picLocks noChangeAspect="1"/>
            </p:cNvPicPr>
            <p:nvPr/>
          </p:nvPicPr>
          <p:blipFill>
            <a:blip r:embed="rId10"/>
            <a:stretch>
              <a:fillRect/>
            </a:stretch>
          </p:blipFill>
          <p:spPr>
            <a:xfrm>
              <a:off x="7772077" y="413366"/>
              <a:ext cx="688156" cy="463651"/>
            </a:xfrm>
            <a:prstGeom prst="rect">
              <a:avLst/>
            </a:prstGeom>
          </p:spPr>
        </p:pic>
        <p:sp>
          <p:nvSpPr>
            <p:cNvPr id="50"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1" name="Rectangle 50"/>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52" name="Picture 51"/>
            <p:cNvPicPr>
              <a:picLocks noChangeAspect="1"/>
            </p:cNvPicPr>
            <p:nvPr/>
          </p:nvPicPr>
          <p:blipFill rotWithShape="1">
            <a:blip r:embed="rId11"/>
            <a:srcRect l="11970" r="6478"/>
            <a:stretch/>
          </p:blipFill>
          <p:spPr>
            <a:xfrm>
              <a:off x="7742340" y="398142"/>
              <a:ext cx="433893" cy="502011"/>
            </a:xfrm>
            <a:prstGeom prst="rect">
              <a:avLst/>
            </a:prstGeom>
          </p:spPr>
        </p:pic>
        <p:pic>
          <p:nvPicPr>
            <p:cNvPr id="53" name="Picture 5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19792823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0676"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23" name="TextBox 22"/>
          <p:cNvSpPr txBox="1"/>
          <p:nvPr/>
        </p:nvSpPr>
        <p:spPr>
          <a:xfrm>
            <a:off x="149052" y="2349564"/>
            <a:ext cx="4849896" cy="3208174"/>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i="1" dirty="0">
                <a:solidFill>
                  <a:schemeClr val="tx1"/>
                </a:solidFill>
              </a:rPr>
              <a:t>Alle brukere av hjemmebaserte tjenester med nøkkeladministrasjon vurderes å få installert e-lås.</a:t>
            </a:r>
            <a:endParaRPr lang="nb-NO" sz="1100" b="1" i="1" dirty="0" smtClean="0">
              <a:solidFill>
                <a:schemeClr val="tx1"/>
              </a:solidFill>
            </a:endParaRPr>
          </a:p>
          <a:p>
            <a:pPr algn="l">
              <a:spcBef>
                <a:spcPts val="0"/>
              </a:spcBef>
            </a:pPr>
            <a:endParaRPr lang="nb-NO" sz="1100" b="1" dirty="0">
              <a:solidFill>
                <a:schemeClr val="tx1"/>
              </a:solidFill>
            </a:endParaRPr>
          </a:p>
          <a:p>
            <a:pPr algn="l">
              <a:spcBef>
                <a:spcPts val="0"/>
              </a:spcBef>
            </a:pPr>
            <a:r>
              <a:rPr lang="nb-NO" sz="1100" b="1" dirty="0" smtClean="0">
                <a:solidFill>
                  <a:schemeClr val="tx1"/>
                </a:solidFill>
              </a:rPr>
              <a:t>1</a:t>
            </a:r>
            <a:r>
              <a:rPr lang="nb-NO" sz="1100" b="1" dirty="0">
                <a:solidFill>
                  <a:schemeClr val="tx1"/>
                </a:solidFill>
              </a:rPr>
              <a:t>. Innhente godkjennelser</a:t>
            </a:r>
          </a:p>
          <a:p>
            <a:pPr algn="l">
              <a:spcBef>
                <a:spcPts val="0"/>
              </a:spcBef>
            </a:pPr>
            <a:r>
              <a:rPr lang="nb-NO" sz="1100" dirty="0" smtClean="0">
                <a:solidFill>
                  <a:schemeClr val="tx1"/>
                </a:solidFill>
              </a:rPr>
              <a:t>Hjemmetjenesten/saksbehandler sørger </a:t>
            </a:r>
            <a:r>
              <a:rPr lang="nb-NO" sz="1100" dirty="0">
                <a:solidFill>
                  <a:schemeClr val="tx1"/>
                </a:solidFill>
              </a:rPr>
              <a:t>for informasjonsutveksling mellom bruker/pårørende, </a:t>
            </a:r>
            <a:r>
              <a:rPr lang="nb-NO" sz="1100" dirty="0" smtClean="0">
                <a:solidFill>
                  <a:schemeClr val="tx1"/>
                </a:solidFill>
              </a:rPr>
              <a:t>hjemmetjenesten </a:t>
            </a:r>
            <a:r>
              <a:rPr lang="nb-NO" sz="1100" dirty="0">
                <a:solidFill>
                  <a:schemeClr val="tx1"/>
                </a:solidFill>
              </a:rPr>
              <a:t>og eventuelt borettslag, og innhenter samtykke for installasjon fra bruker/pårørende og eventuelt borettslag</a:t>
            </a:r>
            <a:r>
              <a:rPr lang="nb-NO" sz="1100" dirty="0" smtClean="0">
                <a:solidFill>
                  <a:schemeClr val="tx1"/>
                </a:solidFill>
              </a:rPr>
              <a:t>. Pårørende spørres om de ønsker å få informasjon om adgangsaktiviteter.</a:t>
            </a:r>
            <a:endParaRPr lang="nb-NO" sz="1100" b="1" dirty="0" smtClean="0">
              <a:solidFill>
                <a:schemeClr val="tx1"/>
              </a:solidFill>
            </a:endParaRPr>
          </a:p>
          <a:p>
            <a:pPr algn="l">
              <a:spcBef>
                <a:spcPts val="0"/>
              </a:spcBef>
            </a:pPr>
            <a:endParaRPr lang="nb-NO" sz="1100" b="1" dirty="0">
              <a:solidFill>
                <a:schemeClr val="tx1"/>
              </a:solidFill>
            </a:endParaRPr>
          </a:p>
          <a:p>
            <a:pPr algn="l">
              <a:spcBef>
                <a:spcPts val="0"/>
              </a:spcBef>
            </a:pPr>
            <a:r>
              <a:rPr lang="nb-NO" sz="1100" b="1" dirty="0">
                <a:solidFill>
                  <a:schemeClr val="tx1"/>
                </a:solidFill>
              </a:rPr>
              <a:t>2</a:t>
            </a:r>
            <a:r>
              <a:rPr lang="nb-NO" sz="1100" b="1" dirty="0" smtClean="0">
                <a:solidFill>
                  <a:schemeClr val="tx1"/>
                </a:solidFill>
              </a:rPr>
              <a:t>. Ringe brukere og avtale dato for installasjon </a:t>
            </a:r>
            <a:br>
              <a:rPr lang="nb-NO" sz="1100" b="1" dirty="0" smtClean="0">
                <a:solidFill>
                  <a:schemeClr val="tx1"/>
                </a:solidFill>
              </a:rPr>
            </a:br>
            <a:r>
              <a:rPr lang="nb-NO" sz="1100" dirty="0" smtClean="0">
                <a:solidFill>
                  <a:schemeClr val="tx1"/>
                </a:solidFill>
              </a:rPr>
              <a:t>Vaktmester eller hjemmetjenesten ringer brukere og avtaler dato for installasjon. Hvis ekstern leverandør utfører installasjonen ringes leverandør av hjemmetjenesten og videreformidler nødvendig informasjon som avtalt dato.</a:t>
            </a:r>
            <a:endParaRPr lang="nb-NO" sz="1100" b="1"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3. Registrere data for gevinstrealisering</a:t>
            </a:r>
            <a:br>
              <a:rPr lang="nb-NO" sz="1100" b="1" dirty="0" smtClean="0">
                <a:solidFill>
                  <a:schemeClr val="tx1"/>
                </a:solidFill>
              </a:rPr>
            </a:br>
            <a:r>
              <a:rPr lang="nb-NO" sz="1100" dirty="0" smtClean="0">
                <a:solidFill>
                  <a:schemeClr val="tx1"/>
                </a:solidFill>
              </a:rPr>
              <a:t>Gevinstansvarlig registrerer f. eks. spart tid for nøkkelhåndtering og andre kvalitative gevinster i gevinstrealiseringsplan.</a:t>
            </a:r>
            <a:endParaRPr lang="nb-NO" sz="1100" b="1" dirty="0" smtClean="0">
              <a:solidFill>
                <a:schemeClr val="tx1"/>
              </a:solidFill>
            </a:endParaRPr>
          </a:p>
        </p:txBody>
      </p:sp>
      <p:sp>
        <p:nvSpPr>
          <p:cNvPr id="28" name="TextBox 27"/>
          <p:cNvSpPr txBox="1"/>
          <p:nvPr/>
        </p:nvSpPr>
        <p:spPr>
          <a:xfrm>
            <a:off x="5144131" y="2355553"/>
            <a:ext cx="4505349" cy="3202185"/>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spcBef>
                <a:spcPts val="0"/>
              </a:spcBef>
              <a:buClrTx/>
              <a:buFont typeface="Arial" panose="020B0604020202020204" pitchFamily="34" charset="0"/>
              <a:buChar char="•"/>
            </a:pPr>
            <a:r>
              <a:rPr lang="nb-NO" sz="1100" dirty="0" smtClean="0">
                <a:solidFill>
                  <a:schemeClr val="tx1"/>
                </a:solidFill>
              </a:rPr>
              <a:t>Kan </a:t>
            </a:r>
            <a:r>
              <a:rPr lang="nb-NO" sz="1100" dirty="0">
                <a:solidFill>
                  <a:schemeClr val="tx1"/>
                </a:solidFill>
              </a:rPr>
              <a:t>informasjon fra </a:t>
            </a:r>
            <a:r>
              <a:rPr lang="nb-NO" sz="1100" dirty="0" smtClean="0">
                <a:solidFill>
                  <a:schemeClr val="tx1"/>
                </a:solidFill>
              </a:rPr>
              <a:t>e-lås </a:t>
            </a:r>
            <a:r>
              <a:rPr lang="nb-NO" sz="1100" dirty="0">
                <a:solidFill>
                  <a:schemeClr val="tx1"/>
                </a:solidFill>
              </a:rPr>
              <a:t>være </a:t>
            </a:r>
            <a:r>
              <a:rPr lang="nb-NO" sz="1100" dirty="0" smtClean="0">
                <a:solidFill>
                  <a:schemeClr val="tx1"/>
                </a:solidFill>
              </a:rPr>
              <a:t>datagrunnlag for </a:t>
            </a:r>
            <a:r>
              <a:rPr lang="nb-NO" sz="1100" dirty="0" smtClean="0">
                <a:solidFill>
                  <a:schemeClr val="tx1"/>
                </a:solidFill>
                <a:latin typeface="+mn-lt"/>
              </a:rPr>
              <a:t>eks. på ATA-tid fra når dør åpnes til den låses? Kan dette brukes som utgangspunkt for gevinstmåling for andre teknologier?</a:t>
            </a:r>
            <a:br>
              <a:rPr lang="nb-NO" sz="1100" dirty="0" smtClean="0">
                <a:solidFill>
                  <a:schemeClr val="tx1"/>
                </a:solidFill>
                <a:latin typeface="+mn-lt"/>
              </a:rPr>
            </a:br>
            <a:endParaRPr lang="nb-NO" sz="1100" dirty="0" smtClean="0">
              <a:solidFill>
                <a:schemeClr val="tx1"/>
              </a:solidFill>
              <a:latin typeface="+mn-lt"/>
            </a:endParaRPr>
          </a:p>
          <a:p>
            <a:pPr marL="285750" indent="-285750" algn="l">
              <a:spcBef>
                <a:spcPts val="0"/>
              </a:spcBef>
              <a:buClrTx/>
              <a:buFont typeface="Arial" panose="020B0604020202020204" pitchFamily="34" charset="0"/>
              <a:buChar char="•"/>
            </a:pPr>
            <a:r>
              <a:rPr lang="nb-NO" sz="1100" dirty="0" smtClean="0">
                <a:solidFill>
                  <a:schemeClr val="tx1"/>
                </a:solidFill>
                <a:latin typeface="+mn-lt"/>
              </a:rPr>
              <a:t>Har boligen felles inngangsparti slik at e-lås må installeres på hoveddør(er)?</a:t>
            </a:r>
            <a:br>
              <a:rPr lang="nb-NO" sz="1100" dirty="0" smtClean="0">
                <a:solidFill>
                  <a:schemeClr val="tx1"/>
                </a:solidFill>
                <a:latin typeface="+mn-lt"/>
              </a:rPr>
            </a:br>
            <a:endParaRPr lang="nb-NO" sz="1100" dirty="0" smtClean="0">
              <a:solidFill>
                <a:schemeClr val="tx1"/>
              </a:solidFill>
              <a:latin typeface="+mn-lt"/>
            </a:endParaRPr>
          </a:p>
          <a:p>
            <a:pPr marL="285750" indent="-285750" algn="l">
              <a:spcBef>
                <a:spcPts val="0"/>
              </a:spcBef>
              <a:buClrTx/>
              <a:buFont typeface="Arial" panose="020B0604020202020204" pitchFamily="34" charset="0"/>
              <a:buChar char="•"/>
            </a:pPr>
            <a:r>
              <a:rPr lang="nb-NO" sz="1100" dirty="0" smtClean="0">
                <a:solidFill>
                  <a:schemeClr val="tx1"/>
                </a:solidFill>
              </a:rPr>
              <a:t>Ved </a:t>
            </a:r>
            <a:r>
              <a:rPr lang="nb-NO" sz="1100" dirty="0">
                <a:solidFill>
                  <a:schemeClr val="tx1"/>
                </a:solidFill>
              </a:rPr>
              <a:t>bruker i borettslag: hvem undersøker hvilke </a:t>
            </a:r>
            <a:r>
              <a:rPr lang="nb-NO" sz="1100" dirty="0" smtClean="0">
                <a:solidFill>
                  <a:schemeClr val="tx1"/>
                </a:solidFill>
              </a:rPr>
              <a:t>rutiner </a:t>
            </a:r>
            <a:r>
              <a:rPr lang="nb-NO" sz="1100" dirty="0">
                <a:solidFill>
                  <a:schemeClr val="tx1"/>
                </a:solidFill>
              </a:rPr>
              <a:t>styret har ved utskifting av </a:t>
            </a:r>
            <a:r>
              <a:rPr lang="nb-NO" sz="1100" dirty="0" smtClean="0">
                <a:solidFill>
                  <a:schemeClr val="tx1"/>
                </a:solidFill>
              </a:rPr>
              <a:t>låser, </a:t>
            </a:r>
            <a:r>
              <a:rPr lang="nb-NO" sz="1100" dirty="0">
                <a:solidFill>
                  <a:schemeClr val="tx1"/>
                </a:solidFill>
              </a:rPr>
              <a:t>sørger for informasjonsutveksling og for at kommunen har riktig tillatelse for installasjon? </a:t>
            </a:r>
            <a:r>
              <a:rPr lang="nb-NO" sz="1100" dirty="0" smtClean="0">
                <a:solidFill>
                  <a:schemeClr val="tx1"/>
                </a:solidFill>
                <a:latin typeface="+mn-lt"/>
              </a:rPr>
              <a:t>Ved bruk av mobilapplikasjon for e-lås: hvilken type mobil og versjon av operativsystem kreves? Må nye mobiler kjøpes inn?</a:t>
            </a:r>
            <a:br>
              <a:rPr lang="nb-NO" sz="1100" dirty="0" smtClean="0">
                <a:solidFill>
                  <a:schemeClr val="tx1"/>
                </a:solidFill>
                <a:latin typeface="+mn-lt"/>
              </a:rPr>
            </a:br>
            <a:endParaRPr lang="nb-NO" sz="1100" dirty="0" smtClean="0">
              <a:solidFill>
                <a:schemeClr val="tx1"/>
              </a:solidFill>
              <a:latin typeface="+mn-lt"/>
            </a:endParaRPr>
          </a:p>
          <a:p>
            <a:pPr marL="285750" indent="-285750" algn="l">
              <a:spcBef>
                <a:spcPts val="0"/>
              </a:spcBef>
              <a:buClrTx/>
              <a:buFont typeface="Arial" panose="020B0604020202020204" pitchFamily="34" charset="0"/>
              <a:buChar char="•"/>
            </a:pPr>
            <a:r>
              <a:rPr lang="nb-NO" sz="1100" dirty="0" smtClean="0">
                <a:solidFill>
                  <a:schemeClr val="tx1"/>
                </a:solidFill>
                <a:latin typeface="+mn-lt"/>
              </a:rPr>
              <a:t>Kan bruk av e-lås støtte opp for andre tjenester eller teknologier, som for eksempel raskere utrykning ved alarm?</a:t>
            </a:r>
            <a:br>
              <a:rPr lang="nb-NO" sz="1100" dirty="0" smtClean="0">
                <a:solidFill>
                  <a:schemeClr val="tx1"/>
                </a:solidFill>
                <a:latin typeface="+mn-lt"/>
              </a:rPr>
            </a:br>
            <a:endParaRPr lang="nb-NO" sz="1100" dirty="0" smtClean="0">
              <a:solidFill>
                <a:schemeClr val="tx1"/>
              </a:solidFill>
            </a:endParaRPr>
          </a:p>
          <a:p>
            <a:pPr marL="285750" indent="-285750" algn="l">
              <a:spcBef>
                <a:spcPts val="0"/>
              </a:spcBef>
              <a:buClrTx/>
              <a:buFont typeface="Arial" panose="020B0604020202020204" pitchFamily="34" charset="0"/>
              <a:buChar char="•"/>
            </a:pPr>
            <a:r>
              <a:rPr lang="nb-NO" sz="1100" dirty="0" smtClean="0">
                <a:solidFill>
                  <a:schemeClr val="tx1"/>
                </a:solidFill>
              </a:rPr>
              <a:t>Hvilke gevinster skal dere realisere? Hvordan skal dere måle disse? Hvem </a:t>
            </a:r>
            <a:r>
              <a:rPr lang="nb-NO" sz="1100" dirty="0">
                <a:solidFill>
                  <a:schemeClr val="tx1"/>
                </a:solidFill>
              </a:rPr>
              <a:t>har ansvaret for gevinstrealiseringsplanen?</a:t>
            </a:r>
          </a:p>
          <a:p>
            <a:pPr marL="285750" indent="-285750" algn="l">
              <a:spcBef>
                <a:spcPts val="0"/>
              </a:spcBef>
              <a:buClrTx/>
              <a:buFont typeface="Arial" panose="020B0604020202020204" pitchFamily="34" charset="0"/>
              <a:buChar char="•"/>
            </a:pPr>
            <a:endParaRPr lang="nb-NO" sz="1100" dirty="0" smtClean="0">
              <a:solidFill>
                <a:schemeClr val="tx1"/>
              </a:solidFill>
              <a:latin typeface="+mn-lt"/>
            </a:endParaRPr>
          </a:p>
        </p:txBody>
      </p:sp>
      <p:sp>
        <p:nvSpPr>
          <p:cNvPr id="69" name="Title 5"/>
          <p:cNvSpPr>
            <a:spLocks noGrp="1"/>
          </p:cNvSpPr>
          <p:nvPr>
            <p:ph type="title"/>
          </p:nvPr>
        </p:nvSpPr>
        <p:spPr>
          <a:xfrm>
            <a:off x="246175" y="-3566"/>
            <a:ext cx="9659825" cy="802109"/>
          </a:xfrm>
        </p:spPr>
        <p:txBody>
          <a:bodyPr/>
          <a:lstStyle/>
          <a:p>
            <a:r>
              <a:rPr lang="nb-NO" b="1" dirty="0" smtClean="0">
                <a:solidFill>
                  <a:schemeClr val="accent1">
                    <a:lumMod val="50000"/>
                  </a:schemeClr>
                </a:solidFill>
                <a:latin typeface="Arial Black" panose="020B0A04020102020204" pitchFamily="34" charset="0"/>
              </a:rPr>
              <a:t>E-LÅS HJEMMEBOENDE: HENVISNING OG KARTLEGGING</a:t>
            </a:r>
            <a:endParaRPr lang="nb-NO" dirty="0">
              <a:solidFill>
                <a:schemeClr val="accent1">
                  <a:lumMod val="50000"/>
                </a:schemeClr>
              </a:solidFill>
              <a:latin typeface="Arial Black" panose="020B0A04020102020204" pitchFamily="34" charset="0"/>
            </a:endParaRPr>
          </a:p>
        </p:txBody>
      </p:sp>
      <p:sp>
        <p:nvSpPr>
          <p:cNvPr id="70" name="TextBox 6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71" name="TextBox 7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31" name="TextBox 3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a:solidFill>
                  <a:schemeClr val="tx1"/>
                </a:solidFill>
              </a:rPr>
              <a:t>Rutinebeskrivelse for </a:t>
            </a:r>
            <a:r>
              <a:rPr lang="nb-NO" sz="1100" dirty="0" smtClean="0">
                <a:solidFill>
                  <a:schemeClr val="tx1"/>
                </a:solidFill>
              </a:rPr>
              <a:t>kartleggingsbesøk?</a:t>
            </a:r>
            <a:endParaRPr lang="nb-NO" sz="1100" dirty="0">
              <a:solidFill>
                <a:schemeClr val="tx1"/>
              </a:solidFill>
            </a:endParaRPr>
          </a:p>
          <a:p>
            <a:pPr marL="285750" indent="-285750" algn="l">
              <a:buFont typeface="Arial" panose="020B0604020202020204" pitchFamily="34" charset="0"/>
              <a:buChar char="•"/>
            </a:pPr>
            <a:r>
              <a:rPr lang="nb-NO" sz="1100" dirty="0">
                <a:solidFill>
                  <a:schemeClr val="tx1"/>
                </a:solidFill>
              </a:rPr>
              <a:t>Verktøy for beregning av spart tid og sparte </a:t>
            </a:r>
            <a:r>
              <a:rPr lang="nb-NO" sz="1100" dirty="0" smtClean="0">
                <a:solidFill>
                  <a:schemeClr val="tx1"/>
                </a:solidFill>
              </a:rPr>
              <a:t>kostnader?</a:t>
            </a:r>
            <a:endParaRPr lang="nb-NO" sz="1100" dirty="0">
              <a:solidFill>
                <a:schemeClr val="tx1"/>
              </a:solidFill>
            </a:endParaRPr>
          </a:p>
          <a:p>
            <a:pPr marL="285750" indent="-285750" algn="l">
              <a:buFont typeface="Arial" panose="020B0604020202020204" pitchFamily="34" charset="0"/>
              <a:buChar char="•"/>
            </a:pPr>
            <a:r>
              <a:rPr lang="nb-NO" sz="1100" dirty="0" smtClean="0">
                <a:solidFill>
                  <a:schemeClr val="tx1"/>
                </a:solidFill>
              </a:rPr>
              <a:t>Gevinstrealiseringsplan (</a:t>
            </a:r>
            <a:r>
              <a:rPr lang="nb-NO" sz="1100" u="sng" dirty="0" smtClean="0">
                <a:hlinkClick r:id="rId7"/>
              </a:rPr>
              <a:t>www.ks.no/veikart</a:t>
            </a:r>
            <a:r>
              <a:rPr lang="nb-NO" sz="1100" dirty="0"/>
              <a:t>)</a:t>
            </a:r>
            <a:endParaRPr lang="nb-NO" sz="1100" dirty="0">
              <a:solidFill>
                <a:schemeClr val="tx1"/>
              </a:solidFill>
            </a:endParaRPr>
          </a:p>
        </p:txBody>
      </p:sp>
      <p:sp>
        <p:nvSpPr>
          <p:cNvPr id="32" name="TextBox 3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33" name="Group 32"/>
          <p:cNvGrpSpPr/>
          <p:nvPr/>
        </p:nvGrpSpPr>
        <p:grpSpPr>
          <a:xfrm>
            <a:off x="75000" y="902258"/>
            <a:ext cx="9756000" cy="1080000"/>
            <a:chOff x="312470" y="150611"/>
            <a:chExt cx="8834844" cy="1041400"/>
          </a:xfrm>
        </p:grpSpPr>
        <p:sp>
          <p:nvSpPr>
            <p:cNvPr id="34"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5"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8"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9" name="Rectangle 38"/>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40" name="Picture 39"/>
            <p:cNvPicPr>
              <a:picLocks noChangeAspect="1"/>
            </p:cNvPicPr>
            <p:nvPr/>
          </p:nvPicPr>
          <p:blipFill>
            <a:blip r:embed="rId8"/>
            <a:stretch>
              <a:fillRect/>
            </a:stretch>
          </p:blipFill>
          <p:spPr>
            <a:xfrm>
              <a:off x="343271" y="404597"/>
              <a:ext cx="522831" cy="489101"/>
            </a:xfrm>
            <a:prstGeom prst="rect">
              <a:avLst/>
            </a:prstGeom>
          </p:spPr>
        </p:pic>
        <p:sp>
          <p:nvSpPr>
            <p:cNvPr id="41" name="Rectangle 40"/>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2" name="Picture 41"/>
            <p:cNvPicPr>
              <a:picLocks noChangeAspect="1"/>
            </p:cNvPicPr>
            <p:nvPr/>
          </p:nvPicPr>
          <p:blipFill rotWithShape="1">
            <a:blip r:embed="rId9"/>
            <a:srcRect l="15523" t="4971" r="7979"/>
            <a:stretch/>
          </p:blipFill>
          <p:spPr>
            <a:xfrm>
              <a:off x="1955788" y="404597"/>
              <a:ext cx="422002" cy="505964"/>
            </a:xfrm>
            <a:prstGeom prst="rect">
              <a:avLst/>
            </a:prstGeom>
          </p:spPr>
        </p:pic>
        <p:sp>
          <p:nvSpPr>
            <p:cNvPr id="43" name="Rectangle 42"/>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4" name="Picture 43"/>
            <p:cNvPicPr>
              <a:picLocks noChangeAspect="1"/>
            </p:cNvPicPr>
            <p:nvPr/>
          </p:nvPicPr>
          <p:blipFill rotWithShape="1">
            <a:blip r:embed="rId10"/>
            <a:srcRect l="5393" r="11736"/>
            <a:stretch/>
          </p:blipFill>
          <p:spPr>
            <a:xfrm>
              <a:off x="3424151" y="375303"/>
              <a:ext cx="502261" cy="547688"/>
            </a:xfrm>
            <a:prstGeom prst="rect">
              <a:avLst/>
            </a:prstGeom>
          </p:spPr>
        </p:pic>
        <p:sp>
          <p:nvSpPr>
            <p:cNvPr id="45" name="Rectangle 44"/>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6" name="Picture 45"/>
            <p:cNvPicPr>
              <a:picLocks noChangeAspect="1"/>
            </p:cNvPicPr>
            <p:nvPr/>
          </p:nvPicPr>
          <p:blipFill rotWithShape="1">
            <a:blip r:embed="rId11"/>
            <a:srcRect l="12427" t="-1" r="6045" b="4678"/>
            <a:stretch/>
          </p:blipFill>
          <p:spPr>
            <a:xfrm>
              <a:off x="4816442" y="403381"/>
              <a:ext cx="481003" cy="491533"/>
            </a:xfrm>
            <a:prstGeom prst="rect">
              <a:avLst/>
            </a:prstGeom>
          </p:spPr>
        </p:pic>
        <p:sp>
          <p:nvSpPr>
            <p:cNvPr id="47" name="Rectangle 46"/>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8" name="Picture 47"/>
            <p:cNvPicPr>
              <a:picLocks noChangeAspect="1"/>
            </p:cNvPicPr>
            <p:nvPr/>
          </p:nvPicPr>
          <p:blipFill>
            <a:blip r:embed="rId12"/>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3"/>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4">
              <a:extLst>
                <a:ext uri="{BEBA8EAE-BF5A-486C-A8C5-ECC9F3942E4B}">
                  <a14:imgProps xmlns:a14="http://schemas.microsoft.com/office/drawing/2010/main">
                    <a14:imgLayer r:embed="rId15">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32388190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700"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HJEMMEBOENDE: TILPASNING OG INSTALLASJON</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a:solidFill>
                  <a:schemeClr val="tx1"/>
                </a:solidFill>
              </a:rPr>
              <a:t>1</a:t>
            </a:r>
            <a:r>
              <a:rPr lang="nb-NO" sz="1100" b="1" dirty="0" smtClean="0">
                <a:solidFill>
                  <a:schemeClr val="tx1"/>
                </a:solidFill>
              </a:rPr>
              <a:t>. Tilpasse </a:t>
            </a:r>
            <a:r>
              <a:rPr lang="nb-NO" sz="1100" b="1" dirty="0">
                <a:solidFill>
                  <a:schemeClr val="tx1"/>
                </a:solidFill>
              </a:rPr>
              <a:t>innstillinger </a:t>
            </a:r>
            <a:r>
              <a:rPr lang="nb-NO" sz="1100" b="1" dirty="0" smtClean="0">
                <a:solidFill>
                  <a:schemeClr val="tx1"/>
                </a:solidFill>
              </a:rPr>
              <a:t>til bruker</a:t>
            </a:r>
          </a:p>
          <a:p>
            <a:pPr algn="l">
              <a:spcBef>
                <a:spcPts val="0"/>
              </a:spcBef>
            </a:pPr>
            <a:r>
              <a:rPr lang="nb-NO" sz="1100" dirty="0" smtClean="0">
                <a:solidFill>
                  <a:schemeClr val="tx1"/>
                </a:solidFill>
              </a:rPr>
              <a:t>Hjemmetjenesten eller vaktmester legger inn tilgangsliste for e-lås, og om pårørende skal motta informasjon i evt. mobilapplikasjon om hvem som åpner døren når.</a:t>
            </a:r>
          </a:p>
          <a:p>
            <a:pPr algn="l">
              <a:spcBef>
                <a:spcPts val="0"/>
              </a:spcBef>
            </a:pPr>
            <a:endParaRPr lang="nb-NO" sz="1100" b="1" dirty="0" smtClean="0">
              <a:solidFill>
                <a:schemeClr val="tx1"/>
              </a:solidFill>
            </a:endParaRPr>
          </a:p>
          <a:p>
            <a:pPr algn="l">
              <a:spcBef>
                <a:spcPts val="0"/>
              </a:spcBef>
            </a:pPr>
            <a:r>
              <a:rPr lang="nb-NO" sz="1100" b="1" dirty="0" smtClean="0">
                <a:solidFill>
                  <a:schemeClr val="tx1"/>
                </a:solidFill>
              </a:rPr>
              <a:t>2. </a:t>
            </a:r>
            <a:r>
              <a:rPr lang="nb-NO" sz="1100" b="1" dirty="0">
                <a:solidFill>
                  <a:schemeClr val="tx1"/>
                </a:solidFill>
              </a:rPr>
              <a:t>Registrere tiltak i fagsystem</a:t>
            </a:r>
            <a:endParaRPr lang="nb-NO" sz="1100" dirty="0">
              <a:solidFill>
                <a:schemeClr val="tx1"/>
              </a:solidFill>
            </a:endParaRPr>
          </a:p>
          <a:p>
            <a:pPr algn="l">
              <a:spcBef>
                <a:spcPts val="0"/>
              </a:spcBef>
            </a:pPr>
            <a:r>
              <a:rPr lang="nb-NO" sz="1100" dirty="0">
                <a:solidFill>
                  <a:schemeClr val="tx1"/>
                </a:solidFill>
              </a:rPr>
              <a:t>Hjemmetjenesten registrerer tiltak i fagsystem.</a:t>
            </a:r>
            <a:endParaRPr lang="nb-NO" sz="1100" b="1" dirty="0" smtClean="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3. Installere e-lås hos bruker og måle nullpunkt</a:t>
            </a:r>
          </a:p>
          <a:p>
            <a:pPr algn="l">
              <a:spcBef>
                <a:spcPts val="0"/>
              </a:spcBef>
            </a:pPr>
            <a:r>
              <a:rPr lang="nb-NO" sz="1100" dirty="0" smtClean="0">
                <a:solidFill>
                  <a:schemeClr val="tx1"/>
                </a:solidFill>
              </a:rPr>
              <a:t>Vaktmester eller leverandør installerer e-lås hos bruker etter gjeldende prosedyrer og beholder eventuelle restdeler fra ordinær lås. Gevinstansvarlig måler nullpunkt for kvalitative gevinster og oppdaterer gevinstrealiseringsplan, f.eks. spart tid på nøkkelhåndtering.</a:t>
            </a:r>
            <a:endParaRPr lang="nb-NO" sz="1100" b="1"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Infoskriv om e-lås til bruker og pårørende?</a:t>
            </a:r>
            <a:endParaRPr lang="nb-NO" sz="1100" dirty="0">
              <a:solidFill>
                <a:schemeClr val="tx1"/>
              </a:solidFill>
            </a:endParaRPr>
          </a:p>
        </p:txBody>
      </p:sp>
      <p:sp>
        <p:nvSpPr>
          <p:cNvPr id="52" name="TextBox 51"/>
          <p:cNvSpPr txBox="1"/>
          <p:nvPr/>
        </p:nvSpPr>
        <p:spPr>
          <a:xfrm>
            <a:off x="5144131" y="2355553"/>
            <a:ext cx="4505349" cy="3185544"/>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spcBef>
                <a:spcPts val="0"/>
              </a:spcBef>
              <a:buClrTx/>
              <a:buFont typeface="Arial" panose="020B0604020202020204" pitchFamily="34" charset="0"/>
              <a:buChar char="•"/>
            </a:pPr>
            <a:r>
              <a:rPr lang="nb-NO" sz="1100" dirty="0" smtClean="0">
                <a:solidFill>
                  <a:schemeClr val="tx1"/>
                </a:solidFill>
                <a:latin typeface="+mn-lt"/>
              </a:rPr>
              <a:t>Er dette den beste måten å gjøre det på i deres kommune?</a:t>
            </a:r>
            <a:br>
              <a:rPr lang="nb-NO" sz="1100" dirty="0" smtClean="0">
                <a:solidFill>
                  <a:schemeClr val="tx1"/>
                </a:solidFill>
                <a:latin typeface="+mn-lt"/>
              </a:rPr>
            </a:br>
            <a:endParaRPr lang="nb-NO" sz="1100" dirty="0" smtClean="0">
              <a:solidFill>
                <a:schemeClr val="tx1"/>
              </a:solidFill>
              <a:latin typeface="+mn-lt"/>
            </a:endParaRPr>
          </a:p>
          <a:p>
            <a:pPr marL="171450" indent="-171450" algn="l">
              <a:spcBef>
                <a:spcPts val="0"/>
              </a:spcBef>
              <a:buClrTx/>
              <a:buFont typeface="Arial" panose="020B0604020202020204" pitchFamily="34" charset="0"/>
              <a:buChar char="•"/>
            </a:pPr>
            <a:r>
              <a:rPr lang="nb-NO" sz="1100" dirty="0" smtClean="0">
                <a:solidFill>
                  <a:schemeClr val="tx1"/>
                </a:solidFill>
                <a:latin typeface="+mn-lt"/>
              </a:rPr>
              <a:t>Hvordan skal kvalitative gevinster for bruker måles? Hvem har ansvaret for å oppdatere gevinstrealiseringsplanen? </a:t>
            </a:r>
            <a:br>
              <a:rPr lang="nb-NO" sz="1100" dirty="0" smtClean="0">
                <a:solidFill>
                  <a:schemeClr val="tx1"/>
                </a:solidFill>
                <a:latin typeface="+mn-lt"/>
              </a:rPr>
            </a:br>
            <a:endParaRPr lang="nb-NO" sz="1100" dirty="0" smtClean="0">
              <a:solidFill>
                <a:schemeClr val="tx1"/>
              </a:solidFill>
              <a:latin typeface="+mn-lt"/>
            </a:endParaRPr>
          </a:p>
          <a:p>
            <a:pPr marL="171450" indent="-171450" algn="l">
              <a:spcBef>
                <a:spcPts val="0"/>
              </a:spcBef>
              <a:buClrTx/>
              <a:buFont typeface="Arial" panose="020B0604020202020204" pitchFamily="34" charset="0"/>
              <a:buChar char="•"/>
            </a:pPr>
            <a:r>
              <a:rPr lang="nb-NO" sz="1100" dirty="0" smtClean="0">
                <a:solidFill>
                  <a:schemeClr val="tx1"/>
                </a:solidFill>
                <a:latin typeface="+mn-lt"/>
              </a:rPr>
              <a:t>Skal alle i hjemmesykepleien ha tilgang til å åpne alle dører med e-lås til enhver tid? Eventuelt, hvilke rutiner må ligge til grunn for å sikret at riktig ansatt har adgang til riktig tid?</a:t>
            </a:r>
            <a:br>
              <a:rPr lang="nb-NO" sz="1100" dirty="0" smtClean="0">
                <a:solidFill>
                  <a:schemeClr val="tx1"/>
                </a:solidFill>
                <a:latin typeface="+mn-lt"/>
              </a:rPr>
            </a:br>
            <a:endParaRPr lang="nb-NO" sz="1100" dirty="0" smtClean="0">
              <a:solidFill>
                <a:schemeClr val="tx1"/>
              </a:solidFill>
              <a:latin typeface="+mn-lt"/>
            </a:endParaRPr>
          </a:p>
          <a:p>
            <a:pPr marL="171450" indent="-171450" algn="l">
              <a:spcBef>
                <a:spcPts val="0"/>
              </a:spcBef>
              <a:buClrTx/>
              <a:buFont typeface="Arial" panose="020B0604020202020204" pitchFamily="34" charset="0"/>
              <a:buChar char="•"/>
            </a:pPr>
            <a:r>
              <a:rPr lang="nb-NO" sz="1100" dirty="0">
                <a:solidFill>
                  <a:schemeClr val="tx1"/>
                </a:solidFill>
              </a:rPr>
              <a:t>Hvilke </a:t>
            </a:r>
            <a:r>
              <a:rPr lang="nb-NO" sz="1100" dirty="0" smtClean="0">
                <a:solidFill>
                  <a:schemeClr val="tx1"/>
                </a:solidFill>
              </a:rPr>
              <a:t>EPJ-systemer </a:t>
            </a:r>
            <a:r>
              <a:rPr lang="nb-NO" sz="1100" dirty="0">
                <a:solidFill>
                  <a:schemeClr val="tx1"/>
                </a:solidFill>
              </a:rPr>
              <a:t>kan </a:t>
            </a:r>
            <a:r>
              <a:rPr lang="nb-NO" sz="1100" dirty="0" smtClean="0">
                <a:solidFill>
                  <a:schemeClr val="tx1"/>
                </a:solidFill>
              </a:rPr>
              <a:t>e-lås-systemet </a:t>
            </a:r>
            <a:r>
              <a:rPr lang="nb-NO" sz="1100" dirty="0">
                <a:solidFill>
                  <a:schemeClr val="tx1"/>
                </a:solidFill>
              </a:rPr>
              <a:t>integreres mot? Kan tilganger oppdateres automatisk ved endring i vaktliste</a:t>
            </a:r>
            <a:r>
              <a:rPr lang="nb-NO" sz="1100" dirty="0" smtClean="0">
                <a:solidFill>
                  <a:schemeClr val="tx1"/>
                </a:solidFill>
              </a:rPr>
              <a:t>?</a:t>
            </a:r>
            <a:br>
              <a:rPr lang="nb-NO" sz="1100" dirty="0" smtClean="0">
                <a:solidFill>
                  <a:schemeClr val="tx1"/>
                </a:solidFill>
              </a:rPr>
            </a:br>
            <a:endParaRPr lang="nb-NO" sz="1100" dirty="0" smtClean="0">
              <a:solidFill>
                <a:schemeClr val="tx1"/>
              </a:solidFill>
              <a:latin typeface="+mn-lt"/>
            </a:endParaRPr>
          </a:p>
          <a:p>
            <a:pPr marL="171450" indent="-171450" algn="l">
              <a:spcBef>
                <a:spcPts val="0"/>
              </a:spcBef>
              <a:buClrTx/>
              <a:buFont typeface="Arial" panose="020B0604020202020204" pitchFamily="34" charset="0"/>
              <a:buChar char="•"/>
            </a:pPr>
            <a:r>
              <a:rPr lang="nb-NO" sz="1100" dirty="0" smtClean="0">
                <a:solidFill>
                  <a:schemeClr val="tx1"/>
                </a:solidFill>
                <a:latin typeface="+mn-lt"/>
              </a:rPr>
              <a:t>Ved bruk av mobilapplikasjon: har, eller skal alle i hjemmetjenesten ha, egen mobiltelefon som støtter tjenesten?</a:t>
            </a:r>
          </a:p>
          <a:p>
            <a:pPr algn="l">
              <a:spcBef>
                <a:spcPts val="0"/>
              </a:spcBef>
              <a:buClrTx/>
            </a:pPr>
            <a:endParaRPr lang="nb-NO" sz="1100" dirty="0" smtClean="0">
              <a:solidFill>
                <a:schemeClr val="tx1"/>
              </a:solidFill>
              <a:latin typeface="+mn-lt"/>
            </a:endParaRPr>
          </a:p>
          <a:p>
            <a:pPr marL="171450" indent="-171450" algn="l">
              <a:spcBef>
                <a:spcPts val="0"/>
              </a:spcBef>
              <a:buClrTx/>
              <a:buFont typeface="Arial" panose="020B0604020202020204" pitchFamily="34" charset="0"/>
              <a:buChar char="•"/>
            </a:pPr>
            <a:r>
              <a:rPr lang="nb-NO" sz="1100" dirty="0" smtClean="0">
                <a:solidFill>
                  <a:schemeClr val="tx1"/>
                </a:solidFill>
                <a:latin typeface="+mn-lt"/>
              </a:rPr>
              <a:t>Skal kommunen innhente reservenøkkel til brukers bolig, i tilfellet at batteriet går tomt eller ved annen teknisk svikt?</a:t>
            </a:r>
          </a:p>
        </p:txBody>
      </p:sp>
      <p:sp>
        <p:nvSpPr>
          <p:cNvPr id="53" name="TextBox 52"/>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54" name="TextBox 53"/>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56" name="Group 55"/>
          <p:cNvGrpSpPr/>
          <p:nvPr/>
        </p:nvGrpSpPr>
        <p:grpSpPr>
          <a:xfrm>
            <a:off x="75000" y="902258"/>
            <a:ext cx="9756000" cy="1080000"/>
            <a:chOff x="312470" y="150611"/>
            <a:chExt cx="8834844" cy="1041400"/>
          </a:xfrm>
        </p:grpSpPr>
        <p:sp>
          <p:nvSpPr>
            <p:cNvPr id="57"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8"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2" name="Rectangle 61"/>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3" name="Picture 62"/>
            <p:cNvPicPr>
              <a:picLocks noChangeAspect="1"/>
            </p:cNvPicPr>
            <p:nvPr/>
          </p:nvPicPr>
          <p:blipFill>
            <a:blip r:embed="rId7"/>
            <a:stretch>
              <a:fillRect/>
            </a:stretch>
          </p:blipFill>
          <p:spPr>
            <a:xfrm>
              <a:off x="343271" y="404597"/>
              <a:ext cx="522831" cy="489101"/>
            </a:xfrm>
            <a:prstGeom prst="rect">
              <a:avLst/>
            </a:prstGeom>
          </p:spPr>
        </p:pic>
        <p:sp>
          <p:nvSpPr>
            <p:cNvPr id="64" name="Rectangle 63"/>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5" name="Picture 64"/>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6" name="Rectangle 65"/>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7" name="Picture 66"/>
            <p:cNvPicPr>
              <a:picLocks noChangeAspect="1"/>
            </p:cNvPicPr>
            <p:nvPr/>
          </p:nvPicPr>
          <p:blipFill rotWithShape="1">
            <a:blip r:embed="rId9"/>
            <a:srcRect l="5393" r="11736"/>
            <a:stretch/>
          </p:blipFill>
          <p:spPr>
            <a:xfrm>
              <a:off x="3424151" y="375303"/>
              <a:ext cx="502261" cy="547688"/>
            </a:xfrm>
            <a:prstGeom prst="rect">
              <a:avLst/>
            </a:prstGeom>
          </p:spPr>
        </p:pic>
        <p:sp>
          <p:nvSpPr>
            <p:cNvPr id="68" name="Rectangle 67"/>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9" name="Picture 68"/>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70" name="Rectangle 69"/>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1" name="Picture 70"/>
            <p:cNvPicPr>
              <a:picLocks noChangeAspect="1"/>
            </p:cNvPicPr>
            <p:nvPr/>
          </p:nvPicPr>
          <p:blipFill>
            <a:blip r:embed="rId11"/>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2"/>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42730042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2724"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23" name="TextBox 22"/>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Gjennomføre </a:t>
            </a:r>
            <a:r>
              <a:rPr lang="nb-NO" sz="1100" b="1" dirty="0">
                <a:solidFill>
                  <a:schemeClr val="tx1"/>
                </a:solidFill>
              </a:rPr>
              <a:t>opplæring for bruker og </a:t>
            </a:r>
            <a:r>
              <a:rPr lang="nb-NO" sz="1100" b="1" dirty="0" smtClean="0">
                <a:solidFill>
                  <a:schemeClr val="tx1"/>
                </a:solidFill>
              </a:rPr>
              <a:t>pårørende</a:t>
            </a:r>
            <a:endParaRPr lang="nb-NO" sz="1100" dirty="0" smtClean="0">
              <a:solidFill>
                <a:schemeClr val="tx1"/>
              </a:solidFill>
            </a:endParaRPr>
          </a:p>
          <a:p>
            <a:pPr algn="l">
              <a:spcBef>
                <a:spcPts val="0"/>
              </a:spcBef>
            </a:pPr>
            <a:r>
              <a:rPr lang="nb-NO" sz="1100" dirty="0" smtClean="0">
                <a:solidFill>
                  <a:schemeClr val="tx1"/>
                </a:solidFill>
              </a:rPr>
              <a:t>Hjemmetjenesten eller utpekte ressurspersoner gjennomfører opplæring med bruker og pårørende under installasjon.</a:t>
            </a:r>
            <a:br>
              <a:rPr lang="nb-NO" sz="1100" dirty="0" smtClean="0">
                <a:solidFill>
                  <a:schemeClr val="tx1"/>
                </a:solidFill>
              </a:rPr>
            </a:b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Teste e-lås</a:t>
            </a:r>
          </a:p>
          <a:p>
            <a:pPr algn="l">
              <a:spcBef>
                <a:spcPts val="0"/>
              </a:spcBef>
            </a:pPr>
            <a:r>
              <a:rPr lang="nb-NO" sz="1100" dirty="0" smtClean="0">
                <a:solidFill>
                  <a:schemeClr val="tx1"/>
                </a:solidFill>
              </a:rPr>
              <a:t>Hjemmetjenesten tester e-lås sammen med bruker og eventuelt pårørende.</a:t>
            </a:r>
            <a:endParaRPr lang="nb-NO" sz="1100" b="1" dirty="0">
              <a:solidFill>
                <a:schemeClr val="tx1"/>
              </a:solidFill>
            </a:endParaRPr>
          </a:p>
        </p:txBody>
      </p:sp>
      <p:sp>
        <p:nvSpPr>
          <p:cNvPr id="24" name="TextBox 23"/>
          <p:cNvSpPr txBox="1"/>
          <p:nvPr/>
        </p:nvSpPr>
        <p:spPr>
          <a:xfrm>
            <a:off x="149052" y="5856052"/>
            <a:ext cx="9520413" cy="834308"/>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Opplæringsmanual for bruk av e-lås? Noe fra ulike leverandører? </a:t>
            </a:r>
            <a:endParaRPr lang="nb-NO" sz="1100" dirty="0">
              <a:solidFill>
                <a:schemeClr val="tx1"/>
              </a:solidFill>
            </a:endParaRPr>
          </a:p>
        </p:txBody>
      </p:sp>
      <p:sp>
        <p:nvSpPr>
          <p:cNvPr id="28" name="TextBox 27"/>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endParaRPr lang="nb-NO" sz="1100" dirty="0" smtClean="0">
              <a:solidFill>
                <a:schemeClr val="tx1"/>
              </a:solidFill>
              <a:latin typeface="+mn-lt"/>
            </a:endParaRPr>
          </a:p>
          <a:p>
            <a:pPr marL="171450" indent="-171450" algn="l">
              <a:buClrTx/>
              <a:buFont typeface="Arial" panose="020B0604020202020204" pitchFamily="34" charset="0"/>
              <a:buChar char="•"/>
            </a:pPr>
            <a:r>
              <a:rPr lang="nb-NO" sz="1100" dirty="0" smtClean="0">
                <a:solidFill>
                  <a:schemeClr val="tx1"/>
                </a:solidFill>
                <a:latin typeface="+mn-lt"/>
              </a:rPr>
              <a:t>Hvem bør gjennomføre opplæring med bruker og pårørende? </a:t>
            </a:r>
            <a:endParaRPr lang="nb-NO" sz="1100" dirty="0">
              <a:solidFill>
                <a:schemeClr val="tx1"/>
              </a:solidFill>
              <a:latin typeface="+mn-lt"/>
            </a:endParaRPr>
          </a:p>
          <a:p>
            <a:pPr marL="171450" indent="-171450" algn="l">
              <a:buClrTx/>
              <a:buFont typeface="Arial" panose="020B0604020202020204" pitchFamily="34" charset="0"/>
              <a:buChar char="•"/>
            </a:pPr>
            <a:r>
              <a:rPr lang="nb-NO" sz="1100" dirty="0" smtClean="0">
                <a:solidFill>
                  <a:schemeClr val="tx1"/>
                </a:solidFill>
                <a:latin typeface="+mn-lt"/>
              </a:rPr>
              <a:t>Skal opplæringen skje samtidig som installasjon? </a:t>
            </a:r>
          </a:p>
          <a:p>
            <a:pPr algn="l">
              <a:buClrTx/>
            </a:pPr>
            <a:r>
              <a:rPr lang="nb-NO" sz="1100" dirty="0" smtClean="0">
                <a:solidFill>
                  <a:schemeClr val="tx1"/>
                </a:solidFill>
                <a:latin typeface="+mn-lt"/>
              </a:rPr>
              <a:t> </a:t>
            </a:r>
          </a:p>
        </p:txBody>
      </p:sp>
      <p:sp>
        <p:nvSpPr>
          <p:cNvPr id="6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HJEMMEBOENDE: OPPLÆRING</a:t>
            </a:r>
            <a:endParaRPr lang="nb-NO" dirty="0">
              <a:solidFill>
                <a:schemeClr val="accent1">
                  <a:lumMod val="50000"/>
                </a:schemeClr>
              </a:solidFill>
              <a:latin typeface="Arial Black" panose="020B0A04020102020204" pitchFamily="34" charset="0"/>
            </a:endParaRPr>
          </a:p>
        </p:txBody>
      </p:sp>
      <p:sp>
        <p:nvSpPr>
          <p:cNvPr id="70" name="TextBox 6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71" name="TextBox 70"/>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72" name="TextBox 7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31" name="Group 30"/>
          <p:cNvGrpSpPr/>
          <p:nvPr/>
        </p:nvGrpSpPr>
        <p:grpSpPr>
          <a:xfrm>
            <a:off x="75000" y="902258"/>
            <a:ext cx="9756000" cy="1080000"/>
            <a:chOff x="312470" y="150611"/>
            <a:chExt cx="8834844" cy="1041400"/>
          </a:xfrm>
        </p:grpSpPr>
        <p:sp>
          <p:nvSpPr>
            <p:cNvPr id="32"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3"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Rectangle 36"/>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8" name="Picture 37"/>
            <p:cNvPicPr>
              <a:picLocks noChangeAspect="1"/>
            </p:cNvPicPr>
            <p:nvPr/>
          </p:nvPicPr>
          <p:blipFill>
            <a:blip r:embed="rId7"/>
            <a:stretch>
              <a:fillRect/>
            </a:stretch>
          </p:blipFill>
          <p:spPr>
            <a:xfrm>
              <a:off x="343271" y="404597"/>
              <a:ext cx="522831" cy="489101"/>
            </a:xfrm>
            <a:prstGeom prst="rect">
              <a:avLst/>
            </a:prstGeom>
          </p:spPr>
        </p:pic>
        <p:sp>
          <p:nvSpPr>
            <p:cNvPr id="39" name="Rectangle 38"/>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0" name="Picture 39"/>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41" name="Rectangle 40"/>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2" name="Picture 41"/>
            <p:cNvPicPr>
              <a:picLocks noChangeAspect="1"/>
            </p:cNvPicPr>
            <p:nvPr/>
          </p:nvPicPr>
          <p:blipFill rotWithShape="1">
            <a:blip r:embed="rId9"/>
            <a:srcRect l="5393" r="11736"/>
            <a:stretch/>
          </p:blipFill>
          <p:spPr>
            <a:xfrm>
              <a:off x="3424151" y="375303"/>
              <a:ext cx="502261" cy="547688"/>
            </a:xfrm>
            <a:prstGeom prst="rect">
              <a:avLst/>
            </a:prstGeom>
          </p:spPr>
        </p:pic>
        <p:sp>
          <p:nvSpPr>
            <p:cNvPr id="43" name="Rectangle 42"/>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4" name="Picture 43"/>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45" name="Rectangle 44"/>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6" name="Picture 45"/>
            <p:cNvPicPr>
              <a:picLocks noChangeAspect="1"/>
            </p:cNvPicPr>
            <p:nvPr/>
          </p:nvPicPr>
          <p:blipFill>
            <a:blip r:embed="rId11"/>
            <a:stretch>
              <a:fillRect/>
            </a:stretch>
          </p:blipFill>
          <p:spPr>
            <a:xfrm>
              <a:off x="7772077" y="413366"/>
              <a:ext cx="688156" cy="463651"/>
            </a:xfrm>
            <a:prstGeom prst="rect">
              <a:avLst/>
            </a:prstGeom>
          </p:spPr>
        </p:pic>
        <p:sp>
          <p:nvSpPr>
            <p:cNvPr id="47"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8" name="Rectangle 47"/>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2"/>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138633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7006"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Box 22"/>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marL="177792" indent="-177792" algn="l">
              <a:spcBef>
                <a:spcPts val="0"/>
              </a:spcBef>
              <a:buFont typeface="+mj-lt"/>
              <a:buAutoNum type="arabicPeriod"/>
            </a:pPr>
            <a:r>
              <a:rPr lang="nb-NO" sz="1100" b="1" dirty="0">
                <a:solidFill>
                  <a:schemeClr val="tx1"/>
                </a:solidFill>
              </a:rPr>
              <a:t>Gjennomføre opplæring for bruker og </a:t>
            </a:r>
            <a:r>
              <a:rPr lang="nb-NO" sz="1100" b="1" dirty="0" smtClean="0">
                <a:solidFill>
                  <a:schemeClr val="tx1"/>
                </a:solidFill>
              </a:rPr>
              <a:t>pårørende</a:t>
            </a:r>
            <a:endParaRPr lang="nb-NO" sz="1100" dirty="0" smtClean="0">
              <a:solidFill>
                <a:schemeClr val="tx1"/>
              </a:solidFill>
            </a:endParaRPr>
          </a:p>
          <a:p>
            <a:pPr algn="l">
              <a:spcBef>
                <a:spcPts val="0"/>
              </a:spcBef>
            </a:pPr>
            <a:r>
              <a:rPr lang="nb-NO" sz="1100" dirty="0" smtClean="0">
                <a:solidFill>
                  <a:schemeClr val="tx1"/>
                </a:solidFill>
              </a:rPr>
              <a:t>Hjemmetjenesten eller utpekte ressurspersoner gjennomfører opplæring med bruker og pårørende under hjemmebesøk.  </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2. Testperiode </a:t>
            </a:r>
            <a:r>
              <a:rPr lang="nb-NO" sz="1100" b="1" dirty="0">
                <a:solidFill>
                  <a:schemeClr val="tx1"/>
                </a:solidFill>
              </a:rPr>
              <a:t>over to uker hvor hjemmetjenesten følger opp </a:t>
            </a:r>
            <a:r>
              <a:rPr lang="nb-NO" sz="1100" b="1" dirty="0" smtClean="0">
                <a:solidFill>
                  <a:schemeClr val="tx1"/>
                </a:solidFill>
              </a:rPr>
              <a:t>tett</a:t>
            </a:r>
          </a:p>
          <a:p>
            <a:pPr algn="l">
              <a:spcBef>
                <a:spcPts val="0"/>
              </a:spcBef>
            </a:pPr>
            <a:r>
              <a:rPr lang="nb-NO" sz="1100" dirty="0" smtClean="0">
                <a:solidFill>
                  <a:schemeClr val="tx1"/>
                </a:solidFill>
              </a:rPr>
              <a:t>Bruker tester medisindispenseren over en periode på to uker der hjemmetjenesten fortsetter besøkene for å sikre at bruker kan nyttiggjøre seg av medisindispenseren. Hjemmetjenesten rapporterer i fagsystem dersom bruker ikke mestrer dispenseren.</a:t>
            </a:r>
          </a:p>
          <a:p>
            <a:pPr algn="l">
              <a:spcBef>
                <a:spcPts val="0"/>
              </a:spcBef>
            </a:pPr>
            <a:endParaRPr lang="nb-NO" sz="1100" b="1" dirty="0">
              <a:solidFill>
                <a:schemeClr val="tx1"/>
              </a:solidFill>
            </a:endParaRPr>
          </a:p>
          <a:p>
            <a:pPr algn="l">
              <a:spcBef>
                <a:spcPts val="0"/>
              </a:spcBef>
            </a:pPr>
            <a:r>
              <a:rPr lang="nb-NO" sz="1100" b="1" dirty="0" smtClean="0">
                <a:solidFill>
                  <a:schemeClr val="tx1"/>
                </a:solidFill>
              </a:rPr>
              <a:t>3. Evaluere </a:t>
            </a:r>
            <a:r>
              <a:rPr lang="nb-NO" sz="1100" b="1" dirty="0">
                <a:solidFill>
                  <a:schemeClr val="tx1"/>
                </a:solidFill>
              </a:rPr>
              <a:t>hvordan bruker håndterer dispenseren og om innstillinger bør </a:t>
            </a:r>
            <a:r>
              <a:rPr lang="nb-NO" sz="1100" b="1" dirty="0" smtClean="0">
                <a:solidFill>
                  <a:schemeClr val="tx1"/>
                </a:solidFill>
              </a:rPr>
              <a:t>endres</a:t>
            </a:r>
          </a:p>
          <a:p>
            <a:pPr algn="l">
              <a:spcBef>
                <a:spcPts val="0"/>
              </a:spcBef>
            </a:pPr>
            <a:r>
              <a:rPr lang="nb-NO" sz="1100" dirty="0" smtClean="0">
                <a:solidFill>
                  <a:schemeClr val="tx1"/>
                </a:solidFill>
              </a:rPr>
              <a:t>Evaluering skjer av hjemmetjenesten ved hjelp av dokumentasjon fra testperioden i fagsystemet. </a:t>
            </a:r>
          </a:p>
          <a:p>
            <a:pPr algn="l">
              <a:spcBef>
                <a:spcPts val="0"/>
              </a:spcBef>
            </a:pPr>
            <a:endParaRPr lang="nb-NO" sz="1100" b="1" dirty="0">
              <a:solidFill>
                <a:schemeClr val="tx1"/>
              </a:solidFill>
            </a:endParaRPr>
          </a:p>
          <a:p>
            <a:pPr algn="l">
              <a:spcBef>
                <a:spcPts val="0"/>
              </a:spcBef>
            </a:pPr>
            <a:r>
              <a:rPr lang="nb-NO" sz="1100" b="1" dirty="0" smtClean="0">
                <a:solidFill>
                  <a:schemeClr val="tx1"/>
                </a:solidFill>
              </a:rPr>
              <a:t>4. Dokumentere </a:t>
            </a:r>
            <a:r>
              <a:rPr lang="nb-NO" sz="1100" b="1" dirty="0">
                <a:solidFill>
                  <a:schemeClr val="tx1"/>
                </a:solidFill>
              </a:rPr>
              <a:t>endringer i </a:t>
            </a:r>
            <a:r>
              <a:rPr lang="nb-NO" sz="1100" b="1" dirty="0" smtClean="0">
                <a:solidFill>
                  <a:schemeClr val="tx1"/>
                </a:solidFill>
              </a:rPr>
              <a:t>fagsystem </a:t>
            </a:r>
          </a:p>
          <a:p>
            <a:pPr algn="l">
              <a:spcBef>
                <a:spcPts val="0"/>
              </a:spcBef>
            </a:pPr>
            <a:r>
              <a:rPr lang="nb-NO" sz="1100" dirty="0" smtClean="0">
                <a:solidFill>
                  <a:schemeClr val="tx1"/>
                </a:solidFill>
              </a:rPr>
              <a:t>hjemmetjenesten dokumenterer endringer i fagsystem. Gevinstansvarlig</a:t>
            </a:r>
            <a:r>
              <a:rPr lang="nb-NO" sz="1100" dirty="0">
                <a:solidFill>
                  <a:schemeClr val="tx1"/>
                </a:solidFill>
              </a:rPr>
              <a:t> </a:t>
            </a:r>
            <a:r>
              <a:rPr lang="nb-NO" sz="1100" dirty="0" smtClean="0">
                <a:solidFill>
                  <a:schemeClr val="tx1"/>
                </a:solidFill>
              </a:rPr>
              <a:t>oppdaterer gevinstrealiseringsplan. Saksbehandler endrer eventuelt tiltak.</a:t>
            </a:r>
            <a:endParaRPr lang="nb-NO" sz="1100" dirty="0">
              <a:solidFill>
                <a:schemeClr val="tx1"/>
              </a:solidFill>
            </a:endParaRPr>
          </a:p>
        </p:txBody>
      </p:sp>
      <p:sp>
        <p:nvSpPr>
          <p:cNvPr id="24" name="TextBox 23"/>
          <p:cNvSpPr txBox="1"/>
          <p:nvPr/>
        </p:nvSpPr>
        <p:spPr>
          <a:xfrm>
            <a:off x="149053" y="5856051"/>
            <a:ext cx="4849896"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Opplæringsmanual for medisindispenser? Noe fra ulike leverandører?</a:t>
            </a:r>
          </a:p>
          <a:p>
            <a:pPr marL="285750" indent="-285750" algn="l">
              <a:buFont typeface="Arial" panose="020B0604020202020204" pitchFamily="34" charset="0"/>
              <a:buChar char="•"/>
            </a:pPr>
            <a:r>
              <a:rPr lang="nb-NO" sz="1100" dirty="0">
                <a:solidFill>
                  <a:schemeClr val="tx1"/>
                </a:solidFill>
              </a:rPr>
              <a:t>Prosedyre for evaluering og rapportering i </a:t>
            </a:r>
            <a:r>
              <a:rPr lang="nb-NO" sz="1100" dirty="0" smtClean="0">
                <a:solidFill>
                  <a:schemeClr val="tx1"/>
                </a:solidFill>
              </a:rPr>
              <a:t>testperioden? </a:t>
            </a:r>
            <a:endParaRPr lang="nb-NO" sz="1100" dirty="0">
              <a:solidFill>
                <a:schemeClr val="tx1"/>
              </a:solidFill>
            </a:endParaRPr>
          </a:p>
          <a:p>
            <a:pPr marL="285750" indent="-285750" algn="l">
              <a:buFont typeface="Arial" panose="020B0604020202020204" pitchFamily="34" charset="0"/>
              <a:buChar char="•"/>
            </a:pPr>
            <a:r>
              <a:rPr lang="nb-NO" sz="1100" dirty="0" smtClean="0">
                <a:solidFill>
                  <a:schemeClr val="tx1"/>
                </a:solidFill>
              </a:rPr>
              <a:t>Rutinebeskrivelse </a:t>
            </a:r>
            <a:r>
              <a:rPr lang="nb-NO" sz="1100" dirty="0">
                <a:solidFill>
                  <a:schemeClr val="tx1"/>
                </a:solidFill>
              </a:rPr>
              <a:t>fra </a:t>
            </a:r>
            <a:r>
              <a:rPr lang="nb-NO" sz="1100" dirty="0" smtClean="0">
                <a:solidFill>
                  <a:schemeClr val="tx1"/>
                </a:solidFill>
              </a:rPr>
              <a:t>Lindås</a:t>
            </a:r>
            <a:endParaRPr lang="nb-NO" sz="1100" dirty="0">
              <a:solidFill>
                <a:schemeClr val="tx1"/>
              </a:solidFill>
            </a:endParaRPr>
          </a:p>
        </p:txBody>
      </p:sp>
      <p:sp>
        <p:nvSpPr>
          <p:cNvPr id="28" name="TextBox 27"/>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endParaRPr lang="nb-NO" sz="1100" dirty="0" smtClean="0">
              <a:solidFill>
                <a:schemeClr val="tx1"/>
              </a:solidFill>
              <a:latin typeface="+mn-lt"/>
            </a:endParaRPr>
          </a:p>
          <a:p>
            <a:pPr marL="171450" indent="-171450" algn="l">
              <a:buClrTx/>
              <a:buFont typeface="Arial" panose="020B0604020202020204" pitchFamily="34" charset="0"/>
              <a:buChar char="•"/>
            </a:pPr>
            <a:r>
              <a:rPr lang="nb-NO" sz="1100" dirty="0" smtClean="0">
                <a:solidFill>
                  <a:schemeClr val="tx1"/>
                </a:solidFill>
                <a:latin typeface="+mn-lt"/>
              </a:rPr>
              <a:t>Hvem bør gjennomføre opplæring med bruker og pårørende? </a:t>
            </a:r>
            <a:endParaRPr lang="nb-NO" sz="1100" dirty="0">
              <a:solidFill>
                <a:schemeClr val="tx1"/>
              </a:solidFill>
              <a:latin typeface="+mn-lt"/>
            </a:endParaRPr>
          </a:p>
          <a:p>
            <a:pPr marL="171450" indent="-171450" algn="l">
              <a:buClrTx/>
              <a:buFont typeface="Arial" panose="020B0604020202020204" pitchFamily="34" charset="0"/>
              <a:buChar char="•"/>
            </a:pPr>
            <a:r>
              <a:rPr lang="nb-NO" sz="1100" dirty="0" smtClean="0">
                <a:solidFill>
                  <a:schemeClr val="tx1"/>
                </a:solidFill>
                <a:latin typeface="+mn-lt"/>
              </a:rPr>
              <a:t>Skal opplæringen skje samtidig som installasjon? </a:t>
            </a:r>
          </a:p>
          <a:p>
            <a:pPr marL="171450" indent="-171450" algn="l">
              <a:buClrTx/>
              <a:buFont typeface="Arial" panose="020B0604020202020204" pitchFamily="34" charset="0"/>
              <a:buChar char="•"/>
            </a:pPr>
            <a:r>
              <a:rPr lang="nb-NO" sz="1100" dirty="0" smtClean="0">
                <a:solidFill>
                  <a:schemeClr val="tx1"/>
                </a:solidFill>
                <a:latin typeface="+mn-lt"/>
              </a:rPr>
              <a:t>Hvordan skal testperioden evalueres?</a:t>
            </a:r>
          </a:p>
          <a:p>
            <a:pPr marL="171450" indent="-171450" algn="l">
              <a:buClrTx/>
              <a:buFont typeface="Arial" panose="020B0604020202020204" pitchFamily="34" charset="0"/>
              <a:buChar char="•"/>
            </a:pPr>
            <a:r>
              <a:rPr lang="nb-NO" sz="1100" dirty="0" smtClean="0">
                <a:solidFill>
                  <a:schemeClr val="tx1"/>
                </a:solidFill>
                <a:latin typeface="+mn-lt"/>
              </a:rPr>
              <a:t>Hvem har ansvaret for å oppdatere gevinstrealiseringsplanen? Hvis ikke hjemmetjenesten, hvordan skal de gi beskjed videre til ansvarlig for gevinstrealiseringsplanen?</a:t>
            </a:r>
            <a:endParaRPr lang="nb-NO" sz="1100" dirty="0">
              <a:solidFill>
                <a:schemeClr val="tx1"/>
              </a:solidFill>
              <a:latin typeface="+mn-lt"/>
            </a:endParaRPr>
          </a:p>
          <a:p>
            <a:pPr marL="171450" indent="-171450" algn="l">
              <a:buClrTx/>
              <a:buFont typeface="Arial" panose="020B0604020202020204" pitchFamily="34" charset="0"/>
              <a:buChar char="•"/>
            </a:pPr>
            <a:endParaRPr lang="nb-NO" sz="1100" dirty="0" smtClean="0">
              <a:solidFill>
                <a:schemeClr val="tx1"/>
              </a:solidFill>
              <a:latin typeface="+mn-lt"/>
            </a:endParaRPr>
          </a:p>
        </p:txBody>
      </p:sp>
      <p:sp>
        <p:nvSpPr>
          <p:cNvPr id="6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ELEKTRONISK MEDISINDISPENSER: OPPLÆRING</a:t>
            </a:r>
            <a:endParaRPr lang="nb-NO" dirty="0">
              <a:solidFill>
                <a:schemeClr val="accent1">
                  <a:lumMod val="50000"/>
                </a:schemeClr>
              </a:solidFill>
              <a:latin typeface="Arial Black" panose="020B0A04020102020204" pitchFamily="34" charset="0"/>
            </a:endParaRPr>
          </a:p>
        </p:txBody>
      </p:sp>
      <p:sp>
        <p:nvSpPr>
          <p:cNvPr id="72" name="TextBox 7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30" name="Group 29"/>
          <p:cNvGrpSpPr/>
          <p:nvPr/>
        </p:nvGrpSpPr>
        <p:grpSpPr>
          <a:xfrm>
            <a:off x="75000" y="902258"/>
            <a:ext cx="9756000" cy="1080000"/>
            <a:chOff x="312470" y="150611"/>
            <a:chExt cx="8834844" cy="1041400"/>
          </a:xfrm>
        </p:grpSpPr>
        <p:sp>
          <p:nvSpPr>
            <p:cNvPr id="31"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2"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3"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Rectangle 35"/>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7" name="Picture 36"/>
            <p:cNvPicPr>
              <a:picLocks noChangeAspect="1"/>
            </p:cNvPicPr>
            <p:nvPr/>
          </p:nvPicPr>
          <p:blipFill>
            <a:blip r:embed="rId6"/>
            <a:stretch>
              <a:fillRect/>
            </a:stretch>
          </p:blipFill>
          <p:spPr>
            <a:xfrm>
              <a:off x="343271" y="404597"/>
              <a:ext cx="522831" cy="489101"/>
            </a:xfrm>
            <a:prstGeom prst="rect">
              <a:avLst/>
            </a:prstGeom>
          </p:spPr>
        </p:pic>
        <p:sp>
          <p:nvSpPr>
            <p:cNvPr id="38" name="Rectangle 37"/>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39" name="Picture 38"/>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0" name="Rectangle 39"/>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8"/>
            <a:srcRect l="5393" r="11736"/>
            <a:stretch/>
          </p:blipFill>
          <p:spPr>
            <a:xfrm>
              <a:off x="3424151" y="375303"/>
              <a:ext cx="502261" cy="547688"/>
            </a:xfrm>
            <a:prstGeom prst="rect">
              <a:avLst/>
            </a:prstGeom>
          </p:spPr>
        </p:pic>
        <p:sp>
          <p:nvSpPr>
            <p:cNvPr id="42" name="Rectangle 41"/>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4" name="Rectangle 43"/>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5" name="Picture 44"/>
            <p:cNvPicPr>
              <a:picLocks noChangeAspect="1"/>
            </p:cNvPicPr>
            <p:nvPr/>
          </p:nvPicPr>
          <p:blipFill>
            <a:blip r:embed="rId10"/>
            <a:stretch>
              <a:fillRect/>
            </a:stretch>
          </p:blipFill>
          <p:spPr>
            <a:xfrm>
              <a:off x="7772077" y="413366"/>
              <a:ext cx="688156" cy="463651"/>
            </a:xfrm>
            <a:prstGeom prst="rect">
              <a:avLst/>
            </a:prstGeom>
          </p:spPr>
        </p:pic>
        <p:sp>
          <p:nvSpPr>
            <p:cNvPr id="46"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7" name="Rectangle 46"/>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48" name="Picture 47"/>
            <p:cNvPicPr>
              <a:picLocks noChangeAspect="1"/>
            </p:cNvPicPr>
            <p:nvPr/>
          </p:nvPicPr>
          <p:blipFill rotWithShape="1">
            <a:blip r:embed="rId11"/>
            <a:srcRect l="11970" r="6478"/>
            <a:stretch/>
          </p:blipFill>
          <p:spPr>
            <a:xfrm>
              <a:off x="7742340" y="398142"/>
              <a:ext cx="433893" cy="502011"/>
            </a:xfrm>
            <a:prstGeom prst="rect">
              <a:avLst/>
            </a:prstGeom>
          </p:spPr>
        </p:pic>
        <p:pic>
          <p:nvPicPr>
            <p:cNvPr id="73" name="Picture 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49" name="TextBox 48"/>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50" name="TextBox 49"/>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51" name="TextBox 50"/>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600"/>
              </a:spcBef>
            </a:pPr>
            <a:endParaRPr lang="nb-NO" sz="1100" dirty="0" smtClean="0">
              <a:solidFill>
                <a:schemeClr val="tx1"/>
              </a:solidFill>
              <a:latin typeface="+mn-lt"/>
            </a:endParaRPr>
          </a:p>
        </p:txBody>
      </p:sp>
    </p:spTree>
    <p:extLst>
      <p:ext uri="{BB962C8B-B14F-4D97-AF65-F5344CB8AC3E}">
        <p14:creationId xmlns:p14="http://schemas.microsoft.com/office/powerpoint/2010/main" val="42697513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3749"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HJEMMEBOENDE: DAGLIG DRIFT</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Utrykning ved tekniske varsler, eller ved signal om lavt batteri</a:t>
            </a:r>
          </a:p>
          <a:p>
            <a:pPr algn="l">
              <a:spcBef>
                <a:spcPts val="0"/>
              </a:spcBef>
            </a:pPr>
            <a:r>
              <a:rPr lang="nb-NO" sz="1100" dirty="0">
                <a:solidFill>
                  <a:schemeClr val="tx1"/>
                </a:solidFill>
              </a:rPr>
              <a:t>Tekniske varsler sendes direkte til vaktmester som agerer etter gjeldende prosedyrer</a:t>
            </a:r>
            <a:r>
              <a:rPr lang="nb-NO" sz="1100" dirty="0" smtClean="0">
                <a:solidFill>
                  <a:schemeClr val="tx1"/>
                </a:solidFill>
              </a:rPr>
              <a:t>. Vaktmester dokumenterer hendelser.</a:t>
            </a:r>
            <a:endParaRPr lang="nb-NO" sz="1100" dirty="0">
              <a:solidFill>
                <a:schemeClr val="tx1"/>
              </a:solidFill>
            </a:endParaRPr>
          </a:p>
          <a:p>
            <a:pPr algn="l">
              <a:spcBef>
                <a:spcPts val="0"/>
              </a:spcBef>
            </a:pPr>
            <a:r>
              <a:rPr lang="nb-NO" sz="1100" b="1" dirty="0" smtClean="0">
                <a:solidFill>
                  <a:schemeClr val="tx1"/>
                </a:solidFill>
              </a:rPr>
              <a:t> </a:t>
            </a:r>
          </a:p>
          <a:p>
            <a:pPr algn="l">
              <a:spcBef>
                <a:spcPts val="0"/>
              </a:spcBef>
            </a:pPr>
            <a:r>
              <a:rPr lang="nb-NO" sz="1100" b="1" dirty="0">
                <a:solidFill>
                  <a:schemeClr val="tx1"/>
                </a:solidFill>
              </a:rPr>
              <a:t>2</a:t>
            </a:r>
            <a:r>
              <a:rPr lang="nb-NO" sz="1100" b="1" dirty="0" smtClean="0">
                <a:solidFill>
                  <a:schemeClr val="tx1"/>
                </a:solidFill>
              </a:rPr>
              <a:t>. Oppdatere tilgangsliste</a:t>
            </a:r>
          </a:p>
          <a:p>
            <a:pPr algn="l">
              <a:spcBef>
                <a:spcPts val="0"/>
              </a:spcBef>
            </a:pPr>
            <a:r>
              <a:rPr lang="nb-NO" sz="1100" dirty="0" smtClean="0">
                <a:solidFill>
                  <a:schemeClr val="tx1"/>
                </a:solidFill>
              </a:rPr>
              <a:t>Ressurspersonell i hjemmetjenesten oppdaterer liste over hvem som skal ha tilgang til bruker på hvilket tidspunkt. Dette gjøres helst når ny vaktliste kommer, og ved oppdatering av vaktlisten.</a:t>
            </a:r>
          </a:p>
          <a:p>
            <a:pPr algn="l">
              <a:spcBef>
                <a:spcPts val="0"/>
              </a:spcBef>
            </a:pPr>
            <a:endParaRPr lang="nb-NO" sz="1100" dirty="0">
              <a:solidFill>
                <a:schemeClr val="tx1"/>
              </a:solidFill>
            </a:endParaRPr>
          </a:p>
          <a:p>
            <a:pPr algn="l">
              <a:spcBef>
                <a:spcPts val="0"/>
              </a:spcBef>
            </a:pPr>
            <a:endParaRPr lang="nb-NO" sz="1100" b="1" dirty="0" smtClean="0">
              <a:solidFill>
                <a:srgbClr val="FF0000"/>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spcBef>
                <a:spcPts val="0"/>
              </a:spcBef>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br>
              <a:rPr lang="nb-NO" sz="1100" dirty="0" smtClean="0">
                <a:solidFill>
                  <a:schemeClr val="tx1"/>
                </a:solidFill>
              </a:rPr>
            </a:br>
            <a:endParaRPr lang="nb-NO" sz="1100" dirty="0" smtClean="0">
              <a:solidFill>
                <a:schemeClr val="tx1"/>
              </a:solidFill>
            </a:endParaRPr>
          </a:p>
          <a:p>
            <a:pPr marL="171450" indent="-171450" algn="l">
              <a:spcBef>
                <a:spcPts val="0"/>
              </a:spcBef>
              <a:buClrTx/>
              <a:buFont typeface="Arial" panose="020B0604020202020204" pitchFamily="34" charset="0"/>
              <a:buChar char="•"/>
            </a:pPr>
            <a:r>
              <a:rPr lang="nb-NO" sz="1100" dirty="0" smtClean="0">
                <a:solidFill>
                  <a:schemeClr val="tx1"/>
                </a:solidFill>
              </a:rPr>
              <a:t>Hvem skal håndtere tekniske varsler? Hva skal prosedyren være? Hvor skal tekniske varsler dokumenteres?</a:t>
            </a:r>
            <a:br>
              <a:rPr lang="nb-NO" sz="1100" dirty="0" smtClean="0">
                <a:solidFill>
                  <a:schemeClr val="tx1"/>
                </a:solidFill>
              </a:rPr>
            </a:br>
            <a:endParaRPr lang="nb-NO" sz="1100" dirty="0" smtClean="0">
              <a:solidFill>
                <a:schemeClr val="tx1"/>
              </a:solidFill>
            </a:endParaRPr>
          </a:p>
          <a:p>
            <a:pPr marL="171450" indent="-171450" algn="l">
              <a:spcBef>
                <a:spcPts val="0"/>
              </a:spcBef>
              <a:buClrTx/>
              <a:buFont typeface="Arial" panose="020B0604020202020204" pitchFamily="34" charset="0"/>
              <a:buChar char="•"/>
            </a:pPr>
            <a:r>
              <a:rPr lang="nb-NO" sz="1100" dirty="0" smtClean="0">
                <a:solidFill>
                  <a:schemeClr val="tx1"/>
                </a:solidFill>
              </a:rPr>
              <a:t>Hvilken prosedyre skal ligge til grunn for akutt tilgang til dørlås? Skal for eksempel brannvesen og ambulansepersonell kunne ha/kreve tilgang til e-lås ved alarm?</a:t>
            </a:r>
            <a:br>
              <a:rPr lang="nb-NO" sz="1100" dirty="0" smtClean="0">
                <a:solidFill>
                  <a:schemeClr val="tx1"/>
                </a:solidFill>
              </a:rPr>
            </a:br>
            <a:endParaRPr lang="nb-NO" sz="1100" dirty="0" smtClean="0">
              <a:solidFill>
                <a:schemeClr val="tx1"/>
              </a:solidFill>
            </a:endParaRPr>
          </a:p>
          <a:p>
            <a:pPr marL="171450" indent="-171450" algn="l">
              <a:spcBef>
                <a:spcPts val="0"/>
              </a:spcBef>
              <a:buClrTx/>
              <a:buFont typeface="Arial" panose="020B0604020202020204" pitchFamily="34" charset="0"/>
              <a:buChar char="•"/>
            </a:pPr>
            <a:r>
              <a:rPr lang="nb-NO" sz="1100" dirty="0" smtClean="0">
                <a:solidFill>
                  <a:schemeClr val="tx1"/>
                </a:solidFill>
              </a:rPr>
              <a:t>Ved bruk av mobil: hvilken prosedyre skal ligge til grunn hvis mobilapplikasjon ikke fungerer eller hvis hjemmesykepleien ikke har med mobil? Hvilke rutiner skal kommunen ha ved mistet mobiltelefon og for å sikre at nødvendige oppdateringer av telefonen gjennomføres?</a:t>
            </a:r>
            <a:br>
              <a:rPr lang="nb-NO" sz="1100" dirty="0" smtClean="0">
                <a:solidFill>
                  <a:schemeClr val="tx1"/>
                </a:solidFill>
              </a:rPr>
            </a:br>
            <a:endParaRPr lang="nb-NO" sz="1100" dirty="0" smtClean="0">
              <a:solidFill>
                <a:schemeClr val="tx1"/>
              </a:solidFill>
            </a:endParaRPr>
          </a:p>
        </p:txBody>
      </p:sp>
      <p:sp>
        <p:nvSpPr>
          <p:cNvPr id="53" name="TextBox 52"/>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54" name="TextBox 53"/>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56" name="Group 55"/>
          <p:cNvGrpSpPr/>
          <p:nvPr/>
        </p:nvGrpSpPr>
        <p:grpSpPr>
          <a:xfrm>
            <a:off x="75000" y="902258"/>
            <a:ext cx="9756000" cy="1080000"/>
            <a:chOff x="312470" y="150611"/>
            <a:chExt cx="8834844" cy="1041400"/>
          </a:xfrm>
        </p:grpSpPr>
        <p:sp>
          <p:nvSpPr>
            <p:cNvPr id="57"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8"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2" name="Rectangle 61"/>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3" name="Picture 62"/>
            <p:cNvPicPr>
              <a:picLocks noChangeAspect="1"/>
            </p:cNvPicPr>
            <p:nvPr/>
          </p:nvPicPr>
          <p:blipFill>
            <a:blip r:embed="rId7"/>
            <a:stretch>
              <a:fillRect/>
            </a:stretch>
          </p:blipFill>
          <p:spPr>
            <a:xfrm>
              <a:off x="343271" y="404597"/>
              <a:ext cx="522831" cy="489101"/>
            </a:xfrm>
            <a:prstGeom prst="rect">
              <a:avLst/>
            </a:prstGeom>
          </p:spPr>
        </p:pic>
        <p:sp>
          <p:nvSpPr>
            <p:cNvPr id="64" name="Rectangle 63"/>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5" name="Picture 64"/>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6" name="Rectangle 65"/>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7" name="Picture 66"/>
            <p:cNvPicPr>
              <a:picLocks noChangeAspect="1"/>
            </p:cNvPicPr>
            <p:nvPr/>
          </p:nvPicPr>
          <p:blipFill rotWithShape="1">
            <a:blip r:embed="rId9"/>
            <a:srcRect l="5393" r="11736"/>
            <a:stretch/>
          </p:blipFill>
          <p:spPr>
            <a:xfrm>
              <a:off x="3424151" y="375303"/>
              <a:ext cx="502261" cy="547688"/>
            </a:xfrm>
            <a:prstGeom prst="rect">
              <a:avLst/>
            </a:prstGeom>
          </p:spPr>
        </p:pic>
        <p:sp>
          <p:nvSpPr>
            <p:cNvPr id="68" name="Rectangle 67"/>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9" name="Picture 68"/>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70" name="Rectangle 69"/>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1" name="Picture 70"/>
            <p:cNvPicPr>
              <a:picLocks noChangeAspect="1"/>
            </p:cNvPicPr>
            <p:nvPr/>
          </p:nvPicPr>
          <p:blipFill>
            <a:blip r:embed="rId11"/>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2"/>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76" name="TextBox 75"/>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a:t>
            </a:r>
            <a:r>
              <a:rPr lang="nb-NO" sz="1100" dirty="0">
                <a:solidFill>
                  <a:schemeClr val="tx1"/>
                </a:solidFill>
              </a:rPr>
              <a:t>for håndtering av tekniske varsler</a:t>
            </a:r>
            <a:r>
              <a:rPr lang="nb-NO" sz="1100" dirty="0" smtClean="0">
                <a:solidFill>
                  <a:schemeClr val="tx1"/>
                </a:solidFill>
              </a:rPr>
              <a:t>?</a:t>
            </a:r>
          </a:p>
        </p:txBody>
      </p:sp>
    </p:spTree>
    <p:extLst>
      <p:ext uri="{BB962C8B-B14F-4D97-AF65-F5344CB8AC3E}">
        <p14:creationId xmlns:p14="http://schemas.microsoft.com/office/powerpoint/2010/main" val="15443158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4772"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HJEMMEBOENDE: EVALUERING</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Vurdere </a:t>
            </a:r>
            <a:r>
              <a:rPr lang="nb-NO" sz="1100" b="1" dirty="0">
                <a:solidFill>
                  <a:schemeClr val="tx1"/>
                </a:solidFill>
              </a:rPr>
              <a:t>hvilke effekter </a:t>
            </a:r>
            <a:r>
              <a:rPr lang="nb-NO" sz="1100" b="1" dirty="0" smtClean="0">
                <a:solidFill>
                  <a:schemeClr val="tx1"/>
                </a:solidFill>
              </a:rPr>
              <a:t>e-lås har </a:t>
            </a:r>
            <a:r>
              <a:rPr lang="nb-NO" sz="1100" b="1" dirty="0">
                <a:solidFill>
                  <a:schemeClr val="tx1"/>
                </a:solidFill>
              </a:rPr>
              <a:t>for bruker, pårørende og </a:t>
            </a:r>
            <a:r>
              <a:rPr lang="nb-NO" sz="1100" b="1" dirty="0" smtClean="0">
                <a:solidFill>
                  <a:schemeClr val="tx1"/>
                </a:solidFill>
              </a:rPr>
              <a:t>ansatte</a:t>
            </a:r>
            <a:endParaRPr lang="nb-NO" sz="1100" dirty="0" smtClean="0">
              <a:solidFill>
                <a:schemeClr val="tx1"/>
              </a:solidFill>
            </a:endParaRPr>
          </a:p>
          <a:p>
            <a:pPr algn="l">
              <a:spcBef>
                <a:spcPts val="0"/>
              </a:spcBef>
            </a:pPr>
            <a:r>
              <a:rPr lang="nb-NO" sz="1100" dirty="0">
                <a:solidFill>
                  <a:schemeClr val="tx1"/>
                </a:solidFill>
              </a:rPr>
              <a:t>Måle bruker-, ansatt- og pårørendetilfredshet ved faste intervaller ved hjelp av evalueringsskjema.</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2. Registrere </a:t>
            </a:r>
            <a:r>
              <a:rPr lang="nb-NO" sz="1100" b="1" dirty="0">
                <a:solidFill>
                  <a:schemeClr val="tx1"/>
                </a:solidFill>
              </a:rPr>
              <a:t>nye data for </a:t>
            </a:r>
            <a:r>
              <a:rPr lang="nb-NO" sz="1100" b="1" dirty="0" smtClean="0">
                <a:solidFill>
                  <a:schemeClr val="tx1"/>
                </a:solidFill>
              </a:rPr>
              <a:t>gevinstrealisering</a:t>
            </a:r>
          </a:p>
          <a:p>
            <a:pPr algn="l">
              <a:spcBef>
                <a:spcPts val="0"/>
              </a:spcBef>
            </a:pPr>
            <a:r>
              <a:rPr lang="nb-NO" sz="1100" dirty="0" smtClean="0">
                <a:solidFill>
                  <a:schemeClr val="tx1"/>
                </a:solidFill>
              </a:rPr>
              <a:t>Gevinstansvarlige oppdaterer gevinstrealiseringsplan med hensyn til </a:t>
            </a:r>
            <a:r>
              <a:rPr lang="nb-NO" sz="1100" dirty="0">
                <a:solidFill>
                  <a:schemeClr val="tx1"/>
                </a:solidFill>
              </a:rPr>
              <a:t>k</a:t>
            </a:r>
            <a:r>
              <a:rPr lang="nb-NO" sz="1100" dirty="0" smtClean="0">
                <a:solidFill>
                  <a:schemeClr val="tx1"/>
                </a:solidFill>
              </a:rPr>
              <a:t>valitative gevinster fra utfylte evalueringsskjema.</a:t>
            </a:r>
          </a:p>
          <a:p>
            <a:pPr algn="l">
              <a:spcBef>
                <a:spcPts val="0"/>
              </a:spcBef>
            </a:pPr>
            <a:endParaRPr lang="nb-NO" sz="1100" dirty="0" smtClean="0">
              <a:solidFill>
                <a:schemeClr val="tx1"/>
              </a:solidFill>
            </a:endParaRPr>
          </a:p>
          <a:p>
            <a:pPr algn="l">
              <a:spcBef>
                <a:spcPts val="0"/>
              </a:spcBef>
            </a:pPr>
            <a:r>
              <a:rPr lang="nb-NO" sz="1100" b="1" dirty="0">
                <a:solidFill>
                  <a:schemeClr val="tx1"/>
                </a:solidFill>
              </a:rPr>
              <a:t>3</a:t>
            </a:r>
            <a:r>
              <a:rPr lang="nb-NO" sz="1100" b="1" dirty="0" smtClean="0">
                <a:solidFill>
                  <a:schemeClr val="tx1"/>
                </a:solidFill>
              </a:rPr>
              <a:t>. </a:t>
            </a:r>
            <a:r>
              <a:rPr lang="nb-NO" sz="1100" b="1" dirty="0">
                <a:solidFill>
                  <a:schemeClr val="tx1"/>
                </a:solidFill>
              </a:rPr>
              <a:t>Avgjøre om tilbudet skal </a:t>
            </a:r>
            <a:r>
              <a:rPr lang="nb-NO" sz="1100" b="1" dirty="0" smtClean="0">
                <a:solidFill>
                  <a:schemeClr val="tx1"/>
                </a:solidFill>
              </a:rPr>
              <a:t>videreføres </a:t>
            </a:r>
            <a:r>
              <a:rPr lang="nb-NO" sz="1100" b="1" dirty="0">
                <a:solidFill>
                  <a:schemeClr val="tx1"/>
                </a:solidFill>
              </a:rPr>
              <a:t>eller </a:t>
            </a:r>
            <a:r>
              <a:rPr lang="nb-NO" sz="1100" b="1" dirty="0" smtClean="0">
                <a:solidFill>
                  <a:schemeClr val="tx1"/>
                </a:solidFill>
              </a:rPr>
              <a:t>avsluttes</a:t>
            </a:r>
            <a:endParaRPr lang="nb-NO" sz="1100" b="1" dirty="0">
              <a:solidFill>
                <a:schemeClr val="tx1"/>
              </a:solidFill>
            </a:endParaRPr>
          </a:p>
          <a:p>
            <a:pPr algn="l">
              <a:spcBef>
                <a:spcPts val="0"/>
              </a:spcBef>
            </a:pPr>
            <a:r>
              <a:rPr lang="nb-NO" sz="1100" dirty="0" smtClean="0">
                <a:solidFill>
                  <a:schemeClr val="tx1"/>
                </a:solidFill>
              </a:rPr>
              <a:t>Gevinstansvarlig/Saksbehandler/Hjemmesykepleien beslutter i samarbeid om tilbudet skal opprettholdes eller videreføres.</a:t>
            </a:r>
            <a:endParaRPr lang="nb-NO" sz="1100"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Evalueringsverktøy?</a:t>
            </a:r>
          </a:p>
          <a:p>
            <a:pPr marL="285750" indent="-285750" algn="l">
              <a:buFont typeface="Arial" panose="020B0604020202020204" pitchFamily="34" charset="0"/>
              <a:buChar char="•"/>
            </a:pPr>
            <a:r>
              <a:rPr lang="nb-NO" sz="1100" dirty="0" smtClean="0">
                <a:solidFill>
                  <a:schemeClr val="tx1"/>
                </a:solidFill>
              </a:rPr>
              <a:t>Evalueringsskjema?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Når skal man gjøre første helhetlige vurdering av hver bruker? Hvor ofte skal slike vurderinger skje?  </a:t>
            </a:r>
          </a:p>
          <a:p>
            <a:pPr marL="171450" indent="-171450" algn="l">
              <a:buClrTx/>
              <a:buFont typeface="Arial" panose="020B0604020202020204" pitchFamily="34" charset="0"/>
              <a:buChar char="•"/>
            </a:pPr>
            <a:r>
              <a:rPr lang="nb-NO" sz="1100" dirty="0" smtClean="0">
                <a:solidFill>
                  <a:schemeClr val="tx1"/>
                </a:solidFill>
              </a:rPr>
              <a:t>Hvem skal ha ansvaret for å evaluere om gevinster har blitt realisert?</a:t>
            </a:r>
          </a:p>
          <a:p>
            <a:pPr marL="171450" indent="-171450" algn="l">
              <a:buClrTx/>
              <a:buFont typeface="Arial" panose="020B0604020202020204" pitchFamily="34" charset="0"/>
              <a:buChar char="•"/>
            </a:pPr>
            <a:r>
              <a:rPr lang="nb-NO" sz="1100" dirty="0" smtClean="0">
                <a:solidFill>
                  <a:schemeClr val="tx1"/>
                </a:solidFill>
              </a:rPr>
              <a:t>Har dere de rette kommunikasjonsmidlene/samarbeidsfora for å kunne bruke denne type prosess? </a:t>
            </a:r>
          </a:p>
        </p:txBody>
      </p:sp>
      <p:sp>
        <p:nvSpPr>
          <p:cNvPr id="53" name="TextBox 52"/>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54" name="TextBox 53"/>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56" name="Group 55"/>
          <p:cNvGrpSpPr/>
          <p:nvPr/>
        </p:nvGrpSpPr>
        <p:grpSpPr>
          <a:xfrm>
            <a:off x="75000" y="902258"/>
            <a:ext cx="9756000" cy="1080000"/>
            <a:chOff x="312470" y="150611"/>
            <a:chExt cx="8834844" cy="1041400"/>
          </a:xfrm>
        </p:grpSpPr>
        <p:sp>
          <p:nvSpPr>
            <p:cNvPr id="57"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8"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2" name="Rectangle 61"/>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3" name="Picture 62"/>
            <p:cNvPicPr>
              <a:picLocks noChangeAspect="1"/>
            </p:cNvPicPr>
            <p:nvPr/>
          </p:nvPicPr>
          <p:blipFill>
            <a:blip r:embed="rId7"/>
            <a:stretch>
              <a:fillRect/>
            </a:stretch>
          </p:blipFill>
          <p:spPr>
            <a:xfrm>
              <a:off x="343271" y="404597"/>
              <a:ext cx="522831" cy="489101"/>
            </a:xfrm>
            <a:prstGeom prst="rect">
              <a:avLst/>
            </a:prstGeom>
          </p:spPr>
        </p:pic>
        <p:sp>
          <p:nvSpPr>
            <p:cNvPr id="64" name="Rectangle 63"/>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5" name="Picture 64"/>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6" name="Rectangle 65"/>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7" name="Picture 66"/>
            <p:cNvPicPr>
              <a:picLocks noChangeAspect="1"/>
            </p:cNvPicPr>
            <p:nvPr/>
          </p:nvPicPr>
          <p:blipFill rotWithShape="1">
            <a:blip r:embed="rId9"/>
            <a:srcRect l="5393" r="11736"/>
            <a:stretch/>
          </p:blipFill>
          <p:spPr>
            <a:xfrm>
              <a:off x="3424151" y="375303"/>
              <a:ext cx="502261" cy="547688"/>
            </a:xfrm>
            <a:prstGeom prst="rect">
              <a:avLst/>
            </a:prstGeom>
          </p:spPr>
        </p:pic>
        <p:sp>
          <p:nvSpPr>
            <p:cNvPr id="68" name="Rectangle 67"/>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9" name="Picture 68"/>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70" name="Rectangle 69"/>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1" name="Picture 70"/>
            <p:cNvPicPr>
              <a:picLocks noChangeAspect="1"/>
            </p:cNvPicPr>
            <p:nvPr/>
          </p:nvPicPr>
          <p:blipFill>
            <a:blip r:embed="rId11"/>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2"/>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31469346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5796"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HJEMMEBOENDE: VIDEREFØRE/AVSLUTTE</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Stoppe </a:t>
            </a:r>
            <a:r>
              <a:rPr lang="nb-NO" sz="1100" b="1" dirty="0">
                <a:solidFill>
                  <a:schemeClr val="tx1"/>
                </a:solidFill>
              </a:rPr>
              <a:t>tjenesten midlertidig hvis bruker reiser </a:t>
            </a:r>
            <a:r>
              <a:rPr lang="nb-NO" sz="1100" b="1" dirty="0" smtClean="0">
                <a:solidFill>
                  <a:schemeClr val="tx1"/>
                </a:solidFill>
              </a:rPr>
              <a:t>bort</a:t>
            </a:r>
          </a:p>
          <a:p>
            <a:pPr algn="l">
              <a:spcBef>
                <a:spcPts val="0"/>
              </a:spcBef>
            </a:pPr>
            <a:r>
              <a:rPr lang="nb-NO" sz="1100" dirty="0" smtClean="0">
                <a:solidFill>
                  <a:schemeClr val="tx1"/>
                </a:solidFill>
              </a:rPr>
              <a:t>Hjemmesykepleien dokumenterer i fagsystemet og videreformidler midlertidig stopp i tjenesten etter gjeldene prosedyrer.</a:t>
            </a:r>
          </a:p>
          <a:p>
            <a:pPr algn="l">
              <a:spcBef>
                <a:spcPts val="0"/>
              </a:spcBef>
            </a:pPr>
            <a:endParaRPr lang="nb-NO" sz="1100" b="1" dirty="0">
              <a:solidFill>
                <a:schemeClr val="tx1"/>
              </a:solidFill>
            </a:endParaRPr>
          </a:p>
          <a:p>
            <a:pPr algn="l">
              <a:spcBef>
                <a:spcPts val="0"/>
              </a:spcBef>
            </a:pPr>
            <a:r>
              <a:rPr lang="nb-NO" sz="1100" b="1" dirty="0">
                <a:solidFill>
                  <a:schemeClr val="tx1"/>
                </a:solidFill>
              </a:rPr>
              <a:t>2</a:t>
            </a:r>
            <a:r>
              <a:rPr lang="nb-NO" sz="1100" b="1" dirty="0" smtClean="0">
                <a:solidFill>
                  <a:schemeClr val="tx1"/>
                </a:solidFill>
              </a:rPr>
              <a:t>. Avslutte e-lås hvis hjemmebasert tjeneste avsluttes</a:t>
            </a:r>
          </a:p>
          <a:p>
            <a:pPr algn="l">
              <a:spcBef>
                <a:spcPts val="0"/>
              </a:spcBef>
            </a:pPr>
            <a:r>
              <a:rPr lang="nb-NO" sz="1100" dirty="0" smtClean="0">
                <a:solidFill>
                  <a:schemeClr val="tx1"/>
                </a:solidFill>
              </a:rPr>
              <a:t>Dersom hjemmebasert tjeneste avsluttes vil ikke behovet for e-lås være tilstede lenger. Vaktmester </a:t>
            </a:r>
            <a:r>
              <a:rPr lang="nb-NO" sz="1100" dirty="0">
                <a:solidFill>
                  <a:schemeClr val="tx1"/>
                </a:solidFill>
              </a:rPr>
              <a:t>avtaler dato for avinstallering med bruker/ </a:t>
            </a:r>
            <a:r>
              <a:rPr lang="nb-NO" sz="1100" dirty="0" smtClean="0">
                <a:solidFill>
                  <a:schemeClr val="tx1"/>
                </a:solidFill>
              </a:rPr>
              <a:t>pårørende, og avinstallerer </a:t>
            </a:r>
            <a:r>
              <a:rPr lang="nb-NO" sz="1100" dirty="0">
                <a:solidFill>
                  <a:schemeClr val="tx1"/>
                </a:solidFill>
              </a:rPr>
              <a:t>e</a:t>
            </a:r>
            <a:r>
              <a:rPr lang="nb-NO" sz="1100" dirty="0" smtClean="0">
                <a:solidFill>
                  <a:schemeClr val="tx1"/>
                </a:solidFill>
              </a:rPr>
              <a:t>-lås og installerer eventuell ordinær lås. Vaktmester </a:t>
            </a:r>
            <a:r>
              <a:rPr lang="nb-NO" sz="1100" dirty="0">
                <a:solidFill>
                  <a:schemeClr val="tx1"/>
                </a:solidFill>
              </a:rPr>
              <a:t>legger utstyr på lokalt </a:t>
            </a:r>
            <a:r>
              <a:rPr lang="nb-NO" sz="1100" dirty="0" smtClean="0">
                <a:solidFill>
                  <a:schemeClr val="tx1"/>
                </a:solidFill>
              </a:rPr>
              <a:t>lager etter hygienetiltak eller sender tilbake til leverandør. Hjemmetjenesten avslutter tiltak i fagsystem.</a:t>
            </a: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avslutning av tjenesten?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Hvilke prosedyrer har dere allerede? Hvordan må disse tilpasses ved innføring av e-lås? </a:t>
            </a:r>
          </a:p>
          <a:p>
            <a:pPr marL="171450" indent="-171450" algn="l">
              <a:buClrTx/>
              <a:buFont typeface="Arial" panose="020B0604020202020204" pitchFamily="34" charset="0"/>
              <a:buChar char="•"/>
            </a:pPr>
            <a:r>
              <a:rPr lang="nb-NO" sz="1100" dirty="0" smtClean="0">
                <a:solidFill>
                  <a:schemeClr val="tx1"/>
                </a:solidFill>
              </a:rPr>
              <a:t>Har dere gode nok kommunikasjonsformer i dag slik at alle vet når tjenesten avsluttes?</a:t>
            </a:r>
          </a:p>
        </p:txBody>
      </p:sp>
      <p:sp>
        <p:nvSpPr>
          <p:cNvPr id="53" name="TextBox 52"/>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54" name="TextBox 53"/>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56" name="Group 55"/>
          <p:cNvGrpSpPr/>
          <p:nvPr/>
        </p:nvGrpSpPr>
        <p:grpSpPr>
          <a:xfrm>
            <a:off x="75000" y="902258"/>
            <a:ext cx="9756000" cy="1080000"/>
            <a:chOff x="312470" y="150611"/>
            <a:chExt cx="8834844" cy="1041400"/>
          </a:xfrm>
        </p:grpSpPr>
        <p:sp>
          <p:nvSpPr>
            <p:cNvPr id="57"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8"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2" name="Rectangle 61"/>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3" name="Picture 62"/>
            <p:cNvPicPr>
              <a:picLocks noChangeAspect="1"/>
            </p:cNvPicPr>
            <p:nvPr/>
          </p:nvPicPr>
          <p:blipFill>
            <a:blip r:embed="rId7"/>
            <a:stretch>
              <a:fillRect/>
            </a:stretch>
          </p:blipFill>
          <p:spPr>
            <a:xfrm>
              <a:off x="343271" y="404597"/>
              <a:ext cx="522831" cy="489101"/>
            </a:xfrm>
            <a:prstGeom prst="rect">
              <a:avLst/>
            </a:prstGeom>
          </p:spPr>
        </p:pic>
        <p:sp>
          <p:nvSpPr>
            <p:cNvPr id="64" name="Rectangle 63"/>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5" name="Picture 64"/>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6" name="Rectangle 65"/>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7" name="Picture 66"/>
            <p:cNvPicPr>
              <a:picLocks noChangeAspect="1"/>
            </p:cNvPicPr>
            <p:nvPr/>
          </p:nvPicPr>
          <p:blipFill rotWithShape="1">
            <a:blip r:embed="rId9"/>
            <a:srcRect l="5393" r="11736"/>
            <a:stretch/>
          </p:blipFill>
          <p:spPr>
            <a:xfrm>
              <a:off x="3424151" y="375303"/>
              <a:ext cx="502261" cy="547688"/>
            </a:xfrm>
            <a:prstGeom prst="rect">
              <a:avLst/>
            </a:prstGeom>
          </p:spPr>
        </p:pic>
        <p:sp>
          <p:nvSpPr>
            <p:cNvPr id="68" name="Rectangle 67"/>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9" name="Picture 68"/>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70" name="Rectangle 69"/>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1" name="Picture 70"/>
            <p:cNvPicPr>
              <a:picLocks noChangeAspect="1"/>
            </p:cNvPicPr>
            <p:nvPr/>
          </p:nvPicPr>
          <p:blipFill>
            <a:blip r:embed="rId11"/>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2"/>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28550631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952"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2" name="Rectangle 61"/>
          <p:cNvSpPr/>
          <p:nvPr/>
        </p:nvSpPr>
        <p:spPr bwMode="auto">
          <a:xfrm>
            <a:off x="107778"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Gjennomføre kartlegging av dører på institusjon. </a:t>
            </a:r>
          </a:p>
          <a:p>
            <a:pPr marL="177792" indent="-177792" algn="l">
              <a:spcBef>
                <a:spcPts val="0"/>
              </a:spcBef>
              <a:buFont typeface="+mj-lt"/>
              <a:buAutoNum type="arabicPeriod"/>
            </a:pPr>
            <a:r>
              <a:rPr lang="nb-NO" sz="1100" dirty="0" smtClean="0">
                <a:solidFill>
                  <a:schemeClr val="tx1"/>
                </a:solidFill>
                <a:latin typeface="+mn-lt"/>
              </a:rPr>
              <a:t>Eventuelt ringe leverandør og avtale dato for installasjon.</a:t>
            </a:r>
          </a:p>
          <a:p>
            <a:pPr marL="177792" indent="-177792" algn="l">
              <a:spcBef>
                <a:spcPts val="0"/>
              </a:spcBef>
              <a:buFont typeface="+mj-lt"/>
              <a:buAutoNum type="arabicPeriod"/>
            </a:pPr>
            <a:r>
              <a:rPr lang="nb-NO" sz="1100" dirty="0" smtClean="0">
                <a:solidFill>
                  <a:schemeClr val="tx1"/>
                </a:solidFill>
              </a:rPr>
              <a:t>Registrere </a:t>
            </a:r>
            <a:r>
              <a:rPr lang="nb-NO" sz="1100" dirty="0">
                <a:solidFill>
                  <a:schemeClr val="tx1"/>
                </a:solidFill>
              </a:rPr>
              <a:t>data for </a:t>
            </a:r>
            <a:r>
              <a:rPr lang="nb-NO" sz="1100" dirty="0" smtClean="0">
                <a:solidFill>
                  <a:schemeClr val="tx1"/>
                </a:solidFill>
              </a:rPr>
              <a:t>gevinstrealisering.</a:t>
            </a:r>
            <a:endParaRPr lang="nb-NO" sz="1100" dirty="0">
              <a:solidFill>
                <a:schemeClr val="tx1"/>
              </a:solidFill>
              <a:latin typeface="+mn-lt"/>
            </a:endParaRPr>
          </a:p>
        </p:txBody>
      </p:sp>
      <p:sp>
        <p:nvSpPr>
          <p:cNvPr id="65" name="Rectangle 64"/>
          <p:cNvSpPr/>
          <p:nvPr/>
        </p:nvSpPr>
        <p:spPr bwMode="auto">
          <a:xfrm>
            <a:off x="1699034"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rPr>
              <a:t>Tilpasse </a:t>
            </a:r>
            <a:r>
              <a:rPr lang="nb-NO" sz="1100" dirty="0">
                <a:solidFill>
                  <a:schemeClr val="tx1"/>
                </a:solidFill>
              </a:rPr>
              <a:t>innstillinger til </a:t>
            </a:r>
            <a:r>
              <a:rPr lang="nb-NO" sz="1100" dirty="0" smtClean="0">
                <a:solidFill>
                  <a:schemeClr val="tx1"/>
                </a:solidFill>
              </a:rPr>
              <a:t>beboer.</a:t>
            </a:r>
          </a:p>
          <a:p>
            <a:pPr marL="177792" indent="-177792" algn="l">
              <a:spcBef>
                <a:spcPts val="0"/>
              </a:spcBef>
              <a:buFont typeface="+mj-lt"/>
              <a:buAutoNum type="arabicPeriod"/>
            </a:pPr>
            <a:r>
              <a:rPr lang="nb-NO" sz="1100" dirty="0" smtClean="0">
                <a:solidFill>
                  <a:schemeClr val="tx1"/>
                </a:solidFill>
              </a:rPr>
              <a:t>Installere </a:t>
            </a:r>
            <a:r>
              <a:rPr lang="nb-NO" sz="1100" dirty="0">
                <a:solidFill>
                  <a:schemeClr val="tx1"/>
                </a:solidFill>
              </a:rPr>
              <a:t>e-lås hos </a:t>
            </a:r>
            <a:r>
              <a:rPr lang="nb-NO" sz="1100" dirty="0" smtClean="0">
                <a:solidFill>
                  <a:schemeClr val="tx1"/>
                </a:solidFill>
              </a:rPr>
              <a:t>beboer </a:t>
            </a:r>
            <a:r>
              <a:rPr lang="nb-NO" sz="1100" dirty="0">
                <a:solidFill>
                  <a:schemeClr val="tx1"/>
                </a:solidFill>
              </a:rPr>
              <a:t>og måle </a:t>
            </a:r>
            <a:r>
              <a:rPr lang="nb-NO" sz="1100" dirty="0" smtClean="0">
                <a:solidFill>
                  <a:schemeClr val="tx1"/>
                </a:solidFill>
              </a:rPr>
              <a:t>nullpunkt.</a:t>
            </a:r>
            <a:endParaRPr lang="nb-NO" sz="1100" dirty="0">
              <a:solidFill>
                <a:schemeClr val="tx1"/>
              </a:solidFill>
            </a:endParaRPr>
          </a:p>
          <a:p>
            <a:pPr algn="l">
              <a:spcBef>
                <a:spcPts val="0"/>
              </a:spcBef>
            </a:pPr>
            <a:endParaRPr lang="nb-NO" sz="1100" dirty="0">
              <a:solidFill>
                <a:schemeClr val="tx1"/>
              </a:solidFill>
              <a:latin typeface="+mn-lt"/>
            </a:endParaRPr>
          </a:p>
        </p:txBody>
      </p:sp>
      <p:sp>
        <p:nvSpPr>
          <p:cNvPr id="68" name="Rectangle 67"/>
          <p:cNvSpPr/>
          <p:nvPr/>
        </p:nvSpPr>
        <p:spPr bwMode="auto">
          <a:xfrm>
            <a:off x="3290290"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rPr>
              <a:t>Gjennomføre </a:t>
            </a:r>
            <a:r>
              <a:rPr lang="nb-NO" sz="1100" dirty="0">
                <a:solidFill>
                  <a:schemeClr val="tx1"/>
                </a:solidFill>
              </a:rPr>
              <a:t>opplæring for </a:t>
            </a:r>
            <a:r>
              <a:rPr lang="nb-NO" sz="1100" dirty="0" smtClean="0">
                <a:solidFill>
                  <a:schemeClr val="tx1"/>
                </a:solidFill>
              </a:rPr>
              <a:t>beboer </a:t>
            </a:r>
            <a:r>
              <a:rPr lang="nb-NO" sz="1100" dirty="0">
                <a:solidFill>
                  <a:schemeClr val="tx1"/>
                </a:solidFill>
              </a:rPr>
              <a:t>og </a:t>
            </a:r>
            <a:r>
              <a:rPr lang="nb-NO" sz="1100" dirty="0" smtClean="0">
                <a:solidFill>
                  <a:schemeClr val="tx1"/>
                </a:solidFill>
              </a:rPr>
              <a:t>pårørende.</a:t>
            </a:r>
          </a:p>
          <a:p>
            <a:pPr marL="177792" indent="-177792" algn="l">
              <a:spcBef>
                <a:spcPts val="0"/>
              </a:spcBef>
              <a:buFont typeface="+mj-lt"/>
              <a:buAutoNum type="arabicPeriod"/>
            </a:pPr>
            <a:r>
              <a:rPr lang="nb-NO" sz="1100" dirty="0" smtClean="0">
                <a:solidFill>
                  <a:schemeClr val="tx1"/>
                </a:solidFill>
              </a:rPr>
              <a:t>Teste e-lås.</a:t>
            </a:r>
            <a:endParaRPr lang="nb-NO" sz="1100" dirty="0">
              <a:solidFill>
                <a:schemeClr val="tx1"/>
              </a:solidFill>
            </a:endParaRPr>
          </a:p>
          <a:p>
            <a:pPr algn="l">
              <a:spcBef>
                <a:spcPts val="0"/>
              </a:spcBef>
            </a:pPr>
            <a:endParaRPr lang="nb-NO" sz="1100" dirty="0">
              <a:solidFill>
                <a:schemeClr val="tx1"/>
              </a:solidFill>
              <a:latin typeface="+mn-lt"/>
            </a:endParaRPr>
          </a:p>
        </p:txBody>
      </p:sp>
      <p:sp>
        <p:nvSpPr>
          <p:cNvPr id="71" name="Rectangle 70"/>
          <p:cNvSpPr/>
          <p:nvPr/>
        </p:nvSpPr>
        <p:spPr bwMode="auto">
          <a:xfrm>
            <a:off x="4881546"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Utry</a:t>
            </a:r>
            <a:r>
              <a:rPr lang="nb-NO" sz="1100" dirty="0" smtClean="0">
                <a:solidFill>
                  <a:schemeClr val="tx1"/>
                </a:solidFill>
              </a:rPr>
              <a:t>kning </a:t>
            </a:r>
            <a:r>
              <a:rPr lang="nb-NO" sz="1100" dirty="0">
                <a:solidFill>
                  <a:schemeClr val="tx1"/>
                </a:solidFill>
              </a:rPr>
              <a:t>ved tekniske varsler, eller ved signal om lavt </a:t>
            </a:r>
            <a:r>
              <a:rPr lang="nb-NO" sz="1100" dirty="0" smtClean="0">
                <a:solidFill>
                  <a:schemeClr val="tx1"/>
                </a:solidFill>
              </a:rPr>
              <a:t>batteri.</a:t>
            </a:r>
          </a:p>
          <a:p>
            <a:pPr marL="177792" indent="-177792" algn="l">
              <a:spcBef>
                <a:spcPts val="0"/>
              </a:spcBef>
              <a:buFont typeface="+mj-lt"/>
              <a:buAutoNum type="arabicPeriod"/>
            </a:pPr>
            <a:r>
              <a:rPr lang="nb-NO" sz="1100" dirty="0" smtClean="0">
                <a:solidFill>
                  <a:schemeClr val="tx1"/>
                </a:solidFill>
              </a:rPr>
              <a:t>Oppdatere tilgangsliste.</a:t>
            </a:r>
            <a:endParaRPr lang="nb-NO" sz="1100" dirty="0">
              <a:solidFill>
                <a:schemeClr val="tx1"/>
              </a:solidFill>
            </a:endParaRPr>
          </a:p>
        </p:txBody>
      </p:sp>
      <p:sp>
        <p:nvSpPr>
          <p:cNvPr id="79" name="Rectangle 78"/>
          <p:cNvSpPr/>
          <p:nvPr/>
        </p:nvSpPr>
        <p:spPr bwMode="auto">
          <a:xfrm>
            <a:off x="8064057"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Avslutte tjeneste</a:t>
            </a:r>
            <a:endParaRPr lang="nb-NO" sz="1100" dirty="0">
              <a:solidFill>
                <a:schemeClr val="tx1"/>
              </a:solidFill>
            </a:endParaRPr>
          </a:p>
        </p:txBody>
      </p:sp>
      <p:sp>
        <p:nvSpPr>
          <p:cNvPr id="80" name="Rectangle 79"/>
          <p:cNvSpPr/>
          <p:nvPr/>
        </p:nvSpPr>
        <p:spPr bwMode="auto">
          <a:xfrm>
            <a:off x="6472802" y="2073636"/>
            <a:ext cx="1521715" cy="3753233"/>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Vurdere hvilke effekter e-lås har for beboer, pårørende og ansatte.</a:t>
            </a:r>
          </a:p>
          <a:p>
            <a:pPr marL="177792" indent="-177792" algn="l">
              <a:spcBef>
                <a:spcPts val="0"/>
              </a:spcBef>
              <a:buFont typeface="+mj-lt"/>
              <a:buAutoNum type="arabicPeriod"/>
            </a:pPr>
            <a:r>
              <a:rPr lang="nb-NO" sz="1100" dirty="0" smtClean="0">
                <a:solidFill>
                  <a:schemeClr val="tx1"/>
                </a:solidFill>
                <a:latin typeface="+mn-lt"/>
              </a:rPr>
              <a:t>Registrere ny data for gevinstrealisering.</a:t>
            </a:r>
          </a:p>
          <a:p>
            <a:pPr algn="l">
              <a:spcBef>
                <a:spcPts val="0"/>
              </a:spcBef>
            </a:pPr>
            <a:endParaRPr lang="nb-NO" sz="1100" dirty="0">
              <a:solidFill>
                <a:schemeClr val="tx1"/>
              </a:solidFill>
              <a:latin typeface="+mn-lt"/>
            </a:endParaRPr>
          </a:p>
        </p:txBody>
      </p:sp>
      <p:sp>
        <p:nvSpPr>
          <p:cNvPr id="6" name="Title 5"/>
          <p:cNvSpPr>
            <a:spLocks noGrp="1"/>
          </p:cNvSpPr>
          <p:nvPr>
            <p:ph type="title"/>
          </p:nvPr>
        </p:nvSpPr>
        <p:spPr>
          <a:xfrm>
            <a:off x="246175" y="-3566"/>
            <a:ext cx="9720785" cy="802109"/>
          </a:xfrm>
        </p:spPr>
        <p:txBody>
          <a:bodyPr/>
          <a:lstStyle/>
          <a:p>
            <a:r>
              <a:rPr lang="nb-NO" b="1" dirty="0" smtClean="0">
                <a:solidFill>
                  <a:schemeClr val="accent1">
                    <a:lumMod val="50000"/>
                  </a:schemeClr>
                </a:solidFill>
                <a:latin typeface="Arial Black" panose="020B0A04020102020204" pitchFamily="34" charset="0"/>
              </a:rPr>
              <a:t>TJENESTEFORLØP: ELEKTRONISK DØRLÅS INSTITUSJON (E-LÅS)</a:t>
            </a:r>
            <a:endParaRPr lang="nb-NO" dirty="0">
              <a:solidFill>
                <a:schemeClr val="accent1">
                  <a:lumMod val="50000"/>
                </a:schemeClr>
              </a:solidFill>
              <a:latin typeface="Arial Black" panose="020B0A04020102020204" pitchFamily="34" charset="0"/>
            </a:endParaRPr>
          </a:p>
        </p:txBody>
      </p:sp>
      <p:sp>
        <p:nvSpPr>
          <p:cNvPr id="31" name="AutoShape 9"/>
          <p:cNvSpPr>
            <a:spLocks noChangeArrowheads="1"/>
          </p:cNvSpPr>
          <p:nvPr/>
        </p:nvSpPr>
        <p:spPr bwMode="gray">
          <a:xfrm>
            <a:off x="133340" y="5992245"/>
            <a:ext cx="9536124" cy="513578"/>
          </a:xfrm>
          <a:prstGeom prst="chevron">
            <a:avLst>
              <a:gd name="adj" fmla="val 26223"/>
            </a:avLst>
          </a:prstGeom>
          <a:solidFill>
            <a:schemeClr val="accent1">
              <a:lumMod val="50000"/>
            </a:schemeClr>
          </a:solidFill>
          <a:ln w="38100">
            <a:solidFill>
              <a:schemeClr val="accent1">
                <a:lumMod val="50000"/>
              </a:schemeClr>
            </a:solidFill>
            <a:miter lim="800000"/>
            <a:headEnd/>
            <a:tailEnd/>
          </a:ln>
          <a:effectLst/>
          <a:extLst/>
        </p:spPr>
        <p:txBody>
          <a:bodyPr wrap="none" anchor="ctr"/>
          <a:lstStyle/>
          <a:p>
            <a:pPr>
              <a:buClrTx/>
              <a:buFontTx/>
              <a:buNone/>
            </a:pPr>
            <a:r>
              <a:rPr lang="nb-NO" dirty="0" smtClean="0">
                <a:solidFill>
                  <a:schemeClr val="bg1"/>
                </a:solidFill>
                <a:latin typeface="Arial Black" panose="020B0A04020102020204" pitchFamily="34" charset="0"/>
              </a:rPr>
              <a:t>OPPLÆRING AV ALLE ANSATTE</a:t>
            </a:r>
            <a:endParaRPr lang="nb-NO" dirty="0">
              <a:solidFill>
                <a:schemeClr val="bg1"/>
              </a:solidFill>
              <a:latin typeface="Arial Black" panose="020B0A04020102020204" pitchFamily="34" charset="0"/>
            </a:endParaRPr>
          </a:p>
        </p:txBody>
      </p:sp>
      <p:grpSp>
        <p:nvGrpSpPr>
          <p:cNvPr id="32" name="Group 31"/>
          <p:cNvGrpSpPr/>
          <p:nvPr/>
        </p:nvGrpSpPr>
        <p:grpSpPr>
          <a:xfrm>
            <a:off x="75000" y="902258"/>
            <a:ext cx="9756000" cy="1080000"/>
            <a:chOff x="312470" y="150611"/>
            <a:chExt cx="8834844" cy="1041400"/>
          </a:xfrm>
        </p:grpSpPr>
        <p:sp>
          <p:nvSpPr>
            <p:cNvPr id="33"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4"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8" name="Rectangle 37"/>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9" name="Picture 38"/>
            <p:cNvPicPr>
              <a:picLocks noChangeAspect="1"/>
            </p:cNvPicPr>
            <p:nvPr/>
          </p:nvPicPr>
          <p:blipFill>
            <a:blip r:embed="rId6"/>
            <a:stretch>
              <a:fillRect/>
            </a:stretch>
          </p:blipFill>
          <p:spPr>
            <a:xfrm>
              <a:off x="343271" y="404597"/>
              <a:ext cx="522831" cy="489101"/>
            </a:xfrm>
            <a:prstGeom prst="rect">
              <a:avLst/>
            </a:prstGeom>
          </p:spPr>
        </p:pic>
        <p:sp>
          <p:nvSpPr>
            <p:cNvPr id="40" name="Rectangle 39"/>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2" name="Rectangle 41"/>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8"/>
            <a:srcRect l="5393" r="11736"/>
            <a:stretch/>
          </p:blipFill>
          <p:spPr>
            <a:xfrm>
              <a:off x="3424151" y="375303"/>
              <a:ext cx="502261" cy="547688"/>
            </a:xfrm>
            <a:prstGeom prst="rect">
              <a:avLst/>
            </a:prstGeom>
          </p:spPr>
        </p:pic>
        <p:sp>
          <p:nvSpPr>
            <p:cNvPr id="44" name="Rectangle 43"/>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5" name="Picture 44"/>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7" name="Rectangle 46"/>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9" name="Picture 48"/>
            <p:cNvPicPr>
              <a:picLocks noChangeAspect="1"/>
            </p:cNvPicPr>
            <p:nvPr/>
          </p:nvPicPr>
          <p:blipFill>
            <a:blip r:embed="rId10"/>
            <a:stretch>
              <a:fillRect/>
            </a:stretch>
          </p:blipFill>
          <p:spPr>
            <a:xfrm>
              <a:off x="7772077" y="413366"/>
              <a:ext cx="688156" cy="463651"/>
            </a:xfrm>
            <a:prstGeom prst="rect">
              <a:avLst/>
            </a:prstGeom>
          </p:spPr>
        </p:pic>
        <p:sp>
          <p:nvSpPr>
            <p:cNvPr id="50"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1" name="Rectangle 50"/>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52" name="Picture 51"/>
            <p:cNvPicPr>
              <a:picLocks noChangeAspect="1"/>
            </p:cNvPicPr>
            <p:nvPr/>
          </p:nvPicPr>
          <p:blipFill rotWithShape="1">
            <a:blip r:embed="rId11"/>
            <a:srcRect l="11970" r="6478"/>
            <a:stretch/>
          </p:blipFill>
          <p:spPr>
            <a:xfrm>
              <a:off x="7742340" y="398142"/>
              <a:ext cx="433893" cy="502011"/>
            </a:xfrm>
            <a:prstGeom prst="rect">
              <a:avLst/>
            </a:prstGeom>
          </p:spPr>
        </p:pic>
        <p:pic>
          <p:nvPicPr>
            <p:cNvPr id="53" name="Picture 52"/>
            <p:cNvPicPr>
              <a:picLocks noChangeAspect="1"/>
            </p:cNvPicPr>
            <p:nvPr/>
          </p:nvPicPr>
          <p:blipFill rotWithShape="1">
            <a:blip r:embed="rId12">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38573635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3976"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23" name="TextBox 22"/>
          <p:cNvSpPr txBox="1"/>
          <p:nvPr/>
        </p:nvSpPr>
        <p:spPr>
          <a:xfrm>
            <a:off x="149052" y="2349564"/>
            <a:ext cx="4849896" cy="3208174"/>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a:t>
            </a:r>
            <a:r>
              <a:rPr lang="nb-NO" sz="1100" b="1" dirty="0">
                <a:solidFill>
                  <a:schemeClr val="tx1"/>
                </a:solidFill>
              </a:rPr>
              <a:t>. </a:t>
            </a:r>
            <a:r>
              <a:rPr lang="nb-NO" sz="1100" b="1" dirty="0" smtClean="0">
                <a:solidFill>
                  <a:schemeClr val="tx1"/>
                </a:solidFill>
              </a:rPr>
              <a:t>Gjennomføre kartlegging av dører på institusjon</a:t>
            </a:r>
            <a:endParaRPr lang="nb-NO" sz="1100" b="1" dirty="0">
              <a:solidFill>
                <a:schemeClr val="tx1"/>
              </a:solidFill>
            </a:endParaRPr>
          </a:p>
          <a:p>
            <a:pPr algn="l">
              <a:spcBef>
                <a:spcPts val="0"/>
              </a:spcBef>
            </a:pPr>
            <a:r>
              <a:rPr lang="nb-NO" sz="1100" dirty="0" smtClean="0">
                <a:solidFill>
                  <a:schemeClr val="tx1"/>
                </a:solidFill>
              </a:rPr>
              <a:t>Vaktmester og ressurspersoner på enheten vurderer alle dører på institusjonen.</a:t>
            </a:r>
            <a:br>
              <a:rPr lang="nb-NO" sz="1100" dirty="0" smtClean="0">
                <a:solidFill>
                  <a:schemeClr val="tx1"/>
                </a:solidFill>
              </a:rPr>
            </a:br>
            <a:endParaRPr lang="nb-NO" sz="1100" dirty="0">
              <a:solidFill>
                <a:schemeClr val="tx1"/>
              </a:solidFill>
            </a:endParaRPr>
          </a:p>
          <a:p>
            <a:pPr algn="l">
              <a:spcBef>
                <a:spcPts val="0"/>
              </a:spcBef>
            </a:pPr>
            <a:r>
              <a:rPr lang="nb-NO" sz="1100" b="1" dirty="0">
                <a:solidFill>
                  <a:schemeClr val="tx1"/>
                </a:solidFill>
              </a:rPr>
              <a:t>2</a:t>
            </a:r>
            <a:r>
              <a:rPr lang="nb-NO" sz="1100" b="1" dirty="0" smtClean="0">
                <a:solidFill>
                  <a:schemeClr val="tx1"/>
                </a:solidFill>
              </a:rPr>
              <a:t>. Eventuelt ringe leverandør og avtale dato for installasjon </a:t>
            </a:r>
            <a:br>
              <a:rPr lang="nb-NO" sz="1100" b="1" dirty="0" smtClean="0">
                <a:solidFill>
                  <a:schemeClr val="tx1"/>
                </a:solidFill>
              </a:rPr>
            </a:br>
            <a:r>
              <a:rPr lang="nb-NO" sz="1100" dirty="0" smtClean="0">
                <a:solidFill>
                  <a:schemeClr val="tx1"/>
                </a:solidFill>
              </a:rPr>
              <a:t>Hvis ekstern leverandør utfører installasjonen ringes leverandør </a:t>
            </a:r>
            <a:r>
              <a:rPr lang="nb-NO" sz="1100" dirty="0">
                <a:solidFill>
                  <a:schemeClr val="tx1"/>
                </a:solidFill>
              </a:rPr>
              <a:t>og dato for installasjon avtales.</a:t>
            </a:r>
            <a:endParaRPr lang="nb-NO" sz="1100" b="1" dirty="0">
              <a:solidFill>
                <a:schemeClr val="tx1"/>
              </a:solidFill>
            </a:endParaRP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3. Registrere data for gevinstrealisering</a:t>
            </a:r>
            <a:br>
              <a:rPr lang="nb-NO" sz="1100" b="1" dirty="0" smtClean="0">
                <a:solidFill>
                  <a:schemeClr val="tx1"/>
                </a:solidFill>
              </a:rPr>
            </a:br>
            <a:r>
              <a:rPr lang="nb-NO" sz="1100" dirty="0" smtClean="0">
                <a:solidFill>
                  <a:schemeClr val="tx1"/>
                </a:solidFill>
              </a:rPr>
              <a:t>Gevinstansvarlig registrerer f. eks. spart tid for nøkkelhåndtering i gevinstrealiseringsplan.</a:t>
            </a:r>
            <a:endParaRPr lang="nb-NO" sz="1100" b="1" dirty="0" smtClean="0">
              <a:solidFill>
                <a:schemeClr val="tx1"/>
              </a:solidFill>
            </a:endParaRPr>
          </a:p>
        </p:txBody>
      </p:sp>
      <p:sp>
        <p:nvSpPr>
          <p:cNvPr id="28" name="TextBox 27"/>
          <p:cNvSpPr txBox="1"/>
          <p:nvPr/>
        </p:nvSpPr>
        <p:spPr>
          <a:xfrm>
            <a:off x="5144131" y="2355553"/>
            <a:ext cx="4505349" cy="3202185"/>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spcBef>
                <a:spcPts val="0"/>
              </a:spcBef>
              <a:buClrTx/>
              <a:buFont typeface="Arial" panose="020B0604020202020204" pitchFamily="34" charset="0"/>
              <a:buChar char="•"/>
            </a:pPr>
            <a:r>
              <a:rPr lang="nb-NO" sz="1100" dirty="0" smtClean="0">
                <a:solidFill>
                  <a:schemeClr val="tx1"/>
                </a:solidFill>
              </a:rPr>
              <a:t>Kan </a:t>
            </a:r>
            <a:r>
              <a:rPr lang="nb-NO" sz="1100" dirty="0">
                <a:solidFill>
                  <a:schemeClr val="tx1"/>
                </a:solidFill>
              </a:rPr>
              <a:t>informasjon fra </a:t>
            </a:r>
            <a:r>
              <a:rPr lang="nb-NO" sz="1100" dirty="0" smtClean="0">
                <a:solidFill>
                  <a:schemeClr val="tx1"/>
                </a:solidFill>
              </a:rPr>
              <a:t>e-lås </a:t>
            </a:r>
            <a:r>
              <a:rPr lang="nb-NO" sz="1100" dirty="0" smtClean="0">
                <a:solidFill>
                  <a:schemeClr val="tx1"/>
                </a:solidFill>
                <a:latin typeface="+mn-lt"/>
              </a:rPr>
              <a:t>brukes som utgangspunkt for gevinstmåling for andre teknologier?</a:t>
            </a:r>
            <a:br>
              <a:rPr lang="nb-NO" sz="1100" dirty="0" smtClean="0">
                <a:solidFill>
                  <a:schemeClr val="tx1"/>
                </a:solidFill>
                <a:latin typeface="+mn-lt"/>
              </a:rPr>
            </a:br>
            <a:endParaRPr lang="nb-NO" sz="1100" dirty="0" smtClean="0">
              <a:solidFill>
                <a:schemeClr val="tx1"/>
              </a:solidFill>
              <a:latin typeface="+mn-lt"/>
            </a:endParaRPr>
          </a:p>
          <a:p>
            <a:pPr marL="285750" indent="-285750" algn="l">
              <a:spcBef>
                <a:spcPts val="0"/>
              </a:spcBef>
              <a:buClrTx/>
              <a:buFont typeface="Arial" panose="020B0604020202020204" pitchFamily="34" charset="0"/>
              <a:buChar char="•"/>
            </a:pPr>
            <a:r>
              <a:rPr lang="nb-NO" sz="1100" dirty="0" smtClean="0">
                <a:solidFill>
                  <a:schemeClr val="tx1"/>
                </a:solidFill>
                <a:latin typeface="+mn-lt"/>
              </a:rPr>
              <a:t>Skal alle beboere på institusjonen vurderes for e-lås og hva skal eventuelt kriteriene for de som vurderes være?</a:t>
            </a:r>
            <a:br>
              <a:rPr lang="nb-NO" sz="1100" dirty="0" smtClean="0">
                <a:solidFill>
                  <a:schemeClr val="tx1"/>
                </a:solidFill>
                <a:latin typeface="+mn-lt"/>
              </a:rPr>
            </a:br>
            <a:endParaRPr lang="nb-NO" sz="1100" dirty="0" smtClean="0">
              <a:solidFill>
                <a:schemeClr val="tx1"/>
              </a:solidFill>
              <a:latin typeface="+mn-lt"/>
            </a:endParaRPr>
          </a:p>
          <a:p>
            <a:pPr marL="285750" indent="-285750" algn="l">
              <a:spcBef>
                <a:spcPts val="0"/>
              </a:spcBef>
              <a:buClrTx/>
              <a:buFont typeface="Arial" panose="020B0604020202020204" pitchFamily="34" charset="0"/>
              <a:buChar char="•"/>
            </a:pPr>
            <a:r>
              <a:rPr lang="nb-NO" sz="1100" dirty="0" smtClean="0">
                <a:solidFill>
                  <a:schemeClr val="tx1"/>
                </a:solidFill>
                <a:latin typeface="+mn-lt"/>
              </a:rPr>
              <a:t>Ved bruk av mobilapplikasjon for e-lås: hvilke type mobil og versjon av operativsystem kreves? Må nye mobiler kjøpes inn?</a:t>
            </a:r>
            <a:br>
              <a:rPr lang="nb-NO" sz="1100" dirty="0" smtClean="0">
                <a:solidFill>
                  <a:schemeClr val="tx1"/>
                </a:solidFill>
                <a:latin typeface="+mn-lt"/>
              </a:rPr>
            </a:br>
            <a:endParaRPr lang="nb-NO" sz="1100" dirty="0" smtClean="0">
              <a:solidFill>
                <a:schemeClr val="tx1"/>
              </a:solidFill>
            </a:endParaRPr>
          </a:p>
          <a:p>
            <a:pPr marL="285750" indent="-285750" algn="l">
              <a:spcBef>
                <a:spcPts val="0"/>
              </a:spcBef>
              <a:buClrTx/>
              <a:buFont typeface="Arial" panose="020B0604020202020204" pitchFamily="34" charset="0"/>
              <a:buChar char="•"/>
            </a:pPr>
            <a:r>
              <a:rPr lang="nb-NO" sz="1100" dirty="0" smtClean="0">
                <a:solidFill>
                  <a:schemeClr val="tx1"/>
                </a:solidFill>
              </a:rPr>
              <a:t>Hvilke gevinster skal dere realisere? Hvordan skal dere måle disse? Hvem </a:t>
            </a:r>
            <a:r>
              <a:rPr lang="nb-NO" sz="1100" dirty="0">
                <a:solidFill>
                  <a:schemeClr val="tx1"/>
                </a:solidFill>
              </a:rPr>
              <a:t>har ansvaret for gevinstrealiseringsplanen?</a:t>
            </a:r>
          </a:p>
          <a:p>
            <a:pPr marL="285750" indent="-285750" algn="l">
              <a:spcBef>
                <a:spcPts val="0"/>
              </a:spcBef>
              <a:buClrTx/>
              <a:buFont typeface="Arial" panose="020B0604020202020204" pitchFamily="34" charset="0"/>
              <a:buChar char="•"/>
            </a:pPr>
            <a:endParaRPr lang="nb-NO" sz="1100" dirty="0" smtClean="0">
              <a:solidFill>
                <a:schemeClr val="tx1"/>
              </a:solidFill>
              <a:latin typeface="+mn-lt"/>
            </a:endParaRPr>
          </a:p>
        </p:txBody>
      </p:sp>
      <p:sp>
        <p:nvSpPr>
          <p:cNvPr id="69" name="Title 5"/>
          <p:cNvSpPr>
            <a:spLocks noGrp="1"/>
          </p:cNvSpPr>
          <p:nvPr>
            <p:ph type="title"/>
          </p:nvPr>
        </p:nvSpPr>
        <p:spPr>
          <a:xfrm>
            <a:off x="246175" y="-3566"/>
            <a:ext cx="9659825" cy="802109"/>
          </a:xfrm>
        </p:spPr>
        <p:txBody>
          <a:bodyPr/>
          <a:lstStyle/>
          <a:p>
            <a:r>
              <a:rPr lang="nb-NO" b="1" dirty="0" smtClean="0">
                <a:solidFill>
                  <a:schemeClr val="accent1">
                    <a:lumMod val="50000"/>
                  </a:schemeClr>
                </a:solidFill>
                <a:latin typeface="Arial Black" panose="020B0A04020102020204" pitchFamily="34" charset="0"/>
              </a:rPr>
              <a:t>E-LÅS INSTITUSJON: HENVISNING OG KARTLEGGING</a:t>
            </a:r>
            <a:endParaRPr lang="nb-NO" dirty="0">
              <a:solidFill>
                <a:schemeClr val="accent1">
                  <a:lumMod val="50000"/>
                </a:schemeClr>
              </a:solidFill>
              <a:latin typeface="Arial Black" panose="020B0A04020102020204" pitchFamily="34" charset="0"/>
            </a:endParaRPr>
          </a:p>
        </p:txBody>
      </p:sp>
      <p:sp>
        <p:nvSpPr>
          <p:cNvPr id="70" name="TextBox 6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71" name="TextBox 7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31" name="TextBox 3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Verktøy </a:t>
            </a:r>
            <a:r>
              <a:rPr lang="nb-NO" sz="1100" dirty="0">
                <a:solidFill>
                  <a:schemeClr val="tx1"/>
                </a:solidFill>
              </a:rPr>
              <a:t>for beregning av spart tid og sparte </a:t>
            </a:r>
            <a:r>
              <a:rPr lang="nb-NO" sz="1100" dirty="0" smtClean="0">
                <a:solidFill>
                  <a:schemeClr val="tx1"/>
                </a:solidFill>
              </a:rPr>
              <a:t>kostnader ved bruk av e-lås?</a:t>
            </a:r>
            <a:endParaRPr lang="nb-NO" sz="1100" dirty="0">
              <a:solidFill>
                <a:schemeClr val="tx1"/>
              </a:solidFill>
            </a:endParaRPr>
          </a:p>
          <a:p>
            <a:pPr marL="285750" indent="-285750" algn="l">
              <a:buFont typeface="Arial" panose="020B0604020202020204" pitchFamily="34" charset="0"/>
              <a:buChar char="•"/>
            </a:pPr>
            <a:r>
              <a:rPr lang="nb-NO" sz="1100" dirty="0">
                <a:solidFill>
                  <a:schemeClr val="tx1"/>
                </a:solidFill>
              </a:rPr>
              <a:t>Gevinstrealiseringsplan (</a:t>
            </a:r>
            <a:r>
              <a:rPr lang="nb-NO" sz="1100" u="sng" dirty="0">
                <a:hlinkClick r:id="rId7"/>
              </a:rPr>
              <a:t>www.ks.no/veikart</a:t>
            </a:r>
            <a:r>
              <a:rPr lang="nb-NO" sz="1100" dirty="0"/>
              <a:t>)</a:t>
            </a:r>
            <a:endParaRPr lang="nb-NO" sz="1100" dirty="0">
              <a:solidFill>
                <a:schemeClr val="tx1"/>
              </a:solidFill>
            </a:endParaRPr>
          </a:p>
          <a:p>
            <a:pPr algn="l"/>
            <a:endParaRPr lang="nb-NO" sz="1100" dirty="0">
              <a:solidFill>
                <a:schemeClr val="tx1"/>
              </a:solidFill>
            </a:endParaRPr>
          </a:p>
        </p:txBody>
      </p:sp>
      <p:sp>
        <p:nvSpPr>
          <p:cNvPr id="32" name="TextBox 3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33" name="Group 32"/>
          <p:cNvGrpSpPr/>
          <p:nvPr/>
        </p:nvGrpSpPr>
        <p:grpSpPr>
          <a:xfrm>
            <a:off x="75000" y="902258"/>
            <a:ext cx="9756000" cy="1080000"/>
            <a:chOff x="312470" y="150611"/>
            <a:chExt cx="8834844" cy="1041400"/>
          </a:xfrm>
        </p:grpSpPr>
        <p:sp>
          <p:nvSpPr>
            <p:cNvPr id="34"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5"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8"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9" name="Rectangle 38"/>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40" name="Picture 39"/>
            <p:cNvPicPr>
              <a:picLocks noChangeAspect="1"/>
            </p:cNvPicPr>
            <p:nvPr/>
          </p:nvPicPr>
          <p:blipFill>
            <a:blip r:embed="rId8"/>
            <a:stretch>
              <a:fillRect/>
            </a:stretch>
          </p:blipFill>
          <p:spPr>
            <a:xfrm>
              <a:off x="343271" y="404597"/>
              <a:ext cx="522831" cy="489101"/>
            </a:xfrm>
            <a:prstGeom prst="rect">
              <a:avLst/>
            </a:prstGeom>
          </p:spPr>
        </p:pic>
        <p:sp>
          <p:nvSpPr>
            <p:cNvPr id="41" name="Rectangle 40"/>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2" name="Picture 41"/>
            <p:cNvPicPr>
              <a:picLocks noChangeAspect="1"/>
            </p:cNvPicPr>
            <p:nvPr/>
          </p:nvPicPr>
          <p:blipFill rotWithShape="1">
            <a:blip r:embed="rId9"/>
            <a:srcRect l="15523" t="4971" r="7979"/>
            <a:stretch/>
          </p:blipFill>
          <p:spPr>
            <a:xfrm>
              <a:off x="1955788" y="404597"/>
              <a:ext cx="422002" cy="505964"/>
            </a:xfrm>
            <a:prstGeom prst="rect">
              <a:avLst/>
            </a:prstGeom>
          </p:spPr>
        </p:pic>
        <p:sp>
          <p:nvSpPr>
            <p:cNvPr id="43" name="Rectangle 42"/>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4" name="Picture 43"/>
            <p:cNvPicPr>
              <a:picLocks noChangeAspect="1"/>
            </p:cNvPicPr>
            <p:nvPr/>
          </p:nvPicPr>
          <p:blipFill rotWithShape="1">
            <a:blip r:embed="rId10"/>
            <a:srcRect l="5393" r="11736"/>
            <a:stretch/>
          </p:blipFill>
          <p:spPr>
            <a:xfrm>
              <a:off x="3424151" y="375303"/>
              <a:ext cx="502261" cy="547688"/>
            </a:xfrm>
            <a:prstGeom prst="rect">
              <a:avLst/>
            </a:prstGeom>
          </p:spPr>
        </p:pic>
        <p:sp>
          <p:nvSpPr>
            <p:cNvPr id="45" name="Rectangle 44"/>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6" name="Picture 45"/>
            <p:cNvPicPr>
              <a:picLocks noChangeAspect="1"/>
            </p:cNvPicPr>
            <p:nvPr/>
          </p:nvPicPr>
          <p:blipFill rotWithShape="1">
            <a:blip r:embed="rId11"/>
            <a:srcRect l="12427" t="-1" r="6045" b="4678"/>
            <a:stretch/>
          </p:blipFill>
          <p:spPr>
            <a:xfrm>
              <a:off x="4816442" y="403381"/>
              <a:ext cx="481003" cy="491533"/>
            </a:xfrm>
            <a:prstGeom prst="rect">
              <a:avLst/>
            </a:prstGeom>
          </p:spPr>
        </p:pic>
        <p:sp>
          <p:nvSpPr>
            <p:cNvPr id="47" name="Rectangle 46"/>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8" name="Picture 47"/>
            <p:cNvPicPr>
              <a:picLocks noChangeAspect="1"/>
            </p:cNvPicPr>
            <p:nvPr/>
          </p:nvPicPr>
          <p:blipFill>
            <a:blip r:embed="rId12"/>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3"/>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4">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1949374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5000"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INSTITUSJON: TILPASNING OG INSTALLASJON</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a:solidFill>
                  <a:schemeClr val="tx1"/>
                </a:solidFill>
              </a:rPr>
              <a:t>1</a:t>
            </a:r>
            <a:r>
              <a:rPr lang="nb-NO" sz="1100" b="1" dirty="0" smtClean="0">
                <a:solidFill>
                  <a:schemeClr val="tx1"/>
                </a:solidFill>
              </a:rPr>
              <a:t>. Tilpasse </a:t>
            </a:r>
            <a:r>
              <a:rPr lang="nb-NO" sz="1100" b="1" dirty="0">
                <a:solidFill>
                  <a:schemeClr val="tx1"/>
                </a:solidFill>
              </a:rPr>
              <a:t>innstillinger </a:t>
            </a:r>
            <a:r>
              <a:rPr lang="nb-NO" sz="1100" b="1" dirty="0" smtClean="0">
                <a:solidFill>
                  <a:schemeClr val="tx1"/>
                </a:solidFill>
              </a:rPr>
              <a:t>til beboer</a:t>
            </a:r>
          </a:p>
          <a:p>
            <a:pPr algn="l">
              <a:spcBef>
                <a:spcPts val="0"/>
              </a:spcBef>
            </a:pPr>
            <a:r>
              <a:rPr lang="nb-NO" sz="1100" dirty="0">
                <a:solidFill>
                  <a:schemeClr val="tx1"/>
                </a:solidFill>
              </a:rPr>
              <a:t>V</a:t>
            </a:r>
            <a:r>
              <a:rPr lang="nb-NO" sz="1100" dirty="0" smtClean="0">
                <a:solidFill>
                  <a:schemeClr val="tx1"/>
                </a:solidFill>
              </a:rPr>
              <a:t>aktmester eller ressurspersoner på institusjonen, sammen med leverandør, legger inn tilgangsliste for e-lås.</a:t>
            </a:r>
          </a:p>
          <a:p>
            <a:pPr algn="l">
              <a:spcBef>
                <a:spcPts val="0"/>
              </a:spcBef>
            </a:pP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Installere e-lås hos beboer og måle nullpunkt</a:t>
            </a:r>
          </a:p>
          <a:p>
            <a:pPr algn="l">
              <a:spcBef>
                <a:spcPts val="0"/>
              </a:spcBef>
            </a:pPr>
            <a:r>
              <a:rPr lang="nb-NO" sz="1100" dirty="0" smtClean="0">
                <a:solidFill>
                  <a:schemeClr val="tx1"/>
                </a:solidFill>
              </a:rPr>
              <a:t>Vaktmester eller leverandør installerer e-lås hos beboer etter gjeldende prosedyrer. Gevinstansvarlig måler nullpunkt gevinster og oppdaterer gevinstrealiseringsplan, f.eks. spart tid på nøkkelhåndtering og opplevd trygghet for beboere og ansatte.</a:t>
            </a:r>
            <a:endParaRPr lang="nb-NO" sz="1100" b="1" dirty="0">
              <a:solidFill>
                <a:schemeClr val="tx1"/>
              </a:solidFill>
            </a:endParaRP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Infoskriv om e-lås til beboer og pårørende?</a:t>
            </a:r>
            <a:endParaRPr lang="nb-NO" sz="1100" dirty="0">
              <a:solidFill>
                <a:schemeClr val="tx1"/>
              </a:solidFill>
            </a:endParaRPr>
          </a:p>
        </p:txBody>
      </p:sp>
      <p:sp>
        <p:nvSpPr>
          <p:cNvPr id="52" name="TextBox 51"/>
          <p:cNvSpPr txBox="1"/>
          <p:nvPr/>
        </p:nvSpPr>
        <p:spPr>
          <a:xfrm>
            <a:off x="5144131" y="2355553"/>
            <a:ext cx="4505349" cy="3185544"/>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spcBef>
                <a:spcPts val="0"/>
              </a:spcBef>
              <a:buClrTx/>
              <a:buFont typeface="Arial" panose="020B0604020202020204" pitchFamily="34" charset="0"/>
              <a:buChar char="•"/>
            </a:pPr>
            <a:r>
              <a:rPr lang="nb-NO" sz="1100" dirty="0" smtClean="0">
                <a:solidFill>
                  <a:schemeClr val="tx1"/>
                </a:solidFill>
                <a:latin typeface="+mn-lt"/>
              </a:rPr>
              <a:t>Er dette den beste måten å gjøre det på i deres kommune?</a:t>
            </a:r>
            <a:br>
              <a:rPr lang="nb-NO" sz="1100" dirty="0" smtClean="0">
                <a:solidFill>
                  <a:schemeClr val="tx1"/>
                </a:solidFill>
                <a:latin typeface="+mn-lt"/>
              </a:rPr>
            </a:br>
            <a:endParaRPr lang="nb-NO" sz="1100" dirty="0" smtClean="0">
              <a:solidFill>
                <a:schemeClr val="tx1"/>
              </a:solidFill>
              <a:latin typeface="+mn-lt"/>
            </a:endParaRPr>
          </a:p>
          <a:p>
            <a:pPr marL="171450" indent="-171450" algn="l">
              <a:spcBef>
                <a:spcPts val="0"/>
              </a:spcBef>
              <a:buClrTx/>
              <a:buFont typeface="Arial" panose="020B0604020202020204" pitchFamily="34" charset="0"/>
              <a:buChar char="•"/>
            </a:pPr>
            <a:r>
              <a:rPr lang="nb-NO" sz="1100" dirty="0" smtClean="0">
                <a:solidFill>
                  <a:schemeClr val="tx1"/>
                </a:solidFill>
                <a:latin typeface="+mn-lt"/>
              </a:rPr>
              <a:t>Hvilke kommunikasjonskanaler er det i dag mellom ansatte på sykehjemmet og vaktmester, og må dette endres?</a:t>
            </a:r>
            <a:br>
              <a:rPr lang="nb-NO" sz="1100" dirty="0" smtClean="0">
                <a:solidFill>
                  <a:schemeClr val="tx1"/>
                </a:solidFill>
                <a:latin typeface="+mn-lt"/>
              </a:rPr>
            </a:br>
            <a:endParaRPr lang="nb-NO" sz="1100" dirty="0" smtClean="0">
              <a:solidFill>
                <a:schemeClr val="tx1"/>
              </a:solidFill>
              <a:latin typeface="+mn-lt"/>
            </a:endParaRPr>
          </a:p>
          <a:p>
            <a:pPr marL="171450" indent="-171450" algn="l">
              <a:spcBef>
                <a:spcPts val="0"/>
              </a:spcBef>
              <a:buClrTx/>
              <a:buFont typeface="Arial" panose="020B0604020202020204" pitchFamily="34" charset="0"/>
              <a:buChar char="•"/>
            </a:pPr>
            <a:r>
              <a:rPr lang="nb-NO" sz="1100" dirty="0" smtClean="0">
                <a:solidFill>
                  <a:schemeClr val="tx1"/>
                </a:solidFill>
                <a:latin typeface="+mn-lt"/>
              </a:rPr>
              <a:t>Skal alle ansatte ved institusjon ha tilgang til alle dører? </a:t>
            </a:r>
            <a:br>
              <a:rPr lang="nb-NO" sz="1100" dirty="0" smtClean="0">
                <a:solidFill>
                  <a:schemeClr val="tx1"/>
                </a:solidFill>
                <a:latin typeface="+mn-lt"/>
              </a:rPr>
            </a:br>
            <a:endParaRPr lang="nb-NO" sz="1100" dirty="0" smtClean="0">
              <a:solidFill>
                <a:schemeClr val="tx1"/>
              </a:solidFill>
              <a:latin typeface="+mn-lt"/>
            </a:endParaRPr>
          </a:p>
        </p:txBody>
      </p:sp>
      <p:sp>
        <p:nvSpPr>
          <p:cNvPr id="53" name="TextBox 52"/>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54" name="TextBox 53"/>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56" name="Group 55"/>
          <p:cNvGrpSpPr/>
          <p:nvPr/>
        </p:nvGrpSpPr>
        <p:grpSpPr>
          <a:xfrm>
            <a:off x="75000" y="902258"/>
            <a:ext cx="9756000" cy="1080000"/>
            <a:chOff x="312470" y="150611"/>
            <a:chExt cx="8834844" cy="1041400"/>
          </a:xfrm>
        </p:grpSpPr>
        <p:sp>
          <p:nvSpPr>
            <p:cNvPr id="57"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8"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2" name="Rectangle 61"/>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3" name="Picture 62"/>
            <p:cNvPicPr>
              <a:picLocks noChangeAspect="1"/>
            </p:cNvPicPr>
            <p:nvPr/>
          </p:nvPicPr>
          <p:blipFill>
            <a:blip r:embed="rId7"/>
            <a:stretch>
              <a:fillRect/>
            </a:stretch>
          </p:blipFill>
          <p:spPr>
            <a:xfrm>
              <a:off x="343271" y="404597"/>
              <a:ext cx="522831" cy="489101"/>
            </a:xfrm>
            <a:prstGeom prst="rect">
              <a:avLst/>
            </a:prstGeom>
          </p:spPr>
        </p:pic>
        <p:sp>
          <p:nvSpPr>
            <p:cNvPr id="64" name="Rectangle 63"/>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5" name="Picture 64"/>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6" name="Rectangle 65"/>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7" name="Picture 66"/>
            <p:cNvPicPr>
              <a:picLocks noChangeAspect="1"/>
            </p:cNvPicPr>
            <p:nvPr/>
          </p:nvPicPr>
          <p:blipFill rotWithShape="1">
            <a:blip r:embed="rId9"/>
            <a:srcRect l="5393" r="11736"/>
            <a:stretch/>
          </p:blipFill>
          <p:spPr>
            <a:xfrm>
              <a:off x="3424151" y="375303"/>
              <a:ext cx="502261" cy="547688"/>
            </a:xfrm>
            <a:prstGeom prst="rect">
              <a:avLst/>
            </a:prstGeom>
          </p:spPr>
        </p:pic>
        <p:sp>
          <p:nvSpPr>
            <p:cNvPr id="68" name="Rectangle 67"/>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9" name="Picture 68"/>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70" name="Rectangle 69"/>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1" name="Picture 70"/>
            <p:cNvPicPr>
              <a:picLocks noChangeAspect="1"/>
            </p:cNvPicPr>
            <p:nvPr/>
          </p:nvPicPr>
          <p:blipFill>
            <a:blip r:embed="rId11"/>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2"/>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3">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2550174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6024"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23" name="TextBox 22"/>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Gjennomføre </a:t>
            </a:r>
            <a:r>
              <a:rPr lang="nb-NO" sz="1100" b="1" dirty="0">
                <a:solidFill>
                  <a:schemeClr val="tx1"/>
                </a:solidFill>
              </a:rPr>
              <a:t>opplæring for </a:t>
            </a:r>
            <a:r>
              <a:rPr lang="nb-NO" sz="1100" b="1" dirty="0" smtClean="0">
                <a:solidFill>
                  <a:schemeClr val="tx1"/>
                </a:solidFill>
              </a:rPr>
              <a:t>beboer </a:t>
            </a:r>
            <a:r>
              <a:rPr lang="nb-NO" sz="1100" b="1" dirty="0">
                <a:solidFill>
                  <a:schemeClr val="tx1"/>
                </a:solidFill>
              </a:rPr>
              <a:t>og </a:t>
            </a:r>
            <a:r>
              <a:rPr lang="nb-NO" sz="1100" b="1" dirty="0" smtClean="0">
                <a:solidFill>
                  <a:schemeClr val="tx1"/>
                </a:solidFill>
              </a:rPr>
              <a:t>pårørende</a:t>
            </a:r>
            <a:endParaRPr lang="nb-NO" sz="1100" dirty="0" smtClean="0">
              <a:solidFill>
                <a:schemeClr val="tx1"/>
              </a:solidFill>
            </a:endParaRPr>
          </a:p>
          <a:p>
            <a:pPr algn="l">
              <a:spcBef>
                <a:spcPts val="0"/>
              </a:spcBef>
            </a:pPr>
            <a:r>
              <a:rPr lang="nb-NO" sz="1100" dirty="0" smtClean="0">
                <a:solidFill>
                  <a:schemeClr val="tx1"/>
                </a:solidFill>
              </a:rPr>
              <a:t>Ansatte ved institusjon eller utpekte ressurspersoner gjennomfører opplæring med beboer og pårørende under installasjon.</a:t>
            </a:r>
            <a:br>
              <a:rPr lang="nb-NO" sz="1100" dirty="0" smtClean="0">
                <a:solidFill>
                  <a:schemeClr val="tx1"/>
                </a:solidFill>
              </a:rPr>
            </a:br>
            <a:r>
              <a:rPr lang="nb-NO" sz="1100" b="1" dirty="0" smtClean="0">
                <a:solidFill>
                  <a:schemeClr val="tx1"/>
                </a:solidFill>
              </a:rPr>
              <a:t/>
            </a:r>
            <a:br>
              <a:rPr lang="nb-NO" sz="1100" b="1" dirty="0" smtClean="0">
                <a:solidFill>
                  <a:schemeClr val="tx1"/>
                </a:solidFill>
              </a:rPr>
            </a:br>
            <a:r>
              <a:rPr lang="nb-NO" sz="1100" b="1" dirty="0" smtClean="0">
                <a:solidFill>
                  <a:schemeClr val="tx1"/>
                </a:solidFill>
              </a:rPr>
              <a:t>2. Teste e-lås</a:t>
            </a:r>
          </a:p>
          <a:p>
            <a:pPr algn="l">
              <a:spcBef>
                <a:spcPts val="0"/>
              </a:spcBef>
            </a:pPr>
            <a:r>
              <a:rPr lang="nb-NO" sz="1100" dirty="0" smtClean="0">
                <a:solidFill>
                  <a:schemeClr val="tx1"/>
                </a:solidFill>
              </a:rPr>
              <a:t>Ansatte ved institusjon tester e-lås sammen med beboer og eventuelt pårørende.</a:t>
            </a:r>
            <a:endParaRPr lang="nb-NO" sz="1100" b="1" dirty="0">
              <a:solidFill>
                <a:schemeClr val="tx1"/>
              </a:solidFill>
            </a:endParaRPr>
          </a:p>
        </p:txBody>
      </p:sp>
      <p:sp>
        <p:nvSpPr>
          <p:cNvPr id="24" name="TextBox 23"/>
          <p:cNvSpPr txBox="1"/>
          <p:nvPr/>
        </p:nvSpPr>
        <p:spPr>
          <a:xfrm>
            <a:off x="149052" y="5856052"/>
            <a:ext cx="9520413" cy="834308"/>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Opplæringsmanual for bruk av e-lås? Noe fra ulike leverandører? </a:t>
            </a:r>
            <a:endParaRPr lang="nb-NO" sz="1100" dirty="0">
              <a:solidFill>
                <a:schemeClr val="tx1"/>
              </a:solidFill>
            </a:endParaRPr>
          </a:p>
        </p:txBody>
      </p:sp>
      <p:sp>
        <p:nvSpPr>
          <p:cNvPr id="28" name="TextBox 27"/>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br>
              <a:rPr lang="nb-NO" sz="1100" dirty="0" smtClean="0">
                <a:solidFill>
                  <a:schemeClr val="tx1"/>
                </a:solidFill>
              </a:rPr>
            </a:br>
            <a:endParaRPr lang="nb-NO" sz="1100" dirty="0" smtClean="0">
              <a:solidFill>
                <a:schemeClr val="tx1"/>
              </a:solidFill>
              <a:latin typeface="+mn-lt"/>
            </a:endParaRPr>
          </a:p>
          <a:p>
            <a:pPr marL="171450" indent="-171450" algn="l">
              <a:buClrTx/>
              <a:buFont typeface="Arial" panose="020B0604020202020204" pitchFamily="34" charset="0"/>
              <a:buChar char="•"/>
            </a:pPr>
            <a:r>
              <a:rPr lang="nb-NO" sz="1100" dirty="0" smtClean="0">
                <a:solidFill>
                  <a:schemeClr val="tx1"/>
                </a:solidFill>
                <a:latin typeface="+mn-lt"/>
              </a:rPr>
              <a:t>Hvem bør gjennomføre opplæring med beboer og pårørende?</a:t>
            </a:r>
            <a:br>
              <a:rPr lang="nb-NO" sz="1100" dirty="0" smtClean="0">
                <a:solidFill>
                  <a:schemeClr val="tx1"/>
                </a:solidFill>
                <a:latin typeface="+mn-lt"/>
              </a:rPr>
            </a:br>
            <a:r>
              <a:rPr lang="nb-NO" sz="1100" dirty="0" smtClean="0">
                <a:solidFill>
                  <a:schemeClr val="tx1"/>
                </a:solidFill>
                <a:latin typeface="+mn-lt"/>
              </a:rPr>
              <a:t> </a:t>
            </a:r>
            <a:endParaRPr lang="nb-NO" sz="1100" dirty="0">
              <a:solidFill>
                <a:schemeClr val="tx1"/>
              </a:solidFill>
              <a:latin typeface="+mn-lt"/>
            </a:endParaRPr>
          </a:p>
          <a:p>
            <a:pPr marL="171450" indent="-171450" algn="l">
              <a:buClrTx/>
              <a:buFont typeface="Arial" panose="020B0604020202020204" pitchFamily="34" charset="0"/>
              <a:buChar char="•"/>
            </a:pPr>
            <a:r>
              <a:rPr lang="nb-NO" sz="1100" dirty="0" smtClean="0">
                <a:solidFill>
                  <a:schemeClr val="tx1"/>
                </a:solidFill>
                <a:latin typeface="+mn-lt"/>
              </a:rPr>
              <a:t>Skal opplæringen skje samtidig som installasjon? </a:t>
            </a:r>
          </a:p>
          <a:p>
            <a:pPr algn="l">
              <a:buClrTx/>
            </a:pPr>
            <a:r>
              <a:rPr lang="nb-NO" sz="1100" dirty="0" smtClean="0">
                <a:solidFill>
                  <a:schemeClr val="tx1"/>
                </a:solidFill>
                <a:latin typeface="+mn-lt"/>
              </a:rPr>
              <a:t> </a:t>
            </a:r>
          </a:p>
        </p:txBody>
      </p:sp>
      <p:sp>
        <p:nvSpPr>
          <p:cNvPr id="6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INSTITUSJON: OPPLÆRING</a:t>
            </a:r>
            <a:endParaRPr lang="nb-NO" dirty="0">
              <a:solidFill>
                <a:schemeClr val="accent1">
                  <a:lumMod val="50000"/>
                </a:schemeClr>
              </a:solidFill>
              <a:latin typeface="Arial Black" panose="020B0A04020102020204" pitchFamily="34" charset="0"/>
            </a:endParaRPr>
          </a:p>
        </p:txBody>
      </p:sp>
      <p:sp>
        <p:nvSpPr>
          <p:cNvPr id="70" name="TextBox 6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71" name="TextBox 70"/>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72" name="TextBox 7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31" name="Group 30"/>
          <p:cNvGrpSpPr/>
          <p:nvPr/>
        </p:nvGrpSpPr>
        <p:grpSpPr>
          <a:xfrm>
            <a:off x="75000" y="902258"/>
            <a:ext cx="9756000" cy="1080000"/>
            <a:chOff x="312470" y="150611"/>
            <a:chExt cx="8834844" cy="1041400"/>
          </a:xfrm>
        </p:grpSpPr>
        <p:sp>
          <p:nvSpPr>
            <p:cNvPr id="32"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3"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Rectangle 36"/>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8" name="Picture 37"/>
            <p:cNvPicPr>
              <a:picLocks noChangeAspect="1"/>
            </p:cNvPicPr>
            <p:nvPr/>
          </p:nvPicPr>
          <p:blipFill>
            <a:blip r:embed="rId7"/>
            <a:stretch>
              <a:fillRect/>
            </a:stretch>
          </p:blipFill>
          <p:spPr>
            <a:xfrm>
              <a:off x="343271" y="404597"/>
              <a:ext cx="522831" cy="489101"/>
            </a:xfrm>
            <a:prstGeom prst="rect">
              <a:avLst/>
            </a:prstGeom>
          </p:spPr>
        </p:pic>
        <p:sp>
          <p:nvSpPr>
            <p:cNvPr id="39" name="Rectangle 38"/>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0" name="Picture 39"/>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41" name="Rectangle 40"/>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2" name="Picture 41"/>
            <p:cNvPicPr>
              <a:picLocks noChangeAspect="1"/>
            </p:cNvPicPr>
            <p:nvPr/>
          </p:nvPicPr>
          <p:blipFill rotWithShape="1">
            <a:blip r:embed="rId9"/>
            <a:srcRect l="5393" r="11736"/>
            <a:stretch/>
          </p:blipFill>
          <p:spPr>
            <a:xfrm>
              <a:off x="3424151" y="375303"/>
              <a:ext cx="502261" cy="547688"/>
            </a:xfrm>
            <a:prstGeom prst="rect">
              <a:avLst/>
            </a:prstGeom>
          </p:spPr>
        </p:pic>
        <p:sp>
          <p:nvSpPr>
            <p:cNvPr id="43" name="Rectangle 42"/>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4" name="Picture 43"/>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45" name="Rectangle 44"/>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6" name="Picture 45"/>
            <p:cNvPicPr>
              <a:picLocks noChangeAspect="1"/>
            </p:cNvPicPr>
            <p:nvPr/>
          </p:nvPicPr>
          <p:blipFill>
            <a:blip r:embed="rId11"/>
            <a:stretch>
              <a:fillRect/>
            </a:stretch>
          </p:blipFill>
          <p:spPr>
            <a:xfrm>
              <a:off x="7772077" y="413366"/>
              <a:ext cx="688156" cy="463651"/>
            </a:xfrm>
            <a:prstGeom prst="rect">
              <a:avLst/>
            </a:prstGeom>
          </p:spPr>
        </p:pic>
        <p:sp>
          <p:nvSpPr>
            <p:cNvPr id="47"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8" name="Rectangle 47"/>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2"/>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3">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38694141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7048"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INSTITUSJON: DAGLIG DRIFT</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Utrykning ved tekniske varsler, eller ved signal om lavt batteri</a:t>
            </a:r>
          </a:p>
          <a:p>
            <a:pPr algn="l">
              <a:spcBef>
                <a:spcPts val="0"/>
              </a:spcBef>
            </a:pPr>
            <a:r>
              <a:rPr lang="nb-NO" sz="1100" dirty="0">
                <a:solidFill>
                  <a:schemeClr val="tx1"/>
                </a:solidFill>
              </a:rPr>
              <a:t>Tekniske varsler sendes direkte til vaktmester som </a:t>
            </a:r>
            <a:r>
              <a:rPr lang="nb-NO" sz="1100" dirty="0" smtClean="0">
                <a:solidFill>
                  <a:schemeClr val="tx1"/>
                </a:solidFill>
              </a:rPr>
              <a:t>handler </a:t>
            </a:r>
            <a:r>
              <a:rPr lang="nb-NO" sz="1100" dirty="0">
                <a:solidFill>
                  <a:schemeClr val="tx1"/>
                </a:solidFill>
              </a:rPr>
              <a:t>etter gjeldende prosedyrer</a:t>
            </a:r>
            <a:r>
              <a:rPr lang="nb-NO" sz="1100" dirty="0" smtClean="0">
                <a:solidFill>
                  <a:schemeClr val="tx1"/>
                </a:solidFill>
              </a:rPr>
              <a:t>. Vaktmester dokumenterer hendelser.</a:t>
            </a:r>
            <a:endParaRPr lang="nb-NO" sz="1100" dirty="0">
              <a:solidFill>
                <a:schemeClr val="tx1"/>
              </a:solidFill>
            </a:endParaRPr>
          </a:p>
          <a:p>
            <a:pPr algn="l">
              <a:spcBef>
                <a:spcPts val="0"/>
              </a:spcBef>
            </a:pPr>
            <a:endParaRPr lang="nb-NO" sz="1100" b="1" dirty="0" smtClean="0">
              <a:solidFill>
                <a:schemeClr val="tx1"/>
              </a:solidFill>
            </a:endParaRPr>
          </a:p>
          <a:p>
            <a:pPr algn="l">
              <a:spcBef>
                <a:spcPts val="0"/>
              </a:spcBef>
            </a:pPr>
            <a:r>
              <a:rPr lang="nb-NO" sz="1100" b="1" dirty="0">
                <a:solidFill>
                  <a:schemeClr val="tx1"/>
                </a:solidFill>
              </a:rPr>
              <a:t>2</a:t>
            </a:r>
            <a:r>
              <a:rPr lang="nb-NO" sz="1100" b="1" dirty="0" smtClean="0">
                <a:solidFill>
                  <a:schemeClr val="tx1"/>
                </a:solidFill>
              </a:rPr>
              <a:t>. Oppdatere tilgangsliste</a:t>
            </a:r>
          </a:p>
          <a:p>
            <a:pPr algn="l">
              <a:spcBef>
                <a:spcPts val="0"/>
              </a:spcBef>
            </a:pPr>
            <a:r>
              <a:rPr lang="nb-NO" sz="1100" dirty="0" smtClean="0">
                <a:solidFill>
                  <a:schemeClr val="tx1"/>
                </a:solidFill>
              </a:rPr>
              <a:t>Vaktmester eller ressurspersonell ved institusjon oppdaterer liste over hvem som skal ha tilgang til hvilke dører etter hvert som det behøves.</a:t>
            </a:r>
            <a:endParaRPr lang="nb-NO" sz="1100" dirty="0">
              <a:solidFill>
                <a:schemeClr val="tx1"/>
              </a:solidFill>
            </a:endParaRPr>
          </a:p>
          <a:p>
            <a:pPr algn="l">
              <a:spcBef>
                <a:spcPts val="0"/>
              </a:spcBef>
            </a:pPr>
            <a:endParaRPr lang="nb-NO" sz="1100" b="1" dirty="0" smtClean="0">
              <a:solidFill>
                <a:srgbClr val="FF0000"/>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spcBef>
                <a:spcPts val="0"/>
              </a:spcBef>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br>
              <a:rPr lang="nb-NO" sz="1100" dirty="0" smtClean="0">
                <a:solidFill>
                  <a:schemeClr val="tx1"/>
                </a:solidFill>
              </a:rPr>
            </a:br>
            <a:endParaRPr lang="nb-NO" sz="1100" dirty="0" smtClean="0">
              <a:solidFill>
                <a:schemeClr val="tx1"/>
              </a:solidFill>
            </a:endParaRPr>
          </a:p>
          <a:p>
            <a:pPr marL="171450" indent="-171450" algn="l">
              <a:spcBef>
                <a:spcPts val="0"/>
              </a:spcBef>
              <a:buClrTx/>
              <a:buFont typeface="Arial" panose="020B0604020202020204" pitchFamily="34" charset="0"/>
              <a:buChar char="•"/>
            </a:pPr>
            <a:r>
              <a:rPr lang="nb-NO" sz="1100" dirty="0" smtClean="0">
                <a:solidFill>
                  <a:schemeClr val="tx1"/>
                </a:solidFill>
              </a:rPr>
              <a:t>Hvem skal håndtere tekniske varsler? Hva skal prosedyren være? Hvor skal tekniske varsler dokumenteres?</a:t>
            </a:r>
            <a:br>
              <a:rPr lang="nb-NO" sz="1100" dirty="0" smtClean="0">
                <a:solidFill>
                  <a:schemeClr val="tx1"/>
                </a:solidFill>
              </a:rPr>
            </a:br>
            <a:endParaRPr lang="nb-NO" sz="1100" dirty="0" smtClean="0">
              <a:solidFill>
                <a:schemeClr val="tx1"/>
              </a:solidFill>
            </a:endParaRPr>
          </a:p>
          <a:p>
            <a:pPr marL="171450" indent="-171450" algn="l">
              <a:spcBef>
                <a:spcPts val="0"/>
              </a:spcBef>
              <a:buClrTx/>
              <a:buFont typeface="Arial" panose="020B0604020202020204" pitchFamily="34" charset="0"/>
              <a:buChar char="•"/>
            </a:pPr>
            <a:r>
              <a:rPr lang="nb-NO" sz="1100" dirty="0" smtClean="0">
                <a:solidFill>
                  <a:schemeClr val="tx1"/>
                </a:solidFill>
              </a:rPr>
              <a:t>Kan vaktlisten integreres i system for e-lås, slik at tilganger oppdateres automatisk?</a:t>
            </a:r>
            <a:br>
              <a:rPr lang="nb-NO" sz="1100" dirty="0" smtClean="0">
                <a:solidFill>
                  <a:schemeClr val="tx1"/>
                </a:solidFill>
              </a:rPr>
            </a:br>
            <a:endParaRPr lang="nb-NO" sz="1100" dirty="0" smtClean="0">
              <a:solidFill>
                <a:schemeClr val="tx1"/>
              </a:solidFill>
            </a:endParaRPr>
          </a:p>
          <a:p>
            <a:pPr marL="171450" indent="-171450" algn="l">
              <a:spcBef>
                <a:spcPts val="0"/>
              </a:spcBef>
              <a:buClrTx/>
              <a:buFont typeface="Arial" panose="020B0604020202020204" pitchFamily="34" charset="0"/>
              <a:buChar char="•"/>
            </a:pPr>
            <a:r>
              <a:rPr lang="nb-NO" sz="1100" dirty="0" smtClean="0">
                <a:solidFill>
                  <a:schemeClr val="tx1"/>
                </a:solidFill>
              </a:rPr>
              <a:t>Ved bruk av mobil: hvilken prosedyre skal ligge til grunn hvis mobilapplikasjon ikke fungerer eller hvis hjemmesykepleien ikke har med mobil? Hvilke rutiner skal kommunen ha ved mistet mobiltelefon og for å sikre at nødvendige oppdateringer av telefonen gjennomføres?</a:t>
            </a:r>
            <a:br>
              <a:rPr lang="nb-NO" sz="1100" dirty="0" smtClean="0">
                <a:solidFill>
                  <a:schemeClr val="tx1"/>
                </a:solidFill>
              </a:rPr>
            </a:br>
            <a:endParaRPr lang="nb-NO" sz="1100" dirty="0" smtClean="0">
              <a:solidFill>
                <a:schemeClr val="tx1"/>
              </a:solidFill>
            </a:endParaRPr>
          </a:p>
        </p:txBody>
      </p:sp>
      <p:sp>
        <p:nvSpPr>
          <p:cNvPr id="53" name="TextBox 52"/>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54" name="TextBox 53"/>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56" name="Group 55"/>
          <p:cNvGrpSpPr/>
          <p:nvPr/>
        </p:nvGrpSpPr>
        <p:grpSpPr>
          <a:xfrm>
            <a:off x="75000" y="902258"/>
            <a:ext cx="9756000" cy="1080000"/>
            <a:chOff x="312470" y="150611"/>
            <a:chExt cx="8834844" cy="1041400"/>
          </a:xfrm>
        </p:grpSpPr>
        <p:sp>
          <p:nvSpPr>
            <p:cNvPr id="57"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8"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2" name="Rectangle 61"/>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3" name="Picture 62"/>
            <p:cNvPicPr>
              <a:picLocks noChangeAspect="1"/>
            </p:cNvPicPr>
            <p:nvPr/>
          </p:nvPicPr>
          <p:blipFill>
            <a:blip r:embed="rId7"/>
            <a:stretch>
              <a:fillRect/>
            </a:stretch>
          </p:blipFill>
          <p:spPr>
            <a:xfrm>
              <a:off x="343271" y="404597"/>
              <a:ext cx="522831" cy="489101"/>
            </a:xfrm>
            <a:prstGeom prst="rect">
              <a:avLst/>
            </a:prstGeom>
          </p:spPr>
        </p:pic>
        <p:sp>
          <p:nvSpPr>
            <p:cNvPr id="64" name="Rectangle 63"/>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5" name="Picture 64"/>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6" name="Rectangle 65"/>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7" name="Picture 66"/>
            <p:cNvPicPr>
              <a:picLocks noChangeAspect="1"/>
            </p:cNvPicPr>
            <p:nvPr/>
          </p:nvPicPr>
          <p:blipFill rotWithShape="1">
            <a:blip r:embed="rId9"/>
            <a:srcRect l="5393" r="11736"/>
            <a:stretch/>
          </p:blipFill>
          <p:spPr>
            <a:xfrm>
              <a:off x="3424151" y="375303"/>
              <a:ext cx="502261" cy="547688"/>
            </a:xfrm>
            <a:prstGeom prst="rect">
              <a:avLst/>
            </a:prstGeom>
          </p:spPr>
        </p:pic>
        <p:sp>
          <p:nvSpPr>
            <p:cNvPr id="68" name="Rectangle 67"/>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9" name="Picture 68"/>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70" name="Rectangle 69"/>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1" name="Picture 70"/>
            <p:cNvPicPr>
              <a:picLocks noChangeAspect="1"/>
            </p:cNvPicPr>
            <p:nvPr/>
          </p:nvPicPr>
          <p:blipFill>
            <a:blip r:embed="rId11"/>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2"/>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3">
              <a:extLst/>
            </a:blip>
            <a:srcRect l="10678" r="16924"/>
            <a:stretch/>
          </p:blipFill>
          <p:spPr>
            <a:xfrm>
              <a:off x="6362617" y="408116"/>
              <a:ext cx="498211" cy="463651"/>
            </a:xfrm>
            <a:prstGeom prst="rect">
              <a:avLst/>
            </a:prstGeom>
          </p:spPr>
        </p:pic>
      </p:grpSp>
      <p:sp>
        <p:nvSpPr>
          <p:cNvPr id="76" name="TextBox 75"/>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a:t>
            </a:r>
            <a:r>
              <a:rPr lang="nb-NO" sz="1100" dirty="0">
                <a:solidFill>
                  <a:schemeClr val="tx1"/>
                </a:solidFill>
              </a:rPr>
              <a:t>for håndtering av tekniske varsler</a:t>
            </a:r>
            <a:r>
              <a:rPr lang="nb-NO" sz="1100" dirty="0" smtClean="0">
                <a:solidFill>
                  <a:schemeClr val="tx1"/>
                </a:solidFill>
              </a:rPr>
              <a:t>?</a:t>
            </a:r>
          </a:p>
        </p:txBody>
      </p:sp>
    </p:spTree>
    <p:extLst>
      <p:ext uri="{BB962C8B-B14F-4D97-AF65-F5344CB8AC3E}">
        <p14:creationId xmlns:p14="http://schemas.microsoft.com/office/powerpoint/2010/main" val="16802832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8072"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INSTITUSJON: EVALUERING</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Vurdere </a:t>
            </a:r>
            <a:r>
              <a:rPr lang="nb-NO" sz="1100" b="1" dirty="0">
                <a:solidFill>
                  <a:schemeClr val="tx1"/>
                </a:solidFill>
              </a:rPr>
              <a:t>hvilke effekter </a:t>
            </a:r>
            <a:r>
              <a:rPr lang="nb-NO" sz="1100" b="1" dirty="0" smtClean="0">
                <a:solidFill>
                  <a:schemeClr val="tx1"/>
                </a:solidFill>
              </a:rPr>
              <a:t>e-lås har </a:t>
            </a:r>
            <a:r>
              <a:rPr lang="nb-NO" sz="1100" b="1" dirty="0">
                <a:solidFill>
                  <a:schemeClr val="tx1"/>
                </a:solidFill>
              </a:rPr>
              <a:t>for </a:t>
            </a:r>
            <a:r>
              <a:rPr lang="nb-NO" sz="1100" b="1" dirty="0" smtClean="0">
                <a:solidFill>
                  <a:schemeClr val="tx1"/>
                </a:solidFill>
              </a:rPr>
              <a:t>beboer, </a:t>
            </a:r>
            <a:r>
              <a:rPr lang="nb-NO" sz="1100" b="1" dirty="0">
                <a:solidFill>
                  <a:schemeClr val="tx1"/>
                </a:solidFill>
              </a:rPr>
              <a:t>pårørende og </a:t>
            </a:r>
            <a:r>
              <a:rPr lang="nb-NO" sz="1100" b="1" dirty="0" smtClean="0">
                <a:solidFill>
                  <a:schemeClr val="tx1"/>
                </a:solidFill>
              </a:rPr>
              <a:t>ansatte</a:t>
            </a:r>
            <a:endParaRPr lang="nb-NO" sz="1100" dirty="0" smtClean="0">
              <a:solidFill>
                <a:schemeClr val="tx1"/>
              </a:solidFill>
            </a:endParaRPr>
          </a:p>
          <a:p>
            <a:pPr algn="l">
              <a:spcBef>
                <a:spcPts val="0"/>
              </a:spcBef>
            </a:pPr>
            <a:r>
              <a:rPr lang="nb-NO" sz="1100" dirty="0">
                <a:solidFill>
                  <a:schemeClr val="tx1"/>
                </a:solidFill>
              </a:rPr>
              <a:t>Måle </a:t>
            </a:r>
            <a:r>
              <a:rPr lang="nb-NO" sz="1100" dirty="0" smtClean="0">
                <a:solidFill>
                  <a:schemeClr val="tx1"/>
                </a:solidFill>
              </a:rPr>
              <a:t>beboer-</a:t>
            </a:r>
            <a:r>
              <a:rPr lang="nb-NO" sz="1100" dirty="0">
                <a:solidFill>
                  <a:schemeClr val="tx1"/>
                </a:solidFill>
              </a:rPr>
              <a:t>, ansatt- og pårørendetilfredshet ved faste intervaller ved hjelp av evalueringsskjema</a:t>
            </a:r>
            <a:r>
              <a:rPr lang="nb-NO" sz="1100" dirty="0" smtClean="0">
                <a:solidFill>
                  <a:schemeClr val="tx1"/>
                </a:solidFill>
              </a:rPr>
              <a:t>. Åpne for tilbakemeldinger fra ansatte om hva som fungerer godt og mindre godt med e-lås-systemet. </a:t>
            </a:r>
            <a:endParaRPr lang="nb-NO" sz="1100" dirty="0">
              <a:solidFill>
                <a:schemeClr val="tx1"/>
              </a:solidFill>
            </a:endParaRP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2. Registrere </a:t>
            </a:r>
            <a:r>
              <a:rPr lang="nb-NO" sz="1100" b="1" dirty="0">
                <a:solidFill>
                  <a:schemeClr val="tx1"/>
                </a:solidFill>
              </a:rPr>
              <a:t>nye data for </a:t>
            </a:r>
            <a:r>
              <a:rPr lang="nb-NO" sz="1100" b="1" dirty="0" smtClean="0">
                <a:solidFill>
                  <a:schemeClr val="tx1"/>
                </a:solidFill>
              </a:rPr>
              <a:t>gevinstrealisering</a:t>
            </a:r>
          </a:p>
          <a:p>
            <a:pPr algn="l">
              <a:spcBef>
                <a:spcPts val="0"/>
              </a:spcBef>
            </a:pPr>
            <a:r>
              <a:rPr lang="nb-NO" sz="1100" dirty="0" smtClean="0">
                <a:solidFill>
                  <a:schemeClr val="tx1"/>
                </a:solidFill>
              </a:rPr>
              <a:t>Gevinstansvarlige oppdaterer gevinstrealiseringsplan med hensyn til </a:t>
            </a:r>
            <a:r>
              <a:rPr lang="nb-NO" sz="1100" dirty="0">
                <a:solidFill>
                  <a:schemeClr val="tx1"/>
                </a:solidFill>
              </a:rPr>
              <a:t>k</a:t>
            </a:r>
            <a:r>
              <a:rPr lang="nb-NO" sz="1100" dirty="0" smtClean="0">
                <a:solidFill>
                  <a:schemeClr val="tx1"/>
                </a:solidFill>
              </a:rPr>
              <a:t>valitative gevinster fra utfylte evalueringsskjema.</a:t>
            </a: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Evalueringsverktøy?</a:t>
            </a:r>
          </a:p>
          <a:p>
            <a:pPr marL="285750" indent="-285750" algn="l">
              <a:buFont typeface="Arial" panose="020B0604020202020204" pitchFamily="34" charset="0"/>
              <a:buChar char="•"/>
            </a:pPr>
            <a:r>
              <a:rPr lang="nb-NO" sz="1100" dirty="0" smtClean="0">
                <a:solidFill>
                  <a:schemeClr val="tx1"/>
                </a:solidFill>
              </a:rPr>
              <a:t>Evalueringsskjema?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Hvem skal ha ansvaret for å evaluere om gevinster har blitt realisert?</a:t>
            </a:r>
          </a:p>
          <a:p>
            <a:pPr marL="171450" indent="-171450" algn="l">
              <a:buClrTx/>
              <a:buFont typeface="Arial" panose="020B0604020202020204" pitchFamily="34" charset="0"/>
              <a:buChar char="•"/>
            </a:pPr>
            <a:r>
              <a:rPr lang="nb-NO" sz="1100" dirty="0" smtClean="0">
                <a:solidFill>
                  <a:schemeClr val="tx1"/>
                </a:solidFill>
              </a:rPr>
              <a:t>Har dere de rette kommunikasjonsmidlene for å kunne bruke denne type prosess? </a:t>
            </a:r>
          </a:p>
        </p:txBody>
      </p:sp>
      <p:sp>
        <p:nvSpPr>
          <p:cNvPr id="53" name="TextBox 52"/>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54" name="TextBox 53"/>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56" name="Group 55"/>
          <p:cNvGrpSpPr/>
          <p:nvPr/>
        </p:nvGrpSpPr>
        <p:grpSpPr>
          <a:xfrm>
            <a:off x="75000" y="902258"/>
            <a:ext cx="9756000" cy="1080000"/>
            <a:chOff x="312470" y="150611"/>
            <a:chExt cx="8834844" cy="1041400"/>
          </a:xfrm>
        </p:grpSpPr>
        <p:sp>
          <p:nvSpPr>
            <p:cNvPr id="57"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8"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2" name="Rectangle 61"/>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3" name="Picture 62"/>
            <p:cNvPicPr>
              <a:picLocks noChangeAspect="1"/>
            </p:cNvPicPr>
            <p:nvPr/>
          </p:nvPicPr>
          <p:blipFill>
            <a:blip r:embed="rId7"/>
            <a:stretch>
              <a:fillRect/>
            </a:stretch>
          </p:blipFill>
          <p:spPr>
            <a:xfrm>
              <a:off x="343271" y="404597"/>
              <a:ext cx="522831" cy="489101"/>
            </a:xfrm>
            <a:prstGeom prst="rect">
              <a:avLst/>
            </a:prstGeom>
          </p:spPr>
        </p:pic>
        <p:sp>
          <p:nvSpPr>
            <p:cNvPr id="64" name="Rectangle 63"/>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5" name="Picture 64"/>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6" name="Rectangle 65"/>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7" name="Picture 66"/>
            <p:cNvPicPr>
              <a:picLocks noChangeAspect="1"/>
            </p:cNvPicPr>
            <p:nvPr/>
          </p:nvPicPr>
          <p:blipFill rotWithShape="1">
            <a:blip r:embed="rId9"/>
            <a:srcRect l="5393" r="11736"/>
            <a:stretch/>
          </p:blipFill>
          <p:spPr>
            <a:xfrm>
              <a:off x="3424151" y="375303"/>
              <a:ext cx="502261" cy="547688"/>
            </a:xfrm>
            <a:prstGeom prst="rect">
              <a:avLst/>
            </a:prstGeom>
          </p:spPr>
        </p:pic>
        <p:sp>
          <p:nvSpPr>
            <p:cNvPr id="68" name="Rectangle 67"/>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9" name="Picture 68"/>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70" name="Rectangle 69"/>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1" name="Picture 70"/>
            <p:cNvPicPr>
              <a:picLocks noChangeAspect="1"/>
            </p:cNvPicPr>
            <p:nvPr/>
          </p:nvPicPr>
          <p:blipFill>
            <a:blip r:embed="rId11"/>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2"/>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3">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34807666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9096" name="think-cell Slide" r:id="rId5" imgW="530" imgH="528" progId="TCLayout.ActiveDocument.1">
                  <p:embed/>
                </p:oleObj>
              </mc:Choice>
              <mc:Fallback>
                <p:oleObj name="think-cell Slide" r:id="rId5" imgW="530" imgH="528"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compatLnSpc="1">
            <a:prstTxWarp prst="textNoShape">
              <a:avLst/>
            </a:prstTxWarp>
            <a:noAutofit/>
          </a:bodyPr>
          <a:lstStyle/>
          <a:p>
            <a:pPr>
              <a:lnSpc>
                <a:spcPct val="90000"/>
              </a:lnSpc>
              <a:spcBef>
                <a:spcPct val="0"/>
              </a:spcBef>
            </a:pPr>
            <a:endParaRPr kumimoji="0" lang="nb-NO" sz="2000" b="1" u="none" strike="noStrike" cap="none" normalizeH="0" dirty="0" smtClean="0">
              <a:ln>
                <a:noFill/>
              </a:ln>
              <a:solidFill>
                <a:schemeClr val="tx1"/>
              </a:solidFill>
              <a:effectLst/>
              <a:latin typeface="Arial Black" panose="020B0A04020102020204" pitchFamily="34" charset="0"/>
              <a:ea typeface="+mj-ea"/>
              <a:cs typeface="+mj-cs"/>
              <a:sym typeface="Arial Black" panose="020B0A04020102020204" pitchFamily="34" charset="0"/>
            </a:endParaRPr>
          </a:p>
        </p:txBody>
      </p:sp>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E-LÅS INSTITUSJON: VIDEREFØRE/AVSLUTTE</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Avslutte tjeneste</a:t>
            </a:r>
          </a:p>
          <a:p>
            <a:pPr algn="l">
              <a:spcBef>
                <a:spcPts val="0"/>
              </a:spcBef>
            </a:pPr>
            <a:r>
              <a:rPr lang="nb-NO" sz="1100" dirty="0" smtClean="0">
                <a:solidFill>
                  <a:schemeClr val="tx1"/>
                </a:solidFill>
              </a:rPr>
              <a:t>Dersom beboer flytter ut eller går bort, overfører vaktmester eller ressurspersonell ved institusjon e-lås-nøkkel enten til lager eller til ny beboer etter hygienetiltak og gjeldende prosedyrer.</a:t>
            </a: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avslutning av tjenesten?</a:t>
            </a:r>
          </a:p>
          <a:p>
            <a:pPr marL="285750" indent="-285750" algn="l">
              <a:buFont typeface="Arial" panose="020B0604020202020204" pitchFamily="34" charset="0"/>
              <a:buChar char="•"/>
            </a:pPr>
            <a:r>
              <a:rPr lang="nb-NO" sz="1100" dirty="0" smtClean="0">
                <a:solidFill>
                  <a:schemeClr val="tx1"/>
                </a:solidFill>
              </a:rPr>
              <a:t>Prosedyre for hygienetiltak? </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Hvilke prosedyrer har dere allerede? Hvordan må disse tilpasses ved innføring av e-lås?</a:t>
            </a:r>
          </a:p>
        </p:txBody>
      </p:sp>
      <p:sp>
        <p:nvSpPr>
          <p:cNvPr id="53" name="TextBox 52"/>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ANBEFALT PROSESS</a:t>
            </a:r>
          </a:p>
        </p:txBody>
      </p:sp>
      <p:sp>
        <p:nvSpPr>
          <p:cNvPr id="54" name="TextBox 53"/>
          <p:cNvSpPr txBox="1"/>
          <p:nvPr/>
        </p:nvSpPr>
        <p:spPr>
          <a:xfrm>
            <a:off x="5144131"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VIKTIGE SPØRSMÅL Å TA STILLING TIL </a:t>
            </a: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56" name="Group 55"/>
          <p:cNvGrpSpPr/>
          <p:nvPr/>
        </p:nvGrpSpPr>
        <p:grpSpPr>
          <a:xfrm>
            <a:off x="75000" y="902258"/>
            <a:ext cx="9756000" cy="1080000"/>
            <a:chOff x="312470" y="150611"/>
            <a:chExt cx="8834844" cy="1041400"/>
          </a:xfrm>
        </p:grpSpPr>
        <p:sp>
          <p:nvSpPr>
            <p:cNvPr id="57"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8"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2" name="Rectangle 61"/>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3" name="Picture 62"/>
            <p:cNvPicPr>
              <a:picLocks noChangeAspect="1"/>
            </p:cNvPicPr>
            <p:nvPr/>
          </p:nvPicPr>
          <p:blipFill>
            <a:blip r:embed="rId7"/>
            <a:stretch>
              <a:fillRect/>
            </a:stretch>
          </p:blipFill>
          <p:spPr>
            <a:xfrm>
              <a:off x="343271" y="404597"/>
              <a:ext cx="522831" cy="489101"/>
            </a:xfrm>
            <a:prstGeom prst="rect">
              <a:avLst/>
            </a:prstGeom>
          </p:spPr>
        </p:pic>
        <p:sp>
          <p:nvSpPr>
            <p:cNvPr id="64" name="Rectangle 63"/>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5" name="Picture 64"/>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6" name="Rectangle 65"/>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7" name="Picture 66"/>
            <p:cNvPicPr>
              <a:picLocks noChangeAspect="1"/>
            </p:cNvPicPr>
            <p:nvPr/>
          </p:nvPicPr>
          <p:blipFill rotWithShape="1">
            <a:blip r:embed="rId9"/>
            <a:srcRect l="5393" r="11736"/>
            <a:stretch/>
          </p:blipFill>
          <p:spPr>
            <a:xfrm>
              <a:off x="3424151" y="375303"/>
              <a:ext cx="502261" cy="547688"/>
            </a:xfrm>
            <a:prstGeom prst="rect">
              <a:avLst/>
            </a:prstGeom>
          </p:spPr>
        </p:pic>
        <p:sp>
          <p:nvSpPr>
            <p:cNvPr id="68" name="Rectangle 67"/>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9" name="Picture 68"/>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70" name="Rectangle 69"/>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1" name="Picture 70"/>
            <p:cNvPicPr>
              <a:picLocks noChangeAspect="1"/>
            </p:cNvPicPr>
            <p:nvPr/>
          </p:nvPicPr>
          <p:blipFill>
            <a:blip r:embed="rId11"/>
            <a:stretch>
              <a:fillRect/>
            </a:stretch>
          </p:blipFill>
          <p:spPr>
            <a:xfrm>
              <a:off x="7772077" y="413366"/>
              <a:ext cx="688156" cy="463651"/>
            </a:xfrm>
            <a:prstGeom prst="rect">
              <a:avLst/>
            </a:prstGeom>
          </p:spPr>
        </p:pic>
        <p:sp>
          <p:nvSpPr>
            <p:cNvPr id="72"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3" name="Rectangle 72"/>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4" name="Picture 73"/>
            <p:cNvPicPr>
              <a:picLocks noChangeAspect="1"/>
            </p:cNvPicPr>
            <p:nvPr/>
          </p:nvPicPr>
          <p:blipFill rotWithShape="1">
            <a:blip r:embed="rId12"/>
            <a:srcRect l="11970" r="6478"/>
            <a:stretch/>
          </p:blipFill>
          <p:spPr>
            <a:xfrm>
              <a:off x="7742340" y="398142"/>
              <a:ext cx="433893" cy="502011"/>
            </a:xfrm>
            <a:prstGeom prst="rect">
              <a:avLst/>
            </a:prstGeom>
          </p:spPr>
        </p:pic>
        <p:pic>
          <p:nvPicPr>
            <p:cNvPr id="75" name="Picture 74"/>
            <p:cNvPicPr>
              <a:picLocks noChangeAspect="1"/>
            </p:cNvPicPr>
            <p:nvPr/>
          </p:nvPicPr>
          <p:blipFill rotWithShape="1">
            <a:blip r:embed="rId13">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34158004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8026"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ELEKTRONISK MEDISINDISPENSER: DAGLIG DRIFT</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Fylle </a:t>
            </a:r>
            <a:r>
              <a:rPr lang="nb-NO" sz="1100" b="1" dirty="0">
                <a:solidFill>
                  <a:schemeClr val="tx1"/>
                </a:solidFill>
              </a:rPr>
              <a:t>elektronisk medisindispenser ukentlig eller annenhver uke, avhengig av </a:t>
            </a:r>
            <a:r>
              <a:rPr lang="nb-NO" sz="1100" b="1" dirty="0" smtClean="0">
                <a:solidFill>
                  <a:schemeClr val="tx1"/>
                </a:solidFill>
              </a:rPr>
              <a:t>medisiner</a:t>
            </a:r>
          </a:p>
          <a:p>
            <a:pPr algn="l">
              <a:spcBef>
                <a:spcPts val="0"/>
              </a:spcBef>
            </a:pPr>
            <a:r>
              <a:rPr lang="nb-NO" sz="1100" dirty="0" smtClean="0">
                <a:solidFill>
                  <a:schemeClr val="tx1"/>
                </a:solidFill>
              </a:rPr>
              <a:t>hjemmetjenesten, apoteket eller privat tjeneste fyller dispenseren. </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2. Kontakte </a:t>
            </a:r>
            <a:r>
              <a:rPr lang="nb-NO" sz="1100" b="1" dirty="0">
                <a:solidFill>
                  <a:schemeClr val="tx1"/>
                </a:solidFill>
              </a:rPr>
              <a:t>bruker hvis varsel om at medisiner ikke er </a:t>
            </a:r>
            <a:r>
              <a:rPr lang="nb-NO" sz="1100" b="1" dirty="0" smtClean="0">
                <a:solidFill>
                  <a:schemeClr val="tx1"/>
                </a:solidFill>
              </a:rPr>
              <a:t>tatt</a:t>
            </a:r>
          </a:p>
          <a:p>
            <a:pPr algn="l">
              <a:spcBef>
                <a:spcPts val="0"/>
              </a:spcBef>
            </a:pPr>
            <a:r>
              <a:rPr lang="nb-NO" sz="1100" dirty="0" smtClean="0">
                <a:solidFill>
                  <a:schemeClr val="tx1"/>
                </a:solidFill>
              </a:rPr>
              <a:t>hjemmetjenesten, legevakt eller alarmsentral kontakter bruker først gjennom telefon og så eventuelt hjemmebesøk av hjemmetjenesten i henhold til gjeldende prosedyrer.</a:t>
            </a:r>
          </a:p>
          <a:p>
            <a:pPr algn="l">
              <a:spcBef>
                <a:spcPts val="0"/>
              </a:spcBef>
            </a:pPr>
            <a:r>
              <a:rPr lang="nb-NO" sz="1100" b="1" dirty="0" smtClean="0">
                <a:solidFill>
                  <a:schemeClr val="tx1"/>
                </a:solidFill>
              </a:rPr>
              <a:t> </a:t>
            </a:r>
            <a:endParaRPr lang="nb-NO" sz="1100" b="1" dirty="0">
              <a:solidFill>
                <a:schemeClr val="tx1"/>
              </a:solidFill>
            </a:endParaRPr>
          </a:p>
          <a:p>
            <a:pPr algn="l">
              <a:spcBef>
                <a:spcPts val="0"/>
              </a:spcBef>
            </a:pPr>
            <a:r>
              <a:rPr lang="nb-NO" sz="1100" b="1" dirty="0" smtClean="0">
                <a:solidFill>
                  <a:schemeClr val="tx1"/>
                </a:solidFill>
              </a:rPr>
              <a:t>3. Håndtere </a:t>
            </a:r>
            <a:r>
              <a:rPr lang="nb-NO" sz="1100" b="1" dirty="0">
                <a:solidFill>
                  <a:schemeClr val="tx1"/>
                </a:solidFill>
              </a:rPr>
              <a:t>tekniske varsler som lavt batteri og andre tekniske </a:t>
            </a:r>
            <a:r>
              <a:rPr lang="nb-NO" sz="1100" b="1" dirty="0" smtClean="0">
                <a:solidFill>
                  <a:schemeClr val="tx1"/>
                </a:solidFill>
              </a:rPr>
              <a:t>feil</a:t>
            </a:r>
          </a:p>
          <a:p>
            <a:pPr algn="l">
              <a:spcBef>
                <a:spcPts val="0"/>
              </a:spcBef>
            </a:pPr>
            <a:r>
              <a:rPr lang="nb-NO" sz="1100" dirty="0" smtClean="0">
                <a:solidFill>
                  <a:schemeClr val="tx1"/>
                </a:solidFill>
              </a:rPr>
              <a:t>Tekniske varsler sendes direkte til vaktmester etter gjeldende prosedyrer.</a:t>
            </a:r>
            <a:endParaRPr lang="nb-NO" sz="1100" dirty="0">
              <a:solidFill>
                <a:schemeClr val="tx1"/>
              </a:solidFill>
            </a:endParaRPr>
          </a:p>
          <a:p>
            <a:pPr algn="l">
              <a:spcBef>
                <a:spcPts val="0"/>
              </a:spcBef>
            </a:pPr>
            <a:endParaRPr lang="nb-NO" sz="1100" b="1" dirty="0">
              <a:solidFill>
                <a:schemeClr val="tx1"/>
              </a:solidFill>
            </a:endParaRPr>
          </a:p>
          <a:p>
            <a:pPr algn="l">
              <a:spcBef>
                <a:spcPts val="0"/>
              </a:spcBef>
            </a:pPr>
            <a:r>
              <a:rPr lang="nb-NO" sz="1100" b="1" dirty="0" smtClean="0">
                <a:solidFill>
                  <a:schemeClr val="tx1"/>
                </a:solidFill>
              </a:rPr>
              <a:t>4. Dokumentere </a:t>
            </a:r>
            <a:r>
              <a:rPr lang="nb-NO" sz="1100" b="1" dirty="0">
                <a:solidFill>
                  <a:schemeClr val="tx1"/>
                </a:solidFill>
              </a:rPr>
              <a:t>endringer i </a:t>
            </a:r>
            <a:r>
              <a:rPr lang="nb-NO" sz="1100" b="1" dirty="0" smtClean="0">
                <a:solidFill>
                  <a:schemeClr val="tx1"/>
                </a:solidFill>
              </a:rPr>
              <a:t>fagsystem</a:t>
            </a:r>
          </a:p>
          <a:p>
            <a:pPr algn="l">
              <a:spcBef>
                <a:spcPts val="0"/>
              </a:spcBef>
            </a:pPr>
            <a:r>
              <a:rPr lang="nb-NO" sz="1100" dirty="0" smtClean="0">
                <a:solidFill>
                  <a:schemeClr val="tx1"/>
                </a:solidFill>
              </a:rPr>
              <a:t>hjemmetjenesten dokumenterer eventuelle avvik og endringer i medisinering i fagsystem og sender beskjed til de som fyller dispenseren.</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5. Følge opp gevinster</a:t>
            </a:r>
          </a:p>
          <a:p>
            <a:pPr algn="l">
              <a:spcBef>
                <a:spcPts val="0"/>
              </a:spcBef>
            </a:pPr>
            <a:r>
              <a:rPr lang="nb-NO" sz="1100" dirty="0" smtClean="0">
                <a:solidFill>
                  <a:schemeClr val="tx1"/>
                </a:solidFill>
              </a:rPr>
              <a:t>Gevinstansvarlig følger opp gevinster, f. eks. registrerer unngått tidsbruk.</a:t>
            </a:r>
          </a:p>
        </p:txBody>
      </p:sp>
      <p:sp>
        <p:nvSpPr>
          <p:cNvPr id="51" name="TextBox 50"/>
          <p:cNvSpPr txBox="1"/>
          <p:nvPr/>
        </p:nvSpPr>
        <p:spPr>
          <a:xfrm>
            <a:off x="149052" y="5856051"/>
            <a:ext cx="9520413"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utrykningstjeneste?  </a:t>
            </a:r>
          </a:p>
          <a:p>
            <a:pPr marL="285750" indent="-285750" algn="l">
              <a:buFont typeface="Arial" panose="020B0604020202020204" pitchFamily="34" charset="0"/>
              <a:buChar char="•"/>
            </a:pPr>
            <a:r>
              <a:rPr lang="nb-NO" sz="1100" dirty="0" smtClean="0">
                <a:solidFill>
                  <a:schemeClr val="tx1"/>
                </a:solidFill>
              </a:rPr>
              <a:t>Prosedyre for håndtering av tekniske varsler?</a:t>
            </a:r>
          </a:p>
          <a:p>
            <a:pPr marL="285750" indent="-285750" algn="l">
              <a:buFont typeface="Arial" panose="020B0604020202020204" pitchFamily="34" charset="0"/>
              <a:buChar char="•"/>
            </a:pPr>
            <a:r>
              <a:rPr lang="nb-NO" sz="1100" dirty="0" smtClean="0">
                <a:solidFill>
                  <a:schemeClr val="tx1"/>
                </a:solidFill>
              </a:rPr>
              <a:t>Mal for gevinstoppfølging (</a:t>
            </a:r>
            <a:r>
              <a:rPr lang="nb-NO" sz="1100" u="sng" dirty="0" smtClean="0">
                <a:hlinkClick r:id="rId6"/>
              </a:rPr>
              <a:t>www.ks.no/veikart</a:t>
            </a:r>
            <a:r>
              <a:rPr lang="nb-NO" sz="1100" dirty="0"/>
              <a:t>)</a:t>
            </a:r>
            <a:endParaRPr lang="nb-NO" sz="1100" dirty="0" smtClean="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Hvem skal fylle dispenseren? </a:t>
            </a:r>
          </a:p>
          <a:p>
            <a:pPr marL="171450" indent="-171450" algn="l">
              <a:buClrTx/>
              <a:buFont typeface="Arial" panose="020B0604020202020204" pitchFamily="34" charset="0"/>
              <a:buChar char="•"/>
            </a:pPr>
            <a:r>
              <a:rPr lang="nb-NO" sz="1100" dirty="0" smtClean="0">
                <a:solidFill>
                  <a:schemeClr val="tx1"/>
                </a:solidFill>
              </a:rPr>
              <a:t>Hvor går alarmene fra dispenseren? Hvordan </a:t>
            </a:r>
            <a:r>
              <a:rPr lang="nb-NO" sz="1100" dirty="0">
                <a:solidFill>
                  <a:schemeClr val="tx1"/>
                </a:solidFill>
              </a:rPr>
              <a:t>er utrykningstjenesten organisert? Skal kommunen åpne for at pårørende, naboer etc. kan motta alarm og rykke ut</a:t>
            </a:r>
            <a:r>
              <a:rPr lang="nb-NO" sz="1100" dirty="0" smtClean="0">
                <a:solidFill>
                  <a:schemeClr val="tx1"/>
                </a:solidFill>
              </a:rPr>
              <a:t>?</a:t>
            </a:r>
          </a:p>
          <a:p>
            <a:pPr marL="171450" indent="-171450" algn="l">
              <a:buClrTx/>
              <a:buFont typeface="Arial" panose="020B0604020202020204" pitchFamily="34" charset="0"/>
              <a:buChar char="•"/>
            </a:pPr>
            <a:r>
              <a:rPr lang="nb-NO" sz="1100" dirty="0">
                <a:solidFill>
                  <a:schemeClr val="tx1"/>
                </a:solidFill>
              </a:rPr>
              <a:t>Hvordan skal hjemmetjenesten og pårørende kommunisere hvis pårørende rykker ut på alarmene</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Hvem skal håndtere tekniske varsler? Hva skal prosedyren være? Hvor skal tekniske varsler dokumenteres?</a:t>
            </a:r>
          </a:p>
          <a:p>
            <a:pPr marL="171450" indent="-171450" algn="l">
              <a:buClrTx/>
              <a:buFont typeface="Arial" panose="020B0604020202020204" pitchFamily="34" charset="0"/>
              <a:buChar char="•"/>
            </a:pPr>
            <a:r>
              <a:rPr lang="nb-NO" sz="1100" dirty="0" smtClean="0">
                <a:solidFill>
                  <a:schemeClr val="tx1"/>
                </a:solidFill>
              </a:rPr>
              <a:t>Hvem har ansvar for å følge opp gevinster i daglig drift?</a:t>
            </a:r>
            <a:endParaRPr lang="nb-NO" sz="1100" dirty="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7"/>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8"/>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9"/>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10"/>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1"/>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2"/>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3">
              <a:extLst>
                <a:ext uri="{BEBA8EAE-BF5A-486C-A8C5-ECC9F3942E4B}">
                  <a14:imgProps xmlns:a14="http://schemas.microsoft.com/office/drawing/2010/main">
                    <a14:imgLayer r:embed="rId14">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Tree>
    <p:extLst>
      <p:ext uri="{BB962C8B-B14F-4D97-AF65-F5344CB8AC3E}">
        <p14:creationId xmlns:p14="http://schemas.microsoft.com/office/powerpoint/2010/main" val="27110625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9051"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ELEKTRONISK MEDISINDISPENSER: EVALUERING</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Vurdere </a:t>
            </a:r>
            <a:r>
              <a:rPr lang="nb-NO" sz="1100" b="1" dirty="0">
                <a:solidFill>
                  <a:schemeClr val="tx1"/>
                </a:solidFill>
              </a:rPr>
              <a:t>hvilke effekter elektronisk medisindispenser har for bruker, pårørende og </a:t>
            </a:r>
            <a:r>
              <a:rPr lang="nb-NO" sz="1100" b="1" dirty="0" smtClean="0">
                <a:solidFill>
                  <a:schemeClr val="tx1"/>
                </a:solidFill>
              </a:rPr>
              <a:t>ansatte</a:t>
            </a:r>
            <a:endParaRPr lang="nb-NO" sz="1100" dirty="0" smtClean="0">
              <a:solidFill>
                <a:schemeClr val="tx1"/>
              </a:solidFill>
            </a:endParaRPr>
          </a:p>
          <a:p>
            <a:pPr algn="l">
              <a:spcBef>
                <a:spcPts val="0"/>
              </a:spcBef>
            </a:pPr>
            <a:r>
              <a:rPr lang="nb-NO" sz="1100" dirty="0" smtClean="0">
                <a:solidFill>
                  <a:schemeClr val="tx1"/>
                </a:solidFill>
              </a:rPr>
              <a:t>Måle bruker-, ansatt- og pårørendetilfredshet ved faste intervaller ved hjelp av evalueringsskjema.</a:t>
            </a:r>
          </a:p>
          <a:p>
            <a:pPr algn="l">
              <a:spcBef>
                <a:spcPts val="0"/>
              </a:spcBef>
            </a:pPr>
            <a:endParaRPr lang="nb-NO" sz="1100" dirty="0">
              <a:solidFill>
                <a:schemeClr val="tx1"/>
              </a:solidFill>
            </a:endParaRPr>
          </a:p>
          <a:p>
            <a:pPr algn="l">
              <a:spcBef>
                <a:spcPts val="0"/>
              </a:spcBef>
            </a:pPr>
            <a:r>
              <a:rPr lang="nb-NO" sz="1100" b="1" dirty="0" smtClean="0">
                <a:solidFill>
                  <a:schemeClr val="tx1"/>
                </a:solidFill>
              </a:rPr>
              <a:t>2. Evaluere </a:t>
            </a:r>
            <a:r>
              <a:rPr lang="nb-NO" sz="1100" b="1" dirty="0">
                <a:solidFill>
                  <a:schemeClr val="tx1"/>
                </a:solidFill>
              </a:rPr>
              <a:t>om innstillinger bør </a:t>
            </a:r>
            <a:r>
              <a:rPr lang="nb-NO" sz="1100" b="1" dirty="0" smtClean="0">
                <a:solidFill>
                  <a:schemeClr val="tx1"/>
                </a:solidFill>
              </a:rPr>
              <a:t>endres</a:t>
            </a:r>
          </a:p>
          <a:p>
            <a:pPr algn="l">
              <a:spcBef>
                <a:spcPts val="0"/>
              </a:spcBef>
            </a:pPr>
            <a:r>
              <a:rPr lang="nb-NO" sz="1100" dirty="0" smtClean="0">
                <a:solidFill>
                  <a:schemeClr val="tx1"/>
                </a:solidFill>
              </a:rPr>
              <a:t>hjemmetjenesten vurderer om medisindispenseren fungerer optimalt eller kan forbedres ved endring i innstillingene, f.eks. volum på varsler.</a:t>
            </a:r>
          </a:p>
          <a:p>
            <a:pPr algn="l">
              <a:spcBef>
                <a:spcPts val="0"/>
              </a:spcBef>
            </a:pPr>
            <a:endParaRPr lang="nb-NO" sz="1100" dirty="0">
              <a:solidFill>
                <a:schemeClr val="tx1"/>
              </a:solidFill>
            </a:endParaRPr>
          </a:p>
          <a:p>
            <a:pPr algn="l">
              <a:spcBef>
                <a:spcPts val="0"/>
              </a:spcBef>
            </a:pPr>
            <a:r>
              <a:rPr lang="nb-NO" sz="1100" b="1" dirty="0">
                <a:solidFill>
                  <a:schemeClr val="tx1"/>
                </a:solidFill>
              </a:rPr>
              <a:t>3</a:t>
            </a:r>
            <a:r>
              <a:rPr lang="nb-NO" sz="1100" b="1" dirty="0" smtClean="0">
                <a:solidFill>
                  <a:schemeClr val="tx1"/>
                </a:solidFill>
              </a:rPr>
              <a:t>. Registrere </a:t>
            </a:r>
            <a:r>
              <a:rPr lang="nb-NO" sz="1100" b="1" dirty="0">
                <a:solidFill>
                  <a:schemeClr val="tx1"/>
                </a:solidFill>
              </a:rPr>
              <a:t>nye data for </a:t>
            </a:r>
            <a:r>
              <a:rPr lang="nb-NO" sz="1100" b="1" dirty="0" smtClean="0">
                <a:solidFill>
                  <a:schemeClr val="tx1"/>
                </a:solidFill>
              </a:rPr>
              <a:t>gevinstrealisering</a:t>
            </a:r>
          </a:p>
          <a:p>
            <a:pPr algn="l">
              <a:spcBef>
                <a:spcPts val="0"/>
              </a:spcBef>
            </a:pPr>
            <a:r>
              <a:rPr lang="nb-NO" sz="1100" dirty="0">
                <a:solidFill>
                  <a:schemeClr val="tx1"/>
                </a:solidFill>
              </a:rPr>
              <a:t>F</a:t>
            </a:r>
            <a:r>
              <a:rPr lang="nb-NO" sz="1100" dirty="0" smtClean="0">
                <a:solidFill>
                  <a:schemeClr val="tx1"/>
                </a:solidFill>
              </a:rPr>
              <a:t>. </a:t>
            </a:r>
            <a:r>
              <a:rPr lang="nb-NO" sz="1100" dirty="0">
                <a:solidFill>
                  <a:schemeClr val="tx1"/>
                </a:solidFill>
              </a:rPr>
              <a:t>eks. vedtakstimer eller score i COPM- eller PSFS-skjema for å måle </a:t>
            </a:r>
            <a:r>
              <a:rPr lang="nb-NO" sz="1100" dirty="0" smtClean="0">
                <a:solidFill>
                  <a:schemeClr val="tx1"/>
                </a:solidFill>
              </a:rPr>
              <a:t>utvikling. Gevinstansvarlig eller saksbehandler oppdaterer gevinst-realiseringsplan for både kvalitative gevinster (som hentes i evaluerings-skjema) samt spart tid og kostnad.</a:t>
            </a:r>
          </a:p>
          <a:p>
            <a:pPr algn="l">
              <a:spcBef>
                <a:spcPts val="0"/>
              </a:spcBef>
            </a:pPr>
            <a:endParaRPr lang="nb-NO" sz="1100" dirty="0" smtClean="0">
              <a:solidFill>
                <a:schemeClr val="tx1"/>
              </a:solidFill>
            </a:endParaRPr>
          </a:p>
          <a:p>
            <a:pPr algn="l">
              <a:spcBef>
                <a:spcPts val="0"/>
              </a:spcBef>
            </a:pPr>
            <a:r>
              <a:rPr lang="nb-NO" sz="1100" b="1" dirty="0">
                <a:solidFill>
                  <a:schemeClr val="tx1"/>
                </a:solidFill>
              </a:rPr>
              <a:t>4</a:t>
            </a:r>
            <a:r>
              <a:rPr lang="nb-NO" sz="1100" b="1" dirty="0" smtClean="0">
                <a:solidFill>
                  <a:schemeClr val="tx1"/>
                </a:solidFill>
              </a:rPr>
              <a:t>. </a:t>
            </a:r>
            <a:r>
              <a:rPr lang="nb-NO" sz="1100" b="1" dirty="0">
                <a:solidFill>
                  <a:schemeClr val="tx1"/>
                </a:solidFill>
              </a:rPr>
              <a:t>Avgjøre om tilbudet skal opprettholdes eller </a:t>
            </a:r>
            <a:r>
              <a:rPr lang="nb-NO" sz="1100" b="1" dirty="0" smtClean="0">
                <a:solidFill>
                  <a:schemeClr val="tx1"/>
                </a:solidFill>
              </a:rPr>
              <a:t>avsluttes</a:t>
            </a:r>
            <a:endParaRPr lang="nb-NO" sz="1100" b="1" dirty="0">
              <a:solidFill>
                <a:schemeClr val="tx1"/>
              </a:solidFill>
            </a:endParaRPr>
          </a:p>
          <a:p>
            <a:pPr algn="l">
              <a:spcBef>
                <a:spcPts val="0"/>
              </a:spcBef>
            </a:pPr>
            <a:r>
              <a:rPr lang="nb-NO" sz="1100" dirty="0" smtClean="0">
                <a:solidFill>
                  <a:schemeClr val="tx1"/>
                </a:solidFill>
              </a:rPr>
              <a:t>Gevinstansvarlig/Saksbehandler/hjemmetjenesten beslutter i samarbeid om tilbudet skal videreføres eller avsluttes.</a:t>
            </a:r>
            <a:endParaRPr lang="nb-NO" sz="1100" dirty="0">
              <a:solidFill>
                <a:schemeClr val="tx1"/>
              </a:solidFill>
            </a:endParaRPr>
          </a:p>
        </p:txBody>
      </p:sp>
      <p:sp>
        <p:nvSpPr>
          <p:cNvPr id="51" name="TextBox 50"/>
          <p:cNvSpPr txBox="1"/>
          <p:nvPr/>
        </p:nvSpPr>
        <p:spPr>
          <a:xfrm>
            <a:off x="149053" y="5856051"/>
            <a:ext cx="4849896"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hlinkClick r:id="rId6" action="ppaction://hlinkfile"/>
              </a:rPr>
              <a:t>Evalueringsskjema for bruker </a:t>
            </a:r>
            <a:r>
              <a:rPr lang="nb-NO" sz="1100" dirty="0" smtClean="0">
                <a:solidFill>
                  <a:schemeClr val="tx1"/>
                </a:solidFill>
              </a:rPr>
              <a:t>fra Lindås</a:t>
            </a:r>
          </a:p>
          <a:p>
            <a:pPr marL="285750" indent="-285750" algn="l">
              <a:buFont typeface="Arial" panose="020B0604020202020204" pitchFamily="34" charset="0"/>
              <a:buChar char="•"/>
            </a:pPr>
            <a:r>
              <a:rPr lang="nb-NO" sz="1100" dirty="0" smtClean="0">
                <a:solidFill>
                  <a:schemeClr val="tx1"/>
                </a:solidFill>
                <a:hlinkClick r:id="rId7" action="ppaction://hlinkfile"/>
              </a:rPr>
              <a:t>Evalueringsskjema for pårørende </a:t>
            </a:r>
            <a:r>
              <a:rPr lang="nb-NO" sz="1100" dirty="0" smtClean="0">
                <a:solidFill>
                  <a:schemeClr val="tx1"/>
                </a:solidFill>
              </a:rPr>
              <a:t>fra Lindås </a:t>
            </a:r>
          </a:p>
          <a:p>
            <a:pPr marL="285750" indent="-285750" algn="l">
              <a:buFont typeface="Arial" panose="020B0604020202020204" pitchFamily="34" charset="0"/>
              <a:buChar char="•"/>
            </a:pPr>
            <a:r>
              <a:rPr lang="nb-NO" sz="1100" dirty="0" smtClean="0">
                <a:solidFill>
                  <a:schemeClr val="tx1"/>
                </a:solidFill>
              </a:rPr>
              <a:t>Evalueringsskjema for ansatte fra Lindås</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Når skal man gjøre første helhetlige vurdering av hver bruker? Hvor ofte skal slike vurderinger skje?  </a:t>
            </a:r>
          </a:p>
          <a:p>
            <a:pPr marL="171450" indent="-171450" algn="l">
              <a:buClrTx/>
              <a:buFont typeface="Arial" panose="020B0604020202020204" pitchFamily="34" charset="0"/>
              <a:buChar char="•"/>
            </a:pPr>
            <a:r>
              <a:rPr lang="nb-NO" sz="1100" dirty="0" smtClean="0">
                <a:solidFill>
                  <a:schemeClr val="tx1"/>
                </a:solidFill>
              </a:rPr>
              <a:t>Hvem skal ha ansvaret for å evaluere om gevinster har blitt realisert?</a:t>
            </a:r>
          </a:p>
          <a:p>
            <a:pPr marL="171450" indent="-171450" algn="l">
              <a:buClrTx/>
              <a:buFont typeface="Arial" panose="020B0604020202020204" pitchFamily="34" charset="0"/>
              <a:buChar char="•"/>
            </a:pPr>
            <a:r>
              <a:rPr lang="nb-NO" sz="1100" dirty="0" smtClean="0">
                <a:solidFill>
                  <a:schemeClr val="tx1"/>
                </a:solidFill>
              </a:rPr>
              <a:t>Har dere de rette kommunikasjonsmidlene for å kunne bruke denne type prosess? </a:t>
            </a:r>
          </a:p>
          <a:p>
            <a:pPr marL="171450" indent="-171450" algn="l">
              <a:buClrTx/>
              <a:buFont typeface="Arial" panose="020B0604020202020204" pitchFamily="34" charset="0"/>
              <a:buChar char="•"/>
            </a:pPr>
            <a:r>
              <a:rPr lang="nb-NO" sz="1100" dirty="0" smtClean="0">
                <a:solidFill>
                  <a:schemeClr val="tx1"/>
                </a:solidFill>
              </a:rPr>
              <a:t>Hvem skal beslutte om tilbudet skal opprettholdes eller avsluttes? Hva skal beslutningskriteriet være?</a:t>
            </a:r>
          </a:p>
          <a:p>
            <a:pPr marL="171450" indent="-171450" algn="l">
              <a:buClrTx/>
              <a:buFont typeface="Arial" panose="020B0604020202020204" pitchFamily="34" charset="0"/>
              <a:buChar char="•"/>
            </a:pPr>
            <a:r>
              <a:rPr lang="nb-NO" sz="1100" dirty="0">
                <a:solidFill>
                  <a:schemeClr val="tx1"/>
                </a:solidFill>
              </a:rPr>
              <a:t>Hvilke gevinster skal dere realisere og hvordan skal dere måle disse? Hvor ofte skal dere måle</a:t>
            </a:r>
            <a:r>
              <a:rPr lang="nb-NO" sz="1100" dirty="0" smtClean="0">
                <a:solidFill>
                  <a:schemeClr val="tx1"/>
                </a:solidFill>
              </a:rPr>
              <a:t>?</a:t>
            </a:r>
            <a:endParaRPr lang="nb-NO" sz="1100" dirty="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8"/>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9"/>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10"/>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11"/>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2"/>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3"/>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4">
              <a:extLst>
                <a:ext uri="{BEBA8EAE-BF5A-486C-A8C5-ECC9F3942E4B}">
                  <a14:imgProps xmlns:a14="http://schemas.microsoft.com/office/drawing/2010/main">
                    <a14:imgLayer r:embed="rId15">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32" name="TextBox 31"/>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spcBef>
                <a:spcPts val="600"/>
              </a:spcBef>
              <a:buFont typeface="Arial" panose="020B0604020202020204" pitchFamily="34" charset="0"/>
              <a:buChar char="•"/>
            </a:pPr>
            <a:r>
              <a:rPr lang="nb-NO" sz="1100" dirty="0" smtClean="0">
                <a:solidFill>
                  <a:schemeClr val="tx1"/>
                </a:solidFill>
                <a:latin typeface="+mn-lt"/>
              </a:rPr>
              <a:t>Rutinebeskrivelse fra Lindås</a:t>
            </a:r>
          </a:p>
          <a:p>
            <a:pPr marL="285750" indent="-285750" algn="l">
              <a:spcBef>
                <a:spcPts val="600"/>
              </a:spcBef>
              <a:buFont typeface="Arial" panose="020B0604020202020204" pitchFamily="34" charset="0"/>
              <a:buChar char="•"/>
            </a:pPr>
            <a:r>
              <a:rPr lang="nb-NO" sz="1100" dirty="0" smtClean="0">
                <a:solidFill>
                  <a:schemeClr val="tx1"/>
                </a:solidFill>
                <a:latin typeface="+mn-lt"/>
              </a:rPr>
              <a:t>Forslag til måling av gevinster</a:t>
            </a:r>
          </a:p>
        </p:txBody>
      </p:sp>
    </p:spTree>
    <p:extLst>
      <p:ext uri="{BB962C8B-B14F-4D97-AF65-F5344CB8AC3E}">
        <p14:creationId xmlns:p14="http://schemas.microsoft.com/office/powerpoint/2010/main" val="21182187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0074"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ELEKTRONISK MEDISINDISPENSER: VIDEREFØRE/AVSLUTTE</a:t>
            </a:r>
            <a:endParaRPr lang="nb-NO" dirty="0">
              <a:solidFill>
                <a:schemeClr val="accent1">
                  <a:lumMod val="50000"/>
                </a:schemeClr>
              </a:solidFill>
              <a:latin typeface="Arial Black" panose="020B0A04020102020204" pitchFamily="34" charset="0"/>
            </a:endParaRPr>
          </a:p>
        </p:txBody>
      </p:sp>
      <p:sp>
        <p:nvSpPr>
          <p:cNvPr id="50" name="TextBox 49"/>
          <p:cNvSpPr txBox="1"/>
          <p:nvPr/>
        </p:nvSpPr>
        <p:spPr>
          <a:xfrm>
            <a:off x="149052" y="2349564"/>
            <a:ext cx="4849896" cy="3191533"/>
          </a:xfrm>
          <a:prstGeom prst="rect">
            <a:avLst/>
          </a:prstGeom>
          <a:solidFill>
            <a:schemeClr val="bg2">
              <a:lumMod val="20000"/>
              <a:lumOff val="80000"/>
            </a:schemeClr>
          </a:solidFill>
          <a:ln>
            <a:noFill/>
          </a:ln>
        </p:spPr>
        <p:txBody>
          <a:bodyPr wrap="square" lIns="108000" tIns="108000" rIns="108000" bIns="108000" rtlCol="0">
            <a:noAutofit/>
          </a:bodyPr>
          <a:lstStyle/>
          <a:p>
            <a:pPr marL="177792" indent="-177792" algn="l">
              <a:spcBef>
                <a:spcPts val="0"/>
              </a:spcBef>
              <a:buFont typeface="+mj-lt"/>
              <a:buAutoNum type="arabicPeriod"/>
            </a:pPr>
            <a:r>
              <a:rPr lang="nb-NO" sz="1100" b="1" dirty="0">
                <a:solidFill>
                  <a:schemeClr val="tx1"/>
                </a:solidFill>
              </a:rPr>
              <a:t>Stoppe tjenesten midlertidig hvis bruker reiser </a:t>
            </a:r>
            <a:r>
              <a:rPr lang="nb-NO" sz="1100" b="1" dirty="0" smtClean="0">
                <a:solidFill>
                  <a:schemeClr val="tx1"/>
                </a:solidFill>
              </a:rPr>
              <a:t>bort</a:t>
            </a:r>
          </a:p>
          <a:p>
            <a:pPr algn="l">
              <a:spcBef>
                <a:spcPts val="0"/>
              </a:spcBef>
            </a:pPr>
            <a:r>
              <a:rPr lang="nb-NO" sz="1100" dirty="0" smtClean="0">
                <a:solidFill>
                  <a:schemeClr val="tx1"/>
                </a:solidFill>
              </a:rPr>
              <a:t>hjemmetjenesten dokumenterer i fagsystemet og videreformidler midlertidig stopp i tjenesten etter gjeldene prosedyrer.</a:t>
            </a:r>
          </a:p>
          <a:p>
            <a:pPr algn="l">
              <a:spcBef>
                <a:spcPts val="0"/>
              </a:spcBef>
            </a:pPr>
            <a:endParaRPr lang="nb-NO" sz="1100" b="1" dirty="0">
              <a:solidFill>
                <a:schemeClr val="tx1"/>
              </a:solidFill>
            </a:endParaRPr>
          </a:p>
          <a:p>
            <a:pPr algn="l">
              <a:spcBef>
                <a:spcPts val="0"/>
              </a:spcBef>
            </a:pPr>
            <a:r>
              <a:rPr lang="nb-NO" sz="1100" b="1" dirty="0" smtClean="0">
                <a:solidFill>
                  <a:schemeClr val="tx1"/>
                </a:solidFill>
              </a:rPr>
              <a:t>2. Videreføre </a:t>
            </a:r>
            <a:r>
              <a:rPr lang="nb-NO" sz="1100" b="1" dirty="0">
                <a:solidFill>
                  <a:schemeClr val="tx1"/>
                </a:solidFill>
              </a:rPr>
              <a:t>tjenesten selv om bruker havner på korttidsopphold på </a:t>
            </a:r>
            <a:r>
              <a:rPr lang="nb-NO" sz="1100" b="1" dirty="0" smtClean="0">
                <a:solidFill>
                  <a:schemeClr val="tx1"/>
                </a:solidFill>
              </a:rPr>
              <a:t>sykehjem</a:t>
            </a:r>
          </a:p>
          <a:p>
            <a:pPr algn="l">
              <a:spcBef>
                <a:spcPts val="0"/>
              </a:spcBef>
            </a:pPr>
            <a:r>
              <a:rPr lang="nb-NO" sz="1100" dirty="0" smtClean="0">
                <a:solidFill>
                  <a:schemeClr val="tx1"/>
                </a:solidFill>
              </a:rPr>
              <a:t>hjemmetjenesten </a:t>
            </a:r>
            <a:r>
              <a:rPr lang="nb-NO" sz="1100" dirty="0">
                <a:solidFill>
                  <a:schemeClr val="tx1"/>
                </a:solidFill>
              </a:rPr>
              <a:t>dokumenterer i fagsystemet og </a:t>
            </a:r>
            <a:r>
              <a:rPr lang="nb-NO" sz="1100" dirty="0" smtClean="0">
                <a:solidFill>
                  <a:schemeClr val="tx1"/>
                </a:solidFill>
              </a:rPr>
              <a:t>videreformidler videreføring av tjenesten på korttidsopphold etter gjeldende prosedyrer.</a:t>
            </a:r>
            <a:endParaRPr lang="nb-NO" sz="1100" dirty="0">
              <a:solidFill>
                <a:schemeClr val="tx1"/>
              </a:solidFill>
            </a:endParaRPr>
          </a:p>
          <a:p>
            <a:pPr algn="l">
              <a:spcBef>
                <a:spcPts val="0"/>
              </a:spcBef>
            </a:pPr>
            <a:endParaRPr lang="nb-NO" sz="1100" b="1" dirty="0">
              <a:solidFill>
                <a:schemeClr val="tx1"/>
              </a:solidFill>
            </a:endParaRPr>
          </a:p>
          <a:p>
            <a:pPr algn="l">
              <a:spcBef>
                <a:spcPts val="0"/>
              </a:spcBef>
            </a:pPr>
            <a:r>
              <a:rPr lang="nb-NO" sz="1100" b="1" dirty="0" smtClean="0">
                <a:solidFill>
                  <a:schemeClr val="tx1"/>
                </a:solidFill>
              </a:rPr>
              <a:t>3. Avslutte </a:t>
            </a:r>
            <a:r>
              <a:rPr lang="nb-NO" sz="1100" b="1" dirty="0">
                <a:solidFill>
                  <a:schemeClr val="tx1"/>
                </a:solidFill>
              </a:rPr>
              <a:t>tjenesten hvis evaluering tilsier </a:t>
            </a:r>
            <a:r>
              <a:rPr lang="nb-NO" sz="1100" b="1" dirty="0" smtClean="0">
                <a:solidFill>
                  <a:schemeClr val="tx1"/>
                </a:solidFill>
              </a:rPr>
              <a:t>dette</a:t>
            </a:r>
          </a:p>
          <a:p>
            <a:pPr algn="l">
              <a:spcBef>
                <a:spcPts val="0"/>
              </a:spcBef>
            </a:pPr>
            <a:r>
              <a:rPr lang="nb-NO" sz="1100" dirty="0" smtClean="0">
                <a:solidFill>
                  <a:schemeClr val="tx1"/>
                </a:solidFill>
              </a:rPr>
              <a:t>Vaktmester avtaler dato for avinstallering med bruker/ pårørende. Vaktmester avinstallerer, nullstiller og gjør hygienetiltak for dispenser. Utstyret legges </a:t>
            </a:r>
            <a:r>
              <a:rPr lang="nb-NO" sz="1100" dirty="0">
                <a:solidFill>
                  <a:schemeClr val="tx1"/>
                </a:solidFill>
              </a:rPr>
              <a:t>på lokalt </a:t>
            </a:r>
            <a:r>
              <a:rPr lang="nb-NO" sz="1100" dirty="0" smtClean="0">
                <a:solidFill>
                  <a:schemeClr val="tx1"/>
                </a:solidFill>
              </a:rPr>
              <a:t>lager eller sendes tilbake til leverandør.</a:t>
            </a:r>
            <a:endParaRPr lang="nb-NO" sz="1100" dirty="0">
              <a:solidFill>
                <a:schemeClr val="tx1"/>
              </a:solidFill>
            </a:endParaRPr>
          </a:p>
          <a:p>
            <a:pPr algn="l">
              <a:spcBef>
                <a:spcPts val="0"/>
              </a:spcBef>
            </a:pPr>
            <a:r>
              <a:rPr lang="nb-NO" sz="1100" dirty="0" smtClean="0">
                <a:solidFill>
                  <a:schemeClr val="tx1"/>
                </a:solidFill>
              </a:rPr>
              <a:t>Hjemmetjenesten avslutter </a:t>
            </a:r>
            <a:r>
              <a:rPr lang="nb-NO" sz="1100" dirty="0">
                <a:solidFill>
                  <a:schemeClr val="tx1"/>
                </a:solidFill>
              </a:rPr>
              <a:t>tiltak i </a:t>
            </a:r>
            <a:r>
              <a:rPr lang="nb-NO" sz="1100" dirty="0" smtClean="0">
                <a:solidFill>
                  <a:schemeClr val="tx1"/>
                </a:solidFill>
              </a:rPr>
              <a:t>fagsystem.</a:t>
            </a:r>
          </a:p>
        </p:txBody>
      </p:sp>
      <p:sp>
        <p:nvSpPr>
          <p:cNvPr id="51" name="TextBox 50"/>
          <p:cNvSpPr txBox="1"/>
          <p:nvPr/>
        </p:nvSpPr>
        <p:spPr>
          <a:xfrm>
            <a:off x="149053" y="5856051"/>
            <a:ext cx="4849896"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smtClean="0">
                <a:solidFill>
                  <a:schemeClr val="tx1"/>
                </a:solidFill>
              </a:rPr>
              <a:t>Prosedyre for midlertidig stans av tjenesten?</a:t>
            </a:r>
          </a:p>
          <a:p>
            <a:pPr marL="285750" indent="-285750" algn="l">
              <a:buFont typeface="Arial" panose="020B0604020202020204" pitchFamily="34" charset="0"/>
              <a:buChar char="•"/>
            </a:pPr>
            <a:r>
              <a:rPr lang="nb-NO" sz="1100" dirty="0" smtClean="0">
                <a:solidFill>
                  <a:schemeClr val="tx1"/>
                </a:solidFill>
              </a:rPr>
              <a:t>Prosedyre for videreføring av tjenesten på korttidsopphold?</a:t>
            </a:r>
          </a:p>
          <a:p>
            <a:pPr marL="285750" indent="-285750" algn="l">
              <a:buFont typeface="Arial" panose="020B0604020202020204" pitchFamily="34" charset="0"/>
              <a:buChar char="•"/>
            </a:pPr>
            <a:r>
              <a:rPr lang="nb-NO" sz="1100" dirty="0" smtClean="0">
                <a:solidFill>
                  <a:schemeClr val="tx1"/>
                </a:solidFill>
              </a:rPr>
              <a:t>Prosedyre for avslutning av tjenesten? Hygieneprosedyre?</a:t>
            </a:r>
            <a:endParaRPr lang="nb-NO" sz="1100" dirty="0">
              <a:solidFill>
                <a:schemeClr val="tx1"/>
              </a:solidFill>
            </a:endParaRPr>
          </a:p>
        </p:txBody>
      </p:sp>
      <p:sp>
        <p:nvSpPr>
          <p:cNvPr id="52" name="TextBox 51"/>
          <p:cNvSpPr txBox="1"/>
          <p:nvPr/>
        </p:nvSpPr>
        <p:spPr>
          <a:xfrm>
            <a:off x="5144131" y="2355553"/>
            <a:ext cx="4505349" cy="3185540"/>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r>
              <a:rPr lang="nb-NO" sz="1100" dirty="0" smtClean="0">
                <a:solidFill>
                  <a:schemeClr val="tx1"/>
                </a:solidFill>
              </a:rPr>
              <a:t>?</a:t>
            </a:r>
          </a:p>
          <a:p>
            <a:pPr marL="171450" indent="-171450" algn="l">
              <a:buClrTx/>
              <a:buFont typeface="Arial" panose="020B0604020202020204" pitchFamily="34" charset="0"/>
              <a:buChar char="•"/>
            </a:pPr>
            <a:r>
              <a:rPr lang="nb-NO" sz="1100" dirty="0" smtClean="0">
                <a:solidFill>
                  <a:schemeClr val="tx1"/>
                </a:solidFill>
              </a:rPr>
              <a:t>Hvilke prosedyrer har dere allerede? Hvordan må disse tilpasses ved innføring av elektronisk medisindispenser? </a:t>
            </a:r>
          </a:p>
          <a:p>
            <a:pPr marL="171450" indent="-171450" algn="l">
              <a:buClrTx/>
              <a:buFont typeface="Arial" panose="020B0604020202020204" pitchFamily="34" charset="0"/>
              <a:buChar char="•"/>
            </a:pPr>
            <a:r>
              <a:rPr lang="nb-NO" sz="1100" dirty="0" smtClean="0">
                <a:solidFill>
                  <a:schemeClr val="tx1"/>
                </a:solidFill>
              </a:rPr>
              <a:t>Har hjemmetjenesten god nok kommunikasjon med sykehjem slik at videreføring av tjenesten går smertefritt? Hvem får alarmen hvis medisiner ikke er tatt? Hvem får alarmen hvis tekniske avvik? Er det hjemmetjenesten og vaktmesteren, eller har sykehjemmet kapasitet og kunnskap til at disse tjenestene kan utføres av dem?</a:t>
            </a:r>
          </a:p>
          <a:p>
            <a:pPr marL="171450" indent="-171450" algn="l">
              <a:buClrTx/>
              <a:buFont typeface="Arial" panose="020B0604020202020204" pitchFamily="34" charset="0"/>
              <a:buChar char="•"/>
            </a:pPr>
            <a:r>
              <a:rPr lang="nb-NO" sz="1100" dirty="0" smtClean="0">
                <a:solidFill>
                  <a:schemeClr val="tx1"/>
                </a:solidFill>
              </a:rPr>
              <a:t>Har dere gode nok kommunikasjonsformer i dag slik at alle involverte vet når tjenesten avsluttes?</a:t>
            </a:r>
            <a:endParaRPr lang="nb-NO" sz="1100" dirty="0">
              <a:solidFill>
                <a:schemeClr val="tx1"/>
              </a:solidFill>
            </a:endParaRPr>
          </a:p>
        </p:txBody>
      </p:sp>
      <p:sp>
        <p:nvSpPr>
          <p:cNvPr id="55" name="TextBox 54"/>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grpSp>
        <p:nvGrpSpPr>
          <p:cNvPr id="29" name="Group 28"/>
          <p:cNvGrpSpPr/>
          <p:nvPr/>
        </p:nvGrpSpPr>
        <p:grpSpPr>
          <a:xfrm>
            <a:off x="75000" y="902258"/>
            <a:ext cx="9756000" cy="1080000"/>
            <a:chOff x="312470" y="150611"/>
            <a:chExt cx="8834844" cy="1041400"/>
          </a:xfrm>
        </p:grpSpPr>
        <p:sp>
          <p:nvSpPr>
            <p:cNvPr id="56" name="AutoShape 5"/>
            <p:cNvSpPr>
              <a:spLocks noChangeArrowheads="1"/>
            </p:cNvSpPr>
            <p:nvPr/>
          </p:nvSpPr>
          <p:spPr bwMode="gray">
            <a:xfrm>
              <a:off x="312470" y="150611"/>
              <a:ext cx="1784840" cy="1041400"/>
            </a:xfrm>
            <a:prstGeom prst="homePlate">
              <a:avLst>
                <a:gd name="adj" fmla="val 42418"/>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57"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8"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9"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0"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61" name="Rectangle 60"/>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62" name="Picture 61"/>
            <p:cNvPicPr>
              <a:picLocks noChangeAspect="1"/>
            </p:cNvPicPr>
            <p:nvPr/>
          </p:nvPicPr>
          <p:blipFill>
            <a:blip r:embed="rId6"/>
            <a:stretch>
              <a:fillRect/>
            </a:stretch>
          </p:blipFill>
          <p:spPr>
            <a:xfrm>
              <a:off x="343271" y="404597"/>
              <a:ext cx="522831" cy="489101"/>
            </a:xfrm>
            <a:prstGeom prst="rect">
              <a:avLst/>
            </a:prstGeom>
          </p:spPr>
        </p:pic>
        <p:sp>
          <p:nvSpPr>
            <p:cNvPr id="63" name="Rectangle 62"/>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64" name="Picture 63"/>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65" name="Rectangle 64"/>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66" name="Picture 65"/>
            <p:cNvPicPr>
              <a:picLocks noChangeAspect="1"/>
            </p:cNvPicPr>
            <p:nvPr/>
          </p:nvPicPr>
          <p:blipFill rotWithShape="1">
            <a:blip r:embed="rId8"/>
            <a:srcRect l="5393" r="11736"/>
            <a:stretch/>
          </p:blipFill>
          <p:spPr>
            <a:xfrm>
              <a:off x="3424151" y="375303"/>
              <a:ext cx="502261" cy="547688"/>
            </a:xfrm>
            <a:prstGeom prst="rect">
              <a:avLst/>
            </a:prstGeom>
          </p:spPr>
        </p:pic>
        <p:sp>
          <p:nvSpPr>
            <p:cNvPr id="67" name="Rectangle 66"/>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68" name="Picture 67"/>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69" name="Rectangle 68"/>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70" name="Picture 69"/>
            <p:cNvPicPr>
              <a:picLocks noChangeAspect="1"/>
            </p:cNvPicPr>
            <p:nvPr/>
          </p:nvPicPr>
          <p:blipFill>
            <a:blip r:embed="rId10"/>
            <a:stretch>
              <a:fillRect/>
            </a:stretch>
          </p:blipFill>
          <p:spPr>
            <a:xfrm>
              <a:off x="7772077" y="413366"/>
              <a:ext cx="688156" cy="463651"/>
            </a:xfrm>
            <a:prstGeom prst="rect">
              <a:avLst/>
            </a:prstGeom>
          </p:spPr>
        </p:pic>
        <p:sp>
          <p:nvSpPr>
            <p:cNvPr id="71"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72" name="Rectangle 71"/>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73" name="Picture 72"/>
            <p:cNvPicPr>
              <a:picLocks noChangeAspect="1"/>
            </p:cNvPicPr>
            <p:nvPr/>
          </p:nvPicPr>
          <p:blipFill rotWithShape="1">
            <a:blip r:embed="rId11"/>
            <a:srcRect l="11970" r="6478"/>
            <a:stretch/>
          </p:blipFill>
          <p:spPr>
            <a:xfrm>
              <a:off x="7742340" y="398142"/>
              <a:ext cx="433893" cy="502011"/>
            </a:xfrm>
            <a:prstGeom prst="rect">
              <a:avLst/>
            </a:prstGeom>
          </p:spPr>
        </p:pic>
        <p:pic>
          <p:nvPicPr>
            <p:cNvPr id="74" name="Picture 73"/>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30" name="TextBox 29"/>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31" name="TextBox 30"/>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32" name="TextBox 31"/>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spcBef>
                <a:spcPts val="600"/>
              </a:spcBef>
              <a:buFont typeface="Arial" panose="020B0604020202020204" pitchFamily="34" charset="0"/>
              <a:buChar char="•"/>
            </a:pPr>
            <a:r>
              <a:rPr lang="nb-NO" sz="1100" dirty="0" smtClean="0">
                <a:solidFill>
                  <a:schemeClr val="tx1"/>
                </a:solidFill>
                <a:latin typeface="+mn-lt"/>
              </a:rPr>
              <a:t>Rutinebeskrivelse fra Lindås</a:t>
            </a:r>
          </a:p>
        </p:txBody>
      </p:sp>
    </p:spTree>
    <p:extLst>
      <p:ext uri="{BB962C8B-B14F-4D97-AF65-F5344CB8AC3E}">
        <p14:creationId xmlns:p14="http://schemas.microsoft.com/office/powerpoint/2010/main" val="24722327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090"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2" name="Rectangle 61"/>
          <p:cNvSpPr/>
          <p:nvPr/>
        </p:nvSpPr>
        <p:spPr bwMode="auto">
          <a:xfrm>
            <a:off x="107778"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Kartlegge </a:t>
            </a:r>
            <a:r>
              <a:rPr lang="nb-NO" sz="1100" dirty="0">
                <a:solidFill>
                  <a:schemeClr val="tx1"/>
                </a:solidFill>
                <a:latin typeface="+mn-lt"/>
              </a:rPr>
              <a:t>og vurdere om bruker eller pårørende </a:t>
            </a:r>
            <a:r>
              <a:rPr lang="nb-NO" sz="1100" dirty="0" smtClean="0">
                <a:solidFill>
                  <a:schemeClr val="tx1"/>
                </a:solidFill>
                <a:latin typeface="+mn-lt"/>
              </a:rPr>
              <a:t>vil ha nytte </a:t>
            </a:r>
            <a:r>
              <a:rPr lang="nb-NO" sz="1100" dirty="0">
                <a:solidFill>
                  <a:schemeClr val="tx1"/>
                </a:solidFill>
                <a:latin typeface="+mn-lt"/>
              </a:rPr>
              <a:t>av GPS.</a:t>
            </a:r>
          </a:p>
          <a:p>
            <a:pPr marL="177792" indent="-177792" algn="l">
              <a:spcBef>
                <a:spcPts val="0"/>
              </a:spcBef>
              <a:buFont typeface="+mj-lt"/>
              <a:buAutoNum type="arabicPeriod"/>
            </a:pPr>
            <a:r>
              <a:rPr lang="nb-NO" sz="1100" dirty="0">
                <a:solidFill>
                  <a:schemeClr val="tx1"/>
                </a:solidFill>
                <a:latin typeface="+mn-lt"/>
              </a:rPr>
              <a:t>Fatte vedtak i fagsystem.</a:t>
            </a:r>
          </a:p>
          <a:p>
            <a:pPr marL="177792" indent="-177792" algn="l">
              <a:spcBef>
                <a:spcPts val="0"/>
              </a:spcBef>
              <a:buFont typeface="+mj-lt"/>
              <a:buAutoNum type="arabicPeriod"/>
            </a:pPr>
            <a:r>
              <a:rPr lang="nb-NO" sz="1100" dirty="0">
                <a:solidFill>
                  <a:schemeClr val="tx1"/>
                </a:solidFill>
                <a:latin typeface="+mn-lt"/>
              </a:rPr>
              <a:t>Gjøre detaljkartlegging for å gi anbefalinger til personlige tilpasninger.</a:t>
            </a:r>
          </a:p>
          <a:p>
            <a:pPr marL="177792" indent="-177792" algn="l">
              <a:spcBef>
                <a:spcPts val="0"/>
              </a:spcBef>
              <a:buFont typeface="+mj-lt"/>
              <a:buAutoNum type="arabicPeriod"/>
            </a:pPr>
            <a:r>
              <a:rPr lang="nb-NO" sz="1100" dirty="0">
                <a:solidFill>
                  <a:schemeClr val="tx1"/>
                </a:solidFill>
                <a:latin typeface="+mn-lt"/>
              </a:rPr>
              <a:t>Hente inn samtykke etter prosedyre.</a:t>
            </a:r>
          </a:p>
          <a:p>
            <a:pPr marL="177792" indent="-177792" algn="l">
              <a:spcBef>
                <a:spcPts val="0"/>
              </a:spcBef>
              <a:buFont typeface="+mj-lt"/>
              <a:buAutoNum type="arabicPeriod"/>
            </a:pPr>
            <a:r>
              <a:rPr lang="nb-NO" sz="1100" dirty="0">
                <a:solidFill>
                  <a:schemeClr val="tx1"/>
                </a:solidFill>
                <a:latin typeface="+mn-lt"/>
              </a:rPr>
              <a:t>Registrere data </a:t>
            </a:r>
            <a:r>
              <a:rPr lang="nb-NO" sz="1100" dirty="0" smtClean="0">
                <a:solidFill>
                  <a:schemeClr val="tx1"/>
                </a:solidFill>
                <a:latin typeface="+mn-lt"/>
              </a:rPr>
              <a:t>og måle nullpunkt for </a:t>
            </a:r>
            <a:r>
              <a:rPr lang="nb-NO" sz="1100" dirty="0">
                <a:solidFill>
                  <a:schemeClr val="tx1"/>
                </a:solidFill>
                <a:latin typeface="+mn-lt"/>
              </a:rPr>
              <a:t>gevinstrealisering</a:t>
            </a:r>
            <a:r>
              <a:rPr lang="nb-NO" sz="1100" dirty="0" smtClean="0">
                <a:solidFill>
                  <a:schemeClr val="tx1"/>
                </a:solidFill>
                <a:latin typeface="+mn-lt"/>
              </a:rPr>
              <a:t>.</a:t>
            </a:r>
            <a:endParaRPr lang="nb-NO" sz="1100" dirty="0">
              <a:solidFill>
                <a:schemeClr val="tx1"/>
              </a:solidFill>
              <a:latin typeface="+mn-lt"/>
            </a:endParaRPr>
          </a:p>
        </p:txBody>
      </p:sp>
      <p:sp>
        <p:nvSpPr>
          <p:cNvPr id="65" name="Rectangle 64"/>
          <p:cNvSpPr/>
          <p:nvPr/>
        </p:nvSpPr>
        <p:spPr bwMode="auto">
          <a:xfrm>
            <a:off x="1699034"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Registrere tiltak i fagsystem.</a:t>
            </a:r>
          </a:p>
          <a:p>
            <a:pPr marL="177792" indent="-177792" algn="l">
              <a:spcBef>
                <a:spcPts val="0"/>
              </a:spcBef>
              <a:buFont typeface="+mj-lt"/>
              <a:buAutoNum type="arabicPeriod"/>
            </a:pPr>
            <a:r>
              <a:rPr lang="nb-NO" sz="1100" dirty="0">
                <a:solidFill>
                  <a:schemeClr val="tx1"/>
                </a:solidFill>
                <a:latin typeface="+mn-lt"/>
              </a:rPr>
              <a:t>Risikovurdering i fagsystem.</a:t>
            </a:r>
          </a:p>
          <a:p>
            <a:pPr marL="177792" indent="-177792" algn="l">
              <a:spcBef>
                <a:spcPts val="0"/>
              </a:spcBef>
              <a:buFont typeface="+mj-lt"/>
              <a:buAutoNum type="arabicPeriod"/>
            </a:pPr>
            <a:r>
              <a:rPr lang="nb-NO" sz="1100" dirty="0">
                <a:solidFill>
                  <a:schemeClr val="tx1"/>
                </a:solidFill>
                <a:latin typeface="+mn-lt"/>
              </a:rPr>
              <a:t>Tilpasse innstillinger for GPS til bruker og lage prosedyrer i fagsystem for</a:t>
            </a:r>
            <a:r>
              <a:rPr lang="nb-NO" sz="1100" dirty="0" smtClean="0">
                <a:solidFill>
                  <a:schemeClr val="tx1"/>
                </a:solidFill>
                <a:latin typeface="+mn-lt"/>
              </a:rPr>
              <a:t>:</a:t>
            </a:r>
          </a:p>
          <a:p>
            <a:pPr marL="285750" indent="-285750" algn="l">
              <a:spcBef>
                <a:spcPts val="0"/>
              </a:spcBef>
              <a:buFont typeface="Arial" panose="020B0604020202020204" pitchFamily="34" charset="0"/>
              <a:buChar char="•"/>
            </a:pPr>
            <a:r>
              <a:rPr lang="nb-NO" sz="1100" dirty="0" smtClean="0">
                <a:solidFill>
                  <a:schemeClr val="tx1"/>
                </a:solidFill>
                <a:latin typeface="+mn-lt"/>
              </a:rPr>
              <a:t>Laderutiner</a:t>
            </a:r>
            <a:r>
              <a:rPr lang="nb-NO" sz="1100" dirty="0">
                <a:solidFill>
                  <a:schemeClr val="tx1"/>
                </a:solidFill>
                <a:latin typeface="+mn-lt"/>
              </a:rPr>
              <a:t>.</a:t>
            </a:r>
          </a:p>
          <a:p>
            <a:pPr marL="285750" indent="-285750" algn="l">
              <a:spcBef>
                <a:spcPts val="0"/>
              </a:spcBef>
              <a:buFont typeface="Arial" panose="020B0604020202020204" pitchFamily="34" charset="0"/>
              <a:buChar char="•"/>
            </a:pPr>
            <a:r>
              <a:rPr lang="nb-NO" sz="1100" dirty="0">
                <a:solidFill>
                  <a:schemeClr val="tx1"/>
                </a:solidFill>
                <a:latin typeface="+mn-lt"/>
              </a:rPr>
              <a:t>Om pårørende eller </a:t>
            </a:r>
            <a:r>
              <a:rPr lang="nb-NO" sz="1100" dirty="0" smtClean="0">
                <a:solidFill>
                  <a:schemeClr val="tx1"/>
                </a:solidFill>
                <a:latin typeface="+mn-lt"/>
              </a:rPr>
              <a:t>hjemmetjeneste </a:t>
            </a:r>
            <a:r>
              <a:rPr lang="nb-NO" sz="1100" dirty="0">
                <a:solidFill>
                  <a:schemeClr val="tx1"/>
                </a:solidFill>
                <a:latin typeface="+mn-lt"/>
              </a:rPr>
              <a:t>responderer på alarm.</a:t>
            </a:r>
          </a:p>
          <a:p>
            <a:pPr marL="285750" indent="-285750" algn="l">
              <a:spcBef>
                <a:spcPts val="0"/>
              </a:spcBef>
              <a:buFont typeface="Arial" panose="020B0604020202020204" pitchFamily="34" charset="0"/>
              <a:buChar char="•"/>
            </a:pPr>
            <a:r>
              <a:rPr lang="nb-NO" sz="1100" dirty="0">
                <a:solidFill>
                  <a:schemeClr val="tx1"/>
                </a:solidFill>
                <a:latin typeface="+mn-lt"/>
              </a:rPr>
              <a:t>Hvordan sikre at bruker tar den med seg </a:t>
            </a:r>
            <a:r>
              <a:rPr lang="nb-NO" sz="1100" dirty="0" smtClean="0">
                <a:solidFill>
                  <a:schemeClr val="tx1"/>
                </a:solidFill>
                <a:latin typeface="+mn-lt"/>
              </a:rPr>
              <a:t>ut.</a:t>
            </a:r>
          </a:p>
          <a:p>
            <a:pPr algn="l">
              <a:spcBef>
                <a:spcPts val="0"/>
              </a:spcBef>
            </a:pPr>
            <a:r>
              <a:rPr lang="nb-NO" sz="1100" dirty="0" smtClean="0">
                <a:solidFill>
                  <a:schemeClr val="tx1"/>
                </a:solidFill>
                <a:latin typeface="+mn-lt"/>
              </a:rPr>
              <a:t>4. Installere </a:t>
            </a:r>
            <a:r>
              <a:rPr lang="nb-NO" sz="1100" dirty="0">
                <a:solidFill>
                  <a:schemeClr val="tx1"/>
                </a:solidFill>
                <a:latin typeface="+mn-lt"/>
              </a:rPr>
              <a:t>GPS </a:t>
            </a:r>
            <a:r>
              <a:rPr lang="nb-NO" sz="1100" dirty="0" smtClean="0">
                <a:solidFill>
                  <a:schemeClr val="tx1"/>
                </a:solidFill>
                <a:latin typeface="+mn-lt"/>
              </a:rPr>
              <a:t>hos</a:t>
            </a:r>
            <a:br>
              <a:rPr lang="nb-NO" sz="1100" dirty="0" smtClean="0">
                <a:solidFill>
                  <a:schemeClr val="tx1"/>
                </a:solidFill>
                <a:latin typeface="+mn-lt"/>
              </a:rPr>
            </a:br>
            <a:r>
              <a:rPr lang="nb-NO" sz="1100" dirty="0" smtClean="0">
                <a:solidFill>
                  <a:schemeClr val="tx1"/>
                </a:solidFill>
                <a:latin typeface="+mn-lt"/>
              </a:rPr>
              <a:t>    bruker.</a:t>
            </a:r>
            <a:endParaRPr lang="nb-NO" sz="1100" dirty="0">
              <a:solidFill>
                <a:schemeClr val="tx1"/>
              </a:solidFill>
              <a:latin typeface="+mn-lt"/>
            </a:endParaRPr>
          </a:p>
        </p:txBody>
      </p:sp>
      <p:sp>
        <p:nvSpPr>
          <p:cNvPr id="68" name="Rectangle 67"/>
          <p:cNvSpPr/>
          <p:nvPr/>
        </p:nvSpPr>
        <p:spPr bwMode="auto">
          <a:xfrm>
            <a:off x="3290290"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smtClean="0">
                <a:solidFill>
                  <a:schemeClr val="tx1"/>
                </a:solidFill>
                <a:latin typeface="+mn-lt"/>
              </a:rPr>
              <a:t>Gjennomføre </a:t>
            </a:r>
            <a:r>
              <a:rPr lang="nb-NO" sz="1100" dirty="0">
                <a:solidFill>
                  <a:schemeClr val="tx1"/>
                </a:solidFill>
                <a:latin typeface="+mn-lt"/>
              </a:rPr>
              <a:t>opplæring for bruker og pårørende.</a:t>
            </a:r>
          </a:p>
          <a:p>
            <a:pPr marL="177792" indent="-177792" algn="l">
              <a:spcBef>
                <a:spcPts val="0"/>
              </a:spcBef>
              <a:buFont typeface="+mj-lt"/>
              <a:buAutoNum type="arabicPeriod"/>
            </a:pPr>
            <a:r>
              <a:rPr lang="nb-NO" sz="1100" dirty="0">
                <a:solidFill>
                  <a:schemeClr val="tx1"/>
                </a:solidFill>
                <a:latin typeface="+mn-lt"/>
              </a:rPr>
              <a:t>Testperiode over to uker hvor hjemmetjenesten følger opp tett.</a:t>
            </a:r>
          </a:p>
          <a:p>
            <a:pPr marL="177792" indent="-177792" algn="l">
              <a:spcBef>
                <a:spcPts val="0"/>
              </a:spcBef>
              <a:buFont typeface="+mj-lt"/>
              <a:buAutoNum type="arabicPeriod"/>
            </a:pPr>
            <a:r>
              <a:rPr lang="nb-NO" sz="1100" dirty="0">
                <a:solidFill>
                  <a:schemeClr val="tx1"/>
                </a:solidFill>
                <a:latin typeface="+mn-lt"/>
              </a:rPr>
              <a:t>Evaluere hvordan bruker og pårørende håndterer GPS og om innstillinger bør endres.</a:t>
            </a:r>
          </a:p>
          <a:p>
            <a:pPr marL="177792" indent="-177792" algn="l">
              <a:spcBef>
                <a:spcPts val="0"/>
              </a:spcBef>
              <a:buFont typeface="+mj-lt"/>
              <a:buAutoNum type="arabicPeriod"/>
            </a:pPr>
            <a:r>
              <a:rPr lang="nb-NO" sz="1100" dirty="0">
                <a:solidFill>
                  <a:schemeClr val="tx1"/>
                </a:solidFill>
                <a:latin typeface="+mn-lt"/>
              </a:rPr>
              <a:t>Dokumentere endringer i fagsystem.</a:t>
            </a:r>
          </a:p>
          <a:p>
            <a:pPr algn="l">
              <a:spcBef>
                <a:spcPts val="0"/>
              </a:spcBef>
            </a:pPr>
            <a:r>
              <a:rPr lang="nb-NO" sz="1100" dirty="0" smtClean="0">
                <a:solidFill>
                  <a:schemeClr val="tx1"/>
                </a:solidFill>
                <a:latin typeface="+mn-lt"/>
              </a:rPr>
              <a:t>.</a:t>
            </a:r>
            <a:endParaRPr lang="nb-NO" sz="1100" dirty="0">
              <a:solidFill>
                <a:schemeClr val="tx1"/>
              </a:solidFill>
              <a:latin typeface="+mn-lt"/>
            </a:endParaRPr>
          </a:p>
        </p:txBody>
      </p:sp>
      <p:sp>
        <p:nvSpPr>
          <p:cNvPr id="71" name="Rectangle 70"/>
          <p:cNvSpPr/>
          <p:nvPr/>
        </p:nvSpPr>
        <p:spPr bwMode="auto">
          <a:xfrm>
            <a:off x="4881546"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Lokalisere og følge bruker hjem hvis varsel mottas eller kriterier for søk er tilfredsstilt.</a:t>
            </a:r>
          </a:p>
          <a:p>
            <a:pPr marL="177792" indent="-177792" algn="l">
              <a:spcBef>
                <a:spcPts val="0"/>
              </a:spcBef>
              <a:buFont typeface="+mj-lt"/>
              <a:buAutoNum type="arabicPeriod"/>
            </a:pPr>
            <a:r>
              <a:rPr lang="nb-NO" sz="1100" dirty="0">
                <a:solidFill>
                  <a:schemeClr val="tx1"/>
                </a:solidFill>
                <a:latin typeface="+mn-lt"/>
              </a:rPr>
              <a:t>Dokumentere hendelser i fagsystem.</a:t>
            </a:r>
          </a:p>
          <a:p>
            <a:pPr marL="177792" indent="-177792" algn="l">
              <a:spcBef>
                <a:spcPts val="0"/>
              </a:spcBef>
              <a:buFont typeface="+mj-lt"/>
              <a:buAutoNum type="arabicPeriod"/>
            </a:pPr>
            <a:r>
              <a:rPr lang="nb-NO" sz="1100" dirty="0">
                <a:solidFill>
                  <a:schemeClr val="tx1"/>
                </a:solidFill>
                <a:latin typeface="+mn-lt"/>
              </a:rPr>
              <a:t>Håndtere tekniske varsler som lavt batteri og andre tekniske feil.</a:t>
            </a:r>
          </a:p>
          <a:p>
            <a:pPr marL="177792" indent="-177792" algn="l">
              <a:spcBef>
                <a:spcPts val="0"/>
              </a:spcBef>
              <a:buFont typeface="+mj-lt"/>
              <a:buAutoNum type="arabicPeriod"/>
            </a:pPr>
            <a:r>
              <a:rPr lang="nb-NO" sz="1100" dirty="0" smtClean="0">
                <a:solidFill>
                  <a:schemeClr val="tx1"/>
                </a:solidFill>
                <a:latin typeface="+mn-lt"/>
              </a:rPr>
              <a:t>Følge opp gevinster.</a:t>
            </a:r>
            <a:endParaRPr lang="nb-NO" sz="1100" dirty="0">
              <a:solidFill>
                <a:schemeClr val="tx1"/>
              </a:solidFill>
              <a:latin typeface="+mn-lt"/>
            </a:endParaRPr>
          </a:p>
        </p:txBody>
      </p:sp>
      <p:sp>
        <p:nvSpPr>
          <p:cNvPr id="79" name="Rectangle 78"/>
          <p:cNvSpPr/>
          <p:nvPr/>
        </p:nvSpPr>
        <p:spPr bwMode="auto">
          <a:xfrm>
            <a:off x="8064057"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Videreføre tjenesten selv om bruker havner på korttidsopphold på sykehjem.</a:t>
            </a:r>
          </a:p>
          <a:p>
            <a:pPr marL="177792" indent="-177792" algn="l">
              <a:spcBef>
                <a:spcPts val="0"/>
              </a:spcBef>
              <a:buFont typeface="+mj-lt"/>
              <a:buAutoNum type="arabicPeriod"/>
            </a:pPr>
            <a:r>
              <a:rPr lang="nb-NO" sz="1100" dirty="0">
                <a:solidFill>
                  <a:schemeClr val="tx1"/>
                </a:solidFill>
                <a:latin typeface="+mn-lt"/>
              </a:rPr>
              <a:t>Avslutte tjenesten hvis evaluering tilsier dette: </a:t>
            </a:r>
          </a:p>
          <a:p>
            <a:pPr marL="177792" indent="-177792" algn="l">
              <a:spcBef>
                <a:spcPts val="0"/>
              </a:spcBef>
              <a:buFont typeface="Arial" panose="020B0604020202020204" pitchFamily="34" charset="0"/>
              <a:buChar char="•"/>
            </a:pPr>
            <a:r>
              <a:rPr lang="nb-NO" sz="1100" dirty="0">
                <a:solidFill>
                  <a:schemeClr val="tx1"/>
                </a:solidFill>
                <a:latin typeface="+mn-lt"/>
              </a:rPr>
              <a:t>Nullstille GPS.</a:t>
            </a:r>
          </a:p>
          <a:p>
            <a:pPr marL="177792" indent="-177792" algn="l">
              <a:spcBef>
                <a:spcPts val="0"/>
              </a:spcBef>
              <a:buFont typeface="Arial" panose="020B0604020202020204" pitchFamily="34" charset="0"/>
              <a:buChar char="•"/>
            </a:pPr>
            <a:r>
              <a:rPr lang="nb-NO" sz="1100" dirty="0">
                <a:solidFill>
                  <a:schemeClr val="tx1"/>
                </a:solidFill>
                <a:latin typeface="+mn-lt"/>
              </a:rPr>
              <a:t>Avslutte tiltak i fagsystem.</a:t>
            </a:r>
          </a:p>
          <a:p>
            <a:pPr marL="177792" indent="-177792" algn="l">
              <a:spcBef>
                <a:spcPts val="0"/>
              </a:spcBef>
              <a:buFont typeface="Arial" panose="020B0604020202020204" pitchFamily="34" charset="0"/>
              <a:buChar char="•"/>
            </a:pPr>
            <a:r>
              <a:rPr lang="nb-NO" sz="1100" dirty="0">
                <a:solidFill>
                  <a:schemeClr val="tx1"/>
                </a:solidFill>
                <a:latin typeface="+mn-lt"/>
              </a:rPr>
              <a:t>Informere pårørende.</a:t>
            </a:r>
          </a:p>
          <a:p>
            <a:pPr marL="177792" indent="-177792" algn="l">
              <a:spcBef>
                <a:spcPts val="0"/>
              </a:spcBef>
              <a:buFont typeface="Arial" panose="020B0604020202020204" pitchFamily="34" charset="0"/>
              <a:buChar char="•"/>
            </a:pPr>
            <a:r>
              <a:rPr lang="nb-NO" sz="1100" dirty="0">
                <a:solidFill>
                  <a:schemeClr val="tx1"/>
                </a:solidFill>
                <a:latin typeface="+mn-lt"/>
              </a:rPr>
              <a:t>Legge utstyr på lager etter hygienetiltak/sende tilbake til leverandør.</a:t>
            </a:r>
          </a:p>
        </p:txBody>
      </p:sp>
      <p:sp>
        <p:nvSpPr>
          <p:cNvPr id="80" name="Rectangle 79"/>
          <p:cNvSpPr/>
          <p:nvPr/>
        </p:nvSpPr>
        <p:spPr bwMode="auto">
          <a:xfrm>
            <a:off x="6472802" y="2054181"/>
            <a:ext cx="1521715" cy="4006151"/>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54000" tIns="54000" rIns="54000" bIns="54000" numCol="1" rtlCol="0" anchor="t" anchorCtr="0" compatLnSpc="1">
            <a:prstTxWarp prst="textNoShape">
              <a:avLst/>
            </a:prstTxWarp>
          </a:bodyPr>
          <a:lstStyle/>
          <a:p>
            <a:pPr marL="177792" indent="-177792" algn="l">
              <a:spcBef>
                <a:spcPts val="0"/>
              </a:spcBef>
              <a:buFont typeface="+mj-lt"/>
              <a:buAutoNum type="arabicPeriod"/>
            </a:pPr>
            <a:r>
              <a:rPr lang="nb-NO" sz="1100" dirty="0">
                <a:solidFill>
                  <a:schemeClr val="tx1"/>
                </a:solidFill>
                <a:latin typeface="+mn-lt"/>
              </a:rPr>
              <a:t>Vurdere hvilke effekter GPS har for bruker, pårørende og ansatte.</a:t>
            </a:r>
          </a:p>
          <a:p>
            <a:pPr marL="177792" indent="-177792" algn="l">
              <a:spcBef>
                <a:spcPts val="0"/>
              </a:spcBef>
              <a:buFont typeface="+mj-lt"/>
              <a:buAutoNum type="arabicPeriod"/>
            </a:pPr>
            <a:r>
              <a:rPr lang="nb-NO" sz="1100" dirty="0">
                <a:solidFill>
                  <a:schemeClr val="tx1"/>
                </a:solidFill>
                <a:latin typeface="+mn-lt"/>
              </a:rPr>
              <a:t>Evaluere om innstillinger bør endres.</a:t>
            </a:r>
          </a:p>
          <a:p>
            <a:pPr marL="177792" indent="-177792" algn="l">
              <a:spcBef>
                <a:spcPts val="0"/>
              </a:spcBef>
              <a:buFont typeface="+mj-lt"/>
              <a:buAutoNum type="arabicPeriod"/>
            </a:pPr>
            <a:r>
              <a:rPr lang="nb-NO" sz="1100" dirty="0" smtClean="0">
                <a:solidFill>
                  <a:schemeClr val="tx1"/>
                </a:solidFill>
                <a:latin typeface="+mn-lt"/>
              </a:rPr>
              <a:t>Registrere </a:t>
            </a:r>
            <a:r>
              <a:rPr lang="nb-NO" sz="1100" dirty="0">
                <a:solidFill>
                  <a:schemeClr val="tx1"/>
                </a:solidFill>
                <a:latin typeface="+mn-lt"/>
              </a:rPr>
              <a:t>nye data for </a:t>
            </a:r>
            <a:r>
              <a:rPr lang="nb-NO" sz="1100" dirty="0" smtClean="0">
                <a:solidFill>
                  <a:schemeClr val="tx1"/>
                </a:solidFill>
                <a:latin typeface="+mn-lt"/>
              </a:rPr>
              <a:t>gevinstrealisering.</a:t>
            </a:r>
          </a:p>
          <a:p>
            <a:pPr marL="177792" indent="-177792" algn="l">
              <a:spcBef>
                <a:spcPts val="0"/>
              </a:spcBef>
              <a:buFont typeface="+mj-lt"/>
              <a:buAutoNum type="arabicPeriod"/>
            </a:pPr>
            <a:r>
              <a:rPr lang="nb-NO" sz="1100" dirty="0" smtClean="0">
                <a:solidFill>
                  <a:schemeClr val="tx1"/>
                </a:solidFill>
                <a:latin typeface="+mn-lt"/>
              </a:rPr>
              <a:t>Avgjøre om tilbudet skal videreføres eller avsluttes</a:t>
            </a:r>
            <a:endParaRPr lang="nb-NO" sz="1100" dirty="0">
              <a:solidFill>
                <a:schemeClr val="tx1"/>
              </a:solidFill>
              <a:latin typeface="+mn-lt"/>
            </a:endParaRPr>
          </a:p>
        </p:txBody>
      </p:sp>
      <p:sp>
        <p:nvSpPr>
          <p:cNvPr id="6"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TJENESTEFORLØP: LOKALISERINGSTEKNOLOGI (GPS)</a:t>
            </a:r>
            <a:endParaRPr lang="nb-NO" dirty="0">
              <a:solidFill>
                <a:schemeClr val="accent1">
                  <a:lumMod val="50000"/>
                </a:schemeClr>
              </a:solidFill>
              <a:latin typeface="Arial Black" panose="020B0A04020102020204" pitchFamily="34" charset="0"/>
            </a:endParaRPr>
          </a:p>
        </p:txBody>
      </p:sp>
      <p:sp>
        <p:nvSpPr>
          <p:cNvPr id="31" name="AutoShape 9"/>
          <p:cNvSpPr>
            <a:spLocks noChangeArrowheads="1"/>
          </p:cNvSpPr>
          <p:nvPr/>
        </p:nvSpPr>
        <p:spPr bwMode="gray">
          <a:xfrm>
            <a:off x="165370" y="6157610"/>
            <a:ext cx="9536124" cy="513578"/>
          </a:xfrm>
          <a:prstGeom prst="chevron">
            <a:avLst>
              <a:gd name="adj" fmla="val 26223"/>
            </a:avLst>
          </a:prstGeom>
          <a:solidFill>
            <a:schemeClr val="accent1">
              <a:lumMod val="50000"/>
            </a:schemeClr>
          </a:solidFill>
          <a:ln w="38100">
            <a:solidFill>
              <a:schemeClr val="accent1">
                <a:lumMod val="50000"/>
              </a:schemeClr>
            </a:solidFill>
            <a:miter lim="800000"/>
            <a:headEnd/>
            <a:tailEnd/>
          </a:ln>
          <a:effectLst/>
          <a:extLst/>
        </p:spPr>
        <p:txBody>
          <a:bodyPr wrap="none" anchor="ctr"/>
          <a:lstStyle/>
          <a:p>
            <a:pPr>
              <a:buClrTx/>
              <a:buFontTx/>
              <a:buNone/>
            </a:pPr>
            <a:r>
              <a:rPr lang="nb-NO" dirty="0" smtClean="0">
                <a:solidFill>
                  <a:schemeClr val="bg1"/>
                </a:solidFill>
                <a:latin typeface="Arial Black" panose="020B0A04020102020204" pitchFamily="34" charset="0"/>
              </a:rPr>
              <a:t>OPPLÆRING AV ALLE ANSATTE</a:t>
            </a:r>
            <a:endParaRPr lang="nb-NO" dirty="0">
              <a:solidFill>
                <a:schemeClr val="bg1"/>
              </a:solidFill>
              <a:latin typeface="Arial Black" panose="020B0A04020102020204" pitchFamily="34" charset="0"/>
            </a:endParaRPr>
          </a:p>
        </p:txBody>
      </p:sp>
      <p:grpSp>
        <p:nvGrpSpPr>
          <p:cNvPr id="32" name="Group 31"/>
          <p:cNvGrpSpPr/>
          <p:nvPr/>
        </p:nvGrpSpPr>
        <p:grpSpPr>
          <a:xfrm>
            <a:off x="75000" y="902258"/>
            <a:ext cx="9756000" cy="1080000"/>
            <a:chOff x="312470" y="150611"/>
            <a:chExt cx="8834844" cy="1041400"/>
          </a:xfrm>
        </p:grpSpPr>
        <p:sp>
          <p:nvSpPr>
            <p:cNvPr id="33"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4" name="AutoShape 7"/>
            <p:cNvSpPr>
              <a:spLocks noChangeArrowheads="1"/>
            </p:cNvSpPr>
            <p:nvPr/>
          </p:nvSpPr>
          <p:spPr bwMode="gray">
            <a:xfrm>
              <a:off x="1648964" y="150611"/>
              <a:ext cx="1775187" cy="1041400"/>
            </a:xfrm>
            <a:prstGeom prst="chevron">
              <a:avLst>
                <a:gd name="adj" fmla="val 26244"/>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8"/>
            <p:cNvSpPr>
              <a:spLocks noChangeArrowheads="1"/>
            </p:cNvSpPr>
            <p:nvPr/>
          </p:nvSpPr>
          <p:spPr bwMode="gray">
            <a:xfrm>
              <a:off x="3096572" y="150611"/>
              <a:ext cx="1691441" cy="1041400"/>
            </a:xfrm>
            <a:prstGeom prst="chevron">
              <a:avLst>
                <a:gd name="adj" fmla="val 2620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AutoShape 9"/>
            <p:cNvSpPr>
              <a:spLocks noChangeArrowheads="1"/>
            </p:cNvSpPr>
            <p:nvPr/>
          </p:nvSpPr>
          <p:spPr bwMode="gray">
            <a:xfrm>
              <a:off x="4501418" y="150611"/>
              <a:ext cx="179547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7" name="AutoShape 9"/>
            <p:cNvSpPr>
              <a:spLocks noChangeArrowheads="1"/>
            </p:cNvSpPr>
            <p:nvPr/>
          </p:nvSpPr>
          <p:spPr bwMode="gray">
            <a:xfrm>
              <a:off x="6036525"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8" name="Rectangle 37"/>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9" name="Picture 38"/>
            <p:cNvPicPr>
              <a:picLocks noChangeAspect="1"/>
            </p:cNvPicPr>
            <p:nvPr/>
          </p:nvPicPr>
          <p:blipFill>
            <a:blip r:embed="rId6"/>
            <a:stretch>
              <a:fillRect/>
            </a:stretch>
          </p:blipFill>
          <p:spPr>
            <a:xfrm>
              <a:off x="343271" y="404597"/>
              <a:ext cx="522831" cy="489101"/>
            </a:xfrm>
            <a:prstGeom prst="rect">
              <a:avLst/>
            </a:prstGeom>
          </p:spPr>
        </p:pic>
        <p:sp>
          <p:nvSpPr>
            <p:cNvPr id="40" name="Rectangle 39"/>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2" name="Rectangle 41"/>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8"/>
            <a:srcRect l="5393" r="11736"/>
            <a:stretch/>
          </p:blipFill>
          <p:spPr>
            <a:xfrm>
              <a:off x="3424151" y="375303"/>
              <a:ext cx="502261" cy="547688"/>
            </a:xfrm>
            <a:prstGeom prst="rect">
              <a:avLst/>
            </a:prstGeom>
          </p:spPr>
        </p:pic>
        <p:sp>
          <p:nvSpPr>
            <p:cNvPr id="44" name="Rectangle 43"/>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5" name="Picture 44"/>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7" name="Rectangle 46"/>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9" name="Picture 48"/>
            <p:cNvPicPr>
              <a:picLocks noChangeAspect="1"/>
            </p:cNvPicPr>
            <p:nvPr/>
          </p:nvPicPr>
          <p:blipFill>
            <a:blip r:embed="rId10"/>
            <a:stretch>
              <a:fillRect/>
            </a:stretch>
          </p:blipFill>
          <p:spPr>
            <a:xfrm>
              <a:off x="7772077" y="413366"/>
              <a:ext cx="688156" cy="463651"/>
            </a:xfrm>
            <a:prstGeom prst="rect">
              <a:avLst/>
            </a:prstGeom>
          </p:spPr>
        </p:pic>
        <p:sp>
          <p:nvSpPr>
            <p:cNvPr id="50" name="AutoShape 9"/>
            <p:cNvSpPr>
              <a:spLocks noChangeArrowheads="1"/>
            </p:cNvSpPr>
            <p:nvPr/>
          </p:nvSpPr>
          <p:spPr bwMode="gray">
            <a:xfrm>
              <a:off x="7441499" y="150611"/>
              <a:ext cx="1705815" cy="1041400"/>
            </a:xfrm>
            <a:prstGeom prst="chevron">
              <a:avLst>
                <a:gd name="adj" fmla="val 26223"/>
              </a:avLst>
            </a:prstGeom>
            <a:solidFill>
              <a:schemeClr val="bg1"/>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51" name="Rectangle 50"/>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52" name="Picture 51"/>
            <p:cNvPicPr>
              <a:picLocks noChangeAspect="1"/>
            </p:cNvPicPr>
            <p:nvPr/>
          </p:nvPicPr>
          <p:blipFill rotWithShape="1">
            <a:blip r:embed="rId11"/>
            <a:srcRect l="11970" r="6478"/>
            <a:stretch/>
          </p:blipFill>
          <p:spPr>
            <a:xfrm>
              <a:off x="7742340" y="398142"/>
              <a:ext cx="433893" cy="502011"/>
            </a:xfrm>
            <a:prstGeom prst="rect">
              <a:avLst/>
            </a:prstGeom>
          </p:spPr>
        </p:pic>
        <p:pic>
          <p:nvPicPr>
            <p:cNvPr id="53" name="Picture 5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Tree>
    <p:extLst>
      <p:ext uri="{BB962C8B-B14F-4D97-AF65-F5344CB8AC3E}">
        <p14:creationId xmlns:p14="http://schemas.microsoft.com/office/powerpoint/2010/main" val="7362116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2117" name="think-cell Slide" r:id="rId4" imgW="530" imgH="528" progId="TCLayout.ActiveDocument.1">
                  <p:embed/>
                </p:oleObj>
              </mc:Choice>
              <mc:Fallback>
                <p:oleObj name="think-cell Slide" r:id="rId4" imgW="530"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Box 22"/>
          <p:cNvSpPr txBox="1"/>
          <p:nvPr/>
        </p:nvSpPr>
        <p:spPr>
          <a:xfrm>
            <a:off x="149052" y="2349564"/>
            <a:ext cx="4849896" cy="3193200"/>
          </a:xfrm>
          <a:prstGeom prst="rect">
            <a:avLst/>
          </a:prstGeom>
          <a:solidFill>
            <a:schemeClr val="bg2">
              <a:lumMod val="20000"/>
              <a:lumOff val="80000"/>
            </a:schemeClr>
          </a:solidFill>
          <a:ln>
            <a:noFill/>
          </a:ln>
        </p:spPr>
        <p:txBody>
          <a:bodyPr wrap="square" lIns="108000" tIns="108000" rIns="108000" bIns="108000" rtlCol="0">
            <a:noAutofit/>
          </a:bodyPr>
          <a:lstStyle/>
          <a:p>
            <a:pPr algn="l">
              <a:spcBef>
                <a:spcPts val="0"/>
              </a:spcBef>
            </a:pPr>
            <a:r>
              <a:rPr lang="nb-NO" sz="1100" b="1" dirty="0" smtClean="0">
                <a:solidFill>
                  <a:schemeClr val="tx1"/>
                </a:solidFill>
              </a:rPr>
              <a:t>1. Kartlegge og </a:t>
            </a:r>
            <a:r>
              <a:rPr lang="nb-NO" sz="1100" b="1" dirty="0">
                <a:solidFill>
                  <a:schemeClr val="tx1"/>
                </a:solidFill>
              </a:rPr>
              <a:t>vurdere om bruker eller pårørende </a:t>
            </a:r>
            <a:r>
              <a:rPr lang="nb-NO" sz="1100" b="1" dirty="0" smtClean="0">
                <a:solidFill>
                  <a:schemeClr val="tx1"/>
                </a:solidFill>
              </a:rPr>
              <a:t>vil ha nytte </a:t>
            </a:r>
            <a:r>
              <a:rPr lang="nb-NO" sz="1100" b="1" dirty="0">
                <a:solidFill>
                  <a:schemeClr val="tx1"/>
                </a:solidFill>
              </a:rPr>
              <a:t>av </a:t>
            </a:r>
            <a:r>
              <a:rPr lang="nb-NO" sz="1100" b="1" dirty="0" smtClean="0">
                <a:solidFill>
                  <a:schemeClr val="tx1"/>
                </a:solidFill>
              </a:rPr>
              <a:t>GPS</a:t>
            </a:r>
            <a:endParaRPr lang="nb-NO" sz="1100" b="1" dirty="0">
              <a:solidFill>
                <a:schemeClr val="tx1"/>
              </a:solidFill>
            </a:endParaRPr>
          </a:p>
          <a:p>
            <a:pPr algn="l">
              <a:spcBef>
                <a:spcPts val="0"/>
              </a:spcBef>
              <a:buClrTx/>
            </a:pPr>
            <a:r>
              <a:rPr lang="nb-NO" sz="1100" dirty="0" smtClean="0">
                <a:solidFill>
                  <a:schemeClr val="tx1"/>
                </a:solidFill>
              </a:rPr>
              <a:t>Saksbehandler </a:t>
            </a:r>
            <a:r>
              <a:rPr lang="nb-NO" sz="1100" dirty="0">
                <a:solidFill>
                  <a:schemeClr val="tx1"/>
                </a:solidFill>
              </a:rPr>
              <a:t>får inn en søknad og sender huskelapp via EPJ til </a:t>
            </a:r>
            <a:r>
              <a:rPr lang="nb-NO" sz="1100" dirty="0" smtClean="0">
                <a:solidFill>
                  <a:schemeClr val="tx1"/>
                </a:solidFill>
              </a:rPr>
              <a:t>hjemmetjenesten</a:t>
            </a:r>
            <a:r>
              <a:rPr lang="nb-NO" sz="1100" dirty="0">
                <a:solidFill>
                  <a:schemeClr val="tx1"/>
                </a:solidFill>
              </a:rPr>
              <a:t> </a:t>
            </a:r>
            <a:r>
              <a:rPr lang="nb-NO" sz="1100" dirty="0" smtClean="0">
                <a:solidFill>
                  <a:schemeClr val="tx1"/>
                </a:solidFill>
              </a:rPr>
              <a:t>som gjennomfører et kartleggingsbesøk med bruker og pårørende til stede.</a:t>
            </a:r>
          </a:p>
          <a:p>
            <a:pPr algn="l">
              <a:spcBef>
                <a:spcPts val="0"/>
              </a:spcBef>
              <a:buClrTx/>
            </a:pPr>
            <a:r>
              <a:rPr lang="nb-NO" sz="1100" b="1" dirty="0" smtClean="0">
                <a:solidFill>
                  <a:schemeClr val="tx1"/>
                </a:solidFill>
              </a:rPr>
              <a:t>2</a:t>
            </a:r>
            <a:r>
              <a:rPr lang="nb-NO" sz="1100" b="1" dirty="0">
                <a:solidFill>
                  <a:schemeClr val="tx1"/>
                </a:solidFill>
              </a:rPr>
              <a:t>. </a:t>
            </a:r>
            <a:r>
              <a:rPr lang="nb-NO" sz="1100" b="1" dirty="0" smtClean="0">
                <a:solidFill>
                  <a:schemeClr val="tx1"/>
                </a:solidFill>
              </a:rPr>
              <a:t>Fatte vedtak i fagsystem</a:t>
            </a:r>
            <a:endParaRPr lang="nb-NO" sz="1100" b="1" dirty="0">
              <a:solidFill>
                <a:schemeClr val="tx1"/>
              </a:solidFill>
            </a:endParaRPr>
          </a:p>
          <a:p>
            <a:pPr algn="l">
              <a:spcBef>
                <a:spcPts val="0"/>
              </a:spcBef>
            </a:pPr>
            <a:r>
              <a:rPr lang="nb-NO" sz="1100" dirty="0" smtClean="0">
                <a:solidFill>
                  <a:schemeClr val="tx1"/>
                </a:solidFill>
              </a:rPr>
              <a:t>Saksbehandler fatter vedtak i fagsystem hvis kartlegging tilsier dette.</a:t>
            </a:r>
            <a:endParaRPr lang="nb-NO" sz="1100" b="1" dirty="0" smtClean="0">
              <a:solidFill>
                <a:schemeClr val="tx1"/>
              </a:solidFill>
            </a:endParaRPr>
          </a:p>
          <a:p>
            <a:pPr algn="l">
              <a:spcBef>
                <a:spcPts val="0"/>
              </a:spcBef>
            </a:pPr>
            <a:r>
              <a:rPr lang="nb-NO" sz="1100" b="1" dirty="0" smtClean="0">
                <a:solidFill>
                  <a:schemeClr val="tx1"/>
                </a:solidFill>
              </a:rPr>
              <a:t>3. Gjøre </a:t>
            </a:r>
            <a:r>
              <a:rPr lang="nb-NO" sz="1100" b="1" dirty="0">
                <a:solidFill>
                  <a:schemeClr val="tx1"/>
                </a:solidFill>
              </a:rPr>
              <a:t>detaljkartlegging for å gi anbefalinger til personlige </a:t>
            </a:r>
            <a:r>
              <a:rPr lang="nb-NO" sz="1100" b="1" dirty="0" smtClean="0">
                <a:solidFill>
                  <a:schemeClr val="tx1"/>
                </a:solidFill>
              </a:rPr>
              <a:t>tilpasninger</a:t>
            </a:r>
            <a:endParaRPr lang="nb-NO" sz="1100" b="1" dirty="0">
              <a:solidFill>
                <a:schemeClr val="tx1"/>
              </a:solidFill>
            </a:endParaRPr>
          </a:p>
          <a:p>
            <a:pPr algn="l">
              <a:spcBef>
                <a:spcPts val="0"/>
              </a:spcBef>
            </a:pPr>
            <a:r>
              <a:rPr lang="nb-NO" sz="1100" dirty="0" smtClean="0">
                <a:solidFill>
                  <a:schemeClr val="tx1"/>
                </a:solidFill>
              </a:rPr>
              <a:t>Hjemmetjenesten foretar et nytt kartleggingsbesøk for å vurdere hvilke personlige tilpasninger av GPS som må gjøres (geofencing, dekning etc.)</a:t>
            </a:r>
            <a:endParaRPr lang="nb-NO" sz="1100" b="1" dirty="0" smtClean="0">
              <a:solidFill>
                <a:schemeClr val="tx1"/>
              </a:solidFill>
            </a:endParaRPr>
          </a:p>
          <a:p>
            <a:pPr algn="l">
              <a:spcBef>
                <a:spcPts val="0"/>
              </a:spcBef>
            </a:pPr>
            <a:r>
              <a:rPr lang="nb-NO" sz="1100" b="1" dirty="0">
                <a:solidFill>
                  <a:schemeClr val="tx1"/>
                </a:solidFill>
              </a:rPr>
              <a:t>4</a:t>
            </a:r>
            <a:r>
              <a:rPr lang="nb-NO" sz="1100" b="1" dirty="0" smtClean="0">
                <a:solidFill>
                  <a:schemeClr val="tx1"/>
                </a:solidFill>
              </a:rPr>
              <a:t>. </a:t>
            </a:r>
            <a:r>
              <a:rPr lang="nb-NO" sz="1100" b="1" dirty="0">
                <a:solidFill>
                  <a:schemeClr val="tx1"/>
                </a:solidFill>
              </a:rPr>
              <a:t>Hente inn samtykke etter </a:t>
            </a:r>
            <a:r>
              <a:rPr lang="nb-NO" sz="1100" b="1" dirty="0" smtClean="0">
                <a:solidFill>
                  <a:schemeClr val="tx1"/>
                </a:solidFill>
              </a:rPr>
              <a:t>prosedyre</a:t>
            </a:r>
            <a:endParaRPr lang="nb-NO" sz="1100" b="1" dirty="0">
              <a:solidFill>
                <a:schemeClr val="tx1"/>
              </a:solidFill>
            </a:endParaRPr>
          </a:p>
          <a:p>
            <a:pPr algn="l">
              <a:spcBef>
                <a:spcPts val="0"/>
              </a:spcBef>
            </a:pPr>
            <a:r>
              <a:rPr lang="nb-NO" sz="1100" dirty="0" smtClean="0">
                <a:solidFill>
                  <a:schemeClr val="tx1"/>
                </a:solidFill>
              </a:rPr>
              <a:t>Hjemmetjenesten tar med samtykkeskjema under kartleggingsbesøket.</a:t>
            </a:r>
            <a:endParaRPr lang="nb-NO" sz="1100" dirty="0">
              <a:solidFill>
                <a:schemeClr val="tx1"/>
              </a:solidFill>
            </a:endParaRPr>
          </a:p>
          <a:p>
            <a:pPr algn="l">
              <a:spcBef>
                <a:spcPts val="0"/>
              </a:spcBef>
            </a:pPr>
            <a:r>
              <a:rPr lang="nb-NO" sz="1100" b="1" dirty="0">
                <a:solidFill>
                  <a:schemeClr val="tx1"/>
                </a:solidFill>
              </a:rPr>
              <a:t>5</a:t>
            </a:r>
            <a:r>
              <a:rPr lang="nb-NO" sz="1100" b="1" dirty="0" smtClean="0">
                <a:solidFill>
                  <a:schemeClr val="tx1"/>
                </a:solidFill>
              </a:rPr>
              <a:t>. </a:t>
            </a:r>
            <a:r>
              <a:rPr lang="nb-NO" sz="1100" b="1" dirty="0">
                <a:solidFill>
                  <a:schemeClr val="tx1"/>
                </a:solidFill>
              </a:rPr>
              <a:t>Registrere data </a:t>
            </a:r>
            <a:r>
              <a:rPr lang="nb-NO" sz="1100" b="1" dirty="0" smtClean="0">
                <a:solidFill>
                  <a:schemeClr val="tx1"/>
                </a:solidFill>
              </a:rPr>
              <a:t>og måle nullpunkt for gevinstrealisering</a:t>
            </a:r>
          </a:p>
          <a:p>
            <a:pPr algn="l">
              <a:spcBef>
                <a:spcPts val="0"/>
              </a:spcBef>
            </a:pPr>
            <a:r>
              <a:rPr lang="nb-NO" sz="1100" dirty="0" smtClean="0">
                <a:solidFill>
                  <a:schemeClr val="tx1"/>
                </a:solidFill>
              </a:rPr>
              <a:t>Saksbehandler </a:t>
            </a:r>
            <a:r>
              <a:rPr lang="nb-NO" sz="1100" dirty="0">
                <a:solidFill>
                  <a:schemeClr val="tx1"/>
                </a:solidFill>
              </a:rPr>
              <a:t>eller gevinstansvarlig registrerer nullpunkt for kvantitative og kvalitative gevinster i gevinstrealiseringsplan </a:t>
            </a:r>
            <a:r>
              <a:rPr lang="nb-NO" sz="1100" dirty="0" smtClean="0">
                <a:solidFill>
                  <a:schemeClr val="tx1"/>
                </a:solidFill>
              </a:rPr>
              <a:t>ut fra blant annet informasjon i utfylt kartleggingsskjema (f</a:t>
            </a:r>
            <a:r>
              <a:rPr lang="nb-NO" sz="1100" dirty="0">
                <a:solidFill>
                  <a:schemeClr val="tx1"/>
                </a:solidFill>
              </a:rPr>
              <a:t>. eks </a:t>
            </a:r>
            <a:r>
              <a:rPr lang="nb-NO" sz="1100" dirty="0" smtClean="0">
                <a:solidFill>
                  <a:schemeClr val="tx1"/>
                </a:solidFill>
              </a:rPr>
              <a:t>vedtakstimer, antall tilsyn </a:t>
            </a:r>
            <a:r>
              <a:rPr lang="nb-NO" sz="1100" dirty="0">
                <a:solidFill>
                  <a:schemeClr val="tx1"/>
                </a:solidFill>
              </a:rPr>
              <a:t>eller redusert antall </a:t>
            </a:r>
            <a:r>
              <a:rPr lang="nb-NO" sz="1100" dirty="0" smtClean="0">
                <a:solidFill>
                  <a:schemeClr val="tx1"/>
                </a:solidFill>
              </a:rPr>
              <a:t>leteaksjoner). </a:t>
            </a:r>
            <a:endParaRPr lang="nb-NO" sz="1100" dirty="0">
              <a:solidFill>
                <a:schemeClr val="tx1"/>
              </a:solidFill>
            </a:endParaRPr>
          </a:p>
          <a:p>
            <a:pPr algn="l">
              <a:spcBef>
                <a:spcPts val="0"/>
              </a:spcBef>
            </a:pPr>
            <a:endParaRPr lang="nb-NO" sz="1100" dirty="0">
              <a:solidFill>
                <a:schemeClr val="tx1"/>
              </a:solidFill>
            </a:endParaRPr>
          </a:p>
          <a:p>
            <a:pPr algn="l">
              <a:spcBef>
                <a:spcPts val="0"/>
              </a:spcBef>
            </a:pPr>
            <a:r>
              <a:rPr lang="nb-NO" sz="1100" dirty="0" smtClean="0">
                <a:solidFill>
                  <a:schemeClr val="tx1"/>
                </a:solidFill>
              </a:rPr>
              <a:t> </a:t>
            </a:r>
            <a:endParaRPr lang="nb-NO" sz="1100" dirty="0">
              <a:solidFill>
                <a:schemeClr val="tx1"/>
              </a:solidFill>
            </a:endParaRPr>
          </a:p>
          <a:p>
            <a:pPr algn="l">
              <a:spcBef>
                <a:spcPts val="0"/>
              </a:spcBef>
            </a:pPr>
            <a:endParaRPr lang="nb-NO" sz="1100" b="1" dirty="0">
              <a:solidFill>
                <a:schemeClr val="tx1"/>
              </a:solidFill>
            </a:endParaRPr>
          </a:p>
        </p:txBody>
      </p:sp>
      <p:sp>
        <p:nvSpPr>
          <p:cNvPr id="28" name="TextBox 27"/>
          <p:cNvSpPr txBox="1"/>
          <p:nvPr/>
        </p:nvSpPr>
        <p:spPr>
          <a:xfrm>
            <a:off x="5144130" y="2355553"/>
            <a:ext cx="4505350" cy="3187211"/>
          </a:xfrm>
          <a:prstGeom prst="rect">
            <a:avLst/>
          </a:prstGeom>
          <a:solidFill>
            <a:schemeClr val="bg2">
              <a:lumMod val="20000"/>
              <a:lumOff val="80000"/>
            </a:schemeClr>
          </a:solidFill>
          <a:ln>
            <a:noFill/>
          </a:ln>
        </p:spPr>
        <p:txBody>
          <a:bodyPr wrap="square" lIns="108000" tIns="108000" rIns="108000" bIns="108000" rtlCol="0">
            <a:noAutofit/>
          </a:bodyPr>
          <a:lstStyle/>
          <a:p>
            <a:pPr marL="171450" indent="-171450" algn="l">
              <a:buClrTx/>
              <a:buFont typeface="Arial" panose="020B0604020202020204" pitchFamily="34" charset="0"/>
              <a:buChar char="•"/>
            </a:pPr>
            <a:r>
              <a:rPr lang="nb-NO" sz="1100" dirty="0">
                <a:solidFill>
                  <a:schemeClr val="tx1"/>
                </a:solidFill>
              </a:rPr>
              <a:t>Er dette den beste måten å gjøre det på i deres kommune?</a:t>
            </a:r>
          </a:p>
          <a:p>
            <a:pPr marL="171450" indent="-171450" algn="l">
              <a:buClrTx/>
              <a:buFont typeface="Arial" panose="020B0604020202020204" pitchFamily="34" charset="0"/>
              <a:buChar char="•"/>
            </a:pPr>
            <a:r>
              <a:rPr lang="nb-NO" sz="1100" dirty="0">
                <a:solidFill>
                  <a:schemeClr val="tx1"/>
                </a:solidFill>
              </a:rPr>
              <a:t>Hvilke prosedyrer har dere allerede? Hvordan må disse tilpasses ved innføring av </a:t>
            </a:r>
            <a:r>
              <a:rPr lang="nb-NO" sz="1100" dirty="0" smtClean="0">
                <a:solidFill>
                  <a:schemeClr val="tx1"/>
                </a:solidFill>
              </a:rPr>
              <a:t>lokaliseringsteknologi? </a:t>
            </a:r>
          </a:p>
          <a:p>
            <a:pPr marL="171450" indent="-171450" algn="l">
              <a:buClrTx/>
              <a:buFont typeface="Arial" panose="020B0604020202020204" pitchFamily="34" charset="0"/>
              <a:buChar char="•"/>
            </a:pPr>
            <a:r>
              <a:rPr lang="nb-NO" sz="1100" dirty="0" smtClean="0">
                <a:solidFill>
                  <a:schemeClr val="tx1"/>
                </a:solidFill>
              </a:rPr>
              <a:t>Er det noen verktøy dere mangler?</a:t>
            </a:r>
            <a:endParaRPr lang="nb-NO" sz="1100" dirty="0">
              <a:solidFill>
                <a:schemeClr val="tx1"/>
              </a:solidFill>
            </a:endParaRPr>
          </a:p>
          <a:p>
            <a:pPr marL="171450" indent="-171450" algn="l">
              <a:buClrTx/>
              <a:buFont typeface="Arial" panose="020B0604020202020204" pitchFamily="34" charset="0"/>
              <a:buChar char="•"/>
            </a:pPr>
            <a:r>
              <a:rPr lang="nb-NO" sz="1100" dirty="0">
                <a:solidFill>
                  <a:schemeClr val="tx1"/>
                </a:solidFill>
              </a:rPr>
              <a:t>Hvilket kommunikasjonsmiddel mellom saksbehandler og den som gjennomfører kartleggingsbesøket har dere i dag? Må dette endres?</a:t>
            </a:r>
          </a:p>
          <a:p>
            <a:pPr marL="171450" indent="-171450" algn="l">
              <a:buClrTx/>
              <a:buFont typeface="Arial" panose="020B0604020202020204" pitchFamily="34" charset="0"/>
              <a:buChar char="•"/>
            </a:pPr>
            <a:r>
              <a:rPr lang="nb-NO" sz="1100" dirty="0">
                <a:solidFill>
                  <a:schemeClr val="tx1"/>
                </a:solidFill>
              </a:rPr>
              <a:t>Hvordan foregår første henvisning av bruker? Hvem har ansvaret for å avdekke mulige brukere? </a:t>
            </a:r>
            <a:endParaRPr lang="nb-NO" sz="1100" dirty="0" smtClean="0">
              <a:solidFill>
                <a:schemeClr val="tx1"/>
              </a:solidFill>
            </a:endParaRPr>
          </a:p>
          <a:p>
            <a:pPr marL="171450" indent="-171450" algn="l">
              <a:buClrTx/>
              <a:buFont typeface="Arial" panose="020B0604020202020204" pitchFamily="34" charset="0"/>
              <a:buChar char="•"/>
            </a:pPr>
            <a:r>
              <a:rPr lang="nb-NO" sz="1100" dirty="0">
                <a:solidFill>
                  <a:schemeClr val="tx1"/>
                </a:solidFill>
              </a:rPr>
              <a:t>Hvilke gevinster skal dere realisere og hvordan skal dere måle disse? Hvor ofte skal dere </a:t>
            </a:r>
            <a:r>
              <a:rPr lang="nb-NO" sz="1100" dirty="0" smtClean="0">
                <a:solidFill>
                  <a:schemeClr val="tx1"/>
                </a:solidFill>
              </a:rPr>
              <a:t>måle? Hvem </a:t>
            </a:r>
            <a:r>
              <a:rPr lang="nb-NO" sz="1100" dirty="0">
                <a:solidFill>
                  <a:schemeClr val="tx1"/>
                </a:solidFill>
              </a:rPr>
              <a:t>har ansvaret for gevinstrealiseringsplanen? </a:t>
            </a:r>
          </a:p>
          <a:p>
            <a:pPr marL="171450" indent="-171450" algn="l">
              <a:buClrTx/>
              <a:buFont typeface="Arial" panose="020B0604020202020204" pitchFamily="34" charset="0"/>
              <a:buChar char="•"/>
            </a:pPr>
            <a:r>
              <a:rPr lang="nb-NO" sz="1100" dirty="0">
                <a:solidFill>
                  <a:schemeClr val="tx1"/>
                </a:solidFill>
              </a:rPr>
              <a:t>Er det </a:t>
            </a:r>
            <a:r>
              <a:rPr lang="nb-NO" sz="1100" dirty="0" smtClean="0">
                <a:solidFill>
                  <a:schemeClr val="tx1"/>
                </a:solidFill>
              </a:rPr>
              <a:t>problemstillinger </a:t>
            </a:r>
            <a:r>
              <a:rPr lang="nb-NO" sz="1100" dirty="0">
                <a:solidFill>
                  <a:schemeClr val="tx1"/>
                </a:solidFill>
              </a:rPr>
              <a:t>knyttet til personvern </a:t>
            </a:r>
            <a:r>
              <a:rPr lang="nb-NO" sz="1100" dirty="0" smtClean="0">
                <a:solidFill>
                  <a:schemeClr val="tx1"/>
                </a:solidFill>
              </a:rPr>
              <a:t>eller andre etiske problemstillinger som burde </a:t>
            </a:r>
            <a:r>
              <a:rPr lang="nb-NO" sz="1100" dirty="0">
                <a:solidFill>
                  <a:schemeClr val="tx1"/>
                </a:solidFill>
              </a:rPr>
              <a:t>belyses?</a:t>
            </a:r>
          </a:p>
        </p:txBody>
      </p:sp>
      <p:sp>
        <p:nvSpPr>
          <p:cNvPr id="69" name="Title 5"/>
          <p:cNvSpPr>
            <a:spLocks noGrp="1"/>
          </p:cNvSpPr>
          <p:nvPr>
            <p:ph type="title"/>
          </p:nvPr>
        </p:nvSpPr>
        <p:spPr>
          <a:xfrm>
            <a:off x="246175" y="-3566"/>
            <a:ext cx="9423289" cy="802109"/>
          </a:xfrm>
        </p:spPr>
        <p:txBody>
          <a:bodyPr/>
          <a:lstStyle/>
          <a:p>
            <a:r>
              <a:rPr lang="nb-NO" b="1" dirty="0" smtClean="0">
                <a:solidFill>
                  <a:schemeClr val="accent1">
                    <a:lumMod val="50000"/>
                  </a:schemeClr>
                </a:solidFill>
                <a:latin typeface="Arial Black" panose="020B0A04020102020204" pitchFamily="34" charset="0"/>
              </a:rPr>
              <a:t>LOKALISERINGSTEKNOLOGI: HENVISNING OG KARTLEGGING</a:t>
            </a:r>
            <a:endParaRPr lang="nb-NO" dirty="0">
              <a:solidFill>
                <a:schemeClr val="accent1">
                  <a:lumMod val="50000"/>
                </a:schemeClr>
              </a:solidFill>
              <a:latin typeface="Arial Black" panose="020B0A04020102020204" pitchFamily="34" charset="0"/>
            </a:endParaRPr>
          </a:p>
        </p:txBody>
      </p:sp>
      <p:grpSp>
        <p:nvGrpSpPr>
          <p:cNvPr id="30" name="Group 29"/>
          <p:cNvGrpSpPr/>
          <p:nvPr/>
        </p:nvGrpSpPr>
        <p:grpSpPr>
          <a:xfrm>
            <a:off x="75000" y="902258"/>
            <a:ext cx="9756000" cy="1080000"/>
            <a:chOff x="312470" y="150611"/>
            <a:chExt cx="8834844" cy="1041400"/>
          </a:xfrm>
        </p:grpSpPr>
        <p:sp>
          <p:nvSpPr>
            <p:cNvPr id="31" name="AutoShape 5"/>
            <p:cNvSpPr>
              <a:spLocks noChangeArrowheads="1"/>
            </p:cNvSpPr>
            <p:nvPr/>
          </p:nvSpPr>
          <p:spPr bwMode="gray">
            <a:xfrm>
              <a:off x="312470" y="150611"/>
              <a:ext cx="1784840" cy="1041400"/>
            </a:xfrm>
            <a:prstGeom prst="homePlate">
              <a:avLst>
                <a:gd name="adj" fmla="val 42418"/>
              </a:avLst>
            </a:prstGeom>
            <a:solidFill>
              <a:schemeClr val="bg1"/>
            </a:solidFill>
            <a:ln w="38100">
              <a:solidFill>
                <a:schemeClr val="accent1">
                  <a:lumMod val="50000"/>
                </a:schemeClr>
              </a:solidFill>
              <a:miter lim="800000"/>
              <a:headEnd/>
              <a:tailEnd/>
            </a:ln>
            <a:effectLst/>
            <a:extLst/>
          </p:spPr>
          <p:txBody>
            <a:bodyPr wrap="none" anchor="ctr"/>
            <a:lstStyle/>
            <a:p>
              <a:pPr>
                <a:spcBef>
                  <a:spcPct val="0"/>
                </a:spcBef>
                <a:buClrTx/>
                <a:buFontTx/>
                <a:buNone/>
              </a:pPr>
              <a:endParaRPr lang="nb-NO" dirty="0">
                <a:solidFill>
                  <a:schemeClr val="bg1"/>
                </a:solidFill>
              </a:endParaRPr>
            </a:p>
          </p:txBody>
        </p:sp>
        <p:sp>
          <p:nvSpPr>
            <p:cNvPr id="32" name="AutoShape 7"/>
            <p:cNvSpPr>
              <a:spLocks noChangeArrowheads="1"/>
            </p:cNvSpPr>
            <p:nvPr/>
          </p:nvSpPr>
          <p:spPr bwMode="gray">
            <a:xfrm>
              <a:off x="1648964" y="150611"/>
              <a:ext cx="1775187" cy="1041400"/>
            </a:xfrm>
            <a:prstGeom prst="chevron">
              <a:avLst>
                <a:gd name="adj" fmla="val 26244"/>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3" name="AutoShape 8"/>
            <p:cNvSpPr>
              <a:spLocks noChangeArrowheads="1"/>
            </p:cNvSpPr>
            <p:nvPr/>
          </p:nvSpPr>
          <p:spPr bwMode="gray">
            <a:xfrm>
              <a:off x="3096572" y="150611"/>
              <a:ext cx="1691441" cy="1041400"/>
            </a:xfrm>
            <a:prstGeom prst="chevron">
              <a:avLst>
                <a:gd name="adj" fmla="val 2620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4" name="AutoShape 9"/>
            <p:cNvSpPr>
              <a:spLocks noChangeArrowheads="1"/>
            </p:cNvSpPr>
            <p:nvPr/>
          </p:nvSpPr>
          <p:spPr bwMode="gray">
            <a:xfrm>
              <a:off x="4501418" y="150611"/>
              <a:ext cx="179547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5" name="AutoShape 9"/>
            <p:cNvSpPr>
              <a:spLocks noChangeArrowheads="1"/>
            </p:cNvSpPr>
            <p:nvPr/>
          </p:nvSpPr>
          <p:spPr bwMode="gray">
            <a:xfrm>
              <a:off x="6036525"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36" name="Rectangle 35"/>
            <p:cNvSpPr/>
            <p:nvPr/>
          </p:nvSpPr>
          <p:spPr bwMode="auto">
            <a:xfrm>
              <a:off x="756362" y="300161"/>
              <a:ext cx="984564" cy="743121"/>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Henvisning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kartlegging</a:t>
              </a:r>
              <a:endParaRPr lang="nb-NO" sz="1100" b="1" dirty="0">
                <a:solidFill>
                  <a:schemeClr val="accent1">
                    <a:lumMod val="50000"/>
                  </a:schemeClr>
                </a:solidFill>
                <a:latin typeface="+mn-lt"/>
              </a:endParaRPr>
            </a:p>
          </p:txBody>
        </p:sp>
        <p:pic>
          <p:nvPicPr>
            <p:cNvPr id="37" name="Picture 36"/>
            <p:cNvPicPr>
              <a:picLocks noChangeAspect="1"/>
            </p:cNvPicPr>
            <p:nvPr/>
          </p:nvPicPr>
          <p:blipFill>
            <a:blip r:embed="rId6"/>
            <a:stretch>
              <a:fillRect/>
            </a:stretch>
          </p:blipFill>
          <p:spPr>
            <a:xfrm>
              <a:off x="343271" y="404597"/>
              <a:ext cx="522831" cy="489101"/>
            </a:xfrm>
            <a:prstGeom prst="rect">
              <a:avLst/>
            </a:prstGeom>
          </p:spPr>
        </p:pic>
        <p:sp>
          <p:nvSpPr>
            <p:cNvPr id="38" name="Rectangle 37"/>
            <p:cNvSpPr/>
            <p:nvPr/>
          </p:nvSpPr>
          <p:spPr bwMode="auto">
            <a:xfrm>
              <a:off x="2316864" y="344514"/>
              <a:ext cx="92391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defTabSz="914361">
                <a:buClr>
                  <a:srgbClr val="293947"/>
                </a:buClr>
              </a:pPr>
              <a:r>
                <a:rPr lang="nb-NO" sz="1200" b="1" dirty="0" smtClean="0">
                  <a:solidFill>
                    <a:schemeClr val="accent1">
                      <a:lumMod val="50000"/>
                    </a:schemeClr>
                  </a:solidFill>
                  <a:latin typeface="+mn-lt"/>
                </a:rPr>
                <a:t>Tilpasning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og </a:t>
              </a:r>
              <a:br>
                <a:rPr lang="nb-NO" sz="1200" b="1" dirty="0" smtClean="0">
                  <a:solidFill>
                    <a:schemeClr val="accent1">
                      <a:lumMod val="50000"/>
                    </a:schemeClr>
                  </a:solidFill>
                  <a:latin typeface="+mn-lt"/>
                </a:rPr>
              </a:br>
              <a:r>
                <a:rPr lang="nb-NO" sz="1200" b="1" dirty="0" smtClean="0">
                  <a:solidFill>
                    <a:schemeClr val="accent1">
                      <a:lumMod val="50000"/>
                    </a:schemeClr>
                  </a:solidFill>
                  <a:latin typeface="+mn-lt"/>
                </a:rPr>
                <a:t>installasjon</a:t>
              </a:r>
              <a:endParaRPr lang="nb-NO" sz="1100" b="1" dirty="0">
                <a:solidFill>
                  <a:schemeClr val="accent1">
                    <a:lumMod val="50000"/>
                  </a:schemeClr>
                </a:solidFill>
                <a:latin typeface="+mn-lt"/>
              </a:endParaRPr>
            </a:p>
          </p:txBody>
        </p:sp>
        <p:pic>
          <p:nvPicPr>
            <p:cNvPr id="39" name="Picture 38"/>
            <p:cNvPicPr>
              <a:picLocks noChangeAspect="1"/>
            </p:cNvPicPr>
            <p:nvPr/>
          </p:nvPicPr>
          <p:blipFill rotWithShape="1">
            <a:blip r:embed="rId7"/>
            <a:srcRect l="15523" t="4971" r="7979"/>
            <a:stretch/>
          </p:blipFill>
          <p:spPr>
            <a:xfrm>
              <a:off x="1955788" y="404597"/>
              <a:ext cx="422002" cy="505964"/>
            </a:xfrm>
            <a:prstGeom prst="rect">
              <a:avLst/>
            </a:prstGeom>
          </p:spPr>
        </p:pic>
        <p:sp>
          <p:nvSpPr>
            <p:cNvPr id="40" name="Rectangle 39"/>
            <p:cNvSpPr/>
            <p:nvPr/>
          </p:nvSpPr>
          <p:spPr bwMode="auto">
            <a:xfrm>
              <a:off x="4016578" y="573377"/>
              <a:ext cx="688156" cy="143628"/>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Opplæring</a:t>
              </a:r>
              <a:endParaRPr lang="nb-NO" sz="1100" b="1" dirty="0">
                <a:solidFill>
                  <a:schemeClr val="accent1">
                    <a:lumMod val="50000"/>
                  </a:schemeClr>
                </a:solidFill>
                <a:latin typeface="+mn-lt"/>
              </a:endParaRPr>
            </a:p>
          </p:txBody>
        </p:sp>
        <p:pic>
          <p:nvPicPr>
            <p:cNvPr id="41" name="Picture 40"/>
            <p:cNvPicPr>
              <a:picLocks noChangeAspect="1"/>
            </p:cNvPicPr>
            <p:nvPr/>
          </p:nvPicPr>
          <p:blipFill rotWithShape="1">
            <a:blip r:embed="rId8"/>
            <a:srcRect l="5393" r="11736"/>
            <a:stretch/>
          </p:blipFill>
          <p:spPr>
            <a:xfrm>
              <a:off x="3424151" y="375303"/>
              <a:ext cx="502261" cy="547688"/>
            </a:xfrm>
            <a:prstGeom prst="rect">
              <a:avLst/>
            </a:prstGeom>
          </p:spPr>
        </p:pic>
        <p:sp>
          <p:nvSpPr>
            <p:cNvPr id="42" name="Rectangle 41"/>
            <p:cNvSpPr/>
            <p:nvPr/>
          </p:nvSpPr>
          <p:spPr bwMode="auto">
            <a:xfrm>
              <a:off x="5152384" y="353299"/>
              <a:ext cx="1030673" cy="63602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Daglig drift</a:t>
              </a:r>
              <a:endParaRPr lang="nb-NO" sz="1100" b="1" dirty="0">
                <a:solidFill>
                  <a:schemeClr val="accent1">
                    <a:lumMod val="50000"/>
                  </a:schemeClr>
                </a:solidFill>
                <a:latin typeface="+mn-lt"/>
              </a:endParaRPr>
            </a:p>
          </p:txBody>
        </p:sp>
        <p:pic>
          <p:nvPicPr>
            <p:cNvPr id="43" name="Picture 42"/>
            <p:cNvPicPr>
              <a:picLocks noChangeAspect="1"/>
            </p:cNvPicPr>
            <p:nvPr/>
          </p:nvPicPr>
          <p:blipFill rotWithShape="1">
            <a:blip r:embed="rId9"/>
            <a:srcRect l="12427" t="-1" r="6045" b="4678"/>
            <a:stretch/>
          </p:blipFill>
          <p:spPr>
            <a:xfrm>
              <a:off x="4816442" y="403381"/>
              <a:ext cx="481003" cy="491533"/>
            </a:xfrm>
            <a:prstGeom prst="rect">
              <a:avLst/>
            </a:prstGeom>
          </p:spPr>
        </p:pic>
        <p:sp>
          <p:nvSpPr>
            <p:cNvPr id="44" name="Rectangle 43"/>
            <p:cNvSpPr/>
            <p:nvPr/>
          </p:nvSpPr>
          <p:spPr bwMode="auto">
            <a:xfrm>
              <a:off x="6868908" y="530566"/>
              <a:ext cx="804716" cy="254026"/>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Evaluering</a:t>
              </a:r>
              <a:endParaRPr lang="nb-NO" sz="1100" b="1" dirty="0">
                <a:solidFill>
                  <a:schemeClr val="accent1">
                    <a:lumMod val="50000"/>
                  </a:schemeClr>
                </a:solidFill>
                <a:latin typeface="+mn-lt"/>
              </a:endParaRPr>
            </a:p>
          </p:txBody>
        </p:sp>
        <p:pic>
          <p:nvPicPr>
            <p:cNvPr id="45" name="Picture 44"/>
            <p:cNvPicPr>
              <a:picLocks noChangeAspect="1"/>
            </p:cNvPicPr>
            <p:nvPr/>
          </p:nvPicPr>
          <p:blipFill>
            <a:blip r:embed="rId10"/>
            <a:stretch>
              <a:fillRect/>
            </a:stretch>
          </p:blipFill>
          <p:spPr>
            <a:xfrm>
              <a:off x="7772077" y="413366"/>
              <a:ext cx="688156" cy="463651"/>
            </a:xfrm>
            <a:prstGeom prst="rect">
              <a:avLst/>
            </a:prstGeom>
          </p:spPr>
        </p:pic>
        <p:sp>
          <p:nvSpPr>
            <p:cNvPr id="46" name="AutoShape 9"/>
            <p:cNvSpPr>
              <a:spLocks noChangeArrowheads="1"/>
            </p:cNvSpPr>
            <p:nvPr/>
          </p:nvSpPr>
          <p:spPr bwMode="gray">
            <a:xfrm>
              <a:off x="7441499" y="150611"/>
              <a:ext cx="1705815" cy="1041400"/>
            </a:xfrm>
            <a:prstGeom prst="chevron">
              <a:avLst>
                <a:gd name="adj" fmla="val 26223"/>
              </a:avLst>
            </a:prstGeom>
            <a:solidFill>
              <a:schemeClr val="bg2">
                <a:lumMod val="40000"/>
                <a:lumOff val="60000"/>
              </a:schemeClr>
            </a:solidFill>
            <a:ln w="38100">
              <a:solidFill>
                <a:schemeClr val="accent1">
                  <a:lumMod val="50000"/>
                </a:schemeClr>
              </a:solidFill>
              <a:miter lim="800000"/>
              <a:headEnd/>
              <a:tailEnd/>
            </a:ln>
            <a:effectLst/>
            <a:extLst/>
          </p:spPr>
          <p:txBody>
            <a:bodyPr wrap="none" anchor="ctr"/>
            <a:lstStyle/>
            <a:p>
              <a:pPr>
                <a:buClrTx/>
                <a:buFontTx/>
                <a:buNone/>
              </a:pPr>
              <a:endParaRPr lang="nb-NO" dirty="0">
                <a:solidFill>
                  <a:schemeClr val="tx1"/>
                </a:solidFill>
              </a:endParaRPr>
            </a:p>
          </p:txBody>
        </p:sp>
        <p:sp>
          <p:nvSpPr>
            <p:cNvPr id="47" name="Rectangle 46"/>
            <p:cNvSpPr/>
            <p:nvPr/>
          </p:nvSpPr>
          <p:spPr bwMode="auto">
            <a:xfrm>
              <a:off x="8299870" y="346103"/>
              <a:ext cx="735321" cy="650413"/>
            </a:xfrm>
            <a:prstGeom prst="rect">
              <a:avLst/>
            </a:prstGeom>
            <a:noFill/>
            <a:ln w="635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r" defTabSz="914361">
                <a:buClr>
                  <a:srgbClr val="293947"/>
                </a:buClr>
              </a:pPr>
              <a:r>
                <a:rPr lang="nb-NO" sz="1200" b="1" dirty="0" smtClean="0">
                  <a:solidFill>
                    <a:schemeClr val="accent1">
                      <a:lumMod val="50000"/>
                    </a:schemeClr>
                  </a:solidFill>
                  <a:latin typeface="+mn-lt"/>
                </a:rPr>
                <a:t>Videreføre</a:t>
              </a:r>
              <a:br>
                <a:rPr lang="nb-NO" sz="1200" b="1" dirty="0" smtClean="0">
                  <a:solidFill>
                    <a:schemeClr val="accent1">
                      <a:lumMod val="50000"/>
                    </a:schemeClr>
                  </a:solidFill>
                  <a:latin typeface="+mn-lt"/>
                </a:rPr>
              </a:br>
              <a:r>
                <a:rPr lang="nb-NO" sz="1200" b="1" dirty="0">
                  <a:solidFill>
                    <a:schemeClr val="accent1">
                      <a:lumMod val="50000"/>
                    </a:schemeClr>
                  </a:solidFill>
                  <a:latin typeface="+mn-lt"/>
                </a:rPr>
                <a:t>/</a:t>
              </a:r>
              <a:r>
                <a:rPr lang="nb-NO" sz="1200" b="1" dirty="0" smtClean="0">
                  <a:solidFill>
                    <a:schemeClr val="accent1">
                      <a:lumMod val="50000"/>
                    </a:schemeClr>
                  </a:solidFill>
                  <a:latin typeface="+mn-lt"/>
                </a:rPr>
                <a:t>avslutte</a:t>
              </a:r>
              <a:endParaRPr lang="nb-NO" sz="1100" b="1" dirty="0">
                <a:solidFill>
                  <a:schemeClr val="accent1">
                    <a:lumMod val="50000"/>
                  </a:schemeClr>
                </a:solidFill>
                <a:latin typeface="+mn-lt"/>
              </a:endParaRPr>
            </a:p>
          </p:txBody>
        </p:sp>
        <p:pic>
          <p:nvPicPr>
            <p:cNvPr id="48" name="Picture 47"/>
            <p:cNvPicPr>
              <a:picLocks noChangeAspect="1"/>
            </p:cNvPicPr>
            <p:nvPr/>
          </p:nvPicPr>
          <p:blipFill rotWithShape="1">
            <a:blip r:embed="rId11"/>
            <a:srcRect l="11970" r="6478"/>
            <a:stretch/>
          </p:blipFill>
          <p:spPr>
            <a:xfrm>
              <a:off x="7742340" y="398142"/>
              <a:ext cx="433893" cy="502011"/>
            </a:xfrm>
            <a:prstGeom prst="rect">
              <a:avLst/>
            </a:prstGeom>
          </p:spPr>
        </p:pic>
        <p:pic>
          <p:nvPicPr>
            <p:cNvPr id="73" name="Picture 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053" b="94737" l="9220" r="83688">
                          <a14:foregroundMark x1="73759" y1="58947" x2="73759" y2="58947"/>
                        </a14:backgroundRemoval>
                      </a14:imgEffect>
                    </a14:imgLayer>
                  </a14:imgProps>
                </a:ext>
              </a:extLst>
            </a:blip>
            <a:srcRect l="10678" r="16924"/>
            <a:stretch/>
          </p:blipFill>
          <p:spPr>
            <a:xfrm>
              <a:off x="6362617" y="408116"/>
              <a:ext cx="498211" cy="463651"/>
            </a:xfrm>
            <a:prstGeom prst="rect">
              <a:avLst/>
            </a:prstGeom>
          </p:spPr>
        </p:pic>
      </p:grpSp>
      <p:sp>
        <p:nvSpPr>
          <p:cNvPr id="49" name="TextBox 48"/>
          <p:cNvSpPr txBox="1"/>
          <p:nvPr/>
        </p:nvSpPr>
        <p:spPr>
          <a:xfrm>
            <a:off x="149052" y="2105394"/>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FORSLAG TIL AKTIVITETER</a:t>
            </a:r>
          </a:p>
        </p:txBody>
      </p:sp>
      <p:sp>
        <p:nvSpPr>
          <p:cNvPr id="50" name="TextBox 49"/>
          <p:cNvSpPr txBox="1"/>
          <p:nvPr/>
        </p:nvSpPr>
        <p:spPr>
          <a:xfrm>
            <a:off x="5144131" y="2105394"/>
            <a:ext cx="3925028"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NOEN VIKTIGE SPØRSMÅL Å TA STILLING TIL </a:t>
            </a:r>
          </a:p>
        </p:txBody>
      </p:sp>
      <p:sp>
        <p:nvSpPr>
          <p:cNvPr id="51" name="TextBox 50"/>
          <p:cNvSpPr txBox="1"/>
          <p:nvPr/>
        </p:nvSpPr>
        <p:spPr>
          <a:xfrm>
            <a:off x="149053" y="5856051"/>
            <a:ext cx="4849896"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buFont typeface="Arial" panose="020B0604020202020204" pitchFamily="34" charset="0"/>
              <a:buChar char="•"/>
            </a:pPr>
            <a:r>
              <a:rPr lang="nb-NO" sz="1100" dirty="0">
                <a:solidFill>
                  <a:schemeClr val="tx1"/>
                </a:solidFill>
              </a:rPr>
              <a:t>Kartleggingsskjema fra Lindås</a:t>
            </a:r>
          </a:p>
          <a:p>
            <a:pPr marL="285750" indent="-285750" algn="l">
              <a:buFont typeface="Arial" panose="020B0604020202020204" pitchFamily="34" charset="0"/>
              <a:buChar char="•"/>
            </a:pPr>
            <a:r>
              <a:rPr lang="nb-NO" sz="1100" dirty="0">
                <a:solidFill>
                  <a:schemeClr val="tx1"/>
                </a:solidFill>
              </a:rPr>
              <a:t>Rutinebeskrivelse for </a:t>
            </a:r>
            <a:r>
              <a:rPr lang="nb-NO" sz="1100" dirty="0" smtClean="0">
                <a:solidFill>
                  <a:schemeClr val="tx1"/>
                </a:solidFill>
              </a:rPr>
              <a:t>kartleggingsbesøk?</a:t>
            </a:r>
            <a:endParaRPr lang="nb-NO" sz="1100" dirty="0">
              <a:solidFill>
                <a:schemeClr val="tx1"/>
              </a:solidFill>
            </a:endParaRPr>
          </a:p>
          <a:p>
            <a:pPr marL="285750" indent="-285750" algn="l">
              <a:buFont typeface="Arial" panose="020B0604020202020204" pitchFamily="34" charset="0"/>
              <a:buChar char="•"/>
            </a:pPr>
            <a:r>
              <a:rPr lang="nb-NO" sz="1100" dirty="0">
                <a:solidFill>
                  <a:schemeClr val="tx1"/>
                </a:solidFill>
              </a:rPr>
              <a:t>Forslag til måling av gevinster (</a:t>
            </a:r>
            <a:r>
              <a:rPr lang="nb-NO" sz="1100" dirty="0" smtClean="0">
                <a:solidFill>
                  <a:schemeClr val="tx1"/>
                </a:solidFill>
              </a:rPr>
              <a:t>målekort) </a:t>
            </a:r>
            <a:r>
              <a:rPr lang="nb-NO" sz="1100" dirty="0">
                <a:solidFill>
                  <a:schemeClr val="tx1"/>
                </a:solidFill>
              </a:rPr>
              <a:t>for </a:t>
            </a:r>
            <a:r>
              <a:rPr lang="nb-NO" sz="1100" dirty="0" smtClean="0">
                <a:solidFill>
                  <a:schemeClr val="tx1"/>
                </a:solidFill>
              </a:rPr>
              <a:t>GPS?</a:t>
            </a:r>
            <a:endParaRPr lang="nb-NO" sz="1100" dirty="0">
              <a:solidFill>
                <a:schemeClr val="tx1"/>
              </a:solidFill>
            </a:endParaRPr>
          </a:p>
        </p:txBody>
      </p:sp>
      <p:sp>
        <p:nvSpPr>
          <p:cNvPr id="52" name="TextBox 51"/>
          <p:cNvSpPr txBox="1"/>
          <p:nvPr/>
        </p:nvSpPr>
        <p:spPr>
          <a:xfrm>
            <a:off x="164543" y="5641289"/>
            <a:ext cx="2049002" cy="264108"/>
          </a:xfrm>
          <a:prstGeom prst="rect">
            <a:avLst/>
          </a:prstGeom>
          <a:noFill/>
        </p:spPr>
        <p:txBody>
          <a:bodyPr wrap="none" lIns="0" tIns="0" rIns="0" bIns="0" rtlCol="0">
            <a:noAutofit/>
          </a:bodyPr>
          <a:lstStyle/>
          <a:p>
            <a:pPr algn="l"/>
            <a:r>
              <a:rPr lang="nb-NO" dirty="0" smtClean="0">
                <a:solidFill>
                  <a:schemeClr val="accent1">
                    <a:lumMod val="50000"/>
                  </a:schemeClr>
                </a:solidFill>
                <a:latin typeface="Arial Black" panose="020B0A04020102020204" pitchFamily="34" charset="0"/>
              </a:rPr>
              <a:t>LENKER OG FORSLAG TIL VERKTØY</a:t>
            </a:r>
          </a:p>
        </p:txBody>
      </p:sp>
      <p:sp>
        <p:nvSpPr>
          <p:cNvPr id="53" name="TextBox 52"/>
          <p:cNvSpPr txBox="1"/>
          <p:nvPr/>
        </p:nvSpPr>
        <p:spPr>
          <a:xfrm>
            <a:off x="4998949" y="5856051"/>
            <a:ext cx="4650531" cy="846673"/>
          </a:xfrm>
          <a:prstGeom prst="rect">
            <a:avLst/>
          </a:prstGeom>
          <a:solidFill>
            <a:schemeClr val="bg2">
              <a:lumMod val="20000"/>
              <a:lumOff val="80000"/>
            </a:schemeClr>
          </a:solidFill>
          <a:ln>
            <a:noFill/>
          </a:ln>
        </p:spPr>
        <p:txBody>
          <a:bodyPr wrap="square" lIns="108000" tIns="108000" rIns="108000" bIns="108000" rtlCol="0">
            <a:noAutofit/>
          </a:bodyPr>
          <a:lstStyle/>
          <a:p>
            <a:pPr marL="285750" indent="-285750" algn="l">
              <a:spcBef>
                <a:spcPts val="600"/>
              </a:spcBef>
              <a:buFont typeface="Arial" panose="020B0604020202020204" pitchFamily="34" charset="0"/>
              <a:buChar char="•"/>
            </a:pPr>
            <a:r>
              <a:rPr lang="nb-NO" sz="1100" dirty="0" smtClean="0">
                <a:solidFill>
                  <a:schemeClr val="tx1"/>
                </a:solidFill>
                <a:latin typeface="+mn-lt"/>
              </a:rPr>
              <a:t>Rutinebeskrivelse fra Lindås</a:t>
            </a:r>
          </a:p>
          <a:p>
            <a:pPr marL="285750" indent="-285750" algn="l">
              <a:spcBef>
                <a:spcPts val="600"/>
              </a:spcBef>
              <a:buFont typeface="Arial" panose="020B0604020202020204" pitchFamily="34" charset="0"/>
              <a:buChar char="•"/>
            </a:pPr>
            <a:r>
              <a:rPr lang="nb-NO" sz="1100" dirty="0" smtClean="0">
                <a:solidFill>
                  <a:schemeClr val="tx1"/>
                </a:solidFill>
                <a:latin typeface="+mn-lt"/>
              </a:rPr>
              <a:t>Gevinstrealiseringsplan (</a:t>
            </a:r>
            <a:r>
              <a:rPr lang="nb-NO" sz="1100" u="sng" dirty="0" smtClean="0">
                <a:hlinkClick r:id="rId14"/>
              </a:rPr>
              <a:t>www.ks.no/veikart</a:t>
            </a:r>
            <a:r>
              <a:rPr lang="nb-NO" sz="1100" dirty="0"/>
              <a:t>)</a:t>
            </a:r>
            <a:endParaRPr lang="nb-NO" sz="1100" dirty="0" smtClean="0">
              <a:solidFill>
                <a:schemeClr val="tx1"/>
              </a:solidFill>
              <a:latin typeface="+mn-lt"/>
            </a:endParaRPr>
          </a:p>
        </p:txBody>
      </p:sp>
    </p:spTree>
    <p:extLst>
      <p:ext uri="{BB962C8B-B14F-4D97-AF65-F5344CB8AC3E}">
        <p14:creationId xmlns:p14="http://schemas.microsoft.com/office/powerpoint/2010/main" val="38106930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LlBAH1.kSQybaGXdvSr7l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nP1U.ewOQZOJeQlqpwpRy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xlDX7Uh0RXW5QIJ7R2T_CA"/>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DHgtL2VZRJaeFE8lhTNjM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rhWaqv.xTQ.NX2sjXBqba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8ejhI8HoQFm7SzcDg51xW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lUtPLcN7SEucQfvPzQJzbQ"/>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y2TQyHDfRZ.mJpNWA1AbI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xlDX7Uh0RXW5QIJ7R2T_C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DHgtL2VZRJaeFE8lhTNjMw"/>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rhWaqv.xTQ.NX2sjXBqba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8ejhI8HoQFm7SzcDg51xWw"/>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lUtPLcN7SEucQfvPzQJzb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y2TQyHDfRZ.mJpNWA1AbI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nscreen;1033;Pos1;Date1;PA presentation A4">
  <a:themeElements>
    <a:clrScheme name="01 NEW PA Blue">
      <a:dk1>
        <a:srgbClr val="000000"/>
      </a:dk1>
      <a:lt1>
        <a:srgbClr val="FFFFFF"/>
      </a:lt1>
      <a:dk2>
        <a:srgbClr val="293947"/>
      </a:dk2>
      <a:lt2>
        <a:srgbClr val="5E707D"/>
      </a:lt2>
      <a:accent1>
        <a:srgbClr val="3876BE"/>
      </a:accent1>
      <a:accent2>
        <a:srgbClr val="D78539"/>
      </a:accent2>
      <a:accent3>
        <a:srgbClr val="5D423E"/>
      </a:accent3>
      <a:accent4>
        <a:srgbClr val="45194F"/>
      </a:accent4>
      <a:accent5>
        <a:srgbClr val="2C4310"/>
      </a:accent5>
      <a:accent6>
        <a:srgbClr val="AED373"/>
      </a:accent6>
      <a:hlink>
        <a:srgbClr val="3876BE"/>
      </a:hlink>
      <a:folHlink>
        <a:srgbClr val="5E707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
            <a:schemeClr val="tx2"/>
          </a:buClr>
          <a:buSzTx/>
          <a:buFont typeface="Symbol" pitchFamily="18" charset="2"/>
          <a:buNone/>
          <a:tabLst/>
          <a:defRPr kumimoji="0" sz="1400" b="0" i="0" u="none" strike="noStrike" cap="none" normalizeH="0" baseline="0" dirty="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9050" cap="flat" cmpd="sng" algn="ctr">
          <a:solidFill>
            <a:srgbClr val="66666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
            <a:schemeClr val="tx2"/>
          </a:buClr>
          <a:buSzTx/>
          <a:buFont typeface="Symbol" pitchFamily="18" charset="2"/>
          <a:buNone/>
          <a:tabLst/>
          <a:defRPr kumimoji="0" lang="en-GB" sz="1400" b="0" i="0" u="none" strike="noStrike" cap="none" normalizeH="0" baseline="0" smtClean="0">
            <a:ln>
              <a:noFill/>
            </a:ln>
            <a:solidFill>
              <a:srgbClr val="737377"/>
            </a:solidFill>
            <a:effectLst/>
            <a:latin typeface="Arial" charset="0"/>
          </a:defRPr>
        </a:defPPr>
      </a:lstStyle>
    </a:lnDef>
    <a:txDef>
      <a:spPr>
        <a:noFill/>
      </a:spPr>
      <a:bodyPr wrap="square" lIns="0" tIns="0" rIns="0" bIns="0" rtlCol="0">
        <a:noAutofit/>
      </a:bodyPr>
      <a:lstStyle>
        <a:defPPr algn="l">
          <a:defRPr dirty="0" smtClean="0">
            <a:solidFill>
              <a:schemeClr val="tx1"/>
            </a:solidFill>
          </a:defRPr>
        </a:defPPr>
      </a:lstStyle>
    </a:txDef>
  </a:objectDefaults>
  <a:extraClrSchemeLst/>
  <a:extLst>
    <a:ext uri="{05A4C25C-085E-4340-85A3-A5531E510DB2}">
      <thm15:themeFamily xmlns:thm15="http://schemas.microsoft.com/office/thememl/2012/main" name="Blank.potx" id="{53B4D5AB-4D44-47D0-891F-7A710CCB1E1B}" vid="{10118A18-8AD9-4D69-9296-E06B2DD3C60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44364</TotalTime>
  <Words>7512</Words>
  <Application>Microsoft Office PowerPoint</Application>
  <PresentationFormat>A4 (210 x 297 mm)</PresentationFormat>
  <Paragraphs>1195</Paragraphs>
  <Slides>49</Slides>
  <Notes>1</Notes>
  <HiddenSlides>0</HiddenSlides>
  <MMClips>0</MMClips>
  <ScaleCrop>false</ScaleCrop>
  <HeadingPairs>
    <vt:vector size="8" baseType="variant">
      <vt:variant>
        <vt:lpstr>Brukte skrifter</vt:lpstr>
      </vt:variant>
      <vt:variant>
        <vt:i4>4</vt:i4>
      </vt:variant>
      <vt:variant>
        <vt:lpstr>Tema</vt:lpstr>
      </vt:variant>
      <vt:variant>
        <vt:i4>1</vt:i4>
      </vt:variant>
      <vt:variant>
        <vt:lpstr>Innebygde OLE-servere</vt:lpstr>
      </vt:variant>
      <vt:variant>
        <vt:i4>1</vt:i4>
      </vt:variant>
      <vt:variant>
        <vt:lpstr>Lysbildetitler</vt:lpstr>
      </vt:variant>
      <vt:variant>
        <vt:i4>49</vt:i4>
      </vt:variant>
    </vt:vector>
  </HeadingPairs>
  <TitlesOfParts>
    <vt:vector size="55" baseType="lpstr">
      <vt:lpstr>Arial</vt:lpstr>
      <vt:lpstr>Arial Black</vt:lpstr>
      <vt:lpstr>Symbol</vt:lpstr>
      <vt:lpstr>Wingdings</vt:lpstr>
      <vt:lpstr>Onscreen;1033;Pos1;Date1;PA presentation A4</vt:lpstr>
      <vt:lpstr>think-cell Slide</vt:lpstr>
      <vt:lpstr>TJENESTEFORLØP: ELEKTRONISK MEDISINDISPENSER</vt:lpstr>
      <vt:lpstr>ELEKTRONISK MEDISINDISPENSER: HENVISNING OG KARTLEGGING</vt:lpstr>
      <vt:lpstr>ELEKTRONISK MEDISINDISPENSER: TILPASNING OG INSTALLASJON</vt:lpstr>
      <vt:lpstr>ELEKTRONISK MEDISINDISPENSER: OPPLÆRING</vt:lpstr>
      <vt:lpstr>ELEKTRONISK MEDISINDISPENSER: DAGLIG DRIFT</vt:lpstr>
      <vt:lpstr>ELEKTRONISK MEDISINDISPENSER: EVALUERING</vt:lpstr>
      <vt:lpstr>ELEKTRONISK MEDISINDISPENSER: VIDEREFØRE/AVSLUTTE</vt:lpstr>
      <vt:lpstr>TJENESTEFORLØP: LOKALISERINGSTEKNOLOGI (GPS)</vt:lpstr>
      <vt:lpstr>LOKALISERINGSTEKNOLOGI: HENVISNING OG KARTLEGGING</vt:lpstr>
      <vt:lpstr>LOKALISERINGSTEKNOLOGI: TILPASNING OG INSTALLASJON</vt:lpstr>
      <vt:lpstr>LOKALISERINGSTEKNOLOGI: OPPLÆRING</vt:lpstr>
      <vt:lpstr>LOKALISERINGSTEKNOLOGI: DAGLIG DRIFT</vt:lpstr>
      <vt:lpstr>LOKALISERINGSTEKNOLOGI: EVALUERING</vt:lpstr>
      <vt:lpstr>LOKALISERINGSTEKNOLOGI: VIDEREFØRE/AVSLUTTE</vt:lpstr>
      <vt:lpstr>TJENESTEFORLØP: DIGITALT TILSYN HJEMMEBOENDE</vt:lpstr>
      <vt:lpstr>DIGITALT TILSYN HJEMMEBOENDE: HENVISNING OG KARTLEGGING</vt:lpstr>
      <vt:lpstr>DIGITALT TILSYN HJEMMEBOENDE: TILPASNING OG INSTALLASJON</vt:lpstr>
      <vt:lpstr>DIGITALT TILSYN HJEMMEBOENDE: OPPLÆRING</vt:lpstr>
      <vt:lpstr>DIGITALT TILSYN HJEMMEBOENDE: DAGLIG DRIFT</vt:lpstr>
      <vt:lpstr>DIGITALT TILSYN HJEMMEBOENDE: EVALUERING</vt:lpstr>
      <vt:lpstr>DIGITALT TILSYN HJEMMEBOENDE: VIDEREFØRE/AVSLUTTE</vt:lpstr>
      <vt:lpstr>TJENESTEFORLØP: PASIENTVARSLINGSANLEGG</vt:lpstr>
      <vt:lpstr>PASIENTVARSLINGSANLEGG: HENVISNING OG KARTLEGGING</vt:lpstr>
      <vt:lpstr>PASIENTVARSLINGSANLEGG: TILPASNING OG INSTALLASJON</vt:lpstr>
      <vt:lpstr>PASIENTVARSLINGSANLEGG: OPPLÆRING</vt:lpstr>
      <vt:lpstr>PASIENTVARSLINGSANLEGG: DAGLIG DRIFT</vt:lpstr>
      <vt:lpstr>PASIENTVARSLINGSANLEGG: EVALUERING</vt:lpstr>
      <vt:lpstr>PASIENTVARSLINGSANLEGG: VIDEREFØRE/AVSLUTTE</vt:lpstr>
      <vt:lpstr>TJENESTEFORLØP: DIGITAL TRYGGHETSALARM</vt:lpstr>
      <vt:lpstr>DIGITAL TRYGGHETSALARM: HENVISNING OG KARTLEGGING</vt:lpstr>
      <vt:lpstr>DIGITAL TRYGGHETSALARM: TILPASNING OG INSTALLASJON</vt:lpstr>
      <vt:lpstr>DIGITAL TRYGGHETSALARM: OPPLÆRING</vt:lpstr>
      <vt:lpstr>DIGITAL TRYGGHETSALARM: DAGLIG DRIFT</vt:lpstr>
      <vt:lpstr>DIGITAL TRYGGHETSALARM: EVALUERING</vt:lpstr>
      <vt:lpstr>DIGITAL TRYGGHETSALARM: VIDEREFØRE/AVSLUTTE</vt:lpstr>
      <vt:lpstr>TJENESTEFORLØP: ELEKTRONISK DØRLÅS HJEMMEBOENDE (E-LÅS)</vt:lpstr>
      <vt:lpstr>E-LÅS HJEMMEBOENDE: HENVISNING OG KARTLEGGING</vt:lpstr>
      <vt:lpstr>E-LÅS HJEMMEBOENDE: TILPASNING OG INSTALLASJON</vt:lpstr>
      <vt:lpstr>E-LÅS HJEMMEBOENDE: OPPLÆRING</vt:lpstr>
      <vt:lpstr>E-LÅS HJEMMEBOENDE: DAGLIG DRIFT</vt:lpstr>
      <vt:lpstr>E-LÅS HJEMMEBOENDE: EVALUERING</vt:lpstr>
      <vt:lpstr>E-LÅS HJEMMEBOENDE: VIDEREFØRE/AVSLUTTE</vt:lpstr>
      <vt:lpstr>TJENESTEFORLØP: ELEKTRONISK DØRLÅS INSTITUSJON (E-LÅS)</vt:lpstr>
      <vt:lpstr>E-LÅS INSTITUSJON: HENVISNING OG KARTLEGGING</vt:lpstr>
      <vt:lpstr>E-LÅS INSTITUSJON: TILPASNING OG INSTALLASJON</vt:lpstr>
      <vt:lpstr>E-LÅS INSTITUSJON: OPPLÆRING</vt:lpstr>
      <vt:lpstr>E-LÅS INSTITUSJON: DAGLIG DRIFT</vt:lpstr>
      <vt:lpstr>E-LÅS INSTITUSJON: EVALUERING</vt:lpstr>
      <vt:lpstr>E-LÅS INSTITUSJON: VIDEREFØRE/AVSLUTTE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Victoria Hellesoy</dc:creator>
  <dc:description>PPT presentation template v3-0</dc:description>
  <cp:lastModifiedBy>Tonje Torsgard</cp:lastModifiedBy>
  <cp:revision>434</cp:revision>
  <cp:lastPrinted>2014-01-17T12:11:12Z</cp:lastPrinted>
  <dcterms:created xsi:type="dcterms:W3CDTF">2016-09-23T14:10:11Z</dcterms:created>
  <dcterms:modified xsi:type="dcterms:W3CDTF">2019-01-30T11:14:07Z</dcterms:modified>
  <cp:category>Office 2010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4</vt:i4>
  </property>
</Properties>
</file>