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6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FB48AB-E3B8-4034-931B-0BAE92E27196}" type="datetimeFigureOut">
              <a:rPr lang="nb-NO" smtClean="0"/>
              <a:t>20.12.2019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B22EC-55F8-4A85-8877-096292DC546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4656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22EC-55F8-4A85-8877-096292DC5462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964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 dirty="0"/>
              <a:t> 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1DC7-02C3-48C5-B6A7-09B1151C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6726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 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1DC7-02C3-48C5-B6A7-09B1151C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0491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90272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003572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 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1DC7-02C3-48C5-B6A7-09B1151C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0501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 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1DC7-02C3-48C5-B6A7-09B1151C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632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87498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87498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 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1DC7-02C3-48C5-B6A7-09B1151C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5720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03576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337576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 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1DC7-02C3-48C5-B6A7-09B1151C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9868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05164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05164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05164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337576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337576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 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1DC7-02C3-48C5-B6A7-09B1151C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3672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 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1DC7-02C3-48C5-B6A7-09B1151C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5848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 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1DC7-02C3-48C5-B6A7-09B1151C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18015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9543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338832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99543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 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1DC7-02C3-48C5-B6A7-09B1151C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878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95433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338833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995433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 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1DC7-02C3-48C5-B6A7-09B1151C89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76538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00296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0296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994722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/>
              <a:t> 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95122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67122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08F19-876C-4B2E-AD6D-D2566722622C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7" name="TekstSylinder 6"/>
          <p:cNvSpPr txBox="1">
            <a:spLocks noChangeArrowheads="1"/>
          </p:cNvSpPr>
          <p:nvPr userDrawn="1"/>
        </p:nvSpPr>
        <p:spPr bwMode="auto">
          <a:xfrm>
            <a:off x="0" y="-242"/>
            <a:ext cx="838200" cy="6876000"/>
          </a:xfrm>
          <a:prstGeom prst="rect">
            <a:avLst/>
          </a:prstGeom>
          <a:solidFill>
            <a:srgbClr val="0D2B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nb-NO"/>
          </a:p>
        </p:txBody>
      </p:sp>
      <p:pic>
        <p:nvPicPr>
          <p:cNvPr id="8" name="Picture 4" descr="C:\Users\olehenn\Pictures\SØF_logo2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48866"/>
            <a:ext cx="838200" cy="40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kstSylinder 8"/>
          <p:cNvSpPr txBox="1"/>
          <p:nvPr userDrawn="1"/>
        </p:nvSpPr>
        <p:spPr>
          <a:xfrm>
            <a:off x="-74141" y="6253675"/>
            <a:ext cx="9803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b="0" dirty="0">
                <a:solidFill>
                  <a:schemeClr val="bg1"/>
                </a:solidFill>
                <a:latin typeface="+mj-lt"/>
              </a:rPr>
              <a:t>SENTER FOR ØKONOMISK FORSKNING AS</a:t>
            </a:r>
            <a:endParaRPr lang="nb-NO" b="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25651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b-NO" sz="4800" dirty="0"/>
              <a:t>Hvordan påvirker kommunens politiske og administrative styring og ledelse resultatene i skolen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Rapport fra Senter for økonomis forskning AS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88896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6E610D0-D002-468F-880B-0C4260C0A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Skolelederrollen i kommunene med høye skolebidrag	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26C4150-FB2D-4BDC-943A-B4250858F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Stor vekt på kompetansebygging og profesjonalisering</a:t>
            </a:r>
          </a:p>
          <a:p>
            <a:r>
              <a:rPr lang="nb-NO" dirty="0"/>
              <a:t>I enkelte suksessrike kommuner har flere skoleledere system for observasjon og oppfølging av lærere, klasser og trinn. </a:t>
            </a:r>
          </a:p>
          <a:p>
            <a:pPr lvl="1"/>
            <a:r>
              <a:rPr lang="nb-NO" dirty="0"/>
              <a:t>I noen kommuner er dette tett knyttet opp mot publisering av elevresultater</a:t>
            </a:r>
          </a:p>
          <a:p>
            <a:pPr lvl="1"/>
            <a:r>
              <a:rPr lang="nb-NO" dirty="0"/>
              <a:t>Samtidig tilrettelegger skoleleder for at elevresultater blir benyttet til å følge elevers utvikling over tid. </a:t>
            </a:r>
          </a:p>
          <a:p>
            <a:r>
              <a:rPr lang="nb-NO" dirty="0"/>
              <a:t>Det er store forskjeller her, både blant skoler med høye og lave skolebidrag. Det er også vesentlige forskjeller innad i kommunene. 	</a:t>
            </a:r>
          </a:p>
          <a:p>
            <a:pPr lvl="1"/>
            <a:r>
              <a:rPr lang="nb-NO" dirty="0"/>
              <a:t>Det er en tendens til at forskjellene i organisering og ledelsene innad i kommunene er mindre i kommuner med gode resultater. 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350A715-104E-4D3E-9EC0-C6CC9A788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1DC7-02C3-48C5-B6A7-09B1151C89BA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105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6078A9D-4FAF-4882-9DA1-AF96BE44F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Oppsummering og anbefalinger	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B7C5862-2253-4B15-8DB5-2A55CB888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Rapporten plukker ut følgende anbefalinger til norske kommuner:</a:t>
            </a:r>
          </a:p>
          <a:p>
            <a:pPr lvl="1"/>
            <a:r>
              <a:rPr lang="nb-NO" dirty="0"/>
              <a:t>Balanse mellom skolens autonomi, tett oppfølging, ansvarliggjøring og kvalitetssikring fra skoleeier. </a:t>
            </a:r>
          </a:p>
          <a:p>
            <a:pPr lvl="1"/>
            <a:r>
              <a:rPr lang="nb-NO" dirty="0"/>
              <a:t>Utvidet kapasitet på skoleeiernivået for å skape økt «trykk» på skolene</a:t>
            </a:r>
          </a:p>
          <a:p>
            <a:pPr lvl="1"/>
            <a:r>
              <a:rPr lang="nb-NO" dirty="0"/>
              <a:t>Større fokus på kompetansebygging i skolen, med vekt på kompetansebygging i styringslinja. </a:t>
            </a:r>
          </a:p>
          <a:p>
            <a:pPr lvl="1"/>
            <a:r>
              <a:rPr lang="nb-NO" dirty="0"/>
              <a:t>Resultatorientert organisasjon</a:t>
            </a:r>
          </a:p>
          <a:p>
            <a:pPr lvl="1"/>
            <a:r>
              <a:rPr lang="nb-NO" dirty="0"/>
              <a:t>Avklart rollefordeling mellom politikk og administrasjon</a:t>
            </a:r>
          </a:p>
          <a:p>
            <a:pPr lvl="1"/>
            <a:r>
              <a:rPr lang="nb-NO" dirty="0"/>
              <a:t>Interkommunalt samarbeid og skoleutvikling i </a:t>
            </a:r>
            <a:r>
              <a:rPr lang="nb-NO"/>
              <a:t>mindre kommuner</a:t>
            </a:r>
          </a:p>
          <a:p>
            <a:pPr marL="457200" lvl="1" indent="0">
              <a:buNone/>
            </a:pPr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C5F741D-3B27-4436-9E5C-2C402600D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1DC7-02C3-48C5-B6A7-09B1151C89BA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7802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5E1DC2E-E0C2-416E-90C3-573B8DE2C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Oppdrag	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623BF4E-63E1-432D-AD0C-933600167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Denne rapporten gjennomfører en kartlegging av forskjeller mellom kommuner med tanke på organisering og styringssystemer, og knytter det opp mot skolens resultatoppnåelse.</a:t>
            </a:r>
          </a:p>
          <a:p>
            <a:r>
              <a:rPr lang="nb-NO" dirty="0"/>
              <a:t>Hvordan kan politikere og administrasjon best interagere for å sikre at skoleledere arbeider med de riktige tingene på en riktig måte slik at lærernes profesjonalitet – og dermed elevprestasjonene – øker over tid?</a:t>
            </a:r>
          </a:p>
          <a:p>
            <a:r>
              <a:rPr lang="nb-NO" dirty="0"/>
              <a:t>Gjennom kvalitative og kvantitative undersøkelser identifiserer rapporten kjennetegn ved kommuner som lykkes i ulik grad. 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E321A602-B5E6-4EDE-9790-976D03991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1DC7-02C3-48C5-B6A7-09B1151C89BA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7671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641AAC-B8E3-46D7-BC2F-644E36CD5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Empirisk forskning på styringssystemer og skoleledelse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A13538E-A071-4166-9723-4A0CF35C1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Den empiriske forskningen på suksessrike styringssystemer gir følgende hypoteser om kjennetegn ved kommuner med effektive styringssystemer for skolesektoren:</a:t>
            </a:r>
          </a:p>
          <a:p>
            <a:pPr lvl="1"/>
            <a:r>
              <a:rPr lang="nb-NO" dirty="0"/>
              <a:t>Ambisiøse målsettinger for elevenes læringsutbytte</a:t>
            </a:r>
          </a:p>
          <a:p>
            <a:pPr lvl="1"/>
            <a:r>
              <a:rPr lang="nb-NO" dirty="0"/>
              <a:t>Systemer for kvalitetssikring og ansvarliggjøring av sine skoleledere</a:t>
            </a:r>
          </a:p>
          <a:p>
            <a:pPr lvl="1"/>
            <a:r>
              <a:rPr lang="nb-NO" dirty="0"/>
              <a:t>Delegering av viktige beslutninger om personal og undervisning til skolene</a:t>
            </a:r>
          </a:p>
          <a:p>
            <a:pPr lvl="1"/>
            <a:r>
              <a:rPr lang="nb-NO" dirty="0"/>
              <a:t>Systematisk profesjonell utvikling av ledere og lærere. 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E9DD33BF-CEC9-4426-8389-533CB3399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1DC7-02C3-48C5-B6A7-09B1151C89BA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29308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6DD23D9-FCA0-4EB2-9243-E71067E02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Skolekvalitet	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B8B609F-7E18-497C-8819-0CCF11264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Rapporten benytter skolebidragsindikatorer til å evaluere resultatoppnåelse ved skolen og skolekvalitet.</a:t>
            </a:r>
          </a:p>
          <a:p>
            <a:r>
              <a:rPr lang="nb-NO" dirty="0"/>
              <a:t>Analyser viser at skolebidraget ikke er vesentlig korrelert med indikatorer fra elevundersøkelsen. </a:t>
            </a:r>
          </a:p>
          <a:p>
            <a:r>
              <a:rPr lang="nb-NO" dirty="0"/>
              <a:t>Dette innebærer </a:t>
            </a:r>
            <a:r>
              <a:rPr lang="nb-NO" i="1" dirty="0"/>
              <a:t>ikke </a:t>
            </a:r>
            <a:r>
              <a:rPr lang="nb-NO" dirty="0"/>
              <a:t>at læringsmiljø, mobbing elevmotivasjon og andre begreper som benyttes i elevundersøkelsen er uvesentlige.</a:t>
            </a:r>
          </a:p>
          <a:p>
            <a:pPr lvl="1"/>
            <a:r>
              <a:rPr lang="nb-NO" dirty="0"/>
              <a:t>Men det er ikke noen systematikk i at skoler med høye verdier i elevundersøkelsen er overrepresentert blant skoler med høye skolebidrag. 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A9421514-1A7D-4FAD-B0C0-BCB769613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1DC7-02C3-48C5-B6A7-09B1151C89BA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6428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1810ED6-FDAE-4950-A521-10FADED4D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Politikers roller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2A74F46-96D9-4FD9-B201-EDC190090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Hvordan politikerne utøver sine roller varierer mye mellom kommunene. </a:t>
            </a:r>
          </a:p>
          <a:p>
            <a:r>
              <a:rPr lang="nb-NO" dirty="0"/>
              <a:t>Suksessrike styringssystemer skiller seg fra tradisjonelle innsatsstyringssystemer ved at de krever en ny grenseoppgang mellom politikere og administrasjon. </a:t>
            </a:r>
          </a:p>
          <a:p>
            <a:r>
              <a:rPr lang="nb-NO" dirty="0"/>
              <a:t>Kommuner som har vært gjennom KS sine folkevalgt- eller skoleeierprogrammer de siste årene har i større grad rendyrket sin politikerrolle med en tydeligere rollefordeling mellom administrasjon og politikere. </a:t>
            </a:r>
          </a:p>
          <a:p>
            <a:pPr lvl="1"/>
            <a:r>
              <a:rPr lang="nb-NO" dirty="0"/>
              <a:t>Politikere har en viktig rolle i å bestemme retningen, tilrettelegge for administrasjonen og følge opp politiske vedtak</a:t>
            </a:r>
          </a:p>
          <a:p>
            <a:pPr lvl="1"/>
            <a:r>
              <a:rPr lang="nb-NO" dirty="0"/>
              <a:t>Denne organiseringen krever høy gjensidig tillit mellom politikere og administrasjon. </a:t>
            </a:r>
          </a:p>
          <a:p>
            <a:pPr lvl="1"/>
            <a:r>
              <a:rPr lang="nb-NO" dirty="0"/>
              <a:t>Riktig og god informasjon om kommunens virksomhet og leveranse er en viktig betingelse for å kunne utøve effektiv og treffsikker politisk styring. 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19D0A04-1712-42BD-8D10-39AC8FA50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1DC7-02C3-48C5-B6A7-09B1151C89BA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1507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8A2DB7E-9728-46CE-ADF8-35C835E6E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Resultatorientering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B638014-F0C3-4BCC-92AF-45B37E724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Suksessrike kommuner er i denne rapporten kjennetegnet ved</a:t>
            </a:r>
          </a:p>
          <a:p>
            <a:pPr lvl="1"/>
            <a:r>
              <a:rPr lang="nb-NO" dirty="0"/>
              <a:t>God kjennskap til forskning på styring og ledelse</a:t>
            </a:r>
          </a:p>
          <a:p>
            <a:pPr lvl="1"/>
            <a:r>
              <a:rPr lang="nb-NO" dirty="0"/>
              <a:t>Administrasjonen legger opp til at politikerne kan </a:t>
            </a:r>
            <a:r>
              <a:rPr lang="nb-NO" i="1" dirty="0"/>
              <a:t>reflektere </a:t>
            </a:r>
            <a:r>
              <a:rPr lang="nb-NO" dirty="0"/>
              <a:t>over skoleresultater. </a:t>
            </a:r>
          </a:p>
          <a:p>
            <a:pPr lvl="1"/>
            <a:r>
              <a:rPr lang="nb-NO" dirty="0"/>
              <a:t>Administrasjonens kommunikasjon med skolelederne er i større grad konsentrert om elevresultater og læringsmiljø enn andre kommuner. </a:t>
            </a:r>
          </a:p>
          <a:p>
            <a:pPr lvl="1"/>
            <a:r>
              <a:rPr lang="nb-NO" dirty="0"/>
              <a:t>Administrasjonen arbeider aktivt med å få skolelederne til å ta ansvar for prestasjonene i egen skole</a:t>
            </a:r>
          </a:p>
          <a:p>
            <a:pPr lvl="2"/>
            <a:r>
              <a:rPr lang="nb-NO" dirty="0"/>
              <a:t>Forbedre skoleledernes analysekompetanse</a:t>
            </a:r>
          </a:p>
          <a:p>
            <a:pPr lvl="2"/>
            <a:r>
              <a:rPr lang="nb-NO" dirty="0"/>
              <a:t>Tillitsbasert forhold mellom eier og skoleledelse. </a:t>
            </a:r>
          </a:p>
          <a:p>
            <a:pPr lvl="2"/>
            <a:r>
              <a:rPr lang="nb-NO" dirty="0"/>
              <a:t>Skolelederne i disse skolene er mer resultatorienterte og er tett på undervisningen.</a:t>
            </a:r>
          </a:p>
          <a:p>
            <a:pPr marL="1371600" lvl="3" indent="0">
              <a:buNone/>
            </a:pPr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C385348-7D4A-459D-B1A0-0FD1B6A68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1DC7-02C3-48C5-B6A7-09B1151C89BA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5676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D24DC62-F111-418B-8CCC-7D3C1CFDA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Kvalitetssikring og ansvarliggjøring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08E8D57-8DFF-4EF1-BE34-65EADA44E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/>
              <a:t>I kommunene med høy resultatoppnåelse arbeides det aktivt med å styrke kontakten mellom eier og skoleledere	</a:t>
            </a:r>
          </a:p>
          <a:p>
            <a:pPr lvl="1"/>
            <a:r>
              <a:rPr lang="nb-NO" dirty="0"/>
              <a:t>Hyppige møter mellom skoleeier og skoleleder</a:t>
            </a:r>
          </a:p>
          <a:p>
            <a:pPr lvl="2"/>
            <a:r>
              <a:rPr lang="nb-NO" dirty="0"/>
              <a:t>Her er fokus på resultater, oppfølging og tiltak</a:t>
            </a:r>
          </a:p>
          <a:p>
            <a:pPr lvl="1"/>
            <a:r>
              <a:rPr lang="nb-NO" dirty="0"/>
              <a:t>Fysisk forbindelseslinje mellom skoleeier og skoleleder (utegående skolesjef).</a:t>
            </a:r>
          </a:p>
          <a:p>
            <a:pPr lvl="2"/>
            <a:r>
              <a:rPr lang="nb-NO" dirty="0"/>
              <a:t>Øker eierkapasiteten og bidrar til at eier kan være mye mer tettere på skolelederne. </a:t>
            </a:r>
          </a:p>
          <a:p>
            <a:r>
              <a:rPr lang="nb-NO" dirty="0"/>
              <a:t>Kommunene som oppnår best resultater har detaljerte systemer for kvalitetssikring av skolene og som ansvarliggjør skoleleder for sine resultater. </a:t>
            </a:r>
          </a:p>
          <a:p>
            <a:r>
              <a:rPr lang="nb-NO" dirty="0"/>
              <a:t>Det finnes i større grad lederoppfølging enn andre steder. </a:t>
            </a:r>
          </a:p>
          <a:p>
            <a:r>
              <a:rPr lang="nb-NO" dirty="0"/>
              <a:t>Skolelederne har ønsker om å opprettholde dette «trykket» fra skoleeier og ser verdien av resultatoppfølging.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9D0AC91-3844-46E6-9EFC-1BD5483B4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1DC7-02C3-48C5-B6A7-09B1151C89BA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8408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B0E936C-41BF-4EDD-980A-4138B650A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Kompetansebygging	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9CD0E68-3947-4A97-B5F5-EE8D8C670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Et annet element i suksessrike styringssystemer er kompetansebygging. Kompetansebygging foregår i styringslinja i kommunene, innad i den enkelte skole og mellom skoler. </a:t>
            </a:r>
          </a:p>
          <a:p>
            <a:pPr lvl="1"/>
            <a:r>
              <a:rPr lang="nb-NO" dirty="0"/>
              <a:t>Administrasjonen er godt orientert om nyere forskning og formidler resultater i møte med skoleledere og politikere.</a:t>
            </a:r>
          </a:p>
          <a:p>
            <a:pPr lvl="2"/>
            <a:r>
              <a:rPr lang="nb-NO" dirty="0"/>
              <a:t>Bidrar til å øke politikernes interesse for skolekvalitet.  </a:t>
            </a:r>
          </a:p>
          <a:p>
            <a:pPr lvl="1"/>
            <a:r>
              <a:rPr lang="nb-NO" dirty="0"/>
              <a:t>Administrasjonen har høy analysekompetanse og forsøker å peke ut ulike årsaker til resultatutviklingen. Kommunene fokuserer også på at skoleleder skal inneha slik kompetanse. </a:t>
            </a:r>
          </a:p>
          <a:p>
            <a:pPr lvl="1"/>
            <a:r>
              <a:rPr lang="nb-NO" dirty="0"/>
              <a:t>Skolelederkompetanse har over tid blitt vektlagt høyt. </a:t>
            </a:r>
          </a:p>
          <a:p>
            <a:pPr lvl="1"/>
            <a:r>
              <a:rPr lang="nb-NO" dirty="0"/>
              <a:t>Kommunene er kjennetegnet ved omfattende nettverk mellom skoleledere og lærere, både på fag og skoleutvikling. </a:t>
            </a:r>
          </a:p>
          <a:p>
            <a:pPr marL="914400" lvl="2" indent="0">
              <a:buNone/>
            </a:pPr>
            <a:endParaRPr lang="nb-NO" dirty="0"/>
          </a:p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B1CD2F89-D880-4BE2-BC38-8664579AA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1DC7-02C3-48C5-B6A7-09B1151C89BA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1296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09E6B14-ABDF-456C-95E2-EDEF1961E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Skolenes autonomi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91C5A98-8D92-44CC-AF61-24131FDDA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Uavhengig av resultatoppnåelse har kommunene stor frihet til å gjør mange tilpasninger innenfor nasjonale føringer og økonomiske rammer. </a:t>
            </a:r>
          </a:p>
          <a:p>
            <a:r>
              <a:rPr lang="nb-NO" dirty="0"/>
              <a:t>En kommune med svært gode resultater har omfattende planverk, egne standarder og andre føringer som skolene må forholde seg til. </a:t>
            </a:r>
          </a:p>
          <a:p>
            <a:r>
              <a:rPr lang="nb-NO" dirty="0"/>
              <a:t>De store byene i prosjektet har svært stor frihet, mens de mindre kommunene har sterkere føringer fra skoleeiernivået. </a:t>
            </a:r>
          </a:p>
          <a:p>
            <a:r>
              <a:rPr lang="nb-NO" dirty="0"/>
              <a:t>Grad av autonomi ses i sammenheng med kompetanse. Kommuner med høyest kompetanse og som har fokusert på det i lengre tid, har også størst grad av autonomi i gjennomsnitt. Men det er unntak. 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BEC2C9EB-9F9F-4F00-BCDD-7A9E85BB0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1DC7-02C3-48C5-B6A7-09B1151C89BA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9435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f_mal" id="{B083B2F4-85E2-4027-BAD5-B2DE3D6274F8}" vid="{13A26CE0-EAA7-49CE-B27C-A3FCA7C0911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sof_mal</Template>
  <TotalTime>7640</TotalTime>
  <Words>912</Words>
  <Application>Microsoft Office PowerPoint</Application>
  <PresentationFormat>Widescreen</PresentationFormat>
  <Paragraphs>80</Paragraphs>
  <Slides>11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Hvordan påvirker kommunens politiske og administrative styring og ledelse resultatene i skolen</vt:lpstr>
      <vt:lpstr>Oppdrag </vt:lpstr>
      <vt:lpstr>Empirisk forskning på styringssystemer og skoleledelse</vt:lpstr>
      <vt:lpstr>Skolekvalitet </vt:lpstr>
      <vt:lpstr>Politikers roller</vt:lpstr>
      <vt:lpstr>Resultatorientering</vt:lpstr>
      <vt:lpstr>Kvalitetssikring og ansvarliggjøring</vt:lpstr>
      <vt:lpstr>Kompetansebygging </vt:lpstr>
      <vt:lpstr>Skolenes autonomi</vt:lpstr>
      <vt:lpstr>Skolelederrollen i kommunene med høye skolebidrag </vt:lpstr>
      <vt:lpstr>Oppsummering og anbefalinger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Jon Marius Vaag Iversen</dc:creator>
  <cp:lastModifiedBy>Jon Marius Vaag Iversen</cp:lastModifiedBy>
  <cp:revision>36</cp:revision>
  <dcterms:created xsi:type="dcterms:W3CDTF">2019-10-17T11:05:27Z</dcterms:created>
  <dcterms:modified xsi:type="dcterms:W3CDTF">2019-12-20T12:03:40Z</dcterms:modified>
</cp:coreProperties>
</file>