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2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1.xml" ContentType="application/vnd.openxmlformats-officedocument.presentationml.tags+xml"/>
  <Override PartName="/ppt/tags/tag22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6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1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44.xml" ContentType="application/vnd.openxmlformats-officedocument.presentationml.tags+xml"/>
  <Override PartName="/ppt/tags/tag20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12.xml" ContentType="application/vnd.openxmlformats-officedocument.presentationml.tag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16.xml" ContentType="application/vnd.openxmlformats-officedocument.presentationml.tags+xml"/>
  <Override PartName="/ppt/tags/tag7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28.xml" ContentType="application/vnd.openxmlformats-officedocument.presentationml.tags+xml"/>
  <Override PartName="/ppt/tags/tag26.xml" ContentType="application/vnd.openxmlformats-officedocument.presentationml.tags+xml"/>
  <Override PartName="/ppt/tags/tag38.xml" ContentType="application/vnd.openxmlformats-officedocument.presentationml.tags+xml"/>
  <Override PartName="/ppt/tags/tag52.xml" ContentType="application/vnd.openxmlformats-officedocument.presentationml.tags+xml"/>
  <Override PartName="/ppt/tags/tag37.xml" ContentType="application/vnd.openxmlformats-officedocument.presentationml.tags+xml"/>
  <Override PartName="/ppt/tags/tag36.xml" ContentType="application/vnd.openxmlformats-officedocument.presentationml.tags+xml"/>
  <Override PartName="/ppt/tags/tag53.xml" ContentType="application/vnd.openxmlformats-officedocument.presentationml.tags+xml"/>
  <Override PartName="/ppt/tags/tag35.xml" ContentType="application/vnd.openxmlformats-officedocument.presentationml.tags+xml"/>
  <Override PartName="/ppt/tags/tag54.xml" ContentType="application/vnd.openxmlformats-officedocument.presentationml.tags+xml"/>
  <Override PartName="/ppt/tags/tag34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42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29.xml" ContentType="application/vnd.openxmlformats-officedocument.presentationml.tags+xml"/>
  <Override PartName="/ppt/tags/tag43.xml" ContentType="application/vnd.openxmlformats-officedocument.presentationml.tags+xml"/>
  <Override PartName="/ppt/tags/tag27.xml" ContentType="application/vnd.openxmlformats-officedocument.presentationml.tags+xml"/>
  <Override PartName="/ppt/tags/tag31.xml" ContentType="application/vnd.openxmlformats-officedocument.presentationml.tags+xml"/>
  <Override PartName="/ppt/tags/tag65.xml" ContentType="application/vnd.openxmlformats-officedocument.presentationml.tags+xml"/>
  <Override PartName="/ppt/tags/tag64.xml" ContentType="application/vnd.openxmlformats-officedocument.presentationml.tags+xml"/>
  <Override PartName="/ppt/tags/tag58.xml" ContentType="application/vnd.openxmlformats-officedocument.presentationml.tags+xml"/>
  <Override PartName="/ppt/tags/tag33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32.xml" ContentType="application/vnd.openxmlformats-officedocument.presentationml.tags+xml"/>
  <Override PartName="/ppt/tags/tag63.xml" ContentType="application/vnd.openxmlformats-officedocument.presentationml.tags+xml"/>
  <Override PartName="/ppt/tags/tag25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  <p:sldMasterId id="2147483917" r:id="rId2"/>
  </p:sldMasterIdLst>
  <p:notesMasterIdLst>
    <p:notesMasterId r:id="rId12"/>
  </p:notesMasterIdLst>
  <p:handoutMasterIdLst>
    <p:handoutMasterId r:id="rId13"/>
  </p:handoutMasterIdLst>
  <p:sldIdLst>
    <p:sldId id="727" r:id="rId3"/>
    <p:sldId id="742" r:id="rId4"/>
    <p:sldId id="748" r:id="rId5"/>
    <p:sldId id="744" r:id="rId6"/>
    <p:sldId id="745" r:id="rId7"/>
    <p:sldId id="746" r:id="rId8"/>
    <p:sldId id="749" r:id="rId9"/>
    <p:sldId id="750" r:id="rId10"/>
    <p:sldId id="730" r:id="rId11"/>
  </p:sldIdLst>
  <p:sldSz cx="9906000" cy="6858000" type="A4"/>
  <p:notesSz cx="6794500" cy="9906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8625" indent="28575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8838" indent="55563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050" indent="8255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7675" indent="111125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39AA0C30-D628-4ED8-B4B0-FBB7BFE679AB}">
          <p14:sldIdLst>
            <p14:sldId id="727"/>
            <p14:sldId id="742"/>
            <p14:sldId id="748"/>
            <p14:sldId id="744"/>
            <p14:sldId id="745"/>
            <p14:sldId id="746"/>
            <p14:sldId id="749"/>
            <p14:sldId id="750"/>
            <p14:sldId id="73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sgupta, Tania" initials="" lastIdx="3" clrIdx="0"/>
  <p:cmAuthor id="1" name="Ghosh, Dipankar" initials="" lastIdx="1" clrIdx="1"/>
  <p:cmAuthor id="2" name="Avrinderjit Kaur Bajwa " initials="AB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31"/>
    <a:srgbClr val="002776"/>
    <a:srgbClr val="ED1B2F"/>
    <a:srgbClr val="AADDF1"/>
    <a:srgbClr val="52D0FF"/>
    <a:srgbClr val="663333"/>
    <a:srgbClr val="92D400"/>
    <a:srgbClr val="00A1DE"/>
    <a:srgbClr val="8099CC"/>
    <a:srgbClr val="7BC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7" autoAdjust="0"/>
    <p:restoredTop sz="90695" autoAdjust="0"/>
  </p:normalViewPr>
  <p:slideViewPr>
    <p:cSldViewPr snapToGrid="0">
      <p:cViewPr>
        <p:scale>
          <a:sx n="90" d="100"/>
          <a:sy n="90" d="100"/>
        </p:scale>
        <p:origin x="-1350" y="-66"/>
      </p:cViewPr>
      <p:guideLst>
        <p:guide orient="horz" pos="572"/>
        <p:guide orient="horz" pos="187"/>
        <p:guide orient="horz" pos="4139"/>
        <p:guide orient="horz" pos="710"/>
        <p:guide orient="horz" pos="878"/>
        <p:guide pos="5970"/>
        <p:guide pos="269"/>
        <p:guide pos="3242"/>
        <p:guide pos="30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192" y="-84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4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t" anchorCtr="0" compatLnSpc="1">
            <a:prstTxWarp prst="textNoShape">
              <a:avLst/>
            </a:prstTxWarp>
          </a:bodyPr>
          <a:lstStyle>
            <a:lvl1pPr defTabSz="635000">
              <a:defRPr sz="8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t" anchorCtr="0" compatLnSpc="1">
            <a:prstTxWarp prst="textNoShape">
              <a:avLst/>
            </a:prstTxWarp>
          </a:bodyPr>
          <a:lstStyle>
            <a:lvl1pPr algn="r" defTabSz="635000">
              <a:defRPr sz="800"/>
            </a:lvl1pPr>
          </a:lstStyle>
          <a:p>
            <a:pPr>
              <a:defRPr/>
            </a:pPr>
            <a:fld id="{D8F4E171-0629-4DEA-8FE5-2265E5347281}" type="datetimeFigureOut">
              <a:rPr lang="en-US"/>
              <a:pPr>
                <a:defRPr/>
              </a:pPr>
              <a:t>8/11/2014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b" anchorCtr="0" compatLnSpc="1">
            <a:prstTxWarp prst="textNoShape">
              <a:avLst/>
            </a:prstTxWarp>
          </a:bodyPr>
          <a:lstStyle>
            <a:lvl1pPr defTabSz="635000">
              <a:defRPr sz="8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442" tIns="31721" rIns="63442" bIns="31721" numCol="1" anchor="b" anchorCtr="0" compatLnSpc="1">
            <a:prstTxWarp prst="textNoShape">
              <a:avLst/>
            </a:prstTxWarp>
          </a:bodyPr>
          <a:lstStyle>
            <a:lvl1pPr algn="r" defTabSz="635000">
              <a:defRPr sz="800"/>
            </a:lvl1pPr>
          </a:lstStyle>
          <a:p>
            <a:pPr>
              <a:defRPr/>
            </a:pPr>
            <a:fld id="{65AEFF26-A2D1-4F78-BF02-BDA3A21EB0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376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>
            <a:lvl1pPr defTabSz="635000"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>
            <a:lvl1pPr algn="r" defTabSz="6350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C25497-7110-4CD9-8EB7-D854FECC23F9}" type="datetimeFigureOut">
              <a:rPr lang="en-US" smtClean="0"/>
              <a:pPr>
                <a:defRPr/>
              </a:pPr>
              <a:t>8/11/2014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742950"/>
            <a:ext cx="536416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9391" tIns="69696" rIns="139391" bIns="6969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b" anchorCtr="0" compatLnSpc="1">
            <a:prstTxWarp prst="textNoShape">
              <a:avLst/>
            </a:prstTxWarp>
          </a:bodyPr>
          <a:lstStyle>
            <a:lvl1pPr defTabSz="635000"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723" tIns="48362" rIns="96723" bIns="48362" numCol="1" anchor="b" anchorCtr="0" compatLnSpc="1">
            <a:prstTxWarp prst="textNoShape">
              <a:avLst/>
            </a:prstTxWarp>
          </a:bodyPr>
          <a:lstStyle>
            <a:lvl1pPr algn="r" defTabSz="63500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B19E439-0A36-4389-B1D4-036D35E9F4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6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8780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536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291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048" algn="l" defTabSz="8595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4994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2950"/>
            <a:ext cx="5364162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8020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2950"/>
            <a:ext cx="5364162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8020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2950"/>
            <a:ext cx="5364162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967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2950"/>
            <a:ext cx="5364162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9670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2950"/>
            <a:ext cx="5364162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8020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2950"/>
            <a:ext cx="5364162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8020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2950"/>
            <a:ext cx="5364162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9E439-0A36-4389-B1D4-036D35E9F4EA}" type="slidenum">
              <a:rPr lang="nb-NO" smtClean="0"/>
              <a:pPr>
                <a:defRPr/>
              </a:pPr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8020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3" name="Rectangle 7"/>
          <p:cNvSpPr txBox="1">
            <a:spLocks noGrp="1" noChangeArrowheads="1"/>
          </p:cNvSpPr>
          <p:nvPr/>
        </p:nvSpPr>
        <p:spPr bwMode="auto">
          <a:xfrm>
            <a:off x="357188" y="9470509"/>
            <a:ext cx="785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635000"/>
            <a:fld id="{5846B39A-30BE-4295-A2C8-CD2E1E9535F7}" type="slidenum">
              <a:rPr lang="nb-NO" sz="1200" smtClean="0">
                <a:latin typeface="Calibri" pitchFamily="34" charset="0"/>
              </a:rPr>
              <a:pPr defTabSz="635000"/>
              <a:t>9</a:t>
            </a:fld>
            <a:endParaRPr lang="nb-NO" sz="1200" dirty="0">
              <a:latin typeface="Calibri" pitchFamily="34" charset="0"/>
            </a:endParaRPr>
          </a:p>
        </p:txBody>
      </p:sp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22250" y="392113"/>
            <a:ext cx="6332538" cy="4384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4876800"/>
            <a:ext cx="6064250" cy="4483100"/>
          </a:xfrm>
          <a:noFill/>
          <a:ln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+mj-lt"/>
              <a:buNone/>
            </a:pPr>
            <a:endParaRPr lang="nb-NO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39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38.xml"/><Relationship Id="rId1" Type="http://schemas.openxmlformats.org/officeDocument/2006/relationships/vmlDrawing" Target="../drawings/vmlDrawing10.v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tags" Target="../tags/tag4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3.xml"/><Relationship Id="rId1" Type="http://schemas.openxmlformats.org/officeDocument/2006/relationships/vmlDrawing" Target="../drawings/vmlDrawing11.v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0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1.emf"/><Relationship Id="rId2" Type="http://schemas.openxmlformats.org/officeDocument/2006/relationships/tags" Target="../tags/tag2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vmlDrawing" Target="../drawings/vmlDrawing9.v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841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6" name="Text Placeholder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27038" y="4779398"/>
            <a:ext cx="4346842" cy="228396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b="1" smtClean="0"/>
            </a:lvl1pPr>
          </a:lstStyle>
          <a:p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subtitle</a:t>
            </a:r>
            <a:r>
              <a:rPr lang="nb-NO" noProof="0" dirty="0" smtClean="0"/>
              <a:t> style</a:t>
            </a:r>
            <a:endParaRPr lang="nb-NO" noProof="0" dirty="0"/>
          </a:p>
        </p:txBody>
      </p:sp>
      <p:sp>
        <p:nvSpPr>
          <p:cNvPr id="110" name="Title Placeholder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426763" y="2174047"/>
            <a:ext cx="4359550" cy="788227"/>
          </a:xfrm>
          <a:prstGeom prst="rect">
            <a:avLst/>
          </a:prstGeom>
        </p:spPr>
        <p:txBody>
          <a:bodyPr/>
          <a:lstStyle>
            <a:lvl1pPr marL="0" marR="0" indent="0" defTabSz="957998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tabLst/>
              <a:defRPr sz="2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title</a:t>
            </a:r>
            <a:r>
              <a:rPr lang="nb-NO" noProof="0" dirty="0" smtClean="0"/>
              <a:t> style</a:t>
            </a:r>
          </a:p>
        </p:txBody>
      </p:sp>
      <p:pic>
        <p:nvPicPr>
          <p:cNvPr id="6" name="Picture 225" descr="R:\supportfunksjoner\Marked\Marked_for_alle\Logoer\Deloitte\Word og Powerpoint\Deloitte RGB Office.emf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37" y="432159"/>
            <a:ext cx="2205038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27038" y="2961707"/>
            <a:ext cx="4359275" cy="9824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800"/>
              </a:lnSpc>
              <a:spcBef>
                <a:spcPts val="0"/>
              </a:spcBef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025" name="think-cell Slide" r:id="rId8" imgW="0" imgH="0" progId="TCLayout.ActiveDocument.1">
                  <p:embed/>
                </p:oleObj>
              </mc:Choice>
              <mc:Fallback>
                <p:oleObj name="think-cell Slide" r:id="rId8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7" name="Text Placeholder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27038" y="1110363"/>
            <a:ext cx="4359275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en-US" noProof="0" smtClean="0"/>
              <a:t>Click to edit Master subtitle style</a:t>
            </a:r>
            <a:endParaRPr lang="nb-NO" noProof="0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5146675" y="1110363"/>
            <a:ext cx="4330700" cy="26096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en-US" dirty="0" smtClean="0"/>
              <a:t>Click to add subtitle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22635" y="1383677"/>
            <a:ext cx="4356364" cy="4929187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146675" y="1383678"/>
            <a:ext cx="4329379" cy="4933950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 dirty="0"/>
          </a:p>
        </p:txBody>
      </p:sp>
      <p:sp>
        <p:nvSpPr>
          <p:cNvPr id="13" name="Rectangle 1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56450" y="6576892"/>
            <a:ext cx="880049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© 2014 Deloitte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and objec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049" name="think-cell Slide" r:id="rId8" imgW="0" imgH="0" progId="TCLayout.ActiveDocument.1">
                  <p:embed/>
                </p:oleObj>
              </mc:Choice>
              <mc:Fallback>
                <p:oleObj name="think-cell Slide" r:id="rId8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27037" y="1379195"/>
            <a:ext cx="4359275" cy="4932362"/>
          </a:xfrm>
          <a:prstGeom prst="rect">
            <a:avLst/>
          </a:prstGeom>
        </p:spPr>
        <p:txBody>
          <a:bodyPr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sz="1400"/>
            </a:lvl1pPr>
            <a:lvl2pPr marL="361950" indent="-180975">
              <a:spcBef>
                <a:spcPts val="600"/>
              </a:spcBef>
              <a:buFont typeface="Arial" pitchFamily="34" charset="0"/>
              <a:buChar char="‒"/>
              <a:defRPr sz="1200"/>
            </a:lvl2pPr>
            <a:lvl3pPr marL="542925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sz="1200"/>
            </a:lvl3pPr>
            <a:lvl4pPr marL="714375" indent="-171450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‒"/>
              <a:defRPr baseline="0"/>
            </a:lvl4pPr>
            <a:lvl5pPr marL="895350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baseline="0"/>
            </a:lvl5pPr>
            <a:lvl6pPr marL="542925" indent="0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6pPr>
            <a:lvl7pPr marL="714375" indent="0">
              <a:spcBef>
                <a:spcPts val="600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7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 dirty="0" smtClean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Rectangle 1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56450" y="6576892"/>
            <a:ext cx="880049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© 2014 Deloitte AS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27038" y="1110363"/>
            <a:ext cx="4359275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en-US" noProof="0" smtClean="0"/>
              <a:t>Click to edit Master subtitle style</a:t>
            </a:r>
            <a:endParaRPr lang="nb-NO" noProof="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5146675" y="1110363"/>
            <a:ext cx="4330700" cy="26096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en-US" dirty="0" smtClean="0"/>
              <a:t>Click to add subtitle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5146675" y="1379195"/>
            <a:ext cx="4330700" cy="4911725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925759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073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3EB412-ADD0-4785-835D-74F14F7EE1C4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400" smtClean="0"/>
          </a:p>
        </p:txBody>
      </p:sp>
      <p:sp>
        <p:nvSpPr>
          <p:cNvPr id="8" name="Title Placeholder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1238055" y="2886327"/>
            <a:ext cx="4330064" cy="1128762"/>
          </a:xfrm>
          <a:prstGeom prst="rect">
            <a:avLst/>
          </a:prstGeom>
        </p:spPr>
        <p:txBody>
          <a:bodyPr/>
          <a:lstStyle>
            <a:lvl1pPr marL="0" marR="0" indent="0" defTabSz="957998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tabLst/>
              <a:defRPr sz="2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9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9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BB3EB412-ADD0-4785-835D-74F14F7EE1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864" name="think-cell Slide" r:id="rId8" imgW="0" imgH="0" progId="TCLayout.ActiveDocument.1">
                  <p:embed/>
                </p:oleObj>
              </mc:Choice>
              <mc:Fallback>
                <p:oleObj name="think-cell Slide" r:id="rId8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title</a:t>
            </a:r>
            <a:r>
              <a:rPr lang="nb-NO" noProof="0" dirty="0" smtClean="0"/>
              <a:t> style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3" name="Text Placeholder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427038" y="1115394"/>
            <a:ext cx="9050337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subtitle</a:t>
            </a:r>
            <a:r>
              <a:rPr lang="nb-NO" noProof="0" dirty="0" smtClean="0"/>
              <a:t> style</a:t>
            </a:r>
            <a:endParaRPr lang="nb-NO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7038" y="1384300"/>
            <a:ext cx="9046105" cy="4933950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text</a:t>
            </a:r>
            <a:r>
              <a:rPr lang="nb-NO" noProof="0" dirty="0" smtClean="0"/>
              <a:t> styles</a:t>
            </a:r>
          </a:p>
          <a:p>
            <a:pPr lvl="1"/>
            <a:r>
              <a:rPr lang="nb-NO" noProof="0" dirty="0" smtClean="0"/>
              <a:t>Second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2"/>
            <a:r>
              <a:rPr lang="nb-NO" noProof="0" dirty="0" smtClean="0"/>
              <a:t>Third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3"/>
            <a:r>
              <a:rPr lang="nb-NO" noProof="0" dirty="0" err="1" smtClean="0"/>
              <a:t>Fourth</a:t>
            </a:r>
            <a:r>
              <a:rPr lang="nb-NO" noProof="0" dirty="0" smtClean="0"/>
              <a:t>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4"/>
            <a:r>
              <a:rPr lang="nb-NO" noProof="0" dirty="0" smtClean="0"/>
              <a:t>Fifth </a:t>
            </a:r>
            <a:r>
              <a:rPr lang="nb-NO" noProof="0" dirty="0" err="1" smtClean="0"/>
              <a:t>level</a:t>
            </a:r>
            <a:endParaRPr lang="nb-NO" noProof="0" dirty="0"/>
          </a:p>
        </p:txBody>
      </p:sp>
      <p:sp>
        <p:nvSpPr>
          <p:cNvPr id="10" name="bmkCopyright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8556451" y="6582855"/>
            <a:ext cx="880048" cy="1291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nb-NO" sz="800" dirty="0" smtClean="0">
                <a:solidFill>
                  <a:schemeClr val="tx2"/>
                </a:solidFill>
              </a:rPr>
              <a:t>© 2014 </a:t>
            </a:r>
            <a:r>
              <a:rPr lang="nb-NO" sz="800" dirty="0" err="1" smtClean="0">
                <a:solidFill>
                  <a:schemeClr val="tx2"/>
                </a:solidFill>
              </a:rPr>
              <a:t>Deloitte</a:t>
            </a:r>
            <a:r>
              <a:rPr lang="nb-NO" sz="800" dirty="0" smtClean="0">
                <a:solidFill>
                  <a:schemeClr val="tx2"/>
                </a:solidFill>
              </a:rPr>
              <a:t>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888" name="think-cell Slide" r:id="rId8" imgW="0" imgH="0" progId="TCLayout.ActiveDocument.1">
                  <p:embed/>
                </p:oleObj>
              </mc:Choice>
              <mc:Fallback>
                <p:oleObj name="think-cell Slide" r:id="rId8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title</a:t>
            </a:r>
            <a:r>
              <a:rPr lang="nb-NO" noProof="0" dirty="0" smtClean="0"/>
              <a:t> style</a:t>
            </a: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bmkCopyright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56451" y="6576892"/>
            <a:ext cx="880048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nb-NO" sz="800" dirty="0" smtClean="0">
                <a:solidFill>
                  <a:schemeClr val="tx2"/>
                </a:solidFill>
              </a:rPr>
              <a:t>© 2014 </a:t>
            </a:r>
            <a:r>
              <a:rPr lang="nb-NO" sz="800" dirty="0" err="1" smtClean="0">
                <a:solidFill>
                  <a:schemeClr val="tx2"/>
                </a:solidFill>
              </a:rPr>
              <a:t>Deloitte</a:t>
            </a:r>
            <a:r>
              <a:rPr lang="nb-NO" sz="800" dirty="0" smtClean="0">
                <a:solidFill>
                  <a:schemeClr val="tx2"/>
                </a:solidFill>
              </a:rPr>
              <a:t> AS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27038" y="1110363"/>
            <a:ext cx="4359275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subtitle</a:t>
            </a:r>
            <a:r>
              <a:rPr lang="nb-NO" noProof="0" dirty="0" smtClean="0"/>
              <a:t> style</a:t>
            </a:r>
            <a:endParaRPr lang="nb-NO" noProof="0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5146675" y="1110363"/>
            <a:ext cx="4330700" cy="26096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add</a:t>
            </a:r>
            <a:r>
              <a:rPr lang="nb-NO" dirty="0" smtClean="0"/>
              <a:t> </a:t>
            </a:r>
            <a:r>
              <a:rPr lang="nb-NO" dirty="0" err="1" smtClean="0"/>
              <a:t>subtitle</a:t>
            </a:r>
            <a:endParaRPr lang="nb-NO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22635" y="1383677"/>
            <a:ext cx="4356364" cy="4929187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text</a:t>
            </a:r>
            <a:r>
              <a:rPr lang="nb-NO" noProof="0" dirty="0" smtClean="0"/>
              <a:t> styles</a:t>
            </a:r>
          </a:p>
          <a:p>
            <a:pPr lvl="1"/>
            <a:r>
              <a:rPr lang="nb-NO" noProof="0" dirty="0" smtClean="0"/>
              <a:t>Second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2"/>
            <a:r>
              <a:rPr lang="nb-NO" noProof="0" dirty="0" smtClean="0"/>
              <a:t>Third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3"/>
            <a:r>
              <a:rPr lang="nb-NO" noProof="0" dirty="0" err="1" smtClean="0"/>
              <a:t>Fourth</a:t>
            </a:r>
            <a:r>
              <a:rPr lang="nb-NO" noProof="0" dirty="0" smtClean="0"/>
              <a:t>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4"/>
            <a:r>
              <a:rPr lang="nb-NO" noProof="0" dirty="0" smtClean="0"/>
              <a:t>Fifth </a:t>
            </a:r>
            <a:r>
              <a:rPr lang="nb-NO" noProof="0" dirty="0" err="1" smtClean="0"/>
              <a:t>level</a:t>
            </a:r>
            <a:endParaRPr lang="nb-NO" noProof="0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146675" y="1383678"/>
            <a:ext cx="4329379" cy="4933950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text</a:t>
            </a:r>
            <a:r>
              <a:rPr lang="nb-NO" noProof="0" dirty="0" smtClean="0"/>
              <a:t> styles</a:t>
            </a:r>
          </a:p>
          <a:p>
            <a:pPr lvl="1"/>
            <a:r>
              <a:rPr lang="nb-NO" noProof="0" dirty="0" smtClean="0"/>
              <a:t>Second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2"/>
            <a:r>
              <a:rPr lang="nb-NO" noProof="0" dirty="0" smtClean="0"/>
              <a:t>Third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3"/>
            <a:r>
              <a:rPr lang="nb-NO" noProof="0" dirty="0" err="1" smtClean="0"/>
              <a:t>Fourth</a:t>
            </a:r>
            <a:r>
              <a:rPr lang="nb-NO" noProof="0" dirty="0" smtClean="0"/>
              <a:t>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4"/>
            <a:r>
              <a:rPr lang="nb-NO" noProof="0" dirty="0" smtClean="0"/>
              <a:t>Fifth </a:t>
            </a:r>
            <a:r>
              <a:rPr lang="nb-NO" noProof="0" dirty="0" err="1" smtClean="0"/>
              <a:t>level</a:t>
            </a:r>
            <a:endParaRPr lang="nb-NO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and objec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912" name="think-cell Slide" r:id="rId8" imgW="0" imgH="0" progId="TCLayout.ActiveDocument.1">
                  <p:embed/>
                </p:oleObj>
              </mc:Choice>
              <mc:Fallback>
                <p:oleObj name="think-cell Slide" r:id="rId8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title</a:t>
            </a:r>
            <a:r>
              <a:rPr lang="nb-NO" noProof="0" dirty="0" smtClean="0"/>
              <a:t> style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27037" y="1379195"/>
            <a:ext cx="4359275" cy="4932362"/>
          </a:xfrm>
          <a:prstGeom prst="rect">
            <a:avLst/>
          </a:prstGeom>
        </p:spPr>
        <p:txBody>
          <a:bodyPr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sz="1400"/>
            </a:lvl1pPr>
            <a:lvl2pPr marL="361950" indent="-180975">
              <a:spcBef>
                <a:spcPts val="600"/>
              </a:spcBef>
              <a:buFont typeface="Arial" pitchFamily="34" charset="0"/>
              <a:buChar char="‒"/>
              <a:defRPr sz="1200"/>
            </a:lvl2pPr>
            <a:lvl3pPr marL="542925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sz="1200"/>
            </a:lvl3pPr>
            <a:lvl4pPr marL="714375" indent="-171450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‒"/>
              <a:defRPr baseline="0"/>
            </a:lvl4pPr>
            <a:lvl5pPr marL="895350" indent="-18097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defRPr baseline="0"/>
            </a:lvl5pPr>
            <a:lvl6pPr marL="542925" indent="0">
              <a:lnSpc>
                <a:spcPct val="100000"/>
              </a:lnSpc>
              <a:spcBef>
                <a:spcPts val="60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6pPr>
            <a:lvl7pPr marL="714375" indent="0">
              <a:spcBef>
                <a:spcPts val="600"/>
              </a:spcBef>
              <a:buFont typeface="Arial" pitchFamily="34" charset="0"/>
              <a:buNone/>
              <a:defRPr>
                <a:solidFill>
                  <a:schemeClr val="tx2"/>
                </a:solidFill>
              </a:defRPr>
            </a:lvl7pPr>
          </a:lstStyle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text</a:t>
            </a:r>
            <a:r>
              <a:rPr lang="nb-NO" noProof="0" dirty="0" smtClean="0"/>
              <a:t> styles</a:t>
            </a:r>
          </a:p>
          <a:p>
            <a:pPr lvl="1"/>
            <a:r>
              <a:rPr lang="nb-NO" noProof="0" dirty="0" smtClean="0"/>
              <a:t>Second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2"/>
            <a:r>
              <a:rPr lang="nb-NO" noProof="0" dirty="0" smtClean="0"/>
              <a:t>Third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3"/>
            <a:r>
              <a:rPr lang="nb-NO" noProof="0" dirty="0" err="1" smtClean="0"/>
              <a:t>Fourth</a:t>
            </a:r>
            <a:r>
              <a:rPr lang="nb-NO" noProof="0" dirty="0" smtClean="0"/>
              <a:t>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4"/>
            <a:r>
              <a:rPr lang="nb-NO" noProof="0" dirty="0" smtClean="0"/>
              <a:t>Fifth </a:t>
            </a:r>
            <a:r>
              <a:rPr lang="nb-NO" noProof="0" dirty="0" err="1" smtClean="0"/>
              <a:t>level</a:t>
            </a:r>
            <a:endParaRPr lang="nb-NO" noProof="0" dirty="0" smtClean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bmkCopyright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56451" y="6576892"/>
            <a:ext cx="880048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nb-NO" sz="800" dirty="0" smtClean="0">
                <a:solidFill>
                  <a:schemeClr val="tx2"/>
                </a:solidFill>
              </a:rPr>
              <a:t>© 2014 </a:t>
            </a:r>
            <a:r>
              <a:rPr lang="nb-NO" sz="800" dirty="0" err="1" smtClean="0">
                <a:solidFill>
                  <a:schemeClr val="tx2"/>
                </a:solidFill>
              </a:rPr>
              <a:t>Deloitte</a:t>
            </a:r>
            <a:r>
              <a:rPr lang="nb-NO" sz="800" dirty="0" smtClean="0">
                <a:solidFill>
                  <a:schemeClr val="tx2"/>
                </a:solidFill>
              </a:rPr>
              <a:t> AS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27038" y="1110363"/>
            <a:ext cx="4359275" cy="26096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subtitle</a:t>
            </a:r>
            <a:r>
              <a:rPr lang="nb-NO" noProof="0" dirty="0" smtClean="0"/>
              <a:t> style</a:t>
            </a:r>
            <a:endParaRPr lang="nb-NO" noProof="0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5146675" y="1110363"/>
            <a:ext cx="4330700" cy="26096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add</a:t>
            </a:r>
            <a:r>
              <a:rPr lang="nb-NO" dirty="0" smtClean="0"/>
              <a:t> </a:t>
            </a:r>
            <a:r>
              <a:rPr lang="nb-NO" dirty="0" err="1" smtClean="0"/>
              <a:t>subtitle</a:t>
            </a:r>
            <a:endParaRPr lang="nb-NO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5146675" y="1379195"/>
            <a:ext cx="4330700" cy="4911725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text</a:t>
            </a:r>
            <a:r>
              <a:rPr lang="nb-NO" noProof="0" dirty="0" smtClean="0"/>
              <a:t> styles</a:t>
            </a:r>
          </a:p>
          <a:p>
            <a:pPr lvl="1"/>
            <a:r>
              <a:rPr lang="nb-NO" noProof="0" dirty="0" smtClean="0"/>
              <a:t>Second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2"/>
            <a:r>
              <a:rPr lang="nb-NO" noProof="0" dirty="0" smtClean="0"/>
              <a:t>Third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3"/>
            <a:r>
              <a:rPr lang="nb-NO" noProof="0" dirty="0" err="1" smtClean="0"/>
              <a:t>Fourth</a:t>
            </a:r>
            <a:r>
              <a:rPr lang="nb-NO" noProof="0" dirty="0" smtClean="0"/>
              <a:t> </a:t>
            </a:r>
            <a:r>
              <a:rPr lang="nb-NO" noProof="0" dirty="0" err="1" smtClean="0"/>
              <a:t>level</a:t>
            </a:r>
            <a:endParaRPr lang="nb-NO" noProof="0" dirty="0" smtClean="0"/>
          </a:p>
          <a:p>
            <a:pPr lvl="4"/>
            <a:r>
              <a:rPr lang="nb-NO" noProof="0" dirty="0" smtClean="0"/>
              <a:t>Fifth </a:t>
            </a:r>
            <a:r>
              <a:rPr lang="nb-NO" noProof="0" dirty="0" err="1" smtClean="0"/>
              <a:t>level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925759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937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3EB412-ADD0-4785-835D-74F14F7EE1C4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nb-NO" sz="1400" dirty="0" smtClean="0"/>
          </a:p>
        </p:txBody>
      </p:sp>
      <p:sp>
        <p:nvSpPr>
          <p:cNvPr id="8" name="Title Placeholder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1238055" y="2886327"/>
            <a:ext cx="4330064" cy="1128762"/>
          </a:xfrm>
          <a:prstGeom prst="rect">
            <a:avLst/>
          </a:prstGeom>
        </p:spPr>
        <p:txBody>
          <a:bodyPr/>
          <a:lstStyle>
            <a:lvl1pPr marL="0" marR="0" indent="0" defTabSz="957998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tabLst/>
              <a:defRPr sz="2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noProof="0" dirty="0" err="1" smtClean="0"/>
              <a:t>Click</a:t>
            </a:r>
            <a:r>
              <a:rPr lang="nb-NO" noProof="0" dirty="0" smtClean="0"/>
              <a:t> to </a:t>
            </a:r>
            <a:r>
              <a:rPr lang="nb-NO" noProof="0" dirty="0" err="1" smtClean="0"/>
              <a:t>edit</a:t>
            </a:r>
            <a:r>
              <a:rPr lang="nb-NO" noProof="0" dirty="0" smtClean="0"/>
              <a:t> Master </a:t>
            </a:r>
            <a:r>
              <a:rPr lang="nb-NO" noProof="0" dirty="0" err="1" smtClean="0"/>
              <a:t>title</a:t>
            </a:r>
            <a:r>
              <a:rPr lang="nb-NO" noProof="0" dirty="0" smtClean="0"/>
              <a:t>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9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34800" y="4809600"/>
            <a:ext cx="7560000" cy="1494000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9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BB3EB412-ADD0-4785-835D-74F14F7EE1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977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6" name="Text Placeholder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27038" y="4779398"/>
            <a:ext cx="4346842" cy="228396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b="1" smtClean="0"/>
            </a:lvl1pPr>
          </a:lstStyle>
          <a:p>
            <a:r>
              <a:rPr lang="en-US" noProof="0" smtClean="0"/>
              <a:t>Click to edit Master subtitle style</a:t>
            </a:r>
            <a:endParaRPr lang="nb-NO" noProof="0" dirty="0"/>
          </a:p>
        </p:txBody>
      </p:sp>
      <p:sp>
        <p:nvSpPr>
          <p:cNvPr id="110" name="Title Placeholder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426763" y="2174047"/>
            <a:ext cx="4359550" cy="788227"/>
          </a:xfrm>
          <a:prstGeom prst="rect">
            <a:avLst/>
          </a:prstGeom>
        </p:spPr>
        <p:txBody>
          <a:bodyPr/>
          <a:lstStyle>
            <a:lvl1pPr marL="0" marR="0" indent="0" defTabSz="957998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tabLst/>
              <a:defRPr sz="2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  <p:pic>
        <p:nvPicPr>
          <p:cNvPr id="6" name="Picture 225" descr="R:\supportfunksjoner\Marked\Marked_for_alle\Logoer\Deloitte\Word og Powerpoint\Deloitte RGB Office.e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37" y="432159"/>
            <a:ext cx="2205038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27038" y="2961707"/>
            <a:ext cx="4359275" cy="9824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800"/>
              </a:lnSpc>
              <a:spcBef>
                <a:spcPts val="0"/>
              </a:spcBef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225" descr="R:\supportfunksjoner\Marked\Marked_for_alle\Logoer\Deloitte\Word og Powerpoint\Deloitte RGB Office.emf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37" y="432159"/>
            <a:ext cx="2205038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001" name="think-cell Slide" r:id="rId9" imgW="0" imgH="0" progId="TCLayout.ActiveDocument.1">
                  <p:embed/>
                </p:oleObj>
              </mc:Choice>
              <mc:Fallback>
                <p:oleObj name="think-cell Slide" r:id="rId9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429948" y="290514"/>
            <a:ext cx="9046104" cy="5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noProof="0" smtClean="0"/>
              <a:t>Click to edit Master title style</a:t>
            </a:r>
            <a:endParaRPr lang="nb-NO" noProof="0" dirty="0" smtClean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56450" y="6576892"/>
            <a:ext cx="880049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© 2014 Deloitte AS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427038" y="1133924"/>
            <a:ext cx="9050337" cy="24243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eaLnBrk="1" hangingPunct="1">
              <a:lnSpc>
                <a:spcPct val="106000"/>
              </a:lnSpc>
              <a:spcBef>
                <a:spcPct val="15000"/>
              </a:spcBef>
              <a:buFont typeface="Wingdings 2" pitchFamily="18" charset="2"/>
              <a:buNone/>
              <a:defRPr sz="1600" b="1" smtClean="0"/>
            </a:lvl1pPr>
          </a:lstStyle>
          <a:p>
            <a:r>
              <a:rPr lang="en-US" noProof="0" smtClean="0"/>
              <a:t>Click to edit Master subtitle style</a:t>
            </a:r>
            <a:endParaRPr lang="nb-NO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7038" y="1384300"/>
            <a:ext cx="9046105" cy="4933950"/>
          </a:xfrm>
          <a:prstGeom prst="rect">
            <a:avLst/>
          </a:prstGeom>
        </p:spPr>
        <p:txBody>
          <a:bodyPr wrap="square" lIns="0" tIns="0" rIns="0" bIns="0"/>
          <a:lstStyle>
            <a:lvl1pPr marL="180975" indent="-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1pPr>
            <a:lvl2pPr marL="360363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2pPr>
            <a:lvl3pPr marL="541338" indent="-1714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3pPr>
            <a:lvl4pPr marL="711200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4pPr>
            <a:lvl5pPr marL="890588" indent="-1793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5pPr>
            <a:lvl6pPr marL="90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6pPr>
            <a:lvl7pPr marL="108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7pPr>
            <a:lvl8pPr marL="126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8pPr>
            <a:lvl9pPr marL="1440000" indent="-1800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 dirty="0"/>
          </a:p>
        </p:txBody>
      </p:sp>
      <p:sp>
        <p:nvSpPr>
          <p:cNvPr id="10" name="bmkCopyright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8556451" y="6582855"/>
            <a:ext cx="880048" cy="1291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nb-NO" sz="800" dirty="0" smtClean="0">
                <a:solidFill>
                  <a:schemeClr val="tx2"/>
                </a:solidFill>
              </a:rPr>
              <a:t>© 2014 </a:t>
            </a:r>
            <a:r>
              <a:rPr lang="nb-NO" sz="800" dirty="0" err="1" smtClean="0">
                <a:solidFill>
                  <a:schemeClr val="tx2"/>
                </a:solidFill>
              </a:rPr>
              <a:t>Deloitte</a:t>
            </a:r>
            <a:r>
              <a:rPr lang="nb-NO" sz="800" dirty="0" smtClean="0">
                <a:solidFill>
                  <a:schemeClr val="tx2"/>
                </a:solidFill>
              </a:rPr>
              <a:t>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28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ags" Target="../tags/tag27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ags" Target="../tags/tag26.xml"/><Relationship Id="rId5" Type="http://schemas.openxmlformats.org/officeDocument/2006/relationships/slideLayout" Target="../slideLayouts/slideLayout12.xml"/><Relationship Id="rId10" Type="http://schemas.openxmlformats.org/officeDocument/2006/relationships/tags" Target="../tags/tag25.xml"/><Relationship Id="rId4" Type="http://schemas.openxmlformats.org/officeDocument/2006/relationships/slideLayout" Target="../slideLayouts/slideLayout11.xml"/><Relationship Id="rId9" Type="http://schemas.openxmlformats.org/officeDocument/2006/relationships/vmlDrawing" Target="../drawings/vmlDrawing7.v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345" name="Rectangle 1" hidden="1"/>
          <p:cNvGraphicFramePr>
            <a:graphicFrameLocks/>
          </p:cNvGraphicFramePr>
          <p:nvPr>
            <p:custDataLst>
              <p:tags r:id="rId10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817" name="think-cell Slide" r:id="rId11" imgW="0" imgH="0" progId="TCLayout.ActiveDocument.1">
                  <p:embed/>
                </p:oleObj>
              </mc:Choice>
              <mc:Fallback>
                <p:oleObj name="think-cell Slide" r:id="rId11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85350" name="Title Placeholder 1"/>
          <p:cNvSpPr>
            <a:spLocks noGrp="1"/>
          </p:cNvSpPr>
          <p:nvPr>
            <p:ph type="title"/>
          </p:nvPr>
        </p:nvSpPr>
        <p:spPr bwMode="auto">
          <a:xfrm>
            <a:off x="429948" y="300038"/>
            <a:ext cx="9046104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</a:p>
        </p:txBody>
      </p:sp>
      <p:sp>
        <p:nvSpPr>
          <p:cNvPr id="8" name="bmkCopyright"/>
          <p:cNvSpPr>
            <a:spLocks noChangeArrowheads="1"/>
          </p:cNvSpPr>
          <p:nvPr/>
        </p:nvSpPr>
        <p:spPr bwMode="auto">
          <a:xfrm>
            <a:off x="8556451" y="6582855"/>
            <a:ext cx="880048" cy="1291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nb-NO" sz="800" dirty="0" smtClean="0">
                <a:solidFill>
                  <a:schemeClr val="tx2"/>
                </a:solidFill>
              </a:rPr>
              <a:t>© 2014 </a:t>
            </a:r>
            <a:r>
              <a:rPr lang="nb-NO" sz="800" dirty="0" err="1" smtClean="0">
                <a:solidFill>
                  <a:schemeClr val="tx2"/>
                </a:solidFill>
              </a:rPr>
              <a:t>Deloitte</a:t>
            </a:r>
            <a:r>
              <a:rPr lang="nb-NO" sz="800" dirty="0" smtClean="0">
                <a:solidFill>
                  <a:schemeClr val="tx2"/>
                </a:solidFill>
              </a:rPr>
              <a:t> 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29756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6pPr>
      <a:lvl7pPr marL="859512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7pPr>
      <a:lvl8pPr marL="1289268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8pPr>
      <a:lvl9pPr marL="1719024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9pPr>
    </p:titleStyle>
    <p:bodyStyle>
      <a:lvl1pPr marL="358775" indent="-358775" algn="l" defTabSz="957263" rtl="0" eaLnBrk="1" fontAlgn="base" hangingPunct="1">
        <a:lnSpc>
          <a:spcPct val="106000"/>
        </a:lnSpc>
        <a:spcBef>
          <a:spcPts val="1350"/>
        </a:spcBef>
        <a:spcAft>
          <a:spcPct val="0"/>
        </a:spcAft>
        <a:buFont typeface="Arial" charset="0"/>
        <a:defRPr lang="en-US" sz="14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90500" indent="-190500" algn="l" defTabSz="957263" rtl="0" eaLnBrk="1" fontAlgn="base" hangingPunct="1">
        <a:lnSpc>
          <a:spcPct val="106000"/>
        </a:lnSpc>
        <a:spcBef>
          <a:spcPts val="1350"/>
        </a:spcBef>
        <a:spcAft>
          <a:spcPct val="0"/>
        </a:spcAft>
        <a:buFont typeface="Arial" charset="0"/>
        <a:buChar char="•"/>
        <a:defRPr lang="en-US" sz="14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73063" indent="-182563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‒"/>
        <a:defRPr lang="en-US" sz="12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65150" indent="-190500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44538" indent="-179388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‒"/>
        <a:defRPr lang="en-GB" sz="12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41606" indent="-171605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•"/>
        <a:defRPr sz="15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1014702" indent="-173096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77353" indent="-162651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348956" indent="-171605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756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12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268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024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780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536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291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048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345" name="Rectangle 1" hidden="1"/>
          <p:cNvGraphicFramePr>
            <a:graphicFrameLocks/>
          </p:cNvGraphicFramePr>
          <p:nvPr>
            <p:custDataLst>
              <p:tags r:id="rId10"/>
            </p:custDataLst>
          </p:nvPr>
        </p:nvGraphicFramePr>
        <p:xfrm>
          <a:off x="1" y="0"/>
          <a:ext cx="158221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53" name="think-cell Slide" r:id="rId14" imgW="0" imgH="0" progId="TCLayout.ActiveDocument.1">
                  <p:embed/>
                </p:oleObj>
              </mc:Choice>
              <mc:Fallback>
                <p:oleObj name="think-cell Slide" r:id="rId1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221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9"/>
          <p:cNvSpPr>
            <a:spLocks noGrp="1"/>
          </p:cNvSpPr>
          <p:nvPr>
            <p:ph type="sldNum" sz="quarter" idx="4"/>
            <p:custDataLst>
              <p:tags r:id="rId11"/>
            </p:custDataLst>
          </p:nvPr>
        </p:nvSpPr>
        <p:spPr>
          <a:xfrm>
            <a:off x="4757738" y="6576892"/>
            <a:ext cx="374915" cy="141064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ts val="1125"/>
              </a:lnSpc>
              <a:defRPr sz="800" b="0">
                <a:solidFill>
                  <a:schemeClr val="tx2"/>
                </a:solidFill>
              </a:defRPr>
            </a:lvl1pPr>
          </a:lstStyle>
          <a:p>
            <a:fld id="{36A1E9A0-255F-48AA-8F8C-9F06434D431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85350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 bwMode="auto">
          <a:xfrm>
            <a:off x="429948" y="300038"/>
            <a:ext cx="9046104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dirty="0" smtClean="0"/>
          </a:p>
        </p:txBody>
      </p:sp>
      <p:sp>
        <p:nvSpPr>
          <p:cNvPr id="8" name="Rectangle 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56450" y="6576892"/>
            <a:ext cx="880049" cy="1410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957998">
              <a:lnSpc>
                <a:spcPts val="1128"/>
              </a:lnSpc>
              <a:defRPr/>
            </a:pPr>
            <a:r>
              <a:rPr lang="en-US" sz="800" dirty="0" smtClean="0">
                <a:solidFill>
                  <a:schemeClr val="tx2"/>
                </a:solidFill>
              </a:rPr>
              <a:t>© 2014 Deloitte 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defTabSz="957263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29756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6pPr>
      <a:lvl7pPr marL="859512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7pPr>
      <a:lvl8pPr marL="1289268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8pPr>
      <a:lvl9pPr marL="1719024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accent1"/>
          </a:solidFill>
          <a:latin typeface="Arial" charset="0"/>
        </a:defRPr>
      </a:lvl9pPr>
    </p:titleStyle>
    <p:bodyStyle>
      <a:lvl1pPr marL="358775" indent="-358775" algn="l" defTabSz="957263" rtl="0" eaLnBrk="1" fontAlgn="base" hangingPunct="1">
        <a:lnSpc>
          <a:spcPct val="106000"/>
        </a:lnSpc>
        <a:spcBef>
          <a:spcPts val="1350"/>
        </a:spcBef>
        <a:spcAft>
          <a:spcPct val="0"/>
        </a:spcAft>
        <a:buFont typeface="Arial" charset="0"/>
        <a:defRPr lang="en-US" sz="14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90500" indent="-190500" algn="l" defTabSz="957263" rtl="0" eaLnBrk="1" fontAlgn="base" hangingPunct="1">
        <a:lnSpc>
          <a:spcPct val="106000"/>
        </a:lnSpc>
        <a:spcBef>
          <a:spcPts val="1350"/>
        </a:spcBef>
        <a:spcAft>
          <a:spcPct val="0"/>
        </a:spcAft>
        <a:buFont typeface="Arial" charset="0"/>
        <a:buChar char="•"/>
        <a:defRPr lang="en-US" sz="14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73063" indent="-182563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‒"/>
        <a:defRPr lang="en-US" sz="12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65150" indent="-190500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44538" indent="-179388" algn="l" defTabSz="957263" rtl="0" eaLnBrk="1" fontAlgn="base" hangingPunct="1">
        <a:lnSpc>
          <a:spcPct val="106000"/>
        </a:lnSpc>
        <a:spcBef>
          <a:spcPts val="575"/>
        </a:spcBef>
        <a:spcAft>
          <a:spcPct val="0"/>
        </a:spcAft>
        <a:buFont typeface="Arial" charset="0"/>
        <a:buChar char="‒"/>
        <a:defRPr lang="en-GB" sz="12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41606" indent="-171605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•"/>
        <a:defRPr sz="15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1014702" indent="-173096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77353" indent="-162651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348956" indent="-171605" algn="l" defTabSz="859512" rtl="0" eaLnBrk="1" latinLnBrk="0" hangingPunct="1">
        <a:spcBef>
          <a:spcPts val="0"/>
        </a:spcBef>
        <a:spcAft>
          <a:spcPts val="282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756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12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268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024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780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536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291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048" algn="l" defTabSz="85951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tags" Target="../tags/tag5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5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9.xml"/><Relationship Id="rId4" Type="http://schemas.openxmlformats.org/officeDocument/2006/relationships/tags" Target="../tags/tag6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66.xml"/><Relationship Id="rId5" Type="http://schemas.openxmlformats.org/officeDocument/2006/relationships/hyperlink" Target="http://www.deloitte.com/no/omoss" TargetMode="Externa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975001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93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3" descr="bzi_col_glb_ve_586_pp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4295774"/>
            <a:ext cx="38385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7038" y="4306512"/>
            <a:ext cx="6392862" cy="701282"/>
          </a:xfrm>
        </p:spPr>
        <p:txBody>
          <a:bodyPr/>
          <a:lstStyle/>
          <a:p>
            <a:r>
              <a:rPr lang="nb-NO" dirty="0"/>
              <a:t>En undersøkelse av erfaringene i et utvalg kommuner og helseforetak </a:t>
            </a:r>
          </a:p>
          <a:p>
            <a:endParaRPr lang="nb-NO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KS FoU-prosjekt </a:t>
            </a:r>
            <a:r>
              <a:rPr lang="nb-NO" dirty="0" smtClean="0"/>
              <a:t>nr.134017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 </a:t>
            </a:r>
            <a:br>
              <a:rPr lang="nb-NO" dirty="0"/>
            </a:br>
            <a:endParaRPr lang="nb-NO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427038" y="2961707"/>
            <a:ext cx="6516687" cy="982497"/>
          </a:xfrm>
        </p:spPr>
        <p:txBody>
          <a:bodyPr/>
          <a:lstStyle/>
          <a:p>
            <a:r>
              <a:rPr lang="nb-NO" dirty="0" smtClean="0"/>
              <a:t>Samarbeidsavtaler </a:t>
            </a:r>
            <a:r>
              <a:rPr lang="nb-NO" dirty="0"/>
              <a:t>mellom kommuner og helseforetak </a:t>
            </a:r>
            <a:r>
              <a:rPr lang="nb-NO" dirty="0" smtClean="0"/>
              <a:t>– </a:t>
            </a:r>
            <a:r>
              <a:rPr lang="nb-NO" dirty="0"/>
              <a:t>etterleves de</a:t>
            </a:r>
            <a:r>
              <a:rPr lang="nb-NO" dirty="0" smtClean="0"/>
              <a:t>?</a:t>
            </a:r>
            <a:endParaRPr lang="nb-NO" dirty="0"/>
          </a:p>
        </p:txBody>
      </p:sp>
      <p:pic>
        <p:nvPicPr>
          <p:cNvPr id="11868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02" y="5803993"/>
            <a:ext cx="15367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6372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Bakgrunn for prosjektet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757738" y="6582855"/>
            <a:ext cx="374915" cy="129138"/>
          </a:xfrm>
        </p:spPr>
        <p:txBody>
          <a:bodyPr/>
          <a:lstStyle/>
          <a:p>
            <a:fld id="{07DDA470-64EC-4838-8513-FA93D4181BA0}" type="slidenum">
              <a:rPr lang="nb-NO" smtClean="0"/>
              <a:pPr/>
              <a:t>2</a:t>
            </a:fld>
            <a:endParaRPr lang="nb-NO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7038" y="881548"/>
            <a:ext cx="9050337" cy="494815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nb-NO" sz="1400" dirty="0">
                <a:solidFill>
                  <a:schemeClr val="accent2"/>
                </a:solidFill>
              </a:rPr>
              <a:t>Den overordnede intensjonen med samarbeidsavtalene er bedre kvalitet på tjenestene til pasientene</a:t>
            </a:r>
            <a:r>
              <a:rPr lang="nb-NO" sz="1200" dirty="0">
                <a:solidFill>
                  <a:schemeClr val="accent2"/>
                </a:solidFill>
              </a:rPr>
              <a:t> </a:t>
            </a:r>
          </a:p>
          <a:p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70594" y="1395589"/>
            <a:ext cx="9046105" cy="4933950"/>
          </a:xfrm>
        </p:spPr>
        <p:txBody>
          <a:bodyPr/>
          <a:lstStyle/>
          <a:p>
            <a:pPr marL="873125" lvl="3" indent="-342900">
              <a:buFont typeface="Courier New" panose="02070309020205020404" pitchFamily="49" charset="0"/>
              <a:buChar char="o"/>
            </a:pPr>
            <a:endParaRPr lang="nb-NO" sz="1000" dirty="0"/>
          </a:p>
          <a:p>
            <a:pPr marL="0" indent="0">
              <a:buNone/>
            </a:pPr>
            <a:r>
              <a:rPr lang="nb-NO" b="1" dirty="0"/>
              <a:t>Prosjektets formål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Undersøke hvorvidt intensjonene og forpliktelsene i inngåtte samarbeidsavtaler </a:t>
            </a:r>
            <a:r>
              <a:rPr lang="nb-NO" dirty="0" smtClean="0"/>
              <a:t>etterleves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Med utgangspunkt i hvordan partene opplever at avtalene fungerer per i dag.</a:t>
            </a:r>
          </a:p>
          <a:p>
            <a:pPr marL="1004412" lvl="7" indent="-285750"/>
            <a:r>
              <a:rPr lang="nb-NO" dirty="0" smtClean="0">
                <a:solidFill>
                  <a:schemeClr val="tx2"/>
                </a:solidFill>
              </a:rPr>
              <a:t>Er </a:t>
            </a:r>
            <a:r>
              <a:rPr lang="nb-NO" dirty="0">
                <a:solidFill>
                  <a:schemeClr val="tx2"/>
                </a:solidFill>
              </a:rPr>
              <a:t>avtalene kjent?</a:t>
            </a:r>
          </a:p>
          <a:p>
            <a:pPr marL="1004412" lvl="7" indent="-285750"/>
            <a:r>
              <a:rPr lang="nb-NO" dirty="0">
                <a:solidFill>
                  <a:schemeClr val="tx2"/>
                </a:solidFill>
              </a:rPr>
              <a:t>Hvordan brukes avtalene?</a:t>
            </a:r>
          </a:p>
          <a:p>
            <a:pPr marL="1004412" lvl="7" indent="-285750"/>
            <a:r>
              <a:rPr lang="nb-NO" dirty="0">
                <a:solidFill>
                  <a:schemeClr val="tx2"/>
                </a:solidFill>
              </a:rPr>
              <a:t>Hva er de største utfordringene med avtalene, slik partene ser det?</a:t>
            </a:r>
          </a:p>
          <a:p>
            <a:pPr marL="1004412" lvl="7" indent="-285750"/>
            <a:r>
              <a:rPr lang="nb-NO" dirty="0">
                <a:solidFill>
                  <a:schemeClr val="tx2"/>
                </a:solidFill>
              </a:rPr>
              <a:t>Hvordan kan kommunene hente ut potensialet i avtalene?</a:t>
            </a:r>
          </a:p>
          <a:p>
            <a:pPr marL="718662" lvl="7" indent="0">
              <a:buNone/>
            </a:pPr>
            <a:endParaRPr lang="nb-NO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Identifisere og konkretisere viktige suksesskriterier for at avtalene skal virke etter </a:t>
            </a:r>
            <a:r>
              <a:rPr lang="nb-NO" dirty="0" smtClean="0"/>
              <a:t>intensjonen</a:t>
            </a:r>
            <a:endParaRPr lang="nb-NO" dirty="0"/>
          </a:p>
          <a:p>
            <a:pPr lvl="4"/>
            <a:r>
              <a:rPr lang="nb-NO" dirty="0"/>
              <a:t>Suksessfaktorer direkte knyttet til avtalene</a:t>
            </a:r>
          </a:p>
          <a:p>
            <a:pPr lvl="4"/>
            <a:r>
              <a:rPr lang="nb-NO" dirty="0"/>
              <a:t>Suksesskriterier knyttet til prosessuelle og strukturelle faktorer rundt med avtalene</a:t>
            </a:r>
          </a:p>
          <a:p>
            <a:pPr marL="711200" lvl="4" indent="0">
              <a:buNone/>
            </a:pPr>
            <a:endParaRPr lang="nb-NO" dirty="0"/>
          </a:p>
          <a:p>
            <a:pPr marL="342900" lvl="0" indent="-342900">
              <a:buFont typeface="+mj-lt"/>
              <a:buAutoNum type="arabicPeriod"/>
            </a:pPr>
            <a:r>
              <a:rPr lang="nb-NO" dirty="0"/>
              <a:t>På bakgrunn av funn fra intervju/workshop, foreslå skisser til avtalebestemmelser som bidrar til å fremme intensjonen med avtalene</a:t>
            </a:r>
          </a:p>
          <a:p>
            <a:endParaRPr lang="nb-NO" dirty="0"/>
          </a:p>
        </p:txBody>
      </p:sp>
      <p:sp>
        <p:nvSpPr>
          <p:cNvPr id="2" name="TextBox 1"/>
          <p:cNvSpPr txBox="1"/>
          <p:nvPr/>
        </p:nvSpPr>
        <p:spPr>
          <a:xfrm rot="20319872">
            <a:off x="6563435" y="2582634"/>
            <a:ext cx="1171408" cy="30777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/>
                </a:solidFill>
              </a:rPr>
              <a:t>Nåsituasjon</a:t>
            </a:r>
            <a:endParaRPr lang="nb-NO" sz="1400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319872">
            <a:off x="7456717" y="3973695"/>
            <a:ext cx="1622942" cy="30777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/>
                </a:solidFill>
              </a:rPr>
              <a:t>Framtidig løsning</a:t>
            </a:r>
            <a:endParaRPr lang="nb-NO" sz="14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Forskning i Norge og erfaringer fra Danmark</a:t>
            </a:r>
            <a:br>
              <a:rPr lang="nb-NO" dirty="0" smtClean="0"/>
            </a:br>
            <a:endParaRPr lang="nb-NO" sz="16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757738" y="6582855"/>
            <a:ext cx="374915" cy="129138"/>
          </a:xfrm>
        </p:spPr>
        <p:txBody>
          <a:bodyPr/>
          <a:lstStyle/>
          <a:p>
            <a:fld id="{07DDA470-64EC-4838-8513-FA93D4181BA0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27038" y="1253454"/>
            <a:ext cx="9046105" cy="4933950"/>
          </a:xfrm>
        </p:spPr>
        <p:txBody>
          <a:bodyPr/>
          <a:lstStyle/>
          <a:p>
            <a:r>
              <a:rPr lang="nb-NO" dirty="0" smtClean="0"/>
              <a:t>Foregår på nåværende tidspunkt to nasjonale forskningsprosjekter i Norge om Samhandlingsreformen hvor samarbeidsavtalene inngår som et element: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b="1" dirty="0" smtClean="0"/>
              <a:t>«Prosessevaluering av Samhandlingsreformen: Statlige virkemidler, kommunale innovasjoner», Terje P Hagen, UiO</a:t>
            </a:r>
          </a:p>
          <a:p>
            <a:pPr lvl="2"/>
            <a:r>
              <a:rPr lang="nb-NO" dirty="0" smtClean="0"/>
              <a:t>Prosjektet som skal avsluttes 30.06.15 inneholder tre deler: A) Casestudier av modeller for tjenesteyting, B) Rutiner for samarbeid og C) Finansielle virkemidler.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b="1" dirty="0" smtClean="0"/>
              <a:t>«Samhandling og pasient i støpeskjeen  (SPIS), Anders Grimsmo, NTNU</a:t>
            </a:r>
          </a:p>
          <a:p>
            <a:pPr lvl="2"/>
            <a:r>
              <a:rPr lang="nb-NO" dirty="0" smtClean="0"/>
              <a:t>Prosjektet som skal avsluttes 31.12.14 består av tre arbeidspakker, hvor arbeidspakke 1 er en studie og analyse av samarbeidsavtalene som er inngått mellom helseforetakene og kommunene. Foreløpige resultater fra arbeidspakke 1 er: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nb-NO" dirty="0" smtClean="0"/>
              <a:t>Lite variasjon i avtalene innenfor hvert RHF, avtalene inneholder minimumsløsninger bestemt at forskrift/lov, tekst i avtaler om øyeblikkelig hjelp gjenspeiler  i stor grad krav fra søknad om tilskudd, målsetninger er ikke operasjonalisert.</a:t>
            </a:r>
          </a:p>
          <a:p>
            <a:pPr lvl="3"/>
            <a:endParaRPr lang="nb-NO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400" dirty="0" smtClean="0"/>
              <a:t>De danske </a:t>
            </a:r>
            <a:r>
              <a:rPr lang="nb-NO" sz="1400" i="1" dirty="0" err="1" smtClean="0"/>
              <a:t>sundhedsaftaler</a:t>
            </a:r>
            <a:r>
              <a:rPr lang="nb-NO" sz="1400" i="1" dirty="0" smtClean="0"/>
              <a:t> </a:t>
            </a:r>
            <a:r>
              <a:rPr lang="nb-NO" sz="1400" dirty="0" smtClean="0"/>
              <a:t>inngås som en felles avtale mellom regionrådet og kommunestyrene i regionene. Avtalene skal bidra til sammenheng og koordinering av innsatsen i de pasientforløpene som går på tvers av sykehus, allmennpraksis og kommuner.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1400" i="1" dirty="0" err="1" smtClean="0"/>
              <a:t>Sundhedsaftalene</a:t>
            </a:r>
            <a:r>
              <a:rPr lang="nb-NO" sz="1400" dirty="0" smtClean="0"/>
              <a:t> omfatter fire obligatoriske områder og fem tverrgående temaer</a:t>
            </a:r>
            <a:endParaRPr lang="nb-NO" i="1" dirty="0"/>
          </a:p>
          <a:p>
            <a:pPr lvl="1">
              <a:buFont typeface="Arial" panose="020B0604020202020204" pitchFamily="34" charset="0"/>
              <a:buChar char="•"/>
            </a:pPr>
            <a:endParaRPr lang="nb-NO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59550" y="5116726"/>
            <a:ext cx="3702755" cy="954107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1400" dirty="0" smtClean="0">
                <a:solidFill>
                  <a:schemeClr val="tx2"/>
                </a:solidFill>
              </a:rPr>
              <a:t>Forebygging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400" dirty="0" smtClean="0">
                <a:solidFill>
                  <a:schemeClr val="tx2"/>
                </a:solidFill>
              </a:rPr>
              <a:t>Behandling og pleie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400" dirty="0" smtClean="0">
                <a:solidFill>
                  <a:schemeClr val="tx2"/>
                </a:solidFill>
              </a:rPr>
              <a:t>Gjenopptrening og rehabilitering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400" dirty="0" smtClean="0">
                <a:solidFill>
                  <a:schemeClr val="tx2"/>
                </a:solidFill>
              </a:rPr>
              <a:t>Helse- it og digitale arbeidsprosesser</a:t>
            </a:r>
            <a:endParaRPr lang="nb-NO" sz="14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62305" y="4993614"/>
            <a:ext cx="3849514" cy="120032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sz="1200" dirty="0" smtClean="0">
                <a:solidFill>
                  <a:schemeClr val="tx2"/>
                </a:solidFill>
              </a:rPr>
              <a:t>Arbeidsdeling og samarbeid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200" dirty="0" smtClean="0">
                <a:solidFill>
                  <a:schemeClr val="tx2"/>
                </a:solidFill>
              </a:rPr>
              <a:t>Inkludering av pasienter og pårørende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200" dirty="0" smtClean="0">
                <a:solidFill>
                  <a:schemeClr val="tx2"/>
                </a:solidFill>
              </a:rPr>
              <a:t>Koordinering av kapasitet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200" dirty="0" smtClean="0">
                <a:solidFill>
                  <a:schemeClr val="tx2"/>
                </a:solidFill>
              </a:rPr>
              <a:t>Likhet i helse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1200" dirty="0" smtClean="0">
                <a:solidFill>
                  <a:schemeClr val="tx2"/>
                </a:solidFill>
              </a:rPr>
              <a:t>Dokumentasjon, forskning, kvalitetssikring og pasientsikkerhet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Etterleves intensjonene og forpliktelsene i de inngåtte samarbeidsavtalene?</a:t>
            </a:r>
            <a:br>
              <a:rPr lang="nb-NO" dirty="0" smtClean="0"/>
            </a:br>
            <a:r>
              <a:rPr lang="nb-NO" sz="1600" dirty="0">
                <a:solidFill>
                  <a:schemeClr val="accent2"/>
                </a:solidFill>
              </a:rPr>
              <a:t> </a:t>
            </a:r>
            <a:r>
              <a:rPr lang="nb-NO" sz="1600" dirty="0" smtClean="0">
                <a:solidFill>
                  <a:schemeClr val="accent2"/>
                </a:solidFill>
              </a:rPr>
              <a:t>- </a:t>
            </a:r>
            <a:r>
              <a:rPr lang="nb-NO" sz="1600" dirty="0" smtClean="0"/>
              <a:t>Utforming og innhold, kjennskap og bruk, avtalene som verktøy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6B2407-E3DE-42EE-BB9A-9ADA55DC3674}" type="slidenum">
              <a:rPr lang="nb-NO" smtClean="0"/>
              <a:pPr/>
              <a:t>4</a:t>
            </a:fld>
            <a:endParaRPr lang="nb-NO" dirty="0"/>
          </a:p>
        </p:txBody>
      </p:sp>
      <p:grpSp>
        <p:nvGrpSpPr>
          <p:cNvPr id="14" name="Group 13"/>
          <p:cNvGrpSpPr>
            <a:grpSpLocks/>
          </p:cNvGrpSpPr>
          <p:nvPr/>
        </p:nvGrpSpPr>
        <p:grpSpPr>
          <a:xfrm>
            <a:off x="426506" y="1140178"/>
            <a:ext cx="2897289" cy="5168547"/>
            <a:chOff x="393698" y="1140178"/>
            <a:chExt cx="4012962" cy="5168547"/>
          </a:xfrm>
        </p:grpSpPr>
        <p:sp>
          <p:nvSpPr>
            <p:cNvPr id="16" name="Text Box 1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09335" y="1140178"/>
              <a:ext cx="3997325" cy="485861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 type="none" w="sm" len="med"/>
            </a:ln>
          </p:spPr>
          <p:txBody>
            <a:bodyPr lIns="36000" tIns="36000" rIns="36000" bIns="36000" anchor="ctr" anchorCtr="1"/>
            <a:lstStyle/>
            <a:p>
              <a:pPr algn="ctr" defTabSz="957263"/>
              <a:r>
                <a:rPr lang="nb-NO" sz="1600" b="1" dirty="0">
                  <a:solidFill>
                    <a:schemeClr val="bg1"/>
                  </a:solidFill>
                </a:rPr>
                <a:t>U</a:t>
              </a:r>
              <a:r>
                <a:rPr lang="nb-NO" sz="1600" b="1" dirty="0" smtClean="0">
                  <a:solidFill>
                    <a:schemeClr val="bg1"/>
                  </a:solidFill>
                </a:rPr>
                <a:t>tforming og innhold</a:t>
              </a:r>
              <a:endParaRPr lang="nb-NO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Text Placeholder 5"/>
            <p:cNvSpPr txBox="1">
              <a:spLocks/>
            </p:cNvSpPr>
            <p:nvPr/>
          </p:nvSpPr>
          <p:spPr>
            <a:xfrm>
              <a:off x="393698" y="1626041"/>
              <a:ext cx="3997325" cy="4682684"/>
            </a:xfrm>
            <a:prstGeom prst="rect">
              <a:avLst/>
            </a:prstGeom>
            <a:solidFill>
              <a:srgbClr val="E4E4E4"/>
            </a:solidFill>
            <a:ln w="12700">
              <a:noFill/>
            </a:ln>
          </p:spPr>
          <p:txBody>
            <a:bodyPr wrap="square" lIns="36000" tIns="36000" rIns="36000" bIns="36000"/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nb-NO" dirty="0" smtClean="0"/>
                <a:t>Avtaleverket oppleves som omfattende og ressurskrevende. Medfører variasjoner i utformingen.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Varierer om rutine-/ prosedyrebeskrivelser er en del av avtalen eller ligger utenfor.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Fordel med forpliktende formuleringer fremfor intensjonell ordlyd.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Revidering av avtalene har ført til konkretisering, tydeliggjøring og presisering.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Splittet tilbakemeldinger; noen vil ha mer standardisering, andre mindre.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Avtaler med økonomiske insentiver prioriteres.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>
          <a:xfrm>
            <a:off x="3509139" y="1140178"/>
            <a:ext cx="2886000" cy="5168547"/>
            <a:chOff x="393698" y="1140178"/>
            <a:chExt cx="3997326" cy="5168547"/>
          </a:xfrm>
        </p:grpSpPr>
        <p:sp>
          <p:nvSpPr>
            <p:cNvPr id="22" name="Text Box 10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93699" y="1140178"/>
              <a:ext cx="3997325" cy="485861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 type="none" w="sm" len="med"/>
            </a:ln>
          </p:spPr>
          <p:txBody>
            <a:bodyPr lIns="36000" tIns="36000" rIns="36000" bIns="36000" anchor="ctr" anchorCtr="1"/>
            <a:lstStyle/>
            <a:p>
              <a:pPr algn="ctr" defTabSz="957263"/>
              <a:r>
                <a:rPr lang="nb-NO" sz="1600" b="1" dirty="0" smtClean="0">
                  <a:solidFill>
                    <a:schemeClr val="bg1"/>
                  </a:solidFill>
                </a:rPr>
                <a:t>Kjennskap til, </a:t>
              </a:r>
              <a:br>
                <a:rPr lang="nb-NO" sz="1600" b="1" dirty="0" smtClean="0">
                  <a:solidFill>
                    <a:schemeClr val="bg1"/>
                  </a:solidFill>
                </a:rPr>
              </a:br>
              <a:r>
                <a:rPr lang="nb-NO" sz="1600" b="1" dirty="0" smtClean="0">
                  <a:solidFill>
                    <a:schemeClr val="bg1"/>
                  </a:solidFill>
                </a:rPr>
                <a:t>og bruk av avtalene</a:t>
              </a:r>
              <a:endParaRPr lang="nb-NO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 Placeholder 5"/>
            <p:cNvSpPr txBox="1">
              <a:spLocks/>
            </p:cNvSpPr>
            <p:nvPr/>
          </p:nvSpPr>
          <p:spPr>
            <a:xfrm>
              <a:off x="393698" y="1626041"/>
              <a:ext cx="3997324" cy="4682684"/>
            </a:xfrm>
            <a:prstGeom prst="rect">
              <a:avLst/>
            </a:prstGeom>
            <a:solidFill>
              <a:srgbClr val="E4E4E4"/>
            </a:solidFill>
            <a:ln w="12700">
              <a:noFill/>
            </a:ln>
          </p:spPr>
          <p:txBody>
            <a:bodyPr wrap="square" lIns="36000" tIns="36000" rIns="36000" bIns="36000"/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nb-NO" dirty="0" smtClean="0"/>
                <a:t>Kjennskap til avtalene avhenger av hvilken avtale det refereres til, nivå i organisasjonen og andre strukturelle forhold.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Oppleves som omfattende arbeid å gjøre avtalene kjent.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Uklart om ansatte nedover i organisasjonen må kjenne innholdet i avtalene.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Store variasjoner i vektlegging av innhold, utforming og bruken av avtalene.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Ønskelig å jobbe mer med implementering for å øke kjennskap og bruk av avtalene.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En del har inngått avtaler på flere områder enn de lovpålagte.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>
          <a:xfrm>
            <a:off x="6591771" y="1140178"/>
            <a:ext cx="2886001" cy="5168547"/>
            <a:chOff x="393698" y="1140178"/>
            <a:chExt cx="3997327" cy="5168547"/>
          </a:xfrm>
        </p:grpSpPr>
        <p:sp>
          <p:nvSpPr>
            <p:cNvPr id="31" name="Text Box 10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93700" y="1140178"/>
              <a:ext cx="3997325" cy="485861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 type="none" w="sm" len="med"/>
            </a:ln>
          </p:spPr>
          <p:txBody>
            <a:bodyPr lIns="36000" tIns="36000" rIns="36000" bIns="36000" anchor="ctr" anchorCtr="1"/>
            <a:lstStyle/>
            <a:p>
              <a:pPr algn="ctr" defTabSz="957263"/>
              <a:r>
                <a:rPr lang="nb-NO" sz="1600" b="1" dirty="0" smtClean="0">
                  <a:solidFill>
                    <a:schemeClr val="bg1"/>
                  </a:solidFill>
                </a:rPr>
                <a:t>Avtaler som verktøy</a:t>
              </a:r>
              <a:endParaRPr lang="nb-NO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 Placeholder 5"/>
            <p:cNvSpPr txBox="1">
              <a:spLocks/>
            </p:cNvSpPr>
            <p:nvPr/>
          </p:nvSpPr>
          <p:spPr>
            <a:xfrm>
              <a:off x="393698" y="1626041"/>
              <a:ext cx="3997325" cy="4682684"/>
            </a:xfrm>
            <a:prstGeom prst="rect">
              <a:avLst/>
            </a:prstGeom>
            <a:solidFill>
              <a:srgbClr val="E4E4E4"/>
            </a:solidFill>
            <a:ln w="12700">
              <a:noFill/>
            </a:ln>
          </p:spPr>
          <p:txBody>
            <a:bodyPr wrap="square" lIns="36000" tIns="36000" rIns="36000" bIns="36000"/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nb-NO" dirty="0" smtClean="0"/>
                <a:t>Avtalene er et egnet og nødvendig verktøy for samhandling.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Avtalene har tydeliggjort oppgave- og ansvarsfordelingen.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Oppleves som omfattende i antall og innhold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Avtalene er arbeidskrevende å få på plass samt revidere.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/>
                <a:t>S</a:t>
              </a:r>
              <a:r>
                <a:rPr lang="nb-NO" dirty="0" smtClean="0"/>
                <a:t>tor detaljeringsgrad utfordrer håndteringen av avtalene.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Det oppleves som en fordel å kunne «vise til» avtaleteksten.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Det er en bekymring for at verktøyet blir prioritert fremfor målet. 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96B2407-E3DE-42EE-BB9A-9ADA55DC3674}" type="slidenum">
              <a:rPr lang="nb-NO" smtClean="0"/>
              <a:pPr/>
              <a:t>5</a:t>
            </a:fld>
            <a:endParaRPr lang="nb-NO" dirty="0"/>
          </a:p>
        </p:txBody>
      </p:sp>
      <p:grpSp>
        <p:nvGrpSpPr>
          <p:cNvPr id="14" name="Group 13"/>
          <p:cNvGrpSpPr>
            <a:grpSpLocks/>
          </p:cNvGrpSpPr>
          <p:nvPr/>
        </p:nvGrpSpPr>
        <p:grpSpPr>
          <a:xfrm>
            <a:off x="426506" y="1128889"/>
            <a:ext cx="2886000" cy="5179836"/>
            <a:chOff x="393698" y="1128889"/>
            <a:chExt cx="3997326" cy="5179836"/>
          </a:xfrm>
        </p:grpSpPr>
        <p:sp>
          <p:nvSpPr>
            <p:cNvPr id="16" name="Text Box 1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93699" y="1128889"/>
              <a:ext cx="3997325" cy="497150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 type="none" w="sm" len="med"/>
            </a:ln>
          </p:spPr>
          <p:txBody>
            <a:bodyPr lIns="36000" tIns="36000" rIns="36000" bIns="36000" anchor="ctr" anchorCtr="1"/>
            <a:lstStyle/>
            <a:p>
              <a:pPr algn="ctr" defTabSz="957263"/>
              <a:r>
                <a:rPr lang="nb-NO" sz="1600" b="1" dirty="0" smtClean="0">
                  <a:solidFill>
                    <a:schemeClr val="bg1"/>
                  </a:solidFill>
                </a:rPr>
                <a:t>Prosessen rundt avtaleinngåelse</a:t>
              </a:r>
              <a:endParaRPr lang="nb-NO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Text Placeholder 5"/>
            <p:cNvSpPr txBox="1">
              <a:spLocks/>
            </p:cNvSpPr>
            <p:nvPr/>
          </p:nvSpPr>
          <p:spPr>
            <a:xfrm>
              <a:off x="393698" y="1626041"/>
              <a:ext cx="3997325" cy="4682684"/>
            </a:xfrm>
            <a:prstGeom prst="rect">
              <a:avLst/>
            </a:prstGeom>
            <a:solidFill>
              <a:srgbClr val="E4E4E4"/>
            </a:solidFill>
            <a:ln w="12700">
              <a:noFill/>
            </a:ln>
          </p:spPr>
          <p:txBody>
            <a:bodyPr wrap="square" lIns="36000" tIns="36000" rIns="36000" bIns="36000"/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nb-NO" dirty="0"/>
                <a:t>B</a:t>
              </a:r>
              <a:r>
                <a:rPr lang="nb-NO" dirty="0" smtClean="0"/>
                <a:t>idratt til bedre samarbeid mellom kommuner og helseforetak fordi man har blitt bedre kjent.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Bygget kultur</a:t>
              </a:r>
            </a:p>
            <a:p>
              <a:pPr lvl="1">
                <a:spcBef>
                  <a:spcPts val="600"/>
                </a:spcBef>
              </a:pPr>
              <a:r>
                <a:rPr lang="nb-NO" dirty="0"/>
                <a:t>G</a:t>
              </a:r>
              <a:r>
                <a:rPr lang="nb-NO" dirty="0" smtClean="0"/>
                <a:t>itt ett bevisst fokus på likeverd</a:t>
              </a:r>
              <a:r>
                <a:rPr lang="nb-NO" dirty="0"/>
                <a:t>.</a:t>
              </a:r>
              <a:endParaRPr lang="nb-NO" dirty="0" smtClean="0"/>
            </a:p>
            <a:p>
              <a:pPr lvl="1">
                <a:spcBef>
                  <a:spcPts val="600"/>
                </a:spcBef>
              </a:pPr>
              <a:r>
                <a:rPr lang="nb-NO" dirty="0"/>
                <a:t>A</a:t>
              </a:r>
              <a:r>
                <a:rPr lang="nb-NO" dirty="0" smtClean="0"/>
                <a:t>vdekket svakheter og tydeliggjort hvor det finnes konflikter. </a:t>
              </a:r>
            </a:p>
            <a:p>
              <a:pPr lvl="1">
                <a:spcBef>
                  <a:spcPts val="600"/>
                </a:spcBef>
              </a:pPr>
              <a:r>
                <a:rPr lang="nb-NO" dirty="0"/>
                <a:t>B</a:t>
              </a:r>
              <a:r>
                <a:rPr lang="nb-NO" dirty="0" smtClean="0"/>
                <a:t>idratt til økt bevissthet hos kommuneledelsen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Handlingsrommet i avtalene gir mulighet for lokale tilpasninger, men medfører også økt ressurs- og tidsbruk.</a:t>
              </a:r>
            </a:p>
            <a:p>
              <a:pPr marL="0" lvl="1" indent="0">
                <a:spcBef>
                  <a:spcPts val="600"/>
                </a:spcBef>
                <a:buNone/>
              </a:pPr>
              <a:endParaRPr lang="nb-NO" dirty="0" smtClean="0"/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>
          <a:xfrm>
            <a:off x="3509139" y="1128889"/>
            <a:ext cx="2886000" cy="5179836"/>
            <a:chOff x="393698" y="1128889"/>
            <a:chExt cx="3997326" cy="5179836"/>
          </a:xfrm>
        </p:grpSpPr>
        <p:sp>
          <p:nvSpPr>
            <p:cNvPr id="22" name="Text Box 10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93699" y="1128889"/>
              <a:ext cx="3997325" cy="497150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 type="none" w="sm" len="med"/>
            </a:ln>
          </p:spPr>
          <p:txBody>
            <a:bodyPr lIns="36000" tIns="36000" rIns="36000" bIns="36000" anchor="ctr" anchorCtr="1"/>
            <a:lstStyle/>
            <a:p>
              <a:pPr algn="ctr" defTabSz="957263"/>
              <a:r>
                <a:rPr lang="nb-NO" sz="1600" b="1" dirty="0" smtClean="0">
                  <a:solidFill>
                    <a:schemeClr val="bg1"/>
                  </a:solidFill>
                </a:rPr>
                <a:t>Erfaringer</a:t>
              </a:r>
              <a:endParaRPr lang="nb-NO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 Placeholder 5"/>
            <p:cNvSpPr txBox="1">
              <a:spLocks/>
            </p:cNvSpPr>
            <p:nvPr/>
          </p:nvSpPr>
          <p:spPr>
            <a:xfrm>
              <a:off x="393698" y="1626041"/>
              <a:ext cx="3997324" cy="4682684"/>
            </a:xfrm>
            <a:prstGeom prst="rect">
              <a:avLst/>
            </a:prstGeom>
            <a:solidFill>
              <a:srgbClr val="E4E4E4"/>
            </a:solidFill>
            <a:ln w="12700">
              <a:noFill/>
            </a:ln>
          </p:spPr>
          <p:txBody>
            <a:bodyPr wrap="square" lIns="36000" tIns="36000" rIns="36000" bIns="36000"/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nb-NO" dirty="0" smtClean="0"/>
                <a:t>Større bevissthet knyttet til pasientforløp som et resultat av avtalene og prosessen.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Helseforetakene synes å vite for lite om hvor høy kompetanse det er i kommunene.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Regioner/parter som har tradisjon for å samarbeide nyter godt av dette.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Hovedvekten av utfordringene ved samarbeidet ligger utenfor avtalene og lar seg ikke regulere gjennom avtaletekst.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En del ser behov for å inngå avtaler på flere områder.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Menneskene spiller en helt sentral rolle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>
          <a:xfrm>
            <a:off x="6591771" y="1128889"/>
            <a:ext cx="2886000" cy="5179836"/>
            <a:chOff x="393698" y="1128889"/>
            <a:chExt cx="3997326" cy="5179836"/>
          </a:xfrm>
        </p:grpSpPr>
        <p:sp>
          <p:nvSpPr>
            <p:cNvPr id="31" name="Text Box 10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93699" y="1128889"/>
              <a:ext cx="3997325" cy="497150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 type="none" w="sm" len="med"/>
            </a:ln>
          </p:spPr>
          <p:txBody>
            <a:bodyPr lIns="36000" tIns="36000" rIns="36000" bIns="36000" anchor="ctr" anchorCtr="1"/>
            <a:lstStyle/>
            <a:p>
              <a:pPr algn="ctr" defTabSz="957263"/>
              <a:r>
                <a:rPr lang="nb-NO" sz="1600" b="1" dirty="0" smtClean="0">
                  <a:solidFill>
                    <a:schemeClr val="bg1"/>
                  </a:solidFill>
                </a:rPr>
                <a:t>Utfordringer</a:t>
              </a:r>
              <a:endParaRPr lang="nb-NO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 Placeholder 5"/>
            <p:cNvSpPr txBox="1">
              <a:spLocks/>
            </p:cNvSpPr>
            <p:nvPr/>
          </p:nvSpPr>
          <p:spPr>
            <a:xfrm>
              <a:off x="393698" y="1626041"/>
              <a:ext cx="3997325" cy="4682684"/>
            </a:xfrm>
            <a:prstGeom prst="rect">
              <a:avLst/>
            </a:prstGeom>
            <a:solidFill>
              <a:srgbClr val="E4E4E4"/>
            </a:solidFill>
            <a:ln w="12700">
              <a:noFill/>
            </a:ln>
          </p:spPr>
          <p:txBody>
            <a:bodyPr wrap="square" lIns="36000" tIns="36000" rIns="36000" bIns="36000"/>
            <a:lstStyle>
              <a:lvl1pPr marL="0" indent="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defRPr lang="en-US"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18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4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2pPr>
              <a:lvl3pPr marL="36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3pPr>
              <a:lvl4pPr marL="540000" indent="-180000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•"/>
                <a:defRPr lang="en-US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4pPr>
              <a:lvl5pPr marL="720000" indent="-179388" algn="l" defTabSz="957263" rtl="0" eaLnBrk="1" fontAlgn="base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charset="0"/>
                <a:buChar char="‒"/>
                <a:defRPr lang="en-GB" sz="1200" kern="1200">
                  <a:solidFill>
                    <a:schemeClr val="tx2"/>
                  </a:solidFill>
                  <a:latin typeface="+mn-lt"/>
                  <a:ea typeface="+mj-ea"/>
                  <a:cs typeface="+mj-cs"/>
                </a:defRPr>
              </a:lvl5pPr>
              <a:lvl6pPr marL="90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 marL="108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 marL="126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•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 marL="1440000" indent="-180000" algn="l" defTabSz="859512" rtl="0" eaLnBrk="1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Font typeface="Arial" pitchFamily="34" charset="0"/>
                <a:buChar char="‒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>
                <a:spcBef>
                  <a:spcPts val="600"/>
                </a:spcBef>
              </a:pPr>
              <a:r>
                <a:rPr lang="nb-NO" dirty="0" smtClean="0"/>
                <a:t>Antallet avtaler og detaljeringsgraden utfordrer håndteringen.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Størst utfordringer knyttet til utskrivningsklare pasienter, kompetanseutveksling og fastlegegens rolle. 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Samarbeidsforum uten beslutningsmyndighet og/eller uten riktig kompetanse.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Mangel på elektronisk informasjonsutveksling vanskeliggjør etterlevelse.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smtClean="0"/>
                <a:t>Manglende informasjon om pasienten og utskrivninger på ukurante tidspunkt kan gi reinnleggelser.</a:t>
              </a:r>
            </a:p>
            <a:p>
              <a:pPr lvl="1">
                <a:spcBef>
                  <a:spcPts val="600"/>
                </a:spcBef>
              </a:pPr>
              <a:r>
                <a:rPr lang="nb-NO" dirty="0" err="1" smtClean="0"/>
                <a:t>Medfinansiering</a:t>
              </a:r>
              <a:r>
                <a:rPr lang="nb-NO" dirty="0" smtClean="0"/>
                <a:t> er en kilde til problem, og gir ikke insentiver til å gjøre de riktige tingene.</a:t>
              </a: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9948" y="290514"/>
            <a:ext cx="9046104" cy="595311"/>
          </a:xfrm>
        </p:spPr>
        <p:txBody>
          <a:bodyPr/>
          <a:lstStyle/>
          <a:p>
            <a:r>
              <a:rPr lang="nb-NO" dirty="0" smtClean="0"/>
              <a:t>Etterleves intensjonene og forpliktelsene i de inngåtte samarbeidsavtalene?</a:t>
            </a:r>
            <a:br>
              <a:rPr lang="nb-NO" dirty="0" smtClean="0"/>
            </a:br>
            <a:r>
              <a:rPr lang="nb-NO" sz="1600" dirty="0" smtClean="0"/>
              <a:t>- prosess, erfaringer og utfordringer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skal til for at avtalene skal virke etter intensjonen?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757738" y="6582855"/>
            <a:ext cx="374915" cy="129138"/>
          </a:xfrm>
        </p:spPr>
        <p:txBody>
          <a:bodyPr/>
          <a:lstStyle/>
          <a:p>
            <a:fld id="{07DDA470-64EC-4838-8513-FA93D4181BA0}" type="slidenum">
              <a:rPr lang="nb-NO" smtClean="0"/>
              <a:pPr/>
              <a:t>6</a:t>
            </a:fld>
            <a:endParaRPr lang="nb-NO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7038" y="1115394"/>
            <a:ext cx="9050337" cy="260969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b="1" dirty="0" smtClean="0"/>
              <a:t>Avtalemessige suksesskriterier for etterlevelse – avtalene bør være: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Konkrete og tydelige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Presise i formuleringene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Kortfattede – ikke så omfattende og detaljerte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Uten prosedyrebeskrivelser – dette burde legges utenfor avtalen i vedlegg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Skrevet i et klart og enkelt språk som kan forstås av alle som skal bruke avtalene </a:t>
            </a:r>
          </a:p>
          <a:p>
            <a:pPr marL="180975" lvl="1" indent="0">
              <a:buNone/>
            </a:pPr>
            <a:endParaRPr lang="nb-NO" dirty="0" smtClean="0"/>
          </a:p>
          <a:p>
            <a:r>
              <a:rPr lang="nb-NO" b="1" dirty="0" smtClean="0"/>
              <a:t>Strukturelle og prosessuelle suksesskriterier for etterlevelse av avtalene: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Kommunegrupperinger som fremforhandler fellesavtaler med helseforetaket heller enn avtaler med enkeltkommuner.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Rett personer må møtes  - viktig med fagkompetanse, forhandlingserfaring og beslutningsmyndighet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Involvere flere yrkesgrupper i utvalgene for å ivareta bredden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Jevnlige, fysiske møter mellom partene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Bevissthet rundt likeverd og villighet til samarbeid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Ledelsesforankring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En egen stilling/rolle i organisasjonen med ansvar for samhandling og avtalene. Tilstedeværelse på sykehuset fra kommunen i forbindelse med utskrivning.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Velfungerende IT-løsninger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Hospitering – gjensidig kompetanseutveksling</a:t>
            </a:r>
            <a:endParaRPr lang="nb-NO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 smtClean="0"/>
              <a:t>Økonomiske insentiver/konsekvenser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Avtalenes omfang, struktur og utforming av avtalebestemmelser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DDA470-64EC-4838-8513-FA93D4181BA0}" type="slidenum">
              <a:rPr lang="nb-NO" smtClean="0"/>
              <a:pPr/>
              <a:t>7</a:t>
            </a:fld>
            <a:endParaRPr lang="nb-NO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7038" y="1133924"/>
            <a:ext cx="9050337" cy="242439"/>
          </a:xfrm>
        </p:spPr>
        <p:txBody>
          <a:bodyPr/>
          <a:lstStyle/>
          <a:p>
            <a:r>
              <a:rPr lang="nb-NO" dirty="0" smtClean="0"/>
              <a:t>Dagens omfang og struktur av avtaler er hemmende for etterlevelsen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 smtClean="0"/>
              <a:t>Et av hovedpoengene i tilbakemeldingene fra informantene er at avtalestrukturen er for omfattende, og at det er et ønske om forenkling.</a:t>
            </a:r>
          </a:p>
          <a:p>
            <a:r>
              <a:rPr lang="nb-NO" dirty="0" smtClean="0"/>
              <a:t>En reduksjon i antall nivåer fra tre til to; overordnede avtaler og sær-/tilleggsavtaler med rom for lokale tilpasninger kan gjøre avtalestrukturen mer oversiktlig.</a:t>
            </a:r>
          </a:p>
          <a:p>
            <a:endParaRPr lang="nb-NO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b-NO" sz="1600" b="1" dirty="0" smtClean="0"/>
              <a:t>Forslag til områder som bør reguleres ytterligere i avtalene</a:t>
            </a:r>
          </a:p>
          <a:p>
            <a:pPr marL="0" indent="0">
              <a:buNone/>
            </a:pPr>
            <a:r>
              <a:rPr lang="nb-NO" dirty="0" smtClean="0"/>
              <a:t>Avtaleteksten må først og fremst være klart formulert og ikke gi rom for tolkning i spørsmål om hvilken oppgave som skal gjennomføres, eller hvem som har ansvaret for den. Syv ytterligere områder hvor det er uklarheter knyttet til hva som kan avtalefestes for å klargjøre oppgave- og ansvarsfordelingen har blitt trukket frem av informantene: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Ekskludering av prosedyrer og rutinebeskrivelser fra avtalene</a:t>
            </a:r>
          </a:p>
          <a:p>
            <a:r>
              <a:rPr lang="nb-NO" dirty="0" smtClean="0"/>
              <a:t>Konsekvenser ved avvik fra avtalen</a:t>
            </a:r>
          </a:p>
          <a:p>
            <a:r>
              <a:rPr lang="nb-NO" dirty="0" smtClean="0"/>
              <a:t>Sikre korrekt dokumentasjon ved utskrivning</a:t>
            </a:r>
          </a:p>
          <a:p>
            <a:r>
              <a:rPr lang="nb-NO" dirty="0" smtClean="0"/>
              <a:t>Tidspunkt for utskriving av pasienter fra sykehus til kommunehelsetjenesten</a:t>
            </a:r>
          </a:p>
          <a:p>
            <a:r>
              <a:rPr lang="nb-NO" dirty="0" smtClean="0"/>
              <a:t>Kommunens beslutningsmyndighet over plassering i tjenestetilbud etter utskrivning</a:t>
            </a:r>
          </a:p>
          <a:p>
            <a:r>
              <a:rPr lang="nb-NO" dirty="0" smtClean="0"/>
              <a:t>Kunnskapsoverføring og krav til veiledning</a:t>
            </a:r>
          </a:p>
          <a:p>
            <a:r>
              <a:rPr lang="nb-NO" dirty="0" smtClean="0"/>
              <a:t>Involvering av fastlegene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Anbefalinger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DDA470-64EC-4838-8513-FA93D4181BA0}" type="slidenum">
              <a:rPr lang="nb-NO" smtClean="0"/>
              <a:pPr/>
              <a:t>8</a:t>
            </a:fld>
            <a:endParaRPr lang="nb-NO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15749" y="874280"/>
            <a:ext cx="9050337" cy="242439"/>
          </a:xfrm>
        </p:spPr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Anbefalinger til avtalenes utforming</a:t>
            </a: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3172" y="1102077"/>
            <a:ext cx="9046105" cy="4933950"/>
          </a:xfrm>
        </p:spPr>
        <p:txBody>
          <a:bodyPr/>
          <a:lstStyle/>
          <a:p>
            <a:r>
              <a:rPr lang="nb-NO" dirty="0" smtClean="0"/>
              <a:t>Konkrete, tydelige og presise avtaleformuleringer</a:t>
            </a:r>
          </a:p>
          <a:p>
            <a:r>
              <a:rPr lang="nb-NO" dirty="0" smtClean="0"/>
              <a:t>Forenkling av avtaleverket</a:t>
            </a:r>
          </a:p>
          <a:p>
            <a:r>
              <a:rPr lang="nb-NO" dirty="0" smtClean="0"/>
              <a:t>Skille mellom avtaler og prosedyrer – legge rutine-/prosedyrebeskrivelser som vedlegg til avtalene</a:t>
            </a:r>
          </a:p>
          <a:p>
            <a:r>
              <a:rPr lang="nb-NO" dirty="0" smtClean="0"/>
              <a:t>Tydelig beskrivelse av hensikt og funksjon med hver enkelt avtale</a:t>
            </a:r>
          </a:p>
          <a:p>
            <a:r>
              <a:rPr lang="nb-NO" dirty="0" smtClean="0"/>
              <a:t>Spesifisere konsekvenser ved avvik fra avtalen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sz="1600" b="1" dirty="0" smtClean="0">
                <a:solidFill>
                  <a:schemeClr val="accent2"/>
                </a:solidFill>
              </a:rPr>
              <a:t>Anbefalinger til prosessuelle og strukturelle forhold rundt avtalene</a:t>
            </a:r>
          </a:p>
          <a:p>
            <a:r>
              <a:rPr lang="nb-NO" dirty="0" smtClean="0"/>
              <a:t>Revisjon av avtalene hvert annet år</a:t>
            </a:r>
          </a:p>
          <a:p>
            <a:r>
              <a:rPr lang="nb-NO" dirty="0" smtClean="0"/>
              <a:t>Kommunegrupperinger som inngår fellesavtaler med helseforetaket og definerer seg som en samlet avtalepart</a:t>
            </a:r>
          </a:p>
          <a:p>
            <a:r>
              <a:rPr lang="nb-NO" dirty="0" smtClean="0"/>
              <a:t>Større involvering av fastlegene</a:t>
            </a:r>
          </a:p>
          <a:p>
            <a:r>
              <a:rPr lang="nb-NO" dirty="0" smtClean="0"/>
              <a:t>Aktiv involvering av hjemmetjenesten</a:t>
            </a:r>
          </a:p>
          <a:p>
            <a:r>
              <a:rPr lang="nb-NO" dirty="0" smtClean="0"/>
              <a:t>Velfungerende elektroniske løsninger som støtter opp under avtalene</a:t>
            </a:r>
          </a:p>
          <a:p>
            <a:r>
              <a:rPr lang="nb-NO" dirty="0" smtClean="0"/>
              <a:t>Samarbeidsforum/utvalg med rette personer, og jevnlige møter mellom partene</a:t>
            </a:r>
          </a:p>
          <a:p>
            <a:r>
              <a:rPr lang="nb-NO" dirty="0" smtClean="0"/>
              <a:t>Egen stilling/rolle på kommunesiden med ansvar for samhandling og samarbeidsavtalene</a:t>
            </a:r>
          </a:p>
          <a:p>
            <a:r>
              <a:rPr lang="nb-NO" dirty="0" smtClean="0"/>
              <a:t>Tilstedeværelse på sykehus fra kommunen i forbindelse med utskrivning (pasientkoordinator, sykeshusteam)</a:t>
            </a:r>
          </a:p>
          <a:p>
            <a:r>
              <a:rPr lang="nb-NO" dirty="0" smtClean="0"/>
              <a:t>Konkretisering av krav til partene ved utskrivning</a:t>
            </a:r>
          </a:p>
          <a:p>
            <a:r>
              <a:rPr lang="nb-NO" dirty="0" smtClean="0"/>
              <a:t>Konkretisering av krav til partene ved rehabilitering, psykisk helse og rus</a:t>
            </a:r>
          </a:p>
          <a:p>
            <a:pPr marL="0" indent="0">
              <a:buNone/>
            </a:pPr>
            <a:endParaRPr lang="nb-NO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85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25" descr="R:\supportfunksjoner\Marked\Marked_for_alle\Logoer\Deloitte\Word og Powerpoint\Deloitte RGB Office.e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9" y="4462715"/>
            <a:ext cx="1878012" cy="35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335430" y="5086350"/>
            <a:ext cx="6189195" cy="1493838"/>
          </a:xfrm>
          <a:prstGeom prst="rect">
            <a:avLst/>
          </a:prstGeom>
        </p:spPr>
        <p:txBody>
          <a:bodyPr/>
          <a:lstStyle>
            <a:lvl1pPr marL="358775" indent="-358775" algn="l" defTabSz="957263" rtl="0" eaLnBrk="1" fontAlgn="base" hangingPunct="1">
              <a:lnSpc>
                <a:spcPct val="106000"/>
              </a:lnSpc>
              <a:spcBef>
                <a:spcPts val="1350"/>
              </a:spcBef>
              <a:spcAft>
                <a:spcPct val="0"/>
              </a:spcAft>
              <a:buFont typeface="Arial" charset="0"/>
              <a:defRPr lang="en-US" sz="14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90500" indent="-190500" algn="l" defTabSz="957263" rtl="0" eaLnBrk="1" fontAlgn="base" hangingPunct="1">
              <a:lnSpc>
                <a:spcPct val="106000"/>
              </a:lnSpc>
              <a:spcBef>
                <a:spcPts val="1350"/>
              </a:spcBef>
              <a:spcAft>
                <a:spcPct val="0"/>
              </a:spcAft>
              <a:buFont typeface="Arial" charset="0"/>
              <a:buChar char="•"/>
              <a:defRPr lang="en-US" sz="1400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73063" indent="-182563" algn="l" defTabSz="957263" rtl="0" eaLnBrk="1" fontAlgn="base" hangingPunct="1">
              <a:lnSpc>
                <a:spcPct val="106000"/>
              </a:lnSpc>
              <a:spcBef>
                <a:spcPts val="575"/>
              </a:spcBef>
              <a:spcAft>
                <a:spcPct val="0"/>
              </a:spcAft>
              <a:buFont typeface="Arial" charset="0"/>
              <a:buChar char="‒"/>
              <a:defRPr lang="en-US" sz="1200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65150" indent="-190500" algn="l" defTabSz="957263" rtl="0" eaLnBrk="1" fontAlgn="base" hangingPunct="1">
              <a:lnSpc>
                <a:spcPct val="106000"/>
              </a:lnSpc>
              <a:spcBef>
                <a:spcPts val="57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44538" indent="-179388" algn="l" defTabSz="957263" rtl="0" eaLnBrk="1" fontAlgn="base" hangingPunct="1">
              <a:lnSpc>
                <a:spcPct val="106000"/>
              </a:lnSpc>
              <a:spcBef>
                <a:spcPts val="575"/>
              </a:spcBef>
              <a:spcAft>
                <a:spcPct val="0"/>
              </a:spcAft>
              <a:buFont typeface="Arial" charset="0"/>
              <a:buChar char="‒"/>
              <a:defRPr lang="en-GB" sz="1200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841606" indent="-171605" algn="l" defTabSz="859512" rtl="0" eaLnBrk="1" latinLnBrk="0" hangingPunct="1">
              <a:spcBef>
                <a:spcPts val="0"/>
              </a:spcBef>
              <a:spcAft>
                <a:spcPts val="282"/>
              </a:spcAft>
              <a:buFont typeface="Arial" pitchFamily="34" charset="0"/>
              <a:buChar char="•"/>
              <a:defRPr sz="15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14702" indent="-173096" algn="l" defTabSz="859512" rtl="0" eaLnBrk="1" latinLnBrk="0" hangingPunct="1">
              <a:spcBef>
                <a:spcPts val="0"/>
              </a:spcBef>
              <a:spcAft>
                <a:spcPts val="282"/>
              </a:spcAft>
              <a:buFont typeface="Arial" pitchFamily="34" charset="0"/>
              <a:buChar char="‒"/>
              <a:defRPr sz="13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177353" indent="-162651" algn="l" defTabSz="859512" rtl="0" eaLnBrk="1" latinLnBrk="0" hangingPunct="1">
              <a:spcBef>
                <a:spcPts val="0"/>
              </a:spcBef>
              <a:spcAft>
                <a:spcPts val="282"/>
              </a:spcAft>
              <a:buFont typeface="Arial" pitchFamily="34" charset="0"/>
              <a:buChar char="•"/>
              <a:defRPr sz="13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348956" indent="-171605" algn="l" defTabSz="859512" rtl="0" eaLnBrk="1" latinLnBrk="0" hangingPunct="1">
              <a:spcBef>
                <a:spcPts val="0"/>
              </a:spcBef>
              <a:spcAft>
                <a:spcPts val="282"/>
              </a:spcAft>
              <a:buFont typeface="Arial" pitchFamily="34" charset="0"/>
              <a:buChar char="‒"/>
              <a:defRPr sz="13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900"/>
              </a:lnSpc>
            </a:pPr>
            <a:r>
              <a:rPr lang="nb-NO" sz="700" dirty="0" smtClean="0">
                <a:solidFill>
                  <a:schemeClr val="tx1"/>
                </a:solidFill>
              </a:rPr>
              <a:t>Deloitte </a:t>
            </a:r>
            <a:r>
              <a:rPr lang="nb-NO" sz="700" dirty="0" err="1" smtClean="0">
                <a:solidFill>
                  <a:schemeClr val="tx1"/>
                </a:solidFill>
              </a:rPr>
              <a:t>refers</a:t>
            </a:r>
            <a:r>
              <a:rPr lang="nb-NO" sz="700" dirty="0" smtClean="0">
                <a:solidFill>
                  <a:schemeClr val="tx1"/>
                </a:solidFill>
              </a:rPr>
              <a:t> to </a:t>
            </a:r>
            <a:r>
              <a:rPr lang="nb-NO" sz="700" dirty="0" err="1" smtClean="0">
                <a:solidFill>
                  <a:schemeClr val="tx1"/>
                </a:solidFill>
              </a:rPr>
              <a:t>one</a:t>
            </a:r>
            <a:r>
              <a:rPr lang="nb-NO" sz="700" dirty="0" smtClean="0">
                <a:solidFill>
                  <a:schemeClr val="tx1"/>
                </a:solidFill>
              </a:rPr>
              <a:t> or more </a:t>
            </a:r>
            <a:r>
              <a:rPr lang="nb-NO" sz="700" dirty="0" err="1" smtClean="0">
                <a:solidFill>
                  <a:schemeClr val="tx1"/>
                </a:solidFill>
              </a:rPr>
              <a:t>of</a:t>
            </a:r>
            <a:r>
              <a:rPr lang="nb-NO" sz="700" dirty="0" smtClean="0">
                <a:solidFill>
                  <a:schemeClr val="tx1"/>
                </a:solidFill>
              </a:rPr>
              <a:t> Deloitte Touche </a:t>
            </a:r>
            <a:r>
              <a:rPr lang="nb-NO" sz="700" dirty="0" err="1" smtClean="0">
                <a:solidFill>
                  <a:schemeClr val="tx1"/>
                </a:solidFill>
              </a:rPr>
              <a:t>Tohmatsu</a:t>
            </a:r>
            <a:r>
              <a:rPr lang="nb-NO" sz="700" dirty="0" smtClean="0">
                <a:solidFill>
                  <a:schemeClr val="tx1"/>
                </a:solidFill>
              </a:rPr>
              <a:t> Limited, a UK private </a:t>
            </a:r>
            <a:r>
              <a:rPr lang="nb-NO" sz="700" dirty="0" err="1" smtClean="0">
                <a:solidFill>
                  <a:schemeClr val="tx1"/>
                </a:solidFill>
              </a:rPr>
              <a:t>company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limited</a:t>
            </a:r>
            <a:r>
              <a:rPr lang="nb-NO" sz="700" dirty="0" smtClean="0">
                <a:solidFill>
                  <a:schemeClr val="tx1"/>
                </a:solidFill>
              </a:rPr>
              <a:t> by </a:t>
            </a:r>
            <a:r>
              <a:rPr lang="nb-NO" sz="700" dirty="0" err="1" smtClean="0">
                <a:solidFill>
                  <a:schemeClr val="tx1"/>
                </a:solidFill>
              </a:rPr>
              <a:t>guarantee</a:t>
            </a:r>
            <a:r>
              <a:rPr lang="nb-NO" sz="700" dirty="0" smtClean="0">
                <a:solidFill>
                  <a:schemeClr val="tx1"/>
                </a:solidFill>
              </a:rPr>
              <a:t>, and </a:t>
            </a:r>
            <a:r>
              <a:rPr lang="nb-NO" sz="700" dirty="0" err="1" smtClean="0">
                <a:solidFill>
                  <a:schemeClr val="tx1"/>
                </a:solidFill>
              </a:rPr>
              <a:t>its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network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of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member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firms</a:t>
            </a:r>
            <a:r>
              <a:rPr lang="nb-NO" sz="700" dirty="0" smtClean="0">
                <a:solidFill>
                  <a:schemeClr val="tx1"/>
                </a:solidFill>
              </a:rPr>
              <a:t>, </a:t>
            </a:r>
            <a:r>
              <a:rPr lang="nb-NO" sz="700" dirty="0" err="1" smtClean="0">
                <a:solidFill>
                  <a:schemeClr val="tx1"/>
                </a:solidFill>
              </a:rPr>
              <a:t>each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of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which</a:t>
            </a:r>
            <a:r>
              <a:rPr lang="nb-NO" sz="700" dirty="0" smtClean="0">
                <a:solidFill>
                  <a:schemeClr val="tx1"/>
                </a:solidFill>
              </a:rPr>
              <a:t> is a </a:t>
            </a:r>
            <a:r>
              <a:rPr lang="nb-NO" sz="700" dirty="0" err="1" smtClean="0">
                <a:solidFill>
                  <a:schemeClr val="tx1"/>
                </a:solidFill>
              </a:rPr>
              <a:t>legally</a:t>
            </a:r>
            <a:r>
              <a:rPr lang="nb-NO" sz="700" dirty="0" smtClean="0">
                <a:solidFill>
                  <a:schemeClr val="tx1"/>
                </a:solidFill>
              </a:rPr>
              <a:t> separate and </a:t>
            </a:r>
            <a:r>
              <a:rPr lang="nb-NO" sz="700" dirty="0" err="1" smtClean="0">
                <a:solidFill>
                  <a:schemeClr val="tx1"/>
                </a:solidFill>
              </a:rPr>
              <a:t>independent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entity</a:t>
            </a:r>
            <a:r>
              <a:rPr lang="nb-NO" sz="700" dirty="0" smtClean="0">
                <a:solidFill>
                  <a:schemeClr val="tx1"/>
                </a:solidFill>
              </a:rPr>
              <a:t>. </a:t>
            </a:r>
            <a:r>
              <a:rPr lang="nb-NO" sz="700" dirty="0" err="1" smtClean="0">
                <a:solidFill>
                  <a:schemeClr val="tx1"/>
                </a:solidFill>
              </a:rPr>
              <a:t>Please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see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u="sng" dirty="0" smtClean="0">
                <a:solidFill>
                  <a:schemeClr val="tx1"/>
                </a:solidFill>
                <a:hlinkClick r:id="rId5"/>
              </a:rPr>
              <a:t>www.deloitte.com/no/omoss</a:t>
            </a:r>
            <a:r>
              <a:rPr lang="nb-NO" sz="700" dirty="0" smtClean="0">
                <a:solidFill>
                  <a:schemeClr val="tx1"/>
                </a:solidFill>
              </a:rPr>
              <a:t> for a </a:t>
            </a:r>
            <a:r>
              <a:rPr lang="nb-NO" sz="700" dirty="0" err="1" smtClean="0">
                <a:solidFill>
                  <a:schemeClr val="tx1"/>
                </a:solidFill>
              </a:rPr>
              <a:t>detailed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description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of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the</a:t>
            </a:r>
            <a:r>
              <a:rPr lang="nb-NO" sz="700" dirty="0" smtClean="0">
                <a:solidFill>
                  <a:schemeClr val="tx1"/>
                </a:solidFill>
              </a:rPr>
              <a:t> legal </a:t>
            </a:r>
            <a:r>
              <a:rPr lang="nb-NO" sz="700" dirty="0" err="1" smtClean="0">
                <a:solidFill>
                  <a:schemeClr val="tx1"/>
                </a:solidFill>
              </a:rPr>
              <a:t>structure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of</a:t>
            </a:r>
            <a:r>
              <a:rPr lang="nb-NO" sz="700" dirty="0" smtClean="0">
                <a:solidFill>
                  <a:schemeClr val="tx1"/>
                </a:solidFill>
              </a:rPr>
              <a:t> Deloitte Touche </a:t>
            </a:r>
            <a:r>
              <a:rPr lang="nb-NO" sz="700" dirty="0" err="1" smtClean="0">
                <a:solidFill>
                  <a:schemeClr val="tx1"/>
                </a:solidFill>
              </a:rPr>
              <a:t>Tohmatsu</a:t>
            </a:r>
            <a:r>
              <a:rPr lang="nb-NO" sz="700" dirty="0" smtClean="0">
                <a:solidFill>
                  <a:schemeClr val="tx1"/>
                </a:solidFill>
              </a:rPr>
              <a:t> Limited and </a:t>
            </a:r>
            <a:r>
              <a:rPr lang="nb-NO" sz="700" dirty="0" err="1" smtClean="0">
                <a:solidFill>
                  <a:schemeClr val="tx1"/>
                </a:solidFill>
              </a:rPr>
              <a:t>its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member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firms</a:t>
            </a:r>
            <a:r>
              <a:rPr lang="nb-NO" sz="700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lnSpc>
                <a:spcPts val="900"/>
              </a:lnSpc>
            </a:pPr>
            <a:r>
              <a:rPr lang="nb-NO" sz="700" dirty="0" smtClean="0">
                <a:solidFill>
                  <a:schemeClr val="tx1"/>
                </a:solidFill>
              </a:rPr>
              <a:t>Deloitte Norway </a:t>
            </a:r>
            <a:r>
              <a:rPr lang="nb-NO" sz="700" dirty="0" err="1" smtClean="0">
                <a:solidFill>
                  <a:schemeClr val="tx1"/>
                </a:solidFill>
              </a:rPr>
              <a:t>conducts</a:t>
            </a:r>
            <a:r>
              <a:rPr lang="nb-NO" sz="700" dirty="0" smtClean="0">
                <a:solidFill>
                  <a:schemeClr val="tx1"/>
                </a:solidFill>
              </a:rPr>
              <a:t> business </a:t>
            </a:r>
            <a:r>
              <a:rPr lang="nb-NO" sz="700" dirty="0" err="1" smtClean="0">
                <a:solidFill>
                  <a:schemeClr val="tx1"/>
                </a:solidFill>
              </a:rPr>
              <a:t>through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two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legally</a:t>
            </a:r>
            <a:r>
              <a:rPr lang="nb-NO" sz="700" dirty="0" smtClean="0">
                <a:solidFill>
                  <a:schemeClr val="tx1"/>
                </a:solidFill>
              </a:rPr>
              <a:t> separate and </a:t>
            </a:r>
            <a:r>
              <a:rPr lang="nb-NO" sz="700" dirty="0" err="1" smtClean="0">
                <a:solidFill>
                  <a:schemeClr val="tx1"/>
                </a:solidFill>
              </a:rPr>
              <a:t>independent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limited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liability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companies</a:t>
            </a:r>
            <a:r>
              <a:rPr lang="nb-NO" sz="700" dirty="0" smtClean="0">
                <a:solidFill>
                  <a:schemeClr val="tx1"/>
                </a:solidFill>
              </a:rPr>
              <a:t>; Deloitte AS, providing </a:t>
            </a:r>
            <a:r>
              <a:rPr lang="nb-NO" sz="700" dirty="0" err="1" smtClean="0">
                <a:solidFill>
                  <a:schemeClr val="tx1"/>
                </a:solidFill>
              </a:rPr>
              <a:t>audit</a:t>
            </a:r>
            <a:r>
              <a:rPr lang="nb-NO" sz="700" dirty="0" smtClean="0">
                <a:solidFill>
                  <a:schemeClr val="tx1"/>
                </a:solidFill>
              </a:rPr>
              <a:t>, </a:t>
            </a:r>
            <a:r>
              <a:rPr lang="nb-NO" sz="700" dirty="0" err="1" smtClean="0">
                <a:solidFill>
                  <a:schemeClr val="tx1"/>
                </a:solidFill>
              </a:rPr>
              <a:t>consulting</a:t>
            </a:r>
            <a:r>
              <a:rPr lang="nb-NO" sz="700" dirty="0" smtClean="0">
                <a:solidFill>
                  <a:schemeClr val="tx1"/>
                </a:solidFill>
              </a:rPr>
              <a:t>, </a:t>
            </a:r>
            <a:r>
              <a:rPr lang="nb-NO" sz="700" dirty="0" err="1" smtClean="0">
                <a:solidFill>
                  <a:schemeClr val="tx1"/>
                </a:solidFill>
              </a:rPr>
              <a:t>financial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advisory</a:t>
            </a:r>
            <a:r>
              <a:rPr lang="nb-NO" sz="700" dirty="0" smtClean="0">
                <a:solidFill>
                  <a:schemeClr val="tx1"/>
                </a:solidFill>
              </a:rPr>
              <a:t> and risk management services, and Deloitte Advokatfirma AS, providing </a:t>
            </a:r>
            <a:r>
              <a:rPr lang="nb-NO" sz="700" dirty="0" err="1" smtClean="0">
                <a:solidFill>
                  <a:schemeClr val="tx1"/>
                </a:solidFill>
              </a:rPr>
              <a:t>tax</a:t>
            </a:r>
            <a:r>
              <a:rPr lang="nb-NO" sz="700" dirty="0" smtClean="0">
                <a:solidFill>
                  <a:schemeClr val="tx1"/>
                </a:solidFill>
              </a:rPr>
              <a:t> and legal services. </a:t>
            </a:r>
          </a:p>
          <a:p>
            <a:pPr marL="0" indent="0">
              <a:lnSpc>
                <a:spcPts val="900"/>
              </a:lnSpc>
            </a:pPr>
            <a:r>
              <a:rPr lang="nb-NO" sz="700" dirty="0" smtClean="0">
                <a:solidFill>
                  <a:schemeClr val="tx1"/>
                </a:solidFill>
              </a:rPr>
              <a:t>This </a:t>
            </a:r>
            <a:r>
              <a:rPr lang="nb-NO" sz="700" dirty="0" err="1" smtClean="0">
                <a:solidFill>
                  <a:schemeClr val="tx1"/>
                </a:solidFill>
              </a:rPr>
              <a:t>communication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contains</a:t>
            </a:r>
            <a:r>
              <a:rPr lang="nb-NO" sz="700" dirty="0" smtClean="0">
                <a:solidFill>
                  <a:schemeClr val="tx1"/>
                </a:solidFill>
              </a:rPr>
              <a:t> general </a:t>
            </a:r>
            <a:r>
              <a:rPr lang="nb-NO" sz="700" dirty="0" err="1" smtClean="0">
                <a:solidFill>
                  <a:schemeClr val="tx1"/>
                </a:solidFill>
              </a:rPr>
              <a:t>information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only</a:t>
            </a:r>
            <a:r>
              <a:rPr lang="nb-NO" sz="700" dirty="0" smtClean="0">
                <a:solidFill>
                  <a:schemeClr val="tx1"/>
                </a:solidFill>
              </a:rPr>
              <a:t>, and </a:t>
            </a:r>
            <a:r>
              <a:rPr lang="nb-NO" sz="700" dirty="0" err="1" smtClean="0">
                <a:solidFill>
                  <a:schemeClr val="tx1"/>
                </a:solidFill>
              </a:rPr>
              <a:t>neither</a:t>
            </a:r>
            <a:r>
              <a:rPr lang="nb-NO" sz="700" dirty="0" smtClean="0">
                <a:solidFill>
                  <a:schemeClr val="tx1"/>
                </a:solidFill>
              </a:rPr>
              <a:t> Deloitte AS nor Deloitte Advokatfirma AS is, by </a:t>
            </a:r>
            <a:r>
              <a:rPr lang="nb-NO" sz="700" dirty="0" err="1" smtClean="0">
                <a:solidFill>
                  <a:schemeClr val="tx1"/>
                </a:solidFill>
              </a:rPr>
              <a:t>means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of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this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publication</a:t>
            </a:r>
            <a:r>
              <a:rPr lang="nb-NO" sz="700" dirty="0" smtClean="0">
                <a:solidFill>
                  <a:schemeClr val="tx1"/>
                </a:solidFill>
              </a:rPr>
              <a:t>, rendering </a:t>
            </a:r>
            <a:r>
              <a:rPr lang="nb-NO" sz="700" dirty="0" err="1" smtClean="0">
                <a:solidFill>
                  <a:schemeClr val="tx1"/>
                </a:solidFill>
              </a:rPr>
              <a:t>professional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advice</a:t>
            </a:r>
            <a:r>
              <a:rPr lang="nb-NO" sz="700" dirty="0" smtClean="0">
                <a:solidFill>
                  <a:schemeClr val="tx1"/>
                </a:solidFill>
              </a:rPr>
              <a:t> or services and </a:t>
            </a:r>
            <a:r>
              <a:rPr lang="nb-NO" sz="700" dirty="0" err="1" smtClean="0">
                <a:solidFill>
                  <a:schemeClr val="tx1"/>
                </a:solidFill>
              </a:rPr>
              <a:t>shall</a:t>
            </a:r>
            <a:r>
              <a:rPr lang="nb-NO" sz="700" dirty="0" smtClean="0">
                <a:solidFill>
                  <a:schemeClr val="tx1"/>
                </a:solidFill>
              </a:rPr>
              <a:t> not be </a:t>
            </a:r>
            <a:r>
              <a:rPr lang="nb-NO" sz="700" dirty="0" err="1" smtClean="0">
                <a:solidFill>
                  <a:schemeClr val="tx1"/>
                </a:solidFill>
              </a:rPr>
              <a:t>responsible</a:t>
            </a:r>
            <a:r>
              <a:rPr lang="nb-NO" sz="700" dirty="0" smtClean="0">
                <a:solidFill>
                  <a:schemeClr val="tx1"/>
                </a:solidFill>
              </a:rPr>
              <a:t> for </a:t>
            </a:r>
            <a:r>
              <a:rPr lang="nb-NO" sz="700" dirty="0" err="1" smtClean="0">
                <a:solidFill>
                  <a:schemeClr val="tx1"/>
                </a:solidFill>
              </a:rPr>
              <a:t>any</a:t>
            </a:r>
            <a:r>
              <a:rPr lang="nb-NO" sz="700" dirty="0" smtClean="0">
                <a:solidFill>
                  <a:schemeClr val="tx1"/>
                </a:solidFill>
              </a:rPr>
              <a:t> loss </a:t>
            </a:r>
            <a:r>
              <a:rPr lang="nb-NO" sz="700" dirty="0" err="1" smtClean="0">
                <a:solidFill>
                  <a:schemeClr val="tx1"/>
                </a:solidFill>
              </a:rPr>
              <a:t>whatsoever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sustained</a:t>
            </a:r>
            <a:r>
              <a:rPr lang="nb-NO" sz="700" dirty="0" smtClean="0">
                <a:solidFill>
                  <a:schemeClr val="tx1"/>
                </a:solidFill>
              </a:rPr>
              <a:t> by </a:t>
            </a:r>
            <a:r>
              <a:rPr lang="nb-NO" sz="700" dirty="0" err="1" smtClean="0">
                <a:solidFill>
                  <a:schemeClr val="tx1"/>
                </a:solidFill>
              </a:rPr>
              <a:t>any</a:t>
            </a:r>
            <a:r>
              <a:rPr lang="nb-NO" sz="700" dirty="0" smtClean="0">
                <a:solidFill>
                  <a:schemeClr val="tx1"/>
                </a:solidFill>
              </a:rPr>
              <a:t> person </a:t>
            </a:r>
            <a:r>
              <a:rPr lang="nb-NO" sz="700" dirty="0" err="1" smtClean="0">
                <a:solidFill>
                  <a:schemeClr val="tx1"/>
                </a:solidFill>
              </a:rPr>
              <a:t>who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relies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on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this</a:t>
            </a:r>
            <a:r>
              <a:rPr lang="nb-NO" sz="700" dirty="0" smtClean="0">
                <a:solidFill>
                  <a:schemeClr val="tx1"/>
                </a:solidFill>
              </a:rPr>
              <a:t> </a:t>
            </a:r>
            <a:r>
              <a:rPr lang="nb-NO" sz="700" dirty="0" err="1" smtClean="0">
                <a:solidFill>
                  <a:schemeClr val="tx1"/>
                </a:solidFill>
              </a:rPr>
              <a:t>communication</a:t>
            </a:r>
            <a:r>
              <a:rPr lang="nb-NO" sz="7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ts val="900"/>
              </a:lnSpc>
            </a:pPr>
            <a:r>
              <a:rPr lang="nb-NO" sz="700" dirty="0" smtClean="0">
                <a:solidFill>
                  <a:schemeClr val="tx1"/>
                </a:solidFill>
              </a:rPr>
              <a:t>© 2014 Deloitte AS</a:t>
            </a:r>
          </a:p>
          <a:p>
            <a:pPr>
              <a:lnSpc>
                <a:spcPts val="900"/>
              </a:lnSpc>
            </a:pPr>
            <a:endParaRPr lang="nb-NO" sz="7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8&quot;/&gt;&lt;partner val=&quot;126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0"/>
  <p:tag name="SDNEW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erOAfh9x0SClT9j6N8U1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erOAfh9x0SClT9j6N8U1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t4qghrOkWWm.Js.7P3w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FL9FEbGlEy1.VULeJ9j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t4qghrOkWWm.Js.7P3w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9fTc4JHkCQnNNj5c_nC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erOAfh9x0SClT9j6N8U1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erOAfh9x0SClT9j6N8U1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mHJ9ZLqu0Op7iLkaGNIm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t4qghrOkWWm.Js.7P3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tt4qghrOkWWm.Js.7P3w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uy9cPoXIka_xjt35BcYN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uy9cPoXIka_xjt35BcYN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uy9cPoXIka_xjt35BcYN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uy9cPoXIka_xjt35BcYN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uy9cPoXIka_xjt35BcYN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uy9cPoXIka_xjt35BcYN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EEPSOURCEFORMATTING" val="KeepSourceFormatti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9fTc4JHkCQnNNj5c_nC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PLDglv5U06EnDdhVprkn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6gZUHI7U.w1ICioesDWQ"/>
</p:tagLst>
</file>

<file path=ppt/theme/theme1.xml><?xml version="1.0" encoding="utf-8"?>
<a:theme xmlns:a="http://schemas.openxmlformats.org/drawingml/2006/main" name="Blank">
  <a:themeElements>
    <a:clrScheme name="Theme1">
      <a:dk1>
        <a:srgbClr val="000000"/>
      </a:dk1>
      <a:lt1>
        <a:srgbClr val="FFFFFF"/>
      </a:lt1>
      <a:dk2>
        <a:srgbClr val="575757"/>
      </a:dk2>
      <a:lt2>
        <a:srgbClr val="FFFFFF"/>
      </a:lt2>
      <a:accent1>
        <a:srgbClr val="00A1DE"/>
      </a:accent1>
      <a:accent2>
        <a:srgbClr val="81BC00"/>
      </a:accent2>
      <a:accent3>
        <a:srgbClr val="72C7E7"/>
      </a:accent3>
      <a:accent4>
        <a:srgbClr val="3C8A2E"/>
      </a:accent4>
      <a:accent5>
        <a:srgbClr val="002776"/>
      </a:accent5>
      <a:accent6>
        <a:srgbClr val="BDD203"/>
      </a:accent6>
      <a:hlink>
        <a:srgbClr val="00A1DE"/>
      </a:hlink>
      <a:folHlink>
        <a:srgbClr val="72C7E7"/>
      </a:folHlink>
    </a:clrScheme>
    <a:fontScheme name="Them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loitte_Norge">
  <a:themeElements>
    <a:clrScheme name="Theme1">
      <a:dk1>
        <a:srgbClr val="000000"/>
      </a:dk1>
      <a:lt1>
        <a:srgbClr val="FFFFFF"/>
      </a:lt1>
      <a:dk2>
        <a:srgbClr val="575757"/>
      </a:dk2>
      <a:lt2>
        <a:srgbClr val="FFFFFF"/>
      </a:lt2>
      <a:accent1>
        <a:srgbClr val="00A1DE"/>
      </a:accent1>
      <a:accent2>
        <a:srgbClr val="81BC00"/>
      </a:accent2>
      <a:accent3>
        <a:srgbClr val="72C7E7"/>
      </a:accent3>
      <a:accent4>
        <a:srgbClr val="3C8A2E"/>
      </a:accent4>
      <a:accent5>
        <a:srgbClr val="002776"/>
      </a:accent5>
      <a:accent6>
        <a:srgbClr val="BDD203"/>
      </a:accent6>
      <a:hlink>
        <a:srgbClr val="00A1DE"/>
      </a:hlink>
      <a:folHlink>
        <a:srgbClr val="72C7E7"/>
      </a:folHlink>
    </a:clrScheme>
    <a:fontScheme name="Them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E323E5C137CF45479A17E35C39D894EE" ma:contentTypeVersion="0" ma:contentTypeDescription="" ma:contentTypeScope="" ma:versionID="ef6cb54e8bd9e78b9a79f442fe4e308e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Sammendrag</TermName>
          <TermId xmlns="http://schemas.microsoft.com/office/infopath/2007/PartnerControls">06fd0364-2305-480a-8ec8-1cae03112a06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109</Value>
    </TaxCatchAll>
    <_dlc_DocId xmlns="a0c403bc-df03-43c8-915b-d2d6e5c89d57">DMFW2D44QQMK-977540307-2</_dlc_DocId>
    <_dlc_DocIdUrl xmlns="a0c403bc-df03-43c8-915b-d2d6e5c89d57">
      <Url>http://fou.ks.no/arkiv/134017/_layouts/15/DocIdRedir.aspx?ID=DMFW2D44QQMK-977540307-2</Url>
      <Description>DMFW2D44QQMK-977540307-2</Description>
    </_dlc_DocIdUrl>
  </documentManagement>
</p:properties>
</file>

<file path=customXml/itemProps1.xml><?xml version="1.0" encoding="utf-8"?>
<ds:datastoreItem xmlns:ds="http://schemas.openxmlformats.org/officeDocument/2006/customXml" ds:itemID="{C14FBFA0-6836-4A1C-904D-3547D7153419}"/>
</file>

<file path=customXml/itemProps2.xml><?xml version="1.0" encoding="utf-8"?>
<ds:datastoreItem xmlns:ds="http://schemas.openxmlformats.org/officeDocument/2006/customXml" ds:itemID="{238E34EC-7BF2-488C-B128-7D0D7E1EA506}"/>
</file>

<file path=customXml/itemProps3.xml><?xml version="1.0" encoding="utf-8"?>
<ds:datastoreItem xmlns:ds="http://schemas.openxmlformats.org/officeDocument/2006/customXml" ds:itemID="{E57C890F-E8E1-4228-B62B-02F1884BA6D5}"/>
</file>

<file path=customXml/itemProps4.xml><?xml version="1.0" encoding="utf-8"?>
<ds:datastoreItem xmlns:ds="http://schemas.openxmlformats.org/officeDocument/2006/customXml" ds:itemID="{8062BD2F-5ECE-46F4-B543-2277E4793E2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1395</Words>
  <Application>Microsoft Office PowerPoint</Application>
  <PresentationFormat>A4 (210 x 297 mm)</PresentationFormat>
  <Paragraphs>157</Paragraphs>
  <Slides>9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Blank</vt:lpstr>
      <vt:lpstr>Deloitte_Norge</vt:lpstr>
      <vt:lpstr>think-cell Slide</vt:lpstr>
      <vt:lpstr>KS FoU-prosjekt nr.134017    </vt:lpstr>
      <vt:lpstr>Bakgrunn for prosjektet</vt:lpstr>
      <vt:lpstr>Forskning i Norge og erfaringer fra Danmark </vt:lpstr>
      <vt:lpstr>Etterleves intensjonene og forpliktelsene i de inngåtte samarbeidsavtalene?  - Utforming og innhold, kjennskap og bruk, avtalene som verktøy</vt:lpstr>
      <vt:lpstr>Etterleves intensjonene og forpliktelsene i de inngåtte samarbeidsavtalene? - prosess, erfaringer og utfordringer</vt:lpstr>
      <vt:lpstr>Hva skal til for at avtalene skal virke etter intensjonen?</vt:lpstr>
      <vt:lpstr>Avtalenes omfang, struktur og utforming av avtalebestemmelser</vt:lpstr>
      <vt:lpstr>Anbefalinger</vt:lpstr>
      <vt:lpstr>PowerPoint-presentasjon</vt:lpstr>
    </vt:vector>
  </TitlesOfParts>
  <Company>Deloitte Touche Tohmatsu Services,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 FoU-prosjekt nr.134017</dc:title>
  <dc:creator>Mirjam Snare</dc:creator>
  <cp:lastModifiedBy>Hilde Ravnaas</cp:lastModifiedBy>
  <cp:revision>95</cp:revision>
  <dcterms:created xsi:type="dcterms:W3CDTF">2014-06-19T17:46:35Z</dcterms:created>
  <dcterms:modified xsi:type="dcterms:W3CDTF">2014-08-11T07:20:01Z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entSublogo">
    <vt:lpwstr/>
  </property>
  <property fmtid="{D5CDD505-2E9C-101B-9397-08002B2CF9AE}" pid="3" name="CurrentUser">
    <vt:lpwstr>Standard Profile</vt:lpwstr>
  </property>
  <property fmtid="{D5CDD505-2E9C-101B-9397-08002B2CF9AE}" pid="4" name="CurrentLogoPath">
    <vt:lpwstr/>
  </property>
  <property fmtid="{D5CDD505-2E9C-101B-9397-08002B2CF9AE}" pid="5" name="CurrentDepartmentName">
    <vt:lpwstr/>
  </property>
  <property fmtid="{D5CDD505-2E9C-101B-9397-08002B2CF9AE}" pid="6" name="CurrentClientLogoPath">
    <vt:lpwstr/>
  </property>
  <property fmtid="{D5CDD505-2E9C-101B-9397-08002B2CF9AE}" pid="7" name="CurrentCopyrightYear">
    <vt:lpwstr>© 2014</vt:lpwstr>
  </property>
  <property fmtid="{D5CDD505-2E9C-101B-9397-08002B2CF9AE}" pid="8" name="CurrentLegalEntity">
    <vt:lpwstr>Deloitte AS</vt:lpwstr>
  </property>
  <property fmtid="{D5CDD505-2E9C-101B-9397-08002B2CF9AE}" pid="9" name="CurrentAudience">
    <vt:lpwstr/>
  </property>
  <property fmtid="{D5CDD505-2E9C-101B-9397-08002B2CF9AE}" pid="10" name="CurrentAllRightsNote">
    <vt:lpwstr/>
  </property>
  <property fmtid="{D5CDD505-2E9C-101B-9397-08002B2CF9AE}" pid="11" name="CurrentDate">
    <vt:lpwstr/>
  </property>
  <property fmtid="{D5CDD505-2E9C-101B-9397-08002B2CF9AE}" pid="12" name="CurrentPresentationTitle">
    <vt:lpwstr/>
  </property>
  <property fmtid="{D5CDD505-2E9C-101B-9397-08002B2CF9AE}" pid="13" name="CurrentAuthor">
    <vt:lpwstr/>
  </property>
  <property fmtid="{D5CDD505-2E9C-101B-9397-08002B2CF9AE}" pid="14" name="CurrentDepartment">
    <vt:lpwstr/>
  </property>
  <property fmtid="{D5CDD505-2E9C-101B-9397-08002B2CF9AE}" pid="15" name="CurrentBusinessLine">
    <vt:lpwstr/>
  </property>
  <property fmtid="{D5CDD505-2E9C-101B-9397-08002B2CF9AE}" pid="16" name="CurrentCountry">
    <vt:lpwstr/>
  </property>
  <property fmtid="{D5CDD505-2E9C-101B-9397-08002B2CF9AE}" pid="17" name="CurrentPaperType">
    <vt:lpwstr/>
  </property>
  <property fmtid="{D5CDD505-2E9C-101B-9397-08002B2CF9AE}" pid="18" name="CurrentInformationClass">
    <vt:lpwstr/>
  </property>
  <property fmtid="{D5CDD505-2E9C-101B-9397-08002B2CF9AE}" pid="19" name="CurrentRestrictedAccess">
    <vt:lpwstr/>
  </property>
  <property fmtid="{D5CDD505-2E9C-101B-9397-08002B2CF9AE}" pid="20" name="CurrentLanguage">
    <vt:lpwstr>Norwegian</vt:lpwstr>
  </property>
  <property fmtid="{D5CDD505-2E9C-101B-9397-08002B2CF9AE}" pid="21" name="ContentTypeId">
    <vt:lpwstr>0x010100C466DCB15B7C4D46B76A8E26AA95A52000E323E5C137CF45479A17E35C39D894EE</vt:lpwstr>
  </property>
  <property fmtid="{D5CDD505-2E9C-101B-9397-08002B2CF9AE}" pid="22" name="_dlc_DocIdItemGuid">
    <vt:lpwstr>60e00b8b-d1b1-4e91-b81b-bc94a327d2cf</vt:lpwstr>
  </property>
  <property fmtid="{D5CDD505-2E9C-101B-9397-08002B2CF9AE}" pid="23" name="Dokumentkategori">
    <vt:lpwstr>109;#Sammendrag|06fd0364-2305-480a-8ec8-1cae03112a06</vt:lpwstr>
  </property>
</Properties>
</file>