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103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926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2611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28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54088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8286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929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055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577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243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0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420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85F5-7181-4857-8D9E-92C8011CF112}" type="datetimeFigureOut">
              <a:rPr lang="nb-NO" smtClean="0"/>
              <a:t>07.07.2017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C651D-1441-4493-927B-B067F043A33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156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89457"/>
            <a:ext cx="7772400" cy="1470025"/>
          </a:xfrm>
        </p:spPr>
        <p:txBody>
          <a:bodyPr/>
          <a:lstStyle/>
          <a:p>
            <a:r>
              <a:rPr lang="nb-NO" b="1" dirty="0" smtClean="0"/>
              <a:t>Nødnett i norske kommuner</a:t>
            </a:r>
            <a:endParaRPr lang="nb-NO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69605"/>
            <a:ext cx="6400800" cy="687230"/>
          </a:xfrm>
        </p:spPr>
        <p:txBody>
          <a:bodyPr>
            <a:normAutofit/>
          </a:bodyPr>
          <a:lstStyle/>
          <a:p>
            <a:r>
              <a:rPr lang="nb-NO" sz="3600" dirty="0" smtClean="0">
                <a:solidFill>
                  <a:schemeClr val="tx1"/>
                </a:solidFill>
              </a:rPr>
              <a:t>Erfaringer fra de første fasene</a:t>
            </a:r>
            <a:endParaRPr lang="nb-NO" sz="36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75995" y="3491322"/>
            <a:ext cx="53920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2000" dirty="0" smtClean="0"/>
              <a:t>En studie utført på oppdrag av KS</a:t>
            </a:r>
            <a:endParaRPr lang="nb-NO" sz="2000" dirty="0"/>
          </a:p>
        </p:txBody>
      </p:sp>
      <p:sp>
        <p:nvSpPr>
          <p:cNvPr id="5" name="Rectangle 4"/>
          <p:cNvSpPr/>
          <p:nvPr/>
        </p:nvSpPr>
        <p:spPr>
          <a:xfrm>
            <a:off x="1371600" y="4416236"/>
            <a:ext cx="64008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dirty="0" smtClean="0"/>
              <a:t/>
            </a:r>
            <a:br>
              <a:rPr lang="nb-NO" dirty="0" smtClean="0"/>
            </a:br>
            <a:r>
              <a:rPr lang="nb-NO" sz="2000" dirty="0" smtClean="0"/>
              <a:t>NTNU Samfunnsforskning AS og Institutt for Energiteknikk</a:t>
            </a:r>
          </a:p>
          <a:p>
            <a:pPr algn="ctr"/>
            <a:endParaRPr lang="nb-NO" dirty="0"/>
          </a:p>
          <a:p>
            <a:pPr algn="ctr"/>
            <a:r>
              <a:rPr lang="nb-NO" dirty="0" smtClean="0"/>
              <a:t>2014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6" name="Picture 5" descr="KS-FoU-rapport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32656"/>
            <a:ext cx="1800200" cy="903630"/>
          </a:xfrm>
          <a:prstGeom prst="rect">
            <a:avLst/>
          </a:prstGeom>
        </p:spPr>
      </p:pic>
      <p:pic>
        <p:nvPicPr>
          <p:cNvPr id="7" name="Picture 6" descr="norsk_samfforsk_uten-as.pd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237312"/>
            <a:ext cx="1656184" cy="481510"/>
          </a:xfrm>
          <a:prstGeom prst="rect">
            <a:avLst/>
          </a:prstGeom>
        </p:spPr>
      </p:pic>
      <p:pic>
        <p:nvPicPr>
          <p:cNvPr id="8" name="Picture 7" descr="ife logo.pd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6309320"/>
            <a:ext cx="622740" cy="42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42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Oppsummering</a:t>
            </a:r>
            <a:endParaRPr lang="nb-NO" sz="4400" dirty="0"/>
          </a:p>
        </p:txBody>
      </p:sp>
      <p:sp>
        <p:nvSpPr>
          <p:cNvPr id="5" name="Rectangle 4"/>
          <p:cNvSpPr/>
          <p:nvPr/>
        </p:nvSpPr>
        <p:spPr>
          <a:xfrm>
            <a:off x="251520" y="836712"/>
            <a:ext cx="864096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endParaRPr lang="nb-NO" sz="1400" dirty="0"/>
          </a:p>
          <a:p>
            <a:pPr>
              <a:spcBef>
                <a:spcPts val="600"/>
              </a:spcBef>
            </a:pPr>
            <a:r>
              <a:rPr lang="nb-NO" sz="2400" b="1" dirty="0"/>
              <a:t>Videre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Kommunal ledelse bør inkluderes </a:t>
            </a:r>
            <a:r>
              <a:rPr lang="nb-NO" sz="2000" dirty="0" smtClean="0"/>
              <a:t>i implementeringsprosjektet.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Oppklare forvirringer og inkludere tilbakemeldinger </a:t>
            </a:r>
            <a:r>
              <a:rPr lang="nb-NO" sz="2000" dirty="0" smtClean="0"/>
              <a:t>rundt kostnadsmodellen </a:t>
            </a:r>
            <a:r>
              <a:rPr lang="nb-NO" sz="2000" dirty="0"/>
              <a:t>herunder </a:t>
            </a:r>
            <a:r>
              <a:rPr lang="nb-NO" sz="2000" dirty="0" smtClean="0"/>
              <a:t>abonnementskostnader.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Se på utfordringer knyttet til opplæring og oppfriskning av </a:t>
            </a:r>
            <a:r>
              <a:rPr lang="nb-NO" sz="2000" dirty="0" smtClean="0"/>
              <a:t>radioterminalbruk </a:t>
            </a:r>
            <a:r>
              <a:rPr lang="nb-NO" sz="2000" dirty="0"/>
              <a:t>hos helsepersonell som ikke bruker teknologien </a:t>
            </a:r>
            <a:r>
              <a:rPr lang="nb-NO" sz="2000" dirty="0" smtClean="0"/>
              <a:t>daglig.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Det behøves </a:t>
            </a:r>
            <a:r>
              <a:rPr lang="nb-NO" sz="2000" dirty="0"/>
              <a:t>en avklaring </a:t>
            </a:r>
            <a:r>
              <a:rPr lang="nb-NO" sz="2000" dirty="0" smtClean="0"/>
              <a:t>mht </a:t>
            </a:r>
            <a:r>
              <a:rPr lang="nb-NO" sz="2000" dirty="0"/>
              <a:t>rutiner rundt </a:t>
            </a:r>
            <a:r>
              <a:rPr lang="nb-NO" sz="2000" dirty="0" smtClean="0"/>
              <a:t>utalarmering.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Følge opp erfaringene knyttet til funksjonalitet og utforming av det tekniske utstyret </a:t>
            </a:r>
            <a:r>
              <a:rPr lang="nb-NO" sz="2000" dirty="0" smtClean="0"/>
              <a:t>.</a:t>
            </a:r>
            <a:br>
              <a:rPr lang="nb-NO" sz="2000" dirty="0" smtClean="0"/>
            </a:br>
            <a:r>
              <a:rPr lang="nb-NO" sz="2000" dirty="0" smtClean="0"/>
              <a:t/>
            </a:r>
            <a:br>
              <a:rPr lang="nb-NO" sz="2000" dirty="0" smtClean="0"/>
            </a:br>
            <a:r>
              <a:rPr lang="nb-NO" sz="2000" dirty="0" smtClean="0"/>
              <a:t/>
            </a:r>
            <a:br>
              <a:rPr lang="nb-NO" sz="2000" dirty="0" smtClean="0"/>
            </a:b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Samlet sett gode erfaringer man kan bygge videre på</a:t>
            </a:r>
          </a:p>
        </p:txBody>
      </p:sp>
    </p:spTree>
    <p:extLst>
      <p:ext uri="{BB962C8B-B14F-4D97-AF65-F5344CB8AC3E}">
        <p14:creationId xmlns:p14="http://schemas.microsoft.com/office/powerpoint/2010/main" val="135964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39552" y="1299698"/>
            <a:ext cx="7979104" cy="76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nb-NO" sz="2000" dirty="0" smtClean="0">
                <a:solidFill>
                  <a:srgbClr val="000000"/>
                </a:solidFill>
              </a:rPr>
              <a:t>Undersøke hvordan kommunene har opplevd implementeringen av Nødnett og hvilke konsekvenser dette har hatt for kommunene.</a:t>
            </a:r>
            <a:endParaRPr lang="nb-NO" sz="2000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2249492"/>
            <a:ext cx="7979104" cy="76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nb-NO" sz="2000" dirty="0" smtClean="0">
                <a:solidFill>
                  <a:srgbClr val="000000"/>
                </a:solidFill>
              </a:rPr>
              <a:t>Erfaringer fra implementering i Nødnettprosjektets fase 1 (Hedmark og Oppland) skal gi læring for etterfølgende faser i utbyggingen.</a:t>
            </a:r>
            <a:endParaRPr lang="nb-NO" sz="20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3199286"/>
            <a:ext cx="7979104" cy="76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nb-NO" sz="2000" dirty="0" smtClean="0"/>
              <a:t>Representanter fra brannvesen, kommunal helsetjeneste og kommune-ledelse fra et utvalg kommuner i Hedmark og Oppland er intervjuet.</a:t>
            </a:r>
            <a:endParaRPr lang="nb-NO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39552" y="4149080"/>
            <a:ext cx="7979104" cy="764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nb-NO" sz="2000" dirty="0" smtClean="0"/>
              <a:t>Representanter fra Direktorat for Nødkommunikasjon, Direktorat for Samfunnssikkerhet og beredskap samt Helsedirektoratet er intervjuet</a:t>
            </a:r>
            <a:endParaRPr lang="nb-NO" sz="2000" dirty="0"/>
          </a:p>
        </p:txBody>
      </p:sp>
      <p:pic>
        <p:nvPicPr>
          <p:cNvPr id="7" name="Picture 6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/>
              <a:t>Bakgrunn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251520" y="5607243"/>
            <a:ext cx="8784976" cy="1080120"/>
            <a:chOff x="107504" y="2492896"/>
            <a:chExt cx="9001000" cy="1656184"/>
          </a:xfrm>
        </p:grpSpPr>
        <p:sp>
          <p:nvSpPr>
            <p:cNvPr id="22" name="Pentagon 21"/>
            <p:cNvSpPr/>
            <p:nvPr/>
          </p:nvSpPr>
          <p:spPr>
            <a:xfrm>
              <a:off x="107504" y="2492896"/>
              <a:ext cx="2952328" cy="1656184"/>
            </a:xfrm>
            <a:prstGeom prst="homePlate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36000" rtlCol="0" anchor="ctr"/>
            <a:lstStyle/>
            <a:p>
              <a:endParaRPr lang="nb-NO" sz="1600" dirty="0"/>
            </a:p>
          </p:txBody>
        </p:sp>
        <p:sp>
          <p:nvSpPr>
            <p:cNvPr id="23" name="Pentagon 22"/>
            <p:cNvSpPr/>
            <p:nvPr/>
          </p:nvSpPr>
          <p:spPr>
            <a:xfrm>
              <a:off x="3131840" y="2492896"/>
              <a:ext cx="2952328" cy="1656184"/>
            </a:xfrm>
            <a:prstGeom prst="homePlate">
              <a:avLst/>
            </a:prstGeom>
            <a:solidFill>
              <a:srgbClr val="FFFFFF"/>
            </a:solidFill>
            <a:ln>
              <a:solidFill>
                <a:srgbClr val="7F7F7F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24" name="Pentagon 23"/>
            <p:cNvSpPr/>
            <p:nvPr/>
          </p:nvSpPr>
          <p:spPr>
            <a:xfrm>
              <a:off x="6156176" y="2492896"/>
              <a:ext cx="2952328" cy="1656184"/>
            </a:xfrm>
            <a:prstGeom prst="homePlate">
              <a:avLst/>
            </a:prstGeom>
            <a:solidFill>
              <a:srgbClr val="FFFFFF"/>
            </a:solidFill>
            <a:ln>
              <a:solidFill>
                <a:srgbClr val="7F7F7F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62426" y="5268689"/>
            <a:ext cx="16112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 smtClean="0"/>
              <a:t>Dokumentstudie</a:t>
            </a:r>
            <a:endParaRPr lang="nb-NO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114754" y="5268689"/>
            <a:ext cx="1032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 smtClean="0"/>
              <a:t>Intervjuer</a:t>
            </a:r>
            <a:endParaRPr lang="nb-NO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67082" y="5268689"/>
            <a:ext cx="22493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b="1" dirty="0" smtClean="0"/>
              <a:t>Analyse og rapportering</a:t>
            </a:r>
            <a:endParaRPr lang="nb-NO" sz="1600" b="1" dirty="0"/>
          </a:p>
        </p:txBody>
      </p:sp>
      <p:sp>
        <p:nvSpPr>
          <p:cNvPr id="28" name="Rectangle 27"/>
          <p:cNvSpPr/>
          <p:nvPr/>
        </p:nvSpPr>
        <p:spPr>
          <a:xfrm>
            <a:off x="179512" y="5661248"/>
            <a:ext cx="28803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b-NO" sz="1400" dirty="0"/>
              <a:t>Gjennomgang og </a:t>
            </a:r>
            <a:r>
              <a:rPr lang="nb-NO" sz="1400" dirty="0" smtClean="0"/>
              <a:t/>
            </a:r>
            <a:br>
              <a:rPr lang="nb-NO" sz="1400" dirty="0" smtClean="0"/>
            </a:br>
            <a:r>
              <a:rPr lang="nb-NO" sz="1400" dirty="0" smtClean="0"/>
              <a:t>kartlegging </a:t>
            </a:r>
            <a:r>
              <a:rPr lang="nb-NO" sz="1400" dirty="0"/>
              <a:t>av relevante </a:t>
            </a:r>
            <a:r>
              <a:rPr lang="nb-NO" sz="1400" dirty="0" smtClean="0"/>
              <a:t>saks-dokumenter</a:t>
            </a:r>
            <a:r>
              <a:rPr lang="nb-NO" sz="1400" dirty="0"/>
              <a:t>, rapporter, brev, veiledere og nyhetssaker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203848" y="5661248"/>
            <a:ext cx="23042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b-NO" sz="1400" dirty="0"/>
              <a:t>21 intervjuer i </a:t>
            </a:r>
            <a:r>
              <a:rPr lang="nb-NO" sz="1400" dirty="0" smtClean="0"/>
              <a:t>kommunene.</a:t>
            </a:r>
          </a:p>
          <a:p>
            <a:pPr lvl="0"/>
            <a:endParaRPr lang="nb-NO" sz="1400" dirty="0"/>
          </a:p>
          <a:p>
            <a:pPr lvl="0"/>
            <a:r>
              <a:rPr lang="nb-NO" sz="1400" dirty="0"/>
              <a:t>3 intervjuer med ansvarlige direktorater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84168" y="5661248"/>
            <a:ext cx="28083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b-NO" sz="1400" dirty="0"/>
              <a:t>Gir utgangspunkt til </a:t>
            </a:r>
            <a:r>
              <a:rPr lang="nb-NO" sz="1400" dirty="0" smtClean="0"/>
              <a:t>å</a:t>
            </a:r>
            <a:br>
              <a:rPr lang="nb-NO" sz="1400" dirty="0" smtClean="0"/>
            </a:br>
            <a:r>
              <a:rPr lang="nb-NO" sz="1400" dirty="0" smtClean="0"/>
              <a:t>forstå </a:t>
            </a:r>
            <a:r>
              <a:rPr lang="nb-NO" sz="1400" dirty="0"/>
              <a:t>implementeringen samt brukernes opplevelser og erfaringer med Nødnett på et tidlig stadium. </a:t>
            </a:r>
          </a:p>
        </p:txBody>
      </p:sp>
    </p:spTree>
    <p:extLst>
      <p:ext uri="{BB962C8B-B14F-4D97-AF65-F5344CB8AC3E}">
        <p14:creationId xmlns:p14="http://schemas.microsoft.com/office/powerpoint/2010/main" val="101862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4294967295"/>
          </p:nvPr>
        </p:nvSpPr>
        <p:spPr>
          <a:xfrm>
            <a:off x="251519" y="980728"/>
            <a:ext cx="8892481" cy="4824189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nb-NO" sz="2600" b="1" dirty="0" smtClean="0"/>
              <a:t>Ulik forståelse av begrepet Nødnett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For brukerne omfatter Nødnett også kommunikasjonsutstyret (terminalene).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DNK bruker betegnelsen på kun den bakenforliggende tekniske infrastrukturen.</a:t>
            </a:r>
            <a:br>
              <a:rPr lang="nb-NO" sz="1900" dirty="0" smtClean="0"/>
            </a:br>
            <a:endParaRPr lang="nb-NO" sz="19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nb-NO" sz="2600" b="1" dirty="0" smtClean="0"/>
              <a:t>Variasjoner i kontekst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Forskjellige kontekster og ulik organisering av etater gjør at kommunene er inhomogene.</a:t>
            </a:r>
          </a:p>
          <a:p>
            <a:pPr>
              <a:spcBef>
                <a:spcPts val="600"/>
              </a:spcBef>
            </a:pPr>
            <a:r>
              <a:rPr lang="nb-NO" sz="1900" smtClean="0"/>
              <a:t>Brukergruppene har forskjellig erfaring– </a:t>
            </a:r>
            <a:r>
              <a:rPr lang="nb-NO" sz="1900" dirty="0" smtClean="0"/>
              <a:t>helsepersonell har lite erfaring med bruk av. samband til tross for intern helseradio, kasernert brannvesen bruker samband svært ofte.</a:t>
            </a:r>
            <a:br>
              <a:rPr lang="nb-NO" sz="1900" dirty="0" smtClean="0"/>
            </a:br>
            <a:endParaRPr lang="nb-NO" sz="1900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nb-NO" sz="2600" b="1" dirty="0" smtClean="0"/>
              <a:t>En vellykket implementering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Komplisert implementering både teknologisk og organisatorisk.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Implementeringen er godt gjennomført mht. anskaffelse, informasjon, opplæring og bruk.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Nødnett har gitt store umiddelbare beredskapsmessige fordeler.</a:t>
            </a:r>
          </a:p>
          <a:p>
            <a:pPr>
              <a:spcBef>
                <a:spcPts val="600"/>
              </a:spcBef>
            </a:pPr>
            <a:r>
              <a:rPr lang="nb-NO" sz="1900" dirty="0" smtClean="0"/>
              <a:t>Nødnett er bedre sammenlignet med de gamle systemene. </a:t>
            </a:r>
            <a:r>
              <a:rPr lang="nb-NO" sz="1900" dirty="0"/>
              <a:t>	</a:t>
            </a:r>
            <a:endParaRPr lang="nb-NO" sz="19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1520" y="6021288"/>
            <a:ext cx="8676456" cy="743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44000" tIns="93600" rIns="144000" bIns="93600">
            <a:spAutoFit/>
          </a:bodyPr>
          <a:lstStyle/>
          <a:p>
            <a:r>
              <a:rPr lang="nb-NO" dirty="0"/>
              <a:t>«</a:t>
            </a:r>
            <a:r>
              <a:rPr lang="nb-NO" i="1" dirty="0"/>
              <a:t>Det å nå få et  samband der du kan operere på tvers av etatene er et </a:t>
            </a:r>
            <a:r>
              <a:rPr lang="nb-NO" i="1" dirty="0" smtClean="0"/>
              <a:t>kvantesprang </a:t>
            </a:r>
            <a:r>
              <a:rPr lang="nb-NO" i="1" dirty="0"/>
              <a:t>framover i forhold til det vi er vant med» (Brann) </a:t>
            </a:r>
            <a:endParaRPr lang="nb-NO" dirty="0"/>
          </a:p>
        </p:txBody>
      </p:sp>
      <p:pic>
        <p:nvPicPr>
          <p:cNvPr id="5" name="Picture 4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31683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6021288"/>
            <a:ext cx="8676456" cy="743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44000" tIns="93600" rIns="144000" bIns="93600">
            <a:spAutoFit/>
          </a:bodyPr>
          <a:lstStyle/>
          <a:p>
            <a:r>
              <a:rPr lang="nb-NO" i="1" dirty="0"/>
              <a:t>«Behovet for opplæring er løpende tilstede. Det er utfordrende å gi den opplæringen umiddelbart når man tiltrer.» (Helse)</a:t>
            </a:r>
            <a:endParaRPr lang="nb-NO" dirty="0"/>
          </a:p>
        </p:txBody>
      </p:sp>
      <p:pic>
        <p:nvPicPr>
          <p:cNvPr id="3" name="Picture 2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  <p:sp>
        <p:nvSpPr>
          <p:cNvPr id="5" name="Rectangle 4"/>
          <p:cNvSpPr/>
          <p:nvPr/>
        </p:nvSpPr>
        <p:spPr>
          <a:xfrm>
            <a:off x="251520" y="980728"/>
            <a:ext cx="8784976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/>
              <a:t>Informasjon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God generell </a:t>
            </a:r>
            <a:r>
              <a:rPr lang="nb-NO" dirty="0" smtClean="0"/>
              <a:t>informasjon. Nødnettprosjektet </a:t>
            </a:r>
            <a:r>
              <a:rPr lang="nb-NO" dirty="0"/>
              <a:t>generelt har blitt godt </a:t>
            </a:r>
            <a:r>
              <a:rPr lang="nb-NO" dirty="0" smtClean="0"/>
              <a:t>varslet.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Særlig god informasjon fra enkeltindivider i regionale og sentrale </a:t>
            </a:r>
            <a:r>
              <a:rPr lang="nb-NO" dirty="0" smtClean="0"/>
              <a:t>prosjektorg. 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 smtClean="0"/>
              <a:t>Det ønskes løpende </a:t>
            </a:r>
            <a:r>
              <a:rPr lang="nb-NO" dirty="0"/>
              <a:t>orientering om fremdrift når opprinnelige planer blir </a:t>
            </a:r>
            <a:r>
              <a:rPr lang="nb-NO" dirty="0" smtClean="0"/>
              <a:t>forskjøvet.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 smtClean="0"/>
              <a:t>Kommunal </a:t>
            </a:r>
            <a:r>
              <a:rPr lang="nb-NO" dirty="0"/>
              <a:t>beredskap er lite </a:t>
            </a:r>
            <a:r>
              <a:rPr lang="nb-NO" dirty="0" smtClean="0"/>
              <a:t>involvert og </a:t>
            </a:r>
            <a:r>
              <a:rPr lang="nb-NO" dirty="0"/>
              <a:t>får kun generell </a:t>
            </a:r>
            <a:r>
              <a:rPr lang="nb-NO" dirty="0" smtClean="0"/>
              <a:t>informasjon. </a:t>
            </a:r>
            <a:r>
              <a:rPr lang="nb-NO" smtClean="0"/>
              <a:t/>
            </a:r>
            <a:br>
              <a:rPr lang="nb-NO" smtClean="0"/>
            </a:br>
            <a:endParaRPr lang="nb-NO" dirty="0"/>
          </a:p>
          <a:p>
            <a:pPr>
              <a:spcBef>
                <a:spcPts val="600"/>
              </a:spcBef>
            </a:pPr>
            <a:r>
              <a:rPr lang="nb-NO" sz="2400" b="1" dirty="0"/>
              <a:t>Opplæring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Opplæringskursene får gode skussmål fra brukerne, spesielt fra </a:t>
            </a:r>
            <a:r>
              <a:rPr lang="nb-NO" dirty="0" smtClean="0"/>
              <a:t>brann. 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Helsepersonell har utfordringer knyttet til å forstå samband og radioterminalens bruk, i tillegg til vedlikehold av </a:t>
            </a:r>
            <a:r>
              <a:rPr lang="nb-NO" dirty="0" smtClean="0"/>
              <a:t>kompetansen.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Et særlig behov for kontinuitet og oppfriskning av </a:t>
            </a:r>
            <a:r>
              <a:rPr lang="nb-NO" dirty="0" smtClean="0"/>
              <a:t>terminalbruk </a:t>
            </a:r>
            <a:r>
              <a:rPr lang="nb-NO" dirty="0"/>
              <a:t>blant helsepersonell som ikke bruker utstyret til </a:t>
            </a:r>
            <a:r>
              <a:rPr lang="nb-NO" dirty="0" smtClean="0"/>
              <a:t>daglig.</a:t>
            </a:r>
            <a:endParaRPr lang="nb-NO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dirty="0"/>
              <a:t>Ventetid på opplæring av </a:t>
            </a:r>
            <a:r>
              <a:rPr lang="nb-NO" dirty="0" smtClean="0"/>
              <a:t>nyansatte og vikarer – </a:t>
            </a:r>
            <a:r>
              <a:rPr lang="nb-NO" dirty="0"/>
              <a:t>en utfordring </a:t>
            </a:r>
            <a:r>
              <a:rPr lang="nb-NO" dirty="0" smtClean="0"/>
              <a:t>innen </a:t>
            </a:r>
            <a:r>
              <a:rPr lang="nb-NO" dirty="0"/>
              <a:t>helse der det kan være store utskiftninger av </a:t>
            </a:r>
            <a:r>
              <a:rPr lang="nb-NO" dirty="0" smtClean="0"/>
              <a:t>personell.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330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  <p:sp>
        <p:nvSpPr>
          <p:cNvPr id="5" name="Rectangle 4"/>
          <p:cNvSpPr/>
          <p:nvPr/>
        </p:nvSpPr>
        <p:spPr>
          <a:xfrm>
            <a:off x="251520" y="6021288"/>
            <a:ext cx="8676456" cy="743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44000" tIns="93600" rIns="108000" bIns="93600">
            <a:spAutoFit/>
          </a:bodyPr>
          <a:lstStyle/>
          <a:p>
            <a:r>
              <a:rPr lang="nb-NO" i="1" dirty="0"/>
              <a:t>«De som har </a:t>
            </a:r>
            <a:r>
              <a:rPr lang="nb-NO" i="1" dirty="0" smtClean="0"/>
              <a:t>deltidsberedskap </a:t>
            </a:r>
            <a:r>
              <a:rPr lang="nb-NO" i="1" dirty="0"/>
              <a:t>får mye høyere kostnader enn fulltidsbrannvesenet får, </a:t>
            </a:r>
            <a:r>
              <a:rPr lang="nb-NO" i="1" dirty="0" smtClean="0"/>
              <a:t>vi </a:t>
            </a:r>
            <a:r>
              <a:rPr lang="nb-NO" i="1" dirty="0"/>
              <a:t>er avhengige av flere radioer </a:t>
            </a:r>
            <a:r>
              <a:rPr lang="nb-NO" i="1" dirty="0" smtClean="0"/>
              <a:t>enn </a:t>
            </a:r>
            <a:r>
              <a:rPr lang="nb-NO" i="1" dirty="0"/>
              <a:t>de som har en heltidsberedskap. Og det </a:t>
            </a:r>
            <a:r>
              <a:rPr lang="nb-NO" i="1" dirty="0" smtClean="0"/>
              <a:t>blir skjevt</a:t>
            </a:r>
            <a:r>
              <a:rPr lang="nb-NO" i="1" dirty="0"/>
              <a:t>.» (Brann)  </a:t>
            </a:r>
          </a:p>
        </p:txBody>
      </p:sp>
      <p:sp>
        <p:nvSpPr>
          <p:cNvPr id="7" name="Rectangle 6"/>
          <p:cNvSpPr/>
          <p:nvPr/>
        </p:nvSpPr>
        <p:spPr>
          <a:xfrm>
            <a:off x="251520" y="1124744"/>
            <a:ext cx="8712968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 smtClean="0"/>
              <a:t>Kostnader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Ulike oppfatninger om informasjonen om kostnader var god nok i forkant, mange mener denne var uklar og og dermed vanskelig å beregne årlige kostnader.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Driftskostnadene for Nødnett utgjør en vesentlige utgift både for helse og brann.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I små brannvesen oppleves abonnementsavgiftene urettferdig, og opplever å sponse store kommuner med store brannvesener gjennom denne kostnadsmodellen.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Kostnadene ved implementering var ikke fullstendig kjent, noe som har gjort at dette har blitt mer ressurskrevende enn kommunene forutså.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Tilleggsutstyr (til radioterminaler) som vurderes nødvendig er kostbart og dekkes ikke av prosjektet.</a:t>
            </a:r>
          </a:p>
        </p:txBody>
      </p:sp>
    </p:spTree>
    <p:extLst>
      <p:ext uri="{BB962C8B-B14F-4D97-AF65-F5344CB8AC3E}">
        <p14:creationId xmlns:p14="http://schemas.microsoft.com/office/powerpoint/2010/main" val="171659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  <p:sp>
        <p:nvSpPr>
          <p:cNvPr id="5" name="Rectangle 4"/>
          <p:cNvSpPr/>
          <p:nvPr/>
        </p:nvSpPr>
        <p:spPr>
          <a:xfrm>
            <a:off x="251520" y="6021288"/>
            <a:ext cx="8676456" cy="743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44000" tIns="93600" rIns="108000" bIns="93600">
            <a:spAutoFit/>
          </a:bodyPr>
          <a:lstStyle/>
          <a:p>
            <a:r>
              <a:rPr lang="nb-NO" i="1" dirty="0" smtClean="0"/>
              <a:t>«Brukervennligheten er bra, men batterikapasiteten er noe vi stilte spørsmål til fra dag en.» </a:t>
            </a:r>
            <a:r>
              <a:rPr lang="nb-NO" i="1" dirty="0"/>
              <a:t>(Brann) 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1520" y="1124744"/>
            <a:ext cx="8712968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 smtClean="0"/>
              <a:t>Teknisk utstyr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Radioterminalene og sambandet vurderes uten unntak som vesentlig bedre enn det som var før.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Radioens størrelse og vekt er et problem for deltidsbrannfolk som bruker radioen til utalarmering ved beredskap.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Brann og helse vurderer utstyret forskjellige grunnet ulike erfaringer.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Mange sammenligner radioterminaler med dagens smarttelefoner, og blir derfor skuffet.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Batterikapasitet, dekning og lydkvalitet kritiseres, og tilleggsutstyr savnes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ICCS får gode skussmål mens Vision Boss oppleves som begrensende og tungrodd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37838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  <p:sp>
        <p:nvSpPr>
          <p:cNvPr id="4" name="Rectangle 3"/>
          <p:cNvSpPr/>
          <p:nvPr/>
        </p:nvSpPr>
        <p:spPr>
          <a:xfrm>
            <a:off x="251520" y="6021288"/>
            <a:ext cx="8676456" cy="743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44000" tIns="93600" rIns="108000" bIns="93600">
            <a:spAutoFit/>
          </a:bodyPr>
          <a:lstStyle/>
          <a:p>
            <a:r>
              <a:rPr lang="nb-NO" i="1" dirty="0" smtClean="0"/>
              <a:t>«Fått på plass et samband der alle hører alle, folk har blitt mer korrekte i sambandsprose-dyrene, enklere å oppfatte, og kritisk informasjon kommer fram når det trengs.» (Brann)</a:t>
            </a:r>
            <a:endParaRPr lang="nb-NO" i="1" dirty="0"/>
          </a:p>
        </p:txBody>
      </p:sp>
      <p:sp>
        <p:nvSpPr>
          <p:cNvPr id="6" name="Rectangle 5"/>
          <p:cNvSpPr/>
          <p:nvPr/>
        </p:nvSpPr>
        <p:spPr>
          <a:xfrm>
            <a:off x="251520" y="1124744"/>
            <a:ext cx="8712968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/>
              <a:t>Endrede prosedyrer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Nytt sambandsregime </a:t>
            </a:r>
            <a:r>
              <a:rPr lang="nb-NO" sz="2000" dirty="0" smtClean="0"/>
              <a:t>som gjelder alle brukere virker </a:t>
            </a:r>
            <a:r>
              <a:rPr lang="nb-NO" sz="2000" dirty="0"/>
              <a:t>positivt </a:t>
            </a:r>
            <a:r>
              <a:rPr lang="nb-NO" sz="2000" dirty="0" smtClean="0"/>
              <a:t>på måten </a:t>
            </a:r>
            <a:r>
              <a:rPr lang="nb-NO" sz="2000" dirty="0"/>
              <a:t>kjernebrukerne arbeider og samarbeider </a:t>
            </a:r>
            <a:r>
              <a:rPr lang="nb-NO" sz="2000" dirty="0" smtClean="0"/>
              <a:t>på. 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Spesielt har den felles radiokanalen for </a:t>
            </a:r>
            <a:r>
              <a:rPr lang="nb-NO" sz="2000" dirty="0" smtClean="0"/>
              <a:t>nødetatene, BAPS, </a:t>
            </a:r>
            <a:r>
              <a:rPr lang="nb-NO" sz="2000" dirty="0"/>
              <a:t>hatt stor positiv </a:t>
            </a:r>
            <a:r>
              <a:rPr lang="nb-NO" sz="2000" dirty="0" smtClean="0"/>
              <a:t>betydning.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For noen legevaktsentraler har overgangen til Nødnett medført nye rutiner for utalarmering fra AMK sentral.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 smtClean="0">
                <a:solidFill>
                  <a:srgbClr val="000000"/>
                </a:solidFill>
              </a:rPr>
              <a:t>Radioterminalen er dårlig egnet til utalarmering for deltidsbrannfolk. Hvis de ikke er i nærheten av terminalen i det alarmen går mister de utalarmeringen.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 smtClean="0"/>
              <a:t>Manglende funksjonalitet i Vision Boss gjør enkle administrative prosedyrer knyttet til mannskapsdisponering vanskelig. 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66310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Sentrale funn</a:t>
            </a:r>
            <a:endParaRPr lang="nb-NO" sz="4400" dirty="0"/>
          </a:p>
        </p:txBody>
      </p:sp>
      <p:sp>
        <p:nvSpPr>
          <p:cNvPr id="6" name="Rectangle 5"/>
          <p:cNvSpPr/>
          <p:nvPr/>
        </p:nvSpPr>
        <p:spPr>
          <a:xfrm>
            <a:off x="251520" y="1124744"/>
            <a:ext cx="8712968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 smtClean="0"/>
              <a:t>Forhandlinger </a:t>
            </a:r>
            <a:r>
              <a:rPr lang="nb-NO" sz="2400" b="1" dirty="0"/>
              <a:t>mellom bruker og system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Forsinkelser ved leveransen og skuffelse over teknologien påvirker brukernes opplevelse og tillit til Nødnett. 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Et positivt trekk er at mange har tiltro til Nødnett på sikt – de tror at rutiner, praktiske og teknologiske utfordringer vil løse seg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Sluttbrukere og prosjektorganisasjonen har forskjellig suksesskriterier </a:t>
            </a:r>
            <a:r>
              <a:rPr lang="nb-NO" sz="2000" dirty="0" smtClean="0"/>
              <a:t>ifht</a:t>
            </a:r>
            <a:r>
              <a:rPr lang="nb-NO" sz="2000" dirty="0"/>
              <a:t>. </a:t>
            </a:r>
            <a:r>
              <a:rPr lang="nb-NO" sz="2000" dirty="0" smtClean="0"/>
              <a:t>implementeringen. </a:t>
            </a:r>
            <a:endParaRPr lang="nb-NO" sz="2000" dirty="0"/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Aktørkartet i implementeringen er stort og komplekst, dette vanskeliggjør kommunikasjon mellom nivåene.</a:t>
            </a:r>
          </a:p>
          <a:p>
            <a:pPr marL="285750" indent="-28575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Viktig at erfaringsutvekslingsgrupper og samarbeidsråd har representanter fra sluttbrukerne og på denne måten binde de ulike nivåene sammen.</a:t>
            </a:r>
          </a:p>
        </p:txBody>
      </p:sp>
    </p:spTree>
    <p:extLst>
      <p:ext uri="{BB962C8B-B14F-4D97-AF65-F5344CB8AC3E}">
        <p14:creationId xmlns:p14="http://schemas.microsoft.com/office/powerpoint/2010/main" val="24421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S-FoU-rapportlogo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792088" cy="39759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6632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4400" dirty="0" smtClean="0"/>
              <a:t>Oppsummering</a:t>
            </a:r>
            <a:endParaRPr lang="nb-NO" sz="4400" dirty="0"/>
          </a:p>
        </p:txBody>
      </p:sp>
      <p:sp>
        <p:nvSpPr>
          <p:cNvPr id="5" name="Rectangle 4"/>
          <p:cNvSpPr/>
          <p:nvPr/>
        </p:nvSpPr>
        <p:spPr>
          <a:xfrm>
            <a:off x="251520" y="1124744"/>
            <a:ext cx="8424936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nb-NO" sz="2400" b="1" dirty="0"/>
              <a:t>Ny teknologi = nye måter å arbeide på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Nødvendig med tilpasninger for å få teknologien til å fungere som </a:t>
            </a:r>
            <a:r>
              <a:rPr lang="nb-NO" sz="2000" dirty="0" smtClean="0"/>
              <a:t>planlagt.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Nødnett gir mulighet for innovative praksiser, blant annet tverretatlig </a:t>
            </a:r>
            <a:r>
              <a:rPr lang="nb-NO" sz="2000" dirty="0" smtClean="0"/>
              <a:t>samarbeid.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På nåværende tidspunkt er </a:t>
            </a:r>
            <a:r>
              <a:rPr lang="nb-NO" sz="2000" dirty="0" smtClean="0"/>
              <a:t>grunnleggende bruk blant nødetatene </a:t>
            </a:r>
            <a:r>
              <a:rPr lang="nb-NO" sz="2000" dirty="0"/>
              <a:t>i </a:t>
            </a:r>
            <a:r>
              <a:rPr lang="nb-NO" sz="2000" dirty="0" smtClean="0"/>
              <a:t>fokus.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Nye vellykkede prosedyrer, som BAPS, fører til samarbeid på tvers av etatene og en mer profesjonell radiobruk</a:t>
            </a:r>
          </a:p>
          <a:p>
            <a:pPr>
              <a:spcBef>
                <a:spcPts val="600"/>
              </a:spcBef>
            </a:pPr>
            <a:endParaRPr lang="nb-NO" dirty="0"/>
          </a:p>
          <a:p>
            <a:pPr>
              <a:spcBef>
                <a:spcPts val="600"/>
              </a:spcBef>
            </a:pPr>
            <a:r>
              <a:rPr lang="nb-NO" sz="2400" b="1" dirty="0"/>
              <a:t>Erfaringsutveksling</a:t>
            </a:r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Viktig at ønskede forbedringer blir kommunisert fra brukere til </a:t>
            </a:r>
            <a:r>
              <a:rPr lang="nb-NO" sz="2000" dirty="0" smtClean="0"/>
              <a:t>prosjektansvarlige.</a:t>
            </a:r>
            <a:endParaRPr lang="nb-NO" sz="2000" dirty="0"/>
          </a:p>
          <a:p>
            <a:pPr marL="342900" indent="-342900">
              <a:spcBef>
                <a:spcPts val="600"/>
              </a:spcBef>
              <a:buFont typeface="Arial"/>
              <a:buChar char="•"/>
            </a:pPr>
            <a:r>
              <a:rPr lang="nb-NO" sz="2000" dirty="0"/>
              <a:t>BDO, HDO og DNK må ta tilbakemeldinger om tekniske og praktiske utfordring på alvor for å unngå </a:t>
            </a:r>
            <a:r>
              <a:rPr lang="nb-NO" sz="2000" dirty="0" smtClean="0"/>
              <a:t>lokale alternative løsninger eller praksiser (f.eks. bruk av mobiltelefon).</a:t>
            </a:r>
            <a:endParaRPr lang="nb-NO" sz="2000" dirty="0"/>
          </a:p>
          <a:p>
            <a:pPr>
              <a:spcBef>
                <a:spcPts val="600"/>
              </a:spcBef>
            </a:pP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6483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3CD7C93A3216934785DEBB7DB013FC38" ma:contentTypeVersion="0" ma:contentTypeDescription="" ma:contentTypeScope="" ma:versionID="1e560e7fb488ade3150eb676d750eb85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Sammendrag</TermName>
          <TermId xmlns="http://schemas.microsoft.com/office/infopath/2007/PartnerControls">06fd0364-2305-480a-8ec8-1cae03112a06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109</Value>
    </TaxCatchAll>
    <_dlc_DocId xmlns="a0c403bc-df03-43c8-915b-d2d6e5c89d57">DMFW2D44QQMK-48537758-2</_dlc_DocId>
    <_dlc_DocIdUrl xmlns="a0c403bc-df03-43c8-915b-d2d6e5c89d57">
      <Url>http://fou.ks.no/prosjekter/144021/_layouts/15/DocIdRedir.aspx?ID=DMFW2D44QQMK-48537758-2</Url>
      <Description>DMFW2D44QQMK-48537758-2</Description>
    </_dlc_DocIdUrl>
  </documentManagement>
</p:properties>
</file>

<file path=customXml/itemProps1.xml><?xml version="1.0" encoding="utf-8"?>
<ds:datastoreItem xmlns:ds="http://schemas.openxmlformats.org/officeDocument/2006/customXml" ds:itemID="{CA8DE3FF-8B87-46FF-A10E-6BA1B46CFD2E}"/>
</file>

<file path=customXml/itemProps2.xml><?xml version="1.0" encoding="utf-8"?>
<ds:datastoreItem xmlns:ds="http://schemas.openxmlformats.org/officeDocument/2006/customXml" ds:itemID="{A09EFB2E-C892-4415-A35F-12BE8799F262}"/>
</file>

<file path=customXml/itemProps3.xml><?xml version="1.0" encoding="utf-8"?>
<ds:datastoreItem xmlns:ds="http://schemas.openxmlformats.org/officeDocument/2006/customXml" ds:itemID="{12F44BE4-DF3F-431D-90C1-046EA0D34277}"/>
</file>

<file path=customXml/itemProps4.xml><?xml version="1.0" encoding="utf-8"?>
<ds:datastoreItem xmlns:ds="http://schemas.openxmlformats.org/officeDocument/2006/customXml" ds:itemID="{951AB155-7B78-499B-9B13-83348F582D82}"/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852</Words>
  <Application>Microsoft Office PowerPoint</Application>
  <PresentationFormat>Skjermfremvisning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Office-tema</vt:lpstr>
      <vt:lpstr>Nødnett i norske kommuner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NTNU, SVT-fakultetet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Nødnett i norske kommuner</dc:title>
  <dc:creator>Randi Ann Fagerholt</dc:creator>
  <cp:lastModifiedBy>Hilde Ravnaas</cp:lastModifiedBy>
  <cp:revision>37</cp:revision>
  <dcterms:created xsi:type="dcterms:W3CDTF">2014-11-24T10:09:26Z</dcterms:created>
  <dcterms:modified xsi:type="dcterms:W3CDTF">2017-07-07T11:53:53Z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0x010100C466DCB15B7C4D46B76A8E26AA95A520003CD7C93A3216934785DEBB7DB013FC38</vt:lpwstr>
  </property>
  <property fmtid="{D5CDD505-2E9C-101B-9397-08002B2CF9AE}" pid="3" name="_dlc_DocIdItemGuid">
    <vt:lpwstr>2b651dbd-0e04-4917-8bfe-ccd559e67d4c</vt:lpwstr>
  </property>
  <property fmtid="{D5CDD505-2E9C-101B-9397-08002B2CF9AE}" pid="4" name="Dokumentkategori">
    <vt:lpwstr>109;#Sammendrag|06fd0364-2305-480a-8ec8-1cae03112a06</vt:lpwstr>
  </property>
</Properties>
</file>