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3.xml" ContentType="application/vnd.ms-office.chartcolorstyle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style3.xml" ContentType="application/vnd.ms-office.chartstyle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87" r:id="rId1"/>
  </p:sldMasterIdLst>
  <p:notesMasterIdLst>
    <p:notesMasterId r:id="rId17"/>
  </p:notesMasterIdLst>
  <p:handoutMasterIdLst>
    <p:handoutMasterId r:id="rId18"/>
  </p:handoutMasterIdLst>
  <p:sldIdLst>
    <p:sldId id="263" r:id="rId2"/>
    <p:sldId id="257" r:id="rId3"/>
    <p:sldId id="265" r:id="rId4"/>
    <p:sldId id="274" r:id="rId5"/>
    <p:sldId id="264" r:id="rId6"/>
    <p:sldId id="266" r:id="rId7"/>
    <p:sldId id="268" r:id="rId8"/>
    <p:sldId id="267" r:id="rId9"/>
    <p:sldId id="269" r:id="rId10"/>
    <p:sldId id="270" r:id="rId11"/>
    <p:sldId id="271" r:id="rId12"/>
    <p:sldId id="272" r:id="rId13"/>
    <p:sldId id="273" r:id="rId14"/>
    <p:sldId id="275" r:id="rId15"/>
    <p:sldId id="260" r:id="rId16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A6"/>
    <a:srgbClr val="404040"/>
    <a:srgbClr val="965B42"/>
    <a:srgbClr val="007988"/>
    <a:srgbClr val="E8E8E8"/>
    <a:srgbClr val="000000"/>
    <a:srgbClr val="0072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2" autoAdjust="0"/>
    <p:restoredTop sz="99761" autoAdjust="0"/>
  </p:normalViewPr>
  <p:slideViewPr>
    <p:cSldViewPr>
      <p:cViewPr>
        <p:scale>
          <a:sx n="130" d="100"/>
          <a:sy n="130" d="100"/>
        </p:scale>
        <p:origin x="-101" y="715"/>
      </p:cViewPr>
      <p:guideLst>
        <p:guide orient="horz" pos="8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kant.uio.no\div-isf-felles\bruker\harada\G-HDO\prosjekt\Striving%20for%20excellence\AKU\sektorforskjeller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Arbeidsb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Arbeidsb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ABU!$B$4</c:f>
              <c:strCache>
                <c:ptCount val="1"/>
                <c:pt idx="0">
                  <c:v>Legemeldt fravær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cat>
            <c:strRef>
              <c:f>ABU!$C$3:$E$3</c:f>
              <c:strCache>
                <c:ptCount val="3"/>
                <c:pt idx="0">
                  <c:v>Privat</c:v>
                </c:pt>
                <c:pt idx="1">
                  <c:v>Kommune</c:v>
                </c:pt>
                <c:pt idx="2">
                  <c:v>Stat</c:v>
                </c:pt>
              </c:strCache>
            </c:strRef>
          </c:cat>
          <c:val>
            <c:numRef>
              <c:f>ABU!$C$4:$E$4</c:f>
              <c:numCache>
                <c:formatCode>General</c:formatCode>
                <c:ptCount val="3"/>
                <c:pt idx="0">
                  <c:v>5.1999999999999998E-2</c:v>
                </c:pt>
                <c:pt idx="1">
                  <c:v>8.1000000000000003E-2</c:v>
                </c:pt>
                <c:pt idx="2">
                  <c:v>5.6000000000000001E-2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01-4E72-9A24-436265C58054}"/>
            </c:ext>
          </c:extLst>
        </c:ser>
        <c:ser>
          <c:idx val="1"/>
          <c:order val="1"/>
          <c:tx>
            <c:strRef>
              <c:f>ABU!$B$5</c:f>
              <c:strCache>
                <c:ptCount val="1"/>
                <c:pt idx="0">
                  <c:v>Egenmeldt fravær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ABU!$C$3:$E$3</c:f>
              <c:strCache>
                <c:ptCount val="3"/>
                <c:pt idx="0">
                  <c:v>Privat</c:v>
                </c:pt>
                <c:pt idx="1">
                  <c:v>Kommune</c:v>
                </c:pt>
                <c:pt idx="2">
                  <c:v>Stat</c:v>
                </c:pt>
              </c:strCache>
            </c:strRef>
          </c:cat>
          <c:val>
            <c:numRef>
              <c:f>ABU!$C$5:$E$5</c:f>
              <c:numCache>
                <c:formatCode>General</c:formatCode>
                <c:ptCount val="3"/>
                <c:pt idx="0">
                  <c:v>2.8000000000000001E-2</c:v>
                </c:pt>
                <c:pt idx="1">
                  <c:v>2.5999999999999999E-2</c:v>
                </c:pt>
                <c:pt idx="2">
                  <c:v>2.1000000000000001E-2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001-4E72-9A24-436265C58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602432"/>
        <c:axId val="37603968"/>
      </c:barChart>
      <c:catAx>
        <c:axId val="37602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pPr>
            <a:endParaRPr lang="nb-NO"/>
          </a:p>
        </c:txPr>
        <c:crossAx val="37603968"/>
        <c:crosses val="autoZero"/>
        <c:auto val="1"/>
        <c:lblAlgn val="ctr"/>
        <c:lblOffset val="100"/>
        <c:noMultiLvlLbl val="0"/>
      </c:catAx>
      <c:valAx>
        <c:axId val="3760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pPr>
            <a:endParaRPr lang="nb-NO"/>
          </a:p>
        </c:txPr>
        <c:crossAx val="3760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100">
          <a:latin typeface="Helvetica" charset="0"/>
          <a:ea typeface="Helvetica" charset="0"/>
          <a:cs typeface="Helvetica" charset="0"/>
        </a:defRPr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Sykefraværsprosent, kjønns- og sektorfordelt. 2006-16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Kjønn!$B$2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Kjønn!$A$3:$A$5</c:f>
              <c:strCache>
                <c:ptCount val="3"/>
                <c:pt idx="0">
                  <c:v>Privat</c:v>
                </c:pt>
                <c:pt idx="1">
                  <c:v>Kommune</c:v>
                </c:pt>
                <c:pt idx="2">
                  <c:v>Stat</c:v>
                </c:pt>
              </c:strCache>
            </c:strRef>
          </c:cat>
          <c:val>
            <c:numRef>
              <c:f>Kjønn!$B$3:$B$5</c:f>
              <c:numCache>
                <c:formatCode>General</c:formatCode>
                <c:ptCount val="3"/>
                <c:pt idx="0">
                  <c:v>5.2</c:v>
                </c:pt>
                <c:pt idx="1">
                  <c:v>6.3</c:v>
                </c:pt>
                <c:pt idx="2">
                  <c:v>4.8</c:v>
                </c:pt>
              </c:numCache>
            </c:numRef>
          </c:val>
        </c:ser>
        <c:ser>
          <c:idx val="1"/>
          <c:order val="1"/>
          <c:tx>
            <c:strRef>
              <c:f>Kjønn!$C$2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Kjønn!$A$3:$A$5</c:f>
              <c:strCache>
                <c:ptCount val="3"/>
                <c:pt idx="0">
                  <c:v>Privat</c:v>
                </c:pt>
                <c:pt idx="1">
                  <c:v>Kommune</c:v>
                </c:pt>
                <c:pt idx="2">
                  <c:v>Stat</c:v>
                </c:pt>
              </c:strCache>
            </c:strRef>
          </c:cat>
          <c:val>
            <c:numRef>
              <c:f>Kjønn!$C$3:$C$5</c:f>
              <c:numCache>
                <c:formatCode>General</c:formatCode>
                <c:ptCount val="3"/>
                <c:pt idx="0">
                  <c:v>3.5</c:v>
                </c:pt>
                <c:pt idx="1">
                  <c:v>3.5</c:v>
                </c:pt>
                <c:pt idx="2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665024"/>
        <c:axId val="37670912"/>
      </c:barChart>
      <c:catAx>
        <c:axId val="3766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7670912"/>
        <c:crosses val="autoZero"/>
        <c:auto val="1"/>
        <c:lblAlgn val="ctr"/>
        <c:lblOffset val="100"/>
        <c:noMultiLvlLbl val="0"/>
      </c:catAx>
      <c:valAx>
        <c:axId val="3767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7665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nb-N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Gjennomsnittlig</a:t>
            </a:r>
            <a:r>
              <a:rPr lang="nb-NO" baseline="0"/>
              <a:t> sykefavær 2006-16</a:t>
            </a:r>
            <a:endParaRPr lang="nb-NO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5441774998186602E-2"/>
          <c:y val="0.14826246719160099"/>
          <c:w val="0.88779535472638804"/>
          <c:h val="0.62595800524934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Yrke!$B$2</c:f>
              <c:strCache>
                <c:ptCount val="1"/>
                <c:pt idx="0">
                  <c:v>Privat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Yrke!$A$3:$A$5</c:f>
              <c:strCache>
                <c:ptCount val="3"/>
                <c:pt idx="0">
                  <c:v>Omsorgs-/pleiearbeider</c:v>
                </c:pt>
                <c:pt idx="1">
                  <c:v>Barnehageassistent</c:v>
                </c:pt>
                <c:pt idx="2">
                  <c:v>Andre</c:v>
                </c:pt>
              </c:strCache>
            </c:strRef>
          </c:cat>
          <c:val>
            <c:numRef>
              <c:f>Yrke!$B$3:$B$5</c:f>
              <c:numCache>
                <c:formatCode>General</c:formatCode>
                <c:ptCount val="3"/>
                <c:pt idx="0">
                  <c:v>5.8</c:v>
                </c:pt>
                <c:pt idx="1">
                  <c:v>7.3</c:v>
                </c:pt>
                <c:pt idx="2">
                  <c:v>4.0999999999999996</c:v>
                </c:pt>
              </c:numCache>
            </c:numRef>
          </c:val>
        </c:ser>
        <c:ser>
          <c:idx val="1"/>
          <c:order val="1"/>
          <c:tx>
            <c:strRef>
              <c:f>Yrke!$C$2</c:f>
              <c:strCache>
                <c:ptCount val="1"/>
                <c:pt idx="0">
                  <c:v>Kommune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Yrke!$A$3:$A$5</c:f>
              <c:strCache>
                <c:ptCount val="3"/>
                <c:pt idx="0">
                  <c:v>Omsorgs-/pleiearbeider</c:v>
                </c:pt>
                <c:pt idx="1">
                  <c:v>Barnehageassistent</c:v>
                </c:pt>
                <c:pt idx="2">
                  <c:v>Andre</c:v>
                </c:pt>
              </c:strCache>
            </c:strRef>
          </c:cat>
          <c:val>
            <c:numRef>
              <c:f>Yrke!$C$3:$C$5</c:f>
              <c:numCache>
                <c:formatCode>General</c:formatCode>
                <c:ptCount val="3"/>
                <c:pt idx="0">
                  <c:v>8</c:v>
                </c:pt>
                <c:pt idx="1">
                  <c:v>6.4</c:v>
                </c:pt>
                <c:pt idx="2">
                  <c:v>4.7</c:v>
                </c:pt>
              </c:numCache>
            </c:numRef>
          </c:val>
        </c:ser>
        <c:ser>
          <c:idx val="2"/>
          <c:order val="2"/>
          <c:tx>
            <c:strRef>
              <c:f>Yrke!$D$2</c:f>
              <c:strCache>
                <c:ptCount val="1"/>
                <c:pt idx="0">
                  <c:v>Stat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Yrke!$A$3:$A$5</c:f>
              <c:strCache>
                <c:ptCount val="3"/>
                <c:pt idx="0">
                  <c:v>Omsorgs-/pleiearbeider</c:v>
                </c:pt>
                <c:pt idx="1">
                  <c:v>Barnehageassistent</c:v>
                </c:pt>
                <c:pt idx="2">
                  <c:v>Andre</c:v>
                </c:pt>
              </c:strCache>
            </c:strRef>
          </c:cat>
          <c:val>
            <c:numRef>
              <c:f>Yrke!$D$3:$D$5</c:f>
              <c:numCache>
                <c:formatCode>General</c:formatCode>
                <c:ptCount val="3"/>
                <c:pt idx="0">
                  <c:v>6.3</c:v>
                </c:pt>
                <c:pt idx="1">
                  <c:v>5.5</c:v>
                </c:pt>
                <c:pt idx="2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600000"/>
        <c:axId val="31634560"/>
      </c:barChart>
      <c:catAx>
        <c:axId val="3160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1634560"/>
        <c:crosses val="autoZero"/>
        <c:auto val="1"/>
        <c:lblAlgn val="ctr"/>
        <c:lblOffset val="100"/>
        <c:noMultiLvlLbl val="0"/>
      </c:catAx>
      <c:valAx>
        <c:axId val="3163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160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nb-N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n-NO" dirty="0">
              <a:latin typeface="Helvetica"/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81C3C95-0256-EE48-BB1F-6AADE21B4892}" type="datetime1">
              <a:rPr lang="nb-NO" smtClean="0">
                <a:latin typeface="Helvetica"/>
              </a:rPr>
              <a:t>12.12.2016</a:t>
            </a:fld>
            <a:endParaRPr lang="nn-NO" dirty="0">
              <a:latin typeface="Helvetica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n-NO" dirty="0">
              <a:latin typeface="Helvetica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32BF046-C5AF-634E-9205-FCA831C9B300}" type="slidenum">
              <a:rPr lang="nn-NO">
                <a:latin typeface="Helvetica"/>
              </a:rPr>
              <a:pPr>
                <a:defRPr/>
              </a:pPr>
              <a:t>‹#›</a:t>
            </a:fld>
            <a:endParaRPr lang="nn-NO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752972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/>
              </a:defRPr>
            </a:lvl1pPr>
          </a:lstStyle>
          <a:p>
            <a:pPr>
              <a:defRPr/>
            </a:pPr>
            <a:endParaRPr lang="nn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"/>
              </a:defRPr>
            </a:lvl1pPr>
          </a:lstStyle>
          <a:p>
            <a:pPr>
              <a:defRPr/>
            </a:pPr>
            <a:fld id="{5BF4C915-0F0F-FA4B-AB36-4EEDD0BE43CC}" type="datetime1">
              <a:rPr lang="nb-NO" smtClean="0"/>
              <a:t>12.12.2016</a:t>
            </a:fld>
            <a:endParaRPr lang="nn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n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n-NO" noProof="0" smtClean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/>
              </a:defRPr>
            </a:lvl1pPr>
          </a:lstStyle>
          <a:p>
            <a:pPr>
              <a:defRPr/>
            </a:pPr>
            <a:endParaRPr lang="nn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"/>
              </a:defRPr>
            </a:lvl1pPr>
          </a:lstStyle>
          <a:p>
            <a:pPr>
              <a:defRPr/>
            </a:pPr>
            <a:fld id="{0E25B774-29AC-544F-B92B-F2E34AAD9C98}" type="slidenum">
              <a:rPr lang="nn-NO" smtClean="0"/>
              <a:pPr>
                <a:defRPr/>
              </a:pPr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3187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amfunnsanalyse.no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amfunnsanalyse.no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/>
          <p:cNvSpPr/>
          <p:nvPr/>
        </p:nvSpPr>
        <p:spPr>
          <a:xfrm>
            <a:off x="0" y="4725144"/>
            <a:ext cx="9144000" cy="2160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Bilde 8" descr="CF_proba_om os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" t="13523" r="46" b="6144"/>
          <a:stretch/>
        </p:blipFill>
        <p:spPr>
          <a:xfrm>
            <a:off x="0" y="1196751"/>
            <a:ext cx="9144000" cy="3671581"/>
          </a:xfrm>
          <a:prstGeom prst="rect">
            <a:avLst/>
          </a:prstGeom>
        </p:spPr>
      </p:pic>
      <p:sp>
        <p:nvSpPr>
          <p:cNvPr id="13" name="TekstSylinder 12"/>
          <p:cNvSpPr txBox="1"/>
          <p:nvPr/>
        </p:nvSpPr>
        <p:spPr>
          <a:xfrm>
            <a:off x="1226656" y="64647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386977"/>
            <a:ext cx="2188096" cy="59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ittel 22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864096"/>
          </a:xfrm>
        </p:spPr>
        <p:txBody>
          <a:bodyPr/>
          <a:lstStyle>
            <a:lvl1pPr>
              <a:defRPr sz="4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10"/>
          </p:nvPr>
        </p:nvSpPr>
        <p:spPr>
          <a:xfrm>
            <a:off x="467544" y="5949280"/>
            <a:ext cx="6624637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10" name="Bilde 9" descr="CF_proba_om oss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" t="13523" r="46" b="6144"/>
          <a:stretch/>
        </p:blipFill>
        <p:spPr>
          <a:xfrm>
            <a:off x="0" y="1196751"/>
            <a:ext cx="9144000" cy="3671581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226656" y="64647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386977"/>
            <a:ext cx="2188096" cy="59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ks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0" y="6237312"/>
            <a:ext cx="9144000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kstSylinder 4"/>
          <p:cNvSpPr txBox="1">
            <a:spLocks noChangeArrowheads="1"/>
          </p:cNvSpPr>
          <p:nvPr/>
        </p:nvSpPr>
        <p:spPr bwMode="auto">
          <a:xfrm>
            <a:off x="6012160" y="6381328"/>
            <a:ext cx="266429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nb-NO" sz="1200" dirty="0" smtClean="0">
                <a:solidFill>
                  <a:srgbClr val="0092A6"/>
                </a:solidFill>
                <a:latin typeface="Helvetica"/>
                <a:hlinkClick r:id="rId2"/>
              </a:rPr>
              <a:t>www.proba.no</a:t>
            </a:r>
            <a:r>
              <a:rPr lang="nb-NO" sz="1200" dirty="0" smtClean="0">
                <a:solidFill>
                  <a:srgbClr val="0092A6"/>
                </a:solidFill>
                <a:latin typeface="Helvetica"/>
              </a:rPr>
              <a:t> </a:t>
            </a:r>
            <a:endParaRPr lang="nn-NO" sz="1200" dirty="0">
              <a:solidFill>
                <a:srgbClr val="0092A6"/>
              </a:solidFill>
              <a:latin typeface="Helvetica"/>
            </a:endParaRPr>
          </a:p>
        </p:txBody>
      </p:sp>
      <p:sp>
        <p:nvSpPr>
          <p:cNvPr id="8" name="TekstSylinder 4"/>
          <p:cNvSpPr txBox="1">
            <a:spLocks noChangeArrowheads="1"/>
          </p:cNvSpPr>
          <p:nvPr/>
        </p:nvSpPr>
        <p:spPr bwMode="auto">
          <a:xfrm>
            <a:off x="539552" y="6381328"/>
            <a:ext cx="432048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GB" sz="1200" dirty="0" err="1">
                <a:solidFill>
                  <a:srgbClr val="404040"/>
                </a:solidFill>
                <a:latin typeface="Helvetica"/>
              </a:rPr>
              <a:t>Proba</a:t>
            </a:r>
            <a:r>
              <a:rPr lang="en-GB" sz="1200" dirty="0">
                <a:solidFill>
                  <a:srgbClr val="404040"/>
                </a:solidFill>
                <a:latin typeface="Helvetica"/>
              </a:rPr>
              <a:t> </a:t>
            </a:r>
            <a:r>
              <a:rPr lang="en-GB" sz="1200" dirty="0" smtClean="0">
                <a:solidFill>
                  <a:srgbClr val="404040"/>
                </a:solidFill>
                <a:latin typeface="Helvetica"/>
              </a:rPr>
              <a:t>AS  |  </a:t>
            </a:r>
            <a:r>
              <a:rPr lang="en-GB" sz="1200" dirty="0" err="1" smtClean="0">
                <a:solidFill>
                  <a:srgbClr val="404040"/>
                </a:solidFill>
                <a:latin typeface="Helvetica"/>
              </a:rPr>
              <a:t>Øvre</a:t>
            </a:r>
            <a:r>
              <a:rPr lang="en-GB" sz="1200" dirty="0" smtClean="0">
                <a:solidFill>
                  <a:srgbClr val="404040"/>
                </a:solidFill>
                <a:latin typeface="Helvetica"/>
              </a:rPr>
              <a:t> </a:t>
            </a:r>
            <a:r>
              <a:rPr lang="en-GB" sz="1200" dirty="0" err="1" smtClean="0">
                <a:solidFill>
                  <a:srgbClr val="404040"/>
                </a:solidFill>
                <a:latin typeface="Helvetica"/>
              </a:rPr>
              <a:t>Vollgate</a:t>
            </a:r>
            <a:r>
              <a:rPr lang="en-GB" sz="1200" dirty="0" smtClean="0">
                <a:solidFill>
                  <a:srgbClr val="404040"/>
                </a:solidFill>
                <a:latin typeface="Helvetica"/>
              </a:rPr>
              <a:t> 6  |  </a:t>
            </a:r>
            <a:r>
              <a:rPr lang="en-GB" sz="1200" dirty="0">
                <a:solidFill>
                  <a:srgbClr val="404040"/>
                </a:solidFill>
                <a:latin typeface="Helvetica"/>
              </a:rPr>
              <a:t>0158 </a:t>
            </a:r>
            <a:r>
              <a:rPr lang="en-GB" sz="1200" dirty="0" smtClean="0">
                <a:solidFill>
                  <a:srgbClr val="404040"/>
                </a:solidFill>
                <a:latin typeface="Helvetica"/>
              </a:rPr>
              <a:t>Oslo</a:t>
            </a:r>
            <a:endParaRPr lang="nn-NO" sz="1200" dirty="0">
              <a:solidFill>
                <a:srgbClr val="404040"/>
              </a:solidFill>
              <a:latin typeface="Helvetica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2997739"/>
            <a:ext cx="2188096" cy="59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ktangel 8"/>
          <p:cNvSpPr/>
          <p:nvPr userDrawn="1"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ktangel 11"/>
          <p:cNvSpPr/>
          <p:nvPr userDrawn="1"/>
        </p:nvSpPr>
        <p:spPr>
          <a:xfrm>
            <a:off x="0" y="6237312"/>
            <a:ext cx="9144000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kstSylinder 4"/>
          <p:cNvSpPr txBox="1">
            <a:spLocks noChangeArrowheads="1"/>
          </p:cNvSpPr>
          <p:nvPr userDrawn="1"/>
        </p:nvSpPr>
        <p:spPr bwMode="auto">
          <a:xfrm>
            <a:off x="6012160" y="6381328"/>
            <a:ext cx="266429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nb-NO" sz="1200" dirty="0" smtClean="0">
                <a:solidFill>
                  <a:srgbClr val="0092A6"/>
                </a:solidFill>
                <a:latin typeface="Helvetica"/>
                <a:hlinkClick r:id="rId2"/>
              </a:rPr>
              <a:t>www.proba.no</a:t>
            </a:r>
            <a:r>
              <a:rPr lang="nb-NO" sz="1200" dirty="0" smtClean="0">
                <a:solidFill>
                  <a:srgbClr val="0092A6"/>
                </a:solidFill>
                <a:latin typeface="Helvetica"/>
              </a:rPr>
              <a:t> </a:t>
            </a:r>
            <a:endParaRPr lang="nn-NO" sz="1200" dirty="0">
              <a:solidFill>
                <a:srgbClr val="0092A6"/>
              </a:solidFill>
              <a:latin typeface="Helvetica"/>
            </a:endParaRPr>
          </a:p>
        </p:txBody>
      </p:sp>
      <p:sp>
        <p:nvSpPr>
          <p:cNvPr id="14" name="TekstSylinder 4"/>
          <p:cNvSpPr txBox="1">
            <a:spLocks noChangeArrowheads="1"/>
          </p:cNvSpPr>
          <p:nvPr userDrawn="1"/>
        </p:nvSpPr>
        <p:spPr bwMode="auto">
          <a:xfrm>
            <a:off x="539552" y="6381328"/>
            <a:ext cx="432048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GB" sz="1200" dirty="0" err="1">
                <a:solidFill>
                  <a:srgbClr val="404040"/>
                </a:solidFill>
                <a:latin typeface="Helvetica"/>
              </a:rPr>
              <a:t>Proba</a:t>
            </a:r>
            <a:r>
              <a:rPr lang="en-GB" sz="1200" dirty="0">
                <a:solidFill>
                  <a:srgbClr val="404040"/>
                </a:solidFill>
                <a:latin typeface="Helvetica"/>
              </a:rPr>
              <a:t> </a:t>
            </a:r>
            <a:r>
              <a:rPr lang="en-GB" sz="1200" dirty="0" smtClean="0">
                <a:solidFill>
                  <a:srgbClr val="404040"/>
                </a:solidFill>
                <a:latin typeface="Helvetica"/>
              </a:rPr>
              <a:t>AS  |  </a:t>
            </a:r>
            <a:r>
              <a:rPr lang="en-GB" sz="1200" dirty="0" err="1" smtClean="0">
                <a:solidFill>
                  <a:srgbClr val="404040"/>
                </a:solidFill>
                <a:latin typeface="Helvetica"/>
              </a:rPr>
              <a:t>Øvre</a:t>
            </a:r>
            <a:r>
              <a:rPr lang="en-GB" sz="1200" dirty="0" smtClean="0">
                <a:solidFill>
                  <a:srgbClr val="404040"/>
                </a:solidFill>
                <a:latin typeface="Helvetica"/>
              </a:rPr>
              <a:t> </a:t>
            </a:r>
            <a:r>
              <a:rPr lang="en-GB" sz="1200" dirty="0" err="1" smtClean="0">
                <a:solidFill>
                  <a:srgbClr val="404040"/>
                </a:solidFill>
                <a:latin typeface="Helvetica"/>
              </a:rPr>
              <a:t>Vollgate</a:t>
            </a:r>
            <a:r>
              <a:rPr lang="en-GB" sz="1200" dirty="0" smtClean="0">
                <a:solidFill>
                  <a:srgbClr val="404040"/>
                </a:solidFill>
                <a:latin typeface="Helvetica"/>
              </a:rPr>
              <a:t> 6  |  </a:t>
            </a:r>
            <a:r>
              <a:rPr lang="en-GB" sz="1200" dirty="0">
                <a:solidFill>
                  <a:srgbClr val="404040"/>
                </a:solidFill>
                <a:latin typeface="Helvetica"/>
              </a:rPr>
              <a:t>0158 </a:t>
            </a:r>
            <a:r>
              <a:rPr lang="en-GB" sz="1200" dirty="0" smtClean="0">
                <a:solidFill>
                  <a:srgbClr val="404040"/>
                </a:solidFill>
                <a:latin typeface="Helvetica"/>
              </a:rPr>
              <a:t>Oslo</a:t>
            </a:r>
            <a:endParaRPr lang="nn-NO" sz="1200" dirty="0">
              <a:solidFill>
                <a:srgbClr val="404040"/>
              </a:solidFill>
              <a:latin typeface="Helvetica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2997739"/>
            <a:ext cx="2188096" cy="59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7932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/>
          <p:cNvSpPr/>
          <p:nvPr userDrawn="1"/>
        </p:nvSpPr>
        <p:spPr>
          <a:xfrm>
            <a:off x="0" y="4725144"/>
            <a:ext cx="9144000" cy="2160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Bilde 8" descr="CF_proba_om oss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" t="13523" r="46" b="6144"/>
          <a:stretch/>
        </p:blipFill>
        <p:spPr>
          <a:xfrm>
            <a:off x="0" y="1196751"/>
            <a:ext cx="9144000" cy="3671581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226656" y="64647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386977"/>
            <a:ext cx="2188096" cy="59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ittel 22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864096"/>
          </a:xfrm>
        </p:spPr>
        <p:txBody>
          <a:bodyPr/>
          <a:lstStyle>
            <a:lvl1pPr>
              <a:defRPr sz="4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10"/>
          </p:nvPr>
        </p:nvSpPr>
        <p:spPr>
          <a:xfrm>
            <a:off x="467544" y="5949280"/>
            <a:ext cx="6624637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ks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0" y="6237312"/>
            <a:ext cx="9144000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kstSylinder 4"/>
          <p:cNvSpPr txBox="1">
            <a:spLocks noChangeArrowheads="1"/>
          </p:cNvSpPr>
          <p:nvPr userDrawn="1"/>
        </p:nvSpPr>
        <p:spPr bwMode="auto">
          <a:xfrm>
            <a:off x="6012160" y="6381328"/>
            <a:ext cx="266429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nb-NO" sz="1200" dirty="0" smtClean="0">
                <a:solidFill>
                  <a:srgbClr val="0092A6"/>
                </a:solidFill>
                <a:latin typeface="Helvetica"/>
                <a:hlinkClick r:id="rId2"/>
              </a:rPr>
              <a:t>www.proba.no</a:t>
            </a:r>
            <a:r>
              <a:rPr lang="nb-NO" sz="1200" dirty="0" smtClean="0">
                <a:solidFill>
                  <a:srgbClr val="0092A6"/>
                </a:solidFill>
                <a:latin typeface="Helvetica"/>
              </a:rPr>
              <a:t> </a:t>
            </a:r>
            <a:endParaRPr lang="nn-NO" sz="1200" dirty="0">
              <a:solidFill>
                <a:srgbClr val="0092A6"/>
              </a:solidFill>
              <a:latin typeface="Helvetica"/>
            </a:endParaRPr>
          </a:p>
        </p:txBody>
      </p:sp>
      <p:sp>
        <p:nvSpPr>
          <p:cNvPr id="8" name="TekstSylinder 4"/>
          <p:cNvSpPr txBox="1">
            <a:spLocks noChangeArrowheads="1"/>
          </p:cNvSpPr>
          <p:nvPr userDrawn="1"/>
        </p:nvSpPr>
        <p:spPr bwMode="auto">
          <a:xfrm>
            <a:off x="539552" y="6381328"/>
            <a:ext cx="432048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GB" sz="1200" dirty="0" err="1">
                <a:solidFill>
                  <a:srgbClr val="404040"/>
                </a:solidFill>
                <a:latin typeface="Helvetica"/>
              </a:rPr>
              <a:t>Proba</a:t>
            </a:r>
            <a:r>
              <a:rPr lang="en-GB" sz="1200" dirty="0">
                <a:solidFill>
                  <a:srgbClr val="404040"/>
                </a:solidFill>
                <a:latin typeface="Helvetica"/>
              </a:rPr>
              <a:t> </a:t>
            </a:r>
            <a:r>
              <a:rPr lang="en-GB" sz="1200" dirty="0" smtClean="0">
                <a:solidFill>
                  <a:srgbClr val="404040"/>
                </a:solidFill>
                <a:latin typeface="Helvetica"/>
              </a:rPr>
              <a:t>AS  |  </a:t>
            </a:r>
            <a:r>
              <a:rPr lang="en-GB" sz="1200" dirty="0" err="1" smtClean="0">
                <a:solidFill>
                  <a:srgbClr val="404040"/>
                </a:solidFill>
                <a:latin typeface="Helvetica"/>
              </a:rPr>
              <a:t>Øvre</a:t>
            </a:r>
            <a:r>
              <a:rPr lang="en-GB" sz="1200" dirty="0" smtClean="0">
                <a:solidFill>
                  <a:srgbClr val="404040"/>
                </a:solidFill>
                <a:latin typeface="Helvetica"/>
              </a:rPr>
              <a:t> </a:t>
            </a:r>
            <a:r>
              <a:rPr lang="en-GB" sz="1200" dirty="0" err="1" smtClean="0">
                <a:solidFill>
                  <a:srgbClr val="404040"/>
                </a:solidFill>
                <a:latin typeface="Helvetica"/>
              </a:rPr>
              <a:t>Vollgate</a:t>
            </a:r>
            <a:r>
              <a:rPr lang="en-GB" sz="1200" dirty="0" smtClean="0">
                <a:solidFill>
                  <a:srgbClr val="404040"/>
                </a:solidFill>
                <a:latin typeface="Helvetica"/>
              </a:rPr>
              <a:t> 6  |  </a:t>
            </a:r>
            <a:r>
              <a:rPr lang="en-GB" sz="1200" dirty="0">
                <a:solidFill>
                  <a:srgbClr val="404040"/>
                </a:solidFill>
                <a:latin typeface="Helvetica"/>
              </a:rPr>
              <a:t>0158 </a:t>
            </a:r>
            <a:r>
              <a:rPr lang="en-GB" sz="1200" dirty="0" smtClean="0">
                <a:solidFill>
                  <a:srgbClr val="404040"/>
                </a:solidFill>
                <a:latin typeface="Helvetica"/>
              </a:rPr>
              <a:t>Oslo</a:t>
            </a:r>
            <a:endParaRPr lang="nn-NO" sz="1200" dirty="0">
              <a:solidFill>
                <a:srgbClr val="404040"/>
              </a:solidFill>
              <a:latin typeface="Helvetica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2997739"/>
            <a:ext cx="2188096" cy="59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793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rgbClr val="606060"/>
                </a:solidFill>
              </a:defRPr>
            </a:lvl1pPr>
            <a:lvl2pPr>
              <a:defRPr sz="2000">
                <a:solidFill>
                  <a:srgbClr val="606060"/>
                </a:solidFill>
              </a:defRPr>
            </a:lvl2pPr>
            <a:lvl3pPr>
              <a:defRPr sz="1800">
                <a:solidFill>
                  <a:srgbClr val="606060"/>
                </a:solidFill>
              </a:defRPr>
            </a:lvl3pPr>
            <a:lvl4pPr>
              <a:defRPr sz="1600">
                <a:solidFill>
                  <a:srgbClr val="606060"/>
                </a:solidFill>
              </a:defRPr>
            </a:lvl4pPr>
            <a:lvl5pPr>
              <a:defRPr>
                <a:solidFill>
                  <a:srgbClr val="606060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1268759"/>
            <a:ext cx="5486400" cy="3458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Dra bildet til plassholderen eller klikk ikonet for å legge til</a:t>
            </a:r>
            <a:endParaRPr lang="nn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3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88640"/>
            <a:ext cx="8229600" cy="9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0769"/>
            <a:ext cx="82296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</p:txBody>
      </p:sp>
      <p:cxnSp>
        <p:nvCxnSpPr>
          <p:cNvPr id="7" name="Rett linje 6"/>
          <p:cNvCxnSpPr/>
          <p:nvPr/>
        </p:nvCxnSpPr>
        <p:spPr>
          <a:xfrm>
            <a:off x="467544" y="1196752"/>
            <a:ext cx="8208912" cy="0"/>
          </a:xfrm>
          <a:prstGeom prst="line">
            <a:avLst/>
          </a:prstGeom>
          <a:ln w="12700" cmpd="sng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/>
        </p:nvCxnSpPr>
        <p:spPr>
          <a:xfrm>
            <a:off x="467544" y="6093296"/>
            <a:ext cx="8208912" cy="0"/>
          </a:xfrm>
          <a:prstGeom prst="line">
            <a:avLst/>
          </a:prstGeom>
          <a:ln w="12700" cmpd="sng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328" y="6309320"/>
            <a:ext cx="1163960" cy="31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Rett linje 9"/>
          <p:cNvCxnSpPr/>
          <p:nvPr userDrawn="1"/>
        </p:nvCxnSpPr>
        <p:spPr>
          <a:xfrm>
            <a:off x="467544" y="1196752"/>
            <a:ext cx="8208912" cy="0"/>
          </a:xfrm>
          <a:prstGeom prst="line">
            <a:avLst/>
          </a:prstGeom>
          <a:ln w="12700" cmpd="sng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>
            <a:off x="467544" y="6093296"/>
            <a:ext cx="8208912" cy="0"/>
          </a:xfrm>
          <a:prstGeom prst="line">
            <a:avLst/>
          </a:prstGeom>
          <a:ln w="12700" cmpd="sng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328" y="6309320"/>
            <a:ext cx="1163960" cy="31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649" r:id="rId13"/>
    <p:sldLayoutId id="2147483660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>
              <a:lumMod val="75000"/>
            </a:schemeClr>
          </a:solidFill>
          <a:latin typeface="Helvetica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06060"/>
          </a:solidFill>
          <a:latin typeface="Helvetica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06060"/>
          </a:solidFill>
          <a:latin typeface="Helvetica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606060"/>
          </a:solidFill>
          <a:latin typeface="Helvetica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606060"/>
          </a:solidFill>
          <a:latin typeface="Helvetica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06060"/>
          </a:solidFill>
          <a:latin typeface="Helvetica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smtClean="0"/>
              <a:t>Sykefraværsforskjeller mellom sektorer</a:t>
            </a:r>
            <a:endParaRPr lang="nb-NO" sz="36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smtClean="0"/>
              <a:t>Presentasjon av et FOU-prosjekt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6632"/>
            <a:ext cx="1800200" cy="8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Regresjonsanalyse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04316"/>
              </p:ext>
            </p:extLst>
          </p:nvPr>
        </p:nvGraphicFramePr>
        <p:xfrm>
          <a:off x="467544" y="1341438"/>
          <a:ext cx="8219256" cy="3644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3322712"/>
              </a:tblGrid>
              <a:tr h="822155">
                <a:tc>
                  <a:txBody>
                    <a:bodyPr/>
                    <a:lstStyle/>
                    <a:p>
                      <a:r>
                        <a:rPr lang="nb-NO" b="0" dirty="0" smtClean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Sykefravær kontrollert for: </a:t>
                      </a:r>
                      <a:endParaRPr lang="nb-NO" b="0" dirty="0">
                        <a:solidFill>
                          <a:schemeClr val="tx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0" dirty="0" smtClean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Forskjeller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 i sykefraværsprosent (kommunal minus privat)*</a:t>
                      </a:r>
                      <a:endParaRPr lang="nb-NO" b="0" dirty="0">
                        <a:solidFill>
                          <a:schemeClr val="tx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76328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Ingenting</a:t>
                      </a:r>
                      <a:endParaRPr lang="nb-NO" dirty="0">
                        <a:solidFill>
                          <a:schemeClr val="tx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1,5</a:t>
                      </a:r>
                      <a:endParaRPr lang="nb-NO" b="1" dirty="0">
                        <a:solidFill>
                          <a:schemeClr val="tx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noFill/>
                  </a:tcPr>
                </a:tc>
              </a:tr>
              <a:tr h="768842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Kjønn, alder, utdanning, avtalt arbeidstid, fast/midlertidig stilling og ansiennitet</a:t>
                      </a:r>
                      <a:endParaRPr lang="nb-NO" dirty="0">
                        <a:solidFill>
                          <a:schemeClr val="tx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0,8</a:t>
                      </a:r>
                      <a:endParaRPr lang="nb-NO" b="1" dirty="0">
                        <a:solidFill>
                          <a:schemeClr val="tx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noFill/>
                  </a:tcPr>
                </a:tc>
              </a:tr>
              <a:tr h="476328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Også for: Yrke</a:t>
                      </a:r>
                      <a:endParaRPr lang="nb-NO" dirty="0">
                        <a:solidFill>
                          <a:schemeClr val="tx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-0,1</a:t>
                      </a:r>
                      <a:endParaRPr lang="nb-NO" dirty="0">
                        <a:solidFill>
                          <a:schemeClr val="tx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noFill/>
                  </a:tcPr>
                </a:tc>
              </a:tr>
              <a:tr h="531784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Også for: Kommunetype og bedriftsstørrelse</a:t>
                      </a:r>
                      <a:endParaRPr lang="nb-NO" dirty="0">
                        <a:solidFill>
                          <a:schemeClr val="tx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0,0</a:t>
                      </a:r>
                      <a:endParaRPr lang="nb-NO" dirty="0">
                        <a:solidFill>
                          <a:schemeClr val="tx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noFill/>
                  </a:tcPr>
                </a:tc>
              </a:tr>
              <a:tr h="476328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Også for:</a:t>
                      </a:r>
                      <a:r>
                        <a:rPr lang="nb-NO" baseline="0" dirty="0" smtClean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 Næring</a:t>
                      </a:r>
                      <a:endParaRPr lang="nb-NO" dirty="0">
                        <a:solidFill>
                          <a:schemeClr val="tx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-0,4</a:t>
                      </a:r>
                      <a:endParaRPr lang="nb-NO" b="1" dirty="0">
                        <a:solidFill>
                          <a:schemeClr val="tx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683568" y="5229200"/>
            <a:ext cx="490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*Fet skrift angir statistisk signifikante resultater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6225182"/>
            <a:ext cx="1040392" cy="51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72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Tidsutvikling med kontroll for ”alt”</a:t>
            </a:r>
            <a:endParaRPr lang="nb-NO" dirty="0"/>
          </a:p>
        </p:txBody>
      </p:sp>
      <p:pic>
        <p:nvPicPr>
          <p:cNvPr id="3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624736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Sylinder 3"/>
          <p:cNvSpPr txBox="1"/>
          <p:nvPr/>
        </p:nvSpPr>
        <p:spPr>
          <a:xfrm>
            <a:off x="1475656" y="5445224"/>
            <a:ext cx="553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Også kontrollert for yrke, næring og bedriftsstørrelse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6225182"/>
            <a:ext cx="1040392" cy="51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5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smtClean="0"/>
              <a:t>Arbeidstakere som flytter mellom sektorene</a:t>
            </a:r>
            <a:endParaRPr lang="nb-NO" sz="3200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Forskjellene mellom sektorene kan skyldes at de tiltrekker seg ansatte med ulik tilbøyelighet til fravær (kontrollert for kjønn, alder, utdanning, yrke, mv.)</a:t>
            </a:r>
          </a:p>
          <a:p>
            <a:r>
              <a:rPr lang="nb-NO" dirty="0" smtClean="0"/>
              <a:t>Hva skjer med fravær til de som bytter sektor (til samme type jobb)?</a:t>
            </a:r>
          </a:p>
          <a:p>
            <a:r>
              <a:rPr lang="nb-NO" dirty="0" smtClean="0"/>
              <a:t>Konklusjon: De som bytter har 13 prosent lavere fravær når de er i kommunal sektor enn når de er i privat sektor</a:t>
            </a:r>
          </a:p>
          <a:p>
            <a:pPr lvl="1"/>
            <a:r>
              <a:rPr lang="nb-NO" dirty="0" smtClean="0"/>
              <a:t>Forsiktighet med generalisering: De som flytter er ganske annerledes (kjønn, alder, </a:t>
            </a:r>
            <a:r>
              <a:rPr lang="nb-NO" dirty="0" err="1" smtClean="0"/>
              <a:t>sykefraværsnivå</a:t>
            </a:r>
            <a:r>
              <a:rPr lang="nb-NO" dirty="0" smtClean="0"/>
              <a:t>, mv.) enn de som ikke flytter. Ikke sikkert at egenskaper ved arbeidsplassene har samme effekt på de som ikke flytter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6225182"/>
            <a:ext cx="1040392" cy="51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30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Inkludering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 vår undersøkelse, to aspekter ved ”inkludering”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 smtClean="0"/>
              <a:t>Har arbeidsstedet ansatte med behov for tilpasset </a:t>
            </a:r>
            <a:r>
              <a:rPr lang="nb-NO" dirty="0" err="1" smtClean="0"/>
              <a:t>arbeidssitusjon</a:t>
            </a:r>
            <a:r>
              <a:rPr lang="nb-NO" dirty="0" smtClean="0"/>
              <a:t>?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 smtClean="0"/>
              <a:t>Tilbyr de tilpasset arbeidssituasjon til ansatte som trenger det?</a:t>
            </a:r>
          </a:p>
          <a:p>
            <a:r>
              <a:rPr lang="nb-NO" dirty="0" smtClean="0"/>
              <a:t>Kommunene er mer inkluderende enn privat sektor </a:t>
            </a:r>
          </a:p>
          <a:p>
            <a:pPr lvl="1"/>
            <a:r>
              <a:rPr lang="nb-NO" dirty="0" smtClean="0"/>
              <a:t>Basert på selvrapportering på 1 og 2</a:t>
            </a:r>
          </a:p>
          <a:p>
            <a:pPr lvl="1"/>
            <a:r>
              <a:rPr lang="nb-NO" dirty="0" smtClean="0"/>
              <a:t>Forskjellene i bruk av tilpasninger kan ”forklares” av sammen-setning på kjønn, yrke, bedriftsstørrelse, deltagelse i IA, hyppighet av arbeidsmiljøproblemer, mv. </a:t>
            </a:r>
            <a:endParaRPr lang="nb-NO" dirty="0"/>
          </a:p>
          <a:p>
            <a:pPr lvl="1"/>
            <a:r>
              <a:rPr lang="nb-NO" dirty="0" smtClean="0"/>
              <a:t>Forskjeller i andel bedrifter med ansatte med særlige behov kan ikke fullt ut forklares av samme faktorer</a:t>
            </a:r>
          </a:p>
          <a:p>
            <a:r>
              <a:rPr lang="nb-NO" dirty="0" smtClean="0"/>
              <a:t>Men vi kan ikke si om ”inkludering” fører til økt fravær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6225182"/>
            <a:ext cx="1040392" cy="51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70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Sykefraværet i kommunene er høyere enn i privat sektor</a:t>
            </a:r>
          </a:p>
          <a:p>
            <a:r>
              <a:rPr lang="nb-NO" dirty="0" smtClean="0"/>
              <a:t>Forskjellene i fravær kan ”forklares” av forskjeller i sammensetning av typer arbeid, arbeidsstokken, mv.</a:t>
            </a:r>
          </a:p>
          <a:p>
            <a:pPr lvl="1"/>
            <a:r>
              <a:rPr lang="nb-NO" dirty="0" smtClean="0"/>
              <a:t>En viss tendens til at den uforklarte forskjellen har skiftet fra positiv til negativ </a:t>
            </a:r>
          </a:p>
          <a:p>
            <a:r>
              <a:rPr lang="nb-NO" dirty="0" smtClean="0"/>
              <a:t>Fraværet i kommunene har holdt seg rimelig stabilt i perioden 2006-15 på tross av press fra sammensetningseffekter  </a:t>
            </a:r>
          </a:p>
          <a:p>
            <a:r>
              <a:rPr lang="nb-NO" dirty="0" smtClean="0"/>
              <a:t>Ansatte som flytter mellom privat og kommunal sektor har lavere fravær når de er i kommunal</a:t>
            </a:r>
          </a:p>
          <a:p>
            <a:r>
              <a:rPr lang="nb-NO" dirty="0" smtClean="0"/>
              <a:t>Kommunene er mer inkluderende, men usikkert om det gir økt fravær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6225182"/>
            <a:ext cx="1040392" cy="51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07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96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Problemstillinger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nb-NO" dirty="0" smtClean="0"/>
              <a:t>Hvordan har sykefraværet i privat og kommunal sektor utviklet seg? </a:t>
            </a:r>
          </a:p>
          <a:p>
            <a:pPr fontAlgn="t"/>
            <a:r>
              <a:rPr lang="nb-NO" dirty="0" smtClean="0"/>
              <a:t>Hvilken betydning har sammensetning av arbeidsstokken, typer arbeid, </a:t>
            </a:r>
            <a:r>
              <a:rPr lang="nb-NO" dirty="0" err="1" smtClean="0"/>
              <a:t>m.v</a:t>
            </a:r>
            <a:r>
              <a:rPr lang="nb-NO" dirty="0" smtClean="0"/>
              <a:t>. for forskjeller i sykefravær? </a:t>
            </a:r>
            <a:endParaRPr lang="nb-NO" dirty="0"/>
          </a:p>
          <a:p>
            <a:pPr fontAlgn="t"/>
            <a:r>
              <a:rPr lang="nb-NO" dirty="0" smtClean="0"/>
              <a:t>Hvordan har endringer i sammensetningen bidratt til endringer i fraværet? </a:t>
            </a:r>
            <a:endParaRPr lang="nb-NO" dirty="0"/>
          </a:p>
          <a:p>
            <a:pPr fontAlgn="t"/>
            <a:r>
              <a:rPr lang="nb-NO" dirty="0" smtClean="0"/>
              <a:t>Kan man i at kommunene er mer inkluderende som arbeidsgivere og har dette betydning for fraværsnivået? 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6251304"/>
            <a:ext cx="1040392" cy="51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29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Gjennomført i av </a:t>
            </a:r>
            <a:r>
              <a:rPr lang="nb-NO" dirty="0" err="1" smtClean="0"/>
              <a:t>Proba</a:t>
            </a:r>
            <a:r>
              <a:rPr lang="nb-NO" dirty="0" smtClean="0"/>
              <a:t> i samarbeid med Harald Dale-Olsen fra ISF og Arne </a:t>
            </a:r>
            <a:r>
              <a:rPr lang="nb-NO" dirty="0" err="1" smtClean="0"/>
              <a:t>Mastekaasa</a:t>
            </a:r>
            <a:r>
              <a:rPr lang="nb-NO" dirty="0" smtClean="0"/>
              <a:t> fra UiO</a:t>
            </a:r>
          </a:p>
          <a:p>
            <a:r>
              <a:rPr lang="nb-NO" dirty="0" smtClean="0"/>
              <a:t>Basert på tre ulike datasett</a:t>
            </a:r>
          </a:p>
          <a:p>
            <a:pPr lvl="1"/>
            <a:r>
              <a:rPr lang="nb-NO" dirty="0" smtClean="0"/>
              <a:t>Kun i analysene knyttet til ”inkludering” er alle typer fravær med</a:t>
            </a:r>
          </a:p>
          <a:p>
            <a:pPr lvl="1"/>
            <a:r>
              <a:rPr lang="nb-NO" dirty="0" smtClean="0"/>
              <a:t>Andre analyser mangler korttidsfravær og/eller gradert fravær</a:t>
            </a:r>
          </a:p>
          <a:p>
            <a:pPr lvl="1"/>
            <a:r>
              <a:rPr lang="nb-NO" dirty="0" smtClean="0"/>
              <a:t>Analysene av betydning av sammensetning er basert på utvalgsdata (AKU-undersøkelsen): Utvalgsfeil kan påvirke resultatene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72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Forskjeller i sykefravær, 2012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596759"/>
              </p:ext>
            </p:extLst>
          </p:nvPr>
        </p:nvGraphicFramePr>
        <p:xfrm>
          <a:off x="457200" y="1341438"/>
          <a:ext cx="822960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2494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Utvikling i sykefraværsandeler</a:t>
            </a:r>
            <a:endParaRPr lang="nb-NO" dirty="0"/>
          </a:p>
        </p:txBody>
      </p:sp>
      <p:pic>
        <p:nvPicPr>
          <p:cNvPr id="4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6624736" cy="446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6179294"/>
            <a:ext cx="10287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07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smtClean="0"/>
              <a:t>Faktorer som  </a:t>
            </a:r>
            <a:r>
              <a:rPr lang="nb-NO" sz="3200" dirty="0" err="1" smtClean="0"/>
              <a:t>samvarierer</a:t>
            </a:r>
            <a:r>
              <a:rPr lang="nb-NO" sz="3200" dirty="0" smtClean="0"/>
              <a:t> med sykefravær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Sykefraværet er høyere blant</a:t>
            </a:r>
          </a:p>
          <a:p>
            <a:r>
              <a:rPr lang="nb-NO" dirty="0" smtClean="0"/>
              <a:t>Kvinner enn menn</a:t>
            </a:r>
          </a:p>
          <a:p>
            <a:r>
              <a:rPr lang="nb-NO" dirty="0" smtClean="0"/>
              <a:t>Eldre arbeidstakere</a:t>
            </a:r>
          </a:p>
          <a:p>
            <a:r>
              <a:rPr lang="nb-NO" dirty="0" smtClean="0"/>
              <a:t>Lavt utdannede</a:t>
            </a:r>
          </a:p>
          <a:p>
            <a:r>
              <a:rPr lang="nb-NO" dirty="0" smtClean="0"/>
              <a:t>De som arbeider deltid</a:t>
            </a:r>
          </a:p>
          <a:p>
            <a:r>
              <a:rPr lang="nb-NO" dirty="0" smtClean="0"/>
              <a:t>Fast ansatte enn midlertidig ansatte</a:t>
            </a:r>
          </a:p>
          <a:p>
            <a:r>
              <a:rPr lang="nb-NO" dirty="0" smtClean="0"/>
              <a:t>I enkelte typer virksomhet (f.eks. </a:t>
            </a:r>
            <a:r>
              <a:rPr lang="nb-NO" dirty="0"/>
              <a:t>o</a:t>
            </a:r>
            <a:r>
              <a:rPr lang="nb-NO" dirty="0" smtClean="0"/>
              <a:t>msorg) enn andre (f.eks. </a:t>
            </a:r>
            <a:r>
              <a:rPr lang="nb-NO" dirty="0"/>
              <a:t>a</a:t>
            </a:r>
            <a:r>
              <a:rPr lang="nb-NO" dirty="0" smtClean="0"/>
              <a:t>dministrasjon)</a:t>
            </a:r>
          </a:p>
          <a:p>
            <a:pPr>
              <a:buFont typeface="Wingdings" charset="2"/>
              <a:buChar char="Ø"/>
            </a:pPr>
            <a:r>
              <a:rPr lang="nb-NO" dirty="0" smtClean="0"/>
              <a:t>Sektorene er ulikt sammensatt: Hvor mye av forskjellene i sykefravær kan forskjeller i sammensetning forklare? 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6225182"/>
            <a:ext cx="1040392" cy="51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6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Kjønnsforskjeller</a:t>
            </a:r>
            <a:endParaRPr lang="nb-NO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/>
          </p:nvPr>
        </p:nvGraphicFramePr>
        <p:xfrm>
          <a:off x="971600" y="1556792"/>
          <a:ext cx="684076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6237312"/>
            <a:ext cx="1040392" cy="51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60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Aldersforskjeller i sykefravær</a:t>
            </a:r>
            <a:endParaRPr lang="nb-NO" dirty="0"/>
          </a:p>
        </p:txBody>
      </p:sp>
      <p:pic>
        <p:nvPicPr>
          <p:cNvPr id="3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6912768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Sylinder 3"/>
          <p:cNvSpPr txBox="1"/>
          <p:nvPr/>
        </p:nvSpPr>
        <p:spPr>
          <a:xfrm>
            <a:off x="1475656" y="1259468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mtClean="0"/>
              <a:t>Gjennomsnitt 2006-16</a:t>
            </a:r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6225182"/>
            <a:ext cx="1040392" cy="51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56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Noen yrker</a:t>
            </a:r>
            <a:endParaRPr lang="nb-NO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/>
          </p:nvPr>
        </p:nvGraphicFramePr>
        <p:xfrm>
          <a:off x="899592" y="1340768"/>
          <a:ext cx="705678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6225182"/>
            <a:ext cx="1040392" cy="51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4608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tema">
  <a:themeElements>
    <a:clrScheme name="Proba-farger">
      <a:dk1>
        <a:srgbClr val="616161"/>
      </a:dk1>
      <a:lt1>
        <a:srgbClr val="FFFFFF"/>
      </a:lt1>
      <a:dk2>
        <a:srgbClr val="535353"/>
      </a:dk2>
      <a:lt2>
        <a:srgbClr val="808080"/>
      </a:lt2>
      <a:accent1>
        <a:srgbClr val="009BAA"/>
      </a:accent1>
      <a:accent2>
        <a:srgbClr val="DB843D"/>
      </a:accent2>
      <a:accent3>
        <a:srgbClr val="83C184"/>
      </a:accent3>
      <a:accent4>
        <a:srgbClr val="6B6AA1"/>
      </a:accent4>
      <a:accent5>
        <a:srgbClr val="535353"/>
      </a:accent5>
      <a:accent6>
        <a:srgbClr val="B2B4B2"/>
      </a:accent6>
      <a:hlink>
        <a:srgbClr val="007281"/>
      </a:hlink>
      <a:folHlink>
        <a:srgbClr val="83C18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sjektrapport" ma:contentTypeID="0x010100C466DCB15B7C4D46B76A8E26AA95A52000BEA7E315DFCA1240BDE5449345FCA724" ma:contentTypeVersion="0" ma:contentTypeDescription="" ma:contentTypeScope="" ma:versionID="fbbd0e3eba49d3b23242e97ebe2c3b97">
  <xsd:schema xmlns:xsd="http://www.w3.org/2001/XMLSchema" xmlns:xs="http://www.w3.org/2001/XMLSchema" xmlns:p="http://schemas.microsoft.com/office/2006/metadata/properties" xmlns:ns1="http://schemas.microsoft.com/sharepoint/v3" xmlns:ns2="a0c403bc-df03-43c8-915b-d2d6e5c89d57" targetNamespace="http://schemas.microsoft.com/office/2006/metadata/properties" ma:root="true" ma:fieldsID="f5540488cbf06003735da23cb205329d" ns1:_="" ns2:_="">
    <xsd:import namespace="http://schemas.microsoft.com/sharepoint/v3"/>
    <xsd:import namespace="a0c403bc-df03-43c8-915b-d2d6e5c89d5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ReportDescription" minOccurs="0"/>
                <xsd:element ref="ns2:Rapportforfatter" minOccurs="0"/>
                <xsd:element ref="ns2:h63eb6bf2e3d4f93aa1ddf743b668c17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portDescription" ma:index="11" nillable="true" ma:displayName="Rapportbeskrivelse" ma:description="En beskrivelse av innholdet i rapporten" ma:internalName="Report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403bc-df03-43c8-915b-d2d6e5c89d5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Fast ID" ma:description="Behold IDen ved tillegging." ma:hidden="true" ma:internalName="_dlc_DocIdPersistId" ma:readOnly="true">
      <xsd:simpleType>
        <xsd:restriction base="dms:Boolean"/>
      </xsd:simpleType>
    </xsd:element>
    <xsd:element name="Rapportforfatter" ma:index="12" nillable="true" ma:displayName="Rapportforfatter" ma:internalName="Rapportforfatter">
      <xsd:simpleType>
        <xsd:restriction base="dms:Text">
          <xsd:maxLength value="255"/>
        </xsd:restriction>
      </xsd:simpleType>
    </xsd:element>
    <xsd:element name="h63eb6bf2e3d4f93aa1ddf743b668c17" ma:index="13" nillable="true" ma:taxonomy="true" ma:internalName="h63eb6bf2e3d4f93aa1ddf743b668c17" ma:taxonomyFieldName="Dokumentkategori" ma:displayName="Dokumentkategori" ma:default="" ma:fieldId="{163eb6bf-2e3d-4f93-aa1d-df743b668c17}" ma:sspId="723dea4e-3c3b-4542-8cf3-09c21c94bb66" ma:termSetId="115804ee-8a7e-44c7-8782-636c4cc4e93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Global taksonomikolonne" ma:hidden="true" ma:list="{0619e880-d3e8-4a0a-ac1c-51547fa4f40c}" ma:internalName="TaxCatchAll" ma:showField="CatchAllData" ma:web="a0c403bc-df03-43c8-915b-d2d6e5c89d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Global taksonomikolonne1" ma:hidden="true" ma:list="{0619e880-d3e8-4a0a-ac1c-51547fa4f40c}" ma:internalName="TaxCatchAllLabel" ma:readOnly="true" ma:showField="CatchAllDataLabel" ma:web="a0c403bc-df03-43c8-915b-d2d6e5c89d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63eb6bf2e3d4f93aa1ddf743b668c17 xmlns="a0c403bc-df03-43c8-915b-d2d6e5c89d57">
      <Terms xmlns="http://schemas.microsoft.com/office/infopath/2007/PartnerControls">
        <TermInfo xmlns="http://schemas.microsoft.com/office/infopath/2007/PartnerControls">
          <TermName xmlns="http://schemas.microsoft.com/office/infopath/2007/PartnerControls">Ferdig rapport</TermName>
          <TermId xmlns="http://schemas.microsoft.com/office/infopath/2007/PartnerControls">156a6abd-85a5-41fa-b9ea-26f319ec23ea</TermId>
        </TermInfo>
      </Terms>
    </h63eb6bf2e3d4f93aa1ddf743b668c17>
    <Rapportforfatter xmlns="a0c403bc-df03-43c8-915b-d2d6e5c89d57">Proba Samfunnsanalyse</Rapportforfatter>
    <ReportDescription xmlns="http://schemas.microsoft.com/sharepoint/v3" xsi:nil="true"/>
    <TaxCatchAll xmlns="a0c403bc-df03-43c8-915b-d2d6e5c89d57">
      <Value>4</Value>
    </TaxCatchAll>
    <_dlc_DocId xmlns="a0c403bc-df03-43c8-915b-d2d6e5c89d57">DMFW2D44QQMK-773158338-2</_dlc_DocId>
    <_dlc_DocIdUrl xmlns="a0c403bc-df03-43c8-915b-d2d6e5c89d57">
      <Url>http://fou.ks.no/prosjekter/164023/_layouts/15/DocIdRedir.aspx?ID=DMFW2D44QQMK-773158338-2</Url>
      <Description>DMFW2D44QQMK-773158338-2</Description>
    </_dlc_DocIdUrl>
  </documentManagement>
</p:properties>
</file>

<file path=customXml/itemProps1.xml><?xml version="1.0" encoding="utf-8"?>
<ds:datastoreItem xmlns:ds="http://schemas.openxmlformats.org/officeDocument/2006/customXml" ds:itemID="{7705C4A5-3147-44ED-913D-5BBD3A3852A2}"/>
</file>

<file path=customXml/itemProps2.xml><?xml version="1.0" encoding="utf-8"?>
<ds:datastoreItem xmlns:ds="http://schemas.openxmlformats.org/officeDocument/2006/customXml" ds:itemID="{FEAC6680-88A7-409E-B788-E48029588EE1}"/>
</file>

<file path=customXml/itemProps3.xml><?xml version="1.0" encoding="utf-8"?>
<ds:datastoreItem xmlns:ds="http://schemas.openxmlformats.org/officeDocument/2006/customXml" ds:itemID="{966D70C9-53FC-4241-867F-5D36E6D67959}"/>
</file>

<file path=customXml/itemProps4.xml><?xml version="1.0" encoding="utf-8"?>
<ds:datastoreItem xmlns:ds="http://schemas.openxmlformats.org/officeDocument/2006/customXml" ds:itemID="{C69D9B65-F0E9-41FD-BCD0-88490E8EA3C7}"/>
</file>

<file path=docProps/app.xml><?xml version="1.0" encoding="utf-8"?>
<Properties xmlns="http://schemas.openxmlformats.org/officeDocument/2006/extended-properties" xmlns:vt="http://schemas.openxmlformats.org/officeDocument/2006/docPropsVTypes">
  <Template>Proba_PPmal2</Template>
  <TotalTime>73</TotalTime>
  <Words>576</Words>
  <Application>Microsoft Office PowerPoint</Application>
  <PresentationFormat>Skjermfremvisning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6" baseType="lpstr">
      <vt:lpstr>Standardtema</vt:lpstr>
      <vt:lpstr>Sykefraværsforskjeller mellom sektorer</vt:lpstr>
      <vt:lpstr>Problemstillinger</vt:lpstr>
      <vt:lpstr>Prosjektet</vt:lpstr>
      <vt:lpstr>Forskjeller i sykefravær, 2012</vt:lpstr>
      <vt:lpstr>Utvikling i sykefraværsandeler</vt:lpstr>
      <vt:lpstr>Faktorer som  samvarierer med sykefravær</vt:lpstr>
      <vt:lpstr>Kjønnsforskjeller</vt:lpstr>
      <vt:lpstr>Aldersforskjeller i sykefravær</vt:lpstr>
      <vt:lpstr>Noen yrker</vt:lpstr>
      <vt:lpstr>Regresjonsanalyse</vt:lpstr>
      <vt:lpstr>Tidsutvikling med kontroll for ”alt”</vt:lpstr>
      <vt:lpstr>Arbeidstakere som flytter mellom sektorene</vt:lpstr>
      <vt:lpstr>Inkludering</vt:lpstr>
      <vt:lpstr>Oppsummering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Sykefraværsforskjeller mellom sektorer</dc:title>
  <dc:creator>Audun Gleinsvik</dc:creator>
  <cp:lastModifiedBy>Ellen Dehli</cp:lastModifiedBy>
  <cp:revision>10</cp:revision>
  <cp:lastPrinted>2009-12-10T10:31:02Z</cp:lastPrinted>
  <dcterms:created xsi:type="dcterms:W3CDTF">2016-11-09T12:51:53Z</dcterms:created>
  <dcterms:modified xsi:type="dcterms:W3CDTF">2016-12-12T11:22:01Z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0x010100C466DCB15B7C4D46B76A8E26AA95A52000BEA7E315DFCA1240BDE5449345FCA724</vt:lpwstr>
  </property>
  <property fmtid="{D5CDD505-2E9C-101B-9397-08002B2CF9AE}" pid="3" name="_dlc_DocIdItemGuid">
    <vt:lpwstr>e93bbd1e-e558-4a90-8c7e-d18fcca5346d</vt:lpwstr>
  </property>
  <property fmtid="{D5CDD505-2E9C-101B-9397-08002B2CF9AE}" pid="4" name="Dokumentkategori">
    <vt:lpwstr>4;#Ferdig rapport|156a6abd-85a5-41fa-b9ea-26f319ec23ea</vt:lpwstr>
  </property>
</Properties>
</file>