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1"/>
  </p:sldMasterIdLst>
  <p:notesMasterIdLst>
    <p:notesMasterId r:id="rId12"/>
  </p:notesMasterIdLst>
  <p:handoutMasterIdLst>
    <p:handoutMasterId r:id="rId13"/>
  </p:handoutMasterIdLst>
  <p:sldIdLst>
    <p:sldId id="293" r:id="rId2"/>
    <p:sldId id="322" r:id="rId3"/>
    <p:sldId id="325" r:id="rId4"/>
    <p:sldId id="328" r:id="rId5"/>
    <p:sldId id="329" r:id="rId6"/>
    <p:sldId id="326" r:id="rId7"/>
    <p:sldId id="327" r:id="rId8"/>
    <p:sldId id="331" r:id="rId9"/>
    <p:sldId id="330" r:id="rId10"/>
    <p:sldId id="300" r:id="rId11"/>
  </p:sldIdLst>
  <p:sldSz cx="12190413" cy="6859588"/>
  <p:notesSz cx="6858000" cy="9144000"/>
  <p:custDataLst>
    <p:tags r:id="rId14"/>
  </p:custDataLst>
  <p:defaultTextStyle>
    <a:defPPr>
      <a:defRPr lang="en-US"/>
    </a:defPPr>
    <a:lvl1pPr algn="l" defTabSz="45718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1pPr>
    <a:lvl2pPr marL="457189" algn="l" defTabSz="45718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2pPr>
    <a:lvl3pPr marL="914377" algn="l" defTabSz="45718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3pPr>
    <a:lvl4pPr marL="1371566" algn="l" defTabSz="45718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4pPr>
    <a:lvl5pPr marL="1828754" algn="l" defTabSz="457189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5pPr>
    <a:lvl6pPr marL="2285943" algn="l" defTabSz="914377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6pPr>
    <a:lvl7pPr marL="2743131" algn="l" defTabSz="914377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7pPr>
    <a:lvl8pPr marL="3200320" algn="l" defTabSz="914377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8pPr>
    <a:lvl9pPr marL="3657509" algn="l" defTabSz="914377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79">
          <p15:clr>
            <a:srgbClr val="A4A3A4"/>
          </p15:clr>
        </p15:guide>
        <p15:guide id="2" orient="horz" pos="2696">
          <p15:clr>
            <a:srgbClr val="A4A3A4"/>
          </p15:clr>
        </p15:guide>
        <p15:guide id="3" orient="horz" pos="1682">
          <p15:clr>
            <a:srgbClr val="A4A3A4"/>
          </p15:clr>
        </p15:guide>
        <p15:guide id="4" orient="horz" pos="1790">
          <p15:clr>
            <a:srgbClr val="A4A3A4"/>
          </p15:clr>
        </p15:guide>
        <p15:guide id="5" orient="horz" pos="1360">
          <p15:clr>
            <a:srgbClr val="A4A3A4"/>
          </p15:clr>
        </p15:guide>
        <p15:guide id="6" pos="2934">
          <p15:clr>
            <a:srgbClr val="A4A3A4"/>
          </p15:clr>
        </p15:guide>
        <p15:guide id="7" pos="5375">
          <p15:clr>
            <a:srgbClr val="A4A3A4"/>
          </p15:clr>
        </p15:guide>
        <p15:guide id="8" pos="4099">
          <p15:clr>
            <a:srgbClr val="A4A3A4"/>
          </p15:clr>
        </p15:guide>
        <p15:guide id="9" pos="4208">
          <p15:clr>
            <a:srgbClr val="A4A3A4"/>
          </p15:clr>
        </p15:guide>
        <p15:guide id="10" pos="2826">
          <p15:clr>
            <a:srgbClr val="A4A3A4"/>
          </p15:clr>
        </p15:guide>
        <p15:guide id="11" pos="386">
          <p15:clr>
            <a:srgbClr val="A4A3A4"/>
          </p15:clr>
        </p15:guide>
        <p15:guide id="12" orient="horz" pos="1039">
          <p15:clr>
            <a:srgbClr val="A4A3A4"/>
          </p15:clr>
        </p15:guide>
        <p15:guide id="13" orient="horz" pos="3595">
          <p15:clr>
            <a:srgbClr val="A4A3A4"/>
          </p15:clr>
        </p15:guide>
        <p15:guide id="14" orient="horz" pos="2243">
          <p15:clr>
            <a:srgbClr val="A4A3A4"/>
          </p15:clr>
        </p15:guide>
        <p15:guide id="15" orient="horz" pos="2387">
          <p15:clr>
            <a:srgbClr val="A4A3A4"/>
          </p15:clr>
        </p15:guide>
        <p15:guide id="16" orient="horz" pos="1814">
          <p15:clr>
            <a:srgbClr val="A4A3A4"/>
          </p15:clr>
        </p15:guide>
        <p15:guide id="17" pos="3911">
          <p15:clr>
            <a:srgbClr val="A4A3A4"/>
          </p15:clr>
        </p15:guide>
        <p15:guide id="18" pos="7166">
          <p15:clr>
            <a:srgbClr val="A4A3A4"/>
          </p15:clr>
        </p15:guide>
        <p15:guide id="19" pos="5465">
          <p15:clr>
            <a:srgbClr val="A4A3A4"/>
          </p15:clr>
        </p15:guide>
        <p15:guide id="20" pos="5610">
          <p15:clr>
            <a:srgbClr val="A4A3A4"/>
          </p15:clr>
        </p15:guide>
        <p15:guide id="21" pos="3768">
          <p15:clr>
            <a:srgbClr val="A4A3A4"/>
          </p15:clr>
        </p15:guide>
        <p15:guide id="22" pos="51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FAFC9A"/>
    <a:srgbClr val="D0C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7" autoAdjust="0"/>
    <p:restoredTop sz="74237" autoAdjust="0"/>
  </p:normalViewPr>
  <p:slideViewPr>
    <p:cSldViewPr>
      <p:cViewPr>
        <p:scale>
          <a:sx n="70" d="100"/>
          <a:sy n="70" d="100"/>
        </p:scale>
        <p:origin x="-1500" y="-234"/>
      </p:cViewPr>
      <p:guideLst>
        <p:guide orient="horz" pos="779"/>
        <p:guide orient="horz" pos="2696"/>
        <p:guide orient="horz" pos="1682"/>
        <p:guide orient="horz" pos="1790"/>
        <p:guide orient="horz" pos="1360"/>
        <p:guide orient="horz" pos="1039"/>
        <p:guide orient="horz" pos="3595"/>
        <p:guide orient="horz" pos="2243"/>
        <p:guide orient="horz" pos="2387"/>
        <p:guide orient="horz" pos="1814"/>
        <p:guide pos="2934"/>
        <p:guide pos="5375"/>
        <p:guide pos="4099"/>
        <p:guide pos="4208"/>
        <p:guide pos="2826"/>
        <p:guide pos="386"/>
        <p:guide pos="3911"/>
        <p:guide pos="7166"/>
        <p:guide pos="5465"/>
        <p:guide pos="5610"/>
        <p:guide pos="3768"/>
        <p:guide pos="51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7588AC-F512-4847-9233-601F4B16DD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1452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5B7C09-5A60-450F-8B1D-B16CDE8563A2}" type="datetime1">
              <a:rPr lang="en-GB" noProof="0" smtClean="0"/>
              <a:pPr/>
              <a:t>07/02/2017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F2F6E2-CA2D-40A7-8BE4-C30E5CF2054D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653467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ＭＳ Ｐゴシック" pitchFamily="-111" charset="-128"/>
      </a:defRPr>
    </a:lvl1pPr>
    <a:lvl2pPr marL="457189" algn="l" defTabSz="4571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2pPr>
    <a:lvl3pPr marL="914377" algn="l" defTabSz="4571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3pPr>
    <a:lvl4pPr marL="1371566" algn="l" defTabSz="4571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4pPr>
    <a:lvl5pPr marL="1828754" algn="l" defTabSz="4571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111" charset="-128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8341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8154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40622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2F6E2-CA2D-40A7-8BE4-C30E5CF2054D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106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 userDrawn="1"/>
        </p:nvSpPr>
        <p:spPr>
          <a:xfrm>
            <a:off x="849490" y="6159826"/>
            <a:ext cx="112797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90" y="6159826"/>
            <a:ext cx="1220064" cy="255600"/>
          </a:xfrm>
          <a:prstGeom prst="rect">
            <a:avLst/>
          </a:prstGeom>
        </p:spPr>
      </p:pic>
      <p:pic>
        <p:nvPicPr>
          <p:cNvPr id="4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90" y="6159826"/>
            <a:ext cx="1220064" cy="255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815308" y="257164"/>
            <a:ext cx="10560296" cy="681548"/>
          </a:xfrm>
        </p:spPr>
        <p:txBody>
          <a:bodyPr tIns="0" anchor="b" anchorCtr="0"/>
          <a:lstStyle>
            <a:lvl1pPr>
              <a:defRPr sz="4300" cap="all" baseline="0" smtClean="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</a:p>
        </p:txBody>
      </p:sp>
      <p:sp>
        <p:nvSpPr>
          <p:cNvPr id="27655" name="Subtit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15308" y="943418"/>
            <a:ext cx="10559797" cy="1753006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300" b="1" cap="all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 smtClean="0"/>
              <a:t>Click to edit Master subtitle style</a:t>
            </a:r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2207" y="6281954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2207" y="6129519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4395" y="6284782"/>
            <a:ext cx="479938" cy="15561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10299" y="1645583"/>
            <a:ext cx="5165304" cy="1914418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210299" y="3791828"/>
            <a:ext cx="5165304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48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10299" y="1645583"/>
            <a:ext cx="5165304" cy="1914418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210300" y="3791828"/>
            <a:ext cx="2465388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8905774" y="3791828"/>
            <a:ext cx="2465490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16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905875" y="1645031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10300" y="1645031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6210300" y="3791828"/>
            <a:ext cx="2465388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8905875" y="3791828"/>
            <a:ext cx="2465388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04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3 image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210300" y="3791828"/>
            <a:ext cx="2465388" cy="1006436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210300" y="4798264"/>
            <a:ext cx="2465388" cy="908533"/>
          </a:xfrm>
        </p:spPr>
        <p:txBody>
          <a:bodyPr lIns="0" anchor="b" anchorCtr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905875" y="1645031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10300" y="1645031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8905875" y="3791828"/>
            <a:ext cx="2465388" cy="1916557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2 images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210300" y="1648208"/>
            <a:ext cx="2465388" cy="1911793"/>
          </a:xfrm>
        </p:spPr>
        <p:txBody>
          <a:bodyPr lIns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210300" y="3791828"/>
            <a:ext cx="2465388" cy="1914969"/>
          </a:xfrm>
        </p:spPr>
        <p:txBody>
          <a:bodyPr lIns="0"/>
          <a:lstStyle>
            <a:lvl1pPr marL="0" indent="0" algn="r">
              <a:lnSpc>
                <a:spcPct val="100000"/>
              </a:lnSpc>
              <a:spcAft>
                <a:spcPts val="300"/>
              </a:spcAft>
              <a:buFontTx/>
              <a:buNone/>
              <a:defRPr sz="1400" b="1" cap="all" baseline="0">
                <a:solidFill>
                  <a:schemeClr val="tx2"/>
                </a:solidFill>
              </a:defRPr>
            </a:lvl1pPr>
            <a:lvl2pPr marL="1588" indent="0" algn="r">
              <a:lnSpc>
                <a:spcPct val="100000"/>
              </a:lnSpc>
              <a:spcAft>
                <a:spcPts val="0"/>
              </a:spcAft>
              <a:buNone/>
              <a:defRPr sz="1400" b="0"/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8905875" y="3791827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ysClr val="windowText" lastClr="000000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905875" y="1645031"/>
            <a:ext cx="2465388" cy="1914969"/>
          </a:xfrm>
          <a:noFill/>
          <a:ln>
            <a:noFill/>
          </a:ln>
        </p:spPr>
        <p:txBody>
          <a:bodyPr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6927" y="1648207"/>
            <a:ext cx="10554335" cy="4058590"/>
          </a:xfrm>
        </p:spPr>
        <p:txBody>
          <a:bodyPr lIns="0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8349" y="0"/>
            <a:ext cx="6078853" cy="342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2"/>
          <p:cNvSpPr txBox="1">
            <a:spLocks noChangeArrowheads="1"/>
          </p:cNvSpPr>
          <p:nvPr userDrawn="1"/>
        </p:nvSpPr>
        <p:spPr bwMode="auto">
          <a:xfrm>
            <a:off x="12698348" y="3610812"/>
            <a:ext cx="60952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 smtClean="0"/>
              <a:t>Keyword slide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0413" cy="6859588"/>
          </a:xfrm>
          <a:noFill/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928" y="452543"/>
            <a:ext cx="10558675" cy="10562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, Title and 3 transparent fac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0413" cy="6859588"/>
          </a:xfrm>
          <a:noFill/>
        </p:spPr>
        <p:txBody>
          <a:bodyPr tIns="36000" anchor="t" anchorCtr="0"/>
          <a:lstStyle>
            <a:lvl1pPr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Insert picture: Click ‘Insert’ tab in Top Ribbon, Click ‘Picture’, Select the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928" y="452543"/>
            <a:ext cx="10558675" cy="10562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17562" y="2320796"/>
            <a:ext cx="3402000" cy="2160000"/>
          </a:xfrm>
          <a:prstGeom prst="roundRect">
            <a:avLst>
              <a:gd name="adj" fmla="val 7802"/>
            </a:avLst>
          </a:prstGeom>
          <a:blipFill>
            <a:blip r:embed="rId2"/>
            <a:stretch>
              <a:fillRect/>
            </a:stretch>
          </a:blipFill>
        </p:spPr>
        <p:txBody>
          <a:bodyPr lIns="144000" tIns="90000" rIns="144000" bIns="90000"/>
          <a:lstStyle>
            <a:lvl1pPr marL="0" indent="0"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>
                <a:solidFill>
                  <a:schemeClr val="bg1"/>
                </a:solidFill>
              </a:defRPr>
            </a:lvl2pPr>
            <a:lvl3pPr marL="252000">
              <a:defRPr sz="1600">
                <a:solidFill>
                  <a:schemeClr val="bg1"/>
                </a:solidFill>
              </a:defRPr>
            </a:lvl3pPr>
            <a:lvl4pPr marL="630000" indent="-252000">
              <a:defRPr>
                <a:solidFill>
                  <a:schemeClr val="bg1"/>
                </a:solidFill>
              </a:defRPr>
            </a:lvl4pPr>
            <a:lvl5pPr marL="990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" name="Slide Number Placeholder 2" hidden="1"/>
          <p:cNvSpPr>
            <a:spLocks noGrp="1"/>
          </p:cNvSpPr>
          <p:nvPr>
            <p:ph type="sldNum" sz="quarter" idx="11"/>
          </p:nvPr>
        </p:nvSpPr>
        <p:spPr>
          <a:xfrm>
            <a:off x="11364395" y="7018599"/>
            <a:ext cx="59403" cy="45719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95794" y="2320796"/>
            <a:ext cx="3402000" cy="2160000"/>
          </a:xfrm>
          <a:prstGeom prst="roundRect">
            <a:avLst>
              <a:gd name="adj" fmla="val 7802"/>
            </a:avLst>
          </a:prstGeom>
          <a:blipFill>
            <a:blip r:embed="rId2"/>
            <a:stretch>
              <a:fillRect/>
            </a:stretch>
          </a:blipFill>
        </p:spPr>
        <p:txBody>
          <a:bodyPr lIns="144000" tIns="90000" rIns="144000" bIns="90000"/>
          <a:lstStyle>
            <a:lvl1pPr marL="0" indent="0"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>
                <a:solidFill>
                  <a:schemeClr val="bg1"/>
                </a:solidFill>
              </a:defRPr>
            </a:lvl2pPr>
            <a:lvl3pPr marL="252000">
              <a:defRPr sz="1600">
                <a:solidFill>
                  <a:schemeClr val="bg1"/>
                </a:solidFill>
              </a:defRPr>
            </a:lvl3pPr>
            <a:lvl4pPr marL="630000" indent="-252000">
              <a:defRPr>
                <a:solidFill>
                  <a:schemeClr val="bg1"/>
                </a:solidFill>
              </a:defRPr>
            </a:lvl4pPr>
            <a:lvl5pPr marL="990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974025" y="2320796"/>
            <a:ext cx="3402000" cy="2160000"/>
          </a:xfrm>
          <a:prstGeom prst="roundRect">
            <a:avLst>
              <a:gd name="adj" fmla="val 7802"/>
            </a:avLst>
          </a:prstGeom>
          <a:blipFill>
            <a:blip r:embed="rId2"/>
            <a:stretch>
              <a:fillRect/>
            </a:stretch>
          </a:blipFill>
        </p:spPr>
        <p:txBody>
          <a:bodyPr lIns="144000" tIns="90000" rIns="144000" bIns="90000"/>
          <a:lstStyle>
            <a:lvl1pPr marL="0" indent="0">
              <a:buFont typeface="Arial" panose="020B0604020202020204" pitchFamily="34" charset="0"/>
              <a:buChar char="​"/>
              <a:defRPr sz="1600" b="1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>
                <a:solidFill>
                  <a:schemeClr val="bg1"/>
                </a:solidFill>
              </a:defRPr>
            </a:lvl2pPr>
            <a:lvl3pPr marL="252000">
              <a:defRPr sz="1600">
                <a:solidFill>
                  <a:schemeClr val="bg1"/>
                </a:solidFill>
              </a:defRPr>
            </a:lvl3pPr>
            <a:lvl4pPr marL="630000" indent="-252000">
              <a:defRPr>
                <a:solidFill>
                  <a:schemeClr val="bg1"/>
                </a:solidFill>
              </a:defRPr>
            </a:lvl4pPr>
            <a:lvl5pPr marL="990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899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0413" cy="6859588"/>
          </a:xfrm>
          <a:noFill/>
        </p:spPr>
        <p:txBody>
          <a:bodyPr tIns="0" anchor="t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Insert picture: Click ‘Insert’ tab in Top Ribbon, Click ‘Picture’, Select the picture</a:t>
            </a:r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 userDrawn="1"/>
        </p:nvSpPr>
        <p:spPr>
          <a:xfrm>
            <a:off x="817201" y="6159600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Logo_ramboll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01" y="6159600"/>
            <a:ext cx="1220064" cy="2556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0413" cy="2878805"/>
          </a:xfrm>
          <a:noFill/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815308" y="3141695"/>
            <a:ext cx="10560295" cy="658454"/>
          </a:xfrm>
        </p:spPr>
        <p:txBody>
          <a:bodyPr tIns="0" anchor="b" anchorCtr="0"/>
          <a:lstStyle>
            <a:lvl1pPr>
              <a:defRPr sz="4300" cap="all" baseline="0" smtClean="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</a:p>
        </p:txBody>
      </p:sp>
      <p:sp>
        <p:nvSpPr>
          <p:cNvPr id="27655" name="Subtit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15308" y="3798879"/>
            <a:ext cx="10560296" cy="1753006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300" b="1" cap="all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 smtClean="0"/>
              <a:t>Click to edit Master subtitle style</a:t>
            </a:r>
          </a:p>
        </p:txBody>
      </p:sp>
      <p:sp>
        <p:nvSpPr>
          <p:cNvPr id="9" name="SD_FLD_DocumentDate"/>
          <p:cNvSpPr txBox="1"/>
          <p:nvPr userDrawn="1"/>
        </p:nvSpPr>
        <p:spPr bwMode="auto">
          <a:xfrm>
            <a:off x="6092207" y="6281954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" name="SD_FLD_Name"/>
          <p:cNvSpPr txBox="1"/>
          <p:nvPr userDrawn="1"/>
        </p:nvSpPr>
        <p:spPr bwMode="auto">
          <a:xfrm>
            <a:off x="6092207" y="6129519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4395" y="6284782"/>
            <a:ext cx="479938" cy="15561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816927" y="452544"/>
            <a:ext cx="10558676" cy="1196721"/>
          </a:xfrm>
        </p:spPr>
        <p:txBody>
          <a:bodyPr tIns="0"/>
          <a:lstStyle>
            <a:lvl1pPr>
              <a:defRPr sz="3200" cap="all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 smtClean="0"/>
              <a:t>Click to edit Master title style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2207" y="6281954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2207" y="6129519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Logo_ramboll_white"/>
          <p:cNvSpPr>
            <a:spLocks noChangeAspect="1"/>
          </p:cNvSpPr>
          <p:nvPr userDrawn="1"/>
        </p:nvSpPr>
        <p:spPr>
          <a:xfrm>
            <a:off x="817200" y="6159600"/>
            <a:ext cx="1130538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Logo_ramboll_white_bmkAr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00" y="6159600"/>
            <a:ext cx="1220064" cy="25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927" y="1645033"/>
            <a:ext cx="10558676" cy="4063354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5308" y="1645033"/>
            <a:ext cx="5165613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209492" y="1645581"/>
            <a:ext cx="5166111" cy="4061740"/>
          </a:xfrm>
          <a:noFill/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63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927" y="3317933"/>
            <a:ext cx="4887316" cy="1072190"/>
          </a:xfrm>
        </p:spPr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210299" y="3377581"/>
            <a:ext cx="5165304" cy="2333340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Picture Placeholder3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0413" cy="2878805"/>
          </a:xfrm>
          <a:noFill/>
          <a:ln>
            <a:noFill/>
          </a:ln>
        </p:spPr>
        <p:txBody>
          <a:bodyPr tIns="936000" anchor="ctr" anchorCtr="1"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9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299" y="1645033"/>
            <a:ext cx="516530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10300" y="1645034"/>
            <a:ext cx="5165302" cy="1914966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10299" y="3791827"/>
            <a:ext cx="5165304" cy="1914969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5164774" cy="406335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10299" y="1645583"/>
            <a:ext cx="5165304" cy="1914418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ogo_ramboll"/>
          <p:cNvSpPr>
            <a:spLocks noChangeAspect="1"/>
          </p:cNvSpPr>
          <p:nvPr/>
        </p:nvSpPr>
        <p:spPr>
          <a:xfrm>
            <a:off x="817201" y="6159600"/>
            <a:ext cx="1128381" cy="2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Logo_ramboll_bmkArt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01" y="6159600"/>
            <a:ext cx="1220064" cy="255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16927" y="452543"/>
            <a:ext cx="10559098" cy="74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noProof="0" dirty="0" smtClean="0"/>
              <a:t>Presentation title</a:t>
            </a:r>
            <a:br>
              <a:rPr lang="en-GB" noProof="0" dirty="0" smtClean="0"/>
            </a:br>
            <a:r>
              <a:rPr lang="en-GB" noProof="0" dirty="0" smtClean="0"/>
              <a:t>(in cyan)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4395" y="6282000"/>
            <a:ext cx="479938" cy="15561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6927" y="1648207"/>
            <a:ext cx="10558676" cy="406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7" name="SD_FLD_DocumentDate"/>
          <p:cNvSpPr txBox="1"/>
          <p:nvPr/>
        </p:nvSpPr>
        <p:spPr bwMode="auto">
          <a:xfrm>
            <a:off x="6092207" y="6281954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" name="SD_FLD_Name"/>
          <p:cNvSpPr txBox="1"/>
          <p:nvPr/>
        </p:nvSpPr>
        <p:spPr bwMode="auto">
          <a:xfrm>
            <a:off x="6092207" y="6129519"/>
            <a:ext cx="5260115" cy="15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9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189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7" r:id="rId3"/>
    <p:sldLayoutId id="2147483761" r:id="rId4"/>
    <p:sldLayoutId id="2147483762" r:id="rId5"/>
    <p:sldLayoutId id="2147483738" r:id="rId6"/>
    <p:sldLayoutId id="2147483739" r:id="rId7"/>
    <p:sldLayoutId id="2147483741" r:id="rId8"/>
    <p:sldLayoutId id="2147483742" r:id="rId9"/>
    <p:sldLayoutId id="2147483763" r:id="rId10"/>
    <p:sldLayoutId id="2147483764" r:id="rId11"/>
    <p:sldLayoutId id="2147483765" r:id="rId12"/>
    <p:sldLayoutId id="2147483757" r:id="rId13"/>
    <p:sldLayoutId id="2147483758" r:id="rId14"/>
    <p:sldLayoutId id="2147483759" r:id="rId15"/>
    <p:sldLayoutId id="2147483749" r:id="rId16"/>
    <p:sldLayoutId id="2147483760" r:id="rId17"/>
    <p:sldLayoutId id="2147483746" r:id="rId18"/>
    <p:sldLayoutId id="2147483747" r:id="rId19"/>
    <p:sldLayoutId id="2147483748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sz="2400" b="1" kern="1200" cap="all">
          <a:solidFill>
            <a:schemeClr val="tx2"/>
          </a:solidFill>
          <a:latin typeface="Verdana"/>
          <a:ea typeface="ＭＳ Ｐゴシック" pitchFamily="-111" charset="-128"/>
          <a:cs typeface="ＭＳ Ｐゴシック" pitchFamily="-111" charset="-128"/>
        </a:defRPr>
      </a:lvl1pPr>
      <a:lvl2pPr algn="l" defTabSz="457189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2pPr>
      <a:lvl3pPr algn="l" defTabSz="457189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3pPr>
      <a:lvl4pPr algn="l" defTabSz="457189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4pPr>
      <a:lvl5pPr algn="l" defTabSz="457189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5pPr>
      <a:lvl6pPr marL="457189" algn="l" defTabSz="457189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6pPr>
      <a:lvl7pPr marL="914377" algn="l" defTabSz="457189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7pPr>
      <a:lvl8pPr marL="1371566" algn="l" defTabSz="457189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8pPr>
      <a:lvl9pPr marL="1828754" algn="l" defTabSz="457189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52000" indent="-252000" algn="l" defTabSz="457189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kern="1200">
          <a:solidFill>
            <a:schemeClr val="tx1"/>
          </a:solidFill>
          <a:latin typeface="Verdana"/>
          <a:ea typeface="ＭＳ Ｐゴシック" pitchFamily="-111" charset="-128"/>
          <a:cs typeface="ＭＳ Ｐゴシック" pitchFamily="-111" charset="-128"/>
        </a:defRPr>
      </a:lvl1pPr>
      <a:lvl2pPr marL="648000" indent="-252000" algn="l" defTabSz="457189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6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2pPr>
      <a:lvl3pPr marL="979200" indent="-252000" algn="l" defTabSz="457189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3pPr>
      <a:lvl4pPr marL="1386000" indent="-284400" algn="l" defTabSz="457189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4pPr>
      <a:lvl5pPr marL="1699200" indent="-284400" algn="l" defTabSz="457189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>
          <a:solidFill>
            <a:schemeClr val="tx1"/>
          </a:solidFill>
          <a:latin typeface="Verdana"/>
          <a:ea typeface="ＭＳ Ｐゴシック" pitchFamily="-11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6315"/>
          <a:stretch/>
        </p:blipFill>
        <p:spPr>
          <a:xfrm>
            <a:off x="-3562" y="-5278"/>
            <a:ext cx="12291456" cy="6864866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550590" y="1701602"/>
            <a:ext cx="7488832" cy="3024336"/>
          </a:xfrm>
          <a:prstGeom prst="roundRect">
            <a:avLst>
              <a:gd name="adj" fmla="val 7522"/>
            </a:avLst>
          </a:prstGeom>
          <a:solidFill>
            <a:srgbClr val="FFFFFF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15309" y="3141695"/>
            <a:ext cx="6648050" cy="658454"/>
          </a:xfrm>
        </p:spPr>
        <p:txBody>
          <a:bodyPr/>
          <a:lstStyle/>
          <a:p>
            <a:r>
              <a:rPr lang="en-GB" sz="2800" dirty="0" err="1" smtClean="0"/>
              <a:t>Boliger</a:t>
            </a:r>
            <a:r>
              <a:rPr lang="en-GB" sz="2800" dirty="0" smtClean="0"/>
              <a:t> </a:t>
            </a:r>
            <a:r>
              <a:rPr lang="en-GB" sz="2800" dirty="0" err="1" smtClean="0"/>
              <a:t>til</a:t>
            </a:r>
            <a:r>
              <a:rPr lang="en-GB" sz="2800" dirty="0" smtClean="0"/>
              <a:t> </a:t>
            </a:r>
            <a:r>
              <a:rPr lang="en-GB" sz="2800" dirty="0" err="1" smtClean="0"/>
              <a:t>pleie</a:t>
            </a:r>
            <a:r>
              <a:rPr lang="en-GB" sz="2800" dirty="0" smtClean="0"/>
              <a:t>- </a:t>
            </a:r>
            <a:r>
              <a:rPr lang="en-GB" sz="2800" dirty="0" err="1" smtClean="0"/>
              <a:t>og</a:t>
            </a:r>
            <a:r>
              <a:rPr lang="en-GB" sz="2800" dirty="0" smtClean="0"/>
              <a:t> </a:t>
            </a:r>
            <a:r>
              <a:rPr lang="en-GB" sz="2800" dirty="0" err="1" smtClean="0"/>
              <a:t>omsorgsformål</a:t>
            </a:r>
            <a:r>
              <a:rPr lang="en-GB" sz="2800" dirty="0" smtClean="0"/>
              <a:t> – </a:t>
            </a:r>
            <a:r>
              <a:rPr lang="en-GB" sz="2800" dirty="0" err="1" smtClean="0"/>
              <a:t>levetid</a:t>
            </a:r>
            <a:r>
              <a:rPr lang="en-GB" sz="2800" dirty="0" smtClean="0"/>
              <a:t> </a:t>
            </a:r>
            <a:r>
              <a:rPr lang="en-GB" sz="2800" dirty="0" err="1" smtClean="0"/>
              <a:t>og</a:t>
            </a:r>
            <a:r>
              <a:rPr lang="en-GB" sz="2800" dirty="0" smtClean="0"/>
              <a:t> </a:t>
            </a:r>
            <a:r>
              <a:rPr lang="en-GB" sz="2800" dirty="0" err="1" smtClean="0"/>
              <a:t>egnethet</a:t>
            </a:r>
            <a:endParaRPr lang="en-GB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14" y="6106656"/>
            <a:ext cx="1152525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6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Kort</a:t>
            </a:r>
            <a:r>
              <a:rPr lang="en-GB" dirty="0" smtClean="0"/>
              <a:t> om </a:t>
            </a:r>
            <a:r>
              <a:rPr lang="en-GB" dirty="0" err="1" smtClean="0"/>
              <a:t>metode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gjennomført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nasjonal</a:t>
            </a:r>
            <a:r>
              <a:rPr lang="en-GB" dirty="0" smtClean="0"/>
              <a:t> </a:t>
            </a:r>
            <a:r>
              <a:rPr lang="en-GB" dirty="0" err="1" smtClean="0"/>
              <a:t>kartlegging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eldre</a:t>
            </a:r>
            <a:r>
              <a:rPr lang="en-GB" dirty="0" smtClean="0"/>
              <a:t> </a:t>
            </a:r>
            <a:r>
              <a:rPr lang="en-GB" dirty="0" err="1" smtClean="0"/>
              <a:t>bygninger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tilstanden</a:t>
            </a:r>
            <a:r>
              <a:rPr lang="en-GB" dirty="0" smtClean="0"/>
              <a:t> i </a:t>
            </a:r>
            <a:r>
              <a:rPr lang="en-GB" dirty="0" err="1" smtClean="0"/>
              <a:t>dem</a:t>
            </a:r>
            <a:endParaRPr lang="en-GB" dirty="0"/>
          </a:p>
          <a:p>
            <a:pPr lvl="1"/>
            <a:r>
              <a:rPr lang="en-GB" dirty="0" err="1" smtClean="0"/>
              <a:t>Undersøkelsen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sendt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teknisk</a:t>
            </a:r>
            <a:r>
              <a:rPr lang="en-GB" dirty="0" smtClean="0"/>
              <a:t> </a:t>
            </a:r>
            <a:r>
              <a:rPr lang="en-GB" dirty="0" err="1" smtClean="0"/>
              <a:t>sektor</a:t>
            </a:r>
            <a:r>
              <a:rPr lang="en-GB" dirty="0" smtClean="0"/>
              <a:t> </a:t>
            </a:r>
            <a:r>
              <a:rPr lang="en-GB" dirty="0" smtClean="0"/>
              <a:t>i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landets</a:t>
            </a:r>
            <a:r>
              <a:rPr lang="en-GB" dirty="0" smtClean="0"/>
              <a:t> </a:t>
            </a:r>
            <a:r>
              <a:rPr lang="en-GB" dirty="0" err="1" smtClean="0"/>
              <a:t>kommuner</a:t>
            </a:r>
            <a:endParaRPr lang="en-GB" dirty="0" smtClean="0"/>
          </a:p>
          <a:p>
            <a:pPr lvl="1"/>
            <a:r>
              <a:rPr lang="en-GB" dirty="0" smtClean="0"/>
              <a:t>Om lag </a:t>
            </a:r>
            <a:r>
              <a:rPr lang="en-GB" dirty="0" err="1" smtClean="0"/>
              <a:t>halvparten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kommunene</a:t>
            </a:r>
            <a:r>
              <a:rPr lang="en-GB" dirty="0" smtClean="0"/>
              <a:t> </a:t>
            </a:r>
            <a:r>
              <a:rPr lang="en-GB" dirty="0" err="1" smtClean="0"/>
              <a:t>svarte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undersøkelsen</a:t>
            </a:r>
            <a:endParaRPr lang="en-GB" dirty="0" smtClean="0"/>
          </a:p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gjennomført</a:t>
            </a:r>
            <a:r>
              <a:rPr lang="en-GB" dirty="0" smtClean="0"/>
              <a:t> </a:t>
            </a:r>
            <a:r>
              <a:rPr lang="en-GB" dirty="0" err="1" smtClean="0"/>
              <a:t>intervjuer</a:t>
            </a:r>
            <a:r>
              <a:rPr lang="en-GB" dirty="0" smtClean="0"/>
              <a:t> med </a:t>
            </a:r>
            <a:r>
              <a:rPr lang="en-GB" dirty="0" err="1" smtClean="0"/>
              <a:t>erfarne</a:t>
            </a:r>
            <a:r>
              <a:rPr lang="en-GB" dirty="0" smtClean="0"/>
              <a:t> </a:t>
            </a:r>
            <a:r>
              <a:rPr lang="en-GB" dirty="0" err="1" smtClean="0"/>
              <a:t>representanter</a:t>
            </a:r>
            <a:r>
              <a:rPr lang="en-GB" dirty="0" smtClean="0"/>
              <a:t> i </a:t>
            </a:r>
            <a:r>
              <a:rPr lang="en-GB" dirty="0" err="1" smtClean="0"/>
              <a:t>kommunene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hos</a:t>
            </a:r>
            <a:r>
              <a:rPr lang="en-GB" dirty="0" smtClean="0"/>
              <a:t> </a:t>
            </a:r>
            <a:r>
              <a:rPr lang="en-GB" dirty="0" err="1" smtClean="0"/>
              <a:t>statlige</a:t>
            </a:r>
            <a:r>
              <a:rPr lang="en-GB" dirty="0" smtClean="0"/>
              <a:t> </a:t>
            </a:r>
            <a:r>
              <a:rPr lang="en-GB" dirty="0" err="1" smtClean="0"/>
              <a:t>aktører</a:t>
            </a:r>
            <a:r>
              <a:rPr lang="en-GB" dirty="0" smtClean="0"/>
              <a:t>, </a:t>
            </a:r>
            <a:r>
              <a:rPr lang="en-GB" dirty="0" err="1" smtClean="0"/>
              <a:t>både</a:t>
            </a:r>
            <a:r>
              <a:rPr lang="en-GB" dirty="0" smtClean="0"/>
              <a:t> </a:t>
            </a:r>
            <a:r>
              <a:rPr lang="en-GB" dirty="0" err="1" smtClean="0"/>
              <a:t>innen</a:t>
            </a:r>
            <a:r>
              <a:rPr lang="en-GB" dirty="0" smtClean="0"/>
              <a:t> </a:t>
            </a:r>
            <a:r>
              <a:rPr lang="en-GB" dirty="0" err="1" smtClean="0"/>
              <a:t>helse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teknisk</a:t>
            </a:r>
            <a:r>
              <a:rPr lang="en-GB" dirty="0" smtClean="0"/>
              <a:t> </a:t>
            </a:r>
            <a:r>
              <a:rPr lang="en-GB" dirty="0" err="1" smtClean="0"/>
              <a:t>sektor</a:t>
            </a:r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Vi </a:t>
            </a:r>
            <a:r>
              <a:rPr lang="en-GB" dirty="0" err="1" smtClean="0"/>
              <a:t>har</a:t>
            </a:r>
            <a:r>
              <a:rPr lang="en-GB" dirty="0" smtClean="0"/>
              <a:t> </a:t>
            </a:r>
            <a:r>
              <a:rPr lang="en-GB" dirty="0" err="1" smtClean="0"/>
              <a:t>involvert</a:t>
            </a:r>
            <a:r>
              <a:rPr lang="en-GB" dirty="0" smtClean="0"/>
              <a:t> </a:t>
            </a:r>
            <a:r>
              <a:rPr lang="en-GB" dirty="0" err="1"/>
              <a:t>representanter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kommunene</a:t>
            </a:r>
            <a:r>
              <a:rPr lang="en-GB" dirty="0"/>
              <a:t>, i </a:t>
            </a:r>
            <a:r>
              <a:rPr lang="en-GB" dirty="0" err="1"/>
              <a:t>tillegg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KS, </a:t>
            </a:r>
            <a:r>
              <a:rPr lang="en-GB" dirty="0" err="1"/>
              <a:t>Husbanken</a:t>
            </a:r>
            <a:r>
              <a:rPr lang="en-GB" dirty="0"/>
              <a:t>, </a:t>
            </a:r>
            <a:r>
              <a:rPr lang="en-GB" dirty="0" err="1"/>
              <a:t>Helse</a:t>
            </a:r>
            <a:r>
              <a:rPr lang="en-GB" dirty="0"/>
              <a:t>-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omsorgsdepartementet</a:t>
            </a:r>
            <a:r>
              <a:rPr lang="en-GB" dirty="0"/>
              <a:t>, </a:t>
            </a:r>
            <a:r>
              <a:rPr lang="en-GB" dirty="0" err="1"/>
              <a:t>Teknologirådet</a:t>
            </a:r>
            <a:r>
              <a:rPr lang="en-GB" dirty="0"/>
              <a:t>, </a:t>
            </a:r>
            <a:r>
              <a:rPr lang="en-GB" dirty="0" err="1"/>
              <a:t>Frivillighet</a:t>
            </a:r>
            <a:r>
              <a:rPr lang="en-GB" dirty="0"/>
              <a:t> Norge, </a:t>
            </a:r>
            <a:r>
              <a:rPr lang="en-GB" dirty="0" err="1"/>
              <a:t>Fylkesmannen</a:t>
            </a:r>
            <a:r>
              <a:rPr lang="en-GB" dirty="0"/>
              <a:t>, </a:t>
            </a:r>
            <a:r>
              <a:rPr lang="nb-NO" dirty="0"/>
              <a:t>Nasjonal kompetansetjeneste for aldring og </a:t>
            </a:r>
            <a:r>
              <a:rPr lang="nb-NO" dirty="0" smtClean="0"/>
              <a:t>helse</a:t>
            </a:r>
          </a:p>
          <a:p>
            <a:pPr lvl="1"/>
            <a:r>
              <a:rPr lang="nb-NO" dirty="0" smtClean="0"/>
              <a:t>Det ble etablert en teknisk ekspertgruppe som var med på å definere nivået for den nasjonale kartleggingen</a:t>
            </a:r>
          </a:p>
          <a:p>
            <a:pPr lvl="1"/>
            <a:r>
              <a:rPr lang="nb-NO" dirty="0"/>
              <a:t>Det ble etablert en </a:t>
            </a:r>
            <a:r>
              <a:rPr lang="nb-NO" dirty="0" smtClean="0"/>
              <a:t>helsefaglig ekspertgruppe </a:t>
            </a:r>
            <a:r>
              <a:rPr lang="nb-NO" dirty="0"/>
              <a:t>som var med på å </a:t>
            </a:r>
            <a:r>
              <a:rPr lang="nb-NO" dirty="0" smtClean="0"/>
              <a:t>utvikle scenarier for fremtidens behov i sektoren</a:t>
            </a:r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7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23392" y="3037628"/>
            <a:ext cx="5616624" cy="2624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Hovedkonklusjoner</a:t>
            </a:r>
            <a:r>
              <a:rPr lang="en-GB" dirty="0" smtClean="0"/>
              <a:t> I </a:t>
            </a:r>
            <a:r>
              <a:rPr lang="en-GB" dirty="0" err="1" smtClean="0"/>
              <a:t>prosjektet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Dagens insentiver og føringer bidrar til at det er:</a:t>
            </a:r>
          </a:p>
          <a:p>
            <a:pPr lvl="1">
              <a:buFontTx/>
              <a:buChar char="-"/>
            </a:pPr>
            <a:r>
              <a:rPr lang="en-GB" dirty="0" err="1" smtClean="0"/>
              <a:t>mer</a:t>
            </a:r>
            <a:r>
              <a:rPr lang="en-GB" dirty="0" smtClean="0"/>
              <a:t> </a:t>
            </a:r>
            <a:r>
              <a:rPr lang="en-GB" dirty="0" err="1" smtClean="0"/>
              <a:t>lønnsomt</a:t>
            </a:r>
            <a:r>
              <a:rPr lang="en-GB" dirty="0" smtClean="0"/>
              <a:t> å </a:t>
            </a:r>
            <a:r>
              <a:rPr lang="en-GB" dirty="0" err="1" smtClean="0"/>
              <a:t>bygge</a:t>
            </a:r>
            <a:r>
              <a:rPr lang="en-GB" dirty="0" smtClean="0"/>
              <a:t> </a:t>
            </a:r>
            <a:r>
              <a:rPr lang="en-GB" dirty="0" err="1" smtClean="0"/>
              <a:t>nye</a:t>
            </a:r>
            <a:r>
              <a:rPr lang="en-GB" dirty="0" smtClean="0"/>
              <a:t> </a:t>
            </a:r>
            <a:r>
              <a:rPr lang="en-GB" dirty="0" err="1" smtClean="0"/>
              <a:t>bygninger</a:t>
            </a:r>
            <a:r>
              <a:rPr lang="en-GB" dirty="0" smtClean="0"/>
              <a:t> for </a:t>
            </a:r>
            <a:r>
              <a:rPr lang="en-GB" dirty="0" err="1" smtClean="0"/>
              <a:t>pleie</a:t>
            </a:r>
            <a:r>
              <a:rPr lang="en-GB" dirty="0" smtClean="0"/>
              <a:t>-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omsorg</a:t>
            </a:r>
            <a:r>
              <a:rPr lang="en-GB" dirty="0" smtClean="0"/>
              <a:t>, </a:t>
            </a:r>
            <a:r>
              <a:rPr lang="en-GB" dirty="0" err="1" smtClean="0"/>
              <a:t>fremfor</a:t>
            </a:r>
            <a:r>
              <a:rPr lang="en-GB" dirty="0" smtClean="0"/>
              <a:t> å ta </a:t>
            </a:r>
            <a:r>
              <a:rPr lang="en-GB" dirty="0" err="1" smtClean="0"/>
              <a:t>vare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eksisterende</a:t>
            </a:r>
            <a:r>
              <a:rPr lang="en-GB" dirty="0" smtClean="0"/>
              <a:t> </a:t>
            </a:r>
            <a:r>
              <a:rPr lang="en-GB" dirty="0" err="1" smtClean="0"/>
              <a:t>bygningsmasse</a:t>
            </a:r>
            <a:endParaRPr lang="en-GB" dirty="0" smtClean="0"/>
          </a:p>
          <a:p>
            <a:pPr lvl="1">
              <a:buFontTx/>
              <a:buChar char="-"/>
            </a:pPr>
            <a:r>
              <a:rPr lang="en-GB" dirty="0" err="1"/>
              <a:t>e</a:t>
            </a:r>
            <a:r>
              <a:rPr lang="en-GB" dirty="0" err="1" smtClean="0"/>
              <a:t>nklere</a:t>
            </a:r>
            <a:r>
              <a:rPr lang="en-GB" dirty="0" smtClean="0"/>
              <a:t> for </a:t>
            </a:r>
            <a:r>
              <a:rPr lang="en-GB" dirty="0" err="1" smtClean="0"/>
              <a:t>kommunene</a:t>
            </a:r>
            <a:r>
              <a:rPr lang="en-GB" dirty="0" smtClean="0"/>
              <a:t> å </a:t>
            </a:r>
            <a:r>
              <a:rPr lang="en-GB" dirty="0" err="1" smtClean="0"/>
              <a:t>prioritere</a:t>
            </a:r>
            <a:r>
              <a:rPr lang="en-GB" dirty="0" smtClean="0"/>
              <a:t> </a:t>
            </a:r>
            <a:r>
              <a:rPr lang="en-GB" dirty="0" err="1" smtClean="0"/>
              <a:t>fremskaffelse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kommunale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, </a:t>
            </a:r>
            <a:r>
              <a:rPr lang="en-GB" dirty="0" err="1" smtClean="0"/>
              <a:t>fremfor</a:t>
            </a:r>
            <a:r>
              <a:rPr lang="en-GB" dirty="0" smtClean="0"/>
              <a:t> å </a:t>
            </a:r>
            <a:r>
              <a:rPr lang="en-GB" dirty="0" err="1" smtClean="0"/>
              <a:t>tilrettelegge</a:t>
            </a:r>
            <a:r>
              <a:rPr lang="en-GB" dirty="0" smtClean="0"/>
              <a:t> i </a:t>
            </a:r>
            <a:r>
              <a:rPr lang="en-GB" dirty="0" err="1" smtClean="0"/>
              <a:t>innbyggernes</a:t>
            </a:r>
            <a:r>
              <a:rPr lang="en-GB" dirty="0" smtClean="0"/>
              <a:t> private </a:t>
            </a:r>
            <a:r>
              <a:rPr lang="en-GB" dirty="0" err="1" smtClean="0"/>
              <a:t>hjem</a:t>
            </a:r>
            <a:endParaRPr lang="en-GB" dirty="0" smtClean="0"/>
          </a:p>
          <a:p>
            <a:pPr lvl="1">
              <a:buFontTx/>
              <a:buChar char="-"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9898" y="3285778"/>
            <a:ext cx="5165304" cy="2792873"/>
          </a:xfrm>
        </p:spPr>
        <p:txBody>
          <a:bodyPr/>
          <a:lstStyle/>
          <a:p>
            <a:pPr marL="252000" lvl="1"/>
            <a:r>
              <a:rPr lang="en-GB" dirty="0" smtClean="0"/>
              <a:t>I </a:t>
            </a:r>
            <a:r>
              <a:rPr lang="en-GB" dirty="0" err="1"/>
              <a:t>enkelte</a:t>
            </a:r>
            <a:r>
              <a:rPr lang="en-GB" dirty="0"/>
              <a:t> </a:t>
            </a:r>
            <a:r>
              <a:rPr lang="en-GB" dirty="0" err="1"/>
              <a:t>kommuner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det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bevisst</a:t>
            </a:r>
            <a:r>
              <a:rPr lang="en-GB" dirty="0"/>
              <a:t> </a:t>
            </a:r>
            <a:r>
              <a:rPr lang="en-GB" dirty="0" err="1"/>
              <a:t>strategi</a:t>
            </a:r>
            <a:r>
              <a:rPr lang="en-GB" dirty="0"/>
              <a:t> å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sette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penger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vedlikehold</a:t>
            </a:r>
            <a:r>
              <a:rPr lang="en-GB" dirty="0"/>
              <a:t>, </a:t>
            </a:r>
            <a:r>
              <a:rPr lang="en-GB" dirty="0" err="1"/>
              <a:t>fordi</a:t>
            </a:r>
            <a:r>
              <a:rPr lang="en-GB" dirty="0"/>
              <a:t> </a:t>
            </a:r>
            <a:r>
              <a:rPr lang="en-GB" dirty="0" err="1"/>
              <a:t>det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lønnsomt</a:t>
            </a:r>
            <a:r>
              <a:rPr lang="en-GB" dirty="0"/>
              <a:t> å </a:t>
            </a:r>
            <a:r>
              <a:rPr lang="en-GB" dirty="0" err="1" smtClean="0"/>
              <a:t>erstatte</a:t>
            </a:r>
            <a:r>
              <a:rPr lang="en-GB" dirty="0" smtClean="0"/>
              <a:t> </a:t>
            </a:r>
            <a:r>
              <a:rPr lang="en-GB" dirty="0" err="1"/>
              <a:t>bygningene</a:t>
            </a:r>
            <a:r>
              <a:rPr lang="en-GB" dirty="0"/>
              <a:t> </a:t>
            </a:r>
            <a:r>
              <a:rPr lang="en-GB" dirty="0" err="1"/>
              <a:t>etter</a:t>
            </a:r>
            <a:r>
              <a:rPr lang="en-GB" dirty="0"/>
              <a:t> 30-40 </a:t>
            </a:r>
            <a:r>
              <a:rPr lang="en-GB" dirty="0" err="1" smtClean="0"/>
              <a:t>år</a:t>
            </a:r>
            <a:endParaRPr lang="en-GB" dirty="0" smtClean="0"/>
          </a:p>
          <a:p>
            <a:pPr marL="583200" lvl="2"/>
            <a:r>
              <a:rPr lang="en-GB" dirty="0" err="1" smtClean="0"/>
              <a:t>Årsaken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høye</a:t>
            </a:r>
            <a:r>
              <a:rPr lang="en-GB" dirty="0" smtClean="0"/>
              <a:t> </a:t>
            </a:r>
            <a:r>
              <a:rPr lang="en-GB" dirty="0" err="1" smtClean="0"/>
              <a:t>driftskostnader</a:t>
            </a:r>
            <a:r>
              <a:rPr lang="en-GB" dirty="0" smtClean="0"/>
              <a:t> i </a:t>
            </a:r>
            <a:r>
              <a:rPr lang="en-GB" dirty="0" err="1" smtClean="0"/>
              <a:t>lønn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ansatte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pleiepersonell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renhold</a:t>
            </a:r>
            <a:r>
              <a:rPr lang="en-GB" dirty="0" smtClean="0"/>
              <a:t>), </a:t>
            </a:r>
            <a:r>
              <a:rPr lang="en-GB" dirty="0" err="1" smtClean="0"/>
              <a:t>endring</a:t>
            </a:r>
            <a:r>
              <a:rPr lang="en-GB" dirty="0" smtClean="0"/>
              <a:t> i </a:t>
            </a:r>
            <a:r>
              <a:rPr lang="en-GB" dirty="0" err="1" smtClean="0"/>
              <a:t>omsorgsfilosofi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brukerbehov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87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5206" y="1773610"/>
            <a:ext cx="5544616" cy="2520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Forts. </a:t>
            </a:r>
            <a:r>
              <a:rPr lang="en-GB" dirty="0" err="1" smtClean="0"/>
              <a:t>Hovedkonklusjoner</a:t>
            </a:r>
            <a:r>
              <a:rPr lang="en-GB" dirty="0" smtClean="0"/>
              <a:t> </a:t>
            </a:r>
            <a:r>
              <a:rPr lang="en-GB" dirty="0"/>
              <a:t>I </a:t>
            </a:r>
            <a:r>
              <a:rPr lang="en-GB" dirty="0" err="1"/>
              <a:t>prosjektet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4990246" cy="4063354"/>
          </a:xfrm>
        </p:spPr>
        <p:txBody>
          <a:bodyPr/>
          <a:lstStyle/>
          <a:p>
            <a:r>
              <a:rPr lang="en-GB" dirty="0" err="1" smtClean="0"/>
              <a:t>Ved</a:t>
            </a:r>
            <a:r>
              <a:rPr lang="en-GB" dirty="0" smtClean="0"/>
              <a:t> </a:t>
            </a:r>
            <a:r>
              <a:rPr lang="en-GB" dirty="0" err="1" smtClean="0"/>
              <a:t>planlegging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nye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 </a:t>
            </a:r>
            <a:r>
              <a:rPr lang="en-GB" dirty="0" err="1" smtClean="0"/>
              <a:t>møter</a:t>
            </a:r>
            <a:r>
              <a:rPr lang="en-GB" dirty="0" smtClean="0"/>
              <a:t> </a:t>
            </a:r>
            <a:r>
              <a:rPr lang="en-GB" dirty="0" err="1" smtClean="0"/>
              <a:t>kommunen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rekke</a:t>
            </a:r>
            <a:r>
              <a:rPr lang="en-GB" dirty="0" smtClean="0"/>
              <a:t>,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dels</a:t>
            </a:r>
            <a:r>
              <a:rPr lang="en-GB" dirty="0" smtClean="0"/>
              <a:t> </a:t>
            </a:r>
            <a:r>
              <a:rPr lang="en-GB" dirty="0" err="1" smtClean="0"/>
              <a:t>motstridende</a:t>
            </a:r>
            <a:r>
              <a:rPr lang="en-GB" dirty="0" smtClean="0"/>
              <a:t> </a:t>
            </a:r>
            <a:r>
              <a:rPr lang="en-GB" dirty="0" err="1" smtClean="0"/>
              <a:t>krav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standarder</a:t>
            </a:r>
            <a:r>
              <a:rPr lang="en-GB" dirty="0"/>
              <a:t> </a:t>
            </a:r>
            <a:r>
              <a:rPr lang="en-GB" dirty="0" err="1" smtClean="0"/>
              <a:t>fra</a:t>
            </a:r>
            <a:r>
              <a:rPr lang="en-GB" dirty="0" smtClean="0"/>
              <a:t> </a:t>
            </a:r>
            <a:r>
              <a:rPr lang="en-GB" dirty="0" err="1" smtClean="0"/>
              <a:t>Husbanken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Arbeidstilsynet</a:t>
            </a:r>
            <a:r>
              <a:rPr lang="en-GB" dirty="0" smtClean="0"/>
              <a:t>, </a:t>
            </a:r>
            <a:r>
              <a:rPr lang="en-GB" dirty="0" err="1" smtClean="0"/>
              <a:t>samtidig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de </a:t>
            </a:r>
            <a:r>
              <a:rPr lang="en-GB" dirty="0" err="1" smtClean="0"/>
              <a:t>skal</a:t>
            </a:r>
            <a:r>
              <a:rPr lang="en-GB" dirty="0" smtClean="0"/>
              <a:t> </a:t>
            </a:r>
            <a:r>
              <a:rPr lang="en-GB" dirty="0" err="1" smtClean="0"/>
              <a:t>ivareta</a:t>
            </a:r>
            <a:r>
              <a:rPr lang="en-GB" dirty="0" smtClean="0"/>
              <a:t> </a:t>
            </a:r>
            <a:r>
              <a:rPr lang="en-GB" dirty="0" err="1" smtClean="0"/>
              <a:t>kravene</a:t>
            </a:r>
            <a:r>
              <a:rPr lang="en-GB" dirty="0" smtClean="0"/>
              <a:t> i TEK10</a:t>
            </a:r>
          </a:p>
          <a:p>
            <a:r>
              <a:rPr lang="en-GB" dirty="0" err="1" smtClean="0"/>
              <a:t>Dagens</a:t>
            </a:r>
            <a:r>
              <a:rPr lang="en-GB" dirty="0" smtClean="0"/>
              <a:t> system </a:t>
            </a:r>
            <a:r>
              <a:rPr lang="en-GB" dirty="0" err="1" smtClean="0"/>
              <a:t>er</a:t>
            </a:r>
            <a:r>
              <a:rPr lang="en-GB" dirty="0" smtClean="0"/>
              <a:t> med </a:t>
            </a:r>
            <a:r>
              <a:rPr lang="en-GB" dirty="0" err="1" smtClean="0"/>
              <a:t>på</a:t>
            </a:r>
            <a:r>
              <a:rPr lang="en-GB" dirty="0" smtClean="0"/>
              <a:t> å </a:t>
            </a:r>
            <a:r>
              <a:rPr lang="en-GB" dirty="0" err="1" smtClean="0"/>
              <a:t>utfordre</a:t>
            </a:r>
            <a:r>
              <a:rPr lang="en-GB" dirty="0" smtClean="0"/>
              <a:t> </a:t>
            </a:r>
            <a:r>
              <a:rPr lang="en-GB" dirty="0" err="1" smtClean="0"/>
              <a:t>kommunene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autonom</a:t>
            </a:r>
            <a:r>
              <a:rPr lang="en-GB" dirty="0" smtClean="0"/>
              <a:t> </a:t>
            </a:r>
            <a:r>
              <a:rPr lang="en-GB" dirty="0" err="1" smtClean="0"/>
              <a:t>enhet</a:t>
            </a:r>
            <a:endParaRPr lang="en-GB" dirty="0" smtClean="0"/>
          </a:p>
          <a:p>
            <a:pPr lvl="1"/>
            <a:r>
              <a:rPr lang="en-GB" dirty="0" err="1" smtClean="0"/>
              <a:t>Eksempler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at </a:t>
            </a:r>
            <a:r>
              <a:rPr lang="en-GB" dirty="0" err="1" smtClean="0"/>
              <a:t>regionale</a:t>
            </a:r>
            <a:r>
              <a:rPr lang="en-GB" dirty="0" smtClean="0"/>
              <a:t> </a:t>
            </a:r>
            <a:r>
              <a:rPr lang="en-GB" dirty="0" err="1" smtClean="0"/>
              <a:t>instanser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enig</a:t>
            </a:r>
            <a:r>
              <a:rPr lang="en-GB" dirty="0" smtClean="0"/>
              <a:t> med planer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utviklet</a:t>
            </a:r>
            <a:r>
              <a:rPr lang="en-GB" dirty="0" smtClean="0"/>
              <a:t> </a:t>
            </a:r>
            <a:r>
              <a:rPr lang="en-GB" dirty="0" err="1" smtClean="0"/>
              <a:t>gjennom</a:t>
            </a:r>
            <a:r>
              <a:rPr lang="en-GB" dirty="0" smtClean="0"/>
              <a:t> bred </a:t>
            </a:r>
            <a:r>
              <a:rPr lang="en-GB" dirty="0" err="1" smtClean="0"/>
              <a:t>brukerinvolvering</a:t>
            </a:r>
            <a:r>
              <a:rPr lang="en-GB" dirty="0" smtClean="0"/>
              <a:t> </a:t>
            </a:r>
            <a:r>
              <a:rPr lang="en-GB" dirty="0" err="1" smtClean="0"/>
              <a:t>lokalt</a:t>
            </a:r>
            <a:r>
              <a:rPr lang="en-GB" dirty="0" smtClean="0"/>
              <a:t> i </a:t>
            </a:r>
            <a:r>
              <a:rPr lang="en-GB" dirty="0" err="1" smtClean="0"/>
              <a:t>kommunene</a:t>
            </a:r>
            <a:endParaRPr lang="en-GB" dirty="0" smtClean="0"/>
          </a:p>
          <a:p>
            <a:pPr lvl="1"/>
            <a:r>
              <a:rPr lang="en-GB" dirty="0" err="1" smtClean="0"/>
              <a:t>Saksbehandlingen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dels</a:t>
            </a:r>
            <a:r>
              <a:rPr lang="en-GB" dirty="0" smtClean="0"/>
              <a:t> </a:t>
            </a:r>
            <a:r>
              <a:rPr lang="en-GB" dirty="0" err="1" smtClean="0"/>
              <a:t>uforutsigbar</a:t>
            </a:r>
            <a:r>
              <a:rPr lang="en-GB" dirty="0" smtClean="0"/>
              <a:t> med </a:t>
            </a:r>
            <a:r>
              <a:rPr lang="en-GB" dirty="0" err="1" smtClean="0"/>
              <a:t>endringer</a:t>
            </a:r>
            <a:r>
              <a:rPr lang="en-GB" dirty="0" smtClean="0"/>
              <a:t> i </a:t>
            </a:r>
            <a:r>
              <a:rPr lang="en-GB" dirty="0" err="1" smtClean="0"/>
              <a:t>tilskudd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krav</a:t>
            </a:r>
            <a:r>
              <a:rPr lang="en-GB" dirty="0" smtClean="0"/>
              <a:t> </a:t>
            </a:r>
            <a:r>
              <a:rPr lang="en-GB" dirty="0" err="1" smtClean="0"/>
              <a:t>knyttet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bygninger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tar 4-5 </a:t>
            </a:r>
            <a:r>
              <a:rPr lang="en-GB" dirty="0" err="1" smtClean="0"/>
              <a:t>år</a:t>
            </a:r>
            <a:r>
              <a:rPr lang="en-GB" dirty="0" smtClean="0"/>
              <a:t> å </a:t>
            </a:r>
            <a:r>
              <a:rPr lang="en-GB" dirty="0" err="1" smtClean="0"/>
              <a:t>realisere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299" y="2030736"/>
            <a:ext cx="5165304" cy="4063354"/>
          </a:xfrm>
        </p:spPr>
        <p:txBody>
          <a:bodyPr/>
          <a:lstStyle/>
          <a:p>
            <a:r>
              <a:rPr lang="en-GB" dirty="0" err="1" smtClean="0"/>
              <a:t>Eksempler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at </a:t>
            </a:r>
            <a:r>
              <a:rPr lang="en-GB" dirty="0" err="1" smtClean="0"/>
              <a:t>Husbankens</a:t>
            </a:r>
            <a:r>
              <a:rPr lang="en-GB" dirty="0" smtClean="0"/>
              <a:t> </a:t>
            </a:r>
            <a:r>
              <a:rPr lang="en-GB" dirty="0" err="1" smtClean="0"/>
              <a:t>regionkontorer</a:t>
            </a:r>
            <a:r>
              <a:rPr lang="en-GB" dirty="0" smtClean="0"/>
              <a:t> </a:t>
            </a:r>
            <a:r>
              <a:rPr lang="en-GB" dirty="0" err="1" smtClean="0"/>
              <a:t>forholder</a:t>
            </a:r>
            <a:r>
              <a:rPr lang="en-GB" dirty="0" smtClean="0"/>
              <a:t> </a:t>
            </a:r>
            <a:r>
              <a:rPr lang="en-GB" dirty="0" err="1" smtClean="0"/>
              <a:t>seg</a:t>
            </a:r>
            <a:r>
              <a:rPr lang="en-GB" dirty="0" smtClean="0"/>
              <a:t> </a:t>
            </a:r>
            <a:r>
              <a:rPr lang="en-GB" dirty="0" err="1" smtClean="0"/>
              <a:t>ulikt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temaer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: </a:t>
            </a:r>
            <a:r>
              <a:rPr lang="en-GB" dirty="0" err="1" smtClean="0"/>
              <a:t>tilrettelegging</a:t>
            </a:r>
            <a:r>
              <a:rPr lang="en-GB" dirty="0" smtClean="0"/>
              <a:t> for </a:t>
            </a:r>
            <a:r>
              <a:rPr lang="en-GB" dirty="0" err="1" smtClean="0"/>
              <a:t>demens</a:t>
            </a:r>
            <a:r>
              <a:rPr lang="en-GB" dirty="0" smtClean="0"/>
              <a:t> i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, </a:t>
            </a:r>
            <a:r>
              <a:rPr lang="en-GB" dirty="0" err="1" smtClean="0"/>
              <a:t>tilsk</a:t>
            </a:r>
            <a:r>
              <a:rPr lang="nb-NO" dirty="0" err="1" smtClean="0"/>
              <a:t>udd</a:t>
            </a:r>
            <a:r>
              <a:rPr lang="nb-NO" dirty="0" smtClean="0"/>
              <a:t> </a:t>
            </a:r>
            <a:r>
              <a:rPr lang="nb-NO" dirty="0"/>
              <a:t>til personalbase, og hvorvidt tomteverdien kan regnes inn i boligkostnader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Kommunens</a:t>
            </a:r>
            <a:r>
              <a:rPr lang="en-GB" dirty="0" smtClean="0"/>
              <a:t> </a:t>
            </a:r>
            <a:r>
              <a:rPr lang="en-GB" dirty="0" err="1" smtClean="0"/>
              <a:t>situasjon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Behovene og tjenestetilbudet er langt mer differensiert enn boligmassen</a:t>
            </a:r>
          </a:p>
          <a:p>
            <a:pPr lvl="1"/>
            <a:r>
              <a:rPr lang="nb-NO" dirty="0" smtClean="0"/>
              <a:t>Når tjenestene følger boligene medfører det at e</a:t>
            </a:r>
            <a:r>
              <a:rPr lang="en-GB" dirty="0" err="1" smtClean="0"/>
              <a:t>nkelte</a:t>
            </a:r>
            <a:r>
              <a:rPr lang="en-GB" dirty="0" smtClean="0"/>
              <a:t> </a:t>
            </a:r>
            <a:r>
              <a:rPr lang="en-GB" dirty="0" err="1"/>
              <a:t>får</a:t>
            </a:r>
            <a:r>
              <a:rPr lang="en-GB" dirty="0"/>
              <a:t> for </a:t>
            </a:r>
            <a:r>
              <a:rPr lang="en-GB" dirty="0" err="1"/>
              <a:t>høyt</a:t>
            </a:r>
            <a:r>
              <a:rPr lang="en-GB" dirty="0"/>
              <a:t> </a:t>
            </a:r>
            <a:r>
              <a:rPr lang="en-GB" dirty="0" err="1"/>
              <a:t>omsorgsnivå</a:t>
            </a:r>
            <a:endParaRPr lang="en-GB" dirty="0"/>
          </a:p>
          <a:p>
            <a:r>
              <a:rPr lang="en-GB" dirty="0" err="1" smtClean="0"/>
              <a:t>Krav</a:t>
            </a:r>
            <a:r>
              <a:rPr lang="en-GB" dirty="0" smtClean="0"/>
              <a:t> </a:t>
            </a:r>
            <a:r>
              <a:rPr lang="en-GB" dirty="0"/>
              <a:t>om </a:t>
            </a:r>
            <a:r>
              <a:rPr lang="en-GB" dirty="0" err="1" smtClean="0"/>
              <a:t>maksimalt</a:t>
            </a:r>
            <a:r>
              <a:rPr lang="en-GB" dirty="0" smtClean="0"/>
              <a:t> 8-10 </a:t>
            </a:r>
            <a:r>
              <a:rPr lang="en-GB" dirty="0" err="1" smtClean="0"/>
              <a:t>enheter</a:t>
            </a:r>
            <a:r>
              <a:rPr lang="en-GB" dirty="0" smtClean="0"/>
              <a:t> </a:t>
            </a:r>
            <a:r>
              <a:rPr lang="en-GB" dirty="0" err="1" smtClean="0"/>
              <a:t>samlokalisert</a:t>
            </a:r>
            <a:r>
              <a:rPr lang="en-GB" dirty="0" smtClean="0"/>
              <a:t> </a:t>
            </a:r>
            <a:r>
              <a:rPr lang="en-GB" dirty="0" err="1" smtClean="0"/>
              <a:t>utfordrer</a:t>
            </a:r>
            <a:r>
              <a:rPr lang="en-GB" dirty="0" smtClean="0"/>
              <a:t> </a:t>
            </a:r>
            <a:r>
              <a:rPr lang="en-GB" dirty="0" err="1" smtClean="0"/>
              <a:t>kommunene</a:t>
            </a:r>
            <a:endParaRPr lang="en-GB" dirty="0" smtClean="0"/>
          </a:p>
          <a:p>
            <a:pPr lvl="1"/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lønnsomt</a:t>
            </a:r>
            <a:r>
              <a:rPr lang="en-GB" dirty="0" smtClean="0"/>
              <a:t> å </a:t>
            </a:r>
            <a:r>
              <a:rPr lang="en-GB" dirty="0" err="1" smtClean="0"/>
              <a:t>bemanne</a:t>
            </a:r>
            <a:endParaRPr lang="en-GB" dirty="0" smtClean="0"/>
          </a:p>
          <a:p>
            <a:pPr lvl="1"/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samsvarer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alltid</a:t>
            </a:r>
            <a:r>
              <a:rPr lang="en-GB" dirty="0" smtClean="0"/>
              <a:t> med </a:t>
            </a:r>
            <a:r>
              <a:rPr lang="en-GB" dirty="0" err="1" smtClean="0"/>
              <a:t>brukerbehovene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 smtClean="0"/>
              <a:t>Selv</a:t>
            </a:r>
            <a:r>
              <a:rPr lang="en-GB" dirty="0" smtClean="0"/>
              <a:t> om </a:t>
            </a:r>
            <a:r>
              <a:rPr lang="en-GB" dirty="0" err="1" smtClean="0"/>
              <a:t>dagens</a:t>
            </a:r>
            <a:r>
              <a:rPr lang="en-GB" dirty="0" smtClean="0"/>
              <a:t> </a:t>
            </a:r>
            <a:r>
              <a:rPr lang="en-GB" dirty="0" err="1" smtClean="0"/>
              <a:t>krav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standarder</a:t>
            </a:r>
            <a:r>
              <a:rPr lang="en-GB" dirty="0" smtClean="0"/>
              <a:t> </a:t>
            </a:r>
            <a:r>
              <a:rPr lang="en-GB" dirty="0" err="1" smtClean="0"/>
              <a:t>gjør</a:t>
            </a:r>
            <a:r>
              <a:rPr lang="en-GB" dirty="0" smtClean="0"/>
              <a:t> </a:t>
            </a:r>
            <a:r>
              <a:rPr lang="en-GB" dirty="0" err="1" smtClean="0"/>
              <a:t>bygningene</a:t>
            </a:r>
            <a:r>
              <a:rPr lang="en-GB" dirty="0" smtClean="0"/>
              <a:t> </a:t>
            </a:r>
            <a:r>
              <a:rPr lang="en-GB" dirty="0" err="1" smtClean="0"/>
              <a:t>fleksible</a:t>
            </a:r>
            <a:r>
              <a:rPr lang="en-GB" dirty="0" smtClean="0"/>
              <a:t>, </a:t>
            </a:r>
            <a:r>
              <a:rPr lang="en-GB" dirty="0" err="1" smtClean="0"/>
              <a:t>medfører</a:t>
            </a:r>
            <a:r>
              <a:rPr lang="en-GB" dirty="0" smtClean="0"/>
              <a:t> </a:t>
            </a:r>
            <a:r>
              <a:rPr lang="en-GB" dirty="0" err="1" smtClean="0"/>
              <a:t>disponeringsplikten</a:t>
            </a:r>
            <a:r>
              <a:rPr lang="en-GB" dirty="0" smtClean="0"/>
              <a:t> at </a:t>
            </a:r>
            <a:r>
              <a:rPr lang="en-GB" dirty="0" err="1" smtClean="0"/>
              <a:t>kommunene</a:t>
            </a:r>
            <a:r>
              <a:rPr lang="en-GB" dirty="0" smtClean="0"/>
              <a:t> </a:t>
            </a:r>
            <a:r>
              <a:rPr lang="en-GB" dirty="0" err="1" smtClean="0"/>
              <a:t>må</a:t>
            </a:r>
            <a:r>
              <a:rPr lang="en-GB" dirty="0" smtClean="0"/>
              <a:t> </a:t>
            </a:r>
            <a:r>
              <a:rPr lang="en-GB" dirty="0" err="1" smtClean="0"/>
              <a:t>benytte</a:t>
            </a:r>
            <a:r>
              <a:rPr lang="en-GB" dirty="0" smtClean="0"/>
              <a:t> </a:t>
            </a:r>
            <a:r>
              <a:rPr lang="en-GB" dirty="0" err="1" smtClean="0"/>
              <a:t>bygningene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den </a:t>
            </a:r>
            <a:r>
              <a:rPr lang="en-GB" dirty="0" err="1" smtClean="0"/>
              <a:t>målgruppen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opprinnelig</a:t>
            </a:r>
            <a:r>
              <a:rPr lang="en-GB" dirty="0" smtClean="0"/>
              <a:t> 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tiltenkt</a:t>
            </a:r>
            <a:endParaRPr lang="en-GB" dirty="0" smtClean="0"/>
          </a:p>
          <a:p>
            <a:pPr lvl="1"/>
            <a:r>
              <a:rPr lang="en-GB" dirty="0" err="1" smtClean="0"/>
              <a:t>Husbanken</a:t>
            </a:r>
            <a:r>
              <a:rPr lang="en-GB" dirty="0" smtClean="0"/>
              <a:t> </a:t>
            </a:r>
            <a:r>
              <a:rPr lang="en-GB" dirty="0" err="1" smtClean="0"/>
              <a:t>utviser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viss</a:t>
            </a:r>
            <a:r>
              <a:rPr lang="en-GB" dirty="0" smtClean="0"/>
              <a:t> </a:t>
            </a:r>
            <a:r>
              <a:rPr lang="en-GB" dirty="0" err="1" smtClean="0"/>
              <a:t>fleksibilitet</a:t>
            </a:r>
            <a:r>
              <a:rPr lang="en-GB" dirty="0" smtClean="0"/>
              <a:t> </a:t>
            </a:r>
            <a:r>
              <a:rPr lang="en-GB" dirty="0" err="1" smtClean="0"/>
              <a:t>dersom</a:t>
            </a:r>
            <a:r>
              <a:rPr lang="en-GB" dirty="0" smtClean="0"/>
              <a:t> </a:t>
            </a:r>
            <a:r>
              <a:rPr lang="en-GB" dirty="0" err="1" smtClean="0"/>
              <a:t>kommunen</a:t>
            </a:r>
            <a:r>
              <a:rPr lang="en-GB" dirty="0" smtClean="0"/>
              <a:t> </a:t>
            </a:r>
            <a:r>
              <a:rPr lang="en-GB" dirty="0" err="1" smtClean="0"/>
              <a:t>har</a:t>
            </a:r>
            <a:r>
              <a:rPr lang="en-GB" dirty="0" smtClean="0"/>
              <a:t> </a:t>
            </a:r>
            <a:r>
              <a:rPr lang="en-GB" dirty="0" err="1" smtClean="0"/>
              <a:t>behov</a:t>
            </a:r>
            <a:r>
              <a:rPr lang="en-GB" dirty="0" smtClean="0"/>
              <a:t> for å </a:t>
            </a:r>
            <a:r>
              <a:rPr lang="en-GB" dirty="0" err="1" smtClean="0"/>
              <a:t>benytte</a:t>
            </a:r>
            <a:r>
              <a:rPr lang="en-GB" dirty="0" smtClean="0"/>
              <a:t> </a:t>
            </a:r>
            <a:r>
              <a:rPr lang="en-GB" dirty="0" err="1" smtClean="0"/>
              <a:t>bygningene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andre</a:t>
            </a:r>
            <a:r>
              <a:rPr lang="en-GB" dirty="0" smtClean="0"/>
              <a:t> </a:t>
            </a:r>
            <a:r>
              <a:rPr lang="en-GB" dirty="0" err="1" smtClean="0"/>
              <a:t>målgrupper</a:t>
            </a:r>
            <a:endParaRPr lang="en-GB" dirty="0" smtClean="0"/>
          </a:p>
          <a:p>
            <a:pPr lvl="1"/>
            <a:r>
              <a:rPr lang="en-GB" dirty="0" smtClean="0"/>
              <a:t>Men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blir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skrifteliggjort</a:t>
            </a:r>
            <a:r>
              <a:rPr lang="en-GB" dirty="0" smtClean="0"/>
              <a:t>, </a:t>
            </a:r>
            <a:r>
              <a:rPr lang="en-GB" dirty="0" err="1" smtClean="0"/>
              <a:t>noe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utgjør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risiko</a:t>
            </a:r>
            <a:r>
              <a:rPr lang="en-GB" dirty="0" smtClean="0"/>
              <a:t> for </a:t>
            </a:r>
            <a:r>
              <a:rPr lang="en-GB" dirty="0" err="1" smtClean="0"/>
              <a:t>kommunene</a:t>
            </a:r>
            <a:r>
              <a:rPr lang="en-GB" dirty="0" smtClean="0"/>
              <a:t> </a:t>
            </a:r>
            <a:r>
              <a:rPr lang="en-GB" dirty="0" err="1" smtClean="0"/>
              <a:t>ved</a:t>
            </a:r>
            <a:r>
              <a:rPr lang="en-GB" dirty="0" smtClean="0"/>
              <a:t> </a:t>
            </a:r>
            <a:r>
              <a:rPr lang="en-GB" dirty="0" err="1" smtClean="0"/>
              <a:t>eventuelle</a:t>
            </a:r>
            <a:r>
              <a:rPr lang="en-GB" dirty="0" smtClean="0"/>
              <a:t> </a:t>
            </a:r>
            <a:r>
              <a:rPr lang="en-GB" dirty="0" err="1" smtClean="0"/>
              <a:t>fremtidige</a:t>
            </a:r>
            <a:r>
              <a:rPr lang="en-GB" dirty="0" smtClean="0"/>
              <a:t> </a:t>
            </a:r>
            <a:r>
              <a:rPr lang="en-GB" dirty="0" err="1" smtClean="0"/>
              <a:t>tilsyn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73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Kommunens</a:t>
            </a:r>
            <a:r>
              <a:rPr lang="en-GB" dirty="0"/>
              <a:t> </a:t>
            </a:r>
            <a:r>
              <a:rPr lang="en-GB" dirty="0" err="1"/>
              <a:t>situasjon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krevende</a:t>
            </a:r>
            <a:r>
              <a:rPr lang="en-GB" dirty="0" smtClean="0"/>
              <a:t> for </a:t>
            </a:r>
            <a:r>
              <a:rPr lang="en-GB" dirty="0" err="1" smtClean="0"/>
              <a:t>kommunene</a:t>
            </a:r>
            <a:r>
              <a:rPr lang="en-GB" dirty="0" smtClean="0"/>
              <a:t> å </a:t>
            </a:r>
            <a:r>
              <a:rPr lang="en-GB" dirty="0" err="1" smtClean="0"/>
              <a:t>planlegge</a:t>
            </a:r>
            <a:r>
              <a:rPr lang="en-GB" dirty="0" smtClean="0"/>
              <a:t> for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ukjent</a:t>
            </a:r>
            <a:r>
              <a:rPr lang="en-GB" dirty="0" smtClean="0"/>
              <a:t> </a:t>
            </a:r>
            <a:r>
              <a:rPr lang="en-GB" dirty="0" err="1" smtClean="0"/>
              <a:t>fremtid</a:t>
            </a:r>
            <a:endParaRPr lang="en-GB" dirty="0" smtClean="0"/>
          </a:p>
          <a:p>
            <a:r>
              <a:rPr lang="en-GB" dirty="0" err="1" smtClean="0"/>
              <a:t>Nasjonale</a:t>
            </a:r>
            <a:r>
              <a:rPr lang="en-GB" dirty="0" smtClean="0"/>
              <a:t> </a:t>
            </a:r>
            <a:r>
              <a:rPr lang="en-GB" dirty="0" err="1" smtClean="0"/>
              <a:t>fremskrivinger</a:t>
            </a:r>
            <a:r>
              <a:rPr lang="en-GB" dirty="0" smtClean="0"/>
              <a:t> </a:t>
            </a:r>
            <a:r>
              <a:rPr lang="en-GB" dirty="0" err="1" smtClean="0"/>
              <a:t>treffer</a:t>
            </a:r>
            <a:r>
              <a:rPr lang="en-GB" dirty="0" smtClean="0"/>
              <a:t> </a:t>
            </a:r>
            <a:r>
              <a:rPr lang="en-GB" dirty="0" err="1" smtClean="0"/>
              <a:t>sjeldent</a:t>
            </a:r>
            <a:r>
              <a:rPr lang="en-GB" dirty="0" smtClean="0"/>
              <a:t>,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vanskelig</a:t>
            </a:r>
            <a:r>
              <a:rPr lang="en-GB" dirty="0" smtClean="0"/>
              <a:t> for </a:t>
            </a:r>
            <a:r>
              <a:rPr lang="en-GB" dirty="0" err="1" smtClean="0"/>
              <a:t>kommunene</a:t>
            </a:r>
            <a:r>
              <a:rPr lang="en-GB" dirty="0" smtClean="0"/>
              <a:t> å </a:t>
            </a:r>
            <a:r>
              <a:rPr lang="en-GB" dirty="0" err="1" smtClean="0"/>
              <a:t>få</a:t>
            </a:r>
            <a:r>
              <a:rPr lang="en-GB" dirty="0" smtClean="0"/>
              <a:t> </a:t>
            </a:r>
            <a:r>
              <a:rPr lang="en-GB" dirty="0" err="1" smtClean="0"/>
              <a:t>gode</a:t>
            </a:r>
            <a:r>
              <a:rPr lang="en-GB" dirty="0" smtClean="0"/>
              <a:t> </a:t>
            </a:r>
            <a:r>
              <a:rPr lang="en-GB" dirty="0" err="1" smtClean="0"/>
              <a:t>lokale</a:t>
            </a:r>
            <a:r>
              <a:rPr lang="en-GB" dirty="0" smtClean="0"/>
              <a:t> analyser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hvilke</a:t>
            </a:r>
            <a:r>
              <a:rPr lang="en-GB" dirty="0" smtClean="0"/>
              <a:t> </a:t>
            </a:r>
            <a:r>
              <a:rPr lang="en-GB" dirty="0" err="1" smtClean="0"/>
              <a:t>behov</a:t>
            </a:r>
            <a:r>
              <a:rPr lang="en-GB" dirty="0" smtClean="0"/>
              <a:t>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vil</a:t>
            </a:r>
            <a:r>
              <a:rPr lang="en-GB" dirty="0" smtClean="0"/>
              <a:t> </a:t>
            </a:r>
            <a:r>
              <a:rPr lang="en-GB" dirty="0" err="1" smtClean="0"/>
              <a:t>være</a:t>
            </a:r>
            <a:r>
              <a:rPr lang="en-GB" dirty="0" smtClean="0"/>
              <a:t> </a:t>
            </a:r>
            <a:r>
              <a:rPr lang="en-GB" dirty="0" err="1" smtClean="0"/>
              <a:t>fremover</a:t>
            </a:r>
            <a:endParaRPr lang="en-GB" dirty="0" smtClean="0"/>
          </a:p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mangler</a:t>
            </a:r>
            <a:r>
              <a:rPr lang="en-GB" dirty="0" smtClean="0"/>
              <a:t> </a:t>
            </a:r>
            <a:r>
              <a:rPr lang="en-GB" dirty="0" err="1" smtClean="0"/>
              <a:t>gode</a:t>
            </a:r>
            <a:r>
              <a:rPr lang="en-GB" dirty="0" smtClean="0"/>
              <a:t> </a:t>
            </a:r>
            <a:r>
              <a:rPr lang="en-GB" dirty="0" err="1" smtClean="0"/>
              <a:t>verktøy</a:t>
            </a:r>
            <a:r>
              <a:rPr lang="en-GB" dirty="0" smtClean="0"/>
              <a:t> for </a:t>
            </a:r>
            <a:r>
              <a:rPr lang="en-GB" dirty="0" err="1" smtClean="0"/>
              <a:t>kartlegging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planlegging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boligbehov</a:t>
            </a:r>
            <a:endParaRPr lang="en-GB" dirty="0" smtClean="0"/>
          </a:p>
          <a:p>
            <a:r>
              <a:rPr lang="nb-NO" dirty="0" smtClean="0"/>
              <a:t>Mangler gode arenaer for utprøving av nye typer bygninger til pleie- og omsorg 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0300" y="1954742"/>
            <a:ext cx="5165725" cy="344381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4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59102" y="1485578"/>
            <a:ext cx="6840760" cy="43924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vil</a:t>
            </a:r>
            <a:r>
              <a:rPr lang="en-GB" dirty="0" smtClean="0"/>
              <a:t> </a:t>
            </a:r>
            <a:r>
              <a:rPr lang="en-GB" dirty="0" err="1" smtClean="0"/>
              <a:t>koste</a:t>
            </a:r>
            <a:r>
              <a:rPr lang="en-GB" dirty="0" smtClean="0"/>
              <a:t> </a:t>
            </a:r>
            <a:r>
              <a:rPr lang="en-GB" dirty="0" err="1" smtClean="0"/>
              <a:t>omtrent</a:t>
            </a:r>
            <a:r>
              <a:rPr lang="en-GB" dirty="0" smtClean="0"/>
              <a:t> </a:t>
            </a:r>
            <a:r>
              <a:rPr lang="nb-NO" dirty="0" smtClean="0"/>
              <a:t>37 </a:t>
            </a:r>
            <a:r>
              <a:rPr lang="nb-NO" dirty="0"/>
              <a:t>mrd. kroner </a:t>
            </a:r>
            <a:r>
              <a:rPr lang="nb-NO" dirty="0" smtClean="0"/>
              <a:t>å modernisere eldre bygninger til heldøgns omsorg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928" y="1645033"/>
            <a:ext cx="4126150" cy="4063354"/>
          </a:xfrm>
        </p:spPr>
        <p:txBody>
          <a:bodyPr/>
          <a:lstStyle/>
          <a:p>
            <a:r>
              <a:rPr lang="nb-NO" dirty="0" smtClean="0"/>
              <a:t>Det er kartlagt </a:t>
            </a:r>
            <a:r>
              <a:rPr lang="nb-NO" dirty="0"/>
              <a:t>13 300 omsorgsboliger og 24 000 institusjonsplasser </a:t>
            </a:r>
            <a:r>
              <a:rPr lang="nb-NO" dirty="0" smtClean="0"/>
              <a:t>oppført </a:t>
            </a:r>
            <a:r>
              <a:rPr lang="nb-NO" b="1" i="1" dirty="0"/>
              <a:t>før </a:t>
            </a:r>
            <a:r>
              <a:rPr lang="nb-NO" b="1" i="1" dirty="0" smtClean="0"/>
              <a:t>1998</a:t>
            </a:r>
            <a:r>
              <a:rPr lang="nb-NO" dirty="0" smtClean="0"/>
              <a:t>, som </a:t>
            </a:r>
            <a:r>
              <a:rPr lang="nb-NO" dirty="0"/>
              <a:t>inngår i </a:t>
            </a:r>
            <a:r>
              <a:rPr lang="nb-NO" b="1" i="1" dirty="0"/>
              <a:t>heldøgns </a:t>
            </a:r>
            <a:r>
              <a:rPr lang="nb-NO" b="1" i="1" dirty="0" smtClean="0"/>
              <a:t>omsorg</a:t>
            </a:r>
            <a:endParaRPr lang="nb-NO" dirty="0"/>
          </a:p>
          <a:p>
            <a:r>
              <a:rPr lang="nb-NO" dirty="0"/>
              <a:t>O</a:t>
            </a:r>
            <a:r>
              <a:rPr lang="nb-NO" dirty="0" smtClean="0"/>
              <a:t>mtrent </a:t>
            </a:r>
            <a:r>
              <a:rPr lang="nb-NO" dirty="0"/>
              <a:t>halvparten av boligene og plassene til heldøgns omsorg i norske kommuner i dag har en brukbar </a:t>
            </a:r>
            <a:r>
              <a:rPr lang="nb-NO" dirty="0" smtClean="0"/>
              <a:t>tilstand</a:t>
            </a:r>
            <a:endParaRPr lang="nb-NO" dirty="0"/>
          </a:p>
          <a:p>
            <a:r>
              <a:rPr lang="nb-NO" dirty="0" smtClean="0"/>
              <a:t>Resterende bygningsmasse vil koste omtrent </a:t>
            </a:r>
            <a:r>
              <a:rPr lang="nb-NO" b="1" dirty="0" smtClean="0"/>
              <a:t>37 </a:t>
            </a:r>
            <a:r>
              <a:rPr lang="nb-NO" b="1" dirty="0"/>
              <a:t>mrd. kroner</a:t>
            </a:r>
            <a:r>
              <a:rPr lang="nb-NO" dirty="0"/>
              <a:t> eks. mva. å modernisere </a:t>
            </a:r>
            <a:r>
              <a:rPr lang="nb-NO" dirty="0" smtClean="0"/>
              <a:t>til </a:t>
            </a:r>
            <a:r>
              <a:rPr lang="nb-NO" dirty="0"/>
              <a:t>et tilfredsstillende, funksjonelt </a:t>
            </a:r>
            <a:r>
              <a:rPr lang="nb-NO" dirty="0" smtClean="0"/>
              <a:t>nivå</a:t>
            </a:r>
            <a:endParaRPr lang="nb-NO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1110" y="1645033"/>
            <a:ext cx="6144493" cy="4063354"/>
          </a:xfrm>
        </p:spPr>
        <p:txBody>
          <a:bodyPr/>
          <a:lstStyle/>
          <a:p>
            <a:r>
              <a:rPr lang="en-GB" sz="1600" dirty="0" err="1" smtClean="0"/>
              <a:t>Kartleggingen</a:t>
            </a:r>
            <a:r>
              <a:rPr lang="en-GB" sz="1600" dirty="0" smtClean="0"/>
              <a:t> </a:t>
            </a:r>
            <a:r>
              <a:rPr lang="en-GB" sz="1600" dirty="0" err="1" smtClean="0"/>
              <a:t>er</a:t>
            </a:r>
            <a:r>
              <a:rPr lang="en-GB" sz="1600" dirty="0" smtClean="0"/>
              <a:t> </a:t>
            </a:r>
            <a:r>
              <a:rPr lang="en-GB" sz="1600" dirty="0" err="1" smtClean="0"/>
              <a:t>basert</a:t>
            </a:r>
            <a:r>
              <a:rPr lang="en-GB" sz="1600" dirty="0" smtClean="0"/>
              <a:t> </a:t>
            </a:r>
            <a:r>
              <a:rPr lang="en-GB" sz="1600" dirty="0" err="1" smtClean="0"/>
              <a:t>på</a:t>
            </a:r>
            <a:r>
              <a:rPr lang="en-GB" sz="1600" dirty="0" smtClean="0"/>
              <a:t> </a:t>
            </a:r>
            <a:r>
              <a:rPr lang="en-GB" sz="1600" dirty="0" err="1" smtClean="0"/>
              <a:t>vurdering</a:t>
            </a:r>
            <a:r>
              <a:rPr lang="en-GB" sz="1600" dirty="0" smtClean="0"/>
              <a:t> </a:t>
            </a:r>
            <a:r>
              <a:rPr lang="en-GB" sz="1600" dirty="0" err="1" smtClean="0"/>
              <a:t>av</a:t>
            </a:r>
            <a:r>
              <a:rPr lang="en-GB" sz="1600" dirty="0" smtClean="0"/>
              <a:t> </a:t>
            </a:r>
            <a:r>
              <a:rPr lang="en-GB" sz="1600" dirty="0" err="1" smtClean="0"/>
              <a:t>tilstandsgrad</a:t>
            </a:r>
            <a:r>
              <a:rPr lang="en-GB" sz="1600" dirty="0" smtClean="0"/>
              <a:t> – </a:t>
            </a:r>
            <a:r>
              <a:rPr lang="en-GB" sz="1600" dirty="0" err="1" smtClean="0"/>
              <a:t>gjennomført</a:t>
            </a:r>
            <a:r>
              <a:rPr lang="en-GB" sz="1600" dirty="0" smtClean="0"/>
              <a:t> </a:t>
            </a:r>
            <a:r>
              <a:rPr lang="en-GB" sz="1600" dirty="0" err="1" smtClean="0"/>
              <a:t>uten</a:t>
            </a:r>
            <a:r>
              <a:rPr lang="en-GB" sz="1600" dirty="0" smtClean="0"/>
              <a:t> </a:t>
            </a:r>
            <a:r>
              <a:rPr lang="en-GB" sz="1600" dirty="0" err="1" smtClean="0"/>
              <a:t>krav</a:t>
            </a:r>
            <a:r>
              <a:rPr lang="en-GB" sz="1600" dirty="0" smtClean="0"/>
              <a:t> </a:t>
            </a:r>
            <a:r>
              <a:rPr lang="en-GB" sz="1600" dirty="0" err="1" smtClean="0"/>
              <a:t>til</a:t>
            </a:r>
            <a:r>
              <a:rPr lang="en-GB" sz="1600" dirty="0" smtClean="0"/>
              <a:t> </a:t>
            </a:r>
            <a:r>
              <a:rPr lang="en-GB" sz="1600" dirty="0" err="1" smtClean="0"/>
              <a:t>stedlig</a:t>
            </a:r>
            <a:r>
              <a:rPr lang="en-GB" sz="1600" dirty="0" smtClean="0"/>
              <a:t> </a:t>
            </a:r>
            <a:r>
              <a:rPr lang="en-GB" sz="1600" dirty="0" err="1" smtClean="0"/>
              <a:t>befaring</a:t>
            </a:r>
            <a:r>
              <a:rPr lang="en-GB" sz="1600" dirty="0" smtClean="0"/>
              <a:t>, </a:t>
            </a:r>
            <a:r>
              <a:rPr lang="en-GB" sz="1600" dirty="0" err="1" smtClean="0"/>
              <a:t>av</a:t>
            </a:r>
            <a:r>
              <a:rPr lang="en-GB" sz="1600" dirty="0" smtClean="0"/>
              <a:t> </a:t>
            </a:r>
            <a:r>
              <a:rPr lang="en-GB" sz="1600" dirty="0" err="1" smtClean="0"/>
              <a:t>teknisk</a:t>
            </a:r>
            <a:r>
              <a:rPr lang="en-GB" sz="1600" dirty="0" smtClean="0"/>
              <a:t> </a:t>
            </a:r>
            <a:r>
              <a:rPr lang="en-GB" sz="1600" dirty="0" err="1" smtClean="0"/>
              <a:t>sektor</a:t>
            </a:r>
            <a:r>
              <a:rPr lang="en-GB" sz="1600" dirty="0" smtClean="0"/>
              <a:t> i </a:t>
            </a:r>
            <a:r>
              <a:rPr lang="en-GB" sz="1600" dirty="0" err="1" smtClean="0"/>
              <a:t>kommunene</a:t>
            </a:r>
            <a:r>
              <a:rPr lang="en-GB" sz="1600" dirty="0" smtClean="0"/>
              <a:t>, </a:t>
            </a:r>
            <a:r>
              <a:rPr lang="en-GB" sz="1600" dirty="0" err="1" smtClean="0"/>
              <a:t>etter</a:t>
            </a:r>
            <a:r>
              <a:rPr lang="en-GB" sz="1600" dirty="0" smtClean="0"/>
              <a:t> </a:t>
            </a:r>
            <a:r>
              <a:rPr lang="en-GB" sz="1600" dirty="0" err="1" smtClean="0"/>
              <a:t>følgende</a:t>
            </a:r>
            <a:r>
              <a:rPr lang="en-GB" sz="1600" dirty="0" smtClean="0"/>
              <a:t> </a:t>
            </a:r>
            <a:r>
              <a:rPr lang="en-GB" sz="1600" dirty="0" err="1" smtClean="0"/>
              <a:t>skala</a:t>
            </a:r>
            <a:r>
              <a:rPr lang="en-GB" sz="1600" dirty="0" smtClean="0"/>
              <a:t>:</a:t>
            </a:r>
          </a:p>
          <a:p>
            <a:pPr lvl="1">
              <a:spcAft>
                <a:spcPts val="0"/>
              </a:spcAft>
            </a:pPr>
            <a:r>
              <a:rPr lang="nb-NO" sz="1400" dirty="0" smtClean="0"/>
              <a:t>0 = «</a:t>
            </a:r>
            <a:r>
              <a:rPr lang="nb-NO" sz="1400" dirty="0"/>
              <a:t>som ny</a:t>
            </a:r>
            <a:r>
              <a:rPr lang="nb-NO" sz="1400" dirty="0" smtClean="0"/>
              <a:t>»</a:t>
            </a:r>
          </a:p>
          <a:p>
            <a:pPr lvl="1">
              <a:spcAft>
                <a:spcPts val="0"/>
              </a:spcAft>
            </a:pPr>
            <a:r>
              <a:rPr lang="nb-NO" sz="1400" dirty="0" smtClean="0"/>
              <a:t>1 = «ok»</a:t>
            </a:r>
          </a:p>
          <a:p>
            <a:pPr lvl="1">
              <a:spcAft>
                <a:spcPts val="0"/>
              </a:spcAft>
            </a:pPr>
            <a:r>
              <a:rPr lang="nb-NO" sz="1400" dirty="0" smtClean="0"/>
              <a:t>2 = «</a:t>
            </a:r>
            <a:r>
              <a:rPr lang="nb-NO" sz="1400" dirty="0"/>
              <a:t>har behov for større </a:t>
            </a:r>
            <a:r>
              <a:rPr lang="nb-NO" sz="1400" dirty="0" smtClean="0"/>
              <a:t>utbedringer»</a:t>
            </a:r>
          </a:p>
          <a:p>
            <a:pPr lvl="1">
              <a:spcAft>
                <a:spcPts val="0"/>
              </a:spcAft>
            </a:pPr>
            <a:r>
              <a:rPr lang="nb-NO" sz="1400" dirty="0" smtClean="0"/>
              <a:t>3 = «</a:t>
            </a:r>
            <a:r>
              <a:rPr lang="nb-NO" sz="1400" dirty="0"/>
              <a:t>saneringsmoden</a:t>
            </a:r>
            <a:r>
              <a:rPr lang="nb-NO" sz="1400" dirty="0" smtClean="0"/>
              <a:t>»</a:t>
            </a:r>
          </a:p>
          <a:p>
            <a:pPr marL="396000" lvl="1" indent="0">
              <a:spcAft>
                <a:spcPts val="0"/>
              </a:spcAft>
              <a:buNone/>
            </a:pPr>
            <a:endParaRPr lang="en-GB" sz="1400" dirty="0"/>
          </a:p>
          <a:p>
            <a:r>
              <a:rPr lang="en-GB" sz="1600" dirty="0" err="1" smtClean="0"/>
              <a:t>Kostnadsberegningen</a:t>
            </a:r>
            <a:r>
              <a:rPr lang="en-GB" sz="1600" dirty="0" smtClean="0"/>
              <a:t> </a:t>
            </a:r>
            <a:r>
              <a:rPr lang="en-GB" sz="1600" dirty="0" err="1" smtClean="0"/>
              <a:t>er</a:t>
            </a:r>
            <a:r>
              <a:rPr lang="en-GB" sz="1600" dirty="0" smtClean="0"/>
              <a:t> </a:t>
            </a:r>
            <a:r>
              <a:rPr lang="en-GB" sz="1600" dirty="0" err="1" smtClean="0"/>
              <a:t>gjort</a:t>
            </a:r>
            <a:r>
              <a:rPr lang="en-GB" sz="1600" dirty="0" smtClean="0"/>
              <a:t> med </a:t>
            </a:r>
            <a:r>
              <a:rPr lang="en-GB" sz="1600" dirty="0" err="1" smtClean="0"/>
              <a:t>utgangspunkt</a:t>
            </a:r>
            <a:r>
              <a:rPr lang="en-GB" sz="1600" dirty="0" smtClean="0"/>
              <a:t> i </a:t>
            </a:r>
            <a:r>
              <a:rPr lang="en-GB" sz="1600" dirty="0" err="1" smtClean="0"/>
              <a:t>følgende</a:t>
            </a:r>
            <a:r>
              <a:rPr lang="en-GB" sz="1600" dirty="0" smtClean="0"/>
              <a:t> </a:t>
            </a:r>
            <a:r>
              <a:rPr lang="en-GB" sz="1600" dirty="0" err="1" smtClean="0"/>
              <a:t>priser</a:t>
            </a:r>
            <a:r>
              <a:rPr lang="en-GB" sz="1600" dirty="0" smtClean="0"/>
              <a:t>:</a:t>
            </a:r>
          </a:p>
          <a:p>
            <a:pPr lvl="1">
              <a:spcAft>
                <a:spcPts val="0"/>
              </a:spcAft>
            </a:pPr>
            <a:r>
              <a:rPr lang="nb-NO" sz="1400" dirty="0" smtClean="0"/>
              <a:t>Ny </a:t>
            </a:r>
            <a:r>
              <a:rPr lang="nb-NO" sz="1400" dirty="0"/>
              <a:t>institusjonsplass, </a:t>
            </a:r>
            <a:r>
              <a:rPr lang="nb-NO" sz="1400" b="1" dirty="0"/>
              <a:t>Kr 33 000,- pr m2 eks </a:t>
            </a:r>
            <a:r>
              <a:rPr lang="nb-NO" sz="1400" b="1" dirty="0" err="1"/>
              <a:t>mva</a:t>
            </a:r>
            <a:endParaRPr lang="nb-NO" sz="1400" dirty="0"/>
          </a:p>
          <a:p>
            <a:pPr lvl="1">
              <a:spcAft>
                <a:spcPts val="0"/>
              </a:spcAft>
            </a:pPr>
            <a:r>
              <a:rPr lang="nb-NO" sz="1400" dirty="0"/>
              <a:t>Oppgradering av institusjonsplass fra før 1998, </a:t>
            </a:r>
            <a:r>
              <a:rPr lang="nb-NO" sz="1400" b="1" dirty="0"/>
              <a:t>Kr 15 000,- pr m2 eks </a:t>
            </a:r>
            <a:r>
              <a:rPr lang="nb-NO" sz="1400" b="1" dirty="0" err="1"/>
              <a:t>mva</a:t>
            </a:r>
            <a:endParaRPr lang="nb-NO" sz="1400" dirty="0"/>
          </a:p>
          <a:p>
            <a:pPr lvl="1">
              <a:spcAft>
                <a:spcPts val="0"/>
              </a:spcAft>
            </a:pPr>
            <a:r>
              <a:rPr lang="nb-NO" sz="1400" dirty="0" smtClean="0"/>
              <a:t>Ny omsorgsbolig</a:t>
            </a:r>
            <a:r>
              <a:rPr lang="nb-NO" sz="1400" dirty="0"/>
              <a:t>, </a:t>
            </a:r>
            <a:r>
              <a:rPr lang="nb-NO" sz="1400" b="1" dirty="0"/>
              <a:t>Kr 30 000,- eks </a:t>
            </a:r>
            <a:r>
              <a:rPr lang="nb-NO" sz="1400" b="1" dirty="0" err="1"/>
              <a:t>mva</a:t>
            </a:r>
            <a:endParaRPr lang="nb-NO" sz="1400" dirty="0"/>
          </a:p>
          <a:p>
            <a:pPr lvl="1">
              <a:spcAft>
                <a:spcPts val="0"/>
              </a:spcAft>
            </a:pPr>
            <a:r>
              <a:rPr lang="nb-NO" sz="1400" dirty="0"/>
              <a:t>Oppgradering av omsorgsbolig fra før 1998. </a:t>
            </a:r>
            <a:r>
              <a:rPr lang="nb-NO" sz="1400" b="1" dirty="0"/>
              <a:t>Kr 15 000,- pr m2 eks </a:t>
            </a:r>
            <a:r>
              <a:rPr lang="nb-NO" sz="1400" b="1" dirty="0" err="1"/>
              <a:t>mva</a:t>
            </a:r>
            <a:endParaRPr lang="nb-NO" sz="1400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5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1872"/>
          <a:stretch/>
        </p:blipFill>
        <p:spPr>
          <a:xfrm>
            <a:off x="7607374" y="1050878"/>
            <a:ext cx="3960440" cy="5235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verdt</a:t>
            </a:r>
            <a:r>
              <a:rPr lang="en-GB" dirty="0" smtClean="0"/>
              <a:t> å </a:t>
            </a:r>
            <a:r>
              <a:rPr lang="en-GB" dirty="0" err="1" smtClean="0"/>
              <a:t>merke</a:t>
            </a:r>
            <a:r>
              <a:rPr lang="en-GB" dirty="0" smtClean="0"/>
              <a:t> </a:t>
            </a:r>
            <a:r>
              <a:rPr lang="en-GB" dirty="0" err="1" smtClean="0"/>
              <a:t>seg</a:t>
            </a:r>
            <a:r>
              <a:rPr lang="en-GB" dirty="0" smtClean="0"/>
              <a:t> at…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…den </a:t>
            </a:r>
            <a:r>
              <a:rPr lang="en-GB" dirty="0" err="1" smtClean="0"/>
              <a:t>totale</a:t>
            </a:r>
            <a:r>
              <a:rPr lang="en-GB" dirty="0" smtClean="0"/>
              <a:t> </a:t>
            </a:r>
            <a:r>
              <a:rPr lang="en-GB" dirty="0" err="1" smtClean="0"/>
              <a:t>summen</a:t>
            </a:r>
            <a:r>
              <a:rPr lang="en-GB" dirty="0" smtClean="0"/>
              <a:t> </a:t>
            </a:r>
            <a:r>
              <a:rPr lang="en-GB" dirty="0" err="1" smtClean="0"/>
              <a:t>forventes</a:t>
            </a:r>
            <a:r>
              <a:rPr lang="en-GB" dirty="0" smtClean="0"/>
              <a:t> å </a:t>
            </a:r>
            <a:r>
              <a:rPr lang="en-GB" dirty="0" err="1" smtClean="0"/>
              <a:t>være</a:t>
            </a:r>
            <a:r>
              <a:rPr lang="en-GB" dirty="0" smtClean="0"/>
              <a:t> </a:t>
            </a:r>
            <a:r>
              <a:rPr lang="en-GB" dirty="0" err="1" smtClean="0"/>
              <a:t>større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Dette</a:t>
            </a:r>
            <a:r>
              <a:rPr lang="en-GB" dirty="0" smtClean="0"/>
              <a:t> </a:t>
            </a:r>
            <a:r>
              <a:rPr lang="en-GB" dirty="0" err="1" smtClean="0"/>
              <a:t>skyldes</a:t>
            </a:r>
            <a:r>
              <a:rPr lang="en-GB" dirty="0" smtClean="0"/>
              <a:t> </a:t>
            </a:r>
            <a:r>
              <a:rPr lang="en-GB" dirty="0" err="1" smtClean="0"/>
              <a:t>bl.a</a:t>
            </a:r>
            <a:r>
              <a:rPr lang="en-GB" dirty="0" smtClean="0"/>
              <a:t>. at:</a:t>
            </a:r>
          </a:p>
          <a:p>
            <a:pPr lvl="1"/>
            <a:r>
              <a:rPr lang="en-GB" dirty="0" err="1" smtClean="0"/>
              <a:t>definisjonen</a:t>
            </a:r>
            <a:r>
              <a:rPr lang="en-GB" dirty="0" smtClean="0"/>
              <a:t> </a:t>
            </a:r>
            <a:r>
              <a:rPr lang="en-GB" dirty="0"/>
              <a:t>for </a:t>
            </a:r>
            <a:r>
              <a:rPr lang="en-GB" dirty="0" err="1"/>
              <a:t>heldøgns</a:t>
            </a:r>
            <a:r>
              <a:rPr lang="en-GB" dirty="0"/>
              <a:t> </a:t>
            </a:r>
            <a:r>
              <a:rPr lang="en-GB" dirty="0" err="1"/>
              <a:t>omsorg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ulik</a:t>
            </a:r>
            <a:r>
              <a:rPr lang="en-GB" dirty="0"/>
              <a:t> </a:t>
            </a:r>
            <a:r>
              <a:rPr lang="en-GB" dirty="0" smtClean="0"/>
              <a:t>i </a:t>
            </a:r>
            <a:r>
              <a:rPr lang="en-GB" dirty="0"/>
              <a:t>SSB, </a:t>
            </a:r>
            <a:r>
              <a:rPr lang="en-GB" dirty="0" err="1"/>
              <a:t>Husbanken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smtClean="0"/>
              <a:t>i </a:t>
            </a:r>
            <a:r>
              <a:rPr lang="en-GB" dirty="0" err="1" smtClean="0"/>
              <a:t>kommunesektoren</a:t>
            </a:r>
            <a:r>
              <a:rPr lang="en-GB" dirty="0" smtClean="0"/>
              <a:t> – </a:t>
            </a:r>
            <a:r>
              <a:rPr lang="en-GB" dirty="0" err="1" smtClean="0"/>
              <a:t>dette</a:t>
            </a:r>
            <a:r>
              <a:rPr lang="en-GB" dirty="0" smtClean="0"/>
              <a:t> </a:t>
            </a:r>
            <a:r>
              <a:rPr lang="en-GB" dirty="0" err="1" smtClean="0"/>
              <a:t>påvirker</a:t>
            </a:r>
            <a:r>
              <a:rPr lang="en-GB" dirty="0" smtClean="0"/>
              <a:t> </a:t>
            </a:r>
            <a:r>
              <a:rPr lang="en-GB" dirty="0" err="1" smtClean="0"/>
              <a:t>hvilke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med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i </a:t>
            </a:r>
            <a:r>
              <a:rPr lang="en-GB" dirty="0" err="1" smtClean="0"/>
              <a:t>kartleggingen</a:t>
            </a:r>
            <a:endParaRPr lang="en-GB" dirty="0"/>
          </a:p>
          <a:p>
            <a:pPr lvl="1"/>
            <a:r>
              <a:rPr lang="en-GB" dirty="0" err="1" smtClean="0"/>
              <a:t>øvrige</a:t>
            </a:r>
            <a:r>
              <a:rPr lang="en-GB" dirty="0" smtClean="0"/>
              <a:t> </a:t>
            </a:r>
            <a:r>
              <a:rPr lang="en-GB" dirty="0" err="1" smtClean="0"/>
              <a:t>bygninger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pleie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omsorg</a:t>
            </a:r>
            <a:r>
              <a:rPr lang="en-GB" dirty="0" smtClean="0"/>
              <a:t> (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definert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heldøgns</a:t>
            </a:r>
            <a:r>
              <a:rPr lang="en-GB" dirty="0" smtClean="0"/>
              <a:t> </a:t>
            </a:r>
            <a:r>
              <a:rPr lang="en-GB" dirty="0" err="1" smtClean="0"/>
              <a:t>omsorg</a:t>
            </a:r>
            <a:r>
              <a:rPr lang="en-GB" dirty="0" smtClean="0"/>
              <a:t>)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medregnet</a:t>
            </a:r>
            <a:r>
              <a:rPr lang="en-GB" dirty="0" smtClean="0"/>
              <a:t>, </a:t>
            </a:r>
            <a:r>
              <a:rPr lang="en-GB" dirty="0" err="1" smtClean="0"/>
              <a:t>heller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kommunale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 </a:t>
            </a:r>
            <a:r>
              <a:rPr lang="en-GB" dirty="0" err="1" smtClean="0"/>
              <a:t>til</a:t>
            </a:r>
            <a:r>
              <a:rPr lang="en-GB" dirty="0" smtClean="0"/>
              <a:t> </a:t>
            </a:r>
            <a:r>
              <a:rPr lang="en-GB" dirty="0" err="1" smtClean="0"/>
              <a:t>sosiale</a:t>
            </a:r>
            <a:r>
              <a:rPr lang="en-GB" dirty="0" smtClean="0"/>
              <a:t> </a:t>
            </a:r>
            <a:r>
              <a:rPr lang="en-GB" dirty="0" err="1" smtClean="0"/>
              <a:t>formål</a:t>
            </a:r>
            <a:endParaRPr lang="en-GB" dirty="0" smtClean="0"/>
          </a:p>
          <a:p>
            <a:pPr lvl="1"/>
            <a:r>
              <a:rPr lang="en-GB" dirty="0" err="1" smtClean="0"/>
              <a:t>vedlikeholdskostnader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</a:t>
            </a:r>
            <a:r>
              <a:rPr lang="en-GB" dirty="0" err="1" smtClean="0"/>
              <a:t>medregnet</a:t>
            </a:r>
            <a:endParaRPr lang="en-GB" dirty="0" smtClean="0"/>
          </a:p>
          <a:p>
            <a:pPr lvl="1"/>
            <a:r>
              <a:rPr lang="en-GB" dirty="0" err="1"/>
              <a:t>e</a:t>
            </a:r>
            <a:r>
              <a:rPr lang="en-GB" dirty="0" err="1" smtClean="0"/>
              <a:t>nkelte</a:t>
            </a:r>
            <a:r>
              <a:rPr lang="en-GB" dirty="0" smtClean="0"/>
              <a:t> </a:t>
            </a:r>
            <a:r>
              <a:rPr lang="en-GB" dirty="0" err="1" smtClean="0"/>
              <a:t>boliger</a:t>
            </a:r>
            <a:r>
              <a:rPr lang="en-GB" dirty="0" smtClean="0"/>
              <a:t> </a:t>
            </a:r>
            <a:r>
              <a:rPr lang="en-GB" dirty="0" err="1" smtClean="0"/>
              <a:t>inngår</a:t>
            </a:r>
            <a:r>
              <a:rPr lang="en-GB" dirty="0" smtClean="0"/>
              <a:t> </a:t>
            </a:r>
            <a:r>
              <a:rPr lang="en-GB" dirty="0" err="1" smtClean="0"/>
              <a:t>ikke</a:t>
            </a:r>
            <a:r>
              <a:rPr lang="en-GB" dirty="0" smtClean="0"/>
              <a:t> i </a:t>
            </a:r>
            <a:r>
              <a:rPr lang="en-GB" dirty="0" err="1" smtClean="0"/>
              <a:t>ordningen</a:t>
            </a:r>
            <a:r>
              <a:rPr lang="en-GB" dirty="0" smtClean="0"/>
              <a:t> for </a:t>
            </a:r>
            <a:r>
              <a:rPr lang="en-GB" dirty="0" err="1" smtClean="0"/>
              <a:t>momskompensasjon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2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Drivkrefter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påvirker</a:t>
            </a:r>
            <a:r>
              <a:rPr lang="en-GB" dirty="0" smtClean="0"/>
              <a:t> </a:t>
            </a:r>
            <a:r>
              <a:rPr lang="en-GB" dirty="0" err="1" smtClean="0"/>
              <a:t>sektoren</a:t>
            </a:r>
            <a:r>
              <a:rPr lang="en-GB" dirty="0" smtClean="0"/>
              <a:t> </a:t>
            </a:r>
            <a:r>
              <a:rPr lang="en-GB" dirty="0" err="1" smtClean="0"/>
              <a:t>fremover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b-NO" sz="1600" dirty="0"/>
              <a:t>Pleie- og omsorgstjenestene må klare seg med relativt mindre midler fremover fordi behovet for tjenester øker i større grad enn sektoren får tilført økonomiske midler</a:t>
            </a:r>
          </a:p>
          <a:p>
            <a:pPr lvl="0"/>
            <a:r>
              <a:rPr lang="nb-NO" sz="1600" dirty="0"/>
              <a:t>Brukerbehovene vil bli mer komplekse, samtidig som forventningene til kommunen øker</a:t>
            </a:r>
          </a:p>
          <a:p>
            <a:pPr lvl="0"/>
            <a:r>
              <a:rPr lang="nb-NO" sz="1600" dirty="0"/>
              <a:t>Vi vil se en fortsatt økning i unge tjenestemottakere innen pleie- og omsorgssektoren</a:t>
            </a:r>
          </a:p>
          <a:p>
            <a:pPr lvl="0"/>
            <a:r>
              <a:rPr lang="nb-NO" sz="1600" dirty="0"/>
              <a:t>Vi vil få en stor vekst i den eldre delen av befolkningen, samtidig viser tallene at andelen eldre som etterspør pleie- og omsorgstjenester synker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nb-NO" sz="1600" dirty="0"/>
              <a:t>Metodeutviklingen innen rehabilitering vil fortsette, og vi vil se en økende vektlegging av å benytte brukernes egne ressurser i behandling</a:t>
            </a:r>
          </a:p>
          <a:p>
            <a:pPr lvl="0"/>
            <a:r>
              <a:rPr lang="nb-NO" sz="1600" dirty="0"/>
              <a:t>Bolig- og befolkningsmessig vil vi bevege oss mot en sentralisering mot knutepunktene, både i store og små kommuner</a:t>
            </a:r>
          </a:p>
          <a:p>
            <a:pPr lvl="0"/>
            <a:r>
              <a:rPr lang="nb-NO" sz="1600" dirty="0"/>
              <a:t>Bruk av velferdsteknologi og bruk av ulike former for sensorer vil øke </a:t>
            </a:r>
          </a:p>
          <a:p>
            <a:pPr lvl="0"/>
            <a:r>
              <a:rPr lang="nb-NO" sz="1600" dirty="0"/>
              <a:t>Det vil stilles mer miljømessige krav til bygg- og eiendomssektoren</a:t>
            </a:r>
          </a:p>
          <a:p>
            <a:pPr lvl="0"/>
            <a:r>
              <a:rPr lang="nb-NO" sz="1600" dirty="0"/>
              <a:t>Private aktører som tar initiativ til å bygge tilpassede boliger, særlig for eldre, vil øke i omfang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1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Konklusjoner</a:t>
            </a:r>
            <a:r>
              <a:rPr lang="en-GB" dirty="0" smtClean="0"/>
              <a:t> - </a:t>
            </a:r>
            <a:r>
              <a:rPr lang="nb-NO" dirty="0"/>
              <a:t>Hva bør offentlig sektor tenke på for å imøtekomme endringene fremover?</a:t>
            </a:r>
            <a:br>
              <a:rPr lang="nb-NO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b-NO" b="1" dirty="0" smtClean="0"/>
              <a:t>Kulturendring </a:t>
            </a:r>
            <a:r>
              <a:rPr lang="nb-NO" b="1" dirty="0"/>
              <a:t>i helsesektoren:</a:t>
            </a:r>
            <a:r>
              <a:rPr lang="nb-NO" dirty="0"/>
              <a:t> hvordan sikre en god kulturendring som ivaretar utviklingen av nye arbeidsprosesser, ansvars- og arbeidsdelinger samt kompetanseheving internt i kommunene og mellom kommunene og helseforetakene?</a:t>
            </a:r>
          </a:p>
          <a:p>
            <a:pPr lvl="0"/>
            <a:r>
              <a:rPr lang="nb-NO" b="1" dirty="0"/>
              <a:t>Offentlig sektors rolle i teknologiutviklingen: </a:t>
            </a:r>
            <a:r>
              <a:rPr lang="nb-NO" dirty="0"/>
              <a:t>kan offentlig sektor hente ut gevinstene av teknologien som forventet og hvem skal i så fall</a:t>
            </a:r>
            <a:r>
              <a:rPr lang="nb-NO" b="1" dirty="0"/>
              <a:t> </a:t>
            </a:r>
            <a:r>
              <a:rPr lang="nb-NO" dirty="0"/>
              <a:t>sørge for at teknologiutviklingen skjer til fordel for den offentlige helsesektoren?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Den lokale rollen i god boligutvikling:</a:t>
            </a:r>
            <a:r>
              <a:rPr lang="nb-NO" dirty="0"/>
              <a:t> kan kommunene bli gode fagaktører for det lokale boligmarkedet, herunder med innsikt i hvilke boliger det er behov for på kort og lengre sikt?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6096" y="3141762"/>
            <a:ext cx="4589670" cy="3059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5951952"/>
            <a:ext cx="1067228" cy="54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8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Blank">
  <a:themeElements>
    <a:clrScheme name="Ramboll">
      <a:dk1>
        <a:srgbClr val="000000"/>
      </a:dk1>
      <a:lt1>
        <a:srgbClr val="FFFFFF"/>
      </a:lt1>
      <a:dk2>
        <a:srgbClr val="009DE0"/>
      </a:dk2>
      <a:lt2>
        <a:srgbClr val="797766"/>
      </a:lt2>
      <a:accent1>
        <a:srgbClr val="A7D3F5"/>
      </a:accent1>
      <a:accent2>
        <a:srgbClr val="5CA551"/>
      </a:accent2>
      <a:accent3>
        <a:srgbClr val="A1C23D"/>
      </a:accent3>
      <a:accent4>
        <a:srgbClr val="C40079"/>
      </a:accent4>
      <a:accent5>
        <a:srgbClr val="C63418"/>
      </a:accent5>
      <a:accent6>
        <a:srgbClr val="D0CFC5"/>
      </a:accent6>
      <a:hlink>
        <a:srgbClr val="009DE0"/>
      </a:hlink>
      <a:folHlink>
        <a:srgbClr val="9DD3F5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36000" tIns="0" rIns="0" bIns="0" numCol="1" anchor="t" anchorCtr="0" compatLnSpc="1">
        <a:prstTxWarp prst="textNoShape">
          <a:avLst/>
        </a:prstTxWarp>
      </a:bodyPr>
      <a:lstStyle>
        <a:defPPr marL="12700" marR="0" indent="-25400" algn="l" defTabSz="457200" rtl="0" eaLnBrk="0" fontAlgn="base" latinLnBrk="0" hangingPunct="0">
          <a:lnSpc>
            <a:spcPts val="2163"/>
          </a:lnSpc>
          <a:spcBef>
            <a:spcPct val="0"/>
          </a:spcBef>
          <a:spcAft>
            <a:spcPts val="1500"/>
          </a:spcAft>
          <a:buClrTx/>
          <a:buSzTx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Verdana"/>
            <a:ea typeface="ＭＳ Ｐゴシック" pitchFamily="-111" charset="-128"/>
            <a:cs typeface="ＭＳ Ｐゴシック" pitchFamily="-111" charset="-128"/>
          </a:defRPr>
        </a:defPPr>
      </a:lstStyle>
    </a:txDef>
  </a:objectDefaults>
  <a:extraClrSchemeLst>
    <a:extraClrScheme>
      <a:clrScheme name="Ramboll 1">
        <a:dk1>
          <a:srgbClr val="000000"/>
        </a:dk1>
        <a:lt1>
          <a:srgbClr val="009DE0"/>
        </a:lt1>
        <a:dk2>
          <a:srgbClr val="797766"/>
        </a:dk2>
        <a:lt2>
          <a:srgbClr val="FFFFFF"/>
        </a:lt2>
        <a:accent1>
          <a:srgbClr val="9DD3F5"/>
        </a:accent1>
        <a:accent2>
          <a:srgbClr val="5CA551"/>
        </a:accent2>
        <a:accent3>
          <a:srgbClr val="AACCED"/>
        </a:accent3>
        <a:accent4>
          <a:srgbClr val="000000"/>
        </a:accent4>
        <a:accent5>
          <a:srgbClr val="CCE6F9"/>
        </a:accent5>
        <a:accent6>
          <a:srgbClr val="539549"/>
        </a:accent6>
        <a:hlink>
          <a:srgbClr val="009DE0"/>
        </a:hlink>
        <a:folHlink>
          <a:srgbClr val="797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mboll 2">
        <a:dk1>
          <a:srgbClr val="000000"/>
        </a:dk1>
        <a:lt1>
          <a:srgbClr val="FFFFFF"/>
        </a:lt1>
        <a:dk2>
          <a:srgbClr val="009DE0"/>
        </a:dk2>
        <a:lt2>
          <a:srgbClr val="797766"/>
        </a:lt2>
        <a:accent1>
          <a:srgbClr val="9DD3F5"/>
        </a:accent1>
        <a:accent2>
          <a:srgbClr val="5CA551"/>
        </a:accent2>
        <a:accent3>
          <a:srgbClr val="FFFFFF"/>
        </a:accent3>
        <a:accent4>
          <a:srgbClr val="000000"/>
        </a:accent4>
        <a:accent5>
          <a:srgbClr val="CCE6F9"/>
        </a:accent5>
        <a:accent6>
          <a:srgbClr val="539549"/>
        </a:accent6>
        <a:hlink>
          <a:srgbClr val="009DE0"/>
        </a:hlink>
        <a:folHlink>
          <a:srgbClr val="797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mboll 3">
        <a:dk1>
          <a:srgbClr val="000000"/>
        </a:dk1>
        <a:lt1>
          <a:srgbClr val="FFFFFF"/>
        </a:lt1>
        <a:dk2>
          <a:srgbClr val="009DE0"/>
        </a:dk2>
        <a:lt2>
          <a:srgbClr val="797766"/>
        </a:lt2>
        <a:accent1>
          <a:srgbClr val="D0D0C9"/>
        </a:accent1>
        <a:accent2>
          <a:srgbClr val="5CA551"/>
        </a:accent2>
        <a:accent3>
          <a:srgbClr val="FFFFFF"/>
        </a:accent3>
        <a:accent4>
          <a:srgbClr val="000000"/>
        </a:accent4>
        <a:accent5>
          <a:srgbClr val="E4E4E1"/>
        </a:accent5>
        <a:accent6>
          <a:srgbClr val="539549"/>
        </a:accent6>
        <a:hlink>
          <a:srgbClr val="009DE0"/>
        </a:hlink>
        <a:folHlink>
          <a:srgbClr val="9DD3F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ank.potx" id="{1C0553AF-A044-40A9-AEAC-8F59241C9CCA}" vid="{79627C5B-9396-4255-BAB1-ABDFE71235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EAF8FD843BD7F7429F10677F86E58657" ma:contentTypeVersion="0" ma:contentTypeDescription="" ma:contentTypeScope="" ma:versionID="38c2520c237b45932c363c89d1ff1ead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DMFW2D44QQMK-367635643-3</_dlc_DocId>
    <_dlc_DocIdUrl xmlns="a0c403bc-df03-43c8-915b-d2d6e5c89d57">
      <Url>http://fou.ks.no/prosjekter/164037/_layouts/15/DocIdRedir.aspx?ID=DMFW2D44QQMK-367635643-3</Url>
      <Description>DMFW2D44QQMK-367635643-3</Description>
    </_dlc_DocIdUrl>
  </documentManagement>
</p:properties>
</file>

<file path=customXml/itemProps1.xml><?xml version="1.0" encoding="utf-8"?>
<ds:datastoreItem xmlns:ds="http://schemas.openxmlformats.org/officeDocument/2006/customXml" ds:itemID="{DD71632D-F848-442E-9C73-61AD7FDE5138}"/>
</file>

<file path=customXml/itemProps2.xml><?xml version="1.0" encoding="utf-8"?>
<ds:datastoreItem xmlns:ds="http://schemas.openxmlformats.org/officeDocument/2006/customXml" ds:itemID="{3989E4C0-19C2-4A99-8372-A0F93940C8E9}"/>
</file>

<file path=customXml/itemProps3.xml><?xml version="1.0" encoding="utf-8"?>
<ds:datastoreItem xmlns:ds="http://schemas.openxmlformats.org/officeDocument/2006/customXml" ds:itemID="{E769CB54-A5F0-4678-9710-03B57AA73DB3}"/>
</file>

<file path=customXml/itemProps4.xml><?xml version="1.0" encoding="utf-8"?>
<ds:datastoreItem xmlns:ds="http://schemas.openxmlformats.org/officeDocument/2006/customXml" ds:itemID="{D3359AB5-9BD4-41AE-A428-82D0A8647F58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430</TotalTime>
  <Words>945</Words>
  <Application>Microsoft Office PowerPoint</Application>
  <PresentationFormat>Custom</PresentationFormat>
  <Paragraphs>78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Boliger til pleie- og omsorgsformål – levetid og egnethet</vt:lpstr>
      <vt:lpstr>Hovedkonklusjoner I prosjektet</vt:lpstr>
      <vt:lpstr>Forts. Hovedkonklusjoner I prosjektet</vt:lpstr>
      <vt:lpstr>Kommunens situasjon</vt:lpstr>
      <vt:lpstr>Kommunens situasjon</vt:lpstr>
      <vt:lpstr>Det vil koste omtrent 37 mrd. kroner å modernisere eldre bygninger til heldøgns omsorg</vt:lpstr>
      <vt:lpstr>Det er verdt å merke seg at…</vt:lpstr>
      <vt:lpstr>Drivkrefter som påvirker sektoren fremover</vt:lpstr>
      <vt:lpstr>Konklusjoner - Hva bør offentlig sektor tenke på for å imøtekomme endringene fremover? </vt:lpstr>
      <vt:lpstr>Kort om metode</vt:lpstr>
    </vt:vector>
  </TitlesOfParts>
  <Company>Ramboll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Boliger til pleie- og omsorgsformål – levetid og egnethet</dc:title>
  <dc:creator>Hege Hellvik</dc:creator>
  <cp:lastModifiedBy>Hege Hellvik</cp:lastModifiedBy>
  <cp:revision>34</cp:revision>
  <dcterms:created xsi:type="dcterms:W3CDTF">2017-02-01T12:16:33Z</dcterms:created>
  <dcterms:modified xsi:type="dcterms:W3CDTF">2017-02-07T09:09:55Z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SD_ArtworkDefinition">
    <vt:lpwstr>Ramboll</vt:lpwstr>
  </property>
  <property fmtid="{D5CDD505-2E9C-101B-9397-08002B2CF9AE}" pid="4" name="SD_CtlText_LogoSelector">
    <vt:lpwstr>Ramboll</vt:lpwstr>
  </property>
  <property fmtid="{D5CDD505-2E9C-101B-9397-08002B2CF9AE}" pid="5" name="SD_DocumentLanguageString">
    <vt:lpwstr>English (UK)</vt:lpwstr>
  </property>
  <property fmtid="{D5CDD505-2E9C-101B-9397-08002B2CF9AE}" pid="6" name="SD_DocumentLanguage">
    <vt:lpwstr>en-GB</vt:lpwstr>
  </property>
  <property fmtid="{D5CDD505-2E9C-101B-9397-08002B2CF9AE}" pid="7" name="sdDocumentDateFormat">
    <vt:lpwstr>en-GB:dd/MM/yyyy</vt:lpwstr>
  </property>
  <property fmtid="{D5CDD505-2E9C-101B-9397-08002B2CF9AE}" pid="8" name="SD_CtlText_UserProfiles_Date">
    <vt:lpwstr/>
  </property>
  <property fmtid="{D5CDD505-2E9C-101B-9397-08002B2CF9AE}" pid="9" name="SD_CtlText_UserProfiles_Name">
    <vt:lpwstr/>
  </property>
  <property fmtid="{D5CDD505-2E9C-101B-9397-08002B2CF9AE}" pid="10" name="SD_UserprofileName">
    <vt:lpwstr/>
  </property>
  <property fmtid="{D5CDD505-2E9C-101B-9397-08002B2CF9AE}" pid="11" name="DocumentInfoFinished">
    <vt:lpwstr>True</vt:lpwstr>
  </property>
  <property fmtid="{D5CDD505-2E9C-101B-9397-08002B2CF9AE}" pid="12" name="ContentTypeId">
    <vt:lpwstr>0x010100C466DCB15B7C4D46B76A8E26AA95A52000EAF8FD843BD7F7429F10677F86E58657</vt:lpwstr>
  </property>
  <property fmtid="{D5CDD505-2E9C-101B-9397-08002B2CF9AE}" pid="13" name="_dlc_DocIdItemGuid">
    <vt:lpwstr>bf7b63a0-14a1-4a95-a3f0-d863a68b7b94</vt:lpwstr>
  </property>
</Properties>
</file>