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307" r:id="rId2"/>
    <p:sldId id="304" r:id="rId3"/>
    <p:sldId id="359" r:id="rId4"/>
    <p:sldId id="380" r:id="rId5"/>
    <p:sldId id="379" r:id="rId6"/>
    <p:sldId id="362" r:id="rId7"/>
    <p:sldId id="361" r:id="rId8"/>
    <p:sldId id="381" r:id="rId9"/>
    <p:sldId id="370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MT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MT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MT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MT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MT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 MT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 MT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 MT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 MT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98989"/>
    <a:srgbClr val="F7931E"/>
    <a:srgbClr val="FFB953"/>
    <a:srgbClr val="FFDC6D"/>
    <a:srgbClr val="174485"/>
    <a:srgbClr val="808080"/>
    <a:srgbClr val="D48539"/>
    <a:srgbClr val="D7D200"/>
    <a:srgbClr val="FFF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- aks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87" autoAdjust="0"/>
  </p:normalViewPr>
  <p:slideViewPr>
    <p:cSldViewPr>
      <p:cViewPr>
        <p:scale>
          <a:sx n="70" d="100"/>
          <a:sy n="70" d="100"/>
        </p:scale>
        <p:origin x="221" y="6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68"/>
    </p:cViewPr>
  </p:sorterViewPr>
  <p:notesViewPr>
    <p:cSldViewPr>
      <p:cViewPr varScale="1">
        <p:scale>
          <a:sx n="86" d="100"/>
          <a:sy n="86" d="100"/>
        </p:scale>
        <p:origin x="-2526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39AACB9A-A02C-43A1-BF32-0E19973B19D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0766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0C23A53D-41A6-47F3-998F-54CF086AFD8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0936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FC40-D8B4-4F46-B91F-960DD204C87D}" type="datetime1">
              <a:rPr lang="nb-NO" smtClean="0"/>
              <a:t>06.07.2017</a:t>
            </a:fld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486C-E462-4BF7-9A88-5E349A84B3FF}" type="datetime1">
              <a:rPr lang="nb-NO" smtClean="0"/>
              <a:t>06.07.2017</a:t>
            </a:fld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D35A-83D5-4769-AE96-CDD31109AC9A}" type="datetime1">
              <a:rPr lang="nb-NO" smtClean="0"/>
              <a:t>06.07.2017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0D9D-4F7F-40C4-9838-69B8EFB48788}" type="datetime1">
              <a:rPr lang="nb-NO" smtClean="0"/>
              <a:t>06.07.2017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53200" y="457200"/>
            <a:ext cx="1905000" cy="56388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457200"/>
            <a:ext cx="5562600" cy="56388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D62A-4217-47F5-9DF7-69E278FB4E73}" type="datetime1">
              <a:rPr lang="nb-NO" smtClean="0"/>
              <a:t>06.07.2017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14348" y="4412704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78FD6F2-3485-47B4-8D26-112FCB8AD35A}" type="datetime1">
              <a:rPr lang="nb-NO" smtClean="0"/>
              <a:t>06.07.2017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6237288"/>
            <a:ext cx="1042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28575">
            <a:solidFill>
              <a:srgbClr val="D485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>
              <a:cs typeface="+mn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596" y="4412704"/>
            <a:ext cx="7162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7CE-B6AB-4CE3-81D6-F66D89AE28CD}" type="datetime1">
              <a:rPr lang="nb-NO" smtClean="0"/>
              <a:t>06.07.2017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B4A1A-B381-4FC6-90F4-A1B7C1D32FF7}" type="datetime1">
              <a:rPr lang="nb-NO" smtClean="0"/>
              <a:t>06.07.2017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ED76-E24F-4871-9879-B16FC1F292B5}" type="datetime1">
              <a:rPr lang="nb-NO" smtClean="0"/>
              <a:t>06.07.2017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14282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13382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4D1E3-B99E-411C-93C6-18F725FF800C}" type="datetime1">
              <a:rPr lang="nb-NO" smtClean="0"/>
              <a:t>06.07.2017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1C-CE6A-42FF-9E6D-A132AD5CFF84}" type="datetime1">
              <a:rPr lang="nb-NO" smtClean="0"/>
              <a:t>06.07.2017</a:t>
            </a:fld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83C80-9633-483F-950F-868C01FB3D6A}" type="datetime1">
              <a:rPr lang="nb-NO" smtClean="0"/>
              <a:t>06.07.2017</a:t>
            </a:fld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0282-9C63-421A-A56C-677643851CC7}" type="datetime1">
              <a:rPr lang="nb-NO" smtClean="0"/>
              <a:t>06.07.2017</a:t>
            </a:fld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2438" y="4572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err="1" smtClean="0"/>
              <a:t>Klikk</a:t>
            </a:r>
            <a:r>
              <a:rPr lang="en-US" altLang="en-US" dirty="0" smtClean="0"/>
              <a:t> for å </a:t>
            </a:r>
            <a:r>
              <a:rPr lang="en-US" altLang="en-US" dirty="0" err="1" smtClean="0"/>
              <a:t>redigere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tittelstil</a:t>
            </a:r>
            <a:r>
              <a:rPr lang="en-US" altLang="en-US" dirty="0" smtClean="0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err="1" smtClean="0"/>
              <a:t>Klikk</a:t>
            </a:r>
            <a:r>
              <a:rPr lang="en-US" altLang="en-US" dirty="0" smtClean="0"/>
              <a:t> for å </a:t>
            </a:r>
            <a:r>
              <a:rPr lang="en-US" altLang="en-US" dirty="0" err="1" smtClean="0"/>
              <a:t>redigere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tekststiler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malen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Andre </a:t>
            </a:r>
            <a:r>
              <a:rPr lang="en-US" altLang="en-US" dirty="0" err="1" smtClean="0"/>
              <a:t>nivå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Tredje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nivå</a:t>
            </a:r>
            <a:endParaRPr lang="en-US" altLang="en-US" dirty="0" smtClean="0"/>
          </a:p>
          <a:p>
            <a:pPr lvl="3"/>
            <a:r>
              <a:rPr lang="en-US" altLang="en-US" dirty="0" err="1" smtClean="0"/>
              <a:t>Fjerde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nivå</a:t>
            </a:r>
            <a:endParaRPr lang="en-US" altLang="en-US" dirty="0" smtClean="0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22225">
            <a:solidFill>
              <a:srgbClr val="F793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>
              <a:cs typeface="+mn-cs"/>
            </a:endParaRPr>
          </a:p>
        </p:txBody>
      </p:sp>
      <p:pic>
        <p:nvPicPr>
          <p:cNvPr id="1030" name="Picture 6" descr="C:\Users\120090evko\Desktop\Ny logo\AK-logo_Uten strek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24328" y="6165304"/>
            <a:ext cx="1255463" cy="360000"/>
          </a:xfrm>
          <a:prstGeom prst="rect">
            <a:avLst/>
          </a:prstGeom>
          <a:noFill/>
        </p:spPr>
      </p:pic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308776" y="6520259"/>
            <a:ext cx="1799728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50A64383-DDEF-46E4-9EA6-0AF878096D5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404592" y="6520259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22176" y="652025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3E0B0862-AEF5-48F1-994E-C3CA5E9D2C2D}" type="datetime1">
              <a:rPr lang="nb-NO" smtClean="0"/>
              <a:t>06.07.2017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33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35" r:id="rId10"/>
    <p:sldLayoutId id="2147483719" r:id="rId11"/>
    <p:sldLayoutId id="2147483720" r:id="rId12"/>
    <p:sldLayoutId id="2147483721" r:id="rId13"/>
    <p:sldLayoutId id="2147483734" r:id="rId14"/>
  </p:sldLayoutIdLst>
  <p:hf hdr="0" ftr="0" dt="0"/>
  <p:txStyles>
    <p:titleStyle>
      <a:lvl1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MT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MT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MT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MT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MT" charset="0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nb-NO" sz="3600" dirty="0" smtClean="0"/>
              <a:t>Erfaring med likebehandling av kommunale og private barnehager</a:t>
            </a:r>
            <a:endParaRPr lang="nb-NO" sz="2400" i="1" dirty="0" smtClean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sz="2400" dirty="0" smtClean="0"/>
              <a:t>FOU-prosjekt 134026</a:t>
            </a:r>
          </a:p>
          <a:p>
            <a:pPr fontAlgn="auto">
              <a:spcAft>
                <a:spcPts val="0"/>
              </a:spcAft>
              <a:defRPr/>
            </a:pPr>
            <a:r>
              <a:rPr lang="nb-NO" sz="2400" dirty="0" smtClean="0"/>
              <a:t>Resultater fra prosjektet</a:t>
            </a: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1</a:t>
            </a:fld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3174"/>
            <a:ext cx="1152525" cy="591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 smtClean="0"/>
              <a:t>Mandatet- fire problemstillinger</a:t>
            </a: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2</a:t>
            </a:fld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3174"/>
            <a:ext cx="1152525" cy="591185"/>
          </a:xfrm>
          <a:prstGeom prst="rect">
            <a:avLst/>
          </a:prstGeom>
          <a:noFill/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Rammefinansiering: Vanskelig økonomistyring?</a:t>
            </a:r>
            <a:endParaRPr lang="nb-NO" sz="2800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Regler for beregning av tilskudd: Vanskelige regler?</a:t>
            </a:r>
            <a:endParaRPr lang="nb-NO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Veileder fra</a:t>
            </a:r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KS/PBL: Nyttig veileder?</a:t>
            </a:r>
            <a:endParaRPr lang="nb-NO" dirty="0" smtClean="0">
              <a:effectLst/>
            </a:endParaRPr>
          </a:p>
          <a:p>
            <a:pPr rtl="0" eaLnBrk="1" fontAlgn="base" hangingPunct="1"/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Mønsteravtalen KS/PBL: Nyttig avtaleforslag?</a:t>
            </a:r>
            <a:endParaRPr lang="nb-NO" dirty="0" smtClean="0">
              <a:effectLst/>
            </a:endParaRPr>
          </a:p>
          <a:p>
            <a:pPr marL="0" indent="0"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2438" y="485800"/>
            <a:ext cx="7620000" cy="1143000"/>
          </a:xfrm>
        </p:spPr>
        <p:txBody>
          <a:bodyPr/>
          <a:lstStyle/>
          <a:p>
            <a:r>
              <a:rPr lang="nb-NO" sz="4000" dirty="0" smtClean="0"/>
              <a:t>Undersøkelser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28624" y="1556792"/>
            <a:ext cx="8463856" cy="5112568"/>
          </a:xfrm>
        </p:spPr>
        <p:txBody>
          <a:bodyPr/>
          <a:lstStyle/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Intervjuer i 8 kommuner</a:t>
            </a:r>
            <a:endParaRPr lang="nb-NO" sz="2800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Spørreundersøkelse 150 kommuner</a:t>
            </a:r>
            <a:endParaRPr lang="nb-NO" sz="1400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Intervjuer hos 6 fylkesmenn</a:t>
            </a: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Rapporten: går gjennom 15 problemer og foreslår løsninger</a:t>
            </a:r>
            <a:endParaRPr lang="nb-NO" sz="1800" dirty="0"/>
          </a:p>
          <a:p>
            <a:endParaRPr lang="nb-NO" sz="180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3</a:t>
            </a:fld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3174"/>
            <a:ext cx="1152525" cy="5911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49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 smtClean="0"/>
              <a:t>Hovedkonklusjoner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28625" y="1762472"/>
            <a:ext cx="7543800" cy="4114800"/>
          </a:xfrm>
        </p:spPr>
        <p:txBody>
          <a:bodyPr/>
          <a:lstStyle/>
          <a:p>
            <a:pPr marL="347472" indent="-347472" algn="l" rtl="0" eaLnBrk="1" fontAlgn="base" hangingPunct="1">
              <a:spcBef>
                <a:spcPts val="672"/>
              </a:spcBef>
              <a:spcAft>
                <a:spcPts val="0"/>
              </a:spcAft>
              <a:buClrTx/>
              <a:buSzPts val="2800"/>
              <a:buFont typeface="Arial"/>
              <a:buChar char="•"/>
            </a:pPr>
            <a:r>
              <a:rPr lang="nb-NO" sz="2400" dirty="0" smtClean="0">
                <a:solidFill>
                  <a:srgbClr val="000000"/>
                </a:solidFill>
                <a:effectLst/>
                <a:latin typeface="Arial"/>
              </a:rPr>
              <a:t>Samarbeidet fungerer ganske godt</a:t>
            </a:r>
            <a:endParaRPr lang="nb-NO" sz="2400" dirty="0" smtClean="0">
              <a:effectLst/>
            </a:endParaRPr>
          </a:p>
          <a:p>
            <a:pPr marL="347472" indent="-347472" algn="l" rtl="0" eaLnBrk="1" fontAlgn="base" hangingPunct="1">
              <a:spcBef>
                <a:spcPts val="672"/>
              </a:spcBef>
              <a:spcAft>
                <a:spcPts val="0"/>
              </a:spcAft>
            </a:pPr>
            <a:r>
              <a:rPr lang="nb-NO" sz="2400" dirty="0" smtClean="0">
                <a:solidFill>
                  <a:srgbClr val="000000"/>
                </a:solidFill>
                <a:effectLst/>
                <a:latin typeface="Arial"/>
              </a:rPr>
              <a:t>Tilskuddsberegningen er vanskelig</a:t>
            </a:r>
            <a:endParaRPr lang="nb-NO" sz="2400" dirty="0" smtClean="0">
              <a:effectLst/>
            </a:endParaRPr>
          </a:p>
          <a:p>
            <a:pPr marL="347472" indent="-347472" algn="l" rtl="0" eaLnBrk="1" fontAlgn="base" hangingPunct="1">
              <a:spcBef>
                <a:spcPts val="672"/>
              </a:spcBef>
              <a:spcAft>
                <a:spcPts val="0"/>
              </a:spcAft>
            </a:pPr>
            <a:r>
              <a:rPr lang="nb-NO" sz="2400" dirty="0" smtClean="0">
                <a:solidFill>
                  <a:srgbClr val="000000"/>
                </a:solidFill>
                <a:effectLst/>
                <a:latin typeface="Arial"/>
              </a:rPr>
              <a:t>Veilederen blir brukt</a:t>
            </a:r>
            <a:endParaRPr lang="nb-NO" sz="2400" dirty="0" smtClean="0">
              <a:effectLst/>
            </a:endParaRPr>
          </a:p>
          <a:p>
            <a:pPr marL="347472" marR="0" indent="-347472" algn="l" rtl="0" eaLnBrk="1" fontAlgn="base" latinLnBrk="0" hangingPunct="1">
              <a:spcBef>
                <a:spcPts val="672"/>
              </a:spcBef>
              <a:spcAft>
                <a:spcPts val="0"/>
              </a:spcAft>
            </a:pPr>
            <a:r>
              <a:rPr lang="nb-NO" sz="2400" dirty="0" smtClean="0">
                <a:solidFill>
                  <a:srgbClr val="000000"/>
                </a:solidFill>
                <a:effectLst/>
                <a:latin typeface="Arial"/>
              </a:rPr>
              <a:t>Mønsteravtalen blir lite brukt</a:t>
            </a:r>
            <a:endParaRPr lang="nb-NO" sz="2400" dirty="0" smtClean="0">
              <a:effectLst/>
            </a:endParaRPr>
          </a:p>
          <a:p>
            <a:pPr marL="347472" marR="0" indent="-347472" algn="l" rtl="0" eaLnBrk="1" fontAlgn="base" latinLnBrk="0" hangingPunct="1">
              <a:spcBef>
                <a:spcPts val="672"/>
              </a:spcBef>
              <a:spcAft>
                <a:spcPts val="0"/>
              </a:spcAft>
            </a:pPr>
            <a:r>
              <a:rPr lang="nb-NO" sz="2400" dirty="0" smtClean="0">
                <a:solidFill>
                  <a:srgbClr val="000000"/>
                </a:solidFill>
                <a:effectLst/>
                <a:latin typeface="Arial"/>
              </a:rPr>
              <a:t>Reglene bør forenkles</a:t>
            </a:r>
            <a:endParaRPr lang="nb-NO" sz="2400" dirty="0" smtClean="0">
              <a:effectLst/>
            </a:endParaRPr>
          </a:p>
          <a:p>
            <a:pPr marL="347472" marR="0" indent="-347472" algn="l" rtl="0" eaLnBrk="1" fontAlgn="base" latinLnBrk="0" hangingPunct="1">
              <a:spcBef>
                <a:spcPts val="672"/>
              </a:spcBef>
              <a:spcAft>
                <a:spcPts val="0"/>
              </a:spcAft>
            </a:pPr>
            <a:r>
              <a:rPr lang="nb-NO" sz="2400" dirty="0" smtClean="0">
                <a:solidFill>
                  <a:srgbClr val="000000"/>
                </a:solidFill>
                <a:effectLst/>
                <a:latin typeface="Arial"/>
              </a:rPr>
              <a:t>Kommunens myndighet bør styrkes</a:t>
            </a:r>
            <a:endParaRPr lang="nb-NO" sz="2400" dirty="0" smtClean="0">
              <a:effectLst/>
            </a:endParaRPr>
          </a:p>
          <a:p>
            <a:pPr marL="740664" indent="-347472" algn="l" rtl="0" eaLnBrk="1" fontAlgn="base" hangingPunct="1">
              <a:spcBef>
                <a:spcPts val="576"/>
              </a:spcBef>
              <a:spcAft>
                <a:spcPts val="0"/>
              </a:spcAft>
            </a:pPr>
            <a:r>
              <a:rPr lang="nb-NO" sz="2000" dirty="0" smtClean="0">
                <a:solidFill>
                  <a:srgbClr val="000000"/>
                </a:solidFill>
                <a:effectLst/>
                <a:latin typeface="Arial"/>
              </a:rPr>
              <a:t>Styring av opptaket</a:t>
            </a:r>
            <a:endParaRPr lang="nb-NO" sz="2400" dirty="0" smtClean="0">
              <a:effectLst/>
            </a:endParaRPr>
          </a:p>
          <a:p>
            <a:pPr marL="740664" indent="-347472" algn="l" rtl="0" eaLnBrk="1" fontAlgn="base" hangingPunct="1">
              <a:spcBef>
                <a:spcPts val="576"/>
              </a:spcBef>
              <a:spcAft>
                <a:spcPts val="0"/>
              </a:spcAft>
            </a:pPr>
            <a:r>
              <a:rPr lang="nb-NO" sz="2000" dirty="0" smtClean="0">
                <a:solidFill>
                  <a:srgbClr val="000000"/>
                </a:solidFill>
                <a:effectLst/>
                <a:latin typeface="Arial"/>
              </a:rPr>
              <a:t>Lettere å stille vilkår</a:t>
            </a:r>
            <a:endParaRPr lang="nb-NO" sz="2400" dirty="0" smtClean="0">
              <a:effectLst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4</a:t>
            </a:fld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3174"/>
            <a:ext cx="1152525" cy="5911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374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148290"/>
            <a:ext cx="7620000" cy="832438"/>
          </a:xfrm>
        </p:spPr>
        <p:txBody>
          <a:bodyPr/>
          <a:lstStyle/>
          <a:p>
            <a:r>
              <a:rPr lang="nb-NO" sz="4000" dirty="0" smtClean="0"/>
              <a:t>Økonomistyring</a:t>
            </a:r>
            <a:endParaRPr lang="nb-NO" sz="40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5</a:t>
            </a:fld>
            <a:endParaRPr lang="nb-NO" dirty="0"/>
          </a:p>
        </p:txBody>
      </p:sp>
      <p:pic>
        <p:nvPicPr>
          <p:cNvPr id="6" name="Bild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152525" cy="591185"/>
          </a:xfrm>
          <a:prstGeom prst="rect">
            <a:avLst/>
          </a:prstGeom>
          <a:noFill/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Ikke</a:t>
            </a:r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styring med inntak under 1 år</a:t>
            </a:r>
            <a:endParaRPr lang="nb-NO" sz="2800" dirty="0" smtClean="0">
              <a:effectLst/>
            </a:endParaRPr>
          </a:p>
          <a:p>
            <a:pPr lvl="1" rtl="0" eaLnBrk="1" fontAlgn="base" hangingPunct="1"/>
            <a:r>
              <a:rPr lang="nb-NO" sz="24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rett til å nekte tilskudd til barn uten rett til plass</a:t>
            </a:r>
            <a:endParaRPr lang="nb-NO" dirty="0" smtClean="0">
              <a:effectLst/>
            </a:endParaRPr>
          </a:p>
          <a:p>
            <a:pPr rtl="0" eaLnBrk="1" fontAlgn="base" hangingPunct="1"/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Ikke styring med opptak i andre kommuner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rett til å nekte tilskudd til andre kommuner</a:t>
            </a:r>
            <a:endParaRPr lang="nb-NO" dirty="0" smtClean="0">
              <a:effectLst/>
            </a:endParaRPr>
          </a:p>
          <a:p>
            <a:pPr rtl="0" eaLnBrk="1" fontAlgn="base" latinLnBrk="0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Uklarhet om barnets hjemkommune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Bruke folkeregisteret som fasit</a:t>
            </a:r>
            <a:endParaRPr lang="nb-NO" dirty="0" smtClean="0">
              <a:effectLst/>
            </a:endParaRPr>
          </a:p>
          <a:p>
            <a:pPr rtl="0" eaLnBrk="1" fontAlgn="base" latinLnBrk="0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Men, greie regler om etableringskontroll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Bruke formelle tilsagn om tilskudd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288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2438" y="413792"/>
            <a:ext cx="8007994" cy="1143000"/>
          </a:xfrm>
        </p:spPr>
        <p:txBody>
          <a:bodyPr/>
          <a:lstStyle/>
          <a:p>
            <a:r>
              <a:rPr lang="nb-NO" sz="4000" dirty="0" smtClean="0"/>
              <a:t>Beregning av tilskudd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268760"/>
            <a:ext cx="7815784" cy="5328592"/>
          </a:xfrm>
        </p:spPr>
        <p:txBody>
          <a:bodyPr/>
          <a:lstStyle/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Slutte med budsjettering av satser</a:t>
            </a:r>
            <a:endParaRPr lang="nb-NO" sz="2800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bruke regnskapet eller få nasjonale satser</a:t>
            </a:r>
            <a:endParaRPr lang="nb-NO" dirty="0" smtClean="0">
              <a:effectLst/>
            </a:endParaRPr>
          </a:p>
          <a:p>
            <a:pPr rtl="0" eaLnBrk="1" fontAlgn="base" hangingPunct="1"/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Uklar tellemåte 3-åringer (løst)</a:t>
            </a:r>
            <a:endParaRPr lang="nb-NO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Kontroversiell pensjonsberegning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 pensjonen ut av stykkpris?</a:t>
            </a:r>
            <a:endParaRPr lang="nb-NO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Vanskelige</a:t>
            </a:r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regler om vilkår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kommunene stille rimelige vilkår</a:t>
            </a:r>
            <a:endParaRPr lang="nb-NO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Vanskelige regler om </a:t>
            </a:r>
            <a:r>
              <a:rPr lang="nb-NO" sz="28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avkorting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Tydeligere regler</a:t>
            </a:r>
            <a:endParaRPr lang="nb-NO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Tilskudd for tomme plasser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Bare tilskudd til en barnehage per barn</a:t>
            </a:r>
            <a:endParaRPr lang="en-GB" sz="2400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6</a:t>
            </a:fld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3174"/>
            <a:ext cx="1152525" cy="5911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8562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2438" y="404664"/>
            <a:ext cx="7620000" cy="1143000"/>
          </a:xfrm>
        </p:spPr>
        <p:txBody>
          <a:bodyPr/>
          <a:lstStyle/>
          <a:p>
            <a:r>
              <a:rPr lang="nb-NO" sz="4000" dirty="0" smtClean="0"/>
              <a:t>Veileder i tilskuddsberegning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1698104"/>
            <a:ext cx="7959799" cy="4395192"/>
          </a:xfrm>
        </p:spPr>
        <p:txBody>
          <a:bodyPr/>
          <a:lstStyle/>
          <a:p>
            <a:pPr marL="0" indent="0">
              <a:buNone/>
            </a:pPr>
            <a:endParaRPr lang="nb-NO" sz="1800" dirty="0"/>
          </a:p>
          <a:p>
            <a:pPr rtl="0" eaLnBrk="1" fontAlgn="base" hangingPunct="1"/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Veileder må legge til rette for flere tellinger</a:t>
            </a:r>
            <a:endParaRPr lang="nb-NO" sz="2800" dirty="0" smtClean="0">
              <a:effectLst/>
            </a:endParaRPr>
          </a:p>
          <a:p>
            <a:pPr rtl="0" eaLnBrk="1" fontAlgn="base" hangingPunct="1"/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Uklart skille </a:t>
            </a:r>
            <a:r>
              <a:rPr lang="nb-NO" sz="28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</a:t>
            </a:r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og drift barnehage</a:t>
            </a:r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nb-NO" sz="1800" dirty="0" smtClean="0">
              <a:effectLst/>
            </a:endParaRPr>
          </a:p>
          <a:p>
            <a:pPr rtl="0" eaLnBrk="1" fontAlgn="base" hangingPunct="1"/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Veilederen må holdes oppdatert</a:t>
            </a:r>
            <a:endParaRPr lang="nb-NO" sz="1800" dirty="0" smtClean="0">
              <a:effectLst/>
            </a:endParaRPr>
          </a:p>
          <a:p>
            <a:pPr rtl="0" eaLnBrk="1" fontAlgn="base" hangingPunct="1"/>
            <a:r>
              <a:rPr lang="nb-NO" sz="2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Trenger opplæring</a:t>
            </a:r>
            <a:endParaRPr lang="nb-NO" sz="18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7</a:t>
            </a:fld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3174"/>
            <a:ext cx="1152525" cy="5911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381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Samarbeidet med private barnehager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Mangler sanksjoner hvis lover og regler ikke følges</a:t>
            </a:r>
            <a:endParaRPr lang="nb-NO" sz="2800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Bør kunne holde tilbake tilskudd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Dagens regelverk bør klargjøres</a:t>
            </a:r>
            <a:endParaRPr lang="nb-NO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Rabatter for lav betalingsevne: 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 NAV ta saken?</a:t>
            </a:r>
            <a:endParaRPr lang="nb-NO" dirty="0" smtClean="0">
              <a:effectLst/>
            </a:endParaRPr>
          </a:p>
          <a:p>
            <a:pPr rtl="0" eaLnBrk="1" fontAlgn="base" latinLnBrk="0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Uklart skille  barnehagemyndighet og barnehageeier</a:t>
            </a:r>
            <a:endParaRPr lang="nb-NO" dirty="0" smtClean="0">
              <a:effectLst/>
            </a:endParaRPr>
          </a:p>
          <a:p>
            <a:pPr lvl="1" rtl="0" eaLnBrk="1" fontAlgn="base" hangingPunct="1"/>
            <a:r>
              <a:rPr lang="nb-NO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Skille rollene i kommunen</a:t>
            </a:r>
            <a:endParaRPr lang="nb-NO" dirty="0" smtClean="0">
              <a:effectLst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961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 smtClean="0"/>
              <a:t>Mønsteravtale for lokalt samarbeid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56592" y="1700808"/>
            <a:ext cx="7903840" cy="4114800"/>
          </a:xfrm>
        </p:spPr>
        <p:txBody>
          <a:bodyPr/>
          <a:lstStyle/>
          <a:p>
            <a:pPr rtl="0" eaLnBrk="1" fontAlgn="base" latinLnBrk="0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Lokale retningslinjer fungerer like bra</a:t>
            </a:r>
            <a:endParaRPr lang="nb-NO" sz="2800" dirty="0" smtClean="0">
              <a:effectLst/>
            </a:endParaRPr>
          </a:p>
          <a:p>
            <a:pPr rtl="0" eaLnBrk="1" fontAlgn="base" latinLnBrk="0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Mangler sanksjoner hvis avtalen ikke holdes</a:t>
            </a:r>
            <a:endParaRPr lang="nb-NO" sz="1800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Rett til å stille vilkår</a:t>
            </a:r>
            <a:endParaRPr lang="nb-NO" sz="1800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 oppdateres</a:t>
            </a:r>
            <a:endParaRPr lang="nb-NO" sz="1800" dirty="0" smtClean="0">
              <a:effectLst/>
            </a:endParaRPr>
          </a:p>
          <a:p>
            <a:pPr rtl="0" eaLnBrk="1" fontAlgn="base" hangingPunct="1"/>
            <a:r>
              <a:rPr lang="nb-NO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Trenger opplæring</a:t>
            </a:r>
            <a:endParaRPr lang="nb-NO" sz="1800" dirty="0"/>
          </a:p>
          <a:p>
            <a:pPr marL="0" indent="0">
              <a:buNone/>
            </a:pPr>
            <a:endParaRPr lang="nb-NO" sz="2000" dirty="0"/>
          </a:p>
          <a:p>
            <a:endParaRPr lang="nb-NO" sz="20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64383-DDEF-46E4-9EA6-0AF878096D55}" type="slidenum">
              <a:rPr lang="nb-NO" smtClean="0"/>
              <a:pPr/>
              <a:t>9</a:t>
            </a:fld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3174"/>
            <a:ext cx="1152525" cy="5911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84046137"/>
      </p:ext>
    </p:extLst>
  </p:cSld>
  <p:clrMapOvr>
    <a:masterClrMapping/>
  </p:clrMapOvr>
</p:sld>
</file>

<file path=ppt/theme/theme1.xml><?xml version="1.0" encoding="utf-8"?>
<a:theme xmlns:a="http://schemas.openxmlformats.org/drawingml/2006/main" name="1 AGENDA normal">
  <a:themeElements>
    <a:clrScheme name="Egendefinert 1">
      <a:dk1>
        <a:srgbClr val="262626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DBE5F1"/>
      </a:accent2>
      <a:accent3>
        <a:srgbClr val="7F7F7F"/>
      </a:accent3>
      <a:accent4>
        <a:srgbClr val="69B5BD"/>
      </a:accent4>
      <a:accent5>
        <a:srgbClr val="FFB953"/>
      </a:accent5>
      <a:accent6>
        <a:srgbClr val="FF81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M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MT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8">
        <a:dk1>
          <a:srgbClr val="000000"/>
        </a:dk1>
        <a:lt1>
          <a:srgbClr val="FFFFFF"/>
        </a:lt1>
        <a:dk2>
          <a:srgbClr val="194A8F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9">
        <a:dk1>
          <a:srgbClr val="000000"/>
        </a:dk1>
        <a:lt1>
          <a:srgbClr val="FFFFFF"/>
        </a:lt1>
        <a:dk2>
          <a:srgbClr val="194A8F"/>
        </a:dk2>
        <a:lt2>
          <a:srgbClr val="808080"/>
        </a:lt2>
        <a:accent1>
          <a:srgbClr val="0066CC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10">
        <a:dk1>
          <a:srgbClr val="000000"/>
        </a:dk1>
        <a:lt1>
          <a:srgbClr val="FFFFFF"/>
        </a:lt1>
        <a:dk2>
          <a:srgbClr val="194A8F"/>
        </a:dk2>
        <a:lt2>
          <a:srgbClr val="808080"/>
        </a:lt2>
        <a:accent1>
          <a:srgbClr val="00339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A1A1A1"/>
        </a:accent6>
        <a:hlink>
          <a:srgbClr val="FF99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4C795EF9AAB8EC4D8424DE87EA2097F9" ma:contentTypeVersion="0" ma:contentTypeDescription="" ma:contentTypeScope="" ma:versionID="c37c996dfd4bc1868389c07b859b46af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Sammendrag</TermName>
          <TermId xmlns="http://schemas.microsoft.com/office/infopath/2007/PartnerControls">06fd0364-2305-480a-8ec8-1cae03112a06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109</Value>
    </TaxCatchAll>
    <_dlc_DocId xmlns="a0c403bc-df03-43c8-915b-d2d6e5c89d57">DMFW2D44QQMK-1516-3</_dlc_DocId>
    <_dlc_DocIdUrl xmlns="a0c403bc-df03-43c8-915b-d2d6e5c89d57">
      <Url>http://fou.ks.no/arkiv/134026/_layouts/15/DocIdRedir.aspx?ID=DMFW2D44QQMK-1516-3</Url>
      <Description>DMFW2D44QQMK-1516-3</Description>
    </_dlc_DocIdUrl>
  </documentManagement>
</p:properties>
</file>

<file path=customXml/itemProps1.xml><?xml version="1.0" encoding="utf-8"?>
<ds:datastoreItem xmlns:ds="http://schemas.openxmlformats.org/officeDocument/2006/customXml" ds:itemID="{E675C225-9570-4611-92C1-91054E69530E}"/>
</file>

<file path=customXml/itemProps2.xml><?xml version="1.0" encoding="utf-8"?>
<ds:datastoreItem xmlns:ds="http://schemas.openxmlformats.org/officeDocument/2006/customXml" ds:itemID="{90C8AA68-732B-48FB-9A3E-0DFC5E371598}"/>
</file>

<file path=customXml/itemProps3.xml><?xml version="1.0" encoding="utf-8"?>
<ds:datastoreItem xmlns:ds="http://schemas.openxmlformats.org/officeDocument/2006/customXml" ds:itemID="{2F02D10D-5833-413C-88AA-88492D24CDA3}"/>
</file>

<file path=customXml/itemProps4.xml><?xml version="1.0" encoding="utf-8"?>
<ds:datastoreItem xmlns:ds="http://schemas.openxmlformats.org/officeDocument/2006/customXml" ds:itemID="{66DCD7BE-2F65-46E1-A06E-88CB9888DF6D}"/>
</file>

<file path=docProps/app.xml><?xml version="1.0" encoding="utf-8"?>
<Properties xmlns="http://schemas.openxmlformats.org/officeDocument/2006/extended-properties" xmlns:vt="http://schemas.openxmlformats.org/officeDocument/2006/docPropsVTypes">
  <Template>1 AGENDA normal</Template>
  <TotalTime>1673</TotalTime>
  <Words>296</Words>
  <Application>Microsoft Office PowerPoint</Application>
  <PresentationFormat>Skjermfremvisning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1 AGENDA normal</vt:lpstr>
      <vt:lpstr>Erfaring med likebehandling av kommunale og private barnehager</vt:lpstr>
      <vt:lpstr>Mandatet- fire problemstillinger</vt:lpstr>
      <vt:lpstr>Undersøkelser</vt:lpstr>
      <vt:lpstr>Hovedkonklusjoner</vt:lpstr>
      <vt:lpstr>Økonomistyring</vt:lpstr>
      <vt:lpstr>Beregning av tilskudd</vt:lpstr>
      <vt:lpstr>Veileder i tilskuddsberegning</vt:lpstr>
      <vt:lpstr>Samarbeidet med private barnehager</vt:lpstr>
      <vt:lpstr>Mønsteravtale for lokalt samarbeid</vt:lpstr>
    </vt:vector>
  </TitlesOfParts>
  <Company>Agenda Kaupang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Fagsystemer til nye kvalitetsindikatorer – for folkevalgt styring</dc:title>
  <dc:creator>Odd Dag Helgesen</dc:creator>
  <cp:lastModifiedBy>Hilde Ravnaas</cp:lastModifiedBy>
  <cp:revision>181</cp:revision>
  <cp:lastPrinted>2013-08-20T13:31:17Z</cp:lastPrinted>
  <dcterms:created xsi:type="dcterms:W3CDTF">2013-06-23T07:35:39Z</dcterms:created>
  <dcterms:modified xsi:type="dcterms:W3CDTF">2017-07-06T09:50:58Z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0x010100C466DCB15B7C4D46B76A8E26AA95A520004C795EF9AAB8EC4D8424DE87EA2097F9</vt:lpwstr>
  </property>
  <property fmtid="{D5CDD505-2E9C-101B-9397-08002B2CF9AE}" pid="3" name="_dlc_DocIdItemGuid">
    <vt:lpwstr>cb98475a-ea4a-477d-bd97-db931096307e</vt:lpwstr>
  </property>
  <property fmtid="{D5CDD505-2E9C-101B-9397-08002B2CF9AE}" pid="4" name="Dokumentkategori">
    <vt:lpwstr>109;#Sammendrag|06fd0364-2305-480a-8ec8-1cae03112a06</vt:lpwstr>
  </property>
</Properties>
</file>