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2" r:id="rId2"/>
    <p:sldId id="283" r:id="rId3"/>
    <p:sldId id="289" r:id="rId4"/>
    <p:sldId id="290" r:id="rId5"/>
    <p:sldId id="291" r:id="rId6"/>
    <p:sldId id="293" r:id="rId7"/>
    <p:sldId id="292" r:id="rId8"/>
    <p:sldId id="294" r:id="rId9"/>
    <p:sldId id="295" r:id="rId10"/>
    <p:sldId id="296" r:id="rId11"/>
    <p:sldId id="297" r:id="rId12"/>
    <p:sldId id="286" r:id="rId13"/>
  </p:sldIdLst>
  <p:sldSz cx="9144000" cy="6858000" type="screen4x3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50" autoAdjust="0"/>
    <p:restoredTop sz="60329" autoAdjust="0"/>
  </p:normalViewPr>
  <p:slideViewPr>
    <p:cSldViewPr>
      <p:cViewPr>
        <p:scale>
          <a:sx n="26" d="100"/>
          <a:sy n="26" d="100"/>
        </p:scale>
        <p:origin x="-1157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altLang="nb-NO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DCD743-489F-48F0-99A5-885F90F7318E}" type="slidenum">
              <a:rPr lang="nb-NO" altLang="nb-NO"/>
              <a:pPr/>
              <a:t>‹#›</a:t>
            </a:fld>
            <a:endParaRPr lang="nb-NO" altLang="nb-NO"/>
          </a:p>
        </p:txBody>
      </p:sp>
      <p:pic>
        <p:nvPicPr>
          <p:cNvPr id="22534" name="Picture 6" descr="NORUT_blå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538" y="8686800"/>
            <a:ext cx="287337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297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43000" y="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429000" y="0"/>
            <a:ext cx="2286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altLang="nb-NO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Click to edit Master text styles</a:t>
            </a:r>
          </a:p>
          <a:p>
            <a:pPr lvl="1"/>
            <a:r>
              <a:rPr lang="nb-NO" altLang="nb-NO" smtClean="0"/>
              <a:t>Second level</a:t>
            </a:r>
          </a:p>
          <a:p>
            <a:pPr lvl="2"/>
            <a:r>
              <a:rPr lang="nb-NO" altLang="nb-NO" smtClean="0"/>
              <a:t>Third level</a:t>
            </a:r>
          </a:p>
          <a:p>
            <a:pPr lvl="3"/>
            <a:r>
              <a:rPr lang="nb-NO" altLang="nb-NO" smtClean="0"/>
              <a:t>Fourth level</a:t>
            </a:r>
          </a:p>
          <a:p>
            <a:pPr lvl="4"/>
            <a:r>
              <a:rPr lang="nb-NO" altLang="nb-NO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14400" y="86868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9000" y="86868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649E6A9-009C-4ED3-A006-E9B0BB04962A}" type="slidenum">
              <a:rPr lang="nb-NO" altLang="nb-NO"/>
              <a:pPr/>
              <a:t>‹#›</a:t>
            </a:fld>
            <a:endParaRPr lang="nb-NO" altLang="nb-NO"/>
          </a:p>
        </p:txBody>
      </p:sp>
      <p:pic>
        <p:nvPicPr>
          <p:cNvPr id="12297" name="Picture 9" descr="NORUT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8686800"/>
            <a:ext cx="287338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304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63B7F-4CF1-4C7E-9AA7-D81A4459807E}" type="slidenum">
              <a:rPr lang="nb-NO" altLang="nb-NO"/>
              <a:pPr/>
              <a:t>1</a:t>
            </a:fld>
            <a:endParaRPr lang="nb-NO" altLang="nb-NO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10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11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78E2A3-5829-41DC-A37B-66CCB2693A21}" type="slidenum">
              <a:rPr lang="nb-NO" altLang="nb-NO"/>
              <a:pPr/>
              <a:t>12</a:t>
            </a:fld>
            <a:endParaRPr lang="nb-NO" altLang="nb-NO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2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3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4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5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6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7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8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CB8E04-DA27-44FE-8860-783596B82BE6}" type="slidenum">
              <a:rPr lang="nb-NO" altLang="nb-NO"/>
              <a:pPr/>
              <a:t>9</a:t>
            </a:fld>
            <a:endParaRPr lang="nb-NO" altLang="nb-NO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338" y="1524000"/>
            <a:ext cx="8310562" cy="762000"/>
          </a:xfrm>
        </p:spPr>
        <p:txBody>
          <a:bodyPr/>
          <a:lstStyle>
            <a:lvl1pPr algn="ctr">
              <a:defRPr sz="4400"/>
            </a:lvl1pPr>
          </a:lstStyle>
          <a:p>
            <a:pPr lvl="0"/>
            <a:r>
              <a:rPr lang="nb-NO" altLang="nb-NO" noProof="0" smtClean="0"/>
              <a:t>Klikk for å redigere tittelstil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nb-NO" altLang="nb-NO" noProof="0" smtClean="0"/>
              <a:t>Klikk for å redigere undertittelstil i malen</a:t>
            </a: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419100" y="6248400"/>
            <a:ext cx="8305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20494" name="Picture 14" descr="NORUTnorthern_blå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370638"/>
            <a:ext cx="1104900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58FF1-BCA2-4228-B2CB-AB81C7A6EDF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1330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02425" y="152400"/>
            <a:ext cx="2132013" cy="60198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5225" cy="60198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73D6B8-355C-4DB8-BEC6-A496082097D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225028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19100" y="6400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2324100" y="6400800"/>
            <a:ext cx="2438400" cy="304800"/>
          </a:xfrm>
        </p:spPr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4762500" y="6400800"/>
            <a:ext cx="1828800" cy="304800"/>
          </a:xfrm>
        </p:spPr>
        <p:txBody>
          <a:bodyPr/>
          <a:lstStyle>
            <a:lvl1pPr>
              <a:defRPr/>
            </a:lvl1pPr>
          </a:lstStyle>
          <a:p>
            <a:fld id="{EE2236D1-CC5D-4024-B589-001B45B3D47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82459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419100" y="6400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2324100" y="6400800"/>
            <a:ext cx="2438400" cy="304800"/>
          </a:xfrm>
        </p:spPr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4762500" y="6400800"/>
            <a:ext cx="1828800" cy="304800"/>
          </a:xfrm>
        </p:spPr>
        <p:txBody>
          <a:bodyPr/>
          <a:lstStyle>
            <a:lvl1pPr>
              <a:defRPr/>
            </a:lvl1pPr>
          </a:lstStyle>
          <a:p>
            <a:fld id="{2AA2100C-CBBA-4099-A252-E54E1E94036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731705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/>
          </p:nvPr>
        </p:nvSpPr>
        <p:spPr>
          <a:xfrm>
            <a:off x="304800" y="152400"/>
            <a:ext cx="8529638" cy="6019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419100" y="6400800"/>
            <a:ext cx="1905000" cy="304800"/>
          </a:xfrm>
        </p:spPr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2324100" y="6400800"/>
            <a:ext cx="2438400" cy="304800"/>
          </a:xfrm>
        </p:spPr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4762500" y="6400800"/>
            <a:ext cx="1828800" cy="304800"/>
          </a:xfrm>
        </p:spPr>
        <p:txBody>
          <a:bodyPr/>
          <a:lstStyle>
            <a:lvl1pPr>
              <a:defRPr/>
            </a:lvl1pPr>
          </a:lstStyle>
          <a:p>
            <a:fld id="{971638B6-C975-4592-8A20-435DC3AD4B5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594941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522C6-1041-4876-A21B-9C056F18EA3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034114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B7B54B-A9AA-4A9E-BBBA-888449E065D2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9562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DFA8A-A07D-41BA-866D-0EF2C41A0C6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1406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80BD7-EB52-41B4-9EDB-D7168455F76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35064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3B055-0DDA-4E8F-A5A7-5155852F06E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0436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E9E68-8FA3-4105-9137-4565B6D37FB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9952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53D8F-2C84-4D2F-A3AC-52B8975B7F4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253193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b-NO" alt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09C34-2335-49BA-9B75-4C1A6D23650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55160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296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752600"/>
            <a:ext cx="831056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9100" y="6400800"/>
            <a:ext cx="1905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nb-NO" alt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24100" y="6400800"/>
            <a:ext cx="2438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endParaRPr lang="nb-NO" alt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62500" y="6400800"/>
            <a:ext cx="1828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96EBC2B-92D4-4849-86AD-2D3F5A7DF1C9}" type="slidenum">
              <a:rPr lang="nb-NO" altLang="nb-NO"/>
              <a:pPr/>
              <a:t>‹#›</a:t>
            </a:fld>
            <a:endParaRPr lang="nb-NO" altLang="nb-NO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H="1">
            <a:off x="419100" y="6248400"/>
            <a:ext cx="8305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1040" name="Picture 16" descr="NORUTnorthern_blå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370638"/>
            <a:ext cx="1104900" cy="33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b-NO" b="1" cap="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fylkesmannens prosjektskjønnsmidler – relevant for fylkeskommunen?</a:t>
            </a:r>
            <a:endParaRPr lang="nb-NO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67472"/>
            <a:ext cx="6400800" cy="609600"/>
          </a:xfrm>
        </p:spPr>
        <p:txBody>
          <a:bodyPr/>
          <a:lstStyle/>
          <a:p>
            <a:endParaRPr lang="nb-NO" altLang="nb-NO" dirty="0" smtClean="0"/>
          </a:p>
          <a:p>
            <a:r>
              <a:rPr lang="nb-NO" altLang="nb-NO" dirty="0" smtClean="0"/>
              <a:t>Arild Buanes, </a:t>
            </a:r>
            <a:r>
              <a:rPr lang="nb-NO" altLang="nb-NO" dirty="0" err="1" smtClean="0"/>
              <a:t>Norut</a:t>
            </a:r>
            <a:r>
              <a:rPr lang="nb-NO" altLang="nb-NO" dirty="0" smtClean="0"/>
              <a:t> </a:t>
            </a:r>
            <a:endParaRPr lang="nb-NO" altLang="nb-NO" dirty="0"/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92" y="6288876"/>
            <a:ext cx="901448" cy="452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Fremmer prosjektskjønnet fylkeskommunenes rolle som regional utviklingsaktør?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pPr marL="0" indent="0">
              <a:buNone/>
            </a:pPr>
            <a:r>
              <a:rPr lang="nb-NO" altLang="nb-NO" sz="2400" dirty="0" smtClean="0"/>
              <a:t>I de fylkene hvor fylkeskommunene oppgir lite kjennskap til ordningen, er svaret nei. </a:t>
            </a:r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r>
              <a:rPr lang="nb-NO" altLang="nb-NO" sz="2400" dirty="0" smtClean="0"/>
              <a:t>I Sogn og Fjordane gir samarbeidsavtalen som har vært i funksjon siden 2006 godt grunnlag for avklaring av fylkesmannens og fylkeskommunens roller i det lokale/regionaleutviklingsarbeidet.</a:t>
            </a:r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r>
              <a:rPr lang="nb-NO" altLang="nb-NO" sz="2400" dirty="0" smtClean="0"/>
              <a:t>I fire fylkeskommuner hvor det er oppgitt at det er dialog med relevans for prosjektskjønnet.</a:t>
            </a: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409123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/>
              <a:t>H</a:t>
            </a:r>
            <a:r>
              <a:rPr lang="nb-NO" altLang="nb-NO" dirty="0" smtClean="0"/>
              <a:t>emmer prosjektskjønnet fylkeskommunenes rolle som regional utviklingsaktør?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pPr marL="0" indent="0">
              <a:buNone/>
            </a:pPr>
            <a:r>
              <a:rPr lang="nb-NO" altLang="nb-NO" sz="2400" dirty="0" smtClean="0"/>
              <a:t>Med noen meget få unntak (enkeltprosjekter), opplever ikke fylkeskommunene at fylkesmannens prosjektskjønnsmidler går på tvers av regionale planer eller prioriteringer forankret i fylkeskommunen som regional utviklingsaktør.</a:t>
            </a:r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r>
              <a:rPr lang="nb-NO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Det er ikke grunnlag for å </a:t>
            </a:r>
            <a:r>
              <a:rPr lang="nb-NO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 at trekk ved </a:t>
            </a:r>
            <a:r>
              <a:rPr lang="nb-NO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skjønnsmiddelordningen </a:t>
            </a:r>
            <a:r>
              <a:rPr lang="nb-NO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systematisk </a:t>
            </a:r>
            <a:r>
              <a:rPr lang="nb-NO" sz="24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hemmer</a:t>
            </a:r>
            <a:r>
              <a:rPr lang="nb-NO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fylkeskommunens utviklerrolle.</a:t>
            </a: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409123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529638" cy="685800"/>
          </a:xfrm>
        </p:spPr>
        <p:txBody>
          <a:bodyPr/>
          <a:lstStyle/>
          <a:p>
            <a:r>
              <a:rPr lang="nb-NO" altLang="nb-NO" dirty="0" smtClean="0"/>
              <a:t>Hvordan kan prosjektskjønnet styrke samarbeidet om regional utvikling?</a:t>
            </a:r>
            <a:endParaRPr lang="nb-NO" altLang="nb-NO" dirty="0"/>
          </a:p>
        </p:txBody>
      </p:sp>
      <p:sp>
        <p:nvSpPr>
          <p:cNvPr id="118791" name="Rectangle 7"/>
          <p:cNvSpPr>
            <a:spLocks noGrp="1" noChangeArrowheads="1"/>
          </p:cNvSpPr>
          <p:nvPr>
            <p:ph idx="1"/>
          </p:nvPr>
        </p:nvSpPr>
        <p:spPr>
          <a:xfrm>
            <a:off x="414338" y="1066800"/>
            <a:ext cx="8310562" cy="51054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b-NO" altLang="nb-NO" dirty="0" smtClean="0"/>
              <a:t>Oppfordre til forsterket dialog om ordningen mellom fylkesmann og fylkeskommune</a:t>
            </a:r>
          </a:p>
          <a:p>
            <a:endParaRPr lang="nb-NO" altLang="nb-NO" dirty="0" smtClean="0"/>
          </a:p>
          <a:p>
            <a:pPr marL="0" indent="0">
              <a:buNone/>
            </a:pPr>
            <a:r>
              <a:rPr lang="nb-NO" altLang="nb-NO" dirty="0" smtClean="0"/>
              <a:t>eller (gitt at oppfordringer er et svakt virkemiddel):</a:t>
            </a:r>
          </a:p>
          <a:p>
            <a:endParaRPr lang="nb-NO" altLang="nb-NO" dirty="0"/>
          </a:p>
          <a:p>
            <a:pPr marL="457200" indent="-457200">
              <a:buFont typeface="+mj-lt"/>
              <a:buAutoNum type="arabicPeriod" startAt="2"/>
            </a:pPr>
            <a:r>
              <a:rPr lang="nb-NO" altLang="nb-NO" dirty="0" smtClean="0"/>
              <a:t>Bygge på erfaringene fra Sogn og Fjordane: formalisert samarbeidsavtale om hvordan prosjektskjønnet skal utfylle/tilpasses/forsterke fylkeskommunale utviklingsmidler</a:t>
            </a:r>
          </a:p>
          <a:p>
            <a:pPr marL="0" indent="0">
              <a:buNone/>
            </a:pPr>
            <a:endParaRPr lang="nb-NO" altLang="nb-NO" dirty="0" smtClean="0"/>
          </a:p>
          <a:p>
            <a:pPr marL="0" indent="0">
              <a:buNone/>
            </a:pPr>
            <a:r>
              <a:rPr lang="nb-NO" altLang="nb-NO" dirty="0" smtClean="0"/>
              <a:t>eller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nb-NO" altLang="nb-NO" dirty="0" smtClean="0"/>
              <a:t>Retningslinjene for skjønnsmidlene bør presisere at skjønnsmidlene skal forankres i regionalt planverk, og bygge på konsultasjon mellom fylkesmann og fylkeskommune om prosjekthistorikk/erfaringer, samt  retningslinjer for kommende innretning og utlysninger.</a:t>
            </a:r>
          </a:p>
          <a:p>
            <a:pPr marL="0" indent="0">
              <a:buNone/>
            </a:pPr>
            <a:endParaRPr lang="nb-NO" altLang="nb-NO" dirty="0" smtClean="0"/>
          </a:p>
          <a:p>
            <a:endParaRPr lang="nb-NO" alt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Todelt hovedproblemstilling: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pPr marL="0" indent="0" algn="ctr">
              <a:buNone/>
            </a:pPr>
            <a:r>
              <a:rPr lang="nb-NO" sz="2400" dirty="0" smtClean="0">
                <a:solidFill>
                  <a:schemeClr val="tx1"/>
                </a:solidFill>
              </a:rPr>
              <a:t>Fremmer bruken </a:t>
            </a:r>
            <a:r>
              <a:rPr lang="nb-NO" sz="2400" dirty="0">
                <a:solidFill>
                  <a:schemeClr val="tx1"/>
                </a:solidFill>
              </a:rPr>
              <a:t>av </a:t>
            </a:r>
            <a:r>
              <a:rPr lang="nb-NO" sz="2400" dirty="0" smtClean="0">
                <a:solidFill>
                  <a:schemeClr val="tx1"/>
                </a:solidFill>
              </a:rPr>
              <a:t>prosjektskjønnsmidlene fylkeskommunen </a:t>
            </a:r>
            <a:r>
              <a:rPr lang="nb-NO" sz="2400" dirty="0">
                <a:solidFill>
                  <a:schemeClr val="tx1"/>
                </a:solidFill>
              </a:rPr>
              <a:t>i dens rolle som regional utviklingsaktør</a:t>
            </a:r>
            <a:r>
              <a:rPr lang="nb-NO" sz="2400" dirty="0" smtClean="0">
                <a:solidFill>
                  <a:schemeClr val="tx1"/>
                </a:solidFill>
              </a:rPr>
              <a:t>?</a:t>
            </a:r>
          </a:p>
          <a:p>
            <a:pPr marL="0" indent="0" algn="ctr">
              <a:buNone/>
            </a:pPr>
            <a:endParaRPr lang="nb-NO" altLang="nb-NO" sz="2400" dirty="0" smtClean="0"/>
          </a:p>
          <a:p>
            <a:pPr marL="0" indent="0" algn="ctr">
              <a:buNone/>
            </a:pPr>
            <a:r>
              <a:rPr lang="nb-NO" altLang="nb-NO" sz="2400" dirty="0" smtClean="0"/>
              <a:t>eller</a:t>
            </a:r>
          </a:p>
          <a:p>
            <a:pPr marL="0" indent="0" algn="ctr">
              <a:buNone/>
            </a:pPr>
            <a:endParaRPr lang="nb-NO" altLang="nb-NO" sz="2400" dirty="0"/>
          </a:p>
          <a:p>
            <a:pPr marL="0" indent="0" algn="ctr">
              <a:buNone/>
            </a:pPr>
            <a:r>
              <a:rPr lang="nb-NO" sz="2400" dirty="0" smtClean="0"/>
              <a:t>He</a:t>
            </a:r>
            <a:r>
              <a:rPr lang="nb-NO" sz="2400" dirty="0" smtClean="0">
                <a:solidFill>
                  <a:schemeClr val="tx1"/>
                </a:solidFill>
              </a:rPr>
              <a:t>mmer </a:t>
            </a:r>
            <a:r>
              <a:rPr lang="nb-NO" sz="2400" dirty="0">
                <a:solidFill>
                  <a:schemeClr val="tx1"/>
                </a:solidFill>
              </a:rPr>
              <a:t>bruken av prosjektskjønnsmidlene fylkeskommunen i dens rolle som regional utviklingsaktør?</a:t>
            </a:r>
            <a:endParaRPr lang="nb-NO" altLang="nb-NO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Prosjektet bygger på: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pPr lvl="0"/>
            <a:r>
              <a:rPr lang="nb-NO" dirty="0" smtClean="0">
                <a:solidFill>
                  <a:schemeClr val="tx1"/>
                </a:solidFill>
              </a:rPr>
              <a:t>Dokumentasjon av hvordan skjønnsmidlene brukes. (tematisk profil i landets ulike </a:t>
            </a:r>
            <a:r>
              <a:rPr lang="nb-NO" dirty="0">
                <a:solidFill>
                  <a:schemeClr val="tx1"/>
                </a:solidFill>
              </a:rPr>
              <a:t>fylker, </a:t>
            </a:r>
            <a:r>
              <a:rPr lang="nb-NO" dirty="0" smtClean="0">
                <a:solidFill>
                  <a:schemeClr val="tx1"/>
                </a:solidFill>
              </a:rPr>
              <a:t>forklaringsfaktorer)</a:t>
            </a:r>
            <a:endParaRPr lang="nb-NO" dirty="0">
              <a:solidFill>
                <a:schemeClr val="tx1"/>
              </a:solidFill>
            </a:endParaRPr>
          </a:p>
          <a:p>
            <a:pPr lvl="0"/>
            <a:r>
              <a:rPr lang="nb-NO" dirty="0" smtClean="0">
                <a:solidFill>
                  <a:schemeClr val="tx1"/>
                </a:solidFill>
              </a:rPr>
              <a:t>Vurdering av hvordan </a:t>
            </a:r>
            <a:r>
              <a:rPr lang="nb-NO" dirty="0">
                <a:solidFill>
                  <a:schemeClr val="tx1"/>
                </a:solidFill>
              </a:rPr>
              <a:t>skjønnsmidlene fremstår i forhold til fylkeskommunes oppgaver og arbeidsområder:</a:t>
            </a:r>
          </a:p>
          <a:p>
            <a:pPr lvl="1"/>
            <a:r>
              <a:rPr lang="nb-NO" sz="2000" dirty="0">
                <a:solidFill>
                  <a:schemeClr val="tx1"/>
                </a:solidFill>
              </a:rPr>
              <a:t>i sitt innhold, forstått som grad av overensstemmelse med «omforente regionale utviklingsstrategier»</a:t>
            </a:r>
          </a:p>
          <a:p>
            <a:pPr lvl="1"/>
            <a:r>
              <a:rPr lang="nb-NO" sz="2000" dirty="0">
                <a:solidFill>
                  <a:schemeClr val="tx1"/>
                </a:solidFill>
              </a:rPr>
              <a:t>hva gjelder prosess – omfanget av og formen på evt. avklaringer mellom fylkesmann og fylkeskommune </a:t>
            </a:r>
            <a:r>
              <a:rPr lang="nb-NO" sz="2000" dirty="0" err="1">
                <a:solidFill>
                  <a:schemeClr val="tx1"/>
                </a:solidFill>
              </a:rPr>
              <a:t>mhp</a:t>
            </a:r>
            <a:r>
              <a:rPr lang="nb-NO" sz="2000" dirty="0">
                <a:solidFill>
                  <a:schemeClr val="tx1"/>
                </a:solidFill>
              </a:rPr>
              <a:t>. innretningen av skjønnsmidlene</a:t>
            </a:r>
          </a:p>
          <a:p>
            <a:pPr lvl="1"/>
            <a:r>
              <a:rPr lang="nb-NO" sz="2000" dirty="0">
                <a:solidFill>
                  <a:schemeClr val="tx1"/>
                </a:solidFill>
              </a:rPr>
              <a:t>med hensyn til rolleforståelse og grad av rolleavklaring mellom fylkesmann og fylkeskommune</a:t>
            </a:r>
          </a:p>
          <a:p>
            <a:pPr lvl="0"/>
            <a:r>
              <a:rPr lang="nb-NO" dirty="0" smtClean="0">
                <a:solidFill>
                  <a:schemeClr val="tx1"/>
                </a:solidFill>
              </a:rPr>
              <a:t>Et innblikk i hvordan et (begrenset) utvalg </a:t>
            </a:r>
            <a:r>
              <a:rPr lang="nb-NO" dirty="0">
                <a:solidFill>
                  <a:schemeClr val="tx1"/>
                </a:solidFill>
              </a:rPr>
              <a:t>kommuner vurderer innretning, prosess og bruk </a:t>
            </a:r>
            <a:r>
              <a:rPr lang="nb-NO" dirty="0" smtClean="0"/>
              <a:t>av skjønnsmidlene</a:t>
            </a:r>
          </a:p>
          <a:p>
            <a:pPr marL="0" lvl="0" indent="0">
              <a:buNone/>
            </a:pPr>
            <a:r>
              <a:rPr lang="nb-NO" altLang="nb-NO" dirty="0" smtClean="0"/>
              <a:t>		Undersøkelsesperiode: 2010-2012</a:t>
            </a:r>
            <a:endParaRPr lang="nb-NO" altLang="nb-NO" dirty="0"/>
          </a:p>
        </p:txBody>
      </p:sp>
    </p:spTree>
    <p:extLst>
      <p:ext uri="{BB962C8B-B14F-4D97-AF65-F5344CB8AC3E}">
        <p14:creationId xmlns:p14="http://schemas.microsoft.com/office/powerpoint/2010/main" val="351595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Skjønnsmidlene og prosjektskjønnet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r>
              <a:rPr lang="nb-NO" dirty="0">
                <a:solidFill>
                  <a:schemeClr val="tx1"/>
                </a:solidFill>
              </a:rPr>
              <a:t>Skjønnsmidlene er en del av kommunenes inntekter, og </a:t>
            </a:r>
            <a:r>
              <a:rPr lang="nb-NO" dirty="0" smtClean="0">
                <a:solidFill>
                  <a:schemeClr val="tx1"/>
                </a:solidFill>
              </a:rPr>
              <a:t>de samlede skjønnsmidlene utgjør </a:t>
            </a:r>
            <a:r>
              <a:rPr lang="nb-NO" dirty="0">
                <a:solidFill>
                  <a:schemeClr val="tx1"/>
                </a:solidFill>
              </a:rPr>
              <a:t>knappe to prosent av det samlede rammetilskuddet. </a:t>
            </a:r>
            <a:endParaRPr lang="nb-NO" dirty="0" smtClean="0">
              <a:solidFill>
                <a:schemeClr val="tx1"/>
              </a:solidFill>
            </a:endParaRPr>
          </a:p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dirty="0" smtClean="0"/>
              <a:t>Av disse er ca. 5% </a:t>
            </a:r>
            <a:r>
              <a:rPr lang="nb-NO" dirty="0" smtClean="0">
                <a:solidFill>
                  <a:schemeClr val="tx1"/>
                </a:solidFill>
              </a:rPr>
              <a:t>avsatt </a:t>
            </a:r>
            <a:r>
              <a:rPr lang="nb-NO" dirty="0">
                <a:solidFill>
                  <a:schemeClr val="tx1"/>
                </a:solidFill>
              </a:rPr>
              <a:t>som støtte </a:t>
            </a:r>
            <a:r>
              <a:rPr lang="nb-NO" dirty="0" smtClean="0">
                <a:solidFill>
                  <a:schemeClr val="tx1"/>
                </a:solidFill>
              </a:rPr>
              <a:t>til </a:t>
            </a:r>
            <a:r>
              <a:rPr lang="nb-NO" dirty="0">
                <a:solidFill>
                  <a:schemeClr val="tx1"/>
                </a:solidFill>
              </a:rPr>
              <a:t>omstillings- og utviklingsprosjekter i </a:t>
            </a:r>
            <a:r>
              <a:rPr lang="nb-NO" dirty="0" smtClean="0">
                <a:solidFill>
                  <a:schemeClr val="tx1"/>
                </a:solidFill>
              </a:rPr>
              <a:t>kommunesektoren, også kalt prosjektskjønn eller søknadsskjønn. </a:t>
            </a:r>
          </a:p>
          <a:p>
            <a:endParaRPr lang="nb-NO" dirty="0" smtClean="0">
              <a:solidFill>
                <a:schemeClr val="tx1"/>
              </a:solidFill>
            </a:endParaRPr>
          </a:p>
          <a:p>
            <a:r>
              <a:rPr lang="nb-NO" dirty="0" smtClean="0">
                <a:solidFill>
                  <a:schemeClr val="tx1"/>
                </a:solidFill>
              </a:rPr>
              <a:t>I </a:t>
            </a:r>
            <a:r>
              <a:rPr lang="nb-NO" dirty="0">
                <a:solidFill>
                  <a:schemeClr val="tx1"/>
                </a:solidFill>
              </a:rPr>
              <a:t>treårsperioden 2010-2012 ble det over disse midlene bevilget 430 millioner kroner til slikt omstillings- og utviklingsarbeid i kommunene – dels i enkeltkommuner, og dels gjennom interkommunalt samarbeid med ulik grad av formalisering og varighet. </a:t>
            </a:r>
          </a:p>
          <a:p>
            <a:pPr marL="0" indent="0">
              <a:buNone/>
            </a:pP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22529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Årlige utlysninger i hvert fylke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>
                <a:solidFill>
                  <a:schemeClr val="tx1"/>
                </a:solidFill>
              </a:rPr>
              <a:t>Fylkesmannen lyser ut prosjektskjønnsmidler årlig.</a:t>
            </a:r>
          </a:p>
          <a:p>
            <a:pPr marL="0" indent="0">
              <a:buNone/>
            </a:pPr>
            <a:r>
              <a:rPr lang="nb-NO" altLang="nb-NO" sz="2400" dirty="0" smtClean="0"/>
              <a:t>Grunnlag: </a:t>
            </a:r>
          </a:p>
          <a:p>
            <a:pPr marL="0" indent="0">
              <a:buNone/>
            </a:pPr>
            <a:r>
              <a:rPr lang="nb-NO" altLang="nb-NO" sz="2400" dirty="0" smtClean="0"/>
              <a:t>1. Nasjonale retningslinjer (KRD) som oppdateres årlig</a:t>
            </a:r>
          </a:p>
          <a:p>
            <a:pPr marL="0" indent="0">
              <a:buNone/>
            </a:pPr>
            <a:r>
              <a:rPr lang="nb-NO" altLang="nb-NO" sz="2400" dirty="0" smtClean="0"/>
              <a:t>2. Den enkelte fylkesmanns vurdering av behovene i kommunene i eget fylke.</a:t>
            </a:r>
          </a:p>
          <a:p>
            <a:pPr marL="0" indent="0">
              <a:buNone/>
            </a:pPr>
            <a:endParaRPr lang="nb-NO" altLang="nb-NO" sz="2400" dirty="0" smtClean="0"/>
          </a:p>
          <a:p>
            <a:pPr marL="0" indent="0">
              <a:buNone/>
            </a:pPr>
            <a:r>
              <a:rPr lang="nb-NO" altLang="nb-NO" sz="2400" dirty="0" smtClean="0"/>
              <a:t>Variasjon mellom fylkesmenn i hvor mye behovsvurderinger som gjøres i det enkelte fylke (jfr. 2. over) – noen fylkesmenn viser  til , eller gjentar de nasjonale </a:t>
            </a:r>
            <a:r>
              <a:rPr lang="nb-NO" altLang="nb-NO" sz="2400" dirty="0" err="1" smtClean="0"/>
              <a:t>retningsinjene</a:t>
            </a:r>
            <a:r>
              <a:rPr lang="nb-NO" altLang="nb-NO" sz="2400" dirty="0" smtClean="0"/>
              <a:t>.</a:t>
            </a:r>
            <a:endParaRPr lang="nb-NO" altLang="nb-NO" sz="2400" dirty="0"/>
          </a:p>
          <a:p>
            <a:pPr marL="0" indent="0">
              <a:buNone/>
            </a:pPr>
            <a:endParaRPr lang="nb-NO" altLang="nb-NO" sz="2400" dirty="0" smtClean="0"/>
          </a:p>
          <a:p>
            <a:pPr marL="0" indent="0">
              <a:buNone/>
            </a:pP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22529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Tematisk profil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>
                <a:solidFill>
                  <a:schemeClr val="tx1"/>
                </a:solidFill>
              </a:rPr>
              <a:t>40 % av skjønnsmidlene går til prosjekter knyttet til de to tunge kommunale tjenestemottakergrupper:</a:t>
            </a:r>
          </a:p>
          <a:p>
            <a:pPr marL="0" indent="0">
              <a:buNone/>
            </a:pPr>
            <a:r>
              <a:rPr lang="nb-NO" sz="2400" dirty="0" smtClean="0"/>
              <a:t>Barn og unge (barnehage, skole, oppvekst) 21,3%</a:t>
            </a:r>
          </a:p>
          <a:p>
            <a:pPr marL="0" indent="0">
              <a:buNone/>
            </a:pPr>
            <a:r>
              <a:rPr lang="nb-NO" sz="2400" dirty="0" smtClean="0">
                <a:solidFill>
                  <a:schemeClr val="tx1"/>
                </a:solidFill>
              </a:rPr>
              <a:t>Helse- og pleietjenestemottakere (helse, omsorg, samhandlingsreformen) 18,6%</a:t>
            </a:r>
          </a:p>
          <a:p>
            <a:pPr marL="0" indent="0">
              <a:buNone/>
            </a:pPr>
            <a:r>
              <a:rPr lang="nb-NO" sz="2400" dirty="0" smtClean="0"/>
              <a:t>Deretter følger prosjekter innen:</a:t>
            </a:r>
            <a:endParaRPr lang="nb-NO" sz="2400" dirty="0"/>
          </a:p>
          <a:p>
            <a:pPr marL="0" indent="0">
              <a:buNone/>
            </a:pPr>
            <a:r>
              <a:rPr lang="nb-NO" sz="2400" dirty="0" smtClean="0">
                <a:solidFill>
                  <a:schemeClr val="tx1"/>
                </a:solidFill>
              </a:rPr>
              <a:t>Miljø 8 %</a:t>
            </a:r>
          </a:p>
          <a:p>
            <a:pPr marL="0" indent="0">
              <a:buNone/>
            </a:pPr>
            <a:r>
              <a:rPr lang="nb-NO" sz="2400" dirty="0" smtClean="0"/>
              <a:t>Plan/areal/GIS 7,4%</a:t>
            </a:r>
            <a:endParaRPr lang="nb-NO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b-NO" altLang="nb-NO" sz="2400" dirty="0" smtClean="0"/>
              <a:t>Teknologi	7,6%</a:t>
            </a:r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r>
              <a:rPr lang="nb-NO" altLang="nb-NO" sz="2400" dirty="0" smtClean="0"/>
              <a:t>De resterende 37 % fordeler seg på 14 tematiske koder</a:t>
            </a: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218804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Skjønnsmidlene og det regionale planverket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pPr marL="0" indent="0">
              <a:buNone/>
            </a:pPr>
            <a:r>
              <a:rPr lang="nb-NO" altLang="nb-NO" sz="2400" dirty="0" smtClean="0"/>
              <a:t>I de fleste fylker er det ingen koblinger mellom innretning og tildeling av skjønnsmidler og det regionale planverket (fylkesplanlegging, utviklingsprogram, planstrategier)</a:t>
            </a:r>
          </a:p>
          <a:p>
            <a:pPr marL="0" indent="0">
              <a:buNone/>
            </a:pP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22529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Regionalt samarbeid om skjønnsmidlene?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pPr marL="0" indent="0">
              <a:buNone/>
            </a:pPr>
            <a:r>
              <a:rPr lang="nb-NO" altLang="nb-NO" sz="2400" dirty="0" smtClean="0"/>
              <a:t>I flertallet av fylkene er det intet formalisert samarbeid mellom fylkesmann og fylkeskommune om prosjektskjønnet som ordning.</a:t>
            </a:r>
          </a:p>
          <a:p>
            <a:pPr marL="0" indent="0">
              <a:buNone/>
            </a:pPr>
            <a:r>
              <a:rPr lang="nb-NO" altLang="nb-NO" sz="2400" dirty="0" smtClean="0"/>
              <a:t>Sporadisk forekommer det samarbeid/avklaring om enkeltprosjekter.</a:t>
            </a:r>
          </a:p>
          <a:p>
            <a:pPr marL="0" indent="0">
              <a:buNone/>
            </a:pPr>
            <a:endParaRPr lang="nb-NO" altLang="nb-NO" sz="2400" dirty="0" smtClean="0"/>
          </a:p>
          <a:p>
            <a:pPr marL="0" indent="0">
              <a:buNone/>
            </a:pPr>
            <a:r>
              <a:rPr lang="nb-NO" altLang="nb-NO" sz="2400" dirty="0" smtClean="0"/>
              <a:t>Klareste unntak: Sogn og Fjordane, med formalisert samarbeid om kobling prosjektskjønn (FM) og regionale utviklingsmidler (FK) siden 2006, forankret i daværende fylkesplan. Ordningen videreført  2012  gjennom revidert avtale for 2013-14, men med samme type samarbeidsambisjon.</a:t>
            </a:r>
          </a:p>
          <a:p>
            <a:pPr marL="0" indent="0">
              <a:buNone/>
            </a:pP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409123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dirty="0" smtClean="0"/>
              <a:t>Skaper prosjektskjønnet </a:t>
            </a:r>
            <a:r>
              <a:rPr lang="nb-NO" altLang="nb-NO" dirty="0" err="1" smtClean="0"/>
              <a:t>rolleuklarhet</a:t>
            </a:r>
            <a:r>
              <a:rPr lang="nb-NO" altLang="nb-NO" dirty="0" smtClean="0"/>
              <a:t> med tanke på fylkeskommunens rolle som den sentrale regionale utviklingsaktøren?</a:t>
            </a:r>
            <a:endParaRPr lang="nb-NO" altLang="nb-NO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524000"/>
            <a:ext cx="8310562" cy="4648200"/>
          </a:xfrm>
        </p:spPr>
        <p:txBody>
          <a:bodyPr/>
          <a:lstStyle/>
          <a:p>
            <a:pPr marL="0" indent="0">
              <a:buNone/>
            </a:pPr>
            <a:r>
              <a:rPr lang="nb-NO" altLang="nb-NO" sz="2400" dirty="0" smtClean="0"/>
              <a:t>De fleste fylkeskommuner kjenner lite til ordningen, og de prosjekter som får støtte gjennom den.</a:t>
            </a:r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r>
              <a:rPr lang="nb-NO" altLang="nb-NO" sz="2400" dirty="0" smtClean="0"/>
              <a:t>Den manglende kjennskapen til prosjektskjønnet gjør at de fleste fylkeskommunene heller ikke har grunnlag for å si om der er </a:t>
            </a:r>
            <a:r>
              <a:rPr lang="nb-NO" altLang="nb-NO" sz="2400" dirty="0" err="1" smtClean="0"/>
              <a:t>rolleuklarheter</a:t>
            </a:r>
            <a:r>
              <a:rPr lang="nb-NO" altLang="nb-NO" sz="2400" dirty="0" smtClean="0"/>
              <a:t> eller ikke, men mulighetene for dette er til stede.</a:t>
            </a:r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r>
              <a:rPr lang="nb-NO" altLang="nb-NO" sz="2400" dirty="0" smtClean="0"/>
              <a:t>Likevel finner vi enkelte (men svært få) eksempler på skjønnsmiddelstøttede prosjekter som går på tvers av regionalpolitiske prioriteringer/planer, eller hvor manglende koordinering er uheldig.</a:t>
            </a:r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endParaRPr lang="nb-NO" altLang="nb-NO" sz="2400" dirty="0" smtClean="0"/>
          </a:p>
          <a:p>
            <a:pPr marL="0" indent="0">
              <a:buNone/>
            </a:pPr>
            <a:endParaRPr lang="nb-NO" altLang="nb-NO" sz="2400" dirty="0"/>
          </a:p>
          <a:p>
            <a:pPr marL="0" indent="0">
              <a:buNone/>
            </a:pPr>
            <a:endParaRPr lang="nb-NO" altLang="nb-NO" sz="2400" dirty="0"/>
          </a:p>
        </p:txBody>
      </p:sp>
    </p:spTree>
    <p:extLst>
      <p:ext uri="{BB962C8B-B14F-4D97-AF65-F5344CB8AC3E}">
        <p14:creationId xmlns:p14="http://schemas.microsoft.com/office/powerpoint/2010/main" val="409123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rut">
  <a:themeElements>
    <a:clrScheme name="">
      <a:dk1>
        <a:srgbClr val="002168"/>
      </a:dk1>
      <a:lt1>
        <a:srgbClr val="FFFFFF"/>
      </a:lt1>
      <a:dk2>
        <a:srgbClr val="002168"/>
      </a:dk2>
      <a:lt2>
        <a:srgbClr val="002168"/>
      </a:lt2>
      <a:accent1>
        <a:srgbClr val="FFFFFF"/>
      </a:accent1>
      <a:accent2>
        <a:srgbClr val="720074"/>
      </a:accent2>
      <a:accent3>
        <a:srgbClr val="FFFFFF"/>
      </a:accent3>
      <a:accent4>
        <a:srgbClr val="001B58"/>
      </a:accent4>
      <a:accent5>
        <a:srgbClr val="FFFFFF"/>
      </a:accent5>
      <a:accent6>
        <a:srgbClr val="670068"/>
      </a:accent6>
      <a:hlink>
        <a:srgbClr val="118722"/>
      </a:hlink>
      <a:folHlink>
        <a:srgbClr val="655304"/>
      </a:folHlink>
    </a:clrScheme>
    <a:fontScheme name="Office-tema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6" charset="-128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2395"/>
        </a:dk2>
        <a:lt2>
          <a:srgbClr val="808080"/>
        </a:lt2>
        <a:accent1>
          <a:srgbClr val="002395"/>
        </a:accent1>
        <a:accent2>
          <a:srgbClr val="720074"/>
        </a:accent2>
        <a:accent3>
          <a:srgbClr val="FFFFFF"/>
        </a:accent3>
        <a:accent4>
          <a:srgbClr val="000000"/>
        </a:accent4>
        <a:accent5>
          <a:srgbClr val="AAACC8"/>
        </a:accent5>
        <a:accent6>
          <a:srgbClr val="670068"/>
        </a:accent6>
        <a:hlink>
          <a:srgbClr val="118722"/>
        </a:hlink>
        <a:folHlink>
          <a:srgbClr val="C9A90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2395"/>
        </a:dk1>
        <a:lt1>
          <a:srgbClr val="FFFFFF"/>
        </a:lt1>
        <a:dk2>
          <a:srgbClr val="002395"/>
        </a:dk2>
        <a:lt2>
          <a:srgbClr val="000A83"/>
        </a:lt2>
        <a:accent1>
          <a:srgbClr val="FFFFFF"/>
        </a:accent1>
        <a:accent2>
          <a:srgbClr val="720074"/>
        </a:accent2>
        <a:accent3>
          <a:srgbClr val="FFFFFF"/>
        </a:accent3>
        <a:accent4>
          <a:srgbClr val="001C7E"/>
        </a:accent4>
        <a:accent5>
          <a:srgbClr val="FFFFFF"/>
        </a:accent5>
        <a:accent6>
          <a:srgbClr val="670068"/>
        </a:accent6>
        <a:hlink>
          <a:srgbClr val="118722"/>
        </a:hlink>
        <a:folHlink>
          <a:srgbClr val="6553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rosjektrapport" ma:contentTypeID="0x010100C466DCB15B7C4D46B76A8E26AA95A52000B71D7C5E1E707346807A955A0A6FFCFE" ma:contentTypeVersion="0" ma:contentTypeDescription="" ma:contentTypeScope="" ma:versionID="cf1411e8b4d6a370691668211488c950">
  <xsd:schema xmlns:xsd="http://www.w3.org/2001/XMLSchema" xmlns:xs="http://www.w3.org/2001/XMLSchema" xmlns:p="http://schemas.microsoft.com/office/2006/metadata/properties" xmlns:ns1="http://schemas.microsoft.com/sharepoint/v3" xmlns:ns2="a0c403bc-df03-43c8-915b-d2d6e5c89d57" targetNamespace="http://schemas.microsoft.com/office/2006/metadata/properties" ma:root="true" ma:fieldsID="f5540488cbf06003735da23cb205329d" ns1:_="" ns2:_="">
    <xsd:import namespace="http://schemas.microsoft.com/sharepoint/v3"/>
    <xsd:import namespace="a0c403bc-df03-43c8-915b-d2d6e5c89d5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ReportDescription" minOccurs="0"/>
                <xsd:element ref="ns2:Rapportforfatter" minOccurs="0"/>
                <xsd:element ref="ns2:h63eb6bf2e3d4f93aa1ddf743b668c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eportDescription" ma:index="11" nillable="true" ma:displayName="Rapportbeskrivelse" ma:description="En beskrivelse av innholdet i rapporten" ma:internalName="Report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c403bc-df03-43c8-915b-d2d6e5c89d5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9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Fast ID" ma:description="Behold IDen ved tillegging." ma:hidden="true" ma:internalName="_dlc_DocIdPersistId" ma:readOnly="true">
      <xsd:simpleType>
        <xsd:restriction base="dms:Boolean"/>
      </xsd:simpleType>
    </xsd:element>
    <xsd:element name="Rapportforfatter" ma:index="12" nillable="true" ma:displayName="Rapportforfatter" ma:internalName="Rapportforfatter">
      <xsd:simpleType>
        <xsd:restriction base="dms:Text">
          <xsd:maxLength value="255"/>
        </xsd:restriction>
      </xsd:simpleType>
    </xsd:element>
    <xsd:element name="h63eb6bf2e3d4f93aa1ddf743b668c17" ma:index="13" nillable="true" ma:taxonomy="true" ma:internalName="h63eb6bf2e3d4f93aa1ddf743b668c17" ma:taxonomyFieldName="Dokumentkategori" ma:displayName="Dokumentkategori" ma:default="" ma:fieldId="{163eb6bf-2e3d-4f93-aa1d-df743b668c17}" ma:sspId="723dea4e-3c3b-4542-8cf3-09c21c94bb66" ma:termSetId="115804ee-8a7e-44c7-8782-636c4cc4e93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Global taksonomikolonne" ma:hidden="true" ma:list="{0619e880-d3e8-4a0a-ac1c-51547fa4f40c}" ma:internalName="TaxCatchAll" ma:showField="CatchAllData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Global taksonomikolonne1" ma:hidden="true" ma:list="{0619e880-d3e8-4a0a-ac1c-51547fa4f40c}" ma:internalName="TaxCatchAllLabel" ma:readOnly="true" ma:showField="CatchAllDataLabel" ma:web="a0c403bc-df03-43c8-915b-d2d6e5c89d5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63eb6bf2e3d4f93aa1ddf743b668c17 xmlns="a0c403bc-df03-43c8-915b-d2d6e5c89d57">
      <Terms xmlns="http://schemas.microsoft.com/office/infopath/2007/PartnerControls">
        <TermInfo xmlns="http://schemas.microsoft.com/office/infopath/2007/PartnerControls">
          <TermName xmlns="http://schemas.microsoft.com/office/infopath/2007/PartnerControls">Sammendrag</TermName>
          <TermId xmlns="http://schemas.microsoft.com/office/infopath/2007/PartnerControls">06fd0364-2305-480a-8ec8-1cae03112a06</TermId>
        </TermInfo>
      </Terms>
    </h63eb6bf2e3d4f93aa1ddf743b668c17>
    <Rapportforfatter xmlns="a0c403bc-df03-43c8-915b-d2d6e5c89d57" xsi:nil="true"/>
    <ReportDescription xmlns="http://schemas.microsoft.com/sharepoint/v3" xsi:nil="true"/>
    <TaxCatchAll xmlns="a0c403bc-df03-43c8-915b-d2d6e5c89d57">
      <Value>109</Value>
    </TaxCatchAll>
    <_dlc_DocId xmlns="a0c403bc-df03-43c8-915b-d2d6e5c89d57">DMFW2D44QQMK-208497071-4</_dlc_DocId>
    <_dlc_DocIdUrl xmlns="a0c403bc-df03-43c8-915b-d2d6e5c89d57">
      <Url>http://fou.ks.no/arkiv/134011/_layouts/15/DocIdRedir.aspx?ID=DMFW2D44QQMK-208497071-4</Url>
      <Description>DMFW2D44QQMK-208497071-4</Description>
    </_dlc_DocIdUrl>
  </documentManagement>
</p:properties>
</file>

<file path=customXml/itemProps1.xml><?xml version="1.0" encoding="utf-8"?>
<ds:datastoreItem xmlns:ds="http://schemas.openxmlformats.org/officeDocument/2006/customXml" ds:itemID="{BDFFAC01-5690-4012-8945-8ACE4B5ECFB8}"/>
</file>

<file path=customXml/itemProps2.xml><?xml version="1.0" encoding="utf-8"?>
<ds:datastoreItem xmlns:ds="http://schemas.openxmlformats.org/officeDocument/2006/customXml" ds:itemID="{D9D2397F-5A68-4253-8679-45A14AAF534D}"/>
</file>

<file path=customXml/itemProps3.xml><?xml version="1.0" encoding="utf-8"?>
<ds:datastoreItem xmlns:ds="http://schemas.openxmlformats.org/officeDocument/2006/customXml" ds:itemID="{354CC68B-BAAA-4799-A09F-6463076C30BC}"/>
</file>

<file path=customXml/itemProps4.xml><?xml version="1.0" encoding="utf-8"?>
<ds:datastoreItem xmlns:ds="http://schemas.openxmlformats.org/officeDocument/2006/customXml" ds:itemID="{7F4C150A-C86B-4F03-8785-A07D6218143D}"/>
</file>

<file path=docProps/app.xml><?xml version="1.0" encoding="utf-8"?>
<Properties xmlns="http://schemas.openxmlformats.org/officeDocument/2006/extended-properties" xmlns:vt="http://schemas.openxmlformats.org/officeDocument/2006/docPropsVTypes">
  <Template>Norut</Template>
  <TotalTime>1286</TotalTime>
  <Words>749</Words>
  <Application>Microsoft Office PowerPoint</Application>
  <PresentationFormat>Skjermfremvisning (4:3)</PresentationFormat>
  <Paragraphs>86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3" baseType="lpstr">
      <vt:lpstr>Norut</vt:lpstr>
      <vt:lpstr>fylkesmannens prosjektskjønnsmidler – relevant for fylkeskommunen?</vt:lpstr>
      <vt:lpstr>Todelt hovedproblemstilling:</vt:lpstr>
      <vt:lpstr>Prosjektet bygger på:</vt:lpstr>
      <vt:lpstr>Skjønnsmidlene og prosjektskjønnet</vt:lpstr>
      <vt:lpstr>Årlige utlysninger i hvert fylke</vt:lpstr>
      <vt:lpstr>Tematisk profil</vt:lpstr>
      <vt:lpstr>Skjønnsmidlene og det regionale planverket</vt:lpstr>
      <vt:lpstr>Regionalt samarbeid om skjønnsmidlene?</vt:lpstr>
      <vt:lpstr>Skaper prosjektskjønnet rolleuklarhet med tanke på fylkeskommunens rolle som den sentrale regionale utviklingsaktøren?</vt:lpstr>
      <vt:lpstr>Fremmer prosjektskjønnet fylkeskommunenes rolle som regional utviklingsaktør?</vt:lpstr>
      <vt:lpstr>Hemmer prosjektskjønnet fylkeskommunenes rolle som regional utviklingsaktør?</vt:lpstr>
      <vt:lpstr>Hvordan kan prosjektskjønnet styrke samarbeidet om regional utvikling?</vt:lpstr>
    </vt:vector>
  </TitlesOfParts>
  <Company>Northern Research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fylkesmannens prosjektskjønnsmidler – relevant for fylkeskommunen?</dc:title>
  <dc:creator>Arild Buanes</dc:creator>
  <cp:lastModifiedBy>Hilde Ravnaas</cp:lastModifiedBy>
  <cp:revision>14</cp:revision>
  <cp:lastPrinted>2007-11-06T10:41:54Z</cp:lastPrinted>
  <dcterms:created xsi:type="dcterms:W3CDTF">2014-02-18T11:47:19Z</dcterms:created>
  <dcterms:modified xsi:type="dcterms:W3CDTF">2017-07-06T08:33:50Z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0x010100C466DCB15B7C4D46B76A8E26AA95A52000B71D7C5E1E707346807A955A0A6FFCFE</vt:lpwstr>
  </property>
  <property fmtid="{D5CDD505-2E9C-101B-9397-08002B2CF9AE}" pid="3" name="_dlc_DocIdItemGuid">
    <vt:lpwstr>d175c63c-41c8-4c30-9b07-064802966389</vt:lpwstr>
  </property>
  <property fmtid="{D5CDD505-2E9C-101B-9397-08002B2CF9AE}" pid="4" name="Dokumentkategori">
    <vt:lpwstr>109;#Sammendrag|06fd0364-2305-480a-8ec8-1cae03112a06</vt:lpwstr>
  </property>
</Properties>
</file>