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7.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88" r:id="rId5"/>
    <p:sldMasterId id="2147483690" r:id="rId6"/>
    <p:sldMasterId id="2147483692" r:id="rId7"/>
  </p:sldMasterIdLst>
  <p:notesMasterIdLst>
    <p:notesMasterId r:id="rId32"/>
  </p:notesMasterIdLst>
  <p:handoutMasterIdLst>
    <p:handoutMasterId r:id="rId33"/>
  </p:handoutMasterIdLst>
  <p:sldIdLst>
    <p:sldId id="256" r:id="rId8"/>
    <p:sldId id="258" r:id="rId9"/>
    <p:sldId id="260" r:id="rId10"/>
    <p:sldId id="302" r:id="rId11"/>
    <p:sldId id="282" r:id="rId12"/>
    <p:sldId id="303" r:id="rId13"/>
    <p:sldId id="304" r:id="rId14"/>
    <p:sldId id="284" r:id="rId15"/>
    <p:sldId id="305" r:id="rId16"/>
    <p:sldId id="289" r:id="rId17"/>
    <p:sldId id="291" r:id="rId18"/>
    <p:sldId id="308" r:id="rId19"/>
    <p:sldId id="269" r:id="rId20"/>
    <p:sldId id="298" r:id="rId21"/>
    <p:sldId id="297" r:id="rId22"/>
    <p:sldId id="295" r:id="rId23"/>
    <p:sldId id="299" r:id="rId24"/>
    <p:sldId id="307" r:id="rId25"/>
    <p:sldId id="300" r:id="rId26"/>
    <p:sldId id="286" r:id="rId27"/>
    <p:sldId id="271" r:id="rId28"/>
    <p:sldId id="309" r:id="rId29"/>
    <p:sldId id="310" r:id="rId30"/>
    <p:sldId id="263" r:id="rId3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B00"/>
    <a:srgbClr val="008CD3"/>
    <a:srgbClr val="001A58"/>
    <a:srgbClr val="E09800"/>
    <a:srgbClr val="753805"/>
    <a:srgbClr val="A70026"/>
    <a:srgbClr val="59BC4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84" autoAdjust="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6B319-DD85-4B73-81DA-D93CEF2A9280}" type="datetimeFigureOut">
              <a:rPr lang="nb-NO" smtClean="0"/>
              <a:t>05.05.2011</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D1B3ED-16BF-4BF2-854D-1A00C043B94D}" type="slidenum">
              <a:rPr lang="nb-NO" smtClean="0"/>
              <a:t>‹#›</a:t>
            </a:fld>
            <a:endParaRPr lang="nb-NO"/>
          </a:p>
        </p:txBody>
      </p:sp>
    </p:spTree>
    <p:extLst>
      <p:ext uri="{BB962C8B-B14F-4D97-AF65-F5344CB8AC3E}">
        <p14:creationId xmlns:p14="http://schemas.microsoft.com/office/powerpoint/2010/main" val="103790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49137-A412-4887-B0E8-8DD171E552D5}" type="datetimeFigureOut">
              <a:rPr lang="nb-NO" smtClean="0"/>
              <a:t>05.05.2011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0730E-0277-4FEA-8378-687C3BAA4A3A}" type="slidenum">
              <a:rPr lang="nb-NO" smtClean="0"/>
              <a:t>‹#›</a:t>
            </a:fld>
            <a:endParaRPr lang="nb-NO"/>
          </a:p>
        </p:txBody>
      </p:sp>
    </p:spTree>
    <p:extLst>
      <p:ext uri="{BB962C8B-B14F-4D97-AF65-F5344CB8AC3E}">
        <p14:creationId xmlns:p14="http://schemas.microsoft.com/office/powerpoint/2010/main" val="382486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Råd til andre.</a:t>
            </a:r>
            <a:endParaRPr lang="nb-NO" dirty="0"/>
          </a:p>
        </p:txBody>
      </p:sp>
      <p:sp>
        <p:nvSpPr>
          <p:cNvPr id="4" name="Plassholder for lysbildenummer 3"/>
          <p:cNvSpPr>
            <a:spLocks noGrp="1"/>
          </p:cNvSpPr>
          <p:nvPr>
            <p:ph type="sldNum" sz="quarter" idx="10"/>
          </p:nvPr>
        </p:nvSpPr>
        <p:spPr/>
        <p:txBody>
          <a:bodyPr/>
          <a:lstStyle/>
          <a:p>
            <a:fld id="{C2A0730E-0277-4FEA-8378-687C3BAA4A3A}" type="slidenum">
              <a:rPr lang="nb-NO" smtClean="0"/>
              <a:t>18</a:t>
            </a:fld>
            <a:endParaRPr lang="nb-NO"/>
          </a:p>
        </p:txBody>
      </p:sp>
    </p:spTree>
    <p:extLst>
      <p:ext uri="{BB962C8B-B14F-4D97-AF65-F5344CB8AC3E}">
        <p14:creationId xmlns:p14="http://schemas.microsoft.com/office/powerpoint/2010/main" val="204017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18436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06092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4469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91EF0D26-59C1-4D8B-B9B4-EDAA6AD6F979}" type="datetimeFigureOut">
              <a:rPr lang="nn-NO" smtClean="0">
                <a:solidFill>
                  <a:prstClr val="black">
                    <a:tint val="75000"/>
                  </a:prstClr>
                </a:solidFill>
              </a:rPr>
              <a:pPr/>
              <a:t>05.05.2011</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6305F716-1575-4EC9-A2E8-EF5F05BFA5CF}" type="slidenum">
              <a:rPr lang="nn-NO" smtClean="0">
                <a:solidFill>
                  <a:prstClr val="black">
                    <a:tint val="75000"/>
                  </a:prstClr>
                </a:solidFill>
              </a:rPr>
              <a:pPr/>
              <a:t>‹#›</a:t>
            </a:fld>
            <a:endParaRPr lang="nn-NO">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1EF0D26-59C1-4D8B-B9B4-EDAA6AD6F979}" type="datetimeFigureOut">
              <a:rPr lang="nn-NO" smtClean="0">
                <a:solidFill>
                  <a:prstClr val="black">
                    <a:tint val="75000"/>
                  </a:prstClr>
                </a:solidFill>
              </a:rPr>
              <a:pPr/>
              <a:t>05.05.2011</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6305F716-1575-4EC9-A2E8-EF5F05BFA5CF}" type="slidenum">
              <a:rPr lang="nn-NO" smtClean="0">
                <a:solidFill>
                  <a:prstClr val="black">
                    <a:tint val="75000"/>
                  </a:prstClr>
                </a:solidFill>
              </a:rPr>
              <a:pPr/>
              <a:t>‹#›</a:t>
            </a:fld>
            <a:endParaRPr lang="nn-NO">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18436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79952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38928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35176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8" name="Rectangle 5"/>
          <p:cNvSpPr>
            <a:spLocks noGrp="1" noChangeArrowheads="1"/>
          </p:cNvSpPr>
          <p:nvPr>
            <p:ph type="ftr" sz="quarter" idx="11"/>
          </p:nvPr>
        </p:nvSpPr>
        <p:spPr>
          <a:ln/>
        </p:spPr>
        <p:txBody>
          <a:bodyPr/>
          <a:lstStyle>
            <a:lvl1pPr>
              <a:defRPr/>
            </a:lvl1pPr>
          </a:lstStyle>
          <a:p>
            <a:endParaRPr lang="nb-NO"/>
          </a:p>
        </p:txBody>
      </p:sp>
      <p:sp>
        <p:nvSpPr>
          <p:cNvPr id="9"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239452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4" name="Rectangle 5"/>
          <p:cNvSpPr>
            <a:spLocks noGrp="1" noChangeArrowheads="1"/>
          </p:cNvSpPr>
          <p:nvPr>
            <p:ph type="ftr" sz="quarter" idx="11"/>
          </p:nvPr>
        </p:nvSpPr>
        <p:spPr>
          <a:ln/>
        </p:spPr>
        <p:txBody>
          <a:bodyPr/>
          <a:lstStyle>
            <a:lvl1pPr>
              <a:defRPr/>
            </a:lvl1pPr>
          </a:lstStyle>
          <a:p>
            <a:endParaRPr lang="nb-NO"/>
          </a:p>
        </p:txBody>
      </p:sp>
      <p:sp>
        <p:nvSpPr>
          <p:cNvPr id="5"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413153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799520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3" name="Rectangle 5"/>
          <p:cNvSpPr>
            <a:spLocks noGrp="1" noChangeArrowheads="1"/>
          </p:cNvSpPr>
          <p:nvPr>
            <p:ph type="ftr" sz="quarter" idx="11"/>
          </p:nvPr>
        </p:nvSpPr>
        <p:spPr>
          <a:ln/>
        </p:spPr>
        <p:txBody>
          <a:bodyPr/>
          <a:lstStyle>
            <a:lvl1pPr>
              <a:defRPr/>
            </a:lvl1pPr>
          </a:lstStyle>
          <a:p>
            <a:endParaRPr lang="nb-NO"/>
          </a:p>
        </p:txBody>
      </p:sp>
      <p:sp>
        <p:nvSpPr>
          <p:cNvPr id="4"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129683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203537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571064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060926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44696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91EF0D26-59C1-4D8B-B9B4-EDAA6AD6F979}" type="datetimeFigureOut">
              <a:rPr lang="nn-NO" smtClean="0">
                <a:solidFill>
                  <a:prstClr val="black">
                    <a:tint val="75000"/>
                  </a:prstClr>
                </a:solidFill>
              </a:rPr>
              <a:pPr/>
              <a:t>05.05.2011</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6305F716-1575-4EC9-A2E8-EF5F05BFA5CF}" type="slidenum">
              <a:rPr lang="nn-NO" smtClean="0">
                <a:solidFill>
                  <a:prstClr val="black">
                    <a:tint val="75000"/>
                  </a:prstClr>
                </a:solidFill>
              </a:rPr>
              <a:pPr/>
              <a:t>‹#›</a:t>
            </a:fld>
            <a:endParaRPr lang="nn-NO">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91EF0D26-59C1-4D8B-B9B4-EDAA6AD6F979}" type="datetimeFigureOut">
              <a:rPr lang="nn-NO" smtClean="0">
                <a:solidFill>
                  <a:prstClr val="black">
                    <a:tint val="75000"/>
                  </a:prstClr>
                </a:solidFill>
              </a:rPr>
              <a:pPr/>
              <a:t>05.05.2011</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6305F716-1575-4EC9-A2E8-EF5F05BFA5CF}" type="slidenum">
              <a:rPr lang="nn-NO" smtClean="0">
                <a:solidFill>
                  <a:prstClr val="black">
                    <a:tint val="75000"/>
                  </a:prstClr>
                </a:solidFill>
              </a:rPr>
              <a:pPr/>
              <a:t>‹#›</a:t>
            </a:fld>
            <a:endParaRPr lang="nn-NO">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9228685-D91F-4AF9-A9DD-55450F54197E}" type="datetimeFigureOut">
              <a:rPr lang="nb-NO" smtClean="0"/>
              <a:t>05.05.2011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877230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9228685-D91F-4AF9-A9DD-55450F54197E}" type="datetimeFigureOut">
              <a:rPr lang="nb-NO" smtClean="0"/>
              <a:t>05.05.2011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3313625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9228685-D91F-4AF9-A9DD-55450F54197E}" type="datetimeFigureOut">
              <a:rPr lang="nb-NO" smtClean="0"/>
              <a:t>05.05.2011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74394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38928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9228685-D91F-4AF9-A9DD-55450F54197E}" type="datetimeFigureOut">
              <a:rPr lang="nb-NO" smtClean="0"/>
              <a:t>05.05.2011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2269488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9228685-D91F-4AF9-A9DD-55450F54197E}" type="datetimeFigureOut">
              <a:rPr lang="nb-NO" smtClean="0"/>
              <a:t>05.05.2011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2733067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9228685-D91F-4AF9-A9DD-55450F54197E}" type="datetimeFigureOut">
              <a:rPr lang="nb-NO" smtClean="0"/>
              <a:t>05.05.2011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51726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228685-D91F-4AF9-A9DD-55450F54197E}" type="datetimeFigureOut">
              <a:rPr lang="nb-NO" smtClean="0"/>
              <a:t>05.05.2011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1840542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9228685-D91F-4AF9-A9DD-55450F54197E}" type="datetimeFigureOut">
              <a:rPr lang="nb-NO" smtClean="0"/>
              <a:t>05.05.2011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13842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9228685-D91F-4AF9-A9DD-55450F54197E}" type="datetimeFigureOut">
              <a:rPr lang="nb-NO" smtClean="0"/>
              <a:t>05.05.2011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3417678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9228685-D91F-4AF9-A9DD-55450F54197E}" type="datetimeFigureOut">
              <a:rPr lang="nb-NO" smtClean="0"/>
              <a:t>05.05.2011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38020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9228685-D91F-4AF9-A9DD-55450F54197E}" type="datetimeFigureOut">
              <a:rPr lang="nb-NO" smtClean="0"/>
              <a:t>05.05.2011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BE60275-863F-40FA-BDD2-C9ED59C21464}" type="slidenum">
              <a:rPr lang="nb-NO" smtClean="0"/>
              <a:t>‹#›</a:t>
            </a:fld>
            <a:endParaRPr lang="nb-NO"/>
          </a:p>
        </p:txBody>
      </p:sp>
    </p:spTree>
    <p:extLst>
      <p:ext uri="{BB962C8B-B14F-4D97-AF65-F5344CB8AC3E}">
        <p14:creationId xmlns:p14="http://schemas.microsoft.com/office/powerpoint/2010/main" val="16523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3351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8" name="Rectangle 5"/>
          <p:cNvSpPr>
            <a:spLocks noGrp="1" noChangeArrowheads="1"/>
          </p:cNvSpPr>
          <p:nvPr>
            <p:ph type="ftr" sz="quarter" idx="11"/>
          </p:nvPr>
        </p:nvSpPr>
        <p:spPr>
          <a:ln/>
        </p:spPr>
        <p:txBody>
          <a:bodyPr/>
          <a:lstStyle>
            <a:lvl1pPr>
              <a:defRPr/>
            </a:lvl1pPr>
          </a:lstStyle>
          <a:p>
            <a:endParaRPr lang="nb-NO"/>
          </a:p>
        </p:txBody>
      </p:sp>
      <p:sp>
        <p:nvSpPr>
          <p:cNvPr id="9"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239452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4" name="Rectangle 5"/>
          <p:cNvSpPr>
            <a:spLocks noGrp="1" noChangeArrowheads="1"/>
          </p:cNvSpPr>
          <p:nvPr>
            <p:ph type="ftr" sz="quarter" idx="11"/>
          </p:nvPr>
        </p:nvSpPr>
        <p:spPr>
          <a:ln/>
        </p:spPr>
        <p:txBody>
          <a:bodyPr/>
          <a:lstStyle>
            <a:lvl1pPr>
              <a:defRPr/>
            </a:lvl1pPr>
          </a:lstStyle>
          <a:p>
            <a:endParaRPr lang="nb-NO"/>
          </a:p>
        </p:txBody>
      </p:sp>
      <p:sp>
        <p:nvSpPr>
          <p:cNvPr id="5"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4131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3" name="Rectangle 5"/>
          <p:cNvSpPr>
            <a:spLocks noGrp="1" noChangeArrowheads="1"/>
          </p:cNvSpPr>
          <p:nvPr>
            <p:ph type="ftr" sz="quarter" idx="11"/>
          </p:nvPr>
        </p:nvSpPr>
        <p:spPr>
          <a:ln/>
        </p:spPr>
        <p:txBody>
          <a:bodyPr/>
          <a:lstStyle>
            <a:lvl1pPr>
              <a:defRPr/>
            </a:lvl1pPr>
          </a:lstStyle>
          <a:p>
            <a:endParaRPr lang="nb-NO"/>
          </a:p>
        </p:txBody>
      </p:sp>
      <p:sp>
        <p:nvSpPr>
          <p:cNvPr id="4"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129683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203537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F9228685-D91F-4AF9-A9DD-55450F54197E}" type="datetimeFigureOut">
              <a:rPr lang="nb-NO" smtClean="0"/>
              <a:t>05.05.2011</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57106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ＭＳ Ｐゴシック" pitchFamily="-64" charset="-128"/>
              </a:defRPr>
            </a:lvl1pPr>
          </a:lstStyle>
          <a:p>
            <a:fld id="{F9228685-D91F-4AF9-A9DD-55450F54197E}" type="datetimeFigureOut">
              <a:rPr lang="nb-NO" smtClean="0"/>
              <a:t>05.05.2011</a:t>
            </a:fld>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ea typeface="ＭＳ Ｐゴシック" pitchFamily="-64" charset="-128"/>
              </a:defRPr>
            </a:lvl1pPr>
          </a:lstStyle>
          <a:p>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ＭＳ Ｐゴシック" pitchFamily="-64" charset="-128"/>
              </a:defRPr>
            </a:lvl1pPr>
          </a:lstStyle>
          <a:p>
            <a:fld id="{4BE60275-863F-40FA-BDD2-C9ED59C21464}"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4" charset="-128"/>
        </a:defRPr>
      </a:lvl2pPr>
      <a:lvl3pPr algn="ctr" rtl="0" eaLnBrk="1" fontAlgn="base" hangingPunct="1">
        <a:spcBef>
          <a:spcPct val="0"/>
        </a:spcBef>
        <a:spcAft>
          <a:spcPct val="0"/>
        </a:spcAft>
        <a:defRPr sz="4400">
          <a:solidFill>
            <a:schemeClr val="tx2"/>
          </a:solidFill>
          <a:latin typeface="Arial" charset="0"/>
          <a:ea typeface="ＭＳ Ｐゴシック" pitchFamily="-64" charset="-128"/>
        </a:defRPr>
      </a:lvl3pPr>
      <a:lvl4pPr algn="ctr" rtl="0" eaLnBrk="1" fontAlgn="base" hangingPunct="1">
        <a:spcBef>
          <a:spcPct val="0"/>
        </a:spcBef>
        <a:spcAft>
          <a:spcPct val="0"/>
        </a:spcAft>
        <a:defRPr sz="4400">
          <a:solidFill>
            <a:schemeClr val="tx2"/>
          </a:solidFill>
          <a:latin typeface="Arial" charset="0"/>
          <a:ea typeface="ＭＳ Ｐゴシック" pitchFamily="-64" charset="-128"/>
        </a:defRPr>
      </a:lvl4pPr>
      <a:lvl5pPr algn="ctr" rtl="0" eaLnBrk="1" fontAlgn="base" hangingPunct="1">
        <a:spcBef>
          <a:spcPct val="0"/>
        </a:spcBef>
        <a:spcAft>
          <a:spcPct val="0"/>
        </a:spcAft>
        <a:defRPr sz="4400">
          <a:solidFill>
            <a:schemeClr val="tx2"/>
          </a:solidFill>
          <a:latin typeface="Arial" charset="0"/>
          <a:ea typeface="ＭＳ Ｐゴシック" pitchFamily="-6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e 8" descr="mal.jpg"/>
          <p:cNvPicPr>
            <a:picLocks noChangeAspect="1"/>
          </p:cNvPicPr>
          <p:nvPr/>
        </p:nvPicPr>
        <p:blipFill>
          <a:blip r:embed="rId3"/>
          <a:stretch>
            <a:fillRect/>
          </a:stretch>
        </p:blipFill>
        <p:spPr>
          <a:xfrm>
            <a:off x="-313306" y="0"/>
            <a:ext cx="9465244" cy="6858000"/>
          </a:xfrm>
          <a:prstGeom prst="rect">
            <a:avLst/>
          </a:prstGeom>
        </p:spPr>
      </p:pic>
      <p:sp>
        <p:nvSpPr>
          <p:cNvPr id="2" name="Plassholder for tittel 1"/>
          <p:cNvSpPr>
            <a:spLocks noGrp="1"/>
          </p:cNvSpPr>
          <p:nvPr>
            <p:ph type="title"/>
          </p:nvPr>
        </p:nvSpPr>
        <p:spPr>
          <a:xfrm>
            <a:off x="457200" y="1063624"/>
            <a:ext cx="8229600" cy="354013"/>
          </a:xfrm>
          <a:prstGeom prst="rect">
            <a:avLst/>
          </a:prstGeom>
        </p:spPr>
        <p:txBody>
          <a:bodyPr vert="horz" lIns="91440" tIns="45720" rIns="91440" bIns="45720" rtlCol="0" anchor="t">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91EF0D26-59C1-4D8B-B9B4-EDAA6AD6F979}" type="datetimeFigureOut">
              <a:rPr lang="nn-NO" smtClean="0">
                <a:solidFill>
                  <a:prstClr val="black">
                    <a:tint val="75000"/>
                  </a:prstClr>
                </a:solidFill>
                <a:latin typeface="Calibri"/>
                <a:ea typeface="+mn-ea"/>
              </a:rPr>
              <a:pPr defTabSz="457200" eaLnBrk="1" fontAlgn="auto" hangingPunct="1">
                <a:spcBef>
                  <a:spcPts val="0"/>
                </a:spcBef>
                <a:spcAft>
                  <a:spcPts val="0"/>
                </a:spcAft>
              </a:pPr>
              <a:t>05.05.2011</a:t>
            </a:fld>
            <a:endParaRPr lang="nn-NO">
              <a:solidFill>
                <a:prstClr val="black">
                  <a:tint val="75000"/>
                </a:prstClr>
              </a:solidFill>
              <a:latin typeface="Calibri"/>
              <a:ea typeface="+mn-ea"/>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nn-NO">
              <a:solidFill>
                <a:prstClr val="black">
                  <a:tint val="75000"/>
                </a:prstClr>
              </a:solidFill>
              <a:latin typeface="Calibri"/>
              <a:ea typeface="+mn-ea"/>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305F716-1575-4EC9-A2E8-EF5F05BFA5CF}" type="slidenum">
              <a:rPr lang="nn-NO" smtClean="0">
                <a:solidFill>
                  <a:prstClr val="black">
                    <a:tint val="75000"/>
                  </a:prstClr>
                </a:solidFill>
                <a:latin typeface="Calibri"/>
                <a:ea typeface="+mn-ea"/>
              </a:rPr>
              <a:pPr defTabSz="457200" eaLnBrk="1" fontAlgn="auto" hangingPunct="1">
                <a:spcBef>
                  <a:spcPts val="0"/>
                </a:spcBef>
                <a:spcAft>
                  <a:spcPts val="0"/>
                </a:spcAft>
              </a:pPr>
              <a:t>‹#›</a:t>
            </a:fld>
            <a:endParaRPr lang="nn-NO">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Tx/>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e 8" descr="mal.jpg"/>
          <p:cNvPicPr>
            <a:picLocks noChangeAspect="1"/>
          </p:cNvPicPr>
          <p:nvPr/>
        </p:nvPicPr>
        <p:blipFill>
          <a:blip r:embed="rId3"/>
          <a:stretch>
            <a:fillRect/>
          </a:stretch>
        </p:blipFill>
        <p:spPr>
          <a:xfrm>
            <a:off x="-313306" y="0"/>
            <a:ext cx="9465244" cy="6858000"/>
          </a:xfrm>
          <a:prstGeom prst="rect">
            <a:avLst/>
          </a:prstGeom>
        </p:spPr>
      </p:pic>
      <p:sp>
        <p:nvSpPr>
          <p:cNvPr id="2" name="Plassholder for tittel 1"/>
          <p:cNvSpPr>
            <a:spLocks noGrp="1"/>
          </p:cNvSpPr>
          <p:nvPr>
            <p:ph type="title"/>
          </p:nvPr>
        </p:nvSpPr>
        <p:spPr>
          <a:xfrm>
            <a:off x="457200" y="1063624"/>
            <a:ext cx="8229600" cy="354013"/>
          </a:xfrm>
          <a:prstGeom prst="rect">
            <a:avLst/>
          </a:prstGeom>
        </p:spPr>
        <p:txBody>
          <a:bodyPr vert="horz" lIns="91440" tIns="45720" rIns="91440" bIns="45720" rtlCol="0" anchor="t">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91EF0D26-59C1-4D8B-B9B4-EDAA6AD6F979}" type="datetimeFigureOut">
              <a:rPr lang="nn-NO" smtClean="0">
                <a:solidFill>
                  <a:prstClr val="black">
                    <a:tint val="75000"/>
                  </a:prstClr>
                </a:solidFill>
                <a:latin typeface="Calibri"/>
                <a:ea typeface="+mn-ea"/>
              </a:rPr>
              <a:pPr defTabSz="457200" eaLnBrk="1" fontAlgn="auto" hangingPunct="1">
                <a:spcBef>
                  <a:spcPts val="0"/>
                </a:spcBef>
                <a:spcAft>
                  <a:spcPts val="0"/>
                </a:spcAft>
              </a:pPr>
              <a:t>05.05.2011</a:t>
            </a:fld>
            <a:endParaRPr lang="nn-NO">
              <a:solidFill>
                <a:prstClr val="black">
                  <a:tint val="75000"/>
                </a:prstClr>
              </a:solidFill>
              <a:latin typeface="Calibri"/>
              <a:ea typeface="+mn-ea"/>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nn-NO">
              <a:solidFill>
                <a:prstClr val="black">
                  <a:tint val="75000"/>
                </a:prstClr>
              </a:solidFill>
              <a:latin typeface="Calibri"/>
              <a:ea typeface="+mn-ea"/>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305F716-1575-4EC9-A2E8-EF5F05BFA5CF}" type="slidenum">
              <a:rPr lang="nn-NO" smtClean="0">
                <a:solidFill>
                  <a:prstClr val="black">
                    <a:tint val="75000"/>
                  </a:prstClr>
                </a:solidFill>
                <a:latin typeface="Calibri"/>
                <a:ea typeface="+mn-ea"/>
              </a:rPr>
              <a:pPr defTabSz="457200" eaLnBrk="1" fontAlgn="auto" hangingPunct="1">
                <a:spcBef>
                  <a:spcPts val="0"/>
                </a:spcBef>
                <a:spcAft>
                  <a:spcPts val="0"/>
                </a:spcAft>
              </a:pPr>
              <a:t>‹#›</a:t>
            </a:fld>
            <a:endParaRPr lang="nn-NO">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Tx/>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ＭＳ Ｐゴシック" pitchFamily="-64" charset="-128"/>
              </a:defRPr>
            </a:lvl1pPr>
          </a:lstStyle>
          <a:p>
            <a:fld id="{F9228685-D91F-4AF9-A9DD-55450F54197E}" type="datetimeFigureOut">
              <a:rPr lang="nb-NO" smtClean="0"/>
              <a:t>05.05.2011</a:t>
            </a:fld>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ea typeface="ＭＳ Ｐゴシック" pitchFamily="-64" charset="-128"/>
              </a:defRPr>
            </a:lvl1pPr>
          </a:lstStyle>
          <a:p>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ＭＳ Ｐゴシック" pitchFamily="-64" charset="-128"/>
              </a:defRPr>
            </a:lvl1pPr>
          </a:lstStyle>
          <a:p>
            <a:fld id="{4BE60275-863F-40FA-BDD2-C9ED59C21464}"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4" charset="-128"/>
        </a:defRPr>
      </a:lvl2pPr>
      <a:lvl3pPr algn="ctr" rtl="0" eaLnBrk="1" fontAlgn="base" hangingPunct="1">
        <a:spcBef>
          <a:spcPct val="0"/>
        </a:spcBef>
        <a:spcAft>
          <a:spcPct val="0"/>
        </a:spcAft>
        <a:defRPr sz="4400">
          <a:solidFill>
            <a:schemeClr val="tx2"/>
          </a:solidFill>
          <a:latin typeface="Arial" charset="0"/>
          <a:ea typeface="ＭＳ Ｐゴシック" pitchFamily="-64" charset="-128"/>
        </a:defRPr>
      </a:lvl3pPr>
      <a:lvl4pPr algn="ctr" rtl="0" eaLnBrk="1" fontAlgn="base" hangingPunct="1">
        <a:spcBef>
          <a:spcPct val="0"/>
        </a:spcBef>
        <a:spcAft>
          <a:spcPct val="0"/>
        </a:spcAft>
        <a:defRPr sz="4400">
          <a:solidFill>
            <a:schemeClr val="tx2"/>
          </a:solidFill>
          <a:latin typeface="Arial" charset="0"/>
          <a:ea typeface="ＭＳ Ｐゴシック" pitchFamily="-64" charset="-128"/>
        </a:defRPr>
      </a:lvl4pPr>
      <a:lvl5pPr algn="ctr" rtl="0" eaLnBrk="1" fontAlgn="base" hangingPunct="1">
        <a:spcBef>
          <a:spcPct val="0"/>
        </a:spcBef>
        <a:spcAft>
          <a:spcPct val="0"/>
        </a:spcAft>
        <a:defRPr sz="4400">
          <a:solidFill>
            <a:schemeClr val="tx2"/>
          </a:solidFill>
          <a:latin typeface="Arial" charset="0"/>
          <a:ea typeface="ＭＳ Ｐゴシック" pitchFamily="-6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e 8" descr="mal.jpg"/>
          <p:cNvPicPr>
            <a:picLocks noChangeAspect="1"/>
          </p:cNvPicPr>
          <p:nvPr/>
        </p:nvPicPr>
        <p:blipFill>
          <a:blip r:embed="rId3"/>
          <a:stretch>
            <a:fillRect/>
          </a:stretch>
        </p:blipFill>
        <p:spPr>
          <a:xfrm>
            <a:off x="-313306" y="0"/>
            <a:ext cx="9465244" cy="6858000"/>
          </a:xfrm>
          <a:prstGeom prst="rect">
            <a:avLst/>
          </a:prstGeom>
        </p:spPr>
      </p:pic>
      <p:sp>
        <p:nvSpPr>
          <p:cNvPr id="2" name="Plassholder for tittel 1"/>
          <p:cNvSpPr>
            <a:spLocks noGrp="1"/>
          </p:cNvSpPr>
          <p:nvPr>
            <p:ph type="title"/>
          </p:nvPr>
        </p:nvSpPr>
        <p:spPr>
          <a:xfrm>
            <a:off x="457200" y="1063624"/>
            <a:ext cx="8229600" cy="354013"/>
          </a:xfrm>
          <a:prstGeom prst="rect">
            <a:avLst/>
          </a:prstGeom>
        </p:spPr>
        <p:txBody>
          <a:bodyPr vert="horz" lIns="91440" tIns="45720" rIns="91440" bIns="45720" rtlCol="0" anchor="t">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91EF0D26-59C1-4D8B-B9B4-EDAA6AD6F979}" type="datetimeFigureOut">
              <a:rPr lang="nn-NO" smtClean="0">
                <a:solidFill>
                  <a:prstClr val="black">
                    <a:tint val="75000"/>
                  </a:prstClr>
                </a:solidFill>
                <a:latin typeface="Calibri"/>
                <a:ea typeface="+mn-ea"/>
              </a:rPr>
              <a:pPr defTabSz="457200" eaLnBrk="1" fontAlgn="auto" hangingPunct="1">
                <a:spcBef>
                  <a:spcPts val="0"/>
                </a:spcBef>
                <a:spcAft>
                  <a:spcPts val="0"/>
                </a:spcAft>
              </a:pPr>
              <a:t>05.05.2011</a:t>
            </a:fld>
            <a:endParaRPr lang="nn-NO">
              <a:solidFill>
                <a:prstClr val="black">
                  <a:tint val="75000"/>
                </a:prstClr>
              </a:solidFill>
              <a:latin typeface="Calibri"/>
              <a:ea typeface="+mn-ea"/>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nn-NO">
              <a:solidFill>
                <a:prstClr val="black">
                  <a:tint val="75000"/>
                </a:prstClr>
              </a:solidFill>
              <a:latin typeface="Calibri"/>
              <a:ea typeface="+mn-ea"/>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305F716-1575-4EC9-A2E8-EF5F05BFA5CF}" type="slidenum">
              <a:rPr lang="nn-NO" smtClean="0">
                <a:solidFill>
                  <a:prstClr val="black">
                    <a:tint val="75000"/>
                  </a:prstClr>
                </a:solidFill>
                <a:latin typeface="Calibri"/>
                <a:ea typeface="+mn-ea"/>
              </a:rPr>
              <a:pPr defTabSz="457200" eaLnBrk="1" fontAlgn="auto" hangingPunct="1">
                <a:spcBef>
                  <a:spcPts val="0"/>
                </a:spcBef>
                <a:spcAft>
                  <a:spcPts val="0"/>
                </a:spcAft>
              </a:pPr>
              <a:t>‹#›</a:t>
            </a:fld>
            <a:endParaRPr lang="nn-NO">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Tx/>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e 8" descr="mal.jpg"/>
          <p:cNvPicPr>
            <a:picLocks noChangeAspect="1"/>
          </p:cNvPicPr>
          <p:nvPr/>
        </p:nvPicPr>
        <p:blipFill>
          <a:blip r:embed="rId3"/>
          <a:stretch>
            <a:fillRect/>
          </a:stretch>
        </p:blipFill>
        <p:spPr>
          <a:xfrm>
            <a:off x="-313306" y="0"/>
            <a:ext cx="9465244" cy="6858000"/>
          </a:xfrm>
          <a:prstGeom prst="rect">
            <a:avLst/>
          </a:prstGeom>
        </p:spPr>
      </p:pic>
      <p:sp>
        <p:nvSpPr>
          <p:cNvPr id="2" name="Plassholder for tittel 1"/>
          <p:cNvSpPr>
            <a:spLocks noGrp="1"/>
          </p:cNvSpPr>
          <p:nvPr>
            <p:ph type="title"/>
          </p:nvPr>
        </p:nvSpPr>
        <p:spPr>
          <a:xfrm>
            <a:off x="457200" y="1063624"/>
            <a:ext cx="8229600" cy="354013"/>
          </a:xfrm>
          <a:prstGeom prst="rect">
            <a:avLst/>
          </a:prstGeom>
        </p:spPr>
        <p:txBody>
          <a:bodyPr vert="horz" lIns="91440" tIns="45720" rIns="91440" bIns="45720" rtlCol="0" anchor="t">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91EF0D26-59C1-4D8B-B9B4-EDAA6AD6F979}" type="datetimeFigureOut">
              <a:rPr lang="nn-NO" smtClean="0">
                <a:solidFill>
                  <a:prstClr val="black">
                    <a:tint val="75000"/>
                  </a:prstClr>
                </a:solidFill>
                <a:latin typeface="Calibri"/>
                <a:ea typeface="+mn-ea"/>
              </a:rPr>
              <a:pPr defTabSz="457200" eaLnBrk="1" fontAlgn="auto" hangingPunct="1">
                <a:spcBef>
                  <a:spcPts val="0"/>
                </a:spcBef>
                <a:spcAft>
                  <a:spcPts val="0"/>
                </a:spcAft>
              </a:pPr>
              <a:t>05.05.2011</a:t>
            </a:fld>
            <a:endParaRPr lang="nn-NO">
              <a:solidFill>
                <a:prstClr val="black">
                  <a:tint val="75000"/>
                </a:prstClr>
              </a:solidFill>
              <a:latin typeface="Calibri"/>
              <a:ea typeface="+mn-ea"/>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nn-NO">
              <a:solidFill>
                <a:prstClr val="black">
                  <a:tint val="75000"/>
                </a:prstClr>
              </a:solidFill>
              <a:latin typeface="Calibri"/>
              <a:ea typeface="+mn-ea"/>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305F716-1575-4EC9-A2E8-EF5F05BFA5CF}" type="slidenum">
              <a:rPr lang="nn-NO" smtClean="0">
                <a:solidFill>
                  <a:prstClr val="black">
                    <a:tint val="75000"/>
                  </a:prstClr>
                </a:solidFill>
                <a:latin typeface="Calibri"/>
                <a:ea typeface="+mn-ea"/>
              </a:rPr>
              <a:pPr defTabSz="457200" eaLnBrk="1" fontAlgn="auto" hangingPunct="1">
                <a:spcBef>
                  <a:spcPts val="0"/>
                </a:spcBef>
                <a:spcAft>
                  <a:spcPts val="0"/>
                </a:spcAft>
              </a:pPr>
              <a:t>‹#›</a:t>
            </a:fld>
            <a:endParaRPr lang="nn-NO">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Tx/>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8685-D91F-4AF9-A9DD-55450F54197E}" type="datetimeFigureOut">
              <a:rPr lang="nb-NO" smtClean="0"/>
              <a:t>05.05.2011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0275-863F-40FA-BDD2-C9ED59C21464}" type="slidenum">
              <a:rPr lang="nb-NO" smtClean="0"/>
              <a:t>‹#›</a:t>
            </a:fld>
            <a:endParaRPr lang="nb-NO"/>
          </a:p>
        </p:txBody>
      </p:sp>
    </p:spTree>
    <p:extLst>
      <p:ext uri="{BB962C8B-B14F-4D97-AF65-F5344CB8AC3E}">
        <p14:creationId xmlns:p14="http://schemas.microsoft.com/office/powerpoint/2010/main" val="8185932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43608" y="3284984"/>
            <a:ext cx="7772400" cy="1584176"/>
          </a:xfrm>
        </p:spPr>
        <p:txBody>
          <a:bodyPr>
            <a:noAutofit/>
          </a:bodyPr>
          <a:lstStyle/>
          <a:p>
            <a:pPr algn="l"/>
            <a:r>
              <a:rPr lang="nb-NO" sz="4000" b="1" dirty="0" smtClean="0">
                <a:solidFill>
                  <a:srgbClr val="008CD3"/>
                </a:solidFill>
              </a:rPr>
              <a:t>Undersøkelse om bruk av sosiale medier i kommunesektoren 2011</a:t>
            </a:r>
            <a:r>
              <a:rPr lang="nb-NO" sz="4000" b="1" dirty="0" smtClean="0"/>
              <a:t/>
            </a:r>
            <a:br>
              <a:rPr lang="nb-NO" sz="4000" b="1" dirty="0" smtClean="0"/>
            </a:br>
            <a:r>
              <a:rPr lang="nb-NO" sz="2800" b="1" dirty="0">
                <a:solidFill>
                  <a:schemeClr val="tx1">
                    <a:lumMod val="75000"/>
                    <a:lumOff val="25000"/>
                  </a:schemeClr>
                </a:solidFill>
              </a:rPr>
              <a:t/>
            </a:r>
            <a:br>
              <a:rPr lang="nb-NO" sz="2800" b="1" dirty="0">
                <a:solidFill>
                  <a:schemeClr val="tx1">
                    <a:lumMod val="75000"/>
                    <a:lumOff val="25000"/>
                  </a:schemeClr>
                </a:solidFill>
              </a:rPr>
            </a:br>
            <a:endParaRPr lang="nb-NO" sz="2400" b="1" dirty="0">
              <a:solidFill>
                <a:schemeClr val="tx1">
                  <a:lumMod val="75000"/>
                  <a:lumOff val="25000"/>
                </a:schemeClr>
              </a:solidFill>
            </a:endParaRPr>
          </a:p>
        </p:txBody>
      </p:sp>
      <p:sp>
        <p:nvSpPr>
          <p:cNvPr id="3" name="Undertittel 2"/>
          <p:cNvSpPr>
            <a:spLocks noGrp="1"/>
          </p:cNvSpPr>
          <p:nvPr>
            <p:ph type="subTitle" idx="1"/>
          </p:nvPr>
        </p:nvSpPr>
        <p:spPr>
          <a:xfrm>
            <a:off x="1043608" y="6093296"/>
            <a:ext cx="7776864" cy="1152128"/>
          </a:xfrm>
        </p:spPr>
        <p:txBody>
          <a:bodyPr>
            <a:normAutofit fontScale="62500" lnSpcReduction="20000"/>
          </a:bodyPr>
          <a:lstStyle/>
          <a:p>
            <a:pPr algn="l"/>
            <a:endParaRPr lang="nb-NO" sz="2100" dirty="0" smtClean="0"/>
          </a:p>
          <a:p>
            <a:pPr algn="l"/>
            <a:r>
              <a:rPr lang="nb-NO" sz="1900" dirty="0" smtClean="0"/>
              <a:t>Oppdragsgiver: KS FoU</a:t>
            </a:r>
          </a:p>
          <a:p>
            <a:pPr algn="l"/>
            <a:r>
              <a:rPr lang="nb-NO" sz="1900" dirty="0" smtClean="0"/>
              <a:t>Undersøkelsen er utført av HK Reklamebyrå AS i samarbeid med </a:t>
            </a:r>
            <a:r>
              <a:rPr lang="nb-NO" sz="1900" dirty="0" err="1" smtClean="0"/>
              <a:t>Norfakta</a:t>
            </a:r>
            <a:r>
              <a:rPr lang="nb-NO" sz="1900" dirty="0" smtClean="0"/>
              <a:t> Markedsanalyse.</a:t>
            </a:r>
            <a:r>
              <a:rPr lang="nb-NO" sz="2900" dirty="0" smtClean="0"/>
              <a:t/>
            </a:r>
            <a:br>
              <a:rPr lang="nb-NO" sz="2900" dirty="0" smtClean="0"/>
            </a:br>
            <a:r>
              <a:rPr lang="nb-NO" dirty="0" smtClean="0"/>
              <a:t/>
            </a:r>
            <a:br>
              <a:rPr lang="nb-NO" dirty="0" smtClean="0"/>
            </a:br>
            <a:endParaRPr lang="nb-NO" dirty="0"/>
          </a:p>
        </p:txBody>
      </p:sp>
      <p:pic>
        <p:nvPicPr>
          <p:cNvPr id="4" name="Picture 9" descr="C:\Documents and Settings\jarleg\Lokale innstillinger\Temporary Internet Files\Content.Outlook\S7V3YEG9\FOU-rapport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38"/>
            <a:ext cx="1542334"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p:nvPr/>
        </p:nvSpPr>
        <p:spPr>
          <a:xfrm>
            <a:off x="971600" y="1796623"/>
            <a:ext cx="6120680" cy="1323439"/>
          </a:xfrm>
          <a:prstGeom prst="rect">
            <a:avLst/>
          </a:prstGeom>
          <a:noFill/>
        </p:spPr>
        <p:txBody>
          <a:bodyPr wrap="square" rtlCol="0">
            <a:spAutoFit/>
          </a:bodyPr>
          <a:lstStyle/>
          <a:p>
            <a:r>
              <a:rPr lang="nb-NO" sz="8000" dirty="0" smtClean="0">
                <a:solidFill>
                  <a:schemeClr val="tx1">
                    <a:lumMod val="75000"/>
                    <a:lumOff val="25000"/>
                  </a:schemeClr>
                </a:solidFill>
              </a:rPr>
              <a:t>BETA.KOMM</a:t>
            </a:r>
            <a:endParaRPr lang="nb-NO" sz="8000" dirty="0">
              <a:solidFill>
                <a:schemeClr val="tx1">
                  <a:lumMod val="75000"/>
                  <a:lumOff val="25000"/>
                </a:schemeClr>
              </a:solidFill>
            </a:endParaRPr>
          </a:p>
        </p:txBody>
      </p:sp>
    </p:spTree>
    <p:extLst>
      <p:ext uri="{BB962C8B-B14F-4D97-AF65-F5344CB8AC3E}">
        <p14:creationId xmlns:p14="http://schemas.microsoft.com/office/powerpoint/2010/main" val="265593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590872" y="629816"/>
            <a:ext cx="8229600" cy="1143000"/>
          </a:xfrm>
        </p:spPr>
        <p:txBody>
          <a:bodyPr>
            <a:normAutofit/>
          </a:bodyPr>
          <a:lstStyle/>
          <a:p>
            <a:pPr algn="l"/>
            <a:r>
              <a:rPr lang="nb-NO" sz="4000" b="1" dirty="0" smtClean="0">
                <a:solidFill>
                  <a:schemeClr val="tx1">
                    <a:lumMod val="75000"/>
                    <a:lumOff val="25000"/>
                  </a:schemeClr>
                </a:solidFill>
              </a:rPr>
              <a:t>De mest brukte sosiale mediene</a:t>
            </a:r>
            <a:endParaRPr lang="nb-NO" sz="4000" b="1" dirty="0">
              <a:solidFill>
                <a:schemeClr val="tx1">
                  <a:lumMod val="75000"/>
                  <a:lumOff val="25000"/>
                </a:schemeClr>
              </a:solidFill>
            </a:endParaRPr>
          </a:p>
        </p:txBody>
      </p:sp>
      <p:sp>
        <p:nvSpPr>
          <p:cNvPr id="2" name="Plassholder for innhold 1"/>
          <p:cNvSpPr>
            <a:spLocks noGrp="1"/>
          </p:cNvSpPr>
          <p:nvPr>
            <p:ph idx="1"/>
          </p:nvPr>
        </p:nvSpPr>
        <p:spPr>
          <a:xfrm>
            <a:off x="662880" y="1772816"/>
            <a:ext cx="8229600" cy="4525963"/>
          </a:xfrm>
        </p:spPr>
        <p:txBody>
          <a:bodyPr/>
          <a:lstStyle/>
          <a:p>
            <a:pPr marL="514350" indent="-514350">
              <a:buFont typeface="+mj-lt"/>
              <a:buAutoNum type="arabicPeriod"/>
            </a:pPr>
            <a:r>
              <a:rPr lang="nb-NO" sz="2800" dirty="0" smtClean="0">
                <a:solidFill>
                  <a:schemeClr val="tx1">
                    <a:lumMod val="75000"/>
                    <a:lumOff val="25000"/>
                  </a:schemeClr>
                </a:solidFill>
              </a:rPr>
              <a:t>Facebook (96 %)</a:t>
            </a:r>
          </a:p>
          <a:p>
            <a:pPr marL="514350" indent="-514350">
              <a:buFont typeface="+mj-lt"/>
              <a:buAutoNum type="arabicPeriod"/>
            </a:pPr>
            <a:r>
              <a:rPr lang="nb-NO" sz="2800" dirty="0" smtClean="0">
                <a:solidFill>
                  <a:schemeClr val="tx1">
                    <a:lumMod val="75000"/>
                    <a:lumOff val="25000"/>
                  </a:schemeClr>
                </a:solidFill>
              </a:rPr>
              <a:t>Twitter (42 %)</a:t>
            </a:r>
          </a:p>
          <a:p>
            <a:pPr marL="514350" indent="-514350">
              <a:buFont typeface="+mj-lt"/>
              <a:buAutoNum type="arabicPeriod"/>
            </a:pPr>
            <a:r>
              <a:rPr lang="nb-NO" sz="2800" dirty="0" smtClean="0">
                <a:solidFill>
                  <a:schemeClr val="tx1">
                    <a:lumMod val="75000"/>
                    <a:lumOff val="25000"/>
                  </a:schemeClr>
                </a:solidFill>
              </a:rPr>
              <a:t>YouTube (24 %)</a:t>
            </a:r>
          </a:p>
          <a:p>
            <a:pPr marL="514350" indent="-514350">
              <a:buFont typeface="+mj-lt"/>
              <a:buAutoNum type="arabicPeriod"/>
            </a:pPr>
            <a:r>
              <a:rPr lang="nb-NO" sz="2800" dirty="0" smtClean="0">
                <a:solidFill>
                  <a:schemeClr val="tx1">
                    <a:lumMod val="75000"/>
                    <a:lumOff val="25000"/>
                  </a:schemeClr>
                </a:solidFill>
              </a:rPr>
              <a:t>Blogger (18 %)</a:t>
            </a:r>
          </a:p>
          <a:p>
            <a:pPr marL="514350" indent="-514350">
              <a:buFont typeface="+mj-lt"/>
              <a:buAutoNum type="arabicPeriod"/>
            </a:pPr>
            <a:r>
              <a:rPr lang="nb-NO" sz="2800" dirty="0" smtClean="0">
                <a:solidFill>
                  <a:schemeClr val="tx1">
                    <a:lumMod val="75000"/>
                    <a:lumOff val="25000"/>
                  </a:schemeClr>
                </a:solidFill>
              </a:rPr>
              <a:t>Flickr (16 %)</a:t>
            </a:r>
          </a:p>
          <a:p>
            <a:pPr marL="0" indent="0">
              <a:buNone/>
            </a:pPr>
            <a:endParaRPr lang="nb-NO" dirty="0" smtClean="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44824"/>
            <a:ext cx="2337123" cy="233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683568" y="5052317"/>
            <a:ext cx="7344816" cy="1107996"/>
          </a:xfrm>
          <a:prstGeom prst="rect">
            <a:avLst/>
          </a:prstGeom>
        </p:spPr>
        <p:txBody>
          <a:bodyPr wrap="square">
            <a:spAutoFit/>
          </a:bodyPr>
          <a:lstStyle/>
          <a:p>
            <a:r>
              <a:rPr lang="nb-NO" sz="2800" b="1" dirty="0">
                <a:solidFill>
                  <a:schemeClr val="tx1">
                    <a:lumMod val="75000"/>
                    <a:lumOff val="25000"/>
                  </a:schemeClr>
                </a:solidFill>
              </a:rPr>
              <a:t>39 % </a:t>
            </a:r>
            <a:r>
              <a:rPr lang="nb-NO" dirty="0">
                <a:solidFill>
                  <a:schemeClr val="tx1">
                    <a:lumMod val="75000"/>
                    <a:lumOff val="25000"/>
                  </a:schemeClr>
                </a:solidFill>
              </a:rPr>
              <a:t>av kommunene har en offisiell Facebookside. </a:t>
            </a:r>
            <a:endParaRPr lang="nb-NO" sz="1100" dirty="0">
              <a:solidFill>
                <a:schemeClr val="tx1">
                  <a:lumMod val="75000"/>
                  <a:lumOff val="25000"/>
                </a:schemeClr>
              </a:solidFill>
            </a:endParaRPr>
          </a:p>
          <a:p>
            <a:endParaRPr lang="nb-NO" sz="1000" dirty="0">
              <a:solidFill>
                <a:schemeClr val="tx1">
                  <a:lumMod val="75000"/>
                  <a:lumOff val="25000"/>
                </a:schemeClr>
              </a:solidFill>
            </a:endParaRPr>
          </a:p>
          <a:p>
            <a:r>
              <a:rPr lang="nb-NO" sz="2800" b="1" dirty="0">
                <a:solidFill>
                  <a:schemeClr val="tx1">
                    <a:lumMod val="75000"/>
                    <a:lumOff val="25000"/>
                  </a:schemeClr>
                </a:solidFill>
              </a:rPr>
              <a:t>65 % </a:t>
            </a:r>
            <a:r>
              <a:rPr lang="nb-NO" dirty="0">
                <a:solidFill>
                  <a:schemeClr val="tx1">
                    <a:lumMod val="75000"/>
                    <a:lumOff val="25000"/>
                  </a:schemeClr>
                </a:solidFill>
              </a:rPr>
              <a:t>av har to eller flere Facebooksider.</a:t>
            </a:r>
          </a:p>
        </p:txBody>
      </p:sp>
    </p:spTree>
    <p:extLst>
      <p:ext uri="{BB962C8B-B14F-4D97-AF65-F5344CB8AC3E}">
        <p14:creationId xmlns:p14="http://schemas.microsoft.com/office/powerpoint/2010/main" val="188639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l"/>
            <a:r>
              <a:rPr lang="nb-NO" sz="4000" b="1" dirty="0" smtClean="0">
                <a:solidFill>
                  <a:schemeClr val="tx1">
                    <a:lumMod val="75000"/>
                    <a:lumOff val="25000"/>
                  </a:schemeClr>
                </a:solidFill>
              </a:rPr>
              <a:t>Organisering og ressursbruk</a:t>
            </a:r>
            <a:endParaRPr lang="nb-NO" sz="4000" b="1" dirty="0">
              <a:solidFill>
                <a:schemeClr val="tx1">
                  <a:lumMod val="75000"/>
                  <a:lumOff val="25000"/>
                </a:schemeClr>
              </a:solidFill>
            </a:endParaRPr>
          </a:p>
        </p:txBody>
      </p:sp>
      <p:sp>
        <p:nvSpPr>
          <p:cNvPr id="2" name="Plassholder for innhold 1"/>
          <p:cNvSpPr>
            <a:spLocks noGrp="1"/>
          </p:cNvSpPr>
          <p:nvPr>
            <p:ph idx="1"/>
          </p:nvPr>
        </p:nvSpPr>
        <p:spPr/>
        <p:txBody>
          <a:bodyPr>
            <a:normAutofit fontScale="85000" lnSpcReduction="20000"/>
          </a:bodyPr>
          <a:lstStyle/>
          <a:p>
            <a:pPr marL="0" indent="0">
              <a:buNone/>
            </a:pPr>
            <a:r>
              <a:rPr lang="nb-NO" sz="3600" b="1" dirty="0" smtClean="0">
                <a:solidFill>
                  <a:srgbClr val="008CD3"/>
                </a:solidFill>
              </a:rPr>
              <a:t>65 % </a:t>
            </a:r>
            <a:r>
              <a:rPr lang="nb-NO" dirty="0" smtClean="0">
                <a:solidFill>
                  <a:schemeClr val="tx1">
                    <a:lumMod val="75000"/>
                    <a:lumOff val="25000"/>
                  </a:schemeClr>
                </a:solidFill>
              </a:rPr>
              <a:t>av kommunene svarer at ildsjeler har vært pådrivere i kommunens arbeid med sosiale medier.</a:t>
            </a:r>
          </a:p>
          <a:p>
            <a:pPr marL="0" indent="0">
              <a:buNone/>
            </a:pPr>
            <a:endParaRPr lang="nb-NO" dirty="0" smtClean="0">
              <a:solidFill>
                <a:schemeClr val="tx1">
                  <a:lumMod val="75000"/>
                  <a:lumOff val="25000"/>
                </a:schemeClr>
              </a:solidFill>
            </a:endParaRPr>
          </a:p>
          <a:p>
            <a:pPr marL="0" indent="0">
              <a:buNone/>
            </a:pPr>
            <a:r>
              <a:rPr lang="nb-NO" dirty="0" smtClean="0">
                <a:solidFill>
                  <a:schemeClr val="tx1">
                    <a:lumMod val="75000"/>
                    <a:lumOff val="25000"/>
                  </a:schemeClr>
                </a:solidFill>
              </a:rPr>
              <a:t>Kun 12 % har inkludert sosiale medier i stillingsbeskrivelser, og bare et fåtall har egne dedikerte ansatte til dette.</a:t>
            </a:r>
          </a:p>
          <a:p>
            <a:pPr marL="0" indent="0">
              <a:buNone/>
            </a:pPr>
            <a:endParaRPr lang="nb-NO" dirty="0">
              <a:solidFill>
                <a:schemeClr val="tx1">
                  <a:lumMod val="75000"/>
                  <a:lumOff val="25000"/>
                </a:schemeClr>
              </a:solidFill>
            </a:endParaRPr>
          </a:p>
          <a:p>
            <a:pPr marL="0" indent="0">
              <a:buNone/>
            </a:pPr>
            <a:r>
              <a:rPr lang="nb-NO" sz="3800" b="1" dirty="0" smtClean="0">
                <a:solidFill>
                  <a:srgbClr val="8C9B00"/>
                </a:solidFill>
              </a:rPr>
              <a:t>63 % </a:t>
            </a:r>
            <a:r>
              <a:rPr lang="nb-NO" dirty="0" smtClean="0">
                <a:solidFill>
                  <a:schemeClr val="tx1">
                    <a:lumMod val="75000"/>
                    <a:lumOff val="25000"/>
                  </a:schemeClr>
                </a:solidFill>
              </a:rPr>
              <a:t>oppgir at det er rådmannen/stab eller infosjef som har det overordnede ansvaret for kommunens bruk av sosiale medier. Langt flere ansatte deltar i innholdsproduksjon og publisering, spesielt servicetorg, prosjektmedarbeidere og enhetsledere.</a:t>
            </a:r>
            <a:endParaRPr lang="nb-NO" dirty="0">
              <a:solidFill>
                <a:schemeClr val="tx1">
                  <a:lumMod val="75000"/>
                  <a:lumOff val="25000"/>
                </a:schemeClr>
              </a:solidFill>
            </a:endParaRPr>
          </a:p>
        </p:txBody>
      </p:sp>
    </p:spTree>
    <p:extLst>
      <p:ext uri="{BB962C8B-B14F-4D97-AF65-F5344CB8AC3E}">
        <p14:creationId xmlns:p14="http://schemas.microsoft.com/office/powerpoint/2010/main" val="3166181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57200" y="341784"/>
            <a:ext cx="8435280" cy="1143000"/>
          </a:xfrm>
        </p:spPr>
        <p:txBody>
          <a:bodyPr>
            <a:normAutofit/>
          </a:bodyPr>
          <a:lstStyle/>
          <a:p>
            <a:pPr algn="l"/>
            <a:r>
              <a:rPr lang="nb-NO" sz="3600" b="1" dirty="0" smtClean="0">
                <a:solidFill>
                  <a:schemeClr val="tx1">
                    <a:lumMod val="75000"/>
                    <a:lumOff val="25000"/>
                  </a:schemeClr>
                </a:solidFill>
              </a:rPr>
              <a:t>Retningslinjer og kompetanseheving</a:t>
            </a:r>
            <a:endParaRPr lang="nb-NO" sz="3600" b="1" dirty="0">
              <a:solidFill>
                <a:schemeClr val="tx1">
                  <a:lumMod val="75000"/>
                  <a:lumOff val="25000"/>
                </a:schemeClr>
              </a:solidFill>
            </a:endParaRPr>
          </a:p>
        </p:txBody>
      </p:sp>
      <p:pic>
        <p:nvPicPr>
          <p:cNvPr id="9219" name="Picture 3" descr="W:\K\KS\0001_KSFO_Rapport_2011\KS_Profil\Ressursfiler\JPG\Studentfug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0000">
            <a:off x="5650936" y="4622584"/>
            <a:ext cx="2545273" cy="18204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99" y="1647453"/>
            <a:ext cx="79343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49" y="3341737"/>
            <a:ext cx="78390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25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4000" b="1" dirty="0" smtClean="0">
                <a:solidFill>
                  <a:schemeClr val="tx1">
                    <a:lumMod val="75000"/>
                    <a:lumOff val="25000"/>
                  </a:schemeClr>
                </a:solidFill>
              </a:rPr>
              <a:t>Positive erfaringer</a:t>
            </a:r>
            <a:endParaRPr lang="nb-NO" sz="2400" b="1" dirty="0">
              <a:solidFill>
                <a:schemeClr val="tx1">
                  <a:lumMod val="75000"/>
                  <a:lumOff val="25000"/>
                </a:schemeClr>
              </a:solidFill>
            </a:endParaRPr>
          </a:p>
        </p:txBody>
      </p:sp>
      <p:sp>
        <p:nvSpPr>
          <p:cNvPr id="3" name="Plassholder for innhold 2"/>
          <p:cNvSpPr>
            <a:spLocks noGrp="1"/>
          </p:cNvSpPr>
          <p:nvPr>
            <p:ph idx="1"/>
          </p:nvPr>
        </p:nvSpPr>
        <p:spPr>
          <a:xfrm>
            <a:off x="539552" y="3429000"/>
            <a:ext cx="8229600" cy="1944216"/>
          </a:xfrm>
        </p:spPr>
        <p:txBody>
          <a:bodyPr>
            <a:normAutofit fontScale="62500" lnSpcReduction="20000"/>
          </a:bodyPr>
          <a:lstStyle/>
          <a:p>
            <a:pPr marL="0" indent="0">
              <a:buNone/>
            </a:pPr>
            <a:endParaRPr lang="nb-NO" dirty="0">
              <a:solidFill>
                <a:srgbClr val="008CD3"/>
              </a:solidFill>
            </a:endParaRPr>
          </a:p>
          <a:p>
            <a:pPr marL="0" indent="0">
              <a:buNone/>
            </a:pPr>
            <a:endParaRPr lang="nb-NO" dirty="0">
              <a:solidFill>
                <a:srgbClr val="008CD3"/>
              </a:solidFill>
            </a:endParaRPr>
          </a:p>
          <a:p>
            <a:pPr marL="0" indent="0">
              <a:buNone/>
            </a:pPr>
            <a:r>
              <a:rPr lang="nb-NO" sz="2900" i="1" dirty="0">
                <a:solidFill>
                  <a:srgbClr val="8C9B00"/>
                </a:solidFill>
              </a:rPr>
              <a:t>“Bedre kontakt med media</a:t>
            </a:r>
            <a:r>
              <a:rPr lang="nb-NO" sz="2900" i="1" dirty="0" smtClean="0">
                <a:solidFill>
                  <a:srgbClr val="8C9B00"/>
                </a:solidFill>
              </a:rPr>
              <a:t>.”</a:t>
            </a:r>
          </a:p>
          <a:p>
            <a:pPr marL="0" indent="0">
              <a:buNone/>
            </a:pPr>
            <a:endParaRPr lang="nb-NO" sz="2900" dirty="0">
              <a:solidFill>
                <a:srgbClr val="008CD3"/>
              </a:solidFill>
            </a:endParaRPr>
          </a:p>
          <a:p>
            <a:pPr marL="0" indent="0">
              <a:buNone/>
            </a:pPr>
            <a:r>
              <a:rPr lang="nb-NO" sz="2900" i="1" dirty="0">
                <a:solidFill>
                  <a:schemeClr val="tx1">
                    <a:lumMod val="75000"/>
                    <a:lumOff val="25000"/>
                  </a:schemeClr>
                </a:solidFill>
              </a:rPr>
              <a:t>“Bruken av sosiale medier har gitt oss godt omdømme, god overvåking av hva andre mener om oss, økt stolthet til egen identitet og følelse av å være i forkant av utviklingen</a:t>
            </a:r>
            <a:r>
              <a:rPr lang="nb-NO" sz="2900" i="1" dirty="0" smtClean="0">
                <a:solidFill>
                  <a:schemeClr val="tx1">
                    <a:lumMod val="75000"/>
                    <a:lumOff val="25000"/>
                  </a:schemeClr>
                </a:solidFill>
              </a:rPr>
              <a:t>.”</a:t>
            </a:r>
            <a:endParaRPr lang="nb-NO" sz="2900" dirty="0">
              <a:solidFill>
                <a:schemeClr val="tx1">
                  <a:lumMod val="75000"/>
                  <a:lumOff val="25000"/>
                </a:schemeClr>
              </a:solidFill>
            </a:endParaRPr>
          </a:p>
        </p:txBody>
      </p:sp>
      <p:sp>
        <p:nvSpPr>
          <p:cNvPr id="4" name="TekstSylinder 3"/>
          <p:cNvSpPr txBox="1"/>
          <p:nvPr/>
        </p:nvSpPr>
        <p:spPr>
          <a:xfrm>
            <a:off x="539552" y="1412776"/>
            <a:ext cx="7920880" cy="2585323"/>
          </a:xfrm>
          <a:prstGeom prst="rect">
            <a:avLst/>
          </a:prstGeom>
          <a:noFill/>
        </p:spPr>
        <p:txBody>
          <a:bodyPr wrap="square" rtlCol="0">
            <a:spAutoFit/>
          </a:bodyPr>
          <a:lstStyle/>
          <a:p>
            <a:r>
              <a:rPr lang="nb-NO" sz="2400" dirty="0" smtClean="0">
                <a:solidFill>
                  <a:schemeClr val="tx1">
                    <a:lumMod val="75000"/>
                    <a:lumOff val="25000"/>
                  </a:schemeClr>
                </a:solidFill>
              </a:rPr>
              <a:t>Kommunene opplever at sosiale medier har bidratt til:</a:t>
            </a:r>
            <a:endParaRPr lang="nb-NO" sz="2400" dirty="0">
              <a:solidFill>
                <a:schemeClr val="tx1">
                  <a:lumMod val="75000"/>
                  <a:lumOff val="25000"/>
                </a:schemeClr>
              </a:solidFill>
            </a:endParaRPr>
          </a:p>
          <a:p>
            <a:pPr marL="285750" lvl="0" indent="-285750">
              <a:buFont typeface="Arial" pitchFamily="34" charset="0"/>
              <a:buChar char="•"/>
            </a:pPr>
            <a:r>
              <a:rPr lang="nb-NO" sz="2000" dirty="0">
                <a:solidFill>
                  <a:schemeClr val="tx1">
                    <a:lumMod val="75000"/>
                    <a:lumOff val="25000"/>
                  </a:schemeClr>
                </a:solidFill>
              </a:rPr>
              <a:t>Å nå nye målgrupper, spesielt ungdom (29 %).</a:t>
            </a:r>
          </a:p>
          <a:p>
            <a:pPr marL="285750" lvl="0" indent="-285750">
              <a:buFont typeface="Arial" pitchFamily="34" charset="0"/>
              <a:buChar char="•"/>
            </a:pPr>
            <a:r>
              <a:rPr lang="nb-NO" sz="2000" dirty="0">
                <a:solidFill>
                  <a:schemeClr val="tx1">
                    <a:lumMod val="75000"/>
                    <a:lumOff val="25000"/>
                  </a:schemeClr>
                </a:solidFill>
              </a:rPr>
              <a:t>Økt mulighet for dialog med innbyggerne rundt politiske saker og tjenestetilbudet (29 %)</a:t>
            </a:r>
          </a:p>
          <a:p>
            <a:pPr marL="285750" lvl="0" indent="-285750">
              <a:buFont typeface="Arial" pitchFamily="34" charset="0"/>
              <a:buChar char="•"/>
            </a:pPr>
            <a:r>
              <a:rPr lang="nb-NO" sz="2000" dirty="0">
                <a:solidFill>
                  <a:schemeClr val="tx1">
                    <a:lumMod val="75000"/>
                    <a:lumOff val="25000"/>
                  </a:schemeClr>
                </a:solidFill>
              </a:rPr>
              <a:t>En effektiv kanal for å nå ut med informasjon (18 %)</a:t>
            </a:r>
          </a:p>
          <a:p>
            <a:pPr marL="285750" lvl="0" indent="-285750">
              <a:buFont typeface="Arial" pitchFamily="34" charset="0"/>
              <a:buChar char="•"/>
            </a:pPr>
            <a:r>
              <a:rPr lang="nb-NO" sz="2000" dirty="0">
                <a:solidFill>
                  <a:schemeClr val="tx1">
                    <a:lumMod val="75000"/>
                    <a:lumOff val="25000"/>
                  </a:schemeClr>
                </a:solidFill>
              </a:rPr>
              <a:t>Økt tilgjengelighet, synlighet og bedret omdømme (14 %)</a:t>
            </a:r>
          </a:p>
          <a:p>
            <a:pPr marL="285750" lvl="0" indent="-285750">
              <a:buFont typeface="Arial" pitchFamily="34" charset="0"/>
              <a:buChar char="•"/>
            </a:pPr>
            <a:r>
              <a:rPr lang="nb-NO" sz="2000" dirty="0">
                <a:solidFill>
                  <a:schemeClr val="tx1">
                    <a:lumMod val="75000"/>
                    <a:lumOff val="25000"/>
                  </a:schemeClr>
                </a:solidFill>
              </a:rPr>
              <a:t>Økt trafikk til nettsidene (6 %)</a:t>
            </a:r>
          </a:p>
          <a:p>
            <a:endParaRPr lang="nb-NO" dirty="0"/>
          </a:p>
        </p:txBody>
      </p:sp>
      <p:sp>
        <p:nvSpPr>
          <p:cNvPr id="5" name="Plassholder for innhold 2"/>
          <p:cNvSpPr txBox="1">
            <a:spLocks/>
          </p:cNvSpPr>
          <p:nvPr/>
        </p:nvSpPr>
        <p:spPr>
          <a:xfrm>
            <a:off x="395536" y="5589240"/>
            <a:ext cx="8229600" cy="594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1800" i="1" dirty="0" smtClean="0">
                <a:solidFill>
                  <a:srgbClr val="008CD3"/>
                </a:solidFill>
              </a:rPr>
              <a:t>“Folk er i dialog med kommunen på denne typen arena – lavere terskel enn mail.”</a:t>
            </a:r>
          </a:p>
        </p:txBody>
      </p:sp>
    </p:spTree>
    <p:extLst>
      <p:ext uri="{BB962C8B-B14F-4D97-AF65-F5344CB8AC3E}">
        <p14:creationId xmlns:p14="http://schemas.microsoft.com/office/powerpoint/2010/main" val="955854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4000" b="1" dirty="0" smtClean="0">
                <a:solidFill>
                  <a:schemeClr val="tx1">
                    <a:lumMod val="75000"/>
                    <a:lumOff val="25000"/>
                  </a:schemeClr>
                </a:solidFill>
              </a:rPr>
              <a:t>Negative erfaringer</a:t>
            </a:r>
            <a:endParaRPr lang="nb-NO" sz="2400" b="1" dirty="0">
              <a:solidFill>
                <a:schemeClr val="tx1">
                  <a:lumMod val="75000"/>
                  <a:lumOff val="25000"/>
                </a:schemeClr>
              </a:solidFill>
            </a:endParaRPr>
          </a:p>
        </p:txBody>
      </p:sp>
      <p:sp>
        <p:nvSpPr>
          <p:cNvPr id="3" name="Plassholder for innhold 2"/>
          <p:cNvSpPr>
            <a:spLocks noGrp="1"/>
          </p:cNvSpPr>
          <p:nvPr>
            <p:ph idx="1"/>
          </p:nvPr>
        </p:nvSpPr>
        <p:spPr>
          <a:xfrm>
            <a:off x="457200" y="4581128"/>
            <a:ext cx="8229600" cy="1545035"/>
          </a:xfrm>
        </p:spPr>
        <p:txBody>
          <a:bodyPr>
            <a:normAutofit fontScale="55000" lnSpcReduction="20000"/>
          </a:bodyPr>
          <a:lstStyle/>
          <a:p>
            <a:pPr marL="0" indent="0">
              <a:buNone/>
            </a:pPr>
            <a:endParaRPr lang="nb-NO" dirty="0"/>
          </a:p>
          <a:p>
            <a:pPr marL="0" indent="0">
              <a:buNone/>
            </a:pPr>
            <a:r>
              <a:rPr lang="nb-NO" i="1" dirty="0">
                <a:solidFill>
                  <a:srgbClr val="008CD3"/>
                </a:solidFill>
              </a:rPr>
              <a:t>“Ingen negative erfaringer, men det tar lang tid å utvikle organisasjonskulturen </a:t>
            </a:r>
            <a:r>
              <a:rPr lang="nb-NO" i="1" dirty="0" smtClean="0">
                <a:solidFill>
                  <a:srgbClr val="008CD3"/>
                </a:solidFill>
              </a:rPr>
              <a:t>til </a:t>
            </a:r>
            <a:r>
              <a:rPr lang="nb-NO" i="1" dirty="0">
                <a:solidFill>
                  <a:srgbClr val="008CD3"/>
                </a:solidFill>
              </a:rPr>
              <a:t>å forstå og håndtere sosiale medier</a:t>
            </a:r>
            <a:r>
              <a:rPr lang="nb-NO" i="1" dirty="0" smtClean="0">
                <a:solidFill>
                  <a:srgbClr val="008CD3"/>
                </a:solidFill>
              </a:rPr>
              <a:t>.”</a:t>
            </a:r>
          </a:p>
          <a:p>
            <a:pPr marL="0" indent="0">
              <a:buNone/>
            </a:pPr>
            <a:endParaRPr lang="nb-NO" dirty="0"/>
          </a:p>
          <a:p>
            <a:pPr marL="0" indent="0">
              <a:buNone/>
            </a:pPr>
            <a:r>
              <a:rPr lang="nb-NO" i="1" dirty="0">
                <a:solidFill>
                  <a:srgbClr val="8C9B00"/>
                </a:solidFill>
              </a:rPr>
              <a:t>“Skuffende få innbyggerinnlegg/diskusjon. Størst respons på ‘god helg’-postinger.”</a:t>
            </a:r>
            <a:endParaRPr lang="nb-NO" dirty="0">
              <a:solidFill>
                <a:srgbClr val="8C9B00"/>
              </a:solidFill>
            </a:endParaRPr>
          </a:p>
          <a:p>
            <a:endParaRPr lang="nb-NO" dirty="0"/>
          </a:p>
        </p:txBody>
      </p:sp>
      <p:sp>
        <p:nvSpPr>
          <p:cNvPr id="4" name="Rektangel 3"/>
          <p:cNvSpPr/>
          <p:nvPr/>
        </p:nvSpPr>
        <p:spPr>
          <a:xfrm>
            <a:off x="467544" y="1164808"/>
            <a:ext cx="7848872" cy="3416320"/>
          </a:xfrm>
          <a:prstGeom prst="rect">
            <a:avLst/>
          </a:prstGeom>
        </p:spPr>
        <p:txBody>
          <a:bodyPr wrap="square">
            <a:spAutoFit/>
          </a:bodyPr>
          <a:lstStyle/>
          <a:p>
            <a:r>
              <a:rPr lang="nb-NO" dirty="0" smtClean="0"/>
              <a:t>Av negative erfaringer oppgir kommunene at:</a:t>
            </a:r>
            <a:endParaRPr lang="nb-NO" dirty="0"/>
          </a:p>
          <a:p>
            <a:pPr marL="285750" lvl="0" indent="-285750">
              <a:buFont typeface="Arial" pitchFamily="34" charset="0"/>
              <a:buChar char="•"/>
            </a:pPr>
            <a:r>
              <a:rPr lang="nb-NO" dirty="0"/>
              <a:t>23 % har ikke opplevd noen negative erfaringer i bruken av sosiale medier, men flere opplever utfordringer i forbindelse med interne prosesser.</a:t>
            </a:r>
          </a:p>
          <a:p>
            <a:pPr marL="285750" lvl="0" indent="-285750">
              <a:buFont typeface="Arial" pitchFamily="34" charset="0"/>
              <a:buChar char="•"/>
            </a:pPr>
            <a:r>
              <a:rPr lang="nb-NO" dirty="0"/>
              <a:t>21 % viser til mangel på ressurser, spesielt med hensyn til å kunne svare på alle henvendelser på en god og korrekt måte. </a:t>
            </a:r>
          </a:p>
          <a:p>
            <a:pPr marL="285750" lvl="0" indent="-285750">
              <a:buFont typeface="Arial" pitchFamily="34" charset="0"/>
              <a:buChar char="•"/>
            </a:pPr>
            <a:r>
              <a:rPr lang="nb-NO" dirty="0"/>
              <a:t>15 % har opplevd upassende innlegg på Facebook-sidene til kommunen, men flere legger til at høy grad av selvjustis og det at folk ikke kan være anonyme gjør at man slipper unna de mest usaklige kommentarene som ofte forekommer i andre diskusjonsfora.</a:t>
            </a:r>
          </a:p>
          <a:p>
            <a:pPr marL="285750" lvl="0" indent="-285750">
              <a:buFont typeface="Arial" pitchFamily="34" charset="0"/>
              <a:buChar char="•"/>
            </a:pPr>
            <a:r>
              <a:rPr lang="nb-NO" dirty="0"/>
              <a:t>13 % viser til lite aktivitet og dialog på Facebook-sidene.</a:t>
            </a:r>
          </a:p>
          <a:p>
            <a:pPr marL="285750" lvl="0" indent="-285750">
              <a:buFont typeface="Arial" pitchFamily="34" charset="0"/>
              <a:buChar char="•"/>
            </a:pPr>
            <a:r>
              <a:rPr lang="nb-NO" dirty="0"/>
              <a:t>6 % nevner utfordringer knyttet til rolle- og ansvarsfordeling internt i kommunen.</a:t>
            </a:r>
          </a:p>
        </p:txBody>
      </p:sp>
    </p:spTree>
    <p:extLst>
      <p:ext uri="{BB962C8B-B14F-4D97-AF65-F5344CB8AC3E}">
        <p14:creationId xmlns:p14="http://schemas.microsoft.com/office/powerpoint/2010/main" val="881821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0872" y="341784"/>
            <a:ext cx="8229600" cy="1143000"/>
          </a:xfrm>
        </p:spPr>
        <p:txBody>
          <a:bodyPr>
            <a:normAutofit/>
          </a:bodyPr>
          <a:lstStyle/>
          <a:p>
            <a:pPr algn="l"/>
            <a:r>
              <a:rPr lang="nb-NO" sz="3600" b="1" dirty="0" smtClean="0">
                <a:solidFill>
                  <a:schemeClr val="tx1">
                    <a:lumMod val="75000"/>
                    <a:lumOff val="25000"/>
                  </a:schemeClr>
                </a:solidFill>
              </a:rPr>
              <a:t>Hovedutfordringer</a:t>
            </a:r>
            <a:endParaRPr lang="nb-NO" sz="3600" b="1" dirty="0">
              <a:solidFill>
                <a:schemeClr val="tx1">
                  <a:lumMod val="75000"/>
                  <a:lumOff val="25000"/>
                </a:schemeClr>
              </a:solidFill>
            </a:endParaRPr>
          </a:p>
        </p:txBody>
      </p:sp>
      <p:sp>
        <p:nvSpPr>
          <p:cNvPr id="5" name="Plassholder for innhold 4"/>
          <p:cNvSpPr>
            <a:spLocks noGrp="1"/>
          </p:cNvSpPr>
          <p:nvPr>
            <p:ph idx="1"/>
          </p:nvPr>
        </p:nvSpPr>
        <p:spPr>
          <a:xfrm>
            <a:off x="539552" y="1556792"/>
            <a:ext cx="8229600" cy="4569371"/>
          </a:xfrm>
        </p:spPr>
        <p:txBody>
          <a:bodyPr>
            <a:normAutofit fontScale="92500" lnSpcReduction="20000"/>
          </a:bodyPr>
          <a:lstStyle/>
          <a:p>
            <a:pPr marL="0" indent="0">
              <a:buNone/>
            </a:pPr>
            <a:r>
              <a:rPr lang="nb-NO" i="1" dirty="0">
                <a:solidFill>
                  <a:srgbClr val="008CD3"/>
                </a:solidFill>
              </a:rPr>
              <a:t> «</a:t>
            </a:r>
            <a:r>
              <a:rPr lang="nb-NO" i="1" u="sng" dirty="0">
                <a:solidFill>
                  <a:srgbClr val="008CD3"/>
                </a:solidFill>
              </a:rPr>
              <a:t>For</a:t>
            </a:r>
            <a:r>
              <a:rPr lang="nb-NO" i="1" dirty="0">
                <a:solidFill>
                  <a:srgbClr val="008CD3"/>
                </a:solidFill>
              </a:rPr>
              <a:t> mange tenker at dette er en enveiskanal. </a:t>
            </a:r>
            <a:br>
              <a:rPr lang="nb-NO" i="1" dirty="0">
                <a:solidFill>
                  <a:srgbClr val="008CD3"/>
                </a:solidFill>
              </a:rPr>
            </a:br>
            <a:r>
              <a:rPr lang="nb-NO" i="1" dirty="0">
                <a:solidFill>
                  <a:srgbClr val="008CD3"/>
                </a:solidFill>
              </a:rPr>
              <a:t>   Det er en utfordring å snu tankesettet</a:t>
            </a:r>
            <a:r>
              <a:rPr lang="nb-NO" i="1" dirty="0" smtClean="0">
                <a:solidFill>
                  <a:srgbClr val="008CD3"/>
                </a:solidFill>
              </a:rPr>
              <a:t>.»</a:t>
            </a:r>
          </a:p>
          <a:p>
            <a:pPr marL="0" indent="0">
              <a:buNone/>
            </a:pPr>
            <a:endParaRPr lang="nb-NO" b="1" dirty="0" smtClean="0">
              <a:solidFill>
                <a:schemeClr val="tx1">
                  <a:lumMod val="75000"/>
                  <a:lumOff val="25000"/>
                </a:schemeClr>
              </a:solidFill>
            </a:endParaRPr>
          </a:p>
          <a:p>
            <a:r>
              <a:rPr lang="nb-NO" b="1" dirty="0" smtClean="0">
                <a:solidFill>
                  <a:schemeClr val="tx1">
                    <a:lumMod val="75000"/>
                    <a:lumOff val="25000"/>
                  </a:schemeClr>
                </a:solidFill>
              </a:rPr>
              <a:t>Kompetanse</a:t>
            </a:r>
            <a:r>
              <a:rPr lang="nb-NO" dirty="0" smtClean="0">
                <a:solidFill>
                  <a:schemeClr val="tx1">
                    <a:lumMod val="75000"/>
                    <a:lumOff val="25000"/>
                  </a:schemeClr>
                </a:solidFill>
              </a:rPr>
              <a:t> – både i den </a:t>
            </a:r>
            <a:r>
              <a:rPr lang="nb-NO" dirty="0" err="1" smtClean="0">
                <a:solidFill>
                  <a:schemeClr val="tx1">
                    <a:lumMod val="75000"/>
                    <a:lumOff val="25000"/>
                  </a:schemeClr>
                </a:solidFill>
              </a:rPr>
              <a:t>kommunikative</a:t>
            </a:r>
            <a:r>
              <a:rPr lang="nb-NO" dirty="0" smtClean="0">
                <a:solidFill>
                  <a:schemeClr val="tx1">
                    <a:lumMod val="75000"/>
                    <a:lumOff val="25000"/>
                  </a:schemeClr>
                </a:solidFill>
              </a:rPr>
              <a:t> forståelsen av sosiale medier og med hensyn til tekniske muligheter og begrensninger</a:t>
            </a:r>
          </a:p>
          <a:p>
            <a:r>
              <a:rPr lang="nb-NO" b="1" dirty="0" smtClean="0">
                <a:solidFill>
                  <a:schemeClr val="tx1">
                    <a:lumMod val="75000"/>
                    <a:lumOff val="25000"/>
                  </a:schemeClr>
                </a:solidFill>
              </a:rPr>
              <a:t>Ressurstilgang </a:t>
            </a:r>
            <a:r>
              <a:rPr lang="nb-NO" dirty="0" smtClean="0">
                <a:solidFill>
                  <a:schemeClr val="tx1">
                    <a:lumMod val="75000"/>
                    <a:lumOff val="25000"/>
                  </a:schemeClr>
                </a:solidFill>
              </a:rPr>
              <a:t>– billige verktøy, men tidkrevende</a:t>
            </a:r>
          </a:p>
          <a:p>
            <a:r>
              <a:rPr lang="nb-NO" b="1" dirty="0">
                <a:solidFill>
                  <a:schemeClr val="tx1">
                    <a:lumMod val="75000"/>
                    <a:lumOff val="25000"/>
                  </a:schemeClr>
                </a:solidFill>
              </a:rPr>
              <a:t>Mangel på engasjement </a:t>
            </a:r>
            <a:r>
              <a:rPr lang="nb-NO" dirty="0">
                <a:solidFill>
                  <a:schemeClr val="tx1">
                    <a:lumMod val="75000"/>
                    <a:lumOff val="25000"/>
                  </a:schemeClr>
                </a:solidFill>
              </a:rPr>
              <a:t>– flere viser til at det er vanskeligere å engasjere innbyggerne og få til dialog enn først antatt (målsetninger </a:t>
            </a:r>
            <a:r>
              <a:rPr lang="nb-NO" dirty="0" err="1">
                <a:solidFill>
                  <a:schemeClr val="tx1">
                    <a:lumMod val="75000"/>
                    <a:lumOff val="25000"/>
                  </a:schemeClr>
                </a:solidFill>
              </a:rPr>
              <a:t>vs</a:t>
            </a:r>
            <a:r>
              <a:rPr lang="nb-NO" dirty="0">
                <a:solidFill>
                  <a:schemeClr val="tx1">
                    <a:lumMod val="75000"/>
                    <a:lumOff val="25000"/>
                  </a:schemeClr>
                </a:solidFill>
              </a:rPr>
              <a:t> praksis</a:t>
            </a:r>
            <a:r>
              <a:rPr lang="nb-NO" dirty="0" smtClean="0">
                <a:solidFill>
                  <a:schemeClr val="tx1">
                    <a:lumMod val="75000"/>
                    <a:lumOff val="25000"/>
                  </a:schemeClr>
                </a:solidFill>
              </a:rPr>
              <a:t>)</a:t>
            </a:r>
          </a:p>
          <a:p>
            <a:endParaRPr lang="nb-NO" dirty="0"/>
          </a:p>
          <a:p>
            <a:endParaRPr lang="nb-NO" b="1" dirty="0">
              <a:solidFill>
                <a:srgbClr val="A70026"/>
              </a:solidFill>
            </a:endParaRPr>
          </a:p>
        </p:txBody>
      </p:sp>
    </p:spTree>
    <p:extLst>
      <p:ext uri="{BB962C8B-B14F-4D97-AF65-F5344CB8AC3E}">
        <p14:creationId xmlns:p14="http://schemas.microsoft.com/office/powerpoint/2010/main" val="2087409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smtClean="0">
                <a:solidFill>
                  <a:schemeClr val="tx1">
                    <a:lumMod val="75000"/>
                    <a:lumOff val="25000"/>
                  </a:schemeClr>
                </a:solidFill>
              </a:rPr>
              <a:t>Måloppnåelse</a:t>
            </a:r>
            <a:endParaRPr lang="nb-NO" sz="3600" b="1" dirty="0">
              <a:solidFill>
                <a:schemeClr val="tx1">
                  <a:lumMod val="75000"/>
                  <a:lumOff val="25000"/>
                </a:schemeClr>
              </a:solidFill>
            </a:endParaRPr>
          </a:p>
        </p:txBody>
      </p:sp>
      <p:sp>
        <p:nvSpPr>
          <p:cNvPr id="5" name="Plassholder for innhold 4"/>
          <p:cNvSpPr>
            <a:spLocks noGrp="1"/>
          </p:cNvSpPr>
          <p:nvPr>
            <p:ph idx="1"/>
          </p:nvPr>
        </p:nvSpPr>
        <p:spPr>
          <a:xfrm>
            <a:off x="457200" y="1556792"/>
            <a:ext cx="8229600" cy="4569371"/>
          </a:xfrm>
        </p:spPr>
        <p:txBody>
          <a:bodyPr>
            <a:normAutofit lnSpcReduction="10000"/>
          </a:bodyPr>
          <a:lstStyle/>
          <a:p>
            <a:pPr marL="0" indent="0">
              <a:buNone/>
            </a:pPr>
            <a:r>
              <a:rPr lang="nb-NO" sz="4800" b="1" dirty="0">
                <a:solidFill>
                  <a:srgbClr val="8C9B00"/>
                </a:solidFill>
              </a:rPr>
              <a:t>5</a:t>
            </a:r>
            <a:r>
              <a:rPr lang="nb-NO" sz="4800" b="1" dirty="0" smtClean="0">
                <a:solidFill>
                  <a:srgbClr val="8C9B00"/>
                </a:solidFill>
              </a:rPr>
              <a:t>7 % </a:t>
            </a:r>
            <a:r>
              <a:rPr lang="nb-NO" sz="2800" dirty="0" smtClean="0">
                <a:solidFill>
                  <a:schemeClr val="tx1">
                    <a:lumMod val="85000"/>
                    <a:lumOff val="15000"/>
                  </a:schemeClr>
                </a:solidFill>
              </a:rPr>
              <a:t>av kommunene som har tatt i bruk sosiale medier mener de har lykkes i henhold til målsetningene.</a:t>
            </a:r>
          </a:p>
          <a:p>
            <a:pPr marL="0" indent="0">
              <a:buNone/>
            </a:pPr>
            <a:endParaRPr lang="nb-NO" sz="2800" dirty="0" smtClean="0">
              <a:solidFill>
                <a:schemeClr val="tx1">
                  <a:lumMod val="85000"/>
                  <a:lumOff val="15000"/>
                </a:schemeClr>
              </a:solidFill>
            </a:endParaRPr>
          </a:p>
          <a:p>
            <a:pPr marL="0" indent="0">
              <a:buNone/>
            </a:pPr>
            <a:r>
              <a:rPr lang="nb-NO" sz="2800" dirty="0">
                <a:solidFill>
                  <a:schemeClr val="tx1">
                    <a:lumMod val="85000"/>
                    <a:lumOff val="15000"/>
                  </a:schemeClr>
                </a:solidFill>
              </a:rPr>
              <a:t>D</a:t>
            </a:r>
            <a:r>
              <a:rPr lang="nb-NO" sz="2800" dirty="0" smtClean="0">
                <a:solidFill>
                  <a:schemeClr val="tx1">
                    <a:lumMod val="85000"/>
                    <a:lumOff val="15000"/>
                  </a:schemeClr>
                </a:solidFill>
              </a:rPr>
              <a:t>ybdeintervjuer viser til at mange ikke har noen strategi med tydelige mål eller at målsetningene er feil (enveis-informasjon fremfor dialog).</a:t>
            </a:r>
          </a:p>
          <a:p>
            <a:pPr marL="0" indent="0">
              <a:buNone/>
            </a:pPr>
            <a:endParaRPr lang="nb-NO" sz="2800" dirty="0" smtClean="0"/>
          </a:p>
          <a:p>
            <a:pPr marL="0" indent="0">
              <a:buNone/>
            </a:pPr>
            <a:r>
              <a:rPr lang="nb-NO" sz="4000" i="1" dirty="0" smtClean="0">
                <a:solidFill>
                  <a:srgbClr val="008CD3"/>
                </a:solidFill>
              </a:rPr>
              <a:t>«Vi er i en læreprosess»</a:t>
            </a:r>
          </a:p>
          <a:p>
            <a:pPr marL="0" indent="0">
              <a:buNone/>
            </a:pPr>
            <a:endParaRPr lang="nb-NO" dirty="0"/>
          </a:p>
        </p:txBody>
      </p:sp>
    </p:spTree>
    <p:extLst>
      <p:ext uri="{BB962C8B-B14F-4D97-AF65-F5344CB8AC3E}">
        <p14:creationId xmlns:p14="http://schemas.microsoft.com/office/powerpoint/2010/main" val="321502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40000">
            <a:off x="5702022" y="1304114"/>
            <a:ext cx="2473956" cy="21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395536" y="629816"/>
            <a:ext cx="6336704" cy="1143000"/>
          </a:xfrm>
        </p:spPr>
        <p:txBody>
          <a:bodyPr>
            <a:noAutofit/>
          </a:bodyPr>
          <a:lstStyle/>
          <a:p>
            <a:pPr algn="l"/>
            <a:r>
              <a:rPr lang="nb-NO" sz="3600" b="1" dirty="0" smtClean="0">
                <a:solidFill>
                  <a:schemeClr val="tx1">
                    <a:lumMod val="75000"/>
                    <a:lumOff val="25000"/>
                  </a:schemeClr>
                </a:solidFill>
              </a:rPr>
              <a:t>Suksesskriterier</a:t>
            </a:r>
            <a:endParaRPr lang="nb-NO" sz="2000" b="1" dirty="0">
              <a:solidFill>
                <a:schemeClr val="tx1">
                  <a:lumMod val="75000"/>
                  <a:lumOff val="25000"/>
                </a:schemeClr>
              </a:solidFill>
            </a:endParaRPr>
          </a:p>
        </p:txBody>
      </p:sp>
      <p:sp>
        <p:nvSpPr>
          <p:cNvPr id="3" name="Plassholder for innhold 2"/>
          <p:cNvSpPr>
            <a:spLocks noGrp="1"/>
          </p:cNvSpPr>
          <p:nvPr>
            <p:ph idx="1"/>
          </p:nvPr>
        </p:nvSpPr>
        <p:spPr>
          <a:xfrm>
            <a:off x="457200" y="1711349"/>
            <a:ext cx="8435280" cy="4525963"/>
          </a:xfrm>
        </p:spPr>
        <p:txBody>
          <a:bodyPr>
            <a:normAutofit fontScale="92500"/>
          </a:bodyPr>
          <a:lstStyle/>
          <a:p>
            <a:pPr marL="0" lvl="0" indent="0">
              <a:buNone/>
            </a:pPr>
            <a:r>
              <a:rPr lang="nb-NO" sz="2800" dirty="0" smtClean="0">
                <a:solidFill>
                  <a:schemeClr val="tx1">
                    <a:lumMod val="75000"/>
                    <a:lumOff val="25000"/>
                  </a:schemeClr>
                </a:solidFill>
              </a:rPr>
              <a:t>De som har lykkes, har:</a:t>
            </a:r>
          </a:p>
          <a:p>
            <a:r>
              <a:rPr lang="nb-NO" sz="2800" dirty="0">
                <a:solidFill>
                  <a:schemeClr val="tx1">
                    <a:lumMod val="75000"/>
                    <a:lumOff val="25000"/>
                  </a:schemeClr>
                </a:solidFill>
              </a:rPr>
              <a:t>Utarbeidet strategi og retningslinjer </a:t>
            </a:r>
          </a:p>
          <a:p>
            <a:r>
              <a:rPr lang="nb-NO" sz="2800" dirty="0">
                <a:solidFill>
                  <a:schemeClr val="tx1">
                    <a:lumMod val="75000"/>
                    <a:lumOff val="25000"/>
                  </a:schemeClr>
                </a:solidFill>
              </a:rPr>
              <a:t>Engasjerte ildsjeler </a:t>
            </a:r>
          </a:p>
          <a:p>
            <a:r>
              <a:rPr lang="nb-NO" sz="2800" dirty="0">
                <a:solidFill>
                  <a:schemeClr val="tx1">
                    <a:lumMod val="75000"/>
                    <a:lumOff val="25000"/>
                  </a:schemeClr>
                </a:solidFill>
              </a:rPr>
              <a:t>Kurset en eller flere ansatte </a:t>
            </a:r>
          </a:p>
          <a:p>
            <a:r>
              <a:rPr lang="nb-NO" sz="2800" dirty="0">
                <a:solidFill>
                  <a:schemeClr val="tx1">
                    <a:lumMod val="75000"/>
                    <a:lumOff val="25000"/>
                  </a:schemeClr>
                </a:solidFill>
              </a:rPr>
              <a:t>Godt forankrede retningslinjer </a:t>
            </a:r>
          </a:p>
          <a:p>
            <a:r>
              <a:rPr lang="nb-NO" sz="2800" dirty="0">
                <a:solidFill>
                  <a:schemeClr val="tx1">
                    <a:lumMod val="75000"/>
                    <a:lumOff val="25000"/>
                  </a:schemeClr>
                </a:solidFill>
              </a:rPr>
              <a:t>Stor bredde i målsetninger, bruksområder og kanaler</a:t>
            </a:r>
          </a:p>
          <a:p>
            <a:r>
              <a:rPr lang="nb-NO" sz="2800" dirty="0">
                <a:solidFill>
                  <a:schemeClr val="tx1">
                    <a:lumMod val="75000"/>
                    <a:lumOff val="25000"/>
                  </a:schemeClr>
                </a:solidFill>
              </a:rPr>
              <a:t>Involvert politikerne i innholdspublisering og oppfølging</a:t>
            </a:r>
          </a:p>
          <a:p>
            <a:r>
              <a:rPr lang="nb-NO" sz="2800" dirty="0">
                <a:solidFill>
                  <a:schemeClr val="tx1">
                    <a:lumMod val="75000"/>
                    <a:lumOff val="25000"/>
                  </a:schemeClr>
                </a:solidFill>
              </a:rPr>
              <a:t>Involvert servicetorget i innholdspublisering og oppfølging</a:t>
            </a:r>
          </a:p>
          <a:p>
            <a:r>
              <a:rPr lang="nb-NO" sz="2800" dirty="0">
                <a:solidFill>
                  <a:schemeClr val="tx1">
                    <a:lumMod val="75000"/>
                    <a:lumOff val="25000"/>
                  </a:schemeClr>
                </a:solidFill>
              </a:rPr>
              <a:t>Markedsført Facebook-sidene</a:t>
            </a:r>
          </a:p>
          <a:p>
            <a:pPr marL="0" lvl="0" indent="0">
              <a:buNone/>
            </a:pPr>
            <a:endParaRPr lang="nb-NO" dirty="0"/>
          </a:p>
        </p:txBody>
      </p:sp>
    </p:spTree>
    <p:extLst>
      <p:ext uri="{BB962C8B-B14F-4D97-AF65-F5344CB8AC3E}">
        <p14:creationId xmlns:p14="http://schemas.microsoft.com/office/powerpoint/2010/main" val="137671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 y="0"/>
            <a:ext cx="9155021" cy="68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76672"/>
            <a:ext cx="4688071" cy="13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30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solidFill>
                  <a:srgbClr val="001A58"/>
                </a:solidFill>
              </a:rPr>
              <a:t>VEIEN VIDERE MOT MÅLET</a:t>
            </a:r>
            <a:endParaRPr lang="nb-NO" dirty="0">
              <a:solidFill>
                <a:srgbClr val="001A58"/>
              </a:solidFill>
            </a:endParaRPr>
          </a:p>
        </p:txBody>
      </p:sp>
      <p:sp>
        <p:nvSpPr>
          <p:cNvPr id="5" name="Plassholder for tekst 4"/>
          <p:cNvSpPr>
            <a:spLocks noGrp="1"/>
          </p:cNvSpPr>
          <p:nvPr>
            <p:ph type="body" idx="1"/>
          </p:nvPr>
        </p:nvSpPr>
        <p:spPr/>
        <p:txBody>
          <a:bodyPr/>
          <a:lstStyle/>
          <a:p>
            <a:endParaRPr lang="nb-NO"/>
          </a:p>
        </p:txBody>
      </p:sp>
    </p:spTree>
    <p:extLst>
      <p:ext uri="{BB962C8B-B14F-4D97-AF65-F5344CB8AC3E}">
        <p14:creationId xmlns:p14="http://schemas.microsoft.com/office/powerpoint/2010/main" val="3536629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413792"/>
            <a:ext cx="8229600" cy="1143000"/>
          </a:xfrm>
        </p:spPr>
        <p:txBody>
          <a:bodyPr/>
          <a:lstStyle/>
          <a:p>
            <a:pPr algn="l"/>
            <a:r>
              <a:rPr lang="nb-NO" sz="3600" b="1" dirty="0" smtClean="0">
                <a:solidFill>
                  <a:schemeClr val="tx1">
                    <a:lumMod val="75000"/>
                    <a:lumOff val="25000"/>
                  </a:schemeClr>
                </a:solidFill>
              </a:rPr>
              <a:t>OM UNDERSØKELSEN</a:t>
            </a:r>
            <a:endParaRPr lang="nb-NO" b="1" dirty="0">
              <a:solidFill>
                <a:schemeClr val="tx1">
                  <a:lumMod val="75000"/>
                  <a:lumOff val="25000"/>
                </a:schemeClr>
              </a:solidFill>
            </a:endParaRPr>
          </a:p>
        </p:txBody>
      </p:sp>
      <p:sp>
        <p:nvSpPr>
          <p:cNvPr id="3" name="Plassholder for innhold 2"/>
          <p:cNvSpPr>
            <a:spLocks noGrp="1"/>
          </p:cNvSpPr>
          <p:nvPr>
            <p:ph idx="1"/>
          </p:nvPr>
        </p:nvSpPr>
        <p:spPr>
          <a:xfrm>
            <a:off x="662880" y="1600200"/>
            <a:ext cx="7797552" cy="4525963"/>
          </a:xfrm>
        </p:spPr>
        <p:txBody>
          <a:bodyPr>
            <a:normAutofit lnSpcReduction="10000"/>
          </a:bodyPr>
          <a:lstStyle/>
          <a:p>
            <a:r>
              <a:rPr lang="nb-NO" sz="2200" dirty="0">
                <a:solidFill>
                  <a:schemeClr val="tx1">
                    <a:lumMod val="85000"/>
                    <a:lumOff val="15000"/>
                  </a:schemeClr>
                </a:solidFill>
              </a:rPr>
              <a:t>B</a:t>
            </a:r>
            <a:r>
              <a:rPr lang="nb-NO" sz="2200" dirty="0" smtClean="0">
                <a:solidFill>
                  <a:schemeClr val="tx1">
                    <a:lumMod val="85000"/>
                    <a:lumOff val="15000"/>
                  </a:schemeClr>
                </a:solidFill>
              </a:rPr>
              <a:t>eskriver </a:t>
            </a:r>
            <a:r>
              <a:rPr lang="nb-NO" sz="2200" dirty="0">
                <a:solidFill>
                  <a:schemeClr val="tx1">
                    <a:lumMod val="85000"/>
                    <a:lumOff val="15000"/>
                  </a:schemeClr>
                </a:solidFill>
              </a:rPr>
              <a:t>status og erfaringer fra kommunesektorens bruk av sosiale medier per første kvartal 2011. </a:t>
            </a:r>
            <a:endParaRPr lang="nb-NO" sz="2200" dirty="0" smtClean="0">
              <a:solidFill>
                <a:schemeClr val="tx1">
                  <a:lumMod val="85000"/>
                  <a:lumOff val="15000"/>
                </a:schemeClr>
              </a:solidFill>
            </a:endParaRPr>
          </a:p>
          <a:p>
            <a:endParaRPr lang="nb-NO" sz="2200" dirty="0">
              <a:solidFill>
                <a:schemeClr val="tx1">
                  <a:lumMod val="85000"/>
                  <a:lumOff val="15000"/>
                </a:schemeClr>
              </a:solidFill>
            </a:endParaRPr>
          </a:p>
          <a:p>
            <a:r>
              <a:rPr lang="nb-NO" sz="2200" dirty="0" smtClean="0">
                <a:solidFill>
                  <a:schemeClr val="tx1">
                    <a:lumMod val="85000"/>
                    <a:lumOff val="15000"/>
                  </a:schemeClr>
                </a:solidFill>
              </a:rPr>
              <a:t>Datagrunnlaget </a:t>
            </a:r>
            <a:r>
              <a:rPr lang="nb-NO" sz="2200" dirty="0">
                <a:solidFill>
                  <a:schemeClr val="tx1">
                    <a:lumMod val="85000"/>
                    <a:lumOff val="15000"/>
                  </a:schemeClr>
                </a:solidFill>
              </a:rPr>
              <a:t>består av en kvantitativ del med spørreundersøkelse rettet mot alle kommuner og fylkeskommuner, samt dybdeintervjuer og case-eksempler som belyser resultatene i undersøkelsen. </a:t>
            </a:r>
            <a:endParaRPr lang="nb-NO" sz="2200" dirty="0" smtClean="0">
              <a:solidFill>
                <a:schemeClr val="tx1">
                  <a:lumMod val="85000"/>
                  <a:lumOff val="15000"/>
                </a:schemeClr>
              </a:solidFill>
            </a:endParaRPr>
          </a:p>
          <a:p>
            <a:pPr lvl="1"/>
            <a:r>
              <a:rPr lang="nb-NO" sz="1900" dirty="0" smtClean="0">
                <a:solidFill>
                  <a:schemeClr val="tx1">
                    <a:lumMod val="85000"/>
                    <a:lumOff val="15000"/>
                  </a:schemeClr>
                </a:solidFill>
              </a:rPr>
              <a:t>Svarrespons på 59 % blant kommunene og 84 % blant fylkeskommunene.</a:t>
            </a:r>
          </a:p>
          <a:p>
            <a:pPr lvl="1"/>
            <a:r>
              <a:rPr lang="nb-NO" sz="1900" dirty="0" smtClean="0">
                <a:solidFill>
                  <a:schemeClr val="tx1">
                    <a:lumMod val="85000"/>
                    <a:lumOff val="15000"/>
                  </a:schemeClr>
                </a:solidFill>
              </a:rPr>
              <a:t>Intervjuet 11 kommuner.</a:t>
            </a:r>
            <a:endParaRPr lang="nb-NO" sz="2200" dirty="0" smtClean="0">
              <a:solidFill>
                <a:schemeClr val="tx1">
                  <a:lumMod val="85000"/>
                  <a:lumOff val="15000"/>
                </a:schemeClr>
              </a:solidFill>
            </a:endParaRPr>
          </a:p>
          <a:p>
            <a:endParaRPr lang="nb-NO" sz="2200" dirty="0">
              <a:solidFill>
                <a:schemeClr val="tx1">
                  <a:lumMod val="85000"/>
                  <a:lumOff val="15000"/>
                </a:schemeClr>
              </a:solidFill>
            </a:endParaRPr>
          </a:p>
          <a:p>
            <a:r>
              <a:rPr lang="nb-NO" sz="2200" dirty="0" smtClean="0">
                <a:solidFill>
                  <a:schemeClr val="tx1">
                    <a:lumMod val="85000"/>
                    <a:lumOff val="15000"/>
                  </a:schemeClr>
                </a:solidFill>
              </a:rPr>
              <a:t>Undersøkelsen er utarbeidet </a:t>
            </a:r>
            <a:r>
              <a:rPr lang="nb-NO" sz="2200" dirty="0">
                <a:solidFill>
                  <a:schemeClr val="tx1">
                    <a:lumMod val="85000"/>
                    <a:lumOff val="15000"/>
                  </a:schemeClr>
                </a:solidFill>
              </a:rPr>
              <a:t>og gjennomført av HK Reklamebyrå AS </a:t>
            </a:r>
            <a:r>
              <a:rPr lang="nb-NO" sz="2200" dirty="0" smtClean="0">
                <a:solidFill>
                  <a:schemeClr val="tx1">
                    <a:lumMod val="85000"/>
                    <a:lumOff val="15000"/>
                  </a:schemeClr>
                </a:solidFill>
              </a:rPr>
              <a:t>i samarbeid med </a:t>
            </a:r>
            <a:r>
              <a:rPr lang="nb-NO" sz="2200" dirty="0" err="1" smtClean="0">
                <a:solidFill>
                  <a:schemeClr val="tx1">
                    <a:lumMod val="85000"/>
                    <a:lumOff val="15000"/>
                  </a:schemeClr>
                </a:solidFill>
              </a:rPr>
              <a:t>Norfakta</a:t>
            </a:r>
            <a:r>
              <a:rPr lang="nb-NO" sz="2200" dirty="0" smtClean="0">
                <a:solidFill>
                  <a:schemeClr val="tx1">
                    <a:lumMod val="85000"/>
                    <a:lumOff val="15000"/>
                  </a:schemeClr>
                </a:solidFill>
              </a:rPr>
              <a:t> Markedsanalyse AS.</a:t>
            </a:r>
            <a:endParaRPr lang="nb-NO" sz="2200" dirty="0">
              <a:solidFill>
                <a:schemeClr val="tx1">
                  <a:lumMod val="85000"/>
                  <a:lumOff val="15000"/>
                </a:schemeClr>
              </a:solidFill>
            </a:endParaRPr>
          </a:p>
          <a:p>
            <a:pPr marL="0" indent="0">
              <a:buNone/>
            </a:pPr>
            <a:endParaRPr lang="nb-NO" sz="2400" dirty="0"/>
          </a:p>
          <a:p>
            <a:pPr marL="0" indent="0">
              <a:buNone/>
            </a:pPr>
            <a:endParaRPr lang="nb-NO" dirty="0"/>
          </a:p>
        </p:txBody>
      </p:sp>
    </p:spTree>
    <p:extLst>
      <p:ext uri="{BB962C8B-B14F-4D97-AF65-F5344CB8AC3E}">
        <p14:creationId xmlns:p14="http://schemas.microsoft.com/office/powerpoint/2010/main" val="289787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W:\K\KS\0001_KSFO_Rapport_2011\KS_Profil\Ressursfiler\JPG\Snak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8639"/>
            <a:ext cx="4392488" cy="678399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1115616" y="2276872"/>
            <a:ext cx="6696744" cy="1031783"/>
          </a:xfrm>
        </p:spPr>
        <p:txBody>
          <a:bodyPr>
            <a:noAutofit/>
          </a:bodyPr>
          <a:lstStyle/>
          <a:p>
            <a:pPr algn="l"/>
            <a:r>
              <a:rPr lang="nb-NO" sz="4000" b="1" dirty="0" smtClean="0">
                <a:solidFill>
                  <a:schemeClr val="tx1">
                    <a:lumMod val="75000"/>
                    <a:lumOff val="25000"/>
                  </a:schemeClr>
                </a:solidFill>
              </a:rPr>
              <a:t>Mål om økt innbyggerdialog?</a:t>
            </a:r>
            <a:endParaRPr lang="nb-NO" sz="4000" dirty="0">
              <a:solidFill>
                <a:schemeClr val="tx1">
                  <a:lumMod val="75000"/>
                  <a:lumOff val="25000"/>
                </a:schemeClr>
              </a:solidFill>
            </a:endParaRPr>
          </a:p>
        </p:txBody>
      </p:sp>
    </p:spTree>
    <p:extLst>
      <p:ext uri="{BB962C8B-B14F-4D97-AF65-F5344CB8AC3E}">
        <p14:creationId xmlns:p14="http://schemas.microsoft.com/office/powerpoint/2010/main" val="2967721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nnicke.husevag\Downloads\Enveis_Ko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6232918" cy="6232918"/>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1885391" y="773832"/>
            <a:ext cx="6719057" cy="1143000"/>
          </a:xfrm>
        </p:spPr>
        <p:txBody>
          <a:bodyPr>
            <a:noAutofit/>
          </a:bodyPr>
          <a:lstStyle/>
          <a:p>
            <a:pPr algn="l"/>
            <a:r>
              <a:rPr lang="nb-NO" sz="3600" b="1" dirty="0" smtClean="0">
                <a:solidFill>
                  <a:schemeClr val="tx1">
                    <a:lumMod val="75000"/>
                    <a:lumOff val="25000"/>
                  </a:schemeClr>
                </a:solidFill>
              </a:rPr>
              <a:t>Hvordan snu tankesettet fra </a:t>
            </a:r>
            <a:br>
              <a:rPr lang="nb-NO" sz="3600" b="1" dirty="0" smtClean="0">
                <a:solidFill>
                  <a:schemeClr val="tx1">
                    <a:lumMod val="75000"/>
                    <a:lumOff val="25000"/>
                  </a:schemeClr>
                </a:solidFill>
              </a:rPr>
            </a:br>
            <a:r>
              <a:rPr lang="nb-NO" sz="3600" b="1" dirty="0" smtClean="0">
                <a:solidFill>
                  <a:schemeClr val="tx1">
                    <a:lumMod val="75000"/>
                    <a:lumOff val="25000"/>
                  </a:schemeClr>
                </a:solidFill>
              </a:rPr>
              <a:t>ropert til høreapparat?</a:t>
            </a:r>
            <a:r>
              <a:rPr lang="nb-NO" sz="3200" dirty="0" smtClean="0">
                <a:solidFill>
                  <a:schemeClr val="tx1">
                    <a:lumMod val="75000"/>
                    <a:lumOff val="25000"/>
                  </a:schemeClr>
                </a:solidFill>
              </a:rPr>
              <a:t/>
            </a:r>
            <a:br>
              <a:rPr lang="nb-NO" sz="3200" dirty="0" smtClean="0">
                <a:solidFill>
                  <a:schemeClr val="tx1">
                    <a:lumMod val="75000"/>
                    <a:lumOff val="25000"/>
                  </a:schemeClr>
                </a:solidFill>
              </a:rPr>
            </a:br>
            <a:endParaRPr lang="nb-NO" sz="1800" dirty="0">
              <a:solidFill>
                <a:schemeClr val="tx1">
                  <a:lumMod val="75000"/>
                  <a:lumOff val="25000"/>
                </a:schemeClr>
              </a:solidFill>
            </a:endParaRPr>
          </a:p>
        </p:txBody>
      </p:sp>
    </p:spTree>
    <p:extLst>
      <p:ext uri="{BB962C8B-B14F-4D97-AF65-F5344CB8AC3E}">
        <p14:creationId xmlns:p14="http://schemas.microsoft.com/office/powerpoint/2010/main" val="3710063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438"/>
            <a:ext cx="9144000" cy="711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tel 1"/>
          <p:cNvSpPr txBox="1">
            <a:spLocks/>
          </p:cNvSpPr>
          <p:nvPr/>
        </p:nvSpPr>
        <p:spPr>
          <a:xfrm>
            <a:off x="2699792" y="1340768"/>
            <a:ext cx="6645424"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smtClean="0">
                <a:solidFill>
                  <a:schemeClr val="tx1">
                    <a:lumMod val="75000"/>
                    <a:lumOff val="25000"/>
                  </a:schemeClr>
                </a:solidFill>
              </a:rPr>
              <a:t>Hvordan bidra til at kommunene blir </a:t>
            </a:r>
            <a:br>
              <a:rPr lang="nb-NO" sz="3600" b="1" dirty="0" smtClean="0">
                <a:solidFill>
                  <a:schemeClr val="tx1">
                    <a:lumMod val="75000"/>
                    <a:lumOff val="25000"/>
                  </a:schemeClr>
                </a:solidFill>
              </a:rPr>
            </a:br>
            <a:r>
              <a:rPr lang="nb-NO" sz="3600" b="1" dirty="0" smtClean="0">
                <a:solidFill>
                  <a:schemeClr val="tx1">
                    <a:lumMod val="75000"/>
                    <a:lumOff val="25000"/>
                  </a:schemeClr>
                </a:solidFill>
              </a:rPr>
              <a:t>helt konge i sosiale medier?</a:t>
            </a:r>
            <a:endParaRPr lang="nb-NO" sz="3200" dirty="0">
              <a:solidFill>
                <a:schemeClr val="tx1">
                  <a:lumMod val="75000"/>
                  <a:lumOff val="25000"/>
                </a:schemeClr>
              </a:solidFill>
            </a:endParaRPr>
          </a:p>
        </p:txBody>
      </p:sp>
    </p:spTree>
    <p:extLst>
      <p:ext uri="{BB962C8B-B14F-4D97-AF65-F5344CB8AC3E}">
        <p14:creationId xmlns:p14="http://schemas.microsoft.com/office/powerpoint/2010/main" val="1861539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381128" y="948341"/>
            <a:ext cx="4367336" cy="4136843"/>
          </a:xfrm>
        </p:spPr>
        <p:txBody>
          <a:bodyPr/>
          <a:lstStyle/>
          <a:p>
            <a:pPr marL="0" indent="0">
              <a:buNone/>
            </a:pPr>
            <a:r>
              <a:rPr lang="nb-NO" dirty="0" smtClean="0"/>
              <a:t>Rapporten kan lastes ned som </a:t>
            </a:r>
            <a:r>
              <a:rPr lang="nb-NO" dirty="0" err="1" smtClean="0"/>
              <a:t>pdf</a:t>
            </a:r>
            <a:r>
              <a:rPr lang="nb-NO" dirty="0" smtClean="0"/>
              <a:t> fra:</a:t>
            </a:r>
            <a:br>
              <a:rPr lang="nb-NO" dirty="0" smtClean="0"/>
            </a:br>
            <a:r>
              <a:rPr lang="nb-NO" dirty="0" smtClean="0"/>
              <a:t>http://...</a:t>
            </a:r>
          </a:p>
          <a:p>
            <a:pPr marL="0" indent="0">
              <a:buNone/>
            </a:pPr>
            <a:endParaRPr lang="nb-N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9" y="908720"/>
            <a:ext cx="3600400" cy="5121808"/>
          </a:xfrm>
          <a:prstGeom prst="rect">
            <a:avLst/>
          </a:prstGeom>
          <a:noFill/>
          <a:ln w="15875" cap="sq">
            <a:solidFill>
              <a:schemeClr val="bg1">
                <a:lumMod val="50000"/>
              </a:schemeClr>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1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4888" y="1205880"/>
            <a:ext cx="8229600" cy="1143000"/>
          </a:xfrm>
        </p:spPr>
        <p:txBody>
          <a:bodyPr>
            <a:normAutofit/>
          </a:bodyPr>
          <a:lstStyle/>
          <a:p>
            <a:pPr marL="0" indent="0" algn="l"/>
            <a:r>
              <a:rPr lang="nb-NO" sz="3600" b="1" dirty="0" smtClean="0">
                <a:solidFill>
                  <a:srgbClr val="001A58"/>
                </a:solidFill>
              </a:rPr>
              <a:t>For mer informasjon, ta kontakt med:</a:t>
            </a:r>
          </a:p>
        </p:txBody>
      </p:sp>
      <p:sp>
        <p:nvSpPr>
          <p:cNvPr id="3" name="Plassholder for innhold 2"/>
          <p:cNvSpPr>
            <a:spLocks noGrp="1"/>
          </p:cNvSpPr>
          <p:nvPr>
            <p:ph idx="1"/>
          </p:nvPr>
        </p:nvSpPr>
        <p:spPr>
          <a:xfrm>
            <a:off x="827584" y="2276872"/>
            <a:ext cx="8003232" cy="3849291"/>
          </a:xfrm>
        </p:spPr>
        <p:txBody>
          <a:bodyPr>
            <a:normAutofit/>
          </a:bodyPr>
          <a:lstStyle/>
          <a:p>
            <a:pPr marL="0" indent="0">
              <a:buNone/>
            </a:pPr>
            <a:endParaRPr lang="nb-NO" dirty="0"/>
          </a:p>
          <a:p>
            <a:pPr marL="0" indent="0">
              <a:buNone/>
            </a:pPr>
            <a:r>
              <a:rPr lang="nb-NO" b="1" dirty="0" err="1" smtClean="0">
                <a:solidFill>
                  <a:schemeClr val="tx1">
                    <a:lumMod val="75000"/>
                    <a:lumOff val="25000"/>
                  </a:schemeClr>
                </a:solidFill>
              </a:rPr>
              <a:t>Mariken</a:t>
            </a:r>
            <a:r>
              <a:rPr lang="nb-NO" b="1" dirty="0" smtClean="0">
                <a:solidFill>
                  <a:schemeClr val="tx1">
                    <a:lumMod val="75000"/>
                    <a:lumOff val="25000"/>
                  </a:schemeClr>
                </a:solidFill>
              </a:rPr>
              <a:t> Prag, KS Innovasjon og utvikling</a:t>
            </a:r>
            <a:br>
              <a:rPr lang="nb-NO" b="1" dirty="0" smtClean="0">
                <a:solidFill>
                  <a:schemeClr val="tx1">
                    <a:lumMod val="75000"/>
                    <a:lumOff val="25000"/>
                  </a:schemeClr>
                </a:solidFill>
              </a:rPr>
            </a:br>
            <a:r>
              <a:rPr lang="nb-NO" b="1" dirty="0" smtClean="0">
                <a:solidFill>
                  <a:schemeClr val="tx1">
                    <a:lumMod val="75000"/>
                    <a:lumOff val="25000"/>
                  </a:schemeClr>
                </a:solidFill>
              </a:rPr>
              <a:t>mariken.prag@ks.no</a:t>
            </a:r>
          </a:p>
          <a:p>
            <a:pPr marL="0" indent="0">
              <a:buNone/>
            </a:pPr>
            <a:r>
              <a:rPr lang="nb-NO" dirty="0"/>
              <a:t/>
            </a:r>
            <a:br>
              <a:rPr lang="nb-NO" dirty="0"/>
            </a:br>
            <a:endParaRPr lang="nb-NO" dirty="0"/>
          </a:p>
        </p:txBody>
      </p:sp>
    </p:spTree>
    <p:extLst>
      <p:ext uri="{BB962C8B-B14F-4D97-AF65-F5344CB8AC3E}">
        <p14:creationId xmlns:p14="http://schemas.microsoft.com/office/powerpoint/2010/main" val="51003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2132856"/>
            <a:ext cx="7772400" cy="1362075"/>
          </a:xfrm>
        </p:spPr>
        <p:txBody>
          <a:bodyPr/>
          <a:lstStyle/>
          <a:p>
            <a:pPr algn="l"/>
            <a:r>
              <a:rPr lang="nb-NO" sz="3600" b="1" dirty="0" smtClean="0">
                <a:solidFill>
                  <a:srgbClr val="001A58"/>
                </a:solidFill>
              </a:rPr>
              <a:t>Hovedresultater</a:t>
            </a:r>
            <a:endParaRPr lang="nb-NO" b="1" dirty="0">
              <a:solidFill>
                <a:srgbClr val="001A58"/>
              </a:solidFill>
            </a:endParaRPr>
          </a:p>
        </p:txBody>
      </p:sp>
      <p:sp>
        <p:nvSpPr>
          <p:cNvPr id="4" name="Plassholder for tekst 3"/>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19109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1" y="1412776"/>
            <a:ext cx="84105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tel 3"/>
          <p:cNvSpPr>
            <a:spLocks noGrp="1"/>
          </p:cNvSpPr>
          <p:nvPr>
            <p:ph type="title"/>
          </p:nvPr>
        </p:nvSpPr>
        <p:spPr>
          <a:xfrm>
            <a:off x="683568" y="274638"/>
            <a:ext cx="8229600" cy="1143000"/>
          </a:xfrm>
        </p:spPr>
        <p:txBody>
          <a:bodyPr>
            <a:normAutofit/>
          </a:bodyPr>
          <a:lstStyle/>
          <a:p>
            <a:pPr algn="l"/>
            <a:r>
              <a:rPr lang="nb-NO" b="1" dirty="0" smtClean="0">
                <a:solidFill>
                  <a:schemeClr val="tx1">
                    <a:lumMod val="75000"/>
                    <a:lumOff val="25000"/>
                  </a:schemeClr>
                </a:solidFill>
              </a:rPr>
              <a:t>Strategi</a:t>
            </a:r>
            <a:endParaRPr lang="nb-NO" sz="5400" b="1" dirty="0">
              <a:solidFill>
                <a:schemeClr val="tx1">
                  <a:lumMod val="75000"/>
                  <a:lumOff val="25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648680"/>
            <a:ext cx="7315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7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000" b="1" dirty="0" smtClean="0">
                <a:solidFill>
                  <a:schemeClr val="tx1">
                    <a:lumMod val="75000"/>
                    <a:lumOff val="25000"/>
                  </a:schemeClr>
                </a:solidFill>
              </a:rPr>
              <a:t>Målsetninger</a:t>
            </a:r>
            <a:endParaRPr lang="nb-NO" sz="3600" b="1" dirty="0">
              <a:solidFill>
                <a:schemeClr val="tx1">
                  <a:lumMod val="75000"/>
                  <a:lumOff val="25000"/>
                </a:schemeClr>
              </a:solidFill>
            </a:endParaRPr>
          </a:p>
        </p:txBody>
      </p:sp>
      <p:sp>
        <p:nvSpPr>
          <p:cNvPr id="6" name="Plassholder for innhold 5"/>
          <p:cNvSpPr>
            <a:spLocks noGrp="1"/>
          </p:cNvSpPr>
          <p:nvPr>
            <p:ph idx="1"/>
          </p:nvPr>
        </p:nvSpPr>
        <p:spPr>
          <a:xfrm>
            <a:off x="457200" y="1556792"/>
            <a:ext cx="8363272" cy="5184576"/>
          </a:xfrm>
        </p:spPr>
        <p:txBody>
          <a:bodyPr>
            <a:normAutofit fontScale="62500" lnSpcReduction="20000"/>
          </a:bodyPr>
          <a:lstStyle/>
          <a:p>
            <a:pPr marL="0" lvl="0" indent="0">
              <a:buNone/>
            </a:pPr>
            <a:r>
              <a:rPr lang="nb-NO" sz="7000" b="1" dirty="0" smtClean="0">
                <a:solidFill>
                  <a:srgbClr val="8C9B00"/>
                </a:solidFill>
              </a:rPr>
              <a:t>37 % </a:t>
            </a:r>
            <a:r>
              <a:rPr lang="nb-NO" sz="4800" dirty="0" smtClean="0"/>
              <a:t>ønsker bedre </a:t>
            </a:r>
            <a:r>
              <a:rPr lang="nb-NO" sz="4800" dirty="0"/>
              <a:t>dialog rundt </a:t>
            </a:r>
            <a:r>
              <a:rPr lang="nb-NO" sz="4800" dirty="0" smtClean="0"/>
              <a:t>kommunens</a:t>
            </a:r>
            <a:br>
              <a:rPr lang="nb-NO" sz="4800" dirty="0" smtClean="0"/>
            </a:br>
            <a:r>
              <a:rPr lang="nb-NO" sz="4800" dirty="0" smtClean="0"/>
              <a:t>               tjenestetilbud.</a:t>
            </a:r>
          </a:p>
          <a:p>
            <a:pPr marL="0" lvl="0" indent="0">
              <a:buNone/>
            </a:pPr>
            <a:endParaRPr lang="nb-NO" sz="2000" dirty="0"/>
          </a:p>
          <a:p>
            <a:pPr marL="0" lvl="0" indent="0">
              <a:buNone/>
            </a:pPr>
            <a:r>
              <a:rPr lang="nb-NO" sz="7000" b="1" dirty="0" smtClean="0">
                <a:solidFill>
                  <a:srgbClr val="8C9B00"/>
                </a:solidFill>
              </a:rPr>
              <a:t>24 % </a:t>
            </a:r>
            <a:r>
              <a:rPr lang="nb-NO" sz="4800" dirty="0" smtClean="0"/>
              <a:t>satser på omdømmebygging/</a:t>
            </a:r>
            <a:br>
              <a:rPr lang="nb-NO" sz="4800" dirty="0" smtClean="0"/>
            </a:br>
            <a:r>
              <a:rPr lang="nb-NO" sz="4800" dirty="0" smtClean="0"/>
              <a:t>              markedsføring </a:t>
            </a:r>
            <a:r>
              <a:rPr lang="nb-NO" sz="4800" dirty="0"/>
              <a:t>av </a:t>
            </a:r>
            <a:r>
              <a:rPr lang="nb-NO" sz="4800" dirty="0" smtClean="0"/>
              <a:t>kommunen.</a:t>
            </a:r>
          </a:p>
          <a:p>
            <a:pPr marL="0" lvl="0" indent="0">
              <a:buNone/>
            </a:pPr>
            <a:endParaRPr lang="nb-NO" sz="2300" dirty="0" smtClean="0"/>
          </a:p>
          <a:p>
            <a:pPr marL="0" lvl="0" indent="0">
              <a:buNone/>
            </a:pPr>
            <a:r>
              <a:rPr lang="nb-NO" sz="7000" b="1" dirty="0" smtClean="0">
                <a:solidFill>
                  <a:srgbClr val="8C9B00"/>
                </a:solidFill>
              </a:rPr>
              <a:t>24 % </a:t>
            </a:r>
            <a:r>
              <a:rPr lang="nb-NO" sz="4800" dirty="0" smtClean="0"/>
              <a:t>vil nå ut bedre med informasjon </a:t>
            </a:r>
            <a:br>
              <a:rPr lang="nb-NO" sz="4800" dirty="0" smtClean="0"/>
            </a:br>
            <a:r>
              <a:rPr lang="nb-NO" sz="4800" dirty="0" smtClean="0"/>
              <a:t>              ut </a:t>
            </a:r>
            <a:r>
              <a:rPr lang="nb-NO" sz="4800" dirty="0"/>
              <a:t>til </a:t>
            </a:r>
            <a:r>
              <a:rPr lang="nb-NO" sz="4800" dirty="0" smtClean="0"/>
              <a:t>innbyggerne.</a:t>
            </a:r>
          </a:p>
          <a:p>
            <a:pPr marL="0" lvl="0" indent="0">
              <a:buNone/>
            </a:pPr>
            <a:endParaRPr lang="nb-NO" sz="2300" dirty="0"/>
          </a:p>
          <a:p>
            <a:pPr marL="0" lvl="0" indent="0">
              <a:buNone/>
            </a:pPr>
            <a:r>
              <a:rPr lang="nb-NO" sz="7000" b="1" dirty="0" smtClean="0">
                <a:solidFill>
                  <a:srgbClr val="8C9B00"/>
                </a:solidFill>
              </a:rPr>
              <a:t>4 %  </a:t>
            </a:r>
            <a:r>
              <a:rPr lang="nb-NO" sz="4800" dirty="0" smtClean="0"/>
              <a:t>ønsker økt engasjement og dialog </a:t>
            </a:r>
            <a:br>
              <a:rPr lang="nb-NO" sz="4800" dirty="0" smtClean="0"/>
            </a:br>
            <a:r>
              <a:rPr lang="nb-NO" sz="4800" dirty="0" smtClean="0"/>
              <a:t>             rundt politiske saker.</a:t>
            </a:r>
          </a:p>
        </p:txBody>
      </p:sp>
    </p:spTree>
    <p:extLst>
      <p:ext uri="{BB962C8B-B14F-4D97-AF65-F5344CB8AC3E}">
        <p14:creationId xmlns:p14="http://schemas.microsoft.com/office/powerpoint/2010/main" val="152703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557808"/>
            <a:ext cx="8229600" cy="1143000"/>
          </a:xfrm>
        </p:spPr>
        <p:txBody>
          <a:bodyPr>
            <a:normAutofit/>
          </a:bodyPr>
          <a:lstStyle/>
          <a:p>
            <a:pPr algn="l"/>
            <a:r>
              <a:rPr lang="nb-NO" sz="4000" b="1" dirty="0" smtClean="0">
                <a:solidFill>
                  <a:schemeClr val="tx1">
                    <a:lumMod val="75000"/>
                    <a:lumOff val="25000"/>
                  </a:schemeClr>
                </a:solidFill>
              </a:rPr>
              <a:t>Bruk av sosiale medier</a:t>
            </a:r>
            <a:endParaRPr lang="nb-NO" sz="4000" b="1" dirty="0">
              <a:solidFill>
                <a:schemeClr val="tx1">
                  <a:lumMod val="75000"/>
                  <a:lumOff val="25000"/>
                </a:schemeClr>
              </a:solidFill>
            </a:endParaRPr>
          </a:p>
        </p:txBody>
      </p:sp>
      <p:sp>
        <p:nvSpPr>
          <p:cNvPr id="3" name="Plassholder for innhold 2"/>
          <p:cNvSpPr>
            <a:spLocks noGrp="1"/>
          </p:cNvSpPr>
          <p:nvPr>
            <p:ph idx="1"/>
          </p:nvPr>
        </p:nvSpPr>
        <p:spPr>
          <a:xfrm>
            <a:off x="827584" y="1600200"/>
            <a:ext cx="7859216" cy="4565104"/>
          </a:xfrm>
        </p:spPr>
        <p:txBody>
          <a:bodyPr>
            <a:normAutofit/>
          </a:bodyPr>
          <a:lstStyle/>
          <a:p>
            <a:pPr marL="0" indent="0">
              <a:buNone/>
            </a:pPr>
            <a:r>
              <a:rPr lang="nb-NO" sz="3600" b="1" dirty="0">
                <a:solidFill>
                  <a:srgbClr val="008CD3"/>
                </a:solidFill>
              </a:rPr>
              <a:t>58 % </a:t>
            </a:r>
            <a:r>
              <a:rPr lang="nb-NO" sz="2000" dirty="0">
                <a:solidFill>
                  <a:schemeClr val="tx1">
                    <a:lumMod val="65000"/>
                    <a:lumOff val="35000"/>
                  </a:schemeClr>
                </a:solidFill>
              </a:rPr>
              <a:t>har tatt i bruk sosiale medier. </a:t>
            </a:r>
            <a:r>
              <a:rPr lang="nb-NO" sz="2000" dirty="0" smtClean="0">
                <a:solidFill>
                  <a:schemeClr val="tx1">
                    <a:lumMod val="65000"/>
                    <a:lumOff val="35000"/>
                  </a:schemeClr>
                </a:solidFill>
              </a:rPr>
              <a:t>Vil </a:t>
            </a:r>
            <a:r>
              <a:rPr lang="nb-NO" sz="2000" dirty="0">
                <a:solidFill>
                  <a:schemeClr val="tx1">
                    <a:lumMod val="65000"/>
                    <a:lumOff val="35000"/>
                  </a:schemeClr>
                </a:solidFill>
              </a:rPr>
              <a:t>øke til 71% innen 2011 da flere har planer om å ta i bruk i løpet av året</a:t>
            </a:r>
            <a:r>
              <a:rPr lang="nb-NO" sz="2000" dirty="0" smtClean="0">
                <a:solidFill>
                  <a:schemeClr val="tx1">
                    <a:lumMod val="65000"/>
                    <a:lumOff val="35000"/>
                  </a:schemeClr>
                </a:solidFill>
              </a:rPr>
              <a:t>.</a:t>
            </a:r>
          </a:p>
          <a:p>
            <a:pPr marL="0" indent="0">
              <a:buNone/>
            </a:pPr>
            <a:endParaRPr lang="nb-NO" sz="2000" dirty="0" smtClean="0">
              <a:solidFill>
                <a:schemeClr val="tx1">
                  <a:lumMod val="65000"/>
                  <a:lumOff val="35000"/>
                </a:schemeClr>
              </a:solidFill>
            </a:endParaRPr>
          </a:p>
          <a:p>
            <a:pPr marL="0" indent="0">
              <a:buNone/>
            </a:pPr>
            <a:r>
              <a:rPr lang="nb-NO" sz="2000" dirty="0" smtClean="0">
                <a:solidFill>
                  <a:schemeClr val="tx1">
                    <a:lumMod val="65000"/>
                    <a:lumOff val="35000"/>
                  </a:schemeClr>
                </a:solidFill>
              </a:rPr>
              <a:t>De tre viktigste årsakene til at kommuner har tatt i bruk sosiale medier:</a:t>
            </a:r>
          </a:p>
          <a:p>
            <a:pPr marL="457200" indent="-457200">
              <a:buFont typeface="+mj-lt"/>
              <a:buAutoNum type="arabicPeriod"/>
            </a:pPr>
            <a:r>
              <a:rPr lang="nb-NO" sz="2000" dirty="0" smtClean="0">
                <a:solidFill>
                  <a:schemeClr val="tx1">
                    <a:lumMod val="65000"/>
                    <a:lumOff val="35000"/>
                  </a:schemeClr>
                </a:solidFill>
              </a:rPr>
              <a:t>Enkeltpersoner med kompetanse eller interesser for digital kommunikasjon har startet å ta i bruk sosiale medier som arbeidsverktøy (ildsjeler).</a:t>
            </a:r>
          </a:p>
          <a:p>
            <a:pPr marL="457200" indent="-457200">
              <a:buFont typeface="+mj-lt"/>
              <a:buAutoNum type="arabicPeriod"/>
            </a:pPr>
            <a:r>
              <a:rPr lang="nb-NO" sz="2000" dirty="0" smtClean="0">
                <a:solidFill>
                  <a:schemeClr val="tx1">
                    <a:lumMod val="65000"/>
                    <a:lumOff val="35000"/>
                  </a:schemeClr>
                </a:solidFill>
              </a:rPr>
              <a:t>Ledelsen har sett nytten av sosiale medier og dedikert ressurser til testing og strategiarbeid.</a:t>
            </a:r>
          </a:p>
          <a:p>
            <a:pPr marL="457200" indent="-457200">
              <a:buFont typeface="+mj-lt"/>
              <a:buAutoNum type="arabicPeriod"/>
            </a:pPr>
            <a:r>
              <a:rPr lang="nb-NO" sz="2000" dirty="0" smtClean="0">
                <a:solidFill>
                  <a:schemeClr val="tx1">
                    <a:lumMod val="65000"/>
                    <a:lumOff val="35000"/>
                  </a:schemeClr>
                </a:solidFill>
              </a:rPr>
              <a:t>Kommunen har tatt i bruk sosiale medier i forbindelse med krisesituasjoner, som for eksempel pandemien høsten 2009.</a:t>
            </a:r>
          </a:p>
          <a:p>
            <a:pPr marL="457200" indent="-457200">
              <a:buFont typeface="+mj-lt"/>
              <a:buAutoNum type="arabicPeriod"/>
            </a:pPr>
            <a:endParaRPr lang="nb-NO" sz="2000" dirty="0" smtClean="0">
              <a:solidFill>
                <a:schemeClr val="tx1">
                  <a:lumMod val="65000"/>
                  <a:lumOff val="35000"/>
                </a:schemeClr>
              </a:solidFill>
            </a:endParaRPr>
          </a:p>
          <a:p>
            <a:pPr marL="0" indent="0">
              <a:buNone/>
            </a:pPr>
            <a:endParaRPr lang="nb-NO" dirty="0">
              <a:solidFill>
                <a:schemeClr val="tx1">
                  <a:lumMod val="65000"/>
                  <a:lumOff val="35000"/>
                </a:schemeClr>
              </a:solidFill>
            </a:endParaRPr>
          </a:p>
        </p:txBody>
      </p:sp>
    </p:spTree>
    <p:extLst>
      <p:ext uri="{BB962C8B-B14F-4D97-AF65-F5344CB8AC3E}">
        <p14:creationId xmlns:p14="http://schemas.microsoft.com/office/powerpoint/2010/main" val="255885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39" y="819547"/>
            <a:ext cx="82010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8711026" cy="309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645" y="5517465"/>
            <a:ext cx="5659859" cy="43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875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662880" y="485800"/>
            <a:ext cx="8229600" cy="1143000"/>
          </a:xfrm>
        </p:spPr>
        <p:txBody>
          <a:bodyPr>
            <a:normAutofit/>
          </a:bodyPr>
          <a:lstStyle/>
          <a:p>
            <a:pPr algn="l"/>
            <a:r>
              <a:rPr lang="nb-NO" sz="4000" b="1" dirty="0" smtClean="0">
                <a:solidFill>
                  <a:schemeClr val="tx1">
                    <a:lumMod val="75000"/>
                    <a:lumOff val="25000"/>
                  </a:schemeClr>
                </a:solidFill>
              </a:rPr>
              <a:t>Bruksområder</a:t>
            </a:r>
            <a:endParaRPr lang="nb-NO" sz="3600" b="1" dirty="0">
              <a:solidFill>
                <a:schemeClr val="tx1">
                  <a:lumMod val="75000"/>
                  <a:lumOff val="2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9" y="1628800"/>
            <a:ext cx="9112851" cy="303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797152"/>
            <a:ext cx="5905277" cy="3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61782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23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H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F73149D6E4F7A84D8D31143B1D2D0D29" ma:contentTypeVersion="0" ma:contentTypeDescription="" ma:contentTypeScope="" ma:versionID="52832ded26aab79f09b4a48a0d73d7f0">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h63eb6bf2e3d4f93aa1ddf743b668c17>
    <Rapportforfatter xmlns="a0c403bc-df03-43c8-915b-d2d6e5c89d57" xsi:nil="true"/>
    <ReportDescription xmlns="http://schemas.microsoft.com/sharepoint/v3" xsi:nil="true"/>
    <TaxCatchAll xmlns="a0c403bc-df03-43c8-915b-d2d6e5c89d57"/>
    <_dlc_DocId xmlns="a0c403bc-df03-43c8-915b-d2d6e5c89d57">DMFW2D44QQMK-130567809-2</_dlc_DocId>
    <_dlc_DocIdUrl xmlns="a0c403bc-df03-43c8-915b-d2d6e5c89d57">
      <Url>http://fou.ks.no/arkiv/134013/_layouts/15/DocIdRedir.aspx?ID=DMFW2D44QQMK-130567809-2</Url>
      <Description>DMFW2D44QQMK-130567809-2</Description>
    </_dlc_DocIdUrl>
  </documentManagement>
</p:properties>
</file>

<file path=customXml/itemProps1.xml><?xml version="1.0" encoding="utf-8"?>
<ds:datastoreItem xmlns:ds="http://schemas.openxmlformats.org/officeDocument/2006/customXml" ds:itemID="{357265ED-9587-4F33-99B9-79149531F220}"/>
</file>

<file path=customXml/itemProps2.xml><?xml version="1.0" encoding="utf-8"?>
<ds:datastoreItem xmlns:ds="http://schemas.openxmlformats.org/officeDocument/2006/customXml" ds:itemID="{1CFB322B-6633-4BA2-81EB-01F534204B97}"/>
</file>

<file path=customXml/itemProps3.xml><?xml version="1.0" encoding="utf-8"?>
<ds:datastoreItem xmlns:ds="http://schemas.openxmlformats.org/officeDocument/2006/customXml" ds:itemID="{D8C4F7A4-04F9-4E86-8353-166C0DFBE6F4}"/>
</file>

<file path=customXml/itemProps4.xml><?xml version="1.0" encoding="utf-8"?>
<ds:datastoreItem xmlns:ds="http://schemas.openxmlformats.org/officeDocument/2006/customXml" ds:itemID="{485106EC-E0B7-4A09-B143-F8E41D9B5773}"/>
</file>

<file path=docProps/app.xml><?xml version="1.0" encoding="utf-8"?>
<Properties xmlns="http://schemas.openxmlformats.org/officeDocument/2006/extended-properties" xmlns:vt="http://schemas.openxmlformats.org/officeDocument/2006/docPropsVTypes">
  <Template>HK</Template>
  <TotalTime>787</TotalTime>
  <Words>731</Words>
  <Application>Microsoft Office PowerPoint</Application>
  <PresentationFormat>Skjermfremvisning (4:3)</PresentationFormat>
  <Paragraphs>104</Paragraphs>
  <Slides>24</Slides>
  <Notes>1</Notes>
  <HiddenSlides>0</HiddenSlides>
  <MMClips>0</MMClips>
  <ScaleCrop>false</ScaleCrop>
  <HeadingPairs>
    <vt:vector size="4" baseType="variant">
      <vt:variant>
        <vt:lpstr>Tema</vt:lpstr>
      </vt:variant>
      <vt:variant>
        <vt:i4>7</vt:i4>
      </vt:variant>
      <vt:variant>
        <vt:lpstr>Lysbildetitler</vt:lpstr>
      </vt:variant>
      <vt:variant>
        <vt:i4>24</vt:i4>
      </vt:variant>
    </vt:vector>
  </HeadingPairs>
  <TitlesOfParts>
    <vt:vector size="31" baseType="lpstr">
      <vt:lpstr>HK</vt:lpstr>
      <vt:lpstr>Office-tema</vt:lpstr>
      <vt:lpstr>1_Office-tema</vt:lpstr>
      <vt:lpstr>1_HK</vt:lpstr>
      <vt:lpstr>2_Office-tema</vt:lpstr>
      <vt:lpstr>3_Office-tema</vt:lpstr>
      <vt:lpstr>4_Office-tema</vt:lpstr>
      <vt:lpstr>Undersøkelse om bruk av sosiale medier i kommunesektoren 2011  </vt:lpstr>
      <vt:lpstr>OM UNDERSØKELSEN</vt:lpstr>
      <vt:lpstr>Hovedresultater</vt:lpstr>
      <vt:lpstr>Strategi</vt:lpstr>
      <vt:lpstr>Målsetninger</vt:lpstr>
      <vt:lpstr>Bruk av sosiale medier</vt:lpstr>
      <vt:lpstr>PowerPoint-presentasjon</vt:lpstr>
      <vt:lpstr>Bruksområder</vt:lpstr>
      <vt:lpstr>PowerPoint-presentasjon</vt:lpstr>
      <vt:lpstr>De mest brukte sosiale mediene</vt:lpstr>
      <vt:lpstr>Organisering og ressursbruk</vt:lpstr>
      <vt:lpstr>Retningslinjer og kompetanseheving</vt:lpstr>
      <vt:lpstr>Positive erfaringer</vt:lpstr>
      <vt:lpstr>Negative erfaringer</vt:lpstr>
      <vt:lpstr>Hovedutfordringer</vt:lpstr>
      <vt:lpstr>Måloppnåelse</vt:lpstr>
      <vt:lpstr>Suksesskriterier</vt:lpstr>
      <vt:lpstr>PowerPoint-presentasjon</vt:lpstr>
      <vt:lpstr>VEIEN VIDERE MOT MÅLET</vt:lpstr>
      <vt:lpstr>Mål om økt innbyggerdialog?</vt:lpstr>
      <vt:lpstr>Hvordan snu tankesettet fra  ropert til høreapparat? </vt:lpstr>
      <vt:lpstr>PowerPoint-presentasjon</vt:lpstr>
      <vt:lpstr>PowerPoint-presentasjon</vt:lpstr>
      <vt:lpstr>For mer informasjon, ta kontakt med: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Sosiale medier i kommunesektoren Q1 2011  Presentasjon for rådmannsutvalg Møre &amp; Romsdal 7. april 2011</dc:title>
  <dc:creator>Jannicke Husevåg</dc:creator>
  <cp:lastModifiedBy>Jannicke Husevåg</cp:lastModifiedBy>
  <cp:revision>142</cp:revision>
  <cp:lastPrinted>2011-04-01T12:38:31Z</cp:lastPrinted>
  <dcterms:created xsi:type="dcterms:W3CDTF">2011-04-01T08:30:32Z</dcterms:created>
  <dcterms:modified xsi:type="dcterms:W3CDTF">2011-05-05T11:32:37Z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0x010100C466DCB15B7C4D46B76A8E26AA95A52000F73149D6E4F7A84D8D31143B1D2D0D29</vt:lpwstr>
  </property>
  <property fmtid="{D5CDD505-2E9C-101B-9397-08002B2CF9AE}" pid="3" name="_dlc_DocIdItemGuid">
    <vt:lpwstr>4f480485-ab49-44a4-a8b2-c300958839b8</vt:lpwstr>
  </property>
  <property fmtid="{D5CDD505-2E9C-101B-9397-08002B2CF9AE}" pid="4" name="Dokumentkategori">
    <vt:lpwstr/>
  </property>
</Properties>
</file>