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1" r:id="rId3"/>
    <p:sldId id="266" r:id="rId4"/>
    <p:sldId id="263" r:id="rId5"/>
    <p:sldId id="258" r:id="rId6"/>
    <p:sldId id="259" r:id="rId7"/>
    <p:sldId id="260" r:id="rId8"/>
    <p:sldId id="265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0" charset="0"/>
        <a:ea typeface="ＭＳ Ｐゴシック" pitchFamily="30" charset="-128"/>
        <a:cs typeface="ＭＳ Ｐゴシック" pitchFamily="30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0" charset="0"/>
        <a:ea typeface="ＭＳ Ｐゴシック" pitchFamily="30" charset="-128"/>
        <a:cs typeface="ＭＳ Ｐゴシック" pitchFamily="30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0" charset="0"/>
        <a:ea typeface="ＭＳ Ｐゴシック" pitchFamily="30" charset="-128"/>
        <a:cs typeface="ＭＳ Ｐゴシック" pitchFamily="30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0" charset="0"/>
        <a:ea typeface="ＭＳ Ｐゴシック" pitchFamily="30" charset="-128"/>
        <a:cs typeface="ＭＳ Ｐゴシック" pitchFamily="30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0" charset="0"/>
        <a:ea typeface="ＭＳ Ｐゴシック" pitchFamily="30" charset="-128"/>
        <a:cs typeface="ＭＳ Ｐゴシック" pitchFamily="30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30" charset="0"/>
        <a:ea typeface="ＭＳ Ｐゴシック" pitchFamily="30" charset="-128"/>
        <a:cs typeface="ＭＳ Ｐゴシック" pitchFamily="30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30" charset="0"/>
        <a:ea typeface="ＭＳ Ｐゴシック" pitchFamily="30" charset="-128"/>
        <a:cs typeface="ＭＳ Ｐゴシック" pitchFamily="30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30" charset="0"/>
        <a:ea typeface="ＭＳ Ｐゴシック" pitchFamily="30" charset="-128"/>
        <a:cs typeface="ＭＳ Ｐゴシック" pitchFamily="30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30" charset="0"/>
        <a:ea typeface="ＭＳ Ｐゴシック" pitchFamily="30" charset="-128"/>
        <a:cs typeface="ＭＳ Ｐゴシック" pitchFamily="30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510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431664-9B00-4632-9621-A03A50EDD59E}" type="doc">
      <dgm:prSet loTypeId="urn:microsoft.com/office/officeart/2005/8/layout/lProcess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nb-NO"/>
        </a:p>
      </dgm:t>
    </dgm:pt>
    <dgm:pt modelId="{B33A7619-5FA4-45AA-A38D-E0AC49747502}">
      <dgm:prSet phldrT="[Text]"/>
      <dgm:spPr/>
      <dgm:t>
        <a:bodyPr/>
        <a:lstStyle/>
        <a:p>
          <a:r>
            <a:rPr lang="nb-NO" dirty="0" smtClean="0">
              <a:solidFill>
                <a:schemeClr val="accent6">
                  <a:lumMod val="50000"/>
                </a:schemeClr>
              </a:solidFill>
            </a:rPr>
            <a:t>Kartlegging av kommuner på Facebook</a:t>
          </a:r>
          <a:endParaRPr lang="nb-NO" dirty="0">
            <a:solidFill>
              <a:schemeClr val="accent6">
                <a:lumMod val="50000"/>
              </a:schemeClr>
            </a:solidFill>
          </a:endParaRPr>
        </a:p>
      </dgm:t>
    </dgm:pt>
    <dgm:pt modelId="{C6EA70DE-7F77-4281-8EAF-9B3721FF6477}" type="parTrans" cxnId="{E081B24C-BB16-4D7E-93EE-5BFF826D6EA0}">
      <dgm:prSet/>
      <dgm:spPr/>
      <dgm:t>
        <a:bodyPr/>
        <a:lstStyle/>
        <a:p>
          <a:endParaRPr lang="nb-NO"/>
        </a:p>
      </dgm:t>
    </dgm:pt>
    <dgm:pt modelId="{9D41B8F9-7935-4F4F-AC8D-9344C262B2FC}" type="sibTrans" cxnId="{E081B24C-BB16-4D7E-93EE-5BFF826D6EA0}">
      <dgm:prSet/>
      <dgm:spPr/>
      <dgm:t>
        <a:bodyPr/>
        <a:lstStyle/>
        <a:p>
          <a:endParaRPr lang="nb-NO"/>
        </a:p>
      </dgm:t>
    </dgm:pt>
    <dgm:pt modelId="{4FDE42E7-5296-4F97-8C0D-D1778FCAEB80}">
      <dgm:prSet phldrT="[Text]" custT="1"/>
      <dgm:spPr/>
      <dgm:t>
        <a:bodyPr/>
        <a:lstStyle/>
        <a:p>
          <a:r>
            <a:rPr lang="nb-NO" sz="1000" dirty="0" smtClean="0"/>
            <a:t>Datainnsamling fra 230 offisielle kommunesider på Facebook.</a:t>
          </a:r>
        </a:p>
        <a:p>
          <a:r>
            <a:rPr lang="nb-NO" sz="1000" dirty="0" smtClean="0"/>
            <a:t>En analyse av kommunenes prestasjoner basert på ti kvantitative parametere, gir et samlet bilde av kommunenes evne til å lykkes innenfor innbyggermedvirkning, omdømmebygging og beredskap</a:t>
          </a:r>
          <a:endParaRPr lang="nb-NO" sz="1000" dirty="0"/>
        </a:p>
      </dgm:t>
    </dgm:pt>
    <dgm:pt modelId="{F9BA3979-B10F-4CC0-B198-9A0B00FA3221}" type="parTrans" cxnId="{827BBE53-0F0E-491F-951C-4D5879D09DF7}">
      <dgm:prSet/>
      <dgm:spPr/>
      <dgm:t>
        <a:bodyPr/>
        <a:lstStyle/>
        <a:p>
          <a:endParaRPr lang="nb-NO"/>
        </a:p>
      </dgm:t>
    </dgm:pt>
    <dgm:pt modelId="{548F12B8-380A-4ED5-A294-83728760DFBA}" type="sibTrans" cxnId="{827BBE53-0F0E-491F-951C-4D5879D09DF7}">
      <dgm:prSet/>
      <dgm:spPr/>
      <dgm:t>
        <a:bodyPr/>
        <a:lstStyle/>
        <a:p>
          <a:endParaRPr lang="nb-NO"/>
        </a:p>
      </dgm:t>
    </dgm:pt>
    <dgm:pt modelId="{81CBC648-E10B-4515-BBF4-A2D255AEF6AE}">
      <dgm:prSet phldrT="[Text]"/>
      <dgm:spPr/>
      <dgm:t>
        <a:bodyPr/>
        <a:lstStyle/>
        <a:p>
          <a:r>
            <a:rPr lang="nb-NO" dirty="0" smtClean="0">
              <a:solidFill>
                <a:schemeClr val="accent6">
                  <a:lumMod val="50000"/>
                </a:schemeClr>
              </a:solidFill>
            </a:rPr>
            <a:t>Spørreundersøkelse - topp 30 kommuner</a:t>
          </a:r>
          <a:endParaRPr lang="nb-NO" dirty="0">
            <a:solidFill>
              <a:schemeClr val="accent6">
                <a:lumMod val="50000"/>
              </a:schemeClr>
            </a:solidFill>
          </a:endParaRPr>
        </a:p>
      </dgm:t>
    </dgm:pt>
    <dgm:pt modelId="{E6FD8D5C-5624-482F-94C9-02538A9D361C}" type="parTrans" cxnId="{85604F16-77C1-48B3-B441-1652AA9D7C1B}">
      <dgm:prSet/>
      <dgm:spPr/>
      <dgm:t>
        <a:bodyPr/>
        <a:lstStyle/>
        <a:p>
          <a:endParaRPr lang="nb-NO"/>
        </a:p>
      </dgm:t>
    </dgm:pt>
    <dgm:pt modelId="{7892B1AA-A744-4742-A12D-43935A17FB2A}" type="sibTrans" cxnId="{85604F16-77C1-48B3-B441-1652AA9D7C1B}">
      <dgm:prSet/>
      <dgm:spPr/>
      <dgm:t>
        <a:bodyPr/>
        <a:lstStyle/>
        <a:p>
          <a:endParaRPr lang="nb-NO"/>
        </a:p>
      </dgm:t>
    </dgm:pt>
    <dgm:pt modelId="{FF914E00-BB60-4299-AB53-1011707D5CCB}">
      <dgm:prSet phldrT="[Text]" custT="1"/>
      <dgm:spPr/>
      <dgm:t>
        <a:bodyPr/>
        <a:lstStyle/>
        <a:p>
          <a:r>
            <a:rPr lang="nb-NO" sz="1000" dirty="0" smtClean="0"/>
            <a:t>Kartleggingen dannet et kvantitativt grunnlag for å avgjøre hvilke 30 kommuner som lykkes best med sosiale medier i kommunesektoren.</a:t>
          </a:r>
        </a:p>
        <a:p>
          <a:r>
            <a:rPr lang="nb-NO" sz="1000" dirty="0" smtClean="0"/>
            <a:t> Disse kommunene  ble invitert til å delta i en nettbasert spørreundersøkelse. </a:t>
          </a:r>
        </a:p>
        <a:p>
          <a:r>
            <a:rPr lang="nb-NO" sz="1000" dirty="0" smtClean="0"/>
            <a:t>Svarene ga innsikt i hva de gode kommunene gjør, og hvordan de opplever effektene av tilstedeværelsen i sosiale medier innen de tre definerte områdene.</a:t>
          </a:r>
          <a:endParaRPr lang="nb-NO" sz="1000" dirty="0"/>
        </a:p>
      </dgm:t>
    </dgm:pt>
    <dgm:pt modelId="{2E7D49C7-24D4-4BD9-A104-C2B29FBCDD69}" type="parTrans" cxnId="{B154EA1B-2F63-439F-BC9C-8FEB571D98FF}">
      <dgm:prSet/>
      <dgm:spPr/>
      <dgm:t>
        <a:bodyPr/>
        <a:lstStyle/>
        <a:p>
          <a:endParaRPr lang="nb-NO"/>
        </a:p>
      </dgm:t>
    </dgm:pt>
    <dgm:pt modelId="{4A4D6B35-D9C4-45D2-9B81-E1FAB5F7E283}" type="sibTrans" cxnId="{B154EA1B-2F63-439F-BC9C-8FEB571D98FF}">
      <dgm:prSet/>
      <dgm:spPr/>
      <dgm:t>
        <a:bodyPr/>
        <a:lstStyle/>
        <a:p>
          <a:endParaRPr lang="nb-NO"/>
        </a:p>
      </dgm:t>
    </dgm:pt>
    <dgm:pt modelId="{D496F43C-727A-417D-B50D-457544AD4A05}">
      <dgm:prSet phldrT="[Text]"/>
      <dgm:spPr/>
      <dgm:t>
        <a:bodyPr/>
        <a:lstStyle/>
        <a:p>
          <a:r>
            <a:rPr lang="nb-NO" dirty="0" smtClean="0">
              <a:solidFill>
                <a:schemeClr val="accent6">
                  <a:lumMod val="50000"/>
                </a:schemeClr>
              </a:solidFill>
            </a:rPr>
            <a:t>Fokusgruppe på Facebook</a:t>
          </a:r>
          <a:endParaRPr lang="nb-NO" dirty="0">
            <a:solidFill>
              <a:schemeClr val="accent6">
                <a:lumMod val="50000"/>
              </a:schemeClr>
            </a:solidFill>
          </a:endParaRPr>
        </a:p>
      </dgm:t>
    </dgm:pt>
    <dgm:pt modelId="{C7DEF99F-9B7E-4BCA-906A-062959DD8842}" type="parTrans" cxnId="{2CB1D2FB-B8AE-4DB8-A778-E13D9643B8A4}">
      <dgm:prSet/>
      <dgm:spPr/>
      <dgm:t>
        <a:bodyPr/>
        <a:lstStyle/>
        <a:p>
          <a:endParaRPr lang="nb-NO"/>
        </a:p>
      </dgm:t>
    </dgm:pt>
    <dgm:pt modelId="{1B5EA674-79B5-4511-9D92-41061ECFEF02}" type="sibTrans" cxnId="{2CB1D2FB-B8AE-4DB8-A778-E13D9643B8A4}">
      <dgm:prSet/>
      <dgm:spPr/>
      <dgm:t>
        <a:bodyPr/>
        <a:lstStyle/>
        <a:p>
          <a:endParaRPr lang="nb-NO"/>
        </a:p>
      </dgm:t>
    </dgm:pt>
    <dgm:pt modelId="{E762474A-D848-45F4-837D-0C7C962A17CF}">
      <dgm:prSet phldrT="[Text]" custT="1"/>
      <dgm:spPr/>
      <dgm:t>
        <a:bodyPr/>
        <a:lstStyle/>
        <a:p>
          <a:r>
            <a:rPr lang="nb-NO" sz="1000" dirty="0" smtClean="0"/>
            <a:t>Fokusgruppeintervju med innbyggere rekruttert gjennom Facebook-sidene til kommunene. </a:t>
          </a:r>
        </a:p>
        <a:p>
          <a:r>
            <a:rPr lang="nb-NO" sz="1000" dirty="0" smtClean="0"/>
            <a:t>Fokusgruppeintervjuet ble gjennomført på en lukket Facebook-gruppe. </a:t>
          </a:r>
        </a:p>
        <a:p>
          <a:r>
            <a:rPr lang="nb-NO" sz="1000" dirty="0" smtClean="0"/>
            <a:t>Svarene fra innbyggerne dannet et supplerende bilde av hva de opplever som god bruk av sosiale medier fra kommunen.</a:t>
          </a:r>
          <a:endParaRPr lang="nb-NO" sz="1000" dirty="0"/>
        </a:p>
      </dgm:t>
    </dgm:pt>
    <dgm:pt modelId="{FF26FCA7-244F-435E-9EAB-F92BDA660142}" type="parTrans" cxnId="{B1BA183C-FDA5-4097-805F-49657A419AD8}">
      <dgm:prSet/>
      <dgm:spPr/>
      <dgm:t>
        <a:bodyPr/>
        <a:lstStyle/>
        <a:p>
          <a:endParaRPr lang="nb-NO"/>
        </a:p>
      </dgm:t>
    </dgm:pt>
    <dgm:pt modelId="{B6F3A850-8085-4D34-92E6-56633B0BCF39}" type="sibTrans" cxnId="{B1BA183C-FDA5-4097-805F-49657A419AD8}">
      <dgm:prSet/>
      <dgm:spPr/>
      <dgm:t>
        <a:bodyPr/>
        <a:lstStyle/>
        <a:p>
          <a:endParaRPr lang="nb-NO"/>
        </a:p>
      </dgm:t>
    </dgm:pt>
    <dgm:pt modelId="{93A6583E-5E34-4ED8-A54D-CD92E3110B6C}">
      <dgm:prSet phldrT="[Text]"/>
      <dgm:spPr/>
      <dgm:t>
        <a:bodyPr/>
        <a:lstStyle/>
        <a:p>
          <a:r>
            <a:rPr lang="nb-NO" dirty="0" smtClean="0">
              <a:solidFill>
                <a:schemeClr val="accent6">
                  <a:lumMod val="50000"/>
                </a:schemeClr>
              </a:solidFill>
            </a:rPr>
            <a:t>Hypotesetesting og analyse</a:t>
          </a:r>
          <a:endParaRPr lang="nb-NO" dirty="0">
            <a:solidFill>
              <a:schemeClr val="accent6">
                <a:lumMod val="50000"/>
              </a:schemeClr>
            </a:solidFill>
          </a:endParaRPr>
        </a:p>
      </dgm:t>
    </dgm:pt>
    <dgm:pt modelId="{B7655F21-5FF9-4979-BB74-84D68506C2CB}" type="parTrans" cxnId="{B66865CB-6B18-4115-AFBD-341A3A4A1671}">
      <dgm:prSet/>
      <dgm:spPr/>
      <dgm:t>
        <a:bodyPr/>
        <a:lstStyle/>
        <a:p>
          <a:endParaRPr lang="nb-NO"/>
        </a:p>
      </dgm:t>
    </dgm:pt>
    <dgm:pt modelId="{7AB9ED3E-4FDC-407A-A8CC-3F3D0EBD54B1}" type="sibTrans" cxnId="{B66865CB-6B18-4115-AFBD-341A3A4A1671}">
      <dgm:prSet/>
      <dgm:spPr/>
      <dgm:t>
        <a:bodyPr/>
        <a:lstStyle/>
        <a:p>
          <a:endParaRPr lang="nb-NO"/>
        </a:p>
      </dgm:t>
    </dgm:pt>
    <dgm:pt modelId="{3C4816A9-514B-4D8E-9796-963903C496F0}">
      <dgm:prSet custT="1"/>
      <dgm:spPr/>
      <dgm:t>
        <a:bodyPr/>
        <a:lstStyle/>
        <a:p>
          <a:r>
            <a:rPr lang="nb-NO" sz="1000" dirty="0" smtClean="0"/>
            <a:t>Basert på analyser av spørreundersøkelsen og fokusgruppeintervjuet ble resultater som danner utgangspunktet for god bruk av sosiale medier for kommunesektoren presentert og drøftet. </a:t>
          </a:r>
        </a:p>
        <a:p>
          <a:r>
            <a:rPr lang="nb-NO" sz="1000" dirty="0" smtClean="0"/>
            <a:t>I tillegg ble det beskrevet hva  andre kommuner kan lære av de som lykkes.</a:t>
          </a:r>
          <a:endParaRPr lang="nb-NO" sz="1000" dirty="0"/>
        </a:p>
      </dgm:t>
    </dgm:pt>
    <dgm:pt modelId="{5D65AD92-B34A-472E-AB77-D98525219FC8}" type="parTrans" cxnId="{BC33C2EE-921E-49A1-9072-18A6F95A5FBF}">
      <dgm:prSet/>
      <dgm:spPr/>
      <dgm:t>
        <a:bodyPr/>
        <a:lstStyle/>
        <a:p>
          <a:endParaRPr lang="nb-NO"/>
        </a:p>
      </dgm:t>
    </dgm:pt>
    <dgm:pt modelId="{08DBB37A-A75B-4EC3-8490-27221096FDF0}" type="sibTrans" cxnId="{BC33C2EE-921E-49A1-9072-18A6F95A5FBF}">
      <dgm:prSet/>
      <dgm:spPr/>
      <dgm:t>
        <a:bodyPr/>
        <a:lstStyle/>
        <a:p>
          <a:endParaRPr lang="nb-NO"/>
        </a:p>
      </dgm:t>
    </dgm:pt>
    <dgm:pt modelId="{16D29121-B0AE-44A7-95A0-371F85717102}" type="pres">
      <dgm:prSet presAssocID="{77431664-9B00-4632-9621-A03A50EDD59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6C514571-C107-4DFD-A7A4-B037A9481794}" type="pres">
      <dgm:prSet presAssocID="{B33A7619-5FA4-45AA-A38D-E0AC49747502}" presName="compNode" presStyleCnt="0"/>
      <dgm:spPr/>
    </dgm:pt>
    <dgm:pt modelId="{BA18FE2C-1B46-4C6F-B546-8D28E48E5192}" type="pres">
      <dgm:prSet presAssocID="{B33A7619-5FA4-45AA-A38D-E0AC49747502}" presName="aNode" presStyleLbl="bgShp" presStyleIdx="0" presStyleCnt="4"/>
      <dgm:spPr/>
      <dgm:t>
        <a:bodyPr/>
        <a:lstStyle/>
        <a:p>
          <a:endParaRPr lang="nb-NO"/>
        </a:p>
      </dgm:t>
    </dgm:pt>
    <dgm:pt modelId="{BCC6B176-AE0A-4D76-99D2-D0C12DCDBE76}" type="pres">
      <dgm:prSet presAssocID="{B33A7619-5FA4-45AA-A38D-E0AC49747502}" presName="textNode" presStyleLbl="bgShp" presStyleIdx="0" presStyleCnt="4"/>
      <dgm:spPr/>
      <dgm:t>
        <a:bodyPr/>
        <a:lstStyle/>
        <a:p>
          <a:endParaRPr lang="nb-NO"/>
        </a:p>
      </dgm:t>
    </dgm:pt>
    <dgm:pt modelId="{303A8FFF-B6FC-4D6C-A32C-BB74630BEA9D}" type="pres">
      <dgm:prSet presAssocID="{B33A7619-5FA4-45AA-A38D-E0AC49747502}" presName="compChildNode" presStyleCnt="0"/>
      <dgm:spPr/>
    </dgm:pt>
    <dgm:pt modelId="{0331F249-A15D-4B1B-BD8E-35EF1B41CF2F}" type="pres">
      <dgm:prSet presAssocID="{B33A7619-5FA4-45AA-A38D-E0AC49747502}" presName="theInnerList" presStyleCnt="0"/>
      <dgm:spPr/>
    </dgm:pt>
    <dgm:pt modelId="{EB6BCDCE-545C-4FAF-8C19-24D3E0BD6870}" type="pres">
      <dgm:prSet presAssocID="{4FDE42E7-5296-4F97-8C0D-D1778FCAEB80}" presName="childNode" presStyleLbl="node1" presStyleIdx="0" presStyleCnt="4" custScaleY="12029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E5D2650-F818-42DD-9E95-949F48C679A0}" type="pres">
      <dgm:prSet presAssocID="{B33A7619-5FA4-45AA-A38D-E0AC49747502}" presName="aSpace" presStyleCnt="0"/>
      <dgm:spPr/>
    </dgm:pt>
    <dgm:pt modelId="{9AD0887D-A977-415D-A7BB-AC193A64DE5E}" type="pres">
      <dgm:prSet presAssocID="{81CBC648-E10B-4515-BBF4-A2D255AEF6AE}" presName="compNode" presStyleCnt="0"/>
      <dgm:spPr/>
    </dgm:pt>
    <dgm:pt modelId="{56501E17-670E-4211-9A55-81BBE072B31C}" type="pres">
      <dgm:prSet presAssocID="{81CBC648-E10B-4515-BBF4-A2D255AEF6AE}" presName="aNode" presStyleLbl="bgShp" presStyleIdx="1" presStyleCnt="4"/>
      <dgm:spPr/>
      <dgm:t>
        <a:bodyPr/>
        <a:lstStyle/>
        <a:p>
          <a:endParaRPr lang="nb-NO"/>
        </a:p>
      </dgm:t>
    </dgm:pt>
    <dgm:pt modelId="{25B6516E-8BD0-4B2E-A11F-DC34D7250B5F}" type="pres">
      <dgm:prSet presAssocID="{81CBC648-E10B-4515-BBF4-A2D255AEF6AE}" presName="textNode" presStyleLbl="bgShp" presStyleIdx="1" presStyleCnt="4"/>
      <dgm:spPr/>
      <dgm:t>
        <a:bodyPr/>
        <a:lstStyle/>
        <a:p>
          <a:endParaRPr lang="nb-NO"/>
        </a:p>
      </dgm:t>
    </dgm:pt>
    <dgm:pt modelId="{B74FEDA4-8B1E-494B-ADC0-8E2E02EABA5D}" type="pres">
      <dgm:prSet presAssocID="{81CBC648-E10B-4515-BBF4-A2D255AEF6AE}" presName="compChildNode" presStyleCnt="0"/>
      <dgm:spPr/>
    </dgm:pt>
    <dgm:pt modelId="{33398028-EC49-4022-991F-DA58C29BCB90}" type="pres">
      <dgm:prSet presAssocID="{81CBC648-E10B-4515-BBF4-A2D255AEF6AE}" presName="theInnerList" presStyleCnt="0"/>
      <dgm:spPr/>
    </dgm:pt>
    <dgm:pt modelId="{663BE93E-D079-4171-B090-F1C5E69ADC8F}" type="pres">
      <dgm:prSet presAssocID="{FF914E00-BB60-4299-AB53-1011707D5CCB}" presName="childNode" presStyleLbl="node1" presStyleIdx="1" presStyleCnt="4" custScaleY="12029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D4A69D51-3200-402B-827C-FA7168BBEBE0}" type="pres">
      <dgm:prSet presAssocID="{81CBC648-E10B-4515-BBF4-A2D255AEF6AE}" presName="aSpace" presStyleCnt="0"/>
      <dgm:spPr/>
    </dgm:pt>
    <dgm:pt modelId="{EC3B2878-C11E-471C-877B-EC1D292ACAE2}" type="pres">
      <dgm:prSet presAssocID="{D496F43C-727A-417D-B50D-457544AD4A05}" presName="compNode" presStyleCnt="0"/>
      <dgm:spPr/>
    </dgm:pt>
    <dgm:pt modelId="{6635A177-2A88-413A-80E2-3E2414AF8358}" type="pres">
      <dgm:prSet presAssocID="{D496F43C-727A-417D-B50D-457544AD4A05}" presName="aNode" presStyleLbl="bgShp" presStyleIdx="2" presStyleCnt="4"/>
      <dgm:spPr/>
      <dgm:t>
        <a:bodyPr/>
        <a:lstStyle/>
        <a:p>
          <a:endParaRPr lang="nb-NO"/>
        </a:p>
      </dgm:t>
    </dgm:pt>
    <dgm:pt modelId="{C9DE0106-AE75-4EC7-BB36-EC0A9C2C7E5B}" type="pres">
      <dgm:prSet presAssocID="{D496F43C-727A-417D-B50D-457544AD4A05}" presName="textNode" presStyleLbl="bgShp" presStyleIdx="2" presStyleCnt="4"/>
      <dgm:spPr/>
      <dgm:t>
        <a:bodyPr/>
        <a:lstStyle/>
        <a:p>
          <a:endParaRPr lang="nb-NO"/>
        </a:p>
      </dgm:t>
    </dgm:pt>
    <dgm:pt modelId="{37441A58-0762-43A1-9D0C-7B6267E7EE17}" type="pres">
      <dgm:prSet presAssocID="{D496F43C-727A-417D-B50D-457544AD4A05}" presName="compChildNode" presStyleCnt="0"/>
      <dgm:spPr/>
    </dgm:pt>
    <dgm:pt modelId="{1FAB5ACC-B24B-4A1D-9ECC-BA20F2DC699A}" type="pres">
      <dgm:prSet presAssocID="{D496F43C-727A-417D-B50D-457544AD4A05}" presName="theInnerList" presStyleCnt="0"/>
      <dgm:spPr/>
    </dgm:pt>
    <dgm:pt modelId="{545CB442-585E-438F-AFA2-27755D901A06}" type="pres">
      <dgm:prSet presAssocID="{E762474A-D848-45F4-837D-0C7C962A17CF}" presName="childNode" presStyleLbl="node1" presStyleIdx="2" presStyleCnt="4" custScaleY="12029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39A830E-F0C4-4A8B-908B-C09D2F8BA66B}" type="pres">
      <dgm:prSet presAssocID="{D496F43C-727A-417D-B50D-457544AD4A05}" presName="aSpace" presStyleCnt="0"/>
      <dgm:spPr/>
    </dgm:pt>
    <dgm:pt modelId="{5525A127-533C-4DE7-AF19-820038791F67}" type="pres">
      <dgm:prSet presAssocID="{93A6583E-5E34-4ED8-A54D-CD92E3110B6C}" presName="compNode" presStyleCnt="0"/>
      <dgm:spPr/>
    </dgm:pt>
    <dgm:pt modelId="{A12C4FE6-F5B5-48BD-8753-9C42FA4F4DB9}" type="pres">
      <dgm:prSet presAssocID="{93A6583E-5E34-4ED8-A54D-CD92E3110B6C}" presName="aNode" presStyleLbl="bgShp" presStyleIdx="3" presStyleCnt="4"/>
      <dgm:spPr/>
      <dgm:t>
        <a:bodyPr/>
        <a:lstStyle/>
        <a:p>
          <a:endParaRPr lang="nb-NO"/>
        </a:p>
      </dgm:t>
    </dgm:pt>
    <dgm:pt modelId="{AB3FB7E7-BBED-44FB-A471-D6DD7EDBDD6E}" type="pres">
      <dgm:prSet presAssocID="{93A6583E-5E34-4ED8-A54D-CD92E3110B6C}" presName="textNode" presStyleLbl="bgShp" presStyleIdx="3" presStyleCnt="4"/>
      <dgm:spPr/>
      <dgm:t>
        <a:bodyPr/>
        <a:lstStyle/>
        <a:p>
          <a:endParaRPr lang="nb-NO"/>
        </a:p>
      </dgm:t>
    </dgm:pt>
    <dgm:pt modelId="{C997B2EA-4CD0-4994-951D-5CD565E6A712}" type="pres">
      <dgm:prSet presAssocID="{93A6583E-5E34-4ED8-A54D-CD92E3110B6C}" presName="compChildNode" presStyleCnt="0"/>
      <dgm:spPr/>
    </dgm:pt>
    <dgm:pt modelId="{F202246E-AC68-4A8C-B0C0-F47E1F5751F2}" type="pres">
      <dgm:prSet presAssocID="{93A6583E-5E34-4ED8-A54D-CD92E3110B6C}" presName="theInnerList" presStyleCnt="0"/>
      <dgm:spPr/>
    </dgm:pt>
    <dgm:pt modelId="{C6677DDA-09F6-498A-A169-3497B6B32B17}" type="pres">
      <dgm:prSet presAssocID="{3C4816A9-514B-4D8E-9796-963903C496F0}" presName="childNode" presStyleLbl="node1" presStyleIdx="3" presStyleCnt="4" custScaleY="12029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1D306FDC-A40E-48FD-A29A-930E086EB1AC}" type="presOf" srcId="{E762474A-D848-45F4-837D-0C7C962A17CF}" destId="{545CB442-585E-438F-AFA2-27755D901A06}" srcOrd="0" destOrd="0" presId="urn:microsoft.com/office/officeart/2005/8/layout/lProcess2"/>
    <dgm:cxn modelId="{21D3175A-85EB-46D2-97A0-57FA915D077A}" type="presOf" srcId="{D496F43C-727A-417D-B50D-457544AD4A05}" destId="{C9DE0106-AE75-4EC7-BB36-EC0A9C2C7E5B}" srcOrd="1" destOrd="0" presId="urn:microsoft.com/office/officeart/2005/8/layout/lProcess2"/>
    <dgm:cxn modelId="{B66865CB-6B18-4115-AFBD-341A3A4A1671}" srcId="{77431664-9B00-4632-9621-A03A50EDD59E}" destId="{93A6583E-5E34-4ED8-A54D-CD92E3110B6C}" srcOrd="3" destOrd="0" parTransId="{B7655F21-5FF9-4979-BB74-84D68506C2CB}" sibTransId="{7AB9ED3E-4FDC-407A-A8CC-3F3D0EBD54B1}"/>
    <dgm:cxn modelId="{2CB1D2FB-B8AE-4DB8-A778-E13D9643B8A4}" srcId="{77431664-9B00-4632-9621-A03A50EDD59E}" destId="{D496F43C-727A-417D-B50D-457544AD4A05}" srcOrd="2" destOrd="0" parTransId="{C7DEF99F-9B7E-4BCA-906A-062959DD8842}" sibTransId="{1B5EA674-79B5-4511-9D92-41061ECFEF02}"/>
    <dgm:cxn modelId="{B154EA1B-2F63-439F-BC9C-8FEB571D98FF}" srcId="{81CBC648-E10B-4515-BBF4-A2D255AEF6AE}" destId="{FF914E00-BB60-4299-AB53-1011707D5CCB}" srcOrd="0" destOrd="0" parTransId="{2E7D49C7-24D4-4BD9-A104-C2B29FBCDD69}" sibTransId="{4A4D6B35-D9C4-45D2-9B81-E1FAB5F7E283}"/>
    <dgm:cxn modelId="{E081B24C-BB16-4D7E-93EE-5BFF826D6EA0}" srcId="{77431664-9B00-4632-9621-A03A50EDD59E}" destId="{B33A7619-5FA4-45AA-A38D-E0AC49747502}" srcOrd="0" destOrd="0" parTransId="{C6EA70DE-7F77-4281-8EAF-9B3721FF6477}" sibTransId="{9D41B8F9-7935-4F4F-AC8D-9344C262B2FC}"/>
    <dgm:cxn modelId="{5E8033A0-4A6B-4E97-9066-C08E479A832F}" type="presOf" srcId="{77431664-9B00-4632-9621-A03A50EDD59E}" destId="{16D29121-B0AE-44A7-95A0-371F85717102}" srcOrd="0" destOrd="0" presId="urn:microsoft.com/office/officeart/2005/8/layout/lProcess2"/>
    <dgm:cxn modelId="{6EAC097F-2F2A-49C8-BED5-AC9C70C6E3E5}" type="presOf" srcId="{93A6583E-5E34-4ED8-A54D-CD92E3110B6C}" destId="{AB3FB7E7-BBED-44FB-A471-D6DD7EDBDD6E}" srcOrd="1" destOrd="0" presId="urn:microsoft.com/office/officeart/2005/8/layout/lProcess2"/>
    <dgm:cxn modelId="{52E91E65-C176-4F3E-8E1D-A835C3B1182F}" type="presOf" srcId="{B33A7619-5FA4-45AA-A38D-E0AC49747502}" destId="{BA18FE2C-1B46-4C6F-B546-8D28E48E5192}" srcOrd="0" destOrd="0" presId="urn:microsoft.com/office/officeart/2005/8/layout/lProcess2"/>
    <dgm:cxn modelId="{F829E760-5FAD-4352-B63A-9AFFC1D0716C}" type="presOf" srcId="{4FDE42E7-5296-4F97-8C0D-D1778FCAEB80}" destId="{EB6BCDCE-545C-4FAF-8C19-24D3E0BD6870}" srcOrd="0" destOrd="0" presId="urn:microsoft.com/office/officeart/2005/8/layout/lProcess2"/>
    <dgm:cxn modelId="{1B23894C-C877-4079-9FF8-ADA4F191098A}" type="presOf" srcId="{B33A7619-5FA4-45AA-A38D-E0AC49747502}" destId="{BCC6B176-AE0A-4D76-99D2-D0C12DCDBE76}" srcOrd="1" destOrd="0" presId="urn:microsoft.com/office/officeart/2005/8/layout/lProcess2"/>
    <dgm:cxn modelId="{BC33C2EE-921E-49A1-9072-18A6F95A5FBF}" srcId="{93A6583E-5E34-4ED8-A54D-CD92E3110B6C}" destId="{3C4816A9-514B-4D8E-9796-963903C496F0}" srcOrd="0" destOrd="0" parTransId="{5D65AD92-B34A-472E-AB77-D98525219FC8}" sibTransId="{08DBB37A-A75B-4EC3-8490-27221096FDF0}"/>
    <dgm:cxn modelId="{3AB1937A-B364-4847-A8ED-229603BEE5CD}" type="presOf" srcId="{93A6583E-5E34-4ED8-A54D-CD92E3110B6C}" destId="{A12C4FE6-F5B5-48BD-8753-9C42FA4F4DB9}" srcOrd="0" destOrd="0" presId="urn:microsoft.com/office/officeart/2005/8/layout/lProcess2"/>
    <dgm:cxn modelId="{E8C40FC2-15B0-47CB-91A9-C57076BA3AB3}" type="presOf" srcId="{81CBC648-E10B-4515-BBF4-A2D255AEF6AE}" destId="{56501E17-670E-4211-9A55-81BBE072B31C}" srcOrd="0" destOrd="0" presId="urn:microsoft.com/office/officeart/2005/8/layout/lProcess2"/>
    <dgm:cxn modelId="{827BBE53-0F0E-491F-951C-4D5879D09DF7}" srcId="{B33A7619-5FA4-45AA-A38D-E0AC49747502}" destId="{4FDE42E7-5296-4F97-8C0D-D1778FCAEB80}" srcOrd="0" destOrd="0" parTransId="{F9BA3979-B10F-4CC0-B198-9A0B00FA3221}" sibTransId="{548F12B8-380A-4ED5-A294-83728760DFBA}"/>
    <dgm:cxn modelId="{2B7B60E2-601E-4398-A225-AE41E5B65D2F}" type="presOf" srcId="{FF914E00-BB60-4299-AB53-1011707D5CCB}" destId="{663BE93E-D079-4171-B090-F1C5E69ADC8F}" srcOrd="0" destOrd="0" presId="urn:microsoft.com/office/officeart/2005/8/layout/lProcess2"/>
    <dgm:cxn modelId="{A3859CF6-5D3C-4549-B542-E4875EF889AC}" type="presOf" srcId="{3C4816A9-514B-4D8E-9796-963903C496F0}" destId="{C6677DDA-09F6-498A-A169-3497B6B32B17}" srcOrd="0" destOrd="0" presId="urn:microsoft.com/office/officeart/2005/8/layout/lProcess2"/>
    <dgm:cxn modelId="{B1BA183C-FDA5-4097-805F-49657A419AD8}" srcId="{D496F43C-727A-417D-B50D-457544AD4A05}" destId="{E762474A-D848-45F4-837D-0C7C962A17CF}" srcOrd="0" destOrd="0" parTransId="{FF26FCA7-244F-435E-9EAB-F92BDA660142}" sibTransId="{B6F3A850-8085-4D34-92E6-56633B0BCF39}"/>
    <dgm:cxn modelId="{85604F16-77C1-48B3-B441-1652AA9D7C1B}" srcId="{77431664-9B00-4632-9621-A03A50EDD59E}" destId="{81CBC648-E10B-4515-BBF4-A2D255AEF6AE}" srcOrd="1" destOrd="0" parTransId="{E6FD8D5C-5624-482F-94C9-02538A9D361C}" sibTransId="{7892B1AA-A744-4742-A12D-43935A17FB2A}"/>
    <dgm:cxn modelId="{A65A54FF-A0C3-49DA-B61B-E12CE71FC563}" type="presOf" srcId="{81CBC648-E10B-4515-BBF4-A2D255AEF6AE}" destId="{25B6516E-8BD0-4B2E-A11F-DC34D7250B5F}" srcOrd="1" destOrd="0" presId="urn:microsoft.com/office/officeart/2005/8/layout/lProcess2"/>
    <dgm:cxn modelId="{DF085F3C-F366-4541-8434-09E741E6646B}" type="presOf" srcId="{D496F43C-727A-417D-B50D-457544AD4A05}" destId="{6635A177-2A88-413A-80E2-3E2414AF8358}" srcOrd="0" destOrd="0" presId="urn:microsoft.com/office/officeart/2005/8/layout/lProcess2"/>
    <dgm:cxn modelId="{09815024-36D9-4748-8198-3A27AE0B29A5}" type="presParOf" srcId="{16D29121-B0AE-44A7-95A0-371F85717102}" destId="{6C514571-C107-4DFD-A7A4-B037A9481794}" srcOrd="0" destOrd="0" presId="urn:microsoft.com/office/officeart/2005/8/layout/lProcess2"/>
    <dgm:cxn modelId="{29A67A1F-D071-41D6-B453-4623E1704E50}" type="presParOf" srcId="{6C514571-C107-4DFD-A7A4-B037A9481794}" destId="{BA18FE2C-1B46-4C6F-B546-8D28E48E5192}" srcOrd="0" destOrd="0" presId="urn:microsoft.com/office/officeart/2005/8/layout/lProcess2"/>
    <dgm:cxn modelId="{2642F662-EEFF-4AE3-9F23-4D65EECBD2BD}" type="presParOf" srcId="{6C514571-C107-4DFD-A7A4-B037A9481794}" destId="{BCC6B176-AE0A-4D76-99D2-D0C12DCDBE76}" srcOrd="1" destOrd="0" presId="urn:microsoft.com/office/officeart/2005/8/layout/lProcess2"/>
    <dgm:cxn modelId="{28CA39B4-4791-4B46-92DA-60C4D53F73C9}" type="presParOf" srcId="{6C514571-C107-4DFD-A7A4-B037A9481794}" destId="{303A8FFF-B6FC-4D6C-A32C-BB74630BEA9D}" srcOrd="2" destOrd="0" presId="urn:microsoft.com/office/officeart/2005/8/layout/lProcess2"/>
    <dgm:cxn modelId="{9841A99E-0077-4316-A44D-8239DD91C891}" type="presParOf" srcId="{303A8FFF-B6FC-4D6C-A32C-BB74630BEA9D}" destId="{0331F249-A15D-4B1B-BD8E-35EF1B41CF2F}" srcOrd="0" destOrd="0" presId="urn:microsoft.com/office/officeart/2005/8/layout/lProcess2"/>
    <dgm:cxn modelId="{7342A602-2A17-4C6A-8F07-4E11E65B13A6}" type="presParOf" srcId="{0331F249-A15D-4B1B-BD8E-35EF1B41CF2F}" destId="{EB6BCDCE-545C-4FAF-8C19-24D3E0BD6870}" srcOrd="0" destOrd="0" presId="urn:microsoft.com/office/officeart/2005/8/layout/lProcess2"/>
    <dgm:cxn modelId="{012271F4-3D14-4FDD-8D04-2B3AEB8A8C13}" type="presParOf" srcId="{16D29121-B0AE-44A7-95A0-371F85717102}" destId="{CE5D2650-F818-42DD-9E95-949F48C679A0}" srcOrd="1" destOrd="0" presId="urn:microsoft.com/office/officeart/2005/8/layout/lProcess2"/>
    <dgm:cxn modelId="{8E577B8D-0A6A-41F9-BEF6-3D35E0322125}" type="presParOf" srcId="{16D29121-B0AE-44A7-95A0-371F85717102}" destId="{9AD0887D-A977-415D-A7BB-AC193A64DE5E}" srcOrd="2" destOrd="0" presId="urn:microsoft.com/office/officeart/2005/8/layout/lProcess2"/>
    <dgm:cxn modelId="{01164D02-6ADF-48E9-9B94-A5235F6F4891}" type="presParOf" srcId="{9AD0887D-A977-415D-A7BB-AC193A64DE5E}" destId="{56501E17-670E-4211-9A55-81BBE072B31C}" srcOrd="0" destOrd="0" presId="urn:microsoft.com/office/officeart/2005/8/layout/lProcess2"/>
    <dgm:cxn modelId="{A7DC9CD8-76C8-4F19-A091-BE058FAA4F0C}" type="presParOf" srcId="{9AD0887D-A977-415D-A7BB-AC193A64DE5E}" destId="{25B6516E-8BD0-4B2E-A11F-DC34D7250B5F}" srcOrd="1" destOrd="0" presId="urn:microsoft.com/office/officeart/2005/8/layout/lProcess2"/>
    <dgm:cxn modelId="{FF1DB867-74F0-4A6D-B6D6-FB37E314C1C8}" type="presParOf" srcId="{9AD0887D-A977-415D-A7BB-AC193A64DE5E}" destId="{B74FEDA4-8B1E-494B-ADC0-8E2E02EABA5D}" srcOrd="2" destOrd="0" presId="urn:microsoft.com/office/officeart/2005/8/layout/lProcess2"/>
    <dgm:cxn modelId="{DD538125-92AD-4E05-8A3A-5FC8521A76D6}" type="presParOf" srcId="{B74FEDA4-8B1E-494B-ADC0-8E2E02EABA5D}" destId="{33398028-EC49-4022-991F-DA58C29BCB90}" srcOrd="0" destOrd="0" presId="urn:microsoft.com/office/officeart/2005/8/layout/lProcess2"/>
    <dgm:cxn modelId="{EA080E39-F866-4837-9E57-E2D066E9BAE3}" type="presParOf" srcId="{33398028-EC49-4022-991F-DA58C29BCB90}" destId="{663BE93E-D079-4171-B090-F1C5E69ADC8F}" srcOrd="0" destOrd="0" presId="urn:microsoft.com/office/officeart/2005/8/layout/lProcess2"/>
    <dgm:cxn modelId="{E8275259-0A78-49FC-B5C4-1BEF48E8EDC4}" type="presParOf" srcId="{16D29121-B0AE-44A7-95A0-371F85717102}" destId="{D4A69D51-3200-402B-827C-FA7168BBEBE0}" srcOrd="3" destOrd="0" presId="urn:microsoft.com/office/officeart/2005/8/layout/lProcess2"/>
    <dgm:cxn modelId="{D3660095-2A58-47C6-94BA-8132445522B9}" type="presParOf" srcId="{16D29121-B0AE-44A7-95A0-371F85717102}" destId="{EC3B2878-C11E-471C-877B-EC1D292ACAE2}" srcOrd="4" destOrd="0" presId="urn:microsoft.com/office/officeart/2005/8/layout/lProcess2"/>
    <dgm:cxn modelId="{92890508-5402-48A4-9CB5-D31B8AE641A4}" type="presParOf" srcId="{EC3B2878-C11E-471C-877B-EC1D292ACAE2}" destId="{6635A177-2A88-413A-80E2-3E2414AF8358}" srcOrd="0" destOrd="0" presId="urn:microsoft.com/office/officeart/2005/8/layout/lProcess2"/>
    <dgm:cxn modelId="{BC5C5FF8-840D-4B47-BBFC-67D3010FBF0A}" type="presParOf" srcId="{EC3B2878-C11E-471C-877B-EC1D292ACAE2}" destId="{C9DE0106-AE75-4EC7-BB36-EC0A9C2C7E5B}" srcOrd="1" destOrd="0" presId="urn:microsoft.com/office/officeart/2005/8/layout/lProcess2"/>
    <dgm:cxn modelId="{D9DE50C2-0478-460B-9A78-0804905A2562}" type="presParOf" srcId="{EC3B2878-C11E-471C-877B-EC1D292ACAE2}" destId="{37441A58-0762-43A1-9D0C-7B6267E7EE17}" srcOrd="2" destOrd="0" presId="urn:microsoft.com/office/officeart/2005/8/layout/lProcess2"/>
    <dgm:cxn modelId="{46CC7F13-BD71-41AD-812B-C4DD8E5E99A1}" type="presParOf" srcId="{37441A58-0762-43A1-9D0C-7B6267E7EE17}" destId="{1FAB5ACC-B24B-4A1D-9ECC-BA20F2DC699A}" srcOrd="0" destOrd="0" presId="urn:microsoft.com/office/officeart/2005/8/layout/lProcess2"/>
    <dgm:cxn modelId="{8C05AE86-9707-466C-997F-AFE03E6E3AC1}" type="presParOf" srcId="{1FAB5ACC-B24B-4A1D-9ECC-BA20F2DC699A}" destId="{545CB442-585E-438F-AFA2-27755D901A06}" srcOrd="0" destOrd="0" presId="urn:microsoft.com/office/officeart/2005/8/layout/lProcess2"/>
    <dgm:cxn modelId="{3B8DBF08-5D1C-453B-AE25-BC0E17A43E43}" type="presParOf" srcId="{16D29121-B0AE-44A7-95A0-371F85717102}" destId="{939A830E-F0C4-4A8B-908B-C09D2F8BA66B}" srcOrd="5" destOrd="0" presId="urn:microsoft.com/office/officeart/2005/8/layout/lProcess2"/>
    <dgm:cxn modelId="{113C4705-4AF9-4B9F-BDDC-6272A855EBFB}" type="presParOf" srcId="{16D29121-B0AE-44A7-95A0-371F85717102}" destId="{5525A127-533C-4DE7-AF19-820038791F67}" srcOrd="6" destOrd="0" presId="urn:microsoft.com/office/officeart/2005/8/layout/lProcess2"/>
    <dgm:cxn modelId="{1DC97795-38B6-47C6-99FA-1486B951642C}" type="presParOf" srcId="{5525A127-533C-4DE7-AF19-820038791F67}" destId="{A12C4FE6-F5B5-48BD-8753-9C42FA4F4DB9}" srcOrd="0" destOrd="0" presId="urn:microsoft.com/office/officeart/2005/8/layout/lProcess2"/>
    <dgm:cxn modelId="{5D02840B-A5AA-400F-8E93-061863D5AB09}" type="presParOf" srcId="{5525A127-533C-4DE7-AF19-820038791F67}" destId="{AB3FB7E7-BBED-44FB-A471-D6DD7EDBDD6E}" srcOrd="1" destOrd="0" presId="urn:microsoft.com/office/officeart/2005/8/layout/lProcess2"/>
    <dgm:cxn modelId="{A3CEC222-B5A2-4454-A7AD-04885F538659}" type="presParOf" srcId="{5525A127-533C-4DE7-AF19-820038791F67}" destId="{C997B2EA-4CD0-4994-951D-5CD565E6A712}" srcOrd="2" destOrd="0" presId="urn:microsoft.com/office/officeart/2005/8/layout/lProcess2"/>
    <dgm:cxn modelId="{996CF05E-9C24-4F03-9261-FDCCC99746F4}" type="presParOf" srcId="{C997B2EA-4CD0-4994-951D-5CD565E6A712}" destId="{F202246E-AC68-4A8C-B0C0-F47E1F5751F2}" srcOrd="0" destOrd="0" presId="urn:microsoft.com/office/officeart/2005/8/layout/lProcess2"/>
    <dgm:cxn modelId="{212CEA89-50E7-4124-A158-4791BB990DBC}" type="presParOf" srcId="{F202246E-AC68-4A8C-B0C0-F47E1F5751F2}" destId="{C6677DDA-09F6-498A-A169-3497B6B32B17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8FE2C-1B46-4C6F-B546-8D28E48E5192}">
      <dsp:nvSpPr>
        <dsp:cNvPr id="0" name=""/>
        <dsp:cNvSpPr/>
      </dsp:nvSpPr>
      <dsp:spPr>
        <a:xfrm>
          <a:off x="1984" y="0"/>
          <a:ext cx="1946895" cy="372583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500" kern="1200" dirty="0" smtClean="0">
              <a:solidFill>
                <a:schemeClr val="accent6">
                  <a:lumMod val="50000"/>
                </a:schemeClr>
              </a:solidFill>
            </a:rPr>
            <a:t>Kartlegging av kommuner på Facebook</a:t>
          </a:r>
          <a:endParaRPr lang="nb-NO" sz="15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984" y="0"/>
        <a:ext cx="1946895" cy="1117751"/>
      </dsp:txXfrm>
    </dsp:sp>
    <dsp:sp modelId="{EB6BCDCE-545C-4FAF-8C19-24D3E0BD6870}">
      <dsp:nvSpPr>
        <dsp:cNvPr id="0" name=""/>
        <dsp:cNvSpPr/>
      </dsp:nvSpPr>
      <dsp:spPr>
        <a:xfrm>
          <a:off x="196673" y="1118124"/>
          <a:ext cx="1557516" cy="24210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Datainnsamling fra 230 offisielle kommunesider på Facebook.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En analyse av kommunenes prestasjoner basert på ti kvantitative parametere, gir et samlet bilde av kommunenes evne til å lykkes innenfor innbyggermedvirkning, omdømmebygging og beredskap</a:t>
          </a:r>
          <a:endParaRPr lang="nb-NO" sz="1000" kern="1200" dirty="0"/>
        </a:p>
      </dsp:txBody>
      <dsp:txXfrm>
        <a:off x="242291" y="1163742"/>
        <a:ext cx="1466280" cy="2329814"/>
      </dsp:txXfrm>
    </dsp:sp>
    <dsp:sp modelId="{56501E17-670E-4211-9A55-81BBE072B31C}">
      <dsp:nvSpPr>
        <dsp:cNvPr id="0" name=""/>
        <dsp:cNvSpPr/>
      </dsp:nvSpPr>
      <dsp:spPr>
        <a:xfrm>
          <a:off x="2094896" y="0"/>
          <a:ext cx="1946895" cy="372583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500" kern="1200" dirty="0" smtClean="0">
              <a:solidFill>
                <a:schemeClr val="accent6">
                  <a:lumMod val="50000"/>
                </a:schemeClr>
              </a:solidFill>
            </a:rPr>
            <a:t>Spørreundersøkelse - topp 30 kommuner</a:t>
          </a:r>
          <a:endParaRPr lang="nb-NO" sz="15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094896" y="0"/>
        <a:ext cx="1946895" cy="1117751"/>
      </dsp:txXfrm>
    </dsp:sp>
    <dsp:sp modelId="{663BE93E-D079-4171-B090-F1C5E69ADC8F}">
      <dsp:nvSpPr>
        <dsp:cNvPr id="0" name=""/>
        <dsp:cNvSpPr/>
      </dsp:nvSpPr>
      <dsp:spPr>
        <a:xfrm>
          <a:off x="2289585" y="1118124"/>
          <a:ext cx="1557516" cy="24210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Kartleggingen dannet et kvantitativt grunnlag for å avgjøre hvilke 30 kommuner som lykkes best med sosiale medier i kommunesektoren.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 Disse kommunene  ble invitert til å delta i en nettbasert spørreundersøkelse.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Svarene ga innsikt i hva de gode kommunene gjør, og hvordan de opplever effektene av tilstedeværelsen i sosiale medier innen de tre definerte områdene.</a:t>
          </a:r>
          <a:endParaRPr lang="nb-NO" sz="1000" kern="1200" dirty="0"/>
        </a:p>
      </dsp:txBody>
      <dsp:txXfrm>
        <a:off x="2335203" y="1163742"/>
        <a:ext cx="1466280" cy="2329814"/>
      </dsp:txXfrm>
    </dsp:sp>
    <dsp:sp modelId="{6635A177-2A88-413A-80E2-3E2414AF8358}">
      <dsp:nvSpPr>
        <dsp:cNvPr id="0" name=""/>
        <dsp:cNvSpPr/>
      </dsp:nvSpPr>
      <dsp:spPr>
        <a:xfrm>
          <a:off x="4187808" y="0"/>
          <a:ext cx="1946895" cy="372583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500" kern="1200" dirty="0" smtClean="0">
              <a:solidFill>
                <a:schemeClr val="accent6">
                  <a:lumMod val="50000"/>
                </a:schemeClr>
              </a:solidFill>
            </a:rPr>
            <a:t>Fokusgruppe på Facebook</a:t>
          </a:r>
          <a:endParaRPr lang="nb-NO" sz="15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187808" y="0"/>
        <a:ext cx="1946895" cy="1117751"/>
      </dsp:txXfrm>
    </dsp:sp>
    <dsp:sp modelId="{545CB442-585E-438F-AFA2-27755D901A06}">
      <dsp:nvSpPr>
        <dsp:cNvPr id="0" name=""/>
        <dsp:cNvSpPr/>
      </dsp:nvSpPr>
      <dsp:spPr>
        <a:xfrm>
          <a:off x="4382498" y="1118124"/>
          <a:ext cx="1557516" cy="24210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Fokusgruppeintervju med innbyggere rekruttert gjennom Facebook-sidene til kommunene.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Fokusgruppeintervjuet ble gjennomført på en lukket Facebook-gruppe.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Svarene fra innbyggerne dannet et supplerende bilde av hva de opplever som god bruk av sosiale medier fra kommunen.</a:t>
          </a:r>
          <a:endParaRPr lang="nb-NO" sz="1000" kern="1200" dirty="0"/>
        </a:p>
      </dsp:txBody>
      <dsp:txXfrm>
        <a:off x="4428116" y="1163742"/>
        <a:ext cx="1466280" cy="2329814"/>
      </dsp:txXfrm>
    </dsp:sp>
    <dsp:sp modelId="{A12C4FE6-F5B5-48BD-8753-9C42FA4F4DB9}">
      <dsp:nvSpPr>
        <dsp:cNvPr id="0" name=""/>
        <dsp:cNvSpPr/>
      </dsp:nvSpPr>
      <dsp:spPr>
        <a:xfrm>
          <a:off x="6280720" y="0"/>
          <a:ext cx="1946895" cy="3725839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500" kern="1200" dirty="0" smtClean="0">
              <a:solidFill>
                <a:schemeClr val="accent6">
                  <a:lumMod val="50000"/>
                </a:schemeClr>
              </a:solidFill>
            </a:rPr>
            <a:t>Hypotesetesting og analyse</a:t>
          </a:r>
          <a:endParaRPr lang="nb-NO" sz="15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6280720" y="0"/>
        <a:ext cx="1946895" cy="1117751"/>
      </dsp:txXfrm>
    </dsp:sp>
    <dsp:sp modelId="{C6677DDA-09F6-498A-A169-3497B6B32B17}">
      <dsp:nvSpPr>
        <dsp:cNvPr id="0" name=""/>
        <dsp:cNvSpPr/>
      </dsp:nvSpPr>
      <dsp:spPr>
        <a:xfrm>
          <a:off x="6475410" y="1118124"/>
          <a:ext cx="1557516" cy="24210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Basert på analyser av spørreundersøkelsen og fokusgruppeintervjuet ble resultater som danner utgangspunktet for god bruk av sosiale medier for kommunesektoren presentert og drøftet.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000" kern="1200" dirty="0" smtClean="0"/>
            <a:t>I tillegg ble det beskrevet hva  andre kommuner kan lære av de som lykkes.</a:t>
          </a:r>
          <a:endParaRPr lang="nb-NO" sz="1000" kern="1200" dirty="0"/>
        </a:p>
      </dsp:txBody>
      <dsp:txXfrm>
        <a:off x="6521028" y="1163742"/>
        <a:ext cx="1466280" cy="2329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384560E9-C2F4-444C-8A9C-12D770AC903E}" type="datetime1">
              <a:rPr lang="en-US"/>
              <a:pPr>
                <a:defRPr/>
              </a:pPr>
              <a:t>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21773DBD-B78C-FA47-A71A-0EBB37276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62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2955E209-36A0-5149-82BF-D94C93DA82EF}" type="datetime1">
              <a:rPr lang="en-US"/>
              <a:pPr>
                <a:defRPr/>
              </a:pPr>
              <a:t>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C864961C-3FC3-2F46-9A5C-0FE280DAB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450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3.emf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emf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_Background_0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13"/>
          <p:cNvSpPr txBox="1">
            <a:spLocks/>
          </p:cNvSpPr>
          <p:nvPr userDrawn="1"/>
        </p:nvSpPr>
        <p:spPr>
          <a:xfrm>
            <a:off x="6705600" y="6173788"/>
            <a:ext cx="2133600" cy="365125"/>
          </a:xfrm>
          <a:prstGeom prst="rect">
            <a:avLst/>
          </a:prstGeom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D1AD254-D8BF-2745-9337-150C0F144ED3}" type="datetime1">
              <a:rPr lang="nb-NO" sz="1600" smtClean="0">
                <a:latin typeface="+mn-lt"/>
                <a:ea typeface="+mn-ea"/>
                <a:cs typeface="+mn-cs"/>
              </a:rPr>
              <a:t>30.01.2014</a:t>
            </a:fld>
            <a:endParaRPr lang="en-US" sz="16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5908"/>
            <a:ext cx="6400800" cy="1292892"/>
          </a:xfrm>
        </p:spPr>
        <p:txBody>
          <a:bodyPr/>
          <a:lstStyle>
            <a:lvl1pPr marL="0" indent="0" algn="ctr">
              <a:buNone/>
              <a:defRPr sz="2000" b="1" i="0">
                <a:solidFill>
                  <a:schemeClr val="accent6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7200" y="2657929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Bilde 7" descr="GambitHK_Strategies_Logo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395" y="1022001"/>
            <a:ext cx="3668466" cy="92327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_Background_02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13"/>
          <p:cNvSpPr txBox="1">
            <a:spLocks/>
          </p:cNvSpPr>
          <p:nvPr userDrawn="1"/>
        </p:nvSpPr>
        <p:spPr>
          <a:xfrm>
            <a:off x="6705600" y="6173788"/>
            <a:ext cx="2133600" cy="365125"/>
          </a:xfrm>
          <a:prstGeom prst="rect">
            <a:avLst/>
          </a:prstGeom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3DBD8C7-A6DE-D347-9BB0-E6FA5D447F50}" type="datetime1">
              <a:rPr lang="nb-NO" sz="1600" smtClean="0">
                <a:latin typeface="+mn-lt"/>
                <a:ea typeface="+mn-ea"/>
                <a:cs typeface="+mn-cs"/>
              </a:rPr>
              <a:t>30.01.2014</a:t>
            </a:fld>
            <a:endParaRPr lang="en-US" sz="16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45908"/>
            <a:ext cx="6400800" cy="1292892"/>
          </a:xfrm>
        </p:spPr>
        <p:txBody>
          <a:bodyPr/>
          <a:lstStyle>
            <a:lvl1pPr marL="0" indent="0" algn="ctr">
              <a:buNone/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57200" y="2657929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Bilde 7" descr="GambitHK_Strategies_Logo_Neg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845" y="1060835"/>
            <a:ext cx="3651368" cy="88221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eader_bar_blue-01-0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interior_plus_line_01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4000" y="6086475"/>
            <a:ext cx="8686800" cy="6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23443"/>
          </a:xfrm>
        </p:spPr>
        <p:txBody>
          <a:bodyPr/>
          <a:lstStyle>
            <a:lvl1pPr>
              <a:buSzPct val="75000"/>
              <a:buFontTx/>
              <a:buBlip>
                <a:blip r:embed="rId4"/>
              </a:buBlip>
              <a:defRPr/>
            </a:lvl1pPr>
            <a:lvl2pPr>
              <a:buSzPct val="100000"/>
              <a:buFont typeface="Lucida Grande"/>
              <a:buChar char="–"/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Title 16"/>
          <p:cNvSpPr>
            <a:spLocks noGrp="1"/>
          </p:cNvSpPr>
          <p:nvPr>
            <p:ph type="title"/>
          </p:nvPr>
        </p:nvSpPr>
        <p:spPr>
          <a:xfrm>
            <a:off x="457200" y="217714"/>
            <a:ext cx="7271657" cy="696686"/>
          </a:xfrm>
        </p:spPr>
        <p:txBody>
          <a:bodyPr anchor="t"/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6553200" y="3635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D4C7F30-6D9F-E54E-825B-B9293E295E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err="1" smtClean="0"/>
              <a:t>FoU</a:t>
            </a:r>
            <a:r>
              <a:rPr lang="en-US" dirty="0" smtClean="0"/>
              <a:t>: </a:t>
            </a:r>
            <a:r>
              <a:rPr lang="en-US" dirty="0" err="1" smtClean="0"/>
              <a:t>Hvordan</a:t>
            </a:r>
            <a:r>
              <a:rPr lang="en-US" dirty="0" smtClean="0"/>
              <a:t> </a:t>
            </a:r>
            <a:r>
              <a:rPr lang="en-US" dirty="0" err="1" smtClean="0"/>
              <a:t>lykkes</a:t>
            </a:r>
            <a:r>
              <a:rPr lang="en-US" dirty="0" smtClean="0"/>
              <a:t> </a:t>
            </a:r>
            <a:r>
              <a:rPr lang="en-US" dirty="0" err="1" smtClean="0"/>
              <a:t>kommunesektoren</a:t>
            </a:r>
            <a:r>
              <a:rPr lang="en-US" dirty="0" smtClean="0"/>
              <a:t> I </a:t>
            </a:r>
            <a:r>
              <a:rPr lang="en-US" dirty="0" err="1" smtClean="0"/>
              <a:t>sosiale</a:t>
            </a:r>
            <a:r>
              <a:rPr lang="en-US" dirty="0" smtClean="0"/>
              <a:t> </a:t>
            </a:r>
            <a:r>
              <a:rPr lang="en-US" dirty="0" err="1" smtClean="0"/>
              <a:t>medier</a:t>
            </a:r>
            <a:endParaRPr lang="en-US" dirty="0"/>
          </a:p>
        </p:txBody>
      </p:sp>
      <p:pic>
        <p:nvPicPr>
          <p:cNvPr id="13" name="Bilde 12" descr="GambitHK_Strategies_Logo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6243704"/>
            <a:ext cx="1831100" cy="46084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70995"/>
            <a:ext cx="913250" cy="45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eader_bar_blue-01-0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interior_plus_line_01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28600" y="6086475"/>
            <a:ext cx="8686800" cy="6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70489"/>
          </a:xfrm>
        </p:spPr>
        <p:txBody>
          <a:bodyPr/>
          <a:lstStyle>
            <a:lvl1pPr>
              <a:buSzPct val="75000"/>
              <a:buFontTx/>
              <a:buBlip>
                <a:blip r:embed="rId4"/>
              </a:buBlip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704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457200" y="217714"/>
            <a:ext cx="7271657" cy="696686"/>
          </a:xfrm>
        </p:spPr>
        <p:txBody>
          <a:bodyPr anchor="t"/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1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5865D-0BEA-0544-8931-A253CF5C78B8}" type="datetime1">
              <a:rPr lang="nb-NO" smtClean="0"/>
              <a:t>30.01.2014</a:t>
            </a:fld>
            <a:endParaRPr lang="en-US" dirty="0"/>
          </a:p>
        </p:txBody>
      </p:sp>
      <p:sp>
        <p:nvSpPr>
          <p:cNvPr id="9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6553200" y="3635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5C8E73F-6F4D-7746-A66D-C82A07F832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2" name="Bilde 11" descr="GambitHK_Strategies_Logo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6243704"/>
            <a:ext cx="1831100" cy="46084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eader_bar_blue-01-0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interior_plus_line_01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4000" y="6086475"/>
            <a:ext cx="8686800" cy="6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6"/>
          <p:cNvSpPr>
            <a:spLocks noGrp="1"/>
          </p:cNvSpPr>
          <p:nvPr>
            <p:ph type="title"/>
          </p:nvPr>
        </p:nvSpPr>
        <p:spPr>
          <a:xfrm>
            <a:off x="457200" y="217714"/>
            <a:ext cx="7271657" cy="696686"/>
          </a:xfrm>
        </p:spPr>
        <p:txBody>
          <a:bodyPr anchor="t"/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1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2675D-F77F-584A-8913-1F0151400C5C}" type="datetime1">
              <a:rPr lang="nb-NO" smtClean="0"/>
              <a:t>30.01.2014</a:t>
            </a:fld>
            <a:endParaRPr lang="en-US" dirty="0"/>
          </a:p>
        </p:txBody>
      </p:sp>
      <p:sp>
        <p:nvSpPr>
          <p:cNvPr id="11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6553200" y="3635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3609CF-97C3-DD48-A305-10E5CB2550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4" name="Bilde 13" descr="GambitHK_Strategies_Logo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6243704"/>
            <a:ext cx="1831100" cy="46084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eader_bar_blue-01-0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457200" y="1106488"/>
            <a:ext cx="3008313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smtClean="0">
                <a:latin typeface="+mj-lt"/>
                <a:ea typeface="ＭＳ Ｐゴシック" charset="-128"/>
                <a:cs typeface="ＭＳ Ｐゴシック" charset="-128"/>
              </a:rPr>
              <a:t>Click to edit Master title style</a:t>
            </a:r>
            <a:endParaRPr lang="en-US" dirty="0">
              <a:latin typeface="+mj-lt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8" descr="interior_plus_line_01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4000" y="6086475"/>
            <a:ext cx="8686800" cy="6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6"/>
          <p:cNvSpPr>
            <a:spLocks noGrp="1"/>
          </p:cNvSpPr>
          <p:nvPr>
            <p:ph type="title"/>
          </p:nvPr>
        </p:nvSpPr>
        <p:spPr>
          <a:xfrm>
            <a:off x="457200" y="217714"/>
            <a:ext cx="7271657" cy="696686"/>
          </a:xfrm>
        </p:spPr>
        <p:txBody>
          <a:bodyPr anchor="t"/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575050" y="1106443"/>
            <a:ext cx="5111750" cy="49021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68493"/>
            <a:ext cx="3008313" cy="374010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1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CAC66-FF49-FB4C-B3FD-DCD7F44F2570}" type="datetime1">
              <a:rPr lang="nb-NO" smtClean="0"/>
              <a:t>30.01.2014</a:t>
            </a:fld>
            <a:endParaRPr lang="en-US" dirty="0"/>
          </a:p>
        </p:txBody>
      </p:sp>
      <p:sp>
        <p:nvSpPr>
          <p:cNvPr id="13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6553200" y="3635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681A128-24BF-0C44-836E-ED9AE9AB19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5" name="Bilde 14" descr="GambitHK_Strategies_Logo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6243704"/>
            <a:ext cx="1831100" cy="46084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eader_bar_blue-01-0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 userDrawn="1"/>
        </p:nvSpPr>
        <p:spPr bwMode="auto">
          <a:xfrm>
            <a:off x="1052513" y="4800600"/>
            <a:ext cx="70231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smtClean="0">
                <a:latin typeface="+mj-lt"/>
                <a:ea typeface="ＭＳ Ｐゴシック" charset="-128"/>
                <a:cs typeface="ＭＳ Ｐゴシック" charset="-128"/>
              </a:rPr>
              <a:t>Click to edit Master title style</a:t>
            </a:r>
            <a:endParaRPr lang="en-US">
              <a:latin typeface="+mj-lt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8" name="Picture 8" descr="interior_plus_line_01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4000" y="6086475"/>
            <a:ext cx="8686800" cy="6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6"/>
          <p:cNvSpPr>
            <a:spLocks noGrp="1"/>
          </p:cNvSpPr>
          <p:nvPr>
            <p:ph type="title"/>
          </p:nvPr>
        </p:nvSpPr>
        <p:spPr>
          <a:xfrm>
            <a:off x="457200" y="217714"/>
            <a:ext cx="7271657" cy="696686"/>
          </a:xfrm>
        </p:spPr>
        <p:txBody>
          <a:bodyPr anchor="t"/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"/>
          </p:nvPr>
        </p:nvSpPr>
        <p:spPr>
          <a:xfrm>
            <a:off x="1052069" y="1137273"/>
            <a:ext cx="7023275" cy="359030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2069" y="5367338"/>
            <a:ext cx="7023275" cy="6033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1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5DEC6-2F92-0F4D-9A25-5FD16862F9DD}" type="datetime1">
              <a:rPr lang="nb-NO" smtClean="0"/>
              <a:t>30.01.2014</a:t>
            </a:fld>
            <a:endParaRPr lang="en-US" dirty="0"/>
          </a:p>
        </p:txBody>
      </p:sp>
      <p:sp>
        <p:nvSpPr>
          <p:cNvPr id="11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6553200" y="3635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80C0057-5751-F049-8A88-2629C24A67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3" name="Bilde 12" descr="GambitHK_Strategies_Logo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6243704"/>
            <a:ext cx="1831100" cy="46084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eader_bar_blue-01-0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interior_plus_line_01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4000" y="6086475"/>
            <a:ext cx="8686800" cy="6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6"/>
          <p:cNvSpPr>
            <a:spLocks noGrp="1"/>
          </p:cNvSpPr>
          <p:nvPr>
            <p:ph type="title"/>
          </p:nvPr>
        </p:nvSpPr>
        <p:spPr>
          <a:xfrm>
            <a:off x="457200" y="217714"/>
            <a:ext cx="7271657" cy="696686"/>
          </a:xfrm>
        </p:spPr>
        <p:txBody>
          <a:bodyPr anchor="t"/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701A9-61BF-5A4B-AFF2-B3A6F833E2CF}" type="datetime1">
              <a:rPr lang="nb-NO" smtClean="0"/>
              <a:t>30.01.2014</a:t>
            </a:fld>
            <a:endParaRPr lang="en-US" dirty="0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6553200" y="363538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D9B8A59-F1FB-124F-9B2E-D88AD6586B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Bilde 9" descr="GambitHK_Strategies_Logo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6243704"/>
            <a:ext cx="1831100" cy="46084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interior_plus_line_0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54000" y="6086475"/>
            <a:ext cx="8686800" cy="6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433B3-46A5-1D49-80C6-72918B8781FF}" type="datetime1">
              <a:rPr lang="nb-NO" smtClean="0"/>
              <a:t>30.01.2014</a:t>
            </a:fld>
            <a:endParaRPr lang="en-US" dirty="0"/>
          </a:p>
        </p:txBody>
      </p:sp>
      <p:sp>
        <p:nvSpPr>
          <p:cNvPr id="5" name="Slide Number Placeholder 14"/>
          <p:cNvSpPr>
            <a:spLocks noGrp="1"/>
          </p:cNvSpPr>
          <p:nvPr>
            <p:ph type="sldNum" sz="quarter" idx="11"/>
          </p:nvPr>
        </p:nvSpPr>
        <p:spPr>
          <a:xfrm>
            <a:off x="6553200" y="363538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89FEFB9-4C4C-0647-B416-1805CD4F8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7" name="Bilde 6" descr="GambitHK_Strategies_Logo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6243704"/>
            <a:ext cx="1831100" cy="46084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FoU</a:t>
            </a:r>
            <a:r>
              <a:rPr lang="en-US" dirty="0" smtClean="0"/>
              <a:t>: </a:t>
            </a:r>
            <a:r>
              <a:rPr lang="en-US" dirty="0" err="1" smtClean="0"/>
              <a:t>Hvordan</a:t>
            </a:r>
            <a:r>
              <a:rPr lang="en-US" dirty="0" smtClean="0"/>
              <a:t> </a:t>
            </a:r>
            <a:r>
              <a:rPr lang="en-US" dirty="0" err="1" smtClean="0"/>
              <a:t>lykkes</a:t>
            </a:r>
            <a:r>
              <a:rPr lang="en-US" dirty="0" smtClean="0"/>
              <a:t> </a:t>
            </a:r>
            <a:r>
              <a:rPr lang="en-US" dirty="0" err="1" smtClean="0"/>
              <a:t>kommunesektoren</a:t>
            </a:r>
            <a:r>
              <a:rPr lang="en-US" dirty="0" smtClean="0"/>
              <a:t> I </a:t>
            </a:r>
            <a:r>
              <a:rPr lang="en-US" dirty="0" err="1" smtClean="0"/>
              <a:t>sosiale</a:t>
            </a:r>
            <a:r>
              <a:rPr lang="en-US" dirty="0" smtClean="0"/>
              <a:t> </a:t>
            </a:r>
            <a:r>
              <a:rPr lang="en-US" dirty="0" err="1" smtClean="0"/>
              <a:t>medier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33AC97-3C09-A246-8FF6-74B2313B5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</p:sldLayoutIdLst>
  <p:transition spd="slow">
    <p:fade/>
  </p:transition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1"/>
        </a:buBlip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0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0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0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0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b="0" dirty="0" smtClean="0">
                <a:latin typeface="Arial" pitchFamily="30" charset="0"/>
                <a:ea typeface="Arial" pitchFamily="30" charset="0"/>
                <a:cs typeface="Arial" pitchFamily="30" charset="0"/>
              </a:rPr>
              <a:t>En rapport utviklet  for KS av Gambit H+K </a:t>
            </a:r>
            <a:r>
              <a:rPr lang="nb-NO" b="0" dirty="0" err="1" smtClean="0">
                <a:latin typeface="Arial" pitchFamily="30" charset="0"/>
                <a:ea typeface="Arial" pitchFamily="30" charset="0"/>
                <a:cs typeface="Arial" pitchFamily="30" charset="0"/>
              </a:rPr>
              <a:t>Strategies</a:t>
            </a:r>
            <a:endParaRPr lang="nb-NO" b="0" dirty="0" smtClean="0">
              <a:latin typeface="Arial" pitchFamily="30" charset="0"/>
              <a:ea typeface="Arial" pitchFamily="30" charset="0"/>
              <a:cs typeface="Arial" pitchFamily="30" charset="0"/>
            </a:endParaRPr>
          </a:p>
          <a:p>
            <a:r>
              <a:rPr lang="nb-NO" b="0" dirty="0" smtClean="0">
                <a:latin typeface="Arial" pitchFamily="30" charset="0"/>
                <a:ea typeface="Arial" pitchFamily="30" charset="0"/>
                <a:cs typeface="Arial" pitchFamily="30" charset="0"/>
              </a:rPr>
              <a:t>Januar 2014</a:t>
            </a:r>
            <a:endParaRPr lang="nb-NO" b="0" dirty="0">
              <a:latin typeface="Arial" pitchFamily="30" charset="0"/>
              <a:ea typeface="Arial" pitchFamily="30" charset="0"/>
              <a:cs typeface="Arial" pitchFamily="30" charset="0"/>
            </a:endParaRPr>
          </a:p>
        </p:txBody>
      </p:sp>
      <p:sp>
        <p:nvSpPr>
          <p:cNvPr id="1536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600" dirty="0" smtClean="0">
                <a:ea typeface="ＭＳ Ｐゴシック" pitchFamily="30" charset="-128"/>
                <a:cs typeface="ＭＳ Ｐゴシック" pitchFamily="30" charset="-128"/>
              </a:rPr>
              <a:t>FoU: Hvordan lykkes kommunesektoren i sosiale medier?</a:t>
            </a:r>
            <a:endParaRPr lang="nb-NO" sz="3600" dirty="0">
              <a:ea typeface="ＭＳ Ｐゴシック" pitchFamily="30" charset="-128"/>
              <a:cs typeface="ＭＳ Ｐゴシック" pitchFamily="30" charset="-128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1800" dirty="0" smtClean="0"/>
              <a:t>Å definere </a:t>
            </a:r>
            <a:r>
              <a:rPr lang="nb-NO" sz="1800" dirty="0" smtClean="0"/>
              <a:t>god bruk av sosiale medier i kommunesektoren innenfor områdene </a:t>
            </a:r>
            <a:r>
              <a:rPr lang="nb-NO" sz="1800" i="1" dirty="0" smtClean="0"/>
              <a:t>innbyggermedvirkning</a:t>
            </a:r>
            <a:r>
              <a:rPr lang="nb-NO" sz="1800" dirty="0" smtClean="0"/>
              <a:t>, </a:t>
            </a:r>
            <a:r>
              <a:rPr lang="nb-NO" sz="1800" i="1" dirty="0" smtClean="0"/>
              <a:t>omdømme</a:t>
            </a:r>
            <a:r>
              <a:rPr lang="nb-NO" sz="1800" dirty="0" smtClean="0"/>
              <a:t> og </a:t>
            </a:r>
            <a:r>
              <a:rPr lang="nb-NO" sz="1800" i="1" dirty="0" smtClean="0"/>
              <a:t>beredskap</a:t>
            </a:r>
            <a:r>
              <a:rPr lang="nb-NO" sz="1800" dirty="0" smtClean="0"/>
              <a:t>.</a:t>
            </a:r>
          </a:p>
          <a:p>
            <a:endParaRPr lang="nb-NO" sz="1800" dirty="0" smtClean="0"/>
          </a:p>
          <a:p>
            <a:r>
              <a:rPr lang="nb-NO" sz="1800" dirty="0" smtClean="0"/>
              <a:t>Å </a:t>
            </a:r>
            <a:r>
              <a:rPr lang="nb-NO" sz="1800" dirty="0" smtClean="0"/>
              <a:t>skal utrede hvilke kommuner som oppfattes som gode, og hvorfor. </a:t>
            </a:r>
          </a:p>
          <a:p>
            <a:endParaRPr lang="nb-NO" sz="1800" dirty="0" smtClean="0"/>
          </a:p>
          <a:p>
            <a:r>
              <a:rPr lang="nb-NO" sz="1800" dirty="0" smtClean="0"/>
              <a:t>Å identifisere </a:t>
            </a:r>
            <a:r>
              <a:rPr lang="nb-NO" sz="1800" dirty="0" smtClean="0"/>
              <a:t>hva andre kommuner kan lære av de som lykkes.</a:t>
            </a:r>
          </a:p>
          <a:p>
            <a:endParaRPr lang="nb-NO" sz="1800" dirty="0" smtClean="0"/>
          </a:p>
          <a:p>
            <a:r>
              <a:rPr lang="nb-NO" sz="1800" dirty="0" smtClean="0"/>
              <a:t>Å drøfte </a:t>
            </a:r>
            <a:r>
              <a:rPr lang="nb-NO" sz="1800" dirty="0" smtClean="0"/>
              <a:t>trender innen bruk av sosiale medier, samt hvilke kanaler som blir viktigst for kommunesektoren og innbyggerne i årene fremover.</a:t>
            </a:r>
            <a:endParaRPr lang="nb-NO" sz="1800" dirty="0"/>
          </a:p>
          <a:p>
            <a:endParaRPr lang="nb-NO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Oppdrag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4C7F30-6D9F-E54E-825B-B9293E295E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0228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Utvikling av ny metodikk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4C7F30-6D9F-E54E-825B-B9293E295E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05470"/>
            <a:ext cx="8229600" cy="4818174"/>
          </a:xfrm>
        </p:spPr>
        <p:txBody>
          <a:bodyPr/>
          <a:lstStyle/>
          <a:p>
            <a:r>
              <a:rPr lang="nb-NO" sz="1800" dirty="0"/>
              <a:t>Prosjektet har utviklet en ny metodikk for å vurdere hvilke kommuner som oppfattes som gode i sosiale medier, og hvorfor. Det er spesielt kombinasjonen av metoder og </a:t>
            </a:r>
            <a:r>
              <a:rPr lang="nb-NO" sz="1800" dirty="0" smtClean="0"/>
              <a:t>mengden måleparametere som er unik i denne sammenheng. Videre følger prosjektdesignet:</a:t>
            </a:r>
            <a:endParaRPr lang="nb-NO" sz="1800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074712"/>
              </p:ext>
            </p:extLst>
          </p:nvPr>
        </p:nvGraphicFramePr>
        <p:xfrm>
          <a:off x="457200" y="2374710"/>
          <a:ext cx="8229600" cy="3725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093083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EE88D8-E2CE-5E4B-8DF0-F118550750AF}" type="datetime1">
              <a:rPr lang="nb-NO" smtClean="0"/>
              <a:t>30.01.2014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170965"/>
              </p:ext>
            </p:extLst>
          </p:nvPr>
        </p:nvGraphicFramePr>
        <p:xfrm>
          <a:off x="327545" y="1009224"/>
          <a:ext cx="8570794" cy="606658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925211"/>
                <a:gridCol w="2456265"/>
                <a:gridCol w="2264640"/>
                <a:gridCol w="1995594"/>
                <a:gridCol w="929084"/>
              </a:tblGrid>
              <a:tr h="5458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#</a:t>
                      </a:r>
                      <a:endParaRPr lang="nb-NO" sz="105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</a:rPr>
                        <a:t>Kommune</a:t>
                      </a:r>
                      <a:endParaRPr lang="nb-NO" sz="105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050" dirty="0">
                          <a:effectLst/>
                        </a:rPr>
                        <a:t>Antall forekomster på topplistene </a:t>
                      </a:r>
                      <a:r>
                        <a:rPr lang="nb-NO" sz="1050" dirty="0" smtClean="0">
                          <a:effectLst/>
                        </a:rPr>
                        <a:t>(10 utvalgte </a:t>
                      </a:r>
                      <a:r>
                        <a:rPr lang="nb-NO" sz="1050" dirty="0">
                          <a:effectLst/>
                        </a:rPr>
                        <a:t>målekriterier)</a:t>
                      </a:r>
                      <a:endParaRPr lang="nb-NO" sz="105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</a:rPr>
                        <a:t>Topp</a:t>
                      </a:r>
                      <a:r>
                        <a:rPr lang="en-US" sz="1050" dirty="0">
                          <a:effectLst/>
                        </a:rPr>
                        <a:t> 5 </a:t>
                      </a:r>
                      <a:r>
                        <a:rPr lang="en-US" sz="1050" dirty="0" err="1">
                          <a:effectLst/>
                        </a:rPr>
                        <a:t>plasseringer</a:t>
                      </a:r>
                      <a:r>
                        <a:rPr lang="en-US" sz="1050" dirty="0">
                          <a:effectLst/>
                        </a:rPr>
                        <a:t> </a:t>
                      </a:r>
                      <a:endParaRPr lang="en-US" sz="1050" dirty="0" smtClean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(</a:t>
                      </a:r>
                      <a:r>
                        <a:rPr lang="en-US" sz="1050" dirty="0" err="1">
                          <a:effectLst/>
                        </a:rPr>
                        <a:t>poeng</a:t>
                      </a:r>
                      <a:r>
                        <a:rPr lang="en-US" sz="1050" dirty="0">
                          <a:effectLst/>
                        </a:rPr>
                        <a:t> 1-5)</a:t>
                      </a:r>
                      <a:endParaRPr lang="nb-NO" sz="1050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Sum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Sarpsborg</a:t>
                      </a: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kommune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41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Kristiansund</a:t>
                      </a: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kommune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23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Rissa</a:t>
                      </a: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kommune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12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19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Fredrikstad</a:t>
                      </a: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kommune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15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Hol</a:t>
                      </a: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kommune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10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Bergen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Stjørdal</a:t>
                      </a: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05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kommune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9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Malvik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8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Loppa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Trondheim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7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11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Bodø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12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Hammerfest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13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Nordreisa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14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Flekkefjord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6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15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Arendal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Ringsaker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17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Lørenskog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18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Tromsø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Nord-Fron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20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Lærdal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21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Søgne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5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22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Hamar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23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Nøtterøy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Røyken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25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Høyanger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26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Oppegård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27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Surnadal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4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28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Elverum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29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Ålesund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0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  <a:tr h="1364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30</a:t>
                      </a:r>
                      <a:endParaRPr lang="nb-NO" sz="105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Gausdal kommune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1</a:t>
                      </a:r>
                      <a:endParaRPr lang="nb-NO" sz="105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nb-NO" sz="105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59" marR="41459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2. Topp 30 kommuner i sosiale medier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4C7F30-6D9F-E54E-825B-B9293E295E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671005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1800" dirty="0" smtClean="0"/>
              <a:t>Innbyggerdialog </a:t>
            </a:r>
            <a:r>
              <a:rPr lang="nb-NO" sz="1800" dirty="0" smtClean="0"/>
              <a:t>dreier seg om innbyggernes </a:t>
            </a:r>
            <a:r>
              <a:rPr lang="nb-NO" sz="1800" dirty="0"/>
              <a:t>mulighet til å </a:t>
            </a:r>
            <a:r>
              <a:rPr lang="nb-NO" sz="1800" dirty="0" smtClean="0"/>
              <a:t>høres. I </a:t>
            </a:r>
            <a:r>
              <a:rPr lang="nb-NO" sz="1800" dirty="0" smtClean="0"/>
              <a:t>denne sammenheng har </a:t>
            </a:r>
            <a:r>
              <a:rPr lang="nb-NO" sz="1800" dirty="0" smtClean="0"/>
              <a:t>vi sett </a:t>
            </a:r>
            <a:r>
              <a:rPr lang="nb-NO" sz="1800" dirty="0" smtClean="0"/>
              <a:t>på hvilke forutsetninger som er tilstede </a:t>
            </a:r>
            <a:r>
              <a:rPr lang="nb-NO" sz="1800" dirty="0" smtClean="0"/>
              <a:t>der kommunene har lykkes </a:t>
            </a:r>
            <a:r>
              <a:rPr lang="nb-NO" sz="1800" dirty="0" smtClean="0"/>
              <a:t>med å involvere og engasjere innbyggerne til dialog i sosiale medier.</a:t>
            </a:r>
          </a:p>
          <a:p>
            <a:endParaRPr lang="nb-NO" sz="1800" dirty="0"/>
          </a:p>
          <a:p>
            <a:r>
              <a:rPr lang="nb-NO" sz="1800" dirty="0"/>
              <a:t>63 % av kommunene i spørreundersøkelsen opplever at sosiale medier gir økt </a:t>
            </a:r>
            <a:r>
              <a:rPr lang="nb-NO" sz="1800" dirty="0" smtClean="0"/>
              <a:t>innbyggerdialog</a:t>
            </a:r>
            <a:r>
              <a:rPr lang="nb-NO" sz="1800" dirty="0" smtClean="0"/>
              <a:t>. </a:t>
            </a:r>
            <a:endParaRPr lang="nb-NO" sz="1800" dirty="0" smtClean="0"/>
          </a:p>
          <a:p>
            <a:endParaRPr lang="nb-NO" sz="1800" dirty="0"/>
          </a:p>
          <a:p>
            <a:r>
              <a:rPr lang="nb-NO" sz="1800" dirty="0" smtClean="0"/>
              <a:t>God bruk av sosiale medier innenfor </a:t>
            </a:r>
            <a:r>
              <a:rPr lang="nb-NO" sz="1800" dirty="0" smtClean="0"/>
              <a:t>innbyggerdialog </a:t>
            </a:r>
            <a:r>
              <a:rPr lang="nb-NO" sz="1800" dirty="0" smtClean="0"/>
              <a:t>er:</a:t>
            </a:r>
            <a:endParaRPr lang="nb-NO" sz="1800" dirty="0"/>
          </a:p>
          <a:p>
            <a:pPr lvl="1"/>
            <a:r>
              <a:rPr lang="nb-NO" sz="1200" dirty="0" smtClean="0">
                <a:solidFill>
                  <a:schemeClr val="accent6">
                    <a:lumMod val="50000"/>
                  </a:schemeClr>
                </a:solidFill>
              </a:rPr>
              <a:t>Definere innbyggerdialog </a:t>
            </a:r>
            <a:r>
              <a:rPr lang="nb-NO" sz="1200" dirty="0">
                <a:solidFill>
                  <a:schemeClr val="accent6">
                    <a:lumMod val="50000"/>
                  </a:schemeClr>
                </a:solidFill>
              </a:rPr>
              <a:t>som et mål i kommunens strategi for sosiale medier.</a:t>
            </a:r>
          </a:p>
          <a:p>
            <a:pPr lvl="1"/>
            <a:r>
              <a:rPr lang="nb-NO" sz="1200" dirty="0" smtClean="0">
                <a:solidFill>
                  <a:schemeClr val="accent6">
                    <a:lumMod val="50000"/>
                  </a:schemeClr>
                </a:solidFill>
              </a:rPr>
              <a:t>Informere </a:t>
            </a:r>
            <a:r>
              <a:rPr lang="nb-NO" sz="1200" dirty="0">
                <a:solidFill>
                  <a:schemeClr val="accent6">
                    <a:lumMod val="50000"/>
                  </a:schemeClr>
                </a:solidFill>
              </a:rPr>
              <a:t>jevnlig om aktiviteter og kunngjøringer i kommunen via sosiale medier for å øke lokalt engasjement.</a:t>
            </a:r>
          </a:p>
          <a:p>
            <a:pPr lvl="1"/>
            <a:r>
              <a:rPr lang="nb-NO" sz="1200" dirty="0" smtClean="0">
                <a:solidFill>
                  <a:schemeClr val="accent6">
                    <a:lumMod val="50000"/>
                  </a:schemeClr>
                </a:solidFill>
              </a:rPr>
              <a:t>Bruke Facebook </a:t>
            </a:r>
            <a:r>
              <a:rPr lang="nb-NO" sz="1200" dirty="0">
                <a:solidFill>
                  <a:schemeClr val="accent6">
                    <a:lumMod val="50000"/>
                  </a:schemeClr>
                </a:solidFill>
              </a:rPr>
              <a:t>som trafikkdrivende kanal til kommunens nettside, </a:t>
            </a:r>
            <a:r>
              <a:rPr lang="nb-NO" sz="1200" dirty="0" smtClean="0">
                <a:solidFill>
                  <a:schemeClr val="accent6">
                    <a:lumMod val="50000"/>
                  </a:schemeClr>
                </a:solidFill>
              </a:rPr>
              <a:t>og samtidig bruke </a:t>
            </a:r>
            <a:r>
              <a:rPr lang="nb-NO" sz="1200" dirty="0">
                <a:solidFill>
                  <a:schemeClr val="accent6">
                    <a:lumMod val="50000"/>
                  </a:schemeClr>
                </a:solidFill>
              </a:rPr>
              <a:t>Facebook som kanal for dialog og diskusjon rundt </a:t>
            </a:r>
            <a:r>
              <a:rPr lang="nb-NO" sz="1200" dirty="0" err="1">
                <a:solidFill>
                  <a:schemeClr val="accent6">
                    <a:lumMod val="50000"/>
                  </a:schemeClr>
                </a:solidFill>
              </a:rPr>
              <a:t>nettsakenes</a:t>
            </a:r>
            <a:r>
              <a:rPr lang="nb-NO" sz="1200" dirty="0">
                <a:solidFill>
                  <a:schemeClr val="accent6">
                    <a:lumMod val="50000"/>
                  </a:schemeClr>
                </a:solidFill>
              </a:rPr>
              <a:t> innhold.</a:t>
            </a:r>
          </a:p>
          <a:p>
            <a:pPr lvl="1"/>
            <a:r>
              <a:rPr lang="nb-NO" sz="1200" dirty="0" smtClean="0">
                <a:solidFill>
                  <a:schemeClr val="accent6">
                    <a:lumMod val="50000"/>
                  </a:schemeClr>
                </a:solidFill>
              </a:rPr>
              <a:t>Engasjere </a:t>
            </a:r>
            <a:r>
              <a:rPr lang="nb-NO" sz="1200" dirty="0">
                <a:solidFill>
                  <a:schemeClr val="accent6">
                    <a:lumMod val="50000"/>
                  </a:schemeClr>
                </a:solidFill>
              </a:rPr>
              <a:t>innbyggerne gjennom lokale nyheter og </a:t>
            </a:r>
            <a:r>
              <a:rPr lang="nb-NO" sz="1200" dirty="0" smtClean="0">
                <a:solidFill>
                  <a:schemeClr val="accent6">
                    <a:lumMod val="50000"/>
                  </a:schemeClr>
                </a:solidFill>
              </a:rPr>
              <a:t>invitere </a:t>
            </a:r>
            <a:r>
              <a:rPr lang="nb-NO" sz="1200" dirty="0">
                <a:solidFill>
                  <a:schemeClr val="accent6">
                    <a:lumMod val="50000"/>
                  </a:schemeClr>
                </a:solidFill>
              </a:rPr>
              <a:t>til dialog gjennom å stille spørsmål.</a:t>
            </a:r>
          </a:p>
          <a:p>
            <a:pPr lvl="1"/>
            <a:r>
              <a:rPr lang="nb-NO" sz="1200" dirty="0" smtClean="0">
                <a:solidFill>
                  <a:schemeClr val="accent6">
                    <a:lumMod val="50000"/>
                  </a:schemeClr>
                </a:solidFill>
              </a:rPr>
              <a:t>Svare </a:t>
            </a:r>
            <a:r>
              <a:rPr lang="nb-NO" sz="1200" dirty="0">
                <a:solidFill>
                  <a:schemeClr val="accent6">
                    <a:lumMod val="50000"/>
                  </a:schemeClr>
                </a:solidFill>
              </a:rPr>
              <a:t>raskt og </a:t>
            </a:r>
            <a:r>
              <a:rPr lang="nb-NO" sz="1200" dirty="0" smtClean="0">
                <a:solidFill>
                  <a:schemeClr val="accent6">
                    <a:lumMod val="50000"/>
                  </a:schemeClr>
                </a:solidFill>
              </a:rPr>
              <a:t>ha </a:t>
            </a:r>
            <a:r>
              <a:rPr lang="nb-NO" sz="1200" dirty="0">
                <a:solidFill>
                  <a:schemeClr val="accent6">
                    <a:lumMod val="50000"/>
                  </a:schemeClr>
                </a:solidFill>
              </a:rPr>
              <a:t>rutiner for å videreformidle henvendelser fra sosiale medier.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God bruk innen innbyggermedvirkning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4C7F30-6D9F-E54E-825B-B9293E295E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2010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1800" dirty="0" smtClean="0"/>
              <a:t>Omdømmebygging dreier seg om kommunens evne og mulighet til å påvirke omgivelsenes </a:t>
            </a:r>
            <a:r>
              <a:rPr lang="nb-NO" sz="1800" dirty="0"/>
              <a:t>oppfatning av </a:t>
            </a:r>
            <a:r>
              <a:rPr lang="nb-NO" sz="1800" dirty="0" smtClean="0"/>
              <a:t>kommunen i ønsket retning gjennom kommunikasjon i sosiale medier.</a:t>
            </a:r>
          </a:p>
          <a:p>
            <a:endParaRPr lang="nb-NO" sz="1800" dirty="0"/>
          </a:p>
          <a:p>
            <a:r>
              <a:rPr lang="nb-NO" sz="1800" dirty="0"/>
              <a:t>Alle kommunene opplever at sosiale medier er et positivt bidrag til kommunens omdømmebygging (100 %). </a:t>
            </a:r>
            <a:endParaRPr lang="nb-NO" sz="1800" dirty="0" smtClean="0"/>
          </a:p>
          <a:p>
            <a:endParaRPr lang="nb-NO" sz="1800" dirty="0"/>
          </a:p>
          <a:p>
            <a:r>
              <a:rPr lang="nb-NO" sz="1800" dirty="0" smtClean="0"/>
              <a:t>God bruk av sosiale medier innen omdømmebygging er:</a:t>
            </a:r>
            <a:endParaRPr lang="nb-NO" sz="1800" dirty="0"/>
          </a:p>
          <a:p>
            <a:pPr lvl="1"/>
            <a:r>
              <a:rPr lang="nb-NO" sz="1200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Kommunene satser på sosiale medier som omdømmebyggende kanal.</a:t>
            </a:r>
          </a:p>
          <a:p>
            <a:pPr lvl="1"/>
            <a:r>
              <a:rPr lang="nb-NO" sz="1200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Kommunene styrker lokalpatriotismen og bygger omdømme med «gladsaker».</a:t>
            </a:r>
          </a:p>
          <a:p>
            <a:pPr lvl="1"/>
            <a:r>
              <a:rPr lang="nb-NO" sz="1200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Kommunene bruker et personlig språk og en uformell tone som skaper engasjement.</a:t>
            </a:r>
          </a:p>
          <a:p>
            <a:pPr lvl="1"/>
            <a:r>
              <a:rPr lang="nb-NO" sz="1200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Kommunen tar selvkritikk og har gode rutiner for å besvare spørsmål, henvendelser og kritikk fra innbyggerne.</a:t>
            </a:r>
          </a:p>
          <a:p>
            <a:pPr lvl="1"/>
            <a:r>
              <a:rPr lang="nb-NO" sz="1200" dirty="0">
                <a:solidFill>
                  <a:schemeClr val="accent6">
                    <a:lumMod val="50000"/>
                  </a:schemeClr>
                </a:solidFill>
                <a:cs typeface="+mn-cs"/>
              </a:rPr>
              <a:t>Kommunene har retningslinjer for ansattes bruk av sosiale medier.</a:t>
            </a:r>
          </a:p>
          <a:p>
            <a:pPr lvl="1"/>
            <a:endParaRPr lang="nb-NO" sz="800" dirty="0">
              <a:solidFill>
                <a:schemeClr val="accent6">
                  <a:lumMod val="50000"/>
                </a:schemeClr>
              </a:solidFill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God bruk innen omdømmebygging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4C7F30-6D9F-E54E-825B-B9293E295E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25582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1800" dirty="0" smtClean="0"/>
              <a:t>Krise- </a:t>
            </a:r>
            <a:r>
              <a:rPr lang="nb-NO" sz="1800" dirty="0"/>
              <a:t>og beredskapsarbeid </a:t>
            </a:r>
            <a:r>
              <a:rPr lang="nb-NO" sz="1800" dirty="0" smtClean="0"/>
              <a:t>dreier seg i denne </a:t>
            </a:r>
            <a:r>
              <a:rPr lang="nb-NO" sz="1800" dirty="0"/>
              <a:t>sammenheng </a:t>
            </a:r>
            <a:r>
              <a:rPr lang="nb-NO" sz="1800" dirty="0" smtClean="0"/>
              <a:t>om hvilke forutsetninger som ligger til grunn for at kommunene skal lykkes med krisekommunikasjon i sosiale medier.</a:t>
            </a:r>
          </a:p>
          <a:p>
            <a:endParaRPr lang="nb-NO" sz="1800" dirty="0"/>
          </a:p>
          <a:p>
            <a:r>
              <a:rPr lang="nb-NO" sz="1800" dirty="0"/>
              <a:t>Ni av ti kommuner (92 %) i spørreundersøkelsen mener at sosiale medier gir bedre beredskap i kriser.</a:t>
            </a:r>
            <a:endParaRPr lang="nb-NO" sz="1800" dirty="0" smtClean="0"/>
          </a:p>
          <a:p>
            <a:endParaRPr lang="nb-NO" sz="1800" dirty="0"/>
          </a:p>
          <a:p>
            <a:r>
              <a:rPr lang="nb-NO" sz="1800" dirty="0" smtClean="0"/>
              <a:t>God bruk av sosiale medier i beredskapsarbeid er:</a:t>
            </a:r>
            <a:endParaRPr lang="nb-NO" sz="1800" dirty="0"/>
          </a:p>
          <a:p>
            <a:pPr lvl="1"/>
            <a:r>
              <a:rPr lang="nb-NO" sz="1200" dirty="0"/>
              <a:t>Kommunen definerer bedre kriseberedskap som mål for tilstedeværelse i sosiale medier.</a:t>
            </a:r>
          </a:p>
          <a:p>
            <a:pPr lvl="1"/>
            <a:r>
              <a:rPr lang="nb-NO" sz="1200" dirty="0"/>
              <a:t>Kommunene bygger sosiale medier som en del av beredskapen.</a:t>
            </a:r>
          </a:p>
          <a:p>
            <a:pPr lvl="1"/>
            <a:r>
              <a:rPr lang="nb-NO" sz="1200" dirty="0"/>
              <a:t>Kommunen bruker sosiale medier til å informere om mindre alvorlige «hverdagskriser» der innbyggerne blir berørt.</a:t>
            </a:r>
          </a:p>
          <a:p>
            <a:pPr lvl="1"/>
            <a:r>
              <a:rPr lang="nb-NO" sz="1200" dirty="0"/>
              <a:t>Kommunene overvåker aktivt sine sosiale medier, også utenfor </a:t>
            </a:r>
            <a:r>
              <a:rPr lang="nb-NO" sz="1200" dirty="0" smtClean="0"/>
              <a:t>ordinær </a:t>
            </a:r>
            <a:r>
              <a:rPr lang="nb-NO" sz="1200" dirty="0"/>
              <a:t>arbeidstid, og har klare retningslinjer for hvordan besvare og håndtere upassende innlegg.</a:t>
            </a:r>
          </a:p>
          <a:p>
            <a:pPr lvl="1"/>
            <a:r>
              <a:rPr lang="nb-NO" sz="1200" dirty="0"/>
              <a:t>Sosiale medier sees i sammenheng med andre krisekanaler, og brukes som varlingssted, formidlingskanal og for hurtige oppdateringer av hva som gjøres for å løse krisen.</a:t>
            </a:r>
          </a:p>
          <a:p>
            <a:endParaRPr lang="nb-NO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7714"/>
            <a:ext cx="8229600" cy="696686"/>
          </a:xfrm>
        </p:spPr>
        <p:txBody>
          <a:bodyPr/>
          <a:lstStyle/>
          <a:p>
            <a:r>
              <a:rPr lang="nb-NO" dirty="0" smtClean="0"/>
              <a:t>God bruk av sosiale medier innen beredskap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4C7F30-6D9F-E54E-825B-B9293E295E3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9065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1800" dirty="0"/>
              <a:t>Facebook er </a:t>
            </a:r>
            <a:r>
              <a:rPr lang="nb-NO" sz="1800" dirty="0" smtClean="0"/>
              <a:t>folkekanalen</a:t>
            </a:r>
          </a:p>
          <a:p>
            <a:pPr marL="0" indent="0">
              <a:buNone/>
            </a:pPr>
            <a:r>
              <a:rPr lang="nb-NO" sz="1400" dirty="0" smtClean="0">
                <a:solidFill>
                  <a:schemeClr val="accent6">
                    <a:lumMod val="50000"/>
                  </a:schemeClr>
                </a:solidFill>
              </a:rPr>
              <a:t>Facebook </a:t>
            </a:r>
            <a:r>
              <a:rPr lang="nb-NO" sz="1400" dirty="0">
                <a:solidFill>
                  <a:schemeClr val="accent6">
                    <a:lumMod val="50000"/>
                  </a:schemeClr>
                </a:solidFill>
              </a:rPr>
              <a:t>er det viktigste sosiale mediet å fokusere på for kommunesektoren hvis målet er å lykkes med innbyggerdialog, omdømmebygging og </a:t>
            </a:r>
            <a:r>
              <a:rPr lang="nb-NO" sz="1400" dirty="0" smtClean="0">
                <a:solidFill>
                  <a:schemeClr val="accent6">
                    <a:lumMod val="50000"/>
                  </a:schemeClr>
                </a:solidFill>
              </a:rPr>
              <a:t>beredskapsarbeid.</a:t>
            </a:r>
            <a:endParaRPr lang="nb-NO" sz="1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b-NO" sz="1800" dirty="0"/>
          </a:p>
          <a:p>
            <a:pPr marL="0" indent="0">
              <a:buNone/>
            </a:pPr>
            <a:r>
              <a:rPr lang="nb-NO" sz="1800" dirty="0"/>
              <a:t>Sosiale medier styrkes som arena for rekruttering og arbeidsgiverprofilering</a:t>
            </a:r>
          </a:p>
          <a:p>
            <a:pPr marL="0" indent="0">
              <a:buNone/>
            </a:pPr>
            <a:r>
              <a:rPr lang="nb-NO" sz="1400" dirty="0" err="1">
                <a:solidFill>
                  <a:schemeClr val="accent6">
                    <a:lumMod val="50000"/>
                  </a:schemeClr>
                </a:solidFill>
              </a:rPr>
              <a:t>LinkedIn</a:t>
            </a:r>
            <a:r>
              <a:rPr lang="nb-NO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b-NO" sz="1400" dirty="0" smtClean="0">
                <a:solidFill>
                  <a:schemeClr val="accent6">
                    <a:lumMod val="50000"/>
                  </a:schemeClr>
                </a:solidFill>
              </a:rPr>
              <a:t>en i ferd med å bli en </a:t>
            </a:r>
            <a:r>
              <a:rPr lang="nb-NO" sz="1400" dirty="0">
                <a:solidFill>
                  <a:schemeClr val="accent6">
                    <a:lumMod val="50000"/>
                  </a:schemeClr>
                </a:solidFill>
              </a:rPr>
              <a:t>viktig kanal, som kan påvirke hvordan innbyggere og potensielle arbeidstakere opplever kommunens omdømme som arbeidsgiver.</a:t>
            </a:r>
            <a:endParaRPr lang="nb-NO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b-NO" sz="1800" dirty="0" smtClean="0"/>
          </a:p>
          <a:p>
            <a:pPr marL="0" indent="0">
              <a:buNone/>
            </a:pPr>
            <a:r>
              <a:rPr lang="nb-NO" sz="1800" dirty="0"/>
              <a:t>Nyhetsavhengighet </a:t>
            </a:r>
            <a:r>
              <a:rPr lang="nb-NO" sz="1800" dirty="0" smtClean="0"/>
              <a:t>skaper frykt for </a:t>
            </a:r>
            <a:r>
              <a:rPr lang="nb-NO" sz="1800" dirty="0"/>
              <a:t>å gå glipp av </a:t>
            </a:r>
            <a:r>
              <a:rPr lang="nb-NO" sz="1800" dirty="0" smtClean="0"/>
              <a:t>noe</a:t>
            </a:r>
          </a:p>
          <a:p>
            <a:pPr marL="0" indent="0">
              <a:buNone/>
            </a:pPr>
            <a:r>
              <a:rPr lang="nb-NO" sz="1400" dirty="0" smtClean="0">
                <a:solidFill>
                  <a:schemeClr val="accent6">
                    <a:lumMod val="50000"/>
                  </a:schemeClr>
                </a:solidFill>
              </a:rPr>
              <a:t>FOMO (The </a:t>
            </a:r>
            <a:r>
              <a:rPr lang="nb-NO" sz="1400" dirty="0" err="1" smtClean="0">
                <a:solidFill>
                  <a:schemeClr val="accent6">
                    <a:lumMod val="50000"/>
                  </a:schemeClr>
                </a:solidFill>
              </a:rPr>
              <a:t>Fear</a:t>
            </a:r>
            <a:r>
              <a:rPr lang="nb-NO" sz="1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b-NO" sz="1400" dirty="0" err="1" smtClean="0">
                <a:solidFill>
                  <a:schemeClr val="accent6">
                    <a:lumMod val="50000"/>
                  </a:schemeClr>
                </a:solidFill>
              </a:rPr>
              <a:t>of</a:t>
            </a:r>
            <a:r>
              <a:rPr lang="nb-NO" sz="1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nb-NO" sz="1400" dirty="0" err="1" smtClean="0">
                <a:solidFill>
                  <a:schemeClr val="accent6">
                    <a:lumMod val="50000"/>
                  </a:schemeClr>
                </a:solidFill>
              </a:rPr>
              <a:t>Missing</a:t>
            </a:r>
            <a:r>
              <a:rPr lang="nb-NO" sz="1400" dirty="0" smtClean="0">
                <a:solidFill>
                  <a:schemeClr val="accent6">
                    <a:lumMod val="50000"/>
                  </a:schemeClr>
                </a:solidFill>
              </a:rPr>
              <a:t> Out) påvirker hvordan vi konsumerer nyheter og hvor vi oppsøker den. Dette er en viktig trend som understreker sosiale mediers rolle som informasjonskanal.</a:t>
            </a:r>
            <a:endParaRPr lang="nb-NO" sz="1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b-NO" sz="1800" dirty="0" smtClean="0"/>
          </a:p>
          <a:p>
            <a:pPr marL="0" indent="0">
              <a:buNone/>
            </a:pPr>
            <a:r>
              <a:rPr lang="nb-NO" sz="1800" dirty="0"/>
              <a:t>Språket og formen avbyråkratiseres via sosiale medier</a:t>
            </a:r>
          </a:p>
          <a:p>
            <a:pPr marL="0" indent="0">
              <a:buNone/>
            </a:pPr>
            <a:r>
              <a:rPr lang="nb-NO" sz="1400" dirty="0">
                <a:solidFill>
                  <a:schemeClr val="accent6">
                    <a:lumMod val="50000"/>
                  </a:schemeClr>
                </a:solidFill>
              </a:rPr>
              <a:t>Raske medier og en ekstrem mengde informasjon bidrar til at innbyggerne forventer korte og tydelige </a:t>
            </a:r>
            <a:r>
              <a:rPr lang="nb-NO" sz="1400" dirty="0" smtClean="0">
                <a:solidFill>
                  <a:schemeClr val="accent6">
                    <a:lumMod val="50000"/>
                  </a:schemeClr>
                </a:solidFill>
              </a:rPr>
              <a:t>budskap.</a:t>
            </a:r>
            <a:r>
              <a:rPr lang="nb-NO" sz="1400" dirty="0">
                <a:solidFill>
                  <a:schemeClr val="accent6">
                    <a:lumMod val="50000"/>
                  </a:schemeClr>
                </a:solidFill>
              </a:rPr>
              <a:t> Dette setter nye krav til språket og formen kommunene bruker for å kommunisere sine budskap. Bruk av bilder som kommunikasjonsform blir stadig mer populært av den grunn.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Trender for sosiale medier</a:t>
            </a: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D4C7F30-6D9F-E54E-825B-B9293E295E3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587665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blank">
  <a:themeElements>
    <a:clrScheme name="Hill+Knowlton Strategies COLORS">
      <a:dk1>
        <a:srgbClr val="C41230"/>
      </a:dk1>
      <a:lt1>
        <a:srgbClr val="FFFFFF"/>
      </a:lt1>
      <a:dk2>
        <a:srgbClr val="061922"/>
      </a:dk2>
      <a:lt2>
        <a:srgbClr val="9AA2A4"/>
      </a:lt2>
      <a:accent1>
        <a:srgbClr val="FBB040"/>
      </a:accent1>
      <a:accent2>
        <a:srgbClr val="007B85"/>
      </a:accent2>
      <a:accent3>
        <a:srgbClr val="174A7C"/>
      </a:accent3>
      <a:accent4>
        <a:srgbClr val="E7D8AC"/>
      </a:accent4>
      <a:accent5>
        <a:srgbClr val="6D7577"/>
      </a:accent5>
      <a:accent6>
        <a:srgbClr val="494F50"/>
      </a:accent6>
      <a:hlink>
        <a:srgbClr val="C41230"/>
      </a:hlink>
      <a:folHlink>
        <a:srgbClr val="9B867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30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ＭＳ Ｐゴシック" charset="-128"/>
            <a:cs typeface="ＭＳ Ｐゴシック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406F0FAB0612DB4DB36C0E752CBA5BF0" ma:contentTypeVersion="0" ma:contentTypeDescription="" ma:contentTypeScope="" ma:versionID="c3851f91a7edd4e6bcbaef309cf1d5b3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/>
    </h63eb6bf2e3d4f93aa1ddf743b668c17>
    <Rapportforfatter xmlns="a0c403bc-df03-43c8-915b-d2d6e5c89d57" xsi:nil="true"/>
    <ReportDescription xmlns="http://schemas.microsoft.com/sharepoint/v3" xsi:nil="true"/>
    <TaxCatchAll xmlns="a0c403bc-df03-43c8-915b-d2d6e5c89d57"/>
    <_dlc_DocId xmlns="a0c403bc-df03-43c8-915b-d2d6e5c89d57">DMFW2D44QQMK-101-2</_dlc_DocId>
    <_dlc_DocIdUrl xmlns="a0c403bc-df03-43c8-915b-d2d6e5c89d57">
      <Url>http://fou.ks.no/prosjekter/134013/_layouts/15/DocIdRedir.aspx?ID=DMFW2D44QQMK-101-2</Url>
      <Description>DMFW2D44QQMK-101-2</Description>
    </_dlc_DocIdUrl>
  </documentManagement>
</p:properties>
</file>

<file path=customXml/itemProps1.xml><?xml version="1.0" encoding="utf-8"?>
<ds:datastoreItem xmlns:ds="http://schemas.openxmlformats.org/officeDocument/2006/customXml" ds:itemID="{00B00AEA-470F-43E6-99FD-1D7467D38FA8}"/>
</file>

<file path=customXml/itemProps2.xml><?xml version="1.0" encoding="utf-8"?>
<ds:datastoreItem xmlns:ds="http://schemas.openxmlformats.org/officeDocument/2006/customXml" ds:itemID="{3D7F2838-DD65-48E7-AE9C-B945F32A038C}"/>
</file>

<file path=customXml/itemProps3.xml><?xml version="1.0" encoding="utf-8"?>
<ds:datastoreItem xmlns:ds="http://schemas.openxmlformats.org/officeDocument/2006/customXml" ds:itemID="{AC0D6EAC-85DD-4056-AA8B-6CC6A90C6110}"/>
</file>

<file path=customXml/itemProps4.xml><?xml version="1.0" encoding="utf-8"?>
<ds:datastoreItem xmlns:ds="http://schemas.openxmlformats.org/officeDocument/2006/customXml" ds:itemID="{70DD5AFE-AD17-4C46-8AD8-9CBCCEBABF77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944</TotalTime>
  <Words>1101</Words>
  <Application>Microsoft Office PowerPoint</Application>
  <PresentationFormat>Skjermfremvisning (4:3)</PresentationFormat>
  <Paragraphs>237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blank</vt:lpstr>
      <vt:lpstr>FoU: Hvordan lykkes kommunesektoren i sosiale medier?</vt:lpstr>
      <vt:lpstr>Oppdrag</vt:lpstr>
      <vt:lpstr>Utvikling av ny metodikk</vt:lpstr>
      <vt:lpstr>2. Topp 30 kommuner i sosiale medier</vt:lpstr>
      <vt:lpstr>God bruk innen innbyggermedvirkning</vt:lpstr>
      <vt:lpstr>God bruk innen omdømmebygging</vt:lpstr>
      <vt:lpstr>God bruk av sosiale medier innen beredskap</vt:lpstr>
      <vt:lpstr>Trender for sosiale medier</vt:lpstr>
    </vt:vector>
  </TitlesOfParts>
  <Company>Hill &amp; Knowlton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Jorgensen</dc:creator>
  <cp:lastModifiedBy>Ellen Dehli</cp:lastModifiedBy>
  <cp:revision>22</cp:revision>
  <dcterms:created xsi:type="dcterms:W3CDTF">2013-12-09T07:18:16Z</dcterms:created>
  <dcterms:modified xsi:type="dcterms:W3CDTF">2014-01-30T11:41:27Z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0x010100C466DCB15B7C4D46B76A8E26AA95A52000406F0FAB0612DB4DB36C0E752CBA5BF0</vt:lpwstr>
  </property>
  <property fmtid="{D5CDD505-2E9C-101B-9397-08002B2CF9AE}" pid="3" name="_dlc_DocIdItemGuid">
    <vt:lpwstr>0963ad25-2a7f-4f60-baaf-f58a3936ceac</vt:lpwstr>
  </property>
</Properties>
</file>