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57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ønningsæter Arne" initials="A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000066"/>
    <a:srgbClr val="030C61"/>
    <a:srgbClr val="F0F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27" autoAdjust="0"/>
    <p:restoredTop sz="82788" autoAdjust="0"/>
  </p:normalViewPr>
  <p:slideViewPr>
    <p:cSldViewPr snapToGrid="0">
      <p:cViewPr>
        <p:scale>
          <a:sx n="120" d="100"/>
          <a:sy n="120" d="100"/>
        </p:scale>
        <p:origin x="-230" y="1526"/>
      </p:cViewPr>
      <p:guideLst>
        <p:guide orient="horz" pos="2160"/>
        <p:guide pos="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728" cy="49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948" y="1"/>
            <a:ext cx="2946728" cy="49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946"/>
            <a:ext cx="2946728" cy="49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948" y="9430946"/>
            <a:ext cx="2946728" cy="49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A2BF12-DD66-4C05-8028-306D3FCA5CF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4412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728" cy="49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948" y="1"/>
            <a:ext cx="2946728" cy="49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824" y="4715474"/>
            <a:ext cx="4986030" cy="4466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946"/>
            <a:ext cx="2946728" cy="49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948" y="9430946"/>
            <a:ext cx="2946728" cy="495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2B51A6-A51A-4744-893E-B56D006E9B5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175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058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22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402"/>
          <p:cNvSpPr>
            <a:spLocks/>
          </p:cNvSpPr>
          <p:nvPr userDrawn="1"/>
        </p:nvSpPr>
        <p:spPr bwMode="auto">
          <a:xfrm>
            <a:off x="351693" y="6343650"/>
            <a:ext cx="389792" cy="357188"/>
          </a:xfrm>
          <a:custGeom>
            <a:avLst/>
            <a:gdLst>
              <a:gd name="T0" fmla="*/ 360 w 532"/>
              <a:gd name="T1" fmla="*/ 0 h 450"/>
              <a:gd name="T2" fmla="*/ 532 w 532"/>
              <a:gd name="T3" fmla="*/ 172 h 450"/>
              <a:gd name="T4" fmla="*/ 446 w 532"/>
              <a:gd name="T5" fmla="*/ 258 h 450"/>
              <a:gd name="T6" fmla="*/ 358 w 532"/>
              <a:gd name="T7" fmla="*/ 170 h 450"/>
              <a:gd name="T8" fmla="*/ 302 w 532"/>
              <a:gd name="T9" fmla="*/ 224 h 450"/>
              <a:gd name="T10" fmla="*/ 392 w 532"/>
              <a:gd name="T11" fmla="*/ 314 h 450"/>
              <a:gd name="T12" fmla="*/ 306 w 532"/>
              <a:gd name="T13" fmla="*/ 398 h 450"/>
              <a:gd name="T14" fmla="*/ 224 w 532"/>
              <a:gd name="T15" fmla="*/ 317 h 450"/>
              <a:gd name="T16" fmla="*/ 92 w 532"/>
              <a:gd name="T17" fmla="*/ 450 h 450"/>
              <a:gd name="T18" fmla="*/ 0 w 532"/>
              <a:gd name="T19" fmla="*/ 360 h 450"/>
              <a:gd name="T20" fmla="*/ 360 w 532"/>
              <a:gd name="T21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2" h="450">
                <a:moveTo>
                  <a:pt x="360" y="0"/>
                </a:moveTo>
                <a:lnTo>
                  <a:pt x="532" y="172"/>
                </a:lnTo>
                <a:lnTo>
                  <a:pt x="446" y="258"/>
                </a:lnTo>
                <a:lnTo>
                  <a:pt x="358" y="170"/>
                </a:lnTo>
                <a:lnTo>
                  <a:pt x="302" y="224"/>
                </a:lnTo>
                <a:lnTo>
                  <a:pt x="392" y="314"/>
                </a:lnTo>
                <a:lnTo>
                  <a:pt x="306" y="398"/>
                </a:lnTo>
                <a:lnTo>
                  <a:pt x="224" y="317"/>
                </a:lnTo>
                <a:lnTo>
                  <a:pt x="92" y="450"/>
                </a:lnTo>
                <a:lnTo>
                  <a:pt x="0" y="360"/>
                </a:lnTo>
                <a:lnTo>
                  <a:pt x="360" y="0"/>
                </a:lnTo>
                <a:close/>
              </a:path>
            </a:pathLst>
          </a:custGeom>
          <a:solidFill>
            <a:srgbClr val="EE08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6" name="Freeform 403"/>
          <p:cNvSpPr>
            <a:spLocks/>
          </p:cNvSpPr>
          <p:nvPr userDrawn="1"/>
        </p:nvSpPr>
        <p:spPr bwMode="auto">
          <a:xfrm>
            <a:off x="586154" y="6448426"/>
            <a:ext cx="392723" cy="360363"/>
          </a:xfrm>
          <a:custGeom>
            <a:avLst/>
            <a:gdLst>
              <a:gd name="T0" fmla="*/ 175 w 535"/>
              <a:gd name="T1" fmla="*/ 453 h 453"/>
              <a:gd name="T2" fmla="*/ 0 w 535"/>
              <a:gd name="T3" fmla="*/ 278 h 453"/>
              <a:gd name="T4" fmla="*/ 84 w 535"/>
              <a:gd name="T5" fmla="*/ 194 h 453"/>
              <a:gd name="T6" fmla="*/ 175 w 535"/>
              <a:gd name="T7" fmla="*/ 283 h 453"/>
              <a:gd name="T8" fmla="*/ 229 w 535"/>
              <a:gd name="T9" fmla="*/ 227 h 453"/>
              <a:gd name="T10" fmla="*/ 142 w 535"/>
              <a:gd name="T11" fmla="*/ 138 h 453"/>
              <a:gd name="T12" fmla="*/ 226 w 535"/>
              <a:gd name="T13" fmla="*/ 52 h 453"/>
              <a:gd name="T14" fmla="*/ 308 w 535"/>
              <a:gd name="T15" fmla="*/ 136 h 453"/>
              <a:gd name="T16" fmla="*/ 444 w 535"/>
              <a:gd name="T17" fmla="*/ 0 h 453"/>
              <a:gd name="T18" fmla="*/ 535 w 535"/>
              <a:gd name="T19" fmla="*/ 93 h 453"/>
              <a:gd name="T20" fmla="*/ 175 w 535"/>
              <a:gd name="T21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5" h="453">
                <a:moveTo>
                  <a:pt x="175" y="453"/>
                </a:moveTo>
                <a:lnTo>
                  <a:pt x="0" y="278"/>
                </a:lnTo>
                <a:lnTo>
                  <a:pt x="84" y="194"/>
                </a:lnTo>
                <a:lnTo>
                  <a:pt x="175" y="283"/>
                </a:lnTo>
                <a:lnTo>
                  <a:pt x="229" y="227"/>
                </a:lnTo>
                <a:lnTo>
                  <a:pt x="142" y="138"/>
                </a:lnTo>
                <a:lnTo>
                  <a:pt x="226" y="52"/>
                </a:lnTo>
                <a:lnTo>
                  <a:pt x="308" y="136"/>
                </a:lnTo>
                <a:lnTo>
                  <a:pt x="444" y="0"/>
                </a:lnTo>
                <a:lnTo>
                  <a:pt x="535" y="93"/>
                </a:lnTo>
                <a:lnTo>
                  <a:pt x="175" y="453"/>
                </a:lnTo>
                <a:close/>
              </a:path>
            </a:pathLst>
          </a:custGeom>
          <a:solidFill>
            <a:srgbClr val="001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7" name="Freeform 404"/>
          <p:cNvSpPr>
            <a:spLocks/>
          </p:cNvSpPr>
          <p:nvPr userDrawn="1"/>
        </p:nvSpPr>
        <p:spPr bwMode="auto">
          <a:xfrm>
            <a:off x="1068266" y="6456363"/>
            <a:ext cx="145074" cy="234950"/>
          </a:xfrm>
          <a:custGeom>
            <a:avLst/>
            <a:gdLst>
              <a:gd name="T0" fmla="*/ 0 w 200"/>
              <a:gd name="T1" fmla="*/ 297 h 297"/>
              <a:gd name="T2" fmla="*/ 80 w 200"/>
              <a:gd name="T3" fmla="*/ 297 h 297"/>
              <a:gd name="T4" fmla="*/ 80 w 200"/>
              <a:gd name="T5" fmla="*/ 177 h 297"/>
              <a:gd name="T6" fmla="*/ 194 w 200"/>
              <a:gd name="T7" fmla="*/ 177 h 297"/>
              <a:gd name="T8" fmla="*/ 194 w 200"/>
              <a:gd name="T9" fmla="*/ 121 h 297"/>
              <a:gd name="T10" fmla="*/ 80 w 200"/>
              <a:gd name="T11" fmla="*/ 121 h 297"/>
              <a:gd name="T12" fmla="*/ 80 w 200"/>
              <a:gd name="T13" fmla="*/ 56 h 297"/>
              <a:gd name="T14" fmla="*/ 200 w 200"/>
              <a:gd name="T15" fmla="*/ 56 h 297"/>
              <a:gd name="T16" fmla="*/ 200 w 200"/>
              <a:gd name="T17" fmla="*/ 0 h 297"/>
              <a:gd name="T18" fmla="*/ 0 w 200"/>
              <a:gd name="T19" fmla="*/ 0 h 297"/>
              <a:gd name="T20" fmla="*/ 0 w 200"/>
              <a:gd name="T21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0" h="297">
                <a:moveTo>
                  <a:pt x="0" y="297"/>
                </a:moveTo>
                <a:lnTo>
                  <a:pt x="80" y="297"/>
                </a:lnTo>
                <a:lnTo>
                  <a:pt x="80" y="177"/>
                </a:lnTo>
                <a:lnTo>
                  <a:pt x="194" y="177"/>
                </a:lnTo>
                <a:lnTo>
                  <a:pt x="194" y="121"/>
                </a:lnTo>
                <a:lnTo>
                  <a:pt x="80" y="121"/>
                </a:lnTo>
                <a:lnTo>
                  <a:pt x="80" y="56"/>
                </a:lnTo>
                <a:lnTo>
                  <a:pt x="200" y="56"/>
                </a:lnTo>
                <a:lnTo>
                  <a:pt x="200" y="0"/>
                </a:lnTo>
                <a:lnTo>
                  <a:pt x="0" y="0"/>
                </a:lnTo>
                <a:lnTo>
                  <a:pt x="0" y="2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8" name="Freeform 405"/>
          <p:cNvSpPr>
            <a:spLocks noEditPoints="1"/>
          </p:cNvSpPr>
          <p:nvPr userDrawn="1"/>
        </p:nvSpPr>
        <p:spPr bwMode="auto">
          <a:xfrm>
            <a:off x="1232389" y="6511925"/>
            <a:ext cx="165589" cy="184150"/>
          </a:xfrm>
          <a:custGeom>
            <a:avLst/>
            <a:gdLst>
              <a:gd name="T0" fmla="*/ 224 w 226"/>
              <a:gd name="T1" fmla="*/ 215 h 231"/>
              <a:gd name="T2" fmla="*/ 222 w 226"/>
              <a:gd name="T3" fmla="*/ 173 h 231"/>
              <a:gd name="T4" fmla="*/ 220 w 226"/>
              <a:gd name="T5" fmla="*/ 76 h 231"/>
              <a:gd name="T6" fmla="*/ 216 w 226"/>
              <a:gd name="T7" fmla="*/ 61 h 231"/>
              <a:gd name="T8" fmla="*/ 209 w 226"/>
              <a:gd name="T9" fmla="*/ 43 h 231"/>
              <a:gd name="T10" fmla="*/ 198 w 226"/>
              <a:gd name="T11" fmla="*/ 28 h 231"/>
              <a:gd name="T12" fmla="*/ 179 w 226"/>
              <a:gd name="T13" fmla="*/ 13 h 231"/>
              <a:gd name="T14" fmla="*/ 157 w 226"/>
              <a:gd name="T15" fmla="*/ 4 h 231"/>
              <a:gd name="T16" fmla="*/ 129 w 226"/>
              <a:gd name="T17" fmla="*/ 0 h 231"/>
              <a:gd name="T18" fmla="*/ 91 w 226"/>
              <a:gd name="T19" fmla="*/ 0 h 231"/>
              <a:gd name="T20" fmla="*/ 69 w 226"/>
              <a:gd name="T21" fmla="*/ 4 h 231"/>
              <a:gd name="T22" fmla="*/ 48 w 226"/>
              <a:gd name="T23" fmla="*/ 7 h 231"/>
              <a:gd name="T24" fmla="*/ 26 w 226"/>
              <a:gd name="T25" fmla="*/ 15 h 231"/>
              <a:gd name="T26" fmla="*/ 37 w 226"/>
              <a:gd name="T27" fmla="*/ 63 h 231"/>
              <a:gd name="T28" fmla="*/ 54 w 226"/>
              <a:gd name="T29" fmla="*/ 58 h 231"/>
              <a:gd name="T30" fmla="*/ 80 w 226"/>
              <a:gd name="T31" fmla="*/ 52 h 231"/>
              <a:gd name="T32" fmla="*/ 110 w 226"/>
              <a:gd name="T33" fmla="*/ 50 h 231"/>
              <a:gd name="T34" fmla="*/ 127 w 226"/>
              <a:gd name="T35" fmla="*/ 56 h 231"/>
              <a:gd name="T36" fmla="*/ 140 w 226"/>
              <a:gd name="T37" fmla="*/ 63 h 231"/>
              <a:gd name="T38" fmla="*/ 147 w 226"/>
              <a:gd name="T39" fmla="*/ 75 h 231"/>
              <a:gd name="T40" fmla="*/ 149 w 226"/>
              <a:gd name="T41" fmla="*/ 89 h 231"/>
              <a:gd name="T42" fmla="*/ 114 w 226"/>
              <a:gd name="T43" fmla="*/ 86 h 231"/>
              <a:gd name="T44" fmla="*/ 91 w 226"/>
              <a:gd name="T45" fmla="*/ 88 h 231"/>
              <a:gd name="T46" fmla="*/ 65 w 226"/>
              <a:gd name="T47" fmla="*/ 91 h 231"/>
              <a:gd name="T48" fmla="*/ 41 w 226"/>
              <a:gd name="T49" fmla="*/ 99 h 231"/>
              <a:gd name="T50" fmla="*/ 20 w 226"/>
              <a:gd name="T51" fmla="*/ 112 h 231"/>
              <a:gd name="T52" fmla="*/ 11 w 226"/>
              <a:gd name="T53" fmla="*/ 121 h 231"/>
              <a:gd name="T54" fmla="*/ 2 w 226"/>
              <a:gd name="T55" fmla="*/ 140 h 231"/>
              <a:gd name="T56" fmla="*/ 0 w 226"/>
              <a:gd name="T57" fmla="*/ 162 h 231"/>
              <a:gd name="T58" fmla="*/ 2 w 226"/>
              <a:gd name="T59" fmla="*/ 185 h 231"/>
              <a:gd name="T60" fmla="*/ 11 w 226"/>
              <a:gd name="T61" fmla="*/ 201 h 231"/>
              <a:gd name="T62" fmla="*/ 24 w 226"/>
              <a:gd name="T63" fmla="*/ 215 h 231"/>
              <a:gd name="T64" fmla="*/ 41 w 226"/>
              <a:gd name="T65" fmla="*/ 224 h 231"/>
              <a:gd name="T66" fmla="*/ 61 w 226"/>
              <a:gd name="T67" fmla="*/ 229 h 231"/>
              <a:gd name="T68" fmla="*/ 82 w 226"/>
              <a:gd name="T69" fmla="*/ 231 h 231"/>
              <a:gd name="T70" fmla="*/ 104 w 226"/>
              <a:gd name="T71" fmla="*/ 229 h 231"/>
              <a:gd name="T72" fmla="*/ 123 w 226"/>
              <a:gd name="T73" fmla="*/ 222 h 231"/>
              <a:gd name="T74" fmla="*/ 138 w 226"/>
              <a:gd name="T75" fmla="*/ 209 h 231"/>
              <a:gd name="T76" fmla="*/ 153 w 226"/>
              <a:gd name="T77" fmla="*/ 192 h 231"/>
              <a:gd name="T78" fmla="*/ 155 w 226"/>
              <a:gd name="T79" fmla="*/ 228 h 231"/>
              <a:gd name="T80" fmla="*/ 71 w 226"/>
              <a:gd name="T81" fmla="*/ 157 h 231"/>
              <a:gd name="T82" fmla="*/ 73 w 226"/>
              <a:gd name="T83" fmla="*/ 145 h 231"/>
              <a:gd name="T84" fmla="*/ 76 w 226"/>
              <a:gd name="T85" fmla="*/ 140 h 231"/>
              <a:gd name="T86" fmla="*/ 84 w 226"/>
              <a:gd name="T87" fmla="*/ 134 h 231"/>
              <a:gd name="T88" fmla="*/ 99 w 226"/>
              <a:gd name="T89" fmla="*/ 129 h 231"/>
              <a:gd name="T90" fmla="*/ 117 w 226"/>
              <a:gd name="T91" fmla="*/ 127 h 231"/>
              <a:gd name="T92" fmla="*/ 149 w 226"/>
              <a:gd name="T93" fmla="*/ 129 h 231"/>
              <a:gd name="T94" fmla="*/ 145 w 226"/>
              <a:gd name="T95" fmla="*/ 147 h 231"/>
              <a:gd name="T96" fmla="*/ 140 w 226"/>
              <a:gd name="T97" fmla="*/ 160 h 231"/>
              <a:gd name="T98" fmla="*/ 134 w 226"/>
              <a:gd name="T99" fmla="*/ 168 h 231"/>
              <a:gd name="T100" fmla="*/ 121 w 226"/>
              <a:gd name="T101" fmla="*/ 175 h 231"/>
              <a:gd name="T102" fmla="*/ 102 w 226"/>
              <a:gd name="T103" fmla="*/ 181 h 231"/>
              <a:gd name="T104" fmla="*/ 89 w 226"/>
              <a:gd name="T105" fmla="*/ 179 h 231"/>
              <a:gd name="T106" fmla="*/ 80 w 226"/>
              <a:gd name="T107" fmla="*/ 173 h 231"/>
              <a:gd name="T108" fmla="*/ 73 w 226"/>
              <a:gd name="T109" fmla="*/ 166 h 231"/>
              <a:gd name="T110" fmla="*/ 71 w 226"/>
              <a:gd name="T111" fmla="*/ 15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" h="231">
                <a:moveTo>
                  <a:pt x="226" y="228"/>
                </a:moveTo>
                <a:lnTo>
                  <a:pt x="224" y="215"/>
                </a:lnTo>
                <a:lnTo>
                  <a:pt x="222" y="201"/>
                </a:lnTo>
                <a:lnTo>
                  <a:pt x="222" y="173"/>
                </a:lnTo>
                <a:lnTo>
                  <a:pt x="222" y="91"/>
                </a:lnTo>
                <a:lnTo>
                  <a:pt x="220" y="76"/>
                </a:lnTo>
                <a:lnTo>
                  <a:pt x="218" y="69"/>
                </a:lnTo>
                <a:lnTo>
                  <a:pt x="216" y="61"/>
                </a:lnTo>
                <a:lnTo>
                  <a:pt x="212" y="48"/>
                </a:lnTo>
                <a:lnTo>
                  <a:pt x="209" y="43"/>
                </a:lnTo>
                <a:lnTo>
                  <a:pt x="207" y="37"/>
                </a:lnTo>
                <a:lnTo>
                  <a:pt x="198" y="28"/>
                </a:lnTo>
                <a:lnTo>
                  <a:pt x="190" y="20"/>
                </a:lnTo>
                <a:lnTo>
                  <a:pt x="179" y="13"/>
                </a:lnTo>
                <a:lnTo>
                  <a:pt x="168" y="9"/>
                </a:lnTo>
                <a:lnTo>
                  <a:pt x="157" y="4"/>
                </a:lnTo>
                <a:lnTo>
                  <a:pt x="143" y="2"/>
                </a:lnTo>
                <a:lnTo>
                  <a:pt x="129" y="0"/>
                </a:lnTo>
                <a:lnTo>
                  <a:pt x="116" y="0"/>
                </a:lnTo>
                <a:lnTo>
                  <a:pt x="91" y="0"/>
                </a:lnTo>
                <a:lnTo>
                  <a:pt x="80" y="2"/>
                </a:lnTo>
                <a:lnTo>
                  <a:pt x="69" y="4"/>
                </a:lnTo>
                <a:lnTo>
                  <a:pt x="58" y="5"/>
                </a:lnTo>
                <a:lnTo>
                  <a:pt x="48" y="7"/>
                </a:lnTo>
                <a:lnTo>
                  <a:pt x="37" y="11"/>
                </a:lnTo>
                <a:lnTo>
                  <a:pt x="26" y="15"/>
                </a:lnTo>
                <a:lnTo>
                  <a:pt x="28" y="67"/>
                </a:lnTo>
                <a:lnTo>
                  <a:pt x="37" y="63"/>
                </a:lnTo>
                <a:lnTo>
                  <a:pt x="45" y="60"/>
                </a:lnTo>
                <a:lnTo>
                  <a:pt x="54" y="58"/>
                </a:lnTo>
                <a:lnTo>
                  <a:pt x="61" y="54"/>
                </a:lnTo>
                <a:lnTo>
                  <a:pt x="80" y="52"/>
                </a:lnTo>
                <a:lnTo>
                  <a:pt x="99" y="50"/>
                </a:lnTo>
                <a:lnTo>
                  <a:pt x="110" y="50"/>
                </a:lnTo>
                <a:lnTo>
                  <a:pt x="119" y="52"/>
                </a:lnTo>
                <a:lnTo>
                  <a:pt x="127" y="56"/>
                </a:lnTo>
                <a:lnTo>
                  <a:pt x="134" y="58"/>
                </a:lnTo>
                <a:lnTo>
                  <a:pt x="140" y="63"/>
                </a:lnTo>
                <a:lnTo>
                  <a:pt x="145" y="71"/>
                </a:lnTo>
                <a:lnTo>
                  <a:pt x="147" y="75"/>
                </a:lnTo>
                <a:lnTo>
                  <a:pt x="149" y="78"/>
                </a:lnTo>
                <a:lnTo>
                  <a:pt x="149" y="89"/>
                </a:lnTo>
                <a:lnTo>
                  <a:pt x="132" y="88"/>
                </a:lnTo>
                <a:lnTo>
                  <a:pt x="114" y="86"/>
                </a:lnTo>
                <a:lnTo>
                  <a:pt x="102" y="86"/>
                </a:lnTo>
                <a:lnTo>
                  <a:pt x="91" y="88"/>
                </a:lnTo>
                <a:lnTo>
                  <a:pt x="78" y="89"/>
                </a:lnTo>
                <a:lnTo>
                  <a:pt x="65" y="91"/>
                </a:lnTo>
                <a:lnTo>
                  <a:pt x="54" y="93"/>
                </a:lnTo>
                <a:lnTo>
                  <a:pt x="41" y="99"/>
                </a:lnTo>
                <a:lnTo>
                  <a:pt x="30" y="104"/>
                </a:lnTo>
                <a:lnTo>
                  <a:pt x="20" y="112"/>
                </a:lnTo>
                <a:lnTo>
                  <a:pt x="15" y="117"/>
                </a:lnTo>
                <a:lnTo>
                  <a:pt x="11" y="121"/>
                </a:lnTo>
                <a:lnTo>
                  <a:pt x="5" y="132"/>
                </a:lnTo>
                <a:lnTo>
                  <a:pt x="2" y="140"/>
                </a:lnTo>
                <a:lnTo>
                  <a:pt x="2" y="145"/>
                </a:lnTo>
                <a:lnTo>
                  <a:pt x="0" y="162"/>
                </a:lnTo>
                <a:lnTo>
                  <a:pt x="0" y="173"/>
                </a:lnTo>
                <a:lnTo>
                  <a:pt x="2" y="185"/>
                </a:lnTo>
                <a:lnTo>
                  <a:pt x="5" y="194"/>
                </a:lnTo>
                <a:lnTo>
                  <a:pt x="11" y="201"/>
                </a:lnTo>
                <a:lnTo>
                  <a:pt x="17" y="209"/>
                </a:lnTo>
                <a:lnTo>
                  <a:pt x="24" y="215"/>
                </a:lnTo>
                <a:lnTo>
                  <a:pt x="32" y="220"/>
                </a:lnTo>
                <a:lnTo>
                  <a:pt x="41" y="224"/>
                </a:lnTo>
                <a:lnTo>
                  <a:pt x="50" y="228"/>
                </a:lnTo>
                <a:lnTo>
                  <a:pt x="61" y="229"/>
                </a:lnTo>
                <a:lnTo>
                  <a:pt x="71" y="231"/>
                </a:lnTo>
                <a:lnTo>
                  <a:pt x="82" y="231"/>
                </a:lnTo>
                <a:lnTo>
                  <a:pt x="93" y="231"/>
                </a:lnTo>
                <a:lnTo>
                  <a:pt x="104" y="229"/>
                </a:lnTo>
                <a:lnTo>
                  <a:pt x="114" y="226"/>
                </a:lnTo>
                <a:lnTo>
                  <a:pt x="123" y="222"/>
                </a:lnTo>
                <a:lnTo>
                  <a:pt x="130" y="216"/>
                </a:lnTo>
                <a:lnTo>
                  <a:pt x="138" y="209"/>
                </a:lnTo>
                <a:lnTo>
                  <a:pt x="145" y="201"/>
                </a:lnTo>
                <a:lnTo>
                  <a:pt x="153" y="192"/>
                </a:lnTo>
                <a:lnTo>
                  <a:pt x="155" y="209"/>
                </a:lnTo>
                <a:lnTo>
                  <a:pt x="155" y="228"/>
                </a:lnTo>
                <a:lnTo>
                  <a:pt x="226" y="228"/>
                </a:lnTo>
                <a:close/>
                <a:moveTo>
                  <a:pt x="71" y="157"/>
                </a:moveTo>
                <a:lnTo>
                  <a:pt x="73" y="149"/>
                </a:lnTo>
                <a:lnTo>
                  <a:pt x="73" y="145"/>
                </a:lnTo>
                <a:lnTo>
                  <a:pt x="74" y="144"/>
                </a:lnTo>
                <a:lnTo>
                  <a:pt x="76" y="140"/>
                </a:lnTo>
                <a:lnTo>
                  <a:pt x="78" y="138"/>
                </a:lnTo>
                <a:lnTo>
                  <a:pt x="84" y="134"/>
                </a:lnTo>
                <a:lnTo>
                  <a:pt x="91" y="131"/>
                </a:lnTo>
                <a:lnTo>
                  <a:pt x="99" y="129"/>
                </a:lnTo>
                <a:lnTo>
                  <a:pt x="108" y="127"/>
                </a:lnTo>
                <a:lnTo>
                  <a:pt x="117" y="127"/>
                </a:lnTo>
                <a:lnTo>
                  <a:pt x="134" y="127"/>
                </a:lnTo>
                <a:lnTo>
                  <a:pt x="149" y="129"/>
                </a:lnTo>
                <a:lnTo>
                  <a:pt x="149" y="138"/>
                </a:lnTo>
                <a:lnTo>
                  <a:pt x="145" y="147"/>
                </a:lnTo>
                <a:lnTo>
                  <a:pt x="142" y="157"/>
                </a:lnTo>
                <a:lnTo>
                  <a:pt x="140" y="160"/>
                </a:lnTo>
                <a:lnTo>
                  <a:pt x="136" y="164"/>
                </a:lnTo>
                <a:lnTo>
                  <a:pt x="134" y="168"/>
                </a:lnTo>
                <a:lnTo>
                  <a:pt x="130" y="172"/>
                </a:lnTo>
                <a:lnTo>
                  <a:pt x="121" y="175"/>
                </a:lnTo>
                <a:lnTo>
                  <a:pt x="112" y="179"/>
                </a:lnTo>
                <a:lnTo>
                  <a:pt x="102" y="181"/>
                </a:lnTo>
                <a:lnTo>
                  <a:pt x="95" y="181"/>
                </a:lnTo>
                <a:lnTo>
                  <a:pt x="89" y="179"/>
                </a:lnTo>
                <a:lnTo>
                  <a:pt x="84" y="177"/>
                </a:lnTo>
                <a:lnTo>
                  <a:pt x="80" y="173"/>
                </a:lnTo>
                <a:lnTo>
                  <a:pt x="76" y="172"/>
                </a:lnTo>
                <a:lnTo>
                  <a:pt x="73" y="166"/>
                </a:lnTo>
                <a:lnTo>
                  <a:pt x="71" y="162"/>
                </a:lnTo>
                <a:lnTo>
                  <a:pt x="71" y="1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9" name="Freeform 406"/>
          <p:cNvSpPr>
            <a:spLocks/>
          </p:cNvSpPr>
          <p:nvPr userDrawn="1"/>
        </p:nvSpPr>
        <p:spPr bwMode="auto">
          <a:xfrm>
            <a:off x="1417028" y="6435726"/>
            <a:ext cx="131885" cy="257175"/>
          </a:xfrm>
          <a:custGeom>
            <a:avLst/>
            <a:gdLst>
              <a:gd name="T0" fmla="*/ 44 w 179"/>
              <a:gd name="T1" fmla="*/ 325 h 325"/>
              <a:gd name="T2" fmla="*/ 123 w 179"/>
              <a:gd name="T3" fmla="*/ 325 h 325"/>
              <a:gd name="T4" fmla="*/ 123 w 179"/>
              <a:gd name="T5" fmla="*/ 155 h 325"/>
              <a:gd name="T6" fmla="*/ 177 w 179"/>
              <a:gd name="T7" fmla="*/ 155 h 325"/>
              <a:gd name="T8" fmla="*/ 177 w 179"/>
              <a:gd name="T9" fmla="*/ 102 h 325"/>
              <a:gd name="T10" fmla="*/ 123 w 179"/>
              <a:gd name="T11" fmla="*/ 102 h 325"/>
              <a:gd name="T12" fmla="*/ 123 w 179"/>
              <a:gd name="T13" fmla="*/ 88 h 325"/>
              <a:gd name="T14" fmla="*/ 123 w 179"/>
              <a:gd name="T15" fmla="*/ 80 h 325"/>
              <a:gd name="T16" fmla="*/ 123 w 179"/>
              <a:gd name="T17" fmla="*/ 73 h 325"/>
              <a:gd name="T18" fmla="*/ 125 w 179"/>
              <a:gd name="T19" fmla="*/ 67 h 325"/>
              <a:gd name="T20" fmla="*/ 128 w 179"/>
              <a:gd name="T21" fmla="*/ 61 h 325"/>
              <a:gd name="T22" fmla="*/ 132 w 179"/>
              <a:gd name="T23" fmla="*/ 58 h 325"/>
              <a:gd name="T24" fmla="*/ 134 w 179"/>
              <a:gd name="T25" fmla="*/ 56 h 325"/>
              <a:gd name="T26" fmla="*/ 136 w 179"/>
              <a:gd name="T27" fmla="*/ 56 h 325"/>
              <a:gd name="T28" fmla="*/ 143 w 179"/>
              <a:gd name="T29" fmla="*/ 54 h 325"/>
              <a:gd name="T30" fmla="*/ 149 w 179"/>
              <a:gd name="T31" fmla="*/ 52 h 325"/>
              <a:gd name="T32" fmla="*/ 164 w 179"/>
              <a:gd name="T33" fmla="*/ 54 h 325"/>
              <a:gd name="T34" fmla="*/ 173 w 179"/>
              <a:gd name="T35" fmla="*/ 56 h 325"/>
              <a:gd name="T36" fmla="*/ 179 w 179"/>
              <a:gd name="T37" fmla="*/ 4 h 325"/>
              <a:gd name="T38" fmla="*/ 162 w 179"/>
              <a:gd name="T39" fmla="*/ 0 h 325"/>
              <a:gd name="T40" fmla="*/ 151 w 179"/>
              <a:gd name="T41" fmla="*/ 0 h 325"/>
              <a:gd name="T42" fmla="*/ 139 w 179"/>
              <a:gd name="T43" fmla="*/ 0 h 325"/>
              <a:gd name="T44" fmla="*/ 128 w 179"/>
              <a:gd name="T45" fmla="*/ 0 h 325"/>
              <a:gd name="T46" fmla="*/ 117 w 179"/>
              <a:gd name="T47" fmla="*/ 0 h 325"/>
              <a:gd name="T48" fmla="*/ 108 w 179"/>
              <a:gd name="T49" fmla="*/ 2 h 325"/>
              <a:gd name="T50" fmla="*/ 98 w 179"/>
              <a:gd name="T51" fmla="*/ 4 h 325"/>
              <a:gd name="T52" fmla="*/ 84 w 179"/>
              <a:gd name="T53" fmla="*/ 9 h 325"/>
              <a:gd name="T54" fmla="*/ 76 w 179"/>
              <a:gd name="T55" fmla="*/ 15 h 325"/>
              <a:gd name="T56" fmla="*/ 70 w 179"/>
              <a:gd name="T57" fmla="*/ 19 h 325"/>
              <a:gd name="T58" fmla="*/ 65 w 179"/>
              <a:gd name="T59" fmla="*/ 24 h 325"/>
              <a:gd name="T60" fmla="*/ 59 w 179"/>
              <a:gd name="T61" fmla="*/ 32 h 325"/>
              <a:gd name="T62" fmla="*/ 52 w 179"/>
              <a:gd name="T63" fmla="*/ 47 h 325"/>
              <a:gd name="T64" fmla="*/ 50 w 179"/>
              <a:gd name="T65" fmla="*/ 56 h 325"/>
              <a:gd name="T66" fmla="*/ 48 w 179"/>
              <a:gd name="T67" fmla="*/ 65 h 325"/>
              <a:gd name="T68" fmla="*/ 46 w 179"/>
              <a:gd name="T69" fmla="*/ 76 h 325"/>
              <a:gd name="T70" fmla="*/ 46 w 179"/>
              <a:gd name="T71" fmla="*/ 88 h 325"/>
              <a:gd name="T72" fmla="*/ 46 w 179"/>
              <a:gd name="T73" fmla="*/ 102 h 325"/>
              <a:gd name="T74" fmla="*/ 0 w 179"/>
              <a:gd name="T75" fmla="*/ 102 h 325"/>
              <a:gd name="T76" fmla="*/ 0 w 179"/>
              <a:gd name="T77" fmla="*/ 155 h 325"/>
              <a:gd name="T78" fmla="*/ 44 w 179"/>
              <a:gd name="T79" fmla="*/ 155 h 325"/>
              <a:gd name="T80" fmla="*/ 44 w 179"/>
              <a:gd name="T81" fmla="*/ 325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9" h="325">
                <a:moveTo>
                  <a:pt x="44" y="325"/>
                </a:moveTo>
                <a:lnTo>
                  <a:pt x="123" y="325"/>
                </a:lnTo>
                <a:lnTo>
                  <a:pt x="123" y="155"/>
                </a:lnTo>
                <a:lnTo>
                  <a:pt x="177" y="155"/>
                </a:lnTo>
                <a:lnTo>
                  <a:pt x="177" y="102"/>
                </a:lnTo>
                <a:lnTo>
                  <a:pt x="123" y="102"/>
                </a:lnTo>
                <a:lnTo>
                  <a:pt x="123" y="88"/>
                </a:lnTo>
                <a:lnTo>
                  <a:pt x="123" y="80"/>
                </a:lnTo>
                <a:lnTo>
                  <a:pt x="123" y="73"/>
                </a:lnTo>
                <a:lnTo>
                  <a:pt x="125" y="67"/>
                </a:lnTo>
                <a:lnTo>
                  <a:pt x="128" y="61"/>
                </a:lnTo>
                <a:lnTo>
                  <a:pt x="132" y="58"/>
                </a:lnTo>
                <a:lnTo>
                  <a:pt x="134" y="56"/>
                </a:lnTo>
                <a:lnTo>
                  <a:pt x="136" y="56"/>
                </a:lnTo>
                <a:lnTo>
                  <a:pt x="143" y="54"/>
                </a:lnTo>
                <a:lnTo>
                  <a:pt x="149" y="52"/>
                </a:lnTo>
                <a:lnTo>
                  <a:pt x="164" y="54"/>
                </a:lnTo>
                <a:lnTo>
                  <a:pt x="173" y="56"/>
                </a:lnTo>
                <a:lnTo>
                  <a:pt x="179" y="4"/>
                </a:lnTo>
                <a:lnTo>
                  <a:pt x="162" y="0"/>
                </a:lnTo>
                <a:lnTo>
                  <a:pt x="151" y="0"/>
                </a:lnTo>
                <a:lnTo>
                  <a:pt x="139" y="0"/>
                </a:lnTo>
                <a:lnTo>
                  <a:pt x="128" y="0"/>
                </a:lnTo>
                <a:lnTo>
                  <a:pt x="117" y="0"/>
                </a:lnTo>
                <a:lnTo>
                  <a:pt x="108" y="2"/>
                </a:lnTo>
                <a:lnTo>
                  <a:pt x="98" y="4"/>
                </a:lnTo>
                <a:lnTo>
                  <a:pt x="84" y="9"/>
                </a:lnTo>
                <a:lnTo>
                  <a:pt x="76" y="15"/>
                </a:lnTo>
                <a:lnTo>
                  <a:pt x="70" y="19"/>
                </a:lnTo>
                <a:lnTo>
                  <a:pt x="65" y="24"/>
                </a:lnTo>
                <a:lnTo>
                  <a:pt x="59" y="32"/>
                </a:lnTo>
                <a:lnTo>
                  <a:pt x="52" y="47"/>
                </a:lnTo>
                <a:lnTo>
                  <a:pt x="50" y="56"/>
                </a:lnTo>
                <a:lnTo>
                  <a:pt x="48" y="65"/>
                </a:lnTo>
                <a:lnTo>
                  <a:pt x="46" y="76"/>
                </a:lnTo>
                <a:lnTo>
                  <a:pt x="46" y="88"/>
                </a:lnTo>
                <a:lnTo>
                  <a:pt x="46" y="102"/>
                </a:lnTo>
                <a:lnTo>
                  <a:pt x="0" y="102"/>
                </a:lnTo>
                <a:lnTo>
                  <a:pt x="0" y="155"/>
                </a:lnTo>
                <a:lnTo>
                  <a:pt x="44" y="155"/>
                </a:lnTo>
                <a:lnTo>
                  <a:pt x="44" y="3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0" name="Freeform 407"/>
          <p:cNvSpPr>
            <a:spLocks noEditPoints="1"/>
          </p:cNvSpPr>
          <p:nvPr userDrawn="1"/>
        </p:nvSpPr>
        <p:spPr bwMode="auto">
          <a:xfrm>
            <a:off x="1562100" y="6511925"/>
            <a:ext cx="189035" cy="184150"/>
          </a:xfrm>
          <a:custGeom>
            <a:avLst/>
            <a:gdLst>
              <a:gd name="T0" fmla="*/ 146 w 258"/>
              <a:gd name="T1" fmla="*/ 231 h 231"/>
              <a:gd name="T2" fmla="*/ 164 w 258"/>
              <a:gd name="T3" fmla="*/ 228 h 231"/>
              <a:gd name="T4" fmla="*/ 179 w 258"/>
              <a:gd name="T5" fmla="*/ 224 h 231"/>
              <a:gd name="T6" fmla="*/ 209 w 258"/>
              <a:gd name="T7" fmla="*/ 211 h 231"/>
              <a:gd name="T8" fmla="*/ 220 w 258"/>
              <a:gd name="T9" fmla="*/ 201 h 231"/>
              <a:gd name="T10" fmla="*/ 241 w 258"/>
              <a:gd name="T11" fmla="*/ 179 h 231"/>
              <a:gd name="T12" fmla="*/ 250 w 258"/>
              <a:gd name="T13" fmla="*/ 159 h 231"/>
              <a:gd name="T14" fmla="*/ 256 w 258"/>
              <a:gd name="T15" fmla="*/ 134 h 231"/>
              <a:gd name="T16" fmla="*/ 258 w 258"/>
              <a:gd name="T17" fmla="*/ 116 h 231"/>
              <a:gd name="T18" fmla="*/ 256 w 258"/>
              <a:gd name="T19" fmla="*/ 99 h 231"/>
              <a:gd name="T20" fmla="*/ 248 w 258"/>
              <a:gd name="T21" fmla="*/ 67 h 231"/>
              <a:gd name="T22" fmla="*/ 231 w 258"/>
              <a:gd name="T23" fmla="*/ 41 h 231"/>
              <a:gd name="T24" fmla="*/ 209 w 258"/>
              <a:gd name="T25" fmla="*/ 20 h 231"/>
              <a:gd name="T26" fmla="*/ 179 w 258"/>
              <a:gd name="T27" fmla="*/ 7 h 231"/>
              <a:gd name="T28" fmla="*/ 146 w 258"/>
              <a:gd name="T29" fmla="*/ 0 h 231"/>
              <a:gd name="T30" fmla="*/ 110 w 258"/>
              <a:gd name="T31" fmla="*/ 0 h 231"/>
              <a:gd name="T32" fmla="*/ 93 w 258"/>
              <a:gd name="T33" fmla="*/ 4 h 231"/>
              <a:gd name="T34" fmla="*/ 77 w 258"/>
              <a:gd name="T35" fmla="*/ 7 h 231"/>
              <a:gd name="T36" fmla="*/ 49 w 258"/>
              <a:gd name="T37" fmla="*/ 20 h 231"/>
              <a:gd name="T38" fmla="*/ 26 w 258"/>
              <a:gd name="T39" fmla="*/ 41 h 231"/>
              <a:gd name="T40" fmla="*/ 10 w 258"/>
              <a:gd name="T41" fmla="*/ 67 h 231"/>
              <a:gd name="T42" fmla="*/ 4 w 258"/>
              <a:gd name="T43" fmla="*/ 82 h 231"/>
              <a:gd name="T44" fmla="*/ 0 w 258"/>
              <a:gd name="T45" fmla="*/ 106 h 231"/>
              <a:gd name="T46" fmla="*/ 0 w 258"/>
              <a:gd name="T47" fmla="*/ 125 h 231"/>
              <a:gd name="T48" fmla="*/ 4 w 258"/>
              <a:gd name="T49" fmla="*/ 149 h 231"/>
              <a:gd name="T50" fmla="*/ 17 w 258"/>
              <a:gd name="T51" fmla="*/ 179 h 231"/>
              <a:gd name="T52" fmla="*/ 36 w 258"/>
              <a:gd name="T53" fmla="*/ 201 h 231"/>
              <a:gd name="T54" fmla="*/ 62 w 258"/>
              <a:gd name="T55" fmla="*/ 218 h 231"/>
              <a:gd name="T56" fmla="*/ 93 w 258"/>
              <a:gd name="T57" fmla="*/ 228 h 231"/>
              <a:gd name="T58" fmla="*/ 129 w 258"/>
              <a:gd name="T59" fmla="*/ 231 h 231"/>
              <a:gd name="T60" fmla="*/ 116 w 258"/>
              <a:gd name="T61" fmla="*/ 177 h 231"/>
              <a:gd name="T62" fmla="*/ 107 w 258"/>
              <a:gd name="T63" fmla="*/ 173 h 231"/>
              <a:gd name="T64" fmla="*/ 97 w 258"/>
              <a:gd name="T65" fmla="*/ 168 h 231"/>
              <a:gd name="T66" fmla="*/ 90 w 258"/>
              <a:gd name="T67" fmla="*/ 159 h 231"/>
              <a:gd name="T68" fmla="*/ 82 w 258"/>
              <a:gd name="T69" fmla="*/ 140 h 231"/>
              <a:gd name="T70" fmla="*/ 79 w 258"/>
              <a:gd name="T71" fmla="*/ 116 h 231"/>
              <a:gd name="T72" fmla="*/ 82 w 258"/>
              <a:gd name="T73" fmla="*/ 91 h 231"/>
              <a:gd name="T74" fmla="*/ 90 w 258"/>
              <a:gd name="T75" fmla="*/ 73 h 231"/>
              <a:gd name="T76" fmla="*/ 97 w 258"/>
              <a:gd name="T77" fmla="*/ 63 h 231"/>
              <a:gd name="T78" fmla="*/ 107 w 258"/>
              <a:gd name="T79" fmla="*/ 58 h 231"/>
              <a:gd name="T80" fmla="*/ 129 w 258"/>
              <a:gd name="T81" fmla="*/ 54 h 231"/>
              <a:gd name="T82" fmla="*/ 146 w 258"/>
              <a:gd name="T83" fmla="*/ 56 h 231"/>
              <a:gd name="T84" fmla="*/ 155 w 258"/>
              <a:gd name="T85" fmla="*/ 61 h 231"/>
              <a:gd name="T86" fmla="*/ 164 w 258"/>
              <a:gd name="T87" fmla="*/ 67 h 231"/>
              <a:gd name="T88" fmla="*/ 172 w 258"/>
              <a:gd name="T89" fmla="*/ 82 h 231"/>
              <a:gd name="T90" fmla="*/ 177 w 258"/>
              <a:gd name="T91" fmla="*/ 104 h 231"/>
              <a:gd name="T92" fmla="*/ 177 w 258"/>
              <a:gd name="T93" fmla="*/ 129 h 231"/>
              <a:gd name="T94" fmla="*/ 172 w 258"/>
              <a:gd name="T95" fmla="*/ 149 h 231"/>
              <a:gd name="T96" fmla="*/ 164 w 258"/>
              <a:gd name="T97" fmla="*/ 164 h 231"/>
              <a:gd name="T98" fmla="*/ 155 w 258"/>
              <a:gd name="T99" fmla="*/ 170 h 231"/>
              <a:gd name="T100" fmla="*/ 140 w 258"/>
              <a:gd name="T101" fmla="*/ 17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" h="231">
                <a:moveTo>
                  <a:pt x="129" y="231"/>
                </a:moveTo>
                <a:lnTo>
                  <a:pt x="146" y="231"/>
                </a:lnTo>
                <a:lnTo>
                  <a:pt x="155" y="229"/>
                </a:lnTo>
                <a:lnTo>
                  <a:pt x="164" y="228"/>
                </a:lnTo>
                <a:lnTo>
                  <a:pt x="172" y="226"/>
                </a:lnTo>
                <a:lnTo>
                  <a:pt x="179" y="224"/>
                </a:lnTo>
                <a:lnTo>
                  <a:pt x="194" y="218"/>
                </a:lnTo>
                <a:lnTo>
                  <a:pt x="209" y="211"/>
                </a:lnTo>
                <a:lnTo>
                  <a:pt x="215" y="207"/>
                </a:lnTo>
                <a:lnTo>
                  <a:pt x="220" y="201"/>
                </a:lnTo>
                <a:lnTo>
                  <a:pt x="231" y="190"/>
                </a:lnTo>
                <a:lnTo>
                  <a:pt x="241" y="179"/>
                </a:lnTo>
                <a:lnTo>
                  <a:pt x="248" y="164"/>
                </a:lnTo>
                <a:lnTo>
                  <a:pt x="250" y="159"/>
                </a:lnTo>
                <a:lnTo>
                  <a:pt x="254" y="149"/>
                </a:lnTo>
                <a:lnTo>
                  <a:pt x="256" y="134"/>
                </a:lnTo>
                <a:lnTo>
                  <a:pt x="258" y="125"/>
                </a:lnTo>
                <a:lnTo>
                  <a:pt x="258" y="116"/>
                </a:lnTo>
                <a:lnTo>
                  <a:pt x="258" y="106"/>
                </a:lnTo>
                <a:lnTo>
                  <a:pt x="256" y="99"/>
                </a:lnTo>
                <a:lnTo>
                  <a:pt x="254" y="82"/>
                </a:lnTo>
                <a:lnTo>
                  <a:pt x="248" y="67"/>
                </a:lnTo>
                <a:lnTo>
                  <a:pt x="241" y="52"/>
                </a:lnTo>
                <a:lnTo>
                  <a:pt x="231" y="41"/>
                </a:lnTo>
                <a:lnTo>
                  <a:pt x="220" y="30"/>
                </a:lnTo>
                <a:lnTo>
                  <a:pt x="209" y="20"/>
                </a:lnTo>
                <a:lnTo>
                  <a:pt x="194" y="13"/>
                </a:lnTo>
                <a:lnTo>
                  <a:pt x="179" y="7"/>
                </a:lnTo>
                <a:lnTo>
                  <a:pt x="164" y="4"/>
                </a:lnTo>
                <a:lnTo>
                  <a:pt x="146" y="0"/>
                </a:lnTo>
                <a:lnTo>
                  <a:pt x="129" y="0"/>
                </a:lnTo>
                <a:lnTo>
                  <a:pt x="110" y="0"/>
                </a:lnTo>
                <a:lnTo>
                  <a:pt x="103" y="2"/>
                </a:lnTo>
                <a:lnTo>
                  <a:pt x="93" y="4"/>
                </a:lnTo>
                <a:lnTo>
                  <a:pt x="86" y="5"/>
                </a:lnTo>
                <a:lnTo>
                  <a:pt x="77" y="7"/>
                </a:lnTo>
                <a:lnTo>
                  <a:pt x="62" y="13"/>
                </a:lnTo>
                <a:lnTo>
                  <a:pt x="49" y="20"/>
                </a:lnTo>
                <a:lnTo>
                  <a:pt x="36" y="30"/>
                </a:lnTo>
                <a:lnTo>
                  <a:pt x="26" y="41"/>
                </a:lnTo>
                <a:lnTo>
                  <a:pt x="17" y="52"/>
                </a:lnTo>
                <a:lnTo>
                  <a:pt x="10" y="67"/>
                </a:lnTo>
                <a:lnTo>
                  <a:pt x="6" y="75"/>
                </a:lnTo>
                <a:lnTo>
                  <a:pt x="4" y="82"/>
                </a:lnTo>
                <a:lnTo>
                  <a:pt x="0" y="99"/>
                </a:lnTo>
                <a:lnTo>
                  <a:pt x="0" y="106"/>
                </a:lnTo>
                <a:lnTo>
                  <a:pt x="0" y="116"/>
                </a:lnTo>
                <a:lnTo>
                  <a:pt x="0" y="125"/>
                </a:lnTo>
                <a:lnTo>
                  <a:pt x="0" y="134"/>
                </a:lnTo>
                <a:lnTo>
                  <a:pt x="4" y="149"/>
                </a:lnTo>
                <a:lnTo>
                  <a:pt x="10" y="164"/>
                </a:lnTo>
                <a:lnTo>
                  <a:pt x="17" y="179"/>
                </a:lnTo>
                <a:lnTo>
                  <a:pt x="26" y="190"/>
                </a:lnTo>
                <a:lnTo>
                  <a:pt x="36" y="201"/>
                </a:lnTo>
                <a:lnTo>
                  <a:pt x="49" y="211"/>
                </a:lnTo>
                <a:lnTo>
                  <a:pt x="62" y="218"/>
                </a:lnTo>
                <a:lnTo>
                  <a:pt x="77" y="224"/>
                </a:lnTo>
                <a:lnTo>
                  <a:pt x="93" y="228"/>
                </a:lnTo>
                <a:lnTo>
                  <a:pt x="110" y="231"/>
                </a:lnTo>
                <a:lnTo>
                  <a:pt x="129" y="231"/>
                </a:lnTo>
                <a:close/>
                <a:moveTo>
                  <a:pt x="129" y="179"/>
                </a:moveTo>
                <a:lnTo>
                  <a:pt x="116" y="177"/>
                </a:lnTo>
                <a:lnTo>
                  <a:pt x="110" y="175"/>
                </a:lnTo>
                <a:lnTo>
                  <a:pt x="107" y="173"/>
                </a:lnTo>
                <a:lnTo>
                  <a:pt x="101" y="170"/>
                </a:lnTo>
                <a:lnTo>
                  <a:pt x="97" y="168"/>
                </a:lnTo>
                <a:lnTo>
                  <a:pt x="93" y="164"/>
                </a:lnTo>
                <a:lnTo>
                  <a:pt x="90" y="159"/>
                </a:lnTo>
                <a:lnTo>
                  <a:pt x="86" y="149"/>
                </a:lnTo>
                <a:lnTo>
                  <a:pt x="82" y="140"/>
                </a:lnTo>
                <a:lnTo>
                  <a:pt x="79" y="129"/>
                </a:lnTo>
                <a:lnTo>
                  <a:pt x="79" y="116"/>
                </a:lnTo>
                <a:lnTo>
                  <a:pt x="79" y="104"/>
                </a:lnTo>
                <a:lnTo>
                  <a:pt x="82" y="91"/>
                </a:lnTo>
                <a:lnTo>
                  <a:pt x="86" y="82"/>
                </a:lnTo>
                <a:lnTo>
                  <a:pt x="90" y="73"/>
                </a:lnTo>
                <a:lnTo>
                  <a:pt x="93" y="67"/>
                </a:lnTo>
                <a:lnTo>
                  <a:pt x="97" y="63"/>
                </a:lnTo>
                <a:lnTo>
                  <a:pt x="101" y="61"/>
                </a:lnTo>
                <a:lnTo>
                  <a:pt x="107" y="58"/>
                </a:lnTo>
                <a:lnTo>
                  <a:pt x="116" y="54"/>
                </a:lnTo>
                <a:lnTo>
                  <a:pt x="129" y="54"/>
                </a:lnTo>
                <a:lnTo>
                  <a:pt x="140" y="54"/>
                </a:lnTo>
                <a:lnTo>
                  <a:pt x="146" y="56"/>
                </a:lnTo>
                <a:lnTo>
                  <a:pt x="151" y="58"/>
                </a:lnTo>
                <a:lnTo>
                  <a:pt x="155" y="61"/>
                </a:lnTo>
                <a:lnTo>
                  <a:pt x="161" y="63"/>
                </a:lnTo>
                <a:lnTo>
                  <a:pt x="164" y="67"/>
                </a:lnTo>
                <a:lnTo>
                  <a:pt x="166" y="73"/>
                </a:lnTo>
                <a:lnTo>
                  <a:pt x="172" y="82"/>
                </a:lnTo>
                <a:lnTo>
                  <a:pt x="176" y="91"/>
                </a:lnTo>
                <a:lnTo>
                  <a:pt x="177" y="104"/>
                </a:lnTo>
                <a:lnTo>
                  <a:pt x="177" y="116"/>
                </a:lnTo>
                <a:lnTo>
                  <a:pt x="177" y="129"/>
                </a:lnTo>
                <a:lnTo>
                  <a:pt x="176" y="140"/>
                </a:lnTo>
                <a:lnTo>
                  <a:pt x="172" y="149"/>
                </a:lnTo>
                <a:lnTo>
                  <a:pt x="166" y="159"/>
                </a:lnTo>
                <a:lnTo>
                  <a:pt x="164" y="164"/>
                </a:lnTo>
                <a:lnTo>
                  <a:pt x="161" y="168"/>
                </a:lnTo>
                <a:lnTo>
                  <a:pt x="155" y="170"/>
                </a:lnTo>
                <a:lnTo>
                  <a:pt x="151" y="173"/>
                </a:lnTo>
                <a:lnTo>
                  <a:pt x="140" y="177"/>
                </a:lnTo>
                <a:lnTo>
                  <a:pt x="129" y="17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pic>
        <p:nvPicPr>
          <p:cNvPr id="9" name="Picture 2" descr="L:\00-adm\Infomateriell\Fafo-illustrasjoner\Fafo illustrasjon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19799" y="-142538"/>
            <a:ext cx="9173531" cy="648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46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454" y="3971926"/>
            <a:ext cx="7376746" cy="1266825"/>
          </a:xfrm>
        </p:spPr>
        <p:txBody>
          <a:bodyPr/>
          <a:lstStyle>
            <a:lvl1pPr>
              <a:defRPr sz="3200">
                <a:solidFill>
                  <a:srgbClr val="0000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454" y="5438776"/>
            <a:ext cx="6690946" cy="904875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15" name="Freeform 402"/>
          <p:cNvSpPr>
            <a:spLocks/>
          </p:cNvSpPr>
          <p:nvPr userDrawn="1"/>
        </p:nvSpPr>
        <p:spPr bwMode="auto">
          <a:xfrm>
            <a:off x="351693" y="6343650"/>
            <a:ext cx="389792" cy="357188"/>
          </a:xfrm>
          <a:custGeom>
            <a:avLst/>
            <a:gdLst>
              <a:gd name="T0" fmla="*/ 360 w 532"/>
              <a:gd name="T1" fmla="*/ 0 h 450"/>
              <a:gd name="T2" fmla="*/ 532 w 532"/>
              <a:gd name="T3" fmla="*/ 172 h 450"/>
              <a:gd name="T4" fmla="*/ 446 w 532"/>
              <a:gd name="T5" fmla="*/ 258 h 450"/>
              <a:gd name="T6" fmla="*/ 358 w 532"/>
              <a:gd name="T7" fmla="*/ 170 h 450"/>
              <a:gd name="T8" fmla="*/ 302 w 532"/>
              <a:gd name="T9" fmla="*/ 224 h 450"/>
              <a:gd name="T10" fmla="*/ 392 w 532"/>
              <a:gd name="T11" fmla="*/ 314 h 450"/>
              <a:gd name="T12" fmla="*/ 306 w 532"/>
              <a:gd name="T13" fmla="*/ 398 h 450"/>
              <a:gd name="T14" fmla="*/ 224 w 532"/>
              <a:gd name="T15" fmla="*/ 317 h 450"/>
              <a:gd name="T16" fmla="*/ 92 w 532"/>
              <a:gd name="T17" fmla="*/ 450 h 450"/>
              <a:gd name="T18" fmla="*/ 0 w 532"/>
              <a:gd name="T19" fmla="*/ 360 h 450"/>
              <a:gd name="T20" fmla="*/ 360 w 532"/>
              <a:gd name="T21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2" h="450">
                <a:moveTo>
                  <a:pt x="360" y="0"/>
                </a:moveTo>
                <a:lnTo>
                  <a:pt x="532" y="172"/>
                </a:lnTo>
                <a:lnTo>
                  <a:pt x="446" y="258"/>
                </a:lnTo>
                <a:lnTo>
                  <a:pt x="358" y="170"/>
                </a:lnTo>
                <a:lnTo>
                  <a:pt x="302" y="224"/>
                </a:lnTo>
                <a:lnTo>
                  <a:pt x="392" y="314"/>
                </a:lnTo>
                <a:lnTo>
                  <a:pt x="306" y="398"/>
                </a:lnTo>
                <a:lnTo>
                  <a:pt x="224" y="317"/>
                </a:lnTo>
                <a:lnTo>
                  <a:pt x="92" y="450"/>
                </a:lnTo>
                <a:lnTo>
                  <a:pt x="0" y="360"/>
                </a:lnTo>
                <a:lnTo>
                  <a:pt x="360" y="0"/>
                </a:lnTo>
                <a:close/>
              </a:path>
            </a:pathLst>
          </a:custGeom>
          <a:solidFill>
            <a:srgbClr val="EE08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6" name="Freeform 403"/>
          <p:cNvSpPr>
            <a:spLocks/>
          </p:cNvSpPr>
          <p:nvPr userDrawn="1"/>
        </p:nvSpPr>
        <p:spPr bwMode="auto">
          <a:xfrm>
            <a:off x="586154" y="6448426"/>
            <a:ext cx="392723" cy="360363"/>
          </a:xfrm>
          <a:custGeom>
            <a:avLst/>
            <a:gdLst>
              <a:gd name="T0" fmla="*/ 175 w 535"/>
              <a:gd name="T1" fmla="*/ 453 h 453"/>
              <a:gd name="T2" fmla="*/ 0 w 535"/>
              <a:gd name="T3" fmla="*/ 278 h 453"/>
              <a:gd name="T4" fmla="*/ 84 w 535"/>
              <a:gd name="T5" fmla="*/ 194 h 453"/>
              <a:gd name="T6" fmla="*/ 175 w 535"/>
              <a:gd name="T7" fmla="*/ 283 h 453"/>
              <a:gd name="T8" fmla="*/ 229 w 535"/>
              <a:gd name="T9" fmla="*/ 227 h 453"/>
              <a:gd name="T10" fmla="*/ 142 w 535"/>
              <a:gd name="T11" fmla="*/ 138 h 453"/>
              <a:gd name="T12" fmla="*/ 226 w 535"/>
              <a:gd name="T13" fmla="*/ 52 h 453"/>
              <a:gd name="T14" fmla="*/ 308 w 535"/>
              <a:gd name="T15" fmla="*/ 136 h 453"/>
              <a:gd name="T16" fmla="*/ 444 w 535"/>
              <a:gd name="T17" fmla="*/ 0 h 453"/>
              <a:gd name="T18" fmla="*/ 535 w 535"/>
              <a:gd name="T19" fmla="*/ 93 h 453"/>
              <a:gd name="T20" fmla="*/ 175 w 535"/>
              <a:gd name="T21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5" h="453">
                <a:moveTo>
                  <a:pt x="175" y="453"/>
                </a:moveTo>
                <a:lnTo>
                  <a:pt x="0" y="278"/>
                </a:lnTo>
                <a:lnTo>
                  <a:pt x="84" y="194"/>
                </a:lnTo>
                <a:lnTo>
                  <a:pt x="175" y="283"/>
                </a:lnTo>
                <a:lnTo>
                  <a:pt x="229" y="227"/>
                </a:lnTo>
                <a:lnTo>
                  <a:pt x="142" y="138"/>
                </a:lnTo>
                <a:lnTo>
                  <a:pt x="226" y="52"/>
                </a:lnTo>
                <a:lnTo>
                  <a:pt x="308" y="136"/>
                </a:lnTo>
                <a:lnTo>
                  <a:pt x="444" y="0"/>
                </a:lnTo>
                <a:lnTo>
                  <a:pt x="535" y="93"/>
                </a:lnTo>
                <a:lnTo>
                  <a:pt x="175" y="453"/>
                </a:lnTo>
                <a:close/>
              </a:path>
            </a:pathLst>
          </a:custGeom>
          <a:solidFill>
            <a:srgbClr val="001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7" name="Freeform 404"/>
          <p:cNvSpPr>
            <a:spLocks/>
          </p:cNvSpPr>
          <p:nvPr userDrawn="1"/>
        </p:nvSpPr>
        <p:spPr bwMode="auto">
          <a:xfrm>
            <a:off x="1068266" y="6456363"/>
            <a:ext cx="145074" cy="234950"/>
          </a:xfrm>
          <a:custGeom>
            <a:avLst/>
            <a:gdLst>
              <a:gd name="T0" fmla="*/ 0 w 200"/>
              <a:gd name="T1" fmla="*/ 297 h 297"/>
              <a:gd name="T2" fmla="*/ 80 w 200"/>
              <a:gd name="T3" fmla="*/ 297 h 297"/>
              <a:gd name="T4" fmla="*/ 80 w 200"/>
              <a:gd name="T5" fmla="*/ 177 h 297"/>
              <a:gd name="T6" fmla="*/ 194 w 200"/>
              <a:gd name="T7" fmla="*/ 177 h 297"/>
              <a:gd name="T8" fmla="*/ 194 w 200"/>
              <a:gd name="T9" fmla="*/ 121 h 297"/>
              <a:gd name="T10" fmla="*/ 80 w 200"/>
              <a:gd name="T11" fmla="*/ 121 h 297"/>
              <a:gd name="T12" fmla="*/ 80 w 200"/>
              <a:gd name="T13" fmla="*/ 56 h 297"/>
              <a:gd name="T14" fmla="*/ 200 w 200"/>
              <a:gd name="T15" fmla="*/ 56 h 297"/>
              <a:gd name="T16" fmla="*/ 200 w 200"/>
              <a:gd name="T17" fmla="*/ 0 h 297"/>
              <a:gd name="T18" fmla="*/ 0 w 200"/>
              <a:gd name="T19" fmla="*/ 0 h 297"/>
              <a:gd name="T20" fmla="*/ 0 w 200"/>
              <a:gd name="T21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0" h="297">
                <a:moveTo>
                  <a:pt x="0" y="297"/>
                </a:moveTo>
                <a:lnTo>
                  <a:pt x="80" y="297"/>
                </a:lnTo>
                <a:lnTo>
                  <a:pt x="80" y="177"/>
                </a:lnTo>
                <a:lnTo>
                  <a:pt x="194" y="177"/>
                </a:lnTo>
                <a:lnTo>
                  <a:pt x="194" y="121"/>
                </a:lnTo>
                <a:lnTo>
                  <a:pt x="80" y="121"/>
                </a:lnTo>
                <a:lnTo>
                  <a:pt x="80" y="56"/>
                </a:lnTo>
                <a:lnTo>
                  <a:pt x="200" y="56"/>
                </a:lnTo>
                <a:lnTo>
                  <a:pt x="200" y="0"/>
                </a:lnTo>
                <a:lnTo>
                  <a:pt x="0" y="0"/>
                </a:lnTo>
                <a:lnTo>
                  <a:pt x="0" y="2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8" name="Freeform 405"/>
          <p:cNvSpPr>
            <a:spLocks noEditPoints="1"/>
          </p:cNvSpPr>
          <p:nvPr userDrawn="1"/>
        </p:nvSpPr>
        <p:spPr bwMode="auto">
          <a:xfrm>
            <a:off x="1232389" y="6511925"/>
            <a:ext cx="165589" cy="184150"/>
          </a:xfrm>
          <a:custGeom>
            <a:avLst/>
            <a:gdLst>
              <a:gd name="T0" fmla="*/ 224 w 226"/>
              <a:gd name="T1" fmla="*/ 215 h 231"/>
              <a:gd name="T2" fmla="*/ 222 w 226"/>
              <a:gd name="T3" fmla="*/ 173 h 231"/>
              <a:gd name="T4" fmla="*/ 220 w 226"/>
              <a:gd name="T5" fmla="*/ 76 h 231"/>
              <a:gd name="T6" fmla="*/ 216 w 226"/>
              <a:gd name="T7" fmla="*/ 61 h 231"/>
              <a:gd name="T8" fmla="*/ 209 w 226"/>
              <a:gd name="T9" fmla="*/ 43 h 231"/>
              <a:gd name="T10" fmla="*/ 198 w 226"/>
              <a:gd name="T11" fmla="*/ 28 h 231"/>
              <a:gd name="T12" fmla="*/ 179 w 226"/>
              <a:gd name="T13" fmla="*/ 13 h 231"/>
              <a:gd name="T14" fmla="*/ 157 w 226"/>
              <a:gd name="T15" fmla="*/ 4 h 231"/>
              <a:gd name="T16" fmla="*/ 129 w 226"/>
              <a:gd name="T17" fmla="*/ 0 h 231"/>
              <a:gd name="T18" fmla="*/ 91 w 226"/>
              <a:gd name="T19" fmla="*/ 0 h 231"/>
              <a:gd name="T20" fmla="*/ 69 w 226"/>
              <a:gd name="T21" fmla="*/ 4 h 231"/>
              <a:gd name="T22" fmla="*/ 48 w 226"/>
              <a:gd name="T23" fmla="*/ 7 h 231"/>
              <a:gd name="T24" fmla="*/ 26 w 226"/>
              <a:gd name="T25" fmla="*/ 15 h 231"/>
              <a:gd name="T26" fmla="*/ 37 w 226"/>
              <a:gd name="T27" fmla="*/ 63 h 231"/>
              <a:gd name="T28" fmla="*/ 54 w 226"/>
              <a:gd name="T29" fmla="*/ 58 h 231"/>
              <a:gd name="T30" fmla="*/ 80 w 226"/>
              <a:gd name="T31" fmla="*/ 52 h 231"/>
              <a:gd name="T32" fmla="*/ 110 w 226"/>
              <a:gd name="T33" fmla="*/ 50 h 231"/>
              <a:gd name="T34" fmla="*/ 127 w 226"/>
              <a:gd name="T35" fmla="*/ 56 h 231"/>
              <a:gd name="T36" fmla="*/ 140 w 226"/>
              <a:gd name="T37" fmla="*/ 63 h 231"/>
              <a:gd name="T38" fmla="*/ 147 w 226"/>
              <a:gd name="T39" fmla="*/ 75 h 231"/>
              <a:gd name="T40" fmla="*/ 149 w 226"/>
              <a:gd name="T41" fmla="*/ 89 h 231"/>
              <a:gd name="T42" fmla="*/ 114 w 226"/>
              <a:gd name="T43" fmla="*/ 86 h 231"/>
              <a:gd name="T44" fmla="*/ 91 w 226"/>
              <a:gd name="T45" fmla="*/ 88 h 231"/>
              <a:gd name="T46" fmla="*/ 65 w 226"/>
              <a:gd name="T47" fmla="*/ 91 h 231"/>
              <a:gd name="T48" fmla="*/ 41 w 226"/>
              <a:gd name="T49" fmla="*/ 99 h 231"/>
              <a:gd name="T50" fmla="*/ 20 w 226"/>
              <a:gd name="T51" fmla="*/ 112 h 231"/>
              <a:gd name="T52" fmla="*/ 11 w 226"/>
              <a:gd name="T53" fmla="*/ 121 h 231"/>
              <a:gd name="T54" fmla="*/ 2 w 226"/>
              <a:gd name="T55" fmla="*/ 140 h 231"/>
              <a:gd name="T56" fmla="*/ 0 w 226"/>
              <a:gd name="T57" fmla="*/ 162 h 231"/>
              <a:gd name="T58" fmla="*/ 2 w 226"/>
              <a:gd name="T59" fmla="*/ 185 h 231"/>
              <a:gd name="T60" fmla="*/ 11 w 226"/>
              <a:gd name="T61" fmla="*/ 201 h 231"/>
              <a:gd name="T62" fmla="*/ 24 w 226"/>
              <a:gd name="T63" fmla="*/ 215 h 231"/>
              <a:gd name="T64" fmla="*/ 41 w 226"/>
              <a:gd name="T65" fmla="*/ 224 h 231"/>
              <a:gd name="T66" fmla="*/ 61 w 226"/>
              <a:gd name="T67" fmla="*/ 229 h 231"/>
              <a:gd name="T68" fmla="*/ 82 w 226"/>
              <a:gd name="T69" fmla="*/ 231 h 231"/>
              <a:gd name="T70" fmla="*/ 104 w 226"/>
              <a:gd name="T71" fmla="*/ 229 h 231"/>
              <a:gd name="T72" fmla="*/ 123 w 226"/>
              <a:gd name="T73" fmla="*/ 222 h 231"/>
              <a:gd name="T74" fmla="*/ 138 w 226"/>
              <a:gd name="T75" fmla="*/ 209 h 231"/>
              <a:gd name="T76" fmla="*/ 153 w 226"/>
              <a:gd name="T77" fmla="*/ 192 h 231"/>
              <a:gd name="T78" fmla="*/ 155 w 226"/>
              <a:gd name="T79" fmla="*/ 228 h 231"/>
              <a:gd name="T80" fmla="*/ 71 w 226"/>
              <a:gd name="T81" fmla="*/ 157 h 231"/>
              <a:gd name="T82" fmla="*/ 73 w 226"/>
              <a:gd name="T83" fmla="*/ 145 h 231"/>
              <a:gd name="T84" fmla="*/ 76 w 226"/>
              <a:gd name="T85" fmla="*/ 140 h 231"/>
              <a:gd name="T86" fmla="*/ 84 w 226"/>
              <a:gd name="T87" fmla="*/ 134 h 231"/>
              <a:gd name="T88" fmla="*/ 99 w 226"/>
              <a:gd name="T89" fmla="*/ 129 h 231"/>
              <a:gd name="T90" fmla="*/ 117 w 226"/>
              <a:gd name="T91" fmla="*/ 127 h 231"/>
              <a:gd name="T92" fmla="*/ 149 w 226"/>
              <a:gd name="T93" fmla="*/ 129 h 231"/>
              <a:gd name="T94" fmla="*/ 145 w 226"/>
              <a:gd name="T95" fmla="*/ 147 h 231"/>
              <a:gd name="T96" fmla="*/ 140 w 226"/>
              <a:gd name="T97" fmla="*/ 160 h 231"/>
              <a:gd name="T98" fmla="*/ 134 w 226"/>
              <a:gd name="T99" fmla="*/ 168 h 231"/>
              <a:gd name="T100" fmla="*/ 121 w 226"/>
              <a:gd name="T101" fmla="*/ 175 h 231"/>
              <a:gd name="T102" fmla="*/ 102 w 226"/>
              <a:gd name="T103" fmla="*/ 181 h 231"/>
              <a:gd name="T104" fmla="*/ 89 w 226"/>
              <a:gd name="T105" fmla="*/ 179 h 231"/>
              <a:gd name="T106" fmla="*/ 80 w 226"/>
              <a:gd name="T107" fmla="*/ 173 h 231"/>
              <a:gd name="T108" fmla="*/ 73 w 226"/>
              <a:gd name="T109" fmla="*/ 166 h 231"/>
              <a:gd name="T110" fmla="*/ 71 w 226"/>
              <a:gd name="T111" fmla="*/ 15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" h="231">
                <a:moveTo>
                  <a:pt x="226" y="228"/>
                </a:moveTo>
                <a:lnTo>
                  <a:pt x="224" y="215"/>
                </a:lnTo>
                <a:lnTo>
                  <a:pt x="222" y="201"/>
                </a:lnTo>
                <a:lnTo>
                  <a:pt x="222" y="173"/>
                </a:lnTo>
                <a:lnTo>
                  <a:pt x="222" y="91"/>
                </a:lnTo>
                <a:lnTo>
                  <a:pt x="220" y="76"/>
                </a:lnTo>
                <a:lnTo>
                  <a:pt x="218" y="69"/>
                </a:lnTo>
                <a:lnTo>
                  <a:pt x="216" y="61"/>
                </a:lnTo>
                <a:lnTo>
                  <a:pt x="212" y="48"/>
                </a:lnTo>
                <a:lnTo>
                  <a:pt x="209" y="43"/>
                </a:lnTo>
                <a:lnTo>
                  <a:pt x="207" y="37"/>
                </a:lnTo>
                <a:lnTo>
                  <a:pt x="198" y="28"/>
                </a:lnTo>
                <a:lnTo>
                  <a:pt x="190" y="20"/>
                </a:lnTo>
                <a:lnTo>
                  <a:pt x="179" y="13"/>
                </a:lnTo>
                <a:lnTo>
                  <a:pt x="168" y="9"/>
                </a:lnTo>
                <a:lnTo>
                  <a:pt x="157" y="4"/>
                </a:lnTo>
                <a:lnTo>
                  <a:pt x="143" y="2"/>
                </a:lnTo>
                <a:lnTo>
                  <a:pt x="129" y="0"/>
                </a:lnTo>
                <a:lnTo>
                  <a:pt x="116" y="0"/>
                </a:lnTo>
                <a:lnTo>
                  <a:pt x="91" y="0"/>
                </a:lnTo>
                <a:lnTo>
                  <a:pt x="80" y="2"/>
                </a:lnTo>
                <a:lnTo>
                  <a:pt x="69" y="4"/>
                </a:lnTo>
                <a:lnTo>
                  <a:pt x="58" y="5"/>
                </a:lnTo>
                <a:lnTo>
                  <a:pt x="48" y="7"/>
                </a:lnTo>
                <a:lnTo>
                  <a:pt x="37" y="11"/>
                </a:lnTo>
                <a:lnTo>
                  <a:pt x="26" y="15"/>
                </a:lnTo>
                <a:lnTo>
                  <a:pt x="28" y="67"/>
                </a:lnTo>
                <a:lnTo>
                  <a:pt x="37" y="63"/>
                </a:lnTo>
                <a:lnTo>
                  <a:pt x="45" y="60"/>
                </a:lnTo>
                <a:lnTo>
                  <a:pt x="54" y="58"/>
                </a:lnTo>
                <a:lnTo>
                  <a:pt x="61" y="54"/>
                </a:lnTo>
                <a:lnTo>
                  <a:pt x="80" y="52"/>
                </a:lnTo>
                <a:lnTo>
                  <a:pt x="99" y="50"/>
                </a:lnTo>
                <a:lnTo>
                  <a:pt x="110" y="50"/>
                </a:lnTo>
                <a:lnTo>
                  <a:pt x="119" y="52"/>
                </a:lnTo>
                <a:lnTo>
                  <a:pt x="127" y="56"/>
                </a:lnTo>
                <a:lnTo>
                  <a:pt x="134" y="58"/>
                </a:lnTo>
                <a:lnTo>
                  <a:pt x="140" y="63"/>
                </a:lnTo>
                <a:lnTo>
                  <a:pt x="145" y="71"/>
                </a:lnTo>
                <a:lnTo>
                  <a:pt x="147" y="75"/>
                </a:lnTo>
                <a:lnTo>
                  <a:pt x="149" y="78"/>
                </a:lnTo>
                <a:lnTo>
                  <a:pt x="149" y="89"/>
                </a:lnTo>
                <a:lnTo>
                  <a:pt x="132" y="88"/>
                </a:lnTo>
                <a:lnTo>
                  <a:pt x="114" y="86"/>
                </a:lnTo>
                <a:lnTo>
                  <a:pt x="102" y="86"/>
                </a:lnTo>
                <a:lnTo>
                  <a:pt x="91" y="88"/>
                </a:lnTo>
                <a:lnTo>
                  <a:pt x="78" y="89"/>
                </a:lnTo>
                <a:lnTo>
                  <a:pt x="65" y="91"/>
                </a:lnTo>
                <a:lnTo>
                  <a:pt x="54" y="93"/>
                </a:lnTo>
                <a:lnTo>
                  <a:pt x="41" y="99"/>
                </a:lnTo>
                <a:lnTo>
                  <a:pt x="30" y="104"/>
                </a:lnTo>
                <a:lnTo>
                  <a:pt x="20" y="112"/>
                </a:lnTo>
                <a:lnTo>
                  <a:pt x="15" y="117"/>
                </a:lnTo>
                <a:lnTo>
                  <a:pt x="11" y="121"/>
                </a:lnTo>
                <a:lnTo>
                  <a:pt x="5" y="132"/>
                </a:lnTo>
                <a:lnTo>
                  <a:pt x="2" y="140"/>
                </a:lnTo>
                <a:lnTo>
                  <a:pt x="2" y="145"/>
                </a:lnTo>
                <a:lnTo>
                  <a:pt x="0" y="162"/>
                </a:lnTo>
                <a:lnTo>
                  <a:pt x="0" y="173"/>
                </a:lnTo>
                <a:lnTo>
                  <a:pt x="2" y="185"/>
                </a:lnTo>
                <a:lnTo>
                  <a:pt x="5" y="194"/>
                </a:lnTo>
                <a:lnTo>
                  <a:pt x="11" y="201"/>
                </a:lnTo>
                <a:lnTo>
                  <a:pt x="17" y="209"/>
                </a:lnTo>
                <a:lnTo>
                  <a:pt x="24" y="215"/>
                </a:lnTo>
                <a:lnTo>
                  <a:pt x="32" y="220"/>
                </a:lnTo>
                <a:lnTo>
                  <a:pt x="41" y="224"/>
                </a:lnTo>
                <a:lnTo>
                  <a:pt x="50" y="228"/>
                </a:lnTo>
                <a:lnTo>
                  <a:pt x="61" y="229"/>
                </a:lnTo>
                <a:lnTo>
                  <a:pt x="71" y="231"/>
                </a:lnTo>
                <a:lnTo>
                  <a:pt x="82" y="231"/>
                </a:lnTo>
                <a:lnTo>
                  <a:pt x="93" y="231"/>
                </a:lnTo>
                <a:lnTo>
                  <a:pt x="104" y="229"/>
                </a:lnTo>
                <a:lnTo>
                  <a:pt x="114" y="226"/>
                </a:lnTo>
                <a:lnTo>
                  <a:pt x="123" y="222"/>
                </a:lnTo>
                <a:lnTo>
                  <a:pt x="130" y="216"/>
                </a:lnTo>
                <a:lnTo>
                  <a:pt x="138" y="209"/>
                </a:lnTo>
                <a:lnTo>
                  <a:pt x="145" y="201"/>
                </a:lnTo>
                <a:lnTo>
                  <a:pt x="153" y="192"/>
                </a:lnTo>
                <a:lnTo>
                  <a:pt x="155" y="209"/>
                </a:lnTo>
                <a:lnTo>
                  <a:pt x="155" y="228"/>
                </a:lnTo>
                <a:lnTo>
                  <a:pt x="226" y="228"/>
                </a:lnTo>
                <a:close/>
                <a:moveTo>
                  <a:pt x="71" y="157"/>
                </a:moveTo>
                <a:lnTo>
                  <a:pt x="73" y="149"/>
                </a:lnTo>
                <a:lnTo>
                  <a:pt x="73" y="145"/>
                </a:lnTo>
                <a:lnTo>
                  <a:pt x="74" y="144"/>
                </a:lnTo>
                <a:lnTo>
                  <a:pt x="76" y="140"/>
                </a:lnTo>
                <a:lnTo>
                  <a:pt x="78" y="138"/>
                </a:lnTo>
                <a:lnTo>
                  <a:pt x="84" y="134"/>
                </a:lnTo>
                <a:lnTo>
                  <a:pt x="91" y="131"/>
                </a:lnTo>
                <a:lnTo>
                  <a:pt x="99" y="129"/>
                </a:lnTo>
                <a:lnTo>
                  <a:pt x="108" y="127"/>
                </a:lnTo>
                <a:lnTo>
                  <a:pt x="117" y="127"/>
                </a:lnTo>
                <a:lnTo>
                  <a:pt x="134" y="127"/>
                </a:lnTo>
                <a:lnTo>
                  <a:pt x="149" y="129"/>
                </a:lnTo>
                <a:lnTo>
                  <a:pt x="149" y="138"/>
                </a:lnTo>
                <a:lnTo>
                  <a:pt x="145" y="147"/>
                </a:lnTo>
                <a:lnTo>
                  <a:pt x="142" y="157"/>
                </a:lnTo>
                <a:lnTo>
                  <a:pt x="140" y="160"/>
                </a:lnTo>
                <a:lnTo>
                  <a:pt x="136" y="164"/>
                </a:lnTo>
                <a:lnTo>
                  <a:pt x="134" y="168"/>
                </a:lnTo>
                <a:lnTo>
                  <a:pt x="130" y="172"/>
                </a:lnTo>
                <a:lnTo>
                  <a:pt x="121" y="175"/>
                </a:lnTo>
                <a:lnTo>
                  <a:pt x="112" y="179"/>
                </a:lnTo>
                <a:lnTo>
                  <a:pt x="102" y="181"/>
                </a:lnTo>
                <a:lnTo>
                  <a:pt x="95" y="181"/>
                </a:lnTo>
                <a:lnTo>
                  <a:pt x="89" y="179"/>
                </a:lnTo>
                <a:lnTo>
                  <a:pt x="84" y="177"/>
                </a:lnTo>
                <a:lnTo>
                  <a:pt x="80" y="173"/>
                </a:lnTo>
                <a:lnTo>
                  <a:pt x="76" y="172"/>
                </a:lnTo>
                <a:lnTo>
                  <a:pt x="73" y="166"/>
                </a:lnTo>
                <a:lnTo>
                  <a:pt x="71" y="162"/>
                </a:lnTo>
                <a:lnTo>
                  <a:pt x="71" y="1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9" name="Freeform 406"/>
          <p:cNvSpPr>
            <a:spLocks/>
          </p:cNvSpPr>
          <p:nvPr userDrawn="1"/>
        </p:nvSpPr>
        <p:spPr bwMode="auto">
          <a:xfrm>
            <a:off x="1417028" y="6435726"/>
            <a:ext cx="131885" cy="257175"/>
          </a:xfrm>
          <a:custGeom>
            <a:avLst/>
            <a:gdLst>
              <a:gd name="T0" fmla="*/ 44 w 179"/>
              <a:gd name="T1" fmla="*/ 325 h 325"/>
              <a:gd name="T2" fmla="*/ 123 w 179"/>
              <a:gd name="T3" fmla="*/ 325 h 325"/>
              <a:gd name="T4" fmla="*/ 123 w 179"/>
              <a:gd name="T5" fmla="*/ 155 h 325"/>
              <a:gd name="T6" fmla="*/ 177 w 179"/>
              <a:gd name="T7" fmla="*/ 155 h 325"/>
              <a:gd name="T8" fmla="*/ 177 w 179"/>
              <a:gd name="T9" fmla="*/ 102 h 325"/>
              <a:gd name="T10" fmla="*/ 123 w 179"/>
              <a:gd name="T11" fmla="*/ 102 h 325"/>
              <a:gd name="T12" fmla="*/ 123 w 179"/>
              <a:gd name="T13" fmla="*/ 88 h 325"/>
              <a:gd name="T14" fmla="*/ 123 w 179"/>
              <a:gd name="T15" fmla="*/ 80 h 325"/>
              <a:gd name="T16" fmla="*/ 123 w 179"/>
              <a:gd name="T17" fmla="*/ 73 h 325"/>
              <a:gd name="T18" fmla="*/ 125 w 179"/>
              <a:gd name="T19" fmla="*/ 67 h 325"/>
              <a:gd name="T20" fmla="*/ 128 w 179"/>
              <a:gd name="T21" fmla="*/ 61 h 325"/>
              <a:gd name="T22" fmla="*/ 132 w 179"/>
              <a:gd name="T23" fmla="*/ 58 h 325"/>
              <a:gd name="T24" fmla="*/ 134 w 179"/>
              <a:gd name="T25" fmla="*/ 56 h 325"/>
              <a:gd name="T26" fmla="*/ 136 w 179"/>
              <a:gd name="T27" fmla="*/ 56 h 325"/>
              <a:gd name="T28" fmla="*/ 143 w 179"/>
              <a:gd name="T29" fmla="*/ 54 h 325"/>
              <a:gd name="T30" fmla="*/ 149 w 179"/>
              <a:gd name="T31" fmla="*/ 52 h 325"/>
              <a:gd name="T32" fmla="*/ 164 w 179"/>
              <a:gd name="T33" fmla="*/ 54 h 325"/>
              <a:gd name="T34" fmla="*/ 173 w 179"/>
              <a:gd name="T35" fmla="*/ 56 h 325"/>
              <a:gd name="T36" fmla="*/ 179 w 179"/>
              <a:gd name="T37" fmla="*/ 4 h 325"/>
              <a:gd name="T38" fmla="*/ 162 w 179"/>
              <a:gd name="T39" fmla="*/ 0 h 325"/>
              <a:gd name="T40" fmla="*/ 151 w 179"/>
              <a:gd name="T41" fmla="*/ 0 h 325"/>
              <a:gd name="T42" fmla="*/ 139 w 179"/>
              <a:gd name="T43" fmla="*/ 0 h 325"/>
              <a:gd name="T44" fmla="*/ 128 w 179"/>
              <a:gd name="T45" fmla="*/ 0 h 325"/>
              <a:gd name="T46" fmla="*/ 117 w 179"/>
              <a:gd name="T47" fmla="*/ 0 h 325"/>
              <a:gd name="T48" fmla="*/ 108 w 179"/>
              <a:gd name="T49" fmla="*/ 2 h 325"/>
              <a:gd name="T50" fmla="*/ 98 w 179"/>
              <a:gd name="T51" fmla="*/ 4 h 325"/>
              <a:gd name="T52" fmla="*/ 84 w 179"/>
              <a:gd name="T53" fmla="*/ 9 h 325"/>
              <a:gd name="T54" fmla="*/ 76 w 179"/>
              <a:gd name="T55" fmla="*/ 15 h 325"/>
              <a:gd name="T56" fmla="*/ 70 w 179"/>
              <a:gd name="T57" fmla="*/ 19 h 325"/>
              <a:gd name="T58" fmla="*/ 65 w 179"/>
              <a:gd name="T59" fmla="*/ 24 h 325"/>
              <a:gd name="T60" fmla="*/ 59 w 179"/>
              <a:gd name="T61" fmla="*/ 32 h 325"/>
              <a:gd name="T62" fmla="*/ 52 w 179"/>
              <a:gd name="T63" fmla="*/ 47 h 325"/>
              <a:gd name="T64" fmla="*/ 50 w 179"/>
              <a:gd name="T65" fmla="*/ 56 h 325"/>
              <a:gd name="T66" fmla="*/ 48 w 179"/>
              <a:gd name="T67" fmla="*/ 65 h 325"/>
              <a:gd name="T68" fmla="*/ 46 w 179"/>
              <a:gd name="T69" fmla="*/ 76 h 325"/>
              <a:gd name="T70" fmla="*/ 46 w 179"/>
              <a:gd name="T71" fmla="*/ 88 h 325"/>
              <a:gd name="T72" fmla="*/ 46 w 179"/>
              <a:gd name="T73" fmla="*/ 102 h 325"/>
              <a:gd name="T74" fmla="*/ 0 w 179"/>
              <a:gd name="T75" fmla="*/ 102 h 325"/>
              <a:gd name="T76" fmla="*/ 0 w 179"/>
              <a:gd name="T77" fmla="*/ 155 h 325"/>
              <a:gd name="T78" fmla="*/ 44 w 179"/>
              <a:gd name="T79" fmla="*/ 155 h 325"/>
              <a:gd name="T80" fmla="*/ 44 w 179"/>
              <a:gd name="T81" fmla="*/ 325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9" h="325">
                <a:moveTo>
                  <a:pt x="44" y="325"/>
                </a:moveTo>
                <a:lnTo>
                  <a:pt x="123" y="325"/>
                </a:lnTo>
                <a:lnTo>
                  <a:pt x="123" y="155"/>
                </a:lnTo>
                <a:lnTo>
                  <a:pt x="177" y="155"/>
                </a:lnTo>
                <a:lnTo>
                  <a:pt x="177" y="102"/>
                </a:lnTo>
                <a:lnTo>
                  <a:pt x="123" y="102"/>
                </a:lnTo>
                <a:lnTo>
                  <a:pt x="123" y="88"/>
                </a:lnTo>
                <a:lnTo>
                  <a:pt x="123" y="80"/>
                </a:lnTo>
                <a:lnTo>
                  <a:pt x="123" y="73"/>
                </a:lnTo>
                <a:lnTo>
                  <a:pt x="125" y="67"/>
                </a:lnTo>
                <a:lnTo>
                  <a:pt x="128" y="61"/>
                </a:lnTo>
                <a:lnTo>
                  <a:pt x="132" y="58"/>
                </a:lnTo>
                <a:lnTo>
                  <a:pt x="134" y="56"/>
                </a:lnTo>
                <a:lnTo>
                  <a:pt x="136" y="56"/>
                </a:lnTo>
                <a:lnTo>
                  <a:pt x="143" y="54"/>
                </a:lnTo>
                <a:lnTo>
                  <a:pt x="149" y="52"/>
                </a:lnTo>
                <a:lnTo>
                  <a:pt x="164" y="54"/>
                </a:lnTo>
                <a:lnTo>
                  <a:pt x="173" y="56"/>
                </a:lnTo>
                <a:lnTo>
                  <a:pt x="179" y="4"/>
                </a:lnTo>
                <a:lnTo>
                  <a:pt x="162" y="0"/>
                </a:lnTo>
                <a:lnTo>
                  <a:pt x="151" y="0"/>
                </a:lnTo>
                <a:lnTo>
                  <a:pt x="139" y="0"/>
                </a:lnTo>
                <a:lnTo>
                  <a:pt x="128" y="0"/>
                </a:lnTo>
                <a:lnTo>
                  <a:pt x="117" y="0"/>
                </a:lnTo>
                <a:lnTo>
                  <a:pt x="108" y="2"/>
                </a:lnTo>
                <a:lnTo>
                  <a:pt x="98" y="4"/>
                </a:lnTo>
                <a:lnTo>
                  <a:pt x="84" y="9"/>
                </a:lnTo>
                <a:lnTo>
                  <a:pt x="76" y="15"/>
                </a:lnTo>
                <a:lnTo>
                  <a:pt x="70" y="19"/>
                </a:lnTo>
                <a:lnTo>
                  <a:pt x="65" y="24"/>
                </a:lnTo>
                <a:lnTo>
                  <a:pt x="59" y="32"/>
                </a:lnTo>
                <a:lnTo>
                  <a:pt x="52" y="47"/>
                </a:lnTo>
                <a:lnTo>
                  <a:pt x="50" y="56"/>
                </a:lnTo>
                <a:lnTo>
                  <a:pt x="48" y="65"/>
                </a:lnTo>
                <a:lnTo>
                  <a:pt x="46" y="76"/>
                </a:lnTo>
                <a:lnTo>
                  <a:pt x="46" y="88"/>
                </a:lnTo>
                <a:lnTo>
                  <a:pt x="46" y="102"/>
                </a:lnTo>
                <a:lnTo>
                  <a:pt x="0" y="102"/>
                </a:lnTo>
                <a:lnTo>
                  <a:pt x="0" y="155"/>
                </a:lnTo>
                <a:lnTo>
                  <a:pt x="44" y="155"/>
                </a:lnTo>
                <a:lnTo>
                  <a:pt x="44" y="3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0" name="Freeform 407"/>
          <p:cNvSpPr>
            <a:spLocks noEditPoints="1"/>
          </p:cNvSpPr>
          <p:nvPr userDrawn="1"/>
        </p:nvSpPr>
        <p:spPr bwMode="auto">
          <a:xfrm>
            <a:off x="1562100" y="6511925"/>
            <a:ext cx="189035" cy="184150"/>
          </a:xfrm>
          <a:custGeom>
            <a:avLst/>
            <a:gdLst>
              <a:gd name="T0" fmla="*/ 146 w 258"/>
              <a:gd name="T1" fmla="*/ 231 h 231"/>
              <a:gd name="T2" fmla="*/ 164 w 258"/>
              <a:gd name="T3" fmla="*/ 228 h 231"/>
              <a:gd name="T4" fmla="*/ 179 w 258"/>
              <a:gd name="T5" fmla="*/ 224 h 231"/>
              <a:gd name="T6" fmla="*/ 209 w 258"/>
              <a:gd name="T7" fmla="*/ 211 h 231"/>
              <a:gd name="T8" fmla="*/ 220 w 258"/>
              <a:gd name="T9" fmla="*/ 201 h 231"/>
              <a:gd name="T10" fmla="*/ 241 w 258"/>
              <a:gd name="T11" fmla="*/ 179 h 231"/>
              <a:gd name="T12" fmla="*/ 250 w 258"/>
              <a:gd name="T13" fmla="*/ 159 h 231"/>
              <a:gd name="T14" fmla="*/ 256 w 258"/>
              <a:gd name="T15" fmla="*/ 134 h 231"/>
              <a:gd name="T16" fmla="*/ 258 w 258"/>
              <a:gd name="T17" fmla="*/ 116 h 231"/>
              <a:gd name="T18" fmla="*/ 256 w 258"/>
              <a:gd name="T19" fmla="*/ 99 h 231"/>
              <a:gd name="T20" fmla="*/ 248 w 258"/>
              <a:gd name="T21" fmla="*/ 67 h 231"/>
              <a:gd name="T22" fmla="*/ 231 w 258"/>
              <a:gd name="T23" fmla="*/ 41 h 231"/>
              <a:gd name="T24" fmla="*/ 209 w 258"/>
              <a:gd name="T25" fmla="*/ 20 h 231"/>
              <a:gd name="T26" fmla="*/ 179 w 258"/>
              <a:gd name="T27" fmla="*/ 7 h 231"/>
              <a:gd name="T28" fmla="*/ 146 w 258"/>
              <a:gd name="T29" fmla="*/ 0 h 231"/>
              <a:gd name="T30" fmla="*/ 110 w 258"/>
              <a:gd name="T31" fmla="*/ 0 h 231"/>
              <a:gd name="T32" fmla="*/ 93 w 258"/>
              <a:gd name="T33" fmla="*/ 4 h 231"/>
              <a:gd name="T34" fmla="*/ 77 w 258"/>
              <a:gd name="T35" fmla="*/ 7 h 231"/>
              <a:gd name="T36" fmla="*/ 49 w 258"/>
              <a:gd name="T37" fmla="*/ 20 h 231"/>
              <a:gd name="T38" fmla="*/ 26 w 258"/>
              <a:gd name="T39" fmla="*/ 41 h 231"/>
              <a:gd name="T40" fmla="*/ 10 w 258"/>
              <a:gd name="T41" fmla="*/ 67 h 231"/>
              <a:gd name="T42" fmla="*/ 4 w 258"/>
              <a:gd name="T43" fmla="*/ 82 h 231"/>
              <a:gd name="T44" fmla="*/ 0 w 258"/>
              <a:gd name="T45" fmla="*/ 106 h 231"/>
              <a:gd name="T46" fmla="*/ 0 w 258"/>
              <a:gd name="T47" fmla="*/ 125 h 231"/>
              <a:gd name="T48" fmla="*/ 4 w 258"/>
              <a:gd name="T49" fmla="*/ 149 h 231"/>
              <a:gd name="T50" fmla="*/ 17 w 258"/>
              <a:gd name="T51" fmla="*/ 179 h 231"/>
              <a:gd name="T52" fmla="*/ 36 w 258"/>
              <a:gd name="T53" fmla="*/ 201 h 231"/>
              <a:gd name="T54" fmla="*/ 62 w 258"/>
              <a:gd name="T55" fmla="*/ 218 h 231"/>
              <a:gd name="T56" fmla="*/ 93 w 258"/>
              <a:gd name="T57" fmla="*/ 228 h 231"/>
              <a:gd name="T58" fmla="*/ 129 w 258"/>
              <a:gd name="T59" fmla="*/ 231 h 231"/>
              <a:gd name="T60" fmla="*/ 116 w 258"/>
              <a:gd name="T61" fmla="*/ 177 h 231"/>
              <a:gd name="T62" fmla="*/ 107 w 258"/>
              <a:gd name="T63" fmla="*/ 173 h 231"/>
              <a:gd name="T64" fmla="*/ 97 w 258"/>
              <a:gd name="T65" fmla="*/ 168 h 231"/>
              <a:gd name="T66" fmla="*/ 90 w 258"/>
              <a:gd name="T67" fmla="*/ 159 h 231"/>
              <a:gd name="T68" fmla="*/ 82 w 258"/>
              <a:gd name="T69" fmla="*/ 140 h 231"/>
              <a:gd name="T70" fmla="*/ 79 w 258"/>
              <a:gd name="T71" fmla="*/ 116 h 231"/>
              <a:gd name="T72" fmla="*/ 82 w 258"/>
              <a:gd name="T73" fmla="*/ 91 h 231"/>
              <a:gd name="T74" fmla="*/ 90 w 258"/>
              <a:gd name="T75" fmla="*/ 73 h 231"/>
              <a:gd name="T76" fmla="*/ 97 w 258"/>
              <a:gd name="T77" fmla="*/ 63 h 231"/>
              <a:gd name="T78" fmla="*/ 107 w 258"/>
              <a:gd name="T79" fmla="*/ 58 h 231"/>
              <a:gd name="T80" fmla="*/ 129 w 258"/>
              <a:gd name="T81" fmla="*/ 54 h 231"/>
              <a:gd name="T82" fmla="*/ 146 w 258"/>
              <a:gd name="T83" fmla="*/ 56 h 231"/>
              <a:gd name="T84" fmla="*/ 155 w 258"/>
              <a:gd name="T85" fmla="*/ 61 h 231"/>
              <a:gd name="T86" fmla="*/ 164 w 258"/>
              <a:gd name="T87" fmla="*/ 67 h 231"/>
              <a:gd name="T88" fmla="*/ 172 w 258"/>
              <a:gd name="T89" fmla="*/ 82 h 231"/>
              <a:gd name="T90" fmla="*/ 177 w 258"/>
              <a:gd name="T91" fmla="*/ 104 h 231"/>
              <a:gd name="T92" fmla="*/ 177 w 258"/>
              <a:gd name="T93" fmla="*/ 129 h 231"/>
              <a:gd name="T94" fmla="*/ 172 w 258"/>
              <a:gd name="T95" fmla="*/ 149 h 231"/>
              <a:gd name="T96" fmla="*/ 164 w 258"/>
              <a:gd name="T97" fmla="*/ 164 h 231"/>
              <a:gd name="T98" fmla="*/ 155 w 258"/>
              <a:gd name="T99" fmla="*/ 170 h 231"/>
              <a:gd name="T100" fmla="*/ 140 w 258"/>
              <a:gd name="T101" fmla="*/ 17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" h="231">
                <a:moveTo>
                  <a:pt x="129" y="231"/>
                </a:moveTo>
                <a:lnTo>
                  <a:pt x="146" y="231"/>
                </a:lnTo>
                <a:lnTo>
                  <a:pt x="155" y="229"/>
                </a:lnTo>
                <a:lnTo>
                  <a:pt x="164" y="228"/>
                </a:lnTo>
                <a:lnTo>
                  <a:pt x="172" y="226"/>
                </a:lnTo>
                <a:lnTo>
                  <a:pt x="179" y="224"/>
                </a:lnTo>
                <a:lnTo>
                  <a:pt x="194" y="218"/>
                </a:lnTo>
                <a:lnTo>
                  <a:pt x="209" y="211"/>
                </a:lnTo>
                <a:lnTo>
                  <a:pt x="215" y="207"/>
                </a:lnTo>
                <a:lnTo>
                  <a:pt x="220" y="201"/>
                </a:lnTo>
                <a:lnTo>
                  <a:pt x="231" y="190"/>
                </a:lnTo>
                <a:lnTo>
                  <a:pt x="241" y="179"/>
                </a:lnTo>
                <a:lnTo>
                  <a:pt x="248" y="164"/>
                </a:lnTo>
                <a:lnTo>
                  <a:pt x="250" y="159"/>
                </a:lnTo>
                <a:lnTo>
                  <a:pt x="254" y="149"/>
                </a:lnTo>
                <a:lnTo>
                  <a:pt x="256" y="134"/>
                </a:lnTo>
                <a:lnTo>
                  <a:pt x="258" y="125"/>
                </a:lnTo>
                <a:lnTo>
                  <a:pt x="258" y="116"/>
                </a:lnTo>
                <a:lnTo>
                  <a:pt x="258" y="106"/>
                </a:lnTo>
                <a:lnTo>
                  <a:pt x="256" y="99"/>
                </a:lnTo>
                <a:lnTo>
                  <a:pt x="254" y="82"/>
                </a:lnTo>
                <a:lnTo>
                  <a:pt x="248" y="67"/>
                </a:lnTo>
                <a:lnTo>
                  <a:pt x="241" y="52"/>
                </a:lnTo>
                <a:lnTo>
                  <a:pt x="231" y="41"/>
                </a:lnTo>
                <a:lnTo>
                  <a:pt x="220" y="30"/>
                </a:lnTo>
                <a:lnTo>
                  <a:pt x="209" y="20"/>
                </a:lnTo>
                <a:lnTo>
                  <a:pt x="194" y="13"/>
                </a:lnTo>
                <a:lnTo>
                  <a:pt x="179" y="7"/>
                </a:lnTo>
                <a:lnTo>
                  <a:pt x="164" y="4"/>
                </a:lnTo>
                <a:lnTo>
                  <a:pt x="146" y="0"/>
                </a:lnTo>
                <a:lnTo>
                  <a:pt x="129" y="0"/>
                </a:lnTo>
                <a:lnTo>
                  <a:pt x="110" y="0"/>
                </a:lnTo>
                <a:lnTo>
                  <a:pt x="103" y="2"/>
                </a:lnTo>
                <a:lnTo>
                  <a:pt x="93" y="4"/>
                </a:lnTo>
                <a:lnTo>
                  <a:pt x="86" y="5"/>
                </a:lnTo>
                <a:lnTo>
                  <a:pt x="77" y="7"/>
                </a:lnTo>
                <a:lnTo>
                  <a:pt x="62" y="13"/>
                </a:lnTo>
                <a:lnTo>
                  <a:pt x="49" y="20"/>
                </a:lnTo>
                <a:lnTo>
                  <a:pt x="36" y="30"/>
                </a:lnTo>
                <a:lnTo>
                  <a:pt x="26" y="41"/>
                </a:lnTo>
                <a:lnTo>
                  <a:pt x="17" y="52"/>
                </a:lnTo>
                <a:lnTo>
                  <a:pt x="10" y="67"/>
                </a:lnTo>
                <a:lnTo>
                  <a:pt x="6" y="75"/>
                </a:lnTo>
                <a:lnTo>
                  <a:pt x="4" y="82"/>
                </a:lnTo>
                <a:lnTo>
                  <a:pt x="0" y="99"/>
                </a:lnTo>
                <a:lnTo>
                  <a:pt x="0" y="106"/>
                </a:lnTo>
                <a:lnTo>
                  <a:pt x="0" y="116"/>
                </a:lnTo>
                <a:lnTo>
                  <a:pt x="0" y="125"/>
                </a:lnTo>
                <a:lnTo>
                  <a:pt x="0" y="134"/>
                </a:lnTo>
                <a:lnTo>
                  <a:pt x="4" y="149"/>
                </a:lnTo>
                <a:lnTo>
                  <a:pt x="10" y="164"/>
                </a:lnTo>
                <a:lnTo>
                  <a:pt x="17" y="179"/>
                </a:lnTo>
                <a:lnTo>
                  <a:pt x="26" y="190"/>
                </a:lnTo>
                <a:lnTo>
                  <a:pt x="36" y="201"/>
                </a:lnTo>
                <a:lnTo>
                  <a:pt x="49" y="211"/>
                </a:lnTo>
                <a:lnTo>
                  <a:pt x="62" y="218"/>
                </a:lnTo>
                <a:lnTo>
                  <a:pt x="77" y="224"/>
                </a:lnTo>
                <a:lnTo>
                  <a:pt x="93" y="228"/>
                </a:lnTo>
                <a:lnTo>
                  <a:pt x="110" y="231"/>
                </a:lnTo>
                <a:lnTo>
                  <a:pt x="129" y="231"/>
                </a:lnTo>
                <a:close/>
                <a:moveTo>
                  <a:pt x="129" y="179"/>
                </a:moveTo>
                <a:lnTo>
                  <a:pt x="116" y="177"/>
                </a:lnTo>
                <a:lnTo>
                  <a:pt x="110" y="175"/>
                </a:lnTo>
                <a:lnTo>
                  <a:pt x="107" y="173"/>
                </a:lnTo>
                <a:lnTo>
                  <a:pt x="101" y="170"/>
                </a:lnTo>
                <a:lnTo>
                  <a:pt x="97" y="168"/>
                </a:lnTo>
                <a:lnTo>
                  <a:pt x="93" y="164"/>
                </a:lnTo>
                <a:lnTo>
                  <a:pt x="90" y="159"/>
                </a:lnTo>
                <a:lnTo>
                  <a:pt x="86" y="149"/>
                </a:lnTo>
                <a:lnTo>
                  <a:pt x="82" y="140"/>
                </a:lnTo>
                <a:lnTo>
                  <a:pt x="79" y="129"/>
                </a:lnTo>
                <a:lnTo>
                  <a:pt x="79" y="116"/>
                </a:lnTo>
                <a:lnTo>
                  <a:pt x="79" y="104"/>
                </a:lnTo>
                <a:lnTo>
                  <a:pt x="82" y="91"/>
                </a:lnTo>
                <a:lnTo>
                  <a:pt x="86" y="82"/>
                </a:lnTo>
                <a:lnTo>
                  <a:pt x="90" y="73"/>
                </a:lnTo>
                <a:lnTo>
                  <a:pt x="93" y="67"/>
                </a:lnTo>
                <a:lnTo>
                  <a:pt x="97" y="63"/>
                </a:lnTo>
                <a:lnTo>
                  <a:pt x="101" y="61"/>
                </a:lnTo>
                <a:lnTo>
                  <a:pt x="107" y="58"/>
                </a:lnTo>
                <a:lnTo>
                  <a:pt x="116" y="54"/>
                </a:lnTo>
                <a:lnTo>
                  <a:pt x="129" y="54"/>
                </a:lnTo>
                <a:lnTo>
                  <a:pt x="140" y="54"/>
                </a:lnTo>
                <a:lnTo>
                  <a:pt x="146" y="56"/>
                </a:lnTo>
                <a:lnTo>
                  <a:pt x="151" y="58"/>
                </a:lnTo>
                <a:lnTo>
                  <a:pt x="155" y="61"/>
                </a:lnTo>
                <a:lnTo>
                  <a:pt x="161" y="63"/>
                </a:lnTo>
                <a:lnTo>
                  <a:pt x="164" y="67"/>
                </a:lnTo>
                <a:lnTo>
                  <a:pt x="166" y="73"/>
                </a:lnTo>
                <a:lnTo>
                  <a:pt x="172" y="82"/>
                </a:lnTo>
                <a:lnTo>
                  <a:pt x="176" y="91"/>
                </a:lnTo>
                <a:lnTo>
                  <a:pt x="177" y="104"/>
                </a:lnTo>
                <a:lnTo>
                  <a:pt x="177" y="116"/>
                </a:lnTo>
                <a:lnTo>
                  <a:pt x="177" y="129"/>
                </a:lnTo>
                <a:lnTo>
                  <a:pt x="176" y="140"/>
                </a:lnTo>
                <a:lnTo>
                  <a:pt x="172" y="149"/>
                </a:lnTo>
                <a:lnTo>
                  <a:pt x="166" y="159"/>
                </a:lnTo>
                <a:lnTo>
                  <a:pt x="164" y="164"/>
                </a:lnTo>
                <a:lnTo>
                  <a:pt x="161" y="168"/>
                </a:lnTo>
                <a:lnTo>
                  <a:pt x="155" y="170"/>
                </a:lnTo>
                <a:lnTo>
                  <a:pt x="151" y="173"/>
                </a:lnTo>
                <a:lnTo>
                  <a:pt x="140" y="177"/>
                </a:lnTo>
                <a:lnTo>
                  <a:pt x="129" y="17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pic>
        <p:nvPicPr>
          <p:cNvPr id="11" name="Picture 2" descr="L:\00-adm\Infomateriell\Fafo-illustrasjoner\Fafo illustrasjon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3736" y="135007"/>
            <a:ext cx="5299718" cy="374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03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453" y="685800"/>
            <a:ext cx="6796454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453" y="1676400"/>
            <a:ext cx="6796454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EE7E1C-F6DD-45A7-A157-FD5095A8E1A2}" type="datetime1">
              <a:rPr lang="nb-NO" smtClean="0"/>
              <a:t>05.09.2016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4D5A0-3AD9-4CE6-AF08-0C583C91D0E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39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72661" y="4406901"/>
            <a:ext cx="7422174" cy="1362075"/>
          </a:xfrm>
        </p:spPr>
        <p:txBody>
          <a:bodyPr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1454" y="2716214"/>
            <a:ext cx="741338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E6F3DC-33D5-49E1-8122-35579FFE6353}" type="datetime1">
              <a:rPr lang="nb-NO" smtClean="0"/>
              <a:t>05.09.2016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C7774-131E-4ECA-AFEE-8A8B3DC9A4E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643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5077" y="1676400"/>
            <a:ext cx="3341077" cy="4572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831" y="1676400"/>
            <a:ext cx="3341077" cy="4572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310939-1585-485D-91FB-1106985DD998}" type="datetime1">
              <a:rPr lang="nb-NO" smtClean="0"/>
              <a:t>05.09.2016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B2476-15AD-427D-8404-96FAD1393B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25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7DA7DF-4718-4A83-8858-3BD51F717EBF}" type="datetime1">
              <a:rPr lang="nb-NO" smtClean="0"/>
              <a:t>05.09.2016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6B3EB-5DB7-4477-98F1-260BF7D7E2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34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C2EC19-4539-4165-9F6A-70110CC1FF25}" type="datetime1">
              <a:rPr lang="nb-NO" smtClean="0"/>
              <a:t>05.09.2016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51AD8-114F-4232-8068-4008FC7C14B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4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4800600"/>
            <a:ext cx="693713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28700" y="612775"/>
            <a:ext cx="694592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5077" y="5367338"/>
            <a:ext cx="691075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8F7BD1-3636-4171-950B-03D753CAE0BB}" type="datetime1">
              <a:rPr lang="nb-NO" smtClean="0"/>
              <a:t>05.09.2016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6C192-1135-49F3-8B35-B76636593A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Rectangle 400"/>
          <p:cNvSpPr>
            <a:spLocks noChangeArrowheads="1"/>
          </p:cNvSpPr>
          <p:nvPr/>
        </p:nvSpPr>
        <p:spPr bwMode="auto">
          <a:xfrm>
            <a:off x="-14654" y="0"/>
            <a:ext cx="9202615" cy="7056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/>
          <a:lstStyle/>
          <a:p>
            <a:endParaRPr lang="nb-NO"/>
          </a:p>
        </p:txBody>
      </p:sp>
      <p:sp>
        <p:nvSpPr>
          <p:cNvPr id="1426" name="Freeform 402"/>
          <p:cNvSpPr>
            <a:spLocks/>
          </p:cNvSpPr>
          <p:nvPr/>
        </p:nvSpPr>
        <p:spPr bwMode="auto">
          <a:xfrm>
            <a:off x="351693" y="6343650"/>
            <a:ext cx="389792" cy="357188"/>
          </a:xfrm>
          <a:custGeom>
            <a:avLst/>
            <a:gdLst>
              <a:gd name="T0" fmla="*/ 360 w 532"/>
              <a:gd name="T1" fmla="*/ 0 h 450"/>
              <a:gd name="T2" fmla="*/ 532 w 532"/>
              <a:gd name="T3" fmla="*/ 172 h 450"/>
              <a:gd name="T4" fmla="*/ 446 w 532"/>
              <a:gd name="T5" fmla="*/ 258 h 450"/>
              <a:gd name="T6" fmla="*/ 358 w 532"/>
              <a:gd name="T7" fmla="*/ 170 h 450"/>
              <a:gd name="T8" fmla="*/ 302 w 532"/>
              <a:gd name="T9" fmla="*/ 224 h 450"/>
              <a:gd name="T10" fmla="*/ 392 w 532"/>
              <a:gd name="T11" fmla="*/ 314 h 450"/>
              <a:gd name="T12" fmla="*/ 306 w 532"/>
              <a:gd name="T13" fmla="*/ 398 h 450"/>
              <a:gd name="T14" fmla="*/ 224 w 532"/>
              <a:gd name="T15" fmla="*/ 317 h 450"/>
              <a:gd name="T16" fmla="*/ 92 w 532"/>
              <a:gd name="T17" fmla="*/ 450 h 450"/>
              <a:gd name="T18" fmla="*/ 0 w 532"/>
              <a:gd name="T19" fmla="*/ 360 h 450"/>
              <a:gd name="T20" fmla="*/ 360 w 532"/>
              <a:gd name="T21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2" h="450">
                <a:moveTo>
                  <a:pt x="360" y="0"/>
                </a:moveTo>
                <a:lnTo>
                  <a:pt x="532" y="172"/>
                </a:lnTo>
                <a:lnTo>
                  <a:pt x="446" y="258"/>
                </a:lnTo>
                <a:lnTo>
                  <a:pt x="358" y="170"/>
                </a:lnTo>
                <a:lnTo>
                  <a:pt x="302" y="224"/>
                </a:lnTo>
                <a:lnTo>
                  <a:pt x="392" y="314"/>
                </a:lnTo>
                <a:lnTo>
                  <a:pt x="306" y="398"/>
                </a:lnTo>
                <a:lnTo>
                  <a:pt x="224" y="317"/>
                </a:lnTo>
                <a:lnTo>
                  <a:pt x="92" y="450"/>
                </a:lnTo>
                <a:lnTo>
                  <a:pt x="0" y="360"/>
                </a:lnTo>
                <a:lnTo>
                  <a:pt x="360" y="0"/>
                </a:lnTo>
                <a:close/>
              </a:path>
            </a:pathLst>
          </a:custGeom>
          <a:solidFill>
            <a:srgbClr val="EE08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27" name="Freeform 403"/>
          <p:cNvSpPr>
            <a:spLocks/>
          </p:cNvSpPr>
          <p:nvPr/>
        </p:nvSpPr>
        <p:spPr bwMode="auto">
          <a:xfrm>
            <a:off x="586154" y="6448426"/>
            <a:ext cx="392723" cy="360363"/>
          </a:xfrm>
          <a:custGeom>
            <a:avLst/>
            <a:gdLst>
              <a:gd name="T0" fmla="*/ 175 w 535"/>
              <a:gd name="T1" fmla="*/ 453 h 453"/>
              <a:gd name="T2" fmla="*/ 0 w 535"/>
              <a:gd name="T3" fmla="*/ 278 h 453"/>
              <a:gd name="T4" fmla="*/ 84 w 535"/>
              <a:gd name="T5" fmla="*/ 194 h 453"/>
              <a:gd name="T6" fmla="*/ 175 w 535"/>
              <a:gd name="T7" fmla="*/ 283 h 453"/>
              <a:gd name="T8" fmla="*/ 229 w 535"/>
              <a:gd name="T9" fmla="*/ 227 h 453"/>
              <a:gd name="T10" fmla="*/ 142 w 535"/>
              <a:gd name="T11" fmla="*/ 138 h 453"/>
              <a:gd name="T12" fmla="*/ 226 w 535"/>
              <a:gd name="T13" fmla="*/ 52 h 453"/>
              <a:gd name="T14" fmla="*/ 308 w 535"/>
              <a:gd name="T15" fmla="*/ 136 h 453"/>
              <a:gd name="T16" fmla="*/ 444 w 535"/>
              <a:gd name="T17" fmla="*/ 0 h 453"/>
              <a:gd name="T18" fmla="*/ 535 w 535"/>
              <a:gd name="T19" fmla="*/ 93 h 453"/>
              <a:gd name="T20" fmla="*/ 175 w 535"/>
              <a:gd name="T21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5" h="453">
                <a:moveTo>
                  <a:pt x="175" y="453"/>
                </a:moveTo>
                <a:lnTo>
                  <a:pt x="0" y="278"/>
                </a:lnTo>
                <a:lnTo>
                  <a:pt x="84" y="194"/>
                </a:lnTo>
                <a:lnTo>
                  <a:pt x="175" y="283"/>
                </a:lnTo>
                <a:lnTo>
                  <a:pt x="229" y="227"/>
                </a:lnTo>
                <a:lnTo>
                  <a:pt x="142" y="138"/>
                </a:lnTo>
                <a:lnTo>
                  <a:pt x="226" y="52"/>
                </a:lnTo>
                <a:lnTo>
                  <a:pt x="308" y="136"/>
                </a:lnTo>
                <a:lnTo>
                  <a:pt x="444" y="0"/>
                </a:lnTo>
                <a:lnTo>
                  <a:pt x="535" y="93"/>
                </a:lnTo>
                <a:lnTo>
                  <a:pt x="175" y="453"/>
                </a:lnTo>
                <a:close/>
              </a:path>
            </a:pathLst>
          </a:custGeom>
          <a:solidFill>
            <a:srgbClr val="001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28" name="Freeform 404"/>
          <p:cNvSpPr>
            <a:spLocks/>
          </p:cNvSpPr>
          <p:nvPr/>
        </p:nvSpPr>
        <p:spPr bwMode="auto">
          <a:xfrm>
            <a:off x="1068266" y="6456363"/>
            <a:ext cx="145074" cy="234950"/>
          </a:xfrm>
          <a:custGeom>
            <a:avLst/>
            <a:gdLst>
              <a:gd name="T0" fmla="*/ 0 w 200"/>
              <a:gd name="T1" fmla="*/ 297 h 297"/>
              <a:gd name="T2" fmla="*/ 80 w 200"/>
              <a:gd name="T3" fmla="*/ 297 h 297"/>
              <a:gd name="T4" fmla="*/ 80 w 200"/>
              <a:gd name="T5" fmla="*/ 177 h 297"/>
              <a:gd name="T6" fmla="*/ 194 w 200"/>
              <a:gd name="T7" fmla="*/ 177 h 297"/>
              <a:gd name="T8" fmla="*/ 194 w 200"/>
              <a:gd name="T9" fmla="*/ 121 h 297"/>
              <a:gd name="T10" fmla="*/ 80 w 200"/>
              <a:gd name="T11" fmla="*/ 121 h 297"/>
              <a:gd name="T12" fmla="*/ 80 w 200"/>
              <a:gd name="T13" fmla="*/ 56 h 297"/>
              <a:gd name="T14" fmla="*/ 200 w 200"/>
              <a:gd name="T15" fmla="*/ 56 h 297"/>
              <a:gd name="T16" fmla="*/ 200 w 200"/>
              <a:gd name="T17" fmla="*/ 0 h 297"/>
              <a:gd name="T18" fmla="*/ 0 w 200"/>
              <a:gd name="T19" fmla="*/ 0 h 297"/>
              <a:gd name="T20" fmla="*/ 0 w 200"/>
              <a:gd name="T21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0" h="297">
                <a:moveTo>
                  <a:pt x="0" y="297"/>
                </a:moveTo>
                <a:lnTo>
                  <a:pt x="80" y="297"/>
                </a:lnTo>
                <a:lnTo>
                  <a:pt x="80" y="177"/>
                </a:lnTo>
                <a:lnTo>
                  <a:pt x="194" y="177"/>
                </a:lnTo>
                <a:lnTo>
                  <a:pt x="194" y="121"/>
                </a:lnTo>
                <a:lnTo>
                  <a:pt x="80" y="121"/>
                </a:lnTo>
                <a:lnTo>
                  <a:pt x="80" y="56"/>
                </a:lnTo>
                <a:lnTo>
                  <a:pt x="200" y="56"/>
                </a:lnTo>
                <a:lnTo>
                  <a:pt x="200" y="0"/>
                </a:lnTo>
                <a:lnTo>
                  <a:pt x="0" y="0"/>
                </a:lnTo>
                <a:lnTo>
                  <a:pt x="0" y="2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29" name="Freeform 405"/>
          <p:cNvSpPr>
            <a:spLocks noEditPoints="1"/>
          </p:cNvSpPr>
          <p:nvPr/>
        </p:nvSpPr>
        <p:spPr bwMode="auto">
          <a:xfrm>
            <a:off x="1232389" y="6511925"/>
            <a:ext cx="165589" cy="184150"/>
          </a:xfrm>
          <a:custGeom>
            <a:avLst/>
            <a:gdLst>
              <a:gd name="T0" fmla="*/ 224 w 226"/>
              <a:gd name="T1" fmla="*/ 215 h 231"/>
              <a:gd name="T2" fmla="*/ 222 w 226"/>
              <a:gd name="T3" fmla="*/ 173 h 231"/>
              <a:gd name="T4" fmla="*/ 220 w 226"/>
              <a:gd name="T5" fmla="*/ 76 h 231"/>
              <a:gd name="T6" fmla="*/ 216 w 226"/>
              <a:gd name="T7" fmla="*/ 61 h 231"/>
              <a:gd name="T8" fmla="*/ 209 w 226"/>
              <a:gd name="T9" fmla="*/ 43 h 231"/>
              <a:gd name="T10" fmla="*/ 198 w 226"/>
              <a:gd name="T11" fmla="*/ 28 h 231"/>
              <a:gd name="T12" fmla="*/ 179 w 226"/>
              <a:gd name="T13" fmla="*/ 13 h 231"/>
              <a:gd name="T14" fmla="*/ 157 w 226"/>
              <a:gd name="T15" fmla="*/ 4 h 231"/>
              <a:gd name="T16" fmla="*/ 129 w 226"/>
              <a:gd name="T17" fmla="*/ 0 h 231"/>
              <a:gd name="T18" fmla="*/ 91 w 226"/>
              <a:gd name="T19" fmla="*/ 0 h 231"/>
              <a:gd name="T20" fmla="*/ 69 w 226"/>
              <a:gd name="T21" fmla="*/ 4 h 231"/>
              <a:gd name="T22" fmla="*/ 48 w 226"/>
              <a:gd name="T23" fmla="*/ 7 h 231"/>
              <a:gd name="T24" fmla="*/ 26 w 226"/>
              <a:gd name="T25" fmla="*/ 15 h 231"/>
              <a:gd name="T26" fmla="*/ 37 w 226"/>
              <a:gd name="T27" fmla="*/ 63 h 231"/>
              <a:gd name="T28" fmla="*/ 54 w 226"/>
              <a:gd name="T29" fmla="*/ 58 h 231"/>
              <a:gd name="T30" fmla="*/ 80 w 226"/>
              <a:gd name="T31" fmla="*/ 52 h 231"/>
              <a:gd name="T32" fmla="*/ 110 w 226"/>
              <a:gd name="T33" fmla="*/ 50 h 231"/>
              <a:gd name="T34" fmla="*/ 127 w 226"/>
              <a:gd name="T35" fmla="*/ 56 h 231"/>
              <a:gd name="T36" fmla="*/ 140 w 226"/>
              <a:gd name="T37" fmla="*/ 63 h 231"/>
              <a:gd name="T38" fmla="*/ 147 w 226"/>
              <a:gd name="T39" fmla="*/ 75 h 231"/>
              <a:gd name="T40" fmla="*/ 149 w 226"/>
              <a:gd name="T41" fmla="*/ 89 h 231"/>
              <a:gd name="T42" fmla="*/ 114 w 226"/>
              <a:gd name="T43" fmla="*/ 86 h 231"/>
              <a:gd name="T44" fmla="*/ 91 w 226"/>
              <a:gd name="T45" fmla="*/ 88 h 231"/>
              <a:gd name="T46" fmla="*/ 65 w 226"/>
              <a:gd name="T47" fmla="*/ 91 h 231"/>
              <a:gd name="T48" fmla="*/ 41 w 226"/>
              <a:gd name="T49" fmla="*/ 99 h 231"/>
              <a:gd name="T50" fmla="*/ 20 w 226"/>
              <a:gd name="T51" fmla="*/ 112 h 231"/>
              <a:gd name="T52" fmla="*/ 11 w 226"/>
              <a:gd name="T53" fmla="*/ 121 h 231"/>
              <a:gd name="T54" fmla="*/ 2 w 226"/>
              <a:gd name="T55" fmla="*/ 140 h 231"/>
              <a:gd name="T56" fmla="*/ 0 w 226"/>
              <a:gd name="T57" fmla="*/ 162 h 231"/>
              <a:gd name="T58" fmla="*/ 2 w 226"/>
              <a:gd name="T59" fmla="*/ 185 h 231"/>
              <a:gd name="T60" fmla="*/ 11 w 226"/>
              <a:gd name="T61" fmla="*/ 201 h 231"/>
              <a:gd name="T62" fmla="*/ 24 w 226"/>
              <a:gd name="T63" fmla="*/ 215 h 231"/>
              <a:gd name="T64" fmla="*/ 41 w 226"/>
              <a:gd name="T65" fmla="*/ 224 h 231"/>
              <a:gd name="T66" fmla="*/ 61 w 226"/>
              <a:gd name="T67" fmla="*/ 229 h 231"/>
              <a:gd name="T68" fmla="*/ 82 w 226"/>
              <a:gd name="T69" fmla="*/ 231 h 231"/>
              <a:gd name="T70" fmla="*/ 104 w 226"/>
              <a:gd name="T71" fmla="*/ 229 h 231"/>
              <a:gd name="T72" fmla="*/ 123 w 226"/>
              <a:gd name="T73" fmla="*/ 222 h 231"/>
              <a:gd name="T74" fmla="*/ 138 w 226"/>
              <a:gd name="T75" fmla="*/ 209 h 231"/>
              <a:gd name="T76" fmla="*/ 153 w 226"/>
              <a:gd name="T77" fmla="*/ 192 h 231"/>
              <a:gd name="T78" fmla="*/ 155 w 226"/>
              <a:gd name="T79" fmla="*/ 228 h 231"/>
              <a:gd name="T80" fmla="*/ 71 w 226"/>
              <a:gd name="T81" fmla="*/ 157 h 231"/>
              <a:gd name="T82" fmla="*/ 73 w 226"/>
              <a:gd name="T83" fmla="*/ 145 h 231"/>
              <a:gd name="T84" fmla="*/ 76 w 226"/>
              <a:gd name="T85" fmla="*/ 140 h 231"/>
              <a:gd name="T86" fmla="*/ 84 w 226"/>
              <a:gd name="T87" fmla="*/ 134 h 231"/>
              <a:gd name="T88" fmla="*/ 99 w 226"/>
              <a:gd name="T89" fmla="*/ 129 h 231"/>
              <a:gd name="T90" fmla="*/ 117 w 226"/>
              <a:gd name="T91" fmla="*/ 127 h 231"/>
              <a:gd name="T92" fmla="*/ 149 w 226"/>
              <a:gd name="T93" fmla="*/ 129 h 231"/>
              <a:gd name="T94" fmla="*/ 145 w 226"/>
              <a:gd name="T95" fmla="*/ 147 h 231"/>
              <a:gd name="T96" fmla="*/ 140 w 226"/>
              <a:gd name="T97" fmla="*/ 160 h 231"/>
              <a:gd name="T98" fmla="*/ 134 w 226"/>
              <a:gd name="T99" fmla="*/ 168 h 231"/>
              <a:gd name="T100" fmla="*/ 121 w 226"/>
              <a:gd name="T101" fmla="*/ 175 h 231"/>
              <a:gd name="T102" fmla="*/ 102 w 226"/>
              <a:gd name="T103" fmla="*/ 181 h 231"/>
              <a:gd name="T104" fmla="*/ 89 w 226"/>
              <a:gd name="T105" fmla="*/ 179 h 231"/>
              <a:gd name="T106" fmla="*/ 80 w 226"/>
              <a:gd name="T107" fmla="*/ 173 h 231"/>
              <a:gd name="T108" fmla="*/ 73 w 226"/>
              <a:gd name="T109" fmla="*/ 166 h 231"/>
              <a:gd name="T110" fmla="*/ 71 w 226"/>
              <a:gd name="T111" fmla="*/ 15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" h="231">
                <a:moveTo>
                  <a:pt x="226" y="228"/>
                </a:moveTo>
                <a:lnTo>
                  <a:pt x="224" y="215"/>
                </a:lnTo>
                <a:lnTo>
                  <a:pt x="222" y="201"/>
                </a:lnTo>
                <a:lnTo>
                  <a:pt x="222" y="173"/>
                </a:lnTo>
                <a:lnTo>
                  <a:pt x="222" y="91"/>
                </a:lnTo>
                <a:lnTo>
                  <a:pt x="220" y="76"/>
                </a:lnTo>
                <a:lnTo>
                  <a:pt x="218" y="69"/>
                </a:lnTo>
                <a:lnTo>
                  <a:pt x="216" y="61"/>
                </a:lnTo>
                <a:lnTo>
                  <a:pt x="212" y="48"/>
                </a:lnTo>
                <a:lnTo>
                  <a:pt x="209" y="43"/>
                </a:lnTo>
                <a:lnTo>
                  <a:pt x="207" y="37"/>
                </a:lnTo>
                <a:lnTo>
                  <a:pt x="198" y="28"/>
                </a:lnTo>
                <a:lnTo>
                  <a:pt x="190" y="20"/>
                </a:lnTo>
                <a:lnTo>
                  <a:pt x="179" y="13"/>
                </a:lnTo>
                <a:lnTo>
                  <a:pt x="168" y="9"/>
                </a:lnTo>
                <a:lnTo>
                  <a:pt x="157" y="4"/>
                </a:lnTo>
                <a:lnTo>
                  <a:pt x="143" y="2"/>
                </a:lnTo>
                <a:lnTo>
                  <a:pt x="129" y="0"/>
                </a:lnTo>
                <a:lnTo>
                  <a:pt x="116" y="0"/>
                </a:lnTo>
                <a:lnTo>
                  <a:pt x="91" y="0"/>
                </a:lnTo>
                <a:lnTo>
                  <a:pt x="80" y="2"/>
                </a:lnTo>
                <a:lnTo>
                  <a:pt x="69" y="4"/>
                </a:lnTo>
                <a:lnTo>
                  <a:pt x="58" y="5"/>
                </a:lnTo>
                <a:lnTo>
                  <a:pt x="48" y="7"/>
                </a:lnTo>
                <a:lnTo>
                  <a:pt x="37" y="11"/>
                </a:lnTo>
                <a:lnTo>
                  <a:pt x="26" y="15"/>
                </a:lnTo>
                <a:lnTo>
                  <a:pt x="28" y="67"/>
                </a:lnTo>
                <a:lnTo>
                  <a:pt x="37" y="63"/>
                </a:lnTo>
                <a:lnTo>
                  <a:pt x="45" y="60"/>
                </a:lnTo>
                <a:lnTo>
                  <a:pt x="54" y="58"/>
                </a:lnTo>
                <a:lnTo>
                  <a:pt x="61" y="54"/>
                </a:lnTo>
                <a:lnTo>
                  <a:pt x="80" y="52"/>
                </a:lnTo>
                <a:lnTo>
                  <a:pt x="99" y="50"/>
                </a:lnTo>
                <a:lnTo>
                  <a:pt x="110" y="50"/>
                </a:lnTo>
                <a:lnTo>
                  <a:pt x="119" y="52"/>
                </a:lnTo>
                <a:lnTo>
                  <a:pt x="127" y="56"/>
                </a:lnTo>
                <a:lnTo>
                  <a:pt x="134" y="58"/>
                </a:lnTo>
                <a:lnTo>
                  <a:pt x="140" y="63"/>
                </a:lnTo>
                <a:lnTo>
                  <a:pt x="145" y="71"/>
                </a:lnTo>
                <a:lnTo>
                  <a:pt x="147" y="75"/>
                </a:lnTo>
                <a:lnTo>
                  <a:pt x="149" y="78"/>
                </a:lnTo>
                <a:lnTo>
                  <a:pt x="149" y="89"/>
                </a:lnTo>
                <a:lnTo>
                  <a:pt x="132" y="88"/>
                </a:lnTo>
                <a:lnTo>
                  <a:pt x="114" y="86"/>
                </a:lnTo>
                <a:lnTo>
                  <a:pt x="102" y="86"/>
                </a:lnTo>
                <a:lnTo>
                  <a:pt x="91" y="88"/>
                </a:lnTo>
                <a:lnTo>
                  <a:pt x="78" y="89"/>
                </a:lnTo>
                <a:lnTo>
                  <a:pt x="65" y="91"/>
                </a:lnTo>
                <a:lnTo>
                  <a:pt x="54" y="93"/>
                </a:lnTo>
                <a:lnTo>
                  <a:pt x="41" y="99"/>
                </a:lnTo>
                <a:lnTo>
                  <a:pt x="30" y="104"/>
                </a:lnTo>
                <a:lnTo>
                  <a:pt x="20" y="112"/>
                </a:lnTo>
                <a:lnTo>
                  <a:pt x="15" y="117"/>
                </a:lnTo>
                <a:lnTo>
                  <a:pt x="11" y="121"/>
                </a:lnTo>
                <a:lnTo>
                  <a:pt x="5" y="132"/>
                </a:lnTo>
                <a:lnTo>
                  <a:pt x="2" y="140"/>
                </a:lnTo>
                <a:lnTo>
                  <a:pt x="2" y="145"/>
                </a:lnTo>
                <a:lnTo>
                  <a:pt x="0" y="162"/>
                </a:lnTo>
                <a:lnTo>
                  <a:pt x="0" y="173"/>
                </a:lnTo>
                <a:lnTo>
                  <a:pt x="2" y="185"/>
                </a:lnTo>
                <a:lnTo>
                  <a:pt x="5" y="194"/>
                </a:lnTo>
                <a:lnTo>
                  <a:pt x="11" y="201"/>
                </a:lnTo>
                <a:lnTo>
                  <a:pt x="17" y="209"/>
                </a:lnTo>
                <a:lnTo>
                  <a:pt x="24" y="215"/>
                </a:lnTo>
                <a:lnTo>
                  <a:pt x="32" y="220"/>
                </a:lnTo>
                <a:lnTo>
                  <a:pt x="41" y="224"/>
                </a:lnTo>
                <a:lnTo>
                  <a:pt x="50" y="228"/>
                </a:lnTo>
                <a:lnTo>
                  <a:pt x="61" y="229"/>
                </a:lnTo>
                <a:lnTo>
                  <a:pt x="71" y="231"/>
                </a:lnTo>
                <a:lnTo>
                  <a:pt x="82" y="231"/>
                </a:lnTo>
                <a:lnTo>
                  <a:pt x="93" y="231"/>
                </a:lnTo>
                <a:lnTo>
                  <a:pt x="104" y="229"/>
                </a:lnTo>
                <a:lnTo>
                  <a:pt x="114" y="226"/>
                </a:lnTo>
                <a:lnTo>
                  <a:pt x="123" y="222"/>
                </a:lnTo>
                <a:lnTo>
                  <a:pt x="130" y="216"/>
                </a:lnTo>
                <a:lnTo>
                  <a:pt x="138" y="209"/>
                </a:lnTo>
                <a:lnTo>
                  <a:pt x="145" y="201"/>
                </a:lnTo>
                <a:lnTo>
                  <a:pt x="153" y="192"/>
                </a:lnTo>
                <a:lnTo>
                  <a:pt x="155" y="209"/>
                </a:lnTo>
                <a:lnTo>
                  <a:pt x="155" y="228"/>
                </a:lnTo>
                <a:lnTo>
                  <a:pt x="226" y="228"/>
                </a:lnTo>
                <a:close/>
                <a:moveTo>
                  <a:pt x="71" y="157"/>
                </a:moveTo>
                <a:lnTo>
                  <a:pt x="73" y="149"/>
                </a:lnTo>
                <a:lnTo>
                  <a:pt x="73" y="145"/>
                </a:lnTo>
                <a:lnTo>
                  <a:pt x="74" y="144"/>
                </a:lnTo>
                <a:lnTo>
                  <a:pt x="76" y="140"/>
                </a:lnTo>
                <a:lnTo>
                  <a:pt x="78" y="138"/>
                </a:lnTo>
                <a:lnTo>
                  <a:pt x="84" y="134"/>
                </a:lnTo>
                <a:lnTo>
                  <a:pt x="91" y="131"/>
                </a:lnTo>
                <a:lnTo>
                  <a:pt x="99" y="129"/>
                </a:lnTo>
                <a:lnTo>
                  <a:pt x="108" y="127"/>
                </a:lnTo>
                <a:lnTo>
                  <a:pt x="117" y="127"/>
                </a:lnTo>
                <a:lnTo>
                  <a:pt x="134" y="127"/>
                </a:lnTo>
                <a:lnTo>
                  <a:pt x="149" y="129"/>
                </a:lnTo>
                <a:lnTo>
                  <a:pt x="149" y="138"/>
                </a:lnTo>
                <a:lnTo>
                  <a:pt x="145" y="147"/>
                </a:lnTo>
                <a:lnTo>
                  <a:pt x="142" y="157"/>
                </a:lnTo>
                <a:lnTo>
                  <a:pt x="140" y="160"/>
                </a:lnTo>
                <a:lnTo>
                  <a:pt x="136" y="164"/>
                </a:lnTo>
                <a:lnTo>
                  <a:pt x="134" y="168"/>
                </a:lnTo>
                <a:lnTo>
                  <a:pt x="130" y="172"/>
                </a:lnTo>
                <a:lnTo>
                  <a:pt x="121" y="175"/>
                </a:lnTo>
                <a:lnTo>
                  <a:pt x="112" y="179"/>
                </a:lnTo>
                <a:lnTo>
                  <a:pt x="102" y="181"/>
                </a:lnTo>
                <a:lnTo>
                  <a:pt x="95" y="181"/>
                </a:lnTo>
                <a:lnTo>
                  <a:pt x="89" y="179"/>
                </a:lnTo>
                <a:lnTo>
                  <a:pt x="84" y="177"/>
                </a:lnTo>
                <a:lnTo>
                  <a:pt x="80" y="173"/>
                </a:lnTo>
                <a:lnTo>
                  <a:pt x="76" y="172"/>
                </a:lnTo>
                <a:lnTo>
                  <a:pt x="73" y="166"/>
                </a:lnTo>
                <a:lnTo>
                  <a:pt x="71" y="162"/>
                </a:lnTo>
                <a:lnTo>
                  <a:pt x="71" y="1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0" name="Freeform 406"/>
          <p:cNvSpPr>
            <a:spLocks/>
          </p:cNvSpPr>
          <p:nvPr/>
        </p:nvSpPr>
        <p:spPr bwMode="auto">
          <a:xfrm>
            <a:off x="1417028" y="6435726"/>
            <a:ext cx="131885" cy="257175"/>
          </a:xfrm>
          <a:custGeom>
            <a:avLst/>
            <a:gdLst>
              <a:gd name="T0" fmla="*/ 44 w 179"/>
              <a:gd name="T1" fmla="*/ 325 h 325"/>
              <a:gd name="T2" fmla="*/ 123 w 179"/>
              <a:gd name="T3" fmla="*/ 325 h 325"/>
              <a:gd name="T4" fmla="*/ 123 w 179"/>
              <a:gd name="T5" fmla="*/ 155 h 325"/>
              <a:gd name="T6" fmla="*/ 177 w 179"/>
              <a:gd name="T7" fmla="*/ 155 h 325"/>
              <a:gd name="T8" fmla="*/ 177 w 179"/>
              <a:gd name="T9" fmla="*/ 102 h 325"/>
              <a:gd name="T10" fmla="*/ 123 w 179"/>
              <a:gd name="T11" fmla="*/ 102 h 325"/>
              <a:gd name="T12" fmla="*/ 123 w 179"/>
              <a:gd name="T13" fmla="*/ 88 h 325"/>
              <a:gd name="T14" fmla="*/ 123 w 179"/>
              <a:gd name="T15" fmla="*/ 80 h 325"/>
              <a:gd name="T16" fmla="*/ 123 w 179"/>
              <a:gd name="T17" fmla="*/ 73 h 325"/>
              <a:gd name="T18" fmla="*/ 125 w 179"/>
              <a:gd name="T19" fmla="*/ 67 h 325"/>
              <a:gd name="T20" fmla="*/ 128 w 179"/>
              <a:gd name="T21" fmla="*/ 61 h 325"/>
              <a:gd name="T22" fmla="*/ 132 w 179"/>
              <a:gd name="T23" fmla="*/ 58 h 325"/>
              <a:gd name="T24" fmla="*/ 134 w 179"/>
              <a:gd name="T25" fmla="*/ 56 h 325"/>
              <a:gd name="T26" fmla="*/ 136 w 179"/>
              <a:gd name="T27" fmla="*/ 56 h 325"/>
              <a:gd name="T28" fmla="*/ 143 w 179"/>
              <a:gd name="T29" fmla="*/ 54 h 325"/>
              <a:gd name="T30" fmla="*/ 149 w 179"/>
              <a:gd name="T31" fmla="*/ 52 h 325"/>
              <a:gd name="T32" fmla="*/ 164 w 179"/>
              <a:gd name="T33" fmla="*/ 54 h 325"/>
              <a:gd name="T34" fmla="*/ 173 w 179"/>
              <a:gd name="T35" fmla="*/ 56 h 325"/>
              <a:gd name="T36" fmla="*/ 179 w 179"/>
              <a:gd name="T37" fmla="*/ 4 h 325"/>
              <a:gd name="T38" fmla="*/ 162 w 179"/>
              <a:gd name="T39" fmla="*/ 0 h 325"/>
              <a:gd name="T40" fmla="*/ 151 w 179"/>
              <a:gd name="T41" fmla="*/ 0 h 325"/>
              <a:gd name="T42" fmla="*/ 139 w 179"/>
              <a:gd name="T43" fmla="*/ 0 h 325"/>
              <a:gd name="T44" fmla="*/ 128 w 179"/>
              <a:gd name="T45" fmla="*/ 0 h 325"/>
              <a:gd name="T46" fmla="*/ 117 w 179"/>
              <a:gd name="T47" fmla="*/ 0 h 325"/>
              <a:gd name="T48" fmla="*/ 108 w 179"/>
              <a:gd name="T49" fmla="*/ 2 h 325"/>
              <a:gd name="T50" fmla="*/ 98 w 179"/>
              <a:gd name="T51" fmla="*/ 4 h 325"/>
              <a:gd name="T52" fmla="*/ 84 w 179"/>
              <a:gd name="T53" fmla="*/ 9 h 325"/>
              <a:gd name="T54" fmla="*/ 76 w 179"/>
              <a:gd name="T55" fmla="*/ 15 h 325"/>
              <a:gd name="T56" fmla="*/ 70 w 179"/>
              <a:gd name="T57" fmla="*/ 19 h 325"/>
              <a:gd name="T58" fmla="*/ 65 w 179"/>
              <a:gd name="T59" fmla="*/ 24 h 325"/>
              <a:gd name="T60" fmla="*/ 59 w 179"/>
              <a:gd name="T61" fmla="*/ 32 h 325"/>
              <a:gd name="T62" fmla="*/ 52 w 179"/>
              <a:gd name="T63" fmla="*/ 47 h 325"/>
              <a:gd name="T64" fmla="*/ 50 w 179"/>
              <a:gd name="T65" fmla="*/ 56 h 325"/>
              <a:gd name="T66" fmla="*/ 48 w 179"/>
              <a:gd name="T67" fmla="*/ 65 h 325"/>
              <a:gd name="T68" fmla="*/ 46 w 179"/>
              <a:gd name="T69" fmla="*/ 76 h 325"/>
              <a:gd name="T70" fmla="*/ 46 w 179"/>
              <a:gd name="T71" fmla="*/ 88 h 325"/>
              <a:gd name="T72" fmla="*/ 46 w 179"/>
              <a:gd name="T73" fmla="*/ 102 h 325"/>
              <a:gd name="T74" fmla="*/ 0 w 179"/>
              <a:gd name="T75" fmla="*/ 102 h 325"/>
              <a:gd name="T76" fmla="*/ 0 w 179"/>
              <a:gd name="T77" fmla="*/ 155 h 325"/>
              <a:gd name="T78" fmla="*/ 44 w 179"/>
              <a:gd name="T79" fmla="*/ 155 h 325"/>
              <a:gd name="T80" fmla="*/ 44 w 179"/>
              <a:gd name="T81" fmla="*/ 325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9" h="325">
                <a:moveTo>
                  <a:pt x="44" y="325"/>
                </a:moveTo>
                <a:lnTo>
                  <a:pt x="123" y="325"/>
                </a:lnTo>
                <a:lnTo>
                  <a:pt x="123" y="155"/>
                </a:lnTo>
                <a:lnTo>
                  <a:pt x="177" y="155"/>
                </a:lnTo>
                <a:lnTo>
                  <a:pt x="177" y="102"/>
                </a:lnTo>
                <a:lnTo>
                  <a:pt x="123" y="102"/>
                </a:lnTo>
                <a:lnTo>
                  <a:pt x="123" y="88"/>
                </a:lnTo>
                <a:lnTo>
                  <a:pt x="123" y="80"/>
                </a:lnTo>
                <a:lnTo>
                  <a:pt x="123" y="73"/>
                </a:lnTo>
                <a:lnTo>
                  <a:pt x="125" y="67"/>
                </a:lnTo>
                <a:lnTo>
                  <a:pt x="128" y="61"/>
                </a:lnTo>
                <a:lnTo>
                  <a:pt x="132" y="58"/>
                </a:lnTo>
                <a:lnTo>
                  <a:pt x="134" y="56"/>
                </a:lnTo>
                <a:lnTo>
                  <a:pt x="136" y="56"/>
                </a:lnTo>
                <a:lnTo>
                  <a:pt x="143" y="54"/>
                </a:lnTo>
                <a:lnTo>
                  <a:pt x="149" y="52"/>
                </a:lnTo>
                <a:lnTo>
                  <a:pt x="164" y="54"/>
                </a:lnTo>
                <a:lnTo>
                  <a:pt x="173" y="56"/>
                </a:lnTo>
                <a:lnTo>
                  <a:pt x="179" y="4"/>
                </a:lnTo>
                <a:lnTo>
                  <a:pt x="162" y="0"/>
                </a:lnTo>
                <a:lnTo>
                  <a:pt x="151" y="0"/>
                </a:lnTo>
                <a:lnTo>
                  <a:pt x="139" y="0"/>
                </a:lnTo>
                <a:lnTo>
                  <a:pt x="128" y="0"/>
                </a:lnTo>
                <a:lnTo>
                  <a:pt x="117" y="0"/>
                </a:lnTo>
                <a:lnTo>
                  <a:pt x="108" y="2"/>
                </a:lnTo>
                <a:lnTo>
                  <a:pt x="98" y="4"/>
                </a:lnTo>
                <a:lnTo>
                  <a:pt x="84" y="9"/>
                </a:lnTo>
                <a:lnTo>
                  <a:pt x="76" y="15"/>
                </a:lnTo>
                <a:lnTo>
                  <a:pt x="70" y="19"/>
                </a:lnTo>
                <a:lnTo>
                  <a:pt x="65" y="24"/>
                </a:lnTo>
                <a:lnTo>
                  <a:pt x="59" y="32"/>
                </a:lnTo>
                <a:lnTo>
                  <a:pt x="52" y="47"/>
                </a:lnTo>
                <a:lnTo>
                  <a:pt x="50" y="56"/>
                </a:lnTo>
                <a:lnTo>
                  <a:pt x="48" y="65"/>
                </a:lnTo>
                <a:lnTo>
                  <a:pt x="46" y="76"/>
                </a:lnTo>
                <a:lnTo>
                  <a:pt x="46" y="88"/>
                </a:lnTo>
                <a:lnTo>
                  <a:pt x="46" y="102"/>
                </a:lnTo>
                <a:lnTo>
                  <a:pt x="0" y="102"/>
                </a:lnTo>
                <a:lnTo>
                  <a:pt x="0" y="155"/>
                </a:lnTo>
                <a:lnTo>
                  <a:pt x="44" y="155"/>
                </a:lnTo>
                <a:lnTo>
                  <a:pt x="44" y="3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1" name="Freeform 407"/>
          <p:cNvSpPr>
            <a:spLocks noEditPoints="1"/>
          </p:cNvSpPr>
          <p:nvPr/>
        </p:nvSpPr>
        <p:spPr bwMode="auto">
          <a:xfrm>
            <a:off x="1562100" y="6511925"/>
            <a:ext cx="189035" cy="184150"/>
          </a:xfrm>
          <a:custGeom>
            <a:avLst/>
            <a:gdLst>
              <a:gd name="T0" fmla="*/ 146 w 258"/>
              <a:gd name="T1" fmla="*/ 231 h 231"/>
              <a:gd name="T2" fmla="*/ 164 w 258"/>
              <a:gd name="T3" fmla="*/ 228 h 231"/>
              <a:gd name="T4" fmla="*/ 179 w 258"/>
              <a:gd name="T5" fmla="*/ 224 h 231"/>
              <a:gd name="T6" fmla="*/ 209 w 258"/>
              <a:gd name="T7" fmla="*/ 211 h 231"/>
              <a:gd name="T8" fmla="*/ 220 w 258"/>
              <a:gd name="T9" fmla="*/ 201 h 231"/>
              <a:gd name="T10" fmla="*/ 241 w 258"/>
              <a:gd name="T11" fmla="*/ 179 h 231"/>
              <a:gd name="T12" fmla="*/ 250 w 258"/>
              <a:gd name="T13" fmla="*/ 159 h 231"/>
              <a:gd name="T14" fmla="*/ 256 w 258"/>
              <a:gd name="T15" fmla="*/ 134 h 231"/>
              <a:gd name="T16" fmla="*/ 258 w 258"/>
              <a:gd name="T17" fmla="*/ 116 h 231"/>
              <a:gd name="T18" fmla="*/ 256 w 258"/>
              <a:gd name="T19" fmla="*/ 99 h 231"/>
              <a:gd name="T20" fmla="*/ 248 w 258"/>
              <a:gd name="T21" fmla="*/ 67 h 231"/>
              <a:gd name="T22" fmla="*/ 231 w 258"/>
              <a:gd name="T23" fmla="*/ 41 h 231"/>
              <a:gd name="T24" fmla="*/ 209 w 258"/>
              <a:gd name="T25" fmla="*/ 20 h 231"/>
              <a:gd name="T26" fmla="*/ 179 w 258"/>
              <a:gd name="T27" fmla="*/ 7 h 231"/>
              <a:gd name="T28" fmla="*/ 146 w 258"/>
              <a:gd name="T29" fmla="*/ 0 h 231"/>
              <a:gd name="T30" fmla="*/ 110 w 258"/>
              <a:gd name="T31" fmla="*/ 0 h 231"/>
              <a:gd name="T32" fmla="*/ 93 w 258"/>
              <a:gd name="T33" fmla="*/ 4 h 231"/>
              <a:gd name="T34" fmla="*/ 77 w 258"/>
              <a:gd name="T35" fmla="*/ 7 h 231"/>
              <a:gd name="T36" fmla="*/ 49 w 258"/>
              <a:gd name="T37" fmla="*/ 20 h 231"/>
              <a:gd name="T38" fmla="*/ 26 w 258"/>
              <a:gd name="T39" fmla="*/ 41 h 231"/>
              <a:gd name="T40" fmla="*/ 10 w 258"/>
              <a:gd name="T41" fmla="*/ 67 h 231"/>
              <a:gd name="T42" fmla="*/ 4 w 258"/>
              <a:gd name="T43" fmla="*/ 82 h 231"/>
              <a:gd name="T44" fmla="*/ 0 w 258"/>
              <a:gd name="T45" fmla="*/ 106 h 231"/>
              <a:gd name="T46" fmla="*/ 0 w 258"/>
              <a:gd name="T47" fmla="*/ 125 h 231"/>
              <a:gd name="T48" fmla="*/ 4 w 258"/>
              <a:gd name="T49" fmla="*/ 149 h 231"/>
              <a:gd name="T50" fmla="*/ 17 w 258"/>
              <a:gd name="T51" fmla="*/ 179 h 231"/>
              <a:gd name="T52" fmla="*/ 36 w 258"/>
              <a:gd name="T53" fmla="*/ 201 h 231"/>
              <a:gd name="T54" fmla="*/ 62 w 258"/>
              <a:gd name="T55" fmla="*/ 218 h 231"/>
              <a:gd name="T56" fmla="*/ 93 w 258"/>
              <a:gd name="T57" fmla="*/ 228 h 231"/>
              <a:gd name="T58" fmla="*/ 129 w 258"/>
              <a:gd name="T59" fmla="*/ 231 h 231"/>
              <a:gd name="T60" fmla="*/ 116 w 258"/>
              <a:gd name="T61" fmla="*/ 177 h 231"/>
              <a:gd name="T62" fmla="*/ 107 w 258"/>
              <a:gd name="T63" fmla="*/ 173 h 231"/>
              <a:gd name="T64" fmla="*/ 97 w 258"/>
              <a:gd name="T65" fmla="*/ 168 h 231"/>
              <a:gd name="T66" fmla="*/ 90 w 258"/>
              <a:gd name="T67" fmla="*/ 159 h 231"/>
              <a:gd name="T68" fmla="*/ 82 w 258"/>
              <a:gd name="T69" fmla="*/ 140 h 231"/>
              <a:gd name="T70" fmla="*/ 79 w 258"/>
              <a:gd name="T71" fmla="*/ 116 h 231"/>
              <a:gd name="T72" fmla="*/ 82 w 258"/>
              <a:gd name="T73" fmla="*/ 91 h 231"/>
              <a:gd name="T74" fmla="*/ 90 w 258"/>
              <a:gd name="T75" fmla="*/ 73 h 231"/>
              <a:gd name="T76" fmla="*/ 97 w 258"/>
              <a:gd name="T77" fmla="*/ 63 h 231"/>
              <a:gd name="T78" fmla="*/ 107 w 258"/>
              <a:gd name="T79" fmla="*/ 58 h 231"/>
              <a:gd name="T80" fmla="*/ 129 w 258"/>
              <a:gd name="T81" fmla="*/ 54 h 231"/>
              <a:gd name="T82" fmla="*/ 146 w 258"/>
              <a:gd name="T83" fmla="*/ 56 h 231"/>
              <a:gd name="T84" fmla="*/ 155 w 258"/>
              <a:gd name="T85" fmla="*/ 61 h 231"/>
              <a:gd name="T86" fmla="*/ 164 w 258"/>
              <a:gd name="T87" fmla="*/ 67 h 231"/>
              <a:gd name="T88" fmla="*/ 172 w 258"/>
              <a:gd name="T89" fmla="*/ 82 h 231"/>
              <a:gd name="T90" fmla="*/ 177 w 258"/>
              <a:gd name="T91" fmla="*/ 104 h 231"/>
              <a:gd name="T92" fmla="*/ 177 w 258"/>
              <a:gd name="T93" fmla="*/ 129 h 231"/>
              <a:gd name="T94" fmla="*/ 172 w 258"/>
              <a:gd name="T95" fmla="*/ 149 h 231"/>
              <a:gd name="T96" fmla="*/ 164 w 258"/>
              <a:gd name="T97" fmla="*/ 164 h 231"/>
              <a:gd name="T98" fmla="*/ 155 w 258"/>
              <a:gd name="T99" fmla="*/ 170 h 231"/>
              <a:gd name="T100" fmla="*/ 140 w 258"/>
              <a:gd name="T101" fmla="*/ 17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" h="231">
                <a:moveTo>
                  <a:pt x="129" y="231"/>
                </a:moveTo>
                <a:lnTo>
                  <a:pt x="146" y="231"/>
                </a:lnTo>
                <a:lnTo>
                  <a:pt x="155" y="229"/>
                </a:lnTo>
                <a:lnTo>
                  <a:pt x="164" y="228"/>
                </a:lnTo>
                <a:lnTo>
                  <a:pt x="172" y="226"/>
                </a:lnTo>
                <a:lnTo>
                  <a:pt x="179" y="224"/>
                </a:lnTo>
                <a:lnTo>
                  <a:pt x="194" y="218"/>
                </a:lnTo>
                <a:lnTo>
                  <a:pt x="209" y="211"/>
                </a:lnTo>
                <a:lnTo>
                  <a:pt x="215" y="207"/>
                </a:lnTo>
                <a:lnTo>
                  <a:pt x="220" y="201"/>
                </a:lnTo>
                <a:lnTo>
                  <a:pt x="231" y="190"/>
                </a:lnTo>
                <a:lnTo>
                  <a:pt x="241" y="179"/>
                </a:lnTo>
                <a:lnTo>
                  <a:pt x="248" y="164"/>
                </a:lnTo>
                <a:lnTo>
                  <a:pt x="250" y="159"/>
                </a:lnTo>
                <a:lnTo>
                  <a:pt x="254" y="149"/>
                </a:lnTo>
                <a:lnTo>
                  <a:pt x="256" y="134"/>
                </a:lnTo>
                <a:lnTo>
                  <a:pt x="258" y="125"/>
                </a:lnTo>
                <a:lnTo>
                  <a:pt x="258" y="116"/>
                </a:lnTo>
                <a:lnTo>
                  <a:pt x="258" y="106"/>
                </a:lnTo>
                <a:lnTo>
                  <a:pt x="256" y="99"/>
                </a:lnTo>
                <a:lnTo>
                  <a:pt x="254" y="82"/>
                </a:lnTo>
                <a:lnTo>
                  <a:pt x="248" y="67"/>
                </a:lnTo>
                <a:lnTo>
                  <a:pt x="241" y="52"/>
                </a:lnTo>
                <a:lnTo>
                  <a:pt x="231" y="41"/>
                </a:lnTo>
                <a:lnTo>
                  <a:pt x="220" y="30"/>
                </a:lnTo>
                <a:lnTo>
                  <a:pt x="209" y="20"/>
                </a:lnTo>
                <a:lnTo>
                  <a:pt x="194" y="13"/>
                </a:lnTo>
                <a:lnTo>
                  <a:pt x="179" y="7"/>
                </a:lnTo>
                <a:lnTo>
                  <a:pt x="164" y="4"/>
                </a:lnTo>
                <a:lnTo>
                  <a:pt x="146" y="0"/>
                </a:lnTo>
                <a:lnTo>
                  <a:pt x="129" y="0"/>
                </a:lnTo>
                <a:lnTo>
                  <a:pt x="110" y="0"/>
                </a:lnTo>
                <a:lnTo>
                  <a:pt x="103" y="2"/>
                </a:lnTo>
                <a:lnTo>
                  <a:pt x="93" y="4"/>
                </a:lnTo>
                <a:lnTo>
                  <a:pt x="86" y="5"/>
                </a:lnTo>
                <a:lnTo>
                  <a:pt x="77" y="7"/>
                </a:lnTo>
                <a:lnTo>
                  <a:pt x="62" y="13"/>
                </a:lnTo>
                <a:lnTo>
                  <a:pt x="49" y="20"/>
                </a:lnTo>
                <a:lnTo>
                  <a:pt x="36" y="30"/>
                </a:lnTo>
                <a:lnTo>
                  <a:pt x="26" y="41"/>
                </a:lnTo>
                <a:lnTo>
                  <a:pt x="17" y="52"/>
                </a:lnTo>
                <a:lnTo>
                  <a:pt x="10" y="67"/>
                </a:lnTo>
                <a:lnTo>
                  <a:pt x="6" y="75"/>
                </a:lnTo>
                <a:lnTo>
                  <a:pt x="4" y="82"/>
                </a:lnTo>
                <a:lnTo>
                  <a:pt x="0" y="99"/>
                </a:lnTo>
                <a:lnTo>
                  <a:pt x="0" y="106"/>
                </a:lnTo>
                <a:lnTo>
                  <a:pt x="0" y="116"/>
                </a:lnTo>
                <a:lnTo>
                  <a:pt x="0" y="125"/>
                </a:lnTo>
                <a:lnTo>
                  <a:pt x="0" y="134"/>
                </a:lnTo>
                <a:lnTo>
                  <a:pt x="4" y="149"/>
                </a:lnTo>
                <a:lnTo>
                  <a:pt x="10" y="164"/>
                </a:lnTo>
                <a:lnTo>
                  <a:pt x="17" y="179"/>
                </a:lnTo>
                <a:lnTo>
                  <a:pt x="26" y="190"/>
                </a:lnTo>
                <a:lnTo>
                  <a:pt x="36" y="201"/>
                </a:lnTo>
                <a:lnTo>
                  <a:pt x="49" y="211"/>
                </a:lnTo>
                <a:lnTo>
                  <a:pt x="62" y="218"/>
                </a:lnTo>
                <a:lnTo>
                  <a:pt x="77" y="224"/>
                </a:lnTo>
                <a:lnTo>
                  <a:pt x="93" y="228"/>
                </a:lnTo>
                <a:lnTo>
                  <a:pt x="110" y="231"/>
                </a:lnTo>
                <a:lnTo>
                  <a:pt x="129" y="231"/>
                </a:lnTo>
                <a:close/>
                <a:moveTo>
                  <a:pt x="129" y="179"/>
                </a:moveTo>
                <a:lnTo>
                  <a:pt x="116" y="177"/>
                </a:lnTo>
                <a:lnTo>
                  <a:pt x="110" y="175"/>
                </a:lnTo>
                <a:lnTo>
                  <a:pt x="107" y="173"/>
                </a:lnTo>
                <a:lnTo>
                  <a:pt x="101" y="170"/>
                </a:lnTo>
                <a:lnTo>
                  <a:pt x="97" y="168"/>
                </a:lnTo>
                <a:lnTo>
                  <a:pt x="93" y="164"/>
                </a:lnTo>
                <a:lnTo>
                  <a:pt x="90" y="159"/>
                </a:lnTo>
                <a:lnTo>
                  <a:pt x="86" y="149"/>
                </a:lnTo>
                <a:lnTo>
                  <a:pt x="82" y="140"/>
                </a:lnTo>
                <a:lnTo>
                  <a:pt x="79" y="129"/>
                </a:lnTo>
                <a:lnTo>
                  <a:pt x="79" y="116"/>
                </a:lnTo>
                <a:lnTo>
                  <a:pt x="79" y="104"/>
                </a:lnTo>
                <a:lnTo>
                  <a:pt x="82" y="91"/>
                </a:lnTo>
                <a:lnTo>
                  <a:pt x="86" y="82"/>
                </a:lnTo>
                <a:lnTo>
                  <a:pt x="90" y="73"/>
                </a:lnTo>
                <a:lnTo>
                  <a:pt x="93" y="67"/>
                </a:lnTo>
                <a:lnTo>
                  <a:pt x="97" y="63"/>
                </a:lnTo>
                <a:lnTo>
                  <a:pt x="101" y="61"/>
                </a:lnTo>
                <a:lnTo>
                  <a:pt x="107" y="58"/>
                </a:lnTo>
                <a:lnTo>
                  <a:pt x="116" y="54"/>
                </a:lnTo>
                <a:lnTo>
                  <a:pt x="129" y="54"/>
                </a:lnTo>
                <a:lnTo>
                  <a:pt x="140" y="54"/>
                </a:lnTo>
                <a:lnTo>
                  <a:pt x="146" y="56"/>
                </a:lnTo>
                <a:lnTo>
                  <a:pt x="151" y="58"/>
                </a:lnTo>
                <a:lnTo>
                  <a:pt x="155" y="61"/>
                </a:lnTo>
                <a:lnTo>
                  <a:pt x="161" y="63"/>
                </a:lnTo>
                <a:lnTo>
                  <a:pt x="164" y="67"/>
                </a:lnTo>
                <a:lnTo>
                  <a:pt x="166" y="73"/>
                </a:lnTo>
                <a:lnTo>
                  <a:pt x="172" y="82"/>
                </a:lnTo>
                <a:lnTo>
                  <a:pt x="176" y="91"/>
                </a:lnTo>
                <a:lnTo>
                  <a:pt x="177" y="104"/>
                </a:lnTo>
                <a:lnTo>
                  <a:pt x="177" y="116"/>
                </a:lnTo>
                <a:lnTo>
                  <a:pt x="177" y="129"/>
                </a:lnTo>
                <a:lnTo>
                  <a:pt x="176" y="140"/>
                </a:lnTo>
                <a:lnTo>
                  <a:pt x="172" y="149"/>
                </a:lnTo>
                <a:lnTo>
                  <a:pt x="166" y="159"/>
                </a:lnTo>
                <a:lnTo>
                  <a:pt x="164" y="164"/>
                </a:lnTo>
                <a:lnTo>
                  <a:pt x="161" y="168"/>
                </a:lnTo>
                <a:lnTo>
                  <a:pt x="155" y="170"/>
                </a:lnTo>
                <a:lnTo>
                  <a:pt x="151" y="173"/>
                </a:lnTo>
                <a:lnTo>
                  <a:pt x="140" y="177"/>
                </a:lnTo>
                <a:lnTo>
                  <a:pt x="129" y="17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81453" y="685800"/>
            <a:ext cx="6796454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b-NO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8266" y="1676400"/>
            <a:ext cx="6809642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18585" y="5840413"/>
            <a:ext cx="984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666699"/>
                </a:solidFill>
                <a:latin typeface="+mn-lt"/>
              </a:defRPr>
            </a:lvl1pPr>
          </a:lstStyle>
          <a:p>
            <a:fld id="{716AEAD4-C1FE-418C-BD6E-62DAA1BD3383}" type="datetime1">
              <a:rPr lang="nb-NO" smtClean="0"/>
              <a:t>05.09.2016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99139" y="6400800"/>
            <a:ext cx="597876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bg2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nb-NO" smtClean="0"/>
              <a:t>Presentasjon</a:t>
            </a:r>
            <a:endParaRPr lang="nb-NO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18585" y="6316664"/>
            <a:ext cx="984738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666699"/>
                </a:solidFill>
                <a:latin typeface="+mn-lt"/>
              </a:defRPr>
            </a:lvl1pPr>
          </a:lstStyle>
          <a:p>
            <a:fld id="{9578ABE7-4562-40AD-A0CB-EF6FDCE9BFE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30C6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9pPr>
    </p:titleStyle>
    <p:bodyStyle>
      <a:lvl1pPr marL="384175" indent="-384175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00006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188913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6666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236663" indent="-185738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719263" indent="-290513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1002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574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30146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718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9290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305" y="3220278"/>
            <a:ext cx="8728028" cy="3204376"/>
          </a:xfrm>
        </p:spPr>
        <p:txBody>
          <a:bodyPr/>
          <a:lstStyle/>
          <a:p>
            <a:pPr algn="ctr"/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Jobbmobilitet og sykefravær</a:t>
            </a:r>
            <a:br>
              <a:rPr lang="nb-NO" dirty="0" smtClean="0"/>
            </a:br>
            <a:r>
              <a:rPr lang="nb-NO" dirty="0" smtClean="0"/>
              <a:t>- Fra syk til frisk i ny jobb?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454" y="5842000"/>
            <a:ext cx="6690946" cy="501651"/>
          </a:xfrm>
        </p:spPr>
        <p:txBody>
          <a:bodyPr/>
          <a:lstStyle/>
          <a:p>
            <a:r>
              <a:rPr lang="nb-NO" dirty="0" smtClean="0"/>
              <a:t>					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362113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452" y="755373"/>
            <a:ext cx="6901657" cy="492981"/>
          </a:xfrm>
        </p:spPr>
        <p:txBody>
          <a:bodyPr/>
          <a:lstStyle/>
          <a:p>
            <a:pPr algn="ctr"/>
            <a:r>
              <a:rPr lang="nb-NO" dirty="0" smtClean="0"/>
              <a:t>Jobbmobilitet og sykefravær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377" y="1463040"/>
            <a:ext cx="7410616" cy="5394959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nb-NO" dirty="0"/>
          </a:p>
          <a:p>
            <a:pPr lvl="1">
              <a:buFont typeface="Wingdings" panose="05000000000000000000" pitchFamily="2" charset="2"/>
              <a:buChar char="Ø"/>
            </a:pPr>
            <a:endParaRPr lang="nb-NO" dirty="0" smtClean="0"/>
          </a:p>
          <a:p>
            <a:pPr marL="574675" lvl="1" indent="0">
              <a:buNone/>
            </a:pPr>
            <a:endParaRPr lang="nb-NO" dirty="0"/>
          </a:p>
          <a:p>
            <a:pPr marL="1050925" lvl="2" indent="0">
              <a:buNone/>
            </a:pPr>
            <a:endParaRPr lang="nb-NO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nb-NO" dirty="0"/>
          </a:p>
          <a:p>
            <a:pPr lvl="1"/>
            <a:endParaRPr lang="nb-NO" dirty="0" smtClean="0"/>
          </a:p>
          <a:p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927100" y="2165350"/>
            <a:ext cx="7727950" cy="163121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36525"/>
            <a:r>
              <a:rPr lang="nb-NO" sz="2000" b="1" dirty="0" smtClean="0">
                <a:solidFill>
                  <a:schemeClr val="bg1"/>
                </a:solidFill>
              </a:rPr>
              <a:t>Formål</a:t>
            </a:r>
            <a:r>
              <a:rPr lang="nb-NO" sz="2000" b="1" dirty="0" smtClean="0">
                <a:solidFill>
                  <a:schemeClr val="bg1"/>
                </a:solidFill>
              </a:rPr>
              <a:t>:</a:t>
            </a:r>
          </a:p>
          <a:p>
            <a:pPr marL="136525"/>
            <a:r>
              <a:rPr lang="nb-NO" sz="2000" b="1" dirty="0" smtClean="0">
                <a:solidFill>
                  <a:schemeClr val="bg1"/>
                </a:solidFill>
              </a:rPr>
              <a:t>Belyse hvilke muligheter kommunale arbeidsgivere har for å stimulere til jobbmobilitet blant ansatte som er langtidssykemeldt eller som står i fare for å falle ut av arbeidslivet for tidlig.</a:t>
            </a:r>
            <a:r>
              <a:rPr lang="nb-NO" sz="2000" b="1" dirty="0" smtClean="0">
                <a:solidFill>
                  <a:schemeClr val="bg1"/>
                </a:solidFill>
              </a:rPr>
              <a:t> </a:t>
            </a:r>
            <a:endParaRPr lang="nb-NO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24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Problemstillinger og metode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353" y="1295400"/>
            <a:ext cx="6796454" cy="4572000"/>
          </a:xfrm>
        </p:spPr>
        <p:txBody>
          <a:bodyPr/>
          <a:lstStyle/>
          <a:p>
            <a:r>
              <a:rPr lang="nb-NO" dirty="0" smtClean="0"/>
              <a:t>Helse/pleie og omsorgssektoren og barnehager i 8 kommuner</a:t>
            </a:r>
          </a:p>
          <a:p>
            <a:pPr lvl="1"/>
            <a:r>
              <a:rPr lang="nb-NO" dirty="0" smtClean="0"/>
              <a:t>Størrelse og geografi</a:t>
            </a:r>
          </a:p>
          <a:p>
            <a:r>
              <a:rPr lang="nb-NO" dirty="0" smtClean="0"/>
              <a:t>Eksplorerende (utforskende) studie</a:t>
            </a:r>
          </a:p>
          <a:p>
            <a:r>
              <a:rPr lang="nb-NO" dirty="0" smtClean="0"/>
              <a:t>Telefonintervjuer med:</a:t>
            </a:r>
          </a:p>
          <a:p>
            <a:pPr lvl="1"/>
            <a:r>
              <a:rPr lang="nb-NO" dirty="0" smtClean="0"/>
              <a:t>HR-ledere</a:t>
            </a:r>
          </a:p>
          <a:p>
            <a:pPr lvl="1"/>
            <a:r>
              <a:rPr lang="nb-NO" dirty="0" smtClean="0"/>
              <a:t>Virksomhetsledere </a:t>
            </a:r>
          </a:p>
          <a:p>
            <a:pPr lvl="1"/>
            <a:r>
              <a:rPr lang="nb-NO" dirty="0" smtClean="0"/>
              <a:t>Hovedtillitsvalgte</a:t>
            </a:r>
            <a:endParaRPr lang="nb-NO" dirty="0"/>
          </a:p>
          <a:p>
            <a:pPr lvl="1"/>
            <a:r>
              <a:rPr lang="nb-NO" dirty="0" smtClean="0"/>
              <a:t>Rådgivere i NAV Arbeidslivssenter </a:t>
            </a:r>
          </a:p>
          <a:p>
            <a:pPr lvl="1"/>
            <a:r>
              <a:rPr lang="nb-NO" dirty="0" smtClean="0"/>
              <a:t>«Andre»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02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453" y="469900"/>
            <a:ext cx="6796454" cy="990600"/>
          </a:xfrm>
        </p:spPr>
        <p:txBody>
          <a:bodyPr/>
          <a:lstStyle/>
          <a:p>
            <a:r>
              <a:rPr lang="nb-NO" dirty="0" smtClean="0"/>
              <a:t>Barrierer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452" y="1003300"/>
            <a:ext cx="7319597" cy="5537200"/>
          </a:xfrm>
        </p:spPr>
        <p:txBody>
          <a:bodyPr/>
          <a:lstStyle/>
          <a:p>
            <a:r>
              <a:rPr lang="nb-NO" dirty="0" smtClean="0"/>
              <a:t>Tilretteleggingsplikten</a:t>
            </a:r>
          </a:p>
          <a:p>
            <a:pPr lvl="1"/>
            <a:r>
              <a:rPr lang="nb-NO" dirty="0"/>
              <a:t>T</a:t>
            </a:r>
            <a:r>
              <a:rPr lang="nb-NO" dirty="0" smtClean="0"/>
              <a:t>ilrettelegger for mye og for lenge der det er liten sannsynlighet for at vedkommende kan komme tilbake til opprinnelig stilling. Det forlenger sykefraværsløpene.</a:t>
            </a:r>
          </a:p>
          <a:p>
            <a:pPr marL="384175" lvl="1" indent="-384175">
              <a:buClr>
                <a:srgbClr val="000066"/>
              </a:buClr>
            </a:pPr>
            <a:r>
              <a:rPr lang="nb-NO" sz="2400" dirty="0">
                <a:ea typeface="+mn-ea"/>
                <a:cs typeface="+mn-cs"/>
              </a:rPr>
              <a:t>Medvirkningsplikten benyttes </a:t>
            </a:r>
            <a:r>
              <a:rPr lang="nb-NO" sz="2400" dirty="0" smtClean="0">
                <a:ea typeface="+mn-ea"/>
                <a:cs typeface="+mn-cs"/>
              </a:rPr>
              <a:t>i liten grad</a:t>
            </a:r>
          </a:p>
          <a:p>
            <a:pPr marL="384175" lvl="1" indent="-384175">
              <a:buClr>
                <a:srgbClr val="000066"/>
              </a:buClr>
            </a:pPr>
            <a:r>
              <a:rPr lang="nb-NO" sz="2400" dirty="0">
                <a:ea typeface="+mn-ea"/>
                <a:cs typeface="+mn-cs"/>
              </a:rPr>
              <a:t>Manglende muligheter for kompetanseheving i løpet av sykefraværsåret forlenger sykefraværsløpet</a:t>
            </a:r>
          </a:p>
          <a:p>
            <a:pPr marL="384175" lvl="1" indent="-384175">
              <a:buClr>
                <a:srgbClr val="000066"/>
              </a:buClr>
            </a:pPr>
            <a:r>
              <a:rPr lang="nb-NO" sz="2400" dirty="0" smtClean="0">
                <a:ea typeface="+mn-ea"/>
                <a:cs typeface="+mn-cs"/>
              </a:rPr>
              <a:t>NAV «lener seg tilbake» og peker på tilretteleggingsplikten</a:t>
            </a:r>
          </a:p>
          <a:p>
            <a:pPr marL="384175" lvl="1" indent="-384175">
              <a:buClr>
                <a:srgbClr val="000066"/>
              </a:buClr>
            </a:pPr>
            <a:r>
              <a:rPr lang="nb-NO" sz="2400" dirty="0" smtClean="0">
                <a:ea typeface="+mn-ea"/>
                <a:cs typeface="+mn-cs"/>
              </a:rPr>
              <a:t>Fastleger som ikke medvirker og som friskmelder til arbeid ansatte blir syke av</a:t>
            </a:r>
          </a:p>
          <a:p>
            <a:pPr marL="384175" lvl="1" indent="-384175">
              <a:buClr>
                <a:srgbClr val="000066"/>
              </a:buClr>
            </a:pPr>
            <a:r>
              <a:rPr lang="nb-NO" sz="2400" dirty="0" smtClean="0">
                <a:ea typeface="+mn-ea"/>
                <a:cs typeface="+mn-cs"/>
              </a:rPr>
              <a:t>Mangel </a:t>
            </a:r>
            <a:r>
              <a:rPr lang="nb-NO" sz="2400" dirty="0">
                <a:ea typeface="+mn-ea"/>
                <a:cs typeface="+mn-cs"/>
              </a:rPr>
              <a:t>på ledige og relevante </a:t>
            </a:r>
            <a:r>
              <a:rPr lang="nb-NO" sz="2400" dirty="0" smtClean="0">
                <a:ea typeface="+mn-ea"/>
                <a:cs typeface="+mn-cs"/>
              </a:rPr>
              <a:t>stillinger</a:t>
            </a:r>
          </a:p>
          <a:p>
            <a:pPr marL="384175" lvl="1" indent="-384175">
              <a:buClr>
                <a:srgbClr val="000066"/>
              </a:buClr>
            </a:pPr>
            <a:r>
              <a:rPr lang="nb-NO" sz="2400" dirty="0" smtClean="0">
                <a:ea typeface="+mn-ea"/>
                <a:cs typeface="+mn-cs"/>
              </a:rPr>
              <a:t>«Upopulær» arbeidskraft</a:t>
            </a:r>
            <a:endParaRPr lang="nb-NO" sz="24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21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503" y="304800"/>
            <a:ext cx="6796454" cy="990600"/>
          </a:xfrm>
        </p:spPr>
        <p:txBody>
          <a:bodyPr/>
          <a:lstStyle/>
          <a:p>
            <a:r>
              <a:rPr lang="nb-NO" dirty="0" smtClean="0"/>
              <a:t>Suksesskriterier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857250"/>
            <a:ext cx="7122257" cy="5391150"/>
          </a:xfrm>
        </p:spPr>
        <p:txBody>
          <a:bodyPr/>
          <a:lstStyle/>
          <a:p>
            <a:pPr marL="384175" lvl="1" indent="-384175">
              <a:buClr>
                <a:srgbClr val="000066"/>
              </a:buClr>
            </a:pPr>
            <a:r>
              <a:rPr lang="nb-NO" sz="2400" dirty="0" smtClean="0"/>
              <a:t>Tidsfaktoren</a:t>
            </a:r>
          </a:p>
          <a:p>
            <a:pPr marL="384175" lvl="1" indent="-384175">
              <a:buClr>
                <a:srgbClr val="000066"/>
              </a:buClr>
            </a:pPr>
            <a:r>
              <a:rPr lang="nb-NO" sz="2400" dirty="0" smtClean="0"/>
              <a:t>Strukturelle </a:t>
            </a:r>
            <a:r>
              <a:rPr lang="nb-NO" sz="2400" dirty="0"/>
              <a:t>forhold</a:t>
            </a:r>
          </a:p>
          <a:p>
            <a:pPr marL="857250" lvl="2" indent="-384175">
              <a:buClr>
                <a:srgbClr val="000066"/>
              </a:buClr>
            </a:pPr>
            <a:r>
              <a:rPr lang="nb-NO" sz="2000" dirty="0" smtClean="0"/>
              <a:t>Antall ledige </a:t>
            </a:r>
            <a:r>
              <a:rPr lang="nb-NO" sz="2000" dirty="0"/>
              <a:t>stillinger i kommunen</a:t>
            </a:r>
          </a:p>
          <a:p>
            <a:pPr marL="857250" lvl="2" indent="-384175">
              <a:buClr>
                <a:srgbClr val="000066"/>
              </a:buClr>
            </a:pPr>
            <a:r>
              <a:rPr lang="nb-NO" sz="2000" dirty="0"/>
              <a:t>Sentral oversikt over ledige </a:t>
            </a:r>
            <a:r>
              <a:rPr lang="nb-NO" sz="2000" dirty="0" smtClean="0"/>
              <a:t>stillinger (</a:t>
            </a:r>
            <a:r>
              <a:rPr lang="nb-NO" sz="2000" dirty="0" err="1" smtClean="0"/>
              <a:t>inkl.vikariater</a:t>
            </a:r>
            <a:r>
              <a:rPr lang="nb-NO" sz="2000" dirty="0" smtClean="0"/>
              <a:t>)</a:t>
            </a:r>
            <a:endParaRPr lang="nb-NO" sz="2000" dirty="0"/>
          </a:p>
          <a:p>
            <a:pPr marL="857250" lvl="2" indent="-384175">
              <a:buClr>
                <a:srgbClr val="000066"/>
              </a:buClr>
            </a:pPr>
            <a:r>
              <a:rPr lang="nb-NO" sz="2000" dirty="0" smtClean="0"/>
              <a:t>Tydelig maksgrense for tilrettelegging og utprøving</a:t>
            </a:r>
          </a:p>
          <a:p>
            <a:pPr marL="857250" lvl="2" indent="-384175">
              <a:buClr>
                <a:srgbClr val="000066"/>
              </a:buClr>
            </a:pPr>
            <a:r>
              <a:rPr lang="nb-NO" sz="2000" dirty="0"/>
              <a:t>Arbeidsevneavklaring</a:t>
            </a:r>
          </a:p>
          <a:p>
            <a:r>
              <a:rPr lang="nb-NO" dirty="0" smtClean="0"/>
              <a:t>Ledelse</a:t>
            </a:r>
          </a:p>
          <a:p>
            <a:pPr lvl="1"/>
            <a:r>
              <a:rPr lang="nb-NO" dirty="0" smtClean="0"/>
              <a:t>Leder spiller en avgjørende rolle</a:t>
            </a:r>
          </a:p>
          <a:p>
            <a:pPr lvl="1"/>
            <a:r>
              <a:rPr lang="nb-NO" dirty="0" smtClean="0"/>
              <a:t>Kultur preget av åpenhet og tillit letter arbeidet</a:t>
            </a:r>
          </a:p>
          <a:p>
            <a:pPr lvl="1"/>
            <a:r>
              <a:rPr lang="nb-NO" dirty="0" smtClean="0"/>
              <a:t>Forventer medvirkning (medvirkningsplikten)</a:t>
            </a:r>
          </a:p>
          <a:p>
            <a:pPr lvl="2"/>
            <a:r>
              <a:rPr lang="nb-NO" dirty="0" smtClean="0"/>
              <a:t>Ansvarliggjøring av den sykemeldte</a:t>
            </a:r>
          </a:p>
          <a:p>
            <a:pPr lvl="1"/>
            <a:r>
              <a:rPr lang="nb-NO" dirty="0" smtClean="0"/>
              <a:t>Leder må støtte og oppmuntre til endring</a:t>
            </a:r>
          </a:p>
          <a:p>
            <a:pPr lvl="1"/>
            <a:r>
              <a:rPr lang="nb-NO" dirty="0" smtClean="0"/>
              <a:t>Leder må kunne få støtte og råd fra HR i kommunen</a:t>
            </a:r>
          </a:p>
          <a:p>
            <a:pPr lvl="1"/>
            <a:r>
              <a:rPr lang="nb-NO" dirty="0" smtClean="0"/>
              <a:t>Jobbmobilitet som et kjent alternativ i slike saker</a:t>
            </a:r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4434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Suksesskriterier forts…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453" y="1397000"/>
            <a:ext cx="6796454" cy="4851400"/>
          </a:xfrm>
        </p:spPr>
        <p:txBody>
          <a:bodyPr/>
          <a:lstStyle/>
          <a:p>
            <a:r>
              <a:rPr lang="nb-NO" dirty="0" smtClean="0"/>
              <a:t>Tillitsvalgte </a:t>
            </a:r>
          </a:p>
          <a:p>
            <a:pPr lvl="1"/>
            <a:r>
              <a:rPr lang="nb-NO" dirty="0" smtClean="0"/>
              <a:t>Må bidra konstruktivt og ta i betraktning hva fraværet gjør med kollegene, brukerne og arbeidsplassen</a:t>
            </a:r>
          </a:p>
          <a:p>
            <a:pPr lvl="1"/>
            <a:r>
              <a:rPr lang="nb-NO" dirty="0" smtClean="0"/>
              <a:t>Må bidra til å sette jobbmobilitet som et positivt alternativ på agendaen</a:t>
            </a:r>
          </a:p>
          <a:p>
            <a:pPr lvl="1"/>
            <a:r>
              <a:rPr lang="nb-NO" dirty="0" smtClean="0"/>
              <a:t>De har god og oppdatert kunnskap om hele kommuneorganisasjonen – rask kjennskap til ledige stillinger (inkl. vikariater)</a:t>
            </a:r>
          </a:p>
          <a:p>
            <a:pPr marL="384175" lvl="1" indent="-384175">
              <a:buClr>
                <a:srgbClr val="000066"/>
              </a:buClr>
            </a:pPr>
            <a:r>
              <a:rPr lang="nb-NO" sz="2400" dirty="0">
                <a:ea typeface="+mn-ea"/>
                <a:cs typeface="+mn-cs"/>
              </a:rPr>
              <a:t>Den </a:t>
            </a:r>
            <a:r>
              <a:rPr lang="nb-NO" sz="2400" dirty="0" smtClean="0">
                <a:ea typeface="+mn-ea"/>
                <a:cs typeface="+mn-cs"/>
              </a:rPr>
              <a:t>sykemeldte</a:t>
            </a:r>
          </a:p>
          <a:p>
            <a:pPr marL="857250" lvl="2" indent="-384175">
              <a:buClr>
                <a:srgbClr val="000066"/>
              </a:buClr>
            </a:pPr>
            <a:r>
              <a:rPr lang="nb-NO" sz="2200" dirty="0" smtClean="0">
                <a:ea typeface="+mn-ea"/>
                <a:cs typeface="+mn-cs"/>
              </a:rPr>
              <a:t>Plikt til å medvirke for å finne løsninger</a:t>
            </a:r>
          </a:p>
          <a:p>
            <a:pPr marL="857250" lvl="2" indent="-384175">
              <a:buClr>
                <a:srgbClr val="000066"/>
              </a:buClr>
            </a:pPr>
            <a:r>
              <a:rPr lang="nb-NO" sz="2200" dirty="0" smtClean="0">
                <a:ea typeface="+mn-ea"/>
                <a:cs typeface="+mn-cs"/>
              </a:rPr>
              <a:t>Må våge og ville det selv</a:t>
            </a:r>
          </a:p>
          <a:p>
            <a:pPr marL="857250" lvl="2" indent="-384175">
              <a:buClr>
                <a:srgbClr val="000066"/>
              </a:buClr>
            </a:pPr>
            <a:r>
              <a:rPr lang="nb-NO" sz="2200" dirty="0" smtClean="0">
                <a:ea typeface="+mn-ea"/>
                <a:cs typeface="+mn-cs"/>
              </a:rPr>
              <a:t>Villig til å øke sin kompetanse/endre arbeidssted</a:t>
            </a:r>
          </a:p>
          <a:p>
            <a:pPr marL="857250" lvl="2" indent="-384175">
              <a:buClr>
                <a:srgbClr val="000066"/>
              </a:buClr>
            </a:pPr>
            <a:r>
              <a:rPr lang="nb-NO" sz="2200" dirty="0"/>
              <a:t>Lønn og </a:t>
            </a:r>
            <a:r>
              <a:rPr lang="nb-NO" sz="2200" dirty="0" smtClean="0"/>
              <a:t>pensjon låser arbeidstaker inne</a:t>
            </a:r>
            <a:endParaRPr lang="nb-NO" sz="2200" dirty="0"/>
          </a:p>
          <a:p>
            <a:pPr marL="857250" lvl="2" indent="-384175">
              <a:buClr>
                <a:srgbClr val="000066"/>
              </a:buClr>
            </a:pPr>
            <a:endParaRPr lang="nb-NO" sz="2200" dirty="0">
              <a:ea typeface="+mn-ea"/>
              <a:cs typeface="+mn-cs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1505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7575549" cy="990600"/>
          </a:xfrm>
        </p:spPr>
        <p:txBody>
          <a:bodyPr/>
          <a:lstStyle/>
          <a:p>
            <a:r>
              <a:rPr lang="nb-NO" dirty="0" smtClean="0"/>
              <a:t>Jobbmobilitet som en positiv helsestrategi?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550" y="1676400"/>
            <a:ext cx="7296149" cy="4572000"/>
          </a:xfrm>
        </p:spPr>
        <p:txBody>
          <a:bodyPr/>
          <a:lstStyle/>
          <a:p>
            <a:r>
              <a:rPr lang="nb-NO" dirty="0" smtClean="0"/>
              <a:t>Langtidsfravær øker sannsynligheten for mobilitet </a:t>
            </a:r>
            <a:r>
              <a:rPr lang="nb-NO" i="1" dirty="0" smtClean="0"/>
              <a:t>ut</a:t>
            </a:r>
            <a:r>
              <a:rPr lang="nb-NO" dirty="0" smtClean="0"/>
              <a:t> av arbeidslivet</a:t>
            </a:r>
          </a:p>
          <a:p>
            <a:r>
              <a:rPr lang="nb-NO" dirty="0" smtClean="0"/>
              <a:t>Fra syk til frisk i ny jobb?</a:t>
            </a:r>
          </a:p>
          <a:p>
            <a:pPr lvl="1"/>
            <a:r>
              <a:rPr lang="nb-NO" dirty="0" smtClean="0"/>
              <a:t>Der det handler om helseutfordringer</a:t>
            </a:r>
          </a:p>
          <a:p>
            <a:pPr lvl="1"/>
            <a:r>
              <a:rPr lang="nb-NO" dirty="0" smtClean="0"/>
              <a:t>Der det handler om konflikter</a:t>
            </a:r>
          </a:p>
          <a:p>
            <a:pPr lvl="1"/>
            <a:r>
              <a:rPr lang="nb-NO" dirty="0" smtClean="0"/>
              <a:t>Der det handler om mistrivsel</a:t>
            </a:r>
          </a:p>
          <a:p>
            <a:pPr lvl="1"/>
            <a:r>
              <a:rPr lang="nb-NO" dirty="0" smtClean="0"/>
              <a:t>Der det handler om innlåsing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996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orhandlingsmøte_KS_Etisk kompetanseheving_27052014">
  <a:themeElements>
    <a:clrScheme name="Custom 1">
      <a:dk1>
        <a:srgbClr val="191966"/>
      </a:dk1>
      <a:lt1>
        <a:srgbClr val="FFFFFF"/>
      </a:lt1>
      <a:dk2>
        <a:srgbClr val="000000"/>
      </a:dk2>
      <a:lt2>
        <a:srgbClr val="808080"/>
      </a:lt2>
      <a:accent1>
        <a:srgbClr val="009972"/>
      </a:accent1>
      <a:accent2>
        <a:srgbClr val="0070C0"/>
      </a:accent2>
      <a:accent3>
        <a:srgbClr val="FFFFFF"/>
      </a:accent3>
      <a:accent4>
        <a:srgbClr val="000000"/>
      </a:accent4>
      <a:accent5>
        <a:srgbClr val="60C89B"/>
      </a:accent5>
      <a:accent6>
        <a:srgbClr val="7777DE"/>
      </a:accent6>
      <a:hlink>
        <a:srgbClr val="ADADEA"/>
      </a:hlink>
      <a:folHlink>
        <a:srgbClr val="B2B2B2"/>
      </a:folHlink>
    </a:clrScheme>
    <a:fontScheme name="Default Design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076695374EBD0D4E87C9DA354AEB91C1" ma:contentTypeVersion="0" ma:contentTypeDescription="" ma:contentTypeScope="" ma:versionID="e2ae0e58bccd002aeaafb36b449d2d78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/>
    </h63eb6bf2e3d4f93aa1ddf743b668c17>
    <Rapportforfatter xmlns="a0c403bc-df03-43c8-915b-d2d6e5c89d57" xsi:nil="true"/>
    <ReportDescription xmlns="http://schemas.microsoft.com/sharepoint/v3" xsi:nil="true"/>
    <TaxCatchAll xmlns="a0c403bc-df03-43c8-915b-d2d6e5c89d57"/>
    <_dlc_DocId xmlns="a0c403bc-df03-43c8-915b-d2d6e5c89d57">DMFW2D44QQMK-1725065558-4</_dlc_DocId>
    <_dlc_DocIdUrl xmlns="a0c403bc-df03-43c8-915b-d2d6e5c89d57">
      <Url>http://fou.ks.no/prosjekter/154019/_layouts/15/DocIdRedir.aspx?ID=DMFW2D44QQMK-1725065558-4</Url>
      <Description>DMFW2D44QQMK-1725065558-4</Description>
    </_dlc_DocIdUrl>
  </documentManagement>
</p:properties>
</file>

<file path=customXml/itemProps1.xml><?xml version="1.0" encoding="utf-8"?>
<ds:datastoreItem xmlns:ds="http://schemas.openxmlformats.org/officeDocument/2006/customXml" ds:itemID="{312FA2EC-8282-4255-8EC9-93610C5C8ECD}"/>
</file>

<file path=customXml/itemProps2.xml><?xml version="1.0" encoding="utf-8"?>
<ds:datastoreItem xmlns:ds="http://schemas.openxmlformats.org/officeDocument/2006/customXml" ds:itemID="{69DE045F-C006-4109-A0D2-6F15E4F7F11E}"/>
</file>

<file path=customXml/itemProps3.xml><?xml version="1.0" encoding="utf-8"?>
<ds:datastoreItem xmlns:ds="http://schemas.openxmlformats.org/officeDocument/2006/customXml" ds:itemID="{0F97652A-0B96-43FF-8003-911D69726F6F}"/>
</file>

<file path=customXml/itemProps4.xml><?xml version="1.0" encoding="utf-8"?>
<ds:datastoreItem xmlns:ds="http://schemas.openxmlformats.org/officeDocument/2006/customXml" ds:itemID="{B9D21E15-670F-49C8-A268-AB81E1CCC038}"/>
</file>

<file path=docProps/app.xml><?xml version="1.0" encoding="utf-8"?>
<Properties xmlns="http://schemas.openxmlformats.org/officeDocument/2006/extended-properties" xmlns:vt="http://schemas.openxmlformats.org/officeDocument/2006/docPropsVTypes">
  <Template>Forhandlingsmøte_KS_Etisk kompetanseheving_27052014</Template>
  <TotalTime>1720</TotalTime>
  <Words>340</Words>
  <Application>Microsoft Office PowerPoint</Application>
  <PresentationFormat>On-screen Show (4:3)</PresentationFormat>
  <Paragraphs>65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Forhandlingsmøte_KS_Etisk kompetanseheving_27052014</vt:lpstr>
      <vt:lpstr> Jobbmobilitet og sykefravær - Fra syk til frisk i ny jobb? </vt:lpstr>
      <vt:lpstr>Jobbmobilitet og sykefravær</vt:lpstr>
      <vt:lpstr>Problemstillinger og metode</vt:lpstr>
      <vt:lpstr>Barrierer</vt:lpstr>
      <vt:lpstr>Suksesskriterier</vt:lpstr>
      <vt:lpstr>Suksesskriterier forts…</vt:lpstr>
      <vt:lpstr>Jobbmobilitet som en positiv helsestrategi?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Forhandlingsmøte – KS  Sluttevaluering:   Samarbeid om etisk kompetanseheving</dc:title>
  <dc:creator>Moland Leif E.</dc:creator>
  <cp:lastModifiedBy>Lien Lise</cp:lastModifiedBy>
  <cp:revision>169</cp:revision>
  <cp:lastPrinted>2016-08-08T11:45:55Z</cp:lastPrinted>
  <dcterms:created xsi:type="dcterms:W3CDTF">2014-05-22T12:43:32Z</dcterms:created>
  <dcterms:modified xsi:type="dcterms:W3CDTF">2016-09-05T10:43:29Z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0x010100C466DCB15B7C4D46B76A8E26AA95A52000076695374EBD0D4E87C9DA354AEB91C1</vt:lpwstr>
  </property>
  <property fmtid="{D5CDD505-2E9C-101B-9397-08002B2CF9AE}" pid="3" name="_dlc_DocIdItemGuid">
    <vt:lpwstr>1f29e8d0-d481-4a5b-8d00-fc9f080a7637</vt:lpwstr>
  </property>
  <property fmtid="{D5CDD505-2E9C-101B-9397-08002B2CF9AE}" pid="4" name="Dokumentkategori">
    <vt:lpwstr/>
  </property>
</Properties>
</file>