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1.xml" ContentType="application/vnd.openxmlformats-officedocument.them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4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17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6.xml" ContentType="application/vnd.openxmlformats-officedocument.presentationml.tags+xml"/>
  <Override PartName="/ppt/tags/tag26.xml" ContentType="application/vnd.openxmlformats-officedocument.presentationml.tags+xml"/>
  <Override PartName="/ppt/tags/tag22.xml" ContentType="application/vnd.openxmlformats-officedocument.presentationml.tags+xml"/>
  <Override PartName="/ppt/tags/tag50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4.xml" ContentType="application/vnd.openxmlformats-officedocument.presentationml.tags+xml"/>
  <Override PartName="/ppt/tags/tag42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1.xml" ContentType="application/vnd.openxmlformats-officedocument.presentationml.tags+xml"/>
  <Override PartName="/ppt/tags/tag1.xml" ContentType="application/vnd.openxmlformats-officedocument.presentationml.tags+xml"/>
  <Override PartName="/ppt/tags/tag53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30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2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2"/>
  </p:notesMasterIdLst>
  <p:handoutMasterIdLst>
    <p:handoutMasterId r:id="rId23"/>
  </p:handoutMasterIdLst>
  <p:sldIdLst>
    <p:sldId id="727" r:id="rId2"/>
    <p:sldId id="781" r:id="rId3"/>
    <p:sldId id="770" r:id="rId4"/>
    <p:sldId id="776" r:id="rId5"/>
    <p:sldId id="769" r:id="rId6"/>
    <p:sldId id="771" r:id="rId7"/>
    <p:sldId id="782" r:id="rId8"/>
    <p:sldId id="759" r:id="rId9"/>
    <p:sldId id="766" r:id="rId10"/>
    <p:sldId id="767" r:id="rId11"/>
    <p:sldId id="763" r:id="rId12"/>
    <p:sldId id="772" r:id="rId13"/>
    <p:sldId id="739" r:id="rId14"/>
    <p:sldId id="774" r:id="rId15"/>
    <p:sldId id="768" r:id="rId16"/>
    <p:sldId id="785" r:id="rId17"/>
    <p:sldId id="773" r:id="rId18"/>
    <p:sldId id="786" r:id="rId19"/>
    <p:sldId id="780" r:id="rId20"/>
    <p:sldId id="729" r:id="rId21"/>
  </p:sldIdLst>
  <p:sldSz cx="9906000" cy="6858000" type="A4"/>
  <p:notesSz cx="6797675" cy="992822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8625" indent="2857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8838" indent="5556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050" indent="8255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7675" indent="11112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9AA0C30-D628-4ED8-B4B0-FBB7BFE679AB}">
          <p14:sldIdLst>
            <p14:sldId id="727"/>
            <p14:sldId id="781"/>
            <p14:sldId id="770"/>
            <p14:sldId id="776"/>
            <p14:sldId id="769"/>
            <p14:sldId id="771"/>
            <p14:sldId id="782"/>
            <p14:sldId id="759"/>
            <p14:sldId id="766"/>
            <p14:sldId id="767"/>
            <p14:sldId id="763"/>
            <p14:sldId id="772"/>
            <p14:sldId id="739"/>
            <p14:sldId id="774"/>
            <p14:sldId id="768"/>
            <p14:sldId id="785"/>
            <p14:sldId id="773"/>
            <p14:sldId id="786"/>
            <p14:sldId id="780"/>
            <p14:sldId id="72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gupta, Tania" initials="" lastIdx="3" clrIdx="0"/>
  <p:cmAuthor id="1" name="Ghosh, Dipankar" initials="" lastIdx="1" clrIdx="1"/>
  <p:cmAuthor id="2" name="Avrinderjit Kaur Bajwa " initials="A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ED1B2F"/>
    <a:srgbClr val="AADDF1"/>
    <a:srgbClr val="52D0FF"/>
    <a:srgbClr val="663333"/>
    <a:srgbClr val="92D400"/>
    <a:srgbClr val="00A1DE"/>
    <a:srgbClr val="8099CC"/>
    <a:srgbClr val="7BCE6C"/>
    <a:srgbClr val="A4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382" autoAdjust="0"/>
    <p:restoredTop sz="99568" autoAdjust="0"/>
  </p:normalViewPr>
  <p:slideViewPr>
    <p:cSldViewPr snapToGrid="0">
      <p:cViewPr>
        <p:scale>
          <a:sx n="50" d="100"/>
          <a:sy n="50" d="100"/>
        </p:scale>
        <p:origin x="-2244" y="-1026"/>
      </p:cViewPr>
      <p:guideLst>
        <p:guide orient="horz" pos="572"/>
        <p:guide orient="horz" pos="187"/>
        <p:guide orient="horz" pos="4139"/>
        <p:guide orient="horz" pos="710"/>
        <p:guide orient="horz" pos="878"/>
        <p:guide pos="5970"/>
        <p:guide pos="269"/>
        <p:guide pos="3242"/>
        <p:guide pos="3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19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RPortbl\CONSULTING\MBAASKE\50062441_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noProof="0"/>
            </a:pPr>
            <a:r>
              <a:rPr lang="nb-NO" sz="1400" baseline="0" noProof="0" dirty="0">
                <a:solidFill>
                  <a:schemeClr val="tx2"/>
                </a:solidFill>
              </a:rPr>
              <a:t>Svarprosent per fylke</a:t>
            </a:r>
            <a:endParaRPr lang="nb-NO" sz="1400" noProof="0" dirty="0">
              <a:solidFill>
                <a:schemeClr val="tx2"/>
              </a:solidFill>
            </a:endParaRPr>
          </a:p>
        </c:rich>
      </c:tx>
      <c:layout/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31120405949256341"/>
          <c:y val="9.0064457413582322E-2"/>
          <c:w val="0.4930197937310688"/>
          <c:h val="0.849720278121601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776"/>
            </a:solidFill>
          </c:spPr>
          <c:invertIfNegative val="0"/>
          <c:cat>
            <c:strRef>
              <c:f>Svarfordeling!$A$3:$A$21</c:f>
              <c:strCache>
                <c:ptCount val="19"/>
                <c:pt idx="0">
                  <c:v>Akershus</c:v>
                </c:pt>
                <c:pt idx="1">
                  <c:v>Aust-Agder</c:v>
                </c:pt>
                <c:pt idx="2">
                  <c:v>Buskerud</c:v>
                </c:pt>
                <c:pt idx="3">
                  <c:v>Finnmark</c:v>
                </c:pt>
                <c:pt idx="4">
                  <c:v>Hedmark</c:v>
                </c:pt>
                <c:pt idx="5">
                  <c:v>Hordaland</c:v>
                </c:pt>
                <c:pt idx="6">
                  <c:v>Møre og Romsdal</c:v>
                </c:pt>
                <c:pt idx="7">
                  <c:v>Nordland</c:v>
                </c:pt>
                <c:pt idx="8">
                  <c:v>Nord-Trøndelag</c:v>
                </c:pt>
                <c:pt idx="9">
                  <c:v>Oppland</c:v>
                </c:pt>
                <c:pt idx="10">
                  <c:v>Oslo</c:v>
                </c:pt>
                <c:pt idx="11">
                  <c:v>Rogaland</c:v>
                </c:pt>
                <c:pt idx="12">
                  <c:v>Sogn og Fjordane</c:v>
                </c:pt>
                <c:pt idx="13">
                  <c:v>Sør-Trøndelag</c:v>
                </c:pt>
                <c:pt idx="14">
                  <c:v>Telemark</c:v>
                </c:pt>
                <c:pt idx="15">
                  <c:v>Troms</c:v>
                </c:pt>
                <c:pt idx="16">
                  <c:v>Vest-Agder</c:v>
                </c:pt>
                <c:pt idx="17">
                  <c:v>Vestfold</c:v>
                </c:pt>
                <c:pt idx="18">
                  <c:v>Østfold</c:v>
                </c:pt>
              </c:strCache>
            </c:strRef>
          </c:cat>
          <c:val>
            <c:numRef>
              <c:f>Svarfordeling!$D$3:$D$21</c:f>
              <c:numCache>
                <c:formatCode>0%</c:formatCode>
                <c:ptCount val="19"/>
                <c:pt idx="0">
                  <c:v>0.90909090909090906</c:v>
                </c:pt>
                <c:pt idx="1">
                  <c:v>0.8666666666666667</c:v>
                </c:pt>
                <c:pt idx="2">
                  <c:v>0.90476190476190477</c:v>
                </c:pt>
                <c:pt idx="3">
                  <c:v>0.73684210526315785</c:v>
                </c:pt>
                <c:pt idx="4">
                  <c:v>0.86363636363636365</c:v>
                </c:pt>
                <c:pt idx="5">
                  <c:v>0.78787878787878785</c:v>
                </c:pt>
                <c:pt idx="6">
                  <c:v>0.83333333333333337</c:v>
                </c:pt>
                <c:pt idx="7">
                  <c:v>0.77272727272727271</c:v>
                </c:pt>
                <c:pt idx="8">
                  <c:v>0.83333333333333337</c:v>
                </c:pt>
                <c:pt idx="9">
                  <c:v>0.69230769230769229</c:v>
                </c:pt>
                <c:pt idx="10">
                  <c:v>1</c:v>
                </c:pt>
                <c:pt idx="11">
                  <c:v>0.73076923076923073</c:v>
                </c:pt>
                <c:pt idx="12">
                  <c:v>0.80769230769230771</c:v>
                </c:pt>
                <c:pt idx="13">
                  <c:v>0.52</c:v>
                </c:pt>
                <c:pt idx="14">
                  <c:v>0.77777777777777779</c:v>
                </c:pt>
                <c:pt idx="15">
                  <c:v>0.66666666666666663</c:v>
                </c:pt>
                <c:pt idx="16">
                  <c:v>0.93333333333333335</c:v>
                </c:pt>
                <c:pt idx="17">
                  <c:v>0.8571428571428571</c:v>
                </c:pt>
                <c:pt idx="18">
                  <c:v>0.83333333333333337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179264"/>
        <c:axId val="175180800"/>
      </c:barChart>
      <c:catAx>
        <c:axId val="175179264"/>
        <c:scaling>
          <c:orientation val="minMax"/>
        </c:scaling>
        <c:delete val="0"/>
        <c:axPos val="l"/>
        <c:majorTickMark val="out"/>
        <c:minorTickMark val="none"/>
        <c:tickLblPos val="nextTo"/>
        <c:crossAx val="175180800"/>
        <c:crosses val="autoZero"/>
        <c:auto val="1"/>
        <c:lblAlgn val="ctr"/>
        <c:lblOffset val="100"/>
        <c:noMultiLvlLbl val="0"/>
      </c:catAx>
      <c:valAx>
        <c:axId val="17518080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751792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noProof="0"/>
            </a:pPr>
            <a:r>
              <a:rPr lang="nb-NO" sz="1400" noProof="0" dirty="0">
                <a:solidFill>
                  <a:schemeClr val="tx2"/>
                </a:solidFill>
              </a:rPr>
              <a:t>Svarprosent etter kommunestørrelse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C8A2E"/>
            </a:solidFill>
          </c:spPr>
          <c:invertIfNegative val="0"/>
          <c:cat>
            <c:strRef>
              <c:f>Svarfordeling!$K$3:$K$7</c:f>
              <c:strCache>
                <c:ptCount val="5"/>
                <c:pt idx="0">
                  <c:v>&gt; 50 000 innbyggere</c:v>
                </c:pt>
                <c:pt idx="1">
                  <c:v>20 000 – 49 999 innbyggere</c:v>
                </c:pt>
                <c:pt idx="2">
                  <c:v>10 000 – 19 999 innbyggere</c:v>
                </c:pt>
                <c:pt idx="3">
                  <c:v>5 001 – 9 999 innbyggere</c:v>
                </c:pt>
                <c:pt idx="4">
                  <c:v>&lt; 5 000 innbyggere</c:v>
                </c:pt>
              </c:strCache>
            </c:strRef>
          </c:cat>
          <c:val>
            <c:numRef>
              <c:f>Svarfordeling!$N$3:$N$7</c:f>
              <c:numCache>
                <c:formatCode>0%</c:formatCode>
                <c:ptCount val="5"/>
                <c:pt idx="0">
                  <c:v>1</c:v>
                </c:pt>
                <c:pt idx="1">
                  <c:v>0.92307692307692313</c:v>
                </c:pt>
                <c:pt idx="2">
                  <c:v>0.8666666666666667</c:v>
                </c:pt>
                <c:pt idx="3">
                  <c:v>0.77272727272727271</c:v>
                </c:pt>
                <c:pt idx="4">
                  <c:v>0.73684210526315785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855296"/>
        <c:axId val="178861184"/>
      </c:barChart>
      <c:catAx>
        <c:axId val="178855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nb-NO"/>
          </a:p>
        </c:txPr>
        <c:crossAx val="178861184"/>
        <c:crosses val="autoZero"/>
        <c:auto val="1"/>
        <c:lblAlgn val="ctr"/>
        <c:lblOffset val="100"/>
        <c:noMultiLvlLbl val="0"/>
      </c:catAx>
      <c:valAx>
        <c:axId val="178861184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nb-NO"/>
          </a:p>
        </c:txPr>
        <c:crossAx val="178855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nb-NO" sz="1100" noProof="0">
                <a:latin typeface="+mn-lt"/>
              </a:defRPr>
            </a:pPr>
            <a:r>
              <a:rPr lang="nb-NO" sz="1400" noProof="0" dirty="0">
                <a:solidFill>
                  <a:schemeClr val="tx2"/>
                </a:solidFill>
                <a:latin typeface="Calibri" panose="020F0502020204030204" pitchFamily="34" charset="0"/>
              </a:rPr>
              <a:t>Svar fordelt på RHF</a:t>
            </a:r>
          </a:p>
        </c:rich>
      </c:tx>
      <c:layout>
        <c:manualLayout>
          <c:xMode val="edge"/>
          <c:yMode val="edge"/>
          <c:x val="0.32877114835427473"/>
          <c:y val="6.67013887369190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Svarfordeling!$A$37:$A$40</c:f>
              <c:strCache>
                <c:ptCount val="4"/>
                <c:pt idx="0">
                  <c:v>Helse Midt-Norge RHF</c:v>
                </c:pt>
                <c:pt idx="1">
                  <c:v>Helse Nord RHF</c:v>
                </c:pt>
                <c:pt idx="2">
                  <c:v>Helse Sør-Øst RHF</c:v>
                </c:pt>
                <c:pt idx="3">
                  <c:v>Helse Vest RHF</c:v>
                </c:pt>
              </c:strCache>
            </c:strRef>
          </c:cat>
          <c:val>
            <c:numRef>
              <c:f>Svarfordeling!$D$37:$D$40</c:f>
              <c:numCache>
                <c:formatCode>0%</c:formatCode>
                <c:ptCount val="4"/>
                <c:pt idx="0">
                  <c:v>0.74117647058823533</c:v>
                </c:pt>
                <c:pt idx="1">
                  <c:v>0.73563218390804597</c:v>
                </c:pt>
                <c:pt idx="2">
                  <c:v>0.84302325581395354</c:v>
                </c:pt>
                <c:pt idx="3">
                  <c:v>0.77647058823529413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109952"/>
        <c:axId val="186112640"/>
      </c:barChart>
      <c:catAx>
        <c:axId val="186109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nb-NO"/>
          </a:p>
        </c:txPr>
        <c:crossAx val="186112640"/>
        <c:crosses val="autoZero"/>
        <c:auto val="1"/>
        <c:lblAlgn val="ctr"/>
        <c:lblOffset val="100"/>
        <c:noMultiLvlLbl val="0"/>
      </c:catAx>
      <c:valAx>
        <c:axId val="186112640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186109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93924887350195"/>
          <c:y val="0.23166540070775149"/>
          <c:w val="0.58728776485429213"/>
          <c:h val="0.6773830723933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explosion val="11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7101453178467005"/>
                  <c:y val="-3.629576187439832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nb-N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2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 samarbeid med kommunal helse- og omsorgstjenesten</c:v>
                </c:pt>
                <c:pt idx="1">
                  <c:v>Annet</c:v>
                </c:pt>
                <c:pt idx="2">
                  <c:v>Kjøp av plasser i spesialisthelsetjenesten</c:v>
                </c:pt>
                <c:pt idx="3">
                  <c:v>Uavhengig av eksisterende enheter</c:v>
                </c:pt>
                <c:pt idx="4">
                  <c:v>I samarbeid med spesialisthelsetjenesten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12675070028012"/>
          <c:y val="4.6153842659460646E-2"/>
          <c:w val="0.820984360410831"/>
          <c:h val="0.866927705411288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Sykehjem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Legevakt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Annet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70643997716537E-2"/>
                  <c:y val="-1.452432824981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186001664"/>
        <c:axId val="186010240"/>
      </c:barChart>
      <c:catAx>
        <c:axId val="1860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010240"/>
        <c:crosses val="autoZero"/>
        <c:auto val="1"/>
        <c:lblAlgn val="ctr"/>
        <c:lblOffset val="100"/>
        <c:noMultiLvlLbl val="0"/>
      </c:catAx>
      <c:valAx>
        <c:axId val="186010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6001664"/>
        <c:crosses val="autoZero"/>
        <c:crossBetween val="between"/>
        <c:majorUnit val="0.25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sz="1200" i="1" noProof="0" dirty="0" smtClean="0">
                <a:solidFill>
                  <a:schemeClr val="tx2"/>
                </a:solidFill>
              </a:rPr>
              <a:t>Hvordan er legetjenesten organisert, eller planlagt organisert, i forhold til kommunalt øyeblikkelig hjelp døgntilbud?</a:t>
            </a:r>
            <a:endParaRPr lang="nb-NO" sz="1200" i="1" noProof="0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1779076072954267"/>
          <c:y val="0.16861201852628077"/>
          <c:w val="0.38697883687633283"/>
          <c:h val="0.74317146023178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'Gruppert - fase'!$B$307</c:f>
              <c:strCache>
                <c:ptCount val="1"/>
                <c:pt idx="0">
                  <c:v>Hvordan er legetjenesten organisert, eller planlagt organisert, i forhold til kommunalt øyeblikkelig hjelp døgntilbud?</c:v>
                </c:pt>
              </c:strCache>
            </c:strRef>
          </c:tx>
          <c:invertIfNegative val="0"/>
          <c:cat>
            <c:strRef>
              <c:f>'Gruppert - fase'!$B$308:$B$314</c:f>
              <c:strCache>
                <c:ptCount val="7"/>
                <c:pt idx="0">
                  <c:v>Vet ikke</c:v>
                </c:pt>
                <c:pt idx="1">
                  <c:v>Annet</c:v>
                </c:pt>
                <c:pt idx="2">
                  <c:v>En kombinasjon av ovennevnte organiseringer</c:v>
                </c:pt>
                <c:pt idx="3">
                  <c:v>Egen tilsynslegefunksjon i form av ansatte leger i deltids-/heltidsstillinger</c:v>
                </c:pt>
                <c:pt idx="4">
                  <c:v>Den ordinære legevakten dekker legetjenesten</c:v>
                </c:pt>
                <c:pt idx="5">
                  <c:v>Sykehjemslegen har også tilsynslegefunksjon for øyeblikkelig hjelp døgntilbud</c:v>
                </c:pt>
                <c:pt idx="6">
                  <c:v>Fastlegene dekker legetjenesten på dagtid</c:v>
                </c:pt>
              </c:strCache>
            </c:strRef>
          </c:cat>
          <c:val>
            <c:numRef>
              <c:f>'Gruppert - fase'!$D$308:$D$314</c:f>
              <c:numCache>
                <c:formatCode>0%</c:formatCode>
                <c:ptCount val="7"/>
                <c:pt idx="0">
                  <c:v>1.0101010101010102E-2</c:v>
                </c:pt>
                <c:pt idx="1">
                  <c:v>9.0909090909090912E-2</c:v>
                </c:pt>
                <c:pt idx="2">
                  <c:v>0.48484848484848486</c:v>
                </c:pt>
                <c:pt idx="3">
                  <c:v>0.27272727272727271</c:v>
                </c:pt>
                <c:pt idx="4">
                  <c:v>7.575757575757576E-2</c:v>
                </c:pt>
                <c:pt idx="5">
                  <c:v>6.0606060606060608E-2</c:v>
                </c:pt>
                <c:pt idx="6">
                  <c:v>5.0505050505050509E-3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138432"/>
        <c:axId val="187139968"/>
      </c:barChart>
      <c:catAx>
        <c:axId val="187138432"/>
        <c:scaling>
          <c:orientation val="minMax"/>
        </c:scaling>
        <c:delete val="0"/>
        <c:axPos val="l"/>
        <c:majorTickMark val="out"/>
        <c:minorTickMark val="none"/>
        <c:tickLblPos val="nextTo"/>
        <c:crossAx val="187139968"/>
        <c:crosses val="autoZero"/>
        <c:auto val="1"/>
        <c:lblAlgn val="ctr"/>
        <c:lblOffset val="100"/>
        <c:noMultiLvlLbl val="0"/>
      </c:catAx>
      <c:valAx>
        <c:axId val="1871399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87138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400" b="1" i="1" dirty="0" err="1" smtClean="0">
                <a:solidFill>
                  <a:schemeClr val="tx2"/>
                </a:solidFill>
              </a:rPr>
              <a:t>Støttefunksjoner</a:t>
            </a:r>
            <a:r>
              <a:rPr lang="en-US" sz="1400" b="1" i="1" dirty="0" smtClean="0">
                <a:solidFill>
                  <a:schemeClr val="tx2"/>
                </a:solidFill>
              </a:rPr>
              <a:t> </a:t>
            </a:r>
            <a:r>
              <a:rPr lang="en-US" sz="1400" b="1" i="1" dirty="0" err="1">
                <a:solidFill>
                  <a:schemeClr val="tx2"/>
                </a:solidFill>
              </a:rPr>
              <a:t>som</a:t>
            </a:r>
            <a:r>
              <a:rPr lang="en-US" sz="1400" b="1" i="1" dirty="0">
                <a:solidFill>
                  <a:schemeClr val="tx2"/>
                </a:solidFill>
              </a:rPr>
              <a:t> </a:t>
            </a:r>
            <a:r>
              <a:rPr lang="en-US" sz="1400" b="1" i="1" dirty="0" err="1">
                <a:solidFill>
                  <a:schemeClr val="tx2"/>
                </a:solidFill>
              </a:rPr>
              <a:t>er</a:t>
            </a:r>
            <a:r>
              <a:rPr lang="en-US" sz="1400" b="1" i="1" dirty="0">
                <a:solidFill>
                  <a:schemeClr val="tx2"/>
                </a:solidFill>
              </a:rPr>
              <a:t> </a:t>
            </a:r>
            <a:r>
              <a:rPr lang="en-US" sz="1400" b="1" i="1" dirty="0" err="1">
                <a:solidFill>
                  <a:schemeClr val="tx2"/>
                </a:solidFill>
              </a:rPr>
              <a:t>tilknyttet</a:t>
            </a:r>
            <a:r>
              <a:rPr lang="en-US" sz="1400" b="1" i="1" dirty="0">
                <a:solidFill>
                  <a:schemeClr val="tx2"/>
                </a:solidFill>
              </a:rPr>
              <a:t> </a:t>
            </a:r>
            <a:r>
              <a:rPr lang="en-US" sz="1400" b="1" i="1" dirty="0" err="1">
                <a:solidFill>
                  <a:schemeClr val="tx2"/>
                </a:solidFill>
              </a:rPr>
              <a:t>Køhj</a:t>
            </a:r>
            <a:r>
              <a:rPr lang="en-US" sz="1400" b="1" i="1" dirty="0">
                <a:solidFill>
                  <a:schemeClr val="tx2"/>
                </a:solidFill>
              </a:rPr>
              <a:t>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63405713258865"/>
          <c:y val="0.26357911478228091"/>
          <c:w val="0.67352984380627723"/>
          <c:h val="0.3649967134143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Sammenhenger!$B$3</c:f>
              <c:strCache>
                <c:ptCount val="1"/>
                <c:pt idx="0">
                  <c:v>Finnes det andre støttefunksjoner som er tilknyttet Køhj?</c:v>
                </c:pt>
              </c:strCache>
            </c:strRef>
          </c:tx>
          <c:invertIfNegative val="0"/>
          <c:cat>
            <c:strRef>
              <c:f>Sammenhenger!$B$4:$B$10</c:f>
              <c:strCache>
                <c:ptCount val="7"/>
                <c:pt idx="0">
                  <c:v>Røntgen</c:v>
                </c:pt>
                <c:pt idx="1">
                  <c:v>Laboratorium</c:v>
                </c:pt>
                <c:pt idx="2">
                  <c:v>Fysioterapi</c:v>
                </c:pt>
                <c:pt idx="3">
                  <c:v>Ergoterapi</c:v>
                </c:pt>
                <c:pt idx="4">
                  <c:v>Psykiater/psykolog</c:v>
                </c:pt>
                <c:pt idx="5">
                  <c:v>Andre</c:v>
                </c:pt>
                <c:pt idx="6">
                  <c:v>Vet ikke</c:v>
                </c:pt>
              </c:strCache>
            </c:strRef>
          </c:cat>
          <c:val>
            <c:numRef>
              <c:f>Sammenhenger!$D$4:$D$10</c:f>
              <c:numCache>
                <c:formatCode>0%</c:formatCode>
                <c:ptCount val="7"/>
                <c:pt idx="0">
                  <c:v>0.35714285714285715</c:v>
                </c:pt>
                <c:pt idx="1">
                  <c:v>0.6607142857142857</c:v>
                </c:pt>
                <c:pt idx="2">
                  <c:v>0.5535714285714286</c:v>
                </c:pt>
                <c:pt idx="3">
                  <c:v>0.3125</c:v>
                </c:pt>
                <c:pt idx="4">
                  <c:v>8.9285714285714281E-3</c:v>
                </c:pt>
                <c:pt idx="5">
                  <c:v>0.15178571428571427</c:v>
                </c:pt>
                <c:pt idx="6">
                  <c:v>0.14285714285714285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18688"/>
        <c:axId val="188424576"/>
      </c:barChart>
      <c:catAx>
        <c:axId val="18841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260000"/>
          <a:lstStyle/>
          <a:p>
            <a:pPr>
              <a:defRPr/>
            </a:pPr>
            <a:endParaRPr lang="nb-NO"/>
          </a:p>
        </c:txPr>
        <c:crossAx val="188424576"/>
        <c:crosses val="autoZero"/>
        <c:auto val="1"/>
        <c:lblAlgn val="ctr"/>
        <c:lblOffset val="100"/>
        <c:noMultiLvlLbl val="0"/>
      </c:catAx>
      <c:valAx>
        <c:axId val="1884245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88418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0.5752</cdr:x>
      <cdr:y>0.63786</cdr:y>
    </cdr:from>
    <cdr:to>
      <cdr:x>0.89694</cdr:x>
      <cdr:y>0.80755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38" y="2008717"/>
          <a:ext cx="1409703" cy="5343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nb-NO" sz="1000" dirty="0" smtClean="0">
              <a:solidFill>
                <a:schemeClr val="bg1"/>
              </a:solidFill>
            </a:rPr>
            <a:t>I samarbeid med kommunal helse- og omsorgstjenesten</a:t>
          </a:r>
        </a:p>
      </cdr:txBody>
    </cdr:sp>
  </cdr:relSizeAnchor>
  <cdr:relSizeAnchor xmlns:cdr="http://schemas.openxmlformats.org/drawingml/2006/chartDrawing">
    <cdr:from>
      <cdr:x>0.24783</cdr:x>
      <cdr:y>0.75011</cdr:y>
    </cdr:from>
    <cdr:to>
      <cdr:x>0.42826</cdr:x>
      <cdr:y>0.82206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5863" y="2362207"/>
          <a:ext cx="790554" cy="2265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nb-NO" sz="1000" dirty="0" smtClean="0">
              <a:solidFill>
                <a:schemeClr val="tx2"/>
              </a:solidFill>
            </a:rPr>
            <a:t>Annet</a:t>
          </a:r>
          <a:endParaRPr lang="nb-NO" sz="1400" dirty="0" smtClean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0.08261</cdr:x>
      <cdr:y>0.56561</cdr:y>
    </cdr:from>
    <cdr:to>
      <cdr:x>0.34553</cdr:x>
      <cdr:y>0.68643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1963" y="1781175"/>
          <a:ext cx="1151984" cy="380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nb-NO" sz="1000" dirty="0" smtClean="0">
              <a:solidFill>
                <a:schemeClr val="tx2"/>
              </a:solidFill>
            </a:rPr>
            <a:t>Ved kjøp av plasser i SPH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537" tIns="31769" rIns="63537" bIns="31769" numCol="1" anchor="t" anchorCtr="0" compatLnSpc="1">
            <a:prstTxWarp prst="textNoShape">
              <a:avLst/>
            </a:prstTxWarp>
          </a:bodyPr>
          <a:lstStyle>
            <a:lvl1pPr defTabSz="635953">
              <a:defRPr sz="8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488" y="0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537" tIns="31769" rIns="63537" bIns="31769" numCol="1" anchor="t" anchorCtr="0" compatLnSpc="1">
            <a:prstTxWarp prst="textNoShape">
              <a:avLst/>
            </a:prstTxWarp>
          </a:bodyPr>
          <a:lstStyle>
            <a:lvl1pPr algn="r" defTabSz="635953">
              <a:defRPr sz="800"/>
            </a:lvl1pPr>
          </a:lstStyle>
          <a:p>
            <a:pPr>
              <a:defRPr/>
            </a:pPr>
            <a:fld id="{D8F4E171-0629-4DEA-8FE5-2265E5347281}" type="datetimeFigureOut">
              <a:rPr lang="en-US"/>
              <a:pPr>
                <a:defRPr/>
              </a:pPr>
              <a:t>5/4/2015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0223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537" tIns="31769" rIns="63537" bIns="31769" numCol="1" anchor="b" anchorCtr="0" compatLnSpc="1">
            <a:prstTxWarp prst="textNoShape">
              <a:avLst/>
            </a:prstTxWarp>
          </a:bodyPr>
          <a:lstStyle>
            <a:lvl1pPr defTabSz="635953">
              <a:defRPr sz="8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488" y="9430223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537" tIns="31769" rIns="63537" bIns="31769" numCol="1" anchor="b" anchorCtr="0" compatLnSpc="1">
            <a:prstTxWarp prst="textNoShape">
              <a:avLst/>
            </a:prstTxWarp>
          </a:bodyPr>
          <a:lstStyle>
            <a:lvl1pPr algn="r" defTabSz="635953">
              <a:defRPr sz="800"/>
            </a:lvl1pPr>
          </a:lstStyle>
          <a:p>
            <a:pPr>
              <a:defRPr/>
            </a:pPr>
            <a:fld id="{65AEFF26-A2D1-4F78-BF02-BDA3A21EB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37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68" tIns="48435" rIns="96868" bIns="48435" numCol="1" anchor="t" anchorCtr="0" compatLnSpc="1">
            <a:prstTxWarp prst="textNoShape">
              <a:avLst/>
            </a:prstTxWarp>
          </a:bodyPr>
          <a:lstStyle>
            <a:lvl1pPr defTabSz="635953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488" y="0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68" tIns="48435" rIns="96868" bIns="48435" numCol="1" anchor="t" anchorCtr="0" compatLnSpc="1">
            <a:prstTxWarp prst="textNoShape">
              <a:avLst/>
            </a:prstTxWarp>
          </a:bodyPr>
          <a:lstStyle>
            <a:lvl1pPr algn="r" defTabSz="63595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C25497-7110-4CD9-8EB7-D854FECC23F9}" type="datetimeFigureOut">
              <a:rPr lang="en-US" smtClean="0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600" tIns="69801" rIns="139600" bIns="6980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68" tIns="48435" rIns="96868" bIns="48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0223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68" tIns="48435" rIns="96868" bIns="48435" numCol="1" anchor="b" anchorCtr="0" compatLnSpc="1">
            <a:prstTxWarp prst="textNoShape">
              <a:avLst/>
            </a:prstTxWarp>
          </a:bodyPr>
          <a:lstStyle>
            <a:lvl1pPr defTabSz="635953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488" y="9430223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68" tIns="48435" rIns="96868" bIns="48435" numCol="1" anchor="b" anchorCtr="0" compatLnSpc="1">
            <a:prstTxWarp prst="textNoShape">
              <a:avLst/>
            </a:prstTxWarp>
          </a:bodyPr>
          <a:lstStyle>
            <a:lvl1pPr algn="r" defTabSz="63595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6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8780" algn="l" defTabSz="8595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536" algn="l" defTabSz="8595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291" algn="l" defTabSz="8595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048" algn="l" defTabSz="8595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686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/>
            <a:endParaRPr lang="nb-NO" smtClean="0"/>
          </a:p>
        </p:txBody>
      </p:sp>
      <p:sp>
        <p:nvSpPr>
          <p:cNvPr id="560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6A2-AF2D-4754-90A7-4193290FA80F}" type="slidenum">
              <a:rPr lang="nb-NO" smtClean="0"/>
              <a:pPr/>
              <a:t>2</a:t>
            </a:fld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5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686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/>
            <a:endParaRPr lang="nb-NO" smtClean="0"/>
          </a:p>
        </p:txBody>
      </p:sp>
      <p:sp>
        <p:nvSpPr>
          <p:cNvPr id="560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6A2-AF2D-4754-90A7-4193290FA80F}" type="slidenum">
              <a:rPr lang="nb-NO" smtClean="0"/>
              <a:pPr/>
              <a:t>16</a:t>
            </a:fld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686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/>
            <a:endParaRPr lang="nb-NO" smtClean="0"/>
          </a:p>
        </p:txBody>
      </p:sp>
      <p:sp>
        <p:nvSpPr>
          <p:cNvPr id="560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6A2-AF2D-4754-90A7-4193290FA80F}" type="slidenum">
              <a:rPr lang="nb-NO" smtClean="0"/>
              <a:pPr/>
              <a:t>18</a:t>
            </a:fld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2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79" indent="-286179" defTabSz="915772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Tilskuddet innlemmes i rammetilskuddet fra 2016</a:t>
            </a:r>
          </a:p>
          <a:p>
            <a:pPr marL="286179" indent="-286179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Tildelingen av tilskudd avgjøres av kvantifiserbare tildelingskriterier og skjønnsmessig vurdering.</a:t>
            </a:r>
          </a:p>
          <a:p>
            <a:pPr marL="286179" indent="-286179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Hovedårsaker til at noen kommuner ikke er innvilget tilskudd: </a:t>
            </a:r>
          </a:p>
          <a:p>
            <a:pPr marL="715447" lvl="1" indent="-286179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Det er søkt om mer tilskudd enn de regionale budsjettrammene. </a:t>
            </a:r>
          </a:p>
          <a:p>
            <a:pPr marL="715447" lvl="1" indent="-286179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Det er levert ufullstendige søknader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686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/>
            <a:endParaRPr lang="nb-NO" smtClean="0"/>
          </a:p>
        </p:txBody>
      </p:sp>
      <p:sp>
        <p:nvSpPr>
          <p:cNvPr id="560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6A2-AF2D-4754-90A7-4193290FA80F}" type="slidenum">
              <a:rPr lang="nb-NO" smtClean="0"/>
              <a:pPr/>
              <a:t>4</a:t>
            </a:fld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915772">
              <a:defRPr/>
            </a:pPr>
            <a:r>
              <a:rPr lang="en-US" dirty="0" smtClean="0"/>
              <a:t>Intervju: </a:t>
            </a:r>
            <a:r>
              <a:rPr lang="nb-NO" dirty="0" smtClean="0"/>
              <a:t>Det er usikkert hvorvidt utvalget er representativt og informasjonen som gjengis kan derfor ikke generaliseres. Dette representerer ikke et problem i seg selv, og når det er sagt støttes/bekreftes mye av informasjonen i intervjuene av resultatene fra spørreundersøkelsen.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3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686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/>
            <a:endParaRPr lang="nb-NO" smtClean="0"/>
          </a:p>
        </p:txBody>
      </p:sp>
      <p:sp>
        <p:nvSpPr>
          <p:cNvPr id="560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6A2-AF2D-4754-90A7-4193290FA80F}" type="slidenum">
              <a:rPr lang="nb-NO" smtClean="0"/>
              <a:pPr/>
              <a:t>7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112 kommuner har allerede åpnet øyeblikkelig hjelp døgntilbud</a:t>
            </a:r>
          </a:p>
          <a:p>
            <a:r>
              <a:rPr lang="nb-NO" dirty="0" smtClean="0"/>
              <a:t>I tillegg har 121 kommuner planlagt åpning innen 2014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1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Undersøkelsen viser at kommuner som ikke samarbeider, i større grad opplever at tilbudet treffer behovet i kommunen, </a:t>
            </a:r>
            <a:r>
              <a:rPr lang="nb-NO" dirty="0" smtClean="0">
                <a:solidFill>
                  <a:srgbClr val="FF0000"/>
                </a:solidFill>
              </a:rPr>
              <a:t>noe som også er naturlig i og med at tilbudet i større grad tilrettelegges for kommunens eget behov</a:t>
            </a:r>
          </a:p>
          <a:p>
            <a:r>
              <a:rPr lang="nb-NO" dirty="0" smtClean="0"/>
              <a:t>Små kommuner samarbeider hovedsakelig på grunn av økonomiske og ressursmessige årsaker, i tillegg til et ønske om et mer robust tilbud med styrket faglighet</a:t>
            </a:r>
          </a:p>
          <a:p>
            <a:r>
              <a:rPr lang="nb-NO" dirty="0" smtClean="0"/>
              <a:t>Større kommuner vektlegger ikke disse hensynene like mye, ettersom de har i større grad forutsetninger for å drive alene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4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nb-NO" dirty="0" smtClean="0"/>
              <a:t>Hvorvidt variasjon i lokalisering av tilbudet medfører ulikhet i behandlingstilbud og/eller pasientgruppe, er svært relevant å studere nærmere ettersom tilbudene blir tatt i bruk - både med tanke på intensjonen i samhandlingsreformen om lik behandling uavhengig av bosted, samt den generelle kvaliteten på øyeblikkelig hjelp døgntilbudet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2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Svært mange kommuner trekker fram samhandlingen med legene som helt avgjørende for etablering og bruk av tilbudet.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64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AutoShape 9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Placeholder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4338" y="6167589"/>
            <a:ext cx="5135113" cy="21217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238055" y="2886327"/>
            <a:ext cx="4330064" cy="1128762"/>
          </a:xfrm>
          <a:prstGeom prst="rect">
            <a:avLst/>
          </a:prstGeom>
        </p:spPr>
        <p:txBody>
          <a:bodyPr/>
          <a:lstStyle>
            <a:lvl1pPr marL="0" marR="0" indent="0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dirty="0" smtClean="0"/>
          </a:p>
        </p:txBody>
      </p:sp>
      <p:pic>
        <p:nvPicPr>
          <p:cNvPr id="854241" name="Picture 225" descr="R:\supportfunksjoner\Marked\Marked_for_alle\Logoer\Deloitte\Word og Powerpoint\Deloitte RGB Office.em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86230"/>
            <a:ext cx="2205038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92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AutoShape 9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29948" y="290514"/>
            <a:ext cx="9046104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nb-NO" noProof="0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757738" y="6576892"/>
            <a:ext cx="374915" cy="1410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1125"/>
              </a:lnSpc>
              <a:defRPr sz="8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8556450" y="6576892"/>
            <a:ext cx="880049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© 2013 Deloitte AS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27038" y="1133924"/>
            <a:ext cx="9050337" cy="24243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600" b="1" smtClean="0"/>
            </a:lvl1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7038" y="1384300"/>
            <a:ext cx="9046105" cy="4933950"/>
          </a:xfrm>
          <a:prstGeom prst="rect">
            <a:avLst/>
          </a:prstGeom>
        </p:spPr>
        <p:txBody>
          <a:bodyPr wrap="square" lIns="0" tIns="0" rIns="0" bIns="0"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1pPr>
            <a:lvl2pPr marL="36036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2pPr>
            <a:lvl3pPr marL="541338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711200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4pPr>
            <a:lvl5pPr marL="890588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5pPr>
            <a:lvl6pPr marL="90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10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2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4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12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AutoShape 9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29948" y="290514"/>
            <a:ext cx="9046104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nb-NO" noProof="0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757738" y="6576892"/>
            <a:ext cx="374915" cy="1410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1125"/>
              </a:lnSpc>
              <a:defRPr sz="8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8556450" y="6576892"/>
            <a:ext cx="880049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© 2013 Deloitte AS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27038" y="1110363"/>
            <a:ext cx="4359275" cy="26096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600" b="1" smtClean="0"/>
            </a:lvl1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46675" y="1110363"/>
            <a:ext cx="4330700" cy="26096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9950" y="1376362"/>
            <a:ext cx="4356364" cy="4929187"/>
          </a:xfrm>
          <a:prstGeom prst="rect">
            <a:avLst/>
          </a:prstGeom>
        </p:spPr>
        <p:txBody>
          <a:bodyPr wrap="square" lIns="0" tIns="0" rIns="0" bIns="0"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1pPr>
            <a:lvl2pPr marL="36036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2pPr>
            <a:lvl3pPr marL="541338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711200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4pPr>
            <a:lvl5pPr marL="890588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5pPr>
            <a:lvl6pPr marL="90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10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2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4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46675" y="1376363"/>
            <a:ext cx="4329379" cy="4933950"/>
          </a:xfrm>
          <a:prstGeom prst="rect">
            <a:avLst/>
          </a:prstGeom>
        </p:spPr>
        <p:txBody>
          <a:bodyPr wrap="square" lIns="0" tIns="0" rIns="0" bIns="0"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1pPr>
            <a:lvl2pPr marL="36036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2pPr>
            <a:lvl3pPr marL="541338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711200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4pPr>
            <a:lvl5pPr marL="890588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5pPr>
            <a:lvl6pPr marL="90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10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2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4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objec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2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29948" y="290514"/>
            <a:ext cx="9046104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nb-NO" noProof="0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27037" y="1393825"/>
            <a:ext cx="4359275" cy="493236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400"/>
            </a:lvl1pPr>
            <a:lvl2pPr marL="361950" indent="-180975">
              <a:spcBef>
                <a:spcPts val="600"/>
              </a:spcBef>
              <a:buFont typeface="Arial" pitchFamily="34" charset="0"/>
              <a:buChar char="‒"/>
              <a:defRPr sz="1200"/>
            </a:lvl2pPr>
            <a:lvl3pPr marL="542925" indent="-180975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200"/>
            </a:lvl3pPr>
            <a:lvl4pPr marL="714375" indent="-1714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‒"/>
              <a:defRPr baseline="0"/>
            </a:lvl4pPr>
            <a:lvl5pPr marL="895350" indent="-180975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baseline="0"/>
            </a:lvl5pPr>
            <a:lvl6pPr marL="542925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6pPr>
            <a:lvl7pPr marL="714375" indent="0">
              <a:spcBef>
                <a:spcPts val="600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757738" y="6576892"/>
            <a:ext cx="374915" cy="1410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1125"/>
              </a:lnSpc>
              <a:defRPr sz="8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8556450" y="6576892"/>
            <a:ext cx="880049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© 2013 Deloitte AS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27038" y="1110363"/>
            <a:ext cx="4359275" cy="26096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600" b="1" smtClean="0"/>
            </a:lvl1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46675" y="1110363"/>
            <a:ext cx="4330700" cy="26096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146675" y="1393825"/>
            <a:ext cx="4330700" cy="4911725"/>
          </a:xfrm>
          <a:prstGeom prst="rect">
            <a:avLst/>
          </a:prstGeom>
        </p:spPr>
        <p:txBody>
          <a:bodyPr wrap="square" lIns="0" tIns="0" rIns="0" bIns="0"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1pPr>
            <a:lvl2pPr marL="36036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2pPr>
            <a:lvl3pPr marL="541338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711200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4pPr>
            <a:lvl5pPr marL="890588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5pPr>
            <a:lvl6pPr marL="90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10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2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4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2575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5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AutoShape 9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3EB412-ADD0-4785-835D-74F14F7EE1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smtClean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238055" y="2618108"/>
            <a:ext cx="6724800" cy="1256754"/>
          </a:xfrm>
        </p:spPr>
        <p:txBody>
          <a:bodyPr>
            <a:spAutoFit/>
          </a:bodyPr>
          <a:lstStyle>
            <a:lvl1pPr>
              <a:lnSpc>
                <a:spcPts val="4888"/>
              </a:lnSpc>
              <a:defRPr sz="5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4757738" y="6576892"/>
            <a:ext cx="374915" cy="1410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1125"/>
              </a:lnSpc>
              <a:defRPr sz="8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5" name="Rectangle 1" hidden="1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26832015"/>
              </p:ext>
            </p:ext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1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AutoShape 9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757738" y="6576892"/>
            <a:ext cx="374915" cy="1410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1125"/>
              </a:lnSpc>
              <a:defRPr sz="8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5350" name="Title Placeholder 1"/>
          <p:cNvSpPr>
            <a:spLocks noGrp="1"/>
          </p:cNvSpPr>
          <p:nvPr>
            <p:ph type="title"/>
          </p:nvPr>
        </p:nvSpPr>
        <p:spPr bwMode="auto">
          <a:xfrm>
            <a:off x="429948" y="300038"/>
            <a:ext cx="904610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56450" y="6576892"/>
            <a:ext cx="880049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© 2013 Deloitte 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8" r:id="rId4"/>
    <p:sldLayoutId id="2147483906" r:id="rId5"/>
    <p:sldLayoutId id="214748390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57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29756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51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902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90500" indent="-190500" algn="l" defTabSz="957263" rtl="0" eaLnBrk="1" fontAlgn="base" hangingPunct="1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73063" indent="-182563" algn="l" defTabSz="957263" rtl="0" eaLnBrk="1" fontAlgn="base" hangingPunct="1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65150" indent="-190500" algn="l" defTabSz="957263" rtl="0" eaLnBrk="1" fontAlgn="base" hangingPunct="1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44538" indent="-179388" algn="l" defTabSz="957263" rtl="0" eaLnBrk="1" fontAlgn="base" hangingPunct="1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4160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702" indent="-173096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53" indent="-162651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5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6.jpeg"/><Relationship Id="rId4" Type="http://schemas.openxmlformats.org/officeDocument/2006/relationships/tags" Target="../tags/tag34.xml"/><Relationship Id="rId9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10" Type="http://schemas.openxmlformats.org/officeDocument/2006/relationships/chart" Target="../charts/chart5.xml"/><Relationship Id="rId4" Type="http://schemas.openxmlformats.org/officeDocument/2006/relationships/tags" Target="../tags/tag40.xml"/><Relationship Id="rId9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chart" Target="../charts/char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source=images&amp;cd=&amp;cad=rja&amp;docid=96gAM_KHOWQ9eM&amp;tbnid=b4QGjrqOKnD49M:&amp;ved=0CAgQjRwwAA&amp;url=http://www.eplehuset.no/gruppe/uio&amp;ei=eRqGUrK0E8nE4gTZi4HICQ&amp;psig=AFQjCNGre2gzFmPe7VTQDxRhPa8XsVSfOA&amp;ust=1384606713354586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hyperlink" Target="http://www.google.no/url?sa=i&amp;rct=j&amp;q=&amp;esrc=s&amp;frm=1&amp;source=images&amp;cd=&amp;cad=rja&amp;docid=0tD9ehVD7mDViM&amp;tbnid=1DORpSPqm5L87M:&amp;ved=0CAUQjRw&amp;url=http://ambisjoner.no/bedriftspresentasjon.asp?bedriftid%3D29&amp;ei=2xiGUta6PKiM4gSn34GwCg&amp;bvm=bv.56643336,d.bGE&amp;psig=AFQjCNGCqBfZjgJxAxO6Jx2PQzieXLbFGA&amp;ust=13846062977566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url?sa=i&amp;source=images&amp;cd=&amp;cad=rja&amp;docid=aVD7rc1euP3mXM&amp;tbnid=yfJojX7ZwsccYM:&amp;ved=0CAgQjRwwAA&amp;url=http://www.hig.no/media2/files/imt/masterpresentasjoner/information/hig_logo_png&amp;ei=XRqGUrTFCYqN4ATz6IDYDQ&amp;psig=AFQjCNHbmTPpQgZ9ONGt0NZR0LtiXIdUIQ&amp;ust=1384606685222256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hyperlink" Target="http://www.google.no/url?sa=i&amp;rct=j&amp;q=&amp;esrc=s&amp;frm=1&amp;source=images&amp;cd=&amp;cad=rja&amp;docid=bD_gsv8uNAtGqM&amp;tbnid=R5K0Y9xjt2KZ8M:&amp;ved=0CAUQjRw&amp;url=http://www.nsh.no/&amp;ei=4BmGUufdHYSu4ATR74HgCg&amp;bvm=bv.56643336,d.bGE&amp;psig=AFQjCNErnWPWYlT9kbvLUzQwJMB4yKEJUA&amp;ust=1384606547388327" TargetMode="Externa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eloitte.com/no/omo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4338" y="6042042"/>
            <a:ext cx="5135113" cy="337721"/>
          </a:xfrm>
        </p:spPr>
        <p:txBody>
          <a:bodyPr/>
          <a:lstStyle/>
          <a:p>
            <a:r>
              <a:rPr lang="nb-NO" sz="1000" dirty="0"/>
              <a:t>KS FoU-prosjekt nr. </a:t>
            </a:r>
            <a:r>
              <a:rPr lang="nb-NO" sz="1000" dirty="0" smtClean="0"/>
              <a:t>134018</a:t>
            </a:r>
          </a:p>
          <a:p>
            <a:r>
              <a:rPr lang="nb-NO" sz="1000" dirty="0" smtClean="0"/>
              <a:t>Oslo, november 2013</a:t>
            </a:r>
            <a:endParaRPr lang="nb-NO" sz="1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8529" y="2276727"/>
            <a:ext cx="7815960" cy="1571374"/>
          </a:xfrm>
        </p:spPr>
        <p:txBody>
          <a:bodyPr/>
          <a:lstStyle/>
          <a:p>
            <a:r>
              <a:rPr lang="nb-NO" dirty="0" smtClean="0"/>
              <a:t>Øyeblikkelig </a:t>
            </a:r>
            <a:r>
              <a:rPr lang="nb-NO" dirty="0"/>
              <a:t>hjelp døgntilbud i </a:t>
            </a:r>
            <a:r>
              <a:rPr lang="nb-NO" dirty="0" smtClean="0"/>
              <a:t>kommunene</a:t>
            </a:r>
            <a:br>
              <a:rPr lang="nb-NO" dirty="0" smtClean="0"/>
            </a:br>
            <a:r>
              <a:rPr lang="nb-NO" sz="2000" dirty="0">
                <a:solidFill>
                  <a:schemeClr val="accent2"/>
                </a:solidFill>
              </a:rPr>
              <a:t>- Kartlegging av status og erfaringer ved etablering i norske kommuner som et ledd i </a:t>
            </a:r>
            <a:r>
              <a:rPr lang="nb-NO" sz="2000" dirty="0" smtClean="0">
                <a:solidFill>
                  <a:schemeClr val="accent2"/>
                </a:solidFill>
              </a:rPr>
              <a:t>Samhandlingsreformen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781425"/>
            <a:ext cx="3295649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4" y="247652"/>
            <a:ext cx="1252707" cy="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7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Interkommunalt samarbeid</a:t>
            </a:r>
            <a:endParaRPr lang="en-US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7038" y="1248224"/>
            <a:ext cx="9050337" cy="242439"/>
          </a:xfrm>
        </p:spPr>
        <p:txBody>
          <a:bodyPr/>
          <a:lstStyle/>
          <a:p>
            <a:r>
              <a:rPr lang="nb-NO" dirty="0"/>
              <a:t>3 av 4 kommuner har inngått et interkommunalt samarbeid</a:t>
            </a:r>
            <a:endParaRPr lang="en-US" dirty="0"/>
          </a:p>
        </p:txBody>
      </p:sp>
      <p:sp>
        <p:nvSpPr>
          <p:cNvPr id="28" name="Freeform 3"/>
          <p:cNvSpPr>
            <a:spLocks/>
          </p:cNvSpPr>
          <p:nvPr/>
        </p:nvSpPr>
        <p:spPr bwMode="blackWhite">
          <a:xfrm>
            <a:off x="767027" y="3252789"/>
            <a:ext cx="2799821" cy="549275"/>
          </a:xfrm>
          <a:custGeom>
            <a:avLst/>
            <a:gdLst>
              <a:gd name="T0" fmla="*/ 2147483647 w 831"/>
              <a:gd name="T1" fmla="*/ 2147483647 h 182"/>
              <a:gd name="T2" fmla="*/ 2147483647 w 831"/>
              <a:gd name="T3" fmla="*/ 0 h 182"/>
              <a:gd name="T4" fmla="*/ 0 w 831"/>
              <a:gd name="T5" fmla="*/ 0 h 182"/>
              <a:gd name="T6" fmla="*/ 0 60000 65536"/>
              <a:gd name="T7" fmla="*/ 0 60000 65536"/>
              <a:gd name="T8" fmla="*/ 0 60000 65536"/>
              <a:gd name="T9" fmla="*/ 0 w 831"/>
              <a:gd name="T10" fmla="*/ 0 h 182"/>
              <a:gd name="T11" fmla="*/ 831 w 831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182">
                <a:moveTo>
                  <a:pt x="830" y="181"/>
                </a:moveTo>
                <a:lnTo>
                  <a:pt x="639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29" name="Freeform 4"/>
          <p:cNvSpPr>
            <a:spLocks/>
          </p:cNvSpPr>
          <p:nvPr/>
        </p:nvSpPr>
        <p:spPr bwMode="blackWhite">
          <a:xfrm>
            <a:off x="767027" y="3816350"/>
            <a:ext cx="2798102" cy="547688"/>
          </a:xfrm>
          <a:custGeom>
            <a:avLst/>
            <a:gdLst>
              <a:gd name="T0" fmla="*/ 2147483647 w 825"/>
              <a:gd name="T1" fmla="*/ 0 h 182"/>
              <a:gd name="T2" fmla="*/ 2147483647 w 825"/>
              <a:gd name="T3" fmla="*/ 2147483647 h 182"/>
              <a:gd name="T4" fmla="*/ 0 w 825"/>
              <a:gd name="T5" fmla="*/ 2147483647 h 182"/>
              <a:gd name="T6" fmla="*/ 0 60000 65536"/>
              <a:gd name="T7" fmla="*/ 0 60000 65536"/>
              <a:gd name="T8" fmla="*/ 0 60000 65536"/>
              <a:gd name="T9" fmla="*/ 0 w 825"/>
              <a:gd name="T10" fmla="*/ 0 h 182"/>
              <a:gd name="T11" fmla="*/ 825 w 825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5" h="182">
                <a:moveTo>
                  <a:pt x="824" y="0"/>
                </a:moveTo>
                <a:lnTo>
                  <a:pt x="639" y="181"/>
                </a:lnTo>
                <a:lnTo>
                  <a:pt x="0" y="181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30" name="Freeform 6"/>
          <p:cNvSpPr>
            <a:spLocks/>
          </p:cNvSpPr>
          <p:nvPr/>
        </p:nvSpPr>
        <p:spPr bwMode="blackWhite">
          <a:xfrm>
            <a:off x="767029" y="1989138"/>
            <a:ext cx="4179094" cy="590550"/>
          </a:xfrm>
          <a:custGeom>
            <a:avLst/>
            <a:gdLst>
              <a:gd name="T0" fmla="*/ 2147483647 w 1239"/>
              <a:gd name="T1" fmla="*/ 2147483647 h 195"/>
              <a:gd name="T2" fmla="*/ 2147483647 w 1239"/>
              <a:gd name="T3" fmla="*/ 0 h 195"/>
              <a:gd name="T4" fmla="*/ 0 w 1239"/>
              <a:gd name="T5" fmla="*/ 0 h 195"/>
              <a:gd name="T6" fmla="*/ 0 60000 65536"/>
              <a:gd name="T7" fmla="*/ 0 60000 65536"/>
              <a:gd name="T8" fmla="*/ 0 60000 65536"/>
              <a:gd name="T9" fmla="*/ 0 w 1239"/>
              <a:gd name="T10" fmla="*/ 0 h 195"/>
              <a:gd name="T11" fmla="*/ 1239 w 1239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9" h="195">
                <a:moveTo>
                  <a:pt x="1238" y="194"/>
                </a:moveTo>
                <a:lnTo>
                  <a:pt x="1047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31" name="Freeform 7"/>
          <p:cNvSpPr>
            <a:spLocks/>
          </p:cNvSpPr>
          <p:nvPr/>
        </p:nvSpPr>
        <p:spPr bwMode="blackWhite">
          <a:xfrm>
            <a:off x="767029" y="5032375"/>
            <a:ext cx="4179094" cy="558800"/>
          </a:xfrm>
          <a:custGeom>
            <a:avLst/>
            <a:gdLst>
              <a:gd name="T0" fmla="*/ 2147483647 w 1240"/>
              <a:gd name="T1" fmla="*/ 0 h 185"/>
              <a:gd name="T2" fmla="*/ 2147483647 w 1240"/>
              <a:gd name="T3" fmla="*/ 2147483647 h 185"/>
              <a:gd name="T4" fmla="*/ 0 w 1240"/>
              <a:gd name="T5" fmla="*/ 2147483647 h 185"/>
              <a:gd name="T6" fmla="*/ 0 60000 65536"/>
              <a:gd name="T7" fmla="*/ 0 60000 65536"/>
              <a:gd name="T8" fmla="*/ 0 60000 65536"/>
              <a:gd name="T9" fmla="*/ 0 w 1240"/>
              <a:gd name="T10" fmla="*/ 0 h 185"/>
              <a:gd name="T11" fmla="*/ 1240 w 1240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0" h="185">
                <a:moveTo>
                  <a:pt x="1239" y="0"/>
                </a:moveTo>
                <a:lnTo>
                  <a:pt x="1047" y="184"/>
                </a:lnTo>
                <a:lnTo>
                  <a:pt x="0" y="184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33" name="Freeform 9"/>
          <p:cNvSpPr>
            <a:spLocks/>
          </p:cNvSpPr>
          <p:nvPr/>
        </p:nvSpPr>
        <p:spPr bwMode="blackWhite">
          <a:xfrm>
            <a:off x="5093318" y="1989138"/>
            <a:ext cx="4185973" cy="596900"/>
          </a:xfrm>
          <a:custGeom>
            <a:avLst/>
            <a:gdLst>
              <a:gd name="T0" fmla="*/ 0 w 1233"/>
              <a:gd name="T1" fmla="*/ 2147483647 h 198"/>
              <a:gd name="T2" fmla="*/ 2147483647 w 1233"/>
              <a:gd name="T3" fmla="*/ 0 h 198"/>
              <a:gd name="T4" fmla="*/ 2147483647 w 1233"/>
              <a:gd name="T5" fmla="*/ 0 h 198"/>
              <a:gd name="T6" fmla="*/ 0 60000 65536"/>
              <a:gd name="T7" fmla="*/ 0 60000 65536"/>
              <a:gd name="T8" fmla="*/ 0 60000 65536"/>
              <a:gd name="T9" fmla="*/ 0 w 1233"/>
              <a:gd name="T10" fmla="*/ 0 h 198"/>
              <a:gd name="T11" fmla="*/ 1233 w 1233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3" h="198">
                <a:moveTo>
                  <a:pt x="0" y="197"/>
                </a:moveTo>
                <a:lnTo>
                  <a:pt x="185" y="0"/>
                </a:lnTo>
                <a:lnTo>
                  <a:pt x="1232" y="0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35" name="Freeform 11"/>
          <p:cNvSpPr>
            <a:spLocks/>
          </p:cNvSpPr>
          <p:nvPr/>
        </p:nvSpPr>
        <p:spPr bwMode="blackWhite">
          <a:xfrm>
            <a:off x="4961601" y="5032375"/>
            <a:ext cx="4182533" cy="558800"/>
          </a:xfrm>
          <a:custGeom>
            <a:avLst/>
            <a:gdLst>
              <a:gd name="T0" fmla="*/ 0 w 1232"/>
              <a:gd name="T1" fmla="*/ 0 h 185"/>
              <a:gd name="T2" fmla="*/ 2147483647 w 1232"/>
              <a:gd name="T3" fmla="*/ 2147483647 h 185"/>
              <a:gd name="T4" fmla="*/ 2147483647 w 1232"/>
              <a:gd name="T5" fmla="*/ 2147483647 h 185"/>
              <a:gd name="T6" fmla="*/ 0 60000 65536"/>
              <a:gd name="T7" fmla="*/ 0 60000 65536"/>
              <a:gd name="T8" fmla="*/ 0 60000 65536"/>
              <a:gd name="T9" fmla="*/ 0 w 1232"/>
              <a:gd name="T10" fmla="*/ 0 h 185"/>
              <a:gd name="T11" fmla="*/ 1232 w 1232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2" h="185">
                <a:moveTo>
                  <a:pt x="0" y="0"/>
                </a:moveTo>
                <a:lnTo>
                  <a:pt x="184" y="184"/>
                </a:lnTo>
                <a:lnTo>
                  <a:pt x="1231" y="184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37" name="Freeform 13"/>
          <p:cNvSpPr>
            <a:spLocks/>
          </p:cNvSpPr>
          <p:nvPr/>
        </p:nvSpPr>
        <p:spPr bwMode="blackWhite">
          <a:xfrm>
            <a:off x="6321956" y="3252789"/>
            <a:ext cx="2804981" cy="549275"/>
          </a:xfrm>
          <a:custGeom>
            <a:avLst/>
            <a:gdLst>
              <a:gd name="T0" fmla="*/ 0 w 831"/>
              <a:gd name="T1" fmla="*/ 2147483647 h 182"/>
              <a:gd name="T2" fmla="*/ 2147483647 w 831"/>
              <a:gd name="T3" fmla="*/ 0 h 182"/>
              <a:gd name="T4" fmla="*/ 2147483647 w 831"/>
              <a:gd name="T5" fmla="*/ 0 h 182"/>
              <a:gd name="T6" fmla="*/ 0 60000 65536"/>
              <a:gd name="T7" fmla="*/ 0 60000 65536"/>
              <a:gd name="T8" fmla="*/ 0 60000 65536"/>
              <a:gd name="T9" fmla="*/ 0 w 831"/>
              <a:gd name="T10" fmla="*/ 0 h 182"/>
              <a:gd name="T11" fmla="*/ 831 w 831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182">
                <a:moveTo>
                  <a:pt x="0" y="181"/>
                </a:moveTo>
                <a:lnTo>
                  <a:pt x="191" y="0"/>
                </a:lnTo>
                <a:lnTo>
                  <a:pt x="830" y="0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38" name="Freeform 14"/>
          <p:cNvSpPr>
            <a:spLocks/>
          </p:cNvSpPr>
          <p:nvPr/>
        </p:nvSpPr>
        <p:spPr bwMode="blackWhite">
          <a:xfrm>
            <a:off x="6321956" y="3813177"/>
            <a:ext cx="2817019" cy="550863"/>
          </a:xfrm>
          <a:custGeom>
            <a:avLst/>
            <a:gdLst>
              <a:gd name="T0" fmla="*/ 0 w 835"/>
              <a:gd name="T1" fmla="*/ 0 h 183"/>
              <a:gd name="T2" fmla="*/ 2147483647 w 835"/>
              <a:gd name="T3" fmla="*/ 2147483647 h 183"/>
              <a:gd name="T4" fmla="*/ 2147483647 w 835"/>
              <a:gd name="T5" fmla="*/ 2147483647 h 183"/>
              <a:gd name="T6" fmla="*/ 0 60000 65536"/>
              <a:gd name="T7" fmla="*/ 0 60000 65536"/>
              <a:gd name="T8" fmla="*/ 0 60000 65536"/>
              <a:gd name="T9" fmla="*/ 0 w 835"/>
              <a:gd name="T10" fmla="*/ 0 h 183"/>
              <a:gd name="T11" fmla="*/ 835 w 835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" h="183">
                <a:moveTo>
                  <a:pt x="0" y="0"/>
                </a:moveTo>
                <a:lnTo>
                  <a:pt x="196" y="182"/>
                </a:lnTo>
                <a:lnTo>
                  <a:pt x="834" y="18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36000" tIns="36000" rIns="36000" bIns="36000" anchor="ctr" anchorCtr="0"/>
          <a:lstStyle/>
          <a:p>
            <a:pPr>
              <a:defRPr/>
            </a:pPr>
            <a:endParaRPr lang="en-US" dirty="0"/>
          </a:p>
        </p:txBody>
      </p:sp>
      <p:sp>
        <p:nvSpPr>
          <p:cNvPr id="60006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03830" y="3459470"/>
            <a:ext cx="2275461" cy="68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263">
              <a:lnSpc>
                <a:spcPct val="106000"/>
              </a:lnSpc>
              <a:spcBef>
                <a:spcPts val="1350"/>
              </a:spcBef>
            </a:pPr>
            <a:r>
              <a:rPr lang="nb-NO" sz="1400" dirty="0" smtClean="0">
                <a:solidFill>
                  <a:schemeClr val="tx2"/>
                </a:solidFill>
              </a:rPr>
              <a:t>Majoriteten av små kommuner har ikke et tilbud lokalisert i egen kommune</a:t>
            </a:r>
            <a:endParaRPr lang="nb-NO" sz="1400" dirty="0">
              <a:solidFill>
                <a:schemeClr val="tx2"/>
              </a:solidFill>
            </a:endParaRPr>
          </a:p>
        </p:txBody>
      </p:sp>
      <p:sp>
        <p:nvSpPr>
          <p:cNvPr id="600069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739863" y="2190244"/>
            <a:ext cx="2340000" cy="242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263">
              <a:lnSpc>
                <a:spcPct val="106000"/>
              </a:lnSpc>
              <a:spcBef>
                <a:spcPts val="135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58559" y="2271089"/>
            <a:ext cx="3277925" cy="68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schemeClr val="tx2"/>
                </a:solidFill>
                <a:ea typeface="ＭＳ Ｐゴシック" pitchFamily="50" charset="-128"/>
              </a:rPr>
              <a:t>De fleste kommunene som samarbeider har organisert tilbudet i samarbeid med   4 - 6 kommuner</a:t>
            </a:r>
          </a:p>
        </p:txBody>
      </p:sp>
      <p:sp>
        <p:nvSpPr>
          <p:cNvPr id="600073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507627" y="2193577"/>
            <a:ext cx="2610666" cy="89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263">
              <a:lnSpc>
                <a:spcPct val="106000"/>
              </a:lnSpc>
              <a:spcBef>
                <a:spcPts val="1350"/>
              </a:spcBef>
            </a:pPr>
            <a:r>
              <a:rPr lang="nb-NO" sz="1400" dirty="0">
                <a:solidFill>
                  <a:schemeClr val="tx2"/>
                </a:solidFill>
              </a:rPr>
              <a:t>K</a:t>
            </a:r>
            <a:r>
              <a:rPr lang="nb-NO" sz="1400" dirty="0" smtClean="0">
                <a:solidFill>
                  <a:schemeClr val="tx2"/>
                </a:solidFill>
              </a:rPr>
              <a:t>ommuner </a:t>
            </a:r>
            <a:r>
              <a:rPr lang="nb-NO" sz="1400" dirty="0">
                <a:solidFill>
                  <a:schemeClr val="tx2"/>
                </a:solidFill>
              </a:rPr>
              <a:t>som ikke </a:t>
            </a:r>
            <a:r>
              <a:rPr lang="nb-NO" sz="1400" dirty="0" smtClean="0">
                <a:solidFill>
                  <a:schemeClr val="tx2"/>
                </a:solidFill>
              </a:rPr>
              <a:t>samarbeider </a:t>
            </a:r>
            <a:r>
              <a:rPr lang="nb-NO" sz="1400" dirty="0">
                <a:solidFill>
                  <a:schemeClr val="tx2"/>
                </a:solidFill>
              </a:rPr>
              <a:t>opplever </a:t>
            </a:r>
            <a:r>
              <a:rPr lang="nb-NO" sz="1400" dirty="0" smtClean="0">
                <a:solidFill>
                  <a:schemeClr val="tx2"/>
                </a:solidFill>
              </a:rPr>
              <a:t>i større grad at </a:t>
            </a:r>
            <a:r>
              <a:rPr lang="nb-NO" sz="1400" dirty="0">
                <a:solidFill>
                  <a:schemeClr val="tx2"/>
                </a:solidFill>
              </a:rPr>
              <a:t>tilbudet treffer behovet i </a:t>
            </a:r>
            <a:r>
              <a:rPr lang="nb-NO" sz="1400" dirty="0" smtClean="0">
                <a:solidFill>
                  <a:schemeClr val="tx2"/>
                </a:solidFill>
              </a:rPr>
              <a:t>kommunen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58559" y="3484075"/>
            <a:ext cx="2546615" cy="68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schemeClr val="tx2"/>
                </a:solidFill>
                <a:ea typeface="ＭＳ Ｐゴシック" pitchFamily="50" charset="-128"/>
              </a:rPr>
              <a:t>Mest utbredt er samarbeid mellom flere små kommuner og minst én mellomstor kommune</a:t>
            </a:r>
            <a:endParaRPr lang="nb-NO" sz="14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sp>
        <p:nvSpPr>
          <p:cNvPr id="600077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507627" y="4511854"/>
            <a:ext cx="2971735" cy="913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263">
              <a:lnSpc>
                <a:spcPct val="106000"/>
              </a:lnSpc>
              <a:spcBef>
                <a:spcPts val="1350"/>
              </a:spcBef>
            </a:pPr>
            <a:r>
              <a:rPr lang="nb-NO" sz="1400" dirty="0">
                <a:solidFill>
                  <a:schemeClr val="tx2"/>
                </a:solidFill>
              </a:rPr>
              <a:t>Små kommuner samarbeider hovedsakelig på grunn av økonomiske og ressursmessige årsaker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9" name="Picture 2" descr="\\z70os2cfi002.z70.no.tconet.net\OSL$\data\supportfunksjoner\Marked\Marked_for_alle\Bilder\Primærbilder\bzi_foc_glb_ho_953_hi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916" r="18838"/>
          <a:stretch/>
        </p:blipFill>
        <p:spPr bwMode="auto">
          <a:xfrm>
            <a:off x="3560632" y="2640013"/>
            <a:ext cx="2781300" cy="2373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58559" y="4672261"/>
            <a:ext cx="3349646" cy="668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lvl="1" indent="0" defTabSz="957263">
              <a:lnSpc>
                <a:spcPct val="106000"/>
              </a:lnSpc>
              <a:spcBef>
                <a:spcPts val="1350"/>
              </a:spcBef>
            </a:pPr>
            <a:r>
              <a:rPr lang="nb-NO" sz="1400" dirty="0" smtClean="0">
                <a:solidFill>
                  <a:schemeClr val="tx2"/>
                </a:solidFill>
              </a:rPr>
              <a:t>Kommuner som samarbeider vurderer i større grad tilskuddet fra Helsedirektoratet som tilstrekkelig</a:t>
            </a:r>
            <a:endParaRPr lang="nb-NO" sz="1400" dirty="0">
              <a:solidFill>
                <a:schemeClr val="tx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3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57738" y="6576892"/>
            <a:ext cx="374915" cy="141064"/>
          </a:xfrm>
        </p:spPr>
        <p:txBody>
          <a:bodyPr/>
          <a:lstStyle/>
          <a:p>
            <a:fld id="{A96B2407-E3DE-42EE-BB9A-9ADA55DC367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5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2904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19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-136513" y="-64699"/>
            <a:ext cx="431777" cy="288147"/>
          </a:xfrm>
          <a:prstGeom prst="rect">
            <a:avLst/>
          </a:prstGeom>
          <a:solidFill>
            <a:scrgbClr r="0" g="0" b="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endParaRPr lang="nb-NO" sz="800" dirty="0" err="1" smtClean="0">
              <a:solidFill>
                <a:schemeClr val="tx2"/>
              </a:solidFill>
              <a:sym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167656" y="1605417"/>
            <a:ext cx="5081381" cy="4061958"/>
            <a:chOff x="22844" y="1605417"/>
            <a:chExt cx="5081381" cy="4061958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3984642116"/>
                </p:ext>
              </p:extLst>
            </p:nvPr>
          </p:nvGraphicFramePr>
          <p:xfrm>
            <a:off x="22844" y="1992906"/>
            <a:ext cx="4381499" cy="31491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2790425844"/>
                </p:ext>
              </p:extLst>
            </p:nvPr>
          </p:nvGraphicFramePr>
          <p:xfrm>
            <a:off x="3746018" y="1605417"/>
            <a:ext cx="1358207" cy="4061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75269" y="3079483"/>
              <a:ext cx="1076325" cy="53436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nb-NO" sz="1000" dirty="0">
                  <a:solidFill>
                    <a:schemeClr val="tx2"/>
                  </a:solidFill>
                </a:rPr>
                <a:t>Uavhengig av eksisterende enheter</a:t>
              </a:r>
              <a:endParaRPr lang="nb-NO" sz="1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319" y="2486682"/>
              <a:ext cx="1419225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nb-NO" sz="1000" dirty="0">
                  <a:solidFill>
                    <a:schemeClr val="tx2"/>
                  </a:solidFill>
                </a:rPr>
                <a:t>I samarbeid med </a:t>
              </a:r>
              <a:r>
                <a:rPr lang="nb-NO" sz="1000" dirty="0" smtClean="0">
                  <a:solidFill>
                    <a:schemeClr val="tx2"/>
                  </a:solidFill>
                </a:rPr>
                <a:t>spesialisthelsetjenesten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254102" y="5313296"/>
              <a:ext cx="1896861" cy="2983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150965" y="2775688"/>
              <a:ext cx="73342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000" dirty="0" smtClean="0">
                  <a:solidFill>
                    <a:schemeClr val="bg1"/>
                  </a:solidFill>
                </a:rPr>
                <a:t>Legevakt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50963" y="4496431"/>
              <a:ext cx="762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000" dirty="0" smtClean="0">
                  <a:solidFill>
                    <a:schemeClr val="bg1"/>
                  </a:solidFill>
                </a:rPr>
                <a:t>Sykehje</a:t>
              </a:r>
              <a:r>
                <a:rPr lang="nb-NO" sz="1000" dirty="0">
                  <a:solidFill>
                    <a:schemeClr val="bg1"/>
                  </a:solidFill>
                </a:rPr>
                <a:t>m</a:t>
              </a:r>
              <a:endParaRPr lang="nb-NO" sz="1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03231" y="1889136"/>
              <a:ext cx="504825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000" dirty="0" smtClean="0">
                  <a:solidFill>
                    <a:schemeClr val="bg1"/>
                  </a:solidFill>
                </a:rPr>
                <a:t>Annet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2173857" y="4701396"/>
              <a:ext cx="24452" cy="643798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198309" y="1808095"/>
              <a:ext cx="0" cy="1112958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23119" y="1808095"/>
              <a:ext cx="192784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øyeblikkelig hjelp døgntilbudet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8125" y="849394"/>
            <a:ext cx="9458325" cy="521938"/>
          </a:xfrm>
        </p:spPr>
        <p:txBody>
          <a:bodyPr/>
          <a:lstStyle/>
          <a:p>
            <a:r>
              <a:rPr lang="nb-NO" dirty="0" smtClean="0"/>
              <a:t>Flest kommuner har organisert tilbudet i samarbeid med kommunale helse- og omsorgstjenester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937125" y="1504949"/>
            <a:ext cx="4454525" cy="2419351"/>
          </a:xfrm>
        </p:spPr>
        <p:txBody>
          <a:bodyPr>
            <a:normAutofit/>
          </a:bodyPr>
          <a:lstStyle/>
          <a:p>
            <a:r>
              <a:rPr lang="nb-NO" dirty="0" smtClean="0"/>
              <a:t>De </a:t>
            </a:r>
            <a:r>
              <a:rPr lang="nb-NO" dirty="0"/>
              <a:t>fleste kommunene har etablert tilbudet i tilknytning til legevakt eller sykehjem</a:t>
            </a:r>
          </a:p>
          <a:p>
            <a:r>
              <a:rPr lang="nb-NO" dirty="0" smtClean="0"/>
              <a:t>Fysisk </a:t>
            </a:r>
            <a:r>
              <a:rPr lang="nb-NO" dirty="0"/>
              <a:t>plassering av tilbudet påvirker </a:t>
            </a:r>
            <a:r>
              <a:rPr lang="nb-NO" dirty="0" smtClean="0"/>
              <a:t>dialog </a:t>
            </a:r>
            <a:r>
              <a:rPr lang="nb-NO" dirty="0"/>
              <a:t>og </a:t>
            </a:r>
            <a:r>
              <a:rPr lang="nb-NO" dirty="0" smtClean="0"/>
              <a:t>samhandling</a:t>
            </a:r>
          </a:p>
          <a:p>
            <a:r>
              <a:rPr lang="nb-NO" dirty="0" smtClean="0"/>
              <a:t>Flere leger og pasienter opplever legevakten som tryggere og mer attraktiv</a:t>
            </a:r>
          </a:p>
          <a:p>
            <a:r>
              <a:rPr lang="nb-NO" dirty="0" smtClean="0"/>
              <a:t>I flere små kommuner er sykehjemmet den eneste døgnbemannede helseinstitusjonen. Tilgangen til ressurser er ofte bedre ved organisering i tilknytning til sykehjemmet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3333" y="5543490"/>
            <a:ext cx="4225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>
                <a:solidFill>
                  <a:schemeClr val="tx2"/>
                </a:solidFill>
              </a:rPr>
              <a:t>Kilde: Spørreundersøkelse om status av etablering av øyeblikkelig hjelp </a:t>
            </a:r>
            <a:r>
              <a:rPr lang="nb-NO" sz="900" dirty="0" smtClean="0">
                <a:solidFill>
                  <a:schemeClr val="tx2"/>
                </a:solidFill>
              </a:rPr>
              <a:t>døgntilbud. Deloitte sin </a:t>
            </a:r>
            <a:r>
              <a:rPr lang="nb-NO" sz="900" dirty="0">
                <a:solidFill>
                  <a:schemeClr val="tx2"/>
                </a:solidFill>
              </a:rPr>
              <a:t>egen framstilling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08090" y="4384140"/>
            <a:ext cx="761999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000" dirty="0" smtClean="0">
                <a:solidFill>
                  <a:schemeClr val="bg1"/>
                </a:solidFill>
              </a:rPr>
              <a:t>48 %</a:t>
            </a:r>
            <a:endParaRPr lang="nb-NO" sz="14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8089" y="2688828"/>
            <a:ext cx="762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000" dirty="0" smtClean="0">
                <a:solidFill>
                  <a:schemeClr val="bg1"/>
                </a:solidFill>
              </a:rPr>
              <a:t>45 %</a:t>
            </a:r>
            <a:endParaRPr lang="nb-NO" sz="1400" dirty="0" smtClean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3559" y="4076699"/>
            <a:ext cx="4482001" cy="2486025"/>
            <a:chOff x="393698" y="1036409"/>
            <a:chExt cx="4014340" cy="5272316"/>
          </a:xfrm>
        </p:grpSpPr>
        <p:sp>
          <p:nvSpPr>
            <p:cNvPr id="36" name="Text Box 1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3699" y="1036409"/>
              <a:ext cx="4014339" cy="737208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Spørsmål til diskusjon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5"/>
            <p:cNvSpPr txBox="1">
              <a:spLocks/>
            </p:cNvSpPr>
            <p:nvPr/>
          </p:nvSpPr>
          <p:spPr>
            <a:xfrm>
              <a:off x="393698" y="1719387"/>
              <a:ext cx="4006158" cy="4589338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i="1" dirty="0" smtClean="0">
                  <a:ea typeface="+mj-ea"/>
                  <a:cs typeface="+mj-cs"/>
                </a:rPr>
                <a:t>Hvordan påvirker organiseringen og fysisk plassering pasientgrunnlaget i det kommunale tilbudet?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513034" y="6227696"/>
            <a:ext cx="3964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800" i="1" dirty="0" smtClean="0">
              <a:solidFill>
                <a:schemeClr val="tx2"/>
              </a:solidFill>
            </a:endParaRPr>
          </a:p>
          <a:p>
            <a:pPr algn="r"/>
            <a:r>
              <a:rPr lang="nb-NO" sz="800" i="1" dirty="0" smtClean="0">
                <a:solidFill>
                  <a:schemeClr val="tx2"/>
                </a:solidFill>
              </a:rPr>
              <a:t>*Sitater fra spørreundersøkelsen</a:t>
            </a:r>
            <a:endParaRPr lang="nb-NO" sz="800" i="1" dirty="0">
              <a:solidFill>
                <a:schemeClr val="tx2"/>
              </a:solidFill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6496050" y="5029203"/>
            <a:ext cx="2790824" cy="561971"/>
          </a:xfrm>
          <a:prstGeom prst="wedgeRoundRectCallout">
            <a:avLst>
              <a:gd name="adj1" fmla="val 34301"/>
              <a:gd name="adj2" fmla="val 7853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1"/>
          <a:lstStyle/>
          <a:p>
            <a:r>
              <a:rPr lang="nb-NO" sz="1100" i="1" dirty="0">
                <a:solidFill>
                  <a:schemeClr val="tx2"/>
                </a:solidFill>
              </a:rPr>
              <a:t>«Yngre ønsker også å benytte tilbudet i større grad om det er tilknyttet legevakten»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105400" y="5791203"/>
            <a:ext cx="2790824" cy="561971"/>
          </a:xfrm>
          <a:prstGeom prst="wedgeRoundRectCallout">
            <a:avLst>
              <a:gd name="adj1" fmla="val 32594"/>
              <a:gd name="adj2" fmla="val 734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1"/>
          <a:lstStyle/>
          <a:p>
            <a:r>
              <a:rPr lang="nb-NO" sz="1100" i="1" dirty="0">
                <a:solidFill>
                  <a:schemeClr val="tx2"/>
                </a:solidFill>
              </a:rPr>
              <a:t>«For </a:t>
            </a:r>
            <a:r>
              <a:rPr lang="nb-NO" sz="1100" i="1" dirty="0" smtClean="0">
                <a:solidFill>
                  <a:schemeClr val="tx2"/>
                </a:solidFill>
              </a:rPr>
              <a:t>den eldre </a:t>
            </a:r>
            <a:r>
              <a:rPr lang="nb-NO" sz="1100" i="1" dirty="0">
                <a:solidFill>
                  <a:schemeClr val="tx2"/>
                </a:solidFill>
              </a:rPr>
              <a:t>befolkningen kan et tilbud i tilknytning til legevakten medføre en høyere stressmoment»</a:t>
            </a:r>
          </a:p>
        </p:txBody>
      </p:sp>
    </p:spTree>
    <p:extLst>
      <p:ext uri="{BB962C8B-B14F-4D97-AF65-F5344CB8AC3E}">
        <p14:creationId xmlns:p14="http://schemas.microsoft.com/office/powerpoint/2010/main" val="34780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48" y="290514"/>
            <a:ext cx="7818702" cy="595311"/>
          </a:xfrm>
        </p:spPr>
        <p:txBody>
          <a:bodyPr/>
          <a:lstStyle/>
          <a:p>
            <a:r>
              <a:rPr lang="nb-NO" dirty="0" smtClean="0"/>
              <a:t>Tilsynsfunksjonen organiseres i stor grad ved en kombinasjon av egne tilsynsleger og sykehjemsleger eller legevaktslegen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38887113"/>
              </p:ext>
            </p:extLst>
          </p:nvPr>
        </p:nvGraphicFramePr>
        <p:xfrm>
          <a:off x="428307" y="1133475"/>
          <a:ext cx="4581843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293780" y="1162049"/>
            <a:ext cx="4326469" cy="2533652"/>
            <a:chOff x="393698" y="1376359"/>
            <a:chExt cx="3997326" cy="4372409"/>
          </a:xfrm>
        </p:grpSpPr>
        <p:sp>
          <p:nvSpPr>
            <p:cNvPr id="14" name="Text Box 1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3699" y="1376359"/>
              <a:ext cx="3997325" cy="49312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Tilsynsfunksjon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Placeholder 5"/>
            <p:cNvSpPr txBox="1">
              <a:spLocks/>
            </p:cNvSpPr>
            <p:nvPr/>
          </p:nvSpPr>
          <p:spPr>
            <a:xfrm>
              <a:off x="393698" y="1869488"/>
              <a:ext cx="3997325" cy="387928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Legetilsyn på dagtid og hverdager er ofte ivaretatt ved egne tilsynsleger som enten er sykehjemsleger eller ansatt i det kommunale tilbudet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Utenom ordinære arbeidstid ivaretas tilsynsfunksjon ofte av legevaktslegen eller egne tilsynsleger i beredskap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I helgene ligger ansvar ofte hos legevakten eller sykehjemslegen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01543" y="3829051"/>
            <a:ext cx="4310941" cy="2533650"/>
            <a:chOff x="393698" y="1376361"/>
            <a:chExt cx="3997326" cy="4932364"/>
          </a:xfrm>
        </p:grpSpPr>
        <p:sp>
          <p:nvSpPr>
            <p:cNvPr id="17" name="Text Box 1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93699" y="1376361"/>
              <a:ext cx="3997325" cy="737208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accent2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600" b="1" dirty="0" smtClean="0">
                  <a:solidFill>
                    <a:schemeClr val="bg1"/>
                  </a:solidFill>
                </a:rPr>
                <a:t>Anbefalinger</a:t>
              </a:r>
              <a:endParaRPr lang="nb-NO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Placeholder 5"/>
            <p:cNvSpPr txBox="1">
              <a:spLocks/>
            </p:cNvSpPr>
            <p:nvPr/>
          </p:nvSpPr>
          <p:spPr>
            <a:xfrm>
              <a:off x="393698" y="2113578"/>
              <a:ext cx="3997325" cy="4195147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Tydelig ansvarsfordeling mellom involverte leger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Forankre en vaktordning som også formidles til sykepleietjenesten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/>
                <a:t>En vakttelefon som følger tilsynsfunksjonen kan være et hjelpemiddel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Utvikle og forankre hjelpemidler for en effektiv kommunikasjon mellom lege- og sykepleietjenesten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nb-NO" sz="1200" dirty="0" smtClean="0"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1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Samhandling med legene er den viktigste suksessfaktoren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757738" y="6614992"/>
            <a:ext cx="374915" cy="141064"/>
          </a:xfrm>
        </p:spPr>
        <p:txBody>
          <a:bodyPr/>
          <a:lstStyle/>
          <a:p>
            <a:fld id="{36A1E9A0-255F-48AA-8F8C-9F06434D431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pic>
        <p:nvPicPr>
          <p:cNvPr id="1204226" name="Picture 2" descr="\\z70os2cfi002.z70.no.tconet.net\OSL$\data\supportfunksjoner\Marked\Marked_for_alle\Bilder\Sekundærbilder\ind_lsh_glb_ho_1424_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56" y="1540979"/>
            <a:ext cx="327118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54282" y="4038600"/>
            <a:ext cx="8403969" cy="2000249"/>
            <a:chOff x="385398" y="-956914"/>
            <a:chExt cx="3997325" cy="4932363"/>
          </a:xfrm>
        </p:grpSpPr>
        <p:sp>
          <p:nvSpPr>
            <p:cNvPr id="20" name="Text Box 1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0309" y="-956914"/>
              <a:ext cx="3992414" cy="737210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accent2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Anbefalinger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Placeholder 5"/>
            <p:cNvSpPr txBox="1">
              <a:spLocks/>
            </p:cNvSpPr>
            <p:nvPr/>
          </p:nvSpPr>
          <p:spPr>
            <a:xfrm>
              <a:off x="385398" y="-219699"/>
              <a:ext cx="3997325" cy="4195148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Involvering av legetjenesten tidlig i planleggingsprosessen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Utvikling av inklusjons- og eksklusjonskriterier sammen med legene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Utarbeide rutiner for innleggelse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Informasjon om tilbudet til alle fastleger i kommunen (informasjonsmøte, rundskriv, hjemmeside m.m.</a:t>
              </a:r>
              <a:r>
                <a:rPr lang="nb-NO" sz="1200" dirty="0" smtClean="0">
                  <a:ea typeface="+mj-ea"/>
                  <a:cs typeface="+mj-cs"/>
                </a:rPr>
                <a:t>)</a:t>
              </a:r>
              <a:endParaRPr lang="nb-NO" sz="1200" dirty="0">
                <a:ea typeface="+mj-ea"/>
                <a:cs typeface="+mj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4605" y="1057274"/>
            <a:ext cx="4878920" cy="2858125"/>
            <a:chOff x="393698" y="1376359"/>
            <a:chExt cx="3997326" cy="4932364"/>
          </a:xfrm>
        </p:grpSpPr>
        <p:sp>
          <p:nvSpPr>
            <p:cNvPr id="23" name="Text Box 1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93699" y="1376359"/>
              <a:ext cx="3997325" cy="49312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Legenes betydning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Placeholder 5"/>
            <p:cNvSpPr txBox="1">
              <a:spLocks/>
            </p:cNvSpPr>
            <p:nvPr/>
          </p:nvSpPr>
          <p:spPr>
            <a:xfrm>
              <a:off x="393698" y="1869488"/>
              <a:ext cx="3997325" cy="443923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dirty="0"/>
                <a:t>Det er tydelig at legenes samarbeid, samt kjennskap til </a:t>
              </a:r>
              <a:r>
                <a:rPr lang="nb-NO" dirty="0" smtClean="0"/>
                <a:t>tilbudet, </a:t>
              </a:r>
              <a:r>
                <a:rPr lang="nb-NO" dirty="0"/>
                <a:t>er av stor betydning for hvordan tilbudet fungerer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dirty="0"/>
                <a:t>En suksessfaktor som nevnes hyppig er å involvere legene i hele prosessen, slik at de får eierskap til tilbudet og dermed tar det i bruk ved å legge inn pasienter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dirty="0"/>
                <a:t>Flere kommuner trekker frem hvordan enkeltpersoner, særlig blant legene, har avgjørende betydning, enten i form av å legge til rette for at tilbudet kommer på plass og blir benyttet, eller i form av motstand og motarbeiding av å etablere </a:t>
              </a:r>
              <a:r>
                <a:rPr lang="nb-NO" dirty="0" smtClean="0"/>
                <a:t>og bruke tilbudet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3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48" y="290514"/>
            <a:ext cx="7866327" cy="595311"/>
          </a:xfrm>
        </p:spPr>
        <p:txBody>
          <a:bodyPr/>
          <a:lstStyle/>
          <a:p>
            <a:r>
              <a:rPr lang="nb-NO" dirty="0" smtClean="0"/>
              <a:t>Laboratorie- og bildediagnostiske tjenester er viktige støttefunksjoner for det kommunale tilbudet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pic>
        <p:nvPicPr>
          <p:cNvPr id="1207298" name="Picture 2" descr="\\z70os2cfi002.z70.no.tconet.net\OSL$\data\supportfunksjoner\Marked\Marked_for_alle\Bilder\Primærbilder\cr_glb_ho_424_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3" y="3609889"/>
            <a:ext cx="1082823" cy="9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299" name="Picture 3" descr="\\z70os2cfi002.z70.no.tconet.net\OSL$\data\supportfunksjoner\Marked\Marked_for_alle\Bilder\Primærbilder\ind_lsh_glb_ve_225_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63" y="4953001"/>
            <a:ext cx="98643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749249182"/>
              </p:ext>
            </p:extLst>
          </p:nvPr>
        </p:nvGraphicFramePr>
        <p:xfrm>
          <a:off x="436879" y="1091565"/>
          <a:ext cx="8992871" cy="217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8625" y="3304032"/>
            <a:ext cx="9211074" cy="1467994"/>
            <a:chOff x="393698" y="1376361"/>
            <a:chExt cx="3997326" cy="4932364"/>
          </a:xfrm>
        </p:grpSpPr>
        <p:sp>
          <p:nvSpPr>
            <p:cNvPr id="17" name="Text Box 1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3699" y="1376361"/>
              <a:ext cx="3997325" cy="737208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Bildediagnostiske tjenester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Placeholder 5"/>
            <p:cNvSpPr txBox="1">
              <a:spLocks/>
            </p:cNvSpPr>
            <p:nvPr/>
          </p:nvSpPr>
          <p:spPr>
            <a:xfrm>
              <a:off x="393698" y="2113578"/>
              <a:ext cx="3997325" cy="4195147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nb-NO" dirty="0"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8627" y="4924426"/>
            <a:ext cx="9211074" cy="1467994"/>
            <a:chOff x="393698" y="1376361"/>
            <a:chExt cx="3997326" cy="4932364"/>
          </a:xfrm>
        </p:grpSpPr>
        <p:sp>
          <p:nvSpPr>
            <p:cNvPr id="20" name="Text Box 1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93699" y="1376361"/>
              <a:ext cx="3997325" cy="7372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600" b="1" dirty="0" smtClean="0">
                  <a:solidFill>
                    <a:schemeClr val="bg1"/>
                  </a:solidFill>
                </a:rPr>
                <a:t>Laboratorietjenester</a:t>
              </a:r>
              <a:endParaRPr lang="nb-NO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Placeholder 5"/>
            <p:cNvSpPr txBox="1">
              <a:spLocks/>
            </p:cNvSpPr>
            <p:nvPr/>
          </p:nvSpPr>
          <p:spPr>
            <a:xfrm>
              <a:off x="393698" y="2113578"/>
              <a:ext cx="3997325" cy="4195147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nb-NO" dirty="0">
                <a:ea typeface="+mj-ea"/>
                <a:cs typeface="+mj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8149" y="3524163"/>
            <a:ext cx="7934325" cy="87292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Omfang og prosess for utøvelse bør beskrives i samarbeidsavtalen 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200" dirty="0" smtClean="0">
                <a:solidFill>
                  <a:schemeClr val="tx2"/>
                </a:solidFill>
              </a:rPr>
              <a:t>Hvilke undersøkelse trenger vi?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200" dirty="0" smtClean="0">
                <a:solidFill>
                  <a:schemeClr val="tx2"/>
                </a:solidFill>
              </a:rPr>
              <a:t>Trenges det en innleggelse på sykehus i forbindelse med billedtagning?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Avklaring av transport fram og tilbake: Hvem har betalingsansvar?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151" y="5143501"/>
            <a:ext cx="792480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Hvilke undersøkelsesmetoder er nødvendig å ha lokalisert på tilbudet?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Omfang </a:t>
            </a:r>
            <a:r>
              <a:rPr lang="nb-NO" sz="1400" dirty="0" smtClean="0">
                <a:solidFill>
                  <a:schemeClr val="tx2"/>
                </a:solidFill>
              </a:rPr>
              <a:t>og </a:t>
            </a:r>
            <a:r>
              <a:rPr lang="nb-NO" sz="1400" dirty="0">
                <a:solidFill>
                  <a:schemeClr val="tx2"/>
                </a:solidFill>
              </a:rPr>
              <a:t>prosess for utøvelse bør beskrives i </a:t>
            </a:r>
            <a:r>
              <a:rPr lang="nb-NO" sz="1400" dirty="0" smtClean="0">
                <a:solidFill>
                  <a:schemeClr val="tx2"/>
                </a:solidFill>
              </a:rPr>
              <a:t>samarbeidsavtalen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200" dirty="0">
                <a:solidFill>
                  <a:schemeClr val="tx2"/>
                </a:solidFill>
              </a:rPr>
              <a:t>V</a:t>
            </a:r>
            <a:r>
              <a:rPr lang="nb-NO" sz="1200" dirty="0" smtClean="0">
                <a:solidFill>
                  <a:schemeClr val="tx2"/>
                </a:solidFill>
              </a:rPr>
              <a:t>iktig når andre utfører tjenesten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Samarbeid med Norsk kvalitetsforbedring av laboratorievirksomhet utenfor sykehus (</a:t>
            </a:r>
            <a:r>
              <a:rPr lang="nb-NO" sz="1400" dirty="0" err="1" smtClean="0">
                <a:solidFill>
                  <a:schemeClr val="tx2"/>
                </a:solidFill>
              </a:rPr>
              <a:t>Noklus</a:t>
            </a:r>
            <a:r>
              <a:rPr lang="nb-NO" sz="1400" dirty="0" smtClean="0">
                <a:solidFill>
                  <a:schemeClr val="tx2"/>
                </a:solidFill>
              </a:rPr>
              <a:t>)</a:t>
            </a:r>
            <a:endParaRPr lang="nb-NO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8392715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1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3" name="Title 1"/>
          <p:cNvSpPr>
            <a:spLocks noGrp="1"/>
          </p:cNvSpPr>
          <p:nvPr>
            <p:ph type="title"/>
          </p:nvPr>
        </p:nvSpPr>
        <p:spPr>
          <a:xfrm>
            <a:off x="314325" y="290514"/>
            <a:ext cx="9161727" cy="595311"/>
          </a:xfrm>
        </p:spPr>
        <p:txBody>
          <a:bodyPr/>
          <a:lstStyle/>
          <a:p>
            <a:r>
              <a:rPr lang="nb-NO" dirty="0" smtClean="0"/>
              <a:t>Det er fortsatt for tidlig å trekke klare konklusjoner, men mange </a:t>
            </a:r>
            <a:br>
              <a:rPr lang="nb-NO" dirty="0" smtClean="0"/>
            </a:br>
            <a:r>
              <a:rPr lang="nb-NO" dirty="0" smtClean="0"/>
              <a:t>kommuner melder om gode tilbakemeldinger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1258" y="3267076"/>
            <a:ext cx="4231218" cy="3041649"/>
            <a:chOff x="393698" y="1249621"/>
            <a:chExt cx="3997326" cy="5059104"/>
          </a:xfrm>
        </p:grpSpPr>
        <p:sp>
          <p:nvSpPr>
            <p:cNvPr id="14" name="Text Box 1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3699" y="1249621"/>
              <a:ext cx="3997325" cy="376420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accent2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…det er for tidlig </a:t>
              </a:r>
              <a:r>
                <a:rPr lang="nb-NO" sz="1400" b="1" dirty="0">
                  <a:solidFill>
                    <a:schemeClr val="bg1"/>
                  </a:solidFill>
                </a:rPr>
                <a:t>å trekke </a:t>
              </a:r>
              <a:r>
                <a:rPr lang="nb-NO" sz="1400" b="1" dirty="0" smtClean="0">
                  <a:solidFill>
                    <a:schemeClr val="bg1"/>
                  </a:solidFill>
                </a:rPr>
                <a:t>konklusjoner…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 Placeholder 5"/>
            <p:cNvSpPr txBox="1">
              <a:spLocks/>
            </p:cNvSpPr>
            <p:nvPr/>
          </p:nvSpPr>
          <p:spPr>
            <a:xfrm>
              <a:off x="393698" y="1626040"/>
              <a:ext cx="3997325" cy="4682685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Kommunalt øyeblikkelig hjelp døgntilbud er fortsatt i oppstartsfasen og kommunene har begrenset med erfaring på nåværende tidspunkt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Det er vanskelig å trekke konklusjoner om hvordan tilbudet bør organiseres og driftes på et generelt grunnlag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Basert på tilbakemeldingene fra kommunene, er det en rekke faktorer som er av betydning for et velfungerende tilbud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Særlig legger kommunene vekt på samhandling og samarbeid mellom alle involverte parter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00675" y="3267075"/>
            <a:ext cx="4239024" cy="3041648"/>
            <a:chOff x="393698" y="1376361"/>
            <a:chExt cx="3997326" cy="4932363"/>
          </a:xfrm>
        </p:grpSpPr>
        <p:sp>
          <p:nvSpPr>
            <p:cNvPr id="24" name="Text Box 1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3699" y="1376361"/>
              <a:ext cx="3997325" cy="366991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accent2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… og det finnes variasjoner i kommunenes tilbud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Placeholder 5"/>
            <p:cNvSpPr txBox="1">
              <a:spLocks/>
            </p:cNvSpPr>
            <p:nvPr/>
          </p:nvSpPr>
          <p:spPr>
            <a:xfrm>
              <a:off x="393698" y="1743352"/>
              <a:ext cx="3997325" cy="4565372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Det er gjennomgående en del variasjon i hvordan kommunene organiserer og drifter sitt øyeblikkelige hjelp døgntilbud, både mellom og på tvers av kommunestørrelse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I hvilken grad variasjon på de ulike områdene påvirker tilbudet og har konsekvenser for pasientbehandlingen er ikke kartlagt i denne studien, men er et viktig område å studere nærmere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3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57738" y="6576892"/>
            <a:ext cx="374915" cy="141064"/>
          </a:xfrm>
        </p:spPr>
        <p:txBody>
          <a:bodyPr/>
          <a:lstStyle/>
          <a:p>
            <a:fld id="{A96B2407-E3DE-42EE-BB9A-9ADA55DC3674}" type="slidenum">
              <a:rPr lang="nb-NO" smtClean="0"/>
              <a:pPr/>
              <a:t>15</a:t>
            </a:fld>
            <a:endParaRPr lang="nb-NO"/>
          </a:p>
        </p:txBody>
      </p:sp>
      <p:grpSp>
        <p:nvGrpSpPr>
          <p:cNvPr id="27" name="Group 26"/>
          <p:cNvGrpSpPr/>
          <p:nvPr/>
        </p:nvGrpSpPr>
        <p:grpSpPr>
          <a:xfrm>
            <a:off x="331256" y="959738"/>
            <a:ext cx="9308441" cy="2193037"/>
            <a:chOff x="393698" y="1376361"/>
            <a:chExt cx="3997326" cy="4932364"/>
          </a:xfrm>
        </p:grpSpPr>
        <p:sp>
          <p:nvSpPr>
            <p:cNvPr id="31" name="Text Box 1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699" y="1376361"/>
              <a:ext cx="3997325" cy="737208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Positive tilbakemeldinger så langt, men….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5"/>
            <p:cNvSpPr txBox="1">
              <a:spLocks/>
            </p:cNvSpPr>
            <p:nvPr/>
          </p:nvSpPr>
          <p:spPr>
            <a:xfrm>
              <a:off x="393698" y="2113578"/>
              <a:ext cx="3997325" cy="4195147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nb-NO" dirty="0">
                <a:ea typeface="+mj-ea"/>
                <a:cs typeface="+mj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48200" y="4756982"/>
            <a:ext cx="67627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b-NO" sz="1400" dirty="0" smtClean="0">
                <a:solidFill>
                  <a:schemeClr val="tx2"/>
                </a:solidFill>
              </a:rPr>
              <a:t>…og…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1296104"/>
            <a:ext cx="9277350" cy="160043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Tilbakemeldingene fra ansatte og pasienter er i følge kommunene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Mange sykepleiere opplever arbeidshverdagen som mer faglig utfordrende og stimulerende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De fleste pasientene opplever tilbudet som trygt og setter pris på nærheten til tilbudet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Blant kommunene som har åpnet et tilbud antyder flertallet at døgntilbudet har medført en reduksjon i antall </a:t>
            </a:r>
            <a:r>
              <a:rPr lang="nb-NO" sz="1400" dirty="0" smtClean="0">
                <a:solidFill>
                  <a:schemeClr val="tx2"/>
                </a:solidFill>
              </a:rPr>
              <a:t>sykehusinnleggelser, noe som kan bekreftes når man ser på innleggelsesraten for disse kommuner</a:t>
            </a:r>
            <a:endParaRPr lang="nb-NO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Kommuner som har hatt et øyeblikkelig hjelp døgntilbud over lengre tid har gode erfaringer med dette, og mener tilbudet treffer et behov i befolkningen </a:t>
            </a:r>
          </a:p>
        </p:txBody>
      </p:sp>
    </p:spTree>
    <p:extLst>
      <p:ext uri="{BB962C8B-B14F-4D97-AF65-F5344CB8AC3E}">
        <p14:creationId xmlns:p14="http://schemas.microsoft.com/office/powerpoint/2010/main" val="14084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5782583"/>
              </p:ext>
            </p:ext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55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75509"/>
              </p:ext>
            </p:extLst>
          </p:nvPr>
        </p:nvGraphicFramePr>
        <p:xfrm>
          <a:off x="429947" y="1123950"/>
          <a:ext cx="9028377" cy="290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49"/>
                <a:gridCol w="1503228"/>
              </a:tblGrid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Hovedtrekk Samhandlingsreformen: status etter to år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Om prosjektet: formål, metode og resultat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Hovedfunn 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Konklusjon og anbefalinger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B2407-E3DE-42EE-BB9A-9ADA55DC367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1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48" y="290514"/>
            <a:ext cx="7847277" cy="595311"/>
          </a:xfrm>
        </p:spPr>
        <p:txBody>
          <a:bodyPr/>
          <a:lstStyle/>
          <a:p>
            <a:r>
              <a:rPr lang="nb-NO" dirty="0"/>
              <a:t>Å lære av </a:t>
            </a:r>
            <a:r>
              <a:rPr lang="nb-NO" dirty="0" smtClean="0"/>
              <a:t>hverandre…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/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673" y="1113430"/>
            <a:ext cx="9049488" cy="5154021"/>
            <a:chOff x="-1041263" y="1285751"/>
            <a:chExt cx="4447219" cy="4887487"/>
          </a:xfrm>
        </p:grpSpPr>
        <p:sp>
          <p:nvSpPr>
            <p:cNvPr id="18" name="Text Box 1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041263" y="1285751"/>
              <a:ext cx="4437496" cy="27191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>
                  <a:solidFill>
                    <a:schemeClr val="bg1"/>
                  </a:solidFill>
                </a:rPr>
                <a:t>Anbefalinger fra kommunene til etablering av kommunalt øyeblikkelig hjelp døgntilbud </a:t>
              </a:r>
            </a:p>
          </p:txBody>
        </p:sp>
        <p:sp>
          <p:nvSpPr>
            <p:cNvPr id="19" name="Text Placeholder 5"/>
            <p:cNvSpPr txBox="1">
              <a:spLocks/>
            </p:cNvSpPr>
            <p:nvPr/>
          </p:nvSpPr>
          <p:spPr>
            <a:xfrm>
              <a:off x="-1040703" y="1557664"/>
              <a:ext cx="4446659" cy="4615574"/>
            </a:xfrm>
            <a:prstGeom prst="rect">
              <a:avLst/>
            </a:prstGeom>
            <a:ln w="12700">
              <a:noFill/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Oppstart </a:t>
              </a:r>
              <a:r>
                <a:rPr lang="nb-NO" dirty="0"/>
                <a:t>av tilbudet i småskala, både for å høste erfaringer underveis, men også fordi bruken ser ut til å øke etter hvert som tilbudet blir kjent i </a:t>
              </a:r>
              <a:r>
                <a:rPr lang="nb-NO" dirty="0" smtClean="0"/>
                <a:t>kommunen</a:t>
              </a:r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Inklusjonskriterier - </a:t>
              </a:r>
              <a:r>
                <a:rPr lang="nb-NO" dirty="0"/>
                <a:t>både diagnose og funksjonsnivå hos pasienten er viktig  </a:t>
              </a:r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Interkommunalt </a:t>
              </a:r>
              <a:r>
                <a:rPr lang="nb-NO" dirty="0"/>
                <a:t>samarbeid </a:t>
              </a:r>
              <a:r>
                <a:rPr lang="nb-NO" dirty="0" smtClean="0"/>
                <a:t>synes å fungere bra for kommuner </a:t>
              </a:r>
              <a:r>
                <a:rPr lang="nb-NO" dirty="0"/>
                <a:t>som har knapphet på ressurser og/eller svært få pasienter  </a:t>
              </a:r>
              <a:endParaRPr lang="nb-NO" dirty="0" smtClean="0"/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Interkommunalt </a:t>
              </a:r>
              <a:r>
                <a:rPr lang="nb-NO" dirty="0"/>
                <a:t>samarbeid gir et større fagmiljø, mer erfaring og et mer robust </a:t>
              </a:r>
              <a:r>
                <a:rPr lang="nb-NO" dirty="0" smtClean="0"/>
                <a:t>tilbud</a:t>
              </a:r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Å </a:t>
              </a:r>
              <a:r>
                <a:rPr lang="nb-NO" dirty="0"/>
                <a:t>etablere tilbudet i egen kommune kan gi et tilbud som i større grad treffer kommunens behov og medfører større nærhet mellom pasient og </a:t>
              </a:r>
              <a:r>
                <a:rPr lang="nb-NO" dirty="0" smtClean="0"/>
                <a:t>behandler. Det bidrar også til å forenkle </a:t>
              </a:r>
              <a:r>
                <a:rPr lang="nb-NO" dirty="0"/>
                <a:t>samarbeidet mellom ulike involverte instanser </a:t>
              </a:r>
              <a:endParaRPr lang="nb-NO" dirty="0" smtClean="0"/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Å </a:t>
              </a:r>
              <a:r>
                <a:rPr lang="nb-NO" dirty="0"/>
                <a:t>legge tilbudet til eksisterende enheter medfører mindre </a:t>
              </a:r>
              <a:r>
                <a:rPr lang="nb-NO" dirty="0" smtClean="0"/>
                <a:t>ressursbruk</a:t>
              </a:r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Å </a:t>
              </a:r>
              <a:r>
                <a:rPr lang="nb-NO" dirty="0"/>
                <a:t>legge tilbudet til legevakt, i stedet for sykehjem, kan </a:t>
              </a:r>
              <a:r>
                <a:rPr lang="nb-NO" dirty="0" smtClean="0"/>
                <a:t>medføre:</a:t>
              </a:r>
            </a:p>
            <a:p>
              <a:pPr marL="351450" lvl="1" indent="-171450">
                <a:spcBef>
                  <a:spcPts val="12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/>
                <a:t>Økt </a:t>
              </a:r>
              <a:r>
                <a:rPr lang="nb-NO" sz="1200" dirty="0"/>
                <a:t>bruk </a:t>
              </a:r>
              <a:r>
                <a:rPr lang="nb-NO" sz="1200" dirty="0" smtClean="0"/>
                <a:t>ettersom </a:t>
              </a:r>
              <a:r>
                <a:rPr lang="nb-NO" sz="1200" dirty="0"/>
                <a:t>flere leger og pasienter opplever det </a:t>
              </a:r>
              <a:r>
                <a:rPr lang="nb-NO" sz="1200" dirty="0" smtClean="0"/>
                <a:t>tryggere. (Blant annet pga. nærhet </a:t>
              </a:r>
              <a:r>
                <a:rPr lang="nb-NO" sz="1200" dirty="0"/>
                <a:t>til lege døgnet </a:t>
              </a:r>
              <a:r>
                <a:rPr lang="nb-NO" sz="1200" dirty="0" smtClean="0"/>
                <a:t>rundt)</a:t>
              </a:r>
            </a:p>
            <a:p>
              <a:pPr marL="351450" lvl="1" indent="-171450">
                <a:spcBef>
                  <a:spcPts val="12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/>
                <a:t>Flere </a:t>
              </a:r>
              <a:r>
                <a:rPr lang="nb-NO" sz="1200" dirty="0"/>
                <a:t>yngre </a:t>
              </a:r>
              <a:r>
                <a:rPr lang="nb-NO" sz="1200" dirty="0" smtClean="0"/>
                <a:t>pasienter</a:t>
              </a:r>
            </a:p>
            <a:p>
              <a:pPr marL="351450" lvl="1" indent="-171450">
                <a:spcBef>
                  <a:spcPts val="12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/>
                <a:t>At det oppleves mer attraktivt å arbeide på tilbudet</a:t>
              </a:r>
              <a:endParaRPr lang="nb-NO" sz="1200" dirty="0"/>
            </a:p>
            <a:p>
              <a:pPr marL="171450" indent="-1714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Fysisk </a:t>
              </a:r>
              <a:r>
                <a:rPr lang="nb-NO" dirty="0"/>
                <a:t>plassering av tilbudet påvirker også muligheter for samhandling, ettersom ansatte som befinner seg i nærheten av hverandre i større grad tar kontakt ved behov for </a:t>
              </a:r>
              <a:r>
                <a:rPr lang="nb-NO" dirty="0" smtClean="0"/>
                <a:t>dialog og samarbeid</a:t>
              </a:r>
              <a:endParaRPr lang="nb-NO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47676" y="1403386"/>
            <a:ext cx="9029700" cy="49402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nb-NO" sz="14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812336"/>
              </p:ext>
            </p:ext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7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79642"/>
              </p:ext>
            </p:extLst>
          </p:nvPr>
        </p:nvGraphicFramePr>
        <p:xfrm>
          <a:off x="429947" y="1123950"/>
          <a:ext cx="9028377" cy="348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49"/>
                <a:gridCol w="1503228"/>
              </a:tblGrid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Hovedtrekk Samhandlingsreformen: status etter to år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Om prosjektet: formål, metode og resultat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Hovedfunn 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Anbefalinger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Veien videre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B2407-E3DE-42EE-BB9A-9ADA55DC3674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5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Mange brenner for kommunalt øyeblikkelig hjelp døgntilbud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AutoShape 2" descr="data:image/jpeg;base64,/9j/4AAQSkZJRgABAQAAAQABAAD/2wCEAAkGBxQSEhIUEhQWFBUVFxQWGRUXFBUXFBgWFxUZFxYYFRoYHCgiGBolGxUYJTEiJSorLi4uFx8zODMsNygtLisBCgoKDg0OGxAQGywmICQ0LCwsLywsLCwsLCwsLCwsLCwsLCwsLCwsLCwsLCwsLCwsLCwsLCwsLCwsLCwsLCwsLP/AABEIAHoBdgMBEQACEQEDEQH/xAAcAAEAAgMBAQEAAAAAAAAAAAAABgcDBAUBAgj/xABMEAABAwIDBAUGCAoIBwAAAAABAAIDBBEFEiEGBzFBEyJRYXEyM3OBkbIUNFRyobGz0RUWFyM1NkJSU9IlJkNigpOUwiSDhJKiweH/xAAaAQEAAwEBAQAAAAAAAAAAAAAAAgMEAQUG/8QAMhEAAgIBBAAFAgUDBAMAAAAAAAECAxEEEiExEzIzQVEFcRRSscHwIpGhFSOB0UJh4f/aAAwDAQACEQMRAD8AvFAEAQBAEAQBAEAQBAEAQBAEAQHPx3FWUsEs8l8sYuQOJPIDvJXYxcnhEZSUVlnA2a3h0dZZucwyHTo5bNJ+aQcrvapzqlEhC6EiXXVZaV1vi2mdTQsp4XFss1yXNJBbE3Q2I1BJ09qvor3PLM2os2rCMG5WrqZYqgyyOfE1zWx5yXEPAu8NJ1IsW+tL1FPgaZyceSzCqDSRPHdvaamkdHZ8j26ODALA9lyeKvhp5TWTDdr6qpbe2YsD2/iqp2QsikaX31JbYWBPI9y7PTuCy2co18LZqCTNvaja6OhfGySN787S4FpbpY2tqVGql2Lgs1GrjQ0pLs435UoP4EvtZ96s/CS+TP8A6pV8P/H/AGPypwfwZfaz70/CS+R/qlXw/wDH/Z9M3o05OsUoHb1Db/yT8JL5C+qVZ6ZMsLxKOojbJE7Mw8+/mD2FZ5RcXhnoV2Rsjuj0biiTCAIAgCAIAgCAIAgCAIAgCAIAgCAIAgCAIAgCAIAgCAIAgCAIAgCAIAgMNVTNka5j2hzXAgtIuCDyIRcHGsrDKo2x3TeVLQHtJp3H1/m3Hh80+0LTXf7SMlmm94kT2f26raB3RuJe1psYZs1224gE9Zn0juVsqoz5KIXyhwyd/hjC8bEbagGGZujQ5+Rwva4Y8aOBIGio2zr5XRqU67eyf4NhcdLCyGFuVjBoL3OupJPMkniqW23ll8YqKwjecuEj85YifzsvpJPeK9eHSPk7vUl92dzd3+kIPF3uFV6jyM0fT/XRJN8cXWpXcrSN9pafqBVGkfZs+qryv7/scnZLYR9S3pZiYoj5NgM7uwi/Ad5VluoUeEUabQO1bpPCOJtVgho6h0ObOLNc13A5XXtmHboVbVZvjkzaqjwZ7cnIVpmLV3Pn/h6js6Ue437l52q8yPe+l+k/uWCsx6YQBAEAQBAEAQBAEAQBAEAQBAEAQBAEAQBAEAQBAEAQBAEAQBAEAQBAEAQHlkBWO+nZ1joG1bBaSMtY8geUxxsM3eCRr3rRRPDwzLqq01u9yliFrPOySrZrb6ro7ND+mjH9lISRbsa7iz6R3KqdUZexorvlH7Fs7N7yqSrs15+DyHTJIQGk/wB1/A/Qs06ZI2Q1EJf+ipa83ll9I/3ivSh0j5q7zv7kh3awl1fER+yHuPhlt9ZVWpeKzV9OWbkWDvFwN1VTfmxd8RzhvNwtZwHfb6lkosUJcnq66h21/wBPaIfSbw5YacQmEdKwZBITYADQZmW8oK96ZOWc8GCP1GUK9jXK9/8A4QysqnyvL5HF7nalxOpWqMVFYR5s5ubzLswqRAtXc95io9KPcC87V+Zfz3Pf+l+k/v8AsiwVmPSCAIAgCAIAgCAIAgCAIAgCAIAgCAIAgCAIAgCAIAgCAIAgCAIAgCAIAgCAIDk7WYd8Jo6mHm+N4HzrXb9IClF4kmRmsxaPy8F6J4xfGxOzFJUYXTCWBjs7MznWGfMSbkOGoKw2TkpvB6ldcXBEX2m3RPZmfRv6RvHopLB/g13B3rA9atjfniRTLTYeYk9m2Zo62Fji1ubKG9JGQHXAsQbaEgjgVXG2cGSnpqro8/4NjZfZOKhzlhc9z9C91r2HAC2gC5ZbKzs7p9JCjO3k6eKYnDTszzPDG3sCb6nsAHFQjFyeEi+yyMFmTwceqoaDERe8cjv3mOAkHjbX2hTUrKzPKFGoXs/sRLF92L23NNKHj9ySzXepw0PsC0R1efMYLfpbXNb/ALkHxLDpad+SZhY7jYjiO0do0WqM1JZR5llcq3tksMsvc95io9KPcCw6vzL+e57f0v0n9/2RYKzHpBAEAQBAEAQBAEAQBAEAQBAEAQBAEAQBAEAQBAEAQBAEAQBAEAQBAEAQBAEB44ID8xbY4f8AB66piA0EjiPmu6w95ehXLMUzybo7ZtF47rH3wul7mub7HFY7libPSqeYIljlWWFEYZtBLR1Mjoz1TI/OwnqvGY8ew25r05VqceT5uOonTa2us9F14RiTKiJksZu14v3g8we8FedKLi8M+hrsjZFSj7lc74pHdLTN/ZyPI8S4An1C3tWvSLhs8n6q3mK9ivWusbjQjmND6itmDyE2ujvYbtlWQWDZi8fuydce06qqVEJdo1V626Hv/c09ocdlrJBJLlBDQ0BoIaBcngSeZUq61BYRXffK6W6RYW57zFR6Ue4Fi1fmX89z2PpfpP7/ALIsFZj0ggCAIAgCAIAgCAIAgCAIAgCAIAgCAIAgCAIAgCAIAgCAIAgCAIAgCAIAgCAICjt+GHZKyKYcJorH58ZN9e9rm+wrXp3/AE4PP1cf6sk63PPvhcPc+YeyVypv85p06xWibFVF5+csQ87L6ST3ivXh0j5O7zy+7Jpusx3o5XUzz1ZTmb3SW1HrA+gdqzaqvKUj0Ppt+1+G/fr7nc3tYfngjmA1idY/Nfb/ANhqr0ssSwafqdea1L4KnW88ELoCAtXc95io9KPcC87V+Zfz3Pf+l+k/v+yLBWY9IIAgCAIAgCAIAgCAIAgCAIAgCAIAgCAIAgCAIAgCAIAgCAIAgCAIAgCAIAgCAgG+bCHT0bXsa57oXh1mgk5XDK7QeIV1EsS5M+pi5Q4M+5+B7MOa2RjmHpZSA4Fpyl3Gx1te65f5jtGdiyTcqovPzliHnZfSSe8V7EOkfJ3eeX3ZiikLXNc02LSCD2EG4PqICNZWCEW08ou7DapmJUDr8ZGOjeB+zJb77EepeZKLrmfSVzjqafuUlUQFjnMcLOaS0jvBsV6aeeT5yUXFtMxqRAIC1dz3mKj0o9wLztX5l/Pc9/6X6T+/7IsFZj0ggCAIAgCAIAgCAIAgCAIAgCAIAgCAIAgCAIAgCAIAgCAIAgCAIAgCAIAgCAIDyyAWQAoD85Yh52X0knvFexDpHyd3nl92a6kVEo2F2oFE94kDnRSC5A4hw4EerQ+pZ76t/XZv0Wq8FtS6Zydo8QbUVMsrGljXm9ja/AAk27eKsqi4xwzPqLFZY5JYOarCgIC1dz3mKj0o9wLztX5l/Pc9/wCl+k/v+yLBWY9IIAgCAIAgCAIAgCAIAgCAIAgCAIAgCAIAgCAIAgCAIAgCAIAgCAIAgCAIAgCAIAgPHICotqNgahsz307Olje4uADgHNubkEHjqeK31aiOMM8LU6Czc3DlM4v4mV3yZ/tZ96t8ev5M34G/8v6D8TK75M/2s+9PHr+R+Bv/AC/oPxMrvkz/AGt+9PHr+R+Bv/L+g/Eyu+TP9rfvTx6/kfgb/wAv6H1HsVXEgfB3DvLmAe265+Ir+Tq0N/W39C0th9nTRQFjzd73Z3W4A2AAHgBxWG6zfLJ7Wk07phh9skiqNYQBAEAQBAEAQBAEAQBAEAQBAEAQBAEAQBAEAQBAEAQBAEAQBAEAQBAEAQBAEAQBAEB4gFkAsgFkAsgFkB6gCAIAgCAIAgCAIAgCAIAgCAIAgCAIAgCAIAgNKoxaFkjInyxtkf5EbngPd81pNyu4eMkXJJ4ZuXXCRpx4tC6UwNljMrRcxB46QDtLb35ruHjJHcs4ybq4SCAIDFLUNbbM5rb6C5Aue66YZxtLsyAodPUAQBAEAQBAeFAY4ahrr5XNdbQ2INj324IMiedrBd7mtHC7iAL+JTsGRpugPUAQBAEB4UBjZUNLi0OaXDiARceI5IcyjKEOhAYo6hriWhwJHEAgkeI5IcyjKh0IAgCAIAgCAIDwlAYm1DS4tDmlw4tuLjxHJOTmUZgh0IAgCAwtqGlxaHNLhxaCCR4jkmGMmZAEAQBAeFAVLt1+n8P8IPtXrRX6cjLd54/z4LaCzmoqXAP1lqfCT3GLTP0kY6/XZbazGwIAgKk35ecw/wCdIfXmjWmhcMx6l8otoLMbD1AEAQBAEAQHjuBRgqbcp8ZxLvc0+vpJNVov6RmofMiVby9mZcQp2Rwlgc2QOOckAixHIHtVdU1F8k7oOccIk2GU5jhiYTcsYxpPaWtAKg3llsVhYNpcOhAEAQBAVLsF+ncR8JPtAtFvpxM1TfiSLaWc0hAVVu8H9NYn/i+1V9npxM9Xnl/wWqqDQEAQBAEAQBAEB45AVHsmP6x1vhP9ca0z9JGOD/3mW6sxsCAIAgKk2N/WGv7+n+h7bLTP0kZIP/eZbazGsIAgCA8KAp/eNUsixuikkOVjGQuc430aJX3Oi01LNbSMl7SnFsnH5QsN+Vs9j/5VT4U/gu8eHyQXZCtZPtDPLE7Ox7ZS1wvYjK0XF/BXWJqpJmepp3NomO87ap+H0zHRAdLK/I0kXDbNLnOtzNhp3lVVQ3Pk0XTcI5RG6LAMclibIa/I5wzBhtfUXAJDLA/UrHKtPGCqMLWs5Ohu12qqZp56Ot60sVyH2Ad1TZzXW0OpBBHao2wSSlE7TZJtxl2crfl5zD/GX3o1PT9Mhqu0WZjVeKenmmIzCKN77duVpNlnisvBqbwslV7Py4xijXTx1bYI8xaAAALjiGgAmw01J7Vpkq4cNGWDts5Twia7IYNXwSPdWVYqGFtmttwde972HJUzlFrhF8IzXbyY95u1D8PpmuiA6WVxY0kXDbC7nW5ns7yu1QU3ycuscI8Eco8BxyWJshrwxzhmDDa+ouASGWCm5Vp4wVqFrWcnQ3abU1M009HW2dLDch9gHdU5XNdl0OtiCAOKjbBJKUSVNkm3GXZ9b1dqp6QQQUxyyz5uvYFwALWgNvpmJdxSqCllv2F9jjhR7ZgwnCsbp29K6eOfqkmnkcddODXgaO+hdlKt8YORjbFZbOZuNeXTV5IsT0ZI7CXSEj1KWo9jmm5y38kh3vYxPS0sTqeQxOdKAXNte2Um2oKrpipS5J3zcY5RMMGmL6eF7jdzo2OJ7SWgkquXZdHorNu02IfhaqpactlBLmsZKbRxBoBz9UXNr8Oav2x8NNmXxJ+I4o7FFs9jAniklxBpYJGOexrAGlgcC5gGXS4uPWouUMcIsUbM5bOft3tPWOr48PoHCN5Dcz9LlzgXWu4HK0NHG3NSqrjt3SIW2S37ImnjWG41RwvqPh3SNiBe9oDbhrdXGzm2cABr3XXYuuTxgSjcllPJONgNoDX0jJngNeHOY8DyczeY7iCD61TZDbLBdVPfHJCdgz/TmI+Ev2gVtnkiVU+eRtbVbaz1FQ2iwo3kzAPmABAsdQCbgNHNx8AuQrSW6ZydzctsCU7S4XXTQwtpqpsErbdI8N0f1bG2htrqoRlFPlF04ya4ZVGy+EV0lfVxwVXRTsv0ktvL69jy7dVonKKisoy1wm5PDLd2Xo6mmp5BWz/CHhznhwFrR5W2b36hx/xWWabi3/SsGuKklzyV3g+LYri8kr6WoFNCwiwsABfVo8klzrcdVfKMK+H2Zoyssk8PCPrEcXxTCZ4DVTiphkNiNNQPKA0Ba4A3vqFxRhNPCOuVlbWeUW6ZLszDmLj2XCzGoqXYrH8VrG1MMUjCQ8n4RNq6MHQNY0Czj1b68L81pnGEcNmaudkm0iWbLYHiUM+errRPFlcDHl/aNsruAtax9qrnKDXCLYRmny8mLaXAMTmqHvpq4QwkNyx5fJs2zuWtzc+tITglho5OM2+GRPHK3GMJdHNNUioiLrEEAtPMtcMoLdBoQVbFVz4SKZytreW8osDHYamspIXUU/wdz8jy4i/ULb5eHePYqIuKfKNMsuPBUWC4VWvxSeGKpDKlvSZ5+TrFublzuPYtUnHYm+jDCMvEazyXBshhtXAyQVlQKhxcC02tlbbUd+qyzab4WDdCMkuXkgX4dxLE6yeKilFPFCSL2HAHKC4kElxLToLWCu2whFOS5M2+yc2o+xjx6rxfCjHNLVNqIi4NIIFieNiLAi4BsQV2KhZwlyJuyvlvKJ3jkNVW0sD6Kf4M5+SQki5LHMvl4HmR7FRFxjLlGiSlJcFTYDhNa/E6mKKpyVLekzzW8uzgHcuZN/UtUpR2ZxwY4Rn4rWeS4dj8Nq4I3trKgVDi67XWtlbbhw1119ayzcW+EbYRaXLJAoEwgCA8KAp/eNTMlxuhjkaHMeyFrmngQZXggrTU8VtmW7zxJ1+T/DfkcP8A2/8A1U+JL5NGxEE2Ro2Q7QzxxNDGMbKGtHADKw2Cunl1IyV+szd39j8xSekk+zXNP2yeq8qNin21xMMaBhTiA0WOd2umh8lcdcM9nVbP8ph3c4TVHEamrqKd0DZGu0d+89wNm8zw4rtso7UkcpjLe5NGvvy85h/jL70a7p+mR1XaLK2goDUU08IOUyxvYDyBc0gE9yzxeHk1NZjgqzZapxXDGPp/we6ZucuBDtATxs5tw5ptfXVaZqE3nJlr8StYaySLZreI6arFJVUzqeV2jRcnXKXWcCARcA68FXKrEcrkshdmW1rBz9/HmKT0r/cUtP2yOq6Rkp9tMTDGAYS8gNaAc7tbAWPkrjrh8nfFn+Ux7uMKqvwjVVdRTugbI12jv3nOBs3mbAcV22S2pJilS3OTXZrb3/j+F/Ob9vGu0eWRG/zxLZcND61mNZVG5U/8TiXzm/aSLRf0jNp+5fc39+vxOH0w9xy5p/MNV5CdbP8AxWn9FH7gVUuy+PSK12a/WOs8JfqYrpekjNH12WyVnNZSm1NbLBj5kgi6eRobliFwXXisdQOy61QSdXLMM5ON3B1cb2lxOpp54DhT2iaOSIuDnEtD2lpIGXXQ8FGMIJp5LXZP8pJN1GEzUtDknYY3ulkfkNswabAXtz6t1C6SlLglRBxhhlUYqak4hiDKQPLpHSteGDrdHe7tf2eC0JR2LcZZOe+SiTvclNTdBIxjbVIdeQnynMJ6hb2Ntpbtv2qrUZzn2L9K1twuyzgs5qKs3efpnE/8X2ivs8kTPV55f8Fl4h5qT5j/AHSqV2aCs9wPxap9JH9mFfqO0ZtN7/cb9vIovSP+oJp/canpfcsuDzTfmD3VQ+zQuit9xvk13pW/7lff7GfT9y+5aJKzmkqKq2xxKuq5YcNDWMjJFy1l7NcRmkc/QAkaABaVCEY5kY3bZOWIexobyq+v+Bxw18LA7PmE8bgY3WaeqR+y/XwK7So7sxOXuW1KSLY2Y+J0voYvcCzPs2LorjZP9Y63wn+ti0T9JGOv12W2eCzG0oTYnGammqa00tKaoucQ4BxGUCR1joDxJK2WRUksswVycZywsnV2yrsTxGFsJw2SOzw4EOJ1sRbUAAaqNahB5yTtc7FjBbGA0zo6aCN+jmRxtI7w0ArNLs1rorPY39YK/wD6j32rRP0kZa/XkW2sxrCAIAgPCgKk27/T+H+EH2r1or9ORmu88S21nNJUuz5/rLU/Nl9xi0z9JGOv12dDflh0klJC9jSRFIS+wvZrmFt7dl7KNDSbRZqE3HKNjDN7FB0UYldIx4a0OaIZHgECxs5gIIXHRPJKF0GuyTbNbVU1eJDTPLujLQ4OjewjNfLo4C4Nj7FXOuUOyyM1LpkB35H85h/jJ9cavo6Zl1XaLQxKvZBFJNKcrI2l7jYmzRqdBqVmSbeDW2kskQG9jDP4sn+nm/lVvgT+CHjQ+SI0eJtxHH4J6ZrjHGBdxFuq2N4zOHK5eAAexW42VtMojLfbmPR39+FA+Skhexpc2KQl9hewc0jMe69vaoUNJ4JalNxTRmwzexh/RRiR0jHhrQW9DI8AgW0LAQVx0TyTjfBrvBJ9mtqaava91M9zhGQHZmPYQSLjRwFxoq5QceyyMlLogO+uF7JqGpDbsiJueQcHse0O7L5TqrqOmjNqcpqR3Yt6tHI20bZnzOGkLYXlxdbyQ4DL672UXRL36LVdFxyiP7jXEzV5cLOPRlw7CXSEj23U7/Yr0zby2dPfr8Th9L/sco6fzHdV5CdbPfFaf0UfuBUy7L49IrXZn9Y6zwl+pivl6SM0PXbLZKzmspzbOpNBjkVZKxxhcGkOA4jIWOAPDMCL27CtUFur2mKxuFu5kq/Kzhv8WX/TzfyqrwJ/Bp8WHyiW4ViEdRFHNE7NHIA5psQSD3EXCqaaeGTTT5Ky2C/TmIeEn2gWi300Z6fPIw7e4NJhlWzEqMWYXDpGDyQ4nrB39x407iu1yU47ZELYOuW+P/JZ2z+MMq6eOeLyHj1gg2cD4EEepZ5R2vDNUJblkqjC8bZhmM1pqg5jJS7rZSbAuzMdYalp7QtLjvrWDKrPDsefctDDsbgroZTSyCQDMw6ObZxbcA5gO0LPKLi+TTGaksoqbdrtRDhXwmnrQ+N2duoY51nNGUgtAvyuDwK02wc8OJlpmoNqXB9bwtposVlpIaIPkIedSxzbl1gAA4A2HMnRK4OCbkLpqbUYl0NbljAPEMt6w1ZPc2LorXcb5Nd6Vv8AuWi/2M+n/wDL7loPWc0lIbI7QMwqurY6xrmh7jqGkkWc5zTYauaQeS1zi7IrBhrnsm1Izbz9sIa6kYKZsjo2yXdM6J7Iw7KQGAuAudVymtxlyS1E8pbS1tmPidN6GL3Asz7Na6KqfiTcNx+olqQ5scmezg0nqyBpa4AauF22NlpxvrSRjzstbZaeBbR09aHmmkEgZYO6rhYkXGjgFnlFx7NUZqS4Kn2UxxmEYhWsrGvaJCesGl1rPc5pAGpaQ4ai60Tj4kVtMsJeHY93uTePerhrnNaJZLkgC8EoFybC5y96q8CfwafFh8k2YVUWFLx4o3DceqpKkObHIZLODSerJZzHADiLixtwK1bd9aSMW5Qubl7lq4FtFT1jXOppBIGEB1g4EEi4uHALPKDj2a4zUuUdVRJBAEAQHLrKKN08L3Rsc9ubK8saXN+aSLhSTeGQaTaZ01Emc2KjjFS+QRsEhaAXhrc5Gmhda66m9pBJbsnRe0EWIBB5HguEyJVGA0pc69NAdT/Yx/crNz+SnZF8tHZ2eoYomOEUbIwTchjGtB055Rqoybb5Jwil0j7xajjkMXSRsfleC3M1rrHtFxoieDk0mbtRGHNc1wBBBBBFwRbgQVBexN9ES/F+l+TQf5Mf8qu3y+SnwofC/sSDA6GKJn5uNkd+ORjW38bBQk2+yyKSXB0XNBFiAQeR4KJMidRgNKXOJpoD/wAmP7lbufyUuEW+UjsYBQxRMcIo2RgnUMY1oOnPKFCTb7JRil0jfq4WvY5r2hwINw4Ag6cwVFPkm1wcjZ/C4Ii4xQxRm3FkbGn2gKU5N9kK4RXSN/DqSNj5nMY1pe4Fxa0AuNuLiBqfFcbJRSyzzGqVkkeWRjXi4NnNDhcHQ2PNIvDEkmuTeYLAAaAclwkc+mo4xPJIGMD3NF3hrQ8+LrXK63wRSW5nRXCRqYpTMkjcJGNeLcHNDh7CuxeGcksrki/4v0vyaD/Jj/lVm6XyUquHwv7Eto4mtY1rQGtAAAAAA05AcFU+y5dGvS0kbZZHtYwOda7g0Bx8SBcruXhHElky4jA18cjXtDmlpBa4AtI7weKLs7JJrk+qKFrI2NY0NaGizWgADwA4JLsRWEcDbXD4pI2mSKN5B0LmNcR4EjRTg2uiuyKfaMmxFHHHA4RsYwF5JDWhtzYC5sNVybbfIrSS4M+P4XBIWmSGJ57XxscfpC5FtHZpPs9wDDIYsxjhjjPayNrT9ASTb7EIpdI7LgoPosNDB6SOMSdGxjMzyTlaG3PabDUqcm2RikujoFRJHE2hw2GXKZYo5Drq+Nrj9IU4trohKKfaM9RQRGm6MxM6PKOpkbk4j9m1lFN5ONLadGBgDWgAAAAADQAdy4TXRwds6CKWEdJGySx0zsa62o4XGinBtdELEmuTBsPRxxxy9HGxl3C+RrW36vOw1SxtnK0lnB0sfw+KVo6WKOSx/bY131hItolOKa5Rx6XAqUPYRTQAhwIIhjBBvy0XXJ/JX4cFykiXNVZeR3bSgilhBkjY8g6F7GuI15XGinBtdFdkU1yfGw1HHHE/o42Mu65yta25tzsNUm2+zlSS6JMoFoQ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4" descr="data:image/jpeg;base64,/9j/4AAQSkZJRgABAQAAAQABAAD/2wCEAAkGBxQSEhIUEhQWFBUVFxQWGRUXFBUXFBgWFxUZFxYYFRoYHCgiGBolGxUYJTEiJSorLi4uFx8zODMsNygtLisBCgoKDg0OGxAQGywmICQ0LCwsLywsLCwsLCwsLCwsLCwsLCwsLCwsLCwsLCwsLCwsLCwsLCwsLCwsLCwsLCwsLP/AABEIAHoBdgMBEQACEQEDEQH/xAAcAAEAAgMBAQEAAAAAAAAAAAAABgcDBAUBAgj/xABMEAABAwIDBAUGCAoIBwAAAAABAAIDBBEFEiEGBzFBEyJRYXEyM3OBkbIUNFRyobGz0RUWFyM1NkJSU9IlJkNigpOUwiSDhJKiweH/xAAaAQEAAwEBAQAAAAAAAAAAAAAAAgMEAQUG/8QAMhEAAgIBBAAFAgUDBAMAAAAAAAECAxEEEiExEzIzQVEFcRRSscHwIpGhFSOB0UJh4f/aAAwDAQACEQMRAD8AvFAEAQBAEAQBAEAQBAEAQBAEAQHPx3FWUsEs8l8sYuQOJPIDvJXYxcnhEZSUVlnA2a3h0dZZucwyHTo5bNJ+aQcrvapzqlEhC6EiXXVZaV1vi2mdTQsp4XFss1yXNJBbE3Q2I1BJ09qvor3PLM2os2rCMG5WrqZYqgyyOfE1zWx5yXEPAu8NJ1IsW+tL1FPgaZyceSzCqDSRPHdvaamkdHZ8j26ODALA9lyeKvhp5TWTDdr6qpbe2YsD2/iqp2QsikaX31JbYWBPI9y7PTuCy2co18LZqCTNvaja6OhfGySN787S4FpbpY2tqVGql2Lgs1GrjQ0pLs435UoP4EvtZ96s/CS+TP8A6pV8P/H/AGPypwfwZfaz70/CS+R/qlXw/wDH/Z9M3o05OsUoHb1Db/yT8JL5C+qVZ6ZMsLxKOojbJE7Mw8+/mD2FZ5RcXhnoV2Rsjuj0biiTCAIAgCAIAgCAIAgCAIAgCAIAgCAIAgCAIAgCAIAgCAIAgCAIAgCAIAgMNVTNka5j2hzXAgtIuCDyIRcHGsrDKo2x3TeVLQHtJp3H1/m3Hh80+0LTXf7SMlmm94kT2f26raB3RuJe1psYZs1224gE9Zn0juVsqoz5KIXyhwyd/hjC8bEbagGGZujQ5+Rwva4Y8aOBIGio2zr5XRqU67eyf4NhcdLCyGFuVjBoL3OupJPMkniqW23ll8YqKwjecuEj85YifzsvpJPeK9eHSPk7vUl92dzd3+kIPF3uFV6jyM0fT/XRJN8cXWpXcrSN9pafqBVGkfZs+qryv7/scnZLYR9S3pZiYoj5NgM7uwi/Ad5VluoUeEUabQO1bpPCOJtVgho6h0ObOLNc13A5XXtmHboVbVZvjkzaqjwZ7cnIVpmLV3Pn/h6js6Ue437l52q8yPe+l+k/uWCsx6YQBAEAQBAEAQBAEAQBAEAQBAEAQBAEAQBAEAQBAEAQBAEAQBAEAQBAEAQHlkBWO+nZ1joG1bBaSMtY8geUxxsM3eCRr3rRRPDwzLqq01u9yliFrPOySrZrb6ro7ND+mjH9lISRbsa7iz6R3KqdUZexorvlH7Fs7N7yqSrs15+DyHTJIQGk/wB1/A/Qs06ZI2Q1EJf+ipa83ll9I/3ivSh0j5q7zv7kh3awl1fER+yHuPhlt9ZVWpeKzV9OWbkWDvFwN1VTfmxd8RzhvNwtZwHfb6lkosUJcnq66h21/wBPaIfSbw5YacQmEdKwZBITYADQZmW8oK96ZOWc8GCP1GUK9jXK9/8A4QysqnyvL5HF7nalxOpWqMVFYR5s5ubzLswqRAtXc95io9KPcC87V+Zfz3Pf+l+k/v8AsiwVmPSCAIAgCAIAgCAIAgCAIAgCAIAgCAIAgCAIAgCAIAgCAIAgCAIAgCAIAgCAIDk7WYd8Jo6mHm+N4HzrXb9IClF4kmRmsxaPy8F6J4xfGxOzFJUYXTCWBjs7MznWGfMSbkOGoKw2TkpvB6ldcXBEX2m3RPZmfRv6RvHopLB/g13B3rA9atjfniRTLTYeYk9m2Zo62Fji1ubKG9JGQHXAsQbaEgjgVXG2cGSnpqro8/4NjZfZOKhzlhc9z9C91r2HAC2gC5ZbKzs7p9JCjO3k6eKYnDTszzPDG3sCb6nsAHFQjFyeEi+yyMFmTwceqoaDERe8cjv3mOAkHjbX2hTUrKzPKFGoXs/sRLF92L23NNKHj9ySzXepw0PsC0R1efMYLfpbXNb/ALkHxLDpad+SZhY7jYjiO0do0WqM1JZR5llcq3tksMsvc95io9KPcCw6vzL+e57f0v0n9/2RYKzHpBAEAQBAEAQBAEAQBAEAQBAEAQBAEAQBAEAQBAEAQBAEAQBAEAQBAEAQBAEB44ID8xbY4f8AB66piA0EjiPmu6w95ehXLMUzybo7ZtF47rH3wul7mub7HFY7libPSqeYIljlWWFEYZtBLR1Mjoz1TI/OwnqvGY8ew25r05VqceT5uOonTa2us9F14RiTKiJksZu14v3g8we8FedKLi8M+hrsjZFSj7lc74pHdLTN/ZyPI8S4An1C3tWvSLhs8n6q3mK9ivWusbjQjmND6itmDyE2ujvYbtlWQWDZi8fuydce06qqVEJdo1V626Hv/c09ocdlrJBJLlBDQ0BoIaBcngSeZUq61BYRXffK6W6RYW57zFR6Ue4Fi1fmX89z2PpfpP7/ALIsFZj0ggCAIAgCAIAgCAIAgCAIAgCAIAgCAIAgCAIAgCAIAgCAIAgCAIAgCAIAgCAICjt+GHZKyKYcJorH58ZN9e9rm+wrXp3/AE4PP1cf6sk63PPvhcPc+YeyVypv85p06xWibFVF5+csQ87L6ST3ivXh0j5O7zy+7Jpusx3o5XUzz1ZTmb3SW1HrA+gdqzaqvKUj0Ppt+1+G/fr7nc3tYfngjmA1idY/Nfb/ANhqr0ssSwafqdea1L4KnW88ELoCAtXc95io9KPcC87V+Zfz3Pf+l+k/v+yLBWY9IIAgCAIAgCAIAgCAIAgCAIAgCAIAgCAIAgCAIAgCAIAgCAIAgCAIAgCAIAgCAgG+bCHT0bXsa57oXh1mgk5XDK7QeIV1EsS5M+pi5Q4M+5+B7MOa2RjmHpZSA4Fpyl3Gx1te65f5jtGdiyTcqovPzliHnZfSSe8V7EOkfJ3eeX3ZiikLXNc02LSCD2EG4PqICNZWCEW08ou7DapmJUDr8ZGOjeB+zJb77EepeZKLrmfSVzjqafuUlUQFjnMcLOaS0jvBsV6aeeT5yUXFtMxqRAIC1dz3mKj0o9wLztX5l/Pc9/6X6T+/7IsFZj0ggCAIAgCAIAgCAIAgCAIAgCAIAgCAIAgCAIAgCAIAgCAIAgCAIAgCAIAgCAIDyyAWQAoD85Yh52X0knvFexDpHyd3nl92a6kVEo2F2oFE94kDnRSC5A4hw4EerQ+pZ76t/XZv0Wq8FtS6Zydo8QbUVMsrGljXm9ja/AAk27eKsqi4xwzPqLFZY5JYOarCgIC1dz3mKj0o9wLztX5l/Pc9/wCl+k/v+yLBWY9IIAgCAIAgCAIAgCAIAgCAIAgCAIAgCAIAgCAIAgCAIAgCAIAgCAIAgCAIAgCAIAgPHICotqNgahsz307Olje4uADgHNubkEHjqeK31aiOMM8LU6Czc3DlM4v4mV3yZ/tZ96t8ev5M34G/8v6D8TK75M/2s+9PHr+R+Bv/AC/oPxMrvkz/AGt+9PHr+R+Bv/L+g/Eyu+TP9rfvTx6/kfgb/wAv6H1HsVXEgfB3DvLmAe265+Ir+Tq0N/W39C0th9nTRQFjzd73Z3W4A2AAHgBxWG6zfLJ7Wk07phh9skiqNYQBAEAQBAEAQBAEAQBAEAQBAEAQBAEAQBAEAQBAEAQBAEAQBAEAQBAEAQBAEAQBAEB4gFkAsgFkAsgFkB6gCAIAgCAIAgCAIAgCAIAgCAIAgCAIAgCAIAgNKoxaFkjInyxtkf5EbngPd81pNyu4eMkXJJ4ZuXXCRpx4tC6UwNljMrRcxB46QDtLb35ruHjJHcs4ybq4SCAIDFLUNbbM5rb6C5Aue66YZxtLsyAodPUAQBAEAQBAeFAY4ahrr5XNdbQ2INj324IMiedrBd7mtHC7iAL+JTsGRpugPUAQBAEB4UBjZUNLi0OaXDiARceI5IcyjKEOhAYo6hriWhwJHEAgkeI5IcyjKh0IAgCAIAgCAIDwlAYm1DS4tDmlw4tuLjxHJOTmUZgh0IAgCAwtqGlxaHNLhxaCCR4jkmGMmZAEAQBAeFAVLt1+n8P8IPtXrRX6cjLd54/z4LaCzmoqXAP1lqfCT3GLTP0kY6/XZbazGwIAgKk35ecw/wCdIfXmjWmhcMx6l8otoLMbD1AEAQBAEAQHjuBRgqbcp8ZxLvc0+vpJNVov6RmofMiVby9mZcQp2Rwlgc2QOOckAixHIHtVdU1F8k7oOccIk2GU5jhiYTcsYxpPaWtAKg3llsVhYNpcOhAEAQBAVLsF+ncR8JPtAtFvpxM1TfiSLaWc0hAVVu8H9NYn/i+1V9npxM9Xnl/wWqqDQEAQBAEAQBAEB45AVHsmP6x1vhP9ca0z9JGOD/3mW6sxsCAIAgKk2N/WGv7+n+h7bLTP0kZIP/eZbazGsIAgCA8KAp/eNUsixuikkOVjGQuc430aJX3Oi01LNbSMl7SnFsnH5QsN+Vs9j/5VT4U/gu8eHyQXZCtZPtDPLE7Ox7ZS1wvYjK0XF/BXWJqpJmepp3NomO87ap+H0zHRAdLK/I0kXDbNLnOtzNhp3lVVQ3Pk0XTcI5RG6LAMclibIa/I5wzBhtfUXAJDLA/UrHKtPGCqMLWs5Ohu12qqZp56Ot60sVyH2Ad1TZzXW0OpBBHao2wSSlE7TZJtxl2crfl5zD/GX3o1PT9Mhqu0WZjVeKenmmIzCKN77duVpNlnisvBqbwslV7Py4xijXTx1bYI8xaAAALjiGgAmw01J7Vpkq4cNGWDts5Twia7IYNXwSPdWVYqGFtmttwde972HJUzlFrhF8IzXbyY95u1D8PpmuiA6WVxY0kXDbC7nW5ns7yu1QU3ycuscI8Eco8BxyWJshrwxzhmDDa+ouASGWCm5Vp4wVqFrWcnQ3abU1M009HW2dLDch9gHdU5XNdl0OtiCAOKjbBJKUSVNkm3GXZ9b1dqp6QQQUxyyz5uvYFwALWgNvpmJdxSqCllv2F9jjhR7ZgwnCsbp29K6eOfqkmnkcddODXgaO+hdlKt8YORjbFZbOZuNeXTV5IsT0ZI7CXSEj1KWo9jmm5y38kh3vYxPS0sTqeQxOdKAXNte2Um2oKrpipS5J3zcY5RMMGmL6eF7jdzo2OJ7SWgkquXZdHorNu02IfhaqpactlBLmsZKbRxBoBz9UXNr8Oav2x8NNmXxJ+I4o7FFs9jAniklxBpYJGOexrAGlgcC5gGXS4uPWouUMcIsUbM5bOft3tPWOr48PoHCN5Dcz9LlzgXWu4HK0NHG3NSqrjt3SIW2S37ImnjWG41RwvqPh3SNiBe9oDbhrdXGzm2cABr3XXYuuTxgSjcllPJONgNoDX0jJngNeHOY8DyczeY7iCD61TZDbLBdVPfHJCdgz/TmI+Ev2gVtnkiVU+eRtbVbaz1FQ2iwo3kzAPmABAsdQCbgNHNx8AuQrSW6ZydzctsCU7S4XXTQwtpqpsErbdI8N0f1bG2htrqoRlFPlF04ya4ZVGy+EV0lfVxwVXRTsv0ktvL69jy7dVonKKisoy1wm5PDLd2Xo6mmp5BWz/CHhznhwFrR5W2b36hx/xWWabi3/SsGuKklzyV3g+LYri8kr6WoFNCwiwsABfVo8klzrcdVfKMK+H2Zoyssk8PCPrEcXxTCZ4DVTiphkNiNNQPKA0Ba4A3vqFxRhNPCOuVlbWeUW6ZLszDmLj2XCzGoqXYrH8VrG1MMUjCQ8n4RNq6MHQNY0Czj1b68L81pnGEcNmaudkm0iWbLYHiUM+errRPFlcDHl/aNsruAtax9qrnKDXCLYRmny8mLaXAMTmqHvpq4QwkNyx5fJs2zuWtzc+tITglho5OM2+GRPHK3GMJdHNNUioiLrEEAtPMtcMoLdBoQVbFVz4SKZytreW8osDHYamspIXUU/wdz8jy4i/ULb5eHePYqIuKfKNMsuPBUWC4VWvxSeGKpDKlvSZ5+TrFublzuPYtUnHYm+jDCMvEazyXBshhtXAyQVlQKhxcC02tlbbUd+qyzab4WDdCMkuXkgX4dxLE6yeKilFPFCSL2HAHKC4kElxLToLWCu2whFOS5M2+yc2o+xjx6rxfCjHNLVNqIi4NIIFieNiLAi4BsQV2KhZwlyJuyvlvKJ3jkNVW0sD6Kf4M5+SQki5LHMvl4HmR7FRFxjLlGiSlJcFTYDhNa/E6mKKpyVLekzzW8uzgHcuZN/UtUpR2ZxwY4Rn4rWeS4dj8Nq4I3trKgVDi67XWtlbbhw1119ayzcW+EbYRaXLJAoEwgCA8KAp/eNTMlxuhjkaHMeyFrmngQZXggrTU8VtmW7zxJ1+T/DfkcP8A2/8A1U+JL5NGxEE2Ro2Q7QzxxNDGMbKGtHADKw2Cunl1IyV+szd39j8xSekk+zXNP2yeq8qNin21xMMaBhTiA0WOd2umh8lcdcM9nVbP8ph3c4TVHEamrqKd0DZGu0d+89wNm8zw4rtso7UkcpjLe5NGvvy85h/jL70a7p+mR1XaLK2goDUU08IOUyxvYDyBc0gE9yzxeHk1NZjgqzZapxXDGPp/we6ZucuBDtATxs5tw5ptfXVaZqE3nJlr8StYaySLZreI6arFJVUzqeV2jRcnXKXWcCARcA68FXKrEcrkshdmW1rBz9/HmKT0r/cUtP2yOq6Rkp9tMTDGAYS8gNaAc7tbAWPkrjrh8nfFn+Ux7uMKqvwjVVdRTugbI12jv3nOBs3mbAcV22S2pJilS3OTXZrb3/j+F/Ob9vGu0eWRG/zxLZcND61mNZVG5U/8TiXzm/aSLRf0jNp+5fc39+vxOH0w9xy5p/MNV5CdbP8AxWn9FH7gVUuy+PSK12a/WOs8JfqYrpekjNH12WyVnNZSm1NbLBj5kgi6eRobliFwXXisdQOy61QSdXLMM5ON3B1cb2lxOpp54DhT2iaOSIuDnEtD2lpIGXXQ8FGMIJp5LXZP8pJN1GEzUtDknYY3ulkfkNswabAXtz6t1C6SlLglRBxhhlUYqak4hiDKQPLpHSteGDrdHe7tf2eC0JR2LcZZOe+SiTvclNTdBIxjbVIdeQnynMJ6hb2Ntpbtv2qrUZzn2L9K1twuyzgs5qKs3efpnE/8X2ivs8kTPV55f8Fl4h5qT5j/AHSqV2aCs9wPxap9JH9mFfqO0ZtN7/cb9vIovSP+oJp/canpfcsuDzTfmD3VQ+zQuit9xvk13pW/7lff7GfT9y+5aJKzmkqKq2xxKuq5YcNDWMjJFy1l7NcRmkc/QAkaABaVCEY5kY3bZOWIexobyq+v+Bxw18LA7PmE8bgY3WaeqR+y/XwK7So7sxOXuW1KSLY2Y+J0voYvcCzPs2LorjZP9Y63wn+ti0T9JGOv12W2eCzG0oTYnGammqa00tKaoucQ4BxGUCR1joDxJK2WRUksswVycZywsnV2yrsTxGFsJw2SOzw4EOJ1sRbUAAaqNahB5yTtc7FjBbGA0zo6aCN+jmRxtI7w0ArNLs1rorPY39YK/wD6j32rRP0kZa/XkW2sxrCAIAgPCgKk27/T+H+EH2r1or9ORmu88S21nNJUuz5/rLU/Nl9xi0z9JGOv12dDflh0klJC9jSRFIS+wvZrmFt7dl7KNDSbRZqE3HKNjDN7FB0UYldIx4a0OaIZHgECxs5gIIXHRPJKF0GuyTbNbVU1eJDTPLujLQ4OjewjNfLo4C4Nj7FXOuUOyyM1LpkB35H85h/jJ9cavo6Zl1XaLQxKvZBFJNKcrI2l7jYmzRqdBqVmSbeDW2kskQG9jDP4sn+nm/lVvgT+CHjQ+SI0eJtxHH4J6ZrjHGBdxFuq2N4zOHK5eAAexW42VtMojLfbmPR39+FA+Skhexpc2KQl9hewc0jMe69vaoUNJ4JalNxTRmwzexh/RRiR0jHhrQW9DI8AgW0LAQVx0TyTjfBrvBJ9mtqaava91M9zhGQHZmPYQSLjRwFxoq5QceyyMlLogO+uF7JqGpDbsiJueQcHse0O7L5TqrqOmjNqcpqR3Yt6tHI20bZnzOGkLYXlxdbyQ4DL672UXRL36LVdFxyiP7jXEzV5cLOPRlw7CXSEj23U7/Yr0zby2dPfr8Th9L/sco6fzHdV5CdbPfFaf0UfuBUy7L49IrXZn9Y6zwl+pivl6SM0PXbLZKzmspzbOpNBjkVZKxxhcGkOA4jIWOAPDMCL27CtUFur2mKxuFu5kq/Kzhv8WX/TzfyqrwJ/Bp8WHyiW4ViEdRFHNE7NHIA5psQSD3EXCqaaeGTTT5Ky2C/TmIeEn2gWi300Z6fPIw7e4NJhlWzEqMWYXDpGDyQ4nrB39x407iu1yU47ZELYOuW+P/JZ2z+MMq6eOeLyHj1gg2cD4EEepZ5R2vDNUJblkqjC8bZhmM1pqg5jJS7rZSbAuzMdYalp7QtLjvrWDKrPDsefctDDsbgroZTSyCQDMw6ObZxbcA5gO0LPKLi+TTGaksoqbdrtRDhXwmnrQ+N2duoY51nNGUgtAvyuDwK02wc8OJlpmoNqXB9bwtposVlpIaIPkIedSxzbl1gAA4A2HMnRK4OCbkLpqbUYl0NbljAPEMt6w1ZPc2LorXcb5Nd6Vv8AuWi/2M+n/wDL7loPWc0lIbI7QMwqurY6xrmh7jqGkkWc5zTYauaQeS1zi7IrBhrnsm1Izbz9sIa6kYKZsjo2yXdM6J7Iw7KQGAuAudVymtxlyS1E8pbS1tmPidN6GL3Asz7Na6KqfiTcNx+olqQ5scmezg0nqyBpa4AauF22NlpxvrSRjzstbZaeBbR09aHmmkEgZYO6rhYkXGjgFnlFx7NUZqS4Kn2UxxmEYhWsrGvaJCesGl1rPc5pAGpaQ4ai60Tj4kVtMsJeHY93uTePerhrnNaJZLkgC8EoFybC5y96q8CfwafFh8k2YVUWFLx4o3DceqpKkObHIZLODSerJZzHADiLixtwK1bd9aSMW5Qubl7lq4FtFT1jXOppBIGEB1g4EEi4uHALPKDj2a4zUuUdVRJBAEAQHLrKKN08L3Rsc9ubK8saXN+aSLhSTeGQaTaZ01Emc2KjjFS+QRsEhaAXhrc5Gmhda66m9pBJbsnRe0EWIBB5HguEyJVGA0pc69NAdT/Yx/crNz+SnZF8tHZ2eoYomOEUbIwTchjGtB055Rqoybb5Jwil0j7xajjkMXSRsfleC3M1rrHtFxoieDk0mbtRGHNc1wBBBBBFwRbgQVBexN9ES/F+l+TQf5Mf8qu3y+SnwofC/sSDA6GKJn5uNkd+ORjW38bBQk2+yyKSXB0XNBFiAQeR4KJMidRgNKXOJpoD/wAmP7lbufyUuEW+UjsYBQxRMcIo2RgnUMY1oOnPKFCTb7JRil0jfq4WvY5r2hwINw4Ag6cwVFPkm1wcjZ/C4Ii4xQxRm3FkbGn2gKU5N9kK4RXSN/DqSNj5nMY1pe4Fxa0AuNuLiBqfFcbJRSyzzGqVkkeWRjXi4NnNDhcHQ2PNIvDEkmuTeYLAAaAclwkc+mo4xPJIGMD3NF3hrQ8+LrXK63wRSW5nRXCRqYpTMkjcJGNeLcHNDh7CuxeGcksrki/4v0vyaD/Jj/lVm6XyUquHwv7Eto4mtY1rQGtAAAAAA05AcFU+y5dGvS0kbZZHtYwOda7g0Bx8SBcruXhHElky4jA18cjXtDmlpBa4AtI7weKLs7JJrk+qKFrI2NY0NaGizWgADwA4JLsRWEcDbXD4pI2mSKN5B0LmNcR4EjRTg2uiuyKfaMmxFHHHA4RsYwF5JDWhtzYC5sNVybbfIrSS4M+P4XBIWmSGJ57XxscfpC5FtHZpPs9wDDIYsxjhjjPayNrT9ASTb7EIpdI7LgoPosNDB6SOMSdGxjMzyTlaG3PabDUqcm2RikujoFRJHE2hw2GXKZYo5Drq+Nrj9IU4trohKKfaM9RQRGm6MxM6PKOpkbk4j9m1lFN5ONLadGBgDWgAAAAADQAdy4TXRwds6CKWEdJGySx0zsa62o4XGinBtdELEmuTBsPRxxxy9HGxl3C+RrW36vOw1SxtnK0lnB0sfw+KVo6WKOSx/bY131hItolOKa5Rx6XAqUPYRTQAhwIIhjBBvy0XXJ/JX4cFykiXNVZeR3bSgilhBkjY8g6F7GuI15XGinBtdFdkU1yfGw1HHHE/o42Mu65yta25tzsNUm2+zlSS6JMoFoQ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693738"/>
            <a:ext cx="44577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08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514475"/>
            <a:ext cx="2552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86150" y="1281113"/>
            <a:ext cx="641985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Undersøkelse om øyeblikkelig hjelp døgnopphold i kommunene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Utføres av Deloitte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Sluttrapport ved slutten av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Revidert veileder for etablering av kommunalt øyeblikkelig hjelp døgntilbud ved årsskifte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6150" y="2665036"/>
            <a:ext cx="4953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25/26 november 2013: ambulansetjenesten</a:t>
            </a:r>
            <a:r>
              <a:rPr lang="nb-NO" sz="1400" dirty="0">
                <a:solidFill>
                  <a:schemeClr val="tx2"/>
                </a:solidFill>
              </a:rPr>
              <a:t>, Prehospitale tjenester og Akuttmottak </a:t>
            </a:r>
          </a:p>
          <a:p>
            <a:r>
              <a:rPr lang="nb-NO" dirty="0"/>
              <a:t> </a:t>
            </a:r>
          </a:p>
        </p:txBody>
      </p:sp>
      <p:pic>
        <p:nvPicPr>
          <p:cNvPr id="1208327" name="Picture 7" descr="https://encrypted-tbn0.gstatic.com/images?q=tbn:ANd9GcQnJM1JcKSly_XoPYRhhPut_UtmBvqI2bXMy7RR0PYgEqFFmO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25152"/>
            <a:ext cx="2857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9" name="Picture 9" descr="http://t0.gstatic.com/images?q=tbn:ANd9GcS-znxFz1BfL5V7DvgGNt1O1xKL_qo6HfqMlKMCKQmZa2E6CUV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3586535"/>
            <a:ext cx="849710" cy="8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31" name="Picture 11" descr="http://t2.gstatic.com/images?q=tbn:ANd9GcQBGOjxiWo8Zle_I99zPcMG9wYLNiVLJoKs3X_MupesetCSXG7a3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7" y="3546476"/>
            <a:ext cx="962025" cy="8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86150" y="3643871"/>
            <a:ext cx="4953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Forskningsprosjekt «Evaluering av samhandlingsreformen» v/Terje Hagen</a:t>
            </a:r>
            <a:endParaRPr lang="nb-NO" sz="1400" dirty="0">
              <a:solidFill>
                <a:schemeClr val="tx2"/>
              </a:solidFill>
            </a:endParaRPr>
          </a:p>
          <a:p>
            <a:r>
              <a:rPr lang="nb-NO" dirty="0"/>
              <a:t> </a:t>
            </a:r>
          </a:p>
        </p:txBody>
      </p:sp>
      <p:pic>
        <p:nvPicPr>
          <p:cNvPr id="12083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086350"/>
            <a:ext cx="21859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86150" y="4594190"/>
            <a:ext cx="4953000" cy="21082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2"/>
                </a:solidFill>
              </a:rPr>
              <a:t>Kommunal sektor er et av Deloitte sine satsningsområder og vi hjelper kommunene bl.a. med: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400" dirty="0" smtClean="0">
                <a:solidFill>
                  <a:schemeClr val="tx2"/>
                </a:solidFill>
              </a:rPr>
              <a:t>Evaluering av PLO-sektor i kommunene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400" dirty="0" smtClean="0">
                <a:solidFill>
                  <a:schemeClr val="tx2"/>
                </a:solidFill>
              </a:rPr>
              <a:t>Bistand i etableringsprosessen av KØH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400" dirty="0" smtClean="0">
                <a:solidFill>
                  <a:schemeClr val="tx2"/>
                </a:solidFill>
              </a:rPr>
              <a:t>Organisasjonsutvikling i kommunal sektor</a:t>
            </a:r>
          </a:p>
          <a:p>
            <a:pPr marL="714375" lvl="1" indent="-285750">
              <a:buFont typeface="Arial" panose="020B0604020202020204" pitchFamily="34" charset="0"/>
              <a:buChar char="-"/>
            </a:pPr>
            <a:r>
              <a:rPr lang="nb-NO" sz="1400" dirty="0" smtClean="0">
                <a:solidFill>
                  <a:schemeClr val="tx2"/>
                </a:solidFill>
              </a:rPr>
              <a:t>Omstillingsprosjekter i primær- og spesialisthelsetjenesten som et ledd i Samhandlingsreformen</a:t>
            </a:r>
            <a:endParaRPr lang="nb-NO" sz="1400" dirty="0">
              <a:solidFill>
                <a:schemeClr val="tx2"/>
              </a:solidFill>
            </a:endParaRP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1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2923269"/>
              </p:ext>
            </p:ext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5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81764"/>
              </p:ext>
            </p:extLst>
          </p:nvPr>
        </p:nvGraphicFramePr>
        <p:xfrm>
          <a:off x="429947" y="1123950"/>
          <a:ext cx="9028377" cy="290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49"/>
                <a:gridCol w="1503228"/>
              </a:tblGrid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Hovedtrekk Samhandlingsreformen: status etter to år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Om prosjektet: formål, metode og resultat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Hovedfunn 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Konklusjon og anbefalinger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B2407-E3DE-42EE-BB9A-9ADA55DC367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3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5" name="Picture 225" descr="R:\supportfunksjoner\Marked\Marked_for_alle\Logoer\Deloitte\Word og Powerpoint\Deloitte RGB Office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435" y="2704034"/>
              <a:ext cx="4031130" cy="76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5430" y="5086350"/>
            <a:ext cx="6189195" cy="14938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900"/>
              </a:lnSpc>
            </a:pPr>
            <a:r>
              <a:rPr lang="nb-NO" sz="700" dirty="0" smtClean="0">
                <a:solidFill>
                  <a:schemeClr val="tx1"/>
                </a:solidFill>
              </a:rPr>
              <a:t>Deloitte </a:t>
            </a:r>
            <a:r>
              <a:rPr lang="nb-NO" sz="700" dirty="0" err="1" smtClean="0">
                <a:solidFill>
                  <a:schemeClr val="tx1"/>
                </a:solidFill>
              </a:rPr>
              <a:t>refers</a:t>
            </a:r>
            <a:r>
              <a:rPr lang="nb-NO" sz="700" dirty="0" smtClean="0">
                <a:solidFill>
                  <a:schemeClr val="tx1"/>
                </a:solidFill>
              </a:rPr>
              <a:t> to </a:t>
            </a:r>
            <a:r>
              <a:rPr lang="nb-NO" sz="700" dirty="0" err="1" smtClean="0">
                <a:solidFill>
                  <a:schemeClr val="tx1"/>
                </a:solidFill>
              </a:rPr>
              <a:t>one</a:t>
            </a:r>
            <a:r>
              <a:rPr lang="nb-NO" sz="700" dirty="0" smtClean="0">
                <a:solidFill>
                  <a:schemeClr val="tx1"/>
                </a:solidFill>
              </a:rPr>
              <a:t> or more </a:t>
            </a:r>
            <a:r>
              <a:rPr lang="nb-NO" sz="700" dirty="0" err="1" smtClean="0">
                <a:solidFill>
                  <a:schemeClr val="tx1"/>
                </a:solidFill>
              </a:rPr>
              <a:t>of</a:t>
            </a:r>
            <a:r>
              <a:rPr lang="nb-NO" sz="700" dirty="0" smtClean="0">
                <a:solidFill>
                  <a:schemeClr val="tx1"/>
                </a:solidFill>
              </a:rPr>
              <a:t> Deloitte Touche </a:t>
            </a:r>
            <a:r>
              <a:rPr lang="nb-NO" sz="700" dirty="0" err="1" smtClean="0">
                <a:solidFill>
                  <a:schemeClr val="tx1"/>
                </a:solidFill>
              </a:rPr>
              <a:t>Tohmatsu</a:t>
            </a:r>
            <a:r>
              <a:rPr lang="nb-NO" sz="700" dirty="0" smtClean="0">
                <a:solidFill>
                  <a:schemeClr val="tx1"/>
                </a:solidFill>
              </a:rPr>
              <a:t> Limited, a UK private </a:t>
            </a:r>
            <a:r>
              <a:rPr lang="nb-NO" sz="700" dirty="0" err="1" smtClean="0">
                <a:solidFill>
                  <a:schemeClr val="tx1"/>
                </a:solidFill>
              </a:rPr>
              <a:t>company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limited</a:t>
            </a:r>
            <a:r>
              <a:rPr lang="nb-NO" sz="700" dirty="0" smtClean="0">
                <a:solidFill>
                  <a:schemeClr val="tx1"/>
                </a:solidFill>
              </a:rPr>
              <a:t> by </a:t>
            </a:r>
            <a:r>
              <a:rPr lang="nb-NO" sz="700" dirty="0" err="1" smtClean="0">
                <a:solidFill>
                  <a:schemeClr val="tx1"/>
                </a:solidFill>
              </a:rPr>
              <a:t>guarantee</a:t>
            </a:r>
            <a:r>
              <a:rPr lang="nb-NO" sz="700" dirty="0" smtClean="0">
                <a:solidFill>
                  <a:schemeClr val="tx1"/>
                </a:solidFill>
              </a:rPr>
              <a:t>, and </a:t>
            </a:r>
            <a:r>
              <a:rPr lang="nb-NO" sz="700" dirty="0" err="1" smtClean="0">
                <a:solidFill>
                  <a:schemeClr val="tx1"/>
                </a:solidFill>
              </a:rPr>
              <a:t>its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network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of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member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firms</a:t>
            </a:r>
            <a:r>
              <a:rPr lang="nb-NO" sz="700" dirty="0" smtClean="0">
                <a:solidFill>
                  <a:schemeClr val="tx1"/>
                </a:solidFill>
              </a:rPr>
              <a:t>, </a:t>
            </a:r>
            <a:r>
              <a:rPr lang="nb-NO" sz="700" dirty="0" err="1" smtClean="0">
                <a:solidFill>
                  <a:schemeClr val="tx1"/>
                </a:solidFill>
              </a:rPr>
              <a:t>each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of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which</a:t>
            </a:r>
            <a:r>
              <a:rPr lang="nb-NO" sz="700" dirty="0" smtClean="0">
                <a:solidFill>
                  <a:schemeClr val="tx1"/>
                </a:solidFill>
              </a:rPr>
              <a:t> is a </a:t>
            </a:r>
            <a:r>
              <a:rPr lang="nb-NO" sz="700" dirty="0" err="1" smtClean="0">
                <a:solidFill>
                  <a:schemeClr val="tx1"/>
                </a:solidFill>
              </a:rPr>
              <a:t>legally</a:t>
            </a:r>
            <a:r>
              <a:rPr lang="nb-NO" sz="700" dirty="0" smtClean="0">
                <a:solidFill>
                  <a:schemeClr val="tx1"/>
                </a:solidFill>
              </a:rPr>
              <a:t> separate and </a:t>
            </a:r>
            <a:r>
              <a:rPr lang="nb-NO" sz="700" dirty="0" err="1" smtClean="0">
                <a:solidFill>
                  <a:schemeClr val="tx1"/>
                </a:solidFill>
              </a:rPr>
              <a:t>independent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entity</a:t>
            </a:r>
            <a:r>
              <a:rPr lang="nb-NO" sz="700" dirty="0" smtClean="0">
                <a:solidFill>
                  <a:schemeClr val="tx1"/>
                </a:solidFill>
              </a:rPr>
              <a:t>. </a:t>
            </a:r>
            <a:r>
              <a:rPr lang="nb-NO" sz="700" dirty="0" err="1" smtClean="0">
                <a:solidFill>
                  <a:schemeClr val="tx1"/>
                </a:solidFill>
              </a:rPr>
              <a:t>Please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see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u="sng" dirty="0" smtClean="0">
                <a:solidFill>
                  <a:schemeClr val="tx1"/>
                </a:solidFill>
                <a:hlinkClick r:id="rId4"/>
              </a:rPr>
              <a:t>www.deloitte.com/no/omoss</a:t>
            </a:r>
            <a:r>
              <a:rPr lang="nb-NO" sz="700" dirty="0" smtClean="0">
                <a:solidFill>
                  <a:schemeClr val="tx1"/>
                </a:solidFill>
              </a:rPr>
              <a:t> for a </a:t>
            </a:r>
            <a:r>
              <a:rPr lang="nb-NO" sz="700" dirty="0" err="1" smtClean="0">
                <a:solidFill>
                  <a:schemeClr val="tx1"/>
                </a:solidFill>
              </a:rPr>
              <a:t>detailed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description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of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the</a:t>
            </a:r>
            <a:r>
              <a:rPr lang="nb-NO" sz="700" dirty="0" smtClean="0">
                <a:solidFill>
                  <a:schemeClr val="tx1"/>
                </a:solidFill>
              </a:rPr>
              <a:t> legal </a:t>
            </a:r>
            <a:r>
              <a:rPr lang="nb-NO" sz="700" dirty="0" err="1" smtClean="0">
                <a:solidFill>
                  <a:schemeClr val="tx1"/>
                </a:solidFill>
              </a:rPr>
              <a:t>structure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of</a:t>
            </a:r>
            <a:r>
              <a:rPr lang="nb-NO" sz="700" dirty="0" smtClean="0">
                <a:solidFill>
                  <a:schemeClr val="tx1"/>
                </a:solidFill>
              </a:rPr>
              <a:t> Deloitte Touche </a:t>
            </a:r>
            <a:r>
              <a:rPr lang="nb-NO" sz="700" dirty="0" err="1" smtClean="0">
                <a:solidFill>
                  <a:schemeClr val="tx1"/>
                </a:solidFill>
              </a:rPr>
              <a:t>Tohmatsu</a:t>
            </a:r>
            <a:r>
              <a:rPr lang="nb-NO" sz="700" dirty="0" smtClean="0">
                <a:solidFill>
                  <a:schemeClr val="tx1"/>
                </a:solidFill>
              </a:rPr>
              <a:t> Limited and </a:t>
            </a:r>
            <a:r>
              <a:rPr lang="nb-NO" sz="700" dirty="0" err="1" smtClean="0">
                <a:solidFill>
                  <a:schemeClr val="tx1"/>
                </a:solidFill>
              </a:rPr>
              <a:t>its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member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firms</a:t>
            </a:r>
            <a:r>
              <a:rPr lang="nb-NO" sz="7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ts val="900"/>
              </a:lnSpc>
            </a:pPr>
            <a:r>
              <a:rPr lang="nb-NO" sz="700" dirty="0" smtClean="0">
                <a:solidFill>
                  <a:schemeClr val="tx1"/>
                </a:solidFill>
              </a:rPr>
              <a:t>Deloitte Norway </a:t>
            </a:r>
            <a:r>
              <a:rPr lang="nb-NO" sz="700" dirty="0" err="1" smtClean="0">
                <a:solidFill>
                  <a:schemeClr val="tx1"/>
                </a:solidFill>
              </a:rPr>
              <a:t>conducts</a:t>
            </a:r>
            <a:r>
              <a:rPr lang="nb-NO" sz="700" dirty="0" smtClean="0">
                <a:solidFill>
                  <a:schemeClr val="tx1"/>
                </a:solidFill>
              </a:rPr>
              <a:t> business </a:t>
            </a:r>
            <a:r>
              <a:rPr lang="nb-NO" sz="700" dirty="0" err="1" smtClean="0">
                <a:solidFill>
                  <a:schemeClr val="tx1"/>
                </a:solidFill>
              </a:rPr>
              <a:t>through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two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legally</a:t>
            </a:r>
            <a:r>
              <a:rPr lang="nb-NO" sz="700" dirty="0" smtClean="0">
                <a:solidFill>
                  <a:schemeClr val="tx1"/>
                </a:solidFill>
              </a:rPr>
              <a:t> separate and </a:t>
            </a:r>
            <a:r>
              <a:rPr lang="nb-NO" sz="700" dirty="0" err="1" smtClean="0">
                <a:solidFill>
                  <a:schemeClr val="tx1"/>
                </a:solidFill>
              </a:rPr>
              <a:t>independent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limited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liability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companies</a:t>
            </a:r>
            <a:r>
              <a:rPr lang="nb-NO" sz="700" dirty="0" smtClean="0">
                <a:solidFill>
                  <a:schemeClr val="tx1"/>
                </a:solidFill>
              </a:rPr>
              <a:t>; Deloitte AS, providing </a:t>
            </a:r>
            <a:r>
              <a:rPr lang="nb-NO" sz="700" dirty="0" err="1" smtClean="0">
                <a:solidFill>
                  <a:schemeClr val="tx1"/>
                </a:solidFill>
              </a:rPr>
              <a:t>audit</a:t>
            </a:r>
            <a:r>
              <a:rPr lang="nb-NO" sz="700" dirty="0" smtClean="0">
                <a:solidFill>
                  <a:schemeClr val="tx1"/>
                </a:solidFill>
              </a:rPr>
              <a:t>, </a:t>
            </a:r>
            <a:r>
              <a:rPr lang="nb-NO" sz="700" dirty="0" err="1" smtClean="0">
                <a:solidFill>
                  <a:schemeClr val="tx1"/>
                </a:solidFill>
              </a:rPr>
              <a:t>consulting</a:t>
            </a:r>
            <a:r>
              <a:rPr lang="nb-NO" sz="700" dirty="0" smtClean="0">
                <a:solidFill>
                  <a:schemeClr val="tx1"/>
                </a:solidFill>
              </a:rPr>
              <a:t>, </a:t>
            </a:r>
            <a:r>
              <a:rPr lang="nb-NO" sz="700" dirty="0" err="1" smtClean="0">
                <a:solidFill>
                  <a:schemeClr val="tx1"/>
                </a:solidFill>
              </a:rPr>
              <a:t>financial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advisory</a:t>
            </a:r>
            <a:r>
              <a:rPr lang="nb-NO" sz="700" dirty="0" smtClean="0">
                <a:solidFill>
                  <a:schemeClr val="tx1"/>
                </a:solidFill>
              </a:rPr>
              <a:t> and risk management services, and Deloitte Advokatfirma AS, providing </a:t>
            </a:r>
            <a:r>
              <a:rPr lang="nb-NO" sz="700" dirty="0" err="1" smtClean="0">
                <a:solidFill>
                  <a:schemeClr val="tx1"/>
                </a:solidFill>
              </a:rPr>
              <a:t>tax</a:t>
            </a:r>
            <a:r>
              <a:rPr lang="nb-NO" sz="700" dirty="0" smtClean="0">
                <a:solidFill>
                  <a:schemeClr val="tx1"/>
                </a:solidFill>
              </a:rPr>
              <a:t> and legal services. </a:t>
            </a:r>
          </a:p>
          <a:p>
            <a:pPr marL="0" indent="0">
              <a:lnSpc>
                <a:spcPts val="900"/>
              </a:lnSpc>
            </a:pPr>
            <a:r>
              <a:rPr lang="nb-NO" sz="700" dirty="0" smtClean="0">
                <a:solidFill>
                  <a:schemeClr val="tx1"/>
                </a:solidFill>
              </a:rPr>
              <a:t>This </a:t>
            </a:r>
            <a:r>
              <a:rPr lang="nb-NO" sz="700" dirty="0" err="1" smtClean="0">
                <a:solidFill>
                  <a:schemeClr val="tx1"/>
                </a:solidFill>
              </a:rPr>
              <a:t>communication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contains</a:t>
            </a:r>
            <a:r>
              <a:rPr lang="nb-NO" sz="700" dirty="0" smtClean="0">
                <a:solidFill>
                  <a:schemeClr val="tx1"/>
                </a:solidFill>
              </a:rPr>
              <a:t> general </a:t>
            </a:r>
            <a:r>
              <a:rPr lang="nb-NO" sz="700" dirty="0" err="1" smtClean="0">
                <a:solidFill>
                  <a:schemeClr val="tx1"/>
                </a:solidFill>
              </a:rPr>
              <a:t>information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only</a:t>
            </a:r>
            <a:r>
              <a:rPr lang="nb-NO" sz="700" dirty="0" smtClean="0">
                <a:solidFill>
                  <a:schemeClr val="tx1"/>
                </a:solidFill>
              </a:rPr>
              <a:t>, and </a:t>
            </a:r>
            <a:r>
              <a:rPr lang="nb-NO" sz="700" dirty="0" err="1" smtClean="0">
                <a:solidFill>
                  <a:schemeClr val="tx1"/>
                </a:solidFill>
              </a:rPr>
              <a:t>neither</a:t>
            </a:r>
            <a:r>
              <a:rPr lang="nb-NO" sz="700" dirty="0" smtClean="0">
                <a:solidFill>
                  <a:schemeClr val="tx1"/>
                </a:solidFill>
              </a:rPr>
              <a:t> Deloitte AS nor Deloitte Advokatfirma AS is, by </a:t>
            </a:r>
            <a:r>
              <a:rPr lang="nb-NO" sz="700" dirty="0" err="1" smtClean="0">
                <a:solidFill>
                  <a:schemeClr val="tx1"/>
                </a:solidFill>
              </a:rPr>
              <a:t>means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of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this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publication</a:t>
            </a:r>
            <a:r>
              <a:rPr lang="nb-NO" sz="700" dirty="0" smtClean="0">
                <a:solidFill>
                  <a:schemeClr val="tx1"/>
                </a:solidFill>
              </a:rPr>
              <a:t>, rendering </a:t>
            </a:r>
            <a:r>
              <a:rPr lang="nb-NO" sz="700" dirty="0" err="1" smtClean="0">
                <a:solidFill>
                  <a:schemeClr val="tx1"/>
                </a:solidFill>
              </a:rPr>
              <a:t>professional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advice</a:t>
            </a:r>
            <a:r>
              <a:rPr lang="nb-NO" sz="700" dirty="0" smtClean="0">
                <a:solidFill>
                  <a:schemeClr val="tx1"/>
                </a:solidFill>
              </a:rPr>
              <a:t> or services and </a:t>
            </a:r>
            <a:r>
              <a:rPr lang="nb-NO" sz="700" dirty="0" err="1" smtClean="0">
                <a:solidFill>
                  <a:schemeClr val="tx1"/>
                </a:solidFill>
              </a:rPr>
              <a:t>shall</a:t>
            </a:r>
            <a:r>
              <a:rPr lang="nb-NO" sz="700" dirty="0" smtClean="0">
                <a:solidFill>
                  <a:schemeClr val="tx1"/>
                </a:solidFill>
              </a:rPr>
              <a:t> not be </a:t>
            </a:r>
            <a:r>
              <a:rPr lang="nb-NO" sz="700" dirty="0" err="1" smtClean="0">
                <a:solidFill>
                  <a:schemeClr val="tx1"/>
                </a:solidFill>
              </a:rPr>
              <a:t>responsible</a:t>
            </a:r>
            <a:r>
              <a:rPr lang="nb-NO" sz="700" dirty="0" smtClean="0">
                <a:solidFill>
                  <a:schemeClr val="tx1"/>
                </a:solidFill>
              </a:rPr>
              <a:t> for </a:t>
            </a:r>
            <a:r>
              <a:rPr lang="nb-NO" sz="700" dirty="0" err="1" smtClean="0">
                <a:solidFill>
                  <a:schemeClr val="tx1"/>
                </a:solidFill>
              </a:rPr>
              <a:t>any</a:t>
            </a:r>
            <a:r>
              <a:rPr lang="nb-NO" sz="700" dirty="0" smtClean="0">
                <a:solidFill>
                  <a:schemeClr val="tx1"/>
                </a:solidFill>
              </a:rPr>
              <a:t> loss </a:t>
            </a:r>
            <a:r>
              <a:rPr lang="nb-NO" sz="700" dirty="0" err="1" smtClean="0">
                <a:solidFill>
                  <a:schemeClr val="tx1"/>
                </a:solidFill>
              </a:rPr>
              <a:t>whatsoever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sustained</a:t>
            </a:r>
            <a:r>
              <a:rPr lang="nb-NO" sz="700" dirty="0" smtClean="0">
                <a:solidFill>
                  <a:schemeClr val="tx1"/>
                </a:solidFill>
              </a:rPr>
              <a:t> by </a:t>
            </a:r>
            <a:r>
              <a:rPr lang="nb-NO" sz="700" dirty="0" err="1" smtClean="0">
                <a:solidFill>
                  <a:schemeClr val="tx1"/>
                </a:solidFill>
              </a:rPr>
              <a:t>any</a:t>
            </a:r>
            <a:r>
              <a:rPr lang="nb-NO" sz="700" dirty="0" smtClean="0">
                <a:solidFill>
                  <a:schemeClr val="tx1"/>
                </a:solidFill>
              </a:rPr>
              <a:t> person </a:t>
            </a:r>
            <a:r>
              <a:rPr lang="nb-NO" sz="700" dirty="0" err="1" smtClean="0">
                <a:solidFill>
                  <a:schemeClr val="tx1"/>
                </a:solidFill>
              </a:rPr>
              <a:t>who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relies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on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this</a:t>
            </a:r>
            <a:r>
              <a:rPr lang="nb-NO" sz="700" dirty="0" smtClean="0">
                <a:solidFill>
                  <a:schemeClr val="tx1"/>
                </a:solidFill>
              </a:rPr>
              <a:t> </a:t>
            </a:r>
            <a:r>
              <a:rPr lang="nb-NO" sz="700" dirty="0" err="1" smtClean="0">
                <a:solidFill>
                  <a:schemeClr val="tx1"/>
                </a:solidFill>
              </a:rPr>
              <a:t>communication</a:t>
            </a:r>
            <a:r>
              <a:rPr lang="nb-NO" sz="7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ts val="900"/>
              </a:lnSpc>
            </a:pPr>
            <a:r>
              <a:rPr lang="nb-NO" sz="700" dirty="0" smtClean="0">
                <a:solidFill>
                  <a:schemeClr val="tx1"/>
                </a:solidFill>
              </a:rPr>
              <a:t>© 2013 Deloitte AS</a:t>
            </a:r>
          </a:p>
          <a:p>
            <a:pPr>
              <a:lnSpc>
                <a:spcPts val="900"/>
              </a:lnSpc>
            </a:pPr>
            <a:endParaRPr lang="nb-NO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for Samhandlingsreformen: De økonomiske virkemidlene gir effekt, og kommunene er godt i gang med etablering av øyeblikkelig hjelp døgntilbud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0826" y="1655320"/>
            <a:ext cx="1857375" cy="795527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1"/>
                </a:solidFill>
              </a:rPr>
              <a:t>Ansvar for utskrivningsklare pasienter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199" y="3413734"/>
            <a:ext cx="1857375" cy="795527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1"/>
                </a:solidFill>
              </a:rPr>
              <a:t>Kommunal øyeblikkelig hjelp døgntilbud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7075" y="5172148"/>
            <a:ext cx="1857375" cy="562034"/>
          </a:xfrm>
          <a:prstGeom prst="roundRect">
            <a:avLst>
              <a:gd name="adj" fmla="val 18377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1"/>
                </a:solidFill>
              </a:rPr>
              <a:t>Kommunal medfinansiering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1898353" y="3661646"/>
            <a:ext cx="4530761" cy="318801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tx2"/>
                </a:solidFill>
              </a:rPr>
              <a:t>Økonomiske virkemidler i </a:t>
            </a:r>
            <a:r>
              <a:rPr lang="nb-NO" sz="1400" b="1" dirty="0">
                <a:solidFill>
                  <a:schemeClr val="tx2"/>
                </a:solidFill>
              </a:rPr>
              <a:t>S</a:t>
            </a:r>
            <a:r>
              <a:rPr lang="nb-NO" sz="1400" b="1" dirty="0" smtClean="0">
                <a:solidFill>
                  <a:schemeClr val="tx2"/>
                </a:solidFill>
              </a:rPr>
              <a:t>amhandlingsreformen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595873" y="1061616"/>
            <a:ext cx="7191377" cy="700581"/>
          </a:xfrm>
          <a:prstGeom prst="rightArrow">
            <a:avLst>
              <a:gd name="adj1" fmla="val 40805"/>
              <a:gd name="adj2" fmla="val 71964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nb-NO" sz="1400" b="1" dirty="0" smtClean="0">
                <a:solidFill>
                  <a:schemeClr val="bg1"/>
                </a:solidFill>
              </a:rPr>
              <a:t>   </a:t>
            </a:r>
            <a:r>
              <a:rPr lang="nb-NO" sz="1400" b="1" dirty="0">
                <a:solidFill>
                  <a:schemeClr val="bg1"/>
                </a:solidFill>
              </a:rPr>
              <a:t>       </a:t>
            </a:r>
            <a:r>
              <a:rPr lang="nb-NO" sz="1400" b="1" dirty="0" smtClean="0">
                <a:solidFill>
                  <a:schemeClr val="bg1"/>
                </a:solidFill>
              </a:rPr>
              <a:t>2011                    2012               2013                2014              2015              2016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8275" y="1857375"/>
            <a:ext cx="120015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134 987 liggedager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0825" y="1857375"/>
            <a:ext cx="120015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57 456 </a:t>
            </a:r>
          </a:p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liggedager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7625" y="1857375"/>
            <a:ext cx="120015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38 232</a:t>
            </a:r>
          </a:p>
          <a:p>
            <a:pPr algn="ctr"/>
            <a:r>
              <a:rPr lang="nb-NO" sz="1100" b="1" dirty="0">
                <a:solidFill>
                  <a:schemeClr val="tx2"/>
                </a:solidFill>
              </a:rPr>
              <a:t>l</a:t>
            </a:r>
            <a:r>
              <a:rPr lang="nb-NO" sz="1100" b="1" dirty="0" smtClean="0">
                <a:solidFill>
                  <a:schemeClr val="tx2"/>
                </a:solidFill>
              </a:rPr>
              <a:t>iggedager*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6875" y="6565382"/>
            <a:ext cx="3429000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b-NO" sz="800" dirty="0" smtClean="0">
                <a:solidFill>
                  <a:schemeClr val="tx2"/>
                </a:solidFill>
              </a:rPr>
              <a:t>* T.o.m. 2. tertial 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8724" y="1857374"/>
            <a:ext cx="322278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   ? 	        ?	       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0825" y="5091157"/>
            <a:ext cx="1200150" cy="7498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1 035 kr pr innbygger </a:t>
            </a:r>
          </a:p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(snitt for hele landet)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311" y="5091157"/>
            <a:ext cx="1200150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764 kr pr innbygger</a:t>
            </a:r>
          </a:p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 (snitt hele landet pr oktober)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4460" y="5248891"/>
            <a:ext cx="320330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100" b="1" dirty="0" smtClean="0">
                <a:solidFill>
                  <a:schemeClr val="tx2"/>
                </a:solidFill>
              </a:rPr>
              <a:t>? 	      ?	     ?</a:t>
            </a:r>
          </a:p>
        </p:txBody>
      </p:sp>
      <p:sp>
        <p:nvSpPr>
          <p:cNvPr id="31" name="Pentagon 30"/>
          <p:cNvSpPr/>
          <p:nvPr/>
        </p:nvSpPr>
        <p:spPr>
          <a:xfrm>
            <a:off x="2686364" y="4335529"/>
            <a:ext cx="1323972" cy="503590"/>
          </a:xfrm>
          <a:prstGeom prst="homePlat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2"/>
                </a:solidFill>
              </a:rPr>
              <a:t>Planlagt åpning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89100" y="4322321"/>
            <a:ext cx="4338647" cy="442035"/>
            <a:chOff x="5419725" y="4476696"/>
            <a:chExt cx="4338647" cy="442035"/>
          </a:xfrm>
          <a:solidFill>
            <a:schemeClr val="accent2"/>
          </a:solidFill>
        </p:grpSpPr>
        <p:sp>
          <p:nvSpPr>
            <p:cNvPr id="25" name="TextBox 24"/>
            <p:cNvSpPr txBox="1"/>
            <p:nvPr/>
          </p:nvSpPr>
          <p:spPr>
            <a:xfrm>
              <a:off x="6560500" y="4476696"/>
              <a:ext cx="1223961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62 </a:t>
              </a:r>
            </a:p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kommuner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9725" y="4476696"/>
              <a:ext cx="120015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59 </a:t>
              </a:r>
            </a:p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kommuner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70100" y="4476696"/>
              <a:ext cx="120015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43</a:t>
              </a:r>
            </a:p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 kommuner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6372" y="4476696"/>
              <a:ext cx="97200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23 </a:t>
              </a:r>
            </a:p>
            <a:p>
              <a:pPr algn="ctr"/>
              <a:r>
                <a:rPr lang="nb-NO" sz="1200" b="1" dirty="0" smtClean="0">
                  <a:solidFill>
                    <a:schemeClr val="bg2"/>
                  </a:solidFill>
                </a:rPr>
                <a:t>kommuner</a:t>
              </a:r>
            </a:p>
          </p:txBody>
        </p:sp>
      </p:grpSp>
      <p:sp>
        <p:nvSpPr>
          <p:cNvPr id="28" name="Pentagon 27"/>
          <p:cNvSpPr/>
          <p:nvPr/>
        </p:nvSpPr>
        <p:spPr>
          <a:xfrm>
            <a:off x="2686364" y="2682456"/>
            <a:ext cx="1323972" cy="504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Søkt om midler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00825" y="2700513"/>
            <a:ext cx="4714503" cy="442035"/>
            <a:chOff x="4219575" y="2938018"/>
            <a:chExt cx="4714503" cy="442035"/>
          </a:xfrm>
          <a:solidFill>
            <a:schemeClr val="accent5">
              <a:lumMod val="75000"/>
            </a:schemeClr>
          </a:solidFill>
        </p:grpSpPr>
        <p:sp>
          <p:nvSpPr>
            <p:cNvPr id="37" name="TextBox 36"/>
            <p:cNvSpPr txBox="1"/>
            <p:nvPr/>
          </p:nvSpPr>
          <p:spPr>
            <a:xfrm>
              <a:off x="4219575" y="2938018"/>
              <a:ext cx="120015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144 </a:t>
              </a:r>
            </a:p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kommuner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9725" y="2938018"/>
              <a:ext cx="120015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99 </a:t>
              </a:r>
            </a:p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kommuner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50818" y="2938018"/>
              <a:ext cx="120015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66</a:t>
              </a:r>
            </a:p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 kommuner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33928" y="2938018"/>
              <a:ext cx="1200150" cy="442035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28</a:t>
              </a:r>
            </a:p>
            <a:p>
              <a:pPr algn="ctr"/>
              <a:r>
                <a:rPr lang="nb-NO" sz="1200" b="1" dirty="0" smtClean="0">
                  <a:solidFill>
                    <a:schemeClr val="bg1"/>
                  </a:solidFill>
                </a:rPr>
                <a:t> kommuner</a:t>
              </a:r>
            </a:p>
          </p:txBody>
        </p:sp>
      </p:grpSp>
      <p:sp>
        <p:nvSpPr>
          <p:cNvPr id="30" name="Pentagon 29"/>
          <p:cNvSpPr/>
          <p:nvPr/>
        </p:nvSpPr>
        <p:spPr>
          <a:xfrm>
            <a:off x="2686364" y="3784504"/>
            <a:ext cx="1323972" cy="5040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Åpnet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0825" y="3820680"/>
            <a:ext cx="1200150" cy="44203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69 </a:t>
            </a:r>
          </a:p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kommuner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0975" y="3820680"/>
            <a:ext cx="1200150" cy="44203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43</a:t>
            </a:r>
          </a:p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 kommuner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01124" y="3926294"/>
            <a:ext cx="309414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tx2"/>
                </a:solidFill>
              </a:rPr>
              <a:t>   ? 	        ?	       ?</a:t>
            </a:r>
          </a:p>
        </p:txBody>
      </p:sp>
      <p:sp>
        <p:nvSpPr>
          <p:cNvPr id="29" name="Pentagon 28"/>
          <p:cNvSpPr/>
          <p:nvPr/>
        </p:nvSpPr>
        <p:spPr>
          <a:xfrm>
            <a:off x="2686364" y="3233480"/>
            <a:ext cx="1323972" cy="504000"/>
          </a:xfrm>
          <a:prstGeom prst="homePlat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Fått midler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0825" y="3258524"/>
            <a:ext cx="1233486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111 </a:t>
            </a:r>
          </a:p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kommuner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34460" y="3343163"/>
            <a:ext cx="304892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z="1200" b="1" dirty="0">
                <a:solidFill>
                  <a:schemeClr val="tx2"/>
                </a:solidFill>
              </a:rPr>
              <a:t>   ? 	</a:t>
            </a:r>
            <a:r>
              <a:rPr lang="nb-NO" sz="1200" b="1" dirty="0" smtClean="0">
                <a:solidFill>
                  <a:schemeClr val="tx2"/>
                </a:solidFill>
              </a:rPr>
              <a:t>       </a:t>
            </a:r>
            <a:r>
              <a:rPr lang="nb-NO" sz="1200" b="1" dirty="0">
                <a:solidFill>
                  <a:schemeClr val="tx2"/>
                </a:solidFill>
              </a:rPr>
              <a:t>?	      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311" y="3258522"/>
            <a:ext cx="120015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92</a:t>
            </a:r>
          </a:p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kommuner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9075" y="6366460"/>
            <a:ext cx="342900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b-NO" sz="800" dirty="0" smtClean="0">
                <a:solidFill>
                  <a:schemeClr val="tx2"/>
                </a:solidFill>
              </a:rPr>
              <a:t>Kilde Utskrivningsklare og KMF: Helsedirektoratet</a:t>
            </a:r>
          </a:p>
          <a:p>
            <a:r>
              <a:rPr lang="nb-NO" sz="800" dirty="0" smtClean="0">
                <a:solidFill>
                  <a:schemeClr val="tx2"/>
                </a:solidFill>
              </a:rPr>
              <a:t>Kilde Kommunal øyeblikkelig hjelp: Helsedirektoratet og Deloitte spørreundersøkelse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00643" y="2588821"/>
            <a:ext cx="9096499" cy="2343154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nb-NO" sz="14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745472"/>
              </p:ext>
            </p:ext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3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75020"/>
              </p:ext>
            </p:extLst>
          </p:nvPr>
        </p:nvGraphicFramePr>
        <p:xfrm>
          <a:off x="429947" y="1123950"/>
          <a:ext cx="9028377" cy="290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49"/>
                <a:gridCol w="1503228"/>
              </a:tblGrid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Hovedtrekk Samhandlingsreformen: status etter to år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Om prosjektet: formål, metode og resultat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Hovedfunn 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Konklusjon og anbefalinger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B2407-E3DE-42EE-BB9A-9ADA55DC367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8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«Å lære av hverandre» er et viktig element i etableringen av øyeblikkelig hjelp døgntilbud i kommunen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6507" y="1162050"/>
            <a:ext cx="2697695" cy="5305426"/>
            <a:chOff x="393699" y="1376361"/>
            <a:chExt cx="3736509" cy="4914717"/>
          </a:xfrm>
        </p:grpSpPr>
        <p:sp>
          <p:nvSpPr>
            <p:cNvPr id="7" name="Text Box 1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3700" y="1376361"/>
              <a:ext cx="3736508" cy="35294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Ønske fra KS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Placeholder 5"/>
            <p:cNvSpPr txBox="1">
              <a:spLocks/>
            </p:cNvSpPr>
            <p:nvPr/>
          </p:nvSpPr>
          <p:spPr>
            <a:xfrm>
              <a:off x="393699" y="1721638"/>
              <a:ext cx="3736508" cy="456944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dirty="0" smtClean="0">
                  <a:ea typeface="+mj-ea"/>
                  <a:cs typeface="+mj-cs"/>
                </a:rPr>
                <a:t>KS hadde behov for detaljert informasjon om kommunenes øyeblikkelig hjelp døgntilbud, med bl.a. et fokus på: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Organisering av tilbudet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Utvelgelse av pasientene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Finansiering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Utvikling av akuttinnleggelse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Legebemanning og organisering av tilsyn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Sykepleierbemanning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Kompetansehevning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Rekruttering</a:t>
              </a:r>
            </a:p>
            <a:p>
              <a:pPr marL="465750" lvl="1" indent="-285750">
                <a:spcBef>
                  <a:spcPts val="600"/>
                </a:spcBef>
                <a:buFont typeface="Arial" panose="020B0604020202020204" pitchFamily="34" charset="0"/>
                <a:buChar char="-"/>
              </a:pPr>
              <a:r>
                <a:rPr lang="nb-NO" sz="1200" dirty="0" smtClean="0">
                  <a:ea typeface="+mj-ea"/>
                  <a:cs typeface="+mj-cs"/>
                </a:rPr>
                <a:t>Støttefunksjoner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5356" y="1162050"/>
            <a:ext cx="6355369" cy="2533650"/>
            <a:chOff x="393698" y="1376361"/>
            <a:chExt cx="3997326" cy="4932364"/>
          </a:xfrm>
        </p:grpSpPr>
        <p:sp>
          <p:nvSpPr>
            <p:cNvPr id="10" name="Text Box 1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699" y="1376361"/>
              <a:ext cx="3997325" cy="737208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accent2"/>
              </a:solidFill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nb-NO" sz="1400" b="1" dirty="0" smtClean="0">
                  <a:solidFill>
                    <a:schemeClr val="bg1"/>
                  </a:solidFill>
                </a:rPr>
                <a:t>Metode fra Deloitte</a:t>
              </a:r>
              <a:endParaRPr lang="nb-N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Placeholder 5"/>
            <p:cNvSpPr txBox="1">
              <a:spLocks/>
            </p:cNvSpPr>
            <p:nvPr/>
          </p:nvSpPr>
          <p:spPr>
            <a:xfrm>
              <a:off x="393698" y="2113578"/>
              <a:ext cx="3997325" cy="4195147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nb-NO" dirty="0">
                <a:ea typeface="+mj-ea"/>
                <a:cs typeface="+mj-cs"/>
              </a:endParaRPr>
            </a:p>
          </p:txBody>
        </p:sp>
      </p:grpSp>
      <p:sp>
        <p:nvSpPr>
          <p:cNvPr id="13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6305" y="3775075"/>
            <a:ext cx="3178800" cy="4052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nb-NO" sz="1400" b="1" dirty="0" smtClean="0">
                <a:solidFill>
                  <a:schemeClr val="bg1"/>
                </a:solidFill>
              </a:rPr>
              <a:t>Resultat</a:t>
            </a: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236302" y="4180343"/>
            <a:ext cx="3175200" cy="230618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lIns="36000" tIns="36000" rIns="36000" bIns="36000"/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ea typeface="+mj-ea"/>
                <a:cs typeface="+mj-cs"/>
              </a:rPr>
              <a:t>Kommunene er godt i gang med etablering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ea typeface="+mj-ea"/>
                <a:cs typeface="+mj-cs"/>
              </a:rPr>
              <a:t>Det finnes store variasjoner i hvordan tilbudet organiseres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ea typeface="+mj-ea"/>
                <a:cs typeface="+mj-cs"/>
              </a:rPr>
              <a:t>Interkommunalt samarbeid et mest utbredd</a:t>
            </a:r>
          </a:p>
        </p:txBody>
      </p:sp>
      <p:pic>
        <p:nvPicPr>
          <p:cNvPr id="12032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73" y="1652132"/>
            <a:ext cx="5491162" cy="19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6455753" y="4180343"/>
            <a:ext cx="3174021" cy="230618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lIns="36000" tIns="36000" rIns="36000" bIns="36000"/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Hovedfunn </a:t>
            </a:r>
            <a:r>
              <a:rPr lang="nb-NO" dirty="0"/>
              <a:t>ble oppsummert i et eget sammendrag</a:t>
            </a:r>
          </a:p>
          <a:p>
            <a:pPr marL="46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Detaljert informasjon finnes i en egen rapport</a:t>
            </a:r>
          </a:p>
          <a:p>
            <a:pPr marL="46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Elektronisk database som gjengir svar på den elektroniske spørreundersøkelsen</a:t>
            </a:r>
          </a:p>
          <a:p>
            <a:pPr marL="46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Ny undersøkelse på oppdraget fra Helsedirektoratet</a:t>
            </a:r>
            <a:endParaRPr lang="nb-NO" dirty="0"/>
          </a:p>
        </p:txBody>
      </p:sp>
      <p:sp>
        <p:nvSpPr>
          <p:cNvPr id="16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57949" y="3775075"/>
            <a:ext cx="3175200" cy="4052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nb-NO" sz="1400" b="1" dirty="0" smtClean="0">
                <a:solidFill>
                  <a:schemeClr val="bg1"/>
                </a:solidFill>
              </a:rPr>
              <a:t>Leveranse</a:t>
            </a:r>
            <a:endParaRPr lang="nb-N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</a:t>
            </a:r>
            <a:r>
              <a:rPr lang="nb-NO" dirty="0" smtClean="0"/>
              <a:t>ndersøkelsen </a:t>
            </a:r>
            <a:r>
              <a:rPr lang="nb-NO" dirty="0"/>
              <a:t>gir et godt og representativt bilde av status for etablering av øyeblikkelig hjelp døgntilbud i norske kommuner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7038" y="1115394"/>
            <a:ext cx="9050337" cy="260969"/>
          </a:xfrm>
        </p:spPr>
        <p:txBody>
          <a:bodyPr/>
          <a:lstStyle/>
          <a:p>
            <a:r>
              <a:rPr lang="nb-NO" dirty="0" smtClean="0"/>
              <a:t>338 (79%) av landets kommuner har svart på undersøkelsen</a:t>
            </a:r>
            <a:endParaRPr lang="nb-NO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96661091"/>
              </p:ext>
            </p:extLst>
          </p:nvPr>
        </p:nvGraphicFramePr>
        <p:xfrm>
          <a:off x="395923" y="1648459"/>
          <a:ext cx="4414202" cy="46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27094880"/>
              </p:ext>
            </p:extLst>
          </p:nvPr>
        </p:nvGraphicFramePr>
        <p:xfrm>
          <a:off x="4933950" y="1647825"/>
          <a:ext cx="4486275" cy="228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967981"/>
              </p:ext>
            </p:extLst>
          </p:nvPr>
        </p:nvGraphicFramePr>
        <p:xfrm>
          <a:off x="4933950" y="4001690"/>
          <a:ext cx="4495799" cy="228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5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2923269"/>
              </p:ext>
            </p:extLst>
          </p:nvPr>
        </p:nvGraphicFramePr>
        <p:xfrm>
          <a:off x="1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7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2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56613"/>
              </p:ext>
            </p:extLst>
          </p:nvPr>
        </p:nvGraphicFramePr>
        <p:xfrm>
          <a:off x="429947" y="1123950"/>
          <a:ext cx="9028377" cy="290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49"/>
                <a:gridCol w="1503228"/>
              </a:tblGrid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Hovedtrekk Samhandlingsreformen: status etter to år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79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Om prosjektet: formål, metode og resultat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Hovedfunn 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Konklusjon og anbefalinger</a:t>
                      </a: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24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B2407-E3DE-42EE-BB9A-9ADA55DC367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3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Hovedfunnene i studien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Oppsummering av sentrale elementer</a:t>
            </a:r>
            <a:endParaRPr lang="nb-NO" dirty="0"/>
          </a:p>
        </p:txBody>
      </p:sp>
      <p:grpSp>
        <p:nvGrpSpPr>
          <p:cNvPr id="15" name="Group 14"/>
          <p:cNvGrpSpPr/>
          <p:nvPr/>
        </p:nvGrpSpPr>
        <p:grpSpPr>
          <a:xfrm>
            <a:off x="849579" y="1700211"/>
            <a:ext cx="8227746" cy="4157663"/>
            <a:chOff x="849579" y="1700211"/>
            <a:chExt cx="8227746" cy="415766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r>
                <a:rPr lang="nb-NO" sz="1600" dirty="0" smtClean="0">
                  <a:solidFill>
                    <a:schemeClr val="bg1"/>
                  </a:solidFill>
                  <a:ea typeface="ＭＳ Ｐゴシック" pitchFamily="50" charset="-128"/>
                </a:rPr>
                <a:t>Etablering</a:t>
              </a:r>
              <a:endParaRPr lang="nb-NO" altLang="ja-JP" sz="16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r>
                <a:rPr lang="nb-NO" sz="1600" dirty="0" smtClean="0">
                  <a:solidFill>
                    <a:schemeClr val="bg1"/>
                  </a:solidFill>
                  <a:ea typeface="ＭＳ Ｐゴシック" pitchFamily="50" charset="-128"/>
                </a:rPr>
                <a:t>Interkommunalt samarbeid</a:t>
              </a:r>
              <a:endParaRPr lang="nb-NO" altLang="ja-JP" sz="16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r>
                <a:rPr lang="nb-NO" altLang="ja-JP" sz="1600" dirty="0" smtClean="0">
                  <a:solidFill>
                    <a:schemeClr val="bg1"/>
                  </a:solidFill>
                  <a:ea typeface="ＭＳ Ｐゴシック" pitchFamily="50" charset="-128"/>
                </a:rPr>
                <a:t>Organisering og fysisk plassering</a:t>
              </a:r>
              <a:endParaRPr lang="nb-NO" altLang="ja-JP" sz="16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r>
                <a:rPr lang="nb-NO" altLang="ja-JP" sz="1600" dirty="0" smtClean="0">
                  <a:solidFill>
                    <a:schemeClr val="bg1"/>
                  </a:solidFill>
                  <a:ea typeface="ＭＳ Ｐゴシック" pitchFamily="50" charset="-128"/>
                </a:rPr>
                <a:t>Legetjenesten og organisering av tilsynsfunksjon</a:t>
              </a:r>
              <a:endParaRPr lang="nb-NO" altLang="ja-JP" sz="16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r>
                <a:rPr lang="nb-NO" sz="1600" dirty="0" smtClean="0">
                  <a:solidFill>
                    <a:schemeClr val="bg1"/>
                  </a:solidFill>
                  <a:ea typeface="ＭＳ Ｐゴシック" pitchFamily="50" charset="-128"/>
                </a:rPr>
                <a:t>Støttefunksjoner</a:t>
              </a:r>
              <a:endParaRPr lang="nb-NO" altLang="ja-JP" sz="16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r>
                <a:rPr lang="nb-NO" altLang="ja-JP" sz="1600" dirty="0" smtClean="0">
                  <a:solidFill>
                    <a:schemeClr val="bg1"/>
                  </a:solidFill>
                  <a:ea typeface="ＭＳ Ｐゴシック" pitchFamily="50" charset="-128"/>
                </a:rPr>
                <a:t>Tilbakemeldinger og variasjon</a:t>
              </a:r>
              <a:endParaRPr lang="nb-NO" altLang="ja-JP" sz="16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7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Etablering av øyeblikkelig hjelp døgntilbudet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A1E9A0-255F-48AA-8F8C-9F06434D43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7038" y="1110363"/>
            <a:ext cx="9002712" cy="260969"/>
          </a:xfrm>
        </p:spPr>
        <p:txBody>
          <a:bodyPr/>
          <a:lstStyle/>
          <a:p>
            <a:r>
              <a:rPr lang="nb-NO" dirty="0"/>
              <a:t>Over halvparten av kommunene er godt i gang med etableringen </a:t>
            </a:r>
            <a:r>
              <a:rPr lang="nb-NO" dirty="0" smtClean="0"/>
              <a:t>av døgntilbudet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Ved </a:t>
            </a:r>
            <a:r>
              <a:rPr lang="nb-NO" dirty="0"/>
              <a:t>utgangen av 2014 har over halvparten av norske kommuner åpnet et kommunalt øyeblikkelig hjelp døgntilbud</a:t>
            </a:r>
          </a:p>
          <a:p>
            <a:r>
              <a:rPr lang="nb-NO" dirty="0"/>
              <a:t>Andelen kommuner som ennå ikke har søkt om tilskudd, er størst blant </a:t>
            </a:r>
            <a:r>
              <a:rPr lang="nb-NO" dirty="0" smtClean="0"/>
              <a:t>de små kommunene</a:t>
            </a:r>
            <a:endParaRPr lang="nb-NO" dirty="0"/>
          </a:p>
          <a:p>
            <a:r>
              <a:rPr lang="nb-NO" dirty="0"/>
              <a:t>Uavklart samarbeid med nabokommune(r) er den vanligste årsaken til at </a:t>
            </a:r>
            <a:r>
              <a:rPr lang="nb-NO" dirty="0" smtClean="0"/>
              <a:t>kommunene ikke </a:t>
            </a:r>
            <a:r>
              <a:rPr lang="nb-NO" dirty="0"/>
              <a:t>har søkt om tilskudd fra Helsedirektoratet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41" y="1658153"/>
            <a:ext cx="4240259" cy="456649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46639" y="1658153"/>
            <a:ext cx="2346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i="1" dirty="0" smtClean="0">
                <a:solidFill>
                  <a:schemeClr val="tx2"/>
                </a:solidFill>
              </a:rPr>
              <a:t>Geografisk </a:t>
            </a:r>
            <a:r>
              <a:rPr lang="nb-NO" sz="1200" i="1" dirty="0">
                <a:solidFill>
                  <a:schemeClr val="tx2"/>
                </a:solidFill>
              </a:rPr>
              <a:t>fordeling av kommuner som allerede har åpnet sitt øyeblikkelig hjelp </a:t>
            </a:r>
            <a:r>
              <a:rPr lang="nb-NO" sz="1200" i="1" dirty="0" smtClean="0">
                <a:solidFill>
                  <a:schemeClr val="tx2"/>
                </a:solidFill>
              </a:rPr>
              <a:t>døgntilbud</a:t>
            </a:r>
            <a:endParaRPr lang="nb-NO" sz="1200" i="1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02904" y="128617"/>
            <a:ext cx="1026846" cy="654370"/>
            <a:chOff x="849579" y="1700211"/>
            <a:chExt cx="8227746" cy="41576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49579" y="1700212"/>
              <a:ext cx="2411146" cy="1960487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7879" y="1700211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66179" y="1700212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49579" y="3897386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57879" y="3897387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666179" y="3897385"/>
              <a:ext cx="2411146" cy="196048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/>
            <a:lstStyle/>
            <a:p>
              <a:pPr algn="ctr">
                <a:defRPr/>
              </a:pPr>
              <a:endParaRPr lang="nb-NO" altLang="ja-JP" sz="500" dirty="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48148"/>
              </p:ext>
            </p:extLst>
          </p:nvPr>
        </p:nvGraphicFramePr>
        <p:xfrm>
          <a:off x="471327" y="1658153"/>
          <a:ext cx="4319748" cy="1661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698"/>
                <a:gridCol w="657225"/>
                <a:gridCol w="504825"/>
              </a:tblGrid>
              <a:tr h="24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Kommunenes </a:t>
                      </a:r>
                      <a:r>
                        <a:rPr lang="nb-NO" sz="1000" dirty="0" smtClean="0">
                          <a:effectLst/>
                        </a:rPr>
                        <a:t>døgntilbud i </a:t>
                      </a:r>
                      <a:r>
                        <a:rPr lang="nb-NO" sz="1000" dirty="0">
                          <a:effectLst/>
                        </a:rPr>
                        <a:t>ulike faser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Antall svar</a:t>
                      </a:r>
                      <a:endParaRPr lang="nb-NO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Andel</a:t>
                      </a:r>
                      <a:endParaRPr lang="nb-NO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24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Åpnet </a:t>
                      </a:r>
                      <a:r>
                        <a:rPr lang="nb-NO" sz="1000" dirty="0" smtClean="0">
                          <a:effectLst/>
                        </a:rPr>
                        <a:t>døgntilbud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112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33 %</a:t>
                      </a:r>
                      <a:endParaRPr lang="nb-NO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24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Etableringsfase (mottatt tilskudd, ikke </a:t>
                      </a:r>
                      <a:r>
                        <a:rPr lang="nb-NO" sz="1000" dirty="0" smtClean="0">
                          <a:effectLst/>
                        </a:rPr>
                        <a:t>åpnet)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51</a:t>
                      </a:r>
                      <a:endParaRPr lang="nb-NO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15 %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24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Søknadsfase (sendt søknad, ikke mottatt tilskudd)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35</a:t>
                      </a:r>
                      <a:endParaRPr lang="nb-NO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10 %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24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Tidlig planleggingsfase (ikke søkt om tilskudd)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140</a:t>
                      </a:r>
                      <a:endParaRPr lang="nb-NO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41 %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24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9415" algn="l"/>
                        </a:tabLst>
                      </a:pPr>
                      <a:r>
                        <a:rPr lang="nb-NO" sz="1000" dirty="0">
                          <a:effectLst/>
                        </a:rPr>
                        <a:t>Sum	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338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100 %</a:t>
                      </a:r>
                      <a:endParaRPr lang="nb-NO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84794" y="6277257"/>
            <a:ext cx="6873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tx2"/>
                </a:solidFill>
              </a:rPr>
              <a:t>Kilde: Spørreundersøkelse om status av etablering av øyeblikkelig hjelp døgntilbud, Deloitte egen framstilling</a:t>
            </a:r>
          </a:p>
        </p:txBody>
      </p:sp>
    </p:spTree>
    <p:extLst>
      <p:ext uri="{BB962C8B-B14F-4D97-AF65-F5344CB8AC3E}">
        <p14:creationId xmlns:p14="http://schemas.microsoft.com/office/powerpoint/2010/main" val="2667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26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rOAfh9x0SClT9j6N8U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HJ9ZLqu0Op7iLkaGNI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rOAfh9x0SClT9j6N8U1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HJ9ZLqu0Op7iLkaGNI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wMSIXY0UmWl5DNrZSR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vMvN.aBkyy7rzfr2Jw6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t4qghrOkWWm.Js.7P3w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9fTc4JHkCQnNNj5c_n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HJ9ZLqu0Op7iLkaGNImA"/>
</p:tagLst>
</file>

<file path=ppt/theme/theme1.xml><?xml version="1.0" encoding="utf-8"?>
<a:theme xmlns:a="http://schemas.openxmlformats.org/drawingml/2006/main" name="Blank">
  <a:themeElements>
    <a:clrScheme name="Deloitte new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A1DE"/>
      </a:accent1>
      <a:accent2>
        <a:srgbClr val="92D400"/>
      </a:accent2>
      <a:accent3>
        <a:srgbClr val="72C7E7"/>
      </a:accent3>
      <a:accent4>
        <a:srgbClr val="3C8A2E"/>
      </a:accent4>
      <a:accent5>
        <a:srgbClr val="002776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1"/>
          </a:solidFill>
        </a:ln>
      </a:spPr>
      <a:bodyPr lIns="36000" tIns="36000" rIns="36000" bIns="36000" rtlCol="0" anchor="ctr">
        <a:spAutoFit/>
      </a:bodyPr>
      <a:lstStyle>
        <a:defPPr algn="ctr">
          <a:defRPr sz="14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new">
    <a:dk1>
      <a:srgbClr val="000000"/>
    </a:dk1>
    <a:lt1>
      <a:srgbClr val="FFFFFF"/>
    </a:lt1>
    <a:dk2>
      <a:srgbClr val="002776"/>
    </a:dk2>
    <a:lt2>
      <a:srgbClr val="FFFFFF"/>
    </a:lt2>
    <a:accent1>
      <a:srgbClr val="00A1DE"/>
    </a:accent1>
    <a:accent2>
      <a:srgbClr val="92D400"/>
    </a:accent2>
    <a:accent3>
      <a:srgbClr val="72C7E7"/>
    </a:accent3>
    <a:accent4>
      <a:srgbClr val="3C8A2E"/>
    </a:accent4>
    <a:accent5>
      <a:srgbClr val="002776"/>
    </a:accent5>
    <a:accent6>
      <a:srgbClr val="C9DD03"/>
    </a:accent6>
    <a:hlink>
      <a:srgbClr val="00A1DE"/>
    </a:hlink>
    <a:folHlink>
      <a:srgbClr val="72C7E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loitte new">
    <a:dk1>
      <a:srgbClr val="000000"/>
    </a:dk1>
    <a:lt1>
      <a:srgbClr val="FFFFFF"/>
    </a:lt1>
    <a:dk2>
      <a:srgbClr val="002776"/>
    </a:dk2>
    <a:lt2>
      <a:srgbClr val="FFFFFF"/>
    </a:lt2>
    <a:accent1>
      <a:srgbClr val="00A1DE"/>
    </a:accent1>
    <a:accent2>
      <a:srgbClr val="92D400"/>
    </a:accent2>
    <a:accent3>
      <a:srgbClr val="72C7E7"/>
    </a:accent3>
    <a:accent4>
      <a:srgbClr val="3C8A2E"/>
    </a:accent4>
    <a:accent5>
      <a:srgbClr val="002776"/>
    </a:accent5>
    <a:accent6>
      <a:srgbClr val="C9DD03"/>
    </a:accent6>
    <a:hlink>
      <a:srgbClr val="00A1DE"/>
    </a:hlink>
    <a:folHlink>
      <a:srgbClr val="72C7E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loitte new">
    <a:dk1>
      <a:srgbClr val="000000"/>
    </a:dk1>
    <a:lt1>
      <a:srgbClr val="FFFFFF"/>
    </a:lt1>
    <a:dk2>
      <a:srgbClr val="002776"/>
    </a:dk2>
    <a:lt2>
      <a:srgbClr val="FFFFFF"/>
    </a:lt2>
    <a:accent1>
      <a:srgbClr val="00A1DE"/>
    </a:accent1>
    <a:accent2>
      <a:srgbClr val="92D400"/>
    </a:accent2>
    <a:accent3>
      <a:srgbClr val="72C7E7"/>
    </a:accent3>
    <a:accent4>
      <a:srgbClr val="3C8A2E"/>
    </a:accent4>
    <a:accent5>
      <a:srgbClr val="002776"/>
    </a:accent5>
    <a:accent6>
      <a:srgbClr val="C9DD03"/>
    </a:accent6>
    <a:hlink>
      <a:srgbClr val="00A1DE"/>
    </a:hlink>
    <a:folHlink>
      <a:srgbClr val="72C7E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loitte new">
    <a:dk1>
      <a:srgbClr val="000000"/>
    </a:dk1>
    <a:lt1>
      <a:srgbClr val="FFFFFF"/>
    </a:lt1>
    <a:dk2>
      <a:srgbClr val="002776"/>
    </a:dk2>
    <a:lt2>
      <a:srgbClr val="FFFFFF"/>
    </a:lt2>
    <a:accent1>
      <a:srgbClr val="00A1DE"/>
    </a:accent1>
    <a:accent2>
      <a:srgbClr val="92D400"/>
    </a:accent2>
    <a:accent3>
      <a:srgbClr val="72C7E7"/>
    </a:accent3>
    <a:accent4>
      <a:srgbClr val="3C8A2E"/>
    </a:accent4>
    <a:accent5>
      <a:srgbClr val="002776"/>
    </a:accent5>
    <a:accent6>
      <a:srgbClr val="C9DD03"/>
    </a:accent6>
    <a:hlink>
      <a:srgbClr val="00A1DE"/>
    </a:hlink>
    <a:folHlink>
      <a:srgbClr val="72C7E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228E24045A85434B9DB3829E80A94A9B" ma:contentTypeVersion="0" ma:contentTypeDescription="" ma:contentTypeScope="" ma:versionID="b39b1210bfd25593350a33b66fd5796a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Sammendrag</TermName>
          <TermId xmlns="http://schemas.microsoft.com/office/infopath/2007/PartnerControls">06fd0364-2305-480a-8ec8-1cae03112a06</TermId>
        </TermInfo>
      </Terms>
    </h63eb6bf2e3d4f93aa1ddf743b668c17>
    <Rapportforfatter xmlns="a0c403bc-df03-43c8-915b-d2d6e5c89d57" xsi:nil="true"/>
    <ReportDescription xmlns="http://schemas.microsoft.com/sharepoint/v3" xsi:nil="true"/>
    <TaxCatchAll xmlns="a0c403bc-df03-43c8-915b-d2d6e5c89d57">
      <Value>109</Value>
    </TaxCatchAll>
    <_dlc_DocId xmlns="a0c403bc-df03-43c8-915b-d2d6e5c89d57">DMFW2D44QQMK-151-3</_dlc_DocId>
    <_dlc_DocIdUrl xmlns="a0c403bc-df03-43c8-915b-d2d6e5c89d57">
      <Url>http://fou.ks.no/prosjekter/134018/_layouts/15/DocIdRedir.aspx?ID=DMFW2D44QQMK-151-3</Url>
      <Description>DMFW2D44QQMK-151-3</Description>
    </_dlc_DocIdUrl>
  </documentManagement>
</p:properties>
</file>

<file path=customXml/itemProps1.xml><?xml version="1.0" encoding="utf-8"?>
<ds:datastoreItem xmlns:ds="http://schemas.openxmlformats.org/officeDocument/2006/customXml" ds:itemID="{54ABA965-CDAF-4DCF-915F-D3527C78ADD8}"/>
</file>

<file path=customXml/itemProps2.xml><?xml version="1.0" encoding="utf-8"?>
<ds:datastoreItem xmlns:ds="http://schemas.openxmlformats.org/officeDocument/2006/customXml" ds:itemID="{F6DEE82B-AD7F-43E7-B75B-AD3E4BB6F19C}"/>
</file>

<file path=customXml/itemProps3.xml><?xml version="1.0" encoding="utf-8"?>
<ds:datastoreItem xmlns:ds="http://schemas.openxmlformats.org/officeDocument/2006/customXml" ds:itemID="{37C4624D-2580-43D2-99CC-164504FD0797}"/>
</file>

<file path=customXml/itemProps4.xml><?xml version="1.0" encoding="utf-8"?>
<ds:datastoreItem xmlns:ds="http://schemas.openxmlformats.org/officeDocument/2006/customXml" ds:itemID="{613A1283-99A4-4C9A-A42D-AA374D97EDB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2678</TotalTime>
  <Words>2159</Words>
  <Application>Microsoft Office PowerPoint</Application>
  <PresentationFormat>A4 (210 x 297 mm)</PresentationFormat>
  <Paragraphs>311</Paragraphs>
  <Slides>20</Slides>
  <Notes>13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Blank</vt:lpstr>
      <vt:lpstr>think-cell Slide</vt:lpstr>
      <vt:lpstr>Øyeblikkelig hjelp døgntilbud i kommunene - Kartlegging av status og erfaringer ved etablering i norske kommuner som et ledd i Samhandlingsreformen  </vt:lpstr>
      <vt:lpstr>Agenda</vt:lpstr>
      <vt:lpstr>Status for Samhandlingsreformen: De økonomiske virkemidlene gir effekt, og kommunene er godt i gang med etablering av øyeblikkelig hjelp døgntilbud</vt:lpstr>
      <vt:lpstr>Agenda</vt:lpstr>
      <vt:lpstr>«Å lære av hverandre» er et viktig element i etableringen av øyeblikkelig hjelp døgntilbud i kommunen</vt:lpstr>
      <vt:lpstr>Undersøkelsen gir et godt og representativt bilde av status for etablering av øyeblikkelig hjelp døgntilbud i norske kommuner</vt:lpstr>
      <vt:lpstr>Agenda</vt:lpstr>
      <vt:lpstr>Hovedfunnene i studien</vt:lpstr>
      <vt:lpstr>Etablering av øyeblikkelig hjelp døgntilbudet</vt:lpstr>
      <vt:lpstr>Interkommunalt samarbeid</vt:lpstr>
      <vt:lpstr>Organisering av øyeblikkelig hjelp døgntilbudet</vt:lpstr>
      <vt:lpstr>Tilsynsfunksjonen organiseres i stor grad ved en kombinasjon av egne tilsynsleger og sykehjemsleger eller legevaktslegen</vt:lpstr>
      <vt:lpstr>Samhandling med legene er den viktigste suksessfaktoren</vt:lpstr>
      <vt:lpstr>Laboratorie- og bildediagnostiske tjenester er viktige støttefunksjoner for det kommunale tilbudet</vt:lpstr>
      <vt:lpstr>Det er fortsatt for tidlig å trekke klare konklusjoner, men mange  kommuner melder om gode tilbakemeldinger</vt:lpstr>
      <vt:lpstr>Agenda</vt:lpstr>
      <vt:lpstr>Å lære av hverandre…</vt:lpstr>
      <vt:lpstr>Agenda</vt:lpstr>
      <vt:lpstr>Mange brenner for kommunalt øyeblikkelig hjelp døgntilbud</vt:lpstr>
      <vt:lpstr>PowerPoint-presentasjon</vt:lpstr>
    </vt:vector>
  </TitlesOfParts>
  <Company>Deloitte Touche Tohmatsu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Øyeblikkelig hjelp døgntilbud i kommunene - Kartlegging av status og erfaringer ved etablering i norske kommuner som et ledd i samhandlingsreformen</dc:title>
  <dc:creator>Hein Enger Halvorsen</dc:creator>
  <cp:lastModifiedBy>Ellen Dehli</cp:lastModifiedBy>
  <cp:revision>119</cp:revision>
  <cp:lastPrinted>2013-11-15T15:17:59Z</cp:lastPrinted>
  <dcterms:created xsi:type="dcterms:W3CDTF">2013-11-08T14:20:00Z</dcterms:created>
  <dcterms:modified xsi:type="dcterms:W3CDTF">2015-05-04T14:18:11Z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0x010100C466DCB15B7C4D46B76A8E26AA95A52000228E24045A85434B9DB3829E80A94A9B</vt:lpwstr>
  </property>
  <property fmtid="{D5CDD505-2E9C-101B-9397-08002B2CF9AE}" pid="3" name="_dlc_DocIdItemGuid">
    <vt:lpwstr>af74bb73-5cf5-49c7-bbde-bf79798e2fbc</vt:lpwstr>
  </property>
  <property fmtid="{D5CDD505-2E9C-101B-9397-08002B2CF9AE}" pid="4" name="Dokumentkategori">
    <vt:lpwstr>109;#Sammendrag|06fd0364-2305-480a-8ec8-1cae03112a06</vt:lpwstr>
  </property>
</Properties>
</file>