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4"/>
  </p:sldMasterIdLst>
  <p:notesMasterIdLst>
    <p:notesMasterId r:id="rId23"/>
  </p:notesMasterIdLst>
  <p:handoutMasterIdLst>
    <p:handoutMasterId r:id="rId24"/>
  </p:handoutMasterIdLst>
  <p:sldIdLst>
    <p:sldId id="4765" r:id="rId5"/>
    <p:sldId id="4684" r:id="rId6"/>
    <p:sldId id="4744" r:id="rId7"/>
    <p:sldId id="4695" r:id="rId8"/>
    <p:sldId id="4699" r:id="rId9"/>
    <p:sldId id="4760" r:id="rId10"/>
    <p:sldId id="4703" r:id="rId11"/>
    <p:sldId id="4782" r:id="rId12"/>
    <p:sldId id="4783" r:id="rId13"/>
    <p:sldId id="4784" r:id="rId14"/>
    <p:sldId id="4785" r:id="rId15"/>
    <p:sldId id="4789" r:id="rId16"/>
    <p:sldId id="4787" r:id="rId17"/>
    <p:sldId id="4786" r:id="rId18"/>
    <p:sldId id="4791" r:id="rId19"/>
    <p:sldId id="4790" r:id="rId20"/>
    <p:sldId id="4748" r:id="rId21"/>
    <p:sldId id="4495" r:id="rId22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CA21A5D5-5D35-46D4-8FB6-1A429B14E21B}">
          <p14:sldIdLst>
            <p14:sldId id="4765"/>
            <p14:sldId id="4684"/>
            <p14:sldId id="4744"/>
            <p14:sldId id="4695"/>
            <p14:sldId id="4699"/>
            <p14:sldId id="4760"/>
            <p14:sldId id="4703"/>
            <p14:sldId id="4782"/>
            <p14:sldId id="4783"/>
            <p14:sldId id="4784"/>
            <p14:sldId id="4785"/>
            <p14:sldId id="4789"/>
            <p14:sldId id="4787"/>
            <p14:sldId id="4786"/>
            <p14:sldId id="4791"/>
            <p14:sldId id="4790"/>
            <p14:sldId id="4748"/>
            <p14:sldId id="4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593062-A1FE-DEAF-6079-D519E962CA2C}" name="Johanna Lidman" initials="JL" userId="S::jli@osloeconomics.no::da280e09-3886-43cf-908f-7ee33e915e7f" providerId="AD"/>
  <p188:author id="{E6E92466-71B9-4322-9131-E3DD9E3A3756}" name="Linda Østergren" initials="LØ" userId="S::los@osloeconomics.no::2ba964d6-a1f0-435b-b1a6-0eeb49e86054" providerId="AD"/>
  <p188:author id="{B3A1EA8A-18CE-F1BF-258C-B902CAAAF279}" name="Marianne Lefsaker Johansson" initials="MJ" userId="S::mlj@osloeconomics.no::45b1e3a2-7ce7-4f4a-b69b-eac7fbe43e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E2"/>
    <a:srgbClr val="BFBFBF"/>
    <a:srgbClr val="BFE7FF"/>
    <a:srgbClr val="939598"/>
    <a:srgbClr val="E9EEF8"/>
    <a:srgbClr val="E9EAEA"/>
    <a:srgbClr val="8BBB87"/>
    <a:srgbClr val="308EC8"/>
    <a:srgbClr val="0076BE"/>
    <a:srgbClr val="7FB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B100A-07E7-4FBB-B1A7-DE15A7C7EC87}" v="5" dt="2025-01-27T20:27:21.906"/>
  </p1510:revLst>
</p1510:revInfo>
</file>

<file path=ppt/tableStyles.xml><?xml version="1.0" encoding="utf-8"?>
<a:tblStyleLst xmlns:a="http://schemas.openxmlformats.org/drawingml/2006/main" def="{6E25E649-3F16-4E02-A733-19D2CDBF48F4}">
  <a:tblStyle styleId="{6E25E649-3F16-4E02-A733-19D2CDBF48F4}" styleName="Oslo Economics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noFill/>
            </a:ln>
          </a:top>
          <a:bottom>
            <a:ln w="25400" cmpd="sng"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 i="on">
        <a:fontRef idx="minor"/>
        <a:schemeClr val="dk1"/>
      </a:tcTxStyle>
      <a:tcStyle>
        <a:tcBdr>
          <a:top>
            <a:ln w="2500" cmpd="sng">
              <a:solidFill>
                <a:schemeClr val="dk1"/>
              </a:solidFill>
            </a:ln>
          </a:top>
          <a:bottom>
            <a:ln w="15000" cmpd="sng">
              <a:solidFill>
                <a:schemeClr val="dk2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dk2"/>
      </a:tcTxStyle>
      <a:tcStyle>
        <a:tcBdr>
          <a:bottom>
            <a:ln w="15000" cmpd="sng">
              <a:solidFill>
                <a:schemeClr val="dk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35" autoAdjust="0"/>
  </p:normalViewPr>
  <p:slideViewPr>
    <p:cSldViewPr snapToGrid="0">
      <p:cViewPr>
        <p:scale>
          <a:sx n="90" d="100"/>
          <a:sy n="90" d="100"/>
        </p:scale>
        <p:origin x="123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Lefsaker Johansson" userId="45b1e3a2-7ce7-4f4a-b69b-eac7fbe43e7f" providerId="ADAL" clId="{DC0B100A-07E7-4FBB-B1A7-DE15A7C7EC87}"/>
    <pc:docChg chg="custSel addSld delSld modSld sldOrd modSection">
      <pc:chgData name="Marianne Lefsaker Johansson" userId="45b1e3a2-7ce7-4f4a-b69b-eac7fbe43e7f" providerId="ADAL" clId="{DC0B100A-07E7-4FBB-B1A7-DE15A7C7EC87}" dt="2025-01-27T20:29:41.391" v="310" actId="20577"/>
      <pc:docMkLst>
        <pc:docMk/>
      </pc:docMkLst>
      <pc:sldChg chg="addSp modSp mod">
        <pc:chgData name="Marianne Lefsaker Johansson" userId="45b1e3a2-7ce7-4f4a-b69b-eac7fbe43e7f" providerId="ADAL" clId="{DC0B100A-07E7-4FBB-B1A7-DE15A7C7EC87}" dt="2025-01-27T20:27:33.225" v="177" actId="20577"/>
        <pc:sldMkLst>
          <pc:docMk/>
          <pc:sldMk cId="2514711354" sldId="4684"/>
        </pc:sldMkLst>
        <pc:spChg chg="add mod">
          <ac:chgData name="Marianne Lefsaker Johansson" userId="45b1e3a2-7ce7-4f4a-b69b-eac7fbe43e7f" providerId="ADAL" clId="{DC0B100A-07E7-4FBB-B1A7-DE15A7C7EC87}" dt="2025-01-27T20:27:29.198" v="168" actId="20577"/>
          <ac:spMkLst>
            <pc:docMk/>
            <pc:sldMk cId="2514711354" sldId="4684"/>
            <ac:spMk id="3" creationId="{4AD3D263-FF7B-C204-A232-90E766CC77E6}"/>
          </ac:spMkLst>
        </pc:spChg>
        <pc:spChg chg="add mod">
          <ac:chgData name="Marianne Lefsaker Johansson" userId="45b1e3a2-7ce7-4f4a-b69b-eac7fbe43e7f" providerId="ADAL" clId="{DC0B100A-07E7-4FBB-B1A7-DE15A7C7EC87}" dt="2025-01-27T20:27:33.225" v="177" actId="20577"/>
          <ac:spMkLst>
            <pc:docMk/>
            <pc:sldMk cId="2514711354" sldId="4684"/>
            <ac:spMk id="8" creationId="{1E6F2C7A-618D-0713-A76F-43839D154C4E}"/>
          </ac:spMkLst>
        </pc:spChg>
        <pc:spChg chg="mod">
          <ac:chgData name="Marianne Lefsaker Johansson" userId="45b1e3a2-7ce7-4f4a-b69b-eac7fbe43e7f" providerId="ADAL" clId="{DC0B100A-07E7-4FBB-B1A7-DE15A7C7EC87}" dt="2025-01-27T20:27:18.151" v="165" actId="20577"/>
          <ac:spMkLst>
            <pc:docMk/>
            <pc:sldMk cId="2514711354" sldId="4684"/>
            <ac:spMk id="15" creationId="{1A741CED-4EB0-C851-B561-78891779FE19}"/>
          </ac:spMkLst>
        </pc:spChg>
      </pc:sldChg>
      <pc:sldChg chg="modNotesTx">
        <pc:chgData name="Marianne Lefsaker Johansson" userId="45b1e3a2-7ce7-4f4a-b69b-eac7fbe43e7f" providerId="ADAL" clId="{DC0B100A-07E7-4FBB-B1A7-DE15A7C7EC87}" dt="2025-01-27T20:17:07.474" v="0" actId="20577"/>
        <pc:sldMkLst>
          <pc:docMk/>
          <pc:sldMk cId="3037378788" sldId="4695"/>
        </pc:sldMkLst>
      </pc:sldChg>
      <pc:sldChg chg="modNotesTx">
        <pc:chgData name="Marianne Lefsaker Johansson" userId="45b1e3a2-7ce7-4f4a-b69b-eac7fbe43e7f" providerId="ADAL" clId="{DC0B100A-07E7-4FBB-B1A7-DE15A7C7EC87}" dt="2025-01-27T20:17:17.299" v="2" actId="20577"/>
        <pc:sldMkLst>
          <pc:docMk/>
          <pc:sldMk cId="3010242565" sldId="4703"/>
        </pc:sldMkLst>
      </pc:sldChg>
      <pc:sldChg chg="modNotesTx">
        <pc:chgData name="Marianne Lefsaker Johansson" userId="45b1e3a2-7ce7-4f4a-b69b-eac7fbe43e7f" providerId="ADAL" clId="{DC0B100A-07E7-4FBB-B1A7-DE15A7C7EC87}" dt="2025-01-27T20:17:13.751" v="1" actId="20577"/>
        <pc:sldMkLst>
          <pc:docMk/>
          <pc:sldMk cId="2636451310" sldId="4760"/>
        </pc:sldMkLst>
      </pc:sldChg>
      <pc:sldChg chg="modSp mod modNotesTx">
        <pc:chgData name="Marianne Lefsaker Johansson" userId="45b1e3a2-7ce7-4f4a-b69b-eac7fbe43e7f" providerId="ADAL" clId="{DC0B100A-07E7-4FBB-B1A7-DE15A7C7EC87}" dt="2025-01-27T20:28:30.278" v="206" actId="20577"/>
        <pc:sldMkLst>
          <pc:docMk/>
          <pc:sldMk cId="2267487192" sldId="4782"/>
        </pc:sldMkLst>
        <pc:spChg chg="mod">
          <ac:chgData name="Marianne Lefsaker Johansson" userId="45b1e3a2-7ce7-4f4a-b69b-eac7fbe43e7f" providerId="ADAL" clId="{DC0B100A-07E7-4FBB-B1A7-DE15A7C7EC87}" dt="2025-01-27T20:20:20.796" v="13" actId="20577"/>
          <ac:spMkLst>
            <pc:docMk/>
            <pc:sldMk cId="2267487192" sldId="4782"/>
            <ac:spMk id="13" creationId="{3EC2A782-D79F-5458-FD81-38CED401F958}"/>
          </ac:spMkLst>
        </pc:spChg>
        <pc:spChg chg="mod">
          <ac:chgData name="Marianne Lefsaker Johansson" userId="45b1e3a2-7ce7-4f4a-b69b-eac7fbe43e7f" providerId="ADAL" clId="{DC0B100A-07E7-4FBB-B1A7-DE15A7C7EC87}" dt="2025-01-27T20:28:30.278" v="206" actId="20577"/>
          <ac:spMkLst>
            <pc:docMk/>
            <pc:sldMk cId="2267487192" sldId="4782"/>
            <ac:spMk id="14" creationId="{DE7A8846-A871-8D61-5937-4D237CD3C0DA}"/>
          </ac:spMkLst>
        </pc:spChg>
        <pc:spChg chg="mod">
          <ac:chgData name="Marianne Lefsaker Johansson" userId="45b1e3a2-7ce7-4f4a-b69b-eac7fbe43e7f" providerId="ADAL" clId="{DC0B100A-07E7-4FBB-B1A7-DE15A7C7EC87}" dt="2025-01-27T20:20:28.533" v="19" actId="20577"/>
          <ac:spMkLst>
            <pc:docMk/>
            <pc:sldMk cId="2267487192" sldId="4782"/>
            <ac:spMk id="18" creationId="{A16B103E-0EBF-7890-29B9-AD2ED821EC8F}"/>
          </ac:spMkLst>
        </pc:spChg>
      </pc:sldChg>
      <pc:sldChg chg="modSp mod modNotesTx">
        <pc:chgData name="Marianne Lefsaker Johansson" userId="45b1e3a2-7ce7-4f4a-b69b-eac7fbe43e7f" providerId="ADAL" clId="{DC0B100A-07E7-4FBB-B1A7-DE15A7C7EC87}" dt="2025-01-27T20:21:26.719" v="89" actId="20577"/>
        <pc:sldMkLst>
          <pc:docMk/>
          <pc:sldMk cId="2961817585" sldId="4783"/>
        </pc:sldMkLst>
        <pc:spChg chg="mod">
          <ac:chgData name="Marianne Lefsaker Johansson" userId="45b1e3a2-7ce7-4f4a-b69b-eac7fbe43e7f" providerId="ADAL" clId="{DC0B100A-07E7-4FBB-B1A7-DE15A7C7EC87}" dt="2025-01-27T20:21:26.719" v="89" actId="20577"/>
          <ac:spMkLst>
            <pc:docMk/>
            <pc:sldMk cId="2961817585" sldId="4783"/>
            <ac:spMk id="18" creationId="{4BE1AB58-B02A-4E30-D0C5-4775D5AA8ADB}"/>
          </ac:spMkLst>
        </pc:spChg>
      </pc:sldChg>
      <pc:sldChg chg="modNotesTx">
        <pc:chgData name="Marianne Lefsaker Johansson" userId="45b1e3a2-7ce7-4f4a-b69b-eac7fbe43e7f" providerId="ADAL" clId="{DC0B100A-07E7-4FBB-B1A7-DE15A7C7EC87}" dt="2025-01-27T20:17:27.422" v="5" actId="20577"/>
        <pc:sldMkLst>
          <pc:docMk/>
          <pc:sldMk cId="3276863644" sldId="4784"/>
        </pc:sldMkLst>
      </pc:sldChg>
      <pc:sldChg chg="modNotesTx">
        <pc:chgData name="Marianne Lefsaker Johansson" userId="45b1e3a2-7ce7-4f4a-b69b-eac7fbe43e7f" providerId="ADAL" clId="{DC0B100A-07E7-4FBB-B1A7-DE15A7C7EC87}" dt="2025-01-27T20:17:31.024" v="6" actId="20577"/>
        <pc:sldMkLst>
          <pc:docMk/>
          <pc:sldMk cId="1855855085" sldId="4785"/>
        </pc:sldMkLst>
      </pc:sldChg>
      <pc:sldChg chg="modNotesTx">
        <pc:chgData name="Marianne Lefsaker Johansson" userId="45b1e3a2-7ce7-4f4a-b69b-eac7fbe43e7f" providerId="ADAL" clId="{DC0B100A-07E7-4FBB-B1A7-DE15A7C7EC87}" dt="2025-01-27T20:17:39.112" v="8" actId="20577"/>
        <pc:sldMkLst>
          <pc:docMk/>
          <pc:sldMk cId="1147847450" sldId="4786"/>
        </pc:sldMkLst>
      </pc:sldChg>
      <pc:sldChg chg="modNotesTx">
        <pc:chgData name="Marianne Lefsaker Johansson" userId="45b1e3a2-7ce7-4f4a-b69b-eac7fbe43e7f" providerId="ADAL" clId="{DC0B100A-07E7-4FBB-B1A7-DE15A7C7EC87}" dt="2025-01-27T20:17:42.704" v="9" actId="20577"/>
        <pc:sldMkLst>
          <pc:docMk/>
          <pc:sldMk cId="2119060994" sldId="4787"/>
        </pc:sldMkLst>
      </pc:sldChg>
      <pc:sldChg chg="modSp mod modNotesTx">
        <pc:chgData name="Marianne Lefsaker Johansson" userId="45b1e3a2-7ce7-4f4a-b69b-eac7fbe43e7f" providerId="ADAL" clId="{DC0B100A-07E7-4FBB-B1A7-DE15A7C7EC87}" dt="2025-01-27T20:29:41.391" v="310" actId="20577"/>
        <pc:sldMkLst>
          <pc:docMk/>
          <pc:sldMk cId="374221518" sldId="4789"/>
        </pc:sldMkLst>
        <pc:spChg chg="mod">
          <ac:chgData name="Marianne Lefsaker Johansson" userId="45b1e3a2-7ce7-4f4a-b69b-eac7fbe43e7f" providerId="ADAL" clId="{DC0B100A-07E7-4FBB-B1A7-DE15A7C7EC87}" dt="2025-01-27T20:29:14.023" v="214" actId="20577"/>
          <ac:spMkLst>
            <pc:docMk/>
            <pc:sldMk cId="374221518" sldId="4789"/>
            <ac:spMk id="13" creationId="{E27F0000-FC9E-934A-054E-96C18233FCE3}"/>
          </ac:spMkLst>
        </pc:spChg>
        <pc:spChg chg="mod">
          <ac:chgData name="Marianne Lefsaker Johansson" userId="45b1e3a2-7ce7-4f4a-b69b-eac7fbe43e7f" providerId="ADAL" clId="{DC0B100A-07E7-4FBB-B1A7-DE15A7C7EC87}" dt="2025-01-27T20:29:41.391" v="310" actId="20577"/>
          <ac:spMkLst>
            <pc:docMk/>
            <pc:sldMk cId="374221518" sldId="4789"/>
            <ac:spMk id="14" creationId="{4DD4EDF8-3086-7231-3B84-A79BE6A37C8A}"/>
          </ac:spMkLst>
        </pc:spChg>
      </pc:sldChg>
      <pc:sldChg chg="addSp delSp modSp new mod modClrScheme chgLayout">
        <pc:chgData name="Marianne Lefsaker Johansson" userId="45b1e3a2-7ce7-4f4a-b69b-eac7fbe43e7f" providerId="ADAL" clId="{DC0B100A-07E7-4FBB-B1A7-DE15A7C7EC87}" dt="2025-01-27T20:26:54.769" v="149" actId="20577"/>
        <pc:sldMkLst>
          <pc:docMk/>
          <pc:sldMk cId="3116293052" sldId="4790"/>
        </pc:sldMkLst>
        <pc:spChg chg="del">
          <ac:chgData name="Marianne Lefsaker Johansson" userId="45b1e3a2-7ce7-4f4a-b69b-eac7fbe43e7f" providerId="ADAL" clId="{DC0B100A-07E7-4FBB-B1A7-DE15A7C7EC87}" dt="2025-01-27T20:25:51.105" v="129" actId="26606"/>
          <ac:spMkLst>
            <pc:docMk/>
            <pc:sldMk cId="3116293052" sldId="4790"/>
            <ac:spMk id="2" creationId="{A582A619-10D8-AFA0-A6A5-D7A54E953026}"/>
          </ac:spMkLst>
        </pc:spChg>
        <pc:spChg chg="mod ord">
          <ac:chgData name="Marianne Lefsaker Johansson" userId="45b1e3a2-7ce7-4f4a-b69b-eac7fbe43e7f" providerId="ADAL" clId="{DC0B100A-07E7-4FBB-B1A7-DE15A7C7EC87}" dt="2025-01-27T20:26:18.208" v="132" actId="1076"/>
          <ac:spMkLst>
            <pc:docMk/>
            <pc:sldMk cId="3116293052" sldId="4790"/>
            <ac:spMk id="3" creationId="{A87189FD-77F7-7130-15D4-97581A9BE7B1}"/>
          </ac:spMkLst>
        </pc:spChg>
        <pc:spChg chg="add mod">
          <ac:chgData name="Marianne Lefsaker Johansson" userId="45b1e3a2-7ce7-4f4a-b69b-eac7fbe43e7f" providerId="ADAL" clId="{DC0B100A-07E7-4FBB-B1A7-DE15A7C7EC87}" dt="2025-01-27T20:26:54.769" v="149" actId="20577"/>
          <ac:spMkLst>
            <pc:docMk/>
            <pc:sldMk cId="3116293052" sldId="4790"/>
            <ac:spMk id="6" creationId="{81BAFD86-800E-4863-CEB3-9B7CE7F4EA6B}"/>
          </ac:spMkLst>
        </pc:spChg>
        <pc:spChg chg="add mod">
          <ac:chgData name="Marianne Lefsaker Johansson" userId="45b1e3a2-7ce7-4f4a-b69b-eac7fbe43e7f" providerId="ADAL" clId="{DC0B100A-07E7-4FBB-B1A7-DE15A7C7EC87}" dt="2025-01-27T20:25:51.105" v="129" actId="26606"/>
          <ac:spMkLst>
            <pc:docMk/>
            <pc:sldMk cId="3116293052" sldId="4790"/>
            <ac:spMk id="10" creationId="{69FD9608-42A6-978C-A876-71C6E230D349}"/>
          </ac:spMkLst>
        </pc:spChg>
        <pc:picChg chg="add del mod">
          <ac:chgData name="Marianne Lefsaker Johansson" userId="45b1e3a2-7ce7-4f4a-b69b-eac7fbe43e7f" providerId="ADAL" clId="{DC0B100A-07E7-4FBB-B1A7-DE15A7C7EC87}" dt="2025-01-27T20:26:02.317" v="131" actId="478"/>
          <ac:picMkLst>
            <pc:docMk/>
            <pc:sldMk cId="3116293052" sldId="4790"/>
            <ac:picMk id="5" creationId="{E6B11475-A783-78C0-A428-0BADBA5C4B95}"/>
          </ac:picMkLst>
        </pc:picChg>
      </pc:sldChg>
      <pc:sldChg chg="modSp add mod ord">
        <pc:chgData name="Marianne Lefsaker Johansson" userId="45b1e3a2-7ce7-4f4a-b69b-eac7fbe43e7f" providerId="ADAL" clId="{DC0B100A-07E7-4FBB-B1A7-DE15A7C7EC87}" dt="2025-01-27T20:24:33.646" v="109" actId="20577"/>
        <pc:sldMkLst>
          <pc:docMk/>
          <pc:sldMk cId="3294789829" sldId="4791"/>
        </pc:sldMkLst>
        <pc:spChg chg="mod">
          <ac:chgData name="Marianne Lefsaker Johansson" userId="45b1e3a2-7ce7-4f4a-b69b-eac7fbe43e7f" providerId="ADAL" clId="{DC0B100A-07E7-4FBB-B1A7-DE15A7C7EC87}" dt="2025-01-27T20:24:33.646" v="109" actId="20577"/>
          <ac:spMkLst>
            <pc:docMk/>
            <pc:sldMk cId="3294789829" sldId="4791"/>
            <ac:spMk id="4" creationId="{CD5335E8-AFDF-EBC9-7CA5-AB7A7B8886A4}"/>
          </ac:spMkLst>
        </pc:spChg>
      </pc:sldChg>
      <pc:sldChg chg="add del">
        <pc:chgData name="Marianne Lefsaker Johansson" userId="45b1e3a2-7ce7-4f4a-b69b-eac7fbe43e7f" providerId="ADAL" clId="{DC0B100A-07E7-4FBB-B1A7-DE15A7C7EC87}" dt="2025-01-27T20:24:38.027" v="111" actId="47"/>
        <pc:sldMkLst>
          <pc:docMk/>
          <pc:sldMk cId="1634038222" sldId="47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B36A-03A0-41E2-84C3-EC77302AF838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63F9B-8EC3-4109-A75C-EBE3695F42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33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D0F4-D3F1-475F-A380-8934F6AC34D2}" type="datetimeFigureOut">
              <a:rPr lang="nb-NO" smtClean="0"/>
              <a:t>27.01.2025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59D00-F4E0-401F-8CB0-17FA5BCD31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1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88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56495-0607-7A15-45C0-32D645B7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CF19CC2-92F6-2B7D-ED59-815E91631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032CEC0-166C-01CE-DD10-05F77A23C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285"/>
              </a:spcBef>
              <a:spcAft>
                <a:spcPts val="285"/>
              </a:spcAft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88AE233-A546-C072-DCB0-2CD5612D4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935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E37DF-A904-6609-A688-44351A18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F57D0B8-0DCE-0FB1-FCC7-82FACAAF0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EF0EAAE-6501-3F55-4862-7DC26E4D5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A6BFD0-6154-CC86-22DC-9C07F0806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80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268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81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4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23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60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285"/>
              </a:spcBef>
              <a:spcAft>
                <a:spcPts val="285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193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285"/>
              </a:spcBef>
              <a:spcAft>
                <a:spcPts val="285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66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285"/>
              </a:spcBef>
              <a:spcAft>
                <a:spcPts val="285"/>
              </a:spcAft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79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18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59D00-F4E0-401F-8CB0-17FA5BCD31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28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ytskjema: Kort 5">
            <a:extLst>
              <a:ext uri="{FF2B5EF4-FFF2-40B4-BE49-F238E27FC236}">
                <a16:creationId xmlns:a16="http://schemas.microsoft.com/office/drawing/2014/main" id="{EA23CCE1-ABED-D2CC-7FDF-93E9A3B9B976}"/>
              </a:ext>
            </a:extLst>
          </p:cNvPr>
          <p:cNvSpPr/>
          <p:nvPr userDrawn="1"/>
        </p:nvSpPr>
        <p:spPr>
          <a:xfrm flipH="1">
            <a:off x="0" y="-7218"/>
            <a:ext cx="5004048" cy="51627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64"/>
              <a:gd name="connsiteY0" fmla="*/ 9979 h 10000"/>
              <a:gd name="connsiteX1" fmla="*/ 2064 w 10064"/>
              <a:gd name="connsiteY1" fmla="*/ 0 h 10000"/>
              <a:gd name="connsiteX2" fmla="*/ 10064 w 10064"/>
              <a:gd name="connsiteY2" fmla="*/ 0 h 10000"/>
              <a:gd name="connsiteX3" fmla="*/ 10064 w 10064"/>
              <a:gd name="connsiteY3" fmla="*/ 10000 h 10000"/>
              <a:gd name="connsiteX4" fmla="*/ 64 w 10064"/>
              <a:gd name="connsiteY4" fmla="*/ 10000 h 10000"/>
              <a:gd name="connsiteX5" fmla="*/ 0 w 10064"/>
              <a:gd name="connsiteY5" fmla="*/ 9979 h 10000"/>
              <a:gd name="connsiteX0" fmla="*/ 0 w 10064"/>
              <a:gd name="connsiteY0" fmla="*/ 9993 h 10014"/>
              <a:gd name="connsiteX1" fmla="*/ 2940 w 10064"/>
              <a:gd name="connsiteY1" fmla="*/ 0 h 10014"/>
              <a:gd name="connsiteX2" fmla="*/ 10064 w 10064"/>
              <a:gd name="connsiteY2" fmla="*/ 14 h 10014"/>
              <a:gd name="connsiteX3" fmla="*/ 10064 w 10064"/>
              <a:gd name="connsiteY3" fmla="*/ 10014 h 10014"/>
              <a:gd name="connsiteX4" fmla="*/ 64 w 10064"/>
              <a:gd name="connsiteY4" fmla="*/ 10014 h 10014"/>
              <a:gd name="connsiteX5" fmla="*/ 0 w 10064"/>
              <a:gd name="connsiteY5" fmla="*/ 9993 h 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" h="10014">
                <a:moveTo>
                  <a:pt x="0" y="9993"/>
                </a:moveTo>
                <a:lnTo>
                  <a:pt x="2940" y="0"/>
                </a:lnTo>
                <a:lnTo>
                  <a:pt x="10064" y="14"/>
                </a:lnTo>
                <a:lnTo>
                  <a:pt x="10064" y="10014"/>
                </a:lnTo>
                <a:lnTo>
                  <a:pt x="64" y="10014"/>
                </a:lnTo>
                <a:lnTo>
                  <a:pt x="0" y="9993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04001" y="3019056"/>
            <a:ext cx="3319143" cy="1439019"/>
          </a:xfrm>
        </p:spPr>
        <p:txBody>
          <a:bodyPr anchor="t"/>
          <a:lstStyle>
            <a:lvl1pPr>
              <a:defRPr sz="1200" b="0" i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nb-NO"/>
              <a:t>Klikk for å redigere undertittel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01" y="1170306"/>
            <a:ext cx="2987880" cy="1671965"/>
          </a:xfrm>
        </p:spPr>
        <p:txBody>
          <a:bodyPr anchor="b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74774A9-9DEB-DA05-4838-B7E31DF7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4726800"/>
            <a:ext cx="1542426" cy="162000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FC0F513-3A9C-294B-C2F9-B35F1D9497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1880" y="-4500"/>
            <a:ext cx="5652120" cy="5148000"/>
          </a:xfrm>
          <a:custGeom>
            <a:avLst/>
            <a:gdLst>
              <a:gd name="connsiteX0" fmla="*/ 50334 w 5652120"/>
              <a:gd name="connsiteY0" fmla="*/ 0 h 5162400"/>
              <a:gd name="connsiteX1" fmla="*/ 5652120 w 5652120"/>
              <a:gd name="connsiteY1" fmla="*/ 0 h 5162400"/>
              <a:gd name="connsiteX2" fmla="*/ 5652120 w 5652120"/>
              <a:gd name="connsiteY2" fmla="*/ 5162400 h 5162400"/>
              <a:gd name="connsiteX3" fmla="*/ 1481290 w 5652120"/>
              <a:gd name="connsiteY3" fmla="*/ 5162400 h 5162400"/>
              <a:gd name="connsiteX4" fmla="*/ 1512168 w 5652120"/>
              <a:gd name="connsiteY4" fmla="*/ 5151895 h 5162400"/>
              <a:gd name="connsiteX5" fmla="*/ 0 w 5652120"/>
              <a:gd name="connsiteY5" fmla="*/ 0 h 5162400"/>
              <a:gd name="connsiteX6" fmla="*/ 50334 w 5652120"/>
              <a:gd name="connsiteY6" fmla="*/ 0 h 5162400"/>
              <a:gd name="connsiteX7" fmla="*/ 0 w 5652120"/>
              <a:gd name="connsiteY7" fmla="*/ 103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120" h="5162400">
                <a:moveTo>
                  <a:pt x="50334" y="0"/>
                </a:moveTo>
                <a:lnTo>
                  <a:pt x="5652120" y="0"/>
                </a:lnTo>
                <a:lnTo>
                  <a:pt x="5652120" y="5162400"/>
                </a:lnTo>
                <a:lnTo>
                  <a:pt x="1481290" y="5162400"/>
                </a:lnTo>
                <a:lnTo>
                  <a:pt x="1512168" y="5151895"/>
                </a:lnTo>
                <a:close/>
                <a:moveTo>
                  <a:pt x="0" y="0"/>
                </a:moveTo>
                <a:lnTo>
                  <a:pt x="50334" y="0"/>
                </a:lnTo>
                <a:lnTo>
                  <a:pt x="0" y="1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D06DA89F-EFB7-9478-78B5-7C56F3F69B6D}"/>
              </a:ext>
            </a:extLst>
          </p:cNvPr>
          <p:cNvCxnSpPr>
            <a:cxnSpLocks/>
          </p:cNvCxnSpPr>
          <p:nvPr userDrawn="1"/>
        </p:nvCxnSpPr>
        <p:spPr>
          <a:xfrm>
            <a:off x="3467890" y="-7218"/>
            <a:ext cx="1461834" cy="51518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9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5580" y="-900"/>
            <a:ext cx="3600000" cy="5144400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9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8516" y="1107206"/>
            <a:ext cx="4681956" cy="43207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939598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7"/>
          </p:nvPr>
        </p:nvSpPr>
        <p:spPr>
          <a:xfrm>
            <a:off x="4139951" y="1666875"/>
            <a:ext cx="4680451" cy="2770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4138516" y="662989"/>
            <a:ext cx="4681956" cy="3965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5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720000" y="1275605"/>
            <a:ext cx="3960000" cy="3161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innhold 2"/>
          <p:cNvSpPr>
            <a:spLocks noGrp="1"/>
          </p:cNvSpPr>
          <p:nvPr>
            <p:ph idx="13"/>
          </p:nvPr>
        </p:nvSpPr>
        <p:spPr>
          <a:xfrm>
            <a:off x="4826124" y="1275605"/>
            <a:ext cx="3960000" cy="316175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69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107207"/>
            <a:ext cx="8064000" cy="43207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939598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158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39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18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591196"/>
            <a:ext cx="9144000" cy="11893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0" y="4333500"/>
            <a:ext cx="9144000" cy="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" name="Rett linje 13"/>
          <p:cNvCxnSpPr/>
          <p:nvPr userDrawn="1"/>
        </p:nvCxnSpPr>
        <p:spPr>
          <a:xfrm>
            <a:off x="3211200" y="4518000"/>
            <a:ext cx="0" cy="432000"/>
          </a:xfrm>
          <a:prstGeom prst="line">
            <a:avLst/>
          </a:prstGeom>
          <a:ln w="10800">
            <a:solidFill>
              <a:srgbClr val="93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099200" y="0"/>
            <a:ext cx="2044800" cy="419400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6" name="Plassholder for dato 3"/>
          <p:cNvSpPr txBox="1">
            <a:spLocks/>
          </p:cNvSpPr>
          <p:nvPr userDrawn="1"/>
        </p:nvSpPr>
        <p:spPr>
          <a:xfrm>
            <a:off x="3628380" y="4413902"/>
            <a:ext cx="1807711" cy="648072"/>
          </a:xfrm>
          <a:prstGeom prst="rect">
            <a:avLst/>
          </a:prstGeom>
        </p:spPr>
        <p:txBody>
          <a:bodyPr vert="horz" lIns="0" tIns="0" rIns="0" bIns="0" numCol="1" rtlCol="0" anchor="ctr" anchorCtr="1"/>
          <a:lstStyle>
            <a:defPPr>
              <a:defRPr lang="nb-NO"/>
            </a:defPPr>
            <a:lvl1pPr marL="0" algn="r" defTabSz="914400" rtl="0" eaLnBrk="1" latinLnBrk="0" hangingPunct="1">
              <a:defRPr sz="1000" i="1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i="0" noProof="1">
                <a:solidFill>
                  <a:schemeClr val="accent1"/>
                </a:solidFill>
                <a:latin typeface="Montserrat" panose="00000500000000000000" pitchFamily="2" charset="0"/>
              </a:rPr>
              <a:t>Oslo Economics AS</a:t>
            </a:r>
          </a:p>
          <a:p>
            <a:pPr algn="l"/>
            <a:r>
              <a:rPr lang="nb-NO" sz="900" i="0" noProof="1">
                <a:solidFill>
                  <a:schemeClr val="accent1"/>
                </a:solidFill>
                <a:latin typeface="Montserrat" panose="00000500000000000000" pitchFamily="2" charset="0"/>
              </a:rPr>
              <a:t>Klingenberggata 7</a:t>
            </a:r>
          </a:p>
          <a:p>
            <a:pPr algn="l"/>
            <a:r>
              <a:rPr lang="nb-NO" sz="900" i="0" noProof="1">
                <a:solidFill>
                  <a:schemeClr val="accent1"/>
                </a:solidFill>
                <a:latin typeface="Montserrat" panose="00000500000000000000" pitchFamily="2" charset="0"/>
              </a:rPr>
              <a:t>0160 Oslo</a:t>
            </a:r>
          </a:p>
        </p:txBody>
      </p:sp>
      <p:sp>
        <p:nvSpPr>
          <p:cNvPr id="17" name="Plassholder for dato 3"/>
          <p:cNvSpPr txBox="1">
            <a:spLocks/>
          </p:cNvSpPr>
          <p:nvPr userDrawn="1"/>
        </p:nvSpPr>
        <p:spPr>
          <a:xfrm>
            <a:off x="5659588" y="4413902"/>
            <a:ext cx="1591691" cy="648072"/>
          </a:xfrm>
          <a:prstGeom prst="rect">
            <a:avLst/>
          </a:prstGeom>
        </p:spPr>
        <p:txBody>
          <a:bodyPr vert="horz" lIns="0" tIns="0" rIns="0" bIns="0" numCol="1" rtlCol="0" anchor="ctr" anchorCtr="1"/>
          <a:lstStyle>
            <a:defPPr>
              <a:defRPr lang="nb-NO"/>
            </a:defPPr>
            <a:lvl1pPr marL="0" algn="r" defTabSz="914400" rtl="0" eaLnBrk="1" latinLnBrk="0" hangingPunct="1">
              <a:defRPr sz="1000" i="1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i="0" noProof="1">
                <a:solidFill>
                  <a:schemeClr val="accent1"/>
                </a:solidFill>
                <a:latin typeface="Montserrat" panose="00000500000000000000" pitchFamily="2" charset="0"/>
              </a:rPr>
              <a:t>post@osloeconomics.no</a:t>
            </a:r>
          </a:p>
          <a:p>
            <a:pPr algn="l"/>
            <a:r>
              <a:rPr lang="nb-NO" sz="900" i="0" noProof="1">
                <a:solidFill>
                  <a:schemeClr val="accent1"/>
                </a:solidFill>
                <a:latin typeface="Montserrat" panose="00000500000000000000" pitchFamily="2" charset="0"/>
              </a:rPr>
              <a:t>Tel: +47 21 99 28 00</a:t>
            </a:r>
          </a:p>
        </p:txBody>
      </p:sp>
      <p:sp>
        <p:nvSpPr>
          <p:cNvPr id="22" name="Plassholder for dato 3"/>
          <p:cNvSpPr txBox="1">
            <a:spLocks/>
          </p:cNvSpPr>
          <p:nvPr userDrawn="1"/>
        </p:nvSpPr>
        <p:spPr>
          <a:xfrm>
            <a:off x="7308304" y="4413902"/>
            <a:ext cx="1591691" cy="648072"/>
          </a:xfrm>
          <a:prstGeom prst="rect">
            <a:avLst/>
          </a:prstGeom>
        </p:spPr>
        <p:txBody>
          <a:bodyPr vert="horz" lIns="0" tIns="0" rIns="0" bIns="0" numCol="1" rtlCol="0" anchor="ctr" anchorCtr="1"/>
          <a:lstStyle>
            <a:defPPr>
              <a:defRPr lang="nb-NO"/>
            </a:defPPr>
            <a:lvl1pPr marL="0" algn="r" defTabSz="914400" rtl="0" eaLnBrk="1" latinLnBrk="0" hangingPunct="1">
              <a:defRPr sz="1000" i="1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i="0" noProof="1">
                <a:solidFill>
                  <a:schemeClr val="accent1"/>
                </a:solidFill>
                <a:latin typeface="Montserrat" panose="00000500000000000000" pitchFamily="2" charset="0"/>
              </a:rPr>
              <a:t>www.osloeconomics.no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7DF48E16-68BA-31D2-D21B-AD9BE6AE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001" y="4597751"/>
            <a:ext cx="2059200" cy="2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ihåndsform: figur 23">
            <a:extLst>
              <a:ext uri="{FF2B5EF4-FFF2-40B4-BE49-F238E27FC236}">
                <a16:creationId xmlns:a16="http://schemas.microsoft.com/office/drawing/2014/main" id="{8AB871BF-0D20-1D4E-CFE9-E968CE136107}"/>
              </a:ext>
            </a:extLst>
          </p:cNvPr>
          <p:cNvSpPr/>
          <p:nvPr userDrawn="1"/>
        </p:nvSpPr>
        <p:spPr>
          <a:xfrm flipH="1" flipV="1">
            <a:off x="1" y="0"/>
            <a:ext cx="3205650" cy="5164038"/>
          </a:xfrm>
          <a:custGeom>
            <a:avLst/>
            <a:gdLst>
              <a:gd name="connsiteX0" fmla="*/ 3205650 w 3205650"/>
              <a:gd name="connsiteY0" fmla="*/ 5164038 h 5164038"/>
              <a:gd name="connsiteX1" fmla="*/ 0 w 3205650"/>
              <a:gd name="connsiteY1" fmla="*/ 5164038 h 5164038"/>
              <a:gd name="connsiteX2" fmla="*/ 1450771 w 3205650"/>
              <a:gd name="connsiteY2" fmla="*/ 0 h 5164038"/>
              <a:gd name="connsiteX3" fmla="*/ 3205650 w 3205650"/>
              <a:gd name="connsiteY3" fmla="*/ 3612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0" h="5164038">
                <a:moveTo>
                  <a:pt x="3205650" y="5164038"/>
                </a:moveTo>
                <a:lnTo>
                  <a:pt x="0" y="5164038"/>
                </a:lnTo>
                <a:lnTo>
                  <a:pt x="1450771" y="0"/>
                </a:lnTo>
                <a:lnTo>
                  <a:pt x="3205650" y="361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22" name="Bilde 21" descr="Et bilde som inneholder utendørs, himmel, sky, konstruksjon&#10;&#10;Automatisk generert beskrivelse">
            <a:extLst>
              <a:ext uri="{FF2B5EF4-FFF2-40B4-BE49-F238E27FC236}">
                <a16:creationId xmlns:a16="http://schemas.microsoft.com/office/drawing/2014/main" id="{8E8B0B64-FC32-6BAE-0A59-4E4809BFF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2664" r="4682" b="1339"/>
          <a:stretch/>
        </p:blipFill>
        <p:spPr>
          <a:xfrm>
            <a:off x="1746583" y="0"/>
            <a:ext cx="7391803" cy="5164038"/>
          </a:xfrm>
          <a:custGeom>
            <a:avLst/>
            <a:gdLst>
              <a:gd name="connsiteX0" fmla="*/ 1450772 w 7391803"/>
              <a:gd name="connsiteY0" fmla="*/ 0 h 5164038"/>
              <a:gd name="connsiteX1" fmla="*/ 7391803 w 7391803"/>
              <a:gd name="connsiteY1" fmla="*/ 0 h 5164038"/>
              <a:gd name="connsiteX2" fmla="*/ 7391803 w 7391803"/>
              <a:gd name="connsiteY2" fmla="*/ 5164038 h 5164038"/>
              <a:gd name="connsiteX3" fmla="*/ 0 w 7391803"/>
              <a:gd name="connsiteY3" fmla="*/ 5164038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1803" h="5164038">
                <a:moveTo>
                  <a:pt x="1450772" y="0"/>
                </a:moveTo>
                <a:lnTo>
                  <a:pt x="7391803" y="0"/>
                </a:lnTo>
                <a:lnTo>
                  <a:pt x="7391803" y="5164038"/>
                </a:lnTo>
                <a:lnTo>
                  <a:pt x="0" y="5164038"/>
                </a:lnTo>
                <a:close/>
              </a:path>
            </a:pathLst>
          </a:cu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B16FB38-ED32-6D7B-EB42-847C15CDDDBE}"/>
              </a:ext>
            </a:extLst>
          </p:cNvPr>
          <p:cNvCxnSpPr>
            <a:cxnSpLocks/>
          </p:cNvCxnSpPr>
          <p:nvPr userDrawn="1"/>
        </p:nvCxnSpPr>
        <p:spPr>
          <a:xfrm flipV="1">
            <a:off x="1672843" y="-32977"/>
            <a:ext cx="1461834" cy="52034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15D9E68C-4F5A-FE50-0C23-EEE1448A5A0B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1">
              <a:alpha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A40C3D0-1371-F06F-85DE-6761F8E20FEA}"/>
              </a:ext>
            </a:extLst>
          </p:cNvPr>
          <p:cNvSpPr txBox="1">
            <a:spLocks/>
          </p:cNvSpPr>
          <p:nvPr userDrawn="1"/>
        </p:nvSpPr>
        <p:spPr>
          <a:xfrm>
            <a:off x="2375756" y="2499742"/>
            <a:ext cx="4392488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i="0">
                <a:latin typeface="Montserrat" panose="00000500000000000000" pitchFamily="2" charset="0"/>
              </a:rPr>
              <a:t>www.osloeconomics.no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215BB23F-B805-33BB-5C64-DAF5A9ED6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0729" y="1983500"/>
            <a:ext cx="3369600" cy="3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ihåndsform: figur 23">
            <a:extLst>
              <a:ext uri="{FF2B5EF4-FFF2-40B4-BE49-F238E27FC236}">
                <a16:creationId xmlns:a16="http://schemas.microsoft.com/office/drawing/2014/main" id="{8AB871BF-0D20-1D4E-CFE9-E968CE136107}"/>
              </a:ext>
            </a:extLst>
          </p:cNvPr>
          <p:cNvSpPr/>
          <p:nvPr userDrawn="1"/>
        </p:nvSpPr>
        <p:spPr>
          <a:xfrm flipH="1" flipV="1">
            <a:off x="1" y="0"/>
            <a:ext cx="3205650" cy="5164038"/>
          </a:xfrm>
          <a:custGeom>
            <a:avLst/>
            <a:gdLst>
              <a:gd name="connsiteX0" fmla="*/ 3205650 w 3205650"/>
              <a:gd name="connsiteY0" fmla="*/ 5164038 h 5164038"/>
              <a:gd name="connsiteX1" fmla="*/ 0 w 3205650"/>
              <a:gd name="connsiteY1" fmla="*/ 5164038 h 5164038"/>
              <a:gd name="connsiteX2" fmla="*/ 1450771 w 3205650"/>
              <a:gd name="connsiteY2" fmla="*/ 0 h 5164038"/>
              <a:gd name="connsiteX3" fmla="*/ 3205650 w 3205650"/>
              <a:gd name="connsiteY3" fmla="*/ 3612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5650" h="5164038">
                <a:moveTo>
                  <a:pt x="3205650" y="5164038"/>
                </a:moveTo>
                <a:lnTo>
                  <a:pt x="0" y="5164038"/>
                </a:lnTo>
                <a:lnTo>
                  <a:pt x="1450771" y="0"/>
                </a:lnTo>
                <a:lnTo>
                  <a:pt x="3205650" y="3612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22" name="Bilde 21" descr="Et bilde som inneholder utendørs, himmel, sky, konstruksjon&#10;&#10;Automatisk generert beskrivelse">
            <a:extLst>
              <a:ext uri="{FF2B5EF4-FFF2-40B4-BE49-F238E27FC236}">
                <a16:creationId xmlns:a16="http://schemas.microsoft.com/office/drawing/2014/main" id="{8E8B0B64-FC32-6BAE-0A59-4E4809BFF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2664" r="4682" b="1339"/>
          <a:stretch/>
        </p:blipFill>
        <p:spPr>
          <a:xfrm>
            <a:off x="1746583" y="0"/>
            <a:ext cx="7391803" cy="5164038"/>
          </a:xfrm>
          <a:custGeom>
            <a:avLst/>
            <a:gdLst>
              <a:gd name="connsiteX0" fmla="*/ 1450772 w 7391803"/>
              <a:gd name="connsiteY0" fmla="*/ 0 h 5164038"/>
              <a:gd name="connsiteX1" fmla="*/ 7391803 w 7391803"/>
              <a:gd name="connsiteY1" fmla="*/ 0 h 5164038"/>
              <a:gd name="connsiteX2" fmla="*/ 7391803 w 7391803"/>
              <a:gd name="connsiteY2" fmla="*/ 5164038 h 5164038"/>
              <a:gd name="connsiteX3" fmla="*/ 0 w 7391803"/>
              <a:gd name="connsiteY3" fmla="*/ 5164038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1803" h="5164038">
                <a:moveTo>
                  <a:pt x="1450772" y="0"/>
                </a:moveTo>
                <a:lnTo>
                  <a:pt x="7391803" y="0"/>
                </a:lnTo>
                <a:lnTo>
                  <a:pt x="7391803" y="5164038"/>
                </a:lnTo>
                <a:lnTo>
                  <a:pt x="0" y="5164038"/>
                </a:lnTo>
                <a:close/>
              </a:path>
            </a:pathLst>
          </a:cu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B16FB38-ED32-6D7B-EB42-847C15CDDDBE}"/>
              </a:ext>
            </a:extLst>
          </p:cNvPr>
          <p:cNvCxnSpPr>
            <a:cxnSpLocks/>
          </p:cNvCxnSpPr>
          <p:nvPr userDrawn="1"/>
        </p:nvCxnSpPr>
        <p:spPr>
          <a:xfrm flipV="1">
            <a:off x="1672843" y="-32977"/>
            <a:ext cx="1461834" cy="52034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15D9E68C-4F5A-FE50-0C23-EEE1448A5A0B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1">
              <a:alpha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60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utendørs, himmel, sky, konstruksjon&#10;&#10;Automatisk generert beskrivelse">
            <a:extLst>
              <a:ext uri="{FF2B5EF4-FFF2-40B4-BE49-F238E27FC236}">
                <a16:creationId xmlns:a16="http://schemas.microsoft.com/office/drawing/2014/main" id="{9959E8D8-4C9F-2B5D-B18B-AC7F940FC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371"/>
          <a:stretch>
            <a:fillRect/>
          </a:stretch>
        </p:blipFill>
        <p:spPr>
          <a:xfrm>
            <a:off x="0" y="0"/>
            <a:ext cx="9144000" cy="5170436"/>
          </a:xfrm>
          <a:custGeom>
            <a:avLst/>
            <a:gdLst>
              <a:gd name="connsiteX0" fmla="*/ 0 w 9144000"/>
              <a:gd name="connsiteY0" fmla="*/ 0 h 5170436"/>
              <a:gd name="connsiteX1" fmla="*/ 9144000 w 9144000"/>
              <a:gd name="connsiteY1" fmla="*/ 0 h 5170436"/>
              <a:gd name="connsiteX2" fmla="*/ 9144000 w 9144000"/>
              <a:gd name="connsiteY2" fmla="*/ 5170436 h 5170436"/>
              <a:gd name="connsiteX3" fmla="*/ 0 w 9144000"/>
              <a:gd name="connsiteY3" fmla="*/ 5170436 h 51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170436">
                <a:moveTo>
                  <a:pt x="0" y="0"/>
                </a:moveTo>
                <a:lnTo>
                  <a:pt x="9144000" y="0"/>
                </a:lnTo>
                <a:lnTo>
                  <a:pt x="9144000" y="5170436"/>
                </a:lnTo>
                <a:lnTo>
                  <a:pt x="0" y="5170436"/>
                </a:lnTo>
                <a:close/>
              </a:path>
            </a:pathLst>
          </a:cu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F0D8AD5-885F-6345-756F-60B5081356F8}"/>
              </a:ext>
            </a:extLst>
          </p:cNvPr>
          <p:cNvSpPr/>
          <p:nvPr userDrawn="1"/>
        </p:nvSpPr>
        <p:spPr>
          <a:xfrm>
            <a:off x="0" y="0"/>
            <a:ext cx="9144000" cy="516960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035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 txBox="1">
            <a:spLocks/>
          </p:cNvSpPr>
          <p:nvPr userDrawn="1"/>
        </p:nvSpPr>
        <p:spPr>
          <a:xfrm>
            <a:off x="2375756" y="2499742"/>
            <a:ext cx="4392488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 i="0">
                <a:latin typeface="Montserrat" panose="00000500000000000000" pitchFamily="2" charset="0"/>
              </a:rPr>
              <a:t>www.osloeconomics.no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2C642FE2-5082-319B-B7B4-05CEB2CA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0729" y="1983500"/>
            <a:ext cx="3369600" cy="3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ytskjema: Kort 5">
            <a:extLst>
              <a:ext uri="{FF2B5EF4-FFF2-40B4-BE49-F238E27FC236}">
                <a16:creationId xmlns:a16="http://schemas.microsoft.com/office/drawing/2014/main" id="{EA23CCE1-ABED-D2CC-7FDF-93E9A3B9B976}"/>
              </a:ext>
            </a:extLst>
          </p:cNvPr>
          <p:cNvSpPr/>
          <p:nvPr userDrawn="1"/>
        </p:nvSpPr>
        <p:spPr>
          <a:xfrm flipH="1">
            <a:off x="0" y="-7218"/>
            <a:ext cx="5004048" cy="51627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64"/>
              <a:gd name="connsiteY0" fmla="*/ 9979 h 10000"/>
              <a:gd name="connsiteX1" fmla="*/ 2064 w 10064"/>
              <a:gd name="connsiteY1" fmla="*/ 0 h 10000"/>
              <a:gd name="connsiteX2" fmla="*/ 10064 w 10064"/>
              <a:gd name="connsiteY2" fmla="*/ 0 h 10000"/>
              <a:gd name="connsiteX3" fmla="*/ 10064 w 10064"/>
              <a:gd name="connsiteY3" fmla="*/ 10000 h 10000"/>
              <a:gd name="connsiteX4" fmla="*/ 64 w 10064"/>
              <a:gd name="connsiteY4" fmla="*/ 10000 h 10000"/>
              <a:gd name="connsiteX5" fmla="*/ 0 w 10064"/>
              <a:gd name="connsiteY5" fmla="*/ 9979 h 10000"/>
              <a:gd name="connsiteX0" fmla="*/ 0 w 10064"/>
              <a:gd name="connsiteY0" fmla="*/ 9993 h 10014"/>
              <a:gd name="connsiteX1" fmla="*/ 2940 w 10064"/>
              <a:gd name="connsiteY1" fmla="*/ 0 h 10014"/>
              <a:gd name="connsiteX2" fmla="*/ 10064 w 10064"/>
              <a:gd name="connsiteY2" fmla="*/ 14 h 10014"/>
              <a:gd name="connsiteX3" fmla="*/ 10064 w 10064"/>
              <a:gd name="connsiteY3" fmla="*/ 10014 h 10014"/>
              <a:gd name="connsiteX4" fmla="*/ 64 w 10064"/>
              <a:gd name="connsiteY4" fmla="*/ 10014 h 10014"/>
              <a:gd name="connsiteX5" fmla="*/ 0 w 10064"/>
              <a:gd name="connsiteY5" fmla="*/ 9993 h 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" h="10014">
                <a:moveTo>
                  <a:pt x="0" y="9993"/>
                </a:moveTo>
                <a:lnTo>
                  <a:pt x="2940" y="0"/>
                </a:lnTo>
                <a:lnTo>
                  <a:pt x="10064" y="14"/>
                </a:lnTo>
                <a:lnTo>
                  <a:pt x="10064" y="10014"/>
                </a:lnTo>
                <a:lnTo>
                  <a:pt x="64" y="10014"/>
                </a:lnTo>
                <a:lnTo>
                  <a:pt x="0" y="99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C31E411-DE3E-9E34-F0EC-722F6A7DD7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1880" y="-4500"/>
            <a:ext cx="5652120" cy="5148000"/>
          </a:xfrm>
          <a:custGeom>
            <a:avLst/>
            <a:gdLst>
              <a:gd name="connsiteX0" fmla="*/ 50334 w 5652120"/>
              <a:gd name="connsiteY0" fmla="*/ 0 h 5162400"/>
              <a:gd name="connsiteX1" fmla="*/ 5652120 w 5652120"/>
              <a:gd name="connsiteY1" fmla="*/ 0 h 5162400"/>
              <a:gd name="connsiteX2" fmla="*/ 5652120 w 5652120"/>
              <a:gd name="connsiteY2" fmla="*/ 5162400 h 5162400"/>
              <a:gd name="connsiteX3" fmla="*/ 1481290 w 5652120"/>
              <a:gd name="connsiteY3" fmla="*/ 5162400 h 5162400"/>
              <a:gd name="connsiteX4" fmla="*/ 1512168 w 5652120"/>
              <a:gd name="connsiteY4" fmla="*/ 5151895 h 5162400"/>
              <a:gd name="connsiteX5" fmla="*/ 0 w 5652120"/>
              <a:gd name="connsiteY5" fmla="*/ 0 h 5162400"/>
              <a:gd name="connsiteX6" fmla="*/ 50334 w 5652120"/>
              <a:gd name="connsiteY6" fmla="*/ 0 h 5162400"/>
              <a:gd name="connsiteX7" fmla="*/ 0 w 5652120"/>
              <a:gd name="connsiteY7" fmla="*/ 103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120" h="5162400">
                <a:moveTo>
                  <a:pt x="50334" y="0"/>
                </a:moveTo>
                <a:lnTo>
                  <a:pt x="5652120" y="0"/>
                </a:lnTo>
                <a:lnTo>
                  <a:pt x="5652120" y="5162400"/>
                </a:lnTo>
                <a:lnTo>
                  <a:pt x="1481290" y="5162400"/>
                </a:lnTo>
                <a:lnTo>
                  <a:pt x="1512168" y="5151895"/>
                </a:lnTo>
                <a:close/>
                <a:moveTo>
                  <a:pt x="0" y="0"/>
                </a:moveTo>
                <a:lnTo>
                  <a:pt x="50334" y="0"/>
                </a:lnTo>
                <a:lnTo>
                  <a:pt x="0" y="1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7B4ABAE-1AF1-54B6-C51E-BA63B15BED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1" y="3019056"/>
            <a:ext cx="3319143" cy="1439019"/>
          </a:xfrm>
        </p:spPr>
        <p:txBody>
          <a:bodyPr anchor="t"/>
          <a:lstStyle>
            <a:lvl1pPr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nb-NO"/>
              <a:t>Klikk for å redigere undertittel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0CCEAFCF-A976-7045-38C1-9F2FE25885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1" y="1170306"/>
            <a:ext cx="2987880" cy="1671965"/>
          </a:xfrm>
        </p:spPr>
        <p:txBody>
          <a:bodyPr anchor="b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accent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tittel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C2B8601-F11F-7CB2-BA29-063781578124}"/>
              </a:ext>
            </a:extLst>
          </p:cNvPr>
          <p:cNvCxnSpPr>
            <a:cxnSpLocks/>
          </p:cNvCxnSpPr>
          <p:nvPr userDrawn="1"/>
        </p:nvCxnSpPr>
        <p:spPr>
          <a:xfrm>
            <a:off x="3467890" y="-7218"/>
            <a:ext cx="1461834" cy="51518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k 7">
            <a:extLst>
              <a:ext uri="{FF2B5EF4-FFF2-40B4-BE49-F238E27FC236}">
                <a16:creationId xmlns:a16="http://schemas.microsoft.com/office/drawing/2014/main" id="{4DF9F26E-444D-BED1-F754-F2F7475DA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001" y="4727138"/>
            <a:ext cx="1544400" cy="1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samarbe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ytskjema: Kort 5">
            <a:extLst>
              <a:ext uri="{FF2B5EF4-FFF2-40B4-BE49-F238E27FC236}">
                <a16:creationId xmlns:a16="http://schemas.microsoft.com/office/drawing/2014/main" id="{EA23CCE1-ABED-D2CC-7FDF-93E9A3B9B976}"/>
              </a:ext>
            </a:extLst>
          </p:cNvPr>
          <p:cNvSpPr/>
          <p:nvPr userDrawn="1"/>
        </p:nvSpPr>
        <p:spPr>
          <a:xfrm flipH="1">
            <a:off x="0" y="-19221"/>
            <a:ext cx="5004048" cy="51627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64"/>
              <a:gd name="connsiteY0" fmla="*/ 9979 h 10000"/>
              <a:gd name="connsiteX1" fmla="*/ 2064 w 10064"/>
              <a:gd name="connsiteY1" fmla="*/ 0 h 10000"/>
              <a:gd name="connsiteX2" fmla="*/ 10064 w 10064"/>
              <a:gd name="connsiteY2" fmla="*/ 0 h 10000"/>
              <a:gd name="connsiteX3" fmla="*/ 10064 w 10064"/>
              <a:gd name="connsiteY3" fmla="*/ 10000 h 10000"/>
              <a:gd name="connsiteX4" fmla="*/ 64 w 10064"/>
              <a:gd name="connsiteY4" fmla="*/ 10000 h 10000"/>
              <a:gd name="connsiteX5" fmla="*/ 0 w 10064"/>
              <a:gd name="connsiteY5" fmla="*/ 9979 h 10000"/>
              <a:gd name="connsiteX0" fmla="*/ 0 w 10064"/>
              <a:gd name="connsiteY0" fmla="*/ 9993 h 10014"/>
              <a:gd name="connsiteX1" fmla="*/ 2940 w 10064"/>
              <a:gd name="connsiteY1" fmla="*/ 0 h 10014"/>
              <a:gd name="connsiteX2" fmla="*/ 10064 w 10064"/>
              <a:gd name="connsiteY2" fmla="*/ 14 h 10014"/>
              <a:gd name="connsiteX3" fmla="*/ 10064 w 10064"/>
              <a:gd name="connsiteY3" fmla="*/ 10014 h 10014"/>
              <a:gd name="connsiteX4" fmla="*/ 64 w 10064"/>
              <a:gd name="connsiteY4" fmla="*/ 10014 h 10014"/>
              <a:gd name="connsiteX5" fmla="*/ 0 w 10064"/>
              <a:gd name="connsiteY5" fmla="*/ 9993 h 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" h="10014">
                <a:moveTo>
                  <a:pt x="0" y="9993"/>
                </a:moveTo>
                <a:lnTo>
                  <a:pt x="2940" y="0"/>
                </a:lnTo>
                <a:lnTo>
                  <a:pt x="10064" y="14"/>
                </a:lnTo>
                <a:lnTo>
                  <a:pt x="10064" y="10014"/>
                </a:lnTo>
                <a:lnTo>
                  <a:pt x="64" y="10014"/>
                </a:lnTo>
                <a:lnTo>
                  <a:pt x="0" y="9993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21A0F2-1C2B-ADE9-CE50-DA8DE852E18F}"/>
              </a:ext>
            </a:extLst>
          </p:cNvPr>
          <p:cNvSpPr/>
          <p:nvPr userDrawn="1"/>
        </p:nvSpPr>
        <p:spPr>
          <a:xfrm>
            <a:off x="0" y="4455677"/>
            <a:ext cx="9144000" cy="68782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5">
            <a:extLst>
              <a:ext uri="{FF2B5EF4-FFF2-40B4-BE49-F238E27FC236}">
                <a16:creationId xmlns:a16="http://schemas.microsoft.com/office/drawing/2014/main" id="{8B63BEF6-215E-0BAA-86AC-95E606EA60B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03848" y="4543438"/>
            <a:ext cx="1346400" cy="5544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/>
              <a:t>Sett inn logo</a:t>
            </a:r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06F59D35-8780-5EE8-0FCA-B939DA599D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144753" y="4543438"/>
            <a:ext cx="1346400" cy="5544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/>
              <a:t>Sett inn logo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7701DEFC-AE59-DABF-8D5F-3EAA843CB13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85659" y="4543438"/>
            <a:ext cx="1346400" cy="554400"/>
          </a:xfrm>
        </p:spPr>
        <p:txBody>
          <a:bodyPr/>
          <a:lstStyle>
            <a:lvl1pPr marL="0" indent="0" rtl="0">
              <a:buNone/>
              <a:defRPr baseline="0"/>
            </a:lvl1pPr>
          </a:lstStyle>
          <a:p>
            <a:pPr lvl="0"/>
            <a:r>
              <a:rPr lang="nb-NO"/>
              <a:t>Sett inn logo</a:t>
            </a:r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0280489F-96A1-927B-26D2-71D451785A4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91880" y="0"/>
            <a:ext cx="5652120" cy="4448459"/>
          </a:xfrm>
          <a:custGeom>
            <a:avLst/>
            <a:gdLst>
              <a:gd name="connsiteX0" fmla="*/ 50334 w 5652120"/>
              <a:gd name="connsiteY0" fmla="*/ 0 h 4448459"/>
              <a:gd name="connsiteX1" fmla="*/ 5652120 w 5652120"/>
              <a:gd name="connsiteY1" fmla="*/ 0 h 4448459"/>
              <a:gd name="connsiteX2" fmla="*/ 5652120 w 5652120"/>
              <a:gd name="connsiteY2" fmla="*/ 4448459 h 4448459"/>
              <a:gd name="connsiteX3" fmla="*/ 1316101 w 5652120"/>
              <a:gd name="connsiteY3" fmla="*/ 4448459 h 4448459"/>
              <a:gd name="connsiteX4" fmla="*/ 0 w 5652120"/>
              <a:gd name="connsiteY4" fmla="*/ 0 h 4448459"/>
              <a:gd name="connsiteX5" fmla="*/ 50334 w 5652120"/>
              <a:gd name="connsiteY5" fmla="*/ 0 h 4448459"/>
              <a:gd name="connsiteX6" fmla="*/ 0 w 5652120"/>
              <a:gd name="connsiteY6" fmla="*/ 103 h 44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2120" h="4448459">
                <a:moveTo>
                  <a:pt x="50334" y="0"/>
                </a:moveTo>
                <a:lnTo>
                  <a:pt x="5652120" y="0"/>
                </a:lnTo>
                <a:lnTo>
                  <a:pt x="5652120" y="4448459"/>
                </a:lnTo>
                <a:lnTo>
                  <a:pt x="1316101" y="4448459"/>
                </a:lnTo>
                <a:close/>
                <a:moveTo>
                  <a:pt x="0" y="0"/>
                </a:moveTo>
                <a:lnTo>
                  <a:pt x="50334" y="0"/>
                </a:lnTo>
                <a:lnTo>
                  <a:pt x="0" y="1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852CA2D5-8CF5-CD81-EB19-7504EABB21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1" y="2716907"/>
            <a:ext cx="3319143" cy="1439019"/>
          </a:xfrm>
        </p:spPr>
        <p:txBody>
          <a:bodyPr anchor="t"/>
          <a:lstStyle>
            <a:lvl1pPr>
              <a:defRPr sz="1200" b="0" i="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nb-NO"/>
              <a:t>Klikk for å redigere undertittel</a:t>
            </a:r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E73134FB-177A-C4D0-AED9-E4439A23C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1" y="868157"/>
            <a:ext cx="2987880" cy="1671965"/>
          </a:xfrm>
        </p:spPr>
        <p:txBody>
          <a:bodyPr anchor="b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tittelstil i malen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A2B9089-3D93-4F45-E7F6-C4485B16CC8C}"/>
              </a:ext>
            </a:extLst>
          </p:cNvPr>
          <p:cNvCxnSpPr>
            <a:cxnSpLocks/>
          </p:cNvCxnSpPr>
          <p:nvPr userDrawn="1"/>
        </p:nvCxnSpPr>
        <p:spPr>
          <a:xfrm>
            <a:off x="3467890" y="-7218"/>
            <a:ext cx="1461834" cy="51518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k 7">
            <a:extLst>
              <a:ext uri="{FF2B5EF4-FFF2-40B4-BE49-F238E27FC236}">
                <a16:creationId xmlns:a16="http://schemas.microsoft.com/office/drawing/2014/main" id="{34342A37-2C07-E618-0BE0-C300BABA7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001" y="4680358"/>
            <a:ext cx="2059200" cy="2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ytskjema: Kort 5">
            <a:extLst>
              <a:ext uri="{FF2B5EF4-FFF2-40B4-BE49-F238E27FC236}">
                <a16:creationId xmlns:a16="http://schemas.microsoft.com/office/drawing/2014/main" id="{EA23CCE1-ABED-D2CC-7FDF-93E9A3B9B976}"/>
              </a:ext>
            </a:extLst>
          </p:cNvPr>
          <p:cNvSpPr/>
          <p:nvPr userDrawn="1"/>
        </p:nvSpPr>
        <p:spPr>
          <a:xfrm flipH="1">
            <a:off x="0" y="-7218"/>
            <a:ext cx="5004048" cy="51627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64"/>
              <a:gd name="connsiteY0" fmla="*/ 9979 h 10000"/>
              <a:gd name="connsiteX1" fmla="*/ 2064 w 10064"/>
              <a:gd name="connsiteY1" fmla="*/ 0 h 10000"/>
              <a:gd name="connsiteX2" fmla="*/ 10064 w 10064"/>
              <a:gd name="connsiteY2" fmla="*/ 0 h 10000"/>
              <a:gd name="connsiteX3" fmla="*/ 10064 w 10064"/>
              <a:gd name="connsiteY3" fmla="*/ 10000 h 10000"/>
              <a:gd name="connsiteX4" fmla="*/ 64 w 10064"/>
              <a:gd name="connsiteY4" fmla="*/ 10000 h 10000"/>
              <a:gd name="connsiteX5" fmla="*/ 0 w 10064"/>
              <a:gd name="connsiteY5" fmla="*/ 9979 h 10000"/>
              <a:gd name="connsiteX0" fmla="*/ 0 w 10064"/>
              <a:gd name="connsiteY0" fmla="*/ 9993 h 10014"/>
              <a:gd name="connsiteX1" fmla="*/ 2940 w 10064"/>
              <a:gd name="connsiteY1" fmla="*/ 0 h 10014"/>
              <a:gd name="connsiteX2" fmla="*/ 10064 w 10064"/>
              <a:gd name="connsiteY2" fmla="*/ 14 h 10014"/>
              <a:gd name="connsiteX3" fmla="*/ 10064 w 10064"/>
              <a:gd name="connsiteY3" fmla="*/ 10014 h 10014"/>
              <a:gd name="connsiteX4" fmla="*/ 64 w 10064"/>
              <a:gd name="connsiteY4" fmla="*/ 10014 h 10014"/>
              <a:gd name="connsiteX5" fmla="*/ 0 w 10064"/>
              <a:gd name="connsiteY5" fmla="*/ 9993 h 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4" h="10014">
                <a:moveTo>
                  <a:pt x="0" y="9993"/>
                </a:moveTo>
                <a:lnTo>
                  <a:pt x="2940" y="0"/>
                </a:lnTo>
                <a:lnTo>
                  <a:pt x="10064" y="14"/>
                </a:lnTo>
                <a:lnTo>
                  <a:pt x="10064" y="10014"/>
                </a:lnTo>
                <a:lnTo>
                  <a:pt x="64" y="10014"/>
                </a:lnTo>
                <a:lnTo>
                  <a:pt x="0" y="9993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00" y="2411953"/>
            <a:ext cx="3319345" cy="1671965"/>
          </a:xfrm>
        </p:spPr>
        <p:txBody>
          <a:bodyPr anchor="t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 b="0" i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tittel for skilleark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EBC16B9F-D23A-C5A9-E8A5-4DA875A5D4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1880" y="-4500"/>
            <a:ext cx="5652120" cy="5148000"/>
          </a:xfrm>
          <a:custGeom>
            <a:avLst/>
            <a:gdLst>
              <a:gd name="connsiteX0" fmla="*/ 50334 w 5652120"/>
              <a:gd name="connsiteY0" fmla="*/ 0 h 5162400"/>
              <a:gd name="connsiteX1" fmla="*/ 5652120 w 5652120"/>
              <a:gd name="connsiteY1" fmla="*/ 0 h 5162400"/>
              <a:gd name="connsiteX2" fmla="*/ 5652120 w 5652120"/>
              <a:gd name="connsiteY2" fmla="*/ 5162400 h 5162400"/>
              <a:gd name="connsiteX3" fmla="*/ 1481290 w 5652120"/>
              <a:gd name="connsiteY3" fmla="*/ 5162400 h 5162400"/>
              <a:gd name="connsiteX4" fmla="*/ 1512168 w 5652120"/>
              <a:gd name="connsiteY4" fmla="*/ 5151895 h 5162400"/>
              <a:gd name="connsiteX5" fmla="*/ 0 w 5652120"/>
              <a:gd name="connsiteY5" fmla="*/ 0 h 5162400"/>
              <a:gd name="connsiteX6" fmla="*/ 50334 w 5652120"/>
              <a:gd name="connsiteY6" fmla="*/ 0 h 5162400"/>
              <a:gd name="connsiteX7" fmla="*/ 0 w 5652120"/>
              <a:gd name="connsiteY7" fmla="*/ 103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2120" h="5162400">
                <a:moveTo>
                  <a:pt x="50334" y="0"/>
                </a:moveTo>
                <a:lnTo>
                  <a:pt x="5652120" y="0"/>
                </a:lnTo>
                <a:lnTo>
                  <a:pt x="5652120" y="5162400"/>
                </a:lnTo>
                <a:lnTo>
                  <a:pt x="1481290" y="5162400"/>
                </a:lnTo>
                <a:lnTo>
                  <a:pt x="1512168" y="5151895"/>
                </a:lnTo>
                <a:close/>
                <a:moveTo>
                  <a:pt x="0" y="0"/>
                </a:moveTo>
                <a:lnTo>
                  <a:pt x="50334" y="0"/>
                </a:lnTo>
                <a:lnTo>
                  <a:pt x="0" y="1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4755C84B-2446-7FB6-6A0C-5D63D9324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411510"/>
            <a:ext cx="2808287" cy="1999903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nummer</a:t>
            </a:r>
          </a:p>
        </p:txBody>
      </p:sp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8BAA81D6-9D65-3D1B-821C-5F1C23D06085}"/>
              </a:ext>
            </a:extLst>
          </p:cNvPr>
          <p:cNvCxnSpPr>
            <a:cxnSpLocks/>
          </p:cNvCxnSpPr>
          <p:nvPr userDrawn="1"/>
        </p:nvCxnSpPr>
        <p:spPr>
          <a:xfrm>
            <a:off x="3467890" y="-7218"/>
            <a:ext cx="1461834" cy="51518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4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07207"/>
            <a:ext cx="8064000" cy="43207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939598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12908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75606"/>
            <a:ext cx="8064000" cy="3161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1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5544000" y="0"/>
            <a:ext cx="3600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9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00" y="662989"/>
            <a:ext cx="4466164" cy="3965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203598"/>
            <a:ext cx="4466164" cy="323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8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5544000" y="0"/>
            <a:ext cx="3600000" cy="5144400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9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00" y="662989"/>
            <a:ext cx="4466164" cy="3965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666875"/>
            <a:ext cx="4466164" cy="2770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07207"/>
            <a:ext cx="4467600" cy="43207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rgbClr val="939598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5586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#4 uten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5580" y="-900"/>
            <a:ext cx="3600000" cy="5144400"/>
          </a:xfrm>
          <a:solidFill>
            <a:schemeClr val="accent1">
              <a:lumMod val="20000"/>
              <a:lumOff val="80000"/>
            </a:schemeClr>
          </a:solidFill>
        </p:spPr>
        <p:txBody>
          <a:bodyPr tIns="19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6"/>
          </p:nvPr>
        </p:nvSpPr>
        <p:spPr>
          <a:xfrm>
            <a:off x="4139952" y="1203598"/>
            <a:ext cx="4680520" cy="323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139952" y="662989"/>
            <a:ext cx="4680520" cy="3965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8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000" y="662989"/>
            <a:ext cx="8064000" cy="3965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00" y="1666875"/>
            <a:ext cx="8064000" cy="2770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5B7630A5-AA75-D132-61C3-FE343F379D3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58290" y="4727138"/>
            <a:ext cx="1544400" cy="1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40" r:id="rId3"/>
    <p:sldLayoutId id="2147483745" r:id="rId4"/>
    <p:sldLayoutId id="2147483650" r:id="rId5"/>
    <p:sldLayoutId id="2147483732" r:id="rId6"/>
    <p:sldLayoutId id="2147483668" r:id="rId7"/>
    <p:sldLayoutId id="2147483663" r:id="rId8"/>
    <p:sldLayoutId id="2147483676" r:id="rId9"/>
    <p:sldLayoutId id="2147483677" r:id="rId10"/>
    <p:sldLayoutId id="2147483652" r:id="rId11"/>
    <p:sldLayoutId id="2147483672" r:id="rId12"/>
    <p:sldLayoutId id="2147483733" r:id="rId13"/>
    <p:sldLayoutId id="2147483734" r:id="rId14"/>
    <p:sldLayoutId id="2147483666" r:id="rId15"/>
    <p:sldLayoutId id="2147483747" r:id="rId16"/>
    <p:sldLayoutId id="2147483748" r:id="rId17"/>
    <p:sldLayoutId id="2147483749" r:id="rId18"/>
    <p:sldLayoutId id="2147483742" r:id="rId19"/>
  </p:sldLayoutIdLst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000" b="0" kern="1200">
          <a:solidFill>
            <a:schemeClr val="accent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38163" indent="-2682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89852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076325" indent="-177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0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FF6FC-9D1A-6351-C1B4-95E29CF9C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i="0" dirty="0"/>
              <a:t>Lansering av forskningsrapport</a:t>
            </a:r>
            <a:br>
              <a:rPr lang="nb-NO" i="0" dirty="0"/>
            </a:br>
            <a:r>
              <a:rPr lang="nb-NO" i="0" dirty="0"/>
              <a:t>KS, 29. </a:t>
            </a:r>
            <a:r>
              <a:rPr lang="nb-NO" dirty="0"/>
              <a:t>j</a:t>
            </a:r>
            <a:r>
              <a:rPr lang="nb-NO" i="0" dirty="0"/>
              <a:t>anuar 2025</a:t>
            </a:r>
            <a:br>
              <a:rPr lang="nb-NO" i="0" dirty="0"/>
            </a:br>
            <a:br>
              <a:rPr lang="nb-NO" i="0" dirty="0"/>
            </a:br>
            <a:endParaRPr lang="nb-NO" i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1B995A-AB36-2CC7-841E-E60544ABB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Mentorprogram for helsepersonell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8E2286-0E3E-C07F-5A0F-89D5A7BD65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r="1311"/>
          <a:stretch/>
        </p:blipFill>
        <p:spPr/>
      </p:pic>
    </p:spTree>
    <p:extLst>
      <p:ext uri="{BB962C8B-B14F-4D97-AF65-F5344CB8AC3E}">
        <p14:creationId xmlns:p14="http://schemas.microsoft.com/office/powerpoint/2010/main" val="31887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EA17C5-A654-02A8-5F0F-B12B66E3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2989"/>
            <a:ext cx="8064000" cy="396593"/>
          </a:xfrm>
        </p:spPr>
        <p:txBody>
          <a:bodyPr anchor="t">
            <a:noAutofit/>
          </a:bodyPr>
          <a:lstStyle/>
          <a:p>
            <a:r>
              <a:rPr lang="nb-NO" dirty="0"/>
              <a:t>De fleste ledere, mentorer og nytilsatte er positive til mentorprogram</a:t>
            </a:r>
          </a:p>
        </p:txBody>
      </p:sp>
      <p:pic>
        <p:nvPicPr>
          <p:cNvPr id="27" name="Graphic 1" descr="P321TB33inTB1">
            <a:extLst>
              <a:ext uri="{FF2B5EF4-FFF2-40B4-BE49-F238E27FC236}">
                <a16:creationId xmlns:a16="http://schemas.microsoft.com/office/drawing/2014/main" id="{2C2E16E6-CD69-9054-E68A-2A51B9900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3191" y="1262715"/>
            <a:ext cx="4530749" cy="3631735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FDA2C24-9F05-F417-8DF9-5EA91F0C6995}"/>
              </a:ext>
            </a:extLst>
          </p:cNvPr>
          <p:cNvSpPr txBox="1"/>
          <p:nvPr/>
        </p:nvSpPr>
        <p:spPr>
          <a:xfrm>
            <a:off x="646267" y="1375840"/>
            <a:ext cx="3643850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800" dirty="0"/>
              <a:t>«Hva fungerer særlig godt med mentorprogram?»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94A7F4E-675D-BE76-2F76-DA8EA28A083B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Oslo Economics (2024), spørreundersøkelse og intervjuer blant nytilsatte, mentorer og ledere.  N spørreundersøkelse = 75, N intervjuer = 14</a:t>
            </a:r>
          </a:p>
        </p:txBody>
      </p:sp>
    </p:spTree>
    <p:extLst>
      <p:ext uri="{BB962C8B-B14F-4D97-AF65-F5344CB8AC3E}">
        <p14:creationId xmlns:p14="http://schemas.microsoft.com/office/powerpoint/2010/main" val="327686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1B125A-3129-D2A3-5A07-FE263603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2989"/>
            <a:ext cx="8064000" cy="396593"/>
          </a:xfrm>
        </p:spPr>
        <p:txBody>
          <a:bodyPr/>
          <a:lstStyle/>
          <a:p>
            <a:r>
              <a:rPr lang="nb-NO" noProof="0" dirty="0"/>
              <a:t>Tilrettelegging for oppfølging kan være utfordrende</a:t>
            </a:r>
          </a:p>
        </p:txBody>
      </p:sp>
      <p:pic>
        <p:nvPicPr>
          <p:cNvPr id="5" name="Graphic 1" descr="P330TB34inTB1">
            <a:extLst>
              <a:ext uri="{FF2B5EF4-FFF2-40B4-BE49-F238E27FC236}">
                <a16:creationId xmlns:a16="http://schemas.microsoft.com/office/drawing/2014/main" id="{A96CAF2E-8547-C2FB-DA17-FC48FA970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4729" y="1262715"/>
            <a:ext cx="4674541" cy="368102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FE3587F-28B6-C4C7-D6D9-FF4B560228C6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Oslo Economics (2024), spørreundersøkelse og intervjuer blant nytilsatte, mentorer og ledere.  N spørreundersøkelse = 75, N intervjuer = 14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8311136-A40E-3697-C669-C2DF5FDCF192}"/>
              </a:ext>
            </a:extLst>
          </p:cNvPr>
          <p:cNvSpPr txBox="1"/>
          <p:nvPr/>
        </p:nvSpPr>
        <p:spPr>
          <a:xfrm>
            <a:off x="646267" y="1375840"/>
            <a:ext cx="3643850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800" dirty="0"/>
              <a:t>«Er det noen utfordringer med mentorprogram?»</a:t>
            </a:r>
          </a:p>
        </p:txBody>
      </p:sp>
    </p:spTree>
    <p:extLst>
      <p:ext uri="{BB962C8B-B14F-4D97-AF65-F5344CB8AC3E}">
        <p14:creationId xmlns:p14="http://schemas.microsoft.com/office/powerpoint/2010/main" val="185585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EEDF-7904-0C7D-3E90-242BD3477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B645E0-7E09-C183-18B6-3DDA23E7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kern="0" dirty="0"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Ledere, mentorer og </a:t>
            </a:r>
            <a:r>
              <a:rPr lang="nb-NO" kern="0" dirty="0" err="1"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menteer</a:t>
            </a:r>
            <a:r>
              <a:rPr lang="nb-NO" kern="0" dirty="0"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 anbefaler andre virksomheter å ta i bruk mentorprogram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EC5F677-E666-9817-2A72-2252E0FD4684}"/>
              </a:ext>
            </a:extLst>
          </p:cNvPr>
          <p:cNvSpPr/>
          <p:nvPr/>
        </p:nvSpPr>
        <p:spPr>
          <a:xfrm>
            <a:off x="7164288" y="4659982"/>
            <a:ext cx="1872208" cy="32926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D2801BCC-9B1B-3CF0-B899-0797E3FF471F}"/>
              </a:ext>
            </a:extLst>
          </p:cNvPr>
          <p:cNvCxnSpPr>
            <a:cxnSpLocks/>
          </p:cNvCxnSpPr>
          <p:nvPr/>
        </p:nvCxnSpPr>
        <p:spPr>
          <a:xfrm>
            <a:off x="0" y="2157319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7311706F-02BF-0728-7A27-792691316C7D}"/>
              </a:ext>
            </a:extLst>
          </p:cNvPr>
          <p:cNvSpPr/>
          <p:nvPr/>
        </p:nvSpPr>
        <p:spPr>
          <a:xfrm>
            <a:off x="2099385" y="1459902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87E6EB-4B5F-C099-BF5E-2B55B291B218}"/>
              </a:ext>
            </a:extLst>
          </p:cNvPr>
          <p:cNvSpPr/>
          <p:nvPr/>
        </p:nvSpPr>
        <p:spPr>
          <a:xfrm>
            <a:off x="5442006" y="1442565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0" name="Group 144">
            <a:extLst>
              <a:ext uri="{FF2B5EF4-FFF2-40B4-BE49-F238E27FC236}">
                <a16:creationId xmlns:a16="http://schemas.microsoft.com/office/drawing/2014/main" id="{32C3EACC-D1A6-AACD-F2BD-91E57E269661}"/>
              </a:ext>
            </a:extLst>
          </p:cNvPr>
          <p:cNvGrpSpPr/>
          <p:nvPr/>
        </p:nvGrpSpPr>
        <p:grpSpPr>
          <a:xfrm flipV="1">
            <a:off x="2592424" y="2945021"/>
            <a:ext cx="453923" cy="371428"/>
            <a:chOff x="1553007" y="2757488"/>
            <a:chExt cx="453923" cy="339623"/>
          </a:xfrm>
        </p:grpSpPr>
        <p:cxnSp>
          <p:nvCxnSpPr>
            <p:cNvPr id="11" name="Straight Connector 146">
              <a:extLst>
                <a:ext uri="{FF2B5EF4-FFF2-40B4-BE49-F238E27FC236}">
                  <a16:creationId xmlns:a16="http://schemas.microsoft.com/office/drawing/2014/main" id="{66FA53C1-F7B4-C1C4-A63F-E02319995E34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47">
              <a:extLst>
                <a:ext uri="{FF2B5EF4-FFF2-40B4-BE49-F238E27FC236}">
                  <a16:creationId xmlns:a16="http://schemas.microsoft.com/office/drawing/2014/main" id="{9221299C-DCA2-D954-30B6-2C47A76996C0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TextBox 145">
            <a:extLst>
              <a:ext uri="{FF2B5EF4-FFF2-40B4-BE49-F238E27FC236}">
                <a16:creationId xmlns:a16="http://schemas.microsoft.com/office/drawing/2014/main" id="{E27F0000-FC9E-934A-054E-96C18233FCE3}"/>
              </a:ext>
            </a:extLst>
          </p:cNvPr>
          <p:cNvSpPr txBox="1"/>
          <p:nvPr/>
        </p:nvSpPr>
        <p:spPr>
          <a:xfrm>
            <a:off x="1611206" y="3412490"/>
            <a:ext cx="2691232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/>
              <a:t>Enighet om at mentorprogram er et virkningsfullt tiltak</a:t>
            </a:r>
          </a:p>
          <a:p>
            <a:pPr algn="ctr"/>
            <a:endParaRPr lang="nb-NO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Samtlige ledere, og nesten alle mentorer og nytilsatte vurderte at mentorprogram i stor grad, eller noen grad, er et virkningsfullt tiltak</a:t>
            </a:r>
          </a:p>
        </p:txBody>
      </p:sp>
      <p:sp>
        <p:nvSpPr>
          <p:cNvPr id="14" name="TextBox 150">
            <a:extLst>
              <a:ext uri="{FF2B5EF4-FFF2-40B4-BE49-F238E27FC236}">
                <a16:creationId xmlns:a16="http://schemas.microsoft.com/office/drawing/2014/main" id="{4DD4EDF8-3086-7231-3B84-A79BE6A37C8A}"/>
              </a:ext>
            </a:extLst>
          </p:cNvPr>
          <p:cNvSpPr txBox="1"/>
          <p:nvPr/>
        </p:nvSpPr>
        <p:spPr>
          <a:xfrm>
            <a:off x="4954205" y="3412490"/>
            <a:ext cx="2548459" cy="14003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>
                <a:latin typeface="Montserrat" panose="00000500000000000000" pitchFamily="2" charset="0"/>
              </a:rPr>
              <a:t>Tydelig anbefaling til andre virksomheter som vurderer mentorprogram</a:t>
            </a:r>
          </a:p>
          <a:p>
            <a:pPr algn="ctr"/>
            <a:endParaRPr lang="nb-NO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Samtlige ledere og mentorer anbefalte andre virksomheter å ta i bruk mentorprogram. Åtte av ti nytilsatte gjorde det samme.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</p:txBody>
      </p:sp>
      <p:grpSp>
        <p:nvGrpSpPr>
          <p:cNvPr id="19" name="Group 144">
            <a:extLst>
              <a:ext uri="{FF2B5EF4-FFF2-40B4-BE49-F238E27FC236}">
                <a16:creationId xmlns:a16="http://schemas.microsoft.com/office/drawing/2014/main" id="{7A56457D-026E-1EAD-078A-83B1FB834572}"/>
              </a:ext>
            </a:extLst>
          </p:cNvPr>
          <p:cNvGrpSpPr/>
          <p:nvPr/>
        </p:nvGrpSpPr>
        <p:grpSpPr>
          <a:xfrm flipV="1">
            <a:off x="5935045" y="2945021"/>
            <a:ext cx="453923" cy="371428"/>
            <a:chOff x="1553007" y="2757488"/>
            <a:chExt cx="453923" cy="339623"/>
          </a:xfrm>
        </p:grpSpPr>
        <p:cxnSp>
          <p:nvCxnSpPr>
            <p:cNvPr id="20" name="Straight Connector 146">
              <a:extLst>
                <a:ext uri="{FF2B5EF4-FFF2-40B4-BE49-F238E27FC236}">
                  <a16:creationId xmlns:a16="http://schemas.microsoft.com/office/drawing/2014/main" id="{BAD3500A-FB33-C4AC-EA5E-8B5A1263CBB6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147">
              <a:extLst>
                <a:ext uri="{FF2B5EF4-FFF2-40B4-BE49-F238E27FC236}">
                  <a16:creationId xmlns:a16="http://schemas.microsoft.com/office/drawing/2014/main" id="{72250156-2094-6BF8-1FD4-386397779E49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2" name="Likebent trekant 21">
            <a:extLst>
              <a:ext uri="{FF2B5EF4-FFF2-40B4-BE49-F238E27FC236}">
                <a16:creationId xmlns:a16="http://schemas.microsoft.com/office/drawing/2014/main" id="{2F18FF4C-4FBA-60DF-1817-E912B93B2AD3}"/>
              </a:ext>
            </a:extLst>
          </p:cNvPr>
          <p:cNvSpPr/>
          <p:nvPr/>
        </p:nvSpPr>
        <p:spPr>
          <a:xfrm rot="5400000">
            <a:off x="4257930" y="2067815"/>
            <a:ext cx="274690" cy="185673"/>
          </a:xfrm>
          <a:prstGeom prst="triangl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pic>
        <p:nvPicPr>
          <p:cNvPr id="24" name="Grafikk 23" descr="Mål med heldekkende fyll">
            <a:extLst>
              <a:ext uri="{FF2B5EF4-FFF2-40B4-BE49-F238E27FC236}">
                <a16:creationId xmlns:a16="http://schemas.microsoft.com/office/drawing/2014/main" id="{E7B9C056-DF97-C9EE-8A75-FD62D599A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62184" y="1722702"/>
            <a:ext cx="914400" cy="914400"/>
          </a:xfrm>
          <a:prstGeom prst="rect">
            <a:avLst/>
          </a:prstGeom>
        </p:spPr>
      </p:pic>
      <p:pic>
        <p:nvPicPr>
          <p:cNvPr id="25" name="Grafikk 24" descr="Kommentar Liker kontur">
            <a:extLst>
              <a:ext uri="{FF2B5EF4-FFF2-40B4-BE49-F238E27FC236}">
                <a16:creationId xmlns:a16="http://schemas.microsoft.com/office/drawing/2014/main" id="{B829E22D-0C94-A338-F9A9-A9F1F0626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04806" y="1700119"/>
            <a:ext cx="914400" cy="914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DA7536-DB97-3BE9-B565-42C88A4BB6F7}"/>
              </a:ext>
            </a:extLst>
          </p:cNvPr>
          <p:cNvSpPr txBox="1"/>
          <p:nvPr/>
        </p:nvSpPr>
        <p:spPr>
          <a:xfrm>
            <a:off x="100658" y="4847626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Oslo Economics (2024), spørreundersøkelse blant nytilsatte, mentorer og ledere.  N = 75. </a:t>
            </a:r>
          </a:p>
        </p:txBody>
      </p:sp>
    </p:spTree>
    <p:extLst>
      <p:ext uri="{BB962C8B-B14F-4D97-AF65-F5344CB8AC3E}">
        <p14:creationId xmlns:p14="http://schemas.microsoft.com/office/powerpoint/2010/main" val="37422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6B7A2-328A-7052-CADC-4D175C2E1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600F66E-660B-E0D8-640E-5BBDBBAA42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556C308-5966-840B-3AD7-0A556DB3F9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863197"/>
            <a:ext cx="2808287" cy="1999903"/>
          </a:xfrm>
        </p:spPr>
        <p:txBody>
          <a:bodyPr/>
          <a:lstStyle/>
          <a:p>
            <a:r>
              <a:rPr lang="nb-NO" sz="1800" dirty="0"/>
              <a:t>Suksesskriterier for vellykket og varig drift av mentorprogrammet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119060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31A5EF-8038-480E-9E7E-5F78FE14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Forankring blant ledere og ansatte, og opplæring av mentorer, er viktige suksesskriterier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74DF250-C450-7CE1-427C-63A322C67F53}"/>
              </a:ext>
            </a:extLst>
          </p:cNvPr>
          <p:cNvSpPr/>
          <p:nvPr/>
        </p:nvSpPr>
        <p:spPr>
          <a:xfrm>
            <a:off x="3995936" y="1563638"/>
            <a:ext cx="1440000" cy="1440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48B540ED-3041-C2B9-E40B-E7741F7DF00A}"/>
              </a:ext>
            </a:extLst>
          </p:cNvPr>
          <p:cNvCxnSpPr>
            <a:cxnSpLocks/>
          </p:cNvCxnSpPr>
          <p:nvPr/>
        </p:nvCxnSpPr>
        <p:spPr>
          <a:xfrm>
            <a:off x="3347864" y="2283758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FFC56D42-7D69-50BC-CE5D-726B7E30DCBB}"/>
              </a:ext>
            </a:extLst>
          </p:cNvPr>
          <p:cNvCxnSpPr>
            <a:cxnSpLocks/>
          </p:cNvCxnSpPr>
          <p:nvPr/>
        </p:nvCxnSpPr>
        <p:spPr>
          <a:xfrm>
            <a:off x="5435936" y="2283638"/>
            <a:ext cx="6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A1956C71-00DA-25E1-9E1F-81B12FA9F894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851920" y="2792755"/>
            <a:ext cx="354899" cy="427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502D473-9C75-09A0-7CDD-D366E7000302}"/>
              </a:ext>
            </a:extLst>
          </p:cNvPr>
          <p:cNvCxnSpPr>
            <a:stCxn id="4" idx="5"/>
          </p:cNvCxnSpPr>
          <p:nvPr/>
        </p:nvCxnSpPr>
        <p:spPr>
          <a:xfrm>
            <a:off x="5225053" y="2792755"/>
            <a:ext cx="356400" cy="427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DEFE344-491A-CB74-59D2-FC168D41C483}"/>
              </a:ext>
            </a:extLst>
          </p:cNvPr>
          <p:cNvSpPr txBox="1"/>
          <p:nvPr/>
        </p:nvSpPr>
        <p:spPr>
          <a:xfrm>
            <a:off x="1101819" y="1707654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accent1"/>
                </a:solidFill>
              </a:rPr>
              <a:t>FORANKRING I LEDELSEN </a:t>
            </a:r>
          </a:p>
          <a:p>
            <a:r>
              <a:rPr lang="nb-NO" sz="1000" dirty="0"/>
              <a:t>skiller seg ut som det klart viktigste suksesskriteriet blant ledere og mentorer. Dette innebærer prioritering av tid, ressurser og støtte til mentorer for å sikre gjennomføring av programmet.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5785BCD-AD17-814B-6B25-05AC895F5ED9}"/>
              </a:ext>
            </a:extLst>
          </p:cNvPr>
          <p:cNvSpPr txBox="1"/>
          <p:nvPr/>
        </p:nvSpPr>
        <p:spPr>
          <a:xfrm>
            <a:off x="1763688" y="3339375"/>
            <a:ext cx="2736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accent1"/>
                </a:solidFill>
              </a:rPr>
              <a:t>GOD OG RELEVANT UTDANNING ELLER KOMPETANSEHEVING</a:t>
            </a:r>
          </a:p>
          <a:p>
            <a:r>
              <a:rPr lang="nb-NO" sz="1000" dirty="0"/>
              <a:t>vurderes som viktig, særlig blant nytilsatte. Opplæring kan både fungere som motivasjon for mentorrollen, og trygging av mentorer.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3186B98-CBF9-FA2C-9E01-644205C42C28}"/>
              </a:ext>
            </a:extLst>
          </p:cNvPr>
          <p:cNvSpPr txBox="1"/>
          <p:nvPr/>
        </p:nvSpPr>
        <p:spPr>
          <a:xfrm>
            <a:off x="6165653" y="1902113"/>
            <a:ext cx="24375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/>
              <a:t>Andre kriterier som trekkes frem er </a:t>
            </a:r>
            <a:r>
              <a:rPr lang="nb-NO" sz="1000" dirty="0">
                <a:solidFill>
                  <a:schemeClr val="accent1"/>
                </a:solidFill>
              </a:rPr>
              <a:t>ØKONOMISK KOMPENSASJON, TYDELIGE RETNINGSLINJER</a:t>
            </a:r>
            <a:r>
              <a:rPr lang="nb-NO" sz="1000" dirty="0"/>
              <a:t> og </a:t>
            </a:r>
            <a:r>
              <a:rPr lang="nb-NO" sz="1000" dirty="0">
                <a:solidFill>
                  <a:schemeClr val="accent1"/>
                </a:solidFill>
              </a:rPr>
              <a:t>ERFARINGSDELING PÅ TVERS AV VIRKSOMHETER OG KOMMUNER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F576D37-458F-9D49-9076-A750B1EA0732}"/>
              </a:ext>
            </a:extLst>
          </p:cNvPr>
          <p:cNvSpPr txBox="1"/>
          <p:nvPr/>
        </p:nvSpPr>
        <p:spPr>
          <a:xfrm>
            <a:off x="5618632" y="3262430"/>
            <a:ext cx="23782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accent1"/>
                </a:solidFill>
              </a:rPr>
              <a:t>FORANKRING BLANT ANSATTE</a:t>
            </a:r>
          </a:p>
          <a:p>
            <a:r>
              <a:rPr lang="nb-NO" sz="1000" dirty="0"/>
              <a:t>er avgjørende for at alle på arbeidsplassen forstår formålet med mentorprogram, og viktigheten av å prioritere oppfølging til tross for en travel arbeidshverdag</a:t>
            </a:r>
          </a:p>
        </p:txBody>
      </p:sp>
      <p:pic>
        <p:nvPicPr>
          <p:cNvPr id="13" name="Grafikk 12" descr="Gruppesuksess kontur">
            <a:extLst>
              <a:ext uri="{FF2B5EF4-FFF2-40B4-BE49-F238E27FC236}">
                <a16:creationId xmlns:a16="http://schemas.microsoft.com/office/drawing/2014/main" id="{4D7DE8BD-157A-6509-F79D-BAFA5D73A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75936" y="1752429"/>
            <a:ext cx="1080000" cy="108000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06F946AE-9346-FA95-2E3E-F597D325E1F6}"/>
              </a:ext>
            </a:extLst>
          </p:cNvPr>
          <p:cNvSpPr/>
          <p:nvPr/>
        </p:nvSpPr>
        <p:spPr>
          <a:xfrm>
            <a:off x="3347864" y="2229638"/>
            <a:ext cx="108000" cy="1080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C30367A-8B88-F4D4-3174-27AFC727999E}"/>
              </a:ext>
            </a:extLst>
          </p:cNvPr>
          <p:cNvSpPr/>
          <p:nvPr/>
        </p:nvSpPr>
        <p:spPr>
          <a:xfrm>
            <a:off x="5990053" y="2229638"/>
            <a:ext cx="108000" cy="1080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CFC403A-67EA-8D19-9F18-E6F6A9F2B92B}"/>
              </a:ext>
            </a:extLst>
          </p:cNvPr>
          <p:cNvSpPr/>
          <p:nvPr/>
        </p:nvSpPr>
        <p:spPr>
          <a:xfrm>
            <a:off x="3816652" y="3147814"/>
            <a:ext cx="108000" cy="1080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0CFF916-C981-3F22-BC42-C322ECBB73BB}"/>
              </a:ext>
            </a:extLst>
          </p:cNvPr>
          <p:cNvSpPr/>
          <p:nvPr/>
        </p:nvSpPr>
        <p:spPr>
          <a:xfrm>
            <a:off x="5510632" y="3147814"/>
            <a:ext cx="108000" cy="108000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5788842-67B8-F0DA-8C85-B3E86F99D138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Oslo Economics (2024), spørreundersøkelse og intervjuer blant nytilsatte, mentorer og ledere.  N spørreundersøkelse = 75, N intervjuer = 14</a:t>
            </a:r>
          </a:p>
        </p:txBody>
      </p:sp>
    </p:spTree>
    <p:extLst>
      <p:ext uri="{BB962C8B-B14F-4D97-AF65-F5344CB8AC3E}">
        <p14:creationId xmlns:p14="http://schemas.microsoft.com/office/powerpoint/2010/main" val="11478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C69D4-D0B1-A6F3-DF54-3FA75174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812DD581-C932-2C30-C578-3994932DF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sz="180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32D14EF-8F9F-0E4D-83A3-3CFEA8EFA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D5335E8-AFDF-EBC9-7CA5-AB7A7B8886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758830"/>
            <a:ext cx="2689256" cy="889794"/>
          </a:xfrm>
        </p:spPr>
        <p:txBody>
          <a:bodyPr/>
          <a:lstStyle/>
          <a:p>
            <a:r>
              <a:rPr lang="nb-NO" sz="1800" dirty="0"/>
              <a:t>Samlet vurdering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478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9FD9608-42A6-978C-A876-71C6E230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2989"/>
            <a:ext cx="8064000" cy="39659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7189FD-77F7-7130-15D4-97581A9BE7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19990" y="1588872"/>
            <a:ext cx="3960000" cy="3161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>
                <a:effectLst/>
              </a:rPr>
              <a:t>«Evalueringen viser at mentorprogram har hatt en positiv innvirkning på rekruttering, faglig utvikling, samt trivsel blant de nytilsatte og mentorene. Turnover er lavere i tiltaksvirksomhetene etter implementering av mentorprogrammene, men det er usikkert om dette skyldes mentorordningen eller andre årsaker. Ledere, mentorer og </a:t>
            </a:r>
            <a:r>
              <a:rPr lang="nb-NO" i="1" dirty="0" err="1">
                <a:effectLst/>
              </a:rPr>
              <a:t>menteer</a:t>
            </a:r>
            <a:r>
              <a:rPr lang="nb-NO" i="1" dirty="0">
                <a:effectLst/>
              </a:rPr>
              <a:t> vurderer at mentorprogram er et godt og virkningsfullt tiltak, som de anbefaler andre virksomheter å ta i bruk.»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1BAFD86-800E-4863-CEB3-9B7CE7F4EA6B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Oslo Economics (2024)</a:t>
            </a:r>
          </a:p>
        </p:txBody>
      </p:sp>
    </p:spTree>
    <p:extLst>
      <p:ext uri="{BB962C8B-B14F-4D97-AF65-F5344CB8AC3E}">
        <p14:creationId xmlns:p14="http://schemas.microsoft.com/office/powerpoint/2010/main" val="311629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A2F9B-5A3C-0946-E353-0DB268C5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8053E2C9-741D-A53F-B8FD-F6F76ACF6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sz="180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E48D6B-5F6C-7121-A597-E4F6FAB315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A70EA50-BF51-69A6-4267-D576E185B8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758830"/>
            <a:ext cx="2689256" cy="889794"/>
          </a:xfrm>
        </p:spPr>
        <p:txBody>
          <a:bodyPr/>
          <a:lstStyle/>
          <a:p>
            <a:r>
              <a:rPr lang="nb-NO" sz="1800" dirty="0"/>
              <a:t>Spørsmål?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102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D09783-1B49-46C0-ADD8-F103A446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61B352A-6AB5-AE56-D391-C722CEAE680C}"/>
              </a:ext>
            </a:extLst>
          </p:cNvPr>
          <p:cNvSpPr/>
          <p:nvPr/>
        </p:nvSpPr>
        <p:spPr>
          <a:xfrm>
            <a:off x="720000" y="1768254"/>
            <a:ext cx="396000" cy="396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Montserrat" panose="00000500000000000000" pitchFamily="2" charset="0"/>
              </a:rPr>
              <a:t>2</a:t>
            </a:r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3A134BE-C695-DC3C-F7AD-2219A56C1281}"/>
              </a:ext>
            </a:extLst>
          </p:cNvPr>
          <p:cNvSpPr/>
          <p:nvPr/>
        </p:nvSpPr>
        <p:spPr>
          <a:xfrm>
            <a:off x="720000" y="2825470"/>
            <a:ext cx="396000" cy="396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Montserrat" panose="00000500000000000000" pitchFamily="2" charset="0"/>
              </a:rPr>
              <a:t>4</a:t>
            </a:r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68755DB-0B45-DF57-8A92-83F4BCE4D20D}"/>
              </a:ext>
            </a:extLst>
          </p:cNvPr>
          <p:cNvSpPr/>
          <p:nvPr/>
        </p:nvSpPr>
        <p:spPr>
          <a:xfrm>
            <a:off x="1242195" y="1768254"/>
            <a:ext cx="7452165" cy="39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0"/>
              </a:rPr>
              <a:t>Data </a:t>
            </a:r>
            <a:r>
              <a:rPr lang="en-US" sz="1000" err="1">
                <a:solidFill>
                  <a:schemeClr val="tx1"/>
                </a:solidFill>
                <a:latin typeface="Montserrat" panose="00000500000000000000" pitchFamily="2" charset="0"/>
              </a:rPr>
              <a:t>og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Montserrat" panose="00000500000000000000" pitchFamily="2" charset="0"/>
              </a:rPr>
              <a:t>metode</a:t>
            </a:r>
            <a:endParaRPr lang="en-US" sz="10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FF12CCA-506B-1BAF-C8F0-DCD332CBFB88}"/>
              </a:ext>
            </a:extLst>
          </p:cNvPr>
          <p:cNvSpPr/>
          <p:nvPr/>
        </p:nvSpPr>
        <p:spPr>
          <a:xfrm>
            <a:off x="1242195" y="2825470"/>
            <a:ext cx="7452165" cy="39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00" dirty="0">
                <a:solidFill>
                  <a:srgbClr val="000000"/>
                </a:solidFill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Suksesskriterier for vellykket og varig drift av mentorprogrammet</a:t>
            </a:r>
            <a:endParaRPr lang="nb-NO" sz="1000" dirty="0">
              <a:solidFill>
                <a:srgbClr val="000000"/>
              </a:solidFill>
              <a:effectLst/>
              <a:latin typeface="+mj-lt"/>
              <a:ea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C777D99D-6C71-282A-B955-88E7440EC276}"/>
              </a:ext>
            </a:extLst>
          </p:cNvPr>
          <p:cNvSpPr/>
          <p:nvPr/>
        </p:nvSpPr>
        <p:spPr>
          <a:xfrm>
            <a:off x="720000" y="1239646"/>
            <a:ext cx="396000" cy="396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Montserrat" panose="00000500000000000000" pitchFamily="2" charset="0"/>
              </a:rPr>
              <a:t>1</a:t>
            </a:r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945F260A-6251-FFCF-7EDB-8A6D80F6338C}"/>
              </a:ext>
            </a:extLst>
          </p:cNvPr>
          <p:cNvSpPr/>
          <p:nvPr/>
        </p:nvSpPr>
        <p:spPr>
          <a:xfrm>
            <a:off x="720000" y="2296862"/>
            <a:ext cx="396000" cy="396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Montserrat" panose="00000500000000000000" pitchFamily="2" charset="0"/>
              </a:rPr>
              <a:t>3</a:t>
            </a:r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91BF619-363B-3BAD-A675-99A771705852}"/>
              </a:ext>
            </a:extLst>
          </p:cNvPr>
          <p:cNvSpPr/>
          <p:nvPr/>
        </p:nvSpPr>
        <p:spPr>
          <a:xfrm>
            <a:off x="1242195" y="1239646"/>
            <a:ext cx="7452165" cy="39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00">
                <a:solidFill>
                  <a:schemeClr val="tx1"/>
                </a:solidFill>
                <a:latin typeface="Montserrat" panose="00000500000000000000" pitchFamily="2" charset="0"/>
              </a:rPr>
              <a:t>Bakgrunn og mandat </a:t>
            </a:r>
            <a:endParaRPr lang="en-US" sz="10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B7C90EC3-676C-1913-46B3-6DABC5AC83F5}"/>
              </a:ext>
            </a:extLst>
          </p:cNvPr>
          <p:cNvSpPr/>
          <p:nvPr/>
        </p:nvSpPr>
        <p:spPr>
          <a:xfrm>
            <a:off x="1242195" y="2296862"/>
            <a:ext cx="7452165" cy="39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000" dirty="0">
                <a:solidFill>
                  <a:schemeClr val="tx1"/>
                </a:solidFill>
                <a:latin typeface="Montserrat" panose="00000500000000000000" pitchFamily="2" charset="0"/>
              </a:rPr>
              <a:t>Hovedfunn</a:t>
            </a:r>
            <a:endParaRPr lang="en-US" sz="1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12663F7D-068B-A566-6A21-A029825B39A2}"/>
              </a:ext>
            </a:extLst>
          </p:cNvPr>
          <p:cNvSpPr/>
          <p:nvPr/>
        </p:nvSpPr>
        <p:spPr>
          <a:xfrm>
            <a:off x="720000" y="3354078"/>
            <a:ext cx="396000" cy="396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Montserrat" panose="00000500000000000000" pitchFamily="2" charset="0"/>
              </a:rPr>
              <a:t>5</a:t>
            </a:r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1A741CED-4EB0-C851-B561-78891779FE19}"/>
              </a:ext>
            </a:extLst>
          </p:cNvPr>
          <p:cNvSpPr/>
          <p:nvPr/>
        </p:nvSpPr>
        <p:spPr>
          <a:xfrm>
            <a:off x="1242196" y="3354078"/>
            <a:ext cx="7452165" cy="39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Montserrat" panose="00000500000000000000" pitchFamily="2" charset="0"/>
              </a:rPr>
              <a:t>Samlet </a:t>
            </a:r>
            <a:r>
              <a:rPr lang="en-US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vurdering</a:t>
            </a:r>
            <a:endParaRPr lang="en-US" sz="1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4AD3D263-FF7B-C204-A232-90E766CC77E6}"/>
              </a:ext>
            </a:extLst>
          </p:cNvPr>
          <p:cNvSpPr/>
          <p:nvPr/>
        </p:nvSpPr>
        <p:spPr>
          <a:xfrm>
            <a:off x="719999" y="3903854"/>
            <a:ext cx="396000" cy="396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latin typeface="Montserrat" panose="00000500000000000000" pitchFamily="2" charset="0"/>
              </a:rPr>
              <a:t>6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1E6F2C7A-618D-0713-A76F-43839D154C4E}"/>
              </a:ext>
            </a:extLst>
          </p:cNvPr>
          <p:cNvSpPr/>
          <p:nvPr/>
        </p:nvSpPr>
        <p:spPr>
          <a:xfrm>
            <a:off x="1242195" y="3903854"/>
            <a:ext cx="7452165" cy="39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>
                <a:solidFill>
                  <a:schemeClr val="tx1"/>
                </a:solidFill>
                <a:latin typeface="Montserrat" panose="00000500000000000000" pitchFamily="2" charset="0"/>
              </a:rPr>
              <a:t>Spørsmål</a:t>
            </a:r>
            <a:r>
              <a:rPr lang="en-US" sz="1000" dirty="0">
                <a:solidFill>
                  <a:schemeClr val="tx1"/>
                </a:solidFill>
                <a:latin typeface="Montserra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471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EBCD-ED6C-8EE6-32C3-49EA3943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F62E43-D462-DF9F-60D7-D1120B5ACE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CD6413-2E5E-9B1A-C7EE-74EDA40900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sz="1800"/>
              <a:t>Bakgrunn og mandat </a:t>
            </a:r>
          </a:p>
        </p:txBody>
      </p:sp>
    </p:spTree>
    <p:extLst>
      <p:ext uri="{BB962C8B-B14F-4D97-AF65-F5344CB8AC3E}">
        <p14:creationId xmlns:p14="http://schemas.microsoft.com/office/powerpoint/2010/main" val="14289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E17AF2D-141A-E5E6-3EFE-C3DEBA956014}"/>
              </a:ext>
            </a:extLst>
          </p:cNvPr>
          <p:cNvSpPr txBox="1"/>
          <p:nvPr/>
        </p:nvSpPr>
        <p:spPr>
          <a:xfrm>
            <a:off x="5113245" y="0"/>
            <a:ext cx="4030755" cy="5143500"/>
          </a:xfrm>
          <a:prstGeom prst="rect">
            <a:avLst/>
          </a:prstGeom>
          <a:solidFill>
            <a:schemeClr val="accent1">
              <a:lumMod val="40000"/>
              <a:lumOff val="60000"/>
              <a:alpha val="3098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nb-NO" sz="160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09A38E6-48B4-E7DB-5B13-4747C602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KS har gjennomført en evaluering av mentorprogram for nytilsatt helsepersonell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F021E21-8891-9F11-C218-FB94EB372D6C}"/>
              </a:ext>
            </a:extLst>
          </p:cNvPr>
          <p:cNvSpPr txBox="1"/>
          <p:nvPr/>
        </p:nvSpPr>
        <p:spPr>
          <a:xfrm>
            <a:off x="5662309" y="1491502"/>
            <a:ext cx="2891756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1000" i="1" dirty="0">
                <a:solidFill>
                  <a:schemeClr val="accent1"/>
                </a:solidFill>
                <a:latin typeface="Montserrat"/>
              </a:rPr>
              <a:t>Norske kommuner står overfor en utfordring knyttet til mangel på helsepersonell, særlig sykepleiere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nb-NO" sz="1000" i="1" dirty="0">
              <a:solidFill>
                <a:schemeClr val="accent1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1000" b="1" i="1" dirty="0">
                <a:solidFill>
                  <a:schemeClr val="accent1"/>
                </a:solidFill>
                <a:latin typeface="Montserrat"/>
              </a:rPr>
              <a:t>Mentorprogram for nytilsatt helsepersonell </a:t>
            </a:r>
            <a:r>
              <a:rPr lang="nb-NO" sz="1000" i="1" dirty="0">
                <a:solidFill>
                  <a:schemeClr val="accent1"/>
                </a:solidFill>
                <a:latin typeface="Montserrat"/>
              </a:rPr>
              <a:t>er et tiltak for å redusere utfordringer knyttet til helsepersonellmangel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GB" sz="1000" i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1000" i="1" dirty="0">
                <a:solidFill>
                  <a:schemeClr val="accent1"/>
                </a:solidFill>
                <a:latin typeface="Montserrat"/>
              </a:rPr>
              <a:t>Evalueringen av mentorprogrammet skal vurdere i hvilken grad tiltaket har bidratt til de kommunale helse- og omsorgstjenestenes evne til å rekruttere, beholde og utvikle helsepersonell.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nb-NO" sz="1000" i="1" dirty="0">
              <a:solidFill>
                <a:schemeClr val="accent1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nb-NO" sz="1000" i="1" dirty="0">
              <a:solidFill>
                <a:schemeClr val="accent1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nb-NO" sz="1000" i="1" dirty="0">
              <a:solidFill>
                <a:schemeClr val="accent1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nb-NO" sz="1000" i="1" dirty="0">
              <a:solidFill>
                <a:schemeClr val="accent1"/>
              </a:solidFill>
              <a:latin typeface="Montserrat"/>
            </a:endParaRP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AC6B1EE9-EAAD-229D-AF59-D0AA956C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6238"/>
            <a:ext cx="4030755" cy="3161753"/>
          </a:xfrm>
        </p:spPr>
        <p:txBody>
          <a:bodyPr/>
          <a:lstStyle/>
          <a:p>
            <a:pPr marL="0" indent="0">
              <a:lnSpc>
                <a:spcPts val="1200"/>
              </a:lnSpc>
              <a:buNone/>
            </a:pPr>
            <a:r>
              <a:rPr lang="nb-NO" sz="900" b="1" dirty="0">
                <a:solidFill>
                  <a:srgbClr val="000000"/>
                </a:solidFill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Evalueringsspørsmål</a:t>
            </a:r>
          </a:p>
          <a:p>
            <a:pPr>
              <a:lnSpc>
                <a:spcPts val="1200"/>
              </a:lnSpc>
              <a:buFont typeface="+mj-lt"/>
              <a:buAutoNum type="arabicPeriod"/>
            </a:pPr>
            <a:r>
              <a:rPr lang="nb-NO" sz="900" dirty="0">
                <a:solidFill>
                  <a:srgbClr val="000000"/>
                </a:solidFill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Hva er effekten av mentorprogrammet på virksomheters evne til å rekruttere, beholde og utvikle helsepersonell, herunder hvorvidt innføring av mentorprogrammet leder til:</a:t>
            </a:r>
            <a:endParaRPr lang="en-GB" sz="900" dirty="0">
              <a:effectLst/>
              <a:latin typeface="+mj-lt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+mj-lt"/>
              <a:buAutoNum type="alphaLcParenR"/>
            </a:pPr>
            <a:r>
              <a:rPr lang="nb-NO" sz="900" dirty="0"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Et økt antall kvalifiserte søkere på relevante stillingsutlysninger?</a:t>
            </a:r>
            <a:endParaRPr lang="en-GB" sz="900" dirty="0">
              <a:effectLst/>
              <a:latin typeface="+mj-lt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+mj-lt"/>
              <a:buAutoNum type="alphaLcParenR"/>
            </a:pPr>
            <a:r>
              <a:rPr lang="nb-NO" sz="900" dirty="0"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Lavere turnover i relevante virksomheter?</a:t>
            </a:r>
            <a:endParaRPr lang="en-GB" sz="900" dirty="0">
              <a:effectLst/>
              <a:latin typeface="+mj-lt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200"/>
              </a:lnSpc>
              <a:buFont typeface="+mj-lt"/>
              <a:buAutoNum type="alphaLcParenR"/>
            </a:pPr>
            <a:r>
              <a:rPr lang="nb-NO" sz="900" dirty="0"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Bedret faglig utvikling, og bedret trivsel?</a:t>
            </a:r>
            <a:endParaRPr lang="en-GB" sz="900" dirty="0">
              <a:effectLst/>
              <a:latin typeface="+mj-lt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buFont typeface="+mj-lt"/>
              <a:buAutoNum type="arabicPeriod"/>
            </a:pPr>
            <a:r>
              <a:rPr lang="nb-NO" sz="900" dirty="0">
                <a:solidFill>
                  <a:srgbClr val="000000"/>
                </a:solidFill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Hva er eksempler på sider ved mentorprogrammet som fungerer godt, og sider som har forbedringspotensial? </a:t>
            </a:r>
          </a:p>
          <a:p>
            <a:pPr>
              <a:lnSpc>
                <a:spcPts val="1200"/>
              </a:lnSpc>
              <a:buFont typeface="+mj-lt"/>
              <a:buAutoNum type="arabicPeriod"/>
            </a:pPr>
            <a:r>
              <a:rPr lang="nb-NO" sz="900" dirty="0">
                <a:solidFill>
                  <a:srgbClr val="000000"/>
                </a:solidFill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nb-NO" sz="900" dirty="0">
                <a:effectLst/>
                <a:latin typeface="+mj-lt"/>
                <a:ea typeface="Tw Cen MT" panose="020B0602020104020603" pitchFamily="34" charset="0"/>
                <a:cs typeface="Times New Roman" panose="02020603050405020304" pitchFamily="18" charset="0"/>
              </a:rPr>
              <a:t>Hva er særlige suksesskriterier for vellykket og varig drift av mentorprogrammet i praksis i norske kommuner?</a:t>
            </a:r>
            <a:endParaRPr lang="en-GB" sz="900" dirty="0">
              <a:effectLst/>
              <a:latin typeface="+mj-lt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269875" lvl="1" indent="-2698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9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900" dirty="0"/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A798776-3355-B7C9-5761-941AECE22F2B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Oppdraget er utført av Oslo Economics, i samarbeid me</a:t>
            </a:r>
            <a:r>
              <a:rPr lang="nb-NO" sz="600" b="1" dirty="0">
                <a:solidFill>
                  <a:srgbClr val="000000"/>
                </a:solidFill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d professor Grethe Eilertsen ved Universitetet i Sørøst-Norge</a:t>
            </a:r>
            <a:endParaRPr lang="nb-NO" sz="6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7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7F17A9D2-D6C2-163C-5E3E-C1F80170A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b-NO" sz="180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844FEF5-F0E1-92B3-0F9E-6F13ACD07B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AA1692-E5DD-E074-6526-CBB95EB867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sz="1800"/>
              <a:t>Data og metode</a:t>
            </a:r>
          </a:p>
        </p:txBody>
      </p:sp>
    </p:spTree>
    <p:extLst>
      <p:ext uri="{BB962C8B-B14F-4D97-AF65-F5344CB8AC3E}">
        <p14:creationId xmlns:p14="http://schemas.microsoft.com/office/powerpoint/2010/main" val="172533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E0E7E3-E07A-90EF-5CD9-E7AA8967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Evalueringen er basert på en kombinasjon av kvalitativ og kvantitativ metode</a:t>
            </a:r>
          </a:p>
        </p:txBody>
      </p:sp>
      <p:pic>
        <p:nvPicPr>
          <p:cNvPr id="8" name="Plassholder for innhold 7" descr="Brukernettverk kontur">
            <a:extLst>
              <a:ext uri="{FF2B5EF4-FFF2-40B4-BE49-F238E27FC236}">
                <a16:creationId xmlns:a16="http://schemas.microsoft.com/office/drawing/2014/main" id="{AF89A76F-50FB-8686-FFD5-0615EAC50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221" y="1904931"/>
            <a:ext cx="543142" cy="543142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D0FE430-616E-3A9E-A4D4-F645033BA9F1}"/>
              </a:ext>
            </a:extLst>
          </p:cNvPr>
          <p:cNvSpPr/>
          <p:nvPr/>
        </p:nvSpPr>
        <p:spPr>
          <a:xfrm>
            <a:off x="2602367" y="1650361"/>
            <a:ext cx="3410479" cy="214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900" dirty="0">
                <a:solidFill>
                  <a:schemeClr val="tx1"/>
                </a:solidFill>
              </a:rPr>
              <a:t>Identifisering av involverte kommuner og virksomheter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CFA737-F81F-191B-BE82-2BB46D483915}"/>
              </a:ext>
            </a:extLst>
          </p:cNvPr>
          <p:cNvSpPr/>
          <p:nvPr/>
        </p:nvSpPr>
        <p:spPr>
          <a:xfrm>
            <a:off x="5469704" y="2616315"/>
            <a:ext cx="3107585" cy="193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900">
                <a:solidFill>
                  <a:schemeClr val="tx1"/>
                </a:solidFill>
              </a:rPr>
              <a:t>Kvantitativ informasjonsinnhenting</a:t>
            </a:r>
          </a:p>
        </p:txBody>
      </p:sp>
      <p:pic>
        <p:nvPicPr>
          <p:cNvPr id="12" name="Plassholder for innhold 7" descr="Nettmøte kontur">
            <a:extLst>
              <a:ext uri="{FF2B5EF4-FFF2-40B4-BE49-F238E27FC236}">
                <a16:creationId xmlns:a16="http://schemas.microsoft.com/office/drawing/2014/main" id="{D87712F1-5525-6844-99E1-6750A7210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2201" y="2901633"/>
            <a:ext cx="543142" cy="54314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965AB86-17EB-465A-1048-D387C957C69F}"/>
              </a:ext>
            </a:extLst>
          </p:cNvPr>
          <p:cNvSpPr txBox="1"/>
          <p:nvPr/>
        </p:nvSpPr>
        <p:spPr>
          <a:xfrm>
            <a:off x="1137841" y="2959689"/>
            <a:ext cx="24750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Innledende intervjuer </a:t>
            </a:r>
            <a:r>
              <a:rPr lang="nb-NO" sz="900" dirty="0"/>
              <a:t>med</a:t>
            </a:r>
            <a:r>
              <a:rPr lang="nb-NO" sz="900" b="1" dirty="0"/>
              <a:t> </a:t>
            </a:r>
            <a:r>
              <a:rPr lang="nb-NO" sz="900" dirty="0"/>
              <a:t>kontaktpersoner i tre kommuner</a:t>
            </a:r>
          </a:p>
        </p:txBody>
      </p:sp>
      <p:pic>
        <p:nvPicPr>
          <p:cNvPr id="16" name="Plassholder for innhold 7" descr="Utklippstavle kontur">
            <a:extLst>
              <a:ext uri="{FF2B5EF4-FFF2-40B4-BE49-F238E27FC236}">
                <a16:creationId xmlns:a16="http://schemas.microsoft.com/office/drawing/2014/main" id="{5FCC2FAF-06AA-C27B-0D31-9DE6A0F53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12201" y="3508364"/>
            <a:ext cx="543142" cy="543142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BC0CBAF-4816-2A70-BB4C-67C26A80887B}"/>
              </a:ext>
            </a:extLst>
          </p:cNvPr>
          <p:cNvSpPr txBox="1"/>
          <p:nvPr/>
        </p:nvSpPr>
        <p:spPr>
          <a:xfrm>
            <a:off x="1137840" y="3594072"/>
            <a:ext cx="247506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Spørreundersøkelse </a:t>
            </a:r>
            <a:r>
              <a:rPr lang="nb-NO" sz="900" dirty="0"/>
              <a:t>blant ledere, mentorer og nytilsatte i 38 virksomheter. N=75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B702ECC-DBFD-DEE5-B8FF-F5734C0943A7}"/>
              </a:ext>
            </a:extLst>
          </p:cNvPr>
          <p:cNvSpPr/>
          <p:nvPr/>
        </p:nvSpPr>
        <p:spPr>
          <a:xfrm>
            <a:off x="512201" y="2618292"/>
            <a:ext cx="3107585" cy="193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b-NO" sz="900">
                <a:solidFill>
                  <a:schemeClr val="tx1"/>
                </a:solidFill>
              </a:rPr>
              <a:t>Kvalitativ informasjonsinnhenting</a:t>
            </a:r>
          </a:p>
        </p:txBody>
      </p:sp>
      <p:pic>
        <p:nvPicPr>
          <p:cNvPr id="19" name="Plassholder for innhold 7" descr="Nettmøte kontur">
            <a:extLst>
              <a:ext uri="{FF2B5EF4-FFF2-40B4-BE49-F238E27FC236}">
                <a16:creationId xmlns:a16="http://schemas.microsoft.com/office/drawing/2014/main" id="{FF5F8669-4A83-04A5-6AA6-40B13279C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2199" y="4197252"/>
            <a:ext cx="543142" cy="543142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F33DE4-C543-CE57-8B43-B7DA5C3ADC5D}"/>
              </a:ext>
            </a:extLst>
          </p:cNvPr>
          <p:cNvSpPr txBox="1"/>
          <p:nvPr/>
        </p:nvSpPr>
        <p:spPr>
          <a:xfrm>
            <a:off x="1137839" y="4317143"/>
            <a:ext cx="247506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Intervjuer med ledere, </a:t>
            </a:r>
            <a:r>
              <a:rPr lang="nb-NO" sz="900" b="1" dirty="0" err="1"/>
              <a:t>menteer</a:t>
            </a:r>
            <a:r>
              <a:rPr lang="nb-NO" sz="900" b="1" dirty="0"/>
              <a:t> og mentorer </a:t>
            </a:r>
            <a:r>
              <a:rPr lang="nb-NO" sz="900" dirty="0"/>
              <a:t>i tre utvalgte virksomheter. N=14</a:t>
            </a:r>
          </a:p>
        </p:txBody>
      </p:sp>
      <p:pic>
        <p:nvPicPr>
          <p:cNvPr id="23" name="Plassholder for innhold 7" descr="Forskning kontur">
            <a:extLst>
              <a:ext uri="{FF2B5EF4-FFF2-40B4-BE49-F238E27FC236}">
                <a16:creationId xmlns:a16="http://schemas.microsoft.com/office/drawing/2014/main" id="{A8A68002-4553-4DD1-6854-D6ABF9AAE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469704" y="2849881"/>
            <a:ext cx="543142" cy="543142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61899D6-30B8-E38F-580A-A7496A84AA56}"/>
              </a:ext>
            </a:extLst>
          </p:cNvPr>
          <p:cNvSpPr txBox="1"/>
          <p:nvPr/>
        </p:nvSpPr>
        <p:spPr>
          <a:xfrm>
            <a:off x="6115980" y="2918779"/>
            <a:ext cx="247506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Registerdataanalyser (PAI-data) blant 12 virksomheter </a:t>
            </a:r>
            <a:r>
              <a:rPr lang="nb-NO" sz="900" dirty="0"/>
              <a:t>som innførte mentorprogrammet senest 2022</a:t>
            </a:r>
          </a:p>
        </p:txBody>
      </p:sp>
      <p:pic>
        <p:nvPicPr>
          <p:cNvPr id="25" name="Plassholder for innhold 7" descr="Statistikk kontur">
            <a:extLst>
              <a:ext uri="{FF2B5EF4-FFF2-40B4-BE49-F238E27FC236}">
                <a16:creationId xmlns:a16="http://schemas.microsoft.com/office/drawing/2014/main" id="{0AD86D92-D985-D247-FE4D-DC8962AD2F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469704" y="3475389"/>
            <a:ext cx="543142" cy="543142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53403FE-E865-7916-2843-B0E84874C143}"/>
              </a:ext>
            </a:extLst>
          </p:cNvPr>
          <p:cNvSpPr txBox="1"/>
          <p:nvPr/>
        </p:nvSpPr>
        <p:spPr>
          <a:xfrm>
            <a:off x="6115980" y="3573500"/>
            <a:ext cx="247506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Deskriptive analyser av turnover blant helsepersonell </a:t>
            </a:r>
            <a:r>
              <a:rPr lang="nb-NO" sz="900" dirty="0"/>
              <a:t>i de samme virksomhetene</a:t>
            </a:r>
          </a:p>
        </p:txBody>
      </p:sp>
      <p:pic>
        <p:nvPicPr>
          <p:cNvPr id="35" name="Grafikk 34" descr="Linjepil: krumming mot klokken kontur">
            <a:extLst>
              <a:ext uri="{FF2B5EF4-FFF2-40B4-BE49-F238E27FC236}">
                <a16:creationId xmlns:a16="http://schemas.microsoft.com/office/drawing/2014/main" id="{2ABC5611-9979-8235-ECB4-240F7FA419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9388407">
            <a:off x="4307671" y="2493964"/>
            <a:ext cx="914400" cy="914400"/>
          </a:xfrm>
          <a:prstGeom prst="rect">
            <a:avLst/>
          </a:prstGeom>
        </p:spPr>
      </p:pic>
      <p:pic>
        <p:nvPicPr>
          <p:cNvPr id="36" name="Grafikk 35" descr="Linjepil: krumming med klokken kontur">
            <a:extLst>
              <a:ext uri="{FF2B5EF4-FFF2-40B4-BE49-F238E27FC236}">
                <a16:creationId xmlns:a16="http://schemas.microsoft.com/office/drawing/2014/main" id="{17E635B4-E6C5-D2AB-44E9-1B87F7DCD8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14912750">
            <a:off x="3528935" y="2550416"/>
            <a:ext cx="914400" cy="914400"/>
          </a:xfrm>
          <a:prstGeom prst="rect">
            <a:avLst/>
          </a:prstGeom>
        </p:spPr>
      </p:pic>
      <p:pic>
        <p:nvPicPr>
          <p:cNvPr id="3" name="Plassholder for innhold 7" descr="Stolpediagram kontur">
            <a:extLst>
              <a:ext uri="{FF2B5EF4-FFF2-40B4-BE49-F238E27FC236}">
                <a16:creationId xmlns:a16="http://schemas.microsoft.com/office/drawing/2014/main" id="{C8B18DEB-9837-27F6-E269-124D8910CC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532608" y="4051506"/>
            <a:ext cx="543142" cy="54314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7197446-02BE-4762-DE88-62F2C8331D55}"/>
              </a:ext>
            </a:extLst>
          </p:cNvPr>
          <p:cNvSpPr txBox="1"/>
          <p:nvPr/>
        </p:nvSpPr>
        <p:spPr>
          <a:xfrm>
            <a:off x="6178884" y="4149617"/>
            <a:ext cx="24750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Deskriptive analyser av turnover blant helsepersonell nasjonalt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D77B32C-5F95-A6EA-8A5E-A15F778654FA}"/>
              </a:ext>
            </a:extLst>
          </p:cNvPr>
          <p:cNvSpPr txBox="1"/>
          <p:nvPr/>
        </p:nvSpPr>
        <p:spPr>
          <a:xfrm>
            <a:off x="3266208" y="1986869"/>
            <a:ext cx="24750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nb-NO" sz="900" b="1" dirty="0"/>
              <a:t>Dokumentgjennomgang </a:t>
            </a:r>
            <a:r>
              <a:rPr lang="nb-NO" sz="900" dirty="0"/>
              <a:t>og</a:t>
            </a:r>
            <a:r>
              <a:rPr lang="nb-NO" sz="900" b="1" dirty="0"/>
              <a:t> kontakt med kommuner </a:t>
            </a:r>
            <a:r>
              <a:rPr lang="nb-NO" sz="900" dirty="0"/>
              <a:t>som har deltatt </a:t>
            </a:r>
          </a:p>
        </p:txBody>
      </p:sp>
    </p:spTree>
    <p:extLst>
      <p:ext uri="{BB962C8B-B14F-4D97-AF65-F5344CB8AC3E}">
        <p14:creationId xmlns:p14="http://schemas.microsoft.com/office/powerpoint/2010/main" val="263645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73F6E1DF-11F8-C5D6-A81B-6862A5578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475B9C-D94F-3930-190C-8A28ABC8B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E09017-0533-1A2E-8F1F-F93B58AFA5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00" y="863197"/>
            <a:ext cx="2808287" cy="1999903"/>
          </a:xfrm>
        </p:spPr>
        <p:txBody>
          <a:bodyPr/>
          <a:lstStyle/>
          <a:p>
            <a:r>
              <a:rPr lang="nb-NO" sz="1800" dirty="0"/>
              <a:t>Hovedfunn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24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558ACE-43DA-0FF5-621A-CE9DCDCA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Mentorprogram har hatt positiv påvirkning på rekruttering, faglig utvikling og trivsel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873C-2A00-BA41-B62A-37BF3BEF7E57}"/>
              </a:ext>
            </a:extLst>
          </p:cNvPr>
          <p:cNvSpPr/>
          <p:nvPr/>
        </p:nvSpPr>
        <p:spPr>
          <a:xfrm>
            <a:off x="7164288" y="4659982"/>
            <a:ext cx="1872208" cy="32926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99A84BA-6C2C-520F-3CA8-4F55B6381343}"/>
              </a:ext>
            </a:extLst>
          </p:cNvPr>
          <p:cNvCxnSpPr>
            <a:cxnSpLocks/>
          </p:cNvCxnSpPr>
          <p:nvPr/>
        </p:nvCxnSpPr>
        <p:spPr>
          <a:xfrm>
            <a:off x="0" y="2157319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DA27D462-A637-CA2E-E7BE-AECA984A1717}"/>
              </a:ext>
            </a:extLst>
          </p:cNvPr>
          <p:cNvSpPr/>
          <p:nvPr/>
        </p:nvSpPr>
        <p:spPr>
          <a:xfrm>
            <a:off x="829382" y="1459902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6B82DB0-8079-E447-3D27-B00F3B2B17E6}"/>
              </a:ext>
            </a:extLst>
          </p:cNvPr>
          <p:cNvSpPr/>
          <p:nvPr/>
        </p:nvSpPr>
        <p:spPr>
          <a:xfrm>
            <a:off x="3977273" y="1442565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48DE984-B33E-00D0-AEB2-94566E39C5E9}"/>
              </a:ext>
            </a:extLst>
          </p:cNvPr>
          <p:cNvSpPr/>
          <p:nvPr/>
        </p:nvSpPr>
        <p:spPr>
          <a:xfrm>
            <a:off x="6844264" y="1442565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" name="Group 144">
            <a:extLst>
              <a:ext uri="{FF2B5EF4-FFF2-40B4-BE49-F238E27FC236}">
                <a16:creationId xmlns:a16="http://schemas.microsoft.com/office/drawing/2014/main" id="{ADAA4D5E-02D9-285F-339C-0531AE24C98F}"/>
              </a:ext>
            </a:extLst>
          </p:cNvPr>
          <p:cNvGrpSpPr/>
          <p:nvPr/>
        </p:nvGrpSpPr>
        <p:grpSpPr>
          <a:xfrm flipV="1">
            <a:off x="1322421" y="2945021"/>
            <a:ext cx="453923" cy="371428"/>
            <a:chOff x="1553007" y="2757488"/>
            <a:chExt cx="453923" cy="339623"/>
          </a:xfrm>
        </p:grpSpPr>
        <p:cxnSp>
          <p:nvCxnSpPr>
            <p:cNvPr id="11" name="Straight Connector 146">
              <a:extLst>
                <a:ext uri="{FF2B5EF4-FFF2-40B4-BE49-F238E27FC236}">
                  <a16:creationId xmlns:a16="http://schemas.microsoft.com/office/drawing/2014/main" id="{AECD8DC7-1A06-101A-7030-413F7F9624ED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47">
              <a:extLst>
                <a:ext uri="{FF2B5EF4-FFF2-40B4-BE49-F238E27FC236}">
                  <a16:creationId xmlns:a16="http://schemas.microsoft.com/office/drawing/2014/main" id="{471D3FE8-616E-FA7D-0B4F-7CD0F891865C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TextBox 145">
            <a:extLst>
              <a:ext uri="{FF2B5EF4-FFF2-40B4-BE49-F238E27FC236}">
                <a16:creationId xmlns:a16="http://schemas.microsoft.com/office/drawing/2014/main" id="{3EC2A782-D79F-5458-FD81-38CED401F958}"/>
              </a:ext>
            </a:extLst>
          </p:cNvPr>
          <p:cNvSpPr txBox="1"/>
          <p:nvPr/>
        </p:nvSpPr>
        <p:spPr>
          <a:xfrm>
            <a:off x="341203" y="3412490"/>
            <a:ext cx="2416357" cy="141577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/>
              <a:t>Påvirket rekruttering positivt i noen grad</a:t>
            </a:r>
          </a:p>
          <a:p>
            <a:pPr algn="ctr"/>
            <a:endParaRPr lang="nb-NO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Ledere rapporterte at mentorprogram i noen grad har gitt økning i antall kvalifiserte søkere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Nytilsatte rapporterte at mentorprogram bidro, eller bidro litt, til at de søkte på stillingen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4" name="TextBox 150">
            <a:extLst>
              <a:ext uri="{FF2B5EF4-FFF2-40B4-BE49-F238E27FC236}">
                <a16:creationId xmlns:a16="http://schemas.microsoft.com/office/drawing/2014/main" id="{DE7A8846-A871-8D61-5937-4D237CD3C0DA}"/>
              </a:ext>
            </a:extLst>
          </p:cNvPr>
          <p:cNvSpPr txBox="1"/>
          <p:nvPr/>
        </p:nvSpPr>
        <p:spPr>
          <a:xfrm>
            <a:off x="3489473" y="3412490"/>
            <a:ext cx="2415600" cy="126188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>
                <a:solidFill>
                  <a:schemeClr val="tx1"/>
                </a:solidFill>
                <a:latin typeface="Montserrat" panose="00000500000000000000" pitchFamily="2" charset="0"/>
              </a:rPr>
              <a:t>Bidro til bedre faglig utvikling og bedre trivsel blant nytilsatte</a:t>
            </a:r>
          </a:p>
          <a:p>
            <a:pPr algn="ctr"/>
            <a:endParaRPr lang="nb-NO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Særlig ledere og mentorer vurderte at mentorprogram har vært positivt for faglig utvikling og trivsel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God opplæring, oppfølging og økt trygghet gjennom programmet ble trukket frem som sentrale mekanismer </a:t>
            </a:r>
          </a:p>
        </p:txBody>
      </p:sp>
      <p:grpSp>
        <p:nvGrpSpPr>
          <p:cNvPr id="15" name="Group 144">
            <a:extLst>
              <a:ext uri="{FF2B5EF4-FFF2-40B4-BE49-F238E27FC236}">
                <a16:creationId xmlns:a16="http://schemas.microsoft.com/office/drawing/2014/main" id="{9E8F2EA9-7085-5A2F-1856-8F17A7BBEDDF}"/>
              </a:ext>
            </a:extLst>
          </p:cNvPr>
          <p:cNvGrpSpPr/>
          <p:nvPr/>
        </p:nvGrpSpPr>
        <p:grpSpPr>
          <a:xfrm flipV="1">
            <a:off x="7337303" y="2945021"/>
            <a:ext cx="453923" cy="371428"/>
            <a:chOff x="1553007" y="2757488"/>
            <a:chExt cx="453923" cy="339623"/>
          </a:xfrm>
        </p:grpSpPr>
        <p:cxnSp>
          <p:nvCxnSpPr>
            <p:cNvPr id="16" name="Straight Connector 146">
              <a:extLst>
                <a:ext uri="{FF2B5EF4-FFF2-40B4-BE49-F238E27FC236}">
                  <a16:creationId xmlns:a16="http://schemas.microsoft.com/office/drawing/2014/main" id="{11D0A98C-82CA-C19D-A77C-80B6CBE13BA5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47">
              <a:extLst>
                <a:ext uri="{FF2B5EF4-FFF2-40B4-BE49-F238E27FC236}">
                  <a16:creationId xmlns:a16="http://schemas.microsoft.com/office/drawing/2014/main" id="{FB24F653-8C55-6E10-F297-44D196F7D7B6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8" name="TextBox 145">
            <a:extLst>
              <a:ext uri="{FF2B5EF4-FFF2-40B4-BE49-F238E27FC236}">
                <a16:creationId xmlns:a16="http://schemas.microsoft.com/office/drawing/2014/main" id="{A16B103E-0EBF-7890-29B9-AD2ED821EC8F}"/>
              </a:ext>
            </a:extLst>
          </p:cNvPr>
          <p:cNvSpPr txBox="1"/>
          <p:nvPr/>
        </p:nvSpPr>
        <p:spPr>
          <a:xfrm>
            <a:off x="6341097" y="3412490"/>
            <a:ext cx="2446333" cy="138499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/>
              <a:t>Bidro til faglig og personlig utvikling blant mentorer</a:t>
            </a:r>
            <a:br>
              <a:rPr lang="nb-NO" sz="900" dirty="0"/>
            </a:br>
            <a:endParaRPr lang="nb-NO" sz="900" dirty="0"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De fleste mentorer rapporterte at de opplevde faglig og personlig utvikling som følge av mentorprogrammet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De fleste ledere, og mange mentorer, vurderte at ordningen også bidro positivt til mentorers trivsel og trygghet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</p:txBody>
      </p:sp>
      <p:grpSp>
        <p:nvGrpSpPr>
          <p:cNvPr id="19" name="Group 144">
            <a:extLst>
              <a:ext uri="{FF2B5EF4-FFF2-40B4-BE49-F238E27FC236}">
                <a16:creationId xmlns:a16="http://schemas.microsoft.com/office/drawing/2014/main" id="{278FAC5B-F5D4-9C59-45E4-2B02B59F6FE2}"/>
              </a:ext>
            </a:extLst>
          </p:cNvPr>
          <p:cNvGrpSpPr/>
          <p:nvPr/>
        </p:nvGrpSpPr>
        <p:grpSpPr>
          <a:xfrm flipV="1">
            <a:off x="4470312" y="2945021"/>
            <a:ext cx="453923" cy="371428"/>
            <a:chOff x="1553007" y="2757488"/>
            <a:chExt cx="453923" cy="339623"/>
          </a:xfrm>
        </p:grpSpPr>
        <p:cxnSp>
          <p:nvCxnSpPr>
            <p:cNvPr id="20" name="Straight Connector 146">
              <a:extLst>
                <a:ext uri="{FF2B5EF4-FFF2-40B4-BE49-F238E27FC236}">
                  <a16:creationId xmlns:a16="http://schemas.microsoft.com/office/drawing/2014/main" id="{B8AB563E-112A-CE9E-D39B-8109DEDD6C44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147">
              <a:extLst>
                <a:ext uri="{FF2B5EF4-FFF2-40B4-BE49-F238E27FC236}">
                  <a16:creationId xmlns:a16="http://schemas.microsoft.com/office/drawing/2014/main" id="{1EF06EA1-CC47-2C39-532F-4C0F831EFC68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2" name="Likebent trekant 21">
            <a:extLst>
              <a:ext uri="{FF2B5EF4-FFF2-40B4-BE49-F238E27FC236}">
                <a16:creationId xmlns:a16="http://schemas.microsoft.com/office/drawing/2014/main" id="{AB05396E-DDDF-FE15-F871-F5750DD01B5A}"/>
              </a:ext>
            </a:extLst>
          </p:cNvPr>
          <p:cNvSpPr/>
          <p:nvPr/>
        </p:nvSpPr>
        <p:spPr>
          <a:xfrm rot="5400000">
            <a:off x="2987927" y="2067815"/>
            <a:ext cx="274690" cy="185673"/>
          </a:xfrm>
          <a:prstGeom prst="triangl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23" name="Likebent trekant 22">
            <a:extLst>
              <a:ext uri="{FF2B5EF4-FFF2-40B4-BE49-F238E27FC236}">
                <a16:creationId xmlns:a16="http://schemas.microsoft.com/office/drawing/2014/main" id="{5B19F189-3F1A-1CBE-A258-865D5456157A}"/>
              </a:ext>
            </a:extLst>
          </p:cNvPr>
          <p:cNvSpPr/>
          <p:nvPr/>
        </p:nvSpPr>
        <p:spPr>
          <a:xfrm rot="5400000">
            <a:off x="5993424" y="2064483"/>
            <a:ext cx="274690" cy="185673"/>
          </a:xfrm>
          <a:prstGeom prst="triangl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pic>
        <p:nvPicPr>
          <p:cNvPr id="24" name="Grafikk 23" descr="Navneskilt til ansatte kontur">
            <a:extLst>
              <a:ext uri="{FF2B5EF4-FFF2-40B4-BE49-F238E27FC236}">
                <a16:creationId xmlns:a16="http://schemas.microsoft.com/office/drawing/2014/main" id="{E83DF756-49C4-B158-248C-00C87322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2181" y="1722702"/>
            <a:ext cx="914400" cy="914400"/>
          </a:xfrm>
          <a:prstGeom prst="rect">
            <a:avLst/>
          </a:prstGeom>
        </p:spPr>
      </p:pic>
      <p:pic>
        <p:nvPicPr>
          <p:cNvPr id="25" name="Grafikk 24" descr="Plante med røtter med heldekkende fyll">
            <a:extLst>
              <a:ext uri="{FF2B5EF4-FFF2-40B4-BE49-F238E27FC236}">
                <a16:creationId xmlns:a16="http://schemas.microsoft.com/office/drawing/2014/main" id="{526D4D52-3540-16CB-6A85-1DFD0C30B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0073" y="1700119"/>
            <a:ext cx="914400" cy="914400"/>
          </a:xfrm>
          <a:prstGeom prst="rect">
            <a:avLst/>
          </a:prstGeom>
        </p:spPr>
      </p:pic>
      <p:pic>
        <p:nvPicPr>
          <p:cNvPr id="26" name="Grafikk 25" descr="Blink med heldekkende fyll">
            <a:extLst>
              <a:ext uri="{FF2B5EF4-FFF2-40B4-BE49-F238E27FC236}">
                <a16:creationId xmlns:a16="http://schemas.microsoft.com/office/drawing/2014/main" id="{F7B59C67-DCA4-5DD9-3A8E-4D4EC08D4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7064" y="1705365"/>
            <a:ext cx="914400" cy="914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F6D099C-B38C-9953-8A2A-7E8BA17572BD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Oslo Economics (2024), spørreundersøkelse og intervjuer blant nytilsatte, mentorer og ledere.  N spørreundersøkelse = 75, N intervjuer = 14</a:t>
            </a:r>
          </a:p>
        </p:txBody>
      </p:sp>
    </p:spTree>
    <p:extLst>
      <p:ext uri="{BB962C8B-B14F-4D97-AF65-F5344CB8AC3E}">
        <p14:creationId xmlns:p14="http://schemas.microsoft.com/office/powerpoint/2010/main" val="226748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84A748-1096-F1CE-2DE1-18851750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Turnover er lavere i virksomheter etter at de innførte mentorprogram, men endringene er ikke statistisk signifikante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4C8851-F8D9-E111-53D2-5707E3C2FACF}"/>
              </a:ext>
            </a:extLst>
          </p:cNvPr>
          <p:cNvSpPr/>
          <p:nvPr/>
        </p:nvSpPr>
        <p:spPr>
          <a:xfrm>
            <a:off x="7164288" y="4659982"/>
            <a:ext cx="1872208" cy="32926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185D096-ACA1-CD7C-BD7F-DEC93276211B}"/>
              </a:ext>
            </a:extLst>
          </p:cNvPr>
          <p:cNvCxnSpPr>
            <a:cxnSpLocks/>
          </p:cNvCxnSpPr>
          <p:nvPr/>
        </p:nvCxnSpPr>
        <p:spPr>
          <a:xfrm>
            <a:off x="0" y="2157319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8B0F7257-F6E6-DCE0-7A6F-1B4541B05049}"/>
              </a:ext>
            </a:extLst>
          </p:cNvPr>
          <p:cNvSpPr/>
          <p:nvPr/>
        </p:nvSpPr>
        <p:spPr>
          <a:xfrm>
            <a:off x="829382" y="1459902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92F0ECB-78BB-83BD-C2E8-4A78C5BBEF82}"/>
              </a:ext>
            </a:extLst>
          </p:cNvPr>
          <p:cNvSpPr/>
          <p:nvPr/>
        </p:nvSpPr>
        <p:spPr>
          <a:xfrm>
            <a:off x="3977273" y="1442565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D5FB45-AD16-AD2D-EC63-082818F40AD5}"/>
              </a:ext>
            </a:extLst>
          </p:cNvPr>
          <p:cNvSpPr/>
          <p:nvPr/>
        </p:nvSpPr>
        <p:spPr>
          <a:xfrm>
            <a:off x="6844264" y="1442565"/>
            <a:ext cx="1440000" cy="14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0" name="Group 144">
            <a:extLst>
              <a:ext uri="{FF2B5EF4-FFF2-40B4-BE49-F238E27FC236}">
                <a16:creationId xmlns:a16="http://schemas.microsoft.com/office/drawing/2014/main" id="{53E02E4C-C917-754E-BCD3-8C228E84D461}"/>
              </a:ext>
            </a:extLst>
          </p:cNvPr>
          <p:cNvGrpSpPr/>
          <p:nvPr/>
        </p:nvGrpSpPr>
        <p:grpSpPr>
          <a:xfrm flipV="1">
            <a:off x="1322421" y="2945021"/>
            <a:ext cx="453923" cy="371428"/>
            <a:chOff x="1553007" y="2757488"/>
            <a:chExt cx="453923" cy="339623"/>
          </a:xfrm>
        </p:grpSpPr>
        <p:cxnSp>
          <p:nvCxnSpPr>
            <p:cNvPr id="11" name="Straight Connector 146">
              <a:extLst>
                <a:ext uri="{FF2B5EF4-FFF2-40B4-BE49-F238E27FC236}">
                  <a16:creationId xmlns:a16="http://schemas.microsoft.com/office/drawing/2014/main" id="{4595AA70-8ED1-0CE7-2BC8-B1B77A9B6E9E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47">
              <a:extLst>
                <a:ext uri="{FF2B5EF4-FFF2-40B4-BE49-F238E27FC236}">
                  <a16:creationId xmlns:a16="http://schemas.microsoft.com/office/drawing/2014/main" id="{81DFC12A-6A29-2C6C-FA54-BBCABC448810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3" name="TextBox 145">
            <a:extLst>
              <a:ext uri="{FF2B5EF4-FFF2-40B4-BE49-F238E27FC236}">
                <a16:creationId xmlns:a16="http://schemas.microsoft.com/office/drawing/2014/main" id="{0389855C-9A5D-C492-8584-05C719DE223A}"/>
              </a:ext>
            </a:extLst>
          </p:cNvPr>
          <p:cNvSpPr txBox="1"/>
          <p:nvPr/>
        </p:nvSpPr>
        <p:spPr>
          <a:xfrm>
            <a:off x="341203" y="3412490"/>
            <a:ext cx="2691232" cy="138499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/>
              <a:t>Turnover er lavere i virksomheter med mentorprogram</a:t>
            </a: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Alle mål på turnover er lavere i tiltaksvirksomheter etter implementering av mentorprogrammet, sammenlignet med før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Reduksjonen i total turnover er vesentlig større i tiltaksvirksomhetene, enn landsgjennomsnittet</a:t>
            </a:r>
            <a:endParaRPr lang="nb-NO" sz="1000" dirty="0"/>
          </a:p>
        </p:txBody>
      </p:sp>
      <p:sp>
        <p:nvSpPr>
          <p:cNvPr id="14" name="TextBox 150">
            <a:extLst>
              <a:ext uri="{FF2B5EF4-FFF2-40B4-BE49-F238E27FC236}">
                <a16:creationId xmlns:a16="http://schemas.microsoft.com/office/drawing/2014/main" id="{44DF7581-A71D-F8E2-9630-0084146BE9C1}"/>
              </a:ext>
            </a:extLst>
          </p:cNvPr>
          <p:cNvSpPr txBox="1"/>
          <p:nvPr/>
        </p:nvSpPr>
        <p:spPr>
          <a:xfrm>
            <a:off x="3489473" y="3412490"/>
            <a:ext cx="2415600" cy="167738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>
                <a:latin typeface="Montserrat" panose="00000500000000000000" pitchFamily="2" charset="0"/>
              </a:rPr>
              <a:t>Det er usikkert hvorvidt reduksjonen i turnover skyldes mentorprogram</a:t>
            </a:r>
          </a:p>
          <a:p>
            <a:pPr algn="ctr"/>
            <a:endParaRPr lang="nb-NO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Endringene i turnover er ikke statistisk signifikante, og vi kan ikke utelukke at reduksjonen skyldes andre årsaker enn mentorprogram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Det er stor variasjon i turnover på tvers av deltakende virksomheter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/>
          </a:p>
        </p:txBody>
      </p:sp>
      <p:grpSp>
        <p:nvGrpSpPr>
          <p:cNvPr id="15" name="Group 144">
            <a:extLst>
              <a:ext uri="{FF2B5EF4-FFF2-40B4-BE49-F238E27FC236}">
                <a16:creationId xmlns:a16="http://schemas.microsoft.com/office/drawing/2014/main" id="{FA05911A-4693-3B51-B04C-62AB1111F3D1}"/>
              </a:ext>
            </a:extLst>
          </p:cNvPr>
          <p:cNvGrpSpPr/>
          <p:nvPr/>
        </p:nvGrpSpPr>
        <p:grpSpPr>
          <a:xfrm flipV="1">
            <a:off x="7337303" y="2945021"/>
            <a:ext cx="453923" cy="371428"/>
            <a:chOff x="1553007" y="2757488"/>
            <a:chExt cx="453923" cy="339623"/>
          </a:xfrm>
        </p:grpSpPr>
        <p:cxnSp>
          <p:nvCxnSpPr>
            <p:cNvPr id="16" name="Straight Connector 146">
              <a:extLst>
                <a:ext uri="{FF2B5EF4-FFF2-40B4-BE49-F238E27FC236}">
                  <a16:creationId xmlns:a16="http://schemas.microsoft.com/office/drawing/2014/main" id="{331A8E62-D3D5-0501-A44A-B7BD64E25EB9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47">
              <a:extLst>
                <a:ext uri="{FF2B5EF4-FFF2-40B4-BE49-F238E27FC236}">
                  <a16:creationId xmlns:a16="http://schemas.microsoft.com/office/drawing/2014/main" id="{2D458F8B-1FE3-A677-B6F3-6A192DDB68EC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8" name="TextBox 145">
            <a:extLst>
              <a:ext uri="{FF2B5EF4-FFF2-40B4-BE49-F238E27FC236}">
                <a16:creationId xmlns:a16="http://schemas.microsoft.com/office/drawing/2014/main" id="{4BE1AB58-B02A-4E30-D0C5-4775D5AA8ADB}"/>
              </a:ext>
            </a:extLst>
          </p:cNvPr>
          <p:cNvSpPr txBox="1"/>
          <p:nvPr/>
        </p:nvSpPr>
        <p:spPr>
          <a:xfrm>
            <a:off x="6341097" y="3412490"/>
            <a:ext cx="2446333" cy="152349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900" b="1" dirty="0">
                <a:latin typeface="Montserrat" panose="00000500000000000000" pitchFamily="2" charset="0"/>
              </a:rPr>
              <a:t>Ledere og mentorer vurderer at mentorprogram har bidratt til å redusere turnover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9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>
                <a:solidFill>
                  <a:schemeClr val="tx1"/>
                </a:solidFill>
                <a:latin typeface="Montserrat" panose="00000500000000000000" pitchFamily="2" charset="0"/>
              </a:rPr>
              <a:t>Et flertall av lederne og mentorer i spørreundersøkelsen </a:t>
            </a:r>
            <a:r>
              <a:rPr lang="nb-NO" sz="900" dirty="0">
                <a:latin typeface="Montserrat" panose="00000500000000000000" pitchFamily="2" charset="0"/>
              </a:rPr>
              <a:t>vurderte</a:t>
            </a:r>
            <a:r>
              <a:rPr lang="nb-NO" sz="900" dirty="0">
                <a:solidFill>
                  <a:schemeClr val="tx1"/>
                </a:solidFill>
                <a:latin typeface="Montserrat" panose="00000500000000000000" pitchFamily="2" charset="0"/>
              </a:rPr>
              <a:t> at ordningen har hatt en positiv innvirkning på virksomhetens evne til å beholde nytilsatt helsepersonell, enten i stor grad eller i noen grad.</a:t>
            </a:r>
          </a:p>
          <a:p>
            <a:pPr algn="ctr"/>
            <a:endParaRPr lang="nb-NO" sz="900" b="1" dirty="0">
              <a:latin typeface="Montserrat" panose="00000500000000000000" pitchFamily="2" charset="0"/>
            </a:endParaRPr>
          </a:p>
        </p:txBody>
      </p:sp>
      <p:grpSp>
        <p:nvGrpSpPr>
          <p:cNvPr id="19" name="Group 144">
            <a:extLst>
              <a:ext uri="{FF2B5EF4-FFF2-40B4-BE49-F238E27FC236}">
                <a16:creationId xmlns:a16="http://schemas.microsoft.com/office/drawing/2014/main" id="{0AC43499-AA0C-6D82-DBE1-2B847E9BBD3E}"/>
              </a:ext>
            </a:extLst>
          </p:cNvPr>
          <p:cNvGrpSpPr/>
          <p:nvPr/>
        </p:nvGrpSpPr>
        <p:grpSpPr>
          <a:xfrm flipV="1">
            <a:off x="4470312" y="2945021"/>
            <a:ext cx="453923" cy="371428"/>
            <a:chOff x="1553007" y="2757488"/>
            <a:chExt cx="453923" cy="339623"/>
          </a:xfrm>
        </p:grpSpPr>
        <p:cxnSp>
          <p:nvCxnSpPr>
            <p:cNvPr id="20" name="Straight Connector 146">
              <a:extLst>
                <a:ext uri="{FF2B5EF4-FFF2-40B4-BE49-F238E27FC236}">
                  <a16:creationId xmlns:a16="http://schemas.microsoft.com/office/drawing/2014/main" id="{5264D478-7514-AEB0-2308-6F8D08BD7E9D}"/>
                </a:ext>
              </a:extLst>
            </p:cNvPr>
            <p:cNvCxnSpPr/>
            <p:nvPr/>
          </p:nvCxnSpPr>
          <p:spPr>
            <a:xfrm>
              <a:off x="1779969" y="2757488"/>
              <a:ext cx="0" cy="3396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147">
              <a:extLst>
                <a:ext uri="{FF2B5EF4-FFF2-40B4-BE49-F238E27FC236}">
                  <a16:creationId xmlns:a16="http://schemas.microsoft.com/office/drawing/2014/main" id="{F68B23E9-7D4D-6200-C39D-1A7E7843E22C}"/>
                </a:ext>
              </a:extLst>
            </p:cNvPr>
            <p:cNvCxnSpPr/>
            <p:nvPr/>
          </p:nvCxnSpPr>
          <p:spPr>
            <a:xfrm rot="16200000">
              <a:off x="1779969" y="2530526"/>
              <a:ext cx="0" cy="45392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2" name="Likebent trekant 21">
            <a:extLst>
              <a:ext uri="{FF2B5EF4-FFF2-40B4-BE49-F238E27FC236}">
                <a16:creationId xmlns:a16="http://schemas.microsoft.com/office/drawing/2014/main" id="{640AF0C2-45CF-DF86-B115-668A650F2698}"/>
              </a:ext>
            </a:extLst>
          </p:cNvPr>
          <p:cNvSpPr/>
          <p:nvPr/>
        </p:nvSpPr>
        <p:spPr>
          <a:xfrm rot="5400000">
            <a:off x="2987927" y="2067815"/>
            <a:ext cx="274690" cy="185673"/>
          </a:xfrm>
          <a:prstGeom prst="triangl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sp>
        <p:nvSpPr>
          <p:cNvPr id="23" name="Likebent trekant 22">
            <a:extLst>
              <a:ext uri="{FF2B5EF4-FFF2-40B4-BE49-F238E27FC236}">
                <a16:creationId xmlns:a16="http://schemas.microsoft.com/office/drawing/2014/main" id="{8DEDD8A7-9539-EF30-7B26-DDCA0690E34F}"/>
              </a:ext>
            </a:extLst>
          </p:cNvPr>
          <p:cNvSpPr/>
          <p:nvPr/>
        </p:nvSpPr>
        <p:spPr>
          <a:xfrm rot="5400000">
            <a:off x="5993424" y="2064483"/>
            <a:ext cx="274690" cy="185673"/>
          </a:xfrm>
          <a:prstGeom prst="triangl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b-NO" sz="800">
              <a:solidFill>
                <a:schemeClr val="tx1"/>
              </a:solidFill>
            </a:endParaRPr>
          </a:p>
        </p:txBody>
      </p:sp>
      <p:pic>
        <p:nvPicPr>
          <p:cNvPr id="24" name="Grafikk 23" descr="Nedadgående trendgraf med heldekkende fyll">
            <a:extLst>
              <a:ext uri="{FF2B5EF4-FFF2-40B4-BE49-F238E27FC236}">
                <a16:creationId xmlns:a16="http://schemas.microsoft.com/office/drawing/2014/main" id="{63476C21-C06C-351E-6C19-3677EE38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2181" y="1722702"/>
            <a:ext cx="914400" cy="914400"/>
          </a:xfrm>
          <a:prstGeom prst="rect">
            <a:avLst/>
          </a:prstGeom>
        </p:spPr>
      </p:pic>
      <p:pic>
        <p:nvPicPr>
          <p:cNvPr id="25" name="Grafikk 24" descr="Spørsmålstegn med heldekkende fyll">
            <a:extLst>
              <a:ext uri="{FF2B5EF4-FFF2-40B4-BE49-F238E27FC236}">
                <a16:creationId xmlns:a16="http://schemas.microsoft.com/office/drawing/2014/main" id="{95A29743-CB7C-F5A7-44B0-163C3D0ED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40073" y="1700119"/>
            <a:ext cx="914400" cy="914400"/>
          </a:xfrm>
          <a:prstGeom prst="rect">
            <a:avLst/>
          </a:prstGeom>
        </p:spPr>
      </p:pic>
      <p:pic>
        <p:nvPicPr>
          <p:cNvPr id="26" name="Grafikk 25" descr="Chat kontur">
            <a:extLst>
              <a:ext uri="{FF2B5EF4-FFF2-40B4-BE49-F238E27FC236}">
                <a16:creationId xmlns:a16="http://schemas.microsoft.com/office/drawing/2014/main" id="{C87BD098-093C-AE8E-5267-DE0A63046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07064" y="1705365"/>
            <a:ext cx="914400" cy="9144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0B3D81D-A2E5-0510-0145-0AFC87CF0F6C}"/>
              </a:ext>
            </a:extLst>
          </p:cNvPr>
          <p:cNvSpPr txBox="1"/>
          <p:nvPr/>
        </p:nvSpPr>
        <p:spPr>
          <a:xfrm>
            <a:off x="184687" y="4839991"/>
            <a:ext cx="6904583" cy="20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50"/>
              </a:lnSpc>
              <a:spcBef>
                <a:spcPts val="565"/>
              </a:spcBef>
              <a:spcAft>
                <a:spcPts val="850"/>
              </a:spcAft>
            </a:pP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Kilde: </a:t>
            </a:r>
            <a:r>
              <a:rPr lang="nb-NO" sz="600" b="1" dirty="0">
                <a:solidFill>
                  <a:srgbClr val="000000"/>
                </a:solidFill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Analyser av PAI-registeret, gjennomført av Oslo Economics. S</a:t>
            </a:r>
            <a:r>
              <a:rPr lang="nb-NO" sz="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w Cen MT" panose="020B0602020104020603" pitchFamily="34" charset="0"/>
                <a:cs typeface="Times New Roman" panose="02020603050405020304" pitchFamily="18" charset="0"/>
              </a:rPr>
              <a:t>pørreundersøkelse blant nytilsatte, mentorer og ledere. N =75</a:t>
            </a:r>
          </a:p>
        </p:txBody>
      </p:sp>
    </p:spTree>
    <p:extLst>
      <p:ext uri="{BB962C8B-B14F-4D97-AF65-F5344CB8AC3E}">
        <p14:creationId xmlns:p14="http://schemas.microsoft.com/office/powerpoint/2010/main" val="2961817585"/>
      </p:ext>
    </p:extLst>
  </p:cSld>
  <p:clrMapOvr>
    <a:masterClrMapping/>
  </p:clrMapOvr>
</p:sld>
</file>

<file path=ppt/theme/theme1.xml><?xml version="1.0" encoding="utf-8"?>
<a:theme xmlns:a="http://schemas.openxmlformats.org/drawingml/2006/main" name="Oslo Economics med samarbeidspartnere">
  <a:themeElements>
    <a:clrScheme name="OE-farger Grønn">
      <a:dk1>
        <a:srgbClr val="000000"/>
      </a:dk1>
      <a:lt1>
        <a:srgbClr val="FFFFFF"/>
      </a:lt1>
      <a:dk2>
        <a:srgbClr val="939598"/>
      </a:dk2>
      <a:lt2>
        <a:srgbClr val="0076BE"/>
      </a:lt2>
      <a:accent1>
        <a:srgbClr val="47926E"/>
      </a:accent1>
      <a:accent2>
        <a:srgbClr val="C15237"/>
      </a:accent2>
      <a:accent3>
        <a:srgbClr val="0F5F91"/>
      </a:accent3>
      <a:accent4>
        <a:srgbClr val="634C85"/>
      </a:accent4>
      <a:accent5>
        <a:srgbClr val="FEDD00"/>
      </a:accent5>
      <a:accent6>
        <a:srgbClr val="DC4405"/>
      </a:accent6>
      <a:hlink>
        <a:srgbClr val="0F5F91"/>
      </a:hlink>
      <a:folHlink>
        <a:srgbClr val="BFE6FF"/>
      </a:folHlink>
    </a:clrScheme>
    <a:fontScheme name="Egendefinert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 w="6350">
          <a:noFill/>
        </a:ln>
      </a:spPr>
      <a:bodyPr lIns="36000" tIns="36000" rIns="36000" bIns="36000" rtlCol="0" anchor="ctr"/>
      <a:lstStyle>
        <a:defPPr algn="ctr">
          <a:defRPr sz="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600" dirty="0" smtClean="0"/>
        </a:defPPr>
      </a:lstStyle>
    </a:txDef>
  </a:objectDefaults>
  <a:extraClrSchemeLst/>
  <a:custClrLst>
    <a:custClr name="OEC Grønn">
      <a:srgbClr val="49A942"/>
    </a:custClr>
    <a:custClr name="OEC Mørk blå">
      <a:srgbClr val="06038D"/>
    </a:custClr>
    <a:custClr name="OEC Oransje">
      <a:srgbClr val="DC4405"/>
    </a:custClr>
    <a:custClr name="OEC Magenta">
      <a:srgbClr val="FF00FF"/>
    </a:custClr>
  </a:custClrLst>
  <a:extLst>
    <a:ext uri="{05A4C25C-085E-4340-85A3-A5531E510DB2}">
      <thm15:themeFamily xmlns:thm15="http://schemas.microsoft.com/office/thememl/2012/main" name="OE Presentasjonsmal Grønn" id="{3AB8CA80-226B-44ED-A097-375467C158F0}" vid="{1641F083-CA86-4B12-BFA7-4CAD34F44BC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727bf9d-fd31-479a-a5e7-f53cde1857f9" xsi:nil="true"/>
    <lcf76f155ced4ddcb4097134ff3c332f xmlns="cfc9d2ed-352d-4f23-893a-3ff501267f37">
      <Terms xmlns="http://schemas.microsoft.com/office/infopath/2007/PartnerControls"/>
    </lcf76f155ced4ddcb4097134ff3c332f>
    <Person xmlns="cfc9d2ed-352d-4f23-893a-3ff501267f37">
      <UserInfo>
        <DisplayName/>
        <AccountId xsi:nil="true"/>
        <AccountType/>
      </UserInfo>
    </Pers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BB8D60AF09B748A9553E301A96EC1E" ma:contentTypeVersion="21" ma:contentTypeDescription="Create a new document." ma:contentTypeScope="" ma:versionID="f0cac219982d09ffc4c3e7c8c4765610">
  <xsd:schema xmlns:xsd="http://www.w3.org/2001/XMLSchema" xmlns:xs="http://www.w3.org/2001/XMLSchema" xmlns:p="http://schemas.microsoft.com/office/2006/metadata/properties" xmlns:ns1="http://schemas.microsoft.com/sharepoint/v3" xmlns:ns2="cfc9d2ed-352d-4f23-893a-3ff501267f37" xmlns:ns3="910a3a74-9dd5-4700-83e5-2228c8cd3fa1" xmlns:ns4="e727bf9d-fd31-479a-a5e7-f53cde1857f9" targetNamespace="http://schemas.microsoft.com/office/2006/metadata/properties" ma:root="true" ma:fieldsID="59f6c39274c6a0f8cb1311735d0ba35f" ns1:_="" ns2:_="" ns3:_="" ns4:_="">
    <xsd:import namespace="http://schemas.microsoft.com/sharepoint/v3"/>
    <xsd:import namespace="cfc9d2ed-352d-4f23-893a-3ff501267f37"/>
    <xsd:import namespace="910a3a74-9dd5-4700-83e5-2228c8cd3fa1"/>
    <xsd:import namespace="e727bf9d-fd31-479a-a5e7-f53cde1857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Pers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d2ed-352d-4f23-893a-3ff501267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Person" ma:index="21" nillable="true" ma:displayName="Person " ma:description="Hvem leser første vurdering 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a3a74-9dd5-4700-83e5-2228c8cd3f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7bf9d-fd31-479a-a5e7-f53cde1857f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e023a875-fab3-4292-934d-5b99c959ec97}" ma:internalName="TaxCatchAll" ma:showField="CatchAllData" ma:web="910a3a74-9dd5-4700-83e5-2228c8cd3f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00A3C-F972-4229-B5E1-E1F3CD3C0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D84F8-6C92-4795-BFCF-020C5DA822C0}">
  <ds:schemaRefs>
    <ds:schemaRef ds:uri="9001d972-1298-4165-b0fc-4a5140a843e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5e2e7a1a-8268-41dc-ab07-abcc387bf7b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2ACD76-A3E0-47B7-9523-63810388AA5B}"/>
</file>

<file path=docMetadata/LabelInfo.xml><?xml version="1.0" encoding="utf-8"?>
<clbl:labelList xmlns:clbl="http://schemas.microsoft.com/office/2020/mipLabelMetadata">
  <clbl:label id="{5b9ad283-612c-4596-963f-b6e6d55129d1}" enabled="1" method="Standard" siteId="{e1ae18b6-de6f-4b87-a2fc-90d6217d954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OE Presentasjonsmal Grønn</Template>
  <TotalTime>626</TotalTime>
  <Words>1054</Words>
  <Application>Microsoft Office PowerPoint</Application>
  <PresentationFormat>Skjermfremvisning (16:9)</PresentationFormat>
  <Paragraphs>115</Paragraphs>
  <Slides>18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Montserrat</vt:lpstr>
      <vt:lpstr>Oslo Economics med samarbeidspartnere</vt:lpstr>
      <vt:lpstr>Lansering av forskningsrapport KS, 29. januar 2025  </vt:lpstr>
      <vt:lpstr>Agenda </vt:lpstr>
      <vt:lpstr>PowerPoint-presentasjon</vt:lpstr>
      <vt:lpstr>KS har gjennomført en evaluering av mentorprogram for nytilsatt helsepersonell</vt:lpstr>
      <vt:lpstr>PowerPoint-presentasjon</vt:lpstr>
      <vt:lpstr>Evalueringen er basert på en kombinasjon av kvalitativ og kvantitativ metode</vt:lpstr>
      <vt:lpstr>PowerPoint-presentasjon</vt:lpstr>
      <vt:lpstr>Mentorprogram har hatt positiv påvirkning på rekruttering, faglig utvikling og trivsel</vt:lpstr>
      <vt:lpstr>Turnover er lavere i virksomheter etter at de innførte mentorprogram, men endringene er ikke statistisk signifikante</vt:lpstr>
      <vt:lpstr>De fleste ledere, mentorer og nytilsatte er positive til mentorprogram</vt:lpstr>
      <vt:lpstr>Tilrettelegging for oppfølging kan være utfordrende</vt:lpstr>
      <vt:lpstr>Ledere, mentorer og menteer anbefaler andre virksomheter å ta i bruk mentorprogram</vt:lpstr>
      <vt:lpstr>PowerPoint-presentasjon</vt:lpstr>
      <vt:lpstr>Forankring blant ledere og ansatte, og opplæring av mentorer, er viktige suksesskriterier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Lidman</dc:creator>
  <dc:description>Template by addpoint.no</dc:description>
  <cp:lastModifiedBy>Marianne Lefsaker Johansson</cp:lastModifiedBy>
  <cp:revision>3</cp:revision>
  <dcterms:created xsi:type="dcterms:W3CDTF">2024-09-24T08:50:02Z</dcterms:created>
  <dcterms:modified xsi:type="dcterms:W3CDTF">2025-01-27T20:29:48Z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0x01010015BB8D60AF09B748A9553E301A96EC1E</vt:lpwstr>
  </property>
  <property fmtid="{D5CDD505-2E9C-101B-9397-08002B2CF9AE}" pid="4" name="MediaServiceImageTags">
    <vt:lpwstr/>
  </property>
</Properties>
</file>