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4"/>
  </p:sldMasterIdLst>
  <p:notesMasterIdLst>
    <p:notesMasterId r:id="rId13"/>
  </p:notesMasterIdLst>
  <p:sldIdLst>
    <p:sldId id="324" r:id="rId5"/>
    <p:sldId id="295" r:id="rId6"/>
    <p:sldId id="296" r:id="rId7"/>
    <p:sldId id="326" r:id="rId8"/>
    <p:sldId id="327" r:id="rId9"/>
    <p:sldId id="328" r:id="rId10"/>
    <p:sldId id="329" r:id="rId11"/>
    <p:sldId id="330" r:id="rId12"/>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0349C62-A6CA-69B3-FF46-F8BCCF8E8B44}" name="Alexander Joyce" initials="" userId="S::alexander.joyce@ks.no::3e4c4f42-1ed6-4f69-8c97-ac61265cebe5" providerId="AD"/>
  <p188:author id="{5A67D3B2-AC3D-9DB0-728C-F3B62E942972}" name="May Bartlett" initials="MB" userId="S::may.bartlett@azetsconsulting.no::9c752ce3-c503-436a-8cf0-fac4b285ee9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A58"/>
    <a:srgbClr val="17375E"/>
    <a:srgbClr val="CCE8F7"/>
    <a:srgbClr val="1419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iddels stil 1 – utheving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E9639D4-E3E2-4D34-9284-5A2195B3D0D7}" styleName="Lys sti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Ingen stil, tabellrutenet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247" autoAdjust="0"/>
  </p:normalViewPr>
  <p:slideViewPr>
    <p:cSldViewPr snapToGrid="0">
      <p:cViewPr varScale="1">
        <p:scale>
          <a:sx n="111" d="100"/>
          <a:sy n="111" d="100"/>
        </p:scale>
        <p:origin x="55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D9489C-1C46-400F-B294-9DF214C05E05}" type="datetimeFigureOut">
              <a:rPr lang="nb-NO" smtClean="0"/>
              <a:t>08.01.2025</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49011B-5C11-4014-96E5-50558C38F719}" type="slidenum">
              <a:rPr lang="nb-NO" smtClean="0"/>
              <a:t>‹#›</a:t>
            </a:fld>
            <a:endParaRPr lang="nb-NO"/>
          </a:p>
        </p:txBody>
      </p:sp>
    </p:spTree>
    <p:extLst>
      <p:ext uri="{BB962C8B-B14F-4D97-AF65-F5344CB8AC3E}">
        <p14:creationId xmlns:p14="http://schemas.microsoft.com/office/powerpoint/2010/main" val="747214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7" name="Rektangel 6"/>
          <p:cNvSpPr/>
          <p:nvPr userDrawn="1"/>
        </p:nvSpPr>
        <p:spPr>
          <a:xfrm>
            <a:off x="0" y="1244600"/>
            <a:ext cx="12192000" cy="33782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0" name="Rektangel 9"/>
          <p:cNvSpPr/>
          <p:nvPr userDrawn="1"/>
        </p:nvSpPr>
        <p:spPr>
          <a:xfrm>
            <a:off x="10244667" y="5911850"/>
            <a:ext cx="1701800" cy="8191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1" name="Title 19"/>
          <p:cNvSpPr>
            <a:spLocks noGrp="1"/>
          </p:cNvSpPr>
          <p:nvPr>
            <p:ph type="ctrTitle"/>
          </p:nvPr>
        </p:nvSpPr>
        <p:spPr>
          <a:xfrm>
            <a:off x="664227" y="2196036"/>
            <a:ext cx="9915291" cy="466880"/>
          </a:xfrm>
        </p:spPr>
        <p:txBody>
          <a:bodyPr>
            <a:noAutofit/>
          </a:bodyPr>
          <a:lstStyle>
            <a:lvl1pPr algn="l">
              <a:defRPr sz="3000">
                <a:solidFill>
                  <a:srgbClr val="FFFFFF"/>
                </a:solidFill>
              </a:defRPr>
            </a:lvl1pPr>
          </a:lstStyle>
          <a:p>
            <a:r>
              <a:rPr lang="nb-NO"/>
              <a:t>Klikk for å redigere tittelstil</a:t>
            </a:r>
          </a:p>
        </p:txBody>
      </p:sp>
      <p:sp>
        <p:nvSpPr>
          <p:cNvPr id="12" name="Subtitle 20"/>
          <p:cNvSpPr>
            <a:spLocks noGrp="1"/>
          </p:cNvSpPr>
          <p:nvPr>
            <p:ph type="subTitle" idx="1"/>
          </p:nvPr>
        </p:nvSpPr>
        <p:spPr>
          <a:xfrm>
            <a:off x="664227" y="2822895"/>
            <a:ext cx="8534400" cy="516192"/>
          </a:xfrm>
        </p:spPr>
        <p:txBody>
          <a:bodyPr>
            <a:normAutofit/>
          </a:bodyPr>
          <a:lstStyle>
            <a:lvl1pPr marL="0" indent="0">
              <a:buFontTx/>
              <a:buNone/>
              <a:defRPr sz="2000">
                <a:solidFill>
                  <a:srgbClr val="FFFFFF"/>
                </a:solidFill>
              </a:defRPr>
            </a:lvl1pPr>
          </a:lstStyle>
          <a:p>
            <a:r>
              <a:rPr lang="nb-NO"/>
              <a:t>Klikk for å redigere undertittelstil i malen</a:t>
            </a:r>
          </a:p>
        </p:txBody>
      </p:sp>
      <p:pic>
        <p:nvPicPr>
          <p:cNvPr id="13" name="Bilde 12"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14" name="Bilde 13" descr="KS taglin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6438" y="6159500"/>
            <a:ext cx="3137662" cy="287901"/>
          </a:xfrm>
          <a:prstGeom prst="rect">
            <a:avLst/>
          </a:prstGeom>
        </p:spPr>
      </p:pic>
    </p:spTree>
    <p:extLst>
      <p:ext uri="{BB962C8B-B14F-4D97-AF65-F5344CB8AC3E}">
        <p14:creationId xmlns:p14="http://schemas.microsoft.com/office/powerpoint/2010/main" val="5016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493466" cy="106692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3856986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8C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151487" cy="123055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781401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BCCF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6756851" cy="1134305"/>
          </a:xfrm>
        </p:spPr>
        <p:txBody>
          <a:bodyPr lIns="0" tIns="0" rIns="0" bIns="0" anchor="t">
            <a:noAutofit/>
          </a:bodyPr>
          <a:lstStyle>
            <a:lvl1pPr marL="0" indent="0" algn="l">
              <a:defRPr sz="3000">
                <a:solidFill>
                  <a:srgbClr val="001A58"/>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2961630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7" name="Plassholder for tittel 1"/>
          <p:cNvSpPr>
            <a:spLocks noGrp="1"/>
          </p:cNvSpPr>
          <p:nvPr>
            <p:ph type="title"/>
          </p:nvPr>
        </p:nvSpPr>
        <p:spPr>
          <a:xfrm>
            <a:off x="609600" y="732380"/>
            <a:ext cx="10972800" cy="1132114"/>
          </a:xfrm>
          <a:prstGeom prst="rect">
            <a:avLst/>
          </a:prstGeom>
        </p:spPr>
        <p:txBody>
          <a:bodyPr vert="horz" lIns="91440" tIns="45720" rIns="91440" bIns="45720" rtlCol="0" anchor="ctr">
            <a:normAutofit/>
          </a:bodyPr>
          <a:lstStyle>
            <a:lvl1pPr>
              <a:defRPr>
                <a:solidFill>
                  <a:srgbClr val="001046"/>
                </a:solidFill>
              </a:defRPr>
            </a:lvl1pPr>
          </a:lstStyle>
          <a:p>
            <a:r>
              <a:rPr lang="nb-NO"/>
              <a:t>Klikk for å redigere tittelstil</a:t>
            </a:r>
          </a:p>
        </p:txBody>
      </p:sp>
      <p:sp>
        <p:nvSpPr>
          <p:cNvPr id="9"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1/8/2025</a:t>
            </a:fld>
            <a:endParaRPr lang="nb-NO"/>
          </a:p>
        </p:txBody>
      </p:sp>
      <p:sp>
        <p:nvSpPr>
          <p:cNvPr id="10"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11"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sp>
        <p:nvSpPr>
          <p:cNvPr id="14" name="Plassholder for innhold 13"/>
          <p:cNvSpPr>
            <a:spLocks noGrp="1"/>
          </p:cNvSpPr>
          <p:nvPr>
            <p:ph sz="quarter" idx="10"/>
          </p:nvPr>
        </p:nvSpPr>
        <p:spPr>
          <a:xfrm>
            <a:off x="609601" y="1959429"/>
            <a:ext cx="10972800" cy="3611496"/>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85504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innhold 2"/>
          <p:cNvSpPr>
            <a:spLocks noGrp="1"/>
          </p:cNvSpPr>
          <p:nvPr>
            <p:ph sz="half" idx="1"/>
          </p:nvPr>
        </p:nvSpPr>
        <p:spPr>
          <a:xfrm>
            <a:off x="609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6197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49540C3D-7D2E-B046-9707-68B92A5A8B5C}" type="datetimeFigureOut">
              <a:t>1/8/2025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94443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dato 2"/>
          <p:cNvSpPr>
            <a:spLocks noGrp="1"/>
          </p:cNvSpPr>
          <p:nvPr>
            <p:ph type="dt" sz="half" idx="10"/>
          </p:nvPr>
        </p:nvSpPr>
        <p:spPr/>
        <p:txBody>
          <a:bodyPr/>
          <a:lstStyle/>
          <a:p>
            <a:fld id="{49540C3D-7D2E-B046-9707-68B92A5A8B5C}" type="datetimeFigureOut">
              <a:t>1/8/2025</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2109613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49540C3D-7D2E-B046-9707-68B92A5A8B5C}" type="datetimeFigureOut">
              <a:t>1/8/2025</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523028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09601" y="273050"/>
            <a:ext cx="4011084"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4766733" y="273051"/>
            <a:ext cx="6815667" cy="5853113"/>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1/8/2025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258530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389717" y="4800600"/>
            <a:ext cx="73152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p>
        </p:txBody>
      </p:sp>
      <p:sp>
        <p:nvSpPr>
          <p:cNvPr id="4" name="Plassholder f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1/8/2025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821191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1/8/2025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053254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839200" y="274639"/>
            <a:ext cx="27432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609600" y="274639"/>
            <a:ext cx="80264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1/8/2025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965254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5000"/>
            <a:lum/>
          </a:blip>
          <a:srcRect/>
          <a:stretch>
            <a:fillRect t="-3000" b="-3000"/>
          </a:stretch>
        </a:blip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609600" y="639068"/>
            <a:ext cx="10972800" cy="114300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609600" y="1913324"/>
            <a:ext cx="10972800" cy="355770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1/8/2025</a:t>
            </a:fld>
            <a:endParaRPr lang="nb-NO"/>
          </a:p>
        </p:txBody>
      </p:sp>
      <p:sp>
        <p:nvSpPr>
          <p:cNvPr id="5"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pic>
        <p:nvPicPr>
          <p:cNvPr id="8" name="Bilde 7" descr="ks_hovedlogo_rgb.pn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928244" y="6173787"/>
            <a:ext cx="730357" cy="364835"/>
          </a:xfrm>
          <a:prstGeom prst="rect">
            <a:avLst/>
          </a:prstGeom>
        </p:spPr>
      </p:pic>
    </p:spTree>
    <p:extLst>
      <p:ext uri="{BB962C8B-B14F-4D97-AF65-F5344CB8AC3E}">
        <p14:creationId xmlns:p14="http://schemas.microsoft.com/office/powerpoint/2010/main" val="263428636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2800" kern="1200">
          <a:solidFill>
            <a:srgbClr val="001A58"/>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ks.no/fagomrader/digitalisering/felleslosninger/skolesec/nasjonal-dpia-for-google/innhenting-av-den-registrertes-mening/" TargetMode="External"/><Relationship Id="rId3" Type="http://schemas.openxmlformats.org/officeDocument/2006/relationships/hyperlink" Target="https://www.ks.no/contentassets/a9a8424a78e148949f2060e152a75087/DPIA1-0.docx" TargetMode="External"/><Relationship Id="rId7" Type="http://schemas.openxmlformats.org/officeDocument/2006/relationships/hyperlink" Target="https://www.datatilsynet.no/rettigheter-og-plikter/virksomhetenes-plikter/vurdering-av-personvernkonsekvenser/" TargetMode="External"/><Relationship Id="rId2" Type="http://schemas.openxmlformats.org/officeDocument/2006/relationships/hyperlink" Target="https://www.ks.no/fagomrader/digitalisering/felleslosninger/skolesec/nasjonal-dpia-for-google/ny-nasjonal-personvernkonsekvensvurdering-for-bruk-av-google-workspace-for-education-i-skolen/" TargetMode="External"/><Relationship Id="rId1" Type="http://schemas.openxmlformats.org/officeDocument/2006/relationships/slideLayout" Target="../slideLayouts/slideLayout3.xml"/><Relationship Id="rId6" Type="http://schemas.openxmlformats.org/officeDocument/2006/relationships/hyperlink" Target="https://www.ks.no/fagomrader/digitalisering/felleslosninger/skolesec/videoleksjoner/skoleeier/" TargetMode="External"/><Relationship Id="rId5" Type="http://schemas.openxmlformats.org/officeDocument/2006/relationships/hyperlink" Target="https://www.ks.no/contentassets/7a63fd393a3949909a7279d4920264e0/behandlingsprotokoll-3.0-.xlsx" TargetMode="External"/><Relationship Id="rId4" Type="http://schemas.openxmlformats.org/officeDocument/2006/relationships/hyperlink" Target="https://www.ks.no/contentassets/a9a8424a78e148949f2060e152a75087/vurderingpersonvernkonsekvenserdpia.xls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ks.no/fagomrader/digitalisering/felleslosninger/skolesec/nasjonal-dpia-for-google/personvernkonsekvensvurdering-dpia-av-google-workspace-for-education-for-folk-flest/" TargetMode="External"/><Relationship Id="rId2" Type="http://schemas.openxmlformats.org/officeDocument/2006/relationships/hyperlink" Target="https://www.ks.no/fagomrader/digitalisering/felleslosninger/skolesec/nasjonal-dpia-for-google/bruk-av-tilleggstjenestene-i-google-workspace-for-education/"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ks.no/fagomrader/digitalisering/felleslosninger/skolesec/forslag-til-behandlingsprotokoll-for-kjernetjenestene-i-google-workspace-for-education/" TargetMode="External"/><Relationship Id="rId2" Type="http://schemas.openxmlformats.org/officeDocument/2006/relationships/hyperlink" Target="https://www.ks.no/fagomrader/digitalisering/felleslosninger/skolesec/nasjonal-dpia-for-google/videoleksjoner-for-dpia/" TargetMode="External"/><Relationship Id="rId1" Type="http://schemas.openxmlformats.org/officeDocument/2006/relationships/slideLayout" Target="../slideLayouts/slideLayout3.xml"/><Relationship Id="rId5" Type="http://schemas.openxmlformats.org/officeDocument/2006/relationships/hyperlink" Target="https://vimeo.com/1019451901" TargetMode="External"/><Relationship Id="rId4" Type="http://schemas.openxmlformats.org/officeDocument/2006/relationships/hyperlink" Target="https://www.linkedin.com/events/7199365762636021760/comment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ks.no/fagomrader/digitalisering/felleslosninger/skolesec/nasjonal-dpia-for-google/videoleksjoner-for-dpia/" TargetMode="External"/><Relationship Id="rId2" Type="http://schemas.openxmlformats.org/officeDocument/2006/relationships/hyperlink" Target="https://www.datatilsynet.no/rettigheter-og-plikter/virksomhetenes-plikter/vurdering-av-personvernkonsekvenser/hvordan-gjennomfore-en-dpia/"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ks.no/fagomrader/digitalisering/felleslosninger/skolesec/nasjonal-dpia-for-google/videoleksjoner-for-dpia/" TargetMode="External"/><Relationship Id="rId2" Type="http://schemas.openxmlformats.org/officeDocument/2006/relationships/hyperlink" Target="https://www.ks.no/contentassets/a9a8424a78e148949f2060e152a75087/vurderingpersonvernkonsekvenserdpia.xlsx"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vimeo.com/1035557554?share=copy#t=0" TargetMode="External"/><Relationship Id="rId2" Type="http://schemas.openxmlformats.org/officeDocument/2006/relationships/hyperlink" Target="https://www.ks.no/fagomrader/digitalisering/felleslosninger/skolesec/nasjonal-dpia-for-google/innhenting-av-den-registrertes-mening/"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ks.no/fagomrader/digitalisering/felleslosninger/skolesec/nasjonal-dpia-for-google/videoleksjoner-for-dpia/"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E8F7"/>
        </a:solidFill>
        <a:effectLst/>
      </p:bgPr>
    </p:bg>
    <p:spTree>
      <p:nvGrpSpPr>
        <p:cNvPr id="1" name=""/>
        <p:cNvGrpSpPr/>
        <p:nvPr/>
      </p:nvGrpSpPr>
      <p:grpSpPr>
        <a:xfrm>
          <a:off x="0" y="0"/>
          <a:ext cx="0" cy="0"/>
          <a:chOff x="0" y="0"/>
          <a:chExt cx="0" cy="0"/>
        </a:xfrm>
      </p:grpSpPr>
      <p:pic>
        <p:nvPicPr>
          <p:cNvPr id="2" name="Bilde 1">
            <a:extLst>
              <a:ext uri="{FF2B5EF4-FFF2-40B4-BE49-F238E27FC236}">
                <a16:creationId xmlns:a16="http://schemas.microsoft.com/office/drawing/2014/main" id="{BE1ECCCC-7517-1660-B3AE-78C0B8AACE00}"/>
              </a:ext>
            </a:extLst>
          </p:cNvPr>
          <p:cNvPicPr>
            <a:picLocks noChangeAspect="1"/>
          </p:cNvPicPr>
          <p:nvPr/>
        </p:nvPicPr>
        <p:blipFill rotWithShape="1">
          <a:blip r:embed="rId2">
            <a:extLst>
              <a:ext uri="{28A0092B-C50C-407E-A947-70E740481C1C}">
                <a14:useLocalDpi xmlns:a14="http://schemas.microsoft.com/office/drawing/2010/main" val="0"/>
              </a:ext>
            </a:extLst>
          </a:blip>
          <a:srcRect t="3125" b="33797"/>
          <a:stretch/>
        </p:blipFill>
        <p:spPr bwMode="auto">
          <a:xfrm>
            <a:off x="0" y="-2525"/>
            <a:ext cx="12196486" cy="4615969"/>
          </a:xfrm>
          <a:prstGeom prst="rect">
            <a:avLst/>
          </a:prstGeom>
          <a:noFill/>
          <a:ln>
            <a:noFill/>
          </a:ln>
          <a:extLst>
            <a:ext uri="{53640926-AAD7-44D8-BBD7-CCE9431645EC}">
              <a14:shadowObscured xmlns:a14="http://schemas.microsoft.com/office/drawing/2010/main"/>
            </a:ext>
          </a:extLst>
        </p:spPr>
      </p:pic>
      <p:sp>
        <p:nvSpPr>
          <p:cNvPr id="3" name="Rektangel 2">
            <a:extLst>
              <a:ext uri="{FF2B5EF4-FFF2-40B4-BE49-F238E27FC236}">
                <a16:creationId xmlns:a16="http://schemas.microsoft.com/office/drawing/2014/main" id="{551FB4AD-01A6-17BE-B472-08A5F68A7AD3}"/>
              </a:ext>
            </a:extLst>
          </p:cNvPr>
          <p:cNvSpPr/>
          <p:nvPr/>
        </p:nvSpPr>
        <p:spPr>
          <a:xfrm>
            <a:off x="0" y="4613444"/>
            <a:ext cx="12192000" cy="1325923"/>
          </a:xfrm>
          <a:prstGeom prst="rect">
            <a:avLst/>
          </a:prstGeom>
          <a:solidFill>
            <a:srgbClr val="001A5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Tekstboks 2">
            <a:extLst>
              <a:ext uri="{FF2B5EF4-FFF2-40B4-BE49-F238E27FC236}">
                <a16:creationId xmlns:a16="http://schemas.microsoft.com/office/drawing/2014/main" id="{E5777CA2-4E1A-C978-82CF-0A4EB9097357}"/>
              </a:ext>
            </a:extLst>
          </p:cNvPr>
          <p:cNvSpPr txBox="1">
            <a:spLocks noChangeArrowheads="1"/>
          </p:cNvSpPr>
          <p:nvPr/>
        </p:nvSpPr>
        <p:spPr bwMode="auto">
          <a:xfrm>
            <a:off x="410561" y="4837016"/>
            <a:ext cx="10579172" cy="918224"/>
          </a:xfrm>
          <a:prstGeom prst="rect">
            <a:avLst/>
          </a:prstGeom>
          <a:noFill/>
          <a:ln w="9525">
            <a:noFill/>
            <a:miter lim="800000"/>
            <a:headEnd/>
            <a:tailEnd/>
          </a:ln>
        </p:spPr>
        <p:txBody>
          <a:bodyPr rot="0" vert="horz" wrap="square" lIns="91440" tIns="45720" rIns="91440" bIns="45720" anchor="t" anchorCtr="0">
            <a:no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b-NO" sz="2800" b="1" i="0" u="none" strike="noStrike" kern="1200" cap="none" spc="0" normalizeH="0" baseline="0" noProof="0" dirty="0">
                <a:ln>
                  <a:noFill/>
                </a:ln>
                <a:solidFill>
                  <a:srgbClr val="FFFFFF"/>
                </a:solidFill>
                <a:effectLst/>
                <a:uLnTx/>
                <a:uFillTx/>
                <a:latin typeface="Franklin Gothic Medium" panose="020B0603020102020204" pitchFamily="34" charset="0"/>
                <a:ea typeface="MS Mincho" panose="02020609040205080304" pitchFamily="49" charset="-128"/>
                <a:cs typeface="Times New Roman" panose="02020603050405020304" pitchFamily="18" charset="0"/>
              </a:rPr>
              <a:t>DPIA for bruk av Google Workspace for </a:t>
            </a:r>
            <a:r>
              <a:rPr kumimoji="0" lang="nb-NO" sz="2800" b="1" i="0" u="none" strike="noStrike" kern="1200" cap="none" spc="0" normalizeH="0" baseline="0" noProof="0" dirty="0" err="1">
                <a:ln>
                  <a:noFill/>
                </a:ln>
                <a:solidFill>
                  <a:srgbClr val="FFFFFF"/>
                </a:solidFill>
                <a:effectLst/>
                <a:uLnTx/>
                <a:uFillTx/>
                <a:latin typeface="Franklin Gothic Medium" panose="020B0603020102020204" pitchFamily="34" charset="0"/>
                <a:ea typeface="MS Mincho" panose="02020609040205080304" pitchFamily="49" charset="-128"/>
                <a:cs typeface="Times New Roman" panose="02020603050405020304" pitchFamily="18" charset="0"/>
              </a:rPr>
              <a:t>Education</a:t>
            </a:r>
            <a:r>
              <a:rPr kumimoji="0" lang="nb-NO" sz="2800" b="1" i="0" u="none" strike="noStrike" kern="1200" cap="none" spc="0" normalizeH="0" baseline="0" noProof="0" dirty="0">
                <a:ln>
                  <a:noFill/>
                </a:ln>
                <a:solidFill>
                  <a:srgbClr val="FFFFFF"/>
                </a:solidFill>
                <a:effectLst/>
                <a:uLnTx/>
                <a:uFillTx/>
                <a:latin typeface="Franklin Gothic Medium" panose="020B0603020102020204" pitchFamily="34" charset="0"/>
                <a:ea typeface="MS Mincho" panose="02020609040205080304" pitchFamily="49" charset="-128"/>
                <a:cs typeface="Times New Roman" panose="02020603050405020304" pitchFamily="18" charset="0"/>
              </a:rPr>
              <a:t> i skolen</a:t>
            </a:r>
            <a:br>
              <a:rPr kumimoji="0" lang="nb-NO" sz="2800" b="1" i="0" u="none" strike="noStrike" kern="1200" cap="none" spc="0" normalizeH="0" baseline="0" noProof="0" dirty="0">
                <a:ln>
                  <a:noFill/>
                </a:ln>
                <a:solidFill>
                  <a:srgbClr val="FFFFFF"/>
                </a:solidFill>
                <a:effectLst/>
                <a:uLnTx/>
                <a:uFillTx/>
                <a:latin typeface="Cambria" panose="02040503050406030204" pitchFamily="18" charset="0"/>
                <a:ea typeface="MS Mincho" panose="02020609040205080304" pitchFamily="49" charset="-128"/>
                <a:cs typeface="Times New Roman" panose="02020603050405020304" pitchFamily="18" charset="0"/>
              </a:rPr>
            </a:br>
            <a:r>
              <a:rPr kumimoji="0" lang="nb-NO" sz="1800" b="0" i="0" u="none" strike="noStrike" kern="1200" cap="none" spc="0" normalizeH="0" baseline="0" noProof="0" dirty="0">
                <a:ln>
                  <a:noFill/>
                </a:ln>
                <a:solidFill>
                  <a:srgbClr val="FFFFFF"/>
                </a:solidFill>
                <a:effectLst/>
                <a:uLnTx/>
                <a:uFillTx/>
                <a:latin typeface="Arial Nova" panose="020B0504020202020204" pitchFamily="34" charset="0"/>
                <a:ea typeface="MS Mincho" panose="02020609040205080304" pitchFamily="49" charset="-128"/>
                <a:cs typeface="Times New Roman" panose="02020603050405020304" pitchFamily="18" charset="0"/>
              </a:rPr>
              <a:t>Prosessveiledning i hvordan ta DPIAen fra 80% til 100%</a:t>
            </a:r>
            <a:br>
              <a:rPr kumimoji="0" lang="nb-NO" sz="1800" b="0" i="0" u="none" strike="noStrike" kern="1200" cap="none" spc="0" normalizeH="0" baseline="0" noProof="0" dirty="0">
                <a:ln>
                  <a:noFill/>
                </a:ln>
                <a:solidFill>
                  <a:srgbClr val="FFFFFF"/>
                </a:solidFill>
                <a:effectLst/>
                <a:uLnTx/>
                <a:uFillTx/>
                <a:latin typeface="Cambria" panose="02040503050406030204" pitchFamily="18" charset="0"/>
                <a:ea typeface="MS Mincho" panose="02020609040205080304" pitchFamily="49" charset="-128"/>
                <a:cs typeface="Times New Roman" panose="02020603050405020304" pitchFamily="18" charset="0"/>
              </a:rPr>
            </a:br>
            <a:endParaRPr kumimoji="0" lang="nb-NO" sz="1100" b="0"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Times New Roman" panose="02020603050405020304" pitchFamily="18" charset="0"/>
            </a:endParaRPr>
          </a:p>
        </p:txBody>
      </p:sp>
      <p:pic>
        <p:nvPicPr>
          <p:cNvPr id="5" name="Bilde 4" descr="ks_hovedlogo_rgb.png">
            <a:extLst>
              <a:ext uri="{FF2B5EF4-FFF2-40B4-BE49-F238E27FC236}">
                <a16:creationId xmlns:a16="http://schemas.microsoft.com/office/drawing/2014/main" id="{31C2E0D3-844A-3178-36DD-7DD0E00AB7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28244" y="6173787"/>
            <a:ext cx="730357" cy="364835"/>
          </a:xfrm>
          <a:prstGeom prst="rect">
            <a:avLst/>
          </a:prstGeom>
        </p:spPr>
      </p:pic>
    </p:spTree>
    <p:extLst>
      <p:ext uri="{BB962C8B-B14F-4D97-AF65-F5344CB8AC3E}">
        <p14:creationId xmlns:p14="http://schemas.microsoft.com/office/powerpoint/2010/main" val="1495549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Vinkeltegn 9">
            <a:extLst>
              <a:ext uri="{FF2B5EF4-FFF2-40B4-BE49-F238E27FC236}">
                <a16:creationId xmlns:a16="http://schemas.microsoft.com/office/drawing/2014/main" id="{2FC07AF3-9EBB-0AFE-9D11-4FE7D3BE1012}"/>
              </a:ext>
            </a:extLst>
          </p:cNvPr>
          <p:cNvSpPr/>
          <p:nvPr/>
        </p:nvSpPr>
        <p:spPr>
          <a:xfrm>
            <a:off x="235288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7" name="Vinkeltegn 9">
            <a:extLst>
              <a:ext uri="{FF2B5EF4-FFF2-40B4-BE49-F238E27FC236}">
                <a16:creationId xmlns:a16="http://schemas.microsoft.com/office/drawing/2014/main" id="{899638F5-57E0-9DC3-8505-17F9230F0396}"/>
              </a:ext>
            </a:extLst>
          </p:cNvPr>
          <p:cNvSpPr/>
          <p:nvPr/>
        </p:nvSpPr>
        <p:spPr>
          <a:xfrm>
            <a:off x="3916279"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1</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8" name="Vinkeltegn 9">
            <a:extLst>
              <a:ext uri="{FF2B5EF4-FFF2-40B4-BE49-F238E27FC236}">
                <a16:creationId xmlns:a16="http://schemas.microsoft.com/office/drawing/2014/main" id="{00F892A3-3EF7-AD97-5A79-388397F3D86F}"/>
              </a:ext>
            </a:extLst>
          </p:cNvPr>
          <p:cNvSpPr/>
          <p:nvPr/>
        </p:nvSpPr>
        <p:spPr>
          <a:xfrm>
            <a:off x="5479675"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2</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9" name="Vinkeltegn 9">
            <a:extLst>
              <a:ext uri="{FF2B5EF4-FFF2-40B4-BE49-F238E27FC236}">
                <a16:creationId xmlns:a16="http://schemas.microsoft.com/office/drawing/2014/main" id="{5799D665-4EE4-7C3C-BC1E-C5D3E60C1AB3}"/>
              </a:ext>
            </a:extLst>
          </p:cNvPr>
          <p:cNvSpPr/>
          <p:nvPr/>
        </p:nvSpPr>
        <p:spPr>
          <a:xfrm>
            <a:off x="7043071"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3</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10" name="Vinkeltegn 9">
            <a:extLst>
              <a:ext uri="{FF2B5EF4-FFF2-40B4-BE49-F238E27FC236}">
                <a16:creationId xmlns:a16="http://schemas.microsoft.com/office/drawing/2014/main" id="{F546AEDF-B45B-A1C8-C12A-E173DCC0C2C7}"/>
              </a:ext>
            </a:extLst>
          </p:cNvPr>
          <p:cNvSpPr/>
          <p:nvPr/>
        </p:nvSpPr>
        <p:spPr>
          <a:xfrm>
            <a:off x="1016986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5</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19" name="Tittel 1">
            <a:extLst>
              <a:ext uri="{FF2B5EF4-FFF2-40B4-BE49-F238E27FC236}">
                <a16:creationId xmlns:a16="http://schemas.microsoft.com/office/drawing/2014/main" id="{AD3A8304-E5D8-242E-F1A4-854227A75E3C}"/>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22" name="Tittel 1">
            <a:extLst>
              <a:ext uri="{FF2B5EF4-FFF2-40B4-BE49-F238E27FC236}">
                <a16:creationId xmlns:a16="http://schemas.microsoft.com/office/drawing/2014/main" id="{093BEA9D-160C-2292-1128-72045F21BCAB}"/>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30" name="Plassholder for innhold 2">
            <a:extLst>
              <a:ext uri="{FF2B5EF4-FFF2-40B4-BE49-F238E27FC236}">
                <a16:creationId xmlns:a16="http://schemas.microsoft.com/office/drawing/2014/main" id="{227C9A91-A7C4-C50A-925E-2E8A58810E1D}"/>
              </a:ext>
            </a:extLst>
          </p:cNvPr>
          <p:cNvSpPr>
            <a:spLocks noGrp="1"/>
          </p:cNvSpPr>
          <p:nvPr>
            <p:ph sz="half" idx="1"/>
          </p:nvPr>
        </p:nvSpPr>
        <p:spPr>
          <a:xfrm>
            <a:off x="345057" y="1519952"/>
            <a:ext cx="5522343" cy="4502556"/>
          </a:xfrm>
        </p:spPr>
        <p:txBody>
          <a:bodyPr>
            <a:normAutofit lnSpcReduction="10000"/>
          </a:bodyPr>
          <a:lstStyle/>
          <a:p>
            <a:pPr marL="0" indent="0">
              <a:spcAft>
                <a:spcPts val="600"/>
              </a:spcAft>
              <a:buNone/>
            </a:pPr>
            <a:r>
              <a:rPr lang="nb-NO" sz="1400" dirty="0">
                <a:latin typeface="Arial Nova" panose="020B0504020202020204" pitchFamily="34" charset="0"/>
              </a:rPr>
              <a:t>I dette dokumentet gir vi deg veiledning om hvordan du kan gjøre </a:t>
            </a:r>
            <a:r>
              <a:rPr lang="nb-NO" sz="1400" i="1" dirty="0">
                <a:latin typeface="Arial Nova" panose="020B0504020202020204" pitchFamily="34" charset="0"/>
                <a:hlinkClick r:id="rId2"/>
              </a:rPr>
              <a:t>DPIA for bruk av Google Workspace for </a:t>
            </a:r>
            <a:r>
              <a:rPr lang="nb-NO" sz="1400" i="1" dirty="0" err="1">
                <a:latin typeface="Arial Nova" panose="020B0504020202020204" pitchFamily="34" charset="0"/>
                <a:hlinkClick r:id="rId2"/>
              </a:rPr>
              <a:t>Education</a:t>
            </a:r>
            <a:r>
              <a:rPr lang="nb-NO" sz="1400" i="1" dirty="0">
                <a:latin typeface="Arial Nova" panose="020B0504020202020204" pitchFamily="34" charset="0"/>
                <a:hlinkClick r:id="rId2"/>
              </a:rPr>
              <a:t> i skolen</a:t>
            </a:r>
            <a:r>
              <a:rPr lang="nb-NO" sz="1400" dirty="0">
                <a:latin typeface="Arial Nova" panose="020B0504020202020204" pitchFamily="34" charset="0"/>
                <a:hlinkClick r:id="rId2"/>
              </a:rPr>
              <a:t> </a:t>
            </a:r>
            <a:r>
              <a:rPr lang="nb-NO" sz="1400" dirty="0">
                <a:latin typeface="Arial Nova" panose="020B0504020202020204" pitchFamily="34" charset="0"/>
              </a:rPr>
              <a:t>til din egen</a:t>
            </a:r>
            <a:r>
              <a:rPr lang="nb-NO" sz="1400" i="1" dirty="0">
                <a:latin typeface="Arial Nova" panose="020B0504020202020204" pitchFamily="34" charset="0"/>
              </a:rPr>
              <a:t>. </a:t>
            </a:r>
            <a:r>
              <a:rPr lang="nb-NO" sz="1400" dirty="0">
                <a:latin typeface="Arial Nova" panose="020B0504020202020204" pitchFamily="34" charset="0"/>
              </a:rPr>
              <a:t>Google-DPIAen består av tre dokumenter: </a:t>
            </a:r>
          </a:p>
          <a:p>
            <a:pPr>
              <a:buFontTx/>
              <a:buChar char="-"/>
            </a:pPr>
            <a:r>
              <a:rPr lang="nb-NO" sz="1400" dirty="0">
                <a:latin typeface="Arial Nova" panose="020B0504020202020204" pitchFamily="34" charset="0"/>
                <a:hlinkClick r:id="rId3"/>
              </a:rPr>
              <a:t>Hoveddokumentet (Word)</a:t>
            </a:r>
            <a:endParaRPr lang="nb-NO" sz="1400" dirty="0">
              <a:latin typeface="Arial Nova" panose="020B0504020202020204" pitchFamily="34" charset="0"/>
            </a:endParaRPr>
          </a:p>
          <a:p>
            <a:pPr>
              <a:buFontTx/>
              <a:buChar char="-"/>
            </a:pPr>
            <a:r>
              <a:rPr lang="nb-NO" sz="1400" dirty="0">
                <a:latin typeface="Arial Nova" panose="020B0504020202020204" pitchFamily="34" charset="0"/>
                <a:hlinkClick r:id="rId4"/>
              </a:rPr>
              <a:t>Personvernkonsekvensvurdering (Excel) </a:t>
            </a:r>
            <a:endParaRPr lang="nb-NO" sz="1400" dirty="0">
              <a:latin typeface="Arial Nova" panose="020B0504020202020204" pitchFamily="34" charset="0"/>
            </a:endParaRPr>
          </a:p>
          <a:p>
            <a:pPr>
              <a:spcAft>
                <a:spcPts val="600"/>
              </a:spcAft>
              <a:buFontTx/>
              <a:buChar char="-"/>
            </a:pPr>
            <a:r>
              <a:rPr lang="nb-NO" sz="1400" dirty="0">
                <a:latin typeface="Arial Nova" panose="020B0504020202020204" pitchFamily="34" charset="0"/>
                <a:hlinkClick r:id="rId5"/>
              </a:rPr>
              <a:t>Behandlingsprotokoll (Excel)</a:t>
            </a:r>
            <a:endParaRPr lang="nb-NO" sz="1400" dirty="0">
              <a:latin typeface="Arial Nova" panose="020B0504020202020204" pitchFamily="34" charset="0"/>
            </a:endParaRPr>
          </a:p>
          <a:p>
            <a:pPr marL="0" indent="0">
              <a:spcAft>
                <a:spcPts val="600"/>
              </a:spcAft>
              <a:buNone/>
            </a:pPr>
            <a:r>
              <a:rPr lang="nb-NO" sz="1400" dirty="0">
                <a:latin typeface="Arial Nova" panose="020B0504020202020204" pitchFamily="34" charset="0"/>
              </a:rPr>
              <a:t>For hver del i DPIAen, forklarer vi hva vi har gjort, og hva du som behandlingsansvarlig må gjøre for å justere denne vurderingen av personvernkonsekvenser (DPIA) slik at den kan brukes i din organisasjon. Vi viser også til andre ressurser og veiledning som vi har laget, og som vi tror kan være nyttige for deg.</a:t>
            </a:r>
          </a:p>
          <a:p>
            <a:pPr marL="0" indent="0">
              <a:spcAft>
                <a:spcPts val="600"/>
              </a:spcAft>
              <a:buNone/>
            </a:pPr>
            <a:r>
              <a:rPr lang="nb-NO" sz="1400" dirty="0">
                <a:latin typeface="Arial Nova" panose="020B0504020202020204" pitchFamily="34" charset="0"/>
              </a:rPr>
              <a:t>Dersom du ikke har gjennomført en DPIA før, eller ikke er godt kjent med slike vurderinger, vil det være nyttig å se nærmere på ressursene under.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6"/>
              </a:rPr>
              <a:t>Videoleksjon: Vurdering av personvernkonsekvenser (SkoleSec)</a:t>
            </a:r>
            <a:endParaRPr lang="nb-NO" sz="1400" dirty="0">
              <a:latin typeface="Arial Nova" panose="020B0504020202020204" pitchFamily="34" charset="0"/>
            </a:endParaRPr>
          </a:p>
          <a:p>
            <a:pPr>
              <a:buFont typeface="Arial" panose="020B0604020202020204" pitchFamily="34" charset="0"/>
              <a:buChar char="•"/>
            </a:pPr>
            <a:r>
              <a:rPr lang="nb-NO" sz="1400" dirty="0">
                <a:latin typeface="Arial Nova" panose="020B0504020202020204" pitchFamily="34" charset="0"/>
                <a:hlinkClick r:id="rId7"/>
              </a:rPr>
              <a:t>Veiledning om DPIA (Datatilsynet)</a:t>
            </a:r>
            <a:endParaRPr lang="nb-NO" sz="1400" dirty="0">
              <a:latin typeface="Arial Nova" panose="020B0504020202020204" pitchFamily="34" charset="0"/>
            </a:endParaRPr>
          </a:p>
        </p:txBody>
      </p:sp>
      <p:sp>
        <p:nvSpPr>
          <p:cNvPr id="31" name="Plassholder for innhold 4">
            <a:extLst>
              <a:ext uri="{FF2B5EF4-FFF2-40B4-BE49-F238E27FC236}">
                <a16:creationId xmlns:a16="http://schemas.microsoft.com/office/drawing/2014/main" id="{F8773846-FA3A-283F-D8BE-40D56EFDF044}"/>
              </a:ext>
            </a:extLst>
          </p:cNvPr>
          <p:cNvSpPr>
            <a:spLocks noGrp="1"/>
          </p:cNvSpPr>
          <p:nvPr>
            <p:ph sz="half" idx="2"/>
          </p:nvPr>
        </p:nvSpPr>
        <p:spPr>
          <a:xfrm>
            <a:off x="6319567" y="1519952"/>
            <a:ext cx="5522343" cy="4502556"/>
          </a:xfrm>
        </p:spPr>
        <p:txBody>
          <a:bodyPr>
            <a:normAutofit lnSpcReduction="10000"/>
          </a:bodyPr>
          <a:lstStyle/>
          <a:p>
            <a:pPr marL="0" indent="0">
              <a:buNone/>
            </a:pPr>
            <a:r>
              <a:rPr lang="nb-NO" sz="1400" dirty="0">
                <a:latin typeface="Arial Nova" panose="020B0504020202020204" pitchFamily="34" charset="0"/>
              </a:rPr>
              <a:t>Før du setter i gang bør du involvere relevante aktører, forberede en god prosess og gjøre deg kjent med ressursene.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Last ned dokumentet </a:t>
            </a:r>
            <a:r>
              <a:rPr lang="nb-NO" sz="1400" i="1" dirty="0">
                <a:latin typeface="Arial Nova" panose="020B0504020202020204" pitchFamily="34" charset="0"/>
              </a:rPr>
              <a:t>DPIA for bruk av Google Workspace for </a:t>
            </a:r>
            <a:r>
              <a:rPr lang="nb-NO" sz="1400" i="1" dirty="0" err="1">
                <a:latin typeface="Arial Nova" panose="020B0504020202020204" pitchFamily="34" charset="0"/>
              </a:rPr>
              <a:t>Education</a:t>
            </a:r>
            <a:r>
              <a:rPr lang="nb-NO" sz="1400" i="1" dirty="0">
                <a:latin typeface="Arial Nova" panose="020B0504020202020204" pitchFamily="34" charset="0"/>
              </a:rPr>
              <a:t> i skolen</a:t>
            </a:r>
            <a:endParaRPr lang="nb-NO" sz="1400" dirty="0">
              <a:latin typeface="Arial Nova" panose="020B0504020202020204" pitchFamily="34" charset="0"/>
            </a:endParaRPr>
          </a:p>
          <a:p>
            <a:pPr>
              <a:buFont typeface="Wingdings" pitchFamily="2" charset="2"/>
              <a:buChar char="q"/>
            </a:pPr>
            <a:r>
              <a:rPr lang="nb-NO" sz="1400" dirty="0">
                <a:latin typeface="Arial Nova" panose="020B0504020202020204" pitchFamily="34" charset="0"/>
              </a:rPr>
              <a:t>Gjør deg kjent med innholdet i denne veilederen</a:t>
            </a:r>
          </a:p>
          <a:p>
            <a:pPr>
              <a:buFont typeface="Wingdings" pitchFamily="2" charset="2"/>
              <a:buChar char="q"/>
            </a:pPr>
            <a:r>
              <a:rPr lang="nb-NO" sz="1400" dirty="0">
                <a:latin typeface="Arial Nova" panose="020B0504020202020204" pitchFamily="34" charset="0"/>
              </a:rPr>
              <a:t>Involver personvernombudet, databehandler, rådgivere og andre relevante aktører til å delta</a:t>
            </a:r>
          </a:p>
          <a:p>
            <a:pPr lvl="1">
              <a:buFont typeface="Wingdings" pitchFamily="2" charset="2"/>
              <a:buChar char="q"/>
            </a:pPr>
            <a:r>
              <a:rPr lang="nb-NO" sz="1400" dirty="0">
                <a:latin typeface="Arial Nova" panose="020B0504020202020204" pitchFamily="34" charset="0"/>
              </a:rPr>
              <a:t>Når det gjelder registrerte, har vi innhentet den registrertes mening </a:t>
            </a:r>
            <a:r>
              <a:rPr lang="nb-NO" sz="1400" dirty="0">
                <a:latin typeface="Arial Nova" panose="020B0504020202020204" pitchFamily="34" charset="0"/>
                <a:hlinkClick r:id="rId8"/>
              </a:rPr>
              <a:t>som du kan laste ned her</a:t>
            </a:r>
            <a:endParaRPr lang="nb-NO" sz="1400" dirty="0">
              <a:latin typeface="Arial Nova" panose="020B0504020202020204" pitchFamily="34" charset="0"/>
            </a:endParaRPr>
          </a:p>
          <a:p>
            <a:pPr>
              <a:buFont typeface="Wingdings" pitchFamily="2" charset="2"/>
              <a:buChar char="q"/>
            </a:pPr>
            <a:r>
              <a:rPr lang="nb-NO" sz="1400" dirty="0">
                <a:latin typeface="Arial Nova" panose="020B0504020202020204" pitchFamily="34" charset="0"/>
              </a:rPr>
              <a:t>Identifiser om det er andre i ditt digitaliseringsnettverk eller nabokommuner som du/dere kan samarbeide med</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Jeg har lest og forstått innholdet i denne veilederen</a:t>
            </a:r>
          </a:p>
        </p:txBody>
      </p:sp>
      <p:sp>
        <p:nvSpPr>
          <p:cNvPr id="4" name="Vinkeltegn 9">
            <a:extLst>
              <a:ext uri="{FF2B5EF4-FFF2-40B4-BE49-F238E27FC236}">
                <a16:creationId xmlns:a16="http://schemas.microsoft.com/office/drawing/2014/main" id="{7108A51B-D2C9-8A8D-5992-92734B206C68}"/>
              </a:ext>
            </a:extLst>
          </p:cNvPr>
          <p:cNvSpPr/>
          <p:nvPr/>
        </p:nvSpPr>
        <p:spPr>
          <a:xfrm>
            <a:off x="393073" y="151031"/>
            <a:ext cx="2098977"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prstClr val="whit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prstClr val="white"/>
              </a:solidFill>
              <a:effectLst/>
              <a:uLnTx/>
              <a:uFillTx/>
              <a:latin typeface="Arial Nova" panose="020B0504020202020204" pitchFamily="34" charset="0"/>
              <a:ea typeface="+mn-ea"/>
              <a:cs typeface="+mn-cs"/>
            </a:endParaRPr>
          </a:p>
        </p:txBody>
      </p:sp>
      <p:sp>
        <p:nvSpPr>
          <p:cNvPr id="2" name="Vinkeltegn 9">
            <a:extLst>
              <a:ext uri="{FF2B5EF4-FFF2-40B4-BE49-F238E27FC236}">
                <a16:creationId xmlns:a16="http://schemas.microsoft.com/office/drawing/2014/main" id="{A3320E2E-5E2C-2291-914D-12C73C6721D6}"/>
              </a:ext>
            </a:extLst>
          </p:cNvPr>
          <p:cNvSpPr/>
          <p:nvPr/>
        </p:nvSpPr>
        <p:spPr>
          <a:xfrm>
            <a:off x="8606467" y="149763"/>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4</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2899647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0FF0688-538F-72EF-14F4-56A8158E0E14}"/>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3" name="Plassholder for innhold 2">
            <a:extLst>
              <a:ext uri="{FF2B5EF4-FFF2-40B4-BE49-F238E27FC236}">
                <a16:creationId xmlns:a16="http://schemas.microsoft.com/office/drawing/2014/main" id="{3C5C44B7-DDFE-6438-1A1D-1F9900950578}"/>
              </a:ext>
            </a:extLst>
          </p:cNvPr>
          <p:cNvSpPr>
            <a:spLocks noGrp="1"/>
          </p:cNvSpPr>
          <p:nvPr>
            <p:ph sz="half" idx="1"/>
          </p:nvPr>
        </p:nvSpPr>
        <p:spPr>
          <a:xfrm>
            <a:off x="345057" y="1519951"/>
            <a:ext cx="5522343" cy="4949859"/>
          </a:xfrm>
        </p:spPr>
        <p:txBody>
          <a:bodyPr>
            <a:normAutofit/>
          </a:bodyPr>
          <a:lstStyle/>
          <a:p>
            <a:pPr marL="0" indent="0">
              <a:spcAft>
                <a:spcPts val="600"/>
              </a:spcAft>
              <a:buNone/>
            </a:pPr>
            <a:r>
              <a:rPr lang="nb-NO" sz="1400" dirty="0">
                <a:latin typeface="Arial Nova" panose="020B0504020202020204" pitchFamily="34" charset="0"/>
              </a:rPr>
              <a:t>Helt innledningsvis i DPIAen forklarer vi hvilke Google-tjenester vi anbefaler at skoleeiere tar i bruk, og hvilke vi ikke anbefaler skoleeiere å bruke. </a:t>
            </a:r>
          </a:p>
          <a:p>
            <a:pPr marL="0" indent="0">
              <a:spcAft>
                <a:spcPts val="600"/>
              </a:spcAft>
              <a:buNone/>
            </a:pPr>
            <a:r>
              <a:rPr lang="nb-NO" sz="1400" dirty="0">
                <a:latin typeface="Arial Nova" panose="020B0504020202020204" pitchFamily="34" charset="0"/>
              </a:rPr>
              <a:t>I vedlegg 4 finner du tre figurer som illustrerer anbefalingene. </a:t>
            </a:r>
          </a:p>
          <a:p>
            <a:pPr marL="0" indent="0">
              <a:spcAft>
                <a:spcPts val="600"/>
              </a:spcAft>
              <a:buNone/>
            </a:pPr>
            <a:r>
              <a:rPr lang="nb-NO" sz="1400" dirty="0">
                <a:latin typeface="Arial Nova" panose="020B0504020202020204" pitchFamily="34" charset="0"/>
              </a:rPr>
              <a:t>I vedlegg 1 til DPIAen finner du en nærmere forklaring av hvorfor vi har kommet frem til dette resultatet. Hvis du trenger en beslutning fra ledelsen din om at dere som skoleeier ikke lenger skal bruke noen av Google-tjenestene, kan du bruke vedlegg 1 som et underlagsnotat til beslutningen deres.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2"/>
              </a:rPr>
              <a:t>Bruk av tilleggstjenestene i Google Workspace for </a:t>
            </a:r>
            <a:r>
              <a:rPr lang="nb-NO" sz="1400" dirty="0" err="1">
                <a:latin typeface="Arial Nova" panose="020B0504020202020204" pitchFamily="34" charset="0"/>
                <a:hlinkClick r:id="rId2"/>
              </a:rPr>
              <a:t>Education</a:t>
            </a:r>
            <a:endParaRPr lang="nb-NO" sz="1400" dirty="0">
              <a:latin typeface="Arial Nova" panose="020B0504020202020204" pitchFamily="34" charset="0"/>
            </a:endParaRPr>
          </a:p>
          <a:p>
            <a:pPr marL="0" indent="0">
              <a:buNone/>
            </a:pPr>
            <a:r>
              <a:rPr lang="nb-NO" sz="1200" dirty="0">
                <a:latin typeface="Arial Nova" panose="020B0504020202020204" pitchFamily="34" charset="0"/>
              </a:rPr>
              <a:t>Dette er en artikkel om hva vi ønsker at du skal være oppmerksom på, hvis du likevel ønsker å bruke tilleggstjenestene i Google Workspace for </a:t>
            </a:r>
            <a:r>
              <a:rPr lang="nb-NO" sz="1200" dirty="0" err="1">
                <a:latin typeface="Arial Nova" panose="020B0504020202020204" pitchFamily="34" charset="0"/>
              </a:rPr>
              <a:t>Education</a:t>
            </a:r>
            <a:r>
              <a:rPr lang="nb-NO" sz="1200" dirty="0">
                <a:latin typeface="Arial Nova" panose="020B0504020202020204" pitchFamily="34" charset="0"/>
              </a:rPr>
              <a:t>.  </a:t>
            </a:r>
          </a:p>
          <a:p>
            <a:pPr>
              <a:buFont typeface="Arial" panose="020B0604020202020204" pitchFamily="34" charset="0"/>
              <a:buChar char="•"/>
            </a:pPr>
            <a:r>
              <a:rPr lang="nb-NO" sz="1400" dirty="0">
                <a:latin typeface="Arial Nova" panose="020B0504020202020204" pitchFamily="34" charset="0"/>
                <a:hlinkClick r:id="rId3"/>
              </a:rPr>
              <a:t>Forklaring av anbefalingene for folk flest</a:t>
            </a:r>
            <a:endParaRPr lang="nb-NO" sz="1400" dirty="0">
              <a:latin typeface="Arial Nova" panose="020B0504020202020204" pitchFamily="34" charset="0"/>
            </a:endParaRPr>
          </a:p>
          <a:p>
            <a:pPr marL="0" indent="0">
              <a:buNone/>
            </a:pPr>
            <a:r>
              <a:rPr lang="nb-NO" sz="1200" dirty="0">
                <a:latin typeface="Arial Nova" panose="020B0504020202020204" pitchFamily="34" charset="0"/>
              </a:rPr>
              <a:t>Anbefalingene i DPIAen kan virke selvsagte for oss som driver med personvern, men vanskelige for de som ikke gjør det. Vi har skrevet denne artikkelen som oppsummerer anbefalingene i DPIAen for folk flest. </a:t>
            </a:r>
          </a:p>
          <a:p>
            <a:pPr marL="0" indent="0">
              <a:buNone/>
            </a:pPr>
            <a:r>
              <a:rPr lang="nb-NO" sz="1200" dirty="0">
                <a:latin typeface="Arial Nova" panose="020B0504020202020204" pitchFamily="34" charset="0"/>
              </a:rPr>
              <a:t>Den kan f.eks. sendes til sjefer eller foresatte som har hørt om DPIAen, og tror det betyr at internettjenesten </a:t>
            </a:r>
            <a:r>
              <a:rPr lang="nb-NO" sz="1200" dirty="0" err="1">
                <a:latin typeface="Arial Nova" panose="020B0504020202020204" pitchFamily="34" charset="0"/>
              </a:rPr>
              <a:t>YouTube</a:t>
            </a:r>
            <a:r>
              <a:rPr lang="nb-NO" sz="1200" dirty="0">
                <a:latin typeface="Arial Nova" panose="020B0504020202020204" pitchFamily="34" charset="0"/>
              </a:rPr>
              <a:t> nå er forbudt. </a:t>
            </a:r>
          </a:p>
        </p:txBody>
      </p:sp>
      <p:sp>
        <p:nvSpPr>
          <p:cNvPr id="5" name="Plassholder for innhold 4">
            <a:extLst>
              <a:ext uri="{FF2B5EF4-FFF2-40B4-BE49-F238E27FC236}">
                <a16:creationId xmlns:a16="http://schemas.microsoft.com/office/drawing/2014/main" id="{463D2F31-8C54-CC96-1762-E33F62294A17}"/>
              </a:ext>
            </a:extLst>
          </p:cNvPr>
          <p:cNvSpPr>
            <a:spLocks noGrp="1"/>
          </p:cNvSpPr>
          <p:nvPr>
            <p:ph sz="half" idx="2"/>
          </p:nvPr>
        </p:nvSpPr>
        <p:spPr>
          <a:xfrm>
            <a:off x="6319567" y="1519952"/>
            <a:ext cx="5522343" cy="4502556"/>
          </a:xfrm>
        </p:spPr>
        <p:txBody>
          <a:bodyPr>
            <a:normAutofit/>
          </a:bodyPr>
          <a:lstStyle/>
          <a:p>
            <a:pPr marL="0" indent="0">
              <a:buNone/>
            </a:pPr>
            <a:r>
              <a:rPr lang="nb-NO" sz="1400" dirty="0">
                <a:latin typeface="Arial Nova" panose="020B0504020202020204" pitchFamily="34" charset="0"/>
              </a:rPr>
              <a:t>Les anbefalingene, og ta stilling til om det er nødvendig at dere som skoleeier endrer hvilke Google-tjenester som dere bruker i dag.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Les Anbefalingene</a:t>
            </a:r>
          </a:p>
          <a:p>
            <a:pPr>
              <a:buFont typeface="Wingdings" pitchFamily="2" charset="2"/>
              <a:buChar char="q"/>
            </a:pPr>
            <a:r>
              <a:rPr lang="nb-NO" sz="1400" dirty="0">
                <a:latin typeface="Arial Nova" panose="020B0504020202020204" pitchFamily="34" charset="0"/>
              </a:rPr>
              <a:t>Les vedlegg 1</a:t>
            </a:r>
          </a:p>
          <a:p>
            <a:pPr>
              <a:buFont typeface="Wingdings" pitchFamily="2" charset="2"/>
              <a:buChar char="q"/>
            </a:pPr>
            <a:r>
              <a:rPr lang="nb-NO" sz="1400" dirty="0">
                <a:latin typeface="Arial Nova" panose="020B0504020202020204" pitchFamily="34" charset="0"/>
              </a:rPr>
              <a:t>Les vedlegg 4</a:t>
            </a:r>
          </a:p>
          <a:p>
            <a:pPr>
              <a:buFont typeface="Wingdings" pitchFamily="2" charset="2"/>
              <a:buChar char="q"/>
            </a:pPr>
            <a:r>
              <a:rPr lang="nb-NO" sz="1400" dirty="0">
                <a:latin typeface="Arial Nova" panose="020B0504020202020204" pitchFamily="34" charset="0"/>
              </a:rPr>
              <a:t>Ta stilling til om det er nødvendig at dere som skoleeier endrer hvilke Google-tjenester som dere bruker i dag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Jeg har lest og forstått innholdet i anbefalingene</a:t>
            </a:r>
          </a:p>
          <a:p>
            <a:pPr>
              <a:buFont typeface="Wingdings" pitchFamily="2" charset="2"/>
              <a:buChar char="q"/>
            </a:pPr>
            <a:r>
              <a:rPr lang="nb-NO" sz="1400" dirty="0">
                <a:latin typeface="Arial Nova" panose="020B0504020202020204" pitchFamily="34" charset="0"/>
              </a:rPr>
              <a:t>Dette trenger jeg å lære mer om</a:t>
            </a:r>
          </a:p>
          <a:p>
            <a:pPr marL="0" indent="0">
              <a:buNone/>
            </a:pPr>
            <a:endParaRPr lang="nb-NO" sz="1400" dirty="0">
              <a:latin typeface="Arial Nova" panose="020B0504020202020204" pitchFamily="34" charset="0"/>
            </a:endParaRPr>
          </a:p>
        </p:txBody>
      </p:sp>
      <p:sp>
        <p:nvSpPr>
          <p:cNvPr id="6" name="Tittel 1">
            <a:extLst>
              <a:ext uri="{FF2B5EF4-FFF2-40B4-BE49-F238E27FC236}">
                <a16:creationId xmlns:a16="http://schemas.microsoft.com/office/drawing/2014/main" id="{790F5167-02DE-CA5C-56C3-51771F274946}"/>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20" name="Vinkeltegn 9">
            <a:extLst>
              <a:ext uri="{FF2B5EF4-FFF2-40B4-BE49-F238E27FC236}">
                <a16:creationId xmlns:a16="http://schemas.microsoft.com/office/drawing/2014/main" id="{57340244-1BE9-F4A2-423C-CEC4DF21A6D7}"/>
              </a:ext>
            </a:extLst>
          </p:cNvPr>
          <p:cNvSpPr/>
          <p:nvPr/>
        </p:nvSpPr>
        <p:spPr>
          <a:xfrm>
            <a:off x="1956469" y="151031"/>
            <a:ext cx="2098976"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chemeClr val="bg1"/>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chemeClr val="bg1"/>
              </a:solidFill>
              <a:effectLst/>
              <a:uLnTx/>
              <a:uFillTx/>
              <a:latin typeface="Arial Nova" panose="020B0504020202020204" pitchFamily="34" charset="0"/>
              <a:ea typeface="+mn-ea"/>
              <a:cs typeface="+mn-cs"/>
            </a:endParaRPr>
          </a:p>
        </p:txBody>
      </p:sp>
      <p:sp>
        <p:nvSpPr>
          <p:cNvPr id="21" name="Vinkeltegn 9">
            <a:extLst>
              <a:ext uri="{FF2B5EF4-FFF2-40B4-BE49-F238E27FC236}">
                <a16:creationId xmlns:a16="http://schemas.microsoft.com/office/drawing/2014/main" id="{709ED9B2-F325-8B33-8FB1-741AB6144C6C}"/>
              </a:ext>
            </a:extLst>
          </p:cNvPr>
          <p:cNvSpPr/>
          <p:nvPr/>
        </p:nvSpPr>
        <p:spPr>
          <a:xfrm>
            <a:off x="3916278"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1</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2" name="Vinkeltegn 9">
            <a:extLst>
              <a:ext uri="{FF2B5EF4-FFF2-40B4-BE49-F238E27FC236}">
                <a16:creationId xmlns:a16="http://schemas.microsoft.com/office/drawing/2014/main" id="{ACBA2ECB-3558-3E9B-C65A-FED398128F38}"/>
              </a:ext>
            </a:extLst>
          </p:cNvPr>
          <p:cNvSpPr/>
          <p:nvPr/>
        </p:nvSpPr>
        <p:spPr>
          <a:xfrm>
            <a:off x="547967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2</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3" name="Vinkeltegn 9">
            <a:extLst>
              <a:ext uri="{FF2B5EF4-FFF2-40B4-BE49-F238E27FC236}">
                <a16:creationId xmlns:a16="http://schemas.microsoft.com/office/drawing/2014/main" id="{956DAE60-E903-CA0E-22B0-8B9A2D0CFFED}"/>
              </a:ext>
            </a:extLst>
          </p:cNvPr>
          <p:cNvSpPr/>
          <p:nvPr/>
        </p:nvSpPr>
        <p:spPr>
          <a:xfrm>
            <a:off x="7043070"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3</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4" name="Vinkeltegn 9">
            <a:extLst>
              <a:ext uri="{FF2B5EF4-FFF2-40B4-BE49-F238E27FC236}">
                <a16:creationId xmlns:a16="http://schemas.microsoft.com/office/drawing/2014/main" id="{2FD36F1B-46EA-F0C4-B4BB-B70A61B6EDDC}"/>
              </a:ext>
            </a:extLst>
          </p:cNvPr>
          <p:cNvSpPr/>
          <p:nvPr/>
        </p:nvSpPr>
        <p:spPr>
          <a:xfrm>
            <a:off x="1016986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5</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8" name="Vinkeltegn 9">
            <a:extLst>
              <a:ext uri="{FF2B5EF4-FFF2-40B4-BE49-F238E27FC236}">
                <a16:creationId xmlns:a16="http://schemas.microsoft.com/office/drawing/2014/main" id="{91F78714-F2E2-D6B4-C1A5-67EB42118B5D}"/>
              </a:ext>
            </a:extLst>
          </p:cNvPr>
          <p:cNvSpPr/>
          <p:nvPr/>
        </p:nvSpPr>
        <p:spPr>
          <a:xfrm>
            <a:off x="39307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4" name="Vinkeltegn 9">
            <a:extLst>
              <a:ext uri="{FF2B5EF4-FFF2-40B4-BE49-F238E27FC236}">
                <a16:creationId xmlns:a16="http://schemas.microsoft.com/office/drawing/2014/main" id="{E5C2467F-724C-E6E3-A659-C6FB86028D77}"/>
              </a:ext>
            </a:extLst>
          </p:cNvPr>
          <p:cNvSpPr/>
          <p:nvPr/>
        </p:nvSpPr>
        <p:spPr>
          <a:xfrm>
            <a:off x="8606466" y="151030"/>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4</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1567583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4DBEA-1AC6-B2E2-63E0-8283FAF399D3}"/>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81E3E5E2-6581-760F-2DDB-CF2681442D02}"/>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3" name="Plassholder for innhold 2">
            <a:extLst>
              <a:ext uri="{FF2B5EF4-FFF2-40B4-BE49-F238E27FC236}">
                <a16:creationId xmlns:a16="http://schemas.microsoft.com/office/drawing/2014/main" id="{26D59C17-965B-40A0-3D7C-E1D11AFB4576}"/>
              </a:ext>
            </a:extLst>
          </p:cNvPr>
          <p:cNvSpPr>
            <a:spLocks noGrp="1"/>
          </p:cNvSpPr>
          <p:nvPr>
            <p:ph sz="half" idx="1"/>
          </p:nvPr>
        </p:nvSpPr>
        <p:spPr>
          <a:xfrm>
            <a:off x="345057" y="1519951"/>
            <a:ext cx="5522343" cy="5338049"/>
          </a:xfrm>
        </p:spPr>
        <p:txBody>
          <a:bodyPr>
            <a:normAutofit lnSpcReduction="10000"/>
          </a:bodyPr>
          <a:lstStyle/>
          <a:p>
            <a:pPr marL="0" indent="0">
              <a:spcAft>
                <a:spcPts val="600"/>
              </a:spcAft>
              <a:buNone/>
            </a:pPr>
            <a:r>
              <a:rPr lang="nb-NO" sz="1400" dirty="0">
                <a:latin typeface="Arial Nova" panose="020B0504020202020204" pitchFamily="34" charset="0"/>
              </a:rPr>
              <a:t>Del 1 i DPIAen inneholder en «systematisk beskrivelse av behandlingsaktivitetene». </a:t>
            </a:r>
          </a:p>
          <a:p>
            <a:pPr marL="0" indent="0">
              <a:spcAft>
                <a:spcPts val="600"/>
              </a:spcAft>
              <a:buNone/>
            </a:pPr>
            <a:r>
              <a:rPr lang="nb-NO" sz="1400" dirty="0">
                <a:latin typeface="Arial Nova" panose="020B0504020202020204" pitchFamily="34" charset="0"/>
              </a:rPr>
              <a:t>Dette er en oversikt over hvilke behandlinger av personopplysninger som foregår i Google Workspace for </a:t>
            </a:r>
            <a:r>
              <a:rPr lang="nb-NO" sz="1400" dirty="0" err="1">
                <a:latin typeface="Arial Nova" panose="020B0504020202020204" pitchFamily="34" charset="0"/>
              </a:rPr>
              <a:t>Education</a:t>
            </a:r>
            <a:r>
              <a:rPr lang="nb-NO" sz="1400" dirty="0">
                <a:latin typeface="Arial Nova" panose="020B0504020202020204" pitchFamily="34" charset="0"/>
              </a:rPr>
              <a:t>, hvordan de behandles, for hvilke formål, samt en oversikt over roller og ansvar. </a:t>
            </a:r>
          </a:p>
          <a:p>
            <a:pPr marL="0" indent="0">
              <a:spcAft>
                <a:spcPts val="600"/>
              </a:spcAft>
              <a:buNone/>
            </a:pPr>
            <a:r>
              <a:rPr lang="nb-NO" sz="1400" dirty="0">
                <a:latin typeface="Arial Nova" panose="020B0504020202020204" pitchFamily="34" charset="0"/>
              </a:rPr>
              <a:t>Som en del av dette, har vi laget et forslag til behandlingsprotokoll som er med å svarer ut den systematiske beskrivelsen av behandlingsaktiviteter.</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2"/>
              </a:rPr>
              <a:t>Videoleksjon: Gjennomføring av DPIA – systematisk beskrivelse (</a:t>
            </a:r>
            <a:r>
              <a:rPr lang="nb-NO" sz="1400" dirty="0" err="1">
                <a:latin typeface="Arial Nova" panose="020B0504020202020204" pitchFamily="34" charset="0"/>
                <a:hlinkClick r:id="rId2"/>
              </a:rPr>
              <a:t>SkoleSec</a:t>
            </a:r>
            <a:r>
              <a:rPr lang="nb-NO" sz="1400" dirty="0">
                <a:latin typeface="Arial Nova" panose="020B0504020202020204" pitchFamily="34" charset="0"/>
                <a:hlinkClick r:id="rId2"/>
              </a:rPr>
              <a:t>)</a:t>
            </a:r>
            <a:endParaRPr lang="nb-NO" sz="1400" dirty="0">
              <a:latin typeface="Arial Nova" panose="020B0504020202020204" pitchFamily="34" charset="0"/>
            </a:endParaRPr>
          </a:p>
          <a:p>
            <a:pPr>
              <a:buFont typeface="Arial" panose="020B0604020202020204" pitchFamily="34" charset="0"/>
              <a:buChar char="•"/>
            </a:pPr>
            <a:r>
              <a:rPr lang="nb-NO" sz="1400" dirty="0">
                <a:latin typeface="Arial Nova" panose="020B0504020202020204" pitchFamily="34" charset="0"/>
                <a:hlinkClick r:id="rId3"/>
              </a:rPr>
              <a:t>Forslag til behandlingsprotokoll</a:t>
            </a:r>
            <a:endParaRPr lang="nb-NO" sz="1400" dirty="0">
              <a:latin typeface="Arial Nova" panose="020B0504020202020204" pitchFamily="34" charset="0"/>
            </a:endParaRPr>
          </a:p>
          <a:p>
            <a:pPr marL="0" indent="0">
              <a:buNone/>
            </a:pPr>
            <a:r>
              <a:rPr lang="nb-NO" sz="1200" dirty="0">
                <a:latin typeface="Arial Nova" panose="020B0504020202020204" pitchFamily="34" charset="0"/>
              </a:rPr>
              <a:t>Forslaget til behandlingsprotokoll for bruk av Google Workspace for </a:t>
            </a:r>
            <a:r>
              <a:rPr lang="nb-NO" sz="1200" dirty="0" err="1">
                <a:latin typeface="Arial Nova" panose="020B0504020202020204" pitchFamily="34" charset="0"/>
              </a:rPr>
              <a:t>Education</a:t>
            </a:r>
            <a:r>
              <a:rPr lang="nb-NO" sz="1200" dirty="0">
                <a:latin typeface="Arial Nova" panose="020B0504020202020204" pitchFamily="34" charset="0"/>
              </a:rPr>
              <a:t> i skolen er basert på Datatilsynet sin mal for behandlingsprotkoll, men kan gjerne tilpasses til det formatet du bruker i din kommune. </a:t>
            </a:r>
          </a:p>
          <a:p>
            <a:pPr>
              <a:buFont typeface="Arial" panose="020B0604020202020204" pitchFamily="34" charset="0"/>
              <a:buChar char="•"/>
            </a:pPr>
            <a:r>
              <a:rPr lang="nb-NO" sz="1400" dirty="0">
                <a:latin typeface="Arial Nova" panose="020B0504020202020204" pitchFamily="34" charset="0"/>
                <a:hlinkClick r:id="rId4"/>
              </a:rPr>
              <a:t>LinkedIn Live om behandlingsprotokollen</a:t>
            </a:r>
            <a:endParaRPr lang="nb-NO" sz="1400" dirty="0">
              <a:latin typeface="Arial Nova" panose="020B0504020202020204" pitchFamily="34" charset="0"/>
            </a:endParaRPr>
          </a:p>
          <a:p>
            <a:pPr marL="0" indent="0">
              <a:buNone/>
            </a:pPr>
            <a:r>
              <a:rPr lang="nb-NO" sz="1200" dirty="0">
                <a:latin typeface="Arial Nova" panose="020B0504020202020204" pitchFamily="34" charset="0"/>
              </a:rPr>
              <a:t>Her kan du se oss forklare valg vi tok i behandlingsprotokollen. </a:t>
            </a:r>
          </a:p>
          <a:p>
            <a:pPr>
              <a:buFont typeface="Arial" panose="020B0604020202020204" pitchFamily="34" charset="0"/>
              <a:buChar char="•"/>
            </a:pPr>
            <a:r>
              <a:rPr lang="nb-NO" sz="1400" dirty="0">
                <a:latin typeface="Arial Nova" panose="020B0504020202020204" pitchFamily="34" charset="0"/>
              </a:rPr>
              <a:t>Opptak fra webinar om utfylling av behandlingsprotokoll for M365 </a:t>
            </a:r>
            <a:r>
              <a:rPr lang="nb-NO" sz="1400" dirty="0">
                <a:latin typeface="Arial Nova" panose="020B0504020202020204" pitchFamily="34" charset="0"/>
                <a:hlinkClick r:id="rId5"/>
              </a:rPr>
              <a:t>del 1 </a:t>
            </a:r>
            <a:r>
              <a:rPr lang="nb-NO" sz="1400" dirty="0">
                <a:latin typeface="Arial Nova" panose="020B0504020202020204" pitchFamily="34" charset="0"/>
              </a:rPr>
              <a:t>og del 2</a:t>
            </a:r>
          </a:p>
          <a:p>
            <a:pPr marL="0" indent="0">
              <a:buNone/>
            </a:pPr>
            <a:r>
              <a:rPr lang="nb-NO" sz="1200" dirty="0">
                <a:latin typeface="Arial Nova" panose="020B0504020202020204" pitchFamily="34" charset="0"/>
              </a:rPr>
              <a:t>For deg som ønsker enda mer veiledning om hvordan fylle ut behandlingsprotokollen, kan du se på disse arbeidsmøtene hvor vi hjelper Tromsø kommune. </a:t>
            </a:r>
          </a:p>
          <a:p>
            <a:pPr>
              <a:buFont typeface="Arial" panose="020B0604020202020204" pitchFamily="34" charset="0"/>
              <a:buChar char="•"/>
            </a:pPr>
            <a:endParaRPr lang="nb-NO" sz="1400" dirty="0">
              <a:latin typeface="Arial Nova" panose="020B0504020202020204" pitchFamily="34" charset="0"/>
            </a:endParaRPr>
          </a:p>
        </p:txBody>
      </p:sp>
      <p:sp>
        <p:nvSpPr>
          <p:cNvPr id="5" name="Plassholder for innhold 4">
            <a:extLst>
              <a:ext uri="{FF2B5EF4-FFF2-40B4-BE49-F238E27FC236}">
                <a16:creationId xmlns:a16="http://schemas.microsoft.com/office/drawing/2014/main" id="{A76CFCA3-CD29-6585-DCAB-7B0CB8018A44}"/>
              </a:ext>
            </a:extLst>
          </p:cNvPr>
          <p:cNvSpPr>
            <a:spLocks noGrp="1"/>
          </p:cNvSpPr>
          <p:nvPr>
            <p:ph sz="half" idx="2"/>
          </p:nvPr>
        </p:nvSpPr>
        <p:spPr>
          <a:xfrm>
            <a:off x="6319567" y="1519952"/>
            <a:ext cx="5522343" cy="4502556"/>
          </a:xfrm>
        </p:spPr>
        <p:txBody>
          <a:bodyPr>
            <a:normAutofit lnSpcReduction="10000"/>
          </a:bodyPr>
          <a:lstStyle/>
          <a:p>
            <a:pPr marL="0" indent="0">
              <a:buNone/>
            </a:pPr>
            <a:r>
              <a:rPr lang="nb-NO" sz="1400" dirty="0">
                <a:latin typeface="Arial Nova" panose="020B0504020202020204" pitchFamily="34" charset="0"/>
              </a:rPr>
              <a:t>Sett deg inn i den systematiske oversikten i del 1 i DPIAen. Legg merke til om den beskriver de systemene du bruker. Sett deg inn i forslaget til behandlingsprotokoll, og tilpass den din kommunes bruk.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Les del 1 i DPIAen</a:t>
            </a:r>
          </a:p>
          <a:p>
            <a:pPr>
              <a:buFont typeface="Wingdings" pitchFamily="2" charset="2"/>
              <a:buChar char="q"/>
            </a:pPr>
            <a:r>
              <a:rPr lang="nb-NO" sz="1400" dirty="0">
                <a:latin typeface="Arial Nova" panose="020B0504020202020204" pitchFamily="34" charset="0"/>
              </a:rPr>
              <a:t>Organiser et arbeidsmøte hvor du tilpasser forslaget til behandlingsprotokoll til din kommune</a:t>
            </a:r>
          </a:p>
          <a:p>
            <a:pPr>
              <a:buFont typeface="Wingdings" pitchFamily="2" charset="2"/>
              <a:buChar char="q"/>
            </a:pPr>
            <a:r>
              <a:rPr lang="nb-NO" sz="1400" dirty="0">
                <a:latin typeface="Arial Nova" panose="020B0504020202020204" pitchFamily="34" charset="0"/>
              </a:rPr>
              <a:t>Legg behandlingsprotokollen ved din versjon av DPIAen ved å oppdater teksten i gult under overskriften «Skoleeiers formål for bruk av personopplysninger i Google Workspace for </a:t>
            </a:r>
            <a:r>
              <a:rPr lang="nb-NO" sz="1400" dirty="0" err="1">
                <a:latin typeface="Arial Nova" panose="020B0504020202020204" pitchFamily="34" charset="0"/>
              </a:rPr>
              <a:t>Education</a:t>
            </a:r>
            <a:r>
              <a:rPr lang="nb-NO" sz="1400" dirty="0">
                <a:latin typeface="Arial Nova" panose="020B0504020202020204" pitchFamily="34" charset="0"/>
              </a:rPr>
              <a:t>».</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Jeg har lest og del 1 av DPIAen</a:t>
            </a:r>
          </a:p>
          <a:p>
            <a:pPr>
              <a:buFont typeface="Wingdings" pitchFamily="2" charset="2"/>
              <a:buChar char="q"/>
            </a:pPr>
            <a:r>
              <a:rPr lang="nb-NO" sz="1400" dirty="0">
                <a:latin typeface="Arial Nova" panose="020B0504020202020204" pitchFamily="34" charset="0"/>
              </a:rPr>
              <a:t>Vi har opprettet en behandlingsprotokoll for bruken av Google Workspace for </a:t>
            </a:r>
            <a:r>
              <a:rPr lang="nb-NO" sz="1400" dirty="0" err="1">
                <a:latin typeface="Arial Nova" panose="020B0504020202020204" pitchFamily="34" charset="0"/>
              </a:rPr>
              <a:t>Education</a:t>
            </a:r>
            <a:endParaRPr lang="nb-NO" sz="1400" dirty="0">
              <a:latin typeface="Arial Nova" panose="020B0504020202020204" pitchFamily="34" charset="0"/>
            </a:endParaRPr>
          </a:p>
          <a:p>
            <a:pPr>
              <a:buFont typeface="Wingdings" pitchFamily="2" charset="2"/>
              <a:buChar char="q"/>
            </a:pPr>
            <a:r>
              <a:rPr lang="nb-NO" sz="1400" dirty="0">
                <a:latin typeface="Arial Nova" panose="020B0504020202020204" pitchFamily="34" charset="0"/>
              </a:rPr>
              <a:t>Behandlingsprotokollen er lagt ved vår versjon av DPIAen</a:t>
            </a:r>
          </a:p>
          <a:p>
            <a:pPr>
              <a:buFont typeface="Wingdings" pitchFamily="2" charset="2"/>
              <a:buChar char="q"/>
            </a:pPr>
            <a:r>
              <a:rPr lang="nb-NO" sz="1400" dirty="0">
                <a:latin typeface="Arial Nova" panose="020B0504020202020204" pitchFamily="34" charset="0"/>
              </a:rPr>
              <a:t>Dette trenger jeg å lære mer om</a:t>
            </a:r>
          </a:p>
          <a:p>
            <a:pPr marL="0" indent="0">
              <a:buNone/>
            </a:pPr>
            <a:endParaRPr lang="nb-NO" sz="1400" dirty="0">
              <a:latin typeface="Arial Nova" panose="020B0504020202020204" pitchFamily="34" charset="0"/>
            </a:endParaRPr>
          </a:p>
        </p:txBody>
      </p:sp>
      <p:sp>
        <p:nvSpPr>
          <p:cNvPr id="6" name="Tittel 1">
            <a:extLst>
              <a:ext uri="{FF2B5EF4-FFF2-40B4-BE49-F238E27FC236}">
                <a16:creationId xmlns:a16="http://schemas.microsoft.com/office/drawing/2014/main" id="{07D804C5-F674-9970-00E1-913675FEFFA3}"/>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20" name="Vinkeltegn 9">
            <a:extLst>
              <a:ext uri="{FF2B5EF4-FFF2-40B4-BE49-F238E27FC236}">
                <a16:creationId xmlns:a16="http://schemas.microsoft.com/office/drawing/2014/main" id="{01462883-5DA6-CC75-8A3B-DFBC4F66B343}"/>
              </a:ext>
            </a:extLst>
          </p:cNvPr>
          <p:cNvSpPr/>
          <p:nvPr/>
        </p:nvSpPr>
        <p:spPr>
          <a:xfrm>
            <a:off x="1956469"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
        <p:nvSpPr>
          <p:cNvPr id="21" name="Vinkeltegn 9">
            <a:extLst>
              <a:ext uri="{FF2B5EF4-FFF2-40B4-BE49-F238E27FC236}">
                <a16:creationId xmlns:a16="http://schemas.microsoft.com/office/drawing/2014/main" id="{1D1BFC84-B51F-E950-E2F3-A7A69DB78E9D}"/>
              </a:ext>
            </a:extLst>
          </p:cNvPr>
          <p:cNvSpPr/>
          <p:nvPr/>
        </p:nvSpPr>
        <p:spPr>
          <a:xfrm>
            <a:off x="3519865" y="151031"/>
            <a:ext cx="2098976"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chemeClr val="bg1"/>
                </a:solidFill>
                <a:effectLst/>
                <a:uLnTx/>
                <a:uFillTx/>
                <a:latin typeface="Arial Nova" panose="020B0504020202020204" pitchFamily="34" charset="0"/>
                <a:ea typeface="+mn-ea"/>
                <a:cs typeface="+mn-cs"/>
              </a:rPr>
              <a:t>Del 1</a:t>
            </a:r>
          </a:p>
          <a:p>
            <a:pPr marL="0" marR="0" lvl="0" indent="0" algn="ctr" defTabSz="914400" rtl="0" eaLnBrk="1" fontAlgn="auto" latinLnBrk="0" hangingPunct="1">
              <a:lnSpc>
                <a:spcPct val="100000"/>
              </a:lnSpc>
              <a:spcBef>
                <a:spcPts val="0"/>
              </a:spcBef>
              <a:spcAft>
                <a:spcPts val="0"/>
              </a:spcAft>
              <a:buClrTx/>
              <a:buSzTx/>
              <a:buFontTx/>
              <a:buNone/>
              <a:tabLst/>
              <a:defRPr/>
            </a:pPr>
            <a:r>
              <a:rPr lang="nb-NO" sz="1000" dirty="0">
                <a:solidFill>
                  <a:schemeClr val="bg1"/>
                </a:solidFill>
                <a:latin typeface="Arial Nova" panose="020B0504020202020204" pitchFamily="34" charset="0"/>
              </a:rPr>
              <a:t>Behandlingsprotokoll</a:t>
            </a:r>
            <a:endParaRPr kumimoji="0" lang="nb-NO" sz="1000" i="0" u="none" strike="noStrike" kern="1200" cap="none" spc="0" normalizeH="0" baseline="0" noProof="0" dirty="0">
              <a:ln>
                <a:noFill/>
              </a:ln>
              <a:solidFill>
                <a:schemeClr val="bg1"/>
              </a:solidFill>
              <a:effectLst/>
              <a:uLnTx/>
              <a:uFillTx/>
              <a:latin typeface="Arial Nova" panose="020B0504020202020204" pitchFamily="34" charset="0"/>
              <a:ea typeface="+mn-ea"/>
              <a:cs typeface="+mn-cs"/>
            </a:endParaRPr>
          </a:p>
        </p:txBody>
      </p:sp>
      <p:sp>
        <p:nvSpPr>
          <p:cNvPr id="22" name="Vinkeltegn 9">
            <a:extLst>
              <a:ext uri="{FF2B5EF4-FFF2-40B4-BE49-F238E27FC236}">
                <a16:creationId xmlns:a16="http://schemas.microsoft.com/office/drawing/2014/main" id="{FA949263-23D1-4232-4456-A17F4B23EC1E}"/>
              </a:ext>
            </a:extLst>
          </p:cNvPr>
          <p:cNvSpPr/>
          <p:nvPr/>
        </p:nvSpPr>
        <p:spPr>
          <a:xfrm>
            <a:off x="547967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2</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3" name="Vinkeltegn 9">
            <a:extLst>
              <a:ext uri="{FF2B5EF4-FFF2-40B4-BE49-F238E27FC236}">
                <a16:creationId xmlns:a16="http://schemas.microsoft.com/office/drawing/2014/main" id="{E97FFD6E-FD34-7EF8-9983-7172B815D30D}"/>
              </a:ext>
            </a:extLst>
          </p:cNvPr>
          <p:cNvSpPr/>
          <p:nvPr/>
        </p:nvSpPr>
        <p:spPr>
          <a:xfrm>
            <a:off x="7043070"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3</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4" name="Vinkeltegn 9">
            <a:extLst>
              <a:ext uri="{FF2B5EF4-FFF2-40B4-BE49-F238E27FC236}">
                <a16:creationId xmlns:a16="http://schemas.microsoft.com/office/drawing/2014/main" id="{4AAEAD3B-22EF-E483-DD8C-DD507A174F6E}"/>
              </a:ext>
            </a:extLst>
          </p:cNvPr>
          <p:cNvSpPr/>
          <p:nvPr/>
        </p:nvSpPr>
        <p:spPr>
          <a:xfrm>
            <a:off x="1016986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5</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8" name="Vinkeltegn 9">
            <a:extLst>
              <a:ext uri="{FF2B5EF4-FFF2-40B4-BE49-F238E27FC236}">
                <a16:creationId xmlns:a16="http://schemas.microsoft.com/office/drawing/2014/main" id="{55F333A5-8D6F-F78D-081F-D77BA234762E}"/>
              </a:ext>
            </a:extLst>
          </p:cNvPr>
          <p:cNvSpPr/>
          <p:nvPr/>
        </p:nvSpPr>
        <p:spPr>
          <a:xfrm>
            <a:off x="39307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4" name="Vinkeltegn 9">
            <a:extLst>
              <a:ext uri="{FF2B5EF4-FFF2-40B4-BE49-F238E27FC236}">
                <a16:creationId xmlns:a16="http://schemas.microsoft.com/office/drawing/2014/main" id="{9DB36A3C-186B-E28B-E5E2-DAA118F56D13}"/>
              </a:ext>
            </a:extLst>
          </p:cNvPr>
          <p:cNvSpPr/>
          <p:nvPr/>
        </p:nvSpPr>
        <p:spPr>
          <a:xfrm>
            <a:off x="8606466" y="149763"/>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4</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177963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548EE1-7B9F-CDD0-B7F7-C9141BA64C18}"/>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3F893E86-4A05-E249-0465-DB62D7A7966E}"/>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3" name="Plassholder for innhold 2">
            <a:extLst>
              <a:ext uri="{FF2B5EF4-FFF2-40B4-BE49-F238E27FC236}">
                <a16:creationId xmlns:a16="http://schemas.microsoft.com/office/drawing/2014/main" id="{BF1686EB-E304-84F1-7E60-CB724D5D3565}"/>
              </a:ext>
            </a:extLst>
          </p:cNvPr>
          <p:cNvSpPr>
            <a:spLocks noGrp="1"/>
          </p:cNvSpPr>
          <p:nvPr>
            <p:ph sz="half" idx="1"/>
          </p:nvPr>
        </p:nvSpPr>
        <p:spPr>
          <a:xfrm>
            <a:off x="345057" y="1519951"/>
            <a:ext cx="5522343" cy="4949859"/>
          </a:xfrm>
        </p:spPr>
        <p:txBody>
          <a:bodyPr>
            <a:normAutofit lnSpcReduction="10000"/>
          </a:bodyPr>
          <a:lstStyle/>
          <a:p>
            <a:pPr marL="0" indent="0">
              <a:spcAft>
                <a:spcPts val="600"/>
              </a:spcAft>
              <a:buNone/>
            </a:pPr>
            <a:r>
              <a:rPr lang="nb-NO" sz="1400" dirty="0">
                <a:latin typeface="Arial Nova" panose="020B0504020202020204" pitchFamily="34" charset="0"/>
              </a:rPr>
              <a:t>Del 2 i DPIAen er nødvendighets- og proporsjonalitetsvurderingen. </a:t>
            </a:r>
          </a:p>
          <a:p>
            <a:pPr marL="0" indent="0">
              <a:spcAft>
                <a:spcPts val="600"/>
              </a:spcAft>
              <a:buNone/>
            </a:pPr>
            <a:r>
              <a:rPr lang="nb-NO" sz="1400" dirty="0">
                <a:latin typeface="Arial Nova" panose="020B0504020202020204" pitchFamily="34" charset="0"/>
              </a:rPr>
              <a:t>Dette er en kvalitetssikring av om de valgene skoleeier har tatt ved bruken av Google Workspace for </a:t>
            </a:r>
            <a:r>
              <a:rPr lang="nb-NO" sz="1400" dirty="0" err="1">
                <a:latin typeface="Arial Nova" panose="020B0504020202020204" pitchFamily="34" charset="0"/>
              </a:rPr>
              <a:t>Education</a:t>
            </a:r>
            <a:r>
              <a:rPr lang="nb-NO" sz="1400" dirty="0">
                <a:latin typeface="Arial Nova" panose="020B0504020202020204" pitchFamily="34" charset="0"/>
              </a:rPr>
              <a:t> står i et rimelig forhold til formålene med behandlingen og om de oppfyller personvernprinsippene og den registrertes rettigheter.</a:t>
            </a:r>
          </a:p>
          <a:p>
            <a:pPr marL="0" indent="0">
              <a:spcAft>
                <a:spcPts val="600"/>
              </a:spcAft>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2"/>
              </a:rPr>
              <a:t>Datatilsynets veiledning om DPIA </a:t>
            </a:r>
            <a:endParaRPr lang="nb-NO" sz="1400" dirty="0">
              <a:latin typeface="Arial Nova" panose="020B0504020202020204" pitchFamily="34" charset="0"/>
            </a:endParaRPr>
          </a:p>
          <a:p>
            <a:pPr>
              <a:buFont typeface="Arial" panose="020B0604020202020204" pitchFamily="34" charset="0"/>
              <a:buChar char="•"/>
            </a:pPr>
            <a:r>
              <a:rPr lang="nb-NO" sz="1400" dirty="0">
                <a:latin typeface="Arial Nova" panose="020B0504020202020204" pitchFamily="34" charset="0"/>
                <a:hlinkClick r:id="rId3"/>
              </a:rPr>
              <a:t>Videoleksjon: Gjennomføring av DPIA – vurderinger av nødvendighet og proporsjonalitet (</a:t>
            </a:r>
            <a:r>
              <a:rPr lang="nb-NO" sz="1400" dirty="0" err="1">
                <a:latin typeface="Arial Nova" panose="020B0504020202020204" pitchFamily="34" charset="0"/>
                <a:hlinkClick r:id="rId3"/>
              </a:rPr>
              <a:t>SkoleSec</a:t>
            </a:r>
            <a:r>
              <a:rPr lang="nb-NO" sz="1400" dirty="0">
                <a:latin typeface="Arial Nova" panose="020B0504020202020204" pitchFamily="34" charset="0"/>
                <a:hlinkClick r:id="rId3"/>
              </a:rPr>
              <a:t>)</a:t>
            </a:r>
            <a:endParaRPr lang="nb-NO" sz="1400" dirty="0">
              <a:latin typeface="Arial Nova" panose="020B0504020202020204" pitchFamily="34" charset="0"/>
            </a:endParaRPr>
          </a:p>
        </p:txBody>
      </p:sp>
      <p:sp>
        <p:nvSpPr>
          <p:cNvPr id="5" name="Plassholder for innhold 4">
            <a:extLst>
              <a:ext uri="{FF2B5EF4-FFF2-40B4-BE49-F238E27FC236}">
                <a16:creationId xmlns:a16="http://schemas.microsoft.com/office/drawing/2014/main" id="{43BD0864-8109-E147-6ADE-89D17AC10B64}"/>
              </a:ext>
            </a:extLst>
          </p:cNvPr>
          <p:cNvSpPr>
            <a:spLocks noGrp="1"/>
          </p:cNvSpPr>
          <p:nvPr>
            <p:ph sz="half" idx="2"/>
          </p:nvPr>
        </p:nvSpPr>
        <p:spPr>
          <a:xfrm>
            <a:off x="6319567" y="1519951"/>
            <a:ext cx="5522343" cy="4820463"/>
          </a:xfrm>
        </p:spPr>
        <p:txBody>
          <a:bodyPr>
            <a:normAutofit lnSpcReduction="10000"/>
          </a:bodyPr>
          <a:lstStyle/>
          <a:p>
            <a:pPr marL="0" indent="0">
              <a:spcAft>
                <a:spcPts val="600"/>
              </a:spcAft>
              <a:buNone/>
            </a:pPr>
            <a:r>
              <a:rPr lang="nb-NO" sz="1400" dirty="0">
                <a:latin typeface="Arial Nova" panose="020B0504020202020204" pitchFamily="34" charset="0"/>
              </a:rPr>
              <a:t>I vurderingen av nødvendighet og proporsjonalitet, skal du svare ut hvordan skoleeier oppfyller personvernprinsippene og den registrertes rettigheter. De stedene du må fylle ut er markert i gult.</a:t>
            </a:r>
          </a:p>
          <a:p>
            <a:pPr marL="0" indent="0">
              <a:spcAft>
                <a:spcPts val="600"/>
              </a:spcAft>
              <a:buNone/>
            </a:pPr>
            <a:r>
              <a:rPr lang="nb-NO" sz="1400" dirty="0">
                <a:latin typeface="Arial Nova" panose="020B0504020202020204" pitchFamily="34" charset="0"/>
              </a:rPr>
              <a:t>Konkret må du beskrive hvordan dere som skoleeier informerer elever (foresatte) og lærere om hvordan personopplysningene deres behandles, hvilke tiltak som dere har iverksatt for å sikre riktighet, konfidensialitet og konfidensialitet, samt hvordan skoleeier sørger for at den registrertes rettigheter blir oppfylt.  </a:t>
            </a:r>
          </a:p>
          <a:p>
            <a:pPr marL="0" indent="0">
              <a:spcAft>
                <a:spcPts val="600"/>
              </a:spcAft>
              <a:buNone/>
            </a:pPr>
            <a:r>
              <a:rPr lang="nb-NO" sz="1400" dirty="0">
                <a:latin typeface="Arial Nova" panose="020B0504020202020204" pitchFamily="34" charset="0"/>
              </a:rPr>
              <a:t>Til slutt må du konkludere om behandlingen er nødvendig og proporsjonal.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Les del 2 i DPIAen</a:t>
            </a:r>
          </a:p>
          <a:p>
            <a:pPr>
              <a:buFont typeface="Wingdings" pitchFamily="2" charset="2"/>
              <a:buChar char="q"/>
            </a:pPr>
            <a:r>
              <a:rPr lang="nb-NO" sz="1400" dirty="0">
                <a:latin typeface="Arial Nova" panose="020B0504020202020204" pitchFamily="34" charset="0"/>
              </a:rPr>
              <a:t>Fyll ut de gule feltene</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Jeg har lest del 2 i DPIAen</a:t>
            </a:r>
          </a:p>
          <a:p>
            <a:pPr>
              <a:buFont typeface="Wingdings" pitchFamily="2" charset="2"/>
              <a:buChar char="q"/>
            </a:pPr>
            <a:r>
              <a:rPr lang="nb-NO" sz="1400" dirty="0">
                <a:latin typeface="Arial Nova" panose="020B0504020202020204" pitchFamily="34" charset="0"/>
              </a:rPr>
              <a:t>Jeg har svart ut alle de gule feltene</a:t>
            </a:r>
          </a:p>
          <a:p>
            <a:pPr>
              <a:buFont typeface="Wingdings" pitchFamily="2" charset="2"/>
              <a:buChar char="q"/>
            </a:pPr>
            <a:r>
              <a:rPr lang="nb-NO" sz="1400" dirty="0">
                <a:latin typeface="Arial Nova" panose="020B0504020202020204" pitchFamily="34" charset="0"/>
              </a:rPr>
              <a:t>Dette trenger jeg å lære mer om</a:t>
            </a:r>
          </a:p>
          <a:p>
            <a:pPr marL="0" indent="0">
              <a:buNone/>
            </a:pPr>
            <a:endParaRPr lang="nb-NO" sz="1400" dirty="0">
              <a:latin typeface="Arial Nova" panose="020B0504020202020204" pitchFamily="34" charset="0"/>
            </a:endParaRPr>
          </a:p>
        </p:txBody>
      </p:sp>
      <p:sp>
        <p:nvSpPr>
          <p:cNvPr id="6" name="Tittel 1">
            <a:extLst>
              <a:ext uri="{FF2B5EF4-FFF2-40B4-BE49-F238E27FC236}">
                <a16:creationId xmlns:a16="http://schemas.microsoft.com/office/drawing/2014/main" id="{5CC82837-C331-77BE-7EBB-AF0C9780E3F3}"/>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20" name="Vinkeltegn 9">
            <a:extLst>
              <a:ext uri="{FF2B5EF4-FFF2-40B4-BE49-F238E27FC236}">
                <a16:creationId xmlns:a16="http://schemas.microsoft.com/office/drawing/2014/main" id="{EFFD0324-F20C-C195-D9CD-E1C036015631}"/>
              </a:ext>
            </a:extLst>
          </p:cNvPr>
          <p:cNvSpPr/>
          <p:nvPr/>
        </p:nvSpPr>
        <p:spPr>
          <a:xfrm>
            <a:off x="1956469"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
        <p:nvSpPr>
          <p:cNvPr id="21" name="Vinkeltegn 9">
            <a:extLst>
              <a:ext uri="{FF2B5EF4-FFF2-40B4-BE49-F238E27FC236}">
                <a16:creationId xmlns:a16="http://schemas.microsoft.com/office/drawing/2014/main" id="{A6E95C9D-0B00-686A-5916-D675F998B4D9}"/>
              </a:ext>
            </a:extLst>
          </p:cNvPr>
          <p:cNvSpPr/>
          <p:nvPr/>
        </p:nvSpPr>
        <p:spPr>
          <a:xfrm>
            <a:off x="5083261" y="151030"/>
            <a:ext cx="2098976"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chemeClr val="bg1"/>
                </a:solidFill>
                <a:effectLst/>
                <a:uLnTx/>
                <a:uFillTx/>
                <a:latin typeface="Arial Nova" panose="020B0504020202020204" pitchFamily="34" charset="0"/>
                <a:ea typeface="+mn-ea"/>
                <a:cs typeface="+mn-cs"/>
              </a:rPr>
              <a:t>Del 2</a:t>
            </a:r>
          </a:p>
          <a:p>
            <a:pPr marL="0" marR="0" lvl="0" indent="0" algn="ctr" defTabSz="914400" rtl="0" eaLnBrk="1" fontAlgn="auto" latinLnBrk="0" hangingPunct="1">
              <a:lnSpc>
                <a:spcPct val="100000"/>
              </a:lnSpc>
              <a:spcBef>
                <a:spcPts val="0"/>
              </a:spcBef>
              <a:spcAft>
                <a:spcPts val="0"/>
              </a:spcAft>
              <a:buClrTx/>
              <a:buSzTx/>
              <a:buFontTx/>
              <a:buNone/>
              <a:tabLst/>
              <a:defRPr/>
            </a:pPr>
            <a:r>
              <a:rPr lang="nb-NO" sz="1000" dirty="0">
                <a:solidFill>
                  <a:schemeClr val="bg1"/>
                </a:solidFill>
                <a:latin typeface="Arial Nova" panose="020B0504020202020204" pitchFamily="34" charset="0"/>
              </a:rPr>
              <a:t>Nødvendighet og proporsjonalitet</a:t>
            </a:r>
            <a:endParaRPr kumimoji="0" lang="nb-NO" sz="1000" i="0" u="none" strike="noStrike" kern="1200" cap="none" spc="0" normalizeH="0" baseline="0" noProof="0" dirty="0">
              <a:ln>
                <a:noFill/>
              </a:ln>
              <a:solidFill>
                <a:schemeClr val="bg1"/>
              </a:solidFill>
              <a:effectLst/>
              <a:uLnTx/>
              <a:uFillTx/>
              <a:latin typeface="Arial Nova" panose="020B0504020202020204" pitchFamily="34" charset="0"/>
              <a:ea typeface="+mn-ea"/>
              <a:cs typeface="+mn-cs"/>
            </a:endParaRPr>
          </a:p>
        </p:txBody>
      </p:sp>
      <p:sp>
        <p:nvSpPr>
          <p:cNvPr id="22" name="Vinkeltegn 9">
            <a:extLst>
              <a:ext uri="{FF2B5EF4-FFF2-40B4-BE49-F238E27FC236}">
                <a16:creationId xmlns:a16="http://schemas.microsoft.com/office/drawing/2014/main" id="{6480EC69-27D2-6D37-5216-444B8831E5F9}"/>
              </a:ext>
            </a:extLst>
          </p:cNvPr>
          <p:cNvSpPr/>
          <p:nvPr/>
        </p:nvSpPr>
        <p:spPr>
          <a:xfrm>
            <a:off x="3519865"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1</a:t>
            </a:r>
            <a:endPar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3" name="Vinkeltegn 9">
            <a:extLst>
              <a:ext uri="{FF2B5EF4-FFF2-40B4-BE49-F238E27FC236}">
                <a16:creationId xmlns:a16="http://schemas.microsoft.com/office/drawing/2014/main" id="{EBC89C7D-B7AD-6D1D-8958-E3187EC2E58A}"/>
              </a:ext>
            </a:extLst>
          </p:cNvPr>
          <p:cNvSpPr/>
          <p:nvPr/>
        </p:nvSpPr>
        <p:spPr>
          <a:xfrm>
            <a:off x="7043070"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3</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4" name="Vinkeltegn 9">
            <a:extLst>
              <a:ext uri="{FF2B5EF4-FFF2-40B4-BE49-F238E27FC236}">
                <a16:creationId xmlns:a16="http://schemas.microsoft.com/office/drawing/2014/main" id="{84AFE555-1C64-635D-C6A9-47E96065C916}"/>
              </a:ext>
            </a:extLst>
          </p:cNvPr>
          <p:cNvSpPr/>
          <p:nvPr/>
        </p:nvSpPr>
        <p:spPr>
          <a:xfrm>
            <a:off x="1016986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5</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8" name="Vinkeltegn 9">
            <a:extLst>
              <a:ext uri="{FF2B5EF4-FFF2-40B4-BE49-F238E27FC236}">
                <a16:creationId xmlns:a16="http://schemas.microsoft.com/office/drawing/2014/main" id="{B952F603-9E3D-99B1-FFDC-BD57DAD1DBB7}"/>
              </a:ext>
            </a:extLst>
          </p:cNvPr>
          <p:cNvSpPr/>
          <p:nvPr/>
        </p:nvSpPr>
        <p:spPr>
          <a:xfrm>
            <a:off x="39307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4" name="Vinkeltegn 9">
            <a:extLst>
              <a:ext uri="{FF2B5EF4-FFF2-40B4-BE49-F238E27FC236}">
                <a16:creationId xmlns:a16="http://schemas.microsoft.com/office/drawing/2014/main" id="{BAA74B6B-4B89-01DB-ADC2-BDDE82A48E8B}"/>
              </a:ext>
            </a:extLst>
          </p:cNvPr>
          <p:cNvSpPr/>
          <p:nvPr/>
        </p:nvSpPr>
        <p:spPr>
          <a:xfrm>
            <a:off x="8606466" y="149763"/>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4</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3617888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84164C-EE06-A7EA-5B17-21FBF9F2704B}"/>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4058032D-C2B5-DD78-0312-F3986632FEF1}"/>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3" name="Plassholder for innhold 2">
            <a:extLst>
              <a:ext uri="{FF2B5EF4-FFF2-40B4-BE49-F238E27FC236}">
                <a16:creationId xmlns:a16="http://schemas.microsoft.com/office/drawing/2014/main" id="{8E0572BD-2E26-F280-BF2B-185BBF50F0A9}"/>
              </a:ext>
            </a:extLst>
          </p:cNvPr>
          <p:cNvSpPr>
            <a:spLocks noGrp="1"/>
          </p:cNvSpPr>
          <p:nvPr>
            <p:ph sz="half" idx="1"/>
          </p:nvPr>
        </p:nvSpPr>
        <p:spPr>
          <a:xfrm>
            <a:off x="345057" y="1519951"/>
            <a:ext cx="5522343" cy="4949859"/>
          </a:xfrm>
        </p:spPr>
        <p:txBody>
          <a:bodyPr>
            <a:normAutofit lnSpcReduction="10000"/>
          </a:bodyPr>
          <a:lstStyle/>
          <a:p>
            <a:pPr marL="0" indent="0">
              <a:spcAft>
                <a:spcPts val="600"/>
              </a:spcAft>
              <a:buNone/>
            </a:pPr>
            <a:r>
              <a:rPr lang="nb-NO" sz="1400" dirty="0">
                <a:latin typeface="Arial Nova" panose="020B0504020202020204" pitchFamily="34" charset="0"/>
              </a:rPr>
              <a:t>Selve vurderingen av personvernkonsekvenser ligger i </a:t>
            </a:r>
            <a:r>
              <a:rPr lang="nb-NO" sz="1400" dirty="0">
                <a:latin typeface="Arial Nova" panose="020B0504020202020204" pitchFamily="34" charset="0"/>
                <a:hlinkClick r:id="rId2"/>
              </a:rPr>
              <a:t>et eget Excel-ark, </a:t>
            </a:r>
            <a:r>
              <a:rPr lang="nb-NO" sz="1400" dirty="0">
                <a:latin typeface="Arial Nova" panose="020B0504020202020204" pitchFamily="34" charset="0"/>
              </a:rPr>
              <a:t>mens metoden er kort beskrevet i del 3 i DPIAen. </a:t>
            </a:r>
          </a:p>
          <a:p>
            <a:pPr marL="0" indent="0">
              <a:spcAft>
                <a:spcPts val="600"/>
              </a:spcAft>
              <a:buNone/>
            </a:pPr>
            <a:r>
              <a:rPr lang="nb-NO" sz="1400" dirty="0">
                <a:latin typeface="Arial Nova" panose="020B0504020202020204" pitchFamily="34" charset="0"/>
              </a:rPr>
              <a:t>Denne vurderingen inneholder scenarioer som kan utfordre personvernet, vår forslag til vurderingen av personvernkonsekvenser, og beskrivelse av mulige tiltak for å redusere risikoen. </a:t>
            </a:r>
          </a:p>
          <a:p>
            <a:pPr marL="0" indent="0">
              <a:spcAft>
                <a:spcPts val="600"/>
              </a:spcAft>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3"/>
              </a:rPr>
              <a:t>Videoleksjon: Gjennomføring av DPIA – vurdering av personvernrisiko (</a:t>
            </a:r>
            <a:r>
              <a:rPr lang="nb-NO" sz="1400" dirty="0" err="1">
                <a:latin typeface="Arial Nova" panose="020B0504020202020204" pitchFamily="34" charset="0"/>
                <a:hlinkClick r:id="rId3"/>
              </a:rPr>
              <a:t>SkoleSec</a:t>
            </a:r>
            <a:r>
              <a:rPr lang="nb-NO" sz="1400" dirty="0">
                <a:latin typeface="Arial Nova" panose="020B0504020202020204" pitchFamily="34" charset="0"/>
                <a:hlinkClick r:id="rId3"/>
              </a:rPr>
              <a:t>)</a:t>
            </a:r>
            <a:endParaRPr lang="nb-NO" sz="1400" dirty="0">
              <a:latin typeface="Arial Nova" panose="020B0504020202020204" pitchFamily="34" charset="0"/>
            </a:endParaRPr>
          </a:p>
          <a:p>
            <a:pPr>
              <a:buFont typeface="Arial" panose="020B0604020202020204" pitchFamily="34" charset="0"/>
              <a:buChar char="•"/>
            </a:pPr>
            <a:r>
              <a:rPr lang="nb-NO" sz="1400" dirty="0">
                <a:latin typeface="Arial Nova" panose="020B0504020202020204" pitchFamily="34" charset="0"/>
                <a:hlinkClick r:id="rId3"/>
              </a:rPr>
              <a:t>Videoleksjon: Eksempler på personvernrisikoer (</a:t>
            </a:r>
            <a:r>
              <a:rPr lang="nb-NO" sz="1400" dirty="0" err="1">
                <a:latin typeface="Arial Nova" panose="020B0504020202020204" pitchFamily="34" charset="0"/>
                <a:hlinkClick r:id="rId3"/>
              </a:rPr>
              <a:t>SkoleSec</a:t>
            </a:r>
            <a:r>
              <a:rPr lang="nb-NO" sz="1400" dirty="0">
                <a:latin typeface="Arial Nova" panose="020B0504020202020204" pitchFamily="34" charset="0"/>
                <a:hlinkClick r:id="rId3"/>
              </a:rPr>
              <a:t>)</a:t>
            </a:r>
            <a:endParaRPr lang="nb-NO" sz="1400" dirty="0">
              <a:latin typeface="Arial Nova" panose="020B0504020202020204" pitchFamily="34" charset="0"/>
            </a:endParaRPr>
          </a:p>
        </p:txBody>
      </p:sp>
      <p:sp>
        <p:nvSpPr>
          <p:cNvPr id="5" name="Plassholder for innhold 4">
            <a:extLst>
              <a:ext uri="{FF2B5EF4-FFF2-40B4-BE49-F238E27FC236}">
                <a16:creationId xmlns:a16="http://schemas.microsoft.com/office/drawing/2014/main" id="{4CCB5FD0-A4A6-67C3-0C70-1184D537B9B7}"/>
              </a:ext>
            </a:extLst>
          </p:cNvPr>
          <p:cNvSpPr>
            <a:spLocks noGrp="1"/>
          </p:cNvSpPr>
          <p:nvPr>
            <p:ph sz="half" idx="2"/>
          </p:nvPr>
        </p:nvSpPr>
        <p:spPr>
          <a:xfrm>
            <a:off x="6319567" y="1519952"/>
            <a:ext cx="5522343" cy="5338048"/>
          </a:xfrm>
        </p:spPr>
        <p:txBody>
          <a:bodyPr>
            <a:normAutofit lnSpcReduction="10000"/>
          </a:bodyPr>
          <a:lstStyle/>
          <a:p>
            <a:pPr marL="0" indent="0">
              <a:spcAft>
                <a:spcPts val="600"/>
              </a:spcAft>
              <a:buNone/>
            </a:pPr>
            <a:r>
              <a:rPr lang="nb-NO" sz="1400" dirty="0">
                <a:latin typeface="Arial Nova" panose="020B0504020202020204" pitchFamily="34" charset="0"/>
              </a:rPr>
              <a:t>I vurderingen av personvernkonsekvenser, skal du ta stilling til personvernkonsekvenser, og komme med forslag til risikoreduserende tiltak. </a:t>
            </a:r>
          </a:p>
          <a:p>
            <a:pPr marL="0" indent="0">
              <a:spcAft>
                <a:spcPts val="600"/>
              </a:spcAft>
              <a:buNone/>
            </a:pPr>
            <a:r>
              <a:rPr lang="nb-NO" sz="1400" dirty="0">
                <a:latin typeface="Arial Nova" panose="020B0504020202020204" pitchFamily="34" charset="0"/>
              </a:rPr>
              <a:t>Konkret, bør du samle kollegaer som kan hjelpe deg å vurdere de scenarioene vi har listet opp, fylle inn med ytterligere scenarioer som passer for hvordan dere som skoleeiere bruker Google Workspace for </a:t>
            </a:r>
            <a:r>
              <a:rPr lang="nb-NO" sz="1400" dirty="0" err="1">
                <a:latin typeface="Arial Nova" panose="020B0504020202020204" pitchFamily="34" charset="0"/>
              </a:rPr>
              <a:t>Education</a:t>
            </a:r>
            <a:r>
              <a:rPr lang="nb-NO" sz="1400" dirty="0">
                <a:latin typeface="Arial Nova" panose="020B0504020202020204" pitchFamily="34" charset="0"/>
              </a:rPr>
              <a:t> i din kommune, og identifisere tiltak som kan vil redusere risiko til et akseptabelt nivå.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Les del 3 i DPIAen</a:t>
            </a:r>
          </a:p>
          <a:p>
            <a:pPr>
              <a:buFont typeface="Wingdings" pitchFamily="2" charset="2"/>
              <a:buChar char="q"/>
            </a:pPr>
            <a:r>
              <a:rPr lang="nb-NO" sz="1400" dirty="0">
                <a:latin typeface="Arial Nova" panose="020B0504020202020204" pitchFamily="34" charset="0"/>
              </a:rPr>
              <a:t>Organiser et arbeidsmøte hvor du tar stilling til de ulike risikoscenarioene i Excel-arket</a:t>
            </a:r>
          </a:p>
          <a:p>
            <a:pPr>
              <a:buFont typeface="Wingdings" pitchFamily="2" charset="2"/>
              <a:buChar char="q"/>
            </a:pPr>
            <a:r>
              <a:rPr lang="nb-NO" sz="1400" dirty="0">
                <a:latin typeface="Arial Nova" panose="020B0504020202020204" pitchFamily="34" charset="0"/>
              </a:rPr>
              <a:t>Identifiser tiltak som dere må gjennomføre for å få personvernkonsekvensene ned på et akseptabelt nivå</a:t>
            </a:r>
          </a:p>
          <a:p>
            <a:pPr>
              <a:buFont typeface="Wingdings" pitchFamily="2" charset="2"/>
              <a:buChar char="q"/>
            </a:pPr>
            <a:r>
              <a:rPr lang="nb-NO" sz="1400" dirty="0">
                <a:latin typeface="Arial Nova" panose="020B0504020202020204" pitchFamily="34" charset="0"/>
              </a:rPr>
              <a:t>Fordel ansvar for tiltakene og lag en plan for gjennomføring</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Jeg har lest del 3 i DPIAen</a:t>
            </a:r>
          </a:p>
          <a:p>
            <a:pPr>
              <a:buFont typeface="Wingdings" pitchFamily="2" charset="2"/>
              <a:buChar char="q"/>
            </a:pPr>
            <a:r>
              <a:rPr lang="nb-NO" sz="1400" dirty="0">
                <a:latin typeface="Arial Nova" panose="020B0504020202020204" pitchFamily="34" charset="0"/>
              </a:rPr>
              <a:t>Jeg har fylt ut personvernkonsekvensvurderingen med tiltak i Excel-arket</a:t>
            </a:r>
          </a:p>
          <a:p>
            <a:pPr>
              <a:buFont typeface="Wingdings" pitchFamily="2" charset="2"/>
              <a:buChar char="q"/>
            </a:pPr>
            <a:r>
              <a:rPr lang="nb-NO" sz="1400" dirty="0">
                <a:latin typeface="Arial Nova" panose="020B0504020202020204" pitchFamily="34" charset="0"/>
              </a:rPr>
              <a:t>Dette trenger jeg å lære mer om</a:t>
            </a:r>
          </a:p>
          <a:p>
            <a:pPr marL="0" indent="0">
              <a:buNone/>
            </a:pPr>
            <a:endParaRPr lang="nb-NO" sz="1400" dirty="0">
              <a:latin typeface="Arial Nova" panose="020B0504020202020204" pitchFamily="34" charset="0"/>
            </a:endParaRPr>
          </a:p>
        </p:txBody>
      </p:sp>
      <p:sp>
        <p:nvSpPr>
          <p:cNvPr id="6" name="Tittel 1">
            <a:extLst>
              <a:ext uri="{FF2B5EF4-FFF2-40B4-BE49-F238E27FC236}">
                <a16:creationId xmlns:a16="http://schemas.microsoft.com/office/drawing/2014/main" id="{830FC43A-1323-48D6-2916-E3027CE1FEF3}"/>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20" name="Vinkeltegn 9">
            <a:extLst>
              <a:ext uri="{FF2B5EF4-FFF2-40B4-BE49-F238E27FC236}">
                <a16:creationId xmlns:a16="http://schemas.microsoft.com/office/drawing/2014/main" id="{EC10AE5A-CAF4-3F87-5229-406F8B87FB99}"/>
              </a:ext>
            </a:extLst>
          </p:cNvPr>
          <p:cNvSpPr/>
          <p:nvPr/>
        </p:nvSpPr>
        <p:spPr>
          <a:xfrm>
            <a:off x="1956469"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
        <p:nvSpPr>
          <p:cNvPr id="21" name="Vinkeltegn 9">
            <a:extLst>
              <a:ext uri="{FF2B5EF4-FFF2-40B4-BE49-F238E27FC236}">
                <a16:creationId xmlns:a16="http://schemas.microsoft.com/office/drawing/2014/main" id="{B1D42D55-08DF-0CB9-7F84-4CB0FA654410}"/>
              </a:ext>
            </a:extLst>
          </p:cNvPr>
          <p:cNvSpPr/>
          <p:nvPr/>
        </p:nvSpPr>
        <p:spPr>
          <a:xfrm>
            <a:off x="6646657" y="151028"/>
            <a:ext cx="2098976"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chemeClr val="bg1"/>
                </a:solidFill>
                <a:effectLst/>
                <a:uLnTx/>
                <a:uFillTx/>
                <a:latin typeface="Arial Nova" panose="020B0504020202020204" pitchFamily="34" charset="0"/>
                <a:ea typeface="+mn-ea"/>
                <a:cs typeface="+mn-cs"/>
              </a:rPr>
              <a:t>Del 3</a:t>
            </a:r>
          </a:p>
          <a:p>
            <a:pPr marL="0" marR="0" lvl="0" indent="0" algn="ctr" defTabSz="914400" rtl="0" eaLnBrk="1" fontAlgn="auto" latinLnBrk="0" hangingPunct="1">
              <a:lnSpc>
                <a:spcPct val="100000"/>
              </a:lnSpc>
              <a:spcBef>
                <a:spcPts val="0"/>
              </a:spcBef>
              <a:spcAft>
                <a:spcPts val="0"/>
              </a:spcAft>
              <a:buClrTx/>
              <a:buSzTx/>
              <a:buFontTx/>
              <a:buNone/>
              <a:tabLst/>
              <a:defRPr/>
            </a:pPr>
            <a:r>
              <a:rPr lang="nb-NO" sz="1000" dirty="0">
                <a:solidFill>
                  <a:schemeClr val="bg1"/>
                </a:solidFill>
                <a:latin typeface="Arial Nova" panose="020B0504020202020204" pitchFamily="34" charset="0"/>
              </a:rPr>
              <a:t>Personvern-konsekvenser og tiltak</a:t>
            </a:r>
            <a:endParaRPr kumimoji="0" lang="nb-NO" sz="1000" i="0" u="none" strike="noStrike" kern="1200" cap="none" spc="0" normalizeH="0" baseline="0" noProof="0" dirty="0">
              <a:ln>
                <a:noFill/>
              </a:ln>
              <a:solidFill>
                <a:schemeClr val="bg1"/>
              </a:solidFill>
              <a:effectLst/>
              <a:uLnTx/>
              <a:uFillTx/>
              <a:latin typeface="Arial Nova" panose="020B0504020202020204" pitchFamily="34" charset="0"/>
              <a:ea typeface="+mn-ea"/>
              <a:cs typeface="+mn-cs"/>
            </a:endParaRPr>
          </a:p>
        </p:txBody>
      </p:sp>
      <p:sp>
        <p:nvSpPr>
          <p:cNvPr id="22" name="Vinkeltegn 9">
            <a:extLst>
              <a:ext uri="{FF2B5EF4-FFF2-40B4-BE49-F238E27FC236}">
                <a16:creationId xmlns:a16="http://schemas.microsoft.com/office/drawing/2014/main" id="{5F7EF9BF-8144-3F80-13C8-B0D97E19BF32}"/>
              </a:ext>
            </a:extLst>
          </p:cNvPr>
          <p:cNvSpPr/>
          <p:nvPr/>
        </p:nvSpPr>
        <p:spPr>
          <a:xfrm>
            <a:off x="3519865"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1</a:t>
            </a:r>
            <a:endPar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3" name="Vinkeltegn 9">
            <a:extLst>
              <a:ext uri="{FF2B5EF4-FFF2-40B4-BE49-F238E27FC236}">
                <a16:creationId xmlns:a16="http://schemas.microsoft.com/office/drawing/2014/main" id="{C863A6C8-8492-C2BE-0485-77740C481DAC}"/>
              </a:ext>
            </a:extLst>
          </p:cNvPr>
          <p:cNvSpPr/>
          <p:nvPr/>
        </p:nvSpPr>
        <p:spPr>
          <a:xfrm>
            <a:off x="5083261" y="151028"/>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2</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4" name="Vinkeltegn 9">
            <a:extLst>
              <a:ext uri="{FF2B5EF4-FFF2-40B4-BE49-F238E27FC236}">
                <a16:creationId xmlns:a16="http://schemas.microsoft.com/office/drawing/2014/main" id="{5BAA0770-2917-5699-E88F-1CFDACEADBE7}"/>
              </a:ext>
            </a:extLst>
          </p:cNvPr>
          <p:cNvSpPr/>
          <p:nvPr/>
        </p:nvSpPr>
        <p:spPr>
          <a:xfrm>
            <a:off x="10169864"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5</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8" name="Vinkeltegn 9">
            <a:extLst>
              <a:ext uri="{FF2B5EF4-FFF2-40B4-BE49-F238E27FC236}">
                <a16:creationId xmlns:a16="http://schemas.microsoft.com/office/drawing/2014/main" id="{F435D767-D434-3312-62EF-31ECBB0FD108}"/>
              </a:ext>
            </a:extLst>
          </p:cNvPr>
          <p:cNvSpPr/>
          <p:nvPr/>
        </p:nvSpPr>
        <p:spPr>
          <a:xfrm>
            <a:off x="39307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4" name="Vinkeltegn 9">
            <a:extLst>
              <a:ext uri="{FF2B5EF4-FFF2-40B4-BE49-F238E27FC236}">
                <a16:creationId xmlns:a16="http://schemas.microsoft.com/office/drawing/2014/main" id="{F30E1003-3DB4-6585-2A0B-7056ACE0F435}"/>
              </a:ext>
            </a:extLst>
          </p:cNvPr>
          <p:cNvSpPr/>
          <p:nvPr/>
        </p:nvSpPr>
        <p:spPr>
          <a:xfrm>
            <a:off x="8606466" y="149763"/>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4</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1363955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128CC1-C9EA-F83C-E319-3849A5B3300F}"/>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EB5B584D-2A39-19E4-D845-E02E1B4B2C54}"/>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3" name="Plassholder for innhold 2">
            <a:extLst>
              <a:ext uri="{FF2B5EF4-FFF2-40B4-BE49-F238E27FC236}">
                <a16:creationId xmlns:a16="http://schemas.microsoft.com/office/drawing/2014/main" id="{F025AA8E-B8D2-B9F3-0234-217FCAE70726}"/>
              </a:ext>
            </a:extLst>
          </p:cNvPr>
          <p:cNvSpPr>
            <a:spLocks noGrp="1"/>
          </p:cNvSpPr>
          <p:nvPr>
            <p:ph sz="half" idx="1"/>
          </p:nvPr>
        </p:nvSpPr>
        <p:spPr>
          <a:xfrm>
            <a:off x="345057" y="1519951"/>
            <a:ext cx="5522343" cy="4949859"/>
          </a:xfrm>
        </p:spPr>
        <p:txBody>
          <a:bodyPr>
            <a:normAutofit/>
          </a:bodyPr>
          <a:lstStyle/>
          <a:p>
            <a:pPr marL="0" indent="0">
              <a:spcAft>
                <a:spcPts val="600"/>
              </a:spcAft>
              <a:buNone/>
            </a:pPr>
            <a:r>
              <a:rPr lang="nb-NO" sz="1400" dirty="0">
                <a:latin typeface="Arial Nova" panose="020B0504020202020204" pitchFamily="34" charset="0"/>
              </a:rPr>
              <a:t>Del 4 i DPIAen består av: </a:t>
            </a:r>
          </a:p>
          <a:p>
            <a:pPr lvl="1">
              <a:buFont typeface="+mj-lt"/>
              <a:buAutoNum type="arabicPeriod"/>
            </a:pPr>
            <a:r>
              <a:rPr lang="nb-NO" sz="1400" dirty="0">
                <a:latin typeface="Arial Nova" panose="020B0504020202020204" pitchFamily="34" charset="0"/>
              </a:rPr>
              <a:t>Den registrertes mening om behandlingen</a:t>
            </a:r>
          </a:p>
          <a:p>
            <a:pPr lvl="1">
              <a:buFont typeface="+mj-lt"/>
              <a:buAutoNum type="arabicPeriod"/>
            </a:pPr>
            <a:r>
              <a:rPr lang="nb-NO" sz="1400" dirty="0">
                <a:latin typeface="Arial Nova" panose="020B0504020202020204" pitchFamily="34" charset="0"/>
              </a:rPr>
              <a:t>Deres oppsummering og konklusjon om det foreligger høy risiko etter iverksatte tiltak</a:t>
            </a:r>
          </a:p>
          <a:p>
            <a:pPr lvl="1">
              <a:buFont typeface="+mj-lt"/>
              <a:buAutoNum type="arabicPeriod"/>
            </a:pPr>
            <a:r>
              <a:rPr lang="nb-NO" sz="1400" dirty="0">
                <a:latin typeface="Arial Nova" panose="020B0504020202020204" pitchFamily="34" charset="0"/>
              </a:rPr>
              <a:t>Uttalelse fra personvernombudet om deres synspunkter og anbefalinger til DPIAen </a:t>
            </a:r>
          </a:p>
          <a:p>
            <a:pPr marL="0" indent="0">
              <a:spcAft>
                <a:spcPts val="600"/>
              </a:spcAft>
              <a:buNone/>
            </a:pPr>
            <a:r>
              <a:rPr lang="nb-NO" sz="1400" dirty="0">
                <a:latin typeface="Arial Nova" panose="020B0504020202020204" pitchFamily="34" charset="0"/>
              </a:rPr>
              <a:t>Vi har innhentet den registrertes mening </a:t>
            </a:r>
            <a:r>
              <a:rPr lang="nb-NO" sz="1400" dirty="0" err="1">
                <a:latin typeface="Arial Nova" panose="020B0504020202020204" pitchFamily="34" charset="0"/>
              </a:rPr>
              <a:t>ifbm</a:t>
            </a:r>
            <a:r>
              <a:rPr lang="nb-NO" sz="1400" dirty="0">
                <a:latin typeface="Arial Nova" panose="020B0504020202020204" pitchFamily="34" charset="0"/>
              </a:rPr>
              <a:t> denne DPIAen. </a:t>
            </a:r>
            <a:r>
              <a:rPr lang="nb-NO" sz="1400" dirty="0">
                <a:latin typeface="Arial Nova" panose="020B0504020202020204" pitchFamily="34" charset="0"/>
                <a:hlinkClick r:id="rId2"/>
              </a:rPr>
              <a:t>Du kan laste ned rapportene her. </a:t>
            </a:r>
            <a:endParaRPr lang="nb-NO" sz="1400" dirty="0">
              <a:latin typeface="Arial Nova" panose="020B0504020202020204" pitchFamily="34" charset="0"/>
            </a:endParaRPr>
          </a:p>
          <a:p>
            <a:pPr marL="0" indent="0">
              <a:spcAft>
                <a:spcPts val="600"/>
              </a:spcAft>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3"/>
              </a:rPr>
              <a:t>Foredrag om erfaringsdeling om hvordan innhente den registrertes mening (video)</a:t>
            </a:r>
            <a:endParaRPr lang="nb-NO" sz="1400" dirty="0">
              <a:latin typeface="Arial Nova" panose="020B0504020202020204" pitchFamily="34" charset="0"/>
            </a:endParaRPr>
          </a:p>
        </p:txBody>
      </p:sp>
      <p:sp>
        <p:nvSpPr>
          <p:cNvPr id="5" name="Plassholder for innhold 4">
            <a:extLst>
              <a:ext uri="{FF2B5EF4-FFF2-40B4-BE49-F238E27FC236}">
                <a16:creationId xmlns:a16="http://schemas.microsoft.com/office/drawing/2014/main" id="{A56D4B01-BE3D-4435-88A2-AEB792CE6558}"/>
              </a:ext>
            </a:extLst>
          </p:cNvPr>
          <p:cNvSpPr>
            <a:spLocks noGrp="1"/>
          </p:cNvSpPr>
          <p:nvPr>
            <p:ph sz="half" idx="2"/>
          </p:nvPr>
        </p:nvSpPr>
        <p:spPr>
          <a:xfrm>
            <a:off x="6319567" y="1519952"/>
            <a:ext cx="5522343" cy="5338048"/>
          </a:xfrm>
        </p:spPr>
        <p:txBody>
          <a:bodyPr>
            <a:normAutofit/>
          </a:bodyPr>
          <a:lstStyle/>
          <a:p>
            <a:pPr marL="0" indent="0">
              <a:spcAft>
                <a:spcPts val="600"/>
              </a:spcAft>
              <a:buNone/>
            </a:pPr>
            <a:r>
              <a:rPr lang="nb-NO" sz="1400" dirty="0">
                <a:latin typeface="Arial Nova" panose="020B0504020202020204" pitchFamily="34" charset="0"/>
              </a:rPr>
              <a:t>I denne delen av DPIAen skal du skrive en oppsummering av DPIAen og konklusjon hvor det er viktig at du svarer ut om dere mener det er høy risiko etter at dere har iverksatt risikoreduserende tiltak. Hvis det er høy risiko, vil dere måtte henvende dere til Datatilsynet for en forhåndsdrøftelse.</a:t>
            </a:r>
          </a:p>
          <a:p>
            <a:pPr marL="0" indent="0">
              <a:spcAft>
                <a:spcPts val="600"/>
              </a:spcAft>
              <a:buNone/>
            </a:pPr>
            <a:r>
              <a:rPr lang="nb-NO" sz="1400" dirty="0">
                <a:latin typeface="Arial Nova" panose="020B0504020202020204" pitchFamily="34" charset="0"/>
              </a:rPr>
              <a:t>Du skal også sende DPIAen til personvernombudet for at hen skal uttale seg om den, og eventuelt komme med sin anbefaling.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Last ned og les rapportene om den registrertes mening</a:t>
            </a:r>
          </a:p>
          <a:p>
            <a:pPr>
              <a:buFont typeface="Wingdings" pitchFamily="2" charset="2"/>
              <a:buChar char="q"/>
            </a:pPr>
            <a:r>
              <a:rPr lang="nb-NO" sz="1400" dirty="0">
                <a:latin typeface="Arial Nova" panose="020B0504020202020204" pitchFamily="34" charset="0"/>
              </a:rPr>
              <a:t>Skriv et forslag til konklusjon</a:t>
            </a:r>
          </a:p>
          <a:p>
            <a:pPr>
              <a:buFont typeface="Wingdings" pitchFamily="2" charset="2"/>
              <a:buChar char="q"/>
            </a:pPr>
            <a:r>
              <a:rPr lang="nb-NO" sz="1400" dirty="0">
                <a:latin typeface="Arial Nova" panose="020B0504020202020204" pitchFamily="34" charset="0"/>
              </a:rPr>
              <a:t>Organiser et arbeidsmøte eller lignende for å få forankring for konkusjonen i arbeidsgruppen som har jobbet med DPIAen</a:t>
            </a:r>
          </a:p>
          <a:p>
            <a:pPr>
              <a:buFont typeface="Wingdings" pitchFamily="2" charset="2"/>
              <a:buChar char="q"/>
            </a:pPr>
            <a:r>
              <a:rPr lang="nb-NO" sz="1400" dirty="0">
                <a:latin typeface="Arial Nova" panose="020B0504020202020204" pitchFamily="34" charset="0"/>
              </a:rPr>
              <a:t>Send DPIAen til personvernombudet for uttalelse</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Jeg har lest rapportene om den registrertes mening</a:t>
            </a:r>
          </a:p>
          <a:p>
            <a:pPr>
              <a:buFont typeface="Wingdings" pitchFamily="2" charset="2"/>
              <a:buChar char="q"/>
            </a:pPr>
            <a:r>
              <a:rPr lang="nb-NO" sz="1400" dirty="0">
                <a:latin typeface="Arial Nova" panose="020B0504020202020204" pitchFamily="34" charset="0"/>
              </a:rPr>
              <a:t>Jeg har ferdigstilt konklusjonen i DPIAen</a:t>
            </a:r>
          </a:p>
          <a:p>
            <a:pPr>
              <a:buFont typeface="Wingdings" pitchFamily="2" charset="2"/>
              <a:buChar char="q"/>
            </a:pPr>
            <a:r>
              <a:rPr lang="nb-NO" sz="1400" dirty="0">
                <a:latin typeface="Arial Nova" panose="020B0504020202020204" pitchFamily="34" charset="0"/>
              </a:rPr>
              <a:t>Personvernombudet har skrevet en uttalelse</a:t>
            </a:r>
          </a:p>
          <a:p>
            <a:pPr>
              <a:buFont typeface="Wingdings" pitchFamily="2" charset="2"/>
              <a:buChar char="q"/>
            </a:pPr>
            <a:r>
              <a:rPr lang="nb-NO" sz="1400" dirty="0">
                <a:latin typeface="Arial Nova" panose="020B0504020202020204" pitchFamily="34" charset="0"/>
              </a:rPr>
              <a:t>Dette trenger jeg å lære mer om</a:t>
            </a:r>
          </a:p>
          <a:p>
            <a:pPr marL="0" indent="0">
              <a:buNone/>
            </a:pPr>
            <a:endParaRPr lang="nb-NO" sz="1400" dirty="0">
              <a:latin typeface="Arial Nova" panose="020B0504020202020204" pitchFamily="34" charset="0"/>
            </a:endParaRPr>
          </a:p>
        </p:txBody>
      </p:sp>
      <p:sp>
        <p:nvSpPr>
          <p:cNvPr id="6" name="Tittel 1">
            <a:extLst>
              <a:ext uri="{FF2B5EF4-FFF2-40B4-BE49-F238E27FC236}">
                <a16:creationId xmlns:a16="http://schemas.microsoft.com/office/drawing/2014/main" id="{62F218D6-7AAA-E1B7-D7A3-5A5C252E218A}"/>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20" name="Vinkeltegn 9">
            <a:extLst>
              <a:ext uri="{FF2B5EF4-FFF2-40B4-BE49-F238E27FC236}">
                <a16:creationId xmlns:a16="http://schemas.microsoft.com/office/drawing/2014/main" id="{B57B0580-F6A6-927D-52EC-2ADC459FD960}"/>
              </a:ext>
            </a:extLst>
          </p:cNvPr>
          <p:cNvSpPr/>
          <p:nvPr/>
        </p:nvSpPr>
        <p:spPr>
          <a:xfrm>
            <a:off x="1957570"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
        <p:nvSpPr>
          <p:cNvPr id="21" name="Vinkeltegn 9">
            <a:extLst>
              <a:ext uri="{FF2B5EF4-FFF2-40B4-BE49-F238E27FC236}">
                <a16:creationId xmlns:a16="http://schemas.microsoft.com/office/drawing/2014/main" id="{7CF7C3B7-4879-1302-14D1-00ADEB1107A9}"/>
              </a:ext>
            </a:extLst>
          </p:cNvPr>
          <p:cNvSpPr/>
          <p:nvPr/>
        </p:nvSpPr>
        <p:spPr>
          <a:xfrm>
            <a:off x="8215558" y="151028"/>
            <a:ext cx="2098976"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chemeClr val="bg1"/>
                </a:solidFill>
                <a:effectLst/>
                <a:uLnTx/>
                <a:uFillTx/>
                <a:latin typeface="Arial Nova" panose="020B0504020202020204" pitchFamily="34" charset="0"/>
                <a:ea typeface="+mn-ea"/>
                <a:cs typeface="+mn-cs"/>
              </a:rPr>
              <a:t>Del 4</a:t>
            </a:r>
          </a:p>
          <a:p>
            <a:pPr marL="0" marR="0" lvl="0" indent="0" algn="ctr" defTabSz="914400" rtl="0" eaLnBrk="1" fontAlgn="auto" latinLnBrk="0" hangingPunct="1">
              <a:lnSpc>
                <a:spcPct val="100000"/>
              </a:lnSpc>
              <a:spcBef>
                <a:spcPts val="0"/>
              </a:spcBef>
              <a:spcAft>
                <a:spcPts val="0"/>
              </a:spcAft>
              <a:buClrTx/>
              <a:buSzTx/>
              <a:buFontTx/>
              <a:buNone/>
              <a:tabLst/>
              <a:defRPr/>
            </a:pPr>
            <a:r>
              <a:rPr lang="nb-NO" sz="900" dirty="0">
                <a:solidFill>
                  <a:schemeClr val="bg1"/>
                </a:solidFill>
                <a:latin typeface="Arial Nova" panose="020B0504020202020204" pitchFamily="34" charset="0"/>
              </a:rPr>
              <a:t>Den registrertes mening, konklusjon og rådgivning</a:t>
            </a:r>
            <a:endParaRPr kumimoji="0" lang="nb-NO" sz="900" i="0" u="none" strike="noStrike" kern="1200" cap="none" spc="0" normalizeH="0" baseline="0" noProof="0" dirty="0">
              <a:ln>
                <a:noFill/>
              </a:ln>
              <a:solidFill>
                <a:schemeClr val="bg1"/>
              </a:solidFill>
              <a:effectLst/>
              <a:uLnTx/>
              <a:uFillTx/>
              <a:latin typeface="Arial Nova" panose="020B0504020202020204" pitchFamily="34" charset="0"/>
              <a:ea typeface="+mn-ea"/>
              <a:cs typeface="+mn-cs"/>
            </a:endParaRPr>
          </a:p>
        </p:txBody>
      </p:sp>
      <p:sp>
        <p:nvSpPr>
          <p:cNvPr id="22" name="Vinkeltegn 9">
            <a:extLst>
              <a:ext uri="{FF2B5EF4-FFF2-40B4-BE49-F238E27FC236}">
                <a16:creationId xmlns:a16="http://schemas.microsoft.com/office/drawing/2014/main" id="{91F11108-C8A8-D3DC-724F-9919ACD4549A}"/>
              </a:ext>
            </a:extLst>
          </p:cNvPr>
          <p:cNvSpPr/>
          <p:nvPr/>
        </p:nvSpPr>
        <p:spPr>
          <a:xfrm>
            <a:off x="3522067"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1</a:t>
            </a:r>
            <a:endPar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3" name="Vinkeltegn 9">
            <a:extLst>
              <a:ext uri="{FF2B5EF4-FFF2-40B4-BE49-F238E27FC236}">
                <a16:creationId xmlns:a16="http://schemas.microsoft.com/office/drawing/2014/main" id="{165B520F-3BC1-99D9-E629-0628C216B32F}"/>
              </a:ext>
            </a:extLst>
          </p:cNvPr>
          <p:cNvSpPr/>
          <p:nvPr/>
        </p:nvSpPr>
        <p:spPr>
          <a:xfrm>
            <a:off x="5086564" y="151028"/>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2</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4" name="Vinkeltegn 9">
            <a:extLst>
              <a:ext uri="{FF2B5EF4-FFF2-40B4-BE49-F238E27FC236}">
                <a16:creationId xmlns:a16="http://schemas.microsoft.com/office/drawing/2014/main" id="{DD9FD4AF-7CF5-74F8-3F1A-8DE185610E35}"/>
              </a:ext>
            </a:extLst>
          </p:cNvPr>
          <p:cNvSpPr/>
          <p:nvPr/>
        </p:nvSpPr>
        <p:spPr>
          <a:xfrm>
            <a:off x="6651061" y="151028"/>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3</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8" name="Vinkeltegn 9">
            <a:extLst>
              <a:ext uri="{FF2B5EF4-FFF2-40B4-BE49-F238E27FC236}">
                <a16:creationId xmlns:a16="http://schemas.microsoft.com/office/drawing/2014/main" id="{829A158F-0E01-90BA-3E58-72389434B50B}"/>
              </a:ext>
            </a:extLst>
          </p:cNvPr>
          <p:cNvSpPr/>
          <p:nvPr/>
        </p:nvSpPr>
        <p:spPr>
          <a:xfrm>
            <a:off x="39307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4" name="Vinkeltegn 9">
            <a:extLst>
              <a:ext uri="{FF2B5EF4-FFF2-40B4-BE49-F238E27FC236}">
                <a16:creationId xmlns:a16="http://schemas.microsoft.com/office/drawing/2014/main" id="{D5A4C80E-CCEB-5FCA-4232-4AA92D02E54C}"/>
              </a:ext>
            </a:extLst>
          </p:cNvPr>
          <p:cNvSpPr/>
          <p:nvPr/>
        </p:nvSpPr>
        <p:spPr>
          <a:xfrm>
            <a:off x="10176470" y="149763"/>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5</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4199409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2ECEC-0859-B115-EA43-1710C242E159}"/>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76DEBD9F-C3B4-ACC8-0A82-60EA58652A75}"/>
              </a:ext>
            </a:extLst>
          </p:cNvPr>
          <p:cNvSpPr>
            <a:spLocks noGrp="1"/>
          </p:cNvSpPr>
          <p:nvPr>
            <p:ph type="title"/>
          </p:nvPr>
        </p:nvSpPr>
        <p:spPr>
          <a:xfrm>
            <a:off x="345194" y="835492"/>
            <a:ext cx="5527241" cy="546440"/>
          </a:xfrm>
        </p:spPr>
        <p:txBody>
          <a:bodyPr>
            <a:normAutofit/>
          </a:bodyPr>
          <a:lstStyle/>
          <a:p>
            <a:r>
              <a:rPr lang="nb-NO" sz="2400" dirty="0">
                <a:latin typeface="Arial Nova" panose="020B0504020202020204" pitchFamily="34" charset="0"/>
              </a:rPr>
              <a:t>Hva har vi gjort?</a:t>
            </a:r>
          </a:p>
        </p:txBody>
      </p:sp>
      <p:sp>
        <p:nvSpPr>
          <p:cNvPr id="3" name="Plassholder for innhold 2">
            <a:extLst>
              <a:ext uri="{FF2B5EF4-FFF2-40B4-BE49-F238E27FC236}">
                <a16:creationId xmlns:a16="http://schemas.microsoft.com/office/drawing/2014/main" id="{75B58D71-8EFD-3D65-F7BD-77117315CE30}"/>
              </a:ext>
            </a:extLst>
          </p:cNvPr>
          <p:cNvSpPr>
            <a:spLocks noGrp="1"/>
          </p:cNvSpPr>
          <p:nvPr>
            <p:ph sz="half" idx="1"/>
          </p:nvPr>
        </p:nvSpPr>
        <p:spPr>
          <a:xfrm>
            <a:off x="345057" y="1519951"/>
            <a:ext cx="5522343" cy="4949859"/>
          </a:xfrm>
        </p:spPr>
        <p:txBody>
          <a:bodyPr>
            <a:normAutofit/>
          </a:bodyPr>
          <a:lstStyle/>
          <a:p>
            <a:pPr marL="0" indent="0">
              <a:spcAft>
                <a:spcPts val="600"/>
              </a:spcAft>
              <a:buNone/>
            </a:pPr>
            <a:r>
              <a:rPr lang="nb-NO" sz="1400" dirty="0">
                <a:latin typeface="Arial Nova" panose="020B0504020202020204" pitchFamily="34" charset="0"/>
              </a:rPr>
              <a:t>Del 5 av DPIAen er ledelsens beslutning eller validering av DPIAen. Det er ledelsen i kommunen (skoleeier) som «eier» endelig personvernrisiko, og som dermed formelt må ta stilling til konklusjonene i DPIAen. Dette skjer gjennom at en leder med ansvar for personvern validerer DPIAen. </a:t>
            </a:r>
          </a:p>
          <a:p>
            <a:pPr marL="0" indent="0">
              <a:spcAft>
                <a:spcPts val="600"/>
              </a:spcAft>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Ressurser</a:t>
            </a:r>
          </a:p>
          <a:p>
            <a:pPr>
              <a:buFont typeface="Arial" panose="020B0604020202020204" pitchFamily="34" charset="0"/>
              <a:buChar char="•"/>
            </a:pPr>
            <a:r>
              <a:rPr lang="nb-NO" sz="1400" dirty="0">
                <a:latin typeface="Arial Nova" panose="020B0504020202020204" pitchFamily="34" charset="0"/>
                <a:hlinkClick r:id="rId2"/>
              </a:rPr>
              <a:t>Videoleksjon: Gjennomføring av DPIA – ledelsens validering (</a:t>
            </a:r>
            <a:r>
              <a:rPr lang="nb-NO" sz="1400" dirty="0" err="1">
                <a:latin typeface="Arial Nova" panose="020B0504020202020204" pitchFamily="34" charset="0"/>
                <a:hlinkClick r:id="rId2"/>
              </a:rPr>
              <a:t>SkoleSec</a:t>
            </a:r>
            <a:r>
              <a:rPr lang="nb-NO" sz="1400" dirty="0">
                <a:latin typeface="Arial Nova" panose="020B0504020202020204" pitchFamily="34" charset="0"/>
                <a:hlinkClick r:id="rId2"/>
              </a:rPr>
              <a:t>)</a:t>
            </a:r>
            <a:endParaRPr lang="nb-NO" sz="1400" dirty="0">
              <a:latin typeface="Arial Nova" panose="020B0504020202020204" pitchFamily="34" charset="0"/>
            </a:endParaRPr>
          </a:p>
        </p:txBody>
      </p:sp>
      <p:sp>
        <p:nvSpPr>
          <p:cNvPr id="5" name="Plassholder for innhold 4">
            <a:extLst>
              <a:ext uri="{FF2B5EF4-FFF2-40B4-BE49-F238E27FC236}">
                <a16:creationId xmlns:a16="http://schemas.microsoft.com/office/drawing/2014/main" id="{E6F9B7EF-AE73-4E41-C9E9-20C8FBE194C1}"/>
              </a:ext>
            </a:extLst>
          </p:cNvPr>
          <p:cNvSpPr>
            <a:spLocks noGrp="1"/>
          </p:cNvSpPr>
          <p:nvPr>
            <p:ph sz="half" idx="2"/>
          </p:nvPr>
        </p:nvSpPr>
        <p:spPr>
          <a:xfrm>
            <a:off x="6319567" y="1519952"/>
            <a:ext cx="5522343" cy="5338048"/>
          </a:xfrm>
        </p:spPr>
        <p:txBody>
          <a:bodyPr>
            <a:normAutofit/>
          </a:bodyPr>
          <a:lstStyle/>
          <a:p>
            <a:pPr marL="0" indent="0">
              <a:spcAft>
                <a:spcPts val="600"/>
              </a:spcAft>
              <a:buNone/>
            </a:pPr>
            <a:r>
              <a:rPr lang="nb-NO" sz="1400" dirty="0">
                <a:latin typeface="Arial Nova" panose="020B0504020202020204" pitchFamily="34" charset="0"/>
              </a:rPr>
              <a:t>Du må sørge for at den lederen som skal eie personvernrisikoen i skolen, leser igjennom og forstår innholdet i DPIAen, før vedkommende validerer den. </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Sjekkliste </a:t>
            </a:r>
          </a:p>
          <a:p>
            <a:pPr>
              <a:buFont typeface="Wingdings" pitchFamily="2" charset="2"/>
              <a:buChar char="q"/>
            </a:pPr>
            <a:r>
              <a:rPr lang="nb-NO" sz="1400" dirty="0">
                <a:latin typeface="Arial Nova" panose="020B0504020202020204" pitchFamily="34" charset="0"/>
              </a:rPr>
              <a:t>Presenter innholdet og konklusjonene i DPIAen for den lederen som har ansvaret for personvernrisiko i skolen</a:t>
            </a:r>
          </a:p>
          <a:p>
            <a:pPr>
              <a:buFont typeface="Wingdings" pitchFamily="2" charset="2"/>
              <a:buChar char="q"/>
            </a:pPr>
            <a:r>
              <a:rPr lang="nb-NO" sz="1400" dirty="0">
                <a:latin typeface="Arial Nova" panose="020B0504020202020204" pitchFamily="34" charset="0"/>
              </a:rPr>
              <a:t>Lederen krysser av for om personvernrisikoen er redusert til et akseptabelt nivå (eller et av de andre alternativene)</a:t>
            </a:r>
          </a:p>
          <a:p>
            <a:pPr>
              <a:buFont typeface="Wingdings" pitchFamily="2" charset="2"/>
              <a:buChar char="q"/>
            </a:pPr>
            <a:r>
              <a:rPr lang="nb-NO" sz="1400" dirty="0">
                <a:latin typeface="Arial Nova" panose="020B0504020202020204" pitchFamily="34" charset="0"/>
              </a:rPr>
              <a:t>Lederen oppgir en begrunnelse for valget</a:t>
            </a:r>
          </a:p>
          <a:p>
            <a:pPr>
              <a:buFont typeface="Wingdings" pitchFamily="2" charset="2"/>
              <a:buChar char="q"/>
            </a:pPr>
            <a:r>
              <a:rPr lang="nb-NO" sz="1400" dirty="0">
                <a:latin typeface="Arial Nova" panose="020B0504020202020204" pitchFamily="34" charset="0"/>
              </a:rPr>
              <a:t>DPIAen arkiveres i kommunen sitt arkivsystem</a:t>
            </a:r>
          </a:p>
          <a:p>
            <a:pPr marL="0" indent="0">
              <a:buNone/>
            </a:pPr>
            <a:endParaRPr lang="nb-NO" sz="1400" dirty="0">
              <a:latin typeface="Arial Nova" panose="020B0504020202020204" pitchFamily="34" charset="0"/>
            </a:endParaRPr>
          </a:p>
          <a:p>
            <a:pPr marL="0" indent="0">
              <a:buNone/>
            </a:pPr>
            <a:r>
              <a:rPr lang="nb-NO" sz="1400" dirty="0">
                <a:latin typeface="Arial Nova" panose="020B0504020202020204" pitchFamily="34" charset="0"/>
              </a:rPr>
              <a:t>Kvitter ut:</a:t>
            </a:r>
          </a:p>
          <a:p>
            <a:pPr>
              <a:buFont typeface="Wingdings" pitchFamily="2" charset="2"/>
              <a:buChar char="q"/>
            </a:pPr>
            <a:r>
              <a:rPr lang="nb-NO" sz="1400" dirty="0">
                <a:latin typeface="Arial Nova" panose="020B0504020202020204" pitchFamily="34" charset="0"/>
              </a:rPr>
              <a:t>Konklusjonene i DPIAen er presentert for beslutningstager</a:t>
            </a:r>
          </a:p>
          <a:p>
            <a:pPr>
              <a:buFont typeface="Wingdings" pitchFamily="2" charset="2"/>
              <a:buChar char="q"/>
            </a:pPr>
            <a:r>
              <a:rPr lang="nb-NO" sz="1400" dirty="0">
                <a:latin typeface="Arial Nova" panose="020B0504020202020204" pitchFamily="34" charset="0"/>
              </a:rPr>
              <a:t>DPIAen er sendt til beslutningstager for validering</a:t>
            </a:r>
          </a:p>
          <a:p>
            <a:pPr>
              <a:buFont typeface="Wingdings" pitchFamily="2" charset="2"/>
              <a:buChar char="q"/>
            </a:pPr>
            <a:r>
              <a:rPr lang="nb-NO" sz="1400" dirty="0">
                <a:latin typeface="Arial Nova" panose="020B0504020202020204" pitchFamily="34" charset="0"/>
              </a:rPr>
              <a:t>Beslutningstager har validert DPIAen</a:t>
            </a:r>
          </a:p>
          <a:p>
            <a:pPr>
              <a:buFont typeface="Wingdings" pitchFamily="2" charset="2"/>
              <a:buChar char="q"/>
            </a:pPr>
            <a:r>
              <a:rPr lang="nb-NO" sz="1400" dirty="0">
                <a:latin typeface="Arial Nova" panose="020B0504020202020204" pitchFamily="34" charset="0"/>
              </a:rPr>
              <a:t>DPIAen er arkivert i tråd med kommunens rutiner</a:t>
            </a:r>
          </a:p>
          <a:p>
            <a:pPr>
              <a:buFont typeface="Wingdings" pitchFamily="2" charset="2"/>
              <a:buChar char="q"/>
            </a:pPr>
            <a:r>
              <a:rPr lang="nb-NO" sz="1400" dirty="0">
                <a:latin typeface="Arial Nova" panose="020B0504020202020204" pitchFamily="34" charset="0"/>
              </a:rPr>
              <a:t>Dette trenger jeg å lære mer om</a:t>
            </a:r>
          </a:p>
          <a:p>
            <a:pPr marL="0" indent="0">
              <a:buNone/>
            </a:pPr>
            <a:endParaRPr lang="nb-NO" sz="1400" dirty="0">
              <a:latin typeface="Arial Nova" panose="020B0504020202020204" pitchFamily="34" charset="0"/>
            </a:endParaRPr>
          </a:p>
        </p:txBody>
      </p:sp>
      <p:sp>
        <p:nvSpPr>
          <p:cNvPr id="6" name="Tittel 1">
            <a:extLst>
              <a:ext uri="{FF2B5EF4-FFF2-40B4-BE49-F238E27FC236}">
                <a16:creationId xmlns:a16="http://schemas.microsoft.com/office/drawing/2014/main" id="{CAAAD8A4-58BC-756A-73DF-08402BC41486}"/>
              </a:ext>
            </a:extLst>
          </p:cNvPr>
          <p:cNvSpPr txBox="1">
            <a:spLocks/>
          </p:cNvSpPr>
          <p:nvPr/>
        </p:nvSpPr>
        <p:spPr>
          <a:xfrm>
            <a:off x="6312473" y="835492"/>
            <a:ext cx="5529083" cy="5464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800" kern="1200">
                <a:solidFill>
                  <a:srgbClr val="001A58"/>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nb-NO" sz="2400" b="0" i="0" u="none" strike="noStrike" kern="1200" cap="none" spc="0" normalizeH="0" baseline="0" noProof="0">
                <a:ln>
                  <a:noFill/>
                </a:ln>
                <a:solidFill>
                  <a:srgbClr val="001A58"/>
                </a:solidFill>
                <a:effectLst/>
                <a:uLnTx/>
                <a:uFillTx/>
                <a:latin typeface="Arial Nova" panose="020B0504020202020204" pitchFamily="34" charset="0"/>
                <a:ea typeface="+mj-ea"/>
                <a:cs typeface="+mj-cs"/>
              </a:rPr>
              <a:t>Hva må du gjøre?</a:t>
            </a:r>
          </a:p>
        </p:txBody>
      </p:sp>
      <p:sp>
        <p:nvSpPr>
          <p:cNvPr id="20" name="Vinkeltegn 9">
            <a:extLst>
              <a:ext uri="{FF2B5EF4-FFF2-40B4-BE49-F238E27FC236}">
                <a16:creationId xmlns:a16="http://schemas.microsoft.com/office/drawing/2014/main" id="{5CC62DB1-874A-58FD-2EFD-C0FC1D65B1F9}"/>
              </a:ext>
            </a:extLst>
          </p:cNvPr>
          <p:cNvSpPr/>
          <p:nvPr/>
        </p:nvSpPr>
        <p:spPr>
          <a:xfrm>
            <a:off x="1955612"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rPr>
              <a:t>Anbefalinger</a:t>
            </a:r>
            <a:endParaRPr kumimoji="0" lang="nb-NO" sz="1000" b="0" i="0" u="none" strike="noStrike" kern="1200" cap="none" spc="0" normalizeH="0" baseline="0" noProof="0" dirty="0">
              <a:ln>
                <a:noFill/>
              </a:ln>
              <a:solidFill>
                <a:srgbClr val="001A58"/>
              </a:solidFill>
              <a:effectLst/>
              <a:uLnTx/>
              <a:uFillTx/>
              <a:latin typeface="Arial Nova" panose="020B0504020202020204" pitchFamily="34" charset="0"/>
              <a:ea typeface="+mn-ea"/>
              <a:cs typeface="+mn-cs"/>
            </a:endParaRPr>
          </a:p>
        </p:txBody>
      </p:sp>
      <p:sp>
        <p:nvSpPr>
          <p:cNvPr id="21" name="Vinkeltegn 9">
            <a:extLst>
              <a:ext uri="{FF2B5EF4-FFF2-40B4-BE49-F238E27FC236}">
                <a16:creationId xmlns:a16="http://schemas.microsoft.com/office/drawing/2014/main" id="{44171182-0972-D583-21E8-75FC0FC62EFE}"/>
              </a:ext>
            </a:extLst>
          </p:cNvPr>
          <p:cNvSpPr/>
          <p:nvPr/>
        </p:nvSpPr>
        <p:spPr>
          <a:xfrm>
            <a:off x="9768308" y="151028"/>
            <a:ext cx="2098976" cy="546441"/>
          </a:xfrm>
          <a:prstGeom prst="chevron">
            <a:avLst/>
          </a:prstGeom>
          <a:solidFill>
            <a:srgbClr val="001A58"/>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chemeClr val="bg1"/>
                </a:solidFill>
                <a:effectLst/>
                <a:uLnTx/>
                <a:uFillTx/>
                <a:latin typeface="Arial Nova" panose="020B0504020202020204" pitchFamily="34" charset="0"/>
                <a:ea typeface="+mn-ea"/>
                <a:cs typeface="+mn-cs"/>
              </a:rPr>
              <a:t>Del 5</a:t>
            </a:r>
          </a:p>
          <a:p>
            <a:pPr marL="0" marR="0" lvl="0" indent="0" algn="ctr" defTabSz="914400" rtl="0" eaLnBrk="1" fontAlgn="auto" latinLnBrk="0" hangingPunct="1">
              <a:lnSpc>
                <a:spcPct val="100000"/>
              </a:lnSpc>
              <a:spcBef>
                <a:spcPts val="0"/>
              </a:spcBef>
              <a:spcAft>
                <a:spcPts val="0"/>
              </a:spcAft>
              <a:buClrTx/>
              <a:buSzTx/>
              <a:buFontTx/>
              <a:buNone/>
              <a:tabLst/>
              <a:defRPr/>
            </a:pPr>
            <a:r>
              <a:rPr lang="nb-NO" sz="1000" dirty="0">
                <a:solidFill>
                  <a:schemeClr val="bg1"/>
                </a:solidFill>
                <a:latin typeface="Arial Nova" panose="020B0504020202020204" pitchFamily="34" charset="0"/>
              </a:rPr>
              <a:t>Ledelsens beslutning</a:t>
            </a:r>
            <a:endParaRPr kumimoji="0" lang="nb-NO" sz="1000" i="0" u="none" strike="noStrike" kern="1200" cap="none" spc="0" normalizeH="0" baseline="0" noProof="0" dirty="0">
              <a:ln>
                <a:noFill/>
              </a:ln>
              <a:solidFill>
                <a:schemeClr val="bg1"/>
              </a:solidFill>
              <a:effectLst/>
              <a:uLnTx/>
              <a:uFillTx/>
              <a:latin typeface="Arial Nova" panose="020B0504020202020204" pitchFamily="34" charset="0"/>
              <a:ea typeface="+mn-ea"/>
              <a:cs typeface="+mn-cs"/>
            </a:endParaRPr>
          </a:p>
        </p:txBody>
      </p:sp>
      <p:sp>
        <p:nvSpPr>
          <p:cNvPr id="22" name="Vinkeltegn 9">
            <a:extLst>
              <a:ext uri="{FF2B5EF4-FFF2-40B4-BE49-F238E27FC236}">
                <a16:creationId xmlns:a16="http://schemas.microsoft.com/office/drawing/2014/main" id="{A5D041D8-19CD-8C6C-C960-3F9F51416A80}"/>
              </a:ext>
            </a:extLst>
          </p:cNvPr>
          <p:cNvSpPr/>
          <p:nvPr/>
        </p:nvSpPr>
        <p:spPr>
          <a:xfrm>
            <a:off x="3518151"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a:t>
            </a:r>
            <a:r>
              <a:rPr lang="nb-NO" sz="1000" b="1" dirty="0">
                <a:solidFill>
                  <a:srgbClr val="17375E"/>
                </a:solidFill>
                <a:latin typeface="Arial Nova" panose="020B0504020202020204" pitchFamily="34" charset="0"/>
              </a:rPr>
              <a:t>1</a:t>
            </a:r>
            <a:endPar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3" name="Vinkeltegn 9">
            <a:extLst>
              <a:ext uri="{FF2B5EF4-FFF2-40B4-BE49-F238E27FC236}">
                <a16:creationId xmlns:a16="http://schemas.microsoft.com/office/drawing/2014/main" id="{03643BFD-4E28-0798-7924-11F311224BD7}"/>
              </a:ext>
            </a:extLst>
          </p:cNvPr>
          <p:cNvSpPr/>
          <p:nvPr/>
        </p:nvSpPr>
        <p:spPr>
          <a:xfrm>
            <a:off x="5080690" y="151028"/>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2</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4" name="Vinkeltegn 9">
            <a:extLst>
              <a:ext uri="{FF2B5EF4-FFF2-40B4-BE49-F238E27FC236}">
                <a16:creationId xmlns:a16="http://schemas.microsoft.com/office/drawing/2014/main" id="{3CD916A6-C177-E090-780F-8D2C21646A70}"/>
              </a:ext>
            </a:extLst>
          </p:cNvPr>
          <p:cNvSpPr/>
          <p:nvPr/>
        </p:nvSpPr>
        <p:spPr>
          <a:xfrm>
            <a:off x="6643229" y="151028"/>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3</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28" name="Vinkeltegn 9">
            <a:extLst>
              <a:ext uri="{FF2B5EF4-FFF2-40B4-BE49-F238E27FC236}">
                <a16:creationId xmlns:a16="http://schemas.microsoft.com/office/drawing/2014/main" id="{83D9AD58-AD18-8403-8875-7ED52A92827D}"/>
              </a:ext>
            </a:extLst>
          </p:cNvPr>
          <p:cNvSpPr/>
          <p:nvPr/>
        </p:nvSpPr>
        <p:spPr>
          <a:xfrm>
            <a:off x="393073" y="151031"/>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Før du setter i gang</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
        <p:nvSpPr>
          <p:cNvPr id="4" name="Vinkeltegn 9">
            <a:extLst>
              <a:ext uri="{FF2B5EF4-FFF2-40B4-BE49-F238E27FC236}">
                <a16:creationId xmlns:a16="http://schemas.microsoft.com/office/drawing/2014/main" id="{96E84256-15CE-7B66-C54B-EC72FCB800CF}"/>
              </a:ext>
            </a:extLst>
          </p:cNvPr>
          <p:cNvSpPr/>
          <p:nvPr/>
        </p:nvSpPr>
        <p:spPr>
          <a:xfrm>
            <a:off x="8205768" y="149763"/>
            <a:ext cx="1702563" cy="546441"/>
          </a:xfrm>
          <a:prstGeom prst="chevron">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rPr>
              <a:t>Del 4</a:t>
            </a:r>
            <a:endParaRPr kumimoji="0" lang="nb-NO" sz="1000" b="0" i="0" u="none" strike="noStrike" kern="1200" cap="none" spc="0" normalizeH="0" baseline="0" noProof="0" dirty="0">
              <a:ln>
                <a:noFill/>
              </a:ln>
              <a:solidFill>
                <a:srgbClr val="17375E"/>
              </a:solidFill>
              <a:effectLst/>
              <a:uLnTx/>
              <a:uFillTx/>
              <a:latin typeface="Arial Nova" panose="020B0504020202020204" pitchFamily="34" charset="0"/>
              <a:ea typeface="+mn-ea"/>
              <a:cs typeface="+mn-cs"/>
            </a:endParaRPr>
          </a:p>
        </p:txBody>
      </p:sp>
    </p:spTree>
    <p:extLst>
      <p:ext uri="{BB962C8B-B14F-4D97-AF65-F5344CB8AC3E}">
        <p14:creationId xmlns:p14="http://schemas.microsoft.com/office/powerpoint/2010/main" val="8738626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1_KS-profil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S-ppt mal enkel  -  Skrivebeskyttet" id="{3623209C-AFC7-47B5-9C42-049A96DD7D6B}" vid="{2D5507F4-6FED-4805-A31D-1311BFB9875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C1F7256879CAF45AB443387BE6A59D3" ma:contentTypeVersion="12" ma:contentTypeDescription="Opprett et nytt dokument." ma:contentTypeScope="" ma:versionID="5187fbd89628a5b454dfd435a3c4da33">
  <xsd:schema xmlns:xsd="http://www.w3.org/2001/XMLSchema" xmlns:xs="http://www.w3.org/2001/XMLSchema" xmlns:p="http://schemas.microsoft.com/office/2006/metadata/properties" xmlns:ns2="52e2071e-82b2-4110-8128-3f32e47d458e" xmlns:ns3="502858a6-7fbc-4953-bbe7-279e56d2e520" targetNamespace="http://schemas.microsoft.com/office/2006/metadata/properties" ma:root="true" ma:fieldsID="016c8e8ee7ac995f3190b92f2954b500" ns2:_="" ns3:_="">
    <xsd:import namespace="52e2071e-82b2-4110-8128-3f32e47d458e"/>
    <xsd:import namespace="502858a6-7fbc-4953-bbe7-279e56d2e52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e2071e-82b2-4110-8128-3f32e47d45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Bildemerkelapper" ma:readOnly="false" ma:fieldId="{5cf76f15-5ced-4ddc-b409-7134ff3c332f}" ma:taxonomyMulti="true" ma:sspId="a5af897e-8ee3-44e6-a379-8efb93aa5b2e"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2858a6-7fbc-4953-bbe7-279e56d2e520" elementFormDefault="qualified">
    <xsd:import namespace="http://schemas.microsoft.com/office/2006/documentManagement/types"/>
    <xsd:import namespace="http://schemas.microsoft.com/office/infopath/2007/PartnerControls"/>
    <xsd:element name="SharedWithUsers" ma:index="11"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2e2071e-82b2-4110-8128-3f32e47d458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7941791-97A6-4D06-BED1-803695F7C5EA}">
  <ds:schemaRefs>
    <ds:schemaRef ds:uri="502858a6-7fbc-4953-bbe7-279e56d2e520"/>
    <ds:schemaRef ds:uri="52e2071e-82b2-4110-8128-3f32e47d45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41CC9F4-4639-4758-B523-591649EC1890}">
  <ds:schemaRefs>
    <ds:schemaRef ds:uri="http://schemas.microsoft.com/sharepoint/v3/contenttype/forms"/>
  </ds:schemaRefs>
</ds:datastoreItem>
</file>

<file path=customXml/itemProps3.xml><?xml version="1.0" encoding="utf-8"?>
<ds:datastoreItem xmlns:ds="http://schemas.openxmlformats.org/officeDocument/2006/customXml" ds:itemID="{B797C1D3-9B14-489C-B65D-642DD660EF35}">
  <ds:schemaRefs>
    <ds:schemaRef ds:uri="http://purl.org/dc/elements/1.1/"/>
    <ds:schemaRef ds:uri="http://schemas.microsoft.com/office/2006/documentManagement/types"/>
    <ds:schemaRef ds:uri="http://schemas.openxmlformats.org/package/2006/metadata/core-properties"/>
    <ds:schemaRef ds:uri="52e2071e-82b2-4110-8128-3f32e47d458e"/>
    <ds:schemaRef ds:uri="http://www.w3.org/XML/1998/namespace"/>
    <ds:schemaRef ds:uri="http://purl.org/dc/terms/"/>
    <ds:schemaRef ds:uri="502858a6-7fbc-4953-bbe7-279e56d2e520"/>
    <ds:schemaRef ds:uri="http://schemas.microsoft.com/office/2006/metadata/properties"/>
    <ds:schemaRef ds:uri="http://schemas.microsoft.com/office/infopath/2007/PartnerControls"/>
    <ds:schemaRef ds:uri="http://purl.org/dc/dcmitype/"/>
  </ds:schemaRefs>
</ds:datastoreItem>
</file>

<file path=docMetadata/LabelInfo.xml><?xml version="1.0" encoding="utf-8"?>
<clbl:labelList xmlns:clbl="http://schemas.microsoft.com/office/2020/mipLabelMetadata">
  <clbl:label id="{e1ae18b6-de6f-4b87-a2fc-90d6217d954e}" enabled="0" method="" siteId="{e1ae18b6-de6f-4b87-a2fc-90d6217d954e}" removed="1"/>
</clbl:labelList>
</file>

<file path=docProps/app.xml><?xml version="1.0" encoding="utf-8"?>
<Properties xmlns="http://schemas.openxmlformats.org/officeDocument/2006/extended-properties" xmlns:vt="http://schemas.openxmlformats.org/officeDocument/2006/docPropsVTypes">
  <TotalTime>12367</TotalTime>
  <Words>1825</Words>
  <Application>Microsoft Office PowerPoint</Application>
  <PresentationFormat>Widescreen</PresentationFormat>
  <Paragraphs>212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Nova</vt:lpstr>
      <vt:lpstr>Calibri</vt:lpstr>
      <vt:lpstr>Cambria</vt:lpstr>
      <vt:lpstr>Franklin Gothic Medium</vt:lpstr>
      <vt:lpstr>Wingdings</vt:lpstr>
      <vt:lpstr>1_KS-profiltema</vt:lpstr>
      <vt:lpstr>PowerPoint Presentation</vt:lpstr>
      <vt:lpstr>Hva har vi gjort?</vt:lpstr>
      <vt:lpstr>Hva har vi gjort?</vt:lpstr>
      <vt:lpstr>Hva har vi gjort?</vt:lpstr>
      <vt:lpstr>Hva har vi gjort?</vt:lpstr>
      <vt:lpstr>Hva har vi gjort?</vt:lpstr>
      <vt:lpstr>Hva har vi gjort?</vt:lpstr>
      <vt:lpstr>Hva har vi gjort?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SkoleSec – Sammen om en tryggere innramming av digitale læringsmiljø</dc:title>
  <dc:creator>Christian Sørbye Larsen</dc:creator>
  <cp:lastModifiedBy>Ida Thorsrud</cp:lastModifiedBy>
  <cp:revision>9</cp:revision>
  <dcterms:created xsi:type="dcterms:W3CDTF">2020-10-12T15:37:52Z</dcterms:created>
  <dcterms:modified xsi:type="dcterms:W3CDTF">2025-01-09T12:14:30Z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0x010100AC1F7256879CAF45AB443387BE6A59D3</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