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rawings/drawing1.xml" ContentType="application/vnd.openxmlformats-officedocument.drawingml.chartshapes+xml"/>
  <Override PartName="/ppt/presentation.xml" ContentType="application/vnd.openxmlformats-officedocument.presentationml.presentation.main+xml"/>
  <Override PartName="/ppt/slides/slide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2.xml" ContentType="application/vnd.openxmlformats-officedocument.presentationml.slide+xml"/>
  <Override PartName="/ppt/slides/slide2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32.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notesSlides/notesSlide19.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8.xml" ContentType="application/vnd.openxmlformats-officedocument.presentationml.notes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notesSlides/notesSlide23.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slideLayouts/slideLayout8.xml" ContentType="application/vnd.openxmlformats-officedocument.presentationml.slideLayout+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slideLayouts/slideLayout11.xml" ContentType="application/vnd.openxmlformats-officedocument.presentationml.slideLayout+xml"/>
  <Override PartName="/ppt/notesSlides/notesSlide15.xml" ContentType="application/vnd.openxmlformats-officedocument.presentationml.notesSlide+xml"/>
  <Override PartName="/ppt/slideLayouts/slideLayout10.xml" ContentType="application/vnd.openxmlformats-officedocument.presentationml.slideLayout+xml"/>
  <Override PartName="/ppt/notesSlides/notesSlide9.xml" ContentType="application/vnd.openxmlformats-officedocument.presentationml.notesSlide+xml"/>
  <Override PartName="/ppt/notesSlides/notesSlide16.xml" ContentType="application/vnd.openxmlformats-officedocument.presentationml.notesSlide+xml"/>
  <Override PartName="/ppt/slideLayouts/slideLayout9.xml" ContentType="application/vnd.openxmlformats-officedocument.presentationml.slideLayout+xml"/>
  <Override PartName="/ppt/notesSlides/notesSlide7.xml" ContentType="application/vnd.openxmlformats-officedocument.presentationml.notesSlide+xml"/>
  <Override PartName="/ppt/notesSlides/notesSlide22.xml" ContentType="application/vnd.openxmlformats-officedocument.presentationml.notesSlide+xml"/>
  <Override PartName="/ppt/slideLayouts/slideLayout4.xml" ContentType="application/vnd.openxmlformats-officedocument.presentationml.slideLayout+xml"/>
  <Override PartName="/ppt/notesSlides/notesSlide24.xml" ContentType="application/vnd.openxmlformats-officedocument.presentationml.notesSlide+xml"/>
  <Override PartName="/ppt/slideLayouts/slideLayout1.xml" ContentType="application/vnd.openxmlformats-officedocument.presentationml.slideLayout+xml"/>
  <Override PartName="/ppt/notesSlides/notesSlide31.xml" ContentType="application/vnd.openxmlformats-officedocument.presentationml.notesSlide+xml"/>
  <Override PartName="/ppt/notesSlides/notesSlide5.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30.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slideLayouts/slideLayout3.xml" ContentType="application/vnd.openxmlformats-officedocument.presentationml.slideLayout+xml"/>
  <Override PartName="/ppt/notesSlides/notesSlide29.xml" ContentType="application/vnd.openxmlformats-officedocument.presentationml.notesSlide+xml"/>
  <Override PartName="/ppt/notesSlides/notesSlide27.xml" ContentType="application/vnd.openxmlformats-officedocument.presentationml.notesSlide+xml"/>
  <Override PartName="/ppt/notesSlides/notesSlide6.xml" ContentType="application/vnd.openxmlformats-officedocument.presentationml.notesSlide+xml"/>
  <Override PartName="/ppt/notesSlides/notesSlide28.xml" ContentType="application/vnd.openxmlformats-officedocument.presentationml.notesSlide+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1.xml" ContentType="application/vnd.openxmlformats-officedocument.theme+xml"/>
  <Override PartName="/ppt/charts/chart23.xml" ContentType="application/vnd.openxmlformats-officedocument.drawingml.chart+xml"/>
  <Override PartName="/ppt/charts/chart22.xml" ContentType="application/vnd.openxmlformats-officedocument.drawingml.chart+xml"/>
  <Override PartName="/ppt/charts/chart21.xml" ContentType="application/vnd.openxmlformats-officedocument.drawingml.chart+xml"/>
  <Override PartName="/ppt/charts/chart20.xml" ContentType="application/vnd.openxmlformats-officedocument.drawingml.chart+xml"/>
  <Override PartName="/ppt/charts/chart19.xml" ContentType="application/vnd.openxmlformats-officedocument.drawingml.chart+xml"/>
  <Override PartName="/ppt/charts/chart18.xml" ContentType="application/vnd.openxmlformats-officedocument.drawingml.chart+xml"/>
  <Override PartName="/ppt/charts/chart17.xml" ContentType="application/vnd.openxmlformats-officedocument.drawingml.chart+xml"/>
  <Override PartName="/ppt/charts/chart2.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charts/chart32.xml" ContentType="application/vnd.openxmlformats-officedocument.drawingml.chart+xml"/>
  <Override PartName="/ppt/charts/chart31.xml" ContentType="application/vnd.openxmlformats-officedocument.drawingml.chart+xml"/>
  <Override PartName="/ppt/charts/chart30.xml" ContentType="application/vnd.openxmlformats-officedocument.drawingml.chart+xml"/>
  <Override PartName="/ppt/charts/chart29.xml" ContentType="application/vnd.openxmlformats-officedocument.drawingml.chart+xml"/>
  <Override PartName="/ppt/charts/chart28.xml" ContentType="application/vnd.openxmlformats-officedocument.drawingml.chart+xml"/>
  <Override PartName="/ppt/charts/chart27.xml" ContentType="application/vnd.openxmlformats-officedocument.drawingml.chart+xml"/>
  <Override PartName="/ppt/charts/chart14.xml" ContentType="application/vnd.openxmlformats-officedocument.drawingml.chart+xml"/>
  <Override PartName="/ppt/charts/chart16.xml" ContentType="application/vnd.openxmlformats-officedocument.drawingml.chart+xml"/>
  <Override PartName="/ppt/comments/comment2.xml" ContentType="application/vnd.openxmlformats-officedocument.presentationml.comments+xml"/>
  <Override PartName="/ppt/charts/chart13.xml" ContentType="application/vnd.openxmlformats-officedocument.drawingml.chart+xml"/>
  <Override PartName="/ppt/charts/chart4.xml" ContentType="application/vnd.openxmlformats-officedocument.drawingml.chart+xml"/>
  <Override PartName="/ppt/charts/chart3.xml" ContentType="application/vnd.openxmlformats-officedocument.drawingml.chart+xml"/>
  <Override PartName="/ppt/charts/chart6.xml" ContentType="application/vnd.openxmlformats-officedocument.drawingml.chart+xml"/>
  <Override PartName="/ppt/charts/chart5.xml" ContentType="application/vnd.openxmlformats-officedocument.drawingml.chart+xml"/>
  <Override PartName="/ppt/charts/chart8.xml" ContentType="application/vnd.openxmlformats-officedocument.drawingml.chart+xml"/>
  <Override PartName="/ppt/charts/chart12.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9.xml" ContentType="application/vnd.openxmlformats-officedocument.drawingml.chart+xml"/>
  <Override PartName="/ppt/comments/comment1.xml" ContentType="application/vnd.openxmlformats-officedocument.presentationml.comments+xml"/>
  <Override PartName="/ppt/commentAuthors.xml" ContentType="application/vnd.openxmlformats-officedocument.presentationml.commentAuthor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66" r:id="rId2"/>
    <p:sldId id="258" r:id="rId3"/>
    <p:sldId id="267" r:id="rId4"/>
    <p:sldId id="269" r:id="rId5"/>
    <p:sldId id="319" r:id="rId6"/>
    <p:sldId id="270" r:id="rId7"/>
    <p:sldId id="281" r:id="rId8"/>
    <p:sldId id="271" r:id="rId9"/>
    <p:sldId id="272" r:id="rId10"/>
    <p:sldId id="303" r:id="rId11"/>
    <p:sldId id="300" r:id="rId12"/>
    <p:sldId id="274" r:id="rId13"/>
    <p:sldId id="305" r:id="rId14"/>
    <p:sldId id="273" r:id="rId15"/>
    <p:sldId id="296" r:id="rId16"/>
    <p:sldId id="314" r:id="rId17"/>
    <p:sldId id="295" r:id="rId18"/>
    <p:sldId id="275" r:id="rId19"/>
    <p:sldId id="276" r:id="rId20"/>
    <p:sldId id="311" r:id="rId21"/>
    <p:sldId id="278" r:id="rId22"/>
    <p:sldId id="277" r:id="rId23"/>
    <p:sldId id="304" r:id="rId24"/>
    <p:sldId id="279" r:id="rId25"/>
    <p:sldId id="317" r:id="rId26"/>
    <p:sldId id="308" r:id="rId27"/>
    <p:sldId id="297" r:id="rId28"/>
    <p:sldId id="315" r:id="rId29"/>
    <p:sldId id="316" r:id="rId30"/>
    <p:sldId id="268" r:id="rId31"/>
    <p:sldId id="282" r:id="rId32"/>
    <p:sldId id="283" r:id="rId33"/>
    <p:sldId id="284" r:id="rId34"/>
    <p:sldId id="312" r:id="rId35"/>
    <p:sldId id="288" r:id="rId36"/>
    <p:sldId id="285" r:id="rId37"/>
    <p:sldId id="318" r:id="rId38"/>
    <p:sldId id="286" r:id="rId39"/>
    <p:sldId id="287" r:id="rId40"/>
    <p:sldId id="292" r:id="rId41"/>
    <p:sldId id="294" r:id="rId42"/>
    <p:sldId id="313" r:id="rId43"/>
  </p:sldIdLst>
  <p:sldSz cx="9144000" cy="6858000" type="screen4x3"/>
  <p:notesSz cx="6735763" cy="98663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lde Ravnaas" initials="HR"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EC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0114" autoAdjust="0"/>
  </p:normalViewPr>
  <p:slideViewPr>
    <p:cSldViewPr>
      <p:cViewPr>
        <p:scale>
          <a:sx n="80" d="100"/>
          <a:sy n="80" d="100"/>
        </p:scale>
        <p:origin x="-155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3" Type="http://schemas.openxmlformats.org/officeDocument/2006/relationships/customXml" Target="../customXml/item3.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Ellis\Dropbox\Jobb\Dropbox%20KS%20plankapasitet%20og%20plankompetanse\KS%20Plankompetanse_Resultater%20og%20svaroversikt.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Ellis\Dropbox\Jobb\Dropbox%20KS%20plankapasitet%20og%20plankompetanse\KS%20Plankompetanse_Resultater%20og%20svaroversikt.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1.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_ny.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Ellis\Dropbox\Jobb\Dropbox%20KS%20plankapasitet%20og%20plankompetanse\KS%20Plankompetanse_Resultater%20og%20svaroversik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NO-OSL-DC-1\Urbanet\Prosjekter\2013\KS%20Plankapasitet%20og%20-%20kompetanse\Unders&#248;kelse\Analyser\KS%20Plankompetanse_Resultater%20og%20svaroversik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Ellis\Dropbox\Jobb\KS%20Plankompetanse_Resultater%20og%20svaroversikt.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NO-OSL-DC-1\Urbanet\Prosjekter\2013\KS%20Plankapasitet%20og%20-%20kompetanse\Unders&#248;kelse\Analyser\KS%20Plankompetanse_Resultater%20og%20svaroversikt_ny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a:t>Andel av kommunene i hvert fylke som har svart på undersøkelsen</a:t>
            </a:r>
          </a:p>
        </c:rich>
      </c:tx>
      <c:layout/>
      <c:overlay val="0"/>
    </c:title>
    <c:autoTitleDeleted val="0"/>
    <c:plotArea>
      <c:layout/>
      <c:barChart>
        <c:barDir val="bar"/>
        <c:grouping val="clustered"/>
        <c:varyColors val="0"/>
        <c:ser>
          <c:idx val="0"/>
          <c:order val="0"/>
          <c:invertIfNegative val="0"/>
          <c:dPt>
            <c:idx val="0"/>
            <c:invertIfNegative val="0"/>
            <c:bubble3D val="0"/>
            <c:spPr>
              <a:solidFill>
                <a:srgbClr val="C0504D"/>
              </a:solidFill>
            </c:spPr>
          </c:dPt>
          <c:dPt>
            <c:idx val="1"/>
            <c:invertIfNegative val="0"/>
            <c:bubble3D val="0"/>
            <c:spPr>
              <a:solidFill>
                <a:srgbClr val="C0504D"/>
              </a:solidFill>
            </c:spPr>
          </c:dPt>
          <c:dPt>
            <c:idx val="2"/>
            <c:invertIfNegative val="0"/>
            <c:bubble3D val="0"/>
            <c:spPr>
              <a:solidFill>
                <a:srgbClr val="C0504D"/>
              </a:solidFill>
            </c:spPr>
          </c:dPt>
          <c:dPt>
            <c:idx val="3"/>
            <c:invertIfNegative val="0"/>
            <c:bubble3D val="0"/>
            <c:spPr>
              <a:solidFill>
                <a:srgbClr val="F79646"/>
              </a:solidFill>
            </c:spPr>
          </c:dPt>
          <c:dPt>
            <c:idx val="4"/>
            <c:invertIfNegative val="0"/>
            <c:bubble3D val="0"/>
            <c:spPr>
              <a:solidFill>
                <a:srgbClr val="FFCC00"/>
              </a:solidFill>
            </c:spPr>
          </c:dPt>
          <c:dPt>
            <c:idx val="5"/>
            <c:invertIfNegative val="0"/>
            <c:bubble3D val="0"/>
            <c:spPr>
              <a:solidFill>
                <a:srgbClr val="FFCC00"/>
              </a:solidFill>
            </c:spPr>
          </c:dPt>
          <c:dPt>
            <c:idx val="6"/>
            <c:invertIfNegative val="0"/>
            <c:bubble3D val="0"/>
            <c:spPr>
              <a:solidFill>
                <a:srgbClr val="FFCC00"/>
              </a:solidFill>
            </c:spPr>
          </c:dPt>
          <c:dPt>
            <c:idx val="7"/>
            <c:invertIfNegative val="0"/>
            <c:bubble3D val="0"/>
            <c:spPr>
              <a:solidFill>
                <a:srgbClr val="FFCC00"/>
              </a:solidFill>
            </c:spPr>
          </c:dPt>
          <c:dPt>
            <c:idx val="8"/>
            <c:invertIfNegative val="0"/>
            <c:bubble3D val="0"/>
            <c:spPr>
              <a:solidFill>
                <a:srgbClr val="FFCC00"/>
              </a:solidFill>
            </c:spPr>
          </c:dPt>
          <c:dPt>
            <c:idx val="9"/>
            <c:invertIfNegative val="0"/>
            <c:bubble3D val="0"/>
            <c:spPr>
              <a:solidFill>
                <a:srgbClr val="FFCC00"/>
              </a:solidFill>
            </c:spPr>
          </c:dPt>
          <c:dPt>
            <c:idx val="10"/>
            <c:invertIfNegative val="0"/>
            <c:bubble3D val="0"/>
            <c:spPr>
              <a:solidFill>
                <a:schemeClr val="bg1">
                  <a:lumMod val="50000"/>
                </a:schemeClr>
              </a:solidFill>
            </c:spPr>
          </c:dPt>
          <c:dPt>
            <c:idx val="11"/>
            <c:invertIfNegative val="0"/>
            <c:bubble3D val="0"/>
            <c:spPr>
              <a:solidFill>
                <a:srgbClr val="FFCC00"/>
              </a:solidFill>
            </c:spPr>
          </c:dPt>
          <c:dPt>
            <c:idx val="12"/>
            <c:invertIfNegative val="0"/>
            <c:bubble3D val="0"/>
            <c:spPr>
              <a:solidFill>
                <a:srgbClr val="FFCC00"/>
              </a:solidFill>
            </c:spPr>
          </c:dPt>
          <c:dPt>
            <c:idx val="13"/>
            <c:invertIfNegative val="0"/>
            <c:bubble3D val="0"/>
            <c:spPr>
              <a:solidFill>
                <a:srgbClr val="9BBB59"/>
              </a:solidFill>
            </c:spPr>
          </c:dPt>
          <c:dPt>
            <c:idx val="14"/>
            <c:invertIfNegative val="0"/>
            <c:bubble3D val="0"/>
            <c:spPr>
              <a:solidFill>
                <a:srgbClr val="9BBB59"/>
              </a:solidFill>
            </c:spPr>
          </c:dPt>
          <c:dPt>
            <c:idx val="15"/>
            <c:invertIfNegative val="0"/>
            <c:bubble3D val="0"/>
            <c:spPr>
              <a:solidFill>
                <a:srgbClr val="9BBB59"/>
              </a:solidFill>
            </c:spPr>
          </c:dPt>
          <c:dPt>
            <c:idx val="16"/>
            <c:invertIfNegative val="0"/>
            <c:bubble3D val="0"/>
            <c:spPr>
              <a:solidFill>
                <a:srgbClr val="9BBB59"/>
              </a:solidFill>
            </c:spPr>
          </c:dPt>
          <c:dPt>
            <c:idx val="17"/>
            <c:invertIfNegative val="0"/>
            <c:bubble3D val="0"/>
            <c:spPr>
              <a:solidFill>
                <a:srgbClr val="00B050"/>
              </a:solidFill>
            </c:spPr>
          </c:dPt>
          <c:dPt>
            <c:idx val="18"/>
            <c:invertIfNegative val="0"/>
            <c:bubble3D val="0"/>
            <c:spPr>
              <a:solidFill>
                <a:srgbClr val="00B050"/>
              </a:solidFill>
            </c:spPr>
          </c:dPt>
          <c:dPt>
            <c:idx val="19"/>
            <c:invertIfNegative val="0"/>
            <c:bubble3D val="0"/>
            <c:spPr>
              <a:solidFill>
                <a:srgbClr val="00B050"/>
              </a:solidFill>
            </c:spPr>
          </c:dPt>
          <c:dLbls>
            <c:numFmt formatCode="0%" sourceLinked="0"/>
            <c:dLblPos val="outEnd"/>
            <c:showLegendKey val="0"/>
            <c:showVal val="1"/>
            <c:showCatName val="0"/>
            <c:showSerName val="0"/>
            <c:showPercent val="0"/>
            <c:showBubbleSize val="0"/>
            <c:showLeaderLines val="0"/>
          </c:dLbls>
          <c:cat>
            <c:strRef>
              <c:f>[2]Svaroversikt!$M$6:$M$25</c:f>
              <c:strCache>
                <c:ptCount val="20"/>
                <c:pt idx="0">
                  <c:v>Troms</c:v>
                </c:pt>
                <c:pt idx="1">
                  <c:v>Vestfold</c:v>
                </c:pt>
                <c:pt idx="2">
                  <c:v>Akershus</c:v>
                </c:pt>
                <c:pt idx="3">
                  <c:v>Østfold</c:v>
                </c:pt>
                <c:pt idx="4">
                  <c:v>Rogaland</c:v>
                </c:pt>
                <c:pt idx="5">
                  <c:v>Nord-Trøndelag</c:v>
                </c:pt>
                <c:pt idx="6">
                  <c:v>Nordland</c:v>
                </c:pt>
                <c:pt idx="7">
                  <c:v>Buskerud</c:v>
                </c:pt>
                <c:pt idx="8">
                  <c:v>Sogn og Fjordane</c:v>
                </c:pt>
                <c:pt idx="9">
                  <c:v>Telemark</c:v>
                </c:pt>
                <c:pt idx="10">
                  <c:v>Hele landet</c:v>
                </c:pt>
                <c:pt idx="11">
                  <c:v>Hordaland</c:v>
                </c:pt>
                <c:pt idx="12">
                  <c:v>Oppland</c:v>
                </c:pt>
                <c:pt idx="13">
                  <c:v>Aust-Agder</c:v>
                </c:pt>
                <c:pt idx="14">
                  <c:v>Finnmark</c:v>
                </c:pt>
                <c:pt idx="15">
                  <c:v>Hedmark</c:v>
                </c:pt>
                <c:pt idx="16">
                  <c:v>Møre og Romsdal</c:v>
                </c:pt>
                <c:pt idx="17">
                  <c:v>Vest-Agder</c:v>
                </c:pt>
                <c:pt idx="18">
                  <c:v>Sør-Trøndelag</c:v>
                </c:pt>
                <c:pt idx="19">
                  <c:v>Oslo</c:v>
                </c:pt>
              </c:strCache>
            </c:strRef>
          </c:cat>
          <c:val>
            <c:numRef>
              <c:f>[2]Svaroversikt!$N$6:$N$25</c:f>
              <c:numCache>
                <c:formatCode>General</c:formatCode>
                <c:ptCount val="20"/>
                <c:pt idx="0">
                  <c:v>0.33333333333333331</c:v>
                </c:pt>
                <c:pt idx="1">
                  <c:v>0.35714285714285715</c:v>
                </c:pt>
                <c:pt idx="2">
                  <c:v>0.36363636363636365</c:v>
                </c:pt>
                <c:pt idx="3">
                  <c:v>0.44444444444444442</c:v>
                </c:pt>
                <c:pt idx="4">
                  <c:v>0.5</c:v>
                </c:pt>
                <c:pt idx="5">
                  <c:v>0.52173913043478259</c:v>
                </c:pt>
                <c:pt idx="6">
                  <c:v>0.52272727272727271</c:v>
                </c:pt>
                <c:pt idx="7">
                  <c:v>0.52380952380952384</c:v>
                </c:pt>
                <c:pt idx="8">
                  <c:v>0.53846153846153844</c:v>
                </c:pt>
                <c:pt idx="9">
                  <c:v>0.55555555555555558</c:v>
                </c:pt>
                <c:pt idx="10">
                  <c:v>0.56775700934579443</c:v>
                </c:pt>
                <c:pt idx="11">
                  <c:v>0.5757575757575758</c:v>
                </c:pt>
                <c:pt idx="12">
                  <c:v>0.57692307692307687</c:v>
                </c:pt>
                <c:pt idx="13">
                  <c:v>0.6</c:v>
                </c:pt>
                <c:pt idx="14">
                  <c:v>0.63157894736842102</c:v>
                </c:pt>
                <c:pt idx="15">
                  <c:v>0.63636363636363635</c:v>
                </c:pt>
                <c:pt idx="16">
                  <c:v>0.75</c:v>
                </c:pt>
                <c:pt idx="17">
                  <c:v>0.8</c:v>
                </c:pt>
                <c:pt idx="18">
                  <c:v>0.88</c:v>
                </c:pt>
                <c:pt idx="19">
                  <c:v>1</c:v>
                </c:pt>
              </c:numCache>
            </c:numRef>
          </c:val>
        </c:ser>
        <c:dLbls>
          <c:dLblPos val="outEnd"/>
          <c:showLegendKey val="0"/>
          <c:showVal val="1"/>
          <c:showCatName val="0"/>
          <c:showSerName val="0"/>
          <c:showPercent val="0"/>
          <c:showBubbleSize val="0"/>
        </c:dLbls>
        <c:gapWidth val="150"/>
        <c:axId val="3058304"/>
        <c:axId val="31260672"/>
      </c:barChart>
      <c:catAx>
        <c:axId val="3058304"/>
        <c:scaling>
          <c:orientation val="minMax"/>
        </c:scaling>
        <c:delete val="0"/>
        <c:axPos val="l"/>
        <c:majorTickMark val="out"/>
        <c:minorTickMark val="none"/>
        <c:tickLblPos val="nextTo"/>
        <c:crossAx val="31260672"/>
        <c:crosses val="autoZero"/>
        <c:auto val="1"/>
        <c:lblAlgn val="ctr"/>
        <c:lblOffset val="100"/>
        <c:noMultiLvlLbl val="0"/>
      </c:catAx>
      <c:valAx>
        <c:axId val="31260672"/>
        <c:scaling>
          <c:orientation val="minMax"/>
        </c:scaling>
        <c:delete val="0"/>
        <c:axPos val="b"/>
        <c:majorGridlines/>
        <c:numFmt formatCode="General" sourceLinked="1"/>
        <c:majorTickMark val="out"/>
        <c:minorTickMark val="none"/>
        <c:tickLblPos val="nextTo"/>
        <c:crossAx val="305830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Andel av kommunenen som oppgir at de mangler nødvendig kompetanse i forhold til planleggerrollen på følgende områder</a:t>
            </a:r>
          </a:p>
        </c:rich>
      </c:tx>
      <c:layout/>
      <c:overlay val="0"/>
    </c:title>
    <c:autoTitleDeleted val="0"/>
    <c:plotArea>
      <c:layout/>
      <c:barChart>
        <c:barDir val="bar"/>
        <c:grouping val="clustered"/>
        <c:varyColors val="0"/>
        <c:ser>
          <c:idx val="0"/>
          <c:order val="0"/>
          <c:invertIfNegative val="0"/>
          <c:dPt>
            <c:idx val="0"/>
            <c:invertIfNegative val="0"/>
            <c:bubble3D val="0"/>
            <c:spPr>
              <a:solidFill>
                <a:schemeClr val="accent5"/>
              </a:solidFill>
            </c:spPr>
          </c:dPt>
          <c:cat>
            <c:strRef>
              <c:f>Frekvensfordeling!$L$357:$L$362</c:f>
              <c:strCache>
                <c:ptCount val="6"/>
                <c:pt idx="0">
                  <c:v>Mangler ikke kompetanse</c:v>
                </c:pt>
                <c:pt idx="1">
                  <c:v>Annet</c:v>
                </c:pt>
                <c:pt idx="2">
                  <c:v>Plansystemet og planjuss</c:v>
                </c:pt>
                <c:pt idx="3">
                  <c:v>Planleggingsmetoder og -verktøy</c:v>
                </c:pt>
                <c:pt idx="4">
                  <c:v>Planlegging som politisk styringsverktøy</c:v>
                </c:pt>
                <c:pt idx="5">
                  <c:v>Statistikk og analyse</c:v>
                </c:pt>
              </c:strCache>
            </c:strRef>
          </c:cat>
          <c:val>
            <c:numRef>
              <c:f>Frekvensfordeling!$M$357:$M$362</c:f>
              <c:numCache>
                <c:formatCode>0%</c:formatCode>
                <c:ptCount val="6"/>
                <c:pt idx="0">
                  <c:v>0.3671875</c:v>
                </c:pt>
                <c:pt idx="1">
                  <c:v>0.1015625</c:v>
                </c:pt>
                <c:pt idx="2">
                  <c:v>0.28125</c:v>
                </c:pt>
                <c:pt idx="3">
                  <c:v>0.3203125</c:v>
                </c:pt>
                <c:pt idx="4">
                  <c:v>0.359375</c:v>
                </c:pt>
                <c:pt idx="5">
                  <c:v>0.625</c:v>
                </c:pt>
              </c:numCache>
            </c:numRef>
          </c:val>
        </c:ser>
        <c:dLbls>
          <c:dLblPos val="outEnd"/>
          <c:showLegendKey val="0"/>
          <c:showVal val="1"/>
          <c:showCatName val="0"/>
          <c:showSerName val="0"/>
          <c:showPercent val="0"/>
          <c:showBubbleSize val="0"/>
        </c:dLbls>
        <c:gapWidth val="150"/>
        <c:axId val="32071680"/>
        <c:axId val="32073216"/>
      </c:barChart>
      <c:catAx>
        <c:axId val="32071680"/>
        <c:scaling>
          <c:orientation val="minMax"/>
        </c:scaling>
        <c:delete val="0"/>
        <c:axPos val="l"/>
        <c:majorTickMark val="out"/>
        <c:minorTickMark val="none"/>
        <c:tickLblPos val="nextTo"/>
        <c:crossAx val="32073216"/>
        <c:crosses val="autoZero"/>
        <c:auto val="1"/>
        <c:lblAlgn val="ctr"/>
        <c:lblOffset val="100"/>
        <c:noMultiLvlLbl val="0"/>
      </c:catAx>
      <c:valAx>
        <c:axId val="32073216"/>
        <c:scaling>
          <c:orientation val="minMax"/>
        </c:scaling>
        <c:delete val="0"/>
        <c:axPos val="b"/>
        <c:majorGridlines/>
        <c:title>
          <c:tx>
            <c:rich>
              <a:bodyPr/>
              <a:lstStyle/>
              <a:p>
                <a:pPr>
                  <a:defRPr/>
                </a:pPr>
                <a:r>
                  <a:rPr lang="en-US"/>
                  <a:t>N = 128</a:t>
                </a:r>
              </a:p>
            </c:rich>
          </c:tx>
          <c:layout/>
          <c:overlay val="0"/>
        </c:title>
        <c:numFmt formatCode="0%" sourceLinked="1"/>
        <c:majorTickMark val="out"/>
        <c:minorTickMark val="none"/>
        <c:tickLblPos val="nextTo"/>
        <c:crossAx val="32071680"/>
        <c:crosses val="autoZero"/>
        <c:crossBetween val="between"/>
      </c:valAx>
    </c:plotArea>
    <c:plotVisOnly val="1"/>
    <c:dispBlanksAs val="gap"/>
    <c:showDLblsOverMax val="0"/>
  </c:chart>
  <c:txPr>
    <a:bodyPr/>
    <a:lstStyle/>
    <a:p>
      <a:pPr>
        <a:defRPr sz="1100"/>
      </a:pPr>
      <a:endParaRPr lang="nb-NO"/>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Har kommunene i fylket nødvendig planfaglig kompetanse?</a:t>
            </a:r>
          </a:p>
        </c:rich>
      </c:tx>
      <c:layout/>
      <c:overlay val="0"/>
    </c:title>
    <c:autoTitleDeleted val="0"/>
    <c:plotArea>
      <c:layout/>
      <c:barChart>
        <c:barDir val="col"/>
        <c:grouping val="clustered"/>
        <c:varyColors val="0"/>
        <c:ser>
          <c:idx val="0"/>
          <c:order val="0"/>
          <c:tx>
            <c:strRef>
              <c:f>'Fylkeskommunenes svar'!$J$33</c:f>
              <c:strCache>
                <c:ptCount val="1"/>
                <c:pt idx="0">
                  <c:v>Samfunnsplanlegging</c:v>
                </c:pt>
              </c:strCache>
            </c:strRef>
          </c:tx>
          <c:invertIfNegative val="0"/>
          <c:cat>
            <c:strRef>
              <c:f>'Fylkeskommunenes svar'!$K$32:$M$32</c:f>
              <c:strCache>
                <c:ptCount val="3"/>
                <c:pt idx="0">
                  <c:v>De fleste kommunene i fylket</c:v>
                </c:pt>
                <c:pt idx="1">
                  <c:v>Om lag halvparten</c:v>
                </c:pt>
                <c:pt idx="2">
                  <c:v>Et fåtall av kommunene i fylket</c:v>
                </c:pt>
              </c:strCache>
            </c:strRef>
          </c:cat>
          <c:val>
            <c:numRef>
              <c:f>'Fylkeskommunenes svar'!$K$33:$M$33</c:f>
              <c:numCache>
                <c:formatCode>###0</c:formatCode>
                <c:ptCount val="3"/>
                <c:pt idx="0">
                  <c:v>52.941176470588239</c:v>
                </c:pt>
                <c:pt idx="1">
                  <c:v>29.411764705882355</c:v>
                </c:pt>
                <c:pt idx="2">
                  <c:v>17.647058823529413</c:v>
                </c:pt>
              </c:numCache>
            </c:numRef>
          </c:val>
        </c:ser>
        <c:ser>
          <c:idx val="1"/>
          <c:order val="1"/>
          <c:tx>
            <c:strRef>
              <c:f>'Fylkeskommunenes svar'!$J$34</c:f>
              <c:strCache>
                <c:ptCount val="1"/>
                <c:pt idx="0">
                  <c:v>Arealplanlegging</c:v>
                </c:pt>
              </c:strCache>
            </c:strRef>
          </c:tx>
          <c:invertIfNegative val="0"/>
          <c:cat>
            <c:strRef>
              <c:f>'Fylkeskommunenes svar'!$K$32:$M$32</c:f>
              <c:strCache>
                <c:ptCount val="3"/>
                <c:pt idx="0">
                  <c:v>De fleste kommunene i fylket</c:v>
                </c:pt>
                <c:pt idx="1">
                  <c:v>Om lag halvparten</c:v>
                </c:pt>
                <c:pt idx="2">
                  <c:v>Et fåtall av kommunene i fylket</c:v>
                </c:pt>
              </c:strCache>
            </c:strRef>
          </c:cat>
          <c:val>
            <c:numRef>
              <c:f>'Fylkeskommunenes svar'!$K$34:$M$34</c:f>
              <c:numCache>
                <c:formatCode>###0</c:formatCode>
                <c:ptCount val="3"/>
                <c:pt idx="0">
                  <c:v>64.705882352941174</c:v>
                </c:pt>
                <c:pt idx="1">
                  <c:v>35.294117647058826</c:v>
                </c:pt>
                <c:pt idx="2">
                  <c:v>0</c:v>
                </c:pt>
              </c:numCache>
            </c:numRef>
          </c:val>
        </c:ser>
        <c:dLbls>
          <c:dLblPos val="outEnd"/>
          <c:showLegendKey val="0"/>
          <c:showVal val="1"/>
          <c:showCatName val="0"/>
          <c:showSerName val="0"/>
          <c:showPercent val="0"/>
          <c:showBubbleSize val="0"/>
        </c:dLbls>
        <c:gapWidth val="150"/>
        <c:axId val="32102656"/>
        <c:axId val="32653312"/>
      </c:barChart>
      <c:catAx>
        <c:axId val="32102656"/>
        <c:scaling>
          <c:orientation val="minMax"/>
        </c:scaling>
        <c:delete val="0"/>
        <c:axPos val="b"/>
        <c:majorTickMark val="out"/>
        <c:minorTickMark val="none"/>
        <c:tickLblPos val="nextTo"/>
        <c:crossAx val="32653312"/>
        <c:crosses val="autoZero"/>
        <c:auto val="1"/>
        <c:lblAlgn val="ctr"/>
        <c:lblOffset val="100"/>
        <c:noMultiLvlLbl val="0"/>
      </c:catAx>
      <c:valAx>
        <c:axId val="32653312"/>
        <c:scaling>
          <c:orientation val="minMax"/>
        </c:scaling>
        <c:delete val="0"/>
        <c:axPos val="l"/>
        <c:majorGridlines/>
        <c:numFmt formatCode="###0" sourceLinked="1"/>
        <c:majorTickMark val="out"/>
        <c:minorTickMark val="none"/>
        <c:tickLblPos val="nextTo"/>
        <c:crossAx val="32102656"/>
        <c:crosses val="autoZero"/>
        <c:crossBetween val="between"/>
      </c:valAx>
    </c:plotArea>
    <c:legend>
      <c:legendPos val="b"/>
      <c:layout/>
      <c:overlay val="0"/>
    </c:legend>
    <c:plotVisOnly val="1"/>
    <c:dispBlanksAs val="gap"/>
    <c:showDLblsOverMax val="0"/>
  </c:chart>
  <c:spPr>
    <a:ln>
      <a:solidFill>
        <a:schemeClr val="tx1"/>
      </a:solidFill>
    </a:ln>
  </c:spPr>
  <c:txPr>
    <a:bodyPr/>
    <a:lstStyle/>
    <a:p>
      <a:pPr>
        <a:defRPr sz="1100"/>
      </a:pPr>
      <a:endParaRPr lang="nb-NO"/>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Har kommunene i fylket nødvendig planfaglig kapasitet?</a:t>
            </a:r>
          </a:p>
        </c:rich>
      </c:tx>
      <c:layout/>
      <c:overlay val="0"/>
    </c:title>
    <c:autoTitleDeleted val="0"/>
    <c:plotArea>
      <c:layout/>
      <c:barChart>
        <c:barDir val="col"/>
        <c:grouping val="clustered"/>
        <c:varyColors val="0"/>
        <c:ser>
          <c:idx val="0"/>
          <c:order val="0"/>
          <c:tx>
            <c:strRef>
              <c:f>'Fylkeskommunenes svar'!$J$35</c:f>
              <c:strCache>
                <c:ptCount val="1"/>
                <c:pt idx="0">
                  <c:v>Samfunnsplanlegging</c:v>
                </c:pt>
              </c:strCache>
            </c:strRef>
          </c:tx>
          <c:spPr>
            <a:solidFill>
              <a:schemeClr val="accent6">
                <a:lumMod val="75000"/>
              </a:schemeClr>
            </a:solidFill>
          </c:spPr>
          <c:invertIfNegative val="0"/>
          <c:cat>
            <c:strRef>
              <c:f>'Fylkeskommunenes svar'!$K$32:$M$32</c:f>
              <c:strCache>
                <c:ptCount val="3"/>
                <c:pt idx="0">
                  <c:v>De fleste kommunene i fylket</c:v>
                </c:pt>
                <c:pt idx="1">
                  <c:v>Om lag halvparten</c:v>
                </c:pt>
                <c:pt idx="2">
                  <c:v>Et fåtall av kommunene i fylket</c:v>
                </c:pt>
              </c:strCache>
            </c:strRef>
          </c:cat>
          <c:val>
            <c:numRef>
              <c:f>'Fylkeskommunenes svar'!$K$35:$M$35</c:f>
              <c:numCache>
                <c:formatCode>###0</c:formatCode>
                <c:ptCount val="3"/>
                <c:pt idx="0">
                  <c:v>23.52941176470588</c:v>
                </c:pt>
                <c:pt idx="1">
                  <c:v>23.52941176470588</c:v>
                </c:pt>
                <c:pt idx="2">
                  <c:v>52.941176470588239</c:v>
                </c:pt>
              </c:numCache>
            </c:numRef>
          </c:val>
        </c:ser>
        <c:ser>
          <c:idx val="1"/>
          <c:order val="1"/>
          <c:tx>
            <c:strRef>
              <c:f>'Fylkeskommunenes svar'!$J$36</c:f>
              <c:strCache>
                <c:ptCount val="1"/>
                <c:pt idx="0">
                  <c:v>Arealplanlegging</c:v>
                </c:pt>
              </c:strCache>
            </c:strRef>
          </c:tx>
          <c:spPr>
            <a:solidFill>
              <a:schemeClr val="accent6">
                <a:lumMod val="40000"/>
                <a:lumOff val="60000"/>
              </a:schemeClr>
            </a:solidFill>
          </c:spPr>
          <c:invertIfNegative val="0"/>
          <c:cat>
            <c:strRef>
              <c:f>'Fylkeskommunenes svar'!$K$32:$M$32</c:f>
              <c:strCache>
                <c:ptCount val="3"/>
                <c:pt idx="0">
                  <c:v>De fleste kommunene i fylket</c:v>
                </c:pt>
                <c:pt idx="1">
                  <c:v>Om lag halvparten</c:v>
                </c:pt>
                <c:pt idx="2">
                  <c:v>Et fåtall av kommunene i fylket</c:v>
                </c:pt>
              </c:strCache>
            </c:strRef>
          </c:cat>
          <c:val>
            <c:numRef>
              <c:f>'Fylkeskommunenes svar'!$K$36:$M$36</c:f>
              <c:numCache>
                <c:formatCode>###0</c:formatCode>
                <c:ptCount val="3"/>
                <c:pt idx="0">
                  <c:v>18.75</c:v>
                </c:pt>
                <c:pt idx="1">
                  <c:v>50</c:v>
                </c:pt>
                <c:pt idx="2">
                  <c:v>31.25</c:v>
                </c:pt>
              </c:numCache>
            </c:numRef>
          </c:val>
        </c:ser>
        <c:dLbls>
          <c:dLblPos val="outEnd"/>
          <c:showLegendKey val="0"/>
          <c:showVal val="1"/>
          <c:showCatName val="0"/>
          <c:showSerName val="0"/>
          <c:showPercent val="0"/>
          <c:showBubbleSize val="0"/>
        </c:dLbls>
        <c:gapWidth val="150"/>
        <c:axId val="32679808"/>
        <c:axId val="32681344"/>
      </c:barChart>
      <c:catAx>
        <c:axId val="32679808"/>
        <c:scaling>
          <c:orientation val="minMax"/>
        </c:scaling>
        <c:delete val="0"/>
        <c:axPos val="b"/>
        <c:majorTickMark val="out"/>
        <c:minorTickMark val="none"/>
        <c:tickLblPos val="nextTo"/>
        <c:crossAx val="32681344"/>
        <c:crosses val="autoZero"/>
        <c:auto val="1"/>
        <c:lblAlgn val="ctr"/>
        <c:lblOffset val="100"/>
        <c:noMultiLvlLbl val="0"/>
      </c:catAx>
      <c:valAx>
        <c:axId val="32681344"/>
        <c:scaling>
          <c:orientation val="minMax"/>
          <c:max val="70"/>
        </c:scaling>
        <c:delete val="0"/>
        <c:axPos val="l"/>
        <c:majorGridlines/>
        <c:numFmt formatCode="###0" sourceLinked="1"/>
        <c:majorTickMark val="out"/>
        <c:minorTickMark val="none"/>
        <c:tickLblPos val="nextTo"/>
        <c:crossAx val="32679808"/>
        <c:crosses val="autoZero"/>
        <c:crossBetween val="between"/>
      </c:valAx>
    </c:plotArea>
    <c:legend>
      <c:legendPos val="b"/>
      <c:layout/>
      <c:overlay val="0"/>
    </c:legend>
    <c:plotVisOnly val="1"/>
    <c:dispBlanksAs val="gap"/>
    <c:showDLblsOverMax val="0"/>
  </c:chart>
  <c:spPr>
    <a:ln>
      <a:solidFill>
        <a:schemeClr val="tx1"/>
      </a:solidFill>
    </a:ln>
  </c:spPr>
  <c:txPr>
    <a:bodyPr/>
    <a:lstStyle/>
    <a:p>
      <a:pPr>
        <a:defRPr sz="1100"/>
      </a:pPr>
      <a:endParaRPr lang="nb-NO"/>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nb-NO"/>
              <a:t>Benytter kommunen konsulenttjenester til utforming av planer? (N=191)</a:t>
            </a:r>
          </a:p>
        </c:rich>
      </c:tx>
      <c:layout/>
      <c:overlay val="0"/>
    </c:title>
    <c:autoTitleDeleted val="0"/>
    <c:plotArea>
      <c:layout/>
      <c:pieChart>
        <c:varyColors val="1"/>
        <c:ser>
          <c:idx val="0"/>
          <c:order val="0"/>
          <c:dLbls>
            <c:dLbl>
              <c:idx val="0"/>
              <c:layout>
                <c:manualLayout>
                  <c:x val="3.1848628945831646E-2"/>
                  <c:y val="8.0342574434612794E-3"/>
                </c:manualLayout>
              </c:layout>
              <c:showLegendKey val="0"/>
              <c:showVal val="0"/>
              <c:showCatName val="1"/>
              <c:showSerName val="0"/>
              <c:showPercent val="1"/>
              <c:showBubbleSize val="0"/>
            </c:dLbl>
            <c:dLbl>
              <c:idx val="1"/>
              <c:layout>
                <c:manualLayout>
                  <c:x val="-4.9214202747883899E-2"/>
                  <c:y val="-6.2828128492506366E-2"/>
                </c:manualLayout>
              </c:layout>
              <c:showLegendKey val="0"/>
              <c:showVal val="0"/>
              <c:showCatName val="1"/>
              <c:showSerName val="0"/>
              <c:showPercent val="1"/>
              <c:showBubbleSize val="0"/>
            </c:dLbl>
            <c:dLbl>
              <c:idx val="2"/>
              <c:layout>
                <c:manualLayout>
                  <c:x val="-0.13301041526288432"/>
                  <c:y val="6.5566699095544453E-2"/>
                </c:manualLayout>
              </c:layout>
              <c:showLegendKey val="0"/>
              <c:showVal val="0"/>
              <c:showCatName val="1"/>
              <c:showSerName val="0"/>
              <c:showPercent val="1"/>
              <c:showBubbleSize val="0"/>
            </c:dLbl>
            <c:showLegendKey val="0"/>
            <c:showVal val="0"/>
            <c:showCatName val="1"/>
            <c:showSerName val="0"/>
            <c:showPercent val="1"/>
            <c:showBubbleSize val="0"/>
            <c:showLeaderLines val="1"/>
          </c:dLbls>
          <c:cat>
            <c:strRef>
              <c:f>Frekvensfordeling!$C$403:$C$405</c:f>
              <c:strCache>
                <c:ptCount val="3"/>
                <c:pt idx="0">
                  <c:v>Ja, ofte</c:v>
                </c:pt>
                <c:pt idx="1">
                  <c:v>Ja, av og til</c:v>
                </c:pt>
                <c:pt idx="2">
                  <c:v>Nei, aldri</c:v>
                </c:pt>
              </c:strCache>
            </c:strRef>
          </c:cat>
          <c:val>
            <c:numRef>
              <c:f>Frekvensfordeling!$F$403:$F$405</c:f>
              <c:numCache>
                <c:formatCode>###0.0</c:formatCode>
                <c:ptCount val="3"/>
                <c:pt idx="0">
                  <c:v>26.178010471204189</c:v>
                </c:pt>
                <c:pt idx="1">
                  <c:v>65.445026178010465</c:v>
                </c:pt>
                <c:pt idx="2">
                  <c:v>8.3769633507853403</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ln>
      <a:solidFill>
        <a:schemeClr val="tx1">
          <a:lumMod val="95000"/>
          <a:lumOff val="5000"/>
        </a:schemeClr>
      </a:solidFill>
    </a:ln>
  </c:spPr>
  <c:txPr>
    <a:bodyPr/>
    <a:lstStyle/>
    <a:p>
      <a:pPr>
        <a:defRPr sz="1200"/>
      </a:pPr>
      <a:endParaRPr lang="nb-NO"/>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nb-NO" dirty="0"/>
              <a:t>Benytter kommunen konsulenttjenester til saksbehandling? (</a:t>
            </a:r>
            <a:r>
              <a:rPr lang="nb-NO" dirty="0" smtClean="0"/>
              <a:t>N=191)</a:t>
            </a:r>
            <a:endParaRPr lang="nb-NO" dirty="0"/>
          </a:p>
        </c:rich>
      </c:tx>
      <c:layout/>
      <c:overlay val="0"/>
    </c:title>
    <c:autoTitleDeleted val="0"/>
    <c:plotArea>
      <c:layout/>
      <c:pieChart>
        <c:varyColors val="1"/>
        <c:ser>
          <c:idx val="0"/>
          <c:order val="0"/>
          <c:dLbls>
            <c:dLbl>
              <c:idx val="0"/>
              <c:layout>
                <c:manualLayout>
                  <c:x val="3.1848628945831646E-2"/>
                  <c:y val="8.0342574434612794E-3"/>
                </c:manualLayout>
              </c:layout>
              <c:showLegendKey val="0"/>
              <c:showVal val="0"/>
              <c:showCatName val="1"/>
              <c:showSerName val="0"/>
              <c:showPercent val="1"/>
              <c:showBubbleSize val="0"/>
            </c:dLbl>
            <c:dLbl>
              <c:idx val="1"/>
              <c:layout>
                <c:manualLayout>
                  <c:x val="9.4225080055702085E-2"/>
                  <c:y val="7.7244303527166283E-2"/>
                </c:manualLayout>
              </c:layout>
              <c:showLegendKey val="0"/>
              <c:showVal val="0"/>
              <c:showCatName val="1"/>
              <c:showSerName val="0"/>
              <c:showPercent val="1"/>
              <c:showBubbleSize val="0"/>
            </c:dLbl>
            <c:dLbl>
              <c:idx val="2"/>
              <c:layout>
                <c:manualLayout>
                  <c:x val="-0.12649044786272132"/>
                  <c:y val="-6.0049987291064567E-2"/>
                </c:manualLayout>
              </c:layout>
              <c:showLegendKey val="0"/>
              <c:showVal val="0"/>
              <c:showCatName val="1"/>
              <c:showSerName val="0"/>
              <c:showPercent val="1"/>
              <c:showBubbleSize val="0"/>
            </c:dLbl>
            <c:showLegendKey val="0"/>
            <c:showVal val="0"/>
            <c:showCatName val="1"/>
            <c:showSerName val="0"/>
            <c:showPercent val="1"/>
            <c:showBubbleSize val="0"/>
            <c:showLeaderLines val="1"/>
          </c:dLbls>
          <c:cat>
            <c:strRef>
              <c:f>Frekvensfordeling!$C$493:$C$495</c:f>
              <c:strCache>
                <c:ptCount val="3"/>
                <c:pt idx="0">
                  <c:v>Ja, ofte</c:v>
                </c:pt>
                <c:pt idx="1">
                  <c:v>Ja, av og til</c:v>
                </c:pt>
                <c:pt idx="2">
                  <c:v>Nei, aldri</c:v>
                </c:pt>
              </c:strCache>
            </c:strRef>
          </c:cat>
          <c:val>
            <c:numRef>
              <c:f>Frekvensfordeling!$F$493:$F$495</c:f>
              <c:numCache>
                <c:formatCode>###0</c:formatCode>
                <c:ptCount val="3"/>
                <c:pt idx="0" formatCode="General">
                  <c:v>0</c:v>
                </c:pt>
                <c:pt idx="1">
                  <c:v>18.421052631578945</c:v>
                </c:pt>
                <c:pt idx="2">
                  <c:v>81.578947368421055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spPr>
    <a:ln>
      <a:solidFill>
        <a:schemeClr val="tx1">
          <a:lumMod val="95000"/>
          <a:lumOff val="5000"/>
        </a:schemeClr>
      </a:solidFill>
    </a:ln>
  </c:spPr>
  <c:txPr>
    <a:bodyPr/>
    <a:lstStyle/>
    <a:p>
      <a:pPr>
        <a:defRPr sz="1200"/>
      </a:pPr>
      <a:endParaRPr lang="nb-NO"/>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a:t>Prosentandel av kommunene som bruker konsulenttjenester til følgende oppgaver </a:t>
            </a:r>
          </a:p>
          <a:p>
            <a:pPr>
              <a:defRPr sz="1200"/>
            </a:pPr>
            <a:r>
              <a:rPr lang="en-US" sz="1050"/>
              <a:t>Svar</a:t>
            </a:r>
            <a:r>
              <a:rPr lang="en-US" sz="1050" baseline="0"/>
              <a:t> </a:t>
            </a:r>
            <a:r>
              <a:rPr lang="en-US" sz="1050"/>
              <a:t>blant kommuner som bruker konsulenttjenester til </a:t>
            </a:r>
            <a:br>
              <a:rPr lang="en-US" sz="1050"/>
            </a:br>
            <a:r>
              <a:rPr lang="en-US" sz="1050"/>
              <a:t>(deler av) planarbeidet</a:t>
            </a:r>
          </a:p>
        </c:rich>
      </c:tx>
      <c:layout/>
      <c:overlay val="0"/>
    </c:title>
    <c:autoTitleDeleted val="0"/>
    <c:plotArea>
      <c:layout>
        <c:manualLayout>
          <c:layoutTarget val="inner"/>
          <c:xMode val="edge"/>
          <c:yMode val="edge"/>
          <c:x val="0.4609238459163193"/>
          <c:y val="0.24591836734693878"/>
          <c:w val="0.49968889918171994"/>
          <c:h val="0.59674594247147683"/>
        </c:manualLayout>
      </c:layout>
      <c:barChart>
        <c:barDir val="bar"/>
        <c:grouping val="clustered"/>
        <c:varyColors val="0"/>
        <c:ser>
          <c:idx val="0"/>
          <c:order val="0"/>
          <c:invertIfNegative val="0"/>
          <c:cat>
            <c:strRef>
              <c:f>Frekvensfordeling!$L$422:$L$428</c:f>
              <c:strCache>
                <c:ptCount val="7"/>
                <c:pt idx="0">
                  <c:v>Utarbeide planstrategier</c:v>
                </c:pt>
                <c:pt idx="1">
                  <c:v>Annet, f.eks karttegning</c:v>
                </c:pt>
                <c:pt idx="2">
                  <c:v>Utarbeide kommuneplanens samfunnsdel</c:v>
                </c:pt>
                <c:pt idx="3">
                  <c:v>Utarbeide kommuneplanens arealdel</c:v>
                </c:pt>
                <c:pt idx="4">
                  <c:v>Utarbeide temaplaner, handlingsplaner og strategier</c:v>
                </c:pt>
                <c:pt idx="5">
                  <c:v>Til konsekvensutredninger</c:v>
                </c:pt>
                <c:pt idx="6">
                  <c:v>Utarbeide områdeplaner og/eller reguleringsplaner</c:v>
                </c:pt>
              </c:strCache>
            </c:strRef>
          </c:cat>
          <c:val>
            <c:numRef>
              <c:f>Frekvensfordeling!$M$422:$M$428</c:f>
              <c:numCache>
                <c:formatCode>0</c:formatCode>
                <c:ptCount val="7"/>
                <c:pt idx="0">
                  <c:v>5.6179775280898872</c:v>
                </c:pt>
                <c:pt idx="1">
                  <c:v>7.8651685393258424</c:v>
                </c:pt>
                <c:pt idx="2">
                  <c:v>14.04494382022472</c:v>
                </c:pt>
                <c:pt idx="3">
                  <c:v>32.022471910112358</c:v>
                </c:pt>
                <c:pt idx="4">
                  <c:v>32.584269662921351</c:v>
                </c:pt>
                <c:pt idx="5">
                  <c:v>55.056179775280903</c:v>
                </c:pt>
                <c:pt idx="6">
                  <c:v>79.213483146067418</c:v>
                </c:pt>
              </c:numCache>
            </c:numRef>
          </c:val>
        </c:ser>
        <c:dLbls>
          <c:dLblPos val="outEnd"/>
          <c:showLegendKey val="0"/>
          <c:showVal val="1"/>
          <c:showCatName val="0"/>
          <c:showSerName val="0"/>
          <c:showPercent val="0"/>
          <c:showBubbleSize val="0"/>
        </c:dLbls>
        <c:gapWidth val="150"/>
        <c:axId val="32797824"/>
        <c:axId val="32799360"/>
      </c:barChart>
      <c:catAx>
        <c:axId val="32797824"/>
        <c:scaling>
          <c:orientation val="minMax"/>
        </c:scaling>
        <c:delete val="0"/>
        <c:axPos val="l"/>
        <c:majorTickMark val="out"/>
        <c:minorTickMark val="none"/>
        <c:tickLblPos val="nextTo"/>
        <c:crossAx val="32799360"/>
        <c:crosses val="autoZero"/>
        <c:auto val="1"/>
        <c:lblAlgn val="ctr"/>
        <c:lblOffset val="100"/>
        <c:noMultiLvlLbl val="0"/>
      </c:catAx>
      <c:valAx>
        <c:axId val="32799360"/>
        <c:scaling>
          <c:orientation val="minMax"/>
        </c:scaling>
        <c:delete val="0"/>
        <c:axPos val="b"/>
        <c:majorGridlines/>
        <c:title>
          <c:tx>
            <c:rich>
              <a:bodyPr/>
              <a:lstStyle/>
              <a:p>
                <a:pPr>
                  <a:defRPr/>
                </a:pPr>
                <a:r>
                  <a:rPr lang="en-US"/>
                  <a:t>Prosent (N = 178)</a:t>
                </a:r>
              </a:p>
            </c:rich>
          </c:tx>
          <c:layout/>
          <c:overlay val="0"/>
        </c:title>
        <c:numFmt formatCode="0" sourceLinked="1"/>
        <c:majorTickMark val="out"/>
        <c:minorTickMark val="none"/>
        <c:tickLblPos val="nextTo"/>
        <c:crossAx val="32797824"/>
        <c:crosses val="autoZero"/>
        <c:crossBetween val="between"/>
      </c:valAx>
    </c:plotArea>
    <c:plotVisOnly val="1"/>
    <c:dispBlanksAs val="gap"/>
    <c:showDLblsOverMax val="0"/>
  </c:chart>
  <c:spPr>
    <a:ln>
      <a:solidFill>
        <a:schemeClr val="tx1">
          <a:lumMod val="95000"/>
          <a:lumOff val="5000"/>
        </a:schemeClr>
      </a:solid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nb-NO"/>
              <a:t>Hovedårsaken til bruk av konsulenttjenester til (deler av) planarbeidet</a:t>
            </a:r>
          </a:p>
        </c:rich>
      </c:tx>
      <c:layout/>
      <c:overlay val="0"/>
    </c:title>
    <c:autoTitleDeleted val="0"/>
    <c:plotArea>
      <c:layout>
        <c:manualLayout>
          <c:layoutTarget val="inner"/>
          <c:xMode val="edge"/>
          <c:yMode val="edge"/>
          <c:x val="0.479048569221245"/>
          <c:y val="0.21734100251487209"/>
          <c:w val="0.50472236292100914"/>
          <c:h val="0.64734852693135103"/>
        </c:manualLayout>
      </c:layout>
      <c:barChart>
        <c:barDir val="bar"/>
        <c:grouping val="clustered"/>
        <c:varyColors val="0"/>
        <c:ser>
          <c:idx val="0"/>
          <c:order val="0"/>
          <c:spPr>
            <a:solidFill>
              <a:schemeClr val="accent2"/>
            </a:solidFill>
          </c:spPr>
          <c:invertIfNegative val="0"/>
          <c:cat>
            <c:strRef>
              <c:f>Frekvensfordeling!$I$488:$I$493</c:f>
              <c:strCache>
                <c:ptCount val="6"/>
                <c:pt idx="0">
                  <c:v>Behov for særskilt kompetanse</c:v>
                </c:pt>
                <c:pt idx="1">
                  <c:v>Manglende kapasitet i kommunen</c:v>
                </c:pt>
                <c:pt idx="2">
                  <c:v>Et bevisst valg fra kommunens side, rasjonell løsning</c:v>
                </c:pt>
                <c:pt idx="3">
                  <c:v>Situasjonsbetinget: feks kommunen stod/står overfor en større utbygging eller lignende)</c:v>
                </c:pt>
                <c:pt idx="4">
                  <c:v>Manglende generell kompetanse i kommunen</c:v>
                </c:pt>
                <c:pt idx="5">
                  <c:v>Annen årsak</c:v>
                </c:pt>
              </c:strCache>
            </c:strRef>
          </c:cat>
          <c:val>
            <c:numRef>
              <c:f>Frekvensfordeling!$J$488:$J$493</c:f>
              <c:numCache>
                <c:formatCode>0</c:formatCode>
                <c:ptCount val="6"/>
                <c:pt idx="0">
                  <c:v>35.632183908045981</c:v>
                </c:pt>
                <c:pt idx="1">
                  <c:v>31.609195402298852</c:v>
                </c:pt>
                <c:pt idx="2">
                  <c:v>16.091954022988507</c:v>
                </c:pt>
                <c:pt idx="3">
                  <c:v>12.068965517241379</c:v>
                </c:pt>
                <c:pt idx="4">
                  <c:v>3.4482758620689653</c:v>
                </c:pt>
                <c:pt idx="5">
                  <c:v>1.1494252873563218</c:v>
                </c:pt>
              </c:numCache>
            </c:numRef>
          </c:val>
        </c:ser>
        <c:dLbls>
          <c:dLblPos val="outEnd"/>
          <c:showLegendKey val="0"/>
          <c:showVal val="1"/>
          <c:showCatName val="0"/>
          <c:showSerName val="0"/>
          <c:showPercent val="0"/>
          <c:showBubbleSize val="0"/>
        </c:dLbls>
        <c:gapWidth val="150"/>
        <c:axId val="32813056"/>
        <c:axId val="32814592"/>
      </c:barChart>
      <c:catAx>
        <c:axId val="32813056"/>
        <c:scaling>
          <c:orientation val="maxMin"/>
        </c:scaling>
        <c:delete val="0"/>
        <c:axPos val="l"/>
        <c:majorTickMark val="none"/>
        <c:minorTickMark val="none"/>
        <c:tickLblPos val="nextTo"/>
        <c:crossAx val="32814592"/>
        <c:crosses val="autoZero"/>
        <c:auto val="1"/>
        <c:lblAlgn val="ctr"/>
        <c:lblOffset val="100"/>
        <c:noMultiLvlLbl val="0"/>
      </c:catAx>
      <c:valAx>
        <c:axId val="32814592"/>
        <c:scaling>
          <c:orientation val="minMax"/>
          <c:max val="50"/>
        </c:scaling>
        <c:delete val="0"/>
        <c:axPos val="b"/>
        <c:majorGridlines/>
        <c:title>
          <c:tx>
            <c:rich>
              <a:bodyPr/>
              <a:lstStyle/>
              <a:p>
                <a:pPr>
                  <a:defRPr/>
                </a:pPr>
                <a:r>
                  <a:rPr lang="en-US"/>
                  <a:t>Prosent (N=174)</a:t>
                </a:r>
              </a:p>
            </c:rich>
          </c:tx>
          <c:layout/>
          <c:overlay val="0"/>
        </c:title>
        <c:numFmt formatCode="0" sourceLinked="1"/>
        <c:majorTickMark val="out"/>
        <c:minorTickMark val="none"/>
        <c:tickLblPos val="high"/>
        <c:crossAx val="32813056"/>
        <c:crosses val="max"/>
        <c:crossBetween val="between"/>
      </c:valAx>
    </c:plotArea>
    <c:plotVisOnly val="1"/>
    <c:dispBlanksAs val="gap"/>
    <c:showDLblsOverMax val="0"/>
  </c:chart>
  <c:spPr>
    <a:ln>
      <a:solidFill>
        <a:schemeClr val="tx1">
          <a:lumMod val="95000"/>
          <a:lumOff val="5000"/>
        </a:schemeClr>
      </a:solidFill>
    </a:ln>
  </c:spPr>
  <c:txPr>
    <a:bodyPr/>
    <a:lstStyle/>
    <a:p>
      <a:pPr>
        <a:defRPr sz="1000"/>
      </a:pPr>
      <a:endParaRPr lang="nb-NO"/>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Antall ubesatte stillinger innen areal- og samfunnsplanlegging i 2012</a:t>
            </a:r>
          </a:p>
        </c:rich>
      </c:tx>
      <c:overlay val="0"/>
    </c:title>
    <c:autoTitleDeleted val="0"/>
    <c:plotArea>
      <c:layout/>
      <c:barChart>
        <c:barDir val="col"/>
        <c:grouping val="clustered"/>
        <c:varyColors val="0"/>
        <c:ser>
          <c:idx val="0"/>
          <c:order val="0"/>
          <c:invertIfNegative val="0"/>
          <c:cat>
            <c:strRef>
              <c:f>Frekvensfordeling!$I$557:$I$561</c:f>
              <c:strCache>
                <c:ptCount val="5"/>
                <c:pt idx="0">
                  <c:v>Ingen</c:v>
                </c:pt>
                <c:pt idx="1">
                  <c:v>0.5 årsverk eller mindre</c:v>
                </c:pt>
                <c:pt idx="2">
                  <c:v>0.6 - 1 årsverk</c:v>
                </c:pt>
                <c:pt idx="3">
                  <c:v>1.1 - 2 årsverk</c:v>
                </c:pt>
                <c:pt idx="4">
                  <c:v>Mer enn 2 årsverk</c:v>
                </c:pt>
              </c:strCache>
            </c:strRef>
          </c:cat>
          <c:val>
            <c:numRef>
              <c:f>Frekvensfordeling!$J$557:$J$561</c:f>
              <c:numCache>
                <c:formatCode>###0</c:formatCode>
                <c:ptCount val="5"/>
                <c:pt idx="0">
                  <c:v>70.165745856353595</c:v>
                </c:pt>
                <c:pt idx="1">
                  <c:v>2.2099447513812152</c:v>
                </c:pt>
                <c:pt idx="2">
                  <c:v>18.232044198895029</c:v>
                </c:pt>
                <c:pt idx="3">
                  <c:v>6.6298342541436464</c:v>
                </c:pt>
                <c:pt idx="4">
                  <c:v>2.7624309392265189</c:v>
                </c:pt>
              </c:numCache>
            </c:numRef>
          </c:val>
        </c:ser>
        <c:dLbls>
          <c:dLblPos val="outEnd"/>
          <c:showLegendKey val="0"/>
          <c:showVal val="1"/>
          <c:showCatName val="0"/>
          <c:showSerName val="0"/>
          <c:showPercent val="0"/>
          <c:showBubbleSize val="0"/>
        </c:dLbls>
        <c:gapWidth val="150"/>
        <c:axId val="32855936"/>
        <c:axId val="32857472"/>
      </c:barChart>
      <c:catAx>
        <c:axId val="32855936"/>
        <c:scaling>
          <c:orientation val="minMax"/>
        </c:scaling>
        <c:delete val="0"/>
        <c:axPos val="b"/>
        <c:majorTickMark val="out"/>
        <c:minorTickMark val="none"/>
        <c:tickLblPos val="nextTo"/>
        <c:crossAx val="32857472"/>
        <c:crosses val="autoZero"/>
        <c:auto val="1"/>
        <c:lblAlgn val="ctr"/>
        <c:lblOffset val="100"/>
        <c:noMultiLvlLbl val="0"/>
      </c:catAx>
      <c:valAx>
        <c:axId val="32857472"/>
        <c:scaling>
          <c:orientation val="minMax"/>
        </c:scaling>
        <c:delete val="0"/>
        <c:axPos val="l"/>
        <c:majorGridlines/>
        <c:title>
          <c:tx>
            <c:rich>
              <a:bodyPr rot="-5400000" vert="horz"/>
              <a:lstStyle/>
              <a:p>
                <a:pPr>
                  <a:defRPr/>
                </a:pPr>
                <a:r>
                  <a:rPr lang="en-US" dirty="0" err="1"/>
                  <a:t>Prosent</a:t>
                </a:r>
                <a:r>
                  <a:rPr lang="en-US" dirty="0"/>
                  <a:t> (</a:t>
                </a:r>
                <a:r>
                  <a:rPr lang="en-US" dirty="0" smtClean="0"/>
                  <a:t>N=182)</a:t>
                </a:r>
                <a:endParaRPr lang="en-US" dirty="0"/>
              </a:p>
            </c:rich>
          </c:tx>
          <c:overlay val="0"/>
        </c:title>
        <c:numFmt formatCode="###0" sourceLinked="1"/>
        <c:majorTickMark val="out"/>
        <c:minorTickMark val="none"/>
        <c:tickLblPos val="nextTo"/>
        <c:crossAx val="32855936"/>
        <c:crosses val="autoZero"/>
        <c:crossBetween val="between"/>
      </c:valAx>
    </c:plotArea>
    <c:plotVisOnly val="1"/>
    <c:dispBlanksAs val="gap"/>
    <c:showDLblsOverMax val="0"/>
  </c:chart>
  <c:spPr>
    <a:ln>
      <a:solidFill>
        <a:schemeClr val="tx1">
          <a:lumMod val="95000"/>
          <a:lumOff val="5000"/>
        </a:schemeClr>
      </a:solidFill>
    </a:ln>
  </c:spPr>
  <c:txPr>
    <a:bodyPr/>
    <a:lstStyle/>
    <a:p>
      <a:pPr>
        <a:defRPr sz="1100"/>
      </a:pPr>
      <a:endParaRPr lang="nb-NO"/>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Er det lett eller vanskelig å rekruttere til stillinger innen areal- og samfunnsplanlegging?</a:t>
            </a:r>
          </a:p>
        </c:rich>
      </c:tx>
      <c:overlay val="0"/>
    </c:title>
    <c:autoTitleDeleted val="0"/>
    <c:plotArea>
      <c:layout/>
      <c:barChart>
        <c:barDir val="col"/>
        <c:grouping val="clustered"/>
        <c:varyColors val="0"/>
        <c:ser>
          <c:idx val="0"/>
          <c:order val="0"/>
          <c:tx>
            <c:strRef>
              <c:f>Frekvensfordeling!$J$581</c:f>
              <c:strCache>
                <c:ptCount val="1"/>
                <c:pt idx="0">
                  <c:v>Samfunnsplanlegging</c:v>
                </c:pt>
              </c:strCache>
            </c:strRef>
          </c:tx>
          <c:invertIfNegative val="0"/>
          <c:cat>
            <c:strRef>
              <c:f>Frekvensfordeling!$I$582:$I$585</c:f>
              <c:strCache>
                <c:ptCount val="4"/>
                <c:pt idx="0">
                  <c:v>Svært vanskelig</c:v>
                </c:pt>
                <c:pt idx="1">
                  <c:v>Ganske vanskelig</c:v>
                </c:pt>
                <c:pt idx="2">
                  <c:v>Ganske lett</c:v>
                </c:pt>
                <c:pt idx="3">
                  <c:v>Svært lett</c:v>
                </c:pt>
              </c:strCache>
            </c:strRef>
          </c:cat>
          <c:val>
            <c:numRef>
              <c:f>Frekvensfordeling!$J$582:$J$585</c:f>
              <c:numCache>
                <c:formatCode>###0</c:formatCode>
                <c:ptCount val="4"/>
                <c:pt idx="0">
                  <c:v>21.142857142857142</c:v>
                </c:pt>
                <c:pt idx="1">
                  <c:v>55.428571428571431</c:v>
                </c:pt>
                <c:pt idx="2">
                  <c:v>22.285714285714285</c:v>
                </c:pt>
                <c:pt idx="3">
                  <c:v>1.1428571428571428</c:v>
                </c:pt>
              </c:numCache>
            </c:numRef>
          </c:val>
        </c:ser>
        <c:ser>
          <c:idx val="1"/>
          <c:order val="1"/>
          <c:tx>
            <c:strRef>
              <c:f>Frekvensfordeling!$K$581</c:f>
              <c:strCache>
                <c:ptCount val="1"/>
                <c:pt idx="0">
                  <c:v>Arealplanlegging</c:v>
                </c:pt>
              </c:strCache>
            </c:strRef>
          </c:tx>
          <c:invertIfNegative val="0"/>
          <c:cat>
            <c:strRef>
              <c:f>Frekvensfordeling!$I$582:$I$585</c:f>
              <c:strCache>
                <c:ptCount val="4"/>
                <c:pt idx="0">
                  <c:v>Svært vanskelig</c:v>
                </c:pt>
                <c:pt idx="1">
                  <c:v>Ganske vanskelig</c:v>
                </c:pt>
                <c:pt idx="2">
                  <c:v>Ganske lett</c:v>
                </c:pt>
                <c:pt idx="3">
                  <c:v>Svært lett</c:v>
                </c:pt>
              </c:strCache>
            </c:strRef>
          </c:cat>
          <c:val>
            <c:numRef>
              <c:f>Frekvensfordeling!$K$582:$K$585</c:f>
              <c:numCache>
                <c:formatCode>###0</c:formatCode>
                <c:ptCount val="4"/>
                <c:pt idx="0">
                  <c:v>25.139664804469277</c:v>
                </c:pt>
                <c:pt idx="1">
                  <c:v>56.424581005586596</c:v>
                </c:pt>
                <c:pt idx="2">
                  <c:v>17.877094972067038</c:v>
                </c:pt>
                <c:pt idx="3">
                  <c:v>0.55865921787709494</c:v>
                </c:pt>
              </c:numCache>
            </c:numRef>
          </c:val>
        </c:ser>
        <c:dLbls>
          <c:dLblPos val="outEnd"/>
          <c:showLegendKey val="0"/>
          <c:showVal val="1"/>
          <c:showCatName val="0"/>
          <c:showSerName val="0"/>
          <c:showPercent val="0"/>
          <c:showBubbleSize val="0"/>
        </c:dLbls>
        <c:gapWidth val="150"/>
        <c:axId val="32888320"/>
        <c:axId val="32889856"/>
      </c:barChart>
      <c:catAx>
        <c:axId val="32888320"/>
        <c:scaling>
          <c:orientation val="minMax"/>
        </c:scaling>
        <c:delete val="0"/>
        <c:axPos val="b"/>
        <c:majorTickMark val="out"/>
        <c:minorTickMark val="none"/>
        <c:tickLblPos val="nextTo"/>
        <c:crossAx val="32889856"/>
        <c:crosses val="autoZero"/>
        <c:auto val="1"/>
        <c:lblAlgn val="ctr"/>
        <c:lblOffset val="100"/>
        <c:noMultiLvlLbl val="0"/>
      </c:catAx>
      <c:valAx>
        <c:axId val="32889856"/>
        <c:scaling>
          <c:orientation val="minMax"/>
        </c:scaling>
        <c:delete val="0"/>
        <c:axPos val="l"/>
        <c:majorGridlines/>
        <c:title>
          <c:tx>
            <c:rich>
              <a:bodyPr rot="-5400000" vert="horz"/>
              <a:lstStyle/>
              <a:p>
                <a:pPr>
                  <a:defRPr/>
                </a:pPr>
                <a:r>
                  <a:rPr lang="en-US" dirty="0" err="1"/>
                  <a:t>Prosent</a:t>
                </a:r>
                <a:r>
                  <a:rPr lang="en-US" dirty="0"/>
                  <a:t> (</a:t>
                </a:r>
                <a:r>
                  <a:rPr lang="en-US" dirty="0" smtClean="0"/>
                  <a:t>N=180)</a:t>
                </a:r>
                <a:endParaRPr lang="en-US" dirty="0"/>
              </a:p>
            </c:rich>
          </c:tx>
          <c:overlay val="0"/>
        </c:title>
        <c:numFmt formatCode="###0" sourceLinked="1"/>
        <c:majorTickMark val="out"/>
        <c:minorTickMark val="none"/>
        <c:tickLblPos val="nextTo"/>
        <c:crossAx val="32888320"/>
        <c:crosses val="autoZero"/>
        <c:crossBetween val="between"/>
      </c:valAx>
    </c:plotArea>
    <c:legend>
      <c:legendPos val="b"/>
      <c:overlay val="0"/>
    </c:legend>
    <c:plotVisOnly val="1"/>
    <c:dispBlanksAs val="gap"/>
    <c:showDLblsOverMax val="0"/>
  </c:chart>
  <c:spPr>
    <a:ln>
      <a:solidFill>
        <a:schemeClr val="tx1">
          <a:lumMod val="95000"/>
          <a:lumOff val="5000"/>
        </a:schemeClr>
      </a:solidFill>
    </a:ln>
  </c:spPr>
  <c:txPr>
    <a:bodyPr/>
    <a:lstStyle/>
    <a:p>
      <a:pPr>
        <a:defRPr sz="1100"/>
      </a:pPr>
      <a:endParaRPr lang="nb-NO"/>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Forventet situasjon mht plankapasitet- og kompetanse om fem år</a:t>
            </a:r>
          </a:p>
        </c:rich>
      </c:tx>
      <c:overlay val="0"/>
    </c:title>
    <c:autoTitleDeleted val="0"/>
    <c:plotArea>
      <c:layout/>
      <c:barChart>
        <c:barDir val="col"/>
        <c:grouping val="clustered"/>
        <c:varyColors val="0"/>
        <c:ser>
          <c:idx val="0"/>
          <c:order val="0"/>
          <c:tx>
            <c:v>Kommuner</c:v>
          </c:tx>
          <c:invertIfNegative val="0"/>
          <c:cat>
            <c:strRef>
              <c:f>Frekvensfordeling!$C$527:$C$529</c:f>
              <c:strCache>
                <c:ptCount val="3"/>
                <c:pt idx="0">
                  <c:v>Styrket</c:v>
                </c:pt>
                <c:pt idx="1">
                  <c:v>Som i dag</c:v>
                </c:pt>
                <c:pt idx="2">
                  <c:v>Svekket</c:v>
                </c:pt>
              </c:strCache>
            </c:strRef>
          </c:cat>
          <c:val>
            <c:numRef>
              <c:f>Frekvensfordeling!$F$527:$F$529</c:f>
              <c:numCache>
                <c:formatCode>###0</c:formatCode>
                <c:ptCount val="3"/>
                <c:pt idx="0">
                  <c:v>34.210526315789473</c:v>
                </c:pt>
                <c:pt idx="1">
                  <c:v>52.105263157894733</c:v>
                </c:pt>
                <c:pt idx="2">
                  <c:v>13.684210526315791</c:v>
                </c:pt>
              </c:numCache>
            </c:numRef>
          </c:val>
        </c:ser>
        <c:ser>
          <c:idx val="1"/>
          <c:order val="1"/>
          <c:tx>
            <c:v>Fylkeskommuner</c:v>
          </c:tx>
          <c:invertIfNegative val="0"/>
          <c:cat>
            <c:strRef>
              <c:f>Frekvensfordeling!$C$527:$C$529</c:f>
              <c:strCache>
                <c:ptCount val="3"/>
                <c:pt idx="0">
                  <c:v>Styrket</c:v>
                </c:pt>
                <c:pt idx="1">
                  <c:v>Som i dag</c:v>
                </c:pt>
                <c:pt idx="2">
                  <c:v>Svekket</c:v>
                </c:pt>
              </c:strCache>
            </c:strRef>
          </c:cat>
          <c:val>
            <c:numRef>
              <c:f>Frekvensfordeling!$H$527:$H$529</c:f>
              <c:numCache>
                <c:formatCode>###0</c:formatCode>
                <c:ptCount val="3"/>
                <c:pt idx="0">
                  <c:v>5.8823529411764701</c:v>
                </c:pt>
                <c:pt idx="1">
                  <c:v>70.588235294117652</c:v>
                </c:pt>
                <c:pt idx="2">
                  <c:v>23.52941176470588</c:v>
                </c:pt>
              </c:numCache>
            </c:numRef>
          </c:val>
        </c:ser>
        <c:dLbls>
          <c:dLblPos val="outEnd"/>
          <c:showLegendKey val="0"/>
          <c:showVal val="1"/>
          <c:showCatName val="0"/>
          <c:showSerName val="0"/>
          <c:showPercent val="0"/>
          <c:showBubbleSize val="0"/>
        </c:dLbls>
        <c:gapWidth val="150"/>
        <c:axId val="33839744"/>
        <c:axId val="33849728"/>
      </c:barChart>
      <c:catAx>
        <c:axId val="33839744"/>
        <c:scaling>
          <c:orientation val="minMax"/>
        </c:scaling>
        <c:delete val="0"/>
        <c:axPos val="b"/>
        <c:majorTickMark val="out"/>
        <c:minorTickMark val="none"/>
        <c:tickLblPos val="nextTo"/>
        <c:crossAx val="33849728"/>
        <c:crosses val="autoZero"/>
        <c:auto val="1"/>
        <c:lblAlgn val="ctr"/>
        <c:lblOffset val="100"/>
        <c:noMultiLvlLbl val="0"/>
      </c:catAx>
      <c:valAx>
        <c:axId val="33849728"/>
        <c:scaling>
          <c:orientation val="minMax"/>
        </c:scaling>
        <c:delete val="0"/>
        <c:axPos val="l"/>
        <c:majorGridlines/>
        <c:title>
          <c:tx>
            <c:rich>
              <a:bodyPr rot="-5400000" vert="horz"/>
              <a:lstStyle/>
              <a:p>
                <a:pPr>
                  <a:defRPr/>
                </a:pPr>
                <a:r>
                  <a:rPr lang="en-US"/>
                  <a:t>Prosent </a:t>
                </a:r>
              </a:p>
            </c:rich>
          </c:tx>
          <c:overlay val="0"/>
        </c:title>
        <c:numFmt formatCode="###0" sourceLinked="1"/>
        <c:majorTickMark val="out"/>
        <c:minorTickMark val="none"/>
        <c:tickLblPos val="nextTo"/>
        <c:crossAx val="33839744"/>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100"/>
      </a:pPr>
      <a:endParaRPr lang="nb-N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nb-NO" sz="1600"/>
              <a:t>Hvem i kommunen som har besvart undersøkelsen</a:t>
            </a:r>
          </a:p>
        </c:rich>
      </c:tx>
      <c:layout/>
      <c:overlay val="0"/>
    </c:title>
    <c:autoTitleDeleted val="0"/>
    <c:plotArea>
      <c:layout/>
      <c:barChart>
        <c:barDir val="col"/>
        <c:grouping val="clustered"/>
        <c:varyColors val="0"/>
        <c:ser>
          <c:idx val="0"/>
          <c:order val="0"/>
          <c:invertIfNegative val="0"/>
          <c:cat>
            <c:strRef>
              <c:f>(Frekvensfordeling!$C$5:$C$7,Frekvensfordeling!$C$9)</c:f>
              <c:strCache>
                <c:ptCount val="4"/>
                <c:pt idx="0">
                  <c:v>Rådmann</c:v>
                </c:pt>
                <c:pt idx="1">
                  <c:v>Plansjef eller lignende funksjon</c:v>
                </c:pt>
                <c:pt idx="2">
                  <c:v>Kommunalsjef eller lignende funksjon</c:v>
                </c:pt>
                <c:pt idx="3">
                  <c:v>Annen person</c:v>
                </c:pt>
              </c:strCache>
            </c:strRef>
          </c:cat>
          <c:val>
            <c:numRef>
              <c:f>(Frekvensfordeling!$F$5:$F$7,Frekvensfordeling!$F$9)</c:f>
              <c:numCache>
                <c:formatCode>###0</c:formatCode>
                <c:ptCount val="4"/>
                <c:pt idx="0">
                  <c:v>44.489795918367349</c:v>
                </c:pt>
                <c:pt idx="1">
                  <c:v>29.795918367346943</c:v>
                </c:pt>
                <c:pt idx="2">
                  <c:v>14.285714285714285</c:v>
                </c:pt>
                <c:pt idx="3">
                  <c:v>11.020408163265307</c:v>
                </c:pt>
              </c:numCache>
            </c:numRef>
          </c:val>
        </c:ser>
        <c:dLbls>
          <c:dLblPos val="outEnd"/>
          <c:showLegendKey val="0"/>
          <c:showVal val="1"/>
          <c:showCatName val="0"/>
          <c:showSerName val="0"/>
          <c:showPercent val="0"/>
          <c:showBubbleSize val="0"/>
        </c:dLbls>
        <c:gapWidth val="150"/>
        <c:axId val="31296896"/>
        <c:axId val="31302784"/>
      </c:barChart>
      <c:catAx>
        <c:axId val="31296896"/>
        <c:scaling>
          <c:orientation val="minMax"/>
        </c:scaling>
        <c:delete val="0"/>
        <c:axPos val="b"/>
        <c:majorTickMark val="none"/>
        <c:minorTickMark val="none"/>
        <c:tickLblPos val="nextTo"/>
        <c:crossAx val="31302784"/>
        <c:crosses val="autoZero"/>
        <c:auto val="1"/>
        <c:lblAlgn val="ctr"/>
        <c:lblOffset val="100"/>
        <c:noMultiLvlLbl val="0"/>
      </c:catAx>
      <c:valAx>
        <c:axId val="31302784"/>
        <c:scaling>
          <c:orientation val="minMax"/>
        </c:scaling>
        <c:delete val="0"/>
        <c:axPos val="l"/>
        <c:majorGridlines/>
        <c:title>
          <c:tx>
            <c:rich>
              <a:bodyPr/>
              <a:lstStyle/>
              <a:p>
                <a:pPr>
                  <a:defRPr/>
                </a:pPr>
                <a:r>
                  <a:rPr lang="en-US"/>
                  <a:t>Prosent (N=245)</a:t>
                </a:r>
              </a:p>
            </c:rich>
          </c:tx>
          <c:layout/>
          <c:overlay val="0"/>
        </c:title>
        <c:numFmt formatCode="###0" sourceLinked="1"/>
        <c:majorTickMark val="none"/>
        <c:minorTickMark val="none"/>
        <c:tickLblPos val="nextTo"/>
        <c:crossAx val="31296896"/>
        <c:crosses val="autoZero"/>
        <c:crossBetween val="between"/>
      </c:valAx>
    </c:plotArea>
    <c:plotVisOnly val="1"/>
    <c:dispBlanksAs val="gap"/>
    <c:showDLblsOverMax val="0"/>
  </c:chart>
  <c:txPr>
    <a:bodyPr/>
    <a:lstStyle/>
    <a:p>
      <a:pPr>
        <a:defRPr sz="1050"/>
      </a:pPr>
      <a:endParaRPr lang="nb-NO"/>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Antall forventede nye årsverk innen areal- og samfunnsplanlegging om fem år</a:t>
            </a:r>
          </a:p>
        </c:rich>
      </c:tx>
      <c:overlay val="0"/>
    </c:title>
    <c:autoTitleDeleted val="0"/>
    <c:plotArea>
      <c:layout/>
      <c:barChart>
        <c:barDir val="col"/>
        <c:grouping val="clustered"/>
        <c:varyColors val="0"/>
        <c:ser>
          <c:idx val="0"/>
          <c:order val="0"/>
          <c:invertIfNegative val="0"/>
          <c:cat>
            <c:strRef>
              <c:f>Frekvensfordeling!$L$542:$L$544</c:f>
              <c:strCache>
                <c:ptCount val="3"/>
                <c:pt idx="0">
                  <c:v>Ingen</c:v>
                </c:pt>
                <c:pt idx="1">
                  <c:v>1 årsverk eller mindre</c:v>
                </c:pt>
                <c:pt idx="2">
                  <c:v>Mer enn 1 årsverk</c:v>
                </c:pt>
              </c:strCache>
            </c:strRef>
          </c:cat>
          <c:val>
            <c:numRef>
              <c:f>Frekvensfordeling!$M$542:$M$544</c:f>
              <c:numCache>
                <c:formatCode>###0</c:formatCode>
                <c:ptCount val="3"/>
                <c:pt idx="0">
                  <c:v>10.714285714285714</c:v>
                </c:pt>
                <c:pt idx="1">
                  <c:v>50</c:v>
                </c:pt>
                <c:pt idx="2">
                  <c:v>39.285714285714285</c:v>
                </c:pt>
              </c:numCache>
            </c:numRef>
          </c:val>
        </c:ser>
        <c:dLbls>
          <c:dLblPos val="outEnd"/>
          <c:showLegendKey val="0"/>
          <c:showVal val="1"/>
          <c:showCatName val="0"/>
          <c:showSerName val="0"/>
          <c:showPercent val="0"/>
          <c:showBubbleSize val="0"/>
        </c:dLbls>
        <c:gapWidth val="150"/>
        <c:axId val="33870976"/>
        <c:axId val="33872512"/>
      </c:barChart>
      <c:catAx>
        <c:axId val="33870976"/>
        <c:scaling>
          <c:orientation val="minMax"/>
        </c:scaling>
        <c:delete val="0"/>
        <c:axPos val="b"/>
        <c:majorTickMark val="out"/>
        <c:minorTickMark val="none"/>
        <c:tickLblPos val="nextTo"/>
        <c:crossAx val="33872512"/>
        <c:crosses val="autoZero"/>
        <c:auto val="1"/>
        <c:lblAlgn val="ctr"/>
        <c:lblOffset val="100"/>
        <c:noMultiLvlLbl val="0"/>
      </c:catAx>
      <c:valAx>
        <c:axId val="33872512"/>
        <c:scaling>
          <c:orientation val="minMax"/>
        </c:scaling>
        <c:delete val="0"/>
        <c:axPos val="l"/>
        <c:majorGridlines/>
        <c:title>
          <c:tx>
            <c:rich>
              <a:bodyPr rot="-5400000" vert="horz"/>
              <a:lstStyle/>
              <a:p>
                <a:pPr>
                  <a:defRPr/>
                </a:pPr>
                <a:r>
                  <a:rPr lang="en-US"/>
                  <a:t>Prosent (N=140)</a:t>
                </a:r>
              </a:p>
            </c:rich>
          </c:tx>
          <c:overlay val="0"/>
        </c:title>
        <c:numFmt formatCode="###0" sourceLinked="1"/>
        <c:majorTickMark val="out"/>
        <c:minorTickMark val="none"/>
        <c:tickLblPos val="nextTo"/>
        <c:crossAx val="33870976"/>
        <c:crosses val="autoZero"/>
        <c:crossBetween val="between"/>
      </c:valAx>
    </c:plotArea>
    <c:plotVisOnly val="1"/>
    <c:dispBlanksAs val="gap"/>
    <c:showDLblsOverMax val="0"/>
  </c:chart>
  <c:spPr>
    <a:ln>
      <a:solidFill>
        <a:schemeClr val="tx1"/>
      </a:solidFill>
    </a:ln>
  </c:spPr>
  <c:txPr>
    <a:bodyPr/>
    <a:lstStyle/>
    <a:p>
      <a:pPr>
        <a:defRPr sz="1200"/>
      </a:pPr>
      <a:endParaRPr lang="nb-NO"/>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I </a:t>
            </a:r>
            <a:r>
              <a:rPr lang="en-US" sz="1400" dirty="0" err="1"/>
              <a:t>hvor</a:t>
            </a:r>
            <a:r>
              <a:rPr lang="en-US" sz="1400" dirty="0"/>
              <a:t> </a:t>
            </a:r>
            <a:r>
              <a:rPr lang="en-US" sz="1400" dirty="0" err="1"/>
              <a:t>stor</a:t>
            </a:r>
            <a:r>
              <a:rPr lang="en-US" sz="1400" dirty="0"/>
              <a:t> grad </a:t>
            </a:r>
            <a:r>
              <a:rPr lang="en-US" sz="1400" dirty="0" err="1"/>
              <a:t>benytter</a:t>
            </a:r>
            <a:r>
              <a:rPr lang="en-US" sz="1400" dirty="0"/>
              <a:t> </a:t>
            </a:r>
            <a:r>
              <a:rPr lang="en-US" sz="1400" dirty="0" err="1"/>
              <a:t>kommunen</a:t>
            </a:r>
            <a:r>
              <a:rPr lang="en-US" sz="1400" dirty="0"/>
              <a:t> </a:t>
            </a:r>
            <a:r>
              <a:rPr lang="en-US" sz="1400" dirty="0" err="1"/>
              <a:t>fylkeskommunen</a:t>
            </a:r>
            <a:r>
              <a:rPr lang="en-US" sz="1400" dirty="0"/>
              <a:t> </a:t>
            </a:r>
            <a:r>
              <a:rPr lang="en-US" sz="1400" dirty="0" err="1"/>
              <a:t>som</a:t>
            </a:r>
            <a:r>
              <a:rPr lang="en-US" sz="1400" dirty="0"/>
              <a:t> </a:t>
            </a:r>
            <a:r>
              <a:rPr lang="en-US" sz="1400" dirty="0" err="1"/>
              <a:t>planfaglig</a:t>
            </a:r>
            <a:r>
              <a:rPr lang="en-US" sz="1400" dirty="0"/>
              <a:t> </a:t>
            </a:r>
            <a:r>
              <a:rPr lang="en-US" sz="1400" dirty="0" err="1" smtClean="0"/>
              <a:t>veileder</a:t>
            </a:r>
            <a:r>
              <a:rPr lang="en-US" sz="1400" dirty="0" smtClean="0"/>
              <a:t>?</a:t>
            </a:r>
            <a:endParaRPr lang="en-US" sz="1400" dirty="0"/>
          </a:p>
        </c:rich>
      </c:tx>
      <c:overlay val="0"/>
    </c:title>
    <c:autoTitleDeleted val="0"/>
    <c:plotArea>
      <c:layout/>
      <c:barChart>
        <c:barDir val="col"/>
        <c:grouping val="clustered"/>
        <c:varyColors val="0"/>
        <c:ser>
          <c:idx val="0"/>
          <c:order val="0"/>
          <c:tx>
            <c:strRef>
              <c:f>Frekvensfordeling!$J$603</c:f>
              <c:strCache>
                <c:ptCount val="1"/>
                <c:pt idx="0">
                  <c:v>Løpende veiledning</c:v>
                </c:pt>
              </c:strCache>
            </c:strRef>
          </c:tx>
          <c:invertIfNegative val="0"/>
          <c:cat>
            <c:strRef>
              <c:f>Frekvensfordeling!$I$635:$I$638</c:f>
              <c:strCache>
                <c:ptCount val="4"/>
                <c:pt idx="0">
                  <c:v>Benyttes ikke</c:v>
                </c:pt>
                <c:pt idx="1">
                  <c:v>Benyttes i liten grad</c:v>
                </c:pt>
                <c:pt idx="2">
                  <c:v>I stor grad</c:v>
                </c:pt>
                <c:pt idx="3">
                  <c:v>I svært stor grad</c:v>
                </c:pt>
              </c:strCache>
            </c:strRef>
          </c:cat>
          <c:val>
            <c:numRef>
              <c:f>Frekvensfordeling!$J$635:$J$638</c:f>
              <c:numCache>
                <c:formatCode>###0</c:formatCode>
                <c:ptCount val="4"/>
                <c:pt idx="0">
                  <c:v>10.21505376344086</c:v>
                </c:pt>
                <c:pt idx="1">
                  <c:v>53.225806451612897</c:v>
                </c:pt>
                <c:pt idx="2">
                  <c:v>33.87096774193548</c:v>
                </c:pt>
                <c:pt idx="3">
                  <c:v>2.6881720430107525</c:v>
                </c:pt>
              </c:numCache>
            </c:numRef>
          </c:val>
        </c:ser>
        <c:ser>
          <c:idx val="1"/>
          <c:order val="1"/>
          <c:tx>
            <c:strRef>
              <c:f>Frekvensfordeling!$K$603</c:f>
              <c:strCache>
                <c:ptCount val="1"/>
                <c:pt idx="0">
                  <c:v>Planforum</c:v>
                </c:pt>
              </c:strCache>
            </c:strRef>
          </c:tx>
          <c:invertIfNegative val="0"/>
          <c:cat>
            <c:strRef>
              <c:f>Frekvensfordeling!$I$635:$I$638</c:f>
              <c:strCache>
                <c:ptCount val="4"/>
                <c:pt idx="0">
                  <c:v>Benyttes ikke</c:v>
                </c:pt>
                <c:pt idx="1">
                  <c:v>Benyttes i liten grad</c:v>
                </c:pt>
                <c:pt idx="2">
                  <c:v>I stor grad</c:v>
                </c:pt>
                <c:pt idx="3">
                  <c:v>I svært stor grad</c:v>
                </c:pt>
              </c:strCache>
            </c:strRef>
          </c:cat>
          <c:val>
            <c:numRef>
              <c:f>Frekvensfordeling!$K$635:$K$638</c:f>
              <c:numCache>
                <c:formatCode>###0</c:formatCode>
                <c:ptCount val="4"/>
                <c:pt idx="0">
                  <c:v>7.5268817204301079</c:v>
                </c:pt>
                <c:pt idx="1">
                  <c:v>43.548387096774192</c:v>
                </c:pt>
                <c:pt idx="2">
                  <c:v>45.698924731182792</c:v>
                </c:pt>
                <c:pt idx="3">
                  <c:v>3.225806451612903</c:v>
                </c:pt>
              </c:numCache>
            </c:numRef>
          </c:val>
        </c:ser>
        <c:ser>
          <c:idx val="2"/>
          <c:order val="2"/>
          <c:tx>
            <c:strRef>
              <c:f>Frekvensfordeling!$L$603</c:f>
              <c:strCache>
                <c:ptCount val="1"/>
                <c:pt idx="0">
                  <c:v>Samlinger/regionale planmøter</c:v>
                </c:pt>
              </c:strCache>
            </c:strRef>
          </c:tx>
          <c:invertIfNegative val="0"/>
          <c:cat>
            <c:strRef>
              <c:f>Frekvensfordeling!$I$635:$I$638</c:f>
              <c:strCache>
                <c:ptCount val="4"/>
                <c:pt idx="0">
                  <c:v>Benyttes ikke</c:v>
                </c:pt>
                <c:pt idx="1">
                  <c:v>Benyttes i liten grad</c:v>
                </c:pt>
                <c:pt idx="2">
                  <c:v>I stor grad</c:v>
                </c:pt>
                <c:pt idx="3">
                  <c:v>I svært stor grad</c:v>
                </c:pt>
              </c:strCache>
            </c:strRef>
          </c:cat>
          <c:val>
            <c:numRef>
              <c:f>Frekvensfordeling!$L$635:$L$638</c:f>
              <c:numCache>
                <c:formatCode>###0</c:formatCode>
                <c:ptCount val="4"/>
                <c:pt idx="0">
                  <c:v>5.3475935828877006</c:v>
                </c:pt>
                <c:pt idx="1">
                  <c:v>40.106951871657756</c:v>
                </c:pt>
                <c:pt idx="2">
                  <c:v>50.802139037433157</c:v>
                </c:pt>
                <c:pt idx="3">
                  <c:v>3.7433155080213902</c:v>
                </c:pt>
              </c:numCache>
            </c:numRef>
          </c:val>
        </c:ser>
        <c:dLbls>
          <c:dLblPos val="outEnd"/>
          <c:showLegendKey val="0"/>
          <c:showVal val="1"/>
          <c:showCatName val="0"/>
          <c:showSerName val="0"/>
          <c:showPercent val="0"/>
          <c:showBubbleSize val="0"/>
        </c:dLbls>
        <c:gapWidth val="150"/>
        <c:overlap val="-10"/>
        <c:axId val="33935360"/>
        <c:axId val="33936896"/>
      </c:barChart>
      <c:catAx>
        <c:axId val="33935360"/>
        <c:scaling>
          <c:orientation val="minMax"/>
        </c:scaling>
        <c:delete val="0"/>
        <c:axPos val="b"/>
        <c:majorTickMark val="out"/>
        <c:minorTickMark val="none"/>
        <c:tickLblPos val="nextTo"/>
        <c:crossAx val="33936896"/>
        <c:crosses val="autoZero"/>
        <c:auto val="1"/>
        <c:lblAlgn val="ctr"/>
        <c:lblOffset val="100"/>
        <c:noMultiLvlLbl val="0"/>
      </c:catAx>
      <c:valAx>
        <c:axId val="33936896"/>
        <c:scaling>
          <c:orientation val="minMax"/>
        </c:scaling>
        <c:delete val="0"/>
        <c:axPos val="l"/>
        <c:majorGridlines/>
        <c:title>
          <c:tx>
            <c:rich>
              <a:bodyPr rot="-5400000" vert="horz"/>
              <a:lstStyle/>
              <a:p>
                <a:pPr>
                  <a:defRPr/>
                </a:pPr>
                <a:r>
                  <a:rPr lang="en-US"/>
                  <a:t>Prosent (N=187)</a:t>
                </a:r>
              </a:p>
            </c:rich>
          </c:tx>
          <c:overlay val="0"/>
        </c:title>
        <c:numFmt formatCode="###0" sourceLinked="1"/>
        <c:majorTickMark val="out"/>
        <c:minorTickMark val="none"/>
        <c:tickLblPos val="nextTo"/>
        <c:crossAx val="33935360"/>
        <c:crosses val="autoZero"/>
        <c:crossBetween val="between"/>
      </c:valAx>
    </c:plotArea>
    <c:legend>
      <c:legendPos val="b"/>
      <c:overlay val="0"/>
    </c:legend>
    <c:plotVisOnly val="1"/>
    <c:dispBlanksAs val="gap"/>
    <c:showDLblsOverMax val="0"/>
  </c:chart>
  <c:txPr>
    <a:bodyPr/>
    <a:lstStyle/>
    <a:p>
      <a:pPr>
        <a:defRPr sz="1100"/>
      </a:pPr>
      <a:endParaRPr lang="nb-NO"/>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I hvor stor grad opplever du at fylkeskommunen ivaretar ansvaret som planfaglig veileder på en god måte?</a:t>
            </a:r>
          </a:p>
        </c:rich>
      </c:tx>
      <c:overlay val="0"/>
    </c:title>
    <c:autoTitleDeleted val="0"/>
    <c:plotArea>
      <c:layout/>
      <c:barChart>
        <c:barDir val="col"/>
        <c:grouping val="clustered"/>
        <c:varyColors val="0"/>
        <c:ser>
          <c:idx val="0"/>
          <c:order val="0"/>
          <c:tx>
            <c:strRef>
              <c:f>Frekvensfordeling!$J$603</c:f>
              <c:strCache>
                <c:ptCount val="1"/>
                <c:pt idx="0">
                  <c:v>Løpende veiledning</c:v>
                </c:pt>
              </c:strCache>
            </c:strRef>
          </c:tx>
          <c:invertIfNegative val="0"/>
          <c:cat>
            <c:strRef>
              <c:f>Frekvensfordeling!$I$604:$I$607</c:f>
              <c:strCache>
                <c:ptCount val="4"/>
                <c:pt idx="0">
                  <c:v>Ikke i det hele tatt</c:v>
                </c:pt>
                <c:pt idx="1">
                  <c:v>I liten grad</c:v>
                </c:pt>
                <c:pt idx="2">
                  <c:v>I stor grad</c:v>
                </c:pt>
                <c:pt idx="3">
                  <c:v>I svært stor grad</c:v>
                </c:pt>
              </c:strCache>
            </c:strRef>
          </c:cat>
          <c:val>
            <c:numRef>
              <c:f>Frekvensfordeling!$J$604:$J$607</c:f>
              <c:numCache>
                <c:formatCode>###0</c:formatCode>
                <c:ptCount val="4"/>
                <c:pt idx="0">
                  <c:v>10.27027027027027</c:v>
                </c:pt>
                <c:pt idx="1">
                  <c:v>48.648648648648653</c:v>
                </c:pt>
                <c:pt idx="2">
                  <c:v>37.297297297297298</c:v>
                </c:pt>
                <c:pt idx="3">
                  <c:v>3.7837837837837842</c:v>
                </c:pt>
              </c:numCache>
            </c:numRef>
          </c:val>
        </c:ser>
        <c:ser>
          <c:idx val="1"/>
          <c:order val="1"/>
          <c:tx>
            <c:strRef>
              <c:f>Frekvensfordeling!$K$603</c:f>
              <c:strCache>
                <c:ptCount val="1"/>
                <c:pt idx="0">
                  <c:v>Planforum</c:v>
                </c:pt>
              </c:strCache>
            </c:strRef>
          </c:tx>
          <c:invertIfNegative val="0"/>
          <c:cat>
            <c:strRef>
              <c:f>Frekvensfordeling!$I$604:$I$607</c:f>
              <c:strCache>
                <c:ptCount val="4"/>
                <c:pt idx="0">
                  <c:v>Ikke i det hele tatt</c:v>
                </c:pt>
                <c:pt idx="1">
                  <c:v>I liten grad</c:v>
                </c:pt>
                <c:pt idx="2">
                  <c:v>I stor grad</c:v>
                </c:pt>
                <c:pt idx="3">
                  <c:v>I svært stor grad</c:v>
                </c:pt>
              </c:strCache>
            </c:strRef>
          </c:cat>
          <c:val>
            <c:numRef>
              <c:f>Frekvensfordeling!$K$604:$K$607</c:f>
              <c:numCache>
                <c:formatCode>###0</c:formatCode>
                <c:ptCount val="4"/>
                <c:pt idx="0">
                  <c:v>3.7837837837837842</c:v>
                </c:pt>
                <c:pt idx="1">
                  <c:v>31.351351351351354</c:v>
                </c:pt>
                <c:pt idx="2">
                  <c:v>58.918918918918919</c:v>
                </c:pt>
                <c:pt idx="3">
                  <c:v>5.9459459459459465</c:v>
                </c:pt>
              </c:numCache>
            </c:numRef>
          </c:val>
        </c:ser>
        <c:ser>
          <c:idx val="2"/>
          <c:order val="2"/>
          <c:tx>
            <c:strRef>
              <c:f>Frekvensfordeling!$L$603</c:f>
              <c:strCache>
                <c:ptCount val="1"/>
                <c:pt idx="0">
                  <c:v>Samlinger/regionale planmøter</c:v>
                </c:pt>
              </c:strCache>
            </c:strRef>
          </c:tx>
          <c:invertIfNegative val="0"/>
          <c:cat>
            <c:strRef>
              <c:f>Frekvensfordeling!$I$604:$I$607</c:f>
              <c:strCache>
                <c:ptCount val="4"/>
                <c:pt idx="0">
                  <c:v>Ikke i det hele tatt</c:v>
                </c:pt>
                <c:pt idx="1">
                  <c:v>I liten grad</c:v>
                </c:pt>
                <c:pt idx="2">
                  <c:v>I stor grad</c:v>
                </c:pt>
                <c:pt idx="3">
                  <c:v>I svært stor grad</c:v>
                </c:pt>
              </c:strCache>
            </c:strRef>
          </c:cat>
          <c:val>
            <c:numRef>
              <c:f>Frekvensfordeling!$L$604:$L$607</c:f>
              <c:numCache>
                <c:formatCode>###0</c:formatCode>
                <c:ptCount val="4"/>
                <c:pt idx="0">
                  <c:v>2.1739130434782608</c:v>
                </c:pt>
                <c:pt idx="1">
                  <c:v>40.217391304347828</c:v>
                </c:pt>
                <c:pt idx="2">
                  <c:v>54.891304347826086</c:v>
                </c:pt>
                <c:pt idx="3">
                  <c:v>2.7173913043478262</c:v>
                </c:pt>
              </c:numCache>
            </c:numRef>
          </c:val>
        </c:ser>
        <c:dLbls>
          <c:dLblPos val="outEnd"/>
          <c:showLegendKey val="0"/>
          <c:showVal val="1"/>
          <c:showCatName val="0"/>
          <c:showSerName val="0"/>
          <c:showPercent val="0"/>
          <c:showBubbleSize val="0"/>
        </c:dLbls>
        <c:gapWidth val="150"/>
        <c:overlap val="-10"/>
        <c:axId val="35540352"/>
        <c:axId val="35542144"/>
      </c:barChart>
      <c:catAx>
        <c:axId val="35540352"/>
        <c:scaling>
          <c:orientation val="minMax"/>
        </c:scaling>
        <c:delete val="0"/>
        <c:axPos val="b"/>
        <c:majorTickMark val="out"/>
        <c:minorTickMark val="none"/>
        <c:tickLblPos val="nextTo"/>
        <c:crossAx val="35542144"/>
        <c:crosses val="autoZero"/>
        <c:auto val="1"/>
        <c:lblAlgn val="ctr"/>
        <c:lblOffset val="100"/>
        <c:noMultiLvlLbl val="0"/>
      </c:catAx>
      <c:valAx>
        <c:axId val="35542144"/>
        <c:scaling>
          <c:orientation val="minMax"/>
        </c:scaling>
        <c:delete val="0"/>
        <c:axPos val="l"/>
        <c:majorGridlines/>
        <c:title>
          <c:tx>
            <c:rich>
              <a:bodyPr rot="-5400000" vert="horz"/>
              <a:lstStyle/>
              <a:p>
                <a:pPr>
                  <a:defRPr/>
                </a:pPr>
                <a:r>
                  <a:rPr lang="en-US"/>
                  <a:t>Prosent (N=185)</a:t>
                </a:r>
              </a:p>
            </c:rich>
          </c:tx>
          <c:overlay val="0"/>
        </c:title>
        <c:numFmt formatCode="###0" sourceLinked="1"/>
        <c:majorTickMark val="out"/>
        <c:minorTickMark val="none"/>
        <c:tickLblPos val="nextTo"/>
        <c:crossAx val="35540352"/>
        <c:crosses val="autoZero"/>
        <c:crossBetween val="between"/>
      </c:valAx>
    </c:plotArea>
    <c:legend>
      <c:legendPos val="b"/>
      <c:overlay val="0"/>
    </c:legend>
    <c:plotVisOnly val="1"/>
    <c:dispBlanksAs val="gap"/>
    <c:showDLblsOverMax val="0"/>
  </c:chart>
  <c:txPr>
    <a:bodyPr/>
    <a:lstStyle/>
    <a:p>
      <a:pPr>
        <a:defRPr sz="1100"/>
      </a:pPr>
      <a:endParaRPr lang="nb-NO"/>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I </a:t>
            </a:r>
            <a:r>
              <a:rPr lang="en-US" sz="1400" dirty="0" err="1"/>
              <a:t>hvor</a:t>
            </a:r>
            <a:r>
              <a:rPr lang="en-US" sz="1400" dirty="0"/>
              <a:t> </a:t>
            </a:r>
            <a:r>
              <a:rPr lang="en-US" sz="1400" dirty="0" err="1"/>
              <a:t>stor</a:t>
            </a:r>
            <a:r>
              <a:rPr lang="en-US" sz="1400" dirty="0"/>
              <a:t> grad </a:t>
            </a:r>
            <a:r>
              <a:rPr lang="en-US" sz="1400" dirty="0" err="1"/>
              <a:t>opplever</a:t>
            </a:r>
            <a:r>
              <a:rPr lang="en-US" sz="1400" dirty="0"/>
              <a:t> du at </a:t>
            </a:r>
            <a:r>
              <a:rPr lang="en-US" sz="1400" dirty="0" err="1"/>
              <a:t>kommunen</a:t>
            </a:r>
            <a:r>
              <a:rPr lang="en-US" sz="1400" dirty="0"/>
              <a:t> </a:t>
            </a:r>
            <a:r>
              <a:rPr lang="en-US" sz="1400" dirty="0" err="1"/>
              <a:t>har</a:t>
            </a:r>
            <a:r>
              <a:rPr lang="en-US" sz="1400" dirty="0"/>
              <a:t> </a:t>
            </a:r>
            <a:r>
              <a:rPr lang="en-US" sz="1400" dirty="0" err="1"/>
              <a:t>nytte</a:t>
            </a:r>
            <a:r>
              <a:rPr lang="en-US" sz="1400" dirty="0"/>
              <a:t> </a:t>
            </a:r>
            <a:r>
              <a:rPr lang="en-US" sz="1400" dirty="0" err="1"/>
              <a:t>av</a:t>
            </a:r>
            <a:r>
              <a:rPr lang="en-US" sz="1400" dirty="0"/>
              <a:t> </a:t>
            </a:r>
            <a:r>
              <a:rPr lang="en-US" sz="1400" dirty="0" err="1"/>
              <a:t>samarbeidet</a:t>
            </a:r>
            <a:r>
              <a:rPr lang="en-US" sz="1400" dirty="0"/>
              <a:t> med </a:t>
            </a:r>
            <a:r>
              <a:rPr lang="en-US" sz="1400" dirty="0" err="1" smtClean="0"/>
              <a:t>fylkeskommunen</a:t>
            </a:r>
            <a:r>
              <a:rPr lang="en-US" sz="1400" dirty="0" smtClean="0"/>
              <a:t>? </a:t>
            </a:r>
            <a:endParaRPr lang="en-US" sz="1400" dirty="0"/>
          </a:p>
        </c:rich>
      </c:tx>
      <c:overlay val="0"/>
    </c:title>
    <c:autoTitleDeleted val="0"/>
    <c:plotArea>
      <c:layout/>
      <c:barChart>
        <c:barDir val="col"/>
        <c:grouping val="clustered"/>
        <c:varyColors val="0"/>
        <c:ser>
          <c:idx val="0"/>
          <c:order val="0"/>
          <c:tx>
            <c:strRef>
              <c:f>Frekvensfordeling!$J$665</c:f>
              <c:strCache>
                <c:ptCount val="1"/>
                <c:pt idx="0">
                  <c:v>Løpende veiledning</c:v>
                </c:pt>
              </c:strCache>
            </c:strRef>
          </c:tx>
          <c:invertIfNegative val="0"/>
          <c:cat>
            <c:strRef>
              <c:f>Frekvensfordeling!$I$666:$I$669</c:f>
              <c:strCache>
                <c:ptCount val="4"/>
                <c:pt idx="0">
                  <c:v>Ikke i det hele tatt</c:v>
                </c:pt>
                <c:pt idx="1">
                  <c:v>I lite grad</c:v>
                </c:pt>
                <c:pt idx="2">
                  <c:v>I stor grad</c:v>
                </c:pt>
                <c:pt idx="3">
                  <c:v>I svært stor grad</c:v>
                </c:pt>
              </c:strCache>
            </c:strRef>
          </c:cat>
          <c:val>
            <c:numRef>
              <c:f>Frekvensfordeling!$J$666:$J$669</c:f>
              <c:numCache>
                <c:formatCode>0%</c:formatCode>
                <c:ptCount val="4"/>
                <c:pt idx="0">
                  <c:v>5.7471264367816091E-2</c:v>
                </c:pt>
                <c:pt idx="1">
                  <c:v>0.38505747126436779</c:v>
                </c:pt>
                <c:pt idx="2">
                  <c:v>0.44827586206896552</c:v>
                </c:pt>
                <c:pt idx="3">
                  <c:v>0.10919540229885058</c:v>
                </c:pt>
              </c:numCache>
            </c:numRef>
          </c:val>
        </c:ser>
        <c:ser>
          <c:idx val="1"/>
          <c:order val="1"/>
          <c:tx>
            <c:strRef>
              <c:f>Frekvensfordeling!$K$665</c:f>
              <c:strCache>
                <c:ptCount val="1"/>
                <c:pt idx="0">
                  <c:v>Planforum</c:v>
                </c:pt>
              </c:strCache>
            </c:strRef>
          </c:tx>
          <c:invertIfNegative val="0"/>
          <c:cat>
            <c:strRef>
              <c:f>Frekvensfordeling!$I$666:$I$669</c:f>
              <c:strCache>
                <c:ptCount val="4"/>
                <c:pt idx="0">
                  <c:v>Ikke i det hele tatt</c:v>
                </c:pt>
                <c:pt idx="1">
                  <c:v>I lite grad</c:v>
                </c:pt>
                <c:pt idx="2">
                  <c:v>I stor grad</c:v>
                </c:pt>
                <c:pt idx="3">
                  <c:v>I svært stor grad</c:v>
                </c:pt>
              </c:strCache>
            </c:strRef>
          </c:cat>
          <c:val>
            <c:numRef>
              <c:f>Frekvensfordeling!$K$666:$K$669</c:f>
              <c:numCache>
                <c:formatCode>0%</c:formatCode>
                <c:ptCount val="4"/>
                <c:pt idx="0">
                  <c:v>2.2857142857142857E-2</c:v>
                </c:pt>
                <c:pt idx="1">
                  <c:v>0.36571428571428571</c:v>
                </c:pt>
                <c:pt idx="2">
                  <c:v>0.48571428571428571</c:v>
                </c:pt>
                <c:pt idx="3">
                  <c:v>0.12571428571428572</c:v>
                </c:pt>
              </c:numCache>
            </c:numRef>
          </c:val>
        </c:ser>
        <c:ser>
          <c:idx val="2"/>
          <c:order val="2"/>
          <c:tx>
            <c:strRef>
              <c:f>Frekvensfordeling!$L$665</c:f>
              <c:strCache>
                <c:ptCount val="1"/>
                <c:pt idx="0">
                  <c:v>Samlinger/regionale planmøter</c:v>
                </c:pt>
              </c:strCache>
            </c:strRef>
          </c:tx>
          <c:invertIfNegative val="0"/>
          <c:cat>
            <c:strRef>
              <c:f>Frekvensfordeling!$I$666:$I$669</c:f>
              <c:strCache>
                <c:ptCount val="4"/>
                <c:pt idx="0">
                  <c:v>Ikke i det hele tatt</c:v>
                </c:pt>
                <c:pt idx="1">
                  <c:v>I lite grad</c:v>
                </c:pt>
                <c:pt idx="2">
                  <c:v>I stor grad</c:v>
                </c:pt>
                <c:pt idx="3">
                  <c:v>I svært stor grad</c:v>
                </c:pt>
              </c:strCache>
            </c:strRef>
          </c:cat>
          <c:val>
            <c:numRef>
              <c:f>Frekvensfordeling!$L$666:$L$669</c:f>
              <c:numCache>
                <c:formatCode>0%</c:formatCode>
                <c:ptCount val="4"/>
                <c:pt idx="0">
                  <c:v>2.2727272727272728E-2</c:v>
                </c:pt>
                <c:pt idx="1">
                  <c:v>0.31818181818181818</c:v>
                </c:pt>
                <c:pt idx="2">
                  <c:v>0.51136363636363635</c:v>
                </c:pt>
                <c:pt idx="3">
                  <c:v>0.14772727272727273</c:v>
                </c:pt>
              </c:numCache>
            </c:numRef>
          </c:val>
        </c:ser>
        <c:dLbls>
          <c:dLblPos val="outEnd"/>
          <c:showLegendKey val="0"/>
          <c:showVal val="1"/>
          <c:showCatName val="0"/>
          <c:showSerName val="0"/>
          <c:showPercent val="0"/>
          <c:showBubbleSize val="0"/>
        </c:dLbls>
        <c:gapWidth val="150"/>
        <c:overlap val="-10"/>
        <c:axId val="35654656"/>
        <c:axId val="35693312"/>
      </c:barChart>
      <c:catAx>
        <c:axId val="35654656"/>
        <c:scaling>
          <c:orientation val="minMax"/>
        </c:scaling>
        <c:delete val="0"/>
        <c:axPos val="b"/>
        <c:majorTickMark val="out"/>
        <c:minorTickMark val="none"/>
        <c:tickLblPos val="nextTo"/>
        <c:crossAx val="35693312"/>
        <c:crosses val="autoZero"/>
        <c:auto val="1"/>
        <c:lblAlgn val="ctr"/>
        <c:lblOffset val="100"/>
        <c:noMultiLvlLbl val="0"/>
      </c:catAx>
      <c:valAx>
        <c:axId val="35693312"/>
        <c:scaling>
          <c:orientation val="minMax"/>
        </c:scaling>
        <c:delete val="0"/>
        <c:axPos val="l"/>
        <c:majorGridlines/>
        <c:title>
          <c:tx>
            <c:rich>
              <a:bodyPr rot="-5400000" vert="horz"/>
              <a:lstStyle/>
              <a:p>
                <a:pPr>
                  <a:defRPr/>
                </a:pPr>
                <a:r>
                  <a:rPr lang="en-US"/>
                  <a:t>Prosent (N=176)</a:t>
                </a:r>
              </a:p>
            </c:rich>
          </c:tx>
          <c:overlay val="0"/>
        </c:title>
        <c:numFmt formatCode="0%" sourceLinked="1"/>
        <c:majorTickMark val="out"/>
        <c:minorTickMark val="none"/>
        <c:tickLblPos val="nextTo"/>
        <c:crossAx val="35654656"/>
        <c:crosses val="autoZero"/>
        <c:crossBetween val="between"/>
      </c:valAx>
    </c:plotArea>
    <c:legend>
      <c:legendPos val="b"/>
      <c:overlay val="0"/>
    </c:legend>
    <c:plotVisOnly val="1"/>
    <c:dispBlanksAs val="gap"/>
    <c:showDLblsOverMax val="0"/>
  </c:chart>
  <c:txPr>
    <a:bodyPr/>
    <a:lstStyle/>
    <a:p>
      <a:pPr>
        <a:defRPr sz="1100"/>
      </a:pPr>
      <a:endParaRPr lang="nb-NO"/>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I hvor stor grad mener du at fylkeskommunen bidrar til å veilede kommunene i arbeidet med areal- og samfunnsplanlegging?</a:t>
            </a:r>
          </a:p>
        </c:rich>
      </c:tx>
      <c:overlay val="0"/>
    </c:title>
    <c:autoTitleDeleted val="0"/>
    <c:plotArea>
      <c:layout/>
      <c:barChart>
        <c:barDir val="col"/>
        <c:grouping val="clustered"/>
        <c:varyColors val="0"/>
        <c:ser>
          <c:idx val="0"/>
          <c:order val="0"/>
          <c:tx>
            <c:strRef>
              <c:f>'Fylkeskommunenes svar'!$J$134</c:f>
              <c:strCache>
                <c:ptCount val="1"/>
                <c:pt idx="0">
                  <c:v>Løpende veiledning</c:v>
                </c:pt>
              </c:strCache>
            </c:strRef>
          </c:tx>
          <c:invertIfNegative val="0"/>
          <c:cat>
            <c:strRef>
              <c:f>'Fylkeskommunenes svar'!$I$135:$I$138</c:f>
              <c:strCache>
                <c:ptCount val="4"/>
                <c:pt idx="0">
                  <c:v>Ikke i det hele tatt</c:v>
                </c:pt>
                <c:pt idx="1">
                  <c:v>I liten grad</c:v>
                </c:pt>
                <c:pt idx="2">
                  <c:v>I stor grad</c:v>
                </c:pt>
                <c:pt idx="3">
                  <c:v>I svært stor grad</c:v>
                </c:pt>
              </c:strCache>
            </c:strRef>
          </c:cat>
          <c:val>
            <c:numRef>
              <c:f>'Fylkeskommunenes svar'!$J$135:$J$138</c:f>
              <c:numCache>
                <c:formatCode>###0</c:formatCode>
                <c:ptCount val="4"/>
                <c:pt idx="0">
                  <c:v>0</c:v>
                </c:pt>
                <c:pt idx="1">
                  <c:v>25</c:v>
                </c:pt>
                <c:pt idx="2">
                  <c:v>50</c:v>
                </c:pt>
                <c:pt idx="3">
                  <c:v>25</c:v>
                </c:pt>
              </c:numCache>
            </c:numRef>
          </c:val>
        </c:ser>
        <c:ser>
          <c:idx val="1"/>
          <c:order val="1"/>
          <c:tx>
            <c:strRef>
              <c:f>'Fylkeskommunenes svar'!$K$134</c:f>
              <c:strCache>
                <c:ptCount val="1"/>
                <c:pt idx="0">
                  <c:v>Planforum</c:v>
                </c:pt>
              </c:strCache>
            </c:strRef>
          </c:tx>
          <c:invertIfNegative val="0"/>
          <c:cat>
            <c:strRef>
              <c:f>'Fylkeskommunenes svar'!$I$135:$I$138</c:f>
              <c:strCache>
                <c:ptCount val="4"/>
                <c:pt idx="0">
                  <c:v>Ikke i det hele tatt</c:v>
                </c:pt>
                <c:pt idx="1">
                  <c:v>I liten grad</c:v>
                </c:pt>
                <c:pt idx="2">
                  <c:v>I stor grad</c:v>
                </c:pt>
                <c:pt idx="3">
                  <c:v>I svært stor grad</c:v>
                </c:pt>
              </c:strCache>
            </c:strRef>
          </c:cat>
          <c:val>
            <c:numRef>
              <c:f>'Fylkeskommunenes svar'!$K$135:$K$138</c:f>
              <c:numCache>
                <c:formatCode>###0</c:formatCode>
                <c:ptCount val="4"/>
                <c:pt idx="0">
                  <c:v>0</c:v>
                </c:pt>
                <c:pt idx="1">
                  <c:v>0</c:v>
                </c:pt>
                <c:pt idx="2">
                  <c:v>68.75</c:v>
                </c:pt>
                <c:pt idx="3">
                  <c:v>31.25</c:v>
                </c:pt>
              </c:numCache>
            </c:numRef>
          </c:val>
        </c:ser>
        <c:ser>
          <c:idx val="2"/>
          <c:order val="2"/>
          <c:tx>
            <c:strRef>
              <c:f>'Fylkeskommunenes svar'!$L$134</c:f>
              <c:strCache>
                <c:ptCount val="1"/>
                <c:pt idx="0">
                  <c:v>Samlinger/regionale planmøter</c:v>
                </c:pt>
              </c:strCache>
            </c:strRef>
          </c:tx>
          <c:invertIfNegative val="0"/>
          <c:cat>
            <c:strRef>
              <c:f>'Fylkeskommunenes svar'!$I$135:$I$138</c:f>
              <c:strCache>
                <c:ptCount val="4"/>
                <c:pt idx="0">
                  <c:v>Ikke i det hele tatt</c:v>
                </c:pt>
                <c:pt idx="1">
                  <c:v>I liten grad</c:v>
                </c:pt>
                <c:pt idx="2">
                  <c:v>I stor grad</c:v>
                </c:pt>
                <c:pt idx="3">
                  <c:v>I svært stor grad</c:v>
                </c:pt>
              </c:strCache>
            </c:strRef>
          </c:cat>
          <c:val>
            <c:numRef>
              <c:f>'Fylkeskommunenes svar'!$L$135:$L$138</c:f>
              <c:numCache>
                <c:formatCode>###0</c:formatCode>
                <c:ptCount val="4"/>
                <c:pt idx="0">
                  <c:v>0</c:v>
                </c:pt>
                <c:pt idx="1">
                  <c:v>12.5</c:v>
                </c:pt>
                <c:pt idx="2">
                  <c:v>75</c:v>
                </c:pt>
                <c:pt idx="3">
                  <c:v>12.5</c:v>
                </c:pt>
              </c:numCache>
            </c:numRef>
          </c:val>
        </c:ser>
        <c:dLbls>
          <c:dLblPos val="outEnd"/>
          <c:showLegendKey val="0"/>
          <c:showVal val="1"/>
          <c:showCatName val="0"/>
          <c:showSerName val="0"/>
          <c:showPercent val="0"/>
          <c:showBubbleSize val="0"/>
        </c:dLbls>
        <c:gapWidth val="150"/>
        <c:overlap val="-10"/>
        <c:axId val="35721216"/>
        <c:axId val="35722752"/>
      </c:barChart>
      <c:catAx>
        <c:axId val="35721216"/>
        <c:scaling>
          <c:orientation val="minMax"/>
        </c:scaling>
        <c:delete val="0"/>
        <c:axPos val="b"/>
        <c:majorTickMark val="out"/>
        <c:minorTickMark val="none"/>
        <c:tickLblPos val="nextTo"/>
        <c:crossAx val="35722752"/>
        <c:crosses val="autoZero"/>
        <c:auto val="1"/>
        <c:lblAlgn val="ctr"/>
        <c:lblOffset val="100"/>
        <c:noMultiLvlLbl val="0"/>
      </c:catAx>
      <c:valAx>
        <c:axId val="35722752"/>
        <c:scaling>
          <c:orientation val="minMax"/>
        </c:scaling>
        <c:delete val="0"/>
        <c:axPos val="l"/>
        <c:majorGridlines/>
        <c:title>
          <c:tx>
            <c:rich>
              <a:bodyPr rot="-5400000" vert="horz"/>
              <a:lstStyle/>
              <a:p>
                <a:pPr>
                  <a:defRPr/>
                </a:pPr>
                <a:r>
                  <a:rPr lang="en-US"/>
                  <a:t>Prosent (N=17)</a:t>
                </a:r>
              </a:p>
            </c:rich>
          </c:tx>
          <c:overlay val="0"/>
        </c:title>
        <c:numFmt formatCode="###0" sourceLinked="1"/>
        <c:majorTickMark val="out"/>
        <c:minorTickMark val="none"/>
        <c:tickLblPos val="nextTo"/>
        <c:crossAx val="35721216"/>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100"/>
      </a:pPr>
      <a:endParaRPr lang="nb-NO"/>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I hvor stor grad opplever du at kommunene i ditt fylke benytter fylkeskommunen som planfaglig veileder?</a:t>
            </a:r>
          </a:p>
        </c:rich>
      </c:tx>
      <c:overlay val="0"/>
    </c:title>
    <c:autoTitleDeleted val="0"/>
    <c:plotArea>
      <c:layout/>
      <c:barChart>
        <c:barDir val="col"/>
        <c:grouping val="clustered"/>
        <c:varyColors val="0"/>
        <c:ser>
          <c:idx val="0"/>
          <c:order val="0"/>
          <c:tx>
            <c:strRef>
              <c:f>'Fylkeskommunenes svar'!$J$160</c:f>
              <c:strCache>
                <c:ptCount val="1"/>
                <c:pt idx="0">
                  <c:v>Løpende veiledning</c:v>
                </c:pt>
              </c:strCache>
            </c:strRef>
          </c:tx>
          <c:invertIfNegative val="0"/>
          <c:cat>
            <c:strRef>
              <c:f>'Fylkeskommunenes svar'!$I$161:$I$164</c:f>
              <c:strCache>
                <c:ptCount val="4"/>
                <c:pt idx="0">
                  <c:v>Alle kommunene i fylket</c:v>
                </c:pt>
                <c:pt idx="1">
                  <c:v>De fleste kommunene</c:v>
                </c:pt>
                <c:pt idx="2">
                  <c:v>Ca. halvparten</c:v>
                </c:pt>
                <c:pt idx="3">
                  <c:v>Et fåtall av kommunene</c:v>
                </c:pt>
              </c:strCache>
            </c:strRef>
          </c:cat>
          <c:val>
            <c:numRef>
              <c:f>'Fylkeskommunenes svar'!$J$161:$J$164</c:f>
              <c:numCache>
                <c:formatCode>###0</c:formatCode>
                <c:ptCount val="4"/>
                <c:pt idx="0">
                  <c:v>5.8823529411764701</c:v>
                </c:pt>
                <c:pt idx="1">
                  <c:v>29.411764705882355</c:v>
                </c:pt>
                <c:pt idx="2">
                  <c:v>47.058823529411761</c:v>
                </c:pt>
                <c:pt idx="3">
                  <c:v>17.647058823529413</c:v>
                </c:pt>
              </c:numCache>
            </c:numRef>
          </c:val>
        </c:ser>
        <c:ser>
          <c:idx val="1"/>
          <c:order val="1"/>
          <c:tx>
            <c:strRef>
              <c:f>'Fylkeskommunenes svar'!$K$160</c:f>
              <c:strCache>
                <c:ptCount val="1"/>
                <c:pt idx="0">
                  <c:v>Planforum</c:v>
                </c:pt>
              </c:strCache>
            </c:strRef>
          </c:tx>
          <c:invertIfNegative val="0"/>
          <c:cat>
            <c:strRef>
              <c:f>'Fylkeskommunenes svar'!$I$161:$I$164</c:f>
              <c:strCache>
                <c:ptCount val="4"/>
                <c:pt idx="0">
                  <c:v>Alle kommunene i fylket</c:v>
                </c:pt>
                <c:pt idx="1">
                  <c:v>De fleste kommunene</c:v>
                </c:pt>
                <c:pt idx="2">
                  <c:v>Ca. halvparten</c:v>
                </c:pt>
                <c:pt idx="3">
                  <c:v>Et fåtall av kommunene</c:v>
                </c:pt>
              </c:strCache>
            </c:strRef>
          </c:cat>
          <c:val>
            <c:numRef>
              <c:f>'Fylkeskommunenes svar'!$K$161:$K$164</c:f>
              <c:numCache>
                <c:formatCode>###0</c:formatCode>
                <c:ptCount val="4"/>
                <c:pt idx="0">
                  <c:v>23.52941176470588</c:v>
                </c:pt>
                <c:pt idx="1">
                  <c:v>47.058823529411761</c:v>
                </c:pt>
                <c:pt idx="2">
                  <c:v>23.52941176470588</c:v>
                </c:pt>
                <c:pt idx="3">
                  <c:v>5.8823529411764701</c:v>
                </c:pt>
              </c:numCache>
            </c:numRef>
          </c:val>
        </c:ser>
        <c:ser>
          <c:idx val="2"/>
          <c:order val="2"/>
          <c:tx>
            <c:strRef>
              <c:f>'Fylkeskommunenes svar'!$L$160</c:f>
              <c:strCache>
                <c:ptCount val="1"/>
                <c:pt idx="0">
                  <c:v>Samlinger/regionale planmøter</c:v>
                </c:pt>
              </c:strCache>
            </c:strRef>
          </c:tx>
          <c:invertIfNegative val="0"/>
          <c:cat>
            <c:strRef>
              <c:f>'Fylkeskommunenes svar'!$I$161:$I$164</c:f>
              <c:strCache>
                <c:ptCount val="4"/>
                <c:pt idx="0">
                  <c:v>Alle kommunene i fylket</c:v>
                </c:pt>
                <c:pt idx="1">
                  <c:v>De fleste kommunene</c:v>
                </c:pt>
                <c:pt idx="2">
                  <c:v>Ca. halvparten</c:v>
                </c:pt>
                <c:pt idx="3">
                  <c:v>Et fåtall av kommunene</c:v>
                </c:pt>
              </c:strCache>
            </c:strRef>
          </c:cat>
          <c:val>
            <c:numRef>
              <c:f>'Fylkeskommunenes svar'!$L$161:$L$164</c:f>
              <c:numCache>
                <c:formatCode>###0</c:formatCode>
                <c:ptCount val="4"/>
                <c:pt idx="0">
                  <c:v>29.411764705882355</c:v>
                </c:pt>
                <c:pt idx="1">
                  <c:v>58.82352941176471</c:v>
                </c:pt>
                <c:pt idx="2">
                  <c:v>11.76470588235294</c:v>
                </c:pt>
                <c:pt idx="3">
                  <c:v>0</c:v>
                </c:pt>
              </c:numCache>
            </c:numRef>
          </c:val>
        </c:ser>
        <c:dLbls>
          <c:dLblPos val="outEnd"/>
          <c:showLegendKey val="0"/>
          <c:showVal val="1"/>
          <c:showCatName val="0"/>
          <c:showSerName val="0"/>
          <c:showPercent val="0"/>
          <c:showBubbleSize val="0"/>
        </c:dLbls>
        <c:gapWidth val="150"/>
        <c:overlap val="-10"/>
        <c:axId val="35759232"/>
        <c:axId val="35760768"/>
      </c:barChart>
      <c:catAx>
        <c:axId val="35759232"/>
        <c:scaling>
          <c:orientation val="minMax"/>
        </c:scaling>
        <c:delete val="0"/>
        <c:axPos val="b"/>
        <c:majorTickMark val="out"/>
        <c:minorTickMark val="none"/>
        <c:tickLblPos val="nextTo"/>
        <c:crossAx val="35760768"/>
        <c:crosses val="autoZero"/>
        <c:auto val="1"/>
        <c:lblAlgn val="ctr"/>
        <c:lblOffset val="100"/>
        <c:noMultiLvlLbl val="0"/>
      </c:catAx>
      <c:valAx>
        <c:axId val="35760768"/>
        <c:scaling>
          <c:orientation val="minMax"/>
        </c:scaling>
        <c:delete val="0"/>
        <c:axPos val="l"/>
        <c:majorGridlines/>
        <c:title>
          <c:tx>
            <c:rich>
              <a:bodyPr rot="-5400000" vert="horz"/>
              <a:lstStyle/>
              <a:p>
                <a:pPr>
                  <a:defRPr/>
                </a:pPr>
                <a:r>
                  <a:rPr lang="en-US"/>
                  <a:t>Prosent (N=17)</a:t>
                </a:r>
              </a:p>
            </c:rich>
          </c:tx>
          <c:overlay val="0"/>
        </c:title>
        <c:numFmt formatCode="###0" sourceLinked="1"/>
        <c:majorTickMark val="out"/>
        <c:minorTickMark val="none"/>
        <c:tickLblPos val="nextTo"/>
        <c:crossAx val="35759232"/>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100"/>
      </a:pPr>
      <a:endParaRPr lang="nb-NO"/>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nb-NO" sz="1400" b="1" i="0" baseline="0" dirty="0" smtClean="0">
                <a:effectLst/>
              </a:rPr>
              <a:t>Har kommunen iverksatt tiltak for å styrke kommunens plankompetanse og -kapasitet? (N=188) </a:t>
            </a:r>
            <a:endParaRPr lang="nb-NO" sz="1400" dirty="0">
              <a:effectLst/>
            </a:endParaRPr>
          </a:p>
        </c:rich>
      </c:tx>
      <c:overlay val="0"/>
    </c:title>
    <c:autoTitleDeleted val="0"/>
    <c:plotArea>
      <c:layout/>
      <c:pieChart>
        <c:varyColors val="1"/>
        <c:ser>
          <c:idx val="0"/>
          <c:order val="0"/>
          <c:explosion val="3"/>
          <c:dLbls>
            <c:dLbl>
              <c:idx val="0"/>
              <c:layout>
                <c:manualLayout>
                  <c:x val="0"/>
                  <c:y val="-0.11422519362177724"/>
                </c:manualLayout>
              </c:layout>
              <c:dLblPos val="bestFit"/>
              <c:showLegendKey val="0"/>
              <c:showVal val="0"/>
              <c:showCatName val="1"/>
              <c:showSerName val="0"/>
              <c:showPercent val="1"/>
              <c:showBubbleSize val="0"/>
            </c:dLbl>
            <c:dLbl>
              <c:idx val="1"/>
              <c:layout>
                <c:manualLayout>
                  <c:x val="-5.4634295713035894E-2"/>
                  <c:y val="-3.6453776611256925E-7"/>
                </c:manualLayout>
              </c:layout>
              <c:dLblPos val="bestFit"/>
              <c:showLegendKey val="0"/>
              <c:showVal val="0"/>
              <c:showCatName val="1"/>
              <c:showSerName val="0"/>
              <c:showPercent val="1"/>
              <c:showBubbleSize val="0"/>
            </c:dLbl>
            <c:dLbl>
              <c:idx val="2"/>
              <c:layout>
                <c:manualLayout>
                  <c:x val="-6.0729221347331587E-2"/>
                  <c:y val="4.5345946340040827E-2"/>
                </c:manualLayout>
              </c:layout>
              <c:tx>
                <c:rich>
                  <a:bodyPr/>
                  <a:lstStyle/>
                  <a:p>
                    <a:r>
                      <a:rPr lang="en-US"/>
                      <a:t>Vurderer ikke å iverksette tiltak
33 %</a:t>
                    </a:r>
                  </a:p>
                </c:rich>
              </c:tx>
              <c:dLblPos val="bestFit"/>
              <c:showLegendKey val="0"/>
              <c:showVal val="0"/>
              <c:showCatName val="1"/>
              <c:showSerName val="0"/>
              <c:showPercent val="1"/>
              <c:showBubbleSize val="0"/>
            </c:dLbl>
            <c:dLbl>
              <c:idx val="3"/>
              <c:layout>
                <c:manualLayout>
                  <c:x val="-0.16860761154855644"/>
                  <c:y val="-0.38162000583260425"/>
                </c:manualLayout>
              </c:layout>
              <c:tx>
                <c:rich>
                  <a:bodyPr/>
                  <a:lstStyle/>
                  <a:p>
                    <a:r>
                      <a:rPr lang="en-US"/>
                      <a:t>Har ikke iverksatt tiltak
52 %</a:t>
                    </a:r>
                  </a:p>
                </c:rich>
              </c:tx>
              <c:dLblPos val="bestFit"/>
              <c:showLegendKey val="0"/>
              <c:showVal val="0"/>
              <c:showCatName val="1"/>
              <c:showSerName val="0"/>
              <c:showPercent val="1"/>
              <c:showBubbleSize val="0"/>
            </c:dLbl>
            <c:dLblPos val="bestFit"/>
            <c:showLegendKey val="0"/>
            <c:showVal val="0"/>
            <c:showCatName val="1"/>
            <c:showSerName val="0"/>
            <c:showPercent val="1"/>
            <c:showBubbleSize val="0"/>
            <c:showLeaderLines val="1"/>
          </c:dLbls>
          <c:cat>
            <c:strRef>
              <c:f>Frekvensfordeling!$Y$700:$Y$702</c:f>
              <c:strCache>
                <c:ptCount val="3"/>
                <c:pt idx="0">
                  <c:v>Har iverksatt tiltak</c:v>
                </c:pt>
                <c:pt idx="1">
                  <c:v>Vurderer å iverksette tiltak</c:v>
                </c:pt>
                <c:pt idx="2">
                  <c:v>Ingen av delene</c:v>
                </c:pt>
              </c:strCache>
            </c:strRef>
          </c:cat>
          <c:val>
            <c:numRef>
              <c:f>Frekvensfordeling!$Z$700:$Z$702</c:f>
              <c:numCache>
                <c:formatCode>###0</c:formatCode>
                <c:ptCount val="3"/>
                <c:pt idx="0">
                  <c:v>90</c:v>
                </c:pt>
                <c:pt idx="1">
                  <c:v>36</c:v>
                </c:pt>
                <c:pt idx="2" formatCode="General">
                  <c:v>62</c:v>
                </c:pt>
              </c:numCache>
            </c:numRef>
          </c:val>
        </c:ser>
        <c:dLbls>
          <c:dLblPos val="bestFit"/>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400"/>
      </a:pPr>
      <a:endParaRPr lang="nb-NO"/>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Prosentandel av kommunene som har iverksatt følgende tiltak. </a:t>
            </a:r>
            <a:br>
              <a:rPr lang="en-US"/>
            </a:br>
            <a:r>
              <a:rPr lang="en-US"/>
              <a:t>Andel blant kommuner som har gjennomført tiltak (flere svar mulig)</a:t>
            </a:r>
          </a:p>
        </c:rich>
      </c:tx>
      <c:overlay val="0"/>
    </c:title>
    <c:autoTitleDeleted val="0"/>
    <c:plotArea>
      <c:layout/>
      <c:barChart>
        <c:barDir val="bar"/>
        <c:grouping val="clustered"/>
        <c:varyColors val="0"/>
        <c:ser>
          <c:idx val="0"/>
          <c:order val="0"/>
          <c:invertIfNegative val="0"/>
          <c:dPt>
            <c:idx val="2"/>
            <c:invertIfNegative val="0"/>
            <c:bubble3D val="0"/>
            <c:spPr>
              <a:solidFill>
                <a:schemeClr val="accent3"/>
              </a:solidFill>
            </c:spPr>
          </c:dPt>
          <c:dPt>
            <c:idx val="3"/>
            <c:invertIfNegative val="0"/>
            <c:bubble3D val="0"/>
            <c:spPr>
              <a:solidFill>
                <a:schemeClr val="accent3"/>
              </a:solidFill>
            </c:spPr>
          </c:dPt>
          <c:dPt>
            <c:idx val="4"/>
            <c:invertIfNegative val="0"/>
            <c:bubble3D val="0"/>
            <c:spPr>
              <a:solidFill>
                <a:schemeClr val="accent2"/>
              </a:solidFill>
            </c:spPr>
          </c:dPt>
          <c:dPt>
            <c:idx val="5"/>
            <c:invertIfNegative val="0"/>
            <c:bubble3D val="0"/>
            <c:spPr>
              <a:solidFill>
                <a:schemeClr val="accent3"/>
              </a:solidFill>
            </c:spPr>
          </c:dPt>
          <c:dPt>
            <c:idx val="6"/>
            <c:invertIfNegative val="0"/>
            <c:bubble3D val="0"/>
            <c:spPr>
              <a:solidFill>
                <a:schemeClr val="accent2"/>
              </a:solidFill>
            </c:spPr>
          </c:dPt>
          <c:dPt>
            <c:idx val="7"/>
            <c:invertIfNegative val="0"/>
            <c:bubble3D val="0"/>
            <c:spPr>
              <a:solidFill>
                <a:schemeClr val="accent4"/>
              </a:solidFill>
            </c:spPr>
          </c:dPt>
          <c:dPt>
            <c:idx val="8"/>
            <c:invertIfNegative val="0"/>
            <c:bubble3D val="0"/>
            <c:spPr>
              <a:solidFill>
                <a:schemeClr val="accent2"/>
              </a:solidFill>
            </c:spPr>
          </c:dPt>
          <c:cat>
            <c:strRef>
              <c:f>Frekvensfordeling!$L$850:$L$859</c:f>
              <c:strCache>
                <c:ptCount val="10"/>
                <c:pt idx="0">
                  <c:v>Videreutdanning og rekruttering Samarbeid med universitet/høgskole</c:v>
                </c:pt>
                <c:pt idx="1">
                  <c:v>Videreutdanning og rekruttering Oppretting av trainee-ordninger</c:v>
                </c:pt>
                <c:pt idx="2">
                  <c:v>Bruk av eksterne Styrket samarbeid med fylkeskommunen som planfaglig veileder</c:v>
                </c:pt>
                <c:pt idx="3">
                  <c:v>Bruk av eksterne Benyttet statlige aktører som fylkesmannen o.a i større utstrekning</c:v>
                </c:pt>
                <c:pt idx="4">
                  <c:v>Organisatoriske tiltak Interkommunalt samarbeid/etablering av felles plankontor med andre kommuner</c:v>
                </c:pt>
                <c:pt idx="5">
                  <c:v>Bruk av eksterne Økt bruk av innleide konsulenttjenester</c:v>
                </c:pt>
                <c:pt idx="6">
                  <c:v>Organisatoriske tiltak Etablering av (faglige) nettverk innad i kommunen</c:v>
                </c:pt>
                <c:pt idx="7">
                  <c:v>Tekniske løsninger Økt bruk av IKT-løsninger som forenkler arbeidet</c:v>
                </c:pt>
                <c:pt idx="8">
                  <c:v>Organisatoriske tiltak Etablering av (faglige) nettverk på tvers av kommuner</c:v>
                </c:pt>
                <c:pt idx="9">
                  <c:v>Videreutdanning og rekruttering Kursing/etterutdanning av ansatte</c:v>
                </c:pt>
              </c:strCache>
            </c:strRef>
          </c:cat>
          <c:val>
            <c:numRef>
              <c:f>Frekvensfordeling!$M$850:$M$859</c:f>
              <c:numCache>
                <c:formatCode>0%</c:formatCode>
                <c:ptCount val="10"/>
                <c:pt idx="0">
                  <c:v>5.6179775280898875E-2</c:v>
                </c:pt>
                <c:pt idx="1">
                  <c:v>7.8651685393258425E-2</c:v>
                </c:pt>
                <c:pt idx="2">
                  <c:v>0.15730337078651685</c:v>
                </c:pt>
                <c:pt idx="3">
                  <c:v>0.23595505617977527</c:v>
                </c:pt>
                <c:pt idx="4">
                  <c:v>0.25842696629213485</c:v>
                </c:pt>
                <c:pt idx="5">
                  <c:v>0.38202247191011229</c:v>
                </c:pt>
                <c:pt idx="6">
                  <c:v>0.40449438202247184</c:v>
                </c:pt>
                <c:pt idx="7">
                  <c:v>0.42696629213483139</c:v>
                </c:pt>
                <c:pt idx="8">
                  <c:v>0.5168539325842697</c:v>
                </c:pt>
                <c:pt idx="9">
                  <c:v>0.7078651685393258</c:v>
                </c:pt>
              </c:numCache>
            </c:numRef>
          </c:val>
        </c:ser>
        <c:dLbls>
          <c:dLblPos val="outEnd"/>
          <c:showLegendKey val="0"/>
          <c:showVal val="1"/>
          <c:showCatName val="0"/>
          <c:showSerName val="0"/>
          <c:showPercent val="0"/>
          <c:showBubbleSize val="0"/>
        </c:dLbls>
        <c:gapWidth val="150"/>
        <c:axId val="38860288"/>
        <c:axId val="38861824"/>
      </c:barChart>
      <c:catAx>
        <c:axId val="38860288"/>
        <c:scaling>
          <c:orientation val="minMax"/>
        </c:scaling>
        <c:delete val="0"/>
        <c:axPos val="l"/>
        <c:majorTickMark val="out"/>
        <c:minorTickMark val="none"/>
        <c:tickLblPos val="nextTo"/>
        <c:crossAx val="38861824"/>
        <c:crosses val="autoZero"/>
        <c:auto val="1"/>
        <c:lblAlgn val="ctr"/>
        <c:lblOffset val="100"/>
        <c:noMultiLvlLbl val="0"/>
      </c:catAx>
      <c:valAx>
        <c:axId val="38861824"/>
        <c:scaling>
          <c:orientation val="minMax"/>
        </c:scaling>
        <c:delete val="0"/>
        <c:axPos val="b"/>
        <c:majorGridlines/>
        <c:title>
          <c:tx>
            <c:rich>
              <a:bodyPr/>
              <a:lstStyle/>
              <a:p>
                <a:pPr>
                  <a:defRPr/>
                </a:pPr>
                <a:r>
                  <a:rPr lang="en-US"/>
                  <a:t>(N = 91)</a:t>
                </a:r>
              </a:p>
            </c:rich>
          </c:tx>
          <c:overlay val="0"/>
        </c:title>
        <c:numFmt formatCode="0%" sourceLinked="1"/>
        <c:majorTickMark val="out"/>
        <c:minorTickMark val="none"/>
        <c:tickLblPos val="nextTo"/>
        <c:crossAx val="38860288"/>
        <c:crosses val="autoZero"/>
        <c:crossBetween val="between"/>
      </c:valAx>
    </c:plotArea>
    <c:plotVisOnly val="1"/>
    <c:dispBlanksAs val="gap"/>
    <c:showDLblsOverMax val="0"/>
  </c:chart>
  <c:txPr>
    <a:bodyPr/>
    <a:lstStyle/>
    <a:p>
      <a:pPr>
        <a:defRPr sz="1200"/>
      </a:pPr>
      <a:endParaRPr lang="nb-NO"/>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nb-NO" sz="1600" dirty="0"/>
              <a:t>Hvor viktig er følgende tiltak for å styrke plankompetanse- og kapasitet</a:t>
            </a:r>
            <a:r>
              <a:rPr lang="nb-NO" sz="1600" dirty="0" smtClean="0"/>
              <a:t>?</a:t>
            </a:r>
            <a:br>
              <a:rPr lang="nb-NO" sz="1600" dirty="0" smtClean="0"/>
            </a:br>
            <a:r>
              <a:rPr lang="nb-NO" sz="1600" dirty="0" smtClean="0"/>
              <a:t>Svar blant kommunene</a:t>
            </a:r>
            <a:endParaRPr lang="nb-NO" sz="1600" dirty="0"/>
          </a:p>
        </c:rich>
      </c:tx>
      <c:overlay val="0"/>
    </c:title>
    <c:autoTitleDeleted val="0"/>
    <c:plotArea>
      <c:layout>
        <c:manualLayout>
          <c:layoutTarget val="inner"/>
          <c:xMode val="edge"/>
          <c:yMode val="edge"/>
          <c:x val="0.486023257509478"/>
          <c:y val="0.16423709164215441"/>
          <c:w val="0.48409631087780697"/>
          <c:h val="0.62632328191812447"/>
        </c:manualLayout>
      </c:layout>
      <c:barChart>
        <c:barDir val="bar"/>
        <c:grouping val="stacked"/>
        <c:varyColors val="0"/>
        <c:ser>
          <c:idx val="0"/>
          <c:order val="0"/>
          <c:tx>
            <c:strRef>
              <c:f>Frekvensfordeling!$T$709</c:f>
              <c:strCache>
                <c:ptCount val="1"/>
                <c:pt idx="0">
                  <c:v>Ikke/lite viktig</c:v>
                </c:pt>
              </c:strCache>
            </c:strRef>
          </c:tx>
          <c:spPr>
            <a:solidFill>
              <a:schemeClr val="accent2"/>
            </a:solidFill>
          </c:spPr>
          <c:invertIfNegative val="0"/>
          <c:cat>
            <c:strRef>
              <c:f>Frekvensfordeling!$U$708:$AA$708</c:f>
              <c:strCache>
                <c:ptCount val="7"/>
                <c:pt idx="0">
                  <c:v>Privat kompetanse og kapasitet (konsulenter o.l.)</c:v>
                </c:pt>
                <c:pt idx="1">
                  <c:v>Ekstern kompetanse fra fylkeskommunen, fylkesmannen m.fl.</c:v>
                </c:pt>
                <c:pt idx="2">
                  <c:v>Bedre organisering og ledelse i kommunen</c:v>
                </c:pt>
                <c:pt idx="3">
                  <c:v>Tekniske løsninger, IKT og andre verktøy</c:v>
                </c:pt>
                <c:pt idx="4">
                  <c:v>Økt utdanningstilbud</c:v>
                </c:pt>
                <c:pt idx="5">
                  <c:v>Høyere prioritering av planfeltet blant lokale folkevalgte</c:v>
                </c:pt>
                <c:pt idx="6">
                  <c:v>Organisatoriske tiltak som mer interkommunalt samarbeid og bruk av fagnettverk</c:v>
                </c:pt>
              </c:strCache>
            </c:strRef>
          </c:cat>
          <c:val>
            <c:numRef>
              <c:f>Frekvensfordeling!$U$709:$AA$709</c:f>
              <c:numCache>
                <c:formatCode>0</c:formatCode>
                <c:ptCount val="7"/>
                <c:pt idx="0">
                  <c:v>-50.276243093922652</c:v>
                </c:pt>
                <c:pt idx="1">
                  <c:v>-26.486486486486488</c:v>
                </c:pt>
                <c:pt idx="2">
                  <c:v>-14.054054054054056</c:v>
                </c:pt>
                <c:pt idx="3">
                  <c:v>-14.67391304347826</c:v>
                </c:pt>
                <c:pt idx="4">
                  <c:v>-11.413043478260869</c:v>
                </c:pt>
                <c:pt idx="5">
                  <c:v>-11.891891891891891</c:v>
                </c:pt>
                <c:pt idx="6">
                  <c:v>-10.27027027027027</c:v>
                </c:pt>
              </c:numCache>
            </c:numRef>
          </c:val>
        </c:ser>
        <c:ser>
          <c:idx val="1"/>
          <c:order val="1"/>
          <c:tx>
            <c:strRef>
              <c:f>Frekvensfordeling!$T$710</c:f>
              <c:strCache>
                <c:ptCount val="1"/>
                <c:pt idx="0">
                  <c:v>Nokså/svært viktig</c:v>
                </c:pt>
              </c:strCache>
            </c:strRef>
          </c:tx>
          <c:spPr>
            <a:solidFill>
              <a:schemeClr val="accent1"/>
            </a:solidFill>
          </c:spPr>
          <c:invertIfNegative val="0"/>
          <c:cat>
            <c:strRef>
              <c:f>Frekvensfordeling!$U$708:$AA$708</c:f>
              <c:strCache>
                <c:ptCount val="7"/>
                <c:pt idx="0">
                  <c:v>Privat kompetanse og kapasitet (konsulenter o.l.)</c:v>
                </c:pt>
                <c:pt idx="1">
                  <c:v>Ekstern kompetanse fra fylkeskommunen, fylkesmannen m.fl.</c:v>
                </c:pt>
                <c:pt idx="2">
                  <c:v>Bedre organisering og ledelse i kommunen</c:v>
                </c:pt>
                <c:pt idx="3">
                  <c:v>Tekniske løsninger, IKT og andre verktøy</c:v>
                </c:pt>
                <c:pt idx="4">
                  <c:v>Økt utdanningstilbud</c:v>
                </c:pt>
                <c:pt idx="5">
                  <c:v>Høyere prioritering av planfeltet blant lokale folkevalgte</c:v>
                </c:pt>
                <c:pt idx="6">
                  <c:v>Organisatoriske tiltak som mer interkommunalt samarbeid og bruk av fagnettverk</c:v>
                </c:pt>
              </c:strCache>
            </c:strRef>
          </c:cat>
          <c:val>
            <c:numRef>
              <c:f>Frekvensfordeling!$U$710:$AA$710</c:f>
              <c:numCache>
                <c:formatCode>0</c:formatCode>
                <c:ptCount val="7"/>
                <c:pt idx="0">
                  <c:v>48.066298342541437</c:v>
                </c:pt>
                <c:pt idx="1">
                  <c:v>72.972972972972983</c:v>
                </c:pt>
                <c:pt idx="2">
                  <c:v>83.783783783783775</c:v>
                </c:pt>
                <c:pt idx="3">
                  <c:v>84.239130434782609</c:v>
                </c:pt>
                <c:pt idx="4">
                  <c:v>85.326086956521749</c:v>
                </c:pt>
                <c:pt idx="5">
                  <c:v>85.405405405405418</c:v>
                </c:pt>
                <c:pt idx="6">
                  <c:v>88.648648648648646</c:v>
                </c:pt>
              </c:numCache>
            </c:numRef>
          </c:val>
        </c:ser>
        <c:dLbls>
          <c:dLblPos val="inEnd"/>
          <c:showLegendKey val="0"/>
          <c:showVal val="1"/>
          <c:showCatName val="0"/>
          <c:showSerName val="0"/>
          <c:showPercent val="0"/>
          <c:showBubbleSize val="0"/>
        </c:dLbls>
        <c:gapWidth val="125"/>
        <c:overlap val="100"/>
        <c:axId val="38922880"/>
        <c:axId val="38928768"/>
      </c:barChart>
      <c:catAx>
        <c:axId val="38922880"/>
        <c:scaling>
          <c:orientation val="minMax"/>
        </c:scaling>
        <c:delete val="0"/>
        <c:axPos val="l"/>
        <c:majorTickMark val="none"/>
        <c:minorTickMark val="none"/>
        <c:tickLblPos val="low"/>
        <c:crossAx val="38928768"/>
        <c:crosses val="autoZero"/>
        <c:auto val="1"/>
        <c:lblAlgn val="ctr"/>
        <c:lblOffset val="100"/>
        <c:noMultiLvlLbl val="0"/>
      </c:catAx>
      <c:valAx>
        <c:axId val="38928768"/>
        <c:scaling>
          <c:orientation val="minMax"/>
          <c:min val="-80"/>
        </c:scaling>
        <c:delete val="0"/>
        <c:axPos val="b"/>
        <c:majorGridlines/>
        <c:title>
          <c:tx>
            <c:rich>
              <a:bodyPr/>
              <a:lstStyle/>
              <a:p>
                <a:pPr>
                  <a:defRPr/>
                </a:pPr>
                <a:r>
                  <a:rPr lang="en-US"/>
                  <a:t>Prosent (N=185)</a:t>
                </a:r>
              </a:p>
            </c:rich>
          </c:tx>
          <c:overlay val="0"/>
        </c:title>
        <c:numFmt formatCode="0" sourceLinked="1"/>
        <c:majorTickMark val="none"/>
        <c:minorTickMark val="none"/>
        <c:tickLblPos val="nextTo"/>
        <c:spPr>
          <a:ln w="9525">
            <a:noFill/>
          </a:ln>
        </c:spPr>
        <c:crossAx val="38922880"/>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200"/>
      </a:pPr>
      <a:endParaRPr lang="nb-NO"/>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nb-NO" sz="1600" dirty="0"/>
              <a:t>Hvor viktig er følgende tiltak for å styrke plankompetanse- og kapasitet</a:t>
            </a:r>
            <a:r>
              <a:rPr lang="nb-NO" sz="1600" dirty="0" smtClean="0"/>
              <a:t>?</a:t>
            </a:r>
            <a:br>
              <a:rPr lang="nb-NO" sz="1600" dirty="0" smtClean="0"/>
            </a:br>
            <a:r>
              <a:rPr lang="nb-NO" sz="1600" dirty="0" smtClean="0"/>
              <a:t>Svar blant fylkeskommunene</a:t>
            </a:r>
            <a:endParaRPr lang="nb-NO" sz="1600" dirty="0"/>
          </a:p>
        </c:rich>
      </c:tx>
      <c:overlay val="0"/>
    </c:title>
    <c:autoTitleDeleted val="0"/>
    <c:plotArea>
      <c:layout>
        <c:manualLayout>
          <c:layoutTarget val="inner"/>
          <c:xMode val="edge"/>
          <c:yMode val="edge"/>
          <c:x val="0.49185914260717412"/>
          <c:y val="0.16572428895242847"/>
          <c:w val="0.47709147467677654"/>
          <c:h val="0.62965892562533099"/>
        </c:manualLayout>
      </c:layout>
      <c:barChart>
        <c:barDir val="bar"/>
        <c:grouping val="stacked"/>
        <c:varyColors val="0"/>
        <c:ser>
          <c:idx val="0"/>
          <c:order val="0"/>
          <c:tx>
            <c:strRef>
              <c:f>'Fylkeskommunenes svar'!$S$78</c:f>
              <c:strCache>
                <c:ptCount val="1"/>
                <c:pt idx="0">
                  <c:v>Ikke/lite viktig</c:v>
                </c:pt>
              </c:strCache>
            </c:strRef>
          </c:tx>
          <c:spPr>
            <a:solidFill>
              <a:schemeClr val="accent2"/>
            </a:solidFill>
          </c:spPr>
          <c:invertIfNegative val="0"/>
          <c:cat>
            <c:strRef>
              <c:f>'Fylkeskommunenes svar'!$T$77:$Z$77</c:f>
              <c:strCache>
                <c:ptCount val="7"/>
                <c:pt idx="0">
                  <c:v>Privat kompetanse og kapasitet (konsulenter o.l.)</c:v>
                </c:pt>
                <c:pt idx="1">
                  <c:v>Tekniske løsninger, IKT og andre verktøy</c:v>
                </c:pt>
                <c:pt idx="2">
                  <c:v>Ekstern kompetanse fra fylkeskommunen, fylkesmannen m.fl.</c:v>
                </c:pt>
                <c:pt idx="3">
                  <c:v>Bedre organisering og ledelse i kommunen</c:v>
                </c:pt>
                <c:pt idx="4">
                  <c:v>Økt utdanningstilbud</c:v>
                </c:pt>
                <c:pt idx="5">
                  <c:v>Organisatoriske tiltak som mer interkommunalt samarbeid og bruk av fagnettverk</c:v>
                </c:pt>
                <c:pt idx="6">
                  <c:v>Høyere prioritering av planfeltet blant lokale folkevalgte</c:v>
                </c:pt>
              </c:strCache>
            </c:strRef>
          </c:cat>
          <c:val>
            <c:numRef>
              <c:f>'Fylkeskommunenes svar'!$T$78:$Z$78</c:f>
              <c:numCache>
                <c:formatCode>0</c:formatCode>
                <c:ptCount val="7"/>
                <c:pt idx="0">
                  <c:v>-58.823529411764703</c:v>
                </c:pt>
                <c:pt idx="1">
                  <c:v>-47.058823529411761</c:v>
                </c:pt>
                <c:pt idx="2">
                  <c:v>-17.647058823529413</c:v>
                </c:pt>
                <c:pt idx="3">
                  <c:v>-5.8823529411764701</c:v>
                </c:pt>
                <c:pt idx="4">
                  <c:v>-11.76470588235294</c:v>
                </c:pt>
                <c:pt idx="5">
                  <c:v>-11.76470588235294</c:v>
                </c:pt>
                <c:pt idx="6">
                  <c:v>0</c:v>
                </c:pt>
              </c:numCache>
            </c:numRef>
          </c:val>
        </c:ser>
        <c:ser>
          <c:idx val="1"/>
          <c:order val="1"/>
          <c:tx>
            <c:strRef>
              <c:f>'Fylkeskommunenes svar'!$S$79</c:f>
              <c:strCache>
                <c:ptCount val="1"/>
                <c:pt idx="0">
                  <c:v>Nokså/svært viktig</c:v>
                </c:pt>
              </c:strCache>
            </c:strRef>
          </c:tx>
          <c:spPr>
            <a:solidFill>
              <a:schemeClr val="accent1"/>
            </a:solidFill>
          </c:spPr>
          <c:invertIfNegative val="0"/>
          <c:cat>
            <c:strRef>
              <c:f>'Fylkeskommunenes svar'!$T$77:$Z$77</c:f>
              <c:strCache>
                <c:ptCount val="7"/>
                <c:pt idx="0">
                  <c:v>Privat kompetanse og kapasitet (konsulenter o.l.)</c:v>
                </c:pt>
                <c:pt idx="1">
                  <c:v>Tekniske løsninger, IKT og andre verktøy</c:v>
                </c:pt>
                <c:pt idx="2">
                  <c:v>Ekstern kompetanse fra fylkeskommunen, fylkesmannen m.fl.</c:v>
                </c:pt>
                <c:pt idx="3">
                  <c:v>Bedre organisering og ledelse i kommunen</c:v>
                </c:pt>
                <c:pt idx="4">
                  <c:v>Økt utdanningstilbud</c:v>
                </c:pt>
                <c:pt idx="5">
                  <c:v>Organisatoriske tiltak som mer interkommunalt samarbeid og bruk av fagnettverk</c:v>
                </c:pt>
                <c:pt idx="6">
                  <c:v>Høyere prioritering av planfeltet blant lokale folkevalgte</c:v>
                </c:pt>
              </c:strCache>
            </c:strRef>
          </c:cat>
          <c:val>
            <c:numRef>
              <c:f>'Fylkeskommunenes svar'!$T$79:$Z$79</c:f>
              <c:numCache>
                <c:formatCode>0</c:formatCode>
                <c:ptCount val="7"/>
                <c:pt idx="0">
                  <c:v>41.176470588235297</c:v>
                </c:pt>
                <c:pt idx="1">
                  <c:v>52.941176470588239</c:v>
                </c:pt>
                <c:pt idx="2">
                  <c:v>82.35294117647058</c:v>
                </c:pt>
                <c:pt idx="3">
                  <c:v>82.35294117647058</c:v>
                </c:pt>
                <c:pt idx="4">
                  <c:v>88.235294117647044</c:v>
                </c:pt>
                <c:pt idx="5">
                  <c:v>88.235294117647072</c:v>
                </c:pt>
                <c:pt idx="6">
                  <c:v>100</c:v>
                </c:pt>
              </c:numCache>
            </c:numRef>
          </c:val>
        </c:ser>
        <c:dLbls>
          <c:dLblPos val="inEnd"/>
          <c:showLegendKey val="0"/>
          <c:showVal val="1"/>
          <c:showCatName val="0"/>
          <c:showSerName val="0"/>
          <c:showPercent val="0"/>
          <c:showBubbleSize val="0"/>
        </c:dLbls>
        <c:gapWidth val="125"/>
        <c:overlap val="100"/>
        <c:axId val="38987648"/>
        <c:axId val="38989184"/>
      </c:barChart>
      <c:catAx>
        <c:axId val="38987648"/>
        <c:scaling>
          <c:orientation val="minMax"/>
        </c:scaling>
        <c:delete val="0"/>
        <c:axPos val="l"/>
        <c:majorTickMark val="none"/>
        <c:minorTickMark val="none"/>
        <c:tickLblPos val="low"/>
        <c:crossAx val="38989184"/>
        <c:crosses val="autoZero"/>
        <c:auto val="1"/>
        <c:lblAlgn val="ctr"/>
        <c:lblOffset val="100"/>
        <c:noMultiLvlLbl val="0"/>
      </c:catAx>
      <c:valAx>
        <c:axId val="38989184"/>
        <c:scaling>
          <c:orientation val="minMax"/>
          <c:max val="100"/>
        </c:scaling>
        <c:delete val="0"/>
        <c:axPos val="b"/>
        <c:majorGridlines/>
        <c:title>
          <c:tx>
            <c:rich>
              <a:bodyPr/>
              <a:lstStyle/>
              <a:p>
                <a:pPr>
                  <a:defRPr/>
                </a:pPr>
                <a:r>
                  <a:rPr lang="en-US"/>
                  <a:t>Prosent (N=17)</a:t>
                </a:r>
              </a:p>
            </c:rich>
          </c:tx>
          <c:overlay val="0"/>
        </c:title>
        <c:numFmt formatCode="0" sourceLinked="1"/>
        <c:majorTickMark val="none"/>
        <c:minorTickMark val="none"/>
        <c:tickLblPos val="nextTo"/>
        <c:spPr>
          <a:ln w="9525">
            <a:noFill/>
          </a:ln>
        </c:spPr>
        <c:crossAx val="38987648"/>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200"/>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nb-NO" sz="1600"/>
              <a:t>Har kommunen egen fagansvarlig (e.l.) for areal- og samfunnsplanlegging?</a:t>
            </a:r>
          </a:p>
        </c:rich>
      </c:tx>
      <c:layout/>
      <c:overlay val="0"/>
    </c:title>
    <c:autoTitleDeleted val="0"/>
    <c:plotArea>
      <c:layout>
        <c:manualLayout>
          <c:layoutTarget val="inner"/>
          <c:xMode val="edge"/>
          <c:yMode val="edge"/>
          <c:x val="0.50025291680496486"/>
          <c:y val="0.15"/>
          <c:w val="0.48201733776659378"/>
          <c:h val="0.71468964106759381"/>
        </c:manualLayout>
      </c:layout>
      <c:barChart>
        <c:barDir val="bar"/>
        <c:grouping val="clustered"/>
        <c:varyColors val="0"/>
        <c:ser>
          <c:idx val="0"/>
          <c:order val="0"/>
          <c:invertIfNegative val="0"/>
          <c:cat>
            <c:strRef>
              <c:f>Frekvensfordeling!$C$38:$C$45</c:f>
              <c:strCache>
                <c:ptCount val="8"/>
                <c:pt idx="0">
                  <c:v>Egen fagansvarlig for samfunnsplanlegging og egen fagansvarlig for arealplanlegging</c:v>
                </c:pt>
                <c:pt idx="1">
                  <c:v>Felles fagansvarlig for samfunns- og arealplanlegging</c:v>
                </c:pt>
                <c:pt idx="2">
                  <c:v>Felles fagansvarlig for både areal- og samfunnsplanlegging i kombinasjon med annet (f.eks næring eller miljø)</c:v>
                </c:pt>
                <c:pt idx="3">
                  <c:v>Egen fagansvarlig for arealplanlegging, men ikke for samfunnsplanlegging</c:v>
                </c:pt>
                <c:pt idx="4">
                  <c:v>Egen fagansvarlig for samfunnsplanlegging, men ikke for arealplanlegging</c:v>
                </c:pt>
                <c:pt idx="5">
                  <c:v>Fagansvarlig for arealplanlegging i kombinasjon med annet, men ikke egen fagansvarlig for samfunnsplanlegging</c:v>
                </c:pt>
                <c:pt idx="6">
                  <c:v>Fagansvarlig for samfunnsplanlegging i kombinasjon med annet, men ikke egen fagansvarlig for arealplanlegging</c:v>
                </c:pt>
                <c:pt idx="7">
                  <c:v>Ikke egen fagansvarlig for verken samfunns- eller arealplanlegging</c:v>
                </c:pt>
              </c:strCache>
            </c:strRef>
          </c:cat>
          <c:val>
            <c:numRef>
              <c:f>Frekvensfordeling!$F$38:$F$45</c:f>
              <c:numCache>
                <c:formatCode>###0</c:formatCode>
                <c:ptCount val="8"/>
                <c:pt idx="0">
                  <c:v>17.872340425531917</c:v>
                </c:pt>
                <c:pt idx="1">
                  <c:v>18.723404255319149</c:v>
                </c:pt>
                <c:pt idx="2">
                  <c:v>23.404255319148938</c:v>
                </c:pt>
                <c:pt idx="3">
                  <c:v>19.574468085106382</c:v>
                </c:pt>
                <c:pt idx="4">
                  <c:v>2.9787234042553195</c:v>
                </c:pt>
                <c:pt idx="5">
                  <c:v>9.787234042553191</c:v>
                </c:pt>
                <c:pt idx="6">
                  <c:v>1.2765957446808509</c:v>
                </c:pt>
                <c:pt idx="7">
                  <c:v>6.3829787234042552</c:v>
                </c:pt>
              </c:numCache>
            </c:numRef>
          </c:val>
        </c:ser>
        <c:dLbls>
          <c:dLblPos val="outEnd"/>
          <c:showLegendKey val="0"/>
          <c:showVal val="1"/>
          <c:showCatName val="0"/>
          <c:showSerName val="0"/>
          <c:showPercent val="0"/>
          <c:showBubbleSize val="0"/>
        </c:dLbls>
        <c:gapWidth val="150"/>
        <c:axId val="31312512"/>
        <c:axId val="31322496"/>
      </c:barChart>
      <c:catAx>
        <c:axId val="31312512"/>
        <c:scaling>
          <c:orientation val="maxMin"/>
        </c:scaling>
        <c:delete val="0"/>
        <c:axPos val="l"/>
        <c:majorTickMark val="none"/>
        <c:minorTickMark val="none"/>
        <c:tickLblPos val="nextTo"/>
        <c:txPr>
          <a:bodyPr/>
          <a:lstStyle/>
          <a:p>
            <a:pPr>
              <a:defRPr sz="1050"/>
            </a:pPr>
            <a:endParaRPr lang="nb-NO"/>
          </a:p>
        </c:txPr>
        <c:crossAx val="31322496"/>
        <c:crosses val="autoZero"/>
        <c:auto val="1"/>
        <c:lblAlgn val="ctr"/>
        <c:lblOffset val="100"/>
        <c:noMultiLvlLbl val="0"/>
      </c:catAx>
      <c:valAx>
        <c:axId val="31322496"/>
        <c:scaling>
          <c:orientation val="minMax"/>
        </c:scaling>
        <c:delete val="0"/>
        <c:axPos val="b"/>
        <c:majorGridlines/>
        <c:title>
          <c:tx>
            <c:rich>
              <a:bodyPr/>
              <a:lstStyle/>
              <a:p>
                <a:pPr>
                  <a:defRPr/>
                </a:pPr>
                <a:r>
                  <a:rPr lang="en-US"/>
                  <a:t>Prosent (N=235)</a:t>
                </a:r>
              </a:p>
            </c:rich>
          </c:tx>
          <c:layout/>
          <c:overlay val="0"/>
        </c:title>
        <c:numFmt formatCode="###0" sourceLinked="1"/>
        <c:majorTickMark val="out"/>
        <c:minorTickMark val="none"/>
        <c:tickLblPos val="high"/>
        <c:crossAx val="31312512"/>
        <c:crosses val="max"/>
        <c:crossBetween val="between"/>
      </c:valAx>
    </c:plotArea>
    <c:plotVisOnly val="1"/>
    <c:dispBlanksAs val="gap"/>
    <c:showDLblsOverMax val="0"/>
  </c:chart>
  <c:spPr>
    <a:ln>
      <a:solidFill>
        <a:schemeClr val="tx1">
          <a:lumMod val="95000"/>
          <a:lumOff val="5000"/>
        </a:schemeClr>
      </a:solidFill>
    </a:ln>
  </c:spPr>
  <c:txPr>
    <a:bodyPr/>
    <a:lstStyle/>
    <a:p>
      <a:pPr>
        <a:defRPr sz="1100"/>
      </a:pPr>
      <a:endParaRPr lang="nb-NO"/>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t>Andel</a:t>
            </a:r>
            <a:r>
              <a:rPr lang="en-US" dirty="0"/>
              <a:t> </a:t>
            </a:r>
            <a:r>
              <a:rPr lang="en-US" dirty="0" err="1"/>
              <a:t>av</a:t>
            </a:r>
            <a:r>
              <a:rPr lang="en-US" dirty="0"/>
              <a:t> </a:t>
            </a:r>
            <a:r>
              <a:rPr lang="en-US" u="sng" dirty="0" err="1"/>
              <a:t>kommunene</a:t>
            </a:r>
            <a:r>
              <a:rPr lang="en-US" dirty="0"/>
              <a:t> </a:t>
            </a:r>
            <a:r>
              <a:rPr lang="en-US" dirty="0" err="1"/>
              <a:t>som</a:t>
            </a:r>
            <a:r>
              <a:rPr lang="en-US" dirty="0"/>
              <a:t> </a:t>
            </a:r>
            <a:r>
              <a:rPr lang="en-US" dirty="0" err="1"/>
              <a:t>mener</a:t>
            </a:r>
            <a:r>
              <a:rPr lang="en-US" dirty="0"/>
              <a:t> </a:t>
            </a:r>
            <a:r>
              <a:rPr lang="en-US" dirty="0" err="1"/>
              <a:t>følgende</a:t>
            </a:r>
            <a:r>
              <a:rPr lang="en-US" dirty="0"/>
              <a:t> </a:t>
            </a:r>
            <a:r>
              <a:rPr lang="en-US" dirty="0" err="1"/>
              <a:t>aktører</a:t>
            </a:r>
            <a:r>
              <a:rPr lang="en-US" dirty="0"/>
              <a:t> </a:t>
            </a:r>
            <a:r>
              <a:rPr lang="en-US" dirty="0" err="1"/>
              <a:t>er</a:t>
            </a:r>
            <a:r>
              <a:rPr lang="en-US" dirty="0"/>
              <a:t> </a:t>
            </a:r>
            <a:r>
              <a:rPr lang="en-US" dirty="0" err="1"/>
              <a:t>viktig</a:t>
            </a:r>
            <a:r>
              <a:rPr lang="en-US" dirty="0"/>
              <a:t> for å </a:t>
            </a:r>
            <a:r>
              <a:rPr lang="en-US" dirty="0" err="1"/>
              <a:t>styrke</a:t>
            </a:r>
            <a:r>
              <a:rPr lang="en-US" dirty="0"/>
              <a:t> </a:t>
            </a:r>
            <a:r>
              <a:rPr lang="en-US" dirty="0" err="1"/>
              <a:t>kommunens</a:t>
            </a:r>
            <a:r>
              <a:rPr lang="en-US" dirty="0"/>
              <a:t> </a:t>
            </a:r>
            <a:r>
              <a:rPr lang="en-US" dirty="0" err="1"/>
              <a:t>plankompetanse</a:t>
            </a:r>
            <a:r>
              <a:rPr lang="en-US" dirty="0"/>
              <a:t> og -</a:t>
            </a:r>
            <a:r>
              <a:rPr lang="en-US" dirty="0" err="1"/>
              <a:t>kapasitet</a:t>
            </a:r>
            <a:r>
              <a:rPr lang="en-US" dirty="0"/>
              <a:t> </a:t>
            </a:r>
            <a:br>
              <a:rPr lang="en-US" dirty="0"/>
            </a:br>
            <a:r>
              <a:rPr lang="en-US" dirty="0"/>
              <a:t>(</a:t>
            </a:r>
            <a:r>
              <a:rPr lang="en-US" dirty="0" err="1"/>
              <a:t>flere</a:t>
            </a:r>
            <a:r>
              <a:rPr lang="en-US" dirty="0"/>
              <a:t> </a:t>
            </a:r>
            <a:r>
              <a:rPr lang="en-US" dirty="0" err="1"/>
              <a:t>svar</a:t>
            </a:r>
            <a:r>
              <a:rPr lang="en-US" dirty="0"/>
              <a:t> </a:t>
            </a:r>
            <a:r>
              <a:rPr lang="en-US" dirty="0" err="1"/>
              <a:t>mulig</a:t>
            </a:r>
            <a:r>
              <a:rPr lang="en-US" dirty="0"/>
              <a:t>)</a:t>
            </a:r>
          </a:p>
        </c:rich>
      </c:tx>
      <c:overlay val="0"/>
    </c:title>
    <c:autoTitleDeleted val="0"/>
    <c:plotArea>
      <c:layout/>
      <c:barChart>
        <c:barDir val="bar"/>
        <c:grouping val="clustered"/>
        <c:varyColors val="0"/>
        <c:ser>
          <c:idx val="0"/>
          <c:order val="0"/>
          <c:invertIfNegative val="0"/>
          <c:cat>
            <c:strRef>
              <c:f>Frekvensfordeling!$L$931:$L$936</c:f>
              <c:strCache>
                <c:ptCount val="6"/>
                <c:pt idx="0">
                  <c:v>Andre regionale statsetater</c:v>
                </c:pt>
                <c:pt idx="1">
                  <c:v>KRD</c:v>
                </c:pt>
                <c:pt idx="2">
                  <c:v>KS</c:v>
                </c:pt>
                <c:pt idx="3">
                  <c:v>Høgskoler/universiteter</c:v>
                </c:pt>
                <c:pt idx="4">
                  <c:v>MD</c:v>
                </c:pt>
                <c:pt idx="5">
                  <c:v>Fylkesmannen</c:v>
                </c:pt>
              </c:strCache>
            </c:strRef>
          </c:cat>
          <c:val>
            <c:numRef>
              <c:f>Frekvensfordeling!$M$931:$M$936</c:f>
              <c:numCache>
                <c:formatCode>###0</c:formatCode>
                <c:ptCount val="6"/>
                <c:pt idx="0">
                  <c:v>20.105820105820104</c:v>
                </c:pt>
                <c:pt idx="1">
                  <c:v>33.333333333333329</c:v>
                </c:pt>
                <c:pt idx="2">
                  <c:v>43.386243386243386</c:v>
                </c:pt>
                <c:pt idx="3">
                  <c:v>46.031746031746032</c:v>
                </c:pt>
                <c:pt idx="4">
                  <c:v>47.619047619047613</c:v>
                </c:pt>
                <c:pt idx="5">
                  <c:v>70.899470899470899</c:v>
                </c:pt>
              </c:numCache>
            </c:numRef>
          </c:val>
        </c:ser>
        <c:dLbls>
          <c:dLblPos val="outEnd"/>
          <c:showLegendKey val="0"/>
          <c:showVal val="1"/>
          <c:showCatName val="0"/>
          <c:showSerName val="0"/>
          <c:showPercent val="0"/>
          <c:showBubbleSize val="0"/>
        </c:dLbls>
        <c:gapWidth val="150"/>
        <c:axId val="39030144"/>
        <c:axId val="39457920"/>
      </c:barChart>
      <c:catAx>
        <c:axId val="39030144"/>
        <c:scaling>
          <c:orientation val="minMax"/>
        </c:scaling>
        <c:delete val="0"/>
        <c:axPos val="l"/>
        <c:majorTickMark val="out"/>
        <c:minorTickMark val="none"/>
        <c:tickLblPos val="nextTo"/>
        <c:crossAx val="39457920"/>
        <c:crosses val="autoZero"/>
        <c:auto val="1"/>
        <c:lblAlgn val="ctr"/>
        <c:lblOffset val="100"/>
        <c:noMultiLvlLbl val="0"/>
      </c:catAx>
      <c:valAx>
        <c:axId val="39457920"/>
        <c:scaling>
          <c:orientation val="minMax"/>
        </c:scaling>
        <c:delete val="0"/>
        <c:axPos val="b"/>
        <c:majorGridlines/>
        <c:title>
          <c:tx>
            <c:rich>
              <a:bodyPr/>
              <a:lstStyle/>
              <a:p>
                <a:pPr>
                  <a:defRPr/>
                </a:pPr>
                <a:r>
                  <a:rPr lang="en-US"/>
                  <a:t>Prosent (N=189)</a:t>
                </a:r>
              </a:p>
            </c:rich>
          </c:tx>
          <c:overlay val="0"/>
        </c:title>
        <c:numFmt formatCode="###0" sourceLinked="1"/>
        <c:majorTickMark val="out"/>
        <c:minorTickMark val="none"/>
        <c:tickLblPos val="nextTo"/>
        <c:crossAx val="39030144"/>
        <c:crosses val="autoZero"/>
        <c:crossBetween val="between"/>
      </c:valAx>
    </c:plotArea>
    <c:plotVisOnly val="1"/>
    <c:dispBlanksAs val="gap"/>
    <c:showDLblsOverMax val="0"/>
  </c:chart>
  <c:spPr>
    <a:ln>
      <a:solidFill>
        <a:schemeClr val="tx1"/>
      </a:solidFill>
    </a:ln>
  </c:spPr>
  <c:txPr>
    <a:bodyPr/>
    <a:lstStyle/>
    <a:p>
      <a:pPr>
        <a:defRPr sz="1100"/>
      </a:pPr>
      <a:endParaRPr lang="nb-NO"/>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t>Andel</a:t>
            </a:r>
            <a:r>
              <a:rPr lang="en-US" dirty="0"/>
              <a:t> </a:t>
            </a:r>
            <a:r>
              <a:rPr lang="en-US" dirty="0" err="1"/>
              <a:t>av</a:t>
            </a:r>
            <a:r>
              <a:rPr lang="en-US" dirty="0"/>
              <a:t> </a:t>
            </a:r>
            <a:r>
              <a:rPr lang="en-US" u="sng" dirty="0" err="1"/>
              <a:t>fylkeskommunene</a:t>
            </a:r>
            <a:r>
              <a:rPr lang="en-US" dirty="0"/>
              <a:t> </a:t>
            </a:r>
            <a:r>
              <a:rPr lang="en-US" dirty="0" err="1"/>
              <a:t>som</a:t>
            </a:r>
            <a:r>
              <a:rPr lang="en-US" dirty="0"/>
              <a:t> </a:t>
            </a:r>
            <a:r>
              <a:rPr lang="en-US" dirty="0" err="1"/>
              <a:t>mener</a:t>
            </a:r>
            <a:r>
              <a:rPr lang="en-US" dirty="0"/>
              <a:t> </a:t>
            </a:r>
            <a:r>
              <a:rPr lang="en-US" dirty="0" err="1"/>
              <a:t>følgende</a:t>
            </a:r>
            <a:r>
              <a:rPr lang="en-US" dirty="0"/>
              <a:t> </a:t>
            </a:r>
            <a:r>
              <a:rPr lang="en-US" dirty="0" err="1"/>
              <a:t>aktører</a:t>
            </a:r>
            <a:r>
              <a:rPr lang="en-US" dirty="0"/>
              <a:t> </a:t>
            </a:r>
            <a:r>
              <a:rPr lang="en-US" dirty="0" err="1"/>
              <a:t>er</a:t>
            </a:r>
            <a:r>
              <a:rPr lang="en-US" dirty="0"/>
              <a:t> </a:t>
            </a:r>
            <a:r>
              <a:rPr lang="en-US" dirty="0" err="1"/>
              <a:t>viktig</a:t>
            </a:r>
            <a:r>
              <a:rPr lang="en-US" dirty="0"/>
              <a:t> for å </a:t>
            </a:r>
            <a:r>
              <a:rPr lang="en-US" dirty="0" err="1"/>
              <a:t>styrke</a:t>
            </a:r>
            <a:r>
              <a:rPr lang="en-US" dirty="0"/>
              <a:t> </a:t>
            </a:r>
            <a:r>
              <a:rPr lang="en-US" dirty="0" err="1"/>
              <a:t>kommunens</a:t>
            </a:r>
            <a:r>
              <a:rPr lang="en-US" dirty="0"/>
              <a:t> </a:t>
            </a:r>
            <a:r>
              <a:rPr lang="en-US" dirty="0" err="1"/>
              <a:t>plankompetanse</a:t>
            </a:r>
            <a:r>
              <a:rPr lang="en-US" dirty="0"/>
              <a:t> og -</a:t>
            </a:r>
            <a:r>
              <a:rPr lang="en-US" dirty="0" err="1"/>
              <a:t>kapasitet</a:t>
            </a:r>
            <a:r>
              <a:rPr lang="en-US" dirty="0"/>
              <a:t> (</a:t>
            </a:r>
            <a:r>
              <a:rPr lang="en-US" dirty="0" err="1"/>
              <a:t>flere</a:t>
            </a:r>
            <a:r>
              <a:rPr lang="en-US" dirty="0"/>
              <a:t> </a:t>
            </a:r>
            <a:r>
              <a:rPr lang="en-US" dirty="0" err="1"/>
              <a:t>svar</a:t>
            </a:r>
            <a:r>
              <a:rPr lang="en-US" dirty="0"/>
              <a:t> </a:t>
            </a:r>
            <a:r>
              <a:rPr lang="en-US" dirty="0" err="1"/>
              <a:t>mulig</a:t>
            </a:r>
            <a:r>
              <a:rPr lang="en-US" dirty="0"/>
              <a:t>)</a:t>
            </a:r>
          </a:p>
        </c:rich>
      </c:tx>
      <c:overlay val="0"/>
    </c:title>
    <c:autoTitleDeleted val="0"/>
    <c:plotArea>
      <c:layout/>
      <c:barChart>
        <c:barDir val="bar"/>
        <c:grouping val="clustered"/>
        <c:varyColors val="0"/>
        <c:ser>
          <c:idx val="0"/>
          <c:order val="0"/>
          <c:spPr>
            <a:solidFill>
              <a:schemeClr val="accent2"/>
            </a:solidFill>
          </c:spPr>
          <c:invertIfNegative val="0"/>
          <c:cat>
            <c:strRef>
              <c:f>'Fylkeskommunenes svar'!$L$187:$L$192</c:f>
              <c:strCache>
                <c:ptCount val="6"/>
                <c:pt idx="0">
                  <c:v>Andre regionale statsetater</c:v>
                </c:pt>
                <c:pt idx="1">
                  <c:v>KRD</c:v>
                </c:pt>
                <c:pt idx="2">
                  <c:v>KS</c:v>
                </c:pt>
                <c:pt idx="3">
                  <c:v>Høgskoler/universiteter</c:v>
                </c:pt>
                <c:pt idx="4">
                  <c:v>MD</c:v>
                </c:pt>
                <c:pt idx="5">
                  <c:v>Fylkesmannen</c:v>
                </c:pt>
              </c:strCache>
            </c:strRef>
          </c:cat>
          <c:val>
            <c:numRef>
              <c:f>'Fylkeskommunenes svar'!$M$187:$M$192</c:f>
              <c:numCache>
                <c:formatCode>0</c:formatCode>
                <c:ptCount val="6"/>
                <c:pt idx="0">
                  <c:v>17.647058823529413</c:v>
                </c:pt>
                <c:pt idx="1">
                  <c:v>52.941176470588239</c:v>
                </c:pt>
                <c:pt idx="2">
                  <c:v>29.411764705882355</c:v>
                </c:pt>
                <c:pt idx="3">
                  <c:v>35.294117647058826</c:v>
                </c:pt>
                <c:pt idx="4">
                  <c:v>58.82352941176471</c:v>
                </c:pt>
                <c:pt idx="5">
                  <c:v>58.82352941176471</c:v>
                </c:pt>
              </c:numCache>
            </c:numRef>
          </c:val>
        </c:ser>
        <c:dLbls>
          <c:dLblPos val="outEnd"/>
          <c:showLegendKey val="0"/>
          <c:showVal val="1"/>
          <c:showCatName val="0"/>
          <c:showSerName val="0"/>
          <c:showPercent val="0"/>
          <c:showBubbleSize val="0"/>
        </c:dLbls>
        <c:gapWidth val="150"/>
        <c:axId val="39593856"/>
        <c:axId val="39595392"/>
      </c:barChart>
      <c:catAx>
        <c:axId val="39593856"/>
        <c:scaling>
          <c:orientation val="minMax"/>
        </c:scaling>
        <c:delete val="0"/>
        <c:axPos val="l"/>
        <c:majorTickMark val="out"/>
        <c:minorTickMark val="none"/>
        <c:tickLblPos val="nextTo"/>
        <c:crossAx val="39595392"/>
        <c:crosses val="autoZero"/>
        <c:auto val="1"/>
        <c:lblAlgn val="ctr"/>
        <c:lblOffset val="100"/>
        <c:noMultiLvlLbl val="0"/>
      </c:catAx>
      <c:valAx>
        <c:axId val="39595392"/>
        <c:scaling>
          <c:orientation val="minMax"/>
        </c:scaling>
        <c:delete val="0"/>
        <c:axPos val="b"/>
        <c:majorGridlines/>
        <c:title>
          <c:tx>
            <c:rich>
              <a:bodyPr/>
              <a:lstStyle/>
              <a:p>
                <a:pPr>
                  <a:defRPr/>
                </a:pPr>
                <a:r>
                  <a:rPr lang="en-US" dirty="0" err="1"/>
                  <a:t>Prosent</a:t>
                </a:r>
                <a:r>
                  <a:rPr lang="en-US" dirty="0"/>
                  <a:t> (</a:t>
                </a:r>
                <a:r>
                  <a:rPr lang="en-US" dirty="0" smtClean="0"/>
                  <a:t>N=17)</a:t>
                </a:r>
                <a:endParaRPr lang="en-US" dirty="0"/>
              </a:p>
            </c:rich>
          </c:tx>
          <c:overlay val="0"/>
        </c:title>
        <c:numFmt formatCode="0" sourceLinked="1"/>
        <c:majorTickMark val="out"/>
        <c:minorTickMark val="none"/>
        <c:tickLblPos val="nextTo"/>
        <c:crossAx val="39593856"/>
        <c:crosses val="autoZero"/>
        <c:crossBetween val="between"/>
      </c:valAx>
    </c:plotArea>
    <c:plotVisOnly val="1"/>
    <c:dispBlanksAs val="gap"/>
    <c:showDLblsOverMax val="0"/>
  </c:chart>
  <c:spPr>
    <a:ln>
      <a:solidFill>
        <a:schemeClr val="tx1"/>
      </a:solidFill>
    </a:ln>
  </c:spPr>
  <c:txPr>
    <a:bodyPr/>
    <a:lstStyle/>
    <a:p>
      <a:pPr>
        <a:defRPr sz="1100"/>
      </a:pPr>
      <a:endParaRPr lang="nb-NO"/>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nb-NO" dirty="0"/>
              <a:t>Andel av kommunene som </a:t>
            </a:r>
            <a:r>
              <a:rPr lang="nb-NO" dirty="0" smtClean="0"/>
              <a:t>har benyttet, og andel</a:t>
            </a:r>
            <a:r>
              <a:rPr lang="nb-NO" baseline="0" dirty="0" smtClean="0"/>
              <a:t> som </a:t>
            </a:r>
            <a:r>
              <a:rPr lang="nb-NO" dirty="0" smtClean="0"/>
              <a:t>ikke </a:t>
            </a:r>
            <a:r>
              <a:rPr lang="nb-NO" dirty="0"/>
              <a:t>kjenner til følgende tiltak/program rettet mot areal- og samfunnsplanlegging</a:t>
            </a:r>
          </a:p>
        </c:rich>
      </c:tx>
      <c:overlay val="0"/>
    </c:title>
    <c:autoTitleDeleted val="0"/>
    <c:plotArea>
      <c:layout/>
      <c:barChart>
        <c:barDir val="bar"/>
        <c:grouping val="clustered"/>
        <c:varyColors val="0"/>
        <c:ser>
          <c:idx val="0"/>
          <c:order val="0"/>
          <c:tx>
            <c:strRef>
              <c:f>Frekvensfordeling!$I$787</c:f>
              <c:strCache>
                <c:ptCount val="1"/>
                <c:pt idx="0">
                  <c:v>Har benyttet</c:v>
                </c:pt>
              </c:strCache>
            </c:strRef>
          </c:tx>
          <c:invertIfNegative val="0"/>
          <c:cat>
            <c:strRef>
              <c:f>Frekvensfordeling!$J$786:$O$786</c:f>
              <c:strCache>
                <c:ptCount val="6"/>
                <c:pt idx="0">
                  <c:v>Tilbud fra KS SEVS</c:v>
                </c:pt>
                <c:pt idx="1">
                  <c:v> Tilbud fra KS Samplan</c:v>
                </c:pt>
                <c:pt idx="2">
                  <c:v>Tilbud fra KS Helse og omsorg i plan</c:v>
                </c:pt>
                <c:pt idx="3">
                  <c:v>Tilbud fra KS Forum for kommunal planlegging</c:v>
                </c:pt>
                <c:pt idx="4">
                  <c:v>Verktøy for kommunal saksbehadling innen planlegging og miljøvern (www.miljøkommune.no)</c:v>
                </c:pt>
                <c:pt idx="5">
                  <c:v>Miljøstatus i Norge (www.miljostatus.no)</c:v>
                </c:pt>
              </c:strCache>
            </c:strRef>
          </c:cat>
          <c:val>
            <c:numRef>
              <c:f>Frekvensfordeling!$J$787:$O$787</c:f>
              <c:numCache>
                <c:formatCode>###0</c:formatCode>
                <c:ptCount val="6"/>
                <c:pt idx="0">
                  <c:v>12.087912087912088</c:v>
                </c:pt>
                <c:pt idx="1">
                  <c:v>32.417582417582416</c:v>
                </c:pt>
                <c:pt idx="2">
                  <c:v>19.444444444444446</c:v>
                </c:pt>
                <c:pt idx="3">
                  <c:v>28.021978021978022</c:v>
                </c:pt>
                <c:pt idx="4">
                  <c:v>36.871508379888269</c:v>
                </c:pt>
                <c:pt idx="5">
                  <c:v>37.078651685393261</c:v>
                </c:pt>
              </c:numCache>
            </c:numRef>
          </c:val>
        </c:ser>
        <c:ser>
          <c:idx val="1"/>
          <c:order val="1"/>
          <c:tx>
            <c:strRef>
              <c:f>Frekvensfordeling!$I$790</c:f>
              <c:strCache>
                <c:ptCount val="1"/>
                <c:pt idx="0">
                  <c:v>Kjenner ikke til</c:v>
                </c:pt>
              </c:strCache>
            </c:strRef>
          </c:tx>
          <c:invertIfNegative val="0"/>
          <c:cat>
            <c:strRef>
              <c:f>Frekvensfordeling!$J$786:$O$786</c:f>
              <c:strCache>
                <c:ptCount val="6"/>
                <c:pt idx="0">
                  <c:v>Tilbud fra KS SEVS</c:v>
                </c:pt>
                <c:pt idx="1">
                  <c:v> Tilbud fra KS Samplan</c:v>
                </c:pt>
                <c:pt idx="2">
                  <c:v>Tilbud fra KS Helse og omsorg i plan</c:v>
                </c:pt>
                <c:pt idx="3">
                  <c:v>Tilbud fra KS Forum for kommunal planlegging</c:v>
                </c:pt>
                <c:pt idx="4">
                  <c:v>Verktøy for kommunal saksbehadling innen planlegging og miljøvern (www.miljøkommune.no)</c:v>
                </c:pt>
                <c:pt idx="5">
                  <c:v>Miljøstatus i Norge (www.miljostatus.no)</c:v>
                </c:pt>
              </c:strCache>
            </c:strRef>
          </c:cat>
          <c:val>
            <c:numRef>
              <c:f>Frekvensfordeling!$J$790:$O$790</c:f>
              <c:numCache>
                <c:formatCode>###0</c:formatCode>
                <c:ptCount val="6"/>
                <c:pt idx="0">
                  <c:v>57.692307692307686</c:v>
                </c:pt>
                <c:pt idx="1">
                  <c:v>19.780219780219781</c:v>
                </c:pt>
                <c:pt idx="2">
                  <c:v>34.444444444444443</c:v>
                </c:pt>
                <c:pt idx="3">
                  <c:v>22.527472527472529</c:v>
                </c:pt>
                <c:pt idx="4">
                  <c:v>20.670391061452513</c:v>
                </c:pt>
                <c:pt idx="5">
                  <c:v>20.224719101123593</c:v>
                </c:pt>
              </c:numCache>
            </c:numRef>
          </c:val>
        </c:ser>
        <c:dLbls>
          <c:dLblPos val="outEnd"/>
          <c:showLegendKey val="0"/>
          <c:showVal val="1"/>
          <c:showCatName val="0"/>
          <c:showSerName val="0"/>
          <c:showPercent val="0"/>
          <c:showBubbleSize val="0"/>
        </c:dLbls>
        <c:gapWidth val="150"/>
        <c:axId val="39672448"/>
        <c:axId val="39674240"/>
      </c:barChart>
      <c:catAx>
        <c:axId val="39672448"/>
        <c:scaling>
          <c:orientation val="maxMin"/>
        </c:scaling>
        <c:delete val="0"/>
        <c:axPos val="l"/>
        <c:majorTickMark val="out"/>
        <c:minorTickMark val="none"/>
        <c:tickLblPos val="nextTo"/>
        <c:crossAx val="39674240"/>
        <c:crosses val="autoZero"/>
        <c:auto val="1"/>
        <c:lblAlgn val="ctr"/>
        <c:lblOffset val="100"/>
        <c:noMultiLvlLbl val="0"/>
      </c:catAx>
      <c:valAx>
        <c:axId val="39674240"/>
        <c:scaling>
          <c:orientation val="minMax"/>
        </c:scaling>
        <c:delete val="0"/>
        <c:axPos val="t"/>
        <c:majorGridlines/>
        <c:title>
          <c:tx>
            <c:rich>
              <a:bodyPr/>
              <a:lstStyle/>
              <a:p>
                <a:pPr>
                  <a:defRPr/>
                </a:pPr>
                <a:r>
                  <a:rPr lang="nb-NO"/>
                  <a:t>Prosent (N=182)</a:t>
                </a:r>
              </a:p>
            </c:rich>
          </c:tx>
          <c:overlay val="0"/>
        </c:title>
        <c:numFmt formatCode="###0" sourceLinked="1"/>
        <c:majorTickMark val="out"/>
        <c:minorTickMark val="none"/>
        <c:tickLblPos val="high"/>
        <c:crossAx val="39672448"/>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400"/>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err="1"/>
              <a:t>Antall</a:t>
            </a:r>
            <a:r>
              <a:rPr lang="en-US" sz="1600" dirty="0"/>
              <a:t> </a:t>
            </a:r>
            <a:r>
              <a:rPr lang="en-US" sz="1600" dirty="0" err="1"/>
              <a:t>årsverk</a:t>
            </a:r>
            <a:r>
              <a:rPr lang="en-US" sz="1600" dirty="0"/>
              <a:t> </a:t>
            </a:r>
            <a:r>
              <a:rPr lang="en-US" sz="1600" dirty="0" err="1" smtClean="0"/>
              <a:t>til</a:t>
            </a:r>
            <a:r>
              <a:rPr lang="en-US" sz="1600" dirty="0" smtClean="0"/>
              <a:t> areal- </a:t>
            </a:r>
            <a:r>
              <a:rPr lang="en-US" sz="1600" dirty="0" err="1"/>
              <a:t>og</a:t>
            </a:r>
            <a:r>
              <a:rPr lang="en-US" sz="1600" dirty="0"/>
              <a:t> </a:t>
            </a:r>
            <a:r>
              <a:rPr lang="en-US" sz="1600" dirty="0" err="1"/>
              <a:t>samfunnsplanlegging</a:t>
            </a:r>
            <a:r>
              <a:rPr lang="en-US" sz="1600" dirty="0"/>
              <a:t> </a:t>
            </a:r>
            <a:r>
              <a:rPr lang="en-US" sz="1600" dirty="0" err="1"/>
              <a:t>i</a:t>
            </a:r>
            <a:r>
              <a:rPr lang="en-US" sz="1600" dirty="0"/>
              <a:t> </a:t>
            </a:r>
            <a:r>
              <a:rPr lang="en-US" sz="1600" dirty="0" err="1"/>
              <a:t>kommunen</a:t>
            </a:r>
            <a:endParaRPr lang="en-US" sz="1600" dirty="0"/>
          </a:p>
        </c:rich>
      </c:tx>
      <c:layout/>
      <c:overlay val="0"/>
    </c:title>
    <c:autoTitleDeleted val="0"/>
    <c:plotArea>
      <c:layout/>
      <c:barChart>
        <c:barDir val="col"/>
        <c:grouping val="clustered"/>
        <c:varyColors val="0"/>
        <c:ser>
          <c:idx val="0"/>
          <c:order val="0"/>
          <c:tx>
            <c:strRef>
              <c:f>Frekvensfordeling!$J$53</c:f>
              <c:strCache>
                <c:ptCount val="1"/>
                <c:pt idx="0">
                  <c:v>Samfunnsplanlegging</c:v>
                </c:pt>
              </c:strCache>
            </c:strRef>
          </c:tx>
          <c:invertIfNegative val="0"/>
          <c:cat>
            <c:strRef>
              <c:f>Frekvensfordeling!$I$54:$I$58</c:f>
              <c:strCache>
                <c:ptCount val="5"/>
                <c:pt idx="0">
                  <c:v>Ingen</c:v>
                </c:pt>
                <c:pt idx="1">
                  <c:v>0,5 årsverk eller mindre</c:v>
                </c:pt>
                <c:pt idx="2">
                  <c:v>0,6 - 1 årsverk</c:v>
                </c:pt>
                <c:pt idx="3">
                  <c:v>1,1 - 2 årsverk</c:v>
                </c:pt>
                <c:pt idx="4">
                  <c:v>Mer enn 2 årsverk</c:v>
                </c:pt>
              </c:strCache>
            </c:strRef>
          </c:cat>
          <c:val>
            <c:numRef>
              <c:f>Frekvensfordeling!$J$54:$J$58</c:f>
              <c:numCache>
                <c:formatCode>###0</c:formatCode>
                <c:ptCount val="5"/>
                <c:pt idx="0">
                  <c:v>14.746543778801843</c:v>
                </c:pt>
                <c:pt idx="1">
                  <c:v>45.622119815668199</c:v>
                </c:pt>
                <c:pt idx="2">
                  <c:v>24.423963133640555</c:v>
                </c:pt>
                <c:pt idx="3">
                  <c:v>9.216589861751153</c:v>
                </c:pt>
                <c:pt idx="4">
                  <c:v>5.9907834101382491</c:v>
                </c:pt>
              </c:numCache>
            </c:numRef>
          </c:val>
        </c:ser>
        <c:ser>
          <c:idx val="1"/>
          <c:order val="1"/>
          <c:tx>
            <c:strRef>
              <c:f>Frekvensfordeling!$K$53</c:f>
              <c:strCache>
                <c:ptCount val="1"/>
                <c:pt idx="0">
                  <c:v>Arealplanlegging</c:v>
                </c:pt>
              </c:strCache>
            </c:strRef>
          </c:tx>
          <c:invertIfNegative val="0"/>
          <c:cat>
            <c:strRef>
              <c:f>Frekvensfordeling!$I$54:$I$58</c:f>
              <c:strCache>
                <c:ptCount val="5"/>
                <c:pt idx="0">
                  <c:v>Ingen</c:v>
                </c:pt>
                <c:pt idx="1">
                  <c:v>0,5 årsverk eller mindre</c:v>
                </c:pt>
                <c:pt idx="2">
                  <c:v>0,6 - 1 årsverk</c:v>
                </c:pt>
                <c:pt idx="3">
                  <c:v>1,1 - 2 årsverk</c:v>
                </c:pt>
                <c:pt idx="4">
                  <c:v>Mer enn 2 årsverk</c:v>
                </c:pt>
              </c:strCache>
            </c:strRef>
          </c:cat>
          <c:val>
            <c:numRef>
              <c:f>Frekvensfordeling!$K$54:$K$58</c:f>
              <c:numCache>
                <c:formatCode>###0</c:formatCode>
                <c:ptCount val="5"/>
                <c:pt idx="0">
                  <c:v>3.6199095022624439</c:v>
                </c:pt>
                <c:pt idx="1">
                  <c:v>27.601809954751133</c:v>
                </c:pt>
                <c:pt idx="2">
                  <c:v>23.076923076923077</c:v>
                </c:pt>
                <c:pt idx="3">
                  <c:v>18.099547511312217</c:v>
                </c:pt>
                <c:pt idx="4">
                  <c:v>27.601809954751108</c:v>
                </c:pt>
              </c:numCache>
            </c:numRef>
          </c:val>
        </c:ser>
        <c:dLbls>
          <c:dLblPos val="outEnd"/>
          <c:showLegendKey val="0"/>
          <c:showVal val="1"/>
          <c:showCatName val="0"/>
          <c:showSerName val="0"/>
          <c:showPercent val="0"/>
          <c:showBubbleSize val="0"/>
        </c:dLbls>
        <c:gapWidth val="150"/>
        <c:axId val="31351936"/>
        <c:axId val="31353472"/>
      </c:barChart>
      <c:catAx>
        <c:axId val="31351936"/>
        <c:scaling>
          <c:orientation val="minMax"/>
        </c:scaling>
        <c:delete val="0"/>
        <c:axPos val="b"/>
        <c:majorTickMark val="out"/>
        <c:minorTickMark val="none"/>
        <c:tickLblPos val="nextTo"/>
        <c:crossAx val="31353472"/>
        <c:crosses val="autoZero"/>
        <c:auto val="1"/>
        <c:lblAlgn val="ctr"/>
        <c:lblOffset val="100"/>
        <c:noMultiLvlLbl val="0"/>
      </c:catAx>
      <c:valAx>
        <c:axId val="31353472"/>
        <c:scaling>
          <c:orientation val="minMax"/>
        </c:scaling>
        <c:delete val="0"/>
        <c:axPos val="l"/>
        <c:majorGridlines/>
        <c:title>
          <c:tx>
            <c:rich>
              <a:bodyPr rot="-5400000" vert="horz"/>
              <a:lstStyle/>
              <a:p>
                <a:pPr>
                  <a:defRPr/>
                </a:pPr>
                <a:r>
                  <a:rPr lang="en-US" dirty="0" err="1"/>
                  <a:t>Prosent</a:t>
                </a:r>
                <a:r>
                  <a:rPr lang="en-US" dirty="0"/>
                  <a:t> (</a:t>
                </a:r>
                <a:r>
                  <a:rPr lang="en-US" dirty="0" smtClean="0"/>
                  <a:t>N=222)</a:t>
                </a:r>
                <a:endParaRPr lang="en-US" dirty="0"/>
              </a:p>
            </c:rich>
          </c:tx>
          <c:layout/>
          <c:overlay val="0"/>
        </c:title>
        <c:numFmt formatCode="###0" sourceLinked="1"/>
        <c:majorTickMark val="out"/>
        <c:minorTickMark val="none"/>
        <c:tickLblPos val="nextTo"/>
        <c:crossAx val="31351936"/>
        <c:crosses val="autoZero"/>
        <c:crossBetween val="between"/>
      </c:valAx>
    </c:plotArea>
    <c:legend>
      <c:legendPos val="b"/>
      <c:layout/>
      <c:overlay val="0"/>
    </c:legend>
    <c:plotVisOnly val="1"/>
    <c:dispBlanksAs val="gap"/>
    <c:showDLblsOverMax val="0"/>
  </c:chart>
  <c:txPr>
    <a:bodyPr/>
    <a:lstStyle/>
    <a:p>
      <a:pPr>
        <a:defRPr sz="1100"/>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err="1"/>
              <a:t>Andel</a:t>
            </a:r>
            <a:r>
              <a:rPr lang="en-US" sz="1200" baseline="0" dirty="0"/>
              <a:t> </a:t>
            </a:r>
            <a:r>
              <a:rPr lang="en-US" sz="1200" baseline="0" dirty="0" err="1"/>
              <a:t>av</a:t>
            </a:r>
            <a:r>
              <a:rPr lang="en-US" sz="1200" dirty="0"/>
              <a:t> </a:t>
            </a:r>
            <a:r>
              <a:rPr lang="en-US" sz="1200" dirty="0" err="1"/>
              <a:t>kommuner</a:t>
            </a:r>
            <a:r>
              <a:rPr lang="en-US" sz="1200" dirty="0"/>
              <a:t> </a:t>
            </a:r>
            <a:r>
              <a:rPr lang="en-US" sz="1200" dirty="0" err="1"/>
              <a:t>som</a:t>
            </a:r>
            <a:r>
              <a:rPr lang="en-US" sz="1200" dirty="0"/>
              <a:t> </a:t>
            </a:r>
            <a:r>
              <a:rPr lang="en-US" sz="1200" dirty="0" err="1"/>
              <a:t>har</a:t>
            </a:r>
            <a:r>
              <a:rPr lang="en-US" sz="1200" dirty="0"/>
              <a:t> </a:t>
            </a:r>
            <a:r>
              <a:rPr lang="en-US" sz="1200" dirty="0" err="1"/>
              <a:t>oppgitt</a:t>
            </a:r>
            <a:r>
              <a:rPr lang="en-US" sz="1200" dirty="0"/>
              <a:t> at de </a:t>
            </a:r>
            <a:r>
              <a:rPr lang="en-US" sz="1200" dirty="0" err="1"/>
              <a:t>har</a:t>
            </a:r>
            <a:r>
              <a:rPr lang="en-US" sz="1200" dirty="0"/>
              <a:t> </a:t>
            </a:r>
            <a:r>
              <a:rPr lang="en-US" sz="1200" u="sng" dirty="0" err="1"/>
              <a:t>samfunns</a:t>
            </a:r>
            <a:r>
              <a:rPr lang="en-US" sz="1200" dirty="0" err="1"/>
              <a:t>planleggere</a:t>
            </a:r>
            <a:r>
              <a:rPr lang="en-US" sz="1200" dirty="0"/>
              <a:t> med </a:t>
            </a:r>
            <a:r>
              <a:rPr lang="en-US" sz="1200" dirty="0" err="1"/>
              <a:t>følgende</a:t>
            </a:r>
            <a:r>
              <a:rPr lang="en-US" sz="1200" dirty="0"/>
              <a:t> </a:t>
            </a:r>
            <a:r>
              <a:rPr lang="en-US" sz="1200" dirty="0" err="1"/>
              <a:t>utdanning</a:t>
            </a:r>
            <a:endParaRPr lang="en-US" sz="1200" dirty="0"/>
          </a:p>
        </c:rich>
      </c:tx>
      <c:layout/>
      <c:overlay val="0"/>
    </c:title>
    <c:autoTitleDeleted val="0"/>
    <c:plotArea>
      <c:layout/>
      <c:barChart>
        <c:barDir val="bar"/>
        <c:grouping val="clustered"/>
        <c:varyColors val="0"/>
        <c:ser>
          <c:idx val="0"/>
          <c:order val="0"/>
          <c:invertIfNegative val="0"/>
          <c:cat>
            <c:strRef>
              <c:f>Utdanning!$L$5:$L$14</c:f>
              <c:strCache>
                <c:ptCount val="10"/>
                <c:pt idx="0">
                  <c:v>Jordskiftekandidater</c:v>
                </c:pt>
                <c:pt idx="1">
                  <c:v>Landskapsarkitekter</c:v>
                </c:pt>
                <c:pt idx="2">
                  <c:v>Arkitekter</c:v>
                </c:pt>
                <c:pt idx="3">
                  <c:v>Sivilingeniører</c:v>
                </c:pt>
                <c:pt idx="4">
                  <c:v>Arealplanleggere</c:v>
                </c:pt>
                <c:pt idx="5">
                  <c:v>Ingeniører</c:v>
                </c:pt>
                <c:pt idx="6">
                  <c:v>Samfunnsvitere</c:v>
                </c:pt>
                <c:pt idx="7">
                  <c:v>Natur- og miljøforvaltere</c:v>
                </c:pt>
                <c:pt idx="8">
                  <c:v>Annet</c:v>
                </c:pt>
                <c:pt idx="9">
                  <c:v>Samfunnsplanleggere</c:v>
                </c:pt>
              </c:strCache>
            </c:strRef>
          </c:cat>
          <c:val>
            <c:numRef>
              <c:f>Utdanning!$M$5:$M$14</c:f>
              <c:numCache>
                <c:formatCode>0%</c:formatCode>
                <c:ptCount val="10"/>
                <c:pt idx="0">
                  <c:v>4.2944785276073622E-2</c:v>
                </c:pt>
                <c:pt idx="1">
                  <c:v>4.9079754601226995E-2</c:v>
                </c:pt>
                <c:pt idx="2">
                  <c:v>5.5214723926380369E-2</c:v>
                </c:pt>
                <c:pt idx="3">
                  <c:v>7.3619631901840496E-2</c:v>
                </c:pt>
                <c:pt idx="4">
                  <c:v>9.815950920245399E-2</c:v>
                </c:pt>
                <c:pt idx="5">
                  <c:v>0.15950920245398773</c:v>
                </c:pt>
                <c:pt idx="6">
                  <c:v>0.17177914110429449</c:v>
                </c:pt>
                <c:pt idx="7">
                  <c:v>0.19631901840490798</c:v>
                </c:pt>
                <c:pt idx="8">
                  <c:v>0.22699386503067484</c:v>
                </c:pt>
                <c:pt idx="9">
                  <c:v>0.26380368098159507</c:v>
                </c:pt>
              </c:numCache>
            </c:numRef>
          </c:val>
        </c:ser>
        <c:dLbls>
          <c:dLblPos val="outEnd"/>
          <c:showLegendKey val="0"/>
          <c:showVal val="1"/>
          <c:showCatName val="0"/>
          <c:showSerName val="0"/>
          <c:showPercent val="0"/>
          <c:showBubbleSize val="0"/>
        </c:dLbls>
        <c:gapWidth val="150"/>
        <c:axId val="31386624"/>
        <c:axId val="31392512"/>
      </c:barChart>
      <c:catAx>
        <c:axId val="31386624"/>
        <c:scaling>
          <c:orientation val="minMax"/>
        </c:scaling>
        <c:delete val="0"/>
        <c:axPos val="l"/>
        <c:majorTickMark val="out"/>
        <c:minorTickMark val="none"/>
        <c:tickLblPos val="nextTo"/>
        <c:crossAx val="31392512"/>
        <c:crosses val="autoZero"/>
        <c:auto val="1"/>
        <c:lblAlgn val="ctr"/>
        <c:lblOffset val="100"/>
        <c:noMultiLvlLbl val="0"/>
      </c:catAx>
      <c:valAx>
        <c:axId val="31392512"/>
        <c:scaling>
          <c:orientation val="minMax"/>
        </c:scaling>
        <c:delete val="0"/>
        <c:axPos val="b"/>
        <c:majorGridlines/>
        <c:title>
          <c:tx>
            <c:rich>
              <a:bodyPr/>
              <a:lstStyle/>
              <a:p>
                <a:pPr>
                  <a:defRPr/>
                </a:pPr>
                <a:r>
                  <a:rPr lang="en-US" dirty="0"/>
                  <a:t>N = </a:t>
                </a:r>
                <a:r>
                  <a:rPr lang="en-US" dirty="0" smtClean="0"/>
                  <a:t>167</a:t>
                </a:r>
                <a:endParaRPr lang="en-US" dirty="0"/>
              </a:p>
            </c:rich>
          </c:tx>
          <c:layout/>
          <c:overlay val="0"/>
        </c:title>
        <c:numFmt formatCode="0%" sourceLinked="1"/>
        <c:majorTickMark val="out"/>
        <c:minorTickMark val="none"/>
        <c:tickLblPos val="nextTo"/>
        <c:crossAx val="31386624"/>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dirty="0" err="1"/>
              <a:t>Andel</a:t>
            </a:r>
            <a:r>
              <a:rPr lang="en-US" sz="1200" dirty="0"/>
              <a:t> </a:t>
            </a:r>
            <a:r>
              <a:rPr lang="en-US" sz="1200" dirty="0" err="1"/>
              <a:t>av</a:t>
            </a:r>
            <a:r>
              <a:rPr lang="en-US" sz="1200" dirty="0"/>
              <a:t> </a:t>
            </a:r>
            <a:r>
              <a:rPr lang="en-US" sz="1200" dirty="0" err="1"/>
              <a:t>kommunene</a:t>
            </a:r>
            <a:r>
              <a:rPr lang="en-US" sz="1200" dirty="0"/>
              <a:t> </a:t>
            </a:r>
            <a:r>
              <a:rPr lang="en-US" sz="1200" dirty="0" err="1"/>
              <a:t>som</a:t>
            </a:r>
            <a:r>
              <a:rPr lang="en-US" sz="1200" dirty="0"/>
              <a:t> </a:t>
            </a:r>
            <a:r>
              <a:rPr lang="en-US" sz="1200" dirty="0" err="1"/>
              <a:t>oppgir</a:t>
            </a:r>
            <a:r>
              <a:rPr lang="en-US" sz="1200" dirty="0"/>
              <a:t> at de </a:t>
            </a:r>
            <a:r>
              <a:rPr lang="en-US" sz="1200" dirty="0" err="1"/>
              <a:t>har</a:t>
            </a:r>
            <a:r>
              <a:rPr lang="en-US" sz="1200" dirty="0"/>
              <a:t> </a:t>
            </a:r>
            <a:r>
              <a:rPr lang="en-US" sz="1200" u="sng" dirty="0" err="1"/>
              <a:t>areal</a:t>
            </a:r>
            <a:r>
              <a:rPr lang="en-US" sz="1200" dirty="0" err="1"/>
              <a:t>planleggere</a:t>
            </a:r>
            <a:r>
              <a:rPr lang="en-US" sz="1200" dirty="0"/>
              <a:t> med </a:t>
            </a:r>
            <a:r>
              <a:rPr lang="en-US" sz="1200" dirty="0" err="1"/>
              <a:t>følgende</a:t>
            </a:r>
            <a:r>
              <a:rPr lang="en-US" sz="1200" dirty="0"/>
              <a:t> </a:t>
            </a:r>
            <a:r>
              <a:rPr lang="en-US" sz="1200" dirty="0" err="1"/>
              <a:t>utdanning</a:t>
            </a:r>
            <a:endParaRPr lang="en-US" sz="1200" dirty="0"/>
          </a:p>
        </c:rich>
      </c:tx>
      <c:layout/>
      <c:overlay val="0"/>
    </c:title>
    <c:autoTitleDeleted val="0"/>
    <c:plotArea>
      <c:layout/>
      <c:barChart>
        <c:barDir val="bar"/>
        <c:grouping val="clustered"/>
        <c:varyColors val="0"/>
        <c:ser>
          <c:idx val="0"/>
          <c:order val="0"/>
          <c:spPr>
            <a:solidFill>
              <a:schemeClr val="accent2"/>
            </a:solidFill>
          </c:spPr>
          <c:invertIfNegative val="0"/>
          <c:cat>
            <c:strRef>
              <c:f>Utdanning!$L$173:$L$182</c:f>
              <c:strCache>
                <c:ptCount val="10"/>
                <c:pt idx="0">
                  <c:v>Jordskiftekandidater</c:v>
                </c:pt>
                <c:pt idx="1">
                  <c:v>Samfunnsplanleggere</c:v>
                </c:pt>
                <c:pt idx="2">
                  <c:v>Samfunnsvitere</c:v>
                </c:pt>
                <c:pt idx="3">
                  <c:v>Landskapsarkitekter</c:v>
                </c:pt>
                <c:pt idx="4">
                  <c:v>Sivilingeniører</c:v>
                </c:pt>
                <c:pt idx="5">
                  <c:v>Arkitekter</c:v>
                </c:pt>
                <c:pt idx="6">
                  <c:v>Annet</c:v>
                </c:pt>
                <c:pt idx="7">
                  <c:v>Arealplanleggere</c:v>
                </c:pt>
                <c:pt idx="8">
                  <c:v>Natur- og miljøforvaltere</c:v>
                </c:pt>
                <c:pt idx="9">
                  <c:v>Ingeniører</c:v>
                </c:pt>
              </c:strCache>
            </c:strRef>
          </c:cat>
          <c:val>
            <c:numRef>
              <c:f>Utdanning!$M$173:$M$182</c:f>
              <c:numCache>
                <c:formatCode>0%</c:formatCode>
                <c:ptCount val="10"/>
                <c:pt idx="0">
                  <c:v>6.4516129032258063E-2</c:v>
                </c:pt>
                <c:pt idx="1">
                  <c:v>6.9892473118279563E-2</c:v>
                </c:pt>
                <c:pt idx="2">
                  <c:v>9.6774193548387094E-2</c:v>
                </c:pt>
                <c:pt idx="3">
                  <c:v>0.11827956989247312</c:v>
                </c:pt>
                <c:pt idx="4">
                  <c:v>0.14516129032258066</c:v>
                </c:pt>
                <c:pt idx="5">
                  <c:v>0.16666666666666666</c:v>
                </c:pt>
                <c:pt idx="6">
                  <c:v>0.18817204301075269</c:v>
                </c:pt>
                <c:pt idx="7">
                  <c:v>0.30107526881720431</c:v>
                </c:pt>
                <c:pt idx="8">
                  <c:v>0.35483870967741937</c:v>
                </c:pt>
                <c:pt idx="9">
                  <c:v>0.38709677419354838</c:v>
                </c:pt>
              </c:numCache>
            </c:numRef>
          </c:val>
        </c:ser>
        <c:dLbls>
          <c:dLblPos val="outEnd"/>
          <c:showLegendKey val="0"/>
          <c:showVal val="1"/>
          <c:showCatName val="0"/>
          <c:showSerName val="0"/>
          <c:showPercent val="0"/>
          <c:showBubbleSize val="0"/>
        </c:dLbls>
        <c:gapWidth val="150"/>
        <c:axId val="31405952"/>
        <c:axId val="31407488"/>
      </c:barChart>
      <c:catAx>
        <c:axId val="31405952"/>
        <c:scaling>
          <c:orientation val="minMax"/>
        </c:scaling>
        <c:delete val="0"/>
        <c:axPos val="l"/>
        <c:majorTickMark val="out"/>
        <c:minorTickMark val="none"/>
        <c:tickLblPos val="nextTo"/>
        <c:crossAx val="31407488"/>
        <c:crosses val="autoZero"/>
        <c:auto val="1"/>
        <c:lblAlgn val="ctr"/>
        <c:lblOffset val="100"/>
        <c:noMultiLvlLbl val="0"/>
      </c:catAx>
      <c:valAx>
        <c:axId val="31407488"/>
        <c:scaling>
          <c:orientation val="minMax"/>
        </c:scaling>
        <c:delete val="0"/>
        <c:axPos val="b"/>
        <c:majorGridlines/>
        <c:title>
          <c:tx>
            <c:rich>
              <a:bodyPr/>
              <a:lstStyle/>
              <a:p>
                <a:pPr>
                  <a:defRPr/>
                </a:pPr>
                <a:r>
                  <a:rPr lang="en-US" dirty="0"/>
                  <a:t>N = </a:t>
                </a:r>
                <a:r>
                  <a:rPr lang="en-US" dirty="0" smtClean="0"/>
                  <a:t>187</a:t>
                </a:r>
                <a:endParaRPr lang="en-US" dirty="0"/>
              </a:p>
            </c:rich>
          </c:tx>
          <c:layout>
            <c:manualLayout>
              <c:xMode val="edge"/>
              <c:yMode val="edge"/>
              <c:x val="0.60408235527162879"/>
              <c:y val="0.9236617709866386"/>
            </c:manualLayout>
          </c:layout>
          <c:overlay val="0"/>
        </c:title>
        <c:numFmt formatCode="0%" sourceLinked="1"/>
        <c:majorTickMark val="out"/>
        <c:minorTickMark val="none"/>
        <c:tickLblPos val="nextTo"/>
        <c:crossAx val="31405952"/>
        <c:crosses val="autoZero"/>
        <c:crossBetween val="between"/>
      </c:valAx>
    </c:plotArea>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t>Har</a:t>
            </a:r>
            <a:r>
              <a:rPr lang="en-US" dirty="0"/>
              <a:t> </a:t>
            </a:r>
            <a:r>
              <a:rPr lang="en-US" dirty="0" err="1"/>
              <a:t>kommunen</a:t>
            </a:r>
            <a:r>
              <a:rPr lang="en-US" dirty="0"/>
              <a:t> </a:t>
            </a:r>
            <a:r>
              <a:rPr lang="en-US" dirty="0" err="1"/>
              <a:t>nødvendig</a:t>
            </a:r>
            <a:r>
              <a:rPr lang="en-US" dirty="0"/>
              <a:t> </a:t>
            </a:r>
            <a:r>
              <a:rPr lang="en-US" i="1" u="sng" dirty="0" err="1"/>
              <a:t>kompetanse</a:t>
            </a:r>
            <a:r>
              <a:rPr lang="en-US" dirty="0"/>
              <a:t> </a:t>
            </a:r>
            <a:r>
              <a:rPr lang="en-US" dirty="0" err="1"/>
              <a:t>til</a:t>
            </a:r>
            <a:r>
              <a:rPr lang="en-US" dirty="0"/>
              <a:t> å </a:t>
            </a:r>
            <a:r>
              <a:rPr lang="en-US" dirty="0" err="1"/>
              <a:t>utføre</a:t>
            </a:r>
            <a:r>
              <a:rPr lang="en-US" dirty="0"/>
              <a:t> sine </a:t>
            </a:r>
            <a:r>
              <a:rPr lang="en-US" dirty="0" err="1"/>
              <a:t>oppgaver</a:t>
            </a:r>
            <a:r>
              <a:rPr lang="en-US" dirty="0"/>
              <a:t> </a:t>
            </a:r>
            <a:r>
              <a:rPr lang="en-US" dirty="0" err="1"/>
              <a:t>når</a:t>
            </a:r>
            <a:r>
              <a:rPr lang="en-US" dirty="0"/>
              <a:t> </a:t>
            </a:r>
            <a:r>
              <a:rPr lang="en-US" dirty="0" err="1"/>
              <a:t>det</a:t>
            </a:r>
            <a:r>
              <a:rPr lang="en-US" dirty="0"/>
              <a:t> </a:t>
            </a:r>
            <a:r>
              <a:rPr lang="en-US" dirty="0" err="1"/>
              <a:t>gjelder</a:t>
            </a:r>
            <a:r>
              <a:rPr lang="en-US" dirty="0"/>
              <a:t> areal- </a:t>
            </a:r>
            <a:r>
              <a:rPr lang="en-US" dirty="0" err="1"/>
              <a:t>og</a:t>
            </a:r>
            <a:r>
              <a:rPr lang="en-US" dirty="0"/>
              <a:t> </a:t>
            </a:r>
            <a:r>
              <a:rPr lang="en-US" dirty="0" err="1"/>
              <a:t>samfunnsplanlegging</a:t>
            </a:r>
            <a:r>
              <a:rPr lang="en-US" dirty="0"/>
              <a:t>?</a:t>
            </a:r>
          </a:p>
        </c:rich>
      </c:tx>
      <c:layout/>
      <c:overlay val="0"/>
    </c:title>
    <c:autoTitleDeleted val="0"/>
    <c:plotArea>
      <c:layout/>
      <c:barChart>
        <c:barDir val="col"/>
        <c:grouping val="clustered"/>
        <c:varyColors val="0"/>
        <c:ser>
          <c:idx val="0"/>
          <c:order val="0"/>
          <c:tx>
            <c:strRef>
              <c:f>Frekvensfordeling!$J$139</c:f>
              <c:strCache>
                <c:ptCount val="1"/>
                <c:pt idx="0">
                  <c:v>Samfunnsplanlegging</c:v>
                </c:pt>
              </c:strCache>
            </c:strRef>
          </c:tx>
          <c:invertIfNegative val="0"/>
          <c:cat>
            <c:strRef>
              <c:f>Frekvensfordeling!$I$140:$I$143</c:f>
              <c:strCache>
                <c:ptCount val="4"/>
                <c:pt idx="0">
                  <c:v>I svært liten grad</c:v>
                </c:pt>
                <c:pt idx="1">
                  <c:v>I liten grad</c:v>
                </c:pt>
                <c:pt idx="2">
                  <c:v>I stor grad</c:v>
                </c:pt>
                <c:pt idx="3">
                  <c:v>I svært stor grad</c:v>
                </c:pt>
              </c:strCache>
            </c:strRef>
          </c:cat>
          <c:val>
            <c:numRef>
              <c:f>Frekvensfordeling!$J$140:$J$143</c:f>
              <c:numCache>
                <c:formatCode>###0</c:formatCode>
                <c:ptCount val="4"/>
                <c:pt idx="0">
                  <c:v>4.5685279187817258</c:v>
                </c:pt>
                <c:pt idx="1">
                  <c:v>27.411167512690355</c:v>
                </c:pt>
                <c:pt idx="2">
                  <c:v>57.360406091370564</c:v>
                </c:pt>
                <c:pt idx="3">
                  <c:v>10.659898477157361</c:v>
                </c:pt>
              </c:numCache>
            </c:numRef>
          </c:val>
        </c:ser>
        <c:ser>
          <c:idx val="1"/>
          <c:order val="1"/>
          <c:tx>
            <c:strRef>
              <c:f>Frekvensfordeling!$K$139</c:f>
              <c:strCache>
                <c:ptCount val="1"/>
                <c:pt idx="0">
                  <c:v>Arealplanlegging</c:v>
                </c:pt>
              </c:strCache>
            </c:strRef>
          </c:tx>
          <c:invertIfNegative val="0"/>
          <c:cat>
            <c:strRef>
              <c:f>Frekvensfordeling!$I$140:$I$143</c:f>
              <c:strCache>
                <c:ptCount val="4"/>
                <c:pt idx="0">
                  <c:v>I svært liten grad</c:v>
                </c:pt>
                <c:pt idx="1">
                  <c:v>I liten grad</c:v>
                </c:pt>
                <c:pt idx="2">
                  <c:v>I stor grad</c:v>
                </c:pt>
                <c:pt idx="3">
                  <c:v>I svært stor grad</c:v>
                </c:pt>
              </c:strCache>
            </c:strRef>
          </c:cat>
          <c:val>
            <c:numRef>
              <c:f>Frekvensfordeling!$K$140:$K$143</c:f>
              <c:numCache>
                <c:formatCode>####</c:formatCode>
                <c:ptCount val="4"/>
                <c:pt idx="0">
                  <c:v>1.0101010101010102</c:v>
                </c:pt>
                <c:pt idx="1">
                  <c:v>19.19191919191919</c:v>
                </c:pt>
                <c:pt idx="2">
                  <c:v>64.141414141414145</c:v>
                </c:pt>
                <c:pt idx="3">
                  <c:v>15.656565656565657</c:v>
                </c:pt>
              </c:numCache>
            </c:numRef>
          </c:val>
        </c:ser>
        <c:dLbls>
          <c:dLblPos val="outEnd"/>
          <c:showLegendKey val="0"/>
          <c:showVal val="1"/>
          <c:showCatName val="0"/>
          <c:showSerName val="0"/>
          <c:showPercent val="0"/>
          <c:showBubbleSize val="0"/>
        </c:dLbls>
        <c:gapWidth val="150"/>
        <c:axId val="31435776"/>
        <c:axId val="31437568"/>
      </c:barChart>
      <c:catAx>
        <c:axId val="31435776"/>
        <c:scaling>
          <c:orientation val="minMax"/>
        </c:scaling>
        <c:delete val="0"/>
        <c:axPos val="b"/>
        <c:majorTickMark val="out"/>
        <c:minorTickMark val="none"/>
        <c:tickLblPos val="nextTo"/>
        <c:crossAx val="31437568"/>
        <c:crosses val="autoZero"/>
        <c:auto val="1"/>
        <c:lblAlgn val="ctr"/>
        <c:lblOffset val="100"/>
        <c:noMultiLvlLbl val="0"/>
      </c:catAx>
      <c:valAx>
        <c:axId val="31437568"/>
        <c:scaling>
          <c:orientation val="minMax"/>
        </c:scaling>
        <c:delete val="0"/>
        <c:axPos val="l"/>
        <c:majorGridlines/>
        <c:title>
          <c:tx>
            <c:rich>
              <a:bodyPr rot="-5400000" vert="horz"/>
              <a:lstStyle/>
              <a:p>
                <a:pPr>
                  <a:defRPr/>
                </a:pPr>
                <a:r>
                  <a:rPr lang="en-US" dirty="0" err="1"/>
                  <a:t>Prosent</a:t>
                </a:r>
                <a:r>
                  <a:rPr lang="en-US" dirty="0"/>
                  <a:t> (</a:t>
                </a:r>
                <a:r>
                  <a:rPr lang="en-US" dirty="0" smtClean="0"/>
                  <a:t>N=199)</a:t>
                </a:r>
                <a:endParaRPr lang="en-US" dirty="0"/>
              </a:p>
            </c:rich>
          </c:tx>
          <c:layout/>
          <c:overlay val="0"/>
        </c:title>
        <c:numFmt formatCode="###0" sourceLinked="1"/>
        <c:majorTickMark val="out"/>
        <c:minorTickMark val="none"/>
        <c:tickLblPos val="nextTo"/>
        <c:crossAx val="31435776"/>
        <c:crosses val="autoZero"/>
        <c:crossBetween val="between"/>
      </c:valAx>
    </c:plotArea>
    <c:legend>
      <c:legendPos val="b"/>
      <c:layout/>
      <c:overlay val="0"/>
    </c:legend>
    <c:plotVisOnly val="1"/>
    <c:dispBlanksAs val="gap"/>
    <c:showDLblsOverMax val="0"/>
  </c:chart>
  <c:spPr>
    <a:ln>
      <a:solidFill>
        <a:schemeClr val="tx1">
          <a:lumMod val="95000"/>
          <a:lumOff val="5000"/>
        </a:schemeClr>
      </a:solidFill>
    </a:ln>
  </c:spPr>
  <c:txPr>
    <a:bodyPr/>
    <a:lstStyle/>
    <a:p>
      <a:pPr>
        <a:defRPr sz="1050"/>
      </a:pPr>
      <a:endParaRPr lang="nb-N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err="1"/>
              <a:t>Har</a:t>
            </a:r>
            <a:r>
              <a:rPr lang="en-US" dirty="0"/>
              <a:t> </a:t>
            </a:r>
            <a:r>
              <a:rPr lang="en-US" dirty="0" err="1"/>
              <a:t>kommunen</a:t>
            </a:r>
            <a:r>
              <a:rPr lang="en-US" dirty="0"/>
              <a:t> </a:t>
            </a:r>
            <a:r>
              <a:rPr lang="en-US" dirty="0" err="1"/>
              <a:t>nødvendig</a:t>
            </a:r>
            <a:r>
              <a:rPr lang="en-US" dirty="0"/>
              <a:t> </a:t>
            </a:r>
            <a:r>
              <a:rPr lang="en-US" i="1" u="sng" dirty="0" err="1"/>
              <a:t>kapasitet</a:t>
            </a:r>
            <a:r>
              <a:rPr lang="en-US" dirty="0"/>
              <a:t> </a:t>
            </a:r>
            <a:r>
              <a:rPr lang="en-US" dirty="0" err="1"/>
              <a:t>til</a:t>
            </a:r>
            <a:r>
              <a:rPr lang="en-US" dirty="0"/>
              <a:t> å </a:t>
            </a:r>
            <a:r>
              <a:rPr lang="en-US" dirty="0" err="1"/>
              <a:t>utføre</a:t>
            </a:r>
            <a:r>
              <a:rPr lang="en-US" dirty="0"/>
              <a:t> sine </a:t>
            </a:r>
            <a:r>
              <a:rPr lang="en-US" dirty="0" err="1"/>
              <a:t>oppgaver</a:t>
            </a:r>
            <a:r>
              <a:rPr lang="en-US" dirty="0"/>
              <a:t> </a:t>
            </a:r>
            <a:r>
              <a:rPr lang="en-US" dirty="0" err="1"/>
              <a:t>når</a:t>
            </a:r>
            <a:r>
              <a:rPr lang="en-US" dirty="0"/>
              <a:t> </a:t>
            </a:r>
            <a:r>
              <a:rPr lang="en-US" dirty="0" err="1"/>
              <a:t>det</a:t>
            </a:r>
            <a:r>
              <a:rPr lang="en-US" dirty="0"/>
              <a:t> </a:t>
            </a:r>
            <a:r>
              <a:rPr lang="en-US" dirty="0" err="1"/>
              <a:t>gjelder</a:t>
            </a:r>
            <a:r>
              <a:rPr lang="en-US" dirty="0"/>
              <a:t> areal- </a:t>
            </a:r>
            <a:r>
              <a:rPr lang="en-US" dirty="0" err="1"/>
              <a:t>og</a:t>
            </a:r>
            <a:r>
              <a:rPr lang="en-US" dirty="0"/>
              <a:t> </a:t>
            </a:r>
            <a:r>
              <a:rPr lang="en-US" dirty="0" err="1"/>
              <a:t>samfunnsplanlegging</a:t>
            </a:r>
            <a:r>
              <a:rPr lang="en-US" dirty="0"/>
              <a:t>?</a:t>
            </a:r>
          </a:p>
        </c:rich>
      </c:tx>
      <c:layout/>
      <c:overlay val="0"/>
    </c:title>
    <c:autoTitleDeleted val="0"/>
    <c:plotArea>
      <c:layout/>
      <c:barChart>
        <c:barDir val="col"/>
        <c:grouping val="clustered"/>
        <c:varyColors val="0"/>
        <c:ser>
          <c:idx val="0"/>
          <c:order val="0"/>
          <c:tx>
            <c:strRef>
              <c:f>Frekvensfordeling!$J$139</c:f>
              <c:strCache>
                <c:ptCount val="1"/>
                <c:pt idx="0">
                  <c:v>Samfunnsplanlegging</c:v>
                </c:pt>
              </c:strCache>
            </c:strRef>
          </c:tx>
          <c:spPr>
            <a:solidFill>
              <a:schemeClr val="accent6">
                <a:lumMod val="75000"/>
              </a:schemeClr>
            </a:solidFill>
          </c:spPr>
          <c:invertIfNegative val="0"/>
          <c:cat>
            <c:strRef>
              <c:f>Frekvensfordeling!$I$160:$I$163</c:f>
              <c:strCache>
                <c:ptCount val="4"/>
                <c:pt idx="0">
                  <c:v>I svært liten grad</c:v>
                </c:pt>
                <c:pt idx="1">
                  <c:v>I liten grad</c:v>
                </c:pt>
                <c:pt idx="2">
                  <c:v>I stor grad</c:v>
                </c:pt>
                <c:pt idx="3">
                  <c:v>I svært stor grad</c:v>
                </c:pt>
              </c:strCache>
            </c:strRef>
          </c:cat>
          <c:val>
            <c:numRef>
              <c:f>Frekvensfordeling!$J$160:$J$163</c:f>
              <c:numCache>
                <c:formatCode>###0</c:formatCode>
                <c:ptCount val="4"/>
                <c:pt idx="0">
                  <c:v>14.659685863874344</c:v>
                </c:pt>
                <c:pt idx="1">
                  <c:v>50.261780104712038</c:v>
                </c:pt>
                <c:pt idx="2">
                  <c:v>30.890052356020941</c:v>
                </c:pt>
                <c:pt idx="3">
                  <c:v>4.1884816753926701</c:v>
                </c:pt>
              </c:numCache>
            </c:numRef>
          </c:val>
        </c:ser>
        <c:ser>
          <c:idx val="1"/>
          <c:order val="1"/>
          <c:tx>
            <c:strRef>
              <c:f>Frekvensfordeling!$K$139</c:f>
              <c:strCache>
                <c:ptCount val="1"/>
                <c:pt idx="0">
                  <c:v>Arealplanlegging</c:v>
                </c:pt>
              </c:strCache>
            </c:strRef>
          </c:tx>
          <c:spPr>
            <a:solidFill>
              <a:schemeClr val="accent6">
                <a:lumMod val="40000"/>
                <a:lumOff val="60000"/>
              </a:schemeClr>
            </a:solidFill>
          </c:spPr>
          <c:invertIfNegative val="0"/>
          <c:cat>
            <c:strRef>
              <c:f>Frekvensfordeling!$I$160:$I$163</c:f>
              <c:strCache>
                <c:ptCount val="4"/>
                <c:pt idx="0">
                  <c:v>I svært liten grad</c:v>
                </c:pt>
                <c:pt idx="1">
                  <c:v>I liten grad</c:v>
                </c:pt>
                <c:pt idx="2">
                  <c:v>I stor grad</c:v>
                </c:pt>
                <c:pt idx="3">
                  <c:v>I svært stor grad</c:v>
                </c:pt>
              </c:strCache>
            </c:strRef>
          </c:cat>
          <c:val>
            <c:numRef>
              <c:f>Frekvensfordeling!$K$160:$K$163</c:f>
              <c:numCache>
                <c:formatCode>####</c:formatCode>
                <c:ptCount val="4"/>
                <c:pt idx="0">
                  <c:v>9.4240837696335085</c:v>
                </c:pt>
                <c:pt idx="1">
                  <c:v>45.549738219895289</c:v>
                </c:pt>
                <c:pt idx="2">
                  <c:v>41.361256544502616</c:v>
                </c:pt>
                <c:pt idx="3">
                  <c:v>3.664921465968586</c:v>
                </c:pt>
              </c:numCache>
            </c:numRef>
          </c:val>
        </c:ser>
        <c:dLbls>
          <c:dLblPos val="outEnd"/>
          <c:showLegendKey val="0"/>
          <c:showVal val="1"/>
          <c:showCatName val="0"/>
          <c:showSerName val="0"/>
          <c:showPercent val="0"/>
          <c:showBubbleSize val="0"/>
        </c:dLbls>
        <c:gapWidth val="150"/>
        <c:axId val="31452160"/>
        <c:axId val="31453952"/>
      </c:barChart>
      <c:catAx>
        <c:axId val="31452160"/>
        <c:scaling>
          <c:orientation val="minMax"/>
        </c:scaling>
        <c:delete val="0"/>
        <c:axPos val="b"/>
        <c:majorTickMark val="out"/>
        <c:minorTickMark val="none"/>
        <c:tickLblPos val="nextTo"/>
        <c:crossAx val="31453952"/>
        <c:crosses val="autoZero"/>
        <c:auto val="1"/>
        <c:lblAlgn val="ctr"/>
        <c:lblOffset val="100"/>
        <c:noMultiLvlLbl val="0"/>
      </c:catAx>
      <c:valAx>
        <c:axId val="31453952"/>
        <c:scaling>
          <c:orientation val="minMax"/>
          <c:max val="70"/>
        </c:scaling>
        <c:delete val="0"/>
        <c:axPos val="l"/>
        <c:majorGridlines/>
        <c:title>
          <c:tx>
            <c:rich>
              <a:bodyPr rot="-5400000" vert="horz"/>
              <a:lstStyle/>
              <a:p>
                <a:pPr>
                  <a:defRPr/>
                </a:pPr>
                <a:r>
                  <a:rPr lang="en-US" dirty="0" err="1"/>
                  <a:t>Prosent</a:t>
                </a:r>
                <a:r>
                  <a:rPr lang="en-US" dirty="0"/>
                  <a:t> (</a:t>
                </a:r>
                <a:r>
                  <a:rPr lang="en-US" dirty="0" smtClean="0"/>
                  <a:t>N=192)</a:t>
                </a:r>
                <a:endParaRPr lang="en-US" dirty="0"/>
              </a:p>
            </c:rich>
          </c:tx>
          <c:layout/>
          <c:overlay val="0"/>
        </c:title>
        <c:numFmt formatCode="###0" sourceLinked="1"/>
        <c:majorTickMark val="out"/>
        <c:minorTickMark val="none"/>
        <c:tickLblPos val="nextTo"/>
        <c:crossAx val="31452160"/>
        <c:crosses val="autoZero"/>
        <c:crossBetween val="between"/>
      </c:valAx>
    </c:plotArea>
    <c:legend>
      <c:legendPos val="b"/>
      <c:layout/>
      <c:overlay val="0"/>
    </c:legend>
    <c:plotVisOnly val="1"/>
    <c:dispBlanksAs val="gap"/>
    <c:showDLblsOverMax val="0"/>
  </c:chart>
  <c:spPr>
    <a:ln>
      <a:solidFill>
        <a:schemeClr val="tx1">
          <a:lumMod val="95000"/>
          <a:lumOff val="5000"/>
        </a:schemeClr>
      </a:solidFill>
    </a:ln>
  </c:spPr>
  <c:txPr>
    <a:bodyPr/>
    <a:lstStyle/>
    <a:p>
      <a:pPr>
        <a:defRPr sz="1050"/>
      </a:pPr>
      <a:endParaRPr lang="nb-NO"/>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Andel av kommunene som oppgir at de mangler planfaglig kompetanse på følgende områder </a:t>
            </a:r>
          </a:p>
        </c:rich>
      </c:tx>
      <c:layout/>
      <c:overlay val="0"/>
    </c:title>
    <c:autoTitleDeleted val="0"/>
    <c:plotArea>
      <c:layout/>
      <c:barChart>
        <c:barDir val="bar"/>
        <c:grouping val="clustered"/>
        <c:varyColors val="0"/>
        <c:ser>
          <c:idx val="0"/>
          <c:order val="0"/>
          <c:invertIfNegative val="0"/>
          <c:dPt>
            <c:idx val="0"/>
            <c:invertIfNegative val="0"/>
            <c:bubble3D val="0"/>
            <c:spPr>
              <a:solidFill>
                <a:schemeClr val="accent5"/>
              </a:solidFill>
            </c:spPr>
          </c:dPt>
          <c:cat>
            <c:strRef>
              <c:f>Frekvensfordeling!$I$229:$I$243</c:f>
              <c:strCache>
                <c:ptCount val="15"/>
                <c:pt idx="0">
                  <c:v>Mangler ikke kompetanse</c:v>
                </c:pt>
                <c:pt idx="1">
                  <c:v>Landbruk/jordvern</c:v>
                </c:pt>
                <c:pt idx="2">
                  <c:v>Idrett og friluftsliv</c:v>
                </c:pt>
                <c:pt idx="3">
                  <c:v>Landskap og kulturmiljøer</c:v>
                </c:pt>
                <c:pt idx="4">
                  <c:v>Område- og detaljregulering</c:v>
                </c:pt>
                <c:pt idx="5">
                  <c:v>Oppvekst og levekår</c:v>
                </c:pt>
                <c:pt idx="6">
                  <c:v>Folkehelse</c:v>
                </c:pt>
                <c:pt idx="7">
                  <c:v>Universell utforming</c:v>
                </c:pt>
                <c:pt idx="8">
                  <c:v>Samferdsel og trafikksikkerhet</c:v>
                </c:pt>
                <c:pt idx="9">
                  <c:v>Verdiskapnng og næringsutvikling</c:v>
                </c:pt>
                <c:pt idx="10">
                  <c:v>Klima</c:v>
                </c:pt>
                <c:pt idx="11">
                  <c:v>Stedsutvikling</c:v>
                </c:pt>
                <c:pt idx="12">
                  <c:v>Estetikk</c:v>
                </c:pt>
                <c:pt idx="13">
                  <c:v>Kriminalitetsforebygging</c:v>
                </c:pt>
                <c:pt idx="14">
                  <c:v>Utbyggingsavtaler</c:v>
                </c:pt>
              </c:strCache>
            </c:strRef>
          </c:cat>
          <c:val>
            <c:numRef>
              <c:f>Frekvensfordeling!$J$229:$J$243</c:f>
              <c:numCache>
                <c:formatCode>0%</c:formatCode>
                <c:ptCount val="15"/>
                <c:pt idx="0">
                  <c:v>0.16666666666666666</c:v>
                </c:pt>
                <c:pt idx="1">
                  <c:v>5.128205128205128E-2</c:v>
                </c:pt>
                <c:pt idx="2">
                  <c:v>0.10897435897435898</c:v>
                </c:pt>
                <c:pt idx="3">
                  <c:v>0.15384615384615385</c:v>
                </c:pt>
                <c:pt idx="4">
                  <c:v>0.15384615384615385</c:v>
                </c:pt>
                <c:pt idx="5">
                  <c:v>0.16666666666666666</c:v>
                </c:pt>
                <c:pt idx="6">
                  <c:v>0.1858974358974359</c:v>
                </c:pt>
                <c:pt idx="7">
                  <c:v>0.28205128205128205</c:v>
                </c:pt>
                <c:pt idx="8">
                  <c:v>0.30769230769230771</c:v>
                </c:pt>
                <c:pt idx="9">
                  <c:v>0.33974358974358976</c:v>
                </c:pt>
                <c:pt idx="10">
                  <c:v>0.33974358974358976</c:v>
                </c:pt>
                <c:pt idx="11">
                  <c:v>0.35897435897435898</c:v>
                </c:pt>
                <c:pt idx="12">
                  <c:v>0.4358974358974359</c:v>
                </c:pt>
                <c:pt idx="13">
                  <c:v>0.4358974358974359</c:v>
                </c:pt>
                <c:pt idx="14">
                  <c:v>0.45512820512820512</c:v>
                </c:pt>
              </c:numCache>
            </c:numRef>
          </c:val>
        </c:ser>
        <c:dLbls>
          <c:dLblPos val="outEnd"/>
          <c:showLegendKey val="0"/>
          <c:showVal val="1"/>
          <c:showCatName val="0"/>
          <c:showSerName val="0"/>
          <c:showPercent val="0"/>
          <c:showBubbleSize val="0"/>
        </c:dLbls>
        <c:gapWidth val="150"/>
        <c:axId val="31496064"/>
        <c:axId val="31497600"/>
      </c:barChart>
      <c:catAx>
        <c:axId val="31496064"/>
        <c:scaling>
          <c:orientation val="minMax"/>
        </c:scaling>
        <c:delete val="0"/>
        <c:axPos val="l"/>
        <c:majorTickMark val="out"/>
        <c:minorTickMark val="none"/>
        <c:tickLblPos val="nextTo"/>
        <c:txPr>
          <a:bodyPr/>
          <a:lstStyle/>
          <a:p>
            <a:pPr>
              <a:defRPr sz="1100"/>
            </a:pPr>
            <a:endParaRPr lang="nb-NO"/>
          </a:p>
        </c:txPr>
        <c:crossAx val="31497600"/>
        <c:crosses val="autoZero"/>
        <c:auto val="1"/>
        <c:lblAlgn val="ctr"/>
        <c:lblOffset val="100"/>
        <c:noMultiLvlLbl val="0"/>
      </c:catAx>
      <c:valAx>
        <c:axId val="31497600"/>
        <c:scaling>
          <c:orientation val="minMax"/>
        </c:scaling>
        <c:delete val="0"/>
        <c:axPos val="b"/>
        <c:majorGridlines/>
        <c:title>
          <c:tx>
            <c:rich>
              <a:bodyPr/>
              <a:lstStyle/>
              <a:p>
                <a:pPr>
                  <a:defRPr/>
                </a:pPr>
                <a:r>
                  <a:rPr lang="en-US"/>
                  <a:t>N = 156</a:t>
                </a:r>
              </a:p>
            </c:rich>
          </c:tx>
          <c:layout/>
          <c:overlay val="0"/>
        </c:title>
        <c:numFmt formatCode="0%" sourceLinked="1"/>
        <c:majorTickMark val="out"/>
        <c:minorTickMark val="none"/>
        <c:tickLblPos val="nextTo"/>
        <c:crossAx val="31496064"/>
        <c:crosses val="autoZero"/>
        <c:crossBetween val="between"/>
      </c:valAx>
    </c:plotArea>
    <c:plotVisOnly val="1"/>
    <c:dispBlanksAs val="gap"/>
    <c:showDLblsOverMax val="0"/>
  </c:chart>
  <c:txPr>
    <a:bodyPr/>
    <a:lstStyle/>
    <a:p>
      <a:pPr>
        <a:defRPr sz="1200"/>
      </a:pPr>
      <a:endParaRPr lang="nb-NO"/>
    </a:p>
  </c:txPr>
  <c:externalData r:id="rId1">
    <c:autoUpdate val="0"/>
  </c:externalData>
  <c:userShapes r:id="rId2"/>
</c:chartSpace>
</file>

<file path=ppt/comments/comment1.xml><?xml version="1.0" encoding="utf-8"?>
<p:cmLst xmlns:a="http://schemas.openxmlformats.org/drawingml/2006/main" xmlns:r="http://schemas.openxmlformats.org/officeDocument/2006/relationships" xmlns:p="http://schemas.openxmlformats.org/presentationml/2006/main">
  <p:cm authorId="0" dt="2013-10-31T14:24:47.329" idx="1">
    <p:pos x="249" y="1454"/>
    <p:text>siste kulepunkt erfeilformulert.</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3-11-05T13:43:26.930" idx="2">
    <p:pos x="5648" y="172"/>
    <p:text>forvirrende ark. man vil først se på blå graf og denne henger ikke sammen med tittelen. Bytt rekkeølgen på grafene el. skriv om tittel</p:text>
  </p:cm>
</p:cmLst>
</file>

<file path=ppt/drawings/drawing1.xml><?xml version="1.0" encoding="utf-8"?>
<c:userShapes xmlns:c="http://schemas.openxmlformats.org/drawingml/2006/chart">
  <cdr:relSizeAnchor xmlns:cdr="http://schemas.openxmlformats.org/drawingml/2006/chartDrawing">
    <cdr:from>
      <cdr:x>0.06614</cdr:x>
      <cdr:y>0.1285</cdr:y>
    </cdr:from>
    <cdr:to>
      <cdr:x>0.97919</cdr:x>
      <cdr:y>0.27918</cdr:y>
    </cdr:to>
    <cdr:sp macro="" textlink="">
      <cdr:nvSpPr>
        <cdr:cNvPr id="2" name="Rounded Rectangle 1"/>
        <cdr:cNvSpPr/>
      </cdr:nvSpPr>
      <cdr:spPr>
        <a:xfrm xmlns:a="http://schemas.openxmlformats.org/drawingml/2006/main">
          <a:off x="328637" y="675456"/>
          <a:ext cx="4536504" cy="792088"/>
        </a:xfrm>
        <a:prstGeom xmlns:a="http://schemas.openxmlformats.org/drawingml/2006/main" prst="roundRect">
          <a:avLst/>
        </a:prstGeom>
        <a:solidFill xmlns:a="http://schemas.openxmlformats.org/drawingml/2006/main">
          <a:schemeClr val="accent6">
            <a:lumMod val="75000"/>
            <a:alpha val="10000"/>
          </a:schemeClr>
        </a:solidFill>
        <a:ln xmlns:a="http://schemas.openxmlformats.org/drawingml/2006/main">
          <a:solidFill>
            <a:schemeClr val="accent6">
              <a:lumMod val="7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nb-NO"/>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nb-NO"/>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09A2F622-018E-4213-8B7B-A2AE036B3B67}" type="datetimeFigureOut">
              <a:rPr lang="nb-NO" smtClean="0"/>
              <a:t>05.11.2013</a:t>
            </a:fld>
            <a:endParaRPr lang="nb-NO"/>
          </a:p>
        </p:txBody>
      </p:sp>
      <p:sp>
        <p:nvSpPr>
          <p:cNvPr id="4" name="Plassholder for bunntekst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D98C8FCD-5208-45A1-A5B7-C5CEF9671CF2}" type="slidenum">
              <a:rPr lang="nb-NO" smtClean="0"/>
              <a:t>‹#›</a:t>
            </a:fld>
            <a:endParaRPr lang="nb-NO"/>
          </a:p>
        </p:txBody>
      </p:sp>
    </p:spTree>
    <p:extLst>
      <p:ext uri="{BB962C8B-B14F-4D97-AF65-F5344CB8AC3E}">
        <p14:creationId xmlns:p14="http://schemas.microsoft.com/office/powerpoint/2010/main" val="351648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D84F13C5-15EC-464D-A20A-1C4A181CAF9D}" type="datetimeFigureOut">
              <a:rPr lang="nb-NO" smtClean="0"/>
              <a:t>05.11.2013</a:t>
            </a:fld>
            <a:endParaRPr lang="nb-NO"/>
          </a:p>
        </p:txBody>
      </p:sp>
      <p:sp>
        <p:nvSpPr>
          <p:cNvPr id="4" name="Plassholder for lysbilde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07A03D9-006C-462F-A176-4DA29806F3A1}" type="slidenum">
              <a:rPr lang="nb-NO" smtClean="0"/>
              <a:t>‹#›</a:t>
            </a:fld>
            <a:endParaRPr lang="nb-NO"/>
          </a:p>
        </p:txBody>
      </p:sp>
    </p:spTree>
    <p:extLst>
      <p:ext uri="{BB962C8B-B14F-4D97-AF65-F5344CB8AC3E}">
        <p14:creationId xmlns:p14="http://schemas.microsoft.com/office/powerpoint/2010/main" val="743118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www.milj&#248;kommune.no/"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4</a:t>
            </a:fld>
            <a:endParaRPr lang="nb-NO"/>
          </a:p>
        </p:txBody>
      </p:sp>
    </p:spTree>
    <p:extLst>
      <p:ext uri="{BB962C8B-B14F-4D97-AF65-F5344CB8AC3E}">
        <p14:creationId xmlns:p14="http://schemas.microsoft.com/office/powerpoint/2010/main" val="316681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15</a:t>
            </a:fld>
            <a:endParaRPr lang="nb-NO"/>
          </a:p>
        </p:txBody>
      </p:sp>
    </p:spTree>
    <p:extLst>
      <p:ext uri="{BB962C8B-B14F-4D97-AF65-F5344CB8AC3E}">
        <p14:creationId xmlns:p14="http://schemas.microsoft.com/office/powerpoint/2010/main" val="253995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Kommuner i Nordland, Oppland og Nord-Trøndelag er av de som sliter mest med kapasiteten i henhold til svarene i denne undersøkelsen.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85 prosent av kommunene i Nordland oppgir at de i svært liten eller liten grad har den nødvendige kapasiteten til å utføre sine oppgaver når det gjelder samfunnsplanlegging.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Dette gjelder 80 prosent av kommunene i Oppland og 75 prosent i Nord-Trøndelag.  Samtidig oppgir 75 prosent av kommunene i Nordland og 73 prosent av kommunene i Oppland at de mangler nødvendig kapasitet når det gjelder arealplanlegging.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Kommuner i Akershus,</a:t>
            </a:r>
            <a:r>
              <a:rPr lang="nb-NO" sz="1200" kern="1200" baseline="0" dirty="0" smtClean="0">
                <a:solidFill>
                  <a:schemeClr val="tx1"/>
                </a:solidFill>
                <a:effectLst/>
                <a:latin typeface="+mn-lt"/>
                <a:ea typeface="+mn-ea"/>
                <a:cs typeface="+mn-cs"/>
              </a:rPr>
              <a:t> Oslo og Vestfold ligger best an, ved at under ¼ av kommunene oppgir å ha samfunnsplanleggere i svært liten eller liten grad</a:t>
            </a:r>
            <a:endParaRPr lang="nb-NO"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7A03D9-006C-462F-A176-4DA29806F3A1}" type="slidenum">
              <a:rPr lang="nb-NO" smtClean="0"/>
              <a:t>16</a:t>
            </a:fld>
            <a:endParaRPr lang="nb-NO"/>
          </a:p>
        </p:txBody>
      </p:sp>
    </p:spTree>
    <p:extLst>
      <p:ext uri="{BB962C8B-B14F-4D97-AF65-F5344CB8AC3E}">
        <p14:creationId xmlns:p14="http://schemas.microsoft.com/office/powerpoint/2010/main" val="3695639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17</a:t>
            </a:fld>
            <a:endParaRPr lang="nb-NO"/>
          </a:p>
        </p:txBody>
      </p:sp>
    </p:spTree>
    <p:extLst>
      <p:ext uri="{BB962C8B-B14F-4D97-AF65-F5344CB8AC3E}">
        <p14:creationId xmlns:p14="http://schemas.microsoft.com/office/powerpoint/2010/main" val="253995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Kun 17 prosent av kommunene oppgir at de ikke mangler planfaglig kompetanse på minst ett område, gitt kommunens prioritering av plantema i planstrategien/kommuneplanens samfunnsdel.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Nesten halvparten av kommunene oppgir at de mangler kompetanse når det gjelder utbyggingsavtaler, kriminalitetsforebygging og estetikk, mens kun et fåtall mangler kompetanse når det gjelder landbruk/jordvern.  </a:t>
            </a: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18</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19</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effectLst/>
                <a:latin typeface="+mn-lt"/>
                <a:ea typeface="+mn-ea"/>
                <a:cs typeface="+mn-cs"/>
              </a:rPr>
              <a:t>Fylkeskommunenes vurdering samsvarer i svært stor grad med kommunenes egen vurdering: </a:t>
            </a:r>
          </a:p>
          <a:p>
            <a:endParaRPr lang="nb-NO" sz="1200" b="1" i="0" u="none" strike="noStrike" dirty="0" smtClean="0">
              <a:solidFill>
                <a:schemeClr val="dk1"/>
              </a:solidFill>
              <a:effectLst/>
              <a:latin typeface="+mn-lt"/>
              <a:ea typeface="+mn-ea"/>
              <a:cs typeface="+mn-cs"/>
            </a:endParaRPr>
          </a:p>
          <a:p>
            <a:r>
              <a:rPr lang="nb-NO" sz="1200" b="1" i="0" u="none" strike="noStrike" dirty="0" smtClean="0">
                <a:solidFill>
                  <a:schemeClr val="dk1"/>
                </a:solidFill>
                <a:effectLst/>
                <a:latin typeface="+mn-lt"/>
                <a:ea typeface="+mn-ea"/>
                <a:cs typeface="+mn-cs"/>
              </a:rPr>
              <a:t>Kompetanse:</a:t>
            </a:r>
            <a:r>
              <a:rPr lang="nb-NO" sz="1200" b="1" i="0" u="none" strike="noStrike" baseline="0" dirty="0" smtClean="0">
                <a:solidFill>
                  <a:schemeClr val="dk1"/>
                </a:solidFill>
                <a:effectLst/>
                <a:latin typeface="+mn-lt"/>
                <a:ea typeface="+mn-ea"/>
                <a:cs typeface="+mn-cs"/>
              </a:rPr>
              <a:t> </a:t>
            </a:r>
            <a:endParaRPr lang="nb-NO" sz="1200" b="1" i="0" u="none" strike="noStrike" dirty="0" smtClean="0">
              <a:solidFill>
                <a:schemeClr val="dk1"/>
              </a:solidFill>
              <a:effectLst/>
              <a:latin typeface="+mn-lt"/>
              <a:ea typeface="+mn-ea"/>
              <a:cs typeface="+mn-cs"/>
            </a:endParaRPr>
          </a:p>
          <a:p>
            <a:r>
              <a:rPr lang="nb-NO" sz="1200" b="0" i="0" u="none" strike="noStrike" dirty="0" smtClean="0">
                <a:solidFill>
                  <a:schemeClr val="dk1"/>
                </a:solidFill>
                <a:effectLst/>
                <a:latin typeface="+mn-lt"/>
                <a:ea typeface="+mn-ea"/>
                <a:cs typeface="+mn-cs"/>
              </a:rPr>
              <a:t>- 65 prosent </a:t>
            </a:r>
            <a:r>
              <a:rPr lang="nb-NO" sz="1200" b="0" i="0" u="none" strike="noStrike" baseline="0" dirty="0" smtClean="0">
                <a:solidFill>
                  <a:schemeClr val="dk1"/>
                </a:solidFill>
                <a:effectLst/>
                <a:latin typeface="+mn-lt"/>
                <a:ea typeface="+mn-ea"/>
                <a:cs typeface="+mn-cs"/>
              </a:rPr>
              <a:t>av fylkeskommunene svarer at de fleste kommuner i sitt fylke  har den nødvendige planfaglige kompetansen til å utføre sine oppgaver når det gjelder </a:t>
            </a:r>
            <a:r>
              <a:rPr lang="nb-NO" sz="1200" b="0" i="0" u="none" strike="noStrike" baseline="0" dirty="0" err="1" smtClean="0">
                <a:solidFill>
                  <a:schemeClr val="dk1"/>
                </a:solidFill>
                <a:effectLst/>
                <a:latin typeface="+mn-lt"/>
                <a:ea typeface="+mn-ea"/>
                <a:cs typeface="+mn-cs"/>
              </a:rPr>
              <a:t>areaplanlegging</a:t>
            </a:r>
            <a:r>
              <a:rPr lang="nb-NO" sz="1200" b="0" i="0" u="none" strike="noStrike" baseline="0" dirty="0" smtClean="0">
                <a:solidFill>
                  <a:schemeClr val="dk1"/>
                </a:solidFill>
                <a:effectLst/>
                <a:latin typeface="+mn-lt"/>
                <a:ea typeface="+mn-ea"/>
                <a:cs typeface="+mn-cs"/>
              </a:rPr>
              <a:t>, og 53 prosent når det gjelder samfunnsplanlegging. </a:t>
            </a:r>
          </a:p>
          <a:p>
            <a:r>
              <a:rPr lang="nb-NO" sz="1200" b="0" i="0" u="none" strike="noStrike" baseline="0" dirty="0" smtClean="0">
                <a:solidFill>
                  <a:schemeClr val="dk1"/>
                </a:solidFill>
                <a:effectLst/>
                <a:latin typeface="+mn-lt"/>
                <a:ea typeface="+mn-ea"/>
                <a:cs typeface="+mn-cs"/>
              </a:rPr>
              <a:t>- 35 prosent svarer at omlag halvparten av kommunene i sitt fylke har den nødvendige planfaglige kompetansen når det gjelder arealplanlegging, og 29 prosent når det gjelder samfunnsplanlegging. </a:t>
            </a:r>
          </a:p>
          <a:p>
            <a:r>
              <a:rPr lang="nb-NO" sz="1200" b="0" i="0" u="none" strike="noStrike" baseline="0" dirty="0" smtClean="0">
                <a:solidFill>
                  <a:schemeClr val="dk1"/>
                </a:solidFill>
                <a:effectLst/>
                <a:latin typeface="+mn-lt"/>
                <a:ea typeface="+mn-ea"/>
                <a:cs typeface="+mn-cs"/>
              </a:rPr>
              <a:t>- 18 prosent av fylkeskommunene svarer at kun få av kommunene i sitt fylke har den nødvendige kompetansen når det gjelder samfunnsplanlegging. </a:t>
            </a:r>
          </a:p>
          <a:p>
            <a:endParaRPr lang="nb-NO" dirty="0" smtClean="0"/>
          </a:p>
          <a:p>
            <a:r>
              <a:rPr lang="nb-NO" sz="1200" b="1" i="0" u="none" strike="noStrike" dirty="0" smtClean="0">
                <a:solidFill>
                  <a:schemeClr val="dk1"/>
                </a:solidFill>
                <a:effectLst/>
                <a:latin typeface="+mn-lt"/>
                <a:ea typeface="+mn-ea"/>
                <a:cs typeface="+mn-cs"/>
              </a:rPr>
              <a:t>Kapasitet:</a:t>
            </a:r>
          </a:p>
          <a:p>
            <a:r>
              <a:rPr lang="nb-NO" sz="1200" b="0" i="0" u="none" strike="noStrike" dirty="0" smtClean="0">
                <a:solidFill>
                  <a:schemeClr val="dk1"/>
                </a:solidFill>
                <a:effectLst/>
                <a:latin typeface="+mn-lt"/>
                <a:ea typeface="+mn-ea"/>
                <a:cs typeface="+mn-cs"/>
              </a:rPr>
              <a:t>- Kun 24 prosent </a:t>
            </a:r>
            <a:r>
              <a:rPr lang="nb-NO" sz="1200" b="0" i="0" u="none" strike="noStrike" baseline="0" dirty="0" smtClean="0">
                <a:solidFill>
                  <a:schemeClr val="dk1"/>
                </a:solidFill>
                <a:effectLst/>
                <a:latin typeface="+mn-lt"/>
                <a:ea typeface="+mn-ea"/>
                <a:cs typeface="+mn-cs"/>
              </a:rPr>
              <a:t>av fylkeskommunene svarer at de fleste kommuner i sitt fylke  har den nødvendige planfaglige kapasiteten til å utføre sine oppgaver når det gjelder </a:t>
            </a:r>
            <a:r>
              <a:rPr lang="nb-NO" sz="1200" b="0" i="0" u="none" strike="noStrike" baseline="0" dirty="0" err="1" smtClean="0">
                <a:solidFill>
                  <a:schemeClr val="dk1"/>
                </a:solidFill>
                <a:effectLst/>
                <a:latin typeface="+mn-lt"/>
                <a:ea typeface="+mn-ea"/>
                <a:cs typeface="+mn-cs"/>
              </a:rPr>
              <a:t>areaplanlegging</a:t>
            </a:r>
            <a:r>
              <a:rPr lang="nb-NO" sz="1200" b="0" i="0" u="none" strike="noStrike" baseline="0" dirty="0" smtClean="0">
                <a:solidFill>
                  <a:schemeClr val="dk1"/>
                </a:solidFill>
                <a:effectLst/>
                <a:latin typeface="+mn-lt"/>
                <a:ea typeface="+mn-ea"/>
                <a:cs typeface="+mn-cs"/>
              </a:rPr>
              <a:t>, og 19 prosent når det gjelder samfunnsplanlegging. </a:t>
            </a:r>
          </a:p>
          <a:p>
            <a:r>
              <a:rPr lang="nb-NO" sz="1200" b="0" i="0" u="none" strike="noStrike" baseline="0" dirty="0" smtClean="0">
                <a:solidFill>
                  <a:schemeClr val="dk1"/>
                </a:solidFill>
                <a:effectLst/>
                <a:latin typeface="+mn-lt"/>
                <a:ea typeface="+mn-ea"/>
                <a:cs typeface="+mn-cs"/>
              </a:rPr>
              <a:t>- 50 prosent svarer at omlag halvparten av kommunene i sitt fylke har den nødvendige planfaglige kapasiteten når det gjelder arealplanlegging, og 24 prosent når det gjelder samfunnsplanlegging. </a:t>
            </a:r>
          </a:p>
          <a:p>
            <a:r>
              <a:rPr lang="nb-NO" sz="1200" b="0" i="0" u="none" strike="noStrike" baseline="0" dirty="0" smtClean="0">
                <a:solidFill>
                  <a:schemeClr val="dk1"/>
                </a:solidFill>
                <a:effectLst/>
                <a:latin typeface="+mn-lt"/>
                <a:ea typeface="+mn-ea"/>
                <a:cs typeface="+mn-cs"/>
              </a:rPr>
              <a:t>- 31 prosent av fylkeskommunene svarer at kun få av kommunene i sitt fylke har den nødvendige kapasiteten når det gjelder arealplanlegging, og hele </a:t>
            </a:r>
            <a:r>
              <a:rPr lang="nb-NO" sz="1200" b="0" i="0" baseline="0" dirty="0" smtClean="0">
                <a:solidFill>
                  <a:schemeClr val="dk1"/>
                </a:solidFill>
                <a:effectLst/>
                <a:latin typeface="+mn-lt"/>
                <a:ea typeface="+mn-ea"/>
                <a:cs typeface="+mn-cs"/>
              </a:rPr>
              <a:t>53 prosent når det gjelder </a:t>
            </a:r>
            <a:r>
              <a:rPr lang="nb-NO" sz="1200" b="0" i="0" u="none" strike="noStrike" baseline="0" dirty="0" smtClean="0">
                <a:solidFill>
                  <a:schemeClr val="dk1"/>
                </a:solidFill>
                <a:effectLst/>
                <a:latin typeface="+mn-lt"/>
                <a:ea typeface="+mn-ea"/>
                <a:cs typeface="+mn-cs"/>
              </a:rPr>
              <a:t>samfunnsplanlegging</a:t>
            </a:r>
            <a:r>
              <a:rPr lang="nb-NO" sz="1200" b="0" i="0" u="none" strike="noStrike" baseline="0" dirty="0" smtClean="0">
                <a:solidFill>
                  <a:schemeClr val="tx1"/>
                </a:solidFill>
                <a:effectLst/>
                <a:latin typeface="+mn-lt"/>
                <a:ea typeface="+mn-ea"/>
                <a:cs typeface="+mn-cs"/>
              </a:rPr>
              <a:t>. </a:t>
            </a:r>
            <a:endParaRPr lang="nb-NO" sz="1200" b="0" i="0" u="none" strike="noStrike" baseline="0" dirty="0" smtClean="0">
              <a:solidFill>
                <a:schemeClr val="dk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A07A03D9-006C-462F-A176-4DA29806F3A1}" type="slidenum">
              <a:rPr lang="nb-NO" smtClean="0"/>
              <a:t>20</a:t>
            </a:fld>
            <a:endParaRPr lang="nb-NO"/>
          </a:p>
        </p:txBody>
      </p:sp>
    </p:spTree>
    <p:extLst>
      <p:ext uri="{BB962C8B-B14F-4D97-AF65-F5344CB8AC3E}">
        <p14:creationId xmlns:p14="http://schemas.microsoft.com/office/powerpoint/2010/main" val="38380599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Over 90 prosent av kommunene benytter konsulenttjenester til utforming av planer – 26 prosent svært ofte og 66 prosent av og til. </a:t>
            </a:r>
          </a:p>
          <a:p>
            <a:pPr marL="171450" indent="-171450">
              <a:buFontTx/>
              <a:buChar char="-"/>
            </a:pPr>
            <a:r>
              <a:rPr lang="nb-NO" sz="1200" kern="1200" dirty="0" smtClean="0">
                <a:solidFill>
                  <a:schemeClr val="tx1"/>
                </a:solidFill>
                <a:effectLst/>
                <a:latin typeface="+mn-lt"/>
                <a:ea typeface="+mn-ea"/>
                <a:cs typeface="+mn-cs"/>
              </a:rPr>
              <a:t>Få av kommunene benytter imidlertid konsulenttjenester til ordinær saksbehandling – 18 prosent oppgir at de gjør dette av og til. </a:t>
            </a:r>
          </a:p>
        </p:txBody>
      </p:sp>
      <p:sp>
        <p:nvSpPr>
          <p:cNvPr id="4" name="Slide Number Placeholder 3"/>
          <p:cNvSpPr>
            <a:spLocks noGrp="1"/>
          </p:cNvSpPr>
          <p:nvPr>
            <p:ph type="sldNum" sz="quarter" idx="10"/>
          </p:nvPr>
        </p:nvSpPr>
        <p:spPr/>
        <p:txBody>
          <a:bodyPr/>
          <a:lstStyle/>
          <a:p>
            <a:fld id="{A07A03D9-006C-462F-A176-4DA29806F3A1}" type="slidenum">
              <a:rPr lang="nb-NO" smtClean="0"/>
              <a:t>21</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Konsulentene benyttes i stor grad til å utarbeide områdeplaner/reguleringsplaner og til konsekvensutredninger.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Hovedårsaken til å benytte konsulenter til (deler av) planarbeidet er behov for særskilt kompetanse samt manglende kapasitet. Henholdsvis 36 prosent og 31 prosent av kommunene som benytter konsulenter til utforming av planer oppgir dette som hovedårsaken.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Årsaken til bruk av konsulenter til saksbehandling er i hovedsak manglende kapasitet – dette oppgis som hovedårsak av 49 prosent av kommunene som benytter konsulenttjenester til saksbehandling. </a:t>
            </a:r>
          </a:p>
          <a:p>
            <a:pPr marL="171450" indent="-171450">
              <a:buFontTx/>
              <a:buChar char="-"/>
            </a:pPr>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22</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Bruken av konsulenttjenester er størst i Telemark og Hordaland, hvor nesten halvparten av kommunene ofte benytter konsulenttjenester å utforme planer. Kommunene i Troms, Nord-Trøndelag og Nordland benytter konsulenttjenester i minst grad. Her benytter hhv 33, 25 og 21 prosent av kommunene aldri konsulenttjenester til utforming av planer.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7A03D9-006C-462F-A176-4DA29806F3A1}" type="slidenum">
              <a:rPr lang="nb-NO" smtClean="0"/>
              <a:t>23</a:t>
            </a:fld>
            <a:endParaRPr lang="nb-NO"/>
          </a:p>
        </p:txBody>
      </p:sp>
    </p:spTree>
    <p:extLst>
      <p:ext uri="{BB962C8B-B14F-4D97-AF65-F5344CB8AC3E}">
        <p14:creationId xmlns:p14="http://schemas.microsoft.com/office/powerpoint/2010/main" val="3763413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Til tross for kapasitetsproblemer, oppgir 70 prosent av kommunene at de ikke hadde noen ubesatte stillinger i 2012. 20 prosent av kommunene har 1 årsverk eller mindre som er ubesatt.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75 prosent av kommunene synes det er svært eller ganske vanskelig å rekruttere til stillinger innen areal- og samfunnsplanlegging – 25 prosent synes det svært vanskelig. Kun 1 prosent av kommunene synes det er svært lett å rekruttere til slike stillinger.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nb-NO" sz="1200" kern="120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nb-NO" sz="1200" kern="1200" dirty="0" smtClean="0">
              <a:solidFill>
                <a:schemeClr val="tx1"/>
              </a:solidFill>
              <a:effectLst/>
              <a:latin typeface="+mn-lt"/>
              <a:ea typeface="+mn-ea"/>
              <a:cs typeface="+mn-cs"/>
            </a:endParaRP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24</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5</a:t>
            </a:fld>
            <a:endParaRPr lang="nb-NO"/>
          </a:p>
        </p:txBody>
      </p:sp>
    </p:spTree>
    <p:extLst>
      <p:ext uri="{BB962C8B-B14F-4D97-AF65-F5344CB8AC3E}">
        <p14:creationId xmlns:p14="http://schemas.microsoft.com/office/powerpoint/2010/main" val="3166818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Det er flest ledige stillinger i kommuner i Akershus og i Rogaland. Her oppgir 60 prosent av kommunene at de har ubesatte stillinger/stillingsbrøker.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I Oslo kommune og i kommunene i Vestfold mener alle at det er ganske eller svært lett å rekruttere. Mens så godt som alle kommunene i Finnmark og Sogn og Fjordane mener det er vanskelig å rekruttere til stillinger innen areal- og samfunnsplanlegging. Alle kommunene i både Aust- og Vest-Agder</a:t>
            </a:r>
            <a:r>
              <a:rPr lang="nb-NO" sz="1200" kern="1200" baseline="0" dirty="0" smtClean="0">
                <a:solidFill>
                  <a:schemeClr val="tx1"/>
                </a:solidFill>
                <a:effectLst/>
                <a:latin typeface="+mn-lt"/>
                <a:ea typeface="+mn-ea"/>
                <a:cs typeface="+mn-cs"/>
              </a:rPr>
              <a:t> synes det er vanskelig å rekruttere til arealplanlegging</a:t>
            </a:r>
            <a:endParaRPr lang="nb-NO" sz="1200" kern="1200" dirty="0" smtClean="0">
              <a:solidFill>
                <a:schemeClr val="tx1"/>
              </a:solidFill>
              <a:effectLst/>
              <a:latin typeface="+mn-lt"/>
              <a:ea typeface="+mn-ea"/>
              <a:cs typeface="+mn-cs"/>
            </a:endParaRP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25</a:t>
            </a:fld>
            <a:endParaRPr lang="nb-NO"/>
          </a:p>
        </p:txBody>
      </p:sp>
    </p:spTree>
    <p:extLst>
      <p:ext uri="{BB962C8B-B14F-4D97-AF65-F5344CB8AC3E}">
        <p14:creationId xmlns:p14="http://schemas.microsoft.com/office/powerpoint/2010/main" val="4005748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90 prosent av kommunene mener de vil ha behov for å rekruttere til stillinger innen area- og samfunnsplanlegging i løpet av de fem nærmeste årene, både som følge av at folk slutter/går av med pensjon, og at planutfordringene er i økende for eksempel på grunn av befolkningsvekst. </a:t>
            </a:r>
          </a:p>
          <a:p>
            <a:pPr marL="171450" indent="-171450">
              <a:buFontTx/>
              <a:buChar char="-"/>
            </a:pPr>
            <a:r>
              <a:rPr lang="nb-NO" sz="1200" kern="1200" dirty="0" smtClean="0">
                <a:solidFill>
                  <a:schemeClr val="tx1"/>
                </a:solidFill>
                <a:effectLst/>
                <a:latin typeface="+mn-lt"/>
                <a:ea typeface="+mn-ea"/>
                <a:cs typeface="+mn-cs"/>
              </a:rPr>
              <a:t>Ved siden av Oslo kommune, er det kommunene i Akershus, Buskerud, Vestfold og Finnmark som ser ut til å ha størst behov for å rekruttere. I disse fylkene oppgir over 70 prosent av kommunene at det vil være behov for å rekruttere mer enn 1 årsverk til areal- og samfunnsplanlegging. </a:t>
            </a:r>
          </a:p>
          <a:p>
            <a:pPr marL="171450" indent="-171450">
              <a:buFontTx/>
              <a:buChar char="-"/>
            </a:pPr>
            <a:r>
              <a:rPr lang="nb-NO" sz="1200" kern="1200" dirty="0" smtClean="0">
                <a:solidFill>
                  <a:schemeClr val="tx1"/>
                </a:solidFill>
                <a:effectLst/>
                <a:latin typeface="+mn-lt"/>
                <a:ea typeface="+mn-ea"/>
                <a:cs typeface="+mn-cs"/>
              </a:rPr>
              <a:t>Sett i lys av at 75 prosent av kommunene mener det er vanskelig å rekruttere til slike stillinger, kan dette rekrutteringsbehovet by på utfordringer for kommunene. </a:t>
            </a:r>
          </a:p>
          <a:p>
            <a:pPr marL="171450" indent="-171450">
              <a:buFontTx/>
              <a:buChar char="-"/>
            </a:pPr>
            <a:r>
              <a:rPr lang="nb-NO" sz="1200" kern="1200" dirty="0" smtClean="0">
                <a:solidFill>
                  <a:schemeClr val="tx1"/>
                </a:solidFill>
                <a:effectLst/>
                <a:latin typeface="+mn-lt"/>
                <a:ea typeface="+mn-ea"/>
                <a:cs typeface="+mn-cs"/>
              </a:rPr>
              <a:t>Men kommunene er optimistiske med tanke på fremtiden. 52 prosent mener at kommunens plankompetanse og –kapasitet vil være omtrent som i dag også fem år fram i tid, mens 34 prosent av kommunene mener situasjonen vil være bedre om fem år enn i dag.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Fylkeskommunene er noe mer pessimistiske på kommunenes vegne. Blant fylkeskommunene mener 71 prosent at situasjonen vil være som i dag, mens 24 prosent mener at kommunenes plankompetanse og –kapasitet vil være svekket om fem år. </a:t>
            </a:r>
          </a:p>
          <a:p>
            <a:pPr marL="0" indent="0">
              <a:buFontTx/>
              <a:buNone/>
            </a:pPr>
            <a:endParaRPr lang="nb-NO" sz="1200" kern="1200" dirty="0" smtClean="0">
              <a:solidFill>
                <a:schemeClr val="tx1"/>
              </a:solidFill>
              <a:effectLst/>
              <a:latin typeface="+mn-lt"/>
              <a:ea typeface="+mn-ea"/>
              <a:cs typeface="+mn-cs"/>
            </a:endParaRPr>
          </a:p>
          <a:p>
            <a:pPr marL="171450" indent="-171450">
              <a:buFontTx/>
              <a:buChar char="-"/>
            </a:pPr>
            <a:endParaRPr lang="nb-NO" sz="1200" kern="1200" dirty="0" smtClean="0">
              <a:solidFill>
                <a:schemeClr val="tx1"/>
              </a:solidFill>
              <a:effectLst/>
              <a:latin typeface="+mn-lt"/>
              <a:ea typeface="+mn-ea"/>
              <a:cs typeface="+mn-cs"/>
            </a:endParaRPr>
          </a:p>
          <a:p>
            <a:pPr marL="171450" indent="-171450">
              <a:buFontTx/>
              <a:buChar char="-"/>
            </a:pP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28</a:t>
            </a:fld>
            <a:endParaRPr lang="nb-NO"/>
          </a:p>
        </p:txBody>
      </p:sp>
    </p:spTree>
    <p:extLst>
      <p:ext uri="{BB962C8B-B14F-4D97-AF65-F5344CB8AC3E}">
        <p14:creationId xmlns:p14="http://schemas.microsoft.com/office/powerpoint/2010/main" val="353926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Framtidsoptimismen er størst blant kommuner i Vestfold, Nord-Trøndelag og Akershus. Hhv 75 prosent av kommunene i Vestfold, 63 prosent av kommunene i Nord-Trøndelag og 60 prosent av kommunene i Akershus mener situasjon er bedre om fem år.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Man er minst optimistisk i kommunene i Finnmark, Telemark og Rogaland, hvor hhv 33 prosent og 25 prosent tror situasjonen om fem år vil være verre enn i dag. </a:t>
            </a: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29</a:t>
            </a:fld>
            <a:endParaRPr lang="nb-NO"/>
          </a:p>
        </p:txBody>
      </p:sp>
    </p:spTree>
    <p:extLst>
      <p:ext uri="{BB962C8B-B14F-4D97-AF65-F5344CB8AC3E}">
        <p14:creationId xmlns:p14="http://schemas.microsoft.com/office/powerpoint/2010/main" val="37236109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55 prosent av kommunene oppgir at de benytter seg av regionale planmøter/samlinger og 49 prosent benytter planforum i stor eller svært stor grad, mens 40 prosent benytter dette i liten grad.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Samtidig oppgir 53 prosent av kommunene at de i liten grad benytter fylkeskommunen til løpende veiledning, og 10 prosent oppgir at de ikke gjør dette i det hele tatt. </a:t>
            </a: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31</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60 prosent av kommunene mener i stor eller svært stor grad at fylkeskommunen ivaretar sitt ansvar som planfaglig veileder på en god måte når det gjelder planforum og regionale samlinger.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Men 49 prosent av kommunene mener at fylkeskommunen i liten grad ivaretar sitt ansvar som planfaglig veileder når det gjelder løpende veiledning, og 10 prosent at de ikke ivaretar dette ansvaret overhode. </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nb-NO" sz="1200" kern="1200" dirty="0" smtClean="0">
              <a:solidFill>
                <a:schemeClr val="tx1"/>
              </a:solidFill>
              <a:effectLst/>
              <a:latin typeface="+mn-lt"/>
              <a:ea typeface="+mn-ea"/>
              <a:cs typeface="+mn-cs"/>
            </a:endParaRP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32</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Samtidig oppgir over halvparten av kommunene som benytter fylkeskommunen som planfaglig veileder at de i stor eller svært stor grad har nytte av dette samarbeidet.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Det er noe færre som har nytte av fylkeskommunen når det gjelder løpende veiledning enn når det gjelder planforum og samlinger/regionale planmøter. </a:t>
            </a: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33</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Det er i rollen knyttet til løpende veiledning fylkeskommunene opplever at de i minst grad bidrar til å veilede kommunene i arbeidet med areal- og samfunnsplanlegging. Men ¾ av fylkeskommunene mener likevel at de i stor eller svært stor grad bidrar med veiledning også på dette området. </a:t>
            </a:r>
          </a:p>
          <a:p>
            <a:pPr marL="171450" indent="-171450">
              <a:buFontTx/>
              <a:buChar char="-"/>
            </a:pPr>
            <a:r>
              <a:rPr lang="nb-NO" sz="1200" kern="1200" dirty="0" smtClean="0">
                <a:solidFill>
                  <a:schemeClr val="tx1"/>
                </a:solidFill>
                <a:effectLst/>
                <a:latin typeface="+mn-lt"/>
                <a:ea typeface="+mn-ea"/>
                <a:cs typeface="+mn-cs"/>
              </a:rPr>
              <a:t>Det er også i denne rollen færrest kommuner benytter fylkeskommunen. Det er fylkeskommunen selv klar over. 47 prosent av fylkeskommunene oppgir at om lag halvparten av sine kommuner benytter de til løpende veiledning, og 18 prosent oppgir at et fåtall av kommunene gjør dette.</a:t>
            </a:r>
          </a:p>
          <a:p>
            <a:pPr marL="171450" indent="-171450">
              <a:buFontTx/>
              <a:buChar char="-"/>
            </a:pPr>
            <a:r>
              <a:rPr lang="nb-NO" sz="1200" kern="1200" dirty="0" smtClean="0">
                <a:solidFill>
                  <a:schemeClr val="tx1"/>
                </a:solidFill>
                <a:effectLst/>
                <a:latin typeface="+mn-lt"/>
                <a:ea typeface="+mn-ea"/>
                <a:cs typeface="+mn-cs"/>
              </a:rPr>
              <a:t>Dette står i sterk kontrast til samlinger og regionale planmøter, hvor 60 prosent av fylkeskommunene oppgir at de fleste kommunene benytter dette, og 29 prosent oppgir at alle kommunene i eget fylke benytter dette. </a:t>
            </a:r>
          </a:p>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35</a:t>
            </a:fld>
            <a:endParaRPr lang="nb-NO"/>
          </a:p>
        </p:txBody>
      </p:sp>
    </p:spTree>
    <p:extLst>
      <p:ext uri="{BB962C8B-B14F-4D97-AF65-F5344CB8AC3E}">
        <p14:creationId xmlns:p14="http://schemas.microsoft.com/office/powerpoint/2010/main" val="40086694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37</a:t>
            </a:fld>
            <a:endParaRPr lang="nb-NO"/>
          </a:p>
        </p:txBody>
      </p:sp>
    </p:spTree>
    <p:extLst>
      <p:ext uri="{BB962C8B-B14F-4D97-AF65-F5344CB8AC3E}">
        <p14:creationId xmlns:p14="http://schemas.microsoft.com/office/powerpoint/2010/main" val="33259058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71 prosent av kommunene som har gjennomført tiltak for å øke plankompetansen og –kapasiteten har gjennomført kursing og etterutdanning av de ansatte. </a:t>
            </a:r>
          </a:p>
          <a:p>
            <a:pPr marL="171450" indent="-171450">
              <a:buFontTx/>
              <a:buChar char="-"/>
            </a:pPr>
            <a:r>
              <a:rPr lang="nb-NO" sz="1200" kern="1200" dirty="0" smtClean="0">
                <a:solidFill>
                  <a:schemeClr val="tx1"/>
                </a:solidFill>
                <a:effectLst/>
                <a:latin typeface="+mn-lt"/>
                <a:ea typeface="+mn-ea"/>
                <a:cs typeface="+mn-cs"/>
              </a:rPr>
              <a:t>Videre er det 52 prosent som har etablert nettverk på tvers av kommunegrensene. 43 prosent har tatt i bruk ulike former for IKT-løsninger, 40 prosent har iverksatt kommuneinterne nettverk, mens 38 prosent har benyttet innleide konsulenttjenester. </a:t>
            </a:r>
          </a:p>
          <a:p>
            <a:pPr marL="171450" indent="-171450">
              <a:buFontTx/>
              <a:buChar char="-"/>
            </a:pPr>
            <a:r>
              <a:rPr lang="nb-NO" sz="1200" kern="1200" dirty="0" smtClean="0">
                <a:solidFill>
                  <a:schemeClr val="tx1"/>
                </a:solidFill>
                <a:effectLst/>
                <a:latin typeface="+mn-lt"/>
                <a:ea typeface="+mn-ea"/>
                <a:cs typeface="+mn-cs"/>
              </a:rPr>
              <a:t>Samarbeid med universitet/høgskole og ulike typer av </a:t>
            </a:r>
            <a:r>
              <a:rPr lang="nb-NO" sz="1200" kern="1200" dirty="0" err="1" smtClean="0">
                <a:solidFill>
                  <a:schemeClr val="tx1"/>
                </a:solidFill>
                <a:effectLst/>
                <a:latin typeface="+mn-lt"/>
                <a:ea typeface="+mn-ea"/>
                <a:cs typeface="+mn-cs"/>
              </a:rPr>
              <a:t>trainee</a:t>
            </a:r>
            <a:r>
              <a:rPr lang="nb-NO" sz="1200" kern="1200" dirty="0" smtClean="0">
                <a:solidFill>
                  <a:schemeClr val="tx1"/>
                </a:solidFill>
                <a:effectLst/>
                <a:latin typeface="+mn-lt"/>
                <a:ea typeface="+mn-ea"/>
                <a:cs typeface="+mn-cs"/>
              </a:rPr>
              <a:t>-ordninger er tiltak som i liten grad er benyttet. </a:t>
            </a:r>
          </a:p>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38</a:t>
            </a:fld>
            <a:endParaRPr lang="nb-NO"/>
          </a:p>
        </p:txBody>
      </p:sp>
    </p:spTree>
    <p:extLst>
      <p:ext uri="{BB962C8B-B14F-4D97-AF65-F5344CB8AC3E}">
        <p14:creationId xmlns:p14="http://schemas.microsoft.com/office/powerpoint/2010/main" val="2391510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effectLst/>
                <a:latin typeface="+mn-lt"/>
                <a:ea typeface="+mn-ea"/>
                <a:cs typeface="+mn-cs"/>
              </a:rPr>
              <a:t>I tillegg til å oppgi hvilke tiltak kommunen selv har iverksatt, ble kommunene spurt om hvilke tiltak de mener er viktige for å styrke kommunenes plankompetanse og –kapasitet. </a:t>
            </a:r>
          </a:p>
          <a:p>
            <a:r>
              <a:rPr lang="nb-NO" sz="1200" kern="1200" dirty="0" smtClean="0">
                <a:solidFill>
                  <a:schemeClr val="tx1"/>
                </a:solidFill>
                <a:effectLst/>
                <a:latin typeface="+mn-lt"/>
                <a:ea typeface="+mn-ea"/>
                <a:cs typeface="+mn-cs"/>
              </a:rPr>
              <a:t>Resultatene viser at svært mange de foreslåtte tiltakene vurderes som viktige. </a:t>
            </a:r>
          </a:p>
          <a:p>
            <a:pPr marL="171450" indent="-171450">
              <a:buFontTx/>
              <a:buChar char="-"/>
            </a:pPr>
            <a:r>
              <a:rPr lang="nb-NO" sz="1200" kern="1200" dirty="0" smtClean="0">
                <a:solidFill>
                  <a:schemeClr val="tx1"/>
                </a:solidFill>
                <a:effectLst/>
                <a:latin typeface="+mn-lt"/>
                <a:ea typeface="+mn-ea"/>
                <a:cs typeface="+mn-cs"/>
              </a:rPr>
              <a:t>88 prosent av kommunene mener det er viktig med interkommunalt samarbeid og bruk av faglige nettverk. </a:t>
            </a:r>
          </a:p>
          <a:p>
            <a:pPr marL="171450" indent="-171450">
              <a:buFontTx/>
              <a:buChar char="-"/>
            </a:pPr>
            <a:r>
              <a:rPr lang="nb-NO" sz="1200" kern="1200" dirty="0" smtClean="0">
                <a:solidFill>
                  <a:schemeClr val="tx1"/>
                </a:solidFill>
                <a:effectLst/>
                <a:latin typeface="+mn-lt"/>
                <a:ea typeface="+mn-ea"/>
                <a:cs typeface="+mn-cs"/>
              </a:rPr>
              <a:t>Videre mener 85 prosent det er viktig med økt utdanningstilbud, og at planfeltet prioriteres høyere blant lokale folkevalgte. </a:t>
            </a:r>
          </a:p>
          <a:p>
            <a:pPr marL="171450" indent="-171450">
              <a:buFontTx/>
              <a:buChar char="-"/>
            </a:pPr>
            <a:r>
              <a:rPr lang="nb-NO" sz="1200" kern="1200" dirty="0" smtClean="0">
                <a:solidFill>
                  <a:schemeClr val="tx1"/>
                </a:solidFill>
                <a:effectLst/>
                <a:latin typeface="+mn-lt"/>
                <a:ea typeface="+mn-ea"/>
                <a:cs typeface="+mn-cs"/>
              </a:rPr>
              <a:t>84 prosent mener det er viktig med tekniske løsninger som IKT og andre verktøy, og 83 prosent mener det er viktig med bedre organisering og ledelse i kommunen. </a:t>
            </a:r>
          </a:p>
          <a:p>
            <a:pPr marL="171450" indent="-171450">
              <a:buFontTx/>
              <a:buChar char="-"/>
            </a:pPr>
            <a:r>
              <a:rPr lang="nb-NO" sz="1200" kern="1200" dirty="0" smtClean="0">
                <a:solidFill>
                  <a:schemeClr val="tx1"/>
                </a:solidFill>
                <a:effectLst/>
                <a:latin typeface="+mn-lt"/>
                <a:ea typeface="+mn-ea"/>
                <a:cs typeface="+mn-cs"/>
              </a:rPr>
              <a:t>Ekstern kompetanse vurderes som minst viktig: 73 prosent mener det er viktig med ekstern kompetanse fra fylkeskommunen, fylkesmannen e.l. Under halvparten av kommunene mener det er viktig med økt bruk av privat kompetanse og kapasitet, og halvparten mener dette er lite eller ikke viktig. </a:t>
            </a:r>
          </a:p>
          <a:p>
            <a:endParaRPr lang="nb-NO" sz="1200" kern="1200" dirty="0" smtClean="0">
              <a:solidFill>
                <a:schemeClr val="tx1"/>
              </a:solidFill>
              <a:effectLst/>
              <a:latin typeface="+mn-lt"/>
              <a:ea typeface="+mn-ea"/>
              <a:cs typeface="+mn-cs"/>
            </a:endParaRPr>
          </a:p>
        </p:txBody>
      </p:sp>
      <p:sp>
        <p:nvSpPr>
          <p:cNvPr id="4" name="Plassholder for lysbildenummer 3"/>
          <p:cNvSpPr>
            <a:spLocks noGrp="1"/>
          </p:cNvSpPr>
          <p:nvPr>
            <p:ph type="sldNum" sz="quarter" idx="10"/>
          </p:nvPr>
        </p:nvSpPr>
        <p:spPr/>
        <p:txBody>
          <a:bodyPr/>
          <a:lstStyle/>
          <a:p>
            <a:fld id="{A07A03D9-006C-462F-A176-4DA29806F3A1}" type="slidenum">
              <a:rPr lang="nb-NO" smtClean="0"/>
              <a:t>39</a:t>
            </a:fld>
            <a:endParaRPr lang="nb-NO"/>
          </a:p>
        </p:txBody>
      </p:sp>
    </p:spTree>
    <p:extLst>
      <p:ext uri="{BB962C8B-B14F-4D97-AF65-F5344CB8AC3E}">
        <p14:creationId xmlns:p14="http://schemas.microsoft.com/office/powerpoint/2010/main" val="24956396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6</a:t>
            </a:fld>
            <a:endParaRPr lang="nb-NO"/>
          </a:p>
        </p:txBody>
      </p:sp>
    </p:spTree>
    <p:extLst>
      <p:ext uri="{BB962C8B-B14F-4D97-AF65-F5344CB8AC3E}">
        <p14:creationId xmlns:p14="http://schemas.microsoft.com/office/powerpoint/2010/main" val="30334894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effectLst/>
                <a:latin typeface="+mn-lt"/>
                <a:ea typeface="+mn-ea"/>
                <a:cs typeface="+mn-cs"/>
              </a:rPr>
              <a:t>Fylkeskommunene er langt på vei enige med kommunenes vurdering: </a:t>
            </a:r>
          </a:p>
          <a:p>
            <a:pPr marL="171450" indent="-171450">
              <a:buFontTx/>
              <a:buChar char="-"/>
            </a:pPr>
            <a:r>
              <a:rPr lang="nb-NO" sz="1200" kern="1200" dirty="0" smtClean="0">
                <a:solidFill>
                  <a:schemeClr val="tx1"/>
                </a:solidFill>
                <a:effectLst/>
                <a:latin typeface="+mn-lt"/>
                <a:ea typeface="+mn-ea"/>
                <a:cs typeface="+mn-cs"/>
              </a:rPr>
              <a:t>Alle fylkeskommunene mener det er viktig med høyere prioritering av planfeltet blant lokale folkevalgte</a:t>
            </a:r>
          </a:p>
          <a:p>
            <a:pPr marL="171450" indent="-171450">
              <a:buFontTx/>
              <a:buChar char="-"/>
            </a:pPr>
            <a:r>
              <a:rPr lang="nb-NO" sz="1200" kern="1200" dirty="0" smtClean="0">
                <a:solidFill>
                  <a:schemeClr val="tx1"/>
                </a:solidFill>
                <a:effectLst/>
                <a:latin typeface="+mn-lt"/>
                <a:ea typeface="+mn-ea"/>
                <a:cs typeface="+mn-cs"/>
              </a:rPr>
              <a:t>Nesten 90 prosent mener det er viktig med interkommunalt samarbeid og bruk av faglige nettverk, og økt utdanningstilbud</a:t>
            </a:r>
          </a:p>
          <a:p>
            <a:pPr marL="171450" indent="-171450">
              <a:buFontTx/>
              <a:buChar char="-"/>
            </a:pPr>
            <a:r>
              <a:rPr lang="nb-NO" sz="1200" kern="1200" dirty="0" smtClean="0">
                <a:solidFill>
                  <a:schemeClr val="tx1"/>
                </a:solidFill>
                <a:effectLst/>
                <a:latin typeface="+mn-lt"/>
                <a:ea typeface="+mn-ea"/>
                <a:cs typeface="+mn-cs"/>
              </a:rPr>
              <a:t>Fylkeskommunene har i mindre grad enn kommunene tro på tekniske løsninger, bare 53 prosent mener dette er viktig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Heller ikke fylkeskommunen mener det er viktig med økt bruk av privat kompetanse og kapasitet – bare 40 prosent av fylkeskommunene mener dette er viktig, og 59 prosent mener dette er lite eller ikke viktig. </a:t>
            </a:r>
          </a:p>
          <a:p>
            <a:pPr marL="0" indent="0">
              <a:buFontTx/>
              <a:buNone/>
            </a:pP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40</a:t>
            </a:fld>
            <a:endParaRPr lang="nb-NO"/>
          </a:p>
        </p:txBody>
      </p:sp>
    </p:spTree>
    <p:extLst>
      <p:ext uri="{BB962C8B-B14F-4D97-AF65-F5344CB8AC3E}">
        <p14:creationId xmlns:p14="http://schemas.microsoft.com/office/powerpoint/2010/main" val="6964193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effectLst/>
                <a:latin typeface="+mn-lt"/>
                <a:ea typeface="+mn-ea"/>
                <a:cs typeface="+mn-cs"/>
              </a:rPr>
              <a:t>Både kommunene og fylkeskommunene ble spurt hvilke aktører de mener kan bistå med å øke kommunenes plankompetanse og –kapasitet, i tillegg til kommunene selv og fylkeskommunen. </a:t>
            </a:r>
          </a:p>
          <a:p>
            <a:pPr marL="171450" lvl="0" indent="-171450">
              <a:buFontTx/>
              <a:buChar char="-"/>
            </a:pPr>
            <a:r>
              <a:rPr lang="nb-NO" sz="1200" kern="1200" dirty="0" smtClean="0">
                <a:solidFill>
                  <a:schemeClr val="tx1"/>
                </a:solidFill>
                <a:effectLst/>
                <a:latin typeface="+mn-lt"/>
                <a:ea typeface="+mn-ea"/>
                <a:cs typeface="+mn-cs"/>
              </a:rPr>
              <a:t>Hele 70 prosent av kommunene og 59 prosent av fylkeskommunene mener fylkesmannen er en sentral aktør i så måte. </a:t>
            </a:r>
          </a:p>
          <a:p>
            <a:pPr marL="171450" lvl="0" indent="-171450">
              <a:buFontTx/>
              <a:buChar char="-"/>
            </a:pPr>
            <a:r>
              <a:rPr lang="nb-NO" sz="1200" kern="1200" dirty="0" smtClean="0">
                <a:solidFill>
                  <a:schemeClr val="tx1"/>
                </a:solidFill>
                <a:effectLst/>
                <a:latin typeface="+mn-lt"/>
                <a:ea typeface="+mn-ea"/>
                <a:cs typeface="+mn-cs"/>
              </a:rPr>
              <a:t>Videre mener nesten halvparten av kommunene og 60 prosent av fylkeskommunene at Miljøverndepartementet er en sentral aktør.</a:t>
            </a:r>
          </a:p>
          <a:p>
            <a:pPr marL="171450" lvl="0" indent="-171450">
              <a:buFontTx/>
              <a:buChar char="-"/>
            </a:pPr>
            <a:r>
              <a:rPr lang="nb-NO" sz="1200" kern="1200" dirty="0" smtClean="0">
                <a:solidFill>
                  <a:schemeClr val="tx1"/>
                </a:solidFill>
                <a:effectLst/>
                <a:latin typeface="+mn-lt"/>
                <a:ea typeface="+mn-ea"/>
                <a:cs typeface="+mn-cs"/>
              </a:rPr>
              <a:t>Litt i overkant av 40 prosent av kommunene mener høgskoler/universiteter og KS er sentrale aktører. Men noe færre av fylkeskommunene mener det samme. </a:t>
            </a:r>
          </a:p>
          <a:p>
            <a:pPr marL="171450" lvl="0" indent="-171450">
              <a:buFontTx/>
              <a:buChar char="-"/>
            </a:pPr>
            <a:r>
              <a:rPr lang="nb-NO" sz="1200" kern="1200" dirty="0" smtClean="0">
                <a:solidFill>
                  <a:schemeClr val="tx1"/>
                </a:solidFill>
                <a:effectLst/>
                <a:latin typeface="+mn-lt"/>
                <a:ea typeface="+mn-ea"/>
                <a:cs typeface="+mn-cs"/>
              </a:rPr>
              <a:t>Over halvparten av fylkeskommunene mener at KRD er en viktig aktør, men bare 1/3 av kommunene mener det samme. </a:t>
            </a:r>
          </a:p>
          <a:p>
            <a:pPr marL="171450" lvl="0" indent="-171450">
              <a:buFontTx/>
              <a:buChar char="-"/>
            </a:pPr>
            <a:r>
              <a:rPr lang="nb-NO" sz="1200" kern="1200" dirty="0" smtClean="0">
                <a:solidFill>
                  <a:schemeClr val="tx1"/>
                </a:solidFill>
                <a:effectLst/>
                <a:latin typeface="+mn-lt"/>
                <a:ea typeface="+mn-ea"/>
                <a:cs typeface="+mn-cs"/>
              </a:rPr>
              <a:t>Kun 20 prosent av både kommuner og fylkeskommuner mener andre regionale statsetater, som Vegvesenet o.l. er viktige. </a:t>
            </a:r>
          </a:p>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41</a:t>
            </a:fld>
            <a:endParaRPr lang="nb-NO"/>
          </a:p>
        </p:txBody>
      </p:sp>
    </p:spTree>
    <p:extLst>
      <p:ext uri="{BB962C8B-B14F-4D97-AF65-F5344CB8AC3E}">
        <p14:creationId xmlns:p14="http://schemas.microsoft.com/office/powerpoint/2010/main" val="33850556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nb-NO" sz="1200" kern="1200" dirty="0" smtClean="0">
                <a:solidFill>
                  <a:schemeClr val="tx1"/>
                </a:solidFill>
                <a:effectLst/>
                <a:latin typeface="+mn-lt"/>
                <a:ea typeface="+mn-ea"/>
                <a:cs typeface="+mn-cs"/>
              </a:rPr>
              <a:t>12 prosent av kommunene har benyttet SEVS, mens 58 prosent oppgir å ikke ha hørt om dette tiltaket. </a:t>
            </a:r>
          </a:p>
          <a:p>
            <a:pPr marL="171450" lvl="0" indent="-171450">
              <a:buFontTx/>
              <a:buChar char="-"/>
            </a:pPr>
            <a:r>
              <a:rPr lang="nb-NO" sz="1200" kern="1200" dirty="0" smtClean="0">
                <a:solidFill>
                  <a:schemeClr val="tx1"/>
                </a:solidFill>
                <a:effectLst/>
                <a:latin typeface="+mn-lt"/>
                <a:ea typeface="+mn-ea"/>
                <a:cs typeface="+mn-cs"/>
              </a:rPr>
              <a:t>32 prosent av kommunene har benyttet </a:t>
            </a:r>
            <a:r>
              <a:rPr lang="nb-NO" sz="1200" kern="1200" dirty="0" err="1" smtClean="0">
                <a:solidFill>
                  <a:schemeClr val="tx1"/>
                </a:solidFill>
                <a:effectLst/>
                <a:latin typeface="+mn-lt"/>
                <a:ea typeface="+mn-ea"/>
                <a:cs typeface="+mn-cs"/>
              </a:rPr>
              <a:t>Samplan</a:t>
            </a:r>
            <a:r>
              <a:rPr lang="nb-NO" sz="1200" kern="1200" dirty="0" smtClean="0">
                <a:solidFill>
                  <a:schemeClr val="tx1"/>
                </a:solidFill>
                <a:effectLst/>
                <a:latin typeface="+mn-lt"/>
                <a:ea typeface="+mn-ea"/>
                <a:cs typeface="+mn-cs"/>
              </a:rPr>
              <a:t>, mens 20 ikke har hørt om dette. </a:t>
            </a:r>
          </a:p>
          <a:p>
            <a:pPr marL="171450" lvl="0" indent="-171450">
              <a:buFontTx/>
              <a:buChar char="-"/>
            </a:pPr>
            <a:r>
              <a:rPr lang="nb-NO" sz="1200" kern="1200" dirty="0" smtClean="0">
                <a:solidFill>
                  <a:schemeClr val="tx1"/>
                </a:solidFill>
                <a:effectLst/>
                <a:latin typeface="+mn-lt"/>
                <a:ea typeface="+mn-ea"/>
                <a:cs typeface="+mn-cs"/>
              </a:rPr>
              <a:t>37 prosent av kommunene har benyttet både verktøy for kommunal saksbehandling innen planlegging og miljøvern (</a:t>
            </a:r>
            <a:r>
              <a:rPr lang="nb-NO" sz="1200" u="sng" kern="1200" dirty="0" smtClean="0">
                <a:solidFill>
                  <a:schemeClr val="tx1"/>
                </a:solidFill>
                <a:effectLst/>
                <a:latin typeface="+mn-lt"/>
                <a:ea typeface="+mn-ea"/>
                <a:cs typeface="+mn-cs"/>
                <a:hlinkClick r:id="rId3"/>
              </a:rPr>
              <a:t>www.miljøkommune.no</a:t>
            </a:r>
            <a:r>
              <a:rPr lang="nb-NO" sz="1200" kern="1200" dirty="0" smtClean="0">
                <a:solidFill>
                  <a:schemeClr val="tx1"/>
                </a:solidFill>
                <a:effectLst/>
                <a:latin typeface="+mn-lt"/>
                <a:ea typeface="+mn-ea"/>
                <a:cs typeface="+mn-cs"/>
              </a:rPr>
              <a:t>) og Miljøstatus i Norge. </a:t>
            </a: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42</a:t>
            </a:fld>
            <a:endParaRPr lang="nb-NO"/>
          </a:p>
        </p:txBody>
      </p:sp>
    </p:spTree>
    <p:extLst>
      <p:ext uri="{BB962C8B-B14F-4D97-AF65-F5344CB8AC3E}">
        <p14:creationId xmlns:p14="http://schemas.microsoft.com/office/powerpoint/2010/main" val="1232534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Til sammen 60 prosent av kommunene har en egen fagansvarlig for areal- og samfunnsplanlegging, enten ved at de har en egen fagansvarlig for hver av disse (18 prosent), at de har en felles fagansvarlig for areal- og samfunnsplanlegging (19 prosent), eller ved at de har en felles fagansvarlig for areal- og samfunnsplanlegging sammen med et annet område, slik som for eksempel næring eller miljø (23 prosent).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I tillegg er det 20 prosent av kommunene som har en egen fagansvarlig for arealplanlegging, men ikke for samfunn­splanlegging.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Kun 6 prosent av kommunene oppgir at de verken har egen fagansvarlig for areal- eller samfunnsplanlegging.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Kommunene i Akershus og i Vestfold oppgir i størst grad at de har egen fagansvarlig både for samfunnsplanlegging og for arealplanlegging (hhv 67 prosent og 60 prosent). Mens i Troms fylke oppgir 38 prosent av kommunene at de ikke har egen fagansvarlig for verken areal- eller samfunnsplanlegging.</a:t>
            </a:r>
          </a:p>
          <a:p>
            <a:pPr marL="171450" marR="0" indent="-171450" algn="l" defTabSz="914400" rtl="0" eaLnBrk="1" fontAlgn="auto" latinLnBrk="0" hangingPunct="1">
              <a:lnSpc>
                <a:spcPct val="100000"/>
              </a:lnSpc>
              <a:spcBef>
                <a:spcPts val="0"/>
              </a:spcBef>
              <a:spcAft>
                <a:spcPts val="0"/>
              </a:spcAft>
              <a:buClrTx/>
              <a:buSzTx/>
              <a:buFontTx/>
              <a:buChar char="-"/>
              <a:tabLst/>
              <a:defRPr/>
            </a:pPr>
            <a:endParaRPr lang="nb-NO" sz="1200" kern="1200" dirty="0" smtClean="0">
              <a:solidFill>
                <a:schemeClr val="tx1"/>
              </a:solidFill>
              <a:effectLst/>
              <a:latin typeface="+mn-lt"/>
              <a:ea typeface="+mn-ea"/>
              <a:cs typeface="+mn-cs"/>
            </a:endParaRP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8</a:t>
            </a:fld>
            <a:endParaRPr lang="nb-NO"/>
          </a:p>
        </p:txBody>
      </p:sp>
    </p:spTree>
    <p:extLst>
      <p:ext uri="{BB962C8B-B14F-4D97-AF65-F5344CB8AC3E}">
        <p14:creationId xmlns:p14="http://schemas.microsoft.com/office/powerpoint/2010/main" val="3256492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Hele 15 prosent av kommunene oppgir at de ikke har noen årsverk avsatt til å arbeide med samfunnsplanlegging, og 4 prosent har ingen årsverk til arealplanlegging. </a:t>
            </a:r>
          </a:p>
          <a:p>
            <a:pPr marL="171450" indent="-171450">
              <a:buFontTx/>
              <a:buChar char="-"/>
            </a:pPr>
            <a:r>
              <a:rPr lang="nb-NO" sz="1200" kern="1200" dirty="0" smtClean="0">
                <a:solidFill>
                  <a:schemeClr val="tx1"/>
                </a:solidFill>
                <a:effectLst/>
                <a:latin typeface="+mn-lt"/>
                <a:ea typeface="+mn-ea"/>
                <a:cs typeface="+mn-cs"/>
              </a:rPr>
              <a:t>Videre er oppgir 46 prosent av kommunene at de har 0,5 årsverk eller mindre til å jobbe med samfunns­planlegging. Blant annet oppgir 36 prosent av kommunene i Hedmark at de ikke har noen årsverk til samfunnsplanlegging. </a:t>
            </a:r>
          </a:p>
          <a:p>
            <a:pPr marL="171450" indent="-171450">
              <a:buFontTx/>
              <a:buChar char="-"/>
            </a:pPr>
            <a:r>
              <a:rPr lang="nb-NO" sz="1200" kern="1200" dirty="0" smtClean="0">
                <a:solidFill>
                  <a:schemeClr val="tx1"/>
                </a:solidFill>
                <a:effectLst/>
                <a:latin typeface="+mn-lt"/>
                <a:ea typeface="+mn-ea"/>
                <a:cs typeface="+mn-cs"/>
              </a:rPr>
              <a:t>Det er avsatt flere årsverk til arealplanlegging enn til samfunnsplanlegging i norske kommuner. 28 prosent av kommunene har avsatt mer enn to årsverk til å arbeide med arealplanlegging. </a:t>
            </a:r>
          </a:p>
          <a:p>
            <a:endParaRPr lang="nb-NO" dirty="0"/>
          </a:p>
        </p:txBody>
      </p:sp>
      <p:sp>
        <p:nvSpPr>
          <p:cNvPr id="4" name="Plassholder for lysbildenummer 3"/>
          <p:cNvSpPr>
            <a:spLocks noGrp="1"/>
          </p:cNvSpPr>
          <p:nvPr>
            <p:ph type="sldNum" sz="quarter" idx="10"/>
          </p:nvPr>
        </p:nvSpPr>
        <p:spPr/>
        <p:txBody>
          <a:bodyPr/>
          <a:lstStyle/>
          <a:p>
            <a:fld id="{A07A03D9-006C-462F-A176-4DA29806F3A1}" type="slidenum">
              <a:rPr lang="nb-NO" smtClean="0"/>
              <a:t>9</a:t>
            </a:fld>
            <a:endParaRPr lang="nb-NO"/>
          </a:p>
        </p:txBody>
      </p:sp>
    </p:spTree>
    <p:extLst>
      <p:ext uri="{BB962C8B-B14F-4D97-AF65-F5344CB8AC3E}">
        <p14:creationId xmlns:p14="http://schemas.microsoft.com/office/powerpoint/2010/main" val="727938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sz="1200" kern="1200" dirty="0" smtClean="0">
                <a:solidFill>
                  <a:schemeClr val="tx1"/>
                </a:solidFill>
                <a:effectLst/>
                <a:latin typeface="+mn-lt"/>
                <a:ea typeface="+mn-ea"/>
                <a:cs typeface="+mn-cs"/>
              </a:rPr>
              <a:t>Utfordringen synes størst i Hedmark, Nordland og Oppland fylke. Her oppgir henholdsvis 36 prosent, 29 prosent og 27 prosent av kommunene at de er uten samfunnsplanleggere. </a:t>
            </a:r>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10</a:t>
            </a:fld>
            <a:endParaRPr lang="nb-NO"/>
          </a:p>
        </p:txBody>
      </p:sp>
    </p:spTree>
    <p:extLst>
      <p:ext uri="{BB962C8B-B14F-4D97-AF65-F5344CB8AC3E}">
        <p14:creationId xmlns:p14="http://schemas.microsoft.com/office/powerpoint/2010/main" val="824711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smtClean="0">
                <a:solidFill>
                  <a:schemeClr val="tx1"/>
                </a:solidFill>
                <a:effectLst/>
                <a:latin typeface="+mn-lt"/>
                <a:ea typeface="+mn-ea"/>
                <a:cs typeface="+mn-cs"/>
              </a:rPr>
              <a:t>17 prosent av kommunene i Troms oppgir at de ikke har noen årsverk til arealplanlegging, og 10 prosent av kommunene i hhv Buskerud og Nordland.</a:t>
            </a: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11</a:t>
            </a:fld>
            <a:endParaRPr lang="nb-NO"/>
          </a:p>
        </p:txBody>
      </p:sp>
    </p:spTree>
    <p:extLst>
      <p:ext uri="{BB962C8B-B14F-4D97-AF65-F5344CB8AC3E}">
        <p14:creationId xmlns:p14="http://schemas.microsoft.com/office/powerpoint/2010/main" val="3327122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Det er en rekke utdanninger som representert både når det gjelder samfunnsplanlegging og når det gjelder arealplanlegging. Likevel er det noen som er mer dominerende enn andre, særlig når det gjelder arealplanlegging.</a:t>
            </a:r>
          </a:p>
          <a:p>
            <a:pPr marL="171450" indent="-171450">
              <a:buFontTx/>
              <a:buChar char="-"/>
            </a:pPr>
            <a:r>
              <a:rPr lang="nb-NO" sz="1200" kern="1200" dirty="0" smtClean="0">
                <a:solidFill>
                  <a:schemeClr val="tx1"/>
                </a:solidFill>
                <a:effectLst/>
                <a:latin typeface="+mn-lt"/>
                <a:ea typeface="+mn-ea"/>
                <a:cs typeface="+mn-cs"/>
              </a:rPr>
              <a:t>Når det gjelder </a:t>
            </a:r>
            <a:r>
              <a:rPr lang="nb-NO" sz="1200" b="1" kern="1200" dirty="0" smtClean="0">
                <a:solidFill>
                  <a:schemeClr val="tx1"/>
                </a:solidFill>
                <a:effectLst/>
                <a:latin typeface="+mn-lt"/>
                <a:ea typeface="+mn-ea"/>
                <a:cs typeface="+mn-cs"/>
              </a:rPr>
              <a:t>samfunnsplanlegging</a:t>
            </a:r>
            <a:r>
              <a:rPr lang="nb-NO" sz="1200" kern="1200" dirty="0" smtClean="0">
                <a:solidFill>
                  <a:schemeClr val="tx1"/>
                </a:solidFill>
                <a:effectLst/>
                <a:latin typeface="+mn-lt"/>
                <a:ea typeface="+mn-ea"/>
                <a:cs typeface="+mn-cs"/>
              </a:rPr>
              <a:t>, oppgir 26 prosent av kommunene at de har samfunnsplanleggere, mens 23 prosent oppgir at de har personer med andre utdanningsbakgrunner enn det vi har listet opp i spørreundersøkelsen Videre er det 20 prosent som har natur- og miljøforvaltere, 17 prosent som har samfunnsvitere og 16 prosent som har ingeniører blant sine samfunnsplanleggere. </a:t>
            </a:r>
          </a:p>
          <a:p>
            <a:pPr marL="171450" indent="-171450">
              <a:buFontTx/>
              <a:buChar char="-"/>
            </a:pPr>
            <a:r>
              <a:rPr lang="nb-NO" sz="1200" kern="1200" dirty="0" smtClean="0">
                <a:solidFill>
                  <a:schemeClr val="tx1"/>
                </a:solidFill>
                <a:effectLst/>
                <a:latin typeface="+mn-lt"/>
                <a:ea typeface="+mn-ea"/>
                <a:cs typeface="+mn-cs"/>
              </a:rPr>
              <a:t>Når det gjelder </a:t>
            </a:r>
            <a:r>
              <a:rPr lang="nb-NO" sz="1200" b="1" kern="1200" dirty="0" smtClean="0">
                <a:solidFill>
                  <a:schemeClr val="tx1"/>
                </a:solidFill>
                <a:effectLst/>
                <a:latin typeface="+mn-lt"/>
                <a:ea typeface="+mn-ea"/>
                <a:cs typeface="+mn-cs"/>
              </a:rPr>
              <a:t>arealplanlegging</a:t>
            </a:r>
            <a:r>
              <a:rPr lang="nb-NO" sz="1200" kern="1200" dirty="0" smtClean="0">
                <a:solidFill>
                  <a:schemeClr val="tx1"/>
                </a:solidFill>
                <a:effectLst/>
                <a:latin typeface="+mn-lt"/>
                <a:ea typeface="+mn-ea"/>
                <a:cs typeface="+mn-cs"/>
              </a:rPr>
              <a:t>, er det 39 prosent av kommunene som oppgir at de har ingeniører. 35 prosent har natur- og miljøforvaltere og 30 prosent har arealplanleggere. </a:t>
            </a:r>
            <a:endParaRPr lang="nb-NO" sz="1200" kern="1200" dirty="0">
              <a:solidFill>
                <a:schemeClr val="tx1"/>
              </a:solidFill>
              <a:effectLst/>
              <a:latin typeface="+mn-lt"/>
              <a:ea typeface="+mn-ea"/>
              <a:cs typeface="+mn-cs"/>
            </a:endParaRPr>
          </a:p>
          <a:p>
            <a:pPr marL="171450" indent="-171450">
              <a:buFontTx/>
              <a:buChar char="-"/>
            </a:pPr>
            <a:endParaRPr lang="nb-NO"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07A03D9-006C-462F-A176-4DA29806F3A1}" type="slidenum">
              <a:rPr lang="nb-NO" smtClean="0"/>
              <a:t>12</a:t>
            </a:fld>
            <a:endParaRPr lang="nb-NO"/>
          </a:p>
        </p:txBody>
      </p:sp>
    </p:spTree>
    <p:extLst>
      <p:ext uri="{BB962C8B-B14F-4D97-AF65-F5344CB8AC3E}">
        <p14:creationId xmlns:p14="http://schemas.microsoft.com/office/powerpoint/2010/main" val="572858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nb-NO" sz="1200" kern="1200" dirty="0" smtClean="0">
                <a:solidFill>
                  <a:schemeClr val="tx1"/>
                </a:solidFill>
                <a:effectLst/>
                <a:latin typeface="+mn-lt"/>
                <a:ea typeface="+mn-ea"/>
                <a:cs typeface="+mn-cs"/>
              </a:rPr>
              <a:t>65 prosent av kommunene oppgir at de i svært liten eller liten grad har nødvendig planfaglig kapasitet når det gjelder samfunnsplanlegging, og 55 prosent når det gjelder arealplanlegging.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Situasjonen er noe bedre når det gjelder kompetanse. Her oppgir flertallet av kommunene at de i stor eller svært stor grad har nødvendig planfaglig kompetanse til å utføre sine oppgaver.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b-NO" sz="1200" kern="1200" dirty="0" smtClean="0">
                <a:solidFill>
                  <a:schemeClr val="tx1"/>
                </a:solidFill>
                <a:effectLst/>
                <a:latin typeface="+mn-lt"/>
                <a:ea typeface="+mn-ea"/>
                <a:cs typeface="+mn-cs"/>
              </a:rPr>
              <a:t>Likevel oppgir nesten 1/3 av kommunene at de mangler nødvendig kompetansen når det gjelder samfunnsplanlegging, og 20 pro sent at de mangler nødvendig kompetanse når det gjelder arealplanlegging. Men kapasitets- og kompetanseutfordringene henger i stor grad sammen, og manglede ressurser oppgis ofte som begrunnelse for manglende kompetanse. </a:t>
            </a:r>
          </a:p>
          <a:p>
            <a:pPr marL="171450" indent="-171450">
              <a:buFontTx/>
              <a:buChar char="-"/>
            </a:pPr>
            <a:endParaRPr lang="nb-NO" sz="1200" kern="1200" dirty="0" smtClean="0">
              <a:solidFill>
                <a:schemeClr val="tx1"/>
              </a:solidFill>
              <a:effectLst/>
              <a:latin typeface="+mn-lt"/>
              <a:ea typeface="+mn-ea"/>
              <a:cs typeface="+mn-cs"/>
            </a:endParaRPr>
          </a:p>
          <a:p>
            <a:endParaRPr lang="nb-NO" dirty="0"/>
          </a:p>
        </p:txBody>
      </p:sp>
      <p:sp>
        <p:nvSpPr>
          <p:cNvPr id="4" name="Slide Number Placeholder 3"/>
          <p:cNvSpPr>
            <a:spLocks noGrp="1"/>
          </p:cNvSpPr>
          <p:nvPr>
            <p:ph type="sldNum" sz="quarter" idx="10"/>
          </p:nvPr>
        </p:nvSpPr>
        <p:spPr/>
        <p:txBody>
          <a:bodyPr/>
          <a:lstStyle/>
          <a:p>
            <a:fld id="{A07A03D9-006C-462F-A176-4DA29806F3A1}" type="slidenum">
              <a:rPr lang="nb-NO" smtClean="0"/>
              <a:t>14</a:t>
            </a:fld>
            <a:endParaRPr lang="nb-NO"/>
          </a:p>
        </p:txBody>
      </p:sp>
    </p:spTree>
    <p:extLst>
      <p:ext uri="{BB962C8B-B14F-4D97-AF65-F5344CB8AC3E}">
        <p14:creationId xmlns:p14="http://schemas.microsoft.com/office/powerpoint/2010/main" val="572858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5748CD34-89B2-446D-9B87-8385C92EA921}" type="datetimeFigureOut">
              <a:rPr lang="nb-NO" smtClean="0"/>
              <a:t>05.11.2013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1B4B082-413B-47F3-BE1F-D125CEE94A41}" type="slidenum">
              <a:rPr lang="nb-NO" smtClean="0"/>
              <a:t>‹#›</a:t>
            </a:fld>
            <a:endParaRPr lang="nb-NO"/>
          </a:p>
        </p:txBody>
      </p:sp>
      <p:pic>
        <p:nvPicPr>
          <p:cNvPr id="7" name="Bilde 6"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13593273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748CD34-89B2-446D-9B87-8385C92EA921}" type="datetimeFigureOut">
              <a:rPr lang="nb-NO" smtClean="0"/>
              <a:t>05.11.2013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1B4B082-413B-47F3-BE1F-D125CEE94A41}" type="slidenum">
              <a:rPr lang="nb-NO" smtClean="0"/>
              <a:t>‹#›</a:t>
            </a:fld>
            <a:endParaRPr lang="nb-NO"/>
          </a:p>
        </p:txBody>
      </p:sp>
      <p:pic>
        <p:nvPicPr>
          <p:cNvPr id="7" name="Bilde 6"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33726023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748CD34-89B2-446D-9B87-8385C92EA921}" type="datetimeFigureOut">
              <a:rPr lang="nb-NO" smtClean="0"/>
              <a:t>05.11.2013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1B4B082-413B-47F3-BE1F-D125CEE94A41}" type="slidenum">
              <a:rPr lang="nb-NO" smtClean="0"/>
              <a:t>‹#›</a:t>
            </a:fld>
            <a:endParaRPr lang="nb-NO"/>
          </a:p>
        </p:txBody>
      </p:sp>
      <p:pic>
        <p:nvPicPr>
          <p:cNvPr id="7" name="Bilde 6"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33390283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5748CD34-89B2-446D-9B87-8385C92EA921}" type="datetimeFigureOut">
              <a:rPr lang="nb-NO" smtClean="0"/>
              <a:t>05.11.2013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1B4B082-413B-47F3-BE1F-D125CEE94A41}" type="slidenum">
              <a:rPr lang="nb-NO" smtClean="0"/>
              <a:t>‹#›</a:t>
            </a:fld>
            <a:endParaRPr lang="nb-NO"/>
          </a:p>
        </p:txBody>
      </p:sp>
      <p:pic>
        <p:nvPicPr>
          <p:cNvPr id="7" name="Bilde 6"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21975665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5748CD34-89B2-446D-9B87-8385C92EA921}" type="datetimeFigureOut">
              <a:rPr lang="nb-NO" smtClean="0"/>
              <a:t>05.11.2013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01B4B082-413B-47F3-BE1F-D125CEE94A41}" type="slidenum">
              <a:rPr lang="nb-NO" smtClean="0"/>
              <a:t>‹#›</a:t>
            </a:fld>
            <a:endParaRPr lang="nb-NO"/>
          </a:p>
        </p:txBody>
      </p:sp>
      <p:pic>
        <p:nvPicPr>
          <p:cNvPr id="7" name="Bilde 6"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8323196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5748CD34-89B2-446D-9B87-8385C92EA921}" type="datetimeFigureOut">
              <a:rPr lang="nb-NO" smtClean="0"/>
              <a:t>05.11.2013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1B4B082-413B-47F3-BE1F-D125CEE94A41}" type="slidenum">
              <a:rPr lang="nb-NO" smtClean="0"/>
              <a:t>‹#›</a:t>
            </a:fld>
            <a:endParaRPr lang="nb-NO"/>
          </a:p>
        </p:txBody>
      </p:sp>
      <p:pic>
        <p:nvPicPr>
          <p:cNvPr id="8" name="Bilde 7"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42276496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5748CD34-89B2-446D-9B87-8385C92EA921}" type="datetimeFigureOut">
              <a:rPr lang="nb-NO" smtClean="0"/>
              <a:t>05.11.2013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01B4B082-413B-47F3-BE1F-D125CEE94A41}" type="slidenum">
              <a:rPr lang="nb-NO" smtClean="0"/>
              <a:t>‹#›</a:t>
            </a:fld>
            <a:endParaRPr lang="nb-NO"/>
          </a:p>
        </p:txBody>
      </p:sp>
      <p:pic>
        <p:nvPicPr>
          <p:cNvPr id="10" name="Bilde 9"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194434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5748CD34-89B2-446D-9B87-8385C92EA921}" type="datetimeFigureOut">
              <a:rPr lang="nb-NO" smtClean="0"/>
              <a:t>05.11.2013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01B4B082-413B-47F3-BE1F-D125CEE94A41}" type="slidenum">
              <a:rPr lang="nb-NO" smtClean="0"/>
              <a:t>‹#›</a:t>
            </a:fld>
            <a:endParaRPr lang="nb-NO"/>
          </a:p>
        </p:txBody>
      </p:sp>
      <p:pic>
        <p:nvPicPr>
          <p:cNvPr id="6" name="Bilde 5"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99985181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5748CD34-89B2-446D-9B87-8385C92EA921}" type="datetimeFigureOut">
              <a:rPr lang="nb-NO" smtClean="0"/>
              <a:t>05.11.2013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01B4B082-413B-47F3-BE1F-D125CEE94A41}" type="slidenum">
              <a:rPr lang="nb-NO" smtClean="0"/>
              <a:t>‹#›</a:t>
            </a:fld>
            <a:endParaRPr lang="nb-NO"/>
          </a:p>
        </p:txBody>
      </p:sp>
      <p:pic>
        <p:nvPicPr>
          <p:cNvPr id="5" name="Bilde 4"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129619232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5748CD34-89B2-446D-9B87-8385C92EA921}" type="datetimeFigureOut">
              <a:rPr lang="nb-NO" smtClean="0"/>
              <a:t>05.11.2013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1B4B082-413B-47F3-BE1F-D125CEE94A41}" type="slidenum">
              <a:rPr lang="nb-NO" smtClean="0"/>
              <a:t>‹#›</a:t>
            </a:fld>
            <a:endParaRPr lang="nb-NO"/>
          </a:p>
        </p:txBody>
      </p:sp>
      <p:pic>
        <p:nvPicPr>
          <p:cNvPr id="8" name="Bilde 7"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7583636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5748CD34-89B2-446D-9B87-8385C92EA921}" type="datetimeFigureOut">
              <a:rPr lang="nb-NO" smtClean="0"/>
              <a:t>05.11.2013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1B4B082-413B-47F3-BE1F-D125CEE94A41}" type="slidenum">
              <a:rPr lang="nb-NO" smtClean="0"/>
              <a:t>‹#›</a:t>
            </a:fld>
            <a:endParaRPr lang="nb-NO"/>
          </a:p>
        </p:txBody>
      </p:sp>
      <p:pic>
        <p:nvPicPr>
          <p:cNvPr id="8" name="Bilde 7" descr="logo_bare knapp.jpg"/>
          <p:cNvPicPr>
            <a:picLocks noChangeAspect="1"/>
          </p:cNvPicPr>
          <p:nvPr userDrawn="1"/>
        </p:nvPicPr>
        <p:blipFill>
          <a:blip r:embed="rId2"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10220456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8CD34-89B2-446D-9B87-8385C92EA921}" type="datetimeFigureOut">
              <a:rPr lang="nb-NO" smtClean="0"/>
              <a:t>05.11.2013</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4B082-413B-47F3-BE1F-D125CEE94A41}" type="slidenum">
              <a:rPr lang="nb-NO" smtClean="0"/>
              <a:t>‹#›</a:t>
            </a:fld>
            <a:endParaRPr lang="nb-NO"/>
          </a:p>
        </p:txBody>
      </p:sp>
      <p:pic>
        <p:nvPicPr>
          <p:cNvPr id="7" name="Bilde 6" descr="logo_bare knapp.jpg"/>
          <p:cNvPicPr>
            <a:picLocks noChangeAspect="1"/>
          </p:cNvPicPr>
          <p:nvPr userDrawn="1"/>
        </p:nvPicPr>
        <p:blipFill>
          <a:blip r:embed="rId13" cstate="print"/>
          <a:stretch>
            <a:fillRect/>
          </a:stretch>
        </p:blipFill>
        <p:spPr>
          <a:xfrm>
            <a:off x="0" y="0"/>
            <a:ext cx="548680" cy="548680"/>
          </a:xfrm>
          <a:prstGeom prst="rect">
            <a:avLst/>
          </a:prstGeom>
        </p:spPr>
      </p:pic>
    </p:spTree>
    <p:extLst>
      <p:ext uri="{BB962C8B-B14F-4D97-AF65-F5344CB8AC3E}">
        <p14:creationId xmlns:p14="http://schemas.microsoft.com/office/powerpoint/2010/main" val="184622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chart" Target="../charts/char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comments" Target="../comments/comment2.xml"/><Relationship Id="rId4" Type="http://schemas.openxmlformats.org/officeDocument/2006/relationships/chart" Target="../charts/chart12.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chart" Target="../charts/chart14.xml"/></Relationships>
</file>

<file path=ppt/slides/_rels/slide2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chart" Target="../charts/char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chart" Target="../charts/chart2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6.xml"/><Relationship Id="rId1" Type="http://schemas.openxmlformats.org/officeDocument/2006/relationships/slideLayout" Target="../slideLayouts/slideLayout4.xml"/><Relationship Id="rId4" Type="http://schemas.openxmlformats.org/officeDocument/2006/relationships/chart" Target="../charts/char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1.xml"/><Relationship Id="rId1" Type="http://schemas.openxmlformats.org/officeDocument/2006/relationships/slideLayout" Target="../slideLayouts/slideLayout4.xml"/><Relationship Id="rId4" Type="http://schemas.openxmlformats.org/officeDocument/2006/relationships/chart" Target="../charts/chart31.xml"/></Relationships>
</file>

<file path=ppt/slides/_rels/slide42.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4"/>
          <p:cNvSpPr txBox="1">
            <a:spLocks noChangeArrowheads="1"/>
          </p:cNvSpPr>
          <p:nvPr/>
        </p:nvSpPr>
        <p:spPr bwMode="auto">
          <a:xfrm>
            <a:off x="596726" y="3717032"/>
            <a:ext cx="642354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defRPr/>
            </a:pPr>
            <a:r>
              <a:rPr lang="sv-SE" altLang="nb-NO" sz="3200" b="1" dirty="0" smtClean="0">
                <a:solidFill>
                  <a:schemeClr val="accent1">
                    <a:lumMod val="75000"/>
                  </a:schemeClr>
                </a:solidFill>
                <a:latin typeface="Helvetica" charset="0"/>
              </a:rPr>
              <a:t>Kartlegging av plankapasitet og </a:t>
            </a:r>
            <a:br>
              <a:rPr lang="sv-SE" altLang="nb-NO" sz="3200" b="1" dirty="0" smtClean="0">
                <a:solidFill>
                  <a:schemeClr val="accent1">
                    <a:lumMod val="75000"/>
                  </a:schemeClr>
                </a:solidFill>
                <a:latin typeface="Helvetica" charset="0"/>
              </a:rPr>
            </a:br>
            <a:r>
              <a:rPr lang="sv-SE" altLang="nb-NO" sz="3200" b="1" dirty="0" smtClean="0">
                <a:solidFill>
                  <a:schemeClr val="accent1">
                    <a:lumMod val="75000"/>
                  </a:schemeClr>
                </a:solidFill>
                <a:latin typeface="Helvetica" charset="0"/>
              </a:rPr>
              <a:t>plankompetansekompetanse i norske kommuner</a:t>
            </a:r>
          </a:p>
          <a:p>
            <a:pPr>
              <a:spcBef>
                <a:spcPct val="50000"/>
              </a:spcBef>
              <a:defRPr/>
            </a:pPr>
            <a:r>
              <a:rPr lang="sv-SE" altLang="nb-NO" b="1" dirty="0" smtClean="0">
                <a:solidFill>
                  <a:schemeClr val="accent1">
                    <a:lumMod val="75000"/>
                  </a:schemeClr>
                </a:solidFill>
                <a:latin typeface="Helvetica" charset="0"/>
              </a:rPr>
              <a:t>Resultater fra spørreundersøkelse blant alle landets kommuner og fylkeskommuner</a:t>
            </a:r>
            <a:endParaRPr lang="sv-SE" altLang="nb-NO" sz="2000" dirty="0" smtClean="0">
              <a:solidFill>
                <a:schemeClr val="accent1">
                  <a:lumMod val="75000"/>
                </a:schemeClr>
              </a:solidFill>
            </a:endParaRPr>
          </a:p>
        </p:txBody>
      </p:sp>
    </p:spTree>
    <p:extLst>
      <p:ext uri="{BB962C8B-B14F-4D97-AF65-F5344CB8AC3E}">
        <p14:creationId xmlns:p14="http://schemas.microsoft.com/office/powerpoint/2010/main" val="2056219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altLang="nb-NO" sz="3200" dirty="0">
                <a:solidFill>
                  <a:schemeClr val="accent1">
                    <a:lumMod val="50000"/>
                  </a:schemeClr>
                </a:solidFill>
                <a:latin typeface="Arial" charset="0"/>
                <a:cs typeface="Arial" charset="0"/>
              </a:rPr>
              <a:t>Flest kommuner uten </a:t>
            </a:r>
            <a:r>
              <a:rPr lang="nb-NO" altLang="nb-NO" sz="3200" u="sng" dirty="0">
                <a:solidFill>
                  <a:schemeClr val="accent1">
                    <a:lumMod val="50000"/>
                  </a:schemeClr>
                </a:solidFill>
                <a:latin typeface="Arial" charset="0"/>
                <a:cs typeface="Arial" charset="0"/>
              </a:rPr>
              <a:t>samfunnsplanleggere</a:t>
            </a:r>
            <a:r>
              <a:rPr lang="nb-NO" altLang="nb-NO" sz="3200" dirty="0">
                <a:solidFill>
                  <a:schemeClr val="accent1">
                    <a:lumMod val="50000"/>
                  </a:schemeClr>
                </a:solidFill>
                <a:latin typeface="Arial" charset="0"/>
                <a:cs typeface="Arial" charset="0"/>
              </a:rPr>
              <a:t> i Hedmark, Nordland og Oppland</a:t>
            </a:r>
            <a:endParaRPr lang="nb-NO" sz="3200" dirty="0">
              <a:solidFill>
                <a:schemeClr val="accent1">
                  <a:lumMod val="50000"/>
                </a:schemeClr>
              </a:solidFill>
              <a:latin typeface="Arial" charset="0"/>
              <a:cs typeface="Arial"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00269615"/>
              </p:ext>
            </p:extLst>
          </p:nvPr>
        </p:nvGraphicFramePr>
        <p:xfrm>
          <a:off x="323522" y="1484782"/>
          <a:ext cx="8640965" cy="5112565"/>
        </p:xfrm>
        <a:graphic>
          <a:graphicData uri="http://schemas.openxmlformats.org/drawingml/2006/table">
            <a:tbl>
              <a:tblPr firstRow="1" bandRow="1">
                <a:tableStyleId>{5C22544A-7EE6-4342-B048-85BDC9FD1C3A}</a:tableStyleId>
              </a:tblPr>
              <a:tblGrid>
                <a:gridCol w="1476923"/>
                <a:gridCol w="1194007"/>
                <a:gridCol w="1194007"/>
                <a:gridCol w="1194007"/>
                <a:gridCol w="1194007"/>
                <a:gridCol w="1194007"/>
                <a:gridCol w="1194007"/>
              </a:tblGrid>
              <a:tr h="399043">
                <a:tc gridSpan="7">
                  <a:txBody>
                    <a:bodyPr/>
                    <a:lstStyle/>
                    <a:p>
                      <a:pPr algn="l" fontAlgn="ctr"/>
                      <a:r>
                        <a:rPr lang="nb-NO" sz="1200" b="1" i="1" u="none" strike="noStrike" dirty="0">
                          <a:solidFill>
                            <a:schemeClr val="bg1"/>
                          </a:solidFill>
                          <a:effectLst/>
                          <a:latin typeface="Calibri"/>
                        </a:rPr>
                        <a:t>Hvor mange årsverk er ansatt for å arbeide med samfunnsplanlegging i kommunen?  Prosentandel av kommunene i hvert fylke.</a:t>
                      </a:r>
                    </a:p>
                  </a:txBody>
                  <a:tcPr marL="9525" marR="9525" marT="9525" marB="0" anchor="ct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r>
              <a:tr h="428502">
                <a:tc>
                  <a:txBody>
                    <a:bodyPr/>
                    <a:lstStyle/>
                    <a:p>
                      <a:pPr algn="l" fontAlgn="b"/>
                      <a:r>
                        <a:rPr lang="nb-NO" sz="1200" b="1" i="0" u="none" strike="noStrike" dirty="0">
                          <a:solidFill>
                            <a:schemeClr val="bg1"/>
                          </a:solidFill>
                          <a:effectLst/>
                          <a:latin typeface="Calibri"/>
                        </a:rPr>
                        <a:t>Fylke</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Ingen</a:t>
                      </a:r>
                    </a:p>
                  </a:txBody>
                  <a:tcPr marL="9525" marR="9525" marT="9525" marB="0" anchor="b">
                    <a:solidFill>
                      <a:schemeClr val="accent1"/>
                    </a:solidFill>
                  </a:tcPr>
                </a:tc>
                <a:tc>
                  <a:txBody>
                    <a:bodyPr/>
                    <a:lstStyle/>
                    <a:p>
                      <a:pPr algn="ctr" fontAlgn="b"/>
                      <a:r>
                        <a:rPr lang="nb-NO" sz="1200" b="1" i="0" u="none" strike="noStrike">
                          <a:solidFill>
                            <a:schemeClr val="bg1"/>
                          </a:solidFill>
                          <a:effectLst/>
                          <a:latin typeface="Calibri"/>
                        </a:rPr>
                        <a:t>0,5 årsverk eller mindre</a:t>
                      </a:r>
                    </a:p>
                  </a:txBody>
                  <a:tcPr marL="9525" marR="9525" marT="9525" marB="0" anchor="b">
                    <a:solidFill>
                      <a:schemeClr val="accent1"/>
                    </a:solidFill>
                  </a:tcPr>
                </a:tc>
                <a:tc>
                  <a:txBody>
                    <a:bodyPr/>
                    <a:lstStyle/>
                    <a:p>
                      <a:pPr algn="ctr" fontAlgn="b"/>
                      <a:r>
                        <a:rPr lang="nb-NO" sz="1200" b="1" i="0" u="none" strike="noStrike">
                          <a:solidFill>
                            <a:schemeClr val="bg1"/>
                          </a:solidFill>
                          <a:effectLst/>
                          <a:latin typeface="Calibri"/>
                        </a:rPr>
                        <a:t>0,6 - 1 årsverk</a:t>
                      </a:r>
                    </a:p>
                  </a:txBody>
                  <a:tcPr marL="9525" marR="9525" marT="9525" marB="0" anchor="b">
                    <a:solidFill>
                      <a:schemeClr val="accent1"/>
                    </a:solidFill>
                  </a:tcPr>
                </a:tc>
                <a:tc>
                  <a:txBody>
                    <a:bodyPr/>
                    <a:lstStyle/>
                    <a:p>
                      <a:pPr algn="ctr" fontAlgn="b"/>
                      <a:r>
                        <a:rPr lang="nb-NO" sz="1200" b="1" i="0" u="none" strike="noStrike">
                          <a:solidFill>
                            <a:schemeClr val="bg1"/>
                          </a:solidFill>
                          <a:effectLst/>
                          <a:latin typeface="Calibri"/>
                        </a:rPr>
                        <a:t>1,1 - 2 årsverk</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Mer enn 2 årsverk</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Antall svar</a:t>
                      </a:r>
                    </a:p>
                  </a:txBody>
                  <a:tcPr marL="9525" marR="9525" marT="9525" marB="0" anchor="b">
                    <a:solidFill>
                      <a:schemeClr val="accent1"/>
                    </a:solidFill>
                  </a:tcPr>
                </a:tc>
              </a:tr>
              <a:tr h="214251">
                <a:tc>
                  <a:txBody>
                    <a:bodyPr/>
                    <a:lstStyle/>
                    <a:p>
                      <a:pPr algn="l" fontAlgn="t"/>
                      <a:r>
                        <a:rPr lang="nb-NO" sz="1200" b="1" i="0" u="none" strike="noStrike">
                          <a:solidFill>
                            <a:srgbClr val="000000"/>
                          </a:solidFill>
                          <a:effectLst/>
                          <a:latin typeface="Calibri"/>
                        </a:rPr>
                        <a:t>Østfold</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67 %</a:t>
                      </a:r>
                    </a:p>
                  </a:txBody>
                  <a:tcPr marL="9525" marR="9525" marT="9525" marB="0" anchor="ctr"/>
                </a:tc>
                <a:tc>
                  <a:txBody>
                    <a:bodyPr/>
                    <a:lstStyle/>
                    <a:p>
                      <a:pPr algn="ctr" fontAlgn="ctr"/>
                      <a:r>
                        <a:rPr lang="nb-NO" sz="1200" b="0" i="0" u="none" strike="noStrike" dirty="0">
                          <a:solidFill>
                            <a:srgbClr val="000000"/>
                          </a:solidFill>
                          <a:effectLst/>
                          <a:latin typeface="Calibri"/>
                        </a:rPr>
                        <a:t>11 %</a:t>
                      </a:r>
                    </a:p>
                  </a:txBody>
                  <a:tcPr marL="9525" marR="9525" marT="9525" marB="0" anchor="ctr"/>
                </a:tc>
                <a:tc>
                  <a:txBody>
                    <a:bodyPr/>
                    <a:lstStyle/>
                    <a:p>
                      <a:pPr algn="ctr" fontAlgn="ctr"/>
                      <a:r>
                        <a:rPr lang="nb-NO" sz="1200" b="0" i="0" u="none" strike="noStrike" dirty="0">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9</a:t>
                      </a:r>
                    </a:p>
                  </a:txBody>
                  <a:tcPr marL="9525" marR="9525" marT="9525" marB="0" anchor="ctr"/>
                </a:tc>
              </a:tr>
              <a:tr h="214251">
                <a:tc>
                  <a:txBody>
                    <a:bodyPr/>
                    <a:lstStyle/>
                    <a:p>
                      <a:pPr algn="l" fontAlgn="t"/>
                      <a:r>
                        <a:rPr lang="nb-NO" sz="1200" b="1" i="0" u="none" strike="noStrike">
                          <a:solidFill>
                            <a:srgbClr val="000000"/>
                          </a:solidFill>
                          <a:effectLst/>
                          <a:latin typeface="Calibri"/>
                        </a:rPr>
                        <a:t>Akershus</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14 %</a:t>
                      </a:r>
                    </a:p>
                  </a:txBody>
                  <a:tcPr marL="9525" marR="9525" marT="9525" marB="0" anchor="ctr"/>
                </a:tc>
                <a:tc>
                  <a:txBody>
                    <a:bodyPr/>
                    <a:lstStyle/>
                    <a:p>
                      <a:pPr algn="ctr" fontAlgn="ctr"/>
                      <a:r>
                        <a:rPr lang="nb-NO" sz="1200" b="0" i="0" u="none" strike="noStrike">
                          <a:solidFill>
                            <a:srgbClr val="000000"/>
                          </a:solidFill>
                          <a:effectLst/>
                          <a:latin typeface="Calibri"/>
                        </a:rPr>
                        <a:t>29 %</a:t>
                      </a:r>
                    </a:p>
                  </a:txBody>
                  <a:tcPr marL="9525" marR="9525" marT="9525" marB="0" anchor="ctr"/>
                </a:tc>
                <a:tc>
                  <a:txBody>
                    <a:bodyPr/>
                    <a:lstStyle/>
                    <a:p>
                      <a:pPr algn="ctr" fontAlgn="ctr"/>
                      <a:r>
                        <a:rPr lang="nb-NO" sz="1200" b="0" i="0" u="none" strike="noStrike">
                          <a:solidFill>
                            <a:srgbClr val="000000"/>
                          </a:solidFill>
                          <a:effectLst/>
                          <a:latin typeface="Calibri"/>
                        </a:rPr>
                        <a:t>43 %</a:t>
                      </a:r>
                    </a:p>
                  </a:txBody>
                  <a:tcPr marL="9525" marR="9525" marT="9525" marB="0" anchor="ctr"/>
                </a:tc>
                <a:tc>
                  <a:txBody>
                    <a:bodyPr/>
                    <a:lstStyle/>
                    <a:p>
                      <a:pPr algn="ctr" fontAlgn="ctr"/>
                      <a:r>
                        <a:rPr lang="nb-NO" sz="1200" b="0" i="0" u="none" strike="noStrike">
                          <a:solidFill>
                            <a:srgbClr val="000000"/>
                          </a:solidFill>
                          <a:effectLst/>
                          <a:latin typeface="Calibri"/>
                        </a:rPr>
                        <a:t>14 %</a:t>
                      </a:r>
                    </a:p>
                  </a:txBody>
                  <a:tcPr marL="9525" marR="9525" marT="9525" marB="0" anchor="ctr"/>
                </a:tc>
                <a:tc>
                  <a:txBody>
                    <a:bodyPr/>
                    <a:lstStyle/>
                    <a:p>
                      <a:pPr algn="ctr" fontAlgn="ctr"/>
                      <a:r>
                        <a:rPr lang="nb-NO" sz="1200" b="0" i="0" u="none" strike="noStrike" dirty="0">
                          <a:solidFill>
                            <a:srgbClr val="000000"/>
                          </a:solidFill>
                          <a:effectLst/>
                          <a:latin typeface="Calibri"/>
                        </a:rPr>
                        <a:t>7</a:t>
                      </a:r>
                    </a:p>
                  </a:txBody>
                  <a:tcPr marL="9525" marR="9525" marT="9525" marB="0" anchor="ctr"/>
                </a:tc>
              </a:tr>
              <a:tr h="214251">
                <a:tc>
                  <a:txBody>
                    <a:bodyPr/>
                    <a:lstStyle/>
                    <a:p>
                      <a:pPr algn="l" fontAlgn="t"/>
                      <a:r>
                        <a:rPr lang="nb-NO" sz="1200" b="1" i="0" u="none" strike="noStrike">
                          <a:solidFill>
                            <a:srgbClr val="000000"/>
                          </a:solidFill>
                          <a:effectLst/>
                          <a:latin typeface="Calibri"/>
                        </a:rPr>
                        <a:t>Oslo</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100 %</a:t>
                      </a:r>
                    </a:p>
                  </a:txBody>
                  <a:tcPr marL="9525" marR="9525" marT="9525" marB="0" anchor="ctr"/>
                </a:tc>
                <a:tc>
                  <a:txBody>
                    <a:bodyPr/>
                    <a:lstStyle/>
                    <a:p>
                      <a:pPr algn="ctr" fontAlgn="ctr"/>
                      <a:r>
                        <a:rPr lang="nb-NO" sz="1200" b="0" i="0" u="none" strike="noStrike" dirty="0">
                          <a:solidFill>
                            <a:srgbClr val="000000"/>
                          </a:solidFill>
                          <a:effectLst/>
                          <a:latin typeface="Calibri"/>
                        </a:rPr>
                        <a:t>1</a:t>
                      </a:r>
                    </a:p>
                  </a:txBody>
                  <a:tcPr marL="9525" marR="9525" marT="9525" marB="0" anchor="ctr"/>
                </a:tc>
              </a:tr>
              <a:tr h="214251">
                <a:tc>
                  <a:txBody>
                    <a:bodyPr/>
                    <a:lstStyle/>
                    <a:p>
                      <a:pPr algn="l" fontAlgn="t"/>
                      <a:r>
                        <a:rPr lang="nb-NO" sz="1200" b="1" i="0" u="none" strike="noStrike" dirty="0">
                          <a:solidFill>
                            <a:schemeClr val="accent6">
                              <a:lumMod val="50000"/>
                            </a:schemeClr>
                          </a:solidFill>
                          <a:effectLst/>
                          <a:latin typeface="Calibri"/>
                        </a:rPr>
                        <a:t>Hedmark</a:t>
                      </a:r>
                    </a:p>
                  </a:txBody>
                  <a:tcPr marL="9525" marR="9525" marT="9525" marB="0">
                    <a:solidFill>
                      <a:schemeClr val="accent6">
                        <a:lumMod val="40000"/>
                        <a:lumOff val="60000"/>
                      </a:schemeClr>
                    </a:solidFill>
                  </a:tcPr>
                </a:tc>
                <a:tc>
                  <a:txBody>
                    <a:bodyPr/>
                    <a:lstStyle/>
                    <a:p>
                      <a:pPr algn="ctr" fontAlgn="ctr"/>
                      <a:r>
                        <a:rPr lang="nb-NO" sz="1200" b="1" i="0" u="none" strike="noStrike" dirty="0">
                          <a:solidFill>
                            <a:schemeClr val="accent6">
                              <a:lumMod val="50000"/>
                            </a:schemeClr>
                          </a:solidFill>
                          <a:effectLst/>
                          <a:latin typeface="Calibri"/>
                        </a:rPr>
                        <a:t>36 %</a:t>
                      </a:r>
                    </a:p>
                  </a:txBody>
                  <a:tcPr marL="9525" marR="9525" marT="9525" marB="0" anchor="ctr">
                    <a:solidFill>
                      <a:schemeClr val="accent6">
                        <a:lumMod val="40000"/>
                        <a:lumOff val="60000"/>
                      </a:schemeClr>
                    </a:solidFill>
                  </a:tcP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a:solidFill>
                            <a:srgbClr val="000000"/>
                          </a:solidFill>
                          <a:effectLst/>
                          <a:latin typeface="Calibri"/>
                        </a:rPr>
                        <a:t>9 %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11</a:t>
                      </a:r>
                    </a:p>
                  </a:txBody>
                  <a:tcPr marL="9525" marR="9525" marT="9525" marB="0" anchor="ctr"/>
                </a:tc>
              </a:tr>
              <a:tr h="214251">
                <a:tc>
                  <a:txBody>
                    <a:bodyPr/>
                    <a:lstStyle/>
                    <a:p>
                      <a:pPr algn="l" fontAlgn="t"/>
                      <a:r>
                        <a:rPr lang="nb-NO" sz="1200" b="1" i="0" u="none" strike="noStrike" dirty="0">
                          <a:solidFill>
                            <a:schemeClr val="accent6">
                              <a:lumMod val="50000"/>
                            </a:schemeClr>
                          </a:solidFill>
                          <a:effectLst/>
                          <a:latin typeface="Calibri"/>
                        </a:rPr>
                        <a:t>Oppland</a:t>
                      </a:r>
                    </a:p>
                  </a:txBody>
                  <a:tcPr marL="9525" marR="9525" marT="9525" marB="0">
                    <a:solidFill>
                      <a:schemeClr val="accent6">
                        <a:lumMod val="40000"/>
                        <a:lumOff val="60000"/>
                      </a:schemeClr>
                    </a:solidFill>
                  </a:tcPr>
                </a:tc>
                <a:tc>
                  <a:txBody>
                    <a:bodyPr/>
                    <a:lstStyle/>
                    <a:p>
                      <a:pPr algn="ctr" fontAlgn="ctr"/>
                      <a:r>
                        <a:rPr lang="nb-NO" sz="1200" b="1" i="0" u="none" strike="noStrike" dirty="0">
                          <a:solidFill>
                            <a:schemeClr val="accent6">
                              <a:lumMod val="50000"/>
                            </a:schemeClr>
                          </a:solidFill>
                          <a:effectLst/>
                          <a:latin typeface="Calibri"/>
                        </a:rPr>
                        <a:t>27 %</a:t>
                      </a:r>
                    </a:p>
                  </a:txBody>
                  <a:tcPr marL="9525" marR="9525" marT="9525" marB="0" anchor="ctr">
                    <a:solidFill>
                      <a:schemeClr val="accent6">
                        <a:lumMod val="40000"/>
                        <a:lumOff val="60000"/>
                      </a:schemeClr>
                    </a:solidFill>
                  </a:tcPr>
                </a:tc>
                <a:tc>
                  <a:txBody>
                    <a:bodyPr/>
                    <a:lstStyle/>
                    <a:p>
                      <a:pPr algn="ctr" fontAlgn="ctr"/>
                      <a:r>
                        <a:rPr lang="nb-NO" sz="1200" b="0" i="0" u="none" strike="noStrike">
                          <a:solidFill>
                            <a:srgbClr val="000000"/>
                          </a:solidFill>
                          <a:effectLst/>
                          <a:latin typeface="Calibri"/>
                        </a:rPr>
                        <a:t>47 %</a:t>
                      </a:r>
                    </a:p>
                  </a:txBody>
                  <a:tcPr marL="9525" marR="9525" marT="9525" marB="0" anchor="ctr"/>
                </a:tc>
                <a:tc>
                  <a:txBody>
                    <a:bodyPr/>
                    <a:lstStyle/>
                    <a:p>
                      <a:pPr algn="ctr" fontAlgn="ctr"/>
                      <a:r>
                        <a:rPr lang="nb-NO" sz="1200" b="0" i="0" u="none" strike="noStrike">
                          <a:solidFill>
                            <a:srgbClr val="000000"/>
                          </a:solidFill>
                          <a:effectLst/>
                          <a:latin typeface="Calibri"/>
                        </a:rPr>
                        <a:t>20 %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7 %</a:t>
                      </a:r>
                    </a:p>
                  </a:txBody>
                  <a:tcPr marL="9525" marR="9525" marT="9525" marB="0" anchor="ctr"/>
                </a:tc>
                <a:tc>
                  <a:txBody>
                    <a:bodyPr/>
                    <a:lstStyle/>
                    <a:p>
                      <a:pPr algn="ctr" fontAlgn="ctr"/>
                      <a:r>
                        <a:rPr lang="nb-NO" sz="1200" b="0" i="0" u="none" strike="noStrike" dirty="0">
                          <a:solidFill>
                            <a:srgbClr val="000000"/>
                          </a:solidFill>
                          <a:effectLst/>
                          <a:latin typeface="Calibri"/>
                        </a:rPr>
                        <a:t>15</a:t>
                      </a:r>
                    </a:p>
                  </a:txBody>
                  <a:tcPr marL="9525" marR="9525" marT="9525" marB="0" anchor="ctr"/>
                </a:tc>
              </a:tr>
              <a:tr h="214251">
                <a:tc>
                  <a:txBody>
                    <a:bodyPr/>
                    <a:lstStyle/>
                    <a:p>
                      <a:pPr algn="l" fontAlgn="t"/>
                      <a:r>
                        <a:rPr lang="nb-NO" sz="1200" b="1" i="0" u="none" strike="noStrike">
                          <a:solidFill>
                            <a:srgbClr val="000000"/>
                          </a:solidFill>
                          <a:effectLst/>
                          <a:latin typeface="Calibri"/>
                        </a:rPr>
                        <a:t>Buskerud</a:t>
                      </a:r>
                    </a:p>
                  </a:txBody>
                  <a:tcPr marL="9525" marR="9525" marT="9525" marB="0"/>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dirty="0">
                          <a:solidFill>
                            <a:srgbClr val="000000"/>
                          </a:solidFill>
                          <a:effectLst/>
                          <a:latin typeface="Calibri"/>
                        </a:rPr>
                        <a:t>9</a:t>
                      </a:r>
                    </a:p>
                  </a:txBody>
                  <a:tcPr marL="9525" marR="9525" marT="9525" marB="0" anchor="ctr"/>
                </a:tc>
              </a:tr>
              <a:tr h="214251">
                <a:tc>
                  <a:txBody>
                    <a:bodyPr/>
                    <a:lstStyle/>
                    <a:p>
                      <a:pPr algn="l" fontAlgn="t"/>
                      <a:r>
                        <a:rPr lang="nb-NO" sz="1200" b="1" i="0" u="none" strike="noStrike">
                          <a:solidFill>
                            <a:srgbClr val="000000"/>
                          </a:solidFill>
                          <a:effectLst/>
                          <a:latin typeface="Calibri"/>
                        </a:rPr>
                        <a:t>Vestfold</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40 %</a:t>
                      </a:r>
                    </a:p>
                  </a:txBody>
                  <a:tcPr marL="9525" marR="9525" marT="9525" marB="0" anchor="ctr"/>
                </a:tc>
                <a:tc>
                  <a:txBody>
                    <a:bodyPr/>
                    <a:lstStyle/>
                    <a:p>
                      <a:pPr algn="ctr" fontAlgn="ctr"/>
                      <a:r>
                        <a:rPr lang="nb-NO" sz="1200" b="0" i="0" u="none" strike="noStrike">
                          <a:solidFill>
                            <a:srgbClr val="000000"/>
                          </a:solidFill>
                          <a:effectLst/>
                          <a:latin typeface="Calibri"/>
                        </a:rPr>
                        <a:t>20 %</a:t>
                      </a:r>
                    </a:p>
                  </a:txBody>
                  <a:tcPr marL="9525" marR="9525" marT="9525" marB="0" anchor="ctr"/>
                </a:tc>
                <a:tc>
                  <a:txBody>
                    <a:bodyPr/>
                    <a:lstStyle/>
                    <a:p>
                      <a:pPr algn="ctr" fontAlgn="ctr"/>
                      <a:r>
                        <a:rPr lang="nb-NO" sz="1200" b="0" i="0" u="none" strike="noStrike">
                          <a:solidFill>
                            <a:srgbClr val="000000"/>
                          </a:solidFill>
                          <a:effectLst/>
                          <a:latin typeface="Calibri"/>
                        </a:rPr>
                        <a:t>40 %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5</a:t>
                      </a:r>
                    </a:p>
                  </a:txBody>
                  <a:tcPr marL="9525" marR="9525" marT="9525" marB="0" anchor="ctr"/>
                </a:tc>
              </a:tr>
              <a:tr h="214251">
                <a:tc>
                  <a:txBody>
                    <a:bodyPr/>
                    <a:lstStyle/>
                    <a:p>
                      <a:pPr algn="l" fontAlgn="t"/>
                      <a:r>
                        <a:rPr lang="nb-NO" sz="1200" b="1" i="0" u="none" strike="noStrike">
                          <a:solidFill>
                            <a:srgbClr val="000000"/>
                          </a:solidFill>
                          <a:effectLst/>
                          <a:latin typeface="Calibri"/>
                        </a:rPr>
                        <a:t>Telemark</a:t>
                      </a:r>
                    </a:p>
                  </a:txBody>
                  <a:tcPr marL="9525" marR="9525" marT="9525" marB="0"/>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dirty="0">
                          <a:solidFill>
                            <a:srgbClr val="000000"/>
                          </a:solidFill>
                          <a:effectLst/>
                          <a:latin typeface="Calibri"/>
                        </a:rPr>
                        <a:t>78 %</a:t>
                      </a:r>
                    </a:p>
                  </a:txBody>
                  <a:tcPr marL="9525" marR="9525" marT="9525" marB="0" anchor="ctr"/>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9</a:t>
                      </a:r>
                    </a:p>
                  </a:txBody>
                  <a:tcPr marL="9525" marR="9525" marT="9525" marB="0" anchor="ctr"/>
                </a:tc>
              </a:tr>
              <a:tr h="214251">
                <a:tc>
                  <a:txBody>
                    <a:bodyPr/>
                    <a:lstStyle/>
                    <a:p>
                      <a:pPr algn="l" fontAlgn="t"/>
                      <a:r>
                        <a:rPr lang="nb-NO" sz="1200" b="1" i="0" u="none" strike="noStrike">
                          <a:solidFill>
                            <a:srgbClr val="000000"/>
                          </a:solidFill>
                          <a:effectLst/>
                          <a:latin typeface="Calibri"/>
                        </a:rPr>
                        <a:t>Aust-Agder</a:t>
                      </a:r>
                    </a:p>
                  </a:txBody>
                  <a:tcPr marL="9525" marR="9525" marT="9525" marB="0"/>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33 %</a:t>
                      </a:r>
                    </a:p>
                  </a:txBody>
                  <a:tcPr marL="9525" marR="9525" marT="9525" marB="0" anchor="ctr"/>
                </a:tc>
                <a:tc>
                  <a:txBody>
                    <a:bodyPr/>
                    <a:lstStyle/>
                    <a:p>
                      <a:pPr algn="ctr" fontAlgn="ctr"/>
                      <a:r>
                        <a:rPr lang="nb-NO" sz="1200" b="0" i="0" u="none" strike="noStrike">
                          <a:solidFill>
                            <a:srgbClr val="000000"/>
                          </a:solidFill>
                          <a:effectLst/>
                          <a:latin typeface="Calibri"/>
                        </a:rPr>
                        <a:t>9</a:t>
                      </a:r>
                    </a:p>
                  </a:txBody>
                  <a:tcPr marL="9525" marR="9525" marT="9525" marB="0" anchor="ctr"/>
                </a:tc>
              </a:tr>
              <a:tr h="214251">
                <a:tc>
                  <a:txBody>
                    <a:bodyPr/>
                    <a:lstStyle/>
                    <a:p>
                      <a:pPr algn="l" fontAlgn="t"/>
                      <a:r>
                        <a:rPr lang="nb-NO" sz="1200" b="1" i="0" u="none" strike="noStrike">
                          <a:solidFill>
                            <a:srgbClr val="000000"/>
                          </a:solidFill>
                          <a:effectLst/>
                          <a:latin typeface="Calibri"/>
                        </a:rPr>
                        <a:t>Vest-Agder</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40 %</a:t>
                      </a:r>
                    </a:p>
                  </a:txBody>
                  <a:tcPr marL="9525" marR="9525" marT="9525" marB="0" anchor="ctr"/>
                </a:tc>
                <a:tc>
                  <a:txBody>
                    <a:bodyPr/>
                    <a:lstStyle/>
                    <a:p>
                      <a:pPr algn="ctr" fontAlgn="ctr"/>
                      <a:r>
                        <a:rPr lang="nb-NO" sz="1200" b="0" i="0" u="none" strike="noStrike">
                          <a:solidFill>
                            <a:srgbClr val="000000"/>
                          </a:solidFill>
                          <a:effectLst/>
                          <a:latin typeface="Calibri"/>
                        </a:rPr>
                        <a:t>60 %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10</a:t>
                      </a:r>
                    </a:p>
                  </a:txBody>
                  <a:tcPr marL="9525" marR="9525" marT="9525" marB="0" anchor="ctr"/>
                </a:tc>
              </a:tr>
              <a:tr h="214251">
                <a:tc>
                  <a:txBody>
                    <a:bodyPr/>
                    <a:lstStyle/>
                    <a:p>
                      <a:pPr algn="l" fontAlgn="t"/>
                      <a:r>
                        <a:rPr lang="nb-NO" sz="1200" b="1" i="0" u="none" strike="noStrike">
                          <a:solidFill>
                            <a:srgbClr val="000000"/>
                          </a:solidFill>
                          <a:effectLst/>
                          <a:latin typeface="Calibri"/>
                        </a:rPr>
                        <a:t>Rogaland</a:t>
                      </a:r>
                    </a:p>
                  </a:txBody>
                  <a:tcPr marL="9525" marR="9525" marT="9525" marB="0"/>
                </a:tc>
                <a:tc>
                  <a:txBody>
                    <a:bodyPr/>
                    <a:lstStyle/>
                    <a:p>
                      <a:pPr algn="ctr" fontAlgn="ctr"/>
                      <a:r>
                        <a:rPr lang="nb-NO" sz="1200" b="0" i="0" u="none" strike="noStrike">
                          <a:solidFill>
                            <a:srgbClr val="000000"/>
                          </a:solidFill>
                          <a:effectLst/>
                          <a:latin typeface="Calibri"/>
                        </a:rPr>
                        <a:t>8 %</a:t>
                      </a:r>
                    </a:p>
                  </a:txBody>
                  <a:tcPr marL="9525" marR="9525" marT="9525" marB="0" anchor="ctr"/>
                </a:tc>
                <a:tc>
                  <a:txBody>
                    <a:bodyPr/>
                    <a:lstStyle/>
                    <a:p>
                      <a:pPr algn="ctr" fontAlgn="ctr"/>
                      <a:r>
                        <a:rPr lang="nb-NO" sz="1200" b="0" i="0" u="none" strike="noStrike">
                          <a:solidFill>
                            <a:srgbClr val="000000"/>
                          </a:solidFill>
                          <a:effectLst/>
                          <a:latin typeface="Calibri"/>
                        </a:rPr>
                        <a:t>58 %</a:t>
                      </a:r>
                    </a:p>
                  </a:txBody>
                  <a:tcPr marL="9525" marR="9525" marT="9525" marB="0" anchor="ctr"/>
                </a:tc>
                <a:tc>
                  <a:txBody>
                    <a:bodyPr/>
                    <a:lstStyle/>
                    <a:p>
                      <a:pPr algn="ctr" fontAlgn="ctr"/>
                      <a:r>
                        <a:rPr lang="nb-NO" sz="1200" b="0" i="0" u="none" strike="noStrike">
                          <a:solidFill>
                            <a:srgbClr val="000000"/>
                          </a:solidFill>
                          <a:effectLst/>
                          <a:latin typeface="Calibri"/>
                        </a:rPr>
                        <a:t>8 %</a:t>
                      </a:r>
                    </a:p>
                  </a:txBody>
                  <a:tcPr marL="9525" marR="9525" marT="9525" marB="0" anchor="ctr"/>
                </a:tc>
                <a:tc>
                  <a:txBody>
                    <a:bodyPr/>
                    <a:lstStyle/>
                    <a:p>
                      <a:pPr algn="ctr" fontAlgn="ctr"/>
                      <a:r>
                        <a:rPr lang="nb-NO" sz="1200" b="0" i="0" u="none" strike="noStrike">
                          <a:solidFill>
                            <a:srgbClr val="000000"/>
                          </a:solidFill>
                          <a:effectLst/>
                          <a:latin typeface="Calibri"/>
                        </a:rPr>
                        <a:t>17 %</a:t>
                      </a:r>
                    </a:p>
                  </a:txBody>
                  <a:tcPr marL="9525" marR="9525" marT="9525" marB="0" anchor="ctr"/>
                </a:tc>
                <a:tc>
                  <a:txBody>
                    <a:bodyPr/>
                    <a:lstStyle/>
                    <a:p>
                      <a:pPr algn="ctr" fontAlgn="ctr"/>
                      <a:r>
                        <a:rPr lang="nb-NO" sz="1200" b="0" i="0" u="none" strike="noStrike">
                          <a:solidFill>
                            <a:srgbClr val="000000"/>
                          </a:solidFill>
                          <a:effectLst/>
                          <a:latin typeface="Calibri"/>
                        </a:rPr>
                        <a:t>8 %</a:t>
                      </a:r>
                    </a:p>
                  </a:txBody>
                  <a:tcPr marL="9525" marR="9525" marT="9525" marB="0" anchor="ctr"/>
                </a:tc>
                <a:tc>
                  <a:txBody>
                    <a:bodyPr/>
                    <a:lstStyle/>
                    <a:p>
                      <a:pPr algn="ctr" fontAlgn="ctr"/>
                      <a:r>
                        <a:rPr lang="nb-NO" sz="1200" b="0" i="0" u="none" strike="noStrike" dirty="0">
                          <a:solidFill>
                            <a:srgbClr val="000000"/>
                          </a:solidFill>
                          <a:effectLst/>
                          <a:latin typeface="Calibri"/>
                        </a:rPr>
                        <a:t>12</a:t>
                      </a:r>
                    </a:p>
                  </a:txBody>
                  <a:tcPr marL="9525" marR="9525" marT="9525" marB="0" anchor="ctr"/>
                </a:tc>
              </a:tr>
              <a:tr h="214251">
                <a:tc>
                  <a:txBody>
                    <a:bodyPr/>
                    <a:lstStyle/>
                    <a:p>
                      <a:pPr algn="l" fontAlgn="t"/>
                      <a:r>
                        <a:rPr lang="nb-NO" sz="1200" b="1" i="0" u="none" strike="noStrike">
                          <a:solidFill>
                            <a:srgbClr val="000000"/>
                          </a:solidFill>
                          <a:effectLst/>
                          <a:latin typeface="Calibri"/>
                        </a:rPr>
                        <a:t>Hordaland</a:t>
                      </a:r>
                    </a:p>
                  </a:txBody>
                  <a:tcPr marL="9525" marR="9525" marT="9525" marB="0"/>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a:solidFill>
                            <a:srgbClr val="000000"/>
                          </a:solidFill>
                          <a:effectLst/>
                          <a:latin typeface="Calibri"/>
                        </a:rPr>
                        <a:t>53 %</a:t>
                      </a:r>
                    </a:p>
                  </a:txBody>
                  <a:tcPr marL="9525" marR="9525" marT="9525" marB="0" anchor="ctr"/>
                </a:tc>
                <a:tc>
                  <a:txBody>
                    <a:bodyPr/>
                    <a:lstStyle/>
                    <a:p>
                      <a:pPr algn="ctr" fontAlgn="ctr"/>
                      <a:r>
                        <a:rPr lang="nb-NO" sz="1200" b="0" i="0" u="none" strike="noStrike">
                          <a:solidFill>
                            <a:srgbClr val="000000"/>
                          </a:solidFill>
                          <a:effectLst/>
                          <a:latin typeface="Calibri"/>
                        </a:rPr>
                        <a:t>12 %</a:t>
                      </a:r>
                    </a:p>
                  </a:txBody>
                  <a:tcPr marL="9525" marR="9525" marT="9525" marB="0" anchor="ctr"/>
                </a:tc>
                <a:tc>
                  <a:txBody>
                    <a:bodyPr/>
                    <a:lstStyle/>
                    <a:p>
                      <a:pPr algn="ctr" fontAlgn="ctr"/>
                      <a:r>
                        <a:rPr lang="nb-NO" sz="1200" b="0" i="0" u="none" strike="noStrike">
                          <a:solidFill>
                            <a:srgbClr val="000000"/>
                          </a:solidFill>
                          <a:effectLst/>
                          <a:latin typeface="Calibri"/>
                        </a:rPr>
                        <a:t>6 %</a:t>
                      </a:r>
                    </a:p>
                  </a:txBody>
                  <a:tcPr marL="9525" marR="9525" marT="9525" marB="0" anchor="ctr"/>
                </a:tc>
                <a:tc>
                  <a:txBody>
                    <a:bodyPr/>
                    <a:lstStyle/>
                    <a:p>
                      <a:pPr algn="ctr" fontAlgn="ctr"/>
                      <a:r>
                        <a:rPr lang="nb-NO" sz="1200" b="0" i="0" u="none" strike="noStrike">
                          <a:solidFill>
                            <a:srgbClr val="000000"/>
                          </a:solidFill>
                          <a:effectLst/>
                          <a:latin typeface="Calibri"/>
                        </a:rPr>
                        <a:t>12 %</a:t>
                      </a:r>
                    </a:p>
                  </a:txBody>
                  <a:tcPr marL="9525" marR="9525" marT="9525" marB="0" anchor="ctr"/>
                </a:tc>
                <a:tc>
                  <a:txBody>
                    <a:bodyPr/>
                    <a:lstStyle/>
                    <a:p>
                      <a:pPr algn="ctr" fontAlgn="ctr"/>
                      <a:r>
                        <a:rPr lang="nb-NO" sz="1200" b="0" i="0" u="none" strike="noStrike" dirty="0">
                          <a:solidFill>
                            <a:srgbClr val="000000"/>
                          </a:solidFill>
                          <a:effectLst/>
                          <a:latin typeface="Calibri"/>
                        </a:rPr>
                        <a:t>17</a:t>
                      </a:r>
                    </a:p>
                  </a:txBody>
                  <a:tcPr marL="9525" marR="9525" marT="9525" marB="0" anchor="ctr"/>
                </a:tc>
              </a:tr>
              <a:tr h="214251">
                <a:tc>
                  <a:txBody>
                    <a:bodyPr/>
                    <a:lstStyle/>
                    <a:p>
                      <a:pPr algn="l" fontAlgn="t"/>
                      <a:r>
                        <a:rPr lang="nb-NO" sz="1200" b="1" i="0" u="none" strike="noStrike">
                          <a:solidFill>
                            <a:srgbClr val="000000"/>
                          </a:solidFill>
                          <a:effectLst/>
                          <a:latin typeface="Calibri"/>
                        </a:rPr>
                        <a:t>Sogn og Fjordane</a:t>
                      </a:r>
                    </a:p>
                  </a:txBody>
                  <a:tcPr marL="9525" marR="9525" marT="9525" marB="0"/>
                </a:tc>
                <a:tc>
                  <a:txBody>
                    <a:bodyPr/>
                    <a:lstStyle/>
                    <a:p>
                      <a:pPr algn="ctr" fontAlgn="ctr"/>
                      <a:r>
                        <a:rPr lang="nb-NO" sz="1200" b="0" i="0" u="none" strike="noStrike">
                          <a:solidFill>
                            <a:srgbClr val="000000"/>
                          </a:solidFill>
                          <a:effectLst/>
                          <a:latin typeface="Calibri"/>
                        </a:rPr>
                        <a:t>7 %</a:t>
                      </a:r>
                    </a:p>
                  </a:txBody>
                  <a:tcPr marL="9525" marR="9525" marT="9525" marB="0" anchor="ctr"/>
                </a:tc>
                <a:tc>
                  <a:txBody>
                    <a:bodyPr/>
                    <a:lstStyle/>
                    <a:p>
                      <a:pPr algn="ctr" fontAlgn="ctr"/>
                      <a:r>
                        <a:rPr lang="nb-NO" sz="1200" b="0" i="0" u="none" strike="noStrike">
                          <a:solidFill>
                            <a:srgbClr val="000000"/>
                          </a:solidFill>
                          <a:effectLst/>
                          <a:latin typeface="Calibri"/>
                        </a:rPr>
                        <a:t>36 %</a:t>
                      </a:r>
                    </a:p>
                  </a:txBody>
                  <a:tcPr marL="9525" marR="9525" marT="9525" marB="0" anchor="ctr"/>
                </a:tc>
                <a:tc>
                  <a:txBody>
                    <a:bodyPr/>
                    <a:lstStyle/>
                    <a:p>
                      <a:pPr algn="ctr" fontAlgn="ctr"/>
                      <a:r>
                        <a:rPr lang="nb-NO" sz="1200" b="0" i="0" u="none" strike="noStrike">
                          <a:solidFill>
                            <a:srgbClr val="000000"/>
                          </a:solidFill>
                          <a:effectLst/>
                          <a:latin typeface="Calibri"/>
                        </a:rPr>
                        <a:t>36 %</a:t>
                      </a:r>
                    </a:p>
                  </a:txBody>
                  <a:tcPr marL="9525" marR="9525" marT="9525" marB="0" anchor="ctr"/>
                </a:tc>
                <a:tc>
                  <a:txBody>
                    <a:bodyPr/>
                    <a:lstStyle/>
                    <a:p>
                      <a:pPr algn="ctr" fontAlgn="ctr"/>
                      <a:r>
                        <a:rPr lang="nb-NO" sz="1200" b="0" i="0" u="none" strike="noStrike">
                          <a:solidFill>
                            <a:srgbClr val="000000"/>
                          </a:solidFill>
                          <a:effectLst/>
                          <a:latin typeface="Calibri"/>
                        </a:rPr>
                        <a:t>7 %</a:t>
                      </a:r>
                    </a:p>
                  </a:txBody>
                  <a:tcPr marL="9525" marR="9525" marT="9525" marB="0" anchor="ctr"/>
                </a:tc>
                <a:tc>
                  <a:txBody>
                    <a:bodyPr/>
                    <a:lstStyle/>
                    <a:p>
                      <a:pPr algn="ctr" fontAlgn="ctr"/>
                      <a:r>
                        <a:rPr lang="nb-NO" sz="1200" b="0" i="0" u="none" strike="noStrike">
                          <a:solidFill>
                            <a:srgbClr val="000000"/>
                          </a:solidFill>
                          <a:effectLst/>
                          <a:latin typeface="Calibri"/>
                        </a:rPr>
                        <a:t>14 %</a:t>
                      </a:r>
                    </a:p>
                  </a:txBody>
                  <a:tcPr marL="9525" marR="9525" marT="9525" marB="0" anchor="ctr"/>
                </a:tc>
                <a:tc>
                  <a:txBody>
                    <a:bodyPr/>
                    <a:lstStyle/>
                    <a:p>
                      <a:pPr algn="ctr" fontAlgn="ctr"/>
                      <a:r>
                        <a:rPr lang="nb-NO" sz="1200" b="0" i="0" u="none" strike="noStrike" dirty="0">
                          <a:solidFill>
                            <a:srgbClr val="000000"/>
                          </a:solidFill>
                          <a:effectLst/>
                          <a:latin typeface="Calibri"/>
                        </a:rPr>
                        <a:t>14</a:t>
                      </a:r>
                    </a:p>
                  </a:txBody>
                  <a:tcPr marL="9525" marR="9525" marT="9525" marB="0" anchor="ctr"/>
                </a:tc>
              </a:tr>
              <a:tr h="214251">
                <a:tc>
                  <a:txBody>
                    <a:bodyPr/>
                    <a:lstStyle/>
                    <a:p>
                      <a:pPr algn="l" fontAlgn="t"/>
                      <a:r>
                        <a:rPr lang="nb-NO" sz="1200" b="1" i="0" u="none" strike="noStrike">
                          <a:solidFill>
                            <a:srgbClr val="000000"/>
                          </a:solidFill>
                          <a:effectLst/>
                          <a:latin typeface="Calibri"/>
                        </a:rPr>
                        <a:t>Møre og Romsdal</a:t>
                      </a:r>
                    </a:p>
                  </a:txBody>
                  <a:tcPr marL="9525" marR="9525" marT="9525" marB="0"/>
                </a:tc>
                <a:tc>
                  <a:txBody>
                    <a:bodyPr/>
                    <a:lstStyle/>
                    <a:p>
                      <a:pPr algn="ctr" fontAlgn="ctr"/>
                      <a:r>
                        <a:rPr lang="nb-NO" sz="1200" b="0" i="0" u="none" strike="noStrike">
                          <a:solidFill>
                            <a:srgbClr val="000000"/>
                          </a:solidFill>
                          <a:effectLst/>
                          <a:latin typeface="Calibri"/>
                        </a:rPr>
                        <a:t>10 %</a:t>
                      </a:r>
                    </a:p>
                  </a:txBody>
                  <a:tcPr marL="9525" marR="9525" marT="9525" marB="0" anchor="ctr"/>
                </a:tc>
                <a:tc>
                  <a:txBody>
                    <a:bodyPr/>
                    <a:lstStyle/>
                    <a:p>
                      <a:pPr algn="ctr" fontAlgn="ctr"/>
                      <a:r>
                        <a:rPr lang="nb-NO" sz="1200" b="0" i="0" u="none" strike="noStrike">
                          <a:solidFill>
                            <a:srgbClr val="000000"/>
                          </a:solidFill>
                          <a:effectLst/>
                          <a:latin typeface="Calibri"/>
                        </a:rPr>
                        <a:t>48 %</a:t>
                      </a:r>
                    </a:p>
                  </a:txBody>
                  <a:tcPr marL="9525" marR="9525" marT="9525" marB="0" anchor="ctr"/>
                </a:tc>
                <a:tc>
                  <a:txBody>
                    <a:bodyPr/>
                    <a:lstStyle/>
                    <a:p>
                      <a:pPr algn="ctr" fontAlgn="ctr"/>
                      <a:r>
                        <a:rPr lang="nb-NO" sz="1200" b="0" i="0" u="none" strike="noStrike">
                          <a:solidFill>
                            <a:srgbClr val="000000"/>
                          </a:solidFill>
                          <a:effectLst/>
                          <a:latin typeface="Calibri"/>
                        </a:rPr>
                        <a:t>38 %</a:t>
                      </a:r>
                    </a:p>
                  </a:txBody>
                  <a:tcPr marL="9525" marR="9525" marT="9525" marB="0" anchor="ctr"/>
                </a:tc>
                <a:tc>
                  <a:txBody>
                    <a:bodyPr/>
                    <a:lstStyle/>
                    <a:p>
                      <a:pPr algn="ctr" fontAlgn="ctr"/>
                      <a:r>
                        <a:rPr lang="nb-NO" sz="1200" b="0" i="0" u="none" strike="noStrike">
                          <a:solidFill>
                            <a:srgbClr val="000000"/>
                          </a:solidFill>
                          <a:effectLst/>
                          <a:latin typeface="Calibri"/>
                        </a:rPr>
                        <a:t>5 %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21</a:t>
                      </a:r>
                    </a:p>
                  </a:txBody>
                  <a:tcPr marL="9525" marR="9525" marT="9525" marB="0" anchor="ctr"/>
                </a:tc>
              </a:tr>
              <a:tr h="214251">
                <a:tc>
                  <a:txBody>
                    <a:bodyPr/>
                    <a:lstStyle/>
                    <a:p>
                      <a:pPr algn="l" fontAlgn="t"/>
                      <a:r>
                        <a:rPr lang="nb-NO" sz="1200" b="1" i="0" u="none" strike="noStrike">
                          <a:solidFill>
                            <a:srgbClr val="000000"/>
                          </a:solidFill>
                          <a:effectLst/>
                          <a:latin typeface="Calibri"/>
                        </a:rPr>
                        <a:t>Sør-Trøndelag</a:t>
                      </a:r>
                    </a:p>
                  </a:txBody>
                  <a:tcPr marL="9525" marR="9525" marT="9525" marB="0"/>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dirty="0">
                          <a:solidFill>
                            <a:srgbClr val="000000"/>
                          </a:solidFill>
                          <a:effectLst/>
                          <a:latin typeface="Calibri"/>
                        </a:rPr>
                        <a:t>63 %</a:t>
                      </a:r>
                    </a:p>
                  </a:txBody>
                  <a:tcPr marL="9525" marR="9525" marT="9525" marB="0" anchor="ctr"/>
                </a:tc>
                <a:tc>
                  <a:txBody>
                    <a:bodyPr/>
                    <a:lstStyle/>
                    <a:p>
                      <a:pPr algn="ctr" fontAlgn="ctr"/>
                      <a:r>
                        <a:rPr lang="nb-NO" sz="1200" b="0" i="0" u="none" strike="noStrike">
                          <a:solidFill>
                            <a:srgbClr val="000000"/>
                          </a:solidFill>
                          <a:effectLst/>
                          <a:latin typeface="Calibri"/>
                        </a:rPr>
                        <a:t>21 %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5 %</a:t>
                      </a:r>
                    </a:p>
                  </a:txBody>
                  <a:tcPr marL="9525" marR="9525" marT="9525" marB="0" anchor="ctr"/>
                </a:tc>
                <a:tc>
                  <a:txBody>
                    <a:bodyPr/>
                    <a:lstStyle/>
                    <a:p>
                      <a:pPr algn="ctr" fontAlgn="ctr"/>
                      <a:r>
                        <a:rPr lang="nb-NO" sz="1200" b="0" i="0" u="none" strike="noStrike" dirty="0">
                          <a:solidFill>
                            <a:srgbClr val="000000"/>
                          </a:solidFill>
                          <a:effectLst/>
                          <a:latin typeface="Calibri"/>
                        </a:rPr>
                        <a:t>19</a:t>
                      </a:r>
                    </a:p>
                  </a:txBody>
                  <a:tcPr marL="9525" marR="9525" marT="9525" marB="0" anchor="ctr"/>
                </a:tc>
              </a:tr>
              <a:tr h="214251">
                <a:tc>
                  <a:txBody>
                    <a:bodyPr/>
                    <a:lstStyle/>
                    <a:p>
                      <a:pPr algn="l" fontAlgn="t"/>
                      <a:r>
                        <a:rPr lang="nb-NO" sz="1200" b="1" i="0" u="none" strike="noStrike">
                          <a:solidFill>
                            <a:srgbClr val="000000"/>
                          </a:solidFill>
                          <a:effectLst/>
                          <a:latin typeface="Calibri"/>
                        </a:rPr>
                        <a:t>Nord-Trøndelag</a:t>
                      </a:r>
                    </a:p>
                  </a:txBody>
                  <a:tcPr marL="9525" marR="9525" marT="9525" marB="0"/>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dirty="0">
                          <a:solidFill>
                            <a:srgbClr val="000000"/>
                          </a:solidFill>
                          <a:effectLst/>
                          <a:latin typeface="Calibri"/>
                        </a:rPr>
                        <a:t>55 %</a:t>
                      </a:r>
                    </a:p>
                  </a:txBody>
                  <a:tcPr marL="9525" marR="9525" marT="9525" marB="0" anchor="ctr"/>
                </a:tc>
                <a:tc>
                  <a:txBody>
                    <a:bodyPr/>
                    <a:lstStyle/>
                    <a:p>
                      <a:pPr algn="ctr" fontAlgn="ctr"/>
                      <a:r>
                        <a:rPr lang="nb-NO" sz="1200" b="0" i="0" u="none" strike="noStrike">
                          <a:solidFill>
                            <a:srgbClr val="000000"/>
                          </a:solidFill>
                          <a:effectLst/>
                          <a:latin typeface="Calibri"/>
                        </a:rPr>
                        <a:t>9 %</a:t>
                      </a:r>
                    </a:p>
                  </a:txBody>
                  <a:tcPr marL="9525" marR="9525" marT="9525" marB="0" anchor="ctr"/>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11</a:t>
                      </a:r>
                    </a:p>
                  </a:txBody>
                  <a:tcPr marL="9525" marR="9525" marT="9525" marB="0" anchor="ctr"/>
                </a:tc>
              </a:tr>
              <a:tr h="214251">
                <a:tc>
                  <a:txBody>
                    <a:bodyPr/>
                    <a:lstStyle/>
                    <a:p>
                      <a:pPr algn="l" fontAlgn="t"/>
                      <a:r>
                        <a:rPr lang="nb-NO" sz="1200" b="1" i="0" u="none" strike="noStrike" dirty="0">
                          <a:solidFill>
                            <a:schemeClr val="accent6">
                              <a:lumMod val="50000"/>
                            </a:schemeClr>
                          </a:solidFill>
                          <a:effectLst/>
                          <a:latin typeface="Calibri"/>
                        </a:rPr>
                        <a:t>Nordland</a:t>
                      </a:r>
                    </a:p>
                  </a:txBody>
                  <a:tcPr marL="9525" marR="9525" marT="9525" marB="0">
                    <a:solidFill>
                      <a:schemeClr val="accent6">
                        <a:lumMod val="40000"/>
                        <a:lumOff val="60000"/>
                      </a:schemeClr>
                    </a:solidFill>
                  </a:tcPr>
                </a:tc>
                <a:tc>
                  <a:txBody>
                    <a:bodyPr/>
                    <a:lstStyle/>
                    <a:p>
                      <a:pPr algn="ctr" fontAlgn="ctr"/>
                      <a:r>
                        <a:rPr lang="nb-NO" sz="1200" b="1" i="0" u="none" strike="noStrike" dirty="0">
                          <a:solidFill>
                            <a:schemeClr val="accent6">
                              <a:lumMod val="50000"/>
                            </a:schemeClr>
                          </a:solidFill>
                          <a:effectLst/>
                          <a:latin typeface="Calibri"/>
                        </a:rPr>
                        <a:t>29 %</a:t>
                      </a:r>
                    </a:p>
                  </a:txBody>
                  <a:tcPr marL="9525" marR="9525" marT="9525" marB="0" anchor="ctr">
                    <a:solidFill>
                      <a:schemeClr val="accent6">
                        <a:lumMod val="40000"/>
                        <a:lumOff val="60000"/>
                      </a:schemeClr>
                    </a:solidFill>
                  </a:tcPr>
                </a:tc>
                <a:tc>
                  <a:txBody>
                    <a:bodyPr/>
                    <a:lstStyle/>
                    <a:p>
                      <a:pPr algn="ctr" fontAlgn="ctr"/>
                      <a:r>
                        <a:rPr lang="nb-NO" sz="1200" b="0" i="0" u="none" strike="noStrike" dirty="0">
                          <a:solidFill>
                            <a:srgbClr val="000000"/>
                          </a:solidFill>
                          <a:effectLst/>
                          <a:latin typeface="Calibri"/>
                        </a:rPr>
                        <a:t>43 %</a:t>
                      </a:r>
                    </a:p>
                  </a:txBody>
                  <a:tcPr marL="9525" marR="9525" marT="9525" marB="0" anchor="ctr"/>
                </a:tc>
                <a:tc>
                  <a:txBody>
                    <a:bodyPr/>
                    <a:lstStyle/>
                    <a:p>
                      <a:pPr algn="ctr" fontAlgn="ctr"/>
                      <a:r>
                        <a:rPr lang="nb-NO" sz="1200" b="0" i="0" u="none" strike="noStrike">
                          <a:solidFill>
                            <a:srgbClr val="000000"/>
                          </a:solidFill>
                          <a:effectLst/>
                          <a:latin typeface="Calibri"/>
                        </a:rPr>
                        <a:t>29 %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21</a:t>
                      </a:r>
                    </a:p>
                  </a:txBody>
                  <a:tcPr marL="9525" marR="9525" marT="9525" marB="0" anchor="ctr"/>
                </a:tc>
              </a:tr>
              <a:tr h="214251">
                <a:tc>
                  <a:txBody>
                    <a:bodyPr/>
                    <a:lstStyle/>
                    <a:p>
                      <a:pPr algn="l" fontAlgn="t"/>
                      <a:r>
                        <a:rPr lang="nb-NO" sz="1200" b="1" i="0" u="none" strike="noStrike">
                          <a:solidFill>
                            <a:srgbClr val="000000"/>
                          </a:solidFill>
                          <a:effectLst/>
                          <a:latin typeface="Calibri"/>
                        </a:rPr>
                        <a:t>Troms</a:t>
                      </a:r>
                    </a:p>
                  </a:txBody>
                  <a:tcPr marL="9525" marR="9525" marT="9525" marB="0"/>
                </a:tc>
                <a:tc>
                  <a:txBody>
                    <a:bodyPr/>
                    <a:lstStyle/>
                    <a:p>
                      <a:pPr algn="ctr" fontAlgn="ctr"/>
                      <a:r>
                        <a:rPr lang="nb-NO" sz="1200" b="0" i="0" u="none" strike="noStrike" dirty="0">
                          <a:solidFill>
                            <a:srgbClr val="000000"/>
                          </a:solidFill>
                          <a:effectLst/>
                          <a:latin typeface="Calibri"/>
                        </a:rPr>
                        <a:t>14 %</a:t>
                      </a:r>
                    </a:p>
                  </a:txBody>
                  <a:tcPr marL="9525" marR="9525" marT="9525" marB="0" anchor="ctr"/>
                </a:tc>
                <a:tc>
                  <a:txBody>
                    <a:bodyPr/>
                    <a:lstStyle/>
                    <a:p>
                      <a:pPr algn="ctr" fontAlgn="ctr"/>
                      <a:r>
                        <a:rPr lang="nb-NO" sz="1200" b="0" i="0" u="none" strike="noStrike" dirty="0">
                          <a:solidFill>
                            <a:srgbClr val="000000"/>
                          </a:solidFill>
                          <a:effectLst/>
                          <a:latin typeface="Calibri"/>
                        </a:rPr>
                        <a:t>71 %</a:t>
                      </a:r>
                    </a:p>
                  </a:txBody>
                  <a:tcPr marL="9525" marR="9525" marT="9525" marB="0" anchor="ctr"/>
                </a:tc>
                <a:tc>
                  <a:txBody>
                    <a:bodyPr/>
                    <a:lstStyle/>
                    <a:p>
                      <a:pPr algn="ctr" fontAlgn="ctr"/>
                      <a:r>
                        <a:rPr lang="nb-NO" sz="1200" b="0" i="0" u="none" strike="noStrike">
                          <a:solidFill>
                            <a:srgbClr val="000000"/>
                          </a:solidFill>
                          <a:effectLst/>
                          <a:latin typeface="Calibri"/>
                        </a:rPr>
                        <a:t>14 %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7</a:t>
                      </a:r>
                    </a:p>
                  </a:txBody>
                  <a:tcPr marL="9525" marR="9525" marT="9525" marB="0" anchor="ctr"/>
                </a:tc>
              </a:tr>
              <a:tr h="214251">
                <a:tc>
                  <a:txBody>
                    <a:bodyPr/>
                    <a:lstStyle/>
                    <a:p>
                      <a:pPr algn="l" fontAlgn="t"/>
                      <a:r>
                        <a:rPr lang="nb-NO" sz="1200" b="1" i="0" u="none" strike="noStrike">
                          <a:solidFill>
                            <a:srgbClr val="000000"/>
                          </a:solidFill>
                          <a:effectLst/>
                          <a:latin typeface="Calibri"/>
                        </a:rPr>
                        <a:t>Finnmark</a:t>
                      </a:r>
                    </a:p>
                  </a:txBody>
                  <a:tcPr marL="9525" marR="9525" marT="9525" marB="0"/>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a:solidFill>
                            <a:srgbClr val="000000"/>
                          </a:solidFill>
                          <a:effectLst/>
                          <a:latin typeface="Calibri"/>
                        </a:rPr>
                        <a:t>36 %</a:t>
                      </a:r>
                    </a:p>
                  </a:txBody>
                  <a:tcPr marL="9525" marR="9525" marT="9525" marB="0" anchor="ctr"/>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11</a:t>
                      </a:r>
                    </a:p>
                  </a:txBody>
                  <a:tcPr marL="9525" marR="9525" marT="9525" marB="0" anchor="ctr"/>
                </a:tc>
              </a:tr>
              <a:tr h="214251">
                <a:tc>
                  <a:txBody>
                    <a:bodyPr/>
                    <a:lstStyle/>
                    <a:p>
                      <a:pPr algn="l" fontAlgn="t"/>
                      <a:r>
                        <a:rPr lang="nb-NO" sz="1200" b="1" i="0" u="none" strike="noStrike">
                          <a:solidFill>
                            <a:srgbClr val="000000"/>
                          </a:solidFill>
                          <a:effectLst/>
                          <a:latin typeface="Calibri"/>
                        </a:rPr>
                        <a:t>Hele landet</a:t>
                      </a:r>
                    </a:p>
                  </a:txBody>
                  <a:tcPr marL="9525" marR="9525" marT="9525" marB="0"/>
                </a:tc>
                <a:tc>
                  <a:txBody>
                    <a:bodyPr/>
                    <a:lstStyle/>
                    <a:p>
                      <a:pPr algn="ctr" fontAlgn="b"/>
                      <a:r>
                        <a:rPr lang="nb-NO" sz="1200" b="0" i="0" u="none" strike="noStrike">
                          <a:solidFill>
                            <a:srgbClr val="000000"/>
                          </a:solidFill>
                          <a:effectLst/>
                          <a:latin typeface="Calibri"/>
                        </a:rPr>
                        <a:t>15 %</a:t>
                      </a:r>
                    </a:p>
                  </a:txBody>
                  <a:tcPr marL="9525" marR="9525" marT="9525" marB="0" anchor="b"/>
                </a:tc>
                <a:tc>
                  <a:txBody>
                    <a:bodyPr/>
                    <a:lstStyle/>
                    <a:p>
                      <a:pPr algn="ctr" fontAlgn="b"/>
                      <a:r>
                        <a:rPr lang="nb-NO" sz="1200" b="0" i="0" u="none" strike="noStrike">
                          <a:solidFill>
                            <a:srgbClr val="000000"/>
                          </a:solidFill>
                          <a:effectLst/>
                          <a:latin typeface="Calibri"/>
                        </a:rPr>
                        <a:t>46 %</a:t>
                      </a:r>
                    </a:p>
                  </a:txBody>
                  <a:tcPr marL="9525" marR="9525" marT="9525" marB="0" anchor="b"/>
                </a:tc>
                <a:tc>
                  <a:txBody>
                    <a:bodyPr/>
                    <a:lstStyle/>
                    <a:p>
                      <a:pPr algn="ctr" fontAlgn="b"/>
                      <a:r>
                        <a:rPr lang="nb-NO" sz="1200" b="0" i="0" u="none" strike="noStrike">
                          <a:solidFill>
                            <a:srgbClr val="000000"/>
                          </a:solidFill>
                          <a:effectLst/>
                          <a:latin typeface="Calibri"/>
                        </a:rPr>
                        <a:t>24 %</a:t>
                      </a:r>
                    </a:p>
                  </a:txBody>
                  <a:tcPr marL="9525" marR="9525" marT="9525" marB="0" anchor="b"/>
                </a:tc>
                <a:tc>
                  <a:txBody>
                    <a:bodyPr/>
                    <a:lstStyle/>
                    <a:p>
                      <a:pPr algn="ctr" fontAlgn="b"/>
                      <a:r>
                        <a:rPr lang="nb-NO" sz="1200" b="0" i="0" u="none" strike="noStrike">
                          <a:solidFill>
                            <a:srgbClr val="000000"/>
                          </a:solidFill>
                          <a:effectLst/>
                          <a:latin typeface="Calibri"/>
                        </a:rPr>
                        <a:t>9 %</a:t>
                      </a:r>
                    </a:p>
                  </a:txBody>
                  <a:tcPr marL="9525" marR="9525" marT="9525" marB="0" anchor="b"/>
                </a:tc>
                <a:tc>
                  <a:txBody>
                    <a:bodyPr/>
                    <a:lstStyle/>
                    <a:p>
                      <a:pPr algn="ctr" fontAlgn="b"/>
                      <a:r>
                        <a:rPr lang="nb-NO" sz="1200" b="0" i="0" u="none" strike="noStrike">
                          <a:solidFill>
                            <a:srgbClr val="000000"/>
                          </a:solidFill>
                          <a:effectLst/>
                          <a:latin typeface="Calibri"/>
                        </a:rPr>
                        <a:t>6 %</a:t>
                      </a:r>
                    </a:p>
                  </a:txBody>
                  <a:tcPr marL="9525" marR="9525" marT="9525" marB="0" anchor="b"/>
                </a:tc>
                <a:tc>
                  <a:txBody>
                    <a:bodyPr/>
                    <a:lstStyle/>
                    <a:p>
                      <a:pPr algn="ctr" fontAlgn="ctr"/>
                      <a:r>
                        <a:rPr lang="nb-NO" sz="1200" b="0" i="0" u="none" strike="noStrike" dirty="0">
                          <a:solidFill>
                            <a:srgbClr val="000000"/>
                          </a:solidFill>
                          <a:effectLst/>
                          <a:latin typeface="Calibri"/>
                        </a:rPr>
                        <a:t>218</a:t>
                      </a:r>
                    </a:p>
                  </a:txBody>
                  <a:tcPr marL="9525" marR="9525" marT="9525" marB="0" anchor="ctr"/>
                </a:tc>
              </a:tr>
            </a:tbl>
          </a:graphicData>
        </a:graphic>
      </p:graphicFrame>
    </p:spTree>
    <p:extLst>
      <p:ext uri="{BB962C8B-B14F-4D97-AF65-F5344CB8AC3E}">
        <p14:creationId xmlns:p14="http://schemas.microsoft.com/office/powerpoint/2010/main" val="676448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altLang="nb-NO" sz="3200" dirty="0" smtClean="0">
                <a:solidFill>
                  <a:schemeClr val="accent1">
                    <a:lumMod val="50000"/>
                  </a:schemeClr>
                </a:solidFill>
                <a:latin typeface="Arial" charset="0"/>
                <a:cs typeface="Arial" charset="0"/>
              </a:rPr>
              <a:t>Flest kommuner uten </a:t>
            </a:r>
            <a:r>
              <a:rPr lang="nb-NO" altLang="nb-NO" sz="3200" u="sng" dirty="0" smtClean="0">
                <a:solidFill>
                  <a:schemeClr val="accent1">
                    <a:lumMod val="50000"/>
                  </a:schemeClr>
                </a:solidFill>
                <a:latin typeface="Arial" charset="0"/>
                <a:cs typeface="Arial" charset="0"/>
              </a:rPr>
              <a:t>arealplanleggere</a:t>
            </a:r>
            <a:r>
              <a:rPr lang="nb-NO" altLang="nb-NO" sz="3200" dirty="0" smtClean="0">
                <a:solidFill>
                  <a:schemeClr val="accent1">
                    <a:lumMod val="50000"/>
                  </a:schemeClr>
                </a:solidFill>
                <a:latin typeface="Arial" charset="0"/>
                <a:cs typeface="Arial" charset="0"/>
              </a:rPr>
              <a:t> i Troms, Buskerud og Nordland</a:t>
            </a:r>
            <a:endParaRPr lang="nb-NO" sz="3200" dirty="0">
              <a:solidFill>
                <a:schemeClr val="accent1">
                  <a:lumMod val="50000"/>
                </a:schemeClr>
              </a:solidFill>
              <a:latin typeface="Arial" charset="0"/>
              <a:cs typeface="Arial"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76542734"/>
              </p:ext>
            </p:extLst>
          </p:nvPr>
        </p:nvGraphicFramePr>
        <p:xfrm>
          <a:off x="323522" y="1484782"/>
          <a:ext cx="8640965" cy="5112565"/>
        </p:xfrm>
        <a:graphic>
          <a:graphicData uri="http://schemas.openxmlformats.org/drawingml/2006/table">
            <a:tbl>
              <a:tblPr firstRow="1" bandRow="1">
                <a:tableStyleId>{5C22544A-7EE6-4342-B048-85BDC9FD1C3A}</a:tableStyleId>
              </a:tblPr>
              <a:tblGrid>
                <a:gridCol w="1476923"/>
                <a:gridCol w="1194007"/>
                <a:gridCol w="1194007"/>
                <a:gridCol w="1194007"/>
                <a:gridCol w="1194007"/>
                <a:gridCol w="1194007"/>
                <a:gridCol w="1194007"/>
              </a:tblGrid>
              <a:tr h="399043">
                <a:tc gridSpan="7">
                  <a:txBody>
                    <a:bodyPr/>
                    <a:lstStyle/>
                    <a:p>
                      <a:pPr algn="l" fontAlgn="ctr"/>
                      <a:r>
                        <a:rPr lang="nb-NO" sz="1200" b="1" i="1" u="none" strike="noStrike" dirty="0">
                          <a:solidFill>
                            <a:schemeClr val="bg1"/>
                          </a:solidFill>
                          <a:effectLst/>
                          <a:latin typeface="Calibri"/>
                        </a:rPr>
                        <a:t>Hvor mange årsverk er ansatt for å arbeide med arealplanlegging i kommunen?  Prosentandel av kommunene i hvert fylke.</a:t>
                      </a:r>
                    </a:p>
                  </a:txBody>
                  <a:tcPr marL="9525" marR="9525" marT="9525" marB="0" anchor="ct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r>
              <a:tr h="428502">
                <a:tc>
                  <a:txBody>
                    <a:bodyPr/>
                    <a:lstStyle/>
                    <a:p>
                      <a:pPr algn="l" fontAlgn="b"/>
                      <a:r>
                        <a:rPr lang="nb-NO" sz="1200" b="1" i="0" u="none" strike="noStrike" dirty="0">
                          <a:solidFill>
                            <a:schemeClr val="bg1"/>
                          </a:solidFill>
                          <a:effectLst/>
                          <a:latin typeface="Calibri"/>
                        </a:rPr>
                        <a:t>Fylke</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Ingen</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0,5 årsverk eller mindre</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0,6 - 1 årsverk</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1,1 - 2 årsverk</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Mer enn 2 årsverk</a:t>
                      </a:r>
                    </a:p>
                  </a:txBody>
                  <a:tcPr marL="9525" marR="9525" marT="9525" marB="0" anchor="b">
                    <a:solidFill>
                      <a:schemeClr val="accent1"/>
                    </a:solidFill>
                  </a:tcPr>
                </a:tc>
                <a:tc>
                  <a:txBody>
                    <a:bodyPr/>
                    <a:lstStyle/>
                    <a:p>
                      <a:pPr algn="ctr" fontAlgn="b"/>
                      <a:r>
                        <a:rPr lang="nb-NO" sz="1200" b="1" i="0" u="none" strike="noStrike" dirty="0">
                          <a:solidFill>
                            <a:schemeClr val="bg1"/>
                          </a:solidFill>
                          <a:effectLst/>
                          <a:latin typeface="Calibri"/>
                        </a:rPr>
                        <a:t>Antall svar</a:t>
                      </a:r>
                    </a:p>
                  </a:txBody>
                  <a:tcPr marL="9525" marR="9525" marT="9525" marB="0" anchor="b">
                    <a:solidFill>
                      <a:schemeClr val="accent1"/>
                    </a:solidFill>
                  </a:tcPr>
                </a:tc>
              </a:tr>
              <a:tr h="214251">
                <a:tc>
                  <a:txBody>
                    <a:bodyPr/>
                    <a:lstStyle/>
                    <a:p>
                      <a:pPr algn="l" fontAlgn="t"/>
                      <a:r>
                        <a:rPr lang="nb-NO" sz="1200" b="1" i="0" u="none" strike="noStrike" dirty="0">
                          <a:solidFill>
                            <a:srgbClr val="000000"/>
                          </a:solidFill>
                          <a:effectLst/>
                          <a:latin typeface="Calibri"/>
                        </a:rPr>
                        <a:t>Østfold</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56 %</a:t>
                      </a:r>
                    </a:p>
                  </a:txBody>
                  <a:tcPr marL="9525" marR="9525" marT="9525" marB="0" anchor="ctr"/>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dirty="0">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9</a:t>
                      </a:r>
                    </a:p>
                  </a:txBody>
                  <a:tcPr marL="9525" marR="9525" marT="9525" marB="0" anchor="ctr"/>
                </a:tc>
              </a:tr>
              <a:tr h="214251">
                <a:tc>
                  <a:txBody>
                    <a:bodyPr/>
                    <a:lstStyle/>
                    <a:p>
                      <a:pPr algn="l" fontAlgn="t"/>
                      <a:r>
                        <a:rPr lang="nb-NO" sz="1200" b="1" i="0" u="none" strike="noStrike" dirty="0">
                          <a:solidFill>
                            <a:srgbClr val="000000"/>
                          </a:solidFill>
                          <a:effectLst/>
                          <a:latin typeface="Calibri"/>
                        </a:rPr>
                        <a:t>Akershus</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14 %</a:t>
                      </a:r>
                    </a:p>
                  </a:txBody>
                  <a:tcPr marL="9525" marR="9525" marT="9525" marB="0" anchor="ctr"/>
                </a:tc>
                <a:tc>
                  <a:txBody>
                    <a:bodyPr/>
                    <a:lstStyle/>
                    <a:p>
                      <a:pPr algn="ctr" fontAlgn="ctr"/>
                      <a:r>
                        <a:rPr lang="nb-NO" sz="1200" b="0" i="0" u="none" strike="noStrike">
                          <a:solidFill>
                            <a:srgbClr val="000000"/>
                          </a:solidFill>
                          <a:effectLst/>
                          <a:latin typeface="Calibri"/>
                        </a:rPr>
                        <a:t>29 %</a:t>
                      </a:r>
                    </a:p>
                  </a:txBody>
                  <a:tcPr marL="9525" marR="9525" marT="9525" marB="0" anchor="ctr"/>
                </a:tc>
                <a:tc>
                  <a:txBody>
                    <a:bodyPr/>
                    <a:lstStyle/>
                    <a:p>
                      <a:pPr algn="ctr" fontAlgn="ctr"/>
                      <a:r>
                        <a:rPr lang="nb-NO" sz="1200" b="0" i="0" u="none" strike="noStrike" dirty="0">
                          <a:solidFill>
                            <a:srgbClr val="000000"/>
                          </a:solidFill>
                          <a:effectLst/>
                          <a:latin typeface="Calibri"/>
                        </a:rPr>
                        <a:t>57 %</a:t>
                      </a:r>
                    </a:p>
                  </a:txBody>
                  <a:tcPr marL="9525" marR="9525" marT="9525" marB="0" anchor="ctr"/>
                </a:tc>
                <a:tc>
                  <a:txBody>
                    <a:bodyPr/>
                    <a:lstStyle/>
                    <a:p>
                      <a:pPr algn="ctr" fontAlgn="ctr"/>
                      <a:r>
                        <a:rPr lang="nb-NO" sz="1200" b="0" i="0" u="none" strike="noStrike">
                          <a:solidFill>
                            <a:srgbClr val="000000"/>
                          </a:solidFill>
                          <a:effectLst/>
                          <a:latin typeface="Calibri"/>
                        </a:rPr>
                        <a:t>7</a:t>
                      </a:r>
                    </a:p>
                  </a:txBody>
                  <a:tcPr marL="9525" marR="9525" marT="9525" marB="0" anchor="ctr"/>
                </a:tc>
              </a:tr>
              <a:tr h="214251">
                <a:tc>
                  <a:txBody>
                    <a:bodyPr/>
                    <a:lstStyle/>
                    <a:p>
                      <a:pPr algn="l" fontAlgn="t"/>
                      <a:r>
                        <a:rPr lang="nb-NO" sz="1200" b="1" i="0" u="none" strike="noStrike">
                          <a:solidFill>
                            <a:srgbClr val="000000"/>
                          </a:solidFill>
                          <a:effectLst/>
                          <a:latin typeface="Calibri"/>
                        </a:rPr>
                        <a:t>Oslo</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100 %</a:t>
                      </a:r>
                    </a:p>
                  </a:txBody>
                  <a:tcPr marL="9525" marR="9525" marT="9525" marB="0" anchor="ctr"/>
                </a:tc>
                <a:tc>
                  <a:txBody>
                    <a:bodyPr/>
                    <a:lstStyle/>
                    <a:p>
                      <a:pPr algn="ctr" fontAlgn="ctr"/>
                      <a:r>
                        <a:rPr lang="nb-NO" sz="1200" b="0" i="0" u="none" strike="noStrike" dirty="0">
                          <a:solidFill>
                            <a:srgbClr val="000000"/>
                          </a:solidFill>
                          <a:effectLst/>
                          <a:latin typeface="Calibri"/>
                        </a:rPr>
                        <a:t>1</a:t>
                      </a:r>
                    </a:p>
                  </a:txBody>
                  <a:tcPr marL="9525" marR="9525" marT="9525" marB="0" anchor="ctr"/>
                </a:tc>
              </a:tr>
              <a:tr h="214251">
                <a:tc>
                  <a:txBody>
                    <a:bodyPr/>
                    <a:lstStyle/>
                    <a:p>
                      <a:pPr algn="l" fontAlgn="t"/>
                      <a:r>
                        <a:rPr lang="nb-NO" sz="1200" b="1" i="0" u="none" strike="noStrike">
                          <a:solidFill>
                            <a:srgbClr val="000000"/>
                          </a:solidFill>
                          <a:effectLst/>
                          <a:latin typeface="Calibri"/>
                        </a:rPr>
                        <a:t>Hedmark</a:t>
                      </a:r>
                    </a:p>
                  </a:txBody>
                  <a:tcPr marL="9525" marR="9525" marT="9525" marB="0"/>
                </a:tc>
                <a:tc>
                  <a:txBody>
                    <a:bodyPr/>
                    <a:lstStyle/>
                    <a:p>
                      <a:pPr algn="ctr" fontAlgn="ctr"/>
                      <a:r>
                        <a:rPr lang="nb-NO" sz="1200" b="0" i="0" u="none" strike="noStrike">
                          <a:solidFill>
                            <a:srgbClr val="000000"/>
                          </a:solidFill>
                          <a:effectLst/>
                          <a:latin typeface="Calibri"/>
                        </a:rPr>
                        <a:t>8 %</a:t>
                      </a:r>
                    </a:p>
                  </a:txBody>
                  <a:tcPr marL="9525" marR="9525" marT="9525" marB="0" anchor="ctr"/>
                </a:tc>
                <a:tc>
                  <a:txBody>
                    <a:bodyPr/>
                    <a:lstStyle/>
                    <a:p>
                      <a:pPr algn="ctr" fontAlgn="ctr"/>
                      <a:r>
                        <a:rPr lang="nb-NO" sz="1200" b="0" i="0" u="none" strike="noStrike">
                          <a:solidFill>
                            <a:srgbClr val="000000"/>
                          </a:solidFill>
                          <a:effectLst/>
                          <a:latin typeface="Calibri"/>
                        </a:rPr>
                        <a:t>25 %</a:t>
                      </a:r>
                    </a:p>
                  </a:txBody>
                  <a:tcPr marL="9525" marR="9525" marT="9525" marB="0" anchor="ctr"/>
                </a:tc>
                <a:tc>
                  <a:txBody>
                    <a:bodyPr/>
                    <a:lstStyle/>
                    <a:p>
                      <a:pPr algn="ctr" fontAlgn="ctr"/>
                      <a:r>
                        <a:rPr lang="nb-NO" sz="1200" b="0" i="0" u="none" strike="noStrike">
                          <a:solidFill>
                            <a:srgbClr val="000000"/>
                          </a:solidFill>
                          <a:effectLst/>
                          <a:latin typeface="Calibri"/>
                        </a:rPr>
                        <a:t>42 %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25 %</a:t>
                      </a:r>
                    </a:p>
                  </a:txBody>
                  <a:tcPr marL="9525" marR="9525" marT="9525" marB="0" anchor="ctr"/>
                </a:tc>
                <a:tc>
                  <a:txBody>
                    <a:bodyPr/>
                    <a:lstStyle/>
                    <a:p>
                      <a:pPr algn="ctr" fontAlgn="ctr"/>
                      <a:r>
                        <a:rPr lang="nb-NO" sz="1200" b="0" i="0" u="none" strike="noStrike" dirty="0">
                          <a:solidFill>
                            <a:srgbClr val="000000"/>
                          </a:solidFill>
                          <a:effectLst/>
                          <a:latin typeface="Calibri"/>
                        </a:rPr>
                        <a:t>12</a:t>
                      </a:r>
                    </a:p>
                  </a:txBody>
                  <a:tcPr marL="9525" marR="9525" marT="9525" marB="0" anchor="ctr"/>
                </a:tc>
              </a:tr>
              <a:tr h="214251">
                <a:tc>
                  <a:txBody>
                    <a:bodyPr/>
                    <a:lstStyle/>
                    <a:p>
                      <a:pPr algn="l" fontAlgn="t"/>
                      <a:r>
                        <a:rPr lang="nb-NO" sz="1200" b="1" i="0" u="none" strike="noStrike">
                          <a:solidFill>
                            <a:srgbClr val="000000"/>
                          </a:solidFill>
                          <a:effectLst/>
                          <a:latin typeface="Calibri"/>
                        </a:rPr>
                        <a:t>Oppland</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33 %</a:t>
                      </a:r>
                    </a:p>
                  </a:txBody>
                  <a:tcPr marL="9525" marR="9525" marT="9525" marB="0" anchor="ctr"/>
                </a:tc>
                <a:tc>
                  <a:txBody>
                    <a:bodyPr/>
                    <a:lstStyle/>
                    <a:p>
                      <a:pPr algn="ctr" fontAlgn="ctr"/>
                      <a:r>
                        <a:rPr lang="nb-NO" sz="1200" b="0" i="0" u="none" strike="noStrike">
                          <a:solidFill>
                            <a:srgbClr val="000000"/>
                          </a:solidFill>
                          <a:effectLst/>
                          <a:latin typeface="Calibri"/>
                        </a:rPr>
                        <a:t>40 %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dirty="0">
                          <a:solidFill>
                            <a:srgbClr val="000000"/>
                          </a:solidFill>
                          <a:effectLst/>
                          <a:latin typeface="Calibri"/>
                        </a:rPr>
                        <a:t>15</a:t>
                      </a:r>
                    </a:p>
                  </a:txBody>
                  <a:tcPr marL="9525" marR="9525" marT="9525" marB="0" anchor="ctr"/>
                </a:tc>
              </a:tr>
              <a:tr h="214251">
                <a:tc>
                  <a:txBody>
                    <a:bodyPr/>
                    <a:lstStyle/>
                    <a:p>
                      <a:pPr algn="l" fontAlgn="t"/>
                      <a:r>
                        <a:rPr lang="nb-NO" sz="1200" b="1" i="0" u="none" strike="noStrike">
                          <a:solidFill>
                            <a:schemeClr val="accent6">
                              <a:lumMod val="50000"/>
                            </a:schemeClr>
                          </a:solidFill>
                          <a:effectLst/>
                          <a:latin typeface="Calibri"/>
                        </a:rPr>
                        <a:t>Buskerud</a:t>
                      </a:r>
                    </a:p>
                  </a:txBody>
                  <a:tcPr marL="9525" marR="9525" marT="9525" marB="0">
                    <a:solidFill>
                      <a:schemeClr val="accent6">
                        <a:lumMod val="40000"/>
                        <a:lumOff val="60000"/>
                      </a:schemeClr>
                    </a:solidFill>
                  </a:tcPr>
                </a:tc>
                <a:tc>
                  <a:txBody>
                    <a:bodyPr/>
                    <a:lstStyle/>
                    <a:p>
                      <a:pPr algn="ctr" fontAlgn="ctr"/>
                      <a:r>
                        <a:rPr lang="nb-NO" sz="1200" b="0" i="0" u="none" strike="noStrike" dirty="0">
                          <a:solidFill>
                            <a:schemeClr val="accent6">
                              <a:lumMod val="50000"/>
                            </a:schemeClr>
                          </a:solidFill>
                          <a:effectLst/>
                          <a:latin typeface="Calibri"/>
                        </a:rPr>
                        <a:t>10 %</a:t>
                      </a:r>
                    </a:p>
                  </a:txBody>
                  <a:tcPr marL="9525" marR="9525" marT="9525" marB="0" anchor="ctr">
                    <a:solidFill>
                      <a:schemeClr val="accent6">
                        <a:lumMod val="40000"/>
                        <a:lumOff val="60000"/>
                      </a:schemeClr>
                    </a:solidFill>
                  </a:tcPr>
                </a:tc>
                <a:tc>
                  <a:txBody>
                    <a:bodyPr/>
                    <a:lstStyle/>
                    <a:p>
                      <a:pPr algn="ctr" fontAlgn="ctr"/>
                      <a:r>
                        <a:rPr lang="nb-NO" sz="1200" b="0" i="0" u="none" strike="noStrike">
                          <a:solidFill>
                            <a:srgbClr val="000000"/>
                          </a:solidFill>
                          <a:effectLst/>
                          <a:latin typeface="Calibri"/>
                        </a:rPr>
                        <a:t>10 %</a:t>
                      </a:r>
                    </a:p>
                  </a:txBody>
                  <a:tcPr marL="9525" marR="9525" marT="9525" marB="0" anchor="ctr"/>
                </a:tc>
                <a:tc>
                  <a:txBody>
                    <a:bodyPr/>
                    <a:lstStyle/>
                    <a:p>
                      <a:pPr algn="ctr" fontAlgn="ctr"/>
                      <a:r>
                        <a:rPr lang="nb-NO" sz="1200" b="0" i="0" u="none" strike="noStrike">
                          <a:solidFill>
                            <a:srgbClr val="000000"/>
                          </a:solidFill>
                          <a:effectLst/>
                          <a:latin typeface="Calibri"/>
                        </a:rPr>
                        <a:t>20 %</a:t>
                      </a:r>
                    </a:p>
                  </a:txBody>
                  <a:tcPr marL="9525" marR="9525" marT="9525" marB="0" anchor="ctr"/>
                </a:tc>
                <a:tc>
                  <a:txBody>
                    <a:bodyPr/>
                    <a:lstStyle/>
                    <a:p>
                      <a:pPr algn="ctr" fontAlgn="ctr"/>
                      <a:r>
                        <a:rPr lang="nb-NO" sz="1200" b="0" i="0" u="none" strike="noStrike">
                          <a:solidFill>
                            <a:srgbClr val="000000"/>
                          </a:solidFill>
                          <a:effectLst/>
                          <a:latin typeface="Calibri"/>
                        </a:rPr>
                        <a:t>10 %</a:t>
                      </a:r>
                    </a:p>
                  </a:txBody>
                  <a:tcPr marL="9525" marR="9525" marT="9525" marB="0" anchor="ctr"/>
                </a:tc>
                <a:tc>
                  <a:txBody>
                    <a:bodyPr/>
                    <a:lstStyle/>
                    <a:p>
                      <a:pPr algn="ctr" fontAlgn="ctr"/>
                      <a:r>
                        <a:rPr lang="nb-NO" sz="1200" b="0" i="0" u="none" strike="noStrike">
                          <a:solidFill>
                            <a:srgbClr val="000000"/>
                          </a:solidFill>
                          <a:effectLst/>
                          <a:latin typeface="Calibri"/>
                        </a:rPr>
                        <a:t>50 %</a:t>
                      </a:r>
                    </a:p>
                  </a:txBody>
                  <a:tcPr marL="9525" marR="9525" marT="9525" marB="0" anchor="ctr"/>
                </a:tc>
                <a:tc>
                  <a:txBody>
                    <a:bodyPr/>
                    <a:lstStyle/>
                    <a:p>
                      <a:pPr algn="ctr" fontAlgn="ctr"/>
                      <a:r>
                        <a:rPr lang="nb-NO" sz="1200" b="0" i="0" u="none" strike="noStrike" dirty="0">
                          <a:solidFill>
                            <a:srgbClr val="000000"/>
                          </a:solidFill>
                          <a:effectLst/>
                          <a:latin typeface="Calibri"/>
                        </a:rPr>
                        <a:t>10</a:t>
                      </a:r>
                    </a:p>
                  </a:txBody>
                  <a:tcPr marL="9525" marR="9525" marT="9525" marB="0" anchor="ctr"/>
                </a:tc>
              </a:tr>
              <a:tr h="214251">
                <a:tc>
                  <a:txBody>
                    <a:bodyPr/>
                    <a:lstStyle/>
                    <a:p>
                      <a:pPr algn="l" fontAlgn="t"/>
                      <a:r>
                        <a:rPr lang="nb-NO" sz="1200" b="1" i="0" u="none" strike="noStrike">
                          <a:solidFill>
                            <a:srgbClr val="000000"/>
                          </a:solidFill>
                          <a:effectLst/>
                          <a:latin typeface="Calibri"/>
                        </a:rPr>
                        <a:t>Vestfold</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20 %</a:t>
                      </a:r>
                    </a:p>
                  </a:txBody>
                  <a:tcPr marL="9525" marR="9525" marT="9525" marB="0" anchor="ctr"/>
                </a:tc>
                <a:tc>
                  <a:txBody>
                    <a:bodyPr/>
                    <a:lstStyle/>
                    <a:p>
                      <a:pPr algn="ctr" fontAlgn="ctr"/>
                      <a:r>
                        <a:rPr lang="nb-NO" sz="1200" b="0" i="0" u="none" strike="noStrike">
                          <a:solidFill>
                            <a:srgbClr val="000000"/>
                          </a:solidFill>
                          <a:effectLst/>
                          <a:latin typeface="Calibri"/>
                        </a:rPr>
                        <a:t>20 %</a:t>
                      </a:r>
                    </a:p>
                  </a:txBody>
                  <a:tcPr marL="9525" marR="9525" marT="9525" marB="0" anchor="ctr"/>
                </a:tc>
                <a:tc>
                  <a:txBody>
                    <a:bodyPr/>
                    <a:lstStyle/>
                    <a:p>
                      <a:pPr algn="ctr" fontAlgn="ctr"/>
                      <a:r>
                        <a:rPr lang="nb-NO" sz="1200" b="0" i="0" u="none" strike="noStrike">
                          <a:solidFill>
                            <a:srgbClr val="000000"/>
                          </a:solidFill>
                          <a:effectLst/>
                          <a:latin typeface="Calibri"/>
                        </a:rPr>
                        <a:t>20 %</a:t>
                      </a:r>
                    </a:p>
                  </a:txBody>
                  <a:tcPr marL="9525" marR="9525" marT="9525" marB="0" anchor="ctr"/>
                </a:tc>
                <a:tc>
                  <a:txBody>
                    <a:bodyPr/>
                    <a:lstStyle/>
                    <a:p>
                      <a:pPr algn="ctr" fontAlgn="ctr"/>
                      <a:r>
                        <a:rPr lang="nb-NO" sz="1200" b="0" i="0" u="none" strike="noStrike">
                          <a:solidFill>
                            <a:srgbClr val="000000"/>
                          </a:solidFill>
                          <a:effectLst/>
                          <a:latin typeface="Calibri"/>
                        </a:rPr>
                        <a:t>40 %</a:t>
                      </a:r>
                    </a:p>
                  </a:txBody>
                  <a:tcPr marL="9525" marR="9525" marT="9525" marB="0" anchor="ctr"/>
                </a:tc>
                <a:tc>
                  <a:txBody>
                    <a:bodyPr/>
                    <a:lstStyle/>
                    <a:p>
                      <a:pPr algn="ctr" fontAlgn="ctr"/>
                      <a:r>
                        <a:rPr lang="nb-NO" sz="1200" b="0" i="0" u="none" strike="noStrike" dirty="0">
                          <a:solidFill>
                            <a:srgbClr val="000000"/>
                          </a:solidFill>
                          <a:effectLst/>
                          <a:latin typeface="Calibri"/>
                        </a:rPr>
                        <a:t>5</a:t>
                      </a:r>
                    </a:p>
                  </a:txBody>
                  <a:tcPr marL="9525" marR="9525" marT="9525" marB="0" anchor="ctr"/>
                </a:tc>
              </a:tr>
              <a:tr h="214251">
                <a:tc>
                  <a:txBody>
                    <a:bodyPr/>
                    <a:lstStyle/>
                    <a:p>
                      <a:pPr algn="l" fontAlgn="t"/>
                      <a:r>
                        <a:rPr lang="nb-NO" sz="1200" b="1" i="0" u="none" strike="noStrike">
                          <a:solidFill>
                            <a:srgbClr val="000000"/>
                          </a:solidFill>
                          <a:effectLst/>
                          <a:latin typeface="Calibri"/>
                        </a:rPr>
                        <a:t>Telemark</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44 %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dirty="0">
                          <a:solidFill>
                            <a:srgbClr val="000000"/>
                          </a:solidFill>
                          <a:effectLst/>
                          <a:latin typeface="Calibri"/>
                        </a:rPr>
                        <a:t>9</a:t>
                      </a:r>
                    </a:p>
                  </a:txBody>
                  <a:tcPr marL="9525" marR="9525" marT="9525" marB="0" anchor="ctr"/>
                </a:tc>
              </a:tr>
              <a:tr h="214251">
                <a:tc>
                  <a:txBody>
                    <a:bodyPr/>
                    <a:lstStyle/>
                    <a:p>
                      <a:pPr algn="l" fontAlgn="t"/>
                      <a:r>
                        <a:rPr lang="nb-NO" sz="1200" b="1" i="0" u="none" strike="noStrike">
                          <a:solidFill>
                            <a:srgbClr val="000000"/>
                          </a:solidFill>
                          <a:effectLst/>
                          <a:latin typeface="Calibri"/>
                        </a:rPr>
                        <a:t>Aust-Agder</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11 %</a:t>
                      </a:r>
                    </a:p>
                  </a:txBody>
                  <a:tcPr marL="9525" marR="9525" marT="9525" marB="0" anchor="ctr"/>
                </a:tc>
                <a:tc>
                  <a:txBody>
                    <a:bodyPr/>
                    <a:lstStyle/>
                    <a:p>
                      <a:pPr algn="ctr" fontAlgn="ctr"/>
                      <a:r>
                        <a:rPr lang="nb-NO" sz="1200" b="0" i="0" u="none" strike="noStrike">
                          <a:solidFill>
                            <a:srgbClr val="000000"/>
                          </a:solidFill>
                          <a:effectLst/>
                          <a:latin typeface="Calibri"/>
                        </a:rPr>
                        <a:t>22 %</a:t>
                      </a:r>
                    </a:p>
                  </a:txBody>
                  <a:tcPr marL="9525" marR="9525" marT="9525" marB="0" anchor="ctr"/>
                </a:tc>
                <a:tc>
                  <a:txBody>
                    <a:bodyPr/>
                    <a:lstStyle/>
                    <a:p>
                      <a:pPr algn="ctr" fontAlgn="ctr"/>
                      <a:r>
                        <a:rPr lang="nb-NO" sz="1200" b="0" i="0" u="none" strike="noStrike">
                          <a:solidFill>
                            <a:srgbClr val="000000"/>
                          </a:solidFill>
                          <a:effectLst/>
                          <a:latin typeface="Calibri"/>
                        </a:rPr>
                        <a:t>44 %</a:t>
                      </a:r>
                    </a:p>
                  </a:txBody>
                  <a:tcPr marL="9525" marR="9525" marT="9525" marB="0" anchor="ctr"/>
                </a:tc>
                <a:tc>
                  <a:txBody>
                    <a:bodyPr/>
                    <a:lstStyle/>
                    <a:p>
                      <a:pPr algn="ctr" fontAlgn="ctr"/>
                      <a:r>
                        <a:rPr lang="nb-NO" sz="1200" b="0" i="0" u="none" strike="noStrike" dirty="0">
                          <a:solidFill>
                            <a:srgbClr val="000000"/>
                          </a:solidFill>
                          <a:effectLst/>
                          <a:latin typeface="Calibri"/>
                        </a:rPr>
                        <a:t>9</a:t>
                      </a:r>
                    </a:p>
                  </a:txBody>
                  <a:tcPr marL="9525" marR="9525" marT="9525" marB="0" anchor="ctr"/>
                </a:tc>
              </a:tr>
              <a:tr h="214251">
                <a:tc>
                  <a:txBody>
                    <a:bodyPr/>
                    <a:lstStyle/>
                    <a:p>
                      <a:pPr algn="l" fontAlgn="t"/>
                      <a:r>
                        <a:rPr lang="nb-NO" sz="1200" b="1" i="0" u="none" strike="noStrike">
                          <a:solidFill>
                            <a:srgbClr val="000000"/>
                          </a:solidFill>
                          <a:effectLst/>
                          <a:latin typeface="Calibri"/>
                        </a:rPr>
                        <a:t>Vest-Agder</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9 %</a:t>
                      </a:r>
                    </a:p>
                  </a:txBody>
                  <a:tcPr marL="9525" marR="9525" marT="9525" marB="0" anchor="ctr"/>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a:solidFill>
                            <a:srgbClr val="000000"/>
                          </a:solidFill>
                          <a:effectLst/>
                          <a:latin typeface="Calibri"/>
                        </a:rPr>
                        <a:t>45 %</a:t>
                      </a:r>
                    </a:p>
                  </a:txBody>
                  <a:tcPr marL="9525" marR="9525" marT="9525" marB="0" anchor="ctr"/>
                </a:tc>
                <a:tc>
                  <a:txBody>
                    <a:bodyPr/>
                    <a:lstStyle/>
                    <a:p>
                      <a:pPr algn="ctr" fontAlgn="ctr"/>
                      <a:r>
                        <a:rPr lang="nb-NO" sz="1200" b="0" i="0" u="none" strike="noStrike" dirty="0">
                          <a:solidFill>
                            <a:srgbClr val="000000"/>
                          </a:solidFill>
                          <a:effectLst/>
                          <a:latin typeface="Calibri"/>
                        </a:rPr>
                        <a:t>11</a:t>
                      </a:r>
                    </a:p>
                  </a:txBody>
                  <a:tcPr marL="9525" marR="9525" marT="9525" marB="0" anchor="ctr"/>
                </a:tc>
              </a:tr>
              <a:tr h="214251">
                <a:tc>
                  <a:txBody>
                    <a:bodyPr/>
                    <a:lstStyle/>
                    <a:p>
                      <a:pPr algn="l" fontAlgn="t"/>
                      <a:r>
                        <a:rPr lang="nb-NO" sz="1200" b="1" i="0" u="none" strike="noStrike">
                          <a:solidFill>
                            <a:srgbClr val="000000"/>
                          </a:solidFill>
                          <a:effectLst/>
                          <a:latin typeface="Calibri"/>
                        </a:rPr>
                        <a:t>Rogaland</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23 %</a:t>
                      </a:r>
                    </a:p>
                  </a:txBody>
                  <a:tcPr marL="9525" marR="9525" marT="9525" marB="0" anchor="ctr"/>
                </a:tc>
                <a:tc>
                  <a:txBody>
                    <a:bodyPr/>
                    <a:lstStyle/>
                    <a:p>
                      <a:pPr algn="ctr" fontAlgn="ctr"/>
                      <a:r>
                        <a:rPr lang="nb-NO" sz="1200" b="0" i="0" u="none" strike="noStrike">
                          <a:solidFill>
                            <a:srgbClr val="000000"/>
                          </a:solidFill>
                          <a:effectLst/>
                          <a:latin typeface="Calibri"/>
                        </a:rPr>
                        <a:t>15 %</a:t>
                      </a:r>
                    </a:p>
                  </a:txBody>
                  <a:tcPr marL="9525" marR="9525" marT="9525" marB="0" anchor="ctr"/>
                </a:tc>
                <a:tc>
                  <a:txBody>
                    <a:bodyPr/>
                    <a:lstStyle/>
                    <a:p>
                      <a:pPr algn="ctr" fontAlgn="ctr"/>
                      <a:r>
                        <a:rPr lang="nb-NO" sz="1200" b="0" i="0" u="none" strike="noStrike">
                          <a:solidFill>
                            <a:srgbClr val="000000"/>
                          </a:solidFill>
                          <a:effectLst/>
                          <a:latin typeface="Calibri"/>
                        </a:rPr>
                        <a:t>15 %</a:t>
                      </a:r>
                    </a:p>
                  </a:txBody>
                  <a:tcPr marL="9525" marR="9525" marT="9525" marB="0" anchor="ctr"/>
                </a:tc>
                <a:tc>
                  <a:txBody>
                    <a:bodyPr/>
                    <a:lstStyle/>
                    <a:p>
                      <a:pPr algn="ctr" fontAlgn="ctr"/>
                      <a:r>
                        <a:rPr lang="nb-NO" sz="1200" b="0" i="0" u="none" strike="noStrike">
                          <a:solidFill>
                            <a:srgbClr val="000000"/>
                          </a:solidFill>
                          <a:effectLst/>
                          <a:latin typeface="Calibri"/>
                        </a:rPr>
                        <a:t>46 %</a:t>
                      </a:r>
                    </a:p>
                  </a:txBody>
                  <a:tcPr marL="9525" marR="9525" marT="9525" marB="0" anchor="ctr"/>
                </a:tc>
                <a:tc>
                  <a:txBody>
                    <a:bodyPr/>
                    <a:lstStyle/>
                    <a:p>
                      <a:pPr algn="ctr" fontAlgn="ctr"/>
                      <a:r>
                        <a:rPr lang="nb-NO" sz="1200" b="0" i="0" u="none" strike="noStrike" dirty="0">
                          <a:solidFill>
                            <a:srgbClr val="000000"/>
                          </a:solidFill>
                          <a:effectLst/>
                          <a:latin typeface="Calibri"/>
                        </a:rPr>
                        <a:t>13</a:t>
                      </a:r>
                    </a:p>
                  </a:txBody>
                  <a:tcPr marL="9525" marR="9525" marT="9525" marB="0" anchor="ctr"/>
                </a:tc>
              </a:tr>
              <a:tr h="214251">
                <a:tc>
                  <a:txBody>
                    <a:bodyPr/>
                    <a:lstStyle/>
                    <a:p>
                      <a:pPr algn="l" fontAlgn="t"/>
                      <a:r>
                        <a:rPr lang="nb-NO" sz="1200" b="1" i="0" u="none" strike="noStrike">
                          <a:solidFill>
                            <a:srgbClr val="000000"/>
                          </a:solidFill>
                          <a:effectLst/>
                          <a:latin typeface="Calibri"/>
                        </a:rPr>
                        <a:t>Hordaland</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38 %</a:t>
                      </a:r>
                    </a:p>
                  </a:txBody>
                  <a:tcPr marL="9525" marR="9525" marT="9525" marB="0" anchor="ctr"/>
                </a:tc>
                <a:tc>
                  <a:txBody>
                    <a:bodyPr/>
                    <a:lstStyle/>
                    <a:p>
                      <a:pPr algn="ctr" fontAlgn="ctr"/>
                      <a:r>
                        <a:rPr lang="nb-NO" sz="1200" b="0" i="0" u="none" strike="noStrike">
                          <a:solidFill>
                            <a:srgbClr val="000000"/>
                          </a:solidFill>
                          <a:effectLst/>
                          <a:latin typeface="Calibri"/>
                        </a:rPr>
                        <a:t>13 %</a:t>
                      </a:r>
                    </a:p>
                  </a:txBody>
                  <a:tcPr marL="9525" marR="9525" marT="9525" marB="0" anchor="ctr"/>
                </a:tc>
                <a:tc>
                  <a:txBody>
                    <a:bodyPr/>
                    <a:lstStyle/>
                    <a:p>
                      <a:pPr algn="ctr" fontAlgn="ctr"/>
                      <a:r>
                        <a:rPr lang="nb-NO" sz="1200" b="0" i="0" u="none" strike="noStrike">
                          <a:solidFill>
                            <a:srgbClr val="000000"/>
                          </a:solidFill>
                          <a:effectLst/>
                          <a:latin typeface="Calibri"/>
                        </a:rPr>
                        <a:t>6 %</a:t>
                      </a:r>
                    </a:p>
                  </a:txBody>
                  <a:tcPr marL="9525" marR="9525" marT="9525" marB="0" anchor="ctr"/>
                </a:tc>
                <a:tc>
                  <a:txBody>
                    <a:bodyPr/>
                    <a:lstStyle/>
                    <a:p>
                      <a:pPr algn="ctr" fontAlgn="ctr"/>
                      <a:r>
                        <a:rPr lang="nb-NO" sz="1200" b="0" i="0" u="none" strike="noStrike">
                          <a:solidFill>
                            <a:srgbClr val="000000"/>
                          </a:solidFill>
                          <a:effectLst/>
                          <a:latin typeface="Calibri"/>
                        </a:rPr>
                        <a:t>44 %</a:t>
                      </a:r>
                    </a:p>
                  </a:txBody>
                  <a:tcPr marL="9525" marR="9525" marT="9525" marB="0" anchor="ctr"/>
                </a:tc>
                <a:tc>
                  <a:txBody>
                    <a:bodyPr/>
                    <a:lstStyle/>
                    <a:p>
                      <a:pPr algn="ctr" fontAlgn="ctr"/>
                      <a:r>
                        <a:rPr lang="nb-NO" sz="1200" b="0" i="0" u="none" strike="noStrike" dirty="0">
                          <a:solidFill>
                            <a:srgbClr val="000000"/>
                          </a:solidFill>
                          <a:effectLst/>
                          <a:latin typeface="Calibri"/>
                        </a:rPr>
                        <a:t>16</a:t>
                      </a:r>
                    </a:p>
                  </a:txBody>
                  <a:tcPr marL="9525" marR="9525" marT="9525" marB="0" anchor="ctr"/>
                </a:tc>
              </a:tr>
              <a:tr h="214251">
                <a:tc>
                  <a:txBody>
                    <a:bodyPr/>
                    <a:lstStyle/>
                    <a:p>
                      <a:pPr algn="l" fontAlgn="t"/>
                      <a:r>
                        <a:rPr lang="nb-NO" sz="1200" b="1" i="0" u="none" strike="noStrike">
                          <a:solidFill>
                            <a:srgbClr val="000000"/>
                          </a:solidFill>
                          <a:effectLst/>
                          <a:latin typeface="Calibri"/>
                        </a:rPr>
                        <a:t>Sogn og Fjordane</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29 %</a:t>
                      </a:r>
                    </a:p>
                  </a:txBody>
                  <a:tcPr marL="9525" marR="9525" marT="9525" marB="0" anchor="ctr"/>
                </a:tc>
                <a:tc>
                  <a:txBody>
                    <a:bodyPr/>
                    <a:lstStyle/>
                    <a:p>
                      <a:pPr algn="ctr" fontAlgn="ctr"/>
                      <a:r>
                        <a:rPr lang="nb-NO" sz="1200" b="0" i="0" u="none" strike="noStrike">
                          <a:solidFill>
                            <a:srgbClr val="000000"/>
                          </a:solidFill>
                          <a:effectLst/>
                          <a:latin typeface="Calibri"/>
                        </a:rPr>
                        <a:t>21 %</a:t>
                      </a:r>
                    </a:p>
                  </a:txBody>
                  <a:tcPr marL="9525" marR="9525" marT="9525" marB="0" anchor="ctr"/>
                </a:tc>
                <a:tc>
                  <a:txBody>
                    <a:bodyPr/>
                    <a:lstStyle/>
                    <a:p>
                      <a:pPr algn="ctr" fontAlgn="ctr"/>
                      <a:r>
                        <a:rPr lang="nb-NO" sz="1200" b="0" i="0" u="none" strike="noStrike">
                          <a:solidFill>
                            <a:srgbClr val="000000"/>
                          </a:solidFill>
                          <a:effectLst/>
                          <a:latin typeface="Calibri"/>
                        </a:rPr>
                        <a:t>29 %</a:t>
                      </a:r>
                    </a:p>
                  </a:txBody>
                  <a:tcPr marL="9525" marR="9525" marT="9525" marB="0" anchor="ctr"/>
                </a:tc>
                <a:tc>
                  <a:txBody>
                    <a:bodyPr/>
                    <a:lstStyle/>
                    <a:p>
                      <a:pPr algn="ctr" fontAlgn="ctr"/>
                      <a:r>
                        <a:rPr lang="nb-NO" sz="1200" b="0" i="0" u="none" strike="noStrike">
                          <a:solidFill>
                            <a:srgbClr val="000000"/>
                          </a:solidFill>
                          <a:effectLst/>
                          <a:latin typeface="Calibri"/>
                        </a:rPr>
                        <a:t>21 %</a:t>
                      </a:r>
                    </a:p>
                  </a:txBody>
                  <a:tcPr marL="9525" marR="9525" marT="9525" marB="0" anchor="ctr"/>
                </a:tc>
                <a:tc>
                  <a:txBody>
                    <a:bodyPr/>
                    <a:lstStyle/>
                    <a:p>
                      <a:pPr algn="ctr" fontAlgn="ctr"/>
                      <a:r>
                        <a:rPr lang="nb-NO" sz="1200" b="0" i="0" u="none" strike="noStrike" dirty="0">
                          <a:solidFill>
                            <a:srgbClr val="000000"/>
                          </a:solidFill>
                          <a:effectLst/>
                          <a:latin typeface="Calibri"/>
                        </a:rPr>
                        <a:t>14</a:t>
                      </a:r>
                    </a:p>
                  </a:txBody>
                  <a:tcPr marL="9525" marR="9525" marT="9525" marB="0" anchor="ctr"/>
                </a:tc>
              </a:tr>
              <a:tr h="214251">
                <a:tc>
                  <a:txBody>
                    <a:bodyPr/>
                    <a:lstStyle/>
                    <a:p>
                      <a:pPr algn="l" fontAlgn="t"/>
                      <a:r>
                        <a:rPr lang="nb-NO" sz="1200" b="1" i="0" u="none" strike="noStrike">
                          <a:solidFill>
                            <a:srgbClr val="000000"/>
                          </a:solidFill>
                          <a:effectLst/>
                          <a:latin typeface="Calibri"/>
                        </a:rPr>
                        <a:t>Møre og Romsdal</a:t>
                      </a:r>
                    </a:p>
                  </a:txBody>
                  <a:tcPr marL="9525" marR="9525" marT="9525" marB="0"/>
                </a:tc>
                <a:tc>
                  <a:txBody>
                    <a:bodyPr/>
                    <a:lstStyle/>
                    <a:p>
                      <a:pPr algn="ctr" fontAlgn="ctr"/>
                      <a:r>
                        <a:rPr lang="nb-NO" sz="1200" b="0" i="0" u="none" strike="noStrike">
                          <a:solidFill>
                            <a:srgbClr val="000000"/>
                          </a:solidFill>
                          <a:effectLst/>
                          <a:latin typeface="Calibri"/>
                        </a:rPr>
                        <a:t>4 %</a:t>
                      </a:r>
                    </a:p>
                  </a:txBody>
                  <a:tcPr marL="9525" marR="9525" marT="9525" marB="0" anchor="ctr"/>
                </a:tc>
                <a:tc>
                  <a:txBody>
                    <a:bodyPr/>
                    <a:lstStyle/>
                    <a:p>
                      <a:pPr algn="ctr" fontAlgn="ctr"/>
                      <a:r>
                        <a:rPr lang="nb-NO" sz="1200" b="0" i="0" u="none" strike="noStrike">
                          <a:solidFill>
                            <a:srgbClr val="000000"/>
                          </a:solidFill>
                          <a:effectLst/>
                          <a:latin typeface="Calibri"/>
                        </a:rPr>
                        <a:t>29 %</a:t>
                      </a:r>
                    </a:p>
                  </a:txBody>
                  <a:tcPr marL="9525" marR="9525" marT="9525" marB="0" anchor="ctr"/>
                </a:tc>
                <a:tc>
                  <a:txBody>
                    <a:bodyPr/>
                    <a:lstStyle/>
                    <a:p>
                      <a:pPr algn="ctr" fontAlgn="ctr"/>
                      <a:r>
                        <a:rPr lang="nb-NO" sz="1200" b="0" i="0" u="none" strike="noStrike">
                          <a:solidFill>
                            <a:srgbClr val="000000"/>
                          </a:solidFill>
                          <a:effectLst/>
                          <a:latin typeface="Calibri"/>
                        </a:rPr>
                        <a:t>33 %</a:t>
                      </a:r>
                    </a:p>
                  </a:txBody>
                  <a:tcPr marL="9525" marR="9525" marT="9525" marB="0" anchor="ctr"/>
                </a:tc>
                <a:tc>
                  <a:txBody>
                    <a:bodyPr/>
                    <a:lstStyle/>
                    <a:p>
                      <a:pPr algn="ctr" fontAlgn="ctr"/>
                      <a:r>
                        <a:rPr lang="nb-NO" sz="1200" b="0" i="0" u="none" strike="noStrike">
                          <a:solidFill>
                            <a:srgbClr val="000000"/>
                          </a:solidFill>
                          <a:effectLst/>
                          <a:latin typeface="Calibri"/>
                        </a:rPr>
                        <a:t>21 %</a:t>
                      </a:r>
                    </a:p>
                  </a:txBody>
                  <a:tcPr marL="9525" marR="9525" marT="9525" marB="0" anchor="ctr"/>
                </a:tc>
                <a:tc>
                  <a:txBody>
                    <a:bodyPr/>
                    <a:lstStyle/>
                    <a:p>
                      <a:pPr algn="ctr" fontAlgn="ctr"/>
                      <a:r>
                        <a:rPr lang="nb-NO" sz="1200" b="0" i="0" u="none" strike="noStrike">
                          <a:solidFill>
                            <a:srgbClr val="000000"/>
                          </a:solidFill>
                          <a:effectLst/>
                          <a:latin typeface="Calibri"/>
                        </a:rPr>
                        <a:t>13 %</a:t>
                      </a:r>
                    </a:p>
                  </a:txBody>
                  <a:tcPr marL="9525" marR="9525" marT="9525" marB="0" anchor="ctr"/>
                </a:tc>
                <a:tc>
                  <a:txBody>
                    <a:bodyPr/>
                    <a:lstStyle/>
                    <a:p>
                      <a:pPr algn="ctr" fontAlgn="ctr"/>
                      <a:r>
                        <a:rPr lang="nb-NO" sz="1200" b="0" i="0" u="none" strike="noStrike" dirty="0">
                          <a:solidFill>
                            <a:srgbClr val="000000"/>
                          </a:solidFill>
                          <a:effectLst/>
                          <a:latin typeface="Calibri"/>
                        </a:rPr>
                        <a:t>24</a:t>
                      </a:r>
                    </a:p>
                  </a:txBody>
                  <a:tcPr marL="9525" marR="9525" marT="9525" marB="0" anchor="ctr"/>
                </a:tc>
              </a:tr>
              <a:tr h="214251">
                <a:tc>
                  <a:txBody>
                    <a:bodyPr/>
                    <a:lstStyle/>
                    <a:p>
                      <a:pPr algn="l" fontAlgn="t"/>
                      <a:r>
                        <a:rPr lang="nb-NO" sz="1200" b="1" i="0" u="none" strike="noStrike">
                          <a:solidFill>
                            <a:srgbClr val="000000"/>
                          </a:solidFill>
                          <a:effectLst/>
                          <a:latin typeface="Calibri"/>
                        </a:rPr>
                        <a:t>Sør-Trøndelag</a:t>
                      </a:r>
                    </a:p>
                  </a:txBody>
                  <a:tcPr marL="9525" marR="9525" marT="9525" marB="0"/>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28 %</a:t>
                      </a:r>
                    </a:p>
                  </a:txBody>
                  <a:tcPr marL="9525" marR="9525" marT="9525" marB="0" anchor="ctr"/>
                </a:tc>
                <a:tc>
                  <a:txBody>
                    <a:bodyPr/>
                    <a:lstStyle/>
                    <a:p>
                      <a:pPr algn="ctr" fontAlgn="ctr"/>
                      <a:r>
                        <a:rPr lang="nb-NO" sz="1200" b="0" i="0" u="none" strike="noStrike">
                          <a:solidFill>
                            <a:srgbClr val="000000"/>
                          </a:solidFill>
                          <a:effectLst/>
                          <a:latin typeface="Calibri"/>
                        </a:rPr>
                        <a:t>28 %</a:t>
                      </a:r>
                    </a:p>
                  </a:txBody>
                  <a:tcPr marL="9525" marR="9525" marT="9525" marB="0" anchor="ctr"/>
                </a:tc>
                <a:tc>
                  <a:txBody>
                    <a:bodyPr/>
                    <a:lstStyle/>
                    <a:p>
                      <a:pPr algn="ctr" fontAlgn="ctr"/>
                      <a:r>
                        <a:rPr lang="nb-NO" sz="1200" b="0" i="0" u="none" strike="noStrike">
                          <a:solidFill>
                            <a:srgbClr val="000000"/>
                          </a:solidFill>
                          <a:effectLst/>
                          <a:latin typeface="Calibri"/>
                        </a:rPr>
                        <a:t>39 %</a:t>
                      </a:r>
                    </a:p>
                  </a:txBody>
                  <a:tcPr marL="9525" marR="9525" marT="9525" marB="0" anchor="ctr"/>
                </a:tc>
                <a:tc>
                  <a:txBody>
                    <a:bodyPr/>
                    <a:lstStyle/>
                    <a:p>
                      <a:pPr algn="ctr" fontAlgn="ctr"/>
                      <a:r>
                        <a:rPr lang="nb-NO" sz="1200" b="0" i="0" u="none" strike="noStrike">
                          <a:solidFill>
                            <a:srgbClr val="000000"/>
                          </a:solidFill>
                          <a:effectLst/>
                          <a:latin typeface="Calibri"/>
                        </a:rPr>
                        <a:t>6 %</a:t>
                      </a:r>
                    </a:p>
                  </a:txBody>
                  <a:tcPr marL="9525" marR="9525" marT="9525" marB="0" anchor="ctr"/>
                </a:tc>
                <a:tc>
                  <a:txBody>
                    <a:bodyPr/>
                    <a:lstStyle/>
                    <a:p>
                      <a:pPr algn="ctr" fontAlgn="ctr"/>
                      <a:r>
                        <a:rPr lang="nb-NO" sz="1200" b="0" i="0" u="none" strike="noStrike" dirty="0">
                          <a:solidFill>
                            <a:srgbClr val="000000"/>
                          </a:solidFill>
                          <a:effectLst/>
                          <a:latin typeface="Calibri"/>
                        </a:rPr>
                        <a:t>18</a:t>
                      </a:r>
                    </a:p>
                  </a:txBody>
                  <a:tcPr marL="9525" marR="9525" marT="9525" marB="0" anchor="ctr"/>
                </a:tc>
              </a:tr>
              <a:tr h="214251">
                <a:tc>
                  <a:txBody>
                    <a:bodyPr/>
                    <a:lstStyle/>
                    <a:p>
                      <a:pPr algn="l" fontAlgn="t"/>
                      <a:r>
                        <a:rPr lang="nb-NO" sz="1200" b="1" i="0" u="none" strike="noStrike">
                          <a:solidFill>
                            <a:srgbClr val="000000"/>
                          </a:solidFill>
                          <a:effectLst/>
                          <a:latin typeface="Calibri"/>
                        </a:rPr>
                        <a:t>Nord-Trøndelag</a:t>
                      </a:r>
                    </a:p>
                  </a:txBody>
                  <a:tcPr marL="9525" marR="9525" marT="9525" marB="0"/>
                </a:tc>
                <a:tc>
                  <a:txBody>
                    <a:bodyPr/>
                    <a:lstStyle/>
                    <a:p>
                      <a:pPr algn="ctr" fontAlgn="ctr"/>
                      <a:r>
                        <a:rPr lang="nb-NO" sz="1200" b="0" i="0" u="none" strike="noStrike">
                          <a:solidFill>
                            <a:srgbClr val="000000"/>
                          </a:solidFill>
                          <a:effectLst/>
                          <a:latin typeface="Calibri"/>
                        </a:rPr>
                        <a:t>9 %</a:t>
                      </a:r>
                    </a:p>
                  </a:txBody>
                  <a:tcPr marL="9525" marR="9525" marT="9525" marB="0" anchor="ctr"/>
                </a:tc>
                <a:tc>
                  <a:txBody>
                    <a:bodyPr/>
                    <a:lstStyle/>
                    <a:p>
                      <a:pPr algn="ctr" fontAlgn="ctr"/>
                      <a:r>
                        <a:rPr lang="nb-NO" sz="1200" b="0" i="0" u="none" strike="noStrike">
                          <a:solidFill>
                            <a:srgbClr val="000000"/>
                          </a:solidFill>
                          <a:effectLst/>
                          <a:latin typeface="Calibri"/>
                        </a:rPr>
                        <a:t>36 %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dirty="0">
                          <a:solidFill>
                            <a:srgbClr val="000000"/>
                          </a:solidFill>
                          <a:effectLst/>
                          <a:latin typeface="Calibri"/>
                        </a:rPr>
                        <a:t>11</a:t>
                      </a:r>
                    </a:p>
                  </a:txBody>
                  <a:tcPr marL="9525" marR="9525" marT="9525" marB="0" anchor="ctr"/>
                </a:tc>
              </a:tr>
              <a:tr h="214251">
                <a:tc>
                  <a:txBody>
                    <a:bodyPr/>
                    <a:lstStyle/>
                    <a:p>
                      <a:pPr algn="l" fontAlgn="t"/>
                      <a:r>
                        <a:rPr lang="nb-NO" sz="1200" b="1" i="0" u="none" strike="noStrike">
                          <a:solidFill>
                            <a:schemeClr val="accent6">
                              <a:lumMod val="50000"/>
                            </a:schemeClr>
                          </a:solidFill>
                          <a:effectLst/>
                          <a:latin typeface="Calibri"/>
                        </a:rPr>
                        <a:t>Nordland</a:t>
                      </a:r>
                    </a:p>
                  </a:txBody>
                  <a:tcPr marL="9525" marR="9525" marT="9525" marB="0">
                    <a:solidFill>
                      <a:schemeClr val="accent6">
                        <a:lumMod val="40000"/>
                        <a:lumOff val="60000"/>
                      </a:schemeClr>
                    </a:solidFill>
                  </a:tcPr>
                </a:tc>
                <a:tc>
                  <a:txBody>
                    <a:bodyPr/>
                    <a:lstStyle/>
                    <a:p>
                      <a:pPr algn="ctr" fontAlgn="ctr"/>
                      <a:r>
                        <a:rPr lang="nb-NO" sz="1200" b="0" i="0" u="none" strike="noStrike">
                          <a:solidFill>
                            <a:schemeClr val="accent6">
                              <a:lumMod val="50000"/>
                            </a:schemeClr>
                          </a:solidFill>
                          <a:effectLst/>
                          <a:latin typeface="Calibri"/>
                        </a:rPr>
                        <a:t>10 %</a:t>
                      </a:r>
                    </a:p>
                  </a:txBody>
                  <a:tcPr marL="9525" marR="9525" marT="9525" marB="0" anchor="ctr">
                    <a:solidFill>
                      <a:schemeClr val="accent6">
                        <a:lumMod val="40000"/>
                        <a:lumOff val="60000"/>
                      </a:schemeClr>
                    </a:solidFill>
                  </a:tcPr>
                </a:tc>
                <a:tc>
                  <a:txBody>
                    <a:bodyPr/>
                    <a:lstStyle/>
                    <a:p>
                      <a:pPr algn="ctr" fontAlgn="ctr"/>
                      <a:r>
                        <a:rPr lang="nb-NO" sz="1200" b="0" i="0" u="none" strike="noStrike">
                          <a:solidFill>
                            <a:srgbClr val="000000"/>
                          </a:solidFill>
                          <a:effectLst/>
                          <a:latin typeface="Calibri"/>
                        </a:rPr>
                        <a:t>38 %</a:t>
                      </a:r>
                    </a:p>
                  </a:txBody>
                  <a:tcPr marL="9525" marR="9525" marT="9525" marB="0" anchor="ctr"/>
                </a:tc>
                <a:tc>
                  <a:txBody>
                    <a:bodyPr/>
                    <a:lstStyle/>
                    <a:p>
                      <a:pPr algn="ctr" fontAlgn="ctr"/>
                      <a:r>
                        <a:rPr lang="nb-NO" sz="1200" b="0" i="0" u="none" strike="noStrike">
                          <a:solidFill>
                            <a:srgbClr val="000000"/>
                          </a:solidFill>
                          <a:effectLst/>
                          <a:latin typeface="Calibri"/>
                        </a:rPr>
                        <a:t>19 %</a:t>
                      </a:r>
                    </a:p>
                  </a:txBody>
                  <a:tcPr marL="9525" marR="9525" marT="9525" marB="0" anchor="ctr"/>
                </a:tc>
                <a:tc>
                  <a:txBody>
                    <a:bodyPr/>
                    <a:lstStyle/>
                    <a:p>
                      <a:pPr algn="ctr" fontAlgn="ctr"/>
                      <a:r>
                        <a:rPr lang="nb-NO" sz="1200" b="0" i="0" u="none" strike="noStrike">
                          <a:solidFill>
                            <a:srgbClr val="000000"/>
                          </a:solidFill>
                          <a:effectLst/>
                          <a:latin typeface="Calibri"/>
                        </a:rPr>
                        <a:t>10 %</a:t>
                      </a:r>
                    </a:p>
                  </a:txBody>
                  <a:tcPr marL="9525" marR="9525" marT="9525" marB="0" anchor="ctr"/>
                </a:tc>
                <a:tc>
                  <a:txBody>
                    <a:bodyPr/>
                    <a:lstStyle/>
                    <a:p>
                      <a:pPr algn="ctr" fontAlgn="ctr"/>
                      <a:r>
                        <a:rPr lang="nb-NO" sz="1200" b="0" i="0" u="none" strike="noStrike">
                          <a:solidFill>
                            <a:srgbClr val="000000"/>
                          </a:solidFill>
                          <a:effectLst/>
                          <a:latin typeface="Calibri"/>
                        </a:rPr>
                        <a:t>24 %</a:t>
                      </a:r>
                    </a:p>
                  </a:txBody>
                  <a:tcPr marL="9525" marR="9525" marT="9525" marB="0" anchor="ctr"/>
                </a:tc>
                <a:tc>
                  <a:txBody>
                    <a:bodyPr/>
                    <a:lstStyle/>
                    <a:p>
                      <a:pPr algn="ctr" fontAlgn="ctr"/>
                      <a:r>
                        <a:rPr lang="nb-NO" sz="1200" b="0" i="0" u="none" strike="noStrike" dirty="0">
                          <a:solidFill>
                            <a:srgbClr val="000000"/>
                          </a:solidFill>
                          <a:effectLst/>
                          <a:latin typeface="Calibri"/>
                        </a:rPr>
                        <a:t>21</a:t>
                      </a:r>
                    </a:p>
                  </a:txBody>
                  <a:tcPr marL="9525" marR="9525" marT="9525" marB="0" anchor="ctr"/>
                </a:tc>
              </a:tr>
              <a:tr h="214251">
                <a:tc>
                  <a:txBody>
                    <a:bodyPr/>
                    <a:lstStyle/>
                    <a:p>
                      <a:pPr algn="l" fontAlgn="t"/>
                      <a:r>
                        <a:rPr lang="nb-NO" sz="1200" b="1" i="0" u="none" strike="noStrike">
                          <a:solidFill>
                            <a:schemeClr val="accent6">
                              <a:lumMod val="50000"/>
                            </a:schemeClr>
                          </a:solidFill>
                          <a:effectLst/>
                          <a:latin typeface="Calibri"/>
                        </a:rPr>
                        <a:t>Troms</a:t>
                      </a:r>
                    </a:p>
                  </a:txBody>
                  <a:tcPr marL="9525" marR="9525" marT="9525" marB="0">
                    <a:solidFill>
                      <a:schemeClr val="accent6">
                        <a:lumMod val="40000"/>
                        <a:lumOff val="60000"/>
                      </a:schemeClr>
                    </a:solidFill>
                  </a:tcPr>
                </a:tc>
                <a:tc>
                  <a:txBody>
                    <a:bodyPr/>
                    <a:lstStyle/>
                    <a:p>
                      <a:pPr algn="ctr" fontAlgn="ctr"/>
                      <a:r>
                        <a:rPr lang="nb-NO" sz="1200" b="0" i="0" u="none" strike="noStrike" dirty="0">
                          <a:solidFill>
                            <a:schemeClr val="accent6">
                              <a:lumMod val="50000"/>
                            </a:schemeClr>
                          </a:solidFill>
                          <a:effectLst/>
                          <a:latin typeface="Calibri"/>
                        </a:rPr>
                        <a:t>17 %</a:t>
                      </a:r>
                    </a:p>
                  </a:txBody>
                  <a:tcPr marL="9525" marR="9525" marT="9525" marB="0" anchor="ctr">
                    <a:solidFill>
                      <a:schemeClr val="accent6">
                        <a:lumMod val="40000"/>
                        <a:lumOff val="60000"/>
                      </a:schemeClr>
                    </a:solidFill>
                  </a:tcPr>
                </a:tc>
                <a:tc>
                  <a:txBody>
                    <a:bodyPr/>
                    <a:lstStyle/>
                    <a:p>
                      <a:pPr algn="ctr" fontAlgn="ctr"/>
                      <a:r>
                        <a:rPr lang="nb-NO" sz="1200" b="0" i="0" u="none" strike="noStrike">
                          <a:solidFill>
                            <a:srgbClr val="000000"/>
                          </a:solidFill>
                          <a:effectLst/>
                          <a:latin typeface="Calibri"/>
                        </a:rPr>
                        <a:t>67 %</a:t>
                      </a:r>
                    </a:p>
                  </a:txBody>
                  <a:tcPr marL="9525" marR="9525" marT="9525" marB="0" anchor="ctr"/>
                </a:tc>
                <a:tc>
                  <a:txBody>
                    <a:bodyPr/>
                    <a:lstStyle/>
                    <a:p>
                      <a:pPr algn="ctr" fontAlgn="ctr"/>
                      <a:r>
                        <a:rPr lang="nb-NO" sz="1200" b="0" i="0" u="none" strike="noStrike">
                          <a:solidFill>
                            <a:srgbClr val="000000"/>
                          </a:solidFill>
                          <a:effectLst/>
                          <a:latin typeface="Calibri"/>
                        </a:rPr>
                        <a:t>17 %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a:solidFill>
                            <a:srgbClr val="000000"/>
                          </a:solidFill>
                          <a:effectLst/>
                          <a:latin typeface="Calibri"/>
                        </a:rPr>
                        <a:t>0 %</a:t>
                      </a:r>
                    </a:p>
                  </a:txBody>
                  <a:tcPr marL="9525" marR="9525" marT="9525" marB="0" anchor="ctr"/>
                </a:tc>
                <a:tc>
                  <a:txBody>
                    <a:bodyPr/>
                    <a:lstStyle/>
                    <a:p>
                      <a:pPr algn="ctr" fontAlgn="ctr"/>
                      <a:r>
                        <a:rPr lang="nb-NO" sz="1200" b="0" i="0" u="none" strike="noStrike" dirty="0">
                          <a:solidFill>
                            <a:srgbClr val="000000"/>
                          </a:solidFill>
                          <a:effectLst/>
                          <a:latin typeface="Calibri"/>
                        </a:rPr>
                        <a:t>6</a:t>
                      </a:r>
                    </a:p>
                  </a:txBody>
                  <a:tcPr marL="9525" marR="9525" marT="9525" marB="0" anchor="ctr"/>
                </a:tc>
              </a:tr>
              <a:tr h="214251">
                <a:tc>
                  <a:txBody>
                    <a:bodyPr/>
                    <a:lstStyle/>
                    <a:p>
                      <a:pPr algn="l" fontAlgn="t"/>
                      <a:r>
                        <a:rPr lang="nb-NO" sz="1200" b="1" i="0" u="none" strike="noStrike">
                          <a:solidFill>
                            <a:srgbClr val="000000"/>
                          </a:solidFill>
                          <a:effectLst/>
                          <a:latin typeface="Calibri"/>
                        </a:rPr>
                        <a:t>Finnmark</a:t>
                      </a:r>
                    </a:p>
                  </a:txBody>
                  <a:tcPr marL="9525" marR="9525" marT="9525" marB="0"/>
                </a:tc>
                <a:tc>
                  <a:txBody>
                    <a:bodyPr/>
                    <a:lstStyle/>
                    <a:p>
                      <a:pPr algn="ctr" fontAlgn="ctr"/>
                      <a:r>
                        <a:rPr lang="nb-NO" sz="1200" b="0" i="0" u="none" strike="noStrike">
                          <a:solidFill>
                            <a:srgbClr val="000000"/>
                          </a:solidFill>
                          <a:effectLst/>
                          <a:latin typeface="Calibri"/>
                        </a:rPr>
                        <a:t>9 %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a:solidFill>
                            <a:srgbClr val="000000"/>
                          </a:solidFill>
                          <a:effectLst/>
                          <a:latin typeface="Calibri"/>
                        </a:rPr>
                        <a:t>27 %</a:t>
                      </a:r>
                    </a:p>
                  </a:txBody>
                  <a:tcPr marL="9525" marR="9525" marT="9525" marB="0" anchor="ctr"/>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a:solidFill>
                            <a:srgbClr val="000000"/>
                          </a:solidFill>
                          <a:effectLst/>
                          <a:latin typeface="Calibri"/>
                        </a:rPr>
                        <a:t>18 %</a:t>
                      </a:r>
                    </a:p>
                  </a:txBody>
                  <a:tcPr marL="9525" marR="9525" marT="9525" marB="0" anchor="ctr"/>
                </a:tc>
                <a:tc>
                  <a:txBody>
                    <a:bodyPr/>
                    <a:lstStyle/>
                    <a:p>
                      <a:pPr algn="ctr" fontAlgn="ctr"/>
                      <a:r>
                        <a:rPr lang="nb-NO" sz="1200" b="0" i="0" u="none" strike="noStrike" dirty="0">
                          <a:solidFill>
                            <a:srgbClr val="000000"/>
                          </a:solidFill>
                          <a:effectLst/>
                          <a:latin typeface="Calibri"/>
                        </a:rPr>
                        <a:t>11</a:t>
                      </a:r>
                    </a:p>
                  </a:txBody>
                  <a:tcPr marL="9525" marR="9525" marT="9525" marB="0" anchor="ctr"/>
                </a:tc>
              </a:tr>
              <a:tr h="214251">
                <a:tc>
                  <a:txBody>
                    <a:bodyPr/>
                    <a:lstStyle/>
                    <a:p>
                      <a:pPr algn="l" fontAlgn="t"/>
                      <a:r>
                        <a:rPr lang="nb-NO" sz="1200" b="1" i="0" u="none" strike="noStrike" dirty="0">
                          <a:solidFill>
                            <a:srgbClr val="000000"/>
                          </a:solidFill>
                          <a:effectLst/>
                          <a:latin typeface="Calibri"/>
                        </a:rPr>
                        <a:t>Hele landet</a:t>
                      </a:r>
                    </a:p>
                  </a:txBody>
                  <a:tcPr marL="9525" marR="9525" marT="9525" marB="0"/>
                </a:tc>
                <a:tc>
                  <a:txBody>
                    <a:bodyPr/>
                    <a:lstStyle/>
                    <a:p>
                      <a:pPr algn="ctr" fontAlgn="b"/>
                      <a:r>
                        <a:rPr lang="nb-NO" sz="1200" b="0" i="0" u="none" strike="noStrike">
                          <a:solidFill>
                            <a:srgbClr val="000000"/>
                          </a:solidFill>
                          <a:effectLst/>
                          <a:latin typeface="Calibri"/>
                        </a:rPr>
                        <a:t>4 %</a:t>
                      </a:r>
                    </a:p>
                  </a:txBody>
                  <a:tcPr marL="9525" marR="9525" marT="9525" marB="0" anchor="b"/>
                </a:tc>
                <a:tc>
                  <a:txBody>
                    <a:bodyPr/>
                    <a:lstStyle/>
                    <a:p>
                      <a:pPr algn="ctr" fontAlgn="b"/>
                      <a:r>
                        <a:rPr lang="nb-NO" sz="1200" b="0" i="0" u="none" strike="noStrike">
                          <a:solidFill>
                            <a:srgbClr val="000000"/>
                          </a:solidFill>
                          <a:effectLst/>
                          <a:latin typeface="Calibri"/>
                        </a:rPr>
                        <a:t>28 %</a:t>
                      </a:r>
                    </a:p>
                  </a:txBody>
                  <a:tcPr marL="9525" marR="9525" marT="9525" marB="0" anchor="b"/>
                </a:tc>
                <a:tc>
                  <a:txBody>
                    <a:bodyPr/>
                    <a:lstStyle/>
                    <a:p>
                      <a:pPr algn="ctr" fontAlgn="b"/>
                      <a:r>
                        <a:rPr lang="nb-NO" sz="1200" b="0" i="0" u="none" strike="noStrike">
                          <a:solidFill>
                            <a:srgbClr val="000000"/>
                          </a:solidFill>
                          <a:effectLst/>
                          <a:latin typeface="Calibri"/>
                        </a:rPr>
                        <a:t>23 %</a:t>
                      </a:r>
                    </a:p>
                  </a:txBody>
                  <a:tcPr marL="9525" marR="9525" marT="9525" marB="0" anchor="b"/>
                </a:tc>
                <a:tc>
                  <a:txBody>
                    <a:bodyPr/>
                    <a:lstStyle/>
                    <a:p>
                      <a:pPr algn="ctr" fontAlgn="b"/>
                      <a:r>
                        <a:rPr lang="nb-NO" sz="1200" b="0" i="0" u="none" strike="noStrike">
                          <a:solidFill>
                            <a:srgbClr val="000000"/>
                          </a:solidFill>
                          <a:effectLst/>
                          <a:latin typeface="Calibri"/>
                        </a:rPr>
                        <a:t>18 %</a:t>
                      </a:r>
                    </a:p>
                  </a:txBody>
                  <a:tcPr marL="9525" marR="9525" marT="9525" marB="0" anchor="b"/>
                </a:tc>
                <a:tc>
                  <a:txBody>
                    <a:bodyPr/>
                    <a:lstStyle/>
                    <a:p>
                      <a:pPr algn="ctr" fontAlgn="b"/>
                      <a:r>
                        <a:rPr lang="nb-NO" sz="1200" b="0" i="0" u="none" strike="noStrike">
                          <a:solidFill>
                            <a:srgbClr val="000000"/>
                          </a:solidFill>
                          <a:effectLst/>
                          <a:latin typeface="Calibri"/>
                        </a:rPr>
                        <a:t>28 %</a:t>
                      </a:r>
                    </a:p>
                  </a:txBody>
                  <a:tcPr marL="9525" marR="9525" marT="9525" marB="0" anchor="b"/>
                </a:tc>
                <a:tc>
                  <a:txBody>
                    <a:bodyPr/>
                    <a:lstStyle/>
                    <a:p>
                      <a:pPr algn="ctr" fontAlgn="ctr"/>
                      <a:r>
                        <a:rPr lang="nb-NO" sz="1200" b="0" i="0" u="none" strike="noStrike" dirty="0">
                          <a:solidFill>
                            <a:srgbClr val="000000"/>
                          </a:solidFill>
                          <a:effectLst/>
                          <a:latin typeface="Calibri"/>
                        </a:rPr>
                        <a:t>222</a:t>
                      </a:r>
                    </a:p>
                  </a:txBody>
                  <a:tcPr marL="9525" marR="9525" marT="9525" marB="0" anchor="ctr"/>
                </a:tc>
              </a:tr>
            </a:tbl>
          </a:graphicData>
        </a:graphic>
      </p:graphicFrame>
    </p:spTree>
    <p:extLst>
      <p:ext uri="{BB962C8B-B14F-4D97-AF65-F5344CB8AC3E}">
        <p14:creationId xmlns:p14="http://schemas.microsoft.com/office/powerpoint/2010/main" val="2577246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467544" y="260648"/>
            <a:ext cx="8229600" cy="13010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Utdanningsbakgrunn: </a:t>
            </a:r>
            <a:r>
              <a:rPr lang="nb-NO" altLang="nb-NO" sz="2800" dirty="0" smtClean="0">
                <a:solidFill>
                  <a:schemeClr val="accent1">
                    <a:lumMod val="50000"/>
                  </a:schemeClr>
                </a:solidFill>
                <a:latin typeface="Arial" charset="0"/>
                <a:cs typeface="Arial" charset="0"/>
              </a:rPr>
              <a:t/>
            </a:r>
            <a:br>
              <a:rPr lang="nb-NO" altLang="nb-NO" sz="2800" dirty="0" smtClean="0">
                <a:solidFill>
                  <a:schemeClr val="accent1">
                    <a:lumMod val="50000"/>
                  </a:schemeClr>
                </a:solidFill>
                <a:latin typeface="Arial" charset="0"/>
                <a:cs typeface="Arial" charset="0"/>
              </a:rPr>
            </a:br>
            <a:r>
              <a:rPr lang="nb-NO" altLang="nb-NO" sz="2400" dirty="0" smtClean="0">
                <a:solidFill>
                  <a:schemeClr val="accent1">
                    <a:lumMod val="50000"/>
                  </a:schemeClr>
                </a:solidFill>
                <a:latin typeface="Arial" charset="0"/>
                <a:cs typeface="Arial" charset="0"/>
              </a:rPr>
              <a:t>Ingeniører, natur- og miljøforvaltere og arealplanleggere dominerer arealplanleggingen</a:t>
            </a:r>
            <a:endParaRPr lang="nb-NO" altLang="nb-NO" sz="2800" dirty="0" smtClean="0">
              <a:solidFill>
                <a:schemeClr val="accent1">
                  <a:lumMod val="50000"/>
                </a:schemeClr>
              </a:solidFill>
              <a:latin typeface="Arial" charset="0"/>
              <a:cs typeface="Arial" charset="0"/>
            </a:endParaRPr>
          </a:p>
        </p:txBody>
      </p:sp>
      <p:graphicFrame>
        <p:nvGraphicFramePr>
          <p:cNvPr id="5" name="Plassholder for innhold 4"/>
          <p:cNvGraphicFramePr>
            <a:graphicFrameLocks noGrp="1"/>
          </p:cNvGraphicFramePr>
          <p:nvPr>
            <p:ph sz="half" idx="1"/>
            <p:extLst>
              <p:ext uri="{D42A27DB-BD31-4B8C-83A1-F6EECF244321}">
                <p14:modId xmlns:p14="http://schemas.microsoft.com/office/powerpoint/2010/main" val="3143107586"/>
              </p:ext>
            </p:extLst>
          </p:nvPr>
        </p:nvGraphicFramePr>
        <p:xfrm>
          <a:off x="467544" y="1844824"/>
          <a:ext cx="4038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Plassholder for innhold 5"/>
          <p:cNvGraphicFramePr>
            <a:graphicFrameLocks noGrp="1"/>
          </p:cNvGraphicFramePr>
          <p:nvPr>
            <p:ph sz="half" idx="2"/>
            <p:extLst>
              <p:ext uri="{D42A27DB-BD31-4B8C-83A1-F6EECF244321}">
                <p14:modId xmlns:p14="http://schemas.microsoft.com/office/powerpoint/2010/main" val="4072635917"/>
              </p:ext>
            </p:extLst>
          </p:nvPr>
        </p:nvGraphicFramePr>
        <p:xfrm>
          <a:off x="4644008" y="1844824"/>
          <a:ext cx="4038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50561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solidFill>
                  <a:schemeClr val="accent1">
                    <a:lumMod val="50000"/>
                  </a:schemeClr>
                </a:solidFill>
              </a:rPr>
              <a:t>Planfaglig kompetanse </a:t>
            </a:r>
            <a:br>
              <a:rPr lang="nb-NO" dirty="0" smtClean="0">
                <a:solidFill>
                  <a:schemeClr val="accent1">
                    <a:lumMod val="50000"/>
                  </a:schemeClr>
                </a:solidFill>
              </a:rPr>
            </a:br>
            <a:r>
              <a:rPr lang="nb-NO" dirty="0" smtClean="0">
                <a:solidFill>
                  <a:schemeClr val="accent1">
                    <a:lumMod val="50000"/>
                  </a:schemeClr>
                </a:solidFill>
              </a:rPr>
              <a:t>og kapasitet</a:t>
            </a:r>
            <a:endParaRPr lang="nb-NO" dirty="0">
              <a:solidFill>
                <a:schemeClr val="accent1">
                  <a:lumMod val="50000"/>
                </a:schemeClr>
              </a:solidFill>
            </a:endParaRPr>
          </a:p>
        </p:txBody>
      </p:sp>
      <p:sp>
        <p:nvSpPr>
          <p:cNvPr id="3" name="Text Placeholder 2"/>
          <p:cNvSpPr>
            <a:spLocks noGrp="1"/>
          </p:cNvSpPr>
          <p:nvPr>
            <p:ph type="body" idx="1"/>
          </p:nvPr>
        </p:nvSpPr>
        <p:spPr/>
        <p:txBody>
          <a:bodyPr/>
          <a:lstStyle/>
          <a:p>
            <a:endParaRPr lang="nb-NO"/>
          </a:p>
        </p:txBody>
      </p:sp>
    </p:spTree>
    <p:extLst>
      <p:ext uri="{BB962C8B-B14F-4D97-AF65-F5344CB8AC3E}">
        <p14:creationId xmlns:p14="http://schemas.microsoft.com/office/powerpoint/2010/main" val="158320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Et flertall av kommunene sliter med kapasitetsutfordringer</a:t>
            </a:r>
          </a:p>
        </p:txBody>
      </p:sp>
      <p:graphicFrame>
        <p:nvGraphicFramePr>
          <p:cNvPr id="7" name="Diagram 8"/>
          <p:cNvGraphicFramePr>
            <a:graphicFrameLocks noGrp="1"/>
          </p:cNvGraphicFramePr>
          <p:nvPr>
            <p:ph sz="half" idx="1"/>
            <p:extLst>
              <p:ext uri="{D42A27DB-BD31-4B8C-83A1-F6EECF244321}">
                <p14:modId xmlns:p14="http://schemas.microsoft.com/office/powerpoint/2010/main" val="2212582319"/>
              </p:ext>
            </p:extLst>
          </p:nvPr>
        </p:nvGraphicFramePr>
        <p:xfrm>
          <a:off x="395536" y="2924944"/>
          <a:ext cx="4038600" cy="38058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Diagram 9"/>
          <p:cNvGraphicFramePr>
            <a:graphicFrameLocks noGrp="1"/>
          </p:cNvGraphicFramePr>
          <p:nvPr>
            <p:ph sz="half" idx="2"/>
            <p:extLst>
              <p:ext uri="{D42A27DB-BD31-4B8C-83A1-F6EECF244321}">
                <p14:modId xmlns:p14="http://schemas.microsoft.com/office/powerpoint/2010/main" val="3964243137"/>
              </p:ext>
            </p:extLst>
          </p:nvPr>
        </p:nvGraphicFramePr>
        <p:xfrm>
          <a:off x="4644008" y="2924944"/>
          <a:ext cx="4038600" cy="3805883"/>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443718" y="1412776"/>
            <a:ext cx="8496944" cy="1446550"/>
          </a:xfrm>
          <a:prstGeom prst="rect">
            <a:avLst/>
          </a:prstGeom>
          <a:noFill/>
        </p:spPr>
        <p:txBody>
          <a:bodyPr wrap="square" rtlCol="0">
            <a:spAutoFit/>
          </a:bodyPr>
          <a:lstStyle/>
          <a:p>
            <a:pPr marL="342900" indent="-342900">
              <a:buFont typeface="Arial" panose="020B0604020202020204" pitchFamily="34" charset="0"/>
              <a:buChar char="•"/>
            </a:pPr>
            <a:r>
              <a:rPr lang="nb-NO" sz="2200" dirty="0"/>
              <a:t>Flere sliter med kapasitetsutfordringer enn med </a:t>
            </a:r>
            <a:r>
              <a:rPr lang="nb-NO" sz="2200" dirty="0" smtClean="0"/>
              <a:t>kompetanseutfordringer</a:t>
            </a:r>
          </a:p>
          <a:p>
            <a:pPr marL="342900" indent="-342900">
              <a:buFont typeface="Arial" panose="020B0604020202020204" pitchFamily="34" charset="0"/>
              <a:buChar char="•"/>
            </a:pPr>
            <a:r>
              <a:rPr lang="nb-NO" sz="2200" dirty="0" smtClean="0"/>
              <a:t>Og </a:t>
            </a:r>
            <a:r>
              <a:rPr lang="nb-NO" sz="2200" dirty="0"/>
              <a:t>utfordringene er noe større for samfunnsplanlegging </a:t>
            </a:r>
            <a:r>
              <a:rPr lang="nb-NO" sz="2200" dirty="0" smtClean="0"/>
              <a:t/>
            </a:r>
            <a:br>
              <a:rPr lang="nb-NO" sz="2200" dirty="0" smtClean="0"/>
            </a:br>
            <a:r>
              <a:rPr lang="nb-NO" sz="2200" dirty="0" smtClean="0"/>
              <a:t>enn </a:t>
            </a:r>
            <a:r>
              <a:rPr lang="nb-NO" sz="2200" dirty="0"/>
              <a:t>for arealplanlegging</a:t>
            </a:r>
          </a:p>
        </p:txBody>
      </p:sp>
    </p:spTree>
    <p:extLst>
      <p:ext uri="{BB962C8B-B14F-4D97-AF65-F5344CB8AC3E}">
        <p14:creationId xmlns:p14="http://schemas.microsoft.com/office/powerpoint/2010/main" val="28478351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67544" y="116632"/>
            <a:ext cx="8229600" cy="850106"/>
          </a:xfrm>
        </p:spPr>
        <p:txBody>
          <a:bodyPr>
            <a:normAutofit/>
          </a:bodyPr>
          <a:lstStyle/>
          <a:p>
            <a:r>
              <a:rPr lang="nb-NO" sz="3200" dirty="0" smtClean="0">
                <a:solidFill>
                  <a:schemeClr val="accent1">
                    <a:lumMod val="50000"/>
                  </a:schemeClr>
                </a:solidFill>
                <a:latin typeface="Arial" charset="0"/>
                <a:cs typeface="Arial" charset="0"/>
              </a:rPr>
              <a:t>Årsaker til manglende </a:t>
            </a:r>
            <a:r>
              <a:rPr lang="nb-NO" sz="3200" u="sng" dirty="0" smtClean="0">
                <a:solidFill>
                  <a:schemeClr val="accent1">
                    <a:lumMod val="50000"/>
                  </a:schemeClr>
                </a:solidFill>
                <a:latin typeface="Arial" charset="0"/>
                <a:cs typeface="Arial" charset="0"/>
              </a:rPr>
              <a:t>kapasitet</a:t>
            </a:r>
            <a:endParaRPr lang="nb-NO" sz="3200" u="sng" dirty="0">
              <a:solidFill>
                <a:schemeClr val="accent1">
                  <a:lumMod val="50000"/>
                </a:schemeClr>
              </a:solidFill>
              <a:latin typeface="Arial" charset="0"/>
              <a:cs typeface="Arial" charset="0"/>
            </a:endParaRPr>
          </a:p>
        </p:txBody>
      </p:sp>
      <p:sp>
        <p:nvSpPr>
          <p:cNvPr id="7" name="Plassholder for innhold 6"/>
          <p:cNvSpPr>
            <a:spLocks noGrp="1"/>
          </p:cNvSpPr>
          <p:nvPr>
            <p:ph sz="half" idx="1"/>
          </p:nvPr>
        </p:nvSpPr>
        <p:spPr>
          <a:xfrm>
            <a:off x="179512" y="1316360"/>
            <a:ext cx="4320480" cy="5198233"/>
          </a:xfrm>
        </p:spPr>
        <p:txBody>
          <a:bodyPr>
            <a:normAutofit fontScale="92500" lnSpcReduction="20000"/>
          </a:bodyPr>
          <a:lstStyle/>
          <a:p>
            <a:pPr marL="514350" indent="-514350">
              <a:buFont typeface="+mj-lt"/>
              <a:buAutoNum type="arabicPeriod"/>
            </a:pPr>
            <a:r>
              <a:rPr lang="nb-NO" dirty="0"/>
              <a:t>Mangel på økonomiske </a:t>
            </a:r>
            <a:r>
              <a:rPr lang="nb-NO" dirty="0" smtClean="0"/>
              <a:t>ressurser og for få </a:t>
            </a:r>
            <a:r>
              <a:rPr lang="nb-NO" dirty="0"/>
              <a:t>ansatte </a:t>
            </a:r>
            <a:r>
              <a:rPr lang="nb-NO" dirty="0" smtClean="0"/>
              <a:t>i forhold til oppgavene</a:t>
            </a:r>
          </a:p>
          <a:p>
            <a:pPr marL="514350" indent="-514350">
              <a:buFont typeface="+mj-lt"/>
              <a:buAutoNum type="arabicPeriod"/>
            </a:pPr>
            <a:r>
              <a:rPr lang="nb-NO" dirty="0" smtClean="0"/>
              <a:t>Vanskelig å rekruttere fagfolk </a:t>
            </a:r>
          </a:p>
          <a:p>
            <a:pPr marL="514350" indent="-514350">
              <a:buFont typeface="+mj-lt"/>
              <a:buAutoNum type="arabicPeriod"/>
            </a:pPr>
            <a:r>
              <a:rPr lang="nb-NO" dirty="0" smtClean="0"/>
              <a:t>Løpende oppgaver tar ressurser fra overordnet planarbeid</a:t>
            </a:r>
          </a:p>
          <a:p>
            <a:pPr marL="514350" indent="-514350">
              <a:buFont typeface="+mj-lt"/>
              <a:buAutoNum type="arabicPeriod"/>
            </a:pPr>
            <a:r>
              <a:rPr lang="nb-NO" dirty="0" smtClean="0"/>
              <a:t>Planprosessene </a:t>
            </a:r>
            <a:r>
              <a:rPr lang="nb-NO" dirty="0"/>
              <a:t>har blitt for omfattende og komplekse, krever for mye </a:t>
            </a:r>
            <a:r>
              <a:rPr lang="nb-NO" dirty="0" smtClean="0"/>
              <a:t>kapasitet</a:t>
            </a:r>
          </a:p>
          <a:p>
            <a:pPr marL="514350" indent="-514350">
              <a:buFont typeface="+mj-lt"/>
              <a:buAutoNum type="arabicPeriod"/>
            </a:pPr>
            <a:r>
              <a:rPr lang="nb-NO" dirty="0" smtClean="0"/>
              <a:t>Vekstkommune</a:t>
            </a:r>
            <a:r>
              <a:rPr lang="nb-NO" dirty="0"/>
              <a:t>, men bemanning har ikke økt</a:t>
            </a:r>
          </a:p>
          <a:p>
            <a:pPr marL="514350" indent="-514350">
              <a:buFont typeface="+mj-lt"/>
              <a:buAutoNum type="arabicPeriod"/>
            </a:pPr>
            <a:endParaRPr lang="nb-NO" dirty="0"/>
          </a:p>
        </p:txBody>
      </p:sp>
      <p:sp>
        <p:nvSpPr>
          <p:cNvPr id="9" name="Bildeforklaring formet som et avrundet rektangel 8"/>
          <p:cNvSpPr/>
          <p:nvPr/>
        </p:nvSpPr>
        <p:spPr>
          <a:xfrm>
            <a:off x="4427984" y="1104255"/>
            <a:ext cx="3364498" cy="1445231"/>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nb-NO" sz="1600" dirty="0"/>
              <a:t>Det er begrenset kapasitet å sette av til overordnet, kommunal planarbeid samtidig som private planforslag (som det også er en god del av), skal og må behandles.</a:t>
            </a:r>
          </a:p>
        </p:txBody>
      </p:sp>
      <p:sp>
        <p:nvSpPr>
          <p:cNvPr id="10" name="Bildeforklaring formet som et avrundet rektangel 9"/>
          <p:cNvSpPr/>
          <p:nvPr/>
        </p:nvSpPr>
        <p:spPr>
          <a:xfrm>
            <a:off x="4186165" y="3429000"/>
            <a:ext cx="2783566" cy="1440160"/>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nb-NO" sz="1600" dirty="0"/>
              <a:t>Prosessene tar for lang tid og er blitt veldig ressurskrevende </a:t>
            </a:r>
            <a:r>
              <a:rPr lang="nb-NO" sz="1600" dirty="0" err="1"/>
              <a:t>mht</a:t>
            </a:r>
            <a:r>
              <a:rPr lang="nb-NO" sz="1600" dirty="0"/>
              <a:t> krav til utredninger og undersøkelser i planprosessen</a:t>
            </a:r>
          </a:p>
        </p:txBody>
      </p:sp>
      <p:sp>
        <p:nvSpPr>
          <p:cNvPr id="12" name="Bildeforklaring formet som et avrundet rektangel 11"/>
          <p:cNvSpPr/>
          <p:nvPr/>
        </p:nvSpPr>
        <p:spPr>
          <a:xfrm>
            <a:off x="6156176" y="5085184"/>
            <a:ext cx="2880320" cy="1304730"/>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nn-NO" sz="1600" dirty="0"/>
              <a:t>Underdimensjonert organisasjon i høve til dei arbeidsoppgåvene som skal utførast i ein utviklings- og vekstkommune</a:t>
            </a:r>
            <a:endParaRPr lang="nb-NO" sz="1600" dirty="0"/>
          </a:p>
        </p:txBody>
      </p:sp>
      <p:sp>
        <p:nvSpPr>
          <p:cNvPr id="14" name="Bildeforklaring formet som et avrundet rektangel 13"/>
          <p:cNvSpPr/>
          <p:nvPr/>
        </p:nvSpPr>
        <p:spPr>
          <a:xfrm>
            <a:off x="6840252" y="2564904"/>
            <a:ext cx="2232248" cy="1584176"/>
          </a:xfrm>
          <a:prstGeom prst="wedgeRoundRect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nb-NO" sz="1600" dirty="0" smtClean="0"/>
              <a:t>Svært </a:t>
            </a:r>
            <a:r>
              <a:rPr lang="nb-NO" sz="1600" dirty="0"/>
              <a:t>utfordrende å få rekruttert ønsket kompetanse, </a:t>
            </a:r>
            <a:r>
              <a:rPr lang="nb-NO" sz="1600" dirty="0" smtClean="0"/>
              <a:t>få og </a:t>
            </a:r>
            <a:r>
              <a:rPr lang="nb-NO" sz="1600" dirty="0" err="1" smtClean="0"/>
              <a:t>tildels</a:t>
            </a:r>
            <a:r>
              <a:rPr lang="nb-NO" sz="1600" dirty="0" smtClean="0"/>
              <a:t> </a:t>
            </a:r>
            <a:r>
              <a:rPr lang="nb-NO" sz="1600" dirty="0"/>
              <a:t>svak søkermasse på utlyste </a:t>
            </a:r>
            <a:r>
              <a:rPr lang="nb-NO" sz="1600" dirty="0" smtClean="0"/>
              <a:t>stillinger</a:t>
            </a:r>
            <a:endParaRPr lang="nb-NO" sz="1600" dirty="0"/>
          </a:p>
        </p:txBody>
      </p:sp>
    </p:spTree>
    <p:extLst>
      <p:ext uri="{BB962C8B-B14F-4D97-AF65-F5344CB8AC3E}">
        <p14:creationId xmlns:p14="http://schemas.microsoft.com/office/powerpoint/2010/main" val="3858993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altLang="nb-NO" sz="3200" dirty="0" smtClean="0">
                <a:solidFill>
                  <a:schemeClr val="accent1">
                    <a:lumMod val="50000"/>
                  </a:schemeClr>
                </a:solidFill>
                <a:latin typeface="Arial" charset="0"/>
                <a:cs typeface="Arial" charset="0"/>
              </a:rPr>
              <a:t>Flest kommuner med manglede kapasitet i Nordland, Oppland og Nord-Trøndelag</a:t>
            </a:r>
            <a:endParaRPr lang="nb-NO" sz="3200" dirty="0">
              <a:solidFill>
                <a:schemeClr val="accent1">
                  <a:lumMod val="50000"/>
                </a:schemeClr>
              </a:solidFill>
              <a:latin typeface="Arial" charset="0"/>
              <a:cs typeface="Arial"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64695572"/>
              </p:ext>
            </p:extLst>
          </p:nvPr>
        </p:nvGraphicFramePr>
        <p:xfrm>
          <a:off x="2123728" y="1484784"/>
          <a:ext cx="4010371" cy="4997159"/>
        </p:xfrm>
        <a:graphic>
          <a:graphicData uri="http://schemas.openxmlformats.org/drawingml/2006/table">
            <a:tbl>
              <a:tblPr firstRow="1" bandRow="1">
                <a:tableStyleId>{5C22544A-7EE6-4342-B048-85BDC9FD1C3A}</a:tableStyleId>
              </a:tblPr>
              <a:tblGrid>
                <a:gridCol w="1301541"/>
                <a:gridCol w="1354415"/>
                <a:gridCol w="1354415"/>
              </a:tblGrid>
              <a:tr h="832859">
                <a:tc>
                  <a:txBody>
                    <a:bodyPr/>
                    <a:lstStyle/>
                    <a:p>
                      <a:pPr algn="l" fontAlgn="b"/>
                      <a:r>
                        <a:rPr lang="nb-NO" sz="1200" u="none" strike="noStrike" dirty="0">
                          <a:effectLst/>
                        </a:rPr>
                        <a:t> </a:t>
                      </a:r>
                      <a:endParaRPr lang="nb-NO" sz="1200" b="0" i="0" u="none" strike="noStrike" dirty="0">
                        <a:solidFill>
                          <a:srgbClr val="000000"/>
                        </a:solidFill>
                        <a:effectLst/>
                        <a:latin typeface="Calibri"/>
                      </a:endParaRPr>
                    </a:p>
                  </a:txBody>
                  <a:tcPr marL="9525" marR="9525" marT="9525" marB="0" anchor="b"/>
                </a:tc>
                <a:tc>
                  <a:txBody>
                    <a:bodyPr/>
                    <a:lstStyle/>
                    <a:p>
                      <a:pPr algn="r" fontAlgn="b"/>
                      <a:r>
                        <a:rPr lang="nb-NO" sz="1200" u="none" strike="noStrike" dirty="0">
                          <a:effectLst/>
                        </a:rPr>
                        <a:t>Samfunns-planlegging:            </a:t>
                      </a:r>
                      <a:r>
                        <a:rPr lang="nb-NO" sz="1200" u="none" strike="noStrike" dirty="0" smtClean="0">
                          <a:effectLst/>
                        </a:rPr>
                        <a:t/>
                      </a:r>
                      <a:br>
                        <a:rPr lang="nb-NO" sz="1200" u="none" strike="noStrike" dirty="0" smtClean="0">
                          <a:effectLst/>
                        </a:rPr>
                      </a:br>
                      <a:r>
                        <a:rPr lang="nb-NO" sz="1200" u="none" strike="noStrike" dirty="0" smtClean="0">
                          <a:effectLst/>
                        </a:rPr>
                        <a:t>I </a:t>
                      </a:r>
                      <a:r>
                        <a:rPr lang="nb-NO" sz="1200" u="none" strike="noStrike" dirty="0">
                          <a:effectLst/>
                        </a:rPr>
                        <a:t>svært liten/ </a:t>
                      </a:r>
                      <a:r>
                        <a:rPr lang="nb-NO" sz="1200" u="none" strike="noStrike" dirty="0" smtClean="0">
                          <a:effectLst/>
                        </a:rPr>
                        <a:t/>
                      </a:r>
                      <a:br>
                        <a:rPr lang="nb-NO" sz="1200" u="none" strike="noStrike" dirty="0" smtClean="0">
                          <a:effectLst/>
                        </a:rPr>
                      </a:br>
                      <a:r>
                        <a:rPr lang="nb-NO" sz="1200" u="none" strike="noStrike" dirty="0" smtClean="0">
                          <a:effectLst/>
                        </a:rPr>
                        <a:t>liten </a:t>
                      </a:r>
                      <a:r>
                        <a:rPr lang="nb-NO" sz="1200" u="none" strike="noStrike" dirty="0">
                          <a:effectLst/>
                        </a:rPr>
                        <a:t>grad</a:t>
                      </a:r>
                      <a:endParaRPr lang="nb-NO" sz="1200" b="0" i="0" u="none" strike="noStrike" dirty="0">
                        <a:solidFill>
                          <a:srgbClr val="000000"/>
                        </a:solidFill>
                        <a:effectLst/>
                        <a:latin typeface="Calibri"/>
                      </a:endParaRPr>
                    </a:p>
                  </a:txBody>
                  <a:tcPr marL="9525" marR="9525" marT="9525" marB="0" anchor="b"/>
                </a:tc>
                <a:tc>
                  <a:txBody>
                    <a:bodyPr/>
                    <a:lstStyle/>
                    <a:p>
                      <a:pPr algn="r" fontAlgn="b"/>
                      <a:r>
                        <a:rPr lang="nb-NO" sz="1200" u="none" strike="noStrike" dirty="0">
                          <a:effectLst/>
                        </a:rPr>
                        <a:t>Areal-planlegging:            I svært liten/ </a:t>
                      </a:r>
                      <a:r>
                        <a:rPr lang="nb-NO" sz="1200" u="none" strike="noStrike" dirty="0" smtClean="0">
                          <a:effectLst/>
                        </a:rPr>
                        <a:t/>
                      </a:r>
                      <a:br>
                        <a:rPr lang="nb-NO" sz="1200" u="none" strike="noStrike" dirty="0" smtClean="0">
                          <a:effectLst/>
                        </a:rPr>
                      </a:br>
                      <a:r>
                        <a:rPr lang="nb-NO" sz="1200" u="none" strike="noStrike" dirty="0" smtClean="0">
                          <a:effectLst/>
                        </a:rPr>
                        <a:t>liten </a:t>
                      </a:r>
                      <a:r>
                        <a:rPr lang="nb-NO" sz="1200" u="none" strike="noStrike" dirty="0">
                          <a:effectLst/>
                        </a:rPr>
                        <a:t>grad</a:t>
                      </a:r>
                      <a:endParaRPr lang="nb-NO" sz="1200" b="0" i="0" u="none" strike="noStrike" dirty="0">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Østfold</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60 %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40 %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Akershus</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60 %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20 %</a:t>
                      </a:r>
                      <a:endParaRPr lang="nb-NO" sz="1200" b="0" i="0" u="none" strike="noStrike" dirty="0">
                        <a:solidFill>
                          <a:srgbClr val="000000"/>
                        </a:solidFill>
                        <a:effectLst/>
                        <a:latin typeface="Calibri"/>
                      </a:endParaRPr>
                    </a:p>
                  </a:txBody>
                  <a:tcPr marL="9525" marR="9525" marT="9525" marB="0" anchor="b">
                    <a:solidFill>
                      <a:srgbClr val="92D050"/>
                    </a:solidFill>
                  </a:tcPr>
                </a:tc>
              </a:tr>
              <a:tr h="208215">
                <a:tc>
                  <a:txBody>
                    <a:bodyPr/>
                    <a:lstStyle/>
                    <a:p>
                      <a:pPr algn="l" fontAlgn="t"/>
                      <a:r>
                        <a:rPr lang="nb-NO" sz="1200" u="none" strike="noStrike">
                          <a:effectLst/>
                        </a:rPr>
                        <a:t>Oslo</a:t>
                      </a:r>
                      <a:endParaRPr lang="nb-NO" sz="1200" b="1" i="0" u="none" strike="noStrike">
                        <a:solidFill>
                          <a:srgbClr val="000000"/>
                        </a:solidFill>
                        <a:effectLst/>
                        <a:latin typeface="Calibri"/>
                      </a:endParaRPr>
                    </a:p>
                  </a:txBody>
                  <a:tcPr marL="9525" marR="9525" marT="9525" marB="0">
                    <a:solidFill>
                      <a:srgbClr val="92D050"/>
                    </a:solidFill>
                  </a:tcPr>
                </a:tc>
                <a:tc>
                  <a:txBody>
                    <a:bodyPr/>
                    <a:lstStyle/>
                    <a:p>
                      <a:pPr algn="r" fontAlgn="b"/>
                      <a:r>
                        <a:rPr lang="nb-NO" sz="1200" u="none" strike="noStrike">
                          <a:effectLst/>
                        </a:rPr>
                        <a:t>0 %</a:t>
                      </a:r>
                      <a:endParaRPr lang="nb-NO" sz="1200" b="0" i="0" u="none" strike="noStrike">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0 %</a:t>
                      </a:r>
                      <a:endParaRPr lang="nb-NO" sz="1200" b="0" i="0" u="none" strike="noStrike" dirty="0">
                        <a:solidFill>
                          <a:srgbClr val="000000"/>
                        </a:solidFill>
                        <a:effectLst/>
                        <a:latin typeface="Calibri"/>
                      </a:endParaRPr>
                    </a:p>
                  </a:txBody>
                  <a:tcPr marL="9525" marR="9525" marT="9525" marB="0" anchor="b">
                    <a:solidFill>
                      <a:srgbClr val="92D050"/>
                    </a:solidFill>
                  </a:tcPr>
                </a:tc>
              </a:tr>
              <a:tr h="208215">
                <a:tc>
                  <a:txBody>
                    <a:bodyPr/>
                    <a:lstStyle/>
                    <a:p>
                      <a:pPr algn="l" fontAlgn="t"/>
                      <a:r>
                        <a:rPr lang="nb-NO" sz="1200" u="none" strike="noStrike">
                          <a:effectLst/>
                        </a:rPr>
                        <a:t>Hedmark</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67 %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44 %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solidFill>
                            <a:schemeClr val="accent6">
                              <a:lumMod val="50000"/>
                            </a:schemeClr>
                          </a:solidFill>
                          <a:effectLst/>
                        </a:rPr>
                        <a:t>Oppland</a:t>
                      </a:r>
                      <a:endParaRPr lang="nb-NO" sz="1200" b="1" i="0" u="none" strike="noStrike">
                        <a:solidFill>
                          <a:schemeClr val="accent6">
                            <a:lumMod val="50000"/>
                          </a:schemeClr>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dirty="0">
                          <a:solidFill>
                            <a:schemeClr val="accent6">
                              <a:lumMod val="50000"/>
                            </a:schemeClr>
                          </a:solidFill>
                          <a:effectLst/>
                        </a:rPr>
                        <a:t>80 %</a:t>
                      </a:r>
                      <a:endParaRPr lang="nb-NO" sz="1200" b="0" i="0" u="none" strike="noStrike" dirty="0">
                        <a:solidFill>
                          <a:schemeClr val="accent6">
                            <a:lumMod val="50000"/>
                          </a:schemeClr>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dirty="0">
                          <a:solidFill>
                            <a:schemeClr val="accent6">
                              <a:lumMod val="50000"/>
                            </a:schemeClr>
                          </a:solidFill>
                          <a:effectLst/>
                        </a:rPr>
                        <a:t>73 %</a:t>
                      </a:r>
                      <a:endParaRPr lang="nb-NO" sz="1200" b="0" i="0" u="none" strike="noStrike" dirty="0">
                        <a:solidFill>
                          <a:schemeClr val="accent6">
                            <a:lumMod val="50000"/>
                          </a:schemeClr>
                        </a:solidFill>
                        <a:effectLst/>
                        <a:latin typeface="Calibri"/>
                      </a:endParaRPr>
                    </a:p>
                  </a:txBody>
                  <a:tcPr marL="9525" marR="9525" marT="9525" marB="0" anchor="b">
                    <a:solidFill>
                      <a:schemeClr val="accent6">
                        <a:lumMod val="40000"/>
                        <a:lumOff val="60000"/>
                      </a:schemeClr>
                    </a:solidFill>
                  </a:tcPr>
                </a:tc>
              </a:tr>
              <a:tr h="208215">
                <a:tc>
                  <a:txBody>
                    <a:bodyPr/>
                    <a:lstStyle/>
                    <a:p>
                      <a:pPr algn="l" fontAlgn="t"/>
                      <a:r>
                        <a:rPr lang="nb-NO" sz="1200" u="none" strike="noStrike">
                          <a:effectLst/>
                        </a:rPr>
                        <a:t>Buskerud</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dirty="0">
                          <a:effectLst/>
                        </a:rPr>
                        <a:t>57 %</a:t>
                      </a:r>
                      <a:endParaRPr lang="nb-NO" sz="1200" b="0" i="0" u="none" strike="noStrike" dirty="0">
                        <a:solidFill>
                          <a:srgbClr val="000000"/>
                        </a:solidFill>
                        <a:effectLst/>
                        <a:latin typeface="Calibri"/>
                      </a:endParaRPr>
                    </a:p>
                  </a:txBody>
                  <a:tcPr marL="9525" marR="9525" marT="9525" marB="0" anchor="b">
                    <a:solidFill>
                      <a:srgbClr val="E7ECF3"/>
                    </a:solidFill>
                  </a:tcPr>
                </a:tc>
                <a:tc>
                  <a:txBody>
                    <a:bodyPr/>
                    <a:lstStyle/>
                    <a:p>
                      <a:pPr algn="r" fontAlgn="b"/>
                      <a:r>
                        <a:rPr lang="nb-NO" sz="1200" u="none" strike="noStrike">
                          <a:effectLst/>
                        </a:rPr>
                        <a:t>43 %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Vestfold</a:t>
                      </a:r>
                      <a:endParaRPr lang="nb-NO" sz="1200" b="1" i="0" u="none" strike="noStrike">
                        <a:solidFill>
                          <a:srgbClr val="000000"/>
                        </a:solidFill>
                        <a:effectLst/>
                        <a:latin typeface="Calibri"/>
                      </a:endParaRPr>
                    </a:p>
                  </a:txBody>
                  <a:tcPr marL="9525" marR="9525" marT="9525" marB="0">
                    <a:solidFill>
                      <a:srgbClr val="92D050"/>
                    </a:solidFill>
                  </a:tcPr>
                </a:tc>
                <a:tc>
                  <a:txBody>
                    <a:bodyPr/>
                    <a:lstStyle/>
                    <a:p>
                      <a:pPr algn="r" fontAlgn="b"/>
                      <a:r>
                        <a:rPr lang="nb-NO" sz="1200" u="none" strike="noStrike" dirty="0">
                          <a:effectLst/>
                        </a:rPr>
                        <a:t>25 %</a:t>
                      </a:r>
                      <a:endParaRPr lang="nb-NO" sz="12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0 %</a:t>
                      </a:r>
                      <a:endParaRPr lang="nb-NO" sz="1200" b="0" i="0" u="none" strike="noStrike" dirty="0">
                        <a:solidFill>
                          <a:srgbClr val="000000"/>
                        </a:solidFill>
                        <a:effectLst/>
                        <a:latin typeface="Calibri"/>
                      </a:endParaRPr>
                    </a:p>
                  </a:txBody>
                  <a:tcPr marL="9525" marR="9525" marT="9525" marB="0" anchor="b">
                    <a:solidFill>
                      <a:srgbClr val="92D050"/>
                    </a:solidFill>
                  </a:tcPr>
                </a:tc>
              </a:tr>
              <a:tr h="208215">
                <a:tc>
                  <a:txBody>
                    <a:bodyPr/>
                    <a:lstStyle/>
                    <a:p>
                      <a:pPr algn="l" fontAlgn="t"/>
                      <a:r>
                        <a:rPr lang="nb-NO" sz="1200" u="none" strike="noStrike">
                          <a:effectLst/>
                        </a:rPr>
                        <a:t>Telemark</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50 %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solidFill>
                            <a:schemeClr val="accent6">
                              <a:lumMod val="50000"/>
                            </a:schemeClr>
                          </a:solidFill>
                          <a:effectLst/>
                        </a:rPr>
                        <a:t>75 %</a:t>
                      </a:r>
                      <a:endParaRPr lang="nb-NO" sz="1200" b="0" i="0" u="none" strike="noStrike" dirty="0">
                        <a:solidFill>
                          <a:schemeClr val="accent6">
                            <a:lumMod val="50000"/>
                          </a:schemeClr>
                        </a:solidFill>
                        <a:effectLst/>
                        <a:latin typeface="Calibri"/>
                      </a:endParaRPr>
                    </a:p>
                  </a:txBody>
                  <a:tcPr marL="9525" marR="9525" marT="9525" marB="0" anchor="b">
                    <a:solidFill>
                      <a:schemeClr val="accent6">
                        <a:lumMod val="40000"/>
                        <a:lumOff val="60000"/>
                      </a:schemeClr>
                    </a:solidFill>
                  </a:tcPr>
                </a:tc>
              </a:tr>
              <a:tr h="208215">
                <a:tc>
                  <a:txBody>
                    <a:bodyPr/>
                    <a:lstStyle/>
                    <a:p>
                      <a:pPr algn="l" fontAlgn="t"/>
                      <a:r>
                        <a:rPr lang="nb-NO" sz="1200" u="none" strike="noStrike">
                          <a:effectLst/>
                        </a:rPr>
                        <a:t>Aust-Agder</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43 %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29 %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Vest-Agder</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44 %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44 %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Rogaland</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58 %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42 %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Hordaland</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67 %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53 %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Sogn og Fjordane</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70 %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70 %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Møre og Romsdal</a:t>
                      </a:r>
                      <a:endParaRPr lang="nb-NO" sz="1200" b="1" i="0" u="none" strike="noStrike">
                        <a:solidFill>
                          <a:srgbClr val="000000"/>
                        </a:solidFill>
                        <a:effectLst/>
                        <a:latin typeface="Calibri"/>
                      </a:endParaRPr>
                    </a:p>
                  </a:txBody>
                  <a:tcPr marL="9525" marR="9525" marT="9525" marB="0">
                    <a:solidFill>
                      <a:srgbClr val="E7ECF3"/>
                    </a:solidFill>
                  </a:tcPr>
                </a:tc>
                <a:tc>
                  <a:txBody>
                    <a:bodyPr/>
                    <a:lstStyle/>
                    <a:p>
                      <a:pPr algn="r" fontAlgn="b"/>
                      <a:r>
                        <a:rPr lang="nb-NO" sz="1200" u="none" strike="noStrike" dirty="0">
                          <a:effectLst/>
                        </a:rPr>
                        <a:t>70 %</a:t>
                      </a:r>
                      <a:endParaRPr lang="nb-NO" sz="1200" b="0" i="0" u="none" strike="noStrike" dirty="0">
                        <a:solidFill>
                          <a:srgbClr val="000000"/>
                        </a:solidFill>
                        <a:effectLst/>
                        <a:latin typeface="Calibri"/>
                      </a:endParaRPr>
                    </a:p>
                  </a:txBody>
                  <a:tcPr marL="9525" marR="9525" marT="9525" marB="0" anchor="b">
                    <a:solidFill>
                      <a:srgbClr val="E7ECF3"/>
                    </a:solidFill>
                  </a:tcPr>
                </a:tc>
                <a:tc>
                  <a:txBody>
                    <a:bodyPr/>
                    <a:lstStyle/>
                    <a:p>
                      <a:pPr algn="r" fontAlgn="b"/>
                      <a:r>
                        <a:rPr lang="nb-NO" sz="1200" u="none" strike="noStrike" dirty="0">
                          <a:effectLst/>
                        </a:rPr>
                        <a:t>57 %</a:t>
                      </a:r>
                      <a:endParaRPr lang="nb-NO" sz="1200" b="0" i="0" u="none" strike="noStrike" dirty="0">
                        <a:solidFill>
                          <a:srgbClr val="000000"/>
                        </a:solidFill>
                        <a:effectLst/>
                        <a:latin typeface="Calibri"/>
                      </a:endParaRPr>
                    </a:p>
                  </a:txBody>
                  <a:tcPr marL="9525" marR="9525" marT="9525" marB="0" anchor="b">
                    <a:solidFill>
                      <a:srgbClr val="E7ECF3"/>
                    </a:solidFill>
                  </a:tcPr>
                </a:tc>
              </a:tr>
              <a:tr h="208215">
                <a:tc>
                  <a:txBody>
                    <a:bodyPr/>
                    <a:lstStyle/>
                    <a:p>
                      <a:pPr algn="l" fontAlgn="t"/>
                      <a:r>
                        <a:rPr lang="nb-NO" sz="1200" u="none" strike="noStrike">
                          <a:effectLst/>
                        </a:rPr>
                        <a:t>Sør-Trøndelag</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61 %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56 %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solidFill>
                            <a:schemeClr val="accent6">
                              <a:lumMod val="50000"/>
                            </a:schemeClr>
                          </a:solidFill>
                          <a:effectLst/>
                        </a:rPr>
                        <a:t>Nord-Trøndelag</a:t>
                      </a:r>
                      <a:endParaRPr lang="nb-NO" sz="1200" b="1" i="0" u="none" strike="noStrike">
                        <a:solidFill>
                          <a:schemeClr val="accent6">
                            <a:lumMod val="50000"/>
                          </a:schemeClr>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dirty="0">
                          <a:solidFill>
                            <a:schemeClr val="accent6">
                              <a:lumMod val="50000"/>
                            </a:schemeClr>
                          </a:solidFill>
                          <a:effectLst/>
                        </a:rPr>
                        <a:t>75 %</a:t>
                      </a:r>
                      <a:endParaRPr lang="nb-NO" sz="1200" b="0" i="0" u="none" strike="noStrike" dirty="0">
                        <a:solidFill>
                          <a:schemeClr val="accent6">
                            <a:lumMod val="50000"/>
                          </a:schemeClr>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a:effectLst/>
                        </a:rPr>
                        <a:t>63 %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solidFill>
                            <a:schemeClr val="accent6">
                              <a:lumMod val="50000"/>
                            </a:schemeClr>
                          </a:solidFill>
                          <a:effectLst/>
                        </a:rPr>
                        <a:t>Nordland</a:t>
                      </a:r>
                      <a:endParaRPr lang="nb-NO" sz="1200" b="1" i="0" u="none" strike="noStrike">
                        <a:solidFill>
                          <a:schemeClr val="accent6">
                            <a:lumMod val="50000"/>
                          </a:schemeClr>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dirty="0">
                          <a:solidFill>
                            <a:schemeClr val="accent6">
                              <a:lumMod val="50000"/>
                            </a:schemeClr>
                          </a:solidFill>
                          <a:effectLst/>
                        </a:rPr>
                        <a:t>85 %</a:t>
                      </a:r>
                      <a:endParaRPr lang="nb-NO" sz="1200" b="0" i="0" u="none" strike="noStrike" dirty="0">
                        <a:solidFill>
                          <a:schemeClr val="accent6">
                            <a:lumMod val="50000"/>
                          </a:schemeClr>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dirty="0">
                          <a:solidFill>
                            <a:schemeClr val="accent6">
                              <a:lumMod val="50000"/>
                            </a:schemeClr>
                          </a:solidFill>
                          <a:effectLst/>
                        </a:rPr>
                        <a:t>75 %</a:t>
                      </a:r>
                      <a:endParaRPr lang="nb-NO" sz="1200" b="0" i="0" u="none" strike="noStrike" dirty="0">
                        <a:solidFill>
                          <a:schemeClr val="accent6">
                            <a:lumMod val="50000"/>
                          </a:schemeClr>
                        </a:solidFill>
                        <a:effectLst/>
                        <a:latin typeface="Calibri"/>
                      </a:endParaRPr>
                    </a:p>
                  </a:txBody>
                  <a:tcPr marL="9525" marR="9525" marT="9525" marB="0" anchor="b">
                    <a:solidFill>
                      <a:schemeClr val="accent6">
                        <a:lumMod val="40000"/>
                        <a:lumOff val="60000"/>
                      </a:schemeClr>
                    </a:solidFill>
                  </a:tcPr>
                </a:tc>
              </a:tr>
              <a:tr h="208215">
                <a:tc>
                  <a:txBody>
                    <a:bodyPr/>
                    <a:lstStyle/>
                    <a:p>
                      <a:pPr algn="l" fontAlgn="t"/>
                      <a:r>
                        <a:rPr lang="nb-NO" sz="1200" u="none" strike="noStrike">
                          <a:effectLst/>
                        </a:rPr>
                        <a:t>Troms</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67 %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67 %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Finnmark</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56 %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44 %</a:t>
                      </a:r>
                      <a:endParaRPr lang="nb-NO" sz="1200" b="0" i="0" u="none" strike="noStrike">
                        <a:solidFill>
                          <a:srgbClr val="000000"/>
                        </a:solidFill>
                        <a:effectLst/>
                        <a:latin typeface="Calibri"/>
                      </a:endParaRPr>
                    </a:p>
                  </a:txBody>
                  <a:tcPr marL="9525" marR="9525" marT="9525" marB="0" anchor="b"/>
                </a:tc>
              </a:tr>
              <a:tr h="208215">
                <a:tc>
                  <a:txBody>
                    <a:bodyPr/>
                    <a:lstStyle/>
                    <a:p>
                      <a:pPr algn="l" fontAlgn="t"/>
                      <a:r>
                        <a:rPr lang="nb-NO" sz="1200" u="none" strike="noStrike">
                          <a:effectLst/>
                        </a:rPr>
                        <a:t>Hele landet</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65 %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55 %</a:t>
                      </a:r>
                      <a:endParaRPr lang="nb-NO" sz="12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747588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77078" y="116632"/>
            <a:ext cx="8229600" cy="850106"/>
          </a:xfrm>
        </p:spPr>
        <p:txBody>
          <a:bodyPr>
            <a:normAutofit/>
          </a:bodyPr>
          <a:lstStyle/>
          <a:p>
            <a:r>
              <a:rPr lang="nb-NO" sz="3200" dirty="0" smtClean="0">
                <a:solidFill>
                  <a:schemeClr val="accent1">
                    <a:lumMod val="50000"/>
                  </a:schemeClr>
                </a:solidFill>
                <a:latin typeface="Arial" charset="0"/>
                <a:cs typeface="Arial" charset="0"/>
              </a:rPr>
              <a:t>Årsaker til manglende </a:t>
            </a:r>
            <a:r>
              <a:rPr lang="nb-NO" sz="3200" u="sng" dirty="0" smtClean="0">
                <a:solidFill>
                  <a:schemeClr val="accent1">
                    <a:lumMod val="50000"/>
                  </a:schemeClr>
                </a:solidFill>
                <a:latin typeface="Arial" charset="0"/>
                <a:cs typeface="Arial" charset="0"/>
              </a:rPr>
              <a:t>kompetanse</a:t>
            </a:r>
            <a:endParaRPr lang="nb-NO" sz="3200" u="sng" dirty="0">
              <a:solidFill>
                <a:schemeClr val="accent1">
                  <a:lumMod val="50000"/>
                </a:schemeClr>
              </a:solidFill>
              <a:latin typeface="Arial" charset="0"/>
              <a:cs typeface="Arial" charset="0"/>
            </a:endParaRPr>
          </a:p>
        </p:txBody>
      </p:sp>
      <p:sp>
        <p:nvSpPr>
          <p:cNvPr id="7" name="Plassholder for innhold 6"/>
          <p:cNvSpPr>
            <a:spLocks noGrp="1"/>
          </p:cNvSpPr>
          <p:nvPr>
            <p:ph sz="half" idx="1"/>
          </p:nvPr>
        </p:nvSpPr>
        <p:spPr>
          <a:xfrm>
            <a:off x="173360" y="1652495"/>
            <a:ext cx="4038600" cy="4525963"/>
          </a:xfrm>
        </p:spPr>
        <p:txBody>
          <a:bodyPr>
            <a:normAutofit fontScale="92500" lnSpcReduction="10000"/>
          </a:bodyPr>
          <a:lstStyle/>
          <a:p>
            <a:pPr marL="514350" indent="-514350">
              <a:buFont typeface="+mj-lt"/>
              <a:buAutoNum type="arabicPeriod"/>
            </a:pPr>
            <a:r>
              <a:rPr lang="nb-NO" dirty="0"/>
              <a:t>Mangel på økonomiske </a:t>
            </a:r>
            <a:r>
              <a:rPr lang="nb-NO" dirty="0" err="1" smtClean="0"/>
              <a:t>resursser</a:t>
            </a:r>
            <a:endParaRPr lang="nb-NO" dirty="0"/>
          </a:p>
          <a:p>
            <a:pPr marL="514350" indent="-514350">
              <a:buFont typeface="+mj-lt"/>
              <a:buAutoNum type="arabicPeriod"/>
            </a:pPr>
            <a:r>
              <a:rPr lang="nb-NO" dirty="0"/>
              <a:t>Liten kommune med få ansatte </a:t>
            </a:r>
          </a:p>
          <a:p>
            <a:pPr lvl="1"/>
            <a:r>
              <a:rPr lang="nb-NO" dirty="0"/>
              <a:t>Kan litt om alt, men mangler dybdekunnskap</a:t>
            </a:r>
          </a:p>
          <a:p>
            <a:pPr marL="514350" indent="-514350">
              <a:buFont typeface="+mj-lt"/>
              <a:buAutoNum type="arabicPeriod"/>
            </a:pPr>
            <a:r>
              <a:rPr lang="nb-NO" dirty="0"/>
              <a:t>Vanskelig å rekruttere personer med rett </a:t>
            </a:r>
            <a:r>
              <a:rPr lang="nb-NO" dirty="0" smtClean="0"/>
              <a:t>kompetanse</a:t>
            </a:r>
          </a:p>
          <a:p>
            <a:pPr marL="514350" indent="-514350">
              <a:buFont typeface="+mj-lt"/>
              <a:buAutoNum type="arabicPeriod"/>
            </a:pPr>
            <a:r>
              <a:rPr lang="nb-NO" dirty="0" smtClean="0"/>
              <a:t>Oppgaven er ikke tilstrekkelig prioritert </a:t>
            </a:r>
            <a:endParaRPr lang="nb-NO" dirty="0"/>
          </a:p>
          <a:p>
            <a:pPr marL="0" indent="0">
              <a:buNone/>
            </a:pPr>
            <a:endParaRPr lang="nb-NO" dirty="0"/>
          </a:p>
        </p:txBody>
      </p:sp>
      <p:sp>
        <p:nvSpPr>
          <p:cNvPr id="9" name="Bildeforklaring formet som et avrundet rektangel 8"/>
          <p:cNvSpPr/>
          <p:nvPr/>
        </p:nvSpPr>
        <p:spPr>
          <a:xfrm>
            <a:off x="4591878" y="1191681"/>
            <a:ext cx="4349486" cy="158417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dirty="0"/>
              <a:t>Vi er en liten kommune med en tilsvarende liten administrasjon. Det er som en følge av </a:t>
            </a:r>
            <a:r>
              <a:rPr lang="nb-NO" sz="1600" dirty="0" smtClean="0"/>
              <a:t>dette </a:t>
            </a:r>
            <a:r>
              <a:rPr lang="nb-NO" sz="1600" dirty="0"/>
              <a:t>meget vanskelig  å sette av dedikerte ressurser til de nevnte funksjonene. </a:t>
            </a:r>
            <a:r>
              <a:rPr lang="nb-NO" sz="1600" dirty="0" smtClean="0"/>
              <a:t>Det </a:t>
            </a:r>
            <a:r>
              <a:rPr lang="nb-NO" sz="1600" dirty="0"/>
              <a:t>er i tillegg meget problematisk å rekruttere personell til den stillingskategorien det her er snakk </a:t>
            </a:r>
            <a:r>
              <a:rPr lang="nb-NO" sz="1600" dirty="0" smtClean="0"/>
              <a:t>om</a:t>
            </a:r>
            <a:endParaRPr lang="nb-NO" sz="1600" dirty="0"/>
          </a:p>
        </p:txBody>
      </p:sp>
      <p:sp>
        <p:nvSpPr>
          <p:cNvPr id="10" name="Bildeforklaring formet som et avrundet rektangel 9"/>
          <p:cNvSpPr/>
          <p:nvPr/>
        </p:nvSpPr>
        <p:spPr>
          <a:xfrm>
            <a:off x="4236706" y="3429000"/>
            <a:ext cx="2894824" cy="144016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sz="1600" dirty="0"/>
              <a:t>Som einaste planleggar i kommunen kan eg litt om </a:t>
            </a:r>
            <a:r>
              <a:rPr lang="nn-NO" sz="1600" dirty="0" smtClean="0"/>
              <a:t>alt, og </a:t>
            </a:r>
            <a:r>
              <a:rPr lang="nn-NO" sz="1600" dirty="0"/>
              <a:t>finn elles </a:t>
            </a:r>
            <a:r>
              <a:rPr lang="nn-NO" sz="1600" dirty="0" err="1"/>
              <a:t>svar</a:t>
            </a:r>
            <a:r>
              <a:rPr lang="nn-NO" sz="1600" dirty="0"/>
              <a:t> på det eg lurar </a:t>
            </a:r>
            <a:r>
              <a:rPr lang="nn-NO" sz="1600" dirty="0" smtClean="0"/>
              <a:t>på. Men </a:t>
            </a:r>
            <a:r>
              <a:rPr lang="nn-NO" sz="1600" dirty="0"/>
              <a:t>innan GIS og kart manglar heradet tilstrekkeleg kunnskap</a:t>
            </a:r>
            <a:endParaRPr lang="nb-NO" sz="1600" dirty="0"/>
          </a:p>
        </p:txBody>
      </p:sp>
      <p:sp>
        <p:nvSpPr>
          <p:cNvPr id="12" name="Bildeforklaring formet som et avrundet rektangel 11"/>
          <p:cNvSpPr/>
          <p:nvPr/>
        </p:nvSpPr>
        <p:spPr>
          <a:xfrm>
            <a:off x="6300192" y="5085184"/>
            <a:ext cx="2736304" cy="130473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sz="1600" dirty="0"/>
              <a:t>Det er vanskeleg å prioritere arbeid med samfunnsplanlegging i ein så sterkt pressa organisasjon som vi har i vår kommune</a:t>
            </a:r>
            <a:endParaRPr lang="nb-NO" sz="1600" dirty="0"/>
          </a:p>
        </p:txBody>
      </p:sp>
      <p:sp>
        <p:nvSpPr>
          <p:cNvPr id="13" name="Bildeforklaring formet som et avrundet rektangel 12"/>
          <p:cNvSpPr/>
          <p:nvPr/>
        </p:nvSpPr>
        <p:spPr>
          <a:xfrm>
            <a:off x="4211960" y="5471998"/>
            <a:ext cx="1791816" cy="85571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sz="1600" dirty="0"/>
              <a:t>Liten kommune, </a:t>
            </a:r>
            <a:r>
              <a:rPr lang="nn-NO" sz="1600" dirty="0" err="1"/>
              <a:t>manglende</a:t>
            </a:r>
            <a:r>
              <a:rPr lang="nn-NO" sz="1600" dirty="0"/>
              <a:t> </a:t>
            </a:r>
            <a:r>
              <a:rPr lang="nn-NO" sz="1600" dirty="0" err="1"/>
              <a:t>ressurser</a:t>
            </a:r>
            <a:r>
              <a:rPr lang="nn-NO" sz="1600" dirty="0"/>
              <a:t>.</a:t>
            </a:r>
            <a:endParaRPr lang="nb-NO" sz="1600" dirty="0"/>
          </a:p>
        </p:txBody>
      </p:sp>
      <p:sp>
        <p:nvSpPr>
          <p:cNvPr id="14" name="Bildeforklaring formet som et avrundet rektangel 13"/>
          <p:cNvSpPr/>
          <p:nvPr/>
        </p:nvSpPr>
        <p:spPr>
          <a:xfrm>
            <a:off x="7058880" y="2942523"/>
            <a:ext cx="2007840" cy="97295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n-NO" sz="1600" dirty="0"/>
              <a:t> </a:t>
            </a:r>
            <a:r>
              <a:rPr lang="nn-NO" sz="1600" dirty="0" err="1"/>
              <a:t>Utfordringen</a:t>
            </a:r>
            <a:r>
              <a:rPr lang="nn-NO" sz="1600" dirty="0"/>
              <a:t> er </a:t>
            </a:r>
            <a:r>
              <a:rPr lang="nn-NO" sz="1600" dirty="0" smtClean="0"/>
              <a:t>å </a:t>
            </a:r>
            <a:r>
              <a:rPr lang="nn-NO" sz="1600" dirty="0"/>
              <a:t>få </a:t>
            </a:r>
            <a:r>
              <a:rPr lang="nn-NO" sz="1600" dirty="0" smtClean="0"/>
              <a:t>kvalifisert </a:t>
            </a:r>
            <a:r>
              <a:rPr lang="nn-NO" sz="1600" dirty="0"/>
              <a:t>arbeidskraft til </a:t>
            </a:r>
            <a:r>
              <a:rPr lang="nn-NO" sz="1600" dirty="0" err="1" smtClean="0"/>
              <a:t>stillingene</a:t>
            </a:r>
            <a:r>
              <a:rPr lang="nn-NO" sz="1600" dirty="0" smtClean="0"/>
              <a:t>.</a:t>
            </a:r>
            <a:endParaRPr lang="nb-NO" sz="1600" dirty="0"/>
          </a:p>
        </p:txBody>
      </p:sp>
    </p:spTree>
    <p:extLst>
      <p:ext uri="{BB962C8B-B14F-4D97-AF65-F5344CB8AC3E}">
        <p14:creationId xmlns:p14="http://schemas.microsoft.com/office/powerpoint/2010/main" val="75822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418197" y="260648"/>
            <a:ext cx="8690307"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Flertallet av kommuner oppgir at de mangler planfaglig kompetanse på noen områder</a:t>
            </a:r>
          </a:p>
        </p:txBody>
      </p:sp>
      <p:sp>
        <p:nvSpPr>
          <p:cNvPr id="3" name="Content Placeholder 2"/>
          <p:cNvSpPr>
            <a:spLocks noGrp="1"/>
          </p:cNvSpPr>
          <p:nvPr>
            <p:ph sz="half" idx="1"/>
          </p:nvPr>
        </p:nvSpPr>
        <p:spPr>
          <a:xfrm>
            <a:off x="457200" y="1772816"/>
            <a:ext cx="4038600" cy="4824536"/>
          </a:xfrm>
        </p:spPr>
        <p:txBody>
          <a:bodyPr>
            <a:normAutofit/>
          </a:bodyPr>
          <a:lstStyle/>
          <a:p>
            <a:r>
              <a:rPr lang="nb-NO" dirty="0" smtClean="0"/>
              <a:t>Kun 17 % oppgir at de ikke mangler kompetanse på noen områder</a:t>
            </a:r>
          </a:p>
          <a:p>
            <a:r>
              <a:rPr lang="nb-NO" dirty="0" smtClean="0"/>
              <a:t>Nesten halvparten oppgir at de mangler kompetanse på </a:t>
            </a:r>
          </a:p>
          <a:p>
            <a:pPr lvl="1"/>
            <a:r>
              <a:rPr lang="nb-NO" dirty="0" smtClean="0"/>
              <a:t>Utbyggingsavtaler</a:t>
            </a:r>
          </a:p>
          <a:p>
            <a:pPr lvl="1"/>
            <a:r>
              <a:rPr lang="nb-NO" dirty="0" smtClean="0"/>
              <a:t>Kriminalitetsforebygging</a:t>
            </a:r>
          </a:p>
          <a:p>
            <a:pPr lvl="1"/>
            <a:r>
              <a:rPr lang="nb-NO" dirty="0" smtClean="0"/>
              <a:t>Estetikk</a:t>
            </a:r>
          </a:p>
        </p:txBody>
      </p:sp>
      <p:graphicFrame>
        <p:nvGraphicFramePr>
          <p:cNvPr id="7" name="Plassholder for innhold 6"/>
          <p:cNvGraphicFramePr>
            <a:graphicFrameLocks noGrp="1"/>
          </p:cNvGraphicFramePr>
          <p:nvPr>
            <p:ph sz="half" idx="2"/>
            <p:extLst>
              <p:ext uri="{D42A27DB-BD31-4B8C-83A1-F6EECF244321}">
                <p14:modId xmlns:p14="http://schemas.microsoft.com/office/powerpoint/2010/main" val="589960876"/>
              </p:ext>
            </p:extLst>
          </p:nvPr>
        </p:nvGraphicFramePr>
        <p:xfrm>
          <a:off x="4171355" y="1601416"/>
          <a:ext cx="4968552" cy="52565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722243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37 prosent oppgir å ha nødvendig kompetanse i forhold til planleggerrollen</a:t>
            </a:r>
          </a:p>
        </p:txBody>
      </p:sp>
      <p:sp>
        <p:nvSpPr>
          <p:cNvPr id="3" name="Content Placeholder 2"/>
          <p:cNvSpPr>
            <a:spLocks noGrp="1"/>
          </p:cNvSpPr>
          <p:nvPr>
            <p:ph sz="half" idx="1"/>
          </p:nvPr>
        </p:nvSpPr>
        <p:spPr>
          <a:xfrm>
            <a:off x="457200" y="1988840"/>
            <a:ext cx="4038600" cy="4680520"/>
          </a:xfrm>
        </p:spPr>
        <p:txBody>
          <a:bodyPr>
            <a:normAutofit fontScale="92500"/>
          </a:bodyPr>
          <a:lstStyle/>
          <a:p>
            <a:r>
              <a:rPr lang="nb-NO" dirty="0" smtClean="0"/>
              <a:t>37 % oppgir at de ikke mangler kompetanse i forhold til planleggerrollen</a:t>
            </a:r>
          </a:p>
          <a:p>
            <a:r>
              <a:rPr lang="nb-NO" dirty="0" smtClean="0"/>
              <a:t>Over 60 % mangler kompetanse på området statistikk og analyse </a:t>
            </a:r>
          </a:p>
          <a:p>
            <a:r>
              <a:rPr lang="nb-NO" dirty="0" smtClean="0"/>
              <a:t>36 % mangler kompetanse på planleggingsmetoder </a:t>
            </a:r>
            <a:br>
              <a:rPr lang="nb-NO" dirty="0" smtClean="0"/>
            </a:br>
            <a:r>
              <a:rPr lang="nb-NO" dirty="0" smtClean="0"/>
              <a:t>og -verktøy</a:t>
            </a:r>
          </a:p>
        </p:txBody>
      </p:sp>
      <p:graphicFrame>
        <p:nvGraphicFramePr>
          <p:cNvPr id="9" name="Plassholder for innhold 8"/>
          <p:cNvGraphicFramePr>
            <a:graphicFrameLocks noGrp="1"/>
          </p:cNvGraphicFramePr>
          <p:nvPr>
            <p:ph sz="half" idx="2"/>
            <p:extLst>
              <p:ext uri="{D42A27DB-BD31-4B8C-83A1-F6EECF244321}">
                <p14:modId xmlns:p14="http://schemas.microsoft.com/office/powerpoint/2010/main" val="627172340"/>
              </p:ext>
            </p:extLst>
          </p:nvPr>
        </p:nvGraphicFramePr>
        <p:xfrm>
          <a:off x="4283968" y="2276873"/>
          <a:ext cx="4680520"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7" name="Avrundet rektangel 6"/>
          <p:cNvSpPr/>
          <p:nvPr/>
        </p:nvSpPr>
        <p:spPr>
          <a:xfrm>
            <a:off x="4860032" y="3068960"/>
            <a:ext cx="4032448" cy="432048"/>
          </a:xfrm>
          <a:prstGeom prst="roundRect">
            <a:avLst/>
          </a:prstGeom>
          <a:solidFill>
            <a:schemeClr val="accent6">
              <a:lumMod val="40000"/>
              <a:lumOff val="60000"/>
              <a:alpha val="23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187530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850106"/>
          </a:xfrm>
        </p:spPr>
        <p:txBody>
          <a:bodyPr>
            <a:normAutofit/>
          </a:bodyPr>
          <a:lstStyle/>
          <a:p>
            <a:r>
              <a:rPr lang="nb-NO" dirty="0" smtClean="0">
                <a:solidFill>
                  <a:schemeClr val="accent1">
                    <a:lumMod val="50000"/>
                  </a:schemeClr>
                </a:solidFill>
              </a:rPr>
              <a:t>Bakgrunn og formål</a:t>
            </a:r>
            <a:endParaRPr lang="nb-NO" dirty="0">
              <a:solidFill>
                <a:schemeClr val="accent1">
                  <a:lumMod val="50000"/>
                </a:schemeClr>
              </a:solidFill>
            </a:endParaRPr>
          </a:p>
        </p:txBody>
      </p:sp>
      <p:sp>
        <p:nvSpPr>
          <p:cNvPr id="3" name="Plassholder for innhold 2"/>
          <p:cNvSpPr>
            <a:spLocks noGrp="1"/>
          </p:cNvSpPr>
          <p:nvPr>
            <p:ph idx="1"/>
          </p:nvPr>
        </p:nvSpPr>
        <p:spPr>
          <a:xfrm>
            <a:off x="323528" y="1600200"/>
            <a:ext cx="8424936" cy="4525963"/>
          </a:xfrm>
        </p:spPr>
        <p:txBody>
          <a:bodyPr>
            <a:normAutofit/>
          </a:bodyPr>
          <a:lstStyle/>
          <a:p>
            <a:r>
              <a:rPr lang="nb-NO" altLang="nb-NO" sz="2800" dirty="0" smtClean="0">
                <a:cs typeface="Arial" charset="0"/>
              </a:rPr>
              <a:t>Spørreundersøkelsen gjennomføres </a:t>
            </a:r>
            <a:r>
              <a:rPr lang="nb-NO" altLang="nb-NO" sz="2800" dirty="0">
                <a:cs typeface="Arial" charset="0"/>
              </a:rPr>
              <a:t>som første del av kartleggingen av status og utfordringsbilde</a:t>
            </a:r>
          </a:p>
          <a:p>
            <a:r>
              <a:rPr lang="nb-NO" altLang="nb-NO" sz="2800" dirty="0" smtClean="0">
                <a:cs typeface="Arial" charset="0"/>
              </a:rPr>
              <a:t>Den sendes </a:t>
            </a:r>
            <a:r>
              <a:rPr lang="nb-NO" altLang="nb-NO" sz="2800" dirty="0">
                <a:cs typeface="Arial" charset="0"/>
              </a:rPr>
              <a:t>til alle landets </a:t>
            </a:r>
            <a:r>
              <a:rPr lang="nb-NO" altLang="nb-NO" sz="2800" dirty="0" smtClean="0">
                <a:cs typeface="Arial" charset="0"/>
              </a:rPr>
              <a:t>kommuner  </a:t>
            </a:r>
          </a:p>
          <a:p>
            <a:r>
              <a:rPr lang="nb-NO" altLang="nb-NO" sz="2800" dirty="0" smtClean="0">
                <a:cs typeface="Arial" charset="0"/>
              </a:rPr>
              <a:t>I tillegg er det en egen </a:t>
            </a:r>
            <a:r>
              <a:rPr lang="nb-NO" altLang="nb-NO" sz="2800" dirty="0">
                <a:cs typeface="Arial" charset="0"/>
              </a:rPr>
              <a:t>undersøkelse til fylkeskommunene</a:t>
            </a:r>
          </a:p>
          <a:p>
            <a:r>
              <a:rPr lang="nb-NO" altLang="nb-NO" sz="2800" dirty="0">
                <a:cs typeface="Arial" charset="0"/>
              </a:rPr>
              <a:t>Hensikt: å få </a:t>
            </a:r>
            <a:r>
              <a:rPr lang="nb-NO" altLang="nb-NO" sz="2800" u="sng" dirty="0">
                <a:cs typeface="Arial" charset="0"/>
              </a:rPr>
              <a:t>oversikt</a:t>
            </a:r>
            <a:r>
              <a:rPr lang="nb-NO" altLang="nb-NO" sz="2800" dirty="0">
                <a:cs typeface="Arial" charset="0"/>
              </a:rPr>
              <a:t> over status og behov i kommunene </a:t>
            </a:r>
            <a:r>
              <a:rPr lang="nb-NO" altLang="nb-NO" sz="2800" dirty="0" err="1">
                <a:cs typeface="Arial" charset="0"/>
              </a:rPr>
              <a:t>mht</a:t>
            </a:r>
            <a:endParaRPr lang="nb-NO" altLang="nb-NO" sz="2800" dirty="0">
              <a:cs typeface="Arial" charset="0"/>
            </a:endParaRPr>
          </a:p>
          <a:p>
            <a:pPr lvl="1"/>
            <a:r>
              <a:rPr lang="nb-NO" altLang="nb-NO" sz="2400" dirty="0">
                <a:cs typeface="Arial" charset="0"/>
              </a:rPr>
              <a:t>Kapasitet, kompetanse, utfordringer, gode løsninger</a:t>
            </a:r>
          </a:p>
          <a:p>
            <a:r>
              <a:rPr lang="nb-NO" altLang="nb-NO" sz="2800" dirty="0">
                <a:cs typeface="Arial" charset="0"/>
              </a:rPr>
              <a:t>Videre utdypning av temaene skjer i </a:t>
            </a:r>
            <a:r>
              <a:rPr lang="nb-NO" altLang="nb-NO" sz="2800" dirty="0" smtClean="0">
                <a:cs typeface="Arial" charset="0"/>
              </a:rPr>
              <a:t>dybdeintervjuene</a:t>
            </a:r>
            <a:endParaRPr lang="nb-NO" dirty="0" smtClean="0"/>
          </a:p>
          <a:p>
            <a:endParaRPr lang="nb-NO" dirty="0"/>
          </a:p>
        </p:txBody>
      </p:sp>
    </p:spTree>
    <p:extLst>
      <p:ext uri="{BB962C8B-B14F-4D97-AF65-F5344CB8AC3E}">
        <p14:creationId xmlns:p14="http://schemas.microsoft.com/office/powerpoint/2010/main" val="18621661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287016" y="188640"/>
            <a:ext cx="8856984" cy="1498178"/>
          </a:xfrm>
        </p:spPr>
        <p:txBody>
          <a:bodyPr>
            <a:noAutofit/>
          </a:bodyPr>
          <a:lstStyle/>
          <a:p>
            <a:r>
              <a:rPr lang="nb-NO" sz="2900" b="1" dirty="0" smtClean="0">
                <a:solidFill>
                  <a:schemeClr val="accent1">
                    <a:lumMod val="50000"/>
                  </a:schemeClr>
                </a:solidFill>
                <a:latin typeface="Arial" charset="0"/>
                <a:cs typeface="Arial" charset="0"/>
              </a:rPr>
              <a:t>Fylkeskommunene</a:t>
            </a:r>
            <a:r>
              <a:rPr lang="nb-NO" sz="2900" dirty="0" smtClean="0">
                <a:solidFill>
                  <a:schemeClr val="accent1">
                    <a:lumMod val="50000"/>
                  </a:schemeClr>
                </a:solidFill>
                <a:latin typeface="Arial" charset="0"/>
                <a:cs typeface="Arial" charset="0"/>
              </a:rPr>
              <a:t>: over </a:t>
            </a:r>
            <a:r>
              <a:rPr lang="nb-NO" sz="2900" dirty="0">
                <a:solidFill>
                  <a:schemeClr val="accent1">
                    <a:lumMod val="50000"/>
                  </a:schemeClr>
                </a:solidFill>
                <a:latin typeface="Arial" charset="0"/>
                <a:cs typeface="Arial" charset="0"/>
              </a:rPr>
              <a:t>halvparten </a:t>
            </a:r>
            <a:r>
              <a:rPr lang="nb-NO" sz="2900" dirty="0" smtClean="0">
                <a:solidFill>
                  <a:schemeClr val="accent1">
                    <a:lumMod val="50000"/>
                  </a:schemeClr>
                </a:solidFill>
                <a:latin typeface="Arial" charset="0"/>
                <a:cs typeface="Arial" charset="0"/>
              </a:rPr>
              <a:t>mener at kun et </a:t>
            </a:r>
            <a:r>
              <a:rPr lang="nb-NO" sz="2900" dirty="0">
                <a:solidFill>
                  <a:schemeClr val="accent1">
                    <a:lumMod val="50000"/>
                  </a:schemeClr>
                </a:solidFill>
                <a:latin typeface="Arial" charset="0"/>
                <a:cs typeface="Arial" charset="0"/>
              </a:rPr>
              <a:t>fåtall av </a:t>
            </a:r>
            <a:r>
              <a:rPr lang="nb-NO" sz="2900" dirty="0" smtClean="0">
                <a:solidFill>
                  <a:schemeClr val="accent1">
                    <a:lumMod val="50000"/>
                  </a:schemeClr>
                </a:solidFill>
                <a:latin typeface="Arial" charset="0"/>
                <a:cs typeface="Arial" charset="0"/>
              </a:rPr>
              <a:t>kommunene </a:t>
            </a:r>
            <a:r>
              <a:rPr lang="nb-NO" sz="2900" dirty="0">
                <a:solidFill>
                  <a:schemeClr val="accent1">
                    <a:lumMod val="50000"/>
                  </a:schemeClr>
                </a:solidFill>
                <a:latin typeface="Arial" charset="0"/>
                <a:cs typeface="Arial" charset="0"/>
              </a:rPr>
              <a:t>har nødvendig planfaglig </a:t>
            </a:r>
            <a:r>
              <a:rPr lang="nb-NO" sz="2900" dirty="0" smtClean="0">
                <a:solidFill>
                  <a:schemeClr val="accent1">
                    <a:lumMod val="50000"/>
                  </a:schemeClr>
                </a:solidFill>
                <a:latin typeface="Arial" charset="0"/>
                <a:cs typeface="Arial" charset="0"/>
              </a:rPr>
              <a:t>kapasitet når det gjelder samfunnsplanlegging</a:t>
            </a:r>
            <a:endParaRPr lang="nb-NO" sz="2900" dirty="0">
              <a:solidFill>
                <a:schemeClr val="accent1">
                  <a:lumMod val="50000"/>
                </a:schemeClr>
              </a:solidFill>
              <a:latin typeface="Arial" charset="0"/>
              <a:cs typeface="Arial" charset="0"/>
            </a:endParaRPr>
          </a:p>
        </p:txBody>
      </p:sp>
      <p:graphicFrame>
        <p:nvGraphicFramePr>
          <p:cNvPr id="5" name="Plassholder for innhold 4"/>
          <p:cNvGraphicFramePr>
            <a:graphicFrameLocks noGrp="1"/>
          </p:cNvGraphicFramePr>
          <p:nvPr>
            <p:ph sz="half" idx="1"/>
            <p:extLst>
              <p:ext uri="{D42A27DB-BD31-4B8C-83A1-F6EECF244321}">
                <p14:modId xmlns:p14="http://schemas.microsoft.com/office/powerpoint/2010/main" val="900364104"/>
              </p:ext>
            </p:extLst>
          </p:nvPr>
        </p:nvGraphicFramePr>
        <p:xfrm>
          <a:off x="395536" y="1988840"/>
          <a:ext cx="4038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Plassholder for innhold 5"/>
          <p:cNvGraphicFramePr>
            <a:graphicFrameLocks noGrp="1"/>
          </p:cNvGraphicFramePr>
          <p:nvPr>
            <p:ph sz="half" idx="2"/>
            <p:extLst>
              <p:ext uri="{D42A27DB-BD31-4B8C-83A1-F6EECF244321}">
                <p14:modId xmlns:p14="http://schemas.microsoft.com/office/powerpoint/2010/main" val="87069447"/>
              </p:ext>
            </p:extLst>
          </p:nvPr>
        </p:nvGraphicFramePr>
        <p:xfrm>
          <a:off x="4644008" y="1988840"/>
          <a:ext cx="4038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272203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9 av 10 kommuner benytter konsulenttjenester til (deler av) planarbeidet</a:t>
            </a:r>
          </a:p>
        </p:txBody>
      </p:sp>
      <p:graphicFrame>
        <p:nvGraphicFramePr>
          <p:cNvPr id="10" name="Diagram 11"/>
          <p:cNvGraphicFramePr>
            <a:graphicFrameLocks noGrp="1"/>
          </p:cNvGraphicFramePr>
          <p:nvPr>
            <p:ph sz="half" idx="1"/>
            <p:extLst>
              <p:ext uri="{D42A27DB-BD31-4B8C-83A1-F6EECF244321}">
                <p14:modId xmlns:p14="http://schemas.microsoft.com/office/powerpoint/2010/main" val="1461318775"/>
              </p:ext>
            </p:extLst>
          </p:nvPr>
        </p:nvGraphicFramePr>
        <p:xfrm>
          <a:off x="457200" y="2348880"/>
          <a:ext cx="3754760" cy="37772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Diagram 12"/>
          <p:cNvGraphicFramePr>
            <a:graphicFrameLocks noGrp="1"/>
          </p:cNvGraphicFramePr>
          <p:nvPr>
            <p:ph sz="half" idx="2"/>
            <p:extLst>
              <p:ext uri="{D42A27DB-BD31-4B8C-83A1-F6EECF244321}">
                <p14:modId xmlns:p14="http://schemas.microsoft.com/office/powerpoint/2010/main" val="1981027622"/>
              </p:ext>
            </p:extLst>
          </p:nvPr>
        </p:nvGraphicFramePr>
        <p:xfrm>
          <a:off x="4860032" y="2348880"/>
          <a:ext cx="3826768" cy="3777283"/>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8"/>
          <p:cNvSpPr txBox="1"/>
          <p:nvPr/>
        </p:nvSpPr>
        <p:spPr>
          <a:xfrm>
            <a:off x="422992" y="1412776"/>
            <a:ext cx="8496944" cy="461665"/>
          </a:xfrm>
          <a:prstGeom prst="rect">
            <a:avLst/>
          </a:prstGeom>
          <a:noFill/>
        </p:spPr>
        <p:txBody>
          <a:bodyPr wrap="square" rtlCol="0">
            <a:spAutoFit/>
          </a:bodyPr>
          <a:lstStyle/>
          <a:p>
            <a:pPr algn="ctr"/>
            <a:r>
              <a:rPr lang="nb-NO" sz="2400" dirty="0" smtClean="0"/>
              <a:t>Men svært få benytter konsulenttjenester til saksbehandling</a:t>
            </a:r>
            <a:endParaRPr lang="nb-NO" sz="2400" dirty="0"/>
          </a:p>
        </p:txBody>
      </p:sp>
    </p:spTree>
    <p:extLst>
      <p:ext uri="{BB962C8B-B14F-4D97-AF65-F5344CB8AC3E}">
        <p14:creationId xmlns:p14="http://schemas.microsoft.com/office/powerpoint/2010/main" val="18196600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Konsulenttjenester til (deler av) planarbeidet benyttes ….  </a:t>
            </a:r>
          </a:p>
        </p:txBody>
      </p:sp>
      <p:sp>
        <p:nvSpPr>
          <p:cNvPr id="5" name="Text Placeholder 4"/>
          <p:cNvSpPr>
            <a:spLocks noGrp="1"/>
          </p:cNvSpPr>
          <p:nvPr>
            <p:ph type="body" idx="1"/>
          </p:nvPr>
        </p:nvSpPr>
        <p:spPr>
          <a:xfrm>
            <a:off x="179512" y="1340768"/>
            <a:ext cx="4245868" cy="1008112"/>
          </a:xfrm>
        </p:spPr>
        <p:txBody>
          <a:bodyPr>
            <a:noAutofit/>
          </a:bodyPr>
          <a:lstStyle/>
          <a:p>
            <a:pPr algn="ctr"/>
            <a:r>
              <a:rPr lang="nb-NO" dirty="0" smtClean="0">
                <a:solidFill>
                  <a:schemeClr val="accent1">
                    <a:lumMod val="75000"/>
                  </a:schemeClr>
                </a:solidFill>
              </a:rPr>
              <a:t>… til å utarbeide områdeplaner og reguleringsplaner</a:t>
            </a:r>
            <a:endParaRPr lang="nb-NO" dirty="0">
              <a:solidFill>
                <a:schemeClr val="accent1">
                  <a:lumMod val="75000"/>
                </a:schemeClr>
              </a:solidFill>
            </a:endParaRPr>
          </a:p>
        </p:txBody>
      </p:sp>
      <p:graphicFrame>
        <p:nvGraphicFramePr>
          <p:cNvPr id="12" name="Diagram 28"/>
          <p:cNvGraphicFramePr>
            <a:graphicFrameLocks noGrp="1"/>
          </p:cNvGraphicFramePr>
          <p:nvPr>
            <p:ph sz="half" idx="2"/>
            <p:extLst>
              <p:ext uri="{D42A27DB-BD31-4B8C-83A1-F6EECF244321}">
                <p14:modId xmlns:p14="http://schemas.microsoft.com/office/powerpoint/2010/main" val="2873591174"/>
              </p:ext>
            </p:extLst>
          </p:nvPr>
        </p:nvGraphicFramePr>
        <p:xfrm>
          <a:off x="179512" y="2420889"/>
          <a:ext cx="4176464"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p:cNvSpPr>
            <a:spLocks noGrp="1"/>
          </p:cNvSpPr>
          <p:nvPr>
            <p:ph type="body" sz="quarter" idx="3"/>
          </p:nvPr>
        </p:nvSpPr>
        <p:spPr>
          <a:xfrm>
            <a:off x="4486063" y="1340768"/>
            <a:ext cx="4692467" cy="936104"/>
          </a:xfrm>
        </p:spPr>
        <p:txBody>
          <a:bodyPr>
            <a:noAutofit/>
          </a:bodyPr>
          <a:lstStyle/>
          <a:p>
            <a:r>
              <a:rPr lang="nb-NO" sz="2300" dirty="0" smtClean="0">
                <a:solidFill>
                  <a:schemeClr val="accent1">
                    <a:lumMod val="75000"/>
                  </a:schemeClr>
                </a:solidFill>
              </a:rPr>
              <a:t>… </a:t>
            </a:r>
            <a:r>
              <a:rPr lang="nb-NO" sz="2300" dirty="0" err="1" smtClean="0">
                <a:solidFill>
                  <a:schemeClr val="accent1">
                    <a:lumMod val="75000"/>
                  </a:schemeClr>
                </a:solidFill>
              </a:rPr>
              <a:t>pga</a:t>
            </a:r>
            <a:r>
              <a:rPr lang="nb-NO" sz="2300" dirty="0" smtClean="0">
                <a:solidFill>
                  <a:schemeClr val="accent1">
                    <a:lumMod val="75000"/>
                  </a:schemeClr>
                </a:solidFill>
              </a:rPr>
              <a:t> behov for særskilt kompetanse og manglende kapasitet</a:t>
            </a:r>
            <a:endParaRPr lang="nb-NO" sz="2300" dirty="0">
              <a:solidFill>
                <a:schemeClr val="accent1">
                  <a:lumMod val="75000"/>
                </a:schemeClr>
              </a:solidFill>
            </a:endParaRPr>
          </a:p>
        </p:txBody>
      </p:sp>
      <p:graphicFrame>
        <p:nvGraphicFramePr>
          <p:cNvPr id="15" name="Diagram 6"/>
          <p:cNvGraphicFramePr>
            <a:graphicFrameLocks noGrp="1"/>
          </p:cNvGraphicFramePr>
          <p:nvPr>
            <p:ph sz="quarter" idx="4"/>
            <p:extLst>
              <p:ext uri="{D42A27DB-BD31-4B8C-83A1-F6EECF244321}">
                <p14:modId xmlns:p14="http://schemas.microsoft.com/office/powerpoint/2010/main" val="3788085024"/>
              </p:ext>
            </p:extLst>
          </p:nvPr>
        </p:nvGraphicFramePr>
        <p:xfrm>
          <a:off x="4716016" y="2420888"/>
          <a:ext cx="4176464" cy="39604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40327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nb-NO" altLang="nb-NO" dirty="0" smtClean="0">
                <a:solidFill>
                  <a:schemeClr val="accent1">
                    <a:lumMod val="50000"/>
                  </a:schemeClr>
                </a:solidFill>
                <a:latin typeface="Arial" charset="0"/>
                <a:cs typeface="Arial" charset="0"/>
              </a:rPr>
              <a:t>Mest bruk av konsulenttjenester i Telemark og Hordaland</a:t>
            </a:r>
            <a:endParaRPr lang="nb-NO" dirty="0"/>
          </a:p>
        </p:txBody>
      </p:sp>
      <p:sp>
        <p:nvSpPr>
          <p:cNvPr id="8" name="Content Placeholder 7"/>
          <p:cNvSpPr>
            <a:spLocks noGrp="1"/>
          </p:cNvSpPr>
          <p:nvPr>
            <p:ph idx="1"/>
          </p:nvPr>
        </p:nvSpPr>
        <p:spPr>
          <a:xfrm>
            <a:off x="467544" y="1844824"/>
            <a:ext cx="8229600" cy="4525963"/>
          </a:xfrm>
        </p:spPr>
        <p:txBody>
          <a:bodyPr>
            <a:normAutofit/>
          </a:bodyPr>
          <a:lstStyle/>
          <a:p>
            <a:r>
              <a:rPr lang="nb-NO" dirty="0" smtClean="0"/>
              <a:t>Mest bruk </a:t>
            </a:r>
            <a:r>
              <a:rPr lang="nb-NO" dirty="0"/>
              <a:t>av konsulenttjenester </a:t>
            </a:r>
            <a:r>
              <a:rPr lang="nb-NO" dirty="0" smtClean="0"/>
              <a:t>i </a:t>
            </a:r>
            <a:r>
              <a:rPr lang="nb-NO" dirty="0"/>
              <a:t>Telemark og </a:t>
            </a:r>
            <a:r>
              <a:rPr lang="nb-NO" dirty="0" smtClean="0"/>
              <a:t>Hordaland </a:t>
            </a:r>
          </a:p>
          <a:p>
            <a:pPr lvl="1"/>
            <a:r>
              <a:rPr lang="nb-NO" dirty="0" smtClean="0"/>
              <a:t>Halvparten </a:t>
            </a:r>
            <a:r>
              <a:rPr lang="nb-NO" dirty="0"/>
              <a:t>av kommunene ofte benytter konsulenttjenester å utforme </a:t>
            </a:r>
            <a:r>
              <a:rPr lang="nb-NO" dirty="0" smtClean="0"/>
              <a:t>planer </a:t>
            </a:r>
          </a:p>
          <a:p>
            <a:r>
              <a:rPr lang="nb-NO" dirty="0" smtClean="0"/>
              <a:t>Minst bruk av konsulenttjenester i </a:t>
            </a:r>
            <a:r>
              <a:rPr lang="nb-NO" dirty="0" err="1" smtClean="0"/>
              <a:t>i</a:t>
            </a:r>
            <a:r>
              <a:rPr lang="nb-NO" dirty="0" smtClean="0"/>
              <a:t> </a:t>
            </a:r>
            <a:r>
              <a:rPr lang="nb-NO" dirty="0"/>
              <a:t>Troms, Nord-Trøndelag og </a:t>
            </a:r>
            <a:r>
              <a:rPr lang="nb-NO" dirty="0" smtClean="0"/>
              <a:t>Nordland. </a:t>
            </a:r>
          </a:p>
          <a:p>
            <a:pPr lvl="1"/>
            <a:r>
              <a:rPr lang="nb-NO" dirty="0" smtClean="0"/>
              <a:t>Hhv </a:t>
            </a:r>
            <a:r>
              <a:rPr lang="nb-NO" dirty="0"/>
              <a:t>33, 25 og 21 prosent </a:t>
            </a:r>
            <a:r>
              <a:rPr lang="nb-NO" dirty="0" smtClean="0"/>
              <a:t>benytter kommunene </a:t>
            </a:r>
            <a:r>
              <a:rPr lang="nb-NO" dirty="0"/>
              <a:t>aldri konsulenttjenester til utforming av </a:t>
            </a:r>
            <a:r>
              <a:rPr lang="nb-NO" dirty="0" smtClean="0"/>
              <a:t>planer</a:t>
            </a:r>
            <a:endParaRPr lang="nb-NO" dirty="0"/>
          </a:p>
          <a:p>
            <a:endParaRPr lang="nb-NO" dirty="0"/>
          </a:p>
        </p:txBody>
      </p:sp>
    </p:spTree>
    <p:extLst>
      <p:ext uri="{BB962C8B-B14F-4D97-AF65-F5344CB8AC3E}">
        <p14:creationId xmlns:p14="http://schemas.microsoft.com/office/powerpoint/2010/main" val="217383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70 % har ingen ubesatte stillinger</a:t>
            </a:r>
            <a:br>
              <a:rPr lang="nb-NO" altLang="nb-NO" sz="3200" dirty="0" smtClean="0">
                <a:solidFill>
                  <a:schemeClr val="accent1">
                    <a:lumMod val="50000"/>
                  </a:schemeClr>
                </a:solidFill>
                <a:latin typeface="Arial" charset="0"/>
                <a:cs typeface="Arial" charset="0"/>
              </a:rPr>
            </a:br>
            <a:r>
              <a:rPr lang="nb-NO" altLang="nb-NO" sz="3200" dirty="0" smtClean="0">
                <a:solidFill>
                  <a:schemeClr val="accent1">
                    <a:lumMod val="50000"/>
                  </a:schemeClr>
                </a:solidFill>
                <a:latin typeface="Arial" charset="0"/>
                <a:cs typeface="Arial" charset="0"/>
              </a:rPr>
              <a:t>Men det er vanskelig å rekruttere</a:t>
            </a:r>
          </a:p>
        </p:txBody>
      </p:sp>
      <p:graphicFrame>
        <p:nvGraphicFramePr>
          <p:cNvPr id="9" name="Diagram 7"/>
          <p:cNvGraphicFramePr>
            <a:graphicFrameLocks noGrp="1"/>
          </p:cNvGraphicFramePr>
          <p:nvPr>
            <p:ph sz="half" idx="1"/>
            <p:extLst>
              <p:ext uri="{D42A27DB-BD31-4B8C-83A1-F6EECF244321}">
                <p14:modId xmlns:p14="http://schemas.microsoft.com/office/powerpoint/2010/main" val="2062358907"/>
              </p:ext>
            </p:extLst>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Plassholder for innhold 9"/>
          <p:cNvGraphicFramePr>
            <a:graphicFrameLocks noGrp="1"/>
          </p:cNvGraphicFramePr>
          <p:nvPr>
            <p:ph sz="half" idx="2"/>
            <p:extLst>
              <p:ext uri="{D42A27DB-BD31-4B8C-83A1-F6EECF244321}">
                <p14:modId xmlns:p14="http://schemas.microsoft.com/office/powerpoint/2010/main" val="3397171629"/>
              </p:ext>
            </p:extLst>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51062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sz="3200" dirty="0">
                <a:solidFill>
                  <a:schemeClr val="accent1">
                    <a:lumMod val="50000"/>
                  </a:schemeClr>
                </a:solidFill>
                <a:latin typeface="Arial" charset="0"/>
                <a:cs typeface="Arial" charset="0"/>
              </a:rPr>
              <a:t>Fylkesvise </a:t>
            </a:r>
            <a:r>
              <a:rPr lang="nb-NO" sz="3200" dirty="0" smtClean="0">
                <a:solidFill>
                  <a:schemeClr val="accent1">
                    <a:lumMod val="50000"/>
                  </a:schemeClr>
                </a:solidFill>
                <a:latin typeface="Arial" charset="0"/>
                <a:cs typeface="Arial" charset="0"/>
              </a:rPr>
              <a:t>forskjeller  </a:t>
            </a:r>
            <a:r>
              <a:rPr lang="nb-NO" sz="3200" dirty="0" err="1" smtClean="0">
                <a:solidFill>
                  <a:schemeClr val="accent1">
                    <a:lumMod val="50000"/>
                  </a:schemeClr>
                </a:solidFill>
                <a:latin typeface="Arial" charset="0"/>
                <a:cs typeface="Arial" charset="0"/>
              </a:rPr>
              <a:t>mht</a:t>
            </a:r>
            <a:r>
              <a:rPr lang="nb-NO" sz="3200" dirty="0" smtClean="0">
                <a:solidFill>
                  <a:schemeClr val="accent1">
                    <a:lumMod val="50000"/>
                  </a:schemeClr>
                </a:solidFill>
                <a:latin typeface="Arial" charset="0"/>
                <a:cs typeface="Arial" charset="0"/>
              </a:rPr>
              <a:t> </a:t>
            </a:r>
            <a:br>
              <a:rPr lang="nb-NO" sz="3200" dirty="0" smtClean="0">
                <a:solidFill>
                  <a:schemeClr val="accent1">
                    <a:lumMod val="50000"/>
                  </a:schemeClr>
                </a:solidFill>
                <a:latin typeface="Arial" charset="0"/>
                <a:cs typeface="Arial" charset="0"/>
              </a:rPr>
            </a:br>
            <a:r>
              <a:rPr lang="nb-NO" sz="3200" dirty="0" smtClean="0">
                <a:solidFill>
                  <a:schemeClr val="accent1">
                    <a:lumMod val="50000"/>
                  </a:schemeClr>
                </a:solidFill>
                <a:latin typeface="Arial" charset="0"/>
                <a:cs typeface="Arial" charset="0"/>
              </a:rPr>
              <a:t>vakanser og rekruttering</a:t>
            </a:r>
            <a:endParaRPr lang="nb-NO" sz="3200" dirty="0">
              <a:solidFill>
                <a:schemeClr val="accent1">
                  <a:lumMod val="50000"/>
                </a:schemeClr>
              </a:solidFill>
              <a:latin typeface="Arial" charset="0"/>
              <a:cs typeface="Arial" charset="0"/>
            </a:endParaRP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435200816"/>
              </p:ext>
            </p:extLst>
          </p:nvPr>
        </p:nvGraphicFramePr>
        <p:xfrm>
          <a:off x="683568" y="1844824"/>
          <a:ext cx="2827982" cy="4536509"/>
        </p:xfrm>
        <a:graphic>
          <a:graphicData uri="http://schemas.openxmlformats.org/drawingml/2006/table">
            <a:tbl>
              <a:tblPr firstRow="1" bandRow="1">
                <a:tableStyleId>{5C22544A-7EE6-4342-B048-85BDC9FD1C3A}</a:tableStyleId>
              </a:tblPr>
              <a:tblGrid>
                <a:gridCol w="1385841"/>
                <a:gridCol w="1442141"/>
              </a:tblGrid>
              <a:tr h="412409">
                <a:tc>
                  <a:txBody>
                    <a:bodyPr/>
                    <a:lstStyle/>
                    <a:p>
                      <a:pPr algn="l" fontAlgn="b"/>
                      <a:r>
                        <a:rPr lang="nb-NO" sz="1200" u="none" strike="noStrike" dirty="0">
                          <a:effectLst/>
                        </a:rPr>
                        <a:t>Fylke</a:t>
                      </a:r>
                      <a:endParaRPr lang="nb-NO" sz="1200" b="1" i="0" u="none" strike="noStrike" dirty="0">
                        <a:solidFill>
                          <a:srgbClr val="000000"/>
                        </a:solidFill>
                        <a:effectLst/>
                        <a:latin typeface="Calibri"/>
                      </a:endParaRPr>
                    </a:p>
                  </a:txBody>
                  <a:tcPr marL="9525" marR="9525" marT="9525" marB="0" anchor="b"/>
                </a:tc>
                <a:tc>
                  <a:txBody>
                    <a:bodyPr/>
                    <a:lstStyle/>
                    <a:p>
                      <a:pPr algn="r" fontAlgn="b"/>
                      <a:r>
                        <a:rPr lang="nb-NO" sz="1200" u="none" strike="noStrike" dirty="0" smtClean="0">
                          <a:effectLst/>
                        </a:rPr>
                        <a:t>Ingen ledige stillinger</a:t>
                      </a:r>
                      <a:endParaRPr lang="nb-NO" sz="1200" b="1" i="0" u="none" strike="noStrike" dirty="0">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Østfold</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80 %</a:t>
                      </a:r>
                      <a:endParaRPr lang="nb-NO" sz="1200" b="0" i="0" u="none" strike="noStrike" dirty="0">
                        <a:solidFill>
                          <a:srgbClr val="000000"/>
                        </a:solidFill>
                        <a:effectLst/>
                        <a:latin typeface="Calibri"/>
                      </a:endParaRPr>
                    </a:p>
                  </a:txBody>
                  <a:tcPr marL="9525" marR="9525" marT="9525" marB="0" anchor="b"/>
                </a:tc>
              </a:tr>
              <a:tr h="206205">
                <a:tc>
                  <a:txBody>
                    <a:bodyPr/>
                    <a:lstStyle/>
                    <a:p>
                      <a:pPr algn="l" fontAlgn="b"/>
                      <a:r>
                        <a:rPr lang="nb-NO" sz="1200" u="none" strike="noStrike" dirty="0">
                          <a:effectLst/>
                        </a:rPr>
                        <a:t>Akershus</a:t>
                      </a:r>
                      <a:endParaRPr lang="nb-NO" sz="1200" b="1"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dirty="0">
                          <a:effectLst/>
                        </a:rPr>
                        <a:t>40 %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6205">
                <a:tc>
                  <a:txBody>
                    <a:bodyPr/>
                    <a:lstStyle/>
                    <a:p>
                      <a:pPr algn="l" fontAlgn="b"/>
                      <a:r>
                        <a:rPr lang="nb-NO" sz="1200" u="none" strike="noStrike" dirty="0">
                          <a:effectLst/>
                        </a:rPr>
                        <a:t>Oslo</a:t>
                      </a:r>
                      <a:endParaRPr lang="nb-NO" sz="1200" b="1"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100 %</a:t>
                      </a:r>
                      <a:endParaRPr lang="nb-NO" sz="1200" b="0" i="0" u="none" strike="noStrike" dirty="0">
                        <a:solidFill>
                          <a:srgbClr val="000000"/>
                        </a:solidFill>
                        <a:effectLst/>
                        <a:latin typeface="Calibri"/>
                      </a:endParaRPr>
                    </a:p>
                  </a:txBody>
                  <a:tcPr marL="9525" marR="9525" marT="9525" marB="0" anchor="b">
                    <a:solidFill>
                      <a:srgbClr val="92D050"/>
                    </a:solidFill>
                  </a:tcPr>
                </a:tc>
              </a:tr>
              <a:tr h="206205">
                <a:tc>
                  <a:txBody>
                    <a:bodyPr/>
                    <a:lstStyle/>
                    <a:p>
                      <a:pPr algn="l" fontAlgn="b"/>
                      <a:r>
                        <a:rPr lang="nb-NO" sz="1200" u="none" strike="noStrike">
                          <a:effectLst/>
                        </a:rPr>
                        <a:t>Hedmark</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63 %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Oppland</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85 %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Buskerud</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71 %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Vestfold</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75 %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Telemark</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71 %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Aust-Agder</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57 %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Vest-Agder</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78 %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dirty="0">
                          <a:effectLst/>
                        </a:rPr>
                        <a:t>Rogaland</a:t>
                      </a:r>
                      <a:endParaRPr lang="nb-NO" sz="1200" b="1"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dirty="0">
                          <a:effectLst/>
                        </a:rPr>
                        <a:t>42 %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6205">
                <a:tc>
                  <a:txBody>
                    <a:bodyPr/>
                    <a:lstStyle/>
                    <a:p>
                      <a:pPr algn="l" fontAlgn="b"/>
                      <a:r>
                        <a:rPr lang="nb-NO" sz="1200" u="none" strike="noStrike">
                          <a:effectLst/>
                        </a:rPr>
                        <a:t>Hordaland</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53 %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Sogn og Fjordane</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78 %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Møre og Romsdal</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71 %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Sør-Trøndelag</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89 %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dirty="0">
                          <a:effectLst/>
                        </a:rPr>
                        <a:t>Nord-Trøndelag</a:t>
                      </a:r>
                      <a:endParaRPr lang="nb-NO" sz="1200" b="1"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100 %</a:t>
                      </a:r>
                      <a:endParaRPr lang="nb-NO" sz="1200" b="0" i="0" u="none" strike="noStrike" dirty="0">
                        <a:solidFill>
                          <a:srgbClr val="000000"/>
                        </a:solidFill>
                        <a:effectLst/>
                        <a:latin typeface="Calibri"/>
                      </a:endParaRPr>
                    </a:p>
                  </a:txBody>
                  <a:tcPr marL="9525" marR="9525" marT="9525" marB="0" anchor="b">
                    <a:solidFill>
                      <a:srgbClr val="92D050"/>
                    </a:solidFill>
                  </a:tcPr>
                </a:tc>
              </a:tr>
              <a:tr h="206205">
                <a:tc>
                  <a:txBody>
                    <a:bodyPr/>
                    <a:lstStyle/>
                    <a:p>
                      <a:pPr algn="l" fontAlgn="b"/>
                      <a:r>
                        <a:rPr lang="nb-NO" sz="1200" u="none" strike="noStrike">
                          <a:effectLst/>
                        </a:rPr>
                        <a:t>Nordland</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58 %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dirty="0">
                          <a:effectLst/>
                        </a:rPr>
                        <a:t>Troms</a:t>
                      </a:r>
                      <a:endParaRPr lang="nb-NO" sz="1200" b="1"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100 %</a:t>
                      </a:r>
                      <a:endParaRPr lang="nb-NO" sz="1200" b="0" i="0" u="none" strike="noStrike" dirty="0">
                        <a:solidFill>
                          <a:srgbClr val="000000"/>
                        </a:solidFill>
                        <a:effectLst/>
                        <a:latin typeface="Calibri"/>
                      </a:endParaRPr>
                    </a:p>
                  </a:txBody>
                  <a:tcPr marL="9525" marR="9525" marT="9525" marB="0" anchor="b">
                    <a:solidFill>
                      <a:srgbClr val="92D050"/>
                    </a:solidFill>
                  </a:tcPr>
                </a:tc>
              </a:tr>
              <a:tr h="206205">
                <a:tc>
                  <a:txBody>
                    <a:bodyPr/>
                    <a:lstStyle/>
                    <a:p>
                      <a:pPr algn="l" fontAlgn="b"/>
                      <a:r>
                        <a:rPr lang="nb-NO" sz="1200" u="none" strike="noStrike">
                          <a:effectLst/>
                        </a:rPr>
                        <a:t>Finnmark</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63 %</a:t>
                      </a:r>
                      <a:endParaRPr lang="nb-NO" sz="1200" b="0" i="0" u="none" strike="noStrike">
                        <a:solidFill>
                          <a:srgbClr val="000000"/>
                        </a:solidFill>
                        <a:effectLst/>
                        <a:latin typeface="Calibri"/>
                      </a:endParaRPr>
                    </a:p>
                  </a:txBody>
                  <a:tcPr marL="9525" marR="9525" marT="9525" marB="0" anchor="b"/>
                </a:tc>
              </a:tr>
              <a:tr h="206205">
                <a:tc>
                  <a:txBody>
                    <a:bodyPr/>
                    <a:lstStyle/>
                    <a:p>
                      <a:pPr algn="l" fontAlgn="b"/>
                      <a:r>
                        <a:rPr lang="nb-NO" sz="1200" u="none" strike="noStrike">
                          <a:effectLst/>
                        </a:rPr>
                        <a:t>Hele landet</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70 %</a:t>
                      </a:r>
                      <a:endParaRPr lang="nb-NO" sz="1200" b="0" i="0" u="none" strike="noStrike" dirty="0">
                        <a:solidFill>
                          <a:srgbClr val="000000"/>
                        </a:solidFill>
                        <a:effectLst/>
                        <a:latin typeface="Calibri"/>
                      </a:endParaRPr>
                    </a:p>
                  </a:txBody>
                  <a:tcPr marL="9525" marR="9525" marT="9525" marB="0" anchor="b"/>
                </a:tc>
              </a:tr>
            </a:tbl>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3339098970"/>
              </p:ext>
            </p:extLst>
          </p:nvPr>
        </p:nvGraphicFramePr>
        <p:xfrm>
          <a:off x="5105400" y="1412773"/>
          <a:ext cx="3313109" cy="4968554"/>
        </p:xfrm>
        <a:graphic>
          <a:graphicData uri="http://schemas.openxmlformats.org/drawingml/2006/table">
            <a:tbl>
              <a:tblPr firstRow="1" bandRow="1">
                <a:tableStyleId>{5C22544A-7EE6-4342-B048-85BDC9FD1C3A}</a:tableStyleId>
              </a:tblPr>
              <a:tblGrid>
                <a:gridCol w="1144207"/>
                <a:gridCol w="1084451"/>
                <a:gridCol w="1084451"/>
              </a:tblGrid>
              <a:tr h="826714">
                <a:tc>
                  <a:txBody>
                    <a:bodyPr/>
                    <a:lstStyle/>
                    <a:p>
                      <a:pPr algn="l" fontAlgn="b"/>
                      <a:r>
                        <a:rPr lang="nb-NO" sz="1200" u="none" strike="noStrike" dirty="0">
                          <a:effectLst/>
                        </a:rPr>
                        <a:t>Fylke</a:t>
                      </a:r>
                      <a:endParaRPr lang="nb-NO" sz="1200" b="1" i="0" u="none" strike="noStrike" dirty="0">
                        <a:solidFill>
                          <a:srgbClr val="000000"/>
                        </a:solidFill>
                        <a:effectLst/>
                        <a:latin typeface="Calibri"/>
                      </a:endParaRPr>
                    </a:p>
                  </a:txBody>
                  <a:tcPr marL="9525" marR="9525" marT="9525" marB="0" anchor="b"/>
                </a:tc>
                <a:tc>
                  <a:txBody>
                    <a:bodyPr/>
                    <a:lstStyle/>
                    <a:p>
                      <a:pPr algn="r" fontAlgn="b"/>
                      <a:r>
                        <a:rPr lang="nb-NO" sz="1200" u="none" strike="noStrike">
                          <a:effectLst/>
                        </a:rPr>
                        <a:t>Samfunns-planlegging: Svært/ ganske vanskelig</a:t>
                      </a:r>
                      <a:endParaRPr lang="nb-NO" sz="1200" b="1"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Areal-planlegging: Svært/ ganske vanskelig</a:t>
                      </a:r>
                      <a:endParaRPr lang="nb-NO" sz="1200" b="1"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dirty="0">
                          <a:effectLst/>
                        </a:rPr>
                        <a:t>Østfold</a:t>
                      </a:r>
                      <a:endParaRPr lang="nb-NO" sz="1200" b="1" i="0" u="none" strike="noStrike" dirty="0">
                        <a:solidFill>
                          <a:srgbClr val="000000"/>
                        </a:solidFill>
                        <a:effectLst/>
                        <a:latin typeface="Calibri"/>
                      </a:endParaRPr>
                    </a:p>
                  </a:txBody>
                  <a:tcPr marL="9525" marR="9525" marT="9525" marB="0">
                    <a:solidFill>
                      <a:srgbClr val="92D050"/>
                    </a:solidFill>
                  </a:tcPr>
                </a:tc>
                <a:tc>
                  <a:txBody>
                    <a:bodyPr/>
                    <a:lstStyle/>
                    <a:p>
                      <a:pPr algn="r" fontAlgn="b"/>
                      <a:r>
                        <a:rPr lang="nb-NO" sz="1200" u="none" strike="noStrike" dirty="0">
                          <a:effectLst/>
                        </a:rPr>
                        <a:t>40 %</a:t>
                      </a:r>
                      <a:endParaRPr lang="nb-NO" sz="12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40 %</a:t>
                      </a:r>
                      <a:endParaRPr lang="nb-NO" sz="1200" b="0" i="0" u="none" strike="noStrike" dirty="0">
                        <a:solidFill>
                          <a:srgbClr val="000000"/>
                        </a:solidFill>
                        <a:effectLst/>
                        <a:latin typeface="Calibri"/>
                      </a:endParaRPr>
                    </a:p>
                  </a:txBody>
                  <a:tcPr marL="9525" marR="9525" marT="9525" marB="0" anchor="b">
                    <a:solidFill>
                      <a:srgbClr val="92D050"/>
                    </a:solidFill>
                  </a:tcPr>
                </a:tc>
              </a:tr>
              <a:tr h="207092">
                <a:tc>
                  <a:txBody>
                    <a:bodyPr/>
                    <a:lstStyle/>
                    <a:p>
                      <a:pPr algn="l" fontAlgn="t"/>
                      <a:r>
                        <a:rPr lang="nb-NO" sz="1200" u="none" strike="noStrike">
                          <a:effectLst/>
                        </a:rPr>
                        <a:t>Akershus</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80 %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80 %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dirty="0">
                          <a:effectLst/>
                        </a:rPr>
                        <a:t>Oslo</a:t>
                      </a:r>
                      <a:endParaRPr lang="nb-NO" sz="1200" b="1" i="0" u="none" strike="noStrike" dirty="0">
                        <a:solidFill>
                          <a:srgbClr val="000000"/>
                        </a:solidFill>
                        <a:effectLst/>
                        <a:latin typeface="Calibri"/>
                      </a:endParaRPr>
                    </a:p>
                  </a:txBody>
                  <a:tcPr marL="9525" marR="9525" marT="9525" marB="0">
                    <a:solidFill>
                      <a:srgbClr val="92D050"/>
                    </a:solidFill>
                  </a:tcPr>
                </a:tc>
                <a:tc>
                  <a:txBody>
                    <a:bodyPr/>
                    <a:lstStyle/>
                    <a:p>
                      <a:pPr algn="r" fontAlgn="b"/>
                      <a:r>
                        <a:rPr lang="nb-NO" sz="1200" u="none" strike="noStrike" dirty="0">
                          <a:effectLst/>
                        </a:rPr>
                        <a:t>0 %</a:t>
                      </a:r>
                      <a:endParaRPr lang="nb-NO" sz="12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0 %</a:t>
                      </a:r>
                      <a:endParaRPr lang="nb-NO" sz="1200" b="0" i="0" u="none" strike="noStrike" dirty="0">
                        <a:solidFill>
                          <a:srgbClr val="000000"/>
                        </a:solidFill>
                        <a:effectLst/>
                        <a:latin typeface="Calibri"/>
                      </a:endParaRPr>
                    </a:p>
                  </a:txBody>
                  <a:tcPr marL="9525" marR="9525" marT="9525" marB="0" anchor="b">
                    <a:solidFill>
                      <a:srgbClr val="92D050"/>
                    </a:solidFill>
                  </a:tcPr>
                </a:tc>
              </a:tr>
              <a:tr h="207092">
                <a:tc>
                  <a:txBody>
                    <a:bodyPr/>
                    <a:lstStyle/>
                    <a:p>
                      <a:pPr algn="l" fontAlgn="t"/>
                      <a:r>
                        <a:rPr lang="nb-NO" sz="1200" u="none" strike="noStrike" dirty="0">
                          <a:effectLst/>
                        </a:rPr>
                        <a:t>Hedmark</a:t>
                      </a:r>
                      <a:endParaRPr lang="nb-NO" sz="1200" b="1" i="0" u="none" strike="noStrike" dirty="0">
                        <a:solidFill>
                          <a:srgbClr val="000000"/>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a:effectLst/>
                        </a:rPr>
                        <a:t>63 %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88 %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7092">
                <a:tc>
                  <a:txBody>
                    <a:bodyPr/>
                    <a:lstStyle/>
                    <a:p>
                      <a:pPr algn="l" fontAlgn="t"/>
                      <a:r>
                        <a:rPr lang="nb-NO" sz="1200" u="none" strike="noStrike" dirty="0">
                          <a:effectLst/>
                        </a:rPr>
                        <a:t>Oppland</a:t>
                      </a:r>
                      <a:endParaRPr lang="nb-NO" sz="1200" b="1" i="0" u="none" strike="noStrike" dirty="0">
                        <a:solidFill>
                          <a:srgbClr val="000000"/>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dirty="0">
                          <a:effectLst/>
                        </a:rPr>
                        <a:t>92 %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a:effectLst/>
                        </a:rPr>
                        <a:t>77 %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a:effectLst/>
                        </a:rPr>
                        <a:t>Buskerud</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71 %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86 %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dirty="0">
                          <a:effectLst/>
                        </a:rPr>
                        <a:t>Vestfold</a:t>
                      </a:r>
                      <a:endParaRPr lang="nb-NO" sz="1200" b="1" i="0" u="none" strike="noStrike" dirty="0">
                        <a:solidFill>
                          <a:srgbClr val="000000"/>
                        </a:solidFill>
                        <a:effectLst/>
                        <a:latin typeface="Calibri"/>
                      </a:endParaRPr>
                    </a:p>
                  </a:txBody>
                  <a:tcPr marL="9525" marR="9525" marT="9525" marB="0">
                    <a:solidFill>
                      <a:srgbClr val="92D050"/>
                    </a:solidFill>
                  </a:tcPr>
                </a:tc>
                <a:tc>
                  <a:txBody>
                    <a:bodyPr/>
                    <a:lstStyle/>
                    <a:p>
                      <a:pPr algn="r" fontAlgn="b"/>
                      <a:r>
                        <a:rPr lang="nb-NO" sz="1200" u="none" strike="noStrike" dirty="0">
                          <a:effectLst/>
                        </a:rPr>
                        <a:t>0 %</a:t>
                      </a:r>
                      <a:endParaRPr lang="nb-NO" sz="1200" b="0" i="0" u="none" strike="noStrike" dirty="0">
                        <a:solidFill>
                          <a:srgbClr val="000000"/>
                        </a:solidFill>
                        <a:effectLst/>
                        <a:latin typeface="Calibri"/>
                      </a:endParaRPr>
                    </a:p>
                  </a:txBody>
                  <a:tcPr marL="9525" marR="9525" marT="9525" marB="0" anchor="b">
                    <a:solidFill>
                      <a:srgbClr val="92D050"/>
                    </a:solidFill>
                  </a:tcPr>
                </a:tc>
                <a:tc>
                  <a:txBody>
                    <a:bodyPr/>
                    <a:lstStyle/>
                    <a:p>
                      <a:pPr algn="r" fontAlgn="b"/>
                      <a:r>
                        <a:rPr lang="nb-NO" sz="1200" u="none" strike="noStrike" dirty="0">
                          <a:effectLst/>
                        </a:rPr>
                        <a:t>0 %</a:t>
                      </a:r>
                      <a:endParaRPr lang="nb-NO" sz="1200" b="0" i="0" u="none" strike="noStrike" dirty="0">
                        <a:solidFill>
                          <a:srgbClr val="000000"/>
                        </a:solidFill>
                        <a:effectLst/>
                        <a:latin typeface="Calibri"/>
                      </a:endParaRPr>
                    </a:p>
                  </a:txBody>
                  <a:tcPr marL="9525" marR="9525" marT="9525" marB="0" anchor="b">
                    <a:solidFill>
                      <a:srgbClr val="92D050"/>
                    </a:solidFill>
                  </a:tcPr>
                </a:tc>
              </a:tr>
              <a:tr h="207092">
                <a:tc>
                  <a:txBody>
                    <a:bodyPr/>
                    <a:lstStyle/>
                    <a:p>
                      <a:pPr algn="l" fontAlgn="t"/>
                      <a:r>
                        <a:rPr lang="nb-NO" sz="1200" u="none" strike="noStrike">
                          <a:effectLst/>
                        </a:rPr>
                        <a:t>Telemark</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75 %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88 %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dirty="0">
                          <a:effectLst/>
                        </a:rPr>
                        <a:t>Aust-Agder</a:t>
                      </a:r>
                      <a:endParaRPr lang="nb-NO" sz="1200" b="1" i="0" u="none" strike="noStrike" dirty="0">
                        <a:solidFill>
                          <a:srgbClr val="000000"/>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a:effectLst/>
                        </a:rPr>
                        <a:t>71 %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100 %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7092">
                <a:tc>
                  <a:txBody>
                    <a:bodyPr/>
                    <a:lstStyle/>
                    <a:p>
                      <a:pPr algn="l" fontAlgn="t"/>
                      <a:r>
                        <a:rPr lang="nb-NO" sz="1200" u="none" strike="noStrike" dirty="0">
                          <a:effectLst/>
                        </a:rPr>
                        <a:t>Vest-Agder</a:t>
                      </a:r>
                      <a:endParaRPr lang="nb-NO" sz="1200" b="1" i="0" u="none" strike="noStrike" dirty="0">
                        <a:solidFill>
                          <a:srgbClr val="000000"/>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a:effectLst/>
                        </a:rPr>
                        <a:t>83 %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100 %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7092">
                <a:tc>
                  <a:txBody>
                    <a:bodyPr/>
                    <a:lstStyle/>
                    <a:p>
                      <a:pPr algn="l" fontAlgn="t"/>
                      <a:r>
                        <a:rPr lang="nb-NO" sz="1200" u="none" strike="noStrike">
                          <a:effectLst/>
                        </a:rPr>
                        <a:t>Rogaland</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82 %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83 %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a:effectLst/>
                        </a:rPr>
                        <a:t>Hordaland</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69 %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77 %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a:effectLst/>
                        </a:rPr>
                        <a:t>Sogn og Fjordane</a:t>
                      </a:r>
                      <a:endParaRPr lang="nb-NO" sz="1200" b="1" i="0" u="none" strike="noStrike">
                        <a:solidFill>
                          <a:srgbClr val="000000"/>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a:effectLst/>
                        </a:rPr>
                        <a:t>89 %</a:t>
                      </a:r>
                      <a:endParaRPr lang="nb-NO" sz="1200" b="0" i="0" u="none" strike="noStrike">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dirty="0">
                          <a:effectLst/>
                        </a:rPr>
                        <a:t>100 %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7092">
                <a:tc>
                  <a:txBody>
                    <a:bodyPr/>
                    <a:lstStyle/>
                    <a:p>
                      <a:pPr algn="l" fontAlgn="t"/>
                      <a:r>
                        <a:rPr lang="nb-NO" sz="1200" u="none" strike="noStrike">
                          <a:effectLst/>
                        </a:rPr>
                        <a:t>Møre og Romsdal</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78 %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86 %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a:effectLst/>
                        </a:rPr>
                        <a:t>Sør-Trøndelag</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71 %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71 %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a:effectLst/>
                        </a:rPr>
                        <a:t>Nord-Trøndelag</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86 %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86 %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dirty="0">
                          <a:effectLst/>
                        </a:rPr>
                        <a:t>Nordland</a:t>
                      </a:r>
                      <a:endParaRPr lang="nb-NO" sz="1200" b="1" i="0" u="none" strike="noStrike" dirty="0">
                        <a:solidFill>
                          <a:srgbClr val="000000"/>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dirty="0">
                          <a:effectLst/>
                        </a:rPr>
                        <a:t>88 %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dirty="0">
                          <a:effectLst/>
                        </a:rPr>
                        <a:t>95 %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7092">
                <a:tc>
                  <a:txBody>
                    <a:bodyPr/>
                    <a:lstStyle/>
                    <a:p>
                      <a:pPr algn="l" fontAlgn="t"/>
                      <a:r>
                        <a:rPr lang="nb-NO" sz="1200" u="none" strike="noStrike">
                          <a:effectLst/>
                        </a:rPr>
                        <a:t>Troms</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67 %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a:effectLst/>
                        </a:rPr>
                        <a:t>67 %</a:t>
                      </a:r>
                      <a:endParaRPr lang="nb-NO" sz="1200" b="0" i="0" u="none" strike="noStrike">
                        <a:solidFill>
                          <a:srgbClr val="000000"/>
                        </a:solidFill>
                        <a:effectLst/>
                        <a:latin typeface="Calibri"/>
                      </a:endParaRPr>
                    </a:p>
                  </a:txBody>
                  <a:tcPr marL="9525" marR="9525" marT="9525" marB="0" anchor="b"/>
                </a:tc>
              </a:tr>
              <a:tr h="207092">
                <a:tc>
                  <a:txBody>
                    <a:bodyPr/>
                    <a:lstStyle/>
                    <a:p>
                      <a:pPr algn="l" fontAlgn="t"/>
                      <a:r>
                        <a:rPr lang="nb-NO" sz="1200" u="none" strike="noStrike" dirty="0">
                          <a:effectLst/>
                        </a:rPr>
                        <a:t>Finnmark</a:t>
                      </a:r>
                      <a:endParaRPr lang="nb-NO" sz="1200" b="1" i="0" u="none" strike="noStrike" dirty="0">
                        <a:solidFill>
                          <a:srgbClr val="000000"/>
                        </a:solidFill>
                        <a:effectLst/>
                        <a:latin typeface="Calibri"/>
                      </a:endParaRPr>
                    </a:p>
                  </a:txBody>
                  <a:tcPr marL="9525" marR="9525" marT="9525" marB="0">
                    <a:solidFill>
                      <a:schemeClr val="accent6">
                        <a:lumMod val="40000"/>
                        <a:lumOff val="60000"/>
                      </a:schemeClr>
                    </a:solidFill>
                  </a:tcPr>
                </a:tc>
                <a:tc>
                  <a:txBody>
                    <a:bodyPr/>
                    <a:lstStyle/>
                    <a:p>
                      <a:pPr algn="r" fontAlgn="b"/>
                      <a:r>
                        <a:rPr lang="nb-NO" sz="1200" u="none" strike="noStrike" dirty="0">
                          <a:effectLst/>
                        </a:rPr>
                        <a:t>100 %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r" fontAlgn="b"/>
                      <a:r>
                        <a:rPr lang="nb-NO" sz="1200" u="none" strike="noStrike" dirty="0">
                          <a:effectLst/>
                        </a:rPr>
                        <a:t>89 %</a:t>
                      </a:r>
                      <a:endParaRPr lang="nb-NO" sz="12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r>
              <a:tr h="207092">
                <a:tc>
                  <a:txBody>
                    <a:bodyPr/>
                    <a:lstStyle/>
                    <a:p>
                      <a:pPr algn="l" fontAlgn="t"/>
                      <a:r>
                        <a:rPr lang="nb-NO" sz="1200" u="none" strike="noStrike">
                          <a:effectLst/>
                        </a:rPr>
                        <a:t>Hele landet</a:t>
                      </a:r>
                      <a:endParaRPr lang="nb-NO" sz="1200" b="1" i="0" u="none" strike="noStrike">
                        <a:solidFill>
                          <a:srgbClr val="000000"/>
                        </a:solidFill>
                        <a:effectLst/>
                        <a:latin typeface="Calibri"/>
                      </a:endParaRPr>
                    </a:p>
                  </a:txBody>
                  <a:tcPr marL="9525" marR="9525" marT="9525" marB="0"/>
                </a:tc>
                <a:tc>
                  <a:txBody>
                    <a:bodyPr/>
                    <a:lstStyle/>
                    <a:p>
                      <a:pPr algn="r" fontAlgn="b"/>
                      <a:r>
                        <a:rPr lang="nb-NO" sz="1200" u="none" strike="noStrike">
                          <a:effectLst/>
                        </a:rPr>
                        <a:t>76 %</a:t>
                      </a:r>
                      <a:endParaRPr lang="nb-NO" sz="1200" b="0" i="0" u="none" strike="noStrike">
                        <a:solidFill>
                          <a:srgbClr val="000000"/>
                        </a:solidFill>
                        <a:effectLst/>
                        <a:latin typeface="Calibri"/>
                      </a:endParaRPr>
                    </a:p>
                  </a:txBody>
                  <a:tcPr marL="9525" marR="9525" marT="9525" marB="0" anchor="b"/>
                </a:tc>
                <a:tc>
                  <a:txBody>
                    <a:bodyPr/>
                    <a:lstStyle/>
                    <a:p>
                      <a:pPr algn="r" fontAlgn="b"/>
                      <a:r>
                        <a:rPr lang="nb-NO" sz="1200" u="none" strike="noStrike" dirty="0">
                          <a:effectLst/>
                        </a:rPr>
                        <a:t>81 %</a:t>
                      </a:r>
                      <a:endParaRPr lang="nb-NO" sz="12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1438677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ssholder for tekst 5"/>
          <p:cNvSpPr>
            <a:spLocks noGrp="1"/>
          </p:cNvSpPr>
          <p:nvPr>
            <p:ph type="body" idx="1"/>
          </p:nvPr>
        </p:nvSpPr>
        <p:spPr>
          <a:xfrm>
            <a:off x="467544" y="404664"/>
            <a:ext cx="4040188" cy="936104"/>
          </a:xfrm>
        </p:spPr>
        <p:txBody>
          <a:bodyPr>
            <a:noAutofit/>
          </a:bodyPr>
          <a:lstStyle/>
          <a:p>
            <a:r>
              <a:rPr lang="nb-NO" sz="2800" b="0" dirty="0">
                <a:solidFill>
                  <a:schemeClr val="accent1">
                    <a:lumMod val="50000"/>
                  </a:schemeClr>
                </a:solidFill>
                <a:latin typeface="Arial" charset="0"/>
                <a:ea typeface="+mj-ea"/>
                <a:cs typeface="Arial" charset="0"/>
              </a:rPr>
              <a:t>Årsaker til at det er vanskelig å rekruttere</a:t>
            </a:r>
          </a:p>
        </p:txBody>
      </p:sp>
      <p:sp>
        <p:nvSpPr>
          <p:cNvPr id="7" name="Plassholder for innhold 6"/>
          <p:cNvSpPr>
            <a:spLocks noGrp="1"/>
          </p:cNvSpPr>
          <p:nvPr>
            <p:ph sz="half" idx="2"/>
          </p:nvPr>
        </p:nvSpPr>
        <p:spPr>
          <a:xfrm>
            <a:off x="457200" y="1700808"/>
            <a:ext cx="4040188" cy="4425355"/>
          </a:xfrm>
        </p:spPr>
        <p:txBody>
          <a:bodyPr>
            <a:normAutofit/>
          </a:bodyPr>
          <a:lstStyle/>
          <a:p>
            <a:r>
              <a:rPr lang="nb-NO" sz="2800" dirty="0"/>
              <a:t>Hard konkurranse fra private aktører</a:t>
            </a:r>
          </a:p>
          <a:p>
            <a:r>
              <a:rPr lang="nb-NO" sz="2800" dirty="0"/>
              <a:t>Lite fagmiljø, lite attraktivt</a:t>
            </a:r>
          </a:p>
          <a:p>
            <a:r>
              <a:rPr lang="nb-NO" sz="2800" dirty="0"/>
              <a:t>Lite arbeidsmarked, få søkere</a:t>
            </a:r>
          </a:p>
          <a:p>
            <a:endParaRPr lang="nb-NO" sz="2800" dirty="0"/>
          </a:p>
        </p:txBody>
      </p:sp>
      <p:sp>
        <p:nvSpPr>
          <p:cNvPr id="8" name="Plassholder for tekst 7"/>
          <p:cNvSpPr>
            <a:spLocks noGrp="1"/>
          </p:cNvSpPr>
          <p:nvPr>
            <p:ph type="body" sz="quarter" idx="3"/>
          </p:nvPr>
        </p:nvSpPr>
        <p:spPr>
          <a:xfrm>
            <a:off x="4644008" y="332656"/>
            <a:ext cx="4041775" cy="1008112"/>
          </a:xfrm>
        </p:spPr>
        <p:txBody>
          <a:bodyPr>
            <a:normAutofit/>
          </a:bodyPr>
          <a:lstStyle/>
          <a:p>
            <a:r>
              <a:rPr lang="nb-NO" sz="2800" b="0" dirty="0">
                <a:solidFill>
                  <a:schemeClr val="accent1">
                    <a:lumMod val="50000"/>
                  </a:schemeClr>
                </a:solidFill>
                <a:latin typeface="Arial" charset="0"/>
                <a:ea typeface="+mj-ea"/>
                <a:cs typeface="Arial" charset="0"/>
              </a:rPr>
              <a:t>Årsaker til at det er </a:t>
            </a:r>
            <a:r>
              <a:rPr lang="nb-NO" sz="2800" b="0" dirty="0" smtClean="0">
                <a:solidFill>
                  <a:schemeClr val="accent1">
                    <a:lumMod val="50000"/>
                  </a:schemeClr>
                </a:solidFill>
                <a:latin typeface="Arial" charset="0"/>
                <a:ea typeface="+mj-ea"/>
                <a:cs typeface="Arial" charset="0"/>
              </a:rPr>
              <a:t/>
            </a:r>
            <a:br>
              <a:rPr lang="nb-NO" sz="2800" b="0" dirty="0" smtClean="0">
                <a:solidFill>
                  <a:schemeClr val="accent1">
                    <a:lumMod val="50000"/>
                  </a:schemeClr>
                </a:solidFill>
                <a:latin typeface="Arial" charset="0"/>
                <a:ea typeface="+mj-ea"/>
                <a:cs typeface="Arial" charset="0"/>
              </a:rPr>
            </a:br>
            <a:r>
              <a:rPr lang="nb-NO" sz="2800" b="0" dirty="0" smtClean="0">
                <a:solidFill>
                  <a:schemeClr val="accent1">
                    <a:lumMod val="50000"/>
                  </a:schemeClr>
                </a:solidFill>
                <a:latin typeface="Arial" charset="0"/>
                <a:ea typeface="+mj-ea"/>
                <a:cs typeface="Arial" charset="0"/>
              </a:rPr>
              <a:t>lett </a:t>
            </a:r>
            <a:r>
              <a:rPr lang="nb-NO" sz="2800" b="0" dirty="0">
                <a:solidFill>
                  <a:schemeClr val="accent1">
                    <a:lumMod val="50000"/>
                  </a:schemeClr>
                </a:solidFill>
                <a:latin typeface="Arial" charset="0"/>
                <a:ea typeface="+mj-ea"/>
                <a:cs typeface="Arial" charset="0"/>
              </a:rPr>
              <a:t>å rekruttere</a:t>
            </a:r>
          </a:p>
        </p:txBody>
      </p:sp>
      <p:sp>
        <p:nvSpPr>
          <p:cNvPr id="9" name="Plassholder for innhold 8"/>
          <p:cNvSpPr>
            <a:spLocks noGrp="1"/>
          </p:cNvSpPr>
          <p:nvPr>
            <p:ph sz="quarter" idx="4"/>
          </p:nvPr>
        </p:nvSpPr>
        <p:spPr>
          <a:xfrm>
            <a:off x="4645025" y="1700808"/>
            <a:ext cx="4041775" cy="4425355"/>
          </a:xfrm>
        </p:spPr>
        <p:txBody>
          <a:bodyPr>
            <a:normAutofit/>
          </a:bodyPr>
          <a:lstStyle/>
          <a:p>
            <a:r>
              <a:rPr lang="nb-NO" sz="2800" dirty="0" smtClean="0"/>
              <a:t>Sterkt fagmiljø</a:t>
            </a:r>
          </a:p>
          <a:p>
            <a:r>
              <a:rPr lang="nb-NO" sz="2800" dirty="0" smtClean="0"/>
              <a:t>Spennende utviklingsoppgaver</a:t>
            </a:r>
          </a:p>
          <a:p>
            <a:r>
              <a:rPr lang="nb-NO" sz="2800" dirty="0" smtClean="0"/>
              <a:t>Stort arbeidsmarked, med mange kompetansemiljøer å rekruttere fra</a:t>
            </a:r>
          </a:p>
          <a:p>
            <a:endParaRPr lang="nb-NO" sz="2800" dirty="0" smtClean="0"/>
          </a:p>
        </p:txBody>
      </p:sp>
    </p:spTree>
    <p:extLst>
      <p:ext uri="{BB962C8B-B14F-4D97-AF65-F5344CB8AC3E}">
        <p14:creationId xmlns:p14="http://schemas.microsoft.com/office/powerpoint/2010/main" val="963866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200" dirty="0" smtClean="0">
                <a:solidFill>
                  <a:schemeClr val="accent1">
                    <a:lumMod val="50000"/>
                  </a:schemeClr>
                </a:solidFill>
                <a:latin typeface="Arial" charset="0"/>
                <a:cs typeface="Arial" charset="0"/>
              </a:rPr>
              <a:t>Kun 16 </a:t>
            </a:r>
            <a:r>
              <a:rPr lang="nb-NO" sz="3200" dirty="0">
                <a:solidFill>
                  <a:schemeClr val="accent1">
                    <a:lumMod val="50000"/>
                  </a:schemeClr>
                </a:solidFill>
                <a:latin typeface="Arial" charset="0"/>
                <a:cs typeface="Arial" charset="0"/>
              </a:rPr>
              <a:t>% har utformet en </a:t>
            </a:r>
            <a:r>
              <a:rPr lang="nb-NO" sz="3200" dirty="0" smtClean="0">
                <a:solidFill>
                  <a:schemeClr val="accent1">
                    <a:lumMod val="50000"/>
                  </a:schemeClr>
                </a:solidFill>
                <a:latin typeface="Arial" charset="0"/>
                <a:cs typeface="Arial" charset="0"/>
              </a:rPr>
              <a:t>strategi eller iverksatt </a:t>
            </a:r>
            <a:r>
              <a:rPr lang="nb-NO" sz="3200" dirty="0">
                <a:solidFill>
                  <a:schemeClr val="accent1">
                    <a:lumMod val="50000"/>
                  </a:schemeClr>
                </a:solidFill>
                <a:latin typeface="Arial" charset="0"/>
                <a:cs typeface="Arial" charset="0"/>
              </a:rPr>
              <a:t>særskilte tiltak for å rekruttere </a:t>
            </a:r>
          </a:p>
        </p:txBody>
      </p:sp>
      <p:sp>
        <p:nvSpPr>
          <p:cNvPr id="7" name="Plassholder for innhold 6"/>
          <p:cNvSpPr>
            <a:spLocks noGrp="1"/>
          </p:cNvSpPr>
          <p:nvPr>
            <p:ph sz="half" idx="1"/>
          </p:nvPr>
        </p:nvSpPr>
        <p:spPr>
          <a:xfrm>
            <a:off x="251520" y="2311634"/>
            <a:ext cx="4038600" cy="4122154"/>
          </a:xfrm>
        </p:spPr>
        <p:txBody>
          <a:bodyPr/>
          <a:lstStyle/>
          <a:p>
            <a:pPr marL="514350" indent="-514350">
              <a:buFont typeface="+mj-lt"/>
              <a:buAutoNum type="arabicPeriod"/>
            </a:pPr>
            <a:r>
              <a:rPr lang="nb-NO" dirty="0" smtClean="0"/>
              <a:t>Interkommunalt samarbeid</a:t>
            </a:r>
          </a:p>
          <a:p>
            <a:pPr marL="514350" indent="-514350">
              <a:buFont typeface="+mj-lt"/>
              <a:buAutoNum type="arabicPeriod"/>
            </a:pPr>
            <a:r>
              <a:rPr lang="nb-NO" dirty="0" smtClean="0"/>
              <a:t>Høyere lønn</a:t>
            </a:r>
          </a:p>
          <a:p>
            <a:pPr marL="514350" indent="-514350">
              <a:buFont typeface="+mj-lt"/>
              <a:buAutoNum type="arabicPeriod"/>
            </a:pPr>
            <a:r>
              <a:rPr lang="nb-NO" dirty="0" smtClean="0"/>
              <a:t>Etterutdanning</a:t>
            </a:r>
          </a:p>
          <a:p>
            <a:pPr marL="514350" indent="-514350">
              <a:buFont typeface="+mj-lt"/>
              <a:buAutoNum type="arabicPeriod"/>
            </a:pPr>
            <a:r>
              <a:rPr lang="nb-NO" dirty="0" smtClean="0"/>
              <a:t>Samarbeid med høgskole</a:t>
            </a:r>
          </a:p>
          <a:p>
            <a:endParaRPr lang="nb-NO" dirty="0"/>
          </a:p>
        </p:txBody>
      </p:sp>
      <p:sp>
        <p:nvSpPr>
          <p:cNvPr id="6" name="Bildeforklaring formet som et avrundet rektangel 5"/>
          <p:cNvSpPr/>
          <p:nvPr/>
        </p:nvSpPr>
        <p:spPr>
          <a:xfrm>
            <a:off x="4139952" y="1556792"/>
            <a:ext cx="2664296" cy="147555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Samarbeid med </a:t>
            </a:r>
            <a:r>
              <a:rPr lang="nb-NO" dirty="0" smtClean="0"/>
              <a:t>fylkeskommune </a:t>
            </a:r>
            <a:r>
              <a:rPr lang="nb-NO" dirty="0"/>
              <a:t>og to nabokommuner for å styrke plankompetansen</a:t>
            </a:r>
          </a:p>
        </p:txBody>
      </p:sp>
      <p:sp>
        <p:nvSpPr>
          <p:cNvPr id="9" name="Bildeforklaring formet som et avrundet rektangel 8"/>
          <p:cNvSpPr/>
          <p:nvPr/>
        </p:nvSpPr>
        <p:spPr>
          <a:xfrm>
            <a:off x="6084168" y="2924944"/>
            <a:ext cx="2808312" cy="147555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Samling av relevante funksjoner for å styrke attraktivitet, høyere lønn for å styrke rekrutteringsevne</a:t>
            </a:r>
          </a:p>
        </p:txBody>
      </p:sp>
      <p:sp>
        <p:nvSpPr>
          <p:cNvPr id="10" name="Bildeforklaring formet som et avrundet rektangel 9"/>
          <p:cNvSpPr/>
          <p:nvPr/>
        </p:nvSpPr>
        <p:spPr>
          <a:xfrm>
            <a:off x="3440224" y="3634933"/>
            <a:ext cx="2808312" cy="147555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t>Høyere </a:t>
            </a:r>
            <a:r>
              <a:rPr lang="nb-NO" dirty="0" err="1" smtClean="0"/>
              <a:t>løn</a:t>
            </a:r>
            <a:r>
              <a:rPr lang="nb-NO" dirty="0" smtClean="0"/>
              <a:t>, </a:t>
            </a:r>
            <a:r>
              <a:rPr lang="nb-NO" dirty="0"/>
              <a:t>interessante </a:t>
            </a:r>
            <a:r>
              <a:rPr lang="nb-NO" dirty="0" err="1" smtClean="0"/>
              <a:t>oppgåver</a:t>
            </a:r>
            <a:r>
              <a:rPr lang="nb-NO" dirty="0" smtClean="0"/>
              <a:t>  og markedsføring </a:t>
            </a:r>
            <a:r>
              <a:rPr lang="nb-NO" dirty="0"/>
              <a:t>av bredt </a:t>
            </a:r>
            <a:r>
              <a:rPr lang="nb-NO" dirty="0" err="1"/>
              <a:t>fagleg</a:t>
            </a:r>
            <a:r>
              <a:rPr lang="nb-NO" dirty="0"/>
              <a:t> arbeidsmiljø</a:t>
            </a:r>
          </a:p>
        </p:txBody>
      </p:sp>
      <p:sp>
        <p:nvSpPr>
          <p:cNvPr id="11" name="Bildeforklaring formet som et avrundet rektangel 10"/>
          <p:cNvSpPr/>
          <p:nvPr/>
        </p:nvSpPr>
        <p:spPr>
          <a:xfrm>
            <a:off x="5868144" y="4941168"/>
            <a:ext cx="3024336" cy="147555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Deltatt i regionale rekrutteringsseminarer på høgskoler / </a:t>
            </a:r>
            <a:r>
              <a:rPr lang="nb-NO" dirty="0" smtClean="0"/>
              <a:t>universitet, samt sommerjobb </a:t>
            </a:r>
            <a:r>
              <a:rPr lang="nb-NO" dirty="0"/>
              <a:t>for studenter</a:t>
            </a:r>
          </a:p>
        </p:txBody>
      </p:sp>
    </p:spTree>
    <p:extLst>
      <p:ext uri="{BB962C8B-B14F-4D97-AF65-F5344CB8AC3E}">
        <p14:creationId xmlns:p14="http://schemas.microsoft.com/office/powerpoint/2010/main" val="1889689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79512" y="260648"/>
            <a:ext cx="8856984" cy="1728192"/>
          </a:xfrm>
        </p:spPr>
        <p:txBody>
          <a:bodyPr>
            <a:noAutofit/>
          </a:bodyPr>
          <a:lstStyle/>
          <a:p>
            <a:r>
              <a:rPr lang="nb-NO" sz="3200" dirty="0">
                <a:solidFill>
                  <a:schemeClr val="accent1">
                    <a:lumMod val="50000"/>
                  </a:schemeClr>
                </a:solidFill>
                <a:latin typeface="Arial" charset="0"/>
                <a:cs typeface="Arial" charset="0"/>
              </a:rPr>
              <a:t>90 %</a:t>
            </a:r>
            <a:r>
              <a:rPr lang="nb-NO" sz="3200" dirty="0" smtClean="0">
                <a:solidFill>
                  <a:schemeClr val="accent1">
                    <a:lumMod val="50000"/>
                  </a:schemeClr>
                </a:solidFill>
                <a:latin typeface="Arial" charset="0"/>
                <a:cs typeface="Arial" charset="0"/>
              </a:rPr>
              <a:t> vil </a:t>
            </a:r>
            <a:r>
              <a:rPr lang="nb-NO" sz="3200" dirty="0">
                <a:solidFill>
                  <a:schemeClr val="accent1">
                    <a:lumMod val="50000"/>
                  </a:schemeClr>
                </a:solidFill>
                <a:latin typeface="Arial" charset="0"/>
                <a:cs typeface="Arial" charset="0"/>
              </a:rPr>
              <a:t>ha behov for å </a:t>
            </a:r>
            <a:r>
              <a:rPr lang="nb-NO" sz="3200" dirty="0" smtClean="0">
                <a:solidFill>
                  <a:schemeClr val="accent1">
                    <a:lumMod val="50000"/>
                  </a:schemeClr>
                </a:solidFill>
                <a:latin typeface="Arial" charset="0"/>
                <a:cs typeface="Arial" charset="0"/>
              </a:rPr>
              <a:t>rekruttere innen fem år</a:t>
            </a:r>
            <a:r>
              <a:rPr lang="nb-NO" sz="3200" b="1" dirty="0"/>
              <a:t/>
            </a:r>
            <a:br>
              <a:rPr lang="nb-NO" sz="3200" b="1" dirty="0"/>
            </a:br>
            <a:r>
              <a:rPr lang="nb-NO" altLang="nb-NO" sz="3200" dirty="0" smtClean="0">
                <a:solidFill>
                  <a:schemeClr val="accent1">
                    <a:lumMod val="50000"/>
                  </a:schemeClr>
                </a:solidFill>
                <a:latin typeface="Arial" charset="0"/>
                <a:cs typeface="Arial" charset="0"/>
              </a:rPr>
              <a:t>Men kun 14 % av kommunene mener situasjonen er verre om fem år</a:t>
            </a:r>
          </a:p>
        </p:txBody>
      </p:sp>
      <p:graphicFrame>
        <p:nvGraphicFramePr>
          <p:cNvPr id="8" name="Chart 2"/>
          <p:cNvGraphicFramePr>
            <a:graphicFrameLocks noGrp="1"/>
          </p:cNvGraphicFramePr>
          <p:nvPr>
            <p:ph sz="half" idx="1"/>
            <p:extLst>
              <p:ext uri="{D42A27DB-BD31-4B8C-83A1-F6EECF244321}">
                <p14:modId xmlns:p14="http://schemas.microsoft.com/office/powerpoint/2010/main" val="1817057953"/>
              </p:ext>
            </p:extLst>
          </p:nvPr>
        </p:nvGraphicFramePr>
        <p:xfrm>
          <a:off x="4860032" y="2132856"/>
          <a:ext cx="4038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Diagram 7"/>
          <p:cNvGraphicFramePr>
            <a:graphicFrameLocks noGrp="1"/>
          </p:cNvGraphicFramePr>
          <p:nvPr>
            <p:ph sz="half" idx="2"/>
            <p:extLst>
              <p:ext uri="{D42A27DB-BD31-4B8C-83A1-F6EECF244321}">
                <p14:modId xmlns:p14="http://schemas.microsoft.com/office/powerpoint/2010/main" val="1550679626"/>
              </p:ext>
            </p:extLst>
          </p:nvPr>
        </p:nvGraphicFramePr>
        <p:xfrm>
          <a:off x="467544" y="2132856"/>
          <a:ext cx="4038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90574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856984" cy="1143000"/>
          </a:xfrm>
        </p:spPr>
        <p:txBody>
          <a:bodyPr>
            <a:noAutofit/>
          </a:bodyPr>
          <a:lstStyle/>
          <a:p>
            <a:r>
              <a:rPr lang="nb-NO" altLang="nb-NO" sz="3600" dirty="0" smtClean="0">
                <a:solidFill>
                  <a:schemeClr val="accent1">
                    <a:lumMod val="50000"/>
                  </a:schemeClr>
                </a:solidFill>
                <a:latin typeface="Arial" charset="0"/>
                <a:cs typeface="Arial" charset="0"/>
              </a:rPr>
              <a:t>Fremtidsoptimismen er størst i Vestfold, Nord-Trøndelag og Akershus</a:t>
            </a:r>
            <a:endParaRPr lang="nb-NO"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3456502"/>
              </p:ext>
            </p:extLst>
          </p:nvPr>
        </p:nvGraphicFramePr>
        <p:xfrm>
          <a:off x="467544" y="1700818"/>
          <a:ext cx="5472609" cy="4846792"/>
        </p:xfrm>
        <a:graphic>
          <a:graphicData uri="http://schemas.openxmlformats.org/drawingml/2006/table">
            <a:tbl>
              <a:tblPr firstRow="1" bandRow="1">
                <a:tableStyleId>{5C22544A-7EE6-4342-B048-85BDC9FD1C3A}</a:tableStyleId>
              </a:tblPr>
              <a:tblGrid>
                <a:gridCol w="1292609"/>
                <a:gridCol w="1045000"/>
                <a:gridCol w="1045000"/>
                <a:gridCol w="1045000"/>
                <a:gridCol w="1045000"/>
              </a:tblGrid>
              <a:tr h="210730">
                <a:tc gridSpan="5">
                  <a:txBody>
                    <a:bodyPr/>
                    <a:lstStyle/>
                    <a:p>
                      <a:pPr algn="ctr" fontAlgn="ctr"/>
                      <a:r>
                        <a:rPr lang="nb-NO" sz="1200" u="none" strike="noStrike" dirty="0">
                          <a:effectLst/>
                        </a:rPr>
                        <a:t>Hvordan forventer du at kommunens plankapasitet og -kompetanse er om fem år ?</a:t>
                      </a:r>
                      <a:endParaRPr lang="nb-NO" sz="1200" b="1" i="1" u="none" strike="noStrike" dirty="0">
                        <a:solidFill>
                          <a:srgbClr val="000000"/>
                        </a:solidFill>
                        <a:effectLst/>
                        <a:latin typeface="Calibri"/>
                      </a:endParaRPr>
                    </a:p>
                  </a:txBody>
                  <a:tcPr marL="0" marR="0" marT="0" marB="0" anchor="ct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r>
              <a:tr h="421462">
                <a:tc>
                  <a:txBody>
                    <a:bodyPr/>
                    <a:lstStyle/>
                    <a:p>
                      <a:pPr algn="l" fontAlgn="b"/>
                      <a:r>
                        <a:rPr lang="nb-NO" sz="1200" u="none" strike="noStrike" dirty="0">
                          <a:solidFill>
                            <a:schemeClr val="bg1"/>
                          </a:solidFill>
                          <a:effectLst/>
                        </a:rPr>
                        <a:t>Fylke</a:t>
                      </a:r>
                      <a:endParaRPr lang="nb-NO" sz="1200" b="1" i="0" u="none" strike="noStrike" dirty="0">
                        <a:solidFill>
                          <a:schemeClr val="bg1"/>
                        </a:solidFill>
                        <a:effectLst/>
                        <a:latin typeface="Calibri"/>
                      </a:endParaRPr>
                    </a:p>
                  </a:txBody>
                  <a:tcPr marL="0" marR="0" marT="0" marB="0" anchor="b">
                    <a:solidFill>
                      <a:schemeClr val="accent1"/>
                    </a:solidFill>
                  </a:tcPr>
                </a:tc>
                <a:tc>
                  <a:txBody>
                    <a:bodyPr/>
                    <a:lstStyle/>
                    <a:p>
                      <a:pPr algn="ctr" fontAlgn="b"/>
                      <a:r>
                        <a:rPr lang="nb-NO" sz="1200" u="none" strike="noStrike" dirty="0">
                          <a:solidFill>
                            <a:schemeClr val="bg1"/>
                          </a:solidFill>
                          <a:effectLst/>
                        </a:rPr>
                        <a:t>Styrket</a:t>
                      </a:r>
                      <a:endParaRPr lang="nb-NO" sz="1200" b="1" i="0" u="none" strike="noStrike" dirty="0">
                        <a:solidFill>
                          <a:schemeClr val="bg1"/>
                        </a:solidFill>
                        <a:effectLst/>
                        <a:latin typeface="Calibri"/>
                      </a:endParaRPr>
                    </a:p>
                  </a:txBody>
                  <a:tcPr marL="0" marR="0" marT="0" marB="0" anchor="b">
                    <a:solidFill>
                      <a:schemeClr val="accent1"/>
                    </a:solidFill>
                  </a:tcPr>
                </a:tc>
                <a:tc>
                  <a:txBody>
                    <a:bodyPr/>
                    <a:lstStyle/>
                    <a:p>
                      <a:pPr algn="ctr" fontAlgn="b"/>
                      <a:r>
                        <a:rPr lang="nb-NO" sz="1200" u="none" strike="noStrike" dirty="0">
                          <a:solidFill>
                            <a:schemeClr val="bg1"/>
                          </a:solidFill>
                          <a:effectLst/>
                        </a:rPr>
                        <a:t>Som i dag</a:t>
                      </a:r>
                      <a:endParaRPr lang="nb-NO" sz="1200" b="1" i="0" u="none" strike="noStrike" dirty="0">
                        <a:solidFill>
                          <a:schemeClr val="bg1"/>
                        </a:solidFill>
                        <a:effectLst/>
                        <a:latin typeface="Calibri"/>
                      </a:endParaRPr>
                    </a:p>
                  </a:txBody>
                  <a:tcPr marL="0" marR="0" marT="0" marB="0" anchor="b">
                    <a:solidFill>
                      <a:schemeClr val="accent1"/>
                    </a:solidFill>
                  </a:tcPr>
                </a:tc>
                <a:tc>
                  <a:txBody>
                    <a:bodyPr/>
                    <a:lstStyle/>
                    <a:p>
                      <a:pPr algn="ctr" fontAlgn="b"/>
                      <a:r>
                        <a:rPr lang="nb-NO" sz="1200" u="none" strike="noStrike" dirty="0">
                          <a:solidFill>
                            <a:schemeClr val="bg1"/>
                          </a:solidFill>
                          <a:effectLst/>
                        </a:rPr>
                        <a:t>Svekket</a:t>
                      </a:r>
                      <a:endParaRPr lang="nb-NO" sz="1200" b="1" i="0" u="none" strike="noStrike" dirty="0">
                        <a:solidFill>
                          <a:schemeClr val="bg1"/>
                        </a:solidFill>
                        <a:effectLst/>
                        <a:latin typeface="Calibri"/>
                      </a:endParaRPr>
                    </a:p>
                  </a:txBody>
                  <a:tcPr marL="0" marR="0" marT="0" marB="0" anchor="b">
                    <a:solidFill>
                      <a:schemeClr val="accent1"/>
                    </a:solidFill>
                  </a:tcPr>
                </a:tc>
                <a:tc>
                  <a:txBody>
                    <a:bodyPr/>
                    <a:lstStyle/>
                    <a:p>
                      <a:pPr algn="r" fontAlgn="b"/>
                      <a:r>
                        <a:rPr lang="nb-NO" sz="1200" u="none" strike="noStrike" dirty="0">
                          <a:solidFill>
                            <a:schemeClr val="bg1"/>
                          </a:solidFill>
                          <a:effectLst/>
                        </a:rPr>
                        <a:t>Antall svar</a:t>
                      </a:r>
                      <a:endParaRPr lang="nb-NO" sz="1200" b="1" i="0" u="none" strike="noStrike" dirty="0">
                        <a:solidFill>
                          <a:schemeClr val="bg1"/>
                        </a:solidFill>
                        <a:effectLst/>
                        <a:latin typeface="Calibri"/>
                      </a:endParaRPr>
                    </a:p>
                  </a:txBody>
                  <a:tcPr marL="0" marR="0" marT="0" marB="0" anchor="b">
                    <a:solidFill>
                      <a:schemeClr val="accent1"/>
                    </a:solidFill>
                  </a:tcPr>
                </a:tc>
              </a:tr>
              <a:tr h="210730">
                <a:tc>
                  <a:txBody>
                    <a:bodyPr/>
                    <a:lstStyle/>
                    <a:p>
                      <a:pPr algn="l" fontAlgn="t"/>
                      <a:r>
                        <a:rPr lang="nb-NO" sz="1200" u="none" strike="noStrike">
                          <a:effectLst/>
                        </a:rPr>
                        <a:t>Østfold</a:t>
                      </a:r>
                      <a:endParaRPr lang="nb-NO" sz="1200" b="1" i="0" u="none" strike="noStrike">
                        <a:solidFill>
                          <a:srgbClr val="000000"/>
                        </a:solidFill>
                        <a:effectLst/>
                        <a:latin typeface="Calibri"/>
                      </a:endParaRPr>
                    </a:p>
                  </a:txBody>
                  <a:tcPr marL="0" marR="0" marT="0" marB="0">
                    <a:lnB w="12700" cmpd="sng">
                      <a:noFill/>
                    </a:lnB>
                  </a:tcPr>
                </a:tc>
                <a:tc>
                  <a:txBody>
                    <a:bodyPr/>
                    <a:lstStyle/>
                    <a:p>
                      <a:pPr algn="r" fontAlgn="ctr"/>
                      <a:r>
                        <a:rPr lang="nb-NO" sz="1200" u="none" strike="noStrike">
                          <a:effectLst/>
                        </a:rPr>
                        <a:t>0 %</a:t>
                      </a:r>
                      <a:endParaRPr lang="nb-NO" sz="1200" b="0" i="0" u="none" strike="noStrike">
                        <a:solidFill>
                          <a:srgbClr val="000000"/>
                        </a:solidFill>
                        <a:effectLst/>
                        <a:latin typeface="Calibri"/>
                      </a:endParaRPr>
                    </a:p>
                  </a:txBody>
                  <a:tcPr marL="0" marR="0" marT="0" marB="0" anchor="ctr">
                    <a:lnB w="12700" cmpd="sng">
                      <a:noFill/>
                    </a:lnB>
                  </a:tcPr>
                </a:tc>
                <a:tc>
                  <a:txBody>
                    <a:bodyPr/>
                    <a:lstStyle/>
                    <a:p>
                      <a:pPr algn="r" fontAlgn="ctr"/>
                      <a:r>
                        <a:rPr lang="nb-NO" sz="1200" u="none" strike="noStrike">
                          <a:effectLst/>
                        </a:rPr>
                        <a:t>100 %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dirty="0">
                          <a:effectLst/>
                        </a:rPr>
                        <a:t>0 %</a:t>
                      </a:r>
                      <a:endParaRPr lang="nb-NO" sz="1200" b="0" i="0" u="none" strike="noStrike" dirty="0">
                        <a:solidFill>
                          <a:srgbClr val="000000"/>
                        </a:solidFill>
                        <a:effectLst/>
                        <a:latin typeface="Calibri"/>
                      </a:endParaRPr>
                    </a:p>
                  </a:txBody>
                  <a:tcPr marL="0" marR="0" marT="0" marB="0" anchor="ctr"/>
                </a:tc>
                <a:tc>
                  <a:txBody>
                    <a:bodyPr/>
                    <a:lstStyle/>
                    <a:p>
                      <a:pPr algn="r" fontAlgn="ctr"/>
                      <a:r>
                        <a:rPr lang="nb-NO" sz="1200" u="none" strike="noStrike" dirty="0">
                          <a:effectLst/>
                        </a:rPr>
                        <a:t>6</a:t>
                      </a:r>
                      <a:endParaRPr lang="nb-NO" sz="1200" b="0" i="0" u="none" strike="noStrike" dirty="0">
                        <a:solidFill>
                          <a:srgbClr val="000000"/>
                        </a:solidFill>
                        <a:effectLst/>
                        <a:latin typeface="Calibri"/>
                      </a:endParaRPr>
                    </a:p>
                  </a:txBody>
                  <a:tcPr marL="0" marR="0" marT="0" marB="0" anchor="ctr"/>
                </a:tc>
              </a:tr>
              <a:tr h="210730">
                <a:tc>
                  <a:txBody>
                    <a:bodyPr/>
                    <a:lstStyle/>
                    <a:p>
                      <a:pPr algn="l" fontAlgn="t"/>
                      <a:r>
                        <a:rPr lang="nb-NO" sz="1200" u="none" strike="noStrike" dirty="0">
                          <a:effectLst/>
                        </a:rPr>
                        <a:t>Akershus</a:t>
                      </a:r>
                      <a:endParaRPr lang="nb-NO" sz="1200" b="1" i="0" u="none" strike="noStrike" dirty="0">
                        <a:solidFill>
                          <a:srgbClr val="000000"/>
                        </a:solidFill>
                        <a:effectLst/>
                        <a:latin typeface="Calibri"/>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2D050"/>
                    </a:solidFill>
                  </a:tcPr>
                </a:tc>
                <a:tc>
                  <a:txBody>
                    <a:bodyPr/>
                    <a:lstStyle/>
                    <a:p>
                      <a:pPr algn="r" fontAlgn="ctr"/>
                      <a:r>
                        <a:rPr lang="nb-NO" sz="1200" u="none" strike="noStrike" dirty="0">
                          <a:effectLst/>
                        </a:rPr>
                        <a:t>60 %</a:t>
                      </a:r>
                      <a:endParaRPr lang="nb-NO" sz="1200" b="0" i="0" u="none" strike="noStrike" dirty="0">
                        <a:solidFill>
                          <a:srgbClr val="000000"/>
                        </a:solidFill>
                        <a:effectLst/>
                        <a:latin typeface="Calibri"/>
                      </a:endParaRPr>
                    </a:p>
                  </a:txBody>
                  <a:tcPr marL="0" marR="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92D050"/>
                    </a:solidFill>
                  </a:tcPr>
                </a:tc>
                <a:tc>
                  <a:txBody>
                    <a:bodyPr/>
                    <a:lstStyle/>
                    <a:p>
                      <a:pPr algn="r" fontAlgn="ctr"/>
                      <a:r>
                        <a:rPr lang="nb-NO" sz="1200" u="none" strike="noStrike">
                          <a:effectLst/>
                        </a:rPr>
                        <a:t>20 %</a:t>
                      </a:r>
                      <a:endParaRPr lang="nb-NO" sz="1200" b="0" i="0" u="none" strike="noStrike">
                        <a:solidFill>
                          <a:srgbClr val="000000"/>
                        </a:solidFill>
                        <a:effectLst/>
                        <a:latin typeface="Calibri"/>
                      </a:endParaRPr>
                    </a:p>
                  </a:txBody>
                  <a:tcPr marL="0" marR="0" marT="0" marB="0" anchor="ctr">
                    <a:lnL w="12700" cmpd="sng">
                      <a:noFill/>
                    </a:lnL>
                  </a:tcPr>
                </a:tc>
                <a:tc>
                  <a:txBody>
                    <a:bodyPr/>
                    <a:lstStyle/>
                    <a:p>
                      <a:pPr algn="r" fontAlgn="ctr"/>
                      <a:r>
                        <a:rPr lang="nb-NO" sz="1200" u="none" strike="noStrike">
                          <a:effectLst/>
                        </a:rPr>
                        <a:t>20 %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5</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Oslo</a:t>
                      </a:r>
                      <a:endParaRPr lang="nb-NO" sz="1200" b="1" i="0" u="none" strike="noStrike">
                        <a:solidFill>
                          <a:srgbClr val="000000"/>
                        </a:solidFill>
                        <a:effectLst/>
                        <a:latin typeface="Calibri"/>
                      </a:endParaRPr>
                    </a:p>
                  </a:txBody>
                  <a:tcPr marL="0" marR="0" marT="0" marB="0">
                    <a:lnT w="12700" cmpd="sng">
                      <a:noFill/>
                    </a:lnT>
                  </a:tcPr>
                </a:tc>
                <a:tc>
                  <a:txBody>
                    <a:bodyPr/>
                    <a:lstStyle/>
                    <a:p>
                      <a:pPr algn="r" fontAlgn="ctr"/>
                      <a:r>
                        <a:rPr lang="nb-NO" sz="1200" u="none" strike="noStrike">
                          <a:effectLst/>
                        </a:rPr>
                        <a:t>0 %</a:t>
                      </a:r>
                      <a:endParaRPr lang="nb-NO" sz="1200" b="0" i="0" u="none" strike="noStrike">
                        <a:solidFill>
                          <a:srgbClr val="000000"/>
                        </a:solidFill>
                        <a:effectLst/>
                        <a:latin typeface="Calibri"/>
                      </a:endParaRPr>
                    </a:p>
                  </a:txBody>
                  <a:tcPr marL="0" marR="0" marT="0" marB="0" anchor="ctr">
                    <a:lnT w="12700" cmpd="sng">
                      <a:noFill/>
                    </a:lnT>
                  </a:tcPr>
                </a:tc>
                <a:tc>
                  <a:txBody>
                    <a:bodyPr/>
                    <a:lstStyle/>
                    <a:p>
                      <a:pPr algn="r" fontAlgn="ctr"/>
                      <a:r>
                        <a:rPr lang="nb-NO" sz="1200" u="none" strike="noStrike">
                          <a:effectLst/>
                        </a:rPr>
                        <a:t>100 %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Hedmark</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50 %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38 %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13 %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8</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Oppland</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20 %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73 %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7 %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15</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Buskerud</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29 %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57 %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14 %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7</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dirty="0">
                          <a:effectLst/>
                        </a:rPr>
                        <a:t>Vestfold</a:t>
                      </a:r>
                      <a:endParaRPr lang="nb-NO" sz="1200" b="1" i="0" u="none" strike="noStrike" dirty="0">
                        <a:solidFill>
                          <a:srgbClr val="000000"/>
                        </a:solidFill>
                        <a:effectLst/>
                        <a:latin typeface="Calibri"/>
                      </a:endParaRPr>
                    </a:p>
                  </a:txBody>
                  <a:tcPr marL="0" marR="0" marT="0" marB="0">
                    <a:solidFill>
                      <a:srgbClr val="92D050"/>
                    </a:solidFill>
                  </a:tcPr>
                </a:tc>
                <a:tc>
                  <a:txBody>
                    <a:bodyPr/>
                    <a:lstStyle/>
                    <a:p>
                      <a:pPr algn="r" fontAlgn="ctr"/>
                      <a:r>
                        <a:rPr lang="nb-NO" sz="1200" u="none" strike="noStrike" dirty="0">
                          <a:effectLst/>
                        </a:rPr>
                        <a:t>75 %</a:t>
                      </a:r>
                      <a:endParaRPr lang="nb-NO" sz="1200" b="0" i="0" u="none" strike="noStrike" dirty="0">
                        <a:solidFill>
                          <a:srgbClr val="000000"/>
                        </a:solidFill>
                        <a:effectLst/>
                        <a:latin typeface="Calibri"/>
                      </a:endParaRPr>
                    </a:p>
                  </a:txBody>
                  <a:tcPr marL="0" marR="0" marT="0" marB="0" anchor="ctr">
                    <a:solidFill>
                      <a:srgbClr val="92D050"/>
                    </a:solidFill>
                  </a:tcPr>
                </a:tc>
                <a:tc>
                  <a:txBody>
                    <a:bodyPr/>
                    <a:lstStyle/>
                    <a:p>
                      <a:pPr algn="r" fontAlgn="ctr"/>
                      <a:r>
                        <a:rPr lang="nb-NO" sz="1200" u="none" strike="noStrike">
                          <a:effectLst/>
                        </a:rPr>
                        <a:t>25 %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4</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dirty="0">
                          <a:effectLst/>
                        </a:rPr>
                        <a:t>Telemark</a:t>
                      </a:r>
                      <a:endParaRPr lang="nb-NO" sz="1200" b="1" i="0" u="none" strike="noStrike" dirty="0">
                        <a:solidFill>
                          <a:srgbClr val="000000"/>
                        </a:solidFill>
                        <a:effectLst/>
                        <a:latin typeface="Calibri"/>
                      </a:endParaRPr>
                    </a:p>
                  </a:txBody>
                  <a:tcPr marL="0" marR="0" marT="0" marB="0">
                    <a:solidFill>
                      <a:schemeClr val="accent6">
                        <a:lumMod val="40000"/>
                        <a:lumOff val="60000"/>
                      </a:schemeClr>
                    </a:solidFill>
                  </a:tcPr>
                </a:tc>
                <a:tc>
                  <a:txBody>
                    <a:bodyPr/>
                    <a:lstStyle/>
                    <a:p>
                      <a:pPr algn="r" fontAlgn="ctr"/>
                      <a:r>
                        <a:rPr lang="nb-NO" sz="1200" u="none" strike="noStrike" dirty="0">
                          <a:effectLst/>
                        </a:rPr>
                        <a:t>25 %</a:t>
                      </a:r>
                      <a:endParaRPr lang="nb-NO" sz="1200" b="0" i="0" u="none" strike="noStrike" dirty="0">
                        <a:solidFill>
                          <a:srgbClr val="000000"/>
                        </a:solidFill>
                        <a:effectLst/>
                        <a:latin typeface="Calibri"/>
                      </a:endParaRPr>
                    </a:p>
                  </a:txBody>
                  <a:tcPr marL="0" marR="0" marT="0" marB="0" anchor="ctr"/>
                </a:tc>
                <a:tc>
                  <a:txBody>
                    <a:bodyPr/>
                    <a:lstStyle/>
                    <a:p>
                      <a:pPr algn="r" fontAlgn="ctr"/>
                      <a:r>
                        <a:rPr lang="nb-NO" sz="1200" u="none" strike="noStrike">
                          <a:effectLst/>
                        </a:rPr>
                        <a:t>50 %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dirty="0">
                          <a:effectLst/>
                        </a:rPr>
                        <a:t>25 %</a:t>
                      </a:r>
                      <a:endParaRPr lang="nb-NO" sz="1200" b="0" i="0" u="none" strike="noStrike" dirty="0">
                        <a:solidFill>
                          <a:srgbClr val="000000"/>
                        </a:solidFill>
                        <a:effectLst/>
                        <a:latin typeface="Calibri"/>
                      </a:endParaRPr>
                    </a:p>
                  </a:txBody>
                  <a:tcPr marL="0" marR="0" marT="0" marB="0" anchor="ctr">
                    <a:solidFill>
                      <a:schemeClr val="accent6">
                        <a:lumMod val="40000"/>
                        <a:lumOff val="60000"/>
                      </a:schemeClr>
                    </a:solidFill>
                  </a:tcPr>
                </a:tc>
                <a:tc>
                  <a:txBody>
                    <a:bodyPr/>
                    <a:lstStyle/>
                    <a:p>
                      <a:pPr algn="r" fontAlgn="ctr"/>
                      <a:r>
                        <a:rPr lang="nb-NO" sz="1200" u="none" strike="noStrike">
                          <a:effectLst/>
                        </a:rPr>
                        <a:t>8</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Aust-Agder</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29 %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57 %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14 %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7</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Vest-Agder</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44 %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44 %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11 %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9</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dirty="0">
                          <a:effectLst/>
                        </a:rPr>
                        <a:t>Rogaland</a:t>
                      </a:r>
                      <a:endParaRPr lang="nb-NO" sz="1200" b="1" i="0" u="none" strike="noStrike" dirty="0">
                        <a:solidFill>
                          <a:srgbClr val="000000"/>
                        </a:solidFill>
                        <a:effectLst/>
                        <a:latin typeface="Calibri"/>
                      </a:endParaRPr>
                    </a:p>
                  </a:txBody>
                  <a:tcPr marL="0" marR="0" marT="0" marB="0">
                    <a:solidFill>
                      <a:schemeClr val="accent6">
                        <a:lumMod val="40000"/>
                        <a:lumOff val="60000"/>
                      </a:schemeClr>
                    </a:solidFill>
                  </a:tcPr>
                </a:tc>
                <a:tc>
                  <a:txBody>
                    <a:bodyPr/>
                    <a:lstStyle/>
                    <a:p>
                      <a:pPr algn="r" fontAlgn="ctr"/>
                      <a:r>
                        <a:rPr lang="nb-NO" sz="1200" u="none" strike="noStrike">
                          <a:effectLst/>
                        </a:rPr>
                        <a:t>33 %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42 %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dirty="0">
                          <a:effectLst/>
                        </a:rPr>
                        <a:t>25 %</a:t>
                      </a:r>
                      <a:endParaRPr lang="nb-NO" sz="1200" b="0" i="0" u="none" strike="noStrike" dirty="0">
                        <a:solidFill>
                          <a:srgbClr val="000000"/>
                        </a:solidFill>
                        <a:effectLst/>
                        <a:latin typeface="Calibri"/>
                      </a:endParaRPr>
                    </a:p>
                  </a:txBody>
                  <a:tcPr marL="0" marR="0" marT="0" marB="0" anchor="ctr">
                    <a:solidFill>
                      <a:schemeClr val="accent6">
                        <a:lumMod val="40000"/>
                        <a:lumOff val="60000"/>
                      </a:schemeClr>
                    </a:solidFill>
                  </a:tcPr>
                </a:tc>
                <a:tc>
                  <a:txBody>
                    <a:bodyPr/>
                    <a:lstStyle/>
                    <a:p>
                      <a:pPr algn="r" fontAlgn="ctr"/>
                      <a:r>
                        <a:rPr lang="nb-NO" sz="1200" u="none" strike="noStrike">
                          <a:effectLst/>
                        </a:rPr>
                        <a:t>12</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Hordaland</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40 %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53 %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7 %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15</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Sogn og Fjordane</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22 %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67 %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11 %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9</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Møre og Romsdal</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39 %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52 %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9 %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23</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Sør-Trøndelag</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33 %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44 %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22 %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18</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dirty="0">
                          <a:effectLst/>
                        </a:rPr>
                        <a:t>Nord-Trøndelag</a:t>
                      </a:r>
                      <a:endParaRPr lang="nb-NO" sz="1200" b="1" i="0" u="none" strike="noStrike" dirty="0">
                        <a:solidFill>
                          <a:srgbClr val="000000"/>
                        </a:solidFill>
                        <a:effectLst/>
                        <a:latin typeface="Calibri"/>
                      </a:endParaRPr>
                    </a:p>
                  </a:txBody>
                  <a:tcPr marL="0" marR="0" marT="0" marB="0">
                    <a:solidFill>
                      <a:srgbClr val="92D050"/>
                    </a:solidFill>
                  </a:tcPr>
                </a:tc>
                <a:tc>
                  <a:txBody>
                    <a:bodyPr/>
                    <a:lstStyle/>
                    <a:p>
                      <a:pPr algn="r" fontAlgn="ctr"/>
                      <a:r>
                        <a:rPr lang="nb-NO" sz="1200" u="none" strike="noStrike" dirty="0">
                          <a:effectLst/>
                        </a:rPr>
                        <a:t>63 %</a:t>
                      </a:r>
                      <a:endParaRPr lang="nb-NO" sz="1200" b="0" i="0" u="none" strike="noStrike" dirty="0">
                        <a:solidFill>
                          <a:srgbClr val="000000"/>
                        </a:solidFill>
                        <a:effectLst/>
                        <a:latin typeface="Calibri"/>
                      </a:endParaRPr>
                    </a:p>
                  </a:txBody>
                  <a:tcPr marL="0" marR="0" marT="0" marB="0" anchor="ctr">
                    <a:solidFill>
                      <a:srgbClr val="92D050"/>
                    </a:solidFill>
                  </a:tcPr>
                </a:tc>
                <a:tc>
                  <a:txBody>
                    <a:bodyPr/>
                    <a:lstStyle/>
                    <a:p>
                      <a:pPr algn="r" fontAlgn="ctr"/>
                      <a:r>
                        <a:rPr lang="nb-NO" sz="1200" u="none" strike="noStrike">
                          <a:effectLst/>
                        </a:rPr>
                        <a:t>38 %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8</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Nordland</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20 %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65 %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15 %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20</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Troms</a:t>
                      </a:r>
                      <a:endParaRPr lang="nb-NO" sz="1200" b="1" i="0" u="none" strike="noStrike">
                        <a:solidFill>
                          <a:srgbClr val="000000"/>
                        </a:solidFill>
                        <a:effectLst/>
                        <a:latin typeface="Calibri"/>
                      </a:endParaRPr>
                    </a:p>
                  </a:txBody>
                  <a:tcPr marL="0" marR="0" marT="0" marB="0"/>
                </a:tc>
                <a:tc>
                  <a:txBody>
                    <a:bodyPr/>
                    <a:lstStyle/>
                    <a:p>
                      <a:pPr algn="r" fontAlgn="ctr"/>
                      <a:r>
                        <a:rPr lang="nb-NO" sz="1200" u="none" strike="noStrike">
                          <a:effectLst/>
                        </a:rPr>
                        <a:t>50 %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50 %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0 %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6</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dirty="0">
                          <a:effectLst/>
                        </a:rPr>
                        <a:t>Finnmark</a:t>
                      </a:r>
                      <a:endParaRPr lang="nb-NO" sz="1200" b="1" i="0" u="none" strike="noStrike" dirty="0">
                        <a:solidFill>
                          <a:srgbClr val="000000"/>
                        </a:solidFill>
                        <a:effectLst/>
                        <a:latin typeface="Calibri"/>
                      </a:endParaRPr>
                    </a:p>
                  </a:txBody>
                  <a:tcPr marL="0" marR="0" marT="0" marB="0">
                    <a:solidFill>
                      <a:schemeClr val="accent6">
                        <a:lumMod val="40000"/>
                        <a:lumOff val="60000"/>
                      </a:schemeClr>
                    </a:solidFill>
                  </a:tcPr>
                </a:tc>
                <a:tc>
                  <a:txBody>
                    <a:bodyPr/>
                    <a:lstStyle/>
                    <a:p>
                      <a:pPr algn="r" fontAlgn="ctr"/>
                      <a:r>
                        <a:rPr lang="nb-NO" sz="1200" u="none" strike="noStrike">
                          <a:effectLst/>
                        </a:rPr>
                        <a:t>33 %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a:effectLst/>
                        </a:rPr>
                        <a:t>33 %</a:t>
                      </a:r>
                      <a:endParaRPr lang="nb-NO" sz="1200" b="0" i="0" u="none" strike="noStrike">
                        <a:solidFill>
                          <a:srgbClr val="000000"/>
                        </a:solidFill>
                        <a:effectLst/>
                        <a:latin typeface="Calibri"/>
                      </a:endParaRPr>
                    </a:p>
                  </a:txBody>
                  <a:tcPr marL="0" marR="0" marT="0" marB="0" anchor="ctr"/>
                </a:tc>
                <a:tc>
                  <a:txBody>
                    <a:bodyPr/>
                    <a:lstStyle/>
                    <a:p>
                      <a:pPr algn="r" fontAlgn="ctr"/>
                      <a:r>
                        <a:rPr lang="nb-NO" sz="1200" u="none" strike="noStrike" dirty="0">
                          <a:effectLst/>
                        </a:rPr>
                        <a:t>33 %</a:t>
                      </a:r>
                      <a:endParaRPr lang="nb-NO" sz="1200" b="0" i="0" u="none" strike="noStrike" dirty="0">
                        <a:solidFill>
                          <a:srgbClr val="000000"/>
                        </a:solidFill>
                        <a:effectLst/>
                        <a:latin typeface="Calibri"/>
                      </a:endParaRPr>
                    </a:p>
                  </a:txBody>
                  <a:tcPr marL="0" marR="0" marT="0" marB="0" anchor="ctr">
                    <a:solidFill>
                      <a:schemeClr val="accent6">
                        <a:lumMod val="40000"/>
                        <a:lumOff val="60000"/>
                      </a:schemeClr>
                    </a:solidFill>
                  </a:tcPr>
                </a:tc>
                <a:tc>
                  <a:txBody>
                    <a:bodyPr/>
                    <a:lstStyle/>
                    <a:p>
                      <a:pPr algn="r" fontAlgn="ctr"/>
                      <a:r>
                        <a:rPr lang="nb-NO" sz="1200" u="none" strike="noStrike">
                          <a:effectLst/>
                        </a:rPr>
                        <a:t>9</a:t>
                      </a:r>
                      <a:endParaRPr lang="nb-NO" sz="1200" b="0" i="0" u="none" strike="noStrike">
                        <a:solidFill>
                          <a:srgbClr val="000000"/>
                        </a:solidFill>
                        <a:effectLst/>
                        <a:latin typeface="Calibri"/>
                      </a:endParaRPr>
                    </a:p>
                  </a:txBody>
                  <a:tcPr marL="0" marR="0" marT="0" marB="0" anchor="ctr"/>
                </a:tc>
              </a:tr>
              <a:tr h="210730">
                <a:tc>
                  <a:txBody>
                    <a:bodyPr/>
                    <a:lstStyle/>
                    <a:p>
                      <a:pPr algn="l" fontAlgn="t"/>
                      <a:r>
                        <a:rPr lang="nb-NO" sz="1200" u="none" strike="noStrike">
                          <a:effectLst/>
                        </a:rPr>
                        <a:t>Hele landet</a:t>
                      </a:r>
                      <a:endParaRPr lang="nb-NO" sz="1200" b="1" i="0" u="none" strike="noStrike">
                        <a:solidFill>
                          <a:srgbClr val="000000"/>
                        </a:solidFill>
                        <a:effectLst/>
                        <a:latin typeface="Calibri"/>
                      </a:endParaRPr>
                    </a:p>
                  </a:txBody>
                  <a:tcPr marL="0" marR="0" marT="0" marB="0"/>
                </a:tc>
                <a:tc>
                  <a:txBody>
                    <a:bodyPr/>
                    <a:lstStyle/>
                    <a:p>
                      <a:pPr algn="r" fontAlgn="b"/>
                      <a:r>
                        <a:rPr lang="nb-NO" sz="1200" u="none" strike="noStrike">
                          <a:effectLst/>
                        </a:rPr>
                        <a:t>34 %</a:t>
                      </a:r>
                      <a:endParaRPr lang="nb-NO" sz="1200" b="0" i="0" u="none" strike="noStrike">
                        <a:solidFill>
                          <a:srgbClr val="000000"/>
                        </a:solidFill>
                        <a:effectLst/>
                        <a:latin typeface="Calibri"/>
                      </a:endParaRPr>
                    </a:p>
                  </a:txBody>
                  <a:tcPr marL="0" marR="0" marT="0" marB="0" anchor="b"/>
                </a:tc>
                <a:tc>
                  <a:txBody>
                    <a:bodyPr/>
                    <a:lstStyle/>
                    <a:p>
                      <a:pPr algn="r" fontAlgn="b"/>
                      <a:r>
                        <a:rPr lang="nb-NO" sz="1200" u="none" strike="noStrike">
                          <a:effectLst/>
                        </a:rPr>
                        <a:t>52 %</a:t>
                      </a:r>
                      <a:endParaRPr lang="nb-NO" sz="1200" b="0" i="0" u="none" strike="noStrike">
                        <a:solidFill>
                          <a:srgbClr val="000000"/>
                        </a:solidFill>
                        <a:effectLst/>
                        <a:latin typeface="Calibri"/>
                      </a:endParaRPr>
                    </a:p>
                  </a:txBody>
                  <a:tcPr marL="0" marR="0" marT="0" marB="0" anchor="b"/>
                </a:tc>
                <a:tc>
                  <a:txBody>
                    <a:bodyPr/>
                    <a:lstStyle/>
                    <a:p>
                      <a:pPr algn="r" fontAlgn="b"/>
                      <a:r>
                        <a:rPr lang="nb-NO" sz="1200" u="none" strike="noStrike">
                          <a:effectLst/>
                        </a:rPr>
                        <a:t>14 %</a:t>
                      </a:r>
                      <a:endParaRPr lang="nb-NO" sz="1200" b="0" i="0" u="none" strike="noStrike">
                        <a:solidFill>
                          <a:srgbClr val="000000"/>
                        </a:solidFill>
                        <a:effectLst/>
                        <a:latin typeface="Calibri"/>
                      </a:endParaRPr>
                    </a:p>
                  </a:txBody>
                  <a:tcPr marL="0" marR="0" marT="0" marB="0" anchor="b"/>
                </a:tc>
                <a:tc>
                  <a:txBody>
                    <a:bodyPr/>
                    <a:lstStyle/>
                    <a:p>
                      <a:pPr algn="r" fontAlgn="ctr"/>
                      <a:r>
                        <a:rPr lang="nb-NO" sz="1200" u="none" strike="noStrike" dirty="0">
                          <a:effectLst/>
                        </a:rPr>
                        <a:t>190</a:t>
                      </a:r>
                      <a:endParaRPr lang="nb-NO" sz="1200" b="0" i="0" u="none" strike="noStrike" dirty="0">
                        <a:solidFill>
                          <a:srgbClr val="000000"/>
                        </a:solidFill>
                        <a:effectLst/>
                        <a:latin typeface="Calibri"/>
                      </a:endParaRPr>
                    </a:p>
                  </a:txBody>
                  <a:tcPr marL="0" marR="0" marT="0" marB="0" anchor="ctr"/>
                </a:tc>
              </a:tr>
            </a:tbl>
          </a:graphicData>
        </a:graphic>
      </p:graphicFrame>
      <p:sp>
        <p:nvSpPr>
          <p:cNvPr id="8" name="TextBox 7"/>
          <p:cNvSpPr txBox="1"/>
          <p:nvPr/>
        </p:nvSpPr>
        <p:spPr>
          <a:xfrm>
            <a:off x="6372200" y="2204864"/>
            <a:ext cx="2664296" cy="1815882"/>
          </a:xfrm>
          <a:prstGeom prst="rect">
            <a:avLst/>
          </a:prstGeom>
          <a:noFill/>
        </p:spPr>
        <p:txBody>
          <a:bodyPr wrap="square" rtlCol="0">
            <a:spAutoFit/>
          </a:bodyPr>
          <a:lstStyle/>
          <a:p>
            <a:r>
              <a:rPr lang="nb-NO" sz="2800" dirty="0" smtClean="0"/>
              <a:t>Minst optimisme i Finnmark, Telemark og Rogaland</a:t>
            </a:r>
            <a:endParaRPr lang="nb-NO" sz="2800" dirty="0"/>
          </a:p>
        </p:txBody>
      </p:sp>
    </p:spTree>
    <p:extLst>
      <p:ext uri="{BB962C8B-B14F-4D97-AF65-F5344CB8AC3E}">
        <p14:creationId xmlns:p14="http://schemas.microsoft.com/office/powerpoint/2010/main" val="289228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467544" y="260648"/>
            <a:ext cx="8258175" cy="8640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4000" dirty="0" smtClean="0">
                <a:solidFill>
                  <a:schemeClr val="accent1">
                    <a:lumMod val="50000"/>
                  </a:schemeClr>
                </a:solidFill>
                <a:latin typeface="Arial" charset="0"/>
                <a:cs typeface="Arial" charset="0"/>
              </a:rPr>
              <a:t>Undersøkelsesdesign</a:t>
            </a:r>
          </a:p>
        </p:txBody>
      </p:sp>
      <p:sp>
        <p:nvSpPr>
          <p:cNvPr id="4099" name="Plassholder for innhold 2"/>
          <p:cNvSpPr>
            <a:spLocks noGrp="1"/>
          </p:cNvSpPr>
          <p:nvPr>
            <p:ph idx="1"/>
          </p:nvPr>
        </p:nvSpPr>
        <p:spPr bwMode="auto">
          <a:xfrm>
            <a:off x="457200" y="1600200"/>
            <a:ext cx="8229600" cy="4924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nb-NO" altLang="nb-NO" sz="2800" dirty="0" smtClean="0">
                <a:cs typeface="Arial" charset="0"/>
              </a:rPr>
              <a:t>Internettbasert undersøkelse</a:t>
            </a:r>
          </a:p>
          <a:p>
            <a:r>
              <a:rPr lang="nb-NO" altLang="nb-NO" sz="2800" dirty="0" smtClean="0">
                <a:cs typeface="Arial" charset="0"/>
              </a:rPr>
              <a:t>Kvantitativ kartlegging, i kombinasjon med åpne svarkategorier</a:t>
            </a:r>
          </a:p>
          <a:p>
            <a:r>
              <a:rPr lang="nb-NO" altLang="nb-NO" sz="2800" dirty="0">
                <a:cs typeface="Arial" charset="0"/>
              </a:rPr>
              <a:t>Inviteres via e-post, med lenke til undersøkelsen</a:t>
            </a:r>
          </a:p>
          <a:p>
            <a:r>
              <a:rPr lang="nb-NO" altLang="nb-NO" sz="2800" dirty="0" smtClean="0">
                <a:cs typeface="Arial" charset="0"/>
              </a:rPr>
              <a:t>Sendes til rådmenn (kommuner) og fylkesplansjef (fylkeskommuner)</a:t>
            </a:r>
          </a:p>
          <a:p>
            <a:pPr lvl="1"/>
            <a:r>
              <a:rPr lang="nb-NO" altLang="nb-NO" sz="2400" dirty="0" smtClean="0">
                <a:cs typeface="Arial" charset="0"/>
              </a:rPr>
              <a:t>som evt. kan videresende til annen person</a:t>
            </a:r>
          </a:p>
          <a:p>
            <a:r>
              <a:rPr lang="nb-NO" altLang="nb-NO" sz="2800" dirty="0" smtClean="0">
                <a:cs typeface="Arial" charset="0"/>
              </a:rPr>
              <a:t>Feltperiode: 11. september – 15. oktober</a:t>
            </a:r>
            <a:endParaRPr lang="nb-NO" altLang="nb-NO" sz="2400" dirty="0" smtClean="0">
              <a:cs typeface="Arial" charset="0"/>
            </a:endParaRPr>
          </a:p>
          <a:p>
            <a:pPr marL="0" indent="0">
              <a:buNone/>
            </a:pPr>
            <a:endParaRPr lang="nb-NO" altLang="nb-NO" sz="2800" dirty="0" smtClean="0">
              <a:cs typeface="Arial" charset="0"/>
            </a:endParaRPr>
          </a:p>
        </p:txBody>
      </p:sp>
    </p:spTree>
    <p:extLst>
      <p:ext uri="{BB962C8B-B14F-4D97-AF65-F5344CB8AC3E}">
        <p14:creationId xmlns:p14="http://schemas.microsoft.com/office/powerpoint/2010/main" val="9204506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nb-NO" dirty="0" smtClean="0">
                <a:solidFill>
                  <a:schemeClr val="accent1">
                    <a:lumMod val="50000"/>
                  </a:schemeClr>
                </a:solidFill>
              </a:rPr>
              <a:t>Fylkeskommunen som planfaglig veileder</a:t>
            </a:r>
            <a:endParaRPr lang="nb-NO" dirty="0">
              <a:solidFill>
                <a:schemeClr val="accent1">
                  <a:lumMod val="50000"/>
                </a:schemeClr>
              </a:solidFill>
            </a:endParaRPr>
          </a:p>
        </p:txBody>
      </p:sp>
      <p:sp>
        <p:nvSpPr>
          <p:cNvPr id="5" name="Text Placeholder 4"/>
          <p:cNvSpPr>
            <a:spLocks noGrp="1"/>
          </p:cNvSpPr>
          <p:nvPr>
            <p:ph type="body" idx="1"/>
          </p:nvPr>
        </p:nvSpPr>
        <p:spPr/>
        <p:txBody>
          <a:bodyPr/>
          <a:lstStyle/>
          <a:p>
            <a:endParaRPr lang="nb-NO"/>
          </a:p>
        </p:txBody>
      </p:sp>
    </p:spTree>
    <p:extLst>
      <p:ext uri="{BB962C8B-B14F-4D97-AF65-F5344CB8AC3E}">
        <p14:creationId xmlns:p14="http://schemas.microsoft.com/office/powerpoint/2010/main" val="2800325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Om lag halvparten benytter seg av planforum og regionale samlinger/planmøter</a:t>
            </a:r>
          </a:p>
        </p:txBody>
      </p:sp>
      <p:graphicFrame>
        <p:nvGraphicFramePr>
          <p:cNvPr id="6" name="Diagram 9"/>
          <p:cNvGraphicFramePr>
            <a:graphicFrameLocks noGrp="1"/>
          </p:cNvGraphicFramePr>
          <p:nvPr>
            <p:ph sz="half" idx="2"/>
            <p:extLst>
              <p:ext uri="{D42A27DB-BD31-4B8C-83A1-F6EECF244321}">
                <p14:modId xmlns:p14="http://schemas.microsoft.com/office/powerpoint/2010/main" val="1733335871"/>
              </p:ext>
            </p:extLst>
          </p:nvPr>
        </p:nvGraphicFramePr>
        <p:xfrm>
          <a:off x="4860032" y="1844824"/>
          <a:ext cx="4032448"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3" name="Content Placeholder 2"/>
          <p:cNvSpPr>
            <a:spLocks noGrp="1"/>
          </p:cNvSpPr>
          <p:nvPr>
            <p:ph sz="half" idx="1"/>
          </p:nvPr>
        </p:nvSpPr>
        <p:spPr>
          <a:xfrm>
            <a:off x="457200" y="1700808"/>
            <a:ext cx="4038600" cy="4608512"/>
          </a:xfrm>
        </p:spPr>
        <p:txBody>
          <a:bodyPr>
            <a:normAutofit fontScale="92500" lnSpcReduction="10000"/>
          </a:bodyPr>
          <a:lstStyle/>
          <a:p>
            <a:r>
              <a:rPr lang="nb-NO" dirty="0" err="1" smtClean="0"/>
              <a:t>Ca</a:t>
            </a:r>
            <a:r>
              <a:rPr lang="nb-NO" dirty="0" smtClean="0"/>
              <a:t> </a:t>
            </a:r>
            <a:r>
              <a:rPr lang="nb-NO" dirty="0"/>
              <a:t>halvparten benytter planforum </a:t>
            </a:r>
            <a:br>
              <a:rPr lang="nb-NO" dirty="0"/>
            </a:br>
            <a:r>
              <a:rPr lang="nb-NO" dirty="0"/>
              <a:t>og regionale planmøter/samlinger</a:t>
            </a:r>
          </a:p>
          <a:p>
            <a:pPr lvl="1"/>
            <a:r>
              <a:rPr lang="nb-NO" dirty="0"/>
              <a:t>Regionale planmøter/samlinger benyttes i </a:t>
            </a:r>
            <a:r>
              <a:rPr lang="nb-NO" dirty="0" smtClean="0"/>
              <a:t>noe </a:t>
            </a:r>
            <a:r>
              <a:rPr lang="nb-NO" dirty="0"/>
              <a:t>større grad enn planforum</a:t>
            </a:r>
          </a:p>
          <a:p>
            <a:r>
              <a:rPr lang="nb-NO" dirty="0" err="1" smtClean="0"/>
              <a:t>Ca</a:t>
            </a:r>
            <a:r>
              <a:rPr lang="nb-NO" dirty="0" smtClean="0"/>
              <a:t> 60 % av kommunene benytter ikke/i liten grad fylkeskommunen til løpende veiledning</a:t>
            </a:r>
          </a:p>
        </p:txBody>
      </p:sp>
    </p:spTree>
    <p:extLst>
      <p:ext uri="{BB962C8B-B14F-4D97-AF65-F5344CB8AC3E}">
        <p14:creationId xmlns:p14="http://schemas.microsoft.com/office/powerpoint/2010/main" val="10188837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341253" y="260648"/>
            <a:ext cx="8784976"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2900" dirty="0" smtClean="0">
                <a:solidFill>
                  <a:schemeClr val="accent1">
                    <a:lumMod val="50000"/>
                  </a:schemeClr>
                </a:solidFill>
                <a:latin typeface="Arial" charset="0"/>
                <a:cs typeface="Arial" charset="0"/>
              </a:rPr>
              <a:t>Om lag halvparten mener fylkeskommunen ivaretar ansvaret som planfaglig veileder på en god måte</a:t>
            </a:r>
          </a:p>
        </p:txBody>
      </p:sp>
      <p:sp>
        <p:nvSpPr>
          <p:cNvPr id="3" name="Content Placeholder 2"/>
          <p:cNvSpPr>
            <a:spLocks noGrp="1"/>
          </p:cNvSpPr>
          <p:nvPr>
            <p:ph sz="half" idx="1"/>
          </p:nvPr>
        </p:nvSpPr>
        <p:spPr>
          <a:xfrm>
            <a:off x="457200" y="1700808"/>
            <a:ext cx="4038600" cy="4608512"/>
          </a:xfrm>
        </p:spPr>
        <p:txBody>
          <a:bodyPr>
            <a:normAutofit/>
          </a:bodyPr>
          <a:lstStyle/>
          <a:p>
            <a:r>
              <a:rPr lang="nb-NO" dirty="0" smtClean="0"/>
              <a:t>Over </a:t>
            </a:r>
            <a:r>
              <a:rPr lang="nb-NO" dirty="0"/>
              <a:t>60 % mener FK ivaretar ansvaret som planfaglig veileder </a:t>
            </a:r>
            <a:r>
              <a:rPr lang="nb-NO" dirty="0" smtClean="0"/>
              <a:t>i stor/svært stor </a:t>
            </a:r>
            <a:r>
              <a:rPr lang="nb-NO" dirty="0"/>
              <a:t>grad når det gjelder planforum</a:t>
            </a:r>
          </a:p>
          <a:p>
            <a:r>
              <a:rPr lang="nb-NO" dirty="0" smtClean="0"/>
              <a:t>Mens </a:t>
            </a:r>
            <a:r>
              <a:rPr lang="nb-NO" dirty="0" err="1" smtClean="0"/>
              <a:t>ca</a:t>
            </a:r>
            <a:r>
              <a:rPr lang="nb-NO" dirty="0" smtClean="0"/>
              <a:t> 60 % mener FK ikke ivaretar dette ansvaret på en god måte når det gjelder løpende veiledning</a:t>
            </a:r>
          </a:p>
        </p:txBody>
      </p:sp>
      <p:graphicFrame>
        <p:nvGraphicFramePr>
          <p:cNvPr id="7" name="Diagram 9"/>
          <p:cNvGraphicFramePr>
            <a:graphicFrameLocks noGrp="1"/>
          </p:cNvGraphicFramePr>
          <p:nvPr>
            <p:ph sz="half" idx="2"/>
            <p:extLst>
              <p:ext uri="{D42A27DB-BD31-4B8C-83A1-F6EECF244321}">
                <p14:modId xmlns:p14="http://schemas.microsoft.com/office/powerpoint/2010/main" val="3465625707"/>
              </p:ext>
            </p:extLst>
          </p:nvPr>
        </p:nvGraphicFramePr>
        <p:xfrm>
          <a:off x="4860032" y="1700808"/>
          <a:ext cx="4104456" cy="482453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37153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341253" y="260648"/>
            <a:ext cx="8784976"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Over 60 % opplever at de har nytte av samarbeidet med fylkeskommunen</a:t>
            </a:r>
          </a:p>
        </p:txBody>
      </p:sp>
      <p:sp>
        <p:nvSpPr>
          <p:cNvPr id="3" name="Content Placeholder 2"/>
          <p:cNvSpPr>
            <a:spLocks noGrp="1"/>
          </p:cNvSpPr>
          <p:nvPr>
            <p:ph sz="half" idx="1"/>
          </p:nvPr>
        </p:nvSpPr>
        <p:spPr>
          <a:xfrm>
            <a:off x="457200" y="1700808"/>
            <a:ext cx="4038600" cy="4608512"/>
          </a:xfrm>
        </p:spPr>
        <p:txBody>
          <a:bodyPr>
            <a:normAutofit/>
          </a:bodyPr>
          <a:lstStyle/>
          <a:p>
            <a:r>
              <a:rPr lang="nb-NO" dirty="0" smtClean="0"/>
              <a:t>Flest oppgir å ha nytte av samarbeidet med fylkeskommunen når det gjelder samlinger/regionale planmøter</a:t>
            </a:r>
          </a:p>
          <a:p>
            <a:r>
              <a:rPr lang="nb-NO" dirty="0" smtClean="0"/>
              <a:t>Færrest har nytte av FK når det gjelder løpende veiledning</a:t>
            </a:r>
            <a:endParaRPr lang="nb-NO" dirty="0"/>
          </a:p>
        </p:txBody>
      </p:sp>
      <p:graphicFrame>
        <p:nvGraphicFramePr>
          <p:cNvPr id="6" name="Diagram 9"/>
          <p:cNvGraphicFramePr>
            <a:graphicFrameLocks noGrp="1"/>
          </p:cNvGraphicFramePr>
          <p:nvPr>
            <p:ph sz="half" idx="2"/>
            <p:extLst>
              <p:ext uri="{D42A27DB-BD31-4B8C-83A1-F6EECF244321}">
                <p14:modId xmlns:p14="http://schemas.microsoft.com/office/powerpoint/2010/main" val="3104528678"/>
              </p:ext>
            </p:extLst>
          </p:nvPr>
        </p:nvGraphicFramePr>
        <p:xfrm>
          <a:off x="4932040" y="1600200"/>
          <a:ext cx="3960440" cy="49251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185653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nb-NO" sz="3600" dirty="0">
                <a:solidFill>
                  <a:schemeClr val="accent1">
                    <a:lumMod val="50000"/>
                  </a:schemeClr>
                </a:solidFill>
                <a:latin typeface="Arial" charset="0"/>
                <a:cs typeface="Arial" charset="0"/>
              </a:rPr>
              <a:t>Store fylkesvise </a:t>
            </a:r>
            <a:r>
              <a:rPr lang="nb-NO" sz="3600" dirty="0" smtClean="0">
                <a:solidFill>
                  <a:schemeClr val="accent1">
                    <a:lumMod val="50000"/>
                  </a:schemeClr>
                </a:solidFill>
                <a:latin typeface="Arial" charset="0"/>
                <a:cs typeface="Arial" charset="0"/>
              </a:rPr>
              <a:t>forskjeller i å bruke FK som planfaglig veileder</a:t>
            </a:r>
            <a:endParaRPr lang="nb-NO" sz="3600" dirty="0">
              <a:solidFill>
                <a:schemeClr val="accent1">
                  <a:lumMod val="50000"/>
                </a:schemeClr>
              </a:solidFill>
              <a:latin typeface="Arial" charset="0"/>
              <a:cs typeface="Arial" charset="0"/>
            </a:endParaRPr>
          </a:p>
        </p:txBody>
      </p:sp>
      <p:sp>
        <p:nvSpPr>
          <p:cNvPr id="6" name="Content Placeholder 5"/>
          <p:cNvSpPr>
            <a:spLocks noGrp="1"/>
          </p:cNvSpPr>
          <p:nvPr>
            <p:ph idx="1"/>
          </p:nvPr>
        </p:nvSpPr>
        <p:spPr>
          <a:xfrm>
            <a:off x="467544" y="1844824"/>
            <a:ext cx="8229600" cy="4525963"/>
          </a:xfrm>
        </p:spPr>
        <p:txBody>
          <a:bodyPr>
            <a:normAutofit/>
          </a:bodyPr>
          <a:lstStyle/>
          <a:p>
            <a:pPr lvl="0"/>
            <a:r>
              <a:rPr lang="nb-NO" dirty="0"/>
              <a:t>Et stort flertall av kommunene i Vest-Agder benytter </a:t>
            </a:r>
            <a:r>
              <a:rPr lang="nb-NO" dirty="0" smtClean="0"/>
              <a:t>FK </a:t>
            </a:r>
            <a:r>
              <a:rPr lang="nb-NO" dirty="0"/>
              <a:t>i </a:t>
            </a:r>
            <a:r>
              <a:rPr lang="nb-NO" dirty="0" smtClean="0"/>
              <a:t>stor/svært </a:t>
            </a:r>
            <a:r>
              <a:rPr lang="nb-NO" dirty="0"/>
              <a:t>stor </a:t>
            </a:r>
            <a:r>
              <a:rPr lang="nb-NO" dirty="0" smtClean="0"/>
              <a:t>grad: </a:t>
            </a:r>
          </a:p>
          <a:p>
            <a:pPr lvl="1"/>
            <a:r>
              <a:rPr lang="nb-NO" dirty="0" smtClean="0"/>
              <a:t>til løpende </a:t>
            </a:r>
            <a:r>
              <a:rPr lang="nb-NO" dirty="0"/>
              <a:t>veiledning (71 %), planforum (86 %) og samlinger/regionale planmøter (100 </a:t>
            </a:r>
            <a:r>
              <a:rPr lang="nb-NO" dirty="0" smtClean="0"/>
              <a:t>%)</a:t>
            </a:r>
          </a:p>
          <a:p>
            <a:r>
              <a:rPr lang="nb-NO" dirty="0"/>
              <a:t>I Finnmark </a:t>
            </a:r>
            <a:r>
              <a:rPr lang="nb-NO" dirty="0" smtClean="0"/>
              <a:t>benytter ingen FK når </a:t>
            </a:r>
            <a:r>
              <a:rPr lang="nb-NO" dirty="0"/>
              <a:t>det gjelder løpende </a:t>
            </a:r>
            <a:r>
              <a:rPr lang="nb-NO" dirty="0" smtClean="0"/>
              <a:t>veiledning </a:t>
            </a:r>
          </a:p>
          <a:p>
            <a:pPr lvl="1"/>
            <a:r>
              <a:rPr lang="nb-NO" dirty="0" smtClean="0"/>
              <a:t>22 % benytter FK i stor/svært </a:t>
            </a:r>
            <a:r>
              <a:rPr lang="nb-NO" dirty="0"/>
              <a:t>stor grad </a:t>
            </a:r>
            <a:r>
              <a:rPr lang="nb-NO" dirty="0" smtClean="0"/>
              <a:t>når det </a:t>
            </a:r>
            <a:r>
              <a:rPr lang="nb-NO" dirty="0"/>
              <a:t>gjelder planforum og 11 </a:t>
            </a:r>
            <a:r>
              <a:rPr lang="nb-NO" dirty="0" smtClean="0"/>
              <a:t>%når </a:t>
            </a:r>
            <a:r>
              <a:rPr lang="nb-NO" dirty="0"/>
              <a:t>det gjelder samlinger/regionale </a:t>
            </a:r>
            <a:r>
              <a:rPr lang="nb-NO" dirty="0" smtClean="0"/>
              <a:t>planmøter  </a:t>
            </a:r>
            <a:endParaRPr lang="nb-NO" dirty="0"/>
          </a:p>
          <a:p>
            <a:endParaRPr lang="nb-NO" dirty="0"/>
          </a:p>
        </p:txBody>
      </p:sp>
    </p:spTree>
    <p:extLst>
      <p:ext uri="{BB962C8B-B14F-4D97-AF65-F5344CB8AC3E}">
        <p14:creationId xmlns:p14="http://schemas.microsoft.com/office/powerpoint/2010/main" val="2586768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435280" cy="1143000"/>
          </a:xfrm>
        </p:spPr>
        <p:txBody>
          <a:bodyPr>
            <a:noAutofit/>
          </a:bodyPr>
          <a:lstStyle/>
          <a:p>
            <a:r>
              <a:rPr lang="nb-NO" sz="2900" dirty="0">
                <a:solidFill>
                  <a:schemeClr val="accent1">
                    <a:lumMod val="50000"/>
                  </a:schemeClr>
                </a:solidFill>
                <a:latin typeface="Arial" charset="0"/>
                <a:cs typeface="Arial" charset="0"/>
              </a:rPr>
              <a:t>Fylkeskommunens vurdering av egen rolle som planfaglig veileder sammenfaller i stor grad </a:t>
            </a:r>
            <a:r>
              <a:rPr lang="nb-NO" sz="2900" dirty="0" smtClean="0">
                <a:solidFill>
                  <a:schemeClr val="accent1">
                    <a:lumMod val="50000"/>
                  </a:schemeClr>
                </a:solidFill>
                <a:latin typeface="Arial" charset="0"/>
                <a:cs typeface="Arial" charset="0"/>
              </a:rPr>
              <a:t>med </a:t>
            </a:r>
            <a:r>
              <a:rPr lang="nb-NO" sz="2900" dirty="0">
                <a:solidFill>
                  <a:schemeClr val="accent1">
                    <a:lumMod val="50000"/>
                  </a:schemeClr>
                </a:solidFill>
                <a:latin typeface="Arial" charset="0"/>
                <a:cs typeface="Arial" charset="0"/>
              </a:rPr>
              <a:t>kommunenes vurdering</a:t>
            </a:r>
          </a:p>
        </p:txBody>
      </p:sp>
      <p:graphicFrame>
        <p:nvGraphicFramePr>
          <p:cNvPr id="6" name="Plassholder for innhold 4"/>
          <p:cNvGraphicFramePr>
            <a:graphicFrameLocks noGrp="1"/>
          </p:cNvGraphicFramePr>
          <p:nvPr>
            <p:ph sz="half" idx="1"/>
            <p:extLst>
              <p:ext uri="{D42A27DB-BD31-4B8C-83A1-F6EECF244321}">
                <p14:modId xmlns:p14="http://schemas.microsoft.com/office/powerpoint/2010/main" val="930196492"/>
              </p:ext>
            </p:extLst>
          </p:nvPr>
        </p:nvGraphicFramePr>
        <p:xfrm>
          <a:off x="467544" y="1844824"/>
          <a:ext cx="4038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Plassholder for innhold 4"/>
          <p:cNvGraphicFramePr>
            <a:graphicFrameLocks noGrp="1"/>
          </p:cNvGraphicFramePr>
          <p:nvPr>
            <p:ph sz="half" idx="2"/>
            <p:extLst>
              <p:ext uri="{D42A27DB-BD31-4B8C-83A1-F6EECF244321}">
                <p14:modId xmlns:p14="http://schemas.microsoft.com/office/powerpoint/2010/main" val="623157764"/>
              </p:ext>
            </p:extLst>
          </p:nvPr>
        </p:nvGraphicFramePr>
        <p:xfrm>
          <a:off x="4644008" y="1844824"/>
          <a:ext cx="4038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817258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dirty="0" smtClean="0">
                <a:solidFill>
                  <a:schemeClr val="accent1">
                    <a:lumMod val="50000"/>
                  </a:schemeClr>
                </a:solidFill>
              </a:rPr>
              <a:t>Tiltak for å styrke plankapasitet og -kompetanse</a:t>
            </a:r>
            <a:endParaRPr lang="nb-NO" dirty="0">
              <a:solidFill>
                <a:schemeClr val="accent1">
                  <a:lumMod val="50000"/>
                </a:schemeClr>
              </a:solidFill>
            </a:endParaRPr>
          </a:p>
        </p:txBody>
      </p:sp>
      <p:sp>
        <p:nvSpPr>
          <p:cNvPr id="3" name="Text Placeholder 2"/>
          <p:cNvSpPr>
            <a:spLocks noGrp="1"/>
          </p:cNvSpPr>
          <p:nvPr>
            <p:ph type="body" idx="1"/>
          </p:nvPr>
        </p:nvSpPr>
        <p:spPr/>
        <p:txBody>
          <a:bodyPr/>
          <a:lstStyle/>
          <a:p>
            <a:endParaRPr lang="nb-NO"/>
          </a:p>
        </p:txBody>
      </p:sp>
    </p:spTree>
    <p:extLst>
      <p:ext uri="{BB962C8B-B14F-4D97-AF65-F5344CB8AC3E}">
        <p14:creationId xmlns:p14="http://schemas.microsoft.com/office/powerpoint/2010/main" val="2969891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274638"/>
            <a:ext cx="8712968" cy="1143000"/>
          </a:xfrm>
        </p:spPr>
        <p:txBody>
          <a:bodyPr>
            <a:noAutofit/>
          </a:bodyPr>
          <a:lstStyle/>
          <a:p>
            <a:r>
              <a:rPr lang="nb-NO" altLang="nb-NO" sz="3000" dirty="0" smtClean="0">
                <a:solidFill>
                  <a:schemeClr val="accent1">
                    <a:lumMod val="50000"/>
                  </a:schemeClr>
                </a:solidFill>
                <a:latin typeface="Arial" panose="020B0604020202020204" pitchFamily="34" charset="0"/>
                <a:cs typeface="Arial" panose="020B0604020202020204" pitchFamily="34" charset="0"/>
              </a:rPr>
              <a:t>Omlag halvparten har iverksatt tiltak for å styrke kommunens plankompetanse og -kapasitet</a:t>
            </a:r>
            <a:endParaRPr lang="nb-NO" sz="3000" b="1" dirty="0">
              <a:latin typeface="Arial" panose="020B0604020202020204" pitchFamily="34" charset="0"/>
              <a:cs typeface="Arial" panose="020B0604020202020204" pitchFamily="34" charset="0"/>
            </a:endParaRPr>
          </a:p>
        </p:txBody>
      </p:sp>
      <p:sp>
        <p:nvSpPr>
          <p:cNvPr id="5" name="Content Placeholder 4"/>
          <p:cNvSpPr>
            <a:spLocks noGrp="1"/>
          </p:cNvSpPr>
          <p:nvPr>
            <p:ph sz="half" idx="1"/>
          </p:nvPr>
        </p:nvSpPr>
        <p:spPr>
          <a:xfrm>
            <a:off x="251520" y="1600200"/>
            <a:ext cx="4244280" cy="4925144"/>
          </a:xfrm>
        </p:spPr>
        <p:txBody>
          <a:bodyPr>
            <a:normAutofit/>
          </a:bodyPr>
          <a:lstStyle/>
          <a:p>
            <a:r>
              <a:rPr lang="nb-NO" dirty="0" smtClean="0"/>
              <a:t>48 % av kommunene har iverksatt tiltak </a:t>
            </a:r>
          </a:p>
          <a:p>
            <a:pPr lvl="1"/>
            <a:r>
              <a:rPr lang="nb-NO" dirty="0" smtClean="0"/>
              <a:t>Og over halvparten av disse vurderer å iverksette ytterligere tiltak</a:t>
            </a:r>
          </a:p>
          <a:p>
            <a:r>
              <a:rPr lang="nb-NO" dirty="0" smtClean="0"/>
              <a:t>19 % av kommunene vurderer å iverksette tiltak i nærmeste framtid</a:t>
            </a:r>
          </a:p>
          <a:p>
            <a:r>
              <a:rPr lang="nb-NO" dirty="0" smtClean="0"/>
              <a:t>33 % av kommunene vurderer ikke å iverksette tiltak</a:t>
            </a:r>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580648170"/>
              </p:ext>
            </p:extLst>
          </p:nvPr>
        </p:nvGraphicFramePr>
        <p:xfrm>
          <a:off x="4648200" y="1600200"/>
          <a:ext cx="424428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94501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395536" y="18864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3600" dirty="0" smtClean="0">
                <a:solidFill>
                  <a:schemeClr val="accent1">
                    <a:lumMod val="50000"/>
                  </a:schemeClr>
                </a:solidFill>
                <a:latin typeface="Arial" charset="0"/>
                <a:cs typeface="Arial" charset="0"/>
              </a:rPr>
              <a:t>Type tiltak: </a:t>
            </a:r>
            <a:r>
              <a:rPr lang="nb-NO" altLang="nb-NO" sz="3200" dirty="0" smtClean="0">
                <a:solidFill>
                  <a:schemeClr val="accent1">
                    <a:lumMod val="50000"/>
                  </a:schemeClr>
                </a:solidFill>
                <a:latin typeface="Arial" charset="0"/>
                <a:cs typeface="Arial" charset="0"/>
              </a:rPr>
              <a:t/>
            </a:r>
            <a:br>
              <a:rPr lang="nb-NO" altLang="nb-NO" sz="3200" dirty="0" smtClean="0">
                <a:solidFill>
                  <a:schemeClr val="accent1">
                    <a:lumMod val="50000"/>
                  </a:schemeClr>
                </a:solidFill>
                <a:latin typeface="Arial" charset="0"/>
                <a:cs typeface="Arial" charset="0"/>
              </a:rPr>
            </a:br>
            <a:r>
              <a:rPr lang="nb-NO" altLang="nb-NO" sz="3100" dirty="0" smtClean="0">
                <a:solidFill>
                  <a:schemeClr val="accent1">
                    <a:lumMod val="50000"/>
                  </a:schemeClr>
                </a:solidFill>
                <a:latin typeface="Arial" charset="0"/>
                <a:cs typeface="Arial" charset="0"/>
              </a:rPr>
              <a:t>70 % har gjennomført kursing/etterutdanning</a:t>
            </a:r>
          </a:p>
        </p:txBody>
      </p:sp>
      <p:graphicFrame>
        <p:nvGraphicFramePr>
          <p:cNvPr id="5" name="Plassholder for innhold 4"/>
          <p:cNvGraphicFramePr>
            <a:graphicFrameLocks noGrp="1"/>
          </p:cNvGraphicFramePr>
          <p:nvPr>
            <p:ph idx="1"/>
            <p:extLst>
              <p:ext uri="{D42A27DB-BD31-4B8C-83A1-F6EECF244321}">
                <p14:modId xmlns:p14="http://schemas.microsoft.com/office/powerpoint/2010/main" val="4247005317"/>
              </p:ext>
            </p:extLst>
          </p:nvPr>
        </p:nvGraphicFramePr>
        <p:xfrm>
          <a:off x="467544" y="1556792"/>
          <a:ext cx="8229600" cy="51845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277616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359024" y="260648"/>
            <a:ext cx="8784976" cy="7200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nb-NO" altLang="nb-NO" sz="3600" dirty="0" smtClean="0">
                <a:solidFill>
                  <a:schemeClr val="accent1">
                    <a:lumMod val="50000"/>
                  </a:schemeClr>
                </a:solidFill>
                <a:latin typeface="Arial" charset="0"/>
                <a:cs typeface="Arial" charset="0"/>
              </a:rPr>
              <a:t>Tiltak for å styrke plankompetanse og kapasitet </a:t>
            </a:r>
            <a:endParaRPr lang="nb-NO" altLang="nb-NO" sz="2700" dirty="0" smtClean="0">
              <a:solidFill>
                <a:schemeClr val="accent1">
                  <a:lumMod val="50000"/>
                </a:schemeClr>
              </a:solidFill>
              <a:latin typeface="Arial" charset="0"/>
              <a:cs typeface="Arial" charset="0"/>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844994021"/>
              </p:ext>
            </p:extLst>
          </p:nvPr>
        </p:nvGraphicFramePr>
        <p:xfrm>
          <a:off x="451699" y="2204864"/>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1"/>
          <p:cNvSpPr txBox="1"/>
          <p:nvPr/>
        </p:nvSpPr>
        <p:spPr>
          <a:xfrm>
            <a:off x="179512" y="980728"/>
            <a:ext cx="8856983" cy="1107996"/>
          </a:xfrm>
          <a:prstGeom prst="rect">
            <a:avLst/>
          </a:prstGeom>
          <a:noFill/>
        </p:spPr>
        <p:txBody>
          <a:bodyPr wrap="square" rtlCol="0">
            <a:spAutoFit/>
          </a:bodyPr>
          <a:lstStyle/>
          <a:p>
            <a:pPr marL="342900" indent="-342900">
              <a:buFont typeface="Arial" panose="020B0604020202020204" pitchFamily="34" charset="0"/>
              <a:buChar char="•"/>
            </a:pPr>
            <a:r>
              <a:rPr lang="nb-NO" sz="2200" dirty="0" smtClean="0"/>
              <a:t>89 % av </a:t>
            </a:r>
            <a:r>
              <a:rPr lang="nb-NO" sz="2200" u="sng" dirty="0" smtClean="0"/>
              <a:t>kommunene</a:t>
            </a:r>
            <a:r>
              <a:rPr lang="nb-NO" sz="2200" dirty="0" smtClean="0"/>
              <a:t> mener det er viktig med samarbeid og fagnettverk</a:t>
            </a:r>
          </a:p>
          <a:p>
            <a:pPr marL="342900" indent="-342900">
              <a:buFont typeface="Arial" panose="020B0604020202020204" pitchFamily="34" charset="0"/>
              <a:buChar char="•"/>
            </a:pPr>
            <a:r>
              <a:rPr lang="nb-NO" sz="2200" dirty="0" smtClean="0"/>
              <a:t>85 % mener planfeltet bør prioriteres høyere blant folkevalgte</a:t>
            </a:r>
          </a:p>
          <a:p>
            <a:pPr marL="342900" indent="-342900">
              <a:buFont typeface="Arial" panose="020B0604020202020204" pitchFamily="34" charset="0"/>
              <a:buChar char="•"/>
            </a:pPr>
            <a:r>
              <a:rPr lang="nb-NO" sz="2200" dirty="0" smtClean="0"/>
              <a:t>85 % mener man bør satse på økt utdanningstilbud</a:t>
            </a:r>
            <a:endParaRPr lang="nb-NO" sz="2200" dirty="0"/>
          </a:p>
        </p:txBody>
      </p:sp>
    </p:spTree>
    <p:extLst>
      <p:ext uri="{BB962C8B-B14F-4D97-AF65-F5344CB8AC3E}">
        <p14:creationId xmlns:p14="http://schemas.microsoft.com/office/powerpoint/2010/main" val="381148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457200" y="274638"/>
            <a:ext cx="8229600" cy="7780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4000" dirty="0" smtClean="0">
                <a:solidFill>
                  <a:schemeClr val="accent1">
                    <a:lumMod val="50000"/>
                  </a:schemeClr>
                </a:solidFill>
                <a:latin typeface="Arial" charset="0"/>
                <a:cs typeface="Arial" charset="0"/>
              </a:rPr>
              <a:t>Svarprosent kommuner</a:t>
            </a:r>
          </a:p>
        </p:txBody>
      </p:sp>
      <p:sp>
        <p:nvSpPr>
          <p:cNvPr id="4099" name="Plassholder for innhold 2"/>
          <p:cNvSpPr>
            <a:spLocks noGrp="1"/>
          </p:cNvSpPr>
          <p:nvPr>
            <p:ph sz="half"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2800" dirty="0" smtClean="0">
                <a:cs typeface="Arial" charset="0"/>
              </a:rPr>
              <a:t>Det ble gjennomført en epost-purring og </a:t>
            </a:r>
            <a:r>
              <a:rPr lang="nb-NO" altLang="nb-NO" dirty="0" smtClean="0">
                <a:cs typeface="Arial" charset="0"/>
              </a:rPr>
              <a:t>en telefonpurring</a:t>
            </a:r>
          </a:p>
          <a:p>
            <a:r>
              <a:rPr lang="nb-NO" altLang="nb-NO" dirty="0" smtClean="0">
                <a:cs typeface="Arial" charset="0"/>
              </a:rPr>
              <a:t>245 kommuner har svart på hele eller deler av undersøkelsen</a:t>
            </a:r>
          </a:p>
          <a:p>
            <a:r>
              <a:rPr lang="nb-NO" altLang="nb-NO" sz="2800" dirty="0" smtClean="0">
                <a:cs typeface="Arial" charset="0"/>
              </a:rPr>
              <a:t>Svarprosent på 57 %</a:t>
            </a:r>
          </a:p>
          <a:p>
            <a:r>
              <a:rPr lang="nb-NO" altLang="nb-NO" dirty="0" smtClean="0">
                <a:cs typeface="Arial" charset="0"/>
              </a:rPr>
              <a:t>Store forskjeller </a:t>
            </a:r>
            <a:r>
              <a:rPr lang="nb-NO" altLang="nb-NO" dirty="0">
                <a:cs typeface="Arial" charset="0"/>
              </a:rPr>
              <a:t>i antall svar mellom fylkene</a:t>
            </a:r>
            <a:endParaRPr lang="nb-NO" altLang="nb-NO" sz="2800" dirty="0" smtClean="0">
              <a:cs typeface="Arial" charset="0"/>
            </a:endParaRPr>
          </a:p>
        </p:txBody>
      </p:sp>
      <p:graphicFrame>
        <p:nvGraphicFramePr>
          <p:cNvPr id="5" name="Diagram 2"/>
          <p:cNvGraphicFramePr>
            <a:graphicFrameLocks noGrp="1"/>
          </p:cNvGraphicFramePr>
          <p:nvPr>
            <p:ph sz="half" idx="2"/>
            <p:extLst>
              <p:ext uri="{D42A27DB-BD31-4B8C-83A1-F6EECF244321}">
                <p14:modId xmlns:p14="http://schemas.microsoft.com/office/powerpoint/2010/main" val="1391421076"/>
              </p:ext>
            </p:extLst>
          </p:nvPr>
        </p:nvGraphicFramePr>
        <p:xfrm>
          <a:off x="4499992" y="1340768"/>
          <a:ext cx="4464496" cy="53285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1395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359024" y="260648"/>
            <a:ext cx="8784976" cy="64807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3200" dirty="0">
                <a:solidFill>
                  <a:schemeClr val="accent1">
                    <a:lumMod val="50000"/>
                  </a:schemeClr>
                </a:solidFill>
                <a:latin typeface="Arial" charset="0"/>
                <a:cs typeface="Arial" charset="0"/>
              </a:rPr>
              <a:t>Tiltak for å styrke plankompetanse og kapasitet </a:t>
            </a:r>
            <a:endParaRPr lang="nb-NO" altLang="nb-NO" sz="3200" dirty="0" smtClean="0">
              <a:solidFill>
                <a:schemeClr val="accent1">
                  <a:lumMod val="50000"/>
                </a:schemeClr>
              </a:solidFill>
              <a:latin typeface="Arial" charset="0"/>
              <a:cs typeface="Arial" charset="0"/>
            </a:endParaRPr>
          </a:p>
        </p:txBody>
      </p:sp>
      <p:graphicFrame>
        <p:nvGraphicFramePr>
          <p:cNvPr id="4" name="Chart 10"/>
          <p:cNvGraphicFramePr>
            <a:graphicFrameLocks noGrp="1"/>
          </p:cNvGraphicFramePr>
          <p:nvPr>
            <p:ph idx="1"/>
            <p:extLst>
              <p:ext uri="{D42A27DB-BD31-4B8C-83A1-F6EECF244321}">
                <p14:modId xmlns:p14="http://schemas.microsoft.com/office/powerpoint/2010/main" val="624581284"/>
              </p:ext>
            </p:extLst>
          </p:nvPr>
        </p:nvGraphicFramePr>
        <p:xfrm>
          <a:off x="395536" y="2204864"/>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1"/>
          <p:cNvSpPr txBox="1"/>
          <p:nvPr/>
        </p:nvSpPr>
        <p:spPr>
          <a:xfrm>
            <a:off x="179512" y="980728"/>
            <a:ext cx="8784976" cy="1107996"/>
          </a:xfrm>
          <a:prstGeom prst="rect">
            <a:avLst/>
          </a:prstGeom>
          <a:noFill/>
        </p:spPr>
        <p:txBody>
          <a:bodyPr wrap="square" rtlCol="0">
            <a:spAutoFit/>
          </a:bodyPr>
          <a:lstStyle/>
          <a:p>
            <a:pPr marL="342900" indent="-342900">
              <a:buFont typeface="Arial" panose="020B0604020202020204" pitchFamily="34" charset="0"/>
              <a:buChar char="•"/>
            </a:pPr>
            <a:r>
              <a:rPr lang="nb-NO" sz="2200" dirty="0" smtClean="0"/>
              <a:t>Alle </a:t>
            </a:r>
            <a:r>
              <a:rPr lang="nb-NO" sz="2200" u="sng" dirty="0" smtClean="0"/>
              <a:t>fylkeskommunene</a:t>
            </a:r>
            <a:r>
              <a:rPr lang="nb-NO" sz="2200" dirty="0" smtClean="0"/>
              <a:t> mener </a:t>
            </a:r>
            <a:r>
              <a:rPr lang="nb-NO" sz="2200" dirty="0"/>
              <a:t>planfeltet bør prioriteres høyere </a:t>
            </a:r>
            <a:r>
              <a:rPr lang="nb-NO" sz="2200" dirty="0" smtClean="0"/>
              <a:t/>
            </a:r>
            <a:br>
              <a:rPr lang="nb-NO" sz="2200" dirty="0" smtClean="0"/>
            </a:br>
            <a:r>
              <a:rPr lang="nb-NO" sz="2200" dirty="0" smtClean="0"/>
              <a:t>blant folkevalgte, mens 88 % mener det er viktig med samarbeid og fagnettverk og med økt utdanningstilbud</a:t>
            </a:r>
          </a:p>
        </p:txBody>
      </p:sp>
    </p:spTree>
    <p:extLst>
      <p:ext uri="{BB962C8B-B14F-4D97-AF65-F5344CB8AC3E}">
        <p14:creationId xmlns:p14="http://schemas.microsoft.com/office/powerpoint/2010/main" val="142939275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712968" cy="1584176"/>
          </a:xfrm>
        </p:spPr>
        <p:txBody>
          <a:bodyPr>
            <a:noAutofit/>
          </a:bodyPr>
          <a:lstStyle/>
          <a:p>
            <a:pPr>
              <a:spcBef>
                <a:spcPts val="600"/>
              </a:spcBef>
            </a:pPr>
            <a:r>
              <a:rPr lang="nb-NO" sz="2900" dirty="0" smtClean="0">
                <a:solidFill>
                  <a:schemeClr val="accent1">
                    <a:lumMod val="50000"/>
                  </a:schemeClr>
                </a:solidFill>
                <a:latin typeface="Arial" charset="0"/>
                <a:cs typeface="Arial" charset="0"/>
              </a:rPr>
              <a:t/>
            </a:r>
            <a:br>
              <a:rPr lang="nb-NO" sz="2900" dirty="0" smtClean="0">
                <a:solidFill>
                  <a:schemeClr val="accent1">
                    <a:lumMod val="50000"/>
                  </a:schemeClr>
                </a:solidFill>
                <a:latin typeface="Arial" charset="0"/>
                <a:cs typeface="Arial" charset="0"/>
              </a:rPr>
            </a:br>
            <a:r>
              <a:rPr lang="nb-NO" sz="2900" dirty="0" smtClean="0">
                <a:solidFill>
                  <a:schemeClr val="accent1">
                    <a:lumMod val="50000"/>
                  </a:schemeClr>
                </a:solidFill>
                <a:latin typeface="Arial" charset="0"/>
                <a:cs typeface="Arial" charset="0"/>
              </a:rPr>
              <a:t>Fylkesmannen </a:t>
            </a:r>
            <a:r>
              <a:rPr lang="nb-NO" sz="2900" dirty="0">
                <a:solidFill>
                  <a:schemeClr val="accent1">
                    <a:lumMod val="50000"/>
                  </a:schemeClr>
                </a:solidFill>
                <a:latin typeface="Arial" charset="0"/>
                <a:cs typeface="Arial" charset="0"/>
              </a:rPr>
              <a:t>anses som en sentral aktør for å styrke kommunenes plankompetanse og </a:t>
            </a:r>
            <a:r>
              <a:rPr lang="nb-NO" sz="2900" dirty="0" smtClean="0">
                <a:solidFill>
                  <a:schemeClr val="accent1">
                    <a:lumMod val="50000"/>
                  </a:schemeClr>
                </a:solidFill>
                <a:latin typeface="Arial" charset="0"/>
                <a:cs typeface="Arial" charset="0"/>
              </a:rPr>
              <a:t>– kapasitet</a:t>
            </a:r>
            <a:br>
              <a:rPr lang="nb-NO" sz="2900" dirty="0" smtClean="0">
                <a:solidFill>
                  <a:schemeClr val="accent1">
                    <a:lumMod val="50000"/>
                  </a:schemeClr>
                </a:solidFill>
                <a:latin typeface="Arial" charset="0"/>
                <a:cs typeface="Arial" charset="0"/>
              </a:rPr>
            </a:br>
            <a:r>
              <a:rPr lang="nb-NO" sz="700" dirty="0" smtClean="0">
                <a:solidFill>
                  <a:schemeClr val="accent1">
                    <a:lumMod val="50000"/>
                  </a:schemeClr>
                </a:solidFill>
                <a:latin typeface="Arial" charset="0"/>
                <a:cs typeface="Arial" charset="0"/>
              </a:rPr>
              <a:t> </a:t>
            </a:r>
            <a:r>
              <a:rPr lang="nb-NO" sz="2900" dirty="0">
                <a:solidFill>
                  <a:schemeClr val="accent1">
                    <a:lumMod val="50000"/>
                  </a:schemeClr>
                </a:solidFill>
                <a:latin typeface="Arial" charset="0"/>
                <a:cs typeface="Arial" charset="0"/>
              </a:rPr>
              <a:t/>
            </a:r>
            <a:br>
              <a:rPr lang="nb-NO" sz="2900" dirty="0">
                <a:solidFill>
                  <a:schemeClr val="accent1">
                    <a:lumMod val="50000"/>
                  </a:schemeClr>
                </a:solidFill>
                <a:latin typeface="Arial" charset="0"/>
                <a:cs typeface="Arial" charset="0"/>
              </a:rPr>
            </a:br>
            <a:r>
              <a:rPr lang="nb-NO" sz="2900" dirty="0" smtClean="0">
                <a:solidFill>
                  <a:schemeClr val="accent1">
                    <a:lumMod val="50000"/>
                  </a:schemeClr>
                </a:solidFill>
                <a:latin typeface="Arial" charset="0"/>
                <a:cs typeface="Arial" charset="0"/>
              </a:rPr>
              <a:t>- </a:t>
            </a:r>
            <a:r>
              <a:rPr lang="nb-NO" sz="2400" dirty="0" smtClean="0">
                <a:solidFill>
                  <a:schemeClr val="accent1">
                    <a:lumMod val="50000"/>
                  </a:schemeClr>
                </a:solidFill>
                <a:latin typeface="Arial" charset="0"/>
                <a:cs typeface="Arial" charset="0"/>
              </a:rPr>
              <a:t>både blant kommunene og fylkeskommunene</a:t>
            </a:r>
            <a:r>
              <a:rPr lang="nb-NO" sz="3200" dirty="0"/>
              <a:t/>
            </a:r>
            <a:br>
              <a:rPr lang="nb-NO" sz="3200" dirty="0"/>
            </a:br>
            <a:endParaRPr lang="nb-NO" sz="3000" b="1" dirty="0">
              <a:latin typeface="Arial" panose="020B0604020202020204" pitchFamily="34" charset="0"/>
              <a:cs typeface="Arial" panose="020B0604020202020204" pitchFamily="34" charset="0"/>
            </a:endParaRPr>
          </a:p>
        </p:txBody>
      </p:sp>
      <p:graphicFrame>
        <p:nvGraphicFramePr>
          <p:cNvPr id="10" name="Plassholder for innhold 9"/>
          <p:cNvGraphicFramePr>
            <a:graphicFrameLocks noGrp="1"/>
          </p:cNvGraphicFramePr>
          <p:nvPr>
            <p:ph sz="half" idx="1"/>
            <p:extLst>
              <p:ext uri="{D42A27DB-BD31-4B8C-83A1-F6EECF244321}">
                <p14:modId xmlns:p14="http://schemas.microsoft.com/office/powerpoint/2010/main" val="1349758659"/>
              </p:ext>
            </p:extLst>
          </p:nvPr>
        </p:nvGraphicFramePr>
        <p:xfrm>
          <a:off x="323528" y="2132856"/>
          <a:ext cx="4038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Plassholder for innhold 11"/>
          <p:cNvGraphicFramePr>
            <a:graphicFrameLocks noGrp="1"/>
          </p:cNvGraphicFramePr>
          <p:nvPr>
            <p:ph sz="half" idx="2"/>
            <p:extLst>
              <p:ext uri="{D42A27DB-BD31-4B8C-83A1-F6EECF244321}">
                <p14:modId xmlns:p14="http://schemas.microsoft.com/office/powerpoint/2010/main" val="3553703698"/>
              </p:ext>
            </p:extLst>
          </p:nvPr>
        </p:nvGraphicFramePr>
        <p:xfrm>
          <a:off x="4716016" y="2132856"/>
          <a:ext cx="4038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826959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nb-NO" sz="3200" kern="1200" dirty="0">
                <a:solidFill>
                  <a:schemeClr val="accent1">
                    <a:lumMod val="50000"/>
                  </a:schemeClr>
                </a:solidFill>
                <a:latin typeface="Arial" charset="0"/>
                <a:ea typeface="+mj-ea"/>
                <a:cs typeface="Arial" charset="0"/>
              </a:rPr>
              <a:t>Kjennskap til og bruk av programmer rettet mot samfunns- og arealplanlegging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7553230"/>
              </p:ext>
            </p:extLst>
          </p:nvPr>
        </p:nvGraphicFramePr>
        <p:xfrm>
          <a:off x="467544" y="1916832"/>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322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457200" y="274638"/>
            <a:ext cx="8229600" cy="7780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4000" dirty="0" smtClean="0">
                <a:solidFill>
                  <a:schemeClr val="accent1">
                    <a:lumMod val="50000"/>
                  </a:schemeClr>
                </a:solidFill>
                <a:latin typeface="Arial" charset="0"/>
                <a:cs typeface="Arial" charset="0"/>
              </a:rPr>
              <a:t>Svarprosent fylkeskommuner</a:t>
            </a:r>
          </a:p>
        </p:txBody>
      </p:sp>
      <p:sp>
        <p:nvSpPr>
          <p:cNvPr id="4099" name="Plassholder for innhold 2"/>
          <p:cNvSpPr>
            <a:spLocks noGrp="1"/>
          </p:cNvSpPr>
          <p:nvPr>
            <p:ph sz="half"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2800" dirty="0" smtClean="0">
                <a:cs typeface="Arial" charset="0"/>
              </a:rPr>
              <a:t>Det ble gjennomført en epost-purring </a:t>
            </a:r>
          </a:p>
          <a:p>
            <a:r>
              <a:rPr lang="nb-NO" altLang="nb-NO" dirty="0" smtClean="0">
                <a:cs typeface="Arial" charset="0"/>
              </a:rPr>
              <a:t>17 fylkeskommuner har svart på hele eller deler av undersøkelsen</a:t>
            </a:r>
          </a:p>
          <a:p>
            <a:pPr lvl="1"/>
            <a:r>
              <a:rPr lang="nb-NO" altLang="nb-NO" dirty="0" smtClean="0">
                <a:cs typeface="Arial" charset="0"/>
              </a:rPr>
              <a:t>Oslo har svart som kommune</a:t>
            </a:r>
          </a:p>
          <a:p>
            <a:r>
              <a:rPr lang="nb-NO" altLang="nb-NO" sz="2800" dirty="0" err="1" smtClean="0">
                <a:cs typeface="Arial" charset="0"/>
              </a:rPr>
              <a:t>Dvs</a:t>
            </a:r>
            <a:r>
              <a:rPr lang="nb-NO" altLang="nb-NO" sz="2800" dirty="0" smtClean="0">
                <a:cs typeface="Arial" charset="0"/>
              </a:rPr>
              <a:t> kun Rogaland fylkeskommune som ikke har svart</a:t>
            </a:r>
          </a:p>
        </p:txBody>
      </p:sp>
      <p:graphicFrame>
        <p:nvGraphicFramePr>
          <p:cNvPr id="3" name="Plassholder for innhold 2"/>
          <p:cNvGraphicFramePr>
            <a:graphicFrameLocks noGrp="1"/>
          </p:cNvGraphicFramePr>
          <p:nvPr>
            <p:ph sz="half" idx="2"/>
            <p:extLst>
              <p:ext uri="{D42A27DB-BD31-4B8C-83A1-F6EECF244321}">
                <p14:modId xmlns:p14="http://schemas.microsoft.com/office/powerpoint/2010/main" val="1144300917"/>
              </p:ext>
            </p:extLst>
          </p:nvPr>
        </p:nvGraphicFramePr>
        <p:xfrm>
          <a:off x="4932040" y="1196753"/>
          <a:ext cx="3816424" cy="5483338"/>
        </p:xfrm>
        <a:graphic>
          <a:graphicData uri="http://schemas.openxmlformats.org/drawingml/2006/table">
            <a:tbl>
              <a:tblPr bandRow="1">
                <a:tableStyleId>{5C22544A-7EE6-4342-B048-85BDC9FD1C3A}</a:tableStyleId>
              </a:tblPr>
              <a:tblGrid>
                <a:gridCol w="1800200"/>
                <a:gridCol w="2016224"/>
              </a:tblGrid>
              <a:tr h="280763">
                <a:tc>
                  <a:txBody>
                    <a:bodyPr/>
                    <a:lstStyle/>
                    <a:p>
                      <a:pPr algn="l" fontAlgn="b"/>
                      <a:r>
                        <a:rPr lang="nb-NO" sz="1400" u="none" strike="noStrike">
                          <a:effectLst/>
                        </a:rPr>
                        <a:t>Østfold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Akershus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346858">
                <a:tc>
                  <a:txBody>
                    <a:bodyPr/>
                    <a:lstStyle/>
                    <a:p>
                      <a:pPr algn="l" fontAlgn="b"/>
                      <a:r>
                        <a:rPr lang="nb-NO" sz="1400" u="none" strike="noStrike">
                          <a:effectLst/>
                        </a:rPr>
                        <a:t>Oslo</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har svart som kommune</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Hedmark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Oppland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Buskerud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Vestfold</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Telemark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Aust-Agder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Vest-Agder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Rogaland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mangler</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Hordaland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Sogn og Fjordane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Møre og Romsdal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Sør-Trøndelag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Nord-Trøndelag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Nordland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a:effectLst/>
                        </a:rPr>
                        <a:t>Troms FK</a:t>
                      </a:r>
                      <a:endParaRPr lang="nb-NO" sz="1400" b="0" i="0" u="none" strike="noStrike">
                        <a:solidFill>
                          <a:srgbClr val="000000"/>
                        </a:solidFill>
                        <a:effectLst/>
                        <a:latin typeface="Calibri"/>
                      </a:endParaRPr>
                    </a:p>
                  </a:txBody>
                  <a:tcPr marL="46800" marR="46800" marT="36000" marB="36000" anchor="ctr"/>
                </a:tc>
                <a:tc>
                  <a:txBody>
                    <a:bodyPr/>
                    <a:lstStyle/>
                    <a:p>
                      <a:pPr algn="l" fontAlgn="b"/>
                      <a:r>
                        <a:rPr lang="nb-NO" sz="1400" u="none" strike="noStrike">
                          <a:effectLst/>
                        </a:rPr>
                        <a:t>ok</a:t>
                      </a:r>
                      <a:endParaRPr lang="nb-NO" sz="1400" b="0" i="0" u="none" strike="noStrike">
                        <a:solidFill>
                          <a:srgbClr val="1F497D"/>
                        </a:solidFill>
                        <a:effectLst/>
                        <a:latin typeface="Calibri"/>
                      </a:endParaRPr>
                    </a:p>
                  </a:txBody>
                  <a:tcPr marL="46800" marR="46800" marT="36000" marB="36000" anchor="ctr"/>
                </a:tc>
              </a:tr>
              <a:tr h="280763">
                <a:tc>
                  <a:txBody>
                    <a:bodyPr/>
                    <a:lstStyle/>
                    <a:p>
                      <a:pPr algn="l" fontAlgn="b"/>
                      <a:r>
                        <a:rPr lang="nb-NO" sz="1400" u="none" strike="noStrike" dirty="0">
                          <a:effectLst/>
                        </a:rPr>
                        <a:t>Finnmark FK</a:t>
                      </a:r>
                      <a:endParaRPr lang="nb-NO" sz="1400" b="0" i="0" u="none" strike="noStrike" dirty="0">
                        <a:solidFill>
                          <a:srgbClr val="000000"/>
                        </a:solidFill>
                        <a:effectLst/>
                        <a:latin typeface="Calibri"/>
                      </a:endParaRPr>
                    </a:p>
                  </a:txBody>
                  <a:tcPr marL="46800" marR="46800" marT="36000" marB="36000" anchor="ctr"/>
                </a:tc>
                <a:tc>
                  <a:txBody>
                    <a:bodyPr/>
                    <a:lstStyle/>
                    <a:p>
                      <a:pPr algn="l" fontAlgn="b"/>
                      <a:r>
                        <a:rPr lang="nb-NO" sz="1400" u="none" strike="noStrike" dirty="0">
                          <a:effectLst/>
                        </a:rPr>
                        <a:t>ok</a:t>
                      </a:r>
                      <a:endParaRPr lang="nb-NO" sz="1400" b="0" i="0" u="none" strike="noStrike" dirty="0">
                        <a:solidFill>
                          <a:srgbClr val="1F497D"/>
                        </a:solidFill>
                        <a:effectLst/>
                        <a:latin typeface="Calibri"/>
                      </a:endParaRPr>
                    </a:p>
                  </a:txBody>
                  <a:tcPr marL="46800" marR="46800" marT="36000" marB="36000" anchor="ctr"/>
                </a:tc>
              </a:tr>
            </a:tbl>
          </a:graphicData>
        </a:graphic>
      </p:graphicFrame>
    </p:spTree>
    <p:extLst>
      <p:ext uri="{BB962C8B-B14F-4D97-AF65-F5344CB8AC3E}">
        <p14:creationId xmlns:p14="http://schemas.microsoft.com/office/powerpoint/2010/main" val="2867167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457200" y="274638"/>
            <a:ext cx="8229600" cy="77809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4000" dirty="0" smtClean="0">
                <a:solidFill>
                  <a:schemeClr val="accent1">
                    <a:lumMod val="50000"/>
                  </a:schemeClr>
                </a:solidFill>
                <a:latin typeface="Arial" charset="0"/>
                <a:cs typeface="Arial" charset="0"/>
              </a:rPr>
              <a:t>Hvem har svart på undersøkelsen?</a:t>
            </a:r>
          </a:p>
        </p:txBody>
      </p:sp>
      <p:sp>
        <p:nvSpPr>
          <p:cNvPr id="4099" name="Plassholder for innhold 2"/>
          <p:cNvSpPr>
            <a:spLocks noGrp="1"/>
          </p:cNvSpPr>
          <p:nvPr>
            <p:ph sz="half"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p>
            <a:r>
              <a:rPr lang="nb-NO" altLang="nb-NO" sz="2800" dirty="0" smtClean="0">
                <a:cs typeface="Arial" charset="0"/>
              </a:rPr>
              <a:t>44 prosent av besvarelsene er besvart av rådmann i kommunen</a:t>
            </a:r>
          </a:p>
          <a:p>
            <a:r>
              <a:rPr lang="nb-NO" altLang="nb-NO" dirty="0" smtClean="0">
                <a:cs typeface="Arial" charset="0"/>
              </a:rPr>
              <a:t>30 prosent er besvart av plansjef e.l.</a:t>
            </a:r>
          </a:p>
          <a:p>
            <a:r>
              <a:rPr lang="nb-NO" altLang="nb-NO" sz="2800" dirty="0" smtClean="0">
                <a:cs typeface="Arial" charset="0"/>
              </a:rPr>
              <a:t>14 prosent er besvart av kommunalsjef e.l. </a:t>
            </a:r>
          </a:p>
          <a:p>
            <a:r>
              <a:rPr lang="nb-NO" altLang="nb-NO" dirty="0">
                <a:cs typeface="Arial" charset="0"/>
              </a:rPr>
              <a:t>For </a:t>
            </a:r>
            <a:r>
              <a:rPr lang="nb-NO" altLang="nb-NO" dirty="0" smtClean="0">
                <a:cs typeface="Arial" charset="0"/>
              </a:rPr>
              <a:t>fylkeskommunene – hovedsakelig fylkesplansjefen </a:t>
            </a:r>
            <a:r>
              <a:rPr lang="nb-NO" altLang="nb-NO" dirty="0">
                <a:cs typeface="Arial" charset="0"/>
              </a:rPr>
              <a:t>som har </a:t>
            </a:r>
            <a:r>
              <a:rPr lang="nb-NO" altLang="nb-NO" dirty="0" smtClean="0">
                <a:cs typeface="Arial" charset="0"/>
              </a:rPr>
              <a:t>svart</a:t>
            </a:r>
            <a:endParaRPr lang="nb-NO" altLang="nb-NO" sz="2800" dirty="0" smtClean="0">
              <a:cs typeface="Arial" charset="0"/>
            </a:endParaRPr>
          </a:p>
        </p:txBody>
      </p:sp>
      <p:graphicFrame>
        <p:nvGraphicFramePr>
          <p:cNvPr id="8" name="Diagram 1"/>
          <p:cNvGraphicFramePr>
            <a:graphicFrameLocks noGrp="1"/>
          </p:cNvGraphicFramePr>
          <p:nvPr>
            <p:ph sz="half" idx="2"/>
            <p:extLst>
              <p:ext uri="{D42A27DB-BD31-4B8C-83A1-F6EECF244321}">
                <p14:modId xmlns:p14="http://schemas.microsoft.com/office/powerpoint/2010/main" val="2745361140"/>
              </p:ext>
            </p:extLst>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98640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solidFill>
                  <a:schemeClr val="accent1">
                    <a:lumMod val="50000"/>
                  </a:schemeClr>
                </a:solidFill>
              </a:rPr>
              <a:t>Organisering og bemanning</a:t>
            </a:r>
            <a:endParaRPr lang="nb-NO" dirty="0">
              <a:solidFill>
                <a:schemeClr val="accent1">
                  <a:lumMod val="50000"/>
                </a:schemeClr>
              </a:solidFill>
            </a:endParaRPr>
          </a:p>
        </p:txBody>
      </p:sp>
      <p:sp>
        <p:nvSpPr>
          <p:cNvPr id="3" name="Text Placeholder 2"/>
          <p:cNvSpPr>
            <a:spLocks noGrp="1"/>
          </p:cNvSpPr>
          <p:nvPr>
            <p:ph type="body" idx="1"/>
          </p:nvPr>
        </p:nvSpPr>
        <p:spPr/>
        <p:txBody>
          <a:bodyPr/>
          <a:lstStyle/>
          <a:p>
            <a:endParaRPr lang="nb-NO"/>
          </a:p>
        </p:txBody>
      </p:sp>
    </p:spTree>
    <p:extLst>
      <p:ext uri="{BB962C8B-B14F-4D97-AF65-F5344CB8AC3E}">
        <p14:creationId xmlns:p14="http://schemas.microsoft.com/office/powerpoint/2010/main" val="2412125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nb-NO" altLang="nb-NO" sz="3200" dirty="0" smtClean="0">
                <a:solidFill>
                  <a:schemeClr val="accent1">
                    <a:lumMod val="50000"/>
                  </a:schemeClr>
                </a:solidFill>
                <a:latin typeface="Arial" charset="0"/>
                <a:cs typeface="Arial" charset="0"/>
              </a:rPr>
              <a:t>Et flertall av kommunene har egen fagsjef for areal- og samfunnsplanlegging</a:t>
            </a:r>
          </a:p>
        </p:txBody>
      </p:sp>
      <p:graphicFrame>
        <p:nvGraphicFramePr>
          <p:cNvPr id="5" name="Diagram 6"/>
          <p:cNvGraphicFramePr>
            <a:graphicFrameLocks noGrp="1"/>
          </p:cNvGraphicFramePr>
          <p:nvPr>
            <p:ph idx="1"/>
            <p:extLst>
              <p:ext uri="{D42A27DB-BD31-4B8C-83A1-F6EECF244321}">
                <p14:modId xmlns:p14="http://schemas.microsoft.com/office/powerpoint/2010/main" val="498143453"/>
              </p:ext>
            </p:extLst>
          </p:nvPr>
        </p:nvGraphicFramePr>
        <p:xfrm>
          <a:off x="426368" y="2564904"/>
          <a:ext cx="8291264" cy="417646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426953" y="1558249"/>
            <a:ext cx="8496944" cy="707886"/>
          </a:xfrm>
          <a:prstGeom prst="rect">
            <a:avLst/>
          </a:prstGeom>
          <a:noFill/>
        </p:spPr>
        <p:txBody>
          <a:bodyPr wrap="square" rtlCol="0">
            <a:spAutoFit/>
          </a:bodyPr>
          <a:lstStyle/>
          <a:p>
            <a:pPr marL="342900" indent="-342900">
              <a:buFont typeface="Arial" panose="020B0604020202020204" pitchFamily="34" charset="0"/>
              <a:buChar char="•"/>
            </a:pPr>
            <a:r>
              <a:rPr lang="nb-NO" sz="2000" dirty="0" smtClean="0"/>
              <a:t>I mange tilfeller en felles fagansvarlig for areal- og samfunnsplanlegging</a:t>
            </a:r>
          </a:p>
          <a:p>
            <a:pPr marL="342900" indent="-342900">
              <a:buFont typeface="Arial" panose="020B0604020202020204" pitchFamily="34" charset="0"/>
              <a:buChar char="•"/>
            </a:pPr>
            <a:r>
              <a:rPr lang="nb-NO" sz="2000" dirty="0" smtClean="0"/>
              <a:t>Gjerne i kombinasjon med et annet felt, som for eksempel næring eller miljø</a:t>
            </a:r>
            <a:endParaRPr lang="nb-NO" sz="2000" dirty="0"/>
          </a:p>
        </p:txBody>
      </p:sp>
      <p:sp>
        <p:nvSpPr>
          <p:cNvPr id="3" name="Rounded Rectangle 2"/>
          <p:cNvSpPr/>
          <p:nvPr/>
        </p:nvSpPr>
        <p:spPr>
          <a:xfrm>
            <a:off x="426952" y="3140968"/>
            <a:ext cx="8177495" cy="1512168"/>
          </a:xfrm>
          <a:prstGeom prst="roundRect">
            <a:avLst/>
          </a:prstGeom>
          <a:solidFill>
            <a:schemeClr val="accent5">
              <a:lumMod val="50000"/>
              <a:alpha val="1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316154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tel 1"/>
          <p:cNvSpPr>
            <a:spLocks noGrp="1"/>
          </p:cNvSpPr>
          <p:nvPr>
            <p:ph type="title"/>
          </p:nvPr>
        </p:nvSpPr>
        <p:spPr bwMode="auto">
          <a:xfrm>
            <a:off x="457200" y="274638"/>
            <a:ext cx="8229600" cy="106613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r>
              <a:rPr lang="nb-NO" altLang="nb-NO" sz="3200" dirty="0" smtClean="0">
                <a:solidFill>
                  <a:schemeClr val="accent1">
                    <a:lumMod val="50000"/>
                  </a:schemeClr>
                </a:solidFill>
                <a:latin typeface="Arial" charset="0"/>
                <a:cs typeface="Arial" charset="0"/>
              </a:rPr>
              <a:t>15 prosent av kommunene har ingen årsverk til samfunnsplanlegging!</a:t>
            </a:r>
          </a:p>
        </p:txBody>
      </p:sp>
      <p:sp>
        <p:nvSpPr>
          <p:cNvPr id="4099" name="Plassholder for innhold 2"/>
          <p:cNvSpPr>
            <a:spLocks noGrp="1"/>
          </p:cNvSpPr>
          <p:nvPr>
            <p:ph sz="half" idx="1"/>
          </p:nvPr>
        </p:nvSpPr>
        <p:spPr bwMode="auto">
          <a:xfrm>
            <a:off x="467544" y="1772816"/>
            <a:ext cx="4038600"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p>
            <a:r>
              <a:rPr lang="nb-NO" altLang="nb-NO" dirty="0">
                <a:cs typeface="Arial" charset="0"/>
              </a:rPr>
              <a:t>Flere årsverk til arealplanlegging enn til samfunnsplanlegging</a:t>
            </a:r>
            <a:endParaRPr lang="nb-NO" altLang="nb-NO" sz="2800" dirty="0" smtClean="0">
              <a:cs typeface="Arial" charset="0"/>
            </a:endParaRPr>
          </a:p>
          <a:p>
            <a:r>
              <a:rPr lang="nb-NO" altLang="nb-NO" sz="2800" dirty="0" smtClean="0">
                <a:cs typeface="Arial" charset="0"/>
              </a:rPr>
              <a:t>15 % har ingen årsverk til samfunnsplanlegging, og 46 % har ½ årsverk eller mindre</a:t>
            </a:r>
          </a:p>
          <a:p>
            <a:r>
              <a:rPr lang="nb-NO" altLang="nb-NO" dirty="0" smtClean="0">
                <a:cs typeface="Arial" charset="0"/>
              </a:rPr>
              <a:t>Mens 28 % har mer enn to årsverk til arealplanlegging</a:t>
            </a:r>
          </a:p>
          <a:p>
            <a:pPr marL="0" indent="0">
              <a:buNone/>
            </a:pPr>
            <a:endParaRPr lang="nb-NO" altLang="nb-NO" sz="2800" dirty="0" smtClean="0">
              <a:cs typeface="Arial" charset="0"/>
            </a:endParaRPr>
          </a:p>
        </p:txBody>
      </p:sp>
      <p:graphicFrame>
        <p:nvGraphicFramePr>
          <p:cNvPr id="6" name="Diagram 7"/>
          <p:cNvGraphicFramePr>
            <a:graphicFrameLocks noGrp="1"/>
          </p:cNvGraphicFramePr>
          <p:nvPr>
            <p:ph sz="half" idx="2"/>
            <p:extLst>
              <p:ext uri="{D42A27DB-BD31-4B8C-83A1-F6EECF244321}">
                <p14:modId xmlns:p14="http://schemas.microsoft.com/office/powerpoint/2010/main" val="3191536434"/>
              </p:ext>
            </p:extLst>
          </p:nvPr>
        </p:nvGraphicFramePr>
        <p:xfrm>
          <a:off x="4648200" y="1600200"/>
          <a:ext cx="4244280" cy="4925144"/>
        </p:xfrm>
        <a:graphic>
          <a:graphicData uri="http://schemas.openxmlformats.org/drawingml/2006/chart">
            <c:chart xmlns:c="http://schemas.openxmlformats.org/drawingml/2006/chart" xmlns:r="http://schemas.openxmlformats.org/officeDocument/2006/relationships" r:id="rId3"/>
          </a:graphicData>
        </a:graphic>
      </p:graphicFrame>
      <p:sp>
        <p:nvSpPr>
          <p:cNvPr id="2" name="Avrundet rektangel 1"/>
          <p:cNvSpPr/>
          <p:nvPr/>
        </p:nvSpPr>
        <p:spPr>
          <a:xfrm>
            <a:off x="5292080" y="4221088"/>
            <a:ext cx="648072" cy="1872208"/>
          </a:xfrm>
          <a:prstGeom prst="roundRect">
            <a:avLst/>
          </a:prstGeom>
          <a:solidFill>
            <a:schemeClr val="accent6">
              <a:lumMod val="40000"/>
              <a:lumOff val="60000"/>
              <a:alpha val="27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808886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UA-farger">
      <a:dk1>
        <a:sysClr val="windowText" lastClr="000000"/>
      </a:dk1>
      <a:lt1>
        <a:sysClr val="window" lastClr="FFFFFF"/>
      </a:lt1>
      <a:dk2>
        <a:srgbClr val="1F497D"/>
      </a:dk2>
      <a:lt2>
        <a:srgbClr val="EEECE1"/>
      </a:lt2>
      <a:accent1>
        <a:srgbClr val="0075B6"/>
      </a:accent1>
      <a:accent2>
        <a:srgbClr val="7CC8E5"/>
      </a:accent2>
      <a:accent3>
        <a:srgbClr val="BFC2C1"/>
      </a:accent3>
      <a:accent4>
        <a:srgbClr val="3A3C3C"/>
      </a:accent4>
      <a:accent5>
        <a:srgbClr val="08B400"/>
      </a:accent5>
      <a:accent6>
        <a:srgbClr val="E3020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rosjektrapport" ma:contentTypeID="0x010100C466DCB15B7C4D46B76A8E26AA95A520004F3472A5E4648E40B20C657F17BBC6DC" ma:contentTypeVersion="0" ma:contentTypeDescription="" ma:contentTypeScope="" ma:versionID="3dd40c62cb2ccdbed31d7d1f1c3883d6">
  <xsd:schema xmlns:xsd="http://www.w3.org/2001/XMLSchema" xmlns:xs="http://www.w3.org/2001/XMLSchema" xmlns:p="http://schemas.microsoft.com/office/2006/metadata/properties" xmlns:ns1="http://schemas.microsoft.com/sharepoint/v3" xmlns:ns2="a0c403bc-df03-43c8-915b-d2d6e5c89d57" targetNamespace="http://schemas.microsoft.com/office/2006/metadata/properties" ma:root="true" ma:fieldsID="f5540488cbf06003735da23cb205329d" ns1:_="" ns2:_="">
    <xsd:import namespace="http://schemas.microsoft.com/sharepoint/v3"/>
    <xsd:import namespace="a0c403bc-df03-43c8-915b-d2d6e5c89d57"/>
    <xsd:element name="properties">
      <xsd:complexType>
        <xsd:sequence>
          <xsd:element name="documentManagement">
            <xsd:complexType>
              <xsd:all>
                <xsd:element ref="ns2:_dlc_DocId" minOccurs="0"/>
                <xsd:element ref="ns2:_dlc_DocIdUrl" minOccurs="0"/>
                <xsd:element ref="ns2:_dlc_DocIdPersistId" minOccurs="0"/>
                <xsd:element ref="ns1:ReportDescription" minOccurs="0"/>
                <xsd:element ref="ns2:Rapportforfatter" minOccurs="0"/>
                <xsd:element ref="ns2:h63eb6bf2e3d4f93aa1ddf743b668c17"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eportDescription" ma:index="11" nillable="true" ma:displayName="Rapportbeskrivelse" ma:description="En beskrivelse av innholdet i rapporten" ma:internalName="Report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c403bc-df03-43c8-915b-d2d6e5c89d57" elementFormDefault="qualified">
    <xsd:import namespace="http://schemas.microsoft.com/office/2006/documentManagement/types"/>
    <xsd:import namespace="http://schemas.microsoft.com/office/infopath/2007/PartnerControls"/>
    <xsd:element name="_dlc_DocId" ma:index="8" nillable="true" ma:displayName="Dokument-ID-verdi" ma:description="Verdien for dokument-IDen som er tilordnet elementet." ma:internalName="_dlc_DocId" ma:readOnly="true">
      <xsd:simpleType>
        <xsd:restriction base="dms:Text"/>
      </xsd:simpleType>
    </xsd:element>
    <xsd:element name="_dlc_DocIdUrl" ma:index="9" nillable="true" ma:displayName="Dokument-ID" ma:description="Fast kobling til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Fast ID" ma:description="Behold IDen ved tillegging." ma:hidden="true" ma:internalName="_dlc_DocIdPersistId" ma:readOnly="true">
      <xsd:simpleType>
        <xsd:restriction base="dms:Boolean"/>
      </xsd:simpleType>
    </xsd:element>
    <xsd:element name="Rapportforfatter" ma:index="12" nillable="true" ma:displayName="Rapportforfatter" ma:internalName="Rapportforfatter">
      <xsd:simpleType>
        <xsd:restriction base="dms:Text">
          <xsd:maxLength value="255"/>
        </xsd:restriction>
      </xsd:simpleType>
    </xsd:element>
    <xsd:element name="h63eb6bf2e3d4f93aa1ddf743b668c17" ma:index="13" nillable="true" ma:taxonomy="true" ma:internalName="h63eb6bf2e3d4f93aa1ddf743b668c17" ma:taxonomyFieldName="Dokumentkategori" ma:displayName="Dokumentkategori" ma:default="" ma:fieldId="{163eb6bf-2e3d-4f93-aa1d-df743b668c17}" ma:sspId="723dea4e-3c3b-4542-8cf3-09c21c94bb66" ma:termSetId="115804ee-8a7e-44c7-8782-636c4cc4e937" ma:anchorId="00000000-0000-0000-0000-000000000000" ma:open="false" ma:isKeyword="false">
      <xsd:complexType>
        <xsd:sequence>
          <xsd:element ref="pc:Terms" minOccurs="0" maxOccurs="1"/>
        </xsd:sequence>
      </xsd:complexType>
    </xsd:element>
    <xsd:element name="TaxCatchAll" ma:index="14" nillable="true" ma:displayName="Global taksonomikolonne" ma:hidden="true" ma:list="{0619e880-d3e8-4a0a-ac1c-51547fa4f40c}" ma:internalName="TaxCatchAll" ma:showField="CatchAllData" ma:web="a0c403bc-df03-43c8-915b-d2d6e5c89d57">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Global taksonomikolonne1" ma:hidden="true" ma:list="{0619e880-d3e8-4a0a-ac1c-51547fa4f40c}" ma:internalName="TaxCatchAllLabel" ma:readOnly="true" ma:showField="CatchAllDataLabel" ma:web="a0c403bc-df03-43c8-915b-d2d6e5c89d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63eb6bf2e3d4f93aa1ddf743b668c17 xmlns="a0c403bc-df03-43c8-915b-d2d6e5c89d57">
      <Terms xmlns="http://schemas.microsoft.com/office/infopath/2007/PartnerControls">
        <TermInfo xmlns="http://schemas.microsoft.com/office/infopath/2007/PartnerControls">
          <TermName xmlns="http://schemas.microsoft.com/office/infopath/2007/PartnerControls">Sammendrag</TermName>
          <TermId xmlns="http://schemas.microsoft.com/office/infopath/2007/PartnerControls">06fd0364-2305-480a-8ec8-1cae03112a06</TermId>
        </TermInfo>
      </Terms>
    </h63eb6bf2e3d4f93aa1ddf743b668c17>
    <Rapportforfatter xmlns="a0c403bc-df03-43c8-915b-d2d6e5c89d57" xsi:nil="true"/>
    <ReportDescription xmlns="http://schemas.microsoft.com/sharepoint/v3" xsi:nil="true"/>
    <TaxCatchAll xmlns="a0c403bc-df03-43c8-915b-d2d6e5c89d57">
      <Value>109</Value>
    </TaxCatchAll>
    <_dlc_DocId xmlns="a0c403bc-df03-43c8-915b-d2d6e5c89d57">DMFW2D44QQMK-1026857051-4</_dlc_DocId>
    <_dlc_DocIdUrl xmlns="a0c403bc-df03-43c8-915b-d2d6e5c89d57">
      <Url>http://fou.ks.no/arkiv/134012/_layouts/15/DocIdRedir.aspx?ID=DMFW2D44QQMK-1026857051-4</Url>
      <Description>DMFW2D44QQMK-1026857051-4</Description>
    </_dlc_DocIdUrl>
  </documentManagement>
</p:properties>
</file>

<file path=customXml/itemProps1.xml><?xml version="1.0" encoding="utf-8"?>
<ds:datastoreItem xmlns:ds="http://schemas.openxmlformats.org/officeDocument/2006/customXml" ds:itemID="{E6794FF7-2C76-4FDE-908F-02B8C968D6BB}"/>
</file>

<file path=customXml/itemProps2.xml><?xml version="1.0" encoding="utf-8"?>
<ds:datastoreItem xmlns:ds="http://schemas.openxmlformats.org/officeDocument/2006/customXml" ds:itemID="{469DC1F8-B5C2-466F-BC83-6737E330DA67}"/>
</file>

<file path=customXml/itemProps3.xml><?xml version="1.0" encoding="utf-8"?>
<ds:datastoreItem xmlns:ds="http://schemas.openxmlformats.org/officeDocument/2006/customXml" ds:itemID="{DA346FF8-5CA2-47E8-AA09-C68EEF822C68}"/>
</file>

<file path=customXml/itemProps4.xml><?xml version="1.0" encoding="utf-8"?>
<ds:datastoreItem xmlns:ds="http://schemas.openxmlformats.org/officeDocument/2006/customXml" ds:itemID="{4CBA64AC-6DA1-4798-A87D-B5AC296197F2}"/>
</file>

<file path=docProps/app.xml><?xml version="1.0" encoding="utf-8"?>
<Properties xmlns="http://schemas.openxmlformats.org/officeDocument/2006/extended-properties" xmlns:vt="http://schemas.openxmlformats.org/officeDocument/2006/docPropsVTypes">
  <TotalTime>3421</TotalTime>
  <Words>5375</Words>
  <Application>Microsoft Office PowerPoint</Application>
  <PresentationFormat>Skjermfremvisning (4:3)</PresentationFormat>
  <Paragraphs>934</Paragraphs>
  <Slides>42</Slides>
  <Notes>32</Notes>
  <HiddenSlides>0</HiddenSlides>
  <MMClips>0</MMClips>
  <ScaleCrop>false</ScaleCrop>
  <HeadingPairs>
    <vt:vector size="4" baseType="variant">
      <vt:variant>
        <vt:lpstr>Tema</vt:lpstr>
      </vt:variant>
      <vt:variant>
        <vt:i4>1</vt:i4>
      </vt:variant>
      <vt:variant>
        <vt:lpstr>Lysbildetitler</vt:lpstr>
      </vt:variant>
      <vt:variant>
        <vt:i4>42</vt:i4>
      </vt:variant>
    </vt:vector>
  </HeadingPairs>
  <TitlesOfParts>
    <vt:vector size="43" baseType="lpstr">
      <vt:lpstr>Office-tema</vt:lpstr>
      <vt:lpstr>PowerPoint-presentasjon</vt:lpstr>
      <vt:lpstr>Bakgrunn og formål</vt:lpstr>
      <vt:lpstr>Undersøkelsesdesign</vt:lpstr>
      <vt:lpstr>Svarprosent kommuner</vt:lpstr>
      <vt:lpstr>Svarprosent fylkeskommuner</vt:lpstr>
      <vt:lpstr>Hvem har svart på undersøkelsen?</vt:lpstr>
      <vt:lpstr>Organisering og bemanning</vt:lpstr>
      <vt:lpstr>Et flertall av kommunene har egen fagsjef for areal- og samfunnsplanlegging</vt:lpstr>
      <vt:lpstr>15 prosent av kommunene har ingen årsverk til samfunnsplanlegging!</vt:lpstr>
      <vt:lpstr>Flest kommuner uten samfunnsplanleggere i Hedmark, Nordland og Oppland</vt:lpstr>
      <vt:lpstr>Flest kommuner uten arealplanleggere i Troms, Buskerud og Nordland</vt:lpstr>
      <vt:lpstr>Utdanningsbakgrunn:  Ingeniører, natur- og miljøforvaltere og arealplanleggere dominerer arealplanleggingen</vt:lpstr>
      <vt:lpstr>Planfaglig kompetanse  og kapasitet</vt:lpstr>
      <vt:lpstr>Et flertall av kommunene sliter med kapasitetsutfordringer</vt:lpstr>
      <vt:lpstr>Årsaker til manglende kapasitet</vt:lpstr>
      <vt:lpstr>Flest kommuner med manglede kapasitet i Nordland, Oppland og Nord-Trøndelag</vt:lpstr>
      <vt:lpstr>Årsaker til manglende kompetanse</vt:lpstr>
      <vt:lpstr>Flertallet av kommuner oppgir at de mangler planfaglig kompetanse på noen områder</vt:lpstr>
      <vt:lpstr>37 prosent oppgir å ha nødvendig kompetanse i forhold til planleggerrollen</vt:lpstr>
      <vt:lpstr>Fylkeskommunene: over halvparten mener at kun et fåtall av kommunene har nødvendig planfaglig kapasitet når det gjelder samfunnsplanlegging</vt:lpstr>
      <vt:lpstr>9 av 10 kommuner benytter konsulenttjenester til (deler av) planarbeidet</vt:lpstr>
      <vt:lpstr>Konsulenttjenester til (deler av) planarbeidet benyttes ….  </vt:lpstr>
      <vt:lpstr>Mest bruk av konsulenttjenester i Telemark og Hordaland</vt:lpstr>
      <vt:lpstr>70 % har ingen ubesatte stillinger Men det er vanskelig å rekruttere</vt:lpstr>
      <vt:lpstr>Fylkesvise forskjeller  mht  vakanser og rekruttering</vt:lpstr>
      <vt:lpstr>PowerPoint-presentasjon</vt:lpstr>
      <vt:lpstr>Kun 16 % har utformet en strategi eller iverksatt særskilte tiltak for å rekruttere </vt:lpstr>
      <vt:lpstr>90 % vil ha behov for å rekruttere innen fem år Men kun 14 % av kommunene mener situasjonen er verre om fem år</vt:lpstr>
      <vt:lpstr>Fremtidsoptimismen er størst i Vestfold, Nord-Trøndelag og Akershus</vt:lpstr>
      <vt:lpstr>Fylkeskommunen som planfaglig veileder</vt:lpstr>
      <vt:lpstr>Om lag halvparten benytter seg av planforum og regionale samlinger/planmøter</vt:lpstr>
      <vt:lpstr>Om lag halvparten mener fylkeskommunen ivaretar ansvaret som planfaglig veileder på en god måte</vt:lpstr>
      <vt:lpstr>Over 60 % opplever at de har nytte av samarbeidet med fylkeskommunen</vt:lpstr>
      <vt:lpstr>Store fylkesvise forskjeller i å bruke FK som planfaglig veileder</vt:lpstr>
      <vt:lpstr>Fylkeskommunens vurdering av egen rolle som planfaglig veileder sammenfaller i stor grad med kommunenes vurdering</vt:lpstr>
      <vt:lpstr>Tiltak for å styrke plankapasitet og -kompetanse</vt:lpstr>
      <vt:lpstr>Omlag halvparten har iverksatt tiltak for å styrke kommunens plankompetanse og -kapasitet</vt:lpstr>
      <vt:lpstr>Type tiltak:  70 % har gjennomført kursing/etterutdanning</vt:lpstr>
      <vt:lpstr>Tiltak for å styrke plankompetanse og kapasitet </vt:lpstr>
      <vt:lpstr>Tiltak for å styrke plankompetanse og kapasitet </vt:lpstr>
      <vt:lpstr> Fylkesmannen anses som en sentral aktør for å styrke kommunenes plankompetanse og – kapasitet   - både blant kommunene og fylkeskommunene </vt:lpstr>
      <vt:lpstr>Kjennskap til og bruk av programmer rettet mot samfunns- og arealplanlegging</vt:lpstr>
    </vt:vector>
  </TitlesOfParts>
  <Company>Asplan Viak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Innføring av tidsdifferensierte bompengesatser i Kristiansand</dc:title>
  <dc:creator>Ingunn O Ellis</dc:creator>
  <cp:lastModifiedBy>Hilde Ravnaas</cp:lastModifiedBy>
  <cp:revision>153</cp:revision>
  <cp:lastPrinted>2013-10-31T13:14:13Z</cp:lastPrinted>
  <dcterms:created xsi:type="dcterms:W3CDTF">2013-09-18T13:23:32Z</dcterms:created>
  <dcterms:modified xsi:type="dcterms:W3CDTF">2013-11-05T12:43:29Z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0x010100C466DCB15B7C4D46B76A8E26AA95A520004F3472A5E4648E40B20C657F17BBC6DC</vt:lpwstr>
  </property>
  <property fmtid="{D5CDD505-2E9C-101B-9397-08002B2CF9AE}" pid="3" name="_dlc_DocIdItemGuid">
    <vt:lpwstr>9912ac9b-df87-4f53-b574-537c10c4cf27</vt:lpwstr>
  </property>
  <property fmtid="{D5CDD505-2E9C-101B-9397-08002B2CF9AE}" pid="4" name="Dokumentkategori">
    <vt:lpwstr>109;#Sammendrag|06fd0364-2305-480a-8ec8-1cae03112a06</vt:lpwstr>
  </property>
</Properties>
</file>