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19"/>
  </p:notesMasterIdLst>
  <p:handoutMasterIdLst>
    <p:handoutMasterId r:id="rId20"/>
  </p:handoutMasterIdLst>
  <p:sldIdLst>
    <p:sldId id="284" r:id="rId2"/>
    <p:sldId id="286" r:id="rId3"/>
    <p:sldId id="285" r:id="rId4"/>
    <p:sldId id="272" r:id="rId5"/>
    <p:sldId id="279" r:id="rId6"/>
    <p:sldId id="280" r:id="rId7"/>
    <p:sldId id="281" r:id="rId8"/>
    <p:sldId id="282" r:id="rId9"/>
    <p:sldId id="283" r:id="rId10"/>
    <p:sldId id="293" r:id="rId11"/>
    <p:sldId id="294" r:id="rId12"/>
    <p:sldId id="287" r:id="rId13"/>
    <p:sldId id="288" r:id="rId14"/>
    <p:sldId id="289" r:id="rId15"/>
    <p:sldId id="290" r:id="rId16"/>
    <p:sldId id="292" r:id="rId17"/>
    <p:sldId id="291" r:id="rId18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00" autoAdjust="0"/>
  </p:normalViewPr>
  <p:slideViewPr>
    <p:cSldViewPr snapToGrid="0" snapToObjects="1">
      <p:cViewPr>
        <p:scale>
          <a:sx n="40" d="100"/>
          <a:sy n="40" d="100"/>
        </p:scale>
        <p:origin x="-1085" y="86"/>
      </p:cViewPr>
      <p:guideLst>
        <p:guide orient="horz" pos="244"/>
        <p:guide orient="horz" pos="2728"/>
        <p:guide orient="horz" pos="705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07.07.2017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18A5A-CB5D-4696-BA04-48374D0700A5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F4365-8F18-47C7-A54E-253214EB0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47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Matrise som gir en sammenfatning av de ulike organisasjonsmodellene og hvordan de stiller seg til unntakene for vertikalt og horisontalt samarbeid. Vi understreker</a:t>
            </a:r>
            <a:r>
              <a:rPr lang="nb-NO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vår utredning</a:t>
            </a:r>
            <a:r>
              <a:rPr lang="nb-NO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og matrisen under 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 viser hvilke organisasjonsmodeller som </a:t>
            </a:r>
            <a:r>
              <a:rPr lang="nb-NO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legger til rette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at unntakene for vertikalt og horisontalt samarbeid kan oppfylles. Hvorvidt vilkårene i praksis vil være oppfylt vil bero på en konkret vurdering i det enkelte tilfelle.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F4365-8F18-47C7-A54E-253214EB03A4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3446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Dersom det inngås et IKT-samarbeid så kan kommunene ha ønske om å gå over til én felles avtale. Dette kan gjelde en felles avtale for </a:t>
            </a:r>
            <a:r>
              <a:rPr lang="nb-NO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fagssystem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lisenser, andre ytelser eller en felles rammeavtale. </a:t>
            </a:r>
          </a:p>
          <a:p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Følgende scenario kan i så fall tenkes; Kommune A, B og C ønsker å inngå et IKT-samarbeid. Kommune A og C har fagsystem</a:t>
            </a:r>
            <a:r>
              <a:rPr lang="nb-NO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mens kommune B har fagsystem </a:t>
            </a:r>
            <a:r>
              <a:rPr lang="nb-NO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For å oppnå stordriftsfordeler på drift og vedlikehold, samt for at det skal bli enklere å gi felles brukerstøttetjenester til de tre kommunene ønsker samarbeidet å gå over til ett felles fagsystem. Tilsvarende kan tenkes dersom det er snakk om en avtale om lisenser, andre ytelser eller en rammeavtale.</a:t>
            </a:r>
          </a:p>
          <a:p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1200" dirty="0" smtClean="0">
                <a:effectLst/>
                <a:latin typeface="+mn-lt"/>
                <a:ea typeface="Cambria"/>
                <a:cs typeface="Times New Roman"/>
              </a:rPr>
              <a:t>Situasjonen reiser en rekke problemstillinger;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nb-NO" sz="1200" dirty="0" smtClean="0">
                <a:effectLst/>
                <a:latin typeface="+mn-lt"/>
                <a:ea typeface="Cambria"/>
                <a:cs typeface="Times New Roman"/>
              </a:rPr>
              <a:t>Må hele det nye samarbeidet gå ut på ny konkurranse – eller kan en velge blant de avtalene som er i bruk i samarbeidet og endre en av avtalene slik at den dekker hele samarbeidet? Herunder;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nb-NO" sz="1200" dirty="0" smtClean="0">
                <a:effectLst/>
                <a:latin typeface="+mn-lt"/>
                <a:ea typeface="Cambria"/>
                <a:cs typeface="Times New Roman"/>
              </a:rPr>
              <a:t>Hvilke muligheter har andre kommuner til å bruke/innlemmes i eksisterende avtaler?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Courier New"/>
              <a:buChar char="o"/>
            </a:pPr>
            <a:r>
              <a:rPr lang="nb-NO" sz="1200" dirty="0" smtClean="0">
                <a:effectLst/>
                <a:latin typeface="+mn-lt"/>
                <a:ea typeface="Cambria"/>
                <a:cs typeface="Times New Roman"/>
              </a:rPr>
              <a:t>Har det noen betydning dersom kommunene fra før av har avtale med samme leverandør? 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/>
              <a:buChar char="o"/>
            </a:pPr>
            <a:r>
              <a:rPr lang="nb-NO" sz="1200" dirty="0" smtClean="0">
                <a:effectLst/>
                <a:latin typeface="+mn-lt"/>
                <a:ea typeface="Cambria"/>
                <a:cs typeface="Times New Roman"/>
              </a:rPr>
              <a:t>Hvilke muligheter har kommunene til å avslutte eksisterende avtaler?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F4365-8F18-47C7-A54E-253214EB03A4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8792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F4365-8F18-47C7-A54E-253214EB03A4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9575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F4365-8F18-47C7-A54E-253214EB03A4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787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F4365-8F18-47C7-A54E-253214EB03A4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685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  <p:sp>
        <p:nvSpPr>
          <p:cNvPr id="10" name="Rektangel 9"/>
          <p:cNvSpPr/>
          <p:nvPr userDrawn="1"/>
        </p:nvSpPr>
        <p:spPr>
          <a:xfrm>
            <a:off x="7683500" y="5911850"/>
            <a:ext cx="127635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498170" y="2196036"/>
            <a:ext cx="7436468" cy="466880"/>
          </a:xfrm>
        </p:spPr>
        <p:txBody>
          <a:bodyPr>
            <a:noAutofit/>
          </a:bodyPr>
          <a:lstStyle>
            <a:lvl1pPr algn="l">
              <a:defRPr sz="28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498170" y="2794020"/>
            <a:ext cx="64008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498170" y="2196035"/>
            <a:ext cx="4730675" cy="622653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10" name="Bilde 9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3" name="Bilde 12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7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498170" y="2196035"/>
            <a:ext cx="4730675" cy="622653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10" name="Bilde 9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3" name="Bilde 12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7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498170" y="2196035"/>
            <a:ext cx="4730675" cy="622653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10" name="Bilde 9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3" name="Bilde 12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7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57201" y="392338"/>
            <a:ext cx="82296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1737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173787"/>
            <a:ext cx="1169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457201" y="1540636"/>
            <a:ext cx="8229600" cy="4487929"/>
          </a:xfrm>
        </p:spPr>
        <p:txBody>
          <a:bodyPr/>
          <a:lstStyle>
            <a:lvl1pPr defTabSz="355600">
              <a:spcAft>
                <a:spcPts val="600"/>
              </a:spcAft>
              <a:defRPr/>
            </a:lvl1pPr>
            <a:lvl2pPr marL="742950" indent="-387350">
              <a:spcAft>
                <a:spcPts val="600"/>
              </a:spcAft>
              <a:defRPr sz="2200"/>
            </a:lvl2pPr>
            <a:lvl3pPr marL="987425" indent="-266700">
              <a:spcAft>
                <a:spcPts val="600"/>
              </a:spcAft>
              <a:defRPr sz="2000"/>
            </a:lvl3pPr>
            <a:lvl4pPr marL="1343025" indent="-355600">
              <a:spcAft>
                <a:spcPts val="600"/>
              </a:spcAft>
              <a:defRPr sz="1800"/>
            </a:lvl4pPr>
            <a:lvl5pPr marL="1708150" indent="-365125">
              <a:spcAft>
                <a:spcPts val="600"/>
              </a:spcAft>
              <a:tabLst>
                <a:tab pos="1617663" algn="l"/>
              </a:tabLst>
              <a:defRPr sz="1600"/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89162"/>
            <a:ext cx="8229600" cy="1143000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535464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535464"/>
            <a:ext cx="4038600" cy="4525963"/>
          </a:xfrm>
        </p:spPr>
        <p:txBody>
          <a:bodyPr/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nb-NO" sz="2400" kern="1200" dirty="0" smtClean="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nb-NO" sz="2200" kern="1200" dirty="0" smtClean="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nb-NO" sz="2000" kern="1200" dirty="0" smtClean="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nb-NO" sz="1800" kern="1200" dirty="0" smtClean="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nb-NO" sz="1600" kern="1200" dirty="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89162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457200" y="389162"/>
            <a:ext cx="8229600" cy="1143000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757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212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89162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548345"/>
            <a:ext cx="8229600" cy="350236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724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1540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9475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90509"/>
            <a:ext cx="8229600" cy="3502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1737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173787"/>
            <a:ext cx="1169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7" name="Bilde 6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815" y="6157913"/>
            <a:ext cx="762135" cy="38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649" r:id="rId10"/>
    <p:sldLayoutId id="2147483709" r:id="rId11"/>
    <p:sldLayoutId id="2147483710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98170" y="2196036"/>
            <a:ext cx="7436468" cy="856080"/>
          </a:xfrm>
        </p:spPr>
        <p:txBody>
          <a:bodyPr/>
          <a:lstStyle/>
          <a:p>
            <a:pPr algn="ctr"/>
            <a:r>
              <a:rPr lang="nb-NO" sz="3200" dirty="0" smtClean="0"/>
              <a:t>Interkommunalt samarbeid om IKT 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- rettslige rammer for organisering -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20090" y="3310212"/>
            <a:ext cx="6400800" cy="516192"/>
          </a:xfrm>
        </p:spPr>
        <p:txBody>
          <a:bodyPr/>
          <a:lstStyle/>
          <a:p>
            <a:pPr algn="ctr"/>
            <a:r>
              <a:rPr lang="nb-NO" dirty="0" smtClean="0"/>
              <a:t>v/KS Advokatene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61818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IT-kontrakter mellom et interkommunalt IKT-samarbeid og leverandører i markedet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IT-kontrakter som sammensatte kontrakter</a:t>
            </a:r>
          </a:p>
          <a:p>
            <a:endParaRPr lang="nb-NO" dirty="0"/>
          </a:p>
          <a:p>
            <a:r>
              <a:rPr lang="nb-NO" dirty="0"/>
              <a:t>Gjennomgang av ulike IT-kontrakter</a:t>
            </a:r>
          </a:p>
          <a:p>
            <a:endParaRPr lang="nb-NO" dirty="0"/>
          </a:p>
          <a:p>
            <a:r>
              <a:rPr lang="nb-NO" dirty="0"/>
              <a:t>Særlige utfordringer ved lisensavtaler</a:t>
            </a:r>
          </a:p>
          <a:p>
            <a:endParaRPr lang="nb-NO" dirty="0"/>
          </a:p>
          <a:p>
            <a:r>
              <a:rPr lang="nb-NO" dirty="0"/>
              <a:t>Særskilt om Skytjenester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8787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92338"/>
            <a:ext cx="8401049" cy="1132114"/>
          </a:xfrm>
        </p:spPr>
        <p:txBody>
          <a:bodyPr>
            <a:normAutofit fontScale="90000"/>
          </a:bodyPr>
          <a:lstStyle/>
          <a:p>
            <a:r>
              <a:rPr lang="nb-NO" b="1" dirty="0" smtClean="0"/>
              <a:t>Hvem kan inngå kontrakt på vegne av et interkommunalt IKT-samarbeid med leverandører i markedet og hvordan sikre at kontraktene blir fulgt opp ?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720725" lvl="2" indent="0">
              <a:buNone/>
            </a:pPr>
            <a:endParaRPr lang="nb-NO" sz="2400" smtClean="0"/>
          </a:p>
          <a:p>
            <a:pPr marL="720725" lvl="2" indent="0">
              <a:buNone/>
            </a:pPr>
            <a:endParaRPr lang="nb-NO" sz="2400" dirty="0" smtClean="0"/>
          </a:p>
          <a:p>
            <a:pPr lvl="2"/>
            <a:r>
              <a:rPr lang="nb-NO" sz="2400" dirty="0" smtClean="0"/>
              <a:t>Betydningen av valg av organisasjonsmodell</a:t>
            </a:r>
          </a:p>
          <a:p>
            <a:pPr lvl="2"/>
            <a:endParaRPr lang="nb-NO" sz="2400" dirty="0" smtClean="0"/>
          </a:p>
          <a:p>
            <a:pPr lvl="2"/>
            <a:r>
              <a:rPr lang="nb-NO" sz="2400" dirty="0" smtClean="0"/>
              <a:t>Betydningen av valg av styringsmodell</a:t>
            </a:r>
          </a:p>
          <a:p>
            <a:pPr lvl="2"/>
            <a:endParaRPr lang="nb-NO" sz="2400" dirty="0" smtClean="0"/>
          </a:p>
          <a:p>
            <a:pPr lvl="2"/>
            <a:r>
              <a:rPr lang="nb-NO" sz="2400" dirty="0" smtClean="0"/>
              <a:t>Eksempel på organisering av et mer omfattende IKT-samarbeid</a:t>
            </a:r>
          </a:p>
          <a:p>
            <a:pPr marL="355600" lvl="1" indent="0">
              <a:buNone/>
            </a:pPr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0846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Skatt og </a:t>
            </a:r>
            <a:r>
              <a:rPr lang="nb-NO" b="1" dirty="0" err="1" smtClean="0"/>
              <a:t>mva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Kommunen er fritatt fra skatteplikt</a:t>
            </a:r>
          </a:p>
          <a:p>
            <a:r>
              <a:rPr lang="nb-NO" dirty="0" smtClean="0"/>
              <a:t>Selskaper har som utgangspunkt skatteplikt</a:t>
            </a:r>
          </a:p>
          <a:p>
            <a:pPr lvl="1"/>
            <a:r>
              <a:rPr lang="nb-NO" dirty="0" smtClean="0"/>
              <a:t>Kan søke fritak fra skatteplikt. </a:t>
            </a:r>
          </a:p>
          <a:p>
            <a:endParaRPr lang="nb-NO" dirty="0"/>
          </a:p>
          <a:p>
            <a:r>
              <a:rPr lang="nb-NO" dirty="0" smtClean="0"/>
              <a:t>Salg av varer og tjenester utløser </a:t>
            </a:r>
            <a:r>
              <a:rPr lang="nb-NO" dirty="0" err="1" smtClean="0"/>
              <a:t>mva</a:t>
            </a:r>
            <a:r>
              <a:rPr lang="nb-NO" dirty="0" smtClean="0"/>
              <a:t>-plikt</a:t>
            </a:r>
          </a:p>
          <a:p>
            <a:pPr lvl="1"/>
            <a:r>
              <a:rPr lang="nb-NO" dirty="0" smtClean="0"/>
              <a:t>Kompensasjonsloven</a:t>
            </a:r>
          </a:p>
          <a:p>
            <a:r>
              <a:rPr lang="nb-NO" dirty="0" smtClean="0"/>
              <a:t>Pliktig registrering og frivillig registrering</a:t>
            </a:r>
          </a:p>
          <a:p>
            <a:r>
              <a:rPr lang="nb-NO" dirty="0" smtClean="0"/>
              <a:t>Husleieavtaler og </a:t>
            </a:r>
            <a:r>
              <a:rPr lang="nb-NO" dirty="0" err="1" smtClean="0"/>
              <a:t>mva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5696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Virksomhetsoverdragelse – </a:t>
            </a:r>
            <a:r>
              <a:rPr lang="nb-NO" b="1" dirty="0" err="1" smtClean="0"/>
              <a:t>aml</a:t>
            </a:r>
            <a:r>
              <a:rPr lang="nb-NO" b="1" dirty="0" smtClean="0"/>
              <a:t>. </a:t>
            </a:r>
            <a:r>
              <a:rPr lang="nb-NO" b="1" dirty="0" err="1" smtClean="0"/>
              <a:t>Kap</a:t>
            </a:r>
            <a:r>
              <a:rPr lang="nb-NO" b="1" dirty="0" smtClean="0"/>
              <a:t>. 16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F</a:t>
            </a:r>
            <a:r>
              <a:rPr lang="nb-NO" dirty="0" smtClean="0"/>
              <a:t>ra ett rettssubjekt til et annet</a:t>
            </a:r>
          </a:p>
          <a:p>
            <a:r>
              <a:rPr lang="nb-NO" dirty="0" smtClean="0"/>
              <a:t>Overdragelse</a:t>
            </a:r>
          </a:p>
          <a:p>
            <a:pPr lvl="1"/>
            <a:r>
              <a:rPr lang="nb-NO" dirty="0" smtClean="0"/>
              <a:t>Alle former for overdragelse unntatt konkurs</a:t>
            </a:r>
          </a:p>
          <a:p>
            <a:r>
              <a:rPr lang="nb-NO" dirty="0" smtClean="0"/>
              <a:t>En selvstendig enhet</a:t>
            </a:r>
          </a:p>
          <a:p>
            <a:r>
              <a:rPr lang="nb-NO" dirty="0" smtClean="0"/>
              <a:t>Som bevarer sin identitet etter overdragelsen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0820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Virksomhetsoverdragelse - </a:t>
            </a:r>
            <a:r>
              <a:rPr lang="nb-NO" b="1" dirty="0" err="1" smtClean="0"/>
              <a:t>aml</a:t>
            </a:r>
            <a:r>
              <a:rPr lang="nb-NO" b="1" dirty="0" smtClean="0"/>
              <a:t>. </a:t>
            </a:r>
            <a:r>
              <a:rPr lang="nb-NO" b="1" dirty="0" err="1" smtClean="0"/>
              <a:t>Kap</a:t>
            </a:r>
            <a:r>
              <a:rPr lang="nb-NO" b="1" dirty="0" smtClean="0"/>
              <a:t>. 16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Gjennomføring </a:t>
            </a:r>
            <a:r>
              <a:rPr lang="nb-NO" dirty="0" err="1" smtClean="0"/>
              <a:t>aml</a:t>
            </a:r>
            <a:r>
              <a:rPr lang="nb-NO" dirty="0" smtClean="0"/>
              <a:t> §§ 16-5 og 16-6</a:t>
            </a:r>
          </a:p>
          <a:p>
            <a:pPr lvl="1"/>
            <a:r>
              <a:rPr lang="nn-NO" i="1" dirty="0"/>
              <a:t>grunnen til overdragelsen,</a:t>
            </a:r>
            <a:endParaRPr lang="nn-NO" dirty="0"/>
          </a:p>
          <a:p>
            <a:pPr lvl="1"/>
            <a:r>
              <a:rPr lang="nn-NO" i="1" dirty="0"/>
              <a:t>fastsatt eller foreslått dato for overdragelsen,</a:t>
            </a:r>
            <a:endParaRPr lang="nn-NO" dirty="0"/>
          </a:p>
          <a:p>
            <a:pPr lvl="1"/>
            <a:r>
              <a:rPr lang="nn-NO" i="1" dirty="0"/>
              <a:t>de rettslige, økonomiske og sosiale </a:t>
            </a:r>
            <a:r>
              <a:rPr lang="nn-NO" i="1" dirty="0" err="1"/>
              <a:t>følger</a:t>
            </a:r>
            <a:r>
              <a:rPr lang="nn-NO" i="1" dirty="0"/>
              <a:t> av overdragelsen for </a:t>
            </a:r>
            <a:r>
              <a:rPr lang="nn-NO" i="1" dirty="0" err="1"/>
              <a:t>arbeidstakerne</a:t>
            </a:r>
            <a:r>
              <a:rPr lang="nn-NO" i="1" dirty="0"/>
              <a:t>, </a:t>
            </a:r>
            <a:endParaRPr lang="nn-NO" dirty="0"/>
          </a:p>
          <a:p>
            <a:pPr lvl="1"/>
            <a:r>
              <a:rPr lang="nn-NO" i="1" dirty="0" err="1"/>
              <a:t>endringer</a:t>
            </a:r>
            <a:r>
              <a:rPr lang="nn-NO" i="1" dirty="0"/>
              <a:t> i tariffavtaleforhold,</a:t>
            </a:r>
            <a:endParaRPr lang="nn-NO" dirty="0"/>
          </a:p>
          <a:p>
            <a:pPr lvl="1"/>
            <a:r>
              <a:rPr lang="nn-NO" i="1" dirty="0" err="1"/>
              <a:t>planlagte</a:t>
            </a:r>
            <a:r>
              <a:rPr lang="nn-NO" i="1" dirty="0"/>
              <a:t> tiltak overfor </a:t>
            </a:r>
            <a:r>
              <a:rPr lang="nn-NO" i="1" dirty="0" err="1"/>
              <a:t>arbeidstakerne</a:t>
            </a:r>
            <a:r>
              <a:rPr lang="nn-NO" i="1" dirty="0"/>
              <a:t>,</a:t>
            </a:r>
            <a:endParaRPr lang="nn-NO" dirty="0"/>
          </a:p>
          <a:p>
            <a:pPr lvl="1"/>
            <a:r>
              <a:rPr lang="nn-NO" i="1" dirty="0"/>
              <a:t>reservasjons- og fortrinnsrett, og fristen til å utøve slike rettigheter</a:t>
            </a:r>
            <a:r>
              <a:rPr lang="nn-NO" i="1" dirty="0" smtClean="0"/>
              <a:t>.</a:t>
            </a:r>
          </a:p>
          <a:p>
            <a:pPr lvl="2"/>
            <a:r>
              <a:rPr lang="nn-NO" i="1" dirty="0" err="1" smtClean="0"/>
              <a:t>Domstolskapt</a:t>
            </a:r>
            <a:r>
              <a:rPr lang="nn-NO" i="1" dirty="0" smtClean="0"/>
              <a:t> </a:t>
            </a:r>
            <a:r>
              <a:rPr lang="nn-NO" i="1" dirty="0" err="1" smtClean="0"/>
              <a:t>valgrett</a:t>
            </a:r>
            <a:endParaRPr lang="nn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43665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Virksomhetsoverdragelse </a:t>
            </a:r>
            <a:r>
              <a:rPr lang="nb-NO" b="1" dirty="0" err="1" smtClean="0"/>
              <a:t>aml</a:t>
            </a:r>
            <a:r>
              <a:rPr lang="nb-NO" b="1" dirty="0" smtClean="0"/>
              <a:t>. </a:t>
            </a:r>
            <a:r>
              <a:rPr lang="nb-NO" b="1" dirty="0" err="1" smtClean="0"/>
              <a:t>Kap</a:t>
            </a:r>
            <a:r>
              <a:rPr lang="nb-NO" b="1" dirty="0" smtClean="0"/>
              <a:t>. 16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Fortrinnsrettsavtaler</a:t>
            </a:r>
          </a:p>
          <a:p>
            <a:pPr lvl="1"/>
            <a:r>
              <a:rPr lang="nb-NO" dirty="0" smtClean="0"/>
              <a:t>Lovbestemt fortrinnsrett</a:t>
            </a:r>
          </a:p>
          <a:p>
            <a:pPr lvl="1"/>
            <a:r>
              <a:rPr lang="nb-NO" dirty="0" smtClean="0"/>
              <a:t>Kvalifikasjonsprinsippet</a:t>
            </a:r>
          </a:p>
          <a:p>
            <a:pPr lvl="1"/>
            <a:endParaRPr lang="nb-NO" dirty="0"/>
          </a:p>
          <a:p>
            <a:r>
              <a:rPr lang="nb-NO" dirty="0" smtClean="0"/>
              <a:t>Hvem skal forvalte arbeidsgiveransvaret</a:t>
            </a:r>
          </a:p>
          <a:p>
            <a:pPr lvl="1"/>
            <a:r>
              <a:rPr lang="nb-NO" dirty="0" smtClean="0"/>
              <a:t>Eierkommunene?</a:t>
            </a:r>
          </a:p>
          <a:p>
            <a:pPr lvl="1"/>
            <a:r>
              <a:rPr lang="nb-NO" dirty="0" smtClean="0"/>
              <a:t>Styret?</a:t>
            </a:r>
          </a:p>
          <a:p>
            <a:pPr lvl="1"/>
            <a:r>
              <a:rPr lang="nb-NO" dirty="0" smtClean="0"/>
              <a:t>Daglig leder?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9104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Arkiv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Arkivloven</a:t>
            </a:r>
          </a:p>
          <a:p>
            <a:pPr lvl="1"/>
            <a:r>
              <a:rPr lang="nb-NO" dirty="0" smtClean="0"/>
              <a:t>Offentlige arkiv: Kommuner og forvaltningsvirksomheter</a:t>
            </a:r>
          </a:p>
          <a:p>
            <a:pPr lvl="1"/>
            <a:r>
              <a:rPr lang="nb-NO" dirty="0" smtClean="0"/>
              <a:t>Private arkiv: Aksjeselskap og samvirker</a:t>
            </a:r>
          </a:p>
          <a:p>
            <a:r>
              <a:rPr lang="nb-NO" dirty="0" smtClean="0"/>
              <a:t>Bør uansett følge reglene for offentlige arkiv</a:t>
            </a:r>
          </a:p>
          <a:p>
            <a:r>
              <a:rPr lang="nb-NO" dirty="0" smtClean="0"/>
              <a:t>Overføring av arkiv ved opprettelse av samarbeid</a:t>
            </a:r>
          </a:p>
          <a:p>
            <a:r>
              <a:rPr lang="nb-NO" dirty="0" smtClean="0"/>
              <a:t>Kassasjon</a:t>
            </a:r>
          </a:p>
          <a:p>
            <a:r>
              <a:rPr lang="nb-NO" dirty="0" smtClean="0"/>
              <a:t>Personopplysningsloven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0997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Prosessuelle problemstillinger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Rettslig representant</a:t>
            </a:r>
          </a:p>
          <a:p>
            <a:pPr lvl="1"/>
            <a:r>
              <a:rPr lang="nb-NO" dirty="0" smtClean="0"/>
              <a:t>Kommunen ved ordfører</a:t>
            </a:r>
          </a:p>
          <a:p>
            <a:pPr lvl="1"/>
            <a:r>
              <a:rPr lang="nb-NO" dirty="0" smtClean="0"/>
              <a:t>Selskapet ved styreleder</a:t>
            </a:r>
          </a:p>
          <a:p>
            <a:pPr lvl="1"/>
            <a:endParaRPr lang="nb-NO" dirty="0"/>
          </a:p>
          <a:p>
            <a:r>
              <a:rPr lang="nb-NO" dirty="0" smtClean="0"/>
              <a:t>Eiers forhold til prosess</a:t>
            </a:r>
          </a:p>
          <a:p>
            <a:pPr lvl="1"/>
            <a:r>
              <a:rPr lang="nb-NO" dirty="0" smtClean="0"/>
              <a:t>Arbeidsrettssaker</a:t>
            </a:r>
          </a:p>
          <a:p>
            <a:pPr lvl="1"/>
            <a:r>
              <a:rPr lang="nb-NO" dirty="0" smtClean="0"/>
              <a:t>Kontrakt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Tvist mellom eierne</a:t>
            </a:r>
          </a:p>
          <a:p>
            <a:pPr lvl="1"/>
            <a:r>
              <a:rPr lang="nb-NO" dirty="0" smtClean="0"/>
              <a:t>Megling</a:t>
            </a:r>
          </a:p>
          <a:p>
            <a:pPr lvl="1"/>
            <a:r>
              <a:rPr lang="nb-NO" dirty="0" smtClean="0"/>
              <a:t>Voldgift eller </a:t>
            </a:r>
            <a:r>
              <a:rPr lang="nb-NO" dirty="0" err="1" smtClean="0"/>
              <a:t>domstolprøving</a:t>
            </a:r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4132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Hovedtemaene i rapporten – oversikt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Hvor fritt står kommunene ved valg av form for IKT-samarbeid</a:t>
            </a:r>
          </a:p>
          <a:p>
            <a:pPr lvl="1"/>
            <a:r>
              <a:rPr lang="nb-NO" dirty="0" smtClean="0"/>
              <a:t>Oversikt  over samarbeidsformer</a:t>
            </a:r>
          </a:p>
          <a:p>
            <a:pPr lvl="2"/>
            <a:r>
              <a:rPr lang="nb-NO" dirty="0" smtClean="0"/>
              <a:t>Bare organisasjonsformer med  organisatorisk overbygning behandles </a:t>
            </a:r>
            <a:r>
              <a:rPr lang="nb-NO" sz="1600" dirty="0" smtClean="0"/>
              <a:t>(andre, «løsere former holdes utenfor)</a:t>
            </a:r>
            <a:endParaRPr lang="nb-NO" sz="1800" dirty="0" smtClean="0"/>
          </a:p>
          <a:p>
            <a:pPr lvl="1"/>
            <a:r>
              <a:rPr lang="nb-NO" dirty="0" smtClean="0"/>
              <a:t>Eierstyring </a:t>
            </a:r>
          </a:p>
          <a:p>
            <a:pPr lvl="1"/>
            <a:r>
              <a:rPr lang="nb-NO" dirty="0" smtClean="0"/>
              <a:t>Betydningen av regelverket for offentlige anskaffelser </a:t>
            </a:r>
          </a:p>
          <a:p>
            <a:pPr lvl="1"/>
            <a:r>
              <a:rPr lang="nb-NO" dirty="0" smtClean="0"/>
              <a:t>Enkelte kontraktsrettslige spørsmål </a:t>
            </a:r>
          </a:p>
          <a:p>
            <a:pPr lvl="1"/>
            <a:r>
              <a:rPr lang="nb-NO" dirty="0" smtClean="0"/>
              <a:t>Oversikt over skatte- og </a:t>
            </a:r>
            <a:r>
              <a:rPr lang="nb-NO" dirty="0" err="1" smtClean="0"/>
              <a:t>avgiftsrettslige</a:t>
            </a:r>
            <a:r>
              <a:rPr lang="nb-NO" dirty="0" smtClean="0"/>
              <a:t> spørsmål </a:t>
            </a:r>
          </a:p>
          <a:p>
            <a:pPr lvl="1"/>
            <a:r>
              <a:rPr lang="nb-NO" dirty="0" smtClean="0"/>
              <a:t>Arbeidsrettslige spørsmål </a:t>
            </a:r>
          </a:p>
          <a:p>
            <a:pPr lvl="1"/>
            <a:r>
              <a:rPr lang="nb-NO" dirty="0" smtClean="0"/>
              <a:t>Regler om arkivering </a:t>
            </a:r>
          </a:p>
          <a:p>
            <a:pPr lvl="1"/>
            <a:r>
              <a:rPr lang="nb-NO" dirty="0"/>
              <a:t>Betydningen av  regelverket om statsstøtte </a:t>
            </a:r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7206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Organisasjonsformer for IKT-samarbeid - valgfrihet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Utgangspunkt - Kommunene har langt på vei samme frihet som private til å velge organisasjonsform for samarbeid</a:t>
            </a:r>
          </a:p>
          <a:p>
            <a:r>
              <a:rPr lang="nb-NO" dirty="0" smtClean="0"/>
              <a:t>Men - begrensninger kan følge av reglene om offentlige anskaffelser </a:t>
            </a:r>
          </a:p>
          <a:p>
            <a:r>
              <a:rPr lang="nb-NO" dirty="0" smtClean="0"/>
              <a:t>Organisasjonsformer som rapporten vurderer nærmere: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dirty="0" smtClean="0"/>
              <a:t>Kommuneloven § 27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dirty="0" smtClean="0"/>
              <a:t>Vertskommunesamarbeid etter kommuneloven </a:t>
            </a:r>
            <a:r>
              <a:rPr lang="nb-NO" dirty="0" err="1" smtClean="0"/>
              <a:t>kap</a:t>
            </a:r>
            <a:r>
              <a:rPr lang="nb-NO" dirty="0" smtClean="0"/>
              <a:t>. 5A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dirty="0" smtClean="0"/>
              <a:t>Interkommunalt selskap IKS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dirty="0" smtClean="0"/>
              <a:t>Aksjeselskap (AS)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dirty="0" smtClean="0"/>
              <a:t>Samvirkeforetak (SA)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31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Vertikalt samarbeid </a:t>
            </a:r>
            <a:endParaRPr lang="nb-NO" b="1" dirty="0"/>
          </a:p>
        </p:txBody>
      </p:sp>
      <p:pic>
        <p:nvPicPr>
          <p:cNvPr id="6" name="Plassholder for innhold 5"/>
          <p:cNvPicPr>
            <a:picLocks noGrp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641" y="2112533"/>
            <a:ext cx="7356260" cy="3203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93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Horisontalt samarbeid </a:t>
            </a:r>
            <a:endParaRPr lang="nb-NO" b="1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727" y="1539875"/>
            <a:ext cx="6768545" cy="4489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9282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Grp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586039" y="388418"/>
            <a:ext cx="6020474" cy="615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Hvilke muligheter har kommuner til å innlemmes i en eksisterende avtale?</a:t>
            </a:r>
            <a:endParaRPr lang="nb-NO" b="1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57" y="2128205"/>
            <a:ext cx="7388028" cy="3447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6136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Kan </a:t>
            </a:r>
            <a:r>
              <a:rPr lang="nb-NO" b="1" dirty="0"/>
              <a:t>kommuner ta i bruk felleskomponenter </a:t>
            </a:r>
            <a:r>
              <a:rPr lang="nb-NO" b="1" dirty="0" smtClean="0"/>
              <a:t>utviklet </a:t>
            </a:r>
            <a:r>
              <a:rPr lang="nb-NO" b="1" dirty="0"/>
              <a:t>av én/flere kommuner med hjemmel i unntaket for</a:t>
            </a:r>
            <a:r>
              <a:rPr lang="nb-NO" b="1" i="1" dirty="0"/>
              <a:t> horisontalt </a:t>
            </a:r>
            <a:r>
              <a:rPr lang="nb-NO" b="1" dirty="0"/>
              <a:t>samarbeid? 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33" y="2548991"/>
            <a:ext cx="7137175" cy="2824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795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Kan </a:t>
            </a:r>
            <a:r>
              <a:rPr lang="nb-NO" b="1" dirty="0"/>
              <a:t>kommuner ta i bruk felleskomponenter fra et interkommunalt samarbeidsorgan med hjemmel i unntaket for </a:t>
            </a:r>
            <a:r>
              <a:rPr lang="nb-NO" b="1" i="1" dirty="0"/>
              <a:t>vertikalt</a:t>
            </a:r>
            <a:r>
              <a:rPr lang="nb-NO" b="1" dirty="0"/>
              <a:t> samarbeid? </a:t>
            </a:r>
          </a:p>
        </p:txBody>
      </p:sp>
      <p:pic>
        <p:nvPicPr>
          <p:cNvPr id="4" name="Plassholder for innhold 3"/>
          <p:cNvPicPr>
            <a:picLocks noGrp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75" y="1658867"/>
            <a:ext cx="7950426" cy="4151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971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_PPT_mal_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8020A4F00CF8744D9D3D07D4F313DA6E" ma:contentTypeVersion="0" ma:contentTypeDescription="" ma:contentTypeScope="" ma:versionID="23582a1d2cb8d45ef8b046d3215b41ba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Sammendrag</TermName>
          <TermId xmlns="http://schemas.microsoft.com/office/infopath/2007/PartnerControls">06fd0364-2305-480a-8ec8-1cae03112a06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109</Value>
    </TaxCatchAll>
    <_dlc_DocId xmlns="a0c403bc-df03-43c8-915b-d2d6e5c89d57">DMFW2D44QQMK-2014597973-3</_dlc_DocId>
    <_dlc_DocIdUrl xmlns="a0c403bc-df03-43c8-915b-d2d6e5c89d57">
      <Url>http://fou.ks.no/prosjekter/144016/_layouts/15/DocIdRedir.aspx?ID=DMFW2D44QQMK-2014597973-3</Url>
      <Description>DMFW2D44QQMK-2014597973-3</Description>
    </_dlc_DocIdUrl>
  </documentManagement>
</p:properties>
</file>

<file path=customXml/itemProps1.xml><?xml version="1.0" encoding="utf-8"?>
<ds:datastoreItem xmlns:ds="http://schemas.openxmlformats.org/officeDocument/2006/customXml" ds:itemID="{E00039C2-22DC-4DB2-AE7D-23F49B0992BC}"/>
</file>

<file path=customXml/itemProps2.xml><?xml version="1.0" encoding="utf-8"?>
<ds:datastoreItem xmlns:ds="http://schemas.openxmlformats.org/officeDocument/2006/customXml" ds:itemID="{806E4B76-24AE-4AB7-B88C-599F65E36727}"/>
</file>

<file path=customXml/itemProps3.xml><?xml version="1.0" encoding="utf-8"?>
<ds:datastoreItem xmlns:ds="http://schemas.openxmlformats.org/officeDocument/2006/customXml" ds:itemID="{EF50E668-4AB5-4D08-AB40-14C2617131B3}"/>
</file>

<file path=customXml/itemProps4.xml><?xml version="1.0" encoding="utf-8"?>
<ds:datastoreItem xmlns:ds="http://schemas.openxmlformats.org/officeDocument/2006/customXml" ds:itemID="{04C3928A-415D-4614-9CC7-939AFF722945}"/>
</file>

<file path=docProps/app.xml><?xml version="1.0" encoding="utf-8"?>
<Properties xmlns="http://schemas.openxmlformats.org/officeDocument/2006/extended-properties" xmlns:vt="http://schemas.openxmlformats.org/officeDocument/2006/docPropsVTypes">
  <Template>KS_PPT_mal_2012</Template>
  <TotalTime>2053</TotalTime>
  <Words>714</Words>
  <Application>Microsoft Office PowerPoint</Application>
  <PresentationFormat>Skjermfremvisning (4:3)</PresentationFormat>
  <Paragraphs>112</Paragraphs>
  <Slides>17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KS_PPT_mal_2012</vt:lpstr>
      <vt:lpstr>Interkommunalt samarbeid om IKT   - rettslige rammer for organisering - </vt:lpstr>
      <vt:lpstr>Hovedtemaene i rapporten – oversikt </vt:lpstr>
      <vt:lpstr>Organisasjonsformer for IKT-samarbeid - valgfrihet </vt:lpstr>
      <vt:lpstr>Vertikalt samarbeid </vt:lpstr>
      <vt:lpstr>Horisontalt samarbeid </vt:lpstr>
      <vt:lpstr>PowerPoint-presentasjon</vt:lpstr>
      <vt:lpstr>Hvilke muligheter har kommuner til å innlemmes i en eksisterende avtale?</vt:lpstr>
      <vt:lpstr>Kan kommuner ta i bruk felleskomponenter utviklet av én/flere kommuner med hjemmel i unntaket for horisontalt samarbeid? </vt:lpstr>
      <vt:lpstr>Kan kommuner ta i bruk felleskomponenter fra et interkommunalt samarbeidsorgan med hjemmel i unntaket for vertikalt samarbeid? </vt:lpstr>
      <vt:lpstr>IT-kontrakter mellom et interkommunalt IKT-samarbeid og leverandører i markedet </vt:lpstr>
      <vt:lpstr>Hvem kan inngå kontrakt på vegne av et interkommunalt IKT-samarbeid med leverandører i markedet og hvordan sikre at kontraktene blir fulgt opp ?</vt:lpstr>
      <vt:lpstr>Skatt og mva</vt:lpstr>
      <vt:lpstr>Virksomhetsoverdragelse – aml. Kap. 16</vt:lpstr>
      <vt:lpstr>Virksomhetsoverdragelse - aml. Kap. 16</vt:lpstr>
      <vt:lpstr>Virksomhetsoverdragelse aml. Kap. 16</vt:lpstr>
      <vt:lpstr>Arkiv</vt:lpstr>
      <vt:lpstr>Prosessuelle problemstillinger</vt:lpstr>
    </vt:vector>
  </TitlesOfParts>
  <Company>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Tone Mangset</dc:creator>
  <cp:lastModifiedBy>Hilde Ravnaas</cp:lastModifiedBy>
  <cp:revision>83</cp:revision>
  <dcterms:created xsi:type="dcterms:W3CDTF">2015-01-08T12:09:27Z</dcterms:created>
  <dcterms:modified xsi:type="dcterms:W3CDTF">2017-07-07T09:36:21Z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0x010100C466DCB15B7C4D46B76A8E26AA95A520008020A4F00CF8744D9D3D07D4F313DA6E</vt:lpwstr>
  </property>
  <property fmtid="{D5CDD505-2E9C-101B-9397-08002B2CF9AE}" pid="3" name="_dlc_DocIdItemGuid">
    <vt:lpwstr>2fe2b2bb-b752-4db7-b870-dd5cad1af11e</vt:lpwstr>
  </property>
  <property fmtid="{D5CDD505-2E9C-101B-9397-08002B2CF9AE}" pid="4" name="Dokumentkategori">
    <vt:lpwstr>109;#Sammendrag|06fd0364-2305-480a-8ec8-1cae03112a06</vt:lpwstr>
  </property>
</Properties>
</file>