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demografi%20oppda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Faktorane%20deskriptive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amlet%20tilfredshet%20som%20avhengig%20variab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Sektorvis%20regresjon%20Modell%20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Faktorane%20x%20Tj.omrd%20snitt%20RMV%20Oppdatert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Faktorane%20x%20Tj.omrd%20snitt%20RMV%20Oppdatert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Faktorane%20x%20Tj.omrd%20snitt%20RMV%20Oppdatert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Faktorane%20x%20Tj.omrd%20snitt%20RMV%20Oppdatert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gserv3\Arbeidskatalog\Prosjekt%20felleskatalog\P&#229;g&#229;ende%20prosjekter\6559%20KS%20Medarbeidertilfredshet\Resultat\Faktorane%20x%20Tj.omrd%20snitt%20RMV%20Oppdater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7.3703157754387058E-2"/>
          <c:y val="2.6942536608423554E-2"/>
          <c:w val="0.91932930126443513"/>
          <c:h val="0.65429610659814075"/>
        </c:manualLayout>
      </c:layout>
      <c:barChart>
        <c:barDir val="col"/>
        <c:grouping val="clustered"/>
        <c:ser>
          <c:idx val="0"/>
          <c:order val="0"/>
          <c:tx>
            <c:strRef>
              <c:f>'Ark1'!$D$107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'Ark1'!$B$108:$B$117</c:f>
              <c:strCache>
                <c:ptCount val="10"/>
                <c:pt idx="0">
                  <c:v>Administrasjon</c:v>
                </c:pt>
                <c:pt idx="1">
                  <c:v>Barnehage</c:v>
                </c:pt>
                <c:pt idx="2">
                  <c:v>Barneskole</c:v>
                </c:pt>
                <c:pt idx="3">
                  <c:v>Ungdoms-skole</c:v>
                </c:pt>
                <c:pt idx="4">
                  <c:v>Kommune-helse</c:v>
                </c:pt>
                <c:pt idx="5">
                  <c:v>Sosial-tjenester</c:v>
                </c:pt>
                <c:pt idx="6">
                  <c:v>Barnevern</c:v>
                </c:pt>
                <c:pt idx="7">
                  <c:v>PLO Hjemme-tjenester</c:v>
                </c:pt>
                <c:pt idx="8">
                  <c:v>PLO Institusjons-tjenester</c:v>
                </c:pt>
                <c:pt idx="9">
                  <c:v>Tekniske tjenester</c:v>
                </c:pt>
              </c:strCache>
            </c:strRef>
          </c:cat>
          <c:val>
            <c:numRef>
              <c:f>'Ark1'!$D$108:$D$117</c:f>
              <c:numCache>
                <c:formatCode>####.0</c:formatCode>
                <c:ptCount val="10"/>
                <c:pt idx="0">
                  <c:v>19.646679979131676</c:v>
                </c:pt>
                <c:pt idx="1">
                  <c:v>9.79545577203303</c:v>
                </c:pt>
                <c:pt idx="2">
                  <c:v>21.949376652814507</c:v>
                </c:pt>
                <c:pt idx="3">
                  <c:v>5.6416068505226038</c:v>
                </c:pt>
                <c:pt idx="4">
                  <c:v>4.5334340763128065</c:v>
                </c:pt>
                <c:pt idx="5">
                  <c:v>2.1857628582222492</c:v>
                </c:pt>
                <c:pt idx="6">
                  <c:v>1.2682821523018022</c:v>
                </c:pt>
                <c:pt idx="7">
                  <c:v>16.455286307949603</c:v>
                </c:pt>
                <c:pt idx="8">
                  <c:v>12.914890172162551</c:v>
                </c:pt>
                <c:pt idx="9">
                  <c:v>5.6092251785489395</c:v>
                </c:pt>
              </c:numCache>
            </c:numRef>
          </c:val>
        </c:ser>
        <c:axId val="66263680"/>
        <c:axId val="66429312"/>
      </c:barChart>
      <c:catAx>
        <c:axId val="66263680"/>
        <c:scaling>
          <c:orientation val="minMax"/>
        </c:scaling>
        <c:axPos val="b"/>
        <c:numFmt formatCode="#,##0" sourceLinked="0"/>
        <c:majorTickMark val="none"/>
        <c:tickLblPos val="nextTo"/>
        <c:crossAx val="66429312"/>
        <c:crosses val="autoZero"/>
        <c:auto val="1"/>
        <c:lblAlgn val="ctr"/>
        <c:lblOffset val="100"/>
      </c:catAx>
      <c:valAx>
        <c:axId val="66429312"/>
        <c:scaling>
          <c:orientation val="minMax"/>
        </c:scaling>
        <c:axPos val="l"/>
        <c:majorGridlines/>
        <c:numFmt formatCode="#,###" sourceLinked="0"/>
        <c:majorTickMark val="none"/>
        <c:tickLblPos val="nextTo"/>
        <c:crossAx val="662636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/>
            </a:pPr>
            <a:endParaRPr lang="nb-NO"/>
          </a:p>
        </c:txPr>
      </c:dTable>
      <c:spPr>
        <a:ln>
          <a:solidFill>
            <a:schemeClr val="tx2">
              <a:lumMod val="75000"/>
            </a:schemeClr>
          </a:solidFill>
        </a:ln>
      </c:spPr>
    </c:plotArea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dLbls>
            <c:numFmt formatCode="#,##0.0" sourceLinked="0"/>
            <c:txPr>
              <a:bodyPr/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Val val="1"/>
          </c:dLbls>
          <c:cat>
            <c:strRef>
              <c:f>Figur!$A$2:$A$10</c:f>
              <c:strCache>
                <c:ptCount val="9"/>
                <c:pt idx="0">
                  <c:v>Lønn</c:v>
                </c:pt>
                <c:pt idx="1">
                  <c:v>Øverste administrative ledelse</c:v>
                </c:pt>
                <c:pt idx="2">
                  <c:v>Fysiske arbeidsforhold</c:v>
                </c:pt>
                <c:pt idx="3">
                  <c:v>Medarbeidersamtalen</c:v>
                </c:pt>
                <c:pt idx="4">
                  <c:v>Nærmeste leder</c:v>
                </c:pt>
                <c:pt idx="5">
                  <c:v>Utviklende arbeidsoppgaver</c:v>
                </c:pt>
                <c:pt idx="6">
                  <c:v>Omdømme</c:v>
                </c:pt>
                <c:pt idx="7">
                  <c:v>Arbeidsplassens mål</c:v>
                </c:pt>
                <c:pt idx="8">
                  <c:v>Trivsel og samarbeid</c:v>
                </c:pt>
              </c:strCache>
            </c:strRef>
          </c:cat>
          <c:val>
            <c:numRef>
              <c:f>Figur!$B$2:$B$10</c:f>
              <c:numCache>
                <c:formatCode>####.0000</c:formatCode>
                <c:ptCount val="9"/>
                <c:pt idx="0">
                  <c:v>2.9207314865109359</c:v>
                </c:pt>
                <c:pt idx="1">
                  <c:v>2.9962767889575046</c:v>
                </c:pt>
                <c:pt idx="2">
                  <c:v>4.0359983800577837</c:v>
                </c:pt>
                <c:pt idx="3">
                  <c:v>4.2089999999999925</c:v>
                </c:pt>
                <c:pt idx="4">
                  <c:v>4.3188807386848556</c:v>
                </c:pt>
                <c:pt idx="5">
                  <c:v>4.3597121001139332</c:v>
                </c:pt>
                <c:pt idx="6" formatCode="####.000">
                  <c:v>4.4248438140724176</c:v>
                </c:pt>
                <c:pt idx="7">
                  <c:v>4.5331072467950664</c:v>
                </c:pt>
                <c:pt idx="8">
                  <c:v>4.9702611656463942</c:v>
                </c:pt>
              </c:numCache>
            </c:numRef>
          </c:val>
        </c:ser>
        <c:axId val="68761472"/>
        <c:axId val="68763008"/>
      </c:barChart>
      <c:catAx>
        <c:axId val="6876147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nb-NO"/>
          </a:p>
        </c:txPr>
        <c:crossAx val="68763008"/>
        <c:crosses val="autoZero"/>
        <c:auto val="1"/>
        <c:lblAlgn val="ctr"/>
        <c:lblOffset val="100"/>
      </c:catAx>
      <c:valAx>
        <c:axId val="68763008"/>
        <c:scaling>
          <c:orientation val="minMax"/>
          <c:max val="5"/>
          <c:min val="2.5"/>
        </c:scaling>
        <c:axPos val="b"/>
        <c:majorGridlines/>
        <c:numFmt formatCode="#,##0.0" sourceLinked="0"/>
        <c:tickLblPos val="nextTo"/>
        <c:crossAx val="68761472"/>
        <c:crosses val="autoZero"/>
        <c:crossBetween val="between"/>
      </c:valAx>
    </c:plotArea>
    <c:plotVisOnly val="1"/>
  </c:chart>
  <c:spPr>
    <a:ln>
      <a:solidFill>
        <a:srgbClr val="1F497D">
          <a:lumMod val="75000"/>
        </a:srgbClr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dPt>
            <c:idx val="10"/>
            <c:spPr>
              <a:solidFill>
                <a:srgbClr val="C00000"/>
              </a:solidFill>
            </c:spPr>
          </c:dPt>
          <c:dLbls>
            <c:numFmt formatCode="#,##0.0" sourceLinked="0"/>
            <c:txPr>
              <a:bodyPr/>
              <a:lstStyle/>
              <a:p>
                <a:pPr>
                  <a:defRPr sz="1200" baseline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Val val="1"/>
          </c:dLbls>
          <c:cat>
            <c:strRef>
              <c:f>'Ark1'!$A$4:$A$14</c:f>
              <c:strCache>
                <c:ptCount val="11"/>
                <c:pt idx="0">
                  <c:v>Barnevern</c:v>
                </c:pt>
                <c:pt idx="1">
                  <c:v>Sosialtjenester</c:v>
                </c:pt>
                <c:pt idx="2">
                  <c:v>Ungdomsskole</c:v>
                </c:pt>
                <c:pt idx="3">
                  <c:v>PLO Institusjon</c:v>
                </c:pt>
                <c:pt idx="4">
                  <c:v>Administrasjon</c:v>
                </c:pt>
                <c:pt idx="5">
                  <c:v>PLO Hjemmetjenester</c:v>
                </c:pt>
                <c:pt idx="6">
                  <c:v>Tekniske tjenester</c:v>
                </c:pt>
                <c:pt idx="7">
                  <c:v>Kommunehelse</c:v>
                </c:pt>
                <c:pt idx="8">
                  <c:v>Barneskole</c:v>
                </c:pt>
                <c:pt idx="9">
                  <c:v>Barnehage</c:v>
                </c:pt>
                <c:pt idx="10">
                  <c:v>Total</c:v>
                </c:pt>
              </c:strCache>
            </c:strRef>
          </c:cat>
          <c:val>
            <c:numRef>
              <c:f>'Ark1'!$B$4:$B$14</c:f>
              <c:numCache>
                <c:formatCode>####.00</c:formatCode>
                <c:ptCount val="11"/>
                <c:pt idx="0">
                  <c:v>4.2331902718168815</c:v>
                </c:pt>
                <c:pt idx="1">
                  <c:v>4.2999164578111859</c:v>
                </c:pt>
                <c:pt idx="2">
                  <c:v>4.3775411423039694</c:v>
                </c:pt>
                <c:pt idx="3">
                  <c:v>4.3899434864512514</c:v>
                </c:pt>
                <c:pt idx="4">
                  <c:v>4.4299291837495307</c:v>
                </c:pt>
                <c:pt idx="5">
                  <c:v>4.4392960570283124</c:v>
                </c:pt>
                <c:pt idx="6">
                  <c:v>4.4402985074627024</c:v>
                </c:pt>
                <c:pt idx="7">
                  <c:v>4.4865515857085514</c:v>
                </c:pt>
                <c:pt idx="8">
                  <c:v>4.4946993539837834</c:v>
                </c:pt>
                <c:pt idx="9">
                  <c:v>4.7761692650334124</c:v>
                </c:pt>
                <c:pt idx="10">
                  <c:v>4.4735938622151128</c:v>
                </c:pt>
              </c:numCache>
            </c:numRef>
          </c:val>
        </c:ser>
        <c:axId val="68797184"/>
        <c:axId val="68798720"/>
      </c:barChart>
      <c:catAx>
        <c:axId val="6879718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nb-NO"/>
          </a:p>
        </c:txPr>
        <c:crossAx val="68798720"/>
        <c:crosses val="autoZero"/>
        <c:auto val="1"/>
        <c:lblAlgn val="ctr"/>
        <c:lblOffset val="100"/>
      </c:catAx>
      <c:valAx>
        <c:axId val="68798720"/>
        <c:scaling>
          <c:orientation val="minMax"/>
          <c:max val="4.8"/>
          <c:min val="4"/>
        </c:scaling>
        <c:axPos val="b"/>
        <c:majorGridlines/>
        <c:numFmt formatCode="#,##0.0" sourceLinked="0"/>
        <c:tickLblPos val="nextTo"/>
        <c:crossAx val="68797184"/>
        <c:crosses val="autoZero"/>
        <c:crossBetween val="between"/>
      </c:valAx>
    </c:plotArea>
    <c:plotVisOnly val="1"/>
  </c:chart>
  <c:spPr>
    <a:ln>
      <a:solidFill>
        <a:srgbClr val="1F497D">
          <a:lumMod val="75000"/>
        </a:srgbClr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Val val="1"/>
          </c:dLbls>
          <c:cat>
            <c:strRef>
              <c:f>'Ark1'!$A$36:$A$40</c:f>
              <c:strCache>
                <c:ptCount val="5"/>
                <c:pt idx="0">
                  <c:v>Lønn</c:v>
                </c:pt>
                <c:pt idx="1">
                  <c:v>Utviklende arbeidsoppgaver</c:v>
                </c:pt>
                <c:pt idx="2">
                  <c:v>Nærmeste leder</c:v>
                </c:pt>
                <c:pt idx="3">
                  <c:v>Trivsel og samarbeid</c:v>
                </c:pt>
                <c:pt idx="4">
                  <c:v>Omdømme</c:v>
                </c:pt>
              </c:strCache>
            </c:strRef>
          </c:cat>
          <c:val>
            <c:numRef>
              <c:f>'Ark1'!$B$36:$B$40</c:f>
              <c:numCache>
                <c:formatCode>####.00</c:formatCode>
                <c:ptCount val="5"/>
                <c:pt idx="0">
                  <c:v>0.10648283974874198</c:v>
                </c:pt>
                <c:pt idx="1">
                  <c:v>0.17761057944413389</c:v>
                </c:pt>
                <c:pt idx="2">
                  <c:v>0.19918878472319484</c:v>
                </c:pt>
                <c:pt idx="3">
                  <c:v>0.23413911686561376</c:v>
                </c:pt>
                <c:pt idx="4">
                  <c:v>0.31318938021154391</c:v>
                </c:pt>
              </c:numCache>
            </c:numRef>
          </c:val>
        </c:ser>
        <c:axId val="66546304"/>
        <c:axId val="66560384"/>
      </c:barChart>
      <c:catAx>
        <c:axId val="66546304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nb-NO"/>
          </a:p>
        </c:txPr>
        <c:crossAx val="66560384"/>
        <c:crosses val="autoZero"/>
        <c:auto val="1"/>
        <c:lblAlgn val="ctr"/>
        <c:lblOffset val="100"/>
      </c:catAx>
      <c:valAx>
        <c:axId val="66560384"/>
        <c:scaling>
          <c:orientation val="minMax"/>
        </c:scaling>
        <c:axPos val="b"/>
        <c:majorGridlines/>
        <c:numFmt formatCode="####.00" sourceLinked="1"/>
        <c:tickLblPos val="nextTo"/>
        <c:crossAx val="66546304"/>
        <c:crosses val="autoZero"/>
        <c:crossBetween val="between"/>
      </c:valAx>
    </c:plotArea>
    <c:plotVisOnly val="1"/>
  </c:chart>
  <c:spPr>
    <a:ln>
      <a:solidFill>
        <a:srgbClr val="1F497D">
          <a:lumMod val="75000"/>
        </a:srgbClr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6.7758728924705081E-2"/>
          <c:y val="5.3847453539641578E-2"/>
          <c:w val="0.90767397549677342"/>
          <c:h val="0.75189871428199606"/>
        </c:manualLayout>
      </c:layout>
      <c:barChart>
        <c:barDir val="col"/>
        <c:grouping val="clustered"/>
        <c:ser>
          <c:idx val="0"/>
          <c:order val="0"/>
          <c:tx>
            <c:strRef>
              <c:f>Sheet1!$B$78</c:f>
              <c:strCache>
                <c:ptCount val="1"/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(Sheet1!$A$79:$A$82,Sheet1!$A$84:$A$89)</c:f>
              <c:strCache>
                <c:ptCount val="10"/>
                <c:pt idx="0">
                  <c:v>Barnehage</c:v>
                </c:pt>
                <c:pt idx="1">
                  <c:v>Barneskole</c:v>
                </c:pt>
                <c:pt idx="2">
                  <c:v>Kommune-helse</c:v>
                </c:pt>
                <c:pt idx="3">
                  <c:v>PLO Institusjons-tjenester</c:v>
                </c:pt>
                <c:pt idx="4">
                  <c:v>PLO Hjemme-tjenesten</c:v>
                </c:pt>
                <c:pt idx="5">
                  <c:v>Ungdoms-skole</c:v>
                </c:pt>
                <c:pt idx="6">
                  <c:v>Administrasjon</c:v>
                </c:pt>
                <c:pt idx="7">
                  <c:v>Tekniske tjenester</c:v>
                </c:pt>
                <c:pt idx="8">
                  <c:v>Sosial-tjenesten</c:v>
                </c:pt>
                <c:pt idx="9">
                  <c:v>Barnevern</c:v>
                </c:pt>
              </c:strCache>
            </c:strRef>
          </c:cat>
          <c:val>
            <c:numRef>
              <c:f>(Sheet1!$B$79:$B$82,Sheet1!$B$84:$B$89)</c:f>
              <c:numCache>
                <c:formatCode>####.00</c:formatCode>
                <c:ptCount val="10"/>
                <c:pt idx="0">
                  <c:v>4.8816028766426971</c:v>
                </c:pt>
                <c:pt idx="1">
                  <c:v>4.5251667220637906</c:v>
                </c:pt>
                <c:pt idx="2">
                  <c:v>4.4905669830644035</c:v>
                </c:pt>
                <c:pt idx="3">
                  <c:v>4.4561880326223324</c:v>
                </c:pt>
                <c:pt idx="4">
                  <c:v>4.3840566283936955</c:v>
                </c:pt>
                <c:pt idx="5">
                  <c:v>4.3187577363874743</c:v>
                </c:pt>
                <c:pt idx="6">
                  <c:v>4.2598249094288585</c:v>
                </c:pt>
                <c:pt idx="7">
                  <c:v>4.1856506506245283</c:v>
                </c:pt>
                <c:pt idx="8">
                  <c:v>3.9895700932670666</c:v>
                </c:pt>
                <c:pt idx="9">
                  <c:v>3.9754137115839243</c:v>
                </c:pt>
              </c:numCache>
            </c:numRef>
          </c:val>
        </c:ser>
        <c:axId val="68812160"/>
        <c:axId val="68686976"/>
      </c:barChart>
      <c:catAx>
        <c:axId val="68812160"/>
        <c:scaling>
          <c:orientation val="minMax"/>
        </c:scaling>
        <c:axPos val="b"/>
        <c:numFmt formatCode="#,##0.0" sourceLinked="0"/>
        <c:majorTickMark val="none"/>
        <c:tickLblPos val="nextTo"/>
        <c:crossAx val="68686976"/>
        <c:crosses val="autoZero"/>
        <c:auto val="1"/>
        <c:lblAlgn val="ctr"/>
        <c:lblOffset val="100"/>
      </c:catAx>
      <c:valAx>
        <c:axId val="68686976"/>
        <c:scaling>
          <c:orientation val="minMax"/>
          <c:min val="3.5"/>
        </c:scaling>
        <c:axPos val="l"/>
        <c:majorGridlines/>
        <c:numFmt formatCode="####.0" sourceLinked="0"/>
        <c:majorTickMark val="none"/>
        <c:tickLblPos val="nextTo"/>
        <c:txPr>
          <a:bodyPr/>
          <a:lstStyle/>
          <a:p>
            <a:pPr>
              <a:defRPr sz="1100"/>
            </a:pPr>
            <a:endParaRPr lang="nb-NO"/>
          </a:p>
        </c:txPr>
        <c:crossAx val="68812160"/>
        <c:crosses val="autoZero"/>
        <c:crossBetween val="between"/>
        <c:majorUnit val="0.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nb-NO"/>
          </a:p>
        </c:txPr>
      </c:dTable>
      <c:spPr>
        <a:ln>
          <a:solidFill>
            <a:schemeClr val="accent1">
              <a:lumMod val="50000"/>
            </a:schemeClr>
          </a:solidFill>
        </a:ln>
      </c:spPr>
    </c:plotArea>
    <c:plotVisOnly val="1"/>
    <c:dispBlanksAs val="gap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9.2123709536307954E-2"/>
          <c:y val="4.0116103467924942E-2"/>
          <c:w val="0.89975993000874965"/>
          <c:h val="0.75641692165844054"/>
        </c:manualLayout>
      </c:layout>
      <c:barChart>
        <c:barDir val="col"/>
        <c:grouping val="clustered"/>
        <c:ser>
          <c:idx val="0"/>
          <c:order val="0"/>
          <c:tx>
            <c:strRef>
              <c:f>Sheet1!$B$123</c:f>
              <c:strCache>
                <c:ptCount val="1"/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Sheet1!$A$124:$A$133</c:f>
              <c:strCache>
                <c:ptCount val="10"/>
                <c:pt idx="0">
                  <c:v>Barnehage</c:v>
                </c:pt>
                <c:pt idx="1">
                  <c:v>PLO Institusjons-tjenester</c:v>
                </c:pt>
                <c:pt idx="2">
                  <c:v>Barneskole</c:v>
                </c:pt>
                <c:pt idx="3">
                  <c:v>PLO Hjemme-tjenesten</c:v>
                </c:pt>
                <c:pt idx="4">
                  <c:v>Kommune-helse</c:v>
                </c:pt>
                <c:pt idx="5">
                  <c:v>Sosial-tjenesten</c:v>
                </c:pt>
                <c:pt idx="6">
                  <c:v>Administrasjon</c:v>
                </c:pt>
                <c:pt idx="7">
                  <c:v>Barnevern</c:v>
                </c:pt>
                <c:pt idx="8">
                  <c:v>Tekniske tjenester</c:v>
                </c:pt>
                <c:pt idx="9">
                  <c:v>Ungdoms-skole</c:v>
                </c:pt>
              </c:strCache>
            </c:strRef>
          </c:cat>
          <c:val>
            <c:numRef>
              <c:f>Sheet1!$B$124:$B$133</c:f>
              <c:numCache>
                <c:formatCode>####.00</c:formatCode>
                <c:ptCount val="10"/>
                <c:pt idx="0">
                  <c:v>5.1211220046693411</c:v>
                </c:pt>
                <c:pt idx="1">
                  <c:v>5.0427837438919703</c:v>
                </c:pt>
                <c:pt idx="2">
                  <c:v>4.9708714602334432</c:v>
                </c:pt>
                <c:pt idx="3">
                  <c:v>4.9624237066485373</c:v>
                </c:pt>
                <c:pt idx="4">
                  <c:v>4.9447374212538904</c:v>
                </c:pt>
                <c:pt idx="5">
                  <c:v>4.9155840126666348</c:v>
                </c:pt>
                <c:pt idx="6">
                  <c:v>4.9148703378938281</c:v>
                </c:pt>
                <c:pt idx="7">
                  <c:v>4.9099290780141924</c:v>
                </c:pt>
                <c:pt idx="8">
                  <c:v>4.9040002812539294</c:v>
                </c:pt>
                <c:pt idx="9">
                  <c:v>4.8764692131185434</c:v>
                </c:pt>
              </c:numCache>
            </c:numRef>
          </c:val>
        </c:ser>
        <c:axId val="68716800"/>
        <c:axId val="68718592"/>
      </c:barChart>
      <c:catAx>
        <c:axId val="68716800"/>
        <c:scaling>
          <c:orientation val="minMax"/>
        </c:scaling>
        <c:axPos val="b"/>
        <c:numFmt formatCode="General" sourceLinked="1"/>
        <c:majorTickMark val="none"/>
        <c:tickLblPos val="nextTo"/>
        <c:crossAx val="68718592"/>
        <c:crosses val="autoZero"/>
        <c:auto val="1"/>
        <c:lblAlgn val="ctr"/>
        <c:lblOffset val="100"/>
      </c:catAx>
      <c:valAx>
        <c:axId val="68718592"/>
        <c:scaling>
          <c:orientation val="minMax"/>
        </c:scaling>
        <c:axPos val="l"/>
        <c:majorGridlines/>
        <c:numFmt formatCode="####.0" sourceLinked="0"/>
        <c:majorTickMark val="none"/>
        <c:tickLblPos val="nextTo"/>
        <c:txPr>
          <a:bodyPr/>
          <a:lstStyle/>
          <a:p>
            <a:pPr>
              <a:defRPr sz="1100"/>
            </a:pPr>
            <a:endParaRPr lang="nb-NO"/>
          </a:p>
        </c:txPr>
        <c:crossAx val="68716800"/>
        <c:crosses val="autoZero"/>
        <c:crossBetween val="between"/>
        <c:majorUnit val="0.1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nb-NO"/>
          </a:p>
        </c:txPr>
      </c:dTable>
    </c:plotArea>
    <c:plotVisOnly val="1"/>
    <c:dispBlanksAs val="gap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9.434596780764587E-2"/>
          <c:y val="4.0046946914943891E-2"/>
          <c:w val="0.90138350827030711"/>
          <c:h val="0.7454698591216945"/>
        </c:manualLayout>
      </c:layout>
      <c:barChart>
        <c:barDir val="col"/>
        <c:grouping val="clustered"/>
        <c:ser>
          <c:idx val="0"/>
          <c:order val="0"/>
          <c:tx>
            <c:strRef>
              <c:f>Sheet1!$B$3</c:f>
              <c:strCache>
                <c:ptCount val="1"/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Sheet1!$A$4:$A$13</c:f>
              <c:strCache>
                <c:ptCount val="10"/>
                <c:pt idx="0">
                  <c:v>Barnehage</c:v>
                </c:pt>
                <c:pt idx="1">
                  <c:v>PLO Institusjons-tjenester</c:v>
                </c:pt>
                <c:pt idx="2">
                  <c:v>Administrasjon</c:v>
                </c:pt>
                <c:pt idx="3">
                  <c:v>Barneskole</c:v>
                </c:pt>
                <c:pt idx="4">
                  <c:v>PLO Hjemme--tjenesten</c:v>
                </c:pt>
                <c:pt idx="5">
                  <c:v>Kommune-helse</c:v>
                </c:pt>
                <c:pt idx="6">
                  <c:v>Barnevern</c:v>
                </c:pt>
                <c:pt idx="7">
                  <c:v>Ungdoms-skole</c:v>
                </c:pt>
                <c:pt idx="8">
                  <c:v>Sosial--tjenesten</c:v>
                </c:pt>
                <c:pt idx="9">
                  <c:v>Tekniske tjenester</c:v>
                </c:pt>
              </c:strCache>
            </c:strRef>
          </c:cat>
          <c:val>
            <c:numRef>
              <c:f>Sheet1!$B$4:$B$13</c:f>
              <c:numCache>
                <c:formatCode>####.00</c:formatCode>
                <c:ptCount val="10"/>
                <c:pt idx="0">
                  <c:v>4.6852936700829906</c:v>
                </c:pt>
                <c:pt idx="1">
                  <c:v>4.3201846265689499</c:v>
                </c:pt>
                <c:pt idx="2">
                  <c:v>4.3128671459395393</c:v>
                </c:pt>
                <c:pt idx="3">
                  <c:v>4.2987217863552329</c:v>
                </c:pt>
                <c:pt idx="4">
                  <c:v>4.2857995387463621</c:v>
                </c:pt>
                <c:pt idx="5">
                  <c:v>4.2729713307517487</c:v>
                </c:pt>
                <c:pt idx="6">
                  <c:v>4.2213238770685626</c:v>
                </c:pt>
                <c:pt idx="7">
                  <c:v>4.1816837735042434</c:v>
                </c:pt>
                <c:pt idx="8">
                  <c:v>4.1768724279835494</c:v>
                </c:pt>
                <c:pt idx="9">
                  <c:v>4.1340087321621324</c:v>
                </c:pt>
              </c:numCache>
            </c:numRef>
          </c:val>
        </c:ser>
        <c:axId val="68736128"/>
        <c:axId val="68737664"/>
      </c:barChart>
      <c:catAx>
        <c:axId val="68736128"/>
        <c:scaling>
          <c:orientation val="minMax"/>
        </c:scaling>
        <c:axPos val="b"/>
        <c:numFmt formatCode="General" sourceLinked="1"/>
        <c:majorTickMark val="none"/>
        <c:tickLblPos val="nextTo"/>
        <c:crossAx val="68737664"/>
        <c:crosses val="autoZero"/>
        <c:auto val="1"/>
        <c:lblAlgn val="ctr"/>
        <c:lblOffset val="100"/>
      </c:catAx>
      <c:valAx>
        <c:axId val="68737664"/>
        <c:scaling>
          <c:orientation val="minMax"/>
        </c:scaling>
        <c:axPos val="l"/>
        <c:majorGridlines/>
        <c:numFmt formatCode="####.0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nb-NO"/>
          </a:p>
        </c:txPr>
        <c:crossAx val="687361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nb-NO"/>
          </a:p>
        </c:txPr>
      </c:dTable>
      <c:spPr>
        <a:noFill/>
        <a:ln w="25400">
          <a:noFill/>
        </a:ln>
      </c:spPr>
    </c:plotArea>
    <c:plotVisOnly val="1"/>
    <c:dispBlanksAs val="gap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8.8702767875408622E-2"/>
          <c:y val="4.1060653832123761E-2"/>
          <c:w val="0.88697440183161158"/>
          <c:h val="0.74520516407226456"/>
        </c:manualLayout>
      </c:layout>
      <c:barChart>
        <c:barDir val="col"/>
        <c:grouping val="clustered"/>
        <c:ser>
          <c:idx val="0"/>
          <c:order val="0"/>
          <c:tx>
            <c:strRef>
              <c:f>Sheet1!$B$18</c:f>
              <c:strCache>
                <c:ptCount val="1"/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Sheet1!$A$19:$A$28</c:f>
              <c:strCache>
                <c:ptCount val="10"/>
                <c:pt idx="0">
                  <c:v>Barnevern</c:v>
                </c:pt>
                <c:pt idx="1">
                  <c:v>Barnehage</c:v>
                </c:pt>
                <c:pt idx="2">
                  <c:v>Kommune-helse</c:v>
                </c:pt>
                <c:pt idx="3">
                  <c:v>Sosial-tjenesten</c:v>
                </c:pt>
                <c:pt idx="4">
                  <c:v>Barneskole</c:v>
                </c:pt>
                <c:pt idx="5">
                  <c:v>Ungdoms-skole</c:v>
                </c:pt>
                <c:pt idx="6">
                  <c:v>Administrasjon</c:v>
                </c:pt>
                <c:pt idx="7">
                  <c:v>Tekniske tjenester</c:v>
                </c:pt>
                <c:pt idx="8">
                  <c:v>PLO Institusjons-tjenester</c:v>
                </c:pt>
                <c:pt idx="9">
                  <c:v>PLO Hjemme-tjenesten</c:v>
                </c:pt>
              </c:strCache>
            </c:strRef>
          </c:cat>
          <c:val>
            <c:numRef>
              <c:f>Sheet1!$B$19:$B$28</c:f>
              <c:numCache>
                <c:formatCode>####.00</c:formatCode>
                <c:ptCount val="10"/>
                <c:pt idx="0">
                  <c:v>4.7007414919003736</c:v>
                </c:pt>
                <c:pt idx="1">
                  <c:v>4.6562623840192527</c:v>
                </c:pt>
                <c:pt idx="2">
                  <c:v>4.5343615107773774</c:v>
                </c:pt>
                <c:pt idx="3">
                  <c:v>4.5122459563068356</c:v>
                </c:pt>
                <c:pt idx="4">
                  <c:v>4.4714058062318944</c:v>
                </c:pt>
                <c:pt idx="5">
                  <c:v>4.4087672782411129</c:v>
                </c:pt>
                <c:pt idx="6">
                  <c:v>4.4083813097706424</c:v>
                </c:pt>
                <c:pt idx="7">
                  <c:v>4.1633890610269262</c:v>
                </c:pt>
                <c:pt idx="8">
                  <c:v>4.1427791780377845</c:v>
                </c:pt>
                <c:pt idx="9">
                  <c:v>4.1016744164234815</c:v>
                </c:pt>
              </c:numCache>
            </c:numRef>
          </c:val>
        </c:ser>
        <c:axId val="68853760"/>
        <c:axId val="68855296"/>
      </c:barChart>
      <c:catAx>
        <c:axId val="68853760"/>
        <c:scaling>
          <c:orientation val="minMax"/>
        </c:scaling>
        <c:axPos val="b"/>
        <c:numFmt formatCode="General" sourceLinked="1"/>
        <c:majorTickMark val="none"/>
        <c:tickLblPos val="nextTo"/>
        <c:crossAx val="68855296"/>
        <c:crosses val="autoZero"/>
        <c:auto val="1"/>
        <c:lblAlgn val="ctr"/>
        <c:lblOffset val="100"/>
      </c:catAx>
      <c:valAx>
        <c:axId val="68855296"/>
        <c:scaling>
          <c:orientation val="minMax"/>
        </c:scaling>
        <c:axPos val="l"/>
        <c:majorGridlines/>
        <c:numFmt formatCode="####.0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nb-NO"/>
          </a:p>
        </c:txPr>
        <c:crossAx val="688537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nb-NO"/>
          </a:p>
        </c:txPr>
      </c:dTable>
    </c:plotArea>
    <c:plotVisOnly val="1"/>
    <c:dispBlanksAs val="gap"/>
  </c:chart>
  <c:spPr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7.4860868085933716E-2"/>
          <c:y val="1.7330125619834009E-2"/>
          <c:w val="0.91039911889186442"/>
          <c:h val="0.78957139727770109"/>
        </c:manualLayout>
      </c:layout>
      <c:barChart>
        <c:barDir val="col"/>
        <c:grouping val="clustered"/>
        <c:ser>
          <c:idx val="0"/>
          <c:order val="0"/>
          <c:tx>
            <c:strRef>
              <c:f>Sheet1!$B$48</c:f>
              <c:strCache>
                <c:ptCount val="1"/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Sheet1!$A$49:$A$58</c:f>
              <c:strCache>
                <c:ptCount val="10"/>
                <c:pt idx="0">
                  <c:v>Administrasjon</c:v>
                </c:pt>
                <c:pt idx="1">
                  <c:v>Tekniske tjenester</c:v>
                </c:pt>
                <c:pt idx="2">
                  <c:v>Barnehage</c:v>
                </c:pt>
                <c:pt idx="3">
                  <c:v>Kommune-helse</c:v>
                </c:pt>
                <c:pt idx="4">
                  <c:v>Barneskole</c:v>
                </c:pt>
                <c:pt idx="5">
                  <c:v>PLO Hjemme-tjenesten</c:v>
                </c:pt>
                <c:pt idx="6">
                  <c:v>Ungdoms-skole</c:v>
                </c:pt>
                <c:pt idx="7">
                  <c:v>PLO Institusjons-tjenester</c:v>
                </c:pt>
                <c:pt idx="8">
                  <c:v>Sosial-tjenesten</c:v>
                </c:pt>
                <c:pt idx="9">
                  <c:v>Barnevern</c:v>
                </c:pt>
              </c:strCache>
            </c:strRef>
          </c:cat>
          <c:val>
            <c:numRef>
              <c:f>Sheet1!$B$49:$B$58</c:f>
              <c:numCache>
                <c:formatCode>####.00</c:formatCode>
                <c:ptCount val="10"/>
                <c:pt idx="0">
                  <c:v>3.0346009885022149</c:v>
                </c:pt>
                <c:pt idx="1">
                  <c:v>3.0022427310329083</c:v>
                </c:pt>
                <c:pt idx="2">
                  <c:v>2.940152539008972</c:v>
                </c:pt>
                <c:pt idx="3">
                  <c:v>2.9299862251793352</c:v>
                </c:pt>
                <c:pt idx="4">
                  <c:v>2.9054485202387048</c:v>
                </c:pt>
                <c:pt idx="5">
                  <c:v>2.8700936723000949</c:v>
                </c:pt>
                <c:pt idx="6">
                  <c:v>2.8634927355324642</c:v>
                </c:pt>
                <c:pt idx="7">
                  <c:v>2.8608191787176898</c:v>
                </c:pt>
                <c:pt idx="8">
                  <c:v>2.7693087996992722</c:v>
                </c:pt>
                <c:pt idx="9">
                  <c:v>2.663829787234048</c:v>
                </c:pt>
              </c:numCache>
            </c:numRef>
          </c:val>
        </c:ser>
        <c:axId val="69282432"/>
        <c:axId val="69288320"/>
      </c:barChart>
      <c:catAx>
        <c:axId val="69282432"/>
        <c:scaling>
          <c:orientation val="minMax"/>
        </c:scaling>
        <c:axPos val="b"/>
        <c:numFmt formatCode="General" sourceLinked="1"/>
        <c:majorTickMark val="none"/>
        <c:tickLblPos val="nextTo"/>
        <c:crossAx val="69288320"/>
        <c:crosses val="autoZero"/>
        <c:auto val="1"/>
        <c:lblAlgn val="ctr"/>
        <c:lblOffset val="100"/>
      </c:catAx>
      <c:valAx>
        <c:axId val="69288320"/>
        <c:scaling>
          <c:orientation val="minMax"/>
        </c:scaling>
        <c:axPos val="l"/>
        <c:majorGridlines/>
        <c:numFmt formatCode="####.0" sourceLinked="0"/>
        <c:majorTickMark val="none"/>
        <c:tickLblPos val="nextTo"/>
        <c:txPr>
          <a:bodyPr/>
          <a:lstStyle/>
          <a:p>
            <a:pPr>
              <a:defRPr sz="1050"/>
            </a:pPr>
            <a:endParaRPr lang="nb-NO"/>
          </a:p>
        </c:txPr>
        <c:crossAx val="6928243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nb-NO"/>
          </a:p>
        </c:txPr>
      </c:dTable>
    </c:plotArea>
    <c:plotVisOnly val="1"/>
    <c:dispBlanksAs val="gap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6237288"/>
            <a:ext cx="1042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28575">
            <a:solidFill>
              <a:srgbClr val="D485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6237288"/>
            <a:ext cx="1042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6"/>
          <p:cNvSpPr>
            <a:spLocks noChangeShapeType="1"/>
          </p:cNvSpPr>
          <p:nvPr userDrawn="1"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28575">
            <a:solidFill>
              <a:srgbClr val="D485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4FB92-CF4E-414E-B259-9AC5A755CFCD}" type="datetimeFigureOut">
              <a:rPr lang="nb-NO" smtClean="0"/>
              <a:pPr/>
              <a:t>20.11.2009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A04A1-C18F-4F17-9451-61534B937CC4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85113" y="6237288"/>
            <a:ext cx="1042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28575">
            <a:solidFill>
              <a:srgbClr val="D485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85113" y="6237288"/>
            <a:ext cx="1042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28575">
            <a:solidFill>
              <a:srgbClr val="D4853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Medarbeidertilfredshet i kommunene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Hovedresultater fra en analyse av kommunenes medarbeiderundersøkelser i 2008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Trivsel og samarbeid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62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Nærmeste leder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Utviklende arbeidsoppgaver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697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Lønn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697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6000768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Hovedspørsmål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b-NO" dirty="0"/>
              <a:t>Hva betyr mest for medarbeidernes tilfredshet?</a:t>
            </a:r>
          </a:p>
          <a:p>
            <a:pPr lvl="0"/>
            <a:r>
              <a:rPr lang="nb-NO" dirty="0" smtClean="0"/>
              <a:t>Er det forskjeller mellom </a:t>
            </a:r>
            <a:r>
              <a:rPr lang="nb-NO" dirty="0"/>
              <a:t>kommuner og mellom </a:t>
            </a:r>
            <a:r>
              <a:rPr lang="nb-NO" dirty="0" smtClean="0"/>
              <a:t>tjenesteområder?</a:t>
            </a:r>
            <a:endParaRPr lang="nb-NO" dirty="0"/>
          </a:p>
          <a:p>
            <a:pPr lvl="0"/>
            <a:r>
              <a:rPr lang="nb-NO" dirty="0"/>
              <a:t>Hva </a:t>
            </a:r>
            <a:r>
              <a:rPr lang="nb-NO" dirty="0" smtClean="0"/>
              <a:t>gjør kommuner </a:t>
            </a:r>
            <a:r>
              <a:rPr lang="nb-NO" dirty="0"/>
              <a:t>og virksomheter som scorer høyt på medarbeidertilfredshet?</a:t>
            </a:r>
          </a:p>
          <a:p>
            <a:pPr lvl="0"/>
            <a:r>
              <a:rPr lang="nb-NO" dirty="0"/>
              <a:t>Hvordan </a:t>
            </a:r>
            <a:r>
              <a:rPr lang="nb-NO" dirty="0" smtClean="0"/>
              <a:t>bruke </a:t>
            </a:r>
            <a:r>
              <a:rPr lang="nb-NO" dirty="0"/>
              <a:t>slik innsikt til mer målrettet oppfølging etter medarbeiderundersøkelsene?</a:t>
            </a:r>
          </a:p>
          <a:p>
            <a:pPr lvl="0"/>
            <a:r>
              <a:rPr lang="nb-NO" dirty="0"/>
              <a:t>Hva bør kommuner og tjenester legge vekt på i </a:t>
            </a:r>
            <a:r>
              <a:rPr lang="nb-NO" dirty="0" smtClean="0"/>
              <a:t>forbedringsarbeidet?</a:t>
            </a:r>
            <a:endParaRPr lang="nb-NO" dirty="0"/>
          </a:p>
          <a:p>
            <a:endParaRPr lang="nb-N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Datagrunnlaget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>
          <a:xfrm>
            <a:off x="457200" y="2000241"/>
            <a:ext cx="3328982" cy="3429024"/>
          </a:xfrm>
        </p:spPr>
        <p:txBody>
          <a:bodyPr>
            <a:normAutofit/>
          </a:bodyPr>
          <a:lstStyle/>
          <a:p>
            <a:r>
              <a:rPr lang="nb-NO" dirty="0" err="1" smtClean="0"/>
              <a:t>Medarbeider-undersøkelsene</a:t>
            </a:r>
            <a:r>
              <a:rPr lang="nb-NO" dirty="0" smtClean="0"/>
              <a:t> i 2008 </a:t>
            </a:r>
          </a:p>
          <a:p>
            <a:r>
              <a:rPr lang="nb-NO" dirty="0" smtClean="0"/>
              <a:t>55 587 </a:t>
            </a:r>
            <a:r>
              <a:rPr lang="nb-NO" dirty="0" smtClean="0"/>
              <a:t>ansatte i 99 kommuner, ti sektorer</a:t>
            </a:r>
          </a:p>
          <a:p>
            <a:r>
              <a:rPr lang="nb-NO" dirty="0" err="1" smtClean="0"/>
              <a:t>Work-shop</a:t>
            </a:r>
            <a:r>
              <a:rPr lang="nb-NO" dirty="0" smtClean="0"/>
              <a:t> i kommuner</a:t>
            </a:r>
          </a:p>
          <a:p>
            <a:endParaRPr lang="nb-NO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929058" y="2000240"/>
          <a:ext cx="4899974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Ni dimensjoner i tilfredsheten</a:t>
            </a:r>
            <a:endParaRPr lang="nb-NO" dirty="0"/>
          </a:p>
        </p:txBody>
      </p:sp>
      <p:graphicFrame>
        <p:nvGraphicFramePr>
          <p:cNvPr id="9" name="Plassholder for innhold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Tilfredshet alt i alt varierer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sz="half" idx="1"/>
          </p:nvPr>
        </p:nvGraphicFramePr>
        <p:xfrm>
          <a:off x="1000100" y="1357298"/>
          <a:ext cx="7072362" cy="397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lassholder for innhold 6"/>
          <p:cNvSpPr>
            <a:spLocks noGrp="1"/>
          </p:cNvSpPr>
          <p:nvPr>
            <p:ph sz="half" idx="2"/>
          </p:nvPr>
        </p:nvSpPr>
        <p:spPr>
          <a:xfrm>
            <a:off x="928662" y="5429264"/>
            <a:ext cx="7758138" cy="12858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Men lite forskjell mellom kommunetyper</a:t>
            </a:r>
            <a:endParaRPr lang="nb-N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Sterkest effekt på tilfredsheten</a:t>
            </a:r>
            <a:br>
              <a:rPr lang="nb-NO" dirty="0" smtClean="0"/>
            </a:br>
            <a:r>
              <a:rPr lang="nb-NO" sz="2000" dirty="0" smtClean="0"/>
              <a:t>Regresjonsanalyse, signifikante koeffisienter, god forklaringskraft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Hva forklarer tilfredsheten?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sz="2800" dirty="0" smtClean="0"/>
              <a:t>Omdømmet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1800" dirty="0" smtClean="0"/>
              <a:t>Tror at eget arbeidssted har et godt omdømme blant innbyggerne, at brukerne er fornøyd med eget arbeidssted, vil anbefale andre å søke jobb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dirty="0" smtClean="0"/>
              <a:t>Trivsel og samarbeid</a:t>
            </a:r>
            <a:br>
              <a:rPr lang="nb-NO" sz="2800" dirty="0" smtClean="0"/>
            </a:br>
            <a:r>
              <a:rPr lang="nb-NO" sz="1800" dirty="0" smtClean="0"/>
              <a:t>De ansatte trives sammen med kolleger og løser felles arbeidsoppgaver på en god måte</a:t>
            </a:r>
            <a:endParaRPr lang="nb-NO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nb-NO" sz="2800" dirty="0" smtClean="0"/>
              <a:t>Nærmeste leder</a:t>
            </a:r>
            <a:r>
              <a:rPr lang="nb-NO" sz="2000" dirty="0" smtClean="0"/>
              <a:t/>
            </a:r>
            <a:br>
              <a:rPr lang="nb-NO" sz="2000" dirty="0" smtClean="0"/>
            </a:br>
            <a:r>
              <a:rPr lang="nb-NO" sz="1800" dirty="0" smtClean="0"/>
              <a:t>Klart uttrykker forventninger, gir tilstrekkelig tilbakemelding, har innsikt i jobben, er lydhør for synspunkter, tar etikk på arbeidsplassen alvorlig og gir tilstrekkelig informasjon</a:t>
            </a:r>
          </a:p>
          <a:p>
            <a:pPr marL="514350" lvl="0" indent="-514350">
              <a:buFont typeface="+mj-lt"/>
              <a:buAutoNum type="arabicPeriod"/>
            </a:pPr>
            <a:r>
              <a:rPr lang="nb-NO" sz="3000" dirty="0" smtClean="0"/>
              <a:t>Utviklende arbeidsoppgaver</a:t>
            </a: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Lære noe nytt gjennom jobben, at arbeidsgiveren legger til rette for kompetanseutvikling og at den enkelte har nok utfordringer i jobben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dirty="0" smtClean="0"/>
              <a:t>Lønn</a:t>
            </a:r>
            <a:r>
              <a:rPr lang="nb-NO" sz="2000" dirty="0" smtClean="0"/>
              <a:t/>
            </a:r>
            <a:br>
              <a:rPr lang="nb-NO" sz="2000" dirty="0" smtClean="0"/>
            </a:br>
            <a:r>
              <a:rPr lang="nb-NO" sz="1800" dirty="0" smtClean="0"/>
              <a:t>Fornøyd med lønnen i forhold til jobben, og med måten individuell lønn blir fastsatt</a:t>
            </a:r>
            <a:endParaRPr lang="nb-N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Konklusjoner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Eksterne forhold betyr mye: De ansatte identifiserer seg med kjerneoppgaven</a:t>
            </a:r>
          </a:p>
          <a:p>
            <a:r>
              <a:rPr lang="nb-NO" dirty="0" smtClean="0"/>
              <a:t>Kommunene bør gripe fatt i interne forhold</a:t>
            </a:r>
          </a:p>
          <a:p>
            <a:pPr lvl="1"/>
            <a:r>
              <a:rPr lang="nb-NO" dirty="0" smtClean="0"/>
              <a:t>Trivsel og samarbeid mellom kolleger</a:t>
            </a:r>
          </a:p>
          <a:p>
            <a:pPr lvl="1"/>
            <a:r>
              <a:rPr lang="nb-NO" dirty="0" smtClean="0"/>
              <a:t>Nærmeste leder</a:t>
            </a:r>
          </a:p>
          <a:p>
            <a:pPr lvl="1"/>
            <a:r>
              <a:rPr lang="nb-NO" dirty="0" smtClean="0"/>
              <a:t>Utviklende arbeidsoppgaver og kompetanse</a:t>
            </a:r>
          </a:p>
          <a:p>
            <a:pPr lvl="1"/>
            <a:r>
              <a:rPr lang="nb-NO" dirty="0" smtClean="0"/>
              <a:t>Lønn har mindre effekt</a:t>
            </a:r>
          </a:p>
          <a:p>
            <a:r>
              <a:rPr lang="nb-NO" dirty="0" smtClean="0"/>
              <a:t>Skape utviklingsprosesser gjennom medvirkning på arbeidsplassene, som en integrert del av løpende virksomhet, ikke som tilleggsoppgave</a:t>
            </a:r>
            <a:endParaRPr lang="nb-N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000768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Omdømmet</a:t>
            </a:r>
            <a:endParaRPr lang="nb-NO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928662" y="1285860"/>
          <a:ext cx="7429552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929330"/>
            <a:ext cx="1500198" cy="46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GENDA normal">
  <a:themeElements>
    <a:clrScheme name="AGENDA">
      <a:dk1>
        <a:srgbClr val="26262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BE5F1"/>
      </a:accent2>
      <a:accent3>
        <a:srgbClr val="7F7F7F"/>
      </a:accent3>
      <a:accent4>
        <a:srgbClr val="69B5BD"/>
      </a:accent4>
      <a:accent5>
        <a:srgbClr val="FFB953"/>
      </a:accent5>
      <a:accent6>
        <a:srgbClr val="FF8181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prinnels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47FAB8F28AEB11419ED32559B626F2D1" ma:contentTypeVersion="0" ma:contentTypeDescription="" ma:contentTypeScope="" ma:versionID="00c28ded386e350d19e94481ce121b54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Verktøy</TermName>
          <TermId xmlns="http://schemas.microsoft.com/office/infopath/2007/PartnerControls">b2de6fa2-f73d-4c39-b2aa-ce028b1a5534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97</Value>
    </TaxCatchAll>
    <_dlc_DocId xmlns="a0c403bc-df03-43c8-915b-d2d6e5c89d57">DMFW2D44QQMK-1366-2</_dlc_DocId>
    <_dlc_DocIdUrl xmlns="a0c403bc-df03-43c8-915b-d2d6e5c89d57">
      <Url>http://fou.ks.no/arkiv/094009/_layouts/15/DocIdRedir.aspx?ID=DMFW2D44QQMK-1366-2</Url>
      <Description>DMFW2D44QQMK-1366-2</Description>
    </_dlc_DocIdUrl>
  </documentManagement>
</p:properties>
</file>

<file path=customXml/itemProps1.xml><?xml version="1.0" encoding="utf-8"?>
<ds:datastoreItem xmlns:ds="http://schemas.openxmlformats.org/officeDocument/2006/customXml" ds:itemID="{2401B82B-E716-41D8-A8A4-C5048F472BE4}"/>
</file>

<file path=customXml/itemProps2.xml><?xml version="1.0" encoding="utf-8"?>
<ds:datastoreItem xmlns:ds="http://schemas.openxmlformats.org/officeDocument/2006/customXml" ds:itemID="{914C9313-A92E-457A-B622-D24E60E1A8BF}"/>
</file>

<file path=customXml/itemProps3.xml><?xml version="1.0" encoding="utf-8"?>
<ds:datastoreItem xmlns:ds="http://schemas.openxmlformats.org/officeDocument/2006/customXml" ds:itemID="{E737ABA1-A697-48D7-8B6F-FAE672207E58}"/>
</file>

<file path=customXml/itemProps4.xml><?xml version="1.0" encoding="utf-8"?>
<ds:datastoreItem xmlns:ds="http://schemas.openxmlformats.org/officeDocument/2006/customXml" ds:itemID="{609CD461-9743-4333-8A6F-F04781D948A3}"/>
</file>

<file path=docProps/app.xml><?xml version="1.0" encoding="utf-8"?>
<Properties xmlns="http://schemas.openxmlformats.org/officeDocument/2006/extended-properties" xmlns:vt="http://schemas.openxmlformats.org/officeDocument/2006/docPropsVTypes">
  <Template>AGENDA normal</Template>
  <TotalTime>4</TotalTime>
  <Words>162</Words>
  <Application>Microsoft Office PowerPoint</Application>
  <PresentationFormat>Skjermfremvisning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AGENDA normal</vt:lpstr>
      <vt:lpstr>Medarbeidertilfredshet i kommunene</vt:lpstr>
      <vt:lpstr>Hovedspørsmål</vt:lpstr>
      <vt:lpstr>Datagrunnlaget</vt:lpstr>
      <vt:lpstr>Ni dimensjoner i tilfredsheten</vt:lpstr>
      <vt:lpstr>Tilfredshet alt i alt varierer</vt:lpstr>
      <vt:lpstr>Sterkest effekt på tilfredsheten Regresjonsanalyse, signifikante koeffisienter, god forklaringskraft</vt:lpstr>
      <vt:lpstr>Hva forklarer tilfredsheten?</vt:lpstr>
      <vt:lpstr>Konklusjoner</vt:lpstr>
      <vt:lpstr>Omdømmet</vt:lpstr>
      <vt:lpstr>Trivsel og samarbeid</vt:lpstr>
      <vt:lpstr>Nærmeste leder</vt:lpstr>
      <vt:lpstr>Utviklende arbeidsoppgaver</vt:lpstr>
      <vt:lpstr>Lønn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men sammendrag og resultater fra rapporten</dc:title>
  <dc:creator>Tor Dølvik</dc:creator>
  <cp:lastModifiedBy>Tor Dølvik</cp:lastModifiedBy>
  <cp:revision>3</cp:revision>
  <dcterms:created xsi:type="dcterms:W3CDTF">2009-11-06T14:54:33Z</dcterms:created>
  <dcterms:modified xsi:type="dcterms:W3CDTF">2009-11-20T08:39:19Z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0x010100C466DCB15B7C4D46B76A8E26AA95A5200047FAB8F28AEB11419ED32559B626F2D1</vt:lpwstr>
  </property>
  <property fmtid="{D5CDD505-2E9C-101B-9397-08002B2CF9AE}" pid="3" name="_dlc_DocIdItemGuid">
    <vt:lpwstr>4c2bd0fe-88fc-45c2-94d7-95d0a0107b83</vt:lpwstr>
  </property>
  <property fmtid="{D5CDD505-2E9C-101B-9397-08002B2CF9AE}" pid="4" name="Dokumentkategori">
    <vt:lpwstr>97;#Verktøy|b2de6fa2-f73d-4c39-b2aa-ce028b1a5534</vt:lpwstr>
  </property>
</Properties>
</file>