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35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5"/>
    <p:restoredTop sz="91667"/>
  </p:normalViewPr>
  <p:slideViewPr>
    <p:cSldViewPr snapToGrid="0" snapToObjects="1">
      <p:cViewPr>
        <p:scale>
          <a:sx n="88" d="100"/>
          <a:sy n="88" d="100"/>
        </p:scale>
        <p:origin x="-1574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-1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198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F6BA9-652F-3245-B7A2-8F8EA7C0E8B7}" type="datetimeFigureOut">
              <a:rPr lang="nb-NO" smtClean="0"/>
              <a:t>31.10.2017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BF640-E715-864D-93A1-002809CEFC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66985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47CF6-E51E-FD4D-A64B-FBC66CAA6918}" type="datetimeFigureOut">
              <a:rPr lang="nb-NO" smtClean="0"/>
              <a:t>31.10.2017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A657-FF4A-2A4F-A1D9-F769034FC9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49409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A657-FF4A-2A4F-A1D9-F769034FC9F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723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A657-FF4A-2A4F-A1D9-F769034FC9F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0623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A657-FF4A-2A4F-A1D9-F769034FC9F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9020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219364" y="6061365"/>
            <a:ext cx="8622132" cy="6843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7369" y="437938"/>
            <a:ext cx="1067240" cy="13564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8428" y="2168604"/>
            <a:ext cx="6189132" cy="2593975"/>
          </a:xfrm>
        </p:spPr>
        <p:txBody>
          <a:bodyPr anchor="t" anchorCtr="0"/>
          <a:lstStyle>
            <a:lvl1pPr>
              <a:defRPr sz="6600">
                <a:ln>
                  <a:noFill/>
                </a:ln>
                <a:solidFill>
                  <a:srgbClr val="1166B5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58428" y="4762578"/>
            <a:ext cx="6189132" cy="87622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 smtClean="0"/>
          </a:p>
          <a:p>
            <a:r>
              <a:rPr lang="nb-NO" dirty="0" smtClean="0"/>
              <a:t>Sted, dato</a:t>
            </a:r>
            <a:endParaRPr lang="en-US" dirty="0"/>
          </a:p>
        </p:txBody>
      </p:sp>
      <p:sp>
        <p:nvSpPr>
          <p:cNvPr id="6" name="Rectangle 6"/>
          <p:cNvSpPr/>
          <p:nvPr userDrawn="1"/>
        </p:nvSpPr>
        <p:spPr>
          <a:xfrm>
            <a:off x="8841496" y="0"/>
            <a:ext cx="30250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"/>
          <p:cNvSpPr/>
          <p:nvPr userDrawn="1"/>
        </p:nvSpPr>
        <p:spPr>
          <a:xfrm>
            <a:off x="8841496" y="5486400"/>
            <a:ext cx="302503" cy="1371600"/>
          </a:xfrm>
          <a:prstGeom prst="rect">
            <a:avLst/>
          </a:prstGeom>
          <a:solidFill>
            <a:srgbClr val="A8B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11" y="274638"/>
            <a:ext cx="7269097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8428" y="1600200"/>
            <a:ext cx="7273480" cy="48006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6446" y="274638"/>
            <a:ext cx="5530553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602" y="5486400"/>
            <a:ext cx="7544398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602" y="3852863"/>
            <a:ext cx="604333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8428" y="1536192"/>
            <a:ext cx="3310676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2569" y="1536192"/>
            <a:ext cx="3319339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11" y="274638"/>
            <a:ext cx="72690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8428" y="1535113"/>
            <a:ext cx="331108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8428" y="2174875"/>
            <a:ext cx="33110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28" y="1535113"/>
            <a:ext cx="331108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28" y="2174875"/>
            <a:ext cx="33110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467" y="5495544"/>
            <a:ext cx="7308989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4466" y="6096000"/>
            <a:ext cx="7308990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34466" y="381000"/>
            <a:ext cx="7308989" cy="494284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506" y="5495278"/>
            <a:ext cx="7163646" cy="600722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0506" y="6095999"/>
            <a:ext cx="7163646" cy="61892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2811" y="274638"/>
            <a:ext cx="726909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887" y="1600200"/>
            <a:ext cx="7276021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/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7203028" y="6362058"/>
            <a:ext cx="1832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1"/>
                </a:solidFill>
              </a:rPr>
              <a:t>vista-</a:t>
            </a:r>
            <a:r>
              <a:rPr lang="nb-NO" dirty="0" err="1" smtClean="0">
                <a:solidFill>
                  <a:schemeClr val="accent1"/>
                </a:solidFill>
              </a:rPr>
              <a:t>analyse.no</a:t>
            </a:r>
            <a:endParaRPr lang="nb-NO" dirty="0">
              <a:solidFill>
                <a:schemeClr val="accent1"/>
              </a:solidFill>
            </a:endParaRPr>
          </a:p>
        </p:txBody>
      </p:sp>
      <p:pic>
        <p:nvPicPr>
          <p:cNvPr id="12" name="Bilde 11"/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19258" y="6158571"/>
            <a:ext cx="1591056" cy="6421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36" r:id="rId1"/>
    <p:sldLayoutId id="2147484437" r:id="rId2"/>
    <p:sldLayoutId id="2147484438" r:id="rId3"/>
    <p:sldLayoutId id="2147484439" r:id="rId4"/>
    <p:sldLayoutId id="2147484440" r:id="rId5"/>
    <p:sldLayoutId id="2147484441" r:id="rId6"/>
    <p:sldLayoutId id="2147484442" r:id="rId7"/>
    <p:sldLayoutId id="2147484443" r:id="rId8"/>
    <p:sldLayoutId id="2147484444" r:id="rId9"/>
    <p:sldLayoutId id="2147484445" r:id="rId10"/>
    <p:sldLayoutId id="2147484446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b="0" kern="1200" cap="none" spc="-100" baseline="0">
          <a:ln>
            <a:noFill/>
          </a:ln>
          <a:solidFill>
            <a:schemeClr val="accent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/>
          <a:ea typeface="+mn-ea"/>
          <a:cs typeface="Arial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Arial"/>
          <a:ea typeface="+mn-ea"/>
          <a:cs typeface="Arial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800" dirty="0" smtClean="0"/>
              <a:t>En nasjonal oversikt over tilgjengelige fosterhjem?</a:t>
            </a:r>
            <a:endParaRPr lang="nb-NO" sz="48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Vista Analyse rapport 2017-17</a:t>
            </a: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03" y="341337"/>
            <a:ext cx="1851659" cy="95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6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Innhold</a:t>
            </a:r>
            <a:endParaRPr lang="nb-NO" dirty="0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958428" y="1600200"/>
            <a:ext cx="7118771" cy="4944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marL="571500" lvl="0" indent="-457200">
              <a:buFont typeface="+mj-lt"/>
              <a:buAutoNum type="arabicPeriod"/>
            </a:pPr>
            <a:r>
              <a:rPr lang="nb-NO" dirty="0">
                <a:solidFill>
                  <a:schemeClr val="tx2"/>
                </a:solidFill>
                <a:latin typeface="Arial" charset="0"/>
              </a:rPr>
              <a:t>Er det behov for en nasjonal oversikt over tilgjengelige fosterhjem?</a:t>
            </a:r>
          </a:p>
          <a:p>
            <a:pPr marL="571500" lvl="0" indent="-457200">
              <a:buFont typeface="+mj-lt"/>
              <a:buAutoNum type="arabicPeriod"/>
            </a:pPr>
            <a:r>
              <a:rPr lang="nb-NO" dirty="0">
                <a:solidFill>
                  <a:schemeClr val="tx2"/>
                </a:solidFill>
                <a:latin typeface="Arial" charset="0"/>
              </a:rPr>
              <a:t>Hvordan kan en slik oversikt eventuelt utformes?</a:t>
            </a:r>
          </a:p>
          <a:p>
            <a:pPr marL="571500" lvl="0" indent="-457200">
              <a:buFont typeface="+mj-lt"/>
              <a:buAutoNum type="arabicPeriod"/>
            </a:pPr>
            <a:r>
              <a:rPr lang="nb-NO" dirty="0">
                <a:solidFill>
                  <a:schemeClr val="tx2"/>
                </a:solidFill>
                <a:latin typeface="Arial" charset="0"/>
              </a:rPr>
              <a:t>Hvilke forutsetninger må være oppfylt for at portalen skal fungere? </a:t>
            </a:r>
          </a:p>
          <a:p>
            <a:pPr marL="571500" lvl="0" indent="-457200">
              <a:buFont typeface="+mj-lt"/>
              <a:buAutoNum type="arabicPeriod"/>
            </a:pPr>
            <a:r>
              <a:rPr lang="nb-NO" dirty="0">
                <a:solidFill>
                  <a:schemeClr val="tx2"/>
                </a:solidFill>
                <a:latin typeface="Arial" charset="0"/>
              </a:rPr>
              <a:t>Styrker og svakheter </a:t>
            </a: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ved andre ordninger som </a:t>
            </a:r>
            <a:r>
              <a:rPr lang="nb-NO" dirty="0">
                <a:solidFill>
                  <a:schemeClr val="tx2"/>
                </a:solidFill>
                <a:latin typeface="Arial" charset="0"/>
              </a:rPr>
              <a:t>kan bidra til god tilgang på fosterhjem </a:t>
            </a:r>
          </a:p>
          <a:p>
            <a:pPr marL="571500" indent="-457200">
              <a:buFont typeface="+mj-lt"/>
              <a:buAutoNum type="arabicPeriod"/>
            </a:pPr>
            <a:r>
              <a:rPr lang="nb-NO" dirty="0">
                <a:solidFill>
                  <a:schemeClr val="tx2"/>
                </a:solidFill>
                <a:latin typeface="Arial" charset="0"/>
              </a:rPr>
              <a:t>Hvordan løses </a:t>
            </a:r>
            <a:r>
              <a:rPr lang="nb-NO" dirty="0" err="1">
                <a:solidFill>
                  <a:schemeClr val="tx2"/>
                </a:solidFill>
                <a:latin typeface="Arial" charset="0"/>
              </a:rPr>
              <a:t>forsterhjemsbehovet</a:t>
            </a:r>
            <a:r>
              <a:rPr lang="nb-NO" dirty="0">
                <a:solidFill>
                  <a:schemeClr val="tx2"/>
                </a:solidFill>
                <a:latin typeface="Arial" charset="0"/>
              </a:rPr>
              <a:t> i Danmark og Sverige?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nb-NO" dirty="0" smtClean="0">
              <a:solidFill>
                <a:schemeClr val="tx2"/>
              </a:solidFill>
              <a:latin typeface="Arial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nb-NO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nb-NO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nb-NO" sz="24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85" y="6252519"/>
            <a:ext cx="988034" cy="50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67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Behov </a:t>
            </a:r>
            <a:endParaRPr lang="nb-NO" dirty="0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958428" y="1600200"/>
            <a:ext cx="7118771" cy="5920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Dersom kommunene skal overta ansvaret for fosterhjemsområdet vil de ha behov for en oversikt over tilgjengelige fosterhjem. En oversikt vil være nyttig for kommunene også under dagens ansvarsdeling.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En oversikt kan bidra til bedre og raskere matching mellom barn og fosterhjem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Det er ikke grunnlag for å anta at en portal vil gi en bedre utnyttelse av hjem som i dag står ledige.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En portal vil neppe bidra til bedre rekruttering. Det er ikke mangel på kunnskap eller oversikt som gjør at en gruppe barn venter for lenge, eller ikke får egnede fosterhjem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nb-NO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nb-NO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nb-NO" sz="24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85" y="6252519"/>
            <a:ext cx="988034" cy="50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98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Utforming og krav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b-NO" dirty="0">
                <a:solidFill>
                  <a:schemeClr val="tx2"/>
                </a:solidFill>
                <a:latin typeface="Arial" charset="0"/>
              </a:rPr>
              <a:t>Alle tilgjengelige </a:t>
            </a: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fosterhjem må inkluderes i portalen, </a:t>
            </a:r>
            <a:r>
              <a:rPr lang="nb-NO" dirty="0" err="1" smtClean="0">
                <a:solidFill>
                  <a:schemeClr val="tx2"/>
                </a:solidFill>
                <a:latin typeface="Arial" charset="0"/>
              </a:rPr>
              <a:t>dvs</a:t>
            </a: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 både kommunalt- og privat rekrutterte hjem. Dette krever at fosterhjemsmarkedet må reguleres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Hjemmene må være kvalitetssikret etter samme standard og hjemmene må vært gjennom samme grunnopplæring.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Portalen må være søkbar der søk kan avgrenses </a:t>
            </a:r>
            <a:r>
              <a:rPr lang="nb-NO" dirty="0" err="1" smtClean="0">
                <a:solidFill>
                  <a:schemeClr val="tx2"/>
                </a:solidFill>
                <a:latin typeface="Arial" charset="0"/>
              </a:rPr>
              <a:t>mht</a:t>
            </a: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 geografi, fosterhjemskategori, målgruppe og egenskaper ved tilbudet.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Opplysningene som legges inn må kvalitetssikres og oppdateres.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Ansvaret for drift og oppdatering bør ligge hos Bufetat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nb-NO" dirty="0" smtClean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nb-NO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314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skal til?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b-NO" dirty="0">
                <a:solidFill>
                  <a:schemeClr val="tx2"/>
                </a:solidFill>
                <a:latin typeface="Arial" charset="0"/>
              </a:rPr>
              <a:t>Kommunene må rekruttere, lære opp, kvalitetssikre og registrere et tilstrekkelig </a:t>
            </a: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antall </a:t>
            </a:r>
            <a:r>
              <a:rPr lang="nb-NO" dirty="0">
                <a:solidFill>
                  <a:schemeClr val="tx2"/>
                </a:solidFill>
                <a:latin typeface="Arial" charset="0"/>
              </a:rPr>
              <a:t>hjem i portalen </a:t>
            </a:r>
            <a:endParaRPr lang="nb-NO" dirty="0" smtClean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Tilgjengelige fosterhjem i portalen må ha en tilstrekkelig kvalitet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Kommunene må oppleve at nytten ved å registrere hjem er større enn kostnadene, eller pålegges å bruke portalen. Dette kan gjøres gjennom: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Lovbestemt bruk som i Danmark der kommunene kun har lov til å bruke fosterhjem hentet fra Tilbudsportalen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Økonomiske kompensasjonsordninger mellom kommunene eller ved at staten kompenserer kommunene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Risikoavlastning ved at staten tar opplærings- og rekrutteringskostnadene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nb-NO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39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Andre ordninger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nb-NO" dirty="0">
                <a:solidFill>
                  <a:schemeClr val="tx2"/>
                </a:solidFill>
                <a:latin typeface="Arial" charset="0"/>
              </a:rPr>
              <a:t>Samarbeid med mellom en gruppe kommuner </a:t>
            </a:r>
            <a:endParaRPr lang="nb-NO" dirty="0" smtClean="0">
              <a:solidFill>
                <a:schemeClr val="tx2"/>
              </a:solidFill>
              <a:latin typeface="Arial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Avhenger av en minimumsstørrelse for å kunne fungere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Fosterhjemsmarkedet må fremdeles reguleres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Utveksling av fosterhjem mellom kommuner krever samme standardisering av opplæring og kvalitetssikring for at transaksjonskostnadene skal være akseptable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Det er allerede etablert flere interkommunale samarbeid. Kommunene er motivert for samarbeid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Private leverandører markedsfører seg og vil vise fram sine tilbud i diverse kanaler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Interesserte fosterhjem vil ta kontakt eller finne kanaler hvor de kan markedsføre seg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Samarbeidenes kommuner rekrutteringsområder vil avgrenses, gi oversikt og nærhet. Dette kan stimulere til et større kollektivt ansvar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nb-NO" dirty="0" smtClean="0">
              <a:solidFill>
                <a:schemeClr val="tx2"/>
              </a:solidFill>
              <a:latin typeface="Arial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nb-NO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81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Danmark og Sverige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>
                <a:solidFill>
                  <a:schemeClr val="tx2"/>
                </a:solidFill>
                <a:latin typeface="Arial" charset="0"/>
              </a:rPr>
              <a:t>Danmark </a:t>
            </a:r>
            <a:endParaRPr lang="nb-NO" dirty="0" smtClean="0">
              <a:solidFill>
                <a:schemeClr val="tx2"/>
              </a:solidFill>
              <a:latin typeface="Arial" charset="0"/>
            </a:endParaRPr>
          </a:p>
          <a:p>
            <a:pPr lvl="1"/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Lovbestemt bruk</a:t>
            </a:r>
          </a:p>
          <a:p>
            <a:pPr lvl="1"/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Standardisert opplæring, finansiert av tilsynsmyndighetene</a:t>
            </a:r>
          </a:p>
          <a:p>
            <a:pPr lvl="1"/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Markedsregulering </a:t>
            </a:r>
            <a:r>
              <a:rPr lang="mr-IN" dirty="0" smtClean="0">
                <a:solidFill>
                  <a:schemeClr val="tx2"/>
                </a:solidFill>
                <a:latin typeface="Arial" charset="0"/>
              </a:rPr>
              <a:t>–</a:t>
            </a: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 konkurranse på like vilkår </a:t>
            </a:r>
          </a:p>
          <a:p>
            <a:pPr lvl="1"/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Dekker flere tilbud enn fosterhjemsområdet</a:t>
            </a:r>
          </a:p>
          <a:p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Sverige </a:t>
            </a:r>
          </a:p>
          <a:p>
            <a:pPr lvl="1"/>
            <a:r>
              <a:rPr lang="nb-NO" dirty="0" err="1" smtClean="0">
                <a:solidFill>
                  <a:schemeClr val="tx2"/>
                </a:solidFill>
                <a:latin typeface="Arial" charset="0"/>
              </a:rPr>
              <a:t>Tilbudsgenererte</a:t>
            </a:r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 kommersielle markedsportaler </a:t>
            </a:r>
          </a:p>
          <a:p>
            <a:pPr lvl="1"/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Ingen felles eller standard kvalitetssikring </a:t>
            </a:r>
          </a:p>
          <a:p>
            <a:pPr lvl="1"/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Flere parallelle og til dels konkurrerende markedskanaler</a:t>
            </a:r>
          </a:p>
          <a:p>
            <a:pPr lvl="1"/>
            <a:r>
              <a:rPr lang="nb-NO" dirty="0" smtClean="0">
                <a:solidFill>
                  <a:schemeClr val="tx2"/>
                </a:solidFill>
                <a:latin typeface="Arial" charset="0"/>
              </a:rPr>
              <a:t>Kommunene har opplæringsansvaret og må kvalitetssikre hvorvidt tilbudte hjem er gode nok til en generell godkjenning i tillegg til </a:t>
            </a:r>
            <a:r>
              <a:rPr lang="nb-NO" smtClean="0">
                <a:solidFill>
                  <a:schemeClr val="tx2"/>
                </a:solidFill>
                <a:latin typeface="Arial" charset="0"/>
              </a:rPr>
              <a:t>å godkjenne til et aktuelt barn</a:t>
            </a:r>
            <a:endParaRPr lang="nb-NO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44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lstøtende">
  <a:themeElements>
    <a:clrScheme name="Vista">
      <a:dk1>
        <a:sysClr val="windowText" lastClr="000000"/>
      </a:dk1>
      <a:lt1>
        <a:sysClr val="window" lastClr="FFFFFF"/>
      </a:lt1>
      <a:dk2>
        <a:srgbClr val="0A3D6C"/>
      </a:dk2>
      <a:lt2>
        <a:srgbClr val="EEECE1"/>
      </a:lt2>
      <a:accent1>
        <a:srgbClr val="1166B5"/>
      </a:accent1>
      <a:accent2>
        <a:srgbClr val="A8B728"/>
      </a:accent2>
      <a:accent3>
        <a:srgbClr val="C0504D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lstøtend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lstøte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980695AD5DE7EC43B5967E7E712E5185" ma:contentTypeVersion="0" ma:contentTypeDescription="" ma:contentTypeScope="" ma:versionID="bd6dba4276bf4522070fda2a9a8fa0a5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Verktøy</TermName>
          <TermId xmlns="http://schemas.microsoft.com/office/infopath/2007/PartnerControls">b2de6fa2-f73d-4c39-b2aa-ce028b1a5534</TermId>
        </TermInfo>
      </Terms>
    </h63eb6bf2e3d4f93aa1ddf743b668c17>
    <Rapportforfatter xmlns="a0c403bc-df03-43c8-915b-d2d6e5c89d57" xsi:nil="true"/>
    <ReportDescription xmlns="http://schemas.microsoft.com/sharepoint/v3" xsi:nil="true"/>
    <TaxCatchAll xmlns="a0c403bc-df03-43c8-915b-d2d6e5c89d57">
      <Value>97</Value>
    </TaxCatchAll>
    <_dlc_DocId xmlns="a0c403bc-df03-43c8-915b-d2d6e5c89d57">DMFW2D44QQMK-1601900300-5</_dlc_DocId>
    <_dlc_DocIdUrl xmlns="a0c403bc-df03-43c8-915b-d2d6e5c89d57">
      <Url>http://fou.ks.no/prosjekter/164025/_layouts/15/DocIdRedir.aspx?ID=DMFW2D44QQMK-1601900300-5</Url>
      <Description>DMFW2D44QQMK-1601900300-5</Description>
    </_dlc_DocIdUrl>
  </documentManagement>
</p:properties>
</file>

<file path=customXml/itemProps1.xml><?xml version="1.0" encoding="utf-8"?>
<ds:datastoreItem xmlns:ds="http://schemas.openxmlformats.org/officeDocument/2006/customXml" ds:itemID="{3528C47C-BC9D-4050-984D-0C4B3270CE3E}"/>
</file>

<file path=customXml/itemProps2.xml><?xml version="1.0" encoding="utf-8"?>
<ds:datastoreItem xmlns:ds="http://schemas.openxmlformats.org/officeDocument/2006/customXml" ds:itemID="{C3872C21-E0D2-4FE9-88E0-6C6E942D4487}"/>
</file>

<file path=customXml/itemProps3.xml><?xml version="1.0" encoding="utf-8"?>
<ds:datastoreItem xmlns:ds="http://schemas.openxmlformats.org/officeDocument/2006/customXml" ds:itemID="{D51C29DC-EECD-434F-8BA1-D2C0E88EDA3E}"/>
</file>

<file path=customXml/itemProps4.xml><?xml version="1.0" encoding="utf-8"?>
<ds:datastoreItem xmlns:ds="http://schemas.openxmlformats.org/officeDocument/2006/customXml" ds:itemID="{755FCF75-E6F5-423E-A58D-F359E6253572}"/>
</file>

<file path=docProps/app.xml><?xml version="1.0" encoding="utf-8"?>
<Properties xmlns="http://schemas.openxmlformats.org/officeDocument/2006/extended-properties" xmlns:vt="http://schemas.openxmlformats.org/officeDocument/2006/docPropsVTypes">
  <Template>Vista PPT mal enkel</Template>
  <TotalTime>281</TotalTime>
  <Words>484</Words>
  <Application>Microsoft Office PowerPoint</Application>
  <PresentationFormat>Skjermfremvisning (4:3)</PresentationFormat>
  <Paragraphs>52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Tilstøtende</vt:lpstr>
      <vt:lpstr>En nasjonal oversikt over tilgjengelige fosterhjem?</vt:lpstr>
      <vt:lpstr>Innhold</vt:lpstr>
      <vt:lpstr>Behov </vt:lpstr>
      <vt:lpstr>Utforming og krav</vt:lpstr>
      <vt:lpstr>Hva skal til? </vt:lpstr>
      <vt:lpstr>Andre ordninger</vt:lpstr>
      <vt:lpstr>Danmark og Sverige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Presentasjon Powerpoint</dc:title>
  <dc:creator>Ingeborg Rasmussen</dc:creator>
  <cp:lastModifiedBy>Ellen Dehli</cp:lastModifiedBy>
  <cp:revision>30</cp:revision>
  <cp:lastPrinted>2017-05-22T14:44:50Z</cp:lastPrinted>
  <dcterms:created xsi:type="dcterms:W3CDTF">2017-05-22T11:00:54Z</dcterms:created>
  <dcterms:modified xsi:type="dcterms:W3CDTF">2017-10-31T14:19:56Z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0x010100C466DCB15B7C4D46B76A8E26AA95A52000980695AD5DE7EC43B5967E7E712E5185</vt:lpwstr>
  </property>
  <property fmtid="{D5CDD505-2E9C-101B-9397-08002B2CF9AE}" pid="3" name="_dlc_DocIdItemGuid">
    <vt:lpwstr>c5754224-6051-4f25-a322-8d5aab45f922</vt:lpwstr>
  </property>
  <property fmtid="{D5CDD505-2E9C-101B-9397-08002B2CF9AE}" pid="4" name="Dokumentkategori">
    <vt:lpwstr>97;#Verktøy|b2de6fa2-f73d-4c39-b2aa-ce028b1a5534</vt:lpwstr>
  </property>
</Properties>
</file>