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theme/theme3.xml" ContentType="application/vnd.openxmlformats-officedocument.theme+xml"/>
  <Override PartName="/ppt/theme/theme2.xml" ContentType="application/vnd.openxmlformats-officedocument.theme+xml"/>
  <Override PartName="/ppt/diagrams/colors2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87" r:id="rId2"/>
    <p:sldId id="342" r:id="rId3"/>
    <p:sldId id="349" r:id="rId4"/>
    <p:sldId id="346" r:id="rId5"/>
    <p:sldId id="339" r:id="rId6"/>
    <p:sldId id="347" r:id="rId7"/>
    <p:sldId id="340" r:id="rId8"/>
    <p:sldId id="350" r:id="rId9"/>
  </p:sldIdLst>
  <p:sldSz cx="10693400" cy="7561263"/>
  <p:notesSz cx="6811963" cy="99425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E600"/>
    <a:srgbClr val="808080"/>
    <a:srgbClr val="FFD200"/>
    <a:srgbClr val="0D0D0D"/>
    <a:srgbClr val="F1F1F1"/>
    <a:srgbClr val="FAE600"/>
    <a:srgbClr val="F04C3E"/>
    <a:srgbClr val="2C973E"/>
    <a:srgbClr val="9027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Temastil 1 - aks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93D81CF-94F2-401A-BA57-92F5A7B2D0C5}" styleName="Middels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ys stil 2 - aks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74" autoAdjust="0"/>
    <p:restoredTop sz="99290" autoAdjust="0"/>
  </p:normalViewPr>
  <p:slideViewPr>
    <p:cSldViewPr showGuides="1">
      <p:cViewPr>
        <p:scale>
          <a:sx n="80" d="100"/>
          <a:sy n="80" d="100"/>
        </p:scale>
        <p:origin x="-1722" y="-162"/>
      </p:cViewPr>
      <p:guideLst>
        <p:guide orient="horz" pos="975"/>
        <p:guide orient="horz" pos="4468"/>
        <p:guide orient="horz" pos="4132"/>
        <p:guide pos="3368"/>
        <p:guide pos="329"/>
        <p:guide pos="6407"/>
      </p:guideLst>
    </p:cSldViewPr>
  </p:slideViewPr>
  <p:outlineViewPr>
    <p:cViewPr>
      <p:scale>
        <a:sx n="33" d="100"/>
        <a:sy n="33" d="100"/>
      </p:scale>
      <p:origin x="0" y="115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86"/>
    </p:cViewPr>
  </p:sorterViewPr>
  <p:notesViewPr>
    <p:cSldViewPr showGuides="1">
      <p:cViewPr>
        <p:scale>
          <a:sx n="75" d="100"/>
          <a:sy n="75" d="100"/>
        </p:scale>
        <p:origin x="-2994" y="576"/>
      </p:cViewPr>
      <p:guideLst>
        <p:guide orient="horz" pos="6069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BD077-CF41-41DF-B3F6-973452BEFF46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18ECE62-5326-4E86-9C02-C804AB0ECBCB}">
      <dgm:prSet phldrT="[Tekst]" custT="1"/>
      <dgm:spPr>
        <a:ln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2400" dirty="0" smtClean="0"/>
            <a:t>Skatteetaten</a:t>
          </a:r>
          <a:endParaRPr lang="nb-NO" sz="2400" dirty="0"/>
        </a:p>
      </dgm:t>
    </dgm:pt>
    <dgm:pt modelId="{06A5AED0-D436-433F-9244-AB7F78971E3B}" type="parTrans" cxnId="{1BE69280-485F-48D2-ADF1-80B470631847}">
      <dgm:prSet/>
      <dgm:spPr/>
      <dgm:t>
        <a:bodyPr/>
        <a:lstStyle/>
        <a:p>
          <a:endParaRPr lang="nb-NO" sz="2000"/>
        </a:p>
      </dgm:t>
    </dgm:pt>
    <dgm:pt modelId="{8F7E6950-5D01-42FE-80A6-9DE150BA3484}" type="sibTrans" cxnId="{1BE69280-485F-48D2-ADF1-80B470631847}">
      <dgm:prSet/>
      <dgm:spPr/>
      <dgm:t>
        <a:bodyPr/>
        <a:lstStyle/>
        <a:p>
          <a:endParaRPr lang="nb-NO" sz="2000"/>
        </a:p>
      </dgm:t>
    </dgm:pt>
    <dgm:pt modelId="{E32D91D2-DCF6-4A26-AF03-6BF8C5FD1AA1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1200" dirty="0" smtClean="0"/>
            <a:t>Skatteetatens og Finansdepartementets uttalelser/vedtak</a:t>
          </a:r>
          <a:endParaRPr lang="nb-NO" sz="1200" dirty="0"/>
        </a:p>
      </dgm:t>
    </dgm:pt>
    <dgm:pt modelId="{958985B3-F431-4DDF-81BD-55BE17ECBE1B}" type="parTrans" cxnId="{C377E6A9-9D9E-4B46-A6F3-C31C7A405A29}">
      <dgm:prSet/>
      <dgm:spPr/>
      <dgm:t>
        <a:bodyPr/>
        <a:lstStyle/>
        <a:p>
          <a:endParaRPr lang="nb-NO" sz="2000"/>
        </a:p>
      </dgm:t>
    </dgm:pt>
    <dgm:pt modelId="{0B646B1E-401F-414B-855A-C30DAA47F004}" type="sibTrans" cxnId="{C377E6A9-9D9E-4B46-A6F3-C31C7A405A29}">
      <dgm:prSet/>
      <dgm:spPr/>
      <dgm:t>
        <a:bodyPr/>
        <a:lstStyle/>
        <a:p>
          <a:endParaRPr lang="nb-NO" sz="2000"/>
        </a:p>
      </dgm:t>
    </dgm:pt>
    <dgm:pt modelId="{D5AB878D-3EB1-4629-A631-A6EE4F1F033A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1200" dirty="0" smtClean="0"/>
            <a:t>Vurdering: Momskompensasjon gis i hovedsak på boliger med beboere med fysisk tilretteleggingsbehov </a:t>
          </a:r>
          <a:endParaRPr lang="nb-NO" sz="1200" dirty="0"/>
        </a:p>
      </dgm:t>
    </dgm:pt>
    <dgm:pt modelId="{6E2EF01B-B300-4A83-A1A5-D8C269451EC2}" type="parTrans" cxnId="{AC082719-2502-4FEA-A5AA-F4D5AEA1BBD5}">
      <dgm:prSet/>
      <dgm:spPr/>
      <dgm:t>
        <a:bodyPr/>
        <a:lstStyle/>
        <a:p>
          <a:endParaRPr lang="nb-NO" sz="2000"/>
        </a:p>
      </dgm:t>
    </dgm:pt>
    <dgm:pt modelId="{D229D26D-0578-4346-927F-AB8C1370A9DA}" type="sibTrans" cxnId="{AC082719-2502-4FEA-A5AA-F4D5AEA1BBD5}">
      <dgm:prSet/>
      <dgm:spPr/>
      <dgm:t>
        <a:bodyPr/>
        <a:lstStyle/>
        <a:p>
          <a:endParaRPr lang="nb-NO" sz="2000"/>
        </a:p>
      </dgm:t>
    </dgm:pt>
    <dgm:pt modelId="{A3005E0D-C84E-4A61-B81D-78890FF98623}">
      <dgm:prSet phldrT="[Tekst]" custT="1"/>
      <dgm:spPr>
        <a:ln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2400" dirty="0" smtClean="0"/>
            <a:t>Casekommuner</a:t>
          </a:r>
          <a:endParaRPr lang="nb-NO" sz="2400" dirty="0"/>
        </a:p>
      </dgm:t>
    </dgm:pt>
    <dgm:pt modelId="{794295FE-DD35-4544-B01D-45AFF85E2490}" type="parTrans" cxnId="{31961878-E252-4620-ABD7-8B4B00A79FA8}">
      <dgm:prSet/>
      <dgm:spPr/>
      <dgm:t>
        <a:bodyPr/>
        <a:lstStyle/>
        <a:p>
          <a:endParaRPr lang="nb-NO" sz="2000"/>
        </a:p>
      </dgm:t>
    </dgm:pt>
    <dgm:pt modelId="{DE012848-4A11-4F77-A16A-0FEE3F6159A3}" type="sibTrans" cxnId="{31961878-E252-4620-ABD7-8B4B00A79FA8}">
      <dgm:prSet/>
      <dgm:spPr/>
      <dgm:t>
        <a:bodyPr/>
        <a:lstStyle/>
        <a:p>
          <a:endParaRPr lang="nb-NO" sz="2000"/>
        </a:p>
      </dgm:t>
    </dgm:pt>
    <dgm:pt modelId="{C762BE6D-D5AC-4D05-A565-84CF44D24A38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1200" dirty="0" smtClean="0"/>
            <a:t>Informasjon fra kommunene om hvor mye de har investert og hvor mye kompensasjon de har krevd i ulike kategorier</a:t>
          </a:r>
          <a:endParaRPr lang="nb-NO" sz="1200" dirty="0"/>
        </a:p>
      </dgm:t>
    </dgm:pt>
    <dgm:pt modelId="{9D0EB74D-7583-4CC8-921B-B277DA27BF04}" type="parTrans" cxnId="{91442C3A-C312-4B29-BB46-9002D4F45870}">
      <dgm:prSet/>
      <dgm:spPr/>
      <dgm:t>
        <a:bodyPr/>
        <a:lstStyle/>
        <a:p>
          <a:endParaRPr lang="nb-NO" sz="2000"/>
        </a:p>
      </dgm:t>
    </dgm:pt>
    <dgm:pt modelId="{6DDA53F7-60E7-4237-9273-5BB471D46C5B}" type="sibTrans" cxnId="{91442C3A-C312-4B29-BB46-9002D4F45870}">
      <dgm:prSet/>
      <dgm:spPr/>
      <dgm:t>
        <a:bodyPr/>
        <a:lstStyle/>
        <a:p>
          <a:endParaRPr lang="nb-NO" sz="2000"/>
        </a:p>
      </dgm:t>
    </dgm:pt>
    <dgm:pt modelId="{7DAF1A88-50E3-4763-859E-08AA054BDB44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1200" dirty="0" smtClean="0"/>
            <a:t>Beregning: Andel krevd kompensasjon i ulike kategorier. Andelen brukt på nasjonale KOSTRA-tall per kategori</a:t>
          </a:r>
          <a:endParaRPr lang="nb-NO" sz="1200" dirty="0"/>
        </a:p>
      </dgm:t>
    </dgm:pt>
    <dgm:pt modelId="{9505BADC-8DA8-4716-B9E5-865B6D426BAA}" type="parTrans" cxnId="{DD8AE815-327D-4A31-BEB7-9CD58E10CF67}">
      <dgm:prSet/>
      <dgm:spPr/>
      <dgm:t>
        <a:bodyPr/>
        <a:lstStyle/>
        <a:p>
          <a:endParaRPr lang="nb-NO" sz="2000"/>
        </a:p>
      </dgm:t>
    </dgm:pt>
    <dgm:pt modelId="{1C452F9A-856A-4EE1-AE52-5E23F3B3EEEC}" type="sibTrans" cxnId="{DD8AE815-327D-4A31-BEB7-9CD58E10CF67}">
      <dgm:prSet/>
      <dgm:spPr/>
      <dgm:t>
        <a:bodyPr/>
        <a:lstStyle/>
        <a:p>
          <a:endParaRPr lang="nb-NO" sz="2000"/>
        </a:p>
      </dgm:t>
    </dgm:pt>
    <dgm:pt modelId="{C5A5E59F-2C49-4499-8594-75C19B233403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1200" dirty="0" smtClean="0"/>
            <a:t>Praktiserer i all hovedsak full kompensasjon til fysisk tilrettelagte boliger, men ikke til boliger for beboere med rus-/psykiatrirelaterte problemer</a:t>
          </a:r>
          <a:endParaRPr lang="nb-NO" sz="1200" dirty="0"/>
        </a:p>
      </dgm:t>
    </dgm:pt>
    <dgm:pt modelId="{2AE50E2B-1E74-4D3C-8056-4D9CC04C900D}" type="parTrans" cxnId="{6A0EBBFF-60D7-4991-ADDB-7C9532109AE2}">
      <dgm:prSet/>
      <dgm:spPr/>
      <dgm:t>
        <a:bodyPr/>
        <a:lstStyle/>
        <a:p>
          <a:endParaRPr lang="nb-NO" sz="2000"/>
        </a:p>
      </dgm:t>
    </dgm:pt>
    <dgm:pt modelId="{674878CA-145D-49B3-AECD-5CC37242198F}" type="sibTrans" cxnId="{6A0EBBFF-60D7-4991-ADDB-7C9532109AE2}">
      <dgm:prSet/>
      <dgm:spPr/>
      <dgm:t>
        <a:bodyPr/>
        <a:lstStyle/>
        <a:p>
          <a:endParaRPr lang="nb-NO" sz="2000"/>
        </a:p>
      </dgm:t>
    </dgm:pt>
    <dgm:pt modelId="{912828EF-FEE0-4678-94F3-2B7D84F82490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1200" dirty="0" smtClean="0"/>
            <a:t>Kommunene krever full kompensasjon for fysisk tilrettelagte boliger og til dels til rus-/psykiatriboliger</a:t>
          </a:r>
          <a:endParaRPr lang="nb-NO" sz="1200" dirty="0"/>
        </a:p>
      </dgm:t>
    </dgm:pt>
    <dgm:pt modelId="{A556C3C1-43B6-4412-983C-DCDA3285CC29}" type="parTrans" cxnId="{312C34CC-7476-483A-805B-09CB850BC287}">
      <dgm:prSet/>
      <dgm:spPr/>
      <dgm:t>
        <a:bodyPr/>
        <a:lstStyle/>
        <a:p>
          <a:endParaRPr lang="nb-NO" sz="2000"/>
        </a:p>
      </dgm:t>
    </dgm:pt>
    <dgm:pt modelId="{B091EB24-84B4-426B-A15E-6A3728AE3491}" type="sibTrans" cxnId="{312C34CC-7476-483A-805B-09CB850BC287}">
      <dgm:prSet/>
      <dgm:spPr/>
      <dgm:t>
        <a:bodyPr/>
        <a:lstStyle/>
        <a:p>
          <a:endParaRPr lang="nb-NO" sz="2000"/>
        </a:p>
      </dgm:t>
    </dgm:pt>
    <dgm:pt modelId="{39F4144E-69A0-4BA4-9439-1CF47687CD13}" type="pres">
      <dgm:prSet presAssocID="{078BD077-CF41-41DF-B3F6-973452BEF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4337FB61-AFFA-4B47-838C-6E61F7201B2F}" type="pres">
      <dgm:prSet presAssocID="{718ECE62-5326-4E86-9C02-C804AB0ECBCB}" presName="vertFlow" presStyleCnt="0"/>
      <dgm:spPr/>
    </dgm:pt>
    <dgm:pt modelId="{CE1711BD-F833-4EEC-9777-733A248C3B22}" type="pres">
      <dgm:prSet presAssocID="{718ECE62-5326-4E86-9C02-C804AB0ECBCB}" presName="header" presStyleLbl="node1" presStyleIdx="0" presStyleCnt="2" custScaleX="158260"/>
      <dgm:spPr/>
      <dgm:t>
        <a:bodyPr/>
        <a:lstStyle/>
        <a:p>
          <a:endParaRPr lang="nb-NO"/>
        </a:p>
      </dgm:t>
    </dgm:pt>
    <dgm:pt modelId="{93AFB530-14BD-4D60-885B-F01633B9F837}" type="pres">
      <dgm:prSet presAssocID="{958985B3-F431-4DDF-81BD-55BE17ECBE1B}" presName="parTrans" presStyleLbl="sibTrans2D1" presStyleIdx="0" presStyleCnt="6"/>
      <dgm:spPr/>
      <dgm:t>
        <a:bodyPr/>
        <a:lstStyle/>
        <a:p>
          <a:endParaRPr lang="nb-NO"/>
        </a:p>
      </dgm:t>
    </dgm:pt>
    <dgm:pt modelId="{F3F4C9FE-87DE-4A5A-ADEF-3063310B1385}" type="pres">
      <dgm:prSet presAssocID="{E32D91D2-DCF6-4A26-AF03-6BF8C5FD1AA1}" presName="child" presStyleLbl="alignAccFollowNode1" presStyleIdx="0" presStyleCnt="6" custScaleX="15826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7C7359D-589A-41E6-8772-E7486FD31307}" type="pres">
      <dgm:prSet presAssocID="{0B646B1E-401F-414B-855A-C30DAA47F004}" presName="sibTrans" presStyleLbl="sibTrans2D1" presStyleIdx="1" presStyleCnt="6"/>
      <dgm:spPr/>
      <dgm:t>
        <a:bodyPr/>
        <a:lstStyle/>
        <a:p>
          <a:endParaRPr lang="nb-NO"/>
        </a:p>
      </dgm:t>
    </dgm:pt>
    <dgm:pt modelId="{21BFF37C-8763-4F17-B7B7-14D1687B0DDE}" type="pres">
      <dgm:prSet presAssocID="{D5AB878D-3EB1-4629-A631-A6EE4F1F033A}" presName="child" presStyleLbl="alignAccFollowNode1" presStyleIdx="1" presStyleCnt="6" custScaleX="15826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1B7DEB2-1756-45F9-AEB3-A67C43D348AD}" type="pres">
      <dgm:prSet presAssocID="{D229D26D-0578-4346-927F-AB8C1370A9DA}" presName="sibTrans" presStyleLbl="sibTrans2D1" presStyleIdx="2" presStyleCnt="6"/>
      <dgm:spPr/>
      <dgm:t>
        <a:bodyPr/>
        <a:lstStyle/>
        <a:p>
          <a:endParaRPr lang="nb-NO"/>
        </a:p>
      </dgm:t>
    </dgm:pt>
    <dgm:pt modelId="{145CEF35-5779-4B04-903B-036616C3B1D7}" type="pres">
      <dgm:prSet presAssocID="{C5A5E59F-2C49-4499-8594-75C19B233403}" presName="child" presStyleLbl="alignAccFollowNode1" presStyleIdx="2" presStyleCnt="6" custScaleX="15826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1C7F5FD-8208-4925-B742-A6C571180EFE}" type="pres">
      <dgm:prSet presAssocID="{718ECE62-5326-4E86-9C02-C804AB0ECBCB}" presName="hSp" presStyleCnt="0"/>
      <dgm:spPr/>
    </dgm:pt>
    <dgm:pt modelId="{D7DC70B2-1EC8-4C43-B0DF-B362E8D95EA8}" type="pres">
      <dgm:prSet presAssocID="{A3005E0D-C84E-4A61-B81D-78890FF98623}" presName="vertFlow" presStyleCnt="0"/>
      <dgm:spPr/>
    </dgm:pt>
    <dgm:pt modelId="{C8E0E715-1185-4C21-BA09-7135D6BD60FF}" type="pres">
      <dgm:prSet presAssocID="{A3005E0D-C84E-4A61-B81D-78890FF98623}" presName="header" presStyleLbl="node1" presStyleIdx="1" presStyleCnt="2" custScaleX="158260"/>
      <dgm:spPr/>
      <dgm:t>
        <a:bodyPr/>
        <a:lstStyle/>
        <a:p>
          <a:endParaRPr lang="nb-NO"/>
        </a:p>
      </dgm:t>
    </dgm:pt>
    <dgm:pt modelId="{1BF3777E-3B7C-4285-8331-F2C06F833AE4}" type="pres">
      <dgm:prSet presAssocID="{9D0EB74D-7583-4CC8-921B-B277DA27BF04}" presName="parTrans" presStyleLbl="sibTrans2D1" presStyleIdx="3" presStyleCnt="6"/>
      <dgm:spPr/>
      <dgm:t>
        <a:bodyPr/>
        <a:lstStyle/>
        <a:p>
          <a:endParaRPr lang="nb-NO"/>
        </a:p>
      </dgm:t>
    </dgm:pt>
    <dgm:pt modelId="{7BC91A1F-9A9D-4863-9685-737AF0E1DF0F}" type="pres">
      <dgm:prSet presAssocID="{C762BE6D-D5AC-4D05-A565-84CF44D24A38}" presName="child" presStyleLbl="alignAccFollowNode1" presStyleIdx="3" presStyleCnt="6" custScaleX="15826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7252820-CADD-4766-B818-1F9FE4B3CD74}" type="pres">
      <dgm:prSet presAssocID="{6DDA53F7-60E7-4237-9273-5BB471D46C5B}" presName="sibTrans" presStyleLbl="sibTrans2D1" presStyleIdx="4" presStyleCnt="6"/>
      <dgm:spPr/>
      <dgm:t>
        <a:bodyPr/>
        <a:lstStyle/>
        <a:p>
          <a:endParaRPr lang="nb-NO"/>
        </a:p>
      </dgm:t>
    </dgm:pt>
    <dgm:pt modelId="{FCF39C74-D2EA-436A-8185-4195DE6E8D96}" type="pres">
      <dgm:prSet presAssocID="{7DAF1A88-50E3-4763-859E-08AA054BDB44}" presName="child" presStyleLbl="alignAccFollowNode1" presStyleIdx="4" presStyleCnt="6" custScaleX="15826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6DE59FC-17EF-4F69-850E-9FCD0AEA7B79}" type="pres">
      <dgm:prSet presAssocID="{1C452F9A-856A-4EE1-AE52-5E23F3B3EEEC}" presName="sibTrans" presStyleLbl="sibTrans2D1" presStyleIdx="5" presStyleCnt="6"/>
      <dgm:spPr/>
      <dgm:t>
        <a:bodyPr/>
        <a:lstStyle/>
        <a:p>
          <a:endParaRPr lang="nb-NO"/>
        </a:p>
      </dgm:t>
    </dgm:pt>
    <dgm:pt modelId="{74C38316-6E21-4901-8F47-91A87E255130}" type="pres">
      <dgm:prSet presAssocID="{912828EF-FEE0-4678-94F3-2B7D84F82490}" presName="child" presStyleLbl="alignAccFollowNode1" presStyleIdx="5" presStyleCnt="6" custScaleX="15826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C377E6A9-9D9E-4B46-A6F3-C31C7A405A29}" srcId="{718ECE62-5326-4E86-9C02-C804AB0ECBCB}" destId="{E32D91D2-DCF6-4A26-AF03-6BF8C5FD1AA1}" srcOrd="0" destOrd="0" parTransId="{958985B3-F431-4DDF-81BD-55BE17ECBE1B}" sibTransId="{0B646B1E-401F-414B-855A-C30DAA47F004}"/>
    <dgm:cxn modelId="{1BE69280-485F-48D2-ADF1-80B470631847}" srcId="{078BD077-CF41-41DF-B3F6-973452BEFF46}" destId="{718ECE62-5326-4E86-9C02-C804AB0ECBCB}" srcOrd="0" destOrd="0" parTransId="{06A5AED0-D436-433F-9244-AB7F78971E3B}" sibTransId="{8F7E6950-5D01-42FE-80A6-9DE150BA3484}"/>
    <dgm:cxn modelId="{6A0EBBFF-60D7-4991-ADDB-7C9532109AE2}" srcId="{718ECE62-5326-4E86-9C02-C804AB0ECBCB}" destId="{C5A5E59F-2C49-4499-8594-75C19B233403}" srcOrd="2" destOrd="0" parTransId="{2AE50E2B-1E74-4D3C-8056-4D9CC04C900D}" sibTransId="{674878CA-145D-49B3-AECD-5CC37242198F}"/>
    <dgm:cxn modelId="{0A9FA2DE-29F4-4F5E-A547-051F52186ACB}" type="presOf" srcId="{912828EF-FEE0-4678-94F3-2B7D84F82490}" destId="{74C38316-6E21-4901-8F47-91A87E255130}" srcOrd="0" destOrd="0" presId="urn:microsoft.com/office/officeart/2005/8/layout/lProcess1"/>
    <dgm:cxn modelId="{DD8AE815-327D-4A31-BEB7-9CD58E10CF67}" srcId="{A3005E0D-C84E-4A61-B81D-78890FF98623}" destId="{7DAF1A88-50E3-4763-859E-08AA054BDB44}" srcOrd="1" destOrd="0" parTransId="{9505BADC-8DA8-4716-B9E5-865B6D426BAA}" sibTransId="{1C452F9A-856A-4EE1-AE52-5E23F3B3EEEC}"/>
    <dgm:cxn modelId="{312C34CC-7476-483A-805B-09CB850BC287}" srcId="{A3005E0D-C84E-4A61-B81D-78890FF98623}" destId="{912828EF-FEE0-4678-94F3-2B7D84F82490}" srcOrd="2" destOrd="0" parTransId="{A556C3C1-43B6-4412-983C-DCDA3285CC29}" sibTransId="{B091EB24-84B4-426B-A15E-6A3728AE3491}"/>
    <dgm:cxn modelId="{B44A3BF1-9724-4B2A-938D-AB31AD0C0EB4}" type="presOf" srcId="{7DAF1A88-50E3-4763-859E-08AA054BDB44}" destId="{FCF39C74-D2EA-436A-8185-4195DE6E8D96}" srcOrd="0" destOrd="0" presId="urn:microsoft.com/office/officeart/2005/8/layout/lProcess1"/>
    <dgm:cxn modelId="{E9A02AC7-299C-46FF-A119-4D5704535BFF}" type="presOf" srcId="{D5AB878D-3EB1-4629-A631-A6EE4F1F033A}" destId="{21BFF37C-8763-4F17-B7B7-14D1687B0DDE}" srcOrd="0" destOrd="0" presId="urn:microsoft.com/office/officeart/2005/8/layout/lProcess1"/>
    <dgm:cxn modelId="{F848B5DE-009D-4A46-B8FE-EA95D62D43B5}" type="presOf" srcId="{C5A5E59F-2C49-4499-8594-75C19B233403}" destId="{145CEF35-5779-4B04-903B-036616C3B1D7}" srcOrd="0" destOrd="0" presId="urn:microsoft.com/office/officeart/2005/8/layout/lProcess1"/>
    <dgm:cxn modelId="{797522DC-3222-4E19-9F31-3E3D47213C24}" type="presOf" srcId="{9D0EB74D-7583-4CC8-921B-B277DA27BF04}" destId="{1BF3777E-3B7C-4285-8331-F2C06F833AE4}" srcOrd="0" destOrd="0" presId="urn:microsoft.com/office/officeart/2005/8/layout/lProcess1"/>
    <dgm:cxn modelId="{7CD17E4E-E0CA-452B-A628-C9A642DF9364}" type="presOf" srcId="{958985B3-F431-4DDF-81BD-55BE17ECBE1B}" destId="{93AFB530-14BD-4D60-885B-F01633B9F837}" srcOrd="0" destOrd="0" presId="urn:microsoft.com/office/officeart/2005/8/layout/lProcess1"/>
    <dgm:cxn modelId="{1C8ED224-26AC-4E7E-9169-6D9C2E143C44}" type="presOf" srcId="{0B646B1E-401F-414B-855A-C30DAA47F004}" destId="{C7C7359D-589A-41E6-8772-E7486FD31307}" srcOrd="0" destOrd="0" presId="urn:microsoft.com/office/officeart/2005/8/layout/lProcess1"/>
    <dgm:cxn modelId="{31961878-E252-4620-ABD7-8B4B00A79FA8}" srcId="{078BD077-CF41-41DF-B3F6-973452BEFF46}" destId="{A3005E0D-C84E-4A61-B81D-78890FF98623}" srcOrd="1" destOrd="0" parTransId="{794295FE-DD35-4544-B01D-45AFF85E2490}" sibTransId="{DE012848-4A11-4F77-A16A-0FEE3F6159A3}"/>
    <dgm:cxn modelId="{E488DF6E-E43E-455F-AD6A-6DDA69AE687A}" type="presOf" srcId="{718ECE62-5326-4E86-9C02-C804AB0ECBCB}" destId="{CE1711BD-F833-4EEC-9777-733A248C3B22}" srcOrd="0" destOrd="0" presId="urn:microsoft.com/office/officeart/2005/8/layout/lProcess1"/>
    <dgm:cxn modelId="{8072B955-FBD0-45EF-BBD4-0F42B2AD283E}" type="presOf" srcId="{D229D26D-0578-4346-927F-AB8C1370A9DA}" destId="{41B7DEB2-1756-45F9-AEB3-A67C43D348AD}" srcOrd="0" destOrd="0" presId="urn:microsoft.com/office/officeart/2005/8/layout/lProcess1"/>
    <dgm:cxn modelId="{2E235BB2-560B-49BE-ABFF-75A3753783A9}" type="presOf" srcId="{C762BE6D-D5AC-4D05-A565-84CF44D24A38}" destId="{7BC91A1F-9A9D-4863-9685-737AF0E1DF0F}" srcOrd="0" destOrd="0" presId="urn:microsoft.com/office/officeart/2005/8/layout/lProcess1"/>
    <dgm:cxn modelId="{0DDDA88D-309F-4945-B4DF-CA815E119B31}" type="presOf" srcId="{1C452F9A-856A-4EE1-AE52-5E23F3B3EEEC}" destId="{36DE59FC-17EF-4F69-850E-9FCD0AEA7B79}" srcOrd="0" destOrd="0" presId="urn:microsoft.com/office/officeart/2005/8/layout/lProcess1"/>
    <dgm:cxn modelId="{8FCDA371-A191-443F-A7EB-F1D3D22D352B}" type="presOf" srcId="{E32D91D2-DCF6-4A26-AF03-6BF8C5FD1AA1}" destId="{F3F4C9FE-87DE-4A5A-ADEF-3063310B1385}" srcOrd="0" destOrd="0" presId="urn:microsoft.com/office/officeart/2005/8/layout/lProcess1"/>
    <dgm:cxn modelId="{91442C3A-C312-4B29-BB46-9002D4F45870}" srcId="{A3005E0D-C84E-4A61-B81D-78890FF98623}" destId="{C762BE6D-D5AC-4D05-A565-84CF44D24A38}" srcOrd="0" destOrd="0" parTransId="{9D0EB74D-7583-4CC8-921B-B277DA27BF04}" sibTransId="{6DDA53F7-60E7-4237-9273-5BB471D46C5B}"/>
    <dgm:cxn modelId="{2963B0FB-1F4D-4FD1-A838-22D604079FE8}" type="presOf" srcId="{078BD077-CF41-41DF-B3F6-973452BEFF46}" destId="{39F4144E-69A0-4BA4-9439-1CF47687CD13}" srcOrd="0" destOrd="0" presId="urn:microsoft.com/office/officeart/2005/8/layout/lProcess1"/>
    <dgm:cxn modelId="{AC082719-2502-4FEA-A5AA-F4D5AEA1BBD5}" srcId="{718ECE62-5326-4E86-9C02-C804AB0ECBCB}" destId="{D5AB878D-3EB1-4629-A631-A6EE4F1F033A}" srcOrd="1" destOrd="0" parTransId="{6E2EF01B-B300-4A83-A1A5-D8C269451EC2}" sibTransId="{D229D26D-0578-4346-927F-AB8C1370A9DA}"/>
    <dgm:cxn modelId="{6C5762B7-B35C-4815-970F-85AE2F9759A9}" type="presOf" srcId="{A3005E0D-C84E-4A61-B81D-78890FF98623}" destId="{C8E0E715-1185-4C21-BA09-7135D6BD60FF}" srcOrd="0" destOrd="0" presId="urn:microsoft.com/office/officeart/2005/8/layout/lProcess1"/>
    <dgm:cxn modelId="{6BD26D72-9DC4-4FCD-802E-D7FB45587F19}" type="presOf" srcId="{6DDA53F7-60E7-4237-9273-5BB471D46C5B}" destId="{37252820-CADD-4766-B818-1F9FE4B3CD74}" srcOrd="0" destOrd="0" presId="urn:microsoft.com/office/officeart/2005/8/layout/lProcess1"/>
    <dgm:cxn modelId="{9C962B21-4512-4AF9-BFC5-E2538A389FA0}" type="presParOf" srcId="{39F4144E-69A0-4BA4-9439-1CF47687CD13}" destId="{4337FB61-AFFA-4B47-838C-6E61F7201B2F}" srcOrd="0" destOrd="0" presId="urn:microsoft.com/office/officeart/2005/8/layout/lProcess1"/>
    <dgm:cxn modelId="{99C1A3A0-AAE9-4EA8-9517-F6875584DB4D}" type="presParOf" srcId="{4337FB61-AFFA-4B47-838C-6E61F7201B2F}" destId="{CE1711BD-F833-4EEC-9777-733A248C3B22}" srcOrd="0" destOrd="0" presId="urn:microsoft.com/office/officeart/2005/8/layout/lProcess1"/>
    <dgm:cxn modelId="{C8BE0F3C-FC8B-46BA-93DE-A03F8A87CFFE}" type="presParOf" srcId="{4337FB61-AFFA-4B47-838C-6E61F7201B2F}" destId="{93AFB530-14BD-4D60-885B-F01633B9F837}" srcOrd="1" destOrd="0" presId="urn:microsoft.com/office/officeart/2005/8/layout/lProcess1"/>
    <dgm:cxn modelId="{443798C2-AB45-4DF0-A860-FC37B8FED374}" type="presParOf" srcId="{4337FB61-AFFA-4B47-838C-6E61F7201B2F}" destId="{F3F4C9FE-87DE-4A5A-ADEF-3063310B1385}" srcOrd="2" destOrd="0" presId="urn:microsoft.com/office/officeart/2005/8/layout/lProcess1"/>
    <dgm:cxn modelId="{6A544D25-6EA2-4FD5-B0F1-6A76ADD7B462}" type="presParOf" srcId="{4337FB61-AFFA-4B47-838C-6E61F7201B2F}" destId="{C7C7359D-589A-41E6-8772-E7486FD31307}" srcOrd="3" destOrd="0" presId="urn:microsoft.com/office/officeart/2005/8/layout/lProcess1"/>
    <dgm:cxn modelId="{FBD107B3-8FB4-4DC6-84EE-D10BE740E399}" type="presParOf" srcId="{4337FB61-AFFA-4B47-838C-6E61F7201B2F}" destId="{21BFF37C-8763-4F17-B7B7-14D1687B0DDE}" srcOrd="4" destOrd="0" presId="urn:microsoft.com/office/officeart/2005/8/layout/lProcess1"/>
    <dgm:cxn modelId="{1C6FD768-81CB-47BA-873A-22DC6C0AD7DC}" type="presParOf" srcId="{4337FB61-AFFA-4B47-838C-6E61F7201B2F}" destId="{41B7DEB2-1756-45F9-AEB3-A67C43D348AD}" srcOrd="5" destOrd="0" presId="urn:microsoft.com/office/officeart/2005/8/layout/lProcess1"/>
    <dgm:cxn modelId="{D119DE9E-82A5-4780-BE6C-A3575171AD2D}" type="presParOf" srcId="{4337FB61-AFFA-4B47-838C-6E61F7201B2F}" destId="{145CEF35-5779-4B04-903B-036616C3B1D7}" srcOrd="6" destOrd="0" presId="urn:microsoft.com/office/officeart/2005/8/layout/lProcess1"/>
    <dgm:cxn modelId="{2A9E70F7-698B-4D86-BCE2-06808E103C69}" type="presParOf" srcId="{39F4144E-69A0-4BA4-9439-1CF47687CD13}" destId="{61C7F5FD-8208-4925-B742-A6C571180EFE}" srcOrd="1" destOrd="0" presId="urn:microsoft.com/office/officeart/2005/8/layout/lProcess1"/>
    <dgm:cxn modelId="{CEDFBF2B-8CE5-4EF7-AE46-763C5E8B7A9B}" type="presParOf" srcId="{39F4144E-69A0-4BA4-9439-1CF47687CD13}" destId="{D7DC70B2-1EC8-4C43-B0DF-B362E8D95EA8}" srcOrd="2" destOrd="0" presId="urn:microsoft.com/office/officeart/2005/8/layout/lProcess1"/>
    <dgm:cxn modelId="{3CF1CEFF-BF90-4322-893C-CF5D43E18DB1}" type="presParOf" srcId="{D7DC70B2-1EC8-4C43-B0DF-B362E8D95EA8}" destId="{C8E0E715-1185-4C21-BA09-7135D6BD60FF}" srcOrd="0" destOrd="0" presId="urn:microsoft.com/office/officeart/2005/8/layout/lProcess1"/>
    <dgm:cxn modelId="{5C5629BF-C9D6-40A6-8147-CA8A098ED035}" type="presParOf" srcId="{D7DC70B2-1EC8-4C43-B0DF-B362E8D95EA8}" destId="{1BF3777E-3B7C-4285-8331-F2C06F833AE4}" srcOrd="1" destOrd="0" presId="urn:microsoft.com/office/officeart/2005/8/layout/lProcess1"/>
    <dgm:cxn modelId="{F993B077-51B3-43C9-B937-9C8EB4D6D2EB}" type="presParOf" srcId="{D7DC70B2-1EC8-4C43-B0DF-B362E8D95EA8}" destId="{7BC91A1F-9A9D-4863-9685-737AF0E1DF0F}" srcOrd="2" destOrd="0" presId="urn:microsoft.com/office/officeart/2005/8/layout/lProcess1"/>
    <dgm:cxn modelId="{9388EB16-4232-438C-AAAD-35CCD5A549EB}" type="presParOf" srcId="{D7DC70B2-1EC8-4C43-B0DF-B362E8D95EA8}" destId="{37252820-CADD-4766-B818-1F9FE4B3CD74}" srcOrd="3" destOrd="0" presId="urn:microsoft.com/office/officeart/2005/8/layout/lProcess1"/>
    <dgm:cxn modelId="{5FE47268-9674-4AA5-858E-0680726BEF83}" type="presParOf" srcId="{D7DC70B2-1EC8-4C43-B0DF-B362E8D95EA8}" destId="{FCF39C74-D2EA-436A-8185-4195DE6E8D96}" srcOrd="4" destOrd="0" presId="urn:microsoft.com/office/officeart/2005/8/layout/lProcess1"/>
    <dgm:cxn modelId="{B92B4A8E-81E0-4BC8-B2B5-EF9560D17D3D}" type="presParOf" srcId="{D7DC70B2-1EC8-4C43-B0DF-B362E8D95EA8}" destId="{36DE59FC-17EF-4F69-850E-9FCD0AEA7B79}" srcOrd="5" destOrd="0" presId="urn:microsoft.com/office/officeart/2005/8/layout/lProcess1"/>
    <dgm:cxn modelId="{3529D719-5D3C-4D02-96C8-A08ED38C8543}" type="presParOf" srcId="{D7DC70B2-1EC8-4C43-B0DF-B362E8D95EA8}" destId="{74C38316-6E21-4901-8F47-91A87E255130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8BD077-CF41-41DF-B3F6-973452BEFF46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18ECE62-5326-4E86-9C02-C804AB0ECBCB}">
      <dgm:prSet phldrT="[Tekst]" custT="1"/>
      <dgm:spPr>
        <a:ln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2400" dirty="0" smtClean="0"/>
            <a:t>Skatteetaten</a:t>
          </a:r>
          <a:endParaRPr lang="nb-NO" sz="2400" dirty="0"/>
        </a:p>
      </dgm:t>
    </dgm:pt>
    <dgm:pt modelId="{06A5AED0-D436-433F-9244-AB7F78971E3B}" type="parTrans" cxnId="{1BE69280-485F-48D2-ADF1-80B470631847}">
      <dgm:prSet/>
      <dgm:spPr/>
      <dgm:t>
        <a:bodyPr/>
        <a:lstStyle/>
        <a:p>
          <a:endParaRPr lang="nb-NO" sz="2000"/>
        </a:p>
      </dgm:t>
    </dgm:pt>
    <dgm:pt modelId="{8F7E6950-5D01-42FE-80A6-9DE150BA3484}" type="sibTrans" cxnId="{1BE69280-485F-48D2-ADF1-80B470631847}">
      <dgm:prSet/>
      <dgm:spPr/>
      <dgm:t>
        <a:bodyPr/>
        <a:lstStyle/>
        <a:p>
          <a:endParaRPr lang="nb-NO" sz="2000"/>
        </a:p>
      </dgm:t>
    </dgm:pt>
    <dgm:pt modelId="{E32D91D2-DCF6-4A26-AF03-6BF8C5FD1AA1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nb-NO" sz="1200" dirty="0" smtClean="0"/>
            <a:t>Skatteetatens vedtak for kulturhusene </a:t>
          </a:r>
        </a:p>
        <a:p>
          <a:pPr algn="ctr"/>
          <a:r>
            <a:rPr lang="nb-NO" sz="1200" dirty="0" smtClean="0"/>
            <a:t>i Kristiansand og Stavanger</a:t>
          </a:r>
          <a:endParaRPr lang="nb-NO" sz="1200" dirty="0"/>
        </a:p>
      </dgm:t>
    </dgm:pt>
    <dgm:pt modelId="{958985B3-F431-4DDF-81BD-55BE17ECBE1B}" type="parTrans" cxnId="{C377E6A9-9D9E-4B46-A6F3-C31C7A405A29}">
      <dgm:prSet/>
      <dgm:spPr/>
      <dgm:t>
        <a:bodyPr/>
        <a:lstStyle/>
        <a:p>
          <a:endParaRPr lang="nb-NO" sz="2000"/>
        </a:p>
      </dgm:t>
    </dgm:pt>
    <dgm:pt modelId="{0B646B1E-401F-414B-855A-C30DAA47F004}" type="sibTrans" cxnId="{C377E6A9-9D9E-4B46-A6F3-C31C7A405A29}">
      <dgm:prSet/>
      <dgm:spPr/>
      <dgm:t>
        <a:bodyPr/>
        <a:lstStyle/>
        <a:p>
          <a:endParaRPr lang="nb-NO" sz="2000"/>
        </a:p>
      </dgm:t>
    </dgm:pt>
    <dgm:pt modelId="{D5AB878D-3EB1-4629-A631-A6EE4F1F033A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nb-NO" sz="1200" dirty="0" smtClean="0"/>
            <a:t>Vurdering: Nesten ingen kompensasjon (tilnærmet all bruk av de to kulturhusene er økonomisk aktivitet i konkurranse med andre)</a:t>
          </a:r>
          <a:endParaRPr lang="nb-NO" sz="1200" dirty="0"/>
        </a:p>
      </dgm:t>
    </dgm:pt>
    <dgm:pt modelId="{6E2EF01B-B300-4A83-A1A5-D8C269451EC2}" type="parTrans" cxnId="{AC082719-2502-4FEA-A5AA-F4D5AEA1BBD5}">
      <dgm:prSet/>
      <dgm:spPr/>
      <dgm:t>
        <a:bodyPr/>
        <a:lstStyle/>
        <a:p>
          <a:endParaRPr lang="nb-NO" sz="2000"/>
        </a:p>
      </dgm:t>
    </dgm:pt>
    <dgm:pt modelId="{D229D26D-0578-4346-927F-AB8C1370A9DA}" type="sibTrans" cxnId="{AC082719-2502-4FEA-A5AA-F4D5AEA1BBD5}">
      <dgm:prSet/>
      <dgm:spPr/>
      <dgm:t>
        <a:bodyPr/>
        <a:lstStyle/>
        <a:p>
          <a:endParaRPr lang="nb-NO" sz="2000"/>
        </a:p>
      </dgm:t>
    </dgm:pt>
    <dgm:pt modelId="{A3005E0D-C84E-4A61-B81D-78890FF98623}">
      <dgm:prSet phldrT="[Tekst]" custT="1"/>
      <dgm:spPr>
        <a:ln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nb-NO" sz="2400" dirty="0" smtClean="0"/>
            <a:t>Casekommuner</a:t>
          </a:r>
          <a:endParaRPr lang="nb-NO" sz="2400" dirty="0"/>
        </a:p>
      </dgm:t>
    </dgm:pt>
    <dgm:pt modelId="{794295FE-DD35-4544-B01D-45AFF85E2490}" type="parTrans" cxnId="{31961878-E252-4620-ABD7-8B4B00A79FA8}">
      <dgm:prSet/>
      <dgm:spPr/>
      <dgm:t>
        <a:bodyPr/>
        <a:lstStyle/>
        <a:p>
          <a:endParaRPr lang="nb-NO" sz="2000"/>
        </a:p>
      </dgm:t>
    </dgm:pt>
    <dgm:pt modelId="{DE012848-4A11-4F77-A16A-0FEE3F6159A3}" type="sibTrans" cxnId="{31961878-E252-4620-ABD7-8B4B00A79FA8}">
      <dgm:prSet/>
      <dgm:spPr/>
      <dgm:t>
        <a:bodyPr/>
        <a:lstStyle/>
        <a:p>
          <a:endParaRPr lang="nb-NO" sz="2000"/>
        </a:p>
      </dgm:t>
    </dgm:pt>
    <dgm:pt modelId="{C762BE6D-D5AC-4D05-A565-84CF44D24A38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nb-NO" sz="1200" dirty="0" smtClean="0"/>
            <a:t>1. Informasjon fra casekommunene om hvor mye de har </a:t>
          </a:r>
          <a:br>
            <a:rPr lang="nb-NO" sz="1200" dirty="0" smtClean="0"/>
          </a:br>
          <a:r>
            <a:rPr lang="nb-NO" sz="1200" dirty="0" smtClean="0"/>
            <a:t>    investert og hvor mye kompensasjon de har krevd</a:t>
          </a:r>
        </a:p>
        <a:p>
          <a:pPr algn="l"/>
          <a:r>
            <a:rPr lang="nb-NO" sz="1200" dirty="0" smtClean="0"/>
            <a:t>2. Fakta fra kulturhussakene</a:t>
          </a:r>
        </a:p>
        <a:p>
          <a:pPr algn="l"/>
          <a:r>
            <a:rPr lang="nb-NO" sz="1200" dirty="0" smtClean="0"/>
            <a:t>3. Oversikt fra kulturhusnettverket og Aftenposten</a:t>
          </a:r>
          <a:endParaRPr lang="nb-NO" sz="1200" dirty="0"/>
        </a:p>
      </dgm:t>
    </dgm:pt>
    <dgm:pt modelId="{9D0EB74D-7583-4CC8-921B-B277DA27BF04}" type="parTrans" cxnId="{91442C3A-C312-4B29-BB46-9002D4F45870}">
      <dgm:prSet/>
      <dgm:spPr/>
      <dgm:t>
        <a:bodyPr/>
        <a:lstStyle/>
        <a:p>
          <a:endParaRPr lang="nb-NO" sz="2000"/>
        </a:p>
      </dgm:t>
    </dgm:pt>
    <dgm:pt modelId="{6DDA53F7-60E7-4237-9273-5BB471D46C5B}" type="sibTrans" cxnId="{91442C3A-C312-4B29-BB46-9002D4F45870}">
      <dgm:prSet/>
      <dgm:spPr/>
      <dgm:t>
        <a:bodyPr/>
        <a:lstStyle/>
        <a:p>
          <a:endParaRPr lang="nb-NO" sz="2000"/>
        </a:p>
      </dgm:t>
    </dgm:pt>
    <dgm:pt modelId="{7DAF1A88-50E3-4763-859E-08AA054BDB44}">
      <dgm:prSet phldrT="[Teks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nb-NO" sz="1200" dirty="0" smtClean="0"/>
            <a:t>Beregning: Gjennomsnittsandel </a:t>
          </a:r>
          <a:r>
            <a:rPr lang="nb-NO" sz="1200" smtClean="0"/>
            <a:t>av total bruttoinvestering krevd i kompensasjon aggregert med tall fra alle nye kulturhus </a:t>
          </a:r>
          <a:endParaRPr lang="nb-NO" sz="1200" dirty="0"/>
        </a:p>
      </dgm:t>
    </dgm:pt>
    <dgm:pt modelId="{9505BADC-8DA8-4716-B9E5-865B6D426BAA}" type="parTrans" cxnId="{DD8AE815-327D-4A31-BEB7-9CD58E10CF67}">
      <dgm:prSet/>
      <dgm:spPr/>
      <dgm:t>
        <a:bodyPr/>
        <a:lstStyle/>
        <a:p>
          <a:endParaRPr lang="nb-NO" sz="2000"/>
        </a:p>
      </dgm:t>
    </dgm:pt>
    <dgm:pt modelId="{1C452F9A-856A-4EE1-AE52-5E23F3B3EEEC}" type="sibTrans" cxnId="{DD8AE815-327D-4A31-BEB7-9CD58E10CF67}">
      <dgm:prSet/>
      <dgm:spPr/>
      <dgm:t>
        <a:bodyPr/>
        <a:lstStyle/>
        <a:p>
          <a:endParaRPr lang="nb-NO" sz="2000"/>
        </a:p>
      </dgm:t>
    </dgm:pt>
    <dgm:pt modelId="{C5A5E59F-2C49-4499-8594-75C19B233403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nb-NO" sz="1200" dirty="0" smtClean="0"/>
            <a:t>Ikke kompensasjon for de fleste </a:t>
          </a:r>
        </a:p>
        <a:p>
          <a:pPr algn="ctr"/>
          <a:r>
            <a:rPr lang="nb-NO" sz="1200" dirty="0" smtClean="0"/>
            <a:t>investeringene i store kulturhus</a:t>
          </a:r>
          <a:endParaRPr lang="nb-NO" sz="1200" dirty="0"/>
        </a:p>
      </dgm:t>
    </dgm:pt>
    <dgm:pt modelId="{2AE50E2B-1E74-4D3C-8056-4D9CC04C900D}" type="parTrans" cxnId="{6A0EBBFF-60D7-4991-ADDB-7C9532109AE2}">
      <dgm:prSet/>
      <dgm:spPr/>
      <dgm:t>
        <a:bodyPr/>
        <a:lstStyle/>
        <a:p>
          <a:endParaRPr lang="nb-NO" sz="2000"/>
        </a:p>
      </dgm:t>
    </dgm:pt>
    <dgm:pt modelId="{674878CA-145D-49B3-AECD-5CC37242198F}" type="sibTrans" cxnId="{6A0EBBFF-60D7-4991-ADDB-7C9532109AE2}">
      <dgm:prSet/>
      <dgm:spPr/>
      <dgm:t>
        <a:bodyPr/>
        <a:lstStyle/>
        <a:p>
          <a:endParaRPr lang="nb-NO" sz="2000"/>
        </a:p>
      </dgm:t>
    </dgm:pt>
    <dgm:pt modelId="{912828EF-FEE0-4678-94F3-2B7D84F82490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nb-NO" sz="1200" dirty="0" smtClean="0"/>
            <a:t>Kommunene krever kompensasjon for høy andel </a:t>
          </a:r>
        </a:p>
        <a:p>
          <a:pPr algn="ctr"/>
          <a:r>
            <a:rPr lang="nb-NO" sz="1200" dirty="0" smtClean="0"/>
            <a:t>av investeringene i store kulturhus</a:t>
          </a:r>
          <a:endParaRPr lang="nb-NO" sz="1200" dirty="0"/>
        </a:p>
      </dgm:t>
    </dgm:pt>
    <dgm:pt modelId="{A556C3C1-43B6-4412-983C-DCDA3285CC29}" type="parTrans" cxnId="{312C34CC-7476-483A-805B-09CB850BC287}">
      <dgm:prSet/>
      <dgm:spPr/>
      <dgm:t>
        <a:bodyPr/>
        <a:lstStyle/>
        <a:p>
          <a:endParaRPr lang="nb-NO" sz="2000"/>
        </a:p>
      </dgm:t>
    </dgm:pt>
    <dgm:pt modelId="{B091EB24-84B4-426B-A15E-6A3728AE3491}" type="sibTrans" cxnId="{312C34CC-7476-483A-805B-09CB850BC287}">
      <dgm:prSet/>
      <dgm:spPr/>
      <dgm:t>
        <a:bodyPr/>
        <a:lstStyle/>
        <a:p>
          <a:endParaRPr lang="nb-NO" sz="2000"/>
        </a:p>
      </dgm:t>
    </dgm:pt>
    <dgm:pt modelId="{39F4144E-69A0-4BA4-9439-1CF47687CD13}" type="pres">
      <dgm:prSet presAssocID="{078BD077-CF41-41DF-B3F6-973452BEF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4337FB61-AFFA-4B47-838C-6E61F7201B2F}" type="pres">
      <dgm:prSet presAssocID="{718ECE62-5326-4E86-9C02-C804AB0ECBCB}" presName="vertFlow" presStyleCnt="0"/>
      <dgm:spPr/>
    </dgm:pt>
    <dgm:pt modelId="{CE1711BD-F833-4EEC-9777-733A248C3B22}" type="pres">
      <dgm:prSet presAssocID="{718ECE62-5326-4E86-9C02-C804AB0ECBCB}" presName="header" presStyleLbl="node1" presStyleIdx="0" presStyleCnt="2" custScaleX="159250"/>
      <dgm:spPr/>
      <dgm:t>
        <a:bodyPr/>
        <a:lstStyle/>
        <a:p>
          <a:endParaRPr lang="nb-NO"/>
        </a:p>
      </dgm:t>
    </dgm:pt>
    <dgm:pt modelId="{93AFB530-14BD-4D60-885B-F01633B9F837}" type="pres">
      <dgm:prSet presAssocID="{958985B3-F431-4DDF-81BD-55BE17ECBE1B}" presName="parTrans" presStyleLbl="sibTrans2D1" presStyleIdx="0" presStyleCnt="6"/>
      <dgm:spPr/>
      <dgm:t>
        <a:bodyPr/>
        <a:lstStyle/>
        <a:p>
          <a:endParaRPr lang="nb-NO"/>
        </a:p>
      </dgm:t>
    </dgm:pt>
    <dgm:pt modelId="{F3F4C9FE-87DE-4A5A-ADEF-3063310B1385}" type="pres">
      <dgm:prSet presAssocID="{E32D91D2-DCF6-4A26-AF03-6BF8C5FD1AA1}" presName="child" presStyleLbl="alignAccFollowNode1" presStyleIdx="0" presStyleCnt="6" custScaleX="159250" custScaleY="170526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7C7359D-589A-41E6-8772-E7486FD31307}" type="pres">
      <dgm:prSet presAssocID="{0B646B1E-401F-414B-855A-C30DAA47F004}" presName="sibTrans" presStyleLbl="sibTrans2D1" presStyleIdx="1" presStyleCnt="6"/>
      <dgm:spPr/>
      <dgm:t>
        <a:bodyPr/>
        <a:lstStyle/>
        <a:p>
          <a:endParaRPr lang="nb-NO"/>
        </a:p>
      </dgm:t>
    </dgm:pt>
    <dgm:pt modelId="{21BFF37C-8763-4F17-B7B7-14D1687B0DDE}" type="pres">
      <dgm:prSet presAssocID="{D5AB878D-3EB1-4629-A631-A6EE4F1F033A}" presName="child" presStyleLbl="alignAccFollowNode1" presStyleIdx="1" presStyleCnt="6" custScaleX="15925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1B7DEB2-1756-45F9-AEB3-A67C43D348AD}" type="pres">
      <dgm:prSet presAssocID="{D229D26D-0578-4346-927F-AB8C1370A9DA}" presName="sibTrans" presStyleLbl="sibTrans2D1" presStyleIdx="2" presStyleCnt="6"/>
      <dgm:spPr/>
      <dgm:t>
        <a:bodyPr/>
        <a:lstStyle/>
        <a:p>
          <a:endParaRPr lang="nb-NO"/>
        </a:p>
      </dgm:t>
    </dgm:pt>
    <dgm:pt modelId="{145CEF35-5779-4B04-903B-036616C3B1D7}" type="pres">
      <dgm:prSet presAssocID="{C5A5E59F-2C49-4499-8594-75C19B233403}" presName="child" presStyleLbl="alignAccFollowNode1" presStyleIdx="2" presStyleCnt="6" custScaleX="15925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1C7F5FD-8208-4925-B742-A6C571180EFE}" type="pres">
      <dgm:prSet presAssocID="{718ECE62-5326-4E86-9C02-C804AB0ECBCB}" presName="hSp" presStyleCnt="0"/>
      <dgm:spPr/>
    </dgm:pt>
    <dgm:pt modelId="{D7DC70B2-1EC8-4C43-B0DF-B362E8D95EA8}" type="pres">
      <dgm:prSet presAssocID="{A3005E0D-C84E-4A61-B81D-78890FF98623}" presName="vertFlow" presStyleCnt="0"/>
      <dgm:spPr/>
    </dgm:pt>
    <dgm:pt modelId="{C8E0E715-1185-4C21-BA09-7135D6BD60FF}" type="pres">
      <dgm:prSet presAssocID="{A3005E0D-C84E-4A61-B81D-78890FF98623}" presName="header" presStyleLbl="node1" presStyleIdx="1" presStyleCnt="2" custScaleX="159250"/>
      <dgm:spPr/>
      <dgm:t>
        <a:bodyPr/>
        <a:lstStyle/>
        <a:p>
          <a:endParaRPr lang="nb-NO"/>
        </a:p>
      </dgm:t>
    </dgm:pt>
    <dgm:pt modelId="{1BF3777E-3B7C-4285-8331-F2C06F833AE4}" type="pres">
      <dgm:prSet presAssocID="{9D0EB74D-7583-4CC8-921B-B277DA27BF04}" presName="parTrans" presStyleLbl="sibTrans2D1" presStyleIdx="3" presStyleCnt="6"/>
      <dgm:spPr/>
      <dgm:t>
        <a:bodyPr/>
        <a:lstStyle/>
        <a:p>
          <a:endParaRPr lang="nb-NO"/>
        </a:p>
      </dgm:t>
    </dgm:pt>
    <dgm:pt modelId="{7BC91A1F-9A9D-4863-9685-737AF0E1DF0F}" type="pres">
      <dgm:prSet presAssocID="{C762BE6D-D5AC-4D05-A565-84CF44D24A38}" presName="child" presStyleLbl="alignAccFollowNode1" presStyleIdx="3" presStyleCnt="6" custScaleX="159250" custScaleY="172149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7252820-CADD-4766-B818-1F9FE4B3CD74}" type="pres">
      <dgm:prSet presAssocID="{6DDA53F7-60E7-4237-9273-5BB471D46C5B}" presName="sibTrans" presStyleLbl="sibTrans2D1" presStyleIdx="4" presStyleCnt="6"/>
      <dgm:spPr/>
      <dgm:t>
        <a:bodyPr/>
        <a:lstStyle/>
        <a:p>
          <a:endParaRPr lang="nb-NO"/>
        </a:p>
      </dgm:t>
    </dgm:pt>
    <dgm:pt modelId="{FCF39C74-D2EA-436A-8185-4195DE6E8D96}" type="pres">
      <dgm:prSet presAssocID="{7DAF1A88-50E3-4763-859E-08AA054BDB44}" presName="child" presStyleLbl="alignAccFollowNode1" presStyleIdx="4" presStyleCnt="6" custScaleX="15925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6DE59FC-17EF-4F69-850E-9FCD0AEA7B79}" type="pres">
      <dgm:prSet presAssocID="{1C452F9A-856A-4EE1-AE52-5E23F3B3EEEC}" presName="sibTrans" presStyleLbl="sibTrans2D1" presStyleIdx="5" presStyleCnt="6"/>
      <dgm:spPr/>
      <dgm:t>
        <a:bodyPr/>
        <a:lstStyle/>
        <a:p>
          <a:endParaRPr lang="nb-NO"/>
        </a:p>
      </dgm:t>
    </dgm:pt>
    <dgm:pt modelId="{74C38316-6E21-4901-8F47-91A87E255130}" type="pres">
      <dgm:prSet presAssocID="{912828EF-FEE0-4678-94F3-2B7D84F82490}" presName="child" presStyleLbl="alignAccFollowNode1" presStyleIdx="5" presStyleCnt="6" custScaleX="159250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C377E6A9-9D9E-4B46-A6F3-C31C7A405A29}" srcId="{718ECE62-5326-4E86-9C02-C804AB0ECBCB}" destId="{E32D91D2-DCF6-4A26-AF03-6BF8C5FD1AA1}" srcOrd="0" destOrd="0" parTransId="{958985B3-F431-4DDF-81BD-55BE17ECBE1B}" sibTransId="{0B646B1E-401F-414B-855A-C30DAA47F004}"/>
    <dgm:cxn modelId="{1BE69280-485F-48D2-ADF1-80B470631847}" srcId="{078BD077-CF41-41DF-B3F6-973452BEFF46}" destId="{718ECE62-5326-4E86-9C02-C804AB0ECBCB}" srcOrd="0" destOrd="0" parTransId="{06A5AED0-D436-433F-9244-AB7F78971E3B}" sibTransId="{8F7E6950-5D01-42FE-80A6-9DE150BA3484}"/>
    <dgm:cxn modelId="{6A0EBBFF-60D7-4991-ADDB-7C9532109AE2}" srcId="{718ECE62-5326-4E86-9C02-C804AB0ECBCB}" destId="{C5A5E59F-2C49-4499-8594-75C19B233403}" srcOrd="2" destOrd="0" parTransId="{2AE50E2B-1E74-4D3C-8056-4D9CC04C900D}" sibTransId="{674878CA-145D-49B3-AECD-5CC37242198F}"/>
    <dgm:cxn modelId="{03D88CC0-8D9A-4585-BCE2-A95462F155E2}" type="presOf" srcId="{718ECE62-5326-4E86-9C02-C804AB0ECBCB}" destId="{CE1711BD-F833-4EEC-9777-733A248C3B22}" srcOrd="0" destOrd="0" presId="urn:microsoft.com/office/officeart/2005/8/layout/lProcess1"/>
    <dgm:cxn modelId="{00BFD6AA-7381-49DC-8AA6-926F12897C39}" type="presOf" srcId="{912828EF-FEE0-4678-94F3-2B7D84F82490}" destId="{74C38316-6E21-4901-8F47-91A87E255130}" srcOrd="0" destOrd="0" presId="urn:microsoft.com/office/officeart/2005/8/layout/lProcess1"/>
    <dgm:cxn modelId="{6EA021B1-C330-455C-A92F-47671168F92B}" type="presOf" srcId="{1C452F9A-856A-4EE1-AE52-5E23F3B3EEEC}" destId="{36DE59FC-17EF-4F69-850E-9FCD0AEA7B79}" srcOrd="0" destOrd="0" presId="urn:microsoft.com/office/officeart/2005/8/layout/lProcess1"/>
    <dgm:cxn modelId="{DD8AE815-327D-4A31-BEB7-9CD58E10CF67}" srcId="{A3005E0D-C84E-4A61-B81D-78890FF98623}" destId="{7DAF1A88-50E3-4763-859E-08AA054BDB44}" srcOrd="1" destOrd="0" parTransId="{9505BADC-8DA8-4716-B9E5-865B6D426BAA}" sibTransId="{1C452F9A-856A-4EE1-AE52-5E23F3B3EEEC}"/>
    <dgm:cxn modelId="{246E6F41-38CF-45AA-84D5-F257E56F849E}" type="presOf" srcId="{D229D26D-0578-4346-927F-AB8C1370A9DA}" destId="{41B7DEB2-1756-45F9-AEB3-A67C43D348AD}" srcOrd="0" destOrd="0" presId="urn:microsoft.com/office/officeart/2005/8/layout/lProcess1"/>
    <dgm:cxn modelId="{312C34CC-7476-483A-805B-09CB850BC287}" srcId="{A3005E0D-C84E-4A61-B81D-78890FF98623}" destId="{912828EF-FEE0-4678-94F3-2B7D84F82490}" srcOrd="2" destOrd="0" parTransId="{A556C3C1-43B6-4412-983C-DCDA3285CC29}" sibTransId="{B091EB24-84B4-426B-A15E-6A3728AE3491}"/>
    <dgm:cxn modelId="{A9A77F18-967A-45D8-B4AF-F48B5286EB11}" type="presOf" srcId="{9D0EB74D-7583-4CC8-921B-B277DA27BF04}" destId="{1BF3777E-3B7C-4285-8331-F2C06F833AE4}" srcOrd="0" destOrd="0" presId="urn:microsoft.com/office/officeart/2005/8/layout/lProcess1"/>
    <dgm:cxn modelId="{48972423-10CA-49E0-998F-E90A176071F2}" type="presOf" srcId="{078BD077-CF41-41DF-B3F6-973452BEFF46}" destId="{39F4144E-69A0-4BA4-9439-1CF47687CD13}" srcOrd="0" destOrd="0" presId="urn:microsoft.com/office/officeart/2005/8/layout/lProcess1"/>
    <dgm:cxn modelId="{A6D29080-6092-4D45-9C1F-8E41673B26FE}" type="presOf" srcId="{6DDA53F7-60E7-4237-9273-5BB471D46C5B}" destId="{37252820-CADD-4766-B818-1F9FE4B3CD74}" srcOrd="0" destOrd="0" presId="urn:microsoft.com/office/officeart/2005/8/layout/lProcess1"/>
    <dgm:cxn modelId="{1D4769E9-D17C-4907-88E1-0E6ADD27CA2C}" type="presOf" srcId="{0B646B1E-401F-414B-855A-C30DAA47F004}" destId="{C7C7359D-589A-41E6-8772-E7486FD31307}" srcOrd="0" destOrd="0" presId="urn:microsoft.com/office/officeart/2005/8/layout/lProcess1"/>
    <dgm:cxn modelId="{31961878-E252-4620-ABD7-8B4B00A79FA8}" srcId="{078BD077-CF41-41DF-B3F6-973452BEFF46}" destId="{A3005E0D-C84E-4A61-B81D-78890FF98623}" srcOrd="1" destOrd="0" parTransId="{794295FE-DD35-4544-B01D-45AFF85E2490}" sibTransId="{DE012848-4A11-4F77-A16A-0FEE3F6159A3}"/>
    <dgm:cxn modelId="{3BEB7FB6-94DF-4EF1-B271-B31A9DE77BA7}" type="presOf" srcId="{7DAF1A88-50E3-4763-859E-08AA054BDB44}" destId="{FCF39C74-D2EA-436A-8185-4195DE6E8D96}" srcOrd="0" destOrd="0" presId="urn:microsoft.com/office/officeart/2005/8/layout/lProcess1"/>
    <dgm:cxn modelId="{284DA080-0DC3-4CC6-8AFD-45C5669111CD}" type="presOf" srcId="{A3005E0D-C84E-4A61-B81D-78890FF98623}" destId="{C8E0E715-1185-4C21-BA09-7135D6BD60FF}" srcOrd="0" destOrd="0" presId="urn:microsoft.com/office/officeart/2005/8/layout/lProcess1"/>
    <dgm:cxn modelId="{91442C3A-C312-4B29-BB46-9002D4F45870}" srcId="{A3005E0D-C84E-4A61-B81D-78890FF98623}" destId="{C762BE6D-D5AC-4D05-A565-84CF44D24A38}" srcOrd="0" destOrd="0" parTransId="{9D0EB74D-7583-4CC8-921B-B277DA27BF04}" sibTransId="{6DDA53F7-60E7-4237-9273-5BB471D46C5B}"/>
    <dgm:cxn modelId="{AC082719-2502-4FEA-A5AA-F4D5AEA1BBD5}" srcId="{718ECE62-5326-4E86-9C02-C804AB0ECBCB}" destId="{D5AB878D-3EB1-4629-A631-A6EE4F1F033A}" srcOrd="1" destOrd="0" parTransId="{6E2EF01B-B300-4A83-A1A5-D8C269451EC2}" sibTransId="{D229D26D-0578-4346-927F-AB8C1370A9DA}"/>
    <dgm:cxn modelId="{0AA0CBD4-E8BC-4883-ADA1-2486E5F3F815}" type="presOf" srcId="{958985B3-F431-4DDF-81BD-55BE17ECBE1B}" destId="{93AFB530-14BD-4D60-885B-F01633B9F837}" srcOrd="0" destOrd="0" presId="urn:microsoft.com/office/officeart/2005/8/layout/lProcess1"/>
    <dgm:cxn modelId="{7D0B4027-D32C-4527-BB5E-E84EF4A17771}" type="presOf" srcId="{C5A5E59F-2C49-4499-8594-75C19B233403}" destId="{145CEF35-5779-4B04-903B-036616C3B1D7}" srcOrd="0" destOrd="0" presId="urn:microsoft.com/office/officeart/2005/8/layout/lProcess1"/>
    <dgm:cxn modelId="{18F5A35A-AA69-44C8-B057-85ECEE1DD453}" type="presOf" srcId="{C762BE6D-D5AC-4D05-A565-84CF44D24A38}" destId="{7BC91A1F-9A9D-4863-9685-737AF0E1DF0F}" srcOrd="0" destOrd="0" presId="urn:microsoft.com/office/officeart/2005/8/layout/lProcess1"/>
    <dgm:cxn modelId="{B8A95167-17BE-40D8-A10B-8989DA2B6213}" type="presOf" srcId="{E32D91D2-DCF6-4A26-AF03-6BF8C5FD1AA1}" destId="{F3F4C9FE-87DE-4A5A-ADEF-3063310B1385}" srcOrd="0" destOrd="0" presId="urn:microsoft.com/office/officeart/2005/8/layout/lProcess1"/>
    <dgm:cxn modelId="{A7B03665-3FCB-41F6-B9D0-3070D500051D}" type="presOf" srcId="{D5AB878D-3EB1-4629-A631-A6EE4F1F033A}" destId="{21BFF37C-8763-4F17-B7B7-14D1687B0DDE}" srcOrd="0" destOrd="0" presId="urn:microsoft.com/office/officeart/2005/8/layout/lProcess1"/>
    <dgm:cxn modelId="{50672C94-CBE0-4417-8C6A-20C2292F0238}" type="presParOf" srcId="{39F4144E-69A0-4BA4-9439-1CF47687CD13}" destId="{4337FB61-AFFA-4B47-838C-6E61F7201B2F}" srcOrd="0" destOrd="0" presId="urn:microsoft.com/office/officeart/2005/8/layout/lProcess1"/>
    <dgm:cxn modelId="{018F0D73-7DC7-44DF-B296-E5EC166DE064}" type="presParOf" srcId="{4337FB61-AFFA-4B47-838C-6E61F7201B2F}" destId="{CE1711BD-F833-4EEC-9777-733A248C3B22}" srcOrd="0" destOrd="0" presId="urn:microsoft.com/office/officeart/2005/8/layout/lProcess1"/>
    <dgm:cxn modelId="{8639C3ED-D10E-4F86-BB15-E57F2FD01EB0}" type="presParOf" srcId="{4337FB61-AFFA-4B47-838C-6E61F7201B2F}" destId="{93AFB530-14BD-4D60-885B-F01633B9F837}" srcOrd="1" destOrd="0" presId="urn:microsoft.com/office/officeart/2005/8/layout/lProcess1"/>
    <dgm:cxn modelId="{B7B43D89-7960-49C0-836D-1B968C66A71B}" type="presParOf" srcId="{4337FB61-AFFA-4B47-838C-6E61F7201B2F}" destId="{F3F4C9FE-87DE-4A5A-ADEF-3063310B1385}" srcOrd="2" destOrd="0" presId="urn:microsoft.com/office/officeart/2005/8/layout/lProcess1"/>
    <dgm:cxn modelId="{0D698F6C-8D07-41EF-8392-4F76C2D84F7D}" type="presParOf" srcId="{4337FB61-AFFA-4B47-838C-6E61F7201B2F}" destId="{C7C7359D-589A-41E6-8772-E7486FD31307}" srcOrd="3" destOrd="0" presId="urn:microsoft.com/office/officeart/2005/8/layout/lProcess1"/>
    <dgm:cxn modelId="{253A115B-A1E9-4D07-BFF9-CEE9B71D1583}" type="presParOf" srcId="{4337FB61-AFFA-4B47-838C-6E61F7201B2F}" destId="{21BFF37C-8763-4F17-B7B7-14D1687B0DDE}" srcOrd="4" destOrd="0" presId="urn:microsoft.com/office/officeart/2005/8/layout/lProcess1"/>
    <dgm:cxn modelId="{955C1470-A4B6-49B9-A7C0-1F1F08F20347}" type="presParOf" srcId="{4337FB61-AFFA-4B47-838C-6E61F7201B2F}" destId="{41B7DEB2-1756-45F9-AEB3-A67C43D348AD}" srcOrd="5" destOrd="0" presId="urn:microsoft.com/office/officeart/2005/8/layout/lProcess1"/>
    <dgm:cxn modelId="{FDD98375-A7FD-42CB-B743-D147536B3C81}" type="presParOf" srcId="{4337FB61-AFFA-4B47-838C-6E61F7201B2F}" destId="{145CEF35-5779-4B04-903B-036616C3B1D7}" srcOrd="6" destOrd="0" presId="urn:microsoft.com/office/officeart/2005/8/layout/lProcess1"/>
    <dgm:cxn modelId="{2F5C04A1-1067-4009-9565-27B77A77476D}" type="presParOf" srcId="{39F4144E-69A0-4BA4-9439-1CF47687CD13}" destId="{61C7F5FD-8208-4925-B742-A6C571180EFE}" srcOrd="1" destOrd="0" presId="urn:microsoft.com/office/officeart/2005/8/layout/lProcess1"/>
    <dgm:cxn modelId="{402D8C0B-E9C1-4540-856B-159F28F79137}" type="presParOf" srcId="{39F4144E-69A0-4BA4-9439-1CF47687CD13}" destId="{D7DC70B2-1EC8-4C43-B0DF-B362E8D95EA8}" srcOrd="2" destOrd="0" presId="urn:microsoft.com/office/officeart/2005/8/layout/lProcess1"/>
    <dgm:cxn modelId="{DBAB562D-46CB-47AD-B742-D6ADD3CF3B9E}" type="presParOf" srcId="{D7DC70B2-1EC8-4C43-B0DF-B362E8D95EA8}" destId="{C8E0E715-1185-4C21-BA09-7135D6BD60FF}" srcOrd="0" destOrd="0" presId="urn:microsoft.com/office/officeart/2005/8/layout/lProcess1"/>
    <dgm:cxn modelId="{67DFA21F-3A5C-45DC-B66B-CE02177305ED}" type="presParOf" srcId="{D7DC70B2-1EC8-4C43-B0DF-B362E8D95EA8}" destId="{1BF3777E-3B7C-4285-8331-F2C06F833AE4}" srcOrd="1" destOrd="0" presId="urn:microsoft.com/office/officeart/2005/8/layout/lProcess1"/>
    <dgm:cxn modelId="{63992F6B-CC88-480C-BF69-118762A294B6}" type="presParOf" srcId="{D7DC70B2-1EC8-4C43-B0DF-B362E8D95EA8}" destId="{7BC91A1F-9A9D-4863-9685-737AF0E1DF0F}" srcOrd="2" destOrd="0" presId="urn:microsoft.com/office/officeart/2005/8/layout/lProcess1"/>
    <dgm:cxn modelId="{50EE7087-AF01-43D4-9AC9-FA3E40F31108}" type="presParOf" srcId="{D7DC70B2-1EC8-4C43-B0DF-B362E8D95EA8}" destId="{37252820-CADD-4766-B818-1F9FE4B3CD74}" srcOrd="3" destOrd="0" presId="urn:microsoft.com/office/officeart/2005/8/layout/lProcess1"/>
    <dgm:cxn modelId="{57B202C3-52CF-40E0-94C4-28177BA4BF0C}" type="presParOf" srcId="{D7DC70B2-1EC8-4C43-B0DF-B362E8D95EA8}" destId="{FCF39C74-D2EA-436A-8185-4195DE6E8D96}" srcOrd="4" destOrd="0" presId="urn:microsoft.com/office/officeart/2005/8/layout/lProcess1"/>
    <dgm:cxn modelId="{81B90C13-4CBD-4E69-A33C-D4D97E934067}" type="presParOf" srcId="{D7DC70B2-1EC8-4C43-B0DF-B362E8D95EA8}" destId="{36DE59FC-17EF-4F69-850E-9FCD0AEA7B79}" srcOrd="5" destOrd="0" presId="urn:microsoft.com/office/officeart/2005/8/layout/lProcess1"/>
    <dgm:cxn modelId="{0707AF3A-4937-400A-9480-545B386481F2}" type="presParOf" srcId="{D7DC70B2-1EC8-4C43-B0DF-B362E8D95EA8}" destId="{74C38316-6E21-4901-8F47-91A87E255130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711BD-F833-4EEC-9777-733A248C3B22}">
      <dsp:nvSpPr>
        <dsp:cNvPr id="0" name=""/>
        <dsp:cNvSpPr/>
      </dsp:nvSpPr>
      <dsp:spPr>
        <a:xfrm>
          <a:off x="683691" y="173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Skatteetaten</a:t>
          </a:r>
          <a:endParaRPr lang="nb-NO" sz="2400" kern="1200" dirty="0"/>
        </a:p>
      </dsp:txBody>
      <dsp:txXfrm>
        <a:off x="702013" y="18495"/>
        <a:ext cx="3923365" cy="588910"/>
      </dsp:txXfrm>
    </dsp:sp>
    <dsp:sp modelId="{93AFB530-14BD-4D60-885B-F01633B9F837}">
      <dsp:nvSpPr>
        <dsp:cNvPr id="0" name=""/>
        <dsp:cNvSpPr/>
      </dsp:nvSpPr>
      <dsp:spPr>
        <a:xfrm rot="5400000">
          <a:off x="2608960" y="680463"/>
          <a:ext cx="109472" cy="10947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4C9FE-87DE-4A5A-ADEF-3063310B1385}">
      <dsp:nvSpPr>
        <dsp:cNvPr id="0" name=""/>
        <dsp:cNvSpPr/>
      </dsp:nvSpPr>
      <dsp:spPr>
        <a:xfrm>
          <a:off x="683691" y="844672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Skatteetatens og Finansdepartementets uttalelser/vedtak</a:t>
          </a:r>
          <a:endParaRPr lang="nb-NO" sz="1200" kern="1200" dirty="0"/>
        </a:p>
      </dsp:txBody>
      <dsp:txXfrm>
        <a:off x="702013" y="862994"/>
        <a:ext cx="3923365" cy="588910"/>
      </dsp:txXfrm>
    </dsp:sp>
    <dsp:sp modelId="{C7C7359D-589A-41E6-8772-E7486FD31307}">
      <dsp:nvSpPr>
        <dsp:cNvPr id="0" name=""/>
        <dsp:cNvSpPr/>
      </dsp:nvSpPr>
      <dsp:spPr>
        <a:xfrm rot="5400000">
          <a:off x="2608960" y="1524962"/>
          <a:ext cx="109472" cy="10947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FF37C-8763-4F17-B7B7-14D1687B0DDE}">
      <dsp:nvSpPr>
        <dsp:cNvPr id="0" name=""/>
        <dsp:cNvSpPr/>
      </dsp:nvSpPr>
      <dsp:spPr>
        <a:xfrm>
          <a:off x="683691" y="1689170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Vurdering: Momskompensasjon gis i hovedsak på boliger med beboere med fysisk tilretteleggingsbehov </a:t>
          </a:r>
          <a:endParaRPr lang="nb-NO" sz="1200" kern="1200" dirty="0"/>
        </a:p>
      </dsp:txBody>
      <dsp:txXfrm>
        <a:off x="702013" y="1707492"/>
        <a:ext cx="3923365" cy="588910"/>
      </dsp:txXfrm>
    </dsp:sp>
    <dsp:sp modelId="{41B7DEB2-1756-45F9-AEB3-A67C43D348AD}">
      <dsp:nvSpPr>
        <dsp:cNvPr id="0" name=""/>
        <dsp:cNvSpPr/>
      </dsp:nvSpPr>
      <dsp:spPr>
        <a:xfrm rot="5400000">
          <a:off x="2608960" y="2369460"/>
          <a:ext cx="109472" cy="10947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CEF35-5779-4B04-903B-036616C3B1D7}">
      <dsp:nvSpPr>
        <dsp:cNvPr id="0" name=""/>
        <dsp:cNvSpPr/>
      </dsp:nvSpPr>
      <dsp:spPr>
        <a:xfrm>
          <a:off x="683691" y="2533669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Praktiserer i all hovedsak full kompensasjon til fysisk tilrettelagte boliger, men ikke til boliger for beboere med rus-/psykiatrirelaterte problemer</a:t>
          </a:r>
          <a:endParaRPr lang="nb-NO" sz="1200" kern="1200" dirty="0"/>
        </a:p>
      </dsp:txBody>
      <dsp:txXfrm>
        <a:off x="702013" y="2551991"/>
        <a:ext cx="3923365" cy="588910"/>
      </dsp:txXfrm>
    </dsp:sp>
    <dsp:sp modelId="{C8E0E715-1185-4C21-BA09-7135D6BD60FF}">
      <dsp:nvSpPr>
        <dsp:cNvPr id="0" name=""/>
        <dsp:cNvSpPr/>
      </dsp:nvSpPr>
      <dsp:spPr>
        <a:xfrm>
          <a:off x="4994011" y="173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Casekommuner</a:t>
          </a:r>
          <a:endParaRPr lang="nb-NO" sz="2400" kern="1200" dirty="0"/>
        </a:p>
      </dsp:txBody>
      <dsp:txXfrm>
        <a:off x="5012333" y="18495"/>
        <a:ext cx="3923365" cy="588910"/>
      </dsp:txXfrm>
    </dsp:sp>
    <dsp:sp modelId="{1BF3777E-3B7C-4285-8331-F2C06F833AE4}">
      <dsp:nvSpPr>
        <dsp:cNvPr id="0" name=""/>
        <dsp:cNvSpPr/>
      </dsp:nvSpPr>
      <dsp:spPr>
        <a:xfrm rot="5400000">
          <a:off x="6919280" y="680463"/>
          <a:ext cx="109472" cy="10947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91A1F-9A9D-4863-9685-737AF0E1DF0F}">
      <dsp:nvSpPr>
        <dsp:cNvPr id="0" name=""/>
        <dsp:cNvSpPr/>
      </dsp:nvSpPr>
      <dsp:spPr>
        <a:xfrm>
          <a:off x="4994011" y="844672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Informasjon fra kommunene om hvor mye de har investert og hvor mye kompensasjon de har krevd i ulike kategorier</a:t>
          </a:r>
          <a:endParaRPr lang="nb-NO" sz="1200" kern="1200" dirty="0"/>
        </a:p>
      </dsp:txBody>
      <dsp:txXfrm>
        <a:off x="5012333" y="862994"/>
        <a:ext cx="3923365" cy="588910"/>
      </dsp:txXfrm>
    </dsp:sp>
    <dsp:sp modelId="{37252820-CADD-4766-B818-1F9FE4B3CD74}">
      <dsp:nvSpPr>
        <dsp:cNvPr id="0" name=""/>
        <dsp:cNvSpPr/>
      </dsp:nvSpPr>
      <dsp:spPr>
        <a:xfrm rot="5400000">
          <a:off x="6919280" y="1524962"/>
          <a:ext cx="109472" cy="10947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39C74-D2EA-436A-8185-4195DE6E8D96}">
      <dsp:nvSpPr>
        <dsp:cNvPr id="0" name=""/>
        <dsp:cNvSpPr/>
      </dsp:nvSpPr>
      <dsp:spPr>
        <a:xfrm>
          <a:off x="4994011" y="1689170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Beregning: Andel krevd kompensasjon i ulike kategorier. Andelen brukt på nasjonale KOSTRA-tall per kategori</a:t>
          </a:r>
          <a:endParaRPr lang="nb-NO" sz="1200" kern="1200" dirty="0"/>
        </a:p>
      </dsp:txBody>
      <dsp:txXfrm>
        <a:off x="5012333" y="1707492"/>
        <a:ext cx="3923365" cy="588910"/>
      </dsp:txXfrm>
    </dsp:sp>
    <dsp:sp modelId="{36DE59FC-17EF-4F69-850E-9FCD0AEA7B79}">
      <dsp:nvSpPr>
        <dsp:cNvPr id="0" name=""/>
        <dsp:cNvSpPr/>
      </dsp:nvSpPr>
      <dsp:spPr>
        <a:xfrm rot="5400000">
          <a:off x="6919280" y="2369460"/>
          <a:ext cx="109472" cy="10947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38316-6E21-4901-8F47-91A87E255130}">
      <dsp:nvSpPr>
        <dsp:cNvPr id="0" name=""/>
        <dsp:cNvSpPr/>
      </dsp:nvSpPr>
      <dsp:spPr>
        <a:xfrm>
          <a:off x="4994011" y="2533669"/>
          <a:ext cx="3960009" cy="62555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Kommunene krever full kompensasjon for fysisk tilrettelagte boliger og til dels til rus-/psykiatriboliger</a:t>
          </a:r>
          <a:endParaRPr lang="nb-NO" sz="1200" kern="1200" dirty="0"/>
        </a:p>
      </dsp:txBody>
      <dsp:txXfrm>
        <a:off x="5012333" y="2551991"/>
        <a:ext cx="3923365" cy="588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711BD-F833-4EEC-9777-733A248C3B22}">
      <dsp:nvSpPr>
        <dsp:cNvPr id="0" name=""/>
        <dsp:cNvSpPr/>
      </dsp:nvSpPr>
      <dsp:spPr>
        <a:xfrm>
          <a:off x="684794" y="1759"/>
          <a:ext cx="3959996" cy="62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Skatteetaten</a:t>
          </a:r>
          <a:endParaRPr lang="nb-NO" sz="2400" kern="1200" dirty="0"/>
        </a:p>
      </dsp:txBody>
      <dsp:txXfrm>
        <a:off x="703002" y="19967"/>
        <a:ext cx="3923580" cy="585247"/>
      </dsp:txXfrm>
    </dsp:sp>
    <dsp:sp modelId="{93AFB530-14BD-4D60-885B-F01633B9F837}">
      <dsp:nvSpPr>
        <dsp:cNvPr id="0" name=""/>
        <dsp:cNvSpPr/>
      </dsp:nvSpPr>
      <dsp:spPr>
        <a:xfrm rot="5400000">
          <a:off x="2610396" y="677818"/>
          <a:ext cx="108791" cy="10879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4C9FE-87DE-4A5A-ADEF-3063310B1385}">
      <dsp:nvSpPr>
        <dsp:cNvPr id="0" name=""/>
        <dsp:cNvSpPr/>
      </dsp:nvSpPr>
      <dsp:spPr>
        <a:xfrm>
          <a:off x="684794" y="841005"/>
          <a:ext cx="3959996" cy="106009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Skatteetatens vedtak for kulturhusene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i Kristiansand og Stavanger</a:t>
          </a:r>
          <a:endParaRPr lang="nb-NO" sz="1200" kern="1200" dirty="0"/>
        </a:p>
      </dsp:txBody>
      <dsp:txXfrm>
        <a:off x="715843" y="872054"/>
        <a:ext cx="3897898" cy="997999"/>
      </dsp:txXfrm>
    </dsp:sp>
    <dsp:sp modelId="{C7C7359D-589A-41E6-8772-E7486FD31307}">
      <dsp:nvSpPr>
        <dsp:cNvPr id="0" name=""/>
        <dsp:cNvSpPr/>
      </dsp:nvSpPr>
      <dsp:spPr>
        <a:xfrm rot="5400000">
          <a:off x="2610396" y="1955498"/>
          <a:ext cx="108791" cy="10879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FF37C-8763-4F17-B7B7-14D1687B0DDE}">
      <dsp:nvSpPr>
        <dsp:cNvPr id="0" name=""/>
        <dsp:cNvSpPr/>
      </dsp:nvSpPr>
      <dsp:spPr>
        <a:xfrm>
          <a:off x="684794" y="2118685"/>
          <a:ext cx="3959996" cy="62166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Vurdering: Nesten ingen kompensasjon (tilnærmet all bruk av de to kulturhusene er økonomisk aktivitet i konkurranse med andre)</a:t>
          </a:r>
          <a:endParaRPr lang="nb-NO" sz="1200" kern="1200" dirty="0"/>
        </a:p>
      </dsp:txBody>
      <dsp:txXfrm>
        <a:off x="703002" y="2136893"/>
        <a:ext cx="3923580" cy="585247"/>
      </dsp:txXfrm>
    </dsp:sp>
    <dsp:sp modelId="{41B7DEB2-1756-45F9-AEB3-A67C43D348AD}">
      <dsp:nvSpPr>
        <dsp:cNvPr id="0" name=""/>
        <dsp:cNvSpPr/>
      </dsp:nvSpPr>
      <dsp:spPr>
        <a:xfrm rot="5400000">
          <a:off x="2610396" y="2794744"/>
          <a:ext cx="108791" cy="10879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CEF35-5779-4B04-903B-036616C3B1D7}">
      <dsp:nvSpPr>
        <dsp:cNvPr id="0" name=""/>
        <dsp:cNvSpPr/>
      </dsp:nvSpPr>
      <dsp:spPr>
        <a:xfrm>
          <a:off x="684794" y="2957931"/>
          <a:ext cx="3959996" cy="62166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Ikke kompensasjon for de fleste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investeringene i store kulturhus</a:t>
          </a:r>
          <a:endParaRPr lang="nb-NO" sz="1200" kern="1200" dirty="0"/>
        </a:p>
      </dsp:txBody>
      <dsp:txXfrm>
        <a:off x="703002" y="2976139"/>
        <a:ext cx="3923580" cy="585247"/>
      </dsp:txXfrm>
    </dsp:sp>
    <dsp:sp modelId="{C8E0E715-1185-4C21-BA09-7135D6BD60FF}">
      <dsp:nvSpPr>
        <dsp:cNvPr id="0" name=""/>
        <dsp:cNvSpPr/>
      </dsp:nvSpPr>
      <dsp:spPr>
        <a:xfrm>
          <a:off x="4992922" y="1759"/>
          <a:ext cx="3959996" cy="62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Casekommuner</a:t>
          </a:r>
          <a:endParaRPr lang="nb-NO" sz="2400" kern="1200" dirty="0"/>
        </a:p>
      </dsp:txBody>
      <dsp:txXfrm>
        <a:off x="5011130" y="19967"/>
        <a:ext cx="3923580" cy="585247"/>
      </dsp:txXfrm>
    </dsp:sp>
    <dsp:sp modelId="{1BF3777E-3B7C-4285-8331-F2C06F833AE4}">
      <dsp:nvSpPr>
        <dsp:cNvPr id="0" name=""/>
        <dsp:cNvSpPr/>
      </dsp:nvSpPr>
      <dsp:spPr>
        <a:xfrm rot="5400000">
          <a:off x="6918525" y="677818"/>
          <a:ext cx="108791" cy="10879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91A1F-9A9D-4863-9685-737AF0E1DF0F}">
      <dsp:nvSpPr>
        <dsp:cNvPr id="0" name=""/>
        <dsp:cNvSpPr/>
      </dsp:nvSpPr>
      <dsp:spPr>
        <a:xfrm>
          <a:off x="4992922" y="841005"/>
          <a:ext cx="3959996" cy="107018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1. Informasjon fra casekommunene om hvor mye de har </a:t>
          </a:r>
          <a:br>
            <a:rPr lang="nb-NO" sz="1200" kern="1200" dirty="0" smtClean="0"/>
          </a:br>
          <a:r>
            <a:rPr lang="nb-NO" sz="1200" kern="1200" dirty="0" smtClean="0"/>
            <a:t>    investert og hvor mye kompensasjon de har krevd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2. Fakta fra kulturhussakene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3. Oversikt fra kulturhusnettverket og Aftenposten</a:t>
          </a:r>
          <a:endParaRPr lang="nb-NO" sz="1200" kern="1200" dirty="0"/>
        </a:p>
      </dsp:txBody>
      <dsp:txXfrm>
        <a:off x="5024267" y="872350"/>
        <a:ext cx="3897306" cy="1007497"/>
      </dsp:txXfrm>
    </dsp:sp>
    <dsp:sp modelId="{37252820-CADD-4766-B818-1F9FE4B3CD74}">
      <dsp:nvSpPr>
        <dsp:cNvPr id="0" name=""/>
        <dsp:cNvSpPr/>
      </dsp:nvSpPr>
      <dsp:spPr>
        <a:xfrm rot="5400000">
          <a:off x="6918525" y="1965588"/>
          <a:ext cx="108791" cy="10879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39C74-D2EA-436A-8185-4195DE6E8D96}">
      <dsp:nvSpPr>
        <dsp:cNvPr id="0" name=""/>
        <dsp:cNvSpPr/>
      </dsp:nvSpPr>
      <dsp:spPr>
        <a:xfrm>
          <a:off x="4992922" y="2128775"/>
          <a:ext cx="3959996" cy="62166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Beregning: Gjennomsnittsandel </a:t>
          </a:r>
          <a:r>
            <a:rPr lang="nb-NO" sz="1200" kern="1200" smtClean="0"/>
            <a:t>av total bruttoinvestering krevd i kompensasjon aggregert med tall fra alle nye kulturhus </a:t>
          </a:r>
          <a:endParaRPr lang="nb-NO" sz="1200" kern="1200" dirty="0"/>
        </a:p>
      </dsp:txBody>
      <dsp:txXfrm>
        <a:off x="5011130" y="2146983"/>
        <a:ext cx="3923580" cy="585247"/>
      </dsp:txXfrm>
    </dsp:sp>
    <dsp:sp modelId="{36DE59FC-17EF-4F69-850E-9FCD0AEA7B79}">
      <dsp:nvSpPr>
        <dsp:cNvPr id="0" name=""/>
        <dsp:cNvSpPr/>
      </dsp:nvSpPr>
      <dsp:spPr>
        <a:xfrm rot="5400000">
          <a:off x="6918525" y="2804834"/>
          <a:ext cx="108791" cy="10879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38316-6E21-4901-8F47-91A87E255130}">
      <dsp:nvSpPr>
        <dsp:cNvPr id="0" name=""/>
        <dsp:cNvSpPr/>
      </dsp:nvSpPr>
      <dsp:spPr>
        <a:xfrm>
          <a:off x="4992922" y="2968020"/>
          <a:ext cx="3959996" cy="62166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Kommunene krever kompensasjon for høy andel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av investeringene i store kulturhus</a:t>
          </a:r>
          <a:endParaRPr lang="nb-NO" sz="1200" kern="1200" dirty="0"/>
        </a:p>
      </dsp:txBody>
      <dsp:txXfrm>
        <a:off x="5011130" y="2986228"/>
        <a:ext cx="3923580" cy="585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41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0889" y="9459478"/>
            <a:ext cx="1428314" cy="352214"/>
          </a:xfrm>
          <a:prstGeom prst="rect">
            <a:avLst/>
          </a:prstGeom>
          <a:noFill/>
        </p:spPr>
      </p:pic>
      <p:sp>
        <p:nvSpPr>
          <p:cNvPr id="69642" name="Rectangle 10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248251" y="9459477"/>
            <a:ext cx="773671" cy="228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fld id="{DB82090A-0E3F-4000-9F44-4633D27B1B2C}" type="datetime1">
              <a:rPr lang="nb-NO"/>
              <a:pPr/>
              <a:t>01.03.2016</a:t>
            </a:fld>
            <a:endParaRPr lang="nb-NO"/>
          </a:p>
        </p:txBody>
      </p:sp>
      <p:sp>
        <p:nvSpPr>
          <p:cNvPr id="69643" name="Rectangle 11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78381" y="9459477"/>
            <a:ext cx="2296596" cy="228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endParaRPr lang="nb-NO"/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5456" y="9459477"/>
            <a:ext cx="676008" cy="2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r>
              <a:rPr lang="nb-NO"/>
              <a:t>Side </a:t>
            </a:r>
            <a:fld id="{2C4A1262-C770-43C4-9BF9-A88D44644E0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5681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9938" y="747713"/>
            <a:ext cx="52720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86" y="4723030"/>
            <a:ext cx="5450792" cy="44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23" tIns="47562" rIns="95123" bIns="475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316919" y="9459477"/>
            <a:ext cx="773670" cy="228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2272" tIns="46136" rIns="92272" bIns="46136" numCol="1" anchor="b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fld id="{C7BBBF4E-5AB6-40DA-8163-00A7B2ED3E7A}" type="datetime1">
              <a:rPr lang="nb-NO"/>
              <a:pPr/>
              <a:t>01.03.2016</a:t>
            </a:fld>
            <a:endParaRPr lang="nb-NO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2147052" y="9459477"/>
            <a:ext cx="2296595" cy="228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272" tIns="46136" rIns="92272" bIns="46136" anchor="b"/>
          <a:lstStyle/>
          <a:p>
            <a:pPr algn="l"/>
            <a:endParaRPr lang="nb-NO" sz="900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24125" y="9459477"/>
            <a:ext cx="676008" cy="2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272" tIns="46136" rIns="92272" bIns="46136" anchor="b"/>
          <a:lstStyle/>
          <a:p>
            <a:pPr algn="l"/>
            <a:r>
              <a:rPr lang="nb-NO" sz="900"/>
              <a:t>Side </a:t>
            </a:r>
            <a:fld id="{8F5251EE-F6AE-489A-824A-6B580D4E0809}" type="slidenum">
              <a:rPr lang="nb-NO" sz="900"/>
              <a:pPr algn="l"/>
              <a:t>‹#›</a:t>
            </a:fld>
            <a:endParaRPr lang="nb-NO" sz="900"/>
          </a:p>
        </p:txBody>
      </p:sp>
      <p:grpSp>
        <p:nvGrpSpPr>
          <p:cNvPr id="8" name="Group 7"/>
          <p:cNvGrpSpPr/>
          <p:nvPr/>
        </p:nvGrpSpPr>
        <p:grpSpPr bwMode="gray">
          <a:xfrm>
            <a:off x="5828590" y="9417547"/>
            <a:ext cx="325033" cy="216360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547737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buClr>
        <a:schemeClr val="tx1"/>
      </a:buClr>
      <a:buSzPct val="75000"/>
      <a:buFont typeface="Arial" charset="0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588" indent="177800" algn="l" rtl="0" fontAlgn="base">
      <a:spcBef>
        <a:spcPct val="30000"/>
      </a:spcBef>
      <a:spcAft>
        <a:spcPct val="0"/>
      </a:spcAft>
      <a:buClr>
        <a:schemeClr val="tx1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58775" indent="184150" algn="l" rtl="0" fontAlgn="base">
      <a:spcBef>
        <a:spcPct val="30000"/>
      </a:spcBef>
      <a:spcAft>
        <a:spcPct val="0"/>
      </a:spcAft>
      <a:buClr>
        <a:schemeClr val="tx1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722313" indent="173038" algn="l" rtl="0" fontAlgn="base">
      <a:spcBef>
        <a:spcPct val="30000"/>
      </a:spcBef>
      <a:spcAft>
        <a:spcPct val="0"/>
      </a:spcAft>
      <a:buClr>
        <a:schemeClr val="tx1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074738" indent="182563" algn="l" rtl="0" fontAlgn="base">
      <a:spcBef>
        <a:spcPct val="30000"/>
      </a:spcBef>
      <a:spcAft>
        <a:spcPct val="0"/>
      </a:spcAft>
      <a:buClr>
        <a:schemeClr val="tx1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dt" sz="quarter" idx="1"/>
          </p:nvPr>
        </p:nvSpPr>
        <p:spPr>
          <a:ln/>
        </p:spPr>
        <p:txBody>
          <a:bodyPr/>
          <a:lstStyle/>
          <a:p>
            <a:fld id="{3AE4D847-154E-417E-8F5E-BFEB7AA3A5CA}" type="datetime1">
              <a:rPr lang="nb-NO"/>
              <a:pPr/>
              <a:t>01.03.2016</a:t>
            </a:fld>
            <a:endParaRPr lang="nb-NO"/>
          </a:p>
        </p:txBody>
      </p:sp>
      <p:sp>
        <p:nvSpPr>
          <p:cNvPr id="17203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686313" y="807145"/>
            <a:ext cx="6404803" cy="1006491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686313" y="1764407"/>
            <a:ext cx="6404803" cy="1132829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808080"/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4799" y="6300911"/>
            <a:ext cx="1069200" cy="81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Freeform 8"/>
          <p:cNvSpPr>
            <a:spLocks/>
          </p:cNvSpPr>
          <p:nvPr userDrawn="1"/>
        </p:nvSpPr>
        <p:spPr bwMode="gray">
          <a:xfrm>
            <a:off x="2676763" y="2540059"/>
            <a:ext cx="8010640" cy="2912926"/>
          </a:xfrm>
          <a:custGeom>
            <a:avLst/>
            <a:gdLst>
              <a:gd name="connsiteX0" fmla="*/ 0 w 11659"/>
              <a:gd name="connsiteY0" fmla="*/ 11674 h 11674"/>
              <a:gd name="connsiteX1" fmla="*/ 11659 w 11659"/>
              <a:gd name="connsiteY1" fmla="*/ 0 h 11674"/>
              <a:gd name="connsiteX2" fmla="*/ 10000 w 11659"/>
              <a:gd name="connsiteY2" fmla="*/ 6901 h 11674"/>
              <a:gd name="connsiteX3" fmla="*/ 0 w 11659"/>
              <a:gd name="connsiteY3" fmla="*/ 11674 h 11674"/>
              <a:gd name="connsiteX0" fmla="*/ 0 w 11659"/>
              <a:gd name="connsiteY0" fmla="*/ 11674 h 11674"/>
              <a:gd name="connsiteX1" fmla="*/ 11659 w 11659"/>
              <a:gd name="connsiteY1" fmla="*/ 0 h 11674"/>
              <a:gd name="connsiteX2" fmla="*/ 11659 w 11659"/>
              <a:gd name="connsiteY2" fmla="*/ 6132 h 11674"/>
              <a:gd name="connsiteX3" fmla="*/ 0 w 11659"/>
              <a:gd name="connsiteY3" fmla="*/ 11674 h 11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59" h="11674">
                <a:moveTo>
                  <a:pt x="0" y="11674"/>
                </a:moveTo>
                <a:lnTo>
                  <a:pt x="11659" y="0"/>
                </a:lnTo>
                <a:lnTo>
                  <a:pt x="11659" y="6132"/>
                </a:lnTo>
                <a:lnTo>
                  <a:pt x="0" y="11674"/>
                </a:lnTo>
                <a:close/>
              </a:path>
            </a:pathLst>
          </a:custGeom>
          <a:solidFill>
            <a:srgbClr val="FFE6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6" name="Freeform 15"/>
          <p:cNvSpPr/>
          <p:nvPr userDrawn="1"/>
        </p:nvSpPr>
        <p:spPr>
          <a:xfrm rot="5400000">
            <a:off x="207152" y="3981439"/>
            <a:ext cx="2262034" cy="2716627"/>
          </a:xfrm>
          <a:custGeom>
            <a:avLst/>
            <a:gdLst>
              <a:gd name="connsiteX0" fmla="*/ 0 w 3216424"/>
              <a:gd name="connsiteY0" fmla="*/ 2808312 h 2808312"/>
              <a:gd name="connsiteX1" fmla="*/ 1608212 w 3216424"/>
              <a:gd name="connsiteY1" fmla="*/ 0 h 2808312"/>
              <a:gd name="connsiteX2" fmla="*/ 3216424 w 3216424"/>
              <a:gd name="connsiteY2" fmla="*/ 2808312 h 2808312"/>
              <a:gd name="connsiteX3" fmla="*/ 0 w 3216424"/>
              <a:gd name="connsiteY3" fmla="*/ 2808312 h 2808312"/>
              <a:gd name="connsiteX0" fmla="*/ 0 w 3471468"/>
              <a:gd name="connsiteY0" fmla="*/ 2808312 h 2808312"/>
              <a:gd name="connsiteX1" fmla="*/ 1863256 w 3471468"/>
              <a:gd name="connsiteY1" fmla="*/ 0 h 2808312"/>
              <a:gd name="connsiteX2" fmla="*/ 3471468 w 3471468"/>
              <a:gd name="connsiteY2" fmla="*/ 2808312 h 2808312"/>
              <a:gd name="connsiteX3" fmla="*/ 0 w 3471468"/>
              <a:gd name="connsiteY3" fmla="*/ 2808312 h 2808312"/>
              <a:gd name="connsiteX0" fmla="*/ 0 w 3471468"/>
              <a:gd name="connsiteY0" fmla="*/ 2808312 h 2808312"/>
              <a:gd name="connsiteX1" fmla="*/ 1913970 w 3471468"/>
              <a:gd name="connsiteY1" fmla="*/ 0 h 2808312"/>
              <a:gd name="connsiteX2" fmla="*/ 3471468 w 3471468"/>
              <a:gd name="connsiteY2" fmla="*/ 2808312 h 2808312"/>
              <a:gd name="connsiteX3" fmla="*/ 0 w 3471468"/>
              <a:gd name="connsiteY3" fmla="*/ 2808312 h 2808312"/>
              <a:gd name="connsiteX0" fmla="*/ 0 w 3377594"/>
              <a:gd name="connsiteY0" fmla="*/ 2808312 h 2808312"/>
              <a:gd name="connsiteX1" fmla="*/ 1913970 w 3377594"/>
              <a:gd name="connsiteY1" fmla="*/ 0 h 2808312"/>
              <a:gd name="connsiteX2" fmla="*/ 3377594 w 3377594"/>
              <a:gd name="connsiteY2" fmla="*/ 2808312 h 2808312"/>
              <a:gd name="connsiteX3" fmla="*/ 0 w 3377594"/>
              <a:gd name="connsiteY3" fmla="*/ 2808312 h 2808312"/>
              <a:gd name="connsiteX0" fmla="*/ 0 w 3377594"/>
              <a:gd name="connsiteY0" fmla="*/ 2808312 h 2808312"/>
              <a:gd name="connsiteX1" fmla="*/ 1913970 w 3377594"/>
              <a:gd name="connsiteY1" fmla="*/ 0 h 2808312"/>
              <a:gd name="connsiteX2" fmla="*/ 3377594 w 3377594"/>
              <a:gd name="connsiteY2" fmla="*/ 2808312 h 2808312"/>
              <a:gd name="connsiteX3" fmla="*/ 0 w 3377594"/>
              <a:gd name="connsiteY3" fmla="*/ 2808312 h 2808312"/>
              <a:gd name="connsiteX0" fmla="*/ 0 w 3377594"/>
              <a:gd name="connsiteY0" fmla="*/ 2808312 h 2808312"/>
              <a:gd name="connsiteX1" fmla="*/ 1913970 w 3377594"/>
              <a:gd name="connsiteY1" fmla="*/ 0 h 2808312"/>
              <a:gd name="connsiteX2" fmla="*/ 3377594 w 3377594"/>
              <a:gd name="connsiteY2" fmla="*/ 2808312 h 2808312"/>
              <a:gd name="connsiteX3" fmla="*/ 0 w 3377594"/>
              <a:gd name="connsiteY3" fmla="*/ 2808312 h 2808312"/>
              <a:gd name="connsiteX0" fmla="*/ 0 w 3391656"/>
              <a:gd name="connsiteY0" fmla="*/ 2808312 h 2808312"/>
              <a:gd name="connsiteX1" fmla="*/ 1913970 w 3391656"/>
              <a:gd name="connsiteY1" fmla="*/ 0 h 2808312"/>
              <a:gd name="connsiteX2" fmla="*/ 3391656 w 3391656"/>
              <a:gd name="connsiteY2" fmla="*/ 2805123 h 2808312"/>
              <a:gd name="connsiteX3" fmla="*/ 0 w 3391656"/>
              <a:gd name="connsiteY3" fmla="*/ 2808312 h 2808312"/>
              <a:gd name="connsiteX0" fmla="*/ 0 w 3062992"/>
              <a:gd name="connsiteY0" fmla="*/ 2349977 h 2805123"/>
              <a:gd name="connsiteX1" fmla="*/ 1585306 w 3062992"/>
              <a:gd name="connsiteY1" fmla="*/ 0 h 2805123"/>
              <a:gd name="connsiteX2" fmla="*/ 3062992 w 3062992"/>
              <a:gd name="connsiteY2" fmla="*/ 2805123 h 2805123"/>
              <a:gd name="connsiteX3" fmla="*/ 0 w 3062992"/>
              <a:gd name="connsiteY3" fmla="*/ 2349977 h 2805123"/>
              <a:gd name="connsiteX0" fmla="*/ 0 w 2832931"/>
              <a:gd name="connsiteY0" fmla="*/ 2349977 h 2349977"/>
              <a:gd name="connsiteX1" fmla="*/ 1585306 w 2832931"/>
              <a:gd name="connsiteY1" fmla="*/ 0 h 2349977"/>
              <a:gd name="connsiteX2" fmla="*/ 2832931 w 2832931"/>
              <a:gd name="connsiteY2" fmla="*/ 2335609 h 2349977"/>
              <a:gd name="connsiteX3" fmla="*/ 0 w 2832931"/>
              <a:gd name="connsiteY3" fmla="*/ 2349977 h 2349977"/>
              <a:gd name="connsiteX0" fmla="*/ 0 w 2892497"/>
              <a:gd name="connsiteY0" fmla="*/ 2444535 h 2444535"/>
              <a:gd name="connsiteX1" fmla="*/ 1644872 w 2892497"/>
              <a:gd name="connsiteY1" fmla="*/ 0 h 2444535"/>
              <a:gd name="connsiteX2" fmla="*/ 2892497 w 2892497"/>
              <a:gd name="connsiteY2" fmla="*/ 2335609 h 2444535"/>
              <a:gd name="connsiteX3" fmla="*/ 0 w 2892497"/>
              <a:gd name="connsiteY3" fmla="*/ 2444535 h 2444535"/>
              <a:gd name="connsiteX0" fmla="*/ 0 w 2971927"/>
              <a:gd name="connsiteY0" fmla="*/ 2444535 h 2457180"/>
              <a:gd name="connsiteX1" fmla="*/ 1644872 w 2971927"/>
              <a:gd name="connsiteY1" fmla="*/ 0 h 2457180"/>
              <a:gd name="connsiteX2" fmla="*/ 2971928 w 2971927"/>
              <a:gd name="connsiteY2" fmla="*/ 2457180 h 2457180"/>
              <a:gd name="connsiteX3" fmla="*/ 0 w 2971927"/>
              <a:gd name="connsiteY3" fmla="*/ 2444535 h 2457180"/>
              <a:gd name="connsiteX0" fmla="*/ 0 w 3011642"/>
              <a:gd name="connsiteY0" fmla="*/ 2444535 h 2538227"/>
              <a:gd name="connsiteX1" fmla="*/ 1644872 w 3011642"/>
              <a:gd name="connsiteY1" fmla="*/ 0 h 2538227"/>
              <a:gd name="connsiteX2" fmla="*/ 3011642 w 3011642"/>
              <a:gd name="connsiteY2" fmla="*/ 2538227 h 2538227"/>
              <a:gd name="connsiteX3" fmla="*/ 0 w 3011642"/>
              <a:gd name="connsiteY3" fmla="*/ 2444535 h 2538227"/>
              <a:gd name="connsiteX0" fmla="*/ 0 w 2971932"/>
              <a:gd name="connsiteY0" fmla="*/ 2444535 h 2457179"/>
              <a:gd name="connsiteX1" fmla="*/ 1644872 w 2971932"/>
              <a:gd name="connsiteY1" fmla="*/ 0 h 2457179"/>
              <a:gd name="connsiteX2" fmla="*/ 2971932 w 2971932"/>
              <a:gd name="connsiteY2" fmla="*/ 2457179 h 2457179"/>
              <a:gd name="connsiteX3" fmla="*/ 0 w 2971932"/>
              <a:gd name="connsiteY3" fmla="*/ 2444535 h 2457179"/>
              <a:gd name="connsiteX0" fmla="*/ 0 w 3271990"/>
              <a:gd name="connsiteY0" fmla="*/ 2876786 h 2876786"/>
              <a:gd name="connsiteX1" fmla="*/ 1944930 w 3271990"/>
              <a:gd name="connsiteY1" fmla="*/ 0 h 2876786"/>
              <a:gd name="connsiteX2" fmla="*/ 3271990 w 3271990"/>
              <a:gd name="connsiteY2" fmla="*/ 2457179 h 2876786"/>
              <a:gd name="connsiteX3" fmla="*/ 0 w 3271990"/>
              <a:gd name="connsiteY3" fmla="*/ 2876786 h 2876786"/>
              <a:gd name="connsiteX0" fmla="*/ 0 w 3536751"/>
              <a:gd name="connsiteY0" fmla="*/ 2876786 h 2889430"/>
              <a:gd name="connsiteX1" fmla="*/ 1944930 w 3536751"/>
              <a:gd name="connsiteY1" fmla="*/ 0 h 2889430"/>
              <a:gd name="connsiteX2" fmla="*/ 3536752 w 3536751"/>
              <a:gd name="connsiteY2" fmla="*/ 2889430 h 2889430"/>
              <a:gd name="connsiteX3" fmla="*/ 0 w 3536751"/>
              <a:gd name="connsiteY3" fmla="*/ 2876786 h 288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6751" h="2889430">
                <a:moveTo>
                  <a:pt x="0" y="2876786"/>
                </a:moveTo>
                <a:lnTo>
                  <a:pt x="1944930" y="0"/>
                </a:lnTo>
                <a:lnTo>
                  <a:pt x="3536752" y="2889430"/>
                </a:lnTo>
                <a:lnTo>
                  <a:pt x="0" y="2876786"/>
                </a:lnTo>
                <a:close/>
              </a:path>
            </a:pathLst>
          </a:cu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557338"/>
            <a:ext cx="9637713" cy="498316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A10DD3-8390-4282-BA7C-982383CA4975}" type="datetime4">
              <a:rPr lang="nb-NO"/>
              <a:pPr/>
              <a:t>1. mars 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DEC3306D-5339-4153-A0DF-FA86F20D9E7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57338"/>
            <a:ext cx="4692650" cy="498316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998" y="1557338"/>
            <a:ext cx="4694238" cy="498316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29D487-586E-4D89-875B-0180E5163ABB}" type="datetime4">
              <a:rPr lang="nb-NO"/>
              <a:pPr/>
              <a:t>1. mars 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53104837-DADD-484B-B598-65526C9B7EC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557338"/>
            <a:ext cx="9637713" cy="4983162"/>
          </a:xfrm>
        </p:spPr>
        <p:txBody>
          <a:bodyPr/>
          <a:lstStyle>
            <a:lvl1pPr marL="0" indent="0">
              <a:buNone/>
              <a:defRPr/>
            </a:lvl1pPr>
            <a:lvl2pPr>
              <a:buSzPct val="100000"/>
              <a:buFont typeface="Arial" pitchFamily="34" charset="0"/>
              <a:buChar char="►"/>
              <a:defRPr/>
            </a:lvl2pPr>
            <a:lvl3pPr>
              <a:buSzPct val="100000"/>
              <a:buFont typeface="Arial" pitchFamily="34" charset="0"/>
              <a:buChar char="▬"/>
              <a:defRPr/>
            </a:lvl3pPr>
            <a:lvl4pPr>
              <a:buSzPct val="100000"/>
              <a:buFont typeface="Arial" pitchFamily="34" charset="0"/>
              <a:buChar char="►"/>
              <a:defRPr/>
            </a:lvl4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D3CDBC-32B9-41E6-942C-C708B45536AD}" type="datetime4">
              <a:rPr lang="nb-NO"/>
              <a:pPr/>
              <a:t>1. mars 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A8E41229-FEAF-47D0-8C6A-E3E101938EB4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478CA-7948-4AE0-8ACA-14CFDDD7BF89}" type="datetime4">
              <a:rPr lang="nb-NO"/>
              <a:pPr/>
              <a:t>1. mars 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807DA58C-BD4F-4EE4-80DD-C4FB7A0C319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Freeform 5"/>
          <p:cNvSpPr>
            <a:spLocks/>
          </p:cNvSpPr>
          <p:nvPr userDrawn="1"/>
        </p:nvSpPr>
        <p:spPr bwMode="gray">
          <a:xfrm>
            <a:off x="522164" y="1116335"/>
            <a:ext cx="9667281" cy="5616624"/>
          </a:xfrm>
          <a:custGeom>
            <a:avLst/>
            <a:gdLst>
              <a:gd name="connsiteX0" fmla="*/ 0 w 10019"/>
              <a:gd name="connsiteY0" fmla="*/ 0 h 10000"/>
              <a:gd name="connsiteX1" fmla="*/ 0 w 10019"/>
              <a:gd name="connsiteY1" fmla="*/ 10000 h 10000"/>
              <a:gd name="connsiteX2" fmla="*/ 10019 w 10019"/>
              <a:gd name="connsiteY2" fmla="*/ 7027 h 10000"/>
              <a:gd name="connsiteX3" fmla="*/ 10000 w 10019"/>
              <a:gd name="connsiteY3" fmla="*/ 0 h 10000"/>
              <a:gd name="connsiteX4" fmla="*/ 0 w 10019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9" h="10000">
                <a:moveTo>
                  <a:pt x="0" y="0"/>
                </a:moveTo>
                <a:lnTo>
                  <a:pt x="0" y="10000"/>
                </a:lnTo>
                <a:lnTo>
                  <a:pt x="10019" y="7027"/>
                </a:lnTo>
                <a:cubicBezTo>
                  <a:pt x="10013" y="4685"/>
                  <a:pt x="10006" y="2342"/>
                  <a:pt x="1000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6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Freeform 5"/>
          <p:cNvSpPr>
            <a:spLocks/>
          </p:cNvSpPr>
          <p:nvPr userDrawn="1"/>
        </p:nvSpPr>
        <p:spPr bwMode="gray">
          <a:xfrm>
            <a:off x="522164" y="1116335"/>
            <a:ext cx="9667281" cy="5616624"/>
          </a:xfrm>
          <a:custGeom>
            <a:avLst/>
            <a:gdLst>
              <a:gd name="connsiteX0" fmla="*/ 0 w 10019"/>
              <a:gd name="connsiteY0" fmla="*/ 0 h 10000"/>
              <a:gd name="connsiteX1" fmla="*/ 0 w 10019"/>
              <a:gd name="connsiteY1" fmla="*/ 10000 h 10000"/>
              <a:gd name="connsiteX2" fmla="*/ 10019 w 10019"/>
              <a:gd name="connsiteY2" fmla="*/ 7027 h 10000"/>
              <a:gd name="connsiteX3" fmla="*/ 10000 w 10019"/>
              <a:gd name="connsiteY3" fmla="*/ 0 h 10000"/>
              <a:gd name="connsiteX4" fmla="*/ 0 w 10019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9" h="10000">
                <a:moveTo>
                  <a:pt x="0" y="0"/>
                </a:moveTo>
                <a:lnTo>
                  <a:pt x="0" y="10000"/>
                </a:lnTo>
                <a:lnTo>
                  <a:pt x="10019" y="7027"/>
                </a:lnTo>
                <a:cubicBezTo>
                  <a:pt x="10013" y="4685"/>
                  <a:pt x="10006" y="2342"/>
                  <a:pt x="1000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287338"/>
            <a:ext cx="96250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65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nb-NO" dirty="0" smtClean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7338"/>
            <a:ext cx="9539288" cy="498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</a:t>
            </a:r>
            <a:r>
              <a:rPr lang="nb-NO" dirty="0" err="1" smtClean="0"/>
              <a:t>styles</a:t>
            </a:r>
            <a:endParaRPr lang="nb-NO" dirty="0" smtClean="0"/>
          </a:p>
          <a:p>
            <a:pPr lvl="1"/>
            <a:r>
              <a:rPr lang="nb-NO" dirty="0" err="1" smtClean="0"/>
              <a:t>Second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err="1" smtClean="0"/>
              <a:t>Third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165895" name="Line 7"/>
          <p:cNvSpPr>
            <a:spLocks noChangeShapeType="1"/>
          </p:cNvSpPr>
          <p:nvPr/>
        </p:nvSpPr>
        <p:spPr bwMode="auto">
          <a:xfrm>
            <a:off x="533400" y="1149350"/>
            <a:ext cx="9623425" cy="0"/>
          </a:xfrm>
          <a:prstGeom prst="line">
            <a:avLst/>
          </a:prstGeom>
          <a:noFill/>
          <a:ln w="12700">
            <a:solidFill>
              <a:srgbClr val="FFD2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65899" name="Line 11"/>
          <p:cNvSpPr>
            <a:spLocks noChangeShapeType="1"/>
          </p:cNvSpPr>
          <p:nvPr/>
        </p:nvSpPr>
        <p:spPr bwMode="auto">
          <a:xfrm>
            <a:off x="533400" y="1149350"/>
            <a:ext cx="9623425" cy="0"/>
          </a:xfrm>
          <a:prstGeom prst="line">
            <a:avLst/>
          </a:prstGeom>
          <a:noFill/>
          <a:ln w="12700">
            <a:solidFill>
              <a:srgbClr val="FFE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65900" name="Line 12"/>
          <p:cNvSpPr>
            <a:spLocks noChangeShapeType="1"/>
          </p:cNvSpPr>
          <p:nvPr/>
        </p:nvSpPr>
        <p:spPr bwMode="auto">
          <a:xfrm>
            <a:off x="533400" y="6804967"/>
            <a:ext cx="9623425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65906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1475" y="7053473"/>
            <a:ext cx="1425575" cy="203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1042988">
              <a:defRPr sz="1300">
                <a:solidFill>
                  <a:schemeClr val="tx1"/>
                </a:solidFill>
                <a:cs typeface="Arial" charset="0"/>
              </a:defRPr>
            </a:lvl1pPr>
          </a:lstStyle>
          <a:p>
            <a:fld id="{FE93BED2-0F9B-4D0C-AA7C-7D44B6CC734E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165907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2788" y="7053473"/>
            <a:ext cx="4856162" cy="203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1042988">
              <a:defRPr sz="1300">
                <a:solidFill>
                  <a:schemeClr val="tx1"/>
                </a:solidFill>
                <a:cs typeface="Arial" charset="0"/>
              </a:defRPr>
            </a:lvl1pPr>
          </a:lstStyle>
          <a:p>
            <a:endParaRPr lang="nb-NO" dirty="0"/>
          </a:p>
        </p:txBody>
      </p:sp>
      <p:sp>
        <p:nvSpPr>
          <p:cNvPr id="165908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7688" y="7053473"/>
            <a:ext cx="923925" cy="203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1042988">
              <a:defRPr sz="1300">
                <a:solidFill>
                  <a:schemeClr val="tx1"/>
                </a:solidFill>
                <a:cs typeface="Arial" charset="0"/>
              </a:defRPr>
            </a:lvl1pPr>
          </a:lstStyle>
          <a:p>
            <a:r>
              <a:rPr lang="nb-NO" smtClean="0"/>
              <a:t>Side </a:t>
            </a:r>
            <a:fld id="{852CDC7B-AABD-45F2-892F-75876983955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317" y="6900185"/>
            <a:ext cx="399919" cy="4088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  <p:sldLayoutId id="2147483675" r:id="rId4"/>
    <p:sldLayoutId id="2147483668" r:id="rId5"/>
    <p:sldLayoutId id="2147483701" r:id="rId6"/>
    <p:sldLayoutId id="2147483702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808080"/>
          </a:solidFill>
          <a:latin typeface="+mj-lt"/>
          <a:ea typeface="+mj-ea"/>
          <a:cs typeface="+mj-cs"/>
        </a:defRPr>
      </a:lvl1pPr>
      <a:lvl2pPr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2pPr>
      <a:lvl3pPr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3pPr>
      <a:lvl4pPr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4pPr>
      <a:lvl5pPr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5pPr>
      <a:lvl6pPr marL="457200"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6pPr>
      <a:lvl7pPr marL="914400"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7pPr>
      <a:lvl8pPr marL="1371600"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8pPr>
      <a:lvl9pPr marL="1828800" algn="l" defTabSz="1042988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646464"/>
          </a:solidFill>
          <a:latin typeface="Arial" charset="0"/>
        </a:defRPr>
      </a:lvl9pPr>
    </p:titleStyle>
    <p:bodyStyle>
      <a:lvl1pPr marL="360000" indent="-360000" algn="l" defTabSz="1042988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lr>
          <a:srgbClr val="FFE600"/>
        </a:buClr>
        <a:buSzPct val="80000"/>
        <a:buFont typeface="Arial" charset="0"/>
        <a:buChar char="►"/>
        <a:defRPr sz="1400">
          <a:solidFill>
            <a:srgbClr val="646464"/>
          </a:solidFill>
          <a:latin typeface="+mn-lt"/>
          <a:ea typeface="+mn-ea"/>
          <a:cs typeface="+mn-cs"/>
        </a:defRPr>
      </a:lvl1pPr>
      <a:lvl2pPr marL="720000" indent="-360000" algn="l" defTabSz="1042988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lr>
          <a:srgbClr val="FFE600"/>
        </a:buClr>
        <a:buSzPct val="80000"/>
        <a:buFont typeface="Arial" charset="0"/>
        <a:buChar char="▬"/>
        <a:defRPr sz="1200">
          <a:solidFill>
            <a:srgbClr val="646464"/>
          </a:solidFill>
          <a:latin typeface="+mn-lt"/>
        </a:defRPr>
      </a:lvl2pPr>
      <a:lvl3pPr marL="1080000" indent="-360000" algn="l" defTabSz="1042988" rtl="0" eaLnBrk="1" fontAlgn="base" hangingPunct="1">
        <a:lnSpc>
          <a:spcPct val="110000"/>
        </a:lnSpc>
        <a:spcBef>
          <a:spcPts val="300"/>
        </a:spcBef>
        <a:spcAft>
          <a:spcPct val="0"/>
        </a:spcAft>
        <a:buClr>
          <a:srgbClr val="FFE600"/>
        </a:buClr>
        <a:buSzPct val="80000"/>
        <a:buFont typeface="Arial" charset="0"/>
        <a:buChar char="►"/>
        <a:defRPr sz="1200">
          <a:solidFill>
            <a:srgbClr val="646464"/>
          </a:solidFill>
          <a:latin typeface="+mn-lt"/>
        </a:defRPr>
      </a:lvl3pPr>
      <a:lvl4pPr marL="1440000" indent="-360000" algn="l" defTabSz="1042988" rtl="0" eaLnBrk="1" fontAlgn="base" hangingPunct="1">
        <a:lnSpc>
          <a:spcPct val="110000"/>
        </a:lnSpc>
        <a:spcBef>
          <a:spcPts val="300"/>
        </a:spcBef>
        <a:spcAft>
          <a:spcPct val="0"/>
        </a:spcAft>
        <a:buClr>
          <a:srgbClr val="FFE600"/>
        </a:buClr>
        <a:buSzPct val="80000"/>
        <a:buFont typeface="Arial" charset="0"/>
        <a:buChar char="▬"/>
        <a:defRPr sz="1200">
          <a:solidFill>
            <a:srgbClr val="646464"/>
          </a:solidFill>
          <a:latin typeface="+mn-lt"/>
        </a:defRPr>
      </a:lvl4pPr>
      <a:lvl5pPr marL="2054225" indent="-407988" algn="l" defTabSz="1042988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5pPr>
      <a:lvl6pPr marL="2511425" indent="-407988" algn="l" defTabSz="1042988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6pPr>
      <a:lvl7pPr marL="2968625" indent="-407988" algn="l" defTabSz="1042988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7pPr>
      <a:lvl8pPr marL="3425825" indent="-407988" algn="l" defTabSz="1042988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8pPr>
      <a:lvl9pPr marL="3883025" indent="-407988" algn="l" defTabSz="1042988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686313" y="807145"/>
            <a:ext cx="7124883" cy="1006491"/>
          </a:xfrm>
        </p:spPr>
        <p:txBody>
          <a:bodyPr/>
          <a:lstStyle/>
          <a:p>
            <a:r>
              <a:rPr lang="nb-NO" dirty="0"/>
              <a:t>Merverdiavgiftskompensasjon </a:t>
            </a:r>
            <a:br>
              <a:rPr lang="nb-NO" dirty="0"/>
            </a:br>
            <a:r>
              <a:rPr lang="nb-NO" dirty="0"/>
              <a:t>– vurdering av endret praksis i </a:t>
            </a:r>
            <a:r>
              <a:rPr lang="nb-NO" dirty="0" smtClean="0"/>
              <a:t>Skatteetaten</a:t>
            </a:r>
            <a:endParaRPr lang="nb-NO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686313" y="1764407"/>
            <a:ext cx="6404803" cy="1512168"/>
          </a:xfrm>
        </p:spPr>
        <p:txBody>
          <a:bodyPr/>
          <a:lstStyle/>
          <a:p>
            <a:r>
              <a:rPr lang="nb-NO" sz="1600" dirty="0" smtClean="0"/>
              <a:t>Utarbeidet av EY på oppdrag for KS </a:t>
            </a:r>
          </a:p>
          <a:p>
            <a:r>
              <a:rPr lang="nb-NO" sz="1600" dirty="0"/>
              <a:t>Ansvarlig </a:t>
            </a:r>
            <a:r>
              <a:rPr lang="nb-NO" sz="1600" dirty="0" smtClean="0"/>
              <a:t>partner: </a:t>
            </a:r>
            <a:r>
              <a:rPr lang="nb-NO" sz="1600" dirty="0"/>
              <a:t>Advokat John Olav Auran  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2621608" y="2765719"/>
            <a:ext cx="3888432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</a:pPr>
            <a:r>
              <a:rPr lang="nb-NO" sz="1400" dirty="0" smtClean="0">
                <a:solidFill>
                  <a:srgbClr val="808080"/>
                </a:solidFill>
                <a:latin typeface="+mn-lt"/>
              </a:rPr>
              <a:t>Larvik, </a:t>
            </a:r>
            <a:r>
              <a:rPr lang="nb-NO" sz="1400" dirty="0">
                <a:solidFill>
                  <a:srgbClr val="808080"/>
                </a:solidFill>
                <a:latin typeface="+mn-lt"/>
              </a:rPr>
              <a:t>2</a:t>
            </a:r>
            <a:r>
              <a:rPr lang="nb-NO" sz="1400" dirty="0" smtClean="0">
                <a:solidFill>
                  <a:srgbClr val="808080"/>
                </a:solidFill>
                <a:latin typeface="+mn-lt"/>
              </a:rPr>
              <a:t>5</a:t>
            </a:r>
            <a:r>
              <a:rPr lang="nb-NO" sz="1400" dirty="0">
                <a:solidFill>
                  <a:srgbClr val="808080"/>
                </a:solidFill>
                <a:latin typeface="+mn-lt"/>
              </a:rPr>
              <a:t>. </a:t>
            </a:r>
            <a:r>
              <a:rPr lang="nb-NO" sz="1400" dirty="0" smtClean="0">
                <a:solidFill>
                  <a:srgbClr val="808080"/>
                </a:solidFill>
                <a:latin typeface="+mn-lt"/>
              </a:rPr>
              <a:t>februar </a:t>
            </a:r>
            <a:r>
              <a:rPr lang="nb-NO" sz="1400" dirty="0">
                <a:solidFill>
                  <a:srgbClr val="808080"/>
                </a:solidFill>
                <a:latin typeface="+mn-lt"/>
              </a:rPr>
              <a:t>2016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565" y="6300911"/>
            <a:ext cx="1606740" cy="825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Rapporten tar for seg forskjellene mellom Skatteetatens og kommunenes praksis innenfor kommunale kulturhus og boliger 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41474" y="7053473"/>
            <a:ext cx="1425575" cy="203200"/>
          </a:xfrm>
        </p:spPr>
        <p:txBody>
          <a:bodyPr/>
          <a:lstStyle/>
          <a:p>
            <a:fld id="{B8A10DD3-8390-4282-BA7C-982383CA4975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DEC3306D-5339-4153-A0DF-FA86F20D9E71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79" name="Rektangel 78"/>
          <p:cNvSpPr/>
          <p:nvPr/>
        </p:nvSpPr>
        <p:spPr>
          <a:xfrm>
            <a:off x="522288" y="1547813"/>
            <a:ext cx="4746972" cy="495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</a:pPr>
            <a:r>
              <a:rPr lang="nb-NO" sz="1800" kern="0" dirty="0" smtClean="0">
                <a:latin typeface="Arial"/>
                <a:ea typeface="Times New Roman"/>
                <a:cs typeface="Times New Roman"/>
              </a:rPr>
              <a:t>Det </a:t>
            </a:r>
            <a:r>
              <a:rPr lang="nb-NO" sz="1800" kern="0" dirty="0">
                <a:latin typeface="Arial"/>
                <a:ea typeface="Times New Roman"/>
                <a:cs typeface="Times New Roman"/>
              </a:rPr>
              <a:t>er foretatt følgende overordnede </a:t>
            </a:r>
            <a:r>
              <a:rPr lang="nb-NO" sz="1800" kern="0" dirty="0" smtClean="0">
                <a:latin typeface="Arial"/>
                <a:ea typeface="Times New Roman"/>
                <a:cs typeface="Times New Roman"/>
              </a:rPr>
              <a:t>avgrensninger:</a:t>
            </a:r>
          </a:p>
          <a:p>
            <a:pPr marL="360000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Arial" charset="0"/>
              <a:buChar char="►"/>
              <a:tabLst>
                <a:tab pos="269875" algn="l"/>
                <a:tab pos="540385" algn="l"/>
                <a:tab pos="810260" algn="l"/>
              </a:tabLst>
            </a:pPr>
            <a:r>
              <a:rPr lang="nb-NO" sz="1800" dirty="0">
                <a:solidFill>
                  <a:srgbClr val="646464"/>
                </a:solidFill>
                <a:latin typeface="+mn-lt"/>
              </a:rPr>
              <a:t>Tema: </a:t>
            </a:r>
          </a:p>
          <a:p>
            <a:pPr marL="817200" lvl="2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Wingdings" panose="05000000000000000000" pitchFamily="2" charset="2"/>
              <a:buChar char="§"/>
              <a:tabLst>
                <a:tab pos="269875" algn="l"/>
                <a:tab pos="540385" algn="l"/>
                <a:tab pos="810260" algn="l"/>
              </a:tabLst>
            </a:pPr>
            <a:r>
              <a:rPr lang="nb-NO" dirty="0">
                <a:solidFill>
                  <a:srgbClr val="646464"/>
                </a:solidFill>
                <a:latin typeface="+mn-lt"/>
              </a:rPr>
              <a:t>Kommunale boliger </a:t>
            </a:r>
          </a:p>
          <a:p>
            <a:pPr marL="817200" lvl="2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Wingdings" panose="05000000000000000000" pitchFamily="2" charset="2"/>
              <a:buChar char="§"/>
              <a:tabLst>
                <a:tab pos="269875" algn="l"/>
                <a:tab pos="540385" algn="l"/>
                <a:tab pos="810260" algn="l"/>
              </a:tabLst>
            </a:pPr>
            <a:r>
              <a:rPr lang="nb-NO" dirty="0" smtClean="0">
                <a:solidFill>
                  <a:srgbClr val="646464"/>
                </a:solidFill>
                <a:latin typeface="+mn-lt"/>
              </a:rPr>
              <a:t>Kommunale </a:t>
            </a:r>
            <a:r>
              <a:rPr lang="nb-NO" dirty="0">
                <a:solidFill>
                  <a:srgbClr val="646464"/>
                </a:solidFill>
                <a:latin typeface="+mn-lt"/>
              </a:rPr>
              <a:t>kulturhus</a:t>
            </a:r>
          </a:p>
          <a:p>
            <a:pPr marL="360000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Arial" charset="0"/>
              <a:buChar char="►"/>
              <a:tabLst>
                <a:tab pos="269875" algn="l"/>
                <a:tab pos="540385" algn="l"/>
                <a:tab pos="810260" algn="l"/>
              </a:tabLst>
            </a:pPr>
            <a:r>
              <a:rPr lang="nb-NO" sz="1800" dirty="0">
                <a:solidFill>
                  <a:srgbClr val="646464"/>
                </a:solidFill>
                <a:latin typeface="+mn-lt"/>
              </a:rPr>
              <a:t>Tidsavgrensning: </a:t>
            </a:r>
          </a:p>
          <a:p>
            <a:pPr marL="817200" lvl="2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Wingdings" panose="05000000000000000000" pitchFamily="2" charset="2"/>
              <a:buChar char="§"/>
              <a:tabLst>
                <a:tab pos="269875" algn="l"/>
                <a:tab pos="540385" algn="l"/>
                <a:tab pos="810260" algn="l"/>
              </a:tabLst>
            </a:pPr>
            <a:r>
              <a:rPr lang="nb-NO" dirty="0">
                <a:solidFill>
                  <a:srgbClr val="646464"/>
                </a:solidFill>
                <a:latin typeface="+mn-lt"/>
              </a:rPr>
              <a:t>2006-2015 for kommunale boliger </a:t>
            </a:r>
          </a:p>
          <a:p>
            <a:pPr marL="817200" lvl="2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Wingdings" panose="05000000000000000000" pitchFamily="2" charset="2"/>
              <a:buChar char="§"/>
              <a:tabLst>
                <a:tab pos="269875" algn="l"/>
                <a:tab pos="540385" algn="l"/>
                <a:tab pos="810260" algn="l"/>
              </a:tabLst>
            </a:pPr>
            <a:r>
              <a:rPr lang="nb-NO" dirty="0">
                <a:solidFill>
                  <a:srgbClr val="646464"/>
                </a:solidFill>
                <a:latin typeface="+mn-lt"/>
              </a:rPr>
              <a:t>2008-2015 for kulturhus </a:t>
            </a:r>
          </a:p>
          <a:p>
            <a:pPr marL="360000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Arial" charset="0"/>
              <a:buChar char="►"/>
              <a:tabLst>
                <a:tab pos="269875" algn="l"/>
                <a:tab pos="540385" algn="l"/>
                <a:tab pos="810260" algn="l"/>
              </a:tabLst>
            </a:pPr>
            <a:r>
              <a:rPr lang="nb-NO" sz="1800" dirty="0">
                <a:solidFill>
                  <a:srgbClr val="646464"/>
                </a:solidFill>
                <a:latin typeface="+mn-lt"/>
              </a:rPr>
              <a:t>Regnskapsavgrensning: </a:t>
            </a:r>
          </a:p>
          <a:p>
            <a:pPr marL="817200" lvl="2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Wingdings" panose="05000000000000000000" pitchFamily="2" charset="2"/>
              <a:buChar char="§"/>
              <a:tabLst>
                <a:tab pos="269875" algn="l"/>
                <a:tab pos="540385" algn="l"/>
                <a:tab pos="810260" algn="l"/>
              </a:tabLst>
            </a:pPr>
            <a:r>
              <a:rPr lang="nb-NO" dirty="0">
                <a:solidFill>
                  <a:srgbClr val="646464"/>
                </a:solidFill>
                <a:latin typeface="+mn-lt"/>
              </a:rPr>
              <a:t>Kun investeringsutgifter</a:t>
            </a:r>
          </a:p>
          <a:p>
            <a:pPr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</a:pPr>
            <a:endParaRPr lang="nb-NO" sz="1800" kern="0" dirty="0" smtClean="0">
              <a:latin typeface="Arial"/>
            </a:endParaRPr>
          </a:p>
          <a:p>
            <a:pPr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</a:pPr>
            <a:r>
              <a:rPr lang="nb-NO" sz="1800" kern="0" dirty="0" smtClean="0">
                <a:latin typeface="Arial"/>
              </a:rPr>
              <a:t>Det </a:t>
            </a:r>
            <a:r>
              <a:rPr lang="nb-NO" sz="1800" kern="0" dirty="0">
                <a:latin typeface="Arial"/>
              </a:rPr>
              <a:t>er benyttet en kombinasjon av casestudier av kommuner og bruk av KOSTRA i vurderinger og beregninger</a:t>
            </a:r>
            <a:r>
              <a:rPr lang="nb-NO" sz="1800" kern="0" dirty="0" smtClean="0">
                <a:latin typeface="Arial"/>
              </a:rPr>
              <a:t>.</a:t>
            </a:r>
            <a:endParaRPr lang="nb-NO" sz="1800" kern="0" dirty="0">
              <a:latin typeface="Arial"/>
            </a:endParaRPr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836" y="6925686"/>
            <a:ext cx="726157" cy="37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" name="Group 91"/>
          <p:cNvGrpSpPr/>
          <p:nvPr/>
        </p:nvGrpSpPr>
        <p:grpSpPr>
          <a:xfrm>
            <a:off x="5269260" y="1547813"/>
            <a:ext cx="4953494" cy="3352341"/>
            <a:chOff x="393206" y="3207208"/>
            <a:chExt cx="4953494" cy="3352341"/>
          </a:xfrm>
        </p:grpSpPr>
        <p:sp>
          <p:nvSpPr>
            <p:cNvPr id="6" name="Rectangle 19"/>
            <p:cNvSpPr/>
            <p:nvPr/>
          </p:nvSpPr>
          <p:spPr bwMode="auto">
            <a:xfrm>
              <a:off x="473986" y="3207208"/>
              <a:ext cx="4789608" cy="33523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7" name="TextBox 4"/>
            <p:cNvSpPr txBox="1"/>
            <p:nvPr/>
          </p:nvSpPr>
          <p:spPr>
            <a:xfrm>
              <a:off x="473986" y="3521382"/>
              <a:ext cx="24188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nb-NO" sz="1200" dirty="0" smtClean="0">
                  <a:latin typeface="+mj-lt"/>
                </a:rPr>
                <a:t>Juridiske problemstillinger </a:t>
              </a:r>
              <a:r>
                <a:rPr lang="nb-NO" sz="1200" dirty="0">
                  <a:latin typeface="+mj-lt"/>
                </a:rPr>
                <a:t>knyttet til tilrettelagte </a:t>
              </a:r>
              <a:r>
                <a:rPr lang="nb-NO" sz="1200" dirty="0" smtClean="0">
                  <a:latin typeface="+mj-lt"/>
                </a:rPr>
                <a:t>boliger</a:t>
              </a:r>
              <a:endParaRPr lang="en-US" sz="1200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09151" y="3521382"/>
              <a:ext cx="23544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nb-NO" sz="1200" dirty="0" smtClean="0">
                  <a:latin typeface="+mj-lt"/>
                </a:rPr>
                <a:t>Juridiske problemstillinger knyttet til konkurranseunntaket</a:t>
              </a:r>
              <a:endParaRPr lang="en-US" sz="1200" dirty="0">
                <a:latin typeface="+mj-lt"/>
              </a:endParaRPr>
            </a:p>
          </p:txBody>
        </p:sp>
        <p:pic>
          <p:nvPicPr>
            <p:cNvPr id="9" name="Picture 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386" y="4061262"/>
              <a:ext cx="490883" cy="51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Isosceles Triangle 5"/>
            <p:cNvSpPr/>
            <p:nvPr/>
          </p:nvSpPr>
          <p:spPr bwMode="auto">
            <a:xfrm rot="5400000">
              <a:off x="1109063" y="4210285"/>
              <a:ext cx="465767" cy="249776"/>
            </a:xfrm>
            <a:prstGeom prst="triangle">
              <a:avLst/>
            </a:prstGeom>
            <a:solidFill>
              <a:schemeClr val="accent2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TextBox 9"/>
            <p:cNvSpPr txBox="1"/>
            <p:nvPr/>
          </p:nvSpPr>
          <p:spPr>
            <a:xfrm>
              <a:off x="839408" y="4591537"/>
              <a:ext cx="9497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dirty="0" smtClean="0">
                  <a:latin typeface="+mj-lt"/>
                </a:rPr>
                <a:t>Formålet </a:t>
              </a:r>
            </a:p>
            <a:p>
              <a:r>
                <a:rPr lang="nb-NO" sz="800" dirty="0" smtClean="0">
                  <a:latin typeface="+mj-lt"/>
                </a:rPr>
                <a:t>avgjørende </a:t>
              </a:r>
            </a:p>
            <a:p>
              <a:r>
                <a:rPr lang="nb-NO" sz="800" dirty="0" smtClean="0">
                  <a:latin typeface="+mj-lt"/>
                </a:rPr>
                <a:t>for retten til</a:t>
              </a:r>
            </a:p>
            <a:p>
              <a:r>
                <a:rPr lang="nb-NO" sz="800" dirty="0" smtClean="0">
                  <a:latin typeface="+mj-lt"/>
                </a:rPr>
                <a:t>kompensasjon</a:t>
              </a:r>
              <a:endParaRPr lang="en-US" sz="800" dirty="0">
                <a:latin typeface="+mj-lt"/>
              </a:endParaRPr>
            </a:p>
          </p:txBody>
        </p:sp>
        <p:sp>
          <p:nvSpPr>
            <p:cNvPr id="12" name="TextBox 10"/>
            <p:cNvSpPr txBox="1"/>
            <p:nvPr/>
          </p:nvSpPr>
          <p:spPr>
            <a:xfrm>
              <a:off x="393206" y="4591537"/>
              <a:ext cx="89240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dirty="0" smtClean="0">
                  <a:latin typeface="+mj-lt"/>
                </a:rPr>
                <a:t>Boliger</a:t>
              </a:r>
              <a:endParaRPr lang="en-US" sz="800" dirty="0">
                <a:latin typeface="+mj-lt"/>
              </a:endParaRPr>
            </a:p>
          </p:txBody>
        </p:sp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801" y="4014564"/>
              <a:ext cx="395623" cy="441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4586" y="4123033"/>
              <a:ext cx="367851" cy="386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3"/>
            <p:cNvSpPr txBox="1"/>
            <p:nvPr/>
          </p:nvSpPr>
          <p:spPr>
            <a:xfrm>
              <a:off x="1482317" y="4591537"/>
              <a:ext cx="1438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dirty="0" smtClean="0">
                  <a:latin typeface="+mj-lt"/>
                </a:rPr>
                <a:t>Tilrettelagt for helseformål </a:t>
              </a:r>
              <a:br>
                <a:rPr lang="nb-NO" sz="800" dirty="0" smtClean="0">
                  <a:latin typeface="+mj-lt"/>
                </a:rPr>
              </a:br>
              <a:r>
                <a:rPr lang="nb-NO" sz="800" dirty="0" smtClean="0">
                  <a:latin typeface="+mj-lt"/>
                </a:rPr>
                <a:t>eller sosiale formål?</a:t>
              </a:r>
              <a:endParaRPr lang="en-US" sz="800" dirty="0">
                <a:latin typeface="+mj-lt"/>
              </a:endParaRPr>
            </a:p>
          </p:txBody>
        </p:sp>
        <p:sp>
          <p:nvSpPr>
            <p:cNvPr id="16" name="TextBox 14"/>
            <p:cNvSpPr txBox="1"/>
            <p:nvPr/>
          </p:nvSpPr>
          <p:spPr>
            <a:xfrm>
              <a:off x="1989752" y="4044845"/>
              <a:ext cx="237456" cy="572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4000" dirty="0" smtClean="0">
                  <a:solidFill>
                    <a:schemeClr val="bg1">
                      <a:lumMod val="75000"/>
                    </a:schemeClr>
                  </a:solidFill>
                </a:rPr>
                <a:t>/</a:t>
              </a:r>
              <a:endParaRPr lang="en-US" sz="4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7" name="TextBox 21"/>
            <p:cNvSpPr txBox="1"/>
            <p:nvPr/>
          </p:nvSpPr>
          <p:spPr>
            <a:xfrm>
              <a:off x="1482317" y="5506327"/>
              <a:ext cx="13163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nb-NO" sz="900" dirty="0" smtClean="0">
                  <a:latin typeface="+mj-lt"/>
                </a:rPr>
                <a:t>Rett til kompensasjon</a:t>
              </a:r>
              <a:endParaRPr lang="en-US" sz="900" dirty="0">
                <a:latin typeface="+mj-lt"/>
              </a:endParaRPr>
            </a:p>
          </p:txBody>
        </p:sp>
        <p:sp>
          <p:nvSpPr>
            <p:cNvPr id="18" name="TextBox 16"/>
            <p:cNvSpPr txBox="1"/>
            <p:nvPr/>
          </p:nvSpPr>
          <p:spPr>
            <a:xfrm>
              <a:off x="622595" y="5733510"/>
              <a:ext cx="10791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nb-NO" sz="1000" dirty="0" smtClean="0">
                  <a:latin typeface="+mj-lt"/>
                </a:rPr>
                <a:t>Hovedspørsmål</a:t>
              </a:r>
              <a:endParaRPr lang="en-US" sz="1000" dirty="0">
                <a:latin typeface="+mj-lt"/>
              </a:endParaRPr>
            </a:p>
          </p:txBody>
        </p:sp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348" y="6026885"/>
              <a:ext cx="337996" cy="49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8"/>
            <p:cNvSpPr txBox="1"/>
            <p:nvPr/>
          </p:nvSpPr>
          <p:spPr>
            <a:xfrm>
              <a:off x="1136202" y="6141435"/>
              <a:ext cx="155523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900" dirty="0" smtClean="0">
                  <a:latin typeface="+mj-lt"/>
                </a:rPr>
                <a:t>Begrepet «sosiale formål»</a:t>
              </a:r>
              <a:endParaRPr lang="en-US" sz="900" dirty="0">
                <a:latin typeface="+mj-lt"/>
              </a:endParaRPr>
            </a:p>
          </p:txBody>
        </p:sp>
        <p:sp>
          <p:nvSpPr>
            <p:cNvPr id="21" name="Isosceles Triangle 20"/>
            <p:cNvSpPr/>
            <p:nvPr/>
          </p:nvSpPr>
          <p:spPr bwMode="auto">
            <a:xfrm rot="10800000">
              <a:off x="1824920" y="4931444"/>
              <a:ext cx="417621" cy="278572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2" name="Group 23"/>
            <p:cNvGrpSpPr/>
            <p:nvPr/>
          </p:nvGrpSpPr>
          <p:grpSpPr>
            <a:xfrm>
              <a:off x="1877475" y="5225428"/>
              <a:ext cx="371202" cy="280108"/>
              <a:chOff x="185434" y="8132832"/>
              <a:chExt cx="916979" cy="620424"/>
            </a:xfrm>
          </p:grpSpPr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5434" y="8132832"/>
                <a:ext cx="916979" cy="620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Oval 22"/>
              <p:cNvSpPr/>
              <p:nvPr/>
            </p:nvSpPr>
            <p:spPr bwMode="auto">
              <a:xfrm>
                <a:off x="343297" y="8318078"/>
                <a:ext cx="77815" cy="77815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953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960059" y="5993865"/>
              <a:ext cx="224665" cy="273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>
                  <a:solidFill>
                    <a:schemeClr val="accent2"/>
                  </a:solidFill>
                </a:rPr>
                <a:t>?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611670" y="5986675"/>
              <a:ext cx="224665" cy="273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>
                  <a:solidFill>
                    <a:schemeClr val="accent2"/>
                  </a:solidFill>
                </a:rPr>
                <a:t>?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904185" y="5871144"/>
              <a:ext cx="224665" cy="273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>
                  <a:solidFill>
                    <a:schemeClr val="accent2"/>
                  </a:solidFill>
                </a:rPr>
                <a:t>?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28" name="Straight Connector 28"/>
            <p:cNvCxnSpPr/>
            <p:nvPr/>
          </p:nvCxnSpPr>
          <p:spPr bwMode="auto">
            <a:xfrm>
              <a:off x="658539" y="5720946"/>
              <a:ext cx="1975843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Box 29"/>
            <p:cNvSpPr txBox="1"/>
            <p:nvPr/>
          </p:nvSpPr>
          <p:spPr>
            <a:xfrm>
              <a:off x="3091026" y="4417731"/>
              <a:ext cx="288622" cy="448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3000" dirty="0" smtClean="0">
                  <a:solidFill>
                    <a:schemeClr val="accent2"/>
                  </a:solidFill>
                </a:rPr>
                <a:t>§</a:t>
              </a:r>
              <a:endParaRPr lang="en-US" sz="3000" dirty="0">
                <a:solidFill>
                  <a:schemeClr val="accent2"/>
                </a:solidFill>
              </a:endParaRPr>
            </a:p>
          </p:txBody>
        </p:sp>
        <p:sp>
          <p:nvSpPr>
            <p:cNvPr id="30" name="TextBox 31"/>
            <p:cNvSpPr txBox="1"/>
            <p:nvPr/>
          </p:nvSpPr>
          <p:spPr>
            <a:xfrm>
              <a:off x="2806374" y="4984503"/>
              <a:ext cx="8579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800" dirty="0" smtClean="0">
                  <a:latin typeface="EYInterstate Light" panose="02000506000000020004" pitchFamily="2" charset="0"/>
                </a:rPr>
                <a:t>Hovedregelen </a:t>
              </a:r>
            </a:p>
            <a:p>
              <a:r>
                <a:rPr lang="nb-NO" sz="800" dirty="0">
                  <a:latin typeface="EYInterstate Light" panose="02000506000000020004" pitchFamily="2" charset="0"/>
                </a:rPr>
                <a:t>e</a:t>
              </a:r>
              <a:r>
                <a:rPr lang="nb-NO" sz="800" dirty="0" smtClean="0">
                  <a:latin typeface="EYInterstate Light" panose="02000506000000020004" pitchFamily="2" charset="0"/>
                </a:rPr>
                <a:t>r rett til </a:t>
              </a:r>
            </a:p>
            <a:p>
              <a:r>
                <a:rPr lang="nb-NO" sz="800" dirty="0" smtClean="0">
                  <a:latin typeface="EYInterstate Light" panose="02000506000000020004" pitchFamily="2" charset="0"/>
                </a:rPr>
                <a:t>kompensasjon</a:t>
              </a:r>
            </a:p>
          </p:txBody>
        </p:sp>
        <p:sp>
          <p:nvSpPr>
            <p:cNvPr id="31" name="Isosceles Triangle 33"/>
            <p:cNvSpPr/>
            <p:nvPr/>
          </p:nvSpPr>
          <p:spPr bwMode="auto">
            <a:xfrm rot="5400000">
              <a:off x="3817347" y="4650940"/>
              <a:ext cx="384675" cy="20628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Box 34"/>
            <p:cNvSpPr txBox="1"/>
            <p:nvPr/>
          </p:nvSpPr>
          <p:spPr>
            <a:xfrm>
              <a:off x="3600309" y="4984503"/>
              <a:ext cx="7809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800" dirty="0" smtClean="0">
                  <a:latin typeface="+mj-lt"/>
                </a:rPr>
                <a:t>Unntak </a:t>
              </a:r>
            </a:p>
            <a:p>
              <a:r>
                <a:rPr lang="nb-NO" sz="800" dirty="0" smtClean="0">
                  <a:latin typeface="+mj-lt"/>
                </a:rPr>
                <a:t>ved </a:t>
              </a:r>
            </a:p>
            <a:p>
              <a:r>
                <a:rPr lang="nb-NO" sz="800" dirty="0">
                  <a:latin typeface="+mj-lt"/>
                </a:rPr>
                <a:t>k</a:t>
              </a:r>
              <a:r>
                <a:rPr lang="nb-NO" sz="800" dirty="0" smtClean="0">
                  <a:latin typeface="+mj-lt"/>
                </a:rPr>
                <a:t>onkurranse </a:t>
              </a:r>
            </a:p>
            <a:p>
              <a:r>
                <a:rPr lang="nb-NO" sz="800" dirty="0" smtClean="0">
                  <a:latin typeface="+mj-lt"/>
                </a:rPr>
                <a:t>med andre</a:t>
              </a:r>
              <a:endParaRPr lang="en-US" sz="900" dirty="0">
                <a:latin typeface="+mj-lt"/>
              </a:endParaRPr>
            </a:p>
          </p:txBody>
        </p:sp>
        <p:cxnSp>
          <p:nvCxnSpPr>
            <p:cNvPr id="33" name="Straight Connector 36"/>
            <p:cNvCxnSpPr/>
            <p:nvPr/>
          </p:nvCxnSpPr>
          <p:spPr bwMode="auto">
            <a:xfrm>
              <a:off x="3014602" y="5720946"/>
              <a:ext cx="21127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7"/>
            <p:cNvSpPr txBox="1"/>
            <p:nvPr/>
          </p:nvSpPr>
          <p:spPr>
            <a:xfrm>
              <a:off x="2986310" y="5733510"/>
              <a:ext cx="10791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nb-NO" sz="1000" dirty="0" smtClean="0">
                  <a:latin typeface="+mj-lt"/>
                </a:rPr>
                <a:t>Hovedspørsmål</a:t>
              </a:r>
              <a:endParaRPr lang="en-US" sz="1000" dirty="0">
                <a:latin typeface="+mj-lt"/>
              </a:endParaRPr>
            </a:p>
          </p:txBody>
        </p:sp>
        <p:pic>
          <p:nvPicPr>
            <p:cNvPr id="35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7064" y="6026885"/>
              <a:ext cx="337996" cy="49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TextBox 39"/>
            <p:cNvSpPr txBox="1"/>
            <p:nvPr/>
          </p:nvSpPr>
          <p:spPr>
            <a:xfrm>
              <a:off x="3567700" y="6083108"/>
              <a:ext cx="177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nb-NO" sz="900" dirty="0" smtClean="0">
                  <a:latin typeface="+mj-lt"/>
                </a:rPr>
                <a:t>Begrepet «økonomisk aktivitet </a:t>
              </a:r>
            </a:p>
            <a:p>
              <a:pPr algn="l"/>
              <a:r>
                <a:rPr lang="nb-NO" sz="900" dirty="0" smtClean="0">
                  <a:latin typeface="+mj-lt"/>
                </a:rPr>
                <a:t>i konkurranse med andre»</a:t>
              </a:r>
              <a:endParaRPr lang="en-US" sz="900" dirty="0">
                <a:latin typeface="+mj-lt"/>
              </a:endParaRPr>
            </a:p>
          </p:txBody>
        </p:sp>
        <p:sp>
          <p:nvSpPr>
            <p:cNvPr id="37" name="TextBox 40"/>
            <p:cNvSpPr txBox="1"/>
            <p:nvPr/>
          </p:nvSpPr>
          <p:spPr>
            <a:xfrm>
              <a:off x="3323775" y="5993865"/>
              <a:ext cx="224665" cy="273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>
                  <a:solidFill>
                    <a:schemeClr val="accent2"/>
                  </a:solidFill>
                </a:rPr>
                <a:t>?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  <p:sp>
          <p:nvSpPr>
            <p:cNvPr id="38" name="TextBox 41"/>
            <p:cNvSpPr txBox="1"/>
            <p:nvPr/>
          </p:nvSpPr>
          <p:spPr>
            <a:xfrm>
              <a:off x="2975385" y="5986675"/>
              <a:ext cx="224665" cy="273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>
                  <a:solidFill>
                    <a:schemeClr val="accent2"/>
                  </a:solidFill>
                </a:rPr>
                <a:t>?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  <p:sp>
          <p:nvSpPr>
            <p:cNvPr id="39" name="TextBox 42"/>
            <p:cNvSpPr txBox="1"/>
            <p:nvPr/>
          </p:nvSpPr>
          <p:spPr>
            <a:xfrm>
              <a:off x="3267901" y="5871144"/>
              <a:ext cx="224665" cy="273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>
                  <a:solidFill>
                    <a:schemeClr val="accent2"/>
                  </a:solidFill>
                </a:rPr>
                <a:t>?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grpSp>
          <p:nvGrpSpPr>
            <p:cNvPr id="53" name="Group 1023"/>
            <p:cNvGrpSpPr/>
            <p:nvPr/>
          </p:nvGrpSpPr>
          <p:grpSpPr>
            <a:xfrm>
              <a:off x="4348329" y="4212679"/>
              <a:ext cx="843597" cy="1221268"/>
              <a:chOff x="9451582" y="6445468"/>
              <a:chExt cx="2369274" cy="3075434"/>
            </a:xfrm>
          </p:grpSpPr>
          <p:sp>
            <p:nvSpPr>
              <p:cNvPr id="54" name="Rectangle 95"/>
              <p:cNvSpPr/>
              <p:nvPr/>
            </p:nvSpPr>
            <p:spPr bwMode="auto">
              <a:xfrm>
                <a:off x="9451582" y="7104879"/>
                <a:ext cx="2369274" cy="241602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55" name="Rectangle 96"/>
              <p:cNvSpPr/>
              <p:nvPr/>
            </p:nvSpPr>
            <p:spPr bwMode="auto">
              <a:xfrm>
                <a:off x="9779582" y="6445468"/>
                <a:ext cx="1701013" cy="241602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56" name="Rectangle 98"/>
              <p:cNvSpPr/>
              <p:nvPr/>
            </p:nvSpPr>
            <p:spPr bwMode="auto">
              <a:xfrm>
                <a:off x="9603029" y="8944973"/>
                <a:ext cx="2073746" cy="44356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57" name="Rectangle 101"/>
              <p:cNvSpPr/>
              <p:nvPr/>
            </p:nvSpPr>
            <p:spPr bwMode="auto">
              <a:xfrm>
                <a:off x="9598182" y="7432070"/>
                <a:ext cx="2078596" cy="146106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58" name="Rectangle 155"/>
              <p:cNvSpPr/>
              <p:nvPr/>
            </p:nvSpPr>
            <p:spPr bwMode="auto">
              <a:xfrm>
                <a:off x="10345368" y="7814990"/>
                <a:ext cx="1083992" cy="51801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Søkelys</a:t>
                </a:r>
                <a:r>
                  <a:rPr kumimoji="0" lang="nb-NO" sz="9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:br>
                  <a:rPr kumimoji="0" lang="nb-NO" sz="9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</a:br>
                <a:r>
                  <a:rPr lang="nb-NO" sz="900" dirty="0" smtClean="0">
                    <a:latin typeface="+mj-lt"/>
                  </a:rPr>
                  <a:t>på </a:t>
                </a:r>
                <a:br>
                  <a:rPr lang="nb-NO" sz="900" dirty="0" smtClean="0">
                    <a:latin typeface="+mj-lt"/>
                  </a:rPr>
                </a:br>
                <a:r>
                  <a:rPr lang="nb-NO" sz="900" dirty="0" smtClean="0">
                    <a:latin typeface="+mj-lt"/>
                  </a:rPr>
                  <a:t>unntaket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grpSp>
            <p:nvGrpSpPr>
              <p:cNvPr id="59" name="Group 156"/>
              <p:cNvGrpSpPr/>
              <p:nvPr/>
            </p:nvGrpSpPr>
            <p:grpSpPr>
              <a:xfrm>
                <a:off x="9723069" y="7734127"/>
                <a:ext cx="482486" cy="724612"/>
                <a:chOff x="6110298" y="4751416"/>
                <a:chExt cx="1460482" cy="2193401"/>
              </a:xfrm>
            </p:grpSpPr>
            <p:sp>
              <p:nvSpPr>
                <p:cNvPr id="60" name="Freeform 75"/>
                <p:cNvSpPr>
                  <a:spLocks noEditPoints="1"/>
                </p:cNvSpPr>
                <p:nvPr/>
              </p:nvSpPr>
              <p:spPr bwMode="auto">
                <a:xfrm>
                  <a:off x="6110298" y="4751416"/>
                  <a:ext cx="1460482" cy="2193401"/>
                </a:xfrm>
                <a:custGeom>
                  <a:avLst/>
                  <a:gdLst>
                    <a:gd name="T0" fmla="*/ 486 w 517"/>
                    <a:gd name="T1" fmla="*/ 145 h 776"/>
                    <a:gd name="T2" fmla="*/ 203 w 517"/>
                    <a:gd name="T3" fmla="*/ 6 h 776"/>
                    <a:gd name="T4" fmla="*/ 2 w 517"/>
                    <a:gd name="T5" fmla="*/ 285 h 776"/>
                    <a:gd name="T6" fmla="*/ 109 w 517"/>
                    <a:gd name="T7" fmla="*/ 466 h 776"/>
                    <a:gd name="T8" fmla="*/ 122 w 517"/>
                    <a:gd name="T9" fmla="*/ 538 h 776"/>
                    <a:gd name="T10" fmla="*/ 126 w 517"/>
                    <a:gd name="T11" fmla="*/ 568 h 776"/>
                    <a:gd name="T12" fmla="*/ 125 w 517"/>
                    <a:gd name="T13" fmla="*/ 608 h 776"/>
                    <a:gd name="T14" fmla="*/ 125 w 517"/>
                    <a:gd name="T15" fmla="*/ 645 h 776"/>
                    <a:gd name="T16" fmla="*/ 165 w 517"/>
                    <a:gd name="T17" fmla="*/ 714 h 776"/>
                    <a:gd name="T18" fmla="*/ 330 w 517"/>
                    <a:gd name="T19" fmla="*/ 743 h 776"/>
                    <a:gd name="T20" fmla="*/ 351 w 517"/>
                    <a:gd name="T21" fmla="*/ 710 h 776"/>
                    <a:gd name="T22" fmla="*/ 387 w 517"/>
                    <a:gd name="T23" fmla="*/ 639 h 776"/>
                    <a:gd name="T24" fmla="*/ 387 w 517"/>
                    <a:gd name="T25" fmla="*/ 603 h 776"/>
                    <a:gd name="T26" fmla="*/ 385 w 517"/>
                    <a:gd name="T27" fmla="*/ 565 h 776"/>
                    <a:gd name="T28" fmla="*/ 400 w 517"/>
                    <a:gd name="T29" fmla="*/ 472 h 776"/>
                    <a:gd name="T30" fmla="*/ 486 w 517"/>
                    <a:gd name="T31" fmla="*/ 369 h 776"/>
                    <a:gd name="T32" fmla="*/ 170 w 517"/>
                    <a:gd name="T33" fmla="*/ 611 h 776"/>
                    <a:gd name="T34" fmla="*/ 334 w 517"/>
                    <a:gd name="T35" fmla="*/ 574 h 776"/>
                    <a:gd name="T36" fmla="*/ 351 w 517"/>
                    <a:gd name="T37" fmla="*/ 594 h 776"/>
                    <a:gd name="T38" fmla="*/ 183 w 517"/>
                    <a:gd name="T39" fmla="*/ 636 h 776"/>
                    <a:gd name="T40" fmla="*/ 160 w 517"/>
                    <a:gd name="T41" fmla="*/ 625 h 776"/>
                    <a:gd name="T42" fmla="*/ 171 w 517"/>
                    <a:gd name="T43" fmla="*/ 573 h 776"/>
                    <a:gd name="T44" fmla="*/ 289 w 517"/>
                    <a:gd name="T45" fmla="*/ 573 h 776"/>
                    <a:gd name="T46" fmla="*/ 291 w 517"/>
                    <a:gd name="T47" fmla="*/ 574 h 776"/>
                    <a:gd name="T48" fmla="*/ 176 w 517"/>
                    <a:gd name="T49" fmla="*/ 600 h 776"/>
                    <a:gd name="T50" fmla="*/ 171 w 517"/>
                    <a:gd name="T51" fmla="*/ 573 h 776"/>
                    <a:gd name="T52" fmla="*/ 174 w 517"/>
                    <a:gd name="T53" fmla="*/ 674 h 776"/>
                    <a:gd name="T54" fmla="*/ 171 w 517"/>
                    <a:gd name="T55" fmla="*/ 647 h 776"/>
                    <a:gd name="T56" fmla="*/ 336 w 517"/>
                    <a:gd name="T57" fmla="*/ 610 h 776"/>
                    <a:gd name="T58" fmla="*/ 342 w 517"/>
                    <a:gd name="T59" fmla="*/ 637 h 776"/>
                    <a:gd name="T60" fmla="*/ 177 w 517"/>
                    <a:gd name="T61" fmla="*/ 674 h 776"/>
                    <a:gd name="T62" fmla="*/ 256 w 517"/>
                    <a:gd name="T63" fmla="*/ 731 h 776"/>
                    <a:gd name="T64" fmla="*/ 203 w 517"/>
                    <a:gd name="T65" fmla="*/ 701 h 776"/>
                    <a:gd name="T66" fmla="*/ 237 w 517"/>
                    <a:gd name="T67" fmla="*/ 709 h 776"/>
                    <a:gd name="T68" fmla="*/ 297 w 517"/>
                    <a:gd name="T69" fmla="*/ 699 h 776"/>
                    <a:gd name="T70" fmla="*/ 307 w 517"/>
                    <a:gd name="T71" fmla="*/ 714 h 776"/>
                    <a:gd name="T72" fmla="*/ 340 w 517"/>
                    <a:gd name="T73" fmla="*/ 674 h 776"/>
                    <a:gd name="T74" fmla="*/ 221 w 517"/>
                    <a:gd name="T75" fmla="*/ 674 h 776"/>
                    <a:gd name="T76" fmla="*/ 337 w 517"/>
                    <a:gd name="T77" fmla="*/ 648 h 776"/>
                    <a:gd name="T78" fmla="*/ 350 w 517"/>
                    <a:gd name="T79" fmla="*/ 669 h 776"/>
                    <a:gd name="T80" fmla="*/ 358 w 517"/>
                    <a:gd name="T81" fmla="*/ 435 h 776"/>
                    <a:gd name="T82" fmla="*/ 340 w 517"/>
                    <a:gd name="T83" fmla="*/ 533 h 776"/>
                    <a:gd name="T84" fmla="*/ 300 w 517"/>
                    <a:gd name="T85" fmla="*/ 544 h 776"/>
                    <a:gd name="T86" fmla="*/ 277 w 517"/>
                    <a:gd name="T87" fmla="*/ 543 h 776"/>
                    <a:gd name="T88" fmla="*/ 235 w 517"/>
                    <a:gd name="T89" fmla="*/ 543 h 776"/>
                    <a:gd name="T90" fmla="*/ 213 w 517"/>
                    <a:gd name="T91" fmla="*/ 543 h 776"/>
                    <a:gd name="T92" fmla="*/ 173 w 517"/>
                    <a:gd name="T93" fmla="*/ 543 h 776"/>
                    <a:gd name="T94" fmla="*/ 159 w 517"/>
                    <a:gd name="T95" fmla="*/ 440 h 776"/>
                    <a:gd name="T96" fmla="*/ 55 w 517"/>
                    <a:gd name="T97" fmla="*/ 297 h 776"/>
                    <a:gd name="T98" fmla="*/ 184 w 517"/>
                    <a:gd name="T99" fmla="*/ 64 h 776"/>
                    <a:gd name="T100" fmla="*/ 311 w 517"/>
                    <a:gd name="T101" fmla="*/ 58 h 776"/>
                    <a:gd name="T102" fmla="*/ 461 w 517"/>
                    <a:gd name="T103" fmla="*/ 273 h 7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517" h="776">
                      <a:moveTo>
                        <a:pt x="509" y="217"/>
                      </a:moveTo>
                      <a:cubicBezTo>
                        <a:pt x="505" y="192"/>
                        <a:pt x="498" y="167"/>
                        <a:pt x="486" y="145"/>
                      </a:cubicBezTo>
                      <a:cubicBezTo>
                        <a:pt x="438" y="52"/>
                        <a:pt x="360" y="5"/>
                        <a:pt x="256" y="0"/>
                      </a:cubicBezTo>
                      <a:cubicBezTo>
                        <a:pt x="238" y="0"/>
                        <a:pt x="221" y="2"/>
                        <a:pt x="203" y="6"/>
                      </a:cubicBezTo>
                      <a:cubicBezTo>
                        <a:pt x="91" y="30"/>
                        <a:pt x="12" y="124"/>
                        <a:pt x="2" y="229"/>
                      </a:cubicBezTo>
                      <a:cubicBezTo>
                        <a:pt x="0" y="248"/>
                        <a:pt x="0" y="266"/>
                        <a:pt x="2" y="285"/>
                      </a:cubicBezTo>
                      <a:cubicBezTo>
                        <a:pt x="6" y="324"/>
                        <a:pt x="20" y="361"/>
                        <a:pt x="41" y="394"/>
                      </a:cubicBezTo>
                      <a:cubicBezTo>
                        <a:pt x="59" y="422"/>
                        <a:pt x="81" y="446"/>
                        <a:pt x="109" y="466"/>
                      </a:cubicBezTo>
                      <a:cubicBezTo>
                        <a:pt x="110" y="467"/>
                        <a:pt x="112" y="469"/>
                        <a:pt x="112" y="471"/>
                      </a:cubicBezTo>
                      <a:cubicBezTo>
                        <a:pt x="116" y="493"/>
                        <a:pt x="118" y="516"/>
                        <a:pt x="122" y="538"/>
                      </a:cubicBezTo>
                      <a:cubicBezTo>
                        <a:pt x="123" y="546"/>
                        <a:pt x="125" y="554"/>
                        <a:pt x="127" y="563"/>
                      </a:cubicBezTo>
                      <a:cubicBezTo>
                        <a:pt x="127" y="564"/>
                        <a:pt x="127" y="567"/>
                        <a:pt x="126" y="568"/>
                      </a:cubicBezTo>
                      <a:cubicBezTo>
                        <a:pt x="122" y="580"/>
                        <a:pt x="122" y="591"/>
                        <a:pt x="125" y="603"/>
                      </a:cubicBezTo>
                      <a:cubicBezTo>
                        <a:pt x="126" y="604"/>
                        <a:pt x="126" y="606"/>
                        <a:pt x="125" y="608"/>
                      </a:cubicBezTo>
                      <a:cubicBezTo>
                        <a:pt x="122" y="619"/>
                        <a:pt x="122" y="629"/>
                        <a:pt x="125" y="640"/>
                      </a:cubicBezTo>
                      <a:cubicBezTo>
                        <a:pt x="126" y="641"/>
                        <a:pt x="126" y="643"/>
                        <a:pt x="125" y="645"/>
                      </a:cubicBezTo>
                      <a:cubicBezTo>
                        <a:pt x="116" y="673"/>
                        <a:pt x="132" y="702"/>
                        <a:pt x="162" y="710"/>
                      </a:cubicBezTo>
                      <a:cubicBezTo>
                        <a:pt x="164" y="710"/>
                        <a:pt x="165" y="711"/>
                        <a:pt x="165" y="714"/>
                      </a:cubicBezTo>
                      <a:cubicBezTo>
                        <a:pt x="167" y="725"/>
                        <a:pt x="173" y="735"/>
                        <a:pt x="182" y="743"/>
                      </a:cubicBezTo>
                      <a:cubicBezTo>
                        <a:pt x="224" y="776"/>
                        <a:pt x="289" y="776"/>
                        <a:pt x="330" y="743"/>
                      </a:cubicBezTo>
                      <a:cubicBezTo>
                        <a:pt x="340" y="735"/>
                        <a:pt x="346" y="725"/>
                        <a:pt x="347" y="713"/>
                      </a:cubicBezTo>
                      <a:cubicBezTo>
                        <a:pt x="348" y="711"/>
                        <a:pt x="348" y="710"/>
                        <a:pt x="351" y="710"/>
                      </a:cubicBezTo>
                      <a:cubicBezTo>
                        <a:pt x="380" y="702"/>
                        <a:pt x="396" y="674"/>
                        <a:pt x="387" y="645"/>
                      </a:cubicBezTo>
                      <a:cubicBezTo>
                        <a:pt x="387" y="643"/>
                        <a:pt x="387" y="641"/>
                        <a:pt x="387" y="639"/>
                      </a:cubicBezTo>
                      <a:cubicBezTo>
                        <a:pt x="390" y="629"/>
                        <a:pt x="390" y="619"/>
                        <a:pt x="387" y="608"/>
                      </a:cubicBezTo>
                      <a:cubicBezTo>
                        <a:pt x="387" y="606"/>
                        <a:pt x="387" y="604"/>
                        <a:pt x="387" y="603"/>
                      </a:cubicBezTo>
                      <a:cubicBezTo>
                        <a:pt x="389" y="596"/>
                        <a:pt x="390" y="588"/>
                        <a:pt x="389" y="581"/>
                      </a:cubicBezTo>
                      <a:cubicBezTo>
                        <a:pt x="388" y="576"/>
                        <a:pt x="385" y="571"/>
                        <a:pt x="385" y="565"/>
                      </a:cubicBezTo>
                      <a:cubicBezTo>
                        <a:pt x="385" y="560"/>
                        <a:pt x="388" y="555"/>
                        <a:pt x="389" y="550"/>
                      </a:cubicBezTo>
                      <a:cubicBezTo>
                        <a:pt x="393" y="524"/>
                        <a:pt x="396" y="498"/>
                        <a:pt x="400" y="472"/>
                      </a:cubicBezTo>
                      <a:cubicBezTo>
                        <a:pt x="400" y="469"/>
                        <a:pt x="402" y="467"/>
                        <a:pt x="404" y="465"/>
                      </a:cubicBezTo>
                      <a:cubicBezTo>
                        <a:pt x="439" y="440"/>
                        <a:pt x="467" y="408"/>
                        <a:pt x="486" y="369"/>
                      </a:cubicBezTo>
                      <a:cubicBezTo>
                        <a:pt x="509" y="321"/>
                        <a:pt x="517" y="270"/>
                        <a:pt x="509" y="217"/>
                      </a:cubicBezTo>
                      <a:close/>
                      <a:moveTo>
                        <a:pt x="170" y="611"/>
                      </a:moveTo>
                      <a:cubicBezTo>
                        <a:pt x="184" y="607"/>
                        <a:pt x="198" y="604"/>
                        <a:pt x="212" y="601"/>
                      </a:cubicBezTo>
                      <a:cubicBezTo>
                        <a:pt x="253" y="592"/>
                        <a:pt x="294" y="583"/>
                        <a:pt x="334" y="574"/>
                      </a:cubicBezTo>
                      <a:cubicBezTo>
                        <a:pt x="341" y="573"/>
                        <a:pt x="346" y="573"/>
                        <a:pt x="350" y="579"/>
                      </a:cubicBezTo>
                      <a:cubicBezTo>
                        <a:pt x="353" y="584"/>
                        <a:pt x="354" y="589"/>
                        <a:pt x="351" y="594"/>
                      </a:cubicBezTo>
                      <a:cubicBezTo>
                        <a:pt x="349" y="598"/>
                        <a:pt x="345" y="600"/>
                        <a:pt x="341" y="601"/>
                      </a:cubicBezTo>
                      <a:cubicBezTo>
                        <a:pt x="288" y="612"/>
                        <a:pt x="236" y="624"/>
                        <a:pt x="183" y="636"/>
                      </a:cubicBezTo>
                      <a:cubicBezTo>
                        <a:pt x="180" y="636"/>
                        <a:pt x="177" y="637"/>
                        <a:pt x="175" y="637"/>
                      </a:cubicBezTo>
                      <a:cubicBezTo>
                        <a:pt x="166" y="637"/>
                        <a:pt x="161" y="633"/>
                        <a:pt x="160" y="625"/>
                      </a:cubicBezTo>
                      <a:cubicBezTo>
                        <a:pt x="159" y="619"/>
                        <a:pt x="163" y="612"/>
                        <a:pt x="170" y="611"/>
                      </a:cubicBezTo>
                      <a:close/>
                      <a:moveTo>
                        <a:pt x="171" y="573"/>
                      </a:moveTo>
                      <a:cubicBezTo>
                        <a:pt x="172" y="573"/>
                        <a:pt x="173" y="573"/>
                        <a:pt x="174" y="573"/>
                      </a:cubicBezTo>
                      <a:cubicBezTo>
                        <a:pt x="213" y="573"/>
                        <a:pt x="251" y="573"/>
                        <a:pt x="289" y="573"/>
                      </a:cubicBezTo>
                      <a:cubicBezTo>
                        <a:pt x="290" y="573"/>
                        <a:pt x="290" y="573"/>
                        <a:pt x="291" y="573"/>
                      </a:cubicBezTo>
                      <a:cubicBezTo>
                        <a:pt x="291" y="574"/>
                        <a:pt x="291" y="574"/>
                        <a:pt x="291" y="574"/>
                      </a:cubicBezTo>
                      <a:cubicBezTo>
                        <a:pt x="265" y="580"/>
                        <a:pt x="239" y="586"/>
                        <a:pt x="214" y="591"/>
                      </a:cubicBezTo>
                      <a:cubicBezTo>
                        <a:pt x="201" y="594"/>
                        <a:pt x="188" y="597"/>
                        <a:pt x="176" y="600"/>
                      </a:cubicBezTo>
                      <a:cubicBezTo>
                        <a:pt x="168" y="602"/>
                        <a:pt x="161" y="596"/>
                        <a:pt x="160" y="589"/>
                      </a:cubicBezTo>
                      <a:cubicBezTo>
                        <a:pt x="159" y="582"/>
                        <a:pt x="164" y="574"/>
                        <a:pt x="171" y="573"/>
                      </a:cubicBezTo>
                      <a:close/>
                      <a:moveTo>
                        <a:pt x="177" y="674"/>
                      </a:moveTo>
                      <a:cubicBezTo>
                        <a:pt x="176" y="674"/>
                        <a:pt x="175" y="674"/>
                        <a:pt x="174" y="674"/>
                      </a:cubicBezTo>
                      <a:cubicBezTo>
                        <a:pt x="166" y="674"/>
                        <a:pt x="160" y="669"/>
                        <a:pt x="160" y="662"/>
                      </a:cubicBezTo>
                      <a:cubicBezTo>
                        <a:pt x="159" y="655"/>
                        <a:pt x="164" y="649"/>
                        <a:pt x="171" y="647"/>
                      </a:cubicBezTo>
                      <a:cubicBezTo>
                        <a:pt x="181" y="645"/>
                        <a:pt x="192" y="642"/>
                        <a:pt x="202" y="640"/>
                      </a:cubicBezTo>
                      <a:cubicBezTo>
                        <a:pt x="247" y="630"/>
                        <a:pt x="291" y="620"/>
                        <a:pt x="336" y="610"/>
                      </a:cubicBezTo>
                      <a:cubicBezTo>
                        <a:pt x="344" y="609"/>
                        <a:pt x="351" y="613"/>
                        <a:pt x="352" y="621"/>
                      </a:cubicBezTo>
                      <a:cubicBezTo>
                        <a:pt x="354" y="628"/>
                        <a:pt x="350" y="635"/>
                        <a:pt x="342" y="637"/>
                      </a:cubicBezTo>
                      <a:cubicBezTo>
                        <a:pt x="329" y="640"/>
                        <a:pt x="316" y="643"/>
                        <a:pt x="303" y="646"/>
                      </a:cubicBezTo>
                      <a:cubicBezTo>
                        <a:pt x="261" y="655"/>
                        <a:pt x="219" y="664"/>
                        <a:pt x="177" y="674"/>
                      </a:cubicBezTo>
                      <a:close/>
                      <a:moveTo>
                        <a:pt x="307" y="714"/>
                      </a:moveTo>
                      <a:cubicBezTo>
                        <a:pt x="292" y="725"/>
                        <a:pt x="275" y="731"/>
                        <a:pt x="256" y="731"/>
                      </a:cubicBezTo>
                      <a:cubicBezTo>
                        <a:pt x="237" y="731"/>
                        <a:pt x="220" y="725"/>
                        <a:pt x="205" y="714"/>
                      </a:cubicBezTo>
                      <a:cubicBezTo>
                        <a:pt x="201" y="711"/>
                        <a:pt x="200" y="705"/>
                        <a:pt x="203" y="701"/>
                      </a:cubicBezTo>
                      <a:cubicBezTo>
                        <a:pt x="205" y="697"/>
                        <a:pt x="211" y="696"/>
                        <a:pt x="215" y="699"/>
                      </a:cubicBezTo>
                      <a:cubicBezTo>
                        <a:pt x="222" y="702"/>
                        <a:pt x="229" y="707"/>
                        <a:pt x="237" y="709"/>
                      </a:cubicBezTo>
                      <a:cubicBezTo>
                        <a:pt x="255" y="715"/>
                        <a:pt x="272" y="713"/>
                        <a:pt x="288" y="704"/>
                      </a:cubicBezTo>
                      <a:cubicBezTo>
                        <a:pt x="291" y="703"/>
                        <a:pt x="294" y="701"/>
                        <a:pt x="297" y="699"/>
                      </a:cubicBezTo>
                      <a:cubicBezTo>
                        <a:pt x="302" y="696"/>
                        <a:pt x="307" y="697"/>
                        <a:pt x="310" y="702"/>
                      </a:cubicBezTo>
                      <a:cubicBezTo>
                        <a:pt x="313" y="706"/>
                        <a:pt x="311" y="712"/>
                        <a:pt x="307" y="714"/>
                      </a:cubicBezTo>
                      <a:close/>
                      <a:moveTo>
                        <a:pt x="350" y="669"/>
                      </a:moveTo>
                      <a:cubicBezTo>
                        <a:pt x="347" y="671"/>
                        <a:pt x="343" y="674"/>
                        <a:pt x="340" y="674"/>
                      </a:cubicBezTo>
                      <a:cubicBezTo>
                        <a:pt x="300" y="674"/>
                        <a:pt x="260" y="674"/>
                        <a:pt x="221" y="674"/>
                      </a:cubicBezTo>
                      <a:cubicBezTo>
                        <a:pt x="221" y="674"/>
                        <a:pt x="221" y="674"/>
                        <a:pt x="221" y="674"/>
                      </a:cubicBezTo>
                      <a:cubicBezTo>
                        <a:pt x="230" y="672"/>
                        <a:pt x="239" y="670"/>
                        <a:pt x="248" y="668"/>
                      </a:cubicBezTo>
                      <a:cubicBezTo>
                        <a:pt x="278" y="661"/>
                        <a:pt x="307" y="654"/>
                        <a:pt x="337" y="648"/>
                      </a:cubicBezTo>
                      <a:cubicBezTo>
                        <a:pt x="343" y="646"/>
                        <a:pt x="348" y="648"/>
                        <a:pt x="351" y="653"/>
                      </a:cubicBezTo>
                      <a:cubicBezTo>
                        <a:pt x="354" y="658"/>
                        <a:pt x="354" y="665"/>
                        <a:pt x="350" y="669"/>
                      </a:cubicBezTo>
                      <a:close/>
                      <a:moveTo>
                        <a:pt x="461" y="273"/>
                      </a:moveTo>
                      <a:cubicBezTo>
                        <a:pt x="454" y="344"/>
                        <a:pt x="419" y="398"/>
                        <a:pt x="358" y="435"/>
                      </a:cubicBezTo>
                      <a:cubicBezTo>
                        <a:pt x="355" y="437"/>
                        <a:pt x="354" y="439"/>
                        <a:pt x="353" y="442"/>
                      </a:cubicBezTo>
                      <a:cubicBezTo>
                        <a:pt x="349" y="472"/>
                        <a:pt x="345" y="503"/>
                        <a:pt x="340" y="533"/>
                      </a:cubicBezTo>
                      <a:cubicBezTo>
                        <a:pt x="340" y="537"/>
                        <a:pt x="339" y="540"/>
                        <a:pt x="339" y="544"/>
                      </a:cubicBezTo>
                      <a:cubicBezTo>
                        <a:pt x="326" y="544"/>
                        <a:pt x="313" y="544"/>
                        <a:pt x="300" y="544"/>
                      </a:cubicBezTo>
                      <a:cubicBezTo>
                        <a:pt x="300" y="544"/>
                        <a:pt x="300" y="543"/>
                        <a:pt x="300" y="543"/>
                      </a:cubicBezTo>
                      <a:cubicBezTo>
                        <a:pt x="277" y="543"/>
                        <a:pt x="277" y="543"/>
                        <a:pt x="277" y="543"/>
                      </a:cubicBezTo>
                      <a:cubicBezTo>
                        <a:pt x="277" y="543"/>
                        <a:pt x="277" y="543"/>
                        <a:pt x="277" y="543"/>
                      </a:cubicBezTo>
                      <a:cubicBezTo>
                        <a:pt x="263" y="543"/>
                        <a:pt x="250" y="543"/>
                        <a:pt x="235" y="543"/>
                      </a:cubicBezTo>
                      <a:cubicBezTo>
                        <a:pt x="235" y="543"/>
                        <a:pt x="235" y="543"/>
                        <a:pt x="235" y="543"/>
                      </a:cubicBezTo>
                      <a:cubicBezTo>
                        <a:pt x="213" y="543"/>
                        <a:pt x="213" y="543"/>
                        <a:pt x="213" y="543"/>
                      </a:cubicBezTo>
                      <a:cubicBezTo>
                        <a:pt x="206" y="543"/>
                        <a:pt x="200" y="543"/>
                        <a:pt x="194" y="543"/>
                      </a:cubicBezTo>
                      <a:cubicBezTo>
                        <a:pt x="187" y="543"/>
                        <a:pt x="180" y="543"/>
                        <a:pt x="173" y="543"/>
                      </a:cubicBezTo>
                      <a:cubicBezTo>
                        <a:pt x="172" y="531"/>
                        <a:pt x="170" y="519"/>
                        <a:pt x="168" y="507"/>
                      </a:cubicBezTo>
                      <a:cubicBezTo>
                        <a:pt x="165" y="485"/>
                        <a:pt x="162" y="463"/>
                        <a:pt x="159" y="440"/>
                      </a:cubicBezTo>
                      <a:cubicBezTo>
                        <a:pt x="159" y="438"/>
                        <a:pt x="158" y="437"/>
                        <a:pt x="156" y="435"/>
                      </a:cubicBezTo>
                      <a:cubicBezTo>
                        <a:pt x="102" y="404"/>
                        <a:pt x="67" y="358"/>
                        <a:pt x="55" y="297"/>
                      </a:cubicBezTo>
                      <a:cubicBezTo>
                        <a:pt x="42" y="230"/>
                        <a:pt x="59" y="170"/>
                        <a:pt x="104" y="119"/>
                      </a:cubicBezTo>
                      <a:cubicBezTo>
                        <a:pt x="126" y="94"/>
                        <a:pt x="153" y="76"/>
                        <a:pt x="184" y="64"/>
                      </a:cubicBezTo>
                      <a:cubicBezTo>
                        <a:pt x="203" y="57"/>
                        <a:pt x="223" y="53"/>
                        <a:pt x="243" y="51"/>
                      </a:cubicBezTo>
                      <a:cubicBezTo>
                        <a:pt x="266" y="50"/>
                        <a:pt x="289" y="52"/>
                        <a:pt x="311" y="58"/>
                      </a:cubicBezTo>
                      <a:cubicBezTo>
                        <a:pt x="369" y="75"/>
                        <a:pt x="413" y="111"/>
                        <a:pt x="440" y="165"/>
                      </a:cubicBezTo>
                      <a:cubicBezTo>
                        <a:pt x="457" y="199"/>
                        <a:pt x="465" y="235"/>
                        <a:pt x="461" y="273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b-NO">
                    <a:latin typeface="+mj-lt"/>
                  </a:endParaRPr>
                </a:p>
              </p:txBody>
            </p:sp>
            <p:sp>
              <p:nvSpPr>
                <p:cNvPr id="61" name="Freeform 76"/>
                <p:cNvSpPr>
                  <a:spLocks/>
                </p:cNvSpPr>
                <p:nvPr/>
              </p:nvSpPr>
              <p:spPr bwMode="auto">
                <a:xfrm>
                  <a:off x="6374573" y="5548115"/>
                  <a:ext cx="687789" cy="712590"/>
                </a:xfrm>
                <a:custGeom>
                  <a:avLst/>
                  <a:gdLst>
                    <a:gd name="T0" fmla="*/ 150 w 202"/>
                    <a:gd name="T1" fmla="*/ 156 h 276"/>
                    <a:gd name="T2" fmla="*/ 153 w 202"/>
                    <a:gd name="T3" fmla="*/ 142 h 276"/>
                    <a:gd name="T4" fmla="*/ 199 w 202"/>
                    <a:gd name="T5" fmla="*/ 17 h 276"/>
                    <a:gd name="T6" fmla="*/ 193 w 202"/>
                    <a:gd name="T7" fmla="*/ 2 h 276"/>
                    <a:gd name="T8" fmla="*/ 178 w 202"/>
                    <a:gd name="T9" fmla="*/ 9 h 276"/>
                    <a:gd name="T10" fmla="*/ 169 w 202"/>
                    <a:gd name="T11" fmla="*/ 31 h 276"/>
                    <a:gd name="T12" fmla="*/ 163 w 202"/>
                    <a:gd name="T13" fmla="*/ 25 h 276"/>
                    <a:gd name="T14" fmla="*/ 156 w 202"/>
                    <a:gd name="T15" fmla="*/ 18 h 276"/>
                    <a:gd name="T16" fmla="*/ 150 w 202"/>
                    <a:gd name="T17" fmla="*/ 25 h 276"/>
                    <a:gd name="T18" fmla="*/ 143 w 202"/>
                    <a:gd name="T19" fmla="*/ 32 h 276"/>
                    <a:gd name="T20" fmla="*/ 136 w 202"/>
                    <a:gd name="T21" fmla="*/ 25 h 276"/>
                    <a:gd name="T22" fmla="*/ 129 w 202"/>
                    <a:gd name="T23" fmla="*/ 18 h 276"/>
                    <a:gd name="T24" fmla="*/ 122 w 202"/>
                    <a:gd name="T25" fmla="*/ 24 h 276"/>
                    <a:gd name="T26" fmla="*/ 115 w 202"/>
                    <a:gd name="T27" fmla="*/ 32 h 276"/>
                    <a:gd name="T28" fmla="*/ 108 w 202"/>
                    <a:gd name="T29" fmla="*/ 25 h 276"/>
                    <a:gd name="T30" fmla="*/ 101 w 202"/>
                    <a:gd name="T31" fmla="*/ 18 h 276"/>
                    <a:gd name="T32" fmla="*/ 94 w 202"/>
                    <a:gd name="T33" fmla="*/ 25 h 276"/>
                    <a:gd name="T34" fmla="*/ 87 w 202"/>
                    <a:gd name="T35" fmla="*/ 32 h 276"/>
                    <a:gd name="T36" fmla="*/ 80 w 202"/>
                    <a:gd name="T37" fmla="*/ 25 h 276"/>
                    <a:gd name="T38" fmla="*/ 74 w 202"/>
                    <a:gd name="T39" fmla="*/ 18 h 276"/>
                    <a:gd name="T40" fmla="*/ 67 w 202"/>
                    <a:gd name="T41" fmla="*/ 25 h 276"/>
                    <a:gd name="T42" fmla="*/ 60 w 202"/>
                    <a:gd name="T43" fmla="*/ 32 h 276"/>
                    <a:gd name="T44" fmla="*/ 53 w 202"/>
                    <a:gd name="T45" fmla="*/ 25 h 276"/>
                    <a:gd name="T46" fmla="*/ 46 w 202"/>
                    <a:gd name="T47" fmla="*/ 18 h 276"/>
                    <a:gd name="T48" fmla="*/ 39 w 202"/>
                    <a:gd name="T49" fmla="*/ 25 h 276"/>
                    <a:gd name="T50" fmla="*/ 33 w 202"/>
                    <a:gd name="T51" fmla="*/ 31 h 276"/>
                    <a:gd name="T52" fmla="*/ 25 w 202"/>
                    <a:gd name="T53" fmla="*/ 10 h 276"/>
                    <a:gd name="T54" fmla="*/ 16 w 202"/>
                    <a:gd name="T55" fmla="*/ 1 h 276"/>
                    <a:gd name="T56" fmla="*/ 3 w 202"/>
                    <a:gd name="T57" fmla="*/ 17 h 276"/>
                    <a:gd name="T58" fmla="*/ 38 w 202"/>
                    <a:gd name="T59" fmla="*/ 109 h 276"/>
                    <a:gd name="T60" fmla="*/ 52 w 202"/>
                    <a:gd name="T61" fmla="*/ 147 h 276"/>
                    <a:gd name="T62" fmla="*/ 53 w 202"/>
                    <a:gd name="T63" fmla="*/ 166 h 276"/>
                    <a:gd name="T64" fmla="*/ 57 w 202"/>
                    <a:gd name="T65" fmla="*/ 270 h 276"/>
                    <a:gd name="T66" fmla="*/ 58 w 202"/>
                    <a:gd name="T67" fmla="*/ 276 h 276"/>
                    <a:gd name="T68" fmla="*/ 80 w 202"/>
                    <a:gd name="T69" fmla="*/ 276 h 276"/>
                    <a:gd name="T70" fmla="*/ 79 w 202"/>
                    <a:gd name="T71" fmla="*/ 237 h 276"/>
                    <a:gd name="T72" fmla="*/ 75 w 202"/>
                    <a:gd name="T73" fmla="*/ 147 h 276"/>
                    <a:gd name="T74" fmla="*/ 69 w 202"/>
                    <a:gd name="T75" fmla="*/ 127 h 276"/>
                    <a:gd name="T76" fmla="*/ 45 w 202"/>
                    <a:gd name="T77" fmla="*/ 62 h 276"/>
                    <a:gd name="T78" fmla="*/ 38 w 202"/>
                    <a:gd name="T79" fmla="*/ 45 h 276"/>
                    <a:gd name="T80" fmla="*/ 46 w 202"/>
                    <a:gd name="T81" fmla="*/ 40 h 276"/>
                    <a:gd name="T82" fmla="*/ 74 w 202"/>
                    <a:gd name="T83" fmla="*/ 40 h 276"/>
                    <a:gd name="T84" fmla="*/ 101 w 202"/>
                    <a:gd name="T85" fmla="*/ 40 h 276"/>
                    <a:gd name="T86" fmla="*/ 129 w 202"/>
                    <a:gd name="T87" fmla="*/ 40 h 276"/>
                    <a:gd name="T88" fmla="*/ 156 w 202"/>
                    <a:gd name="T89" fmla="*/ 40 h 276"/>
                    <a:gd name="T90" fmla="*/ 164 w 202"/>
                    <a:gd name="T91" fmla="*/ 45 h 276"/>
                    <a:gd name="T92" fmla="*/ 156 w 202"/>
                    <a:gd name="T93" fmla="*/ 68 h 276"/>
                    <a:gd name="T94" fmla="*/ 129 w 202"/>
                    <a:gd name="T95" fmla="*/ 140 h 276"/>
                    <a:gd name="T96" fmla="*/ 126 w 202"/>
                    <a:gd name="T97" fmla="*/ 163 h 276"/>
                    <a:gd name="T98" fmla="*/ 122 w 202"/>
                    <a:gd name="T99" fmla="*/ 274 h 276"/>
                    <a:gd name="T100" fmla="*/ 122 w 202"/>
                    <a:gd name="T101" fmla="*/ 276 h 276"/>
                    <a:gd name="T102" fmla="*/ 145 w 202"/>
                    <a:gd name="T103" fmla="*/ 276 h 276"/>
                    <a:gd name="T104" fmla="*/ 147 w 202"/>
                    <a:gd name="T105" fmla="*/ 234 h 276"/>
                    <a:gd name="T106" fmla="*/ 150 w 202"/>
                    <a:gd name="T107" fmla="*/ 156 h 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202" h="276">
                      <a:moveTo>
                        <a:pt x="150" y="156"/>
                      </a:moveTo>
                      <a:cubicBezTo>
                        <a:pt x="150" y="152"/>
                        <a:pt x="151" y="147"/>
                        <a:pt x="153" y="142"/>
                      </a:cubicBezTo>
                      <a:cubicBezTo>
                        <a:pt x="168" y="100"/>
                        <a:pt x="184" y="59"/>
                        <a:pt x="199" y="17"/>
                      </a:cubicBezTo>
                      <a:cubicBezTo>
                        <a:pt x="202" y="11"/>
                        <a:pt x="199" y="4"/>
                        <a:pt x="193" y="2"/>
                      </a:cubicBezTo>
                      <a:cubicBezTo>
                        <a:pt x="187" y="0"/>
                        <a:pt x="180" y="2"/>
                        <a:pt x="178" y="9"/>
                      </a:cubicBezTo>
                      <a:cubicBezTo>
                        <a:pt x="175" y="16"/>
                        <a:pt x="172" y="24"/>
                        <a:pt x="169" y="31"/>
                      </a:cubicBezTo>
                      <a:cubicBezTo>
                        <a:pt x="166" y="31"/>
                        <a:pt x="164" y="29"/>
                        <a:pt x="163" y="25"/>
                      </a:cubicBezTo>
                      <a:cubicBezTo>
                        <a:pt x="163" y="20"/>
                        <a:pt x="160" y="18"/>
                        <a:pt x="156" y="18"/>
                      </a:cubicBezTo>
                      <a:cubicBezTo>
                        <a:pt x="153" y="18"/>
                        <a:pt x="150" y="20"/>
                        <a:pt x="150" y="25"/>
                      </a:cubicBezTo>
                      <a:cubicBezTo>
                        <a:pt x="149" y="29"/>
                        <a:pt x="146" y="31"/>
                        <a:pt x="143" y="32"/>
                      </a:cubicBezTo>
                      <a:cubicBezTo>
                        <a:pt x="139" y="32"/>
                        <a:pt x="137" y="29"/>
                        <a:pt x="136" y="25"/>
                      </a:cubicBezTo>
                      <a:cubicBezTo>
                        <a:pt x="135" y="20"/>
                        <a:pt x="132" y="18"/>
                        <a:pt x="129" y="18"/>
                      </a:cubicBezTo>
                      <a:cubicBezTo>
                        <a:pt x="125" y="18"/>
                        <a:pt x="123" y="20"/>
                        <a:pt x="122" y="24"/>
                      </a:cubicBezTo>
                      <a:cubicBezTo>
                        <a:pt x="121" y="29"/>
                        <a:pt x="119" y="31"/>
                        <a:pt x="115" y="32"/>
                      </a:cubicBezTo>
                      <a:cubicBezTo>
                        <a:pt x="111" y="32"/>
                        <a:pt x="109" y="29"/>
                        <a:pt x="108" y="25"/>
                      </a:cubicBezTo>
                      <a:cubicBezTo>
                        <a:pt x="107" y="20"/>
                        <a:pt x="105" y="18"/>
                        <a:pt x="101" y="18"/>
                      </a:cubicBezTo>
                      <a:cubicBezTo>
                        <a:pt x="98" y="18"/>
                        <a:pt x="95" y="20"/>
                        <a:pt x="94" y="25"/>
                      </a:cubicBezTo>
                      <a:cubicBezTo>
                        <a:pt x="93" y="29"/>
                        <a:pt x="91" y="32"/>
                        <a:pt x="87" y="32"/>
                      </a:cubicBezTo>
                      <a:cubicBezTo>
                        <a:pt x="84" y="31"/>
                        <a:pt x="81" y="29"/>
                        <a:pt x="80" y="25"/>
                      </a:cubicBezTo>
                      <a:cubicBezTo>
                        <a:pt x="80" y="20"/>
                        <a:pt x="77" y="18"/>
                        <a:pt x="74" y="18"/>
                      </a:cubicBezTo>
                      <a:cubicBezTo>
                        <a:pt x="70" y="18"/>
                        <a:pt x="67" y="20"/>
                        <a:pt x="67" y="25"/>
                      </a:cubicBezTo>
                      <a:cubicBezTo>
                        <a:pt x="66" y="29"/>
                        <a:pt x="64" y="31"/>
                        <a:pt x="60" y="32"/>
                      </a:cubicBezTo>
                      <a:cubicBezTo>
                        <a:pt x="56" y="32"/>
                        <a:pt x="54" y="29"/>
                        <a:pt x="53" y="25"/>
                      </a:cubicBezTo>
                      <a:cubicBezTo>
                        <a:pt x="52" y="20"/>
                        <a:pt x="50" y="18"/>
                        <a:pt x="46" y="18"/>
                      </a:cubicBezTo>
                      <a:cubicBezTo>
                        <a:pt x="42" y="18"/>
                        <a:pt x="40" y="20"/>
                        <a:pt x="39" y="25"/>
                      </a:cubicBezTo>
                      <a:cubicBezTo>
                        <a:pt x="39" y="28"/>
                        <a:pt x="37" y="30"/>
                        <a:pt x="33" y="31"/>
                      </a:cubicBezTo>
                      <a:cubicBezTo>
                        <a:pt x="31" y="24"/>
                        <a:pt x="28" y="17"/>
                        <a:pt x="25" y="10"/>
                      </a:cubicBezTo>
                      <a:cubicBezTo>
                        <a:pt x="24" y="6"/>
                        <a:pt x="21" y="2"/>
                        <a:pt x="16" y="1"/>
                      </a:cubicBezTo>
                      <a:cubicBezTo>
                        <a:pt x="7" y="0"/>
                        <a:pt x="0" y="8"/>
                        <a:pt x="3" y="17"/>
                      </a:cubicBezTo>
                      <a:cubicBezTo>
                        <a:pt x="15" y="47"/>
                        <a:pt x="26" y="78"/>
                        <a:pt x="38" y="109"/>
                      </a:cubicBezTo>
                      <a:cubicBezTo>
                        <a:pt x="43" y="122"/>
                        <a:pt x="48" y="134"/>
                        <a:pt x="52" y="147"/>
                      </a:cubicBezTo>
                      <a:cubicBezTo>
                        <a:pt x="54" y="153"/>
                        <a:pt x="53" y="160"/>
                        <a:pt x="53" y="166"/>
                      </a:cubicBezTo>
                      <a:cubicBezTo>
                        <a:pt x="54" y="201"/>
                        <a:pt x="56" y="235"/>
                        <a:pt x="57" y="270"/>
                      </a:cubicBezTo>
                      <a:cubicBezTo>
                        <a:pt x="57" y="272"/>
                        <a:pt x="57" y="274"/>
                        <a:pt x="58" y="276"/>
                      </a:cubicBezTo>
                      <a:cubicBezTo>
                        <a:pt x="80" y="276"/>
                        <a:pt x="80" y="276"/>
                        <a:pt x="80" y="276"/>
                      </a:cubicBezTo>
                      <a:cubicBezTo>
                        <a:pt x="80" y="263"/>
                        <a:pt x="79" y="250"/>
                        <a:pt x="79" y="237"/>
                      </a:cubicBezTo>
                      <a:cubicBezTo>
                        <a:pt x="78" y="207"/>
                        <a:pt x="77" y="177"/>
                        <a:pt x="75" y="147"/>
                      </a:cubicBezTo>
                      <a:cubicBezTo>
                        <a:pt x="75" y="140"/>
                        <a:pt x="71" y="133"/>
                        <a:pt x="69" y="127"/>
                      </a:cubicBezTo>
                      <a:cubicBezTo>
                        <a:pt x="61" y="105"/>
                        <a:pt x="53" y="84"/>
                        <a:pt x="45" y="62"/>
                      </a:cubicBezTo>
                      <a:cubicBezTo>
                        <a:pt x="43" y="57"/>
                        <a:pt x="40" y="51"/>
                        <a:pt x="38" y="45"/>
                      </a:cubicBezTo>
                      <a:cubicBezTo>
                        <a:pt x="41" y="43"/>
                        <a:pt x="43" y="42"/>
                        <a:pt x="46" y="40"/>
                      </a:cubicBezTo>
                      <a:cubicBezTo>
                        <a:pt x="55" y="47"/>
                        <a:pt x="64" y="47"/>
                        <a:pt x="74" y="40"/>
                      </a:cubicBezTo>
                      <a:cubicBezTo>
                        <a:pt x="84" y="47"/>
                        <a:pt x="90" y="47"/>
                        <a:pt x="101" y="40"/>
                      </a:cubicBezTo>
                      <a:cubicBezTo>
                        <a:pt x="110" y="47"/>
                        <a:pt x="120" y="47"/>
                        <a:pt x="129" y="40"/>
                      </a:cubicBezTo>
                      <a:cubicBezTo>
                        <a:pt x="138" y="47"/>
                        <a:pt x="147" y="47"/>
                        <a:pt x="156" y="40"/>
                      </a:cubicBezTo>
                      <a:cubicBezTo>
                        <a:pt x="159" y="42"/>
                        <a:pt x="161" y="43"/>
                        <a:pt x="164" y="45"/>
                      </a:cubicBezTo>
                      <a:cubicBezTo>
                        <a:pt x="161" y="52"/>
                        <a:pt x="159" y="60"/>
                        <a:pt x="156" y="68"/>
                      </a:cubicBezTo>
                      <a:cubicBezTo>
                        <a:pt x="147" y="92"/>
                        <a:pt x="137" y="115"/>
                        <a:pt x="129" y="140"/>
                      </a:cubicBezTo>
                      <a:cubicBezTo>
                        <a:pt x="127" y="147"/>
                        <a:pt x="127" y="155"/>
                        <a:pt x="126" y="163"/>
                      </a:cubicBezTo>
                      <a:cubicBezTo>
                        <a:pt x="125" y="200"/>
                        <a:pt x="124" y="237"/>
                        <a:pt x="122" y="274"/>
                      </a:cubicBezTo>
                      <a:cubicBezTo>
                        <a:pt x="122" y="275"/>
                        <a:pt x="122" y="276"/>
                        <a:pt x="122" y="276"/>
                      </a:cubicBezTo>
                      <a:cubicBezTo>
                        <a:pt x="145" y="276"/>
                        <a:pt x="145" y="276"/>
                        <a:pt x="145" y="276"/>
                      </a:cubicBezTo>
                      <a:cubicBezTo>
                        <a:pt x="146" y="262"/>
                        <a:pt x="146" y="248"/>
                        <a:pt x="147" y="234"/>
                      </a:cubicBezTo>
                      <a:cubicBezTo>
                        <a:pt x="148" y="208"/>
                        <a:pt x="149" y="182"/>
                        <a:pt x="150" y="156"/>
                      </a:cubicBezTo>
                      <a:close/>
                    </a:path>
                  </a:pathLst>
                </a:custGeom>
                <a:solidFill>
                  <a:srgbClr val="FFD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b-NO">
                    <a:latin typeface="+mj-lt"/>
                  </a:endParaRPr>
                </a:p>
              </p:txBody>
            </p:sp>
          </p:grpSp>
        </p:grpSp>
        <p:sp>
          <p:nvSpPr>
            <p:cNvPr id="62" name="Rectangle 103"/>
            <p:cNvSpPr/>
            <p:nvPr/>
          </p:nvSpPr>
          <p:spPr bwMode="auto">
            <a:xfrm>
              <a:off x="4523631" y="4255249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Rectangle 104"/>
            <p:cNvSpPr/>
            <p:nvPr/>
          </p:nvSpPr>
          <p:spPr bwMode="auto">
            <a:xfrm>
              <a:off x="4612101" y="4255249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Rectangle 105"/>
            <p:cNvSpPr/>
            <p:nvPr/>
          </p:nvSpPr>
          <p:spPr bwMode="auto">
            <a:xfrm>
              <a:off x="4700571" y="4255249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5" name="Rectangle 106"/>
            <p:cNvSpPr/>
            <p:nvPr/>
          </p:nvSpPr>
          <p:spPr bwMode="auto">
            <a:xfrm>
              <a:off x="4789041" y="4255249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Rectangle 107"/>
            <p:cNvSpPr/>
            <p:nvPr/>
          </p:nvSpPr>
          <p:spPr bwMode="auto">
            <a:xfrm>
              <a:off x="4877510" y="4255249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Rectangle 161"/>
            <p:cNvSpPr/>
            <p:nvPr/>
          </p:nvSpPr>
          <p:spPr bwMode="auto">
            <a:xfrm>
              <a:off x="4968819" y="4255249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Rectangle 162"/>
            <p:cNvSpPr/>
            <p:nvPr/>
          </p:nvSpPr>
          <p:spPr bwMode="auto">
            <a:xfrm>
              <a:off x="4524535" y="4410755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Rectangle 163"/>
            <p:cNvSpPr/>
            <p:nvPr/>
          </p:nvSpPr>
          <p:spPr bwMode="auto">
            <a:xfrm>
              <a:off x="4613005" y="4410755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0" name="Rectangle 164"/>
            <p:cNvSpPr/>
            <p:nvPr/>
          </p:nvSpPr>
          <p:spPr bwMode="auto">
            <a:xfrm>
              <a:off x="4701475" y="4410755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1" name="Rectangle 165"/>
            <p:cNvSpPr/>
            <p:nvPr/>
          </p:nvSpPr>
          <p:spPr bwMode="auto">
            <a:xfrm>
              <a:off x="4789945" y="4410755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Rectangle 166"/>
            <p:cNvSpPr/>
            <p:nvPr/>
          </p:nvSpPr>
          <p:spPr bwMode="auto">
            <a:xfrm>
              <a:off x="4878414" y="4410755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3" name="Rectangle 167"/>
            <p:cNvSpPr/>
            <p:nvPr/>
          </p:nvSpPr>
          <p:spPr bwMode="auto">
            <a:xfrm>
              <a:off x="4969723" y="4410755"/>
              <a:ext cx="65797" cy="1356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4" name="Straight Connector 228"/>
            <p:cNvCxnSpPr>
              <a:stCxn id="6" idx="2"/>
              <a:endCxn id="6" idx="0"/>
            </p:cNvCxnSpPr>
            <p:nvPr/>
          </p:nvCxnSpPr>
          <p:spPr bwMode="auto">
            <a:xfrm flipV="1">
              <a:off x="2868790" y="3207208"/>
              <a:ext cx="0" cy="335234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kstSylinder 75"/>
            <p:cNvSpPr txBox="1"/>
            <p:nvPr/>
          </p:nvSpPr>
          <p:spPr>
            <a:xfrm>
              <a:off x="733348" y="3223416"/>
              <a:ext cx="1765874" cy="273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Boliger</a:t>
              </a:r>
              <a:endParaRPr lang="nb-NO" dirty="0"/>
            </a:p>
          </p:txBody>
        </p:sp>
        <p:sp>
          <p:nvSpPr>
            <p:cNvPr id="77" name="TekstSylinder 76"/>
            <p:cNvSpPr txBox="1"/>
            <p:nvPr/>
          </p:nvSpPr>
          <p:spPr>
            <a:xfrm>
              <a:off x="3153503" y="3207208"/>
              <a:ext cx="1765874" cy="273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Kulturhus</a:t>
              </a:r>
              <a:endParaRPr lang="nb-NO" dirty="0"/>
            </a:p>
          </p:txBody>
        </p:sp>
      </p:grpSp>
      <p:sp>
        <p:nvSpPr>
          <p:cNvPr id="84" name="Rektangel 78"/>
          <p:cNvSpPr/>
          <p:nvPr/>
        </p:nvSpPr>
        <p:spPr>
          <a:xfrm>
            <a:off x="5350040" y="5063933"/>
            <a:ext cx="4746972" cy="102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</a:pPr>
            <a:r>
              <a:rPr lang="nb-NO" sz="1400" kern="0" dirty="0" smtClean="0">
                <a:latin typeface="Arial"/>
              </a:rPr>
              <a:t>Hovedforskjellene i Skatteetatens og kommunenes praktisering av regelverket er knyttet til innholdet i begrepene «sosiale formål» og «økonomisk aktivitet i konkurranse med andre»</a:t>
            </a:r>
            <a:endParaRPr lang="nb-NO" sz="1400" dirty="0"/>
          </a:p>
        </p:txBody>
      </p:sp>
      <p:sp>
        <p:nvSpPr>
          <p:cNvPr id="40" name="TekstSylinder 39"/>
          <p:cNvSpPr txBox="1"/>
          <p:nvPr/>
        </p:nvSpPr>
        <p:spPr>
          <a:xfrm>
            <a:off x="5350040" y="1209259"/>
            <a:ext cx="4789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Hovedforskjeller i fortolkningen av regelverket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72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Hovedforskjellen innenfor </a:t>
            </a:r>
            <a:r>
              <a:rPr lang="nb-NO" u="sng" dirty="0" smtClean="0"/>
              <a:t>boligområdet</a:t>
            </a:r>
            <a:r>
              <a:rPr lang="nb-NO" dirty="0" smtClean="0"/>
              <a:t> er praktiseringen av regelverket på rus-/psykiatriboliger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212903"/>
              </p:ext>
            </p:extLst>
          </p:nvPr>
        </p:nvGraphicFramePr>
        <p:xfrm>
          <a:off x="1181595" y="1557336"/>
          <a:ext cx="9637713" cy="3159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0DD3-8390-4282-BA7C-982383CA4975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DEC3306D-5339-4153-A0DF-FA86F20D9E71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1890315" y="5801846"/>
            <a:ext cx="8280798" cy="646986"/>
          </a:xfrm>
          <a:prstGeom prst="round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b-NO" b="1" dirty="0" smtClean="0">
                <a:solidFill>
                  <a:schemeClr val="tx1"/>
                </a:solidFill>
              </a:rPr>
              <a:t>Hovedforskjell: </a:t>
            </a:r>
          </a:p>
          <a:p>
            <a:r>
              <a:rPr lang="nb-NO" dirty="0" smtClean="0">
                <a:solidFill>
                  <a:schemeClr val="tx1"/>
                </a:solidFill>
              </a:rPr>
              <a:t>Praktiseringen av regelverket knyttet til rus-/psykiatriboliger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441995" y="2484487"/>
            <a:ext cx="137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Grunnlag for å vurdere praksis</a:t>
            </a:r>
            <a:endParaRPr lang="nb-NO" sz="1200" b="1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438406" y="3348583"/>
            <a:ext cx="137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Beregning/</a:t>
            </a:r>
          </a:p>
          <a:p>
            <a:r>
              <a:rPr lang="nb-NO" sz="1200" b="1" dirty="0" smtClean="0"/>
              <a:t>vurdering</a:t>
            </a:r>
            <a:endParaRPr lang="nb-NO" sz="1200" b="1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438406" y="4217280"/>
            <a:ext cx="1376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Konklusjon</a:t>
            </a:r>
            <a:endParaRPr lang="nb-NO" sz="1200" b="1" dirty="0"/>
          </a:p>
        </p:txBody>
      </p:sp>
      <p:sp>
        <p:nvSpPr>
          <p:cNvPr id="16" name="Down Arrow 15"/>
          <p:cNvSpPr/>
          <p:nvPr/>
        </p:nvSpPr>
        <p:spPr bwMode="auto">
          <a:xfrm>
            <a:off x="3781367" y="4820642"/>
            <a:ext cx="144016" cy="864096"/>
          </a:xfrm>
          <a:prstGeom prst="down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8083004" y="4820642"/>
            <a:ext cx="144016" cy="864096"/>
          </a:xfrm>
          <a:prstGeom prst="down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835" y="6948983"/>
            <a:ext cx="726157" cy="37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03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Kommunene krever momskompensasjon for flere boliger enn det Skatteetaten vurderer er kompensasjonsberettiget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57338"/>
            <a:ext cx="4692650" cy="3231405"/>
          </a:xfrm>
        </p:spPr>
        <p:txBody>
          <a:bodyPr/>
          <a:lstStyle/>
          <a:p>
            <a:r>
              <a:rPr lang="nb-NO" sz="1800" dirty="0">
                <a:solidFill>
                  <a:schemeClr val="tx1"/>
                </a:solidFill>
              </a:rPr>
              <a:t>Skatteetatens praktisering: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Fokuserer på boligens beboer og dennes behov for fysisk tilrettelegging i sammenheng med boligens beskaffenhet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Gir </a:t>
            </a:r>
            <a:r>
              <a:rPr lang="nb-NO" sz="1400" dirty="0" smtClean="0">
                <a:solidFill>
                  <a:schemeClr val="tx1"/>
                </a:solidFill>
                <a:ea typeface="+mn-ea"/>
                <a:cs typeface="+mn-cs"/>
              </a:rPr>
              <a:t>i all hovedsak ikke </a:t>
            </a:r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momskompensasjon for boliger som er tilrettelagt for sosiale formål. 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Gir kompensasjon for kommunale boliger som er fysisk tilrettelagt for beboere med behov for slike tilpasninger (på grunn av alder eller funksjonshemminger</a:t>
            </a:r>
            <a:r>
              <a:rPr lang="nb-NO" sz="1400" dirty="0">
                <a:solidFill>
                  <a:schemeClr val="tx1"/>
                </a:solidFill>
              </a:rPr>
              <a:t>)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998" y="1557338"/>
            <a:ext cx="4694238" cy="4455541"/>
          </a:xfrm>
        </p:spPr>
        <p:txBody>
          <a:bodyPr/>
          <a:lstStyle/>
          <a:p>
            <a:r>
              <a:rPr lang="nb-NO" sz="1800" dirty="0">
                <a:solidFill>
                  <a:schemeClr val="tx1"/>
                </a:solidFill>
              </a:rPr>
              <a:t>Casekommunenes praktisering: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Krever kompensasjon for flere boliger enn det skatteetaten aksepterer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Krever lite/ingen momskompensasjon for boliger knyttet til flyktninger, «ordinære» sosiale boliger og boliger til økonomisk vanskeligstilte (oppfatning av regelverket er mer lik Skatteetatens praktisering innenfor disse boligtypene)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For boliger for beboere med rus-/psykiatriproblematikk </a:t>
            </a:r>
            <a:r>
              <a:rPr lang="nb-NO" sz="1400" dirty="0" smtClean="0">
                <a:solidFill>
                  <a:schemeClr val="tx1"/>
                </a:solidFill>
                <a:ea typeface="+mn-ea"/>
                <a:cs typeface="+mn-cs"/>
              </a:rPr>
              <a:t>er det til dels </a:t>
            </a:r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store forskjeller i oppfatning av hvilke boliger som er kompensasjonsberettiget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Kommunene kan ha mottatt kompensasjon på om lag 1,9 </a:t>
            </a:r>
            <a:r>
              <a:rPr lang="nb-NO" sz="1400" dirty="0" smtClean="0">
                <a:solidFill>
                  <a:schemeClr val="tx1"/>
                </a:solidFill>
                <a:ea typeface="+mn-ea"/>
                <a:cs typeface="+mn-cs"/>
              </a:rPr>
              <a:t>milliarder kroner </a:t>
            </a:r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knyttet til investeringer som Skatteetaten ikke anser som kompensasjonsberettiget</a:t>
            </a:r>
          </a:p>
          <a:p>
            <a:pPr lvl="1" hangingPunc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D487-586E-4D89-875B-0180E5163ABB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53104837-DADD-484B-B598-65526C9B7ECC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10" name="TekstSylinder 6"/>
          <p:cNvSpPr txBox="1"/>
          <p:nvPr/>
        </p:nvSpPr>
        <p:spPr>
          <a:xfrm>
            <a:off x="531079" y="5652839"/>
            <a:ext cx="9640034" cy="94664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0000" tIns="0" bIns="0" rtlCol="0">
            <a:spAutoFit/>
          </a:bodyPr>
          <a:lstStyle/>
          <a:p>
            <a:pPr marL="360000" lvl="1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Arial" charset="0"/>
              <a:buChar char="►"/>
            </a:pPr>
            <a:r>
              <a:rPr lang="nb-NO" sz="1800" dirty="0">
                <a:solidFill>
                  <a:schemeClr val="tx1"/>
                </a:solidFill>
              </a:rPr>
              <a:t>EY sin vurdering:</a:t>
            </a:r>
          </a:p>
          <a:p>
            <a:pPr marL="720000" lvl="2" indent="-360000" algn="l" defTabSz="1042988">
              <a:lnSpc>
                <a:spcPct val="110000"/>
              </a:lnSpc>
              <a:spcBef>
                <a:spcPts val="300"/>
              </a:spcBef>
              <a:buClr>
                <a:srgbClr val="FFE600"/>
              </a:buClr>
              <a:buSzPct val="80000"/>
              <a:buFont typeface="Arial" charset="0"/>
              <a:buChar char="►"/>
            </a:pPr>
            <a:r>
              <a:rPr lang="nb-NO" sz="1400" dirty="0">
                <a:solidFill>
                  <a:schemeClr val="tx1"/>
                </a:solidFill>
              </a:rPr>
              <a:t>Basert på rettskildene er Skatteetatens tolkning og praktisering av regelverket for streng</a:t>
            </a:r>
          </a:p>
          <a:p>
            <a:pPr marL="720000" lvl="2" indent="-360000" algn="l" defTabSz="1042988">
              <a:lnSpc>
                <a:spcPct val="110000"/>
              </a:lnSpc>
              <a:spcBef>
                <a:spcPts val="300"/>
              </a:spcBef>
              <a:buClr>
                <a:srgbClr val="FFE600"/>
              </a:buClr>
              <a:buSzPct val="80000"/>
              <a:buFont typeface="Arial" charset="0"/>
              <a:buChar char="►"/>
            </a:pPr>
            <a:r>
              <a:rPr lang="nb-NO" sz="1400" dirty="0">
                <a:solidFill>
                  <a:schemeClr val="tx1"/>
                </a:solidFill>
              </a:rPr>
              <a:t>Dokumentasjonskravet (enkeltvedtak) med sladding er ressurskrevende og bryter med taushetsregler 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836" y="6925686"/>
            <a:ext cx="726157" cy="37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76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Hovedforskjellen innenfor </a:t>
            </a:r>
            <a:r>
              <a:rPr lang="nb-NO" u="sng" dirty="0" smtClean="0"/>
              <a:t>kulturhus</a:t>
            </a:r>
            <a:r>
              <a:rPr lang="nb-NO" dirty="0" smtClean="0"/>
              <a:t> er forståelsen av begrepet «økonomisk aktivitet i konkurranse med andre»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468345"/>
              </p:ext>
            </p:extLst>
          </p:nvPr>
        </p:nvGraphicFramePr>
        <p:xfrm>
          <a:off x="1181595" y="1557338"/>
          <a:ext cx="9637713" cy="3591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0DD3-8390-4282-BA7C-982383CA4975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DEC3306D-5339-4153-A0DF-FA86F20D9E71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1879683" y="5818121"/>
            <a:ext cx="8291430" cy="64698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b="1" dirty="0" smtClean="0"/>
              <a:t>Hovedforskjell: </a:t>
            </a:r>
          </a:p>
          <a:p>
            <a:r>
              <a:rPr lang="nb-NO" dirty="0" smtClean="0"/>
              <a:t>Praktiseringen av hva som regnes som «økonomisk aktivitet i konkurranse med andre»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34132" y="267408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Grunnlag for å vurdere praksis</a:t>
            </a:r>
            <a:endParaRPr lang="nb-NO" sz="1200" b="1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234132" y="372778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Beregning/</a:t>
            </a:r>
          </a:p>
          <a:p>
            <a:r>
              <a:rPr lang="nb-NO" sz="1200" b="1" dirty="0" smtClean="0"/>
              <a:t>vurdering</a:t>
            </a:r>
            <a:endParaRPr lang="nb-NO" sz="1200" b="1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234132" y="4644727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 smtClean="0"/>
              <a:t>Konklusjon</a:t>
            </a:r>
            <a:endParaRPr lang="nb-NO" sz="1200" b="1" dirty="0"/>
          </a:p>
        </p:txBody>
      </p:sp>
      <p:sp>
        <p:nvSpPr>
          <p:cNvPr id="13" name="Down Arrow 12"/>
          <p:cNvSpPr/>
          <p:nvPr/>
        </p:nvSpPr>
        <p:spPr bwMode="auto">
          <a:xfrm>
            <a:off x="3781367" y="5233857"/>
            <a:ext cx="144016" cy="490990"/>
          </a:xfrm>
          <a:prstGeom prst="down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8083004" y="5233857"/>
            <a:ext cx="144016" cy="490990"/>
          </a:xfrm>
          <a:prstGeom prst="down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836" y="6925686"/>
            <a:ext cx="726157" cy="37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8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Kommunene krever momskompensasjon </a:t>
            </a:r>
            <a:r>
              <a:rPr lang="nb-NO" dirty="0"/>
              <a:t>for </a:t>
            </a:r>
            <a:r>
              <a:rPr lang="nb-NO" dirty="0" smtClean="0"/>
              <a:t>langt mer enn det Skatteetaten mener er kompensasjonsberettiget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57338"/>
            <a:ext cx="4692650" cy="3015381"/>
          </a:xfrm>
        </p:spPr>
        <p:txBody>
          <a:bodyPr/>
          <a:lstStyle/>
          <a:p>
            <a:r>
              <a:rPr lang="nb-NO" sz="1800" dirty="0">
                <a:solidFill>
                  <a:schemeClr val="tx1"/>
                </a:solidFill>
              </a:rPr>
              <a:t>Skatteetatens praktisering: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«Økonomisk aktivitet i konkurranse med andre» tolkes svært </a:t>
            </a:r>
            <a:r>
              <a:rPr lang="nb-NO" sz="1400" dirty="0" smtClean="0">
                <a:solidFill>
                  <a:schemeClr val="tx1"/>
                </a:solidFill>
                <a:ea typeface="+mn-ea"/>
                <a:cs typeface="+mn-cs"/>
              </a:rPr>
              <a:t>bredt. Bredere enn </a:t>
            </a:r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det som ble lagt til grunn i lovens forarbeider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Praksis fra </a:t>
            </a:r>
            <a:r>
              <a:rPr lang="nb-NO" sz="1400" dirty="0" smtClean="0">
                <a:solidFill>
                  <a:schemeClr val="tx1"/>
                </a:solidFill>
                <a:ea typeface="+mn-ea"/>
                <a:cs typeface="+mn-cs"/>
              </a:rPr>
              <a:t>kulturhussakene </a:t>
            </a:r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i Kristiansand og Stavanger viser at </a:t>
            </a:r>
            <a:r>
              <a:rPr lang="nb-NO" sz="1400" dirty="0" smtClean="0">
                <a:solidFill>
                  <a:schemeClr val="tx1"/>
                </a:solidFill>
                <a:ea typeface="+mn-ea"/>
                <a:cs typeface="+mn-cs"/>
              </a:rPr>
              <a:t>tilnærmet «all» aktivitet i kulturhusene anses å være økonomisk </a:t>
            </a:r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aktivitet i konkurranse med andre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998" y="1557338"/>
            <a:ext cx="4694238" cy="3375421"/>
          </a:xfrm>
        </p:spPr>
        <p:txBody>
          <a:bodyPr/>
          <a:lstStyle/>
          <a:p>
            <a:pPr hangingPunct="0"/>
            <a:r>
              <a:rPr lang="nb-NO" sz="1800" dirty="0">
                <a:solidFill>
                  <a:schemeClr val="tx1"/>
                </a:solidFill>
              </a:rPr>
              <a:t>Casekommunenes praktisering: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Casekommunenes praktisering viser at kommunene krever kompensasjon i større grad enn det Skatteetaten aksepterer</a:t>
            </a:r>
          </a:p>
          <a:p>
            <a:pPr marL="720000" lvl="2"/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Kommunene kan ha mottatt kompensasjon på </a:t>
            </a:r>
            <a:r>
              <a:rPr lang="nb-NO" sz="1400" dirty="0" smtClean="0">
                <a:solidFill>
                  <a:schemeClr val="tx1"/>
                </a:solidFill>
                <a:ea typeface="+mn-ea"/>
                <a:cs typeface="+mn-cs"/>
              </a:rPr>
              <a:t>mellom 1,3 og 1,4 milliarder kroner </a:t>
            </a:r>
            <a:r>
              <a:rPr lang="nb-NO" sz="1400" dirty="0">
                <a:solidFill>
                  <a:schemeClr val="tx1"/>
                </a:solidFill>
                <a:ea typeface="+mn-ea"/>
                <a:cs typeface="+mn-cs"/>
              </a:rPr>
              <a:t>knyttet til investeringer som Skatteetaten ikke anser som kompensasjonsberettiget</a:t>
            </a:r>
          </a:p>
          <a:p>
            <a:pPr lvl="1" hangingPunc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D487-586E-4D89-875B-0180E5163ABB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53104837-DADD-484B-B598-65526C9B7ECC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10" name="TekstSylinder 6"/>
          <p:cNvSpPr txBox="1"/>
          <p:nvPr/>
        </p:nvSpPr>
        <p:spPr>
          <a:xfrm>
            <a:off x="531079" y="5868863"/>
            <a:ext cx="9640033" cy="64187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0000" tIns="0" bIns="0" rtlCol="0">
            <a:spAutoFit/>
          </a:bodyPr>
          <a:lstStyle/>
          <a:p>
            <a:pPr marL="360000" lvl="1" indent="-360000" algn="l" defTabSz="1042988">
              <a:lnSpc>
                <a:spcPct val="110000"/>
              </a:lnSpc>
              <a:spcBef>
                <a:spcPts val="600"/>
              </a:spcBef>
              <a:buClr>
                <a:srgbClr val="FFE600"/>
              </a:buClr>
              <a:buSzPct val="80000"/>
              <a:buFont typeface="Arial" charset="0"/>
              <a:buChar char="►"/>
            </a:pPr>
            <a:r>
              <a:rPr lang="nb-NO" sz="1800" dirty="0">
                <a:solidFill>
                  <a:schemeClr val="tx1"/>
                </a:solidFill>
              </a:rPr>
              <a:t>EY sin vurdering:</a:t>
            </a:r>
          </a:p>
          <a:p>
            <a:pPr marL="720000" lvl="2" indent="-360000" algn="l" defTabSz="1042988">
              <a:lnSpc>
                <a:spcPct val="110000"/>
              </a:lnSpc>
              <a:spcBef>
                <a:spcPts val="300"/>
              </a:spcBef>
              <a:buClr>
                <a:srgbClr val="FFE600"/>
              </a:buClr>
              <a:buSzPct val="80000"/>
              <a:buFont typeface="Arial" charset="0"/>
              <a:buChar char="►"/>
            </a:pPr>
            <a:r>
              <a:rPr lang="nb-NO" sz="1400" dirty="0">
                <a:solidFill>
                  <a:schemeClr val="tx1"/>
                </a:solidFill>
              </a:rPr>
              <a:t>Basert på rettskildene er Skatteetatens tolkning og praktisering av regelverket for streng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836" y="6925686"/>
            <a:ext cx="726157" cy="37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29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 mulige samlede økonomiske konsekvensene er beregnet til om lag 3,3 mrd. kroner ekskl. driftsutgifter og andre områder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nb-NO" sz="1800" dirty="0" smtClean="0"/>
              <a:t>Beregningene tilsier mulig tap på 3,3 mrd. for investeringer innenfor kulturhus og kommunale boliger i perioden</a:t>
            </a:r>
          </a:p>
          <a:p>
            <a:pPr fontAlgn="auto"/>
            <a:r>
              <a:rPr lang="nb-NO" sz="1800" dirty="0" smtClean="0"/>
              <a:t>Samlet potensielt tap </a:t>
            </a:r>
            <a:r>
              <a:rPr lang="nb-NO" sz="1800" dirty="0"/>
              <a:t>for kommunesektoren er langt </a:t>
            </a:r>
            <a:r>
              <a:rPr lang="nb-NO" sz="1800" dirty="0" smtClean="0"/>
              <a:t>større fordi det her kun er beregnet momskompensasjon på investeringer</a:t>
            </a:r>
          </a:p>
          <a:p>
            <a:pPr fontAlgn="auto"/>
            <a:r>
              <a:rPr lang="nb-NO" sz="1800" dirty="0" smtClean="0"/>
              <a:t>Driften </a:t>
            </a:r>
            <a:r>
              <a:rPr lang="nb-NO" sz="1800" dirty="0"/>
              <a:t>av den bygningsmessige delen av boliger og kulturhus utgjør alene betydelige beløp som vil øke et slikt krav </a:t>
            </a:r>
            <a:r>
              <a:rPr lang="nb-NO" sz="1800" dirty="0" smtClean="0"/>
              <a:t>kraftig</a:t>
            </a:r>
          </a:p>
          <a:p>
            <a:pPr fontAlgn="auto"/>
            <a:r>
              <a:rPr lang="nb-NO" sz="1800" dirty="0" smtClean="0"/>
              <a:t>I </a:t>
            </a:r>
            <a:r>
              <a:rPr lang="nb-NO" sz="1800" dirty="0"/>
              <a:t>henhold til KOSTRA hadde kommunesektoren samlet omkring 5,8 mrd. i brutto driftsutgifter for kommunalt disponerte boliger (funksjon 265) i </a:t>
            </a:r>
            <a:r>
              <a:rPr lang="nb-NO" sz="1800" dirty="0" smtClean="0"/>
              <a:t>2014, noe som tilsier et mulig avvik på minst 150-250 millioner kroner årlig bare innenfor dette området. Det betyr  ytterligere minst 1 milliard i løpet av de siste ti årene</a:t>
            </a:r>
          </a:p>
          <a:p>
            <a:pPr hangingPunct="0"/>
            <a:r>
              <a:rPr lang="nb-NO" sz="1800" dirty="0"/>
              <a:t>I tillegg vil konkurranseunntaket helt eller delvis også omfatte drift og investering av blant annet svømmehaller, </a:t>
            </a:r>
            <a:r>
              <a:rPr lang="nb-NO" sz="1800" dirty="0" smtClean="0"/>
              <a:t>enkelte tannhelsetjenester, </a:t>
            </a:r>
            <a:r>
              <a:rPr lang="nb-NO" sz="1800" dirty="0"/>
              <a:t>asylmottak, leirskoler, elev-/</a:t>
            </a:r>
            <a:r>
              <a:rPr lang="nb-NO" sz="1800" dirty="0" smtClean="0"/>
              <a:t>student-kantiner</a:t>
            </a:r>
            <a:r>
              <a:rPr lang="nb-NO" sz="1800" dirty="0"/>
              <a:t>, vederlagsfri fergetransport, småbåthavner, vederlagsfrie museer m.m. </a:t>
            </a:r>
            <a:r>
              <a:rPr lang="nb-NO" sz="1800" dirty="0" smtClean="0"/>
              <a:t>Det </a:t>
            </a:r>
            <a:r>
              <a:rPr lang="nb-NO" sz="1800" dirty="0"/>
              <a:t>potensielle tapet for kommunene er derfor </a:t>
            </a:r>
            <a:r>
              <a:rPr lang="nb-NO" sz="1800" dirty="0" smtClean="0"/>
              <a:t>høyere </a:t>
            </a:r>
            <a:r>
              <a:rPr lang="nb-NO" sz="1800" dirty="0"/>
              <a:t>enn 3,3 milliarder kroner.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0DD3-8390-4282-BA7C-982383CA4975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DEC3306D-5339-4153-A0DF-FA86F20D9E71}" type="slidenum">
              <a:rPr lang="nb-NO" smtClean="0"/>
              <a:pPr/>
              <a:t>7</a:t>
            </a:fld>
            <a:endParaRPr lang="nb-NO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836" y="6925686"/>
            <a:ext cx="726157" cy="37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83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1602284" y="5426182"/>
            <a:ext cx="8640960" cy="1152000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bg2"/>
            </a:solidFill>
          </a:ln>
        </p:spPr>
        <p:txBody>
          <a:bodyPr wrap="square" lIns="252000" rIns="36000" rtlCol="0" anchor="ctr">
            <a:spAutoFit/>
          </a:bodyPr>
          <a:lstStyle/>
          <a:p>
            <a:pPr lvl="0" algn="l"/>
            <a:r>
              <a:rPr lang="nb-NO" sz="1800" dirty="0" smtClean="0"/>
              <a:t>Individnivå</a:t>
            </a:r>
            <a:endParaRPr lang="nb-NO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1602284" y="1476375"/>
            <a:ext cx="8640960" cy="1152000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bg2"/>
            </a:solidFill>
          </a:ln>
        </p:spPr>
        <p:txBody>
          <a:bodyPr wrap="square" lIns="252000" rIns="36000" rtlCol="0" anchor="ctr">
            <a:spAutoFit/>
          </a:bodyPr>
          <a:lstStyle/>
          <a:p>
            <a:pPr lvl="0" algn="l"/>
            <a:r>
              <a:rPr lang="nb-NO" sz="1800" dirty="0" smtClean="0"/>
              <a:t>Kommunesektoren</a:t>
            </a:r>
            <a:endParaRPr lang="nb-NO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1602284" y="2792977"/>
            <a:ext cx="8640960" cy="1152000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bg2"/>
            </a:solidFill>
          </a:ln>
        </p:spPr>
        <p:txBody>
          <a:bodyPr wrap="square" lIns="252000" rIns="36000" rtlCol="0" anchor="ctr">
            <a:spAutoFit/>
          </a:bodyPr>
          <a:lstStyle/>
          <a:p>
            <a:pPr lvl="0" algn="l"/>
            <a:r>
              <a:rPr lang="nb-NO" sz="1800" dirty="0" smtClean="0"/>
              <a:t>Sektornivå</a:t>
            </a:r>
            <a:endParaRPr lang="nb-NO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1602284" y="4109579"/>
            <a:ext cx="8640960" cy="1152000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bg2"/>
            </a:solidFill>
          </a:ln>
        </p:spPr>
        <p:txBody>
          <a:bodyPr wrap="square" lIns="252000" rIns="36000" rtlCol="0" anchor="ctr">
            <a:spAutoFit/>
          </a:bodyPr>
          <a:lstStyle/>
          <a:p>
            <a:pPr lvl="0" algn="l"/>
            <a:r>
              <a:rPr lang="nb-NO" sz="1800" dirty="0" smtClean="0"/>
              <a:t>Tjenestenivå</a:t>
            </a:r>
            <a:endParaRPr lang="nb-NO" sz="18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 mulige økonomiske konsekvensene kan gi mange følgekonsekvenser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0DD3-8390-4282-BA7C-982383CA4975}" type="datetime4">
              <a:rPr lang="nb-NO" smtClean="0"/>
              <a:pPr/>
              <a:t>1. mars 2016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DEC3306D-5339-4153-A0DF-FA86F20D9E71}" type="slidenum">
              <a:rPr lang="nb-NO" smtClean="0"/>
              <a:pPr/>
              <a:t>8</a:t>
            </a:fld>
            <a:endParaRPr lang="nb-NO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7899" y="5590439"/>
            <a:ext cx="335700" cy="589873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</p:pic>
      <p:cxnSp>
        <p:nvCxnSpPr>
          <p:cNvPr id="16" name="Straight Arrow Connector 26"/>
          <p:cNvCxnSpPr/>
          <p:nvPr/>
        </p:nvCxnSpPr>
        <p:spPr bwMode="auto">
          <a:xfrm>
            <a:off x="10780782" y="4951669"/>
            <a:ext cx="534180" cy="299837"/>
          </a:xfrm>
          <a:prstGeom prst="straightConnector1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stealth" w="lg" len="lg"/>
          </a:ln>
          <a:effectLst/>
        </p:spPr>
      </p:cxnSp>
      <p:cxnSp>
        <p:nvCxnSpPr>
          <p:cNvPr id="17" name="Straight Arrow Connector 27"/>
          <p:cNvCxnSpPr/>
          <p:nvPr/>
        </p:nvCxnSpPr>
        <p:spPr bwMode="auto">
          <a:xfrm>
            <a:off x="11307032" y="4435146"/>
            <a:ext cx="270055" cy="438568"/>
          </a:xfrm>
          <a:prstGeom prst="straightConnector1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stealth" w="lg" len="lg"/>
          </a:ln>
          <a:effectLst/>
        </p:spPr>
      </p:cxnSp>
      <p:cxnSp>
        <p:nvCxnSpPr>
          <p:cNvPr id="18" name="Straight Arrow Connector 28"/>
          <p:cNvCxnSpPr/>
          <p:nvPr/>
        </p:nvCxnSpPr>
        <p:spPr bwMode="auto">
          <a:xfrm flipH="1">
            <a:off x="11997866" y="4435146"/>
            <a:ext cx="2400" cy="300092"/>
          </a:xfrm>
          <a:prstGeom prst="straightConnector1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stealth" w="lg" len="lg"/>
          </a:ln>
          <a:effectLst/>
        </p:spPr>
      </p:cxnSp>
      <p:cxnSp>
        <p:nvCxnSpPr>
          <p:cNvPr id="19" name="Straight Arrow Connector 30"/>
          <p:cNvCxnSpPr/>
          <p:nvPr/>
        </p:nvCxnSpPr>
        <p:spPr bwMode="auto">
          <a:xfrm flipH="1">
            <a:off x="12468551" y="4338042"/>
            <a:ext cx="472471" cy="515562"/>
          </a:xfrm>
          <a:prstGeom prst="straightConnector1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stealth" w="lg" len="lg"/>
          </a:ln>
          <a:effectLst/>
        </p:spPr>
      </p:cxnSp>
      <p:cxnSp>
        <p:nvCxnSpPr>
          <p:cNvPr id="20" name="Straight Arrow Connector 31"/>
          <p:cNvCxnSpPr/>
          <p:nvPr/>
        </p:nvCxnSpPr>
        <p:spPr bwMode="auto">
          <a:xfrm flipH="1">
            <a:off x="12869014" y="4873714"/>
            <a:ext cx="689078" cy="377792"/>
          </a:xfrm>
          <a:prstGeom prst="straightConnector1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stealth" w="lg" len="lg"/>
          </a:ln>
          <a:effectLst/>
        </p:spPr>
      </p:cxn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44174">
            <a:off x="9666375" y="3623513"/>
            <a:ext cx="165706" cy="22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4375765"/>
            <a:ext cx="475122" cy="504056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</p:pic>
      <p:pic>
        <p:nvPicPr>
          <p:cNvPr id="29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86" y="3179221"/>
            <a:ext cx="412526" cy="385386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</p:pic>
      <p:sp>
        <p:nvSpPr>
          <p:cNvPr id="13" name="TextBox 12"/>
          <p:cNvSpPr txBox="1"/>
          <p:nvPr/>
        </p:nvSpPr>
        <p:spPr>
          <a:xfrm>
            <a:off x="5615889" y="1512000"/>
            <a:ext cx="28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Økte </a:t>
            </a:r>
            <a:r>
              <a:rPr lang="nb-NO" sz="1200" dirty="0">
                <a:solidFill>
                  <a:schemeClr val="bg1"/>
                </a:solidFill>
              </a:rPr>
              <a:t>utgifter </a:t>
            </a:r>
            <a:r>
              <a:rPr lang="nb-NO" sz="1200" dirty="0" smtClean="0">
                <a:solidFill>
                  <a:schemeClr val="bg1"/>
                </a:solidFill>
              </a:rPr>
              <a:t/>
            </a:r>
            <a:br>
              <a:rPr lang="nb-NO" sz="1200" dirty="0" smtClean="0">
                <a:solidFill>
                  <a:schemeClr val="bg1"/>
                </a:solidFill>
              </a:rPr>
            </a:br>
            <a:r>
              <a:rPr lang="nb-NO" sz="1200" dirty="0" smtClean="0">
                <a:solidFill>
                  <a:schemeClr val="bg1"/>
                </a:solidFill>
              </a:rPr>
              <a:t>(</a:t>
            </a:r>
            <a:r>
              <a:rPr lang="nb-NO" sz="1200" dirty="0">
                <a:solidFill>
                  <a:schemeClr val="bg1"/>
                </a:solidFill>
              </a:rPr>
              <a:t>tilbakebetalingskrav)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Reduserte inntekter (momskompensasjon)</a:t>
            </a:r>
            <a:endParaRPr lang="nb-NO" sz="1200" dirty="0">
              <a:solidFill>
                <a:schemeClr val="bg1"/>
              </a:solidFill>
            </a:endParaRPr>
          </a:p>
        </p:txBody>
      </p:sp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44174">
            <a:off x="981975" y="1790111"/>
            <a:ext cx="165706" cy="222197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944930"/>
            <a:ext cx="453057" cy="319199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</p:pic>
      <p:cxnSp>
        <p:nvCxnSpPr>
          <p:cNvPr id="52" name="Elbow Connector 51"/>
          <p:cNvCxnSpPr>
            <a:stCxn id="13" idx="2"/>
            <a:endCxn id="37" idx="0"/>
          </p:cNvCxnSpPr>
          <p:nvPr/>
        </p:nvCxnSpPr>
        <p:spPr bwMode="auto">
          <a:xfrm rot="5400000">
            <a:off x="4834866" y="3247691"/>
            <a:ext cx="2876714" cy="1565333"/>
          </a:xfrm>
          <a:prstGeom prst="bentConnector3">
            <a:avLst>
              <a:gd name="adj1" fmla="val 4178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Elbow Connector 54"/>
          <p:cNvCxnSpPr>
            <a:stCxn id="13" idx="2"/>
            <a:endCxn id="38" idx="0"/>
          </p:cNvCxnSpPr>
          <p:nvPr/>
        </p:nvCxnSpPr>
        <p:spPr bwMode="auto">
          <a:xfrm rot="16200000" flipH="1">
            <a:off x="6401749" y="3246139"/>
            <a:ext cx="2876714" cy="1568435"/>
          </a:xfrm>
          <a:prstGeom prst="bentConnector3">
            <a:avLst>
              <a:gd name="adj1" fmla="val 4178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4050556" y="2844647"/>
            <a:ext cx="28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Kutt </a:t>
            </a:r>
            <a:r>
              <a:rPr lang="nb-NO" sz="1200" dirty="0">
                <a:solidFill>
                  <a:schemeClr val="bg1"/>
                </a:solidFill>
              </a:rPr>
              <a:t>i </a:t>
            </a:r>
            <a:r>
              <a:rPr lang="nb-NO" sz="1200" dirty="0" smtClean="0">
                <a:solidFill>
                  <a:schemeClr val="bg1"/>
                </a:solidFill>
              </a:rPr>
              <a:t>driftsrammer (reduserte inntekter/økte finansieringskostnader legger press på driftsbudsjettet)</a:t>
            </a:r>
          </a:p>
          <a:p>
            <a:pPr lvl="0" algn="l"/>
            <a:endParaRPr lang="nb-NO" sz="12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84324" y="2844527"/>
            <a:ext cx="28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200" dirty="0">
                <a:solidFill>
                  <a:schemeClr val="bg1"/>
                </a:solidFill>
              </a:rPr>
              <a:t>Kutt i investeringsbudsjettet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0556" y="4148603"/>
            <a:ext cx="28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Kutt </a:t>
            </a:r>
            <a:r>
              <a:rPr lang="nb-NO" sz="1200" dirty="0">
                <a:solidFill>
                  <a:schemeClr val="bg1"/>
                </a:solidFill>
              </a:rPr>
              <a:t>i årsverk, kulturaktiviteter, antall plasser, innkjøp o.l.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Lavere pleiefaktor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Kortere åpningstider</a:t>
            </a:r>
            <a:endParaRPr lang="nb-NO" sz="12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84324" y="4148091"/>
            <a:ext cx="28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nb-NO" sz="1200" dirty="0">
                <a:solidFill>
                  <a:schemeClr val="bg1"/>
                </a:solidFill>
              </a:rPr>
              <a:t>R</a:t>
            </a:r>
            <a:r>
              <a:rPr lang="nb-NO" sz="1200" dirty="0" smtClean="0">
                <a:solidFill>
                  <a:schemeClr val="bg1"/>
                </a:solidFill>
              </a:rPr>
              <a:t>edusert </a:t>
            </a:r>
            <a:r>
              <a:rPr lang="nb-NO" sz="1200" dirty="0">
                <a:solidFill>
                  <a:schemeClr val="bg1"/>
                </a:solidFill>
              </a:rPr>
              <a:t>omfang av investeringer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nb-NO" sz="1200" dirty="0">
                <a:solidFill>
                  <a:schemeClr val="bg1"/>
                </a:solidFill>
              </a:rPr>
              <a:t>B</a:t>
            </a:r>
            <a:r>
              <a:rPr lang="nb-NO" sz="1200" dirty="0" smtClean="0">
                <a:solidFill>
                  <a:schemeClr val="bg1"/>
                </a:solidFill>
              </a:rPr>
              <a:t>ygging </a:t>
            </a:r>
            <a:r>
              <a:rPr lang="nb-NO" sz="1200" dirty="0">
                <a:solidFill>
                  <a:schemeClr val="bg1"/>
                </a:solidFill>
              </a:rPr>
              <a:t>med redusert ramme (mindre </a:t>
            </a:r>
            <a:r>
              <a:rPr lang="nb-NO" sz="1200" dirty="0" smtClean="0">
                <a:solidFill>
                  <a:schemeClr val="bg1"/>
                </a:solidFill>
              </a:rPr>
              <a:t>bygg / redusert standard</a:t>
            </a:r>
            <a:r>
              <a:rPr lang="nb-NO" sz="1200" dirty="0">
                <a:solidFill>
                  <a:schemeClr val="bg1"/>
                </a:solidFill>
              </a:rPr>
              <a:t>)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Utsatt </a:t>
            </a:r>
            <a:r>
              <a:rPr lang="nb-NO" sz="1200" dirty="0">
                <a:solidFill>
                  <a:schemeClr val="bg1"/>
                </a:solidFill>
              </a:rPr>
              <a:t>bygging, rehabilitering av eldre bygg  eller ingen bygging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50556" y="5468714"/>
            <a:ext cx="28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Bortfall </a:t>
            </a:r>
            <a:r>
              <a:rPr lang="nb-NO" sz="1200" dirty="0">
                <a:solidFill>
                  <a:schemeClr val="bg1"/>
                </a:solidFill>
              </a:rPr>
              <a:t>av plass/aktivitet/tilbud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Mindre </a:t>
            </a:r>
            <a:r>
              <a:rPr lang="nb-NO" sz="1200" dirty="0">
                <a:solidFill>
                  <a:schemeClr val="bg1"/>
                </a:solidFill>
              </a:rPr>
              <a:t>aktivitet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Høyere </a:t>
            </a:r>
            <a:r>
              <a:rPr lang="nb-NO" sz="1200" dirty="0">
                <a:solidFill>
                  <a:schemeClr val="bg1"/>
                </a:solidFill>
              </a:rPr>
              <a:t>leie for leietakere / dyrere inngangsbilletter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84324" y="5468714"/>
            <a:ext cx="28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 lIns="36000" rIns="36000" rtlCol="0" anchor="ctr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Dårligere </a:t>
            </a:r>
            <a:r>
              <a:rPr lang="nb-NO" sz="1200" dirty="0">
                <a:solidFill>
                  <a:schemeClr val="bg1"/>
                </a:solidFill>
              </a:rPr>
              <a:t>tilbud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b-NO" sz="1200" dirty="0" smtClean="0">
                <a:solidFill>
                  <a:schemeClr val="bg1"/>
                </a:solidFill>
              </a:rPr>
              <a:t>Ikke </a:t>
            </a:r>
            <a:r>
              <a:rPr lang="nb-NO" sz="1200" dirty="0">
                <a:solidFill>
                  <a:schemeClr val="bg1"/>
                </a:solidFill>
              </a:rPr>
              <a:t>noe tilbud </a:t>
            </a: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452" y="6925685"/>
            <a:ext cx="886542" cy="455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4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-kun papir-A4">
  <a:themeElements>
    <a:clrScheme name="EY Primary">
      <a:dk1>
        <a:srgbClr val="646464"/>
      </a:dk1>
      <a:lt1>
        <a:sysClr val="window" lastClr="FFFFFF"/>
      </a:lt1>
      <a:dk2>
        <a:srgbClr val="646464"/>
      </a:dk2>
      <a:lt2>
        <a:srgbClr val="CCCCCC"/>
      </a:lt2>
      <a:accent1>
        <a:srgbClr val="999999"/>
      </a:accent1>
      <a:accent2>
        <a:srgbClr val="FFD200"/>
      </a:accent2>
      <a:accent3>
        <a:srgbClr val="C0C0C0"/>
      </a:accent3>
      <a:accent4>
        <a:srgbClr val="999999"/>
      </a:accent4>
      <a:accent5>
        <a:srgbClr val="F2F2F2"/>
      </a:accent5>
      <a:accent6>
        <a:srgbClr val="FFF27F"/>
      </a:accent6>
      <a:hlink>
        <a:srgbClr val="91278F"/>
      </a:hlink>
      <a:folHlink>
        <a:srgbClr val="336699"/>
      </a:folHlink>
    </a:clrScheme>
    <a:fontScheme name="1_Bullet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ullet text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2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646464"/>
        </a:hlink>
        <a:folHlink>
          <a:srgbClr val="B4B4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3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B4B4B4"/>
        </a:hlink>
        <a:folHlink>
          <a:srgbClr val="00A3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4">
        <a:dk1>
          <a:srgbClr val="808080"/>
        </a:dk1>
        <a:lt1>
          <a:srgbClr val="F8F8F8"/>
        </a:lt1>
        <a:dk2>
          <a:srgbClr val="646464"/>
        </a:dk2>
        <a:lt2>
          <a:srgbClr val="F8F8F8"/>
        </a:lt2>
        <a:accent1>
          <a:srgbClr val="CCCCCC"/>
        </a:accent1>
        <a:accent2>
          <a:srgbClr val="FFD200"/>
        </a:accent2>
        <a:accent3>
          <a:srgbClr val="B8B8B8"/>
        </a:accent3>
        <a:accent4>
          <a:srgbClr val="D4D4D4"/>
        </a:accent4>
        <a:accent5>
          <a:srgbClr val="E2E2E2"/>
        </a:accent5>
        <a:accent6>
          <a:srgbClr val="E7BE00"/>
        </a:accent6>
        <a:hlink>
          <a:srgbClr val="646464"/>
        </a:hlink>
        <a:folHlink>
          <a:srgbClr val="B4B4B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42F819B609E7B14AA0F3835ABA0F0E3C" ma:contentTypeVersion="0" ma:contentTypeDescription="" ma:contentTypeScope="" ma:versionID="3fb86746c784b3bab5a6f64849952c89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/>
    </h63eb6bf2e3d4f93aa1ddf743b668c17>
    <Rapportforfatter xmlns="a0c403bc-df03-43c8-915b-d2d6e5c89d57" xsi:nil="true"/>
    <ReportDescription xmlns="http://schemas.microsoft.com/sharepoint/v3" xsi:nil="true"/>
    <TaxCatchAll xmlns="a0c403bc-df03-43c8-915b-d2d6e5c89d57"/>
    <_dlc_DocId xmlns="a0c403bc-df03-43c8-915b-d2d6e5c89d57">DMFW2D44QQMK-660396396-4</_dlc_DocId>
    <_dlc_DocIdUrl xmlns="a0c403bc-df03-43c8-915b-d2d6e5c89d57">
      <Url>http://fou.ks.no/prosjekter/154040/_layouts/15/DocIdRedir.aspx?ID=DMFW2D44QQMK-660396396-4</Url>
      <Description>DMFW2D44QQMK-660396396-4</Description>
    </_dlc_DocIdUrl>
  </documentManagement>
</p:properties>
</file>

<file path=customXml/itemProps1.xml><?xml version="1.0" encoding="utf-8"?>
<ds:datastoreItem xmlns:ds="http://schemas.openxmlformats.org/officeDocument/2006/customXml" ds:itemID="{D307881F-70DA-4B90-BC7F-7E25B73E5981}"/>
</file>

<file path=customXml/itemProps2.xml><?xml version="1.0" encoding="utf-8"?>
<ds:datastoreItem xmlns:ds="http://schemas.openxmlformats.org/officeDocument/2006/customXml" ds:itemID="{9468FB01-E82B-43AB-B89E-38D683A14A25}"/>
</file>

<file path=customXml/itemProps3.xml><?xml version="1.0" encoding="utf-8"?>
<ds:datastoreItem xmlns:ds="http://schemas.openxmlformats.org/officeDocument/2006/customXml" ds:itemID="{83168F7C-C36D-4651-9AC0-EC0CDF0D156F}"/>
</file>

<file path=customXml/itemProps4.xml><?xml version="1.0" encoding="utf-8"?>
<ds:datastoreItem xmlns:ds="http://schemas.openxmlformats.org/officeDocument/2006/customXml" ds:itemID="{79963D0F-A266-4C21-B3FD-41D17024F7F6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Presentation-kun papir-A4</Template>
  <TotalTime>12331</TotalTime>
  <Words>999</Words>
  <Application>Microsoft Office PowerPoint</Application>
  <PresentationFormat>Egendefinert</PresentationFormat>
  <Paragraphs>148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Presentation-kun papir-A4</vt:lpstr>
      <vt:lpstr>Merverdiavgiftskompensasjon  – vurdering av endret praksis i Skatteetaten</vt:lpstr>
      <vt:lpstr>Rapporten tar for seg forskjellene mellom Skatteetatens og kommunenes praksis innenfor kommunale kulturhus og boliger </vt:lpstr>
      <vt:lpstr>Hovedforskjellen innenfor boligområdet er praktiseringen av regelverket på rus-/psykiatriboliger</vt:lpstr>
      <vt:lpstr>Kommunene krever momskompensasjon for flere boliger enn det Skatteetaten vurderer er kompensasjonsberettiget</vt:lpstr>
      <vt:lpstr>Hovedforskjellen innenfor kulturhus er forståelsen av begrepet «økonomisk aktivitet i konkurranse med andre»</vt:lpstr>
      <vt:lpstr>Kommunene krever momskompensasjon for langt mer enn det Skatteetaten mener er kompensasjonsberettiget </vt:lpstr>
      <vt:lpstr>De mulige samlede økonomiske konsekvensene er beregnet til om lag 3,3 mrd. kroner ekskl. driftsutgifter og andre områder</vt:lpstr>
      <vt:lpstr>De mulige økonomiske konsekvensene kan gi mange følgekonsekvenser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Trine Riis Groven</dc:creator>
  <cp:lastModifiedBy>Hilde Ravnaas</cp:lastModifiedBy>
  <cp:revision>119</cp:revision>
  <cp:lastPrinted>2016-02-17T08:27:53Z</cp:lastPrinted>
  <dcterms:created xsi:type="dcterms:W3CDTF">2015-10-08T09:19:12Z</dcterms:created>
  <dcterms:modified xsi:type="dcterms:W3CDTF">2016-03-01T11:41:26Z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0x010100C466DCB15B7C4D46B76A8E26AA95A5200042F819B609E7B14AA0F3835ABA0F0E3C</vt:lpwstr>
  </property>
  <property fmtid="{D5CDD505-2E9C-101B-9397-08002B2CF9AE}" pid="3" name="_dlc_DocIdItemGuid">
    <vt:lpwstr>a4bde077-0cdc-47f4-adc0-e1e6919a2c3f</vt:lpwstr>
  </property>
</Properties>
</file>