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23" r:id="rId3"/>
    <p:sldId id="328" r:id="rId4"/>
    <p:sldId id="329" r:id="rId5"/>
    <p:sldId id="266" r:id="rId6"/>
    <p:sldId id="272" r:id="rId7"/>
    <p:sldId id="297" r:id="rId8"/>
    <p:sldId id="301" r:id="rId9"/>
    <p:sldId id="326" r:id="rId10"/>
    <p:sldId id="314" r:id="rId11"/>
  </p:sldIdLst>
  <p:sldSz cx="9144000" cy="6858000" type="screen4x3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8E5"/>
    <a:srgbClr val="00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-osl-dc-1\urbanet\Prosjekter\2011\KS%20Scenarier\Modellkj&#248;ringer\k&#248;kost%20og%20milj&#248;%20nye%20verdier%2021_03_2011_kli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o-osl-dc-1\urbanet\Prosjekter\2011\KS%20Scenarier\Modellkj&#248;ringer\Kopi%20av%20Kopi%20av%20Resultater%20samlet%20og%20koblet%20til%20v3_io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figurer!$C$3</c:f>
              <c:strCache>
                <c:ptCount val="1"/>
                <c:pt idx="0">
                  <c:v>2010-2030 endring prosent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figurer!$B$4:$B$13</c:f>
              <c:strCache>
                <c:ptCount val="10"/>
                <c:pt idx="0">
                  <c:v>Grenland</c:v>
                </c:pt>
                <c:pt idx="1">
                  <c:v>Nedre Glomma</c:v>
                </c:pt>
                <c:pt idx="2">
                  <c:v>Tromsø</c:v>
                </c:pt>
                <c:pt idx="3">
                  <c:v>Bergens-området</c:v>
                </c:pt>
                <c:pt idx="4">
                  <c:v>Kristiansandsregionen</c:v>
                </c:pt>
                <c:pt idx="5">
                  <c:v>Trondheims-området</c:v>
                </c:pt>
                <c:pt idx="6">
                  <c:v>Drammensregionen</c:v>
                </c:pt>
                <c:pt idx="7">
                  <c:v>Oslo-regionen</c:v>
                </c:pt>
                <c:pt idx="8">
                  <c:v>Nord-Jæren</c:v>
                </c:pt>
                <c:pt idx="9">
                  <c:v>Sum</c:v>
                </c:pt>
              </c:strCache>
            </c:strRef>
          </c:cat>
          <c:val>
            <c:numRef>
              <c:f>figurer!$C$4:$C$13</c:f>
              <c:numCache>
                <c:formatCode>0%</c:formatCode>
                <c:ptCount val="10"/>
                <c:pt idx="0">
                  <c:v>0.12000000000000002</c:v>
                </c:pt>
                <c:pt idx="1">
                  <c:v>0.19000000000000045</c:v>
                </c:pt>
                <c:pt idx="2">
                  <c:v>0.2</c:v>
                </c:pt>
                <c:pt idx="3">
                  <c:v>0.26</c:v>
                </c:pt>
                <c:pt idx="4">
                  <c:v>0.26</c:v>
                </c:pt>
                <c:pt idx="5">
                  <c:v>0.28000000000000008</c:v>
                </c:pt>
                <c:pt idx="6">
                  <c:v>0.28000000000000008</c:v>
                </c:pt>
                <c:pt idx="7">
                  <c:v>0.30000000000000032</c:v>
                </c:pt>
                <c:pt idx="8">
                  <c:v>0.33000000000000135</c:v>
                </c:pt>
                <c:pt idx="9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8758656"/>
        <c:axId val="98760192"/>
      </c:barChart>
      <c:catAx>
        <c:axId val="98758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98760192"/>
        <c:crosses val="autoZero"/>
        <c:auto val="1"/>
        <c:lblAlgn val="ctr"/>
        <c:lblOffset val="100"/>
        <c:noMultiLvlLbl val="0"/>
      </c:catAx>
      <c:valAx>
        <c:axId val="987601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87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'Samlet 9 byer reiser'!$A$19</c:f>
              <c:strCache>
                <c:ptCount val="1"/>
                <c:pt idx="0">
                  <c:v>Kollektivreiser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'Samlet 9 byer reiser'!$F$17:$H$17</c:f>
              <c:strCache>
                <c:ptCount val="3"/>
                <c:pt idx="0">
                  <c:v>Sum fire største byområder</c:v>
                </c:pt>
                <c:pt idx="1">
                  <c:v>Sum fem mindre byområder</c:v>
                </c:pt>
                <c:pt idx="2">
                  <c:v>Sum alle ni byområder</c:v>
                </c:pt>
              </c:strCache>
            </c:strRef>
          </c:cat>
          <c:val>
            <c:numRef>
              <c:f>'Samlet 9 byer reiser'!$F$19:$H$19</c:f>
              <c:numCache>
                <c:formatCode>0%</c:formatCode>
                <c:ptCount val="3"/>
                <c:pt idx="0">
                  <c:v>1.4069221981793822</c:v>
                </c:pt>
                <c:pt idx="1">
                  <c:v>1.9573048207910961</c:v>
                </c:pt>
                <c:pt idx="2">
                  <c:v>1.4961752257473644</c:v>
                </c:pt>
              </c:numCache>
            </c:numRef>
          </c:val>
        </c:ser>
        <c:ser>
          <c:idx val="1"/>
          <c:order val="1"/>
          <c:tx>
            <c:strRef>
              <c:f>'Samlet 9 byer reiser'!$A$20</c:f>
              <c:strCache>
                <c:ptCount val="1"/>
                <c:pt idx="0">
                  <c:v>Sykkelreiser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'Samlet 9 byer reiser'!$F$17:$H$17</c:f>
              <c:strCache>
                <c:ptCount val="3"/>
                <c:pt idx="0">
                  <c:v>Sum fire største byområder</c:v>
                </c:pt>
                <c:pt idx="1">
                  <c:v>Sum fem mindre byområder</c:v>
                </c:pt>
                <c:pt idx="2">
                  <c:v>Sum alle ni byområder</c:v>
                </c:pt>
              </c:strCache>
            </c:strRef>
          </c:cat>
          <c:val>
            <c:numRef>
              <c:f>'Samlet 9 byer reiser'!$F$20:$H$20</c:f>
              <c:numCache>
                <c:formatCode>0%</c:formatCode>
                <c:ptCount val="3"/>
                <c:pt idx="0">
                  <c:v>1.2454455190412221</c:v>
                </c:pt>
                <c:pt idx="1">
                  <c:v>0.93786648852071453</c:v>
                </c:pt>
                <c:pt idx="2">
                  <c:v>1.1610097142423679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31296"/>
        <c:axId val="101033088"/>
      </c:barChart>
      <c:catAx>
        <c:axId val="10103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33088"/>
        <c:crosses val="autoZero"/>
        <c:auto val="1"/>
        <c:lblAlgn val="ctr"/>
        <c:lblOffset val="100"/>
        <c:noMultiLvlLbl val="0"/>
      </c:catAx>
      <c:valAx>
        <c:axId val="101033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031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13065033537454E-2"/>
          <c:y val="2.2735934871761027E-2"/>
          <c:w val="0.89553878681831378"/>
          <c:h val="0.877703595897712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'Ark1'!$B$28:$B$30</c:f>
              <c:strCache>
                <c:ptCount val="3"/>
                <c:pt idx="0">
                  <c:v>Trendscenarioet</c:v>
                </c:pt>
                <c:pt idx="1">
                  <c:v>Miljøscenarioet</c:v>
                </c:pt>
                <c:pt idx="2">
                  <c:v>Bilscenarioet</c:v>
                </c:pt>
              </c:strCache>
            </c:strRef>
          </c:cat>
          <c:val>
            <c:numRef>
              <c:f>'Ark1'!$C$28:$C$30</c:f>
              <c:numCache>
                <c:formatCode>General</c:formatCode>
                <c:ptCount val="3"/>
                <c:pt idx="0">
                  <c:v>273</c:v>
                </c:pt>
                <c:pt idx="1">
                  <c:v>142</c:v>
                </c:pt>
                <c:pt idx="2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46528"/>
        <c:axId val="138088448"/>
      </c:barChart>
      <c:catAx>
        <c:axId val="10104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38088448"/>
        <c:crosses val="autoZero"/>
        <c:auto val="1"/>
        <c:lblAlgn val="ctr"/>
        <c:lblOffset val="100"/>
        <c:noMultiLvlLbl val="0"/>
      </c:catAx>
      <c:valAx>
        <c:axId val="138088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Mrd kr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4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C58320C3-32DD-4BCB-80B8-A03FCC093231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8435870-7C6A-4052-9C34-F9663BE10DC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3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E233FD-8CC0-40E3-B475-4EFBFED0ABC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DB1E8B43-CACC-4C54-B1B8-D12D1EFD72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7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Køkostnaden</a:t>
            </a:r>
            <a:r>
              <a:rPr lang="nb-NO" sz="1200" dirty="0" smtClean="0"/>
              <a:t> er avhengig  av hvilken </a:t>
            </a:r>
            <a:r>
              <a:rPr lang="nb-NO" sz="1200" dirty="0" err="1" smtClean="0"/>
              <a:t>køtidselastisitet</a:t>
            </a:r>
            <a:r>
              <a:rPr lang="nb-NO" sz="1200" dirty="0" smtClean="0"/>
              <a:t> som legges  til grunn, som har sammenheng med hvor nær kapasitetsgrensen  vegsystemet er. For eksempel vil økt trafikk på hovedinnfartsveiene til Oslo bety en større økning i </a:t>
            </a:r>
            <a:r>
              <a:rPr lang="nb-NO" sz="1200" dirty="0" err="1" smtClean="0"/>
              <a:t>køtid</a:t>
            </a:r>
            <a:r>
              <a:rPr lang="nb-NO" sz="1200" dirty="0" smtClean="0"/>
              <a:t> enn økt trafikk på en strekning med mindre trafikk</a:t>
            </a:r>
            <a:endParaRPr lang="nb-NO" sz="1200" i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E8B43-CACC-4C54-B1B8-D12D1EFD7221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2" descr="U:\Visuell profil\Logo\logo_bare knap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446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2" descr="U:\Visuell profil\Logo\logo_bare knap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15186"/>
            <a:ext cx="1042814" cy="104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5A37-632F-444F-9B15-CA57835D21BA}" type="datetimeFigureOut">
              <a:rPr lang="nb-NO" smtClean="0"/>
              <a:pPr/>
              <a:t>19.08.2011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2C06-6966-4C31-ADEE-44BDF6A4F35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09600" y="4221087"/>
            <a:ext cx="674846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800" b="1" dirty="0" smtClean="0"/>
              <a:t>Kollektivtrafikk, </a:t>
            </a:r>
            <a:r>
              <a:rPr lang="nb-NO" sz="2800" b="1" dirty="0" err="1" smtClean="0"/>
              <a:t>veiutbygging</a:t>
            </a:r>
            <a:r>
              <a:rPr lang="nb-NO" sz="2800" b="1" dirty="0" smtClean="0"/>
              <a:t> eller kaos? </a:t>
            </a:r>
            <a:r>
              <a:rPr lang="nb-NO" sz="2000" dirty="0" smtClean="0"/>
              <a:t>Scenarioer for hvordan vi møter framtidens transportutfordringer</a:t>
            </a:r>
            <a:endParaRPr lang="nb-NO" sz="2000" b="1" dirty="0" smtClean="0"/>
          </a:p>
          <a:p>
            <a:endParaRPr lang="nb-NO" sz="2000" dirty="0" smtClean="0"/>
          </a:p>
          <a:p>
            <a:pPr>
              <a:spcBef>
                <a:spcPct val="50000"/>
              </a:spcBef>
            </a:pPr>
            <a:r>
              <a:rPr lang="sv-SE" sz="1600" dirty="0" smtClean="0">
                <a:latin typeface="Arial" charset="0"/>
              </a:rPr>
              <a:t>Bård Norheim, Urbanet Analyse</a:t>
            </a:r>
            <a:endParaRPr lang="sv-SE" sz="16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v-SE" sz="1600" dirty="0" smtClean="0">
                <a:latin typeface="Arial" charset="0"/>
              </a:rPr>
              <a:t>Presseseminar  1. juni 2011</a:t>
            </a:r>
            <a:endParaRPr lang="sv-SE" sz="1600" dirty="0">
              <a:latin typeface="Arial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72" y="764704"/>
            <a:ext cx="1436119" cy="73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Økt kollektivsatsing sparer samfunnet for penger</a:t>
            </a:r>
          </a:p>
          <a:p>
            <a:pPr lvl="1"/>
            <a:r>
              <a:rPr lang="nb-NO" dirty="0" smtClean="0"/>
              <a:t>Men det krever økte ressurser og målrettet virkemiddelbruk å snu utviklingen</a:t>
            </a:r>
          </a:p>
          <a:p>
            <a:r>
              <a:rPr lang="nb-NO" dirty="0" smtClean="0"/>
              <a:t>Køkostnadene kan øke vesentlig hvis en ikke øker infrastruktursatsingen</a:t>
            </a:r>
          </a:p>
          <a:p>
            <a:pPr lvl="1"/>
            <a:r>
              <a:rPr lang="nb-NO" dirty="0" smtClean="0"/>
              <a:t>Men det er ikke mulig å bygge seg ut av </a:t>
            </a:r>
            <a:r>
              <a:rPr lang="nb-NO" dirty="0" err="1" smtClean="0"/>
              <a:t>køproblemene</a:t>
            </a:r>
            <a:endParaRPr lang="nb-NO" dirty="0" smtClean="0"/>
          </a:p>
          <a:p>
            <a:r>
              <a:rPr lang="nb-NO" dirty="0" smtClean="0"/>
              <a:t>Beregningene gir et moderat anslag</a:t>
            </a:r>
          </a:p>
          <a:p>
            <a:pPr lvl="1"/>
            <a:r>
              <a:rPr lang="nb-NO" dirty="0" smtClean="0"/>
              <a:t>Sentrale nøkkeltall er overraskende dårlig dokumentert</a:t>
            </a:r>
          </a:p>
          <a:p>
            <a:pPr lvl="2"/>
            <a:r>
              <a:rPr lang="nb-NO" dirty="0" smtClean="0"/>
              <a:t>Køkostnader/vegprising</a:t>
            </a:r>
          </a:p>
          <a:p>
            <a:pPr lvl="2"/>
            <a:r>
              <a:rPr lang="nb-NO" dirty="0" smtClean="0"/>
              <a:t>Kapasitet/dimensjonerende trafikk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84" y="6021288"/>
            <a:ext cx="1040256" cy="53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Visuell profil\Bildearkiv_Urbanet\1.jpg"/>
          <p:cNvPicPr>
            <a:picLocks noChangeAspect="1" noChangeArrowheads="1"/>
          </p:cNvPicPr>
          <p:nvPr/>
        </p:nvPicPr>
        <p:blipFill>
          <a:blip r:embed="rId2" cstate="print">
            <a:lum bright="61000" contrast="72000"/>
          </a:blip>
          <a:srcRect/>
          <a:stretch>
            <a:fillRect/>
          </a:stretch>
        </p:blipFill>
        <p:spPr bwMode="auto">
          <a:xfrm>
            <a:off x="0" y="0"/>
            <a:ext cx="9144000" cy="7092214"/>
          </a:xfrm>
          <a:prstGeom prst="rect">
            <a:avLst/>
          </a:prstGeom>
          <a:noFill/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539552" y="126876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Betydelig befolkningsvekst i de største byområdene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Gir økt transportbehov og press på offentlige budsjetter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Oppdrag fra KS: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er kostnadene ved denne utviklingen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offentlige utgifter?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samfunnsøkonomi, </a:t>
            </a:r>
            <a:r>
              <a:rPr kumimoji="0" lang="nb-NO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køkostnader</a:t>
            </a: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og miljø?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er effekten av alternative strategier?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Kollektivtransport og sykkel tar hele veksten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Biltrafikk tar hele veksten</a:t>
            </a:r>
            <a:endParaRPr kumimoji="0" lang="nb-NO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Bakgrunn og tema for prosjektet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Plassholder for innhold 3"/>
          <p:cNvGraphicFramePr>
            <a:graphicFrameLocks/>
          </p:cNvGraphicFramePr>
          <p:nvPr/>
        </p:nvGraphicFramePr>
        <p:xfrm>
          <a:off x="4860032" y="1412776"/>
          <a:ext cx="4032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3312368" cy="38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45638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323528" y="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Teamet engasjerer</a:t>
            </a:r>
            <a:endParaRPr lang="nb-NO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0448" r="26862"/>
          <a:stretch>
            <a:fillRect/>
          </a:stretch>
        </p:blipFill>
        <p:spPr bwMode="auto">
          <a:xfrm>
            <a:off x="5292080" y="980728"/>
            <a:ext cx="3024336" cy="30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13044" r="39257" b="2629"/>
          <a:stretch>
            <a:fillRect/>
          </a:stretch>
        </p:blipFill>
        <p:spPr bwMode="auto">
          <a:xfrm>
            <a:off x="1403648" y="3861048"/>
            <a:ext cx="2179677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u\Pictures\Jul 2010 og vår 2011\IMAG0053.jpg"/>
          <p:cNvPicPr>
            <a:picLocks noChangeAspect="1" noChangeArrowheads="1"/>
          </p:cNvPicPr>
          <p:nvPr/>
        </p:nvPicPr>
        <p:blipFill>
          <a:blip r:embed="rId2" cstate="print"/>
          <a:srcRect t="29350" r="43474"/>
          <a:stretch>
            <a:fillRect/>
          </a:stretch>
        </p:blipFill>
        <p:spPr bwMode="auto">
          <a:xfrm>
            <a:off x="5018506" y="2204864"/>
            <a:ext cx="3744838" cy="3120360"/>
          </a:xfrm>
          <a:prstGeom prst="rect">
            <a:avLst/>
          </a:prstGeom>
          <a:noFill/>
        </p:spPr>
      </p:pic>
      <p:sp>
        <p:nvSpPr>
          <p:cNvPr id="4" name="TekstSylinder 3"/>
          <p:cNvSpPr txBox="1"/>
          <p:nvPr/>
        </p:nvSpPr>
        <p:spPr>
          <a:xfrm>
            <a:off x="323528" y="188640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Trengsel og forsinkelser er mange trafikanters hverdag i dag – </a:t>
            </a:r>
          </a:p>
          <a:p>
            <a:r>
              <a:rPr lang="nb-NO" sz="4400" dirty="0" smtClean="0"/>
              <a:t>hvordan blir det i </a:t>
            </a:r>
          </a:p>
          <a:p>
            <a:r>
              <a:rPr lang="nb-NO" sz="4400" dirty="0" smtClean="0"/>
              <a:t>fremtiden? </a:t>
            </a:r>
            <a:endParaRPr lang="nb-NO" sz="4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004048" y="537321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54-bussen i rush</a:t>
            </a:r>
            <a:endParaRPr lang="nb-NO" sz="1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608512" cy="325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nb-NO" dirty="0" smtClean="0"/>
              <a:t>Trend gir mer biltrafikk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nb-NO" dirty="0" smtClean="0"/>
              <a:t>Hvis alt fortsetter som før (”prolongering”) vil det bli ca 1,5 mill flere biler på veiene hver dag</a:t>
            </a:r>
          </a:p>
          <a:p>
            <a:r>
              <a:rPr lang="nb-NO" dirty="0" smtClean="0"/>
              <a:t>I de fire største byene vil Trend bety over 1 million flere bilreiser per dag</a:t>
            </a:r>
          </a:p>
          <a:p>
            <a:r>
              <a:rPr lang="nb-NO" dirty="0" smtClean="0"/>
              <a:t>Sykkel- og kollektivtrafikken øker noe, men biltrafikken tar det meste av veksten</a:t>
            </a:r>
          </a:p>
          <a:p>
            <a:r>
              <a:rPr lang="nb-NO" dirty="0" smtClean="0"/>
              <a:t>Avviker overraskende lite fra bilscenarioet</a:t>
            </a:r>
            <a:endParaRPr lang="nb-NO" dirty="0"/>
          </a:p>
        </p:txBody>
      </p:sp>
      <p:pic>
        <p:nvPicPr>
          <p:cNvPr id="1027" name="Picture 3" descr="U:\Visuell profil\Bildearkiv_Urbanet\1.jpg"/>
          <p:cNvPicPr>
            <a:picLocks noChangeAspect="1" noChangeArrowheads="1"/>
          </p:cNvPicPr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758648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935088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Miljøscenarioet betyr </a:t>
            </a:r>
            <a:r>
              <a:rPr lang="nb-NO" sz="3600" dirty="0" err="1" smtClean="0"/>
              <a:t>to-</a:t>
            </a:r>
            <a:r>
              <a:rPr lang="nb-NO" sz="3600" dirty="0" smtClean="0"/>
              <a:t> til tredobling av kollektiv- og sykkelreisene </a:t>
            </a:r>
            <a:endParaRPr lang="nb-NO" sz="3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99592" y="59492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Økning i antall kollektiv- og sykkelreiser dersom kollektivtransport og sykkel håndterer trafikkveksten. Kilde: Norheim m fl 2011</a:t>
            </a:r>
            <a:endParaRPr lang="nb-NO" sz="1400" i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84" y="6205352"/>
            <a:ext cx="1040256" cy="53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Nær</a:t>
            </a:r>
            <a:r>
              <a:rPr lang="en-US" sz="4000" dirty="0" smtClean="0"/>
              <a:t> 300 </a:t>
            </a:r>
            <a:r>
              <a:rPr lang="en-US" sz="4000" dirty="0" err="1" smtClean="0"/>
              <a:t>mrd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</a:t>
            </a:r>
            <a:r>
              <a:rPr lang="en-US" sz="4000" dirty="0" err="1" smtClean="0"/>
              <a:t>økt</a:t>
            </a:r>
            <a:r>
              <a:rPr lang="en-US" sz="4000" dirty="0" smtClean="0"/>
              <a:t> </a:t>
            </a:r>
            <a:r>
              <a:rPr lang="en-US" sz="4000" dirty="0" err="1" smtClean="0"/>
              <a:t>investeringsbehov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il ned 6"/>
          <p:cNvSpPr/>
          <p:nvPr/>
        </p:nvSpPr>
        <p:spPr>
          <a:xfrm rot="18768411">
            <a:off x="3336845" y="2697455"/>
            <a:ext cx="701392" cy="1579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- 131 mrd kr </a:t>
            </a:r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 rot="18884797">
            <a:off x="5230552" y="3098394"/>
            <a:ext cx="1571104" cy="723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+ 150 mrd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135065"/>
            <a:ext cx="1040256" cy="53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Hva hvis vi ikke gjør noe?</a:t>
            </a:r>
            <a:endParaRPr lang="nb-NO" sz="4000" dirty="0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Hvis biltrafikken tar veksten uten at det investeres i transportsystemet vil køkostnadene øke </a:t>
            </a:r>
          </a:p>
          <a:p>
            <a:pPr lvl="1"/>
            <a:r>
              <a:rPr lang="nb-NO" sz="2400" dirty="0" smtClean="0"/>
              <a:t>med mellom 9 og 24 mrd kr årlig</a:t>
            </a:r>
          </a:p>
          <a:p>
            <a:r>
              <a:rPr lang="nb-NO" sz="2800" dirty="0" smtClean="0"/>
              <a:t>Totalt 180-480 mrd kr i hele perioden</a:t>
            </a:r>
          </a:p>
          <a:p>
            <a:endParaRPr lang="nb-NO" sz="28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Køkostnad</a:t>
            </a:r>
            <a:r>
              <a:rPr lang="nb-NO" dirty="0" smtClean="0"/>
              <a:t> er ikke bare en teoretisk størrelse (!)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-120" b="18159"/>
          <a:stretch/>
        </p:blipFill>
        <p:spPr bwMode="auto">
          <a:xfrm>
            <a:off x="4067944" y="1916832"/>
            <a:ext cx="4392488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9" r="-14" b="18205"/>
          <a:stretch/>
        </p:blipFill>
        <p:spPr bwMode="auto">
          <a:xfrm>
            <a:off x="107504" y="1916832"/>
            <a:ext cx="4171950" cy="338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23528" y="1916832"/>
            <a:ext cx="2592288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Reisetid morgenrush i dag (2008) </a:t>
            </a:r>
            <a:endParaRPr kumimoji="0" lang="nb-NO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9912" y="1916832"/>
            <a:ext cx="4104456" cy="241300"/>
          </a:xfrm>
          <a:prstGeom prst="rect">
            <a:avLst/>
          </a:prstGeom>
          <a:solidFill>
            <a:srgbClr val="0075B6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Reisetid morgenrush 2030 uten kapasitetsøkning</a:t>
            </a:r>
            <a:endParaRPr kumimoji="0" lang="nb-NO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il høyre 12"/>
          <p:cNvSpPr/>
          <p:nvPr/>
        </p:nvSpPr>
        <p:spPr>
          <a:xfrm>
            <a:off x="1187624" y="3284984"/>
            <a:ext cx="3528392" cy="288032"/>
          </a:xfrm>
          <a:prstGeom prst="rightArrow">
            <a:avLst/>
          </a:prstGeom>
          <a:solidFill>
            <a:srgbClr val="0075B6"/>
          </a:solidFill>
          <a:ln>
            <a:solidFill>
              <a:srgbClr val="00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Asker-Oslo S: + 29 minutter</a:t>
            </a:r>
            <a:endParaRPr lang="nb-NO" sz="1200" dirty="0"/>
          </a:p>
        </p:txBody>
      </p:sp>
      <p:sp>
        <p:nvSpPr>
          <p:cNvPr id="14" name="Pil høyre 13"/>
          <p:cNvSpPr/>
          <p:nvPr/>
        </p:nvSpPr>
        <p:spPr>
          <a:xfrm>
            <a:off x="2627784" y="3933056"/>
            <a:ext cx="3456384" cy="288032"/>
          </a:xfrm>
          <a:prstGeom prst="rightArrow">
            <a:avLst/>
          </a:prstGeom>
          <a:solidFill>
            <a:srgbClr val="0075B6"/>
          </a:solidFill>
          <a:ln>
            <a:solidFill>
              <a:srgbClr val="00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Ringnes-Oslo S: + 21 minutter</a:t>
            </a:r>
            <a:endParaRPr lang="nb-NO" sz="1200" dirty="0"/>
          </a:p>
        </p:txBody>
      </p:sp>
      <p:sp>
        <p:nvSpPr>
          <p:cNvPr id="15" name="Pil høyre 14"/>
          <p:cNvSpPr/>
          <p:nvPr/>
        </p:nvSpPr>
        <p:spPr>
          <a:xfrm>
            <a:off x="3491880" y="2636912"/>
            <a:ext cx="3600400" cy="288032"/>
          </a:xfrm>
          <a:prstGeom prst="rightArrow">
            <a:avLst/>
          </a:prstGeom>
          <a:ln>
            <a:solidFill>
              <a:srgbClr val="00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Skedsmo-Oslo S: + 12 minutter</a:t>
            </a:r>
            <a:endParaRPr lang="nb-NO" sz="1200" dirty="0"/>
          </a:p>
        </p:txBody>
      </p:sp>
      <p:sp>
        <p:nvSpPr>
          <p:cNvPr id="16" name="Rektangel 15"/>
          <p:cNvSpPr/>
          <p:nvPr/>
        </p:nvSpPr>
        <p:spPr>
          <a:xfrm>
            <a:off x="323528" y="5517232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Reisetider med bil på strekningene </a:t>
            </a:r>
            <a:r>
              <a:rPr lang="nb-NO" sz="1400" i="1" dirty="0" err="1" smtClean="0">
                <a:solidFill>
                  <a:schemeClr val="bg1">
                    <a:lumMod val="50000"/>
                  </a:schemeClr>
                </a:solidFill>
              </a:rPr>
              <a:t>Bispelokket-Asker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nb-NO" sz="1400" i="1" dirty="0" err="1" smtClean="0">
                <a:solidFill>
                  <a:schemeClr val="bg1">
                    <a:lumMod val="50000"/>
                  </a:schemeClr>
                </a:solidFill>
              </a:rPr>
              <a:t>Bispelokket-Ringnes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 og </a:t>
            </a:r>
            <a:r>
              <a:rPr lang="nb-NO" sz="1400" i="1" dirty="0" err="1" smtClean="0">
                <a:solidFill>
                  <a:schemeClr val="bg1">
                    <a:lumMod val="50000"/>
                  </a:schemeClr>
                </a:solidFill>
              </a:rPr>
              <a:t>Bispelokket-Skedsmovollen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. I </a:t>
            </a:r>
            <a:r>
              <a:rPr lang="nb-NO" sz="1400" i="1" dirty="0" err="1" smtClean="0">
                <a:solidFill>
                  <a:schemeClr val="bg1">
                    <a:lumMod val="50000"/>
                  </a:schemeClr>
                </a:solidFill>
              </a:rPr>
              <a:t>morgensrush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. Reisetid og </a:t>
            </a:r>
            <a:r>
              <a:rPr lang="nb-NO" sz="1400" i="1" dirty="0" err="1" smtClean="0">
                <a:solidFill>
                  <a:schemeClr val="bg1">
                    <a:lumMod val="50000"/>
                  </a:schemeClr>
                </a:solidFill>
              </a:rPr>
              <a:t>køtid</a:t>
            </a:r>
            <a:r>
              <a:rPr lang="nb-NO" sz="1400" i="1" dirty="0" smtClean="0">
                <a:solidFill>
                  <a:schemeClr val="bg1">
                    <a:lumMod val="50000"/>
                  </a:schemeClr>
                </a:solidFill>
              </a:rPr>
              <a:t> i dagens situasjon (2008) og i 2030 hvis kapasiteten i transportsystemet ikke økes. Kjøretidselastisitet= 2,5. Tall for reisetider i 2008 er hentet fra PROSAM rapport 165/2009 (SWECO 2009).</a:t>
            </a:r>
            <a:endParaRPr lang="nb-NO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84" y="6205352"/>
            <a:ext cx="1040256" cy="53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Urba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5B6"/>
      </a:accent1>
      <a:accent2>
        <a:srgbClr val="7CC8E5"/>
      </a:accent2>
      <a:accent3>
        <a:srgbClr val="BFC2C1"/>
      </a:accent3>
      <a:accent4>
        <a:srgbClr val="383C3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98F975CA43309C4E86BF59A5F92D3F25" ma:contentTypeVersion="0" ma:contentTypeDescription="" ma:contentTypeScope="" ma:versionID="40c3e67082f4712acb735cb879552318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DMFW2D44QQMK-969-2</_dlc_DocId>
    <_dlc_DocIdUrl xmlns="a0c403bc-df03-43c8-915b-d2d6e5c89d57">
      <Url>http://fou.ks.no/arkiv/114008/_layouts/15/DocIdRedir.aspx?ID=DMFW2D44QQMK-969-2</Url>
      <Description>DMFW2D44QQMK-969-2</Description>
    </_dlc_DocIdUrl>
  </documentManagement>
</p:properties>
</file>

<file path=customXml/itemProps1.xml><?xml version="1.0" encoding="utf-8"?>
<ds:datastoreItem xmlns:ds="http://schemas.openxmlformats.org/officeDocument/2006/customXml" ds:itemID="{A629A116-FFB1-4258-90FE-ADD5CD9B5F87}"/>
</file>

<file path=customXml/itemProps2.xml><?xml version="1.0" encoding="utf-8"?>
<ds:datastoreItem xmlns:ds="http://schemas.openxmlformats.org/officeDocument/2006/customXml" ds:itemID="{7FCCBFD8-ED1D-44E7-86F4-D717431BD0D4}"/>
</file>

<file path=customXml/itemProps3.xml><?xml version="1.0" encoding="utf-8"?>
<ds:datastoreItem xmlns:ds="http://schemas.openxmlformats.org/officeDocument/2006/customXml" ds:itemID="{EB629CE7-C842-4897-8A59-B468DB8863BD}"/>
</file>

<file path=customXml/itemProps4.xml><?xml version="1.0" encoding="utf-8"?>
<ds:datastoreItem xmlns:ds="http://schemas.openxmlformats.org/officeDocument/2006/customXml" ds:itemID="{32C20563-84E6-4741-9EB0-A29974F8F1AD}"/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424</Words>
  <Application>Microsoft Office PowerPoint</Application>
  <PresentationFormat>Skjermfremvisning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PowerPoint-presentasjon</vt:lpstr>
      <vt:lpstr>PowerPoint-presentasjon</vt:lpstr>
      <vt:lpstr>PowerPoint-presentasjon</vt:lpstr>
      <vt:lpstr>PowerPoint-presentasjon</vt:lpstr>
      <vt:lpstr>Trend gir mer biltrafikk  </vt:lpstr>
      <vt:lpstr>PowerPoint-presentasjon</vt:lpstr>
      <vt:lpstr>Nær 300 mrd i økt investeringsbehov</vt:lpstr>
      <vt:lpstr>PowerPoint-presentasjon</vt:lpstr>
      <vt:lpstr>Køkostnad er ikke bare en teoretisk størrelse (!)</vt:lpstr>
      <vt:lpstr>Oppsummering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Bård Norheim</dc:creator>
  <cp:lastModifiedBy>Unni Helene Knudsen</cp:lastModifiedBy>
  <cp:revision>96</cp:revision>
  <dcterms:created xsi:type="dcterms:W3CDTF">2011-03-17T07:27:05Z</dcterms:created>
  <dcterms:modified xsi:type="dcterms:W3CDTF">2011-08-19T11:03:13Z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0x010100C466DCB15B7C4D46B76A8E26AA95A5200098F975CA43309C4E86BF59A5F92D3F25</vt:lpwstr>
  </property>
  <property fmtid="{D5CDD505-2E9C-101B-9397-08002B2CF9AE}" pid="3" name="_dlc_DocIdItemGuid">
    <vt:lpwstr>c632a924-1727-4735-9a31-090a2dcbf577</vt:lpwstr>
  </property>
  <property fmtid="{D5CDD505-2E9C-101B-9397-08002B2CF9AE}" pid="4" name="Dokumentkategori">
    <vt:lpwstr/>
  </property>
</Properties>
</file>