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304" r:id="rId2"/>
    <p:sldId id="307" r:id="rId3"/>
    <p:sldId id="306" r:id="rId4"/>
    <p:sldId id="337" r:id="rId5"/>
    <p:sldId id="338" r:id="rId6"/>
    <p:sldId id="308" r:id="rId7"/>
    <p:sldId id="340" r:id="rId8"/>
    <p:sldId id="339" r:id="rId9"/>
    <p:sldId id="341" r:id="rId10"/>
    <p:sldId id="34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A39724B2-AE77-E541-9CB3-84D9E8AED3DF}">
          <p14:sldIdLst>
            <p14:sldId id="304"/>
            <p14:sldId id="307"/>
            <p14:sldId id="306"/>
            <p14:sldId id="337"/>
            <p14:sldId id="338"/>
            <p14:sldId id="308"/>
            <p14:sldId id="340"/>
            <p14:sldId id="339"/>
            <p14:sldId id="341"/>
            <p14:sldId id="342"/>
          </p14:sldIdLst>
        </p14:section>
        <p14:section name="Diagrammer" id="{487A70D2-2F56-B24C-B11B-213D6B769FD9}">
          <p14:sldIdLst/>
        </p14:section>
        <p14:section name="Tegnressurser" id="{130A3D26-8D5B-9448-B79B-EA7D06EC52C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B66"/>
    <a:srgbClr val="C0C0C0"/>
    <a:srgbClr val="000000"/>
    <a:srgbClr val="808080"/>
    <a:srgbClr val="786E33"/>
    <a:srgbClr val="1FBB9B"/>
    <a:srgbClr val="95BB1E"/>
    <a:srgbClr val="EAEAEA"/>
    <a:srgbClr val="DDDDDD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88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01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2A199-7A73-BA44-9DE5-BF65013D5272}" type="datetimeFigureOut">
              <a:rPr lang="nb-NO" smtClean="0"/>
              <a:t>04.05.2015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D37EE-7822-E44D-99D1-D0BA04210E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81363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F2879-140F-0440-8EB9-FC30DC718247}" type="datetimeFigureOut">
              <a:rPr lang="nb-NO" smtClean="0"/>
              <a:t>04.05.2015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2C4E3-FE03-4A41-89FD-8FB4D62EAD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7876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descr="UniPresbunnForside1024x768Uten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025" y="1282700"/>
            <a:ext cx="6069013" cy="1206500"/>
          </a:xfrm>
        </p:spPr>
        <p:txBody>
          <a:bodyPr>
            <a:spAutoFit/>
          </a:bodyPr>
          <a:lstStyle>
            <a:lvl1pPr>
              <a:defRPr sz="4400"/>
            </a:lvl1pPr>
          </a:lstStyle>
          <a:p>
            <a:pPr lvl="0"/>
            <a:r>
              <a:rPr lang="nn-NO" noProof="0" smtClean="0"/>
              <a:t>Klikk for å redigere tittelstil</a:t>
            </a:r>
            <a:endParaRPr 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1313" y="2625725"/>
            <a:ext cx="6400800" cy="1657350"/>
          </a:xfrm>
        </p:spPr>
        <p:txBody>
          <a:bodyPr/>
          <a:lstStyle>
            <a:lvl1pPr marL="0" indent="0">
              <a:lnSpc>
                <a:spcPct val="80000"/>
              </a:lnSpc>
              <a:buFont typeface="Wingdings" pitchFamily="2" charset="2"/>
              <a:buNone/>
              <a:defRPr sz="2600">
                <a:solidFill>
                  <a:srgbClr val="A0007E"/>
                </a:solidFill>
              </a:defRPr>
            </a:lvl1pPr>
          </a:lstStyle>
          <a:p>
            <a:pPr lvl="0"/>
            <a:r>
              <a:rPr lang="nn-NO" noProof="0" smtClean="0"/>
              <a:t>Klikk for å redigere undertittelstil i malen</a:t>
            </a:r>
            <a:endParaRPr lang="en-US" noProof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5176" y="5889263"/>
            <a:ext cx="1849565" cy="6985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lassholder for dato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Rokkansenteret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208E61A-0220-4A14-B394-6E5BC0C0BC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Rokkansenteret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02F83-3110-4DE7-9B64-6DD9C5080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-31750"/>
            <a:ext cx="2033588" cy="5837238"/>
          </a:xfrm>
        </p:spPr>
        <p:txBody>
          <a:bodyPr vert="eaVert"/>
          <a:lstStyle/>
          <a:p>
            <a:r>
              <a:rPr lang="nn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313" y="-31750"/>
            <a:ext cx="5951537" cy="5837238"/>
          </a:xfrm>
        </p:spPr>
        <p:txBody>
          <a:bodyPr vert="eaVert"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Rokkansenteret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02F61-0BA9-480D-B7A9-3C3524E41F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36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50"/>
            <a:ext cx="8137525" cy="1243013"/>
          </a:xfrm>
        </p:spPr>
        <p:txBody>
          <a:bodyPr/>
          <a:lstStyle/>
          <a:p>
            <a:r>
              <a:rPr lang="nn-NO" smtClean="0"/>
              <a:t>Klikk for å redigere tittelstil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11188" y="1412875"/>
            <a:ext cx="7839075" cy="4392613"/>
          </a:xfrm>
        </p:spPr>
        <p:txBody>
          <a:bodyPr/>
          <a:lstStyle/>
          <a:p>
            <a:r>
              <a:rPr lang="nn-NO" smtClean="0"/>
              <a:t>Klikk ikonet for å leggje til eit diagram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650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650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fld id="{05A4D423-83DB-42AC-8211-517A731147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570" y="6421710"/>
            <a:ext cx="5453558" cy="260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Rokkansenteret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5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Rokkansenteret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6CA30-9FCB-4804-AA94-A69F03EF88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6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n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Rokkansenteret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49D18-F7DB-4F60-810B-6F0E241785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5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412875"/>
            <a:ext cx="3843337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6925" y="1412875"/>
            <a:ext cx="3843338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Rokkansenteret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18CB2-630B-433F-B095-5EA66437CA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0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Rokkansenteret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23CD5-1DB9-4333-8BF2-BEB088C3A2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0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Rokkansenteret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0867E-FA80-4D73-A88A-956FEE5834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1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Rokkansenteret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4E58C-9F2E-491A-B323-5B2F6133A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8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n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Rokkansenteret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BF729-0844-423A-AC7A-D0AC018AF4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5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n-NO" smtClean="0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n-NO" smtClean="0"/>
              <a:t>Klikk ikonet for å leggje til eit bilete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Rokkansenteret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46E46-0AB0-4A31-9D20-92F80849C0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2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UniPresbunnInnside1024x768Uten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-31750"/>
            <a:ext cx="813752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Sed nibh metus</a:t>
            </a:r>
            <a:br>
              <a:rPr lang="en-US" smtClean="0"/>
            </a:br>
            <a:r>
              <a:rPr lang="en-US" smtClean="0"/>
              <a:t>lurimus cuntofani lerche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12875"/>
            <a:ext cx="7839075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øverste</a:t>
            </a:r>
            <a:r>
              <a:rPr lang="en-US" dirty="0" smtClean="0"/>
              <a:t> </a:t>
            </a:r>
            <a:r>
              <a:rPr lang="en-US" dirty="0" err="1" smtClean="0"/>
              <a:t>nivået</a:t>
            </a:r>
            <a:endParaRPr lang="en-US" dirty="0" smtClean="0"/>
          </a:p>
          <a:p>
            <a:pPr lvl="1"/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andre</a:t>
            </a:r>
            <a:r>
              <a:rPr lang="en-US" dirty="0" smtClean="0"/>
              <a:t> </a:t>
            </a:r>
            <a:r>
              <a:rPr lang="en-US" dirty="0" err="1" smtClean="0"/>
              <a:t>nivået</a:t>
            </a:r>
            <a:endParaRPr lang="en-US" dirty="0" smtClean="0"/>
          </a:p>
          <a:p>
            <a:pPr lvl="2"/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nivået</a:t>
            </a:r>
            <a:endParaRPr lang="en-US" dirty="0" smtClean="0"/>
          </a:p>
          <a:p>
            <a:pPr lvl="3"/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fjerde</a:t>
            </a:r>
            <a:r>
              <a:rPr lang="en-US" dirty="0" smtClean="0"/>
              <a:t> </a:t>
            </a:r>
            <a:r>
              <a:rPr lang="en-US" dirty="0" err="1" smtClean="0"/>
              <a:t>nivået</a:t>
            </a:r>
            <a:endParaRPr lang="en-US" dirty="0" smtClean="0"/>
          </a:p>
          <a:p>
            <a:pPr lvl="4"/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femte</a:t>
            </a:r>
            <a:r>
              <a:rPr lang="en-US" dirty="0" smtClean="0"/>
              <a:t> </a:t>
            </a:r>
            <a:r>
              <a:rPr lang="en-US" dirty="0" err="1" smtClean="0"/>
              <a:t>nivået</a:t>
            </a:r>
            <a:endParaRPr lang="en-US" dirty="0" smtClean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2133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570" y="6421710"/>
            <a:ext cx="545355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3C1B66"/>
                </a:solidFill>
              </a:defRPr>
            </a:lvl1pPr>
          </a:lstStyle>
          <a:p>
            <a:r>
              <a:rPr lang="en-US" smtClean="0"/>
              <a:t>Rokkansenteret</a:t>
            </a:r>
            <a:endParaRPr lang="en-US" dirty="0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08E61A-0220-4A14-B394-6E5BC0C0BCB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265176" y="5889263"/>
            <a:ext cx="1849565" cy="6985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rgbClr val="A0007E"/>
        </a:buClr>
        <a:buFont typeface="Arial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77887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0007E"/>
        </a:buClr>
        <a:buFont typeface="Arial"/>
        <a:buChar char="•"/>
        <a:defRPr sz="2400">
          <a:solidFill>
            <a:srgbClr val="000000"/>
          </a:solidFill>
          <a:latin typeface="+mn-lt"/>
        </a:defRPr>
      </a:lvl2pPr>
      <a:lvl3pPr marL="1423987" indent="-342900" algn="l" rtl="0" eaLnBrk="1" fontAlgn="base" hangingPunct="1">
        <a:lnSpc>
          <a:spcPts val="2200"/>
        </a:lnSpc>
        <a:spcBef>
          <a:spcPts val="900"/>
        </a:spcBef>
        <a:spcAft>
          <a:spcPts val="400"/>
        </a:spcAft>
        <a:buClr>
          <a:srgbClr val="A0007E"/>
        </a:buClr>
        <a:buFont typeface="Arial"/>
        <a:buChar char="•"/>
        <a:defRPr sz="2000">
          <a:solidFill>
            <a:srgbClr val="000000"/>
          </a:solidFill>
          <a:latin typeface="+mn-lt"/>
        </a:defRPr>
      </a:lvl3pPr>
      <a:lvl4pPr marL="1900237" indent="-285750" algn="l" rtl="0" eaLnBrk="1" fontAlgn="base" hangingPunct="1">
        <a:lnSpc>
          <a:spcPts val="2200"/>
        </a:lnSpc>
        <a:spcBef>
          <a:spcPts val="900"/>
        </a:spcBef>
        <a:spcAft>
          <a:spcPts val="400"/>
        </a:spcAft>
        <a:buClr>
          <a:srgbClr val="A0007E"/>
        </a:buClr>
        <a:buFont typeface="Arial"/>
        <a:buChar char="•"/>
        <a:defRPr>
          <a:solidFill>
            <a:srgbClr val="000000"/>
          </a:solidFill>
          <a:latin typeface="+mn-lt"/>
        </a:defRPr>
      </a:lvl4pPr>
      <a:lvl5pPr marL="2344737" indent="-285750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Arial"/>
        <a:buChar char="•"/>
        <a:defRPr sz="1600">
          <a:solidFill>
            <a:srgbClr val="000000"/>
          </a:solidFill>
          <a:latin typeface="+mn-lt"/>
        </a:defRPr>
      </a:lvl5pPr>
      <a:lvl6pPr marL="27940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6pPr>
      <a:lvl7pPr marL="32512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7pPr>
      <a:lvl8pPr marL="37084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8pPr>
      <a:lvl9pPr marL="41656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7025" y="907109"/>
            <a:ext cx="7702550" cy="2382191"/>
          </a:xfrm>
        </p:spPr>
        <p:txBody>
          <a:bodyPr/>
          <a:lstStyle/>
          <a:p>
            <a:r>
              <a:rPr lang="nb-NO" sz="3600" dirty="0"/>
              <a:t>Ny oppgavefordeling mellom personellgrupper i helse- og </a:t>
            </a:r>
            <a:r>
              <a:rPr lang="nb-NO" sz="3600" dirty="0" smtClean="0"/>
              <a:t>omsorgssektoren. </a:t>
            </a:r>
            <a:br>
              <a:rPr lang="nb-NO" sz="3600" dirty="0" smtClean="0"/>
            </a:br>
            <a:r>
              <a:rPr lang="nb-NO" sz="3200" dirty="0" smtClean="0"/>
              <a:t>Veien </a:t>
            </a:r>
            <a:r>
              <a:rPr lang="nb-NO" sz="3200" dirty="0"/>
              <a:t>å gå for å sikre framtidas velferdstjenester?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0363" y="4206875"/>
            <a:ext cx="6400800" cy="993775"/>
          </a:xfrm>
        </p:spPr>
        <p:txBody>
          <a:bodyPr/>
          <a:lstStyle/>
          <a:p>
            <a:r>
              <a:rPr lang="nb-NO" dirty="0"/>
              <a:t>Kari </a:t>
            </a:r>
            <a:r>
              <a:rPr lang="nb-NO" dirty="0" smtClean="0"/>
              <a:t>Ludvigsen og Hilde Danielsen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Rokkansenteret</a:t>
            </a:r>
            <a:endParaRPr lang="en-US" dirty="0"/>
          </a:p>
        </p:txBody>
      </p:sp>
      <p:sp>
        <p:nvSpPr>
          <p:cNvPr id="5" name="4 TekstSylinder"/>
          <p:cNvSpPr txBox="1"/>
          <p:nvPr/>
        </p:nvSpPr>
        <p:spPr>
          <a:xfrm>
            <a:off x="6962775" y="5724525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Rapport </a:t>
            </a:r>
            <a:r>
              <a:rPr lang="nb-NO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2-2014</a:t>
            </a:r>
            <a:endParaRPr lang="nb-NO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G:\Notat-rapportserie\Rokkan-rapport\2014-rapport\FoU-rapport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32" y="6262687"/>
            <a:ext cx="1085491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Hva skal til for å skape ny oppgavefordeling i kommunale tjenester?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188" y="1755776"/>
            <a:ext cx="7921252" cy="3416300"/>
          </a:xfrm>
        </p:spPr>
        <p:txBody>
          <a:bodyPr/>
          <a:lstStyle/>
          <a:p>
            <a:r>
              <a:rPr lang="en-US" dirty="0" err="1"/>
              <a:t>Forankre</a:t>
            </a:r>
            <a:r>
              <a:rPr lang="en-US" dirty="0"/>
              <a:t> i </a:t>
            </a:r>
            <a:r>
              <a:rPr lang="en-US" dirty="0" err="1"/>
              <a:t>tjenestene</a:t>
            </a:r>
            <a:endParaRPr lang="en-US" dirty="0"/>
          </a:p>
          <a:p>
            <a:r>
              <a:rPr lang="en-US" dirty="0" smtClean="0"/>
              <a:t>Ta </a:t>
            </a:r>
            <a:r>
              <a:rPr lang="en-US" dirty="0" err="1" smtClean="0"/>
              <a:t>utgangspunkt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konkrete</a:t>
            </a:r>
            <a:r>
              <a:rPr lang="en-US" dirty="0" smtClean="0"/>
              <a:t> </a:t>
            </a:r>
            <a:r>
              <a:rPr lang="en-US" dirty="0" err="1" smtClean="0"/>
              <a:t>behov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variasjon</a:t>
            </a:r>
            <a:endParaRPr lang="en-US" dirty="0"/>
          </a:p>
          <a:p>
            <a:r>
              <a:rPr lang="en-US" dirty="0" err="1"/>
              <a:t>Sikre</a:t>
            </a:r>
            <a:r>
              <a:rPr lang="en-US" dirty="0"/>
              <a:t> </a:t>
            </a:r>
            <a:r>
              <a:rPr lang="en-US" dirty="0" err="1"/>
              <a:t>medvirkning</a:t>
            </a:r>
            <a:r>
              <a:rPr lang="en-US" dirty="0"/>
              <a:t> 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Rokkansenteret</a:t>
            </a:r>
            <a:endParaRPr lang="en-US"/>
          </a:p>
        </p:txBody>
      </p:sp>
      <p:pic>
        <p:nvPicPr>
          <p:cNvPr id="6" name="5 Bile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60" y="3870960"/>
            <a:ext cx="2354580" cy="193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G:\Notat-rapportserie\Rokkan-rapport\2014-rapport\FoU-rapport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32" y="6262687"/>
            <a:ext cx="1085491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7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Ny</a:t>
            </a:r>
            <a:r>
              <a:rPr lang="en-US" sz="3200" dirty="0"/>
              <a:t> </a:t>
            </a:r>
            <a:r>
              <a:rPr lang="en-US" sz="3200" dirty="0" err="1"/>
              <a:t>oppgavefordeling</a:t>
            </a:r>
            <a:r>
              <a:rPr lang="en-US" sz="3200" dirty="0"/>
              <a:t> -</a:t>
            </a:r>
            <a:r>
              <a:rPr lang="en-US" sz="3200" dirty="0" smtClean="0"/>
              <a:t> </a:t>
            </a:r>
            <a:r>
              <a:rPr lang="en-US" sz="3200" dirty="0" err="1" smtClean="0"/>
              <a:t>begrepsavklaring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188" y="1641475"/>
            <a:ext cx="8275637" cy="4392613"/>
          </a:xfrm>
        </p:spPr>
        <p:txBody>
          <a:bodyPr/>
          <a:lstStyle/>
          <a:p>
            <a:r>
              <a:rPr lang="nb-NO" sz="2400" dirty="0"/>
              <a:t>Prosesser </a:t>
            </a:r>
            <a:r>
              <a:rPr lang="nb-NO" sz="2400" dirty="0" smtClean="0"/>
              <a:t>der arbeidsoppgaver </a:t>
            </a:r>
            <a:r>
              <a:rPr lang="nb-NO" sz="2400" dirty="0"/>
              <a:t>overføres fra en personellgruppe  til en annen</a:t>
            </a:r>
          </a:p>
          <a:p>
            <a:r>
              <a:rPr lang="nb-NO" sz="2400" dirty="0"/>
              <a:t>Fordeling av oppgaver endres kontinuerlig </a:t>
            </a:r>
          </a:p>
          <a:p>
            <a:r>
              <a:rPr lang="nb-NO" sz="2400" dirty="0"/>
              <a:t>Kan være resultat av strategisk planlegging eller bieffekt av andre endringsprosesser</a:t>
            </a:r>
          </a:p>
          <a:p>
            <a:r>
              <a:rPr lang="nb-NO" sz="2400" dirty="0"/>
              <a:t>Endringer i oppgavers mengde eller karakter, ny </a:t>
            </a:r>
            <a:r>
              <a:rPr lang="nb-NO" sz="2400" dirty="0" smtClean="0"/>
              <a:t>teknologi og </a:t>
            </a:r>
            <a:r>
              <a:rPr lang="nb-NO" sz="2400" dirty="0"/>
              <a:t>nye måter å regulere arbeid på kan virke inn på oppgavefordeling mellom personellgrupper</a:t>
            </a:r>
          </a:p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Rokkansenteret</a:t>
            </a:r>
            <a:endParaRPr lang="en-US"/>
          </a:p>
        </p:txBody>
      </p:sp>
      <p:pic>
        <p:nvPicPr>
          <p:cNvPr id="7" name="Picture 2" descr="G:\Notat-rapportserie\Rokkan-rapport\2014-rapport\FoU-rapport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32" y="6262687"/>
            <a:ext cx="1085491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7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Overordnete problemstillinger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Hvordan fordeles oppgaver i helse- og omsorgstjenestene i dag?</a:t>
            </a:r>
          </a:p>
          <a:p>
            <a:r>
              <a:rPr lang="nb-NO" dirty="0"/>
              <a:t>Hvordan kan oppgaver løses på en ny måte?</a:t>
            </a:r>
          </a:p>
          <a:p>
            <a:r>
              <a:rPr lang="nb-NO" dirty="0"/>
              <a:t>Hva skal til for å skape en ny oppgavefordeling?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Rokkansenteret</a:t>
            </a:r>
            <a:endParaRPr lang="en-US"/>
          </a:p>
        </p:txBody>
      </p:sp>
      <p:pic>
        <p:nvPicPr>
          <p:cNvPr id="4" name="3 Bile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63" y="3495167"/>
            <a:ext cx="4800562" cy="3200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G:\Notat-rapportserie\Rokkan-rapport\2014-rapport\FoU-rapport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32" y="6262687"/>
            <a:ext cx="1085491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1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Framgangsmåte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4988" y="1908176"/>
            <a:ext cx="8142287" cy="368300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Utforskende design med tre elementer</a:t>
            </a:r>
          </a:p>
          <a:p>
            <a:endParaRPr lang="nb-NO" dirty="0"/>
          </a:p>
          <a:p>
            <a:pPr marL="514350" indent="-514350">
              <a:buFont typeface="+mj-lt"/>
              <a:buAutoNum type="alphaLcPeriod"/>
            </a:pPr>
            <a:r>
              <a:rPr lang="nb-NO" dirty="0" smtClean="0"/>
              <a:t>Kunnskapsoversikt </a:t>
            </a:r>
            <a:r>
              <a:rPr lang="nb-NO" dirty="0"/>
              <a:t>over internasjonal og norsk litteratur </a:t>
            </a:r>
          </a:p>
          <a:p>
            <a:pPr marL="514350" indent="-514350">
              <a:buFont typeface="+mj-lt"/>
              <a:buAutoNum type="alphaLcPeriod"/>
            </a:pPr>
            <a:r>
              <a:rPr lang="nb-NO" dirty="0" smtClean="0"/>
              <a:t>Intervju </a:t>
            </a:r>
            <a:r>
              <a:rPr lang="nb-NO" dirty="0"/>
              <a:t>med nøkkelinformanter i forvaltning, helsetjeneste og organisasjoner</a:t>
            </a:r>
          </a:p>
          <a:p>
            <a:pPr marL="514350" indent="-514350">
              <a:buFont typeface="+mj-lt"/>
              <a:buAutoNum type="alphaLcPeriod"/>
            </a:pPr>
            <a:r>
              <a:rPr lang="nb-NO" dirty="0" smtClean="0"/>
              <a:t>Dokumentanalyse </a:t>
            </a:r>
            <a:r>
              <a:rPr lang="nb-NO" dirty="0"/>
              <a:t>og intervju i sju kommuner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Rokkansenteret</a:t>
            </a:r>
            <a:endParaRPr lang="en-US"/>
          </a:p>
        </p:txBody>
      </p:sp>
      <p:pic>
        <p:nvPicPr>
          <p:cNvPr id="7" name="Picture 2" descr="G:\Notat-rapportserie\Rokkan-rapport\2014-rapport\FoU-rapport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32" y="6262687"/>
            <a:ext cx="1085491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Internasjonalt utsyn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 dirty="0"/>
              <a:t>Økt oppmerksomhet mot ny oppgavefordeling og forsøk med nye profesjoner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/>
              <a:t>Relativt få evalueringer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/>
              <a:t>Tvetydige </a:t>
            </a:r>
            <a:r>
              <a:rPr lang="nb-NO" sz="2000" dirty="0" smtClean="0"/>
              <a:t>funn: </a:t>
            </a:r>
            <a:r>
              <a:rPr lang="nb-NO" sz="1800" dirty="0" smtClean="0"/>
              <a:t>en viss </a:t>
            </a:r>
            <a:r>
              <a:rPr lang="nb-NO" sz="1800" dirty="0"/>
              <a:t>effekt når det gjelder </a:t>
            </a:r>
            <a:r>
              <a:rPr lang="nb-NO" sz="1800" dirty="0" smtClean="0"/>
              <a:t>pasienttilfredshet, men usikker kunnskap om kostnadsmessige </a:t>
            </a:r>
            <a:r>
              <a:rPr lang="nb-NO" sz="1800" dirty="0"/>
              <a:t>effekter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/>
              <a:t>Implementering er avhengig av kontekstuelle forhold, og praksis varierer </a:t>
            </a:r>
            <a:endParaRPr lang="nb-NO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 smtClean="0"/>
              <a:t>Nordiske </a:t>
            </a:r>
            <a:r>
              <a:rPr lang="nb-NO" sz="2000" dirty="0"/>
              <a:t>forsøk vektlegger ledelse, medvirkning, planlegging og systematisk opplæring </a:t>
            </a:r>
            <a:r>
              <a:rPr lang="nb-NO" sz="2000" dirty="0" smtClean="0"/>
              <a:t>for å oppnå kvalitet ved ny oppgavefordeling</a:t>
            </a:r>
            <a:endParaRPr lang="nb-NO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/>
              <a:t>Fokus på pasientforløp, kvalitet og tverrfaglighet gir fleksibilitet som kan fremme ny oppgavefordeling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Rokkansenteret</a:t>
            </a:r>
            <a:endParaRPr lang="en-US"/>
          </a:p>
        </p:txBody>
      </p:sp>
      <p:pic>
        <p:nvPicPr>
          <p:cNvPr id="7" name="Picture 2" descr="G:\Notat-rapportserie\Rokkan-rapport\2014-rapport\FoU-rapport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32" y="6262687"/>
            <a:ext cx="1085491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 oppgavefordeling mellom personellgrupper i Norge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188" y="1660525"/>
            <a:ext cx="7921252" cy="4392613"/>
          </a:xfrm>
        </p:spPr>
        <p:txBody>
          <a:bodyPr/>
          <a:lstStyle/>
          <a:p>
            <a:r>
              <a:rPr lang="nb-NO" dirty="0"/>
              <a:t>Økt oppmerksomhet hos helsemyndigheter og arbeidslivets aktører </a:t>
            </a:r>
          </a:p>
          <a:p>
            <a:r>
              <a:rPr lang="nb-NO" dirty="0"/>
              <a:t>Forsøk i sykehus, men få studier som evaluerer disse</a:t>
            </a:r>
          </a:p>
          <a:p>
            <a:r>
              <a:rPr lang="nb-NO" dirty="0"/>
              <a:t>Sparsomt med kunnskap om ny oppgavefordeling i kommunale helse- og omsorgstjenester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Rokkansenteret</a:t>
            </a:r>
            <a:endParaRPr lang="en-US"/>
          </a:p>
        </p:txBody>
      </p:sp>
      <p:pic>
        <p:nvPicPr>
          <p:cNvPr id="6" name="5 Bile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4505326"/>
            <a:ext cx="33147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G:\Notat-rapportserie\Rokkan-rapport\2014-rapport\FoU-rapport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32" y="6262687"/>
            <a:ext cx="1085491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Ny</a:t>
            </a:r>
            <a:r>
              <a:rPr lang="en-US" dirty="0"/>
              <a:t> </a:t>
            </a:r>
            <a:r>
              <a:rPr lang="en-US" dirty="0" err="1"/>
              <a:t>oppgavefordeling</a:t>
            </a:r>
            <a:r>
              <a:rPr lang="en-US" dirty="0"/>
              <a:t> i </a:t>
            </a:r>
            <a:r>
              <a:rPr lang="en-US" dirty="0" err="1"/>
              <a:t>sykehjem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hjemmetjeneste</a:t>
            </a:r>
            <a:r>
              <a:rPr lang="en-US" dirty="0"/>
              <a:t> i </a:t>
            </a:r>
            <a:r>
              <a:rPr lang="en-US" dirty="0" err="1"/>
              <a:t>sju</a:t>
            </a:r>
            <a:r>
              <a:rPr lang="en-US" dirty="0"/>
              <a:t> </a:t>
            </a:r>
            <a:r>
              <a:rPr lang="en-US" dirty="0" err="1"/>
              <a:t>kommuner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188" y="1755775"/>
            <a:ext cx="7921252" cy="4392613"/>
          </a:xfrm>
        </p:spPr>
        <p:txBody>
          <a:bodyPr/>
          <a:lstStyle/>
          <a:p>
            <a:r>
              <a:rPr lang="nb-NO" sz="2400" dirty="0"/>
              <a:t>Stor etterspørsel etter sykepleiere, leger og spesialkompetanse</a:t>
            </a:r>
          </a:p>
          <a:p>
            <a:r>
              <a:rPr lang="nb-NO" sz="2400" dirty="0" smtClean="0"/>
              <a:t>Satsing </a:t>
            </a:r>
            <a:r>
              <a:rPr lang="nb-NO" sz="2400" dirty="0"/>
              <a:t>på opplæring og videreutdanning av </a:t>
            </a:r>
            <a:r>
              <a:rPr lang="nb-NO" sz="2400" dirty="0" smtClean="0"/>
              <a:t>personell</a:t>
            </a:r>
          </a:p>
          <a:p>
            <a:r>
              <a:rPr lang="nb-NO" sz="2400" dirty="0"/>
              <a:t>Begrenset utnyttelse av profesjonsnøytralt lovverk ved stillingsutlysning</a:t>
            </a:r>
          </a:p>
          <a:p>
            <a:r>
              <a:rPr lang="nb-NO" sz="2400" dirty="0" smtClean="0"/>
              <a:t>Svært </a:t>
            </a:r>
            <a:r>
              <a:rPr lang="nb-NO" sz="2400" dirty="0"/>
              <a:t>forskjellig grad av planlegging i tjenestene, og ny oppgavefordeling er ikke eksplisitt tema</a:t>
            </a:r>
          </a:p>
          <a:p>
            <a:r>
              <a:rPr lang="nb-NO" sz="2400" dirty="0" smtClean="0"/>
              <a:t>Ny oppgavefordeling brukes i liten grad strategisk, </a:t>
            </a:r>
            <a:r>
              <a:rPr lang="nb-NO" sz="2400" dirty="0"/>
              <a:t>men </a:t>
            </a:r>
            <a:r>
              <a:rPr lang="nb-NO" sz="2400" dirty="0" smtClean="0"/>
              <a:t>kan fremmes av tjenesteinnovasjon </a:t>
            </a:r>
            <a:r>
              <a:rPr lang="nb-NO" sz="2400" dirty="0"/>
              <a:t>og </a:t>
            </a:r>
            <a:r>
              <a:rPr lang="nb-NO" sz="2400" dirty="0" smtClean="0"/>
              <a:t>pragmatiske tilpasninger</a:t>
            </a:r>
            <a:endParaRPr lang="nb-NO" sz="240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Rokkansenteret</a:t>
            </a:r>
            <a:endParaRPr lang="en-US"/>
          </a:p>
        </p:txBody>
      </p:sp>
      <p:pic>
        <p:nvPicPr>
          <p:cNvPr id="7" name="Picture 2" descr="G:\Notat-rapportserie\Rokkan-rapport\2014-rapport\FoU-rapport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32" y="6262687"/>
            <a:ext cx="1085491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6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Dagens fordeling av oppgaver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188" y="1679575"/>
            <a:ext cx="7839075" cy="4392613"/>
          </a:xfrm>
        </p:spPr>
        <p:txBody>
          <a:bodyPr/>
          <a:lstStyle/>
          <a:p>
            <a:r>
              <a:rPr lang="en-US" dirty="0" err="1"/>
              <a:t>Vertikalt</a:t>
            </a:r>
            <a:r>
              <a:rPr lang="en-US" dirty="0"/>
              <a:t> – </a:t>
            </a:r>
            <a:r>
              <a:rPr lang="en-US" dirty="0" err="1"/>
              <a:t>delegering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 smtClean="0"/>
              <a:t>medisinutdeling</a:t>
            </a:r>
            <a:r>
              <a:rPr lang="en-US" dirty="0" smtClean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prosedyrer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sårstell</a:t>
            </a:r>
            <a:r>
              <a:rPr lang="en-US" dirty="0"/>
              <a:t> </a:t>
            </a:r>
            <a:r>
              <a:rPr lang="en-US" dirty="0" err="1"/>
              <a:t>svært</a:t>
            </a:r>
            <a:r>
              <a:rPr lang="en-US" dirty="0"/>
              <a:t> </a:t>
            </a:r>
            <a:r>
              <a:rPr lang="en-US" dirty="0" err="1"/>
              <a:t>vanlig</a:t>
            </a:r>
            <a:r>
              <a:rPr lang="en-US" dirty="0"/>
              <a:t> </a:t>
            </a:r>
          </a:p>
          <a:p>
            <a:r>
              <a:rPr lang="en-US" dirty="0" err="1"/>
              <a:t>Horisontalt</a:t>
            </a:r>
            <a:r>
              <a:rPr lang="en-US" dirty="0"/>
              <a:t> – </a:t>
            </a:r>
            <a:r>
              <a:rPr lang="en-US" dirty="0" err="1" smtClean="0"/>
              <a:t>blir</a:t>
            </a:r>
            <a:r>
              <a:rPr lang="en-US" dirty="0" smtClean="0"/>
              <a:t> </a:t>
            </a:r>
            <a:r>
              <a:rPr lang="en-US" dirty="0" err="1" smtClean="0"/>
              <a:t>særlig</a:t>
            </a:r>
            <a:r>
              <a:rPr lang="en-US" dirty="0" smtClean="0"/>
              <a:t> </a:t>
            </a:r>
            <a:r>
              <a:rPr lang="en-US" dirty="0" err="1" smtClean="0"/>
              <a:t>knyttet</a:t>
            </a:r>
            <a:r>
              <a:rPr lang="en-US" dirty="0" smtClean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rehabilitering</a:t>
            </a:r>
            <a:r>
              <a:rPr lang="en-US" dirty="0"/>
              <a:t>, </a:t>
            </a:r>
            <a:r>
              <a:rPr lang="en-US" dirty="0" err="1"/>
              <a:t>ernæring</a:t>
            </a:r>
            <a:r>
              <a:rPr lang="en-US" dirty="0"/>
              <a:t>, </a:t>
            </a:r>
            <a:r>
              <a:rPr lang="en-US" dirty="0" err="1"/>
              <a:t>spesielle</a:t>
            </a:r>
            <a:r>
              <a:rPr lang="en-US" dirty="0"/>
              <a:t> </a:t>
            </a:r>
            <a:r>
              <a:rPr lang="en-US" dirty="0" err="1"/>
              <a:t>satsinger</a:t>
            </a:r>
            <a:endParaRPr lang="en-US" dirty="0"/>
          </a:p>
          <a:p>
            <a:r>
              <a:rPr lang="en-US" dirty="0" err="1"/>
              <a:t>Planlegging</a:t>
            </a:r>
            <a:r>
              <a:rPr lang="en-US" dirty="0"/>
              <a:t> for </a:t>
            </a:r>
            <a:r>
              <a:rPr lang="en-US" dirty="0" err="1"/>
              <a:t>fleksibel</a:t>
            </a:r>
            <a:r>
              <a:rPr lang="en-US" dirty="0"/>
              <a:t> </a:t>
            </a:r>
            <a:r>
              <a:rPr lang="en-US" dirty="0" err="1" smtClean="0"/>
              <a:t>oppgavefordeling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skje</a:t>
            </a:r>
            <a:r>
              <a:rPr lang="en-US" dirty="0" smtClean="0"/>
              <a:t> via </a:t>
            </a:r>
            <a:r>
              <a:rPr lang="en-US" sz="2800" dirty="0" err="1" smtClean="0"/>
              <a:t>helhetlige</a:t>
            </a:r>
            <a:r>
              <a:rPr lang="en-US" sz="2800" dirty="0" smtClean="0"/>
              <a:t> </a:t>
            </a:r>
            <a:r>
              <a:rPr lang="en-US" sz="2800" dirty="0" err="1" smtClean="0"/>
              <a:t>pasientforløp</a:t>
            </a:r>
            <a:r>
              <a:rPr lang="en-US" sz="2800" dirty="0" smtClean="0"/>
              <a:t>, </a:t>
            </a:r>
            <a:r>
              <a:rPr lang="en-US" sz="2800" dirty="0" err="1" smtClean="0"/>
              <a:t>tverrfaglige</a:t>
            </a:r>
            <a:r>
              <a:rPr lang="en-US" sz="2800" dirty="0" smtClean="0"/>
              <a:t> team 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en-US" sz="2800" dirty="0" err="1" smtClean="0"/>
              <a:t>samlokalisering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Rokkansenteret</a:t>
            </a:r>
            <a:endParaRPr lang="en-US"/>
          </a:p>
        </p:txBody>
      </p:sp>
      <p:pic>
        <p:nvPicPr>
          <p:cNvPr id="7" name="Picture 2" descr="G:\Notat-rapportserie\Rokkan-rapport\2014-rapport\FoU-rapport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32" y="6262687"/>
            <a:ext cx="1085491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oppnå ny oppgavefordeling og kvalitativt gode tjenester?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188" y="1993900"/>
            <a:ext cx="7921252" cy="4392613"/>
          </a:xfrm>
        </p:spPr>
        <p:txBody>
          <a:bodyPr/>
          <a:lstStyle/>
          <a:p>
            <a:r>
              <a:rPr lang="en-US" sz="2400" dirty="0" err="1" smtClean="0"/>
              <a:t>Bevisstgjøre</a:t>
            </a:r>
            <a:r>
              <a:rPr lang="en-US" sz="2400" dirty="0" smtClean="0"/>
              <a:t> </a:t>
            </a:r>
            <a:r>
              <a:rPr lang="en-US" sz="2400" dirty="0"/>
              <a:t>om </a:t>
            </a:r>
            <a:r>
              <a:rPr lang="en-US" sz="2400" dirty="0" err="1"/>
              <a:t>eksisterende</a:t>
            </a:r>
            <a:r>
              <a:rPr lang="en-US" sz="2400" dirty="0"/>
              <a:t> </a:t>
            </a:r>
            <a:r>
              <a:rPr lang="en-US" sz="2400" dirty="0" err="1"/>
              <a:t>tiltak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muligheter</a:t>
            </a:r>
            <a:endParaRPr lang="en-US" sz="2400" dirty="0"/>
          </a:p>
          <a:p>
            <a:r>
              <a:rPr lang="en-US" sz="2400" dirty="0" err="1" smtClean="0"/>
              <a:t>Planlegge</a:t>
            </a:r>
            <a:r>
              <a:rPr lang="en-US" sz="2400" dirty="0" smtClean="0"/>
              <a:t> </a:t>
            </a:r>
            <a:r>
              <a:rPr lang="en-US" sz="2400" dirty="0"/>
              <a:t>for </a:t>
            </a:r>
            <a:r>
              <a:rPr lang="en-US" sz="2400" dirty="0" err="1"/>
              <a:t>kompetanseutvikling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alternative </a:t>
            </a:r>
            <a:r>
              <a:rPr lang="en-US" sz="2400" dirty="0" err="1"/>
              <a:t>karriereveier</a:t>
            </a:r>
            <a:r>
              <a:rPr lang="en-US" sz="2400" dirty="0"/>
              <a:t> </a:t>
            </a:r>
          </a:p>
          <a:p>
            <a:r>
              <a:rPr lang="en-US" sz="2400" dirty="0" err="1" smtClean="0"/>
              <a:t>Innføre</a:t>
            </a:r>
            <a:r>
              <a:rPr lang="en-US" sz="2400" dirty="0" smtClean="0"/>
              <a:t> </a:t>
            </a:r>
            <a:r>
              <a:rPr lang="en-US" sz="2400" dirty="0" err="1" smtClean="0"/>
              <a:t>mer</a:t>
            </a:r>
            <a:r>
              <a:rPr lang="en-US" sz="2400" dirty="0" smtClean="0"/>
              <a:t> </a:t>
            </a:r>
            <a:r>
              <a:rPr lang="en-US" sz="2400" dirty="0" err="1" smtClean="0"/>
              <a:t>planlagt</a:t>
            </a:r>
            <a:r>
              <a:rPr lang="en-US" sz="2400" dirty="0" smtClean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 smtClean="0"/>
              <a:t>systematisk</a:t>
            </a:r>
            <a:r>
              <a:rPr lang="en-US" sz="2400" dirty="0" smtClean="0"/>
              <a:t> </a:t>
            </a:r>
            <a:r>
              <a:rPr lang="en-US" sz="2400" dirty="0" err="1"/>
              <a:t>delegering</a:t>
            </a:r>
            <a:endParaRPr lang="en-US" sz="2400" dirty="0"/>
          </a:p>
          <a:p>
            <a:r>
              <a:rPr lang="en-US" sz="2400" dirty="0" smtClean="0"/>
              <a:t>Endre </a:t>
            </a:r>
            <a:r>
              <a:rPr lang="en-US" sz="2400" dirty="0" err="1" smtClean="0"/>
              <a:t>formelle</a:t>
            </a:r>
            <a:r>
              <a:rPr lang="en-US" sz="2400" dirty="0" smtClean="0"/>
              <a:t> </a:t>
            </a:r>
            <a:r>
              <a:rPr lang="en-US" sz="2400" dirty="0"/>
              <a:t>rammer – </a:t>
            </a:r>
            <a:r>
              <a:rPr lang="en-US" sz="2400" dirty="0" err="1" smtClean="0"/>
              <a:t>sertifiseringsordninger</a:t>
            </a:r>
            <a:r>
              <a:rPr lang="en-US" sz="2400" dirty="0" smtClean="0"/>
              <a:t>, </a:t>
            </a:r>
            <a:r>
              <a:rPr lang="en-US" sz="2400" dirty="0" err="1" smtClean="0"/>
              <a:t>finansiering</a:t>
            </a:r>
            <a:r>
              <a:rPr lang="en-US" sz="2400" dirty="0" smtClean="0"/>
              <a:t>, </a:t>
            </a:r>
            <a:r>
              <a:rPr lang="en-US" sz="2400" dirty="0" err="1" smtClean="0"/>
              <a:t>utdanningstilbud</a:t>
            </a:r>
            <a:endParaRPr lang="en-US" sz="240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Rokkansenteret</a:t>
            </a:r>
            <a:endParaRPr lang="en-US"/>
          </a:p>
        </p:txBody>
      </p:sp>
      <p:pic>
        <p:nvPicPr>
          <p:cNvPr id="7" name="Picture 2" descr="G:\Notat-rapportserie\Rokkan-rapport\2014-rapport\FoU-rapport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32" y="6262687"/>
            <a:ext cx="1085491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PresentasjonMal_2014">
  <a:themeElements>
    <a:clrScheme name="UniPresentasjonMal 15">
      <a:dk1>
        <a:srgbClr val="000000"/>
      </a:dk1>
      <a:lt1>
        <a:srgbClr val="FFFFFF"/>
      </a:lt1>
      <a:dk2>
        <a:srgbClr val="F80096"/>
      </a:dk2>
      <a:lt2>
        <a:srgbClr val="E18813"/>
      </a:lt2>
      <a:accent1>
        <a:srgbClr val="411673"/>
      </a:accent1>
      <a:accent2>
        <a:srgbClr val="A0007E"/>
      </a:accent2>
      <a:accent3>
        <a:srgbClr val="FFFFFF"/>
      </a:accent3>
      <a:accent4>
        <a:srgbClr val="000000"/>
      </a:accent4>
      <a:accent5>
        <a:srgbClr val="B0ABBC"/>
      </a:accent5>
      <a:accent6>
        <a:srgbClr val="910072"/>
      </a:accent6>
      <a:hlink>
        <a:srgbClr val="95BB1E"/>
      </a:hlink>
      <a:folHlink>
        <a:srgbClr val="2ABA9B"/>
      </a:folHlink>
    </a:clrScheme>
    <a:fontScheme name="UniPresentasjon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DDDDDD"/>
            </a:gs>
          </a:gsLst>
          <a:lin ang="0" scaled="1"/>
        </a:gradFill>
        <a:ln w="9525" cap="flat" cmpd="sng" algn="ctr">
          <a:solidFill>
            <a:srgbClr val="DDDDDD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DDDDDD"/>
            </a:gs>
          </a:gsLst>
          <a:lin ang="0" scaled="1"/>
        </a:gradFill>
        <a:ln w="9525" cap="flat" cmpd="sng" algn="ctr">
          <a:solidFill>
            <a:srgbClr val="DDDDDD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Presentasjon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11673"/>
        </a:accent1>
        <a:accent2>
          <a:srgbClr val="A0007E"/>
        </a:accent2>
        <a:accent3>
          <a:srgbClr val="FFFFFF"/>
        </a:accent3>
        <a:accent4>
          <a:srgbClr val="000000"/>
        </a:accent4>
        <a:accent5>
          <a:srgbClr val="B0ABBC"/>
        </a:accent5>
        <a:accent6>
          <a:srgbClr val="910072"/>
        </a:accent6>
        <a:hlink>
          <a:srgbClr val="95BB1E"/>
        </a:hlink>
        <a:folHlink>
          <a:srgbClr val="2ABA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14">
        <a:dk1>
          <a:srgbClr val="000000"/>
        </a:dk1>
        <a:lt1>
          <a:srgbClr val="00FF00"/>
        </a:lt1>
        <a:dk2>
          <a:srgbClr val="000000"/>
        </a:dk2>
        <a:lt2>
          <a:srgbClr val="808080"/>
        </a:lt2>
        <a:accent1>
          <a:srgbClr val="411673"/>
        </a:accent1>
        <a:accent2>
          <a:srgbClr val="A0007E"/>
        </a:accent2>
        <a:accent3>
          <a:srgbClr val="AAFFAA"/>
        </a:accent3>
        <a:accent4>
          <a:srgbClr val="000000"/>
        </a:accent4>
        <a:accent5>
          <a:srgbClr val="B0ABBC"/>
        </a:accent5>
        <a:accent6>
          <a:srgbClr val="910072"/>
        </a:accent6>
        <a:hlink>
          <a:srgbClr val="95BB1E"/>
        </a:hlink>
        <a:folHlink>
          <a:srgbClr val="2ABA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15">
        <a:dk1>
          <a:srgbClr val="000000"/>
        </a:dk1>
        <a:lt1>
          <a:srgbClr val="FFFFFF"/>
        </a:lt1>
        <a:dk2>
          <a:srgbClr val="F80096"/>
        </a:dk2>
        <a:lt2>
          <a:srgbClr val="E18813"/>
        </a:lt2>
        <a:accent1>
          <a:srgbClr val="411673"/>
        </a:accent1>
        <a:accent2>
          <a:srgbClr val="A0007E"/>
        </a:accent2>
        <a:accent3>
          <a:srgbClr val="FFFFFF"/>
        </a:accent3>
        <a:accent4>
          <a:srgbClr val="000000"/>
        </a:accent4>
        <a:accent5>
          <a:srgbClr val="B0ABBC"/>
        </a:accent5>
        <a:accent6>
          <a:srgbClr val="910072"/>
        </a:accent6>
        <a:hlink>
          <a:srgbClr val="95BB1E"/>
        </a:hlink>
        <a:folHlink>
          <a:srgbClr val="2ABA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16">
        <a:dk1>
          <a:srgbClr val="4A4D4A"/>
        </a:dk1>
        <a:lt1>
          <a:srgbClr val="FFFFFF"/>
        </a:lt1>
        <a:dk2>
          <a:srgbClr val="F80096"/>
        </a:dk2>
        <a:lt2>
          <a:srgbClr val="E18813"/>
        </a:lt2>
        <a:accent1>
          <a:srgbClr val="411673"/>
        </a:accent1>
        <a:accent2>
          <a:srgbClr val="A0007E"/>
        </a:accent2>
        <a:accent3>
          <a:srgbClr val="FFFFFF"/>
        </a:accent3>
        <a:accent4>
          <a:srgbClr val="3E403E"/>
        </a:accent4>
        <a:accent5>
          <a:srgbClr val="B0ABBC"/>
        </a:accent5>
        <a:accent6>
          <a:srgbClr val="910072"/>
        </a:accent6>
        <a:hlink>
          <a:srgbClr val="95BB1E"/>
        </a:hlink>
        <a:folHlink>
          <a:srgbClr val="2ABA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sjektrapport" ma:contentTypeID="0x010100C466DCB15B7C4D46B76A8E26AA95A520003CFF49F069F22F44BE8074F94434A4BB" ma:contentTypeVersion="0" ma:contentTypeDescription="" ma:contentTypeScope="" ma:versionID="67595bcd6426835d65c948aca8cf65cc">
  <xsd:schema xmlns:xsd="http://www.w3.org/2001/XMLSchema" xmlns:xs="http://www.w3.org/2001/XMLSchema" xmlns:p="http://schemas.microsoft.com/office/2006/metadata/properties" xmlns:ns1="http://schemas.microsoft.com/sharepoint/v3" xmlns:ns2="a0c403bc-df03-43c8-915b-d2d6e5c89d57" targetNamespace="http://schemas.microsoft.com/office/2006/metadata/properties" ma:root="true" ma:fieldsID="f5540488cbf06003735da23cb205329d" ns1:_="" ns2:_="">
    <xsd:import namespace="http://schemas.microsoft.com/sharepoint/v3"/>
    <xsd:import namespace="a0c403bc-df03-43c8-915b-d2d6e5c89d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ortDescription" minOccurs="0"/>
                <xsd:element ref="ns2:Rapportforfatter" minOccurs="0"/>
                <xsd:element ref="ns2:h63eb6bf2e3d4f93aa1ddf743b668c17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Description" ma:index="11" nillable="true" ma:displayName="Rapportbeskrivelse" ma:description="En beskrivelse av innholdet i rapporten" ma:internalName="Report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403bc-df03-43c8-915b-d2d6e5c89d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Fast ID" ma:description="Behold IDen ved tillegging." ma:hidden="true" ma:internalName="_dlc_DocIdPersistId" ma:readOnly="true">
      <xsd:simpleType>
        <xsd:restriction base="dms:Boolean"/>
      </xsd:simpleType>
    </xsd:element>
    <xsd:element name="Rapportforfatter" ma:index="12" nillable="true" ma:displayName="Rapportforfatter" ma:internalName="Rapportforfatter">
      <xsd:simpleType>
        <xsd:restriction base="dms:Text">
          <xsd:maxLength value="255"/>
        </xsd:restriction>
      </xsd:simpleType>
    </xsd:element>
    <xsd:element name="h63eb6bf2e3d4f93aa1ddf743b668c17" ma:index="13" nillable="true" ma:taxonomy="true" ma:internalName="h63eb6bf2e3d4f93aa1ddf743b668c17" ma:taxonomyFieldName="Dokumentkategori" ma:displayName="Dokumentkategori" ma:default="" ma:fieldId="{163eb6bf-2e3d-4f93-aa1d-df743b668c17}" ma:sspId="723dea4e-3c3b-4542-8cf3-09c21c94bb66" ma:termSetId="115804ee-8a7e-44c7-8782-636c4cc4e9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Global taksonomikolonne" ma:hidden="true" ma:list="{0619e880-d3e8-4a0a-ac1c-51547fa4f40c}" ma:internalName="TaxCatchAll" ma:showField="CatchAllData" ma:web="a0c403bc-df03-43c8-915b-d2d6e5c8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Global taksonomikolonne1" ma:hidden="true" ma:list="{0619e880-d3e8-4a0a-ac1c-51547fa4f40c}" ma:internalName="TaxCatchAllLabel" ma:readOnly="true" ma:showField="CatchAllDataLabel" ma:web="a0c403bc-df03-43c8-915b-d2d6e5c8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3eb6bf2e3d4f93aa1ddf743b668c17 xmlns="a0c403bc-df03-43c8-915b-d2d6e5c89d57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Sammendrag</TermName>
          <TermId xmlns="http://schemas.microsoft.com/office/infopath/2007/PartnerControls">06fd0364-2305-480a-8ec8-1cae03112a06</TermId>
        </TermInfo>
      </Terms>
    </h63eb6bf2e3d4f93aa1ddf743b668c17>
    <Rapportforfatter xmlns="a0c403bc-df03-43c8-915b-d2d6e5c89d57" xsi:nil="true"/>
    <ReportDescription xmlns="http://schemas.microsoft.com/sharepoint/v3" xsi:nil="true"/>
    <TaxCatchAll xmlns="a0c403bc-df03-43c8-915b-d2d6e5c89d57">
      <Value>109</Value>
    </TaxCatchAll>
    <_dlc_DocId xmlns="a0c403bc-df03-43c8-915b-d2d6e5c89d57">DMFW2D44QQMK-146-1</_dlc_DocId>
    <_dlc_DocIdUrl xmlns="a0c403bc-df03-43c8-915b-d2d6e5c89d57">
      <Url>http://fou.ks.no/prosjekter/134022/_layouts/15/DocIdRedir.aspx?ID=DMFW2D44QQMK-146-1</Url>
      <Description>DMFW2D44QQMK-146-1</Description>
    </_dlc_DocIdUrl>
  </documentManagement>
</p:properties>
</file>

<file path=customXml/itemProps1.xml><?xml version="1.0" encoding="utf-8"?>
<ds:datastoreItem xmlns:ds="http://schemas.openxmlformats.org/officeDocument/2006/customXml" ds:itemID="{8D296AF0-153C-4D35-B987-3CDF1FDDBB5F}"/>
</file>

<file path=customXml/itemProps2.xml><?xml version="1.0" encoding="utf-8"?>
<ds:datastoreItem xmlns:ds="http://schemas.openxmlformats.org/officeDocument/2006/customXml" ds:itemID="{2E7F4B44-49F0-4E8B-BE5B-0E6960BD8793}"/>
</file>

<file path=customXml/itemProps3.xml><?xml version="1.0" encoding="utf-8"?>
<ds:datastoreItem xmlns:ds="http://schemas.openxmlformats.org/officeDocument/2006/customXml" ds:itemID="{7EA3BF0F-F68D-4F4C-AF27-88F88A7E21AA}"/>
</file>

<file path=customXml/itemProps4.xml><?xml version="1.0" encoding="utf-8"?>
<ds:datastoreItem xmlns:ds="http://schemas.openxmlformats.org/officeDocument/2006/customXml" ds:itemID="{5037399E-1181-4146-A341-4AA99CBE2D61}"/>
</file>

<file path=docProps/app.xml><?xml version="1.0" encoding="utf-8"?>
<Properties xmlns="http://schemas.openxmlformats.org/officeDocument/2006/extended-properties" xmlns:vt="http://schemas.openxmlformats.org/officeDocument/2006/docPropsVTypes">
  <Template>UniPresentasjonMal_2014</Template>
  <TotalTime>1783</TotalTime>
  <Words>409</Words>
  <Application>Microsoft Office PowerPoint</Application>
  <PresentationFormat>Skjermfremvisning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UniPresentasjonMal_2014</vt:lpstr>
      <vt:lpstr>Ny oppgavefordeling mellom personellgrupper i helse- og omsorgssektoren.  Veien å gå for å sikre framtidas velferdstjenester?</vt:lpstr>
      <vt:lpstr>Ny oppgavefordeling - begrepsavklaring</vt:lpstr>
      <vt:lpstr>Overordnete problemstillinger</vt:lpstr>
      <vt:lpstr>Framgangsmåte</vt:lpstr>
      <vt:lpstr>Internasjonalt utsyn</vt:lpstr>
      <vt:lpstr>Ny oppgavefordeling mellom personellgrupper i Norge</vt:lpstr>
      <vt:lpstr>Ny oppgavefordeling i sykehjem og hjemmetjeneste i sju kommuner</vt:lpstr>
      <vt:lpstr>Dagens fordeling av oppgaver</vt:lpstr>
      <vt:lpstr>Hvordan oppnå ny oppgavefordeling og kvalitativt gode tjenester?</vt:lpstr>
      <vt:lpstr>Hva skal til for å skape ny oppgavefordeling i kommunale tjenester?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Dette er en forside</dc:title>
  <dc:creator>Hilde Kjerland</dc:creator>
  <cp:lastModifiedBy>Ellen Dehli</cp:lastModifiedBy>
  <cp:revision>16</cp:revision>
  <dcterms:created xsi:type="dcterms:W3CDTF">2014-07-09T09:09:08Z</dcterms:created>
  <dcterms:modified xsi:type="dcterms:W3CDTF">2015-05-04T12:59:14Z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0x010100C466DCB15B7C4D46B76A8E26AA95A520003CFF49F069F22F44BE8074F94434A4BB</vt:lpwstr>
  </property>
  <property fmtid="{D5CDD505-2E9C-101B-9397-08002B2CF9AE}" pid="3" name="_dlc_DocIdItemGuid">
    <vt:lpwstr>bcaa80b2-5029-4c88-836e-a20ab46ac51e</vt:lpwstr>
  </property>
  <property fmtid="{D5CDD505-2E9C-101B-9397-08002B2CF9AE}" pid="4" name="Dokumentkategori">
    <vt:lpwstr>109;#Sammendrag|06fd0364-2305-480a-8ec8-1cae03112a06</vt:lpwstr>
  </property>
</Properties>
</file>