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Relationship Id="rId6" Type="http://schemas.microsoft.com/office/2020/02/relationships/classificationlabels" Target="docMetadata/LabelInfo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1" r:id="rId8"/>
    <p:sldId id="260" r:id="rId9"/>
    <p:sldId id="262" r:id="rId10"/>
    <p:sldId id="263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A95387-3A32-46BF-85C0-78A09ACC05C2}" v="1676" dt="2024-12-19T15:00:41.966"/>
    <p1510:client id="{BA3437CD-2CBC-4907-8B2E-F09D3DB8DCF9}" v="2399" dt="2024-12-19T14:52:20.6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olai Winge" userId="e0c6a9f0-ba1a-4caa-8ebd-65cf94e575d3" providerId="ADAL" clId="{BA3437CD-2CBC-4907-8B2E-F09D3DB8DCF9}"/>
    <pc:docChg chg="custSel modSld">
      <pc:chgData name="Nikolai Winge" userId="e0c6a9f0-ba1a-4caa-8ebd-65cf94e575d3" providerId="ADAL" clId="{BA3437CD-2CBC-4907-8B2E-F09D3DB8DCF9}" dt="2024-12-19T14:52:20.644" v="2398" actId="113"/>
      <pc:docMkLst>
        <pc:docMk/>
      </pc:docMkLst>
      <pc:sldChg chg="modSp mod">
        <pc:chgData name="Nikolai Winge" userId="e0c6a9f0-ba1a-4caa-8ebd-65cf94e575d3" providerId="ADAL" clId="{BA3437CD-2CBC-4907-8B2E-F09D3DB8DCF9}" dt="2024-12-19T14:52:20.644" v="2398" actId="113"/>
        <pc:sldMkLst>
          <pc:docMk/>
          <pc:sldMk cId="2601971703" sldId="260"/>
        </pc:sldMkLst>
        <pc:spChg chg="mod">
          <ac:chgData name="Nikolai Winge" userId="e0c6a9f0-ba1a-4caa-8ebd-65cf94e575d3" providerId="ADAL" clId="{BA3437CD-2CBC-4907-8B2E-F09D3DB8DCF9}" dt="2024-12-19T14:52:20.644" v="2398" actId="113"/>
          <ac:spMkLst>
            <pc:docMk/>
            <pc:sldMk cId="2601971703" sldId="260"/>
            <ac:spMk id="3" creationId="{FF6F5DBC-5166-0329-D038-84D432FE68EC}"/>
          </ac:spMkLst>
        </pc:spChg>
      </pc:sldChg>
      <pc:sldChg chg="modSp mod">
        <pc:chgData name="Nikolai Winge" userId="e0c6a9f0-ba1a-4caa-8ebd-65cf94e575d3" providerId="ADAL" clId="{BA3437CD-2CBC-4907-8B2E-F09D3DB8DCF9}" dt="2024-12-19T14:45:09.928" v="1133" actId="20577"/>
        <pc:sldMkLst>
          <pc:docMk/>
          <pc:sldMk cId="1594760085" sldId="262"/>
        </pc:sldMkLst>
        <pc:spChg chg="mod">
          <ac:chgData name="Nikolai Winge" userId="e0c6a9f0-ba1a-4caa-8ebd-65cf94e575d3" providerId="ADAL" clId="{BA3437CD-2CBC-4907-8B2E-F09D3DB8DCF9}" dt="2024-12-19T14:45:09.928" v="1133" actId="20577"/>
          <ac:spMkLst>
            <pc:docMk/>
            <pc:sldMk cId="1594760085" sldId="262"/>
            <ac:spMk id="3" creationId="{6F5BDF69-4719-572F-96CB-8CFBC4D4A3FB}"/>
          </ac:spMkLst>
        </pc:spChg>
      </pc:sldChg>
      <pc:sldChg chg="modSp mod">
        <pc:chgData name="Nikolai Winge" userId="e0c6a9f0-ba1a-4caa-8ebd-65cf94e575d3" providerId="ADAL" clId="{BA3437CD-2CBC-4907-8B2E-F09D3DB8DCF9}" dt="2024-12-19T14:50:27.452" v="2253" actId="20577"/>
        <pc:sldMkLst>
          <pc:docMk/>
          <pc:sldMk cId="2023647245" sldId="263"/>
        </pc:sldMkLst>
        <pc:spChg chg="mod">
          <ac:chgData name="Nikolai Winge" userId="e0c6a9f0-ba1a-4caa-8ebd-65cf94e575d3" providerId="ADAL" clId="{BA3437CD-2CBC-4907-8B2E-F09D3DB8DCF9}" dt="2024-12-19T14:50:27.452" v="2253" actId="20577"/>
          <ac:spMkLst>
            <pc:docMk/>
            <pc:sldMk cId="2023647245" sldId="263"/>
            <ac:spMk id="3" creationId="{B8EB768A-B3C8-3438-ECFD-9AB00F74A4C6}"/>
          </ac:spMkLst>
        </pc:spChg>
      </pc:sldChg>
    </pc:docChg>
  </pc:docChgLst>
  <pc:docChgLst>
    <pc:chgData name="Tone Steinnes" userId="8b4a4f80-da73-405d-9f5b-370da1230958" providerId="ADAL" clId="{ACA95387-3A32-46BF-85C0-78A09ACC05C2}"/>
    <pc:docChg chg="undo custSel addSld delSld modSld">
      <pc:chgData name="Tone Steinnes" userId="8b4a4f80-da73-405d-9f5b-370da1230958" providerId="ADAL" clId="{ACA95387-3A32-46BF-85C0-78A09ACC05C2}" dt="2024-12-19T15:00:41.966" v="1675" actId="47"/>
      <pc:docMkLst>
        <pc:docMk/>
      </pc:docMkLst>
      <pc:sldChg chg="modSp mod">
        <pc:chgData name="Tone Steinnes" userId="8b4a4f80-da73-405d-9f5b-370da1230958" providerId="ADAL" clId="{ACA95387-3A32-46BF-85C0-78A09ACC05C2}" dt="2024-12-19T14:51:08.295" v="1199" actId="114"/>
        <pc:sldMkLst>
          <pc:docMk/>
          <pc:sldMk cId="2601971703" sldId="260"/>
        </pc:sldMkLst>
        <pc:spChg chg="mod">
          <ac:chgData name="Tone Steinnes" userId="8b4a4f80-da73-405d-9f5b-370da1230958" providerId="ADAL" clId="{ACA95387-3A32-46BF-85C0-78A09ACC05C2}" dt="2024-12-19T14:49:25.578" v="1026" actId="20577"/>
          <ac:spMkLst>
            <pc:docMk/>
            <pc:sldMk cId="2601971703" sldId="260"/>
            <ac:spMk id="2" creationId="{5C2EB268-BFAF-F724-B588-FABC12E55EC9}"/>
          </ac:spMkLst>
        </pc:spChg>
        <pc:spChg chg="mod">
          <ac:chgData name="Tone Steinnes" userId="8b4a4f80-da73-405d-9f5b-370da1230958" providerId="ADAL" clId="{ACA95387-3A32-46BF-85C0-78A09ACC05C2}" dt="2024-12-19T14:51:08.295" v="1199" actId="114"/>
          <ac:spMkLst>
            <pc:docMk/>
            <pc:sldMk cId="2601971703" sldId="260"/>
            <ac:spMk id="3" creationId="{FF6F5DBC-5166-0329-D038-84D432FE68EC}"/>
          </ac:spMkLst>
        </pc:spChg>
      </pc:sldChg>
      <pc:sldChg chg="modSp mod">
        <pc:chgData name="Tone Steinnes" userId="8b4a4f80-da73-405d-9f5b-370da1230958" providerId="ADAL" clId="{ACA95387-3A32-46BF-85C0-78A09ACC05C2}" dt="2024-12-19T14:53:45.241" v="1501" actId="27636"/>
        <pc:sldMkLst>
          <pc:docMk/>
          <pc:sldMk cId="1594760085" sldId="262"/>
        </pc:sldMkLst>
        <pc:spChg chg="mod">
          <ac:chgData name="Tone Steinnes" userId="8b4a4f80-da73-405d-9f5b-370da1230958" providerId="ADAL" clId="{ACA95387-3A32-46BF-85C0-78A09ACC05C2}" dt="2024-12-19T14:53:45.241" v="1501" actId="27636"/>
          <ac:spMkLst>
            <pc:docMk/>
            <pc:sldMk cId="1594760085" sldId="262"/>
            <ac:spMk id="3" creationId="{6F5BDF69-4719-572F-96CB-8CFBC4D4A3FB}"/>
          </ac:spMkLst>
        </pc:spChg>
      </pc:sldChg>
      <pc:sldChg chg="modSp mod">
        <pc:chgData name="Tone Steinnes" userId="8b4a4f80-da73-405d-9f5b-370da1230958" providerId="ADAL" clId="{ACA95387-3A32-46BF-85C0-78A09ACC05C2}" dt="2024-12-19T15:00:38.239" v="1674" actId="27636"/>
        <pc:sldMkLst>
          <pc:docMk/>
          <pc:sldMk cId="2023647245" sldId="263"/>
        </pc:sldMkLst>
        <pc:spChg chg="mod">
          <ac:chgData name="Tone Steinnes" userId="8b4a4f80-da73-405d-9f5b-370da1230958" providerId="ADAL" clId="{ACA95387-3A32-46BF-85C0-78A09ACC05C2}" dt="2024-12-19T15:00:38.239" v="1674" actId="27636"/>
          <ac:spMkLst>
            <pc:docMk/>
            <pc:sldMk cId="2023647245" sldId="263"/>
            <ac:spMk id="3" creationId="{B8EB768A-B3C8-3438-ECFD-9AB00F74A4C6}"/>
          </ac:spMkLst>
        </pc:spChg>
      </pc:sldChg>
      <pc:sldChg chg="add del">
        <pc:chgData name="Tone Steinnes" userId="8b4a4f80-da73-405d-9f5b-370da1230958" providerId="ADAL" clId="{ACA95387-3A32-46BF-85C0-78A09ACC05C2}" dt="2024-12-19T15:00:41.966" v="1675" actId="47"/>
        <pc:sldMkLst>
          <pc:docMk/>
          <pc:sldMk cId="2966344707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1A2C3FD-A88F-B5A8-12D7-119FFC98AE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2A5911F-F719-0E60-CA25-4F6732563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D869A65-FF9F-EC47-FBDB-7D06F9CA8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0EAAF-6048-40CF-9041-7EBC0A57F69A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84F66F0-D353-A969-0EE7-7F35F2141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71B46E6-C268-56F9-F9BF-647CAC2C2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8642-ACA7-4864-8FBC-1A4CE4AF0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8620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A347DB2-5E54-BA73-7F7B-E9C5BDFEB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950C1DF-F619-1E38-E5BD-85522564A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7AE0559-DEAD-A946-8436-B54077218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0EAAF-6048-40CF-9041-7EBC0A57F69A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A288C0E-1C10-A381-9813-C8E96D7A2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DEDB9CC-7126-7C42-14D7-DD4DAF611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8642-ACA7-4864-8FBC-1A4CE4AF0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678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73A005FB-15F5-B1A2-3BFA-DB5F9C8A7C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9B854BF-7B93-434A-659A-EC79BEF60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9F044DA-ADEB-CEDC-54E5-DBA3BD32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0EAAF-6048-40CF-9041-7EBC0A57F69A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0C6EED0-9312-77D0-3935-09EFB5E0F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D32F061-1237-AB79-5A28-5DB0D3944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8642-ACA7-4864-8FBC-1A4CE4AF0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0306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7D03703-2493-49F3-EC1E-399DDD6F5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A17082F-2B0F-D7CC-E6A8-3D0B4A4B7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DE70752-4F9F-194B-E459-612041DCC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0EAAF-6048-40CF-9041-7EBC0A57F69A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E80308F-1C80-8DDA-509E-0247BAB67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FFEB6D8-F2CB-E950-8CF8-77E688D15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8642-ACA7-4864-8FBC-1A4CE4AF0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96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63C9C7-036E-60EB-9DDE-1A7453E89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BB9F655-E890-C76E-9467-EE9026226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8C092DC-26DB-22AA-8E15-CAA361574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0EAAF-6048-40CF-9041-7EBC0A57F69A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B930061-028D-CDD2-C040-9A434E3E2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80EC1AC-1954-1257-A77F-3135D888D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8642-ACA7-4864-8FBC-1A4CE4AF0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662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D8C7D2C-3984-798F-1717-C076D9C5D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0A6CD19-7A14-ADAC-25D4-5D982F5819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810159-94B9-EBA8-5BB9-780244899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7F2DD0C-8C27-E811-4469-85E07BE63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0EAAF-6048-40CF-9041-7EBC0A57F69A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8EDEAC8-3D8F-AE25-6E1D-61B5DE7CB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31CD9C5-03A3-688D-CCC3-4128CDB18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8642-ACA7-4864-8FBC-1A4CE4AF0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6385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1D6F52-4654-F310-5A82-310CB327B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1005A24-4199-95D3-8B43-298450285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81D1337-858E-3093-04DD-5567FD772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A4520E9-12B6-0D44-75C9-E862841DB5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F3696D55-9F6C-FA57-556D-F713E5E1CF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688BB11-32FF-ABE9-B1FB-9AD534CF2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0EAAF-6048-40CF-9041-7EBC0A57F69A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CC70C039-3025-A397-B017-1AC8EF6E3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36A3A7F-3555-0DA7-6B63-736CB7C30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8642-ACA7-4864-8FBC-1A4CE4AF0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006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EF9B8D0-2806-8A34-CF6D-E2A43CB5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50B862B-2905-ACCA-E75C-208D82FAF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0EAAF-6048-40CF-9041-7EBC0A57F69A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F2470B8-8BB3-492D-498F-C3FA890EF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873D8B9-7101-CE5B-1D04-3A3226B9A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8642-ACA7-4864-8FBC-1A4CE4AF0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371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63F22B97-E2BE-3478-DFE3-494AC546F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0EAAF-6048-40CF-9041-7EBC0A57F69A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DE0C0C9-71C0-D273-D135-711033854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8199240-843B-3B5A-C1B3-6DEB2231F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8642-ACA7-4864-8FBC-1A4CE4AF0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613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A58290-6AB4-4914-52A1-585F840BE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D6CCECD-6669-C68E-C8D6-52CC96AAE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DAEB68E-1412-8719-4F0A-22181ED7F3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EF252B8-4156-4DDA-FC51-EB22D60F9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0EAAF-6048-40CF-9041-7EBC0A57F69A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728DE64-4895-F2B4-A313-B18B42631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49F2452-1FA6-4A04-7196-04C9C3D74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8642-ACA7-4864-8FBC-1A4CE4AF0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695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A5CB8C-23F7-C97F-EB69-F8B74F118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A88D5F0-D9D2-AC27-2867-84901FE92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EC3D5DA-3471-E68F-8044-F6BFDC4755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11528E6-7534-42D0-F680-47D04C1E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0EAAF-6048-40CF-9041-7EBC0A57F69A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90091A5-436E-FF5A-4B4E-69069DEF1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36D08F8-0BA4-C0D6-7593-6EB8BAAF5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78642-ACA7-4864-8FBC-1A4CE4AF0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3326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A7DE954-6AD6-FCAE-D88B-09A407437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935FC85-B715-F3BF-5005-D9318FACF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0E59672-CB55-8931-5D6A-C0DE02C2D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A0EAAF-6048-40CF-9041-7EBC0A57F69A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95A80D1-FEA9-A5F1-BB0A-C5B5B65FF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65795B0-7EC1-243D-EA26-DB6C73E84A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378642-ACA7-4864-8FBC-1A4CE4AF01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282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D1F66DF8-4533-29FD-A6BF-F48AFCD5A2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1046" y="836246"/>
            <a:ext cx="5660348" cy="4421554"/>
          </a:xfrm>
        </p:spPr>
        <p:txBody>
          <a:bodyPr>
            <a:normAutofit/>
          </a:bodyPr>
          <a:lstStyle/>
          <a:p>
            <a:r>
              <a:rPr lang="nb-NO" sz="3200"/>
              <a:t>Sammendrag av FoU-prosjekt: </a:t>
            </a:r>
          </a:p>
          <a:p>
            <a:endParaRPr lang="nb-NO" sz="3200"/>
          </a:p>
          <a:p>
            <a:r>
              <a:rPr lang="nb-NO" sz="3200" b="1"/>
              <a:t>Det rettslige innholdet i det kommunale selvstyret, sett i lys av nyere lovgivning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5370F262-2F0E-F109-D7E7-CFFB4B9EF0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1436" y="0"/>
            <a:ext cx="4713994" cy="678397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9CD8E28C-8B1D-7233-9BC4-863F216E2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0874" y="4235072"/>
            <a:ext cx="2745853" cy="1725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97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A01DD7-5D26-1A58-E7EB-2BC7869D76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8DC4A20-5F97-F17F-3827-3637050C4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034"/>
            <a:ext cx="10515600" cy="679904"/>
          </a:xfrm>
        </p:spPr>
        <p:txBody>
          <a:bodyPr>
            <a:normAutofit fontScale="90000"/>
          </a:bodyPr>
          <a:lstStyle/>
          <a:p>
            <a:pPr algn="ctr"/>
            <a:r>
              <a:rPr lang="nb-NO"/>
              <a:t>Grunnloven § 49 andre ledd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CD4B6F0-3D34-76AC-C124-47C7EA5D7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8903"/>
            <a:ext cx="10515600" cy="5158060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nb-NO" sz="2600" b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Konstitusjonell forankring av kommunalt selvstyre</a:t>
            </a:r>
            <a:r>
              <a:rPr lang="nb-NO" sz="26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Grl. § 49, 2. ledd ble vedtatt i 2016, og gir en grunnlovsfestet forankring for kommunalt selvstyre.</a:t>
            </a:r>
          </a:p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nb-NO" sz="2600" b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Selvstyrets innhold</a:t>
            </a:r>
            <a:r>
              <a:rPr lang="nb-NO" sz="26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Kommunene må ha en grunnleggende rettslig handleevne og kapasitet til å kunne «styre lokale anliggender». </a:t>
            </a:r>
          </a:p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nb-NO" sz="2600" b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Ramme for Stortinget</a:t>
            </a:r>
            <a:r>
              <a:rPr lang="nb-NO" sz="26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Grunnloven gir ingen skarp, avgrenset og uttømmende ramme for omfanget av det kommunale selvstyret, og Stortinget har stor handlefrihet. </a:t>
            </a:r>
          </a:p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nb-NO" sz="2600" b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Lovkrav</a:t>
            </a:r>
            <a:r>
              <a:rPr lang="nb-NO" sz="26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Stortinget kan regulere det lokale folkevalgte nivået ved lov. Statsforvaltningen må ha fått tildelt lovhjemmel for å kunne kontrollere og overprøve kommunene. </a:t>
            </a:r>
            <a:endParaRPr lang="nb-NO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8BB17F4E-8BEB-E436-1E89-3DEAE55FB56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4086"/>
          <a:stretch/>
        </p:blipFill>
        <p:spPr>
          <a:xfrm>
            <a:off x="0" y="0"/>
            <a:ext cx="1282735" cy="61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611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75FD2D-2329-745A-2E1D-E7786F04E6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FC6709-2E33-6C26-7FCB-B45E86551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868"/>
            <a:ext cx="10515600" cy="671195"/>
          </a:xfrm>
        </p:spPr>
        <p:txBody>
          <a:bodyPr>
            <a:normAutofit fontScale="90000"/>
          </a:bodyPr>
          <a:lstStyle/>
          <a:p>
            <a:pPr algn="ctr"/>
            <a:r>
              <a:rPr lang="nb-NO"/>
              <a:t>Kommuneloven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C8BA763-4DAB-07E4-4812-B2E42CD1B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126" y="957943"/>
            <a:ext cx="10615748" cy="5625737"/>
          </a:xfrm>
        </p:spPr>
        <p:txBody>
          <a:bodyPr>
            <a:normAutofit fontScale="250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sz="8000" b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Kommunelovens formål</a:t>
            </a:r>
            <a:r>
              <a:rPr lang="nb-NO" sz="80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Kommunalt selvstyre inngår i kommunelovens formålsbestemmelse i § 1-1.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sz="8000" b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Utfyllende om kommunenes grunnleggende kompetanse i § 2-1: </a:t>
            </a:r>
            <a:endParaRPr lang="nb-NO" sz="800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nb-NO" sz="80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Kommunalt selvstyre utøves innenfor nasjonale rammer</a:t>
            </a:r>
          </a:p>
          <a:p>
            <a:pPr marL="742950" lvl="1" indent="-285750">
              <a:lnSpc>
                <a:spcPct val="11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nb-NO" sz="80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Egen folkevalgt ledelse</a:t>
            </a:r>
          </a:p>
          <a:p>
            <a:pPr marL="742950" lvl="1" indent="-285750">
              <a:lnSpc>
                <a:spcPct val="11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nb-NO" sz="80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Egne rettssubjekter</a:t>
            </a:r>
          </a:p>
          <a:p>
            <a:pPr marL="742950" lvl="1" indent="-285750">
              <a:lnSpc>
                <a:spcPct val="11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nb-NO" sz="80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 ta avgjørelser på eget initiativ og ansvar</a:t>
            </a:r>
          </a:p>
          <a:p>
            <a:pPr marL="742950" lvl="1" indent="-285750">
              <a:lnSpc>
                <a:spcPct val="11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nb-NO" sz="80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Lovkrav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sz="8000" b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Prinsipper for nasjonale myndigheters forhold til kommunalt selvstyre i § 2-2</a:t>
            </a:r>
            <a:endParaRPr lang="nb-NO" sz="800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nb-NO" sz="80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Forholdsmessighet</a:t>
            </a:r>
          </a:p>
          <a:p>
            <a:pPr marL="742950" lvl="1" indent="-285750">
              <a:lnSpc>
                <a:spcPct val="10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nb-NO" sz="80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Nærhet</a:t>
            </a:r>
          </a:p>
          <a:p>
            <a:pPr marL="742950" lvl="1" indent="-285750">
              <a:lnSpc>
                <a:spcPct val="10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nb-NO" sz="80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Finansiering</a:t>
            </a:r>
          </a:p>
          <a:p>
            <a:pPr marL="742950" lvl="1" indent="-285750">
              <a:lnSpc>
                <a:spcPct val="100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nb-NO" sz="80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Prinsippene er ikke rettslig bindende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nb-NO" b="1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F8839ADA-7757-9A57-53DD-CD7B923B9B8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4086"/>
          <a:stretch/>
        </p:blipFill>
        <p:spPr>
          <a:xfrm>
            <a:off x="0" y="0"/>
            <a:ext cx="1282735" cy="61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070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DD1955-5F00-90F3-3E2E-932B44F219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16B4499-2E76-6DAF-70FF-9E41BB93C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868"/>
            <a:ext cx="10515600" cy="671195"/>
          </a:xfrm>
        </p:spPr>
        <p:txBody>
          <a:bodyPr>
            <a:normAutofit fontScale="90000"/>
          </a:bodyPr>
          <a:lstStyle/>
          <a:p>
            <a:pPr algn="ctr"/>
            <a:r>
              <a:rPr lang="nb-NO"/>
              <a:t>Virkning av Grl. § 49 (2) og kommuneloven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E197C50-CA7B-BC0B-F4DC-9D50FE806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125" y="1262743"/>
            <a:ext cx="10665823" cy="5320937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Hensynet til kommunalt selvstyre er relevant ved utarbeidelse av lovforslag og budsjettforslag som berører kommunenes virksomhet.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Hensynet til kommunalt selvstyre er relevant ved tolking av kommuneloven.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Hensynet til kommunalt selvstyre kan være relevant ved tolking av særlovgivning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nb-NO" b="1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9B95A36-4DBC-6B68-DF1D-DC9FFA4A5EF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4086"/>
          <a:stretch/>
        </p:blipFill>
        <p:spPr>
          <a:xfrm>
            <a:off x="0" y="0"/>
            <a:ext cx="1282735" cy="61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050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B1AF92-27D2-FDA6-853F-E3FBDF152B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2EB268-BFAF-F724-B588-FABC12E55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868"/>
            <a:ext cx="10515600" cy="671195"/>
          </a:xfrm>
        </p:spPr>
        <p:txBody>
          <a:bodyPr>
            <a:normAutofit fontScale="90000"/>
          </a:bodyPr>
          <a:lstStyle/>
          <a:p>
            <a:pPr algn="ctr"/>
            <a:r>
              <a:rPr lang="nb-NO"/>
              <a:t>Statlig kontroll med kommunal virksomhet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F6F5DBC-5166-0329-D038-84D432FE6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125" y="1262743"/>
            <a:ext cx="10665823" cy="5320937"/>
          </a:xfrm>
        </p:spPr>
        <p:txBody>
          <a:bodyPr>
            <a:normAutofit fontScale="700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sz="2600" b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Forvaltningsloven § 34 andre ledd: </a:t>
            </a:r>
            <a:r>
              <a:rPr lang="nb-NO" sz="26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Endringen fra «vekt» til «stor vekt» er ment å styrke det kommunale selvstyret, men synes å hatt liten betydning for statsforvalters overprøving i praksis.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sz="2600" b="1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Kommunelovens bestemmelser om lovlighetskontroll: </a:t>
            </a:r>
            <a:r>
              <a:rPr lang="nb-NO" sz="260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Staten kan prøve </a:t>
            </a:r>
            <a:r>
              <a:rPr lang="nb-NO" sz="2600" i="1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lovligheten </a:t>
            </a:r>
            <a:r>
              <a:rPr lang="nb-NO" sz="260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 kommunale avgjørelser. Innføringen av «særlige grunner» for lovlighetskontroll på statens eget initiativ var i tråd med tidligere praksis, og har hatt liten betydning for statsforvalternes praktisering.</a:t>
            </a:r>
            <a:endParaRPr lang="nb-NO" sz="260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sz="2600" b="1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Kommunelovens bestemmelser om tilsyn</a:t>
            </a:r>
            <a:r>
              <a:rPr lang="nb-NO" sz="260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Staten kan føre tilsyn med </a:t>
            </a:r>
            <a:r>
              <a:rPr lang="nb-NO" sz="2600" i="1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lovligheten</a:t>
            </a:r>
            <a:r>
              <a:rPr lang="nb-NO" sz="260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 kommunal virksomhet dersom det finnes tilsynshjemmel i særlov. Av lovendringene er det de tydeligere kravene til statens samordning av tilsyn som klarest har ført til endringer i statsforvalternes praksis.</a:t>
            </a:r>
            <a:endParaRPr lang="nb-NO" sz="260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sz="26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Skillet mellom </a:t>
            </a:r>
            <a:r>
              <a:rPr lang="nb-NO" sz="2600" b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rettsanvendelse</a:t>
            </a:r>
            <a:r>
              <a:rPr lang="nb-NO" sz="26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og </a:t>
            </a:r>
            <a:r>
              <a:rPr lang="nb-NO" sz="2600" b="1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fritt skjønn </a:t>
            </a:r>
            <a:r>
              <a:rPr lang="nb-NO" sz="26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av sentral betydning ved statsforvalters kontroll og overprøving av kommunale </a:t>
            </a:r>
            <a:r>
              <a:rPr lang="nb-NO" sz="260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avgjørelser og virksomhet. </a:t>
            </a:r>
            <a:endParaRPr lang="nb-NO" sz="2600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sz="26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Rettsanvendelse prøves i utgangspunktet fullt ut.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sz="26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Fritt skjønn kan ofte prøves i klagebehandling, men ikke prøves ved lovlighetskontroll og tilsyn.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sz="260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Statsforvalter er svært tilbakeholden med å overprøve fritt skjønn.</a:t>
            </a:r>
          </a:p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nb-NO" sz="260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Selv om kommunene har mulighet til å </a:t>
            </a:r>
            <a:r>
              <a:rPr lang="nb-NO" sz="2600" b="1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reise søksmål </a:t>
            </a:r>
            <a:r>
              <a:rPr lang="nb-NO" sz="2600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 staten, er dette en ordning som i liten grad benyttes.</a:t>
            </a:r>
            <a:r>
              <a:rPr lang="nb-NO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nb-NO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C3CD2E4-ED00-F3D7-A910-2E5B2A23CA6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4086"/>
          <a:stretch/>
        </p:blipFill>
        <p:spPr>
          <a:xfrm>
            <a:off x="0" y="0"/>
            <a:ext cx="1282735" cy="61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971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CEF048-9B13-9555-0515-7C76E2440E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E8403F7-5DF7-F0BD-1A34-EF5AAE9AF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868"/>
            <a:ext cx="10515600" cy="671195"/>
          </a:xfrm>
        </p:spPr>
        <p:txBody>
          <a:bodyPr>
            <a:normAutofit fontScale="90000"/>
          </a:bodyPr>
          <a:lstStyle/>
          <a:p>
            <a:pPr algn="ctr"/>
            <a:r>
              <a:rPr lang="nb-NO"/>
              <a:t>Diverse funn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F5BDF69-4719-572F-96CB-8CFBC4D4A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125" y="1262743"/>
            <a:ext cx="10665823" cy="5320937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Statsforvalterne kjente i liten grad til endringene i Grl. § 49 andre ledd og innholdet i kommuneloven §§ 2-1 og 2-2.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fire nyere </a:t>
            </a:r>
            <a:r>
              <a:rPr lang="nb-NO" err="1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lovprosesser</a:t>
            </a:r>
            <a:r>
              <a:rPr lang="nb-NO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som berører kommunene er det i liten grad vist til Grl. § 49 andre ledd og kommuneloven §§ 2-1 og 2-2.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Plan- og bygningsloven er uklar når det gjelder grunnlaget for å fremme innsigelse. Dette fører ofte til unødvendige konflikter mellom kommune og stat.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Når statlige veiledere brukes som grunnlag for klage og innsigelse, kan det oppstå utfordringer med hensyn til lovkravet for å styre kommunal virksomhet.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nb-NO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4C12F4D-4F06-DE10-12E7-F3C55277FBC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4086"/>
          <a:stretch/>
        </p:blipFill>
        <p:spPr>
          <a:xfrm>
            <a:off x="0" y="0"/>
            <a:ext cx="1282735" cy="61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60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234468-9F18-2E73-297C-F7EEEC114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0D5BE45-3378-4EB6-2691-1A0045683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868"/>
            <a:ext cx="10515600" cy="671195"/>
          </a:xfrm>
        </p:spPr>
        <p:txBody>
          <a:bodyPr>
            <a:normAutofit fontScale="90000"/>
          </a:bodyPr>
          <a:lstStyle/>
          <a:p>
            <a:pPr algn="ctr"/>
            <a:r>
              <a:rPr lang="nb-NO"/>
              <a:t>Forslag til tiltak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8EB768A-B3C8-3438-ECFD-9AB00F74A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125" y="1262743"/>
            <a:ext cx="10665823" cy="5320937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bør foretas en evaluering av ordningen med kommunens mulighet til å reise søksmål mot staten, herunder vurderes om det finnes mer hensiktsmessige måter for å løse rettslig uenighet mellom stat og kommune. </a:t>
            </a:r>
            <a:endParaRPr lang="nb-NO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Gjeldende veiledere bør evalueres og revideres for å sikre overensstemmelse med gjeldende rett. </a:t>
            </a:r>
            <a:r>
              <a:rPr lang="nb-NO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nb-NO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bør vurderes å stille krav om lovhjemmel for utarbeidelse av statlige informasjonstiltak.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Bestemmelsene om innsigelse bør tydeliggjøre både forskjellen mellom innsigelse fremmet på hhv. faglig og rettslig grunnlag, og forholdet til det kommunale selvstyret.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>
                <a:effectLst/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 bør sikres at statsforvalterne har en felles forståelse av lovgivningens rammer for kommunenes selvstyre, innenfor og på tvers av ulike sektorområder.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Utredningsinstruksen bør endres, slik at det gis en begrunnet vurdering av kommunalt selvstyre i lovforarbeidene.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nb-NO" b="1">
              <a:effectLst/>
              <a:latin typeface="Aptos" panose="020B00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D9168C5-2BBA-2114-82D2-9F99C9A3789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4086"/>
          <a:stretch/>
        </p:blipFill>
        <p:spPr>
          <a:xfrm>
            <a:off x="0" y="0"/>
            <a:ext cx="1282735" cy="612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647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BB8D60AF09B748A9553E301A96EC1E" ma:contentTypeVersion="21" ma:contentTypeDescription="Create a new document." ma:contentTypeScope="" ma:versionID="e5a6f699baff465aef71c86e4e0f8d2a">
  <xsd:schema xmlns:xsd="http://www.w3.org/2001/XMLSchema" xmlns:xs="http://www.w3.org/2001/XMLSchema" xmlns:p="http://schemas.microsoft.com/office/2006/metadata/properties" xmlns:ns1="http://schemas.microsoft.com/sharepoint/v3" xmlns:ns2="cfc9d2ed-352d-4f23-893a-3ff501267f37" xmlns:ns3="910a3a74-9dd5-4700-83e5-2228c8cd3fa1" xmlns:ns4="e727bf9d-fd31-479a-a5e7-f53cde1857f9" targetNamespace="http://schemas.microsoft.com/office/2006/metadata/properties" ma:root="true" ma:fieldsID="98f03fb895b6e0068b312288c228c89b" ns1:_="" ns2:_="" ns3:_="" ns4:_="">
    <xsd:import namespace="http://schemas.microsoft.com/sharepoint/v3"/>
    <xsd:import namespace="cfc9d2ed-352d-4f23-893a-3ff501267f37"/>
    <xsd:import namespace="910a3a74-9dd5-4700-83e5-2228c8cd3fa1"/>
    <xsd:import namespace="e727bf9d-fd31-479a-a5e7-f53cde1857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Person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4:TaxCatchAll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c9d2ed-352d-4f23-893a-3ff501267f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Person" ma:index="21" nillable="true" ma:displayName="Person " ma:description="Hvem leser første vurdering 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a5af897e-8ee3-44e6-a379-8efb93aa5b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a3a74-9dd5-4700-83e5-2228c8cd3fa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27bf9d-fd31-479a-a5e7-f53cde1857f9" elementFormDefault="qualified">
    <xsd:import namespace="http://schemas.microsoft.com/office/2006/documentManagement/types"/>
    <xsd:import namespace="http://schemas.microsoft.com/office/infopath/2007/PartnerControls"/>
    <xsd:element name="TaxCatchAll" ma:index="26" nillable="true" ma:displayName="Taxonomy Catch All Column" ma:hidden="true" ma:list="{e023a875-fab3-4292-934d-5b99c959ec97}" ma:internalName="TaxCatchAll" ma:showField="CatchAllData" ma:web="910a3a74-9dd5-4700-83e5-2228c8cd3f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Person xmlns="cfc9d2ed-352d-4f23-893a-3ff501267f37">
      <UserInfo>
        <DisplayName/>
        <AccountId xsi:nil="true"/>
        <AccountType/>
      </UserInfo>
    </Person>
    <TaxCatchAll xmlns="e727bf9d-fd31-479a-a5e7-f53cde1857f9" xsi:nil="true"/>
    <lcf76f155ced4ddcb4097134ff3c332f xmlns="cfc9d2ed-352d-4f23-893a-3ff501267f37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4F8297-D800-4B9B-91D3-CE51C8296640}"/>
</file>

<file path=customXml/itemProps2.xml><?xml version="1.0" encoding="utf-8"?>
<ds:datastoreItem xmlns:ds="http://schemas.openxmlformats.org/officeDocument/2006/customXml" ds:itemID="{175DFB1F-FABE-4B33-A08A-0FF6761A746A}">
  <ds:schemaRefs>
    <ds:schemaRef ds:uri="648d32c9-c27f-4e6a-8242-f48031ecadb7"/>
    <ds:schemaRef ds:uri="a8564946-300d-42b9-8e5f-9344c6e21b2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82A2236-2E83-4A52-B65D-01FEE5FD265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9ad283-612c-4596-963f-b6e6d55129d1}" enabled="1" method="Standard" siteId="{e1ae18b6-de6f-4b87-a2fc-90d6217d954e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Office-tema</vt:lpstr>
      <vt:lpstr>PowerPoint Presentation</vt:lpstr>
      <vt:lpstr>Grunnloven § 49 andre ledd</vt:lpstr>
      <vt:lpstr>Kommuneloven </vt:lpstr>
      <vt:lpstr>Virkning av Grl. § 49 (2) og kommuneloven</vt:lpstr>
      <vt:lpstr>Statlig kontroll med kommunal virksomhet</vt:lpstr>
      <vt:lpstr>Diverse funn</vt:lpstr>
      <vt:lpstr>Forslag til tiltak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Nikolai Winge</dc:creator>
  <cp:revision>1</cp:revision>
  <dcterms:created xsi:type="dcterms:W3CDTF">2024-12-19T13:05:46Z</dcterms:created>
  <dcterms:modified xsi:type="dcterms:W3CDTF">2024-12-19T15:01:05Z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0x01010015BB8D60AF09B748A9553E301A96EC1E</vt:lpwstr>
  </property>
</Properties>
</file>