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4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6.xml" ContentType="application/vnd.openxmlformats-officedocument.presentationml.slide+xml"/>
  <Override PartName="/ppt/slides/slide45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3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1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20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3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charts/chart2.xml" ContentType="application/vnd.openxmlformats-officedocument.drawingml.chart+xml"/>
  <Override PartName="/ppt/charts/chart8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2.xml" ContentType="application/vnd.ms-office.chartcolorstyle+xml"/>
  <Override PartName="/ppt/charts/style6.xml" ContentType="application/vnd.ms-office.chartstyle+xml"/>
  <Override PartName="/ppt/charts/style1.xml" ContentType="application/vnd.ms-office.chartstyle+xml"/>
  <Override PartName="/ppt/charts/colors1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6.xml" ContentType="application/vnd.ms-office.chartcolorstyle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256" r:id="rId2"/>
    <p:sldId id="257" r:id="rId3"/>
    <p:sldId id="296" r:id="rId4"/>
    <p:sldId id="303" r:id="rId5"/>
    <p:sldId id="328" r:id="rId6"/>
    <p:sldId id="329" r:id="rId7"/>
    <p:sldId id="330" r:id="rId8"/>
    <p:sldId id="297" r:id="rId9"/>
    <p:sldId id="332" r:id="rId10"/>
    <p:sldId id="298" r:id="rId11"/>
    <p:sldId id="333" r:id="rId12"/>
    <p:sldId id="347" r:id="rId13"/>
    <p:sldId id="300" r:id="rId14"/>
    <p:sldId id="301" r:id="rId15"/>
    <p:sldId id="302" r:id="rId16"/>
    <p:sldId id="338" r:id="rId17"/>
    <p:sldId id="339" r:id="rId18"/>
    <p:sldId id="340" r:id="rId19"/>
    <p:sldId id="304" r:id="rId20"/>
    <p:sldId id="294" r:id="rId21"/>
    <p:sldId id="326" r:id="rId22"/>
    <p:sldId id="312" r:id="rId23"/>
    <p:sldId id="313" r:id="rId24"/>
    <p:sldId id="351" r:id="rId25"/>
    <p:sldId id="289" r:id="rId26"/>
    <p:sldId id="291" r:id="rId27"/>
    <p:sldId id="290" r:id="rId28"/>
    <p:sldId id="348" r:id="rId29"/>
    <p:sldId id="349" r:id="rId30"/>
    <p:sldId id="315" r:id="rId31"/>
    <p:sldId id="341" r:id="rId32"/>
    <p:sldId id="342" r:id="rId33"/>
    <p:sldId id="346" r:id="rId34"/>
    <p:sldId id="316" r:id="rId35"/>
    <p:sldId id="317" r:id="rId36"/>
    <p:sldId id="354" r:id="rId37"/>
    <p:sldId id="353" r:id="rId38"/>
    <p:sldId id="344" r:id="rId39"/>
    <p:sldId id="355" r:id="rId40"/>
    <p:sldId id="345" r:id="rId41"/>
    <p:sldId id="319" r:id="rId42"/>
    <p:sldId id="320" r:id="rId43"/>
    <p:sldId id="323" r:id="rId44"/>
    <p:sldId id="322" r:id="rId45"/>
    <p:sldId id="324" r:id="rId46"/>
    <p:sldId id="259" r:id="rId47"/>
  </p:sldIdLst>
  <p:sldSz cx="9144000" cy="6858000" type="screen4x3"/>
  <p:notesSz cx="6735763" cy="986631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15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emastil 1 - utheving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88" d="100"/>
          <a:sy n="88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97" d="100"/>
          <a:sy n="97" d="100"/>
        </p:scale>
        <p:origin x="-3582" y="-114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55" Type="http://schemas.openxmlformats.org/officeDocument/2006/relationships/customXml" Target="../customXml/item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56" Type="http://schemas.openxmlformats.org/officeDocument/2006/relationships/customXml" Target="../customXml/item3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57" Type="http://schemas.openxmlformats.org/officeDocument/2006/relationships/customXml" Target="../customXml/item4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Bok1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Bok1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C:\Users\asgeir\AppData\Roaming\Microsoft\Excel\Bok1%20(version%201).xlsb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C:\Users\asgeir\AppData\Roaming\Microsoft\Excel\Bok1%20(version%201).xlsb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C:\Users\asgeir\AppData\Roaming\Microsoft\Excel\Bok1%20(version%201).xlsb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file:///C:\Users\asgeir\AppData\Roaming\Microsoft\Excel\Bok1%20(version%201).xlsb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BU02\Brukere\cay\Documents\Oppl&#230;ringskontor%20KS\KS-om%20kontoret%20NY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BU02\Brukere\cay\Documents\Oppl&#230;ringskontor%20KS\KS-fi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'Ark1'!$A$2</c:f>
              <c:strCache>
                <c:ptCount val="1"/>
                <c:pt idx="0">
                  <c:v>Hjelpepleiere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'Ark1'!$B$1:$W$1</c:f>
              <c:numCache>
                <c:formatCode>General</c:formatCode>
                <c:ptCount val="22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</c:numCache>
            </c:numRef>
          </c:cat>
          <c:val>
            <c:numRef>
              <c:f>'Ark1'!$B$2:$W$2</c:f>
              <c:numCache>
                <c:formatCode>General</c:formatCode>
                <c:ptCount val="22"/>
                <c:pt idx="0">
                  <c:v>4154</c:v>
                </c:pt>
                <c:pt idx="1">
                  <c:v>3962</c:v>
                </c:pt>
                <c:pt idx="2">
                  <c:v>4031</c:v>
                </c:pt>
                <c:pt idx="3">
                  <c:v>3875</c:v>
                </c:pt>
                <c:pt idx="4">
                  <c:v>3745</c:v>
                </c:pt>
                <c:pt idx="5">
                  <c:v>1984</c:v>
                </c:pt>
                <c:pt idx="6">
                  <c:v>1974</c:v>
                </c:pt>
                <c:pt idx="7">
                  <c:v>1925</c:v>
                </c:pt>
                <c:pt idx="8">
                  <c:v>1715</c:v>
                </c:pt>
                <c:pt idx="9">
                  <c:v>1830</c:v>
                </c:pt>
                <c:pt idx="10">
                  <c:v>2013</c:v>
                </c:pt>
                <c:pt idx="11">
                  <c:v>3138</c:v>
                </c:pt>
                <c:pt idx="12">
                  <c:v>2991</c:v>
                </c:pt>
                <c:pt idx="13">
                  <c:v>2666</c:v>
                </c:pt>
                <c:pt idx="14">
                  <c:v>2863</c:v>
                </c:pt>
                <c:pt idx="15">
                  <c:v>3979</c:v>
                </c:pt>
                <c:pt idx="16">
                  <c:v>3839</c:v>
                </c:pt>
                <c:pt idx="17">
                  <c:v>3886</c:v>
                </c:pt>
                <c:pt idx="18">
                  <c:v>1765</c:v>
                </c:pt>
                <c:pt idx="19">
                  <c:v>572</c:v>
                </c:pt>
                <c:pt idx="20">
                  <c:v>0</c:v>
                </c:pt>
                <c:pt idx="21">
                  <c:v>0</c:v>
                </c:pt>
              </c:numCache>
            </c:numRef>
          </c:val>
        </c:ser>
        <c:ser>
          <c:idx val="1"/>
          <c:order val="1"/>
          <c:tx>
            <c:strRef>
              <c:f>'Ark1'!$A$3</c:f>
              <c:strCache>
                <c:ptCount val="1"/>
                <c:pt idx="0">
                  <c:v>Omsorgsarbeidere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'Ark1'!$B$1:$W$1</c:f>
              <c:numCache>
                <c:formatCode>General</c:formatCode>
                <c:ptCount val="22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</c:numCache>
            </c:numRef>
          </c:cat>
          <c:val>
            <c:numRef>
              <c:f>'Ark1'!$B$3:$W$3</c:f>
              <c:numCache>
                <c:formatCode>General</c:formatCode>
                <c:ptCount val="22"/>
                <c:pt idx="0">
                  <c:v>591</c:v>
                </c:pt>
                <c:pt idx="1">
                  <c:v>873</c:v>
                </c:pt>
                <c:pt idx="2">
                  <c:v>935</c:v>
                </c:pt>
                <c:pt idx="3">
                  <c:v>1065</c:v>
                </c:pt>
                <c:pt idx="4">
                  <c:v>1235</c:v>
                </c:pt>
                <c:pt idx="5">
                  <c:v>627</c:v>
                </c:pt>
                <c:pt idx="6">
                  <c:v>1619</c:v>
                </c:pt>
                <c:pt idx="7">
                  <c:v>2210</c:v>
                </c:pt>
                <c:pt idx="8">
                  <c:v>2009</c:v>
                </c:pt>
                <c:pt idx="9">
                  <c:v>1900</c:v>
                </c:pt>
                <c:pt idx="10">
                  <c:v>1693</c:v>
                </c:pt>
                <c:pt idx="11">
                  <c:v>1546</c:v>
                </c:pt>
                <c:pt idx="12">
                  <c:v>1297</c:v>
                </c:pt>
                <c:pt idx="13">
                  <c:v>1092</c:v>
                </c:pt>
                <c:pt idx="14">
                  <c:v>883</c:v>
                </c:pt>
                <c:pt idx="15">
                  <c:v>847</c:v>
                </c:pt>
                <c:pt idx="16">
                  <c:v>874</c:v>
                </c:pt>
                <c:pt idx="17">
                  <c:v>833</c:v>
                </c:pt>
                <c:pt idx="18">
                  <c:v>646</c:v>
                </c:pt>
                <c:pt idx="19">
                  <c:v>250</c:v>
                </c:pt>
                <c:pt idx="20">
                  <c:v>161</c:v>
                </c:pt>
                <c:pt idx="21">
                  <c:v>105</c:v>
                </c:pt>
              </c:numCache>
            </c:numRef>
          </c:val>
        </c:ser>
        <c:ser>
          <c:idx val="2"/>
          <c:order val="2"/>
          <c:tx>
            <c:strRef>
              <c:f>'Ark1'!$A$4</c:f>
              <c:strCache>
                <c:ptCount val="1"/>
                <c:pt idx="0">
                  <c:v>Helsefagarbeidere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'Ark1'!$B$1:$W$1</c:f>
              <c:numCache>
                <c:formatCode>General</c:formatCode>
                <c:ptCount val="22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</c:numCache>
            </c:numRef>
          </c:cat>
          <c:val>
            <c:numRef>
              <c:f>'Ark1'!$B$4:$W$4</c:f>
              <c:numCache>
                <c:formatCode>General</c:formatCode>
                <c:ptCount val="22"/>
                <c:pt idx="18">
                  <c:v>389</c:v>
                </c:pt>
                <c:pt idx="19">
                  <c:v>1402</c:v>
                </c:pt>
                <c:pt idx="20">
                  <c:v>2032</c:v>
                </c:pt>
                <c:pt idx="21">
                  <c:v>2263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663744"/>
        <c:axId val="45665280"/>
      </c:barChart>
      <c:catAx>
        <c:axId val="45663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45665280"/>
        <c:crosses val="autoZero"/>
        <c:auto val="1"/>
        <c:lblAlgn val="ctr"/>
        <c:lblOffset val="100"/>
        <c:noMultiLvlLbl val="0"/>
      </c:catAx>
      <c:valAx>
        <c:axId val="45665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45663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'Ark1'!$B$13</c:f>
              <c:strCache>
                <c:ptCount val="1"/>
                <c:pt idx="0">
                  <c:v>Elev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'Ark1'!$A$14:$A$17</c:f>
              <c:strCache>
                <c:ptCount val="4"/>
                <c:pt idx="0">
                  <c:v>Østfold</c:v>
                </c:pt>
                <c:pt idx="1">
                  <c:v>Oslo</c:v>
                </c:pt>
                <c:pt idx="2">
                  <c:v>Sogn og Fjordane</c:v>
                </c:pt>
                <c:pt idx="3">
                  <c:v>Norge</c:v>
                </c:pt>
              </c:strCache>
            </c:strRef>
          </c:cat>
          <c:val>
            <c:numRef>
              <c:f>'Ark1'!$B$14:$B$17</c:f>
              <c:numCache>
                <c:formatCode>0%</c:formatCode>
                <c:ptCount val="4"/>
                <c:pt idx="0">
                  <c:v>0.35</c:v>
                </c:pt>
                <c:pt idx="1">
                  <c:v>0.01</c:v>
                </c:pt>
                <c:pt idx="2">
                  <c:v>0</c:v>
                </c:pt>
                <c:pt idx="3">
                  <c:v>0.1</c:v>
                </c:pt>
              </c:numCache>
            </c:numRef>
          </c:val>
        </c:ser>
        <c:ser>
          <c:idx val="1"/>
          <c:order val="1"/>
          <c:tx>
            <c:strRef>
              <c:f>'Ark1'!$C$13</c:f>
              <c:strCache>
                <c:ptCount val="1"/>
                <c:pt idx="0">
                  <c:v>Lærling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'Ark1'!$A$14:$A$17</c:f>
              <c:strCache>
                <c:ptCount val="4"/>
                <c:pt idx="0">
                  <c:v>Østfold</c:v>
                </c:pt>
                <c:pt idx="1">
                  <c:v>Oslo</c:v>
                </c:pt>
                <c:pt idx="2">
                  <c:v>Sogn og Fjordane</c:v>
                </c:pt>
                <c:pt idx="3">
                  <c:v>Norge</c:v>
                </c:pt>
              </c:strCache>
            </c:strRef>
          </c:cat>
          <c:val>
            <c:numRef>
              <c:f>'Ark1'!$C$14:$C$17</c:f>
              <c:numCache>
                <c:formatCode>0%</c:formatCode>
                <c:ptCount val="4"/>
                <c:pt idx="0">
                  <c:v>0.41</c:v>
                </c:pt>
                <c:pt idx="1">
                  <c:v>0.23</c:v>
                </c:pt>
                <c:pt idx="2">
                  <c:v>0.59</c:v>
                </c:pt>
                <c:pt idx="3">
                  <c:v>0.46</c:v>
                </c:pt>
              </c:numCache>
            </c:numRef>
          </c:val>
        </c:ser>
        <c:ser>
          <c:idx val="2"/>
          <c:order val="2"/>
          <c:tx>
            <c:strRef>
              <c:f>'Ark1'!$D$13</c:f>
              <c:strCache>
                <c:ptCount val="1"/>
                <c:pt idx="0">
                  <c:v>Praksiskand.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'Ark1'!$A$14:$A$17</c:f>
              <c:strCache>
                <c:ptCount val="4"/>
                <c:pt idx="0">
                  <c:v>Østfold</c:v>
                </c:pt>
                <c:pt idx="1">
                  <c:v>Oslo</c:v>
                </c:pt>
                <c:pt idx="2">
                  <c:v>Sogn og Fjordane</c:v>
                </c:pt>
                <c:pt idx="3">
                  <c:v>Norge</c:v>
                </c:pt>
              </c:strCache>
            </c:strRef>
          </c:cat>
          <c:val>
            <c:numRef>
              <c:f>'Ark1'!$D$14:$D$17</c:f>
              <c:numCache>
                <c:formatCode>0%</c:formatCode>
                <c:ptCount val="4"/>
                <c:pt idx="0">
                  <c:v>0.24</c:v>
                </c:pt>
                <c:pt idx="1">
                  <c:v>0.76</c:v>
                </c:pt>
                <c:pt idx="2">
                  <c:v>0.41</c:v>
                </c:pt>
                <c:pt idx="3">
                  <c:v>0.44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285760"/>
        <c:axId val="45287296"/>
      </c:barChart>
      <c:catAx>
        <c:axId val="452857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45287296"/>
        <c:crosses val="autoZero"/>
        <c:auto val="1"/>
        <c:lblAlgn val="ctr"/>
        <c:lblOffset val="100"/>
        <c:noMultiLvlLbl val="0"/>
      </c:catAx>
      <c:valAx>
        <c:axId val="45287296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45285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nb-NO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'Ark1'!$B$29</c:f>
              <c:strCache>
                <c:ptCount val="1"/>
                <c:pt idx="0">
                  <c:v>Østfold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'Ark1'!$A$30:$A$37</c:f>
              <c:strCache>
                <c:ptCount val="8"/>
                <c:pt idx="0">
                  <c:v>19-20</c:v>
                </c:pt>
                <c:pt idx="1">
                  <c:v>21-24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50-66</c:v>
                </c:pt>
              </c:strCache>
            </c:strRef>
          </c:cat>
          <c:val>
            <c:numRef>
              <c:f>'Ark1'!$B$30:$B$37</c:f>
              <c:numCache>
                <c:formatCode>General</c:formatCode>
                <c:ptCount val="8"/>
              </c:numCache>
            </c:numRef>
          </c:val>
        </c:ser>
        <c:ser>
          <c:idx val="1"/>
          <c:order val="1"/>
          <c:tx>
            <c:strRef>
              <c:f>'Ark1'!$C$29</c:f>
              <c:strCache>
                <c:ptCount val="1"/>
                <c:pt idx="0">
                  <c:v>Sogn og Fjordane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'Ark1'!$A$30:$A$37</c:f>
              <c:strCache>
                <c:ptCount val="8"/>
                <c:pt idx="0">
                  <c:v>19-20</c:v>
                </c:pt>
                <c:pt idx="1">
                  <c:v>21-24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50-66</c:v>
                </c:pt>
              </c:strCache>
            </c:strRef>
          </c:cat>
          <c:val>
            <c:numRef>
              <c:f>'Ark1'!$C$30:$C$37</c:f>
              <c:numCache>
                <c:formatCode>General</c:formatCode>
                <c:ptCount val="8"/>
              </c:numCache>
            </c:numRef>
          </c:val>
        </c:ser>
        <c:ser>
          <c:idx val="2"/>
          <c:order val="2"/>
          <c:tx>
            <c:strRef>
              <c:f>'Ark1'!$D$29</c:f>
              <c:strCache>
                <c:ptCount val="1"/>
                <c:pt idx="0">
                  <c:v>Oslo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'Ark1'!$A$30:$A$37</c:f>
              <c:strCache>
                <c:ptCount val="8"/>
                <c:pt idx="0">
                  <c:v>19-20</c:v>
                </c:pt>
                <c:pt idx="1">
                  <c:v>21-24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50-66</c:v>
                </c:pt>
              </c:strCache>
            </c:strRef>
          </c:cat>
          <c:val>
            <c:numRef>
              <c:f>'Ark1'!$D$30:$D$37</c:f>
              <c:numCache>
                <c:formatCode>General</c:formatCode>
                <c:ptCount val="8"/>
              </c:numCache>
            </c:numRef>
          </c:val>
        </c:ser>
        <c:ser>
          <c:idx val="3"/>
          <c:order val="3"/>
          <c:tx>
            <c:strRef>
              <c:f>'Ark1'!$E$29</c:f>
              <c:strCache>
                <c:ptCount val="1"/>
                <c:pt idx="0">
                  <c:v>Norge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'Ark1'!$A$30:$A$37</c:f>
              <c:strCache>
                <c:ptCount val="8"/>
                <c:pt idx="0">
                  <c:v>19-20</c:v>
                </c:pt>
                <c:pt idx="1">
                  <c:v>21-24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50-66</c:v>
                </c:pt>
              </c:strCache>
            </c:strRef>
          </c:cat>
          <c:val>
            <c:numRef>
              <c:f>'Ark1'!$E$30:$E$37</c:f>
              <c:numCache>
                <c:formatCode>0%</c:formatCode>
                <c:ptCount val="8"/>
                <c:pt idx="0">
                  <c:v>0.19</c:v>
                </c:pt>
                <c:pt idx="1">
                  <c:v>0.16</c:v>
                </c:pt>
                <c:pt idx="2">
                  <c:v>0.09</c:v>
                </c:pt>
                <c:pt idx="3">
                  <c:v>0.08</c:v>
                </c:pt>
                <c:pt idx="4">
                  <c:v>0.1</c:v>
                </c:pt>
                <c:pt idx="5">
                  <c:v>0.12</c:v>
                </c:pt>
                <c:pt idx="6">
                  <c:v>0.11</c:v>
                </c:pt>
                <c:pt idx="7">
                  <c:v>0.14000000000000001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341312"/>
        <c:axId val="45351296"/>
      </c:barChart>
      <c:catAx>
        <c:axId val="45341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45351296"/>
        <c:crosses val="autoZero"/>
        <c:auto val="1"/>
        <c:lblAlgn val="ctr"/>
        <c:lblOffset val="100"/>
        <c:noMultiLvlLbl val="0"/>
      </c:catAx>
      <c:valAx>
        <c:axId val="45351296"/>
        <c:scaling>
          <c:orientation val="minMax"/>
          <c:max val="0.3000000000000000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45341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'Ark1'!$B$29</c:f>
              <c:strCache>
                <c:ptCount val="1"/>
                <c:pt idx="0">
                  <c:v>Østfold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'Ark1'!$A$41:$A$48</c:f>
              <c:strCache>
                <c:ptCount val="8"/>
                <c:pt idx="0">
                  <c:v>19-20</c:v>
                </c:pt>
                <c:pt idx="1">
                  <c:v>21-24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50-66</c:v>
                </c:pt>
              </c:strCache>
            </c:strRef>
          </c:cat>
          <c:val>
            <c:numRef>
              <c:f>'Ark1'!$B$41:$B$48</c:f>
              <c:numCache>
                <c:formatCode>General</c:formatCode>
                <c:ptCount val="8"/>
              </c:numCache>
            </c:numRef>
          </c:val>
        </c:ser>
        <c:ser>
          <c:idx val="1"/>
          <c:order val="1"/>
          <c:tx>
            <c:strRef>
              <c:f>'Ark1'!$C$29</c:f>
              <c:strCache>
                <c:ptCount val="1"/>
                <c:pt idx="0">
                  <c:v>Sogn og Fjordane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'Ark1'!$A$41:$A$48</c:f>
              <c:strCache>
                <c:ptCount val="8"/>
                <c:pt idx="0">
                  <c:v>19-20</c:v>
                </c:pt>
                <c:pt idx="1">
                  <c:v>21-24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50-66</c:v>
                </c:pt>
              </c:strCache>
            </c:strRef>
          </c:cat>
          <c:val>
            <c:numRef>
              <c:f>'Ark1'!$C$41:$C$48</c:f>
              <c:numCache>
                <c:formatCode>General</c:formatCode>
                <c:ptCount val="8"/>
              </c:numCache>
            </c:numRef>
          </c:val>
        </c:ser>
        <c:ser>
          <c:idx val="2"/>
          <c:order val="2"/>
          <c:tx>
            <c:strRef>
              <c:f>'Ark1'!$D$29</c:f>
              <c:strCache>
                <c:ptCount val="1"/>
                <c:pt idx="0">
                  <c:v>Oslo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'Ark1'!$A$41:$A$48</c:f>
              <c:strCache>
                <c:ptCount val="8"/>
                <c:pt idx="0">
                  <c:v>19-20</c:v>
                </c:pt>
                <c:pt idx="1">
                  <c:v>21-24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50-66</c:v>
                </c:pt>
              </c:strCache>
            </c:strRef>
          </c:cat>
          <c:val>
            <c:numRef>
              <c:f>'Ark1'!$D$41:$D$48</c:f>
              <c:numCache>
                <c:formatCode>0%</c:formatCode>
                <c:ptCount val="8"/>
                <c:pt idx="0">
                  <c:v>0.08</c:v>
                </c:pt>
                <c:pt idx="1">
                  <c:v>0.06</c:v>
                </c:pt>
                <c:pt idx="2">
                  <c:v>0.08</c:v>
                </c:pt>
                <c:pt idx="3">
                  <c:v>0.14000000000000001</c:v>
                </c:pt>
                <c:pt idx="4">
                  <c:v>0.14000000000000001</c:v>
                </c:pt>
                <c:pt idx="5">
                  <c:v>0.13</c:v>
                </c:pt>
                <c:pt idx="6">
                  <c:v>0.17</c:v>
                </c:pt>
                <c:pt idx="7">
                  <c:v>0.2</c:v>
                </c:pt>
              </c:numCache>
            </c:numRef>
          </c:val>
        </c:ser>
        <c:ser>
          <c:idx val="3"/>
          <c:order val="3"/>
          <c:tx>
            <c:strRef>
              <c:f>'Ark1'!$E$29</c:f>
              <c:strCache>
                <c:ptCount val="1"/>
                <c:pt idx="0">
                  <c:v>Norge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'Ark1'!$A$41:$A$48</c:f>
              <c:strCache>
                <c:ptCount val="8"/>
                <c:pt idx="0">
                  <c:v>19-20</c:v>
                </c:pt>
                <c:pt idx="1">
                  <c:v>21-24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50-66</c:v>
                </c:pt>
              </c:strCache>
            </c:strRef>
          </c:cat>
          <c:val>
            <c:numRef>
              <c:f>'Ark1'!$E$41:$E$48</c:f>
              <c:numCache>
                <c:formatCode>0%</c:formatCode>
                <c:ptCount val="8"/>
                <c:pt idx="0">
                  <c:v>0.19</c:v>
                </c:pt>
                <c:pt idx="1">
                  <c:v>0.16</c:v>
                </c:pt>
                <c:pt idx="2">
                  <c:v>0.09</c:v>
                </c:pt>
                <c:pt idx="3">
                  <c:v>0.08</c:v>
                </c:pt>
                <c:pt idx="4">
                  <c:v>0.1</c:v>
                </c:pt>
                <c:pt idx="5">
                  <c:v>0.12</c:v>
                </c:pt>
                <c:pt idx="6">
                  <c:v>0.11</c:v>
                </c:pt>
                <c:pt idx="7">
                  <c:v>0.14000000000000001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401216"/>
        <c:axId val="45402752"/>
      </c:barChart>
      <c:catAx>
        <c:axId val="45401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45402752"/>
        <c:crosses val="autoZero"/>
        <c:auto val="1"/>
        <c:lblAlgn val="ctr"/>
        <c:lblOffset val="100"/>
        <c:noMultiLvlLbl val="0"/>
      </c:catAx>
      <c:valAx>
        <c:axId val="45402752"/>
        <c:scaling>
          <c:orientation val="minMax"/>
          <c:max val="0.3000000000000000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45401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'Ark1'!$B$29</c:f>
              <c:strCache>
                <c:ptCount val="1"/>
                <c:pt idx="0">
                  <c:v>Østfold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'Ark1'!$A$53:$A$60</c:f>
              <c:strCache>
                <c:ptCount val="8"/>
                <c:pt idx="0">
                  <c:v>19-20</c:v>
                </c:pt>
                <c:pt idx="1">
                  <c:v>21-24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50-66</c:v>
                </c:pt>
              </c:strCache>
            </c:strRef>
          </c:cat>
          <c:val>
            <c:numRef>
              <c:f>'Ark1'!$B$53:$B$60</c:f>
              <c:numCache>
                <c:formatCode>General</c:formatCode>
                <c:ptCount val="8"/>
              </c:numCache>
            </c:numRef>
          </c:val>
        </c:ser>
        <c:ser>
          <c:idx val="1"/>
          <c:order val="1"/>
          <c:tx>
            <c:strRef>
              <c:f>'Ark1'!$C$29</c:f>
              <c:strCache>
                <c:ptCount val="1"/>
                <c:pt idx="0">
                  <c:v>Sogn og Fjordane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'Ark1'!$A$53:$A$60</c:f>
              <c:strCache>
                <c:ptCount val="8"/>
                <c:pt idx="0">
                  <c:v>19-20</c:v>
                </c:pt>
                <c:pt idx="1">
                  <c:v>21-24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50-66</c:v>
                </c:pt>
              </c:strCache>
            </c:strRef>
          </c:cat>
          <c:val>
            <c:numRef>
              <c:f>'Ark1'!$C$53:$C$60</c:f>
              <c:numCache>
                <c:formatCode>0%</c:formatCode>
                <c:ptCount val="8"/>
                <c:pt idx="0">
                  <c:v>0.11</c:v>
                </c:pt>
                <c:pt idx="1">
                  <c:v>0.13</c:v>
                </c:pt>
                <c:pt idx="2">
                  <c:v>0.06</c:v>
                </c:pt>
                <c:pt idx="3">
                  <c:v>0.06</c:v>
                </c:pt>
                <c:pt idx="4">
                  <c:v>0.04</c:v>
                </c:pt>
                <c:pt idx="5">
                  <c:v>0.15</c:v>
                </c:pt>
                <c:pt idx="6">
                  <c:v>0.2</c:v>
                </c:pt>
                <c:pt idx="7">
                  <c:v>0.26</c:v>
                </c:pt>
              </c:numCache>
            </c:numRef>
          </c:val>
        </c:ser>
        <c:ser>
          <c:idx val="2"/>
          <c:order val="2"/>
          <c:tx>
            <c:strRef>
              <c:f>'Ark1'!$D$29</c:f>
              <c:strCache>
                <c:ptCount val="1"/>
                <c:pt idx="0">
                  <c:v>Oslo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  <a:ln>
              <a:noFill/>
            </a:ln>
            <a:effectLst/>
          </c:spPr>
          <c:invertIfNegative val="0"/>
          <c:cat>
            <c:strRef>
              <c:f>'Ark1'!$A$53:$A$60</c:f>
              <c:strCache>
                <c:ptCount val="8"/>
                <c:pt idx="0">
                  <c:v>19-20</c:v>
                </c:pt>
                <c:pt idx="1">
                  <c:v>21-24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50-66</c:v>
                </c:pt>
              </c:strCache>
            </c:strRef>
          </c:cat>
          <c:val>
            <c:numRef>
              <c:f>'Ark1'!$D$53:$D$60</c:f>
              <c:numCache>
                <c:formatCode>0%</c:formatCode>
                <c:ptCount val="8"/>
                <c:pt idx="0">
                  <c:v>0.08</c:v>
                </c:pt>
                <c:pt idx="1">
                  <c:v>0.06</c:v>
                </c:pt>
                <c:pt idx="2">
                  <c:v>0.08</c:v>
                </c:pt>
                <c:pt idx="3">
                  <c:v>0.14000000000000001</c:v>
                </c:pt>
                <c:pt idx="4">
                  <c:v>0.14000000000000001</c:v>
                </c:pt>
                <c:pt idx="5">
                  <c:v>0.13</c:v>
                </c:pt>
                <c:pt idx="6">
                  <c:v>0.17</c:v>
                </c:pt>
                <c:pt idx="7">
                  <c:v>0.2</c:v>
                </c:pt>
              </c:numCache>
            </c:numRef>
          </c:val>
        </c:ser>
        <c:ser>
          <c:idx val="3"/>
          <c:order val="3"/>
          <c:tx>
            <c:strRef>
              <c:f>'Ark1'!$E$29</c:f>
              <c:strCache>
                <c:ptCount val="1"/>
                <c:pt idx="0">
                  <c:v>Norge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'Ark1'!$A$53:$A$60</c:f>
              <c:strCache>
                <c:ptCount val="8"/>
                <c:pt idx="0">
                  <c:v>19-20</c:v>
                </c:pt>
                <c:pt idx="1">
                  <c:v>21-24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50-66</c:v>
                </c:pt>
              </c:strCache>
            </c:strRef>
          </c:cat>
          <c:val>
            <c:numRef>
              <c:f>'Ark1'!$E$53:$E$60</c:f>
              <c:numCache>
                <c:formatCode>0%</c:formatCode>
                <c:ptCount val="8"/>
                <c:pt idx="0">
                  <c:v>0.19</c:v>
                </c:pt>
                <c:pt idx="1">
                  <c:v>0.16</c:v>
                </c:pt>
                <c:pt idx="2">
                  <c:v>0.09</c:v>
                </c:pt>
                <c:pt idx="3">
                  <c:v>0.08</c:v>
                </c:pt>
                <c:pt idx="4">
                  <c:v>0.1</c:v>
                </c:pt>
                <c:pt idx="5">
                  <c:v>0.12</c:v>
                </c:pt>
                <c:pt idx="6">
                  <c:v>0.11</c:v>
                </c:pt>
                <c:pt idx="7">
                  <c:v>0.14000000000000001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8568576"/>
        <c:axId val="178574464"/>
      </c:barChart>
      <c:catAx>
        <c:axId val="178568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78574464"/>
        <c:crosses val="autoZero"/>
        <c:auto val="1"/>
        <c:lblAlgn val="ctr"/>
        <c:lblOffset val="100"/>
        <c:noMultiLvlLbl val="0"/>
      </c:catAx>
      <c:valAx>
        <c:axId val="178574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78568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'Ark1'!$B$29</c:f>
              <c:strCache>
                <c:ptCount val="1"/>
                <c:pt idx="0">
                  <c:v>Østfold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'Ark1'!$A$68:$A$75</c:f>
              <c:strCache>
                <c:ptCount val="8"/>
                <c:pt idx="0">
                  <c:v>19-20</c:v>
                </c:pt>
                <c:pt idx="1">
                  <c:v>21-24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50-66</c:v>
                </c:pt>
              </c:strCache>
            </c:strRef>
          </c:cat>
          <c:val>
            <c:numRef>
              <c:f>'Ark1'!$B$68:$B$75</c:f>
              <c:numCache>
                <c:formatCode>0%</c:formatCode>
                <c:ptCount val="8"/>
                <c:pt idx="0">
                  <c:v>0.23</c:v>
                </c:pt>
                <c:pt idx="1">
                  <c:v>0.14000000000000001</c:v>
                </c:pt>
                <c:pt idx="2">
                  <c:v>0.14000000000000001</c:v>
                </c:pt>
                <c:pt idx="3">
                  <c:v>0.1</c:v>
                </c:pt>
                <c:pt idx="4">
                  <c:v>0.09</c:v>
                </c:pt>
                <c:pt idx="5">
                  <c:v>0.12</c:v>
                </c:pt>
                <c:pt idx="6">
                  <c:v>0.1</c:v>
                </c:pt>
                <c:pt idx="7">
                  <c:v>0.08</c:v>
                </c:pt>
              </c:numCache>
            </c:numRef>
          </c:val>
        </c:ser>
        <c:ser>
          <c:idx val="1"/>
          <c:order val="1"/>
          <c:tx>
            <c:strRef>
              <c:f>'Ark1'!$C$29</c:f>
              <c:strCache>
                <c:ptCount val="1"/>
                <c:pt idx="0">
                  <c:v>Sogn og Fjordane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/>
          </c:spPr>
          <c:invertIfNegative val="0"/>
          <c:cat>
            <c:strRef>
              <c:f>'Ark1'!$A$68:$A$75</c:f>
              <c:strCache>
                <c:ptCount val="8"/>
                <c:pt idx="0">
                  <c:v>19-20</c:v>
                </c:pt>
                <c:pt idx="1">
                  <c:v>21-24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50-66</c:v>
                </c:pt>
              </c:strCache>
            </c:strRef>
          </c:cat>
          <c:val>
            <c:numRef>
              <c:f>'Ark1'!$C$68:$C$75</c:f>
              <c:numCache>
                <c:formatCode>0%</c:formatCode>
                <c:ptCount val="8"/>
                <c:pt idx="0">
                  <c:v>0.11</c:v>
                </c:pt>
                <c:pt idx="1">
                  <c:v>0.13</c:v>
                </c:pt>
                <c:pt idx="2">
                  <c:v>0.06</c:v>
                </c:pt>
                <c:pt idx="3">
                  <c:v>0.06</c:v>
                </c:pt>
                <c:pt idx="4">
                  <c:v>0.04</c:v>
                </c:pt>
                <c:pt idx="5">
                  <c:v>0.15</c:v>
                </c:pt>
                <c:pt idx="6">
                  <c:v>0.2</c:v>
                </c:pt>
                <c:pt idx="7">
                  <c:v>0.26</c:v>
                </c:pt>
              </c:numCache>
            </c:numRef>
          </c:val>
        </c:ser>
        <c:ser>
          <c:idx val="2"/>
          <c:order val="2"/>
          <c:tx>
            <c:strRef>
              <c:f>'Ark1'!$D$29</c:f>
              <c:strCache>
                <c:ptCount val="1"/>
                <c:pt idx="0">
                  <c:v>Oslo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/>
          </c:spPr>
          <c:invertIfNegative val="0"/>
          <c:cat>
            <c:strRef>
              <c:f>'Ark1'!$A$68:$A$75</c:f>
              <c:strCache>
                <c:ptCount val="8"/>
                <c:pt idx="0">
                  <c:v>19-20</c:v>
                </c:pt>
                <c:pt idx="1">
                  <c:v>21-24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50-66</c:v>
                </c:pt>
              </c:strCache>
            </c:strRef>
          </c:cat>
          <c:val>
            <c:numRef>
              <c:f>'Ark1'!$D$68:$D$75</c:f>
              <c:numCache>
                <c:formatCode>0%</c:formatCode>
                <c:ptCount val="8"/>
                <c:pt idx="0">
                  <c:v>0.08</c:v>
                </c:pt>
                <c:pt idx="1">
                  <c:v>0.06</c:v>
                </c:pt>
                <c:pt idx="2">
                  <c:v>0.08</c:v>
                </c:pt>
                <c:pt idx="3">
                  <c:v>0.14000000000000001</c:v>
                </c:pt>
                <c:pt idx="4">
                  <c:v>0.14000000000000001</c:v>
                </c:pt>
                <c:pt idx="5">
                  <c:v>0.13</c:v>
                </c:pt>
                <c:pt idx="6">
                  <c:v>0.17</c:v>
                </c:pt>
                <c:pt idx="7">
                  <c:v>0.2</c:v>
                </c:pt>
              </c:numCache>
            </c:numRef>
          </c:val>
        </c:ser>
        <c:ser>
          <c:idx val="3"/>
          <c:order val="3"/>
          <c:tx>
            <c:strRef>
              <c:f>'Ark1'!$E$29</c:f>
              <c:strCache>
                <c:ptCount val="1"/>
                <c:pt idx="0">
                  <c:v>Norge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'Ark1'!$A$68:$A$75</c:f>
              <c:strCache>
                <c:ptCount val="8"/>
                <c:pt idx="0">
                  <c:v>19-20</c:v>
                </c:pt>
                <c:pt idx="1">
                  <c:v>21-24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50-66</c:v>
                </c:pt>
              </c:strCache>
            </c:strRef>
          </c:cat>
          <c:val>
            <c:numRef>
              <c:f>'Ark1'!$E$68:$E$75</c:f>
              <c:numCache>
                <c:formatCode>0%</c:formatCode>
                <c:ptCount val="8"/>
                <c:pt idx="0">
                  <c:v>0.19</c:v>
                </c:pt>
                <c:pt idx="1">
                  <c:v>0.16</c:v>
                </c:pt>
                <c:pt idx="2">
                  <c:v>0.09</c:v>
                </c:pt>
                <c:pt idx="3">
                  <c:v>0.08</c:v>
                </c:pt>
                <c:pt idx="4">
                  <c:v>0.1</c:v>
                </c:pt>
                <c:pt idx="5">
                  <c:v>0.12</c:v>
                </c:pt>
                <c:pt idx="6">
                  <c:v>0.11</c:v>
                </c:pt>
                <c:pt idx="7">
                  <c:v>0.14000000000000001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8714496"/>
        <c:axId val="178716032"/>
      </c:barChart>
      <c:catAx>
        <c:axId val="178714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78716032"/>
        <c:crosses val="autoZero"/>
        <c:auto val="1"/>
        <c:lblAlgn val="ctr"/>
        <c:lblOffset val="100"/>
        <c:noMultiLvlLbl val="0"/>
      </c:catAx>
      <c:valAx>
        <c:axId val="178716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78714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'Ark1'!$B$7</c:f>
              <c:strCache>
                <c:ptCount val="1"/>
                <c:pt idx="0">
                  <c:v>Kommunal sektor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'Ark1'!$A$8:$A$13</c:f>
              <c:strCache>
                <c:ptCount val="6"/>
                <c:pt idx="0">
                  <c:v>1960-1969</c:v>
                </c:pt>
                <c:pt idx="1">
                  <c:v>1970-1979</c:v>
                </c:pt>
                <c:pt idx="2">
                  <c:v>1980-1989</c:v>
                </c:pt>
                <c:pt idx="3">
                  <c:v>1990-1999</c:v>
                </c:pt>
                <c:pt idx="4">
                  <c:v>2000-2009</c:v>
                </c:pt>
                <c:pt idx="5">
                  <c:v>Etter 2010</c:v>
                </c:pt>
              </c:strCache>
            </c:strRef>
          </c:cat>
          <c:val>
            <c:numRef>
              <c:f>'Ark1'!$B$8:$B$13</c:f>
              <c:numCache>
                <c:formatCode>0</c:formatCode>
                <c:ptCount val="6"/>
                <c:pt idx="0">
                  <c:v>0</c:v>
                </c:pt>
                <c:pt idx="1">
                  <c:v>0</c:v>
                </c:pt>
                <c:pt idx="2">
                  <c:v>4.5</c:v>
                </c:pt>
                <c:pt idx="3">
                  <c:v>68.2</c:v>
                </c:pt>
                <c:pt idx="4">
                  <c:v>18.2</c:v>
                </c:pt>
                <c:pt idx="5">
                  <c:v>9.1</c:v>
                </c:pt>
              </c:numCache>
            </c:numRef>
          </c:val>
        </c:ser>
        <c:ser>
          <c:idx val="1"/>
          <c:order val="1"/>
          <c:tx>
            <c:strRef>
              <c:f>'Ark1'!$C$7</c:f>
              <c:strCache>
                <c:ptCount val="1"/>
                <c:pt idx="0">
                  <c:v>Privat sektor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'Ark1'!$A$8:$A$13</c:f>
              <c:strCache>
                <c:ptCount val="6"/>
                <c:pt idx="0">
                  <c:v>1960-1969</c:v>
                </c:pt>
                <c:pt idx="1">
                  <c:v>1970-1979</c:v>
                </c:pt>
                <c:pt idx="2">
                  <c:v>1980-1989</c:v>
                </c:pt>
                <c:pt idx="3">
                  <c:v>1990-1999</c:v>
                </c:pt>
                <c:pt idx="4">
                  <c:v>2000-2009</c:v>
                </c:pt>
                <c:pt idx="5">
                  <c:v>Etter 2010</c:v>
                </c:pt>
              </c:strCache>
            </c:strRef>
          </c:cat>
          <c:val>
            <c:numRef>
              <c:f>'Ark1'!$C$8:$C$13</c:f>
              <c:numCache>
                <c:formatCode>0</c:formatCode>
                <c:ptCount val="6"/>
                <c:pt idx="0">
                  <c:v>0.5</c:v>
                </c:pt>
                <c:pt idx="1">
                  <c:v>1</c:v>
                </c:pt>
                <c:pt idx="2">
                  <c:v>7.7</c:v>
                </c:pt>
                <c:pt idx="3">
                  <c:v>68</c:v>
                </c:pt>
                <c:pt idx="4">
                  <c:v>17.5</c:v>
                </c:pt>
                <c:pt idx="5">
                  <c:v>5.2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9184768"/>
        <c:axId val="179186304"/>
      </c:barChart>
      <c:catAx>
        <c:axId val="1791847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79186304"/>
        <c:crosses val="autoZero"/>
        <c:auto val="1"/>
        <c:lblAlgn val="ctr"/>
        <c:lblOffset val="100"/>
        <c:noMultiLvlLbl val="0"/>
      </c:catAx>
      <c:valAx>
        <c:axId val="179186304"/>
        <c:scaling>
          <c:orientation val="minMax"/>
          <c:max val="100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179184768"/>
        <c:crosses val="autoZero"/>
        <c:crossBetween val="between"/>
        <c:majorUnit val="10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100"/>
      </a:pPr>
      <a:endParaRPr lang="nb-NO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'Ark1'!$F$62</c:f>
              <c:strCache>
                <c:ptCount val="1"/>
                <c:pt idx="0">
                  <c:v>I svært stor grad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nb-N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'Ark1'!$G$61:$I$61</c:f>
              <c:strCache>
                <c:ptCount val="3"/>
                <c:pt idx="0">
                  <c:v>Virksomhetsnivå</c:v>
                </c:pt>
                <c:pt idx="1">
                  <c:v>Administrativt nivå</c:v>
                </c:pt>
                <c:pt idx="2">
                  <c:v>Politiske vedtak</c:v>
                </c:pt>
              </c:strCache>
            </c:strRef>
          </c:cat>
          <c:val>
            <c:numRef>
              <c:f>'Ark1'!$G$62:$I$62</c:f>
              <c:numCache>
                <c:formatCode>0</c:formatCode>
                <c:ptCount val="3"/>
                <c:pt idx="0">
                  <c:v>5.3</c:v>
                </c:pt>
                <c:pt idx="1">
                  <c:v>15</c:v>
                </c:pt>
                <c:pt idx="2">
                  <c:v>40.9</c:v>
                </c:pt>
              </c:numCache>
            </c:numRef>
          </c:val>
        </c:ser>
        <c:ser>
          <c:idx val="1"/>
          <c:order val="1"/>
          <c:tx>
            <c:strRef>
              <c:f>'Ark1'!$F$63</c:f>
              <c:strCache>
                <c:ptCount val="1"/>
                <c:pt idx="0">
                  <c:v>I stor grad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nb-N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'Ark1'!$G$61:$I$61</c:f>
              <c:strCache>
                <c:ptCount val="3"/>
                <c:pt idx="0">
                  <c:v>Virksomhetsnivå</c:v>
                </c:pt>
                <c:pt idx="1">
                  <c:v>Administrativt nivå</c:v>
                </c:pt>
                <c:pt idx="2">
                  <c:v>Politiske vedtak</c:v>
                </c:pt>
              </c:strCache>
            </c:strRef>
          </c:cat>
          <c:val>
            <c:numRef>
              <c:f>'Ark1'!$G$63:$I$63</c:f>
              <c:numCache>
                <c:formatCode>0</c:formatCode>
                <c:ptCount val="3"/>
                <c:pt idx="0">
                  <c:v>36.799999999999997</c:v>
                </c:pt>
                <c:pt idx="1">
                  <c:v>65</c:v>
                </c:pt>
                <c:pt idx="2">
                  <c:v>31.8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79745152"/>
        <c:axId val="179746688"/>
      </c:barChart>
      <c:catAx>
        <c:axId val="17974515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79746688"/>
        <c:crosses val="autoZero"/>
        <c:auto val="1"/>
        <c:lblAlgn val="ctr"/>
        <c:lblOffset val="100"/>
        <c:noMultiLvlLbl val="0"/>
      </c:catAx>
      <c:valAx>
        <c:axId val="179746688"/>
        <c:scaling>
          <c:orientation val="minMax"/>
          <c:max val="100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7974515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95BAEC-8D41-4218-A482-FC329E1B2832}" type="datetimeFigureOut">
              <a:rPr lang="en-US" smtClean="0"/>
              <a:pPr/>
              <a:t>5/4/2015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CC2CCA-F7CC-42CE-ACC4-2382775A21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804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377741-EB19-41DC-9EF8-43459818C688}" type="datetimeFigureOut">
              <a:rPr lang="nb-NO" smtClean="0"/>
              <a:pPr/>
              <a:t>04.05.2015</a:t>
            </a:fld>
            <a:endParaRPr lang="nb-NO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60AA28-4800-47C6-87F2-23D2BE733822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79400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17135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61 prosent av dem som tok fagprøve i Sogn og Fjordane var over 40 år. Til sammenligning 37 prosent for landet. 20 prosent er over 40 år i alle fag. De som tar fagprøve</a:t>
            </a:r>
            <a:r>
              <a:rPr lang="nb-NO" baseline="0" dirty="0" smtClean="0"/>
              <a:t> i helsefagarbeider er mye eldre enn de som tar fagprøve i andre fag</a:t>
            </a:r>
            <a:endParaRPr lang="en-US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16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455423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61 prosent av dem som tok fagprøve i Sogn og Fjordane var over 40 år. Til sammenligning 37 prosent for landet. 20 prosent er over 40 år i alle fag. De som tar fagprøve</a:t>
            </a:r>
            <a:r>
              <a:rPr lang="nb-NO" baseline="0" dirty="0" smtClean="0"/>
              <a:t> i helsefagarbeider er mye eldre enn de som tar fagprøve i andre fag</a:t>
            </a:r>
            <a:endParaRPr lang="en-US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17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075560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61 prosent av dem som tok fagprøve i Sogn og Fjordane var over 40 år. Til sammenligning 37 prosent for landet. 20 prosent er over 40 år i alle fag. De som tar fagprøve</a:t>
            </a:r>
            <a:r>
              <a:rPr lang="nb-NO" baseline="0" dirty="0" smtClean="0"/>
              <a:t> i helsefagarbeider er mye eldre enn de som tar fagprøve i andre fag</a:t>
            </a:r>
            <a:endParaRPr lang="en-US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18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811079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19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773197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20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282410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21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846998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22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709894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23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870868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24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719358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25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88255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2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484522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26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699435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privat sektor tilsvarer kontorenes økte størrelse også veksten i lærebedrifter som er med i opplæringskontor. I kommunal sektor er imidlertid veksten i lærebedrifter seks ganger høyere enn veksten i lærekontrakter. Dette forklares trolig i stor grad av at kontorene har fått mange medlemmer blant små private bedrifter som har lærlinger i kommunal sektor, særlig barnehager</a:t>
            </a:r>
            <a:endParaRPr lang="en-US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27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655867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30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690022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33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007426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34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03173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35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3232397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36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4832329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37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6415081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41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6616121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42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66248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5255055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43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444452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44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2440370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45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8441877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46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43993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4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437351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8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737850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10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590540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13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331596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14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270622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61 prosent av dem som tok fagprøve i Sogn og Fjordane var over 40 år. Til sammenligning 37 prosent for landet. 20 prosent er over 40 år i alle fag. De som tar fagprøve</a:t>
            </a:r>
            <a:r>
              <a:rPr lang="nb-NO" baseline="0" dirty="0" smtClean="0"/>
              <a:t> i helsefagarbeider er mye eldre enn de som tar fagprøve i andre fag</a:t>
            </a:r>
            <a:endParaRPr lang="en-US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0AA28-4800-47C6-87F2-23D2BE733822}" type="slidenum">
              <a:rPr lang="nb-NO" smtClean="0"/>
              <a:pPr/>
              <a:t>15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57451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nifu_ppt_addpoint-4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5" y="566"/>
            <a:ext cx="9143245" cy="685743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KS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C25F22-D5A2-49CF-8FBE-5C3392B72C8D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KS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C25F22-D5A2-49CF-8FBE-5C3392B72C8D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k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ifu_ppt_bakgrunner_addpoint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77" y="284"/>
            <a:ext cx="9143244" cy="6857432"/>
          </a:xfrm>
          <a:prstGeom prst="rect">
            <a:avLst/>
          </a:prstGeom>
        </p:spPr>
      </p:pic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702000" y="1420092"/>
            <a:ext cx="4652726" cy="452600"/>
          </a:xfrm>
        </p:spPr>
        <p:txBody>
          <a:bodyPr lIns="0" tIns="0" rIns="0" bIns="0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E-</a:t>
            </a:r>
            <a:r>
              <a:rPr lang="en-US" dirty="0" err="1" smtClean="0"/>
              <a:t>postadresse</a:t>
            </a:r>
            <a:endParaRPr lang="nb-NO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02000" y="1787446"/>
            <a:ext cx="1661352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nb-NO" sz="2400" dirty="0" smtClean="0">
                <a:solidFill>
                  <a:schemeClr val="bg1"/>
                </a:solidFill>
              </a:rPr>
              <a:t>www.nifu.no</a:t>
            </a:r>
            <a:endParaRPr lang="nb-NO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ifu_ppt_bakgrunner_addpoint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77" y="283"/>
            <a:ext cx="9143244" cy="6857433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702000" y="3197741"/>
            <a:ext cx="7772400" cy="1095355"/>
          </a:xfrm>
        </p:spPr>
        <p:txBody>
          <a:bodyPr lIns="0" tIns="0" rIns="0" bIns="0" anchor="t" anchorCtr="0">
            <a:normAutofit/>
          </a:bodyPr>
          <a:lstStyle>
            <a:lvl1pPr algn="l">
              <a:defRPr sz="3200" b="1" i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2000" y="2550274"/>
            <a:ext cx="3312368" cy="215444"/>
          </a:xfrm>
        </p:spPr>
        <p:txBody>
          <a:bodyPr wrap="square" lIns="0" tIns="0" rIns="0" bIns="0" anchor="t" anchorCtr="0">
            <a:sp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6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702000" y="1420091"/>
            <a:ext cx="4652726" cy="828000"/>
          </a:xfrm>
        </p:spPr>
        <p:txBody>
          <a:bodyPr lIns="0" tIns="0" rIns="0" bIns="0"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 smtClean="0"/>
              <a:t>Foredragsholder</a:t>
            </a:r>
            <a:endParaRPr lang="nb-NO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701674" y="4357731"/>
            <a:ext cx="7772726" cy="367414"/>
          </a:xfrm>
        </p:spPr>
        <p:txBody>
          <a:bodyPr/>
          <a:lstStyle>
            <a:lvl1pPr>
              <a:buNone/>
              <a:defRPr i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701674" y="4964597"/>
            <a:ext cx="7772726" cy="264603"/>
          </a:xfrm>
        </p:spPr>
        <p:txBody>
          <a:bodyPr>
            <a:normAutofit/>
          </a:bodyPr>
          <a:lstStyle>
            <a:lvl1pPr>
              <a:buNone/>
              <a:defRPr sz="1400" i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ifu_ppt_bakgrunner_addpoint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78" y="284"/>
            <a:ext cx="9143242" cy="6857432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702000" y="3197741"/>
            <a:ext cx="7772400" cy="1095355"/>
          </a:xfrm>
        </p:spPr>
        <p:txBody>
          <a:bodyPr lIns="0" tIns="0" rIns="0" bIns="0" anchor="t" anchorCtr="0">
            <a:normAutofit/>
          </a:bodyPr>
          <a:lstStyle>
            <a:lvl1pPr algn="l">
              <a:defRPr sz="3200" b="1" i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702000" y="1420091"/>
            <a:ext cx="4652726" cy="828000"/>
          </a:xfrm>
        </p:spPr>
        <p:txBody>
          <a:bodyPr lIns="0" tIns="0" rIns="0" bIns="0"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 smtClean="0"/>
              <a:t>Foredragsholder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2000" y="2550274"/>
            <a:ext cx="3312368" cy="215444"/>
          </a:xfrm>
        </p:spPr>
        <p:txBody>
          <a:bodyPr wrap="square" lIns="0" tIns="0" rIns="0" bIns="0" anchor="t" anchorCtr="0">
            <a:sp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701674" y="4357731"/>
            <a:ext cx="7772726" cy="367414"/>
          </a:xfrm>
        </p:spPr>
        <p:txBody>
          <a:bodyPr/>
          <a:lstStyle>
            <a:lvl1pPr>
              <a:buNone/>
              <a:defRPr i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701674" y="4964597"/>
            <a:ext cx="7772726" cy="264603"/>
          </a:xfrm>
        </p:spPr>
        <p:txBody>
          <a:bodyPr>
            <a:normAutofit/>
          </a:bodyPr>
          <a:lstStyle>
            <a:lvl1pPr>
              <a:buNone/>
              <a:defRPr sz="1400" i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nifu_ppt_bakgrunner_addpoint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78" y="283"/>
            <a:ext cx="9143242" cy="6857432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702000" y="3197741"/>
            <a:ext cx="7772400" cy="1095355"/>
          </a:xfrm>
        </p:spPr>
        <p:txBody>
          <a:bodyPr lIns="0" tIns="0" rIns="0" bIns="0" anchor="t" anchorCtr="0">
            <a:normAutofit/>
          </a:bodyPr>
          <a:lstStyle>
            <a:lvl1pPr algn="l">
              <a:defRPr sz="3200" b="1" i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702000" y="1420091"/>
            <a:ext cx="4652726" cy="828000"/>
          </a:xfrm>
        </p:spPr>
        <p:txBody>
          <a:bodyPr lIns="0" tIns="0" rIns="0" bIns="0"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 smtClean="0"/>
              <a:t>Foredragsholder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2000" y="2550274"/>
            <a:ext cx="3312368" cy="215444"/>
          </a:xfrm>
        </p:spPr>
        <p:txBody>
          <a:bodyPr wrap="square" lIns="0" tIns="0" rIns="0" bIns="0" anchor="t" anchorCtr="0">
            <a:sp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701674" y="4357731"/>
            <a:ext cx="7772726" cy="367414"/>
          </a:xfrm>
        </p:spPr>
        <p:txBody>
          <a:bodyPr/>
          <a:lstStyle>
            <a:lvl1pPr>
              <a:buNone/>
              <a:defRPr i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701674" y="4964597"/>
            <a:ext cx="7772726" cy="264603"/>
          </a:xfrm>
        </p:spPr>
        <p:txBody>
          <a:bodyPr>
            <a:normAutofit/>
          </a:bodyPr>
          <a:lstStyle>
            <a:lvl1pPr>
              <a:buNone/>
              <a:defRPr sz="1400" i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kille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ifu_ppt_bakgrunner_addpoint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7" y="0"/>
            <a:ext cx="9143243" cy="6857432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702000" y="3197741"/>
            <a:ext cx="7772400" cy="1095355"/>
          </a:xfrm>
        </p:spPr>
        <p:txBody>
          <a:bodyPr lIns="0" tIns="0" rIns="0" bIns="0" anchor="t" anchorCtr="0">
            <a:normAutofit/>
          </a:bodyPr>
          <a:lstStyle>
            <a:lvl1pPr algn="l">
              <a:defRPr sz="3200" b="1" i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702000" y="1420091"/>
            <a:ext cx="4374056" cy="828000"/>
          </a:xfrm>
        </p:spPr>
        <p:txBody>
          <a:bodyPr lIns="0" tIns="0" rIns="0" bIns="0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>
          <a:xfrm>
            <a:off x="7553178" y="116632"/>
            <a:ext cx="547214" cy="0"/>
          </a:xfrm>
        </p:spPr>
        <p:txBody>
          <a:bodyPr/>
          <a:lstStyle>
            <a:lvl1pPr>
              <a:defRPr>
                <a:solidFill>
                  <a:srgbClr val="F15160"/>
                </a:solidFill>
              </a:defRPr>
            </a:lvl1pPr>
          </a:lstStyle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8100391" y="116632"/>
            <a:ext cx="341349" cy="0"/>
          </a:xfrm>
        </p:spPr>
        <p:txBody>
          <a:bodyPr/>
          <a:lstStyle>
            <a:lvl1pPr>
              <a:defRPr>
                <a:solidFill>
                  <a:srgbClr val="F15160"/>
                </a:solidFill>
              </a:defRPr>
            </a:lvl1pPr>
          </a:lstStyle>
          <a:p>
            <a:fld id="{ECC25F22-D5A2-49CF-8FBE-5C3392B72C8D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782377" y="116632"/>
            <a:ext cx="2895600" cy="0"/>
          </a:xfrm>
        </p:spPr>
        <p:txBody>
          <a:bodyPr/>
          <a:lstStyle>
            <a:lvl1pPr>
              <a:defRPr>
                <a:solidFill>
                  <a:srgbClr val="F15160"/>
                </a:solidFill>
              </a:defRPr>
            </a:lvl1pPr>
          </a:lstStyle>
          <a:p>
            <a:r>
              <a:rPr lang="nb-NO" smtClean="0"/>
              <a:t>KS</a:t>
            </a:r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KS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C25F22-D5A2-49CF-8FBE-5C3392B72C8D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brø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 typeface="Arial" pitchFamily="34" charset="0"/>
              <a:buNone/>
              <a:defRPr/>
            </a:lvl1pPr>
            <a:lvl2pPr marL="0" indent="0" defTabSz="717550">
              <a:buNone/>
              <a:tabLst/>
              <a:defRPr/>
            </a:lvl2pPr>
            <a:lvl3pPr marL="0" indent="0" defTabSz="717550">
              <a:buNone/>
              <a:tabLst/>
              <a:defRPr/>
            </a:lvl3pPr>
            <a:lvl4pPr marL="0" indent="0" defTabSz="717550">
              <a:buNone/>
              <a:tabLst/>
              <a:defRPr/>
            </a:lvl4pPr>
            <a:lvl5pPr marL="0" indent="0" defTabSz="717550">
              <a:buNone/>
              <a:tabLst/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KS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C25F22-D5A2-49CF-8FBE-5C3392B72C8D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KS</a:t>
            </a:r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C25F22-D5A2-49CF-8FBE-5C3392B72C8D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702000" y="1434721"/>
            <a:ext cx="3780000" cy="45259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9" name="Plassholder for innhold 2"/>
          <p:cNvSpPr>
            <a:spLocks noGrp="1"/>
          </p:cNvSpPr>
          <p:nvPr>
            <p:ph idx="13"/>
          </p:nvPr>
        </p:nvSpPr>
        <p:spPr>
          <a:xfrm>
            <a:off x="4661741" y="1434721"/>
            <a:ext cx="3780000" cy="45259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02000" y="1434721"/>
            <a:ext cx="3780000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KS</a:t>
            </a:r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C25F22-D5A2-49CF-8FBE-5C3392B72C8D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0" name="Plassholder for innhold 2"/>
          <p:cNvSpPr>
            <a:spLocks noGrp="1"/>
          </p:cNvSpPr>
          <p:nvPr>
            <p:ph idx="13"/>
          </p:nvPr>
        </p:nvSpPr>
        <p:spPr>
          <a:xfrm>
            <a:off x="702000" y="2074483"/>
            <a:ext cx="3780000" cy="38862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11" name="Plassholder for tekst 2"/>
          <p:cNvSpPr>
            <a:spLocks noGrp="1"/>
          </p:cNvSpPr>
          <p:nvPr>
            <p:ph type="body" idx="14"/>
          </p:nvPr>
        </p:nvSpPr>
        <p:spPr>
          <a:xfrm>
            <a:off x="4661741" y="1434721"/>
            <a:ext cx="3780000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2" name="Plassholder for innhold 2"/>
          <p:cNvSpPr>
            <a:spLocks noGrp="1"/>
          </p:cNvSpPr>
          <p:nvPr>
            <p:ph idx="15"/>
          </p:nvPr>
        </p:nvSpPr>
        <p:spPr>
          <a:xfrm>
            <a:off x="4661741" y="2074483"/>
            <a:ext cx="3780000" cy="38862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ifu_ppt_addpoint-6.png"/>
          <p:cNvPicPr>
            <a:picLocks noChangeAspect="1"/>
          </p:cNvPicPr>
          <p:nvPr/>
        </p:nvPicPr>
        <p:blipFill>
          <a:blip r:embed="rId14" cstate="print"/>
          <a:srcRect b="71493"/>
          <a:stretch>
            <a:fillRect/>
          </a:stretch>
        </p:blipFill>
        <p:spPr>
          <a:xfrm>
            <a:off x="377" y="5980249"/>
            <a:ext cx="9143245" cy="250222"/>
          </a:xfrm>
          <a:prstGeom prst="rect">
            <a:avLst/>
          </a:prstGeom>
        </p:spPr>
      </p:pic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702000" y="666510"/>
            <a:ext cx="7739741" cy="36933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02000" y="1434721"/>
            <a:ext cx="7739741" cy="45259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553178" y="6288408"/>
            <a:ext cx="547214" cy="107722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algn="l">
              <a:defRPr sz="700" i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782377" y="6288408"/>
            <a:ext cx="2895600" cy="107722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l">
              <a:defRPr sz="700" i="1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KS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100391" y="6288408"/>
            <a:ext cx="341349" cy="10772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700" i="1">
                <a:solidFill>
                  <a:schemeClr val="tx2"/>
                </a:solidFill>
              </a:defRPr>
            </a:lvl1pPr>
          </a:lstStyle>
          <a:p>
            <a:fld id="{ECC25F22-D5A2-49CF-8FBE-5C3392B72C8D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8" name="Picture 7" descr="ppt_logo_300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377" y="6272783"/>
            <a:ext cx="1188722" cy="58521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49" r:id="rId2"/>
    <p:sldLayoutId id="2147483660" r:id="rId3"/>
    <p:sldLayoutId id="2147483666" r:id="rId4"/>
    <p:sldLayoutId id="2147483664" r:id="rId5"/>
    <p:sldLayoutId id="2147483650" r:id="rId6"/>
    <p:sldLayoutId id="2147483665" r:id="rId7"/>
    <p:sldLayoutId id="2147483652" r:id="rId8"/>
    <p:sldLayoutId id="2147483653" r:id="rId9"/>
    <p:sldLayoutId id="2147483654" r:id="rId10"/>
    <p:sldLayoutId id="2147483655" r:id="rId11"/>
    <p:sldLayoutId id="2147483663" r:id="rId12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2800" b="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2263" indent="-322263" algn="l" defTabSz="914400" rtl="0" eaLnBrk="1" latinLnBrk="0" hangingPunct="1">
        <a:spcBef>
          <a:spcPct val="20000"/>
        </a:spcBef>
        <a:buClr>
          <a:srgbClr val="F15160"/>
        </a:buClr>
        <a:buSzPct val="100000"/>
        <a:buFontTx/>
        <a:buBlip>
          <a:blip r:embed="rId16"/>
        </a:buBlip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23888" indent="-285750" algn="l" defTabSz="896938" rtl="0" eaLnBrk="1" latinLnBrk="0" hangingPunct="1">
        <a:spcBef>
          <a:spcPct val="20000"/>
        </a:spcBef>
        <a:buClr>
          <a:srgbClr val="F15160"/>
        </a:buClr>
        <a:buFont typeface="Arial" pitchFamily="34" charset="0"/>
        <a:buChar char="–"/>
        <a:defRPr sz="1400" kern="1200">
          <a:solidFill>
            <a:schemeClr val="tx2"/>
          </a:solidFill>
          <a:latin typeface="+mn-lt"/>
          <a:ea typeface="+mn-ea"/>
          <a:cs typeface="+mn-cs"/>
        </a:defRPr>
      </a:lvl2pPr>
      <a:lvl3pPr marL="857250" indent="-228600" algn="l" defTabSz="914400" rtl="0" eaLnBrk="1" latinLnBrk="0" hangingPunct="1">
        <a:spcBef>
          <a:spcPct val="20000"/>
        </a:spcBef>
        <a:buClr>
          <a:srgbClr val="F15160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087438" indent="-228600" algn="l" defTabSz="914400" rtl="0" eaLnBrk="1" latinLnBrk="0" hangingPunct="1">
        <a:spcBef>
          <a:spcPct val="20000"/>
        </a:spcBef>
        <a:buClr>
          <a:srgbClr val="F15160"/>
        </a:buClr>
        <a:buFont typeface="Arial" pitchFamily="34" charset="0"/>
        <a:buChar char="–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320800" indent="-228600" algn="l" defTabSz="914400" rtl="0" eaLnBrk="1" latinLnBrk="0" hangingPunct="1">
        <a:spcBef>
          <a:spcPct val="20000"/>
        </a:spcBef>
        <a:buClr>
          <a:srgbClr val="F15160"/>
        </a:buClr>
        <a:buFont typeface="Arial" pitchFamily="34" charset="0"/>
        <a:buChar char="»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mailto:asgeir@nifu.no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Kort om noen sentrale begrep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Lærling</a:t>
            </a:r>
            <a:endParaRPr lang="en-US" dirty="0"/>
          </a:p>
          <a:p>
            <a:pPr lvl="1"/>
            <a:r>
              <a:rPr lang="nb-NO" dirty="0" smtClean="0"/>
              <a:t>Hovedmodell 2+2</a:t>
            </a:r>
          </a:p>
          <a:p>
            <a:pPr lvl="1"/>
            <a:r>
              <a:rPr lang="nb-NO" dirty="0" smtClean="0"/>
              <a:t>Dominert av ungdom, men ikke bare ungdom</a:t>
            </a:r>
          </a:p>
          <a:p>
            <a:pPr lvl="1"/>
            <a:r>
              <a:rPr lang="nb-NO" dirty="0" smtClean="0"/>
              <a:t>Utgjorde 62,5 prosent av alle fagprøver i 2012</a:t>
            </a:r>
          </a:p>
          <a:p>
            <a:pPr lvl="1"/>
            <a:endParaRPr lang="nb-NO" dirty="0" smtClean="0"/>
          </a:p>
          <a:p>
            <a:r>
              <a:rPr lang="nb-NO" dirty="0" smtClean="0"/>
              <a:t>Praksiskandidatordningen</a:t>
            </a:r>
          </a:p>
          <a:p>
            <a:pPr lvl="1"/>
            <a:r>
              <a:rPr lang="nb-NO" dirty="0" smtClean="0"/>
              <a:t>Dokumentasjonsordning etter § 3-5 i opplæringslova</a:t>
            </a:r>
          </a:p>
          <a:p>
            <a:pPr lvl="1"/>
            <a:r>
              <a:rPr lang="nb-NO" dirty="0" smtClean="0"/>
              <a:t>Dominert av voksne</a:t>
            </a:r>
          </a:p>
          <a:p>
            <a:pPr lvl="1"/>
            <a:r>
              <a:rPr lang="nb-NO" dirty="0" smtClean="0"/>
              <a:t>Utgjorde 35 prosent av alle fagprøver i 2012</a:t>
            </a:r>
          </a:p>
          <a:p>
            <a:pPr lvl="1"/>
            <a:endParaRPr lang="nb-NO" dirty="0" smtClean="0"/>
          </a:p>
          <a:p>
            <a:r>
              <a:rPr lang="nb-NO" dirty="0" smtClean="0"/>
              <a:t>Vg3 i skole</a:t>
            </a:r>
          </a:p>
          <a:p>
            <a:pPr lvl="1"/>
            <a:r>
              <a:rPr lang="nb-NO" dirty="0" smtClean="0"/>
              <a:t>Egentlig et tilbud til elever som ikke får læreplass</a:t>
            </a:r>
          </a:p>
          <a:p>
            <a:pPr lvl="1"/>
            <a:r>
              <a:rPr lang="nb-NO" dirty="0" smtClean="0"/>
              <a:t>Likevel dominert av voksne</a:t>
            </a:r>
          </a:p>
          <a:p>
            <a:pPr lvl="1"/>
            <a:r>
              <a:rPr lang="nb-NO" dirty="0" smtClean="0"/>
              <a:t>Utgjorde 2,5 prosent av alle fagprøver i 2012</a:t>
            </a:r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1276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Bakgrunn, fagopplæring i kommunene</a:t>
            </a:r>
            <a:endParaRPr lang="en-US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b-NO" smtClean="0"/>
              <a:t>KS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58642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Som andel av ansatte helsefagarbeidere e.l.</a:t>
            </a:r>
            <a:endParaRPr lang="en-US" dirty="0"/>
          </a:p>
        </p:txBody>
      </p:sp>
      <p:graphicFrame>
        <p:nvGraphicFramePr>
          <p:cNvPr id="6" name="Plassholder for inn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2217889"/>
              </p:ext>
            </p:extLst>
          </p:nvPr>
        </p:nvGraphicFramePr>
        <p:xfrm>
          <a:off x="701997" y="1916833"/>
          <a:ext cx="7121050" cy="2808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9923"/>
                <a:gridCol w="1891849"/>
                <a:gridCol w="1589187"/>
                <a:gridCol w="1720091"/>
              </a:tblGrid>
              <a:tr h="1444090">
                <a:tc>
                  <a:txBody>
                    <a:bodyPr/>
                    <a:lstStyle/>
                    <a:p>
                      <a:pPr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Sysselsatte helsefagarbeidere mm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</a:rPr>
                        <a:t>Avlagte fagprøver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</a:rPr>
                        <a:t>Fagprøver som andel av sysselsatte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4740">
                <a:tc>
                  <a:txBody>
                    <a:bodyPr/>
                    <a:lstStyle/>
                    <a:p>
                      <a:pPr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Østfold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5225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174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3,3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4740">
                <a:tc>
                  <a:txBody>
                    <a:bodyPr/>
                    <a:lstStyle/>
                    <a:p>
                      <a:pPr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Oslo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7027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153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2,1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4740">
                <a:tc>
                  <a:txBody>
                    <a:bodyPr/>
                    <a:lstStyle/>
                    <a:p>
                      <a:pPr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Sogn og Fjordane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2243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54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</a:rPr>
                        <a:t>2,4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1165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Antall nye lærekontrakter 2013, helsefagarbeider og barne- og ungdom. Andel med ungdomsrett</a:t>
            </a:r>
            <a:endParaRPr lang="en-US" dirty="0"/>
          </a:p>
        </p:txBody>
      </p:sp>
      <p:graphicFrame>
        <p:nvGraphicFramePr>
          <p:cNvPr id="6" name="Plassholder for inn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0994739"/>
              </p:ext>
            </p:extLst>
          </p:nvPr>
        </p:nvGraphicFramePr>
        <p:xfrm>
          <a:off x="827583" y="2060848"/>
          <a:ext cx="5875574" cy="22505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6241"/>
                <a:gridCol w="1073769"/>
                <a:gridCol w="1289685"/>
                <a:gridCol w="1795879"/>
              </a:tblGrid>
              <a:tr h="676657"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Alle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Ungdomsrett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Andel ungdomsrett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3481">
                <a:tc>
                  <a:txBody>
                    <a:bodyPr/>
                    <a:lstStyle/>
                    <a:p>
                      <a:pPr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Østfold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117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98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</a:rPr>
                        <a:t>84 %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3481">
                <a:tc>
                  <a:txBody>
                    <a:bodyPr/>
                    <a:lstStyle/>
                    <a:p>
                      <a:pPr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Oslo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114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94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82 %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3481">
                <a:tc>
                  <a:txBody>
                    <a:bodyPr/>
                    <a:lstStyle/>
                    <a:p>
                      <a:pPr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Sogn og Fjordane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46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24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52 %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3481">
                <a:tc>
                  <a:txBody>
                    <a:bodyPr/>
                    <a:lstStyle/>
                    <a:p>
                      <a:pPr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Norge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2 461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1 635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</a:rPr>
                        <a:t>66 %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413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02000" y="481844"/>
            <a:ext cx="7739741" cy="369332"/>
          </a:xfrm>
        </p:spPr>
        <p:txBody>
          <a:bodyPr/>
          <a:lstStyle/>
          <a:p>
            <a:r>
              <a:rPr lang="nb-NO" dirty="0" smtClean="0"/>
              <a:t>Ulik tilnærming til fagopplæring i de tre fylkene. Helsefagarbeidere som tok fagprøve i 2012:</a:t>
            </a:r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KS</a:t>
            </a:r>
            <a:endParaRPr lang="nb-NO" dirty="0"/>
          </a:p>
        </p:txBody>
      </p:sp>
      <p:graphicFrame>
        <p:nvGraphicFramePr>
          <p:cNvPr id="8" name="Plassholder for innhold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8630195"/>
              </p:ext>
            </p:extLst>
          </p:nvPr>
        </p:nvGraphicFramePr>
        <p:xfrm>
          <a:off x="179512" y="1628800"/>
          <a:ext cx="8856983" cy="4332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1666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02000" y="332656"/>
            <a:ext cx="7739741" cy="703186"/>
          </a:xfrm>
        </p:spPr>
        <p:txBody>
          <a:bodyPr/>
          <a:lstStyle/>
          <a:p>
            <a:r>
              <a:rPr lang="nb-NO" dirty="0" smtClean="0"/>
              <a:t>Ulik aldersfordeling på de som tar fagprøve. Landssnitt</a:t>
            </a:r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KS</a:t>
            </a:r>
            <a:endParaRPr lang="nb-NO" dirty="0"/>
          </a:p>
        </p:txBody>
      </p:sp>
      <p:graphicFrame>
        <p:nvGraphicFramePr>
          <p:cNvPr id="7" name="Plassholder for innhold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0635602"/>
              </p:ext>
            </p:extLst>
          </p:nvPr>
        </p:nvGraphicFramePr>
        <p:xfrm>
          <a:off x="701675" y="1435100"/>
          <a:ext cx="774065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9053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02584" y="297178"/>
            <a:ext cx="7739741" cy="369332"/>
          </a:xfrm>
        </p:spPr>
        <p:txBody>
          <a:bodyPr/>
          <a:lstStyle/>
          <a:p>
            <a:r>
              <a:rPr lang="nb-NO" dirty="0" smtClean="0"/>
              <a:t>Ulik aldersfordeling på de som tar fagprøve- Oslo</a:t>
            </a:r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KS</a:t>
            </a:r>
            <a:endParaRPr lang="nb-NO" dirty="0"/>
          </a:p>
        </p:txBody>
      </p:sp>
      <p:graphicFrame>
        <p:nvGraphicFramePr>
          <p:cNvPr id="8" name="Plassholder for innhold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9158753"/>
              </p:ext>
            </p:extLst>
          </p:nvPr>
        </p:nvGraphicFramePr>
        <p:xfrm>
          <a:off x="701675" y="1435100"/>
          <a:ext cx="774065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1703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01675" y="297178"/>
            <a:ext cx="7739741" cy="369332"/>
          </a:xfrm>
        </p:spPr>
        <p:txBody>
          <a:bodyPr/>
          <a:lstStyle/>
          <a:p>
            <a:r>
              <a:rPr lang="nb-NO" dirty="0" smtClean="0"/>
              <a:t>Ulik aldersfordeling på de som tar fagprøve- Sogn og Fjordane</a:t>
            </a:r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KS</a:t>
            </a:r>
            <a:endParaRPr lang="nb-NO" dirty="0"/>
          </a:p>
        </p:txBody>
      </p:sp>
      <p:graphicFrame>
        <p:nvGraphicFramePr>
          <p:cNvPr id="8" name="Plassholder for innhold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926153"/>
              </p:ext>
            </p:extLst>
          </p:nvPr>
        </p:nvGraphicFramePr>
        <p:xfrm>
          <a:off x="701675" y="1435100"/>
          <a:ext cx="774065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4659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01675" y="297178"/>
            <a:ext cx="7739741" cy="369332"/>
          </a:xfrm>
        </p:spPr>
        <p:txBody>
          <a:bodyPr/>
          <a:lstStyle/>
          <a:p>
            <a:r>
              <a:rPr lang="nb-NO" dirty="0" smtClean="0"/>
              <a:t>Ulik aldersfordeling på de som tar fagprøve: Østfold</a:t>
            </a:r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KS</a:t>
            </a:r>
            <a:endParaRPr lang="nb-NO" dirty="0"/>
          </a:p>
        </p:txBody>
      </p:sp>
      <p:graphicFrame>
        <p:nvGraphicFramePr>
          <p:cNvPr id="8" name="Plassholder for innhold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889587"/>
              </p:ext>
            </p:extLst>
          </p:nvPr>
        </p:nvGraphicFramePr>
        <p:xfrm>
          <a:off x="701675" y="1435100"/>
          <a:ext cx="774065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4968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Opplæringskontor i kommunal sektor</a:t>
            </a:r>
            <a:endParaRPr lang="en-US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b-NO" smtClean="0"/>
              <a:t>KS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5575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Fagopplæring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kommunal</a:t>
            </a:r>
            <a:r>
              <a:rPr lang="en-US" dirty="0" smtClean="0"/>
              <a:t> </a:t>
            </a:r>
            <a:r>
              <a:rPr lang="en-US" dirty="0" err="1" smtClean="0"/>
              <a:t>sektor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Asgeir Skålholt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Kommuners medlemskap i opplæringskontor</a:t>
            </a:r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Vi gjorde en kartlegging av alle norske kommuners medlemskap i opplæringskontor</a:t>
            </a:r>
          </a:p>
          <a:p>
            <a:endParaRPr lang="nb-NO" dirty="0" smtClean="0"/>
          </a:p>
          <a:p>
            <a:r>
              <a:rPr lang="nb-NO" dirty="0" smtClean="0"/>
              <a:t>Basert på VIGO og opplæringskontors medlemslister</a:t>
            </a:r>
          </a:p>
          <a:p>
            <a:endParaRPr lang="nb-NO" dirty="0" smtClean="0"/>
          </a:p>
          <a:p>
            <a:r>
              <a:rPr lang="nb-NO" dirty="0" smtClean="0"/>
              <a:t>Ga følgende hovedresultat: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2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En klar </a:t>
            </a:r>
            <a:r>
              <a:rPr lang="nb-NO" dirty="0" smtClean="0"/>
              <a:t>tredeling i kommuners medlemskap</a:t>
            </a:r>
            <a:r>
              <a:rPr lang="nb-NO" dirty="0"/>
              <a:t/>
            </a:r>
            <a:br>
              <a:rPr lang="nb-NO" dirty="0"/>
            </a:b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79413" indent="-342900">
              <a:buFont typeface="+mj-lt"/>
              <a:buAutoNum type="arabicPeriod"/>
            </a:pPr>
            <a:r>
              <a:rPr lang="nb-NO" sz="2400" dirty="0"/>
              <a:t>K</a:t>
            </a:r>
            <a:r>
              <a:rPr lang="nb-NO" sz="2400" dirty="0" smtClean="0"/>
              <a:t>ommunale opplæringskontorene omfatter 39 prosent av kommunene</a:t>
            </a:r>
          </a:p>
          <a:p>
            <a:pPr marL="379413" indent="-342900">
              <a:buFont typeface="+mj-lt"/>
              <a:buAutoNum type="arabicPeriod"/>
            </a:pPr>
            <a:r>
              <a:rPr lang="nb-NO" sz="2400" dirty="0" smtClean="0"/>
              <a:t>34 prosent står utenfor opplæringskontor</a:t>
            </a:r>
          </a:p>
          <a:p>
            <a:pPr marL="379413" indent="-342900">
              <a:buFont typeface="+mj-lt"/>
              <a:buAutoNum type="arabicPeriod"/>
            </a:pPr>
            <a:r>
              <a:rPr lang="nb-NO" sz="2400" dirty="0" smtClean="0"/>
              <a:t>25 prosent er med i regionale, tverrfaglige opplæringskontorer</a:t>
            </a:r>
          </a:p>
          <a:p>
            <a:pPr lvl="1"/>
            <a:r>
              <a:rPr lang="nb-NO" dirty="0" smtClean="0"/>
              <a:t>Disse tre kategoriene dekker 98 prosent av alle kommuner</a:t>
            </a:r>
          </a:p>
          <a:p>
            <a:pPr marL="379413" indent="-342900">
              <a:buFont typeface="+mj-lt"/>
              <a:buAutoNum type="arabicPeriod"/>
            </a:pPr>
            <a:endParaRPr lang="nb-NO" dirty="0" smtClean="0"/>
          </a:p>
          <a:p>
            <a:pPr marL="379413" indent="-342900">
              <a:buFont typeface="Arial" panose="020B0604020202020204" pitchFamily="34" charset="0"/>
              <a:buChar char="•"/>
            </a:pPr>
            <a:r>
              <a:rPr lang="nb-NO" dirty="0" smtClean="0"/>
              <a:t>Enkeltkommune-kontorene </a:t>
            </a:r>
            <a:r>
              <a:rPr lang="nb-NO" dirty="0"/>
              <a:t>er blitt langt færre, og det er ofte vanskelig å skille disse fra </a:t>
            </a:r>
            <a:r>
              <a:rPr lang="nb-NO" dirty="0" smtClean="0"/>
              <a:t>de kommunene som ikke er medlem av opplæringskontor</a:t>
            </a:r>
          </a:p>
          <a:p>
            <a:pPr marL="379413" indent="-342900">
              <a:buFont typeface="Arial" panose="020B0604020202020204" pitchFamily="34" charset="0"/>
              <a:buChar char="•"/>
            </a:pPr>
            <a:endParaRPr lang="nb-NO" dirty="0" smtClean="0"/>
          </a:p>
          <a:p>
            <a:pPr marL="379413" indent="-342900">
              <a:buFont typeface="Arial" panose="020B0604020202020204" pitchFamily="34" charset="0"/>
              <a:buChar char="•"/>
            </a:pPr>
            <a:r>
              <a:rPr lang="nb-NO" dirty="0" smtClean="0"/>
              <a:t>Noen få (fire prosentpoeng) av de som ikke er medlem av opplæringskontor er medlem av opplæringsring</a:t>
            </a:r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1965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Store fylkesvise forskjeller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/>
              <a:t>De fleste er i kommunale kontor i:</a:t>
            </a:r>
          </a:p>
          <a:p>
            <a:pPr lvl="1"/>
            <a:r>
              <a:rPr lang="nb-NO" sz="1600" dirty="0" smtClean="0"/>
              <a:t>Østfold</a:t>
            </a:r>
          </a:p>
          <a:p>
            <a:pPr lvl="1"/>
            <a:r>
              <a:rPr lang="nb-NO" sz="1600" dirty="0" smtClean="0"/>
              <a:t>Buskerud</a:t>
            </a:r>
          </a:p>
          <a:p>
            <a:pPr lvl="1"/>
            <a:r>
              <a:rPr lang="nb-NO" sz="1600" dirty="0" smtClean="0"/>
              <a:t>Vestfold</a:t>
            </a:r>
          </a:p>
          <a:p>
            <a:pPr lvl="1"/>
            <a:r>
              <a:rPr lang="nb-NO" sz="1600" dirty="0" smtClean="0"/>
              <a:t>Telemark</a:t>
            </a:r>
          </a:p>
          <a:p>
            <a:pPr lvl="1"/>
            <a:r>
              <a:rPr lang="nb-NO" sz="1600" dirty="0" smtClean="0"/>
              <a:t>Aust-Agder</a:t>
            </a:r>
          </a:p>
          <a:p>
            <a:pPr lvl="1"/>
            <a:r>
              <a:rPr lang="nb-NO" sz="1600" dirty="0" smtClean="0"/>
              <a:t>Sogn og Fjordane</a:t>
            </a:r>
          </a:p>
          <a:p>
            <a:pPr lvl="1"/>
            <a:r>
              <a:rPr lang="nb-NO" sz="1600" dirty="0" smtClean="0"/>
              <a:t>Nord-Trøndelag</a:t>
            </a:r>
          </a:p>
          <a:p>
            <a:pPr lvl="1"/>
            <a:r>
              <a:rPr lang="nb-NO" sz="1600" dirty="0" smtClean="0"/>
              <a:t>Troms</a:t>
            </a:r>
          </a:p>
          <a:p>
            <a:pPr lvl="1"/>
            <a:r>
              <a:rPr lang="nb-NO" sz="1600" dirty="0" smtClean="0"/>
              <a:t>Finnmark</a:t>
            </a:r>
          </a:p>
          <a:p>
            <a:pPr lvl="1"/>
            <a:endParaRPr lang="nb-NO" sz="1600" dirty="0"/>
          </a:p>
        </p:txBody>
      </p:sp>
      <p:sp>
        <p:nvSpPr>
          <p:cNvPr id="6" name="Plassholder for innhold 5"/>
          <p:cNvSpPr>
            <a:spLocks noGrp="1"/>
          </p:cNvSpPr>
          <p:nvPr>
            <p:ph idx="13"/>
          </p:nvPr>
        </p:nvSpPr>
        <p:spPr>
          <a:xfrm>
            <a:off x="4661740" y="1434721"/>
            <a:ext cx="4230739" cy="4525963"/>
          </a:xfrm>
        </p:spPr>
        <p:txBody>
          <a:bodyPr>
            <a:noAutofit/>
          </a:bodyPr>
          <a:lstStyle/>
          <a:p>
            <a:r>
              <a:rPr lang="nb-NO" sz="2400" dirty="0" smtClean="0"/>
              <a:t>De fleste er i tverrfaglige kontor i:</a:t>
            </a:r>
          </a:p>
          <a:p>
            <a:pPr lvl="1"/>
            <a:r>
              <a:rPr lang="nb-NO" sz="1600" dirty="0" smtClean="0"/>
              <a:t>Hordaland</a:t>
            </a:r>
          </a:p>
          <a:p>
            <a:pPr lvl="1"/>
            <a:r>
              <a:rPr lang="nb-NO" sz="1600" dirty="0" smtClean="0"/>
              <a:t>Nordland</a:t>
            </a:r>
          </a:p>
          <a:p>
            <a:r>
              <a:rPr lang="nb-NO" sz="2400" dirty="0" smtClean="0"/>
              <a:t>De fleste er ikke medlem i:</a:t>
            </a:r>
          </a:p>
          <a:p>
            <a:pPr lvl="1"/>
            <a:r>
              <a:rPr lang="nb-NO" sz="1600" dirty="0" smtClean="0"/>
              <a:t>Oppland</a:t>
            </a:r>
          </a:p>
          <a:p>
            <a:pPr lvl="1"/>
            <a:r>
              <a:rPr lang="nb-NO" sz="1600" dirty="0" smtClean="0"/>
              <a:t>Oslo (selvsagt)</a:t>
            </a:r>
          </a:p>
          <a:p>
            <a:pPr lvl="1"/>
            <a:r>
              <a:rPr lang="nb-NO" sz="1600" dirty="0" smtClean="0"/>
              <a:t>Sør-Trøndelag</a:t>
            </a:r>
          </a:p>
          <a:p>
            <a:r>
              <a:rPr lang="nb-NO" sz="2400" dirty="0" smtClean="0"/>
              <a:t>Blandet bilde i:</a:t>
            </a:r>
          </a:p>
          <a:p>
            <a:pPr lvl="1"/>
            <a:r>
              <a:rPr lang="nb-NO" sz="1600" dirty="0" smtClean="0"/>
              <a:t>Rogaland</a:t>
            </a:r>
          </a:p>
          <a:p>
            <a:pPr lvl="1"/>
            <a:r>
              <a:rPr lang="nb-NO" sz="1600" dirty="0" smtClean="0"/>
              <a:t>Møre og Romsdal</a:t>
            </a:r>
          </a:p>
          <a:p>
            <a:pPr lvl="1"/>
            <a:r>
              <a:rPr lang="nb-NO" sz="1600" dirty="0" smtClean="0"/>
              <a:t>Vest Agder</a:t>
            </a:r>
          </a:p>
          <a:p>
            <a:pPr lvl="1"/>
            <a:r>
              <a:rPr lang="nb-NO" sz="1600" dirty="0" smtClean="0"/>
              <a:t>Akershus</a:t>
            </a:r>
          </a:p>
          <a:p>
            <a:pPr lvl="1"/>
            <a:r>
              <a:rPr lang="nb-NO" sz="1600" dirty="0" smtClean="0"/>
              <a:t>Hedmark</a:t>
            </a: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177981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Noen funn fra en spørreundersøkelse til opplæringskontor</a:t>
            </a:r>
            <a:endParaRPr lang="en-US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b-NO" smtClean="0"/>
              <a:t>KS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3365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Når ble kontorene oppretta</a:t>
            </a:r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KS</a:t>
            </a:r>
            <a:endParaRPr lang="nb-NO" dirty="0"/>
          </a:p>
        </p:txBody>
      </p:sp>
      <p:graphicFrame>
        <p:nvGraphicFramePr>
          <p:cNvPr id="6" name="Plassholder for innhold 5"/>
          <p:cNvGraphicFramePr>
            <a:graphicFrameLocks noGrp="1"/>
          </p:cNvGraphicFramePr>
          <p:nvPr>
            <p:ph idx="1"/>
          </p:nvPr>
        </p:nvGraphicFramePr>
        <p:xfrm>
          <a:off x="701675" y="1435100"/>
          <a:ext cx="774065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7778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Antall årsverk i opplæringskontor for 1997 og 2013</a:t>
            </a:r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KS</a:t>
            </a:r>
            <a:endParaRPr lang="nb-NO" dirty="0"/>
          </a:p>
        </p:txBody>
      </p:sp>
      <p:sp>
        <p:nvSpPr>
          <p:cNvPr id="9" name="Plassholder for innhold 8"/>
          <p:cNvSpPr>
            <a:spLocks noGrp="1"/>
          </p:cNvSpPr>
          <p:nvPr>
            <p:ph idx="1"/>
          </p:nvPr>
        </p:nvSpPr>
        <p:spPr>
          <a:xfrm>
            <a:off x="702000" y="1700808"/>
            <a:ext cx="7739741" cy="4259876"/>
          </a:xfrm>
        </p:spPr>
        <p:txBody>
          <a:bodyPr/>
          <a:lstStyle/>
          <a:p>
            <a:endParaRPr lang="nb-NO" dirty="0" smtClean="0"/>
          </a:p>
          <a:p>
            <a:r>
              <a:rPr lang="nb-NO" dirty="0" smtClean="0"/>
              <a:t>Private: fra 1 årsverk til 2,5 årsverk i snitt</a:t>
            </a:r>
          </a:p>
          <a:p>
            <a:pPr lvl="1"/>
            <a:r>
              <a:rPr lang="nb-NO" dirty="0" smtClean="0"/>
              <a:t>150 prosent økning</a:t>
            </a:r>
          </a:p>
          <a:p>
            <a:pPr lvl="1"/>
            <a:endParaRPr lang="nb-NO" dirty="0" smtClean="0"/>
          </a:p>
          <a:p>
            <a:endParaRPr lang="nb-NO" dirty="0" smtClean="0"/>
          </a:p>
          <a:p>
            <a:r>
              <a:rPr lang="nb-NO" dirty="0" smtClean="0"/>
              <a:t>Kommunale: fra 1,8 til 2,2 årsverk i snitt</a:t>
            </a:r>
          </a:p>
          <a:p>
            <a:pPr lvl="1"/>
            <a:r>
              <a:rPr lang="nb-NO" dirty="0" smtClean="0"/>
              <a:t>20 prosent økning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44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Antall lærlingkontrakter i opplæringskontor for 1997 og 2013 </a:t>
            </a:r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endParaRPr lang="nb-NO" dirty="0" smtClean="0"/>
          </a:p>
          <a:p>
            <a:r>
              <a:rPr lang="nb-NO" dirty="0" smtClean="0"/>
              <a:t>Private: fra 45 til 117 lærekontrakter i snitt</a:t>
            </a:r>
          </a:p>
          <a:p>
            <a:pPr lvl="1"/>
            <a:r>
              <a:rPr lang="nb-NO" dirty="0" smtClean="0"/>
              <a:t>160 prosent økning</a:t>
            </a:r>
          </a:p>
          <a:p>
            <a:pPr lvl="1"/>
            <a:endParaRPr lang="nb-NO" dirty="0"/>
          </a:p>
          <a:p>
            <a:endParaRPr lang="nb-NO" dirty="0" smtClean="0"/>
          </a:p>
          <a:p>
            <a:r>
              <a:rPr lang="nb-NO" dirty="0" smtClean="0"/>
              <a:t>Kommunale: fra 87 til 114 lærekontrakter i snitt</a:t>
            </a:r>
          </a:p>
          <a:p>
            <a:pPr lvl="1"/>
            <a:r>
              <a:rPr lang="nb-NO" dirty="0" smtClean="0"/>
              <a:t>30 prosent økning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6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Antall medlemsbedrifter i opplæringskontor for 1997 og 2013 </a:t>
            </a:r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endParaRPr lang="nb-NO" dirty="0" smtClean="0"/>
          </a:p>
          <a:p>
            <a:r>
              <a:rPr lang="nb-NO" dirty="0" smtClean="0"/>
              <a:t>Private: fra 32 til 78 medlemsbedrifter i snitt</a:t>
            </a:r>
          </a:p>
          <a:p>
            <a:pPr lvl="1"/>
            <a:r>
              <a:rPr lang="nb-NO" dirty="0" smtClean="0"/>
              <a:t>140 prosent økning</a:t>
            </a:r>
          </a:p>
          <a:p>
            <a:endParaRPr lang="nb-NO" dirty="0" smtClean="0"/>
          </a:p>
          <a:p>
            <a:endParaRPr lang="nb-NO" dirty="0"/>
          </a:p>
          <a:p>
            <a:r>
              <a:rPr lang="nb-NO" dirty="0" smtClean="0"/>
              <a:t>Kommunale: fra 17 til 43 medlemsbedrifter i snitt</a:t>
            </a:r>
          </a:p>
          <a:p>
            <a:pPr lvl="1"/>
            <a:r>
              <a:rPr lang="nb-NO" dirty="0" smtClean="0"/>
              <a:t>150 prosent økning</a:t>
            </a:r>
            <a:endParaRPr lang="nb-NO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63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Oppsummert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 Vært en større økning i antallet lærlinger og ansatte i private kontor. Mindre forskjeller mellom kommunale og private kontor nå enn i 1997</a:t>
            </a:r>
          </a:p>
          <a:p>
            <a:endParaRPr lang="nb-NO" dirty="0" smtClean="0"/>
          </a:p>
          <a:p>
            <a:r>
              <a:rPr lang="nb-NO" dirty="0" smtClean="0"/>
              <a:t>Økningen i antallet ansatte tilsvarer omtrent antallet nye lærekontrakter per kontor både for kommunale og private opplæringskontor</a:t>
            </a:r>
          </a:p>
          <a:p>
            <a:endParaRPr lang="nb-NO" dirty="0"/>
          </a:p>
          <a:p>
            <a:r>
              <a:rPr lang="nb-NO" dirty="0" smtClean="0"/>
              <a:t>De kommunale kontorene har hatt en langt høyere økning i antall medlemsbedrifter. Kommer hovedsakelig av at mange barnehager har blitt medlem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239633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Er det forskjeller i aktiviteter mellom kommunale og private opplæringskontor?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 smtClean="0"/>
              <a:t>Ut fra svarene i undersøkelsen kan det se ut som det er et større fokus på administrativ bistand fra kommunale kontor</a:t>
            </a:r>
          </a:p>
          <a:p>
            <a:endParaRPr lang="nb-NO" dirty="0"/>
          </a:p>
          <a:p>
            <a:r>
              <a:rPr lang="nb-NO" dirty="0" smtClean="0"/>
              <a:t>Kontorene er mindre direkte aktive i faglig oppfølging (f.eks. kursing av lærlinger, deltakelse i faglige vurderingssamtaler)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64324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Tre store tema i rapporten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/>
              <a:t>Skyldes manglende interesse for lærlinger i kommunene at kommunene ikke forstår verdiskapningen disse bidrar med</a:t>
            </a:r>
            <a:r>
              <a:rPr lang="nb-NO" dirty="0" smtClean="0"/>
              <a:t>?</a:t>
            </a:r>
          </a:p>
          <a:p>
            <a:pPr lvl="0"/>
            <a:endParaRPr lang="en-US" dirty="0"/>
          </a:p>
          <a:p>
            <a:pPr lvl="0"/>
            <a:r>
              <a:rPr lang="nb-NO" dirty="0"/>
              <a:t>Hvilke modeller for rekruttering og kvalifisering av voksne benytter kommunene</a:t>
            </a:r>
            <a:r>
              <a:rPr lang="nb-NO" dirty="0" smtClean="0"/>
              <a:t>?</a:t>
            </a:r>
          </a:p>
          <a:p>
            <a:pPr lvl="0"/>
            <a:endParaRPr lang="en-US" dirty="0"/>
          </a:p>
          <a:p>
            <a:pPr lvl="0"/>
            <a:r>
              <a:rPr lang="nb-NO" dirty="0"/>
              <a:t>Hvilken betydning har opplæringskontorene i kommunal sektor for </a:t>
            </a:r>
            <a:r>
              <a:rPr lang="nb-NO" dirty="0" err="1"/>
              <a:t>lærlinginntak</a:t>
            </a:r>
            <a:r>
              <a:rPr lang="nb-NO" dirty="0"/>
              <a:t> og opplæring?</a:t>
            </a:r>
            <a:endParaRPr lang="en-US" dirty="0"/>
          </a:p>
          <a:p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3571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Om kommunens syn på verdiskaping</a:t>
            </a:r>
            <a:endParaRPr lang="en-US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b-NO" smtClean="0"/>
              <a:t>KS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3289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Vi var ute etter noen sentrale spørsmål:</a:t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Hvem bestemmer om det tas inn lærlinger?</a:t>
            </a:r>
          </a:p>
          <a:p>
            <a:endParaRPr lang="nb-NO" dirty="0" smtClean="0"/>
          </a:p>
          <a:p>
            <a:r>
              <a:rPr lang="nb-NO" dirty="0" smtClean="0"/>
              <a:t>Hvem betaler lønna til lærlingen?</a:t>
            </a:r>
          </a:p>
          <a:p>
            <a:endParaRPr lang="nb-NO" dirty="0" smtClean="0"/>
          </a:p>
          <a:p>
            <a:r>
              <a:rPr lang="nb-NO" dirty="0" smtClean="0"/>
              <a:t>Rekrutteres lærlinger for at de skal ansettes etter læretida?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536682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Hvem bestemmer om det tas inn lærlinger?</a:t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Ofte et samarbeid mellom sentral administrasjon og ledelse ved de ulike virksomhetene, men grunnlagt i politisk vedtak</a:t>
            </a:r>
          </a:p>
          <a:p>
            <a:endParaRPr lang="nb-NO" dirty="0"/>
          </a:p>
          <a:p>
            <a:r>
              <a:rPr lang="nb-NO" dirty="0" smtClean="0"/>
              <a:t>Det som begrenser er:</a:t>
            </a:r>
          </a:p>
          <a:p>
            <a:pPr lvl="1"/>
            <a:r>
              <a:rPr lang="nb-NO" dirty="0" smtClean="0"/>
              <a:t>sentral finansiering </a:t>
            </a:r>
          </a:p>
          <a:p>
            <a:pPr lvl="1"/>
            <a:r>
              <a:rPr lang="nb-NO" dirty="0" smtClean="0"/>
              <a:t>Opplæringskapasitet</a:t>
            </a:r>
          </a:p>
          <a:p>
            <a:pPr lvl="1"/>
            <a:endParaRPr lang="nb-NO" dirty="0"/>
          </a:p>
          <a:p>
            <a:r>
              <a:rPr lang="nb-NO" dirty="0" smtClean="0"/>
              <a:t>I liten grad er det bestemt ut fra et konkret ønske om rekruttering ved den enkelte virksomhet</a:t>
            </a:r>
          </a:p>
          <a:p>
            <a:pPr lvl="1"/>
            <a:r>
              <a:rPr lang="nb-NO" dirty="0" smtClean="0"/>
              <a:t>Men kan være knyttet til en mer generell rekrutteringsplan på kommunalt nivå</a:t>
            </a:r>
          </a:p>
          <a:p>
            <a:pPr lvl="1"/>
            <a:endParaRPr lang="nb-NO" dirty="0"/>
          </a:p>
          <a:p>
            <a:r>
              <a:rPr lang="nb-NO" dirty="0"/>
              <a:t>Lærlingene ansettes ofte i en sentral prosess, for så å bli fordelt på ulike </a:t>
            </a:r>
            <a:r>
              <a:rPr lang="nb-NO" dirty="0" smtClean="0"/>
              <a:t>læresteder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720961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12101" y="332656"/>
            <a:ext cx="7739741" cy="518520"/>
          </a:xfrm>
        </p:spPr>
        <p:txBody>
          <a:bodyPr/>
          <a:lstStyle/>
          <a:p>
            <a:r>
              <a:rPr lang="nb-NO" dirty="0" smtClean="0"/>
              <a:t>Bekreftes av undersøkelse til opplæringskontor: Hvem bestemmer inntak av lærlinger</a:t>
            </a:r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KS</a:t>
            </a:r>
            <a:endParaRPr lang="nb-NO" dirty="0"/>
          </a:p>
        </p:txBody>
      </p:sp>
      <p:graphicFrame>
        <p:nvGraphicFramePr>
          <p:cNvPr id="6" name="Plassholder for inn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8204359"/>
              </p:ext>
            </p:extLst>
          </p:nvPr>
        </p:nvGraphicFramePr>
        <p:xfrm>
          <a:off x="251520" y="1435100"/>
          <a:ext cx="819080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8883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Hvem betaler lønna til lærlingen?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I hovedsak får virksomhetene dekket alle lønnskostnader til lærlingene</a:t>
            </a:r>
          </a:p>
          <a:p>
            <a:pPr lvl="1"/>
            <a:r>
              <a:rPr lang="nb-NO" dirty="0" smtClean="0"/>
              <a:t>Men mange ulike modeller her</a:t>
            </a:r>
          </a:p>
          <a:p>
            <a:endParaRPr lang="nb-NO" dirty="0"/>
          </a:p>
          <a:p>
            <a:endParaRPr lang="nb-NO" dirty="0" smtClean="0"/>
          </a:p>
          <a:p>
            <a:r>
              <a:rPr lang="nb-NO" dirty="0" smtClean="0"/>
              <a:t>Et ønske om å inkludere lærlingen i «verdiskaping», men da i all hovedsak ved å steppe inn ved tilfeldig fravær</a:t>
            </a:r>
          </a:p>
          <a:p>
            <a:pPr lvl="1"/>
            <a:r>
              <a:rPr lang="nb-NO" dirty="0" smtClean="0"/>
              <a:t>Kortere, ikke planlagt, sykefravær</a:t>
            </a:r>
          </a:p>
          <a:p>
            <a:pPr lvl="1"/>
            <a:endParaRPr lang="nb-NO" dirty="0"/>
          </a:p>
          <a:p>
            <a:r>
              <a:rPr lang="nb-NO" dirty="0" smtClean="0"/>
              <a:t>Verdiskaping synliggjøres i liten grad</a:t>
            </a:r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2645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Hvem betaler: Årsaker i struktur i opplæringen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Tradisjon for elevopplæring i de kommunale fagene</a:t>
            </a:r>
          </a:p>
          <a:p>
            <a:pPr lvl="1"/>
            <a:r>
              <a:rPr lang="nb-NO" dirty="0" smtClean="0"/>
              <a:t>Disse har ikke hatt lønn</a:t>
            </a:r>
          </a:p>
          <a:p>
            <a:endParaRPr lang="nb-NO" dirty="0" smtClean="0"/>
          </a:p>
          <a:p>
            <a:r>
              <a:rPr lang="nb-NO" dirty="0" smtClean="0"/>
              <a:t>Siden antallet læreplasser bestemmes sentralt, kan ikke virksomhetene «regne med» lærlinger</a:t>
            </a:r>
          </a:p>
          <a:p>
            <a:pPr lvl="1"/>
            <a:r>
              <a:rPr lang="nb-NO" dirty="0" smtClean="0"/>
              <a:t>Må sikre seg stabil grunnbemanning</a:t>
            </a:r>
          </a:p>
          <a:p>
            <a:endParaRPr lang="nb-NO" dirty="0" smtClean="0"/>
          </a:p>
          <a:p>
            <a:r>
              <a:rPr lang="nb-NO" dirty="0" smtClean="0"/>
              <a:t>Lærlingene er ofte innom en virksomhet i kortere perioder (på grunn av veksling mellom ulike tjenesteområder)</a:t>
            </a:r>
          </a:p>
          <a:p>
            <a:pPr lvl="1"/>
            <a:r>
              <a:rPr lang="nb-NO" dirty="0" smtClean="0"/>
              <a:t>Vanskeliggjør planlegging der lærlinger går inn i ordinær bemanning</a:t>
            </a:r>
          </a:p>
          <a:p>
            <a:pPr lvl="1"/>
            <a:endParaRPr lang="nb-NO" dirty="0"/>
          </a:p>
          <a:p>
            <a:r>
              <a:rPr lang="nb-NO" dirty="0" smtClean="0"/>
              <a:t>I følge kommunene er det en utfordring med stor variasjon i hva en kan forvente fra ulike lærlinger</a:t>
            </a:r>
          </a:p>
          <a:p>
            <a:pPr lvl="1"/>
            <a:r>
              <a:rPr lang="nb-NO" dirty="0" smtClean="0"/>
              <a:t>Noen trenger svært mye oppfølging</a:t>
            </a:r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866296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Hvem betaler: Deltidsproblematikk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Så lenge mange er i deltid, og har (lovfestet og tariffestet) rett på større stilling er det vanskelig å ta inn lærlinger i faste stillinger (</a:t>
            </a:r>
            <a:r>
              <a:rPr lang="nb-NO" dirty="0" err="1" smtClean="0"/>
              <a:t>f.eks</a:t>
            </a:r>
            <a:r>
              <a:rPr lang="nb-NO" dirty="0" smtClean="0"/>
              <a:t> 50 prosent)</a:t>
            </a:r>
          </a:p>
          <a:p>
            <a:pPr lvl="1"/>
            <a:r>
              <a:rPr lang="nb-NO" dirty="0" smtClean="0"/>
              <a:t>Også en viss uvilje mot dette fra opplæringskontor, legger for sterke føringer for opplæringen</a:t>
            </a:r>
          </a:p>
          <a:p>
            <a:endParaRPr lang="nb-NO" dirty="0" smtClean="0"/>
          </a:p>
          <a:p>
            <a:r>
              <a:rPr lang="nb-NO" dirty="0" smtClean="0"/>
              <a:t>Hvis mange ansatte ønsker å ta vikartimer for å fylle opp stillinger, vil det å bruke lærlinger til dette kunne skape konflikter</a:t>
            </a:r>
          </a:p>
          <a:p>
            <a:pPr lvl="1"/>
            <a:r>
              <a:rPr lang="nb-NO" dirty="0" smtClean="0"/>
              <a:t>Dette er løst i noen virksomheter vi har vært i at lærlinger kun tar «tilfeldig» fravær. Det vil si ikke-planlagt kortere sykefravær. Man lar være å ringe inn ekstra vikarer.</a:t>
            </a:r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706874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Hvem betaler: Forskjeller fra privat sektor.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Deltakelse </a:t>
            </a:r>
            <a:r>
              <a:rPr lang="nb-NO" dirty="0"/>
              <a:t>i produktivt arbeid </a:t>
            </a:r>
            <a:r>
              <a:rPr lang="nb-NO" dirty="0" smtClean="0"/>
              <a:t>anses generelt for å </a:t>
            </a:r>
            <a:r>
              <a:rPr lang="nb-NO" dirty="0"/>
              <a:t>være en betingelse for god </a:t>
            </a:r>
            <a:r>
              <a:rPr lang="nb-NO" dirty="0" smtClean="0"/>
              <a:t>læring i tradisjonelle lærebedrifter</a:t>
            </a:r>
          </a:p>
          <a:p>
            <a:endParaRPr lang="nb-NO" dirty="0" smtClean="0"/>
          </a:p>
          <a:p>
            <a:r>
              <a:rPr lang="nb-NO" dirty="0" smtClean="0"/>
              <a:t>I </a:t>
            </a:r>
            <a:r>
              <a:rPr lang="nb-NO" dirty="0"/>
              <a:t>nedgangskonjunktur og ordremangel vil en privat bedrift </a:t>
            </a:r>
            <a:r>
              <a:rPr lang="nb-NO" dirty="0" smtClean="0"/>
              <a:t>ikke ta </a:t>
            </a:r>
            <a:r>
              <a:rPr lang="nb-NO" dirty="0"/>
              <a:t>inn lærlinger, fordi de ikke har nyttig arbeid å sette en lærling </a:t>
            </a:r>
            <a:r>
              <a:rPr lang="nb-NO" dirty="0" smtClean="0"/>
              <a:t>til</a:t>
            </a:r>
          </a:p>
          <a:p>
            <a:endParaRPr lang="nb-NO" dirty="0" smtClean="0"/>
          </a:p>
          <a:p>
            <a:r>
              <a:rPr lang="nb-NO" dirty="0" smtClean="0"/>
              <a:t>Kontrasten til kommunal sektor: lærlingene </a:t>
            </a:r>
            <a:r>
              <a:rPr lang="nb-NO" dirty="0"/>
              <a:t>i kommunene må «gå på </a:t>
            </a:r>
            <a:r>
              <a:rPr lang="nb-NO" dirty="0" smtClean="0"/>
              <a:t>toppen»</a:t>
            </a:r>
          </a:p>
          <a:p>
            <a:pPr lvl="1"/>
            <a:r>
              <a:rPr lang="nb-NO" dirty="0" smtClean="0"/>
              <a:t>de </a:t>
            </a:r>
            <a:r>
              <a:rPr lang="nb-NO" dirty="0"/>
              <a:t>må beskyttes mot for mye verdiskapning, dvs. mot arbeid, fordi de ellers ikke vil få god nok opplæring. </a:t>
            </a:r>
            <a:endParaRPr lang="nb-NO" dirty="0" smtClean="0"/>
          </a:p>
          <a:p>
            <a:pPr lvl="1"/>
            <a:r>
              <a:rPr lang="nb-NO" dirty="0" smtClean="0"/>
              <a:t>Mange argumenterer for at lærlingen bør ta del i verdiskaping, men ikke om det går på bekostning av opplæring</a:t>
            </a:r>
            <a:endParaRPr lang="en-US" dirty="0"/>
          </a:p>
          <a:p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4596929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Rekrutteres lærlinger for at de skal ansettes etter læretida?</a:t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 smtClean="0"/>
              <a:t>Svært sjelden en direkte kobling mellom inntak av lærlinger og ansettelse</a:t>
            </a:r>
          </a:p>
          <a:p>
            <a:pPr lvl="1"/>
            <a:r>
              <a:rPr lang="nb-NO" dirty="0" smtClean="0"/>
              <a:t>Med noen unntak</a:t>
            </a:r>
          </a:p>
          <a:p>
            <a:endParaRPr lang="nb-NO" dirty="0" smtClean="0"/>
          </a:p>
          <a:p>
            <a:r>
              <a:rPr lang="nb-NO" dirty="0" smtClean="0"/>
              <a:t>Mange får jobb, men da ofte ikke der de har vært lærlinger (barne- og ungdomsarbeider) og stort sett i små stillinger (helsefagarbeider)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773789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01999" y="297178"/>
            <a:ext cx="7739741" cy="369332"/>
          </a:xfrm>
        </p:spPr>
        <p:txBody>
          <a:bodyPr/>
          <a:lstStyle/>
          <a:p>
            <a:r>
              <a:rPr lang="nb-NO" dirty="0" smtClean="0"/>
              <a:t>Rekrutteres lærlinger: forskjeller fra privat sektor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02000" y="836712"/>
            <a:ext cx="7739741" cy="5451695"/>
          </a:xfrm>
        </p:spPr>
        <p:txBody>
          <a:bodyPr>
            <a:noAutofit/>
          </a:bodyPr>
          <a:lstStyle/>
          <a:p>
            <a:r>
              <a:rPr lang="nb-NO" sz="2400" dirty="0" smtClean="0"/>
              <a:t>Det er ikke noe marked i kommunal sektor</a:t>
            </a:r>
            <a:endParaRPr lang="nb-NO" sz="2400" dirty="0"/>
          </a:p>
          <a:p>
            <a:r>
              <a:rPr lang="nb-NO" sz="2400" dirty="0" smtClean="0"/>
              <a:t>Ofte tas lærlinger inn i privat sektor ut fra to hovedgrunner:</a:t>
            </a:r>
          </a:p>
          <a:p>
            <a:pPr marL="681038" lvl="1" indent="-342900">
              <a:buFont typeface="+mj-lt"/>
              <a:buAutoNum type="arabicPeriod"/>
            </a:pPr>
            <a:r>
              <a:rPr lang="nb-NO" sz="1600" dirty="0" smtClean="0"/>
              <a:t>Få tilgang på god fagkompetanse over tid</a:t>
            </a:r>
          </a:p>
          <a:p>
            <a:pPr lvl="2"/>
            <a:r>
              <a:rPr lang="nb-NO" sz="1600" dirty="0" smtClean="0"/>
              <a:t>Lønnsomheten til det å ta inn lærlinger blir sammenlignet med økte inntjeningsmuligheter i et langt perspektiv (typisk industrien, bygg og anlegg)</a:t>
            </a:r>
          </a:p>
          <a:p>
            <a:pPr marL="681038" lvl="1" indent="-342900">
              <a:buFont typeface="+mj-lt"/>
              <a:buAutoNum type="arabicPeriod"/>
            </a:pPr>
            <a:r>
              <a:rPr lang="nb-NO" sz="1600" dirty="0" smtClean="0"/>
              <a:t>Få tilgang på noen som kan bidra til produksjonen også i læretida</a:t>
            </a:r>
          </a:p>
          <a:p>
            <a:pPr lvl="2"/>
            <a:r>
              <a:rPr lang="nb-NO" sz="1600" dirty="0" smtClean="0"/>
              <a:t>Også et viktig poeng i industri og bygg og anlegg (trenger ikke være motsetning)</a:t>
            </a:r>
          </a:p>
          <a:p>
            <a:pPr lvl="2"/>
            <a:r>
              <a:rPr lang="nb-NO" sz="1600" dirty="0" smtClean="0"/>
              <a:t>Mer typisk for f.eks. frisørbransjen</a:t>
            </a:r>
          </a:p>
          <a:p>
            <a:pPr lvl="2"/>
            <a:endParaRPr lang="nb-NO" sz="1600" dirty="0"/>
          </a:p>
          <a:p>
            <a:r>
              <a:rPr lang="nb-NO" sz="2400" dirty="0" smtClean="0"/>
              <a:t>Begge disse grunnene ser mulighet for økt inntjening ved å ta inn lærlinger: ikke mulig i en kommunal sammenheng</a:t>
            </a:r>
          </a:p>
          <a:p>
            <a:r>
              <a:rPr lang="nb-NO" sz="2400" dirty="0" smtClean="0"/>
              <a:t>Vi finner begge disse grunnene, men samfunnsansvar ser ut til å bli vektlagt høyere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02829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Fagopplæring i kommunal sektor</a:t>
            </a:r>
            <a:endParaRPr lang="en-US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Bakgrunn</a:t>
            </a:r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b-NO" smtClean="0"/>
              <a:t>KS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7399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Kvalifisering av voksne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b-NO" smtClean="0"/>
              <a:t>KS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0109392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Kvalifisering av voksne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En rekke ulike modeller, noe avhengig av fylkeskommunal politikk, noe avhengig av tradisjoner i de ulike kommunene</a:t>
            </a:r>
          </a:p>
          <a:p>
            <a:pPr lvl="1"/>
            <a:r>
              <a:rPr lang="nb-NO" dirty="0" smtClean="0"/>
              <a:t>Praksiskandidater i Oslo</a:t>
            </a:r>
          </a:p>
          <a:p>
            <a:pPr lvl="1"/>
            <a:r>
              <a:rPr lang="nb-NO" dirty="0" smtClean="0"/>
              <a:t>Vg3 i skole i Østfold</a:t>
            </a:r>
          </a:p>
          <a:p>
            <a:pPr lvl="1"/>
            <a:r>
              <a:rPr lang="nb-NO" dirty="0" smtClean="0"/>
              <a:t>Voksne lærlinger i Sogn og Fjordane</a:t>
            </a:r>
          </a:p>
          <a:p>
            <a:pPr lvl="1"/>
            <a:endParaRPr lang="nb-NO" dirty="0" smtClean="0"/>
          </a:p>
          <a:p>
            <a:r>
              <a:rPr lang="nb-NO" dirty="0" smtClean="0"/>
              <a:t>Ofte er utfordringen å finne løsninger for ufaglærte ansatte i mindre stillinger</a:t>
            </a:r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6109862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01999" y="314208"/>
            <a:ext cx="7739741" cy="369332"/>
          </a:xfrm>
        </p:spPr>
        <p:txBody>
          <a:bodyPr/>
          <a:lstStyle/>
          <a:p>
            <a:r>
              <a:rPr lang="nb-NO" dirty="0" smtClean="0"/>
              <a:t>Behov for alternativer til praksiskandidatordningen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Man er langt unna å nå målsettingen om utdanning av voksne helsefagarbeidere, man er faktisk nærmere målet for ungdom (</a:t>
            </a:r>
            <a:r>
              <a:rPr lang="nb-NO" dirty="0" err="1" smtClean="0"/>
              <a:t>ref</a:t>
            </a:r>
            <a:r>
              <a:rPr lang="nb-NO" dirty="0" smtClean="0"/>
              <a:t> Kompetanseløftet 2015)</a:t>
            </a:r>
          </a:p>
          <a:p>
            <a:endParaRPr lang="nb-NO" dirty="0" smtClean="0"/>
          </a:p>
          <a:p>
            <a:r>
              <a:rPr lang="nb-NO" dirty="0" smtClean="0"/>
              <a:t>Det tar for lang til å oppnå fem års praksis</a:t>
            </a:r>
          </a:p>
          <a:p>
            <a:endParaRPr lang="nb-NO" dirty="0"/>
          </a:p>
          <a:p>
            <a:r>
              <a:rPr lang="nb-NO" dirty="0" smtClean="0"/>
              <a:t>Skoleordningen i Østfold er et svar på dette</a:t>
            </a:r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0650931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Oppsummering og konklusjoner</a:t>
            </a:r>
            <a:endParaRPr lang="en-US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b-NO" smtClean="0"/>
              <a:t>KS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3935379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Oppsummering og konklusjoner, del 1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b-NO" dirty="0"/>
              <a:t>Verdiskapning i kommunal sektor er noe helt annet enn i privat, konkurranseutsatt sektor, noe som ser ut til å resultere i at man ikke oppnår samme dynamikk rundt lærlingordningen</a:t>
            </a:r>
            <a:endParaRPr lang="en-US" dirty="0"/>
          </a:p>
          <a:p>
            <a:pPr lvl="0"/>
            <a:endParaRPr lang="nb-NO" dirty="0" smtClean="0"/>
          </a:p>
          <a:p>
            <a:pPr lvl="0"/>
            <a:r>
              <a:rPr lang="nb-NO" dirty="0" smtClean="0"/>
              <a:t>Stillingsstrukturen </a:t>
            </a:r>
            <a:r>
              <a:rPr lang="nb-NO" dirty="0"/>
              <a:t>i kommunal omsorgssektor skiller seg fra for eksempel industri og håndverk, med et sterkt preg av deltid og midlertidighet, noe som er lite tilpasset en lærlingordning.</a:t>
            </a:r>
            <a:endParaRPr lang="en-US" dirty="0"/>
          </a:p>
          <a:p>
            <a:pPr lvl="0"/>
            <a:endParaRPr lang="nb-NO" dirty="0" smtClean="0"/>
          </a:p>
          <a:p>
            <a:pPr lvl="0"/>
            <a:r>
              <a:rPr lang="nb-NO" dirty="0" smtClean="0"/>
              <a:t>Lov- </a:t>
            </a:r>
            <a:r>
              <a:rPr lang="nb-NO" dirty="0"/>
              <a:t>og avtaleverk som beskytter de som er rekruttert inn i denne </a:t>
            </a:r>
            <a:r>
              <a:rPr lang="nb-NO" dirty="0" smtClean="0"/>
              <a:t>strukturen, hindrer samtidig </a:t>
            </a:r>
            <a:r>
              <a:rPr lang="nb-NO" dirty="0"/>
              <a:t>en integrering av lærlinger og rekruttering av nyutdannede fagarbeidere</a:t>
            </a:r>
            <a:r>
              <a:rPr lang="nb-NO" dirty="0" smtClean="0"/>
              <a:t>.</a:t>
            </a:r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7496452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Oppsummering og konklusjoner, del </a:t>
            </a:r>
            <a:r>
              <a:rPr lang="nb-NO" dirty="0" smtClean="0"/>
              <a:t>2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/>
              <a:t>Normene for hvordan god opplæring organiseres, med idealer fra skoleopplæring og instruksjon, avviker sterkt fra de normene om opplæring gjennom deltakelse i produksjon, som omgir fagopplæringen, særlig i de tradisjonelle områdene for fag- og yrkesopplæring i håndverk og industri. </a:t>
            </a:r>
            <a:endParaRPr lang="en-US" dirty="0"/>
          </a:p>
          <a:p>
            <a:pPr lvl="0"/>
            <a:endParaRPr lang="nb-NO" dirty="0" smtClean="0"/>
          </a:p>
          <a:p>
            <a:pPr lvl="0"/>
            <a:r>
              <a:rPr lang="nb-NO" dirty="0" err="1" smtClean="0"/>
              <a:t>Lærlinginntak</a:t>
            </a:r>
            <a:r>
              <a:rPr lang="nb-NO" dirty="0" smtClean="0"/>
              <a:t> </a:t>
            </a:r>
            <a:r>
              <a:rPr lang="nb-NO" dirty="0"/>
              <a:t>er således like løst koplet til arbeidsorganisasjonen og rekrutteringsstrategien som elevutplassering var det. </a:t>
            </a:r>
            <a:endParaRPr lang="en-US" dirty="0"/>
          </a:p>
          <a:p>
            <a:pPr lvl="0"/>
            <a:endParaRPr lang="nb-NO" dirty="0" smtClean="0"/>
          </a:p>
          <a:p>
            <a:pPr lvl="0"/>
            <a:r>
              <a:rPr lang="nb-NO" dirty="0" smtClean="0"/>
              <a:t>Når </a:t>
            </a:r>
            <a:r>
              <a:rPr lang="nb-NO" dirty="0"/>
              <a:t>lærlingen lønnes av kommunen, mens det lokale tjenestestedet i praksis fungerer som lærebedrift, er også lønn og produktivitet frakoplet</a:t>
            </a:r>
            <a:endParaRPr lang="en-US" dirty="0"/>
          </a:p>
          <a:p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5218136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smtClean="0">
                <a:hlinkClick r:id="rId3"/>
              </a:rPr>
              <a:t>asgeir@nifu.no</a:t>
            </a:r>
            <a:endParaRPr lang="nb-NO" dirty="0" smtClean="0"/>
          </a:p>
          <a:p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08167" y="297178"/>
            <a:ext cx="7739741" cy="369332"/>
          </a:xfrm>
        </p:spPr>
        <p:txBody>
          <a:bodyPr/>
          <a:lstStyle/>
          <a:p>
            <a:r>
              <a:rPr lang="nb-NO" dirty="0"/>
              <a:t>Bakgrunnen for dagens fagutdanning: Reform 94-modellen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b-NO" dirty="0"/>
              <a:t>Den store ungdomsledigheten i Norge og Europa på 90-tallet ble tolket som resultat av varige strukturelle endringer i arbeidslivet</a:t>
            </a:r>
          </a:p>
          <a:p>
            <a:endParaRPr lang="nb-NO" dirty="0"/>
          </a:p>
          <a:p>
            <a:endParaRPr lang="nb-NO" dirty="0"/>
          </a:p>
          <a:p>
            <a:r>
              <a:rPr lang="nb-NO" dirty="0"/>
              <a:t>Ungdom ville ikke lengre komme inn i arbeidsmarkedet uten utdanning</a:t>
            </a:r>
          </a:p>
          <a:p>
            <a:endParaRPr lang="nb-NO" dirty="0"/>
          </a:p>
          <a:p>
            <a:endParaRPr lang="nb-NO" dirty="0"/>
          </a:p>
          <a:p>
            <a:r>
              <a:rPr lang="nb-NO" dirty="0"/>
              <a:t>Norge valgte å bygge ut systemet for videregående opplæring slik at det skulle omfatte alle 16-19-åringer</a:t>
            </a:r>
          </a:p>
          <a:p>
            <a:endParaRPr lang="nb-NO" dirty="0"/>
          </a:p>
          <a:p>
            <a:endParaRPr lang="nb-NO" dirty="0"/>
          </a:p>
          <a:p>
            <a:r>
              <a:rPr lang="nb-NO" dirty="0"/>
              <a:t>En løsning med lærlingordninger i alle de yrkesfaglige studieretningene skulle bygge en bro inn i alle deler av arbeidslivet: Men staten overtok styringa</a:t>
            </a:r>
          </a:p>
          <a:p>
            <a:endParaRPr lang="nb-NO" dirty="0"/>
          </a:p>
          <a:p>
            <a:endParaRPr lang="nb-NO" dirty="0"/>
          </a:p>
          <a:p>
            <a:r>
              <a:rPr lang="nb-NO" dirty="0"/>
              <a:t>Først to år med tilstrekkelig allmennfag også for yrkesfagelevene, slik at de kunne velge påbygging til studiekompetanse det tredje året, om de ønsket det</a:t>
            </a:r>
          </a:p>
          <a:p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86212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Noen konsekvenser av Reform 94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b-NO" dirty="0"/>
          </a:p>
          <a:p>
            <a:r>
              <a:rPr lang="nb-NO" dirty="0"/>
              <a:t>I tradisjonelle lærefagsområder ga dette langt flere lærlinger under 20 år  (bygg og anlegg, industri) </a:t>
            </a:r>
          </a:p>
          <a:p>
            <a:endParaRPr lang="nb-NO" dirty="0"/>
          </a:p>
          <a:p>
            <a:r>
              <a:rPr lang="nb-NO" dirty="0"/>
              <a:t>I områder som hadde tradisjon for skolebasert yrkesopplæring ga det et nytt innslag av unge lærlinger (men fortsatt mest voksne på deltid) (HS)</a:t>
            </a:r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sz="1800" dirty="0"/>
          </a:p>
          <a:p>
            <a:pPr marL="0" indent="0">
              <a:buNone/>
            </a:pPr>
            <a:endParaRPr lang="nb-NO" dirty="0"/>
          </a:p>
          <a:p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83026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02000" y="116632"/>
            <a:ext cx="7739741" cy="919210"/>
          </a:xfrm>
        </p:spPr>
        <p:txBody>
          <a:bodyPr/>
          <a:lstStyle/>
          <a:p>
            <a:r>
              <a:rPr lang="nb-NO" dirty="0" smtClean="0"/>
              <a:t>Antall uteksaminerte helsefagarbeidere, hjelpepleiere og omsorgsarbeidere</a:t>
            </a:r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KS</a:t>
            </a:r>
            <a:endParaRPr lang="nb-NO" dirty="0"/>
          </a:p>
        </p:txBody>
      </p:sp>
      <p:graphicFrame>
        <p:nvGraphicFramePr>
          <p:cNvPr id="6" name="Plassholder for innhold 5"/>
          <p:cNvGraphicFramePr>
            <a:graphicFrameLocks noGrp="1"/>
          </p:cNvGraphicFramePr>
          <p:nvPr>
            <p:ph idx="1"/>
          </p:nvPr>
        </p:nvGraphicFramePr>
        <p:xfrm>
          <a:off x="701675" y="1435100"/>
          <a:ext cx="774065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935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Hva er fagopplæring i kommunal sektor i dag?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Kommunene ble for alvor lærebedrifter etter Reform 94, og innføring av kommunale fag</a:t>
            </a:r>
          </a:p>
          <a:p>
            <a:endParaRPr lang="nb-NO" dirty="0"/>
          </a:p>
          <a:p>
            <a:endParaRPr lang="nb-NO" dirty="0" smtClean="0"/>
          </a:p>
          <a:p>
            <a:r>
              <a:rPr lang="nb-NO" dirty="0" smtClean="0"/>
              <a:t>MEN: Ikke helt enkelt å avgrense hva fagopplæring i kommunal sektor: mye på grunn av ulik organisering i ulike kommuner</a:t>
            </a:r>
          </a:p>
          <a:p>
            <a:pPr lvl="1"/>
            <a:r>
              <a:rPr lang="nb-NO" dirty="0" smtClean="0"/>
              <a:t>Kommunale foretak/IKS (Havnevesen, veiselskap, renovasjon, feievesen)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9663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Vårt fokus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Om vi ser på kommunene som er registret som lærebedrifter dominerer helsefagarbeider og barne- og ungdomsarbeider totalt</a:t>
            </a:r>
          </a:p>
          <a:p>
            <a:pPr lvl="1"/>
            <a:r>
              <a:rPr lang="nb-NO" dirty="0"/>
              <a:t>2288 Helsefagarbeidere</a:t>
            </a:r>
          </a:p>
          <a:p>
            <a:pPr lvl="1"/>
            <a:r>
              <a:rPr lang="nb-NO" dirty="0"/>
              <a:t>1747 Barne- og ungdomsarbeidere</a:t>
            </a:r>
          </a:p>
          <a:p>
            <a:pPr lvl="1"/>
            <a:r>
              <a:rPr lang="nb-NO" dirty="0"/>
              <a:t>Betyr ikke at det er mange andre fag, vi finner alle fag i norske kommuner</a:t>
            </a:r>
          </a:p>
          <a:p>
            <a:pPr lvl="1"/>
            <a:r>
              <a:rPr lang="nb-NO" dirty="0"/>
              <a:t>Spesielt</a:t>
            </a:r>
          </a:p>
          <a:p>
            <a:pPr lvl="2"/>
            <a:r>
              <a:rPr lang="nb-NO" dirty="0"/>
              <a:t>Kontor og administrasjon (263)</a:t>
            </a:r>
          </a:p>
          <a:p>
            <a:pPr lvl="2"/>
            <a:r>
              <a:rPr lang="nb-NO" dirty="0"/>
              <a:t>IKT-servicefaget (330)</a:t>
            </a:r>
          </a:p>
          <a:p>
            <a:pPr lvl="2"/>
            <a:r>
              <a:rPr lang="nb-NO" dirty="0"/>
              <a:t>Institusjonskokkfaget (263</a:t>
            </a:r>
            <a:r>
              <a:rPr lang="nb-NO" dirty="0" smtClean="0"/>
              <a:t>)</a:t>
            </a:r>
          </a:p>
          <a:p>
            <a:pPr lvl="1"/>
            <a:r>
              <a:rPr lang="nb-NO" dirty="0" smtClean="0"/>
              <a:t>Klart færre i de tekniske fagene</a:t>
            </a:r>
            <a:endParaRPr lang="nb-NO" dirty="0"/>
          </a:p>
          <a:p>
            <a:endParaRPr lang="nb-NO" dirty="0" smtClean="0"/>
          </a:p>
          <a:p>
            <a:r>
              <a:rPr lang="nb-NO" dirty="0" smtClean="0"/>
              <a:t>Vi </a:t>
            </a:r>
            <a:r>
              <a:rPr lang="nb-NO" dirty="0"/>
              <a:t>vil fokusere på helsefagarbeider og barne- og ungdomsarbeider</a:t>
            </a:r>
          </a:p>
          <a:p>
            <a:pPr lvl="1"/>
            <a:r>
              <a:rPr lang="nb-NO" dirty="0"/>
              <a:t>Fordi de er de desidert største fagene i kommunal sektor</a:t>
            </a:r>
          </a:p>
          <a:p>
            <a:pPr lvl="1"/>
            <a:r>
              <a:rPr lang="nb-NO" dirty="0"/>
              <a:t>Fordi kommunal sektor er de som tar inn desidert flest av disse lærlingene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3.6.2014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59807704"/>
      </p:ext>
    </p:extLst>
  </p:cSld>
  <p:clrMapOvr>
    <a:masterClrMapping/>
  </p:clrMapOvr>
</p:sld>
</file>

<file path=ppt/theme/theme1.xml><?xml version="1.0" encoding="utf-8"?>
<a:theme xmlns:a="http://schemas.openxmlformats.org/drawingml/2006/main" name="NIFU_ppt_NO">
  <a:themeElements>
    <a:clrScheme name="NIFU">
      <a:dk1>
        <a:sysClr val="windowText" lastClr="000000"/>
      </a:dk1>
      <a:lt1>
        <a:sysClr val="window" lastClr="FFFFFF"/>
      </a:lt1>
      <a:dk2>
        <a:srgbClr val="404040"/>
      </a:dk2>
      <a:lt2>
        <a:srgbClr val="E4E8EB"/>
      </a:lt2>
      <a:accent1>
        <a:srgbClr val="2D8E9F"/>
      </a:accent1>
      <a:accent2>
        <a:srgbClr val="C84957"/>
      </a:accent2>
      <a:accent3>
        <a:srgbClr val="000000"/>
      </a:accent3>
      <a:accent4>
        <a:srgbClr val="404040"/>
      </a:accent4>
      <a:accent5>
        <a:srgbClr val="878D91"/>
      </a:accent5>
      <a:accent6>
        <a:srgbClr val="E4E8EB"/>
      </a:accent6>
      <a:hlink>
        <a:srgbClr val="C84957"/>
      </a:hlink>
      <a:folHlink>
        <a:srgbClr val="2D8E9F"/>
      </a:folHlink>
    </a:clrScheme>
    <a:fontScheme name="NIF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rosjektrapport" ma:contentTypeID="0x010100C466DCB15B7C4D46B76A8E26AA95A5200007188927DDBBE14CB459A1CA4F18E08B" ma:contentTypeVersion="0" ma:contentTypeDescription="" ma:contentTypeScope="" ma:versionID="0f9358b0c718d03df3b60a056ba4a092">
  <xsd:schema xmlns:xsd="http://www.w3.org/2001/XMLSchema" xmlns:xs="http://www.w3.org/2001/XMLSchema" xmlns:p="http://schemas.microsoft.com/office/2006/metadata/properties" xmlns:ns1="http://schemas.microsoft.com/sharepoint/v3" xmlns:ns2="a0c403bc-df03-43c8-915b-d2d6e5c89d57" targetNamespace="http://schemas.microsoft.com/office/2006/metadata/properties" ma:root="true" ma:fieldsID="f5540488cbf06003735da23cb205329d" ns1:_="" ns2:_="">
    <xsd:import namespace="http://schemas.microsoft.com/sharepoint/v3"/>
    <xsd:import namespace="a0c403bc-df03-43c8-915b-d2d6e5c89d5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ReportDescription" minOccurs="0"/>
                <xsd:element ref="ns2:Rapportforfatter" minOccurs="0"/>
                <xsd:element ref="ns2:h63eb6bf2e3d4f93aa1ddf743b668c17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eportDescription" ma:index="11" nillable="true" ma:displayName="Rapportbeskrivelse" ma:description="En beskrivelse av innholdet i rapporten" ma:internalName="Report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c403bc-df03-43c8-915b-d2d6e5c89d5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kument-ID-verdi" ma:description="Verdien for dokument-IDen som er tilordnet elementet." ma:internalName="_dlc_DocId" ma:readOnly="true">
      <xsd:simpleType>
        <xsd:restriction base="dms:Text"/>
      </xsd:simpleType>
    </xsd:element>
    <xsd:element name="_dlc_DocIdUrl" ma:index="9" nillable="true" ma:displayName="Dokument-ID" ma:description="Fast kobling til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Fast ID" ma:description="Behold IDen ved tillegging." ma:hidden="true" ma:internalName="_dlc_DocIdPersistId" ma:readOnly="true">
      <xsd:simpleType>
        <xsd:restriction base="dms:Boolean"/>
      </xsd:simpleType>
    </xsd:element>
    <xsd:element name="Rapportforfatter" ma:index="12" nillable="true" ma:displayName="Rapportforfatter" ma:internalName="Rapportforfatter">
      <xsd:simpleType>
        <xsd:restriction base="dms:Text">
          <xsd:maxLength value="255"/>
        </xsd:restriction>
      </xsd:simpleType>
    </xsd:element>
    <xsd:element name="h63eb6bf2e3d4f93aa1ddf743b668c17" ma:index="13" nillable="true" ma:taxonomy="true" ma:internalName="h63eb6bf2e3d4f93aa1ddf743b668c17" ma:taxonomyFieldName="Dokumentkategori" ma:displayName="Dokumentkategori" ma:default="" ma:fieldId="{163eb6bf-2e3d-4f93-aa1d-df743b668c17}" ma:sspId="723dea4e-3c3b-4542-8cf3-09c21c94bb66" ma:termSetId="115804ee-8a7e-44c7-8782-636c4cc4e93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4" nillable="true" ma:displayName="Global taksonomikolonne" ma:hidden="true" ma:list="{0619e880-d3e8-4a0a-ac1c-51547fa4f40c}" ma:internalName="TaxCatchAll" ma:showField="CatchAllData" ma:web="a0c403bc-df03-43c8-915b-d2d6e5c89d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5" nillable="true" ma:displayName="Global taksonomikolonne1" ma:hidden="true" ma:list="{0619e880-d3e8-4a0a-ac1c-51547fa4f40c}" ma:internalName="TaxCatchAllLabel" ma:readOnly="true" ma:showField="CatchAllDataLabel" ma:web="a0c403bc-df03-43c8-915b-d2d6e5c89d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63eb6bf2e3d4f93aa1ddf743b668c17 xmlns="a0c403bc-df03-43c8-915b-d2d6e5c89d57">
      <Terms xmlns="http://schemas.microsoft.com/office/infopath/2007/PartnerControls">
        <TermInfo xmlns="http://schemas.microsoft.com/office/infopath/2007/PartnerControls">
          <TermName xmlns="http://schemas.microsoft.com/office/infopath/2007/PartnerControls">Verktøy</TermName>
          <TermId xmlns="http://schemas.microsoft.com/office/infopath/2007/PartnerControls">b2de6fa2-f73d-4c39-b2aa-ce028b1a5534</TermId>
        </TermInfo>
      </Terms>
    </h63eb6bf2e3d4f93aa1ddf743b668c17>
    <Rapportforfatter xmlns="a0c403bc-df03-43c8-915b-d2d6e5c89d57">NIFU</Rapportforfatter>
    <ReportDescription xmlns="http://schemas.microsoft.com/sharepoint/v3" xsi:nil="true"/>
    <TaxCatchAll xmlns="a0c403bc-df03-43c8-915b-d2d6e5c89d57">
      <Value>97</Value>
    </TaxCatchAll>
    <_dlc_DocId xmlns="a0c403bc-df03-43c8-915b-d2d6e5c89d57">DMFW2D44QQMK-149-2</_dlc_DocId>
    <_dlc_DocIdUrl xmlns="a0c403bc-df03-43c8-915b-d2d6e5c89d57">
      <Url>http://fou.ks.no/prosjekter/134023/_layouts/15/DocIdRedir.aspx?ID=DMFW2D44QQMK-149-2</Url>
      <Description>DMFW2D44QQMK-149-2</Description>
    </_dlc_DocIdUrl>
  </documentManagement>
</p:properties>
</file>

<file path=customXml/itemProps1.xml><?xml version="1.0" encoding="utf-8"?>
<ds:datastoreItem xmlns:ds="http://schemas.openxmlformats.org/officeDocument/2006/customXml" ds:itemID="{69177EE8-B99C-490C-A5A6-3FF06CAE7617}"/>
</file>

<file path=customXml/itemProps2.xml><?xml version="1.0" encoding="utf-8"?>
<ds:datastoreItem xmlns:ds="http://schemas.openxmlformats.org/officeDocument/2006/customXml" ds:itemID="{AAD9B99A-A777-4E16-8133-A514411F167C}"/>
</file>

<file path=customXml/itemProps3.xml><?xml version="1.0" encoding="utf-8"?>
<ds:datastoreItem xmlns:ds="http://schemas.openxmlformats.org/officeDocument/2006/customXml" ds:itemID="{864020C3-CAA9-4373-988F-F4A15735AFCA}"/>
</file>

<file path=customXml/itemProps4.xml><?xml version="1.0" encoding="utf-8"?>
<ds:datastoreItem xmlns:ds="http://schemas.openxmlformats.org/officeDocument/2006/customXml" ds:itemID="{B5F6A619-4D05-4F79-BED6-629BEFBD8106}"/>
</file>

<file path=docProps/app.xml><?xml version="1.0" encoding="utf-8"?>
<Properties xmlns="http://schemas.openxmlformats.org/officeDocument/2006/extended-properties" xmlns:vt="http://schemas.openxmlformats.org/officeDocument/2006/docPropsVTypes">
  <Template>NIFU_ppt_NO</Template>
  <TotalTime>1424</TotalTime>
  <Words>2273</Words>
  <Application>Microsoft Office PowerPoint</Application>
  <PresentationFormat>Skjermfremvisning (4:3)</PresentationFormat>
  <Paragraphs>414</Paragraphs>
  <Slides>46</Slides>
  <Notes>33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46</vt:i4>
      </vt:variant>
    </vt:vector>
  </HeadingPairs>
  <TitlesOfParts>
    <vt:vector size="47" baseType="lpstr">
      <vt:lpstr>NIFU_ppt_NO</vt:lpstr>
      <vt:lpstr>PowerPoint-presentasjon</vt:lpstr>
      <vt:lpstr>Fagopplæring i kommunal sektor</vt:lpstr>
      <vt:lpstr>Tre store tema i rapporten</vt:lpstr>
      <vt:lpstr>Fagopplæring i kommunal sektor</vt:lpstr>
      <vt:lpstr>Bakgrunnen for dagens fagutdanning: Reform 94-modellen</vt:lpstr>
      <vt:lpstr>Noen konsekvenser av Reform 94</vt:lpstr>
      <vt:lpstr>Antall uteksaminerte helsefagarbeidere, hjelpepleiere og omsorgsarbeidere</vt:lpstr>
      <vt:lpstr>Hva er fagopplæring i kommunal sektor i dag?</vt:lpstr>
      <vt:lpstr>Vårt fokus</vt:lpstr>
      <vt:lpstr>Kort om noen sentrale begrep</vt:lpstr>
      <vt:lpstr>Bakgrunn, fagopplæring i kommunene</vt:lpstr>
      <vt:lpstr>Som andel av ansatte helsefagarbeidere e.l.</vt:lpstr>
      <vt:lpstr>Antall nye lærekontrakter 2013, helsefagarbeider og barne- og ungdom. Andel med ungdomsrett</vt:lpstr>
      <vt:lpstr>Ulik tilnærming til fagopplæring i de tre fylkene. Helsefagarbeidere som tok fagprøve i 2012:</vt:lpstr>
      <vt:lpstr>Ulik aldersfordeling på de som tar fagprøve. Landssnitt</vt:lpstr>
      <vt:lpstr>Ulik aldersfordeling på de som tar fagprøve- Oslo</vt:lpstr>
      <vt:lpstr>Ulik aldersfordeling på de som tar fagprøve- Sogn og Fjordane</vt:lpstr>
      <vt:lpstr>Ulik aldersfordeling på de som tar fagprøve: Østfold</vt:lpstr>
      <vt:lpstr>Opplæringskontor i kommunal sektor</vt:lpstr>
      <vt:lpstr>Kommuners medlemskap i opplæringskontor</vt:lpstr>
      <vt:lpstr>En klar tredeling i kommuners medlemskap </vt:lpstr>
      <vt:lpstr>Store fylkesvise forskjeller</vt:lpstr>
      <vt:lpstr>Noen funn fra en spørreundersøkelse til opplæringskontor</vt:lpstr>
      <vt:lpstr>Når ble kontorene oppretta</vt:lpstr>
      <vt:lpstr>Antall årsverk i opplæringskontor for 1997 og 2013</vt:lpstr>
      <vt:lpstr>Antall lærlingkontrakter i opplæringskontor for 1997 og 2013 </vt:lpstr>
      <vt:lpstr>Antall medlemsbedrifter i opplæringskontor for 1997 og 2013 </vt:lpstr>
      <vt:lpstr>Oppsummert</vt:lpstr>
      <vt:lpstr>Er det forskjeller i aktiviteter mellom kommunale og private opplæringskontor?</vt:lpstr>
      <vt:lpstr>Om kommunens syn på verdiskaping</vt:lpstr>
      <vt:lpstr>Vi var ute etter noen sentrale spørsmål: </vt:lpstr>
      <vt:lpstr>Hvem bestemmer om det tas inn lærlinger? </vt:lpstr>
      <vt:lpstr>Bekreftes av undersøkelse til opplæringskontor: Hvem bestemmer inntak av lærlinger</vt:lpstr>
      <vt:lpstr>Hvem betaler lønna til lærlingen?</vt:lpstr>
      <vt:lpstr>Hvem betaler: Årsaker i struktur i opplæringen</vt:lpstr>
      <vt:lpstr>Hvem betaler: Deltidsproblematikk</vt:lpstr>
      <vt:lpstr>Hvem betaler: Forskjeller fra privat sektor.</vt:lpstr>
      <vt:lpstr>Rekrutteres lærlinger for at de skal ansettes etter læretida? </vt:lpstr>
      <vt:lpstr>Rekrutteres lærlinger: forskjeller fra privat sektor</vt:lpstr>
      <vt:lpstr>Kvalifisering av voksne</vt:lpstr>
      <vt:lpstr>Kvalifisering av voksne</vt:lpstr>
      <vt:lpstr>Behov for alternativer til praksiskandidatordningen</vt:lpstr>
      <vt:lpstr>Oppsummering og konklusjoner</vt:lpstr>
      <vt:lpstr>Oppsummering og konklusjoner, del 1</vt:lpstr>
      <vt:lpstr>Oppsummering og konklusjoner, del 2</vt:lpstr>
      <vt:lpstr>PowerPoint-presentasjon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Claes Lampi</dc:creator>
  <dc:description>Dev by addpoint.no</dc:description>
  <cp:lastModifiedBy>Ellen Dehli</cp:lastModifiedBy>
  <cp:revision>85</cp:revision>
  <cp:lastPrinted>2014-05-27T11:22:18Z</cp:lastPrinted>
  <dcterms:created xsi:type="dcterms:W3CDTF">2012-05-07T08:22:32Z</dcterms:created>
  <dcterms:modified xsi:type="dcterms:W3CDTF">2015-05-04T13:50:37Z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v by">
    <vt:lpwstr>addpoint.no</vt:lpwstr>
  </property>
  <property fmtid="{D5CDD505-2E9C-101B-9397-08002B2CF9AE}" pid="3" name="ContentTypeId">
    <vt:lpwstr>0x010100C466DCB15B7C4D46B76A8E26AA95A5200007188927DDBBE14CB459A1CA4F18E08B</vt:lpwstr>
  </property>
  <property fmtid="{D5CDD505-2E9C-101B-9397-08002B2CF9AE}" pid="4" name="_dlc_DocIdItemGuid">
    <vt:lpwstr>3ca3d0ca-0692-424b-b8d0-cc43e43b8b18</vt:lpwstr>
  </property>
  <property fmtid="{D5CDD505-2E9C-101B-9397-08002B2CF9AE}" pid="5" name="Dokumentkategori">
    <vt:lpwstr>97;#Verktøy|b2de6fa2-f73d-4c39-b2aa-ce028b1a5534</vt:lpwstr>
  </property>
</Properties>
</file>