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64" r:id="rId4"/>
    <p:sldId id="265" r:id="rId5"/>
    <p:sldId id="267" r:id="rId6"/>
    <p:sldId id="270" r:id="rId7"/>
    <p:sldId id="271" r:id="rId8"/>
    <p:sldId id="258" r:id="rId9"/>
    <p:sldId id="259" r:id="rId10"/>
    <p:sldId id="260" r:id="rId11"/>
    <p:sldId id="261" r:id="rId12"/>
    <p:sldId id="262" r:id="rId13"/>
    <p:sldId id="272" r:id="rId14"/>
    <p:sldId id="273" r:id="rId15"/>
    <p:sldId id="274" r:id="rId16"/>
    <p:sldId id="266" r:id="rId17"/>
    <p:sldId id="268" r:id="rId18"/>
    <p:sldId id="257" r:id="rId19"/>
    <p:sldId id="275" r:id="rId20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D7FE"/>
    <a:srgbClr val="CCFFCC"/>
    <a:srgbClr val="A80000"/>
    <a:srgbClr val="0000FF"/>
    <a:srgbClr val="000066"/>
    <a:srgbClr val="007000"/>
    <a:srgbClr val="008000"/>
    <a:srgbClr val="800000"/>
    <a:srgbClr val="E4E2D8"/>
    <a:srgbClr val="E9D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5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0445394-49E7-463B-BD20-FA59ED824FB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580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9ACA2B-3BCF-4E0C-8CF9-8195CC4506A1}" type="slidenum">
              <a:rPr lang="nb-NO"/>
              <a:pPr eaLnBrk="1" hangingPunct="1"/>
              <a:t>1</a:t>
            </a:fld>
            <a:endParaRPr lang="nb-NO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10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12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13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14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15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16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17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18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19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2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3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4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5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6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7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8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dirty="0" smtClean="0">
              <a:latin typeface="Arial" charset="0"/>
              <a:cs typeface="Arial" charset="0"/>
            </a:endParaRPr>
          </a:p>
        </p:txBody>
      </p:sp>
      <p:sp>
        <p:nvSpPr>
          <p:cNvPr id="2867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113105-BAC5-4C9B-8ACF-AAF4931F07B9}" type="slidenum">
              <a:rPr lang="nb-NO" smtClean="0">
                <a:solidFill>
                  <a:prstClr val="black"/>
                </a:solidFill>
              </a:rPr>
              <a:pPr eaLnBrk="1" hangingPunct="1"/>
              <a:t>9</a:t>
            </a:fld>
            <a:endParaRPr lang="nb-NO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237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09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950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090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4386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312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572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01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71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7159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3722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argestrip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5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1164200" y="1705744"/>
            <a:ext cx="7559675" cy="32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nb-NO" b="1" dirty="0">
                <a:latin typeface="Tahoma" pitchFamily="34" charset="0"/>
                <a:ea typeface="Tahoma" pitchFamily="34" charset="0"/>
                <a:cs typeface="Tahoma" pitchFamily="34" charset="0"/>
              </a:rPr>
              <a:t>KS FoU-prosjekt nr. 124003: </a:t>
            </a:r>
          </a:p>
          <a:p>
            <a:pPr algn="ctr">
              <a:spcAft>
                <a:spcPts val="1200"/>
              </a:spcAft>
            </a:pPr>
            <a:r>
              <a:rPr lang="nb-NO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Forvaltning av kommunesektorens eiendom og infrastruktur – dilemmaer og løsninger</a:t>
            </a:r>
          </a:p>
          <a:p>
            <a:pPr algn="ctr">
              <a:spcBef>
                <a:spcPts val="1200"/>
              </a:spcBef>
            </a:pPr>
            <a:r>
              <a:rPr lang="nb-NO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Resultater fra delprosjekt 5: </a:t>
            </a:r>
          </a:p>
          <a:p>
            <a:pPr algn="ctr">
              <a:spcBef>
                <a:spcPts val="0"/>
              </a:spcBef>
            </a:pPr>
            <a:r>
              <a:rPr lang="nn-NO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NYE RAMMEVILKÅR – FORSLAG TIL VIRKEMIDDELPAKKE</a:t>
            </a:r>
            <a:endParaRPr lang="nb-NO" sz="28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nn-NO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n-NO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Rune Opheim, CIVITAS</a:t>
            </a:r>
          </a:p>
          <a:p>
            <a:pPr algn="ctr"/>
            <a:endParaRPr lang="nn-NO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3" descr="C:\Users\Rune\AppData\Local\Microsoft\Windows\Temporary Internet Files\Content.Outlook\B083QT2L\FOU-rapport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029003"/>
            <a:ext cx="1140460" cy="522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39552" y="980727"/>
            <a:ext cx="8136904" cy="55708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Bilde 1" descr="PLANKE - Windows Internet Explor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6" y="-18694"/>
            <a:ext cx="9083868" cy="687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8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il høyre 59"/>
          <p:cNvSpPr/>
          <p:nvPr/>
        </p:nvSpPr>
        <p:spPr>
          <a:xfrm rot="5400000">
            <a:off x="6325740" y="5260059"/>
            <a:ext cx="679497" cy="253237"/>
          </a:xfrm>
          <a:prstGeom prst="rightArrow">
            <a:avLst>
              <a:gd name="adj1" fmla="val 46944"/>
              <a:gd name="adj2" fmla="val 50000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77" name="Pil høyre 76"/>
          <p:cNvSpPr/>
          <p:nvPr/>
        </p:nvSpPr>
        <p:spPr>
          <a:xfrm rot="5400000">
            <a:off x="4456029" y="1483765"/>
            <a:ext cx="305482" cy="269804"/>
          </a:xfrm>
          <a:prstGeom prst="rightArrow">
            <a:avLst>
              <a:gd name="adj1" fmla="val 46944"/>
              <a:gd name="adj2" fmla="val 50000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48" name="Rektangel 47"/>
          <p:cNvSpPr/>
          <p:nvPr/>
        </p:nvSpPr>
        <p:spPr>
          <a:xfrm>
            <a:off x="4183304" y="5699970"/>
            <a:ext cx="1627994" cy="878870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nb-NO" sz="11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nb-NO" sz="1200" dirty="0">
              <a:solidFill>
                <a:srgbClr val="000000"/>
              </a:solidFill>
              <a:latin typeface="Times New Roman"/>
              <a:ea typeface="MS Mincho"/>
            </a:endParaRPr>
          </a:p>
        </p:txBody>
      </p:sp>
      <p:sp>
        <p:nvSpPr>
          <p:cNvPr id="47" name="Rektangel 46"/>
          <p:cNvSpPr/>
          <p:nvPr/>
        </p:nvSpPr>
        <p:spPr>
          <a:xfrm>
            <a:off x="2483768" y="5699970"/>
            <a:ext cx="1587791" cy="878870"/>
          </a:xfrm>
          <a:prstGeom prst="rect">
            <a:avLst/>
          </a:prstGeom>
          <a:solidFill>
            <a:srgbClr val="D4CBBA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nb-NO" sz="11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nb-NO" sz="1200" dirty="0">
              <a:solidFill>
                <a:srgbClr val="000000"/>
              </a:solidFill>
              <a:latin typeface="Times New Roman"/>
              <a:ea typeface="MS Mincho"/>
            </a:endParaRPr>
          </a:p>
        </p:txBody>
      </p:sp>
      <p:sp>
        <p:nvSpPr>
          <p:cNvPr id="69" name="Pil høyre 68"/>
          <p:cNvSpPr/>
          <p:nvPr/>
        </p:nvSpPr>
        <p:spPr>
          <a:xfrm rot="5400000">
            <a:off x="3402678" y="5296893"/>
            <a:ext cx="679497" cy="253237"/>
          </a:xfrm>
          <a:prstGeom prst="rightArrow">
            <a:avLst>
              <a:gd name="adj1" fmla="val 46944"/>
              <a:gd name="adj2" fmla="val 50000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7" name="Pil høyre 66"/>
          <p:cNvSpPr/>
          <p:nvPr/>
        </p:nvSpPr>
        <p:spPr>
          <a:xfrm rot="5400000">
            <a:off x="4692249" y="5296893"/>
            <a:ext cx="679497" cy="253237"/>
          </a:xfrm>
          <a:prstGeom prst="rightArrow">
            <a:avLst>
              <a:gd name="adj1" fmla="val 46944"/>
              <a:gd name="adj2" fmla="val 50000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29" name="Avrundet rektangel 28"/>
          <p:cNvSpPr/>
          <p:nvPr/>
        </p:nvSpPr>
        <p:spPr>
          <a:xfrm>
            <a:off x="3506704" y="4204893"/>
            <a:ext cx="3799278" cy="878870"/>
          </a:xfrm>
          <a:prstGeom prst="roundRect">
            <a:avLst/>
          </a:prstGeom>
          <a:solidFill>
            <a:srgbClr val="FEC554"/>
          </a:solidFill>
          <a:ln w="317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nb-NO" sz="1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nb-NO" sz="1200" dirty="0">
              <a:solidFill>
                <a:srgbClr val="000000"/>
              </a:solidFill>
              <a:latin typeface="Times New Roman"/>
              <a:ea typeface="MS Mincho"/>
            </a:endParaRPr>
          </a:p>
        </p:txBody>
      </p:sp>
      <p:sp>
        <p:nvSpPr>
          <p:cNvPr id="10" name="Bildeforklaring formet som en sky 9"/>
          <p:cNvSpPr/>
          <p:nvPr/>
        </p:nvSpPr>
        <p:spPr>
          <a:xfrm>
            <a:off x="3506704" y="865189"/>
            <a:ext cx="2937505" cy="691604"/>
          </a:xfrm>
          <a:prstGeom prst="cloudCallout">
            <a:avLst>
              <a:gd name="adj1" fmla="val -86773"/>
              <a:gd name="adj2" fmla="val 25384"/>
            </a:avLst>
          </a:prstGeom>
          <a:solidFill>
            <a:schemeClr val="accent2">
              <a:lumMod val="20000"/>
              <a:lumOff val="80000"/>
              <a:alpha val="11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nb-NO" sz="1600" dirty="0">
              <a:solidFill>
                <a:srgbClr val="000000"/>
              </a:solidFill>
              <a:latin typeface="Times New Roman"/>
              <a:ea typeface="Times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5763" y="341313"/>
            <a:ext cx="82153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</a:rPr>
              <a:t>TILTAK – PLAN – BUDSJETT</a:t>
            </a:r>
            <a:endParaRPr lang="nb-NO" sz="2800" b="1" dirty="0">
              <a:solidFill>
                <a:srgbClr val="000066"/>
              </a:solidFill>
              <a:latin typeface="Tahoma" pitchFamily="34" charset="0"/>
            </a:endParaRPr>
          </a:p>
        </p:txBody>
      </p:sp>
      <p:pic>
        <p:nvPicPr>
          <p:cNvPr id="10244" name="Picture 2" descr="CivLogoNegSil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41313"/>
            <a:ext cx="71596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03"/>
          <p:cNvSpPr>
            <a:spLocks noChangeArrowheads="1"/>
          </p:cNvSpPr>
          <p:nvPr/>
        </p:nvSpPr>
        <p:spPr bwMode="auto">
          <a:xfrm>
            <a:off x="6996774" y="1920879"/>
            <a:ext cx="1820201" cy="277406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nb-NO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nb-NO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nb-NO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nb-NO" sz="14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endParaRPr lang="nb-NO" sz="14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nb-NO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Utvalg </a:t>
            </a:r>
            <a:r>
              <a:rPr lang="nb-NO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og forankring av </a:t>
            </a:r>
            <a:r>
              <a:rPr lang="nb-NO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tiltak hvert 4. år</a:t>
            </a:r>
            <a:endParaRPr lang="nb-NO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nb-NO" sz="1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Kommunedelplan</a:t>
            </a:r>
            <a:r>
              <a:rPr lang="nb-NO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etter Plan- og bygningsloven</a:t>
            </a:r>
            <a:endParaRPr lang="nb-NO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Bilde 5"/>
          <p:cNvPicPr/>
          <p:nvPr/>
        </p:nvPicPr>
        <p:blipFill>
          <a:blip r:embed="rId3"/>
          <a:stretch>
            <a:fillRect/>
          </a:stretch>
        </p:blipFill>
        <p:spPr>
          <a:xfrm rot="20738832">
            <a:off x="7327149" y="2176326"/>
            <a:ext cx="638313" cy="758910"/>
          </a:xfrm>
          <a:prstGeom prst="rect">
            <a:avLst/>
          </a:prstGeom>
          <a:ln w="3175">
            <a:solidFill>
              <a:sysClr val="windowText" lastClr="000000"/>
            </a:solidFill>
          </a:ln>
        </p:spPr>
      </p:pic>
      <p:pic>
        <p:nvPicPr>
          <p:cNvPr id="7" name="Bild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921" y="2077334"/>
            <a:ext cx="737639" cy="900590"/>
          </a:xfrm>
          <a:prstGeom prst="rect">
            <a:avLst/>
          </a:prstGeom>
        </p:spPr>
      </p:pic>
      <p:sp>
        <p:nvSpPr>
          <p:cNvPr id="8" name="Bildeforklaring formet som en sky 7"/>
          <p:cNvSpPr/>
          <p:nvPr/>
        </p:nvSpPr>
        <p:spPr>
          <a:xfrm>
            <a:off x="3469541" y="868285"/>
            <a:ext cx="3004898" cy="688507"/>
          </a:xfrm>
          <a:prstGeom prst="cloudCallout">
            <a:avLst>
              <a:gd name="adj1" fmla="val 93849"/>
              <a:gd name="adj2" fmla="val 85618"/>
            </a:avLst>
          </a:prstGeom>
          <a:solidFill>
            <a:schemeClr val="accent2">
              <a:lumMod val="20000"/>
              <a:lumOff val="80000"/>
              <a:alpha val="11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b="1" dirty="0" smtClean="0">
                <a:solidFill>
                  <a:srgbClr val="000000"/>
                </a:solidFill>
                <a:latin typeface="Tahoma"/>
                <a:ea typeface="Times"/>
              </a:rPr>
              <a:t>Idé om noe som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b="1" dirty="0" smtClean="0">
                <a:solidFill>
                  <a:srgbClr val="000000"/>
                </a:solidFill>
                <a:latin typeface="Tahoma"/>
                <a:ea typeface="Times"/>
              </a:rPr>
              <a:t>kan gjøres</a:t>
            </a:r>
            <a:endParaRPr lang="nb-NO" sz="1400" dirty="0">
              <a:solidFill>
                <a:srgbClr val="000000"/>
              </a:solidFill>
              <a:latin typeface="Times New Roman"/>
              <a:ea typeface="Times"/>
            </a:endParaRPr>
          </a:p>
        </p:txBody>
      </p:sp>
      <p:pic>
        <p:nvPicPr>
          <p:cNvPr id="9" name="Bild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9266">
            <a:off x="5398605" y="925717"/>
            <a:ext cx="479675" cy="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503"/>
          <p:cNvSpPr>
            <a:spLocks noChangeArrowheads="1"/>
          </p:cNvSpPr>
          <p:nvPr/>
        </p:nvSpPr>
        <p:spPr bwMode="auto">
          <a:xfrm>
            <a:off x="335340" y="896420"/>
            <a:ext cx="2459859" cy="1913973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31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nb-NO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Daglig arbeid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nb-NO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Innspill fra politikere, innbyggere, </a:t>
            </a:r>
            <a:r>
              <a:rPr lang="nb-NO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nærings-liv</a:t>
            </a:r>
            <a:r>
              <a:rPr lang="nb-NO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nb-NO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samarbeids-partnere </a:t>
            </a:r>
            <a:r>
              <a:rPr lang="nb-NO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mfl. </a:t>
            </a:r>
            <a:endParaRPr lang="nb-NO" sz="14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nb-NO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Krav/innspill </a:t>
            </a:r>
            <a:r>
              <a:rPr lang="nb-NO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fra staten</a:t>
            </a:r>
          </a:p>
        </p:txBody>
      </p:sp>
      <p:sp>
        <p:nvSpPr>
          <p:cNvPr id="12" name="AutoShape 503"/>
          <p:cNvSpPr>
            <a:spLocks noChangeArrowheads="1"/>
          </p:cNvSpPr>
          <p:nvPr/>
        </p:nvSpPr>
        <p:spPr bwMode="auto">
          <a:xfrm>
            <a:off x="7020272" y="4616288"/>
            <a:ext cx="1796703" cy="91028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36000" tIns="0" rIns="0" bIns="0" anchor="ctr" anchorCtr="0" upright="1">
            <a:no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nb-NO" sz="12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Økonomiplan</a:t>
            </a:r>
            <a:endParaRPr lang="nb-NO" sz="12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nb-NO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Årlig budsjettprosess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nb-NO" sz="12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Årsrapport</a:t>
            </a:r>
            <a:endParaRPr lang="nb-NO" sz="12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nb-NO" sz="12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Andre planer</a:t>
            </a:r>
            <a:endParaRPr lang="nb-NO" sz="12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3058745" y="1734687"/>
            <a:ext cx="3501126" cy="1059539"/>
          </a:xfrm>
          <a:prstGeom prst="rect">
            <a:avLst/>
          </a:prstGeom>
          <a:solidFill>
            <a:srgbClr val="F6E6E6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dirty="0">
              <a:solidFill>
                <a:srgbClr val="000000"/>
              </a:solidFill>
            </a:endParaRPr>
          </a:p>
        </p:txBody>
      </p:sp>
      <p:pic>
        <p:nvPicPr>
          <p:cNvPr id="15" name="Bilde 14"/>
          <p:cNvPicPr/>
          <p:nvPr/>
        </p:nvPicPr>
        <p:blipFill>
          <a:blip r:embed="rId3"/>
          <a:stretch>
            <a:fillRect/>
          </a:stretch>
        </p:blipFill>
        <p:spPr>
          <a:xfrm rot="21292050">
            <a:off x="3307980" y="1881661"/>
            <a:ext cx="490009" cy="622368"/>
          </a:xfrm>
          <a:prstGeom prst="rect">
            <a:avLst/>
          </a:prstGeom>
          <a:ln w="3175">
            <a:solidFill>
              <a:sysClr val="windowText" lastClr="000000"/>
            </a:solidFill>
          </a:ln>
        </p:spPr>
      </p:pic>
      <p:pic>
        <p:nvPicPr>
          <p:cNvPr id="16" name="Bilde 15"/>
          <p:cNvPicPr/>
          <p:nvPr/>
        </p:nvPicPr>
        <p:blipFill>
          <a:blip r:embed="rId6"/>
          <a:stretch>
            <a:fillRect/>
          </a:stretch>
        </p:blipFill>
        <p:spPr>
          <a:xfrm>
            <a:off x="3539742" y="1920879"/>
            <a:ext cx="453577" cy="459930"/>
          </a:xfrm>
          <a:prstGeom prst="rect">
            <a:avLst/>
          </a:prstGeom>
        </p:spPr>
      </p:pic>
      <p:sp>
        <p:nvSpPr>
          <p:cNvPr id="17" name="Tekstboks 125"/>
          <p:cNvSpPr txBox="1"/>
          <p:nvPr/>
        </p:nvSpPr>
        <p:spPr>
          <a:xfrm>
            <a:off x="4204017" y="1778289"/>
            <a:ext cx="2147282" cy="829111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nb-NO" sz="1400" dirty="0" smtClean="0">
                <a:solidFill>
                  <a:srgbClr val="000000"/>
                </a:solidFill>
                <a:latin typeface="Tahoma"/>
                <a:ea typeface="Times"/>
                <a:cs typeface="Times New Roman"/>
              </a:rPr>
              <a:t>Idéen «foredles»: </a:t>
            </a:r>
            <a:r>
              <a:rPr lang="nb-NO" sz="1400" b="1" dirty="0" smtClean="0">
                <a:solidFill>
                  <a:srgbClr val="000000"/>
                </a:solidFill>
                <a:latin typeface="Tahoma"/>
                <a:ea typeface="Times"/>
                <a:cs typeface="Times New Roman"/>
              </a:rPr>
              <a:t>Beskrive og kostnadsregne tiltak </a:t>
            </a:r>
            <a:r>
              <a:rPr lang="nb-NO" sz="1400" dirty="0" smtClean="0">
                <a:solidFill>
                  <a:srgbClr val="000000"/>
                </a:solidFill>
                <a:latin typeface="Tahoma"/>
                <a:ea typeface="Times"/>
                <a:cs typeface="Times New Roman"/>
              </a:rPr>
              <a:t>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nb-NO" sz="1400" dirty="0">
              <a:solidFill>
                <a:srgbClr val="000000"/>
              </a:solidFill>
              <a:latin typeface="Tahoma"/>
              <a:ea typeface="Times"/>
              <a:cs typeface="Times New Roman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nb-NO" sz="1400" dirty="0">
              <a:solidFill>
                <a:srgbClr val="808080"/>
              </a:solidFill>
              <a:latin typeface="Courier"/>
              <a:ea typeface="Times"/>
              <a:cs typeface="Times New Roman"/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3142421" y="2555782"/>
            <a:ext cx="3332018" cy="2131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nb-NO" sz="1200" dirty="0" smtClean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Tjenestekjøp hos konsulent ved behov</a:t>
            </a:r>
            <a:endParaRPr lang="nb-NO" sz="1200" baseline="-25000" dirty="0">
              <a:solidFill>
                <a:srgbClr val="808080"/>
              </a:solidFill>
              <a:latin typeface="Courier"/>
              <a:ea typeface="Times"/>
              <a:cs typeface="Times New Roman"/>
            </a:endParaRPr>
          </a:p>
        </p:txBody>
      </p:sp>
      <p:sp>
        <p:nvSpPr>
          <p:cNvPr id="23" name="Pil høyre 22"/>
          <p:cNvSpPr/>
          <p:nvPr/>
        </p:nvSpPr>
        <p:spPr>
          <a:xfrm rot="16200000">
            <a:off x="830359" y="3412275"/>
            <a:ext cx="1469820" cy="253237"/>
          </a:xfrm>
          <a:prstGeom prst="rightArrow">
            <a:avLst>
              <a:gd name="adj1" fmla="val 46944"/>
              <a:gd name="adj2" fmla="val 72747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24" name="Rektangel 23"/>
          <p:cNvSpPr/>
          <p:nvPr/>
        </p:nvSpPr>
        <p:spPr>
          <a:xfrm>
            <a:off x="3073103" y="3049074"/>
            <a:ext cx="3501126" cy="883982"/>
          </a:xfrm>
          <a:prstGeom prst="rect">
            <a:avLst/>
          </a:prstGeom>
          <a:solidFill>
            <a:srgbClr val="EEBAAC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  <a:spcAft>
                <a:spcPts val="0"/>
              </a:spcAft>
            </a:pPr>
            <a:r>
              <a:rPr lang="nb-NO" sz="1000" b="1" dirty="0">
                <a:solidFill>
                  <a:srgbClr val="808080"/>
                </a:solidFill>
                <a:latin typeface="Courier"/>
                <a:ea typeface="Times New Roman"/>
                <a:cs typeface="Times New Roman"/>
              </a:rPr>
              <a:t> </a:t>
            </a:r>
            <a:endParaRPr lang="nb-NO" sz="1000" dirty="0">
              <a:solidFill>
                <a:srgbClr val="808080"/>
              </a:solidFill>
              <a:latin typeface="Courier"/>
              <a:ea typeface="Times"/>
              <a:cs typeface="Times New Roman"/>
            </a:endParaRPr>
          </a:p>
        </p:txBody>
      </p:sp>
      <p:pic>
        <p:nvPicPr>
          <p:cNvPr id="26" name="Bilde 25"/>
          <p:cNvPicPr/>
          <p:nvPr/>
        </p:nvPicPr>
        <p:blipFill>
          <a:blip r:embed="rId3"/>
          <a:stretch>
            <a:fillRect/>
          </a:stretch>
        </p:blipFill>
        <p:spPr>
          <a:xfrm>
            <a:off x="3203848" y="3151046"/>
            <a:ext cx="439280" cy="543781"/>
          </a:xfrm>
          <a:prstGeom prst="rect">
            <a:avLst/>
          </a:prstGeom>
          <a:ln w="3175">
            <a:solidFill>
              <a:sysClr val="windowText" lastClr="000000"/>
            </a:solidFill>
          </a:ln>
        </p:spPr>
      </p:pic>
      <p:sp>
        <p:nvSpPr>
          <p:cNvPr id="27" name="Tekstboks 290"/>
          <p:cNvSpPr txBox="1"/>
          <p:nvPr/>
        </p:nvSpPr>
        <p:spPr>
          <a:xfrm>
            <a:off x="4355756" y="3120057"/>
            <a:ext cx="2218473" cy="753168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nb-NO" sz="1400" b="1" dirty="0">
                <a:solidFill>
                  <a:srgbClr val="000000"/>
                </a:solidFill>
                <a:latin typeface="Tahoma"/>
                <a:ea typeface="MS Mincho"/>
              </a:rPr>
              <a:t>Tiltak </a:t>
            </a:r>
            <a:r>
              <a:rPr lang="nb-NO" sz="1400" b="1" dirty="0" smtClean="0">
                <a:solidFill>
                  <a:srgbClr val="000000"/>
                </a:solidFill>
                <a:latin typeface="Tahoma"/>
                <a:ea typeface="MS Mincho"/>
              </a:rPr>
              <a:t>kommunen </a:t>
            </a:r>
            <a:r>
              <a:rPr lang="nb-NO" sz="1400" b="1" u="sng" dirty="0">
                <a:solidFill>
                  <a:srgbClr val="000000"/>
                </a:solidFill>
                <a:latin typeface="Tahoma"/>
                <a:ea typeface="MS Mincho"/>
              </a:rPr>
              <a:t>kan velge</a:t>
            </a:r>
            <a:r>
              <a:rPr lang="nb-NO" sz="1400" b="1" dirty="0">
                <a:solidFill>
                  <a:srgbClr val="000000"/>
                </a:solidFill>
                <a:latin typeface="Tahoma"/>
                <a:ea typeface="MS Mincho"/>
              </a:rPr>
              <a:t> å vedta </a:t>
            </a:r>
            <a:r>
              <a:rPr lang="nb-NO" sz="1400" dirty="0">
                <a:solidFill>
                  <a:srgbClr val="000000"/>
                </a:solidFill>
                <a:latin typeface="Tahoma"/>
                <a:ea typeface="MS Mincho"/>
              </a:rPr>
              <a:t>(evt. </a:t>
            </a:r>
            <a:r>
              <a:rPr lang="nb-NO" sz="1400" dirty="0" smtClean="0">
                <a:solidFill>
                  <a:srgbClr val="000000"/>
                </a:solidFill>
                <a:latin typeface="Tahoma"/>
                <a:ea typeface="MS Mincho"/>
              </a:rPr>
              <a:t>endre </a:t>
            </a:r>
            <a:r>
              <a:rPr lang="nb-NO" sz="1400" dirty="0">
                <a:solidFill>
                  <a:srgbClr val="000000"/>
                </a:solidFill>
                <a:latin typeface="Tahoma"/>
                <a:ea typeface="MS Mincho"/>
              </a:rPr>
              <a:t>eller forkaste)</a:t>
            </a:r>
            <a:endParaRPr lang="nb-NO" sz="1400" dirty="0">
              <a:solidFill>
                <a:srgbClr val="000000"/>
              </a:solidFill>
              <a:latin typeface="Times New Roman"/>
              <a:ea typeface="MS Mincho"/>
            </a:endParaRPr>
          </a:p>
        </p:txBody>
      </p:sp>
      <p:sp>
        <p:nvSpPr>
          <p:cNvPr id="30" name="Tekstboks 290"/>
          <p:cNvSpPr txBox="1"/>
          <p:nvPr/>
        </p:nvSpPr>
        <p:spPr>
          <a:xfrm>
            <a:off x="4501160" y="4273805"/>
            <a:ext cx="2448272" cy="74104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nb-NO" sz="1400" b="1" dirty="0" smtClean="0">
                <a:solidFill>
                  <a:srgbClr val="000000"/>
                </a:solidFill>
                <a:latin typeface="Tahoma"/>
                <a:ea typeface="MS Mincho"/>
              </a:rPr>
              <a:t>HANDLINGSPROGRAM </a:t>
            </a:r>
            <a:endParaRPr lang="nb-NO" sz="1400" dirty="0">
              <a:solidFill>
                <a:srgbClr val="000000"/>
              </a:solidFill>
              <a:latin typeface="Times New Roman"/>
              <a:ea typeface="MS Mincho"/>
            </a:endParaRP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nb-NO" sz="1400" b="1" dirty="0" smtClean="0">
                <a:solidFill>
                  <a:srgbClr val="000000"/>
                </a:solidFill>
                <a:latin typeface="Tahoma"/>
                <a:ea typeface="MS Mincho"/>
              </a:rPr>
              <a:t>Oppdateres årlig. </a:t>
            </a:r>
            <a:r>
              <a:rPr lang="nb-NO" sz="1400" dirty="0" smtClean="0">
                <a:solidFill>
                  <a:srgbClr val="000000"/>
                </a:solidFill>
                <a:latin typeface="Tahoma"/>
                <a:ea typeface="MS Mincho"/>
              </a:rPr>
              <a:t>Tiltak er </a:t>
            </a:r>
            <a:r>
              <a:rPr lang="nb-NO" sz="1400" b="1" dirty="0">
                <a:solidFill>
                  <a:srgbClr val="000000"/>
                </a:solidFill>
                <a:latin typeface="Tahoma"/>
                <a:ea typeface="MS Mincho"/>
              </a:rPr>
              <a:t>vedtatt men ikke </a:t>
            </a:r>
            <a:r>
              <a:rPr lang="nb-NO" sz="1400" b="1" dirty="0" smtClean="0">
                <a:solidFill>
                  <a:srgbClr val="000000"/>
                </a:solidFill>
                <a:latin typeface="Tahoma"/>
                <a:ea typeface="MS Mincho"/>
              </a:rPr>
              <a:t>fullført </a:t>
            </a:r>
            <a:endParaRPr lang="nb-NO" sz="1400" dirty="0">
              <a:solidFill>
                <a:srgbClr val="000000"/>
              </a:solidFill>
              <a:latin typeface="Times New Roman"/>
              <a:ea typeface="MS Mincho"/>
            </a:endParaRPr>
          </a:p>
        </p:txBody>
      </p:sp>
      <p:pic>
        <p:nvPicPr>
          <p:cNvPr id="34" name="Bilde 33"/>
          <p:cNvPicPr/>
          <p:nvPr/>
        </p:nvPicPr>
        <p:blipFill>
          <a:blip r:embed="rId3"/>
          <a:stretch>
            <a:fillRect/>
          </a:stretch>
        </p:blipFill>
        <p:spPr>
          <a:xfrm>
            <a:off x="3359977" y="3219175"/>
            <a:ext cx="398203" cy="543781"/>
          </a:xfrm>
          <a:prstGeom prst="rect">
            <a:avLst/>
          </a:prstGeom>
          <a:ln w="3175">
            <a:solidFill>
              <a:sysClr val="windowText" lastClr="000000"/>
            </a:solidFill>
          </a:ln>
        </p:spPr>
      </p:pic>
      <p:pic>
        <p:nvPicPr>
          <p:cNvPr id="35" name="Bilde 34"/>
          <p:cNvPicPr/>
          <p:nvPr/>
        </p:nvPicPr>
        <p:blipFill>
          <a:blip r:embed="rId3"/>
          <a:stretch>
            <a:fillRect/>
          </a:stretch>
        </p:blipFill>
        <p:spPr>
          <a:xfrm>
            <a:off x="3476922" y="3286537"/>
            <a:ext cx="454894" cy="543781"/>
          </a:xfrm>
          <a:prstGeom prst="rect">
            <a:avLst/>
          </a:prstGeom>
          <a:ln w="3175">
            <a:solidFill>
              <a:sysClr val="windowText" lastClr="000000"/>
            </a:solidFill>
          </a:ln>
        </p:spPr>
      </p:pic>
      <p:sp>
        <p:nvSpPr>
          <p:cNvPr id="44" name="Rektangel 43"/>
          <p:cNvSpPr/>
          <p:nvPr/>
        </p:nvSpPr>
        <p:spPr>
          <a:xfrm>
            <a:off x="771371" y="4204893"/>
            <a:ext cx="1587791" cy="87887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  <a:spcAft>
                <a:spcPts val="0"/>
              </a:spcAft>
            </a:pPr>
            <a:r>
              <a:rPr lang="nb-NO" sz="1000" dirty="0">
                <a:solidFill>
                  <a:srgbClr val="808080"/>
                </a:solidFill>
                <a:latin typeface="Courier"/>
                <a:ea typeface="Times New Roman"/>
                <a:cs typeface="Times New Roman"/>
              </a:rPr>
              <a:t> </a:t>
            </a:r>
            <a:endParaRPr lang="nb-NO" sz="1000" dirty="0">
              <a:solidFill>
                <a:srgbClr val="808080"/>
              </a:solidFill>
              <a:latin typeface="Courier"/>
              <a:ea typeface="Times"/>
              <a:cs typeface="Times New Roman"/>
            </a:endParaRPr>
          </a:p>
        </p:txBody>
      </p:sp>
      <p:sp>
        <p:nvSpPr>
          <p:cNvPr id="45" name="Tekstboks 7"/>
          <p:cNvSpPr txBox="1"/>
          <p:nvPr/>
        </p:nvSpPr>
        <p:spPr>
          <a:xfrm>
            <a:off x="1475656" y="4327010"/>
            <a:ext cx="841421" cy="63463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nb-NO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Tiltak som re­vurderes</a:t>
            </a:r>
            <a:endParaRPr lang="nb-NO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6" name="Bilde 45"/>
          <p:cNvPicPr/>
          <p:nvPr/>
        </p:nvPicPr>
        <p:blipFill>
          <a:blip r:embed="rId3"/>
          <a:stretch>
            <a:fillRect/>
          </a:stretch>
        </p:blipFill>
        <p:spPr>
          <a:xfrm rot="21032458">
            <a:off x="913041" y="4395492"/>
            <a:ext cx="412957" cy="521532"/>
          </a:xfrm>
          <a:prstGeom prst="rect">
            <a:avLst/>
          </a:prstGeom>
          <a:ln w="3175">
            <a:solidFill>
              <a:sysClr val="windowText" lastClr="000000"/>
            </a:solidFill>
          </a:ln>
        </p:spPr>
      </p:pic>
      <p:sp>
        <p:nvSpPr>
          <p:cNvPr id="49" name="Tekstboks 7"/>
          <p:cNvSpPr txBox="1"/>
          <p:nvPr/>
        </p:nvSpPr>
        <p:spPr>
          <a:xfrm>
            <a:off x="3207161" y="5821842"/>
            <a:ext cx="864398" cy="67815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b-NO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Tiltak som for­kastes</a:t>
            </a:r>
            <a:endParaRPr lang="nb-NO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Tekstboks 7"/>
          <p:cNvSpPr txBox="1"/>
          <p:nvPr/>
        </p:nvSpPr>
        <p:spPr>
          <a:xfrm>
            <a:off x="4979259" y="5814726"/>
            <a:ext cx="779901" cy="67287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b-NO" sz="1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Tiltak som </a:t>
            </a:r>
            <a:r>
              <a:rPr lang="nb-NO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 fullført</a:t>
            </a:r>
            <a:endParaRPr lang="nb-NO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" name="Bilde 5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88" y="4547388"/>
            <a:ext cx="577768" cy="438949"/>
          </a:xfrm>
          <a:prstGeom prst="rect">
            <a:avLst/>
          </a:prstGeom>
        </p:spPr>
      </p:pic>
      <p:pic>
        <p:nvPicPr>
          <p:cNvPr id="52" name="Bilde 51"/>
          <p:cNvPicPr/>
          <p:nvPr/>
        </p:nvPicPr>
        <p:blipFill>
          <a:blip r:embed="rId3"/>
          <a:stretch>
            <a:fillRect/>
          </a:stretch>
        </p:blipFill>
        <p:spPr>
          <a:xfrm rot="21032458">
            <a:off x="2648589" y="5882354"/>
            <a:ext cx="455726" cy="501437"/>
          </a:xfrm>
          <a:prstGeom prst="rect">
            <a:avLst/>
          </a:prstGeom>
          <a:ln w="3175">
            <a:solidFill>
              <a:sysClr val="windowText" lastClr="000000"/>
            </a:solidFill>
          </a:ln>
        </p:spPr>
      </p:pic>
      <p:pic>
        <p:nvPicPr>
          <p:cNvPr id="54" name="Bilde 5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698" y="5945212"/>
            <a:ext cx="464183" cy="462398"/>
          </a:xfrm>
          <a:prstGeom prst="rect">
            <a:avLst/>
          </a:prstGeom>
        </p:spPr>
      </p:pic>
      <p:pic>
        <p:nvPicPr>
          <p:cNvPr id="65" name="Bilde 64"/>
          <p:cNvPicPr/>
          <p:nvPr/>
        </p:nvPicPr>
        <p:blipFill>
          <a:blip r:embed="rId3"/>
          <a:stretch>
            <a:fillRect/>
          </a:stretch>
        </p:blipFill>
        <p:spPr>
          <a:xfrm rot="21032458">
            <a:off x="4394338" y="5898368"/>
            <a:ext cx="407027" cy="503188"/>
          </a:xfrm>
          <a:prstGeom prst="rect">
            <a:avLst/>
          </a:prstGeom>
          <a:ln w="3175">
            <a:solidFill>
              <a:sysClr val="windowText" lastClr="000000"/>
            </a:solidFill>
          </a:ln>
        </p:spPr>
      </p:pic>
      <p:pic>
        <p:nvPicPr>
          <p:cNvPr id="53" name="Bilde 5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595" y="5882441"/>
            <a:ext cx="462351" cy="645192"/>
          </a:xfrm>
          <a:prstGeom prst="rect">
            <a:avLst/>
          </a:prstGeom>
        </p:spPr>
      </p:pic>
      <p:sp>
        <p:nvSpPr>
          <p:cNvPr id="68" name="Pil høyre 67"/>
          <p:cNvSpPr/>
          <p:nvPr/>
        </p:nvSpPr>
        <p:spPr>
          <a:xfrm flipV="1">
            <a:off x="6574229" y="3329602"/>
            <a:ext cx="446042" cy="295910"/>
          </a:xfrm>
          <a:prstGeom prst="rightArrow">
            <a:avLst>
              <a:gd name="adj1" fmla="val 38847"/>
              <a:gd name="adj2" fmla="val 69828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nb-NO" sz="11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nb-NO" sz="1200" dirty="0">
              <a:solidFill>
                <a:srgbClr val="000000"/>
              </a:solidFill>
              <a:latin typeface="Times New Roman"/>
              <a:ea typeface="MS Mincho"/>
            </a:endParaRPr>
          </a:p>
        </p:txBody>
      </p:sp>
      <p:pic>
        <p:nvPicPr>
          <p:cNvPr id="71" name="Bilde 70"/>
          <p:cNvPicPr/>
          <p:nvPr/>
        </p:nvPicPr>
        <p:blipFill>
          <a:blip r:embed="rId3"/>
          <a:stretch>
            <a:fillRect/>
          </a:stretch>
        </p:blipFill>
        <p:spPr>
          <a:xfrm>
            <a:off x="3700016" y="4293096"/>
            <a:ext cx="439280" cy="543781"/>
          </a:xfrm>
          <a:prstGeom prst="rect">
            <a:avLst/>
          </a:prstGeom>
          <a:ln w="3175">
            <a:solidFill>
              <a:sysClr val="windowText" lastClr="000000"/>
            </a:solidFill>
          </a:ln>
        </p:spPr>
      </p:pic>
      <p:pic>
        <p:nvPicPr>
          <p:cNvPr id="72" name="Bilde 71"/>
          <p:cNvPicPr/>
          <p:nvPr/>
        </p:nvPicPr>
        <p:blipFill>
          <a:blip r:embed="rId3"/>
          <a:stretch>
            <a:fillRect/>
          </a:stretch>
        </p:blipFill>
        <p:spPr>
          <a:xfrm>
            <a:off x="3856145" y="4361225"/>
            <a:ext cx="398203" cy="543781"/>
          </a:xfrm>
          <a:prstGeom prst="rect">
            <a:avLst/>
          </a:prstGeom>
          <a:ln w="3175">
            <a:solidFill>
              <a:sysClr val="windowText" lastClr="000000"/>
            </a:solidFill>
          </a:ln>
        </p:spPr>
      </p:pic>
      <p:pic>
        <p:nvPicPr>
          <p:cNvPr id="73" name="Bilde 72"/>
          <p:cNvPicPr/>
          <p:nvPr/>
        </p:nvPicPr>
        <p:blipFill>
          <a:blip r:embed="rId3"/>
          <a:stretch>
            <a:fillRect/>
          </a:stretch>
        </p:blipFill>
        <p:spPr>
          <a:xfrm>
            <a:off x="3973090" y="4428587"/>
            <a:ext cx="454894" cy="543781"/>
          </a:xfrm>
          <a:prstGeom prst="rect">
            <a:avLst/>
          </a:prstGeom>
          <a:ln w="3175">
            <a:solidFill>
              <a:sysClr val="windowText" lastClr="000000"/>
            </a:solidFill>
          </a:ln>
        </p:spPr>
      </p:pic>
      <p:sp>
        <p:nvSpPr>
          <p:cNvPr id="74" name="Pil høyre 73"/>
          <p:cNvSpPr/>
          <p:nvPr/>
        </p:nvSpPr>
        <p:spPr>
          <a:xfrm rot="5400000">
            <a:off x="4928308" y="3936142"/>
            <a:ext cx="319610" cy="269804"/>
          </a:xfrm>
          <a:prstGeom prst="rightArrow">
            <a:avLst>
              <a:gd name="adj1" fmla="val 46944"/>
              <a:gd name="adj2" fmla="val 50000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75" name="Pil høyre 74"/>
          <p:cNvSpPr/>
          <p:nvPr/>
        </p:nvSpPr>
        <p:spPr>
          <a:xfrm rot="10800000" flipV="1">
            <a:off x="2359162" y="4496373"/>
            <a:ext cx="1147541" cy="340504"/>
          </a:xfrm>
          <a:prstGeom prst="rightArrow">
            <a:avLst>
              <a:gd name="adj1" fmla="val 38847"/>
              <a:gd name="adj2" fmla="val 69828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nb-NO" sz="11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nb-NO" sz="1200" dirty="0">
              <a:solidFill>
                <a:srgbClr val="000000"/>
              </a:solidFill>
              <a:latin typeface="Times New Roman"/>
              <a:ea typeface="MS Mincho"/>
            </a:endParaRPr>
          </a:p>
        </p:txBody>
      </p:sp>
      <p:sp>
        <p:nvSpPr>
          <p:cNvPr id="76" name="Pil høyre 75"/>
          <p:cNvSpPr/>
          <p:nvPr/>
        </p:nvSpPr>
        <p:spPr>
          <a:xfrm rot="5400000">
            <a:off x="4837496" y="2810455"/>
            <a:ext cx="319610" cy="269804"/>
          </a:xfrm>
          <a:prstGeom prst="rightArrow">
            <a:avLst>
              <a:gd name="adj1" fmla="val 46944"/>
              <a:gd name="adj2" fmla="val 50000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dirty="0">
              <a:solidFill>
                <a:srgbClr val="000000"/>
              </a:solidFill>
            </a:endParaRPr>
          </a:p>
        </p:txBody>
      </p:sp>
      <p:pic>
        <p:nvPicPr>
          <p:cNvPr id="78" name="Bilde 7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045" y="3105162"/>
            <a:ext cx="728806" cy="806077"/>
          </a:xfrm>
          <a:prstGeom prst="rect">
            <a:avLst/>
          </a:prstGeom>
        </p:spPr>
      </p:pic>
      <p:sp>
        <p:nvSpPr>
          <p:cNvPr id="79" name="Pil høyre 78"/>
          <p:cNvSpPr/>
          <p:nvPr/>
        </p:nvSpPr>
        <p:spPr>
          <a:xfrm rot="16200000">
            <a:off x="4514601" y="2793839"/>
            <a:ext cx="319610" cy="269804"/>
          </a:xfrm>
          <a:prstGeom prst="rightArrow">
            <a:avLst>
              <a:gd name="adj1" fmla="val 46944"/>
              <a:gd name="adj2" fmla="val 50000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2" name="Multidokument 1"/>
          <p:cNvSpPr/>
          <p:nvPr/>
        </p:nvSpPr>
        <p:spPr>
          <a:xfrm>
            <a:off x="6012159" y="5726426"/>
            <a:ext cx="2804815" cy="852414"/>
          </a:xfrm>
          <a:prstGeom prst="flowChartMultidocumen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1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Alle data som skal rapporteres, bør brukes i kommunens plan/ handlingsprogram/ budsjett</a:t>
            </a:r>
            <a:endParaRPr lang="nb-NO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Pil høyre 60"/>
          <p:cNvSpPr/>
          <p:nvPr/>
        </p:nvSpPr>
        <p:spPr>
          <a:xfrm rot="5400000">
            <a:off x="7798923" y="5518127"/>
            <a:ext cx="163362" cy="253237"/>
          </a:xfrm>
          <a:prstGeom prst="rightArrow">
            <a:avLst>
              <a:gd name="adj1" fmla="val 46944"/>
              <a:gd name="adj2" fmla="val 50000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80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7" grpId="0" animBg="1"/>
      <p:bldP spid="48" grpId="0" animBg="1"/>
      <p:bldP spid="47" grpId="0" animBg="1"/>
      <p:bldP spid="69" grpId="0" animBg="1"/>
      <p:bldP spid="67" grpId="0" animBg="1"/>
      <p:bldP spid="29" grpId="0" animBg="1"/>
      <p:bldP spid="10" grpId="0" animBg="1"/>
      <p:bldP spid="8" grpId="0" animBg="1"/>
      <p:bldP spid="11" grpId="0" animBg="1"/>
      <p:bldP spid="12" grpId="0" animBg="1"/>
      <p:bldP spid="13" grpId="0" animBg="1"/>
      <p:bldP spid="17" grpId="0"/>
      <p:bldP spid="18" grpId="0" animBg="1"/>
      <p:bldP spid="23" grpId="0" animBg="1"/>
      <p:bldP spid="24" grpId="0" animBg="1"/>
      <p:bldP spid="27" grpId="0"/>
      <p:bldP spid="30" grpId="0"/>
      <p:bldP spid="44" grpId="0" animBg="1"/>
      <p:bldP spid="45" grpId="0"/>
      <p:bldP spid="49" grpId="0"/>
      <p:bldP spid="50" grpId="0"/>
      <p:bldP spid="68" grpId="0" animBg="1"/>
      <p:bldP spid="74" grpId="0" animBg="1"/>
      <p:bldP spid="75" grpId="0" animBg="1"/>
      <p:bldP spid="76" grpId="0" animBg="1"/>
      <p:bldP spid="79" grpId="0" animBg="1"/>
      <p:bldP spid="2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73647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FORENKELT DATAFLYT MELLOM STAT OG KOMMUNER</a:t>
            </a:r>
            <a:r>
              <a:rPr lang="nb-NO" sz="280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enklere bruk av data</a:t>
            </a:r>
            <a:endParaRPr lang="nb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258" y="332656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02" y="1484784"/>
            <a:ext cx="815251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4620161" y="1340768"/>
            <a:ext cx="4200311" cy="5256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96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n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VERKTØY NØDVENDIG, MEN IKKE TILSTREKKELIG</a:t>
            </a:r>
            <a:endParaRPr lang="nn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258" y="332656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39552" y="1340768"/>
            <a:ext cx="8136904" cy="521084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Bedre pol. og adm. forankring, også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bedre og mer målrettet dialog med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lokalsamfunn, næringsliv og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statlige organer. </a:t>
            </a: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Økt interesse fra publikum, mulighet for mediedekning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Uansett stadig vanskeligere å håndtere nye utfordringer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(DP2)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uten en systematisk og planmessig tilnærming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MEN: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kommunen «blottlegger» sitt arbeid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b-NO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kommuneadm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må </a:t>
            </a:r>
            <a:r>
              <a:rPr lang="nb-NO" sz="20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endre seg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for å lykkes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planleggingen krever ressurser</a:t>
            </a:r>
          </a:p>
          <a:p>
            <a:pPr>
              <a:spcBef>
                <a:spcPts val="0"/>
              </a:spcBef>
              <a:spcAft>
                <a:spcPts val="1500"/>
              </a:spcAft>
              <a:buFontTx/>
              <a:buChar char="-"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generell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(sunn)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skepsis mot planlegging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(«papirproduksjon»)</a:t>
            </a: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«Dørstokkmila» er SVÆRT lang...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Tilskuddsmidler til selve planleggingen er ingen god løsning. Forslår i stedet statlig belønning og kompensasjon først når planer er implementert</a:t>
            </a:r>
          </a:p>
        </p:txBody>
      </p:sp>
    </p:spTree>
    <p:extLst>
      <p:ext uri="{BB962C8B-B14F-4D97-AF65-F5344CB8AC3E}">
        <p14:creationId xmlns:p14="http://schemas.microsoft.com/office/powerpoint/2010/main" val="154206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n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Satsing på KOORDINERING</a:t>
            </a:r>
            <a:endParaRPr lang="nn-NO" sz="28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39552" y="980727"/>
            <a:ext cx="7704856" cy="55708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28650" indent="-628650">
              <a:spcBef>
                <a:spcPts val="0"/>
              </a:spcBef>
              <a:spcAft>
                <a:spcPts val="20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D1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Kommunalteknisk kompetanse og koordineringsenhet for kommunesektoren i KS</a:t>
            </a:r>
          </a:p>
          <a:p>
            <a:pPr marL="628650" indent="-628650">
              <a:spcBef>
                <a:spcPts val="0"/>
              </a:spcBef>
              <a:spcAft>
                <a:spcPts val="20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D2	Kommunalteknisk kompetanse og koordineringsenhet for statsforvaltningen</a:t>
            </a:r>
          </a:p>
          <a:p>
            <a:pPr marL="628650" indent="-628650">
              <a:spcBef>
                <a:spcPts val="0"/>
              </a:spcBef>
              <a:spcAft>
                <a:spcPts val="20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D3	Bedre rutiner for utvikling av regelverk </a:t>
            </a: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som i særlig grad berører kommunalteknisk sektor</a:t>
            </a:r>
          </a:p>
          <a:p>
            <a:pPr marL="628650" indent="-628650">
              <a:spcBef>
                <a:spcPts val="0"/>
              </a:spcBef>
              <a:spcAft>
                <a:spcPts val="20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D4	«</a:t>
            </a:r>
            <a:r>
              <a:rPr lang="nb-NO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Altinn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for teknisk etat». </a:t>
            </a: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Samordnet verktøy for innsamling av kommunaltekniske data, nasjonal database. Forprosjekt</a:t>
            </a:r>
          </a:p>
          <a:p>
            <a:pPr marL="628650" indent="-628650">
              <a:spcBef>
                <a:spcPts val="0"/>
              </a:spcBef>
              <a:spcAft>
                <a:spcPts val="20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D5	Regelverksutvikling knyttet til overvann</a:t>
            </a:r>
          </a:p>
          <a:p>
            <a:pPr marL="628650" indent="-628650">
              <a:spcBef>
                <a:spcPts val="0"/>
              </a:spcBef>
              <a:spcAft>
                <a:spcPts val="20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D6	Utvikling av interkommunale løsninger</a:t>
            </a:r>
          </a:p>
          <a:p>
            <a:pPr marL="628650" indent="-62865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D7	Utvikling av tiltak for samordnet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gravearbeid</a:t>
            </a:r>
            <a:endParaRPr lang="nb-NO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Statlig KOMPENSASJON og belønning til kommunene</a:t>
            </a:r>
            <a:endParaRPr lang="nb-NO" sz="28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32656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39552" y="1412776"/>
            <a:ext cx="8280598" cy="50668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28650" indent="-628650">
              <a:spcBef>
                <a:spcPts val="0"/>
              </a:spcBef>
              <a:spcAft>
                <a:spcPts val="11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E1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Belønning for fullført og implementert hovedplan for vannforsyning, avløp, veg eller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bygg/eiendom</a:t>
            </a:r>
          </a:p>
          <a:p>
            <a:pPr marL="628650" indent="-628650">
              <a:spcBef>
                <a:spcPts val="0"/>
              </a:spcBef>
              <a:spcAft>
                <a:spcPts val="1100"/>
              </a:spcAft>
              <a:buNone/>
            </a:pP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utbetales når 60% av tiltakene i hovedplan er implementert i økonomiplan (bygg og veg), eller i forpliktende vedtak om VA-gebyr</a:t>
            </a:r>
          </a:p>
          <a:p>
            <a:pPr marL="628650" indent="-628650">
              <a:spcBef>
                <a:spcPts val="0"/>
              </a:spcBef>
              <a:spcAft>
                <a:spcPts val="2400"/>
              </a:spcAft>
              <a:buNone/>
            </a:pP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kr. 250.000,- til 750.000,- per kommune</a:t>
            </a:r>
            <a:endParaRPr lang="nb-NO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8650" indent="-628650">
              <a:spcBef>
                <a:spcPts val="0"/>
              </a:spcBef>
              <a:spcAft>
                <a:spcPts val="11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E2	Tilleggsbevilgning til kommuner som i hovedplan dokumenterer </a:t>
            </a:r>
            <a:r>
              <a:rPr lang="nb-NO" sz="20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særskilte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behov eller store utfordringer</a:t>
            </a:r>
          </a:p>
          <a:p>
            <a:pPr marL="628650" indent="-628650">
              <a:spcBef>
                <a:spcPts val="0"/>
              </a:spcBef>
              <a:spcAft>
                <a:spcPts val="11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klimaendringer som gir kommunen særlig høye utgifter</a:t>
            </a:r>
          </a:p>
          <a:p>
            <a:pPr marL="628650" indent="-628650">
              <a:spcBef>
                <a:spcPts val="0"/>
              </a:spcBef>
              <a:spcAft>
                <a:spcPts val="11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nye/ skjerpede myndighetskrav som gir spesielt høye utgifter for enkeltkommuner</a:t>
            </a:r>
          </a:p>
          <a:p>
            <a:pPr marL="628650" indent="-628650">
              <a:spcBef>
                <a:spcPts val="0"/>
              </a:spcBef>
              <a:spcAft>
                <a:spcPts val="11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andre spesielt store utfordringer i årene som kommer (metoden fra delrapport 2 kan benyttes for å finne slike)</a:t>
            </a:r>
            <a:endParaRPr lang="nb-NO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1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n-NO" sz="28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AKTØRER SOM KAN FÅ EN ROLLE</a:t>
            </a: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39552" y="980727"/>
            <a:ext cx="7704856" cy="55708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Kommunal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og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regionaldepartementet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Direktoratet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for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byggkvalitet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Miljøverndepartementet, Miljødirektoratet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Mattilsynet </a:t>
            </a: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(evt.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Folkehelseinstituttet)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Statens vegvesen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(evt</a:t>
            </a: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Samferdselsdepartementet)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Direktoratet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for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samfunnssikkerhet og beredskap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Helsedirektoratet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(miljøretta helsevern)</a:t>
            </a: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nb-NO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Kunnskapsdepartementet med underliggende etater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(fagbrev, læreplaner m.m.)</a:t>
            </a: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Utførende oppdragstakere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Bransje	</a:t>
            </a: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Organisasjoner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som NKF / Norsk Vann	</a:t>
            </a: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Fylkesmennene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Fylkeskommunene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Primærkommunene</a:t>
            </a:r>
            <a:endParaRPr lang="nb-NO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38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n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AKTØRER SOM KAN FÅ EN ROLLE</a:t>
            </a:r>
            <a:endParaRPr lang="nn-NO" sz="28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98896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3" descr="Rapport DP5 - Nye rammevilkår - v 5.2 - 22 04 13 - RO - Microsoft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5" t="6119" r="26563" b="3385"/>
          <a:stretch/>
        </p:blipFill>
        <p:spPr>
          <a:xfrm>
            <a:off x="539552" y="879588"/>
            <a:ext cx="8280598" cy="578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n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«NULLALTERNATIV»</a:t>
            </a:r>
            <a:endParaRPr lang="nn-NO" sz="28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39552" y="980727"/>
            <a:ext cx="7704856" cy="55708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Kommunesektoren har få alternativer til å bekoste drift og vedlikehold av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bygg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og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infrastruktur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som allerede finnes. </a:t>
            </a: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Privatisering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og konkurranseutsetting reduserer ikke nødvendigvis utfordringene så lenge kommunen betaler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Kommunen må fremdeles definere kravene.</a:t>
            </a:r>
            <a:endParaRPr lang="nb-NO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Tekniske nyvinninger vil neppe løse alle problemer.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KS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arbeider på flere arenaer for en generell økning i kommunesektorens samlede rammer, inkludert rutinemessig dialog med staten.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Dokumentering av tilstand og behov gjennom KOSTRA er et viktig underlag.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forutsetter at dette arbeidet ivaretas og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videreutvikles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parallelt med tiltakene som beskrives i prosjektet her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 nullalternativ vil innebære videreutvikling av denne typen arbeid</a:t>
            </a:r>
            <a:endParaRPr lang="nb-NO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3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n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KONSEKVENSER AV FORSLAGET</a:t>
            </a:r>
            <a:endParaRPr lang="nn-NO" sz="28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39552" y="980727"/>
            <a:ext cx="7704856" cy="55708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Noe udekket personellinnsats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både i stat og deltakende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kommuner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øvrig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relativt beskjedne kostnader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Potensial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for gevinst betydelig, både for staten, kommunene, innbyggere og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næringsliv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Verdien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av satsingen anses lite følsom for endringer i rammevilkår – de fleste endringer vi har vurdert vil gi </a:t>
            </a:r>
            <a:r>
              <a:rPr lang="nb-NO" sz="20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økt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behov for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tiltakene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Risiko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knyttet til gjennomføring av satsingen antas å være beskjeden for stat, kommunesektor eller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andre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 fleste store utfordringer identifisert i delrapport 2 er fulgt opp med tiltak i satsingen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Viktige drivkrefter understøttes, mens barrierer blir redusert.</a:t>
            </a:r>
            <a:endParaRPr lang="nb-NO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27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n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HOVEDPUNKTER</a:t>
            </a:r>
            <a:endParaRPr lang="nn-NO" sz="28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39552" y="980727"/>
            <a:ext cx="7704856" cy="55708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For å bidra til bedre realkapitalforvaltning og redusert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vedlikeholdsetterslep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 kommunesektoren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foreslås tiltak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og virkemidler knyttet til </a:t>
            </a:r>
          </a:p>
          <a:p>
            <a:pPr marL="900113" indent="-630238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•	Kompetanse </a:t>
            </a: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(rekruttering, fagkunnskap)</a:t>
            </a:r>
          </a:p>
          <a:p>
            <a:pPr marL="900113" indent="-630238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•	Kommunikasjon </a:t>
            </a: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(formidling)</a:t>
            </a:r>
          </a:p>
          <a:p>
            <a:pPr marL="900113" indent="-630238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•	Kontroll </a:t>
            </a: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(oversikt nåtid/framtid, tydelige prioriteringer)</a:t>
            </a:r>
          </a:p>
          <a:p>
            <a:pPr marL="900113" indent="-630238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•	Koordinering mellom utførende ledd, beslutningstakere og staten</a:t>
            </a:r>
          </a:p>
          <a:p>
            <a:pPr marL="900113" indent="-630238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•	Kompensasjon fra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staten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Den foreslåtte «pakken» omfatter tiltak og virkemidler i grensesnittet mellom stat og kommunesektor. I tillegg kommer tiltak som kommunesektoren kan iverksette innen det handlingsrom som allerede finnes (delrapport 4).  </a:t>
            </a:r>
          </a:p>
        </p:txBody>
      </p:sp>
    </p:spTree>
    <p:extLst>
      <p:ext uri="{BB962C8B-B14F-4D97-AF65-F5344CB8AC3E}">
        <p14:creationId xmlns:p14="http://schemas.microsoft.com/office/powerpoint/2010/main" val="96072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n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26 TILTAK OG VIRKEMIDLER</a:t>
            </a:r>
            <a:endParaRPr lang="nn-NO" sz="28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286" y="332656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0" y="908720"/>
            <a:ext cx="8034858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3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n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GENERELT OM FORSLAGENE</a:t>
            </a:r>
            <a:endParaRPr lang="nn-NO" sz="28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32656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39552" y="980727"/>
            <a:ext cx="7704856" cy="55708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Skiller ikke klart mellom tiltak og virkemidler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Anslag for utgifter dekker ikke alle mulige aktiviteter.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Foreslår at det </a:t>
            </a:r>
            <a:r>
              <a:rPr lang="nb-NO" sz="20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velges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innenfor en årlig ramme på 50 mill. kr. Stimuleringsmidler på 450 mill. kr./år kommer i tillegg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Ikke bare mer effektiv forvaltning av realkapitalen, også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Mer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trygghet for lokalsamfunnet</a:t>
            </a: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– godt forvaltet </a:t>
            </a:r>
            <a:r>
              <a:rPr lang="nb-NO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realkapi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-tal reduserer </a:t>
            </a: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risiko for ulykker, helseskade og økonomisk tap hos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brukere av </a:t>
            </a: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kommunale tjenester (vann, veg, bygg m.m.)</a:t>
            </a: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Tx/>
              <a:buChar char="-"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Styrking av lokaldemokratiet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når politikere og lokalsamfunn trekkes mer med i forvaltningen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Nok penger til kommunene er alltid nødvendig, men ikke tilstrekkelig for å få til god realkapitalforvaltning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«Løft» fra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intuitivt- til systematisk og samordnet arbeid </a:t>
            </a: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Koordineres med øvrig pågående arbeid, virkemidler m.m. </a:t>
            </a:r>
            <a:endParaRPr lang="nb-NO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n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Satsing på KOMPETANSE</a:t>
            </a:r>
            <a:endParaRPr lang="nn-NO" sz="28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39552" y="980727"/>
            <a:ext cx="7704856" cy="55708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28650" indent="-62865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A1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Styrke kommunalteknisk undervisning og forsking ved universiteter og høgskoler</a:t>
            </a:r>
          </a:p>
          <a:p>
            <a:pPr marL="628650" indent="-62865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A2	Opprette fagbrev og lærlingeordning innen kommunalteknisk drift</a:t>
            </a:r>
          </a:p>
          <a:p>
            <a:pPr marL="628650" indent="-62865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A3	Informasjon til elever i grunnskolen og videregående skole </a:t>
            </a: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(yrkesmesser, læreplaner, fagstoff m.m.)</a:t>
            </a:r>
          </a:p>
          <a:p>
            <a:pPr marL="628650" indent="-62865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A4	Stimulering til deltakelse i FoU og internasjonalt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samarbeid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knyttet </a:t>
            </a: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til kommunalteknikk</a:t>
            </a:r>
          </a:p>
          <a:p>
            <a:pPr marL="628650" indent="-62865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A5	Understøtte regionale fagnettverk innen VA, veg og kommunale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bygg</a:t>
            </a:r>
            <a:endParaRPr lang="nb-NO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8650" indent="-62865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A6	Understøtte arbeid med klimatilpasning i regionale fagnettverk </a:t>
            </a: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(VA, veg, bygg)</a:t>
            </a:r>
          </a:p>
          <a:p>
            <a:pPr marL="628650" indent="-62865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A7	Faglig ressursbank: </a:t>
            </a: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Felles nettportal med lenker til informasjon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om/for </a:t>
            </a: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kommunalteknisk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virksomhet</a:t>
            </a:r>
            <a:endParaRPr lang="nb-NO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99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n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Satsing på KOMMUNIKASJON</a:t>
            </a:r>
            <a:endParaRPr lang="nn-NO" sz="28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39552" y="980727"/>
            <a:ext cx="7704856" cy="55708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28650" indent="-62865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B1	Kurs om kommunal virksomhet rettet mot statsansatte og rådgivende ingeniører </a:t>
            </a: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(konsulenter)</a:t>
            </a:r>
          </a:p>
          <a:p>
            <a:pPr marL="628650" indent="-62865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B2	Synliggjøring, folkeopplysning og medietrening knyttet til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kommunalteknisk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virksomhet</a:t>
            </a:r>
          </a:p>
          <a:p>
            <a:pPr marL="628650" indent="-62865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B3	Styrket folkevalgtopplæring og formidling knyttet til de kommunaltekniske fagene.</a:t>
            </a:r>
          </a:p>
        </p:txBody>
      </p:sp>
    </p:spTree>
    <p:extLst>
      <p:ext uri="{BB962C8B-B14F-4D97-AF65-F5344CB8AC3E}">
        <p14:creationId xmlns:p14="http://schemas.microsoft.com/office/powerpoint/2010/main" val="326202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Satsing på tiltak for bedre KONTROLL </a:t>
            </a:r>
            <a:r>
              <a:rPr lang="nb-NO" sz="280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(oversikt, planlegging, prioriteringer)</a:t>
            </a:r>
            <a:endParaRPr lang="nb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32656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39552" y="1412776"/>
            <a:ext cx="8280598" cy="50668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28650" indent="-628650">
              <a:spcBef>
                <a:spcPts val="0"/>
              </a:spcBef>
              <a:spcAft>
                <a:spcPts val="11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C1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Web-basert verktøy for effektiv utarbeiding og gjennomføring av kommunaltekniske hovedplaner</a:t>
            </a:r>
          </a:p>
          <a:p>
            <a:pPr marL="628650" indent="-628650">
              <a:spcBef>
                <a:spcPts val="0"/>
              </a:spcBef>
              <a:spcAft>
                <a:spcPts val="11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C2	Statusverktøy for data om eksisterende bygg og infrastruktur samt driftsrelaterte data</a:t>
            </a:r>
          </a:p>
          <a:p>
            <a:pPr marL="628650" indent="-628650">
              <a:spcBef>
                <a:spcPts val="0"/>
              </a:spcBef>
              <a:spcAft>
                <a:spcPts val="11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C3	Samordning mot verktøyer for kartfestet informasjon knyttet til bygninger og infrastruktur (forprosjekt)</a:t>
            </a:r>
          </a:p>
          <a:p>
            <a:pPr marL="628650" indent="-628650">
              <a:spcBef>
                <a:spcPts val="0"/>
              </a:spcBef>
              <a:spcAft>
                <a:spcPts val="11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C4	Verktøy for risiko- og sårbarhetsanalyser (ROS). </a:t>
            </a: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Genererer forebyggende tiltak og beredskapstiltak til handlingsprogram</a:t>
            </a:r>
          </a:p>
          <a:p>
            <a:pPr marL="628650" indent="-628650">
              <a:spcBef>
                <a:spcPts val="0"/>
              </a:spcBef>
              <a:spcAft>
                <a:spcPts val="11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C5	Verktøy for vurdering av framtidige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utfordringer.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Tilsv. DP2 Danner </a:t>
            </a: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grunnlag for målformulering og utforming av tiltak</a:t>
            </a:r>
          </a:p>
          <a:p>
            <a:pPr marL="628650" indent="-628650">
              <a:spcBef>
                <a:spcPts val="0"/>
              </a:spcBef>
              <a:spcAft>
                <a:spcPts val="11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C6	Verktøy for å beregne og sammenlikne livsløpskostnader for investeringer </a:t>
            </a: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innen veg, bygg og VA (forprosjekt)</a:t>
            </a:r>
          </a:p>
          <a:p>
            <a:pPr marL="628650" indent="-62865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C7	Regional vegledningstjeneste for kommunenes arbeid med hovedplaner </a:t>
            </a: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innen bygg, veg og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</a:t>
            </a:r>
            <a:endParaRPr lang="nb-NO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87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n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HVORDAN SATSE PÅ HOVDEPLANER </a:t>
            </a:r>
            <a:r>
              <a:rPr lang="nn-NO" sz="280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(tematiske kommunedelplaner)</a:t>
            </a:r>
            <a:endParaRPr lang="nn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39552" y="1412776"/>
            <a:ext cx="8136904" cy="494436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Bør være frivillig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å gjennomføre </a:t>
            </a: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– tvang gir bare «pliktløp»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Frihet til å velge passende omfang. Eksempler på aktuelle plantyper</a:t>
            </a:r>
          </a:p>
          <a:p>
            <a:pPr marL="44926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•	kommunedelplan for vannforsyning</a:t>
            </a:r>
          </a:p>
          <a:p>
            <a:pPr marL="44926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•	kommunedelplan for avløp</a:t>
            </a:r>
          </a:p>
          <a:p>
            <a:pPr marL="44926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•	kommunedelplan for veg</a:t>
            </a:r>
          </a:p>
          <a:p>
            <a:pPr marL="449263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•	kommunedelplan for bygg og eiendom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Kan slås sammen i mindre kommuner eller for å lage en mer overordnet plan. </a:t>
            </a: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Kan også gjøres mer finmasket, da helst ved å lage flere underlagsdokumenter for hovedplan.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Interkommunale planer mulig</a:t>
            </a: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(allerede hjemmel i PBL)</a:t>
            </a:r>
            <a:endParaRPr lang="nb-NO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Noen kommunedelplaner/hovedplaner har blitt «tekniske» konsulentdokumenter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uten reell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planprosess. Det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må unngås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Veiledning...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67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637102" y="341313"/>
            <a:ext cx="79247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2800" b="1" dirty="0">
                <a:solidFill>
                  <a:srgbClr val="000066"/>
                </a:solidFill>
                <a:latin typeface="Tahoma" pitchFamily="34" charset="0"/>
              </a:rPr>
              <a:t>PLAVERKTØY UTVIKLET AV KS</a:t>
            </a:r>
            <a:endParaRPr lang="nb-NO" sz="2800" b="1" dirty="0" smtClean="0">
              <a:solidFill>
                <a:srgbClr val="000066"/>
              </a:solidFill>
              <a:latin typeface="Tahoma" pitchFamily="34" charset="0"/>
            </a:endParaRPr>
          </a:p>
        </p:txBody>
      </p:sp>
      <p:pic>
        <p:nvPicPr>
          <p:cNvPr id="14339" name="Picture 2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7" y="337035"/>
            <a:ext cx="71596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1560" y="973138"/>
            <a:ext cx="8138739" cy="5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nb-NO" sz="2000" dirty="0" smtClean="0">
                <a:solidFill>
                  <a:srgbClr val="000000"/>
                </a:solidFill>
                <a:latin typeface="Tahoma" pitchFamily="34" charset="0"/>
              </a:rPr>
              <a:t>Utviklet for kommunedelplan klima- og energi (KS, Enova), men en stor del av verktøyet er universelt for kommunedelplaner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nb-NO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nb-NO" sz="2000" dirty="0">
              <a:solidFill>
                <a:srgbClr val="000000"/>
              </a:solidFill>
              <a:latin typeface="Tahoma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nb-NO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nb-NO" sz="2000" dirty="0">
              <a:solidFill>
                <a:srgbClr val="000000"/>
              </a:solidFill>
              <a:latin typeface="Tahoma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nb-NO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nb-NO" sz="2000" dirty="0">
              <a:solidFill>
                <a:srgbClr val="000000"/>
              </a:solidFill>
              <a:latin typeface="Tahoma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nb-NO" sz="2000" dirty="0" smtClean="0">
                <a:solidFill>
                  <a:srgbClr val="000000"/>
                </a:solidFill>
                <a:latin typeface="Tahoma" pitchFamily="34" charset="0"/>
              </a:rPr>
              <a:t>Bruk gjerne konsulenter til å utrede tiltak, men foreløpig er det få som er flinke til å gjennomføre planprosess. Det krever uansett mye tilstedeværelse i kommunen – og hvem skal følge opp i ettertid?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nb-NO" sz="2000" dirty="0" smtClean="0">
                <a:solidFill>
                  <a:srgbClr val="000000"/>
                </a:solidFill>
                <a:latin typeface="Tahoma" pitchFamily="34" charset="0"/>
              </a:rPr>
              <a:t>Dataløsning utviklet av Frameworks AS. Faglig innhold: Civitas</a:t>
            </a:r>
          </a:p>
        </p:txBody>
      </p:sp>
      <p:pic>
        <p:nvPicPr>
          <p:cNvPr id="1026" name="Picture 2" descr="checkli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08550"/>
            <a:ext cx="2514402" cy="301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658653" y="1808550"/>
            <a:ext cx="520949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nb-NO" sz="2000" b="1" u="sng" dirty="0">
                <a:solidFill>
                  <a:srgbClr val="000000"/>
                </a:solidFill>
                <a:latin typeface="Tahoma" pitchFamily="34" charset="0"/>
              </a:rPr>
              <a:t>sikrer og dokumenterer</a:t>
            </a:r>
            <a:r>
              <a:rPr lang="nb-NO" sz="2000" b="1" dirty="0">
                <a:solidFill>
                  <a:srgbClr val="000000"/>
                </a:solidFill>
                <a:latin typeface="Tahoma" pitchFamily="34" charset="0"/>
              </a:rPr>
              <a:t> at </a:t>
            </a:r>
            <a:r>
              <a:rPr lang="nb-NO" sz="2000" b="1" dirty="0" smtClean="0">
                <a:solidFill>
                  <a:srgbClr val="000000"/>
                </a:solidFill>
                <a:latin typeface="Tahoma" pitchFamily="34" charset="0"/>
              </a:rPr>
              <a:t>loven følges</a:t>
            </a:r>
            <a:r>
              <a:rPr lang="nb-NO" sz="20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nb-NO" sz="2000" dirty="0">
                <a:solidFill>
                  <a:srgbClr val="000000"/>
                </a:solidFill>
                <a:latin typeface="Tahoma" pitchFamily="34" charset="0"/>
              </a:rPr>
              <a:t>(erfarne og uerfarne planleggere)</a:t>
            </a:r>
            <a:endParaRPr lang="nb-NO" sz="2000" b="1" dirty="0">
              <a:solidFill>
                <a:srgbClr val="000000"/>
              </a:solidFill>
              <a:latin typeface="Tahoma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nb-NO" sz="2000" b="1" u="sng" dirty="0">
                <a:solidFill>
                  <a:srgbClr val="000000"/>
                </a:solidFill>
                <a:latin typeface="Tahoma" pitchFamily="34" charset="0"/>
              </a:rPr>
              <a:t>verktøy</a:t>
            </a:r>
            <a:r>
              <a:rPr lang="nb-NO" sz="2000" b="1" dirty="0">
                <a:solidFill>
                  <a:srgbClr val="000000"/>
                </a:solidFill>
                <a:latin typeface="Tahoma" pitchFamily="34" charset="0"/>
              </a:rPr>
              <a:t> og huskeliste for prosjektleder</a:t>
            </a: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nb-NO" sz="2000" b="1" dirty="0">
                <a:solidFill>
                  <a:srgbClr val="000000"/>
                </a:solidFill>
                <a:latin typeface="Tahoma" pitchFamily="34" charset="0"/>
              </a:rPr>
              <a:t>gir </a:t>
            </a:r>
            <a:r>
              <a:rPr lang="nb-NO" sz="2000" b="1" u="sng" dirty="0">
                <a:solidFill>
                  <a:srgbClr val="000000"/>
                </a:solidFill>
                <a:latin typeface="Tahoma" pitchFamily="34" charset="0"/>
              </a:rPr>
              <a:t>ryggdekning og autoritet</a:t>
            </a:r>
            <a:r>
              <a:rPr lang="nb-NO" sz="2000" b="1" dirty="0">
                <a:solidFill>
                  <a:srgbClr val="000000"/>
                </a:solidFill>
                <a:latin typeface="Tahoma" pitchFamily="34" charset="0"/>
              </a:rPr>
              <a:t> for å gjennomføre en ryddig planprosess</a:t>
            </a:r>
            <a:endParaRPr lang="nb-NO" sz="2000" dirty="0">
              <a:solidFill>
                <a:srgbClr val="000000"/>
              </a:solidFill>
              <a:latin typeface="Tahoma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nb-NO" sz="2000" b="1" dirty="0">
                <a:solidFill>
                  <a:srgbClr val="000000"/>
                </a:solidFill>
                <a:latin typeface="Tahoma" pitchFamily="34" charset="0"/>
              </a:rPr>
              <a:t>gir dokumentmalene som trengs under vegs </a:t>
            </a:r>
            <a:r>
              <a:rPr lang="nb-NO" sz="2000" dirty="0">
                <a:solidFill>
                  <a:srgbClr val="000000"/>
                </a:solidFill>
                <a:latin typeface="Tahoma" pitchFamily="34" charset="0"/>
              </a:rPr>
              <a:t>(bokmål, nynorsk)</a:t>
            </a:r>
          </a:p>
        </p:txBody>
      </p:sp>
    </p:spTree>
    <p:extLst>
      <p:ext uri="{BB962C8B-B14F-4D97-AF65-F5344CB8AC3E}">
        <p14:creationId xmlns:p14="http://schemas.microsoft.com/office/powerpoint/2010/main" val="203224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sjektrapport" ma:contentTypeID="0x010100C466DCB15B7C4D46B76A8E26AA95A5200034D3D47F3578CE4DBB38259C9DBF5D9F" ma:contentTypeVersion="0" ma:contentTypeDescription="" ma:contentTypeScope="" ma:versionID="d51bfc81f5ca58bed28f58a8f1fb82ee">
  <xsd:schema xmlns:xsd="http://www.w3.org/2001/XMLSchema" xmlns:xs="http://www.w3.org/2001/XMLSchema" xmlns:p="http://schemas.microsoft.com/office/2006/metadata/properties" xmlns:ns1="http://schemas.microsoft.com/sharepoint/v3" xmlns:ns2="a0c403bc-df03-43c8-915b-d2d6e5c89d57" targetNamespace="http://schemas.microsoft.com/office/2006/metadata/properties" ma:root="true" ma:fieldsID="f5540488cbf06003735da23cb205329d" ns1:_="" ns2:_="">
    <xsd:import namespace="http://schemas.microsoft.com/sharepoint/v3"/>
    <xsd:import namespace="a0c403bc-df03-43c8-915b-d2d6e5c89d5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ReportDescription" minOccurs="0"/>
                <xsd:element ref="ns2:Rapportforfatter" minOccurs="0"/>
                <xsd:element ref="ns2:h63eb6bf2e3d4f93aa1ddf743b668c17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ortDescription" ma:index="11" nillable="true" ma:displayName="Rapportbeskrivelse" ma:description="En beskrivelse av innholdet i rapporten" ma:internalName="Report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403bc-df03-43c8-915b-d2d6e5c89d5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Fast ID" ma:description="Behold IDen ved tillegging." ma:hidden="true" ma:internalName="_dlc_DocIdPersistId" ma:readOnly="true">
      <xsd:simpleType>
        <xsd:restriction base="dms:Boolean"/>
      </xsd:simpleType>
    </xsd:element>
    <xsd:element name="Rapportforfatter" ma:index="12" nillable="true" ma:displayName="Rapportforfatter" ma:internalName="Rapportforfatter">
      <xsd:simpleType>
        <xsd:restriction base="dms:Text">
          <xsd:maxLength value="255"/>
        </xsd:restriction>
      </xsd:simpleType>
    </xsd:element>
    <xsd:element name="h63eb6bf2e3d4f93aa1ddf743b668c17" ma:index="13" nillable="true" ma:taxonomy="true" ma:internalName="h63eb6bf2e3d4f93aa1ddf743b668c17" ma:taxonomyFieldName="Dokumentkategori" ma:displayName="Dokumentkategori" ma:default="" ma:fieldId="{163eb6bf-2e3d-4f93-aa1d-df743b668c17}" ma:sspId="723dea4e-3c3b-4542-8cf3-09c21c94bb66" ma:termSetId="115804ee-8a7e-44c7-8782-636c4cc4e93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Global taksonomikolonne" ma:hidden="true" ma:list="{0619e880-d3e8-4a0a-ac1c-51547fa4f40c}" ma:internalName="TaxCatchAll" ma:showField="CatchAllData" ma:web="a0c403bc-df03-43c8-915b-d2d6e5c89d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Global taksonomikolonne1" ma:hidden="true" ma:list="{0619e880-d3e8-4a0a-ac1c-51547fa4f40c}" ma:internalName="TaxCatchAllLabel" ma:readOnly="true" ma:showField="CatchAllDataLabel" ma:web="a0c403bc-df03-43c8-915b-d2d6e5c89d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63eb6bf2e3d4f93aa1ddf743b668c17 xmlns="a0c403bc-df03-43c8-915b-d2d6e5c89d57">
      <Terms xmlns="http://schemas.microsoft.com/office/infopath/2007/PartnerControls"/>
    </h63eb6bf2e3d4f93aa1ddf743b668c17>
    <Rapportforfatter xmlns="a0c403bc-df03-43c8-915b-d2d6e5c89d57" xsi:nil="true"/>
    <ReportDescription xmlns="http://schemas.microsoft.com/sharepoint/v3" xsi:nil="true"/>
    <TaxCatchAll xmlns="a0c403bc-df03-43c8-915b-d2d6e5c89d57"/>
    <_dlc_DocId xmlns="a0c403bc-df03-43c8-915b-d2d6e5c89d57">DMFW2D44QQMK-40-7</_dlc_DocId>
    <_dlc_DocIdUrl xmlns="a0c403bc-df03-43c8-915b-d2d6e5c89d57">
      <Url>http://fou.ks.no/prosjekter/124003/_layouts/15/DocIdRedir.aspx?ID=DMFW2D44QQMK-40-7</Url>
      <Description>DMFW2D44QQMK-40-7</Description>
    </_dlc_DocIdUrl>
  </documentManagement>
</p:properties>
</file>

<file path=customXml/itemProps1.xml><?xml version="1.0" encoding="utf-8"?>
<ds:datastoreItem xmlns:ds="http://schemas.openxmlformats.org/officeDocument/2006/customXml" ds:itemID="{307F0EAF-2FBF-4B4C-B1D3-8C81DFFD27D0}"/>
</file>

<file path=customXml/itemProps2.xml><?xml version="1.0" encoding="utf-8"?>
<ds:datastoreItem xmlns:ds="http://schemas.openxmlformats.org/officeDocument/2006/customXml" ds:itemID="{4CB78F9B-1C4E-4DE5-8FED-9FDF529A3783}"/>
</file>

<file path=customXml/itemProps3.xml><?xml version="1.0" encoding="utf-8"?>
<ds:datastoreItem xmlns:ds="http://schemas.openxmlformats.org/officeDocument/2006/customXml" ds:itemID="{1BB4C9A2-FEE5-4E5C-8F03-9DE9430ECC63}"/>
</file>

<file path=customXml/itemProps4.xml><?xml version="1.0" encoding="utf-8"?>
<ds:datastoreItem xmlns:ds="http://schemas.openxmlformats.org/officeDocument/2006/customXml" ds:itemID="{C9FD6A01-261C-4C1C-B9F8-CB99E80449DA}"/>
</file>

<file path=docProps/app.xml><?xml version="1.0" encoding="utf-8"?>
<Properties xmlns="http://schemas.openxmlformats.org/officeDocument/2006/extended-properties" xmlns:vt="http://schemas.openxmlformats.org/officeDocument/2006/docPropsVTypes">
  <TotalTime>4527</TotalTime>
  <Words>827</Words>
  <Application>Microsoft Office PowerPoint</Application>
  <PresentationFormat>Skjermfremvisning (4:3)</PresentationFormat>
  <Paragraphs>177</Paragraphs>
  <Slides>19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0" baseType="lpstr">
      <vt:lpstr>Standard utforming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Rune</dc:creator>
  <cp:lastModifiedBy>Rune</cp:lastModifiedBy>
  <cp:revision>265</cp:revision>
  <dcterms:created xsi:type="dcterms:W3CDTF">2009-02-15T17:40:02Z</dcterms:created>
  <dcterms:modified xsi:type="dcterms:W3CDTF">2013-05-02T22:13:19Z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0x010100C466DCB15B7C4D46B76A8E26AA95A5200034D3D47F3578CE4DBB38259C9DBF5D9F</vt:lpwstr>
  </property>
  <property fmtid="{D5CDD505-2E9C-101B-9397-08002B2CF9AE}" pid="3" name="_dlc_DocIdItemGuid">
    <vt:lpwstr>b39f9a12-2049-457d-b555-f522a466ee67</vt:lpwstr>
  </property>
</Properties>
</file>