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6" r:id="rId2"/>
    <p:sldId id="263" r:id="rId3"/>
    <p:sldId id="267" r:id="rId4"/>
    <p:sldId id="265" r:id="rId5"/>
    <p:sldId id="270" r:id="rId6"/>
    <p:sldId id="273" r:id="rId7"/>
    <p:sldId id="258" r:id="rId8"/>
    <p:sldId id="271" r:id="rId9"/>
    <p:sldId id="259" r:id="rId10"/>
    <p:sldId id="272" r:id="rId11"/>
    <p:sldId id="274" r:id="rId12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7FE"/>
    <a:srgbClr val="CCFFCC"/>
    <a:srgbClr val="A80000"/>
    <a:srgbClr val="0000FF"/>
    <a:srgbClr val="000066"/>
    <a:srgbClr val="007000"/>
    <a:srgbClr val="008000"/>
    <a:srgbClr val="800000"/>
    <a:srgbClr val="E4E2D8"/>
    <a:srgbClr val="E9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0445394-49E7-463B-BD20-FA59ED824FB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580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9ACA2B-3BCF-4E0C-8CF9-8195CC4506A1}" type="slidenum">
              <a:rPr lang="nb-NO"/>
              <a:pPr eaLnBrk="1" hangingPunct="1"/>
              <a:t>1</a:t>
            </a:fld>
            <a:endParaRPr lang="nb-NO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10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11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2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3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4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5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6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7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43-75AA-4353-AF5B-8A6E3BDAF059}" type="slidenum">
              <a:rPr lang="nb-NO"/>
              <a:pPr/>
              <a:t>8</a:t>
            </a:fld>
            <a:endParaRPr lang="nb-NO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dirty="0" smtClean="0">
              <a:latin typeface="Arial" charset="0"/>
              <a:cs typeface="Arial" charset="0"/>
            </a:endParaRPr>
          </a:p>
        </p:txBody>
      </p:sp>
      <p:sp>
        <p:nvSpPr>
          <p:cNvPr id="2867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113105-BAC5-4C9B-8ACF-AAF4931F07B9}" type="slidenum">
              <a:rPr lang="nb-NO" smtClean="0">
                <a:solidFill>
                  <a:prstClr val="black"/>
                </a:solidFill>
              </a:rPr>
              <a:pPr eaLnBrk="1" hangingPunct="1"/>
              <a:t>9</a:t>
            </a:fld>
            <a:endParaRPr lang="nb-NO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237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9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950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090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4386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12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72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01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71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7159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3722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argestrip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5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164202" y="1269341"/>
            <a:ext cx="755967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nb-NO" b="1" dirty="0">
                <a:latin typeface="Tahoma" pitchFamily="34" charset="0"/>
                <a:ea typeface="Tahoma" pitchFamily="34" charset="0"/>
                <a:cs typeface="Tahoma" pitchFamily="34" charset="0"/>
              </a:rPr>
              <a:t>KS FoU-prosjekt nr. 124003: </a:t>
            </a:r>
          </a:p>
          <a:p>
            <a:pPr algn="ctr">
              <a:spcAft>
                <a:spcPts val="1200"/>
              </a:spcAft>
            </a:pPr>
            <a:r>
              <a:rPr lang="nb-NO" sz="28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Forvaltning av kommunesektorens eiendom og infrastruktur – dilemmaer og løsninger</a:t>
            </a:r>
          </a:p>
          <a:p>
            <a:pPr algn="ctr">
              <a:spcBef>
                <a:spcPts val="1200"/>
              </a:spcBef>
            </a:pPr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Resultater fra delprosjekt 4: </a:t>
            </a:r>
          </a:p>
          <a:p>
            <a:pPr algn="ctr">
              <a:spcBef>
                <a:spcPts val="0"/>
              </a:spcBef>
            </a:pPr>
            <a:r>
              <a:rPr lang="nb-NO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HVA KAN GJØRES INNEN EKSISTERENDE HANDLINGSROM?</a:t>
            </a:r>
            <a:endParaRPr lang="nn-NO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n-N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Elin Enlid og Rolv Lea, CIVITAS</a:t>
            </a:r>
          </a:p>
          <a:p>
            <a:pPr algn="ctr"/>
            <a:r>
              <a:rPr lang="nn-NO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 Bruem, Bruem </a:t>
            </a:r>
            <a:r>
              <a:rPr lang="nn-NO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Consulting</a:t>
            </a:r>
            <a:endParaRPr lang="nn-NO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nn-NO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 descr="C:\Users\Rune\AppData\Local\Microsoft\Windows\Temporary Internet Files\Content.Outlook\B083QT2L\FOU-rapport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29003"/>
            <a:ext cx="1140460" cy="522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58" y="332656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539552" y="332656"/>
            <a:ext cx="7272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Traineenettverk for </a:t>
            </a:r>
            <a:r>
              <a:rPr lang="nb-NO" sz="2800" b="1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Romerikskommunene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484784"/>
            <a:ext cx="8136904" cy="50668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 kommuner og interkommunale selskap på 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omerike.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Omfatter områdene vei, vann, avløp, renovasjon, plan og regulering, kart og byggesak, </a:t>
            </a:r>
            <a:r>
              <a:rPr lang="nb-NO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geodata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og oppmåling.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hoveddeler: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nb-NO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En praktisk opplæringsdel med fagveileder som gir oppgaver, og en mentor som følger </a:t>
            </a:r>
            <a:r>
              <a:rPr lang="nb-NO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traineen</a:t>
            </a:r>
            <a:r>
              <a:rPr lang="nb-NO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gjennom programmet.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nb-NO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nb-NO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fagsamlinger, </a:t>
            </a:r>
            <a:r>
              <a:rPr lang="nb-NO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omvisninger </a:t>
            </a:r>
            <a:r>
              <a:rPr lang="nb-NO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 anlegg og studietur</a:t>
            </a:r>
            <a:r>
              <a:rPr lang="nb-NO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Varighet 18 måneder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nb-NO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perioder i vertskommune/IKS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nb-NO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 periode i rulleringskommune</a:t>
            </a:r>
          </a:p>
        </p:txBody>
      </p:sp>
    </p:spTree>
    <p:extLst>
      <p:ext uri="{BB962C8B-B14F-4D97-AF65-F5344CB8AC3E}">
        <p14:creationId xmlns:p14="http://schemas.microsoft.com/office/powerpoint/2010/main" val="15420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2656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Graveklubben i Bergen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Plassholder for innhold 6"/>
          <p:cNvSpPr txBox="1">
            <a:spLocks/>
          </p:cNvSpPr>
          <p:nvPr/>
        </p:nvSpPr>
        <p:spPr>
          <a:xfrm>
            <a:off x="539552" y="1196753"/>
            <a:ext cx="3957836" cy="492941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kern="0" smtClean="0">
                <a:latin typeface="Tahoma" pitchFamily="34" charset="0"/>
                <a:ea typeface="Tahoma" pitchFamily="34" charset="0"/>
                <a:cs typeface="Tahoma" pitchFamily="34" charset="0"/>
              </a:rPr>
              <a:t>Opprettet for å samordne graving i sentrumsgatene.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sz="1600" kern="0" smtClean="0">
                <a:latin typeface="Tahoma" pitchFamily="34" charset="0"/>
                <a:ea typeface="Tahoma" pitchFamily="34" charset="0"/>
                <a:cs typeface="Tahoma" pitchFamily="34" charset="0"/>
              </a:rPr>
              <a:t>Redusere ulempe for beboere, næringsliv og trafikanter.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sz="1600" kern="0" smtClean="0">
                <a:latin typeface="Tahoma" pitchFamily="34" charset="0"/>
                <a:ea typeface="Tahoma" pitchFamily="34" charset="0"/>
                <a:cs typeface="Tahoma" pitchFamily="34" charset="0"/>
              </a:rPr>
              <a:t>unngå unødig graving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sz="1600" kern="0" smtClean="0">
                <a:latin typeface="Tahoma" pitchFamily="34" charset="0"/>
                <a:ea typeface="Tahoma" pitchFamily="34" charset="0"/>
                <a:cs typeface="Tahoma" pitchFamily="34" charset="0"/>
              </a:rPr>
              <a:t>Bedre miljøet i sentrum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000" kern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Informerer også eksisterende og potensielle kunder om tjenester som påkobling til fjernvarme, søppelsug og øking av effektuttak.</a:t>
            </a:r>
          </a:p>
          <a:p>
            <a:endParaRPr lang="nb-NO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727376" cy="308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5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HOVEDPUNKTER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980727"/>
            <a:ext cx="8136904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Tiltak kommunene selv kan gjennomføre innen eksisterende rammer er knyttet til hovedområdene: 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00113" indent="-630238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•	Kompetanse 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00113" indent="-630238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Kontroll </a:t>
            </a:r>
          </a:p>
          <a:p>
            <a:pPr marL="900113" indent="-630238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Kommunikasjon</a:t>
            </a:r>
            <a:endParaRPr lang="nb-N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00113" indent="-630238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Det er lagt vekt på tiltak som inkluderer bevisst prioritering av ressurser, rutiner, arbeidsmetoder, god kommunikasjon.</a:t>
            </a:r>
          </a:p>
          <a:p>
            <a:pPr marL="900113" indent="-630238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tillegg kommer tiltak som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krever ekstern finansiering eller andre virkemidler (delrapport 5).</a:t>
            </a:r>
            <a:endParaRPr lang="nb-NO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Kompetanse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7704856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A1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Gå målrettet til verks med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kompetanseutvikling.</a:t>
            </a:r>
            <a:b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b-NO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Gå </a:t>
            </a:r>
            <a:r>
              <a:rPr lang="nb-NO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gjennom kommunens behov for kompetanse, hva man har og hva man trenger på lang sikt, samt alternativer for å skaffe kompetansen.</a:t>
            </a:r>
            <a:endParaRPr lang="nb-NO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A2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Målrettet deltakelse i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kompetansenettverk.</a:t>
            </a:r>
            <a:b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b-NO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Vær </a:t>
            </a:r>
            <a:r>
              <a:rPr lang="nb-NO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bevisst på hva man vil ha ut av deltakelsen, og vær forberedt på å bidra selv. Ulike deler av organisasjonen har ulike behov, nettverk kan være nyttig for driftspersonale så vel som ledere.</a:t>
            </a:r>
            <a:endParaRPr lang="nb-NO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A3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Utarbeide gode hjemmesider for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rekruttering.</a:t>
            </a:r>
            <a:b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b-NO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Pr</a:t>
            </a:r>
            <a:r>
              <a:rPr lang="nb-NO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esentere </a:t>
            </a:r>
            <a:r>
              <a:rPr lang="nb-NO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spennende oppgaver man kan jobbe med, og gjerne inkludere «intervjuer» med personer som jobber i </a:t>
            </a:r>
            <a:r>
              <a:rPr lang="nb-NO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kommunen.</a:t>
            </a:r>
            <a:endParaRPr lang="nb-N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A4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Besøke studiesteder for å presentere egen kommune og arbeidsplass – gjerne sammen med andre kommuner.</a:t>
            </a:r>
            <a:endParaRPr lang="nb-N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A5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Tilby sommerjobber, prosjektoppgaver og lærlingplasser.</a:t>
            </a:r>
            <a:endParaRPr lang="nb-N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Kompetanse, forts.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32656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980727"/>
            <a:ext cx="7704856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A6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Oppfordre ansatte til å skrive fagartikler om interessante kommunale prosjekter i aktuelle fagtidsskrifter. </a:t>
            </a:r>
            <a:endParaRPr lang="nb-NO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A7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Vurdere om kommunen vil ha utbytte av å tilby </a:t>
            </a:r>
            <a:r>
              <a:rPr lang="nb-NO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traineestillinger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gjennom et nettverk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A8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God informasjon om de folkevalgtes ansvar som arbeidsgivere, og som eiere av bygg, veger og anlegg, i folkevalgtopplæringen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A9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Gode systemer for rapportering, og synliggjøring av behov, mellom administrasjon og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folkevalgte.</a:t>
            </a:r>
            <a:endParaRPr lang="nb-N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A10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 størst mulig grad benytte eksisterende og tilgjengelige innkjøpsmaler og normer for tekniske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løsninger.</a:t>
            </a: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A11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Vurdere om det vil være nyttig å benytte evalueringsskjema for leveranser.</a:t>
            </a:r>
            <a:endParaRPr lang="nb-N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endParaRPr lang="nb-N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Kontroll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7704856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B1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Etablere en strategi, fortrinnsvis i form av en hovedplan, for kommunens bygg, veger og VA-anlegg.</a:t>
            </a:r>
            <a:endParaRPr lang="nb-NO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B2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Kontrollere at kommunen som et minimum har internkontroll som tilfredsstiller minstekrav i lover og forskrifter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B3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Kontrollere at interne mål fra strategidokumenter er tatt inn i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ledelsessystemet.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B4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Sjekke om bedriftens systemer benyttes aktivt, eller om de bare eksisterer i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teorien.</a:t>
            </a:r>
            <a:b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b-NO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Ved </a:t>
            </a:r>
            <a:r>
              <a:rPr lang="nb-NO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«sovende» systemer: Finn ut hvorfor. Involver de </a:t>
            </a:r>
            <a:r>
              <a:rPr lang="nb-NO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ansatte.</a:t>
            </a:r>
            <a:br>
              <a:rPr lang="nb-NO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b-NO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Gjør </a:t>
            </a:r>
            <a:r>
              <a:rPr lang="nb-NO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nødvendige justeringer. Sørg for at ansvar for ulike aktiviteter og funksjoner er </a:t>
            </a:r>
            <a:r>
              <a:rPr lang="nb-NO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plassert.</a:t>
            </a: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B5	</a:t>
            </a:r>
            <a:r>
              <a:rPr lang="nb-NO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Vurdér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om kommunen har flere parallelle systemer som kan slås sammen til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ett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Kontroll, forts.</a:t>
            </a:r>
            <a:endParaRPr lang="nn-NO" sz="28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980727"/>
            <a:ext cx="7704856" cy="55708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B6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Dokumentér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b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b-NO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Etabler </a:t>
            </a:r>
            <a:r>
              <a:rPr lang="nb-NO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oversikt over bygg, veger, rørnett og anlegg, både på kart/tegninger og skjematisk. </a:t>
            </a:r>
            <a:endParaRPr lang="nb-NO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B7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Velg støtteverktøy etter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behov.</a:t>
            </a:r>
            <a:b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b-NO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</a:t>
            </a:r>
            <a:r>
              <a:rPr lang="nb-NO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godt vedlikeholdt regneark kan være bedre enn et avansert FDV-system som brukes halvhjertet.</a:t>
            </a:r>
            <a:endParaRPr lang="nb-NO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B8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Vedlikehold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oversikten!</a:t>
            </a:r>
            <a:b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b-NO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nb-NO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ut bygg som selges og utarbeid rutiner for å etterspørre og lagre oppdatert informasjon etter både store og små arbeider.</a:t>
            </a:r>
            <a:endParaRPr lang="nb-NO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B9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Administrasjonen bør tallfeste verdien av bygg, veger og anlegg for politikerne.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B10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Få oversikt over tilstanden til bygg og anlegg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B11	Velg ut noen </a:t>
            </a:r>
            <a:r>
              <a:rPr lang="nb-NO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nøkkelparametre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nb-NO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b-NO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Sammenlign med tilsvarende kommuner.</a:t>
            </a:r>
            <a:r>
              <a:rPr lang="nb-NO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n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Kontroll, forts.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162675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855877"/>
            <a:ext cx="7704856" cy="56957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B12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Husk å ta med både data om selve anleggene, og om resultater av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driften.</a:t>
            </a:r>
          </a:p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B13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Benytte LCC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ved valg av løsninger.</a:t>
            </a:r>
            <a:endParaRPr lang="nb-NO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B14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Etablere vedlikeholdsplaner og driftsplaner, samt rutiner for oppfølging av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disse</a:t>
            </a:r>
            <a:b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b-NO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nb-NO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helst som del av et helhetlig system for kvalitetsstyring</a:t>
            </a:r>
            <a:r>
              <a:rPr lang="nb-NO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nb-NO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B15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Gjennomføre nødvendige ROS-analyser, og følg opp tiltakene den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frembringer.</a:t>
            </a:r>
            <a:endParaRPr lang="nb-NO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B16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Etablere årshjul for rapportering og andre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aktiviteter.</a:t>
            </a:r>
          </a:p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B17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Etablere enkle og gode maler for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rapportering</a:t>
            </a:r>
            <a:b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b-NO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Bevisst </a:t>
            </a:r>
            <a:r>
              <a:rPr lang="nb-NO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bruke visuelle </a:t>
            </a:r>
            <a:r>
              <a:rPr lang="nb-NO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fremstillingsmåter.</a:t>
            </a:r>
            <a:br>
              <a:rPr lang="nb-NO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b-NO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nb-NO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størst mulig grad basert på eksisterende systemer og data.</a:t>
            </a:r>
            <a:endParaRPr lang="nb-NO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20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B18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Velge organisering som passer med kommunens kultur og rammebetingelser.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8650" indent="-628650">
              <a:spcBef>
                <a:spcPts val="0"/>
              </a:spcBef>
              <a:spcAft>
                <a:spcPts val="1500"/>
              </a:spcAft>
              <a:buNone/>
            </a:pP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Kommunikasjon</a:t>
            </a:r>
            <a:endParaRPr lang="nb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6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2656"/>
            <a:ext cx="7921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39552" y="1412776"/>
            <a:ext cx="8280598" cy="50668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C1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Vær bevisst på å formulere det skriftlige materialet med tanke på at leseren skal oppfatte budskapet. Forklar hvorfor tiltaket er nødvendig, og hva som vil skje dersom det ikke gjennomføres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C2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Klargjør så langt det er mulig hvilke problemstillinger politikerne er opptatt av å få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belyst</a:t>
            </a: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C3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Vurdér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ut fra sakens kompleksitet og størrelse om det er aktuelt å arrangere f.eks. seminar eller befaring for å bedre politikernes kunnskap om problemstillingen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C4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Etablere rutiner for kontakt mellom brukerne av byggene, og forvaltningsorganisasjonen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628650" indent="-628650">
              <a:spcBef>
                <a:spcPts val="0"/>
              </a:spcBef>
              <a:spcAft>
                <a:spcPts val="1100"/>
              </a:spcAft>
              <a:buNone/>
            </a:pP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C5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b-NO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Lage oversikt over hva som er driftspersonalets oppgaver på byggene, og hva brukerne må ivareta </a:t>
            </a:r>
            <a:r>
              <a:rPr lang="nb-NO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selv.</a:t>
            </a:r>
            <a:endParaRPr lang="nb-NO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CivLogoNegSil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7" y="337035"/>
            <a:ext cx="71596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539552" y="332656"/>
            <a:ext cx="7272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Trondheim eiendom har funnet sin rytme for vedlikehold</a:t>
            </a:r>
            <a:endParaRPr lang="nn-NO" sz="28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552" y="1700808"/>
            <a:ext cx="8136904" cy="48508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Planlagt vedlikehold hvert 4.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år.</a:t>
            </a:r>
            <a:endParaRPr lang="nb-NO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Tilstandsanalyser året 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før.</a:t>
            </a:r>
            <a:endParaRPr lang="nb-NO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tillegg til teknisk tilstand vurderes funksjon og universell utforming. Ved behov også brann VVS eller annet.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Egne prosjektledere for </a:t>
            </a:r>
            <a:r>
              <a:rPr lang="nb-NO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vedlikeholdsaktiviteter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70 % av budsjettet brukes på planlagte </a:t>
            </a:r>
            <a:r>
              <a:rPr lang="nb-NO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vedlikeholdsaktiviteter</a:t>
            </a:r>
            <a:r>
              <a:rPr lang="nb-NO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2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sjektrapport" ma:contentTypeID="0x010100C466DCB15B7C4D46B76A8E26AA95A5200034D3D47F3578CE4DBB38259C9DBF5D9F" ma:contentTypeVersion="0" ma:contentTypeDescription="" ma:contentTypeScope="" ma:versionID="d51bfc81f5ca58bed28f58a8f1fb82ee">
  <xsd:schema xmlns:xsd="http://www.w3.org/2001/XMLSchema" xmlns:xs="http://www.w3.org/2001/XMLSchema" xmlns:p="http://schemas.microsoft.com/office/2006/metadata/properties" xmlns:ns1="http://schemas.microsoft.com/sharepoint/v3" xmlns:ns2="a0c403bc-df03-43c8-915b-d2d6e5c89d57" targetNamespace="http://schemas.microsoft.com/office/2006/metadata/properties" ma:root="true" ma:fieldsID="f5540488cbf06003735da23cb205329d" ns1:_="" ns2:_="">
    <xsd:import namespace="http://schemas.microsoft.com/sharepoint/v3"/>
    <xsd:import namespace="a0c403bc-df03-43c8-915b-d2d6e5c89d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ortDescription" minOccurs="0"/>
                <xsd:element ref="ns2:Rapportforfatter" minOccurs="0"/>
                <xsd:element ref="ns2:h63eb6bf2e3d4f93aa1ddf743b668c17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Description" ma:index="11" nillable="true" ma:displayName="Rapportbeskrivelse" ma:description="En beskrivelse av innholdet i rapporten" ma:internalName="Repor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403bc-df03-43c8-915b-d2d6e5c89d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Rapportforfatter" ma:index="12" nillable="true" ma:displayName="Rapportforfatter" ma:internalName="Rapportforfatter">
      <xsd:simpleType>
        <xsd:restriction base="dms:Text">
          <xsd:maxLength value="255"/>
        </xsd:restriction>
      </xsd:simpleType>
    </xsd:element>
    <xsd:element name="h63eb6bf2e3d4f93aa1ddf743b668c17" ma:index="13" nillable="true" ma:taxonomy="true" ma:internalName="h63eb6bf2e3d4f93aa1ddf743b668c17" ma:taxonomyFieldName="Dokumentkategori" ma:displayName="Dokumentkategori" ma:default="" ma:fieldId="{163eb6bf-2e3d-4f93-aa1d-df743b668c17}" ma:sspId="723dea4e-3c3b-4542-8cf3-09c21c94bb66" ma:termSetId="115804ee-8a7e-44c7-8782-636c4cc4e9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Global taksonomikolonne" ma:hidden="true" ma:list="{0619e880-d3e8-4a0a-ac1c-51547fa4f40c}" ma:internalName="TaxCatchAll" ma:showField="CatchAllData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Global taksonomikolonne1" ma:hidden="true" ma:list="{0619e880-d3e8-4a0a-ac1c-51547fa4f40c}" ma:internalName="TaxCatchAllLabel" ma:readOnly="true" ma:showField="CatchAllDataLabel" ma:web="a0c403bc-df03-43c8-915b-d2d6e5c89d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3eb6bf2e3d4f93aa1ddf743b668c17 xmlns="a0c403bc-df03-43c8-915b-d2d6e5c89d57">
      <Terms xmlns="http://schemas.microsoft.com/office/infopath/2007/PartnerControls"/>
    </h63eb6bf2e3d4f93aa1ddf743b668c17>
    <Rapportforfatter xmlns="a0c403bc-df03-43c8-915b-d2d6e5c89d57" xsi:nil="true"/>
    <ReportDescription xmlns="http://schemas.microsoft.com/sharepoint/v3" xsi:nil="true"/>
    <TaxCatchAll xmlns="a0c403bc-df03-43c8-915b-d2d6e5c89d57"/>
    <_dlc_DocId xmlns="a0c403bc-df03-43c8-915b-d2d6e5c89d57">DMFW2D44QQMK-40-6</_dlc_DocId>
    <_dlc_DocIdUrl xmlns="a0c403bc-df03-43c8-915b-d2d6e5c89d57">
      <Url>http://fou.ks.no/prosjekter/124003/_layouts/15/DocIdRedir.aspx?ID=DMFW2D44QQMK-40-6</Url>
      <Description>DMFW2D44QQMK-40-6</Description>
    </_dlc_DocIdUrl>
  </documentManagement>
</p:properties>
</file>

<file path=customXml/itemProps1.xml><?xml version="1.0" encoding="utf-8"?>
<ds:datastoreItem xmlns:ds="http://schemas.openxmlformats.org/officeDocument/2006/customXml" ds:itemID="{74F2D300-81D1-447C-B799-8846F7E82A94}"/>
</file>

<file path=customXml/itemProps2.xml><?xml version="1.0" encoding="utf-8"?>
<ds:datastoreItem xmlns:ds="http://schemas.openxmlformats.org/officeDocument/2006/customXml" ds:itemID="{797D1FA1-D9E7-4B70-B5F7-242CA1182C30}"/>
</file>

<file path=customXml/itemProps3.xml><?xml version="1.0" encoding="utf-8"?>
<ds:datastoreItem xmlns:ds="http://schemas.openxmlformats.org/officeDocument/2006/customXml" ds:itemID="{01FA487B-498E-46CC-8601-CF72801BD1A1}"/>
</file>

<file path=customXml/itemProps4.xml><?xml version="1.0" encoding="utf-8"?>
<ds:datastoreItem xmlns:ds="http://schemas.openxmlformats.org/officeDocument/2006/customXml" ds:itemID="{16DCA807-277C-4A65-8A3B-49D7E62DB035}"/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259</Words>
  <Application>Microsoft Office PowerPoint</Application>
  <PresentationFormat>Skjermfremvisning (4:3)</PresentationFormat>
  <Paragraphs>85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Standard utforming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Rune</dc:creator>
  <cp:lastModifiedBy>Elin Enlid</cp:lastModifiedBy>
  <cp:revision>269</cp:revision>
  <dcterms:created xsi:type="dcterms:W3CDTF">2009-02-15T17:40:02Z</dcterms:created>
  <dcterms:modified xsi:type="dcterms:W3CDTF">2013-05-03T13:49:26Z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0x010100C466DCB15B7C4D46B76A8E26AA95A5200034D3D47F3578CE4DBB38259C9DBF5D9F</vt:lpwstr>
  </property>
  <property fmtid="{D5CDD505-2E9C-101B-9397-08002B2CF9AE}" pid="3" name="_dlc_DocIdItemGuid">
    <vt:lpwstr>23531b51-2b50-457b-ab55-aa84a938c246</vt:lpwstr>
  </property>
</Properties>
</file>