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89" r:id="rId5"/>
    <p:sldId id="290" r:id="rId6"/>
    <p:sldId id="312" r:id="rId7"/>
    <p:sldId id="313" r:id="rId8"/>
    <p:sldId id="292" r:id="rId9"/>
    <p:sldId id="282" r:id="rId10"/>
    <p:sldId id="294" r:id="rId11"/>
    <p:sldId id="285" r:id="rId12"/>
    <p:sldId id="297" r:id="rId13"/>
    <p:sldId id="277" r:id="rId14"/>
    <p:sldId id="293" r:id="rId15"/>
    <p:sldId id="296" r:id="rId16"/>
    <p:sldId id="303" r:id="rId17"/>
    <p:sldId id="300" r:id="rId18"/>
    <p:sldId id="304" r:id="rId19"/>
    <p:sldId id="301" r:id="rId20"/>
    <p:sldId id="305" r:id="rId21"/>
    <p:sldId id="302" r:id="rId22"/>
    <p:sldId id="306" r:id="rId23"/>
    <p:sldId id="309" r:id="rId24"/>
    <p:sldId id="310" r:id="rId25"/>
    <p:sldId id="311" r:id="rId26"/>
    <p:sldId id="299" r:id="rId27"/>
    <p:sldId id="308" r:id="rId28"/>
    <p:sldId id="307" r:id="rId2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7FE"/>
    <a:srgbClr val="CCFFCC"/>
    <a:srgbClr val="A80000"/>
    <a:srgbClr val="0000FF"/>
    <a:srgbClr val="000066"/>
    <a:srgbClr val="007000"/>
    <a:srgbClr val="008000"/>
    <a:srgbClr val="800000"/>
    <a:srgbClr val="E4E2D8"/>
    <a:srgbClr val="E9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445394-49E7-463B-BD20-FA59ED824F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5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9ACA2B-3BCF-4E0C-8CF9-8195CC4506A1}" type="slidenum">
              <a:rPr lang="nb-NO"/>
              <a:pPr eaLnBrk="1" hangingPunct="1"/>
              <a:t>1</a:t>
            </a:fld>
            <a:endParaRPr lang="nb-NO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18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19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20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>
                <a:solidFill>
                  <a:prstClr val="black"/>
                </a:solidFill>
              </a:rPr>
              <a:pPr/>
              <a:t>21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8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10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EAEB81-13C1-4987-9A1D-BE756E3E7884}" type="slidenum">
              <a:rPr lang="nb-NO">
                <a:solidFill>
                  <a:prstClr val="black"/>
                </a:solidFill>
              </a:rPr>
              <a:pPr eaLnBrk="1" hangingPunct="1"/>
              <a:t>11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3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50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8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45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2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5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5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8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3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90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05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82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03.05.2013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6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95419-DE94-4AE9-BAC6-14A11453D5B7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0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3B61-B97F-4C7B-B8B9-C3C291E84D0A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7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F7B1-858B-4EA0-9E57-C3F0F331DFA9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4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C8204-E932-49D0-A63C-E1F8BD9339C7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1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693F-3D41-4735-9B6E-68EB786CE00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55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7BE9E-139F-4223-8E58-83E591B5749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74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10B7D-388A-4E80-A3C9-8F40F217B26A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5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3862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F246A-C4F5-45F3-8470-B127C1B45C19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82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07D8F-27F8-4FC7-9193-12BB8A533A3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66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7DAAF-8F03-451A-9BD0-C2AB84E2D9B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1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EFE0F-08D5-4931-8333-EE8D107B638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9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12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7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715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722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argestrip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9E14EC-6721-4DE8-9645-948B1CBA7C9E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03.05.2013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746C24-0106-40F1-A6E7-586BB85ACE1D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3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DCB4BD-F778-4F82-B2C2-85A2E96CF37E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7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jeringen.no/nb/dep/lmd.html?id=627" TargetMode="External"/><Relationship Id="rId13" Type="http://schemas.openxmlformats.org/officeDocument/2006/relationships/hyperlink" Target="http://www.mattilsynet.no/" TargetMode="External"/><Relationship Id="rId18" Type="http://schemas.openxmlformats.org/officeDocument/2006/relationships/hyperlink" Target="http://www.fylkesmann.no/default.htm" TargetMode="External"/><Relationship Id="rId26" Type="http://schemas.openxmlformats.org/officeDocument/2006/relationships/hyperlink" Target="http://www.sintef.no/Byggforsk/Infrastruktur/Veg--og-jernbaneteknikk/" TargetMode="External"/><Relationship Id="rId39" Type="http://schemas.openxmlformats.org/officeDocument/2006/relationships/hyperlink" Target="http://www.byggalliansen.no/" TargetMode="External"/><Relationship Id="rId3" Type="http://schemas.openxmlformats.org/officeDocument/2006/relationships/hyperlink" Target="http://www.dibk.no/no/" TargetMode="External"/><Relationship Id="rId21" Type="http://schemas.openxmlformats.org/officeDocument/2006/relationships/hyperlink" Target="http://www.sintef.no/byggforsk/" TargetMode="External"/><Relationship Id="rId34" Type="http://schemas.openxmlformats.org/officeDocument/2006/relationships/hyperlink" Target="http://www.vannforeningen.no/" TargetMode="External"/><Relationship Id="rId42" Type="http://schemas.openxmlformats.org/officeDocument/2006/relationships/hyperlink" Target="http://www.bygg.no" TargetMode="External"/><Relationship Id="rId7" Type="http://schemas.openxmlformats.org/officeDocument/2006/relationships/hyperlink" Target="http://www.regjeringen.no/nb/dep/md.html?id=668" TargetMode="External"/><Relationship Id="rId12" Type="http://schemas.openxmlformats.org/officeDocument/2006/relationships/hyperlink" Target="http://www.dirnat.no/naturmangfold/vann/" TargetMode="External"/><Relationship Id="rId17" Type="http://schemas.openxmlformats.org/officeDocument/2006/relationships/hyperlink" Target="http://www.vegtilsynet.com/" TargetMode="External"/><Relationship Id="rId25" Type="http://schemas.openxmlformats.org/officeDocument/2006/relationships/hyperlink" Target="http://www.vannforsk.no" TargetMode="External"/><Relationship Id="rId33" Type="http://schemas.openxmlformats.org/officeDocument/2006/relationships/hyperlink" Target="http://www.norvar.no/" TargetMode="External"/><Relationship Id="rId38" Type="http://schemas.openxmlformats.org/officeDocument/2006/relationships/hyperlink" Target="http://www.ks.no" TargetMode="External"/><Relationship Id="rId46" Type="http://schemas.openxmlformats.org/officeDocument/2006/relationships/hyperlink" Target="http://www.riksantikvaren.no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transnova.no/" TargetMode="External"/><Relationship Id="rId20" Type="http://schemas.openxmlformats.org/officeDocument/2006/relationships/hyperlink" Target="http://norgesuniversitetet.no/nettverk/universitet-hogskoler" TargetMode="External"/><Relationship Id="rId29" Type="http://schemas.openxmlformats.org/officeDocument/2006/relationships/hyperlink" Target="http://www.noeiendom.no/" TargetMode="External"/><Relationship Id="rId41" Type="http://schemas.openxmlformats.org/officeDocument/2006/relationships/hyperlink" Target="http://www.arkitektur.no/?nid=56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gjeringen.no/nb/dep/krd.html?id=504" TargetMode="External"/><Relationship Id="rId11" Type="http://schemas.openxmlformats.org/officeDocument/2006/relationships/hyperlink" Target="http://www.klif.no/" TargetMode="External"/><Relationship Id="rId24" Type="http://schemas.openxmlformats.org/officeDocument/2006/relationships/hyperlink" Target="http://www.fhi.no/eway/default.aspx?pid=233&amp;trg=MainArea_5661&amp;MainArea_5661=5565:0:15,2867:1:0:0:::0:0" TargetMode="External"/><Relationship Id="rId32" Type="http://schemas.openxmlformats.org/officeDocument/2006/relationships/hyperlink" Target="http://www.fno.no/" TargetMode="External"/><Relationship Id="rId37" Type="http://schemas.openxmlformats.org/officeDocument/2006/relationships/hyperlink" Target="http://www.kommunalteknikk.no" TargetMode="External"/><Relationship Id="rId40" Type="http://schemas.openxmlformats.org/officeDocument/2006/relationships/hyperlink" Target="http://www.futurebuilt.no/" TargetMode="External"/><Relationship Id="rId45" Type="http://schemas.openxmlformats.org/officeDocument/2006/relationships/hyperlink" Target="http://www.tryggtrafikk.no/" TargetMode="External"/><Relationship Id="rId5" Type="http://schemas.openxmlformats.org/officeDocument/2006/relationships/hyperlink" Target="http://www.regjeringen.no/nb/dep/oed.html?id=750" TargetMode="External"/><Relationship Id="rId15" Type="http://schemas.openxmlformats.org/officeDocument/2006/relationships/hyperlink" Target="http://www.vegvesen.no/" TargetMode="External"/><Relationship Id="rId23" Type="http://schemas.openxmlformats.org/officeDocument/2006/relationships/hyperlink" Target="http://www.innovasjonnorge.no/" TargetMode="External"/><Relationship Id="rId28" Type="http://schemas.openxmlformats.org/officeDocument/2006/relationships/hyperlink" Target="http://www.bnl.no/" TargetMode="External"/><Relationship Id="rId36" Type="http://schemas.openxmlformats.org/officeDocument/2006/relationships/hyperlink" Target="http://www.nvfnorden.org" TargetMode="External"/><Relationship Id="rId10" Type="http://schemas.openxmlformats.org/officeDocument/2006/relationships/hyperlink" Target="http://www.nve.no/" TargetMode="External"/><Relationship Id="rId19" Type="http://schemas.openxmlformats.org/officeDocument/2006/relationships/hyperlink" Target="http://www.universitet.no/Norske_universiteter/Godkjente_universiteter_i_Norge.html" TargetMode="External"/><Relationship Id="rId31" Type="http://schemas.openxmlformats.org/officeDocument/2006/relationships/hyperlink" Target="http://www.husbanken.no/" TargetMode="External"/><Relationship Id="rId44" Type="http://schemas.openxmlformats.org/officeDocument/2006/relationships/hyperlink" Target="http://www.dsb.no/no/toppmeny/Om-DSB/" TargetMode="External"/><Relationship Id="rId4" Type="http://schemas.openxmlformats.org/officeDocument/2006/relationships/hyperlink" Target="http://www.regjeringen.no/nb/dep/sd.html?id=791" TargetMode="External"/><Relationship Id="rId9" Type="http://schemas.openxmlformats.org/officeDocument/2006/relationships/hyperlink" Target="http://www.enova.no/" TargetMode="External"/><Relationship Id="rId14" Type="http://schemas.openxmlformats.org/officeDocument/2006/relationships/hyperlink" Target="http://www.mattilsynet.no/om_mattilsynet/adresser/regionkontor" TargetMode="External"/><Relationship Id="rId22" Type="http://schemas.openxmlformats.org/officeDocument/2006/relationships/hyperlink" Target="http://www.forskningsradet.no/no/Forsiden/1173185591033" TargetMode="External"/><Relationship Id="rId27" Type="http://schemas.openxmlformats.org/officeDocument/2006/relationships/hyperlink" Target="http://www.rif.no/" TargetMode="External"/><Relationship Id="rId30" Type="http://schemas.openxmlformats.org/officeDocument/2006/relationships/hyperlink" Target="http://www.vvsnrf.no/Leverand%c3%b8rer/S%c3%b8kp%c3%a5leverand%c3%b8r/tabid/91/Default.aspx" TargetMode="External"/><Relationship Id="rId35" Type="http://schemas.openxmlformats.org/officeDocument/2006/relationships/hyperlink" Target="http://www.vegforum.no/index.cfm" TargetMode="External"/><Relationship Id="rId43" Type="http://schemas.openxmlformats.org/officeDocument/2006/relationships/hyperlink" Target="http://www.arbeidstilsynet.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64200" y="1705744"/>
            <a:ext cx="7559675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nb-NO" b="1" dirty="0">
                <a:latin typeface="Tahoma" pitchFamily="34" charset="0"/>
                <a:ea typeface="Tahoma" pitchFamily="34" charset="0"/>
                <a:cs typeface="Tahoma" pitchFamily="34" charset="0"/>
              </a:rPr>
              <a:t>KS FoU-prosjekt nr. 124003: </a:t>
            </a:r>
          </a:p>
          <a:p>
            <a:pPr algn="ctr">
              <a:spcAft>
                <a:spcPts val="1200"/>
              </a:spcAft>
            </a:pPr>
            <a:r>
              <a:rPr lang="nb-NO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Forvaltning av kommunesektorens eiendom og infrastruktur – dilemmaer og løsninger</a:t>
            </a:r>
          </a:p>
          <a:p>
            <a:pPr algn="ctr">
              <a:spcBef>
                <a:spcPts val="1200"/>
              </a:spcBef>
            </a:pPr>
            <a:r>
              <a:rPr lang="nb-NO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Resultater fra delprosjekt 3: </a:t>
            </a:r>
          </a:p>
          <a:p>
            <a:pPr algn="ctr">
              <a:spcBef>
                <a:spcPts val="0"/>
              </a:spcBef>
            </a:pPr>
            <a:r>
              <a:rPr lang="nb-NO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DILEMMA, DRIVKREFTER OG BARRIERER</a:t>
            </a:r>
          </a:p>
          <a:p>
            <a:pPr algn="ctr"/>
            <a:endParaRPr lang="nn-NO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n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Rune Opheim, CIVITAS</a:t>
            </a:r>
          </a:p>
          <a:p>
            <a:pPr algn="ctr"/>
            <a:endParaRPr lang="nn-N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00" y="6028432"/>
            <a:ext cx="1140460" cy="52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DRIVKREFTER OG BARRIERER</a:t>
            </a:r>
            <a:r>
              <a:rPr lang="nb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(se også DP1)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563459" y="1457514"/>
            <a:ext cx="8185005" cy="5139837"/>
          </a:xfrm>
          <a:prstGeom prst="rect">
            <a:avLst/>
          </a:prstGeom>
          <a:gradFill flip="none" rotWithShape="1">
            <a:gsLst>
              <a:gs pos="0">
                <a:srgbClr val="A80000"/>
              </a:gs>
              <a:gs pos="100000">
                <a:srgbClr val="007000"/>
              </a:gs>
            </a:gsLst>
            <a:lin ang="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Kompetansemangel ----------------------------- Riktig kompetanse</a:t>
            </a:r>
          </a:p>
          <a:p>
            <a:pPr algn="ctr">
              <a:spcAft>
                <a:spcPts val="1300"/>
              </a:spcAft>
            </a:pP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Uklart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ansvar ---------------------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Effektiv org.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klare prioriteringer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Kortsiktighet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stadige «kriser»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Langsiktighet, god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kontroll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Fremmedgjøring ----------------------------------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Eierskap,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stolthet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Determinisme, håpløshet ----------------- Motivasjon, framtidstro</a:t>
            </a:r>
          </a:p>
          <a:p>
            <a:pPr algn="ctr">
              <a:spcAft>
                <a:spcPts val="1300"/>
              </a:spcAft>
            </a:pP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Svak pol./adm. forankring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Sterk pol./adm.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forankring</a:t>
            </a:r>
          </a:p>
          <a:p>
            <a:pPr algn="ctr">
              <a:spcAft>
                <a:spcPts val="1300"/>
              </a:spcAft>
            </a:pP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Liten forståelse i </a:t>
            </a:r>
            <a:r>
              <a:rPr lang="nb-NO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lokalsamf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Stor forståelse i </a:t>
            </a:r>
            <a:r>
              <a:rPr lang="nb-NO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lokalsamf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------------------------- Mediefokus </a:t>
            </a:r>
            <a:r>
              <a:rPr lang="nb-NO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(pos./</a:t>
            </a:r>
            <a:r>
              <a:rPr lang="nb-NO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neg</a:t>
            </a:r>
            <a:r>
              <a:rPr lang="nb-NO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-----------------------</a:t>
            </a:r>
          </a:p>
          <a:p>
            <a:pPr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«Lock in»                                                             Teknologiutvikling</a:t>
            </a:r>
          </a:p>
          <a:p>
            <a:pPr algn="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Mulige inntekter/utgiftskutt for kommunen</a:t>
            </a:r>
          </a:p>
          <a:p>
            <a:pPr algn="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Muligheter for lokalt næringsliv, FoU</a:t>
            </a:r>
            <a:endParaRPr lang="nb-NO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300"/>
              </a:spcAft>
            </a:pPr>
            <a:endParaRPr lang="nb-NO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kstboks 67"/>
          <p:cNvSpPr txBox="1"/>
          <p:nvPr/>
        </p:nvSpPr>
        <p:spPr>
          <a:xfrm>
            <a:off x="6300192" y="916503"/>
            <a:ext cx="2356648" cy="54101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Svært positivt </a:t>
            </a:r>
            <a:r>
              <a:rPr lang="nb-NO" sz="1600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for realkapitalen(drivkrefter</a:t>
            </a:r>
            <a:r>
              <a:rPr lang="nb-NO" sz="1600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)</a:t>
            </a:r>
            <a:endParaRPr lang="nb-NO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Tekstboks 67"/>
          <p:cNvSpPr txBox="1"/>
          <p:nvPr/>
        </p:nvSpPr>
        <p:spPr>
          <a:xfrm>
            <a:off x="631136" y="908720"/>
            <a:ext cx="2294778" cy="54879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Svært </a:t>
            </a:r>
            <a:r>
              <a:rPr lang="nb-NO" sz="1600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negativt</a:t>
            </a:r>
            <a:r>
              <a:rPr lang="nb-NO" sz="1600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for realkapitalen </a:t>
            </a:r>
            <a:r>
              <a:rPr lang="nb-NO" sz="1600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(barrierer)</a:t>
            </a:r>
            <a:endParaRPr lang="nb-NO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Tekstboks 67"/>
          <p:cNvSpPr txBox="1"/>
          <p:nvPr/>
        </p:nvSpPr>
        <p:spPr>
          <a:xfrm>
            <a:off x="3783211" y="916503"/>
            <a:ext cx="1577578" cy="50405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Hverken negativt eller positivt</a:t>
            </a:r>
            <a:endParaRPr lang="nb-NO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5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97115" y="347122"/>
            <a:ext cx="714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SENTRALE AKTØRER</a:t>
            </a:r>
            <a:endParaRPr lang="nb-NO" sz="28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9" r="11040"/>
          <a:stretch/>
        </p:blipFill>
        <p:spPr>
          <a:xfrm>
            <a:off x="4716016" y="1016732"/>
            <a:ext cx="1396268" cy="136815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0" t="56622" r="31862" b="39148"/>
          <a:stretch/>
        </p:blipFill>
        <p:spPr>
          <a:xfrm>
            <a:off x="5326690" y="1990625"/>
            <a:ext cx="2175692" cy="572494"/>
          </a:xfrm>
          <a:prstGeom prst="rect">
            <a:avLst/>
          </a:prstGeom>
        </p:spPr>
      </p:pic>
      <p:sp>
        <p:nvSpPr>
          <p:cNvPr id="8" name="Bildeforklaring formet som en sky 7"/>
          <p:cNvSpPr/>
          <p:nvPr/>
        </p:nvSpPr>
        <p:spPr>
          <a:xfrm>
            <a:off x="6156176" y="404664"/>
            <a:ext cx="2592288" cy="1296144"/>
          </a:xfrm>
          <a:prstGeom prst="cloudCallout">
            <a:avLst>
              <a:gd name="adj1" fmla="val -74754"/>
              <a:gd name="adj2" fmla="val 151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b="1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Nå kommer KS og skal «bomme penger» igjen....</a:t>
            </a:r>
            <a:endParaRPr lang="nb-NO" sz="1600" b="1" dirty="0">
              <a:solidFill>
                <a:srgbClr val="5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C:\Users\Rune\Pictures\00 - TEMATISK sortert\01 - Illustrasjonar\Mann i bekkalokk (Stockholm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" t="-285" r="21829" b="5800"/>
          <a:stretch/>
        </p:blipFill>
        <p:spPr bwMode="auto">
          <a:xfrm>
            <a:off x="546446" y="1608348"/>
            <a:ext cx="1936027" cy="17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104grethefrl.norsknettskole.no/endelig/stortinge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78" y="5301208"/>
            <a:ext cx="2273464" cy="12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ildeforklaring formet som en sky 12"/>
          <p:cNvSpPr/>
          <p:nvPr/>
        </p:nvSpPr>
        <p:spPr>
          <a:xfrm>
            <a:off x="6300192" y="3754902"/>
            <a:ext cx="2592288" cy="1296144"/>
          </a:xfrm>
          <a:prstGeom prst="cloudCallout">
            <a:avLst>
              <a:gd name="adj1" fmla="val -28120"/>
              <a:gd name="adj2" fmla="val 8820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b="1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dette en god sak for mitt parti..?</a:t>
            </a:r>
            <a:endParaRPr lang="nb-NO" sz="1600" b="1" dirty="0">
              <a:solidFill>
                <a:srgbClr val="5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70" name="Picture 6" descr="http://img.nrk.no/img/185089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43" y="3854847"/>
            <a:ext cx="2398128" cy="16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2906858" y="3654792"/>
            <a:ext cx="1584176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Rådmann:</a:t>
            </a:r>
            <a:endParaRPr lang="nb-NO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1835441" y="5062051"/>
            <a:ext cx="1671941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Lokal-politikeren:</a:t>
            </a:r>
            <a:endParaRPr lang="nb-NO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Bildeforklaring formet som en sky 16"/>
          <p:cNvSpPr/>
          <p:nvPr/>
        </p:nvSpPr>
        <p:spPr>
          <a:xfrm>
            <a:off x="3033367" y="2862704"/>
            <a:ext cx="3554857" cy="792088"/>
          </a:xfrm>
          <a:prstGeom prst="cloudCallout">
            <a:avLst>
              <a:gd name="adj1" fmla="val -9233"/>
              <a:gd name="adj2" fmla="val 12951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b="1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Får jeg neste års budsjett til å gå opp..?</a:t>
            </a:r>
            <a:endParaRPr lang="nb-NO" sz="1600" b="1" dirty="0">
              <a:solidFill>
                <a:srgbClr val="5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Bildeforklaring formet som en sky 17"/>
          <p:cNvSpPr/>
          <p:nvPr/>
        </p:nvSpPr>
        <p:spPr>
          <a:xfrm>
            <a:off x="2123728" y="5766631"/>
            <a:ext cx="2808312" cy="792088"/>
          </a:xfrm>
          <a:prstGeom prst="cloudCallout">
            <a:avLst>
              <a:gd name="adj1" fmla="val 4651"/>
              <a:gd name="adj2" fmla="val -12386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b="1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dette viktig å prioritere, da..?</a:t>
            </a:r>
            <a:endParaRPr lang="nb-NO" sz="1600" b="1" dirty="0">
              <a:solidFill>
                <a:srgbClr val="5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444620" y="992922"/>
            <a:ext cx="1535092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Drifts-ansvarlig:</a:t>
            </a:r>
            <a:endParaRPr lang="nb-NO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Bildeforklaring formet som en sky 19"/>
          <p:cNvSpPr/>
          <p:nvPr/>
        </p:nvSpPr>
        <p:spPr>
          <a:xfrm>
            <a:off x="1835440" y="908720"/>
            <a:ext cx="2376519" cy="1368152"/>
          </a:xfrm>
          <a:prstGeom prst="cloudCallout">
            <a:avLst>
              <a:gd name="adj1" fmla="val -53493"/>
              <a:gd name="adj2" fmla="val 4347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b="1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 ramler sammen snart, og ingen bryr seg...</a:t>
            </a:r>
            <a:endParaRPr lang="nb-NO" sz="1600" b="1" dirty="0">
              <a:solidFill>
                <a:srgbClr val="5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1391"/>
            <a:ext cx="1320738" cy="88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1331640" y="3400959"/>
            <a:ext cx="1286302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nb-NO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Fag-eksperten:</a:t>
            </a:r>
            <a:endParaRPr lang="nb-NO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Bildeforklaring formet som en sky 10"/>
          <p:cNvSpPr/>
          <p:nvPr/>
        </p:nvSpPr>
        <p:spPr>
          <a:xfrm>
            <a:off x="323528" y="4402974"/>
            <a:ext cx="1656184" cy="1252177"/>
          </a:xfrm>
          <a:prstGeom prst="cloudCallout">
            <a:avLst>
              <a:gd name="adj1" fmla="val -18820"/>
              <a:gd name="adj2" fmla="val -10472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b="1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OSS få løse problemet i fred..!</a:t>
            </a:r>
            <a:endParaRPr lang="nb-NO" sz="1600" b="1" dirty="0">
              <a:solidFill>
                <a:srgbClr val="5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36724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«AKTØRKART», eksisterende virkemidler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Lerret 395"/>
          <p:cNvGrpSpPr/>
          <p:nvPr/>
        </p:nvGrpSpPr>
        <p:grpSpPr>
          <a:xfrm>
            <a:off x="323528" y="908721"/>
            <a:ext cx="8280920" cy="5760640"/>
            <a:chOff x="0" y="0"/>
            <a:chExt cx="6630428" cy="6135914"/>
          </a:xfrm>
          <a:effectLst/>
        </p:grpSpPr>
        <p:sp>
          <p:nvSpPr>
            <p:cNvPr id="6" name="Rektangel 5"/>
            <p:cNvSpPr/>
            <p:nvPr/>
          </p:nvSpPr>
          <p:spPr>
            <a:xfrm>
              <a:off x="0" y="0"/>
              <a:ext cx="5939790" cy="5633085"/>
            </a:xfrm>
            <a:prstGeom prst="rect">
              <a:avLst/>
            </a:prstGeom>
            <a:ln w="3175">
              <a:noFill/>
            </a:ln>
          </p:spPr>
        </p:sp>
        <p:sp>
          <p:nvSpPr>
            <p:cNvPr id="7" name="Rektangel 6"/>
            <p:cNvSpPr/>
            <p:nvPr/>
          </p:nvSpPr>
          <p:spPr>
            <a:xfrm>
              <a:off x="841630" y="4898570"/>
              <a:ext cx="5788305" cy="1237344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1000" b="1">
                  <a:solidFill>
                    <a:srgbClr val="FFFFFF"/>
                  </a:solidFill>
                  <a:effectLst/>
                  <a:latin typeface="Tahoma"/>
                  <a:ea typeface="Times"/>
                  <a:cs typeface="Times New Roman"/>
                </a:rPr>
                <a:t>kommune-</a:t>
              </a:r>
              <a:endParaRPr lang="nb-NO" sz="1000">
                <a:solidFill>
                  <a:srgbClr val="808080"/>
                </a:solidFill>
                <a:effectLst/>
                <a:latin typeface="Courier"/>
                <a:ea typeface="Times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000" b="1">
                  <a:solidFill>
                    <a:srgbClr val="FFFFFF"/>
                  </a:solidFill>
                  <a:effectLst/>
                  <a:latin typeface="Tahoma"/>
                  <a:ea typeface="Times"/>
                  <a:cs typeface="Times New Roman"/>
                </a:rPr>
                <a:t>sektoren</a:t>
              </a:r>
              <a:endParaRPr lang="nb-NO" sz="1000">
                <a:solidFill>
                  <a:srgbClr val="808080"/>
                </a:solidFill>
                <a:effectLst/>
                <a:latin typeface="Courier"/>
                <a:ea typeface="Times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000" b="1">
                  <a:solidFill>
                    <a:srgbClr val="FFFFFF"/>
                  </a:solidFill>
                  <a:effectLst/>
                  <a:latin typeface="Tahoma"/>
                  <a:ea typeface="Times"/>
                  <a:cs typeface="Times New Roman"/>
                </a:rPr>
                <a:t> </a:t>
              </a:r>
              <a:endParaRPr lang="nb-NO" sz="1000">
                <a:solidFill>
                  <a:srgbClr val="808080"/>
                </a:solidFill>
                <a:effectLst/>
                <a:latin typeface="Courier"/>
                <a:ea typeface="Times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000" b="1">
                  <a:solidFill>
                    <a:srgbClr val="FFFFFF"/>
                  </a:solidFill>
                  <a:effectLst/>
                  <a:latin typeface="Tahoma"/>
                  <a:ea typeface="Times"/>
                  <a:cs typeface="Times New Roman"/>
                </a:rPr>
                <a:t> </a:t>
              </a:r>
              <a:endParaRPr lang="nb-NO" sz="1000">
                <a:solidFill>
                  <a:srgbClr val="808080"/>
                </a:solidFill>
                <a:effectLst/>
                <a:latin typeface="Courier"/>
                <a:ea typeface="Times"/>
                <a:cs typeface="Times New Roman"/>
              </a:endParaRPr>
            </a:p>
          </p:txBody>
        </p:sp>
        <p:sp>
          <p:nvSpPr>
            <p:cNvPr id="8" name="Tekstboks 344"/>
            <p:cNvSpPr txBox="1"/>
            <p:nvPr/>
          </p:nvSpPr>
          <p:spPr>
            <a:xfrm>
              <a:off x="2536859" y="71319"/>
              <a:ext cx="2083267" cy="33617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1400" b="1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Vannforsyning og avløp </a:t>
              </a:r>
              <a:r>
                <a:rPr lang="nb-NO" sz="1400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(VA)</a:t>
              </a:r>
              <a:endParaRPr lang="nb-NO" sz="1400" dirty="0">
                <a:solidFill>
                  <a:srgbClr val="808080"/>
                </a:solidFill>
                <a:effectLst/>
                <a:latin typeface="Courier"/>
                <a:ea typeface="Times"/>
                <a:cs typeface="Times New Roman"/>
              </a:endParaRPr>
            </a:p>
          </p:txBody>
        </p:sp>
        <p:sp>
          <p:nvSpPr>
            <p:cNvPr id="9" name="Tekstboks 7"/>
            <p:cNvSpPr txBox="1"/>
            <p:nvPr/>
          </p:nvSpPr>
          <p:spPr>
            <a:xfrm>
              <a:off x="753368" y="71579"/>
              <a:ext cx="1698082" cy="33591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1400" b="1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Kommunale veger </a:t>
              </a:r>
              <a:r>
                <a:rPr lang="nb-NO" sz="1400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mm</a:t>
              </a:r>
              <a:endParaRPr lang="nb-NO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kstboks 7"/>
            <p:cNvSpPr txBox="1"/>
            <p:nvPr/>
          </p:nvSpPr>
          <p:spPr>
            <a:xfrm>
              <a:off x="4871614" y="71718"/>
              <a:ext cx="1294535" cy="33591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1400" b="1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Kommunale bygg</a:t>
              </a:r>
              <a:endParaRPr lang="nb-NO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kstboks 7"/>
            <p:cNvSpPr txBox="1"/>
            <p:nvPr/>
          </p:nvSpPr>
          <p:spPr>
            <a:xfrm>
              <a:off x="105017" y="956740"/>
              <a:ext cx="715299" cy="174166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400" b="1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Statlige</a:t>
              </a:r>
              <a:endParaRPr lang="nb-NO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kstboks 7"/>
            <p:cNvSpPr txBox="1"/>
            <p:nvPr/>
          </p:nvSpPr>
          <p:spPr>
            <a:xfrm>
              <a:off x="96237" y="2816542"/>
              <a:ext cx="714778" cy="17399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400" b="1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FoU</a:t>
              </a:r>
              <a:endParaRPr lang="nb-NO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kstboks 7"/>
            <p:cNvSpPr txBox="1"/>
            <p:nvPr/>
          </p:nvSpPr>
          <p:spPr>
            <a:xfrm>
              <a:off x="105014" y="3730954"/>
              <a:ext cx="714106" cy="36985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400" b="1" dirty="0" smtClean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Nærings-liv </a:t>
              </a:r>
              <a:r>
                <a:rPr lang="nb-NO" sz="1400" b="1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mm </a:t>
              </a:r>
              <a:endParaRPr lang="nb-NO" sz="14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nb-NO" sz="14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4" name="Tekstboks 7"/>
            <p:cNvSpPr txBox="1"/>
            <p:nvPr/>
          </p:nvSpPr>
          <p:spPr>
            <a:xfrm>
              <a:off x="97507" y="5193718"/>
              <a:ext cx="713434" cy="36957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400" b="1" dirty="0" smtClean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Kom-</a:t>
              </a:r>
            </a:p>
            <a:p>
              <a:pPr>
                <a:spcAft>
                  <a:spcPts val="0"/>
                </a:spcAft>
              </a:pPr>
              <a:r>
                <a:rPr lang="nb-NO" sz="1400" b="1" dirty="0" err="1" smtClean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mune</a:t>
              </a:r>
              <a:r>
                <a:rPr lang="nb-NO" sz="1400" b="1" dirty="0" smtClean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-</a:t>
              </a:r>
            </a:p>
            <a:p>
              <a:pPr>
                <a:spcAft>
                  <a:spcPts val="0"/>
                </a:spcAft>
              </a:pPr>
              <a:r>
                <a:rPr lang="nb-NO" sz="1400" b="1" dirty="0" smtClean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sektoren</a:t>
              </a:r>
              <a:endParaRPr lang="nb-NO" sz="14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nb-NO" sz="14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5" name="Tekstboks 351"/>
            <p:cNvSpPr txBox="1"/>
            <p:nvPr/>
          </p:nvSpPr>
          <p:spPr>
            <a:xfrm>
              <a:off x="5621242" y="877954"/>
              <a:ext cx="1008594" cy="574033"/>
            </a:xfrm>
            <a:prstGeom prst="rect">
              <a:avLst/>
            </a:prstGeom>
            <a:solidFill>
              <a:srgbClr val="FFCCCC"/>
            </a:solidFill>
            <a:ln w="3175">
              <a:noFill/>
            </a:ln>
            <a:effectLst>
              <a:glow rad="63500">
                <a:srgbClr val="FF7C80"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808080"/>
                  </a:solidFill>
                  <a:effectLst/>
                  <a:latin typeface="Tahoma"/>
                  <a:ea typeface="Times"/>
                  <a:cs typeface="Times New Roman"/>
                  <a:hlinkClick r:id="rId3"/>
                </a:rPr>
                <a:t>Direktoratet for byggkvalitet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Fagorgan, kompe­tanse­senter og sen­tral bygnings­myndighet</a:t>
              </a:r>
              <a:endParaRPr lang="nb-NO" sz="1000">
                <a:solidFill>
                  <a:srgbClr val="808080"/>
                </a:solidFill>
                <a:effectLst/>
                <a:latin typeface="Courier"/>
                <a:ea typeface="Times"/>
                <a:cs typeface="Times New Roman"/>
              </a:endParaRPr>
            </a:p>
          </p:txBody>
        </p:sp>
        <p:sp>
          <p:nvSpPr>
            <p:cNvPr id="16" name="Tekstboks 16"/>
            <p:cNvSpPr txBox="1"/>
            <p:nvPr/>
          </p:nvSpPr>
          <p:spPr>
            <a:xfrm>
              <a:off x="1183309" y="475796"/>
              <a:ext cx="838200" cy="27141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"/>
                </a:rPr>
                <a:t>Samferdsels-departementet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kstboks 16"/>
            <p:cNvSpPr txBox="1"/>
            <p:nvPr/>
          </p:nvSpPr>
          <p:spPr>
            <a:xfrm>
              <a:off x="4512313" y="477689"/>
              <a:ext cx="837565" cy="2711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5"/>
                </a:rPr>
                <a:t>Olje- og energi–departementet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kstboks 16"/>
            <p:cNvSpPr txBox="1"/>
            <p:nvPr/>
          </p:nvSpPr>
          <p:spPr>
            <a:xfrm>
              <a:off x="5665373" y="476701"/>
              <a:ext cx="836930" cy="27051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6"/>
                </a:rPr>
                <a:t>Kommunal. og regionaldept.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kstboks 16"/>
            <p:cNvSpPr txBox="1"/>
            <p:nvPr/>
          </p:nvSpPr>
          <p:spPr>
            <a:xfrm>
              <a:off x="3275217" y="481503"/>
              <a:ext cx="837565" cy="2711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  <a:hlinkClick r:id="rId7"/>
                </a:rPr>
                <a:t>Miljøvern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7"/>
                </a:rPr>
                <a:t>departementet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kstboks 16"/>
            <p:cNvSpPr txBox="1"/>
            <p:nvPr/>
          </p:nvSpPr>
          <p:spPr>
            <a:xfrm>
              <a:off x="2368533" y="475796"/>
              <a:ext cx="837565" cy="2711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8"/>
                </a:rPr>
                <a:t>Landbruks- og matdept.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kstboks 16"/>
            <p:cNvSpPr txBox="1"/>
            <p:nvPr/>
          </p:nvSpPr>
          <p:spPr>
            <a:xfrm>
              <a:off x="4620126" y="1311182"/>
              <a:ext cx="869194" cy="450754"/>
            </a:xfrm>
            <a:prstGeom prst="rect">
              <a:avLst/>
            </a:prstGeom>
            <a:solidFill>
              <a:srgbClr val="F1C5D8"/>
            </a:solidFill>
            <a:ln w="3175">
              <a:noFill/>
            </a:ln>
            <a:effectLst>
              <a:glow rad="63500">
                <a:srgbClr val="FF66CC"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9"/>
                </a:rPr>
                <a:t>ENOVA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- 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Energieffektivisering, for­ny­bar energi. Støtte veiledning mm 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kstboks 16"/>
            <p:cNvSpPr txBox="1"/>
            <p:nvPr/>
          </p:nvSpPr>
          <p:spPr>
            <a:xfrm>
              <a:off x="4382643" y="878000"/>
              <a:ext cx="977942" cy="346021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8064A2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0"/>
                </a:rPr>
                <a:t>NVE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- 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Dam- og vassdragssikkerhet. Flom, overvann. Energi 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kstboks 16"/>
            <p:cNvSpPr txBox="1"/>
            <p:nvPr/>
          </p:nvSpPr>
          <p:spPr>
            <a:xfrm>
              <a:off x="3011262" y="875955"/>
              <a:ext cx="545876" cy="885861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1"/>
                </a:rPr>
                <a:t>Klif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– forurensning luft, vann inkl. veg og VA. Byggematr. Utslipp klimagasser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kstboks 16"/>
            <p:cNvSpPr txBox="1"/>
            <p:nvPr/>
          </p:nvSpPr>
          <p:spPr>
            <a:xfrm>
              <a:off x="3657463" y="875955"/>
              <a:ext cx="545465" cy="574231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2"/>
                </a:rPr>
                <a:t>DN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nasjonal vannmyndighet, arbeid med vannmiljø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kstboks 16"/>
            <p:cNvSpPr txBox="1"/>
            <p:nvPr/>
          </p:nvSpPr>
          <p:spPr>
            <a:xfrm>
              <a:off x="2354631" y="877710"/>
              <a:ext cx="544830" cy="88455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3"/>
                </a:rPr>
                <a:t>Mattilsynet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– tilsyn vannforsyning, godkjenning vannverk.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4"/>
                </a:rPr>
                <a:t>Lokale kontorer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kstboks 16"/>
            <p:cNvSpPr txBox="1"/>
            <p:nvPr/>
          </p:nvSpPr>
          <p:spPr>
            <a:xfrm>
              <a:off x="954402" y="876700"/>
              <a:ext cx="1219973" cy="500614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5"/>
                </a:rPr>
                <a:t>Statens vegvesen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Vegholder og fagmyndighet på stamvegnett med ferger. Utførende på fylkesveger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kstboks 16"/>
            <p:cNvSpPr txBox="1"/>
            <p:nvPr/>
          </p:nvSpPr>
          <p:spPr>
            <a:xfrm>
              <a:off x="1430139" y="1430065"/>
              <a:ext cx="744380" cy="331988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6"/>
                </a:rPr>
                <a:t>Transnova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- 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tilskudd, miljøvennlig transport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kstboks 16"/>
            <p:cNvSpPr txBox="1"/>
            <p:nvPr/>
          </p:nvSpPr>
          <p:spPr>
            <a:xfrm>
              <a:off x="954454" y="1429970"/>
              <a:ext cx="505378" cy="333482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7"/>
                </a:rPr>
                <a:t>Vegtilsynet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(kun stamveg)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kstboks 16"/>
            <p:cNvSpPr txBox="1"/>
            <p:nvPr/>
          </p:nvSpPr>
          <p:spPr>
            <a:xfrm>
              <a:off x="4174958" y="1877633"/>
              <a:ext cx="2449198" cy="238647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8064A2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8"/>
                </a:rPr>
                <a:t>Fylkesmennene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- Løyve/tilsyn større avløp. Klageinstans/ veileder i plan-/byggesak. Beredskap. Budsjettkontroll mm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kstboks 16"/>
            <p:cNvSpPr txBox="1"/>
            <p:nvPr/>
          </p:nvSpPr>
          <p:spPr>
            <a:xfrm>
              <a:off x="854392" y="2228098"/>
              <a:ext cx="5774851" cy="138336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19"/>
                </a:rPr>
                <a:t>Universiteter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og</a:t>
              </a:r>
              <a:r>
                <a:rPr lang="nb-NO" sz="700" b="1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</a:t>
              </a: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0"/>
                </a:rPr>
                <a:t>høgskoler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– studieretninger for bygg- og maskinfag mm. Sivilingeniør (master) og ingeniørutdanning mm.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kstboks 16"/>
            <p:cNvSpPr txBox="1"/>
            <p:nvPr/>
          </p:nvSpPr>
          <p:spPr>
            <a:xfrm>
              <a:off x="4793080" y="2715492"/>
              <a:ext cx="1837348" cy="269875"/>
            </a:xfrm>
            <a:prstGeom prst="rect">
              <a:avLst/>
            </a:prstGeom>
            <a:solidFill>
              <a:srgbClr val="FFCCCC"/>
            </a:solidFill>
            <a:ln w="3175">
              <a:noFill/>
            </a:ln>
            <a:effectLst>
              <a:glow rad="63500">
                <a:srgbClr val="FF7C8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Forskingsinstanser innen byggfag mm, bl.a. Sintef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1"/>
                </a:rPr>
                <a:t>Byggforsk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Tekstboks 16"/>
            <p:cNvSpPr txBox="1"/>
            <p:nvPr/>
          </p:nvSpPr>
          <p:spPr>
            <a:xfrm>
              <a:off x="855738" y="2470189"/>
              <a:ext cx="5774690" cy="129078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Statlige instanser som understøtter forskning, innovasjon mm, først og fremst </a:t>
              </a: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2"/>
                </a:rPr>
                <a:t>Forskningsrådet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og </a:t>
              </a: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3"/>
                </a:rPr>
                <a:t>Innovasjon Norge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Tekstboks 16"/>
            <p:cNvSpPr txBox="1"/>
            <p:nvPr/>
          </p:nvSpPr>
          <p:spPr>
            <a:xfrm>
              <a:off x="2787316" y="1880855"/>
              <a:ext cx="1290732" cy="23866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4"/>
                </a:rPr>
                <a:t>Folkehelseinstituttet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helsefaglig instans inkl. drikkevann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Tekstboks 16"/>
            <p:cNvSpPr txBox="1"/>
            <p:nvPr/>
          </p:nvSpPr>
          <p:spPr>
            <a:xfrm>
              <a:off x="2824962" y="2715492"/>
              <a:ext cx="1837055" cy="26924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Forskingsinstanser innen VA/vannmiljø mm, se oversikt på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5"/>
                </a:rPr>
                <a:t>www.vannforsk.no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kstboks 16"/>
            <p:cNvSpPr txBox="1"/>
            <p:nvPr/>
          </p:nvSpPr>
          <p:spPr>
            <a:xfrm>
              <a:off x="854392" y="2721287"/>
              <a:ext cx="1837055" cy="269240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Forskingsinstanser innen vegfag mm, bl.a. Sintef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6"/>
                </a:rPr>
                <a:t>vegteknikk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og innen transport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kstboks 16"/>
            <p:cNvSpPr txBox="1"/>
            <p:nvPr/>
          </p:nvSpPr>
          <p:spPr>
            <a:xfrm>
              <a:off x="854392" y="3108541"/>
              <a:ext cx="5774055" cy="12890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7"/>
                </a:rPr>
                <a:t>Rådgivende ingeniører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. Andre konsulenter, oppdragsforskere m.fl.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Tekstboks 16"/>
            <p:cNvSpPr txBox="1"/>
            <p:nvPr/>
          </p:nvSpPr>
          <p:spPr>
            <a:xfrm>
              <a:off x="4793372" y="3356834"/>
              <a:ext cx="1837055" cy="269240"/>
            </a:xfrm>
            <a:prstGeom prst="rect">
              <a:avLst/>
            </a:prstGeom>
            <a:solidFill>
              <a:srgbClr val="FFCCCC"/>
            </a:solidFill>
            <a:ln w="3175">
              <a:noFill/>
            </a:ln>
            <a:effectLst>
              <a:glow rad="63500">
                <a:srgbClr val="FF7C8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Leverandører av byggevarer, entreprenører mm se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8"/>
                </a:rPr>
                <a:t>BNL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.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29"/>
                </a:rPr>
                <a:t>Eiendomsbransjen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kstboks 16"/>
            <p:cNvSpPr txBox="1"/>
            <p:nvPr/>
          </p:nvSpPr>
          <p:spPr>
            <a:xfrm>
              <a:off x="2818681" y="3354427"/>
              <a:ext cx="1836420" cy="271647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 dirty="0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0"/>
                </a:rPr>
                <a:t>Leverandører</a:t>
              </a:r>
              <a:r>
                <a:rPr lang="nb-NO" sz="700" dirty="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av VA-teknisk utstyr, entreprenører mm 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kstboks 16"/>
            <p:cNvSpPr txBox="1"/>
            <p:nvPr/>
          </p:nvSpPr>
          <p:spPr>
            <a:xfrm>
              <a:off x="854392" y="3357467"/>
              <a:ext cx="1836420" cy="268605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Leverandører av vegteknisk utstyr, entreprenører mm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kstboks 16"/>
            <p:cNvSpPr txBox="1"/>
            <p:nvPr/>
          </p:nvSpPr>
          <p:spPr>
            <a:xfrm>
              <a:off x="5620991" y="1540315"/>
              <a:ext cx="1009141" cy="221501"/>
            </a:xfrm>
            <a:prstGeom prst="rect">
              <a:avLst/>
            </a:prstGeom>
            <a:solidFill>
              <a:srgbClr val="FFCCCC"/>
            </a:solidFill>
            <a:ln w="3175">
              <a:noFill/>
            </a:ln>
            <a:effectLst>
              <a:glow rad="63500">
                <a:srgbClr val="FF7C80"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1"/>
                </a:rPr>
                <a:t>Husbanken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– statlig finansiering, veiledning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kstboks 16"/>
            <p:cNvSpPr txBox="1"/>
            <p:nvPr/>
          </p:nvSpPr>
          <p:spPr>
            <a:xfrm>
              <a:off x="854392" y="3731476"/>
              <a:ext cx="5773420" cy="12827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Bank- og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2"/>
                </a:rPr>
                <a:t>finansnæring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. Private investorer m.fl.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kstboks 16"/>
            <p:cNvSpPr txBox="1"/>
            <p:nvPr/>
          </p:nvSpPr>
          <p:spPr>
            <a:xfrm>
              <a:off x="2824503" y="3963159"/>
              <a:ext cx="851239" cy="382577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3"/>
                </a:rPr>
                <a:t>Norsk Vann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intr. org. for eiere av VA-anlegg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kstboks 16"/>
            <p:cNvSpPr txBox="1"/>
            <p:nvPr/>
          </p:nvSpPr>
          <p:spPr>
            <a:xfrm>
              <a:off x="3795282" y="3962523"/>
              <a:ext cx="859113" cy="38321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175"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4"/>
                </a:rPr>
                <a:t>Vannforeningen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– faglig-vitenskapelig nettverk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45" name="Tekstboks 16"/>
            <p:cNvSpPr txBox="1"/>
            <p:nvPr/>
          </p:nvSpPr>
          <p:spPr>
            <a:xfrm>
              <a:off x="863609" y="3962524"/>
              <a:ext cx="596146" cy="382270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5"/>
                </a:rPr>
                <a:t>Norsk vegforum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– byer og tettsteder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kstboks 16"/>
            <p:cNvSpPr txBox="1"/>
            <p:nvPr/>
          </p:nvSpPr>
          <p:spPr>
            <a:xfrm>
              <a:off x="1568033" y="3963159"/>
              <a:ext cx="637756" cy="381635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6"/>
                </a:rPr>
                <a:t>Nordisk vegforum (NVF)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- fagnettverk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kstboks 16"/>
            <p:cNvSpPr txBox="1"/>
            <p:nvPr/>
          </p:nvSpPr>
          <p:spPr>
            <a:xfrm>
              <a:off x="854315" y="4459001"/>
              <a:ext cx="5775817" cy="13779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7"/>
                </a:rPr>
                <a:t>Norsk kommunalteknisk forening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. Fagnettverk for bl.a. veg, bygg og VA i kommunesektoren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kstboks 16"/>
            <p:cNvSpPr txBox="1"/>
            <p:nvPr/>
          </p:nvSpPr>
          <p:spPr>
            <a:xfrm>
              <a:off x="855666" y="4683577"/>
              <a:ext cx="5774465" cy="13779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Andre organisasjoner. Bransje, fagforeninger, forbrukerorg., miljøorganisasjoner m.fl. Lokale organisasjoner. Presse / media.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Tekstboks 16"/>
            <p:cNvSpPr txBox="1"/>
            <p:nvPr/>
          </p:nvSpPr>
          <p:spPr>
            <a:xfrm>
              <a:off x="913138" y="5656856"/>
              <a:ext cx="5634873" cy="13716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Primærkommunene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Tekstboks 16"/>
            <p:cNvSpPr txBox="1"/>
            <p:nvPr/>
          </p:nvSpPr>
          <p:spPr>
            <a:xfrm>
              <a:off x="918944" y="4969076"/>
              <a:ext cx="5634923" cy="13716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8"/>
                </a:rPr>
                <a:t>KS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Tekstboks 16"/>
            <p:cNvSpPr txBox="1"/>
            <p:nvPr/>
          </p:nvSpPr>
          <p:spPr>
            <a:xfrm>
              <a:off x="912790" y="5883976"/>
              <a:ext cx="5635222" cy="13716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" lastClr="FFFFFF">
                  <a:lumMod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Interkommunale selskaper, kommunale og fylkeskommunale foretak o.a.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Tekstboks 16"/>
            <p:cNvSpPr txBox="1"/>
            <p:nvPr/>
          </p:nvSpPr>
          <p:spPr>
            <a:xfrm>
              <a:off x="4818366" y="5193718"/>
              <a:ext cx="1735149" cy="381000"/>
            </a:xfrm>
            <a:prstGeom prst="rect">
              <a:avLst/>
            </a:prstGeom>
            <a:solidFill>
              <a:srgbClr val="FFCCCC"/>
            </a:solidFill>
            <a:ln w="3175">
              <a:noFill/>
            </a:ln>
            <a:effectLst>
              <a:glow rad="63500">
                <a:sysClr val="window" lastClr="FFFFFF">
                  <a:lumMod val="75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Fylkeskommunens forvaltning av egne bygg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Tekstboks 16"/>
            <p:cNvSpPr txBox="1"/>
            <p:nvPr/>
          </p:nvSpPr>
          <p:spPr>
            <a:xfrm>
              <a:off x="918945" y="5193718"/>
              <a:ext cx="898244" cy="381000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ysClr val="window" lastClr="FFFFFF">
                  <a:lumMod val="75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Fylkeskommunal samferdselsavdeling eller tilsv.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Tekstboks 16"/>
            <p:cNvSpPr txBox="1"/>
            <p:nvPr/>
          </p:nvSpPr>
          <p:spPr>
            <a:xfrm>
              <a:off x="1820016" y="5193718"/>
              <a:ext cx="1004946" cy="381000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ysClr val="window" lastClr="FFFFFF">
                  <a:lumMod val="75000"/>
                  <a:alpha val="40000"/>
                </a:sys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Evt. egen enhet som kjøper/ administrerer kollektivtransport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5" name="Tekstboks 16"/>
            <p:cNvSpPr txBox="1"/>
            <p:nvPr/>
          </p:nvSpPr>
          <p:spPr>
            <a:xfrm>
              <a:off x="4790358" y="3963159"/>
              <a:ext cx="1836420" cy="382578"/>
            </a:xfrm>
            <a:prstGeom prst="rect">
              <a:avLst/>
            </a:prstGeom>
            <a:solidFill>
              <a:srgbClr val="FFCCCC"/>
            </a:solidFill>
            <a:ln w="3175">
              <a:noFill/>
            </a:ln>
            <a:effectLst>
              <a:glow rad="63500">
                <a:srgbClr val="FF7C8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Fagnettverk innen bygg/eiendom, bl.a.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39"/>
                </a:rPr>
                <a:t>Grønn byggallianse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,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0"/>
                </a:rPr>
                <a:t>FutureBuilt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,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1"/>
                </a:rPr>
                <a:t>Ecobox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, og fagtidsskrifter som </a:t>
              </a: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2"/>
                </a:rPr>
                <a:t>www.bygg.no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Tekstboks 16"/>
            <p:cNvSpPr txBox="1"/>
            <p:nvPr/>
          </p:nvSpPr>
          <p:spPr>
            <a:xfrm>
              <a:off x="863562" y="1877633"/>
              <a:ext cx="495933" cy="23812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Text" lastClr="000000">
                  <a:lumMod val="50000"/>
                  <a:lumOff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3"/>
                </a:rPr>
                <a:t>Arbeids­tilsynet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Tekstboks 16"/>
            <p:cNvSpPr txBox="1"/>
            <p:nvPr/>
          </p:nvSpPr>
          <p:spPr>
            <a:xfrm>
              <a:off x="1459527" y="1877107"/>
              <a:ext cx="1231140" cy="23812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175">
              <a:noFill/>
            </a:ln>
            <a:effectLst>
              <a:glow rad="63500">
                <a:sysClr val="windowText" lastClr="000000">
                  <a:lumMod val="50000"/>
                  <a:lumOff val="50000"/>
                  <a:alpha val="40000"/>
                </a:sysClr>
              </a:glow>
            </a:effectLst>
          </p:spPr>
          <p:txBody>
            <a:bodyPr rot="0" spcFirstLastPara="0" vert="horz" wrap="square" lIns="36000" tIns="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4"/>
                </a:rPr>
                <a:t>Direktoratet for samfunnssikkerhet og beredskap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Tekstboks 16"/>
            <p:cNvSpPr txBox="1"/>
            <p:nvPr/>
          </p:nvSpPr>
          <p:spPr>
            <a:xfrm>
              <a:off x="2301918" y="3962523"/>
              <a:ext cx="389384" cy="382270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rot="0" spcFirstLastPara="0" vert="horz" wrap="square" lIns="36000" tIns="18000" rIns="36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5"/>
                </a:rPr>
                <a:t>Trygg trafikk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Tekstboks 16"/>
            <p:cNvSpPr txBox="1"/>
            <p:nvPr/>
          </p:nvSpPr>
          <p:spPr>
            <a:xfrm>
              <a:off x="3656873" y="1534183"/>
              <a:ext cx="855197" cy="227633"/>
            </a:xfrm>
            <a:prstGeom prst="rect">
              <a:avLst/>
            </a:prstGeom>
            <a:solidFill>
              <a:srgbClr val="F1C5D8"/>
            </a:solidFill>
            <a:ln w="3175">
              <a:noFill/>
            </a:ln>
            <a:effectLst>
              <a:glow rad="63500">
                <a:srgbClr val="FF66CC">
                  <a:alpha val="40000"/>
                </a:srgbClr>
              </a:glow>
            </a:effectLst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700" b="1" u="sng">
                  <a:solidFill>
                    <a:srgbClr val="0000FF"/>
                  </a:solidFill>
                  <a:effectLst/>
                  <a:latin typeface="Tahoma"/>
                  <a:ea typeface="Times"/>
                  <a:cs typeface="Times New Roman"/>
                  <a:hlinkClick r:id="rId46"/>
                </a:rPr>
                <a:t>Riksantikvaren</a:t>
              </a:r>
              <a:r>
                <a:rPr lang="nb-NO" sz="700">
                  <a:solidFill>
                    <a:srgbClr val="000000"/>
                  </a:solidFill>
                  <a:effectLst/>
                  <a:latin typeface="Tahoma"/>
                  <a:ea typeface="Times"/>
                  <a:cs typeface="Times New Roman"/>
                </a:rPr>
                <a:t> - bl.a. bygningsvern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4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DILEMMAER 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827583" y="1772816"/>
            <a:ext cx="7560841" cy="3427784"/>
          </a:xfrm>
          <a:prstGeom prst="rect">
            <a:avLst/>
          </a:prstGeom>
          <a:gradFill flip="none" rotWithShape="1"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u="sng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r>
              <a:rPr lang="nb-NO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det lurt å foreslå noe nytt..?</a:t>
            </a:r>
            <a:endParaRPr lang="nb-NO" sz="28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Å fremme nye forslag kan avstedkomme en prosess som ikke nødvendigvis går den veien forslagsstiller hadde tenkt. Å ikke få gjennomslag kan bli ansett som å «tape ansikt». Kan det i stedet gjøres noe med de virkemidlene som allerede finnes? Eller er dette noe kommunene selv bør «ordne opp i»</a:t>
            </a:r>
          </a:p>
        </p:txBody>
      </p:sp>
    </p:spTree>
    <p:extLst>
      <p:ext uri="{BB962C8B-B14F-4D97-AF65-F5344CB8AC3E}">
        <p14:creationId xmlns:p14="http://schemas.microsoft.com/office/powerpoint/2010/main" val="12278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DILEMMAER 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1772816"/>
            <a:ext cx="7632848" cy="2376264"/>
          </a:xfrm>
          <a:prstGeom prst="rect">
            <a:avLst/>
          </a:prstGeom>
          <a:gradFill flip="none" rotWithShape="1"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«Problemforståelsesdilemmaet</a:t>
            </a:r>
            <a:r>
              <a:rPr lang="nb-NO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nb-NO" sz="2800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Hvis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kommunesektoren underkommuniserer omfang av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utfordringer,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blir en ikke hørt. Hvis kommunesektoren overdriver, blir en ikke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trodd</a:t>
            </a:r>
            <a:r>
              <a:rPr lang="nb-N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(og kan tape omdømme)</a:t>
            </a:r>
            <a:endParaRPr lang="nb-NO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DILEMMAER 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51855" y="1772816"/>
            <a:ext cx="8136904" cy="2340470"/>
          </a:xfrm>
          <a:prstGeom prst="rect">
            <a:avLst/>
          </a:prstGeom>
          <a:gradFill flip="none" rotWithShape="1"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«Satsingsdilemmaet»</a:t>
            </a:r>
            <a:endParaRPr lang="nb-NO" sz="2800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Kortsiktige eller tidsavgrensede satsinger er relativt lett å få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gjennom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staten. Men det er vanskelig å skape varig effekt. Hvis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satsinger forlenges eller gjentas kan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effekten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bli mindre. </a:t>
            </a:r>
            <a:endParaRPr lang="nb-NO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DILEMMAER 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73757" y="1759743"/>
            <a:ext cx="7596485" cy="2304256"/>
          </a:xfrm>
          <a:prstGeom prst="rect">
            <a:avLst/>
          </a:prstGeom>
          <a:gradFill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«Søknadsdilemmaet»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Søknadsbaserte ordninger er velprøvd og relativt lett å få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gjennom.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Men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administrative kostnader og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treffer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ikke nødvendigvis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kommunene med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størst behov</a:t>
            </a:r>
            <a:endParaRPr lang="nb-NO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DILEMMAER 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899591" y="1772816"/>
            <a:ext cx="7524477" cy="2952328"/>
          </a:xfrm>
          <a:prstGeom prst="rect">
            <a:avLst/>
          </a:prstGeom>
          <a:gradFill flip="none" rotWithShape="1"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«Kommunekassedilemmaet»</a:t>
            </a:r>
            <a:endParaRPr lang="nb-NO" sz="2800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For det enkelte fagområde er det rasjonelt å unngå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økonomisk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risiko </a:t>
            </a:r>
            <a:r>
              <a:rPr lang="nb-NO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(budsjettkutt m.m.)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knyttet til kommunens årlige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budsjettprosesser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Men hvis det meste av kommunens midler uansett er bundet opp, gjenstår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lite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frihet </a:t>
            </a:r>
            <a:endParaRPr lang="nb-NO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DILEMMAER 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1772816"/>
            <a:ext cx="8136904" cy="1872208"/>
          </a:xfrm>
          <a:prstGeom prst="rect">
            <a:avLst/>
          </a:prstGeom>
          <a:gradFill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«Langsiktighetsdilemmaet»</a:t>
            </a:r>
            <a:endParaRPr lang="nb-NO" sz="28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Langsiktig statlig og forutsigbar finansiering er best for kommunene, men reduserer statens handlefrihet </a:t>
            </a:r>
            <a:r>
              <a:rPr lang="nb-N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(...og Finansdepartementets makt...)</a:t>
            </a:r>
            <a:endParaRPr lang="nb-NO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</a:t>
            </a: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772816"/>
            <a:ext cx="8136904" cy="3024336"/>
          </a:xfrm>
          <a:prstGeom prst="rect">
            <a:avLst/>
          </a:prstGeom>
          <a:gradFill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«Organiseringsdilemmaet»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Kommunesektorens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frihet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til å velge organisasjonsform gir fleksibilitet og rom for lokal tilpasning.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 det kan bli vanskeligere for andre å finne fram med store variasjoner fra kommune til kommune. Kommunene kan også bruke mye energi på å organisere seg</a:t>
            </a:r>
            <a:endParaRPr lang="nb-NO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tillegg kommer grad av konkurranseutsetting, som er et viktig politisk spørsmål, også lokalt</a:t>
            </a:r>
          </a:p>
        </p:txBody>
      </p:sp>
    </p:spTree>
    <p:extLst>
      <p:ext uri="{BB962C8B-B14F-4D97-AF65-F5344CB8AC3E}">
        <p14:creationId xmlns:p14="http://schemas.microsoft.com/office/powerpoint/2010/main" val="13403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OPPSUMMERT STATUS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280598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Mye litteratur om tilstanden på VA-systemer, veger og bygg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oppsummert i DP1 og DP2</a:t>
            </a:r>
          </a:p>
          <a:p>
            <a:pPr marL="0" lvl="1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Vedlikeholdsetterslepet er stort og økende, særlig på bygg og veg</a:t>
            </a:r>
            <a:endParaRPr lang="nb-NO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Svært mange «detaljer som roper på oppmerksomhet»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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utfordrende å beholde overblikket, og skille stort fra smått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Forbedringsmuligheter: 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Planmessig vedlikehold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Politisk forankring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Ressurser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Behov for avklaring av ansvar, regelverk mm knyttet til overvann (veg/VA)</a:t>
            </a:r>
            <a:endParaRPr lang="nb-NO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</a:t>
            </a: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KNYTTET TIL NYE VIRKEMIDLER STAT- KOMMUNESEKTOR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14425" y="1772816"/>
            <a:ext cx="8136904" cy="2520280"/>
          </a:xfrm>
          <a:prstGeom prst="rect">
            <a:avLst/>
          </a:prstGeom>
          <a:gradFill flip="none" rotWithShape="1">
            <a:gsLst>
              <a:gs pos="0">
                <a:srgbClr val="CED7FE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«Medisindilemmaet»</a:t>
            </a:r>
            <a:endParaRPr lang="nb-NO" sz="2800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Å fjerne «symptomer» er som regel enklest, men å fjerne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bakenforliggende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årsaker er som regel mest effektivt og </a:t>
            </a:r>
            <a:r>
              <a:rPr lang="nb-N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langsiktig.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 penger alene </a:t>
            </a:r>
            <a:r>
              <a:rPr lang="nb-NO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kan</a:t>
            </a:r>
            <a:r>
              <a:rPr lang="nb-N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bli en forbigående «lindring»</a:t>
            </a:r>
            <a:endParaRPr lang="nb-NO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ALTERNATIV TIL NYE VIRKEMIDLER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Eksisterende virkemidler gjennomgått i DP 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Mulig å la eksisterende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virkemidler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dekke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større del av kommunesektorens virksomhet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større økonomiske incentiver for kommunene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gjøres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lettere å bruke for kommunene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gjøres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tryggere å </a:t>
            </a: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bruke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(lavere risiko)</a:t>
            </a:r>
            <a:endParaRPr lang="nb-NO" sz="20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tilpasses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flere tiltaksstørrelser 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(noen virkemidler kan f.eks. kreve så store tiltak at mange små tiltak ikke blir dekket)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tilpasses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flere kommunestørrelser, 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slik at virkemidlet får effekt for kommuner i hele landet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hensyn til nye utfordringer 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eksempel 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klimaendringene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Eksisterende ordninger som Enova, Husbanken og TS-midler har ikke som hovedformål å ivareta realkapital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Neppe ønskelig å knytte disse virkemidlene til flere mål samtidig</a:t>
            </a:r>
            <a:endParaRPr lang="nb-NO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HOVEDALTERNATIVENE FOR STATEN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rammetilskudd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(frie inntekter til kommunekassa) finansdepartementet m.fl. sin «universalløsning», men normalt lite aksept og engasjement i samfunnet ellers. Lite styringseffektivt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Øremerkede tilskudd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(normalt tidsavgrenset)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Søknadsbaserte ordninger (</a:t>
            </a:r>
            <a:r>
              <a:rPr lang="nb-NO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arb.krevende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ofte krav til egenandeler)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Fordeling til kommunene utfra definerte kriterier (f.eks. KOSTRA)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Belønningsordninger / incentiver (evt i form av økt rammetilskudd)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anledning til gebyrfinansiering.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øvrig få muligheter til langsiktig og sikker finansiering til kommunesektoren. Fond motarbeides i embetsverket og Finans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Statlige avgifter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å endre kommunenes adferd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Flere juridiske krav til kommunene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Plankrav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(upopulært i KRD)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FoU-satsing, utdanning, teknologiutvikling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Informasjon og «mykere» tiltak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boks 26"/>
          <p:cNvSpPr txBox="1"/>
          <p:nvPr/>
        </p:nvSpPr>
        <p:spPr>
          <a:xfrm>
            <a:off x="1430508" y="4986669"/>
            <a:ext cx="1931415" cy="715800"/>
          </a:xfrm>
          <a:prstGeom prst="rect">
            <a:avLst/>
          </a:prstGeom>
          <a:solidFill>
            <a:srgbClr val="FFCCCC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Fagenheter </a:t>
            </a:r>
          </a:p>
          <a:p>
            <a:pPr>
              <a:spcAft>
                <a:spcPts val="0"/>
              </a:spcAft>
            </a:pP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i kommunene</a:t>
            </a:r>
            <a:endParaRPr lang="nb-NO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2053" name="Picture 5" descr="CivLogoNegSi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11" y="6266675"/>
            <a:ext cx="720775" cy="35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boks 26"/>
          <p:cNvSpPr txBox="1"/>
          <p:nvPr/>
        </p:nvSpPr>
        <p:spPr>
          <a:xfrm>
            <a:off x="1607654" y="2995767"/>
            <a:ext cx="1456424" cy="715800"/>
          </a:xfrm>
          <a:prstGeom prst="rect">
            <a:avLst/>
          </a:prstGeom>
          <a:solidFill>
            <a:srgbClr val="FFCCCC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Fagenheter </a:t>
            </a:r>
            <a:r>
              <a:rPr lang="nb-NO" b="1" dirty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i </a:t>
            </a: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staten</a:t>
            </a:r>
            <a:endParaRPr lang="nb-NO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0" name="Tekstboks 26"/>
          <p:cNvSpPr txBox="1"/>
          <p:nvPr/>
        </p:nvSpPr>
        <p:spPr>
          <a:xfrm>
            <a:off x="2669296" y="2014840"/>
            <a:ext cx="2198963" cy="669933"/>
          </a:xfrm>
          <a:prstGeom prst="rect">
            <a:avLst/>
          </a:prstGeom>
          <a:solidFill>
            <a:srgbClr val="BDFFCE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Koordinerings-enheter </a:t>
            </a:r>
            <a:r>
              <a:rPr lang="nb-NO" b="1" dirty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i </a:t>
            </a: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staten</a:t>
            </a:r>
            <a:endParaRPr lang="nb-NO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2" name="Tekstboks 26"/>
          <p:cNvSpPr txBox="1"/>
          <p:nvPr/>
        </p:nvSpPr>
        <p:spPr>
          <a:xfrm>
            <a:off x="5378740" y="2299627"/>
            <a:ext cx="2592287" cy="1535010"/>
          </a:xfrm>
          <a:prstGeom prst="rect">
            <a:avLst/>
          </a:prstGeom>
          <a:gradFill flip="none" rotWithShape="1">
            <a:gsLst>
              <a:gs pos="0">
                <a:srgbClr val="BDFFCE"/>
              </a:gs>
              <a:gs pos="100000">
                <a:srgbClr val="FFCCCC"/>
              </a:gs>
            </a:gsLst>
            <a:lin ang="5400000" scaled="1"/>
            <a:tileRect/>
          </a:gra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nb-NO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Stortinget er mange prinsipielt for, men hvor tungt veier det i enkeltsaker? </a:t>
            </a:r>
            <a:r>
              <a:rPr lang="nb-NO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(dårlig valgkampsak)</a:t>
            </a:r>
            <a:endParaRPr lang="nb-NO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8" name="Tekstboks 26"/>
          <p:cNvSpPr txBox="1"/>
          <p:nvPr/>
        </p:nvSpPr>
        <p:spPr>
          <a:xfrm>
            <a:off x="323528" y="3915579"/>
            <a:ext cx="2840807" cy="661737"/>
          </a:xfrm>
          <a:prstGeom prst="rect">
            <a:avLst/>
          </a:prstGeom>
          <a:solidFill>
            <a:srgbClr val="FFCCCC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nb-N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På faglige arenaer foreslås rammefinansiering sjelden</a:t>
            </a:r>
            <a:endParaRPr lang="nb-NO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kstboks 26"/>
          <p:cNvSpPr txBox="1"/>
          <p:nvPr/>
        </p:nvSpPr>
        <p:spPr>
          <a:xfrm>
            <a:off x="3403658" y="3356977"/>
            <a:ext cx="1848136" cy="1794348"/>
          </a:xfrm>
          <a:prstGeom prst="rect">
            <a:avLst/>
          </a:prstGeom>
          <a:solidFill>
            <a:srgbClr val="E0E0C6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 og øvrig samfunn forstår lite av dette, men vil ha gode og billige tjenester</a:t>
            </a:r>
            <a:endParaRPr lang="nb-NO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39552" y="260648"/>
            <a:ext cx="82089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KAN ULIKT SYN PÅ RAMMEFINANSIERING HINDRE NYE SATSINGER </a:t>
            </a:r>
            <a:r>
              <a:rPr lang="nb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(«ond sirkel»)?</a:t>
            </a:r>
          </a:p>
          <a:p>
            <a:pPr marL="285750" lvl="0" indent="-285750">
              <a:spcBef>
                <a:spcPts val="400"/>
              </a:spcBef>
              <a:buFontTx/>
              <a:buChar char="-"/>
            </a:pPr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Forenklet og «realpolitisk» framstilling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Mange kan være «idealistiske» for alle andre enn sine egne «hjertebarn»...</a:t>
            </a:r>
            <a:endParaRPr lang="nb-N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kstboks 26"/>
          <p:cNvSpPr txBox="1"/>
          <p:nvPr/>
        </p:nvSpPr>
        <p:spPr>
          <a:xfrm>
            <a:off x="1076738" y="2800435"/>
            <a:ext cx="530916" cy="744940"/>
          </a:xfrm>
          <a:prstGeom prst="rect">
            <a:avLst/>
          </a:prstGeom>
          <a:solidFill>
            <a:srgbClr val="FFCCCC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  <a:sym typeface="Wingdings"/>
              </a:rPr>
              <a:t>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7" name="Tekstboks 26"/>
          <p:cNvSpPr txBox="1"/>
          <p:nvPr/>
        </p:nvSpPr>
        <p:spPr>
          <a:xfrm>
            <a:off x="2295160" y="1924150"/>
            <a:ext cx="530916" cy="851312"/>
          </a:xfrm>
          <a:prstGeom prst="rect">
            <a:avLst/>
          </a:prstGeom>
          <a:solidFill>
            <a:srgbClr val="BDFFCE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00000"/>
                </a:solidFill>
                <a:latin typeface="Times New Roman"/>
                <a:ea typeface="Times New Roman"/>
                <a:sym typeface="Wingdings"/>
              </a:rPr>
              <a:t>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8" name="Tekstboks 26"/>
          <p:cNvSpPr txBox="1"/>
          <p:nvPr/>
        </p:nvSpPr>
        <p:spPr>
          <a:xfrm>
            <a:off x="8040917" y="2299627"/>
            <a:ext cx="530916" cy="851312"/>
          </a:xfrm>
          <a:prstGeom prst="rect">
            <a:avLst/>
          </a:prstGeom>
          <a:solidFill>
            <a:srgbClr val="BDFFCE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00000"/>
                </a:solidFill>
                <a:latin typeface="Times New Roman"/>
                <a:ea typeface="Times New Roman"/>
                <a:sym typeface="Wingdings"/>
              </a:rPr>
              <a:t>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5" name="Tekstboks 26"/>
          <p:cNvSpPr txBox="1"/>
          <p:nvPr/>
        </p:nvSpPr>
        <p:spPr>
          <a:xfrm>
            <a:off x="8040917" y="2885431"/>
            <a:ext cx="530916" cy="744940"/>
          </a:xfrm>
          <a:prstGeom prst="rect">
            <a:avLst/>
          </a:prstGeom>
          <a:solidFill>
            <a:srgbClr val="FFCCCC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  <a:sym typeface="Wingdings"/>
              </a:rPr>
              <a:t>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0" name="Tekstboks 26"/>
          <p:cNvSpPr txBox="1"/>
          <p:nvPr/>
        </p:nvSpPr>
        <p:spPr>
          <a:xfrm>
            <a:off x="5652120" y="3980485"/>
            <a:ext cx="2343245" cy="1535010"/>
          </a:xfrm>
          <a:prstGeom prst="rect">
            <a:avLst/>
          </a:prstGeom>
          <a:gradFill flip="none" rotWithShape="1">
            <a:gsLst>
              <a:gs pos="0">
                <a:srgbClr val="BDFFCE"/>
              </a:gs>
              <a:gs pos="100000">
                <a:srgbClr val="FFCCCC"/>
              </a:gs>
            </a:gsLst>
            <a:lin ang="16200000" scaled="1"/>
            <a:tileRect/>
          </a:gra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nb-NO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Kommunepoliti-</a:t>
            </a:r>
            <a:r>
              <a:rPr lang="nb-NO" b="1" dirty="0" err="1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kere</a:t>
            </a:r>
            <a:r>
              <a:rPr lang="nb-NO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er stort sett for, men kryss-press i.f.t. behov for oppgaveløsing</a:t>
            </a:r>
            <a:endParaRPr lang="nb-NO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7" name="Sirkelformet pil 26"/>
          <p:cNvSpPr/>
          <p:nvPr/>
        </p:nvSpPr>
        <p:spPr>
          <a:xfrm rot="10014261">
            <a:off x="2592846" y="2565883"/>
            <a:ext cx="3371633" cy="3361130"/>
          </a:xfrm>
          <a:prstGeom prst="circularArrow">
            <a:avLst>
              <a:gd name="adj1" fmla="val 9342"/>
              <a:gd name="adj2" fmla="val 1142319"/>
              <a:gd name="adj3" fmla="val 20478751"/>
              <a:gd name="adj4" fmla="val 1627563"/>
              <a:gd name="adj5" fmla="val 8179"/>
            </a:avLst>
          </a:prstGeom>
          <a:gradFill flip="none" rotWithShape="1">
            <a:gsLst>
              <a:gs pos="32000">
                <a:srgbClr val="00B050"/>
              </a:gs>
              <a:gs pos="0">
                <a:srgbClr val="FF0000"/>
              </a:gs>
              <a:gs pos="58500">
                <a:srgbClr val="00B05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31" name="Tekstboks 26"/>
          <p:cNvSpPr txBox="1"/>
          <p:nvPr/>
        </p:nvSpPr>
        <p:spPr>
          <a:xfrm>
            <a:off x="8040917" y="4665270"/>
            <a:ext cx="530916" cy="851312"/>
          </a:xfrm>
          <a:prstGeom prst="rect">
            <a:avLst/>
          </a:prstGeom>
          <a:solidFill>
            <a:srgbClr val="BDFFCE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00000"/>
                </a:solidFill>
                <a:latin typeface="Times New Roman"/>
                <a:ea typeface="Times New Roman"/>
                <a:sym typeface="Wingdings"/>
              </a:rPr>
              <a:t>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2" name="Tekstboks 26"/>
          <p:cNvSpPr txBox="1"/>
          <p:nvPr/>
        </p:nvSpPr>
        <p:spPr>
          <a:xfrm>
            <a:off x="8060324" y="3980485"/>
            <a:ext cx="530916" cy="744940"/>
          </a:xfrm>
          <a:prstGeom prst="rect">
            <a:avLst/>
          </a:prstGeom>
          <a:solidFill>
            <a:srgbClr val="FFCCCC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  <a:sym typeface="Wingdings"/>
              </a:rPr>
              <a:t>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3" name="Tekstboks 26"/>
          <p:cNvSpPr txBox="1"/>
          <p:nvPr/>
        </p:nvSpPr>
        <p:spPr>
          <a:xfrm>
            <a:off x="3919646" y="5875751"/>
            <a:ext cx="2664296" cy="669933"/>
          </a:xfrm>
          <a:prstGeom prst="rect">
            <a:avLst/>
          </a:prstGeom>
          <a:solidFill>
            <a:srgbClr val="BDFFCE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Koordineringsenheter </a:t>
            </a:r>
            <a:r>
              <a:rPr lang="nb-NO" b="1" dirty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i </a:t>
            </a:r>
            <a:r>
              <a:rPr lang="nb-NO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</a:rPr>
              <a:t>kommunene</a:t>
            </a:r>
            <a:endParaRPr lang="nb-NO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4" name="Tekstboks 26"/>
          <p:cNvSpPr txBox="1"/>
          <p:nvPr/>
        </p:nvSpPr>
        <p:spPr>
          <a:xfrm>
            <a:off x="6554902" y="5818048"/>
            <a:ext cx="530916" cy="851312"/>
          </a:xfrm>
          <a:prstGeom prst="rect">
            <a:avLst/>
          </a:prstGeom>
          <a:solidFill>
            <a:srgbClr val="BDFFCE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00000"/>
                </a:solidFill>
                <a:latin typeface="Times New Roman"/>
                <a:ea typeface="Times New Roman"/>
                <a:sym typeface="Wingdings"/>
              </a:rPr>
              <a:t>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6" name="Tekstboks 26"/>
          <p:cNvSpPr txBox="1"/>
          <p:nvPr/>
        </p:nvSpPr>
        <p:spPr>
          <a:xfrm>
            <a:off x="909068" y="4783532"/>
            <a:ext cx="530916" cy="744940"/>
          </a:xfrm>
          <a:prstGeom prst="rect">
            <a:avLst/>
          </a:prstGeom>
          <a:solidFill>
            <a:srgbClr val="FFCCCC"/>
          </a:solidFill>
          <a:ln w="6350">
            <a:noFill/>
          </a:ln>
          <a:effectLst>
            <a:softEdge rad="203200"/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5400" b="1" dirty="0" smtClean="0">
                <a:solidFill>
                  <a:srgbClr val="0D0D0D"/>
                </a:solidFill>
                <a:latin typeface="Tahoma"/>
                <a:ea typeface="Times"/>
                <a:cs typeface="Times New Roman"/>
                <a:sym typeface="Wingdings"/>
              </a:rPr>
              <a:t></a:t>
            </a:r>
            <a:endParaRPr lang="nb-NO" sz="5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53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16" grpId="0" animBg="1"/>
      <p:bldP spid="17" grpId="0" animBg="1"/>
      <p:bldP spid="18" grpId="0" animBg="1"/>
      <p:bldP spid="25" grpId="0" animBg="1"/>
      <p:bldP spid="30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ting kommunesektoren kan tenke gjennom før de spør staten om noe...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56742" y="1412776"/>
            <a:ext cx="3295178" cy="48508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punkt sjekkliste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Ikke normativ i Civitas’ versjon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Oppsummerer bl.a. forutsetninger og dilemmaer diskutert i prosjektet her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Overlapper delvis utredningsinstruksen og KRD-veilederen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«Realpolitisk» tilnærming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04" y="1484784"/>
            <a:ext cx="401682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7" y="3573016"/>
            <a:ext cx="40168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UTGANGSPUNKT FOR VEGKART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tiltak vi mener best kan styrke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kommunikasjonen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mellom driftsledd, ledelse, politikere og innbyggere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og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danne grunnlag for langsiktige og tydelige prioriteringer med klar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forankring: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tyrke </a:t>
            </a:r>
            <a:r>
              <a:rPr lang="nb-N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tematisk kommunedelplanlegging innen VA, veg og bygg. </a:t>
            </a:r>
            <a:endParaRPr lang="nb-NO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Etter funnene i dette FoU-prosjekter mener vi det ikke er mulig å komme utenom dette tiltaket. Vi ser heller ikke alternative måter å oppnå noe lignende.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Juridisk rammeverk på plass, med kopling til kommuneplan økonomiplan og budsjett.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Planlegging </a:t>
            </a:r>
            <a:r>
              <a:rPr lang="nb-NO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uten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hjemmel i PBL uansett lite ønskelig.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 har valgt satsing på tematiske kommunedelplaner som utgangspunkt for et vegkart. </a:t>
            </a:r>
          </a:p>
        </p:txBody>
      </p:sp>
    </p:spTree>
    <p:extLst>
      <p:ext uri="{BB962C8B-B14F-4D97-AF65-F5344CB8AC3E}">
        <p14:creationId xmlns:p14="http://schemas.microsoft.com/office/powerpoint/2010/main" val="15903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VEGKART </a:t>
            </a:r>
            <a:r>
              <a:rPr lang="nn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samhandling stat-kommune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99" y="339544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72" y="3738252"/>
            <a:ext cx="1782654" cy="1271799"/>
          </a:xfrm>
          <a:prstGeom prst="rect">
            <a:avLst/>
          </a:prstGeom>
          <a:effectLst/>
        </p:spPr>
      </p:pic>
      <p:sp>
        <p:nvSpPr>
          <p:cNvPr id="35" name="Frihåndsform 34"/>
          <p:cNvSpPr/>
          <p:nvPr/>
        </p:nvSpPr>
        <p:spPr>
          <a:xfrm>
            <a:off x="3775971" y="5310109"/>
            <a:ext cx="981657" cy="777994"/>
          </a:xfrm>
          <a:custGeom>
            <a:avLst/>
            <a:gdLst>
              <a:gd name="connsiteX0" fmla="*/ 737937 w 737937"/>
              <a:gd name="connsiteY0" fmla="*/ 0 h 641684"/>
              <a:gd name="connsiteX1" fmla="*/ 0 w 737937"/>
              <a:gd name="connsiteY1" fmla="*/ 284747 h 641684"/>
              <a:gd name="connsiteX2" fmla="*/ 733927 w 737937"/>
              <a:gd name="connsiteY2" fmla="*/ 641684 h 6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937" h="641684">
                <a:moveTo>
                  <a:pt x="737937" y="0"/>
                </a:moveTo>
                <a:cubicBezTo>
                  <a:pt x="369302" y="88900"/>
                  <a:pt x="668" y="177800"/>
                  <a:pt x="0" y="284747"/>
                </a:cubicBezTo>
                <a:cubicBezTo>
                  <a:pt x="-668" y="391694"/>
                  <a:pt x="366629" y="516689"/>
                  <a:pt x="733927" y="641684"/>
                </a:cubicBezTo>
              </a:path>
            </a:pathLst>
          </a:custGeom>
          <a:noFill/>
          <a:ln w="508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Frihåndsform 35"/>
          <p:cNvSpPr/>
          <p:nvPr/>
        </p:nvSpPr>
        <p:spPr>
          <a:xfrm flipH="1">
            <a:off x="4757506" y="5314667"/>
            <a:ext cx="984936" cy="773826"/>
          </a:xfrm>
          <a:custGeom>
            <a:avLst/>
            <a:gdLst>
              <a:gd name="connsiteX0" fmla="*/ 737937 w 737937"/>
              <a:gd name="connsiteY0" fmla="*/ 0 h 641684"/>
              <a:gd name="connsiteX1" fmla="*/ 0 w 737937"/>
              <a:gd name="connsiteY1" fmla="*/ 284747 h 641684"/>
              <a:gd name="connsiteX2" fmla="*/ 733927 w 737937"/>
              <a:gd name="connsiteY2" fmla="*/ 641684 h 6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937" h="641684">
                <a:moveTo>
                  <a:pt x="737937" y="0"/>
                </a:moveTo>
                <a:cubicBezTo>
                  <a:pt x="369302" y="88900"/>
                  <a:pt x="668" y="177800"/>
                  <a:pt x="0" y="284747"/>
                </a:cubicBezTo>
                <a:cubicBezTo>
                  <a:pt x="-668" y="391694"/>
                  <a:pt x="366629" y="516689"/>
                  <a:pt x="733927" y="641684"/>
                </a:cubicBezTo>
              </a:path>
            </a:pathLst>
          </a:custGeom>
          <a:noFill/>
          <a:ln w="508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00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37" name="Avrundet rektangel 36"/>
          <p:cNvSpPr/>
          <p:nvPr/>
        </p:nvSpPr>
        <p:spPr>
          <a:xfrm>
            <a:off x="4395321" y="5470315"/>
            <a:ext cx="4137119" cy="43143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u="sng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Evt</a:t>
            </a:r>
            <a:r>
              <a:rPr lang="nb-NO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satsing rekruttering/ kompetanse</a:t>
            </a:r>
            <a:endParaRPr lang="nb-NO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Avrundet rektangel 37"/>
          <p:cNvSpPr/>
          <p:nvPr/>
        </p:nvSpPr>
        <p:spPr>
          <a:xfrm>
            <a:off x="2165190" y="6089645"/>
            <a:ext cx="5238346" cy="43115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Utg.pkt</a:t>
            </a:r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nb-N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Satsing på kommunedelplaner</a:t>
            </a:r>
            <a:endParaRPr lang="nb-NO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9" name="Rett pil 38"/>
          <p:cNvCxnSpPr>
            <a:stCxn id="45" idx="0"/>
          </p:cNvCxnSpPr>
          <p:nvPr/>
        </p:nvCxnSpPr>
        <p:spPr>
          <a:xfrm flipH="1" flipV="1">
            <a:off x="1231868" y="3558782"/>
            <a:ext cx="1102635" cy="463806"/>
          </a:xfrm>
          <a:prstGeom prst="straightConnector1">
            <a:avLst/>
          </a:prstGeom>
          <a:noFill/>
          <a:ln w="3175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Rett pil 39"/>
          <p:cNvCxnSpPr>
            <a:stCxn id="50" idx="0"/>
            <a:endCxn id="57" idx="2"/>
          </p:cNvCxnSpPr>
          <p:nvPr/>
        </p:nvCxnSpPr>
        <p:spPr>
          <a:xfrm flipH="1" flipV="1">
            <a:off x="6303226" y="3556081"/>
            <a:ext cx="601226" cy="466507"/>
          </a:xfrm>
          <a:prstGeom prst="straightConnector1">
            <a:avLst/>
          </a:prstGeom>
          <a:noFill/>
          <a:ln w="3175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Rett pil 40"/>
          <p:cNvCxnSpPr>
            <a:stCxn id="50" idx="0"/>
            <a:endCxn id="46" idx="2"/>
          </p:cNvCxnSpPr>
          <p:nvPr/>
        </p:nvCxnSpPr>
        <p:spPr>
          <a:xfrm flipH="1" flipV="1">
            <a:off x="4634749" y="3556080"/>
            <a:ext cx="2269703" cy="466508"/>
          </a:xfrm>
          <a:prstGeom prst="straightConnector1">
            <a:avLst/>
          </a:prstGeom>
          <a:noFill/>
          <a:ln w="3175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Rett pil 41"/>
          <p:cNvCxnSpPr>
            <a:stCxn id="45" idx="0"/>
            <a:endCxn id="48" idx="2"/>
          </p:cNvCxnSpPr>
          <p:nvPr/>
        </p:nvCxnSpPr>
        <p:spPr>
          <a:xfrm flipV="1">
            <a:off x="2334503" y="3556080"/>
            <a:ext cx="567341" cy="466508"/>
          </a:xfrm>
          <a:prstGeom prst="straightConnector1">
            <a:avLst/>
          </a:prstGeom>
          <a:noFill/>
          <a:ln w="3175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Rett pil 42"/>
          <p:cNvCxnSpPr>
            <a:endCxn id="50" idx="2"/>
          </p:cNvCxnSpPr>
          <p:nvPr/>
        </p:nvCxnSpPr>
        <p:spPr>
          <a:xfrm flipV="1">
            <a:off x="4757627" y="4608719"/>
            <a:ext cx="2146825" cy="584392"/>
          </a:xfrm>
          <a:prstGeom prst="straightConnector1">
            <a:avLst/>
          </a:prstGeom>
          <a:noFill/>
          <a:ln w="3175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4" name="Rett pil 43"/>
          <p:cNvCxnSpPr>
            <a:endCxn id="45" idx="2"/>
          </p:cNvCxnSpPr>
          <p:nvPr/>
        </p:nvCxnSpPr>
        <p:spPr>
          <a:xfrm flipH="1" flipV="1">
            <a:off x="2334503" y="4608998"/>
            <a:ext cx="2423320" cy="584502"/>
          </a:xfrm>
          <a:prstGeom prst="straightConnector1">
            <a:avLst/>
          </a:prstGeom>
          <a:noFill/>
          <a:ln w="3175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vrundet rektangel 44"/>
          <p:cNvSpPr/>
          <p:nvPr/>
        </p:nvSpPr>
        <p:spPr>
          <a:xfrm>
            <a:off x="1043608" y="4022588"/>
            <a:ext cx="2581789" cy="586410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Bidrag etter </a:t>
            </a:r>
            <a:r>
              <a:rPr lang="nb-NO" b="1" u="sng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behov</a:t>
            </a:r>
            <a:r>
              <a:rPr lang="nb-NO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dokumentert i plan</a:t>
            </a:r>
            <a:endParaRPr lang="nb-NO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Avrundet rektangel 45"/>
          <p:cNvSpPr/>
          <p:nvPr/>
        </p:nvSpPr>
        <p:spPr>
          <a:xfrm>
            <a:off x="3849842" y="2526612"/>
            <a:ext cx="1569813" cy="1029468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Forskudd </a:t>
            </a:r>
            <a:r>
              <a:rPr lang="nb-NO" sz="1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ved </a:t>
            </a: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planvedtak</a:t>
            </a:r>
          </a:p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 når tiltak er fullført</a:t>
            </a:r>
            <a:endParaRPr lang="nb-NO" sz="14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Avrundet rektangel 46"/>
          <p:cNvSpPr/>
          <p:nvPr/>
        </p:nvSpPr>
        <p:spPr>
          <a:xfrm>
            <a:off x="447036" y="2526613"/>
            <a:ext cx="1569662" cy="1029467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Tildeling etter  </a:t>
            </a:r>
            <a:r>
              <a:rPr lang="nb-NO" sz="1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dokumentert etterslep i vedlikehold</a:t>
            </a:r>
          </a:p>
        </p:txBody>
      </p:sp>
      <p:sp>
        <p:nvSpPr>
          <p:cNvPr id="48" name="Avrundet rektangel 47"/>
          <p:cNvSpPr/>
          <p:nvPr/>
        </p:nvSpPr>
        <p:spPr>
          <a:xfrm>
            <a:off x="2116976" y="2524112"/>
            <a:ext cx="1569735" cy="1031968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Tildeling etter antatte </a:t>
            </a:r>
          </a:p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behov/</a:t>
            </a:r>
          </a:p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utfordringer</a:t>
            </a:r>
            <a:endParaRPr lang="nb-NO" sz="14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9" name="Rett pil 48"/>
          <p:cNvCxnSpPr>
            <a:stCxn id="50" idx="0"/>
            <a:endCxn id="56" idx="2"/>
          </p:cNvCxnSpPr>
          <p:nvPr/>
        </p:nvCxnSpPr>
        <p:spPr>
          <a:xfrm flipV="1">
            <a:off x="6904452" y="3556080"/>
            <a:ext cx="1058671" cy="466508"/>
          </a:xfrm>
          <a:prstGeom prst="straightConnector1">
            <a:avLst/>
          </a:prstGeom>
          <a:noFill/>
          <a:ln w="3175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Avrundet rektangel 49"/>
          <p:cNvSpPr/>
          <p:nvPr/>
        </p:nvSpPr>
        <p:spPr>
          <a:xfrm>
            <a:off x="5636504" y="4022588"/>
            <a:ext cx="2535895" cy="586131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Statlig belønning av kommunal </a:t>
            </a:r>
            <a:r>
              <a:rPr lang="nb-NO" b="1" u="sng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innsats</a:t>
            </a:r>
            <a:endParaRPr lang="nb-NO" b="1" u="sng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Bildeforklaring formet som en sky 50"/>
          <p:cNvSpPr/>
          <p:nvPr/>
        </p:nvSpPr>
        <p:spPr>
          <a:xfrm>
            <a:off x="546735" y="953680"/>
            <a:ext cx="1366010" cy="1172039"/>
          </a:xfrm>
          <a:prstGeom prst="cloudCallout">
            <a:avLst>
              <a:gd name="adj1" fmla="val -35234"/>
              <a:gd name="adj2" fmla="val 77755"/>
            </a:avLst>
          </a:prstGeom>
          <a:solidFill>
            <a:sysClr val="window" lastClr="FFFFFF"/>
          </a:solidFill>
          <a:ln w="9525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Kan treffe behov, men de flinke straffes</a:t>
            </a:r>
            <a:endParaRPr lang="nb-NO" sz="1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Bildeforklaring formet som en sky 51"/>
          <p:cNvSpPr/>
          <p:nvPr/>
        </p:nvSpPr>
        <p:spPr>
          <a:xfrm>
            <a:off x="2061848" y="951671"/>
            <a:ext cx="1519866" cy="1344589"/>
          </a:xfrm>
          <a:prstGeom prst="cloudCallout">
            <a:avLst>
              <a:gd name="adj1" fmla="val 34483"/>
              <a:gd name="adj2" fmla="val 62010"/>
            </a:avLst>
          </a:prstGeom>
          <a:solidFill>
            <a:sysClr val="window" lastClr="FFFFFF"/>
          </a:solidFill>
          <a:ln w="9525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 rettferdig, men vanskelig å regne på</a:t>
            </a:r>
            <a:endParaRPr lang="nb-NO" sz="1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Bildeforklaring formet som en sky 52"/>
          <p:cNvSpPr/>
          <p:nvPr/>
        </p:nvSpPr>
        <p:spPr>
          <a:xfrm>
            <a:off x="3720616" y="1052736"/>
            <a:ext cx="1349409" cy="1018539"/>
          </a:xfrm>
          <a:prstGeom prst="cloudCallout">
            <a:avLst>
              <a:gd name="adj1" fmla="val 10990"/>
              <a:gd name="adj2" fmla="val 89262"/>
            </a:avLst>
          </a:prstGeom>
          <a:solidFill>
            <a:sysClr val="window" lastClr="FFFFFF"/>
          </a:solidFill>
          <a:ln w="9525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Både plan og resultat. Krevende adm. </a:t>
            </a:r>
            <a:endParaRPr lang="nb-NO" sz="1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Bildeforklaring formet som en sky 53"/>
          <p:cNvSpPr/>
          <p:nvPr/>
        </p:nvSpPr>
        <p:spPr>
          <a:xfrm>
            <a:off x="5292080" y="955268"/>
            <a:ext cx="1440160" cy="1340887"/>
          </a:xfrm>
          <a:prstGeom prst="cloudCallout">
            <a:avLst>
              <a:gd name="adj1" fmla="val 42280"/>
              <a:gd name="adj2" fmla="val 62155"/>
            </a:avLst>
          </a:prstGeom>
          <a:solidFill>
            <a:sysClr val="window" lastClr="FFFFFF"/>
          </a:solidFill>
          <a:ln w="9525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2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Rettferdig, men usikkert </a:t>
            </a:r>
            <a:endParaRPr lang="nb-NO" sz="12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nb-NO" sz="1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Lang veg til belønning</a:t>
            </a:r>
            <a:endParaRPr lang="nb-NO" sz="1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Bildeforklaring formet som en sky 54"/>
          <p:cNvSpPr/>
          <p:nvPr/>
        </p:nvSpPr>
        <p:spPr>
          <a:xfrm>
            <a:off x="6986111" y="1052736"/>
            <a:ext cx="1731550" cy="1102012"/>
          </a:xfrm>
          <a:prstGeom prst="cloudCallout">
            <a:avLst>
              <a:gd name="adj1" fmla="val -17447"/>
              <a:gd name="adj2" fmla="val 84441"/>
            </a:avLst>
          </a:prstGeom>
          <a:solidFill>
            <a:sysClr val="window" lastClr="FFFFFF"/>
          </a:solidFill>
          <a:ln w="9525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Enkelt men litt «puslete», ingen garanti for resultater</a:t>
            </a:r>
            <a:endParaRPr lang="nb-NO" sz="1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Avrundet rektangel 55"/>
          <p:cNvSpPr/>
          <p:nvPr/>
        </p:nvSpPr>
        <p:spPr>
          <a:xfrm>
            <a:off x="7173885" y="2527709"/>
            <a:ext cx="1578476" cy="1028371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Belønne </a:t>
            </a:r>
            <a:r>
              <a:rPr lang="nb-NO" sz="1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effektiv </a:t>
            </a: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organisering, samarbeid</a:t>
            </a:r>
            <a:endParaRPr lang="nb-NO" sz="14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Avrundet rektangel 56"/>
          <p:cNvSpPr/>
          <p:nvPr/>
        </p:nvSpPr>
        <p:spPr>
          <a:xfrm>
            <a:off x="5514174" y="2526613"/>
            <a:ext cx="1578103" cy="1029468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Andre bidrag etter fullført innsats </a:t>
            </a:r>
          </a:p>
          <a:p>
            <a:pPr algn="ctr">
              <a:spcAft>
                <a:spcPts val="0"/>
              </a:spcAft>
            </a:pPr>
            <a:r>
              <a:rPr lang="nb-NO" sz="1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eller resultater</a:t>
            </a:r>
            <a:endParaRPr lang="nb-NO" sz="14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8" name="Rett pil 57"/>
          <p:cNvCxnSpPr/>
          <p:nvPr/>
        </p:nvCxnSpPr>
        <p:spPr>
          <a:xfrm flipH="1" flipV="1">
            <a:off x="4757606" y="5194534"/>
            <a:ext cx="410" cy="120480"/>
          </a:xfrm>
          <a:prstGeom prst="straightConnector1">
            <a:avLst/>
          </a:prstGeom>
          <a:noFill/>
          <a:ln w="508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461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95697" y="5733256"/>
            <a:ext cx="8424614" cy="9246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95536" y="908721"/>
            <a:ext cx="8424614" cy="25922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Delprosjekt 2 – UTFORDRINGER mot 2050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Våtere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klima,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fuktskader/råte, skred, overvann.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fryse-tine sykluser er problematisk i alle sektorer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 krevende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(kravstore?)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brukere.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Økt juridisk eksponering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konkurranse om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arbeidskraft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Høy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gjeld og økt rentenivå,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realkapitalen salderingspost?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krav/reformer fra statlige myndigheter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Svært store/spesifikke utfordringer knyttet til overvann, fylkesveger og kollektivtrafikk.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Primærkommunens vegnett «lett å glemme»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Formålsbyggene møter størst utfordringer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(ekskl. overvann)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minst fysisk og økonomisk eksponert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regionale forskjeller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bør vurderes regionalt/lokalt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Ikke alt kan/bør tallfestes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OBS: «tvilsom» bruk av tall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FORUTSETNINGER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Relevans i hele kommune-Norge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dagens kommunestruktur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Enkelt å ta i bruk for kommunene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«Ledig plass» i statlig virkemiddelapparat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unngå dobbeltregulering, og helst ikke ta opp konkurransen med andre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Følge regelen om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«ett virkemiddel – ett mål»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Unngå overdreven forenkling uten faglig grunngiving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(f.eks. å skifte ut alle VA-ledninger som er eldre enn 1960...)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Ikke bruke realkapital som «vikarierende argument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Unngå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beskyldninger om </a:t>
            </a:r>
            <a:r>
              <a:rPr lang="nb-NO" sz="20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kryssubsidiering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dvs. 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mistanke om at statlige midler går til andre formål enn 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hovedformålet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Ikke 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store administrative kostander for staten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stor mot-stand mot å endre statens egen organisering og oppgavefordeling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nb-NO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b-NO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RISIKONIVÅ KOMMUNER KAN LEVE MED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  <a:buFontTx/>
              <a:buNone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Nye virkemidler er neppe interessant dersom de innebærer for stor risiko for kommuner og fylkeskommuner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FontTx/>
              <a:buNone/>
            </a:pP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Staten har heller ikke høy aksept for egen risiko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FontTx/>
              <a:buNone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Redusere risiko for:</a:t>
            </a: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Uforutsette utgifter</a:t>
            </a: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Skjulte kostnader</a:t>
            </a: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Uforutsigbare statlige bidrag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(risiko knyttet til årlig budsjettbehandling i Stortinget)</a:t>
            </a: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Mislykkede tiltak, «fiaskoer» 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(og annen «politisk» risiko)</a:t>
            </a:r>
            <a:endParaRPr lang="nb-NO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nytten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(redusert vedlikeholdsetterslep)</a:t>
            </a: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uteblir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selv om tiltak gjennomføres som planlagt</a:t>
            </a: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Konkurransevridning mellom kommuner og regioner</a:t>
            </a: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endParaRPr lang="nb-NO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eforklaring formet som et avrundet rektangel 36"/>
          <p:cNvSpPr/>
          <p:nvPr/>
        </p:nvSpPr>
        <p:spPr>
          <a:xfrm>
            <a:off x="5724129" y="1256336"/>
            <a:ext cx="2448269" cy="605823"/>
          </a:xfrm>
          <a:prstGeom prst="wedgeRoundRectCallout">
            <a:avLst>
              <a:gd name="adj1" fmla="val -94420"/>
              <a:gd name="adj2" fmla="val 161249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54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Klima og andre nye utfordringer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(DP2)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66232" y="332656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FORHOLD SOM PÅVIRKER REALKAPITALEN </a:t>
            </a:r>
            <a:r>
              <a:rPr lang="nb-NO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OBS: Faktorene påvirker hverandre også innbyrdes</a:t>
            </a:r>
            <a:endParaRPr lang="nb-NO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Bildeforklaring formet som et avrundet rektangel 27"/>
          <p:cNvSpPr/>
          <p:nvPr/>
        </p:nvSpPr>
        <p:spPr>
          <a:xfrm>
            <a:off x="827584" y="1256336"/>
            <a:ext cx="2448272" cy="603400"/>
          </a:xfrm>
          <a:prstGeom prst="wedgeRoundRectCallout">
            <a:avLst>
              <a:gd name="adj1" fmla="val 87966"/>
              <a:gd name="adj2" fmla="val 165440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54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Strukturendringer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(f.eks. større enheter)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343927" y="4559398"/>
            <a:ext cx="8477240" cy="2109962"/>
          </a:xfrm>
          <a:prstGeom prst="rect">
            <a:avLst/>
          </a:prstGeom>
          <a:solidFill>
            <a:srgbClr val="FFCCCC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ot="0" spcFirstLastPara="0" vert="horz" wrap="square" lIns="91440" tIns="4572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Teknisk vedlikehold </a:t>
            </a:r>
            <a:r>
              <a:rPr lang="nb-N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(</a:t>
            </a:r>
            <a:r>
              <a:rPr lang="nb-NO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avh</a:t>
            </a:r>
            <a:r>
              <a:rPr lang="nb-N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. av </a:t>
            </a:r>
            <a:r>
              <a:rPr lang="nb-NO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vedlikeholdsstrategi</a:t>
            </a:r>
            <a:r>
              <a:rPr lang="nb-N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, ansatte, budsjett)</a:t>
            </a:r>
            <a:endParaRPr lang="nb-N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/>
              <a:ea typeface="Times"/>
              <a:cs typeface="Times New Roman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111187" y="2508063"/>
            <a:ext cx="2836981" cy="1967989"/>
          </a:xfrm>
          <a:prstGeom prst="ellipse">
            <a:avLst/>
          </a:prstGeom>
          <a:gradFill flip="none" rotWithShape="1">
            <a:gsLst>
              <a:gs pos="0">
                <a:srgbClr val="A4B5E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3" y="2976355"/>
            <a:ext cx="1284015" cy="685889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25" y="3701815"/>
            <a:ext cx="954598" cy="653559"/>
          </a:xfrm>
          <a:prstGeom prst="rect">
            <a:avLst/>
          </a:prstGeom>
        </p:spPr>
      </p:pic>
      <p:sp>
        <p:nvSpPr>
          <p:cNvPr id="33" name="Tekstboks 155"/>
          <p:cNvSpPr txBox="1"/>
          <p:nvPr/>
        </p:nvSpPr>
        <p:spPr>
          <a:xfrm>
            <a:off x="3664849" y="2682286"/>
            <a:ext cx="1800199" cy="28455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000066"/>
                </a:solidFill>
                <a:effectLst/>
                <a:latin typeface="Tahoma"/>
                <a:ea typeface="Times"/>
                <a:cs typeface="Times New Roman"/>
              </a:rPr>
              <a:t>REALKAPITAL</a:t>
            </a:r>
            <a:endParaRPr lang="nb-NO" dirty="0">
              <a:solidFill>
                <a:srgbClr val="000066"/>
              </a:solidFill>
              <a:effectLst/>
              <a:latin typeface="Courier"/>
              <a:ea typeface="Times"/>
              <a:cs typeface="Times New Roman"/>
            </a:endParaRPr>
          </a:p>
        </p:txBody>
      </p:sp>
      <p:sp>
        <p:nvSpPr>
          <p:cNvPr id="34" name="Bildeforklaring formet som et avrundet rektangel 33"/>
          <p:cNvSpPr/>
          <p:nvPr/>
        </p:nvSpPr>
        <p:spPr>
          <a:xfrm>
            <a:off x="553081" y="4689560"/>
            <a:ext cx="1362180" cy="1211427"/>
          </a:xfrm>
          <a:prstGeom prst="wedgeRoundRectCallout">
            <a:avLst>
              <a:gd name="adj1" fmla="val 164534"/>
              <a:gd name="adj2" fmla="val -93485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Daglig </a:t>
            </a: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drift</a:t>
            </a:r>
            <a:r>
              <a:rPr lang="nb-NO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, tilsyn</a:t>
            </a:r>
            <a:r>
              <a:rPr lang="nb-NO" dirty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, </a:t>
            </a:r>
            <a:r>
              <a:rPr lang="nb-NO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reinhold, energi mm</a:t>
            </a:r>
            <a:endParaRPr lang="nb-NO" dirty="0">
              <a:solidFill>
                <a:srgbClr val="500000"/>
              </a:solidFill>
              <a:effectLst/>
              <a:latin typeface="Courier"/>
              <a:ea typeface="Times"/>
              <a:cs typeface="Times New Roman"/>
            </a:endParaRPr>
          </a:p>
        </p:txBody>
      </p:sp>
      <p:sp>
        <p:nvSpPr>
          <p:cNvPr id="35" name="Bildeforklaring formet som et avrundet rektangel 34"/>
          <p:cNvSpPr/>
          <p:nvPr/>
        </p:nvSpPr>
        <p:spPr>
          <a:xfrm>
            <a:off x="2237035" y="5002438"/>
            <a:ext cx="1415809" cy="1211427"/>
          </a:xfrm>
          <a:prstGeom prst="wedgeRoundRectCallout">
            <a:avLst>
              <a:gd name="adj1" fmla="val 61619"/>
              <a:gd name="adj2" fmla="val -104535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Fore-byggende vedlike-hold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6" name="Bildeforklaring formet som et avrundet rektangel 35"/>
          <p:cNvSpPr/>
          <p:nvPr/>
        </p:nvSpPr>
        <p:spPr>
          <a:xfrm>
            <a:off x="468437" y="3641485"/>
            <a:ext cx="2177072" cy="599890"/>
          </a:xfrm>
          <a:prstGeom prst="wedgeRoundRectCallout">
            <a:avLst>
              <a:gd name="adj1" fmla="val 72170"/>
              <a:gd name="adj2" fmla="val -46178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Bruks-</a:t>
            </a:r>
          </a:p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belastning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38" name="Bildeforklaring formet som et avrundet rektangel 37"/>
          <p:cNvSpPr/>
          <p:nvPr/>
        </p:nvSpPr>
        <p:spPr>
          <a:xfrm>
            <a:off x="467544" y="2191021"/>
            <a:ext cx="2177072" cy="603400"/>
          </a:xfrm>
          <a:prstGeom prst="wedgeRoundRectCallout">
            <a:avLst>
              <a:gd name="adj1" fmla="val 80407"/>
              <a:gd name="adj2" fmla="val 75352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Endring i type behov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39" name="Bildeforklaring formet som et avrundet rektangel 38"/>
          <p:cNvSpPr/>
          <p:nvPr/>
        </p:nvSpPr>
        <p:spPr>
          <a:xfrm>
            <a:off x="3419872" y="1256337"/>
            <a:ext cx="2160240" cy="603399"/>
          </a:xfrm>
          <a:prstGeom prst="wedgeRoundRectCallout">
            <a:avLst>
              <a:gd name="adj1" fmla="val -6785"/>
              <a:gd name="adj2" fmla="val 155082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54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Statlige krav</a:t>
            </a:r>
            <a:r>
              <a:rPr lang="nb-NO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, og deres håndhevelse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0" name="Bildeforklaring formet som et avrundet rektangel 39"/>
          <p:cNvSpPr/>
          <p:nvPr/>
        </p:nvSpPr>
        <p:spPr>
          <a:xfrm>
            <a:off x="454136" y="2922021"/>
            <a:ext cx="2203887" cy="599892"/>
          </a:xfrm>
          <a:prstGeom prst="wedgeRoundRectCallout">
            <a:avLst>
              <a:gd name="adj1" fmla="val 72243"/>
              <a:gd name="adj2" fmla="val 5269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Økt 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eller </a:t>
            </a:r>
            <a:r>
              <a:rPr lang="nb-NO" b="1" dirty="0" err="1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redu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-</a:t>
            </a:r>
          </a:p>
          <a:p>
            <a:pPr algn="ctr">
              <a:spcAft>
                <a:spcPts val="0"/>
              </a:spcAft>
            </a:pPr>
            <a:r>
              <a:rPr lang="nb-NO" b="1" dirty="0" err="1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sert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behov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1" name="Bildeforklaring formet som et avrundet rektangel 40"/>
          <p:cNvSpPr/>
          <p:nvPr/>
        </p:nvSpPr>
        <p:spPr>
          <a:xfrm>
            <a:off x="3797643" y="5002438"/>
            <a:ext cx="1394357" cy="1211427"/>
          </a:xfrm>
          <a:prstGeom prst="wedgeRoundRectCallout">
            <a:avLst>
              <a:gd name="adj1" fmla="val 1786"/>
              <a:gd name="adj2" fmla="val -94050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Feil-</a:t>
            </a:r>
          </a:p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retting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2" name="Bildeforklaring formet som et avrundet rektangel 41"/>
          <p:cNvSpPr/>
          <p:nvPr/>
        </p:nvSpPr>
        <p:spPr>
          <a:xfrm>
            <a:off x="5342161" y="5006130"/>
            <a:ext cx="1394357" cy="1211427"/>
          </a:xfrm>
          <a:prstGeom prst="wedgeRoundRectCallout">
            <a:avLst>
              <a:gd name="adj1" fmla="val -59037"/>
              <a:gd name="adj2" fmla="val -104966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Periodisk </a:t>
            </a: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vedlike-hold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3" name="Bildeforklaring formet som et avrundet rektangel 42"/>
          <p:cNvSpPr/>
          <p:nvPr/>
        </p:nvSpPr>
        <p:spPr>
          <a:xfrm>
            <a:off x="6409692" y="2922021"/>
            <a:ext cx="2156547" cy="599892"/>
          </a:xfrm>
          <a:prstGeom prst="wedgeRoundRectCallout">
            <a:avLst>
              <a:gd name="adj1" fmla="val -73863"/>
              <a:gd name="adj2" fmla="val 5616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000" tIns="0" rIns="1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Krav til standard, komfort m.m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.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,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4" name="Bildeforklaring formet som et avrundet rektangel 43"/>
          <p:cNvSpPr/>
          <p:nvPr/>
        </p:nvSpPr>
        <p:spPr>
          <a:xfrm>
            <a:off x="6409692" y="3641487"/>
            <a:ext cx="2165453" cy="599890"/>
          </a:xfrm>
          <a:prstGeom prst="wedgeRoundRectCallout">
            <a:avLst>
              <a:gd name="adj1" fmla="val -71208"/>
              <a:gd name="adj2" fmla="val -47124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Helse, sikkerhet, lokalmiljø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5" name="Bildeforklaring formet som et avrundet rektangel 44"/>
          <p:cNvSpPr/>
          <p:nvPr/>
        </p:nvSpPr>
        <p:spPr>
          <a:xfrm>
            <a:off x="6418598" y="2191021"/>
            <a:ext cx="2156547" cy="603400"/>
          </a:xfrm>
          <a:prstGeom prst="wedgeRoundRectCallout">
            <a:avLst>
              <a:gd name="adj1" fmla="val -81645"/>
              <a:gd name="adj2" fmla="val 81491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Holdninger,</a:t>
            </a:r>
          </a:p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moter, estetikk </a:t>
            </a:r>
            <a:endParaRPr lang="nb-NO" b="1" dirty="0" smtClean="0">
              <a:solidFill>
                <a:srgbClr val="000000"/>
              </a:solidFill>
              <a:effectLst/>
              <a:latin typeface="Tahoma"/>
              <a:ea typeface="Times"/>
              <a:cs typeface="Times New Roman"/>
            </a:endParaRPr>
          </a:p>
        </p:txBody>
      </p:sp>
      <p:sp>
        <p:nvSpPr>
          <p:cNvPr id="46" name="Bildeforklaring formet som et avrundet rektangel 45"/>
          <p:cNvSpPr/>
          <p:nvPr/>
        </p:nvSpPr>
        <p:spPr>
          <a:xfrm>
            <a:off x="6999301" y="4689560"/>
            <a:ext cx="1362180" cy="1211427"/>
          </a:xfrm>
          <a:prstGeom prst="wedgeRoundRectCallout">
            <a:avLst>
              <a:gd name="adj1" fmla="val -157523"/>
              <a:gd name="adj2" fmla="val -91680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err="1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Investe</a:t>
            </a: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-ring og større fornyelser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7" name="Bild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45" y="2976355"/>
            <a:ext cx="949433" cy="676268"/>
          </a:xfrm>
          <a:prstGeom prst="rect">
            <a:avLst/>
          </a:prstGeom>
        </p:spPr>
      </p:pic>
      <p:pic>
        <p:nvPicPr>
          <p:cNvPr id="2053" name="Picture 5" descr="CivLogoNegSil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83046"/>
            <a:ext cx="720775" cy="35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7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8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INVESTERING OG </a:t>
            </a:r>
            <a:r>
              <a:rPr lang="nb-NO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DRIFT – </a:t>
            </a: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FORTID OG FRAMTID. HVA KAN VI PÅVIRKE?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91128"/>
            <a:ext cx="720154" cy="3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2626"/>
              </p:ext>
            </p:extLst>
          </p:nvPr>
        </p:nvGraphicFramePr>
        <p:xfrm>
          <a:off x="539552" y="1412776"/>
          <a:ext cx="8136904" cy="511256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22441"/>
                <a:gridCol w="3246109"/>
                <a:gridCol w="3168354"/>
              </a:tblGrid>
              <a:tr h="4165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Investering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Drift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</a:tr>
              <a:tr h="1671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Fram til i dag</a:t>
                      </a:r>
                      <a:endParaRPr lang="nb-NO" sz="18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kan ikke påvirkes, men har stor betydning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Omfang </a:t>
                      </a:r>
                      <a:endParaRPr lang="nb-NO" sz="1800" dirty="0" smtClean="0">
                        <a:solidFill>
                          <a:srgbClr val="48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Tidspunkt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Forventet </a:t>
                      </a:r>
                      <a:r>
                        <a:rPr lang="nb-NO" sz="1800" dirty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levetid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 kvalitet</a:t>
                      </a:r>
                      <a:endParaRPr lang="nb-NO" sz="1800" dirty="0">
                        <a:solidFill>
                          <a:srgbClr val="48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99"/>
                        </a:gs>
                        <a:gs pos="100000">
                          <a:srgbClr val="FFCCCC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Akkumulert etterslep i </a:t>
                      </a:r>
                      <a:r>
                        <a:rPr lang="nb-NO" sz="1800" b="1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 </a:t>
                      </a: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vedlikehold</a:t>
                      </a:r>
                    </a:p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nb-NO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Hvordan andre faktorer i figuren har vært er nå mindre interessant</a:t>
                      </a:r>
                      <a:endParaRPr lang="nb-NO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99"/>
                        </a:gs>
                        <a:gs pos="100000">
                          <a:srgbClr val="FFCCCC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96144">
                <a:tc gridSpan="3">
                  <a:txBody>
                    <a:bodyPr/>
                    <a:lstStyle/>
                    <a:p>
                      <a:pPr marL="1704975" indent="-1704975" algn="ctr">
                        <a:tabLst>
                          <a:tab pos="1704975" algn="l"/>
                          <a:tab pos="1792288" algn="l"/>
                        </a:tabLst>
                      </a:pPr>
                      <a:r>
                        <a:rPr lang="nb-NO" b="1" dirty="0" smtClean="0">
                          <a:solidFill>
                            <a:srgbClr val="48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Tekniske data </a:t>
                      </a:r>
                      <a:r>
                        <a:rPr lang="nb-NO" b="0" dirty="0" smtClean="0">
                          <a:solidFill>
                            <a:srgbClr val="48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på det vi har i dag er absolutt</a:t>
                      </a:r>
                      <a:r>
                        <a:rPr lang="nb-NO" b="0" baseline="0" dirty="0" smtClean="0">
                          <a:solidFill>
                            <a:srgbClr val="48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og målbart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4975" algn="l"/>
                          <a:tab pos="1792288" algn="l"/>
                        </a:tabLst>
                        <a:defRPr/>
                      </a:pPr>
                      <a:r>
                        <a:rPr lang="nb-NO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Framtidige </a:t>
                      </a:r>
                      <a:r>
                        <a:rPr lang="nb-NO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behov/krav, prioriteringer og</a:t>
                      </a:r>
                      <a:r>
                        <a:rPr lang="nb-NO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ressurser</a:t>
                      </a:r>
                      <a:r>
                        <a:rPr lang="nb-NO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er usikre, endres over tid og ofte vanskelig å tallfeste. Uansett mange </a:t>
                      </a:r>
                      <a:r>
                        <a:rPr lang="nb-NO" b="0" u="sng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politiske</a:t>
                      </a:r>
                      <a:r>
                        <a:rPr lang="nb-NO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valg.</a:t>
                      </a:r>
                      <a:r>
                        <a:rPr lang="nb-NO" sz="1800" u="non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nb-NO" sz="1800" u="sng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Alle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faktorer i figuren – inkludert det tekniske vedlikeholdet har betydning.</a:t>
                      </a:r>
                      <a:endParaRPr lang="nb-NO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 nå av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kan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 ulik grad) påvirkes</a:t>
                      </a:r>
                      <a:r>
                        <a:rPr lang="nb-NO" sz="1800" u="sng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fra i dag av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Omfang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og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tidspunkt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Avveining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mellom </a:t>
                      </a:r>
                      <a:r>
                        <a:rPr lang="nb-NO" sz="18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investe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-ring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og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levetidsforlengelse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Dimensjonert levetid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 kvalitet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CFD9B"/>
                        </a:gs>
                        <a:gs pos="100000">
                          <a:srgbClr val="CCFFCC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Utfasing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av bygninger eller infrastruktur </a:t>
                      </a:r>
                      <a:endParaRPr lang="nb-NO" sz="18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Organisering av virksomheten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Bruk av realkapitalen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CFD9B"/>
                        </a:gs>
                        <a:gs pos="100000">
                          <a:srgbClr val="CCFFCC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251520" y="3501008"/>
            <a:ext cx="871296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323528" y="4797152"/>
            <a:ext cx="871296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1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«DET ENKLE LIV» I PRIVAT SEKTOR...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09886" y="4423668"/>
            <a:ext cx="8312563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KVALITET = evnen til å oppfylle krav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(spesifiserte og uspesifiserte)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Når kravene er kjent, er jobben relativt enkel...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nb-NO" sz="20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Kommunenes store utfordring er </a:t>
            </a:r>
            <a:r>
              <a:rPr lang="nb-NO" sz="2000" b="1" u="sng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å definere/tolke kravene </a:t>
            </a:r>
            <a:r>
              <a:rPr lang="nb-NO" sz="20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det fordrer helhetstenking, samfunnsforståelse, medvirkning og politisk forankring.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Deretter kan kommunen velge en passende organisering av gjennomføringen.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438151" y="2492721"/>
            <a:ext cx="2177072" cy="603400"/>
          </a:xfrm>
          <a:prstGeom prst="wedgeRoundRectCallout">
            <a:avLst>
              <a:gd name="adj1" fmla="val 91563"/>
              <a:gd name="adj2" fmla="val 33915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Myndighetskrav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Rune\AppData\Local\Microsoft\Windows\Temporary Internet Files\Content.IE5\WSIS4U6Y\MC9002958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371575" cy="11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eforklaring formet som et avrundet rektangel 6"/>
          <p:cNvSpPr/>
          <p:nvPr/>
        </p:nvSpPr>
        <p:spPr>
          <a:xfrm>
            <a:off x="3275856" y="1973752"/>
            <a:ext cx="2448272" cy="603400"/>
          </a:xfrm>
          <a:prstGeom prst="wedgeRoundRectCallout">
            <a:avLst>
              <a:gd name="adj1" fmla="val -445"/>
              <a:gd name="adj2" fmla="val 107428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54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Kundekrav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 descr="C:\Users\Rune\AppData\Local\Microsoft\Windows\Temporary Internet Files\Content.IE5\09JVEH20\MC9002971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17" y="980728"/>
            <a:ext cx="1195574" cy="9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ildeforklaring formet som et avrundet rektangel 8"/>
          <p:cNvSpPr/>
          <p:nvPr/>
        </p:nvSpPr>
        <p:spPr>
          <a:xfrm>
            <a:off x="6389130" y="2483467"/>
            <a:ext cx="2156547" cy="603400"/>
          </a:xfrm>
          <a:prstGeom prst="wedgeRoundRectCallout">
            <a:avLst>
              <a:gd name="adj1" fmla="val -96220"/>
              <a:gd name="adj2" fmla="val 35318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Interne krav</a:t>
            </a:r>
            <a:endParaRPr lang="nb-NO" b="1" dirty="0" smtClean="0">
              <a:solidFill>
                <a:srgbClr val="000000"/>
              </a:solidFill>
              <a:effectLst/>
              <a:latin typeface="Tahoma"/>
              <a:ea typeface="Times"/>
              <a:cs typeface="Times New Roman"/>
            </a:endParaRPr>
          </a:p>
        </p:txBody>
      </p:sp>
      <p:pic>
        <p:nvPicPr>
          <p:cNvPr id="2053" name="Picture 5" descr="C:\Users\Rune\AppData\Local\Microsoft\Windows\Temporary Internet Files\Content.IE5\WSIS4U6Y\MC90003900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124744"/>
            <a:ext cx="1366346" cy="12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740352" y="2079688"/>
            <a:ext cx="974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nb-NO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«Policy»</a:t>
            </a:r>
            <a:endParaRPr lang="nb-NO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267745" y="2924945"/>
            <a:ext cx="4392488" cy="1296144"/>
          </a:xfrm>
          <a:prstGeom prst="ellipse">
            <a:avLst/>
          </a:prstGeom>
          <a:gradFill flip="none" rotWithShape="1">
            <a:gsLst>
              <a:gs pos="0">
                <a:srgbClr val="A4B5E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Styringssystem</a:t>
            </a:r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(f.eks. ISO 9000) for å </a:t>
            </a:r>
            <a:r>
              <a:rPr lang="nb-NO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sikre og dokumentere</a:t>
            </a:r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oppfyllelse av spesifiserte krav</a:t>
            </a:r>
            <a:endParaRPr lang="nb-N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13987" y="3742288"/>
            <a:ext cx="1728787" cy="720725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582862" y="3526388"/>
            <a:ext cx="1800225" cy="1873250"/>
          </a:xfrm>
          <a:prstGeom prst="rect">
            <a:avLst/>
          </a:prstGeom>
          <a:gradFill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6516" y="3075988"/>
            <a:ext cx="32333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nb-NO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«Skandinavisk» tradisjon</a:t>
            </a:r>
            <a:endParaRPr lang="nb-NO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895924" y="3075988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nb-NO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«Søreuropeisk» tradisjon</a:t>
            </a:r>
            <a:endParaRPr lang="nb-NO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342774" y="3480678"/>
            <a:ext cx="1511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nb-NO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Uttalt ambisjon</a:t>
            </a:r>
            <a:endParaRPr lang="nb-NO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383087" y="5090869"/>
            <a:ext cx="1547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nb-NO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Faktisk oppfølging</a:t>
            </a:r>
            <a:endParaRPr lang="nb-NO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383087" y="3445320"/>
            <a:ext cx="1081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nb-NO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Uttalt ambisjon</a:t>
            </a:r>
            <a:endParaRPr lang="nb-NO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354902" y="4199021"/>
            <a:ext cx="1547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nb-NO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Faktisk oppfølging</a:t>
            </a:r>
            <a:endParaRPr lang="nb-NO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358899" y="2996952"/>
            <a:ext cx="0" cy="266429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 rot="5400000">
            <a:off x="3536574" y="4277275"/>
            <a:ext cx="2011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nb-NO" b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ambisjonsnivå</a:t>
            </a:r>
            <a:endParaRPr lang="nb-NO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546517" y="5661248"/>
            <a:ext cx="79914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13987" y="5681166"/>
            <a:ext cx="34539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auto">
              <a:spcBef>
                <a:spcPct val="50000"/>
              </a:spcBef>
              <a:spcAft>
                <a:spcPts val="0"/>
              </a:spcAft>
            </a:pPr>
            <a:r>
              <a:rPr lang="nb-NO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Myndigheter med høy status/tillit; blir sett på som ressurs</a:t>
            </a:r>
            <a:r>
              <a:rPr lang="nb-NO" sz="1800" b="1" u="sng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sterke</a:t>
            </a:r>
            <a:endParaRPr lang="nb-NO" sz="1800" b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222499" y="5681166"/>
            <a:ext cx="32400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r" fontAlgn="auto">
              <a:spcBef>
                <a:spcPct val="50000"/>
              </a:spcBef>
              <a:spcAft>
                <a:spcPts val="0"/>
              </a:spcAft>
            </a:pPr>
            <a:r>
              <a:rPr lang="nb-NO" sz="1800" b="1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Myndigheter med lav status/tillit; blir sett på som ressurs</a:t>
            </a:r>
            <a:r>
              <a:rPr lang="nb-NO" sz="1800" b="1" u="sng" dirty="0" smtClean="0">
                <a:solidFill>
                  <a:srgbClr val="5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svake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97115" y="347122"/>
            <a:ext cx="714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FORVENTNINGER TIL KOMMUNENE</a:t>
            </a:r>
            <a:endParaRPr lang="nb-NO" sz="28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6" descr="CivLogoNegSi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/>
              <p:cNvSpPr/>
              <p:nvPr/>
            </p:nvSpPr>
            <p:spPr>
              <a:xfrm>
                <a:off x="1911842" y="1027316"/>
                <a:ext cx="5325322" cy="626903"/>
              </a:xfrm>
              <a:prstGeom prst="rect">
                <a:avLst/>
              </a:prstGeom>
              <a:gradFill flip="none" rotWithShape="1">
                <a:gsLst>
                  <a:gs pos="0">
                    <a:srgbClr val="FF9999"/>
                  </a:gs>
                  <a:gs pos="100000">
                    <a:srgbClr val="FFCCCC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nb-NO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nb-NO" sz="2400" b="1" i="1">
                        <a:latin typeface="Cambria Math"/>
                      </a:rPr>
                      <m:t>𝑶𝒑𝒑𝒍𝒆𝒗𝒅</m:t>
                    </m:r>
                    <m:r>
                      <a:rPr lang="nb-NO" sz="2400" b="1" i="1">
                        <a:latin typeface="Cambria Math"/>
                      </a:rPr>
                      <m:t> </m:t>
                    </m:r>
                    <m:r>
                      <a:rPr lang="nb-NO" sz="2400" b="1" i="1">
                        <a:latin typeface="Cambria Math"/>
                      </a:rPr>
                      <m:t>𝒌𝒗𝒂𝒍𝒊𝒕𝒆𝒕</m:t>
                    </m:r>
                    <m:r>
                      <a:rPr lang="nb-NO" sz="24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nb-NO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b="1" i="1">
                            <a:latin typeface="Cambria Math"/>
                          </a:rPr>
                          <m:t>𝑭𝒐𝒓𝒗𝒆𝒏𝒕𝒏𝒊𝒏𝒈𝒆𝒓</m:t>
                        </m:r>
                      </m:num>
                      <m:den>
                        <m:r>
                          <a:rPr lang="nb-NO" sz="2400" b="1" i="1">
                            <a:latin typeface="Cambria Math"/>
                          </a:rPr>
                          <m:t>𝑳𝒆𝒗𝒆𝒓𝒕</m:t>
                        </m:r>
                        <m:r>
                          <a:rPr lang="nb-NO" sz="2400" b="1" i="1">
                            <a:latin typeface="Cambria Math"/>
                          </a:rPr>
                          <m:t> </m:t>
                        </m:r>
                        <m:r>
                          <a:rPr lang="nb-NO" sz="2400" b="1" i="1">
                            <a:latin typeface="Cambria Math"/>
                          </a:rPr>
                          <m:t>𝒓𝒆𝒔𝒖𝒍𝒕𝒂𝒕</m:t>
                        </m:r>
                      </m:den>
                    </m:f>
                  </m:oMath>
                </a14:m>
                <a:endParaRPr lang="nb-NO" sz="2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ktange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42" y="1027316"/>
                <a:ext cx="5325322" cy="6269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33619" y="1735926"/>
            <a:ext cx="8312563" cy="1198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Kommunene bør jobbe aktivt både med «teller» og «nevner»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med realistisk forhold til ressurstilgang og andre forutsetninger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«Farlig å skape et bilde av elendighet»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(for å få ressurser):</a:t>
            </a:r>
          </a:p>
        </p:txBody>
      </p:sp>
      <p:cxnSp>
        <p:nvCxnSpPr>
          <p:cNvPr id="4" name="Rett linje 3"/>
          <p:cNvCxnSpPr/>
          <p:nvPr/>
        </p:nvCxnSpPr>
        <p:spPr>
          <a:xfrm>
            <a:off x="2058318" y="1484784"/>
            <a:ext cx="1296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/>
      <p:bldP spid="13324" grpId="0"/>
      <p:bldP spid="13325" grpId="0"/>
      <p:bldP spid="13326" grpId="0"/>
      <p:bldP spid="13327" grpId="0"/>
      <p:bldP spid="13328" grpId="0"/>
      <p:bldP spid="13329" grpId="0" animBg="1"/>
      <p:bldP spid="13330" grpId="0"/>
      <p:bldP spid="13331" grpId="0" animBg="1"/>
      <p:bldP spid="13332" grpId="0"/>
      <p:bldP spid="13333" grpId="0"/>
      <p:bldP spid="2" grpId="0" animBg="1"/>
    </p:bld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34D3D47F3578CE4DBB38259C9DBF5D9F" ma:contentTypeVersion="0" ma:contentTypeDescription="" ma:contentTypeScope="" ma:versionID="d51bfc81f5ca58bed28f58a8f1fb82ee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/>
    </h63eb6bf2e3d4f93aa1ddf743b668c17>
    <Rapportforfatter xmlns="a0c403bc-df03-43c8-915b-d2d6e5c89d57" xsi:nil="true"/>
    <ReportDescription xmlns="http://schemas.microsoft.com/sharepoint/v3" xsi:nil="true"/>
    <TaxCatchAll xmlns="a0c403bc-df03-43c8-915b-d2d6e5c89d57"/>
    <_dlc_DocId xmlns="a0c403bc-df03-43c8-915b-d2d6e5c89d57">DMFW2D44QQMK-40-5</_dlc_DocId>
    <_dlc_DocIdUrl xmlns="a0c403bc-df03-43c8-915b-d2d6e5c89d57">
      <Url>http://fou.ks.no/prosjekter/124003/_layouts/15/DocIdRedir.aspx?ID=DMFW2D44QQMK-40-5</Url>
      <Description>DMFW2D44QQMK-40-5</Description>
    </_dlc_DocIdUrl>
  </documentManagement>
</p:properties>
</file>

<file path=customXml/itemProps1.xml><?xml version="1.0" encoding="utf-8"?>
<ds:datastoreItem xmlns:ds="http://schemas.openxmlformats.org/officeDocument/2006/customXml" ds:itemID="{1939632D-3374-4FC8-B96B-E3353BCFD162}"/>
</file>

<file path=customXml/itemProps2.xml><?xml version="1.0" encoding="utf-8"?>
<ds:datastoreItem xmlns:ds="http://schemas.openxmlformats.org/officeDocument/2006/customXml" ds:itemID="{D7CBBEF0-84EE-46C1-9BD7-451C6A9C0DF9}"/>
</file>

<file path=customXml/itemProps3.xml><?xml version="1.0" encoding="utf-8"?>
<ds:datastoreItem xmlns:ds="http://schemas.openxmlformats.org/officeDocument/2006/customXml" ds:itemID="{27AF0BF0-E928-484B-9C7A-FAF79105B14D}"/>
</file>

<file path=customXml/itemProps4.xml><?xml version="1.0" encoding="utf-8"?>
<ds:datastoreItem xmlns:ds="http://schemas.openxmlformats.org/officeDocument/2006/customXml" ds:itemID="{217F111C-1B83-4DCF-8A16-62F4FBBE7931}"/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2312</Words>
  <Application>Microsoft Office PowerPoint</Application>
  <PresentationFormat>Skjermfremvisning (4:3)</PresentationFormat>
  <Paragraphs>326</Paragraphs>
  <Slides>26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29" baseType="lpstr">
      <vt:lpstr>Standard utforming</vt:lpstr>
      <vt:lpstr>Office-tema</vt:lpstr>
      <vt:lpstr>1_Standard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Rune</dc:creator>
  <cp:lastModifiedBy>Rune</cp:lastModifiedBy>
  <cp:revision>236</cp:revision>
  <dcterms:created xsi:type="dcterms:W3CDTF">2009-02-15T17:40:02Z</dcterms:created>
  <dcterms:modified xsi:type="dcterms:W3CDTF">2013-05-02T22:12:30Z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0x010100C466DCB15B7C4D46B76A8E26AA95A5200034D3D47F3578CE4DBB38259C9DBF5D9F</vt:lpwstr>
  </property>
  <property fmtid="{D5CDD505-2E9C-101B-9397-08002B2CF9AE}" pid="3" name="_dlc_DocIdItemGuid">
    <vt:lpwstr>83b7bc92-5629-4d3a-8921-7fddadc401d1</vt:lpwstr>
  </property>
</Properties>
</file>