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5" r:id="rId4"/>
    <p:sldId id="269" r:id="rId5"/>
    <p:sldId id="274" r:id="rId6"/>
    <p:sldId id="272" r:id="rId7"/>
    <p:sldId id="275" r:id="rId8"/>
    <p:sldId id="276" r:id="rId9"/>
    <p:sldId id="277" r:id="rId10"/>
    <p:sldId id="278" r:id="rId11"/>
    <p:sldId id="279" r:id="rId12"/>
    <p:sldId id="282" r:id="rId13"/>
    <p:sldId id="281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66CC"/>
    <a:srgbClr val="00003E"/>
    <a:srgbClr val="000066"/>
    <a:srgbClr val="FFCC00"/>
    <a:srgbClr val="FFCC66"/>
    <a:srgbClr val="FF9966"/>
    <a:srgbClr val="FFCCCC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Mørk stil 1 - aks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Mørk stil 1 - aks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445394-49E7-463B-BD20-FA59ED824F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5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9ACA2B-3BCF-4E0C-8CF9-8195CC4506A1}" type="slidenum">
              <a:rPr lang="nb-NO"/>
              <a:pPr eaLnBrk="1" hangingPunct="1"/>
              <a:t>1</a:t>
            </a:fld>
            <a:endParaRPr lang="nb-NO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10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11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8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9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3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50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9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386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12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7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715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722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argestrip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64202" y="1484784"/>
            <a:ext cx="755967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nb-NO" b="1" dirty="0">
                <a:latin typeface="Tahoma" pitchFamily="34" charset="0"/>
                <a:ea typeface="Tahoma" pitchFamily="34" charset="0"/>
                <a:cs typeface="Tahoma" pitchFamily="34" charset="0"/>
              </a:rPr>
              <a:t>KS FoU-prosjekt nr. 124003: </a:t>
            </a:r>
          </a:p>
          <a:p>
            <a:pPr algn="ctr">
              <a:spcAft>
                <a:spcPts val="1200"/>
              </a:spcAft>
            </a:pPr>
            <a:r>
              <a:rPr lang="nb-NO" sz="2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Forvaltning av kommunesektorens eiendom og infrastruktur – dilemmaer og løsninger</a:t>
            </a:r>
          </a:p>
          <a:p>
            <a:pPr algn="ctr">
              <a:spcBef>
                <a:spcPts val="1200"/>
              </a:spcBef>
            </a:pP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Resultater fra delprosjekt 2: </a:t>
            </a:r>
          </a:p>
          <a:p>
            <a:pPr algn="ctr">
              <a:spcBef>
                <a:spcPts val="0"/>
              </a:spcBef>
            </a:pPr>
            <a:r>
              <a:rPr lang="nb-NO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NYE UTFORDRINGER</a:t>
            </a:r>
          </a:p>
          <a:p>
            <a:pPr algn="ctr"/>
            <a:endParaRPr lang="nn-NO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n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Rune Opheim, CIVITAS</a:t>
            </a:r>
          </a:p>
          <a:p>
            <a:pPr algn="ctr"/>
            <a:endParaRPr lang="nn-N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02" y="6000428"/>
            <a:ext cx="1140460" cy="52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KOMMUNALE VEGER mm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Største utfordringer innen veg og samferdsel mm: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Flom/skred,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våtere klima og mer ekstremvær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mobil befolkning må takles, uansett om det er vegene eller kollektivtrafikken som skal ta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trafikkveksten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byene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Brukernes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krav til vegstandard og komfortabel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kollektiv-trafikk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kombinert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med skjerpede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myndighetskrav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Arbeidskraft, spesielt i kollektivtrafikk og </a:t>
            </a:r>
            <a:r>
              <a:rPr lang="nb-NO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komm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veg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Vegholder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kan oftere bli gjort ansvarlig for skader som følge av mangelfullt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vegvedlikehold, overvann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mm.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 få reelt tilgjengelige salderingsposter i budsjettene, mye av øvrige ressurser er bundet opp i lovpålagte og/eller gebyrfinansierte oppgaver. Gjeldsbyrde og renteøkning vil forverre forholdene.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KOMMUNALE BYGG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52736"/>
            <a:ext cx="799288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KOMMUNALE BYGG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Største utfordringer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Våtere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klima, særlig råteproblemer,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spesielt for verneverdige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bygg.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Eldrebølge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mer mobil befolkning gir endringer i behovet for bygg, særlig knyttet til skole og helse/omsorg.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Brukerne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arbeidstakerne sine økte krav, bl.a. til inneklima, vil sammen med stadige nasjonale reformer og strengere regelverk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bli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kostnadsdrivende.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Aksepten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for- og gevinsten ved bruk av midlertidige bygg må forventes å bli stadig mindre.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SAMMENSTILTE VIRKSOMHETSOMR.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4561" y="3789040"/>
            <a:ext cx="8136904" cy="27363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Største utfordringer per virksomhetsområde: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Våtere klima, bl.a. med fukt og råteproblemer i bygg. Flere fryse-tine sykluser er problematisk i alle sektorer.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Økte brukerkrav, spesielt til VA og veg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konkurranse om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arbeidskraft, spesielt i VA-sektoren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Høy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gjeld og økt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rentenivå, veg/samferdsel særlig utsatt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juridisk eksponering, spesielt for VA / overvann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Flere krav/reformer fra statlige myndigheter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8" y="908720"/>
            <a:ext cx="804287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6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SAMMENSTILTE UTFORDRINGER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SAMMENSTILTE UTFORDRINGER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Følgende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deler av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byggene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infrastrukturen antas samlet sett å ha de gjennomsnittlig største utfordringene: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Kollektivtrafikkens infrastruktur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(inkl. transportmidlene)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antas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samlet sett å stå overfør størst utfordringer fram til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2050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Fylkesvegnettet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og i litt mindre grad kommunale veger har store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utfordringer, særlig i driften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 bruer 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tuneller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Blant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byggene er det mest utfordringer knyttet til skole, helse- og omsorgsbygg og midlertidige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Innen VA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ser overvannshåndtering og behandling av drikkevann ut til å møte mest utfordringer. 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Grunnvannskilder og verksted-/lagerbygg ser ut til å møte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færrest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utfordringer.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berøres ikke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 like mange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typer samfunnsinteresser som veg mm og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bygg; - og er «vernet» gjennom særskilt gebyrfinansiering. VA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får således relativt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lav gjennomsnittsscore, men store enkeltutfordringer</a:t>
            </a:r>
          </a:p>
        </p:txBody>
      </p:sp>
    </p:spTree>
    <p:extLst>
      <p:ext uri="{BB962C8B-B14F-4D97-AF65-F5344CB8AC3E}">
        <p14:creationId xmlns:p14="http://schemas.microsoft.com/office/powerpoint/2010/main" val="3650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SAMMENSLÅTTE VIRKSOMHETS-OMRÅDER OG UTFORDRINGER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3501008"/>
            <a:ext cx="8136904" cy="30506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Økonomisk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eksponering av veg/kollektivtrafikk er den kombinasjonen som gir høyest gjennomsnittlig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score.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Klimaendringer gir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store utfordringer for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Hadde vi samlet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økte brukerkrav, nasjonale reformer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krav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rekruttering/ kompetanse som en sekkepost, vil denne gruppen får høyest score av alle.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 usikkerhet her. Ikke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grunnlag for å konkludere med forskjeller i samlet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utfordringsnivå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bygg, VA og veg.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5097"/>
            <a:ext cx="7992888" cy="206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7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ANDRE FORHOLD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Skjønnsmessige vurderinger står for Civitas’ regning – mer et diskusjonsgrunnlag enn bastante konklusjoner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Vurder uansett nøye hva som kan/bør tallfestes – og av hvem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Store regionale forskjeller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Mulig å gjøre liknende analyser på fylkes-, region eller kommunenivå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Kommunesektoren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har få alternativer til å bekoste drift og vedlikehold av de bygg og den infrastruktur som allerede finnes.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Privatisering og konkurranseutsetting reduserer ikke nødvendigvis utfordringene så lenge kommunen betaler.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Forventet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vekst vil gi stadig økende utgiftsnivå på de fleste områder, og en kan ikke regne med at tekniske eller organisatoriske nyvinninger vil løse alle problemer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«Dyrt å være fattig» - kortsiktige løsninger som tvinges fram av «kriser» og budsjettkutt er sjelden de mest rasjonelle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KUNNSKAPSGRUNNLAG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Nye utfordringer for bygg, veger og VA-anlegg, med tidshorisont; </a:t>
            </a:r>
            <a:r>
              <a:rPr lang="nb-NO" sz="2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ca.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til 2050. Endringene kommer på toppen av dagens etterslep i vedlikehold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Kilder: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NOU og stortingsmelding om klimatilpasning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KS-FoU-prosjekter om klimatilpasning og bygg/ infrastruktur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(Vestlandsforsking)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Dekker også andre typer utfordringer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Rådgivende ingeniørers forening (RIF): «State </a:t>
            </a:r>
            <a:r>
              <a:rPr lang="nb-NO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nation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(sett fra fagfolkene/bransjen sitt ståsted)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Statistikk og virksomhetsdata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f.eks. bedre VA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lang rekke fagrapporter mm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(fyldig litteraturliste i vedlegg)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Mye mer litteratur på bygg enn på veg og VA.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Sjelden at tekniske og samfunnsmessige forhold sees i sammenheng. Ikke all tallfesting er like vellykket.</a:t>
            </a:r>
          </a:p>
        </p:txBody>
      </p:sp>
    </p:spTree>
    <p:extLst>
      <p:ext uri="{BB962C8B-B14F-4D97-AF65-F5344CB8AC3E}">
        <p14:creationId xmlns:p14="http://schemas.microsoft.com/office/powerpoint/2010/main" val="36893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METODE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90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03548" y="980728"/>
            <a:ext cx="8136904" cy="55195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Systematisk gjennomgang der ulike deler av kommunal og fylkeskommunal virksomhet blir sett i sammenheng med ulike, nye utfordringer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Skjønnsmessig vurdering av hvor store utfordringene vil bli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Utfordringer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med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oransje/rødt nivå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kommenteres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Aggregering ved hjelp av gjennomsnittsverdier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2636912"/>
            <a:ext cx="85789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INNDELING AV VIRKSOMHETEN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65603"/>
              </p:ext>
            </p:extLst>
          </p:nvPr>
        </p:nvGraphicFramePr>
        <p:xfrm>
          <a:off x="611560" y="980728"/>
          <a:ext cx="7992889" cy="5472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34554"/>
                <a:gridCol w="1017277"/>
                <a:gridCol w="4941058"/>
              </a:tblGrid>
              <a:tr h="182420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Vannforsyning og avløp (VA)</a:t>
                      </a:r>
                      <a:endParaRPr lang="nb-NO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Overflatekilder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Grunnvannskilder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Vannbehandling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Forsyningsnett vann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Avløpsnett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Avløpspumper/overløp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Avløpsrenseanlegg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Dammer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Overvannshåndtering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VA-10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Flomsikring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0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Kommunale veger mm</a:t>
                      </a:r>
                      <a:endParaRPr lang="nb-NO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Fylkesveger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Kommunale veger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Sentrumsgater mm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Gang- og sykkelveger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Vintervedlikehold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Bruer og tuneller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Trafikksikring, lys mm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 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Park og idrett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Kollektivtrafikk, ferjer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Veg-10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Kaier, sjøfront mm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0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Kommunale bygg</a:t>
                      </a:r>
                      <a:r>
                        <a:rPr lang="nb-NO" sz="18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(eiendom)</a:t>
                      </a:r>
                      <a:endParaRPr lang="nb-NO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Kontorbygg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Barnehager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Skoler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Kulturhus mm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Verneverdige bygg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Helse-/ omsorgsbygg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Boliger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Idrettshaller mm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Verksteder, lager mm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b-NO" sz="11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Bygg-10</a:t>
                      </a:r>
                    </a:p>
                  </a:txBody>
                  <a:tcPr marL="6858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1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Midlertidige bygg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NYE UTFORDRINGER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33924"/>
              </p:ext>
            </p:extLst>
          </p:nvPr>
        </p:nvGraphicFramePr>
        <p:xfrm>
          <a:off x="611561" y="980728"/>
          <a:ext cx="7992888" cy="547260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88231"/>
                <a:gridCol w="648072"/>
                <a:gridCol w="5256585"/>
              </a:tblGrid>
              <a:tr h="303865">
                <a:tc rowSpan="3">
                  <a:txBody>
                    <a:bodyPr/>
                    <a:lstStyle/>
                    <a:p>
                      <a:pPr marL="450215" marR="180340" indent="-450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Klimaendringer</a:t>
                      </a:r>
                    </a:p>
                    <a:p>
                      <a:pPr marR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«Varmere»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«Våtere»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«Villere»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65">
                <a:tc rowSpan="3">
                  <a:txBody>
                    <a:bodyPr/>
                    <a:lstStyle/>
                    <a:p>
                      <a:pPr marL="450215" marR="180340" indent="-450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Befolkning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 universell utforming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Flere eldre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 mobil befolkning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65">
                <a:tc rowSpan="3">
                  <a:txBody>
                    <a:bodyPr/>
                    <a:lstStyle/>
                    <a:p>
                      <a:pPr marL="450215" marR="180340" indent="-450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Energi og miljø</a:t>
                      </a:r>
                    </a:p>
                    <a:p>
                      <a:pPr marR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Strengere energi- og miljøkrav (regelverk</a:t>
                      </a:r>
                      <a:r>
                        <a:rPr lang="nb-NO" sz="18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nb-NO" sz="18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Økte energipriser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Redusert utslipp av klimagasser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65">
                <a:tc rowSpan="3">
                  <a:txBody>
                    <a:bodyPr/>
                    <a:lstStyle/>
                    <a:p>
                      <a:pPr marR="180340" indent="-450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Tjenester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Økte brukerkrav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Nasjonale reformer og satsingsområder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4.3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 interkommunalt samarbeid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65">
                <a:tc rowSpan="3">
                  <a:txBody>
                    <a:bodyPr/>
                    <a:lstStyle/>
                    <a:p>
                      <a:pPr marL="450215" marR="180340" indent="-450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Arbeidskraft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Strengere krav til arbeidsmiljø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Økt konkurranse om kvalifisert arbeidskraft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8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5.3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Effektivisering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65">
                <a:tc rowSpan="3">
                  <a:txBody>
                    <a:bodyPr/>
                    <a:lstStyle/>
                    <a:p>
                      <a:pPr marR="180340" indent="-450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Økonomisk eksponering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Høyere utgiftsnivå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53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 gjeld, høyere rentenivå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53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6.3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Flere </a:t>
                      </a:r>
                      <a:r>
                        <a:rPr lang="nb-NO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regresskrav, søksmål </a:t>
                      </a:r>
                      <a:r>
                        <a:rPr lang="nb-NO" sz="18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</a:t>
                      </a:r>
                      <a:endParaRPr lang="nb-NO" sz="18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2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RESULTATER</a:t>
            </a:r>
            <a:r>
              <a:rPr lang="nn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(540 </a:t>
            </a:r>
            <a:r>
              <a:rPr lang="nb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vurderinger</a:t>
            </a:r>
            <a:r>
              <a:rPr lang="nn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VANNFORSYNING OG AVLØP mm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VANNFORSYNING OG AVLØP mm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Største utfordringer innen VA) inkl. overvannshåndtering: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Våtere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klima med mer flom 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ekstremnedbør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Utslipp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fra avløpsnettet (oppstrøms renseanlegg)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forhold til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både lokal forurensning og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skade på eiendom.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Kommunesektoren kan i større grad bli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tilt til ansvar.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Overvannshåndtering i forhold til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skade på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eiendom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Oppfølging av krav i medhold av vannrammedirektivet som ikke alltid er tilpasset norske forhold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Større krav fra abonnentene og myndighetene, spesielt knyttet til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kvalitet og leveringssikkerhet i vannforsyningen.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Rekruttering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 nødvendig fagkompetanse er allerede en stor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utfordring. </a:t>
            </a:r>
          </a:p>
        </p:txBody>
      </p:sp>
    </p:spTree>
    <p:extLst>
      <p:ext uri="{BB962C8B-B14F-4D97-AF65-F5344CB8AC3E}">
        <p14:creationId xmlns:p14="http://schemas.microsoft.com/office/powerpoint/2010/main" val="11938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2678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KOMMUNALE VEGER mm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52736"/>
            <a:ext cx="799288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34D3D47F3578CE4DBB38259C9DBF5D9F" ma:contentTypeVersion="0" ma:contentTypeDescription="" ma:contentTypeScope="" ma:versionID="d51bfc81f5ca58bed28f58a8f1fb82ee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/>
    </h63eb6bf2e3d4f93aa1ddf743b668c17>
    <Rapportforfatter xmlns="a0c403bc-df03-43c8-915b-d2d6e5c89d57" xsi:nil="true"/>
    <ReportDescription xmlns="http://schemas.microsoft.com/sharepoint/v3" xsi:nil="true"/>
    <TaxCatchAll xmlns="a0c403bc-df03-43c8-915b-d2d6e5c89d57"/>
    <_dlc_DocId xmlns="a0c403bc-df03-43c8-915b-d2d6e5c89d57">DMFW2D44QQMK-40-4</_dlc_DocId>
    <_dlc_DocIdUrl xmlns="a0c403bc-df03-43c8-915b-d2d6e5c89d57">
      <Url>http://fou.ks.no/prosjekter/124003/_layouts/15/DocIdRedir.aspx?ID=DMFW2D44QQMK-40-4</Url>
      <Description>DMFW2D44QQMK-40-4</Description>
    </_dlc_DocIdUrl>
  </documentManagement>
</p:properties>
</file>

<file path=customXml/itemProps1.xml><?xml version="1.0" encoding="utf-8"?>
<ds:datastoreItem xmlns:ds="http://schemas.openxmlformats.org/officeDocument/2006/customXml" ds:itemID="{3A433BB4-BF14-4F4C-BD4C-914F67E08B37}"/>
</file>

<file path=customXml/itemProps2.xml><?xml version="1.0" encoding="utf-8"?>
<ds:datastoreItem xmlns:ds="http://schemas.openxmlformats.org/officeDocument/2006/customXml" ds:itemID="{1A063EF2-EB90-4111-A460-E05DE68C74B0}"/>
</file>

<file path=customXml/itemProps3.xml><?xml version="1.0" encoding="utf-8"?>
<ds:datastoreItem xmlns:ds="http://schemas.openxmlformats.org/officeDocument/2006/customXml" ds:itemID="{9AF83FF5-85AB-475D-8FB1-18AD79F89729}"/>
</file>

<file path=customXml/itemProps4.xml><?xml version="1.0" encoding="utf-8"?>
<ds:datastoreItem xmlns:ds="http://schemas.openxmlformats.org/officeDocument/2006/customXml" ds:itemID="{B82BD873-2928-4CE0-A182-AA49E88248FD}"/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1077</Words>
  <Application>Microsoft Office PowerPoint</Application>
  <PresentationFormat>Skjermfremvisning (4:3)</PresentationFormat>
  <Paragraphs>210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Rune</dc:creator>
  <cp:lastModifiedBy>Rune</cp:lastModifiedBy>
  <cp:revision>122</cp:revision>
  <dcterms:created xsi:type="dcterms:W3CDTF">2009-02-15T17:40:02Z</dcterms:created>
  <dcterms:modified xsi:type="dcterms:W3CDTF">2013-05-02T22:12:05Z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0x010100C466DCB15B7C4D46B76A8E26AA95A5200034D3D47F3578CE4DBB38259C9DBF5D9F</vt:lpwstr>
  </property>
  <property fmtid="{D5CDD505-2E9C-101B-9397-08002B2CF9AE}" pid="3" name="_dlc_DocIdItemGuid">
    <vt:lpwstr>aa255831-20d4-427d-ad3a-c4efc89a636b</vt:lpwstr>
  </property>
</Properties>
</file>