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2.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3.xml" ContentType="application/vnd.openxmlformats-officedocument.presentationml.slide+xml"/>
  <Override PartName="/ppt/slides/slide5.xml" ContentType="application/vnd.openxmlformats-officedocument.presentationml.slide+xml"/>
  <Override PartName="/ppt/slides/slide3.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4.xml" ContentType="application/vnd.openxmlformats-officedocument.presentationml.slide+xml"/>
  <Override PartName="/ppt/notesSlides/notesSlide16.xml" ContentType="application/vnd.openxmlformats-officedocument.presentationml.notesSlide+xml"/>
  <Override PartName="/ppt/notesSlides/notesSlide15.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2.xml" ContentType="application/vnd.openxmlformats-officedocument.presentationml.notesSlide+xml"/>
  <Override PartName="/ppt/notesSlides/notesSlide11.xml" ContentType="application/vnd.openxmlformats-officedocument.presentationml.notes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notesSlides/notesSlide1.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6.xml" ContentType="application/vnd.openxmlformats-officedocument.presentationml.notesSlide+xml"/>
  <Override PartName="/ppt/notesSlides/notesSlide5.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handoutMasterIdLst>
    <p:handoutMasterId r:id="rId19"/>
  </p:handoutMasterIdLst>
  <p:sldIdLst>
    <p:sldId id="256" r:id="rId2"/>
    <p:sldId id="266" r:id="rId3"/>
    <p:sldId id="265" r:id="rId4"/>
    <p:sldId id="269" r:id="rId5"/>
    <p:sldId id="274" r:id="rId6"/>
    <p:sldId id="279" r:id="rId7"/>
    <p:sldId id="272" r:id="rId8"/>
    <p:sldId id="275" r:id="rId9"/>
    <p:sldId id="282" r:id="rId10"/>
    <p:sldId id="276" r:id="rId11"/>
    <p:sldId id="283" r:id="rId12"/>
    <p:sldId id="277" r:id="rId13"/>
    <p:sldId id="278" r:id="rId14"/>
    <p:sldId id="284" r:id="rId15"/>
    <p:sldId id="285" r:id="rId16"/>
    <p:sldId id="286" r:id="rId17"/>
  </p:sldIdLst>
  <p:sldSz cx="9144000" cy="6858000" type="screen4x3"/>
  <p:notesSz cx="6669088" cy="9885363"/>
  <p:defaultTextStyle>
    <a:defPPr>
      <a:defRPr lang="nb-NO"/>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0000"/>
    <a:srgbClr val="3366CC"/>
    <a:srgbClr val="00003E"/>
    <a:srgbClr val="000066"/>
    <a:srgbClr val="FFCC00"/>
    <a:srgbClr val="FFCC66"/>
    <a:srgbClr val="FF9966"/>
    <a:srgbClr val="FFCCCC"/>
    <a:srgbClr val="FFCC99"/>
    <a:srgbClr val="FF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ddels stil 2 - aks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iddels stil 2 - aks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iddels stil 2 - aks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69CF1AB2-1976-4502-BF36-3FF5EA218861}" styleName="Middels stil 4 - aks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125E5076-3810-47DD-B79F-674D7AD40C01}" styleName="Mørk stil 1 - aks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Mørk stil 1 - aks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1E4AEA4-8DFA-4A89-87EB-49C32662AFE0}" styleName="Middels stil 2 - aks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117" d="100"/>
          <a:sy n="117" d="100"/>
        </p:scale>
        <p:origin x="-1464"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26" Type="http://schemas.openxmlformats.org/officeDocument/2006/relationships/customXml" Target="../customXml/item3.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 Id="rId27" Type="http://schemas.openxmlformats.org/officeDocument/2006/relationships/customXml" Target="../customXml/item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889938" cy="494268"/>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sz="quarter" idx="1"/>
          </p:nvPr>
        </p:nvSpPr>
        <p:spPr>
          <a:xfrm>
            <a:off x="3777607" y="0"/>
            <a:ext cx="2889938" cy="494268"/>
          </a:xfrm>
          <a:prstGeom prst="rect">
            <a:avLst/>
          </a:prstGeom>
        </p:spPr>
        <p:txBody>
          <a:bodyPr vert="horz" lIns="91440" tIns="45720" rIns="91440" bIns="45720" rtlCol="0"/>
          <a:lstStyle>
            <a:lvl1pPr algn="r">
              <a:defRPr sz="1200"/>
            </a:lvl1pPr>
          </a:lstStyle>
          <a:p>
            <a:fld id="{9C24661E-796D-45CD-B4AA-9FC54A76C11D}" type="datetimeFigureOut">
              <a:rPr lang="nb-NO" smtClean="0"/>
              <a:t>03.05.2013</a:t>
            </a:fld>
            <a:endParaRPr lang="nb-NO"/>
          </a:p>
        </p:txBody>
      </p:sp>
      <p:sp>
        <p:nvSpPr>
          <p:cNvPr id="4" name="Plassholder for bunntekst 3"/>
          <p:cNvSpPr>
            <a:spLocks noGrp="1"/>
          </p:cNvSpPr>
          <p:nvPr>
            <p:ph type="ftr" sz="quarter" idx="2"/>
          </p:nvPr>
        </p:nvSpPr>
        <p:spPr>
          <a:xfrm>
            <a:off x="0" y="9389379"/>
            <a:ext cx="2889938" cy="494268"/>
          </a:xfrm>
          <a:prstGeom prst="rect">
            <a:avLst/>
          </a:prstGeom>
        </p:spPr>
        <p:txBody>
          <a:bodyPr vert="horz" lIns="91440" tIns="45720" rIns="91440" bIns="45720" rtlCol="0" anchor="b"/>
          <a:lstStyle>
            <a:lvl1pPr algn="l">
              <a:defRPr sz="1200"/>
            </a:lvl1pPr>
          </a:lstStyle>
          <a:p>
            <a:endParaRPr lang="nb-NO"/>
          </a:p>
        </p:txBody>
      </p:sp>
      <p:sp>
        <p:nvSpPr>
          <p:cNvPr id="5" name="Plassholder for lysbildenummer 4"/>
          <p:cNvSpPr>
            <a:spLocks noGrp="1"/>
          </p:cNvSpPr>
          <p:nvPr>
            <p:ph type="sldNum" sz="quarter" idx="3"/>
          </p:nvPr>
        </p:nvSpPr>
        <p:spPr>
          <a:xfrm>
            <a:off x="3777607" y="9389379"/>
            <a:ext cx="2889938" cy="494268"/>
          </a:xfrm>
          <a:prstGeom prst="rect">
            <a:avLst/>
          </a:prstGeom>
        </p:spPr>
        <p:txBody>
          <a:bodyPr vert="horz" lIns="91440" tIns="45720" rIns="91440" bIns="45720" rtlCol="0" anchor="b"/>
          <a:lstStyle>
            <a:lvl1pPr algn="r">
              <a:defRPr sz="1200"/>
            </a:lvl1pPr>
          </a:lstStyle>
          <a:p>
            <a:fld id="{56337A2B-0151-45D1-9AC8-1656D5F37011}" type="slidenum">
              <a:rPr lang="nb-NO" smtClean="0"/>
              <a:t>‹#›</a:t>
            </a:fld>
            <a:endParaRPr lang="nb-NO"/>
          </a:p>
        </p:txBody>
      </p:sp>
    </p:spTree>
    <p:extLst>
      <p:ext uri="{BB962C8B-B14F-4D97-AF65-F5344CB8AC3E}">
        <p14:creationId xmlns:p14="http://schemas.microsoft.com/office/powerpoint/2010/main" val="22753986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889938" cy="4942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nb-NO"/>
          </a:p>
        </p:txBody>
      </p:sp>
      <p:sp>
        <p:nvSpPr>
          <p:cNvPr id="3075" name="Rectangle 3"/>
          <p:cNvSpPr>
            <a:spLocks noGrp="1" noChangeArrowheads="1"/>
          </p:cNvSpPr>
          <p:nvPr>
            <p:ph type="dt" idx="1"/>
          </p:nvPr>
        </p:nvSpPr>
        <p:spPr bwMode="auto">
          <a:xfrm>
            <a:off x="3777607" y="0"/>
            <a:ext cx="2889938" cy="4942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nb-NO"/>
          </a:p>
        </p:txBody>
      </p:sp>
      <p:sp>
        <p:nvSpPr>
          <p:cNvPr id="3076" name="Rectangle 4"/>
          <p:cNvSpPr>
            <a:spLocks noGrp="1" noRot="1" noChangeAspect="1" noChangeArrowheads="1" noTextEdit="1"/>
          </p:cNvSpPr>
          <p:nvPr>
            <p:ph type="sldImg" idx="2"/>
          </p:nvPr>
        </p:nvSpPr>
        <p:spPr bwMode="auto">
          <a:xfrm>
            <a:off x="863600" y="741363"/>
            <a:ext cx="4941888" cy="3706812"/>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66909" y="4695548"/>
            <a:ext cx="5335270" cy="4448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nb-NO" noProof="0" smtClean="0"/>
              <a:t>Klikk for å redigere tekststiler i malen</a:t>
            </a:r>
          </a:p>
          <a:p>
            <a:pPr lvl="1"/>
            <a:r>
              <a:rPr lang="nb-NO" noProof="0" smtClean="0"/>
              <a:t>Andre nivå</a:t>
            </a:r>
          </a:p>
          <a:p>
            <a:pPr lvl="2"/>
            <a:r>
              <a:rPr lang="nb-NO" noProof="0" smtClean="0"/>
              <a:t>Tredje nivå</a:t>
            </a:r>
          </a:p>
          <a:p>
            <a:pPr lvl="3"/>
            <a:r>
              <a:rPr lang="nb-NO" noProof="0" smtClean="0"/>
              <a:t>Fjerde nivå</a:t>
            </a:r>
          </a:p>
          <a:p>
            <a:pPr lvl="4"/>
            <a:r>
              <a:rPr lang="nb-NO" noProof="0" smtClean="0"/>
              <a:t>Femte nivå</a:t>
            </a:r>
          </a:p>
        </p:txBody>
      </p:sp>
      <p:sp>
        <p:nvSpPr>
          <p:cNvPr id="3078" name="Rectangle 6"/>
          <p:cNvSpPr>
            <a:spLocks noGrp="1" noChangeArrowheads="1"/>
          </p:cNvSpPr>
          <p:nvPr>
            <p:ph type="ftr" sz="quarter" idx="4"/>
          </p:nvPr>
        </p:nvSpPr>
        <p:spPr bwMode="auto">
          <a:xfrm>
            <a:off x="0" y="9389379"/>
            <a:ext cx="2889938" cy="4942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nb-NO"/>
          </a:p>
        </p:txBody>
      </p:sp>
      <p:sp>
        <p:nvSpPr>
          <p:cNvPr id="3079" name="Rectangle 7"/>
          <p:cNvSpPr>
            <a:spLocks noGrp="1" noChangeArrowheads="1"/>
          </p:cNvSpPr>
          <p:nvPr>
            <p:ph type="sldNum" sz="quarter" idx="5"/>
          </p:nvPr>
        </p:nvSpPr>
        <p:spPr bwMode="auto">
          <a:xfrm>
            <a:off x="3777607" y="9389379"/>
            <a:ext cx="2889938" cy="4942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smtClean="0"/>
            </a:lvl1pPr>
          </a:lstStyle>
          <a:p>
            <a:pPr>
              <a:defRPr/>
            </a:pPr>
            <a:fld id="{30445394-49E7-463B-BD20-FA59ED824FBD}" type="slidenum">
              <a:rPr lang="nb-NO"/>
              <a:pPr>
                <a:defRPr/>
              </a:pPr>
              <a:t>‹#›</a:t>
            </a:fld>
            <a:endParaRPr lang="nb-NO"/>
          </a:p>
        </p:txBody>
      </p:sp>
    </p:spTree>
    <p:extLst>
      <p:ext uri="{BB962C8B-B14F-4D97-AF65-F5344CB8AC3E}">
        <p14:creationId xmlns:p14="http://schemas.microsoft.com/office/powerpoint/2010/main" val="92858086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629ACA2B-3BCF-4E0C-8CF9-8195CC4506A1}" type="slidenum">
              <a:rPr lang="nb-NO"/>
              <a:pPr eaLnBrk="1" hangingPunct="1"/>
              <a:t>1</a:t>
            </a:fld>
            <a:endParaRPr lang="nb-NO"/>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p:spPr>
        <p:txBody>
          <a:bodyPr/>
          <a:lstStyle/>
          <a:p>
            <a:pPr eaLnBrk="1" hangingPunct="1"/>
            <a:endParaRPr lang="nb-NO"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D5B8043-75AA-4353-AF5B-8A6E3BDAF059}" type="slidenum">
              <a:rPr lang="nb-NO"/>
              <a:pPr/>
              <a:t>10</a:t>
            </a:fld>
            <a:endParaRPr lang="nb-NO"/>
          </a:p>
        </p:txBody>
      </p:sp>
      <p:sp>
        <p:nvSpPr>
          <p:cNvPr id="6146" name="Rectangle 2"/>
          <p:cNvSpPr>
            <a:spLocks noGrp="1" noRot="1" noChangeAspect="1" noChangeArrowheads="1" noTextEdit="1"/>
          </p:cNvSpPr>
          <p:nvPr>
            <p:ph type="sldImg"/>
          </p:nvPr>
        </p:nvSpPr>
        <p:spPr>
          <a:ln/>
        </p:spPr>
      </p:sp>
      <p:sp>
        <p:nvSpPr>
          <p:cNvPr id="6147" name="Rectangle 3"/>
          <p:cNvSpPr>
            <a:spLocks noGrp="1" noChangeArrowheads="1"/>
          </p:cNvSpPr>
          <p:nvPr>
            <p:ph type="body" idx="1"/>
          </p:nvPr>
        </p:nvSpPr>
        <p:spPr/>
        <p:txBody>
          <a:bodyPr/>
          <a:lstStyle/>
          <a:p>
            <a:endParaRPr lang="nb-NO"/>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D5B8043-75AA-4353-AF5B-8A6E3BDAF059}" type="slidenum">
              <a:rPr lang="nb-NO"/>
              <a:pPr/>
              <a:t>11</a:t>
            </a:fld>
            <a:endParaRPr lang="nb-NO"/>
          </a:p>
        </p:txBody>
      </p:sp>
      <p:sp>
        <p:nvSpPr>
          <p:cNvPr id="6146" name="Rectangle 2"/>
          <p:cNvSpPr>
            <a:spLocks noGrp="1" noRot="1" noChangeAspect="1" noChangeArrowheads="1" noTextEdit="1"/>
          </p:cNvSpPr>
          <p:nvPr>
            <p:ph type="sldImg"/>
          </p:nvPr>
        </p:nvSpPr>
        <p:spPr>
          <a:ln/>
        </p:spPr>
      </p:sp>
      <p:sp>
        <p:nvSpPr>
          <p:cNvPr id="6147" name="Rectangle 3"/>
          <p:cNvSpPr>
            <a:spLocks noGrp="1" noChangeArrowheads="1"/>
          </p:cNvSpPr>
          <p:nvPr>
            <p:ph type="body" idx="1"/>
          </p:nvPr>
        </p:nvSpPr>
        <p:spPr/>
        <p:txBody>
          <a:bodyPr/>
          <a:lstStyle/>
          <a:p>
            <a:endParaRPr lang="nb-NO"/>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D5B8043-75AA-4353-AF5B-8A6E3BDAF059}" type="slidenum">
              <a:rPr lang="nb-NO"/>
              <a:pPr/>
              <a:t>12</a:t>
            </a:fld>
            <a:endParaRPr lang="nb-NO"/>
          </a:p>
        </p:txBody>
      </p:sp>
      <p:sp>
        <p:nvSpPr>
          <p:cNvPr id="6146" name="Rectangle 2"/>
          <p:cNvSpPr>
            <a:spLocks noGrp="1" noRot="1" noChangeAspect="1" noChangeArrowheads="1" noTextEdit="1"/>
          </p:cNvSpPr>
          <p:nvPr>
            <p:ph type="sldImg"/>
          </p:nvPr>
        </p:nvSpPr>
        <p:spPr>
          <a:ln/>
        </p:spPr>
      </p:sp>
      <p:sp>
        <p:nvSpPr>
          <p:cNvPr id="6147" name="Rectangle 3"/>
          <p:cNvSpPr>
            <a:spLocks noGrp="1" noChangeArrowheads="1"/>
          </p:cNvSpPr>
          <p:nvPr>
            <p:ph type="body" idx="1"/>
          </p:nvPr>
        </p:nvSpPr>
        <p:spPr/>
        <p:txBody>
          <a:bodyPr/>
          <a:lstStyle/>
          <a:p>
            <a:endParaRPr lang="nb-NO"/>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D5B8043-75AA-4353-AF5B-8A6E3BDAF059}" type="slidenum">
              <a:rPr lang="nb-NO"/>
              <a:pPr/>
              <a:t>13</a:t>
            </a:fld>
            <a:endParaRPr lang="nb-NO"/>
          </a:p>
        </p:txBody>
      </p:sp>
      <p:sp>
        <p:nvSpPr>
          <p:cNvPr id="6146" name="Rectangle 2"/>
          <p:cNvSpPr>
            <a:spLocks noGrp="1" noRot="1" noChangeAspect="1" noChangeArrowheads="1" noTextEdit="1"/>
          </p:cNvSpPr>
          <p:nvPr>
            <p:ph type="sldImg"/>
          </p:nvPr>
        </p:nvSpPr>
        <p:spPr>
          <a:ln/>
        </p:spPr>
      </p:sp>
      <p:sp>
        <p:nvSpPr>
          <p:cNvPr id="6147" name="Rectangle 3"/>
          <p:cNvSpPr>
            <a:spLocks noGrp="1" noChangeArrowheads="1"/>
          </p:cNvSpPr>
          <p:nvPr>
            <p:ph type="body" idx="1"/>
          </p:nvPr>
        </p:nvSpPr>
        <p:spPr/>
        <p:txBody>
          <a:bodyPr/>
          <a:lstStyle/>
          <a:p>
            <a:endParaRPr lang="nb-NO"/>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D5B8043-75AA-4353-AF5B-8A6E3BDAF059}" type="slidenum">
              <a:rPr lang="nb-NO"/>
              <a:pPr/>
              <a:t>14</a:t>
            </a:fld>
            <a:endParaRPr lang="nb-NO"/>
          </a:p>
        </p:txBody>
      </p:sp>
      <p:sp>
        <p:nvSpPr>
          <p:cNvPr id="6146" name="Rectangle 2"/>
          <p:cNvSpPr>
            <a:spLocks noGrp="1" noRot="1" noChangeAspect="1" noChangeArrowheads="1" noTextEdit="1"/>
          </p:cNvSpPr>
          <p:nvPr>
            <p:ph type="sldImg"/>
          </p:nvPr>
        </p:nvSpPr>
        <p:spPr>
          <a:ln/>
        </p:spPr>
      </p:sp>
      <p:sp>
        <p:nvSpPr>
          <p:cNvPr id="6147" name="Rectangle 3"/>
          <p:cNvSpPr>
            <a:spLocks noGrp="1" noChangeArrowheads="1"/>
          </p:cNvSpPr>
          <p:nvPr>
            <p:ph type="body" idx="1"/>
          </p:nvPr>
        </p:nvSpPr>
        <p:spPr/>
        <p:txBody>
          <a:bodyPr/>
          <a:lstStyle/>
          <a:p>
            <a:endParaRPr lang="nb-NO"/>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D5B8043-75AA-4353-AF5B-8A6E3BDAF059}" type="slidenum">
              <a:rPr lang="nb-NO"/>
              <a:pPr/>
              <a:t>15</a:t>
            </a:fld>
            <a:endParaRPr lang="nb-NO"/>
          </a:p>
        </p:txBody>
      </p:sp>
      <p:sp>
        <p:nvSpPr>
          <p:cNvPr id="6146" name="Rectangle 2"/>
          <p:cNvSpPr>
            <a:spLocks noGrp="1" noRot="1" noChangeAspect="1" noChangeArrowheads="1" noTextEdit="1"/>
          </p:cNvSpPr>
          <p:nvPr>
            <p:ph type="sldImg"/>
          </p:nvPr>
        </p:nvSpPr>
        <p:spPr>
          <a:ln/>
        </p:spPr>
      </p:sp>
      <p:sp>
        <p:nvSpPr>
          <p:cNvPr id="6147" name="Rectangle 3"/>
          <p:cNvSpPr>
            <a:spLocks noGrp="1" noChangeArrowheads="1"/>
          </p:cNvSpPr>
          <p:nvPr>
            <p:ph type="body" idx="1"/>
          </p:nvPr>
        </p:nvSpPr>
        <p:spPr/>
        <p:txBody>
          <a:bodyPr/>
          <a:lstStyle/>
          <a:p>
            <a:endParaRPr lang="nb-NO"/>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D5B8043-75AA-4353-AF5B-8A6E3BDAF059}" type="slidenum">
              <a:rPr lang="nb-NO"/>
              <a:pPr/>
              <a:t>16</a:t>
            </a:fld>
            <a:endParaRPr lang="nb-NO"/>
          </a:p>
        </p:txBody>
      </p:sp>
      <p:sp>
        <p:nvSpPr>
          <p:cNvPr id="6146" name="Rectangle 2"/>
          <p:cNvSpPr>
            <a:spLocks noGrp="1" noRot="1" noChangeAspect="1" noChangeArrowheads="1" noTextEdit="1"/>
          </p:cNvSpPr>
          <p:nvPr>
            <p:ph type="sldImg"/>
          </p:nvPr>
        </p:nvSpPr>
        <p:spPr>
          <a:ln/>
        </p:spPr>
      </p:sp>
      <p:sp>
        <p:nvSpPr>
          <p:cNvPr id="6147" name="Rectangle 3"/>
          <p:cNvSpPr>
            <a:spLocks noGrp="1" noChangeArrowheads="1"/>
          </p:cNvSpPr>
          <p:nvPr>
            <p:ph type="body" idx="1"/>
          </p:nvPr>
        </p:nvSpPr>
        <p:spPr/>
        <p:txBody>
          <a:bodyPr/>
          <a:lstStyle/>
          <a:p>
            <a:endParaRPr lang="nb-NO"/>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D5B8043-75AA-4353-AF5B-8A6E3BDAF059}" type="slidenum">
              <a:rPr lang="nb-NO"/>
              <a:pPr/>
              <a:t>2</a:t>
            </a:fld>
            <a:endParaRPr lang="nb-NO"/>
          </a:p>
        </p:txBody>
      </p:sp>
      <p:sp>
        <p:nvSpPr>
          <p:cNvPr id="6146" name="Rectangle 2"/>
          <p:cNvSpPr>
            <a:spLocks noGrp="1" noRot="1" noChangeAspect="1" noChangeArrowheads="1" noTextEdit="1"/>
          </p:cNvSpPr>
          <p:nvPr>
            <p:ph type="sldImg"/>
          </p:nvPr>
        </p:nvSpPr>
        <p:spPr>
          <a:ln/>
        </p:spPr>
      </p:sp>
      <p:sp>
        <p:nvSpPr>
          <p:cNvPr id="6147" name="Rectangle 3"/>
          <p:cNvSpPr>
            <a:spLocks noGrp="1" noChangeArrowheads="1"/>
          </p:cNvSpPr>
          <p:nvPr>
            <p:ph type="body" idx="1"/>
          </p:nvPr>
        </p:nvSpPr>
        <p:spPr/>
        <p:txBody>
          <a:bodyPr/>
          <a:lstStyle/>
          <a:p>
            <a:endParaRPr lang="nb-NO"/>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D5B8043-75AA-4353-AF5B-8A6E3BDAF059}" type="slidenum">
              <a:rPr lang="nb-NO"/>
              <a:pPr/>
              <a:t>3</a:t>
            </a:fld>
            <a:endParaRPr lang="nb-NO"/>
          </a:p>
        </p:txBody>
      </p:sp>
      <p:sp>
        <p:nvSpPr>
          <p:cNvPr id="6146" name="Rectangle 2"/>
          <p:cNvSpPr>
            <a:spLocks noGrp="1" noRot="1" noChangeAspect="1" noChangeArrowheads="1" noTextEdit="1"/>
          </p:cNvSpPr>
          <p:nvPr>
            <p:ph type="sldImg"/>
          </p:nvPr>
        </p:nvSpPr>
        <p:spPr>
          <a:ln/>
        </p:spPr>
      </p:sp>
      <p:sp>
        <p:nvSpPr>
          <p:cNvPr id="6147" name="Rectangle 3"/>
          <p:cNvSpPr>
            <a:spLocks noGrp="1" noChangeArrowheads="1"/>
          </p:cNvSpPr>
          <p:nvPr>
            <p:ph type="body" idx="1"/>
          </p:nvPr>
        </p:nvSpPr>
        <p:spPr/>
        <p:txBody>
          <a:bodyPr/>
          <a:lstStyle/>
          <a:p>
            <a:endParaRPr lang="nb-NO"/>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D5B8043-75AA-4353-AF5B-8A6E3BDAF059}" type="slidenum">
              <a:rPr lang="nb-NO"/>
              <a:pPr/>
              <a:t>4</a:t>
            </a:fld>
            <a:endParaRPr lang="nb-NO"/>
          </a:p>
        </p:txBody>
      </p:sp>
      <p:sp>
        <p:nvSpPr>
          <p:cNvPr id="6146" name="Rectangle 2"/>
          <p:cNvSpPr>
            <a:spLocks noGrp="1" noRot="1" noChangeAspect="1" noChangeArrowheads="1" noTextEdit="1"/>
          </p:cNvSpPr>
          <p:nvPr>
            <p:ph type="sldImg"/>
          </p:nvPr>
        </p:nvSpPr>
        <p:spPr>
          <a:ln/>
        </p:spPr>
      </p:sp>
      <p:sp>
        <p:nvSpPr>
          <p:cNvPr id="6147" name="Rectangle 3"/>
          <p:cNvSpPr>
            <a:spLocks noGrp="1" noChangeArrowheads="1"/>
          </p:cNvSpPr>
          <p:nvPr>
            <p:ph type="body" idx="1"/>
          </p:nvPr>
        </p:nvSpPr>
        <p:spPr/>
        <p:txBody>
          <a:bodyPr/>
          <a:lstStyle/>
          <a:p>
            <a:endParaRPr lang="nb-NO"/>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D5B8043-75AA-4353-AF5B-8A6E3BDAF059}" type="slidenum">
              <a:rPr lang="nb-NO"/>
              <a:pPr/>
              <a:t>5</a:t>
            </a:fld>
            <a:endParaRPr lang="nb-NO"/>
          </a:p>
        </p:txBody>
      </p:sp>
      <p:sp>
        <p:nvSpPr>
          <p:cNvPr id="6146" name="Rectangle 2"/>
          <p:cNvSpPr>
            <a:spLocks noGrp="1" noRot="1" noChangeAspect="1" noChangeArrowheads="1" noTextEdit="1"/>
          </p:cNvSpPr>
          <p:nvPr>
            <p:ph type="sldImg"/>
          </p:nvPr>
        </p:nvSpPr>
        <p:spPr>
          <a:ln/>
        </p:spPr>
      </p:sp>
      <p:sp>
        <p:nvSpPr>
          <p:cNvPr id="6147" name="Rectangle 3"/>
          <p:cNvSpPr>
            <a:spLocks noGrp="1" noChangeArrowheads="1"/>
          </p:cNvSpPr>
          <p:nvPr>
            <p:ph type="body" idx="1"/>
          </p:nvPr>
        </p:nvSpPr>
        <p:spPr/>
        <p:txBody>
          <a:bodyPr/>
          <a:lstStyle/>
          <a:p>
            <a:endParaRPr lang="nb-NO"/>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D5B8043-75AA-4353-AF5B-8A6E3BDAF059}" type="slidenum">
              <a:rPr lang="nb-NO"/>
              <a:pPr/>
              <a:t>6</a:t>
            </a:fld>
            <a:endParaRPr lang="nb-NO"/>
          </a:p>
        </p:txBody>
      </p:sp>
      <p:sp>
        <p:nvSpPr>
          <p:cNvPr id="6146" name="Rectangle 2"/>
          <p:cNvSpPr>
            <a:spLocks noGrp="1" noRot="1" noChangeAspect="1" noChangeArrowheads="1" noTextEdit="1"/>
          </p:cNvSpPr>
          <p:nvPr>
            <p:ph type="sldImg"/>
          </p:nvPr>
        </p:nvSpPr>
        <p:spPr>
          <a:ln/>
        </p:spPr>
      </p:sp>
      <p:sp>
        <p:nvSpPr>
          <p:cNvPr id="6147" name="Rectangle 3"/>
          <p:cNvSpPr>
            <a:spLocks noGrp="1" noChangeArrowheads="1"/>
          </p:cNvSpPr>
          <p:nvPr>
            <p:ph type="body" idx="1"/>
          </p:nvPr>
        </p:nvSpPr>
        <p:spPr/>
        <p:txBody>
          <a:bodyPr/>
          <a:lstStyle/>
          <a:p>
            <a:endParaRPr lang="nb-NO"/>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D5B8043-75AA-4353-AF5B-8A6E3BDAF059}" type="slidenum">
              <a:rPr lang="nb-NO"/>
              <a:pPr/>
              <a:t>7</a:t>
            </a:fld>
            <a:endParaRPr lang="nb-NO"/>
          </a:p>
        </p:txBody>
      </p:sp>
      <p:sp>
        <p:nvSpPr>
          <p:cNvPr id="6146" name="Rectangle 2"/>
          <p:cNvSpPr>
            <a:spLocks noGrp="1" noRot="1" noChangeAspect="1" noChangeArrowheads="1" noTextEdit="1"/>
          </p:cNvSpPr>
          <p:nvPr>
            <p:ph type="sldImg"/>
          </p:nvPr>
        </p:nvSpPr>
        <p:spPr>
          <a:ln/>
        </p:spPr>
      </p:sp>
      <p:sp>
        <p:nvSpPr>
          <p:cNvPr id="6147" name="Rectangle 3"/>
          <p:cNvSpPr>
            <a:spLocks noGrp="1" noChangeArrowheads="1"/>
          </p:cNvSpPr>
          <p:nvPr>
            <p:ph type="body" idx="1"/>
          </p:nvPr>
        </p:nvSpPr>
        <p:spPr/>
        <p:txBody>
          <a:bodyPr/>
          <a:lstStyle/>
          <a:p>
            <a:endParaRPr lang="nb-NO"/>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D5B8043-75AA-4353-AF5B-8A6E3BDAF059}" type="slidenum">
              <a:rPr lang="nb-NO"/>
              <a:pPr/>
              <a:t>8</a:t>
            </a:fld>
            <a:endParaRPr lang="nb-NO"/>
          </a:p>
        </p:txBody>
      </p:sp>
      <p:sp>
        <p:nvSpPr>
          <p:cNvPr id="6146" name="Rectangle 2"/>
          <p:cNvSpPr>
            <a:spLocks noGrp="1" noRot="1" noChangeAspect="1" noChangeArrowheads="1" noTextEdit="1"/>
          </p:cNvSpPr>
          <p:nvPr>
            <p:ph type="sldImg"/>
          </p:nvPr>
        </p:nvSpPr>
        <p:spPr>
          <a:ln/>
        </p:spPr>
      </p:sp>
      <p:sp>
        <p:nvSpPr>
          <p:cNvPr id="6147" name="Rectangle 3"/>
          <p:cNvSpPr>
            <a:spLocks noGrp="1" noChangeArrowheads="1"/>
          </p:cNvSpPr>
          <p:nvPr>
            <p:ph type="body" idx="1"/>
          </p:nvPr>
        </p:nvSpPr>
        <p:spPr/>
        <p:txBody>
          <a:bodyPr/>
          <a:lstStyle/>
          <a:p>
            <a:endParaRPr lang="nb-NO"/>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D5B8043-75AA-4353-AF5B-8A6E3BDAF059}" type="slidenum">
              <a:rPr lang="nb-NO"/>
              <a:pPr/>
              <a:t>9</a:t>
            </a:fld>
            <a:endParaRPr lang="nb-NO"/>
          </a:p>
        </p:txBody>
      </p:sp>
      <p:sp>
        <p:nvSpPr>
          <p:cNvPr id="6146" name="Rectangle 2"/>
          <p:cNvSpPr>
            <a:spLocks noGrp="1" noRot="1" noChangeAspect="1" noChangeArrowheads="1" noTextEdit="1"/>
          </p:cNvSpPr>
          <p:nvPr>
            <p:ph type="sldImg"/>
          </p:nvPr>
        </p:nvSpPr>
        <p:spPr>
          <a:ln/>
        </p:spPr>
      </p:sp>
      <p:sp>
        <p:nvSpPr>
          <p:cNvPr id="6147" name="Rectangle 3"/>
          <p:cNvSpPr>
            <a:spLocks noGrp="1" noChangeArrowheads="1"/>
          </p:cNvSpPr>
          <p:nvPr>
            <p:ph type="body" idx="1"/>
          </p:nvPr>
        </p:nvSpPr>
        <p:spPr/>
        <p:txBody>
          <a:bodyPr/>
          <a:lstStyle/>
          <a:p>
            <a:endParaRPr lang="nb-NO"/>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p:cNvSpPr>
            <a:spLocks noGrp="1"/>
          </p:cNvSpPr>
          <p:nvPr>
            <p:ph type="ctrTitle"/>
          </p:nvPr>
        </p:nvSpPr>
        <p:spPr>
          <a:xfrm>
            <a:off x="685800" y="2130425"/>
            <a:ext cx="7772400" cy="1470025"/>
          </a:xfrm>
          <a:prstGeom prst="rect">
            <a:avLst/>
          </a:prstGeom>
        </p:spPr>
        <p:txBody>
          <a:bodyPr/>
          <a:lstStyle/>
          <a:p>
            <a:r>
              <a:rPr lang="nb-NO" smtClean="0"/>
              <a:t>Klikk for å redigere tittelstil</a:t>
            </a:r>
            <a:endParaRPr lang="nb-NO"/>
          </a:p>
        </p:txBody>
      </p:sp>
      <p:sp>
        <p:nvSpPr>
          <p:cNvPr id="3" name="Undertittel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nb-NO" smtClean="0"/>
              <a:t>Klikk for å redigere undertittelstil i malen</a:t>
            </a:r>
            <a:endParaRPr lang="nb-NO"/>
          </a:p>
        </p:txBody>
      </p:sp>
    </p:spTree>
    <p:extLst>
      <p:ext uri="{BB962C8B-B14F-4D97-AF65-F5344CB8AC3E}">
        <p14:creationId xmlns:p14="http://schemas.microsoft.com/office/powerpoint/2010/main" val="35023714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p:cNvSpPr>
            <a:spLocks noGrp="1"/>
          </p:cNvSpPr>
          <p:nvPr>
            <p:ph type="title"/>
          </p:nvPr>
        </p:nvSpPr>
        <p:spPr>
          <a:xfrm>
            <a:off x="457200" y="274638"/>
            <a:ext cx="8229600" cy="1143000"/>
          </a:xfrm>
          <a:prstGeom prst="rect">
            <a:avLst/>
          </a:prstGeom>
        </p:spPr>
        <p:txBody>
          <a:bodyPr/>
          <a:lstStyle/>
          <a:p>
            <a:r>
              <a:rPr lang="nb-NO" smtClean="0"/>
              <a:t>Klikk for å redigere tittelstil</a:t>
            </a:r>
            <a:endParaRPr lang="nb-NO"/>
          </a:p>
        </p:txBody>
      </p:sp>
      <p:sp>
        <p:nvSpPr>
          <p:cNvPr id="3" name="Plassholder for loddrett tekst 2"/>
          <p:cNvSpPr>
            <a:spLocks noGrp="1"/>
          </p:cNvSpPr>
          <p:nvPr>
            <p:ph type="body" orient="vert" idx="1"/>
          </p:nvPr>
        </p:nvSpPr>
        <p:spPr>
          <a:xfrm>
            <a:off x="457200" y="1600200"/>
            <a:ext cx="8229600" cy="4525963"/>
          </a:xfrm>
          <a:prstGeom prst="rect">
            <a:avLst/>
          </a:prstGeom>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Tree>
    <p:extLst>
      <p:ext uri="{BB962C8B-B14F-4D97-AF65-F5344CB8AC3E}">
        <p14:creationId xmlns:p14="http://schemas.microsoft.com/office/powerpoint/2010/main" val="2800949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p:cNvSpPr>
            <a:spLocks noGrp="1"/>
          </p:cNvSpPr>
          <p:nvPr>
            <p:ph type="title" orient="vert"/>
          </p:nvPr>
        </p:nvSpPr>
        <p:spPr>
          <a:xfrm>
            <a:off x="6629400" y="274638"/>
            <a:ext cx="2057400" cy="5851525"/>
          </a:xfrm>
          <a:prstGeom prst="rect">
            <a:avLst/>
          </a:prstGeom>
        </p:spPr>
        <p:txBody>
          <a:bodyPr vert="eaVert"/>
          <a:lstStyle/>
          <a:p>
            <a:r>
              <a:rPr lang="nb-NO" smtClean="0"/>
              <a:t>Klikk for å redigere tittelstil</a:t>
            </a:r>
            <a:endParaRPr lang="nb-NO"/>
          </a:p>
        </p:txBody>
      </p:sp>
      <p:sp>
        <p:nvSpPr>
          <p:cNvPr id="3" name="Plassholder for loddrett tekst 2"/>
          <p:cNvSpPr>
            <a:spLocks noGrp="1"/>
          </p:cNvSpPr>
          <p:nvPr>
            <p:ph type="body" orient="vert" idx="1"/>
          </p:nvPr>
        </p:nvSpPr>
        <p:spPr>
          <a:xfrm>
            <a:off x="457200" y="274638"/>
            <a:ext cx="6019800" cy="5851525"/>
          </a:xfrm>
          <a:prstGeom prst="rect">
            <a:avLst/>
          </a:prstGeom>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Tree>
    <p:extLst>
      <p:ext uri="{BB962C8B-B14F-4D97-AF65-F5344CB8AC3E}">
        <p14:creationId xmlns:p14="http://schemas.microsoft.com/office/powerpoint/2010/main" val="21795057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a:xfrm>
            <a:off x="457200" y="274638"/>
            <a:ext cx="8229600" cy="1143000"/>
          </a:xfrm>
          <a:prstGeom prst="rect">
            <a:avLst/>
          </a:prstGeom>
        </p:spPr>
        <p:txBody>
          <a:bodyPr/>
          <a:lstStyle/>
          <a:p>
            <a:r>
              <a:rPr lang="nb-NO" smtClean="0"/>
              <a:t>Klikk for å redigere tittelstil</a:t>
            </a:r>
            <a:endParaRPr lang="nb-NO"/>
          </a:p>
        </p:txBody>
      </p:sp>
      <p:sp>
        <p:nvSpPr>
          <p:cNvPr id="3" name="Plassholder for innhold 2"/>
          <p:cNvSpPr>
            <a:spLocks noGrp="1"/>
          </p:cNvSpPr>
          <p:nvPr>
            <p:ph idx="1"/>
          </p:nvPr>
        </p:nvSpPr>
        <p:spPr>
          <a:xfrm>
            <a:off x="457200" y="1600200"/>
            <a:ext cx="8229600" cy="4525963"/>
          </a:xfrm>
          <a:prstGeom prst="rect">
            <a:avLst/>
          </a:prstGeom>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Tree>
    <p:extLst>
      <p:ext uri="{BB962C8B-B14F-4D97-AF65-F5344CB8AC3E}">
        <p14:creationId xmlns:p14="http://schemas.microsoft.com/office/powerpoint/2010/main" val="18409095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tel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nb-NO" smtClean="0"/>
              <a:t>Klikk for å redigere tittelstil</a:t>
            </a:r>
            <a:endParaRPr lang="nb-NO"/>
          </a:p>
        </p:txBody>
      </p:sp>
      <p:sp>
        <p:nvSpPr>
          <p:cNvPr id="3" name="Plassholder for tekst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b-NO" smtClean="0"/>
              <a:t>Klikk for å redigere tekststiler i malen</a:t>
            </a:r>
          </a:p>
        </p:txBody>
      </p:sp>
    </p:spTree>
    <p:extLst>
      <p:ext uri="{BB962C8B-B14F-4D97-AF65-F5344CB8AC3E}">
        <p14:creationId xmlns:p14="http://schemas.microsoft.com/office/powerpoint/2010/main" val="18438627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a:xfrm>
            <a:off x="457200" y="274638"/>
            <a:ext cx="8229600" cy="1143000"/>
          </a:xfrm>
          <a:prstGeom prst="rect">
            <a:avLst/>
          </a:prstGeom>
        </p:spPr>
        <p:txBody>
          <a:bodyPr/>
          <a:lstStyle/>
          <a:p>
            <a:r>
              <a:rPr lang="nb-NO" smtClean="0"/>
              <a:t>Klikk for å redigere tittelstil</a:t>
            </a:r>
            <a:endParaRPr lang="nb-NO"/>
          </a:p>
        </p:txBody>
      </p:sp>
      <p:sp>
        <p:nvSpPr>
          <p:cNvPr id="3" name="Plassholder for innhold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innhold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Tree>
    <p:extLst>
      <p:ext uri="{BB962C8B-B14F-4D97-AF65-F5344CB8AC3E}">
        <p14:creationId xmlns:p14="http://schemas.microsoft.com/office/powerpoint/2010/main" val="32231231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p:cNvSpPr>
            <a:spLocks noGrp="1"/>
          </p:cNvSpPr>
          <p:nvPr>
            <p:ph type="title"/>
          </p:nvPr>
        </p:nvSpPr>
        <p:spPr>
          <a:xfrm>
            <a:off x="457200" y="274638"/>
            <a:ext cx="8229600" cy="1143000"/>
          </a:xfrm>
          <a:prstGeom prst="rect">
            <a:avLst/>
          </a:prstGeom>
        </p:spPr>
        <p:txBody>
          <a:bodyPr/>
          <a:lstStyle>
            <a:lvl1pPr>
              <a:defRPr/>
            </a:lvl1pPr>
          </a:lstStyle>
          <a:p>
            <a:r>
              <a:rPr lang="nb-NO" smtClean="0"/>
              <a:t>Klikk for å redigere tittelstil</a:t>
            </a:r>
            <a:endParaRPr lang="nb-NO"/>
          </a:p>
        </p:txBody>
      </p:sp>
      <p:sp>
        <p:nvSpPr>
          <p:cNvPr id="3" name="Plassholder for tekst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4" name="Plassholder for innhold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Plassholder for tekst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6" name="Plassholder for innhold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Tree>
    <p:extLst>
      <p:ext uri="{BB962C8B-B14F-4D97-AF65-F5344CB8AC3E}">
        <p14:creationId xmlns:p14="http://schemas.microsoft.com/office/powerpoint/2010/main" val="18257225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a:xfrm>
            <a:off x="457200" y="274638"/>
            <a:ext cx="8229600" cy="1143000"/>
          </a:xfrm>
          <a:prstGeom prst="rect">
            <a:avLst/>
          </a:prstGeom>
        </p:spPr>
        <p:txBody>
          <a:bodyPr/>
          <a:lstStyle/>
          <a:p>
            <a:r>
              <a:rPr lang="nb-NO" smtClean="0"/>
              <a:t>Klikk for å redigere tittelstil</a:t>
            </a:r>
            <a:endParaRPr lang="nb-NO"/>
          </a:p>
        </p:txBody>
      </p:sp>
    </p:spTree>
    <p:extLst>
      <p:ext uri="{BB962C8B-B14F-4D97-AF65-F5344CB8AC3E}">
        <p14:creationId xmlns:p14="http://schemas.microsoft.com/office/powerpoint/2010/main" val="2440137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57182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p:cNvSpPr>
            <a:spLocks noGrp="1"/>
          </p:cNvSpPr>
          <p:nvPr>
            <p:ph type="title"/>
          </p:nvPr>
        </p:nvSpPr>
        <p:spPr>
          <a:xfrm>
            <a:off x="457200" y="273050"/>
            <a:ext cx="3008313" cy="1162050"/>
          </a:xfrm>
          <a:prstGeom prst="rect">
            <a:avLst/>
          </a:prstGeom>
        </p:spPr>
        <p:txBody>
          <a:bodyPr anchor="b"/>
          <a:lstStyle>
            <a:lvl1pPr algn="l">
              <a:defRPr sz="2000" b="1"/>
            </a:lvl1pPr>
          </a:lstStyle>
          <a:p>
            <a:r>
              <a:rPr lang="nb-NO" smtClean="0"/>
              <a:t>Klikk for å redigere tittelstil</a:t>
            </a:r>
            <a:endParaRPr lang="nb-NO"/>
          </a:p>
        </p:txBody>
      </p:sp>
      <p:sp>
        <p:nvSpPr>
          <p:cNvPr id="3" name="Plassholder for innhold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tekst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Tree>
    <p:extLst>
      <p:ext uri="{BB962C8B-B14F-4D97-AF65-F5344CB8AC3E}">
        <p14:creationId xmlns:p14="http://schemas.microsoft.com/office/powerpoint/2010/main" val="9715980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a:spLocks noGrp="1"/>
          </p:cNvSpPr>
          <p:nvPr>
            <p:ph type="title"/>
          </p:nvPr>
        </p:nvSpPr>
        <p:spPr>
          <a:xfrm>
            <a:off x="1792288" y="4800600"/>
            <a:ext cx="5486400" cy="566738"/>
          </a:xfrm>
          <a:prstGeom prst="rect">
            <a:avLst/>
          </a:prstGeom>
        </p:spPr>
        <p:txBody>
          <a:bodyPr anchor="b"/>
          <a:lstStyle>
            <a:lvl1pPr algn="l">
              <a:defRPr sz="2000" b="1"/>
            </a:lvl1pPr>
          </a:lstStyle>
          <a:p>
            <a:r>
              <a:rPr lang="nb-NO" smtClean="0"/>
              <a:t>Klikk for å redigere tittelstil</a:t>
            </a:r>
            <a:endParaRPr lang="nb-NO"/>
          </a:p>
        </p:txBody>
      </p:sp>
      <p:sp>
        <p:nvSpPr>
          <p:cNvPr id="3" name="Plassholder for bilde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b-NO" noProof="0" smtClean="0"/>
          </a:p>
        </p:txBody>
      </p:sp>
      <p:sp>
        <p:nvSpPr>
          <p:cNvPr id="4" name="Plassholder for tekst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Tree>
    <p:extLst>
      <p:ext uri="{BB962C8B-B14F-4D97-AF65-F5344CB8AC3E}">
        <p14:creationId xmlns:p14="http://schemas.microsoft.com/office/powerpoint/2010/main" val="14372240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7" descr="fargestripe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0"/>
            <a:ext cx="725488"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7.xml"/><Relationship Id="rId4" Type="http://schemas.openxmlformats.org/officeDocument/2006/relationships/image" Target="../media/image10.pn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7.xml"/><Relationship Id="rId4" Type="http://schemas.openxmlformats.org/officeDocument/2006/relationships/image" Target="../media/image11.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7.xml"/><Relationship Id="rId4" Type="http://schemas.openxmlformats.org/officeDocument/2006/relationships/image" Target="../media/image12.pn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7.xml"/><Relationship Id="rId4" Type="http://schemas.openxmlformats.org/officeDocument/2006/relationships/image" Target="../media/image1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4"/>
          <p:cNvSpPr>
            <a:spLocks noChangeArrowheads="1"/>
          </p:cNvSpPr>
          <p:nvPr/>
        </p:nvSpPr>
        <p:spPr bwMode="auto">
          <a:xfrm>
            <a:off x="1164202" y="1346285"/>
            <a:ext cx="7559675" cy="39395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a:r>
              <a:rPr lang="nb-NO" b="1" dirty="0">
                <a:latin typeface="Tahoma" pitchFamily="34" charset="0"/>
                <a:ea typeface="Tahoma" pitchFamily="34" charset="0"/>
                <a:cs typeface="Tahoma" pitchFamily="34" charset="0"/>
              </a:rPr>
              <a:t>KS FoU-prosjekt nr. 124003: </a:t>
            </a:r>
          </a:p>
          <a:p>
            <a:pPr algn="ctr">
              <a:spcAft>
                <a:spcPts val="1200"/>
              </a:spcAft>
            </a:pPr>
            <a:r>
              <a:rPr lang="nb-NO" sz="2800" b="1" dirty="0" smtClean="0">
                <a:solidFill>
                  <a:schemeClr val="bg1">
                    <a:lumMod val="50000"/>
                  </a:schemeClr>
                </a:solidFill>
                <a:latin typeface="Tahoma" pitchFamily="34" charset="0"/>
                <a:ea typeface="Tahoma" pitchFamily="34" charset="0"/>
                <a:cs typeface="Tahoma" pitchFamily="34" charset="0"/>
              </a:rPr>
              <a:t>Forvaltning av kommunesektorens eiendom og infrastruktur – dilemmaer og løsninger</a:t>
            </a:r>
          </a:p>
          <a:p>
            <a:pPr algn="ctr">
              <a:spcBef>
                <a:spcPts val="1200"/>
              </a:spcBef>
            </a:pPr>
            <a:r>
              <a:rPr lang="nb-NO" sz="2800" b="1" dirty="0" smtClean="0">
                <a:solidFill>
                  <a:srgbClr val="000066"/>
                </a:solidFill>
                <a:latin typeface="Tahoma" pitchFamily="34" charset="0"/>
                <a:ea typeface="Tahoma" pitchFamily="34" charset="0"/>
                <a:cs typeface="Tahoma" pitchFamily="34" charset="0"/>
              </a:rPr>
              <a:t>Resultater fra delprosjekt 1: </a:t>
            </a:r>
          </a:p>
          <a:p>
            <a:pPr algn="ctr">
              <a:spcBef>
                <a:spcPts val="0"/>
              </a:spcBef>
            </a:pPr>
            <a:r>
              <a:rPr lang="nb-NO" sz="2800" b="1" dirty="0" smtClean="0">
                <a:solidFill>
                  <a:srgbClr val="000066"/>
                </a:solidFill>
                <a:effectLst>
                  <a:outerShdw blurRad="38100" dist="38100" dir="2700000" algn="tl">
                    <a:srgbClr val="000000">
                      <a:alpha val="43137"/>
                    </a:srgbClr>
                  </a:outerShdw>
                </a:effectLst>
                <a:latin typeface="Tahoma" pitchFamily="34" charset="0"/>
                <a:ea typeface="Tahoma" pitchFamily="34" charset="0"/>
                <a:cs typeface="Tahoma" pitchFamily="34" charset="0"/>
              </a:rPr>
              <a:t>STATUS</a:t>
            </a:r>
          </a:p>
          <a:p>
            <a:pPr algn="ctr"/>
            <a:endParaRPr lang="nn-NO" dirty="0" smtClean="0">
              <a:latin typeface="Tahoma" pitchFamily="34" charset="0"/>
              <a:ea typeface="Tahoma" pitchFamily="34" charset="0"/>
              <a:cs typeface="Tahoma" pitchFamily="34" charset="0"/>
            </a:endParaRPr>
          </a:p>
          <a:p>
            <a:pPr algn="ctr"/>
            <a:r>
              <a:rPr lang="nn-NO" dirty="0">
                <a:latin typeface="Tahoma" pitchFamily="34" charset="0"/>
                <a:ea typeface="Tahoma" pitchFamily="34" charset="0"/>
                <a:cs typeface="Tahoma" pitchFamily="34" charset="0"/>
              </a:rPr>
              <a:t>Elin Enlid og Rolv Lea, CIVITAS</a:t>
            </a:r>
          </a:p>
          <a:p>
            <a:pPr algn="ctr"/>
            <a:r>
              <a:rPr lang="nn-NO" dirty="0">
                <a:latin typeface="Tahoma" pitchFamily="34" charset="0"/>
                <a:ea typeface="Tahoma" pitchFamily="34" charset="0"/>
                <a:cs typeface="Tahoma" pitchFamily="34" charset="0"/>
              </a:rPr>
              <a:t>Per Bruem, Bruem </a:t>
            </a:r>
            <a:r>
              <a:rPr lang="nn-NO" dirty="0" err="1">
                <a:latin typeface="Tahoma" pitchFamily="34" charset="0"/>
                <a:ea typeface="Tahoma" pitchFamily="34" charset="0"/>
                <a:cs typeface="Tahoma" pitchFamily="34" charset="0"/>
              </a:rPr>
              <a:t>Consulting</a:t>
            </a:r>
            <a:endParaRPr lang="nn-NO" dirty="0">
              <a:latin typeface="Tahoma" pitchFamily="34" charset="0"/>
              <a:ea typeface="Tahoma" pitchFamily="34" charset="0"/>
              <a:cs typeface="Tahoma" pitchFamily="34" charset="0"/>
            </a:endParaRPr>
          </a:p>
          <a:p>
            <a:pPr algn="ctr"/>
            <a:endParaRPr lang="nn-NO" dirty="0">
              <a:latin typeface="Tahoma" pitchFamily="34" charset="0"/>
              <a:ea typeface="Tahoma" pitchFamily="34" charset="0"/>
              <a:cs typeface="Tahoma" pitchFamily="34" charset="0"/>
            </a:endParaRPr>
          </a:p>
        </p:txBody>
      </p:sp>
      <p:pic>
        <p:nvPicPr>
          <p:cNvPr id="2052" name="Picture 6" descr="CivLogoNegSilv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27988" y="6162675"/>
            <a:ext cx="792162" cy="388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2" name="Picture 6" descr="CivLogoNegSilv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12286" y="326785"/>
            <a:ext cx="792162" cy="388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ktangel 2"/>
          <p:cNvSpPr/>
          <p:nvPr/>
        </p:nvSpPr>
        <p:spPr>
          <a:xfrm>
            <a:off x="539552" y="326785"/>
            <a:ext cx="7272734" cy="1384995"/>
          </a:xfrm>
          <a:prstGeom prst="rect">
            <a:avLst/>
          </a:prstGeom>
        </p:spPr>
        <p:txBody>
          <a:bodyPr wrap="square">
            <a:spAutoFit/>
          </a:bodyPr>
          <a:lstStyle/>
          <a:p>
            <a:pPr lvl="0"/>
            <a:r>
              <a:rPr lang="nb-NO" sz="2800" b="1" dirty="0">
                <a:solidFill>
                  <a:srgbClr val="000066"/>
                </a:solidFill>
                <a:latin typeface="Tahoma" pitchFamily="34" charset="0"/>
                <a:ea typeface="Tahoma" pitchFamily="34" charset="0"/>
                <a:cs typeface="Tahoma" pitchFamily="34" charset="0"/>
              </a:rPr>
              <a:t>I hvilken grad blir påvist vedlikeholdsbehov fulgt opp med ressurser?</a:t>
            </a:r>
            <a:endParaRPr lang="nn-NO" sz="2800" b="1" dirty="0">
              <a:solidFill>
                <a:srgbClr val="000066"/>
              </a:solidFill>
              <a:latin typeface="Tahoma" pitchFamily="34" charset="0"/>
              <a:ea typeface="Tahoma" pitchFamily="34" charset="0"/>
              <a:cs typeface="Tahoma" pitchFamily="34" charset="0"/>
            </a:endParaRPr>
          </a:p>
        </p:txBody>
      </p:sp>
      <p:sp>
        <p:nvSpPr>
          <p:cNvPr id="4" name="Rectangle 3"/>
          <p:cNvSpPr txBox="1">
            <a:spLocks noChangeArrowheads="1"/>
          </p:cNvSpPr>
          <p:nvPr/>
        </p:nvSpPr>
        <p:spPr>
          <a:xfrm>
            <a:off x="539552" y="980727"/>
            <a:ext cx="8136904" cy="5570885"/>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indent="0">
              <a:spcBef>
                <a:spcPts val="0"/>
              </a:spcBef>
              <a:spcAft>
                <a:spcPts val="1800"/>
              </a:spcAft>
              <a:buNone/>
            </a:pPr>
            <a:r>
              <a:rPr lang="nb-NO" sz="2000" b="1" dirty="0" smtClean="0">
                <a:latin typeface="Tahoma" pitchFamily="34" charset="0"/>
                <a:ea typeface="Tahoma" pitchFamily="34" charset="0"/>
                <a:cs typeface="Tahoma" pitchFamily="34" charset="0"/>
              </a:rPr>
              <a:t> </a:t>
            </a:r>
          </a:p>
        </p:txBody>
      </p:sp>
      <p:pic>
        <p:nvPicPr>
          <p:cNvPr id="5"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83768" y="1988838"/>
            <a:ext cx="4029236" cy="40359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938107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2" name="Picture 6" descr="CivLogoNegSilv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12286" y="326785"/>
            <a:ext cx="792162" cy="388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ktangel 2"/>
          <p:cNvSpPr/>
          <p:nvPr/>
        </p:nvSpPr>
        <p:spPr>
          <a:xfrm>
            <a:off x="539552" y="332656"/>
            <a:ext cx="8064896" cy="954107"/>
          </a:xfrm>
          <a:prstGeom prst="rect">
            <a:avLst/>
          </a:prstGeom>
        </p:spPr>
        <p:txBody>
          <a:bodyPr wrap="square">
            <a:spAutoFit/>
          </a:bodyPr>
          <a:lstStyle/>
          <a:p>
            <a:pPr lvl="0"/>
            <a:r>
              <a:rPr lang="nb-NO" sz="2800" b="1" dirty="0" smtClean="0">
                <a:solidFill>
                  <a:srgbClr val="000066"/>
                </a:solidFill>
                <a:latin typeface="Tahoma" pitchFamily="34" charset="0"/>
                <a:ea typeface="Tahoma" pitchFamily="34" charset="0"/>
                <a:cs typeface="Tahoma" pitchFamily="34" charset="0"/>
              </a:rPr>
              <a:t>Å dokumentere sine behov for å få ressurser</a:t>
            </a:r>
            <a:endParaRPr lang="nn-NO" sz="2800" b="1" dirty="0">
              <a:solidFill>
                <a:srgbClr val="000066"/>
              </a:solidFill>
              <a:latin typeface="Tahoma" pitchFamily="34" charset="0"/>
              <a:ea typeface="Tahoma" pitchFamily="34" charset="0"/>
              <a:cs typeface="Tahoma" pitchFamily="34" charset="0"/>
            </a:endParaRPr>
          </a:p>
        </p:txBody>
      </p:sp>
      <p:sp>
        <p:nvSpPr>
          <p:cNvPr id="4" name="Rectangle 3"/>
          <p:cNvSpPr txBox="1">
            <a:spLocks noChangeArrowheads="1"/>
          </p:cNvSpPr>
          <p:nvPr/>
        </p:nvSpPr>
        <p:spPr>
          <a:xfrm>
            <a:off x="539552" y="1286763"/>
            <a:ext cx="8136904" cy="5264849"/>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a:spcBef>
                <a:spcPts val="0"/>
              </a:spcBef>
              <a:spcAft>
                <a:spcPts val="400"/>
              </a:spcAft>
            </a:pPr>
            <a:r>
              <a:rPr lang="nb-NO" sz="1800" dirty="0">
                <a:latin typeface="Tahoma" pitchFamily="34" charset="0"/>
                <a:ea typeface="Tahoma" pitchFamily="34" charset="0"/>
                <a:cs typeface="Tahoma" pitchFamily="34" charset="0"/>
              </a:rPr>
              <a:t>«Da vi laget en sak til politikerne som dokumenterte vedlikeholdsetterslep og behov (bygg), ba de rådmannen øke budsjettene våre. Vi fikk likevel ikke mer enn halvparten av det vi hadde sagt vi trengte, men vi fikk mer enn vi hadde i utgangspunktet</a:t>
            </a:r>
            <a:r>
              <a:rPr lang="nb-NO" sz="1800" dirty="0" smtClean="0">
                <a:latin typeface="Tahoma" pitchFamily="34" charset="0"/>
                <a:ea typeface="Tahoma" pitchFamily="34" charset="0"/>
                <a:cs typeface="Tahoma" pitchFamily="34" charset="0"/>
              </a:rPr>
              <a:t>.»</a:t>
            </a:r>
          </a:p>
          <a:p>
            <a:pPr>
              <a:spcBef>
                <a:spcPts val="0"/>
              </a:spcBef>
              <a:spcAft>
                <a:spcPts val="400"/>
              </a:spcAft>
            </a:pPr>
            <a:endParaRPr lang="nb-NO" sz="1800" dirty="0">
              <a:latin typeface="Tahoma" pitchFamily="34" charset="0"/>
              <a:ea typeface="Tahoma" pitchFamily="34" charset="0"/>
              <a:cs typeface="Tahoma" pitchFamily="34" charset="0"/>
            </a:endParaRPr>
          </a:p>
          <a:p>
            <a:pPr>
              <a:spcBef>
                <a:spcPts val="0"/>
              </a:spcBef>
              <a:spcAft>
                <a:spcPts val="400"/>
              </a:spcAft>
            </a:pPr>
            <a:r>
              <a:rPr lang="nb-NO" sz="1800" dirty="0">
                <a:latin typeface="Tahoma" pitchFamily="34" charset="0"/>
                <a:ea typeface="Tahoma" pitchFamily="34" charset="0"/>
                <a:cs typeface="Tahoma" pitchFamily="34" charset="0"/>
              </a:rPr>
              <a:t>«Vi har kommet lenger for bygg enn for VA, fordi vi har vært flinkere til å dokumentere våre behov på </a:t>
            </a:r>
            <a:r>
              <a:rPr lang="nb-NO" sz="1800" dirty="0" err="1">
                <a:latin typeface="Tahoma" pitchFamily="34" charset="0"/>
                <a:ea typeface="Tahoma" pitchFamily="34" charset="0"/>
                <a:cs typeface="Tahoma" pitchFamily="34" charset="0"/>
              </a:rPr>
              <a:t>byggsiden</a:t>
            </a:r>
            <a:r>
              <a:rPr lang="nb-NO" sz="1800" dirty="0" smtClean="0">
                <a:latin typeface="Tahoma" pitchFamily="34" charset="0"/>
                <a:ea typeface="Tahoma" pitchFamily="34" charset="0"/>
                <a:cs typeface="Tahoma" pitchFamily="34" charset="0"/>
              </a:rPr>
              <a:t>.»</a:t>
            </a:r>
          </a:p>
          <a:p>
            <a:pPr>
              <a:spcBef>
                <a:spcPts val="0"/>
              </a:spcBef>
              <a:spcAft>
                <a:spcPts val="400"/>
              </a:spcAft>
            </a:pPr>
            <a:endParaRPr lang="nb-NO" sz="1800" dirty="0" smtClean="0">
              <a:latin typeface="Tahoma" pitchFamily="34" charset="0"/>
              <a:ea typeface="Tahoma" pitchFamily="34" charset="0"/>
              <a:cs typeface="Tahoma" pitchFamily="34" charset="0"/>
            </a:endParaRPr>
          </a:p>
          <a:p>
            <a:pPr>
              <a:spcBef>
                <a:spcPts val="0"/>
              </a:spcBef>
              <a:spcAft>
                <a:spcPts val="400"/>
              </a:spcAft>
            </a:pPr>
            <a:r>
              <a:rPr lang="nb-NO" sz="1800" dirty="0">
                <a:latin typeface="Tahoma" pitchFamily="34" charset="0"/>
                <a:ea typeface="Tahoma" pitchFamily="34" charset="0"/>
                <a:cs typeface="Tahoma" pitchFamily="34" charset="0"/>
              </a:rPr>
              <a:t>En kommune hadde hatt tilsyn fra arbeidstilsynet, som selv plukket ut to skoler/barnehager de ville besøke. Disse to enhetene hadde relativt godt inneklima, og de gode resultatene resulterte i positive presseoppslag. ”...og det ble ikke akkurat lettere å få ressurser til vedlikehold etter det...” sukket </a:t>
            </a:r>
            <a:r>
              <a:rPr lang="nb-NO" sz="1800" dirty="0" smtClean="0">
                <a:latin typeface="Tahoma" pitchFamily="34" charset="0"/>
                <a:ea typeface="Tahoma" pitchFamily="34" charset="0"/>
                <a:cs typeface="Tahoma" pitchFamily="34" charset="0"/>
              </a:rPr>
              <a:t>intervjuobjektet.</a:t>
            </a:r>
            <a:br>
              <a:rPr lang="nb-NO" sz="1800" dirty="0" smtClean="0">
                <a:latin typeface="Tahoma" pitchFamily="34" charset="0"/>
                <a:ea typeface="Tahoma" pitchFamily="34" charset="0"/>
                <a:cs typeface="Tahoma" pitchFamily="34" charset="0"/>
              </a:rPr>
            </a:br>
            <a:r>
              <a:rPr lang="nb-NO" sz="1800" dirty="0" smtClean="0">
                <a:latin typeface="Tahoma" pitchFamily="34" charset="0"/>
                <a:ea typeface="Tahoma" pitchFamily="34" charset="0"/>
                <a:cs typeface="Tahoma" pitchFamily="34" charset="0"/>
              </a:rPr>
              <a:t>På </a:t>
            </a:r>
            <a:r>
              <a:rPr lang="nb-NO" sz="1800" dirty="0">
                <a:latin typeface="Tahoma" pitchFamily="34" charset="0"/>
                <a:ea typeface="Tahoma" pitchFamily="34" charset="0"/>
                <a:cs typeface="Tahoma" pitchFamily="34" charset="0"/>
              </a:rPr>
              <a:t>nærmere spørsmål kom det frem at flere andre skoler ikke var godkjent etter forskrift om miljørettet helsevern i skoler og barnehager. Dette var imidlertid ikke forelagt politisk nivå, som således i hovedsak hadde sin (noe ubalanserte) informasjon om skolenes inneklimatilstand fra avisene.</a:t>
            </a:r>
          </a:p>
          <a:p>
            <a:pPr>
              <a:spcBef>
                <a:spcPts val="0"/>
              </a:spcBef>
              <a:spcAft>
                <a:spcPts val="400"/>
              </a:spcAft>
            </a:pPr>
            <a:endParaRPr lang="nb-NO" sz="2000" dirty="0">
              <a:latin typeface="Tahoma" pitchFamily="34" charset="0"/>
              <a:ea typeface="Tahoma" pitchFamily="34" charset="0"/>
              <a:cs typeface="Tahoma" pitchFamily="34" charset="0"/>
            </a:endParaRPr>
          </a:p>
          <a:p>
            <a:pPr>
              <a:spcBef>
                <a:spcPts val="0"/>
              </a:spcBef>
              <a:spcAft>
                <a:spcPts val="400"/>
              </a:spcAft>
            </a:pPr>
            <a:endParaRPr lang="nb-NO" sz="2000" dirty="0">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53556163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2" name="Picture 6" descr="CivLogoNegSilv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12286" y="326785"/>
            <a:ext cx="792162" cy="388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ktangel 2"/>
          <p:cNvSpPr/>
          <p:nvPr/>
        </p:nvSpPr>
        <p:spPr>
          <a:xfrm>
            <a:off x="539551" y="332656"/>
            <a:ext cx="7272735" cy="1384995"/>
          </a:xfrm>
          <a:prstGeom prst="rect">
            <a:avLst/>
          </a:prstGeom>
        </p:spPr>
        <p:txBody>
          <a:bodyPr wrap="square">
            <a:spAutoFit/>
          </a:bodyPr>
          <a:lstStyle/>
          <a:p>
            <a:pPr lvl="0"/>
            <a:r>
              <a:rPr lang="nb-NO" sz="2800" b="1" dirty="0">
                <a:solidFill>
                  <a:srgbClr val="000066"/>
                </a:solidFill>
                <a:latin typeface="Tahoma" pitchFamily="34" charset="0"/>
                <a:ea typeface="Tahoma" pitchFamily="34" charset="0"/>
                <a:cs typeface="Tahoma" pitchFamily="34" charset="0"/>
              </a:rPr>
              <a:t>Hvordan vurderer du kommunens kompetanse innen </a:t>
            </a:r>
            <a:r>
              <a:rPr lang="nb-NO" sz="2800" b="1" dirty="0" err="1">
                <a:solidFill>
                  <a:srgbClr val="000066"/>
                </a:solidFill>
                <a:latin typeface="Tahoma" pitchFamily="34" charset="0"/>
                <a:ea typeface="Tahoma" pitchFamily="34" charset="0"/>
                <a:cs typeface="Tahoma" pitchFamily="34" charset="0"/>
              </a:rPr>
              <a:t>byggforvaltning</a:t>
            </a:r>
            <a:r>
              <a:rPr lang="nb-NO" sz="2800" b="1" dirty="0">
                <a:solidFill>
                  <a:srgbClr val="000066"/>
                </a:solidFill>
                <a:latin typeface="Tahoma" pitchFamily="34" charset="0"/>
                <a:ea typeface="Tahoma" pitchFamily="34" charset="0"/>
                <a:cs typeface="Tahoma" pitchFamily="34" charset="0"/>
              </a:rPr>
              <a:t>, veg og VA?</a:t>
            </a:r>
            <a:endParaRPr lang="nn-NO" sz="2800" b="1" dirty="0">
              <a:solidFill>
                <a:srgbClr val="000066"/>
              </a:solidFill>
              <a:latin typeface="Tahoma" pitchFamily="34" charset="0"/>
              <a:ea typeface="Tahoma" pitchFamily="34" charset="0"/>
              <a:cs typeface="Tahoma" pitchFamily="34" charset="0"/>
            </a:endParaRPr>
          </a:p>
        </p:txBody>
      </p:sp>
      <p:pic>
        <p:nvPicPr>
          <p:cNvPr id="5"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56339" y="2055929"/>
            <a:ext cx="4039158" cy="40324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272230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2" name="Picture 6" descr="CivLogoNegSilv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12286" y="326785"/>
            <a:ext cx="792162" cy="388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ktangel 2"/>
          <p:cNvSpPr/>
          <p:nvPr/>
        </p:nvSpPr>
        <p:spPr>
          <a:xfrm>
            <a:off x="539552" y="332656"/>
            <a:ext cx="7272734" cy="1384995"/>
          </a:xfrm>
          <a:prstGeom prst="rect">
            <a:avLst/>
          </a:prstGeom>
        </p:spPr>
        <p:txBody>
          <a:bodyPr wrap="square">
            <a:spAutoFit/>
          </a:bodyPr>
          <a:lstStyle/>
          <a:p>
            <a:pPr lvl="0"/>
            <a:r>
              <a:rPr lang="nb-NO" sz="2800" b="1" dirty="0">
                <a:solidFill>
                  <a:srgbClr val="000066"/>
                </a:solidFill>
                <a:latin typeface="Tahoma" pitchFamily="34" charset="0"/>
                <a:ea typeface="Tahoma" pitchFamily="34" charset="0"/>
                <a:cs typeface="Tahoma" pitchFamily="34" charset="0"/>
              </a:rPr>
              <a:t>Opplever du at kommunens vedlikeholdsetterslep øker, minker eller er det konstant?</a:t>
            </a:r>
            <a:endParaRPr lang="nn-NO" sz="2800" b="1" dirty="0">
              <a:solidFill>
                <a:srgbClr val="000066"/>
              </a:solidFill>
              <a:latin typeface="Tahoma" pitchFamily="34" charset="0"/>
              <a:ea typeface="Tahoma" pitchFamily="34" charset="0"/>
              <a:cs typeface="Tahoma" pitchFamily="34" charset="0"/>
            </a:endParaRPr>
          </a:p>
        </p:txBody>
      </p:sp>
      <p:sp>
        <p:nvSpPr>
          <p:cNvPr id="5" name="Rectangle 3"/>
          <p:cNvSpPr txBox="1">
            <a:spLocks noChangeArrowheads="1"/>
          </p:cNvSpPr>
          <p:nvPr/>
        </p:nvSpPr>
        <p:spPr>
          <a:xfrm>
            <a:off x="539552" y="980727"/>
            <a:ext cx="8136904" cy="5570885"/>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indent="0">
              <a:spcBef>
                <a:spcPts val="0"/>
              </a:spcBef>
              <a:spcAft>
                <a:spcPts val="1800"/>
              </a:spcAft>
              <a:buNone/>
            </a:pPr>
            <a:endParaRPr lang="nb-NO" sz="2000" b="1" dirty="0" smtClean="0">
              <a:latin typeface="Tahoma" pitchFamily="34" charset="0"/>
              <a:ea typeface="Tahoma" pitchFamily="34" charset="0"/>
              <a:cs typeface="Tahoma" pitchFamily="34" charset="0"/>
            </a:endParaRPr>
          </a:p>
        </p:txBody>
      </p:sp>
      <p:pic>
        <p:nvPicPr>
          <p:cNvPr id="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83768" y="1988839"/>
            <a:ext cx="4029236" cy="40359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1914000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2" name="Picture 6" descr="CivLogoNegSilv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12286" y="326785"/>
            <a:ext cx="792162" cy="388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txBox="1">
            <a:spLocks noChangeArrowheads="1"/>
          </p:cNvSpPr>
          <p:nvPr/>
        </p:nvSpPr>
        <p:spPr>
          <a:xfrm>
            <a:off x="539552" y="980727"/>
            <a:ext cx="8136904" cy="5570885"/>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indent="0">
              <a:spcBef>
                <a:spcPts val="0"/>
              </a:spcBef>
              <a:spcAft>
                <a:spcPts val="1200"/>
              </a:spcAft>
              <a:buNone/>
            </a:pPr>
            <a:endParaRPr lang="nb-NO" sz="2000" dirty="0" smtClean="0">
              <a:latin typeface="Tahoma" pitchFamily="34" charset="0"/>
              <a:ea typeface="Tahoma" pitchFamily="34" charset="0"/>
              <a:cs typeface="Tahoma" pitchFamily="34" charset="0"/>
            </a:endParaRPr>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67174" y="980727"/>
            <a:ext cx="7481660" cy="46918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5045621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2" name="Picture 6" descr="CivLogoNegSilv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12286" y="326785"/>
            <a:ext cx="792162" cy="388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txBox="1">
            <a:spLocks noChangeArrowheads="1"/>
          </p:cNvSpPr>
          <p:nvPr/>
        </p:nvSpPr>
        <p:spPr>
          <a:xfrm>
            <a:off x="539552" y="3501008"/>
            <a:ext cx="8136904" cy="3050604"/>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indent="0">
              <a:spcBef>
                <a:spcPts val="0"/>
              </a:spcBef>
              <a:spcAft>
                <a:spcPts val="1200"/>
              </a:spcAft>
              <a:buNone/>
            </a:pPr>
            <a:endParaRPr lang="nb-NO" sz="2000" b="1" dirty="0" smtClean="0">
              <a:latin typeface="Tahoma" pitchFamily="34" charset="0"/>
              <a:ea typeface="Tahoma" pitchFamily="34" charset="0"/>
              <a:cs typeface="Tahoma" pitchFamily="34" charset="0"/>
            </a:endParaRPr>
          </a:p>
        </p:txBody>
      </p:sp>
      <p:pic>
        <p:nvPicPr>
          <p:cNvPr id="205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67174" y="1029866"/>
            <a:ext cx="7481660" cy="47315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9576281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2" name="Picture 6" descr="CivLogoNegSilv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12286" y="326785"/>
            <a:ext cx="792162" cy="388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txBox="1">
            <a:spLocks noChangeArrowheads="1"/>
          </p:cNvSpPr>
          <p:nvPr/>
        </p:nvSpPr>
        <p:spPr>
          <a:xfrm>
            <a:off x="539552" y="980727"/>
            <a:ext cx="8136904" cy="5570885"/>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indent="0">
              <a:spcBef>
                <a:spcPts val="0"/>
              </a:spcBef>
              <a:spcAft>
                <a:spcPts val="1800"/>
              </a:spcAft>
              <a:buNone/>
            </a:pPr>
            <a:endParaRPr lang="nb-NO" sz="2000" b="1" dirty="0" smtClean="0">
              <a:latin typeface="Tahoma" pitchFamily="34" charset="0"/>
              <a:ea typeface="Tahoma" pitchFamily="34" charset="0"/>
              <a:cs typeface="Tahoma" pitchFamily="34" charset="0"/>
            </a:endParaRPr>
          </a:p>
        </p:txBody>
      </p:sp>
      <p:pic>
        <p:nvPicPr>
          <p:cNvPr id="307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67174" y="1052736"/>
            <a:ext cx="7481660" cy="47711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712448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Rektangel 2"/>
          <p:cNvSpPr/>
          <p:nvPr/>
        </p:nvSpPr>
        <p:spPr>
          <a:xfrm>
            <a:off x="539552" y="332656"/>
            <a:ext cx="8064896" cy="523220"/>
          </a:xfrm>
          <a:prstGeom prst="rect">
            <a:avLst/>
          </a:prstGeom>
        </p:spPr>
        <p:txBody>
          <a:bodyPr wrap="square">
            <a:spAutoFit/>
          </a:bodyPr>
          <a:lstStyle/>
          <a:p>
            <a:pPr lvl="0"/>
            <a:r>
              <a:rPr lang="nn-NO" sz="2800" b="1" dirty="0" err="1" smtClean="0">
                <a:solidFill>
                  <a:srgbClr val="000066"/>
                </a:solidFill>
                <a:latin typeface="Tahoma" pitchFamily="34" charset="0"/>
                <a:ea typeface="Tahoma" pitchFamily="34" charset="0"/>
                <a:cs typeface="Tahoma" pitchFamily="34" charset="0"/>
              </a:rPr>
              <a:t>Innhold</a:t>
            </a:r>
            <a:endParaRPr lang="nn-NO" sz="2800" dirty="0">
              <a:solidFill>
                <a:srgbClr val="000066"/>
              </a:solidFill>
              <a:latin typeface="Tahoma" pitchFamily="34" charset="0"/>
              <a:ea typeface="Tahoma" pitchFamily="34" charset="0"/>
              <a:cs typeface="Tahoma" pitchFamily="34" charset="0"/>
            </a:endParaRPr>
          </a:p>
        </p:txBody>
      </p:sp>
      <p:pic>
        <p:nvPicPr>
          <p:cNvPr id="22" name="Picture 6" descr="CivLogoNegSilv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27988" y="6162675"/>
            <a:ext cx="792162" cy="388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 name="Rectangle 3"/>
          <p:cNvSpPr txBox="1">
            <a:spLocks noChangeArrowheads="1"/>
          </p:cNvSpPr>
          <p:nvPr/>
        </p:nvSpPr>
        <p:spPr>
          <a:xfrm>
            <a:off x="539552" y="980727"/>
            <a:ext cx="8136904" cy="5570885"/>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a:spcBef>
                <a:spcPts val="0"/>
              </a:spcBef>
              <a:spcAft>
                <a:spcPts val="400"/>
              </a:spcAft>
            </a:pPr>
            <a:r>
              <a:rPr lang="nb-NO" sz="2000" dirty="0">
                <a:latin typeface="Tahoma" pitchFamily="34" charset="0"/>
                <a:ea typeface="Tahoma" pitchFamily="34" charset="0"/>
                <a:cs typeface="Tahoma" pitchFamily="34" charset="0"/>
              </a:rPr>
              <a:t>Status fra eksisterende rapporter</a:t>
            </a:r>
          </a:p>
          <a:p>
            <a:pPr>
              <a:spcBef>
                <a:spcPts val="0"/>
              </a:spcBef>
              <a:spcAft>
                <a:spcPts val="400"/>
              </a:spcAft>
            </a:pPr>
            <a:r>
              <a:rPr lang="nb-NO" sz="2000" dirty="0">
                <a:latin typeface="Tahoma" pitchFamily="34" charset="0"/>
                <a:ea typeface="Tahoma" pitchFamily="34" charset="0"/>
                <a:cs typeface="Tahoma" pitchFamily="34" charset="0"/>
              </a:rPr>
              <a:t>Spørreundersøkelse til alle kommuner</a:t>
            </a:r>
          </a:p>
          <a:p>
            <a:pPr lvl="1">
              <a:spcBef>
                <a:spcPts val="0"/>
              </a:spcBef>
              <a:spcAft>
                <a:spcPts val="400"/>
              </a:spcAft>
            </a:pPr>
            <a:r>
              <a:rPr lang="nb-NO" sz="1600" dirty="0">
                <a:latin typeface="Tahoma" pitchFamily="34" charset="0"/>
                <a:ea typeface="Tahoma" pitchFamily="34" charset="0"/>
                <a:cs typeface="Tahoma" pitchFamily="34" charset="0"/>
              </a:rPr>
              <a:t>Sent til rådmenn og mellomledere innen bygg, veg, VA</a:t>
            </a:r>
          </a:p>
          <a:p>
            <a:pPr lvl="1">
              <a:spcBef>
                <a:spcPts val="0"/>
              </a:spcBef>
              <a:spcAft>
                <a:spcPts val="400"/>
              </a:spcAft>
            </a:pPr>
            <a:r>
              <a:rPr lang="nb-NO" sz="1600" dirty="0">
                <a:latin typeface="Tahoma" pitchFamily="34" charset="0"/>
                <a:ea typeface="Tahoma" pitchFamily="34" charset="0"/>
                <a:cs typeface="Tahoma" pitchFamily="34" charset="0"/>
              </a:rPr>
              <a:t>Sendt til 1030 adresser</a:t>
            </a:r>
          </a:p>
          <a:p>
            <a:pPr lvl="1">
              <a:spcBef>
                <a:spcPts val="0"/>
              </a:spcBef>
              <a:spcAft>
                <a:spcPts val="400"/>
              </a:spcAft>
            </a:pPr>
            <a:r>
              <a:rPr lang="nb-NO" sz="1600" dirty="0">
                <a:latin typeface="Tahoma" pitchFamily="34" charset="0"/>
                <a:ea typeface="Tahoma" pitchFamily="34" charset="0"/>
                <a:cs typeface="Tahoma" pitchFamily="34" charset="0"/>
              </a:rPr>
              <a:t>405 svar fra 284 kommuner og 2 fylkeskommuner</a:t>
            </a:r>
          </a:p>
          <a:p>
            <a:pPr lvl="1">
              <a:spcBef>
                <a:spcPts val="0"/>
              </a:spcBef>
              <a:spcAft>
                <a:spcPts val="400"/>
              </a:spcAft>
            </a:pPr>
            <a:r>
              <a:rPr lang="nb-NO" sz="1600" dirty="0">
                <a:latin typeface="Tahoma" pitchFamily="34" charset="0"/>
                <a:ea typeface="Tahoma" pitchFamily="34" charset="0"/>
                <a:cs typeface="Tahoma" pitchFamily="34" charset="0"/>
              </a:rPr>
              <a:t>Svarene er bearbeidet slik at det bare benyttes ett svar fra hver kommune</a:t>
            </a:r>
          </a:p>
          <a:p>
            <a:pPr>
              <a:spcBef>
                <a:spcPts val="0"/>
              </a:spcBef>
              <a:spcAft>
                <a:spcPts val="400"/>
              </a:spcAft>
            </a:pPr>
            <a:r>
              <a:rPr lang="nb-NO" sz="2000" dirty="0">
                <a:latin typeface="Tahoma" pitchFamily="34" charset="0"/>
                <a:ea typeface="Tahoma" pitchFamily="34" charset="0"/>
                <a:cs typeface="Tahoma" pitchFamily="34" charset="0"/>
              </a:rPr>
              <a:t>Intervjuer</a:t>
            </a:r>
          </a:p>
          <a:p>
            <a:pPr lvl="1">
              <a:spcBef>
                <a:spcPts val="0"/>
              </a:spcBef>
              <a:spcAft>
                <a:spcPts val="400"/>
              </a:spcAft>
            </a:pPr>
            <a:r>
              <a:rPr lang="nb-NO" sz="1600" dirty="0">
                <a:latin typeface="Tahoma" pitchFamily="34" charset="0"/>
                <a:ea typeface="Tahoma" pitchFamily="34" charset="0"/>
                <a:cs typeface="Tahoma" pitchFamily="34" charset="0"/>
              </a:rPr>
              <a:t>4 besøk</a:t>
            </a:r>
          </a:p>
          <a:p>
            <a:pPr lvl="1">
              <a:spcBef>
                <a:spcPts val="0"/>
              </a:spcBef>
              <a:spcAft>
                <a:spcPts val="400"/>
              </a:spcAft>
            </a:pPr>
            <a:r>
              <a:rPr lang="nb-NO" sz="1600" dirty="0">
                <a:latin typeface="Tahoma" pitchFamily="34" charset="0"/>
                <a:ea typeface="Tahoma" pitchFamily="34" charset="0"/>
                <a:cs typeface="Tahoma" pitchFamily="34" charset="0"/>
              </a:rPr>
              <a:t>11 telefonintervjuer</a:t>
            </a:r>
          </a:p>
          <a:p>
            <a:pPr lvl="1">
              <a:spcBef>
                <a:spcPts val="0"/>
              </a:spcBef>
              <a:spcAft>
                <a:spcPts val="400"/>
              </a:spcAft>
            </a:pPr>
            <a:r>
              <a:rPr lang="nb-NO" sz="1600" dirty="0">
                <a:latin typeface="Tahoma" pitchFamily="34" charset="0"/>
                <a:ea typeface="Tahoma" pitchFamily="34" charset="0"/>
                <a:cs typeface="Tahoma" pitchFamily="34" charset="0"/>
              </a:rPr>
              <a:t>Ulik organisering og stilling</a:t>
            </a:r>
          </a:p>
          <a:p>
            <a:pPr lvl="1">
              <a:spcBef>
                <a:spcPts val="0"/>
              </a:spcBef>
              <a:spcAft>
                <a:spcPts val="400"/>
              </a:spcAft>
            </a:pPr>
            <a:r>
              <a:rPr lang="nb-NO" sz="1600" dirty="0">
                <a:latin typeface="Tahoma" pitchFamily="34" charset="0"/>
                <a:ea typeface="Tahoma" pitchFamily="34" charset="0"/>
                <a:cs typeface="Tahoma" pitchFamily="34" charset="0"/>
              </a:rPr>
              <a:t>Ulik </a:t>
            </a:r>
            <a:r>
              <a:rPr lang="nb-NO" sz="1600" dirty="0" smtClean="0">
                <a:latin typeface="Tahoma" pitchFamily="34" charset="0"/>
                <a:ea typeface="Tahoma" pitchFamily="34" charset="0"/>
                <a:cs typeface="Tahoma" pitchFamily="34" charset="0"/>
              </a:rPr>
              <a:t>kommunestørrelse</a:t>
            </a:r>
          </a:p>
          <a:p>
            <a:pPr lvl="1">
              <a:spcBef>
                <a:spcPts val="0"/>
              </a:spcBef>
              <a:spcAft>
                <a:spcPts val="400"/>
              </a:spcAft>
            </a:pPr>
            <a:endParaRPr lang="nb-NO" sz="1600" dirty="0">
              <a:latin typeface="Tahoma" pitchFamily="34" charset="0"/>
              <a:ea typeface="Tahoma" pitchFamily="34" charset="0"/>
              <a:cs typeface="Tahoma" pitchFamily="34" charset="0"/>
            </a:endParaRPr>
          </a:p>
          <a:p>
            <a:pPr marL="0" indent="0">
              <a:spcBef>
                <a:spcPts val="0"/>
              </a:spcBef>
              <a:spcAft>
                <a:spcPts val="400"/>
              </a:spcAft>
              <a:buNone/>
            </a:pPr>
            <a:r>
              <a:rPr lang="nb-NO" sz="2000" dirty="0" smtClean="0">
                <a:latin typeface="Tahoma" pitchFamily="34" charset="0"/>
                <a:ea typeface="Tahoma" pitchFamily="34" charset="0"/>
                <a:cs typeface="Tahoma" pitchFamily="34" charset="0"/>
              </a:rPr>
              <a:t>Prioriterte spørsmål</a:t>
            </a:r>
          </a:p>
          <a:p>
            <a:pPr>
              <a:spcBef>
                <a:spcPts val="0"/>
              </a:spcBef>
              <a:spcAft>
                <a:spcPts val="400"/>
              </a:spcAft>
            </a:pPr>
            <a:r>
              <a:rPr lang="nb-NO" sz="2000" dirty="0">
                <a:latin typeface="Tahoma" pitchFamily="34" charset="0"/>
                <a:ea typeface="Tahoma" pitchFamily="34" charset="0"/>
                <a:cs typeface="Tahoma" pitchFamily="34" charset="0"/>
              </a:rPr>
              <a:t>Har kommunen en politisk vedtatt strategi for bygg, veg og VA?</a:t>
            </a:r>
          </a:p>
          <a:p>
            <a:pPr>
              <a:spcBef>
                <a:spcPts val="0"/>
              </a:spcBef>
              <a:spcAft>
                <a:spcPts val="400"/>
              </a:spcAft>
            </a:pPr>
            <a:r>
              <a:rPr lang="nb-NO" sz="2000" dirty="0">
                <a:latin typeface="Tahoma" pitchFamily="34" charset="0"/>
                <a:ea typeface="Tahoma" pitchFamily="34" charset="0"/>
                <a:cs typeface="Tahoma" pitchFamily="34" charset="0"/>
              </a:rPr>
              <a:t>Er det utarbeidet vedlikeholdsplaner?</a:t>
            </a:r>
          </a:p>
          <a:p>
            <a:pPr>
              <a:spcBef>
                <a:spcPts val="0"/>
              </a:spcBef>
              <a:spcAft>
                <a:spcPts val="400"/>
              </a:spcAft>
            </a:pPr>
            <a:r>
              <a:rPr lang="nb-NO" sz="2000" dirty="0">
                <a:latin typeface="Tahoma" pitchFamily="34" charset="0"/>
                <a:ea typeface="Tahoma" pitchFamily="34" charset="0"/>
                <a:cs typeface="Tahoma" pitchFamily="34" charset="0"/>
              </a:rPr>
              <a:t>Rapporterer administrasjonen regelmessig om tilstand og vedlikeholdsbehov til politisk nivå?</a:t>
            </a:r>
          </a:p>
        </p:txBody>
      </p:sp>
    </p:spTree>
    <p:extLst>
      <p:ext uri="{BB962C8B-B14F-4D97-AF65-F5344CB8AC3E}">
        <p14:creationId xmlns:p14="http://schemas.microsoft.com/office/powerpoint/2010/main" val="36893888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Rektangel 2"/>
          <p:cNvSpPr/>
          <p:nvPr/>
        </p:nvSpPr>
        <p:spPr>
          <a:xfrm>
            <a:off x="539552" y="332656"/>
            <a:ext cx="8064896" cy="523220"/>
          </a:xfrm>
          <a:prstGeom prst="rect">
            <a:avLst/>
          </a:prstGeom>
        </p:spPr>
        <p:txBody>
          <a:bodyPr wrap="square">
            <a:spAutoFit/>
          </a:bodyPr>
          <a:lstStyle/>
          <a:p>
            <a:pPr lvl="0"/>
            <a:r>
              <a:rPr lang="nn-NO" sz="2800" b="1" dirty="0" smtClean="0">
                <a:solidFill>
                  <a:srgbClr val="000066"/>
                </a:solidFill>
                <a:latin typeface="Tahoma" pitchFamily="34" charset="0"/>
                <a:ea typeface="Tahoma" pitchFamily="34" charset="0"/>
                <a:cs typeface="Tahoma" pitchFamily="34" charset="0"/>
              </a:rPr>
              <a:t>Geografisk </a:t>
            </a:r>
            <a:r>
              <a:rPr lang="nn-NO" sz="2800" b="1" dirty="0" err="1" smtClean="0">
                <a:solidFill>
                  <a:srgbClr val="000066"/>
                </a:solidFill>
                <a:latin typeface="Tahoma" pitchFamily="34" charset="0"/>
                <a:ea typeface="Tahoma" pitchFamily="34" charset="0"/>
                <a:cs typeface="Tahoma" pitchFamily="34" charset="0"/>
              </a:rPr>
              <a:t>spredning</a:t>
            </a:r>
            <a:endParaRPr lang="nn-NO" sz="2800" dirty="0">
              <a:solidFill>
                <a:srgbClr val="000066"/>
              </a:solidFill>
              <a:latin typeface="Tahoma" pitchFamily="34" charset="0"/>
              <a:ea typeface="Tahoma" pitchFamily="34" charset="0"/>
              <a:cs typeface="Tahoma" pitchFamily="34" charset="0"/>
            </a:endParaRPr>
          </a:p>
        </p:txBody>
      </p:sp>
      <p:pic>
        <p:nvPicPr>
          <p:cNvPr id="22" name="Picture 6" descr="CivLogoNegSilv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48290" y="332656"/>
            <a:ext cx="792162" cy="388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 name="Rectangle 3"/>
          <p:cNvSpPr txBox="1">
            <a:spLocks noChangeArrowheads="1"/>
          </p:cNvSpPr>
          <p:nvPr/>
        </p:nvSpPr>
        <p:spPr>
          <a:xfrm>
            <a:off x="503548" y="980728"/>
            <a:ext cx="8136904" cy="5519580"/>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indent="0">
              <a:spcBef>
                <a:spcPts val="0"/>
              </a:spcBef>
              <a:spcAft>
                <a:spcPts val="1200"/>
              </a:spcAft>
              <a:buNone/>
            </a:pPr>
            <a:endParaRPr lang="nb-NO" sz="2000" b="1" dirty="0">
              <a:latin typeface="Tahoma" pitchFamily="34" charset="0"/>
              <a:ea typeface="Tahoma" pitchFamily="34" charset="0"/>
              <a:cs typeface="Tahoma" pitchFamily="34" charset="0"/>
            </a:endParaRPr>
          </a:p>
          <a:p>
            <a:pPr marL="0" indent="0">
              <a:spcBef>
                <a:spcPts val="0"/>
              </a:spcBef>
              <a:spcAft>
                <a:spcPts val="1200"/>
              </a:spcAft>
              <a:buNone/>
            </a:pPr>
            <a:endParaRPr lang="nb-NO" sz="2000" b="1" dirty="0" smtClean="0">
              <a:latin typeface="Tahoma" pitchFamily="34" charset="0"/>
              <a:ea typeface="Tahoma" pitchFamily="34" charset="0"/>
              <a:cs typeface="Tahoma" pitchFamily="34" charset="0"/>
            </a:endParaRPr>
          </a:p>
          <a:p>
            <a:pPr marL="0" indent="0">
              <a:spcBef>
                <a:spcPts val="0"/>
              </a:spcBef>
              <a:spcAft>
                <a:spcPts val="1200"/>
              </a:spcAft>
              <a:buNone/>
            </a:pPr>
            <a:endParaRPr lang="nb-NO" sz="2000" b="1" dirty="0">
              <a:latin typeface="Tahoma" pitchFamily="34" charset="0"/>
              <a:ea typeface="Tahoma" pitchFamily="34" charset="0"/>
              <a:cs typeface="Tahoma" pitchFamily="34" charset="0"/>
            </a:endParaRPr>
          </a:p>
          <a:p>
            <a:pPr marL="0" indent="0">
              <a:spcBef>
                <a:spcPts val="0"/>
              </a:spcBef>
              <a:spcAft>
                <a:spcPts val="1200"/>
              </a:spcAft>
              <a:buNone/>
            </a:pPr>
            <a:endParaRPr lang="nb-NO" sz="2000" b="1" dirty="0" smtClean="0">
              <a:latin typeface="Tahoma" pitchFamily="34" charset="0"/>
              <a:ea typeface="Tahoma" pitchFamily="34" charset="0"/>
              <a:cs typeface="Tahoma" pitchFamily="34" charset="0"/>
            </a:endParaRPr>
          </a:p>
          <a:p>
            <a:pPr marL="0" indent="0">
              <a:spcBef>
                <a:spcPts val="0"/>
              </a:spcBef>
              <a:spcAft>
                <a:spcPts val="1200"/>
              </a:spcAft>
              <a:buNone/>
            </a:pPr>
            <a:endParaRPr lang="nb-NO" sz="2000" b="1" dirty="0">
              <a:latin typeface="Tahoma" pitchFamily="34" charset="0"/>
              <a:ea typeface="Tahoma" pitchFamily="34" charset="0"/>
              <a:cs typeface="Tahoma" pitchFamily="34" charset="0"/>
            </a:endParaRPr>
          </a:p>
          <a:p>
            <a:pPr marL="0" indent="0">
              <a:spcBef>
                <a:spcPts val="0"/>
              </a:spcBef>
              <a:spcAft>
                <a:spcPts val="1200"/>
              </a:spcAft>
              <a:buNone/>
            </a:pPr>
            <a:endParaRPr lang="nb-NO" sz="2000" b="1" dirty="0" smtClean="0">
              <a:latin typeface="Tahoma" pitchFamily="34" charset="0"/>
              <a:ea typeface="Tahoma" pitchFamily="34" charset="0"/>
              <a:cs typeface="Tahoma" pitchFamily="34" charset="0"/>
            </a:endParaRPr>
          </a:p>
          <a:p>
            <a:pPr marL="0" indent="0">
              <a:spcBef>
                <a:spcPts val="0"/>
              </a:spcBef>
              <a:spcAft>
                <a:spcPts val="1200"/>
              </a:spcAft>
              <a:buNone/>
            </a:pPr>
            <a:endParaRPr lang="nb-NO" sz="2000" b="1" dirty="0" smtClean="0">
              <a:latin typeface="Tahoma" pitchFamily="34" charset="0"/>
              <a:ea typeface="Tahoma" pitchFamily="34" charset="0"/>
              <a:cs typeface="Tahoma" pitchFamily="34" charset="0"/>
            </a:endParaRPr>
          </a:p>
        </p:txBody>
      </p:sp>
      <p:pic>
        <p:nvPicPr>
          <p:cNvPr id="512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31640" y="1312863"/>
            <a:ext cx="6261373" cy="4384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703622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2" name="Picture 6" descr="CivLogoNegSilv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12286" y="326785"/>
            <a:ext cx="792162" cy="388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ktangel 2"/>
          <p:cNvSpPr/>
          <p:nvPr/>
        </p:nvSpPr>
        <p:spPr>
          <a:xfrm>
            <a:off x="539552" y="332656"/>
            <a:ext cx="8064896" cy="523220"/>
          </a:xfrm>
          <a:prstGeom prst="rect">
            <a:avLst/>
          </a:prstGeom>
        </p:spPr>
        <p:txBody>
          <a:bodyPr wrap="square">
            <a:spAutoFit/>
          </a:bodyPr>
          <a:lstStyle/>
          <a:p>
            <a:pPr lvl="0"/>
            <a:r>
              <a:rPr lang="nn-NO" sz="2800" b="1" dirty="0" smtClean="0">
                <a:solidFill>
                  <a:srgbClr val="000066"/>
                </a:solidFill>
                <a:latin typeface="Tahoma" pitchFamily="34" charset="0"/>
                <a:ea typeface="Tahoma" pitchFamily="34" charset="0"/>
                <a:cs typeface="Tahoma" pitchFamily="34" charset="0"/>
              </a:rPr>
              <a:t>Kommunestørrelse</a:t>
            </a:r>
            <a:endParaRPr lang="nn-NO" sz="2800" dirty="0">
              <a:solidFill>
                <a:srgbClr val="000066"/>
              </a:solidFill>
              <a:latin typeface="Tahoma" pitchFamily="34" charset="0"/>
              <a:ea typeface="Tahoma" pitchFamily="34" charset="0"/>
              <a:cs typeface="Tahoma" pitchFamily="34" charset="0"/>
            </a:endParaRPr>
          </a:p>
        </p:txBody>
      </p:sp>
      <p:pic>
        <p:nvPicPr>
          <p:cNvPr id="409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31640" y="1362858"/>
            <a:ext cx="6336703" cy="4228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756086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2" name="Picture 6" descr="CivLogoNegSilv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12286" y="326785"/>
            <a:ext cx="792162" cy="388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ktangel 2"/>
          <p:cNvSpPr/>
          <p:nvPr/>
        </p:nvSpPr>
        <p:spPr>
          <a:xfrm>
            <a:off x="539552" y="332656"/>
            <a:ext cx="7272734" cy="1384995"/>
          </a:xfrm>
          <a:prstGeom prst="rect">
            <a:avLst/>
          </a:prstGeom>
        </p:spPr>
        <p:txBody>
          <a:bodyPr wrap="square">
            <a:spAutoFit/>
          </a:bodyPr>
          <a:lstStyle/>
          <a:p>
            <a:pPr lvl="0"/>
            <a:r>
              <a:rPr lang="nn-NO" sz="2800" b="1" dirty="0">
                <a:solidFill>
                  <a:srgbClr val="000066"/>
                </a:solidFill>
                <a:latin typeface="Tahoma" pitchFamily="34" charset="0"/>
                <a:ea typeface="Tahoma" pitchFamily="34" charset="0"/>
                <a:cs typeface="Tahoma" pitchFamily="34" charset="0"/>
              </a:rPr>
              <a:t>Har din kommune en politisk vedtatt strategi for bygnings-/veg-/VA-forvaltning?</a:t>
            </a:r>
          </a:p>
        </p:txBody>
      </p:sp>
      <p:pic>
        <p:nvPicPr>
          <p:cNvPr id="5"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07667" y="1772816"/>
            <a:ext cx="4536504" cy="45440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952605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2" name="Picture 6" descr="CivLogoNegSilv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12286" y="326785"/>
            <a:ext cx="792162" cy="388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Plassholder for innhold 2"/>
          <p:cNvSpPr txBox="1">
            <a:spLocks/>
          </p:cNvSpPr>
          <p:nvPr/>
        </p:nvSpPr>
        <p:spPr>
          <a:xfrm>
            <a:off x="1143000" y="1981200"/>
            <a:ext cx="7315200" cy="4114800"/>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eaLnBrk="1" hangingPunct="1"/>
            <a:endParaRPr lang="nb-NO" kern="0" dirty="0" smtClean="0"/>
          </a:p>
        </p:txBody>
      </p:sp>
      <p:sp>
        <p:nvSpPr>
          <p:cNvPr id="4" name="Rektangel 3"/>
          <p:cNvSpPr/>
          <p:nvPr/>
        </p:nvSpPr>
        <p:spPr>
          <a:xfrm>
            <a:off x="539552" y="332656"/>
            <a:ext cx="7272734" cy="954107"/>
          </a:xfrm>
          <a:prstGeom prst="rect">
            <a:avLst/>
          </a:prstGeom>
        </p:spPr>
        <p:txBody>
          <a:bodyPr wrap="square">
            <a:spAutoFit/>
          </a:bodyPr>
          <a:lstStyle/>
          <a:p>
            <a:pPr lvl="0"/>
            <a:r>
              <a:rPr lang="nn-NO" sz="2800" b="1" dirty="0">
                <a:solidFill>
                  <a:srgbClr val="000066"/>
                </a:solidFill>
                <a:latin typeface="Tahoma" pitchFamily="34" charset="0"/>
                <a:ea typeface="Tahoma" pitchFamily="34" charset="0"/>
                <a:cs typeface="Tahoma" pitchFamily="34" charset="0"/>
              </a:rPr>
              <a:t>P</a:t>
            </a:r>
            <a:r>
              <a:rPr lang="nn-NO" sz="2800" b="1" dirty="0" smtClean="0">
                <a:solidFill>
                  <a:srgbClr val="000066"/>
                </a:solidFill>
                <a:latin typeface="Tahoma" pitchFamily="34" charset="0"/>
                <a:ea typeface="Tahoma" pitchFamily="34" charset="0"/>
                <a:cs typeface="Tahoma" pitchFamily="34" charset="0"/>
              </a:rPr>
              <a:t>olitisk forankring – inntrykk </a:t>
            </a:r>
            <a:r>
              <a:rPr lang="nn-NO" sz="2800" b="1" dirty="0" err="1" smtClean="0">
                <a:solidFill>
                  <a:srgbClr val="000066"/>
                </a:solidFill>
                <a:latin typeface="Tahoma" pitchFamily="34" charset="0"/>
                <a:ea typeface="Tahoma" pitchFamily="34" charset="0"/>
                <a:cs typeface="Tahoma" pitchFamily="34" charset="0"/>
              </a:rPr>
              <a:t>fra</a:t>
            </a:r>
            <a:r>
              <a:rPr lang="nn-NO" sz="2800" b="1" dirty="0" smtClean="0">
                <a:solidFill>
                  <a:srgbClr val="000066"/>
                </a:solidFill>
                <a:latin typeface="Tahoma" pitchFamily="34" charset="0"/>
                <a:ea typeface="Tahoma" pitchFamily="34" charset="0"/>
                <a:cs typeface="Tahoma" pitchFamily="34" charset="0"/>
              </a:rPr>
              <a:t> </a:t>
            </a:r>
            <a:r>
              <a:rPr lang="nn-NO" sz="2800" b="1" dirty="0" err="1" smtClean="0">
                <a:solidFill>
                  <a:srgbClr val="000066"/>
                </a:solidFill>
                <a:latin typeface="Tahoma" pitchFamily="34" charset="0"/>
                <a:ea typeface="Tahoma" pitchFamily="34" charset="0"/>
                <a:cs typeface="Tahoma" pitchFamily="34" charset="0"/>
              </a:rPr>
              <a:t>intervjuer</a:t>
            </a:r>
            <a:endParaRPr lang="nn-NO" sz="2800" b="1" dirty="0">
              <a:solidFill>
                <a:srgbClr val="000066"/>
              </a:solidFill>
              <a:latin typeface="Tahoma" pitchFamily="34" charset="0"/>
              <a:ea typeface="Tahoma" pitchFamily="34" charset="0"/>
              <a:cs typeface="Tahoma" pitchFamily="34" charset="0"/>
            </a:endParaRPr>
          </a:p>
        </p:txBody>
      </p:sp>
      <p:sp>
        <p:nvSpPr>
          <p:cNvPr id="5" name="Rectangle 3"/>
          <p:cNvSpPr txBox="1">
            <a:spLocks noChangeArrowheads="1"/>
          </p:cNvSpPr>
          <p:nvPr/>
        </p:nvSpPr>
        <p:spPr>
          <a:xfrm>
            <a:off x="539552" y="1340768"/>
            <a:ext cx="8136904" cy="5210844"/>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a:spcBef>
                <a:spcPts val="0"/>
              </a:spcBef>
              <a:spcAft>
                <a:spcPts val="400"/>
              </a:spcAft>
            </a:pPr>
            <a:r>
              <a:rPr lang="nb-NO" sz="2000" dirty="0">
                <a:latin typeface="Tahoma" pitchFamily="34" charset="0"/>
                <a:ea typeface="Tahoma" pitchFamily="34" charset="0"/>
                <a:cs typeface="Tahoma" pitchFamily="34" charset="0"/>
              </a:rPr>
              <a:t>Intervjuer forsterker inntrykket fra spørreundersøkelsen om at det er mer vanlig å ha en politisk vedtatt strategi for VA, i form av hovedplaner for vann og avløp, enn for bygg og veg. </a:t>
            </a:r>
            <a:endParaRPr lang="nb-NO" sz="2000" dirty="0" smtClean="0">
              <a:latin typeface="Tahoma" pitchFamily="34" charset="0"/>
              <a:ea typeface="Tahoma" pitchFamily="34" charset="0"/>
              <a:cs typeface="Tahoma" pitchFamily="34" charset="0"/>
            </a:endParaRPr>
          </a:p>
          <a:p>
            <a:pPr>
              <a:spcBef>
                <a:spcPts val="0"/>
              </a:spcBef>
              <a:spcAft>
                <a:spcPts val="400"/>
              </a:spcAft>
            </a:pPr>
            <a:endParaRPr lang="nb-NO" sz="2000" dirty="0">
              <a:latin typeface="Tahoma" pitchFamily="34" charset="0"/>
              <a:ea typeface="Tahoma" pitchFamily="34" charset="0"/>
              <a:cs typeface="Tahoma" pitchFamily="34" charset="0"/>
            </a:endParaRPr>
          </a:p>
          <a:p>
            <a:pPr>
              <a:spcBef>
                <a:spcPts val="0"/>
              </a:spcBef>
              <a:spcAft>
                <a:spcPts val="400"/>
              </a:spcAft>
            </a:pPr>
            <a:r>
              <a:rPr lang="nb-NO" sz="2000" dirty="0">
                <a:latin typeface="Tahoma" pitchFamily="34" charset="0"/>
                <a:ea typeface="Tahoma" pitchFamily="34" charset="0"/>
                <a:cs typeface="Tahoma" pitchFamily="34" charset="0"/>
              </a:rPr>
              <a:t>Ingen klar begrunnelse for hvorfor</a:t>
            </a:r>
            <a:r>
              <a:rPr lang="nb-NO" sz="2000" dirty="0" smtClean="0">
                <a:latin typeface="Tahoma" pitchFamily="34" charset="0"/>
                <a:ea typeface="Tahoma" pitchFamily="34" charset="0"/>
                <a:cs typeface="Tahoma" pitchFamily="34" charset="0"/>
              </a:rPr>
              <a:t>.</a:t>
            </a:r>
          </a:p>
          <a:p>
            <a:pPr>
              <a:spcBef>
                <a:spcPts val="0"/>
              </a:spcBef>
              <a:spcAft>
                <a:spcPts val="400"/>
              </a:spcAft>
            </a:pPr>
            <a:endParaRPr lang="nb-NO" sz="2000" dirty="0">
              <a:latin typeface="Tahoma" pitchFamily="34" charset="0"/>
              <a:ea typeface="Tahoma" pitchFamily="34" charset="0"/>
              <a:cs typeface="Tahoma" pitchFamily="34" charset="0"/>
            </a:endParaRPr>
          </a:p>
          <a:p>
            <a:pPr>
              <a:spcBef>
                <a:spcPts val="0"/>
              </a:spcBef>
              <a:spcAft>
                <a:spcPts val="400"/>
              </a:spcAft>
            </a:pPr>
            <a:r>
              <a:rPr lang="nb-NO" sz="2000" dirty="0">
                <a:latin typeface="Tahoma" pitchFamily="34" charset="0"/>
                <a:ea typeface="Tahoma" pitchFamily="34" charset="0"/>
                <a:cs typeface="Tahoma" pitchFamily="34" charset="0"/>
              </a:rPr>
              <a:t>For en av kommunene som ble kontaktet var prosessen med å lage strategidokument for bygg foranlediget av et ønske om å rasjonalisere driften, og resulterte blant annet i en omorganisering</a:t>
            </a:r>
            <a:r>
              <a:rPr lang="nb-NO" sz="2000" dirty="0" smtClean="0">
                <a:latin typeface="Tahoma" pitchFamily="34" charset="0"/>
                <a:ea typeface="Tahoma" pitchFamily="34" charset="0"/>
                <a:cs typeface="Tahoma" pitchFamily="34" charset="0"/>
              </a:rPr>
              <a:t>.</a:t>
            </a:r>
          </a:p>
          <a:p>
            <a:pPr>
              <a:spcBef>
                <a:spcPts val="0"/>
              </a:spcBef>
              <a:spcAft>
                <a:spcPts val="400"/>
              </a:spcAft>
            </a:pPr>
            <a:endParaRPr lang="nb-NO" sz="2000" dirty="0">
              <a:latin typeface="Tahoma" pitchFamily="34" charset="0"/>
              <a:ea typeface="Tahoma" pitchFamily="34" charset="0"/>
              <a:cs typeface="Tahoma" pitchFamily="34" charset="0"/>
            </a:endParaRPr>
          </a:p>
          <a:p>
            <a:pPr>
              <a:spcBef>
                <a:spcPts val="0"/>
              </a:spcBef>
              <a:spcAft>
                <a:spcPts val="400"/>
              </a:spcAft>
            </a:pPr>
            <a:r>
              <a:rPr lang="nb-NO" sz="2000" dirty="0">
                <a:latin typeface="Tahoma" pitchFamily="34" charset="0"/>
                <a:ea typeface="Tahoma" pitchFamily="34" charset="0"/>
                <a:cs typeface="Tahoma" pitchFamily="34" charset="0"/>
              </a:rPr>
              <a:t>Ikke vits i å lage en hovedplan for veg all den tid det likevel ikke er midler til å gjøre noe vedlikehold?</a:t>
            </a:r>
          </a:p>
          <a:p>
            <a:pPr>
              <a:spcBef>
                <a:spcPts val="0"/>
              </a:spcBef>
              <a:spcAft>
                <a:spcPts val="400"/>
              </a:spcAft>
            </a:pPr>
            <a:endParaRPr lang="nb-NO" sz="2000" dirty="0">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14202643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2" name="Picture 6" descr="CivLogoNegSilv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12286" y="326785"/>
            <a:ext cx="792162" cy="388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ktangel 2"/>
          <p:cNvSpPr/>
          <p:nvPr/>
        </p:nvSpPr>
        <p:spPr>
          <a:xfrm>
            <a:off x="539552" y="332656"/>
            <a:ext cx="7272734" cy="1384995"/>
          </a:xfrm>
          <a:prstGeom prst="rect">
            <a:avLst/>
          </a:prstGeom>
        </p:spPr>
        <p:txBody>
          <a:bodyPr wrap="square">
            <a:spAutoFit/>
          </a:bodyPr>
          <a:lstStyle/>
          <a:p>
            <a:pPr lvl="0"/>
            <a:r>
              <a:rPr lang="nn-NO" sz="2800" b="1" dirty="0">
                <a:solidFill>
                  <a:srgbClr val="000066"/>
                </a:solidFill>
                <a:latin typeface="Tahoma" pitchFamily="34" charset="0"/>
                <a:ea typeface="Tahoma" pitchFamily="34" charset="0"/>
                <a:cs typeface="Tahoma" pitchFamily="34" charset="0"/>
              </a:rPr>
              <a:t>Er det utarbeidet </a:t>
            </a:r>
            <a:r>
              <a:rPr lang="nn-NO" sz="2800" b="1" dirty="0" err="1">
                <a:solidFill>
                  <a:srgbClr val="000066"/>
                </a:solidFill>
                <a:latin typeface="Tahoma" pitchFamily="34" charset="0"/>
                <a:ea typeface="Tahoma" pitchFamily="34" charset="0"/>
                <a:cs typeface="Tahoma" pitchFamily="34" charset="0"/>
              </a:rPr>
              <a:t>vedlikeholdsplaner</a:t>
            </a:r>
            <a:r>
              <a:rPr lang="nn-NO" sz="2800" b="1" dirty="0">
                <a:solidFill>
                  <a:srgbClr val="000066"/>
                </a:solidFill>
                <a:latin typeface="Tahoma" pitchFamily="34" charset="0"/>
                <a:ea typeface="Tahoma" pitchFamily="34" charset="0"/>
                <a:cs typeface="Tahoma" pitchFamily="34" charset="0"/>
              </a:rPr>
              <a:t> for kommunens bygg / veger / VA-anlegg?</a:t>
            </a:r>
          </a:p>
        </p:txBody>
      </p:sp>
      <p:pic>
        <p:nvPicPr>
          <p:cNvPr id="5"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63825" y="1916832"/>
            <a:ext cx="3816350" cy="3816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110950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2" name="Picture 6" descr="CivLogoNegSilv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12286" y="326785"/>
            <a:ext cx="792162" cy="388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ktangel 2"/>
          <p:cNvSpPr/>
          <p:nvPr/>
        </p:nvSpPr>
        <p:spPr>
          <a:xfrm>
            <a:off x="539552" y="332656"/>
            <a:ext cx="7272734" cy="1384995"/>
          </a:xfrm>
          <a:prstGeom prst="rect">
            <a:avLst/>
          </a:prstGeom>
        </p:spPr>
        <p:txBody>
          <a:bodyPr wrap="square">
            <a:spAutoFit/>
          </a:bodyPr>
          <a:lstStyle/>
          <a:p>
            <a:pPr lvl="0"/>
            <a:r>
              <a:rPr lang="nb-NO" sz="2800" b="1" dirty="0">
                <a:solidFill>
                  <a:srgbClr val="000066"/>
                </a:solidFill>
                <a:latin typeface="Tahoma" pitchFamily="34" charset="0"/>
                <a:ea typeface="Tahoma" pitchFamily="34" charset="0"/>
                <a:cs typeface="Tahoma" pitchFamily="34" charset="0"/>
              </a:rPr>
              <a:t>Rapporterer administrasjonen regelmessig om tilstand og vedlikeholdsbehov til politisk nivå?</a:t>
            </a:r>
            <a:endParaRPr lang="nn-NO" sz="2800" b="1" dirty="0">
              <a:solidFill>
                <a:srgbClr val="000066"/>
              </a:solidFill>
              <a:latin typeface="Tahoma" pitchFamily="34" charset="0"/>
              <a:ea typeface="Tahoma" pitchFamily="34" charset="0"/>
              <a:cs typeface="Tahoma" pitchFamily="34" charset="0"/>
            </a:endParaRPr>
          </a:p>
        </p:txBody>
      </p:sp>
      <p:pic>
        <p:nvPicPr>
          <p:cNvPr id="5"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15816" y="2276872"/>
            <a:ext cx="3810000" cy="3816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659449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2" name="Picture 6" descr="CivLogoNegSilv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12286" y="326785"/>
            <a:ext cx="792162" cy="388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txBox="1">
            <a:spLocks noChangeArrowheads="1"/>
          </p:cNvSpPr>
          <p:nvPr/>
        </p:nvSpPr>
        <p:spPr>
          <a:xfrm>
            <a:off x="539552" y="980727"/>
            <a:ext cx="8136904" cy="5570885"/>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indent="0">
              <a:spcBef>
                <a:spcPts val="0"/>
              </a:spcBef>
              <a:spcAft>
                <a:spcPts val="1800"/>
              </a:spcAft>
              <a:buNone/>
            </a:pPr>
            <a:endParaRPr lang="nb-NO" sz="2000" b="1" dirty="0" smtClean="0">
              <a:latin typeface="Tahoma" pitchFamily="34" charset="0"/>
              <a:ea typeface="Tahoma" pitchFamily="34" charset="0"/>
              <a:cs typeface="Tahoma" pitchFamily="34" charset="0"/>
            </a:endParaRPr>
          </a:p>
        </p:txBody>
      </p:sp>
      <p:sp>
        <p:nvSpPr>
          <p:cNvPr id="5" name="Rektangel 4"/>
          <p:cNvSpPr/>
          <p:nvPr/>
        </p:nvSpPr>
        <p:spPr>
          <a:xfrm>
            <a:off x="539552" y="332656"/>
            <a:ext cx="7272734" cy="523220"/>
          </a:xfrm>
          <a:prstGeom prst="rect">
            <a:avLst/>
          </a:prstGeom>
        </p:spPr>
        <p:txBody>
          <a:bodyPr wrap="square">
            <a:spAutoFit/>
          </a:bodyPr>
          <a:lstStyle/>
          <a:p>
            <a:pPr lvl="0"/>
            <a:r>
              <a:rPr lang="nb-NO" sz="2800" b="1" dirty="0">
                <a:solidFill>
                  <a:srgbClr val="000066"/>
                </a:solidFill>
                <a:latin typeface="Tahoma" pitchFamily="34" charset="0"/>
                <a:ea typeface="Tahoma" pitchFamily="34" charset="0"/>
                <a:cs typeface="Tahoma" pitchFamily="34" charset="0"/>
              </a:rPr>
              <a:t>Å få en linje inn til politikernes ører</a:t>
            </a:r>
            <a:endParaRPr lang="nn-NO" sz="2800" b="1" dirty="0">
              <a:solidFill>
                <a:srgbClr val="000066"/>
              </a:solidFill>
              <a:latin typeface="Tahoma" pitchFamily="34" charset="0"/>
              <a:ea typeface="Tahoma" pitchFamily="34" charset="0"/>
              <a:cs typeface="Tahoma" pitchFamily="34" charset="0"/>
            </a:endParaRPr>
          </a:p>
        </p:txBody>
      </p:sp>
      <p:sp>
        <p:nvSpPr>
          <p:cNvPr id="6" name="Rectangle 3"/>
          <p:cNvSpPr txBox="1">
            <a:spLocks noChangeArrowheads="1"/>
          </p:cNvSpPr>
          <p:nvPr/>
        </p:nvSpPr>
        <p:spPr>
          <a:xfrm>
            <a:off x="691952" y="1133127"/>
            <a:ext cx="8136904" cy="5570885"/>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a:spcBef>
                <a:spcPts val="0"/>
              </a:spcBef>
              <a:spcAft>
                <a:spcPts val="400"/>
              </a:spcAft>
            </a:pPr>
            <a:r>
              <a:rPr lang="nb-NO" sz="2000" dirty="0">
                <a:latin typeface="Tahoma" pitchFamily="34" charset="0"/>
                <a:ea typeface="Tahoma" pitchFamily="34" charset="0"/>
                <a:cs typeface="Tahoma" pitchFamily="34" charset="0"/>
              </a:rPr>
              <a:t>Tilsynsrapporter fra mattilsynet og arbeidstilsynet, meldinger fra fylkesmannen, </a:t>
            </a:r>
            <a:r>
              <a:rPr lang="nb-NO" sz="2000" dirty="0" err="1">
                <a:latin typeface="Tahoma" pitchFamily="34" charset="0"/>
                <a:ea typeface="Tahoma" pitchFamily="34" charset="0"/>
                <a:cs typeface="Tahoma" pitchFamily="34" charset="0"/>
              </a:rPr>
              <a:t>etc</a:t>
            </a:r>
            <a:r>
              <a:rPr lang="nb-NO" sz="2000" dirty="0">
                <a:latin typeface="Tahoma" pitchFamily="34" charset="0"/>
                <a:ea typeface="Tahoma" pitchFamily="34" charset="0"/>
                <a:cs typeface="Tahoma" pitchFamily="34" charset="0"/>
              </a:rPr>
              <a:t>, nevnes som forhold som vekker politisk oppmerksomhet. </a:t>
            </a:r>
            <a:endParaRPr lang="nb-NO" sz="2000" dirty="0" smtClean="0">
              <a:latin typeface="Tahoma" pitchFamily="34" charset="0"/>
              <a:ea typeface="Tahoma" pitchFamily="34" charset="0"/>
              <a:cs typeface="Tahoma" pitchFamily="34" charset="0"/>
            </a:endParaRPr>
          </a:p>
          <a:p>
            <a:pPr>
              <a:spcBef>
                <a:spcPts val="0"/>
              </a:spcBef>
              <a:spcAft>
                <a:spcPts val="400"/>
              </a:spcAft>
            </a:pPr>
            <a:endParaRPr lang="nb-NO" sz="2000" dirty="0">
              <a:latin typeface="Tahoma" pitchFamily="34" charset="0"/>
              <a:ea typeface="Tahoma" pitchFamily="34" charset="0"/>
              <a:cs typeface="Tahoma" pitchFamily="34" charset="0"/>
            </a:endParaRPr>
          </a:p>
          <a:p>
            <a:pPr>
              <a:spcBef>
                <a:spcPts val="0"/>
              </a:spcBef>
              <a:spcAft>
                <a:spcPts val="400"/>
              </a:spcAft>
            </a:pPr>
            <a:r>
              <a:rPr lang="nb-NO" sz="2000" dirty="0">
                <a:latin typeface="Tahoma" pitchFamily="34" charset="0"/>
                <a:ea typeface="Tahoma" pitchFamily="34" charset="0"/>
                <a:cs typeface="Tahoma" pitchFamily="34" charset="0"/>
              </a:rPr>
              <a:t>Medieoppslag vekker også oppmerksomhet</a:t>
            </a:r>
            <a:r>
              <a:rPr lang="nb-NO" sz="2000" dirty="0" smtClean="0">
                <a:latin typeface="Tahoma" pitchFamily="34" charset="0"/>
                <a:ea typeface="Tahoma" pitchFamily="34" charset="0"/>
                <a:cs typeface="Tahoma" pitchFamily="34" charset="0"/>
              </a:rPr>
              <a:t>.</a:t>
            </a:r>
          </a:p>
          <a:p>
            <a:pPr>
              <a:spcBef>
                <a:spcPts val="0"/>
              </a:spcBef>
              <a:spcAft>
                <a:spcPts val="400"/>
              </a:spcAft>
            </a:pPr>
            <a:endParaRPr lang="nb-NO" sz="2000" dirty="0">
              <a:latin typeface="Tahoma" pitchFamily="34" charset="0"/>
              <a:ea typeface="Tahoma" pitchFamily="34" charset="0"/>
              <a:cs typeface="Tahoma" pitchFamily="34" charset="0"/>
            </a:endParaRPr>
          </a:p>
          <a:p>
            <a:pPr>
              <a:spcBef>
                <a:spcPts val="0"/>
              </a:spcBef>
              <a:spcAft>
                <a:spcPts val="400"/>
              </a:spcAft>
            </a:pPr>
            <a:r>
              <a:rPr lang="nb-NO" sz="2000" dirty="0">
                <a:latin typeface="Tahoma" pitchFamily="34" charset="0"/>
                <a:ea typeface="Tahoma" pitchFamily="34" charset="0"/>
                <a:cs typeface="Tahoma" pitchFamily="34" charset="0"/>
              </a:rPr>
              <a:t>Noen mener at etablering av KF eller AS for eiendom medfører en «rapporteringslinje» inn til politisk nivå som gir en bedre synliggjøring av fagområde og vedlikeholdsbehov enn en etatsorganisering gjør. </a:t>
            </a:r>
          </a:p>
          <a:p>
            <a:pPr>
              <a:spcBef>
                <a:spcPts val="0"/>
              </a:spcBef>
              <a:spcAft>
                <a:spcPts val="400"/>
              </a:spcAft>
            </a:pPr>
            <a:endParaRPr lang="nb-NO" sz="2000" dirty="0">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3764529879"/>
      </p:ext>
    </p:extLst>
  </p:cSld>
  <p:clrMapOvr>
    <a:masterClrMapping/>
  </p:clrMapOvr>
  <p:timing>
    <p:tnLst>
      <p:par>
        <p:cTn id="1" dur="indefinite" restart="never" nodeType="tmRoot"/>
      </p:par>
    </p:tnLst>
  </p:timing>
</p:sld>
</file>

<file path=ppt/theme/theme1.xml><?xml version="1.0" encoding="utf-8"?>
<a:theme xmlns:a="http://schemas.openxmlformats.org/drawingml/2006/main" name="Standard utforming">
  <a:themeElements>
    <a:clrScheme name="Standard utforming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andard utforming">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andard utforming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andard utforming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andard utforming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andard utforming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andard utforming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andard utforming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andard utforming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andard utforming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andard utforming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andard utforming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andard utforming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andard utforming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t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3.xml><?xml version="1.0" encoding="utf-8"?>
<ct:contentTypeSchema xmlns:ct="http://schemas.microsoft.com/office/2006/metadata/contentType" xmlns:ma="http://schemas.microsoft.com/office/2006/metadata/properties/metaAttributes" ct:_="" ma:_="" ma:contentTypeName="Prosjektrapport" ma:contentTypeID="0x010100C466DCB15B7C4D46B76A8E26AA95A5200034D3D47F3578CE4DBB38259C9DBF5D9F" ma:contentTypeVersion="0" ma:contentTypeDescription="" ma:contentTypeScope="" ma:versionID="d51bfc81f5ca58bed28f58a8f1fb82ee">
  <xsd:schema xmlns:xsd="http://www.w3.org/2001/XMLSchema" xmlns:xs="http://www.w3.org/2001/XMLSchema" xmlns:p="http://schemas.microsoft.com/office/2006/metadata/properties" xmlns:ns1="http://schemas.microsoft.com/sharepoint/v3" xmlns:ns2="a0c403bc-df03-43c8-915b-d2d6e5c89d57" targetNamespace="http://schemas.microsoft.com/office/2006/metadata/properties" ma:root="true" ma:fieldsID="f5540488cbf06003735da23cb205329d" ns1:_="" ns2:_="">
    <xsd:import namespace="http://schemas.microsoft.com/sharepoint/v3"/>
    <xsd:import namespace="a0c403bc-df03-43c8-915b-d2d6e5c89d57"/>
    <xsd:element name="properties">
      <xsd:complexType>
        <xsd:sequence>
          <xsd:element name="documentManagement">
            <xsd:complexType>
              <xsd:all>
                <xsd:element ref="ns2:_dlc_DocId" minOccurs="0"/>
                <xsd:element ref="ns2:_dlc_DocIdUrl" minOccurs="0"/>
                <xsd:element ref="ns2:_dlc_DocIdPersistId" minOccurs="0"/>
                <xsd:element ref="ns1:ReportDescription" minOccurs="0"/>
                <xsd:element ref="ns2:Rapportforfatter" minOccurs="0"/>
                <xsd:element ref="ns2:h63eb6bf2e3d4f93aa1ddf743b668c17" minOccurs="0"/>
                <xsd:element ref="ns2:TaxCatchAll" minOccurs="0"/>
                <xsd:element ref="ns2:TaxCatchAllLabe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ReportDescription" ma:index="11" nillable="true" ma:displayName="Rapportbeskrivelse" ma:description="En beskrivelse av innholdet i rapporten" ma:internalName="ReportDescription">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0c403bc-df03-43c8-915b-d2d6e5c89d57" elementFormDefault="qualified">
    <xsd:import namespace="http://schemas.microsoft.com/office/2006/documentManagement/types"/>
    <xsd:import namespace="http://schemas.microsoft.com/office/infopath/2007/PartnerControls"/>
    <xsd:element name="_dlc_DocId" ma:index="8" nillable="true" ma:displayName="Dokument-ID-verdi" ma:description="Verdien for dokument-IDen som er tilordnet elementet." ma:internalName="_dlc_DocId" ma:readOnly="true">
      <xsd:simpleType>
        <xsd:restriction base="dms:Text"/>
      </xsd:simpleType>
    </xsd:element>
    <xsd:element name="_dlc_DocIdUrl" ma:index="9" nillable="true" ma:displayName="Dokument-ID" ma:description="Fast kobling til dokumente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Fast ID" ma:description="Behold IDen ved tillegging." ma:hidden="true" ma:internalName="_dlc_DocIdPersistId" ma:readOnly="true">
      <xsd:simpleType>
        <xsd:restriction base="dms:Boolean"/>
      </xsd:simpleType>
    </xsd:element>
    <xsd:element name="Rapportforfatter" ma:index="12" nillable="true" ma:displayName="Rapportforfatter" ma:internalName="Rapportforfatter">
      <xsd:simpleType>
        <xsd:restriction base="dms:Text">
          <xsd:maxLength value="255"/>
        </xsd:restriction>
      </xsd:simpleType>
    </xsd:element>
    <xsd:element name="h63eb6bf2e3d4f93aa1ddf743b668c17" ma:index="13" nillable="true" ma:taxonomy="true" ma:internalName="h63eb6bf2e3d4f93aa1ddf743b668c17" ma:taxonomyFieldName="Dokumentkategori" ma:displayName="Dokumentkategori" ma:default="" ma:fieldId="{163eb6bf-2e3d-4f93-aa1d-df743b668c17}" ma:sspId="723dea4e-3c3b-4542-8cf3-09c21c94bb66" ma:termSetId="115804ee-8a7e-44c7-8782-636c4cc4e937" ma:anchorId="00000000-0000-0000-0000-000000000000" ma:open="false" ma:isKeyword="false">
      <xsd:complexType>
        <xsd:sequence>
          <xsd:element ref="pc:Terms" minOccurs="0" maxOccurs="1"/>
        </xsd:sequence>
      </xsd:complexType>
    </xsd:element>
    <xsd:element name="TaxCatchAll" ma:index="14" nillable="true" ma:displayName="Global taksonomikolonne" ma:hidden="true" ma:list="{0619e880-d3e8-4a0a-ac1c-51547fa4f40c}" ma:internalName="TaxCatchAll" ma:showField="CatchAllData" ma:web="a0c403bc-df03-43c8-915b-d2d6e5c89d57">
      <xsd:complexType>
        <xsd:complexContent>
          <xsd:extension base="dms:MultiChoiceLookup">
            <xsd:sequence>
              <xsd:element name="Value" type="dms:Lookup" maxOccurs="unbounded" minOccurs="0" nillable="true"/>
            </xsd:sequence>
          </xsd:extension>
        </xsd:complexContent>
      </xsd:complexType>
    </xsd:element>
    <xsd:element name="TaxCatchAllLabel" ma:index="15" nillable="true" ma:displayName="Global taksonomikolonne1" ma:hidden="true" ma:list="{0619e880-d3e8-4a0a-ac1c-51547fa4f40c}" ma:internalName="TaxCatchAllLabel" ma:readOnly="true" ma:showField="CatchAllDataLabel" ma:web="a0c403bc-df03-43c8-915b-d2d6e5c89d5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holdstype"/>
        <xsd:element ref="dc:title" minOccurs="0" maxOccurs="1" ma:index="4" ma:displayName="Tit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xmlns:pc="http://schemas.microsoft.com/office/infopath/2007/PartnerControls">
  <documentManagement>
    <h63eb6bf2e3d4f93aa1ddf743b668c17 xmlns="a0c403bc-df03-43c8-915b-d2d6e5c89d57">
      <Terms xmlns="http://schemas.microsoft.com/office/infopath/2007/PartnerControls"/>
    </h63eb6bf2e3d4f93aa1ddf743b668c17>
    <Rapportforfatter xmlns="a0c403bc-df03-43c8-915b-d2d6e5c89d57" xsi:nil="true"/>
    <ReportDescription xmlns="http://schemas.microsoft.com/sharepoint/v3" xsi:nil="true"/>
    <TaxCatchAll xmlns="a0c403bc-df03-43c8-915b-d2d6e5c89d57"/>
    <_dlc_DocId xmlns="a0c403bc-df03-43c8-915b-d2d6e5c89d57">DMFW2D44QQMK-40-3</_dlc_DocId>
    <_dlc_DocIdUrl xmlns="a0c403bc-df03-43c8-915b-d2d6e5c89d57">
      <Url>http://fou.ks.no/prosjekter/124003/_layouts/15/DocIdRedir.aspx?ID=DMFW2D44QQMK-40-3</Url>
      <Description>DMFW2D44QQMK-40-3</Description>
    </_dlc_DocIdUrl>
  </documentManagement>
</p:properties>
</file>

<file path=customXml/itemProps1.xml><?xml version="1.0" encoding="utf-8"?>
<ds:datastoreItem xmlns:ds="http://schemas.openxmlformats.org/officeDocument/2006/customXml" ds:itemID="{EC0B67AC-537C-46A1-9496-A24EE790C548}"/>
</file>

<file path=customXml/itemProps2.xml><?xml version="1.0" encoding="utf-8"?>
<ds:datastoreItem xmlns:ds="http://schemas.openxmlformats.org/officeDocument/2006/customXml" ds:itemID="{3199EB93-2CE0-493A-9A32-1E7C5AD7804E}"/>
</file>

<file path=customXml/itemProps3.xml><?xml version="1.0" encoding="utf-8"?>
<ds:datastoreItem xmlns:ds="http://schemas.openxmlformats.org/officeDocument/2006/customXml" ds:itemID="{83F7E0D8-38A3-45F5-9A9D-AC51E99563E1}"/>
</file>

<file path=customXml/itemProps4.xml><?xml version="1.0" encoding="utf-8"?>
<ds:datastoreItem xmlns:ds="http://schemas.openxmlformats.org/officeDocument/2006/customXml" ds:itemID="{847A7443-570D-4256-9664-B088AC707EAE}"/>
</file>

<file path=docProps/app.xml><?xml version="1.0" encoding="utf-8"?>
<Properties xmlns="http://schemas.openxmlformats.org/officeDocument/2006/extended-properties" xmlns:vt="http://schemas.openxmlformats.org/officeDocument/2006/docPropsVTypes">
  <TotalTime>1321</TotalTime>
  <Words>515</Words>
  <Application>Microsoft Office PowerPoint</Application>
  <PresentationFormat>Skjermfremvisning (4:3)</PresentationFormat>
  <Paragraphs>74</Paragraphs>
  <Slides>16</Slides>
  <Notes>16</Notes>
  <HiddenSlides>0</HiddenSlides>
  <MMClips>0</MMClips>
  <ScaleCrop>false</ScaleCrop>
  <HeadingPairs>
    <vt:vector size="4" baseType="variant">
      <vt:variant>
        <vt:lpstr>Tema</vt:lpstr>
      </vt:variant>
      <vt:variant>
        <vt:i4>1</vt:i4>
      </vt:variant>
      <vt:variant>
        <vt:lpstr>Lysbildetitler</vt:lpstr>
      </vt:variant>
      <vt:variant>
        <vt:i4>16</vt:i4>
      </vt:variant>
    </vt:vector>
  </HeadingPairs>
  <TitlesOfParts>
    <vt:vector size="17" baseType="lpstr">
      <vt:lpstr>Standard utforming</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Lysbilde 1</dc:title>
  <dc:creator>Rune</dc:creator>
  <cp:lastModifiedBy>Elin Enlid</cp:lastModifiedBy>
  <cp:revision>128</cp:revision>
  <cp:lastPrinted>2013-05-03T12:51:30Z</cp:lastPrinted>
  <dcterms:created xsi:type="dcterms:W3CDTF">2009-02-15T17:40:02Z</dcterms:created>
  <dcterms:modified xsi:type="dcterms:W3CDTF">2013-05-03T13:59:18Z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0x010100C466DCB15B7C4D46B76A8E26AA95A5200034D3D47F3578CE4DBB38259C9DBF5D9F</vt:lpwstr>
  </property>
  <property fmtid="{D5CDD505-2E9C-101B-9397-08002B2CF9AE}" pid="3" name="_dlc_DocIdItemGuid">
    <vt:lpwstr>fab8c93d-a183-4304-a05e-33d6c5a0db86</vt:lpwstr>
  </property>
</Properties>
</file>