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17"/>
  </p:notesMasterIdLst>
  <p:sldIdLst>
    <p:sldId id="256" r:id="rId2"/>
    <p:sldId id="286" r:id="rId3"/>
    <p:sldId id="263" r:id="rId4"/>
    <p:sldId id="284" r:id="rId5"/>
    <p:sldId id="285" r:id="rId6"/>
    <p:sldId id="276" r:id="rId7"/>
    <p:sldId id="268" r:id="rId8"/>
    <p:sldId id="277" r:id="rId9"/>
    <p:sldId id="281" r:id="rId10"/>
    <p:sldId id="282" r:id="rId11"/>
    <p:sldId id="283" r:id="rId12"/>
    <p:sldId id="280" r:id="rId13"/>
    <p:sldId id="287" r:id="rId14"/>
    <p:sldId id="279" r:id="rId15"/>
    <p:sldId id="278" r:id="rId16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D7FE"/>
    <a:srgbClr val="CCFFCC"/>
    <a:srgbClr val="A80000"/>
    <a:srgbClr val="0000FF"/>
    <a:srgbClr val="000066"/>
    <a:srgbClr val="007000"/>
    <a:srgbClr val="008000"/>
    <a:srgbClr val="800000"/>
    <a:srgbClr val="E4E2D8"/>
    <a:srgbClr val="E9D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5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0445394-49E7-463B-BD20-FA59ED824FB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85808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9ACA2B-3BCF-4E0C-8CF9-8195CC4506A1}" type="slidenum">
              <a:rPr lang="nb-NO"/>
              <a:pPr eaLnBrk="1" hangingPunct="1"/>
              <a:t>1</a:t>
            </a:fld>
            <a:endParaRPr lang="nb-NO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11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12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13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14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15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EAEB81-13C1-4987-9A1D-BE756E3E7884}" type="slidenum">
              <a:rPr lang="nb-NO"/>
              <a:pPr eaLnBrk="1" hangingPunct="1"/>
              <a:t>2</a:t>
            </a:fld>
            <a:endParaRPr lang="nb-NO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3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4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5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6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7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8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10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237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09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950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090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4386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312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572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01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71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7159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3722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argestrip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5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8.xml"/><Relationship Id="rId7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683568" y="1556792"/>
            <a:ext cx="7559675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nb-NO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KS FoU-prosjekt nr. 124003 (2012-13</a:t>
            </a:r>
            <a:r>
              <a:rPr lang="nb-NO" b="1" dirty="0">
                <a:latin typeface="Tahoma" pitchFamily="34" charset="0"/>
                <a:ea typeface="Tahoma" pitchFamily="34" charset="0"/>
                <a:cs typeface="Tahoma" pitchFamily="34" charset="0"/>
              </a:rPr>
              <a:t>): </a:t>
            </a:r>
            <a:endParaRPr lang="nb-NO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b-NO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Gjennomført </a:t>
            </a:r>
            <a:r>
              <a:rPr lang="nb-NO" b="1" dirty="0">
                <a:latin typeface="Tahoma" pitchFamily="34" charset="0"/>
                <a:ea typeface="Tahoma" pitchFamily="34" charset="0"/>
                <a:cs typeface="Tahoma" pitchFamily="34" charset="0"/>
              </a:rPr>
              <a:t>av CIVITAS AS</a:t>
            </a:r>
            <a:endParaRPr lang="nb-NO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nb-NO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nb-NO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FORVALTNING AV KOMMUNESEKTORENS EIENDOM OG INFRASTRUKTUR </a:t>
            </a:r>
          </a:p>
          <a:p>
            <a:pPr algn="ctr">
              <a:spcBef>
                <a:spcPts val="0"/>
              </a:spcBef>
            </a:pPr>
            <a:r>
              <a:rPr lang="nb-NO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DILEMMAER OG LØSNINGER</a:t>
            </a:r>
          </a:p>
          <a:p>
            <a:pPr algn="ctr"/>
            <a:endParaRPr lang="nb-NO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b-NO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Oppsummering av resultater</a:t>
            </a:r>
          </a:p>
        </p:txBody>
      </p:sp>
      <p:pic>
        <p:nvPicPr>
          <p:cNvPr id="205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21" y="6021288"/>
            <a:ext cx="1080129" cy="5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3" descr="C:\Users\Rune\AppData\Local\Microsoft\Windows\Temporary Internet Files\Content.Outlook\B083QT2L\FOU-rapport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8" y="6021288"/>
            <a:ext cx="1140460" cy="522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INVESTERING OG </a:t>
            </a:r>
            <a:r>
              <a:rPr lang="nb-NO" sz="28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DRIFT – </a:t>
            </a:r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FORTID OG FRAMTID. HVA KAN VI PÅVIRKE?</a:t>
            </a:r>
            <a:endParaRPr lang="nb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465199"/>
              </p:ext>
            </p:extLst>
          </p:nvPr>
        </p:nvGraphicFramePr>
        <p:xfrm>
          <a:off x="539552" y="1412776"/>
          <a:ext cx="8136904" cy="511256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722441"/>
                <a:gridCol w="3246109"/>
                <a:gridCol w="3168354"/>
              </a:tblGrid>
              <a:tr h="4165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b-NO" sz="18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Investering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2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b-NO" sz="18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Drift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2D8"/>
                    </a:solidFill>
                  </a:tcPr>
                </a:tc>
              </a:tr>
              <a:tr h="16717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b="1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Fram til i dag</a:t>
                      </a:r>
                      <a:endParaRPr lang="nb-NO" sz="18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kan ikke påvirkes, men har stor betydning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2D8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b-NO" sz="1800" dirty="0">
                          <a:solidFill>
                            <a:srgbClr val="48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Omfang </a:t>
                      </a:r>
                      <a:endParaRPr lang="nb-NO" sz="1800" dirty="0" smtClean="0">
                        <a:solidFill>
                          <a:srgbClr val="48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b-NO" sz="1800" dirty="0" smtClean="0">
                          <a:solidFill>
                            <a:srgbClr val="48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Tidspunkt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b-NO" sz="1800" dirty="0" smtClean="0">
                          <a:solidFill>
                            <a:srgbClr val="48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Forventet </a:t>
                      </a:r>
                      <a:r>
                        <a:rPr lang="nb-NO" sz="1800" dirty="0">
                          <a:solidFill>
                            <a:srgbClr val="48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levetid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b-NO" sz="1800" dirty="0" smtClean="0">
                          <a:solidFill>
                            <a:srgbClr val="48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Teknisk kvalitet</a:t>
                      </a:r>
                      <a:endParaRPr lang="nb-NO" sz="1800" dirty="0">
                        <a:solidFill>
                          <a:srgbClr val="48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99"/>
                        </a:gs>
                        <a:gs pos="100000">
                          <a:srgbClr val="FFCCCC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b-NO" sz="1800" dirty="0" smtClean="0">
                          <a:solidFill>
                            <a:srgbClr val="48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Akkumulert etterslep i </a:t>
                      </a:r>
                      <a:r>
                        <a:rPr lang="nb-NO" sz="1800" b="1" dirty="0" smtClean="0">
                          <a:solidFill>
                            <a:srgbClr val="48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teknisk </a:t>
                      </a:r>
                      <a:r>
                        <a:rPr lang="nb-NO" sz="1800" dirty="0" smtClean="0">
                          <a:solidFill>
                            <a:srgbClr val="48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vedlikehold</a:t>
                      </a:r>
                    </a:p>
                    <a:p>
                      <a:pPr marL="0" lv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nb-NO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Hvordan andre faktorer i figuren har vært er nå mindre interessant</a:t>
                      </a:r>
                      <a:endParaRPr lang="nb-NO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99"/>
                        </a:gs>
                        <a:gs pos="100000">
                          <a:srgbClr val="FFCCCC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296144">
                <a:tc gridSpan="3">
                  <a:txBody>
                    <a:bodyPr/>
                    <a:lstStyle/>
                    <a:p>
                      <a:pPr marL="1704975" indent="-1704975" algn="ctr">
                        <a:tabLst>
                          <a:tab pos="1704975" algn="l"/>
                          <a:tab pos="1792288" algn="l"/>
                        </a:tabLst>
                      </a:pPr>
                      <a:r>
                        <a:rPr lang="nb-NO" b="1" dirty="0" smtClean="0">
                          <a:solidFill>
                            <a:srgbClr val="48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Tekniske data </a:t>
                      </a:r>
                      <a:r>
                        <a:rPr lang="nb-NO" b="0" dirty="0" smtClean="0">
                          <a:solidFill>
                            <a:srgbClr val="48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på det vi har i dag er absolutt</a:t>
                      </a:r>
                      <a:r>
                        <a:rPr lang="nb-NO" b="0" baseline="0" dirty="0" smtClean="0">
                          <a:solidFill>
                            <a:srgbClr val="48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og målbart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04975" algn="l"/>
                          <a:tab pos="1792288" algn="l"/>
                        </a:tabLst>
                        <a:defRPr/>
                      </a:pPr>
                      <a:r>
                        <a:rPr lang="nb-NO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Framtidige </a:t>
                      </a:r>
                      <a:r>
                        <a:rPr lang="nb-NO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behov/krav, prioriteringer og</a:t>
                      </a:r>
                      <a:r>
                        <a:rPr lang="nb-NO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ressurser</a:t>
                      </a:r>
                      <a:r>
                        <a:rPr lang="nb-NO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er usikre, endres over tid og ofte vanskelig å tallfeste. Uansett mange </a:t>
                      </a:r>
                      <a:r>
                        <a:rPr lang="nb-NO" b="0" u="sng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politiske</a:t>
                      </a:r>
                      <a:r>
                        <a:rPr lang="nb-NO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valg.</a:t>
                      </a:r>
                      <a:r>
                        <a:rPr lang="nb-NO" sz="1800" u="non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nb-NO" sz="1800" u="sng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Alle</a:t>
                      </a:r>
                      <a:r>
                        <a:rPr lang="nb-NO" sz="18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faktorer i figuren – inkludert det tekniske vedlikeholdet har betydning.</a:t>
                      </a:r>
                      <a:endParaRPr lang="nb-NO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Fra nå av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kan </a:t>
                      </a:r>
                      <a:r>
                        <a:rPr lang="nb-NO" sz="18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(i ulik grad) påvirkes</a:t>
                      </a:r>
                      <a:r>
                        <a:rPr lang="nb-NO" sz="1800" u="sng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fra i dag av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2D8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b-NO" sz="18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Omfang </a:t>
                      </a: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og </a:t>
                      </a:r>
                      <a:r>
                        <a:rPr lang="nb-NO" sz="18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tidspunkt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b-NO" sz="18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Avveining </a:t>
                      </a: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mellom </a:t>
                      </a:r>
                      <a:r>
                        <a:rPr lang="nb-NO" sz="18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investe</a:t>
                      </a:r>
                      <a:r>
                        <a:rPr lang="nb-NO" sz="18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-ring </a:t>
                      </a: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og </a:t>
                      </a:r>
                      <a:r>
                        <a:rPr lang="nb-NO" sz="18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levetidsforlengelse 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nb-NO" sz="18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Dimensjonert levetid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b-NO" sz="18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Teknisk kvalitet 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BCFD9B"/>
                        </a:gs>
                        <a:gs pos="100000">
                          <a:srgbClr val="CCFFCC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b-NO" sz="18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Utfasing </a:t>
                      </a: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av bygninger eller infrastruktur </a:t>
                      </a:r>
                      <a:endParaRPr lang="nb-NO" sz="18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b-NO" sz="18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Organisering av virksomheten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b-NO" sz="18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Bruk av realkapitalen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BCFD9B"/>
                        </a:gs>
                        <a:gs pos="100000">
                          <a:srgbClr val="CCFFCC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8" name="Bilde 7" descr="C:\Users\Rune\AppData\Local\Microsoft\Windows\Temporary Internet Files\Content.Outlook\B083QT2L\FOU-rapport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780420" cy="451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61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DRIVKREFTER OG </a:t>
            </a:r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BARRIERER</a:t>
            </a:r>
            <a:endParaRPr lang="nb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ektangel 24"/>
          <p:cNvSpPr/>
          <p:nvPr/>
        </p:nvSpPr>
        <p:spPr>
          <a:xfrm>
            <a:off x="563459" y="1457514"/>
            <a:ext cx="8185005" cy="5139837"/>
          </a:xfrm>
          <a:prstGeom prst="rect">
            <a:avLst/>
          </a:prstGeom>
          <a:gradFill flip="none" rotWithShape="1">
            <a:gsLst>
              <a:gs pos="0">
                <a:srgbClr val="A80000"/>
              </a:gs>
              <a:gs pos="100000">
                <a:srgbClr val="007000"/>
              </a:gs>
            </a:gsLst>
            <a:lin ang="0" scaled="1"/>
            <a:tileRect/>
          </a:gra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300"/>
              </a:spcAft>
            </a:pPr>
            <a:r>
              <a:rPr lang="nb-NO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Kompetansemangel ----------------------------- Riktig kompetanse</a:t>
            </a:r>
          </a:p>
          <a:p>
            <a:pPr algn="ctr">
              <a:spcAft>
                <a:spcPts val="1300"/>
              </a:spcAft>
            </a:pPr>
            <a:r>
              <a:rPr lang="nb-NO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Uklart </a:t>
            </a:r>
            <a:r>
              <a:rPr lang="nb-NO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ansvar --------------------- </a:t>
            </a:r>
            <a:r>
              <a:rPr lang="nb-NO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Effektiv org. </a:t>
            </a:r>
            <a:r>
              <a:rPr lang="nb-NO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klare prioriteringer</a:t>
            </a:r>
          </a:p>
          <a:p>
            <a:pPr algn="ctr">
              <a:spcAft>
                <a:spcPts val="1300"/>
              </a:spcAft>
            </a:pPr>
            <a:r>
              <a:rPr lang="nb-NO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Kortsiktighet</a:t>
            </a:r>
            <a:r>
              <a:rPr lang="nb-NO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stadige «kriser» </a:t>
            </a:r>
            <a:r>
              <a:rPr lang="nb-NO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------- </a:t>
            </a:r>
            <a:r>
              <a:rPr lang="nb-NO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Langsiktighet, god </a:t>
            </a:r>
            <a:r>
              <a:rPr lang="nb-NO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kontroll</a:t>
            </a:r>
          </a:p>
          <a:p>
            <a:pPr algn="ctr">
              <a:spcAft>
                <a:spcPts val="1300"/>
              </a:spcAft>
            </a:pPr>
            <a:r>
              <a:rPr lang="nb-NO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Fremmedgjøring ---------------------------------- </a:t>
            </a:r>
            <a:r>
              <a:rPr lang="nb-NO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Eierskap, </a:t>
            </a:r>
            <a:r>
              <a:rPr lang="nb-NO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stolthet</a:t>
            </a:r>
          </a:p>
          <a:p>
            <a:pPr algn="ctr">
              <a:spcAft>
                <a:spcPts val="1300"/>
              </a:spcAft>
            </a:pPr>
            <a:r>
              <a:rPr lang="nb-NO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Determinisme, håpløshet ----------------- Motivasjon, framtidstro</a:t>
            </a:r>
          </a:p>
          <a:p>
            <a:pPr algn="ctr">
              <a:spcAft>
                <a:spcPts val="1300"/>
              </a:spcAft>
            </a:pPr>
            <a:r>
              <a:rPr lang="nb-NO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Svak pol./adm. forankring </a:t>
            </a:r>
            <a:r>
              <a:rPr lang="nb-NO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----------- </a:t>
            </a:r>
            <a:r>
              <a:rPr lang="nb-NO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Sterk pol./adm. </a:t>
            </a:r>
            <a:r>
              <a:rPr lang="nb-NO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forankring</a:t>
            </a:r>
          </a:p>
          <a:p>
            <a:pPr algn="ctr">
              <a:spcAft>
                <a:spcPts val="1300"/>
              </a:spcAft>
            </a:pPr>
            <a:r>
              <a:rPr lang="nb-NO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Liten forståelse i </a:t>
            </a:r>
            <a:r>
              <a:rPr lang="nb-NO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lokalsamf</a:t>
            </a:r>
            <a:r>
              <a:rPr lang="nb-NO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nb-NO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----------- </a:t>
            </a:r>
            <a:r>
              <a:rPr lang="nb-NO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Stor forståelse i </a:t>
            </a:r>
            <a:r>
              <a:rPr lang="nb-NO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lokalsamf</a:t>
            </a:r>
            <a:r>
              <a:rPr lang="nb-NO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ctr">
              <a:spcAft>
                <a:spcPts val="1300"/>
              </a:spcAft>
            </a:pPr>
            <a:r>
              <a:rPr lang="nb-NO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------------------------- Mediefokus </a:t>
            </a:r>
            <a:r>
              <a:rPr lang="nb-NO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(pos./</a:t>
            </a:r>
            <a:r>
              <a:rPr lang="nb-NO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neg</a:t>
            </a:r>
            <a:r>
              <a:rPr lang="nb-NO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  <a:r>
              <a:rPr lang="nb-NO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-----------------------</a:t>
            </a:r>
          </a:p>
          <a:p>
            <a:pPr>
              <a:spcAft>
                <a:spcPts val="1300"/>
              </a:spcAft>
            </a:pPr>
            <a:r>
              <a:rPr lang="nb-NO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«Lock in»                                                             Teknologiutvikling</a:t>
            </a:r>
          </a:p>
          <a:p>
            <a:pPr algn="r">
              <a:spcAft>
                <a:spcPts val="1300"/>
              </a:spcAft>
            </a:pPr>
            <a:r>
              <a:rPr lang="nb-NO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Mulige inntekter/utgiftskutt for kommunen</a:t>
            </a:r>
          </a:p>
          <a:p>
            <a:pPr algn="r">
              <a:spcAft>
                <a:spcPts val="1300"/>
              </a:spcAft>
            </a:pPr>
            <a:r>
              <a:rPr lang="nb-NO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Muligheter for lokalt næringsliv, FoU</a:t>
            </a:r>
            <a:endParaRPr lang="nb-NO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Aft>
                <a:spcPts val="1300"/>
              </a:spcAft>
            </a:pPr>
            <a:endParaRPr lang="nb-NO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kstboks 67"/>
          <p:cNvSpPr txBox="1"/>
          <p:nvPr/>
        </p:nvSpPr>
        <p:spPr>
          <a:xfrm>
            <a:off x="6300192" y="916503"/>
            <a:ext cx="2356648" cy="541012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nb-NO" sz="1600" b="1" dirty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Svært positivt </a:t>
            </a:r>
            <a:r>
              <a:rPr lang="nb-NO" sz="1600" dirty="0" smtClean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for realkapitalen(drivkrefter</a:t>
            </a:r>
            <a:r>
              <a:rPr lang="nb-NO" sz="1600" dirty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)</a:t>
            </a:r>
            <a:endParaRPr lang="nb-NO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2" name="Tekstboks 67"/>
          <p:cNvSpPr txBox="1"/>
          <p:nvPr/>
        </p:nvSpPr>
        <p:spPr>
          <a:xfrm>
            <a:off x="631136" y="908720"/>
            <a:ext cx="2294778" cy="54879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b-NO" sz="1600" b="1" dirty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Svært </a:t>
            </a:r>
            <a:r>
              <a:rPr lang="nb-NO" sz="1600" b="1" dirty="0" smtClean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negativt</a:t>
            </a:r>
            <a:r>
              <a:rPr lang="nb-NO" sz="1600" dirty="0" smtClean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 for realkapitalen </a:t>
            </a:r>
            <a:r>
              <a:rPr lang="nb-NO" sz="1600" dirty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(barrierer)</a:t>
            </a:r>
            <a:endParaRPr lang="nb-NO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3" name="Tekstboks 67"/>
          <p:cNvSpPr txBox="1"/>
          <p:nvPr/>
        </p:nvSpPr>
        <p:spPr>
          <a:xfrm>
            <a:off x="3783211" y="916503"/>
            <a:ext cx="1577578" cy="504057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sz="1600" dirty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Hverken negativt eller positivt</a:t>
            </a:r>
            <a:endParaRPr lang="nb-NO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8" name="Bilde 7" descr="C:\Users\Rune\AppData\Local\Microsoft\Windows\Temporary Internet Files\Content.Outlook\B083QT2L\FOU-rapport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780420" cy="451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42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395697" y="5733256"/>
            <a:ext cx="8424614" cy="92466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5">
                  <a:lumMod val="9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1"/>
          <p:cNvSpPr/>
          <p:nvPr/>
        </p:nvSpPr>
        <p:spPr>
          <a:xfrm>
            <a:off x="395536" y="908721"/>
            <a:ext cx="8424614" cy="259228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5">
                  <a:lumMod val="9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 2"/>
          <p:cNvSpPr/>
          <p:nvPr/>
        </p:nvSpPr>
        <p:spPr>
          <a:xfrm>
            <a:off x="539552" y="332656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UTFORDRINGER </a:t>
            </a:r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mot 2050</a:t>
            </a:r>
            <a:endParaRPr lang="nb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39552" y="980727"/>
            <a:ext cx="8136904" cy="55708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Våtere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klima,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fuktskader/råte, skred, overvann.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Flere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fryse-tine sykluser er problematisk i alle sektorer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Mer krevende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(kravstore?)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brukere.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Økt juridisk eksponering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Økt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konkurranse om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arbeidskraft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Høy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gjeld og økt rentenivå,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realkapitalen salderingspost?</a:t>
            </a:r>
            <a:endParaRPr lang="nb-NO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Flere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krav/reformer fra statlige myndigheter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Svært store/spesifikke utfordringer knyttet til overvann, fylkesveger og kollektivtrafikk.</a:t>
            </a:r>
            <a:endParaRPr lang="nb-NO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Primærkommunens vegnett «lett å glemme»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Formålsbyggene møter størst utfordringer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(ekskl. overvann)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minst fysisk og økonomisk eksponert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Store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regionale forskjeller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bør vurderes regionalt/lokalt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Ikke alt kan/bør tallfestes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OBS: «tvilsom» bruk av tall</a:t>
            </a: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Bilde 7" descr="C:\Users\Rune\AppData\Local\Microsoft\Windows\Temporary Internet Files\Content.Outlook\B083QT2L\FOU-rapport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780420" cy="451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134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9288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e 4" descr="C:\Users\Rune\AppData\Local\Microsoft\Windows\Temporary Internet Files\Content.Outlook\B083QT2L\FOU-rapport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780420" cy="4512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ktangel 5"/>
          <p:cNvSpPr/>
          <p:nvPr/>
        </p:nvSpPr>
        <p:spPr>
          <a:xfrm>
            <a:off x="539552" y="332656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UTFORDRINGER </a:t>
            </a:r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mot 2050</a:t>
            </a:r>
            <a:endParaRPr lang="nb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STATUS</a:t>
            </a:r>
            <a:endParaRPr lang="nb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16267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19014" y="1052736"/>
            <a:ext cx="8280598" cy="549887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Mye litteratur om tilstanden på VA-systemer, veger og bygg</a:t>
            </a:r>
            <a:r>
              <a:rPr lang="nb-NO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 marL="0" lv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Vedlikeholdsetterslepet </a:t>
            </a:r>
            <a:r>
              <a:rPr lang="nb-NO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er stort og økende, særlig på bygg og veg</a:t>
            </a:r>
            <a:endParaRPr lang="nb-NO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Forbedringsmuligheter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marL="0" lvl="1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Planmessig vedlikehold</a:t>
            </a:r>
          </a:p>
          <a:p>
            <a:pPr marL="0" lvl="1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Politisk forankring</a:t>
            </a:r>
          </a:p>
          <a:p>
            <a:pPr marL="0" lvl="1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Ressurser</a:t>
            </a:r>
          </a:p>
          <a:p>
            <a:pPr marL="0" lvl="1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Behov for avklaring av ansvar, regelverk mm knyttet til overvann (veg/VA)</a:t>
            </a:r>
            <a:endParaRPr lang="nb-NO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Bilde 4" descr="C:\Users\Rune\AppData\Local\Microsoft\Windows\Temporary Internet Files\Content.Outlook\B083QT2L\FOU-rapport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6"/>
            <a:ext cx="996444" cy="523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20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SPØRREUNDERSØKELSE</a:t>
            </a:r>
            <a:r>
              <a:rPr lang="nb-NO" sz="280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(284 kommuner)</a:t>
            </a:r>
            <a:endParaRPr lang="nb-NO" sz="28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Bilde 4" descr="C:\Users\Rune\AppData\Local\Microsoft\Windows\Temporary Internet Files\Content.Outlook\B083QT2L\FOU-rapport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780420" cy="4512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2049" name="Bild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7"/>
          <a:stretch>
            <a:fillRect/>
          </a:stretch>
        </p:blipFill>
        <p:spPr bwMode="auto">
          <a:xfrm>
            <a:off x="525947" y="1370385"/>
            <a:ext cx="3614005" cy="24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7544" y="908718"/>
            <a:ext cx="38164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200" b="1" dirty="0" smtClean="0">
                <a:latin typeface="Tahoma" pitchFamily="34" charset="0"/>
                <a:ea typeface="Times" charset="0"/>
                <a:cs typeface="Tahoma" pitchFamily="34" charset="0"/>
              </a:rPr>
              <a:t>«H</a:t>
            </a:r>
            <a:r>
              <a:rPr kumimoji="0" lang="nb-NO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" charset="0"/>
                <a:cs typeface="Tahoma" pitchFamily="34" charset="0"/>
              </a:rPr>
              <a:t>ar din kommune en politisk vedtatt strategi for bygnings-/ veg-/VA-forvaltning?»</a:t>
            </a:r>
            <a:endParaRPr kumimoji="0" lang="nb-NO" sz="1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2052" name="Bilde 2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70385"/>
            <a:ext cx="4650507" cy="260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355976" y="917325"/>
            <a:ext cx="41044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" charset="0"/>
                <a:cs typeface="Tahoma" pitchFamily="34" charset="0"/>
              </a:rPr>
              <a:t>«</a:t>
            </a:r>
            <a:r>
              <a:rPr kumimoji="0" lang="nb-NO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" charset="0"/>
                <a:cs typeface="Tahoma" pitchFamily="34" charset="0"/>
              </a:rPr>
              <a:t>I hvilken grad blir påvist vedlikeholdsbehov fulgt opp med ressurser</a:t>
            </a:r>
            <a:r>
              <a:rPr kumimoji="0" lang="nb-NO" sz="1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" charset="0"/>
                <a:cs typeface="Tahoma" pitchFamily="34" charset="0"/>
              </a:rPr>
              <a:t>?»</a:t>
            </a:r>
            <a:endParaRPr kumimoji="0" lang="nb-NO" sz="1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2055" name="Bilde 2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392" y="4005064"/>
            <a:ext cx="4449911" cy="26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1077" y="4581128"/>
            <a:ext cx="223224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"/>
                <a:cs typeface="Tahoma" pitchFamily="34" charset="0"/>
              </a:rPr>
              <a:t>«Opplever du at kommunens vedlikeholdsetterslep øker, minker eller er det konstant?»</a:t>
            </a:r>
            <a:endParaRPr kumimoji="0" lang="nb-NO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6" descr="CivLogoNegSil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16267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1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ktangel 59"/>
          <p:cNvSpPr/>
          <p:nvPr/>
        </p:nvSpPr>
        <p:spPr>
          <a:xfrm>
            <a:off x="539552" y="871138"/>
            <a:ext cx="8280598" cy="5739384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100000">
                <a:srgbClr val="CCFFCC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397115" y="347122"/>
            <a:ext cx="7147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GJENNOMFØRING AV OPPDRAGET</a:t>
            </a:r>
            <a:endParaRPr lang="nb-NO" sz="2800" dirty="0" smtClean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Avrundet rektangel 3"/>
          <p:cNvSpPr/>
          <p:nvPr/>
        </p:nvSpPr>
        <p:spPr>
          <a:xfrm>
            <a:off x="609772" y="1052736"/>
            <a:ext cx="2805491" cy="2063252"/>
          </a:xfrm>
          <a:prstGeom prst="round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DP 1: Status</a:t>
            </a:r>
          </a:p>
          <a:p>
            <a:pPr algn="ctr"/>
            <a:r>
              <a:rPr lang="nb-NO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Realkapitalen (bygg, VA, veg) «forvitrer», hvordan forvaltes den?</a:t>
            </a:r>
          </a:p>
          <a:p>
            <a:pPr marL="177800" indent="-177800">
              <a:spcBef>
                <a:spcPts val="600"/>
              </a:spcBef>
              <a:buFontTx/>
              <a:buChar char="-"/>
            </a:pPr>
            <a:r>
              <a:rPr lang="nb-NO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Spørreundersøkelse, intervjuer</a:t>
            </a:r>
          </a:p>
          <a:p>
            <a:pPr marL="177800" indent="-177800">
              <a:buFontTx/>
              <a:buChar char="-"/>
            </a:pPr>
            <a:r>
              <a:rPr lang="nb-NO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Litteratur mm</a:t>
            </a:r>
          </a:p>
        </p:txBody>
      </p:sp>
      <p:sp>
        <p:nvSpPr>
          <p:cNvPr id="5" name="Avrundet rektangel 4"/>
          <p:cNvSpPr/>
          <p:nvPr/>
        </p:nvSpPr>
        <p:spPr>
          <a:xfrm>
            <a:off x="5908650" y="1055162"/>
            <a:ext cx="2808312" cy="2063252"/>
          </a:xfrm>
          <a:prstGeom prst="roundRect">
            <a:avLst/>
          </a:prstGeom>
          <a:solidFill>
            <a:srgbClr val="FFCC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DP 2: Nye utfordringer</a:t>
            </a:r>
          </a:p>
          <a:p>
            <a:pPr algn="ctr">
              <a:spcBef>
                <a:spcPts val="600"/>
              </a:spcBef>
            </a:pPr>
            <a:r>
              <a:rPr lang="nb-NO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Demografi, universell utforming, klimaendringer, energi, miljø, statlige krav, brukerkrav, kundekrav økonomisk risiko mm</a:t>
            </a:r>
            <a:endParaRPr lang="nb-NO" sz="1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Avrundet rektangel 5"/>
          <p:cNvSpPr/>
          <p:nvPr/>
        </p:nvSpPr>
        <p:spPr>
          <a:xfrm>
            <a:off x="611560" y="3861048"/>
            <a:ext cx="2803703" cy="2059792"/>
          </a:xfrm>
          <a:prstGeom prst="roundRect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b-NO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DP 4: Hva kan gjøres innen eksisterende handlingsrom</a:t>
            </a:r>
          </a:p>
          <a:p>
            <a:pPr algn="ctr">
              <a:spcBef>
                <a:spcPts val="600"/>
              </a:spcBef>
            </a:pPr>
            <a:r>
              <a:rPr lang="nb-NO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Gode eksempler / idéer for kommunene</a:t>
            </a:r>
            <a:endParaRPr lang="nb-NO" sz="1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Avrundet rektangel 6"/>
          <p:cNvSpPr/>
          <p:nvPr/>
        </p:nvSpPr>
        <p:spPr>
          <a:xfrm>
            <a:off x="5908650" y="3861048"/>
            <a:ext cx="2808313" cy="2059792"/>
          </a:xfrm>
          <a:prstGeom prst="roundRect">
            <a:avLst/>
          </a:prstGeom>
          <a:solidFill>
            <a:srgbClr val="FF9999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b-NO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DP 5: Forslag til nye virkemidler</a:t>
            </a:r>
          </a:p>
          <a:p>
            <a:pPr algn="ctr">
              <a:spcBef>
                <a:spcPts val="600"/>
              </a:spcBef>
            </a:pPr>
            <a:r>
              <a:rPr lang="nb-NO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Utredning av ett (sett av) forslag inkl. sam-arbeid med staten</a:t>
            </a:r>
            <a:endParaRPr lang="nb-NO" sz="1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Avrundet rektangel 7"/>
          <p:cNvSpPr/>
          <p:nvPr/>
        </p:nvSpPr>
        <p:spPr>
          <a:xfrm>
            <a:off x="3569715" y="1837661"/>
            <a:ext cx="2187088" cy="1896006"/>
          </a:xfrm>
          <a:prstGeom prst="roundRect">
            <a:avLst/>
          </a:prstGeom>
          <a:solidFill>
            <a:srgbClr val="FFCC99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b-NO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DP3</a:t>
            </a:r>
            <a:endParaRPr lang="nb-NO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b-NO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Drivkrefter og barrierer </a:t>
            </a:r>
          </a:p>
          <a:p>
            <a:pPr algn="ctr"/>
            <a:endParaRPr lang="nb-NO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b-NO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Enkel virkemiddel-analyse, vegkart med ulike forslag</a:t>
            </a:r>
            <a:endParaRPr lang="nb-NO" sz="1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Avrundet rektangel 9"/>
          <p:cNvSpPr/>
          <p:nvPr/>
        </p:nvSpPr>
        <p:spPr>
          <a:xfrm>
            <a:off x="4388651" y="4509120"/>
            <a:ext cx="1368152" cy="610406"/>
          </a:xfrm>
          <a:prstGeom prst="roundRect">
            <a:avLst/>
          </a:prstGeom>
          <a:solidFill>
            <a:srgbClr val="FF9966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Strategi-seminar</a:t>
            </a:r>
            <a:endParaRPr lang="nb-NO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0" name="TekstSylinder 89"/>
          <p:cNvSpPr txBox="1"/>
          <p:nvPr/>
        </p:nvSpPr>
        <p:spPr>
          <a:xfrm>
            <a:off x="3888124" y="945127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ANALYSE</a:t>
            </a:r>
            <a:endParaRPr lang="nb-NO" sz="1400" b="1" dirty="0" smtClean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b-NO" sz="14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«skaffe kunnskap»</a:t>
            </a:r>
            <a:endParaRPr lang="nb-NO" sz="1400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1" name="TekstSylinder 90"/>
          <p:cNvSpPr txBox="1"/>
          <p:nvPr/>
        </p:nvSpPr>
        <p:spPr>
          <a:xfrm>
            <a:off x="3780112" y="5262299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LEVERANSE</a:t>
            </a:r>
          </a:p>
          <a:p>
            <a:pPr algn="ctr"/>
            <a:r>
              <a:rPr lang="nb-NO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«skape   endring»</a:t>
            </a:r>
            <a:endParaRPr lang="nb-NO" sz="1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Avrundet rektangel 49"/>
          <p:cNvSpPr/>
          <p:nvPr/>
        </p:nvSpPr>
        <p:spPr>
          <a:xfrm>
            <a:off x="3548593" y="3861048"/>
            <a:ext cx="1354584" cy="610407"/>
          </a:xfrm>
          <a:prstGeom prst="roundRect">
            <a:avLst/>
          </a:prstGeom>
          <a:solidFill>
            <a:srgbClr val="FFCC00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Faglig verksted</a:t>
            </a:r>
            <a:endParaRPr lang="nb-NO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4" name="Avrundet rektangel 223"/>
          <p:cNvSpPr/>
          <p:nvPr/>
        </p:nvSpPr>
        <p:spPr>
          <a:xfrm>
            <a:off x="611560" y="6093296"/>
            <a:ext cx="2088233" cy="42756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Infohefte fra KS</a:t>
            </a:r>
            <a:endParaRPr lang="nb-NO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5" name="Avrundet rektangel 224"/>
          <p:cNvSpPr/>
          <p:nvPr/>
        </p:nvSpPr>
        <p:spPr>
          <a:xfrm>
            <a:off x="6588452" y="6093296"/>
            <a:ext cx="2088233" cy="42756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Oppfølging i KS</a:t>
            </a:r>
            <a:endParaRPr lang="nb-NO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Bilde 15" descr="C:\Users\Rune\AppData\Local\Microsoft\Windows\Temporary Internet Files\Content.Outlook\B083QT2L\FOU-rapport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6"/>
            <a:ext cx="996444" cy="523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804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50" grpId="0" animBg="1"/>
      <p:bldP spid="224" grpId="0" animBg="1"/>
      <p:bldP spid="2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n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KONKLUSJON</a:t>
            </a:r>
            <a:endParaRPr lang="nn-NO" sz="28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435" y="616267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39552" y="980727"/>
            <a:ext cx="7704856" cy="55708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For å bidra til bedre realkapitalforvaltning og redusert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vedlikeholdsetterslep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 kommunesektoren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foreslår Civitas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tiltak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og virkemidler knyttet til </a:t>
            </a:r>
          </a:p>
          <a:p>
            <a:pPr marL="900113" indent="-630238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•	Kompetanse </a:t>
            </a:r>
            <a:r>
              <a:rPr lang="nb-NO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(rekruttering, fagkunnskap)</a:t>
            </a:r>
          </a:p>
          <a:p>
            <a:pPr marL="900113" indent="-630238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•	Kommunikasjon </a:t>
            </a:r>
            <a:r>
              <a:rPr lang="nb-NO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(formidling)</a:t>
            </a:r>
          </a:p>
          <a:p>
            <a:pPr marL="900113" indent="-630238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•	Kontroll </a:t>
            </a:r>
            <a:r>
              <a:rPr lang="nb-NO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(oversikt nåtid/framtid, tydelige prioriteringer)</a:t>
            </a:r>
          </a:p>
          <a:p>
            <a:pPr marL="900113" indent="-630238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•	Koordinering mellom utførende ledd, beslutningstakere og staten</a:t>
            </a:r>
          </a:p>
          <a:p>
            <a:pPr marL="900113" indent="-630238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•	Kompensasjon fra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staten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Forslagene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omfatter tiltak og virkemidler i grensesnittet mellom stat og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kommunesektor, samt tiltak kommune-sektoren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kan iverksette innen det handlingsrom som allerede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finnes</a:t>
            </a: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Bilde 4" descr="C:\Users\Rune\AppData\Local\Microsoft\Windows\Temporary Internet Files\Content.Outlook\B083QT2L\FOU-rapport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6"/>
            <a:ext cx="996444" cy="523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072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n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VIKTIGSTE TILTAK</a:t>
            </a:r>
            <a:endParaRPr lang="nn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39552" y="980727"/>
            <a:ext cx="8136904" cy="55708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tiltak vi mener best kan styrke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kommunikasjonen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mellom driftsledd, ledelse, politikere og innbyggere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og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danne grunnlag for langsiktige og tydelige prioriteringer med klar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forankring er å:</a:t>
            </a: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nb-NO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tyrke </a:t>
            </a:r>
            <a:r>
              <a:rPr lang="nb-NO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tematisk kommunedelplanlegging innen </a:t>
            </a:r>
            <a:r>
              <a:rPr lang="nb-NO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vannforsyning, avløp, </a:t>
            </a:r>
            <a:r>
              <a:rPr lang="nb-NO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veg og bygg. </a:t>
            </a:r>
            <a:endParaRPr lang="nb-NO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ser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ikke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alternative måter å oppnå noe lignende.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Juridisk rammeverk på plass, med kopling til kommuneplan økonomiplan og budsjett. </a:t>
            </a:r>
            <a:endParaRPr lang="nb-NO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KS har allerede et nettbasert verktøy for klima- og energiplaner som kan utvides til hovedplaner for bygg, veg, vannforsyning og avløp.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Det er også behov for andre verktøy til hjelp i planleggingen, bedre veiledning og forenklet rapportering av data. Arbeidet kan understøttes av regionale fagnettverk</a:t>
            </a: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Bilde 4" descr="C:\Users\Rune\AppData\Local\Microsoft\Windows\Temporary Internet Files\Content.Outlook\B083QT2L\FOU-rapport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6"/>
            <a:ext cx="996444" cy="523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90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Statlig KOMPENSASJON og belønning til kommunene</a:t>
            </a:r>
            <a:endParaRPr lang="nb-NO" sz="28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39552" y="1412776"/>
            <a:ext cx="8280598" cy="50668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28650" indent="-628650">
              <a:spcBef>
                <a:spcPts val="0"/>
              </a:spcBef>
              <a:spcAft>
                <a:spcPts val="11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Belønning for fullført og implementert hovedplan for vannforsyning, avløp, veg eller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bygg/eiendom</a:t>
            </a:r>
          </a:p>
          <a:p>
            <a:pPr marL="628650" indent="-628650">
              <a:spcBef>
                <a:spcPts val="0"/>
              </a:spcBef>
              <a:spcAft>
                <a:spcPts val="1100"/>
              </a:spcAft>
              <a:buNone/>
            </a:pPr>
            <a:r>
              <a:rPr lang="nb-NO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utbetales når 60% av tiltakene i hovedplan er implementert i økonomiplan (bygg og veg), eller i forpliktende vedtak om VA-gebyr</a:t>
            </a:r>
          </a:p>
          <a:p>
            <a:pPr marL="628650" indent="-628650">
              <a:spcBef>
                <a:spcPts val="0"/>
              </a:spcBef>
              <a:spcAft>
                <a:spcPts val="2400"/>
              </a:spcAft>
              <a:buNone/>
            </a:pPr>
            <a:r>
              <a:rPr lang="nb-NO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kr. 250.000,- til 750.000,- per kommune</a:t>
            </a:r>
            <a:endParaRPr lang="nb-NO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8650" indent="-628650">
              <a:spcBef>
                <a:spcPts val="0"/>
              </a:spcBef>
              <a:spcAft>
                <a:spcPts val="11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Tilleggsbevilgning til kommuner som i hovedplan dokumenterer </a:t>
            </a:r>
            <a:r>
              <a:rPr lang="nb-NO" sz="20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særskilte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behov eller store utfordringer</a:t>
            </a:r>
          </a:p>
          <a:p>
            <a:pPr marL="628650" indent="-628650">
              <a:spcBef>
                <a:spcPts val="0"/>
              </a:spcBef>
              <a:spcAft>
                <a:spcPts val="11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klimaendringer som gir kommunen særlig høye utgifter</a:t>
            </a:r>
          </a:p>
          <a:p>
            <a:pPr marL="628650" indent="-628650">
              <a:spcBef>
                <a:spcPts val="0"/>
              </a:spcBef>
              <a:spcAft>
                <a:spcPts val="11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nye/ skjerpede myndighetskrav som gir spesielt høye utgifter for enkeltkommuner</a:t>
            </a:r>
          </a:p>
          <a:p>
            <a:pPr marL="628650" indent="-628650">
              <a:spcBef>
                <a:spcPts val="0"/>
              </a:spcBef>
              <a:spcAft>
                <a:spcPts val="11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andre spesielt store utfordringer i årene som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kommer</a:t>
            </a:r>
            <a:endParaRPr lang="nb-NO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Bilde 4" descr="C:\Users\Rune\AppData\Local\Microsoft\Windows\Temporary Internet Files\Content.Outlook\B083QT2L\FOU-rapport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6"/>
            <a:ext cx="996444" cy="523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340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n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SAMARBEID STAT-KOMMUNER </a:t>
            </a:r>
            <a:endParaRPr lang="nn-NO" sz="28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Bild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0" y="908720"/>
            <a:ext cx="8167206" cy="5688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e 6" descr="C:\Users\Rune\AppData\Local\Microsoft\Windows\Temporary Internet Files\Content.Outlook\B083QT2L\FOU-rapport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780420" cy="451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5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n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AKTØRER SOM KAN FÅ EN ROLLE</a:t>
            </a:r>
            <a:endParaRPr lang="nn-NO" sz="28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Bilde 3" descr="Rapport DP5 - Nye rammevilkår - v 5.2 - 22 04 13 - RO - Microsoft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5" t="6119" r="26563" b="3385"/>
          <a:stretch/>
        </p:blipFill>
        <p:spPr>
          <a:xfrm>
            <a:off x="539552" y="879588"/>
            <a:ext cx="8280598" cy="5789772"/>
          </a:xfrm>
          <a:prstGeom prst="rect">
            <a:avLst/>
          </a:prstGeom>
        </p:spPr>
      </p:pic>
      <p:pic>
        <p:nvPicPr>
          <p:cNvPr id="5" name="Bilde 4" descr="C:\Users\Rune\AppData\Local\Microsoft\Windows\Temporary Internet Files\Content.Outlook\B083QT2L\FOU-rapport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780420" cy="451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860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MULIGE TILTAK I KOMMUNENE</a:t>
            </a:r>
          </a:p>
          <a:p>
            <a:pPr lvl="0"/>
            <a:r>
              <a:rPr lang="nb-NO" sz="200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innenfor det handlingsrom de allerede har</a:t>
            </a:r>
            <a:endParaRPr lang="nb-NO" sz="20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Bilde 4" descr="C:\Users\Rune\AppData\Local\Microsoft\Windows\Temporary Internet Files\Content.Outlook\B083QT2L\FOU-rapport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780420" cy="4512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90361"/>
              </p:ext>
            </p:extLst>
          </p:nvPr>
        </p:nvGraphicFramePr>
        <p:xfrm>
          <a:off x="-612575" y="1268760"/>
          <a:ext cx="5040559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Dokument" r:id="rId5" imgW="5976793" imgH="5474811" progId="Word.Document.12">
                  <p:embed/>
                </p:oleObj>
              </mc:Choice>
              <mc:Fallback>
                <p:oleObj name="Dokument" r:id="rId5" imgW="5976793" imgH="54748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612575" y="1268760"/>
                        <a:ext cx="5040559" cy="54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937518"/>
              </p:ext>
            </p:extLst>
          </p:nvPr>
        </p:nvGraphicFramePr>
        <p:xfrm>
          <a:off x="3491880" y="1268760"/>
          <a:ext cx="5267463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Dokument" r:id="rId7" imgW="5944080" imgH="5274224" progId="Word.Document.12">
                  <p:embed/>
                </p:oleObj>
              </mc:Choice>
              <mc:Fallback>
                <p:oleObj name="Dokument" r:id="rId7" imgW="5944080" imgH="52742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91880" y="1268760"/>
                        <a:ext cx="5267463" cy="54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62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ildeforklaring formet som et avrundet rektangel 36"/>
          <p:cNvSpPr/>
          <p:nvPr/>
        </p:nvSpPr>
        <p:spPr>
          <a:xfrm>
            <a:off x="5724129" y="1256336"/>
            <a:ext cx="2448269" cy="605823"/>
          </a:xfrm>
          <a:prstGeom prst="wedgeRoundRectCallout">
            <a:avLst>
              <a:gd name="adj1" fmla="val -94420"/>
              <a:gd name="adj2" fmla="val 161249"/>
              <a:gd name="adj3" fmla="val 16667"/>
            </a:avLst>
          </a:prstGeom>
          <a:gradFill flip="none" rotWithShape="1">
            <a:gsLst>
              <a:gs pos="0">
                <a:srgbClr val="EEECE1">
                  <a:lumMod val="90000"/>
                </a:srgbClr>
              </a:gs>
              <a:gs pos="100000">
                <a:sysClr val="window" lastClr="FFFFFF"/>
              </a:gs>
            </a:gsLst>
            <a:lin ang="5400000" scaled="1"/>
            <a:tileRect/>
          </a:gra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b="1" dirty="0" smtClean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Klima og andre nye utfordringer</a:t>
            </a:r>
            <a:r>
              <a:rPr lang="nb-NO" dirty="0" smtClean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 (DP2)</a:t>
            </a:r>
            <a:endParaRPr lang="nb-NO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366232" y="332656"/>
            <a:ext cx="820891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FORHOLD SOM PÅVIRKER REALKAPITALEN </a:t>
            </a:r>
            <a:r>
              <a:rPr lang="nb-NO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OBS: Faktorene påvirker hverandre også innbyrdes</a:t>
            </a:r>
            <a:endParaRPr lang="nb-NO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Bildeforklaring formet som et avrundet rektangel 27"/>
          <p:cNvSpPr/>
          <p:nvPr/>
        </p:nvSpPr>
        <p:spPr>
          <a:xfrm>
            <a:off x="827584" y="1256336"/>
            <a:ext cx="2448272" cy="603400"/>
          </a:xfrm>
          <a:prstGeom prst="wedgeRoundRectCallout">
            <a:avLst>
              <a:gd name="adj1" fmla="val 87966"/>
              <a:gd name="adj2" fmla="val 165440"/>
              <a:gd name="adj3" fmla="val 16667"/>
            </a:avLst>
          </a:prstGeom>
          <a:gradFill flip="none" rotWithShape="1">
            <a:gsLst>
              <a:gs pos="0">
                <a:srgbClr val="EEECE1">
                  <a:lumMod val="90000"/>
                </a:srgbClr>
              </a:gs>
              <a:gs pos="100000">
                <a:sysClr val="window" lastClr="FFFFFF"/>
              </a:gs>
            </a:gsLst>
            <a:lin ang="5400000" scaled="1"/>
            <a:tileRect/>
          </a:gra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b="1" dirty="0" smtClean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Strukturendringer</a:t>
            </a:r>
            <a:r>
              <a:rPr lang="nb-NO" dirty="0" smtClean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 (f.eks. større enheter)</a:t>
            </a:r>
            <a:endParaRPr lang="nb-NO" dirty="0">
              <a:effectLst/>
              <a:latin typeface="Times New Roman"/>
              <a:ea typeface="Times New Roman"/>
            </a:endParaRPr>
          </a:p>
        </p:txBody>
      </p:sp>
      <p:sp>
        <p:nvSpPr>
          <p:cNvPr id="29" name="Rektangel 28"/>
          <p:cNvSpPr/>
          <p:nvPr/>
        </p:nvSpPr>
        <p:spPr>
          <a:xfrm>
            <a:off x="343927" y="4559398"/>
            <a:ext cx="8477240" cy="2109962"/>
          </a:xfrm>
          <a:prstGeom prst="rect">
            <a:avLst/>
          </a:prstGeom>
          <a:solidFill>
            <a:srgbClr val="FFCCCC"/>
          </a:solidFill>
          <a:ln w="25400" cap="flat" cmpd="sng" algn="ctr">
            <a:noFill/>
            <a:prstDash val="solid"/>
          </a:ln>
          <a:effectLst>
            <a:softEdge rad="31750"/>
          </a:effectLst>
        </p:spPr>
        <p:txBody>
          <a:bodyPr rot="0" spcFirstLastPara="0" vert="horz" wrap="square" lIns="91440" tIns="45720" rIns="91440" bIns="72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b-NO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"/>
                <a:cs typeface="Times New Roman"/>
              </a:rPr>
              <a:t>Teknisk vedlikehold </a:t>
            </a:r>
            <a:r>
              <a:rPr lang="nb-NO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"/>
                <a:cs typeface="Times New Roman"/>
              </a:rPr>
              <a:t>(</a:t>
            </a:r>
            <a:r>
              <a:rPr lang="nb-NO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"/>
                <a:cs typeface="Times New Roman"/>
              </a:rPr>
              <a:t>avh</a:t>
            </a:r>
            <a:r>
              <a:rPr lang="nb-NO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"/>
                <a:cs typeface="Times New Roman"/>
              </a:rPr>
              <a:t>. av </a:t>
            </a:r>
            <a:r>
              <a:rPr lang="nb-NO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"/>
                <a:cs typeface="Times New Roman"/>
              </a:rPr>
              <a:t>vedlikeholdsstrategi</a:t>
            </a:r>
            <a:r>
              <a:rPr lang="nb-NO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"/>
                <a:cs typeface="Times New Roman"/>
              </a:rPr>
              <a:t>, ansatte, budsjett)</a:t>
            </a:r>
            <a:endParaRPr lang="nb-NO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/>
              <a:ea typeface="Times"/>
              <a:cs typeface="Times New Roman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3111187" y="2508063"/>
            <a:ext cx="2836981" cy="1967989"/>
          </a:xfrm>
          <a:prstGeom prst="ellipse">
            <a:avLst/>
          </a:prstGeom>
          <a:gradFill flip="none" rotWithShape="1">
            <a:gsLst>
              <a:gs pos="0">
                <a:srgbClr val="A4B5E6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pic>
        <p:nvPicPr>
          <p:cNvPr id="31" name="Bild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93" y="2976355"/>
            <a:ext cx="1284015" cy="685889"/>
          </a:xfrm>
          <a:prstGeom prst="rect">
            <a:avLst/>
          </a:prstGeom>
        </p:spPr>
      </p:pic>
      <p:pic>
        <p:nvPicPr>
          <p:cNvPr id="32" name="Bild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425" y="3701815"/>
            <a:ext cx="954598" cy="653559"/>
          </a:xfrm>
          <a:prstGeom prst="rect">
            <a:avLst/>
          </a:prstGeom>
        </p:spPr>
      </p:pic>
      <p:sp>
        <p:nvSpPr>
          <p:cNvPr id="33" name="Tekstboks 155"/>
          <p:cNvSpPr txBox="1"/>
          <p:nvPr/>
        </p:nvSpPr>
        <p:spPr>
          <a:xfrm>
            <a:off x="3664849" y="2682286"/>
            <a:ext cx="1800199" cy="284557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b="1" dirty="0">
                <a:solidFill>
                  <a:srgbClr val="000066"/>
                </a:solidFill>
                <a:effectLst/>
                <a:latin typeface="Tahoma"/>
                <a:ea typeface="Times"/>
                <a:cs typeface="Times New Roman"/>
              </a:rPr>
              <a:t>REALKAPITAL</a:t>
            </a:r>
            <a:endParaRPr lang="nb-NO" dirty="0">
              <a:solidFill>
                <a:srgbClr val="000066"/>
              </a:solidFill>
              <a:effectLst/>
              <a:latin typeface="Courier"/>
              <a:ea typeface="Times"/>
              <a:cs typeface="Times New Roman"/>
            </a:endParaRPr>
          </a:p>
        </p:txBody>
      </p:sp>
      <p:sp>
        <p:nvSpPr>
          <p:cNvPr id="34" name="Bildeforklaring formet som et avrundet rektangel 33"/>
          <p:cNvSpPr/>
          <p:nvPr/>
        </p:nvSpPr>
        <p:spPr>
          <a:xfrm>
            <a:off x="553081" y="4689560"/>
            <a:ext cx="1362180" cy="1211427"/>
          </a:xfrm>
          <a:prstGeom prst="wedgeRoundRectCallout">
            <a:avLst>
              <a:gd name="adj1" fmla="val 164534"/>
              <a:gd name="adj2" fmla="val -93485"/>
              <a:gd name="adj3" fmla="val 16667"/>
            </a:avLst>
          </a:prstGeom>
          <a:gradFill>
            <a:gsLst>
              <a:gs pos="0">
                <a:srgbClr val="EEECE1">
                  <a:lumMod val="90000"/>
                </a:srgbClr>
              </a:gs>
              <a:gs pos="100000">
                <a:sysClr val="window" lastClr="FFFFFF"/>
              </a:gs>
            </a:gsLst>
            <a:lin ang="16200000" scaled="1"/>
          </a:gra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b="1" dirty="0">
                <a:solidFill>
                  <a:srgbClr val="500000"/>
                </a:solidFill>
                <a:effectLst/>
                <a:latin typeface="Tahoma"/>
                <a:ea typeface="Times"/>
                <a:cs typeface="Times New Roman"/>
              </a:rPr>
              <a:t>Daglig </a:t>
            </a:r>
            <a:r>
              <a:rPr lang="nb-NO" b="1" dirty="0" smtClean="0">
                <a:solidFill>
                  <a:srgbClr val="500000"/>
                </a:solidFill>
                <a:effectLst/>
                <a:latin typeface="Tahoma"/>
                <a:ea typeface="Times"/>
                <a:cs typeface="Times New Roman"/>
              </a:rPr>
              <a:t>drift</a:t>
            </a:r>
            <a:r>
              <a:rPr lang="nb-NO" dirty="0" smtClean="0">
                <a:solidFill>
                  <a:srgbClr val="500000"/>
                </a:solidFill>
                <a:effectLst/>
                <a:latin typeface="Tahoma"/>
                <a:ea typeface="Times"/>
                <a:cs typeface="Times New Roman"/>
              </a:rPr>
              <a:t>, tilsyn</a:t>
            </a:r>
            <a:r>
              <a:rPr lang="nb-NO" dirty="0">
                <a:solidFill>
                  <a:srgbClr val="500000"/>
                </a:solidFill>
                <a:effectLst/>
                <a:latin typeface="Tahoma"/>
                <a:ea typeface="Times"/>
                <a:cs typeface="Times New Roman"/>
              </a:rPr>
              <a:t>, </a:t>
            </a:r>
            <a:r>
              <a:rPr lang="nb-NO" dirty="0" smtClean="0">
                <a:solidFill>
                  <a:srgbClr val="500000"/>
                </a:solidFill>
                <a:effectLst/>
                <a:latin typeface="Tahoma"/>
                <a:ea typeface="Times"/>
                <a:cs typeface="Times New Roman"/>
              </a:rPr>
              <a:t>reinhold, energi mm</a:t>
            </a:r>
            <a:endParaRPr lang="nb-NO" dirty="0">
              <a:solidFill>
                <a:srgbClr val="500000"/>
              </a:solidFill>
              <a:effectLst/>
              <a:latin typeface="Courier"/>
              <a:ea typeface="Times"/>
              <a:cs typeface="Times New Roman"/>
            </a:endParaRPr>
          </a:p>
        </p:txBody>
      </p:sp>
      <p:sp>
        <p:nvSpPr>
          <p:cNvPr id="35" name="Bildeforklaring formet som et avrundet rektangel 34"/>
          <p:cNvSpPr/>
          <p:nvPr/>
        </p:nvSpPr>
        <p:spPr>
          <a:xfrm>
            <a:off x="2237035" y="5002438"/>
            <a:ext cx="1415809" cy="1211427"/>
          </a:xfrm>
          <a:prstGeom prst="wedgeRoundRectCallout">
            <a:avLst>
              <a:gd name="adj1" fmla="val 61619"/>
              <a:gd name="adj2" fmla="val -104535"/>
              <a:gd name="adj3" fmla="val 16667"/>
            </a:avLst>
          </a:prstGeom>
          <a:gradFill>
            <a:gsLst>
              <a:gs pos="0">
                <a:srgbClr val="EEECE1">
                  <a:lumMod val="90000"/>
                </a:srgbClr>
              </a:gs>
              <a:gs pos="100000">
                <a:sysClr val="window" lastClr="FFFFFF"/>
              </a:gs>
            </a:gsLst>
            <a:lin ang="16200000" scaled="1"/>
          </a:gra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b="1" dirty="0" smtClean="0">
                <a:solidFill>
                  <a:srgbClr val="500000"/>
                </a:solidFill>
                <a:effectLst/>
                <a:latin typeface="Tahoma"/>
                <a:ea typeface="Times"/>
                <a:cs typeface="Times New Roman"/>
              </a:rPr>
              <a:t>Fore-byggende vedlike-hold</a:t>
            </a:r>
            <a:endParaRPr lang="nb-NO" dirty="0">
              <a:solidFill>
                <a:srgbClr val="5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6" name="Bildeforklaring formet som et avrundet rektangel 35"/>
          <p:cNvSpPr/>
          <p:nvPr/>
        </p:nvSpPr>
        <p:spPr>
          <a:xfrm>
            <a:off x="468437" y="3641485"/>
            <a:ext cx="2177072" cy="599890"/>
          </a:xfrm>
          <a:prstGeom prst="wedgeRoundRectCallout">
            <a:avLst>
              <a:gd name="adj1" fmla="val 72170"/>
              <a:gd name="adj2" fmla="val -46178"/>
              <a:gd name="adj3" fmla="val 16667"/>
            </a:avLst>
          </a:prstGeom>
          <a:gradFill flip="none" rotWithShape="1">
            <a:gsLst>
              <a:gs pos="0">
                <a:srgbClr val="EEECE1">
                  <a:lumMod val="9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b="1" dirty="0" smtClean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Bruks-</a:t>
            </a:r>
          </a:p>
          <a:p>
            <a:pPr algn="ctr">
              <a:spcAft>
                <a:spcPts val="0"/>
              </a:spcAft>
            </a:pPr>
            <a:r>
              <a:rPr lang="nb-NO" b="1" dirty="0" smtClean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belastning</a:t>
            </a:r>
            <a:endParaRPr lang="nb-NO" dirty="0">
              <a:effectLst/>
              <a:latin typeface="Times New Roman"/>
              <a:ea typeface="Times New Roman"/>
            </a:endParaRPr>
          </a:p>
        </p:txBody>
      </p:sp>
      <p:sp>
        <p:nvSpPr>
          <p:cNvPr id="38" name="Bildeforklaring formet som et avrundet rektangel 37"/>
          <p:cNvSpPr/>
          <p:nvPr/>
        </p:nvSpPr>
        <p:spPr>
          <a:xfrm>
            <a:off x="467544" y="2191021"/>
            <a:ext cx="2177072" cy="603400"/>
          </a:xfrm>
          <a:prstGeom prst="wedgeRoundRectCallout">
            <a:avLst>
              <a:gd name="adj1" fmla="val 80407"/>
              <a:gd name="adj2" fmla="val 75352"/>
              <a:gd name="adj3" fmla="val 16667"/>
            </a:avLst>
          </a:prstGeom>
          <a:gradFill flip="none" rotWithShape="1">
            <a:gsLst>
              <a:gs pos="0">
                <a:srgbClr val="EEECE1">
                  <a:lumMod val="9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b="1" dirty="0" smtClean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Endring i type behov</a:t>
            </a:r>
            <a:endParaRPr lang="nb-NO" dirty="0">
              <a:effectLst/>
              <a:latin typeface="Times New Roman"/>
              <a:ea typeface="Times New Roman"/>
            </a:endParaRPr>
          </a:p>
        </p:txBody>
      </p:sp>
      <p:sp>
        <p:nvSpPr>
          <p:cNvPr id="39" name="Bildeforklaring formet som et avrundet rektangel 38"/>
          <p:cNvSpPr/>
          <p:nvPr/>
        </p:nvSpPr>
        <p:spPr>
          <a:xfrm>
            <a:off x="3419872" y="1256337"/>
            <a:ext cx="2160240" cy="603399"/>
          </a:xfrm>
          <a:prstGeom prst="wedgeRoundRectCallout">
            <a:avLst>
              <a:gd name="adj1" fmla="val -6785"/>
              <a:gd name="adj2" fmla="val 155082"/>
              <a:gd name="adj3" fmla="val 16667"/>
            </a:avLst>
          </a:prstGeom>
          <a:gradFill flip="none" rotWithShape="1">
            <a:gsLst>
              <a:gs pos="0">
                <a:srgbClr val="EEECE1">
                  <a:lumMod val="90000"/>
                </a:srgbClr>
              </a:gs>
              <a:gs pos="100000">
                <a:sysClr val="window" lastClr="FFFFFF"/>
              </a:gs>
            </a:gsLst>
            <a:lin ang="5400000" scaled="1"/>
            <a:tileRect/>
          </a:gra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b="1" dirty="0" smtClean="0">
                <a:solidFill>
                  <a:srgbClr val="000000"/>
                </a:solidFill>
                <a:latin typeface="Tahoma"/>
                <a:ea typeface="Times"/>
                <a:cs typeface="Times New Roman"/>
              </a:rPr>
              <a:t>Statlige krav</a:t>
            </a:r>
            <a:r>
              <a:rPr lang="nb-NO" dirty="0" smtClean="0">
                <a:solidFill>
                  <a:srgbClr val="000000"/>
                </a:solidFill>
                <a:latin typeface="Tahoma"/>
                <a:ea typeface="Times"/>
                <a:cs typeface="Times New Roman"/>
              </a:rPr>
              <a:t>, og deres håndhevelse</a:t>
            </a:r>
            <a:endParaRPr lang="nb-NO" dirty="0">
              <a:effectLst/>
              <a:latin typeface="Times New Roman"/>
              <a:ea typeface="Times New Roman"/>
            </a:endParaRPr>
          </a:p>
        </p:txBody>
      </p:sp>
      <p:sp>
        <p:nvSpPr>
          <p:cNvPr id="40" name="Bildeforklaring formet som et avrundet rektangel 39"/>
          <p:cNvSpPr/>
          <p:nvPr/>
        </p:nvSpPr>
        <p:spPr>
          <a:xfrm>
            <a:off x="454136" y="2922021"/>
            <a:ext cx="2203887" cy="599892"/>
          </a:xfrm>
          <a:prstGeom prst="wedgeRoundRectCallout">
            <a:avLst>
              <a:gd name="adj1" fmla="val 72243"/>
              <a:gd name="adj2" fmla="val 5269"/>
              <a:gd name="adj3" fmla="val 16667"/>
            </a:avLst>
          </a:prstGeom>
          <a:gradFill flip="none" rotWithShape="1">
            <a:gsLst>
              <a:gs pos="0">
                <a:srgbClr val="EEECE1">
                  <a:lumMod val="9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b="1" dirty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Økt </a:t>
            </a:r>
            <a:r>
              <a:rPr lang="nb-NO" b="1" dirty="0" smtClean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eller </a:t>
            </a:r>
            <a:r>
              <a:rPr lang="nb-NO" b="1" dirty="0" err="1" smtClean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redu</a:t>
            </a:r>
            <a:r>
              <a:rPr lang="nb-NO" b="1" dirty="0" smtClean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-</a:t>
            </a:r>
          </a:p>
          <a:p>
            <a:pPr algn="ctr">
              <a:spcAft>
                <a:spcPts val="0"/>
              </a:spcAft>
            </a:pPr>
            <a:r>
              <a:rPr lang="nb-NO" b="1" dirty="0" err="1" smtClean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sert</a:t>
            </a:r>
            <a:r>
              <a:rPr lang="nb-NO" b="1" dirty="0" smtClean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 behov</a:t>
            </a:r>
            <a:endParaRPr lang="nb-NO" dirty="0">
              <a:effectLst/>
              <a:latin typeface="Times New Roman"/>
              <a:ea typeface="Times New Roman"/>
            </a:endParaRPr>
          </a:p>
        </p:txBody>
      </p:sp>
      <p:sp>
        <p:nvSpPr>
          <p:cNvPr id="41" name="Bildeforklaring formet som et avrundet rektangel 40"/>
          <p:cNvSpPr/>
          <p:nvPr/>
        </p:nvSpPr>
        <p:spPr>
          <a:xfrm>
            <a:off x="3797643" y="5002438"/>
            <a:ext cx="1394357" cy="1211427"/>
          </a:xfrm>
          <a:prstGeom prst="wedgeRoundRectCallout">
            <a:avLst>
              <a:gd name="adj1" fmla="val 1786"/>
              <a:gd name="adj2" fmla="val -94050"/>
              <a:gd name="adj3" fmla="val 16667"/>
            </a:avLst>
          </a:prstGeom>
          <a:gradFill>
            <a:gsLst>
              <a:gs pos="0">
                <a:srgbClr val="EEECE1">
                  <a:lumMod val="90000"/>
                </a:srgbClr>
              </a:gs>
              <a:gs pos="100000">
                <a:sysClr val="window" lastClr="FFFFFF"/>
              </a:gs>
            </a:gsLst>
            <a:lin ang="16200000" scaled="1"/>
          </a:gra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b="1" dirty="0" smtClean="0">
                <a:solidFill>
                  <a:srgbClr val="500000"/>
                </a:solidFill>
                <a:effectLst/>
                <a:latin typeface="Tahoma"/>
                <a:ea typeface="Times"/>
                <a:cs typeface="Times New Roman"/>
              </a:rPr>
              <a:t>Feil-</a:t>
            </a:r>
          </a:p>
          <a:p>
            <a:pPr algn="ctr">
              <a:spcAft>
                <a:spcPts val="0"/>
              </a:spcAft>
            </a:pPr>
            <a:r>
              <a:rPr lang="nb-NO" b="1" dirty="0" smtClean="0">
                <a:solidFill>
                  <a:srgbClr val="500000"/>
                </a:solidFill>
                <a:effectLst/>
                <a:latin typeface="Tahoma"/>
                <a:ea typeface="Times"/>
                <a:cs typeface="Times New Roman"/>
              </a:rPr>
              <a:t>retting</a:t>
            </a:r>
            <a:endParaRPr lang="nb-NO" dirty="0">
              <a:solidFill>
                <a:srgbClr val="5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2" name="Bildeforklaring formet som et avrundet rektangel 41"/>
          <p:cNvSpPr/>
          <p:nvPr/>
        </p:nvSpPr>
        <p:spPr>
          <a:xfrm>
            <a:off x="5342161" y="5006130"/>
            <a:ext cx="1394357" cy="1211427"/>
          </a:xfrm>
          <a:prstGeom prst="wedgeRoundRectCallout">
            <a:avLst>
              <a:gd name="adj1" fmla="val -59037"/>
              <a:gd name="adj2" fmla="val -104966"/>
              <a:gd name="adj3" fmla="val 16667"/>
            </a:avLst>
          </a:prstGeom>
          <a:gradFill>
            <a:gsLst>
              <a:gs pos="0">
                <a:srgbClr val="EEECE1">
                  <a:lumMod val="90000"/>
                </a:srgbClr>
              </a:gs>
              <a:gs pos="100000">
                <a:sysClr val="window" lastClr="FFFFFF"/>
              </a:gs>
            </a:gsLst>
            <a:lin ang="16200000" scaled="1"/>
          </a:gra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b="1" dirty="0">
                <a:solidFill>
                  <a:srgbClr val="500000"/>
                </a:solidFill>
                <a:effectLst/>
                <a:latin typeface="Tahoma"/>
                <a:ea typeface="Times"/>
                <a:cs typeface="Times New Roman"/>
              </a:rPr>
              <a:t>Periodisk </a:t>
            </a:r>
            <a:r>
              <a:rPr lang="nb-NO" b="1" dirty="0" smtClean="0">
                <a:solidFill>
                  <a:srgbClr val="500000"/>
                </a:solidFill>
                <a:effectLst/>
                <a:latin typeface="Tahoma"/>
                <a:ea typeface="Times"/>
                <a:cs typeface="Times New Roman"/>
              </a:rPr>
              <a:t>vedlike-hold</a:t>
            </a:r>
            <a:endParaRPr lang="nb-NO" dirty="0">
              <a:solidFill>
                <a:srgbClr val="5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3" name="Bildeforklaring formet som et avrundet rektangel 42"/>
          <p:cNvSpPr/>
          <p:nvPr/>
        </p:nvSpPr>
        <p:spPr>
          <a:xfrm>
            <a:off x="6409692" y="2922021"/>
            <a:ext cx="2156547" cy="599892"/>
          </a:xfrm>
          <a:prstGeom prst="wedgeRoundRectCallout">
            <a:avLst>
              <a:gd name="adj1" fmla="val -73863"/>
              <a:gd name="adj2" fmla="val 5616"/>
              <a:gd name="adj3" fmla="val 16667"/>
            </a:avLst>
          </a:prstGeom>
          <a:gradFill flip="none" rotWithShape="1">
            <a:gsLst>
              <a:gs pos="0">
                <a:srgbClr val="EEECE1">
                  <a:lumMod val="9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8000" tIns="0" rIns="18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b="1" dirty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Krav til standard, komfort m.m</a:t>
            </a:r>
            <a:r>
              <a:rPr lang="nb-NO" b="1" dirty="0" smtClean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.</a:t>
            </a:r>
            <a:r>
              <a:rPr lang="nb-NO" dirty="0" smtClean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,</a:t>
            </a:r>
            <a:endParaRPr lang="nb-NO" dirty="0">
              <a:effectLst/>
              <a:latin typeface="Times New Roman"/>
              <a:ea typeface="Times New Roman"/>
            </a:endParaRPr>
          </a:p>
        </p:txBody>
      </p:sp>
      <p:sp>
        <p:nvSpPr>
          <p:cNvPr id="44" name="Bildeforklaring formet som et avrundet rektangel 43"/>
          <p:cNvSpPr/>
          <p:nvPr/>
        </p:nvSpPr>
        <p:spPr>
          <a:xfrm>
            <a:off x="6409692" y="3641487"/>
            <a:ext cx="2165453" cy="599890"/>
          </a:xfrm>
          <a:prstGeom prst="wedgeRoundRectCallout">
            <a:avLst>
              <a:gd name="adj1" fmla="val -71208"/>
              <a:gd name="adj2" fmla="val -47124"/>
              <a:gd name="adj3" fmla="val 16667"/>
            </a:avLst>
          </a:prstGeom>
          <a:gradFill flip="none" rotWithShape="1">
            <a:gsLst>
              <a:gs pos="0">
                <a:srgbClr val="EEECE1">
                  <a:lumMod val="9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b="1" dirty="0" smtClean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Helse, sikkerhet, lokalmiljø</a:t>
            </a:r>
            <a:r>
              <a:rPr lang="nb-NO" dirty="0" smtClean="0">
                <a:solidFill>
                  <a:srgbClr val="000000"/>
                </a:solidFill>
                <a:effectLst/>
                <a:latin typeface="Tahoma"/>
                <a:ea typeface="Times"/>
                <a:cs typeface="Times New Roman"/>
              </a:rPr>
              <a:t> </a:t>
            </a:r>
            <a:endParaRPr lang="nb-NO" dirty="0">
              <a:effectLst/>
              <a:latin typeface="Times New Roman"/>
              <a:ea typeface="Times New Roman"/>
            </a:endParaRPr>
          </a:p>
        </p:txBody>
      </p:sp>
      <p:sp>
        <p:nvSpPr>
          <p:cNvPr id="45" name="Bildeforklaring formet som et avrundet rektangel 44"/>
          <p:cNvSpPr/>
          <p:nvPr/>
        </p:nvSpPr>
        <p:spPr>
          <a:xfrm>
            <a:off x="6418598" y="2191021"/>
            <a:ext cx="2156547" cy="603400"/>
          </a:xfrm>
          <a:prstGeom prst="wedgeRoundRectCallout">
            <a:avLst>
              <a:gd name="adj1" fmla="val -81645"/>
              <a:gd name="adj2" fmla="val 81491"/>
              <a:gd name="adj3" fmla="val 16667"/>
            </a:avLst>
          </a:prstGeom>
          <a:gradFill flip="none" rotWithShape="1">
            <a:gsLst>
              <a:gs pos="0">
                <a:srgbClr val="EEECE1">
                  <a:lumMod val="9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b="1" dirty="0" smtClean="0">
                <a:solidFill>
                  <a:srgbClr val="000000"/>
                </a:solidFill>
                <a:latin typeface="Tahoma"/>
                <a:ea typeface="Times"/>
                <a:cs typeface="Times New Roman"/>
              </a:rPr>
              <a:t>Holdninger,</a:t>
            </a:r>
          </a:p>
          <a:p>
            <a:pPr algn="ctr">
              <a:spcAft>
                <a:spcPts val="0"/>
              </a:spcAft>
            </a:pPr>
            <a:r>
              <a:rPr lang="nb-NO" b="1" dirty="0" smtClean="0">
                <a:solidFill>
                  <a:srgbClr val="000000"/>
                </a:solidFill>
                <a:latin typeface="Tahoma"/>
                <a:ea typeface="Times"/>
                <a:cs typeface="Times New Roman"/>
              </a:rPr>
              <a:t>moter, estetikk </a:t>
            </a:r>
            <a:endParaRPr lang="nb-NO" b="1" dirty="0" smtClean="0">
              <a:solidFill>
                <a:srgbClr val="000000"/>
              </a:solidFill>
              <a:effectLst/>
              <a:latin typeface="Tahoma"/>
              <a:ea typeface="Times"/>
              <a:cs typeface="Times New Roman"/>
            </a:endParaRPr>
          </a:p>
        </p:txBody>
      </p:sp>
      <p:sp>
        <p:nvSpPr>
          <p:cNvPr id="46" name="Bildeforklaring formet som et avrundet rektangel 45"/>
          <p:cNvSpPr/>
          <p:nvPr/>
        </p:nvSpPr>
        <p:spPr>
          <a:xfrm>
            <a:off x="6999301" y="4689560"/>
            <a:ext cx="1362180" cy="1211427"/>
          </a:xfrm>
          <a:prstGeom prst="wedgeRoundRectCallout">
            <a:avLst>
              <a:gd name="adj1" fmla="val -157523"/>
              <a:gd name="adj2" fmla="val -91680"/>
              <a:gd name="adj3" fmla="val 16667"/>
            </a:avLst>
          </a:prstGeom>
          <a:gradFill>
            <a:gsLst>
              <a:gs pos="0">
                <a:srgbClr val="EEECE1">
                  <a:lumMod val="90000"/>
                </a:srgbClr>
              </a:gs>
              <a:gs pos="100000">
                <a:sysClr val="window" lastClr="FFFFFF"/>
              </a:gs>
            </a:gsLst>
            <a:lin ang="16200000" scaled="1"/>
          </a:gra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b="1" dirty="0" err="1" smtClean="0">
                <a:solidFill>
                  <a:srgbClr val="500000"/>
                </a:solidFill>
                <a:effectLst/>
                <a:latin typeface="Tahoma"/>
                <a:ea typeface="Times"/>
                <a:cs typeface="Times New Roman"/>
              </a:rPr>
              <a:t>Investe</a:t>
            </a:r>
            <a:r>
              <a:rPr lang="nb-NO" b="1" dirty="0" smtClean="0">
                <a:solidFill>
                  <a:srgbClr val="500000"/>
                </a:solidFill>
                <a:effectLst/>
                <a:latin typeface="Tahoma"/>
                <a:ea typeface="Times"/>
                <a:cs typeface="Times New Roman"/>
              </a:rPr>
              <a:t>-ring og større fornyelser</a:t>
            </a:r>
            <a:endParaRPr lang="nb-NO" dirty="0">
              <a:solidFill>
                <a:srgbClr val="50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47" name="Bild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045" y="2976355"/>
            <a:ext cx="949433" cy="676268"/>
          </a:xfrm>
          <a:prstGeom prst="rect">
            <a:avLst/>
          </a:prstGeom>
        </p:spPr>
      </p:pic>
      <p:pic>
        <p:nvPicPr>
          <p:cNvPr id="24" name="Bilde 23" descr="C:\Users\Rune\AppData\Local\Microsoft\Windows\Temporary Internet Files\Content.Outlook\B083QT2L\FOU-rapportlog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747" y="6210194"/>
            <a:ext cx="780420" cy="451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913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8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osjektrapport" ma:contentTypeID="0x010100C466DCB15B7C4D46B76A8E26AA95A5200034D3D47F3578CE4DBB38259C9DBF5D9F" ma:contentTypeVersion="0" ma:contentTypeDescription="" ma:contentTypeScope="" ma:versionID="d51bfc81f5ca58bed28f58a8f1fb82ee">
  <xsd:schema xmlns:xsd="http://www.w3.org/2001/XMLSchema" xmlns:xs="http://www.w3.org/2001/XMLSchema" xmlns:p="http://schemas.microsoft.com/office/2006/metadata/properties" xmlns:ns1="http://schemas.microsoft.com/sharepoint/v3" xmlns:ns2="a0c403bc-df03-43c8-915b-d2d6e5c89d57" targetNamespace="http://schemas.microsoft.com/office/2006/metadata/properties" ma:root="true" ma:fieldsID="f5540488cbf06003735da23cb205329d" ns1:_="" ns2:_="">
    <xsd:import namespace="http://schemas.microsoft.com/sharepoint/v3"/>
    <xsd:import namespace="a0c403bc-df03-43c8-915b-d2d6e5c89d5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ReportDescription" minOccurs="0"/>
                <xsd:element ref="ns2:Rapportforfatter" minOccurs="0"/>
                <xsd:element ref="ns2:h63eb6bf2e3d4f93aa1ddf743b668c17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portDescription" ma:index="11" nillable="true" ma:displayName="Rapportbeskrivelse" ma:description="En beskrivelse av innholdet i rapporten" ma:internalName="Report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403bc-df03-43c8-915b-d2d6e5c89d5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Fast ID" ma:description="Behold IDen ved tillegging." ma:hidden="true" ma:internalName="_dlc_DocIdPersistId" ma:readOnly="true">
      <xsd:simpleType>
        <xsd:restriction base="dms:Boolean"/>
      </xsd:simpleType>
    </xsd:element>
    <xsd:element name="Rapportforfatter" ma:index="12" nillable="true" ma:displayName="Rapportforfatter" ma:internalName="Rapportforfatter">
      <xsd:simpleType>
        <xsd:restriction base="dms:Text">
          <xsd:maxLength value="255"/>
        </xsd:restriction>
      </xsd:simpleType>
    </xsd:element>
    <xsd:element name="h63eb6bf2e3d4f93aa1ddf743b668c17" ma:index="13" nillable="true" ma:taxonomy="true" ma:internalName="h63eb6bf2e3d4f93aa1ddf743b668c17" ma:taxonomyFieldName="Dokumentkategori" ma:displayName="Dokumentkategori" ma:default="" ma:fieldId="{163eb6bf-2e3d-4f93-aa1d-df743b668c17}" ma:sspId="723dea4e-3c3b-4542-8cf3-09c21c94bb66" ma:termSetId="115804ee-8a7e-44c7-8782-636c4cc4e93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Global taksonomikolonne" ma:hidden="true" ma:list="{0619e880-d3e8-4a0a-ac1c-51547fa4f40c}" ma:internalName="TaxCatchAll" ma:showField="CatchAllData" ma:web="a0c403bc-df03-43c8-915b-d2d6e5c89d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Global taksonomikolonne1" ma:hidden="true" ma:list="{0619e880-d3e8-4a0a-ac1c-51547fa4f40c}" ma:internalName="TaxCatchAllLabel" ma:readOnly="true" ma:showField="CatchAllDataLabel" ma:web="a0c403bc-df03-43c8-915b-d2d6e5c89d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63eb6bf2e3d4f93aa1ddf743b668c17 xmlns="a0c403bc-df03-43c8-915b-d2d6e5c89d57">
      <Terms xmlns="http://schemas.microsoft.com/office/infopath/2007/PartnerControls"/>
    </h63eb6bf2e3d4f93aa1ddf743b668c17>
    <Rapportforfatter xmlns="a0c403bc-df03-43c8-915b-d2d6e5c89d57" xsi:nil="true"/>
    <ReportDescription xmlns="http://schemas.microsoft.com/sharepoint/v3" xsi:nil="true"/>
    <TaxCatchAll xmlns="a0c403bc-df03-43c8-915b-d2d6e5c89d57"/>
    <_dlc_DocId xmlns="a0c403bc-df03-43c8-915b-d2d6e5c89d57">DMFW2D44QQMK-40-2</_dlc_DocId>
    <_dlc_DocIdUrl xmlns="a0c403bc-df03-43c8-915b-d2d6e5c89d57">
      <Url>http://fou.ks.no/prosjekter/124003/_layouts/15/DocIdRedir.aspx?ID=DMFW2D44QQMK-40-2</Url>
      <Description>DMFW2D44QQMK-40-2</Description>
    </_dlc_DocIdUrl>
  </documentManagement>
</p:properties>
</file>

<file path=customXml/itemProps1.xml><?xml version="1.0" encoding="utf-8"?>
<ds:datastoreItem xmlns:ds="http://schemas.openxmlformats.org/officeDocument/2006/customXml" ds:itemID="{EC6EFBCC-09CC-465A-A72A-2B871AECAE6D}"/>
</file>

<file path=customXml/itemProps2.xml><?xml version="1.0" encoding="utf-8"?>
<ds:datastoreItem xmlns:ds="http://schemas.openxmlformats.org/officeDocument/2006/customXml" ds:itemID="{85579BB8-B99C-49C8-8F1F-DA1509EE5BD0}"/>
</file>

<file path=customXml/itemProps3.xml><?xml version="1.0" encoding="utf-8"?>
<ds:datastoreItem xmlns:ds="http://schemas.openxmlformats.org/officeDocument/2006/customXml" ds:itemID="{F26277F5-7E76-4322-8F07-E4C8213D505B}"/>
</file>

<file path=customXml/itemProps4.xml><?xml version="1.0" encoding="utf-8"?>
<ds:datastoreItem xmlns:ds="http://schemas.openxmlformats.org/officeDocument/2006/customXml" ds:itemID="{521514E6-DE46-49BA-A17E-E37F1C8ACADE}"/>
</file>

<file path=docProps/app.xml><?xml version="1.0" encoding="utf-8"?>
<Properties xmlns="http://schemas.openxmlformats.org/officeDocument/2006/extended-properties" xmlns:vt="http://schemas.openxmlformats.org/officeDocument/2006/docPropsVTypes">
  <TotalTime>4634</TotalTime>
  <Words>842</Words>
  <Application>Microsoft Office PowerPoint</Application>
  <PresentationFormat>Skjermfremvisning (4:3)</PresentationFormat>
  <Paragraphs>156</Paragraphs>
  <Slides>15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7" baseType="lpstr">
      <vt:lpstr>Standard utforming</vt:lpstr>
      <vt:lpstr>Microsoft Word Document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Rune</dc:creator>
  <cp:lastModifiedBy>Rune</cp:lastModifiedBy>
  <cp:revision>280</cp:revision>
  <dcterms:created xsi:type="dcterms:W3CDTF">2009-02-15T17:40:02Z</dcterms:created>
  <dcterms:modified xsi:type="dcterms:W3CDTF">2013-05-02T22:09:43Z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0x010100C466DCB15B7C4D46B76A8E26AA95A5200034D3D47F3578CE4DBB38259C9DBF5D9F</vt:lpwstr>
  </property>
  <property fmtid="{D5CDD505-2E9C-101B-9397-08002B2CF9AE}" pid="3" name="_dlc_DocIdItemGuid">
    <vt:lpwstr>ad082f71-3596-4d5c-a18c-e0f92743ee7a</vt:lpwstr>
  </property>
</Properties>
</file>