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gard S Knutsen" initials="VSK" lastIdx="0" clrIdx="0">
    <p:extLst>
      <p:ext uri="{19B8F6BF-5375-455C-9EA6-DF929625EA0E}">
        <p15:presenceInfo xmlns:p15="http://schemas.microsoft.com/office/powerpoint/2012/main" xmlns="" userId="Vegard S Knut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090" autoAdjust="0"/>
  </p:normalViewPr>
  <p:slideViewPr>
    <p:cSldViewPr snapToGrid="0">
      <p:cViewPr varScale="1">
        <p:scale>
          <a:sx n="72" d="100"/>
          <a:sy n="72" d="100"/>
        </p:scale>
        <p:origin x="-1104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3147-2791-494C-A7F7-0402C20FA382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C12D9-D092-4E2C-8AB2-7F11AB9256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418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12D9-D092-4E2C-8AB2-7F11AB92567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2147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3C8203BF-02EF-495C-BB0D-C852869DF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5FBEB28C-90A0-4ABB-A09E-80628AEDB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0FE5E098-1923-4A23-A8D6-CA1AFB4C0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52AE60C3-CE1D-447F-8C0E-82F995CD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B77DFCD4-C39B-41A2-A176-D9D7058B1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877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A9E40E4-DC02-4992-A44E-97954210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xmlns="" id="{45C9048B-E97C-4457-AA91-9C4043577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AD3577A-62DD-448A-9EA3-8FAD6BC5A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9698F5E2-EE60-4830-99B4-E7DBF8B27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BC552F7B-42EC-4CA1-B5FC-37EE35FD8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296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xmlns="" id="{86177BB5-29EF-4D1E-A821-DAA6E2F1E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xmlns="" id="{74BC08BF-46B2-49A9-9557-3EFE3607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D2D42A1B-E33B-4B19-9DF4-7F111639B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CDE187FF-0924-442F-83BF-A94FD4705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BD3F2FB6-540E-4B44-B6CD-F10EC54D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608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BE6C4DBA-2B2A-4730-A158-C2565052E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34BBA91B-DD78-4B0A-9B80-EA96ADD10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43C5DA58-988C-4C3E-A27C-6C66D4DCD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FC9FBE24-92BE-41A6-A5BB-46C2FF449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4A6EEFD1-45CC-4000-A849-C2DE78C0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809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CACD188F-6DE8-4FA0-AAC7-23980F288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D3714B3B-AB5E-4CBD-BD90-98436843A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C649B2A2-E788-407C-8D16-4D4DDE7A5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1B35FBEE-7FA3-47A7-AB66-4EE1FF3C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9E6B5120-CCF6-43E5-9B2C-DF5DCE243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586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D77B34D-FA51-4444-9A5F-C5B69A5C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9C9F66BB-4767-48D6-9ACF-56AAA7F69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xmlns="" id="{C522E694-6779-47FF-8B0E-33A5EF371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5FB2A114-0C43-459A-A615-851A2EFD0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1F5717F1-F949-4382-9CC6-37CDF14F0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48F69267-35E4-45D6-BF4A-648CDAF98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8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BB29EAD-4D80-42E4-B3D0-B18274DB2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365A0E47-07D2-4BAB-9740-59B909697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xmlns="" id="{943D365B-39A6-4CB0-B889-0C711BB00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xmlns="" id="{C1CFA400-E0AD-42A8-A362-F8BB4FBE4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xmlns="" id="{7462F539-5B07-49DC-AD01-BEE68FD897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50F3E70C-FBA7-4C96-B4F6-E7C8EFBAB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xmlns="" id="{92FF5D30-12BB-4A88-AE19-19097964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xmlns="" id="{CB0754EB-8954-4704-999D-A7A073059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0092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D0D5A893-B213-426B-8296-82C000E7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xmlns="" id="{7EB97C73-7CAF-4D6D-9DA0-05193C5D0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xmlns="" id="{D9F8389B-EE4A-4F7C-8B71-F1C4D87EE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D96E9AA6-D7CC-46BA-B11F-2EC82385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984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xmlns="" id="{665E71F5-68C9-4199-910C-ACCF53D68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xmlns="" id="{4B02F706-808B-4CD7-8199-F10A14ED6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xmlns="" id="{6EF63124-E3B0-49D2-B7A4-B2CA99E9F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945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C31B6D7F-8D1E-4329-BE4E-16AAA4FD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BC433DD9-33E9-46DD-A910-88CA84554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1CFC5491-0A53-4B74-BCDC-4733B8F3D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D1E653D4-20B0-477A-8D32-68138269F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E6FB38DB-6A80-4A4E-9EB8-4CD237A2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93AA402B-C088-460A-8A64-D38E3FE5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69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D80B7DFE-44CF-4187-A469-5AB4D6CB2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xmlns="" id="{D979673E-3DC4-4F88-B33E-3EB3ABC06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CE1C6EF0-1555-45DF-98F9-3291A81E6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627E3FD7-6B72-4EA4-8293-DCA1140C0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50BE9809-DA98-4F6E-9EDE-660B79C76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8970FB18-8CEC-42CF-90B1-70BDF2D0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931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xmlns="" id="{25A74A60-059E-47CF-B75C-6CDE48FC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F918CF31-869F-4F24-8360-6143F2B95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651551AF-987F-433C-98DD-4FDB524DC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1385-5F8B-4E11-BBD3-AA3EBFF79E66}" type="datetimeFigureOut">
              <a:rPr lang="nb-NO" smtClean="0"/>
              <a:t>29.11.2018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279E961E-3FAB-4E3D-A1A7-5D3478CC1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F0127E8C-AD79-4199-9DF0-B53972985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8526-5BCE-4883-B895-9DD8BAAC2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2074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E4E3C40E-9D53-4416-8DC6-5FD0145C3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10210800" cy="2387600"/>
          </a:xfrm>
        </p:spPr>
        <p:txBody>
          <a:bodyPr>
            <a:normAutofit/>
          </a:bodyPr>
          <a:lstStyle/>
          <a:p>
            <a:pPr algn="l"/>
            <a:r>
              <a:rPr lang="nb-NO" sz="4000" b="1" dirty="0"/>
              <a:t>Kommunesektorens rolle i nasjonal kulturpolitikk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697B8D20-1DBC-4482-8AC9-64161E0D35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nb-NO" dirty="0" smtClean="0"/>
              <a:t>Nye </a:t>
            </a:r>
            <a:r>
              <a:rPr lang="nb-NO" dirty="0"/>
              <a:t>oppgaver og ansvar for </a:t>
            </a:r>
            <a:r>
              <a:rPr lang="nb-NO" dirty="0" smtClean="0"/>
              <a:t>fylkeskommunene</a:t>
            </a:r>
          </a:p>
          <a:p>
            <a:pPr algn="l"/>
            <a:endParaRPr lang="nb-NO" dirty="0" smtClean="0"/>
          </a:p>
          <a:p>
            <a:pPr algn="l"/>
            <a:endParaRPr lang="nb-NO" dirty="0"/>
          </a:p>
        </p:txBody>
      </p:sp>
      <p:pic>
        <p:nvPicPr>
          <p:cNvPr id="1026" name="Picture 2" descr="C:\Users\902ede\Desktop\fou-rapport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82" y="954313"/>
            <a:ext cx="1651794" cy="84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22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xmlns="" id="{50D87B65-E00B-4095-B7AC-6DD4C4E7996A}"/>
              </a:ext>
            </a:extLst>
          </p:cNvPr>
          <p:cNvSpPr txBox="1"/>
          <p:nvPr/>
        </p:nvSpPr>
        <p:spPr>
          <a:xfrm>
            <a:off x="668215" y="430823"/>
            <a:ext cx="9409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Kulturpolitiske argumenter i debatten om ny oppgavefordeling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xmlns="" id="{8F0BF001-3ED3-46A5-AB3A-3702B34266C3}"/>
              </a:ext>
            </a:extLst>
          </p:cNvPr>
          <p:cNvSpPr txBox="1"/>
          <p:nvPr/>
        </p:nvSpPr>
        <p:spPr>
          <a:xfrm>
            <a:off x="1037493" y="1745039"/>
            <a:ext cx="100470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Fortellingen om det norske: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Den norske kulturidentiteten har røtter i en regional kontekst preget av mangfold i uttrykk, språk, lokal kultur og erfaringer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Regional identitet er viktig i møte med andre kulturer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Demokratiseringsprosjektet i den nasjonale kulturpolitikken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Større innflytelse og deltakelse i beslutningsprosesser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Beslutninger tas nær dem det gjelder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Bidra til å gjøre regionale fagmiljøer verdensledende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Argumentene for ny oppgavefordeling møter også motbør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55188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xmlns="" id="{FCC484B9-FBEC-41F6-B5C7-DBA2579B5D0A}"/>
              </a:ext>
            </a:extLst>
          </p:cNvPr>
          <p:cNvSpPr txBox="1"/>
          <p:nvPr/>
        </p:nvSpPr>
        <p:spPr>
          <a:xfrm>
            <a:off x="457200" y="430823"/>
            <a:ext cx="6567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Fylkeskommunenes handlingsrom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xmlns="" id="{8D4A4D90-2222-4344-B053-23C885A26CAB}"/>
              </a:ext>
            </a:extLst>
          </p:cNvPr>
          <p:cNvSpPr txBox="1"/>
          <p:nvPr/>
        </p:nvSpPr>
        <p:spPr>
          <a:xfrm>
            <a:off x="922704" y="2123499"/>
            <a:ext cx="9838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Lite dialog med staten om avgrensing av handlingsrommet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Stor variasjon av handlingsrommet i ulike deler av landet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Stor frihet, men begrenset økonomisk handlingsrom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Beskjedent kulturbudsjett sammenliknet med kommune og stat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Mye av midlene er bundet opp i kommunale og statlige satsninger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Dagens finansieringsmodell hindrer egne og langsiktige prioriteringer</a:t>
            </a:r>
          </a:p>
        </p:txBody>
      </p:sp>
    </p:spTree>
    <p:extLst>
      <p:ext uri="{BB962C8B-B14F-4D97-AF65-F5344CB8AC3E}">
        <p14:creationId xmlns:p14="http://schemas.microsoft.com/office/powerpoint/2010/main" val="96726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xmlns="" id="{FCC484B9-FBEC-41F6-B5C7-DBA2579B5D0A}"/>
              </a:ext>
            </a:extLst>
          </p:cNvPr>
          <p:cNvSpPr txBox="1"/>
          <p:nvPr/>
        </p:nvSpPr>
        <p:spPr>
          <a:xfrm>
            <a:off x="1099037" y="518746"/>
            <a:ext cx="6251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/>
              <a:t>Forventinger til fylkeskommunene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xmlns="" id="{51EF7B8F-F229-42F9-A477-B90EEEE45508}"/>
              </a:ext>
            </a:extLst>
          </p:cNvPr>
          <p:cNvSpPr txBox="1"/>
          <p:nvPr/>
        </p:nvSpPr>
        <p:spPr>
          <a:xfrm>
            <a:off x="1099036" y="1990383"/>
            <a:ext cx="103817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Kommunene har få refleksjoner om hva de forventer av det fylkeskommunale leddet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Forventningene er knyttet til oppgaver som fylkeskommunene alt har ansvar for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Forventinger er ofte synonymt med </a:t>
            </a:r>
            <a:r>
              <a:rPr lang="nb-NO" sz="2400" dirty="0" err="1"/>
              <a:t>delfinansiering</a:t>
            </a:r>
            <a:r>
              <a:rPr lang="nb-NO" sz="2400" dirty="0"/>
              <a:t> og økonomiske investeringer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Fylkeskommunen er en viktig samarbeidspartner i utvikling av lokale satsninger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39725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xmlns="" id="{FCC484B9-FBEC-41F6-B5C7-DBA2579B5D0A}"/>
              </a:ext>
            </a:extLst>
          </p:cNvPr>
          <p:cNvSpPr txBox="1"/>
          <p:nvPr/>
        </p:nvSpPr>
        <p:spPr>
          <a:xfrm>
            <a:off x="923192" y="571500"/>
            <a:ext cx="8607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/>
              <a:t>Fylkeskommunenes roller og oppgaver i kulturfeltet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xmlns="" id="{6EA5A4EF-A0DC-4989-9B06-28342CCE487D}"/>
              </a:ext>
            </a:extLst>
          </p:cNvPr>
          <p:cNvSpPr txBox="1"/>
          <p:nvPr/>
        </p:nvSpPr>
        <p:spPr>
          <a:xfrm>
            <a:off x="826477" y="1604694"/>
            <a:ext cx="105390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Utfordrende å avgrense ansvar og oppgaver som fylkeskommunenes definerer som sitt anliggende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Forståelsen om </a:t>
            </a:r>
            <a:r>
              <a:rPr lang="nb-NO" sz="2400" i="1" dirty="0"/>
              <a:t>samfunnsutviklerrollen</a:t>
            </a:r>
            <a:r>
              <a:rPr lang="nb-NO" sz="2400" dirty="0"/>
              <a:t> er sentral for hvilke roller og oppgaver som prioriteres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18 unike modeller for utøving av samfunnsutviklerrollen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Fleksibilitet og valgfrihet er også regionenes styrke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Regionale forskjeller i lokal kultur, identitet, språk og geografi anerkjennes</a:t>
            </a:r>
          </a:p>
        </p:txBody>
      </p:sp>
    </p:spTree>
    <p:extLst>
      <p:ext uri="{BB962C8B-B14F-4D97-AF65-F5344CB8AC3E}">
        <p14:creationId xmlns:p14="http://schemas.microsoft.com/office/powerpoint/2010/main" val="392342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xmlns="" id="{FCC484B9-FBEC-41F6-B5C7-DBA2579B5D0A}"/>
              </a:ext>
            </a:extLst>
          </p:cNvPr>
          <p:cNvSpPr txBox="1"/>
          <p:nvPr/>
        </p:nvSpPr>
        <p:spPr>
          <a:xfrm>
            <a:off x="1099038" y="518746"/>
            <a:ext cx="5073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/>
              <a:t>Fylkeskommunenes kompetanse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xmlns="" id="{7909CAC3-9DE9-4885-95B9-1B99B0830083}"/>
              </a:ext>
            </a:extLst>
          </p:cNvPr>
          <p:cNvSpPr txBox="1"/>
          <p:nvPr/>
        </p:nvSpPr>
        <p:spPr>
          <a:xfrm>
            <a:off x="1099039" y="1464602"/>
            <a:ext cx="92641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Kompetanse har til nå vært styrt av fylkeskommunenes nåværende oppgaver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De som jobber innenfor kulturfeltet har høy formell kompetanse og realkompetanse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90 % har høyere utdanning – de fleste innenfor humanistiske og estetiske fag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/>
              <a:t>80 % har tilgang til kompetansehevende tiltak, 80 % av disse benytter seg av tilbudet</a:t>
            </a:r>
          </a:p>
        </p:txBody>
      </p:sp>
    </p:spTree>
    <p:extLst>
      <p:ext uri="{BB962C8B-B14F-4D97-AF65-F5344CB8AC3E}">
        <p14:creationId xmlns:p14="http://schemas.microsoft.com/office/powerpoint/2010/main" val="328985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xmlns="" id="{2E6A262C-25BE-48A3-9F7B-28B107072E78}"/>
              </a:ext>
            </a:extLst>
          </p:cNvPr>
          <p:cNvSpPr txBox="1"/>
          <p:nvPr/>
        </p:nvSpPr>
        <p:spPr>
          <a:xfrm>
            <a:off x="650631" y="386862"/>
            <a:ext cx="6875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Veien videre etter regionreformen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xmlns="" id="{43A705B3-F93D-4309-89B9-410642BB77E5}"/>
              </a:ext>
            </a:extLst>
          </p:cNvPr>
          <p:cNvSpPr txBox="1"/>
          <p:nvPr/>
        </p:nvSpPr>
        <p:spPr>
          <a:xfrm>
            <a:off x="805277" y="971637"/>
            <a:ext cx="1073609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Foreslåtte endringer i oppgavefordelingen styrker fylkeskommunenes samfunnsutviklerrolle:</a:t>
            </a:r>
          </a:p>
          <a:p>
            <a:endParaRPr lang="nb-NO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Kulturpolitikk som utformes nærmere innbyggerne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Nytt samspill mellom stat, fylkeskommune og kommune som fremmer felles og komplimenterende ambisjoner, prosjekter, satsninger og politiske handlingsplaner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Langsiktighet og forutsigbarhet for kultursektoren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Etablering av nye konsortier bestående av kunnskapsinstitusjoner, kulturaktører, kunstnere, kommuner o.l. i tverrfaglige og verdensledende fagmiljøer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Kunstfaglige beslutningsprosesser med nasjonale og internasjonale beslutningstakere (fagfellevurdering og armlengdes-prinsippet)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/>
              <a:t>Grobunn for amatører og profesjonelle kunstnere som inkluderer både tradisjonsbærere og det </a:t>
            </a:r>
            <a:r>
              <a:rPr lang="nb-NO" sz="2400" dirty="0" err="1"/>
              <a:t>avantgardiske</a:t>
            </a:r>
            <a:endParaRPr lang="nb-NO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616951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FB26C772E1D82A4288F566B885CA19EE" ma:contentTypeVersion="0" ma:contentTypeDescription="" ma:contentTypeScope="" ma:versionID="bb272e3d1d0546d8e3968065142b5d47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Verktøy</TermName>
          <TermId xmlns="http://schemas.microsoft.com/office/infopath/2007/PartnerControls">b2de6fa2-f73d-4c39-b2aa-ce028b1a5534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97</Value>
    </TaxCatchAll>
    <_dlc_DocId xmlns="a0c403bc-df03-43c8-915b-d2d6e5c89d57">DMFW2D44QQMK-900730466-3</_dlc_DocId>
    <_dlc_DocIdUrl xmlns="a0c403bc-df03-43c8-915b-d2d6e5c89d57">
      <Url>http://fou.ks.no/prosjekter/184001/_layouts/15/DocIdRedir.aspx?ID=DMFW2D44QQMK-900730466-3</Url>
      <Description>DMFW2D44QQMK-900730466-3</Description>
    </_dlc_DocIdUrl>
  </documentManagement>
</p:properties>
</file>

<file path=customXml/itemProps1.xml><?xml version="1.0" encoding="utf-8"?>
<ds:datastoreItem xmlns:ds="http://schemas.openxmlformats.org/officeDocument/2006/customXml" ds:itemID="{DD38ED73-8DE8-41E0-A218-4731EFF878F5}"/>
</file>

<file path=customXml/itemProps2.xml><?xml version="1.0" encoding="utf-8"?>
<ds:datastoreItem xmlns:ds="http://schemas.openxmlformats.org/officeDocument/2006/customXml" ds:itemID="{27D5E279-9F86-46BD-AAFE-3E8CFEC77FA6}"/>
</file>

<file path=customXml/itemProps3.xml><?xml version="1.0" encoding="utf-8"?>
<ds:datastoreItem xmlns:ds="http://schemas.openxmlformats.org/officeDocument/2006/customXml" ds:itemID="{EBD5AA3F-BFAB-4B6B-AFBB-D73A4BB2C6BB}"/>
</file>

<file path=customXml/itemProps4.xml><?xml version="1.0" encoding="utf-8"?>
<ds:datastoreItem xmlns:ds="http://schemas.openxmlformats.org/officeDocument/2006/customXml" ds:itemID="{B629638C-E3E8-4A13-AA98-8D5BBCE67A5B}"/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377</Words>
  <Application>Microsoft Office PowerPoint</Application>
  <PresentationFormat>Egendefinert</PresentationFormat>
  <Paragraphs>46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Office-tema</vt:lpstr>
      <vt:lpstr>Kommunesektorens rolle i nasjonal kulturpolitikk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Elisabet Sørfjorddal Hauge</dc:creator>
  <cp:lastModifiedBy>Ellen Dehli</cp:lastModifiedBy>
  <cp:revision>38</cp:revision>
  <cp:lastPrinted>2018-06-27T07:18:20Z</cp:lastPrinted>
  <dcterms:created xsi:type="dcterms:W3CDTF">2018-06-26T14:58:19Z</dcterms:created>
  <dcterms:modified xsi:type="dcterms:W3CDTF">2018-11-29T13:36:06Z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0x010100C466DCB15B7C4D46B76A8E26AA95A52000FB26C772E1D82A4288F566B885CA19EE</vt:lpwstr>
  </property>
  <property fmtid="{D5CDD505-2E9C-101B-9397-08002B2CF9AE}" pid="3" name="_dlc_DocIdItemGuid">
    <vt:lpwstr>e54801d3-2f49-4e73-9973-fd404368600b</vt:lpwstr>
  </property>
  <property fmtid="{D5CDD505-2E9C-101B-9397-08002B2CF9AE}" pid="4" name="Dokumentkategori">
    <vt:lpwstr>97;#Verktøy|b2de6fa2-f73d-4c39-b2aa-ce028b1a5534</vt:lpwstr>
  </property>
</Properties>
</file>