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262_EB61FCC0.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264_2CFD86A8.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3"/>
  </p:notesMasterIdLst>
  <p:handoutMasterIdLst>
    <p:handoutMasterId r:id="rId34"/>
  </p:handoutMasterIdLst>
  <p:sldIdLst>
    <p:sldId id="256" r:id="rId5"/>
    <p:sldId id="4701" r:id="rId6"/>
    <p:sldId id="4702" r:id="rId7"/>
    <p:sldId id="4703" r:id="rId8"/>
    <p:sldId id="4714" r:id="rId9"/>
    <p:sldId id="4706" r:id="rId10"/>
    <p:sldId id="4729" r:id="rId11"/>
    <p:sldId id="3717" r:id="rId12"/>
    <p:sldId id="4629" r:id="rId13"/>
    <p:sldId id="4716" r:id="rId14"/>
    <p:sldId id="4715" r:id="rId15"/>
    <p:sldId id="4491" r:id="rId16"/>
    <p:sldId id="4730" r:id="rId17"/>
    <p:sldId id="4719" r:id="rId18"/>
    <p:sldId id="4606" r:id="rId19"/>
    <p:sldId id="4720" r:id="rId20"/>
    <p:sldId id="4721" r:id="rId21"/>
    <p:sldId id="4724" r:id="rId22"/>
    <p:sldId id="4620" r:id="rId23"/>
    <p:sldId id="4708" r:id="rId24"/>
    <p:sldId id="4709" r:id="rId25"/>
    <p:sldId id="4710" r:id="rId26"/>
    <p:sldId id="4725" r:id="rId27"/>
    <p:sldId id="4711" r:id="rId28"/>
    <p:sldId id="4727" r:id="rId29"/>
    <p:sldId id="4726" r:id="rId30"/>
    <p:sldId id="4712" r:id="rId31"/>
    <p:sldId id="4495" r:id="rId32"/>
  </p:sldIdLst>
  <p:sldSz cx="9144000" cy="5143500" type="screen16x9"/>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CA21A5D5-5D35-46D4-8FB6-1A429B14E21B}">
          <p14:sldIdLst>
            <p14:sldId id="256"/>
            <p14:sldId id="4701"/>
          </p14:sldIdLst>
        </p14:section>
        <p14:section name="Om prosjektet" id="{38018E08-5998-4463-A026-8BCD9F5D122F}">
          <p14:sldIdLst>
            <p14:sldId id="4702"/>
            <p14:sldId id="4703"/>
            <p14:sldId id="4714"/>
          </p14:sldIdLst>
        </p14:section>
        <p14:section name="Status for mangfold" id="{4226C644-B932-429C-8796-FC8B611A7340}">
          <p14:sldIdLst>
            <p14:sldId id="4706"/>
            <p14:sldId id="4729"/>
          </p14:sldIdLst>
        </p14:section>
        <p14:section name="Barrierer for mangfold" id="{B6139984-2E5F-4A05-B5C6-FAAC7F0543C2}">
          <p14:sldIdLst>
            <p14:sldId id="3717"/>
            <p14:sldId id="4629"/>
            <p14:sldId id="4716"/>
            <p14:sldId id="4715"/>
            <p14:sldId id="4491"/>
            <p14:sldId id="4730"/>
            <p14:sldId id="4719"/>
            <p14:sldId id="4606"/>
            <p14:sldId id="4720"/>
            <p14:sldId id="4721"/>
            <p14:sldId id="4724"/>
            <p14:sldId id="4620"/>
          </p14:sldIdLst>
        </p14:section>
        <p14:section name="Tiltak" id="{1A407C04-1E8C-4052-B61C-7788372F3F25}">
          <p14:sldIdLst>
            <p14:sldId id="4708"/>
            <p14:sldId id="4709"/>
            <p14:sldId id="4710"/>
            <p14:sldId id="4725"/>
            <p14:sldId id="4711"/>
            <p14:sldId id="4727"/>
            <p14:sldId id="4726"/>
            <p14:sldId id="4712"/>
            <p14:sldId id="449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A8AB59-147E-C72D-91FC-AC0B8632034A}" name="Emilie Aandahl" initials="EA" userId="S::eea@osloeconomics.no::12b037a4-c7bb-4fcf-b14d-9a2be8ab8815" providerId="AD"/>
  <p188:author id="{B0A0879E-33CC-196F-C3D0-B9ABCB93D77B}" name="Nina Skrove Falch" initials="NF" userId="S::nsf@osloeconomics.no::a3a08d69-365d-4f01-9357-44dc476a42b5" providerId="AD"/>
  <p188:author id="{5C09A9C4-F039-A10C-8804-7B2D5B068F28}" name="Sara Lee Johansen" initials="SJ" userId="S::slj@osloeconomics.no::94db7f1a-c476-4f30-a5a5-9590857deb6c" providerId="AD"/>
  <p188:author id="{745C08D3-AA04-891E-F47C-A83E8C480816}" name="Gro Mæle Liane" initials="GL" userId="S::gml@osloeconomics.no::d07a9870-004f-47f6-baf2-9ee6e983f32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EF8"/>
    <a:srgbClr val="E9EAEA"/>
    <a:srgbClr val="8BBB87"/>
    <a:srgbClr val="939598"/>
    <a:srgbClr val="308EC8"/>
    <a:srgbClr val="0076BE"/>
    <a:srgbClr val="7FBBDE"/>
    <a:srgbClr val="CCE4F2"/>
    <a:srgbClr val="EFEFF0"/>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4}">
  <a:tblStyle styleId="{6E25E649-3F16-4E02-A733-19D2CDBF48F4}" styleName="Oslo Economics">
    <a:wholeTbl>
      <a:tcTxStyle>
        <a:fontRef idx="minor">
          <a:scrgbClr r="0" g="0" b="0"/>
        </a:fontRef>
        <a:schemeClr val="dk1"/>
      </a:tcTxStyle>
      <a:tcStyle>
        <a:tcBdr>
          <a:left>
            <a:ln>
              <a:noFill/>
            </a:ln>
          </a:left>
          <a:right>
            <a:ln>
              <a:noFill/>
            </a:ln>
          </a:right>
          <a:top>
            <a:ln w="25400" cmpd="sng">
              <a:noFill/>
            </a:ln>
          </a:top>
          <a:bottom>
            <a:ln w="25400" cmpd="sng">
              <a:noFill/>
            </a:ln>
          </a:bottom>
          <a:insideH>
            <a:ln>
              <a:noFill/>
            </a:ln>
          </a:insideH>
          <a:insideV>
            <a:ln>
              <a:noFill/>
            </a:ln>
          </a:insideV>
        </a:tcBdr>
        <a:fill>
          <a:noFill/>
        </a:fill>
      </a:tcStyle>
    </a:wholeTbl>
    <a:lastRow>
      <a:tcTxStyle i="on">
        <a:fontRef idx="minor"/>
        <a:schemeClr val="dk1"/>
      </a:tcTxStyle>
      <a:tcStyle>
        <a:tcBdr>
          <a:top>
            <a:ln w="2500" cmpd="sng">
              <a:solidFill>
                <a:schemeClr val="dk1"/>
              </a:solidFill>
            </a:ln>
          </a:top>
          <a:bottom>
            <a:ln w="15000" cmpd="sng">
              <a:solidFill>
                <a:schemeClr val="dk2"/>
              </a:solidFill>
            </a:ln>
          </a:bottom>
        </a:tcBdr>
        <a:fill>
          <a:noFill/>
        </a:fill>
      </a:tcStyle>
    </a:lastRow>
    <a:firstRow>
      <a:tcTxStyle b="on">
        <a:fontRef idx="minor"/>
        <a:schemeClr val="dk2"/>
      </a:tcTxStyle>
      <a:tcStyle>
        <a:tcBdr>
          <a:bottom>
            <a:ln w="15000" cmpd="sng">
              <a:solidFill>
                <a:schemeClr val="dk2"/>
              </a:solidFill>
            </a:ln>
          </a:bottom>
        </a:tcBdr>
        <a:fill>
          <a:no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933" autoAdjust="0"/>
  </p:normalViewPr>
  <p:slideViewPr>
    <p:cSldViewPr snapToGrid="0">
      <p:cViewPr varScale="1">
        <p:scale>
          <a:sx n="128" d="100"/>
          <a:sy n="128" d="100"/>
        </p:scale>
        <p:origin x="2740" y="6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 Mæle Liane" userId="d07a9870-004f-47f6-baf2-9ee6e983f329" providerId="ADAL" clId="{D168870A-9A98-4C0E-A123-87339D2F44E2}"/>
    <pc:docChg chg="undo custSel addSld delSld modSld delSection modSection">
      <pc:chgData name="Gro Mæle Liane" userId="d07a9870-004f-47f6-baf2-9ee6e983f329" providerId="ADAL" clId="{D168870A-9A98-4C0E-A123-87339D2F44E2}" dt="2025-01-21T09:10:34.347" v="46" actId="20577"/>
      <pc:docMkLst>
        <pc:docMk/>
      </pc:docMkLst>
      <pc:sldChg chg="modNotesTx">
        <pc:chgData name="Gro Mæle Liane" userId="d07a9870-004f-47f6-baf2-9ee6e983f329" providerId="ADAL" clId="{D168870A-9A98-4C0E-A123-87339D2F44E2}" dt="2025-01-21T09:09:49.483" v="9" actId="20577"/>
        <pc:sldMkLst>
          <pc:docMk/>
          <pc:sldMk cId="2360589343" sldId="4491"/>
        </pc:sldMkLst>
      </pc:sldChg>
      <pc:sldChg chg="modNotesTx">
        <pc:chgData name="Gro Mæle Liane" userId="d07a9870-004f-47f6-baf2-9ee6e983f329" providerId="ADAL" clId="{D168870A-9A98-4C0E-A123-87339D2F44E2}" dt="2025-01-21T09:09:57.608" v="12" actId="20577"/>
        <pc:sldMkLst>
          <pc:docMk/>
          <pc:sldMk cId="3234050138" sldId="4606"/>
        </pc:sldMkLst>
      </pc:sldChg>
      <pc:sldChg chg="modNotesTx">
        <pc:chgData name="Gro Mæle Liane" userId="d07a9870-004f-47f6-baf2-9ee6e983f329" providerId="ADAL" clId="{D168870A-9A98-4C0E-A123-87339D2F44E2}" dt="2025-01-21T09:10:03.253" v="15" actId="20577"/>
        <pc:sldMkLst>
          <pc:docMk/>
          <pc:sldMk cId="3946674422" sldId="4620"/>
        </pc:sldMkLst>
      </pc:sldChg>
      <pc:sldChg chg="modNotesTx">
        <pc:chgData name="Gro Mæle Liane" userId="d07a9870-004f-47f6-baf2-9ee6e983f329" providerId="ADAL" clId="{D168870A-9A98-4C0E-A123-87339D2F44E2}" dt="2025-01-21T09:09:29.237" v="4" actId="20577"/>
        <pc:sldMkLst>
          <pc:docMk/>
          <pc:sldMk cId="3027162416" sldId="4629"/>
        </pc:sldMkLst>
      </pc:sldChg>
      <pc:sldChg chg="modNotesTx">
        <pc:chgData name="Gro Mæle Liane" userId="d07a9870-004f-47f6-baf2-9ee6e983f329" providerId="ADAL" clId="{D168870A-9A98-4C0E-A123-87339D2F44E2}" dt="2025-01-21T09:09:19.414" v="2" actId="20577"/>
        <pc:sldMkLst>
          <pc:docMk/>
          <pc:sldMk cId="3949067456" sldId="4706"/>
        </pc:sldMkLst>
      </pc:sldChg>
      <pc:sldChg chg="modNotesTx">
        <pc:chgData name="Gro Mæle Liane" userId="d07a9870-004f-47f6-baf2-9ee6e983f329" providerId="ADAL" clId="{D168870A-9A98-4C0E-A123-87339D2F44E2}" dt="2025-01-21T09:10:05.405" v="18" actId="20577"/>
        <pc:sldMkLst>
          <pc:docMk/>
          <pc:sldMk cId="754812584" sldId="4708"/>
        </pc:sldMkLst>
      </pc:sldChg>
      <pc:sldChg chg="modNotesTx">
        <pc:chgData name="Gro Mæle Liane" userId="d07a9870-004f-47f6-baf2-9ee6e983f329" providerId="ADAL" clId="{D168870A-9A98-4C0E-A123-87339D2F44E2}" dt="2025-01-21T09:10:07.184" v="21" actId="20577"/>
        <pc:sldMkLst>
          <pc:docMk/>
          <pc:sldMk cId="623472059" sldId="4709"/>
        </pc:sldMkLst>
      </pc:sldChg>
      <pc:sldChg chg="modNotesTx">
        <pc:chgData name="Gro Mæle Liane" userId="d07a9870-004f-47f6-baf2-9ee6e983f329" providerId="ADAL" clId="{D168870A-9A98-4C0E-A123-87339D2F44E2}" dt="2025-01-21T09:10:08.811" v="25" actId="20577"/>
        <pc:sldMkLst>
          <pc:docMk/>
          <pc:sldMk cId="3812461123" sldId="4710"/>
        </pc:sldMkLst>
      </pc:sldChg>
      <pc:sldChg chg="modNotesTx">
        <pc:chgData name="Gro Mæle Liane" userId="d07a9870-004f-47f6-baf2-9ee6e983f329" providerId="ADAL" clId="{D168870A-9A98-4C0E-A123-87339D2F44E2}" dt="2025-01-21T09:10:15.163" v="33" actId="20577"/>
        <pc:sldMkLst>
          <pc:docMk/>
          <pc:sldMk cId="3596418317" sldId="4711"/>
        </pc:sldMkLst>
      </pc:sldChg>
      <pc:sldChg chg="modNotesTx">
        <pc:chgData name="Gro Mæle Liane" userId="d07a9870-004f-47f6-baf2-9ee6e983f329" providerId="ADAL" clId="{D168870A-9A98-4C0E-A123-87339D2F44E2}" dt="2025-01-21T09:10:21.808" v="45" actId="20577"/>
        <pc:sldMkLst>
          <pc:docMk/>
          <pc:sldMk cId="2548714709" sldId="4712"/>
        </pc:sldMkLst>
      </pc:sldChg>
      <pc:sldChg chg="modNotesTx">
        <pc:chgData name="Gro Mæle Liane" userId="d07a9870-004f-47f6-baf2-9ee6e983f329" providerId="ADAL" clId="{D168870A-9A98-4C0E-A123-87339D2F44E2}" dt="2025-01-21T09:09:08.483" v="0" actId="20577"/>
        <pc:sldMkLst>
          <pc:docMk/>
          <pc:sldMk cId="3509790909" sldId="4714"/>
        </pc:sldMkLst>
      </pc:sldChg>
      <pc:sldChg chg="modNotesTx">
        <pc:chgData name="Gro Mæle Liane" userId="d07a9870-004f-47f6-baf2-9ee6e983f329" providerId="ADAL" clId="{D168870A-9A98-4C0E-A123-87339D2F44E2}" dt="2025-01-21T09:09:46.530" v="8" actId="20577"/>
        <pc:sldMkLst>
          <pc:docMk/>
          <pc:sldMk cId="796404634" sldId="4715"/>
        </pc:sldMkLst>
      </pc:sldChg>
      <pc:sldChg chg="add del mod modShow">
        <pc:chgData name="Gro Mæle Liane" userId="d07a9870-004f-47f6-baf2-9ee6e983f329" providerId="ADAL" clId="{D168870A-9A98-4C0E-A123-87339D2F44E2}" dt="2025-01-21T09:09:42.695" v="7" actId="729"/>
        <pc:sldMkLst>
          <pc:docMk/>
          <pc:sldMk cId="2269877485" sldId="4716"/>
        </pc:sldMkLst>
      </pc:sldChg>
      <pc:sldChg chg="modNotesTx">
        <pc:chgData name="Gro Mæle Liane" userId="d07a9870-004f-47f6-baf2-9ee6e983f329" providerId="ADAL" clId="{D168870A-9A98-4C0E-A123-87339D2F44E2}" dt="2025-01-21T09:09:55.395" v="11" actId="20577"/>
        <pc:sldMkLst>
          <pc:docMk/>
          <pc:sldMk cId="2969517402" sldId="4719"/>
        </pc:sldMkLst>
      </pc:sldChg>
      <pc:sldChg chg="modNotesTx">
        <pc:chgData name="Gro Mæle Liane" userId="d07a9870-004f-47f6-baf2-9ee6e983f329" providerId="ADAL" clId="{D168870A-9A98-4C0E-A123-87339D2F44E2}" dt="2025-01-21T09:09:59.458" v="13" actId="20577"/>
        <pc:sldMkLst>
          <pc:docMk/>
          <pc:sldMk cId="3434220093" sldId="4720"/>
        </pc:sldMkLst>
      </pc:sldChg>
      <pc:sldChg chg="modNotesTx">
        <pc:chgData name="Gro Mæle Liane" userId="d07a9870-004f-47f6-baf2-9ee6e983f329" providerId="ADAL" clId="{D168870A-9A98-4C0E-A123-87339D2F44E2}" dt="2025-01-21T09:10:00.833" v="14" actId="20577"/>
        <pc:sldMkLst>
          <pc:docMk/>
          <pc:sldMk cId="1222264901" sldId="4721"/>
        </pc:sldMkLst>
      </pc:sldChg>
      <pc:sldChg chg="modNotesTx">
        <pc:chgData name="Gro Mæle Liane" userId="d07a9870-004f-47f6-baf2-9ee6e983f329" providerId="ADAL" clId="{D168870A-9A98-4C0E-A123-87339D2F44E2}" dt="2025-01-21T09:10:34.347" v="46" actId="20577"/>
        <pc:sldMkLst>
          <pc:docMk/>
          <pc:sldMk cId="1596485863" sldId="4724"/>
        </pc:sldMkLst>
      </pc:sldChg>
      <pc:sldChg chg="modNotesTx">
        <pc:chgData name="Gro Mæle Liane" userId="d07a9870-004f-47f6-baf2-9ee6e983f329" providerId="ADAL" clId="{D168870A-9A98-4C0E-A123-87339D2F44E2}" dt="2025-01-21T09:10:13.360" v="29" actId="20577"/>
        <pc:sldMkLst>
          <pc:docMk/>
          <pc:sldMk cId="42197874" sldId="4725"/>
        </pc:sldMkLst>
      </pc:sldChg>
      <pc:sldChg chg="modNotesTx">
        <pc:chgData name="Gro Mæle Liane" userId="d07a9870-004f-47f6-baf2-9ee6e983f329" providerId="ADAL" clId="{D168870A-9A98-4C0E-A123-87339D2F44E2}" dt="2025-01-21T09:10:17.876" v="37" actId="20577"/>
        <pc:sldMkLst>
          <pc:docMk/>
          <pc:sldMk cId="860562307" sldId="4726"/>
        </pc:sldMkLst>
      </pc:sldChg>
      <pc:sldChg chg="modNotesTx">
        <pc:chgData name="Gro Mæle Liane" userId="d07a9870-004f-47f6-baf2-9ee6e983f329" providerId="ADAL" clId="{D168870A-9A98-4C0E-A123-87339D2F44E2}" dt="2025-01-21T09:10:19.839" v="41" actId="20577"/>
        <pc:sldMkLst>
          <pc:docMk/>
          <pc:sldMk cId="3528303800" sldId="4727"/>
        </pc:sldMkLst>
      </pc:sldChg>
      <pc:sldChg chg="modNotesTx">
        <pc:chgData name="Gro Mæle Liane" userId="d07a9870-004f-47f6-baf2-9ee6e983f329" providerId="ADAL" clId="{D168870A-9A98-4C0E-A123-87339D2F44E2}" dt="2025-01-21T09:09:23.073" v="3" actId="20577"/>
        <pc:sldMkLst>
          <pc:docMk/>
          <pc:sldMk cId="1984560420" sldId="4729"/>
        </pc:sldMkLst>
      </pc:sldChg>
      <pc:sldChg chg="modNotesTx">
        <pc:chgData name="Gro Mæle Liane" userId="d07a9870-004f-47f6-baf2-9ee6e983f329" providerId="ADAL" clId="{D168870A-9A98-4C0E-A123-87339D2F44E2}" dt="2025-01-21T09:09:53.256" v="10" actId="20577"/>
        <pc:sldMkLst>
          <pc:docMk/>
          <pc:sldMk cId="1255814045" sldId="473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63350555497737"/>
          <c:y val="0"/>
          <c:w val="0.79668514614450892"/>
          <c:h val="0.78516933906730724"/>
        </c:manualLayout>
      </c:layout>
      <c:barChart>
        <c:barDir val="bar"/>
        <c:grouping val="percentStacked"/>
        <c:varyColors val="0"/>
        <c:ser>
          <c:idx val="0"/>
          <c:order val="0"/>
          <c:tx>
            <c:strRef>
              <c:f>'Ark1'!$A$2</c:f>
              <c:strCache>
                <c:ptCount val="1"/>
                <c:pt idx="0">
                  <c:v>Jeg er innvandrer eller barn av innvandrer</c:v>
                </c:pt>
              </c:strCache>
            </c:strRef>
          </c:tx>
          <c:spPr>
            <a:solidFill>
              <a:srgbClr val="DC4405">
                <a:lumMod val="75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'Ark1'!$B$1:$G$1</c:f>
              <c:strCache>
                <c:ptCount val="6"/>
                <c:pt idx="0">
                  <c:v>Bergen</c:v>
                </c:pt>
                <c:pt idx="1">
                  <c:v>Drammen</c:v>
                </c:pt>
                <c:pt idx="2">
                  <c:v>Kristiansand</c:v>
                </c:pt>
                <c:pt idx="3">
                  <c:v>Oslo </c:v>
                </c:pt>
                <c:pt idx="4">
                  <c:v>Stavanger</c:v>
                </c:pt>
                <c:pt idx="5">
                  <c:v>Totalt</c:v>
                </c:pt>
              </c:strCache>
            </c:strRef>
          </c:cat>
          <c:val>
            <c:numRef>
              <c:f>'Ark1'!$B$2:$G$2</c:f>
              <c:numCache>
                <c:formatCode>0%</c:formatCode>
                <c:ptCount val="6"/>
                <c:pt idx="1">
                  <c:v>0.09</c:v>
                </c:pt>
                <c:pt idx="2">
                  <c:v>7.0000000000000007E-2</c:v>
                </c:pt>
                <c:pt idx="4">
                  <c:v>0.12</c:v>
                </c:pt>
                <c:pt idx="5">
                  <c:v>0.09</c:v>
                </c:pt>
              </c:numCache>
            </c:numRef>
          </c:val>
          <c:extLst>
            <c:ext xmlns:c16="http://schemas.microsoft.com/office/drawing/2014/chart" uri="{C3380CC4-5D6E-409C-BE32-E72D297353CC}">
              <c16:uniqueId val="{00000000-50DF-4E9B-BBE8-DA07056F944A}"/>
            </c:ext>
          </c:extLst>
        </c:ser>
        <c:ser>
          <c:idx val="1"/>
          <c:order val="1"/>
          <c:tx>
            <c:strRef>
              <c:f>'Ark1'!$A$3</c:f>
              <c:strCache>
                <c:ptCount val="1"/>
                <c:pt idx="0">
                  <c:v>Jeg har ikke innvandringsbakgrunn</c:v>
                </c:pt>
              </c:strCache>
            </c:strRef>
          </c:tx>
          <c:spPr>
            <a:solidFill>
              <a:srgbClr val="DC4405">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ontserrat" panose="00000500000000000000" pitchFamily="2" charset="0"/>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'Ark1'!$B$1:$G$1</c:f>
              <c:strCache>
                <c:ptCount val="6"/>
                <c:pt idx="0">
                  <c:v>Bergen</c:v>
                </c:pt>
                <c:pt idx="1">
                  <c:v>Drammen</c:v>
                </c:pt>
                <c:pt idx="2">
                  <c:v>Kristiansand</c:v>
                </c:pt>
                <c:pt idx="3">
                  <c:v>Oslo </c:v>
                </c:pt>
                <c:pt idx="4">
                  <c:v>Stavanger</c:v>
                </c:pt>
                <c:pt idx="5">
                  <c:v>Totalt</c:v>
                </c:pt>
              </c:strCache>
            </c:strRef>
          </c:cat>
          <c:val>
            <c:numRef>
              <c:f>'Ark1'!$B$3:$G$3</c:f>
              <c:numCache>
                <c:formatCode>0%</c:formatCode>
                <c:ptCount val="6"/>
                <c:pt idx="1">
                  <c:v>0.9</c:v>
                </c:pt>
                <c:pt idx="2">
                  <c:v>0.91</c:v>
                </c:pt>
                <c:pt idx="4">
                  <c:v>0.87</c:v>
                </c:pt>
                <c:pt idx="5">
                  <c:v>0.9</c:v>
                </c:pt>
              </c:numCache>
            </c:numRef>
          </c:val>
          <c:extLst>
            <c:ext xmlns:c16="http://schemas.microsoft.com/office/drawing/2014/chart" uri="{C3380CC4-5D6E-409C-BE32-E72D297353CC}">
              <c16:uniqueId val="{00000001-50DF-4E9B-BBE8-DA07056F944A}"/>
            </c:ext>
          </c:extLst>
        </c:ser>
        <c:ser>
          <c:idx val="2"/>
          <c:order val="2"/>
          <c:tx>
            <c:strRef>
              <c:f>'Ark1'!$A$4</c:f>
              <c:strCache>
                <c:ptCount val="1"/>
                <c:pt idx="0">
                  <c:v>Ønsker ikke å oppgi </c:v>
                </c:pt>
              </c:strCache>
            </c:strRef>
          </c:tx>
          <c:spPr>
            <a:solidFill>
              <a:srgbClr val="939598">
                <a:lumMod val="60000"/>
                <a:lumOff val="40000"/>
              </a:srgbClr>
            </a:solidFill>
            <a:ln>
              <a:noFill/>
            </a:ln>
            <a:effectLst/>
          </c:spPr>
          <c:invertIfNegative val="0"/>
          <c:dLbls>
            <c:delete val="1"/>
          </c:dLbls>
          <c:cat>
            <c:strRef>
              <c:f>'Ark1'!$B$1:$G$1</c:f>
              <c:strCache>
                <c:ptCount val="6"/>
                <c:pt idx="0">
                  <c:v>Bergen</c:v>
                </c:pt>
                <c:pt idx="1">
                  <c:v>Drammen</c:v>
                </c:pt>
                <c:pt idx="2">
                  <c:v>Kristiansand</c:v>
                </c:pt>
                <c:pt idx="3">
                  <c:v>Oslo </c:v>
                </c:pt>
                <c:pt idx="4">
                  <c:v>Stavanger</c:v>
                </c:pt>
                <c:pt idx="5">
                  <c:v>Totalt</c:v>
                </c:pt>
              </c:strCache>
            </c:strRef>
          </c:cat>
          <c:val>
            <c:numRef>
              <c:f>'Ark1'!$B$4:$G$4</c:f>
              <c:numCache>
                <c:formatCode>0%</c:formatCode>
                <c:ptCount val="6"/>
                <c:pt idx="1">
                  <c:v>0.01</c:v>
                </c:pt>
                <c:pt idx="2">
                  <c:v>0.02</c:v>
                </c:pt>
                <c:pt idx="4">
                  <c:v>0.01</c:v>
                </c:pt>
                <c:pt idx="5">
                  <c:v>0.01</c:v>
                </c:pt>
              </c:numCache>
            </c:numRef>
          </c:val>
          <c:extLst>
            <c:ext xmlns:c16="http://schemas.microsoft.com/office/drawing/2014/chart" uri="{C3380CC4-5D6E-409C-BE32-E72D297353CC}">
              <c16:uniqueId val="{00000002-50DF-4E9B-BBE8-DA07056F944A}"/>
            </c:ext>
          </c:extLst>
        </c:ser>
        <c:ser>
          <c:idx val="3"/>
          <c:order val="3"/>
          <c:tx>
            <c:strRef>
              <c:f>'Ark1'!$A$5</c:f>
              <c:strCache>
                <c:ptCount val="1"/>
                <c:pt idx="0">
                  <c:v>Ikke oppgitt av personvernshensyn</c:v>
                </c:pt>
              </c:strCache>
            </c:strRef>
          </c:tx>
          <c:spPr>
            <a:solidFill>
              <a:schemeClr val="accent4"/>
            </a:solidFill>
            <a:ln>
              <a:noFill/>
            </a:ln>
            <a:effectLst/>
          </c:spPr>
          <c:invertIfNegative val="0"/>
          <c:dLbls>
            <c:delete val="1"/>
          </c:dLbls>
          <c:cat>
            <c:strRef>
              <c:f>'Ark1'!$B$1:$G$1</c:f>
              <c:strCache>
                <c:ptCount val="6"/>
                <c:pt idx="0">
                  <c:v>Bergen</c:v>
                </c:pt>
                <c:pt idx="1">
                  <c:v>Drammen</c:v>
                </c:pt>
                <c:pt idx="2">
                  <c:v>Kristiansand</c:v>
                </c:pt>
                <c:pt idx="3">
                  <c:v>Oslo </c:v>
                </c:pt>
                <c:pt idx="4">
                  <c:v>Stavanger</c:v>
                </c:pt>
                <c:pt idx="5">
                  <c:v>Totalt</c:v>
                </c:pt>
              </c:strCache>
            </c:strRef>
          </c:cat>
          <c:val>
            <c:numRef>
              <c:f>'Ark1'!$B$5:$G$5</c:f>
              <c:numCache>
                <c:formatCode>General</c:formatCode>
                <c:ptCount val="6"/>
                <c:pt idx="0" formatCode="0%">
                  <c:v>1</c:v>
                </c:pt>
                <c:pt idx="3" formatCode="0%">
                  <c:v>1</c:v>
                </c:pt>
              </c:numCache>
            </c:numRef>
          </c:val>
          <c:extLst>
            <c:ext xmlns:c16="http://schemas.microsoft.com/office/drawing/2014/chart" uri="{C3380CC4-5D6E-409C-BE32-E72D297353CC}">
              <c16:uniqueId val="{00000003-50DF-4E9B-BBE8-DA07056F944A}"/>
            </c:ext>
          </c:extLst>
        </c:ser>
        <c:dLbls>
          <c:dLblPos val="ctr"/>
          <c:showLegendKey val="0"/>
          <c:showVal val="1"/>
          <c:showCatName val="0"/>
          <c:showSerName val="0"/>
          <c:showPercent val="0"/>
          <c:showBubbleSize val="0"/>
        </c:dLbls>
        <c:gapWidth val="150"/>
        <c:overlap val="100"/>
        <c:axId val="403858768"/>
        <c:axId val="403863080"/>
      </c:barChart>
      <c:catAx>
        <c:axId val="403858768"/>
        <c:scaling>
          <c:orientation val="minMax"/>
        </c:scaling>
        <c:delete val="0"/>
        <c:axPos val="l"/>
        <c:numFmt formatCode="General" sourceLinked="1"/>
        <c:majorTickMark val="none"/>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ontserrat" panose="00000500000000000000" pitchFamily="2" charset="0"/>
                <a:ea typeface="+mn-ea"/>
                <a:cs typeface="+mn-cs"/>
              </a:defRPr>
            </a:pPr>
            <a:endParaRPr lang="nb-NO"/>
          </a:p>
        </c:txPr>
        <c:crossAx val="403863080"/>
        <c:crosses val="autoZero"/>
        <c:auto val="1"/>
        <c:lblAlgn val="ctr"/>
        <c:lblOffset val="100"/>
        <c:noMultiLvlLbl val="0"/>
      </c:catAx>
      <c:valAx>
        <c:axId val="403863080"/>
        <c:scaling>
          <c:orientation val="minMax"/>
        </c:scaling>
        <c:delete val="1"/>
        <c:axPos val="b"/>
        <c:numFmt formatCode="0%" sourceLinked="1"/>
        <c:majorTickMark val="none"/>
        <c:minorTickMark val="none"/>
        <c:tickLblPos val="nextTo"/>
        <c:crossAx val="403858768"/>
        <c:crosses val="autoZero"/>
        <c:crossBetween val="between"/>
      </c:valAx>
      <c:spPr>
        <a:noFill/>
        <a:ln>
          <a:noFill/>
        </a:ln>
        <a:effectLst/>
      </c:spPr>
    </c:plotArea>
    <c:legend>
      <c:legendPos val="b"/>
      <c:layout>
        <c:manualLayout>
          <c:xMode val="edge"/>
          <c:yMode val="edge"/>
          <c:x val="0"/>
          <c:y val="0.78968371455396902"/>
          <c:w val="0.99989264626945773"/>
          <c:h val="0.2103163756875875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ontserrat" panose="00000500000000000000" pitchFamily="2" charset="0"/>
              <a:ea typeface="+mn-ea"/>
              <a:cs typeface="+mn-cs"/>
            </a:defRPr>
          </a:pPr>
          <a:endParaRPr lang="nb-NO"/>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ontserrat" panose="00000500000000000000" pitchFamily="2" charset="0"/>
        </a:defRPr>
      </a:pPr>
      <a:endParaRPr lang="nb-N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ysClr val="windowText" lastClr="000000"/>
                </a:solidFill>
                <a:latin typeface="Montserrat" panose="00000500000000000000" pitchFamily="2" charset="0"/>
                <a:ea typeface="+mn-ea"/>
                <a:cs typeface="+mn-cs"/>
              </a:defRPr>
            </a:pPr>
            <a:r>
              <a:rPr lang="nb-NO"/>
              <a:t>Hvor jobbet du før du fikk din nåværende stilling? </a:t>
            </a:r>
          </a:p>
        </c:rich>
      </c:tx>
      <c:overlay val="0"/>
      <c:spPr>
        <a:noFill/>
        <a:ln>
          <a:noFill/>
        </a:ln>
        <a:effectLst/>
      </c:spPr>
      <c:txPr>
        <a:bodyPr rot="0" spcFirstLastPara="1" vertOverflow="ellipsis" vert="horz" wrap="square" anchor="ctr" anchorCtr="1"/>
        <a:lstStyle/>
        <a:p>
          <a:pPr>
            <a:defRPr sz="960" b="0" i="0" u="none" strike="noStrike" kern="1200" spc="0" baseline="0">
              <a:solidFill>
                <a:sysClr val="windowText" lastClr="000000"/>
              </a:solidFill>
              <a:latin typeface="Montserrat" panose="00000500000000000000" pitchFamily="2" charset="0"/>
              <a:ea typeface="+mn-ea"/>
              <a:cs typeface="+mn-cs"/>
            </a:defRPr>
          </a:pPr>
          <a:endParaRPr lang="nb-NO"/>
        </a:p>
      </c:txPr>
    </c:title>
    <c:autoTitleDeleted val="0"/>
    <c:plotArea>
      <c:layout/>
      <c:barChart>
        <c:barDir val="bar"/>
        <c:grouping val="clustered"/>
        <c:varyColors val="0"/>
        <c:ser>
          <c:idx val="0"/>
          <c:order val="0"/>
          <c:tx>
            <c:strRef>
              <c:f>'Ark1'!$B$1</c:f>
              <c:strCache>
                <c:ptCount val="1"/>
                <c:pt idx="0">
                  <c:v>Personer med innvandringsbakgrunn </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ontserrat" panose="00000500000000000000" pitchFamily="2" charset="0"/>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I samme kommune og samme enhet, virksomhetsområde og avdeling</c:v>
                </c:pt>
                <c:pt idx="1">
                  <c:v>I samme kommune, men annen enhet, virksomhetsområde eller avdeling</c:v>
                </c:pt>
                <c:pt idx="2">
                  <c:v>I en annen kommune</c:v>
                </c:pt>
                <c:pt idx="3">
                  <c:v>I en annen (offentlig eller privat) virksomhet</c:v>
                </c:pt>
              </c:strCache>
            </c:strRef>
          </c:cat>
          <c:val>
            <c:numRef>
              <c:f>'Ark1'!$B$2:$B$5</c:f>
              <c:numCache>
                <c:formatCode>0%</c:formatCode>
                <c:ptCount val="4"/>
                <c:pt idx="0">
                  <c:v>0.32</c:v>
                </c:pt>
                <c:pt idx="1">
                  <c:v>0.27</c:v>
                </c:pt>
                <c:pt idx="2">
                  <c:v>0.22</c:v>
                </c:pt>
                <c:pt idx="3">
                  <c:v>0.2</c:v>
                </c:pt>
              </c:numCache>
            </c:numRef>
          </c:val>
          <c:extLst>
            <c:ext xmlns:c16="http://schemas.microsoft.com/office/drawing/2014/chart" uri="{C3380CC4-5D6E-409C-BE32-E72D297353CC}">
              <c16:uniqueId val="{00000000-1FD6-480E-8032-95DB163CB12A}"/>
            </c:ext>
          </c:extLst>
        </c:ser>
        <c:ser>
          <c:idx val="1"/>
          <c:order val="1"/>
          <c:tx>
            <c:strRef>
              <c:f>'Ark1'!$C$1</c:f>
              <c:strCache>
                <c:ptCount val="1"/>
                <c:pt idx="0">
                  <c:v>Øvrige respondenter </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ontserrat" panose="00000500000000000000" pitchFamily="2" charset="0"/>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I samme kommune og samme enhet, virksomhetsområde og avdeling</c:v>
                </c:pt>
                <c:pt idx="1">
                  <c:v>I samme kommune, men annen enhet, virksomhetsområde eller avdeling</c:v>
                </c:pt>
                <c:pt idx="2">
                  <c:v>I en annen kommune</c:v>
                </c:pt>
                <c:pt idx="3">
                  <c:v>I en annen (offentlig eller privat) virksomhet</c:v>
                </c:pt>
              </c:strCache>
            </c:strRef>
          </c:cat>
          <c:val>
            <c:numRef>
              <c:f>'Ark1'!$C$2:$C$5</c:f>
              <c:numCache>
                <c:formatCode>0%</c:formatCode>
                <c:ptCount val="4"/>
                <c:pt idx="0">
                  <c:v>0.34</c:v>
                </c:pt>
                <c:pt idx="1">
                  <c:v>0.32</c:v>
                </c:pt>
                <c:pt idx="2">
                  <c:v>0.18</c:v>
                </c:pt>
                <c:pt idx="3">
                  <c:v>0.17</c:v>
                </c:pt>
              </c:numCache>
            </c:numRef>
          </c:val>
          <c:extLst>
            <c:ext xmlns:c16="http://schemas.microsoft.com/office/drawing/2014/chart" uri="{C3380CC4-5D6E-409C-BE32-E72D297353CC}">
              <c16:uniqueId val="{00000001-1FD6-480E-8032-95DB163CB12A}"/>
            </c:ext>
          </c:extLst>
        </c:ser>
        <c:dLbls>
          <c:dLblPos val="outEnd"/>
          <c:showLegendKey val="0"/>
          <c:showVal val="1"/>
          <c:showCatName val="0"/>
          <c:showSerName val="0"/>
          <c:showPercent val="0"/>
          <c:showBubbleSize val="0"/>
        </c:dLbls>
        <c:gapWidth val="150"/>
        <c:overlap val="-20"/>
        <c:axId val="351252272"/>
        <c:axId val="351250312"/>
      </c:barChart>
      <c:catAx>
        <c:axId val="351252272"/>
        <c:scaling>
          <c:orientation val="maxMin"/>
        </c:scaling>
        <c:delete val="0"/>
        <c:axPos val="l"/>
        <c:numFmt formatCode="General" sourceLinked="1"/>
        <c:majorTickMark val="none"/>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ontserrat" panose="00000500000000000000" pitchFamily="2" charset="0"/>
                <a:ea typeface="+mn-ea"/>
                <a:cs typeface="+mn-cs"/>
              </a:defRPr>
            </a:pPr>
            <a:endParaRPr lang="nb-NO"/>
          </a:p>
        </c:txPr>
        <c:crossAx val="351250312"/>
        <c:crosses val="autoZero"/>
        <c:auto val="1"/>
        <c:lblAlgn val="ctr"/>
        <c:lblOffset val="100"/>
        <c:noMultiLvlLbl val="0"/>
      </c:catAx>
      <c:valAx>
        <c:axId val="351250312"/>
        <c:scaling>
          <c:orientation val="minMax"/>
        </c:scaling>
        <c:delete val="1"/>
        <c:axPos val="t"/>
        <c:numFmt formatCode="0%" sourceLinked="1"/>
        <c:majorTickMark val="none"/>
        <c:minorTickMark val="none"/>
        <c:tickLblPos val="nextTo"/>
        <c:crossAx val="3512522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ontserrat" panose="00000500000000000000" pitchFamily="2"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ysClr val="windowText" lastClr="000000"/>
                </a:solidFill>
                <a:latin typeface="Montserrat" panose="00000500000000000000" pitchFamily="2" charset="0"/>
                <a:ea typeface="+mn-ea"/>
                <a:cs typeface="+mn-cs"/>
              </a:defRPr>
            </a:pPr>
            <a:r>
              <a:rPr lang="nb-NO"/>
              <a:t>Har du ledererfaring fra tidligere arbeidsforhold?</a:t>
            </a:r>
          </a:p>
        </c:rich>
      </c:tx>
      <c:overlay val="0"/>
      <c:spPr>
        <a:noFill/>
        <a:ln>
          <a:noFill/>
        </a:ln>
        <a:effectLst/>
      </c:spPr>
      <c:txPr>
        <a:bodyPr rot="0" spcFirstLastPara="1" vertOverflow="ellipsis" vert="horz" wrap="square" anchor="ctr" anchorCtr="1"/>
        <a:lstStyle/>
        <a:p>
          <a:pPr>
            <a:defRPr sz="960" b="0" i="0" u="none" strike="noStrike" kern="1200" spc="0" baseline="0">
              <a:solidFill>
                <a:sysClr val="windowText" lastClr="000000"/>
              </a:solidFill>
              <a:latin typeface="Montserrat" panose="00000500000000000000" pitchFamily="2" charset="0"/>
              <a:ea typeface="+mn-ea"/>
              <a:cs typeface="+mn-cs"/>
            </a:defRPr>
          </a:pPr>
          <a:endParaRPr lang="nb-NO"/>
        </a:p>
      </c:txPr>
    </c:title>
    <c:autoTitleDeleted val="0"/>
    <c:plotArea>
      <c:layout/>
      <c:barChart>
        <c:barDir val="bar"/>
        <c:grouping val="clustered"/>
        <c:varyColors val="0"/>
        <c:ser>
          <c:idx val="0"/>
          <c:order val="0"/>
          <c:tx>
            <c:strRef>
              <c:f>'Ark1'!$B$1</c:f>
              <c:strCache>
                <c:ptCount val="1"/>
                <c:pt idx="0">
                  <c:v>Personer med innvandringsbakgrunn </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ontserrat" panose="00000500000000000000" pitchFamily="2" charset="0"/>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Ja, jeg har ledererfaring fra kommunal/offentlig sektor i Norge</c:v>
                </c:pt>
                <c:pt idx="1">
                  <c:v>Ja, jeg har ledererfaring fra privat sektor i Norge</c:v>
                </c:pt>
                <c:pt idx="2">
                  <c:v>Ja, jeg har ledererfaring fra en virksomhet i utlandet</c:v>
                </c:pt>
                <c:pt idx="3">
                  <c:v>Nei</c:v>
                </c:pt>
              </c:strCache>
            </c:strRef>
          </c:cat>
          <c:val>
            <c:numRef>
              <c:f>'Ark1'!$B$2:$B$5</c:f>
              <c:numCache>
                <c:formatCode>0%</c:formatCode>
                <c:ptCount val="4"/>
                <c:pt idx="0">
                  <c:v>0.3</c:v>
                </c:pt>
                <c:pt idx="1">
                  <c:v>0.22</c:v>
                </c:pt>
                <c:pt idx="2">
                  <c:v>0.08</c:v>
                </c:pt>
                <c:pt idx="3">
                  <c:v>0.4</c:v>
                </c:pt>
              </c:numCache>
            </c:numRef>
          </c:val>
          <c:extLst>
            <c:ext xmlns:c16="http://schemas.microsoft.com/office/drawing/2014/chart" uri="{C3380CC4-5D6E-409C-BE32-E72D297353CC}">
              <c16:uniqueId val="{00000000-8769-41F3-9FBE-867EE34A787E}"/>
            </c:ext>
          </c:extLst>
        </c:ser>
        <c:ser>
          <c:idx val="1"/>
          <c:order val="1"/>
          <c:tx>
            <c:strRef>
              <c:f>'Ark1'!$C$1</c:f>
              <c:strCache>
                <c:ptCount val="1"/>
                <c:pt idx="0">
                  <c:v>Øvrige respondenter </c:v>
                </c:pt>
              </c:strCache>
            </c:strRef>
          </c:tx>
          <c:spPr>
            <a:solidFill>
              <a:schemeClr val="accent6">
                <a:lumMod val="40000"/>
                <a:lumOff val="6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8769-41F3-9FBE-867EE34A787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ontserrat" panose="00000500000000000000" pitchFamily="2" charset="0"/>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Ja, jeg har ledererfaring fra kommunal/offentlig sektor i Norge</c:v>
                </c:pt>
                <c:pt idx="1">
                  <c:v>Ja, jeg har ledererfaring fra privat sektor i Norge</c:v>
                </c:pt>
                <c:pt idx="2">
                  <c:v>Ja, jeg har ledererfaring fra en virksomhet i utlandet</c:v>
                </c:pt>
                <c:pt idx="3">
                  <c:v>Nei</c:v>
                </c:pt>
              </c:strCache>
            </c:strRef>
          </c:cat>
          <c:val>
            <c:numRef>
              <c:f>'Ark1'!$C$2:$C$5</c:f>
              <c:numCache>
                <c:formatCode>0%</c:formatCode>
                <c:ptCount val="4"/>
                <c:pt idx="0">
                  <c:v>0.51</c:v>
                </c:pt>
                <c:pt idx="1">
                  <c:v>0.19</c:v>
                </c:pt>
                <c:pt idx="2">
                  <c:v>0</c:v>
                </c:pt>
                <c:pt idx="3">
                  <c:v>0.28999999999999998</c:v>
                </c:pt>
              </c:numCache>
            </c:numRef>
          </c:val>
          <c:extLst>
            <c:ext xmlns:c16="http://schemas.microsoft.com/office/drawing/2014/chart" uri="{C3380CC4-5D6E-409C-BE32-E72D297353CC}">
              <c16:uniqueId val="{00000002-8769-41F3-9FBE-867EE34A787E}"/>
            </c:ext>
          </c:extLst>
        </c:ser>
        <c:dLbls>
          <c:dLblPos val="outEnd"/>
          <c:showLegendKey val="0"/>
          <c:showVal val="1"/>
          <c:showCatName val="0"/>
          <c:showSerName val="0"/>
          <c:showPercent val="0"/>
          <c:showBubbleSize val="0"/>
        </c:dLbls>
        <c:gapWidth val="150"/>
        <c:overlap val="-20"/>
        <c:axId val="351252272"/>
        <c:axId val="351250312"/>
      </c:barChart>
      <c:catAx>
        <c:axId val="351252272"/>
        <c:scaling>
          <c:orientation val="maxMin"/>
        </c:scaling>
        <c:delete val="0"/>
        <c:axPos val="l"/>
        <c:numFmt formatCode="General" sourceLinked="1"/>
        <c:majorTickMark val="none"/>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ontserrat" panose="00000500000000000000" pitchFamily="2" charset="0"/>
                <a:ea typeface="+mn-ea"/>
                <a:cs typeface="+mn-cs"/>
              </a:defRPr>
            </a:pPr>
            <a:endParaRPr lang="nb-NO"/>
          </a:p>
        </c:txPr>
        <c:crossAx val="351250312"/>
        <c:crosses val="autoZero"/>
        <c:auto val="1"/>
        <c:lblAlgn val="ctr"/>
        <c:lblOffset val="100"/>
        <c:noMultiLvlLbl val="0"/>
      </c:catAx>
      <c:valAx>
        <c:axId val="351250312"/>
        <c:scaling>
          <c:orientation val="minMax"/>
        </c:scaling>
        <c:delete val="1"/>
        <c:axPos val="t"/>
        <c:numFmt formatCode="0%" sourceLinked="1"/>
        <c:majorTickMark val="none"/>
        <c:minorTickMark val="none"/>
        <c:tickLblPos val="nextTo"/>
        <c:crossAx val="351252272"/>
        <c:crosses val="autoZero"/>
        <c:crossBetween val="between"/>
      </c:valAx>
      <c:spPr>
        <a:noFill/>
        <a:ln>
          <a:noFill/>
        </a:ln>
        <a:effectLst/>
      </c:spPr>
    </c:plotArea>
    <c:legend>
      <c:legendPos val="b"/>
      <c:layout>
        <c:manualLayout>
          <c:xMode val="edge"/>
          <c:yMode val="edge"/>
          <c:x val="1.5936214324224645E-3"/>
          <c:y val="0.80128434491113609"/>
          <c:w val="0.98241262152709863"/>
          <c:h val="0.16542526722963247"/>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ontserrat" panose="00000500000000000000" pitchFamily="2" charset="0"/>
              <a:ea typeface="+mn-ea"/>
              <a:cs typeface="+mn-cs"/>
            </a:defRPr>
          </a:pPr>
          <a:endParaRPr lang="nb-NO"/>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ontserrat" panose="00000500000000000000" pitchFamily="2"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262_EB61FCC0.xml><?xml version="1.0" encoding="utf-8"?>
<p188:cmLst xmlns:a="http://schemas.openxmlformats.org/drawingml/2006/main" xmlns:r="http://schemas.openxmlformats.org/officeDocument/2006/relationships" xmlns:p188="http://schemas.microsoft.com/office/powerpoint/2018/8/main">
  <p188:cm id="{FEA2104A-7063-4A42-B57F-272E0D06F1E8}" authorId="{745C08D3-AA04-891E-F47C-A83E8C480816}" created="2025-01-15T13:29:56.761">
    <ac:txMkLst xmlns:ac="http://schemas.microsoft.com/office/drawing/2013/main/command">
      <pc:docMk xmlns:pc="http://schemas.microsoft.com/office/powerpoint/2013/main/command"/>
      <pc:sldMk xmlns:pc="http://schemas.microsoft.com/office/powerpoint/2013/main/command" cId="3949067456" sldId="4706"/>
      <ac:spMk id="3" creationId="{2401E680-2D8B-43B2-D9E0-C5F05376ACA0}"/>
      <ac:txMk cp="414" len="207">
        <ac:context len="715" hash="3268983527"/>
      </ac:txMk>
    </ac:txMkLst>
    <p188:pos x="3584370" y="2157991"/>
    <p188:txBody>
      <a:bodyPr/>
      <a:lstStyle/>
      <a:p>
        <a:r>
          <a:rPr lang="nb-NO"/>
          <a:t>Legg inn Afrika her og i rapport</a:t>
        </a:r>
      </a:p>
    </p188:txBody>
  </p188:cm>
  <p188:cm id="{9961E086-B775-480F-A14E-79EE290FFC75}" authorId="{2EA8AB59-147E-C72D-91FC-AC0B8632034A}" created="2025-01-20T12:17:28.813">
    <ac:txMkLst xmlns:ac="http://schemas.microsoft.com/office/drawing/2013/main/command">
      <pc:docMk xmlns:pc="http://schemas.microsoft.com/office/powerpoint/2013/main/command"/>
      <pc:sldMk xmlns:pc="http://schemas.microsoft.com/office/powerpoint/2013/main/command" cId="3949067456" sldId="4706"/>
      <ac:spMk id="3" creationId="{2401E680-2D8B-43B2-D9E0-C5F05376ACA0}"/>
      <ac:txMk cp="623" len="91">
        <ac:context len="715" hash="3268983527"/>
      </ac:txMk>
    </ac:txMkLst>
    <p188:pos x="3529465" y="2669812"/>
    <p188:txBody>
      <a:bodyPr/>
      <a:lstStyle/>
      <a:p>
        <a:r>
          <a:rPr lang="nb-NO"/>
          <a:t>[@Gro Mæle Liane] </a:t>
        </a:r>
      </a:p>
    </p188:txBody>
  </p188:cm>
</p188:cmLst>
</file>

<file path=ppt/comments/modernComment_1264_2CFD86A8.xml><?xml version="1.0" encoding="utf-8"?>
<p188:cmLst xmlns:a="http://schemas.openxmlformats.org/drawingml/2006/main" xmlns:r="http://schemas.openxmlformats.org/officeDocument/2006/relationships" xmlns:p188="http://schemas.microsoft.com/office/powerpoint/2018/8/main">
  <p188:cm id="{ADE74E51-F8CC-429C-954E-8634A776F30A}" authorId="{745C08D3-AA04-891E-F47C-A83E8C480816}" created="2025-01-15T13:31:16.750">
    <ac:txMkLst xmlns:ac="http://schemas.microsoft.com/office/drawing/2013/main/command">
      <pc:docMk xmlns:pc="http://schemas.microsoft.com/office/powerpoint/2013/main/command"/>
      <pc:sldMk xmlns:pc="http://schemas.microsoft.com/office/powerpoint/2013/main/command" cId="754812584" sldId="4708"/>
      <ac:spMk id="3" creationId="{314CF080-BFCF-4433-090A-E4E6D1CEE7AD}"/>
      <ac:txMk cp="270" len="134">
        <ac:context len="405" hash="195302125"/>
      </ac:txMk>
    </ac:txMkLst>
    <p188:pos x="7476146" y="724418"/>
    <p188:txBody>
      <a:bodyPr/>
      <a:lstStyle/>
      <a:p>
        <a:r>
          <a:rPr lang="nb-NO"/>
          <a:t>Endre første steg</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B9B36A-03A0-41E2-84C3-EC77302AF838}" type="datetimeFigureOut">
              <a:rPr lang="nb-NO" smtClean="0"/>
              <a:t>20.01.2025</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D63F9B-8EC3-4109-A75C-EBE3695F423D}" type="slidenum">
              <a:rPr lang="nb-NO" smtClean="0"/>
              <a:t>‹#›</a:t>
            </a:fld>
            <a:endParaRPr lang="nb-NO"/>
          </a:p>
        </p:txBody>
      </p:sp>
    </p:spTree>
    <p:extLst>
      <p:ext uri="{BB962C8B-B14F-4D97-AF65-F5344CB8AC3E}">
        <p14:creationId xmlns:p14="http://schemas.microsoft.com/office/powerpoint/2010/main" val="1163339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0D0F4-D3F1-475F-A380-8934F6AC34D2}" type="datetimeFigureOut">
              <a:rPr lang="nb-NO" smtClean="0"/>
              <a:t>20.01.2025</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59D00-F4E0-401F-8CB0-17FA5BCD313C}" type="slidenum">
              <a:rPr lang="nb-NO" smtClean="0"/>
              <a:t>‹#›</a:t>
            </a:fld>
            <a:endParaRPr lang="nb-NO"/>
          </a:p>
        </p:txBody>
      </p:sp>
    </p:spTree>
    <p:extLst>
      <p:ext uri="{BB962C8B-B14F-4D97-AF65-F5344CB8AC3E}">
        <p14:creationId xmlns:p14="http://schemas.microsoft.com/office/powerpoint/2010/main" val="339418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1</a:t>
            </a:fld>
            <a:endParaRPr lang="nb-NO"/>
          </a:p>
        </p:txBody>
      </p:sp>
    </p:spTree>
    <p:extLst>
      <p:ext uri="{BB962C8B-B14F-4D97-AF65-F5344CB8AC3E}">
        <p14:creationId xmlns:p14="http://schemas.microsoft.com/office/powerpoint/2010/main" val="615829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10</a:t>
            </a:fld>
            <a:endParaRPr lang="nb-NO"/>
          </a:p>
        </p:txBody>
      </p:sp>
    </p:spTree>
    <p:extLst>
      <p:ext uri="{BB962C8B-B14F-4D97-AF65-F5344CB8AC3E}">
        <p14:creationId xmlns:p14="http://schemas.microsoft.com/office/powerpoint/2010/main" val="1212823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11</a:t>
            </a:fld>
            <a:endParaRPr lang="nb-NO"/>
          </a:p>
        </p:txBody>
      </p:sp>
    </p:spTree>
    <p:extLst>
      <p:ext uri="{BB962C8B-B14F-4D97-AF65-F5344CB8AC3E}">
        <p14:creationId xmlns:p14="http://schemas.microsoft.com/office/powerpoint/2010/main" val="3751183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12</a:t>
            </a:fld>
            <a:endParaRPr lang="nb-NO"/>
          </a:p>
        </p:txBody>
      </p:sp>
    </p:spTree>
    <p:extLst>
      <p:ext uri="{BB962C8B-B14F-4D97-AF65-F5344CB8AC3E}">
        <p14:creationId xmlns:p14="http://schemas.microsoft.com/office/powerpoint/2010/main" val="1108181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97931-595F-B0C7-A3B4-8F22F0BBE48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ED8DB4A-452C-6ECC-F563-7E4A393284F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5371743-D2DE-4CDE-61AC-7FDC7BE13AAA}"/>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E92B8AF1-4143-F931-5F72-2238A5306323}"/>
              </a:ext>
            </a:extLst>
          </p:cNvPr>
          <p:cNvSpPr>
            <a:spLocks noGrp="1"/>
          </p:cNvSpPr>
          <p:nvPr>
            <p:ph type="sldNum" sz="quarter" idx="5"/>
          </p:nvPr>
        </p:nvSpPr>
        <p:spPr/>
        <p:txBody>
          <a:bodyPr/>
          <a:lstStyle/>
          <a:p>
            <a:fld id="{3E559D00-F4E0-401F-8CB0-17FA5BCD313C}" type="slidenum">
              <a:rPr lang="nb-NO" smtClean="0"/>
              <a:t>13</a:t>
            </a:fld>
            <a:endParaRPr lang="nb-NO"/>
          </a:p>
        </p:txBody>
      </p:sp>
    </p:spTree>
    <p:extLst>
      <p:ext uri="{BB962C8B-B14F-4D97-AF65-F5344CB8AC3E}">
        <p14:creationId xmlns:p14="http://schemas.microsoft.com/office/powerpoint/2010/main" val="82407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14</a:t>
            </a:fld>
            <a:endParaRPr lang="nb-NO"/>
          </a:p>
        </p:txBody>
      </p:sp>
    </p:spTree>
    <p:extLst>
      <p:ext uri="{BB962C8B-B14F-4D97-AF65-F5344CB8AC3E}">
        <p14:creationId xmlns:p14="http://schemas.microsoft.com/office/powerpoint/2010/main" val="261990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15</a:t>
            </a:fld>
            <a:endParaRPr lang="nb-NO"/>
          </a:p>
        </p:txBody>
      </p:sp>
    </p:spTree>
    <p:extLst>
      <p:ext uri="{BB962C8B-B14F-4D97-AF65-F5344CB8AC3E}">
        <p14:creationId xmlns:p14="http://schemas.microsoft.com/office/powerpoint/2010/main" val="797834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16</a:t>
            </a:fld>
            <a:endParaRPr lang="nb-NO"/>
          </a:p>
        </p:txBody>
      </p:sp>
    </p:spTree>
    <p:extLst>
      <p:ext uri="{BB962C8B-B14F-4D97-AF65-F5344CB8AC3E}">
        <p14:creationId xmlns:p14="http://schemas.microsoft.com/office/powerpoint/2010/main" val="4223186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17</a:t>
            </a:fld>
            <a:endParaRPr lang="nb-NO"/>
          </a:p>
        </p:txBody>
      </p:sp>
    </p:spTree>
    <p:extLst>
      <p:ext uri="{BB962C8B-B14F-4D97-AF65-F5344CB8AC3E}">
        <p14:creationId xmlns:p14="http://schemas.microsoft.com/office/powerpoint/2010/main" val="3879934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18</a:t>
            </a:fld>
            <a:endParaRPr lang="nb-NO"/>
          </a:p>
        </p:txBody>
      </p:sp>
    </p:spTree>
    <p:extLst>
      <p:ext uri="{BB962C8B-B14F-4D97-AF65-F5344CB8AC3E}">
        <p14:creationId xmlns:p14="http://schemas.microsoft.com/office/powerpoint/2010/main" val="3927965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19</a:t>
            </a:fld>
            <a:endParaRPr lang="nb-NO"/>
          </a:p>
        </p:txBody>
      </p:sp>
    </p:spTree>
    <p:extLst>
      <p:ext uri="{BB962C8B-B14F-4D97-AF65-F5344CB8AC3E}">
        <p14:creationId xmlns:p14="http://schemas.microsoft.com/office/powerpoint/2010/main" val="243972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2</a:t>
            </a:fld>
            <a:endParaRPr lang="nb-NO"/>
          </a:p>
        </p:txBody>
      </p:sp>
    </p:spTree>
    <p:extLst>
      <p:ext uri="{BB962C8B-B14F-4D97-AF65-F5344CB8AC3E}">
        <p14:creationId xmlns:p14="http://schemas.microsoft.com/office/powerpoint/2010/main" val="423994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20</a:t>
            </a:fld>
            <a:endParaRPr lang="nb-NO"/>
          </a:p>
        </p:txBody>
      </p:sp>
    </p:spTree>
    <p:extLst>
      <p:ext uri="{BB962C8B-B14F-4D97-AF65-F5344CB8AC3E}">
        <p14:creationId xmlns:p14="http://schemas.microsoft.com/office/powerpoint/2010/main" val="955539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21</a:t>
            </a:fld>
            <a:endParaRPr lang="nb-NO"/>
          </a:p>
        </p:txBody>
      </p:sp>
    </p:spTree>
    <p:extLst>
      <p:ext uri="{BB962C8B-B14F-4D97-AF65-F5344CB8AC3E}">
        <p14:creationId xmlns:p14="http://schemas.microsoft.com/office/powerpoint/2010/main" val="3727861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22</a:t>
            </a:fld>
            <a:endParaRPr lang="nb-NO"/>
          </a:p>
        </p:txBody>
      </p:sp>
    </p:spTree>
    <p:extLst>
      <p:ext uri="{BB962C8B-B14F-4D97-AF65-F5344CB8AC3E}">
        <p14:creationId xmlns:p14="http://schemas.microsoft.com/office/powerpoint/2010/main" val="465486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23</a:t>
            </a:fld>
            <a:endParaRPr lang="nb-NO"/>
          </a:p>
        </p:txBody>
      </p:sp>
    </p:spTree>
    <p:extLst>
      <p:ext uri="{BB962C8B-B14F-4D97-AF65-F5344CB8AC3E}">
        <p14:creationId xmlns:p14="http://schemas.microsoft.com/office/powerpoint/2010/main" val="285244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24</a:t>
            </a:fld>
            <a:endParaRPr lang="nb-NO"/>
          </a:p>
        </p:txBody>
      </p:sp>
    </p:spTree>
    <p:extLst>
      <p:ext uri="{BB962C8B-B14F-4D97-AF65-F5344CB8AC3E}">
        <p14:creationId xmlns:p14="http://schemas.microsoft.com/office/powerpoint/2010/main" val="127189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25</a:t>
            </a:fld>
            <a:endParaRPr lang="nb-NO"/>
          </a:p>
        </p:txBody>
      </p:sp>
    </p:spTree>
    <p:extLst>
      <p:ext uri="{BB962C8B-B14F-4D97-AF65-F5344CB8AC3E}">
        <p14:creationId xmlns:p14="http://schemas.microsoft.com/office/powerpoint/2010/main" val="3662659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26</a:t>
            </a:fld>
            <a:endParaRPr lang="nb-NO"/>
          </a:p>
        </p:txBody>
      </p:sp>
    </p:spTree>
    <p:extLst>
      <p:ext uri="{BB962C8B-B14F-4D97-AF65-F5344CB8AC3E}">
        <p14:creationId xmlns:p14="http://schemas.microsoft.com/office/powerpoint/2010/main" val="1957492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27</a:t>
            </a:fld>
            <a:endParaRPr lang="nb-NO"/>
          </a:p>
        </p:txBody>
      </p:sp>
    </p:spTree>
    <p:extLst>
      <p:ext uri="{BB962C8B-B14F-4D97-AF65-F5344CB8AC3E}">
        <p14:creationId xmlns:p14="http://schemas.microsoft.com/office/powerpoint/2010/main" val="259911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3</a:t>
            </a:fld>
            <a:endParaRPr lang="nb-NO"/>
          </a:p>
        </p:txBody>
      </p:sp>
    </p:spTree>
    <p:extLst>
      <p:ext uri="{BB962C8B-B14F-4D97-AF65-F5344CB8AC3E}">
        <p14:creationId xmlns:p14="http://schemas.microsoft.com/office/powerpoint/2010/main" val="3415564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4</a:t>
            </a:fld>
            <a:endParaRPr lang="nb-NO"/>
          </a:p>
        </p:txBody>
      </p:sp>
    </p:spTree>
    <p:extLst>
      <p:ext uri="{BB962C8B-B14F-4D97-AF65-F5344CB8AC3E}">
        <p14:creationId xmlns:p14="http://schemas.microsoft.com/office/powerpoint/2010/main" val="231219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5</a:t>
            </a:fld>
            <a:endParaRPr lang="nb-NO"/>
          </a:p>
        </p:txBody>
      </p:sp>
    </p:spTree>
    <p:extLst>
      <p:ext uri="{BB962C8B-B14F-4D97-AF65-F5344CB8AC3E}">
        <p14:creationId xmlns:p14="http://schemas.microsoft.com/office/powerpoint/2010/main" val="69751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ts val="950"/>
              </a:lnSpc>
              <a:spcBef>
                <a:spcPts val="565"/>
              </a:spcBef>
              <a:spcAft>
                <a:spcPts val="850"/>
              </a:spcAft>
            </a:pPr>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6</a:t>
            </a:fld>
            <a:endParaRPr lang="nb-NO"/>
          </a:p>
        </p:txBody>
      </p:sp>
    </p:spTree>
    <p:extLst>
      <p:ext uri="{BB962C8B-B14F-4D97-AF65-F5344CB8AC3E}">
        <p14:creationId xmlns:p14="http://schemas.microsoft.com/office/powerpoint/2010/main" val="2636222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B3205-C507-A6E2-6605-39662151081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ADF1AB2-04E3-D33A-A84E-D687D7CD439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5FFFF20-19C1-8FB2-AB65-522D6198E729}"/>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047EDECB-DD13-C3CD-FA64-A21AB64A267A}"/>
              </a:ext>
            </a:extLst>
          </p:cNvPr>
          <p:cNvSpPr>
            <a:spLocks noGrp="1"/>
          </p:cNvSpPr>
          <p:nvPr>
            <p:ph type="sldNum" sz="quarter" idx="5"/>
          </p:nvPr>
        </p:nvSpPr>
        <p:spPr/>
        <p:txBody>
          <a:bodyPr/>
          <a:lstStyle/>
          <a:p>
            <a:fld id="{3E559D00-F4E0-401F-8CB0-17FA5BCD313C}" type="slidenum">
              <a:rPr lang="nb-NO" smtClean="0"/>
              <a:t>7</a:t>
            </a:fld>
            <a:endParaRPr lang="nb-NO"/>
          </a:p>
        </p:txBody>
      </p:sp>
    </p:spTree>
    <p:extLst>
      <p:ext uri="{BB962C8B-B14F-4D97-AF65-F5344CB8AC3E}">
        <p14:creationId xmlns:p14="http://schemas.microsoft.com/office/powerpoint/2010/main" val="3694244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E559D00-F4E0-401F-8CB0-17FA5BCD313C}" type="slidenum">
              <a:rPr lang="nb-NO" smtClean="0"/>
              <a:t>8</a:t>
            </a:fld>
            <a:endParaRPr lang="nb-NO"/>
          </a:p>
        </p:txBody>
      </p:sp>
    </p:spTree>
    <p:extLst>
      <p:ext uri="{BB962C8B-B14F-4D97-AF65-F5344CB8AC3E}">
        <p14:creationId xmlns:p14="http://schemas.microsoft.com/office/powerpoint/2010/main" val="3065043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559D00-F4E0-401F-8CB0-17FA5BCD313C}" type="slidenum">
              <a:rPr lang="nb-NO" smtClean="0"/>
              <a:t>9</a:t>
            </a:fld>
            <a:endParaRPr lang="nb-NO"/>
          </a:p>
        </p:txBody>
      </p:sp>
    </p:spTree>
    <p:extLst>
      <p:ext uri="{BB962C8B-B14F-4D97-AF65-F5344CB8AC3E}">
        <p14:creationId xmlns:p14="http://schemas.microsoft.com/office/powerpoint/2010/main" val="3922066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1">
    <p:bg>
      <p:bgPr>
        <a:solidFill>
          <a:schemeClr val="bg1"/>
        </a:solidFill>
        <a:effectLst/>
      </p:bgPr>
    </p:bg>
    <p:spTree>
      <p:nvGrpSpPr>
        <p:cNvPr id="1" name=""/>
        <p:cNvGrpSpPr/>
        <p:nvPr/>
      </p:nvGrpSpPr>
      <p:grpSpPr>
        <a:xfrm>
          <a:off x="0" y="0"/>
          <a:ext cx="0" cy="0"/>
          <a:chOff x="0" y="0"/>
          <a:chExt cx="0" cy="0"/>
        </a:xfrm>
      </p:grpSpPr>
      <p:sp>
        <p:nvSpPr>
          <p:cNvPr id="6" name="Flytskjema: Kort 5">
            <a:extLst>
              <a:ext uri="{FF2B5EF4-FFF2-40B4-BE49-F238E27FC236}">
                <a16:creationId xmlns:a16="http://schemas.microsoft.com/office/drawing/2014/main" id="{EA23CCE1-ABED-D2CC-7FDF-93E9A3B9B976}"/>
              </a:ext>
            </a:extLst>
          </p:cNvPr>
          <p:cNvSpPr/>
          <p:nvPr userDrawn="1"/>
        </p:nvSpPr>
        <p:spPr>
          <a:xfrm flipH="1">
            <a:off x="0" y="-7218"/>
            <a:ext cx="5004048" cy="5162721"/>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64"/>
              <a:gd name="connsiteY0" fmla="*/ 9979 h 10000"/>
              <a:gd name="connsiteX1" fmla="*/ 2064 w 10064"/>
              <a:gd name="connsiteY1" fmla="*/ 0 h 10000"/>
              <a:gd name="connsiteX2" fmla="*/ 10064 w 10064"/>
              <a:gd name="connsiteY2" fmla="*/ 0 h 10000"/>
              <a:gd name="connsiteX3" fmla="*/ 10064 w 10064"/>
              <a:gd name="connsiteY3" fmla="*/ 10000 h 10000"/>
              <a:gd name="connsiteX4" fmla="*/ 64 w 10064"/>
              <a:gd name="connsiteY4" fmla="*/ 10000 h 10000"/>
              <a:gd name="connsiteX5" fmla="*/ 0 w 10064"/>
              <a:gd name="connsiteY5" fmla="*/ 9979 h 10000"/>
              <a:gd name="connsiteX0" fmla="*/ 0 w 10064"/>
              <a:gd name="connsiteY0" fmla="*/ 9993 h 10014"/>
              <a:gd name="connsiteX1" fmla="*/ 2940 w 10064"/>
              <a:gd name="connsiteY1" fmla="*/ 0 h 10014"/>
              <a:gd name="connsiteX2" fmla="*/ 10064 w 10064"/>
              <a:gd name="connsiteY2" fmla="*/ 14 h 10014"/>
              <a:gd name="connsiteX3" fmla="*/ 10064 w 10064"/>
              <a:gd name="connsiteY3" fmla="*/ 10014 h 10014"/>
              <a:gd name="connsiteX4" fmla="*/ 64 w 10064"/>
              <a:gd name="connsiteY4" fmla="*/ 10014 h 10014"/>
              <a:gd name="connsiteX5" fmla="*/ 0 w 10064"/>
              <a:gd name="connsiteY5" fmla="*/ 9993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64" h="10014">
                <a:moveTo>
                  <a:pt x="0" y="9993"/>
                </a:moveTo>
                <a:lnTo>
                  <a:pt x="2940" y="0"/>
                </a:lnTo>
                <a:lnTo>
                  <a:pt x="10064" y="14"/>
                </a:lnTo>
                <a:lnTo>
                  <a:pt x="10064" y="10014"/>
                </a:lnTo>
                <a:lnTo>
                  <a:pt x="64" y="10014"/>
                </a:lnTo>
                <a:lnTo>
                  <a:pt x="0" y="9993"/>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ctrTitle" hasCustomPrompt="1"/>
          </p:nvPr>
        </p:nvSpPr>
        <p:spPr>
          <a:xfrm>
            <a:off x="504001" y="3019056"/>
            <a:ext cx="3319143" cy="1439019"/>
          </a:xfrm>
        </p:spPr>
        <p:txBody>
          <a:bodyPr anchor="t"/>
          <a:lstStyle>
            <a:lvl1pPr>
              <a:defRPr sz="1200" b="0" i="0">
                <a:solidFill>
                  <a:schemeClr val="bg1"/>
                </a:solidFill>
                <a:latin typeface="Montserrat" panose="00000500000000000000" pitchFamily="2" charset="0"/>
              </a:defRPr>
            </a:lvl1pPr>
          </a:lstStyle>
          <a:p>
            <a:r>
              <a:rPr lang="nb-NO"/>
              <a:t>Klikk for å redigere undertittel</a:t>
            </a:r>
          </a:p>
        </p:txBody>
      </p:sp>
      <p:sp>
        <p:nvSpPr>
          <p:cNvPr id="3" name="Undertittel 2"/>
          <p:cNvSpPr>
            <a:spLocks noGrp="1"/>
          </p:cNvSpPr>
          <p:nvPr>
            <p:ph type="subTitle" idx="1" hasCustomPrompt="1"/>
          </p:nvPr>
        </p:nvSpPr>
        <p:spPr>
          <a:xfrm>
            <a:off x="504001" y="1170306"/>
            <a:ext cx="2987880" cy="1671965"/>
          </a:xfrm>
        </p:spPr>
        <p:txBody>
          <a:bodyPr anchor="b">
            <a:noAutofit/>
          </a:bodyPr>
          <a:lstStyle>
            <a:lvl1pPr marL="0" indent="0" algn="l">
              <a:lnSpc>
                <a:spcPts val="3000"/>
              </a:lnSpc>
              <a:spcBef>
                <a:spcPts val="0"/>
              </a:spcBef>
              <a:buNone/>
              <a:defRPr sz="2000" b="0" i="0">
                <a:solidFill>
                  <a:schemeClr val="bg1"/>
                </a:solidFill>
                <a:latin typeface="Montserrat"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tittel</a:t>
            </a:r>
          </a:p>
        </p:txBody>
      </p:sp>
      <p:pic>
        <p:nvPicPr>
          <p:cNvPr id="12" name="Bilde 11">
            <a:extLst>
              <a:ext uri="{FF2B5EF4-FFF2-40B4-BE49-F238E27FC236}">
                <a16:creationId xmlns:a16="http://schemas.microsoft.com/office/drawing/2014/main" id="{974774A9-9DEB-DA05-4838-B7E31DF7712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504001" y="4726800"/>
            <a:ext cx="1542426" cy="162000"/>
          </a:xfrm>
          <a:prstGeom prst="rect">
            <a:avLst/>
          </a:prstGeom>
        </p:spPr>
      </p:pic>
      <p:sp>
        <p:nvSpPr>
          <p:cNvPr id="16" name="Plassholder for bilde 15">
            <a:extLst>
              <a:ext uri="{FF2B5EF4-FFF2-40B4-BE49-F238E27FC236}">
                <a16:creationId xmlns:a16="http://schemas.microsoft.com/office/drawing/2014/main" id="{2FC0F513-3A9C-294B-C2F9-B35F1D949764}"/>
              </a:ext>
            </a:extLst>
          </p:cNvPr>
          <p:cNvSpPr>
            <a:spLocks noGrp="1"/>
          </p:cNvSpPr>
          <p:nvPr>
            <p:ph type="pic" sz="quarter" idx="15"/>
          </p:nvPr>
        </p:nvSpPr>
        <p:spPr>
          <a:xfrm>
            <a:off x="3491880" y="-4500"/>
            <a:ext cx="5652120" cy="5148000"/>
          </a:xfrm>
          <a:custGeom>
            <a:avLst/>
            <a:gdLst>
              <a:gd name="connsiteX0" fmla="*/ 50334 w 5652120"/>
              <a:gd name="connsiteY0" fmla="*/ 0 h 5162400"/>
              <a:gd name="connsiteX1" fmla="*/ 5652120 w 5652120"/>
              <a:gd name="connsiteY1" fmla="*/ 0 h 5162400"/>
              <a:gd name="connsiteX2" fmla="*/ 5652120 w 5652120"/>
              <a:gd name="connsiteY2" fmla="*/ 5162400 h 5162400"/>
              <a:gd name="connsiteX3" fmla="*/ 1481290 w 5652120"/>
              <a:gd name="connsiteY3" fmla="*/ 5162400 h 5162400"/>
              <a:gd name="connsiteX4" fmla="*/ 1512168 w 5652120"/>
              <a:gd name="connsiteY4" fmla="*/ 5151895 h 5162400"/>
              <a:gd name="connsiteX5" fmla="*/ 0 w 5652120"/>
              <a:gd name="connsiteY5" fmla="*/ 0 h 5162400"/>
              <a:gd name="connsiteX6" fmla="*/ 50334 w 5652120"/>
              <a:gd name="connsiteY6" fmla="*/ 0 h 5162400"/>
              <a:gd name="connsiteX7" fmla="*/ 0 w 5652120"/>
              <a:gd name="connsiteY7" fmla="*/ 103 h 51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2120" h="5162400">
                <a:moveTo>
                  <a:pt x="50334" y="0"/>
                </a:moveTo>
                <a:lnTo>
                  <a:pt x="5652120" y="0"/>
                </a:lnTo>
                <a:lnTo>
                  <a:pt x="5652120" y="5162400"/>
                </a:lnTo>
                <a:lnTo>
                  <a:pt x="1481290" y="5162400"/>
                </a:lnTo>
                <a:lnTo>
                  <a:pt x="1512168" y="5151895"/>
                </a:lnTo>
                <a:close/>
                <a:moveTo>
                  <a:pt x="0" y="0"/>
                </a:moveTo>
                <a:lnTo>
                  <a:pt x="50334" y="0"/>
                </a:lnTo>
                <a:lnTo>
                  <a:pt x="0" y="103"/>
                </a:lnTo>
                <a:close/>
              </a:path>
            </a:pathLst>
          </a:custGeom>
        </p:spPr>
        <p:txBody>
          <a:bodyPr wrap="square">
            <a:noAutofit/>
          </a:bodyPr>
          <a:lstStyle>
            <a:lvl1pPr marL="0" indent="0">
              <a:buNone/>
              <a:defRPr/>
            </a:lvl1pPr>
          </a:lstStyle>
          <a:p>
            <a:r>
              <a:rPr lang="nb-NO"/>
              <a:t>Klikk på ikonet for å legge til et bilde</a:t>
            </a:r>
          </a:p>
        </p:txBody>
      </p:sp>
      <p:cxnSp>
        <p:nvCxnSpPr>
          <p:cNvPr id="4" name="Rett linje 3">
            <a:extLst>
              <a:ext uri="{FF2B5EF4-FFF2-40B4-BE49-F238E27FC236}">
                <a16:creationId xmlns:a16="http://schemas.microsoft.com/office/drawing/2014/main" id="{D06DA89F-EFB7-9478-78B5-7C56F3F69B6D}"/>
              </a:ext>
            </a:extLst>
          </p:cNvPr>
          <p:cNvCxnSpPr>
            <a:cxnSpLocks/>
          </p:cNvCxnSpPr>
          <p:nvPr userDrawn="1"/>
        </p:nvCxnSpPr>
        <p:spPr>
          <a:xfrm>
            <a:off x="3467890" y="-7218"/>
            <a:ext cx="1461834" cy="51518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99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innhold og bilde #4">
    <p:spTree>
      <p:nvGrpSpPr>
        <p:cNvPr id="1" name=""/>
        <p:cNvGrpSpPr/>
        <p:nvPr/>
      </p:nvGrpSpPr>
      <p:grpSpPr>
        <a:xfrm>
          <a:off x="0" y="0"/>
          <a:ext cx="0" cy="0"/>
          <a:chOff x="0" y="0"/>
          <a:chExt cx="0" cy="0"/>
        </a:xfrm>
      </p:grpSpPr>
      <p:sp>
        <p:nvSpPr>
          <p:cNvPr id="7" name="Plassholder for bilde 8"/>
          <p:cNvSpPr>
            <a:spLocks noGrp="1"/>
          </p:cNvSpPr>
          <p:nvPr>
            <p:ph type="pic" sz="quarter" idx="15" hasCustomPrompt="1"/>
          </p:nvPr>
        </p:nvSpPr>
        <p:spPr>
          <a:xfrm>
            <a:off x="5580" y="-900"/>
            <a:ext cx="3600000" cy="5144400"/>
          </a:xfrm>
          <a:solidFill>
            <a:schemeClr val="accent1">
              <a:lumMod val="20000"/>
              <a:lumOff val="80000"/>
            </a:schemeClr>
          </a:solidFill>
        </p:spPr>
        <p:txBody>
          <a:bodyPr tIns="1980000"/>
          <a:lstStyle>
            <a:lvl1pPr marL="0" indent="0" algn="ctr">
              <a:buNone/>
              <a:defRPr>
                <a:solidFill>
                  <a:schemeClr val="bg1"/>
                </a:solidFill>
              </a:defRPr>
            </a:lvl1pPr>
          </a:lstStyle>
          <a:p>
            <a:r>
              <a:rPr lang="nb-NO"/>
              <a:t>Sett inn bilde</a:t>
            </a:r>
          </a:p>
        </p:txBody>
      </p:sp>
      <p:sp>
        <p:nvSpPr>
          <p:cNvPr id="9" name="Plassholder for tekst 7"/>
          <p:cNvSpPr>
            <a:spLocks noGrp="1"/>
          </p:cNvSpPr>
          <p:nvPr>
            <p:ph type="body" sz="quarter" idx="16" hasCustomPrompt="1"/>
          </p:nvPr>
        </p:nvSpPr>
        <p:spPr>
          <a:xfrm>
            <a:off x="4138516" y="1107206"/>
            <a:ext cx="4681956" cy="432073"/>
          </a:xfrm>
        </p:spPr>
        <p:txBody>
          <a:bodyPr/>
          <a:lstStyle>
            <a:lvl1pPr marL="0" indent="0">
              <a:lnSpc>
                <a:spcPct val="90000"/>
              </a:lnSpc>
              <a:spcBef>
                <a:spcPts val="0"/>
              </a:spcBef>
              <a:buNone/>
              <a:defRPr>
                <a:solidFill>
                  <a:srgbClr val="939598"/>
                </a:solidFill>
              </a:defRPr>
            </a:lvl1pPr>
          </a:lstStyle>
          <a:p>
            <a:pPr lvl="0"/>
            <a:r>
              <a:rPr lang="nb-NO"/>
              <a:t>Undertittel</a:t>
            </a:r>
          </a:p>
        </p:txBody>
      </p:sp>
      <p:sp>
        <p:nvSpPr>
          <p:cNvPr id="11" name="Plassholder for innhold 2"/>
          <p:cNvSpPr>
            <a:spLocks noGrp="1"/>
          </p:cNvSpPr>
          <p:nvPr>
            <p:ph idx="17"/>
          </p:nvPr>
        </p:nvSpPr>
        <p:spPr>
          <a:xfrm>
            <a:off x="4139951" y="1666875"/>
            <a:ext cx="4680451" cy="277048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Tittel 1"/>
          <p:cNvSpPr>
            <a:spLocks noGrp="1"/>
          </p:cNvSpPr>
          <p:nvPr>
            <p:ph type="title"/>
          </p:nvPr>
        </p:nvSpPr>
        <p:spPr>
          <a:xfrm>
            <a:off x="4138516" y="662989"/>
            <a:ext cx="4681956" cy="396593"/>
          </a:xfrm>
        </p:spPr>
        <p:txBody>
          <a:bodyPr/>
          <a:lstStyle/>
          <a:p>
            <a:r>
              <a:rPr lang="nb-NO"/>
              <a:t>Klikk for å redigere tittelstil</a:t>
            </a:r>
          </a:p>
        </p:txBody>
      </p:sp>
    </p:spTree>
    <p:extLst>
      <p:ext uri="{BB962C8B-B14F-4D97-AF65-F5344CB8AC3E}">
        <p14:creationId xmlns:p14="http://schemas.microsoft.com/office/powerpoint/2010/main" val="124152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uten under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4" name="Plassholder for innhold 2"/>
          <p:cNvSpPr>
            <a:spLocks noGrp="1"/>
          </p:cNvSpPr>
          <p:nvPr>
            <p:ph idx="1"/>
          </p:nvPr>
        </p:nvSpPr>
        <p:spPr>
          <a:xfrm>
            <a:off x="720000" y="1275605"/>
            <a:ext cx="3960000" cy="316175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innhold 2"/>
          <p:cNvSpPr>
            <a:spLocks noGrp="1"/>
          </p:cNvSpPr>
          <p:nvPr>
            <p:ph idx="13"/>
          </p:nvPr>
        </p:nvSpPr>
        <p:spPr>
          <a:xfrm>
            <a:off x="4826124" y="1275605"/>
            <a:ext cx="3960000" cy="3161754"/>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5669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9" name="Plassholder for tekst 7"/>
          <p:cNvSpPr>
            <a:spLocks noGrp="1"/>
          </p:cNvSpPr>
          <p:nvPr>
            <p:ph type="body" sz="quarter" idx="14" hasCustomPrompt="1"/>
          </p:nvPr>
        </p:nvSpPr>
        <p:spPr>
          <a:xfrm>
            <a:off x="720000" y="1107207"/>
            <a:ext cx="8064000" cy="432073"/>
          </a:xfrm>
        </p:spPr>
        <p:txBody>
          <a:bodyPr/>
          <a:lstStyle>
            <a:lvl1pPr marL="0" indent="0">
              <a:lnSpc>
                <a:spcPct val="90000"/>
              </a:lnSpc>
              <a:spcBef>
                <a:spcPts val="0"/>
              </a:spcBef>
              <a:buNone/>
              <a:defRPr>
                <a:solidFill>
                  <a:srgbClr val="939598"/>
                </a:solidFill>
              </a:defRPr>
            </a:lvl1pPr>
          </a:lstStyle>
          <a:p>
            <a:pPr lvl="0"/>
            <a:r>
              <a:rPr lang="nb-NO"/>
              <a:t>Undertittel</a:t>
            </a:r>
          </a:p>
        </p:txBody>
      </p:sp>
    </p:spTree>
    <p:extLst>
      <p:ext uri="{BB962C8B-B14F-4D97-AF65-F5344CB8AC3E}">
        <p14:creationId xmlns:p14="http://schemas.microsoft.com/office/powerpoint/2010/main" val="2415865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ide me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393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180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rgbClr val="EFEFF0"/>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0" y="1591196"/>
            <a:ext cx="9144000" cy="1189370"/>
          </a:xfrm>
        </p:spPr>
        <p:txBody>
          <a:bodyPr anchor="ctr"/>
          <a:lstStyle>
            <a:lvl1pPr algn="ctr">
              <a:defRPr/>
            </a:lvl1pPr>
          </a:lstStyle>
          <a:p>
            <a:r>
              <a:rPr lang="nb-NO"/>
              <a:t>Klikk for å redigere tittelstil</a:t>
            </a:r>
          </a:p>
        </p:txBody>
      </p:sp>
      <p:sp>
        <p:nvSpPr>
          <p:cNvPr id="12" name="Rektangel 11"/>
          <p:cNvSpPr/>
          <p:nvPr userDrawn="1"/>
        </p:nvSpPr>
        <p:spPr>
          <a:xfrm>
            <a:off x="0" y="4333500"/>
            <a:ext cx="9144000"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2">
                  <a:lumMod val="75000"/>
                </a:schemeClr>
              </a:solidFill>
            </a:endParaRPr>
          </a:p>
        </p:txBody>
      </p:sp>
      <p:cxnSp>
        <p:nvCxnSpPr>
          <p:cNvPr id="14" name="Rett linje 13"/>
          <p:cNvCxnSpPr/>
          <p:nvPr userDrawn="1"/>
        </p:nvCxnSpPr>
        <p:spPr>
          <a:xfrm>
            <a:off x="3211200" y="4518000"/>
            <a:ext cx="0" cy="432000"/>
          </a:xfrm>
          <a:prstGeom prst="line">
            <a:avLst/>
          </a:prstGeom>
          <a:ln w="10800">
            <a:solidFill>
              <a:srgbClr val="939598"/>
            </a:solidFill>
          </a:ln>
        </p:spPr>
        <p:style>
          <a:lnRef idx="1">
            <a:schemeClr val="accent1"/>
          </a:lnRef>
          <a:fillRef idx="0">
            <a:schemeClr val="accent1"/>
          </a:fillRef>
          <a:effectRef idx="0">
            <a:schemeClr val="accent1"/>
          </a:effectRef>
          <a:fontRef idx="minor">
            <a:schemeClr val="tx1"/>
          </a:fontRef>
        </p:style>
      </p:cxnSp>
      <p:sp>
        <p:nvSpPr>
          <p:cNvPr id="13" name="Plassholder for tekst 9"/>
          <p:cNvSpPr>
            <a:spLocks noGrp="1"/>
          </p:cNvSpPr>
          <p:nvPr>
            <p:ph type="body" sz="quarter" idx="14" hasCustomPrompt="1"/>
          </p:nvPr>
        </p:nvSpPr>
        <p:spPr>
          <a:xfrm>
            <a:off x="7099200" y="0"/>
            <a:ext cx="2044800" cy="4194000"/>
          </a:xfrm>
          <a:blipFill dpi="0" rotWithShape="1">
            <a:blip r:embed="rId2"/>
            <a:srcRect/>
            <a:tile tx="0" ty="0" sx="100000" sy="100000" flip="none" algn="bl"/>
          </a:blipFill>
        </p:spPr>
        <p:txBody>
          <a:bodyPr>
            <a:normAutofit/>
          </a:bodyPr>
          <a:lstStyle>
            <a:lvl1pPr marL="0" indent="0">
              <a:buNone/>
              <a:defRPr sz="100" baseline="0">
                <a:solidFill>
                  <a:schemeClr val="bg1"/>
                </a:solidFill>
              </a:defRPr>
            </a:lvl1pPr>
          </a:lstStyle>
          <a:p>
            <a:pPr lvl="0"/>
            <a:r>
              <a:rPr lang="nb-NO"/>
              <a:t> </a:t>
            </a:r>
          </a:p>
        </p:txBody>
      </p:sp>
      <p:sp>
        <p:nvSpPr>
          <p:cNvPr id="16" name="Plassholder for dato 3"/>
          <p:cNvSpPr txBox="1">
            <a:spLocks/>
          </p:cNvSpPr>
          <p:nvPr userDrawn="1"/>
        </p:nvSpPr>
        <p:spPr>
          <a:xfrm>
            <a:off x="3628380" y="4413902"/>
            <a:ext cx="1807711" cy="648072"/>
          </a:xfrm>
          <a:prstGeom prst="rect">
            <a:avLst/>
          </a:prstGeom>
        </p:spPr>
        <p:txBody>
          <a:bodyPr vert="horz" lIns="0" tIns="0" rIns="0" bIns="0" numCol="1" rtlCol="0" anchor="ctr" anchorCtr="1"/>
          <a:lstStyle>
            <a:defPPr>
              <a:defRPr lang="nb-NO"/>
            </a:defPPr>
            <a:lvl1pPr marL="0" algn="r" defTabSz="914400" rtl="0" eaLnBrk="1" latinLnBrk="0" hangingPunct="1">
              <a:defRPr sz="1000" i="1" kern="1200">
                <a:solidFill>
                  <a:schemeClr val="tx1">
                    <a:tint val="75000"/>
                  </a:schemeClr>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sz="900" i="0" noProof="1">
                <a:solidFill>
                  <a:schemeClr val="accent1"/>
                </a:solidFill>
                <a:latin typeface="Montserrat" panose="00000500000000000000" pitchFamily="2" charset="0"/>
              </a:rPr>
              <a:t>Oslo Economics AS</a:t>
            </a:r>
          </a:p>
          <a:p>
            <a:pPr algn="l"/>
            <a:r>
              <a:rPr lang="nb-NO" sz="900" i="0" noProof="1">
                <a:solidFill>
                  <a:schemeClr val="accent1"/>
                </a:solidFill>
                <a:latin typeface="Montserrat" panose="00000500000000000000" pitchFamily="2" charset="0"/>
              </a:rPr>
              <a:t>Klingenberggata 7</a:t>
            </a:r>
          </a:p>
          <a:p>
            <a:pPr algn="l"/>
            <a:r>
              <a:rPr lang="nb-NO" sz="900" i="0" noProof="1">
                <a:solidFill>
                  <a:schemeClr val="accent1"/>
                </a:solidFill>
                <a:latin typeface="Montserrat" panose="00000500000000000000" pitchFamily="2" charset="0"/>
              </a:rPr>
              <a:t>0160 Oslo</a:t>
            </a:r>
          </a:p>
        </p:txBody>
      </p:sp>
      <p:sp>
        <p:nvSpPr>
          <p:cNvPr id="17" name="Plassholder for dato 3"/>
          <p:cNvSpPr txBox="1">
            <a:spLocks/>
          </p:cNvSpPr>
          <p:nvPr userDrawn="1"/>
        </p:nvSpPr>
        <p:spPr>
          <a:xfrm>
            <a:off x="5659588" y="4413902"/>
            <a:ext cx="1591691" cy="648072"/>
          </a:xfrm>
          <a:prstGeom prst="rect">
            <a:avLst/>
          </a:prstGeom>
        </p:spPr>
        <p:txBody>
          <a:bodyPr vert="horz" lIns="0" tIns="0" rIns="0" bIns="0" numCol="1" rtlCol="0" anchor="ctr" anchorCtr="1"/>
          <a:lstStyle>
            <a:defPPr>
              <a:defRPr lang="nb-NO"/>
            </a:defPPr>
            <a:lvl1pPr marL="0" algn="r" defTabSz="914400" rtl="0" eaLnBrk="1" latinLnBrk="0" hangingPunct="1">
              <a:defRPr sz="1000" i="1" kern="1200">
                <a:solidFill>
                  <a:schemeClr val="tx1">
                    <a:tint val="75000"/>
                  </a:schemeClr>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sz="900" i="0" noProof="1">
                <a:solidFill>
                  <a:schemeClr val="accent1"/>
                </a:solidFill>
                <a:latin typeface="Montserrat" panose="00000500000000000000" pitchFamily="2" charset="0"/>
              </a:rPr>
              <a:t>post@osloeconomics.no</a:t>
            </a:r>
          </a:p>
          <a:p>
            <a:pPr algn="l"/>
            <a:r>
              <a:rPr lang="nb-NO" sz="900" i="0" noProof="1">
                <a:solidFill>
                  <a:schemeClr val="accent1"/>
                </a:solidFill>
                <a:latin typeface="Montserrat" panose="00000500000000000000" pitchFamily="2" charset="0"/>
              </a:rPr>
              <a:t>Tel: +47 21 99 28 00</a:t>
            </a:r>
          </a:p>
        </p:txBody>
      </p:sp>
      <p:sp>
        <p:nvSpPr>
          <p:cNvPr id="22" name="Plassholder for dato 3"/>
          <p:cNvSpPr txBox="1">
            <a:spLocks/>
          </p:cNvSpPr>
          <p:nvPr userDrawn="1"/>
        </p:nvSpPr>
        <p:spPr>
          <a:xfrm>
            <a:off x="7308304" y="4413902"/>
            <a:ext cx="1591691" cy="648072"/>
          </a:xfrm>
          <a:prstGeom prst="rect">
            <a:avLst/>
          </a:prstGeom>
        </p:spPr>
        <p:txBody>
          <a:bodyPr vert="horz" lIns="0" tIns="0" rIns="0" bIns="0" numCol="1" rtlCol="0" anchor="ctr" anchorCtr="1"/>
          <a:lstStyle>
            <a:defPPr>
              <a:defRPr lang="nb-NO"/>
            </a:defPPr>
            <a:lvl1pPr marL="0" algn="r" defTabSz="914400" rtl="0" eaLnBrk="1" latinLnBrk="0" hangingPunct="1">
              <a:defRPr sz="1000" i="1" kern="1200">
                <a:solidFill>
                  <a:schemeClr val="tx1">
                    <a:tint val="75000"/>
                  </a:schemeClr>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sz="900" i="0" noProof="1">
                <a:solidFill>
                  <a:schemeClr val="accent1"/>
                </a:solidFill>
                <a:latin typeface="Montserrat" panose="00000500000000000000" pitchFamily="2" charset="0"/>
              </a:rPr>
              <a:t>www.osloeconomics.no</a:t>
            </a:r>
          </a:p>
        </p:txBody>
      </p:sp>
      <p:pic>
        <p:nvPicPr>
          <p:cNvPr id="5" name="Grafikk 4">
            <a:extLst>
              <a:ext uri="{FF2B5EF4-FFF2-40B4-BE49-F238E27FC236}">
                <a16:creationId xmlns:a16="http://schemas.microsoft.com/office/drawing/2014/main" id="{6CF5ED71-B541-0169-9784-E49FA44AAA0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001" y="4597751"/>
            <a:ext cx="2059200" cy="212623"/>
          </a:xfrm>
          <a:prstGeom prst="rect">
            <a:avLst/>
          </a:prstGeom>
        </p:spPr>
      </p:pic>
    </p:spTree>
    <p:extLst>
      <p:ext uri="{BB962C8B-B14F-4D97-AF65-F5344CB8AC3E}">
        <p14:creationId xmlns:p14="http://schemas.microsoft.com/office/powerpoint/2010/main" val="3699787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lank side">
    <p:spTree>
      <p:nvGrpSpPr>
        <p:cNvPr id="1" name=""/>
        <p:cNvGrpSpPr/>
        <p:nvPr/>
      </p:nvGrpSpPr>
      <p:grpSpPr>
        <a:xfrm>
          <a:off x="0" y="0"/>
          <a:ext cx="0" cy="0"/>
          <a:chOff x="0" y="0"/>
          <a:chExt cx="0" cy="0"/>
        </a:xfrm>
      </p:grpSpPr>
      <p:sp>
        <p:nvSpPr>
          <p:cNvPr id="24" name="Frihåndsform: figur 23">
            <a:extLst>
              <a:ext uri="{FF2B5EF4-FFF2-40B4-BE49-F238E27FC236}">
                <a16:creationId xmlns:a16="http://schemas.microsoft.com/office/drawing/2014/main" id="{8AB871BF-0D20-1D4E-CFE9-E968CE136107}"/>
              </a:ext>
            </a:extLst>
          </p:cNvPr>
          <p:cNvSpPr/>
          <p:nvPr userDrawn="1"/>
        </p:nvSpPr>
        <p:spPr>
          <a:xfrm flipH="1" flipV="1">
            <a:off x="1" y="0"/>
            <a:ext cx="3205650" cy="5164038"/>
          </a:xfrm>
          <a:custGeom>
            <a:avLst/>
            <a:gdLst>
              <a:gd name="connsiteX0" fmla="*/ 3205650 w 3205650"/>
              <a:gd name="connsiteY0" fmla="*/ 5164038 h 5164038"/>
              <a:gd name="connsiteX1" fmla="*/ 0 w 3205650"/>
              <a:gd name="connsiteY1" fmla="*/ 5164038 h 5164038"/>
              <a:gd name="connsiteX2" fmla="*/ 1450771 w 3205650"/>
              <a:gd name="connsiteY2" fmla="*/ 0 h 5164038"/>
              <a:gd name="connsiteX3" fmla="*/ 3205650 w 3205650"/>
              <a:gd name="connsiteY3" fmla="*/ 3612 h 5164038"/>
            </a:gdLst>
            <a:ahLst/>
            <a:cxnLst>
              <a:cxn ang="0">
                <a:pos x="connsiteX0" y="connsiteY0"/>
              </a:cxn>
              <a:cxn ang="0">
                <a:pos x="connsiteX1" y="connsiteY1"/>
              </a:cxn>
              <a:cxn ang="0">
                <a:pos x="connsiteX2" y="connsiteY2"/>
              </a:cxn>
              <a:cxn ang="0">
                <a:pos x="connsiteX3" y="connsiteY3"/>
              </a:cxn>
            </a:cxnLst>
            <a:rect l="l" t="t" r="r" b="b"/>
            <a:pathLst>
              <a:path w="3205650" h="5164038">
                <a:moveTo>
                  <a:pt x="3205650" y="5164038"/>
                </a:moveTo>
                <a:lnTo>
                  <a:pt x="0" y="5164038"/>
                </a:lnTo>
                <a:lnTo>
                  <a:pt x="1450771" y="0"/>
                </a:lnTo>
                <a:lnTo>
                  <a:pt x="3205650" y="3612"/>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22" name="Bilde 21" descr="Et bilde som inneholder utendørs, himmel, sky, konstruksjon&#10;&#10;Automatisk generert beskrivelse">
            <a:extLst>
              <a:ext uri="{FF2B5EF4-FFF2-40B4-BE49-F238E27FC236}">
                <a16:creationId xmlns:a16="http://schemas.microsoft.com/office/drawing/2014/main" id="{8E8B0B64-FC32-6BAE-0A59-4E4809BFF3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712" t="2664" r="4682" b="1339"/>
          <a:stretch/>
        </p:blipFill>
        <p:spPr>
          <a:xfrm>
            <a:off x="1746583" y="0"/>
            <a:ext cx="7391803" cy="5164038"/>
          </a:xfrm>
          <a:custGeom>
            <a:avLst/>
            <a:gdLst>
              <a:gd name="connsiteX0" fmla="*/ 1450772 w 7391803"/>
              <a:gd name="connsiteY0" fmla="*/ 0 h 5164038"/>
              <a:gd name="connsiteX1" fmla="*/ 7391803 w 7391803"/>
              <a:gd name="connsiteY1" fmla="*/ 0 h 5164038"/>
              <a:gd name="connsiteX2" fmla="*/ 7391803 w 7391803"/>
              <a:gd name="connsiteY2" fmla="*/ 5164038 h 5164038"/>
              <a:gd name="connsiteX3" fmla="*/ 0 w 7391803"/>
              <a:gd name="connsiteY3" fmla="*/ 5164038 h 5164038"/>
            </a:gdLst>
            <a:ahLst/>
            <a:cxnLst>
              <a:cxn ang="0">
                <a:pos x="connsiteX0" y="connsiteY0"/>
              </a:cxn>
              <a:cxn ang="0">
                <a:pos x="connsiteX1" y="connsiteY1"/>
              </a:cxn>
              <a:cxn ang="0">
                <a:pos x="connsiteX2" y="connsiteY2"/>
              </a:cxn>
              <a:cxn ang="0">
                <a:pos x="connsiteX3" y="connsiteY3"/>
              </a:cxn>
            </a:cxnLst>
            <a:rect l="l" t="t" r="r" b="b"/>
            <a:pathLst>
              <a:path w="7391803" h="5164038">
                <a:moveTo>
                  <a:pt x="1450772" y="0"/>
                </a:moveTo>
                <a:lnTo>
                  <a:pt x="7391803" y="0"/>
                </a:lnTo>
                <a:lnTo>
                  <a:pt x="7391803" y="5164038"/>
                </a:lnTo>
                <a:lnTo>
                  <a:pt x="0" y="5164038"/>
                </a:lnTo>
                <a:close/>
              </a:path>
            </a:pathLst>
          </a:custGeom>
        </p:spPr>
      </p:pic>
      <p:cxnSp>
        <p:nvCxnSpPr>
          <p:cNvPr id="5" name="Rett linje 4">
            <a:extLst>
              <a:ext uri="{FF2B5EF4-FFF2-40B4-BE49-F238E27FC236}">
                <a16:creationId xmlns:a16="http://schemas.microsoft.com/office/drawing/2014/main" id="{3B16FB38-ED32-6D7B-EB42-847C15CDDDBE}"/>
              </a:ext>
            </a:extLst>
          </p:cNvPr>
          <p:cNvCxnSpPr>
            <a:cxnSpLocks/>
          </p:cNvCxnSpPr>
          <p:nvPr userDrawn="1"/>
        </p:nvCxnSpPr>
        <p:spPr>
          <a:xfrm flipV="1">
            <a:off x="1672843" y="-32977"/>
            <a:ext cx="1461834" cy="52034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15D9E68C-4F5A-FE50-0C23-EEE1448A5A0B}"/>
              </a:ext>
            </a:extLst>
          </p:cNvPr>
          <p:cNvSpPr/>
          <p:nvPr userDrawn="1"/>
        </p:nvSpPr>
        <p:spPr>
          <a:xfrm>
            <a:off x="0" y="0"/>
            <a:ext cx="9144000" cy="5164038"/>
          </a:xfrm>
          <a:prstGeom prst="rect">
            <a:avLst/>
          </a:prstGeom>
          <a:solidFill>
            <a:schemeClr val="bg1">
              <a:alpha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Undertittel 2">
            <a:extLst>
              <a:ext uri="{FF2B5EF4-FFF2-40B4-BE49-F238E27FC236}">
                <a16:creationId xmlns:a16="http://schemas.microsoft.com/office/drawing/2014/main" id="{DA40C3D0-1371-F06F-85DE-6761F8E20FEA}"/>
              </a:ext>
            </a:extLst>
          </p:cNvPr>
          <p:cNvSpPr txBox="1">
            <a:spLocks/>
          </p:cNvSpPr>
          <p:nvPr userDrawn="1"/>
        </p:nvSpPr>
        <p:spPr>
          <a:xfrm>
            <a:off x="2375756" y="2499742"/>
            <a:ext cx="4392488" cy="504056"/>
          </a:xfrm>
          <a:prstGeom prst="rect">
            <a:avLst/>
          </a:prstGeom>
        </p:spPr>
        <p:txBody>
          <a:bodyPr>
            <a:noAutofit/>
          </a:bodyPr>
          <a:lstStyle>
            <a:lvl1pPr marL="0" indent="0" algn="l" defTabSz="914400" rtl="0" eaLnBrk="1" latinLnBrk="0" hangingPunct="1">
              <a:lnSpc>
                <a:spcPts val="2000"/>
              </a:lnSpc>
              <a:spcBef>
                <a:spcPts val="0"/>
              </a:spcBef>
              <a:buFont typeface="Arial" panose="020B0604020202020204" pitchFamily="34" charset="0"/>
              <a:buNone/>
              <a:defRPr sz="1500" b="0" i="1" kern="1200">
                <a:solidFill>
                  <a:schemeClr val="tx1"/>
                </a:solidFill>
                <a:latin typeface="Georgia" panose="020405020504050203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2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nb-NO" sz="1200" i="0">
                <a:latin typeface="Montserrat" panose="00000500000000000000" pitchFamily="2" charset="0"/>
              </a:rPr>
              <a:t>www.osloeconomics.no</a:t>
            </a:r>
          </a:p>
        </p:txBody>
      </p:sp>
      <p:pic>
        <p:nvPicPr>
          <p:cNvPr id="4" name="Grafikk 3">
            <a:extLst>
              <a:ext uri="{FF2B5EF4-FFF2-40B4-BE49-F238E27FC236}">
                <a16:creationId xmlns:a16="http://schemas.microsoft.com/office/drawing/2014/main" id="{FF1B31F4-0E65-1F9A-D48C-3A5B91A2953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0729" y="1983500"/>
            <a:ext cx="3369600" cy="347929"/>
          </a:xfrm>
          <a:prstGeom prst="rect">
            <a:avLst/>
          </a:prstGeom>
        </p:spPr>
      </p:pic>
    </p:spTree>
    <p:extLst>
      <p:ext uri="{BB962C8B-B14F-4D97-AF65-F5344CB8AC3E}">
        <p14:creationId xmlns:p14="http://schemas.microsoft.com/office/powerpoint/2010/main" val="4150052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Blank side">
    <p:spTree>
      <p:nvGrpSpPr>
        <p:cNvPr id="1" name=""/>
        <p:cNvGrpSpPr/>
        <p:nvPr/>
      </p:nvGrpSpPr>
      <p:grpSpPr>
        <a:xfrm>
          <a:off x="0" y="0"/>
          <a:ext cx="0" cy="0"/>
          <a:chOff x="0" y="0"/>
          <a:chExt cx="0" cy="0"/>
        </a:xfrm>
      </p:grpSpPr>
      <p:sp>
        <p:nvSpPr>
          <p:cNvPr id="24" name="Frihåndsform: figur 23">
            <a:extLst>
              <a:ext uri="{FF2B5EF4-FFF2-40B4-BE49-F238E27FC236}">
                <a16:creationId xmlns:a16="http://schemas.microsoft.com/office/drawing/2014/main" id="{8AB871BF-0D20-1D4E-CFE9-E968CE136107}"/>
              </a:ext>
            </a:extLst>
          </p:cNvPr>
          <p:cNvSpPr/>
          <p:nvPr userDrawn="1"/>
        </p:nvSpPr>
        <p:spPr>
          <a:xfrm flipH="1" flipV="1">
            <a:off x="1" y="0"/>
            <a:ext cx="3205650" cy="5164038"/>
          </a:xfrm>
          <a:custGeom>
            <a:avLst/>
            <a:gdLst>
              <a:gd name="connsiteX0" fmla="*/ 3205650 w 3205650"/>
              <a:gd name="connsiteY0" fmla="*/ 5164038 h 5164038"/>
              <a:gd name="connsiteX1" fmla="*/ 0 w 3205650"/>
              <a:gd name="connsiteY1" fmla="*/ 5164038 h 5164038"/>
              <a:gd name="connsiteX2" fmla="*/ 1450771 w 3205650"/>
              <a:gd name="connsiteY2" fmla="*/ 0 h 5164038"/>
              <a:gd name="connsiteX3" fmla="*/ 3205650 w 3205650"/>
              <a:gd name="connsiteY3" fmla="*/ 3612 h 5164038"/>
            </a:gdLst>
            <a:ahLst/>
            <a:cxnLst>
              <a:cxn ang="0">
                <a:pos x="connsiteX0" y="connsiteY0"/>
              </a:cxn>
              <a:cxn ang="0">
                <a:pos x="connsiteX1" y="connsiteY1"/>
              </a:cxn>
              <a:cxn ang="0">
                <a:pos x="connsiteX2" y="connsiteY2"/>
              </a:cxn>
              <a:cxn ang="0">
                <a:pos x="connsiteX3" y="connsiteY3"/>
              </a:cxn>
            </a:cxnLst>
            <a:rect l="l" t="t" r="r" b="b"/>
            <a:pathLst>
              <a:path w="3205650" h="5164038">
                <a:moveTo>
                  <a:pt x="3205650" y="5164038"/>
                </a:moveTo>
                <a:lnTo>
                  <a:pt x="0" y="5164038"/>
                </a:lnTo>
                <a:lnTo>
                  <a:pt x="1450771" y="0"/>
                </a:lnTo>
                <a:lnTo>
                  <a:pt x="3205650" y="3612"/>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22" name="Bilde 21" descr="Et bilde som inneholder utendørs, himmel, sky, konstruksjon&#10;&#10;Automatisk generert beskrivelse">
            <a:extLst>
              <a:ext uri="{FF2B5EF4-FFF2-40B4-BE49-F238E27FC236}">
                <a16:creationId xmlns:a16="http://schemas.microsoft.com/office/drawing/2014/main" id="{8E8B0B64-FC32-6BAE-0A59-4E4809BFF3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712" t="2664" r="4682" b="1339"/>
          <a:stretch/>
        </p:blipFill>
        <p:spPr>
          <a:xfrm>
            <a:off x="1746583" y="0"/>
            <a:ext cx="7391803" cy="5164038"/>
          </a:xfrm>
          <a:custGeom>
            <a:avLst/>
            <a:gdLst>
              <a:gd name="connsiteX0" fmla="*/ 1450772 w 7391803"/>
              <a:gd name="connsiteY0" fmla="*/ 0 h 5164038"/>
              <a:gd name="connsiteX1" fmla="*/ 7391803 w 7391803"/>
              <a:gd name="connsiteY1" fmla="*/ 0 h 5164038"/>
              <a:gd name="connsiteX2" fmla="*/ 7391803 w 7391803"/>
              <a:gd name="connsiteY2" fmla="*/ 5164038 h 5164038"/>
              <a:gd name="connsiteX3" fmla="*/ 0 w 7391803"/>
              <a:gd name="connsiteY3" fmla="*/ 5164038 h 5164038"/>
            </a:gdLst>
            <a:ahLst/>
            <a:cxnLst>
              <a:cxn ang="0">
                <a:pos x="connsiteX0" y="connsiteY0"/>
              </a:cxn>
              <a:cxn ang="0">
                <a:pos x="connsiteX1" y="connsiteY1"/>
              </a:cxn>
              <a:cxn ang="0">
                <a:pos x="connsiteX2" y="connsiteY2"/>
              </a:cxn>
              <a:cxn ang="0">
                <a:pos x="connsiteX3" y="connsiteY3"/>
              </a:cxn>
            </a:cxnLst>
            <a:rect l="l" t="t" r="r" b="b"/>
            <a:pathLst>
              <a:path w="7391803" h="5164038">
                <a:moveTo>
                  <a:pt x="1450772" y="0"/>
                </a:moveTo>
                <a:lnTo>
                  <a:pt x="7391803" y="0"/>
                </a:lnTo>
                <a:lnTo>
                  <a:pt x="7391803" y="5164038"/>
                </a:lnTo>
                <a:lnTo>
                  <a:pt x="0" y="5164038"/>
                </a:lnTo>
                <a:close/>
              </a:path>
            </a:pathLst>
          </a:custGeom>
        </p:spPr>
      </p:pic>
      <p:cxnSp>
        <p:nvCxnSpPr>
          <p:cNvPr id="5" name="Rett linje 4">
            <a:extLst>
              <a:ext uri="{FF2B5EF4-FFF2-40B4-BE49-F238E27FC236}">
                <a16:creationId xmlns:a16="http://schemas.microsoft.com/office/drawing/2014/main" id="{3B16FB38-ED32-6D7B-EB42-847C15CDDDBE}"/>
              </a:ext>
            </a:extLst>
          </p:cNvPr>
          <p:cNvCxnSpPr>
            <a:cxnSpLocks/>
          </p:cNvCxnSpPr>
          <p:nvPr userDrawn="1"/>
        </p:nvCxnSpPr>
        <p:spPr>
          <a:xfrm flipV="1">
            <a:off x="1672843" y="-32977"/>
            <a:ext cx="1461834" cy="52034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15D9E68C-4F5A-FE50-0C23-EEE1448A5A0B}"/>
              </a:ext>
            </a:extLst>
          </p:cNvPr>
          <p:cNvSpPr/>
          <p:nvPr userDrawn="1"/>
        </p:nvSpPr>
        <p:spPr>
          <a:xfrm>
            <a:off x="0" y="0"/>
            <a:ext cx="9144000" cy="5164038"/>
          </a:xfrm>
          <a:prstGeom prst="rect">
            <a:avLst/>
          </a:prstGeom>
          <a:solidFill>
            <a:schemeClr val="bg1">
              <a:alpha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44609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Blank side">
    <p:spTree>
      <p:nvGrpSpPr>
        <p:cNvPr id="1" name=""/>
        <p:cNvGrpSpPr/>
        <p:nvPr/>
      </p:nvGrpSpPr>
      <p:grpSpPr>
        <a:xfrm>
          <a:off x="0" y="0"/>
          <a:ext cx="0" cy="0"/>
          <a:chOff x="0" y="0"/>
          <a:chExt cx="0" cy="0"/>
        </a:xfrm>
      </p:grpSpPr>
      <p:pic>
        <p:nvPicPr>
          <p:cNvPr id="11" name="Bilde 10" descr="Et bilde som inneholder utendørs, himmel, sky, konstruksjon&#10;&#10;Automatisk generert beskrivelse">
            <a:extLst>
              <a:ext uri="{FF2B5EF4-FFF2-40B4-BE49-F238E27FC236}">
                <a16:creationId xmlns:a16="http://schemas.microsoft.com/office/drawing/2014/main" id="{9959E8D8-4C9F-2B5D-B18B-AC7F940FC2B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813" b="7371"/>
          <a:stretch>
            <a:fillRect/>
          </a:stretch>
        </p:blipFill>
        <p:spPr>
          <a:xfrm>
            <a:off x="0" y="0"/>
            <a:ext cx="9144000" cy="5170436"/>
          </a:xfrm>
          <a:custGeom>
            <a:avLst/>
            <a:gdLst>
              <a:gd name="connsiteX0" fmla="*/ 0 w 9144000"/>
              <a:gd name="connsiteY0" fmla="*/ 0 h 5170436"/>
              <a:gd name="connsiteX1" fmla="*/ 9144000 w 9144000"/>
              <a:gd name="connsiteY1" fmla="*/ 0 h 5170436"/>
              <a:gd name="connsiteX2" fmla="*/ 9144000 w 9144000"/>
              <a:gd name="connsiteY2" fmla="*/ 5170436 h 5170436"/>
              <a:gd name="connsiteX3" fmla="*/ 0 w 9144000"/>
              <a:gd name="connsiteY3" fmla="*/ 5170436 h 5170436"/>
            </a:gdLst>
            <a:ahLst/>
            <a:cxnLst>
              <a:cxn ang="0">
                <a:pos x="connsiteX0" y="connsiteY0"/>
              </a:cxn>
              <a:cxn ang="0">
                <a:pos x="connsiteX1" y="connsiteY1"/>
              </a:cxn>
              <a:cxn ang="0">
                <a:pos x="connsiteX2" y="connsiteY2"/>
              </a:cxn>
              <a:cxn ang="0">
                <a:pos x="connsiteX3" y="connsiteY3"/>
              </a:cxn>
            </a:cxnLst>
            <a:rect l="l" t="t" r="r" b="b"/>
            <a:pathLst>
              <a:path w="9144000" h="5170436">
                <a:moveTo>
                  <a:pt x="0" y="0"/>
                </a:moveTo>
                <a:lnTo>
                  <a:pt x="9144000" y="0"/>
                </a:lnTo>
                <a:lnTo>
                  <a:pt x="9144000" y="5170436"/>
                </a:lnTo>
                <a:lnTo>
                  <a:pt x="0" y="5170436"/>
                </a:lnTo>
                <a:close/>
              </a:path>
            </a:pathLst>
          </a:custGeom>
        </p:spPr>
      </p:pic>
      <p:sp>
        <p:nvSpPr>
          <p:cNvPr id="4" name="Rektangel 3">
            <a:extLst>
              <a:ext uri="{FF2B5EF4-FFF2-40B4-BE49-F238E27FC236}">
                <a16:creationId xmlns:a16="http://schemas.microsoft.com/office/drawing/2014/main" id="{2F0D8AD5-885F-6345-756F-60B5081356F8}"/>
              </a:ext>
            </a:extLst>
          </p:cNvPr>
          <p:cNvSpPr/>
          <p:nvPr userDrawn="1"/>
        </p:nvSpPr>
        <p:spPr>
          <a:xfrm>
            <a:off x="0" y="0"/>
            <a:ext cx="9144000" cy="5169600"/>
          </a:xfrm>
          <a:prstGeom prst="rect">
            <a:avLst/>
          </a:prstGeom>
          <a:solidFill>
            <a:schemeClr val="bg1">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85035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Kun logo">
    <p:spTree>
      <p:nvGrpSpPr>
        <p:cNvPr id="1" name=""/>
        <p:cNvGrpSpPr/>
        <p:nvPr/>
      </p:nvGrpSpPr>
      <p:grpSpPr>
        <a:xfrm>
          <a:off x="0" y="0"/>
          <a:ext cx="0" cy="0"/>
          <a:chOff x="0" y="0"/>
          <a:chExt cx="0" cy="0"/>
        </a:xfrm>
      </p:grpSpPr>
      <p:sp>
        <p:nvSpPr>
          <p:cNvPr id="5" name="Undertittel 2"/>
          <p:cNvSpPr txBox="1">
            <a:spLocks/>
          </p:cNvSpPr>
          <p:nvPr userDrawn="1"/>
        </p:nvSpPr>
        <p:spPr>
          <a:xfrm>
            <a:off x="2375756" y="2499742"/>
            <a:ext cx="4392488" cy="504056"/>
          </a:xfrm>
          <a:prstGeom prst="rect">
            <a:avLst/>
          </a:prstGeom>
        </p:spPr>
        <p:txBody>
          <a:bodyPr>
            <a:noAutofit/>
          </a:bodyPr>
          <a:lstStyle>
            <a:lvl1pPr marL="0" indent="0" algn="l" defTabSz="914400" rtl="0" eaLnBrk="1" latinLnBrk="0" hangingPunct="1">
              <a:lnSpc>
                <a:spcPts val="2000"/>
              </a:lnSpc>
              <a:spcBef>
                <a:spcPts val="0"/>
              </a:spcBef>
              <a:buFont typeface="Arial" panose="020B0604020202020204" pitchFamily="34" charset="0"/>
              <a:buNone/>
              <a:defRPr sz="1500" b="0" i="1" kern="1200">
                <a:solidFill>
                  <a:schemeClr val="tx1"/>
                </a:solidFill>
                <a:latin typeface="Georgia" panose="020405020504050203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2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nb-NO" sz="1200" i="0">
                <a:latin typeface="Montserrat" panose="00000500000000000000" pitchFamily="2" charset="0"/>
              </a:rPr>
              <a:t>www.osloeconomics.no</a:t>
            </a:r>
          </a:p>
        </p:txBody>
      </p:sp>
      <p:pic>
        <p:nvPicPr>
          <p:cNvPr id="4" name="Grafikk 3">
            <a:extLst>
              <a:ext uri="{FF2B5EF4-FFF2-40B4-BE49-F238E27FC236}">
                <a16:creationId xmlns:a16="http://schemas.microsoft.com/office/drawing/2014/main" id="{95E8D0C9-661A-254B-DA8B-77476AFFCEA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80729" y="1983500"/>
            <a:ext cx="3369600" cy="347929"/>
          </a:xfrm>
          <a:prstGeom prst="rect">
            <a:avLst/>
          </a:prstGeom>
        </p:spPr>
      </p:pic>
    </p:spTree>
    <p:extLst>
      <p:ext uri="{BB962C8B-B14F-4D97-AF65-F5344CB8AC3E}">
        <p14:creationId xmlns:p14="http://schemas.microsoft.com/office/powerpoint/2010/main" val="237228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2">
    <p:bg>
      <p:bgPr>
        <a:solidFill>
          <a:schemeClr val="bg1"/>
        </a:solidFill>
        <a:effectLst/>
      </p:bgPr>
    </p:bg>
    <p:spTree>
      <p:nvGrpSpPr>
        <p:cNvPr id="1" name=""/>
        <p:cNvGrpSpPr/>
        <p:nvPr/>
      </p:nvGrpSpPr>
      <p:grpSpPr>
        <a:xfrm>
          <a:off x="0" y="0"/>
          <a:ext cx="0" cy="0"/>
          <a:chOff x="0" y="0"/>
          <a:chExt cx="0" cy="0"/>
        </a:xfrm>
      </p:grpSpPr>
      <p:sp>
        <p:nvSpPr>
          <p:cNvPr id="6" name="Flytskjema: Kort 5">
            <a:extLst>
              <a:ext uri="{FF2B5EF4-FFF2-40B4-BE49-F238E27FC236}">
                <a16:creationId xmlns:a16="http://schemas.microsoft.com/office/drawing/2014/main" id="{EA23CCE1-ABED-D2CC-7FDF-93E9A3B9B976}"/>
              </a:ext>
            </a:extLst>
          </p:cNvPr>
          <p:cNvSpPr/>
          <p:nvPr userDrawn="1"/>
        </p:nvSpPr>
        <p:spPr>
          <a:xfrm flipH="1">
            <a:off x="0" y="-7218"/>
            <a:ext cx="5004048" cy="5162721"/>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64"/>
              <a:gd name="connsiteY0" fmla="*/ 9979 h 10000"/>
              <a:gd name="connsiteX1" fmla="*/ 2064 w 10064"/>
              <a:gd name="connsiteY1" fmla="*/ 0 h 10000"/>
              <a:gd name="connsiteX2" fmla="*/ 10064 w 10064"/>
              <a:gd name="connsiteY2" fmla="*/ 0 h 10000"/>
              <a:gd name="connsiteX3" fmla="*/ 10064 w 10064"/>
              <a:gd name="connsiteY3" fmla="*/ 10000 h 10000"/>
              <a:gd name="connsiteX4" fmla="*/ 64 w 10064"/>
              <a:gd name="connsiteY4" fmla="*/ 10000 h 10000"/>
              <a:gd name="connsiteX5" fmla="*/ 0 w 10064"/>
              <a:gd name="connsiteY5" fmla="*/ 9979 h 10000"/>
              <a:gd name="connsiteX0" fmla="*/ 0 w 10064"/>
              <a:gd name="connsiteY0" fmla="*/ 9993 h 10014"/>
              <a:gd name="connsiteX1" fmla="*/ 2940 w 10064"/>
              <a:gd name="connsiteY1" fmla="*/ 0 h 10014"/>
              <a:gd name="connsiteX2" fmla="*/ 10064 w 10064"/>
              <a:gd name="connsiteY2" fmla="*/ 14 h 10014"/>
              <a:gd name="connsiteX3" fmla="*/ 10064 w 10064"/>
              <a:gd name="connsiteY3" fmla="*/ 10014 h 10014"/>
              <a:gd name="connsiteX4" fmla="*/ 64 w 10064"/>
              <a:gd name="connsiteY4" fmla="*/ 10014 h 10014"/>
              <a:gd name="connsiteX5" fmla="*/ 0 w 10064"/>
              <a:gd name="connsiteY5" fmla="*/ 9993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64" h="10014">
                <a:moveTo>
                  <a:pt x="0" y="9993"/>
                </a:moveTo>
                <a:lnTo>
                  <a:pt x="2940" y="0"/>
                </a:lnTo>
                <a:lnTo>
                  <a:pt x="10064" y="14"/>
                </a:lnTo>
                <a:lnTo>
                  <a:pt x="10064" y="10014"/>
                </a:lnTo>
                <a:lnTo>
                  <a:pt x="64" y="10014"/>
                </a:lnTo>
                <a:lnTo>
                  <a:pt x="0" y="9993"/>
                </a:lnTo>
                <a:close/>
              </a:path>
            </a:pathLst>
          </a:custGeom>
          <a:solidFill>
            <a:schemeClr val="accent1">
              <a:lumMod val="20000"/>
              <a:lumOff val="80000"/>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4">
            <a:extLst>
              <a:ext uri="{FF2B5EF4-FFF2-40B4-BE49-F238E27FC236}">
                <a16:creationId xmlns:a16="http://schemas.microsoft.com/office/drawing/2014/main" id="{AC31E411-DE3E-9E34-F0EC-722F6A7DD739}"/>
              </a:ext>
            </a:extLst>
          </p:cNvPr>
          <p:cNvSpPr>
            <a:spLocks noGrp="1"/>
          </p:cNvSpPr>
          <p:nvPr>
            <p:ph type="pic" sz="quarter" idx="15"/>
          </p:nvPr>
        </p:nvSpPr>
        <p:spPr>
          <a:xfrm>
            <a:off x="3491880" y="-4500"/>
            <a:ext cx="5652120" cy="5148000"/>
          </a:xfrm>
          <a:custGeom>
            <a:avLst/>
            <a:gdLst>
              <a:gd name="connsiteX0" fmla="*/ 50334 w 5652120"/>
              <a:gd name="connsiteY0" fmla="*/ 0 h 5162400"/>
              <a:gd name="connsiteX1" fmla="*/ 5652120 w 5652120"/>
              <a:gd name="connsiteY1" fmla="*/ 0 h 5162400"/>
              <a:gd name="connsiteX2" fmla="*/ 5652120 w 5652120"/>
              <a:gd name="connsiteY2" fmla="*/ 5162400 h 5162400"/>
              <a:gd name="connsiteX3" fmla="*/ 1481290 w 5652120"/>
              <a:gd name="connsiteY3" fmla="*/ 5162400 h 5162400"/>
              <a:gd name="connsiteX4" fmla="*/ 1512168 w 5652120"/>
              <a:gd name="connsiteY4" fmla="*/ 5151895 h 5162400"/>
              <a:gd name="connsiteX5" fmla="*/ 0 w 5652120"/>
              <a:gd name="connsiteY5" fmla="*/ 0 h 5162400"/>
              <a:gd name="connsiteX6" fmla="*/ 50334 w 5652120"/>
              <a:gd name="connsiteY6" fmla="*/ 0 h 5162400"/>
              <a:gd name="connsiteX7" fmla="*/ 0 w 5652120"/>
              <a:gd name="connsiteY7" fmla="*/ 103 h 51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2120" h="5162400">
                <a:moveTo>
                  <a:pt x="50334" y="0"/>
                </a:moveTo>
                <a:lnTo>
                  <a:pt x="5652120" y="0"/>
                </a:lnTo>
                <a:lnTo>
                  <a:pt x="5652120" y="5162400"/>
                </a:lnTo>
                <a:lnTo>
                  <a:pt x="1481290" y="5162400"/>
                </a:lnTo>
                <a:lnTo>
                  <a:pt x="1512168" y="5151895"/>
                </a:lnTo>
                <a:close/>
                <a:moveTo>
                  <a:pt x="0" y="0"/>
                </a:moveTo>
                <a:lnTo>
                  <a:pt x="50334" y="0"/>
                </a:lnTo>
                <a:lnTo>
                  <a:pt x="0" y="103"/>
                </a:lnTo>
                <a:close/>
              </a:path>
            </a:pathLst>
          </a:custGeom>
        </p:spPr>
        <p:txBody>
          <a:bodyPr wrap="square">
            <a:noAutofit/>
          </a:bodyPr>
          <a:lstStyle>
            <a:lvl1pPr marL="0" indent="0">
              <a:buNone/>
              <a:defRPr/>
            </a:lvl1pPr>
          </a:lstStyle>
          <a:p>
            <a:r>
              <a:rPr lang="nb-NO"/>
              <a:t>Klikk på ikonet for å legge til et bilde</a:t>
            </a:r>
          </a:p>
        </p:txBody>
      </p:sp>
      <p:sp>
        <p:nvSpPr>
          <p:cNvPr id="11" name="Tittel 1">
            <a:extLst>
              <a:ext uri="{FF2B5EF4-FFF2-40B4-BE49-F238E27FC236}">
                <a16:creationId xmlns:a16="http://schemas.microsoft.com/office/drawing/2014/main" id="{67B4ABAE-1AF1-54B6-C51E-BA63B15BED62}"/>
              </a:ext>
            </a:extLst>
          </p:cNvPr>
          <p:cNvSpPr>
            <a:spLocks noGrp="1"/>
          </p:cNvSpPr>
          <p:nvPr>
            <p:ph type="ctrTitle" hasCustomPrompt="1"/>
          </p:nvPr>
        </p:nvSpPr>
        <p:spPr>
          <a:xfrm>
            <a:off x="504001" y="3019056"/>
            <a:ext cx="3319143" cy="1439019"/>
          </a:xfrm>
        </p:spPr>
        <p:txBody>
          <a:bodyPr anchor="t"/>
          <a:lstStyle>
            <a:lvl1pPr>
              <a:defRPr sz="1200" b="0" i="0">
                <a:solidFill>
                  <a:schemeClr val="tx1">
                    <a:lumMod val="50000"/>
                    <a:lumOff val="50000"/>
                  </a:schemeClr>
                </a:solidFill>
                <a:latin typeface="Montserrat" panose="00000500000000000000" pitchFamily="2" charset="0"/>
              </a:defRPr>
            </a:lvl1pPr>
          </a:lstStyle>
          <a:p>
            <a:r>
              <a:rPr lang="nb-NO"/>
              <a:t>Klikk for å redigere undertittel</a:t>
            </a:r>
          </a:p>
        </p:txBody>
      </p:sp>
      <p:sp>
        <p:nvSpPr>
          <p:cNvPr id="13" name="Undertittel 2">
            <a:extLst>
              <a:ext uri="{FF2B5EF4-FFF2-40B4-BE49-F238E27FC236}">
                <a16:creationId xmlns:a16="http://schemas.microsoft.com/office/drawing/2014/main" id="{0CCEAFCF-A976-7045-38C1-9F2FE25885C3}"/>
              </a:ext>
            </a:extLst>
          </p:cNvPr>
          <p:cNvSpPr>
            <a:spLocks noGrp="1"/>
          </p:cNvSpPr>
          <p:nvPr>
            <p:ph type="subTitle" idx="1" hasCustomPrompt="1"/>
          </p:nvPr>
        </p:nvSpPr>
        <p:spPr>
          <a:xfrm>
            <a:off x="504001" y="1170306"/>
            <a:ext cx="2987880" cy="1671965"/>
          </a:xfrm>
        </p:spPr>
        <p:txBody>
          <a:bodyPr anchor="b">
            <a:noAutofit/>
          </a:bodyPr>
          <a:lstStyle>
            <a:lvl1pPr marL="0" indent="0" algn="l">
              <a:lnSpc>
                <a:spcPts val="3000"/>
              </a:lnSpc>
              <a:spcBef>
                <a:spcPts val="0"/>
              </a:spcBef>
              <a:buNone/>
              <a:defRPr sz="2000" b="0" i="0">
                <a:solidFill>
                  <a:schemeClr val="accent1"/>
                </a:solidFill>
                <a:latin typeface="Montserrat"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tittel</a:t>
            </a:r>
          </a:p>
        </p:txBody>
      </p:sp>
      <p:cxnSp>
        <p:nvCxnSpPr>
          <p:cNvPr id="7" name="Rett linje 6">
            <a:extLst>
              <a:ext uri="{FF2B5EF4-FFF2-40B4-BE49-F238E27FC236}">
                <a16:creationId xmlns:a16="http://schemas.microsoft.com/office/drawing/2014/main" id="{3C2B8601-F11F-7CB2-BA29-063781578124}"/>
              </a:ext>
            </a:extLst>
          </p:cNvPr>
          <p:cNvCxnSpPr>
            <a:cxnSpLocks/>
          </p:cNvCxnSpPr>
          <p:nvPr userDrawn="1"/>
        </p:nvCxnSpPr>
        <p:spPr>
          <a:xfrm>
            <a:off x="3467890" y="-7218"/>
            <a:ext cx="1461834" cy="51518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Grafikk 3">
            <a:extLst>
              <a:ext uri="{FF2B5EF4-FFF2-40B4-BE49-F238E27FC236}">
                <a16:creationId xmlns:a16="http://schemas.microsoft.com/office/drawing/2014/main" id="{68B81339-F98F-4265-ADC3-63FAD411B2F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001" y="4727138"/>
            <a:ext cx="1544400" cy="159467"/>
          </a:xfrm>
          <a:prstGeom prst="rect">
            <a:avLst/>
          </a:prstGeom>
        </p:spPr>
      </p:pic>
    </p:spTree>
    <p:extLst>
      <p:ext uri="{BB962C8B-B14F-4D97-AF65-F5344CB8AC3E}">
        <p14:creationId xmlns:p14="http://schemas.microsoft.com/office/powerpoint/2010/main" val="179223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bg1"/>
        </a:solidFill>
        <a:effectLst/>
      </p:bgPr>
    </p:bg>
    <p:spTree>
      <p:nvGrpSpPr>
        <p:cNvPr id="1" name=""/>
        <p:cNvGrpSpPr/>
        <p:nvPr/>
      </p:nvGrpSpPr>
      <p:grpSpPr>
        <a:xfrm>
          <a:off x="0" y="0"/>
          <a:ext cx="0" cy="0"/>
          <a:chOff x="0" y="0"/>
          <a:chExt cx="0" cy="0"/>
        </a:xfrm>
      </p:grpSpPr>
      <p:sp>
        <p:nvSpPr>
          <p:cNvPr id="6" name="Flytskjema: Kort 5">
            <a:extLst>
              <a:ext uri="{FF2B5EF4-FFF2-40B4-BE49-F238E27FC236}">
                <a16:creationId xmlns:a16="http://schemas.microsoft.com/office/drawing/2014/main" id="{EA23CCE1-ABED-D2CC-7FDF-93E9A3B9B976}"/>
              </a:ext>
            </a:extLst>
          </p:cNvPr>
          <p:cNvSpPr/>
          <p:nvPr userDrawn="1"/>
        </p:nvSpPr>
        <p:spPr>
          <a:xfrm flipH="1">
            <a:off x="0" y="-19221"/>
            <a:ext cx="5004048" cy="5162721"/>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64"/>
              <a:gd name="connsiteY0" fmla="*/ 9979 h 10000"/>
              <a:gd name="connsiteX1" fmla="*/ 2064 w 10064"/>
              <a:gd name="connsiteY1" fmla="*/ 0 h 10000"/>
              <a:gd name="connsiteX2" fmla="*/ 10064 w 10064"/>
              <a:gd name="connsiteY2" fmla="*/ 0 h 10000"/>
              <a:gd name="connsiteX3" fmla="*/ 10064 w 10064"/>
              <a:gd name="connsiteY3" fmla="*/ 10000 h 10000"/>
              <a:gd name="connsiteX4" fmla="*/ 64 w 10064"/>
              <a:gd name="connsiteY4" fmla="*/ 10000 h 10000"/>
              <a:gd name="connsiteX5" fmla="*/ 0 w 10064"/>
              <a:gd name="connsiteY5" fmla="*/ 9979 h 10000"/>
              <a:gd name="connsiteX0" fmla="*/ 0 w 10064"/>
              <a:gd name="connsiteY0" fmla="*/ 9993 h 10014"/>
              <a:gd name="connsiteX1" fmla="*/ 2940 w 10064"/>
              <a:gd name="connsiteY1" fmla="*/ 0 h 10014"/>
              <a:gd name="connsiteX2" fmla="*/ 10064 w 10064"/>
              <a:gd name="connsiteY2" fmla="*/ 14 h 10014"/>
              <a:gd name="connsiteX3" fmla="*/ 10064 w 10064"/>
              <a:gd name="connsiteY3" fmla="*/ 10014 h 10014"/>
              <a:gd name="connsiteX4" fmla="*/ 64 w 10064"/>
              <a:gd name="connsiteY4" fmla="*/ 10014 h 10014"/>
              <a:gd name="connsiteX5" fmla="*/ 0 w 10064"/>
              <a:gd name="connsiteY5" fmla="*/ 9993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64" h="10014">
                <a:moveTo>
                  <a:pt x="0" y="9993"/>
                </a:moveTo>
                <a:lnTo>
                  <a:pt x="2940" y="0"/>
                </a:lnTo>
                <a:lnTo>
                  <a:pt x="10064" y="14"/>
                </a:lnTo>
                <a:lnTo>
                  <a:pt x="10064" y="10014"/>
                </a:lnTo>
                <a:lnTo>
                  <a:pt x="64" y="10014"/>
                </a:lnTo>
                <a:lnTo>
                  <a:pt x="0" y="9993"/>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a:extLst>
              <a:ext uri="{FF2B5EF4-FFF2-40B4-BE49-F238E27FC236}">
                <a16:creationId xmlns:a16="http://schemas.microsoft.com/office/drawing/2014/main" id="{A121A0F2-1C2B-ADE9-CE50-DA8DE852E18F}"/>
              </a:ext>
            </a:extLst>
          </p:cNvPr>
          <p:cNvSpPr/>
          <p:nvPr userDrawn="1"/>
        </p:nvSpPr>
        <p:spPr>
          <a:xfrm>
            <a:off x="0" y="4455677"/>
            <a:ext cx="9144000" cy="68782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innhold 5">
            <a:extLst>
              <a:ext uri="{FF2B5EF4-FFF2-40B4-BE49-F238E27FC236}">
                <a16:creationId xmlns:a16="http://schemas.microsoft.com/office/drawing/2014/main" id="{8B63BEF6-215E-0BAA-86AC-95E606EA60B0}"/>
              </a:ext>
            </a:extLst>
          </p:cNvPr>
          <p:cNvSpPr>
            <a:spLocks noGrp="1"/>
          </p:cNvSpPr>
          <p:nvPr>
            <p:ph sz="quarter" idx="16" hasCustomPrompt="1"/>
          </p:nvPr>
        </p:nvSpPr>
        <p:spPr>
          <a:xfrm>
            <a:off x="3203848" y="4543438"/>
            <a:ext cx="1346400" cy="554400"/>
          </a:xfrm>
        </p:spPr>
        <p:txBody>
          <a:bodyPr/>
          <a:lstStyle>
            <a:lvl1pPr marL="0" indent="0">
              <a:buNone/>
              <a:defRPr baseline="0"/>
            </a:lvl1pPr>
          </a:lstStyle>
          <a:p>
            <a:pPr lvl="0"/>
            <a:r>
              <a:rPr lang="nb-NO"/>
              <a:t>Sett inn logo</a:t>
            </a:r>
          </a:p>
        </p:txBody>
      </p:sp>
      <p:sp>
        <p:nvSpPr>
          <p:cNvPr id="7" name="Plassholder for innhold 5">
            <a:extLst>
              <a:ext uri="{FF2B5EF4-FFF2-40B4-BE49-F238E27FC236}">
                <a16:creationId xmlns:a16="http://schemas.microsoft.com/office/drawing/2014/main" id="{06F59D35-8780-5EE8-0FCA-B939DA599D52}"/>
              </a:ext>
            </a:extLst>
          </p:cNvPr>
          <p:cNvSpPr>
            <a:spLocks noGrp="1"/>
          </p:cNvSpPr>
          <p:nvPr>
            <p:ph sz="quarter" idx="17" hasCustomPrompt="1"/>
          </p:nvPr>
        </p:nvSpPr>
        <p:spPr>
          <a:xfrm>
            <a:off x="5144753" y="4543438"/>
            <a:ext cx="1346400" cy="554400"/>
          </a:xfrm>
        </p:spPr>
        <p:txBody>
          <a:bodyPr/>
          <a:lstStyle>
            <a:lvl1pPr marL="0" indent="0">
              <a:buNone/>
              <a:defRPr baseline="0"/>
            </a:lvl1pPr>
          </a:lstStyle>
          <a:p>
            <a:pPr lvl="0"/>
            <a:r>
              <a:rPr lang="nb-NO"/>
              <a:t>Sett inn logo</a:t>
            </a:r>
          </a:p>
        </p:txBody>
      </p:sp>
      <p:sp>
        <p:nvSpPr>
          <p:cNvPr id="10" name="Plassholder for innhold 5">
            <a:extLst>
              <a:ext uri="{FF2B5EF4-FFF2-40B4-BE49-F238E27FC236}">
                <a16:creationId xmlns:a16="http://schemas.microsoft.com/office/drawing/2014/main" id="{7701DEFC-AE59-DABF-8D5F-3EAA843CB13D}"/>
              </a:ext>
            </a:extLst>
          </p:cNvPr>
          <p:cNvSpPr>
            <a:spLocks noGrp="1"/>
          </p:cNvSpPr>
          <p:nvPr>
            <p:ph sz="quarter" idx="18" hasCustomPrompt="1"/>
          </p:nvPr>
        </p:nvSpPr>
        <p:spPr>
          <a:xfrm>
            <a:off x="7085659" y="4543438"/>
            <a:ext cx="1346400" cy="554400"/>
          </a:xfrm>
        </p:spPr>
        <p:txBody>
          <a:bodyPr/>
          <a:lstStyle>
            <a:lvl1pPr marL="0" indent="0" rtl="0">
              <a:buNone/>
              <a:defRPr baseline="0"/>
            </a:lvl1pPr>
          </a:lstStyle>
          <a:p>
            <a:pPr lvl="0"/>
            <a:r>
              <a:rPr lang="nb-NO"/>
              <a:t>Sett inn logo</a:t>
            </a:r>
          </a:p>
        </p:txBody>
      </p:sp>
      <p:sp>
        <p:nvSpPr>
          <p:cNvPr id="20" name="Plassholder for bilde 19">
            <a:extLst>
              <a:ext uri="{FF2B5EF4-FFF2-40B4-BE49-F238E27FC236}">
                <a16:creationId xmlns:a16="http://schemas.microsoft.com/office/drawing/2014/main" id="{0280489F-96A1-927B-26D2-71D451785A47}"/>
              </a:ext>
            </a:extLst>
          </p:cNvPr>
          <p:cNvSpPr>
            <a:spLocks noGrp="1"/>
          </p:cNvSpPr>
          <p:nvPr>
            <p:ph type="pic" sz="quarter" idx="19"/>
          </p:nvPr>
        </p:nvSpPr>
        <p:spPr>
          <a:xfrm>
            <a:off x="3491880" y="0"/>
            <a:ext cx="5652120" cy="4448459"/>
          </a:xfrm>
          <a:custGeom>
            <a:avLst/>
            <a:gdLst>
              <a:gd name="connsiteX0" fmla="*/ 50334 w 5652120"/>
              <a:gd name="connsiteY0" fmla="*/ 0 h 4448459"/>
              <a:gd name="connsiteX1" fmla="*/ 5652120 w 5652120"/>
              <a:gd name="connsiteY1" fmla="*/ 0 h 4448459"/>
              <a:gd name="connsiteX2" fmla="*/ 5652120 w 5652120"/>
              <a:gd name="connsiteY2" fmla="*/ 4448459 h 4448459"/>
              <a:gd name="connsiteX3" fmla="*/ 1316101 w 5652120"/>
              <a:gd name="connsiteY3" fmla="*/ 4448459 h 4448459"/>
              <a:gd name="connsiteX4" fmla="*/ 0 w 5652120"/>
              <a:gd name="connsiteY4" fmla="*/ 0 h 4448459"/>
              <a:gd name="connsiteX5" fmla="*/ 50334 w 5652120"/>
              <a:gd name="connsiteY5" fmla="*/ 0 h 4448459"/>
              <a:gd name="connsiteX6" fmla="*/ 0 w 5652120"/>
              <a:gd name="connsiteY6" fmla="*/ 103 h 44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2120" h="4448459">
                <a:moveTo>
                  <a:pt x="50334" y="0"/>
                </a:moveTo>
                <a:lnTo>
                  <a:pt x="5652120" y="0"/>
                </a:lnTo>
                <a:lnTo>
                  <a:pt x="5652120" y="4448459"/>
                </a:lnTo>
                <a:lnTo>
                  <a:pt x="1316101" y="4448459"/>
                </a:lnTo>
                <a:close/>
                <a:moveTo>
                  <a:pt x="0" y="0"/>
                </a:moveTo>
                <a:lnTo>
                  <a:pt x="50334" y="0"/>
                </a:lnTo>
                <a:lnTo>
                  <a:pt x="0" y="103"/>
                </a:lnTo>
                <a:close/>
              </a:path>
            </a:pathLst>
          </a:custGeom>
        </p:spPr>
        <p:txBody>
          <a:bodyPr wrap="square">
            <a:noAutofit/>
          </a:bodyPr>
          <a:lstStyle>
            <a:lvl1pPr marL="0" indent="0">
              <a:buNone/>
              <a:defRPr/>
            </a:lvl1pPr>
          </a:lstStyle>
          <a:p>
            <a:r>
              <a:rPr lang="nb-NO"/>
              <a:t>Klikk på ikonet for å legge til et bilde</a:t>
            </a:r>
          </a:p>
        </p:txBody>
      </p:sp>
      <p:sp>
        <p:nvSpPr>
          <p:cNvPr id="23" name="Tittel 1">
            <a:extLst>
              <a:ext uri="{FF2B5EF4-FFF2-40B4-BE49-F238E27FC236}">
                <a16:creationId xmlns:a16="http://schemas.microsoft.com/office/drawing/2014/main" id="{852CA2D5-8CF5-CD81-EB19-7504EABB218E}"/>
              </a:ext>
            </a:extLst>
          </p:cNvPr>
          <p:cNvSpPr>
            <a:spLocks noGrp="1"/>
          </p:cNvSpPr>
          <p:nvPr>
            <p:ph type="ctrTitle" hasCustomPrompt="1"/>
          </p:nvPr>
        </p:nvSpPr>
        <p:spPr>
          <a:xfrm>
            <a:off x="504001" y="2716907"/>
            <a:ext cx="3319143" cy="1439019"/>
          </a:xfrm>
        </p:spPr>
        <p:txBody>
          <a:bodyPr anchor="t"/>
          <a:lstStyle>
            <a:lvl1pPr>
              <a:defRPr sz="1200" b="0" i="0">
                <a:solidFill>
                  <a:schemeClr val="bg1"/>
                </a:solidFill>
                <a:latin typeface="Montserrat" panose="00000500000000000000" pitchFamily="2" charset="0"/>
              </a:defRPr>
            </a:lvl1pPr>
          </a:lstStyle>
          <a:p>
            <a:r>
              <a:rPr lang="nb-NO"/>
              <a:t>Klikk for å redigere undertittel</a:t>
            </a:r>
          </a:p>
        </p:txBody>
      </p:sp>
      <p:sp>
        <p:nvSpPr>
          <p:cNvPr id="24" name="Undertittel 2">
            <a:extLst>
              <a:ext uri="{FF2B5EF4-FFF2-40B4-BE49-F238E27FC236}">
                <a16:creationId xmlns:a16="http://schemas.microsoft.com/office/drawing/2014/main" id="{E73134FB-177A-C4D0-AED9-E4439A23CBCD}"/>
              </a:ext>
            </a:extLst>
          </p:cNvPr>
          <p:cNvSpPr>
            <a:spLocks noGrp="1"/>
          </p:cNvSpPr>
          <p:nvPr>
            <p:ph type="subTitle" idx="1" hasCustomPrompt="1"/>
          </p:nvPr>
        </p:nvSpPr>
        <p:spPr>
          <a:xfrm>
            <a:off x="504001" y="868157"/>
            <a:ext cx="2987880" cy="1671965"/>
          </a:xfrm>
        </p:spPr>
        <p:txBody>
          <a:bodyPr anchor="b">
            <a:noAutofit/>
          </a:bodyPr>
          <a:lstStyle>
            <a:lvl1pPr marL="0" indent="0" algn="l">
              <a:lnSpc>
                <a:spcPts val="3000"/>
              </a:lnSpc>
              <a:spcBef>
                <a:spcPts val="0"/>
              </a:spcBef>
              <a:buNone/>
              <a:defRPr sz="2000" b="0" i="0">
                <a:solidFill>
                  <a:schemeClr val="bg1"/>
                </a:solidFill>
                <a:latin typeface="Montserrat"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tittelstil i malen</a:t>
            </a:r>
          </a:p>
        </p:txBody>
      </p:sp>
      <p:cxnSp>
        <p:nvCxnSpPr>
          <p:cNvPr id="3" name="Rett linje 2">
            <a:extLst>
              <a:ext uri="{FF2B5EF4-FFF2-40B4-BE49-F238E27FC236}">
                <a16:creationId xmlns:a16="http://schemas.microsoft.com/office/drawing/2014/main" id="{EA2B9089-3D93-4F45-E7F6-C4485B16CC8C}"/>
              </a:ext>
            </a:extLst>
          </p:cNvPr>
          <p:cNvCxnSpPr>
            <a:cxnSpLocks/>
          </p:cNvCxnSpPr>
          <p:nvPr userDrawn="1"/>
        </p:nvCxnSpPr>
        <p:spPr>
          <a:xfrm>
            <a:off x="3467890" y="-7218"/>
            <a:ext cx="1461834" cy="51518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fikk 8">
            <a:extLst>
              <a:ext uri="{FF2B5EF4-FFF2-40B4-BE49-F238E27FC236}">
                <a16:creationId xmlns:a16="http://schemas.microsoft.com/office/drawing/2014/main" id="{36EE2345-25B9-26D4-BE71-8012AB3313E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001" y="4680358"/>
            <a:ext cx="2059200" cy="212623"/>
          </a:xfrm>
          <a:prstGeom prst="rect">
            <a:avLst/>
          </a:prstGeom>
        </p:spPr>
      </p:pic>
    </p:spTree>
    <p:extLst>
      <p:ext uri="{BB962C8B-B14F-4D97-AF65-F5344CB8AC3E}">
        <p14:creationId xmlns:p14="http://schemas.microsoft.com/office/powerpoint/2010/main" val="17724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ark">
    <p:bg>
      <p:bgPr>
        <a:solidFill>
          <a:schemeClr val="bg1"/>
        </a:solidFill>
        <a:effectLst/>
      </p:bgPr>
    </p:bg>
    <p:spTree>
      <p:nvGrpSpPr>
        <p:cNvPr id="1" name=""/>
        <p:cNvGrpSpPr/>
        <p:nvPr/>
      </p:nvGrpSpPr>
      <p:grpSpPr>
        <a:xfrm>
          <a:off x="0" y="0"/>
          <a:ext cx="0" cy="0"/>
          <a:chOff x="0" y="0"/>
          <a:chExt cx="0" cy="0"/>
        </a:xfrm>
      </p:grpSpPr>
      <p:sp>
        <p:nvSpPr>
          <p:cNvPr id="6" name="Flytskjema: Kort 5">
            <a:extLst>
              <a:ext uri="{FF2B5EF4-FFF2-40B4-BE49-F238E27FC236}">
                <a16:creationId xmlns:a16="http://schemas.microsoft.com/office/drawing/2014/main" id="{EA23CCE1-ABED-D2CC-7FDF-93E9A3B9B976}"/>
              </a:ext>
            </a:extLst>
          </p:cNvPr>
          <p:cNvSpPr/>
          <p:nvPr userDrawn="1"/>
        </p:nvSpPr>
        <p:spPr>
          <a:xfrm flipH="1">
            <a:off x="0" y="-7218"/>
            <a:ext cx="5004048" cy="5162721"/>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64"/>
              <a:gd name="connsiteY0" fmla="*/ 9979 h 10000"/>
              <a:gd name="connsiteX1" fmla="*/ 2064 w 10064"/>
              <a:gd name="connsiteY1" fmla="*/ 0 h 10000"/>
              <a:gd name="connsiteX2" fmla="*/ 10064 w 10064"/>
              <a:gd name="connsiteY2" fmla="*/ 0 h 10000"/>
              <a:gd name="connsiteX3" fmla="*/ 10064 w 10064"/>
              <a:gd name="connsiteY3" fmla="*/ 10000 h 10000"/>
              <a:gd name="connsiteX4" fmla="*/ 64 w 10064"/>
              <a:gd name="connsiteY4" fmla="*/ 10000 h 10000"/>
              <a:gd name="connsiteX5" fmla="*/ 0 w 10064"/>
              <a:gd name="connsiteY5" fmla="*/ 9979 h 10000"/>
              <a:gd name="connsiteX0" fmla="*/ 0 w 10064"/>
              <a:gd name="connsiteY0" fmla="*/ 9993 h 10014"/>
              <a:gd name="connsiteX1" fmla="*/ 2940 w 10064"/>
              <a:gd name="connsiteY1" fmla="*/ 0 h 10014"/>
              <a:gd name="connsiteX2" fmla="*/ 10064 w 10064"/>
              <a:gd name="connsiteY2" fmla="*/ 14 h 10014"/>
              <a:gd name="connsiteX3" fmla="*/ 10064 w 10064"/>
              <a:gd name="connsiteY3" fmla="*/ 10014 h 10014"/>
              <a:gd name="connsiteX4" fmla="*/ 64 w 10064"/>
              <a:gd name="connsiteY4" fmla="*/ 10014 h 10014"/>
              <a:gd name="connsiteX5" fmla="*/ 0 w 10064"/>
              <a:gd name="connsiteY5" fmla="*/ 9993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64" h="10014">
                <a:moveTo>
                  <a:pt x="0" y="9993"/>
                </a:moveTo>
                <a:lnTo>
                  <a:pt x="2940" y="0"/>
                </a:lnTo>
                <a:lnTo>
                  <a:pt x="10064" y="14"/>
                </a:lnTo>
                <a:lnTo>
                  <a:pt x="10064" y="10014"/>
                </a:lnTo>
                <a:lnTo>
                  <a:pt x="64" y="10014"/>
                </a:lnTo>
                <a:lnTo>
                  <a:pt x="0" y="9993"/>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Undertittel 2"/>
          <p:cNvSpPr>
            <a:spLocks noGrp="1"/>
          </p:cNvSpPr>
          <p:nvPr>
            <p:ph type="subTitle" idx="1" hasCustomPrompt="1"/>
          </p:nvPr>
        </p:nvSpPr>
        <p:spPr>
          <a:xfrm>
            <a:off x="504000" y="2411953"/>
            <a:ext cx="3319345" cy="1671965"/>
          </a:xfrm>
        </p:spPr>
        <p:txBody>
          <a:bodyPr anchor="t">
            <a:noAutofit/>
          </a:bodyPr>
          <a:lstStyle>
            <a:lvl1pPr marL="0" indent="0" algn="l">
              <a:lnSpc>
                <a:spcPts val="3000"/>
              </a:lnSpc>
              <a:spcBef>
                <a:spcPts val="0"/>
              </a:spcBef>
              <a:buNone/>
              <a:defRPr sz="2400" b="0" i="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tittel for skilleark</a:t>
            </a:r>
          </a:p>
        </p:txBody>
      </p:sp>
      <p:sp>
        <p:nvSpPr>
          <p:cNvPr id="10" name="Plassholder for bilde 9">
            <a:extLst>
              <a:ext uri="{FF2B5EF4-FFF2-40B4-BE49-F238E27FC236}">
                <a16:creationId xmlns:a16="http://schemas.microsoft.com/office/drawing/2014/main" id="{EBC16B9F-D23A-C5A9-E8A5-4DA875A5D482}"/>
              </a:ext>
            </a:extLst>
          </p:cNvPr>
          <p:cNvSpPr>
            <a:spLocks noGrp="1"/>
          </p:cNvSpPr>
          <p:nvPr>
            <p:ph type="pic" sz="quarter" idx="15"/>
          </p:nvPr>
        </p:nvSpPr>
        <p:spPr>
          <a:xfrm>
            <a:off x="3491880" y="-4500"/>
            <a:ext cx="5652120" cy="5148000"/>
          </a:xfrm>
          <a:custGeom>
            <a:avLst/>
            <a:gdLst>
              <a:gd name="connsiteX0" fmla="*/ 50334 w 5652120"/>
              <a:gd name="connsiteY0" fmla="*/ 0 h 5162400"/>
              <a:gd name="connsiteX1" fmla="*/ 5652120 w 5652120"/>
              <a:gd name="connsiteY1" fmla="*/ 0 h 5162400"/>
              <a:gd name="connsiteX2" fmla="*/ 5652120 w 5652120"/>
              <a:gd name="connsiteY2" fmla="*/ 5162400 h 5162400"/>
              <a:gd name="connsiteX3" fmla="*/ 1481290 w 5652120"/>
              <a:gd name="connsiteY3" fmla="*/ 5162400 h 5162400"/>
              <a:gd name="connsiteX4" fmla="*/ 1512168 w 5652120"/>
              <a:gd name="connsiteY4" fmla="*/ 5151895 h 5162400"/>
              <a:gd name="connsiteX5" fmla="*/ 0 w 5652120"/>
              <a:gd name="connsiteY5" fmla="*/ 0 h 5162400"/>
              <a:gd name="connsiteX6" fmla="*/ 50334 w 5652120"/>
              <a:gd name="connsiteY6" fmla="*/ 0 h 5162400"/>
              <a:gd name="connsiteX7" fmla="*/ 0 w 5652120"/>
              <a:gd name="connsiteY7" fmla="*/ 103 h 51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2120" h="5162400">
                <a:moveTo>
                  <a:pt x="50334" y="0"/>
                </a:moveTo>
                <a:lnTo>
                  <a:pt x="5652120" y="0"/>
                </a:lnTo>
                <a:lnTo>
                  <a:pt x="5652120" y="5162400"/>
                </a:lnTo>
                <a:lnTo>
                  <a:pt x="1481290" y="5162400"/>
                </a:lnTo>
                <a:lnTo>
                  <a:pt x="1512168" y="5151895"/>
                </a:lnTo>
                <a:close/>
                <a:moveTo>
                  <a:pt x="0" y="0"/>
                </a:moveTo>
                <a:lnTo>
                  <a:pt x="50334" y="0"/>
                </a:lnTo>
                <a:lnTo>
                  <a:pt x="0" y="103"/>
                </a:lnTo>
                <a:close/>
              </a:path>
            </a:pathLst>
          </a:custGeom>
        </p:spPr>
        <p:txBody>
          <a:bodyPr wrap="square">
            <a:noAutofit/>
          </a:bodyPr>
          <a:lstStyle>
            <a:lvl1pPr marL="0" indent="0">
              <a:buNone/>
              <a:defRPr/>
            </a:lvl1pPr>
          </a:lstStyle>
          <a:p>
            <a:r>
              <a:rPr lang="nb-NO"/>
              <a:t>Klikk på ikonet for å legge til et bilde</a:t>
            </a:r>
          </a:p>
        </p:txBody>
      </p:sp>
      <p:sp>
        <p:nvSpPr>
          <p:cNvPr id="16" name="Plassholder for tekst 15">
            <a:extLst>
              <a:ext uri="{FF2B5EF4-FFF2-40B4-BE49-F238E27FC236}">
                <a16:creationId xmlns:a16="http://schemas.microsoft.com/office/drawing/2014/main" id="{4755C84B-2446-7FB6-6A0C-5D63D9324449}"/>
              </a:ext>
            </a:extLst>
          </p:cNvPr>
          <p:cNvSpPr>
            <a:spLocks noGrp="1"/>
          </p:cNvSpPr>
          <p:nvPr>
            <p:ph type="body" sz="quarter" idx="17" hasCustomPrompt="1"/>
          </p:nvPr>
        </p:nvSpPr>
        <p:spPr>
          <a:xfrm>
            <a:off x="504000" y="411510"/>
            <a:ext cx="2808287" cy="1999903"/>
          </a:xfrm>
        </p:spPr>
        <p:txBody>
          <a:bodyPr anchor="b"/>
          <a:lstStyle>
            <a:lvl1pPr marL="0" indent="0">
              <a:buNone/>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nb-NO"/>
              <a:t>Klikk for å redigere nummer</a:t>
            </a:r>
          </a:p>
        </p:txBody>
      </p:sp>
      <p:cxnSp>
        <p:nvCxnSpPr>
          <p:cNvPr id="2" name="Rett linje 1">
            <a:extLst>
              <a:ext uri="{FF2B5EF4-FFF2-40B4-BE49-F238E27FC236}">
                <a16:creationId xmlns:a16="http://schemas.microsoft.com/office/drawing/2014/main" id="{8BAA81D6-9D65-3D1B-821C-5F1C23D06085}"/>
              </a:ext>
            </a:extLst>
          </p:cNvPr>
          <p:cNvCxnSpPr>
            <a:cxnSpLocks/>
          </p:cNvCxnSpPr>
          <p:nvPr userDrawn="1"/>
        </p:nvCxnSpPr>
        <p:spPr>
          <a:xfrm>
            <a:off x="3467890" y="-7218"/>
            <a:ext cx="1461834" cy="51518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347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accent1"/>
                </a:solidFill>
              </a:defRPr>
            </a:lvl1p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7"/>
          <p:cNvSpPr>
            <a:spLocks noGrp="1"/>
          </p:cNvSpPr>
          <p:nvPr>
            <p:ph type="body" sz="quarter" idx="13" hasCustomPrompt="1"/>
          </p:nvPr>
        </p:nvSpPr>
        <p:spPr>
          <a:xfrm>
            <a:off x="720000" y="1107207"/>
            <a:ext cx="8064000" cy="432073"/>
          </a:xfrm>
        </p:spPr>
        <p:txBody>
          <a:bodyPr/>
          <a:lstStyle>
            <a:lvl1pPr marL="0" indent="0">
              <a:lnSpc>
                <a:spcPct val="90000"/>
              </a:lnSpc>
              <a:spcBef>
                <a:spcPts val="0"/>
              </a:spcBef>
              <a:buNone/>
              <a:defRPr>
                <a:solidFill>
                  <a:srgbClr val="939598"/>
                </a:solidFill>
              </a:defRPr>
            </a:lvl1pPr>
          </a:lstStyle>
          <a:p>
            <a:pPr lvl="0"/>
            <a:r>
              <a:rPr lang="nb-NO"/>
              <a:t>Undertittel</a:t>
            </a:r>
          </a:p>
        </p:txBody>
      </p:sp>
    </p:spTree>
    <p:extLst>
      <p:ext uri="{BB962C8B-B14F-4D97-AF65-F5344CB8AC3E}">
        <p14:creationId xmlns:p14="http://schemas.microsoft.com/office/powerpoint/2010/main" val="129084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720000" y="1275606"/>
            <a:ext cx="8064000" cy="316175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43811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innhold og bilde uten undertittel">
    <p:spTree>
      <p:nvGrpSpPr>
        <p:cNvPr id="1" name=""/>
        <p:cNvGrpSpPr/>
        <p:nvPr/>
      </p:nvGrpSpPr>
      <p:grpSpPr>
        <a:xfrm>
          <a:off x="0" y="0"/>
          <a:ext cx="0" cy="0"/>
          <a:chOff x="0" y="0"/>
          <a:chExt cx="0" cy="0"/>
        </a:xfrm>
      </p:grpSpPr>
      <p:sp>
        <p:nvSpPr>
          <p:cNvPr id="9" name="Plassholder for bilde 8"/>
          <p:cNvSpPr>
            <a:spLocks noGrp="1"/>
          </p:cNvSpPr>
          <p:nvPr>
            <p:ph type="pic" sz="quarter" idx="14" hasCustomPrompt="1"/>
          </p:nvPr>
        </p:nvSpPr>
        <p:spPr>
          <a:xfrm>
            <a:off x="5544000" y="0"/>
            <a:ext cx="3600000" cy="5143500"/>
          </a:xfrm>
          <a:solidFill>
            <a:schemeClr val="accent1">
              <a:lumMod val="20000"/>
              <a:lumOff val="80000"/>
            </a:schemeClr>
          </a:solidFill>
        </p:spPr>
        <p:txBody>
          <a:bodyPr tIns="1980000"/>
          <a:lstStyle>
            <a:lvl1pPr marL="0" indent="0" algn="ctr">
              <a:buNone/>
              <a:defRPr>
                <a:solidFill>
                  <a:schemeClr val="bg1"/>
                </a:solidFill>
              </a:defRPr>
            </a:lvl1pPr>
          </a:lstStyle>
          <a:p>
            <a:r>
              <a:rPr lang="nb-NO"/>
              <a:t>Sett inn bilde</a:t>
            </a:r>
          </a:p>
        </p:txBody>
      </p:sp>
      <p:sp>
        <p:nvSpPr>
          <p:cNvPr id="2" name="Tittel 1"/>
          <p:cNvSpPr>
            <a:spLocks noGrp="1"/>
          </p:cNvSpPr>
          <p:nvPr>
            <p:ph type="title"/>
          </p:nvPr>
        </p:nvSpPr>
        <p:spPr>
          <a:xfrm>
            <a:off x="720000" y="662989"/>
            <a:ext cx="4466164" cy="396593"/>
          </a:xfrm>
        </p:spPr>
        <p:txBody>
          <a:bodyPr/>
          <a:lstStyle/>
          <a:p>
            <a:r>
              <a:rPr lang="nb-NO"/>
              <a:t>Klikk for å redigere tittelstil</a:t>
            </a:r>
          </a:p>
        </p:txBody>
      </p:sp>
      <p:sp>
        <p:nvSpPr>
          <p:cNvPr id="3" name="Plassholder for innhold 2"/>
          <p:cNvSpPr>
            <a:spLocks noGrp="1"/>
          </p:cNvSpPr>
          <p:nvPr>
            <p:ph idx="1"/>
          </p:nvPr>
        </p:nvSpPr>
        <p:spPr>
          <a:xfrm>
            <a:off x="720000" y="1203598"/>
            <a:ext cx="4466164" cy="323376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00869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9" name="Plassholder for bilde 8"/>
          <p:cNvSpPr>
            <a:spLocks noGrp="1"/>
          </p:cNvSpPr>
          <p:nvPr>
            <p:ph type="pic" sz="quarter" idx="14" hasCustomPrompt="1"/>
          </p:nvPr>
        </p:nvSpPr>
        <p:spPr>
          <a:xfrm>
            <a:off x="5544000" y="0"/>
            <a:ext cx="3600000" cy="5144400"/>
          </a:xfrm>
          <a:solidFill>
            <a:schemeClr val="accent1">
              <a:lumMod val="20000"/>
              <a:lumOff val="80000"/>
            </a:schemeClr>
          </a:solidFill>
        </p:spPr>
        <p:txBody>
          <a:bodyPr tIns="1980000"/>
          <a:lstStyle>
            <a:lvl1pPr marL="0" indent="0" algn="ctr">
              <a:buNone/>
              <a:defRPr>
                <a:solidFill>
                  <a:schemeClr val="bg1"/>
                </a:solidFill>
              </a:defRPr>
            </a:lvl1pPr>
          </a:lstStyle>
          <a:p>
            <a:r>
              <a:rPr lang="nb-NO"/>
              <a:t>Sett inn bilde</a:t>
            </a:r>
          </a:p>
        </p:txBody>
      </p:sp>
      <p:sp>
        <p:nvSpPr>
          <p:cNvPr id="2" name="Tittel 1"/>
          <p:cNvSpPr>
            <a:spLocks noGrp="1"/>
          </p:cNvSpPr>
          <p:nvPr>
            <p:ph type="title"/>
          </p:nvPr>
        </p:nvSpPr>
        <p:spPr>
          <a:xfrm>
            <a:off x="720000" y="662989"/>
            <a:ext cx="4466164" cy="396593"/>
          </a:xfrm>
        </p:spPr>
        <p:txBody>
          <a:bodyPr/>
          <a:lstStyle/>
          <a:p>
            <a:r>
              <a:rPr lang="nb-NO"/>
              <a:t>Klikk for å redigere tittelstil</a:t>
            </a:r>
          </a:p>
        </p:txBody>
      </p:sp>
      <p:sp>
        <p:nvSpPr>
          <p:cNvPr id="3" name="Plassholder for innhold 2"/>
          <p:cNvSpPr>
            <a:spLocks noGrp="1"/>
          </p:cNvSpPr>
          <p:nvPr>
            <p:ph idx="1"/>
          </p:nvPr>
        </p:nvSpPr>
        <p:spPr>
          <a:xfrm>
            <a:off x="720000" y="1666875"/>
            <a:ext cx="4466164" cy="277048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ekst 7"/>
          <p:cNvSpPr>
            <a:spLocks noGrp="1"/>
          </p:cNvSpPr>
          <p:nvPr>
            <p:ph type="body" sz="quarter" idx="13" hasCustomPrompt="1"/>
          </p:nvPr>
        </p:nvSpPr>
        <p:spPr>
          <a:xfrm>
            <a:off x="720000" y="1107207"/>
            <a:ext cx="4467600" cy="432073"/>
          </a:xfrm>
        </p:spPr>
        <p:txBody>
          <a:bodyPr/>
          <a:lstStyle>
            <a:lvl1pPr marL="0" indent="0">
              <a:lnSpc>
                <a:spcPct val="90000"/>
              </a:lnSpc>
              <a:spcBef>
                <a:spcPts val="0"/>
              </a:spcBef>
              <a:buNone/>
              <a:defRPr>
                <a:solidFill>
                  <a:srgbClr val="939598"/>
                </a:solidFill>
              </a:defRPr>
            </a:lvl1pPr>
          </a:lstStyle>
          <a:p>
            <a:pPr lvl="0"/>
            <a:r>
              <a:rPr lang="nb-NO"/>
              <a:t>Undertittel</a:t>
            </a:r>
          </a:p>
        </p:txBody>
      </p:sp>
    </p:spTree>
    <p:extLst>
      <p:ext uri="{BB962C8B-B14F-4D97-AF65-F5344CB8AC3E}">
        <p14:creationId xmlns:p14="http://schemas.microsoft.com/office/powerpoint/2010/main" val="558657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innhold og bilde #4 uten undertittel">
    <p:spTree>
      <p:nvGrpSpPr>
        <p:cNvPr id="1" name=""/>
        <p:cNvGrpSpPr/>
        <p:nvPr/>
      </p:nvGrpSpPr>
      <p:grpSpPr>
        <a:xfrm>
          <a:off x="0" y="0"/>
          <a:ext cx="0" cy="0"/>
          <a:chOff x="0" y="0"/>
          <a:chExt cx="0" cy="0"/>
        </a:xfrm>
      </p:grpSpPr>
      <p:sp>
        <p:nvSpPr>
          <p:cNvPr id="7" name="Plassholder for bilde 8"/>
          <p:cNvSpPr>
            <a:spLocks noGrp="1"/>
          </p:cNvSpPr>
          <p:nvPr>
            <p:ph type="pic" sz="quarter" idx="15" hasCustomPrompt="1"/>
          </p:nvPr>
        </p:nvSpPr>
        <p:spPr>
          <a:xfrm>
            <a:off x="5580" y="-900"/>
            <a:ext cx="3600000" cy="5144400"/>
          </a:xfrm>
          <a:solidFill>
            <a:schemeClr val="accent1">
              <a:lumMod val="20000"/>
              <a:lumOff val="80000"/>
            </a:schemeClr>
          </a:solidFill>
        </p:spPr>
        <p:txBody>
          <a:bodyPr tIns="1980000"/>
          <a:lstStyle>
            <a:lvl1pPr marL="0" indent="0" algn="ctr">
              <a:buNone/>
              <a:defRPr>
                <a:solidFill>
                  <a:schemeClr val="bg1"/>
                </a:solidFill>
              </a:defRPr>
            </a:lvl1pPr>
          </a:lstStyle>
          <a:p>
            <a:r>
              <a:rPr lang="nb-NO"/>
              <a:t>Sett inn bilde</a:t>
            </a:r>
          </a:p>
        </p:txBody>
      </p:sp>
      <p:sp>
        <p:nvSpPr>
          <p:cNvPr id="10" name="Plassholder for innhold 2"/>
          <p:cNvSpPr>
            <a:spLocks noGrp="1"/>
          </p:cNvSpPr>
          <p:nvPr>
            <p:ph idx="16"/>
          </p:nvPr>
        </p:nvSpPr>
        <p:spPr>
          <a:xfrm>
            <a:off x="4139952" y="1203598"/>
            <a:ext cx="4680520" cy="323376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ittel 1"/>
          <p:cNvSpPr>
            <a:spLocks noGrp="1"/>
          </p:cNvSpPr>
          <p:nvPr>
            <p:ph type="title"/>
          </p:nvPr>
        </p:nvSpPr>
        <p:spPr>
          <a:xfrm>
            <a:off x="4139952" y="662989"/>
            <a:ext cx="4680520" cy="396593"/>
          </a:xfrm>
        </p:spPr>
        <p:txBody>
          <a:bodyPr/>
          <a:lstStyle/>
          <a:p>
            <a:r>
              <a:rPr lang="nb-NO"/>
              <a:t>Klikk for å redigere tittelstil</a:t>
            </a:r>
          </a:p>
        </p:txBody>
      </p:sp>
    </p:spTree>
    <p:extLst>
      <p:ext uri="{BB962C8B-B14F-4D97-AF65-F5344CB8AC3E}">
        <p14:creationId xmlns:p14="http://schemas.microsoft.com/office/powerpoint/2010/main" val="417582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20000" y="662989"/>
            <a:ext cx="8064000" cy="396593"/>
          </a:xfrm>
          <a:prstGeom prst="rect">
            <a:avLst/>
          </a:prstGeom>
        </p:spPr>
        <p:txBody>
          <a:bodyPr vert="horz" lIns="0" tIns="0" rIns="0" bIns="0" rtlCol="0" anchor="t">
            <a:noAutofit/>
          </a:bodyPr>
          <a:lstStyle/>
          <a:p>
            <a:r>
              <a:rPr lang="nb-NO"/>
              <a:t>Klikk for å redigere tittel</a:t>
            </a:r>
          </a:p>
        </p:txBody>
      </p:sp>
      <p:sp>
        <p:nvSpPr>
          <p:cNvPr id="3" name="Plassholder for tekst 2"/>
          <p:cNvSpPr>
            <a:spLocks noGrp="1"/>
          </p:cNvSpPr>
          <p:nvPr>
            <p:ph type="body" idx="1"/>
          </p:nvPr>
        </p:nvSpPr>
        <p:spPr>
          <a:xfrm>
            <a:off x="720000" y="1666875"/>
            <a:ext cx="8064000" cy="2770484"/>
          </a:xfrm>
          <a:prstGeom prst="rect">
            <a:avLst/>
          </a:prstGeom>
        </p:spPr>
        <p:txBody>
          <a:bodyPr vert="horz" lIns="0" tIns="0" rIns="0" bIns="0" rtlCol="0">
            <a:noAutofit/>
          </a:body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p>
        </p:txBody>
      </p:sp>
      <p:pic>
        <p:nvPicPr>
          <p:cNvPr id="6" name="Grafikk 5">
            <a:extLst>
              <a:ext uri="{FF2B5EF4-FFF2-40B4-BE49-F238E27FC236}">
                <a16:creationId xmlns:a16="http://schemas.microsoft.com/office/drawing/2014/main" id="{2B488154-B0D4-6CCD-22FA-A11A4FE11340}"/>
              </a:ext>
            </a:extLst>
          </p:cNvPr>
          <p:cNvPicPr>
            <a:picLocks noChangeAspect="1"/>
          </p:cNvPicPr>
          <p:nvPr userDrawn="1"/>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258290" y="4727138"/>
            <a:ext cx="1544400" cy="159467"/>
          </a:xfrm>
          <a:prstGeom prst="rect">
            <a:avLst/>
          </a:prstGeom>
        </p:spPr>
      </p:pic>
    </p:spTree>
    <p:extLst>
      <p:ext uri="{BB962C8B-B14F-4D97-AF65-F5344CB8AC3E}">
        <p14:creationId xmlns:p14="http://schemas.microsoft.com/office/powerpoint/2010/main" val="963588149"/>
      </p:ext>
    </p:extLst>
  </p:cSld>
  <p:clrMap bg1="lt1" tx1="dk1" bg2="lt2" tx2="dk2" accent1="accent1" accent2="accent2" accent3="accent3" accent4="accent4" accent5="accent5" accent6="accent6" hlink="hlink" folHlink="folHlink"/>
  <p:sldLayoutIdLst>
    <p:sldLayoutId id="2147483741" r:id="rId1"/>
    <p:sldLayoutId id="2147483738" r:id="rId2"/>
    <p:sldLayoutId id="2147483740" r:id="rId3"/>
    <p:sldLayoutId id="2147483745" r:id="rId4"/>
    <p:sldLayoutId id="2147483650" r:id="rId5"/>
    <p:sldLayoutId id="2147483732" r:id="rId6"/>
    <p:sldLayoutId id="2147483668" r:id="rId7"/>
    <p:sldLayoutId id="2147483663" r:id="rId8"/>
    <p:sldLayoutId id="2147483676" r:id="rId9"/>
    <p:sldLayoutId id="2147483677" r:id="rId10"/>
    <p:sldLayoutId id="2147483652" r:id="rId11"/>
    <p:sldLayoutId id="2147483672" r:id="rId12"/>
    <p:sldLayoutId id="2147483733" r:id="rId13"/>
    <p:sldLayoutId id="2147483734" r:id="rId14"/>
    <p:sldLayoutId id="2147483666" r:id="rId15"/>
    <p:sldLayoutId id="2147483747" r:id="rId16"/>
    <p:sldLayoutId id="2147483748" r:id="rId17"/>
    <p:sldLayoutId id="2147483749" r:id="rId18"/>
    <p:sldLayoutId id="2147483742" r:id="rId19"/>
  </p:sldLayoutIdLst>
  <p:hf hdr="0" ftr="0" dt="0"/>
  <p:txStyles>
    <p:titleStyle>
      <a:lvl1pPr algn="l" defTabSz="914400" rtl="0" eaLnBrk="1" latinLnBrk="0" hangingPunct="1">
        <a:lnSpc>
          <a:spcPts val="2600"/>
        </a:lnSpc>
        <a:spcBef>
          <a:spcPct val="0"/>
        </a:spcBef>
        <a:buNone/>
        <a:defRPr sz="2000" b="0" kern="1200">
          <a:solidFill>
            <a:schemeClr val="accent1"/>
          </a:solidFill>
          <a:latin typeface="Montserrat" panose="00000500000000000000" pitchFamily="2" charset="0"/>
          <a:ea typeface="+mj-ea"/>
          <a:cs typeface="+mj-cs"/>
        </a:defRPr>
      </a:lvl1pPr>
    </p:titleStyle>
    <p:bodyStyle>
      <a:lvl1pPr marL="269875" indent="-269875"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1pPr>
      <a:lvl2pPr marL="538163" indent="-268288"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050" kern="1200">
          <a:solidFill>
            <a:schemeClr val="tx1"/>
          </a:solidFill>
          <a:latin typeface="Montserrat" panose="00000500000000000000" pitchFamily="2" charset="0"/>
          <a:ea typeface="+mn-ea"/>
          <a:cs typeface="+mn-cs"/>
        </a:defRPr>
      </a:lvl3pPr>
      <a:lvl4pPr marL="898525" indent="-180975" algn="l" defTabSz="914400" rtl="0" eaLnBrk="1" latinLnBrk="0" hangingPunct="1">
        <a:lnSpc>
          <a:spcPct val="100000"/>
        </a:lnSpc>
        <a:spcBef>
          <a:spcPts val="600"/>
        </a:spcBef>
        <a:buFont typeface="Arial" panose="020B0604020202020204" pitchFamily="34" charset="0"/>
        <a:buChar char="–"/>
        <a:defRPr sz="1050" kern="1200">
          <a:solidFill>
            <a:schemeClr val="tx1"/>
          </a:solidFill>
          <a:latin typeface="Montserrat" panose="00000500000000000000" pitchFamily="2" charset="0"/>
          <a:ea typeface="+mn-ea"/>
          <a:cs typeface="+mn-cs"/>
        </a:defRPr>
      </a:lvl4pPr>
      <a:lvl5pPr marL="1076325" indent="-177800" algn="l" defTabSz="914400" rtl="0" eaLnBrk="1" latinLnBrk="0" hangingPunct="1">
        <a:lnSpc>
          <a:spcPct val="100000"/>
        </a:lnSpc>
        <a:spcBef>
          <a:spcPts val="600"/>
        </a:spcBef>
        <a:buFont typeface="Arial" panose="020B0604020202020204" pitchFamily="34" charset="0"/>
        <a:buChar char="»"/>
        <a:defRPr sz="1050" kern="1200">
          <a:solidFill>
            <a:schemeClr val="tx1"/>
          </a:solidFill>
          <a:latin typeface="Montserrat" panose="000005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264_2CFD86A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2.sv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262_EB61FCC0.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DFF6FC-9D1A-6351-C1B4-95E29CF9C1F6}"/>
              </a:ext>
            </a:extLst>
          </p:cNvPr>
          <p:cNvSpPr>
            <a:spLocks noGrp="1"/>
          </p:cNvSpPr>
          <p:nvPr>
            <p:ph type="ctrTitle"/>
          </p:nvPr>
        </p:nvSpPr>
        <p:spPr/>
        <p:txBody>
          <a:bodyPr/>
          <a:lstStyle/>
          <a:p>
            <a:r>
              <a:rPr lang="nb-NO" i="0" dirty="0"/>
              <a:t>Presentasjon av funn</a:t>
            </a:r>
            <a:br>
              <a:rPr lang="nb-NO" i="0" dirty="0"/>
            </a:br>
            <a:endParaRPr lang="nb-NO" i="0" dirty="0"/>
          </a:p>
        </p:txBody>
      </p:sp>
      <p:sp>
        <p:nvSpPr>
          <p:cNvPr id="3" name="Undertittel 2">
            <a:extLst>
              <a:ext uri="{FF2B5EF4-FFF2-40B4-BE49-F238E27FC236}">
                <a16:creationId xmlns:a16="http://schemas.microsoft.com/office/drawing/2014/main" id="{D61B995A-AB36-2CC7-841E-E60544ABB544}"/>
              </a:ext>
            </a:extLst>
          </p:cNvPr>
          <p:cNvSpPr>
            <a:spLocks noGrp="1"/>
          </p:cNvSpPr>
          <p:nvPr>
            <p:ph type="subTitle" idx="1"/>
          </p:nvPr>
        </p:nvSpPr>
        <p:spPr/>
        <p:txBody>
          <a:bodyPr/>
          <a:lstStyle/>
          <a:p>
            <a:r>
              <a:rPr lang="nb-NO"/>
              <a:t>Mangfold i ledelse</a:t>
            </a:r>
          </a:p>
        </p:txBody>
      </p:sp>
      <p:pic>
        <p:nvPicPr>
          <p:cNvPr id="5" name="Plassholder for bilde 4" descr="Et bilde som inneholder mote&#10;&#10;Automatisk generert beskrivelse">
            <a:extLst>
              <a:ext uri="{FF2B5EF4-FFF2-40B4-BE49-F238E27FC236}">
                <a16:creationId xmlns:a16="http://schemas.microsoft.com/office/drawing/2014/main" id="{F3BA2FCD-3183-F0E6-BA6F-2201806EDD1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1570" r="11570"/>
          <a:stretch>
            <a:fillRect/>
          </a:stretch>
        </p:blipFill>
        <p:spPr/>
      </p:pic>
      <p:pic>
        <p:nvPicPr>
          <p:cNvPr id="7" name="Bilde 6" descr="Et bilde som inneholder Font, tekst, line, diagram&#10;&#10;Automatisk generert beskrivelse">
            <a:extLst>
              <a:ext uri="{FF2B5EF4-FFF2-40B4-BE49-F238E27FC236}">
                <a16:creationId xmlns:a16="http://schemas.microsoft.com/office/drawing/2014/main" id="{1983CD4A-EDA9-775C-97EE-5ADF504AD7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4827" y="4435603"/>
            <a:ext cx="1701800" cy="530860"/>
          </a:xfrm>
          <a:prstGeom prst="rect">
            <a:avLst/>
          </a:prstGeom>
        </p:spPr>
      </p:pic>
    </p:spTree>
    <p:extLst>
      <p:ext uri="{BB962C8B-B14F-4D97-AF65-F5344CB8AC3E}">
        <p14:creationId xmlns:p14="http://schemas.microsoft.com/office/powerpoint/2010/main" val="1573898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2CEC4-68D2-73DE-2788-4F43CC897FF4}"/>
            </a:ext>
          </a:extLst>
        </p:cNvPr>
        <p:cNvGrpSpPr/>
        <p:nvPr/>
      </p:nvGrpSpPr>
      <p:grpSpPr>
        <a:xfrm>
          <a:off x="0" y="0"/>
          <a:ext cx="0" cy="0"/>
          <a:chOff x="0" y="0"/>
          <a:chExt cx="0" cy="0"/>
        </a:xfrm>
      </p:grpSpPr>
      <p:sp>
        <p:nvSpPr>
          <p:cNvPr id="12" name="Rektangel 11">
            <a:extLst>
              <a:ext uri="{FF2B5EF4-FFF2-40B4-BE49-F238E27FC236}">
                <a16:creationId xmlns:a16="http://schemas.microsoft.com/office/drawing/2014/main" id="{82C0B475-77DD-4F6E-3153-5253CAC82315}"/>
              </a:ext>
            </a:extLst>
          </p:cNvPr>
          <p:cNvSpPr/>
          <p:nvPr/>
        </p:nvSpPr>
        <p:spPr>
          <a:xfrm>
            <a:off x="643097" y="2718098"/>
            <a:ext cx="7857801" cy="360000"/>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lang="nb-NO" sz="1000" b="1">
              <a:solidFill>
                <a:sysClr val="windowText" lastClr="000000"/>
              </a:solidFill>
            </a:endParaRPr>
          </a:p>
        </p:txBody>
      </p:sp>
      <p:sp>
        <p:nvSpPr>
          <p:cNvPr id="10" name="Rektangel 9">
            <a:extLst>
              <a:ext uri="{FF2B5EF4-FFF2-40B4-BE49-F238E27FC236}">
                <a16:creationId xmlns:a16="http://schemas.microsoft.com/office/drawing/2014/main" id="{57F8DFAB-4AA9-3863-BF8C-9C5F7ABCBBA5}"/>
              </a:ext>
            </a:extLst>
          </p:cNvPr>
          <p:cNvSpPr/>
          <p:nvPr/>
        </p:nvSpPr>
        <p:spPr>
          <a:xfrm>
            <a:off x="643099" y="1612380"/>
            <a:ext cx="7857801" cy="360000"/>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lang="nb-NO" sz="1000" b="1">
              <a:solidFill>
                <a:sysClr val="windowText" lastClr="000000"/>
              </a:solidFill>
            </a:endParaRPr>
          </a:p>
        </p:txBody>
      </p:sp>
      <p:sp>
        <p:nvSpPr>
          <p:cNvPr id="2" name="Tittel 1">
            <a:extLst>
              <a:ext uri="{FF2B5EF4-FFF2-40B4-BE49-F238E27FC236}">
                <a16:creationId xmlns:a16="http://schemas.microsoft.com/office/drawing/2014/main" id="{CE48BCD3-9893-A82A-4BB0-44BCC5AB855E}"/>
              </a:ext>
            </a:extLst>
          </p:cNvPr>
          <p:cNvSpPr>
            <a:spLocks noGrp="1"/>
          </p:cNvSpPr>
          <p:nvPr>
            <p:ph type="title"/>
          </p:nvPr>
        </p:nvSpPr>
        <p:spPr/>
        <p:txBody>
          <a:bodyPr/>
          <a:lstStyle/>
          <a:p>
            <a:r>
              <a:rPr lang="nb-NO"/>
              <a:t>Eksterne forhold: institusjonelle rammer</a:t>
            </a:r>
          </a:p>
        </p:txBody>
      </p:sp>
      <p:sp>
        <p:nvSpPr>
          <p:cNvPr id="4" name="Plassholder for tekst 3">
            <a:extLst>
              <a:ext uri="{FF2B5EF4-FFF2-40B4-BE49-F238E27FC236}">
                <a16:creationId xmlns:a16="http://schemas.microsoft.com/office/drawing/2014/main" id="{0BF3369A-CB90-D69E-FF03-E8A393BAE1CD}"/>
              </a:ext>
            </a:extLst>
          </p:cNvPr>
          <p:cNvSpPr>
            <a:spLocks noGrp="1"/>
          </p:cNvSpPr>
          <p:nvPr>
            <p:ph type="body" sz="quarter" idx="13"/>
          </p:nvPr>
        </p:nvSpPr>
        <p:spPr/>
        <p:txBody>
          <a:bodyPr/>
          <a:lstStyle/>
          <a:p>
            <a:r>
              <a:rPr lang="nb-NO">
                <a:solidFill>
                  <a:schemeClr val="tx2"/>
                </a:solidFill>
              </a:rPr>
              <a:t>Nasjonale lover og regelverk som legger føringer for hvordan kommunene er organisert og arbeider. K</a:t>
            </a:r>
            <a:r>
              <a:rPr lang="nb-NO"/>
              <a:t>ommunenes tolking og praktisering av lovverk og rammeverk kan utgjøre barrierer for mangfold.</a:t>
            </a:r>
            <a:endParaRPr lang="nb-NO">
              <a:solidFill>
                <a:schemeClr val="tx2"/>
              </a:solidFill>
            </a:endParaRPr>
          </a:p>
          <a:p>
            <a:endParaRPr lang="nb-NO"/>
          </a:p>
        </p:txBody>
      </p:sp>
      <p:sp>
        <p:nvSpPr>
          <p:cNvPr id="5" name="Rektangel 4">
            <a:extLst>
              <a:ext uri="{FF2B5EF4-FFF2-40B4-BE49-F238E27FC236}">
                <a16:creationId xmlns:a16="http://schemas.microsoft.com/office/drawing/2014/main" id="{7644ABE8-7946-43DD-C149-7F16E3E8D0F2}"/>
              </a:ext>
            </a:extLst>
          </p:cNvPr>
          <p:cNvSpPr/>
          <p:nvPr/>
        </p:nvSpPr>
        <p:spPr>
          <a:xfrm>
            <a:off x="720000" y="2017587"/>
            <a:ext cx="8211963" cy="15420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ysClr val="windowText" lastClr="000000"/>
                </a:solidFill>
              </a:rPr>
              <a:t>Pålegger offentlige myndigheter å arbeide aktivt, målrettet og planmessig for å fremme likestilling og hindre diskriminering.</a:t>
            </a:r>
          </a:p>
          <a:p>
            <a:pPr marL="171450" indent="-171450">
              <a:buFont typeface="Arial" panose="020B0604020202020204" pitchFamily="34" charset="0"/>
              <a:buChar char="•"/>
            </a:pPr>
            <a:r>
              <a:rPr lang="nb-NO" sz="1000">
                <a:solidFill>
                  <a:sysClr val="windowText" lastClr="000000"/>
                </a:solidFill>
              </a:rPr>
              <a:t>Aktivitetsplikten: plikt til å undersøke om det finnes risiko for diskriminering, iverksette tiltak, og vurdere resultatene av arbeidet. I tillegg har arbeidsgivere redegjørelsesplikt, som innebærer å redegjøre for hva de gjør for å oppfylle aktivitetsplikten. </a:t>
            </a:r>
          </a:p>
        </p:txBody>
      </p:sp>
      <p:sp>
        <p:nvSpPr>
          <p:cNvPr id="6" name="Rektangel 5">
            <a:extLst>
              <a:ext uri="{FF2B5EF4-FFF2-40B4-BE49-F238E27FC236}">
                <a16:creationId xmlns:a16="http://schemas.microsoft.com/office/drawing/2014/main" id="{590E9BFA-73A2-5B9A-9F92-B367905EE9E4}"/>
              </a:ext>
            </a:extLst>
          </p:cNvPr>
          <p:cNvSpPr/>
          <p:nvPr/>
        </p:nvSpPr>
        <p:spPr>
          <a:xfrm>
            <a:off x="719998" y="3078098"/>
            <a:ext cx="8211964" cy="46800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ysClr val="windowText" lastClr="000000"/>
                </a:solidFill>
              </a:rPr>
              <a:t>Loven gir forbud mot diskriminering i ansettelsesprosessen, opplæring og kompetanseutvikling og lønns- og arbeidsvilkår</a:t>
            </a:r>
          </a:p>
        </p:txBody>
      </p:sp>
      <p:sp>
        <p:nvSpPr>
          <p:cNvPr id="8" name="Rektangel 7">
            <a:extLst>
              <a:ext uri="{FF2B5EF4-FFF2-40B4-BE49-F238E27FC236}">
                <a16:creationId xmlns:a16="http://schemas.microsoft.com/office/drawing/2014/main" id="{F136E297-440D-A217-2859-5A5479CB7436}"/>
              </a:ext>
            </a:extLst>
          </p:cNvPr>
          <p:cNvSpPr/>
          <p:nvPr/>
        </p:nvSpPr>
        <p:spPr>
          <a:xfrm>
            <a:off x="926198" y="1612380"/>
            <a:ext cx="7857801" cy="360000"/>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1000" b="1">
                <a:solidFill>
                  <a:sysClr val="windowText" lastClr="000000"/>
                </a:solidFill>
              </a:rPr>
              <a:t>Likestillings- og diskrimineringsloven har som formål å fremme likestilling og hindre diskriminering</a:t>
            </a:r>
          </a:p>
        </p:txBody>
      </p:sp>
      <p:sp>
        <p:nvSpPr>
          <p:cNvPr id="9" name="Rektangel 8">
            <a:extLst>
              <a:ext uri="{FF2B5EF4-FFF2-40B4-BE49-F238E27FC236}">
                <a16:creationId xmlns:a16="http://schemas.microsoft.com/office/drawing/2014/main" id="{C5756A90-5A9F-FD05-0AB9-50A751BACAA5}"/>
              </a:ext>
            </a:extLst>
          </p:cNvPr>
          <p:cNvSpPr/>
          <p:nvPr/>
        </p:nvSpPr>
        <p:spPr>
          <a:xfrm>
            <a:off x="926196" y="2718098"/>
            <a:ext cx="7857802" cy="360000"/>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1000" b="1">
                <a:solidFill>
                  <a:sysClr val="windowText" lastClr="000000"/>
                </a:solidFill>
              </a:rPr>
              <a:t>Arbeidsmiljøloven setter også noen rammer for kommunene som arbeidsgiver. Den inneholder regler om arbeidsmiljø, stillingsvern, arbeidstid, permisjon, ansettelse og oppsigelse</a:t>
            </a:r>
          </a:p>
        </p:txBody>
      </p:sp>
      <p:sp>
        <p:nvSpPr>
          <p:cNvPr id="3" name="Ellipse 2">
            <a:extLst>
              <a:ext uri="{FF2B5EF4-FFF2-40B4-BE49-F238E27FC236}">
                <a16:creationId xmlns:a16="http://schemas.microsoft.com/office/drawing/2014/main" id="{55C03A99-13F7-9A6F-55A4-5E2CF9DCDDD9}"/>
              </a:ext>
            </a:extLst>
          </p:cNvPr>
          <p:cNvSpPr/>
          <p:nvPr/>
        </p:nvSpPr>
        <p:spPr>
          <a:xfrm>
            <a:off x="360000" y="1555284"/>
            <a:ext cx="468000" cy="468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11" name="Ellipse 10">
            <a:extLst>
              <a:ext uri="{FF2B5EF4-FFF2-40B4-BE49-F238E27FC236}">
                <a16:creationId xmlns:a16="http://schemas.microsoft.com/office/drawing/2014/main" id="{05492F55-1170-230D-4577-835C7C8F5DA7}"/>
              </a:ext>
            </a:extLst>
          </p:cNvPr>
          <p:cNvSpPr/>
          <p:nvPr/>
        </p:nvSpPr>
        <p:spPr>
          <a:xfrm>
            <a:off x="359998" y="2664098"/>
            <a:ext cx="468000" cy="468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pic>
        <p:nvPicPr>
          <p:cNvPr id="13" name="Grafikk 12" descr="Skål med heldekkende fyll">
            <a:extLst>
              <a:ext uri="{FF2B5EF4-FFF2-40B4-BE49-F238E27FC236}">
                <a16:creationId xmlns:a16="http://schemas.microsoft.com/office/drawing/2014/main" id="{734BF9FB-A688-DF17-C146-F4F5D50ED1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998" y="2718098"/>
            <a:ext cx="360000" cy="360000"/>
          </a:xfrm>
          <a:prstGeom prst="rect">
            <a:avLst/>
          </a:prstGeom>
        </p:spPr>
      </p:pic>
      <p:pic>
        <p:nvPicPr>
          <p:cNvPr id="15" name="Grafikk 14" descr="Justitias vekt med heldekkende fyll">
            <a:extLst>
              <a:ext uri="{FF2B5EF4-FFF2-40B4-BE49-F238E27FC236}">
                <a16:creationId xmlns:a16="http://schemas.microsoft.com/office/drawing/2014/main" id="{F1699563-302F-9A3D-E903-7BC3D16BB0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4000" y="1609284"/>
            <a:ext cx="360000" cy="360000"/>
          </a:xfrm>
          <a:prstGeom prst="rect">
            <a:avLst/>
          </a:prstGeom>
        </p:spPr>
      </p:pic>
      <p:sp>
        <p:nvSpPr>
          <p:cNvPr id="7" name="Rektangel 6">
            <a:extLst>
              <a:ext uri="{FF2B5EF4-FFF2-40B4-BE49-F238E27FC236}">
                <a16:creationId xmlns:a16="http://schemas.microsoft.com/office/drawing/2014/main" id="{D8B830EA-CCC7-2319-58A9-4859CB500D9A}"/>
              </a:ext>
            </a:extLst>
          </p:cNvPr>
          <p:cNvSpPr/>
          <p:nvPr/>
        </p:nvSpPr>
        <p:spPr>
          <a:xfrm>
            <a:off x="643098" y="3406198"/>
            <a:ext cx="7857801" cy="360000"/>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lang="nb-NO" sz="1000" b="1">
              <a:solidFill>
                <a:sysClr val="windowText" lastClr="000000"/>
              </a:solidFill>
            </a:endParaRPr>
          </a:p>
        </p:txBody>
      </p:sp>
      <p:sp>
        <p:nvSpPr>
          <p:cNvPr id="14" name="Rektangel 13">
            <a:extLst>
              <a:ext uri="{FF2B5EF4-FFF2-40B4-BE49-F238E27FC236}">
                <a16:creationId xmlns:a16="http://schemas.microsoft.com/office/drawing/2014/main" id="{6DC555C7-B787-5375-9B43-EF9F1C7BD8BB}"/>
              </a:ext>
            </a:extLst>
          </p:cNvPr>
          <p:cNvSpPr/>
          <p:nvPr/>
        </p:nvSpPr>
        <p:spPr>
          <a:xfrm>
            <a:off x="926197" y="3406198"/>
            <a:ext cx="7857801" cy="360000"/>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1000" b="1">
                <a:solidFill>
                  <a:sysClr val="windowText" lastClr="000000"/>
                </a:solidFill>
              </a:rPr>
              <a:t>Hovedavtalen mellom KS og arbeidstakerorganisasjon</a:t>
            </a:r>
          </a:p>
        </p:txBody>
      </p:sp>
      <p:sp>
        <p:nvSpPr>
          <p:cNvPr id="16" name="Ellipse 15">
            <a:extLst>
              <a:ext uri="{FF2B5EF4-FFF2-40B4-BE49-F238E27FC236}">
                <a16:creationId xmlns:a16="http://schemas.microsoft.com/office/drawing/2014/main" id="{C24AF69F-13EA-3B97-09BF-DC98539DB158}"/>
              </a:ext>
            </a:extLst>
          </p:cNvPr>
          <p:cNvSpPr/>
          <p:nvPr/>
        </p:nvSpPr>
        <p:spPr>
          <a:xfrm>
            <a:off x="359999" y="3349102"/>
            <a:ext cx="468000" cy="468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pic>
        <p:nvPicPr>
          <p:cNvPr id="17" name="Grafikk 16" descr="Håndtrykk med heldekkende fyll">
            <a:extLst>
              <a:ext uri="{FF2B5EF4-FFF2-40B4-BE49-F238E27FC236}">
                <a16:creationId xmlns:a16="http://schemas.microsoft.com/office/drawing/2014/main" id="{FBDBA712-0E37-B66B-495C-B0F6BAA4F03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13999" y="3403102"/>
            <a:ext cx="360000" cy="360000"/>
          </a:xfrm>
          <a:prstGeom prst="rect">
            <a:avLst/>
          </a:prstGeom>
        </p:spPr>
      </p:pic>
      <p:sp>
        <p:nvSpPr>
          <p:cNvPr id="18" name="Rektangel 17">
            <a:extLst>
              <a:ext uri="{FF2B5EF4-FFF2-40B4-BE49-F238E27FC236}">
                <a16:creationId xmlns:a16="http://schemas.microsoft.com/office/drawing/2014/main" id="{DF636C3B-4A3C-DA18-F5FB-610F0F14C9EA}"/>
              </a:ext>
            </a:extLst>
          </p:cNvPr>
          <p:cNvSpPr/>
          <p:nvPr/>
        </p:nvSpPr>
        <p:spPr>
          <a:xfrm>
            <a:off x="593999" y="3793839"/>
            <a:ext cx="8064000" cy="11026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ysClr val="windowText" lastClr="000000"/>
                </a:solidFill>
              </a:rPr>
              <a:t>Hovedavtalen er et virkemiddel for å sikre og tilrettelegge for gode prosesser mellom partene, og for positiv utvikling av tjenester i kommuner, fylkeskommuner og bedrifter med tilknytning til kommunesektoren. </a:t>
            </a:r>
          </a:p>
          <a:p>
            <a:pPr marL="171450" indent="-171450">
              <a:buFont typeface="Arial" panose="020B0604020202020204" pitchFamily="34" charset="0"/>
              <a:buChar char="•"/>
            </a:pPr>
            <a:r>
              <a:rPr lang="nb-NO" sz="1000">
                <a:solidFill>
                  <a:sysClr val="windowText" lastClr="000000"/>
                </a:solidFill>
              </a:rPr>
              <a:t>I henhold til avtalen skal kommunene opprette partssammensatte utvalg som kan foreslå og behandle overordnede retningslinjer for kommunens personalpolitikk, herunder tiltak for likestilling og inkluderende arbeidsliv.</a:t>
            </a:r>
          </a:p>
          <a:p>
            <a:pPr marL="171450" indent="-171450">
              <a:buFont typeface="Arial" panose="020B0604020202020204" pitchFamily="34" charset="0"/>
              <a:buChar char="•"/>
            </a:pPr>
            <a:r>
              <a:rPr lang="nb-NO" sz="1000">
                <a:solidFill>
                  <a:sysClr val="windowText" lastClr="000000"/>
                </a:solidFill>
              </a:rPr>
              <a:t>Ledere og tillitsvalgte har et særlig ansvar for det løpende likestillings og ikke-diskrimineringsarbeidet.</a:t>
            </a:r>
          </a:p>
        </p:txBody>
      </p:sp>
    </p:spTree>
    <p:extLst>
      <p:ext uri="{BB962C8B-B14F-4D97-AF65-F5344CB8AC3E}">
        <p14:creationId xmlns:p14="http://schemas.microsoft.com/office/powerpoint/2010/main" val="226987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2FD4A5-244E-EB21-5325-869CD867427D}"/>
              </a:ext>
            </a:extLst>
          </p:cNvPr>
          <p:cNvSpPr>
            <a:spLocks noGrp="1"/>
          </p:cNvSpPr>
          <p:nvPr>
            <p:ph type="title"/>
          </p:nvPr>
        </p:nvSpPr>
        <p:spPr/>
        <p:txBody>
          <a:bodyPr/>
          <a:lstStyle/>
          <a:p>
            <a:r>
              <a:rPr lang="nb-NO"/>
              <a:t>Barrierer i ulike steg mot en kommunal lederstilling</a:t>
            </a:r>
          </a:p>
        </p:txBody>
      </p:sp>
      <p:sp>
        <p:nvSpPr>
          <p:cNvPr id="7" name="Plassholder for tekst 6">
            <a:extLst>
              <a:ext uri="{FF2B5EF4-FFF2-40B4-BE49-F238E27FC236}">
                <a16:creationId xmlns:a16="http://schemas.microsoft.com/office/drawing/2014/main" id="{35C23F6A-DB64-1C8E-C4C6-B6C6A2BAF81B}"/>
              </a:ext>
            </a:extLst>
          </p:cNvPr>
          <p:cNvSpPr>
            <a:spLocks noGrp="1"/>
          </p:cNvSpPr>
          <p:nvPr>
            <p:ph type="body" sz="quarter" idx="13"/>
          </p:nvPr>
        </p:nvSpPr>
        <p:spPr/>
        <p:txBody>
          <a:bodyPr/>
          <a:lstStyle/>
          <a:p>
            <a:r>
              <a:rPr lang="nb-NO"/>
              <a:t>Strenge krav til kommunale ledere begrenser det relevante rekrutteringsgrunnlaget</a:t>
            </a:r>
          </a:p>
          <a:p>
            <a:endParaRPr lang="nb-NO"/>
          </a:p>
        </p:txBody>
      </p:sp>
      <p:pic>
        <p:nvPicPr>
          <p:cNvPr id="5" name="Grafikk 1">
            <a:extLst>
              <a:ext uri="{FF2B5EF4-FFF2-40B4-BE49-F238E27FC236}">
                <a16:creationId xmlns:a16="http://schemas.microsoft.com/office/drawing/2014/main" id="{2B7EB12F-0F53-D6F1-7B72-6D02CD60B6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000" y="1728251"/>
            <a:ext cx="8064000" cy="884902"/>
          </a:xfrm>
          <a:prstGeom prst="rect">
            <a:avLst/>
          </a:prstGeom>
        </p:spPr>
      </p:pic>
      <p:sp>
        <p:nvSpPr>
          <p:cNvPr id="6" name="Rektangel 5">
            <a:extLst>
              <a:ext uri="{FF2B5EF4-FFF2-40B4-BE49-F238E27FC236}">
                <a16:creationId xmlns:a16="http://schemas.microsoft.com/office/drawing/2014/main" id="{11F12A25-646D-146C-573B-8191B2A14173}"/>
              </a:ext>
            </a:extLst>
          </p:cNvPr>
          <p:cNvSpPr/>
          <p:nvPr/>
        </p:nvSpPr>
        <p:spPr>
          <a:xfrm>
            <a:off x="720000" y="2642281"/>
            <a:ext cx="1816723" cy="171671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ysClr val="windowText" lastClr="000000"/>
                </a:solidFill>
              </a:rPr>
              <a:t>Utdanningsnivå og valg av utdanning</a:t>
            </a:r>
          </a:p>
        </p:txBody>
      </p:sp>
      <p:sp>
        <p:nvSpPr>
          <p:cNvPr id="8" name="Rektangel 7">
            <a:extLst>
              <a:ext uri="{FF2B5EF4-FFF2-40B4-BE49-F238E27FC236}">
                <a16:creationId xmlns:a16="http://schemas.microsoft.com/office/drawing/2014/main" id="{CDC63075-B41A-B815-E3EC-BF03BE5ED6AA}"/>
              </a:ext>
            </a:extLst>
          </p:cNvPr>
          <p:cNvSpPr/>
          <p:nvPr/>
        </p:nvSpPr>
        <p:spPr>
          <a:xfrm>
            <a:off x="2606809" y="2642281"/>
            <a:ext cx="1817001" cy="171671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spcAft>
                <a:spcPts val="600"/>
              </a:spcAft>
              <a:buFont typeface="Arial" panose="020B0604020202020204" pitchFamily="34" charset="0"/>
              <a:buChar char="•"/>
            </a:pPr>
            <a:r>
              <a:rPr lang="nb-NO" sz="1000">
                <a:solidFill>
                  <a:sysClr val="windowText" lastClr="000000"/>
                </a:solidFill>
              </a:rPr>
              <a:t>Selvseleksjon</a:t>
            </a:r>
          </a:p>
          <a:p>
            <a:pPr marL="171450" indent="-171450">
              <a:spcAft>
                <a:spcPts val="600"/>
              </a:spcAft>
              <a:buFont typeface="Arial" panose="020B0604020202020204" pitchFamily="34" charset="0"/>
              <a:buChar char="•"/>
            </a:pPr>
            <a:r>
              <a:rPr lang="nb-NO" sz="1000">
                <a:solidFill>
                  <a:sysClr val="windowText" lastClr="000000"/>
                </a:solidFill>
              </a:rPr>
              <a:t>Barrierer i rekrutteringsprosesser</a:t>
            </a:r>
          </a:p>
          <a:p>
            <a:endParaRPr lang="nb-NO" sz="1000">
              <a:solidFill>
                <a:sysClr val="windowText" lastClr="000000"/>
              </a:solidFill>
            </a:endParaRPr>
          </a:p>
        </p:txBody>
      </p:sp>
      <p:sp>
        <p:nvSpPr>
          <p:cNvPr id="9" name="Rektangel 8">
            <a:extLst>
              <a:ext uri="{FF2B5EF4-FFF2-40B4-BE49-F238E27FC236}">
                <a16:creationId xmlns:a16="http://schemas.microsoft.com/office/drawing/2014/main" id="{E187262A-FEA7-EA6E-AE18-2957C89027F8}"/>
              </a:ext>
            </a:extLst>
          </p:cNvPr>
          <p:cNvSpPr/>
          <p:nvPr/>
        </p:nvSpPr>
        <p:spPr>
          <a:xfrm>
            <a:off x="4493896" y="2642281"/>
            <a:ext cx="1816722" cy="171671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spcAft>
                <a:spcPts val="600"/>
              </a:spcAft>
              <a:buFont typeface="Arial" panose="020B0604020202020204" pitchFamily="34" charset="0"/>
              <a:buChar char="•"/>
            </a:pPr>
            <a:r>
              <a:rPr lang="nb-NO" sz="1000">
                <a:solidFill>
                  <a:sysClr val="windowText" lastClr="000000"/>
                </a:solidFill>
              </a:rPr>
              <a:t>Barrierer i kommunen som forhindrer relevant karriereutvikling</a:t>
            </a:r>
          </a:p>
          <a:p>
            <a:pPr>
              <a:spcAft>
                <a:spcPts val="600"/>
              </a:spcAft>
            </a:pPr>
            <a:endParaRPr lang="nb-NO" sz="1000">
              <a:solidFill>
                <a:sysClr val="windowText" lastClr="000000"/>
              </a:solidFill>
            </a:endParaRPr>
          </a:p>
          <a:p>
            <a:endParaRPr lang="nb-NO" sz="1000">
              <a:solidFill>
                <a:sysClr val="windowText" lastClr="000000"/>
              </a:solidFill>
            </a:endParaRPr>
          </a:p>
          <a:p>
            <a:endParaRPr lang="nb-NO" sz="1000">
              <a:solidFill>
                <a:sysClr val="windowText" lastClr="000000"/>
              </a:solidFill>
            </a:endParaRPr>
          </a:p>
        </p:txBody>
      </p:sp>
      <p:sp>
        <p:nvSpPr>
          <p:cNvPr id="10" name="Rektangel 9">
            <a:extLst>
              <a:ext uri="{FF2B5EF4-FFF2-40B4-BE49-F238E27FC236}">
                <a16:creationId xmlns:a16="http://schemas.microsoft.com/office/drawing/2014/main" id="{66E090A0-69E6-8279-0B9D-93862DE36F57}"/>
              </a:ext>
            </a:extLst>
          </p:cNvPr>
          <p:cNvSpPr/>
          <p:nvPr/>
        </p:nvSpPr>
        <p:spPr>
          <a:xfrm>
            <a:off x="6380704" y="2642281"/>
            <a:ext cx="2084870" cy="171671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spcAft>
                <a:spcPts val="600"/>
              </a:spcAft>
              <a:buFont typeface="Arial" panose="020B0604020202020204" pitchFamily="34" charset="0"/>
              <a:buChar char="•"/>
            </a:pPr>
            <a:r>
              <a:rPr lang="nb-NO" sz="1000">
                <a:solidFill>
                  <a:sysClr val="windowText" lastClr="000000"/>
                </a:solidFill>
              </a:rPr>
              <a:t>Preferanser i karrierevalg</a:t>
            </a:r>
          </a:p>
          <a:p>
            <a:pPr marL="171450" indent="-171450">
              <a:spcAft>
                <a:spcPts val="600"/>
              </a:spcAft>
              <a:buFont typeface="Arial" panose="020B0604020202020204" pitchFamily="34" charset="0"/>
              <a:buChar char="•"/>
            </a:pPr>
            <a:r>
              <a:rPr lang="nb-NO" sz="1000">
                <a:solidFill>
                  <a:sysClr val="windowText" lastClr="000000"/>
                </a:solidFill>
              </a:rPr>
              <a:t>Selvseleksjon (anser seg ikke som kvalifisert til lederstillinger, og derfor ikke søker)</a:t>
            </a:r>
          </a:p>
          <a:p>
            <a:pPr marL="171450" indent="-171450">
              <a:buFont typeface="Arial" panose="020B0604020202020204" pitchFamily="34" charset="0"/>
              <a:buChar char="•"/>
            </a:pPr>
            <a:r>
              <a:rPr lang="nb-NO" sz="1000">
                <a:solidFill>
                  <a:sysClr val="windowText" lastClr="000000"/>
                </a:solidFill>
              </a:rPr>
              <a:t>Barrierer i rekrutteringsprosesser</a:t>
            </a:r>
          </a:p>
        </p:txBody>
      </p:sp>
    </p:spTree>
    <p:extLst>
      <p:ext uri="{BB962C8B-B14F-4D97-AF65-F5344CB8AC3E}">
        <p14:creationId xmlns:p14="http://schemas.microsoft.com/office/powerpoint/2010/main" val="79640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0485C3B4-8F11-C2B1-0581-B56187AB28DB}"/>
              </a:ext>
            </a:extLst>
          </p:cNvPr>
          <p:cNvSpPr/>
          <p:nvPr/>
        </p:nvSpPr>
        <p:spPr>
          <a:xfrm>
            <a:off x="4678467" y="2229759"/>
            <a:ext cx="4068000" cy="24130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latin typeface="Montserrat" panose="00000500000000000000" pitchFamily="2" charset="0"/>
            </a:endParaRPr>
          </a:p>
        </p:txBody>
      </p:sp>
      <p:sp>
        <p:nvSpPr>
          <p:cNvPr id="4" name="Rectangle 10">
            <a:extLst>
              <a:ext uri="{FF2B5EF4-FFF2-40B4-BE49-F238E27FC236}">
                <a16:creationId xmlns:a16="http://schemas.microsoft.com/office/drawing/2014/main" id="{2B0E39A6-F548-62FB-2F03-02FCE0E0E1B4}"/>
              </a:ext>
            </a:extLst>
          </p:cNvPr>
          <p:cNvSpPr/>
          <p:nvPr/>
        </p:nvSpPr>
        <p:spPr>
          <a:xfrm>
            <a:off x="342901" y="2229759"/>
            <a:ext cx="4068000" cy="24130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latin typeface="Montserrat" panose="00000500000000000000" pitchFamily="2" charset="0"/>
            </a:endParaRPr>
          </a:p>
        </p:txBody>
      </p:sp>
      <p:sp>
        <p:nvSpPr>
          <p:cNvPr id="5" name="Content Placeholder 2">
            <a:extLst>
              <a:ext uri="{FF2B5EF4-FFF2-40B4-BE49-F238E27FC236}">
                <a16:creationId xmlns:a16="http://schemas.microsoft.com/office/drawing/2014/main" id="{2A1262B4-953F-5371-9C9C-5F09EAF53CBE}"/>
              </a:ext>
            </a:extLst>
          </p:cNvPr>
          <p:cNvSpPr txBox="1">
            <a:spLocks/>
          </p:cNvSpPr>
          <p:nvPr/>
        </p:nvSpPr>
        <p:spPr>
          <a:xfrm>
            <a:off x="342901" y="2663372"/>
            <a:ext cx="4068000" cy="1461939"/>
          </a:xfrm>
          <a:prstGeom prst="rect">
            <a:avLst/>
          </a:prstGeom>
        </p:spPr>
        <p:txBody>
          <a:bodyPr vert="horz" wrap="square" lIns="0" tIns="0" rIns="0" bIns="0" rtlCol="0" anchor="t">
            <a:spAutoFit/>
          </a:bodyPr>
          <a:lstStyle>
            <a:lvl1pPr marL="269875" indent="-269875"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1pPr>
            <a:lvl2pPr marL="538163" indent="-26828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2pPr>
            <a:lvl3pPr marL="717550" indent="-179388"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898525" indent="-180975"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4pPr>
            <a:lvl5pPr marL="1076325" indent="-17780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spcAft>
                <a:spcPts val="900"/>
              </a:spcAft>
            </a:pPr>
            <a:r>
              <a:rPr lang="nb-NO" sz="1000">
                <a:latin typeface="Montserrat" panose="00000500000000000000" pitchFamily="2" charset="0"/>
                <a:cs typeface="Times New Roman" panose="02020603050405020304" pitchFamily="18" charset="0"/>
              </a:rPr>
              <a:t>Det er ingen store forskjeller i utdanningsnivå, og fordelingen av andel innenfor ulike utdanningsfelt er også relativt lik for innvandrere og den øvrige befolkningen</a:t>
            </a:r>
          </a:p>
          <a:p>
            <a:pPr>
              <a:lnSpc>
                <a:spcPct val="100000"/>
              </a:lnSpc>
              <a:spcBef>
                <a:spcPts val="0"/>
              </a:spcBef>
              <a:spcAft>
                <a:spcPts val="900"/>
              </a:spcAft>
            </a:pPr>
            <a:r>
              <a:rPr lang="nb-NO" sz="1000">
                <a:latin typeface="Montserrat" panose="00000500000000000000" pitchFamily="2" charset="0"/>
                <a:cs typeface="Times New Roman" panose="02020603050405020304" pitchFamily="18" charset="0"/>
              </a:rPr>
              <a:t>Det kan imidlertid ikke utelukkes at det er en under-representasjon av innvandrere innenfor noen utdanninger. </a:t>
            </a:r>
          </a:p>
          <a:p>
            <a:pPr>
              <a:lnSpc>
                <a:spcPct val="100000"/>
              </a:lnSpc>
              <a:spcBef>
                <a:spcPts val="0"/>
              </a:spcBef>
              <a:spcAft>
                <a:spcPts val="900"/>
              </a:spcAft>
            </a:pPr>
            <a:r>
              <a:rPr lang="nb-NO" sz="1000">
                <a:latin typeface="Montserrat" panose="00000500000000000000" pitchFamily="2" charset="0"/>
                <a:cs typeface="Times New Roman" panose="02020603050405020304" pitchFamily="18" charset="0"/>
              </a:rPr>
              <a:t>I intervjuer gir flere informanter uttrykk for at det er få med innvandrerbakgrunn med relevant utdanningsbakgrunn innenfor deres fagfelt. </a:t>
            </a:r>
          </a:p>
        </p:txBody>
      </p:sp>
      <p:sp>
        <p:nvSpPr>
          <p:cNvPr id="6" name="Rectangle 4">
            <a:extLst>
              <a:ext uri="{FF2B5EF4-FFF2-40B4-BE49-F238E27FC236}">
                <a16:creationId xmlns:a16="http://schemas.microsoft.com/office/drawing/2014/main" id="{6CB36FB5-5582-D697-427D-9FBFA05BACA5}"/>
              </a:ext>
            </a:extLst>
          </p:cNvPr>
          <p:cNvSpPr/>
          <p:nvPr/>
        </p:nvSpPr>
        <p:spPr>
          <a:xfrm>
            <a:off x="0" y="1493197"/>
            <a:ext cx="9144000" cy="747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 Placeholder 2">
            <a:extLst>
              <a:ext uri="{FF2B5EF4-FFF2-40B4-BE49-F238E27FC236}">
                <a16:creationId xmlns:a16="http://schemas.microsoft.com/office/drawing/2014/main" id="{447CDA7A-C1EB-6357-3486-593C98278BCB}"/>
              </a:ext>
            </a:extLst>
          </p:cNvPr>
          <p:cNvSpPr txBox="1">
            <a:spLocks/>
          </p:cNvSpPr>
          <p:nvPr/>
        </p:nvSpPr>
        <p:spPr>
          <a:xfrm>
            <a:off x="4678467" y="2663373"/>
            <a:ext cx="4068000" cy="119263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6" indent="-171446" defTabSz="914378">
              <a:lnSpc>
                <a:spcPts val="1200"/>
              </a:lnSpc>
              <a:spcBef>
                <a:spcPts val="0"/>
              </a:spcBef>
              <a:spcAft>
                <a:spcPts val="850"/>
              </a:spcAft>
              <a:buClrTx/>
              <a:buFont typeface="Arial" panose="020B0604020202020204" pitchFamily="34" charset="0"/>
              <a:buChar char="•"/>
              <a:defRPr/>
            </a:pPr>
            <a:r>
              <a:rPr lang="nb-NO" sz="1000">
                <a:latin typeface="Montserrat" panose="00000500000000000000" pitchFamily="2" charset="0"/>
                <a:ea typeface="Tw Cen MT" panose="020B0602020104020603" pitchFamily="34" charset="0"/>
                <a:cs typeface="Times New Roman" panose="02020603050405020304" pitchFamily="18" charset="0"/>
              </a:rPr>
              <a:t>Det er en tendens til at personer med innvandrerbakgrunn i større grad enn den øvrige befolkningen jobber i privat sektor. </a:t>
            </a:r>
          </a:p>
          <a:p>
            <a:pPr marL="171446" indent="-171446" defTabSz="914378">
              <a:lnSpc>
                <a:spcPts val="1200"/>
              </a:lnSpc>
              <a:spcBef>
                <a:spcPts val="0"/>
              </a:spcBef>
              <a:spcAft>
                <a:spcPts val="850"/>
              </a:spcAft>
              <a:buClrTx/>
              <a:buFont typeface="Arial" panose="020B0604020202020204" pitchFamily="34" charset="0"/>
              <a:buChar char="•"/>
              <a:defRPr/>
            </a:pPr>
            <a:r>
              <a:rPr lang="nb-NO" sz="1000">
                <a:latin typeface="Montserrat" panose="00000500000000000000" pitchFamily="2" charset="0"/>
                <a:ea typeface="Tw Cen MT" panose="020B0602020104020603" pitchFamily="34" charset="0"/>
                <a:cs typeface="Times New Roman" panose="02020603050405020304" pitchFamily="18" charset="0"/>
              </a:rPr>
              <a:t>Lavere representasjon i kommunal sektor kan skyldes enten en form for selvseleksjon eller at det er større barrierer for å ansettes i kommunal sektor for personer med innvandrerbakgrunn. </a:t>
            </a:r>
          </a:p>
        </p:txBody>
      </p:sp>
      <p:sp>
        <p:nvSpPr>
          <p:cNvPr id="9" name="Oval 12">
            <a:extLst>
              <a:ext uri="{FF2B5EF4-FFF2-40B4-BE49-F238E27FC236}">
                <a16:creationId xmlns:a16="http://schemas.microsoft.com/office/drawing/2014/main" id="{1C8B6290-10C1-B9FC-3467-90B9CCB8B968}"/>
              </a:ext>
            </a:extLst>
          </p:cNvPr>
          <p:cNvSpPr/>
          <p:nvPr/>
        </p:nvSpPr>
        <p:spPr>
          <a:xfrm>
            <a:off x="1977279" y="2010814"/>
            <a:ext cx="612000" cy="61200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sp>
        <p:nvSpPr>
          <p:cNvPr id="10" name="Oval 15">
            <a:extLst>
              <a:ext uri="{FF2B5EF4-FFF2-40B4-BE49-F238E27FC236}">
                <a16:creationId xmlns:a16="http://schemas.microsoft.com/office/drawing/2014/main" id="{C35CD418-EEEB-2345-3875-E9472C30549B}"/>
              </a:ext>
            </a:extLst>
          </p:cNvPr>
          <p:cNvSpPr/>
          <p:nvPr/>
        </p:nvSpPr>
        <p:spPr>
          <a:xfrm>
            <a:off x="6312845" y="1997989"/>
            <a:ext cx="612000" cy="61200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sp>
        <p:nvSpPr>
          <p:cNvPr id="11" name="Content Placeholder 2">
            <a:extLst>
              <a:ext uri="{FF2B5EF4-FFF2-40B4-BE49-F238E27FC236}">
                <a16:creationId xmlns:a16="http://schemas.microsoft.com/office/drawing/2014/main" id="{8E64A0C8-D381-490B-AF5C-DFB439B9B781}"/>
              </a:ext>
            </a:extLst>
          </p:cNvPr>
          <p:cNvSpPr txBox="1">
            <a:spLocks/>
          </p:cNvSpPr>
          <p:nvPr/>
        </p:nvSpPr>
        <p:spPr>
          <a:xfrm>
            <a:off x="284470" y="1737363"/>
            <a:ext cx="3997617" cy="14542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b-NO" sz="1050" b="1">
                <a:solidFill>
                  <a:schemeClr val="bg1"/>
                </a:solidFill>
                <a:latin typeface="Montserrat" panose="00000500000000000000" pitchFamily="2" charset="0"/>
                <a:cs typeface="Calibri" panose="020F0502020204030204" pitchFamily="34" charset="0"/>
              </a:rPr>
              <a:t>Kvalifikasjoner: utdanning</a:t>
            </a:r>
          </a:p>
        </p:txBody>
      </p:sp>
      <p:sp>
        <p:nvSpPr>
          <p:cNvPr id="12" name="Content Placeholder 2">
            <a:extLst>
              <a:ext uri="{FF2B5EF4-FFF2-40B4-BE49-F238E27FC236}">
                <a16:creationId xmlns:a16="http://schemas.microsoft.com/office/drawing/2014/main" id="{8F6F591F-5327-DDCA-49A1-B2751E22F1AC}"/>
              </a:ext>
            </a:extLst>
          </p:cNvPr>
          <p:cNvSpPr txBox="1">
            <a:spLocks/>
          </p:cNvSpPr>
          <p:nvPr/>
        </p:nvSpPr>
        <p:spPr>
          <a:xfrm>
            <a:off x="4620036" y="1721204"/>
            <a:ext cx="3997617" cy="16158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900"/>
              </a:spcAft>
              <a:buNone/>
            </a:pPr>
            <a:r>
              <a:rPr lang="da-DK" sz="1050" b="1">
                <a:solidFill>
                  <a:schemeClr val="bg1"/>
                </a:solidFill>
                <a:latin typeface="Montserrat" panose="00000500000000000000" pitchFamily="2" charset="0"/>
              </a:rPr>
              <a:t>Preferanser: offentlig eller privat sektor</a:t>
            </a:r>
          </a:p>
        </p:txBody>
      </p:sp>
      <p:pic>
        <p:nvPicPr>
          <p:cNvPr id="13" name="Grafikk 12" descr="Diplomrull med heldekkende fyll">
            <a:extLst>
              <a:ext uri="{FF2B5EF4-FFF2-40B4-BE49-F238E27FC236}">
                <a16:creationId xmlns:a16="http://schemas.microsoft.com/office/drawing/2014/main" id="{612BAEA5-3DB4-63F7-730A-5DD451FBD0F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032046" y="2049900"/>
            <a:ext cx="504000" cy="504000"/>
          </a:xfrm>
          <a:prstGeom prst="rect">
            <a:avLst/>
          </a:prstGeom>
        </p:spPr>
      </p:pic>
      <p:pic>
        <p:nvPicPr>
          <p:cNvPr id="14" name="Grafikk 13" descr="Veiskilt med heldekkende fyll">
            <a:extLst>
              <a:ext uri="{FF2B5EF4-FFF2-40B4-BE49-F238E27FC236}">
                <a16:creationId xmlns:a16="http://schemas.microsoft.com/office/drawing/2014/main" id="{C5DAFADA-6CFE-4FC9-22BD-45E77576189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367612" y="2034575"/>
            <a:ext cx="504000" cy="504000"/>
          </a:xfrm>
          <a:prstGeom prst="rect">
            <a:avLst/>
          </a:prstGeom>
        </p:spPr>
      </p:pic>
      <p:sp>
        <p:nvSpPr>
          <p:cNvPr id="21" name="Tittel 20">
            <a:extLst>
              <a:ext uri="{FF2B5EF4-FFF2-40B4-BE49-F238E27FC236}">
                <a16:creationId xmlns:a16="http://schemas.microsoft.com/office/drawing/2014/main" id="{DAF021AC-1894-4A05-407C-4A97E2B3905C}"/>
              </a:ext>
            </a:extLst>
          </p:cNvPr>
          <p:cNvSpPr>
            <a:spLocks noGrp="1"/>
          </p:cNvSpPr>
          <p:nvPr>
            <p:ph type="title"/>
          </p:nvPr>
        </p:nvSpPr>
        <p:spPr/>
        <p:txBody>
          <a:bodyPr/>
          <a:lstStyle/>
          <a:p>
            <a:r>
              <a:rPr lang="nb-NO"/>
              <a:t>Individuelle barrierer</a:t>
            </a:r>
          </a:p>
        </p:txBody>
      </p:sp>
      <p:sp>
        <p:nvSpPr>
          <p:cNvPr id="23" name="Plassholder for tekst 22">
            <a:extLst>
              <a:ext uri="{FF2B5EF4-FFF2-40B4-BE49-F238E27FC236}">
                <a16:creationId xmlns:a16="http://schemas.microsoft.com/office/drawing/2014/main" id="{580CFBBC-A66B-380C-F367-B4950E9715DC}"/>
              </a:ext>
            </a:extLst>
          </p:cNvPr>
          <p:cNvSpPr>
            <a:spLocks noGrp="1"/>
          </p:cNvSpPr>
          <p:nvPr>
            <p:ph type="body" sz="quarter" idx="13"/>
          </p:nvPr>
        </p:nvSpPr>
        <p:spPr/>
        <p:txBody>
          <a:bodyPr/>
          <a:lstStyle/>
          <a:p>
            <a:r>
              <a:rPr lang="nb-NO"/>
              <a:t>Våre funn tyder på at kommunene opplever at det er få personer med innvandrerbakgrunn som søker på de kommunale lederstillingene. </a:t>
            </a:r>
          </a:p>
          <a:p>
            <a:endParaRPr lang="nb-NO"/>
          </a:p>
        </p:txBody>
      </p:sp>
    </p:spTree>
    <p:extLst>
      <p:ext uri="{BB962C8B-B14F-4D97-AF65-F5344CB8AC3E}">
        <p14:creationId xmlns:p14="http://schemas.microsoft.com/office/powerpoint/2010/main" val="236058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0784F-AF6C-F9DC-62A3-E5913780F0FB}"/>
            </a:ext>
          </a:extLst>
        </p:cNvPr>
        <p:cNvGrpSpPr/>
        <p:nvPr/>
      </p:nvGrpSpPr>
      <p:grpSpPr>
        <a:xfrm>
          <a:off x="0" y="0"/>
          <a:ext cx="0" cy="0"/>
          <a:chOff x="0" y="0"/>
          <a:chExt cx="0" cy="0"/>
        </a:xfrm>
      </p:grpSpPr>
      <p:sp>
        <p:nvSpPr>
          <p:cNvPr id="3" name="Rectangle 7">
            <a:extLst>
              <a:ext uri="{FF2B5EF4-FFF2-40B4-BE49-F238E27FC236}">
                <a16:creationId xmlns:a16="http://schemas.microsoft.com/office/drawing/2014/main" id="{DCFDD05B-3A82-6DB6-D0CC-F0B7A0C7DF1A}"/>
              </a:ext>
            </a:extLst>
          </p:cNvPr>
          <p:cNvSpPr/>
          <p:nvPr/>
        </p:nvSpPr>
        <p:spPr>
          <a:xfrm>
            <a:off x="4678467" y="2229759"/>
            <a:ext cx="4068000" cy="24130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latin typeface="Montserrat" panose="00000500000000000000" pitchFamily="2" charset="0"/>
            </a:endParaRPr>
          </a:p>
        </p:txBody>
      </p:sp>
      <p:sp>
        <p:nvSpPr>
          <p:cNvPr id="4" name="Rectangle 10">
            <a:extLst>
              <a:ext uri="{FF2B5EF4-FFF2-40B4-BE49-F238E27FC236}">
                <a16:creationId xmlns:a16="http://schemas.microsoft.com/office/drawing/2014/main" id="{4748BBA5-004F-1425-845C-766A0A561A81}"/>
              </a:ext>
            </a:extLst>
          </p:cNvPr>
          <p:cNvSpPr/>
          <p:nvPr/>
        </p:nvSpPr>
        <p:spPr>
          <a:xfrm>
            <a:off x="342901" y="2229759"/>
            <a:ext cx="4068000" cy="24130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latin typeface="Montserrat" panose="00000500000000000000" pitchFamily="2" charset="0"/>
            </a:endParaRPr>
          </a:p>
        </p:txBody>
      </p:sp>
      <p:sp>
        <p:nvSpPr>
          <p:cNvPr id="5" name="Content Placeholder 2">
            <a:extLst>
              <a:ext uri="{FF2B5EF4-FFF2-40B4-BE49-F238E27FC236}">
                <a16:creationId xmlns:a16="http://schemas.microsoft.com/office/drawing/2014/main" id="{3999E9E9-C0FE-F13E-25BB-435DD90B0922}"/>
              </a:ext>
            </a:extLst>
          </p:cNvPr>
          <p:cNvSpPr txBox="1">
            <a:spLocks/>
          </p:cNvSpPr>
          <p:nvPr/>
        </p:nvSpPr>
        <p:spPr>
          <a:xfrm>
            <a:off x="342901" y="2663372"/>
            <a:ext cx="4068000" cy="1154162"/>
          </a:xfrm>
          <a:prstGeom prst="rect">
            <a:avLst/>
          </a:prstGeom>
        </p:spPr>
        <p:txBody>
          <a:bodyPr vert="horz" wrap="square" lIns="0" tIns="0" rIns="0" bIns="0" rtlCol="0" anchor="t">
            <a:spAutoFit/>
          </a:bodyPr>
          <a:lstStyle>
            <a:lvl1pPr marL="269875" indent="-269875"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1pPr>
            <a:lvl2pPr marL="538163" indent="-26828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2pPr>
            <a:lvl3pPr marL="717550" indent="-179388"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898525" indent="-180975"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4pPr>
            <a:lvl5pPr marL="1076325" indent="-17780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spcAft>
                <a:spcPts val="900"/>
              </a:spcAft>
            </a:pPr>
            <a:r>
              <a:rPr lang="nb-NO" sz="1000">
                <a:latin typeface="Montserrat" panose="00000500000000000000" pitchFamily="2" charset="0"/>
                <a:cs typeface="Times New Roman" panose="02020603050405020304" pitchFamily="18" charset="0"/>
              </a:rPr>
              <a:t>Mange som får en lederstilling starter som ordinær ansatt, og jobber seg oppover. </a:t>
            </a:r>
          </a:p>
          <a:p>
            <a:pPr>
              <a:lnSpc>
                <a:spcPct val="100000"/>
              </a:lnSpc>
              <a:spcBef>
                <a:spcPts val="0"/>
              </a:spcBef>
              <a:spcAft>
                <a:spcPts val="900"/>
              </a:spcAft>
            </a:pPr>
            <a:r>
              <a:rPr lang="nb-NO" sz="1000">
                <a:latin typeface="Montserrat" panose="00000500000000000000" pitchFamily="2" charset="0"/>
                <a:cs typeface="Times New Roman" panose="02020603050405020304" pitchFamily="18" charset="0"/>
              </a:rPr>
              <a:t>Over tid kan man få økt kompetanse og erfaring, for eksempel gjennom videreutdanning eller vikariat som leder, og deretter bli kvalifisert til å søke på en lederstilling.</a:t>
            </a:r>
          </a:p>
          <a:p>
            <a:pPr marL="0" indent="0">
              <a:lnSpc>
                <a:spcPct val="100000"/>
              </a:lnSpc>
              <a:spcBef>
                <a:spcPts val="0"/>
              </a:spcBef>
              <a:spcAft>
                <a:spcPts val="900"/>
              </a:spcAft>
              <a:buNone/>
            </a:pPr>
            <a:r>
              <a:rPr lang="nb-NO" sz="1000">
                <a:latin typeface="Montserrat" panose="00000500000000000000" pitchFamily="2" charset="0"/>
                <a:cs typeface="Times New Roman" panose="02020603050405020304" pitchFamily="18" charset="0"/>
              </a:rPr>
              <a:t> </a:t>
            </a:r>
          </a:p>
        </p:txBody>
      </p:sp>
      <p:sp>
        <p:nvSpPr>
          <p:cNvPr id="6" name="Rectangle 4">
            <a:extLst>
              <a:ext uri="{FF2B5EF4-FFF2-40B4-BE49-F238E27FC236}">
                <a16:creationId xmlns:a16="http://schemas.microsoft.com/office/drawing/2014/main" id="{3401C109-DF65-988A-4B75-C6E29E860A52}"/>
              </a:ext>
            </a:extLst>
          </p:cNvPr>
          <p:cNvSpPr/>
          <p:nvPr/>
        </p:nvSpPr>
        <p:spPr>
          <a:xfrm>
            <a:off x="0" y="1493197"/>
            <a:ext cx="9144000" cy="747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 Placeholder 2">
            <a:extLst>
              <a:ext uri="{FF2B5EF4-FFF2-40B4-BE49-F238E27FC236}">
                <a16:creationId xmlns:a16="http://schemas.microsoft.com/office/drawing/2014/main" id="{61F0334B-3A73-5700-FC78-780834D595DA}"/>
              </a:ext>
            </a:extLst>
          </p:cNvPr>
          <p:cNvSpPr txBox="1">
            <a:spLocks/>
          </p:cNvSpPr>
          <p:nvPr/>
        </p:nvSpPr>
        <p:spPr>
          <a:xfrm>
            <a:off x="4678467" y="2663373"/>
            <a:ext cx="4068000" cy="119263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6" indent="-171446" defTabSz="914378">
              <a:lnSpc>
                <a:spcPts val="1200"/>
              </a:lnSpc>
              <a:spcBef>
                <a:spcPts val="0"/>
              </a:spcBef>
              <a:spcAft>
                <a:spcPts val="850"/>
              </a:spcAft>
              <a:buClrTx/>
              <a:buFont typeface="Arial" panose="020B0604020202020204" pitchFamily="34" charset="0"/>
              <a:buChar char="•"/>
              <a:defRPr/>
            </a:pPr>
            <a:r>
              <a:rPr lang="nb-NO" sz="1000">
                <a:latin typeface="Montserrat" panose="00000500000000000000" pitchFamily="2" charset="0"/>
                <a:ea typeface="Tw Cen MT" panose="020B0602020104020603" pitchFamily="34" charset="0"/>
                <a:cs typeface="Times New Roman" panose="02020603050405020304" pitchFamily="18" charset="0"/>
              </a:rPr>
              <a:t>Personer med innvandrerbakgrunn kan også vurderes som mindre egnede til lederstillinger på grunn av mangelfulle språkferdigheter eller kulturelle forskjeller. </a:t>
            </a:r>
          </a:p>
          <a:p>
            <a:pPr marL="171446" indent="-171446" defTabSz="914378">
              <a:lnSpc>
                <a:spcPts val="1200"/>
              </a:lnSpc>
              <a:spcBef>
                <a:spcPts val="0"/>
              </a:spcBef>
              <a:spcAft>
                <a:spcPts val="850"/>
              </a:spcAft>
              <a:buClrTx/>
              <a:buFont typeface="Arial" panose="020B0604020202020204" pitchFamily="34" charset="0"/>
              <a:buChar char="•"/>
              <a:defRPr/>
            </a:pPr>
            <a:r>
              <a:rPr lang="nb-NO" sz="1000">
                <a:latin typeface="Montserrat" panose="00000500000000000000" pitchFamily="2" charset="0"/>
                <a:ea typeface="Tw Cen MT" panose="020B0602020104020603" pitchFamily="34" charset="0"/>
                <a:cs typeface="Times New Roman" panose="02020603050405020304" pitchFamily="18" charset="0"/>
              </a:rPr>
              <a:t>For å bli leder er gode formidlings- og kommunikasjonsevner avgjørende. Gode kunnskaper i norsk er spesielt viktig i kommunal sektor, hvor dette er arbeidsspråket. </a:t>
            </a:r>
          </a:p>
        </p:txBody>
      </p:sp>
      <p:sp>
        <p:nvSpPr>
          <p:cNvPr id="9" name="Oval 12">
            <a:extLst>
              <a:ext uri="{FF2B5EF4-FFF2-40B4-BE49-F238E27FC236}">
                <a16:creationId xmlns:a16="http://schemas.microsoft.com/office/drawing/2014/main" id="{463B5B14-A7CF-B396-6A35-2E7D584E770D}"/>
              </a:ext>
            </a:extLst>
          </p:cNvPr>
          <p:cNvSpPr/>
          <p:nvPr/>
        </p:nvSpPr>
        <p:spPr>
          <a:xfrm>
            <a:off x="1977279" y="2010814"/>
            <a:ext cx="612000" cy="61200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sp>
        <p:nvSpPr>
          <p:cNvPr id="10" name="Oval 15">
            <a:extLst>
              <a:ext uri="{FF2B5EF4-FFF2-40B4-BE49-F238E27FC236}">
                <a16:creationId xmlns:a16="http://schemas.microsoft.com/office/drawing/2014/main" id="{2B78F5F2-E125-07E1-2E10-78B396AC7F2B}"/>
              </a:ext>
            </a:extLst>
          </p:cNvPr>
          <p:cNvSpPr/>
          <p:nvPr/>
        </p:nvSpPr>
        <p:spPr>
          <a:xfrm>
            <a:off x="6312845" y="1997989"/>
            <a:ext cx="612000" cy="61200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sp>
        <p:nvSpPr>
          <p:cNvPr id="11" name="Content Placeholder 2">
            <a:extLst>
              <a:ext uri="{FF2B5EF4-FFF2-40B4-BE49-F238E27FC236}">
                <a16:creationId xmlns:a16="http://schemas.microsoft.com/office/drawing/2014/main" id="{2FB2D7AA-493A-A50D-A381-B912E0AB6E5E}"/>
              </a:ext>
            </a:extLst>
          </p:cNvPr>
          <p:cNvSpPr txBox="1">
            <a:spLocks/>
          </p:cNvSpPr>
          <p:nvPr/>
        </p:nvSpPr>
        <p:spPr>
          <a:xfrm>
            <a:off x="284470" y="1737363"/>
            <a:ext cx="3997617" cy="14542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b-NO" sz="1050" b="1">
                <a:solidFill>
                  <a:schemeClr val="bg1"/>
                </a:solidFill>
                <a:latin typeface="Montserrat" panose="00000500000000000000" pitchFamily="2" charset="0"/>
                <a:cs typeface="Calibri" panose="020F0502020204030204" pitchFamily="34" charset="0"/>
              </a:rPr>
              <a:t>Kvalifikasjoner: erfaring fra kommunal sektor</a:t>
            </a:r>
          </a:p>
        </p:txBody>
      </p:sp>
      <p:sp>
        <p:nvSpPr>
          <p:cNvPr id="12" name="Content Placeholder 2">
            <a:extLst>
              <a:ext uri="{FF2B5EF4-FFF2-40B4-BE49-F238E27FC236}">
                <a16:creationId xmlns:a16="http://schemas.microsoft.com/office/drawing/2014/main" id="{32062E00-C55A-1B61-BA56-77C840834DFD}"/>
              </a:ext>
            </a:extLst>
          </p:cNvPr>
          <p:cNvSpPr txBox="1">
            <a:spLocks/>
          </p:cNvSpPr>
          <p:nvPr/>
        </p:nvSpPr>
        <p:spPr>
          <a:xfrm>
            <a:off x="4620036" y="1721204"/>
            <a:ext cx="3997617" cy="16158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900"/>
              </a:spcAft>
              <a:buNone/>
            </a:pPr>
            <a:r>
              <a:rPr lang="da-DK" sz="1050" b="1">
                <a:solidFill>
                  <a:schemeClr val="bg1"/>
                </a:solidFill>
                <a:latin typeface="Montserrat" panose="00000500000000000000" pitchFamily="2" charset="0"/>
              </a:rPr>
              <a:t>Språk</a:t>
            </a:r>
          </a:p>
        </p:txBody>
      </p:sp>
      <p:pic>
        <p:nvPicPr>
          <p:cNvPr id="13" name="Grafikk 12" descr="Forretningsvekst med heldekkende fyll">
            <a:extLst>
              <a:ext uri="{FF2B5EF4-FFF2-40B4-BE49-F238E27FC236}">
                <a16:creationId xmlns:a16="http://schemas.microsoft.com/office/drawing/2014/main" id="{FE57FE1E-FDFA-1D78-4367-504303EB4D1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032046" y="2049900"/>
            <a:ext cx="504000" cy="504000"/>
          </a:xfrm>
          <a:prstGeom prst="rect">
            <a:avLst/>
          </a:prstGeom>
        </p:spPr>
      </p:pic>
      <p:pic>
        <p:nvPicPr>
          <p:cNvPr id="14" name="Grafikk 13" descr="Tale med heldekkende fyll">
            <a:extLst>
              <a:ext uri="{FF2B5EF4-FFF2-40B4-BE49-F238E27FC236}">
                <a16:creationId xmlns:a16="http://schemas.microsoft.com/office/drawing/2014/main" id="{7F45E28A-40D0-66D0-FA17-B596F578652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367612" y="2034575"/>
            <a:ext cx="504000" cy="504000"/>
          </a:xfrm>
          <a:prstGeom prst="rect">
            <a:avLst/>
          </a:prstGeom>
        </p:spPr>
      </p:pic>
      <p:sp>
        <p:nvSpPr>
          <p:cNvPr id="21" name="Tittel 20">
            <a:extLst>
              <a:ext uri="{FF2B5EF4-FFF2-40B4-BE49-F238E27FC236}">
                <a16:creationId xmlns:a16="http://schemas.microsoft.com/office/drawing/2014/main" id="{4CF0464B-ADEC-8BD7-F269-CDBF7FB27143}"/>
              </a:ext>
            </a:extLst>
          </p:cNvPr>
          <p:cNvSpPr>
            <a:spLocks noGrp="1"/>
          </p:cNvSpPr>
          <p:nvPr>
            <p:ph type="title"/>
          </p:nvPr>
        </p:nvSpPr>
        <p:spPr/>
        <p:txBody>
          <a:bodyPr/>
          <a:lstStyle/>
          <a:p>
            <a:r>
              <a:rPr lang="nb-NO"/>
              <a:t>Individuelle barrierer</a:t>
            </a:r>
          </a:p>
        </p:txBody>
      </p:sp>
      <p:sp>
        <p:nvSpPr>
          <p:cNvPr id="23" name="Plassholder for tekst 22">
            <a:extLst>
              <a:ext uri="{FF2B5EF4-FFF2-40B4-BE49-F238E27FC236}">
                <a16:creationId xmlns:a16="http://schemas.microsoft.com/office/drawing/2014/main" id="{D149D38F-1716-ECF8-6968-26412886ACDA}"/>
              </a:ext>
            </a:extLst>
          </p:cNvPr>
          <p:cNvSpPr>
            <a:spLocks noGrp="1"/>
          </p:cNvSpPr>
          <p:nvPr>
            <p:ph type="body" sz="quarter" idx="13"/>
          </p:nvPr>
        </p:nvSpPr>
        <p:spPr/>
        <p:txBody>
          <a:bodyPr/>
          <a:lstStyle/>
          <a:p>
            <a:r>
              <a:rPr lang="nb-NO"/>
              <a:t>Våre funn tyder på at mangel på kommunal erfaring og manglende norskferdigheter er sentrale barrierer</a:t>
            </a:r>
          </a:p>
        </p:txBody>
      </p:sp>
    </p:spTree>
    <p:extLst>
      <p:ext uri="{BB962C8B-B14F-4D97-AF65-F5344CB8AC3E}">
        <p14:creationId xmlns:p14="http://schemas.microsoft.com/office/powerpoint/2010/main" val="1255814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949DB3-B59E-C2CA-369A-921FB4507D99}"/>
              </a:ext>
            </a:extLst>
          </p:cNvPr>
          <p:cNvSpPr>
            <a:spLocks noGrp="1"/>
          </p:cNvSpPr>
          <p:nvPr>
            <p:ph type="title"/>
          </p:nvPr>
        </p:nvSpPr>
        <p:spPr/>
        <p:txBody>
          <a:bodyPr/>
          <a:lstStyle/>
          <a:p>
            <a:r>
              <a:rPr lang="nb-NO"/>
              <a:t>Interne barrierer </a:t>
            </a:r>
          </a:p>
        </p:txBody>
      </p:sp>
      <p:sp>
        <p:nvSpPr>
          <p:cNvPr id="4" name="Plassholder for innhold 3">
            <a:extLst>
              <a:ext uri="{FF2B5EF4-FFF2-40B4-BE49-F238E27FC236}">
                <a16:creationId xmlns:a16="http://schemas.microsoft.com/office/drawing/2014/main" id="{442EC458-B48E-A8C0-A5FB-21EECF0CBF18}"/>
              </a:ext>
            </a:extLst>
          </p:cNvPr>
          <p:cNvSpPr>
            <a:spLocks noGrp="1"/>
          </p:cNvSpPr>
          <p:nvPr>
            <p:ph idx="1"/>
          </p:nvPr>
        </p:nvSpPr>
        <p:spPr>
          <a:xfrm>
            <a:off x="720000" y="1666372"/>
            <a:ext cx="8064000" cy="2490572"/>
          </a:xfrm>
        </p:spPr>
        <p:txBody>
          <a:bodyPr/>
          <a:lstStyle/>
          <a:p>
            <a:r>
              <a:rPr lang="nb-NO" sz="1000"/>
              <a:t>Selv om kommunene må forholde seg til de institusjonelle rammene som er satt, vil det være fleksibilitet innenfor handlingsrommet, og kommunene har mulighet til å gjøre egne prioriteringer og skjønnsmessige vurderinger. </a:t>
            </a:r>
          </a:p>
          <a:p>
            <a:r>
              <a:rPr lang="nb-NO" sz="1000"/>
              <a:t>En del av forklaringen på manglende mangfold kan derfor ligge i kommunenes praksis. </a:t>
            </a:r>
          </a:p>
          <a:p>
            <a:r>
              <a:rPr lang="nb-NO" sz="1000"/>
              <a:t>Vi skiller på interne barrierer på strategisk nivå og i selve rekrutteringsprosessene: </a:t>
            </a:r>
          </a:p>
          <a:p>
            <a:pPr marL="0" indent="0">
              <a:buNone/>
            </a:pPr>
            <a:endParaRPr lang="nb-NO" sz="1000"/>
          </a:p>
        </p:txBody>
      </p:sp>
      <p:sp>
        <p:nvSpPr>
          <p:cNvPr id="6" name="Plassholder for tekst 5">
            <a:extLst>
              <a:ext uri="{FF2B5EF4-FFF2-40B4-BE49-F238E27FC236}">
                <a16:creationId xmlns:a16="http://schemas.microsoft.com/office/drawing/2014/main" id="{7248D84C-9A49-E085-2FA1-4DC1D8BC3131}"/>
              </a:ext>
            </a:extLst>
          </p:cNvPr>
          <p:cNvSpPr>
            <a:spLocks noGrp="1"/>
          </p:cNvSpPr>
          <p:nvPr>
            <p:ph type="body" sz="quarter" idx="13"/>
          </p:nvPr>
        </p:nvSpPr>
        <p:spPr/>
        <p:txBody>
          <a:bodyPr/>
          <a:lstStyle/>
          <a:p>
            <a:r>
              <a:rPr lang="nb-NO"/>
              <a:t>Forhold på virksomhetsnivå kan også være barrierer for mangfold. </a:t>
            </a:r>
          </a:p>
        </p:txBody>
      </p:sp>
      <p:sp>
        <p:nvSpPr>
          <p:cNvPr id="3" name="Rektangel 2">
            <a:extLst>
              <a:ext uri="{FF2B5EF4-FFF2-40B4-BE49-F238E27FC236}">
                <a16:creationId xmlns:a16="http://schemas.microsoft.com/office/drawing/2014/main" id="{7520388C-8E93-1C64-EE36-24B05EBC61F9}"/>
              </a:ext>
            </a:extLst>
          </p:cNvPr>
          <p:cNvSpPr/>
          <p:nvPr/>
        </p:nvSpPr>
        <p:spPr>
          <a:xfrm>
            <a:off x="720000" y="2936924"/>
            <a:ext cx="3816000" cy="252000"/>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Strategisk nivå</a:t>
            </a:r>
          </a:p>
        </p:txBody>
      </p:sp>
      <p:sp>
        <p:nvSpPr>
          <p:cNvPr id="5" name="Rektangel 4">
            <a:extLst>
              <a:ext uri="{FF2B5EF4-FFF2-40B4-BE49-F238E27FC236}">
                <a16:creationId xmlns:a16="http://schemas.microsoft.com/office/drawing/2014/main" id="{D92F722C-1AC6-CC78-73D6-6085AACD99EC}"/>
              </a:ext>
            </a:extLst>
          </p:cNvPr>
          <p:cNvSpPr/>
          <p:nvPr/>
        </p:nvSpPr>
        <p:spPr>
          <a:xfrm>
            <a:off x="4713583" y="2936924"/>
            <a:ext cx="3816000" cy="252000"/>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I rekrutteringsprosessen</a:t>
            </a:r>
          </a:p>
        </p:txBody>
      </p:sp>
      <p:sp>
        <p:nvSpPr>
          <p:cNvPr id="7" name="Rektangel 6">
            <a:extLst>
              <a:ext uri="{FF2B5EF4-FFF2-40B4-BE49-F238E27FC236}">
                <a16:creationId xmlns:a16="http://schemas.microsoft.com/office/drawing/2014/main" id="{22F18422-7E88-CE0F-FE6C-2A663F9FD3E1}"/>
              </a:ext>
            </a:extLst>
          </p:cNvPr>
          <p:cNvSpPr/>
          <p:nvPr/>
        </p:nvSpPr>
        <p:spPr>
          <a:xfrm>
            <a:off x="720000" y="3316016"/>
            <a:ext cx="3816000" cy="1273682"/>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chemeClr val="tx1"/>
                </a:solidFill>
              </a:rPr>
              <a:t>Manglende forankring og prioritering av </a:t>
            </a:r>
            <a:r>
              <a:rPr lang="nb-NO" sz="1000" err="1">
                <a:solidFill>
                  <a:schemeClr val="tx1"/>
                </a:solidFill>
              </a:rPr>
              <a:t>mangfoldsarbeidet</a:t>
            </a:r>
            <a:r>
              <a:rPr lang="nb-NO" sz="1000">
                <a:solidFill>
                  <a:schemeClr val="tx1"/>
                </a:solidFill>
              </a:rPr>
              <a:t> i kommunens strategier og planer</a:t>
            </a:r>
          </a:p>
          <a:p>
            <a:pPr marL="171450" indent="-171450">
              <a:buFont typeface="Arial" panose="020B0604020202020204" pitchFamily="34" charset="0"/>
              <a:buChar char="•"/>
            </a:pPr>
            <a:r>
              <a:rPr lang="nb-NO" sz="1000">
                <a:solidFill>
                  <a:schemeClr val="tx1"/>
                </a:solidFill>
              </a:rPr>
              <a:t>For lite kunnskap og bevissthet om verdien av og holdninger til mangfold</a:t>
            </a:r>
          </a:p>
          <a:p>
            <a:pPr marL="171450" indent="-171450">
              <a:buFont typeface="Arial" panose="020B0604020202020204" pitchFamily="34" charset="0"/>
              <a:buChar char="•"/>
            </a:pPr>
            <a:r>
              <a:rPr lang="nb-NO" sz="1000">
                <a:solidFill>
                  <a:schemeClr val="tx1"/>
                </a:solidFill>
              </a:rPr>
              <a:t>Ikke-inkluderende arbeidsmiljø og personalpolitikk</a:t>
            </a:r>
          </a:p>
        </p:txBody>
      </p:sp>
      <p:sp>
        <p:nvSpPr>
          <p:cNvPr id="8" name="Rektangel 7">
            <a:extLst>
              <a:ext uri="{FF2B5EF4-FFF2-40B4-BE49-F238E27FC236}">
                <a16:creationId xmlns:a16="http://schemas.microsoft.com/office/drawing/2014/main" id="{A7A66712-AA92-9A32-A257-E7A19DE31F89}"/>
              </a:ext>
            </a:extLst>
          </p:cNvPr>
          <p:cNvSpPr/>
          <p:nvPr/>
        </p:nvSpPr>
        <p:spPr>
          <a:xfrm>
            <a:off x="4713583" y="3316016"/>
            <a:ext cx="3816000" cy="1273682"/>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chemeClr val="tx1"/>
                </a:solidFill>
              </a:rPr>
              <a:t>Det gjøres ikke en vurdering av behovene for den spesifikke stillingen </a:t>
            </a:r>
          </a:p>
          <a:p>
            <a:pPr marL="171450" indent="-171450">
              <a:buFont typeface="Arial" panose="020B0604020202020204" pitchFamily="34" charset="0"/>
              <a:buChar char="•"/>
            </a:pPr>
            <a:r>
              <a:rPr lang="nb-NO" sz="1000">
                <a:solidFill>
                  <a:schemeClr val="tx1"/>
                </a:solidFill>
              </a:rPr>
              <a:t>Det er utfordrende å vurdere kandidater med utenlandsk bakgrunn</a:t>
            </a:r>
          </a:p>
          <a:p>
            <a:pPr marL="171450" indent="-171450">
              <a:buFont typeface="Arial" panose="020B0604020202020204" pitchFamily="34" charset="0"/>
              <a:buChar char="•"/>
            </a:pPr>
            <a:r>
              <a:rPr lang="nb-NO" sz="1000">
                <a:solidFill>
                  <a:schemeClr val="tx1"/>
                </a:solidFill>
              </a:rPr>
              <a:t>Språk er en «</a:t>
            </a:r>
            <a:r>
              <a:rPr lang="nb-NO" sz="1000" err="1">
                <a:solidFill>
                  <a:schemeClr val="tx1"/>
                </a:solidFill>
              </a:rPr>
              <a:t>proxy</a:t>
            </a:r>
            <a:r>
              <a:rPr lang="nb-NO" sz="1000">
                <a:solidFill>
                  <a:schemeClr val="tx1"/>
                </a:solidFill>
              </a:rPr>
              <a:t>» for andre forhold som anses som viktig i rekrutteringen</a:t>
            </a:r>
          </a:p>
          <a:p>
            <a:pPr marL="171450" indent="-171450">
              <a:buFont typeface="Arial" panose="020B0604020202020204" pitchFamily="34" charset="0"/>
              <a:buChar char="•"/>
            </a:pPr>
            <a:r>
              <a:rPr lang="nb-NO" sz="1000">
                <a:solidFill>
                  <a:schemeClr val="tx1"/>
                </a:solidFill>
              </a:rPr>
              <a:t>Det anses som risikabelt å velge en leder med en ikke-norsk bakgrunn</a:t>
            </a:r>
          </a:p>
        </p:txBody>
      </p:sp>
    </p:spTree>
    <p:extLst>
      <p:ext uri="{BB962C8B-B14F-4D97-AF65-F5344CB8AC3E}">
        <p14:creationId xmlns:p14="http://schemas.microsoft.com/office/powerpoint/2010/main" val="2969517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2CEC23-5CFE-7F16-3152-739729644E2D}"/>
              </a:ext>
            </a:extLst>
          </p:cNvPr>
          <p:cNvSpPr>
            <a:spLocks noGrp="1"/>
          </p:cNvSpPr>
          <p:nvPr>
            <p:ph type="title"/>
          </p:nvPr>
        </p:nvSpPr>
        <p:spPr/>
        <p:txBody>
          <a:bodyPr/>
          <a:lstStyle/>
          <a:p>
            <a:r>
              <a:rPr lang="nb-NO"/>
              <a:t>Barrierer i rekrutteringsprosessen</a:t>
            </a:r>
          </a:p>
        </p:txBody>
      </p:sp>
      <p:sp>
        <p:nvSpPr>
          <p:cNvPr id="3" name="Plassholder for innhold 2">
            <a:extLst>
              <a:ext uri="{FF2B5EF4-FFF2-40B4-BE49-F238E27FC236}">
                <a16:creationId xmlns:a16="http://schemas.microsoft.com/office/drawing/2014/main" id="{B4E6157C-4798-E245-4DDC-8C5E904AF5EC}"/>
              </a:ext>
            </a:extLst>
          </p:cNvPr>
          <p:cNvSpPr>
            <a:spLocks noGrp="1"/>
          </p:cNvSpPr>
          <p:nvPr>
            <p:ph idx="1"/>
          </p:nvPr>
        </p:nvSpPr>
        <p:spPr>
          <a:xfrm>
            <a:off x="720000" y="1275606"/>
            <a:ext cx="5378686" cy="3161753"/>
          </a:xfrm>
        </p:spPr>
        <p:txBody>
          <a:bodyPr/>
          <a:lstStyle/>
          <a:p>
            <a:r>
              <a:rPr lang="nb-NO" sz="1000"/>
              <a:t>Rammeverket for rekruttering kan være viktig for utfallene, og kan dermed påvirke omfanget av mangfold i lederstillinger.</a:t>
            </a:r>
          </a:p>
          <a:p>
            <a:r>
              <a:rPr lang="nb-NO" sz="1000"/>
              <a:t>I spørreundersøkelsen oppga 89 prosent av ledere at de benytter strukturert rekrutteringspraksis. </a:t>
            </a:r>
          </a:p>
          <a:p>
            <a:r>
              <a:rPr lang="nb-NO" sz="1000"/>
              <a:t>Samtidig vil rekrutteringsprosessen inneholde skjønnsmessige vurderinger</a:t>
            </a:r>
          </a:p>
          <a:p>
            <a:r>
              <a:rPr lang="nb-NO" sz="1000"/>
              <a:t>Variasjon i disse vurderingene kan utgjøre en barriere i arbeidet med å fremme mangfold.</a:t>
            </a:r>
          </a:p>
          <a:p>
            <a:r>
              <a:rPr lang="nb-NO" sz="1000"/>
              <a:t>Individuelle forskjeller og personlig preferanser gir ulike vurderinger, og rekrutteringsprosesser kan dermed påvirkes av individuelle faktorer. </a:t>
            </a:r>
          </a:p>
        </p:txBody>
      </p:sp>
      <p:cxnSp>
        <p:nvCxnSpPr>
          <p:cNvPr id="4" name="Straight Arrow Connector 4">
            <a:extLst>
              <a:ext uri="{FF2B5EF4-FFF2-40B4-BE49-F238E27FC236}">
                <a16:creationId xmlns:a16="http://schemas.microsoft.com/office/drawing/2014/main" id="{D1940290-96AA-980E-1797-9AC572BB5CF7}"/>
              </a:ext>
            </a:extLst>
          </p:cNvPr>
          <p:cNvCxnSpPr>
            <a:cxnSpLocks/>
          </p:cNvCxnSpPr>
          <p:nvPr/>
        </p:nvCxnSpPr>
        <p:spPr>
          <a:xfrm>
            <a:off x="6544314" y="726873"/>
            <a:ext cx="0" cy="4049367"/>
          </a:xfrm>
          <a:prstGeom prst="straightConnector1">
            <a:avLst/>
          </a:prstGeom>
          <a:ln w="3810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grpSp>
        <p:nvGrpSpPr>
          <p:cNvPr id="5" name="Group 12">
            <a:extLst>
              <a:ext uri="{FF2B5EF4-FFF2-40B4-BE49-F238E27FC236}">
                <a16:creationId xmlns:a16="http://schemas.microsoft.com/office/drawing/2014/main" id="{5DB883F9-B0BE-6491-F54E-214A0FA7B927}"/>
              </a:ext>
            </a:extLst>
          </p:cNvPr>
          <p:cNvGrpSpPr/>
          <p:nvPr/>
        </p:nvGrpSpPr>
        <p:grpSpPr>
          <a:xfrm>
            <a:off x="6300701" y="1452709"/>
            <a:ext cx="487227" cy="489065"/>
            <a:chOff x="1106465" y="2560544"/>
            <a:chExt cx="1164143" cy="1189689"/>
          </a:xfrm>
        </p:grpSpPr>
        <p:sp>
          <p:nvSpPr>
            <p:cNvPr id="6" name="Oval 13">
              <a:extLst>
                <a:ext uri="{FF2B5EF4-FFF2-40B4-BE49-F238E27FC236}">
                  <a16:creationId xmlns:a16="http://schemas.microsoft.com/office/drawing/2014/main" id="{5268EE9B-27ED-98CE-0488-F5857D25E9E8}"/>
                </a:ext>
              </a:extLst>
            </p:cNvPr>
            <p:cNvSpPr/>
            <p:nvPr/>
          </p:nvSpPr>
          <p:spPr>
            <a:xfrm>
              <a:off x="1106465" y="2560544"/>
              <a:ext cx="1164143" cy="118968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7" name="Oval 14">
              <a:extLst>
                <a:ext uri="{FF2B5EF4-FFF2-40B4-BE49-F238E27FC236}">
                  <a16:creationId xmlns:a16="http://schemas.microsoft.com/office/drawing/2014/main" id="{E725CDBB-335A-2CD7-2E45-6BE66CF9BD90}"/>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2</a:t>
              </a:r>
              <a:endParaRPr lang="nb-NO" sz="1200">
                <a:solidFill>
                  <a:schemeClr val="accent1"/>
                </a:solidFill>
                <a:latin typeface="Montserrat" panose="00000500000000000000" pitchFamily="2" charset="0"/>
              </a:endParaRPr>
            </a:p>
          </p:txBody>
        </p:sp>
      </p:grpSp>
      <p:sp>
        <p:nvSpPr>
          <p:cNvPr id="8" name="TextBox 21">
            <a:extLst>
              <a:ext uri="{FF2B5EF4-FFF2-40B4-BE49-F238E27FC236}">
                <a16:creationId xmlns:a16="http://schemas.microsoft.com/office/drawing/2014/main" id="{05A1F16F-A5B4-BE0F-BC7B-6FFDE7CD388A}"/>
              </a:ext>
            </a:extLst>
          </p:cNvPr>
          <p:cNvSpPr txBox="1"/>
          <p:nvPr/>
        </p:nvSpPr>
        <p:spPr>
          <a:xfrm>
            <a:off x="6829525" y="1557044"/>
            <a:ext cx="4050000"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Jobbanalyse og annonsering</a:t>
            </a:r>
          </a:p>
        </p:txBody>
      </p:sp>
      <p:grpSp>
        <p:nvGrpSpPr>
          <p:cNvPr id="9" name="Group 18">
            <a:extLst>
              <a:ext uri="{FF2B5EF4-FFF2-40B4-BE49-F238E27FC236}">
                <a16:creationId xmlns:a16="http://schemas.microsoft.com/office/drawing/2014/main" id="{E1F66CE7-33C7-8382-B1F5-9919B362A542}"/>
              </a:ext>
            </a:extLst>
          </p:cNvPr>
          <p:cNvGrpSpPr/>
          <p:nvPr/>
        </p:nvGrpSpPr>
        <p:grpSpPr>
          <a:xfrm>
            <a:off x="6300701" y="2115825"/>
            <a:ext cx="487227" cy="489065"/>
            <a:chOff x="1106465" y="2560544"/>
            <a:chExt cx="1164143" cy="1189689"/>
          </a:xfrm>
        </p:grpSpPr>
        <p:sp>
          <p:nvSpPr>
            <p:cNvPr id="10" name="Oval 20">
              <a:extLst>
                <a:ext uri="{FF2B5EF4-FFF2-40B4-BE49-F238E27FC236}">
                  <a16:creationId xmlns:a16="http://schemas.microsoft.com/office/drawing/2014/main" id="{37A53D2A-6B95-AF5D-44CB-3150CB57A771}"/>
                </a:ext>
              </a:extLst>
            </p:cNvPr>
            <p:cNvSpPr/>
            <p:nvPr/>
          </p:nvSpPr>
          <p:spPr>
            <a:xfrm>
              <a:off x="1106465" y="2560544"/>
              <a:ext cx="1164143" cy="118968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11" name="Oval 22">
              <a:extLst>
                <a:ext uri="{FF2B5EF4-FFF2-40B4-BE49-F238E27FC236}">
                  <a16:creationId xmlns:a16="http://schemas.microsoft.com/office/drawing/2014/main" id="{DBB153FD-CAAA-803A-1C4C-38E28CDDDC94}"/>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3</a:t>
              </a:r>
              <a:endParaRPr lang="nb-NO" sz="1200">
                <a:solidFill>
                  <a:schemeClr val="accent1"/>
                </a:solidFill>
                <a:latin typeface="Montserrat" panose="00000500000000000000" pitchFamily="2" charset="0"/>
              </a:endParaRPr>
            </a:p>
          </p:txBody>
        </p:sp>
      </p:grpSp>
      <p:sp>
        <p:nvSpPr>
          <p:cNvPr id="12" name="TextBox 23">
            <a:extLst>
              <a:ext uri="{FF2B5EF4-FFF2-40B4-BE49-F238E27FC236}">
                <a16:creationId xmlns:a16="http://schemas.microsoft.com/office/drawing/2014/main" id="{B5D44874-C5BA-9916-8F00-68F22F5CAF4B}"/>
              </a:ext>
            </a:extLst>
          </p:cNvPr>
          <p:cNvSpPr txBox="1"/>
          <p:nvPr/>
        </p:nvSpPr>
        <p:spPr>
          <a:xfrm>
            <a:off x="6829525" y="2149376"/>
            <a:ext cx="5642293" cy="430887"/>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Utvelgelse og innkalling </a:t>
            </a:r>
            <a:br>
              <a:rPr lang="nb-NO" sz="1100">
                <a:solidFill>
                  <a:schemeClr val="accent1"/>
                </a:solidFill>
                <a:latin typeface="Montserrat" panose="00000500000000000000" pitchFamily="2" charset="0"/>
              </a:rPr>
            </a:br>
            <a:r>
              <a:rPr lang="nb-NO" sz="1100">
                <a:solidFill>
                  <a:schemeClr val="accent1"/>
                </a:solidFill>
                <a:latin typeface="Montserrat" panose="00000500000000000000" pitchFamily="2" charset="0"/>
              </a:rPr>
              <a:t>til intervju</a:t>
            </a:r>
          </a:p>
        </p:txBody>
      </p:sp>
      <p:grpSp>
        <p:nvGrpSpPr>
          <p:cNvPr id="13" name="Gruppe 12">
            <a:extLst>
              <a:ext uri="{FF2B5EF4-FFF2-40B4-BE49-F238E27FC236}">
                <a16:creationId xmlns:a16="http://schemas.microsoft.com/office/drawing/2014/main" id="{B91E8098-BCE4-764C-293A-562A0C4E2432}"/>
              </a:ext>
            </a:extLst>
          </p:cNvPr>
          <p:cNvGrpSpPr/>
          <p:nvPr/>
        </p:nvGrpSpPr>
        <p:grpSpPr>
          <a:xfrm>
            <a:off x="6300701" y="789593"/>
            <a:ext cx="487227" cy="489065"/>
            <a:chOff x="743509" y="1156853"/>
            <a:chExt cx="487227" cy="489065"/>
          </a:xfrm>
        </p:grpSpPr>
        <p:sp>
          <p:nvSpPr>
            <p:cNvPr id="14" name="Oval 5">
              <a:extLst>
                <a:ext uri="{FF2B5EF4-FFF2-40B4-BE49-F238E27FC236}">
                  <a16:creationId xmlns:a16="http://schemas.microsoft.com/office/drawing/2014/main" id="{E1C8276D-5976-1437-4E4C-0E60F7AE5085}"/>
                </a:ext>
              </a:extLst>
            </p:cNvPr>
            <p:cNvSpPr/>
            <p:nvPr/>
          </p:nvSpPr>
          <p:spPr>
            <a:xfrm>
              <a:off x="743509" y="1156853"/>
              <a:ext cx="487227" cy="48906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15" name="Oval 6">
              <a:extLst>
                <a:ext uri="{FF2B5EF4-FFF2-40B4-BE49-F238E27FC236}">
                  <a16:creationId xmlns:a16="http://schemas.microsoft.com/office/drawing/2014/main" id="{299CCCCC-1E15-7FF3-E7D7-2A03F79546DA}"/>
                </a:ext>
              </a:extLst>
            </p:cNvPr>
            <p:cNvSpPr/>
            <p:nvPr/>
          </p:nvSpPr>
          <p:spPr>
            <a:xfrm>
              <a:off x="785789" y="1199292"/>
              <a:ext cx="402667" cy="40418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1</a:t>
              </a:r>
              <a:endParaRPr lang="nb-NO" sz="1200">
                <a:solidFill>
                  <a:schemeClr val="accent1"/>
                </a:solidFill>
                <a:latin typeface="Montserrat" panose="00000500000000000000" pitchFamily="2" charset="0"/>
              </a:endParaRPr>
            </a:p>
          </p:txBody>
        </p:sp>
      </p:grpSp>
      <p:sp>
        <p:nvSpPr>
          <p:cNvPr id="16" name="TextBox 30">
            <a:extLst>
              <a:ext uri="{FF2B5EF4-FFF2-40B4-BE49-F238E27FC236}">
                <a16:creationId xmlns:a16="http://schemas.microsoft.com/office/drawing/2014/main" id="{3F72F4D2-E7D2-D966-22BC-32A92AFCC9CC}"/>
              </a:ext>
            </a:extLst>
          </p:cNvPr>
          <p:cNvSpPr txBox="1"/>
          <p:nvPr/>
        </p:nvSpPr>
        <p:spPr>
          <a:xfrm>
            <a:off x="6829525" y="906462"/>
            <a:ext cx="4050000"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Forberedelser</a:t>
            </a:r>
          </a:p>
        </p:txBody>
      </p:sp>
      <p:grpSp>
        <p:nvGrpSpPr>
          <p:cNvPr id="17" name="Group 18">
            <a:extLst>
              <a:ext uri="{FF2B5EF4-FFF2-40B4-BE49-F238E27FC236}">
                <a16:creationId xmlns:a16="http://schemas.microsoft.com/office/drawing/2014/main" id="{5BBDB9DF-C990-149E-2487-EADE2F5A419E}"/>
              </a:ext>
            </a:extLst>
          </p:cNvPr>
          <p:cNvGrpSpPr/>
          <p:nvPr/>
        </p:nvGrpSpPr>
        <p:grpSpPr>
          <a:xfrm>
            <a:off x="6300701" y="2778941"/>
            <a:ext cx="487227" cy="489065"/>
            <a:chOff x="1106465" y="2560544"/>
            <a:chExt cx="1164143" cy="1189689"/>
          </a:xfrm>
        </p:grpSpPr>
        <p:sp>
          <p:nvSpPr>
            <p:cNvPr id="18" name="Oval 20">
              <a:extLst>
                <a:ext uri="{FF2B5EF4-FFF2-40B4-BE49-F238E27FC236}">
                  <a16:creationId xmlns:a16="http://schemas.microsoft.com/office/drawing/2014/main" id="{7B200BCC-C369-A358-6185-363D2290EE44}"/>
                </a:ext>
              </a:extLst>
            </p:cNvPr>
            <p:cNvSpPr/>
            <p:nvPr/>
          </p:nvSpPr>
          <p:spPr>
            <a:xfrm>
              <a:off x="1106465" y="2560544"/>
              <a:ext cx="1164143" cy="118968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19" name="Oval 22">
              <a:extLst>
                <a:ext uri="{FF2B5EF4-FFF2-40B4-BE49-F238E27FC236}">
                  <a16:creationId xmlns:a16="http://schemas.microsoft.com/office/drawing/2014/main" id="{3149D123-04CE-ABBD-FB35-B9D22067D839}"/>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4</a:t>
              </a:r>
              <a:endParaRPr lang="nb-NO" sz="1200">
                <a:solidFill>
                  <a:schemeClr val="accent1"/>
                </a:solidFill>
                <a:latin typeface="Montserrat" panose="00000500000000000000" pitchFamily="2" charset="0"/>
              </a:endParaRPr>
            </a:p>
          </p:txBody>
        </p:sp>
      </p:grpSp>
      <p:sp>
        <p:nvSpPr>
          <p:cNvPr id="20" name="TextBox 23">
            <a:extLst>
              <a:ext uri="{FF2B5EF4-FFF2-40B4-BE49-F238E27FC236}">
                <a16:creationId xmlns:a16="http://schemas.microsoft.com/office/drawing/2014/main" id="{B47C8C43-3C8E-1A9D-5EF9-C7D8783EB767}"/>
              </a:ext>
            </a:extLst>
          </p:cNvPr>
          <p:cNvSpPr txBox="1"/>
          <p:nvPr/>
        </p:nvSpPr>
        <p:spPr>
          <a:xfrm>
            <a:off x="6829525" y="2879124"/>
            <a:ext cx="5642293"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Gjennomføring av intervjuer</a:t>
            </a:r>
          </a:p>
        </p:txBody>
      </p:sp>
      <p:grpSp>
        <p:nvGrpSpPr>
          <p:cNvPr id="21" name="Group 18">
            <a:extLst>
              <a:ext uri="{FF2B5EF4-FFF2-40B4-BE49-F238E27FC236}">
                <a16:creationId xmlns:a16="http://schemas.microsoft.com/office/drawing/2014/main" id="{32B687A4-E3DD-E347-40CE-2790F0FE9F7B}"/>
              </a:ext>
            </a:extLst>
          </p:cNvPr>
          <p:cNvGrpSpPr/>
          <p:nvPr/>
        </p:nvGrpSpPr>
        <p:grpSpPr>
          <a:xfrm>
            <a:off x="6300701" y="3442057"/>
            <a:ext cx="487227" cy="489065"/>
            <a:chOff x="1106465" y="2560544"/>
            <a:chExt cx="1164143" cy="1189689"/>
          </a:xfrm>
        </p:grpSpPr>
        <p:sp>
          <p:nvSpPr>
            <p:cNvPr id="22" name="Oval 20">
              <a:extLst>
                <a:ext uri="{FF2B5EF4-FFF2-40B4-BE49-F238E27FC236}">
                  <a16:creationId xmlns:a16="http://schemas.microsoft.com/office/drawing/2014/main" id="{CE27697C-6E2E-AA2C-A365-7E6B377DEC87}"/>
                </a:ext>
              </a:extLst>
            </p:cNvPr>
            <p:cNvSpPr/>
            <p:nvPr/>
          </p:nvSpPr>
          <p:spPr>
            <a:xfrm>
              <a:off x="1106465" y="2560544"/>
              <a:ext cx="1164143" cy="118968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23" name="Oval 22">
              <a:extLst>
                <a:ext uri="{FF2B5EF4-FFF2-40B4-BE49-F238E27FC236}">
                  <a16:creationId xmlns:a16="http://schemas.microsoft.com/office/drawing/2014/main" id="{AF93CBA1-F8F2-183F-F669-650D85881B1C}"/>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5</a:t>
              </a:r>
              <a:endParaRPr lang="nb-NO" sz="1200">
                <a:solidFill>
                  <a:schemeClr val="accent1"/>
                </a:solidFill>
                <a:latin typeface="Montserrat" panose="00000500000000000000" pitchFamily="2" charset="0"/>
              </a:endParaRPr>
            </a:p>
          </p:txBody>
        </p:sp>
      </p:grpSp>
      <p:sp>
        <p:nvSpPr>
          <p:cNvPr id="24" name="TextBox 23">
            <a:extLst>
              <a:ext uri="{FF2B5EF4-FFF2-40B4-BE49-F238E27FC236}">
                <a16:creationId xmlns:a16="http://schemas.microsoft.com/office/drawing/2014/main" id="{2E983268-9CB3-67E6-2BCF-BDBA268FE2F7}"/>
              </a:ext>
            </a:extLst>
          </p:cNvPr>
          <p:cNvSpPr txBox="1"/>
          <p:nvPr/>
        </p:nvSpPr>
        <p:spPr>
          <a:xfrm>
            <a:off x="6829525" y="3545267"/>
            <a:ext cx="5642293"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Referanser</a:t>
            </a:r>
          </a:p>
        </p:txBody>
      </p:sp>
      <p:grpSp>
        <p:nvGrpSpPr>
          <p:cNvPr id="25" name="Group 18">
            <a:extLst>
              <a:ext uri="{FF2B5EF4-FFF2-40B4-BE49-F238E27FC236}">
                <a16:creationId xmlns:a16="http://schemas.microsoft.com/office/drawing/2014/main" id="{E2F4F243-164D-43C5-9526-4A566B2472BB}"/>
              </a:ext>
            </a:extLst>
          </p:cNvPr>
          <p:cNvGrpSpPr/>
          <p:nvPr/>
        </p:nvGrpSpPr>
        <p:grpSpPr>
          <a:xfrm>
            <a:off x="6300701" y="4105173"/>
            <a:ext cx="487227" cy="489065"/>
            <a:chOff x="1106465" y="2560544"/>
            <a:chExt cx="1164143" cy="1189689"/>
          </a:xfrm>
        </p:grpSpPr>
        <p:sp>
          <p:nvSpPr>
            <p:cNvPr id="26" name="Oval 20">
              <a:extLst>
                <a:ext uri="{FF2B5EF4-FFF2-40B4-BE49-F238E27FC236}">
                  <a16:creationId xmlns:a16="http://schemas.microsoft.com/office/drawing/2014/main" id="{F2BFC1E3-636A-BD68-C4A1-C5D9A5B0496C}"/>
                </a:ext>
              </a:extLst>
            </p:cNvPr>
            <p:cNvSpPr/>
            <p:nvPr/>
          </p:nvSpPr>
          <p:spPr>
            <a:xfrm>
              <a:off x="1106465" y="2560544"/>
              <a:ext cx="1164143" cy="118968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27" name="Oval 22">
              <a:extLst>
                <a:ext uri="{FF2B5EF4-FFF2-40B4-BE49-F238E27FC236}">
                  <a16:creationId xmlns:a16="http://schemas.microsoft.com/office/drawing/2014/main" id="{587ADCCD-0E75-5D70-B026-902848A41CAD}"/>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6</a:t>
              </a:r>
              <a:endParaRPr lang="nb-NO" sz="1200">
                <a:solidFill>
                  <a:schemeClr val="accent1"/>
                </a:solidFill>
                <a:latin typeface="Montserrat" panose="00000500000000000000" pitchFamily="2" charset="0"/>
              </a:endParaRPr>
            </a:p>
          </p:txBody>
        </p:sp>
      </p:grpSp>
      <p:sp>
        <p:nvSpPr>
          <p:cNvPr id="28" name="TextBox 23">
            <a:extLst>
              <a:ext uri="{FF2B5EF4-FFF2-40B4-BE49-F238E27FC236}">
                <a16:creationId xmlns:a16="http://schemas.microsoft.com/office/drawing/2014/main" id="{B68D8741-C0FA-FE7E-53DB-9D44468CD119}"/>
              </a:ext>
            </a:extLst>
          </p:cNvPr>
          <p:cNvSpPr txBox="1"/>
          <p:nvPr/>
        </p:nvSpPr>
        <p:spPr>
          <a:xfrm>
            <a:off x="6829525" y="4218901"/>
            <a:ext cx="5642293"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Ansettelse og oppstart</a:t>
            </a:r>
          </a:p>
        </p:txBody>
      </p:sp>
    </p:spTree>
    <p:extLst>
      <p:ext uri="{BB962C8B-B14F-4D97-AF65-F5344CB8AC3E}">
        <p14:creationId xmlns:p14="http://schemas.microsoft.com/office/powerpoint/2010/main" val="323405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34476B-08E3-AF2F-7A95-13FFD60D3FD5}"/>
              </a:ext>
            </a:extLst>
          </p:cNvPr>
          <p:cNvSpPr>
            <a:spLocks noGrp="1"/>
          </p:cNvSpPr>
          <p:nvPr>
            <p:ph type="title"/>
          </p:nvPr>
        </p:nvSpPr>
        <p:spPr/>
        <p:txBody>
          <a:bodyPr/>
          <a:lstStyle/>
          <a:p>
            <a:r>
              <a:rPr lang="nb-NO"/>
              <a:t>Barrierer i rekrutteringsprosessen</a:t>
            </a:r>
          </a:p>
        </p:txBody>
      </p:sp>
      <p:sp>
        <p:nvSpPr>
          <p:cNvPr id="4" name="Plassholder for innhold 3">
            <a:extLst>
              <a:ext uri="{FF2B5EF4-FFF2-40B4-BE49-F238E27FC236}">
                <a16:creationId xmlns:a16="http://schemas.microsoft.com/office/drawing/2014/main" id="{7D01DBC0-473F-82AC-B4D4-53CA384467F7}"/>
              </a:ext>
            </a:extLst>
          </p:cNvPr>
          <p:cNvSpPr>
            <a:spLocks noGrp="1"/>
          </p:cNvSpPr>
          <p:nvPr>
            <p:ph idx="1"/>
          </p:nvPr>
        </p:nvSpPr>
        <p:spPr>
          <a:xfrm>
            <a:off x="720000" y="1666875"/>
            <a:ext cx="5367533" cy="2770484"/>
          </a:xfrm>
        </p:spPr>
        <p:txBody>
          <a:bodyPr/>
          <a:lstStyle/>
          <a:p>
            <a:r>
              <a:rPr lang="nb-NO" sz="1000"/>
              <a:t>Mange potensielle fallgruver:</a:t>
            </a:r>
          </a:p>
          <a:p>
            <a:pPr lvl="1"/>
            <a:r>
              <a:rPr lang="nb-NO" sz="1000"/>
              <a:t>Unødvendige, ekskluderende kvalifikasjonskrav </a:t>
            </a:r>
          </a:p>
          <a:p>
            <a:pPr lvl="1"/>
            <a:r>
              <a:rPr lang="nb-NO" sz="1000"/>
              <a:t>Ekskluderende tekst, eller at stillingen lyses ut gjennom utlysningskanaler som ikke når ut til et bredt publikum</a:t>
            </a:r>
          </a:p>
          <a:p>
            <a:r>
              <a:rPr lang="nb-NO" sz="1000"/>
              <a:t>Kvalifikasjonsprinsippet kan i praksis føre til at man velger den beste kandidaten på enkelte områder, og kunne hatt andre utfall dersom man hadde vektlagt kriteriene annerledes. </a:t>
            </a:r>
          </a:p>
          <a:p>
            <a:endParaRPr lang="nb-NO" sz="1000"/>
          </a:p>
        </p:txBody>
      </p:sp>
      <p:sp>
        <p:nvSpPr>
          <p:cNvPr id="5" name="Plassholder for tekst 4">
            <a:extLst>
              <a:ext uri="{FF2B5EF4-FFF2-40B4-BE49-F238E27FC236}">
                <a16:creationId xmlns:a16="http://schemas.microsoft.com/office/drawing/2014/main" id="{6FDA5B6F-56BB-7217-8C12-A0933D8022BA}"/>
              </a:ext>
            </a:extLst>
          </p:cNvPr>
          <p:cNvSpPr>
            <a:spLocks noGrp="1"/>
          </p:cNvSpPr>
          <p:nvPr>
            <p:ph type="body" sz="quarter" idx="13"/>
          </p:nvPr>
        </p:nvSpPr>
        <p:spPr>
          <a:xfrm>
            <a:off x="720000" y="1107207"/>
            <a:ext cx="5337088" cy="432073"/>
          </a:xfrm>
        </p:spPr>
        <p:txBody>
          <a:bodyPr/>
          <a:lstStyle/>
          <a:p>
            <a:r>
              <a:rPr lang="nb-NO"/>
              <a:t>Det gjøres ikke en vurdering av behovene for den spesifikke stillingen </a:t>
            </a:r>
          </a:p>
        </p:txBody>
      </p:sp>
      <p:sp>
        <p:nvSpPr>
          <p:cNvPr id="6" name="Rektangel 5">
            <a:extLst>
              <a:ext uri="{FF2B5EF4-FFF2-40B4-BE49-F238E27FC236}">
                <a16:creationId xmlns:a16="http://schemas.microsoft.com/office/drawing/2014/main" id="{3C0D54FD-7FDC-C4F3-DEBD-E2F172AA38B1}"/>
              </a:ext>
            </a:extLst>
          </p:cNvPr>
          <p:cNvSpPr/>
          <p:nvPr/>
        </p:nvSpPr>
        <p:spPr>
          <a:xfrm>
            <a:off x="6200222" y="726874"/>
            <a:ext cx="2943778" cy="1256670"/>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cxnSp>
        <p:nvCxnSpPr>
          <p:cNvPr id="7" name="Straight Arrow Connector 4">
            <a:extLst>
              <a:ext uri="{FF2B5EF4-FFF2-40B4-BE49-F238E27FC236}">
                <a16:creationId xmlns:a16="http://schemas.microsoft.com/office/drawing/2014/main" id="{F97A6041-93F8-2D2C-35E1-F41AE98401C3}"/>
              </a:ext>
            </a:extLst>
          </p:cNvPr>
          <p:cNvCxnSpPr>
            <a:cxnSpLocks/>
            <a:endCxn id="8" idx="0"/>
          </p:cNvCxnSpPr>
          <p:nvPr/>
        </p:nvCxnSpPr>
        <p:spPr>
          <a:xfrm>
            <a:off x="6544314" y="726873"/>
            <a:ext cx="1" cy="725836"/>
          </a:xfrm>
          <a:prstGeom prst="straightConnector1">
            <a:avLst/>
          </a:prstGeom>
          <a:ln w="3810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sp>
        <p:nvSpPr>
          <p:cNvPr id="8" name="Oval 13">
            <a:extLst>
              <a:ext uri="{FF2B5EF4-FFF2-40B4-BE49-F238E27FC236}">
                <a16:creationId xmlns:a16="http://schemas.microsoft.com/office/drawing/2014/main" id="{81FFF7C8-2F49-E9C3-872D-38F21C19CE3D}"/>
              </a:ext>
            </a:extLst>
          </p:cNvPr>
          <p:cNvSpPr/>
          <p:nvPr/>
        </p:nvSpPr>
        <p:spPr>
          <a:xfrm>
            <a:off x="6300701" y="1452709"/>
            <a:ext cx="487227" cy="48906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alpha val="25000"/>
                </a:schemeClr>
              </a:solidFill>
              <a:latin typeface="Montserrat" panose="00000500000000000000" pitchFamily="2" charset="0"/>
            </a:endParaRPr>
          </a:p>
        </p:txBody>
      </p:sp>
      <p:sp>
        <p:nvSpPr>
          <p:cNvPr id="9" name="Oval 14">
            <a:extLst>
              <a:ext uri="{FF2B5EF4-FFF2-40B4-BE49-F238E27FC236}">
                <a16:creationId xmlns:a16="http://schemas.microsoft.com/office/drawing/2014/main" id="{072DC187-C0B8-E3C0-1B6E-2FED129F779F}"/>
              </a:ext>
            </a:extLst>
          </p:cNvPr>
          <p:cNvSpPr/>
          <p:nvPr/>
        </p:nvSpPr>
        <p:spPr>
          <a:xfrm>
            <a:off x="6342299" y="1494478"/>
            <a:ext cx="402667" cy="40418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2</a:t>
            </a:r>
            <a:endParaRPr lang="nb-NO" sz="1200">
              <a:solidFill>
                <a:schemeClr val="accent1"/>
              </a:solidFill>
              <a:latin typeface="Montserrat" panose="00000500000000000000" pitchFamily="2" charset="0"/>
            </a:endParaRPr>
          </a:p>
        </p:txBody>
      </p:sp>
      <p:sp>
        <p:nvSpPr>
          <p:cNvPr id="10" name="TextBox 21">
            <a:extLst>
              <a:ext uri="{FF2B5EF4-FFF2-40B4-BE49-F238E27FC236}">
                <a16:creationId xmlns:a16="http://schemas.microsoft.com/office/drawing/2014/main" id="{ED546E7C-7D82-D928-1238-F7AB084ACCED}"/>
              </a:ext>
            </a:extLst>
          </p:cNvPr>
          <p:cNvSpPr txBox="1"/>
          <p:nvPr/>
        </p:nvSpPr>
        <p:spPr>
          <a:xfrm>
            <a:off x="6829525" y="1557044"/>
            <a:ext cx="2314475"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Jobbanalyse og annonsering</a:t>
            </a:r>
          </a:p>
        </p:txBody>
      </p:sp>
      <p:grpSp>
        <p:nvGrpSpPr>
          <p:cNvPr id="11" name="Group 18">
            <a:extLst>
              <a:ext uri="{FF2B5EF4-FFF2-40B4-BE49-F238E27FC236}">
                <a16:creationId xmlns:a16="http://schemas.microsoft.com/office/drawing/2014/main" id="{16541B84-F6C6-C6A6-ECA0-D25BE4900A22}"/>
              </a:ext>
            </a:extLst>
          </p:cNvPr>
          <p:cNvGrpSpPr/>
          <p:nvPr/>
        </p:nvGrpSpPr>
        <p:grpSpPr>
          <a:xfrm>
            <a:off x="6300701" y="2115825"/>
            <a:ext cx="487227" cy="489065"/>
            <a:chOff x="1106465" y="2560544"/>
            <a:chExt cx="1164143" cy="1189689"/>
          </a:xfrm>
        </p:grpSpPr>
        <p:sp>
          <p:nvSpPr>
            <p:cNvPr id="12" name="Oval 20">
              <a:extLst>
                <a:ext uri="{FF2B5EF4-FFF2-40B4-BE49-F238E27FC236}">
                  <a16:creationId xmlns:a16="http://schemas.microsoft.com/office/drawing/2014/main" id="{3F05A1CB-BEA8-7390-4D65-5B934C0794D1}"/>
                </a:ext>
              </a:extLst>
            </p:cNvPr>
            <p:cNvSpPr/>
            <p:nvPr/>
          </p:nvSpPr>
          <p:spPr>
            <a:xfrm>
              <a:off x="1106465" y="2560544"/>
              <a:ext cx="1164143" cy="1189689"/>
            </a:xfrm>
            <a:prstGeom prst="ellipse">
              <a:avLst/>
            </a:prstGeom>
            <a:solidFill>
              <a:schemeClr val="accent1">
                <a:alpha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alpha val="25000"/>
                  </a:schemeClr>
                </a:solidFill>
                <a:latin typeface="Montserrat" panose="00000500000000000000" pitchFamily="2" charset="0"/>
              </a:endParaRPr>
            </a:p>
          </p:txBody>
        </p:sp>
        <p:sp>
          <p:nvSpPr>
            <p:cNvPr id="13" name="Oval 22">
              <a:extLst>
                <a:ext uri="{FF2B5EF4-FFF2-40B4-BE49-F238E27FC236}">
                  <a16:creationId xmlns:a16="http://schemas.microsoft.com/office/drawing/2014/main" id="{201CB8FC-E798-E719-B1C2-8F9BE8EA1856}"/>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alpha val="25000"/>
                    </a:schemeClr>
                  </a:solidFill>
                  <a:latin typeface="Montserrat" panose="00000500000000000000" pitchFamily="2" charset="0"/>
                </a:rPr>
                <a:t>3</a:t>
              </a:r>
              <a:endParaRPr lang="nb-NO" sz="1200">
                <a:solidFill>
                  <a:schemeClr val="accent1">
                    <a:alpha val="25000"/>
                  </a:schemeClr>
                </a:solidFill>
                <a:latin typeface="Montserrat" panose="00000500000000000000" pitchFamily="2" charset="0"/>
              </a:endParaRPr>
            </a:p>
          </p:txBody>
        </p:sp>
      </p:grpSp>
      <p:sp>
        <p:nvSpPr>
          <p:cNvPr id="14" name="TextBox 23">
            <a:extLst>
              <a:ext uri="{FF2B5EF4-FFF2-40B4-BE49-F238E27FC236}">
                <a16:creationId xmlns:a16="http://schemas.microsoft.com/office/drawing/2014/main" id="{D0A91B1E-2462-0F77-8741-31433F9596F9}"/>
              </a:ext>
            </a:extLst>
          </p:cNvPr>
          <p:cNvSpPr txBox="1"/>
          <p:nvPr/>
        </p:nvSpPr>
        <p:spPr>
          <a:xfrm>
            <a:off x="6829526" y="2225579"/>
            <a:ext cx="2273180" cy="430887"/>
          </a:xfrm>
          <a:prstGeom prst="rect">
            <a:avLst/>
          </a:prstGeom>
          <a:noFill/>
        </p:spPr>
        <p:txBody>
          <a:bodyPr wrap="square">
            <a:spAutoFit/>
          </a:bodyPr>
          <a:lstStyle/>
          <a:p>
            <a:pPr defTabSz="685783">
              <a:defRPr/>
            </a:pPr>
            <a:r>
              <a:rPr lang="nb-NO" sz="1100">
                <a:solidFill>
                  <a:schemeClr val="accent1">
                    <a:alpha val="25000"/>
                  </a:schemeClr>
                </a:solidFill>
                <a:latin typeface="Montserrat" panose="00000500000000000000" pitchFamily="2" charset="0"/>
              </a:rPr>
              <a:t>Utvelgelse og innkalling </a:t>
            </a:r>
            <a:br>
              <a:rPr lang="nb-NO" sz="1100">
                <a:solidFill>
                  <a:schemeClr val="accent1">
                    <a:alpha val="25000"/>
                  </a:schemeClr>
                </a:solidFill>
                <a:latin typeface="Montserrat" panose="00000500000000000000" pitchFamily="2" charset="0"/>
              </a:rPr>
            </a:br>
            <a:r>
              <a:rPr lang="nb-NO" sz="1100">
                <a:solidFill>
                  <a:schemeClr val="accent1">
                    <a:alpha val="25000"/>
                  </a:schemeClr>
                </a:solidFill>
                <a:latin typeface="Montserrat" panose="00000500000000000000" pitchFamily="2" charset="0"/>
              </a:rPr>
              <a:t>til intervju</a:t>
            </a:r>
          </a:p>
        </p:txBody>
      </p:sp>
      <p:grpSp>
        <p:nvGrpSpPr>
          <p:cNvPr id="15" name="Gruppe 14">
            <a:extLst>
              <a:ext uri="{FF2B5EF4-FFF2-40B4-BE49-F238E27FC236}">
                <a16:creationId xmlns:a16="http://schemas.microsoft.com/office/drawing/2014/main" id="{606CAF20-5701-A734-D2C9-C479C8CF21E2}"/>
              </a:ext>
            </a:extLst>
          </p:cNvPr>
          <p:cNvGrpSpPr/>
          <p:nvPr/>
        </p:nvGrpSpPr>
        <p:grpSpPr>
          <a:xfrm>
            <a:off x="6300701" y="789593"/>
            <a:ext cx="487227" cy="489065"/>
            <a:chOff x="743509" y="1156853"/>
            <a:chExt cx="487227" cy="489065"/>
          </a:xfrm>
        </p:grpSpPr>
        <p:sp>
          <p:nvSpPr>
            <p:cNvPr id="16" name="Oval 5">
              <a:extLst>
                <a:ext uri="{FF2B5EF4-FFF2-40B4-BE49-F238E27FC236}">
                  <a16:creationId xmlns:a16="http://schemas.microsoft.com/office/drawing/2014/main" id="{EC877455-E376-1130-6412-1D52FC35A9ED}"/>
                </a:ext>
              </a:extLst>
            </p:cNvPr>
            <p:cNvSpPr/>
            <p:nvPr/>
          </p:nvSpPr>
          <p:spPr>
            <a:xfrm>
              <a:off x="743509" y="1156853"/>
              <a:ext cx="487227" cy="48906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17" name="Oval 6">
              <a:extLst>
                <a:ext uri="{FF2B5EF4-FFF2-40B4-BE49-F238E27FC236}">
                  <a16:creationId xmlns:a16="http://schemas.microsoft.com/office/drawing/2014/main" id="{75217352-11BD-59A4-5CD1-935AEEEC1491}"/>
                </a:ext>
              </a:extLst>
            </p:cNvPr>
            <p:cNvSpPr/>
            <p:nvPr/>
          </p:nvSpPr>
          <p:spPr>
            <a:xfrm>
              <a:off x="785789" y="1199292"/>
              <a:ext cx="402667" cy="40418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1</a:t>
              </a:r>
              <a:endParaRPr lang="nb-NO" sz="1200">
                <a:solidFill>
                  <a:schemeClr val="accent1"/>
                </a:solidFill>
                <a:latin typeface="Montserrat" panose="00000500000000000000" pitchFamily="2" charset="0"/>
              </a:endParaRPr>
            </a:p>
          </p:txBody>
        </p:sp>
      </p:grpSp>
      <p:sp>
        <p:nvSpPr>
          <p:cNvPr id="18" name="TextBox 30">
            <a:extLst>
              <a:ext uri="{FF2B5EF4-FFF2-40B4-BE49-F238E27FC236}">
                <a16:creationId xmlns:a16="http://schemas.microsoft.com/office/drawing/2014/main" id="{FFAC522E-563D-4B88-474E-490B1C3FE751}"/>
              </a:ext>
            </a:extLst>
          </p:cNvPr>
          <p:cNvSpPr txBox="1"/>
          <p:nvPr/>
        </p:nvSpPr>
        <p:spPr>
          <a:xfrm>
            <a:off x="6829525" y="906462"/>
            <a:ext cx="2314475"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Forberedelser</a:t>
            </a:r>
          </a:p>
        </p:txBody>
      </p:sp>
      <p:grpSp>
        <p:nvGrpSpPr>
          <p:cNvPr id="19" name="Group 18">
            <a:extLst>
              <a:ext uri="{FF2B5EF4-FFF2-40B4-BE49-F238E27FC236}">
                <a16:creationId xmlns:a16="http://schemas.microsoft.com/office/drawing/2014/main" id="{7BA63336-A259-9C34-0CFA-C06ACCE36299}"/>
              </a:ext>
            </a:extLst>
          </p:cNvPr>
          <p:cNvGrpSpPr/>
          <p:nvPr/>
        </p:nvGrpSpPr>
        <p:grpSpPr>
          <a:xfrm>
            <a:off x="6300701" y="2778941"/>
            <a:ext cx="487227" cy="489065"/>
            <a:chOff x="1106465" y="2560544"/>
            <a:chExt cx="1164143" cy="1189689"/>
          </a:xfrm>
        </p:grpSpPr>
        <p:sp>
          <p:nvSpPr>
            <p:cNvPr id="20" name="Oval 20">
              <a:extLst>
                <a:ext uri="{FF2B5EF4-FFF2-40B4-BE49-F238E27FC236}">
                  <a16:creationId xmlns:a16="http://schemas.microsoft.com/office/drawing/2014/main" id="{3A54E0E8-435E-0731-8A63-BF1F0AB913F1}"/>
                </a:ext>
              </a:extLst>
            </p:cNvPr>
            <p:cNvSpPr/>
            <p:nvPr/>
          </p:nvSpPr>
          <p:spPr>
            <a:xfrm>
              <a:off x="1106465" y="2560544"/>
              <a:ext cx="1164143" cy="1189689"/>
            </a:xfrm>
            <a:prstGeom prst="ellipse">
              <a:avLst/>
            </a:prstGeom>
            <a:solidFill>
              <a:schemeClr val="accent1">
                <a:alpha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alpha val="25000"/>
                  </a:schemeClr>
                </a:solidFill>
                <a:latin typeface="Montserrat" panose="00000500000000000000" pitchFamily="2" charset="0"/>
              </a:endParaRPr>
            </a:p>
          </p:txBody>
        </p:sp>
        <p:sp>
          <p:nvSpPr>
            <p:cNvPr id="21" name="Oval 22">
              <a:extLst>
                <a:ext uri="{FF2B5EF4-FFF2-40B4-BE49-F238E27FC236}">
                  <a16:creationId xmlns:a16="http://schemas.microsoft.com/office/drawing/2014/main" id="{0E006C0D-CB89-1087-3D7C-0BA540C3A4A5}"/>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alpha val="25000"/>
                    </a:schemeClr>
                  </a:solidFill>
                  <a:latin typeface="Montserrat" panose="00000500000000000000" pitchFamily="2" charset="0"/>
                </a:rPr>
                <a:t>4</a:t>
              </a:r>
              <a:endParaRPr lang="nb-NO" sz="1200">
                <a:solidFill>
                  <a:schemeClr val="accent1">
                    <a:alpha val="25000"/>
                  </a:schemeClr>
                </a:solidFill>
                <a:latin typeface="Montserrat" panose="00000500000000000000" pitchFamily="2" charset="0"/>
              </a:endParaRPr>
            </a:p>
          </p:txBody>
        </p:sp>
      </p:grpSp>
      <p:sp>
        <p:nvSpPr>
          <p:cNvPr id="22" name="TextBox 23">
            <a:extLst>
              <a:ext uri="{FF2B5EF4-FFF2-40B4-BE49-F238E27FC236}">
                <a16:creationId xmlns:a16="http://schemas.microsoft.com/office/drawing/2014/main" id="{25E669A9-6247-BB46-2A48-79A51828967F}"/>
              </a:ext>
            </a:extLst>
          </p:cNvPr>
          <p:cNvSpPr txBox="1"/>
          <p:nvPr/>
        </p:nvSpPr>
        <p:spPr>
          <a:xfrm>
            <a:off x="6829525" y="2853723"/>
            <a:ext cx="2273181" cy="261610"/>
          </a:xfrm>
          <a:prstGeom prst="rect">
            <a:avLst/>
          </a:prstGeom>
          <a:noFill/>
        </p:spPr>
        <p:txBody>
          <a:bodyPr wrap="square">
            <a:spAutoFit/>
          </a:bodyPr>
          <a:lstStyle/>
          <a:p>
            <a:pPr defTabSz="685783">
              <a:defRPr/>
            </a:pPr>
            <a:r>
              <a:rPr lang="nb-NO" sz="1100">
                <a:solidFill>
                  <a:schemeClr val="accent1">
                    <a:alpha val="25000"/>
                  </a:schemeClr>
                </a:solidFill>
                <a:latin typeface="Montserrat" panose="00000500000000000000" pitchFamily="2" charset="0"/>
              </a:rPr>
              <a:t>Gjennomføring av intervjuer</a:t>
            </a:r>
          </a:p>
        </p:txBody>
      </p:sp>
      <p:grpSp>
        <p:nvGrpSpPr>
          <p:cNvPr id="23" name="Group 18">
            <a:extLst>
              <a:ext uri="{FF2B5EF4-FFF2-40B4-BE49-F238E27FC236}">
                <a16:creationId xmlns:a16="http://schemas.microsoft.com/office/drawing/2014/main" id="{74F37A15-2FC3-3680-493C-7F1BC4057AE2}"/>
              </a:ext>
            </a:extLst>
          </p:cNvPr>
          <p:cNvGrpSpPr/>
          <p:nvPr/>
        </p:nvGrpSpPr>
        <p:grpSpPr>
          <a:xfrm>
            <a:off x="6300701" y="3442057"/>
            <a:ext cx="487227" cy="489065"/>
            <a:chOff x="1106465" y="2560544"/>
            <a:chExt cx="1164143" cy="1189689"/>
          </a:xfrm>
        </p:grpSpPr>
        <p:sp>
          <p:nvSpPr>
            <p:cNvPr id="24" name="Oval 20">
              <a:extLst>
                <a:ext uri="{FF2B5EF4-FFF2-40B4-BE49-F238E27FC236}">
                  <a16:creationId xmlns:a16="http://schemas.microsoft.com/office/drawing/2014/main" id="{532E40F3-D16B-C34E-E63C-19F24883608A}"/>
                </a:ext>
              </a:extLst>
            </p:cNvPr>
            <p:cNvSpPr/>
            <p:nvPr/>
          </p:nvSpPr>
          <p:spPr>
            <a:xfrm>
              <a:off x="1106465" y="2560544"/>
              <a:ext cx="1164143" cy="1189689"/>
            </a:xfrm>
            <a:prstGeom prst="ellipse">
              <a:avLst/>
            </a:prstGeom>
            <a:solidFill>
              <a:schemeClr val="accent1">
                <a:alpha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alpha val="25000"/>
                  </a:schemeClr>
                </a:solidFill>
                <a:latin typeface="Montserrat" panose="00000500000000000000" pitchFamily="2" charset="0"/>
              </a:endParaRPr>
            </a:p>
          </p:txBody>
        </p:sp>
        <p:sp>
          <p:nvSpPr>
            <p:cNvPr id="25" name="Oval 22">
              <a:extLst>
                <a:ext uri="{FF2B5EF4-FFF2-40B4-BE49-F238E27FC236}">
                  <a16:creationId xmlns:a16="http://schemas.microsoft.com/office/drawing/2014/main" id="{2D11F20A-DE5E-9708-BB29-22F7AE2A2441}"/>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alpha val="25000"/>
                    </a:schemeClr>
                  </a:solidFill>
                  <a:latin typeface="Montserrat" panose="00000500000000000000" pitchFamily="2" charset="0"/>
                </a:rPr>
                <a:t>5</a:t>
              </a:r>
              <a:endParaRPr lang="nb-NO" sz="1200">
                <a:solidFill>
                  <a:schemeClr val="accent1">
                    <a:alpha val="25000"/>
                  </a:schemeClr>
                </a:solidFill>
                <a:latin typeface="Montserrat" panose="00000500000000000000" pitchFamily="2" charset="0"/>
              </a:endParaRPr>
            </a:p>
          </p:txBody>
        </p:sp>
      </p:grpSp>
      <p:sp>
        <p:nvSpPr>
          <p:cNvPr id="26" name="TextBox 23">
            <a:extLst>
              <a:ext uri="{FF2B5EF4-FFF2-40B4-BE49-F238E27FC236}">
                <a16:creationId xmlns:a16="http://schemas.microsoft.com/office/drawing/2014/main" id="{F901611B-3BA3-8467-EAEF-EA50A2BC2559}"/>
              </a:ext>
            </a:extLst>
          </p:cNvPr>
          <p:cNvSpPr txBox="1"/>
          <p:nvPr/>
        </p:nvSpPr>
        <p:spPr>
          <a:xfrm>
            <a:off x="6829525" y="3604536"/>
            <a:ext cx="2314475" cy="261610"/>
          </a:xfrm>
          <a:prstGeom prst="rect">
            <a:avLst/>
          </a:prstGeom>
          <a:noFill/>
        </p:spPr>
        <p:txBody>
          <a:bodyPr wrap="square">
            <a:spAutoFit/>
          </a:bodyPr>
          <a:lstStyle/>
          <a:p>
            <a:pPr defTabSz="685783">
              <a:defRPr/>
            </a:pPr>
            <a:r>
              <a:rPr lang="nb-NO" sz="1100">
                <a:solidFill>
                  <a:schemeClr val="accent1">
                    <a:alpha val="25000"/>
                  </a:schemeClr>
                </a:solidFill>
                <a:latin typeface="Montserrat" panose="00000500000000000000" pitchFamily="2" charset="0"/>
              </a:rPr>
              <a:t>Referanser</a:t>
            </a:r>
          </a:p>
        </p:txBody>
      </p:sp>
      <p:grpSp>
        <p:nvGrpSpPr>
          <p:cNvPr id="27" name="Group 18">
            <a:extLst>
              <a:ext uri="{FF2B5EF4-FFF2-40B4-BE49-F238E27FC236}">
                <a16:creationId xmlns:a16="http://schemas.microsoft.com/office/drawing/2014/main" id="{54EA88D5-0E3D-ACD1-E384-3B95CB44A267}"/>
              </a:ext>
            </a:extLst>
          </p:cNvPr>
          <p:cNvGrpSpPr/>
          <p:nvPr/>
        </p:nvGrpSpPr>
        <p:grpSpPr>
          <a:xfrm>
            <a:off x="6300701" y="4105173"/>
            <a:ext cx="487227" cy="489065"/>
            <a:chOff x="1106465" y="2560544"/>
            <a:chExt cx="1164143" cy="1189689"/>
          </a:xfrm>
        </p:grpSpPr>
        <p:sp>
          <p:nvSpPr>
            <p:cNvPr id="28" name="Oval 20">
              <a:extLst>
                <a:ext uri="{FF2B5EF4-FFF2-40B4-BE49-F238E27FC236}">
                  <a16:creationId xmlns:a16="http://schemas.microsoft.com/office/drawing/2014/main" id="{FD421190-60A5-1BE8-87A8-D5B0E96C485C}"/>
                </a:ext>
              </a:extLst>
            </p:cNvPr>
            <p:cNvSpPr/>
            <p:nvPr/>
          </p:nvSpPr>
          <p:spPr>
            <a:xfrm>
              <a:off x="1106465" y="2560544"/>
              <a:ext cx="1164143" cy="1189689"/>
            </a:xfrm>
            <a:prstGeom prst="ellipse">
              <a:avLst/>
            </a:prstGeom>
            <a:solidFill>
              <a:schemeClr val="accent1">
                <a:alpha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alpha val="25000"/>
                  </a:schemeClr>
                </a:solidFill>
                <a:latin typeface="Montserrat" panose="00000500000000000000" pitchFamily="2" charset="0"/>
              </a:endParaRPr>
            </a:p>
          </p:txBody>
        </p:sp>
        <p:sp>
          <p:nvSpPr>
            <p:cNvPr id="29" name="Oval 22">
              <a:extLst>
                <a:ext uri="{FF2B5EF4-FFF2-40B4-BE49-F238E27FC236}">
                  <a16:creationId xmlns:a16="http://schemas.microsoft.com/office/drawing/2014/main" id="{A9E02E6B-BBAE-5949-8FA5-ADAE29BB50EA}"/>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alpha val="25000"/>
                    </a:schemeClr>
                  </a:solidFill>
                  <a:latin typeface="Montserrat" panose="00000500000000000000" pitchFamily="2" charset="0"/>
                </a:rPr>
                <a:t>6</a:t>
              </a:r>
              <a:endParaRPr lang="nb-NO" sz="1200">
                <a:solidFill>
                  <a:schemeClr val="accent1">
                    <a:alpha val="25000"/>
                  </a:schemeClr>
                </a:solidFill>
                <a:latin typeface="Montserrat" panose="00000500000000000000" pitchFamily="2" charset="0"/>
              </a:endParaRPr>
            </a:p>
          </p:txBody>
        </p:sp>
      </p:grpSp>
      <p:sp>
        <p:nvSpPr>
          <p:cNvPr id="30" name="TextBox 23">
            <a:extLst>
              <a:ext uri="{FF2B5EF4-FFF2-40B4-BE49-F238E27FC236}">
                <a16:creationId xmlns:a16="http://schemas.microsoft.com/office/drawing/2014/main" id="{437353DE-D115-A085-3912-DB37730BEAFD}"/>
              </a:ext>
            </a:extLst>
          </p:cNvPr>
          <p:cNvSpPr txBox="1"/>
          <p:nvPr/>
        </p:nvSpPr>
        <p:spPr>
          <a:xfrm>
            <a:off x="6829525" y="4218901"/>
            <a:ext cx="2273181" cy="261610"/>
          </a:xfrm>
          <a:prstGeom prst="rect">
            <a:avLst/>
          </a:prstGeom>
          <a:noFill/>
        </p:spPr>
        <p:txBody>
          <a:bodyPr wrap="square">
            <a:spAutoFit/>
          </a:bodyPr>
          <a:lstStyle/>
          <a:p>
            <a:pPr defTabSz="685783">
              <a:defRPr/>
            </a:pPr>
            <a:r>
              <a:rPr lang="nb-NO" sz="1100">
                <a:solidFill>
                  <a:schemeClr val="accent1">
                    <a:alpha val="25000"/>
                  </a:schemeClr>
                </a:solidFill>
                <a:latin typeface="Montserrat" panose="00000500000000000000" pitchFamily="2" charset="0"/>
              </a:rPr>
              <a:t>Ansettelse og oppstart</a:t>
            </a:r>
          </a:p>
        </p:txBody>
      </p:sp>
    </p:spTree>
    <p:extLst>
      <p:ext uri="{BB962C8B-B14F-4D97-AF65-F5344CB8AC3E}">
        <p14:creationId xmlns:p14="http://schemas.microsoft.com/office/powerpoint/2010/main" val="3434220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74135-C1B3-0871-D706-7D342F15F69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EA59A37-5543-7E91-C2A1-F9EF2C7969E5}"/>
              </a:ext>
            </a:extLst>
          </p:cNvPr>
          <p:cNvSpPr>
            <a:spLocks noGrp="1"/>
          </p:cNvSpPr>
          <p:nvPr>
            <p:ph type="title"/>
          </p:nvPr>
        </p:nvSpPr>
        <p:spPr/>
        <p:txBody>
          <a:bodyPr/>
          <a:lstStyle/>
          <a:p>
            <a:r>
              <a:rPr lang="nb-NO"/>
              <a:t>Barrierer i rekrutteringsprosessen</a:t>
            </a:r>
          </a:p>
        </p:txBody>
      </p:sp>
      <p:sp>
        <p:nvSpPr>
          <p:cNvPr id="4" name="Plassholder for innhold 3">
            <a:extLst>
              <a:ext uri="{FF2B5EF4-FFF2-40B4-BE49-F238E27FC236}">
                <a16:creationId xmlns:a16="http://schemas.microsoft.com/office/drawing/2014/main" id="{3559A19C-3D9C-0A4A-060F-F07909B6D353}"/>
              </a:ext>
            </a:extLst>
          </p:cNvPr>
          <p:cNvSpPr>
            <a:spLocks noGrp="1"/>
          </p:cNvSpPr>
          <p:nvPr>
            <p:ph idx="1"/>
          </p:nvPr>
        </p:nvSpPr>
        <p:spPr>
          <a:xfrm>
            <a:off x="720000" y="1666875"/>
            <a:ext cx="5378686" cy="2770484"/>
          </a:xfrm>
        </p:spPr>
        <p:txBody>
          <a:bodyPr/>
          <a:lstStyle/>
          <a:p>
            <a:r>
              <a:rPr lang="nb-NO" sz="1000"/>
              <a:t>Det kan være vanskelig å vurdere utdanning fra utlandet opp mot kvalifikasjonene fra en norsk utdanning. </a:t>
            </a:r>
          </a:p>
          <a:p>
            <a:r>
              <a:rPr lang="nb-NO" sz="1000"/>
              <a:t>Det kan skape usikkerhet for de som rekrutterer.</a:t>
            </a:r>
          </a:p>
          <a:p>
            <a:r>
              <a:rPr lang="nb-NO" sz="1000"/>
              <a:t>Kan også være ubevisst diskriminering: man har en tendens til å favorisere det kjente.</a:t>
            </a:r>
          </a:p>
        </p:txBody>
      </p:sp>
      <p:sp>
        <p:nvSpPr>
          <p:cNvPr id="5" name="Plassholder for tekst 4">
            <a:extLst>
              <a:ext uri="{FF2B5EF4-FFF2-40B4-BE49-F238E27FC236}">
                <a16:creationId xmlns:a16="http://schemas.microsoft.com/office/drawing/2014/main" id="{1A41A982-337E-C536-21D9-4F67A439C96F}"/>
              </a:ext>
            </a:extLst>
          </p:cNvPr>
          <p:cNvSpPr>
            <a:spLocks noGrp="1"/>
          </p:cNvSpPr>
          <p:nvPr>
            <p:ph type="body" sz="quarter" idx="13"/>
          </p:nvPr>
        </p:nvSpPr>
        <p:spPr>
          <a:xfrm>
            <a:off x="720000" y="1107207"/>
            <a:ext cx="4919783" cy="432073"/>
          </a:xfrm>
        </p:spPr>
        <p:txBody>
          <a:bodyPr/>
          <a:lstStyle/>
          <a:p>
            <a:r>
              <a:rPr lang="nb-NO"/>
              <a:t>Det er utfordrende å vurdere kandidater med utenlandsk bakgrunn</a:t>
            </a:r>
          </a:p>
        </p:txBody>
      </p:sp>
      <p:sp>
        <p:nvSpPr>
          <p:cNvPr id="3" name="Rektangel 2">
            <a:extLst>
              <a:ext uri="{FF2B5EF4-FFF2-40B4-BE49-F238E27FC236}">
                <a16:creationId xmlns:a16="http://schemas.microsoft.com/office/drawing/2014/main" id="{9EFD563F-37EB-4EA5-0D23-D3A437223758}"/>
              </a:ext>
            </a:extLst>
          </p:cNvPr>
          <p:cNvSpPr/>
          <p:nvPr/>
        </p:nvSpPr>
        <p:spPr>
          <a:xfrm>
            <a:off x="6200222" y="2072715"/>
            <a:ext cx="2943778" cy="1252132"/>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cxnSp>
        <p:nvCxnSpPr>
          <p:cNvPr id="6" name="Straight Arrow Connector 4">
            <a:extLst>
              <a:ext uri="{FF2B5EF4-FFF2-40B4-BE49-F238E27FC236}">
                <a16:creationId xmlns:a16="http://schemas.microsoft.com/office/drawing/2014/main" id="{C2E3E1E8-6BE2-3429-E76B-65B66D1CB5F5}"/>
              </a:ext>
            </a:extLst>
          </p:cNvPr>
          <p:cNvCxnSpPr>
            <a:cxnSpLocks/>
            <a:endCxn id="19" idx="0"/>
          </p:cNvCxnSpPr>
          <p:nvPr/>
        </p:nvCxnSpPr>
        <p:spPr>
          <a:xfrm>
            <a:off x="6544314" y="726873"/>
            <a:ext cx="1" cy="2052068"/>
          </a:xfrm>
          <a:prstGeom prst="straightConnector1">
            <a:avLst/>
          </a:prstGeom>
          <a:ln w="3810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sp>
        <p:nvSpPr>
          <p:cNvPr id="7" name="Oval 13">
            <a:extLst>
              <a:ext uri="{FF2B5EF4-FFF2-40B4-BE49-F238E27FC236}">
                <a16:creationId xmlns:a16="http://schemas.microsoft.com/office/drawing/2014/main" id="{DF61E572-4AAC-58BF-9203-868A3F7F8615}"/>
              </a:ext>
            </a:extLst>
          </p:cNvPr>
          <p:cNvSpPr/>
          <p:nvPr/>
        </p:nvSpPr>
        <p:spPr>
          <a:xfrm>
            <a:off x="6300701" y="1452709"/>
            <a:ext cx="487227" cy="48906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alpha val="25000"/>
                </a:schemeClr>
              </a:solidFill>
              <a:latin typeface="Montserrat" panose="00000500000000000000" pitchFamily="2" charset="0"/>
            </a:endParaRPr>
          </a:p>
        </p:txBody>
      </p:sp>
      <p:sp>
        <p:nvSpPr>
          <p:cNvPr id="8" name="Oval 14">
            <a:extLst>
              <a:ext uri="{FF2B5EF4-FFF2-40B4-BE49-F238E27FC236}">
                <a16:creationId xmlns:a16="http://schemas.microsoft.com/office/drawing/2014/main" id="{326E0653-99CC-1C41-762B-D691CD925E25}"/>
              </a:ext>
            </a:extLst>
          </p:cNvPr>
          <p:cNvSpPr/>
          <p:nvPr/>
        </p:nvSpPr>
        <p:spPr>
          <a:xfrm>
            <a:off x="6342299" y="1494478"/>
            <a:ext cx="402667" cy="40418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2</a:t>
            </a:r>
            <a:endParaRPr lang="nb-NO" sz="1200">
              <a:solidFill>
                <a:schemeClr val="accent1"/>
              </a:solidFill>
              <a:latin typeface="Montserrat" panose="00000500000000000000" pitchFamily="2" charset="0"/>
            </a:endParaRPr>
          </a:p>
        </p:txBody>
      </p:sp>
      <p:sp>
        <p:nvSpPr>
          <p:cNvPr id="9" name="TextBox 21">
            <a:extLst>
              <a:ext uri="{FF2B5EF4-FFF2-40B4-BE49-F238E27FC236}">
                <a16:creationId xmlns:a16="http://schemas.microsoft.com/office/drawing/2014/main" id="{CBD5B4A5-4829-EB4B-5589-BF5749002968}"/>
              </a:ext>
            </a:extLst>
          </p:cNvPr>
          <p:cNvSpPr txBox="1"/>
          <p:nvPr/>
        </p:nvSpPr>
        <p:spPr>
          <a:xfrm>
            <a:off x="6829525" y="1557044"/>
            <a:ext cx="2314475"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Jobbanalyse og annonsering</a:t>
            </a:r>
          </a:p>
        </p:txBody>
      </p:sp>
      <p:grpSp>
        <p:nvGrpSpPr>
          <p:cNvPr id="10" name="Group 18">
            <a:extLst>
              <a:ext uri="{FF2B5EF4-FFF2-40B4-BE49-F238E27FC236}">
                <a16:creationId xmlns:a16="http://schemas.microsoft.com/office/drawing/2014/main" id="{613F4ECD-1829-99B3-338D-36B664633D28}"/>
              </a:ext>
            </a:extLst>
          </p:cNvPr>
          <p:cNvGrpSpPr/>
          <p:nvPr/>
        </p:nvGrpSpPr>
        <p:grpSpPr>
          <a:xfrm>
            <a:off x="6300701" y="2115825"/>
            <a:ext cx="487227" cy="489065"/>
            <a:chOff x="1106465" y="2560544"/>
            <a:chExt cx="1164143" cy="1189689"/>
          </a:xfrm>
        </p:grpSpPr>
        <p:sp>
          <p:nvSpPr>
            <p:cNvPr id="11" name="Oval 20">
              <a:extLst>
                <a:ext uri="{FF2B5EF4-FFF2-40B4-BE49-F238E27FC236}">
                  <a16:creationId xmlns:a16="http://schemas.microsoft.com/office/drawing/2014/main" id="{B8B094D2-8925-DCFA-3953-DCE5C0A36F00}"/>
                </a:ext>
              </a:extLst>
            </p:cNvPr>
            <p:cNvSpPr/>
            <p:nvPr/>
          </p:nvSpPr>
          <p:spPr>
            <a:xfrm>
              <a:off x="1106465" y="2560544"/>
              <a:ext cx="1164143" cy="118968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alpha val="25000"/>
                  </a:schemeClr>
                </a:solidFill>
                <a:latin typeface="Montserrat" panose="00000500000000000000" pitchFamily="2" charset="0"/>
              </a:endParaRPr>
            </a:p>
          </p:txBody>
        </p:sp>
        <p:sp>
          <p:nvSpPr>
            <p:cNvPr id="12" name="Oval 22">
              <a:extLst>
                <a:ext uri="{FF2B5EF4-FFF2-40B4-BE49-F238E27FC236}">
                  <a16:creationId xmlns:a16="http://schemas.microsoft.com/office/drawing/2014/main" id="{2C385AEA-4D3D-6737-FC63-9F6E10D8B785}"/>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3</a:t>
              </a:r>
              <a:endParaRPr lang="nb-NO" sz="1200">
                <a:solidFill>
                  <a:schemeClr val="accent1"/>
                </a:solidFill>
                <a:latin typeface="Montserrat" panose="00000500000000000000" pitchFamily="2" charset="0"/>
              </a:endParaRPr>
            </a:p>
          </p:txBody>
        </p:sp>
      </p:grpSp>
      <p:sp>
        <p:nvSpPr>
          <p:cNvPr id="13" name="TextBox 23">
            <a:extLst>
              <a:ext uri="{FF2B5EF4-FFF2-40B4-BE49-F238E27FC236}">
                <a16:creationId xmlns:a16="http://schemas.microsoft.com/office/drawing/2014/main" id="{9614A101-B873-0750-B38B-3080D4DBD5BC}"/>
              </a:ext>
            </a:extLst>
          </p:cNvPr>
          <p:cNvSpPr txBox="1"/>
          <p:nvPr/>
        </p:nvSpPr>
        <p:spPr>
          <a:xfrm>
            <a:off x="6829525" y="2225579"/>
            <a:ext cx="2314475" cy="430887"/>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Utvelgelse og innkalling </a:t>
            </a:r>
            <a:br>
              <a:rPr lang="nb-NO" sz="1100">
                <a:solidFill>
                  <a:schemeClr val="accent1"/>
                </a:solidFill>
                <a:latin typeface="Montserrat" panose="00000500000000000000" pitchFamily="2" charset="0"/>
              </a:rPr>
            </a:br>
            <a:r>
              <a:rPr lang="nb-NO" sz="1100">
                <a:solidFill>
                  <a:schemeClr val="accent1"/>
                </a:solidFill>
                <a:latin typeface="Montserrat" panose="00000500000000000000" pitchFamily="2" charset="0"/>
              </a:rPr>
              <a:t>til intervju</a:t>
            </a:r>
          </a:p>
        </p:txBody>
      </p:sp>
      <p:grpSp>
        <p:nvGrpSpPr>
          <p:cNvPr id="14" name="Gruppe 13">
            <a:extLst>
              <a:ext uri="{FF2B5EF4-FFF2-40B4-BE49-F238E27FC236}">
                <a16:creationId xmlns:a16="http://schemas.microsoft.com/office/drawing/2014/main" id="{413C92F9-7BF9-864B-1D5C-8D0D093A349D}"/>
              </a:ext>
            </a:extLst>
          </p:cNvPr>
          <p:cNvGrpSpPr/>
          <p:nvPr/>
        </p:nvGrpSpPr>
        <p:grpSpPr>
          <a:xfrm>
            <a:off x="6300701" y="789593"/>
            <a:ext cx="487227" cy="489065"/>
            <a:chOff x="743509" y="1156853"/>
            <a:chExt cx="487227" cy="489065"/>
          </a:xfrm>
        </p:grpSpPr>
        <p:sp>
          <p:nvSpPr>
            <p:cNvPr id="15" name="Oval 5">
              <a:extLst>
                <a:ext uri="{FF2B5EF4-FFF2-40B4-BE49-F238E27FC236}">
                  <a16:creationId xmlns:a16="http://schemas.microsoft.com/office/drawing/2014/main" id="{E625DE71-827A-2441-E42A-CAB61883A895}"/>
                </a:ext>
              </a:extLst>
            </p:cNvPr>
            <p:cNvSpPr/>
            <p:nvPr/>
          </p:nvSpPr>
          <p:spPr>
            <a:xfrm>
              <a:off x="743509" y="1156853"/>
              <a:ext cx="487227" cy="48906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16" name="Oval 6">
              <a:extLst>
                <a:ext uri="{FF2B5EF4-FFF2-40B4-BE49-F238E27FC236}">
                  <a16:creationId xmlns:a16="http://schemas.microsoft.com/office/drawing/2014/main" id="{1D1ECB95-7110-3172-ED85-8FE96FB14417}"/>
                </a:ext>
              </a:extLst>
            </p:cNvPr>
            <p:cNvSpPr/>
            <p:nvPr/>
          </p:nvSpPr>
          <p:spPr>
            <a:xfrm>
              <a:off x="785789" y="1199292"/>
              <a:ext cx="402667" cy="40418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1</a:t>
              </a:r>
              <a:endParaRPr lang="nb-NO" sz="1200">
                <a:solidFill>
                  <a:schemeClr val="accent1"/>
                </a:solidFill>
                <a:latin typeface="Montserrat" panose="00000500000000000000" pitchFamily="2" charset="0"/>
              </a:endParaRPr>
            </a:p>
          </p:txBody>
        </p:sp>
      </p:grpSp>
      <p:sp>
        <p:nvSpPr>
          <p:cNvPr id="17" name="TextBox 30">
            <a:extLst>
              <a:ext uri="{FF2B5EF4-FFF2-40B4-BE49-F238E27FC236}">
                <a16:creationId xmlns:a16="http://schemas.microsoft.com/office/drawing/2014/main" id="{8E4921AA-B71C-0BC3-602D-7C0F402758F8}"/>
              </a:ext>
            </a:extLst>
          </p:cNvPr>
          <p:cNvSpPr txBox="1"/>
          <p:nvPr/>
        </p:nvSpPr>
        <p:spPr>
          <a:xfrm>
            <a:off x="6829525" y="906462"/>
            <a:ext cx="2314475"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Forberedelser</a:t>
            </a:r>
          </a:p>
        </p:txBody>
      </p:sp>
      <p:grpSp>
        <p:nvGrpSpPr>
          <p:cNvPr id="18" name="Group 18">
            <a:extLst>
              <a:ext uri="{FF2B5EF4-FFF2-40B4-BE49-F238E27FC236}">
                <a16:creationId xmlns:a16="http://schemas.microsoft.com/office/drawing/2014/main" id="{D38205AC-2815-A3CC-2E1E-304A6463EA6D}"/>
              </a:ext>
            </a:extLst>
          </p:cNvPr>
          <p:cNvGrpSpPr/>
          <p:nvPr/>
        </p:nvGrpSpPr>
        <p:grpSpPr>
          <a:xfrm>
            <a:off x="6300701" y="2778941"/>
            <a:ext cx="487227" cy="489065"/>
            <a:chOff x="1106465" y="2560544"/>
            <a:chExt cx="1164143" cy="1189689"/>
          </a:xfrm>
        </p:grpSpPr>
        <p:sp>
          <p:nvSpPr>
            <p:cNvPr id="19" name="Oval 20">
              <a:extLst>
                <a:ext uri="{FF2B5EF4-FFF2-40B4-BE49-F238E27FC236}">
                  <a16:creationId xmlns:a16="http://schemas.microsoft.com/office/drawing/2014/main" id="{F760F24F-344A-C41C-0FB1-B1365DBC925B}"/>
                </a:ext>
              </a:extLst>
            </p:cNvPr>
            <p:cNvSpPr/>
            <p:nvPr/>
          </p:nvSpPr>
          <p:spPr>
            <a:xfrm>
              <a:off x="1106465" y="2560544"/>
              <a:ext cx="1164143" cy="118968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20" name="Oval 22">
              <a:extLst>
                <a:ext uri="{FF2B5EF4-FFF2-40B4-BE49-F238E27FC236}">
                  <a16:creationId xmlns:a16="http://schemas.microsoft.com/office/drawing/2014/main" id="{D2451C0F-B252-B520-5A26-3C8DF90B72C1}"/>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4</a:t>
              </a:r>
              <a:endParaRPr lang="nb-NO" sz="1200">
                <a:solidFill>
                  <a:schemeClr val="accent1"/>
                </a:solidFill>
                <a:latin typeface="Montserrat" panose="00000500000000000000" pitchFamily="2" charset="0"/>
              </a:endParaRPr>
            </a:p>
          </p:txBody>
        </p:sp>
      </p:grpSp>
      <p:sp>
        <p:nvSpPr>
          <p:cNvPr id="21" name="TextBox 23">
            <a:extLst>
              <a:ext uri="{FF2B5EF4-FFF2-40B4-BE49-F238E27FC236}">
                <a16:creationId xmlns:a16="http://schemas.microsoft.com/office/drawing/2014/main" id="{A24D1F7E-1064-E433-E567-1151290B7154}"/>
              </a:ext>
            </a:extLst>
          </p:cNvPr>
          <p:cNvSpPr txBox="1"/>
          <p:nvPr/>
        </p:nvSpPr>
        <p:spPr>
          <a:xfrm>
            <a:off x="6829525" y="2853723"/>
            <a:ext cx="2255481"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Gjennomføring av intervjuer</a:t>
            </a:r>
          </a:p>
        </p:txBody>
      </p:sp>
      <p:grpSp>
        <p:nvGrpSpPr>
          <p:cNvPr id="22" name="Group 18">
            <a:extLst>
              <a:ext uri="{FF2B5EF4-FFF2-40B4-BE49-F238E27FC236}">
                <a16:creationId xmlns:a16="http://schemas.microsoft.com/office/drawing/2014/main" id="{CD6740C3-F101-E0A2-F574-F9A0B0C20915}"/>
              </a:ext>
            </a:extLst>
          </p:cNvPr>
          <p:cNvGrpSpPr/>
          <p:nvPr/>
        </p:nvGrpSpPr>
        <p:grpSpPr>
          <a:xfrm>
            <a:off x="6300701" y="3442057"/>
            <a:ext cx="487227" cy="489065"/>
            <a:chOff x="1106465" y="2560544"/>
            <a:chExt cx="1164143" cy="1189689"/>
          </a:xfrm>
        </p:grpSpPr>
        <p:sp>
          <p:nvSpPr>
            <p:cNvPr id="23" name="Oval 20">
              <a:extLst>
                <a:ext uri="{FF2B5EF4-FFF2-40B4-BE49-F238E27FC236}">
                  <a16:creationId xmlns:a16="http://schemas.microsoft.com/office/drawing/2014/main" id="{72C82E33-F4B9-43A7-689F-CE451CDD2DED}"/>
                </a:ext>
              </a:extLst>
            </p:cNvPr>
            <p:cNvSpPr/>
            <p:nvPr/>
          </p:nvSpPr>
          <p:spPr>
            <a:xfrm>
              <a:off x="1106465" y="2560544"/>
              <a:ext cx="1164143" cy="1189689"/>
            </a:xfrm>
            <a:prstGeom prst="ellipse">
              <a:avLst/>
            </a:prstGeom>
            <a:solidFill>
              <a:schemeClr val="accent1">
                <a:alpha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alpha val="25000"/>
                  </a:schemeClr>
                </a:solidFill>
                <a:latin typeface="Montserrat" panose="00000500000000000000" pitchFamily="2" charset="0"/>
              </a:endParaRPr>
            </a:p>
          </p:txBody>
        </p:sp>
        <p:sp>
          <p:nvSpPr>
            <p:cNvPr id="24" name="Oval 22">
              <a:extLst>
                <a:ext uri="{FF2B5EF4-FFF2-40B4-BE49-F238E27FC236}">
                  <a16:creationId xmlns:a16="http://schemas.microsoft.com/office/drawing/2014/main" id="{0376358C-2701-E542-1927-45315F7E7BD3}"/>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alpha val="25000"/>
                    </a:schemeClr>
                  </a:solidFill>
                  <a:latin typeface="Montserrat" panose="00000500000000000000" pitchFamily="2" charset="0"/>
                </a:rPr>
                <a:t>5</a:t>
              </a:r>
              <a:endParaRPr lang="nb-NO" sz="1200">
                <a:solidFill>
                  <a:schemeClr val="accent1">
                    <a:alpha val="25000"/>
                  </a:schemeClr>
                </a:solidFill>
                <a:latin typeface="Montserrat" panose="00000500000000000000" pitchFamily="2" charset="0"/>
              </a:endParaRPr>
            </a:p>
          </p:txBody>
        </p:sp>
      </p:grpSp>
      <p:sp>
        <p:nvSpPr>
          <p:cNvPr id="25" name="TextBox 23">
            <a:extLst>
              <a:ext uri="{FF2B5EF4-FFF2-40B4-BE49-F238E27FC236}">
                <a16:creationId xmlns:a16="http://schemas.microsoft.com/office/drawing/2014/main" id="{49409536-0CFA-994B-7E76-8D5A097E0C1F}"/>
              </a:ext>
            </a:extLst>
          </p:cNvPr>
          <p:cNvSpPr txBox="1"/>
          <p:nvPr/>
        </p:nvSpPr>
        <p:spPr>
          <a:xfrm>
            <a:off x="6829526" y="3604536"/>
            <a:ext cx="2284977" cy="261610"/>
          </a:xfrm>
          <a:prstGeom prst="rect">
            <a:avLst/>
          </a:prstGeom>
          <a:noFill/>
        </p:spPr>
        <p:txBody>
          <a:bodyPr wrap="square">
            <a:spAutoFit/>
          </a:bodyPr>
          <a:lstStyle/>
          <a:p>
            <a:pPr defTabSz="685783">
              <a:defRPr/>
            </a:pPr>
            <a:r>
              <a:rPr lang="nb-NO" sz="1100">
                <a:solidFill>
                  <a:schemeClr val="accent1">
                    <a:alpha val="25000"/>
                  </a:schemeClr>
                </a:solidFill>
                <a:latin typeface="Montserrat" panose="00000500000000000000" pitchFamily="2" charset="0"/>
              </a:rPr>
              <a:t>Referanser</a:t>
            </a:r>
          </a:p>
        </p:txBody>
      </p:sp>
      <p:grpSp>
        <p:nvGrpSpPr>
          <p:cNvPr id="26" name="Group 18">
            <a:extLst>
              <a:ext uri="{FF2B5EF4-FFF2-40B4-BE49-F238E27FC236}">
                <a16:creationId xmlns:a16="http://schemas.microsoft.com/office/drawing/2014/main" id="{50DE69EE-38BB-0F35-CD42-17EC1B772412}"/>
              </a:ext>
            </a:extLst>
          </p:cNvPr>
          <p:cNvGrpSpPr/>
          <p:nvPr/>
        </p:nvGrpSpPr>
        <p:grpSpPr>
          <a:xfrm>
            <a:off x="6300701" y="4105173"/>
            <a:ext cx="487227" cy="489065"/>
            <a:chOff x="1106465" y="2560544"/>
            <a:chExt cx="1164143" cy="1189689"/>
          </a:xfrm>
        </p:grpSpPr>
        <p:sp>
          <p:nvSpPr>
            <p:cNvPr id="27" name="Oval 20">
              <a:extLst>
                <a:ext uri="{FF2B5EF4-FFF2-40B4-BE49-F238E27FC236}">
                  <a16:creationId xmlns:a16="http://schemas.microsoft.com/office/drawing/2014/main" id="{E6B4CA94-73E9-9E54-BAF8-5295EF01D44F}"/>
                </a:ext>
              </a:extLst>
            </p:cNvPr>
            <p:cNvSpPr/>
            <p:nvPr/>
          </p:nvSpPr>
          <p:spPr>
            <a:xfrm>
              <a:off x="1106465" y="2560544"/>
              <a:ext cx="1164143" cy="1189689"/>
            </a:xfrm>
            <a:prstGeom prst="ellipse">
              <a:avLst/>
            </a:prstGeom>
            <a:solidFill>
              <a:schemeClr val="accent1">
                <a:alpha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alpha val="25000"/>
                  </a:schemeClr>
                </a:solidFill>
                <a:latin typeface="Montserrat" panose="00000500000000000000" pitchFamily="2" charset="0"/>
              </a:endParaRPr>
            </a:p>
          </p:txBody>
        </p:sp>
        <p:sp>
          <p:nvSpPr>
            <p:cNvPr id="28" name="Oval 22">
              <a:extLst>
                <a:ext uri="{FF2B5EF4-FFF2-40B4-BE49-F238E27FC236}">
                  <a16:creationId xmlns:a16="http://schemas.microsoft.com/office/drawing/2014/main" id="{DC57D22C-0BB2-CE3C-30AC-CE7CEABF6564}"/>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alpha val="25000"/>
                    </a:schemeClr>
                  </a:solidFill>
                  <a:latin typeface="Montserrat" panose="00000500000000000000" pitchFamily="2" charset="0"/>
                </a:rPr>
                <a:t>6</a:t>
              </a:r>
              <a:endParaRPr lang="nb-NO" sz="1200">
                <a:solidFill>
                  <a:schemeClr val="accent1">
                    <a:alpha val="25000"/>
                  </a:schemeClr>
                </a:solidFill>
                <a:latin typeface="Montserrat" panose="00000500000000000000" pitchFamily="2" charset="0"/>
              </a:endParaRPr>
            </a:p>
          </p:txBody>
        </p:sp>
      </p:grpSp>
      <p:sp>
        <p:nvSpPr>
          <p:cNvPr id="29" name="TextBox 23">
            <a:extLst>
              <a:ext uri="{FF2B5EF4-FFF2-40B4-BE49-F238E27FC236}">
                <a16:creationId xmlns:a16="http://schemas.microsoft.com/office/drawing/2014/main" id="{F5712D29-520E-B91E-9CD3-2B033D64DED9}"/>
              </a:ext>
            </a:extLst>
          </p:cNvPr>
          <p:cNvSpPr txBox="1"/>
          <p:nvPr/>
        </p:nvSpPr>
        <p:spPr>
          <a:xfrm>
            <a:off x="6829525" y="4218901"/>
            <a:ext cx="2314475" cy="261610"/>
          </a:xfrm>
          <a:prstGeom prst="rect">
            <a:avLst/>
          </a:prstGeom>
          <a:noFill/>
        </p:spPr>
        <p:txBody>
          <a:bodyPr wrap="square">
            <a:spAutoFit/>
          </a:bodyPr>
          <a:lstStyle/>
          <a:p>
            <a:pPr defTabSz="685783">
              <a:defRPr/>
            </a:pPr>
            <a:r>
              <a:rPr lang="nb-NO" sz="1100">
                <a:solidFill>
                  <a:schemeClr val="accent1">
                    <a:alpha val="25000"/>
                  </a:schemeClr>
                </a:solidFill>
                <a:latin typeface="Montserrat" panose="00000500000000000000" pitchFamily="2" charset="0"/>
              </a:rPr>
              <a:t>Ansettelse og oppstart</a:t>
            </a:r>
          </a:p>
        </p:txBody>
      </p:sp>
    </p:spTree>
    <p:extLst>
      <p:ext uri="{BB962C8B-B14F-4D97-AF65-F5344CB8AC3E}">
        <p14:creationId xmlns:p14="http://schemas.microsoft.com/office/powerpoint/2010/main" val="1222264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78138-1D56-E01C-7C9E-326C07B3015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A35D7B7-F00B-9CD7-5933-04181C5D9BDD}"/>
              </a:ext>
            </a:extLst>
          </p:cNvPr>
          <p:cNvSpPr>
            <a:spLocks noGrp="1"/>
          </p:cNvSpPr>
          <p:nvPr>
            <p:ph type="title"/>
          </p:nvPr>
        </p:nvSpPr>
        <p:spPr/>
        <p:txBody>
          <a:bodyPr/>
          <a:lstStyle/>
          <a:p>
            <a:r>
              <a:rPr lang="nb-NO"/>
              <a:t>Barrierer i rekrutteringsprosessen</a:t>
            </a:r>
          </a:p>
        </p:txBody>
      </p:sp>
      <p:sp>
        <p:nvSpPr>
          <p:cNvPr id="4" name="Plassholder for innhold 3">
            <a:extLst>
              <a:ext uri="{FF2B5EF4-FFF2-40B4-BE49-F238E27FC236}">
                <a16:creationId xmlns:a16="http://schemas.microsoft.com/office/drawing/2014/main" id="{2E28C915-BF5D-3F25-1677-653B5AF9BF03}"/>
              </a:ext>
            </a:extLst>
          </p:cNvPr>
          <p:cNvSpPr>
            <a:spLocks noGrp="1"/>
          </p:cNvSpPr>
          <p:nvPr>
            <p:ph idx="1"/>
          </p:nvPr>
        </p:nvSpPr>
        <p:spPr>
          <a:xfrm>
            <a:off x="720000" y="1666875"/>
            <a:ext cx="5378686" cy="2770484"/>
          </a:xfrm>
        </p:spPr>
        <p:txBody>
          <a:bodyPr/>
          <a:lstStyle/>
          <a:p>
            <a:r>
              <a:rPr lang="nb-NO" sz="1000"/>
              <a:t>Krav til svært gode språkferdigheter for å få en lederjobb i kommunene, av god grunn.</a:t>
            </a:r>
          </a:p>
          <a:p>
            <a:r>
              <a:rPr lang="nb-NO" sz="1000"/>
              <a:t>Skjønnsmessige vurderinger av språkferdigheter, kan føre til at språk blir «</a:t>
            </a:r>
            <a:r>
              <a:rPr lang="nb-NO" sz="1000" err="1"/>
              <a:t>proxy</a:t>
            </a:r>
            <a:r>
              <a:rPr lang="nb-NO" sz="1000"/>
              <a:t>» for andre forhold.</a:t>
            </a:r>
          </a:p>
          <a:p>
            <a:pPr lvl="1"/>
            <a:r>
              <a:rPr lang="nb-NO" sz="1000"/>
              <a:t>Dersom en kandidat har aksent, kan det eksempelvis tolkes som at kandidaten har dårligere formidlingsevner og mindre forståelse for norsk språk. </a:t>
            </a:r>
          </a:p>
          <a:p>
            <a:pPr lvl="1"/>
            <a:r>
              <a:rPr lang="nb-NO" sz="1000"/>
              <a:t>Aksent eller opplevelse av svakere norskferdigheter kan skape usikkerhet, og medføre at arbeidsgiver heller velger en kandidat med bedre norskferdigheter. </a:t>
            </a:r>
          </a:p>
          <a:p>
            <a:r>
              <a:rPr lang="nb-NO" sz="1000"/>
              <a:t>Kandidater med svakere norskferdigheter kan fremstå som «mindre norsk», med mindre kjennskap til norske kulturelle forhold. </a:t>
            </a:r>
          </a:p>
          <a:p>
            <a:r>
              <a:rPr lang="nb-NO" sz="1000"/>
              <a:t>Kulturforskjeller generelt kan utgjøre et ekstra usikkerhetsmoment for arbeidsgiverne. </a:t>
            </a:r>
          </a:p>
        </p:txBody>
      </p:sp>
      <p:sp>
        <p:nvSpPr>
          <p:cNvPr id="5" name="Plassholder for tekst 4">
            <a:extLst>
              <a:ext uri="{FF2B5EF4-FFF2-40B4-BE49-F238E27FC236}">
                <a16:creationId xmlns:a16="http://schemas.microsoft.com/office/drawing/2014/main" id="{EF35E782-93CB-910E-E3FB-C377142AC768}"/>
              </a:ext>
            </a:extLst>
          </p:cNvPr>
          <p:cNvSpPr>
            <a:spLocks noGrp="1"/>
          </p:cNvSpPr>
          <p:nvPr>
            <p:ph type="body" sz="quarter" idx="13"/>
          </p:nvPr>
        </p:nvSpPr>
        <p:spPr>
          <a:xfrm>
            <a:off x="720000" y="1107207"/>
            <a:ext cx="5480221" cy="432073"/>
          </a:xfrm>
        </p:spPr>
        <p:txBody>
          <a:bodyPr/>
          <a:lstStyle/>
          <a:p>
            <a:r>
              <a:rPr lang="nb-NO"/>
              <a:t>Språk er en «</a:t>
            </a:r>
            <a:r>
              <a:rPr lang="nb-NO" err="1"/>
              <a:t>proxy</a:t>
            </a:r>
            <a:r>
              <a:rPr lang="nb-NO"/>
              <a:t>» for andre forhold som anses som viktig i rekrutteringen</a:t>
            </a:r>
          </a:p>
        </p:txBody>
      </p:sp>
      <p:sp>
        <p:nvSpPr>
          <p:cNvPr id="3" name="Rektangel 2">
            <a:extLst>
              <a:ext uri="{FF2B5EF4-FFF2-40B4-BE49-F238E27FC236}">
                <a16:creationId xmlns:a16="http://schemas.microsoft.com/office/drawing/2014/main" id="{34D09CD3-AA0A-44D7-1A0E-22B4E255B572}"/>
              </a:ext>
            </a:extLst>
          </p:cNvPr>
          <p:cNvSpPr/>
          <p:nvPr/>
        </p:nvSpPr>
        <p:spPr>
          <a:xfrm>
            <a:off x="6200222" y="2072715"/>
            <a:ext cx="2943778" cy="1252132"/>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cxnSp>
        <p:nvCxnSpPr>
          <p:cNvPr id="6" name="Straight Arrow Connector 4">
            <a:extLst>
              <a:ext uri="{FF2B5EF4-FFF2-40B4-BE49-F238E27FC236}">
                <a16:creationId xmlns:a16="http://schemas.microsoft.com/office/drawing/2014/main" id="{D5CD6888-7045-2090-429E-EF8AA28D4375}"/>
              </a:ext>
            </a:extLst>
          </p:cNvPr>
          <p:cNvCxnSpPr>
            <a:cxnSpLocks/>
            <a:endCxn id="19" idx="0"/>
          </p:cNvCxnSpPr>
          <p:nvPr/>
        </p:nvCxnSpPr>
        <p:spPr>
          <a:xfrm>
            <a:off x="6544314" y="726873"/>
            <a:ext cx="1" cy="2052068"/>
          </a:xfrm>
          <a:prstGeom prst="straightConnector1">
            <a:avLst/>
          </a:prstGeom>
          <a:ln w="3810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sp>
        <p:nvSpPr>
          <p:cNvPr id="7" name="Oval 13">
            <a:extLst>
              <a:ext uri="{FF2B5EF4-FFF2-40B4-BE49-F238E27FC236}">
                <a16:creationId xmlns:a16="http://schemas.microsoft.com/office/drawing/2014/main" id="{021F5846-4704-52FE-9360-76BB660F13DE}"/>
              </a:ext>
            </a:extLst>
          </p:cNvPr>
          <p:cNvSpPr/>
          <p:nvPr/>
        </p:nvSpPr>
        <p:spPr>
          <a:xfrm>
            <a:off x="6300701" y="1452709"/>
            <a:ext cx="487227" cy="48906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alpha val="25000"/>
                </a:schemeClr>
              </a:solidFill>
              <a:latin typeface="Montserrat" panose="00000500000000000000" pitchFamily="2" charset="0"/>
            </a:endParaRPr>
          </a:p>
        </p:txBody>
      </p:sp>
      <p:sp>
        <p:nvSpPr>
          <p:cNvPr id="8" name="Oval 14">
            <a:extLst>
              <a:ext uri="{FF2B5EF4-FFF2-40B4-BE49-F238E27FC236}">
                <a16:creationId xmlns:a16="http://schemas.microsoft.com/office/drawing/2014/main" id="{B913E01F-3CC2-F6EA-3B9D-DC4863606EDD}"/>
              </a:ext>
            </a:extLst>
          </p:cNvPr>
          <p:cNvSpPr/>
          <p:nvPr/>
        </p:nvSpPr>
        <p:spPr>
          <a:xfrm>
            <a:off x="6342299" y="1494478"/>
            <a:ext cx="402667" cy="40418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2</a:t>
            </a:r>
            <a:endParaRPr lang="nb-NO" sz="1200">
              <a:solidFill>
                <a:schemeClr val="accent1"/>
              </a:solidFill>
              <a:latin typeface="Montserrat" panose="00000500000000000000" pitchFamily="2" charset="0"/>
            </a:endParaRPr>
          </a:p>
        </p:txBody>
      </p:sp>
      <p:sp>
        <p:nvSpPr>
          <p:cNvPr id="9" name="TextBox 21">
            <a:extLst>
              <a:ext uri="{FF2B5EF4-FFF2-40B4-BE49-F238E27FC236}">
                <a16:creationId xmlns:a16="http://schemas.microsoft.com/office/drawing/2014/main" id="{449A1527-C444-CD8C-163E-78C9D91D333F}"/>
              </a:ext>
            </a:extLst>
          </p:cNvPr>
          <p:cNvSpPr txBox="1"/>
          <p:nvPr/>
        </p:nvSpPr>
        <p:spPr>
          <a:xfrm>
            <a:off x="6829525" y="1557044"/>
            <a:ext cx="2314475"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Jobbanalyse og annonsering</a:t>
            </a:r>
          </a:p>
        </p:txBody>
      </p:sp>
      <p:grpSp>
        <p:nvGrpSpPr>
          <p:cNvPr id="10" name="Group 18">
            <a:extLst>
              <a:ext uri="{FF2B5EF4-FFF2-40B4-BE49-F238E27FC236}">
                <a16:creationId xmlns:a16="http://schemas.microsoft.com/office/drawing/2014/main" id="{0CD16C6D-279E-7E9C-E43F-E15E751944D9}"/>
              </a:ext>
            </a:extLst>
          </p:cNvPr>
          <p:cNvGrpSpPr/>
          <p:nvPr/>
        </p:nvGrpSpPr>
        <p:grpSpPr>
          <a:xfrm>
            <a:off x="6300701" y="2115825"/>
            <a:ext cx="487227" cy="489065"/>
            <a:chOff x="1106465" y="2560544"/>
            <a:chExt cx="1164143" cy="1189689"/>
          </a:xfrm>
        </p:grpSpPr>
        <p:sp>
          <p:nvSpPr>
            <p:cNvPr id="11" name="Oval 20">
              <a:extLst>
                <a:ext uri="{FF2B5EF4-FFF2-40B4-BE49-F238E27FC236}">
                  <a16:creationId xmlns:a16="http://schemas.microsoft.com/office/drawing/2014/main" id="{494813BC-2A45-A139-B2A6-5F50DE939346}"/>
                </a:ext>
              </a:extLst>
            </p:cNvPr>
            <p:cNvSpPr/>
            <p:nvPr/>
          </p:nvSpPr>
          <p:spPr>
            <a:xfrm>
              <a:off x="1106465" y="2560544"/>
              <a:ext cx="1164143" cy="118968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alpha val="25000"/>
                  </a:schemeClr>
                </a:solidFill>
                <a:latin typeface="Montserrat" panose="00000500000000000000" pitchFamily="2" charset="0"/>
              </a:endParaRPr>
            </a:p>
          </p:txBody>
        </p:sp>
        <p:sp>
          <p:nvSpPr>
            <p:cNvPr id="12" name="Oval 22">
              <a:extLst>
                <a:ext uri="{FF2B5EF4-FFF2-40B4-BE49-F238E27FC236}">
                  <a16:creationId xmlns:a16="http://schemas.microsoft.com/office/drawing/2014/main" id="{0CACFD5E-7550-967F-E462-CC2769DDB0CE}"/>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3</a:t>
              </a:r>
              <a:endParaRPr lang="nb-NO" sz="1200">
                <a:solidFill>
                  <a:schemeClr val="accent1"/>
                </a:solidFill>
                <a:latin typeface="Montserrat" panose="00000500000000000000" pitchFamily="2" charset="0"/>
              </a:endParaRPr>
            </a:p>
          </p:txBody>
        </p:sp>
      </p:grpSp>
      <p:sp>
        <p:nvSpPr>
          <p:cNvPr id="13" name="TextBox 23">
            <a:extLst>
              <a:ext uri="{FF2B5EF4-FFF2-40B4-BE49-F238E27FC236}">
                <a16:creationId xmlns:a16="http://schemas.microsoft.com/office/drawing/2014/main" id="{DF1F3128-AEC6-65F7-DBD1-A5797481A4CB}"/>
              </a:ext>
            </a:extLst>
          </p:cNvPr>
          <p:cNvSpPr txBox="1"/>
          <p:nvPr/>
        </p:nvSpPr>
        <p:spPr>
          <a:xfrm>
            <a:off x="6829525" y="2225579"/>
            <a:ext cx="2314475" cy="430887"/>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Utvelgelse og innkalling </a:t>
            </a:r>
            <a:br>
              <a:rPr lang="nb-NO" sz="1100">
                <a:solidFill>
                  <a:schemeClr val="accent1"/>
                </a:solidFill>
                <a:latin typeface="Montserrat" panose="00000500000000000000" pitchFamily="2" charset="0"/>
              </a:rPr>
            </a:br>
            <a:r>
              <a:rPr lang="nb-NO" sz="1100">
                <a:solidFill>
                  <a:schemeClr val="accent1"/>
                </a:solidFill>
                <a:latin typeface="Montserrat" panose="00000500000000000000" pitchFamily="2" charset="0"/>
              </a:rPr>
              <a:t>til intervju</a:t>
            </a:r>
          </a:p>
        </p:txBody>
      </p:sp>
      <p:grpSp>
        <p:nvGrpSpPr>
          <p:cNvPr id="14" name="Gruppe 13">
            <a:extLst>
              <a:ext uri="{FF2B5EF4-FFF2-40B4-BE49-F238E27FC236}">
                <a16:creationId xmlns:a16="http://schemas.microsoft.com/office/drawing/2014/main" id="{97201D24-34A8-56D1-7707-682ACDB20006}"/>
              </a:ext>
            </a:extLst>
          </p:cNvPr>
          <p:cNvGrpSpPr/>
          <p:nvPr/>
        </p:nvGrpSpPr>
        <p:grpSpPr>
          <a:xfrm>
            <a:off x="6300701" y="789593"/>
            <a:ext cx="487227" cy="489065"/>
            <a:chOff x="743509" y="1156853"/>
            <a:chExt cx="487227" cy="489065"/>
          </a:xfrm>
        </p:grpSpPr>
        <p:sp>
          <p:nvSpPr>
            <p:cNvPr id="15" name="Oval 5">
              <a:extLst>
                <a:ext uri="{FF2B5EF4-FFF2-40B4-BE49-F238E27FC236}">
                  <a16:creationId xmlns:a16="http://schemas.microsoft.com/office/drawing/2014/main" id="{A67AA640-AE2D-6F4E-18D4-E7E5EC8AF662}"/>
                </a:ext>
              </a:extLst>
            </p:cNvPr>
            <p:cNvSpPr/>
            <p:nvPr/>
          </p:nvSpPr>
          <p:spPr>
            <a:xfrm>
              <a:off x="743509" y="1156853"/>
              <a:ext cx="487227" cy="48906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16" name="Oval 6">
              <a:extLst>
                <a:ext uri="{FF2B5EF4-FFF2-40B4-BE49-F238E27FC236}">
                  <a16:creationId xmlns:a16="http://schemas.microsoft.com/office/drawing/2014/main" id="{531F3E1D-5EC0-9D5B-262C-EFCE7755647A}"/>
                </a:ext>
              </a:extLst>
            </p:cNvPr>
            <p:cNvSpPr/>
            <p:nvPr/>
          </p:nvSpPr>
          <p:spPr>
            <a:xfrm>
              <a:off x="785789" y="1199292"/>
              <a:ext cx="402667" cy="40418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1</a:t>
              </a:r>
              <a:endParaRPr lang="nb-NO" sz="1200">
                <a:solidFill>
                  <a:schemeClr val="accent1"/>
                </a:solidFill>
                <a:latin typeface="Montserrat" panose="00000500000000000000" pitchFamily="2" charset="0"/>
              </a:endParaRPr>
            </a:p>
          </p:txBody>
        </p:sp>
      </p:grpSp>
      <p:sp>
        <p:nvSpPr>
          <p:cNvPr id="17" name="TextBox 30">
            <a:extLst>
              <a:ext uri="{FF2B5EF4-FFF2-40B4-BE49-F238E27FC236}">
                <a16:creationId xmlns:a16="http://schemas.microsoft.com/office/drawing/2014/main" id="{1364CF0E-94F0-BBE4-6FC6-F30795FAFD0F}"/>
              </a:ext>
            </a:extLst>
          </p:cNvPr>
          <p:cNvSpPr txBox="1"/>
          <p:nvPr/>
        </p:nvSpPr>
        <p:spPr>
          <a:xfrm>
            <a:off x="6829525" y="906462"/>
            <a:ext cx="2314475"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Forberedelser</a:t>
            </a:r>
          </a:p>
        </p:txBody>
      </p:sp>
      <p:grpSp>
        <p:nvGrpSpPr>
          <p:cNvPr id="18" name="Group 18">
            <a:extLst>
              <a:ext uri="{FF2B5EF4-FFF2-40B4-BE49-F238E27FC236}">
                <a16:creationId xmlns:a16="http://schemas.microsoft.com/office/drawing/2014/main" id="{2857459F-008C-0394-0CAE-7D8FD9A62DE3}"/>
              </a:ext>
            </a:extLst>
          </p:cNvPr>
          <p:cNvGrpSpPr/>
          <p:nvPr/>
        </p:nvGrpSpPr>
        <p:grpSpPr>
          <a:xfrm>
            <a:off x="6300701" y="2778941"/>
            <a:ext cx="487227" cy="489065"/>
            <a:chOff x="1106465" y="2560544"/>
            <a:chExt cx="1164143" cy="1189689"/>
          </a:xfrm>
        </p:grpSpPr>
        <p:sp>
          <p:nvSpPr>
            <p:cNvPr id="19" name="Oval 20">
              <a:extLst>
                <a:ext uri="{FF2B5EF4-FFF2-40B4-BE49-F238E27FC236}">
                  <a16:creationId xmlns:a16="http://schemas.microsoft.com/office/drawing/2014/main" id="{D250F414-6537-453D-505E-F58E7F780B34}"/>
                </a:ext>
              </a:extLst>
            </p:cNvPr>
            <p:cNvSpPr/>
            <p:nvPr/>
          </p:nvSpPr>
          <p:spPr>
            <a:xfrm>
              <a:off x="1106465" y="2560544"/>
              <a:ext cx="1164143" cy="118968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20" name="Oval 22">
              <a:extLst>
                <a:ext uri="{FF2B5EF4-FFF2-40B4-BE49-F238E27FC236}">
                  <a16:creationId xmlns:a16="http://schemas.microsoft.com/office/drawing/2014/main" id="{70087776-B5F7-CF6E-42F3-427AFB66E1C4}"/>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4</a:t>
              </a:r>
              <a:endParaRPr lang="nb-NO" sz="1200">
                <a:solidFill>
                  <a:schemeClr val="accent1"/>
                </a:solidFill>
                <a:latin typeface="Montserrat" panose="00000500000000000000" pitchFamily="2" charset="0"/>
              </a:endParaRPr>
            </a:p>
          </p:txBody>
        </p:sp>
      </p:grpSp>
      <p:sp>
        <p:nvSpPr>
          <p:cNvPr id="21" name="TextBox 23">
            <a:extLst>
              <a:ext uri="{FF2B5EF4-FFF2-40B4-BE49-F238E27FC236}">
                <a16:creationId xmlns:a16="http://schemas.microsoft.com/office/drawing/2014/main" id="{BB4C348C-5908-CD88-5CAD-4EF48B958750}"/>
              </a:ext>
            </a:extLst>
          </p:cNvPr>
          <p:cNvSpPr txBox="1"/>
          <p:nvPr/>
        </p:nvSpPr>
        <p:spPr>
          <a:xfrm>
            <a:off x="6829525" y="2853723"/>
            <a:ext cx="2255481"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Gjennomføring av intervjuer</a:t>
            </a:r>
          </a:p>
        </p:txBody>
      </p:sp>
      <p:grpSp>
        <p:nvGrpSpPr>
          <p:cNvPr id="22" name="Group 18">
            <a:extLst>
              <a:ext uri="{FF2B5EF4-FFF2-40B4-BE49-F238E27FC236}">
                <a16:creationId xmlns:a16="http://schemas.microsoft.com/office/drawing/2014/main" id="{9771EC4C-4386-C6C3-2E2D-C7202AC901C2}"/>
              </a:ext>
            </a:extLst>
          </p:cNvPr>
          <p:cNvGrpSpPr/>
          <p:nvPr/>
        </p:nvGrpSpPr>
        <p:grpSpPr>
          <a:xfrm>
            <a:off x="6300701" y="3442057"/>
            <a:ext cx="487227" cy="489065"/>
            <a:chOff x="1106465" y="2560544"/>
            <a:chExt cx="1164143" cy="1189689"/>
          </a:xfrm>
        </p:grpSpPr>
        <p:sp>
          <p:nvSpPr>
            <p:cNvPr id="23" name="Oval 20">
              <a:extLst>
                <a:ext uri="{FF2B5EF4-FFF2-40B4-BE49-F238E27FC236}">
                  <a16:creationId xmlns:a16="http://schemas.microsoft.com/office/drawing/2014/main" id="{8DCD209E-F544-0273-52D9-8648EB54E297}"/>
                </a:ext>
              </a:extLst>
            </p:cNvPr>
            <p:cNvSpPr/>
            <p:nvPr/>
          </p:nvSpPr>
          <p:spPr>
            <a:xfrm>
              <a:off x="1106465" y="2560544"/>
              <a:ext cx="1164143" cy="1189689"/>
            </a:xfrm>
            <a:prstGeom prst="ellipse">
              <a:avLst/>
            </a:prstGeom>
            <a:solidFill>
              <a:schemeClr val="accent1">
                <a:alpha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alpha val="25000"/>
                  </a:schemeClr>
                </a:solidFill>
                <a:latin typeface="Montserrat" panose="00000500000000000000" pitchFamily="2" charset="0"/>
              </a:endParaRPr>
            </a:p>
          </p:txBody>
        </p:sp>
        <p:sp>
          <p:nvSpPr>
            <p:cNvPr id="24" name="Oval 22">
              <a:extLst>
                <a:ext uri="{FF2B5EF4-FFF2-40B4-BE49-F238E27FC236}">
                  <a16:creationId xmlns:a16="http://schemas.microsoft.com/office/drawing/2014/main" id="{A36ADC3C-008D-A912-71A2-6F0DB11ABAF9}"/>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alpha val="25000"/>
                    </a:schemeClr>
                  </a:solidFill>
                  <a:latin typeface="Montserrat" panose="00000500000000000000" pitchFamily="2" charset="0"/>
                </a:rPr>
                <a:t>5</a:t>
              </a:r>
              <a:endParaRPr lang="nb-NO" sz="1200">
                <a:solidFill>
                  <a:schemeClr val="accent1">
                    <a:alpha val="25000"/>
                  </a:schemeClr>
                </a:solidFill>
                <a:latin typeface="Montserrat" panose="00000500000000000000" pitchFamily="2" charset="0"/>
              </a:endParaRPr>
            </a:p>
          </p:txBody>
        </p:sp>
      </p:grpSp>
      <p:sp>
        <p:nvSpPr>
          <p:cNvPr id="25" name="TextBox 23">
            <a:extLst>
              <a:ext uri="{FF2B5EF4-FFF2-40B4-BE49-F238E27FC236}">
                <a16:creationId xmlns:a16="http://schemas.microsoft.com/office/drawing/2014/main" id="{72636E2C-433F-F4A0-DFC9-3ADFA2A22DC8}"/>
              </a:ext>
            </a:extLst>
          </p:cNvPr>
          <p:cNvSpPr txBox="1"/>
          <p:nvPr/>
        </p:nvSpPr>
        <p:spPr>
          <a:xfrm>
            <a:off x="6829526" y="3604536"/>
            <a:ext cx="2284977" cy="261610"/>
          </a:xfrm>
          <a:prstGeom prst="rect">
            <a:avLst/>
          </a:prstGeom>
          <a:noFill/>
        </p:spPr>
        <p:txBody>
          <a:bodyPr wrap="square">
            <a:spAutoFit/>
          </a:bodyPr>
          <a:lstStyle/>
          <a:p>
            <a:pPr defTabSz="685783">
              <a:defRPr/>
            </a:pPr>
            <a:r>
              <a:rPr lang="nb-NO" sz="1100">
                <a:solidFill>
                  <a:schemeClr val="accent1">
                    <a:alpha val="25000"/>
                  </a:schemeClr>
                </a:solidFill>
                <a:latin typeface="Montserrat" panose="00000500000000000000" pitchFamily="2" charset="0"/>
              </a:rPr>
              <a:t>Referanser</a:t>
            </a:r>
          </a:p>
        </p:txBody>
      </p:sp>
      <p:grpSp>
        <p:nvGrpSpPr>
          <p:cNvPr id="26" name="Group 18">
            <a:extLst>
              <a:ext uri="{FF2B5EF4-FFF2-40B4-BE49-F238E27FC236}">
                <a16:creationId xmlns:a16="http://schemas.microsoft.com/office/drawing/2014/main" id="{8A3DB2C3-B771-115D-771B-53CE6A32F998}"/>
              </a:ext>
            </a:extLst>
          </p:cNvPr>
          <p:cNvGrpSpPr/>
          <p:nvPr/>
        </p:nvGrpSpPr>
        <p:grpSpPr>
          <a:xfrm>
            <a:off x="6300701" y="4105173"/>
            <a:ext cx="487227" cy="489065"/>
            <a:chOff x="1106465" y="2560544"/>
            <a:chExt cx="1164143" cy="1189689"/>
          </a:xfrm>
        </p:grpSpPr>
        <p:sp>
          <p:nvSpPr>
            <p:cNvPr id="27" name="Oval 20">
              <a:extLst>
                <a:ext uri="{FF2B5EF4-FFF2-40B4-BE49-F238E27FC236}">
                  <a16:creationId xmlns:a16="http://schemas.microsoft.com/office/drawing/2014/main" id="{93F68A12-6AF4-5C88-3860-18D138C832AD}"/>
                </a:ext>
              </a:extLst>
            </p:cNvPr>
            <p:cNvSpPr/>
            <p:nvPr/>
          </p:nvSpPr>
          <p:spPr>
            <a:xfrm>
              <a:off x="1106465" y="2560544"/>
              <a:ext cx="1164143" cy="1189689"/>
            </a:xfrm>
            <a:prstGeom prst="ellipse">
              <a:avLst/>
            </a:prstGeom>
            <a:solidFill>
              <a:schemeClr val="accent1">
                <a:alpha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alpha val="25000"/>
                  </a:schemeClr>
                </a:solidFill>
                <a:latin typeface="Montserrat" panose="00000500000000000000" pitchFamily="2" charset="0"/>
              </a:endParaRPr>
            </a:p>
          </p:txBody>
        </p:sp>
        <p:sp>
          <p:nvSpPr>
            <p:cNvPr id="28" name="Oval 22">
              <a:extLst>
                <a:ext uri="{FF2B5EF4-FFF2-40B4-BE49-F238E27FC236}">
                  <a16:creationId xmlns:a16="http://schemas.microsoft.com/office/drawing/2014/main" id="{9CE6E11D-E795-1463-61C0-F30C152FB9C3}"/>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alpha val="25000"/>
                    </a:schemeClr>
                  </a:solidFill>
                  <a:latin typeface="Montserrat" panose="00000500000000000000" pitchFamily="2" charset="0"/>
                </a:rPr>
                <a:t>6</a:t>
              </a:r>
              <a:endParaRPr lang="nb-NO" sz="1200">
                <a:solidFill>
                  <a:schemeClr val="accent1">
                    <a:alpha val="25000"/>
                  </a:schemeClr>
                </a:solidFill>
                <a:latin typeface="Montserrat" panose="00000500000000000000" pitchFamily="2" charset="0"/>
              </a:endParaRPr>
            </a:p>
          </p:txBody>
        </p:sp>
      </p:grpSp>
      <p:sp>
        <p:nvSpPr>
          <p:cNvPr id="29" name="TextBox 23">
            <a:extLst>
              <a:ext uri="{FF2B5EF4-FFF2-40B4-BE49-F238E27FC236}">
                <a16:creationId xmlns:a16="http://schemas.microsoft.com/office/drawing/2014/main" id="{9301785B-6A03-B9BE-C373-7F2879BA7453}"/>
              </a:ext>
            </a:extLst>
          </p:cNvPr>
          <p:cNvSpPr txBox="1"/>
          <p:nvPr/>
        </p:nvSpPr>
        <p:spPr>
          <a:xfrm>
            <a:off x="6829525" y="4218901"/>
            <a:ext cx="2314475" cy="261610"/>
          </a:xfrm>
          <a:prstGeom prst="rect">
            <a:avLst/>
          </a:prstGeom>
          <a:noFill/>
        </p:spPr>
        <p:txBody>
          <a:bodyPr wrap="square">
            <a:spAutoFit/>
          </a:bodyPr>
          <a:lstStyle/>
          <a:p>
            <a:pPr defTabSz="685783">
              <a:defRPr/>
            </a:pPr>
            <a:r>
              <a:rPr lang="nb-NO" sz="1100">
                <a:solidFill>
                  <a:schemeClr val="accent1">
                    <a:alpha val="25000"/>
                  </a:schemeClr>
                </a:solidFill>
                <a:latin typeface="Montserrat" panose="00000500000000000000" pitchFamily="2" charset="0"/>
              </a:rPr>
              <a:t>Ansettelse og oppstart</a:t>
            </a:r>
          </a:p>
        </p:txBody>
      </p:sp>
    </p:spTree>
    <p:extLst>
      <p:ext uri="{BB962C8B-B14F-4D97-AF65-F5344CB8AC3E}">
        <p14:creationId xmlns:p14="http://schemas.microsoft.com/office/powerpoint/2010/main" val="1596485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D9B7036D-DED4-BC2F-1001-08EC75EB48A9}"/>
              </a:ext>
            </a:extLst>
          </p:cNvPr>
          <p:cNvSpPr/>
          <p:nvPr/>
        </p:nvSpPr>
        <p:spPr>
          <a:xfrm>
            <a:off x="6223819" y="3408303"/>
            <a:ext cx="2920181" cy="1252132"/>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2" name="Tittel 1">
            <a:extLst>
              <a:ext uri="{FF2B5EF4-FFF2-40B4-BE49-F238E27FC236}">
                <a16:creationId xmlns:a16="http://schemas.microsoft.com/office/drawing/2014/main" id="{962CEC23-5CFE-7F16-3152-739729644E2D}"/>
              </a:ext>
            </a:extLst>
          </p:cNvPr>
          <p:cNvSpPr>
            <a:spLocks noGrp="1"/>
          </p:cNvSpPr>
          <p:nvPr>
            <p:ph type="title"/>
          </p:nvPr>
        </p:nvSpPr>
        <p:spPr/>
        <p:txBody>
          <a:bodyPr/>
          <a:lstStyle/>
          <a:p>
            <a:r>
              <a:rPr lang="nb-NO"/>
              <a:t>Barrierer i rekrutteringsprosessen</a:t>
            </a:r>
          </a:p>
        </p:txBody>
      </p:sp>
      <p:sp>
        <p:nvSpPr>
          <p:cNvPr id="3" name="Plassholder for innhold 2">
            <a:extLst>
              <a:ext uri="{FF2B5EF4-FFF2-40B4-BE49-F238E27FC236}">
                <a16:creationId xmlns:a16="http://schemas.microsoft.com/office/drawing/2014/main" id="{B4E6157C-4798-E245-4DDC-8C5E904AF5EC}"/>
              </a:ext>
            </a:extLst>
          </p:cNvPr>
          <p:cNvSpPr>
            <a:spLocks noGrp="1"/>
          </p:cNvSpPr>
          <p:nvPr>
            <p:ph idx="1"/>
          </p:nvPr>
        </p:nvSpPr>
        <p:spPr/>
        <p:txBody>
          <a:bodyPr/>
          <a:lstStyle/>
          <a:p>
            <a:endParaRPr lang="nb-NO" sz="1100"/>
          </a:p>
          <a:p>
            <a:pPr lvl="1"/>
            <a:endParaRPr lang="nb-NO" sz="1100"/>
          </a:p>
          <a:p>
            <a:endParaRPr lang="nb-NO" sz="1100"/>
          </a:p>
          <a:p>
            <a:endParaRPr lang="nb-NO" sz="1100"/>
          </a:p>
          <a:p>
            <a:endParaRPr lang="nb-NO" sz="1100"/>
          </a:p>
        </p:txBody>
      </p:sp>
      <p:sp>
        <p:nvSpPr>
          <p:cNvPr id="21" name="Plassholder for tekst 20">
            <a:extLst>
              <a:ext uri="{FF2B5EF4-FFF2-40B4-BE49-F238E27FC236}">
                <a16:creationId xmlns:a16="http://schemas.microsoft.com/office/drawing/2014/main" id="{163D85A3-B21B-9E2E-2118-AF62A79A8BCB}"/>
              </a:ext>
            </a:extLst>
          </p:cNvPr>
          <p:cNvSpPr>
            <a:spLocks noGrp="1"/>
          </p:cNvSpPr>
          <p:nvPr>
            <p:ph type="body" sz="quarter" idx="13"/>
          </p:nvPr>
        </p:nvSpPr>
        <p:spPr/>
        <p:txBody>
          <a:bodyPr/>
          <a:lstStyle/>
          <a:p>
            <a:r>
              <a:rPr lang="nb-NO"/>
              <a:t>Det anses som risikabelt å velge en leder med en ikke-norsk bakgrunn</a:t>
            </a:r>
          </a:p>
          <a:p>
            <a:endParaRPr lang="nb-NO"/>
          </a:p>
        </p:txBody>
      </p:sp>
      <p:cxnSp>
        <p:nvCxnSpPr>
          <p:cNvPr id="4" name="Straight Arrow Connector 4">
            <a:extLst>
              <a:ext uri="{FF2B5EF4-FFF2-40B4-BE49-F238E27FC236}">
                <a16:creationId xmlns:a16="http://schemas.microsoft.com/office/drawing/2014/main" id="{D1940290-96AA-980E-1797-9AC572BB5CF7}"/>
              </a:ext>
            </a:extLst>
          </p:cNvPr>
          <p:cNvCxnSpPr>
            <a:cxnSpLocks/>
          </p:cNvCxnSpPr>
          <p:nvPr/>
        </p:nvCxnSpPr>
        <p:spPr>
          <a:xfrm flipH="1">
            <a:off x="6543633" y="726873"/>
            <a:ext cx="681" cy="3420069"/>
          </a:xfrm>
          <a:prstGeom prst="straightConnector1">
            <a:avLst/>
          </a:prstGeom>
          <a:ln w="3810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sp>
        <p:nvSpPr>
          <p:cNvPr id="6" name="Oval 13">
            <a:extLst>
              <a:ext uri="{FF2B5EF4-FFF2-40B4-BE49-F238E27FC236}">
                <a16:creationId xmlns:a16="http://schemas.microsoft.com/office/drawing/2014/main" id="{5268EE9B-27ED-98CE-0488-F5857D25E9E8}"/>
              </a:ext>
            </a:extLst>
          </p:cNvPr>
          <p:cNvSpPr/>
          <p:nvPr/>
        </p:nvSpPr>
        <p:spPr>
          <a:xfrm>
            <a:off x="6300701" y="1452709"/>
            <a:ext cx="487227" cy="48906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alpha val="25000"/>
                </a:schemeClr>
              </a:solidFill>
              <a:latin typeface="Montserrat" panose="00000500000000000000" pitchFamily="2" charset="0"/>
            </a:endParaRPr>
          </a:p>
        </p:txBody>
      </p:sp>
      <p:sp>
        <p:nvSpPr>
          <p:cNvPr id="7" name="Oval 14">
            <a:extLst>
              <a:ext uri="{FF2B5EF4-FFF2-40B4-BE49-F238E27FC236}">
                <a16:creationId xmlns:a16="http://schemas.microsoft.com/office/drawing/2014/main" id="{E725CDBB-335A-2CD7-2E45-6BE66CF9BD90}"/>
              </a:ext>
            </a:extLst>
          </p:cNvPr>
          <p:cNvSpPr/>
          <p:nvPr/>
        </p:nvSpPr>
        <p:spPr>
          <a:xfrm>
            <a:off x="6342299" y="1494478"/>
            <a:ext cx="402667" cy="40418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2</a:t>
            </a:r>
            <a:endParaRPr lang="nb-NO" sz="1200">
              <a:solidFill>
                <a:schemeClr val="accent1"/>
              </a:solidFill>
              <a:latin typeface="Montserrat" panose="00000500000000000000" pitchFamily="2" charset="0"/>
            </a:endParaRPr>
          </a:p>
        </p:txBody>
      </p:sp>
      <p:sp>
        <p:nvSpPr>
          <p:cNvPr id="8" name="TextBox 21">
            <a:extLst>
              <a:ext uri="{FF2B5EF4-FFF2-40B4-BE49-F238E27FC236}">
                <a16:creationId xmlns:a16="http://schemas.microsoft.com/office/drawing/2014/main" id="{05A1F16F-A5B4-BE0F-BC7B-6FFDE7CD388A}"/>
              </a:ext>
            </a:extLst>
          </p:cNvPr>
          <p:cNvSpPr txBox="1"/>
          <p:nvPr/>
        </p:nvSpPr>
        <p:spPr>
          <a:xfrm>
            <a:off x="6829525" y="1557044"/>
            <a:ext cx="2314475"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Jobbanalyse og annonsering</a:t>
            </a:r>
          </a:p>
        </p:txBody>
      </p:sp>
      <p:grpSp>
        <p:nvGrpSpPr>
          <p:cNvPr id="9" name="Group 18">
            <a:extLst>
              <a:ext uri="{FF2B5EF4-FFF2-40B4-BE49-F238E27FC236}">
                <a16:creationId xmlns:a16="http://schemas.microsoft.com/office/drawing/2014/main" id="{E1F66CE7-33C7-8382-B1F5-9919B362A542}"/>
              </a:ext>
            </a:extLst>
          </p:cNvPr>
          <p:cNvGrpSpPr/>
          <p:nvPr/>
        </p:nvGrpSpPr>
        <p:grpSpPr>
          <a:xfrm>
            <a:off x="6300701" y="2115825"/>
            <a:ext cx="487227" cy="489065"/>
            <a:chOff x="1106465" y="2560544"/>
            <a:chExt cx="1164143" cy="1189689"/>
          </a:xfrm>
        </p:grpSpPr>
        <p:sp>
          <p:nvSpPr>
            <p:cNvPr id="10" name="Oval 20">
              <a:extLst>
                <a:ext uri="{FF2B5EF4-FFF2-40B4-BE49-F238E27FC236}">
                  <a16:creationId xmlns:a16="http://schemas.microsoft.com/office/drawing/2014/main" id="{37A53D2A-6B95-AF5D-44CB-3150CB57A771}"/>
                </a:ext>
              </a:extLst>
            </p:cNvPr>
            <p:cNvSpPr/>
            <p:nvPr/>
          </p:nvSpPr>
          <p:spPr>
            <a:xfrm>
              <a:off x="1106465" y="2560544"/>
              <a:ext cx="1164143" cy="118968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alpha val="25000"/>
                  </a:schemeClr>
                </a:solidFill>
                <a:latin typeface="Montserrat" panose="00000500000000000000" pitchFamily="2" charset="0"/>
              </a:endParaRPr>
            </a:p>
          </p:txBody>
        </p:sp>
        <p:sp>
          <p:nvSpPr>
            <p:cNvPr id="11" name="Oval 22">
              <a:extLst>
                <a:ext uri="{FF2B5EF4-FFF2-40B4-BE49-F238E27FC236}">
                  <a16:creationId xmlns:a16="http://schemas.microsoft.com/office/drawing/2014/main" id="{DBB153FD-CAAA-803A-1C4C-38E28CDDDC94}"/>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3</a:t>
              </a:r>
              <a:endParaRPr lang="nb-NO" sz="1200">
                <a:solidFill>
                  <a:schemeClr val="accent1"/>
                </a:solidFill>
                <a:latin typeface="Montserrat" panose="00000500000000000000" pitchFamily="2" charset="0"/>
              </a:endParaRPr>
            </a:p>
          </p:txBody>
        </p:sp>
      </p:grpSp>
      <p:sp>
        <p:nvSpPr>
          <p:cNvPr id="12" name="TextBox 23">
            <a:extLst>
              <a:ext uri="{FF2B5EF4-FFF2-40B4-BE49-F238E27FC236}">
                <a16:creationId xmlns:a16="http://schemas.microsoft.com/office/drawing/2014/main" id="{B5D44874-C5BA-9916-8F00-68F22F5CAF4B}"/>
              </a:ext>
            </a:extLst>
          </p:cNvPr>
          <p:cNvSpPr txBox="1"/>
          <p:nvPr/>
        </p:nvSpPr>
        <p:spPr>
          <a:xfrm>
            <a:off x="6829525" y="2225579"/>
            <a:ext cx="2314475" cy="430887"/>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Utvelgelse og innkalling </a:t>
            </a:r>
            <a:br>
              <a:rPr lang="nb-NO" sz="1100">
                <a:solidFill>
                  <a:schemeClr val="accent1"/>
                </a:solidFill>
                <a:latin typeface="Montserrat" panose="00000500000000000000" pitchFamily="2" charset="0"/>
              </a:rPr>
            </a:br>
            <a:r>
              <a:rPr lang="nb-NO" sz="1100">
                <a:solidFill>
                  <a:schemeClr val="accent1"/>
                </a:solidFill>
                <a:latin typeface="Montserrat" panose="00000500000000000000" pitchFamily="2" charset="0"/>
              </a:rPr>
              <a:t>til intervju</a:t>
            </a:r>
          </a:p>
        </p:txBody>
      </p:sp>
      <p:grpSp>
        <p:nvGrpSpPr>
          <p:cNvPr id="13" name="Gruppe 12">
            <a:extLst>
              <a:ext uri="{FF2B5EF4-FFF2-40B4-BE49-F238E27FC236}">
                <a16:creationId xmlns:a16="http://schemas.microsoft.com/office/drawing/2014/main" id="{B91E8098-BCE4-764C-293A-562A0C4E2432}"/>
              </a:ext>
            </a:extLst>
          </p:cNvPr>
          <p:cNvGrpSpPr/>
          <p:nvPr/>
        </p:nvGrpSpPr>
        <p:grpSpPr>
          <a:xfrm>
            <a:off x="6300701" y="789593"/>
            <a:ext cx="487227" cy="489065"/>
            <a:chOff x="743509" y="1156853"/>
            <a:chExt cx="487227" cy="489065"/>
          </a:xfrm>
        </p:grpSpPr>
        <p:sp>
          <p:nvSpPr>
            <p:cNvPr id="14" name="Oval 5">
              <a:extLst>
                <a:ext uri="{FF2B5EF4-FFF2-40B4-BE49-F238E27FC236}">
                  <a16:creationId xmlns:a16="http://schemas.microsoft.com/office/drawing/2014/main" id="{E1C8276D-5976-1437-4E4C-0E60F7AE5085}"/>
                </a:ext>
              </a:extLst>
            </p:cNvPr>
            <p:cNvSpPr/>
            <p:nvPr/>
          </p:nvSpPr>
          <p:spPr>
            <a:xfrm>
              <a:off x="743509" y="1156853"/>
              <a:ext cx="487227" cy="48906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15" name="Oval 6">
              <a:extLst>
                <a:ext uri="{FF2B5EF4-FFF2-40B4-BE49-F238E27FC236}">
                  <a16:creationId xmlns:a16="http://schemas.microsoft.com/office/drawing/2014/main" id="{299CCCCC-1E15-7FF3-E7D7-2A03F79546DA}"/>
                </a:ext>
              </a:extLst>
            </p:cNvPr>
            <p:cNvSpPr/>
            <p:nvPr/>
          </p:nvSpPr>
          <p:spPr>
            <a:xfrm>
              <a:off x="785789" y="1199292"/>
              <a:ext cx="402667" cy="40418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1</a:t>
              </a:r>
              <a:endParaRPr lang="nb-NO" sz="1200">
                <a:solidFill>
                  <a:schemeClr val="accent1"/>
                </a:solidFill>
                <a:latin typeface="Montserrat" panose="00000500000000000000" pitchFamily="2" charset="0"/>
              </a:endParaRPr>
            </a:p>
          </p:txBody>
        </p:sp>
      </p:grpSp>
      <p:sp>
        <p:nvSpPr>
          <p:cNvPr id="16" name="TextBox 30">
            <a:extLst>
              <a:ext uri="{FF2B5EF4-FFF2-40B4-BE49-F238E27FC236}">
                <a16:creationId xmlns:a16="http://schemas.microsoft.com/office/drawing/2014/main" id="{3F72F4D2-E7D2-D966-22BC-32A92AFCC9CC}"/>
              </a:ext>
            </a:extLst>
          </p:cNvPr>
          <p:cNvSpPr txBox="1"/>
          <p:nvPr/>
        </p:nvSpPr>
        <p:spPr>
          <a:xfrm>
            <a:off x="6829525" y="906462"/>
            <a:ext cx="2314475"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Forberedelser</a:t>
            </a:r>
          </a:p>
        </p:txBody>
      </p:sp>
      <p:grpSp>
        <p:nvGrpSpPr>
          <p:cNvPr id="17" name="Group 18">
            <a:extLst>
              <a:ext uri="{FF2B5EF4-FFF2-40B4-BE49-F238E27FC236}">
                <a16:creationId xmlns:a16="http://schemas.microsoft.com/office/drawing/2014/main" id="{5BBDB9DF-C990-149E-2487-EADE2F5A419E}"/>
              </a:ext>
            </a:extLst>
          </p:cNvPr>
          <p:cNvGrpSpPr/>
          <p:nvPr/>
        </p:nvGrpSpPr>
        <p:grpSpPr>
          <a:xfrm>
            <a:off x="6300701" y="2778941"/>
            <a:ext cx="487227" cy="489065"/>
            <a:chOff x="1106465" y="2560544"/>
            <a:chExt cx="1164143" cy="1189689"/>
          </a:xfrm>
        </p:grpSpPr>
        <p:sp>
          <p:nvSpPr>
            <p:cNvPr id="18" name="Oval 20">
              <a:extLst>
                <a:ext uri="{FF2B5EF4-FFF2-40B4-BE49-F238E27FC236}">
                  <a16:creationId xmlns:a16="http://schemas.microsoft.com/office/drawing/2014/main" id="{7B200BCC-C369-A358-6185-363D2290EE44}"/>
                </a:ext>
              </a:extLst>
            </p:cNvPr>
            <p:cNvSpPr/>
            <p:nvPr/>
          </p:nvSpPr>
          <p:spPr>
            <a:xfrm>
              <a:off x="1106465" y="2560544"/>
              <a:ext cx="1164143" cy="118968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19" name="Oval 22">
              <a:extLst>
                <a:ext uri="{FF2B5EF4-FFF2-40B4-BE49-F238E27FC236}">
                  <a16:creationId xmlns:a16="http://schemas.microsoft.com/office/drawing/2014/main" id="{3149D123-04CE-ABBD-FB35-B9D22067D839}"/>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4</a:t>
              </a:r>
              <a:endParaRPr lang="nb-NO" sz="1200">
                <a:solidFill>
                  <a:schemeClr val="accent1"/>
                </a:solidFill>
                <a:latin typeface="Montserrat" panose="00000500000000000000" pitchFamily="2" charset="0"/>
              </a:endParaRPr>
            </a:p>
          </p:txBody>
        </p:sp>
      </p:grpSp>
      <p:sp>
        <p:nvSpPr>
          <p:cNvPr id="20" name="TextBox 23">
            <a:extLst>
              <a:ext uri="{FF2B5EF4-FFF2-40B4-BE49-F238E27FC236}">
                <a16:creationId xmlns:a16="http://schemas.microsoft.com/office/drawing/2014/main" id="{B47C8C43-3C8E-1A9D-5EF9-C7D8783EB767}"/>
              </a:ext>
            </a:extLst>
          </p:cNvPr>
          <p:cNvSpPr txBox="1"/>
          <p:nvPr/>
        </p:nvSpPr>
        <p:spPr>
          <a:xfrm>
            <a:off x="6829525" y="2853723"/>
            <a:ext cx="2314475"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Gjennomføring av intervjuer</a:t>
            </a:r>
          </a:p>
        </p:txBody>
      </p:sp>
      <p:sp>
        <p:nvSpPr>
          <p:cNvPr id="32" name="TextBox 23">
            <a:extLst>
              <a:ext uri="{FF2B5EF4-FFF2-40B4-BE49-F238E27FC236}">
                <a16:creationId xmlns:a16="http://schemas.microsoft.com/office/drawing/2014/main" id="{BF62098F-E02F-B9D5-86D4-86188266A664}"/>
              </a:ext>
            </a:extLst>
          </p:cNvPr>
          <p:cNvSpPr txBox="1"/>
          <p:nvPr/>
        </p:nvSpPr>
        <p:spPr>
          <a:xfrm>
            <a:off x="6829524" y="3551992"/>
            <a:ext cx="2267281"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Referanser</a:t>
            </a:r>
          </a:p>
        </p:txBody>
      </p:sp>
      <p:grpSp>
        <p:nvGrpSpPr>
          <p:cNvPr id="33" name="Group 18">
            <a:extLst>
              <a:ext uri="{FF2B5EF4-FFF2-40B4-BE49-F238E27FC236}">
                <a16:creationId xmlns:a16="http://schemas.microsoft.com/office/drawing/2014/main" id="{18CE31A3-9B30-1D0A-DB24-441C5286F58C}"/>
              </a:ext>
            </a:extLst>
          </p:cNvPr>
          <p:cNvGrpSpPr/>
          <p:nvPr/>
        </p:nvGrpSpPr>
        <p:grpSpPr>
          <a:xfrm>
            <a:off x="6300701" y="3433211"/>
            <a:ext cx="487227" cy="489065"/>
            <a:chOff x="1106465" y="2560544"/>
            <a:chExt cx="1164143" cy="1189689"/>
          </a:xfrm>
        </p:grpSpPr>
        <p:sp>
          <p:nvSpPr>
            <p:cNvPr id="34" name="Oval 20">
              <a:extLst>
                <a:ext uri="{FF2B5EF4-FFF2-40B4-BE49-F238E27FC236}">
                  <a16:creationId xmlns:a16="http://schemas.microsoft.com/office/drawing/2014/main" id="{90E9C654-2C4B-56C0-04AE-1C27EEB6ECC7}"/>
                </a:ext>
              </a:extLst>
            </p:cNvPr>
            <p:cNvSpPr/>
            <p:nvPr/>
          </p:nvSpPr>
          <p:spPr>
            <a:xfrm>
              <a:off x="1106465" y="2560544"/>
              <a:ext cx="1164143" cy="118968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35" name="Oval 22">
              <a:extLst>
                <a:ext uri="{FF2B5EF4-FFF2-40B4-BE49-F238E27FC236}">
                  <a16:creationId xmlns:a16="http://schemas.microsoft.com/office/drawing/2014/main" id="{D4D185AD-EDA5-4E08-1413-AAAD18D43558}"/>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nb-NO" sz="1200">
                  <a:solidFill>
                    <a:schemeClr val="accent1"/>
                  </a:solidFill>
                  <a:latin typeface="Montserrat" panose="00000500000000000000" pitchFamily="2" charset="0"/>
                </a:rPr>
                <a:t>5</a:t>
              </a:r>
            </a:p>
          </p:txBody>
        </p:sp>
      </p:grpSp>
      <p:grpSp>
        <p:nvGrpSpPr>
          <p:cNvPr id="36" name="Group 18">
            <a:extLst>
              <a:ext uri="{FF2B5EF4-FFF2-40B4-BE49-F238E27FC236}">
                <a16:creationId xmlns:a16="http://schemas.microsoft.com/office/drawing/2014/main" id="{09BA3935-3950-F037-88BD-B576A4E5ECBB}"/>
              </a:ext>
            </a:extLst>
          </p:cNvPr>
          <p:cNvGrpSpPr/>
          <p:nvPr/>
        </p:nvGrpSpPr>
        <p:grpSpPr>
          <a:xfrm>
            <a:off x="6300018" y="4138895"/>
            <a:ext cx="487227" cy="489065"/>
            <a:chOff x="1106465" y="2560544"/>
            <a:chExt cx="1164143" cy="1189689"/>
          </a:xfrm>
        </p:grpSpPr>
        <p:sp>
          <p:nvSpPr>
            <p:cNvPr id="37" name="Oval 20">
              <a:extLst>
                <a:ext uri="{FF2B5EF4-FFF2-40B4-BE49-F238E27FC236}">
                  <a16:creationId xmlns:a16="http://schemas.microsoft.com/office/drawing/2014/main" id="{DA61AB9A-FA21-62B5-5BFD-4B2724035128}"/>
                </a:ext>
              </a:extLst>
            </p:cNvPr>
            <p:cNvSpPr/>
            <p:nvPr/>
          </p:nvSpPr>
          <p:spPr>
            <a:xfrm>
              <a:off x="1106465" y="2560544"/>
              <a:ext cx="1164143" cy="118968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38" name="Oval 22">
              <a:extLst>
                <a:ext uri="{FF2B5EF4-FFF2-40B4-BE49-F238E27FC236}">
                  <a16:creationId xmlns:a16="http://schemas.microsoft.com/office/drawing/2014/main" id="{25945566-8640-3DBB-D842-E6F7CEBD4483}"/>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6</a:t>
              </a:r>
              <a:endParaRPr lang="nb-NO" sz="1200">
                <a:solidFill>
                  <a:schemeClr val="accent1"/>
                </a:solidFill>
                <a:latin typeface="Montserrat" panose="00000500000000000000" pitchFamily="2" charset="0"/>
              </a:endParaRPr>
            </a:p>
          </p:txBody>
        </p:sp>
      </p:grpSp>
      <p:sp>
        <p:nvSpPr>
          <p:cNvPr id="39" name="TextBox 23">
            <a:extLst>
              <a:ext uri="{FF2B5EF4-FFF2-40B4-BE49-F238E27FC236}">
                <a16:creationId xmlns:a16="http://schemas.microsoft.com/office/drawing/2014/main" id="{7BCF3E15-1E43-193D-BB9D-09D1619F9F7A}"/>
              </a:ext>
            </a:extLst>
          </p:cNvPr>
          <p:cNvSpPr txBox="1"/>
          <p:nvPr/>
        </p:nvSpPr>
        <p:spPr>
          <a:xfrm>
            <a:off x="6829524" y="4264095"/>
            <a:ext cx="2267281"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Ansettelse og oppstart</a:t>
            </a:r>
          </a:p>
        </p:txBody>
      </p:sp>
      <p:sp>
        <p:nvSpPr>
          <p:cNvPr id="5" name="Plassholder for innhold 2">
            <a:extLst>
              <a:ext uri="{FF2B5EF4-FFF2-40B4-BE49-F238E27FC236}">
                <a16:creationId xmlns:a16="http://schemas.microsoft.com/office/drawing/2014/main" id="{3A3C4814-4794-94B7-9804-B7C827516418}"/>
              </a:ext>
            </a:extLst>
          </p:cNvPr>
          <p:cNvSpPr txBox="1">
            <a:spLocks/>
          </p:cNvSpPr>
          <p:nvPr/>
        </p:nvSpPr>
        <p:spPr>
          <a:xfrm>
            <a:off x="720000" y="1443799"/>
            <a:ext cx="5376640" cy="2921082"/>
          </a:xfrm>
          <a:prstGeom prst="rect">
            <a:avLst/>
          </a:prstGeom>
        </p:spPr>
        <p:txBody>
          <a:bodyPr vert="horz" lIns="0" tIns="0" rIns="0" bIns="0" rtlCol="0">
            <a:noAutofit/>
          </a:bodyPr>
          <a:lstStyle>
            <a:lvl1pPr marL="269875" indent="-269875"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1pPr>
            <a:lvl2pPr marL="538163" indent="-268288"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050" kern="1200">
                <a:solidFill>
                  <a:schemeClr val="tx1"/>
                </a:solidFill>
                <a:latin typeface="Montserrat" panose="00000500000000000000" pitchFamily="2" charset="0"/>
                <a:ea typeface="+mn-ea"/>
                <a:cs typeface="+mn-cs"/>
              </a:defRPr>
            </a:lvl3pPr>
            <a:lvl4pPr marL="898525" indent="-180975" algn="l" defTabSz="914400" rtl="0" eaLnBrk="1" latinLnBrk="0" hangingPunct="1">
              <a:lnSpc>
                <a:spcPct val="100000"/>
              </a:lnSpc>
              <a:spcBef>
                <a:spcPts val="600"/>
              </a:spcBef>
              <a:buFont typeface="Arial" panose="020B0604020202020204" pitchFamily="34" charset="0"/>
              <a:buChar char="–"/>
              <a:defRPr sz="1050" kern="1200">
                <a:solidFill>
                  <a:schemeClr val="tx1"/>
                </a:solidFill>
                <a:latin typeface="Montserrat" panose="00000500000000000000" pitchFamily="2" charset="0"/>
                <a:ea typeface="+mn-ea"/>
                <a:cs typeface="+mn-cs"/>
              </a:defRPr>
            </a:lvl4pPr>
            <a:lvl5pPr marL="1076325" indent="-177800" algn="l" defTabSz="914400" rtl="0" eaLnBrk="1" latinLnBrk="0" hangingPunct="1">
              <a:lnSpc>
                <a:spcPct val="100000"/>
              </a:lnSpc>
              <a:spcBef>
                <a:spcPts val="600"/>
              </a:spcBef>
              <a:buFont typeface="Arial" panose="020B0604020202020204" pitchFamily="34" charset="0"/>
              <a:buChar char="»"/>
              <a:defRPr sz="1050" kern="1200">
                <a:solidFill>
                  <a:schemeClr val="tx1"/>
                </a:solidFill>
                <a:latin typeface="Montserrat" panose="000005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b-NO" sz="1000"/>
              <a:t>Ofte vil kombinasjonen av flere typer barrierer være det som til slutt gjør at arbeidsgivere heller velger det trygge og komfortable alternativet.</a:t>
            </a:r>
          </a:p>
          <a:p>
            <a:r>
              <a:rPr lang="nb-NO" sz="1000"/>
              <a:t>Enklere å velge en kandidat med bakgrunn fra norsk kommunal sektor, enn en kandidat med utenlandsk bakgrunn som kan ha andre kvaliteter</a:t>
            </a:r>
          </a:p>
          <a:p>
            <a:r>
              <a:rPr lang="nb-NO" sz="1000"/>
              <a:t>Arbeidsgiver kan være redd for at det vil skape støy og misnøye fra ansatte eller kunder</a:t>
            </a:r>
          </a:p>
          <a:p>
            <a:r>
              <a:rPr lang="nb-NO" sz="1000"/>
              <a:t>Det kan være en form for ubevisst diskriminering: man favoriserer det kjente</a:t>
            </a:r>
          </a:p>
          <a:p>
            <a:r>
              <a:rPr lang="nb-NO" sz="1000"/>
              <a:t>Tidligere erfaringer kan også påvirke tilbøyeligheten til å ansette noen med ukjent bakgrunn</a:t>
            </a:r>
          </a:p>
          <a:p>
            <a:r>
              <a:rPr lang="nb-NO" sz="1000"/>
              <a:t>Arbeidsgivere kan være bekymret for at det vil kreve mye ekstra ressurser til opplæring og oppfølging dersom kandidaten ikke har erfaring fra kommunal sektor</a:t>
            </a:r>
          </a:p>
          <a:p>
            <a:pPr lvl="1"/>
            <a:endParaRPr lang="nb-NO" sz="1000"/>
          </a:p>
        </p:txBody>
      </p:sp>
    </p:spTree>
    <p:extLst>
      <p:ext uri="{BB962C8B-B14F-4D97-AF65-F5344CB8AC3E}">
        <p14:creationId xmlns:p14="http://schemas.microsoft.com/office/powerpoint/2010/main" val="394667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A6FA8-A77C-8C95-4D9F-00FF790717F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A3FC227-2126-A402-CD8D-BE6DD772B24B}"/>
              </a:ext>
            </a:extLst>
          </p:cNvPr>
          <p:cNvSpPr>
            <a:spLocks noGrp="1"/>
          </p:cNvSpPr>
          <p:nvPr>
            <p:ph type="title"/>
          </p:nvPr>
        </p:nvSpPr>
        <p:spPr>
          <a:xfrm>
            <a:off x="720000" y="662989"/>
            <a:ext cx="8064000" cy="396593"/>
          </a:xfrm>
        </p:spPr>
        <p:txBody>
          <a:bodyPr/>
          <a:lstStyle/>
          <a:p>
            <a:r>
              <a:rPr lang="nb-NO"/>
              <a:t>Agenda</a:t>
            </a:r>
          </a:p>
        </p:txBody>
      </p:sp>
      <p:cxnSp>
        <p:nvCxnSpPr>
          <p:cNvPr id="3" name="Straight Arrow Connector 4">
            <a:extLst>
              <a:ext uri="{FF2B5EF4-FFF2-40B4-BE49-F238E27FC236}">
                <a16:creationId xmlns:a16="http://schemas.microsoft.com/office/drawing/2014/main" id="{C24123DE-0275-21AA-CC97-A31AC045A662}"/>
              </a:ext>
            </a:extLst>
          </p:cNvPr>
          <p:cNvCxnSpPr>
            <a:cxnSpLocks/>
          </p:cNvCxnSpPr>
          <p:nvPr/>
        </p:nvCxnSpPr>
        <p:spPr>
          <a:xfrm>
            <a:off x="987804" y="1094133"/>
            <a:ext cx="0" cy="2923160"/>
          </a:xfrm>
          <a:prstGeom prst="straightConnector1">
            <a:avLst/>
          </a:prstGeom>
          <a:ln w="3810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grpSp>
        <p:nvGrpSpPr>
          <p:cNvPr id="4" name="Group 12">
            <a:extLst>
              <a:ext uri="{FF2B5EF4-FFF2-40B4-BE49-F238E27FC236}">
                <a16:creationId xmlns:a16="http://schemas.microsoft.com/office/drawing/2014/main" id="{55235A80-EEDD-3D85-DDBC-C22F4A64D960}"/>
              </a:ext>
            </a:extLst>
          </p:cNvPr>
          <p:cNvGrpSpPr/>
          <p:nvPr/>
        </p:nvGrpSpPr>
        <p:grpSpPr>
          <a:xfrm>
            <a:off x="743509" y="1832112"/>
            <a:ext cx="487227" cy="489065"/>
            <a:chOff x="1106465" y="2560544"/>
            <a:chExt cx="1164143" cy="1189689"/>
          </a:xfrm>
        </p:grpSpPr>
        <p:sp>
          <p:nvSpPr>
            <p:cNvPr id="17" name="Oval 13">
              <a:extLst>
                <a:ext uri="{FF2B5EF4-FFF2-40B4-BE49-F238E27FC236}">
                  <a16:creationId xmlns:a16="http://schemas.microsoft.com/office/drawing/2014/main" id="{2FAFCD80-427F-DA55-D8A0-92DD9A4F6BD7}"/>
                </a:ext>
              </a:extLst>
            </p:cNvPr>
            <p:cNvSpPr/>
            <p:nvPr/>
          </p:nvSpPr>
          <p:spPr>
            <a:xfrm>
              <a:off x="1106465" y="2560544"/>
              <a:ext cx="1164143" cy="118968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18" name="Oval 14">
              <a:extLst>
                <a:ext uri="{FF2B5EF4-FFF2-40B4-BE49-F238E27FC236}">
                  <a16:creationId xmlns:a16="http://schemas.microsoft.com/office/drawing/2014/main" id="{58EB1735-1E82-9D4B-6557-9C4FA008C15B}"/>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2</a:t>
              </a:r>
              <a:endParaRPr lang="nb-NO" sz="1200">
                <a:solidFill>
                  <a:schemeClr val="accent1"/>
                </a:solidFill>
                <a:latin typeface="Montserrat" panose="00000500000000000000" pitchFamily="2" charset="0"/>
              </a:endParaRPr>
            </a:p>
          </p:txBody>
        </p:sp>
      </p:grpSp>
      <p:grpSp>
        <p:nvGrpSpPr>
          <p:cNvPr id="20" name="Group 18">
            <a:extLst>
              <a:ext uri="{FF2B5EF4-FFF2-40B4-BE49-F238E27FC236}">
                <a16:creationId xmlns:a16="http://schemas.microsoft.com/office/drawing/2014/main" id="{78EB6C49-34D8-7A70-90BE-9E77A9A23C7A}"/>
              </a:ext>
            </a:extLst>
          </p:cNvPr>
          <p:cNvGrpSpPr/>
          <p:nvPr/>
        </p:nvGrpSpPr>
        <p:grpSpPr>
          <a:xfrm>
            <a:off x="743509" y="2507371"/>
            <a:ext cx="487227" cy="489065"/>
            <a:chOff x="1106465" y="2560544"/>
            <a:chExt cx="1164143" cy="1189689"/>
          </a:xfrm>
        </p:grpSpPr>
        <p:sp>
          <p:nvSpPr>
            <p:cNvPr id="21" name="Oval 20">
              <a:extLst>
                <a:ext uri="{FF2B5EF4-FFF2-40B4-BE49-F238E27FC236}">
                  <a16:creationId xmlns:a16="http://schemas.microsoft.com/office/drawing/2014/main" id="{B3DE65F9-FE07-E030-4D62-E28BC9174C78}"/>
                </a:ext>
              </a:extLst>
            </p:cNvPr>
            <p:cNvSpPr/>
            <p:nvPr/>
          </p:nvSpPr>
          <p:spPr>
            <a:xfrm>
              <a:off x="1106465" y="2560544"/>
              <a:ext cx="1164143" cy="118968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22" name="Oval 22">
              <a:extLst>
                <a:ext uri="{FF2B5EF4-FFF2-40B4-BE49-F238E27FC236}">
                  <a16:creationId xmlns:a16="http://schemas.microsoft.com/office/drawing/2014/main" id="{622B4607-C53B-3235-A4C8-B74A0840D148}"/>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3</a:t>
              </a:r>
              <a:endParaRPr lang="nb-NO" sz="1200">
                <a:solidFill>
                  <a:schemeClr val="accent1"/>
                </a:solidFill>
                <a:latin typeface="Montserrat" panose="00000500000000000000" pitchFamily="2" charset="0"/>
              </a:endParaRPr>
            </a:p>
          </p:txBody>
        </p:sp>
      </p:grpSp>
      <p:sp>
        <p:nvSpPr>
          <p:cNvPr id="23" name="TextBox 23">
            <a:extLst>
              <a:ext uri="{FF2B5EF4-FFF2-40B4-BE49-F238E27FC236}">
                <a16:creationId xmlns:a16="http://schemas.microsoft.com/office/drawing/2014/main" id="{CFA57E0D-4B42-466F-263B-EE974DD31678}"/>
              </a:ext>
            </a:extLst>
          </p:cNvPr>
          <p:cNvSpPr txBox="1"/>
          <p:nvPr/>
        </p:nvSpPr>
        <p:spPr>
          <a:xfrm>
            <a:off x="1272334" y="1967713"/>
            <a:ext cx="5642293"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Status for mangfold i kommunale lederstillinger</a:t>
            </a:r>
          </a:p>
        </p:txBody>
      </p:sp>
      <p:grpSp>
        <p:nvGrpSpPr>
          <p:cNvPr id="24" name="Gruppe 23">
            <a:extLst>
              <a:ext uri="{FF2B5EF4-FFF2-40B4-BE49-F238E27FC236}">
                <a16:creationId xmlns:a16="http://schemas.microsoft.com/office/drawing/2014/main" id="{B84FB6C9-B025-6B14-EA59-73653A73E543}"/>
              </a:ext>
            </a:extLst>
          </p:cNvPr>
          <p:cNvGrpSpPr/>
          <p:nvPr/>
        </p:nvGrpSpPr>
        <p:grpSpPr>
          <a:xfrm>
            <a:off x="743509" y="1156853"/>
            <a:ext cx="487227" cy="489065"/>
            <a:chOff x="743509" y="1156853"/>
            <a:chExt cx="487227" cy="489065"/>
          </a:xfrm>
        </p:grpSpPr>
        <p:sp>
          <p:nvSpPr>
            <p:cNvPr id="25" name="Oval 5">
              <a:extLst>
                <a:ext uri="{FF2B5EF4-FFF2-40B4-BE49-F238E27FC236}">
                  <a16:creationId xmlns:a16="http://schemas.microsoft.com/office/drawing/2014/main" id="{BBA0346B-6FD0-DFB3-E3A7-7DF38261BEE9}"/>
                </a:ext>
              </a:extLst>
            </p:cNvPr>
            <p:cNvSpPr/>
            <p:nvPr/>
          </p:nvSpPr>
          <p:spPr>
            <a:xfrm>
              <a:off x="743509" y="1156853"/>
              <a:ext cx="487227" cy="48906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26" name="Oval 6">
              <a:extLst>
                <a:ext uri="{FF2B5EF4-FFF2-40B4-BE49-F238E27FC236}">
                  <a16:creationId xmlns:a16="http://schemas.microsoft.com/office/drawing/2014/main" id="{12C0BB9B-4431-A4F9-0B3F-469204DB4D80}"/>
                </a:ext>
              </a:extLst>
            </p:cNvPr>
            <p:cNvSpPr/>
            <p:nvPr/>
          </p:nvSpPr>
          <p:spPr>
            <a:xfrm>
              <a:off x="785789" y="1199292"/>
              <a:ext cx="402667" cy="40418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1</a:t>
              </a:r>
              <a:endParaRPr lang="nb-NO" sz="1200">
                <a:solidFill>
                  <a:schemeClr val="accent1"/>
                </a:solidFill>
                <a:latin typeface="Montserrat" panose="00000500000000000000" pitchFamily="2" charset="0"/>
              </a:endParaRPr>
            </a:p>
          </p:txBody>
        </p:sp>
      </p:grpSp>
      <p:sp>
        <p:nvSpPr>
          <p:cNvPr id="27" name="TextBox 30">
            <a:extLst>
              <a:ext uri="{FF2B5EF4-FFF2-40B4-BE49-F238E27FC236}">
                <a16:creationId xmlns:a16="http://schemas.microsoft.com/office/drawing/2014/main" id="{E226989D-EC4F-D0D8-12A3-A8665843637E}"/>
              </a:ext>
            </a:extLst>
          </p:cNvPr>
          <p:cNvSpPr txBox="1"/>
          <p:nvPr/>
        </p:nvSpPr>
        <p:spPr>
          <a:xfrm>
            <a:off x="1272333" y="1273722"/>
            <a:ext cx="4050000"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Om prosjektet</a:t>
            </a:r>
          </a:p>
        </p:txBody>
      </p:sp>
      <p:grpSp>
        <p:nvGrpSpPr>
          <p:cNvPr id="28" name="Group 18">
            <a:extLst>
              <a:ext uri="{FF2B5EF4-FFF2-40B4-BE49-F238E27FC236}">
                <a16:creationId xmlns:a16="http://schemas.microsoft.com/office/drawing/2014/main" id="{4B1C9EBC-C918-2E6C-960C-134FF790E7A0}"/>
              </a:ext>
            </a:extLst>
          </p:cNvPr>
          <p:cNvGrpSpPr/>
          <p:nvPr/>
        </p:nvGrpSpPr>
        <p:grpSpPr>
          <a:xfrm>
            <a:off x="743509" y="3182630"/>
            <a:ext cx="487227" cy="489065"/>
            <a:chOff x="1106465" y="2560544"/>
            <a:chExt cx="1164143" cy="1189689"/>
          </a:xfrm>
        </p:grpSpPr>
        <p:sp>
          <p:nvSpPr>
            <p:cNvPr id="29" name="Oval 20">
              <a:extLst>
                <a:ext uri="{FF2B5EF4-FFF2-40B4-BE49-F238E27FC236}">
                  <a16:creationId xmlns:a16="http://schemas.microsoft.com/office/drawing/2014/main" id="{8E153A53-2597-9A52-C111-9A8EB497F9C8}"/>
                </a:ext>
              </a:extLst>
            </p:cNvPr>
            <p:cNvSpPr/>
            <p:nvPr/>
          </p:nvSpPr>
          <p:spPr>
            <a:xfrm>
              <a:off x="1106465" y="2560544"/>
              <a:ext cx="1164143" cy="118968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nb-NO" sz="1200">
                <a:solidFill>
                  <a:schemeClr val="accent1"/>
                </a:solidFill>
                <a:latin typeface="Montserrat" panose="00000500000000000000" pitchFamily="2" charset="0"/>
              </a:endParaRPr>
            </a:p>
          </p:txBody>
        </p:sp>
        <p:sp>
          <p:nvSpPr>
            <p:cNvPr id="30" name="Oval 22">
              <a:extLst>
                <a:ext uri="{FF2B5EF4-FFF2-40B4-BE49-F238E27FC236}">
                  <a16:creationId xmlns:a16="http://schemas.microsoft.com/office/drawing/2014/main" id="{B5A52FEF-454B-373B-5F8B-5AE718E285D7}"/>
                </a:ext>
              </a:extLst>
            </p:cNvPr>
            <p:cNvSpPr/>
            <p:nvPr/>
          </p:nvSpPr>
          <p:spPr>
            <a:xfrm>
              <a:off x="1205856" y="2662150"/>
              <a:ext cx="962101" cy="98321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a:solidFill>
                    <a:schemeClr val="accent1"/>
                  </a:solidFill>
                  <a:latin typeface="Montserrat" panose="00000500000000000000" pitchFamily="2" charset="0"/>
                </a:rPr>
                <a:t>4</a:t>
              </a:r>
              <a:endParaRPr lang="nb-NO" sz="1200">
                <a:solidFill>
                  <a:schemeClr val="accent1"/>
                </a:solidFill>
                <a:latin typeface="Montserrat" panose="00000500000000000000" pitchFamily="2" charset="0"/>
              </a:endParaRPr>
            </a:p>
          </p:txBody>
        </p:sp>
      </p:grpSp>
      <p:sp>
        <p:nvSpPr>
          <p:cNvPr id="31" name="TextBox 23">
            <a:extLst>
              <a:ext uri="{FF2B5EF4-FFF2-40B4-BE49-F238E27FC236}">
                <a16:creationId xmlns:a16="http://schemas.microsoft.com/office/drawing/2014/main" id="{831BB3D8-30EB-E878-3C9C-E0C7A045C750}"/>
              </a:ext>
            </a:extLst>
          </p:cNvPr>
          <p:cNvSpPr txBox="1"/>
          <p:nvPr/>
        </p:nvSpPr>
        <p:spPr>
          <a:xfrm>
            <a:off x="1272334" y="2641036"/>
            <a:ext cx="5642293"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Interne og eksterne barrierer for mangold</a:t>
            </a:r>
          </a:p>
        </p:txBody>
      </p:sp>
      <p:sp>
        <p:nvSpPr>
          <p:cNvPr id="35" name="TextBox 23">
            <a:extLst>
              <a:ext uri="{FF2B5EF4-FFF2-40B4-BE49-F238E27FC236}">
                <a16:creationId xmlns:a16="http://schemas.microsoft.com/office/drawing/2014/main" id="{D8D79970-E599-B228-1EF9-EFB42A928FF7}"/>
              </a:ext>
            </a:extLst>
          </p:cNvPr>
          <p:cNvSpPr txBox="1"/>
          <p:nvPr/>
        </p:nvSpPr>
        <p:spPr>
          <a:xfrm>
            <a:off x="1272334" y="3346670"/>
            <a:ext cx="5642293" cy="261610"/>
          </a:xfrm>
          <a:prstGeom prst="rect">
            <a:avLst/>
          </a:prstGeom>
          <a:noFill/>
        </p:spPr>
        <p:txBody>
          <a:bodyPr wrap="square">
            <a:spAutoFit/>
          </a:bodyPr>
          <a:lstStyle/>
          <a:p>
            <a:pPr defTabSz="685783">
              <a:defRPr/>
            </a:pPr>
            <a:r>
              <a:rPr lang="nb-NO" sz="1100">
                <a:solidFill>
                  <a:schemeClr val="accent1"/>
                </a:solidFill>
                <a:latin typeface="Montserrat" panose="00000500000000000000" pitchFamily="2" charset="0"/>
              </a:rPr>
              <a:t>Anbefalinger for å fremme mangfold i kommunale lederstillinger</a:t>
            </a:r>
          </a:p>
        </p:txBody>
      </p:sp>
    </p:spTree>
    <p:extLst>
      <p:ext uri="{BB962C8B-B14F-4D97-AF65-F5344CB8AC3E}">
        <p14:creationId xmlns:p14="http://schemas.microsoft.com/office/powerpoint/2010/main" val="1556056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181E10-740A-B0D9-F848-948D3AE13A53}"/>
              </a:ext>
            </a:extLst>
          </p:cNvPr>
          <p:cNvSpPr>
            <a:spLocks noGrp="1"/>
          </p:cNvSpPr>
          <p:nvPr>
            <p:ph type="title"/>
          </p:nvPr>
        </p:nvSpPr>
        <p:spPr/>
        <p:txBody>
          <a:bodyPr/>
          <a:lstStyle/>
          <a:p>
            <a:r>
              <a:rPr lang="nb-NO" dirty="0"/>
              <a:t>Anbefalinger for å fremme mangfold blant lederne </a:t>
            </a:r>
          </a:p>
        </p:txBody>
      </p:sp>
      <p:sp>
        <p:nvSpPr>
          <p:cNvPr id="3" name="Plassholder for innhold 2">
            <a:extLst>
              <a:ext uri="{FF2B5EF4-FFF2-40B4-BE49-F238E27FC236}">
                <a16:creationId xmlns:a16="http://schemas.microsoft.com/office/drawing/2014/main" id="{314CF080-BFCF-4433-090A-E4E6D1CEE7AD}"/>
              </a:ext>
            </a:extLst>
          </p:cNvPr>
          <p:cNvSpPr>
            <a:spLocks noGrp="1"/>
          </p:cNvSpPr>
          <p:nvPr>
            <p:ph idx="1"/>
          </p:nvPr>
        </p:nvSpPr>
        <p:spPr>
          <a:xfrm>
            <a:off x="720000" y="1539280"/>
            <a:ext cx="8064000" cy="2770484"/>
          </a:xfrm>
        </p:spPr>
        <p:txBody>
          <a:bodyPr/>
          <a:lstStyle/>
          <a:p>
            <a:r>
              <a:rPr lang="nb-NO" sz="1000"/>
              <a:t>For at tiltak faktisk skal bidra til å fremme mangfold, må de være innenfor kommunenes handlingsrom, være juridisk og praktisk gjennomførbare, rette seg mot de identifiserte barrierene og ha forventet gevinst som overgår ressursene som kreves for å iverksette tiltakene</a:t>
            </a:r>
          </a:p>
          <a:p>
            <a:r>
              <a:rPr lang="nb-NO" sz="1000"/>
              <a:t>Vi har identifisert ti tiltak, i fire kategorier. Tiltakene er først og fremst rettet mot å fremme likebehandling av alle kandidater. </a:t>
            </a:r>
          </a:p>
        </p:txBody>
      </p:sp>
      <p:sp>
        <p:nvSpPr>
          <p:cNvPr id="4" name="Plassholder for tekst 3">
            <a:extLst>
              <a:ext uri="{FF2B5EF4-FFF2-40B4-BE49-F238E27FC236}">
                <a16:creationId xmlns:a16="http://schemas.microsoft.com/office/drawing/2014/main" id="{D1E405A9-59D2-C58E-AFB0-D4C3A55AE507}"/>
              </a:ext>
            </a:extLst>
          </p:cNvPr>
          <p:cNvSpPr>
            <a:spLocks noGrp="1"/>
          </p:cNvSpPr>
          <p:nvPr>
            <p:ph type="body" sz="quarter" idx="13"/>
          </p:nvPr>
        </p:nvSpPr>
        <p:spPr/>
        <p:txBody>
          <a:bodyPr/>
          <a:lstStyle/>
          <a:p>
            <a:r>
              <a:rPr lang="nb-NO"/>
              <a:t>Hva er gjennomførbare tiltak for kommunene?</a:t>
            </a:r>
          </a:p>
        </p:txBody>
      </p:sp>
      <p:pic>
        <p:nvPicPr>
          <p:cNvPr id="5" name="Grafikk 1">
            <a:extLst>
              <a:ext uri="{FF2B5EF4-FFF2-40B4-BE49-F238E27FC236}">
                <a16:creationId xmlns:a16="http://schemas.microsoft.com/office/drawing/2014/main" id="{F8290743-5DFA-C2D6-7346-B2744F63B6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0725" y="2813609"/>
            <a:ext cx="7702549" cy="1581223"/>
          </a:xfrm>
          <a:prstGeom prst="rect">
            <a:avLst/>
          </a:prstGeom>
        </p:spPr>
      </p:pic>
    </p:spTree>
    <p:extLst>
      <p:ext uri="{BB962C8B-B14F-4D97-AF65-F5344CB8AC3E}">
        <p14:creationId xmlns:p14="http://schemas.microsoft.com/office/powerpoint/2010/main" val="754812584"/>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3F37AA-2FE8-2E77-A877-998B0CB763D5}"/>
              </a:ext>
            </a:extLst>
          </p:cNvPr>
          <p:cNvSpPr>
            <a:spLocks noGrp="1"/>
          </p:cNvSpPr>
          <p:nvPr>
            <p:ph type="title"/>
          </p:nvPr>
        </p:nvSpPr>
        <p:spPr/>
        <p:txBody>
          <a:bodyPr/>
          <a:lstStyle/>
          <a:p>
            <a:r>
              <a:rPr lang="nb-NO"/>
              <a:t>Tiltak på strategisk nivå</a:t>
            </a:r>
          </a:p>
        </p:txBody>
      </p:sp>
      <p:sp>
        <p:nvSpPr>
          <p:cNvPr id="5" name="Plassholder for tekst 4">
            <a:extLst>
              <a:ext uri="{FF2B5EF4-FFF2-40B4-BE49-F238E27FC236}">
                <a16:creationId xmlns:a16="http://schemas.microsoft.com/office/drawing/2014/main" id="{E1EFAC31-FC11-2C53-7FCE-297AA781E986}"/>
              </a:ext>
            </a:extLst>
          </p:cNvPr>
          <p:cNvSpPr>
            <a:spLocks noGrp="1"/>
          </p:cNvSpPr>
          <p:nvPr>
            <p:ph type="body" sz="quarter" idx="13"/>
          </p:nvPr>
        </p:nvSpPr>
        <p:spPr/>
        <p:txBody>
          <a:bodyPr/>
          <a:lstStyle/>
          <a:p>
            <a:r>
              <a:rPr lang="nb-NO"/>
              <a:t>Å jobbe strategisk med mangfold handler om sikre forankring hos ledelsen og sette mål for virksomheten </a:t>
            </a:r>
          </a:p>
        </p:txBody>
      </p:sp>
      <p:sp>
        <p:nvSpPr>
          <p:cNvPr id="6" name="Rektangel 5">
            <a:extLst>
              <a:ext uri="{FF2B5EF4-FFF2-40B4-BE49-F238E27FC236}">
                <a16:creationId xmlns:a16="http://schemas.microsoft.com/office/drawing/2014/main" id="{686EE468-7693-B36F-9825-9EAFF48910B5}"/>
              </a:ext>
            </a:extLst>
          </p:cNvPr>
          <p:cNvSpPr/>
          <p:nvPr/>
        </p:nvSpPr>
        <p:spPr>
          <a:xfrm>
            <a:off x="720000" y="1659578"/>
            <a:ext cx="7857801" cy="263614"/>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1000" b="1">
                <a:solidFill>
                  <a:sysClr val="windowText" lastClr="000000"/>
                </a:solidFill>
              </a:rPr>
              <a:t>Lederforankringen av </a:t>
            </a:r>
            <a:r>
              <a:rPr lang="nb-NO" sz="1000" b="1" err="1">
                <a:solidFill>
                  <a:sysClr val="windowText" lastClr="000000"/>
                </a:solidFill>
              </a:rPr>
              <a:t>mangfoldsarbeidet</a:t>
            </a:r>
            <a:r>
              <a:rPr lang="nb-NO" sz="1000" b="1">
                <a:solidFill>
                  <a:sysClr val="windowText" lastClr="000000"/>
                </a:solidFill>
              </a:rPr>
              <a:t> bør styrkes</a:t>
            </a:r>
          </a:p>
        </p:txBody>
      </p:sp>
      <p:sp>
        <p:nvSpPr>
          <p:cNvPr id="7" name="Rektangel 6">
            <a:extLst>
              <a:ext uri="{FF2B5EF4-FFF2-40B4-BE49-F238E27FC236}">
                <a16:creationId xmlns:a16="http://schemas.microsoft.com/office/drawing/2014/main" id="{341D8A7F-E09E-03FC-2688-4081C721BC4E}"/>
              </a:ext>
            </a:extLst>
          </p:cNvPr>
          <p:cNvSpPr/>
          <p:nvPr/>
        </p:nvSpPr>
        <p:spPr>
          <a:xfrm>
            <a:off x="720000" y="2904525"/>
            <a:ext cx="7857801" cy="263614"/>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1000" b="1" err="1">
                <a:solidFill>
                  <a:sysClr val="windowText" lastClr="000000"/>
                </a:solidFill>
              </a:rPr>
              <a:t>Mangfoldsstrategier</a:t>
            </a:r>
            <a:r>
              <a:rPr lang="nb-NO" sz="1000" b="1">
                <a:solidFill>
                  <a:sysClr val="windowText" lastClr="000000"/>
                </a:solidFill>
              </a:rPr>
              <a:t> bør være en naturlig del av kommunenes planer og strategier, og ikke løsrevede satsinger</a:t>
            </a:r>
          </a:p>
        </p:txBody>
      </p:sp>
      <p:sp>
        <p:nvSpPr>
          <p:cNvPr id="8" name="Rektangel 7">
            <a:extLst>
              <a:ext uri="{FF2B5EF4-FFF2-40B4-BE49-F238E27FC236}">
                <a16:creationId xmlns:a16="http://schemas.microsoft.com/office/drawing/2014/main" id="{498082B5-6386-EBA7-E9A2-4366C471B102}"/>
              </a:ext>
            </a:extLst>
          </p:cNvPr>
          <p:cNvSpPr/>
          <p:nvPr/>
        </p:nvSpPr>
        <p:spPr>
          <a:xfrm>
            <a:off x="720000" y="1959045"/>
            <a:ext cx="8064000" cy="10414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ysClr val="windowText" lastClr="000000"/>
                </a:solidFill>
              </a:rPr>
              <a:t>For å få til endring, må ledere på alle nivåer ha eierskap til </a:t>
            </a:r>
            <a:r>
              <a:rPr lang="nb-NO" sz="1000" err="1">
                <a:solidFill>
                  <a:sysClr val="windowText" lastClr="000000"/>
                </a:solidFill>
              </a:rPr>
              <a:t>mangfoldsarbeidet</a:t>
            </a:r>
            <a:r>
              <a:rPr lang="nb-NO" sz="1000">
                <a:solidFill>
                  <a:sysClr val="windowText" lastClr="000000"/>
                </a:solidFill>
              </a:rPr>
              <a:t>. </a:t>
            </a:r>
          </a:p>
          <a:p>
            <a:pPr marL="171450" indent="-171450">
              <a:buFont typeface="Arial" panose="020B0604020202020204" pitchFamily="34" charset="0"/>
              <a:buChar char="•"/>
            </a:pPr>
            <a:r>
              <a:rPr lang="nb-NO" sz="1000">
                <a:solidFill>
                  <a:sysClr val="windowText" lastClr="000000"/>
                </a:solidFill>
              </a:rPr>
              <a:t>Toppledelsen bør gi tydelige signaler og føringer nedover i kommuneorganisasjonen. </a:t>
            </a:r>
          </a:p>
          <a:p>
            <a:pPr marL="171450" indent="-171450">
              <a:buFont typeface="Arial" panose="020B0604020202020204" pitchFamily="34" charset="0"/>
              <a:buChar char="•"/>
            </a:pPr>
            <a:r>
              <a:rPr lang="nb-NO" sz="1000">
                <a:solidFill>
                  <a:sysClr val="windowText" lastClr="000000"/>
                </a:solidFill>
              </a:rPr>
              <a:t>Mellomlederne har en helt sentral rolle for implementeringen av </a:t>
            </a:r>
            <a:r>
              <a:rPr lang="nb-NO" sz="1000" err="1">
                <a:solidFill>
                  <a:sysClr val="windowText" lastClr="000000"/>
                </a:solidFill>
              </a:rPr>
              <a:t>mangfoldsstrategier</a:t>
            </a:r>
            <a:r>
              <a:rPr lang="nb-NO" sz="1000">
                <a:solidFill>
                  <a:sysClr val="windowText" lastClr="000000"/>
                </a:solidFill>
              </a:rPr>
              <a:t> ettersom de har ansvar for de fleste ansatte, og er de som faktisk fatter beslutninger om ansettelser. </a:t>
            </a:r>
          </a:p>
        </p:txBody>
      </p:sp>
      <p:sp>
        <p:nvSpPr>
          <p:cNvPr id="9" name="Rektangel 8">
            <a:extLst>
              <a:ext uri="{FF2B5EF4-FFF2-40B4-BE49-F238E27FC236}">
                <a16:creationId xmlns:a16="http://schemas.microsoft.com/office/drawing/2014/main" id="{F6FDC9D3-692C-8CEE-622B-9E8EAF60974A}"/>
              </a:ext>
            </a:extLst>
          </p:cNvPr>
          <p:cNvSpPr/>
          <p:nvPr/>
        </p:nvSpPr>
        <p:spPr>
          <a:xfrm>
            <a:off x="720000" y="3203992"/>
            <a:ext cx="8064000" cy="10414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err="1">
                <a:solidFill>
                  <a:sysClr val="windowText" lastClr="000000"/>
                </a:solidFill>
              </a:rPr>
              <a:t>Mangfoldsperspektiver</a:t>
            </a:r>
            <a:r>
              <a:rPr lang="nb-NO" sz="1000">
                <a:solidFill>
                  <a:sysClr val="windowText" lastClr="000000"/>
                </a:solidFill>
              </a:rPr>
              <a:t> bør være en naturlig del av strategier og planer innenfor ulike tjenesteområder. </a:t>
            </a:r>
          </a:p>
          <a:p>
            <a:pPr marL="171450" indent="-171450">
              <a:buFont typeface="Arial" panose="020B0604020202020204" pitchFamily="34" charset="0"/>
              <a:buChar char="•"/>
            </a:pPr>
            <a:r>
              <a:rPr lang="nb-NO" sz="1000">
                <a:solidFill>
                  <a:sysClr val="windowText" lastClr="000000"/>
                </a:solidFill>
              </a:rPr>
              <a:t>Strategiene bør også baseres på hvilke gevinster økt mangfold kan ha på ulike områder. </a:t>
            </a:r>
          </a:p>
          <a:p>
            <a:pPr marL="171450" indent="-171450">
              <a:buFont typeface="Arial" panose="020B0604020202020204" pitchFamily="34" charset="0"/>
              <a:buChar char="•"/>
            </a:pPr>
            <a:r>
              <a:rPr lang="nb-NO" sz="1000">
                <a:solidFill>
                  <a:sysClr val="windowText" lastClr="000000"/>
                </a:solidFill>
              </a:rPr>
              <a:t>Kommunene bør også evaluere strategier og handlingsplaner jevnlig, for å vurdere måloppnåelse og få økt kunnskap om hvilke tiltak som virker og ikke. </a:t>
            </a:r>
          </a:p>
        </p:txBody>
      </p:sp>
      <p:sp>
        <p:nvSpPr>
          <p:cNvPr id="3" name="Ellipse 2">
            <a:extLst>
              <a:ext uri="{FF2B5EF4-FFF2-40B4-BE49-F238E27FC236}">
                <a16:creationId xmlns:a16="http://schemas.microsoft.com/office/drawing/2014/main" id="{72701FEB-4007-59B4-5D0A-FA106960C5E8}"/>
              </a:ext>
            </a:extLst>
          </p:cNvPr>
          <p:cNvSpPr/>
          <p:nvPr/>
        </p:nvSpPr>
        <p:spPr>
          <a:xfrm>
            <a:off x="333801" y="1611385"/>
            <a:ext cx="360000" cy="360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10" name="Ellipse 9">
            <a:extLst>
              <a:ext uri="{FF2B5EF4-FFF2-40B4-BE49-F238E27FC236}">
                <a16:creationId xmlns:a16="http://schemas.microsoft.com/office/drawing/2014/main" id="{BF4BA734-C2C8-A122-6031-72EBC2782F09}"/>
              </a:ext>
            </a:extLst>
          </p:cNvPr>
          <p:cNvSpPr/>
          <p:nvPr/>
        </p:nvSpPr>
        <p:spPr>
          <a:xfrm>
            <a:off x="387801" y="1665385"/>
            <a:ext cx="252000" cy="252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1</a:t>
            </a:r>
          </a:p>
        </p:txBody>
      </p:sp>
      <p:sp>
        <p:nvSpPr>
          <p:cNvPr id="11" name="Ellipse 10">
            <a:extLst>
              <a:ext uri="{FF2B5EF4-FFF2-40B4-BE49-F238E27FC236}">
                <a16:creationId xmlns:a16="http://schemas.microsoft.com/office/drawing/2014/main" id="{2585B5D8-7817-6269-A16F-3B91F7A04A4B}"/>
              </a:ext>
            </a:extLst>
          </p:cNvPr>
          <p:cNvSpPr/>
          <p:nvPr/>
        </p:nvSpPr>
        <p:spPr>
          <a:xfrm>
            <a:off x="333801" y="2862139"/>
            <a:ext cx="360000" cy="360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12" name="Ellipse 11">
            <a:extLst>
              <a:ext uri="{FF2B5EF4-FFF2-40B4-BE49-F238E27FC236}">
                <a16:creationId xmlns:a16="http://schemas.microsoft.com/office/drawing/2014/main" id="{0CCE4719-D45B-AC08-2748-2F57EBD13DC1}"/>
              </a:ext>
            </a:extLst>
          </p:cNvPr>
          <p:cNvSpPr/>
          <p:nvPr/>
        </p:nvSpPr>
        <p:spPr>
          <a:xfrm>
            <a:off x="387801" y="2916139"/>
            <a:ext cx="252000" cy="252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2</a:t>
            </a:r>
          </a:p>
        </p:txBody>
      </p:sp>
    </p:spTree>
    <p:extLst>
      <p:ext uri="{BB962C8B-B14F-4D97-AF65-F5344CB8AC3E}">
        <p14:creationId xmlns:p14="http://schemas.microsoft.com/office/powerpoint/2010/main" val="623472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D02D16-0638-BBD9-980E-94AAB6CF617D}"/>
              </a:ext>
            </a:extLst>
          </p:cNvPr>
          <p:cNvSpPr>
            <a:spLocks noGrp="1"/>
          </p:cNvSpPr>
          <p:nvPr>
            <p:ph type="title"/>
          </p:nvPr>
        </p:nvSpPr>
        <p:spPr/>
        <p:txBody>
          <a:bodyPr/>
          <a:lstStyle/>
          <a:p>
            <a:r>
              <a:rPr lang="nb-NO"/>
              <a:t>Tiltak for å fremme kommunen som attraktiv arbeidsplass</a:t>
            </a:r>
          </a:p>
        </p:txBody>
      </p:sp>
      <p:sp>
        <p:nvSpPr>
          <p:cNvPr id="5" name="Plassholder for tekst 4">
            <a:extLst>
              <a:ext uri="{FF2B5EF4-FFF2-40B4-BE49-F238E27FC236}">
                <a16:creationId xmlns:a16="http://schemas.microsoft.com/office/drawing/2014/main" id="{F7A8CD58-7D28-BC39-09E0-047DB4DB6BA6}"/>
              </a:ext>
            </a:extLst>
          </p:cNvPr>
          <p:cNvSpPr>
            <a:spLocks noGrp="1"/>
          </p:cNvSpPr>
          <p:nvPr>
            <p:ph type="body" sz="quarter" idx="13"/>
          </p:nvPr>
        </p:nvSpPr>
        <p:spPr/>
        <p:txBody>
          <a:bodyPr/>
          <a:lstStyle/>
          <a:p>
            <a:r>
              <a:rPr lang="nb-NO"/>
              <a:t>Hvordan kommunene har innrettet arbeidet med rekruttering, kan være avgjørende for hvilke kandidater som søker på stillinger. At kommunen ikke fremstår som en attraktiv arbeidsgiver for personer med innvandrerbakgrunn, kan føre til at de ikke søker seg til kommunale stillinger. </a:t>
            </a:r>
          </a:p>
        </p:txBody>
      </p:sp>
      <p:sp>
        <p:nvSpPr>
          <p:cNvPr id="7" name="Rektangel 6">
            <a:extLst>
              <a:ext uri="{FF2B5EF4-FFF2-40B4-BE49-F238E27FC236}">
                <a16:creationId xmlns:a16="http://schemas.microsoft.com/office/drawing/2014/main" id="{BF7B7DD3-878F-9C23-DBB4-7B12D64C9419}"/>
              </a:ext>
            </a:extLst>
          </p:cNvPr>
          <p:cNvSpPr/>
          <p:nvPr/>
        </p:nvSpPr>
        <p:spPr>
          <a:xfrm>
            <a:off x="720000" y="1807061"/>
            <a:ext cx="7857801" cy="263614"/>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1000" b="1">
                <a:solidFill>
                  <a:sysClr val="windowText" lastClr="000000"/>
                </a:solidFill>
              </a:rPr>
              <a:t>Kommunene bør i større grad promotere kommunen som arbeidsgiver</a:t>
            </a:r>
          </a:p>
        </p:txBody>
      </p:sp>
      <p:sp>
        <p:nvSpPr>
          <p:cNvPr id="8" name="Rektangel 7">
            <a:extLst>
              <a:ext uri="{FF2B5EF4-FFF2-40B4-BE49-F238E27FC236}">
                <a16:creationId xmlns:a16="http://schemas.microsoft.com/office/drawing/2014/main" id="{8F1E52BA-0F6E-AB9E-C38B-936694DCBA71}"/>
              </a:ext>
            </a:extLst>
          </p:cNvPr>
          <p:cNvSpPr/>
          <p:nvPr/>
        </p:nvSpPr>
        <p:spPr>
          <a:xfrm>
            <a:off x="720000" y="3087402"/>
            <a:ext cx="7857801" cy="263614"/>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1000" b="1">
                <a:solidFill>
                  <a:sysClr val="windowText" lastClr="000000"/>
                </a:solidFill>
              </a:rPr>
              <a:t>Kommunene bør ha mer målrettede rekrutteringsstrategier</a:t>
            </a:r>
          </a:p>
        </p:txBody>
      </p:sp>
      <p:sp>
        <p:nvSpPr>
          <p:cNvPr id="9" name="Rektangel 8">
            <a:extLst>
              <a:ext uri="{FF2B5EF4-FFF2-40B4-BE49-F238E27FC236}">
                <a16:creationId xmlns:a16="http://schemas.microsoft.com/office/drawing/2014/main" id="{124BF03E-A8C0-C959-3E47-E0EAA6F05AB8}"/>
              </a:ext>
            </a:extLst>
          </p:cNvPr>
          <p:cNvSpPr/>
          <p:nvPr/>
        </p:nvSpPr>
        <p:spPr>
          <a:xfrm>
            <a:off x="720000" y="2106528"/>
            <a:ext cx="8064000" cy="10414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ysClr val="windowText" lastClr="000000"/>
                </a:solidFill>
              </a:rPr>
              <a:t>Kommunene bør promotere kommunen som arbeidsplass til en bredere målgruppe. </a:t>
            </a:r>
          </a:p>
          <a:p>
            <a:pPr marL="171450" indent="-171450">
              <a:buFont typeface="Arial" panose="020B0604020202020204" pitchFamily="34" charset="0"/>
              <a:buChar char="•"/>
            </a:pPr>
            <a:r>
              <a:rPr lang="nb-NO" sz="1000">
                <a:solidFill>
                  <a:sysClr val="windowText" lastClr="000000"/>
                </a:solidFill>
              </a:rPr>
              <a:t>Type og innhold i promoteringsaktivitetene kan tilpasses for hver enkelt kommune, tjenesteområde og målgruppe. </a:t>
            </a:r>
          </a:p>
          <a:p>
            <a:pPr marL="171450" indent="-171450">
              <a:buFont typeface="Arial" panose="020B0604020202020204" pitchFamily="34" charset="0"/>
              <a:buChar char="•"/>
            </a:pPr>
            <a:r>
              <a:rPr lang="nb-NO" sz="1000">
                <a:solidFill>
                  <a:sysClr val="windowText" lastClr="000000"/>
                </a:solidFill>
              </a:rPr>
              <a:t>Slik kan kommunen fremstår som en mer attraktiv arbeidsplass for en større del av befolkningen, og får et bedre omdømme utad. </a:t>
            </a:r>
          </a:p>
        </p:txBody>
      </p:sp>
      <p:sp>
        <p:nvSpPr>
          <p:cNvPr id="10" name="Rektangel 9">
            <a:extLst>
              <a:ext uri="{FF2B5EF4-FFF2-40B4-BE49-F238E27FC236}">
                <a16:creationId xmlns:a16="http://schemas.microsoft.com/office/drawing/2014/main" id="{49E34817-0C3E-854A-8304-A8B8F31C3309}"/>
              </a:ext>
            </a:extLst>
          </p:cNvPr>
          <p:cNvSpPr/>
          <p:nvPr/>
        </p:nvSpPr>
        <p:spPr>
          <a:xfrm>
            <a:off x="720000" y="3351475"/>
            <a:ext cx="8064000" cy="10414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ysClr val="windowText" lastClr="000000"/>
                </a:solidFill>
              </a:rPr>
              <a:t>Mer målrettede rekrutteringsstrategier kan bidra til å sikre kommunene et bredt og mangfoldig søkergrunnlag til både ordinære stillinger og lederstillinger. </a:t>
            </a:r>
          </a:p>
          <a:p>
            <a:pPr marL="171450" indent="-171450">
              <a:buFont typeface="Arial" panose="020B0604020202020204" pitchFamily="34" charset="0"/>
              <a:buChar char="•"/>
            </a:pPr>
            <a:r>
              <a:rPr lang="nb-NO" sz="1000">
                <a:solidFill>
                  <a:sysClr val="windowText" lastClr="000000"/>
                </a:solidFill>
              </a:rPr>
              <a:t>Kommunene kan øke kjennskapen til kommunen som arbeidsgiver, ved å tilrettelegge for </a:t>
            </a:r>
            <a:r>
              <a:rPr lang="nb-NO" sz="1000" err="1">
                <a:solidFill>
                  <a:sysClr val="windowText" lastClr="000000"/>
                </a:solidFill>
              </a:rPr>
              <a:t>internships</a:t>
            </a:r>
            <a:r>
              <a:rPr lang="nb-NO" sz="1000">
                <a:solidFill>
                  <a:sysClr val="windowText" lastClr="000000"/>
                </a:solidFill>
              </a:rPr>
              <a:t> og andre former for midlertidige ansettelser som tillattes innenfor lov- og avtaleverk. </a:t>
            </a:r>
          </a:p>
        </p:txBody>
      </p:sp>
      <p:sp>
        <p:nvSpPr>
          <p:cNvPr id="3" name="Ellipse 2">
            <a:extLst>
              <a:ext uri="{FF2B5EF4-FFF2-40B4-BE49-F238E27FC236}">
                <a16:creationId xmlns:a16="http://schemas.microsoft.com/office/drawing/2014/main" id="{5CC73849-0BDA-3879-FEB4-10F1A94FD1C7}"/>
              </a:ext>
            </a:extLst>
          </p:cNvPr>
          <p:cNvSpPr/>
          <p:nvPr/>
        </p:nvSpPr>
        <p:spPr>
          <a:xfrm>
            <a:off x="333801" y="1758868"/>
            <a:ext cx="360000" cy="360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4" name="Ellipse 3">
            <a:extLst>
              <a:ext uri="{FF2B5EF4-FFF2-40B4-BE49-F238E27FC236}">
                <a16:creationId xmlns:a16="http://schemas.microsoft.com/office/drawing/2014/main" id="{18A56E1E-966F-5503-17E3-8DA1F286211C}"/>
              </a:ext>
            </a:extLst>
          </p:cNvPr>
          <p:cNvSpPr/>
          <p:nvPr/>
        </p:nvSpPr>
        <p:spPr>
          <a:xfrm>
            <a:off x="387801" y="1812868"/>
            <a:ext cx="252000" cy="252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3</a:t>
            </a:r>
          </a:p>
        </p:txBody>
      </p:sp>
      <p:sp>
        <p:nvSpPr>
          <p:cNvPr id="11" name="Ellipse 10">
            <a:extLst>
              <a:ext uri="{FF2B5EF4-FFF2-40B4-BE49-F238E27FC236}">
                <a16:creationId xmlns:a16="http://schemas.microsoft.com/office/drawing/2014/main" id="{D59C9069-DBE8-B46A-5A15-396CBA23E0AF}"/>
              </a:ext>
            </a:extLst>
          </p:cNvPr>
          <p:cNvSpPr/>
          <p:nvPr/>
        </p:nvSpPr>
        <p:spPr>
          <a:xfrm>
            <a:off x="333801" y="3045016"/>
            <a:ext cx="360000" cy="360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12" name="Ellipse 11">
            <a:extLst>
              <a:ext uri="{FF2B5EF4-FFF2-40B4-BE49-F238E27FC236}">
                <a16:creationId xmlns:a16="http://schemas.microsoft.com/office/drawing/2014/main" id="{9B09A731-5B4D-8850-9265-1446371B36BE}"/>
              </a:ext>
            </a:extLst>
          </p:cNvPr>
          <p:cNvSpPr/>
          <p:nvPr/>
        </p:nvSpPr>
        <p:spPr>
          <a:xfrm>
            <a:off x="387801" y="3099016"/>
            <a:ext cx="252000" cy="252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4</a:t>
            </a:r>
          </a:p>
        </p:txBody>
      </p:sp>
    </p:spTree>
    <p:extLst>
      <p:ext uri="{BB962C8B-B14F-4D97-AF65-F5344CB8AC3E}">
        <p14:creationId xmlns:p14="http://schemas.microsoft.com/office/powerpoint/2010/main" val="3812461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55C3B-DB9D-1D69-E3E5-16C04EA726A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7A58477-FDB9-A8B8-0293-080940DA4B52}"/>
              </a:ext>
            </a:extLst>
          </p:cNvPr>
          <p:cNvSpPr>
            <a:spLocks noGrp="1"/>
          </p:cNvSpPr>
          <p:nvPr>
            <p:ph type="title"/>
          </p:nvPr>
        </p:nvSpPr>
        <p:spPr/>
        <p:txBody>
          <a:bodyPr/>
          <a:lstStyle/>
          <a:p>
            <a:r>
              <a:rPr lang="nb-NO"/>
              <a:t>Tiltak for å styrke rekrutteringsprosessen</a:t>
            </a:r>
          </a:p>
        </p:txBody>
      </p:sp>
      <p:sp>
        <p:nvSpPr>
          <p:cNvPr id="5" name="Plassholder for tekst 4">
            <a:extLst>
              <a:ext uri="{FF2B5EF4-FFF2-40B4-BE49-F238E27FC236}">
                <a16:creationId xmlns:a16="http://schemas.microsoft.com/office/drawing/2014/main" id="{019D20B7-31F1-9E13-B418-85A9E0A1D15B}"/>
              </a:ext>
            </a:extLst>
          </p:cNvPr>
          <p:cNvSpPr>
            <a:spLocks noGrp="1"/>
          </p:cNvSpPr>
          <p:nvPr>
            <p:ph type="body" sz="quarter" idx="13"/>
          </p:nvPr>
        </p:nvSpPr>
        <p:spPr/>
        <p:txBody>
          <a:bodyPr/>
          <a:lstStyle/>
          <a:p>
            <a:r>
              <a:rPr lang="nb-NO"/>
              <a:t>Selv om kommunene lykkes med å fremstå som en attraktiv arbeidsplass, og tiltrekke flere søkere med innvandrerbakgrunn, må det også være slik at det ikke er fallgruver i selve rekrutteringsprosessen som forhindrer at kandidatene med innvandrerbakgrunn når opp og blir ansatt i kommunene. </a:t>
            </a:r>
          </a:p>
        </p:txBody>
      </p:sp>
      <p:sp>
        <p:nvSpPr>
          <p:cNvPr id="6" name="Plassholder for innhold 3">
            <a:extLst>
              <a:ext uri="{FF2B5EF4-FFF2-40B4-BE49-F238E27FC236}">
                <a16:creationId xmlns:a16="http://schemas.microsoft.com/office/drawing/2014/main" id="{3E9EECFE-09C7-A8BC-B5A6-7B7F0497491E}"/>
              </a:ext>
            </a:extLst>
          </p:cNvPr>
          <p:cNvSpPr txBox="1">
            <a:spLocks/>
          </p:cNvSpPr>
          <p:nvPr/>
        </p:nvSpPr>
        <p:spPr>
          <a:xfrm>
            <a:off x="720000" y="1702271"/>
            <a:ext cx="8064000" cy="1412588"/>
          </a:xfrm>
          <a:prstGeom prst="rect">
            <a:avLst/>
          </a:prstGeom>
        </p:spPr>
        <p:txBody>
          <a:bodyPr vert="horz" lIns="0" tIns="0" rIns="0" bIns="0" rtlCol="0">
            <a:noAutofit/>
          </a:bodyPr>
          <a:lstStyle>
            <a:lvl1pPr marL="269875" indent="-269875"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1pPr>
            <a:lvl2pPr marL="538163" indent="-268288"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050" kern="1200">
                <a:solidFill>
                  <a:schemeClr val="tx1"/>
                </a:solidFill>
                <a:latin typeface="Montserrat" panose="00000500000000000000" pitchFamily="2" charset="0"/>
                <a:ea typeface="+mn-ea"/>
                <a:cs typeface="+mn-cs"/>
              </a:defRPr>
            </a:lvl3pPr>
            <a:lvl4pPr marL="898525" indent="-180975" algn="l" defTabSz="914400" rtl="0" eaLnBrk="1" latinLnBrk="0" hangingPunct="1">
              <a:lnSpc>
                <a:spcPct val="100000"/>
              </a:lnSpc>
              <a:spcBef>
                <a:spcPts val="600"/>
              </a:spcBef>
              <a:buFont typeface="Arial" panose="020B0604020202020204" pitchFamily="34" charset="0"/>
              <a:buChar char="–"/>
              <a:defRPr sz="1050" kern="1200">
                <a:solidFill>
                  <a:schemeClr val="tx1"/>
                </a:solidFill>
                <a:latin typeface="Montserrat" panose="00000500000000000000" pitchFamily="2" charset="0"/>
                <a:ea typeface="+mn-ea"/>
                <a:cs typeface="+mn-cs"/>
              </a:defRPr>
            </a:lvl4pPr>
            <a:lvl5pPr marL="1076325" indent="-177800" algn="l" defTabSz="914400" rtl="0" eaLnBrk="1" latinLnBrk="0" hangingPunct="1">
              <a:lnSpc>
                <a:spcPct val="100000"/>
              </a:lnSpc>
              <a:spcBef>
                <a:spcPts val="600"/>
              </a:spcBef>
              <a:buFont typeface="Arial" panose="020B0604020202020204" pitchFamily="34" charset="0"/>
              <a:buChar char="»"/>
              <a:defRPr sz="1050" kern="1200">
                <a:solidFill>
                  <a:schemeClr val="tx1"/>
                </a:solidFill>
                <a:latin typeface="Montserrat" panose="000005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b-NO" sz="1000"/>
              <a:t>I spørreundersøkelsen fremkom det at en stor andel av respondentene oppga å ikke ha iverksatt noen spesielle tiltak for å styrke rekrutteringen av personer med innvandrerbakgrunn til lederstillinger. </a:t>
            </a:r>
          </a:p>
          <a:p>
            <a:pPr marL="0" indent="0">
              <a:buFont typeface="Arial" panose="020B0604020202020204" pitchFamily="34" charset="0"/>
              <a:buNone/>
            </a:pPr>
            <a:r>
              <a:rPr lang="nb-NO" sz="1000"/>
              <a:t>Kommunene bør sikre at kommunenes rekrutteringspraksis er utformet på en måte som reduserer sjansene for forskjellsbehandling og skjevheter i beslutninger. </a:t>
            </a:r>
          </a:p>
        </p:txBody>
      </p:sp>
      <p:sp>
        <p:nvSpPr>
          <p:cNvPr id="8" name="Rektangel 7">
            <a:extLst>
              <a:ext uri="{FF2B5EF4-FFF2-40B4-BE49-F238E27FC236}">
                <a16:creationId xmlns:a16="http://schemas.microsoft.com/office/drawing/2014/main" id="{A9BB4217-90DC-FA71-76A2-22C1E6EBA450}"/>
              </a:ext>
            </a:extLst>
          </p:cNvPr>
          <p:cNvSpPr/>
          <p:nvPr/>
        </p:nvSpPr>
        <p:spPr>
          <a:xfrm>
            <a:off x="720000" y="2820660"/>
            <a:ext cx="7857801" cy="263614"/>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1000" b="1">
                <a:solidFill>
                  <a:sysClr val="windowText" lastClr="000000"/>
                </a:solidFill>
              </a:rPr>
              <a:t>Kommunene bør (videre)utvikle støtteapparat rundt rekrutterende ledere</a:t>
            </a:r>
          </a:p>
        </p:txBody>
      </p:sp>
      <p:sp>
        <p:nvSpPr>
          <p:cNvPr id="10" name="Rektangel 9">
            <a:extLst>
              <a:ext uri="{FF2B5EF4-FFF2-40B4-BE49-F238E27FC236}">
                <a16:creationId xmlns:a16="http://schemas.microsoft.com/office/drawing/2014/main" id="{4F0CD2DB-5ABA-E0D3-1937-7B931B420D84}"/>
              </a:ext>
            </a:extLst>
          </p:cNvPr>
          <p:cNvSpPr/>
          <p:nvPr/>
        </p:nvSpPr>
        <p:spPr>
          <a:xfrm>
            <a:off x="720000" y="3096531"/>
            <a:ext cx="8064000" cy="10414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ysClr val="windowText" lastClr="000000"/>
                </a:solidFill>
              </a:rPr>
              <a:t>Ledere kan trenge mer støtte i rekrutteringen, for å ta gode beslutninger. </a:t>
            </a:r>
          </a:p>
          <a:p>
            <a:pPr marL="171450" indent="-171450">
              <a:buFont typeface="Arial" panose="020B0604020202020204" pitchFamily="34" charset="0"/>
              <a:buChar char="•"/>
            </a:pPr>
            <a:r>
              <a:rPr lang="nb-NO" sz="1000">
                <a:solidFill>
                  <a:sysClr val="windowText" lastClr="000000"/>
                </a:solidFill>
              </a:rPr>
              <a:t>Kommunene kan profesjonalisere rekrutteringsprosessen gjennom at HR-ressurser får større ansvar eller bistår mer. </a:t>
            </a:r>
          </a:p>
          <a:p>
            <a:pPr marL="171450" indent="-171450">
              <a:buFont typeface="Arial" panose="020B0604020202020204" pitchFamily="34" charset="0"/>
              <a:buChar char="•"/>
            </a:pPr>
            <a:r>
              <a:rPr lang="nb-NO" sz="1000">
                <a:solidFill>
                  <a:sysClr val="windowText" lastClr="000000"/>
                </a:solidFill>
              </a:rPr>
              <a:t>Kommunene kan utvide gruppen som tar beslutninger i rekrutteringsprosessen, slik at ledere ikke står alene i beslutningen. </a:t>
            </a:r>
          </a:p>
          <a:p>
            <a:pPr marL="171450" indent="-171450">
              <a:buFont typeface="Arial" panose="020B0604020202020204" pitchFamily="34" charset="0"/>
              <a:buChar char="•"/>
            </a:pPr>
            <a:r>
              <a:rPr lang="nb-NO" sz="1000">
                <a:solidFill>
                  <a:sysClr val="windowText" lastClr="000000"/>
                </a:solidFill>
              </a:rPr>
              <a:t>Ledernettverk kan også videreutvikles, for å i større grad dele erfaringer.</a:t>
            </a:r>
          </a:p>
        </p:txBody>
      </p:sp>
      <p:sp>
        <p:nvSpPr>
          <p:cNvPr id="3" name="Ellipse 2">
            <a:extLst>
              <a:ext uri="{FF2B5EF4-FFF2-40B4-BE49-F238E27FC236}">
                <a16:creationId xmlns:a16="http://schemas.microsoft.com/office/drawing/2014/main" id="{81E6F891-8F35-5EEE-59C8-117E4FF28C4D}"/>
              </a:ext>
            </a:extLst>
          </p:cNvPr>
          <p:cNvSpPr/>
          <p:nvPr/>
        </p:nvSpPr>
        <p:spPr>
          <a:xfrm>
            <a:off x="333801" y="2766660"/>
            <a:ext cx="360000" cy="360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4" name="Ellipse 3">
            <a:extLst>
              <a:ext uri="{FF2B5EF4-FFF2-40B4-BE49-F238E27FC236}">
                <a16:creationId xmlns:a16="http://schemas.microsoft.com/office/drawing/2014/main" id="{D94762BE-5E49-CEFD-594B-879CD863C84A}"/>
              </a:ext>
            </a:extLst>
          </p:cNvPr>
          <p:cNvSpPr/>
          <p:nvPr/>
        </p:nvSpPr>
        <p:spPr>
          <a:xfrm>
            <a:off x="387801" y="2820660"/>
            <a:ext cx="252000" cy="252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5</a:t>
            </a:r>
          </a:p>
        </p:txBody>
      </p:sp>
    </p:spTree>
    <p:extLst>
      <p:ext uri="{BB962C8B-B14F-4D97-AF65-F5344CB8AC3E}">
        <p14:creationId xmlns:p14="http://schemas.microsoft.com/office/powerpoint/2010/main" val="42197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63B3E8-F8A5-199F-89F0-A598083A2210}"/>
              </a:ext>
            </a:extLst>
          </p:cNvPr>
          <p:cNvSpPr>
            <a:spLocks noGrp="1"/>
          </p:cNvSpPr>
          <p:nvPr>
            <p:ph type="title"/>
          </p:nvPr>
        </p:nvSpPr>
        <p:spPr/>
        <p:txBody>
          <a:bodyPr/>
          <a:lstStyle/>
          <a:p>
            <a:r>
              <a:rPr lang="nb-NO"/>
              <a:t>Tiltak for å styrke rekrutteringsprosessen</a:t>
            </a:r>
          </a:p>
        </p:txBody>
      </p:sp>
      <p:sp>
        <p:nvSpPr>
          <p:cNvPr id="5" name="Plassholder for tekst 4">
            <a:extLst>
              <a:ext uri="{FF2B5EF4-FFF2-40B4-BE49-F238E27FC236}">
                <a16:creationId xmlns:a16="http://schemas.microsoft.com/office/drawing/2014/main" id="{D8A35535-D87D-E1CD-3BB1-41272409A141}"/>
              </a:ext>
            </a:extLst>
          </p:cNvPr>
          <p:cNvSpPr>
            <a:spLocks noGrp="1"/>
          </p:cNvSpPr>
          <p:nvPr>
            <p:ph type="body" sz="quarter" idx="13"/>
          </p:nvPr>
        </p:nvSpPr>
        <p:spPr/>
        <p:txBody>
          <a:bodyPr/>
          <a:lstStyle/>
          <a:p>
            <a:r>
              <a:rPr lang="nb-NO"/>
              <a:t>Selv om kommunene lykkes med å fremstå som en attraktiv arbeidsplass, og tiltrekke flere søkere med innvandrerbakgrunn, må det også være slik at det ikke er fallgruver i selve rekrutteringsprosessen som forhindrer at kandidatene med innvandrerbakgrunn når opp og blir ansatt i kommunene. </a:t>
            </a:r>
          </a:p>
        </p:txBody>
      </p:sp>
      <p:sp>
        <p:nvSpPr>
          <p:cNvPr id="7" name="Rektangel 6">
            <a:extLst>
              <a:ext uri="{FF2B5EF4-FFF2-40B4-BE49-F238E27FC236}">
                <a16:creationId xmlns:a16="http://schemas.microsoft.com/office/drawing/2014/main" id="{67D940B5-A01F-06CF-3A8D-3FC3295657F3}"/>
              </a:ext>
            </a:extLst>
          </p:cNvPr>
          <p:cNvSpPr/>
          <p:nvPr/>
        </p:nvSpPr>
        <p:spPr>
          <a:xfrm>
            <a:off x="720000" y="1901450"/>
            <a:ext cx="7857801" cy="263614"/>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1000" b="1">
                <a:solidFill>
                  <a:sysClr val="windowText" lastClr="000000"/>
                </a:solidFill>
              </a:rPr>
              <a:t>Kommunene bør iverksette kompetansehevende tiltak for ledere</a:t>
            </a:r>
          </a:p>
        </p:txBody>
      </p:sp>
      <p:sp>
        <p:nvSpPr>
          <p:cNvPr id="8" name="Rektangel 7">
            <a:extLst>
              <a:ext uri="{FF2B5EF4-FFF2-40B4-BE49-F238E27FC236}">
                <a16:creationId xmlns:a16="http://schemas.microsoft.com/office/drawing/2014/main" id="{7877B57B-E942-FDA3-5B8C-C5931C0C3051}"/>
              </a:ext>
            </a:extLst>
          </p:cNvPr>
          <p:cNvSpPr/>
          <p:nvPr/>
        </p:nvSpPr>
        <p:spPr>
          <a:xfrm>
            <a:off x="720000" y="3181791"/>
            <a:ext cx="7857801" cy="263614"/>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1000" b="1">
                <a:solidFill>
                  <a:sysClr val="windowText" lastClr="000000"/>
                </a:solidFill>
              </a:rPr>
              <a:t>Kommunene bør bruke verktøy og hjelpemidler for å hindre bias i rekrutteringsprosessen</a:t>
            </a:r>
          </a:p>
        </p:txBody>
      </p:sp>
      <p:sp>
        <p:nvSpPr>
          <p:cNvPr id="9" name="Rektangel 8">
            <a:extLst>
              <a:ext uri="{FF2B5EF4-FFF2-40B4-BE49-F238E27FC236}">
                <a16:creationId xmlns:a16="http://schemas.microsoft.com/office/drawing/2014/main" id="{612F12D8-B809-4F1A-E23E-7FB17462EF11}"/>
              </a:ext>
            </a:extLst>
          </p:cNvPr>
          <p:cNvSpPr/>
          <p:nvPr/>
        </p:nvSpPr>
        <p:spPr>
          <a:xfrm>
            <a:off x="720000" y="2200917"/>
            <a:ext cx="8064000" cy="10414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ysClr val="windowText" lastClr="000000"/>
                </a:solidFill>
              </a:rPr>
              <a:t>Det kan være hensiktsmessig med kompetansehevende tiltak for rekrutterende ledere. </a:t>
            </a:r>
          </a:p>
          <a:p>
            <a:pPr marL="171450" indent="-171450">
              <a:buFont typeface="Arial" panose="020B0604020202020204" pitchFamily="34" charset="0"/>
              <a:buChar char="•"/>
            </a:pPr>
            <a:r>
              <a:rPr lang="nb-NO" sz="1000">
                <a:solidFill>
                  <a:sysClr val="windowText" lastClr="000000"/>
                </a:solidFill>
              </a:rPr>
              <a:t>I tillegg til kompetanseheving på rekruttering, kan det være nyttig med økt kompetanse om </a:t>
            </a:r>
            <a:r>
              <a:rPr lang="nb-NO" sz="1000" err="1">
                <a:solidFill>
                  <a:sysClr val="windowText" lastClr="000000"/>
                </a:solidFill>
              </a:rPr>
              <a:t>mangfoldsledelse</a:t>
            </a:r>
            <a:r>
              <a:rPr lang="nb-NO" sz="1000">
                <a:solidFill>
                  <a:sysClr val="windowText" lastClr="000000"/>
                </a:solidFill>
              </a:rPr>
              <a:t>. </a:t>
            </a:r>
          </a:p>
        </p:txBody>
      </p:sp>
      <p:sp>
        <p:nvSpPr>
          <p:cNvPr id="10" name="Rektangel 9">
            <a:extLst>
              <a:ext uri="{FF2B5EF4-FFF2-40B4-BE49-F238E27FC236}">
                <a16:creationId xmlns:a16="http://schemas.microsoft.com/office/drawing/2014/main" id="{46BFF588-4B40-17C7-4CAC-A4809825177A}"/>
              </a:ext>
            </a:extLst>
          </p:cNvPr>
          <p:cNvSpPr/>
          <p:nvPr/>
        </p:nvSpPr>
        <p:spPr>
          <a:xfrm>
            <a:off x="720000" y="3445864"/>
            <a:ext cx="8064000" cy="10414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ysClr val="windowText" lastClr="000000"/>
                </a:solidFill>
              </a:rPr>
              <a:t>Kommunene kan ta i bruk verktøy og hjelpemidler, for å sikre rettferdige og likeverdige rekrutteringsprosesser. </a:t>
            </a:r>
          </a:p>
          <a:p>
            <a:pPr marL="171450" indent="-171450">
              <a:buFont typeface="Arial" panose="020B0604020202020204" pitchFamily="34" charset="0"/>
              <a:buChar char="•"/>
            </a:pPr>
            <a:r>
              <a:rPr lang="nb-NO" sz="1000">
                <a:solidFill>
                  <a:sysClr val="windowText" lastClr="000000"/>
                </a:solidFill>
              </a:rPr>
              <a:t>Andre tiltak er å gjennomføre en grundig jobbanalyse der man definerer behov for stillingen, med formål om å unngå bruk av unødvendige og ekskluderende kriterier. Det kan i denne sammenheng også vurderes om mangfold i seg selv kan være en kvalifikasjon som skal verdsettes. </a:t>
            </a:r>
          </a:p>
        </p:txBody>
      </p:sp>
      <p:sp>
        <p:nvSpPr>
          <p:cNvPr id="11" name="Ellipse 10">
            <a:extLst>
              <a:ext uri="{FF2B5EF4-FFF2-40B4-BE49-F238E27FC236}">
                <a16:creationId xmlns:a16="http://schemas.microsoft.com/office/drawing/2014/main" id="{8A48EB88-8A01-BB59-1EA0-74F742F41803}"/>
              </a:ext>
            </a:extLst>
          </p:cNvPr>
          <p:cNvSpPr/>
          <p:nvPr/>
        </p:nvSpPr>
        <p:spPr>
          <a:xfrm>
            <a:off x="333801" y="1859064"/>
            <a:ext cx="360000" cy="360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12" name="Ellipse 11">
            <a:extLst>
              <a:ext uri="{FF2B5EF4-FFF2-40B4-BE49-F238E27FC236}">
                <a16:creationId xmlns:a16="http://schemas.microsoft.com/office/drawing/2014/main" id="{4D88A250-BA01-7FC3-1C10-6BD275B5C8AE}"/>
              </a:ext>
            </a:extLst>
          </p:cNvPr>
          <p:cNvSpPr/>
          <p:nvPr/>
        </p:nvSpPr>
        <p:spPr>
          <a:xfrm>
            <a:off x="387801" y="1913064"/>
            <a:ext cx="252000" cy="252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6</a:t>
            </a:r>
          </a:p>
        </p:txBody>
      </p:sp>
      <p:sp>
        <p:nvSpPr>
          <p:cNvPr id="13" name="Ellipse 12">
            <a:extLst>
              <a:ext uri="{FF2B5EF4-FFF2-40B4-BE49-F238E27FC236}">
                <a16:creationId xmlns:a16="http://schemas.microsoft.com/office/drawing/2014/main" id="{6B1FC794-5FF0-B07B-79CE-C5008A620B1E}"/>
              </a:ext>
            </a:extLst>
          </p:cNvPr>
          <p:cNvSpPr/>
          <p:nvPr/>
        </p:nvSpPr>
        <p:spPr>
          <a:xfrm>
            <a:off x="333801" y="3139405"/>
            <a:ext cx="360000" cy="360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14" name="Ellipse 13">
            <a:extLst>
              <a:ext uri="{FF2B5EF4-FFF2-40B4-BE49-F238E27FC236}">
                <a16:creationId xmlns:a16="http://schemas.microsoft.com/office/drawing/2014/main" id="{257E32D3-0344-F673-87F1-773225DF5A0C}"/>
              </a:ext>
            </a:extLst>
          </p:cNvPr>
          <p:cNvSpPr/>
          <p:nvPr/>
        </p:nvSpPr>
        <p:spPr>
          <a:xfrm>
            <a:off x="387801" y="3193405"/>
            <a:ext cx="252000" cy="252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7</a:t>
            </a:r>
          </a:p>
        </p:txBody>
      </p:sp>
    </p:spTree>
    <p:extLst>
      <p:ext uri="{BB962C8B-B14F-4D97-AF65-F5344CB8AC3E}">
        <p14:creationId xmlns:p14="http://schemas.microsoft.com/office/powerpoint/2010/main" val="3596418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BB53C-A9C7-AF71-FF2A-FE6D8FC4E0D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5F05272-7A59-76D3-44D7-0C6435BB8ACC}"/>
              </a:ext>
            </a:extLst>
          </p:cNvPr>
          <p:cNvSpPr>
            <a:spLocks noGrp="1"/>
          </p:cNvSpPr>
          <p:nvPr>
            <p:ph type="title"/>
          </p:nvPr>
        </p:nvSpPr>
        <p:spPr/>
        <p:txBody>
          <a:bodyPr/>
          <a:lstStyle/>
          <a:p>
            <a:r>
              <a:rPr lang="nb-NO"/>
              <a:t>Tiltak for å styrke karriereutvikling og trivsel blant ansatte</a:t>
            </a:r>
          </a:p>
        </p:txBody>
      </p:sp>
      <p:sp>
        <p:nvSpPr>
          <p:cNvPr id="5" name="Plassholder for tekst 4">
            <a:extLst>
              <a:ext uri="{FF2B5EF4-FFF2-40B4-BE49-F238E27FC236}">
                <a16:creationId xmlns:a16="http://schemas.microsoft.com/office/drawing/2014/main" id="{F8F8F8BB-8075-73D6-C211-ECF24308F38E}"/>
              </a:ext>
            </a:extLst>
          </p:cNvPr>
          <p:cNvSpPr>
            <a:spLocks noGrp="1"/>
          </p:cNvSpPr>
          <p:nvPr>
            <p:ph type="body" sz="quarter" idx="13"/>
          </p:nvPr>
        </p:nvSpPr>
        <p:spPr/>
        <p:txBody>
          <a:bodyPr/>
          <a:lstStyle/>
          <a:p>
            <a:r>
              <a:rPr lang="nb-NO"/>
              <a:t>For å få økt mangfold i lederstillinger, er det behov for mangfold blant de ansatte generelt. Tiltak for å fremme mangfold i lederstillinger, kan være å styrke karriereutviklingen, og sørge for inkluderende arbeidsmiljø der alle har like muligheter til forfremmelser og utvikling.</a:t>
            </a:r>
          </a:p>
        </p:txBody>
      </p:sp>
      <p:sp>
        <p:nvSpPr>
          <p:cNvPr id="6" name="Plassholder for innhold 3">
            <a:extLst>
              <a:ext uri="{FF2B5EF4-FFF2-40B4-BE49-F238E27FC236}">
                <a16:creationId xmlns:a16="http://schemas.microsoft.com/office/drawing/2014/main" id="{FAB50A98-DFFC-3804-C1A9-FF84853D05CD}"/>
              </a:ext>
            </a:extLst>
          </p:cNvPr>
          <p:cNvSpPr txBox="1">
            <a:spLocks/>
          </p:cNvSpPr>
          <p:nvPr/>
        </p:nvSpPr>
        <p:spPr>
          <a:xfrm>
            <a:off x="720000" y="1702271"/>
            <a:ext cx="8064000" cy="1412588"/>
          </a:xfrm>
          <a:prstGeom prst="rect">
            <a:avLst/>
          </a:prstGeom>
        </p:spPr>
        <p:txBody>
          <a:bodyPr vert="horz" lIns="0" tIns="0" rIns="0" bIns="0" rtlCol="0">
            <a:noAutofit/>
          </a:bodyPr>
          <a:lstStyle>
            <a:lvl1pPr marL="269875" indent="-269875"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1pPr>
            <a:lvl2pPr marL="538163" indent="-268288"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050" kern="1200">
                <a:solidFill>
                  <a:schemeClr val="tx1"/>
                </a:solidFill>
                <a:latin typeface="Montserrat" panose="00000500000000000000" pitchFamily="2" charset="0"/>
                <a:ea typeface="+mn-ea"/>
                <a:cs typeface="+mn-cs"/>
              </a:defRPr>
            </a:lvl3pPr>
            <a:lvl4pPr marL="898525" indent="-180975" algn="l" defTabSz="914400" rtl="0" eaLnBrk="1" latinLnBrk="0" hangingPunct="1">
              <a:lnSpc>
                <a:spcPct val="100000"/>
              </a:lnSpc>
              <a:spcBef>
                <a:spcPts val="600"/>
              </a:spcBef>
              <a:buFont typeface="Arial" panose="020B0604020202020204" pitchFamily="34" charset="0"/>
              <a:buChar char="–"/>
              <a:defRPr sz="1050" kern="1200">
                <a:solidFill>
                  <a:schemeClr val="tx1"/>
                </a:solidFill>
                <a:latin typeface="Montserrat" panose="00000500000000000000" pitchFamily="2" charset="0"/>
                <a:ea typeface="+mn-ea"/>
                <a:cs typeface="+mn-cs"/>
              </a:defRPr>
            </a:lvl4pPr>
            <a:lvl5pPr marL="1076325" indent="-177800" algn="l" defTabSz="914400" rtl="0" eaLnBrk="1" latinLnBrk="0" hangingPunct="1">
              <a:lnSpc>
                <a:spcPct val="100000"/>
              </a:lnSpc>
              <a:spcBef>
                <a:spcPts val="600"/>
              </a:spcBef>
              <a:buFont typeface="Arial" panose="020B0604020202020204" pitchFamily="34" charset="0"/>
              <a:buChar char="»"/>
              <a:defRPr sz="1050" kern="1200">
                <a:solidFill>
                  <a:schemeClr val="tx1"/>
                </a:solidFill>
                <a:latin typeface="Montserrat" panose="000005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b-NO" sz="1000"/>
              <a:t>I spørreundersøkelsen fremkom det at nesten halvparten av respondentene oppga å ikke ha iverksatt noen spesielle tiltak for å styrke karrieremulighetene blant ansatte med innvandrerbakgrunn. </a:t>
            </a:r>
          </a:p>
        </p:txBody>
      </p:sp>
      <p:sp>
        <p:nvSpPr>
          <p:cNvPr id="8" name="Rektangel 7">
            <a:extLst>
              <a:ext uri="{FF2B5EF4-FFF2-40B4-BE49-F238E27FC236}">
                <a16:creationId xmlns:a16="http://schemas.microsoft.com/office/drawing/2014/main" id="{1A0D53E6-573D-F6F0-C979-4A2E1E3389C7}"/>
              </a:ext>
            </a:extLst>
          </p:cNvPr>
          <p:cNvSpPr/>
          <p:nvPr/>
        </p:nvSpPr>
        <p:spPr>
          <a:xfrm>
            <a:off x="720000" y="2447864"/>
            <a:ext cx="7857801" cy="263614"/>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1000" b="1">
                <a:solidFill>
                  <a:sysClr val="windowText" lastClr="000000"/>
                </a:solidFill>
              </a:rPr>
              <a:t>Kommunene bør tilrettelegge for karriereutvikling</a:t>
            </a:r>
          </a:p>
        </p:txBody>
      </p:sp>
      <p:sp>
        <p:nvSpPr>
          <p:cNvPr id="10" name="Rektangel 9">
            <a:extLst>
              <a:ext uri="{FF2B5EF4-FFF2-40B4-BE49-F238E27FC236}">
                <a16:creationId xmlns:a16="http://schemas.microsoft.com/office/drawing/2014/main" id="{289FB9DF-3887-1E0E-1A1D-24AAAA377A4E}"/>
              </a:ext>
            </a:extLst>
          </p:cNvPr>
          <p:cNvSpPr/>
          <p:nvPr/>
        </p:nvSpPr>
        <p:spPr>
          <a:xfrm>
            <a:off x="720000" y="2723735"/>
            <a:ext cx="8064000" cy="10414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ysClr val="windowText" lastClr="000000"/>
                </a:solidFill>
              </a:rPr>
              <a:t>Kommunene bør sørge for gode tilbud for videreutvikling av ansatte som ønsker å bli ledere. </a:t>
            </a:r>
          </a:p>
          <a:p>
            <a:pPr marL="171450" indent="-171450">
              <a:buFont typeface="Arial" panose="020B0604020202020204" pitchFamily="34" charset="0"/>
              <a:buChar char="•"/>
            </a:pPr>
            <a:r>
              <a:rPr lang="nb-NO" sz="1000">
                <a:solidFill>
                  <a:sysClr val="windowText" lastClr="000000"/>
                </a:solidFill>
              </a:rPr>
              <a:t>Kommunen kan også utvikle egne leder- og talentprogrammer, samt kurs for ledere, for å synliggjøre muligheter og videreutvikle lederspirer internt i kommunen. </a:t>
            </a:r>
          </a:p>
          <a:p>
            <a:pPr marL="171450" indent="-171450">
              <a:buFont typeface="Arial" panose="020B0604020202020204" pitchFamily="34" charset="0"/>
              <a:buChar char="•"/>
            </a:pPr>
            <a:r>
              <a:rPr lang="nb-NO" sz="1000">
                <a:solidFill>
                  <a:sysClr val="windowText" lastClr="000000"/>
                </a:solidFill>
              </a:rPr>
              <a:t>Kommunene bør også vurdere muligheter for å i større grad tilby tilpassede språkkurs til sine ansatte. </a:t>
            </a:r>
          </a:p>
        </p:txBody>
      </p:sp>
      <p:sp>
        <p:nvSpPr>
          <p:cNvPr id="3" name="Ellipse 2">
            <a:extLst>
              <a:ext uri="{FF2B5EF4-FFF2-40B4-BE49-F238E27FC236}">
                <a16:creationId xmlns:a16="http://schemas.microsoft.com/office/drawing/2014/main" id="{B189EEC1-3B59-9C39-452A-3AEB5137F245}"/>
              </a:ext>
            </a:extLst>
          </p:cNvPr>
          <p:cNvSpPr/>
          <p:nvPr/>
        </p:nvSpPr>
        <p:spPr>
          <a:xfrm>
            <a:off x="306000" y="2393864"/>
            <a:ext cx="360000" cy="360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4" name="Ellipse 3">
            <a:extLst>
              <a:ext uri="{FF2B5EF4-FFF2-40B4-BE49-F238E27FC236}">
                <a16:creationId xmlns:a16="http://schemas.microsoft.com/office/drawing/2014/main" id="{CC998AA2-5516-F056-E303-A47FBDE8BD9E}"/>
              </a:ext>
            </a:extLst>
          </p:cNvPr>
          <p:cNvSpPr/>
          <p:nvPr/>
        </p:nvSpPr>
        <p:spPr>
          <a:xfrm>
            <a:off x="360000" y="2447864"/>
            <a:ext cx="252000" cy="252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8</a:t>
            </a:r>
          </a:p>
        </p:txBody>
      </p:sp>
    </p:spTree>
    <p:extLst>
      <p:ext uri="{BB962C8B-B14F-4D97-AF65-F5344CB8AC3E}">
        <p14:creationId xmlns:p14="http://schemas.microsoft.com/office/powerpoint/2010/main" val="3528303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7BA22-5F2E-AAB7-05F8-5DE9220EA2D4}"/>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6A915A9-059D-9C53-BD7E-E5D3B65F916B}"/>
              </a:ext>
            </a:extLst>
          </p:cNvPr>
          <p:cNvSpPr>
            <a:spLocks noGrp="1"/>
          </p:cNvSpPr>
          <p:nvPr>
            <p:ph type="title"/>
          </p:nvPr>
        </p:nvSpPr>
        <p:spPr/>
        <p:txBody>
          <a:bodyPr/>
          <a:lstStyle/>
          <a:p>
            <a:r>
              <a:rPr lang="nb-NO"/>
              <a:t>Tiltak for å styrke karriereutvikling og trivsel blant ansatte</a:t>
            </a:r>
          </a:p>
        </p:txBody>
      </p:sp>
      <p:sp>
        <p:nvSpPr>
          <p:cNvPr id="5" name="Plassholder for tekst 4">
            <a:extLst>
              <a:ext uri="{FF2B5EF4-FFF2-40B4-BE49-F238E27FC236}">
                <a16:creationId xmlns:a16="http://schemas.microsoft.com/office/drawing/2014/main" id="{AFBCB060-3B98-6B69-71AE-B1D6090F3B2E}"/>
              </a:ext>
            </a:extLst>
          </p:cNvPr>
          <p:cNvSpPr>
            <a:spLocks noGrp="1"/>
          </p:cNvSpPr>
          <p:nvPr>
            <p:ph type="body" sz="quarter" idx="13"/>
          </p:nvPr>
        </p:nvSpPr>
        <p:spPr/>
        <p:txBody>
          <a:bodyPr/>
          <a:lstStyle/>
          <a:p>
            <a:r>
              <a:rPr lang="nb-NO"/>
              <a:t>For å få økt mangfold i lederstillinger, er det behov for mangfold blant de ansatte generelt. Tiltak for å fremme mangfold i lederstillinger, kan være å styrke karriereutviklingen, og sørge for inkluderende arbeidsmiljø der alle har like muligheter til forfremmelser og utvikling.</a:t>
            </a:r>
          </a:p>
        </p:txBody>
      </p:sp>
      <p:sp>
        <p:nvSpPr>
          <p:cNvPr id="7" name="Rektangel 6">
            <a:extLst>
              <a:ext uri="{FF2B5EF4-FFF2-40B4-BE49-F238E27FC236}">
                <a16:creationId xmlns:a16="http://schemas.microsoft.com/office/drawing/2014/main" id="{93298173-C8C8-42DC-8B66-AE1EEFF1C496}"/>
              </a:ext>
            </a:extLst>
          </p:cNvPr>
          <p:cNvSpPr/>
          <p:nvPr/>
        </p:nvSpPr>
        <p:spPr>
          <a:xfrm>
            <a:off x="720000" y="1895551"/>
            <a:ext cx="7857801" cy="263614"/>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1000" b="1">
                <a:solidFill>
                  <a:sysClr val="windowText" lastClr="000000"/>
                </a:solidFill>
              </a:rPr>
              <a:t>Kommunene bør i større grad motivere ansatte til å velge en lederkarriere</a:t>
            </a:r>
          </a:p>
        </p:txBody>
      </p:sp>
      <p:sp>
        <p:nvSpPr>
          <p:cNvPr id="8" name="Rektangel 7">
            <a:extLst>
              <a:ext uri="{FF2B5EF4-FFF2-40B4-BE49-F238E27FC236}">
                <a16:creationId xmlns:a16="http://schemas.microsoft.com/office/drawing/2014/main" id="{72633B3E-3F71-4420-FF52-65558947747C}"/>
              </a:ext>
            </a:extLst>
          </p:cNvPr>
          <p:cNvSpPr/>
          <p:nvPr/>
        </p:nvSpPr>
        <p:spPr>
          <a:xfrm>
            <a:off x="720000" y="3175892"/>
            <a:ext cx="7857801" cy="263614"/>
          </a:xfrm>
          <a:prstGeom prst="rect">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1000" b="1">
                <a:solidFill>
                  <a:sysClr val="windowText" lastClr="000000"/>
                </a:solidFill>
              </a:rPr>
              <a:t>Kommunene bør tilrettelegge for et inkluderende arbeidsmiljø </a:t>
            </a:r>
          </a:p>
        </p:txBody>
      </p:sp>
      <p:sp>
        <p:nvSpPr>
          <p:cNvPr id="9" name="Rektangel 8">
            <a:extLst>
              <a:ext uri="{FF2B5EF4-FFF2-40B4-BE49-F238E27FC236}">
                <a16:creationId xmlns:a16="http://schemas.microsoft.com/office/drawing/2014/main" id="{18635B55-991B-B8BA-8A0C-B00BD7AD0E60}"/>
              </a:ext>
            </a:extLst>
          </p:cNvPr>
          <p:cNvSpPr/>
          <p:nvPr/>
        </p:nvSpPr>
        <p:spPr>
          <a:xfrm>
            <a:off x="720000" y="2195018"/>
            <a:ext cx="8064000" cy="10414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ysClr val="windowText" lastClr="000000"/>
                </a:solidFill>
              </a:rPr>
              <a:t>Kommunene bør øke fokus på å løfte frem interne kandidater og iverksette tiltak som bidrar til å motivere ansatte til å ville bli ledere. </a:t>
            </a:r>
          </a:p>
          <a:p>
            <a:pPr marL="171450" indent="-171450">
              <a:buFont typeface="Arial" panose="020B0604020202020204" pitchFamily="34" charset="0"/>
              <a:buChar char="•"/>
            </a:pPr>
            <a:r>
              <a:rPr lang="nb-NO" sz="1000">
                <a:solidFill>
                  <a:sysClr val="windowText" lastClr="000000"/>
                </a:solidFill>
              </a:rPr>
              <a:t>Ledere i dag kan være en støtte og veileder for ansatte de mener kan passe til en lederstilling.</a:t>
            </a:r>
          </a:p>
          <a:p>
            <a:pPr marL="171450" indent="-171450">
              <a:buFont typeface="Arial" panose="020B0604020202020204" pitchFamily="34" charset="0"/>
              <a:buChar char="•"/>
            </a:pPr>
            <a:r>
              <a:rPr lang="nb-NO" sz="1000">
                <a:solidFill>
                  <a:sysClr val="windowText" lastClr="000000"/>
                </a:solidFill>
              </a:rPr>
              <a:t>Det kan også være en mulighet å utvikle en mentorordning.</a:t>
            </a:r>
          </a:p>
        </p:txBody>
      </p:sp>
      <p:sp>
        <p:nvSpPr>
          <p:cNvPr id="10" name="Rektangel 9">
            <a:extLst>
              <a:ext uri="{FF2B5EF4-FFF2-40B4-BE49-F238E27FC236}">
                <a16:creationId xmlns:a16="http://schemas.microsoft.com/office/drawing/2014/main" id="{B9122A18-1B41-026A-7C45-042E6E5E159F}"/>
              </a:ext>
            </a:extLst>
          </p:cNvPr>
          <p:cNvSpPr/>
          <p:nvPr/>
        </p:nvSpPr>
        <p:spPr>
          <a:xfrm>
            <a:off x="720000" y="3439965"/>
            <a:ext cx="8064000" cy="10414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ysClr val="windowText" lastClr="000000"/>
                </a:solidFill>
              </a:rPr>
              <a:t>Det er viktig å fremme trivsel og inkluderende arbeidsmiljø. </a:t>
            </a:r>
          </a:p>
          <a:p>
            <a:pPr marL="171450" indent="-171450">
              <a:buFont typeface="Arial" panose="020B0604020202020204" pitchFamily="34" charset="0"/>
              <a:buChar char="•"/>
            </a:pPr>
            <a:r>
              <a:rPr lang="nb-NO" sz="1000">
                <a:solidFill>
                  <a:sysClr val="windowText" lastClr="000000"/>
                </a:solidFill>
              </a:rPr>
              <a:t>Det fordrer at ledere har </a:t>
            </a:r>
            <a:r>
              <a:rPr lang="nb-NO" sz="1000" err="1">
                <a:solidFill>
                  <a:sysClr val="windowText" lastClr="000000"/>
                </a:solidFill>
              </a:rPr>
              <a:t>relasjonskompetanse</a:t>
            </a:r>
            <a:r>
              <a:rPr lang="nb-NO" sz="1000">
                <a:solidFill>
                  <a:sysClr val="windowText" lastClr="000000"/>
                </a:solidFill>
              </a:rPr>
              <a:t> og flerkulturell lederkompetanse. </a:t>
            </a:r>
          </a:p>
          <a:p>
            <a:pPr marL="171450" indent="-171450">
              <a:buFont typeface="Arial" panose="020B0604020202020204" pitchFamily="34" charset="0"/>
              <a:buChar char="•"/>
            </a:pPr>
            <a:r>
              <a:rPr lang="nb-NO" sz="1000">
                <a:solidFill>
                  <a:sysClr val="windowText" lastClr="000000"/>
                </a:solidFill>
              </a:rPr>
              <a:t>Tiltak kan inkludere grep for at alle skal oppleve å bli tatt hensyn til. </a:t>
            </a:r>
          </a:p>
          <a:p>
            <a:pPr marL="171450" indent="-171450">
              <a:buFont typeface="Arial" panose="020B0604020202020204" pitchFamily="34" charset="0"/>
              <a:buChar char="•"/>
            </a:pPr>
            <a:r>
              <a:rPr lang="nb-NO" sz="1000">
                <a:solidFill>
                  <a:sysClr val="windowText" lastClr="000000"/>
                </a:solidFill>
              </a:rPr>
              <a:t>Det kan også være å opprette nettverk og møtearenaer der personer med ulik bakgrunn kan dele erfaringer og kunnskap. </a:t>
            </a:r>
          </a:p>
        </p:txBody>
      </p:sp>
      <p:sp>
        <p:nvSpPr>
          <p:cNvPr id="3" name="Ellipse 2">
            <a:extLst>
              <a:ext uri="{FF2B5EF4-FFF2-40B4-BE49-F238E27FC236}">
                <a16:creationId xmlns:a16="http://schemas.microsoft.com/office/drawing/2014/main" id="{8EF8DBD1-9954-E47B-2F0E-A4E5620A196F}"/>
              </a:ext>
            </a:extLst>
          </p:cNvPr>
          <p:cNvSpPr/>
          <p:nvPr/>
        </p:nvSpPr>
        <p:spPr>
          <a:xfrm>
            <a:off x="333801" y="1847358"/>
            <a:ext cx="360000" cy="360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4" name="Ellipse 3">
            <a:extLst>
              <a:ext uri="{FF2B5EF4-FFF2-40B4-BE49-F238E27FC236}">
                <a16:creationId xmlns:a16="http://schemas.microsoft.com/office/drawing/2014/main" id="{EBECC98C-96C1-9C9F-A16D-03FCB3E7F5B1}"/>
              </a:ext>
            </a:extLst>
          </p:cNvPr>
          <p:cNvSpPr/>
          <p:nvPr/>
        </p:nvSpPr>
        <p:spPr>
          <a:xfrm>
            <a:off x="387801" y="1901358"/>
            <a:ext cx="252000" cy="252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9</a:t>
            </a:r>
          </a:p>
        </p:txBody>
      </p:sp>
      <p:sp>
        <p:nvSpPr>
          <p:cNvPr id="11" name="Ellipse 10">
            <a:extLst>
              <a:ext uri="{FF2B5EF4-FFF2-40B4-BE49-F238E27FC236}">
                <a16:creationId xmlns:a16="http://schemas.microsoft.com/office/drawing/2014/main" id="{7C421CD3-3D23-1B62-438F-133A36830D23}"/>
              </a:ext>
            </a:extLst>
          </p:cNvPr>
          <p:cNvSpPr/>
          <p:nvPr/>
        </p:nvSpPr>
        <p:spPr>
          <a:xfrm>
            <a:off x="339880" y="3121892"/>
            <a:ext cx="360000" cy="360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12" name="Ellipse 11">
            <a:extLst>
              <a:ext uri="{FF2B5EF4-FFF2-40B4-BE49-F238E27FC236}">
                <a16:creationId xmlns:a16="http://schemas.microsoft.com/office/drawing/2014/main" id="{490AFF11-3C27-919F-91B8-F5848834EB72}"/>
              </a:ext>
            </a:extLst>
          </p:cNvPr>
          <p:cNvSpPr/>
          <p:nvPr/>
        </p:nvSpPr>
        <p:spPr>
          <a:xfrm>
            <a:off x="393880" y="3175892"/>
            <a:ext cx="252000" cy="252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700" b="1">
              <a:solidFill>
                <a:schemeClr val="tx1"/>
              </a:solidFill>
            </a:endParaRPr>
          </a:p>
        </p:txBody>
      </p:sp>
      <p:sp>
        <p:nvSpPr>
          <p:cNvPr id="13" name="TekstSylinder 12">
            <a:extLst>
              <a:ext uri="{FF2B5EF4-FFF2-40B4-BE49-F238E27FC236}">
                <a16:creationId xmlns:a16="http://schemas.microsoft.com/office/drawing/2014/main" id="{003E303D-F31B-B645-9FFC-E4B157F792AA}"/>
              </a:ext>
            </a:extLst>
          </p:cNvPr>
          <p:cNvSpPr txBox="1"/>
          <p:nvPr/>
        </p:nvSpPr>
        <p:spPr>
          <a:xfrm>
            <a:off x="357880" y="3186476"/>
            <a:ext cx="324000" cy="230832"/>
          </a:xfrm>
          <a:prstGeom prst="rect">
            <a:avLst/>
          </a:prstGeom>
          <a:noFill/>
        </p:spPr>
        <p:txBody>
          <a:bodyPr wrap="square" rtlCol="0">
            <a:spAutoFit/>
          </a:bodyPr>
          <a:lstStyle/>
          <a:p>
            <a:pPr>
              <a:lnSpc>
                <a:spcPct val="90000"/>
              </a:lnSpc>
              <a:spcBef>
                <a:spcPts val="600"/>
              </a:spcBef>
            </a:pPr>
            <a:r>
              <a:rPr lang="nb-NO" sz="1000" b="1"/>
              <a:t>10</a:t>
            </a:r>
          </a:p>
        </p:txBody>
      </p:sp>
    </p:spTree>
    <p:extLst>
      <p:ext uri="{BB962C8B-B14F-4D97-AF65-F5344CB8AC3E}">
        <p14:creationId xmlns:p14="http://schemas.microsoft.com/office/powerpoint/2010/main" val="860562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6A003F-CF7F-BDA1-91BD-AC033D1A7938}"/>
              </a:ext>
            </a:extLst>
          </p:cNvPr>
          <p:cNvSpPr>
            <a:spLocks noGrp="1"/>
          </p:cNvSpPr>
          <p:nvPr>
            <p:ph type="title"/>
          </p:nvPr>
        </p:nvSpPr>
        <p:spPr/>
        <p:txBody>
          <a:bodyPr/>
          <a:lstStyle/>
          <a:p>
            <a:r>
              <a:rPr lang="nb-NO"/>
              <a:t>Ti anbefalinger for å fremme mangfold i lederstillinger</a:t>
            </a:r>
          </a:p>
        </p:txBody>
      </p:sp>
      <p:sp>
        <p:nvSpPr>
          <p:cNvPr id="4" name="Plassholder for tekst 3">
            <a:extLst>
              <a:ext uri="{FF2B5EF4-FFF2-40B4-BE49-F238E27FC236}">
                <a16:creationId xmlns:a16="http://schemas.microsoft.com/office/drawing/2014/main" id="{2531C998-0C79-6849-5F66-8858122A5A45}"/>
              </a:ext>
            </a:extLst>
          </p:cNvPr>
          <p:cNvSpPr>
            <a:spLocks noGrp="1"/>
          </p:cNvSpPr>
          <p:nvPr>
            <p:ph type="body" sz="quarter" idx="13"/>
          </p:nvPr>
        </p:nvSpPr>
        <p:spPr/>
        <p:txBody>
          <a:bodyPr/>
          <a:lstStyle/>
          <a:p>
            <a:r>
              <a:rPr lang="nb-NO" sz="1200" dirty="0"/>
              <a:t>For å fremme mangfold i lederstillinger, vil det trolig være behov for å iverksette flere tiltak samlet, for å på sikt bidra til endring i vaner, holdninger og praksis som i dag er begrensende for mangfold</a:t>
            </a:r>
          </a:p>
        </p:txBody>
      </p:sp>
      <p:sp>
        <p:nvSpPr>
          <p:cNvPr id="5" name="Rektangel 4">
            <a:extLst>
              <a:ext uri="{FF2B5EF4-FFF2-40B4-BE49-F238E27FC236}">
                <a16:creationId xmlns:a16="http://schemas.microsoft.com/office/drawing/2014/main" id="{C4FFEE33-964E-5174-1BD3-2A6BE7A2E49E}"/>
              </a:ext>
            </a:extLst>
          </p:cNvPr>
          <p:cNvSpPr/>
          <p:nvPr/>
        </p:nvSpPr>
        <p:spPr>
          <a:xfrm>
            <a:off x="719998" y="1539280"/>
            <a:ext cx="7857801" cy="216000"/>
          </a:xfrm>
          <a:prstGeom prst="rect">
            <a:avLst/>
          </a:prstGeom>
          <a:solidFill>
            <a:schemeClr val="accent1">
              <a:lumMod val="20000"/>
              <a:lumOff val="80000"/>
            </a:scheme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900">
                <a:solidFill>
                  <a:sysClr val="windowText" lastClr="000000"/>
                </a:solidFill>
              </a:rPr>
              <a:t>Lederforankringen av mangfoldsarbeidet bør styrkes</a:t>
            </a:r>
          </a:p>
        </p:txBody>
      </p:sp>
      <p:grpSp>
        <p:nvGrpSpPr>
          <p:cNvPr id="50" name="Gruppe 49">
            <a:extLst>
              <a:ext uri="{FF2B5EF4-FFF2-40B4-BE49-F238E27FC236}">
                <a16:creationId xmlns:a16="http://schemas.microsoft.com/office/drawing/2014/main" id="{1C2942A8-B559-0845-4AE9-17B72B8AC587}"/>
              </a:ext>
            </a:extLst>
          </p:cNvPr>
          <p:cNvGrpSpPr/>
          <p:nvPr/>
        </p:nvGrpSpPr>
        <p:grpSpPr>
          <a:xfrm>
            <a:off x="366866" y="1503280"/>
            <a:ext cx="288000" cy="288000"/>
            <a:chOff x="369797" y="1503280"/>
            <a:chExt cx="288000" cy="288000"/>
          </a:xfrm>
        </p:grpSpPr>
        <p:sp>
          <p:nvSpPr>
            <p:cNvPr id="7" name="Ellipse 6">
              <a:extLst>
                <a:ext uri="{FF2B5EF4-FFF2-40B4-BE49-F238E27FC236}">
                  <a16:creationId xmlns:a16="http://schemas.microsoft.com/office/drawing/2014/main" id="{947E9488-35A7-1137-6101-46DB6FDC0EBC}"/>
                </a:ext>
              </a:extLst>
            </p:cNvPr>
            <p:cNvSpPr/>
            <p:nvPr/>
          </p:nvSpPr>
          <p:spPr>
            <a:xfrm>
              <a:off x="369797" y="1503280"/>
              <a:ext cx="288000" cy="288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8" name="Ellipse 7">
              <a:extLst>
                <a:ext uri="{FF2B5EF4-FFF2-40B4-BE49-F238E27FC236}">
                  <a16:creationId xmlns:a16="http://schemas.microsoft.com/office/drawing/2014/main" id="{72AA471A-5F7C-D61E-69CB-9A684C738684}"/>
                </a:ext>
              </a:extLst>
            </p:cNvPr>
            <p:cNvSpPr/>
            <p:nvPr/>
          </p:nvSpPr>
          <p:spPr>
            <a:xfrm>
              <a:off x="423797" y="1557280"/>
              <a:ext cx="180000" cy="18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1</a:t>
              </a:r>
            </a:p>
          </p:txBody>
        </p:sp>
      </p:grpSp>
      <p:sp>
        <p:nvSpPr>
          <p:cNvPr id="9" name="Rektangel 8">
            <a:extLst>
              <a:ext uri="{FF2B5EF4-FFF2-40B4-BE49-F238E27FC236}">
                <a16:creationId xmlns:a16="http://schemas.microsoft.com/office/drawing/2014/main" id="{74EFEC48-5BB4-E64C-AB87-95CEF9EB2754}"/>
              </a:ext>
            </a:extLst>
          </p:cNvPr>
          <p:cNvSpPr/>
          <p:nvPr/>
        </p:nvSpPr>
        <p:spPr>
          <a:xfrm>
            <a:off x="719998" y="1863699"/>
            <a:ext cx="7857801" cy="216000"/>
          </a:xfrm>
          <a:prstGeom prst="rect">
            <a:avLst/>
          </a:prstGeom>
          <a:solidFill>
            <a:schemeClr val="accent1">
              <a:lumMod val="20000"/>
              <a:lumOff val="80000"/>
            </a:scheme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900" err="1">
                <a:solidFill>
                  <a:sysClr val="windowText" lastClr="000000"/>
                </a:solidFill>
              </a:rPr>
              <a:t>Mangfoldsstrategier</a:t>
            </a:r>
            <a:r>
              <a:rPr lang="nb-NO" sz="900">
                <a:solidFill>
                  <a:sysClr val="windowText" lastClr="000000"/>
                </a:solidFill>
              </a:rPr>
              <a:t> bør være en naturlig del av kommunenes planer og strategier, og ikke løsrevede satsinger</a:t>
            </a:r>
          </a:p>
        </p:txBody>
      </p:sp>
      <p:sp>
        <p:nvSpPr>
          <p:cNvPr id="12" name="Rektangel 11">
            <a:extLst>
              <a:ext uri="{FF2B5EF4-FFF2-40B4-BE49-F238E27FC236}">
                <a16:creationId xmlns:a16="http://schemas.microsoft.com/office/drawing/2014/main" id="{6F398476-C7D2-892E-5697-9E266772E6FB}"/>
              </a:ext>
            </a:extLst>
          </p:cNvPr>
          <p:cNvSpPr/>
          <p:nvPr/>
        </p:nvSpPr>
        <p:spPr>
          <a:xfrm>
            <a:off x="719997" y="2188118"/>
            <a:ext cx="7857801" cy="216000"/>
          </a:xfrm>
          <a:prstGeom prst="rect">
            <a:avLst/>
          </a:prstGeom>
          <a:solidFill>
            <a:schemeClr val="accent1">
              <a:lumMod val="20000"/>
              <a:lumOff val="80000"/>
            </a:scheme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900">
                <a:solidFill>
                  <a:sysClr val="windowText" lastClr="000000"/>
                </a:solidFill>
              </a:rPr>
              <a:t>Kommunene bør i større grad promotere kommunen som arbeidsgiver</a:t>
            </a:r>
          </a:p>
        </p:txBody>
      </p:sp>
      <p:sp>
        <p:nvSpPr>
          <p:cNvPr id="13" name="Rektangel 12">
            <a:extLst>
              <a:ext uri="{FF2B5EF4-FFF2-40B4-BE49-F238E27FC236}">
                <a16:creationId xmlns:a16="http://schemas.microsoft.com/office/drawing/2014/main" id="{A565F677-0BCF-14B3-4601-ABC21B985AF0}"/>
              </a:ext>
            </a:extLst>
          </p:cNvPr>
          <p:cNvSpPr/>
          <p:nvPr/>
        </p:nvSpPr>
        <p:spPr>
          <a:xfrm>
            <a:off x="719997" y="2512537"/>
            <a:ext cx="7857801" cy="216000"/>
          </a:xfrm>
          <a:prstGeom prst="rect">
            <a:avLst/>
          </a:prstGeom>
          <a:solidFill>
            <a:schemeClr val="accent1">
              <a:lumMod val="20000"/>
              <a:lumOff val="80000"/>
            </a:scheme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900">
                <a:solidFill>
                  <a:sysClr val="windowText" lastClr="000000"/>
                </a:solidFill>
              </a:rPr>
              <a:t>Kommunene bør ha mer målrettede rekrutteringsstrategier</a:t>
            </a:r>
          </a:p>
        </p:txBody>
      </p:sp>
      <p:sp>
        <p:nvSpPr>
          <p:cNvPr id="18" name="Rektangel 17">
            <a:extLst>
              <a:ext uri="{FF2B5EF4-FFF2-40B4-BE49-F238E27FC236}">
                <a16:creationId xmlns:a16="http://schemas.microsoft.com/office/drawing/2014/main" id="{DF4BDB3F-4C44-D340-B241-25227817CEB7}"/>
              </a:ext>
            </a:extLst>
          </p:cNvPr>
          <p:cNvSpPr/>
          <p:nvPr/>
        </p:nvSpPr>
        <p:spPr>
          <a:xfrm>
            <a:off x="719996" y="2836956"/>
            <a:ext cx="7857801" cy="216000"/>
          </a:xfrm>
          <a:prstGeom prst="rect">
            <a:avLst/>
          </a:prstGeom>
          <a:solidFill>
            <a:schemeClr val="accent1">
              <a:lumMod val="20000"/>
              <a:lumOff val="80000"/>
            </a:scheme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900">
                <a:solidFill>
                  <a:sysClr val="windowText" lastClr="000000"/>
                </a:solidFill>
              </a:rPr>
              <a:t>Kommunene bør (videre)utvikle støtteapparat rundt rekrutterende ledere</a:t>
            </a:r>
          </a:p>
        </p:txBody>
      </p:sp>
      <p:sp>
        <p:nvSpPr>
          <p:cNvPr id="21" name="Rektangel 20">
            <a:extLst>
              <a:ext uri="{FF2B5EF4-FFF2-40B4-BE49-F238E27FC236}">
                <a16:creationId xmlns:a16="http://schemas.microsoft.com/office/drawing/2014/main" id="{7F14B54D-55AF-2D6C-F98F-CB3479681DC9}"/>
              </a:ext>
            </a:extLst>
          </p:cNvPr>
          <p:cNvSpPr/>
          <p:nvPr/>
        </p:nvSpPr>
        <p:spPr>
          <a:xfrm>
            <a:off x="719995" y="3161375"/>
            <a:ext cx="7857801" cy="216000"/>
          </a:xfrm>
          <a:prstGeom prst="rect">
            <a:avLst/>
          </a:prstGeom>
          <a:solidFill>
            <a:schemeClr val="accent1">
              <a:lumMod val="20000"/>
              <a:lumOff val="80000"/>
            </a:scheme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900">
                <a:solidFill>
                  <a:sysClr val="windowText" lastClr="000000"/>
                </a:solidFill>
              </a:rPr>
              <a:t>Kommunene bør iverksette kompetansehevende tiltak for ledere</a:t>
            </a:r>
          </a:p>
        </p:txBody>
      </p:sp>
      <p:sp>
        <p:nvSpPr>
          <p:cNvPr id="24" name="Rektangel 23">
            <a:extLst>
              <a:ext uri="{FF2B5EF4-FFF2-40B4-BE49-F238E27FC236}">
                <a16:creationId xmlns:a16="http://schemas.microsoft.com/office/drawing/2014/main" id="{08B1DB22-BA90-38BB-8D3F-2E236F1211BE}"/>
              </a:ext>
            </a:extLst>
          </p:cNvPr>
          <p:cNvSpPr/>
          <p:nvPr/>
        </p:nvSpPr>
        <p:spPr>
          <a:xfrm>
            <a:off x="719994" y="3485794"/>
            <a:ext cx="7857801" cy="216000"/>
          </a:xfrm>
          <a:prstGeom prst="rect">
            <a:avLst/>
          </a:prstGeom>
          <a:solidFill>
            <a:schemeClr val="accent1">
              <a:lumMod val="20000"/>
              <a:lumOff val="80000"/>
            </a:scheme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900">
                <a:solidFill>
                  <a:sysClr val="windowText" lastClr="000000"/>
                </a:solidFill>
              </a:rPr>
              <a:t>Kommunene bør bruke verktøy og hjelpemidler for å hindre bias i rekrutteringsprosessen</a:t>
            </a:r>
          </a:p>
        </p:txBody>
      </p:sp>
      <p:sp>
        <p:nvSpPr>
          <p:cNvPr id="27" name="Rektangel 26">
            <a:extLst>
              <a:ext uri="{FF2B5EF4-FFF2-40B4-BE49-F238E27FC236}">
                <a16:creationId xmlns:a16="http://schemas.microsoft.com/office/drawing/2014/main" id="{20A61587-A6F7-BA7D-82A0-CEFAD92206AB}"/>
              </a:ext>
            </a:extLst>
          </p:cNvPr>
          <p:cNvSpPr/>
          <p:nvPr/>
        </p:nvSpPr>
        <p:spPr>
          <a:xfrm>
            <a:off x="719994" y="3810213"/>
            <a:ext cx="7857801" cy="216000"/>
          </a:xfrm>
          <a:prstGeom prst="rect">
            <a:avLst/>
          </a:prstGeom>
          <a:solidFill>
            <a:schemeClr val="accent1">
              <a:lumMod val="20000"/>
              <a:lumOff val="80000"/>
            </a:scheme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900">
                <a:solidFill>
                  <a:sysClr val="windowText" lastClr="000000"/>
                </a:solidFill>
              </a:rPr>
              <a:t>Kommunene bør tilrettelegge for karriereutvikling</a:t>
            </a:r>
          </a:p>
        </p:txBody>
      </p:sp>
      <p:sp>
        <p:nvSpPr>
          <p:cNvPr id="30" name="Rektangel 29">
            <a:extLst>
              <a:ext uri="{FF2B5EF4-FFF2-40B4-BE49-F238E27FC236}">
                <a16:creationId xmlns:a16="http://schemas.microsoft.com/office/drawing/2014/main" id="{9A88A2C8-37FC-C04A-3C3E-B0B1A6FC5EB8}"/>
              </a:ext>
            </a:extLst>
          </p:cNvPr>
          <p:cNvSpPr/>
          <p:nvPr/>
        </p:nvSpPr>
        <p:spPr>
          <a:xfrm>
            <a:off x="719994" y="4134632"/>
            <a:ext cx="7857801" cy="216000"/>
          </a:xfrm>
          <a:prstGeom prst="rect">
            <a:avLst/>
          </a:prstGeom>
          <a:solidFill>
            <a:schemeClr val="accent1">
              <a:lumMod val="20000"/>
              <a:lumOff val="80000"/>
            </a:scheme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900">
                <a:solidFill>
                  <a:sysClr val="windowText" lastClr="000000"/>
                </a:solidFill>
              </a:rPr>
              <a:t>Kommunene bør i større grad motivere ansatte til å velge en lederkarriere</a:t>
            </a:r>
          </a:p>
        </p:txBody>
      </p:sp>
      <p:sp>
        <p:nvSpPr>
          <p:cNvPr id="31" name="Rektangel 30">
            <a:extLst>
              <a:ext uri="{FF2B5EF4-FFF2-40B4-BE49-F238E27FC236}">
                <a16:creationId xmlns:a16="http://schemas.microsoft.com/office/drawing/2014/main" id="{78A60660-A421-0620-E12F-670DD55ABEDE}"/>
              </a:ext>
            </a:extLst>
          </p:cNvPr>
          <p:cNvSpPr/>
          <p:nvPr/>
        </p:nvSpPr>
        <p:spPr>
          <a:xfrm>
            <a:off x="719994" y="4449937"/>
            <a:ext cx="7857801" cy="216000"/>
          </a:xfrm>
          <a:prstGeom prst="rect">
            <a:avLst/>
          </a:prstGeom>
          <a:solidFill>
            <a:schemeClr val="accent1">
              <a:lumMod val="20000"/>
              <a:lumOff val="80000"/>
            </a:schemeClr>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900">
                <a:solidFill>
                  <a:sysClr val="windowText" lastClr="000000"/>
                </a:solidFill>
              </a:rPr>
              <a:t>Kommunene bør tilrettelegge for et inkluderende arbeidsmiljø </a:t>
            </a:r>
          </a:p>
        </p:txBody>
      </p:sp>
      <p:grpSp>
        <p:nvGrpSpPr>
          <p:cNvPr id="51" name="Gruppe 50">
            <a:extLst>
              <a:ext uri="{FF2B5EF4-FFF2-40B4-BE49-F238E27FC236}">
                <a16:creationId xmlns:a16="http://schemas.microsoft.com/office/drawing/2014/main" id="{53D244D3-09C1-5B7E-AB8B-97DECAB04481}"/>
              </a:ext>
            </a:extLst>
          </p:cNvPr>
          <p:cNvGrpSpPr/>
          <p:nvPr/>
        </p:nvGrpSpPr>
        <p:grpSpPr>
          <a:xfrm>
            <a:off x="366866" y="1826686"/>
            <a:ext cx="288000" cy="288000"/>
            <a:chOff x="366866" y="1826686"/>
            <a:chExt cx="288000" cy="288000"/>
          </a:xfrm>
        </p:grpSpPr>
        <p:sp>
          <p:nvSpPr>
            <p:cNvPr id="32" name="Ellipse 31">
              <a:extLst>
                <a:ext uri="{FF2B5EF4-FFF2-40B4-BE49-F238E27FC236}">
                  <a16:creationId xmlns:a16="http://schemas.microsoft.com/office/drawing/2014/main" id="{ED630014-67AC-966D-ECAD-A033CEBC0AAC}"/>
                </a:ext>
              </a:extLst>
            </p:cNvPr>
            <p:cNvSpPr/>
            <p:nvPr/>
          </p:nvSpPr>
          <p:spPr>
            <a:xfrm>
              <a:off x="366866" y="1826686"/>
              <a:ext cx="288000" cy="288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33" name="Ellipse 32">
              <a:extLst>
                <a:ext uri="{FF2B5EF4-FFF2-40B4-BE49-F238E27FC236}">
                  <a16:creationId xmlns:a16="http://schemas.microsoft.com/office/drawing/2014/main" id="{81EF9AED-A45D-9DDE-B684-765489449A1C}"/>
                </a:ext>
              </a:extLst>
            </p:cNvPr>
            <p:cNvSpPr/>
            <p:nvPr/>
          </p:nvSpPr>
          <p:spPr>
            <a:xfrm>
              <a:off x="420866" y="1880686"/>
              <a:ext cx="180000" cy="18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2</a:t>
              </a:r>
            </a:p>
          </p:txBody>
        </p:sp>
      </p:grpSp>
      <p:grpSp>
        <p:nvGrpSpPr>
          <p:cNvPr id="52" name="Gruppe 51">
            <a:extLst>
              <a:ext uri="{FF2B5EF4-FFF2-40B4-BE49-F238E27FC236}">
                <a16:creationId xmlns:a16="http://schemas.microsoft.com/office/drawing/2014/main" id="{FCAEDABD-27F6-F517-D6B8-8896FDEDE68F}"/>
              </a:ext>
            </a:extLst>
          </p:cNvPr>
          <p:cNvGrpSpPr/>
          <p:nvPr/>
        </p:nvGrpSpPr>
        <p:grpSpPr>
          <a:xfrm>
            <a:off x="366866" y="2150092"/>
            <a:ext cx="288000" cy="288000"/>
            <a:chOff x="366866" y="2150092"/>
            <a:chExt cx="288000" cy="288000"/>
          </a:xfrm>
        </p:grpSpPr>
        <p:sp>
          <p:nvSpPr>
            <p:cNvPr id="34" name="Ellipse 33">
              <a:extLst>
                <a:ext uri="{FF2B5EF4-FFF2-40B4-BE49-F238E27FC236}">
                  <a16:creationId xmlns:a16="http://schemas.microsoft.com/office/drawing/2014/main" id="{BE139E5C-5BF7-9BD6-115B-F2C77DF741BF}"/>
                </a:ext>
              </a:extLst>
            </p:cNvPr>
            <p:cNvSpPr/>
            <p:nvPr/>
          </p:nvSpPr>
          <p:spPr>
            <a:xfrm>
              <a:off x="366866" y="2150092"/>
              <a:ext cx="288000" cy="288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35" name="Ellipse 34">
              <a:extLst>
                <a:ext uri="{FF2B5EF4-FFF2-40B4-BE49-F238E27FC236}">
                  <a16:creationId xmlns:a16="http://schemas.microsoft.com/office/drawing/2014/main" id="{72155556-5EE2-C4B1-1A18-9C2760BAEC22}"/>
                </a:ext>
              </a:extLst>
            </p:cNvPr>
            <p:cNvSpPr/>
            <p:nvPr/>
          </p:nvSpPr>
          <p:spPr>
            <a:xfrm>
              <a:off x="420866" y="2204092"/>
              <a:ext cx="180000" cy="18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3</a:t>
              </a:r>
            </a:p>
          </p:txBody>
        </p:sp>
      </p:grpSp>
      <p:grpSp>
        <p:nvGrpSpPr>
          <p:cNvPr id="53" name="Gruppe 52">
            <a:extLst>
              <a:ext uri="{FF2B5EF4-FFF2-40B4-BE49-F238E27FC236}">
                <a16:creationId xmlns:a16="http://schemas.microsoft.com/office/drawing/2014/main" id="{D6FBB029-084B-B5E5-7E2B-3B73AEFE87FB}"/>
              </a:ext>
            </a:extLst>
          </p:cNvPr>
          <p:cNvGrpSpPr/>
          <p:nvPr/>
        </p:nvGrpSpPr>
        <p:grpSpPr>
          <a:xfrm>
            <a:off x="366866" y="2473498"/>
            <a:ext cx="288000" cy="288000"/>
            <a:chOff x="366866" y="2473498"/>
            <a:chExt cx="288000" cy="288000"/>
          </a:xfrm>
        </p:grpSpPr>
        <p:sp>
          <p:nvSpPr>
            <p:cNvPr id="36" name="Ellipse 35">
              <a:extLst>
                <a:ext uri="{FF2B5EF4-FFF2-40B4-BE49-F238E27FC236}">
                  <a16:creationId xmlns:a16="http://schemas.microsoft.com/office/drawing/2014/main" id="{67A5150B-CA02-63EB-0D24-BD99A111EF38}"/>
                </a:ext>
              </a:extLst>
            </p:cNvPr>
            <p:cNvSpPr/>
            <p:nvPr/>
          </p:nvSpPr>
          <p:spPr>
            <a:xfrm>
              <a:off x="366866" y="2473498"/>
              <a:ext cx="288000" cy="288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37" name="Ellipse 36">
              <a:extLst>
                <a:ext uri="{FF2B5EF4-FFF2-40B4-BE49-F238E27FC236}">
                  <a16:creationId xmlns:a16="http://schemas.microsoft.com/office/drawing/2014/main" id="{A4F9B473-1025-60FD-E7BE-FC998408BABF}"/>
                </a:ext>
              </a:extLst>
            </p:cNvPr>
            <p:cNvSpPr/>
            <p:nvPr/>
          </p:nvSpPr>
          <p:spPr>
            <a:xfrm>
              <a:off x="420866" y="2527498"/>
              <a:ext cx="180000" cy="18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4</a:t>
              </a:r>
            </a:p>
          </p:txBody>
        </p:sp>
      </p:grpSp>
      <p:grpSp>
        <p:nvGrpSpPr>
          <p:cNvPr id="54" name="Gruppe 53">
            <a:extLst>
              <a:ext uri="{FF2B5EF4-FFF2-40B4-BE49-F238E27FC236}">
                <a16:creationId xmlns:a16="http://schemas.microsoft.com/office/drawing/2014/main" id="{7115310A-7DBB-C05B-DBEE-ADC54740CE32}"/>
              </a:ext>
            </a:extLst>
          </p:cNvPr>
          <p:cNvGrpSpPr/>
          <p:nvPr/>
        </p:nvGrpSpPr>
        <p:grpSpPr>
          <a:xfrm>
            <a:off x="366866" y="2796904"/>
            <a:ext cx="288000" cy="288000"/>
            <a:chOff x="366866" y="2796904"/>
            <a:chExt cx="288000" cy="288000"/>
          </a:xfrm>
        </p:grpSpPr>
        <p:sp>
          <p:nvSpPr>
            <p:cNvPr id="38" name="Ellipse 37">
              <a:extLst>
                <a:ext uri="{FF2B5EF4-FFF2-40B4-BE49-F238E27FC236}">
                  <a16:creationId xmlns:a16="http://schemas.microsoft.com/office/drawing/2014/main" id="{CAC8C2CB-8BF4-B012-952C-1A2FE364EC7C}"/>
                </a:ext>
              </a:extLst>
            </p:cNvPr>
            <p:cNvSpPr/>
            <p:nvPr/>
          </p:nvSpPr>
          <p:spPr>
            <a:xfrm>
              <a:off x="366866" y="2796904"/>
              <a:ext cx="288000" cy="288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39" name="Ellipse 38">
              <a:extLst>
                <a:ext uri="{FF2B5EF4-FFF2-40B4-BE49-F238E27FC236}">
                  <a16:creationId xmlns:a16="http://schemas.microsoft.com/office/drawing/2014/main" id="{1DEAABF7-97C8-599A-516A-F0525AC75C35}"/>
                </a:ext>
              </a:extLst>
            </p:cNvPr>
            <p:cNvSpPr/>
            <p:nvPr/>
          </p:nvSpPr>
          <p:spPr>
            <a:xfrm>
              <a:off x="420866" y="2850904"/>
              <a:ext cx="180000" cy="18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5</a:t>
              </a:r>
            </a:p>
          </p:txBody>
        </p:sp>
      </p:grpSp>
      <p:grpSp>
        <p:nvGrpSpPr>
          <p:cNvPr id="55" name="Gruppe 54">
            <a:extLst>
              <a:ext uri="{FF2B5EF4-FFF2-40B4-BE49-F238E27FC236}">
                <a16:creationId xmlns:a16="http://schemas.microsoft.com/office/drawing/2014/main" id="{160E3333-9E7E-D149-34E8-E990518F9D8F}"/>
              </a:ext>
            </a:extLst>
          </p:cNvPr>
          <p:cNvGrpSpPr/>
          <p:nvPr/>
        </p:nvGrpSpPr>
        <p:grpSpPr>
          <a:xfrm>
            <a:off x="366866" y="3120310"/>
            <a:ext cx="288000" cy="288000"/>
            <a:chOff x="366866" y="3120310"/>
            <a:chExt cx="288000" cy="288000"/>
          </a:xfrm>
        </p:grpSpPr>
        <p:sp>
          <p:nvSpPr>
            <p:cNvPr id="40" name="Ellipse 39">
              <a:extLst>
                <a:ext uri="{FF2B5EF4-FFF2-40B4-BE49-F238E27FC236}">
                  <a16:creationId xmlns:a16="http://schemas.microsoft.com/office/drawing/2014/main" id="{C907F2AF-1F03-DEA8-8AF9-5E8AE2E21B42}"/>
                </a:ext>
              </a:extLst>
            </p:cNvPr>
            <p:cNvSpPr/>
            <p:nvPr/>
          </p:nvSpPr>
          <p:spPr>
            <a:xfrm>
              <a:off x="366866" y="3120310"/>
              <a:ext cx="288000" cy="288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41" name="Ellipse 40">
              <a:extLst>
                <a:ext uri="{FF2B5EF4-FFF2-40B4-BE49-F238E27FC236}">
                  <a16:creationId xmlns:a16="http://schemas.microsoft.com/office/drawing/2014/main" id="{D93C4060-AF7F-3866-784B-C28484649D9B}"/>
                </a:ext>
              </a:extLst>
            </p:cNvPr>
            <p:cNvSpPr/>
            <p:nvPr/>
          </p:nvSpPr>
          <p:spPr>
            <a:xfrm>
              <a:off x="420866" y="3174310"/>
              <a:ext cx="180000" cy="18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6</a:t>
              </a:r>
            </a:p>
          </p:txBody>
        </p:sp>
      </p:grpSp>
      <p:grpSp>
        <p:nvGrpSpPr>
          <p:cNvPr id="56" name="Gruppe 55">
            <a:extLst>
              <a:ext uri="{FF2B5EF4-FFF2-40B4-BE49-F238E27FC236}">
                <a16:creationId xmlns:a16="http://schemas.microsoft.com/office/drawing/2014/main" id="{4DD70C09-B492-0950-3592-460A05B38E50}"/>
              </a:ext>
            </a:extLst>
          </p:cNvPr>
          <p:cNvGrpSpPr/>
          <p:nvPr/>
        </p:nvGrpSpPr>
        <p:grpSpPr>
          <a:xfrm>
            <a:off x="366866" y="3443716"/>
            <a:ext cx="288000" cy="288000"/>
            <a:chOff x="399431" y="3443716"/>
            <a:chExt cx="288000" cy="288000"/>
          </a:xfrm>
        </p:grpSpPr>
        <p:sp>
          <p:nvSpPr>
            <p:cNvPr id="42" name="Ellipse 41">
              <a:extLst>
                <a:ext uri="{FF2B5EF4-FFF2-40B4-BE49-F238E27FC236}">
                  <a16:creationId xmlns:a16="http://schemas.microsoft.com/office/drawing/2014/main" id="{B2B1C03B-1F0E-F154-7A93-F6D10B6C3255}"/>
                </a:ext>
              </a:extLst>
            </p:cNvPr>
            <p:cNvSpPr/>
            <p:nvPr/>
          </p:nvSpPr>
          <p:spPr>
            <a:xfrm>
              <a:off x="399431" y="3443716"/>
              <a:ext cx="288000" cy="288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43" name="Ellipse 42">
              <a:extLst>
                <a:ext uri="{FF2B5EF4-FFF2-40B4-BE49-F238E27FC236}">
                  <a16:creationId xmlns:a16="http://schemas.microsoft.com/office/drawing/2014/main" id="{7427BD1B-12E0-038E-8809-E97D7F54DE60}"/>
                </a:ext>
              </a:extLst>
            </p:cNvPr>
            <p:cNvSpPr/>
            <p:nvPr/>
          </p:nvSpPr>
          <p:spPr>
            <a:xfrm>
              <a:off x="453431" y="3497716"/>
              <a:ext cx="180000" cy="18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7</a:t>
              </a:r>
            </a:p>
          </p:txBody>
        </p:sp>
      </p:grpSp>
      <p:grpSp>
        <p:nvGrpSpPr>
          <p:cNvPr id="57" name="Gruppe 56">
            <a:extLst>
              <a:ext uri="{FF2B5EF4-FFF2-40B4-BE49-F238E27FC236}">
                <a16:creationId xmlns:a16="http://schemas.microsoft.com/office/drawing/2014/main" id="{E560FF72-BDFC-E291-B426-A1AD9664B800}"/>
              </a:ext>
            </a:extLst>
          </p:cNvPr>
          <p:cNvGrpSpPr/>
          <p:nvPr/>
        </p:nvGrpSpPr>
        <p:grpSpPr>
          <a:xfrm>
            <a:off x="366866" y="3767122"/>
            <a:ext cx="288000" cy="288000"/>
            <a:chOff x="390738" y="3767122"/>
            <a:chExt cx="288000" cy="288000"/>
          </a:xfrm>
        </p:grpSpPr>
        <p:sp>
          <p:nvSpPr>
            <p:cNvPr id="44" name="Ellipse 43">
              <a:extLst>
                <a:ext uri="{FF2B5EF4-FFF2-40B4-BE49-F238E27FC236}">
                  <a16:creationId xmlns:a16="http://schemas.microsoft.com/office/drawing/2014/main" id="{4ED0EE11-AF48-1A87-2361-F9883F3AD04F}"/>
                </a:ext>
              </a:extLst>
            </p:cNvPr>
            <p:cNvSpPr/>
            <p:nvPr/>
          </p:nvSpPr>
          <p:spPr>
            <a:xfrm>
              <a:off x="390738" y="3767122"/>
              <a:ext cx="288000" cy="288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45" name="Ellipse 44">
              <a:extLst>
                <a:ext uri="{FF2B5EF4-FFF2-40B4-BE49-F238E27FC236}">
                  <a16:creationId xmlns:a16="http://schemas.microsoft.com/office/drawing/2014/main" id="{59F1ED02-5A41-3562-A8CB-449A90167FBB}"/>
                </a:ext>
              </a:extLst>
            </p:cNvPr>
            <p:cNvSpPr/>
            <p:nvPr/>
          </p:nvSpPr>
          <p:spPr>
            <a:xfrm>
              <a:off x="444738" y="3821122"/>
              <a:ext cx="180000" cy="18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8</a:t>
              </a:r>
            </a:p>
          </p:txBody>
        </p:sp>
      </p:grpSp>
      <p:grpSp>
        <p:nvGrpSpPr>
          <p:cNvPr id="58" name="Gruppe 57">
            <a:extLst>
              <a:ext uri="{FF2B5EF4-FFF2-40B4-BE49-F238E27FC236}">
                <a16:creationId xmlns:a16="http://schemas.microsoft.com/office/drawing/2014/main" id="{1292DBB2-0CE0-ACFB-25C9-9BED5AE8D1DA}"/>
              </a:ext>
            </a:extLst>
          </p:cNvPr>
          <p:cNvGrpSpPr/>
          <p:nvPr/>
        </p:nvGrpSpPr>
        <p:grpSpPr>
          <a:xfrm>
            <a:off x="366866" y="4090528"/>
            <a:ext cx="288000" cy="288000"/>
            <a:chOff x="366866" y="4090528"/>
            <a:chExt cx="288000" cy="288000"/>
          </a:xfrm>
        </p:grpSpPr>
        <p:sp>
          <p:nvSpPr>
            <p:cNvPr id="46" name="Ellipse 45">
              <a:extLst>
                <a:ext uri="{FF2B5EF4-FFF2-40B4-BE49-F238E27FC236}">
                  <a16:creationId xmlns:a16="http://schemas.microsoft.com/office/drawing/2014/main" id="{F6B5DCE3-4ACF-8EF7-D8FA-E4C04A56F008}"/>
                </a:ext>
              </a:extLst>
            </p:cNvPr>
            <p:cNvSpPr/>
            <p:nvPr/>
          </p:nvSpPr>
          <p:spPr>
            <a:xfrm>
              <a:off x="366866" y="4090528"/>
              <a:ext cx="288000" cy="288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47" name="Ellipse 46">
              <a:extLst>
                <a:ext uri="{FF2B5EF4-FFF2-40B4-BE49-F238E27FC236}">
                  <a16:creationId xmlns:a16="http://schemas.microsoft.com/office/drawing/2014/main" id="{B6E2EEAE-12A4-C451-7C9C-EE1F4F91DB21}"/>
                </a:ext>
              </a:extLst>
            </p:cNvPr>
            <p:cNvSpPr/>
            <p:nvPr/>
          </p:nvSpPr>
          <p:spPr>
            <a:xfrm>
              <a:off x="420866" y="4144528"/>
              <a:ext cx="180000" cy="18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9</a:t>
              </a:r>
            </a:p>
          </p:txBody>
        </p:sp>
      </p:grpSp>
      <p:grpSp>
        <p:nvGrpSpPr>
          <p:cNvPr id="59" name="Gruppe 58">
            <a:extLst>
              <a:ext uri="{FF2B5EF4-FFF2-40B4-BE49-F238E27FC236}">
                <a16:creationId xmlns:a16="http://schemas.microsoft.com/office/drawing/2014/main" id="{B8278D00-973E-1E5F-EE52-E722393E5BE7}"/>
              </a:ext>
            </a:extLst>
          </p:cNvPr>
          <p:cNvGrpSpPr/>
          <p:nvPr/>
        </p:nvGrpSpPr>
        <p:grpSpPr>
          <a:xfrm>
            <a:off x="366866" y="4413937"/>
            <a:ext cx="288000" cy="288000"/>
            <a:chOff x="390738" y="4413937"/>
            <a:chExt cx="288000" cy="288000"/>
          </a:xfrm>
        </p:grpSpPr>
        <p:sp>
          <p:nvSpPr>
            <p:cNvPr id="48" name="Ellipse 47">
              <a:extLst>
                <a:ext uri="{FF2B5EF4-FFF2-40B4-BE49-F238E27FC236}">
                  <a16:creationId xmlns:a16="http://schemas.microsoft.com/office/drawing/2014/main" id="{993D568F-A516-363A-C451-AD3FC4A9FB86}"/>
                </a:ext>
              </a:extLst>
            </p:cNvPr>
            <p:cNvSpPr/>
            <p:nvPr/>
          </p:nvSpPr>
          <p:spPr>
            <a:xfrm>
              <a:off x="390738" y="4413937"/>
              <a:ext cx="288000" cy="288000"/>
            </a:xfrm>
            <a:prstGeom prst="ellipse">
              <a:avLst/>
            </a:prstGeom>
            <a:solidFill>
              <a:schemeClr val="accent1">
                <a:lumMod val="60000"/>
                <a:lumOff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49" name="Ellipse 48">
              <a:extLst>
                <a:ext uri="{FF2B5EF4-FFF2-40B4-BE49-F238E27FC236}">
                  <a16:creationId xmlns:a16="http://schemas.microsoft.com/office/drawing/2014/main" id="{B4EBFD48-D35B-EF7F-9567-5DA85C433F67}"/>
                </a:ext>
              </a:extLst>
            </p:cNvPr>
            <p:cNvSpPr/>
            <p:nvPr/>
          </p:nvSpPr>
          <p:spPr>
            <a:xfrm>
              <a:off x="444738" y="4467937"/>
              <a:ext cx="180000" cy="18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900" b="1">
                <a:solidFill>
                  <a:schemeClr val="tx1"/>
                </a:solidFill>
              </a:endParaRPr>
            </a:p>
          </p:txBody>
        </p:sp>
      </p:grpSp>
      <p:sp>
        <p:nvSpPr>
          <p:cNvPr id="60" name="TekstSylinder 59">
            <a:extLst>
              <a:ext uri="{FF2B5EF4-FFF2-40B4-BE49-F238E27FC236}">
                <a16:creationId xmlns:a16="http://schemas.microsoft.com/office/drawing/2014/main" id="{786D9BF6-BF6B-F1F1-14A6-911B617081CE}"/>
              </a:ext>
            </a:extLst>
          </p:cNvPr>
          <p:cNvSpPr txBox="1"/>
          <p:nvPr/>
        </p:nvSpPr>
        <p:spPr>
          <a:xfrm>
            <a:off x="348866" y="4442521"/>
            <a:ext cx="324000" cy="230832"/>
          </a:xfrm>
          <a:prstGeom prst="rect">
            <a:avLst/>
          </a:prstGeom>
          <a:noFill/>
        </p:spPr>
        <p:txBody>
          <a:bodyPr wrap="square" rtlCol="0">
            <a:spAutoFit/>
          </a:bodyPr>
          <a:lstStyle/>
          <a:p>
            <a:pPr>
              <a:lnSpc>
                <a:spcPct val="90000"/>
              </a:lnSpc>
              <a:spcBef>
                <a:spcPts val="600"/>
              </a:spcBef>
            </a:pPr>
            <a:r>
              <a:rPr lang="nb-NO" sz="1000" b="1"/>
              <a:t>10</a:t>
            </a:r>
          </a:p>
        </p:txBody>
      </p:sp>
    </p:spTree>
    <p:extLst>
      <p:ext uri="{BB962C8B-B14F-4D97-AF65-F5344CB8AC3E}">
        <p14:creationId xmlns:p14="http://schemas.microsoft.com/office/powerpoint/2010/main" val="2548714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5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0C64BBE-01B1-6ED0-97BB-E40FAD101A94}"/>
              </a:ext>
            </a:extLst>
          </p:cNvPr>
          <p:cNvSpPr/>
          <p:nvPr/>
        </p:nvSpPr>
        <p:spPr>
          <a:xfrm>
            <a:off x="1" y="-31751"/>
            <a:ext cx="9143999" cy="1273175"/>
          </a:xfrm>
          <a:prstGeom prst="rect">
            <a:avLst/>
          </a:prstGeom>
          <a:solidFill>
            <a:schemeClr val="accent1">
              <a:lumMod val="20000"/>
              <a:lumOff val="80000"/>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5" name="Tittel 4">
            <a:extLst>
              <a:ext uri="{FF2B5EF4-FFF2-40B4-BE49-F238E27FC236}">
                <a16:creationId xmlns:a16="http://schemas.microsoft.com/office/drawing/2014/main" id="{34BBDA61-F6E6-70D5-B25E-3A42E00C60B0}"/>
              </a:ext>
            </a:extLst>
          </p:cNvPr>
          <p:cNvSpPr>
            <a:spLocks noGrp="1"/>
          </p:cNvSpPr>
          <p:nvPr>
            <p:ph type="title"/>
          </p:nvPr>
        </p:nvSpPr>
        <p:spPr/>
        <p:txBody>
          <a:bodyPr/>
          <a:lstStyle/>
          <a:p>
            <a:r>
              <a:rPr lang="nb-NO"/>
              <a:t>Bakgrunnen for prosjektet </a:t>
            </a:r>
          </a:p>
        </p:txBody>
      </p:sp>
      <p:sp>
        <p:nvSpPr>
          <p:cNvPr id="6" name="Plassholder for innhold 5">
            <a:extLst>
              <a:ext uri="{FF2B5EF4-FFF2-40B4-BE49-F238E27FC236}">
                <a16:creationId xmlns:a16="http://schemas.microsoft.com/office/drawing/2014/main" id="{962658B1-311C-34B3-7AB2-23E0EF3D1E8B}"/>
              </a:ext>
            </a:extLst>
          </p:cNvPr>
          <p:cNvSpPr>
            <a:spLocks noGrp="1"/>
          </p:cNvSpPr>
          <p:nvPr>
            <p:ph idx="1"/>
          </p:nvPr>
        </p:nvSpPr>
        <p:spPr/>
        <p:txBody>
          <a:bodyPr/>
          <a:lstStyle/>
          <a:p>
            <a:r>
              <a:rPr lang="nb-NO" sz="1000" dirty="0"/>
              <a:t>Storbykommunene har en høy andel personer i befolkningen med innvandrerbakgrunn og har derfor et viktig samfunnsansvar for fremme et inkluderende og mangfoldig arbeidsliv. </a:t>
            </a:r>
          </a:p>
          <a:p>
            <a:endParaRPr lang="nb-NO" sz="1000" dirty="0"/>
          </a:p>
          <a:p>
            <a:r>
              <a:rPr lang="nb-NO" sz="1000" dirty="0"/>
              <a:t>Større mangfold i lederstillinger kan også gi gevinster for kommunene (egennytte) i form av:</a:t>
            </a:r>
          </a:p>
          <a:p>
            <a:pPr lvl="1"/>
            <a:r>
              <a:rPr lang="nb-NO" sz="1000" dirty="0"/>
              <a:t>Bedre kompetansetilgang og styrket rekrutteringsbase</a:t>
            </a:r>
          </a:p>
          <a:p>
            <a:pPr lvl="1"/>
            <a:r>
              <a:rPr lang="nb-NO" sz="1000" dirty="0"/>
              <a:t>Mer representative beslutninger og prioriteringer</a:t>
            </a:r>
          </a:p>
          <a:p>
            <a:pPr lvl="1"/>
            <a:r>
              <a:rPr lang="nb-NO" sz="1000" dirty="0"/>
              <a:t>Økt tjenestekvalitet: Mer innovasjon og nyskaping, tjenestetilbud som i større grad speiler befolkningens behov og bedre kommunikasjon med innbyggerne</a:t>
            </a:r>
          </a:p>
          <a:p>
            <a:pPr lvl="1"/>
            <a:endParaRPr lang="nb-NO" sz="1000" dirty="0"/>
          </a:p>
          <a:p>
            <a:r>
              <a:rPr lang="nb-NO" sz="1000" dirty="0"/>
              <a:t>Samtidig kan det være utfordrende å rekruttere mangfoldig, av ulike årsaker. </a:t>
            </a:r>
          </a:p>
          <a:p>
            <a:pPr lvl="1"/>
            <a:r>
              <a:rPr lang="nb-NO" sz="1000" dirty="0"/>
              <a:t>Eksterne forhold: Demografi, arbeidsmarked og tilgang til kvalifisert arbeidskraft</a:t>
            </a:r>
          </a:p>
          <a:p>
            <a:pPr lvl="1"/>
            <a:r>
              <a:rPr lang="nb-NO" sz="1000" dirty="0"/>
              <a:t>Interne forhold: Rekrutteringspraksiser, grad av «</a:t>
            </a:r>
            <a:r>
              <a:rPr lang="nb-NO" sz="1000" dirty="0" err="1"/>
              <a:t>mangfoldskultur</a:t>
            </a:r>
            <a:r>
              <a:rPr lang="nb-NO" sz="1000" dirty="0"/>
              <a:t>», mv.</a:t>
            </a:r>
          </a:p>
        </p:txBody>
      </p:sp>
    </p:spTree>
    <p:extLst>
      <p:ext uri="{BB962C8B-B14F-4D97-AF65-F5344CB8AC3E}">
        <p14:creationId xmlns:p14="http://schemas.microsoft.com/office/powerpoint/2010/main" val="200945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CEAE3759-8CFF-9F6A-05C1-128B1BE694F3}"/>
              </a:ext>
            </a:extLst>
          </p:cNvPr>
          <p:cNvSpPr/>
          <p:nvPr/>
        </p:nvSpPr>
        <p:spPr>
          <a:xfrm>
            <a:off x="-28576" y="-751703"/>
            <a:ext cx="4234816" cy="5977824"/>
          </a:xfrm>
          <a:prstGeom prst="rect">
            <a:avLst/>
          </a:prstGeom>
          <a:solidFill>
            <a:schemeClr val="accent1">
              <a:lumMod val="20000"/>
              <a:lumOff val="80000"/>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sp>
        <p:nvSpPr>
          <p:cNvPr id="2" name="Tittel 1">
            <a:extLst>
              <a:ext uri="{FF2B5EF4-FFF2-40B4-BE49-F238E27FC236}">
                <a16:creationId xmlns:a16="http://schemas.microsoft.com/office/drawing/2014/main" id="{8342C028-EC38-402C-18B9-8BC7E9B42A94}"/>
              </a:ext>
            </a:extLst>
          </p:cNvPr>
          <p:cNvSpPr>
            <a:spLocks noGrp="1"/>
          </p:cNvSpPr>
          <p:nvPr>
            <p:ph type="title"/>
          </p:nvPr>
        </p:nvSpPr>
        <p:spPr>
          <a:xfrm>
            <a:off x="431514" y="1034264"/>
            <a:ext cx="2718085" cy="881675"/>
          </a:xfrm>
        </p:spPr>
        <p:txBody>
          <a:bodyPr/>
          <a:lstStyle/>
          <a:p>
            <a:br>
              <a:rPr lang="nb-NO" dirty="0"/>
            </a:br>
            <a:r>
              <a:rPr lang="nb-NO" dirty="0"/>
              <a:t>Mangfold i ledelse</a:t>
            </a:r>
            <a:endParaRPr lang="nb-NO" sz="2000" dirty="0"/>
          </a:p>
        </p:txBody>
      </p:sp>
      <p:sp>
        <p:nvSpPr>
          <p:cNvPr id="3" name="Plassholder for innhold 2">
            <a:extLst>
              <a:ext uri="{FF2B5EF4-FFF2-40B4-BE49-F238E27FC236}">
                <a16:creationId xmlns:a16="http://schemas.microsoft.com/office/drawing/2014/main" id="{1A1D09FE-EFF2-5D6F-E9E6-B62E73AB55C4}"/>
              </a:ext>
            </a:extLst>
          </p:cNvPr>
          <p:cNvSpPr>
            <a:spLocks noGrp="1"/>
          </p:cNvSpPr>
          <p:nvPr>
            <p:ph idx="1"/>
          </p:nvPr>
        </p:nvSpPr>
        <p:spPr>
          <a:xfrm>
            <a:off x="180429" y="2098838"/>
            <a:ext cx="3909146" cy="2747529"/>
          </a:xfrm>
        </p:spPr>
        <p:txBody>
          <a:bodyPr/>
          <a:lstStyle/>
          <a:p>
            <a:r>
              <a:rPr lang="nb-NO" sz="1000" dirty="0"/>
              <a:t>Drammen kommune og KS Program for storbyrettet forskning har tatt initiativ til et forskningsprosjekt om mangfold i kommunale lederstillinger</a:t>
            </a:r>
          </a:p>
          <a:p>
            <a:r>
              <a:rPr lang="nb-NO" sz="1000" dirty="0" err="1"/>
              <a:t>Mangfoldsbegrepet</a:t>
            </a:r>
            <a:r>
              <a:rPr lang="nb-NO" sz="1000" dirty="0"/>
              <a:t> er i prosjektet avgrenset til representasjon av personer med innvandrerbakgrunn (første- og andregenerasjons innvandrere)</a:t>
            </a:r>
          </a:p>
          <a:p>
            <a:r>
              <a:rPr lang="nb-NO" sz="1000" dirty="0"/>
              <a:t>Kartlegging i de fem deltakende storbykommunene Drammen (prosjektførende kommune), Bergen, Kristiansand, Oslo og Stavanger</a:t>
            </a:r>
          </a:p>
          <a:p>
            <a:r>
              <a:rPr lang="nb-NO" sz="1000" dirty="0"/>
              <a:t>En nettverksgruppe med representanter fra hver av de fem storbykommunene har bidratt med forankring og kvalitetssikring underveis i utredningen, og </a:t>
            </a:r>
            <a:r>
              <a:rPr lang="nb-NO" sz="1000" dirty="0" err="1"/>
              <a:t>fasilitert</a:t>
            </a:r>
            <a:r>
              <a:rPr lang="nb-NO" sz="1000" dirty="0"/>
              <a:t> informasjonsinnhentingen i hver av kommunene.</a:t>
            </a:r>
          </a:p>
          <a:p>
            <a:r>
              <a:rPr lang="nb-NO" sz="1000" dirty="0"/>
              <a:t>Jon Rogstad, forsker I ved Velferdsforskningsinstituttet NOVA, har bidratt som en ekspertressurs i utredningsarbeidet.</a:t>
            </a:r>
          </a:p>
        </p:txBody>
      </p:sp>
      <p:grpSp>
        <p:nvGrpSpPr>
          <p:cNvPr id="14" name="Gruppe 13">
            <a:extLst>
              <a:ext uri="{FF2B5EF4-FFF2-40B4-BE49-F238E27FC236}">
                <a16:creationId xmlns:a16="http://schemas.microsoft.com/office/drawing/2014/main" id="{F0A3DBFB-3599-7AB7-979B-4315102C7450}"/>
              </a:ext>
            </a:extLst>
          </p:cNvPr>
          <p:cNvGrpSpPr/>
          <p:nvPr/>
        </p:nvGrpSpPr>
        <p:grpSpPr>
          <a:xfrm>
            <a:off x="4461640" y="886022"/>
            <a:ext cx="4444779" cy="3960345"/>
            <a:chOff x="720000" y="2426527"/>
            <a:chExt cx="7964029" cy="1819165"/>
          </a:xfrm>
        </p:grpSpPr>
        <p:sp>
          <p:nvSpPr>
            <p:cNvPr id="4" name="Rektangel 3">
              <a:extLst>
                <a:ext uri="{FF2B5EF4-FFF2-40B4-BE49-F238E27FC236}">
                  <a16:creationId xmlns:a16="http://schemas.microsoft.com/office/drawing/2014/main" id="{E3960F83-6AAF-0F76-D3D5-F313903AACBA}"/>
                </a:ext>
              </a:extLst>
            </p:cNvPr>
            <p:cNvSpPr/>
            <p:nvPr/>
          </p:nvSpPr>
          <p:spPr>
            <a:xfrm>
              <a:off x="720000" y="2512280"/>
              <a:ext cx="1563050" cy="289584"/>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800">
                  <a:solidFill>
                    <a:schemeClr val="bg1"/>
                  </a:solidFill>
                </a:rPr>
                <a:t>Status for mangfold</a:t>
              </a:r>
            </a:p>
          </p:txBody>
        </p:sp>
        <p:sp>
          <p:nvSpPr>
            <p:cNvPr id="5" name="Rektangel 4">
              <a:extLst>
                <a:ext uri="{FF2B5EF4-FFF2-40B4-BE49-F238E27FC236}">
                  <a16:creationId xmlns:a16="http://schemas.microsoft.com/office/drawing/2014/main" id="{CCF6F47F-3810-04FC-13B3-FBB9BF3B4DF7}"/>
                </a:ext>
              </a:extLst>
            </p:cNvPr>
            <p:cNvSpPr/>
            <p:nvPr/>
          </p:nvSpPr>
          <p:spPr>
            <a:xfrm>
              <a:off x="720000" y="2819890"/>
              <a:ext cx="1563050" cy="726241"/>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800">
                  <a:solidFill>
                    <a:schemeClr val="bg1"/>
                  </a:solidFill>
                </a:rPr>
                <a:t>Rekrutterings-praksis og påvirkning på mangfold</a:t>
              </a:r>
            </a:p>
          </p:txBody>
        </p:sp>
        <p:sp>
          <p:nvSpPr>
            <p:cNvPr id="6" name="Rektangel 5">
              <a:extLst>
                <a:ext uri="{FF2B5EF4-FFF2-40B4-BE49-F238E27FC236}">
                  <a16:creationId xmlns:a16="http://schemas.microsoft.com/office/drawing/2014/main" id="{2D96CE87-BA9B-E730-6C3D-7A50A64F15C2}"/>
                </a:ext>
              </a:extLst>
            </p:cNvPr>
            <p:cNvSpPr/>
            <p:nvPr/>
          </p:nvSpPr>
          <p:spPr>
            <a:xfrm>
              <a:off x="720000" y="3562743"/>
              <a:ext cx="1563050" cy="32967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800">
                  <a:solidFill>
                    <a:schemeClr val="bg1"/>
                  </a:solidFill>
                </a:rPr>
                <a:t>Interne og eksterne barrierer som hindrer mangfold</a:t>
              </a:r>
            </a:p>
          </p:txBody>
        </p:sp>
        <p:sp>
          <p:nvSpPr>
            <p:cNvPr id="7" name="Rektangel 6">
              <a:extLst>
                <a:ext uri="{FF2B5EF4-FFF2-40B4-BE49-F238E27FC236}">
                  <a16:creationId xmlns:a16="http://schemas.microsoft.com/office/drawing/2014/main" id="{55546DC6-6A0C-A3A7-8AA4-B55FF455A8CB}"/>
                </a:ext>
              </a:extLst>
            </p:cNvPr>
            <p:cNvSpPr/>
            <p:nvPr/>
          </p:nvSpPr>
          <p:spPr>
            <a:xfrm>
              <a:off x="720000" y="3916015"/>
              <a:ext cx="1563050" cy="32967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800">
                  <a:solidFill>
                    <a:schemeClr val="bg1"/>
                  </a:solidFill>
                </a:rPr>
                <a:t>Potensielle løsninger for å fremme mangfold og inkludering</a:t>
              </a:r>
            </a:p>
          </p:txBody>
        </p:sp>
        <p:sp>
          <p:nvSpPr>
            <p:cNvPr id="8" name="Rektangel 7">
              <a:extLst>
                <a:ext uri="{FF2B5EF4-FFF2-40B4-BE49-F238E27FC236}">
                  <a16:creationId xmlns:a16="http://schemas.microsoft.com/office/drawing/2014/main" id="{194A3CD9-8D4F-C19F-1ABA-9C669448B5E9}"/>
                </a:ext>
              </a:extLst>
            </p:cNvPr>
            <p:cNvSpPr/>
            <p:nvPr/>
          </p:nvSpPr>
          <p:spPr>
            <a:xfrm>
              <a:off x="2336147" y="2512280"/>
              <a:ext cx="6347882" cy="289584"/>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800">
                  <a:solidFill>
                    <a:schemeClr val="tx1"/>
                  </a:solidFill>
                </a:rPr>
                <a:t>Hvor stor andel av kommunale ledere har innvandrerbakgrunn?</a:t>
              </a:r>
            </a:p>
            <a:p>
              <a:pPr marL="171450" indent="-171450">
                <a:buFont typeface="Arial" panose="020B0604020202020204" pitchFamily="34" charset="0"/>
                <a:buChar char="•"/>
              </a:pPr>
              <a:r>
                <a:rPr lang="nb-NO" sz="800">
                  <a:solidFill>
                    <a:schemeClr val="tx1"/>
                  </a:solidFill>
                </a:rPr>
                <a:t>Hva vet man om tilfanget av søkere med innvandrerbakgrunn til lederstillinger hos kommunene? </a:t>
              </a:r>
            </a:p>
          </p:txBody>
        </p:sp>
        <p:sp>
          <p:nvSpPr>
            <p:cNvPr id="9" name="Rektangel 8">
              <a:extLst>
                <a:ext uri="{FF2B5EF4-FFF2-40B4-BE49-F238E27FC236}">
                  <a16:creationId xmlns:a16="http://schemas.microsoft.com/office/drawing/2014/main" id="{E4FB0509-41E8-4AC7-7F5A-6B5CE9400A74}"/>
                </a:ext>
              </a:extLst>
            </p:cNvPr>
            <p:cNvSpPr/>
            <p:nvPr/>
          </p:nvSpPr>
          <p:spPr>
            <a:xfrm>
              <a:off x="2336147" y="2819890"/>
              <a:ext cx="6347882" cy="726241"/>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800" dirty="0">
                  <a:solidFill>
                    <a:schemeClr val="tx1"/>
                  </a:solidFill>
                </a:rPr>
                <a:t>Hva kjennetegner rekrutteringspraksiser i de fem storbyene? Hvordan brukes eksisterende verktøy for inkluderende rekruttering? Hva er holdninger og verdier, mangfoldbevissthet, kompetanse og motivasjon hos de som rekrutterer?</a:t>
              </a:r>
            </a:p>
            <a:p>
              <a:pPr marL="171450" indent="-171450">
                <a:buFont typeface="Arial" panose="020B0604020202020204" pitchFamily="34" charset="0"/>
                <a:buChar char="•"/>
              </a:pPr>
              <a:r>
                <a:rPr lang="nb-NO" sz="800" dirty="0">
                  <a:solidFill>
                    <a:schemeClr val="tx1"/>
                  </a:solidFill>
                </a:rPr>
                <a:t>Hva hemmer, og hva fremmer rekruttering av innvandrere i nåværende rekrutteringsprosesser? Finnes det erfaringer fra andre kommuner/sektorer som kan benyttes hos de deltakende kommunene for å styrke mangfoldet?</a:t>
              </a:r>
            </a:p>
            <a:p>
              <a:pPr marL="171450" indent="-171450">
                <a:buFont typeface="Arial" panose="020B0604020202020204" pitchFamily="34" charset="0"/>
                <a:buChar char="•"/>
              </a:pPr>
              <a:r>
                <a:rPr lang="nb-NO" sz="800" dirty="0">
                  <a:solidFill>
                    <a:schemeClr val="tx1"/>
                  </a:solidFill>
                </a:rPr>
                <a:t>Hvor rekrutteres personer med innvandrerbakgrunn fra (intern versus ekstern rekruttering), sammenlignet med personer uten innvandrerbakgrunn? Er det ulikheter når det gjelder interne karriereveier- og muligheter?</a:t>
              </a:r>
            </a:p>
          </p:txBody>
        </p:sp>
        <p:sp>
          <p:nvSpPr>
            <p:cNvPr id="10" name="Rektangel 9">
              <a:extLst>
                <a:ext uri="{FF2B5EF4-FFF2-40B4-BE49-F238E27FC236}">
                  <a16:creationId xmlns:a16="http://schemas.microsoft.com/office/drawing/2014/main" id="{BCB589AE-CD7C-3259-CFB4-97A193517C42}"/>
                </a:ext>
              </a:extLst>
            </p:cNvPr>
            <p:cNvSpPr/>
            <p:nvPr/>
          </p:nvSpPr>
          <p:spPr>
            <a:xfrm>
              <a:off x="2336147" y="3562743"/>
              <a:ext cx="6347882" cy="329677"/>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800">
                  <a:solidFill>
                    <a:schemeClr val="tx1"/>
                  </a:solidFill>
                </a:rPr>
                <a:t>Hvilke interne og eksterne barrierer, både barrierer knyttet til rekrutteringsprosesser (se over) og øvrige barrierer, hindrer mangfold i lederstillinger og stillinger som krever høyere utdanning?</a:t>
              </a:r>
            </a:p>
          </p:txBody>
        </p:sp>
        <p:sp>
          <p:nvSpPr>
            <p:cNvPr id="11" name="Rektangel 10">
              <a:extLst>
                <a:ext uri="{FF2B5EF4-FFF2-40B4-BE49-F238E27FC236}">
                  <a16:creationId xmlns:a16="http://schemas.microsoft.com/office/drawing/2014/main" id="{85A82079-7F26-DEE4-E24D-CA6E4445ACA8}"/>
                </a:ext>
              </a:extLst>
            </p:cNvPr>
            <p:cNvSpPr/>
            <p:nvPr/>
          </p:nvSpPr>
          <p:spPr>
            <a:xfrm>
              <a:off x="2336147" y="3916015"/>
              <a:ext cx="6347882" cy="329677"/>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800">
                  <a:solidFill>
                    <a:schemeClr val="tx1"/>
                  </a:solidFill>
                </a:rPr>
                <a:t>Hva kan kommunene, og eventuelt kommunene i samarbeid med andre, gjøre for å sikre et større mangfold i det kommunale ledersjiktet?</a:t>
              </a:r>
            </a:p>
          </p:txBody>
        </p:sp>
        <p:sp>
          <p:nvSpPr>
            <p:cNvPr id="12" name="Rektangel 11">
              <a:extLst>
                <a:ext uri="{FF2B5EF4-FFF2-40B4-BE49-F238E27FC236}">
                  <a16:creationId xmlns:a16="http://schemas.microsoft.com/office/drawing/2014/main" id="{9AE03E4C-7CBA-7A92-86A1-9FAB9EBF7D5D}"/>
                </a:ext>
              </a:extLst>
            </p:cNvPr>
            <p:cNvSpPr/>
            <p:nvPr/>
          </p:nvSpPr>
          <p:spPr>
            <a:xfrm>
              <a:off x="2336145" y="2426527"/>
              <a:ext cx="3149976" cy="8379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800" b="1">
                  <a:solidFill>
                    <a:schemeClr val="tx1"/>
                  </a:solidFill>
                </a:rPr>
                <a:t>Problemstillinger</a:t>
              </a:r>
            </a:p>
          </p:txBody>
        </p:sp>
        <p:sp>
          <p:nvSpPr>
            <p:cNvPr id="13" name="Rektangel 12">
              <a:extLst>
                <a:ext uri="{FF2B5EF4-FFF2-40B4-BE49-F238E27FC236}">
                  <a16:creationId xmlns:a16="http://schemas.microsoft.com/office/drawing/2014/main" id="{A2731375-3573-EFF5-15D2-C2AFD7AE478E}"/>
                </a:ext>
              </a:extLst>
            </p:cNvPr>
            <p:cNvSpPr/>
            <p:nvPr/>
          </p:nvSpPr>
          <p:spPr>
            <a:xfrm>
              <a:off x="720000" y="2426527"/>
              <a:ext cx="1563050" cy="8379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b-NO" sz="800" b="1">
                  <a:solidFill>
                    <a:schemeClr val="tx1"/>
                  </a:solidFill>
                </a:rPr>
                <a:t>Tema</a:t>
              </a:r>
            </a:p>
          </p:txBody>
        </p:sp>
      </p:grpSp>
    </p:spTree>
    <p:extLst>
      <p:ext uri="{BB962C8B-B14F-4D97-AF65-F5344CB8AC3E}">
        <p14:creationId xmlns:p14="http://schemas.microsoft.com/office/powerpoint/2010/main" val="163393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9CBFBD6-1058-FBDB-2DDC-85928755AE1C}"/>
              </a:ext>
            </a:extLst>
          </p:cNvPr>
          <p:cNvSpPr/>
          <p:nvPr/>
        </p:nvSpPr>
        <p:spPr>
          <a:xfrm>
            <a:off x="190226" y="1826050"/>
            <a:ext cx="3518260" cy="279629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nb-NO" sz="1000" dirty="0">
                <a:solidFill>
                  <a:schemeClr val="tx1"/>
                </a:solidFill>
              </a:rPr>
              <a:t>Spørreundersøkelse rettet mot ledere i de fem storbykommunene. </a:t>
            </a:r>
          </a:p>
          <a:p>
            <a:pPr marL="171450" indent="-171450">
              <a:buFont typeface="Arial" panose="020B0604020202020204" pitchFamily="34" charset="0"/>
              <a:buChar char="•"/>
            </a:pPr>
            <a:endParaRPr lang="nb-NO" sz="500" dirty="0">
              <a:solidFill>
                <a:schemeClr val="tx1"/>
              </a:solidFill>
            </a:endParaRPr>
          </a:p>
          <a:p>
            <a:pPr marL="171450" indent="-171450">
              <a:buFont typeface="Arial" panose="020B0604020202020204" pitchFamily="34" charset="0"/>
              <a:buChar char="•"/>
            </a:pPr>
            <a:r>
              <a:rPr lang="nb-NO" sz="1000" dirty="0">
                <a:solidFill>
                  <a:schemeClr val="tx1"/>
                </a:solidFill>
              </a:rPr>
              <a:t>I Stavanger, Kristiansand og Drammen ble undersøkelsen sendt ut til alle ledere. </a:t>
            </a:r>
          </a:p>
          <a:p>
            <a:pPr marL="171450" indent="-171450">
              <a:buFont typeface="Arial" panose="020B0604020202020204" pitchFamily="34" charset="0"/>
              <a:buChar char="•"/>
            </a:pPr>
            <a:endParaRPr lang="nb-NO" sz="500" dirty="0">
              <a:solidFill>
                <a:schemeClr val="tx1"/>
              </a:solidFill>
            </a:endParaRPr>
          </a:p>
          <a:p>
            <a:pPr marL="171450" indent="-171450">
              <a:buFont typeface="Arial" panose="020B0604020202020204" pitchFamily="34" charset="0"/>
              <a:buChar char="•"/>
            </a:pPr>
            <a:r>
              <a:rPr lang="nb-NO" sz="1000" dirty="0">
                <a:solidFill>
                  <a:schemeClr val="tx1"/>
                </a:solidFill>
              </a:rPr>
              <a:t>I Oslo ble undersøkelsen sendt ut til ledere i Kulturetaten og i Bergen til ledere i fire utvalgte etater*</a:t>
            </a:r>
          </a:p>
        </p:txBody>
      </p:sp>
      <p:sp>
        <p:nvSpPr>
          <p:cNvPr id="6" name="Rektangel 5">
            <a:extLst>
              <a:ext uri="{FF2B5EF4-FFF2-40B4-BE49-F238E27FC236}">
                <a16:creationId xmlns:a16="http://schemas.microsoft.com/office/drawing/2014/main" id="{D7ED1043-FFD6-10CD-342B-B8D97D9E2F48}"/>
              </a:ext>
            </a:extLst>
          </p:cNvPr>
          <p:cNvSpPr/>
          <p:nvPr/>
        </p:nvSpPr>
        <p:spPr>
          <a:xfrm>
            <a:off x="4114301" y="1822034"/>
            <a:ext cx="2160000" cy="271528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nb-NO" sz="1000" dirty="0">
                <a:solidFill>
                  <a:schemeClr val="tx1"/>
                </a:solidFill>
              </a:rPr>
              <a:t>Informantene inkluderer:</a:t>
            </a:r>
          </a:p>
          <a:p>
            <a:endParaRPr lang="nb-NO" sz="1000" dirty="0">
              <a:solidFill>
                <a:schemeClr val="tx1"/>
              </a:solidFill>
            </a:endParaRPr>
          </a:p>
          <a:p>
            <a:pPr marL="171450" indent="-171450">
              <a:buFont typeface="Arial" panose="020B0604020202020204" pitchFamily="34" charset="0"/>
              <a:buChar char="•"/>
            </a:pPr>
            <a:r>
              <a:rPr lang="nb-NO" sz="1000" dirty="0">
                <a:solidFill>
                  <a:schemeClr val="tx1"/>
                </a:solidFill>
              </a:rPr>
              <a:t>Kommunedirektør, HR, tillitsvalgte og utvalgte kommunalsjefer</a:t>
            </a:r>
          </a:p>
          <a:p>
            <a:pPr marL="171450" indent="-171450">
              <a:buFont typeface="Arial" panose="020B0604020202020204" pitchFamily="34" charset="0"/>
              <a:buChar char="•"/>
            </a:pPr>
            <a:endParaRPr lang="nb-NO" sz="1000" dirty="0">
              <a:solidFill>
                <a:schemeClr val="tx1"/>
              </a:solidFill>
            </a:endParaRPr>
          </a:p>
          <a:p>
            <a:pPr marL="171450" indent="-171450">
              <a:buFont typeface="Arial" panose="020B0604020202020204" pitchFamily="34" charset="0"/>
              <a:buChar char="•"/>
            </a:pPr>
            <a:r>
              <a:rPr lang="nb-NO" sz="1000" dirty="0">
                <a:solidFill>
                  <a:schemeClr val="tx1"/>
                </a:solidFill>
              </a:rPr>
              <a:t>Ledere på ulike nivå i utvalgte sektorer (helse, oppvekst og teknisk)</a:t>
            </a:r>
          </a:p>
          <a:p>
            <a:pPr marL="171450" indent="-171450">
              <a:buFont typeface="Arial" panose="020B0604020202020204" pitchFamily="34" charset="0"/>
              <a:buChar char="•"/>
            </a:pPr>
            <a:endParaRPr lang="nb-NO" sz="1000" dirty="0">
              <a:solidFill>
                <a:schemeClr val="tx1"/>
              </a:solidFill>
            </a:endParaRPr>
          </a:p>
          <a:p>
            <a:pPr marL="171450" indent="-171450">
              <a:buFont typeface="Arial" panose="020B0604020202020204" pitchFamily="34" charset="0"/>
              <a:buChar char="•"/>
            </a:pPr>
            <a:r>
              <a:rPr lang="nb-NO" sz="1000" dirty="0">
                <a:solidFill>
                  <a:schemeClr val="tx1"/>
                </a:solidFill>
              </a:rPr>
              <a:t>Ledere som har innvandrerbakgrunn</a:t>
            </a:r>
          </a:p>
          <a:p>
            <a:pPr marL="171450" indent="-171450">
              <a:buFont typeface="Arial" panose="020B0604020202020204" pitchFamily="34" charset="0"/>
              <a:buChar char="•"/>
            </a:pPr>
            <a:endParaRPr lang="nb-NO" sz="1000" dirty="0">
              <a:solidFill>
                <a:schemeClr val="tx1"/>
              </a:solidFill>
            </a:endParaRPr>
          </a:p>
          <a:p>
            <a:pPr marL="171450" indent="-171450">
              <a:buFont typeface="Arial" panose="020B0604020202020204" pitchFamily="34" charset="0"/>
              <a:buChar char="•"/>
            </a:pPr>
            <a:r>
              <a:rPr lang="nb-NO" sz="1000" dirty="0">
                <a:solidFill>
                  <a:schemeClr val="tx1"/>
                </a:solidFill>
              </a:rPr>
              <a:t>Aktører og organisasjoner som arbeider med </a:t>
            </a:r>
            <a:r>
              <a:rPr lang="nb-NO" sz="1000" dirty="0" err="1">
                <a:solidFill>
                  <a:schemeClr val="tx1"/>
                </a:solidFill>
              </a:rPr>
              <a:t>mangfoldsspørsmål</a:t>
            </a:r>
            <a:endParaRPr lang="nb-NO" sz="1050" dirty="0">
              <a:solidFill>
                <a:schemeClr val="tx1"/>
              </a:solidFill>
            </a:endParaRPr>
          </a:p>
        </p:txBody>
      </p:sp>
      <p:sp>
        <p:nvSpPr>
          <p:cNvPr id="7" name="Rektangel 6">
            <a:extLst>
              <a:ext uri="{FF2B5EF4-FFF2-40B4-BE49-F238E27FC236}">
                <a16:creationId xmlns:a16="http://schemas.microsoft.com/office/drawing/2014/main" id="{1FD7F14E-4761-4957-A624-0769A8794A13}"/>
              </a:ext>
            </a:extLst>
          </p:cNvPr>
          <p:cNvSpPr/>
          <p:nvPr/>
        </p:nvSpPr>
        <p:spPr>
          <a:xfrm>
            <a:off x="6717300" y="1823598"/>
            <a:ext cx="2160000" cy="27196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nb-NO" sz="1000" dirty="0">
                <a:solidFill>
                  <a:schemeClr val="tx1"/>
                </a:solidFill>
              </a:rPr>
              <a:t>Vi har også analysert tilgjengelig statistikk fra SSB og Microdata.no. </a:t>
            </a:r>
          </a:p>
        </p:txBody>
      </p:sp>
      <p:sp>
        <p:nvSpPr>
          <p:cNvPr id="8" name="Rektangel 7">
            <a:extLst>
              <a:ext uri="{FF2B5EF4-FFF2-40B4-BE49-F238E27FC236}">
                <a16:creationId xmlns:a16="http://schemas.microsoft.com/office/drawing/2014/main" id="{DF8EA470-1368-E46D-D1A9-58ECF801A405}"/>
              </a:ext>
            </a:extLst>
          </p:cNvPr>
          <p:cNvSpPr/>
          <p:nvPr/>
        </p:nvSpPr>
        <p:spPr>
          <a:xfrm>
            <a:off x="190226" y="1443145"/>
            <a:ext cx="3518260" cy="243699"/>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50" b="1">
                <a:solidFill>
                  <a:schemeClr val="bg1"/>
                </a:solidFill>
              </a:rPr>
              <a:t>Spørreundersøkelse</a:t>
            </a:r>
          </a:p>
        </p:txBody>
      </p:sp>
      <p:sp>
        <p:nvSpPr>
          <p:cNvPr id="9" name="Rektangel 8">
            <a:extLst>
              <a:ext uri="{FF2B5EF4-FFF2-40B4-BE49-F238E27FC236}">
                <a16:creationId xmlns:a16="http://schemas.microsoft.com/office/drawing/2014/main" id="{9B795BB0-ACCE-3F1C-3EDA-05646228FB08}"/>
              </a:ext>
            </a:extLst>
          </p:cNvPr>
          <p:cNvSpPr/>
          <p:nvPr/>
        </p:nvSpPr>
        <p:spPr>
          <a:xfrm>
            <a:off x="4098426" y="1443144"/>
            <a:ext cx="2160000" cy="243699"/>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50" b="1">
                <a:solidFill>
                  <a:schemeClr val="bg1"/>
                </a:solidFill>
              </a:rPr>
              <a:t>Intervjuer</a:t>
            </a:r>
          </a:p>
        </p:txBody>
      </p:sp>
      <p:sp>
        <p:nvSpPr>
          <p:cNvPr id="10" name="Rektangel 9">
            <a:extLst>
              <a:ext uri="{FF2B5EF4-FFF2-40B4-BE49-F238E27FC236}">
                <a16:creationId xmlns:a16="http://schemas.microsoft.com/office/drawing/2014/main" id="{B824314B-03AA-CDF1-960D-884577EE1EE1}"/>
              </a:ext>
            </a:extLst>
          </p:cNvPr>
          <p:cNvSpPr/>
          <p:nvPr/>
        </p:nvSpPr>
        <p:spPr>
          <a:xfrm>
            <a:off x="6717300" y="1443143"/>
            <a:ext cx="2160000" cy="243699"/>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50" b="1" dirty="0">
                <a:solidFill>
                  <a:schemeClr val="bg1"/>
                </a:solidFill>
              </a:rPr>
              <a:t>Analyse av statistikk</a:t>
            </a:r>
          </a:p>
        </p:txBody>
      </p:sp>
      <p:graphicFrame>
        <p:nvGraphicFramePr>
          <p:cNvPr id="11" name="Tabell 10">
            <a:extLst>
              <a:ext uri="{FF2B5EF4-FFF2-40B4-BE49-F238E27FC236}">
                <a16:creationId xmlns:a16="http://schemas.microsoft.com/office/drawing/2014/main" id="{44B6043D-6842-CF74-1EF6-9398045EE528}"/>
              </a:ext>
            </a:extLst>
          </p:cNvPr>
          <p:cNvGraphicFramePr>
            <a:graphicFrameLocks noGrp="1"/>
          </p:cNvGraphicFramePr>
          <p:nvPr>
            <p:extLst>
              <p:ext uri="{D42A27DB-BD31-4B8C-83A1-F6EECF244321}">
                <p14:modId xmlns:p14="http://schemas.microsoft.com/office/powerpoint/2010/main" val="956643951"/>
              </p:ext>
            </p:extLst>
          </p:nvPr>
        </p:nvGraphicFramePr>
        <p:xfrm>
          <a:off x="857250" y="3224197"/>
          <a:ext cx="2244724" cy="1731010"/>
        </p:xfrm>
        <a:graphic>
          <a:graphicData uri="http://schemas.openxmlformats.org/drawingml/2006/table">
            <a:tbl>
              <a:tblPr firstRow="1" firstCol="1" lastRow="1" bandRow="1">
                <a:tableStyleId>{69012ECD-51FC-41F1-AA8D-1B2483CD663E}</a:tableStyleId>
              </a:tblPr>
              <a:tblGrid>
                <a:gridCol w="748391">
                  <a:extLst>
                    <a:ext uri="{9D8B030D-6E8A-4147-A177-3AD203B41FA5}">
                      <a16:colId xmlns:a16="http://schemas.microsoft.com/office/drawing/2014/main" val="3607641217"/>
                    </a:ext>
                  </a:extLst>
                </a:gridCol>
                <a:gridCol w="748391">
                  <a:extLst>
                    <a:ext uri="{9D8B030D-6E8A-4147-A177-3AD203B41FA5}">
                      <a16:colId xmlns:a16="http://schemas.microsoft.com/office/drawing/2014/main" val="3666702181"/>
                    </a:ext>
                  </a:extLst>
                </a:gridCol>
                <a:gridCol w="747942">
                  <a:extLst>
                    <a:ext uri="{9D8B030D-6E8A-4147-A177-3AD203B41FA5}">
                      <a16:colId xmlns:a16="http://schemas.microsoft.com/office/drawing/2014/main" val="1206185382"/>
                    </a:ext>
                  </a:extLst>
                </a:gridCol>
              </a:tblGrid>
              <a:tr h="145116">
                <a:tc>
                  <a:txBody>
                    <a:bodyPr/>
                    <a:lstStyle/>
                    <a:p>
                      <a:pPr algn="ctr"/>
                      <a:r>
                        <a:rPr lang="nb-NO" sz="800">
                          <a:effectLst/>
                        </a:rPr>
                        <a:t>Kommune</a:t>
                      </a:r>
                      <a:endParaRPr lang="nb-NO" sz="800">
                        <a:effectLst/>
                        <a:latin typeface="Tw Cen MT" panose="020B0602020104020603" pitchFamily="34" charset="0"/>
                      </a:endParaRPr>
                    </a:p>
                  </a:txBody>
                  <a:tcPr marL="36195" marR="36195" marT="53975" marB="53975"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nb-NO" sz="800">
                          <a:effectLst/>
                        </a:rPr>
                        <a:t>Antall svar</a:t>
                      </a:r>
                      <a:endParaRPr lang="nb-NO" sz="800">
                        <a:effectLst/>
                        <a:latin typeface="Tw Cen MT" panose="020B0602020104020603" pitchFamily="34" charset="0"/>
                      </a:endParaRPr>
                    </a:p>
                  </a:txBody>
                  <a:tcPr marL="36195" marR="36195" marT="53975" marB="53975"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nb-NO" sz="800">
                          <a:effectLst/>
                        </a:rPr>
                        <a:t>Estimert svarprosent</a:t>
                      </a:r>
                      <a:endParaRPr lang="nb-NO" sz="800">
                        <a:effectLst/>
                        <a:latin typeface="Tw Cen MT" panose="020B0602020104020603" pitchFamily="34" charset="0"/>
                      </a:endParaRPr>
                    </a:p>
                  </a:txBody>
                  <a:tcPr marL="36195" marR="36195" marT="53975" marB="53975"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63297530"/>
                  </a:ext>
                </a:extLst>
              </a:tr>
              <a:tr h="145116">
                <a:tc>
                  <a:txBody>
                    <a:bodyPr/>
                    <a:lstStyle/>
                    <a:p>
                      <a:pPr algn="l"/>
                      <a:r>
                        <a:rPr lang="nb-NO" sz="800" b="0">
                          <a:effectLst/>
                        </a:rPr>
                        <a:t>Bergen</a:t>
                      </a:r>
                      <a:endParaRPr lang="nb-NO" sz="800" b="0">
                        <a:effectLst/>
                        <a:latin typeface="Tw Cen MT" panose="020B0602020104020603" pitchFamily="34" charset="0"/>
                      </a:endParaRPr>
                    </a:p>
                  </a:txBody>
                  <a:tcPr marL="36195" marR="36195" marT="53975" marB="53975"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nb-NO" sz="800">
                          <a:effectLst/>
                        </a:rPr>
                        <a:t>36</a:t>
                      </a:r>
                      <a:endParaRPr lang="nb-NO" sz="800">
                        <a:effectLst/>
                        <a:latin typeface="Tw Cen MT" panose="020B0602020104020603" pitchFamily="34" charset="0"/>
                      </a:endParaRPr>
                    </a:p>
                  </a:txBody>
                  <a:tcPr marL="36195" marR="36195" marT="53975" marB="53975"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nb-NO" sz="800">
                          <a:effectLst/>
                        </a:rPr>
                        <a:t>12 %</a:t>
                      </a:r>
                      <a:endParaRPr lang="nb-NO" sz="800">
                        <a:effectLst/>
                        <a:latin typeface="Tw Cen MT" panose="020B0602020104020603" pitchFamily="34" charset="0"/>
                      </a:endParaRPr>
                    </a:p>
                  </a:txBody>
                  <a:tcPr marL="36195" marR="36195" marT="53975" marB="53975"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68276909"/>
                  </a:ext>
                </a:extLst>
              </a:tr>
              <a:tr h="145116">
                <a:tc>
                  <a:txBody>
                    <a:bodyPr/>
                    <a:lstStyle/>
                    <a:p>
                      <a:pPr algn="l"/>
                      <a:r>
                        <a:rPr lang="nb-NO" sz="800" b="0">
                          <a:effectLst/>
                        </a:rPr>
                        <a:t>Drammen</a:t>
                      </a:r>
                      <a:endParaRPr lang="nb-NO" sz="800" b="0">
                        <a:effectLst/>
                        <a:latin typeface="Tw Cen MT" panose="020B0602020104020603" pitchFamily="34" charset="0"/>
                      </a:endParaRPr>
                    </a:p>
                  </a:txBody>
                  <a:tcPr marL="36195" marR="36195" marT="53975" marB="53975"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nb-NO" sz="800">
                          <a:effectLst/>
                        </a:rPr>
                        <a:t>209 </a:t>
                      </a:r>
                      <a:endParaRPr lang="nb-NO" sz="800">
                        <a:effectLst/>
                        <a:latin typeface="Tw Cen MT" panose="020B0602020104020603" pitchFamily="34" charset="0"/>
                      </a:endParaRPr>
                    </a:p>
                  </a:txBody>
                  <a:tcPr marL="36195" marR="36195" marT="53975" marB="53975"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nb-NO" sz="800">
                          <a:effectLst/>
                        </a:rPr>
                        <a:t>60%</a:t>
                      </a:r>
                      <a:endParaRPr lang="nb-NO" sz="800">
                        <a:effectLst/>
                        <a:latin typeface="Tw Cen MT" panose="020B0602020104020603" pitchFamily="34" charset="0"/>
                      </a:endParaRPr>
                    </a:p>
                  </a:txBody>
                  <a:tcPr marL="36195" marR="36195" marT="53975" marB="53975"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6471943"/>
                  </a:ext>
                </a:extLst>
              </a:tr>
              <a:tr h="145116">
                <a:tc>
                  <a:txBody>
                    <a:bodyPr/>
                    <a:lstStyle/>
                    <a:p>
                      <a:pPr algn="l"/>
                      <a:r>
                        <a:rPr lang="nb-NO" sz="800" b="0">
                          <a:effectLst/>
                        </a:rPr>
                        <a:t>Kristiansand</a:t>
                      </a:r>
                      <a:endParaRPr lang="nb-NO" sz="800" b="0">
                        <a:effectLst/>
                        <a:latin typeface="Tw Cen MT" panose="020B0602020104020603" pitchFamily="34" charset="0"/>
                      </a:endParaRPr>
                    </a:p>
                  </a:txBody>
                  <a:tcPr marL="36195" marR="36195" marT="53975" marB="53975"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nb-NO" sz="800">
                          <a:effectLst/>
                        </a:rPr>
                        <a:t>233</a:t>
                      </a:r>
                      <a:endParaRPr lang="nb-NO" sz="800">
                        <a:effectLst/>
                        <a:latin typeface="Tw Cen MT" panose="020B0602020104020603" pitchFamily="34" charset="0"/>
                      </a:endParaRPr>
                    </a:p>
                  </a:txBody>
                  <a:tcPr marL="36195" marR="36195" marT="53975" marB="53975"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nb-NO" sz="800">
                          <a:effectLst/>
                        </a:rPr>
                        <a:t>59%</a:t>
                      </a:r>
                      <a:endParaRPr lang="nb-NO" sz="800">
                        <a:effectLst/>
                        <a:latin typeface="Tw Cen MT" panose="020B0602020104020603" pitchFamily="34" charset="0"/>
                      </a:endParaRPr>
                    </a:p>
                  </a:txBody>
                  <a:tcPr marL="36195" marR="36195" marT="53975" marB="53975"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40166551"/>
                  </a:ext>
                </a:extLst>
              </a:tr>
              <a:tr h="145116">
                <a:tc>
                  <a:txBody>
                    <a:bodyPr/>
                    <a:lstStyle/>
                    <a:p>
                      <a:pPr algn="l"/>
                      <a:r>
                        <a:rPr lang="nb-NO" sz="800" b="0">
                          <a:effectLst/>
                        </a:rPr>
                        <a:t>Oslo</a:t>
                      </a:r>
                      <a:endParaRPr lang="nb-NO" sz="800" b="0">
                        <a:effectLst/>
                        <a:latin typeface="Tw Cen MT" panose="020B0602020104020603" pitchFamily="34" charset="0"/>
                      </a:endParaRPr>
                    </a:p>
                  </a:txBody>
                  <a:tcPr marL="36195" marR="36195" marT="53975" marB="53975"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nb-NO" sz="800">
                          <a:effectLst/>
                        </a:rPr>
                        <a:t>26 </a:t>
                      </a:r>
                      <a:endParaRPr lang="nb-NO" sz="800">
                        <a:effectLst/>
                        <a:latin typeface="Tw Cen MT" panose="020B0602020104020603" pitchFamily="34" charset="0"/>
                      </a:endParaRPr>
                    </a:p>
                  </a:txBody>
                  <a:tcPr marL="36195" marR="36195" marT="53975" marB="53975"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nb-NO" sz="800">
                          <a:effectLst/>
                        </a:rPr>
                        <a:t>79%</a:t>
                      </a:r>
                      <a:endParaRPr lang="nb-NO" sz="800">
                        <a:effectLst/>
                        <a:latin typeface="Tw Cen MT" panose="020B0602020104020603" pitchFamily="34" charset="0"/>
                      </a:endParaRPr>
                    </a:p>
                  </a:txBody>
                  <a:tcPr marL="36195" marR="36195" marT="53975" marB="53975"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51500266"/>
                  </a:ext>
                </a:extLst>
              </a:tr>
              <a:tr h="145116">
                <a:tc>
                  <a:txBody>
                    <a:bodyPr/>
                    <a:lstStyle/>
                    <a:p>
                      <a:pPr algn="l"/>
                      <a:r>
                        <a:rPr lang="nb-NO" sz="800" b="0">
                          <a:effectLst/>
                        </a:rPr>
                        <a:t>Stavanger</a:t>
                      </a:r>
                      <a:endParaRPr lang="nb-NO" sz="800" b="0">
                        <a:effectLst/>
                        <a:latin typeface="Tw Cen MT" panose="020B0602020104020603" pitchFamily="34" charset="0"/>
                      </a:endParaRPr>
                    </a:p>
                  </a:txBody>
                  <a:tcPr marL="36195" marR="36195" marT="53975" marB="53975" anchor="ctr">
                    <a:lnL w="9525" cap="flat" cmpd="sng" algn="ctr">
                      <a:noFill/>
                      <a:prstDash val="solid"/>
                    </a:lnL>
                    <a:lnR>
                      <a:noFill/>
                    </a:lnR>
                    <a:lnT w="9525" cap="flat" cmpd="sng" algn="ctr">
                      <a:noFill/>
                      <a:prstDash val="solid"/>
                    </a:lnT>
                    <a:lnB w="50800" cmpd="dbl">
                      <a:noFill/>
                    </a:lnB>
                    <a:lnTlToBr w="12700" cmpd="sng">
                      <a:noFill/>
                      <a:prstDash val="solid"/>
                    </a:lnTlToBr>
                    <a:lnBlToTr w="12700" cmpd="sng">
                      <a:noFill/>
                      <a:prstDash val="solid"/>
                    </a:lnBlToTr>
                  </a:tcPr>
                </a:tc>
                <a:tc>
                  <a:txBody>
                    <a:bodyPr/>
                    <a:lstStyle/>
                    <a:p>
                      <a:pPr algn="ctr"/>
                      <a:r>
                        <a:rPr lang="nb-NO" sz="800">
                          <a:effectLst/>
                        </a:rPr>
                        <a:t>180</a:t>
                      </a:r>
                      <a:endParaRPr lang="nb-NO" sz="800">
                        <a:effectLst/>
                        <a:latin typeface="Tw Cen MT" panose="020B0602020104020603" pitchFamily="34" charset="0"/>
                      </a:endParaRPr>
                    </a:p>
                  </a:txBody>
                  <a:tcPr marL="36195" marR="36195" marT="53975" marB="53975" anchor="ctr">
                    <a:lnL>
                      <a:noFill/>
                    </a:lnL>
                    <a:lnR>
                      <a:noFill/>
                    </a:lnR>
                    <a:lnT w="9525" cap="flat" cmpd="sng" algn="ctr">
                      <a:noFill/>
                      <a:prstDash val="solid"/>
                    </a:lnT>
                    <a:lnB w="50800" cmpd="dbl">
                      <a:noFill/>
                    </a:lnB>
                    <a:lnTlToBr w="12700" cmpd="sng">
                      <a:noFill/>
                      <a:prstDash val="solid"/>
                    </a:lnTlToBr>
                    <a:lnBlToTr w="12700" cmpd="sng">
                      <a:noFill/>
                      <a:prstDash val="solid"/>
                    </a:lnBlToTr>
                  </a:tcPr>
                </a:tc>
                <a:tc>
                  <a:txBody>
                    <a:bodyPr/>
                    <a:lstStyle/>
                    <a:p>
                      <a:pPr algn="ctr"/>
                      <a:r>
                        <a:rPr lang="nb-NO" sz="800">
                          <a:effectLst/>
                        </a:rPr>
                        <a:t>28%</a:t>
                      </a:r>
                      <a:endParaRPr lang="nb-NO" sz="800">
                        <a:effectLst/>
                        <a:latin typeface="Tw Cen MT" panose="020B0602020104020603" pitchFamily="34" charset="0"/>
                      </a:endParaRPr>
                    </a:p>
                  </a:txBody>
                  <a:tcPr marL="36195" marR="36195" marT="53975" marB="53975" anchor="ctr">
                    <a:lnL>
                      <a:noFill/>
                    </a:lnL>
                    <a:lnR w="9525" cap="flat" cmpd="sng" algn="ctr">
                      <a:noFill/>
                      <a:prstDash val="solid"/>
                    </a:lnR>
                    <a:lnT w="9525" cap="flat" cmpd="sng" algn="ctr">
                      <a:noFill/>
                      <a:prstDash val="solid"/>
                    </a:lnT>
                    <a:lnB w="50800" cmpd="dbl">
                      <a:noFill/>
                    </a:lnB>
                    <a:lnTlToBr w="12700" cmpd="sng">
                      <a:noFill/>
                      <a:prstDash val="solid"/>
                    </a:lnTlToBr>
                    <a:lnBlToTr w="12700" cmpd="sng">
                      <a:noFill/>
                      <a:prstDash val="solid"/>
                    </a:lnBlToTr>
                  </a:tcPr>
                </a:tc>
                <a:extLst>
                  <a:ext uri="{0D108BD9-81ED-4DB2-BD59-A6C34878D82A}">
                    <a16:rowId xmlns:a16="http://schemas.microsoft.com/office/drawing/2014/main" val="1810655799"/>
                  </a:ext>
                </a:extLst>
              </a:tr>
              <a:tr h="145116">
                <a:tc>
                  <a:txBody>
                    <a:bodyPr/>
                    <a:lstStyle/>
                    <a:p>
                      <a:pPr algn="l"/>
                      <a:r>
                        <a:rPr lang="nb-NO" sz="800">
                          <a:effectLst/>
                        </a:rPr>
                        <a:t>Totalt</a:t>
                      </a:r>
                      <a:endParaRPr lang="nb-NO" sz="800">
                        <a:effectLst/>
                        <a:latin typeface="Tw Cen MT" panose="020B0602020104020603" pitchFamily="34" charset="0"/>
                      </a:endParaRPr>
                    </a:p>
                  </a:txBody>
                  <a:tcPr marL="36195" marR="36195" marT="53975" marB="53975" anchor="ctr">
                    <a:lnL w="9525" cap="flat" cmpd="sng" algn="ctr">
                      <a:noFill/>
                      <a:prstDash val="solid"/>
                    </a:lnL>
                    <a:lnR>
                      <a:noFill/>
                    </a:lnR>
                    <a:lnT w="50800" cmpd="dbl">
                      <a:noFill/>
                    </a:lnT>
                    <a:lnB w="9525" cap="flat" cmpd="sng" algn="ctr">
                      <a:noFill/>
                      <a:prstDash val="solid"/>
                    </a:lnB>
                    <a:lnTlToBr w="12700" cmpd="sng">
                      <a:noFill/>
                      <a:prstDash val="solid"/>
                    </a:lnTlToBr>
                    <a:lnBlToTr w="12700" cmpd="sng">
                      <a:noFill/>
                      <a:prstDash val="solid"/>
                    </a:lnBlToTr>
                  </a:tcPr>
                </a:tc>
                <a:tc>
                  <a:txBody>
                    <a:bodyPr/>
                    <a:lstStyle/>
                    <a:p>
                      <a:pPr algn="ctr"/>
                      <a:r>
                        <a:rPr lang="nb-NO" sz="800">
                          <a:effectLst/>
                        </a:rPr>
                        <a:t>685</a:t>
                      </a:r>
                      <a:endParaRPr lang="nb-NO" sz="800">
                        <a:effectLst/>
                        <a:latin typeface="Tw Cen MT" panose="020B0602020104020603" pitchFamily="34" charset="0"/>
                      </a:endParaRPr>
                    </a:p>
                  </a:txBody>
                  <a:tcPr marL="36195" marR="36195" marT="53975" marB="53975" anchor="ctr">
                    <a:lnL>
                      <a:noFill/>
                    </a:lnL>
                    <a:lnR>
                      <a:noFill/>
                    </a:lnR>
                    <a:lnT w="50800" cmpd="dbl">
                      <a:noFill/>
                    </a:lnT>
                    <a:lnB w="9525" cap="flat" cmpd="sng" algn="ctr">
                      <a:noFill/>
                      <a:prstDash val="solid"/>
                    </a:lnB>
                    <a:lnTlToBr w="12700" cmpd="sng">
                      <a:noFill/>
                      <a:prstDash val="solid"/>
                    </a:lnTlToBr>
                    <a:lnBlToTr w="12700" cmpd="sng">
                      <a:noFill/>
                      <a:prstDash val="solid"/>
                    </a:lnBlToTr>
                  </a:tcPr>
                </a:tc>
                <a:tc>
                  <a:txBody>
                    <a:bodyPr/>
                    <a:lstStyle/>
                    <a:p>
                      <a:pPr algn="ctr"/>
                      <a:r>
                        <a:rPr lang="nb-NO" sz="800">
                          <a:effectLst/>
                        </a:rPr>
                        <a:t>40%</a:t>
                      </a:r>
                      <a:endParaRPr lang="nb-NO" sz="800">
                        <a:effectLst/>
                        <a:latin typeface="Tw Cen MT" panose="020B0602020104020603" pitchFamily="34" charset="0"/>
                      </a:endParaRPr>
                    </a:p>
                  </a:txBody>
                  <a:tcPr marL="36195" marR="36195" marT="53975" marB="53975" anchor="ctr">
                    <a:lnL>
                      <a:noFill/>
                    </a:lnL>
                    <a:lnR w="9525" cap="flat" cmpd="sng" algn="ctr">
                      <a:noFill/>
                      <a:prstDash val="solid"/>
                    </a:lnR>
                    <a:lnT w="50800" cmpd="dbl">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91747254"/>
                  </a:ext>
                </a:extLst>
              </a:tr>
            </a:tbl>
          </a:graphicData>
        </a:graphic>
      </p:graphicFrame>
      <p:sp>
        <p:nvSpPr>
          <p:cNvPr id="13" name="Tittel 1">
            <a:extLst>
              <a:ext uri="{FF2B5EF4-FFF2-40B4-BE49-F238E27FC236}">
                <a16:creationId xmlns:a16="http://schemas.microsoft.com/office/drawing/2014/main" id="{71F0CBD2-ADE2-1A03-2952-032E05AF5B33}"/>
              </a:ext>
            </a:extLst>
          </p:cNvPr>
          <p:cNvSpPr txBox="1">
            <a:spLocks/>
          </p:cNvSpPr>
          <p:nvPr/>
        </p:nvSpPr>
        <p:spPr>
          <a:xfrm>
            <a:off x="720000" y="662989"/>
            <a:ext cx="8064000" cy="396593"/>
          </a:xfrm>
          <a:prstGeom prst="rect">
            <a:avLst/>
          </a:prstGeom>
        </p:spPr>
        <p:txBody>
          <a:bodyPr vert="horz" lIns="0" tIns="0" rIns="0" bIns="0" rtlCol="0" anchor="t">
            <a:noAutofit/>
          </a:bodyPr>
          <a:lstStyle>
            <a:lvl1pPr algn="l" defTabSz="914400" rtl="0" eaLnBrk="1" latinLnBrk="0" hangingPunct="1">
              <a:lnSpc>
                <a:spcPts val="2600"/>
              </a:lnSpc>
              <a:spcBef>
                <a:spcPct val="0"/>
              </a:spcBef>
              <a:buNone/>
              <a:defRPr sz="2000" b="0" kern="1200">
                <a:solidFill>
                  <a:schemeClr val="accent1"/>
                </a:solidFill>
                <a:latin typeface="Montserrat" panose="00000500000000000000" pitchFamily="2" charset="0"/>
                <a:ea typeface="+mj-ea"/>
                <a:cs typeface="+mj-cs"/>
              </a:defRPr>
            </a:lvl1pPr>
          </a:lstStyle>
          <a:p>
            <a:r>
              <a:rPr lang="nb-NO"/>
              <a:t>Vi har brukt ulike metoder for informasjonsinnhenting</a:t>
            </a:r>
          </a:p>
        </p:txBody>
      </p:sp>
      <p:cxnSp>
        <p:nvCxnSpPr>
          <p:cNvPr id="21" name="Rett linje 20">
            <a:extLst>
              <a:ext uri="{FF2B5EF4-FFF2-40B4-BE49-F238E27FC236}">
                <a16:creationId xmlns:a16="http://schemas.microsoft.com/office/drawing/2014/main" id="{6DFB9F88-60C1-2EA5-B847-03722889C256}"/>
              </a:ext>
            </a:extLst>
          </p:cNvPr>
          <p:cNvCxnSpPr>
            <a:cxnSpLocks/>
          </p:cNvCxnSpPr>
          <p:nvPr/>
        </p:nvCxnSpPr>
        <p:spPr>
          <a:xfrm>
            <a:off x="3949700" y="1594692"/>
            <a:ext cx="0" cy="3327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CA5EBADA-FFA7-BE2A-345F-5296929D994A}"/>
              </a:ext>
            </a:extLst>
          </p:cNvPr>
          <p:cNvCxnSpPr>
            <a:cxnSpLocks/>
          </p:cNvCxnSpPr>
          <p:nvPr/>
        </p:nvCxnSpPr>
        <p:spPr>
          <a:xfrm>
            <a:off x="6413500" y="1594692"/>
            <a:ext cx="0" cy="3327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ekstSylinder 1">
            <a:extLst>
              <a:ext uri="{FF2B5EF4-FFF2-40B4-BE49-F238E27FC236}">
                <a16:creationId xmlns:a16="http://schemas.microsoft.com/office/drawing/2014/main" id="{8D529933-0C02-187A-5923-56A411083F16}"/>
              </a:ext>
            </a:extLst>
          </p:cNvPr>
          <p:cNvSpPr txBox="1"/>
          <p:nvPr/>
        </p:nvSpPr>
        <p:spPr>
          <a:xfrm>
            <a:off x="130174" y="4922092"/>
            <a:ext cx="8442325" cy="175433"/>
          </a:xfrm>
          <a:prstGeom prst="rect">
            <a:avLst/>
          </a:prstGeom>
          <a:noFill/>
        </p:spPr>
        <p:txBody>
          <a:bodyPr wrap="square" rtlCol="0">
            <a:spAutoFit/>
          </a:bodyPr>
          <a:lstStyle/>
          <a:p>
            <a:pPr>
              <a:lnSpc>
                <a:spcPct val="90000"/>
              </a:lnSpc>
              <a:spcBef>
                <a:spcPts val="600"/>
              </a:spcBef>
            </a:pPr>
            <a:r>
              <a:rPr lang="nb-NO" sz="600" dirty="0"/>
              <a:t>*</a:t>
            </a:r>
            <a:r>
              <a:rPr lang="nb-NO" sz="600" dirty="0">
                <a:solidFill>
                  <a:schemeClr val="tx1"/>
                </a:solidFill>
              </a:rPr>
              <a:t>Bymiljøetaten, Etat for barnehage, Etat for hjemmebaserte tjenester og Etat for tjenester til utviklingshemmede</a:t>
            </a:r>
            <a:endParaRPr lang="nb-NO" sz="600" dirty="0"/>
          </a:p>
        </p:txBody>
      </p:sp>
    </p:spTree>
    <p:extLst>
      <p:ext uri="{BB962C8B-B14F-4D97-AF65-F5344CB8AC3E}">
        <p14:creationId xmlns:p14="http://schemas.microsoft.com/office/powerpoint/2010/main" val="350979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296F71-98B2-5EB8-8D4B-3563A328E9C4}"/>
              </a:ext>
            </a:extLst>
          </p:cNvPr>
          <p:cNvSpPr>
            <a:spLocks noGrp="1"/>
          </p:cNvSpPr>
          <p:nvPr>
            <p:ph type="title"/>
          </p:nvPr>
        </p:nvSpPr>
        <p:spPr/>
        <p:txBody>
          <a:bodyPr/>
          <a:lstStyle/>
          <a:p>
            <a:r>
              <a:rPr lang="nb-NO"/>
              <a:t>Status for mangfold</a:t>
            </a:r>
          </a:p>
        </p:txBody>
      </p:sp>
      <p:sp>
        <p:nvSpPr>
          <p:cNvPr id="3" name="Plassholder for innhold 2">
            <a:extLst>
              <a:ext uri="{FF2B5EF4-FFF2-40B4-BE49-F238E27FC236}">
                <a16:creationId xmlns:a16="http://schemas.microsoft.com/office/drawing/2014/main" id="{2401E680-2D8B-43B2-D9E0-C5F05376ACA0}"/>
              </a:ext>
            </a:extLst>
          </p:cNvPr>
          <p:cNvSpPr>
            <a:spLocks noGrp="1"/>
          </p:cNvSpPr>
          <p:nvPr>
            <p:ph idx="1"/>
          </p:nvPr>
        </p:nvSpPr>
        <p:spPr>
          <a:xfrm>
            <a:off x="720001" y="1722633"/>
            <a:ext cx="3686818" cy="2516092"/>
          </a:xfrm>
        </p:spPr>
        <p:txBody>
          <a:bodyPr/>
          <a:lstStyle/>
          <a:p>
            <a:r>
              <a:rPr lang="nb-NO" sz="1000" dirty="0"/>
              <a:t>Totalt oppgir 9 prosent av lederne å ha innvandrerbakgrunn.</a:t>
            </a:r>
          </a:p>
          <a:p>
            <a:r>
              <a:rPr lang="nb-NO" sz="1000" dirty="0"/>
              <a:t>Til sammenligning er andelen i befolkningen med innvandrerbakgrunn mellom 20 og 35 prosent i storbykommunene (SSB 09817). </a:t>
            </a:r>
          </a:p>
          <a:p>
            <a:r>
              <a:rPr lang="nb-NO" sz="1000" dirty="0"/>
              <a:t>Resultatene tyder på at representasjonen av ledere med innvandrerbakgrunn er noe høyere på lavere ledernivå</a:t>
            </a:r>
          </a:p>
          <a:p>
            <a:r>
              <a:rPr lang="nb-NO" sz="1000" dirty="0"/>
              <a:t>Helse og omsorg skiller seg ut som tjenesteområdet med størst representasjon blant sine ledere, både i antall og i andel. </a:t>
            </a:r>
          </a:p>
          <a:p>
            <a:r>
              <a:rPr lang="nb-NO" sz="1000" dirty="0"/>
              <a:t>Lederne har variert landbakgrunn: Norden (25 prosent), øvrige EU/EØS-land (20 prosent), Øst-Europa (20 prosent), Asia (20 prosent), Storbritannia,  Nord- og Sør-Amerika, Australia og New Zealand (15 prosent). Ingen av lederne som responderte på undersøkelsen, har landbakgrunn fra et afrikansk land. </a:t>
            </a:r>
          </a:p>
        </p:txBody>
      </p:sp>
      <p:sp>
        <p:nvSpPr>
          <p:cNvPr id="4" name="Plassholder for tekst 3">
            <a:extLst>
              <a:ext uri="{FF2B5EF4-FFF2-40B4-BE49-F238E27FC236}">
                <a16:creationId xmlns:a16="http://schemas.microsoft.com/office/drawing/2014/main" id="{B17FC711-9103-9AD0-499D-DD1339FE25E7}"/>
              </a:ext>
            </a:extLst>
          </p:cNvPr>
          <p:cNvSpPr>
            <a:spLocks noGrp="1"/>
          </p:cNvSpPr>
          <p:nvPr>
            <p:ph type="body" sz="quarter" idx="13"/>
          </p:nvPr>
        </p:nvSpPr>
        <p:spPr/>
        <p:txBody>
          <a:bodyPr/>
          <a:lstStyle/>
          <a:p>
            <a:r>
              <a:rPr lang="nb-NO"/>
              <a:t>Personer med innvandrerbakgrunn er underrepresentert blant kommunale ledere</a:t>
            </a:r>
          </a:p>
        </p:txBody>
      </p:sp>
      <p:graphicFrame>
        <p:nvGraphicFramePr>
          <p:cNvPr id="5" name="Diagram 4">
            <a:extLst>
              <a:ext uri="{FF2B5EF4-FFF2-40B4-BE49-F238E27FC236}">
                <a16:creationId xmlns:a16="http://schemas.microsoft.com/office/drawing/2014/main" id="{ACAF948B-62B1-EACE-53E1-3B1EF11D9E82}"/>
              </a:ext>
            </a:extLst>
          </p:cNvPr>
          <p:cNvGraphicFramePr/>
          <p:nvPr>
            <p:extLst>
              <p:ext uri="{D42A27DB-BD31-4B8C-83A1-F6EECF244321}">
                <p14:modId xmlns:p14="http://schemas.microsoft.com/office/powerpoint/2010/main" val="3826347375"/>
              </p:ext>
            </p:extLst>
          </p:nvPr>
        </p:nvGraphicFramePr>
        <p:xfrm>
          <a:off x="4572000" y="1607860"/>
          <a:ext cx="4400918" cy="29346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906745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6AC55-CD9E-7E92-9A8B-7A4948346F7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83CB2FE-09D2-793B-21C4-0DF4E2D90FC9}"/>
              </a:ext>
            </a:extLst>
          </p:cNvPr>
          <p:cNvSpPr>
            <a:spLocks noGrp="1"/>
          </p:cNvSpPr>
          <p:nvPr>
            <p:ph type="title"/>
          </p:nvPr>
        </p:nvSpPr>
        <p:spPr>
          <a:xfrm>
            <a:off x="3692996" y="662989"/>
            <a:ext cx="5091004" cy="396593"/>
          </a:xfrm>
        </p:spPr>
        <p:txBody>
          <a:bodyPr/>
          <a:lstStyle/>
          <a:p>
            <a:r>
              <a:rPr lang="nb-NO"/>
              <a:t>Hva kjennetegner kommunale ledere?</a:t>
            </a:r>
          </a:p>
        </p:txBody>
      </p:sp>
      <p:sp>
        <p:nvSpPr>
          <p:cNvPr id="3" name="Plassholder for innhold 2">
            <a:extLst>
              <a:ext uri="{FF2B5EF4-FFF2-40B4-BE49-F238E27FC236}">
                <a16:creationId xmlns:a16="http://schemas.microsoft.com/office/drawing/2014/main" id="{CD68C5F1-ECD3-5832-02CA-D4B9C530798F}"/>
              </a:ext>
            </a:extLst>
          </p:cNvPr>
          <p:cNvSpPr>
            <a:spLocks noGrp="1"/>
          </p:cNvSpPr>
          <p:nvPr>
            <p:ph idx="1"/>
          </p:nvPr>
        </p:nvSpPr>
        <p:spPr>
          <a:xfrm>
            <a:off x="3692996" y="1398147"/>
            <a:ext cx="5091004" cy="3039212"/>
          </a:xfrm>
        </p:spPr>
        <p:txBody>
          <a:bodyPr/>
          <a:lstStyle/>
          <a:p>
            <a:r>
              <a:rPr lang="nb-NO" sz="1000"/>
              <a:t>De fleste lederne er over 40 år, men det er noe flere yngre ledere blant de med innvandrerbakgrunn</a:t>
            </a:r>
          </a:p>
          <a:p>
            <a:r>
              <a:rPr lang="nb-NO" sz="1000"/>
              <a:t>De aller fleste lederne har høyere utdanning, uavhengig av innvandrerbakgrunn.</a:t>
            </a:r>
          </a:p>
          <a:p>
            <a:pPr lvl="1"/>
            <a:r>
              <a:rPr lang="nb-NO" sz="1000"/>
              <a:t>Rundt 70 prosent har utdanning på mastergradsnivå.</a:t>
            </a:r>
          </a:p>
          <a:p>
            <a:r>
              <a:rPr lang="nb-NO" sz="1000"/>
              <a:t>De fleste lederne har lang arbeidserfaring fra kommunal sektor og fra andre lederstillinger</a:t>
            </a:r>
          </a:p>
          <a:p>
            <a:pPr lvl="1"/>
            <a:r>
              <a:rPr lang="nb-NO" sz="1000"/>
              <a:t>Litt færre av de med innvandrerbakgrunn som har tidligere ledererfaring).</a:t>
            </a:r>
          </a:p>
          <a:p>
            <a:r>
              <a:rPr lang="nb-NO" sz="1000"/>
              <a:t>Over halvparten av lederne ble oppfordret til å søke på lederstillingen, og dette var vanligere blant ledere uten innvandrerbakgrunn (61 mot 41 prosent).  </a:t>
            </a:r>
          </a:p>
        </p:txBody>
      </p:sp>
      <p:sp>
        <p:nvSpPr>
          <p:cNvPr id="6" name="Rektangel 5">
            <a:extLst>
              <a:ext uri="{FF2B5EF4-FFF2-40B4-BE49-F238E27FC236}">
                <a16:creationId xmlns:a16="http://schemas.microsoft.com/office/drawing/2014/main" id="{7939A180-4E58-461C-6705-E7AE292D5FA5}"/>
              </a:ext>
            </a:extLst>
          </p:cNvPr>
          <p:cNvSpPr/>
          <p:nvPr/>
        </p:nvSpPr>
        <p:spPr>
          <a:xfrm>
            <a:off x="-1" y="0"/>
            <a:ext cx="3527815" cy="5143500"/>
          </a:xfrm>
          <a:prstGeom prst="rect">
            <a:avLst/>
          </a:prstGeom>
          <a:solidFill>
            <a:schemeClr val="accent1">
              <a:lumMod val="20000"/>
              <a:lumOff val="80000"/>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b-NO" sz="800">
              <a:solidFill>
                <a:schemeClr val="tx1"/>
              </a:solidFill>
            </a:endParaRPr>
          </a:p>
        </p:txBody>
      </p:sp>
      <p:graphicFrame>
        <p:nvGraphicFramePr>
          <p:cNvPr id="7" name="Diagram 6">
            <a:extLst>
              <a:ext uri="{FF2B5EF4-FFF2-40B4-BE49-F238E27FC236}">
                <a16:creationId xmlns:a16="http://schemas.microsoft.com/office/drawing/2014/main" id="{77E55FC5-7089-6DC6-721D-7D8CA9799024}"/>
              </a:ext>
            </a:extLst>
          </p:cNvPr>
          <p:cNvGraphicFramePr/>
          <p:nvPr/>
        </p:nvGraphicFramePr>
        <p:xfrm>
          <a:off x="-2" y="188494"/>
          <a:ext cx="3527814" cy="24193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 8">
            <a:extLst>
              <a:ext uri="{FF2B5EF4-FFF2-40B4-BE49-F238E27FC236}">
                <a16:creationId xmlns:a16="http://schemas.microsoft.com/office/drawing/2014/main" id="{7132CE7E-1CAF-EFE2-E7BD-CE76F3311BA0}"/>
              </a:ext>
            </a:extLst>
          </p:cNvPr>
          <p:cNvGraphicFramePr/>
          <p:nvPr/>
        </p:nvGraphicFramePr>
        <p:xfrm>
          <a:off x="-2" y="2694983"/>
          <a:ext cx="3527814" cy="24777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4560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FEBD35D7-5F3F-4916-A908-6DB601F824D5}"/>
              </a:ext>
            </a:extLst>
          </p:cNvPr>
          <p:cNvSpPr>
            <a:spLocks noGrp="1"/>
          </p:cNvSpPr>
          <p:nvPr>
            <p:ph type="title"/>
          </p:nvPr>
        </p:nvSpPr>
        <p:spPr/>
        <p:txBody>
          <a:bodyPr/>
          <a:lstStyle/>
          <a:p>
            <a:r>
              <a:rPr lang="nb-NO"/>
              <a:t>Hva sier forskningen om barrierer for mangfold?</a:t>
            </a:r>
          </a:p>
        </p:txBody>
      </p:sp>
      <p:sp>
        <p:nvSpPr>
          <p:cNvPr id="4" name="Plassholder for tekst 3">
            <a:extLst>
              <a:ext uri="{FF2B5EF4-FFF2-40B4-BE49-F238E27FC236}">
                <a16:creationId xmlns:a16="http://schemas.microsoft.com/office/drawing/2014/main" id="{3B9A01B5-8645-41A3-25A6-4EEFCB4AE23F}"/>
              </a:ext>
            </a:extLst>
          </p:cNvPr>
          <p:cNvSpPr>
            <a:spLocks noGrp="1"/>
          </p:cNvSpPr>
          <p:nvPr>
            <p:ph type="body" sz="quarter" idx="14"/>
          </p:nvPr>
        </p:nvSpPr>
        <p:spPr/>
        <p:txBody>
          <a:bodyPr/>
          <a:lstStyle/>
          <a:p>
            <a:r>
              <a:rPr lang="nb-NO"/>
              <a:t>Forskningslitteraturen peker på en rekke barrierer som hindrer mangfold i lederstillinger, og det skilles ofte på barrierer på ulike nivåer. Barrierer kan være knyttet til interne og eksterne faktorer, samt variere for ulike virksomheter og kandidater. </a:t>
            </a:r>
          </a:p>
          <a:p>
            <a:endParaRPr lang="nb-NO"/>
          </a:p>
        </p:txBody>
      </p:sp>
      <p:cxnSp>
        <p:nvCxnSpPr>
          <p:cNvPr id="15" name="Straight Connector 14">
            <a:extLst>
              <a:ext uri="{FF2B5EF4-FFF2-40B4-BE49-F238E27FC236}">
                <a16:creationId xmlns:a16="http://schemas.microsoft.com/office/drawing/2014/main" id="{0B1B043F-47DA-4052-9086-87A35D5EAE63}"/>
              </a:ext>
            </a:extLst>
          </p:cNvPr>
          <p:cNvCxnSpPr>
            <a:cxnSpLocks/>
          </p:cNvCxnSpPr>
          <p:nvPr/>
        </p:nvCxnSpPr>
        <p:spPr>
          <a:xfrm>
            <a:off x="720000" y="2228837"/>
            <a:ext cx="8064000" cy="0"/>
          </a:xfrm>
          <a:prstGeom prst="line">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C3636B0-DD7E-41D3-A0DD-7B0A1C7FC7C1}"/>
              </a:ext>
            </a:extLst>
          </p:cNvPr>
          <p:cNvSpPr txBox="1"/>
          <p:nvPr/>
        </p:nvSpPr>
        <p:spPr>
          <a:xfrm>
            <a:off x="720000" y="2770801"/>
            <a:ext cx="2520000" cy="161577"/>
          </a:xfrm>
          <a:prstGeom prst="rect">
            <a:avLst/>
          </a:prstGeom>
          <a:noFill/>
          <a:ln w="6350">
            <a:noFill/>
            <a:prstDash val="dash"/>
          </a:ln>
        </p:spPr>
        <p:txBody>
          <a:bodyPr wrap="square" lIns="0" tIns="0" rIns="0" bIns="0" rtlCol="0" anchor="b">
            <a:spAutoFit/>
          </a:bodyPr>
          <a:lstStyle/>
          <a:p>
            <a:pPr algn="ctr" defTabSz="914378">
              <a:defRPr/>
            </a:pPr>
            <a:r>
              <a:rPr lang="en-US" sz="1050" b="1">
                <a:latin typeface="Montserrat" panose="00000500000000000000" pitchFamily="2" charset="0"/>
              </a:rPr>
              <a:t>INSTITUSJONELLE BARRIERER</a:t>
            </a:r>
          </a:p>
        </p:txBody>
      </p:sp>
      <p:sp>
        <p:nvSpPr>
          <p:cNvPr id="11" name="Oval 111">
            <a:extLst>
              <a:ext uri="{FF2B5EF4-FFF2-40B4-BE49-F238E27FC236}">
                <a16:creationId xmlns:a16="http://schemas.microsoft.com/office/drawing/2014/main" id="{DBCCA4F1-7DA0-4584-A80E-7431924CDECC}"/>
              </a:ext>
            </a:extLst>
          </p:cNvPr>
          <p:cNvSpPr>
            <a:spLocks noChangeArrowheads="1"/>
          </p:cNvSpPr>
          <p:nvPr/>
        </p:nvSpPr>
        <p:spPr bwMode="auto">
          <a:xfrm>
            <a:off x="1422337" y="1698064"/>
            <a:ext cx="980947" cy="982856"/>
          </a:xfrm>
          <a:prstGeom prst="ellipse">
            <a:avLst/>
          </a:prstGeom>
          <a:solidFill>
            <a:schemeClr val="accent1"/>
          </a:solidFill>
          <a:ln w="14288" cap="flat">
            <a:solidFill>
              <a:schemeClr val="accent1"/>
            </a:solid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378">
              <a:defRPr/>
            </a:pPr>
            <a:endParaRPr lang="en-US" sz="1200">
              <a:solidFill>
                <a:prstClr val="black"/>
              </a:solidFill>
              <a:latin typeface="+mj-lt"/>
            </a:endParaRPr>
          </a:p>
        </p:txBody>
      </p:sp>
      <p:sp>
        <p:nvSpPr>
          <p:cNvPr id="12" name="Oval 112">
            <a:extLst>
              <a:ext uri="{FF2B5EF4-FFF2-40B4-BE49-F238E27FC236}">
                <a16:creationId xmlns:a16="http://schemas.microsoft.com/office/drawing/2014/main" id="{D12ACB08-8B87-4403-A849-D67466BCE3CA}"/>
              </a:ext>
            </a:extLst>
          </p:cNvPr>
          <p:cNvSpPr>
            <a:spLocks noChangeArrowheads="1"/>
          </p:cNvSpPr>
          <p:nvPr/>
        </p:nvSpPr>
        <p:spPr bwMode="auto">
          <a:xfrm>
            <a:off x="1528515" y="1806064"/>
            <a:ext cx="768588" cy="766854"/>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378">
              <a:defRPr/>
            </a:pPr>
            <a:endParaRPr lang="en-US" sz="1200">
              <a:solidFill>
                <a:prstClr val="black"/>
              </a:solidFill>
              <a:latin typeface="+mj-lt"/>
            </a:endParaRPr>
          </a:p>
        </p:txBody>
      </p:sp>
      <p:pic>
        <p:nvPicPr>
          <p:cNvPr id="21" name="Graphic 20" descr="Domstol med heldekkende fyll">
            <a:extLst>
              <a:ext uri="{FF2B5EF4-FFF2-40B4-BE49-F238E27FC236}">
                <a16:creationId xmlns:a16="http://schemas.microsoft.com/office/drawing/2014/main" id="{68330FA2-D0FC-429B-B50E-4C71490407F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54731" y="1931413"/>
            <a:ext cx="516156" cy="516156"/>
          </a:xfrm>
          <a:prstGeom prst="rect">
            <a:avLst/>
          </a:prstGeom>
        </p:spPr>
      </p:pic>
      <p:sp>
        <p:nvSpPr>
          <p:cNvPr id="28" name="TextBox 27">
            <a:extLst>
              <a:ext uri="{FF2B5EF4-FFF2-40B4-BE49-F238E27FC236}">
                <a16:creationId xmlns:a16="http://schemas.microsoft.com/office/drawing/2014/main" id="{0893FC2B-C2C8-4A54-821E-24917CAA0CB0}"/>
              </a:ext>
            </a:extLst>
          </p:cNvPr>
          <p:cNvSpPr txBox="1"/>
          <p:nvPr/>
        </p:nvSpPr>
        <p:spPr>
          <a:xfrm>
            <a:off x="3550796" y="2770801"/>
            <a:ext cx="2520000" cy="161583"/>
          </a:xfrm>
          <a:prstGeom prst="rect">
            <a:avLst/>
          </a:prstGeom>
          <a:noFill/>
          <a:ln w="6350">
            <a:noFill/>
            <a:prstDash val="dash"/>
          </a:ln>
        </p:spPr>
        <p:txBody>
          <a:bodyPr wrap="square" lIns="0" tIns="0" rIns="0" bIns="0" rtlCol="0" anchor="b">
            <a:spAutoFit/>
          </a:bodyPr>
          <a:lstStyle/>
          <a:p>
            <a:pPr algn="ctr" defTabSz="914378">
              <a:defRPr/>
            </a:pPr>
            <a:r>
              <a:rPr lang="en-US" sz="1050" b="1">
                <a:latin typeface="Montserrat" panose="00000500000000000000" pitchFamily="2" charset="0"/>
              </a:rPr>
              <a:t>BARRIERER PÅ VIRKSOMHETSNIVÅ</a:t>
            </a:r>
          </a:p>
        </p:txBody>
      </p:sp>
      <p:sp>
        <p:nvSpPr>
          <p:cNvPr id="25" name="Oval 111">
            <a:extLst>
              <a:ext uri="{FF2B5EF4-FFF2-40B4-BE49-F238E27FC236}">
                <a16:creationId xmlns:a16="http://schemas.microsoft.com/office/drawing/2014/main" id="{E133B1BC-88B8-4AA5-A2A1-53835AB42731}"/>
              </a:ext>
            </a:extLst>
          </p:cNvPr>
          <p:cNvSpPr>
            <a:spLocks noChangeArrowheads="1"/>
          </p:cNvSpPr>
          <p:nvPr/>
        </p:nvSpPr>
        <p:spPr bwMode="auto">
          <a:xfrm>
            <a:off x="4290218" y="1698064"/>
            <a:ext cx="980947" cy="982856"/>
          </a:xfrm>
          <a:prstGeom prst="ellipse">
            <a:avLst/>
          </a:prstGeom>
          <a:solidFill>
            <a:schemeClr val="accent1"/>
          </a:solidFill>
          <a:ln w="14288" cap="flat">
            <a:solidFill>
              <a:schemeClr val="accent1"/>
            </a:solid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378">
              <a:defRPr/>
            </a:pPr>
            <a:endParaRPr lang="en-US" sz="1200">
              <a:solidFill>
                <a:prstClr val="black"/>
              </a:solidFill>
              <a:latin typeface="+mj-lt"/>
            </a:endParaRPr>
          </a:p>
        </p:txBody>
      </p:sp>
      <p:sp>
        <p:nvSpPr>
          <p:cNvPr id="26" name="Oval 112">
            <a:extLst>
              <a:ext uri="{FF2B5EF4-FFF2-40B4-BE49-F238E27FC236}">
                <a16:creationId xmlns:a16="http://schemas.microsoft.com/office/drawing/2014/main" id="{6C31956D-5BE8-40D7-9E38-E291E30491CB}"/>
              </a:ext>
            </a:extLst>
          </p:cNvPr>
          <p:cNvSpPr>
            <a:spLocks noChangeArrowheads="1"/>
          </p:cNvSpPr>
          <p:nvPr/>
        </p:nvSpPr>
        <p:spPr bwMode="auto">
          <a:xfrm>
            <a:off x="4396396" y="1806064"/>
            <a:ext cx="768588" cy="766854"/>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378">
              <a:defRPr/>
            </a:pPr>
            <a:endParaRPr lang="en-US" sz="1200">
              <a:solidFill>
                <a:prstClr val="black"/>
              </a:solidFill>
              <a:latin typeface="+mj-lt"/>
            </a:endParaRPr>
          </a:p>
        </p:txBody>
      </p:sp>
      <p:sp>
        <p:nvSpPr>
          <p:cNvPr id="35" name="TextBox 34">
            <a:extLst>
              <a:ext uri="{FF2B5EF4-FFF2-40B4-BE49-F238E27FC236}">
                <a16:creationId xmlns:a16="http://schemas.microsoft.com/office/drawing/2014/main" id="{2F6CF867-B1D7-4BD0-AA87-FFCA3814E698}"/>
              </a:ext>
            </a:extLst>
          </p:cNvPr>
          <p:cNvSpPr txBox="1"/>
          <p:nvPr/>
        </p:nvSpPr>
        <p:spPr>
          <a:xfrm>
            <a:off x="6381591" y="2770801"/>
            <a:ext cx="2520000" cy="161583"/>
          </a:xfrm>
          <a:prstGeom prst="rect">
            <a:avLst/>
          </a:prstGeom>
          <a:noFill/>
          <a:ln w="6350">
            <a:noFill/>
            <a:prstDash val="dash"/>
          </a:ln>
        </p:spPr>
        <p:txBody>
          <a:bodyPr wrap="square" lIns="0" tIns="0" rIns="0" bIns="0" rtlCol="0" anchor="b">
            <a:spAutoFit/>
          </a:bodyPr>
          <a:lstStyle/>
          <a:p>
            <a:pPr algn="ctr" defTabSz="914378">
              <a:defRPr/>
            </a:pPr>
            <a:r>
              <a:rPr lang="en-US" sz="1050" b="1">
                <a:latin typeface="Montserrat" panose="00000500000000000000" pitchFamily="2" charset="0"/>
              </a:rPr>
              <a:t>BARRIERER PÅ INDIVIDNIVÅ</a:t>
            </a:r>
          </a:p>
        </p:txBody>
      </p:sp>
      <p:sp>
        <p:nvSpPr>
          <p:cNvPr id="32" name="Oval 111">
            <a:extLst>
              <a:ext uri="{FF2B5EF4-FFF2-40B4-BE49-F238E27FC236}">
                <a16:creationId xmlns:a16="http://schemas.microsoft.com/office/drawing/2014/main" id="{3A61F46E-6179-4CB3-94AB-CF6CE46A355D}"/>
              </a:ext>
            </a:extLst>
          </p:cNvPr>
          <p:cNvSpPr>
            <a:spLocks noChangeArrowheads="1"/>
          </p:cNvSpPr>
          <p:nvPr/>
        </p:nvSpPr>
        <p:spPr bwMode="auto">
          <a:xfrm>
            <a:off x="7151119" y="1698064"/>
            <a:ext cx="980947" cy="982856"/>
          </a:xfrm>
          <a:prstGeom prst="ellipse">
            <a:avLst/>
          </a:prstGeom>
          <a:solidFill>
            <a:schemeClr val="accent1"/>
          </a:solidFill>
          <a:ln w="14288" cap="flat">
            <a:solidFill>
              <a:schemeClr val="accent1"/>
            </a:solid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378">
              <a:defRPr/>
            </a:pPr>
            <a:endParaRPr lang="en-US" sz="1200">
              <a:solidFill>
                <a:prstClr val="black"/>
              </a:solidFill>
              <a:latin typeface="+mj-lt"/>
            </a:endParaRPr>
          </a:p>
        </p:txBody>
      </p:sp>
      <p:sp>
        <p:nvSpPr>
          <p:cNvPr id="33" name="Oval 112">
            <a:extLst>
              <a:ext uri="{FF2B5EF4-FFF2-40B4-BE49-F238E27FC236}">
                <a16:creationId xmlns:a16="http://schemas.microsoft.com/office/drawing/2014/main" id="{1757A73F-52EC-4427-A955-5AA2C207ECE3}"/>
              </a:ext>
            </a:extLst>
          </p:cNvPr>
          <p:cNvSpPr>
            <a:spLocks noChangeArrowheads="1"/>
          </p:cNvSpPr>
          <p:nvPr/>
        </p:nvSpPr>
        <p:spPr bwMode="auto">
          <a:xfrm>
            <a:off x="7257297" y="1806064"/>
            <a:ext cx="768588" cy="766854"/>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378">
              <a:defRPr/>
            </a:pPr>
            <a:endParaRPr lang="en-US" sz="1200">
              <a:solidFill>
                <a:prstClr val="black"/>
              </a:solidFill>
              <a:latin typeface="+mj-lt"/>
            </a:endParaRPr>
          </a:p>
        </p:txBody>
      </p:sp>
      <p:pic>
        <p:nvPicPr>
          <p:cNvPr id="42" name="Graphic 41" descr="Person med idé med heldekkende fyll">
            <a:extLst>
              <a:ext uri="{FF2B5EF4-FFF2-40B4-BE49-F238E27FC236}">
                <a16:creationId xmlns:a16="http://schemas.microsoft.com/office/drawing/2014/main" id="{68E3FDFA-F80D-40C0-9504-E7BE75B6CD2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357706" y="1905606"/>
            <a:ext cx="567771" cy="567771"/>
          </a:xfrm>
          <a:prstGeom prst="rect">
            <a:avLst/>
          </a:prstGeom>
        </p:spPr>
      </p:pic>
      <p:pic>
        <p:nvPicPr>
          <p:cNvPr id="44" name="Graphic 43" descr="Gruppe idédugnad med heldekkende fyll">
            <a:extLst>
              <a:ext uri="{FF2B5EF4-FFF2-40B4-BE49-F238E27FC236}">
                <a16:creationId xmlns:a16="http://schemas.microsoft.com/office/drawing/2014/main" id="{07A500CB-6A7E-472D-8C8C-91977FA2200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496805" y="1905606"/>
            <a:ext cx="567771" cy="567771"/>
          </a:xfrm>
          <a:prstGeom prst="rect">
            <a:avLst/>
          </a:prstGeom>
        </p:spPr>
      </p:pic>
      <p:sp>
        <p:nvSpPr>
          <p:cNvPr id="3" name="Rectangle 2">
            <a:extLst>
              <a:ext uri="{FF2B5EF4-FFF2-40B4-BE49-F238E27FC236}">
                <a16:creationId xmlns:a16="http://schemas.microsoft.com/office/drawing/2014/main" id="{133B7A10-3B83-46BC-994B-03FA0C0E6A25}"/>
              </a:ext>
            </a:extLst>
          </p:cNvPr>
          <p:cNvSpPr/>
          <p:nvPr/>
        </p:nvSpPr>
        <p:spPr>
          <a:xfrm>
            <a:off x="3550796" y="2989000"/>
            <a:ext cx="2520000" cy="189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1000">
                <a:solidFill>
                  <a:schemeClr val="tx1"/>
                </a:solidFill>
                <a:latin typeface="Montserrat" panose="00000500000000000000" pitchFamily="2" charset="0"/>
              </a:rPr>
              <a:t>Arbeidsgiveres ubevisste holdninger, favorisering av personer som ligner dem, kan utgjøre barrierer for mangfold (Østerud, 2023; Midtbøen &amp; Rogstad, 2012; </a:t>
            </a:r>
            <a:r>
              <a:rPr lang="nb-NO" sz="1000" err="1">
                <a:solidFill>
                  <a:schemeClr val="tx1"/>
                </a:solidFill>
                <a:latin typeface="Montserrat" panose="00000500000000000000" pitchFamily="2" charset="0"/>
              </a:rPr>
              <a:t>Bjørnset</a:t>
            </a:r>
            <a:r>
              <a:rPr lang="nb-NO" sz="1000">
                <a:solidFill>
                  <a:schemeClr val="tx1"/>
                </a:solidFill>
                <a:latin typeface="Montserrat" panose="00000500000000000000" pitchFamily="2" charset="0"/>
              </a:rPr>
              <a:t>, et, al. 2018). </a:t>
            </a:r>
          </a:p>
          <a:p>
            <a:r>
              <a:rPr lang="nb-NO" sz="1000">
                <a:solidFill>
                  <a:schemeClr val="tx1"/>
                </a:solidFill>
                <a:latin typeface="Montserrat" panose="00000500000000000000" pitchFamily="2" charset="0"/>
              </a:rPr>
              <a:t>Arbeidsgivere kan være mer opptatt av å unngå feilansettelser, enn å se potensialet i nytenkende kandidater som skiller seg ut (Rogstad &amp; Sterri, 2018).</a:t>
            </a:r>
          </a:p>
          <a:p>
            <a:endParaRPr lang="nb-NO" sz="1000">
              <a:solidFill>
                <a:schemeClr val="tx1"/>
              </a:solidFill>
              <a:latin typeface="Montserrat" panose="00000500000000000000" pitchFamily="2" charset="0"/>
            </a:endParaRPr>
          </a:p>
        </p:txBody>
      </p:sp>
      <p:sp>
        <p:nvSpPr>
          <p:cNvPr id="22" name="Rectangle 21">
            <a:extLst>
              <a:ext uri="{FF2B5EF4-FFF2-40B4-BE49-F238E27FC236}">
                <a16:creationId xmlns:a16="http://schemas.microsoft.com/office/drawing/2014/main" id="{A141F48F-4C02-4B17-9E24-CE59BEC3AF5B}"/>
              </a:ext>
            </a:extLst>
          </p:cNvPr>
          <p:cNvSpPr/>
          <p:nvPr/>
        </p:nvSpPr>
        <p:spPr>
          <a:xfrm>
            <a:off x="720000" y="2989000"/>
            <a:ext cx="2520000" cy="18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1000">
                <a:solidFill>
                  <a:schemeClr val="tx1"/>
                </a:solidFill>
                <a:latin typeface="Montserrat" panose="00000500000000000000" pitchFamily="2" charset="0"/>
              </a:rPr>
              <a:t>Det kan være vanskelig å vurdere utenlandsk kompetanse og det er mangel på effektive godkjennings- og suppleringsordninger for dette (Lunde &amp; Rogstad, 2016; Tronstad, 2010). </a:t>
            </a:r>
          </a:p>
        </p:txBody>
      </p:sp>
      <p:sp>
        <p:nvSpPr>
          <p:cNvPr id="23" name="Rectangle 22">
            <a:extLst>
              <a:ext uri="{FF2B5EF4-FFF2-40B4-BE49-F238E27FC236}">
                <a16:creationId xmlns:a16="http://schemas.microsoft.com/office/drawing/2014/main" id="{FD39898B-4618-4793-B5D7-D6DF6054BB07}"/>
              </a:ext>
            </a:extLst>
          </p:cNvPr>
          <p:cNvSpPr/>
          <p:nvPr/>
        </p:nvSpPr>
        <p:spPr>
          <a:xfrm>
            <a:off x="6381591" y="2989000"/>
            <a:ext cx="2520000" cy="189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1000">
                <a:solidFill>
                  <a:schemeClr val="tx1"/>
                </a:solidFill>
                <a:latin typeface="Montserrat" panose="00000500000000000000" pitchFamily="2" charset="0"/>
              </a:rPr>
              <a:t>Svake norskkunnskaper er en betydelig barriere, og arbeidsgivere legger ofte vekt på sin subjektive vurdering av kandidatens norskkunnskaper i beslutningsprosesser (</a:t>
            </a:r>
            <a:r>
              <a:rPr lang="nb-NO" sz="1000" err="1">
                <a:solidFill>
                  <a:schemeClr val="tx1"/>
                </a:solidFill>
                <a:latin typeface="Montserrat" panose="00000500000000000000" pitchFamily="2" charset="0"/>
              </a:rPr>
              <a:t>Bjørnset</a:t>
            </a:r>
            <a:r>
              <a:rPr lang="nb-NO" sz="1000">
                <a:solidFill>
                  <a:schemeClr val="tx1"/>
                </a:solidFill>
                <a:latin typeface="Montserrat" panose="00000500000000000000" pitchFamily="2" charset="0"/>
              </a:rPr>
              <a:t>, et al. 2021)</a:t>
            </a:r>
          </a:p>
        </p:txBody>
      </p:sp>
    </p:spTree>
    <p:extLst>
      <p:ext uri="{BB962C8B-B14F-4D97-AF65-F5344CB8AC3E}">
        <p14:creationId xmlns:p14="http://schemas.microsoft.com/office/powerpoint/2010/main" val="400142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FCB233-0534-5E36-5C18-93FEC5CF0534}"/>
              </a:ext>
            </a:extLst>
          </p:cNvPr>
          <p:cNvSpPr>
            <a:spLocks noGrp="1"/>
          </p:cNvSpPr>
          <p:nvPr>
            <p:ph type="title"/>
          </p:nvPr>
        </p:nvSpPr>
        <p:spPr/>
        <p:txBody>
          <a:bodyPr/>
          <a:lstStyle/>
          <a:p>
            <a:r>
              <a:rPr lang="nb-NO"/>
              <a:t>De mest sentrale barrierene for mangfold</a:t>
            </a:r>
          </a:p>
        </p:txBody>
      </p:sp>
      <p:sp>
        <p:nvSpPr>
          <p:cNvPr id="4" name="Rektangel 3">
            <a:extLst>
              <a:ext uri="{FF2B5EF4-FFF2-40B4-BE49-F238E27FC236}">
                <a16:creationId xmlns:a16="http://schemas.microsoft.com/office/drawing/2014/main" id="{6D358B37-0CA6-4EE9-BAEA-29B7107DA568}"/>
              </a:ext>
            </a:extLst>
          </p:cNvPr>
          <p:cNvSpPr/>
          <p:nvPr/>
        </p:nvSpPr>
        <p:spPr>
          <a:xfrm>
            <a:off x="663121" y="1640397"/>
            <a:ext cx="4353721" cy="245743"/>
          </a:xfrm>
          <a:prstGeom prst="rect">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Institusjonelle rammer</a:t>
            </a:r>
          </a:p>
        </p:txBody>
      </p:sp>
      <p:sp>
        <p:nvSpPr>
          <p:cNvPr id="5" name="Rektangel 4">
            <a:extLst>
              <a:ext uri="{FF2B5EF4-FFF2-40B4-BE49-F238E27FC236}">
                <a16:creationId xmlns:a16="http://schemas.microsoft.com/office/drawing/2014/main" id="{FE54F793-4F11-110A-AECC-D86244AB4EF8}"/>
              </a:ext>
            </a:extLst>
          </p:cNvPr>
          <p:cNvSpPr/>
          <p:nvPr/>
        </p:nvSpPr>
        <p:spPr>
          <a:xfrm>
            <a:off x="5079979" y="1643623"/>
            <a:ext cx="3400899" cy="245743"/>
          </a:xfrm>
          <a:prstGeom prst="rect">
            <a:avLst/>
          </a:prstGeom>
          <a:solidFill>
            <a:schemeClr val="accent4">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Praksis i kommunene</a:t>
            </a:r>
          </a:p>
        </p:txBody>
      </p:sp>
      <p:sp>
        <p:nvSpPr>
          <p:cNvPr id="6" name="Rektangel 5">
            <a:extLst>
              <a:ext uri="{FF2B5EF4-FFF2-40B4-BE49-F238E27FC236}">
                <a16:creationId xmlns:a16="http://schemas.microsoft.com/office/drawing/2014/main" id="{2E73FE01-1C2B-77D7-F41A-DC222CE3A338}"/>
              </a:ext>
            </a:extLst>
          </p:cNvPr>
          <p:cNvSpPr/>
          <p:nvPr/>
        </p:nvSpPr>
        <p:spPr>
          <a:xfrm>
            <a:off x="663121" y="3021969"/>
            <a:ext cx="4353721" cy="245743"/>
          </a:xfrm>
          <a:prstGeom prst="rect">
            <a:avLst/>
          </a:prstGeom>
          <a:solidFill>
            <a:schemeClr val="accent3">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000" b="1">
                <a:solidFill>
                  <a:schemeClr val="tx1"/>
                </a:solidFill>
              </a:rPr>
              <a:t>Individuelle barrierer</a:t>
            </a:r>
          </a:p>
        </p:txBody>
      </p:sp>
      <p:sp>
        <p:nvSpPr>
          <p:cNvPr id="10" name="Rektangel 9">
            <a:extLst>
              <a:ext uri="{FF2B5EF4-FFF2-40B4-BE49-F238E27FC236}">
                <a16:creationId xmlns:a16="http://schemas.microsoft.com/office/drawing/2014/main" id="{051828AE-DB58-BDC1-5599-60A3FAD41C35}"/>
              </a:ext>
            </a:extLst>
          </p:cNvPr>
          <p:cNvSpPr/>
          <p:nvPr/>
        </p:nvSpPr>
        <p:spPr>
          <a:xfrm>
            <a:off x="5079979" y="1947186"/>
            <a:ext cx="3400899" cy="2192328"/>
          </a:xfrm>
          <a:prstGeom prst="rect">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chemeClr val="tx1"/>
                </a:solidFill>
              </a:rPr>
              <a:t>Kunnskap og bevissthet om verdien av, og holdninger til mangfold</a:t>
            </a:r>
          </a:p>
          <a:p>
            <a:pPr marL="171450" indent="-171450">
              <a:buFont typeface="Arial" panose="020B0604020202020204" pitchFamily="34" charset="0"/>
              <a:buChar char="•"/>
            </a:pPr>
            <a:r>
              <a:rPr lang="nb-NO" sz="1000">
                <a:solidFill>
                  <a:schemeClr val="tx1"/>
                </a:solidFill>
              </a:rPr>
              <a:t>Arbeidsmiljø og personalpolitikk</a:t>
            </a:r>
          </a:p>
          <a:p>
            <a:endParaRPr lang="nb-NO" sz="1000">
              <a:solidFill>
                <a:schemeClr val="tx1"/>
              </a:solidFill>
            </a:endParaRPr>
          </a:p>
          <a:p>
            <a:r>
              <a:rPr lang="nb-NO" sz="1000">
                <a:solidFill>
                  <a:schemeClr val="tx1"/>
                </a:solidFill>
              </a:rPr>
              <a:t>Fallgruver i rekrutteringsprosessen:</a:t>
            </a:r>
          </a:p>
          <a:p>
            <a:pPr marL="171450" indent="-171450">
              <a:buFont typeface="Arial" panose="020B0604020202020204" pitchFamily="34" charset="0"/>
              <a:buChar char="•"/>
            </a:pPr>
            <a:r>
              <a:rPr lang="nb-NO" sz="1000">
                <a:solidFill>
                  <a:schemeClr val="tx1"/>
                </a:solidFill>
              </a:rPr>
              <a:t>Vurdering av faktiske behov </a:t>
            </a:r>
          </a:p>
          <a:p>
            <a:pPr marL="171450" indent="-171450">
              <a:buFont typeface="Arial" panose="020B0604020202020204" pitchFamily="34" charset="0"/>
              <a:buChar char="•"/>
            </a:pPr>
            <a:r>
              <a:rPr lang="nb-NO" sz="1000">
                <a:solidFill>
                  <a:schemeClr val="tx1"/>
                </a:solidFill>
              </a:rPr>
              <a:t>Utfordrende å vurdere utenlandsk bakgrunn</a:t>
            </a:r>
          </a:p>
          <a:p>
            <a:pPr marL="171450" indent="-171450">
              <a:buFont typeface="Arial" panose="020B0604020202020204" pitchFamily="34" charset="0"/>
              <a:buChar char="•"/>
            </a:pPr>
            <a:r>
              <a:rPr lang="nb-NO" sz="1000">
                <a:solidFill>
                  <a:schemeClr val="tx1"/>
                </a:solidFill>
              </a:rPr>
              <a:t>Språk blir en «</a:t>
            </a:r>
            <a:r>
              <a:rPr lang="nb-NO" sz="1000" err="1">
                <a:solidFill>
                  <a:schemeClr val="tx1"/>
                </a:solidFill>
              </a:rPr>
              <a:t>proxy</a:t>
            </a:r>
            <a:r>
              <a:rPr lang="nb-NO" sz="1000">
                <a:solidFill>
                  <a:schemeClr val="tx1"/>
                </a:solidFill>
              </a:rPr>
              <a:t>» for andre viktige forhold</a:t>
            </a:r>
          </a:p>
          <a:p>
            <a:pPr marL="171450" indent="-171450">
              <a:buFont typeface="Arial" panose="020B0604020202020204" pitchFamily="34" charset="0"/>
              <a:buChar char="•"/>
            </a:pPr>
            <a:r>
              <a:rPr lang="nb-NO" sz="1000">
                <a:solidFill>
                  <a:schemeClr val="tx1"/>
                </a:solidFill>
              </a:rPr>
              <a:t>Risikabelt å velge en med annen bakgrunn</a:t>
            </a:r>
          </a:p>
        </p:txBody>
      </p:sp>
      <p:sp>
        <p:nvSpPr>
          <p:cNvPr id="11" name="Rektangel 10">
            <a:extLst>
              <a:ext uri="{FF2B5EF4-FFF2-40B4-BE49-F238E27FC236}">
                <a16:creationId xmlns:a16="http://schemas.microsoft.com/office/drawing/2014/main" id="{14AB5EDA-D520-7449-1292-B379928E0BC1}"/>
              </a:ext>
            </a:extLst>
          </p:cNvPr>
          <p:cNvSpPr/>
          <p:nvPr/>
        </p:nvSpPr>
        <p:spPr>
          <a:xfrm>
            <a:off x="663121" y="3322308"/>
            <a:ext cx="4353721" cy="817206"/>
          </a:xfrm>
          <a:prstGeom prst="rect">
            <a:avLst/>
          </a:pr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chemeClr val="tx1"/>
                </a:solidFill>
              </a:rPr>
              <a:t>Utdanningsnivå og type utdanning</a:t>
            </a:r>
          </a:p>
          <a:p>
            <a:pPr marL="171450" indent="-171450">
              <a:buFont typeface="Arial" panose="020B0604020202020204" pitchFamily="34" charset="0"/>
              <a:buChar char="•"/>
            </a:pPr>
            <a:r>
              <a:rPr lang="nb-NO" sz="1000">
                <a:solidFill>
                  <a:schemeClr val="tx1"/>
                </a:solidFill>
              </a:rPr>
              <a:t>Tidligere arbeidserfaring</a:t>
            </a:r>
          </a:p>
          <a:p>
            <a:pPr marL="171450" indent="-171450">
              <a:buFont typeface="Arial" panose="020B0604020202020204" pitchFamily="34" charset="0"/>
              <a:buChar char="•"/>
            </a:pPr>
            <a:r>
              <a:rPr lang="nb-NO" sz="1000">
                <a:solidFill>
                  <a:schemeClr val="tx1"/>
                </a:solidFill>
              </a:rPr>
              <a:t>Personlige egenskaper</a:t>
            </a:r>
          </a:p>
          <a:p>
            <a:pPr marL="171450" indent="-171450">
              <a:buFont typeface="Arial" panose="020B0604020202020204" pitchFamily="34" charset="0"/>
              <a:buChar char="•"/>
            </a:pPr>
            <a:r>
              <a:rPr lang="nb-NO" sz="1000">
                <a:solidFill>
                  <a:schemeClr val="tx1"/>
                </a:solidFill>
              </a:rPr>
              <a:t>Karrierepreferanser</a:t>
            </a:r>
          </a:p>
          <a:p>
            <a:pPr marL="171450" indent="-171450">
              <a:buFont typeface="Arial" panose="020B0604020202020204" pitchFamily="34" charset="0"/>
              <a:buChar char="•"/>
            </a:pPr>
            <a:r>
              <a:rPr lang="nb-NO" sz="1000">
                <a:solidFill>
                  <a:schemeClr val="tx1"/>
                </a:solidFill>
              </a:rPr>
              <a:t>Språkferdigheter</a:t>
            </a:r>
          </a:p>
          <a:p>
            <a:pPr lvl="1"/>
            <a:endParaRPr lang="nb-NO" sz="1000">
              <a:solidFill>
                <a:schemeClr val="tx1"/>
              </a:solidFill>
            </a:endParaRPr>
          </a:p>
          <a:p>
            <a:pPr marL="171450" indent="-171450">
              <a:buFont typeface="Arial" panose="020B0604020202020204" pitchFamily="34" charset="0"/>
              <a:buChar char="•"/>
            </a:pPr>
            <a:endParaRPr lang="nb-NO" sz="1000">
              <a:solidFill>
                <a:schemeClr val="tx1"/>
              </a:solidFill>
            </a:endParaRPr>
          </a:p>
        </p:txBody>
      </p:sp>
      <p:sp>
        <p:nvSpPr>
          <p:cNvPr id="3" name="Rektangel 2">
            <a:extLst>
              <a:ext uri="{FF2B5EF4-FFF2-40B4-BE49-F238E27FC236}">
                <a16:creationId xmlns:a16="http://schemas.microsoft.com/office/drawing/2014/main" id="{A657E541-D79A-CCF2-56F0-43CDD27B6244}"/>
              </a:ext>
            </a:extLst>
          </p:cNvPr>
          <p:cNvSpPr/>
          <p:nvPr/>
        </p:nvSpPr>
        <p:spPr>
          <a:xfrm>
            <a:off x="663121" y="1332131"/>
            <a:ext cx="4353721" cy="253672"/>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800" b="1">
                <a:solidFill>
                  <a:schemeClr val="tx1"/>
                </a:solidFill>
              </a:rPr>
              <a:t>Eksterne forhold </a:t>
            </a:r>
          </a:p>
          <a:p>
            <a:pPr algn="ctr"/>
            <a:r>
              <a:rPr lang="nb-NO" sz="800">
                <a:solidFill>
                  <a:schemeClr val="tx1"/>
                </a:solidFill>
              </a:rPr>
              <a:t>Forhold kommunene ikke direkte kan påvirke</a:t>
            </a:r>
          </a:p>
        </p:txBody>
      </p:sp>
      <p:sp>
        <p:nvSpPr>
          <p:cNvPr id="7" name="Rektangel 6">
            <a:extLst>
              <a:ext uri="{FF2B5EF4-FFF2-40B4-BE49-F238E27FC236}">
                <a16:creationId xmlns:a16="http://schemas.microsoft.com/office/drawing/2014/main" id="{05462E9E-A665-EB27-FAD6-4915F10B16F6}"/>
              </a:ext>
            </a:extLst>
          </p:cNvPr>
          <p:cNvSpPr/>
          <p:nvPr/>
        </p:nvSpPr>
        <p:spPr>
          <a:xfrm>
            <a:off x="5079979" y="1332132"/>
            <a:ext cx="3400899" cy="253672"/>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800" b="1">
                <a:solidFill>
                  <a:schemeClr val="tx1"/>
                </a:solidFill>
              </a:rPr>
              <a:t>Interne barrierer</a:t>
            </a:r>
          </a:p>
          <a:p>
            <a:pPr algn="ctr"/>
            <a:r>
              <a:rPr lang="nb-NO" sz="800">
                <a:solidFill>
                  <a:schemeClr val="tx1"/>
                </a:solidFill>
              </a:rPr>
              <a:t>Barrierer kommunene direkte kan påvirke</a:t>
            </a:r>
          </a:p>
        </p:txBody>
      </p:sp>
      <p:sp>
        <p:nvSpPr>
          <p:cNvPr id="8" name="Rektangel 7">
            <a:extLst>
              <a:ext uri="{FF2B5EF4-FFF2-40B4-BE49-F238E27FC236}">
                <a16:creationId xmlns:a16="http://schemas.microsoft.com/office/drawing/2014/main" id="{AC80677C-00D7-81F0-9945-7EDDF4D9ECF7}"/>
              </a:ext>
            </a:extLst>
          </p:cNvPr>
          <p:cNvSpPr/>
          <p:nvPr/>
        </p:nvSpPr>
        <p:spPr>
          <a:xfrm>
            <a:off x="663121" y="1940734"/>
            <a:ext cx="4353721" cy="1026641"/>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indent="-171450">
              <a:buFont typeface="Arial" panose="020B0604020202020204" pitchFamily="34" charset="0"/>
              <a:buChar char="•"/>
            </a:pPr>
            <a:r>
              <a:rPr lang="nb-NO" sz="1000">
                <a:solidFill>
                  <a:schemeClr val="tx1"/>
                </a:solidFill>
              </a:rPr>
              <a:t>Likestillings- og diskrimineringsloven, </a:t>
            </a:r>
            <a:r>
              <a:rPr lang="nb-NO" sz="1000" err="1">
                <a:solidFill>
                  <a:schemeClr val="tx1"/>
                </a:solidFill>
              </a:rPr>
              <a:t>ink</a:t>
            </a:r>
            <a:r>
              <a:rPr lang="nb-NO" sz="1000">
                <a:solidFill>
                  <a:schemeClr val="tx1"/>
                </a:solidFill>
              </a:rPr>
              <a:t>. Aktivitets- og redegjørelsesplikten</a:t>
            </a:r>
          </a:p>
          <a:p>
            <a:pPr marL="171450" indent="-171450">
              <a:buFont typeface="Arial" panose="020B0604020202020204" pitchFamily="34" charset="0"/>
              <a:buChar char="•"/>
            </a:pPr>
            <a:r>
              <a:rPr lang="nb-NO" sz="1000">
                <a:solidFill>
                  <a:schemeClr val="tx1"/>
                </a:solidFill>
              </a:rPr>
              <a:t>Arbeidsmiljøloven</a:t>
            </a:r>
          </a:p>
          <a:p>
            <a:pPr marL="171450" indent="-171450">
              <a:buFont typeface="Arial" panose="020B0604020202020204" pitchFamily="34" charset="0"/>
              <a:buChar char="•"/>
            </a:pPr>
            <a:r>
              <a:rPr lang="nb-NO" sz="1000">
                <a:solidFill>
                  <a:schemeClr val="tx1"/>
                </a:solidFill>
              </a:rPr>
              <a:t>KS’ hovedavtale</a:t>
            </a:r>
          </a:p>
          <a:p>
            <a:pPr marL="171450" indent="-171450">
              <a:buFont typeface="Arial" panose="020B0604020202020204" pitchFamily="34" charset="0"/>
              <a:buChar char="•"/>
            </a:pPr>
            <a:r>
              <a:rPr lang="nb-NO" sz="1000">
                <a:solidFill>
                  <a:schemeClr val="tx1"/>
                </a:solidFill>
              </a:rPr>
              <a:t>Lovfestede språkkrav og kompetansekrav</a:t>
            </a:r>
          </a:p>
          <a:p>
            <a:pPr marL="171450" indent="-171450">
              <a:buFont typeface="Arial" panose="020B0604020202020204" pitchFamily="34" charset="0"/>
              <a:buChar char="•"/>
            </a:pPr>
            <a:r>
              <a:rPr lang="nb-NO" sz="1000">
                <a:solidFill>
                  <a:schemeClr val="tx1"/>
                </a:solidFill>
              </a:rPr>
              <a:t>Kvalifikasjonsprinsippet</a:t>
            </a:r>
          </a:p>
          <a:p>
            <a:pPr marL="171450" indent="-171450">
              <a:buFont typeface="Arial" panose="020B0604020202020204" pitchFamily="34" charset="0"/>
              <a:buChar char="•"/>
            </a:pPr>
            <a:endParaRPr lang="nb-NO" sz="1000">
              <a:solidFill>
                <a:schemeClr val="tx1"/>
              </a:solidFill>
            </a:endParaRPr>
          </a:p>
        </p:txBody>
      </p:sp>
    </p:spTree>
    <p:extLst>
      <p:ext uri="{BB962C8B-B14F-4D97-AF65-F5344CB8AC3E}">
        <p14:creationId xmlns:p14="http://schemas.microsoft.com/office/powerpoint/2010/main" val="3027162416"/>
      </p:ext>
    </p:extLst>
  </p:cSld>
  <p:clrMapOvr>
    <a:masterClrMapping/>
  </p:clrMapOvr>
</p:sld>
</file>

<file path=ppt/theme/theme1.xml><?xml version="1.0" encoding="utf-8"?>
<a:theme xmlns:a="http://schemas.openxmlformats.org/drawingml/2006/main" name="Oslo Economics med samarbeidspartnere">
  <a:themeElements>
    <a:clrScheme name="OE-farger Rød">
      <a:dk1>
        <a:srgbClr val="000000"/>
      </a:dk1>
      <a:lt1>
        <a:srgbClr val="FFFFFF"/>
      </a:lt1>
      <a:dk2>
        <a:srgbClr val="939598"/>
      </a:dk2>
      <a:lt2>
        <a:srgbClr val="0076BE"/>
      </a:lt2>
      <a:accent1>
        <a:srgbClr val="C15237"/>
      </a:accent1>
      <a:accent2>
        <a:srgbClr val="0F5F91"/>
      </a:accent2>
      <a:accent3>
        <a:srgbClr val="47926E"/>
      </a:accent3>
      <a:accent4>
        <a:srgbClr val="634C85"/>
      </a:accent4>
      <a:accent5>
        <a:srgbClr val="FEDD00"/>
      </a:accent5>
      <a:accent6>
        <a:srgbClr val="DC4405"/>
      </a:accent6>
      <a:hlink>
        <a:srgbClr val="0F5F91"/>
      </a:hlink>
      <a:folHlink>
        <a:srgbClr val="BFE6FF"/>
      </a:folHlink>
    </a:clrScheme>
    <a:fontScheme name="Egendefinert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w="6350">
          <a:noFill/>
        </a:ln>
      </a:spPr>
      <a:bodyPr lIns="36000" tIns="36000" rIns="36000" bIns="36000" rtlCol="0" anchor="ctr"/>
      <a:lstStyle>
        <a:defPPr algn="ctr">
          <a:defRPr sz="8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90000"/>
          </a:lnSpc>
          <a:spcBef>
            <a:spcPts val="600"/>
          </a:spcBef>
          <a:defRPr sz="1600" dirty="0" smtClean="0"/>
        </a:defPPr>
      </a:lstStyle>
    </a:txDef>
  </a:objectDefaults>
  <a:extraClrSchemeLst/>
  <a:custClrLst>
    <a:custClr name="OEC Grønn">
      <a:srgbClr val="49A942"/>
    </a:custClr>
    <a:custClr name="OEC Mørk blå">
      <a:srgbClr val="06038D"/>
    </a:custClr>
    <a:custClr name="OEC Oransje">
      <a:srgbClr val="DC4405"/>
    </a:custClr>
    <a:custClr name="OEC Magenta">
      <a:srgbClr val="FF00FF"/>
    </a:custClr>
  </a:custClrLst>
  <a:extLst>
    <a:ext uri="{05A4C25C-085E-4340-85A3-A5531E510DB2}">
      <thm15:themeFamily xmlns:thm15="http://schemas.microsoft.com/office/thememl/2012/main" name="OE Presentasjonsmal Rød" id="{ED51C222-6AA2-420D-B833-9B2401DB561E}" vid="{7F2116D6-EAEE-4BE0-B45F-3377FE5F732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slo Economics">
    <a:dk1>
      <a:sysClr val="windowText" lastClr="000000"/>
    </a:dk1>
    <a:lt1>
      <a:sysClr val="window" lastClr="FFFFFF"/>
    </a:lt1>
    <a:dk2>
      <a:srgbClr val="0076BE"/>
    </a:dk2>
    <a:lt2>
      <a:srgbClr val="939598"/>
    </a:lt2>
    <a:accent1>
      <a:srgbClr val="CDD8F0"/>
    </a:accent1>
    <a:accent2>
      <a:srgbClr val="8FACDC"/>
    </a:accent2>
    <a:accent3>
      <a:srgbClr val="D1D2D4"/>
    </a:accent3>
    <a:accent4>
      <a:srgbClr val="B4B5B7"/>
    </a:accent4>
    <a:accent5>
      <a:srgbClr val="0076BE"/>
    </a:accent5>
    <a:accent6>
      <a:srgbClr val="939598"/>
    </a:accent6>
    <a:hlink>
      <a:srgbClr val="CDD8F0"/>
    </a:hlink>
    <a:folHlink>
      <a:srgbClr val="CDD8F0"/>
    </a:folHlink>
  </a:clrScheme>
  <a:fontScheme name="Oslo Economics">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8913EAF4BAE404E9627F7647B5B30FB" ma:contentTypeVersion="29" ma:contentTypeDescription="Opprett et nytt dokument." ma:contentTypeScope="" ma:versionID="b396168561a6f202ce4c13c470ae08b5">
  <xsd:schema xmlns:xsd="http://www.w3.org/2001/XMLSchema" xmlns:xs="http://www.w3.org/2001/XMLSchema" xmlns:p="http://schemas.microsoft.com/office/2006/metadata/properties" xmlns:ns1="http://schemas.microsoft.com/sharepoint/v3" xmlns:ns2="5e2e7a1a-8268-41dc-ab07-abcc387bf7b9" xmlns:ns3="9001d972-1298-4165-b0fc-4a5140a843e5" targetNamespace="http://schemas.microsoft.com/office/2006/metadata/properties" ma:root="true" ma:fieldsID="ad27c8a8f6cfa8b8d2234bb1e4f10dd4" ns1:_="" ns2:_="" ns3:_="">
    <xsd:import namespace="http://schemas.microsoft.com/sharepoint/v3"/>
    <xsd:import namespace="5e2e7a1a-8268-41dc-ab07-abcc387bf7b9"/>
    <xsd:import namespace="9001d972-1298-4165-b0fc-4a5140a843e5"/>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dato"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GenerationTime" minOccurs="0"/>
                <xsd:element ref="ns3:MediaServiceEventHashCode" minOccurs="0"/>
                <xsd:element ref="ns3:URL" minOccurs="0"/>
                <xsd:element ref="ns3:o9gx" minOccurs="0"/>
                <xsd:element ref="ns3:Oppdragsgive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Lenk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per for samordnet samsvarspolicy" ma:description="" ma:hidden="true" ma:internalName="_ip_UnifiedCompliancePolicyProperties">
      <xsd:simpleType>
        <xsd:restriction base="dms:Note"/>
      </xsd:simpleType>
    </xsd:element>
    <xsd:element name="_ip_UnifiedCompliancePolicyUIAction" ma:index="21" nillable="true" ma:displayName="UI-handling for samordnet samsvarspolicy"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2e7a1a-8268-41dc-ab07-abcc387bf7b9"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 for deling av tips" ma:internalName="SharingHintHash" ma:readOnly="true">
      <xsd:simpleType>
        <xsd:restriction base="dms:Text"/>
      </xsd:simpleType>
    </xsd:element>
    <xsd:element name="SharedWithDetails" ma:index="10" nillable="true" ma:displayName="Delingsdetaljer" ma:internalName="SharedWithDetails" ma:readOnly="true">
      <xsd:simpleType>
        <xsd:restriction base="dms:Note">
          <xsd:maxLength value="255"/>
        </xsd:restriction>
      </xsd:simpleType>
    </xsd:element>
    <xsd:element name="LastSharedByUser" ma:index="11" nillable="true" ma:displayName="Sist delt etter bruker" ma:description="" ma:internalName="LastSharedByUser" ma:readOnly="true">
      <xsd:simpleType>
        <xsd:restriction base="dms:Note">
          <xsd:maxLength value="255"/>
        </xsd:restriction>
      </xsd:simpleType>
    </xsd:element>
    <xsd:element name="LastSharedByTime" ma:index="12" nillable="true" ma:displayName="Sist delt etter klokkeslett" ma:description="" ma:internalName="LastSharedByTime" ma:readOnly="true">
      <xsd:simpleType>
        <xsd:restriction base="dms:DateTime"/>
      </xsd:simpleType>
    </xsd:element>
    <xsd:element name="TaxCatchAll" ma:index="33" nillable="true" ma:displayName="Taxonomy Catch All Column" ma:hidden="true" ma:list="{0cc54a52-1f95-4f7f-ba15-a00e3aefe6b3}" ma:internalName="TaxCatchAll" ma:showField="CatchAllData" ma:web="5e2e7a1a-8268-41dc-ab07-abcc387bf7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01d972-1298-4165-b0fc-4a5140a843e5" elementFormDefault="qualified">
    <xsd:import namespace="http://schemas.microsoft.com/office/2006/documentManagement/types"/>
    <xsd:import namespace="http://schemas.microsoft.com/office/infopath/2007/PartnerControls"/>
    <xsd:element name="dato" ma:index="13" nillable="true" ma:displayName="dato" ma:format="DateOnly" ma:internalName="dato">
      <xsd:simpleType>
        <xsd:restriction base="dms:DateTime"/>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URL" ma:index="25"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o9gx" ma:index="26" nillable="true" ma:displayName="Person or Group" ma:list="UserInfo" ma:internalName="o9gx">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ppdragsgiver" ma:index="27" nillable="true" ma:displayName="Oppdragsgiver" ma:format="Dropdown" ma:internalName="Oppdragsgiver">
      <xsd:simpleType>
        <xsd:restriction base="dms:Text">
          <xsd:maxLength value="255"/>
        </xsd:restrictio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LengthInSeconds" ma:index="30" nillable="true" ma:displayName="Length (seconds)"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Bildemerkelapper" ma:readOnly="false" ma:fieldId="{5cf76f15-5ced-4ddc-b409-7134ff3c332f}" ma:taxonomyMulti="true" ma:sspId="f620474c-1949-4730-8fa6-9051795a7b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element name="Lenke" ma:index="35" nillable="true" ma:displayName="Lenke" ma:format="Hyperlink" ma:internalName="Lenk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e2e7a1a-8268-41dc-ab07-abcc387bf7b9" xsi:nil="true"/>
    <lcf76f155ced4ddcb4097134ff3c332f xmlns="9001d972-1298-4165-b0fc-4a5140a843e5">
      <Terms xmlns="http://schemas.microsoft.com/office/infopath/2007/PartnerControls"/>
    </lcf76f155ced4ddcb4097134ff3c332f>
    <_ip_UnifiedCompliancePolicyUIAction xmlns="http://schemas.microsoft.com/sharepoint/v3" xsi:nil="true"/>
    <dato xmlns="9001d972-1298-4165-b0fc-4a5140a843e5" xsi:nil="true"/>
    <_ip_UnifiedCompliancePolicyProperties xmlns="http://schemas.microsoft.com/sharepoint/v3" xsi:nil="true"/>
    <Oppdragsgiver xmlns="9001d972-1298-4165-b0fc-4a5140a843e5" xsi:nil="true"/>
    <Lenke xmlns="9001d972-1298-4165-b0fc-4a5140a843e5">
      <Url xsi:nil="true"/>
      <Description xsi:nil="true"/>
    </Lenke>
    <o9gx xmlns="9001d972-1298-4165-b0fc-4a5140a843e5">
      <UserInfo>
        <DisplayName/>
        <AccountId xsi:nil="true"/>
        <AccountType/>
      </UserInfo>
    </o9gx>
    <URL xmlns="9001d972-1298-4165-b0fc-4a5140a843e5">
      <Url xsi:nil="true"/>
      <Description xsi:nil="true"/>
    </URL>
  </documentManagement>
</p:properties>
</file>

<file path=customXml/itemProps1.xml><?xml version="1.0" encoding="utf-8"?>
<ds:datastoreItem xmlns:ds="http://schemas.openxmlformats.org/officeDocument/2006/customXml" ds:itemID="{23B00A3C-F972-4229-B5E1-E1F3CD3C001B}">
  <ds:schemaRefs>
    <ds:schemaRef ds:uri="http://schemas.microsoft.com/sharepoint/v3/contenttype/forms"/>
  </ds:schemaRefs>
</ds:datastoreItem>
</file>

<file path=customXml/itemProps2.xml><?xml version="1.0" encoding="utf-8"?>
<ds:datastoreItem xmlns:ds="http://schemas.openxmlformats.org/officeDocument/2006/customXml" ds:itemID="{92BEDBFE-80AC-414E-8AB3-A7FD4E84773D}">
  <ds:schemaRefs>
    <ds:schemaRef ds:uri="5e2e7a1a-8268-41dc-ab07-abcc387bf7b9"/>
    <ds:schemaRef ds:uri="9001d972-1298-4165-b0fc-4a5140a843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1ED84F8-6C92-4795-BFCF-020C5DA822C0}">
  <ds:schemaRefs>
    <ds:schemaRef ds:uri="http://schemas.openxmlformats.org/package/2006/metadata/core-properties"/>
    <ds:schemaRef ds:uri="http://schemas.microsoft.com/office/infopath/2007/PartnerControls"/>
    <ds:schemaRef ds:uri="9001d972-1298-4165-b0fc-4a5140a843e5"/>
    <ds:schemaRef ds:uri="http://schemas.microsoft.com/office/2006/documentManagement/types"/>
    <ds:schemaRef ds:uri="5e2e7a1a-8268-41dc-ab07-abcc387bf7b9"/>
    <ds:schemaRef ds:uri="http://www.w3.org/XML/1998/namespace"/>
    <ds:schemaRef ds:uri="http://purl.org/dc/dcmitype/"/>
    <ds:schemaRef ds:uri="http://purl.org/dc/elements/1.1/"/>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OE Presentasjonsmal Rød</Template>
  <TotalTime>1272</TotalTime>
  <Words>3614</Words>
  <Application>Microsoft Office PowerPoint</Application>
  <PresentationFormat>Skjermfremvisning (16:9)</PresentationFormat>
  <Paragraphs>399</Paragraphs>
  <Slides>28</Slides>
  <Notes>27</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28</vt:i4>
      </vt:variant>
    </vt:vector>
  </HeadingPairs>
  <TitlesOfParts>
    <vt:vector size="33" baseType="lpstr">
      <vt:lpstr>Arial</vt:lpstr>
      <vt:lpstr>Calibri</vt:lpstr>
      <vt:lpstr>Montserrat</vt:lpstr>
      <vt:lpstr>Tw Cen MT</vt:lpstr>
      <vt:lpstr>Oslo Economics med samarbeidspartnere</vt:lpstr>
      <vt:lpstr>Presentasjon av funn </vt:lpstr>
      <vt:lpstr>Agenda</vt:lpstr>
      <vt:lpstr>Bakgrunnen for prosjektet </vt:lpstr>
      <vt:lpstr> Mangfold i ledelse</vt:lpstr>
      <vt:lpstr>PowerPoint-presentasjon</vt:lpstr>
      <vt:lpstr>Status for mangfold</vt:lpstr>
      <vt:lpstr>Hva kjennetegner kommunale ledere?</vt:lpstr>
      <vt:lpstr>Hva sier forskningen om barrierer for mangfold?</vt:lpstr>
      <vt:lpstr>De mest sentrale barrierene for mangfold</vt:lpstr>
      <vt:lpstr>Eksterne forhold: institusjonelle rammer</vt:lpstr>
      <vt:lpstr>Barrierer i ulike steg mot en kommunal lederstilling</vt:lpstr>
      <vt:lpstr>Individuelle barrierer</vt:lpstr>
      <vt:lpstr>Individuelle barrierer</vt:lpstr>
      <vt:lpstr>Interne barrierer </vt:lpstr>
      <vt:lpstr>Barrierer i rekrutteringsprosessen</vt:lpstr>
      <vt:lpstr>Barrierer i rekrutteringsprosessen</vt:lpstr>
      <vt:lpstr>Barrierer i rekrutteringsprosessen</vt:lpstr>
      <vt:lpstr>Barrierer i rekrutteringsprosessen</vt:lpstr>
      <vt:lpstr>Barrierer i rekrutteringsprosessen</vt:lpstr>
      <vt:lpstr>Anbefalinger for å fremme mangfold blant lederne </vt:lpstr>
      <vt:lpstr>Tiltak på strategisk nivå</vt:lpstr>
      <vt:lpstr>Tiltak for å fremme kommunen som attraktiv arbeidsplass</vt:lpstr>
      <vt:lpstr>Tiltak for å styrke rekrutteringsprosessen</vt:lpstr>
      <vt:lpstr>Tiltak for å styrke rekrutteringsprosessen</vt:lpstr>
      <vt:lpstr>Tiltak for å styrke karriereutvikling og trivsel blant ansatte</vt:lpstr>
      <vt:lpstr>Tiltak for å styrke karriereutvikling og trivsel blant ansatte</vt:lpstr>
      <vt:lpstr>Ti anbefalinger for å fremme mangfold i lederstillinger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 av delrapport 3 17. september 2024 Oslo Economics &amp; NOVA</dc:title>
  <dc:creator>Sara Lee Johansen</dc:creator>
  <dc:description>Template by addpoint.no</dc:description>
  <cp:lastModifiedBy>Gro Mæle Liane</cp:lastModifiedBy>
  <cp:revision>3</cp:revision>
  <dcterms:created xsi:type="dcterms:W3CDTF">2024-08-27T08:32:27Z</dcterms:created>
  <dcterms:modified xsi:type="dcterms:W3CDTF">2025-01-21T09:11:34Z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0x01010028913EAF4BAE404E9627F7647B5B30FB</vt:lpwstr>
  </property>
  <property fmtid="{D5CDD505-2E9C-101B-9397-08002B2CF9AE}" pid="4" name="MediaServiceImageTags">
    <vt:lpwstr/>
  </property>
</Properties>
</file>